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48" r:id="rId4"/>
    <p:sldMasterId id="2147483766" r:id="rId5"/>
  </p:sldMasterIdLst>
  <p:notesMasterIdLst>
    <p:notesMasterId r:id="rId44"/>
  </p:notesMasterIdLst>
  <p:handoutMasterIdLst>
    <p:handoutMasterId r:id="rId45"/>
  </p:handoutMasterIdLst>
  <p:sldIdLst>
    <p:sldId id="270" r:id="rId6"/>
    <p:sldId id="289" r:id="rId7"/>
    <p:sldId id="288" r:id="rId8"/>
    <p:sldId id="290" r:id="rId9"/>
    <p:sldId id="291" r:id="rId10"/>
    <p:sldId id="292" r:id="rId11"/>
    <p:sldId id="282" r:id="rId12"/>
    <p:sldId id="276" r:id="rId13"/>
    <p:sldId id="277" r:id="rId14"/>
    <p:sldId id="283" r:id="rId15"/>
    <p:sldId id="284" r:id="rId16"/>
    <p:sldId id="293" r:id="rId17"/>
    <p:sldId id="285" r:id="rId18"/>
    <p:sldId id="287" r:id="rId19"/>
    <p:sldId id="286" r:id="rId20"/>
    <p:sldId id="294" r:id="rId21"/>
    <p:sldId id="295" r:id="rId22"/>
    <p:sldId id="296" r:id="rId23"/>
    <p:sldId id="278" r:id="rId24"/>
    <p:sldId id="279" r:id="rId25"/>
    <p:sldId id="281" r:id="rId26"/>
    <p:sldId id="280" r:id="rId27"/>
    <p:sldId id="1937" r:id="rId28"/>
    <p:sldId id="256" r:id="rId29"/>
    <p:sldId id="257" r:id="rId30"/>
    <p:sldId id="272" r:id="rId31"/>
    <p:sldId id="258" r:id="rId32"/>
    <p:sldId id="271" r:id="rId33"/>
    <p:sldId id="297" r:id="rId34"/>
    <p:sldId id="1928" r:id="rId35"/>
    <p:sldId id="1926" r:id="rId36"/>
    <p:sldId id="1927" r:id="rId37"/>
    <p:sldId id="1929" r:id="rId38"/>
    <p:sldId id="1930" r:id="rId39"/>
    <p:sldId id="1933" r:id="rId40"/>
    <p:sldId id="1934" r:id="rId41"/>
    <p:sldId id="1935" r:id="rId42"/>
    <p:sldId id="1936" r:id="rId43"/>
  </p:sldIdLst>
  <p:sldSz cx="12192000" cy="6858000"/>
  <p:notesSz cx="7302500" cy="9588500"/>
  <p:defaultTextStyle>
    <a:defPPr>
      <a:defRPr lang="en-US"/>
    </a:defPPr>
    <a:lvl1pPr algn="ctr" rtl="0" eaLnBrk="0" fontAlgn="base" hangingPunct="0">
      <a:spcBef>
        <a:spcPct val="0"/>
      </a:spcBef>
      <a:spcAft>
        <a:spcPct val="0"/>
      </a:spcAft>
      <a:defRPr sz="2000" b="1" kern="1200">
        <a:solidFill>
          <a:schemeClr val="tx1"/>
        </a:solidFill>
        <a:latin typeface="Times" charset="0"/>
        <a:ea typeface="ＭＳ Ｐゴシック" charset="-128"/>
        <a:cs typeface="+mn-cs"/>
      </a:defRPr>
    </a:lvl1pPr>
    <a:lvl2pPr marL="457200" algn="ctr" rtl="0" eaLnBrk="0" fontAlgn="base" hangingPunct="0">
      <a:spcBef>
        <a:spcPct val="0"/>
      </a:spcBef>
      <a:spcAft>
        <a:spcPct val="0"/>
      </a:spcAft>
      <a:defRPr sz="2000" b="1" kern="1200">
        <a:solidFill>
          <a:schemeClr val="tx1"/>
        </a:solidFill>
        <a:latin typeface="Times" charset="0"/>
        <a:ea typeface="ＭＳ Ｐゴシック" charset="-128"/>
        <a:cs typeface="+mn-cs"/>
      </a:defRPr>
    </a:lvl2pPr>
    <a:lvl3pPr marL="914400" algn="ctr" rtl="0" eaLnBrk="0" fontAlgn="base" hangingPunct="0">
      <a:spcBef>
        <a:spcPct val="0"/>
      </a:spcBef>
      <a:spcAft>
        <a:spcPct val="0"/>
      </a:spcAft>
      <a:defRPr sz="2000" b="1" kern="1200">
        <a:solidFill>
          <a:schemeClr val="tx1"/>
        </a:solidFill>
        <a:latin typeface="Times" charset="0"/>
        <a:ea typeface="ＭＳ Ｐゴシック" charset="-128"/>
        <a:cs typeface="+mn-cs"/>
      </a:defRPr>
    </a:lvl3pPr>
    <a:lvl4pPr marL="1371600" algn="ctr" rtl="0" eaLnBrk="0" fontAlgn="base" hangingPunct="0">
      <a:spcBef>
        <a:spcPct val="0"/>
      </a:spcBef>
      <a:spcAft>
        <a:spcPct val="0"/>
      </a:spcAft>
      <a:defRPr sz="2000" b="1" kern="1200">
        <a:solidFill>
          <a:schemeClr val="tx1"/>
        </a:solidFill>
        <a:latin typeface="Times" charset="0"/>
        <a:ea typeface="ＭＳ Ｐゴシック" charset="-128"/>
        <a:cs typeface="+mn-cs"/>
      </a:defRPr>
    </a:lvl4pPr>
    <a:lvl5pPr marL="1828800" algn="ctr" rtl="0" eaLnBrk="0" fontAlgn="base" hangingPunct="0">
      <a:spcBef>
        <a:spcPct val="0"/>
      </a:spcBef>
      <a:spcAft>
        <a:spcPct val="0"/>
      </a:spcAft>
      <a:defRPr sz="2000" b="1" kern="1200">
        <a:solidFill>
          <a:schemeClr val="tx1"/>
        </a:solidFill>
        <a:latin typeface="Times" charset="0"/>
        <a:ea typeface="ＭＳ Ｐゴシック" charset="-128"/>
        <a:cs typeface="+mn-cs"/>
      </a:defRPr>
    </a:lvl5pPr>
    <a:lvl6pPr marL="2286000" algn="l" defTabSz="914400" rtl="0" eaLnBrk="1" latinLnBrk="0" hangingPunct="1">
      <a:defRPr sz="2000" b="1" kern="1200">
        <a:solidFill>
          <a:schemeClr val="tx1"/>
        </a:solidFill>
        <a:latin typeface="Times" charset="0"/>
        <a:ea typeface="ＭＳ Ｐゴシック" charset="-128"/>
        <a:cs typeface="+mn-cs"/>
      </a:defRPr>
    </a:lvl6pPr>
    <a:lvl7pPr marL="2743200" algn="l" defTabSz="914400" rtl="0" eaLnBrk="1" latinLnBrk="0" hangingPunct="1">
      <a:defRPr sz="2000" b="1" kern="1200">
        <a:solidFill>
          <a:schemeClr val="tx1"/>
        </a:solidFill>
        <a:latin typeface="Times" charset="0"/>
        <a:ea typeface="ＭＳ Ｐゴシック" charset="-128"/>
        <a:cs typeface="+mn-cs"/>
      </a:defRPr>
    </a:lvl7pPr>
    <a:lvl8pPr marL="3200400" algn="l" defTabSz="914400" rtl="0" eaLnBrk="1" latinLnBrk="0" hangingPunct="1">
      <a:defRPr sz="2000" b="1" kern="1200">
        <a:solidFill>
          <a:schemeClr val="tx1"/>
        </a:solidFill>
        <a:latin typeface="Times" charset="0"/>
        <a:ea typeface="ＭＳ Ｐゴシック" charset="-128"/>
        <a:cs typeface="+mn-cs"/>
      </a:defRPr>
    </a:lvl8pPr>
    <a:lvl9pPr marL="3657600" algn="l" defTabSz="914400" rtl="0" eaLnBrk="1" latinLnBrk="0" hangingPunct="1">
      <a:defRPr sz="2000" b="1" kern="1200">
        <a:solidFill>
          <a:schemeClr val="tx1"/>
        </a:solidFill>
        <a:latin typeface="Times" charset="0"/>
        <a:ea typeface="ＭＳ Ｐゴシック" charset="-128"/>
        <a:cs typeface="+mn-cs"/>
      </a:defRPr>
    </a:lvl9pPr>
  </p:defaultTextStyle>
  <p:extLst>
    <p:ext uri="{EFAFB233-063F-42B5-8137-9DF3F51BA10A}">
      <p15:sldGuideLst xmlns:p15="http://schemas.microsoft.com/office/powerpoint/2012/main">
        <p15:guide id="1" orient="horz" pos="288"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3020">
          <p15:clr>
            <a:srgbClr val="A4A3A4"/>
          </p15:clr>
        </p15:guide>
        <p15:guide id="2" pos="230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B2B82"/>
    <a:srgbClr val="FEF5DE"/>
    <a:srgbClr val="FBFEEC"/>
    <a:srgbClr val="F8F9F1"/>
    <a:srgbClr val="FFFF99"/>
    <a:srgbClr val="B0B3F6"/>
    <a:srgbClr val="5F5F5F"/>
    <a:srgbClr val="DDDDDD"/>
    <a:srgbClr val="777777"/>
    <a:srgbClr val="CC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4660"/>
  </p:normalViewPr>
  <p:slideViewPr>
    <p:cSldViewPr>
      <p:cViewPr varScale="1">
        <p:scale>
          <a:sx n="115" d="100"/>
          <a:sy n="115" d="100"/>
        </p:scale>
        <p:origin x="438" y="114"/>
      </p:cViewPr>
      <p:guideLst>
        <p:guide orient="horz" pos="288"/>
        <p:guide pos="384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83" d="100"/>
          <a:sy n="83" d="100"/>
        </p:scale>
        <p:origin x="-1956" y="-90"/>
      </p:cViewPr>
      <p:guideLst>
        <p:guide orient="horz" pos="3020"/>
        <p:guide pos="2300"/>
      </p:guideLst>
    </p:cSldViewPr>
  </p:notesViewPr>
  <p:gridSpacing cx="38100" cy="381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viewProps" Target="viewProp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handoutMaster" Target="handoutMasters/handoutMaster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theme" Target="theme/theme1.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presProps" Target="presProps.xml"/><Relationship Id="rId20" Type="http://schemas.openxmlformats.org/officeDocument/2006/relationships/slide" Target="slides/slide15.xml"/><Relationship Id="rId41" Type="http://schemas.openxmlformats.org/officeDocument/2006/relationships/slide" Target="slides/slide36.xml"/><Relationship Id="rId1" Type="http://schemas.openxmlformats.org/officeDocument/2006/relationships/customXml" Target="../customXml/item1.xml"/><Relationship Id="rId6" Type="http://schemas.openxmlformats.org/officeDocument/2006/relationships/slide" Target="slides/slid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3730" name="Rectangle 2"/>
          <p:cNvSpPr>
            <a:spLocks noGrp="1" noChangeArrowheads="1"/>
          </p:cNvSpPr>
          <p:nvPr>
            <p:ph type="hdr" sz="quarter"/>
          </p:nvPr>
        </p:nvSpPr>
        <p:spPr bwMode="auto">
          <a:xfrm>
            <a:off x="0" y="0"/>
            <a:ext cx="3163888" cy="479425"/>
          </a:xfrm>
          <a:prstGeom prst="rect">
            <a:avLst/>
          </a:prstGeom>
          <a:noFill/>
          <a:ln w="9525">
            <a:noFill/>
            <a:miter lim="800000"/>
            <a:headEnd/>
            <a:tailEnd/>
          </a:ln>
          <a:effectLst/>
        </p:spPr>
        <p:txBody>
          <a:bodyPr vert="horz" wrap="square" lIns="95601" tIns="47800" rIns="95601" bIns="47800" numCol="1" anchor="t" anchorCtr="0" compatLnSpc="1">
            <a:prstTxWarp prst="textNoShape">
              <a:avLst/>
            </a:prstTxWarp>
          </a:bodyPr>
          <a:lstStyle>
            <a:lvl1pPr algn="l" defTabSz="955675">
              <a:defRPr sz="1300">
                <a:latin typeface="Times" pitchFamily="18" charset="0"/>
                <a:ea typeface="+mn-ea"/>
              </a:defRPr>
            </a:lvl1pPr>
          </a:lstStyle>
          <a:p>
            <a:pPr>
              <a:defRPr/>
            </a:pPr>
            <a:endParaRPr lang="en-US"/>
          </a:p>
        </p:txBody>
      </p:sp>
      <p:sp>
        <p:nvSpPr>
          <p:cNvPr id="73731" name="Rectangle 3"/>
          <p:cNvSpPr>
            <a:spLocks noGrp="1" noChangeArrowheads="1"/>
          </p:cNvSpPr>
          <p:nvPr>
            <p:ph type="dt" sz="quarter" idx="1"/>
          </p:nvPr>
        </p:nvSpPr>
        <p:spPr bwMode="auto">
          <a:xfrm>
            <a:off x="4138613" y="0"/>
            <a:ext cx="3163887" cy="479425"/>
          </a:xfrm>
          <a:prstGeom prst="rect">
            <a:avLst/>
          </a:prstGeom>
          <a:noFill/>
          <a:ln w="9525">
            <a:noFill/>
            <a:miter lim="800000"/>
            <a:headEnd/>
            <a:tailEnd/>
          </a:ln>
          <a:effectLst/>
        </p:spPr>
        <p:txBody>
          <a:bodyPr vert="horz" wrap="square" lIns="95601" tIns="47800" rIns="95601" bIns="47800" numCol="1" anchor="t" anchorCtr="0" compatLnSpc="1">
            <a:prstTxWarp prst="textNoShape">
              <a:avLst/>
            </a:prstTxWarp>
          </a:bodyPr>
          <a:lstStyle>
            <a:lvl1pPr algn="r" defTabSz="955675">
              <a:defRPr sz="1300">
                <a:latin typeface="Times" pitchFamily="18" charset="0"/>
                <a:ea typeface="+mn-ea"/>
              </a:defRPr>
            </a:lvl1pPr>
          </a:lstStyle>
          <a:p>
            <a:pPr>
              <a:defRPr/>
            </a:pPr>
            <a:endParaRPr lang="en-US"/>
          </a:p>
        </p:txBody>
      </p:sp>
      <p:sp>
        <p:nvSpPr>
          <p:cNvPr id="73732" name="Rectangle 4"/>
          <p:cNvSpPr>
            <a:spLocks noGrp="1" noChangeArrowheads="1"/>
          </p:cNvSpPr>
          <p:nvPr>
            <p:ph type="ftr" sz="quarter" idx="2"/>
          </p:nvPr>
        </p:nvSpPr>
        <p:spPr bwMode="auto">
          <a:xfrm>
            <a:off x="0" y="9109075"/>
            <a:ext cx="3163888" cy="479425"/>
          </a:xfrm>
          <a:prstGeom prst="rect">
            <a:avLst/>
          </a:prstGeom>
          <a:noFill/>
          <a:ln w="9525">
            <a:noFill/>
            <a:miter lim="800000"/>
            <a:headEnd/>
            <a:tailEnd/>
          </a:ln>
          <a:effectLst/>
        </p:spPr>
        <p:txBody>
          <a:bodyPr vert="horz" wrap="square" lIns="95601" tIns="47800" rIns="95601" bIns="47800" numCol="1" anchor="b" anchorCtr="0" compatLnSpc="1">
            <a:prstTxWarp prst="textNoShape">
              <a:avLst/>
            </a:prstTxWarp>
          </a:bodyPr>
          <a:lstStyle>
            <a:lvl1pPr algn="l" defTabSz="955675">
              <a:defRPr sz="1300">
                <a:latin typeface="Times" pitchFamily="18" charset="0"/>
                <a:ea typeface="+mn-ea"/>
              </a:defRPr>
            </a:lvl1pPr>
          </a:lstStyle>
          <a:p>
            <a:pPr>
              <a:defRPr/>
            </a:pPr>
            <a:endParaRPr lang="en-US"/>
          </a:p>
        </p:txBody>
      </p:sp>
      <p:sp>
        <p:nvSpPr>
          <p:cNvPr id="73733" name="Rectangle 5"/>
          <p:cNvSpPr>
            <a:spLocks noGrp="1" noChangeArrowheads="1"/>
          </p:cNvSpPr>
          <p:nvPr>
            <p:ph type="sldNum" sz="quarter" idx="3"/>
          </p:nvPr>
        </p:nvSpPr>
        <p:spPr bwMode="auto">
          <a:xfrm>
            <a:off x="4138613" y="9109075"/>
            <a:ext cx="3163887" cy="479425"/>
          </a:xfrm>
          <a:prstGeom prst="rect">
            <a:avLst/>
          </a:prstGeom>
          <a:noFill/>
          <a:ln w="9525">
            <a:noFill/>
            <a:miter lim="800000"/>
            <a:headEnd/>
            <a:tailEnd/>
          </a:ln>
          <a:effectLst/>
        </p:spPr>
        <p:txBody>
          <a:bodyPr vert="horz" wrap="square" lIns="95601" tIns="47800" rIns="95601" bIns="47800" numCol="1" anchor="b" anchorCtr="0" compatLnSpc="1">
            <a:prstTxWarp prst="textNoShape">
              <a:avLst/>
            </a:prstTxWarp>
          </a:bodyPr>
          <a:lstStyle>
            <a:lvl1pPr algn="r" defTabSz="955675">
              <a:defRPr sz="1300"/>
            </a:lvl1pPr>
          </a:lstStyle>
          <a:p>
            <a:fld id="{3C251C5B-2413-49AF-878E-346224ED81B7}" type="slidenum">
              <a:rPr lang="en-US"/>
              <a:pPr/>
              <a:t>‹#›</a:t>
            </a:fld>
            <a:endParaRPr lang="en-US"/>
          </a:p>
        </p:txBody>
      </p:sp>
    </p:spTree>
    <p:extLst>
      <p:ext uri="{BB962C8B-B14F-4D97-AF65-F5344CB8AC3E}">
        <p14:creationId xmlns:p14="http://schemas.microsoft.com/office/powerpoint/2010/main" val="140487677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7346" name="Rectangle 2"/>
          <p:cNvSpPr>
            <a:spLocks noGrp="1" noChangeArrowheads="1"/>
          </p:cNvSpPr>
          <p:nvPr>
            <p:ph type="hdr" sz="quarter"/>
          </p:nvPr>
        </p:nvSpPr>
        <p:spPr bwMode="auto">
          <a:xfrm>
            <a:off x="0" y="0"/>
            <a:ext cx="3163888" cy="479425"/>
          </a:xfrm>
          <a:prstGeom prst="rect">
            <a:avLst/>
          </a:prstGeom>
          <a:noFill/>
          <a:ln w="9525">
            <a:noFill/>
            <a:miter lim="800000"/>
            <a:headEnd/>
            <a:tailEnd/>
          </a:ln>
          <a:effectLst/>
        </p:spPr>
        <p:txBody>
          <a:bodyPr vert="horz" wrap="square" lIns="95601" tIns="47800" rIns="95601" bIns="47800" numCol="1" anchor="t" anchorCtr="0" compatLnSpc="1">
            <a:prstTxWarp prst="textNoShape">
              <a:avLst/>
            </a:prstTxWarp>
          </a:bodyPr>
          <a:lstStyle>
            <a:lvl1pPr algn="l" defTabSz="955675">
              <a:defRPr sz="1300">
                <a:latin typeface="Times" pitchFamily="18" charset="0"/>
                <a:ea typeface="+mn-ea"/>
              </a:defRPr>
            </a:lvl1pPr>
          </a:lstStyle>
          <a:p>
            <a:pPr>
              <a:defRPr/>
            </a:pPr>
            <a:endParaRPr lang="en-US"/>
          </a:p>
        </p:txBody>
      </p:sp>
      <p:sp>
        <p:nvSpPr>
          <p:cNvPr id="57347" name="Rectangle 3"/>
          <p:cNvSpPr>
            <a:spLocks noGrp="1" noChangeArrowheads="1"/>
          </p:cNvSpPr>
          <p:nvPr>
            <p:ph type="dt" idx="1"/>
          </p:nvPr>
        </p:nvSpPr>
        <p:spPr bwMode="auto">
          <a:xfrm>
            <a:off x="4138613" y="0"/>
            <a:ext cx="3163887" cy="479425"/>
          </a:xfrm>
          <a:prstGeom prst="rect">
            <a:avLst/>
          </a:prstGeom>
          <a:noFill/>
          <a:ln w="9525">
            <a:noFill/>
            <a:miter lim="800000"/>
            <a:headEnd/>
            <a:tailEnd/>
          </a:ln>
          <a:effectLst/>
        </p:spPr>
        <p:txBody>
          <a:bodyPr vert="horz" wrap="square" lIns="95601" tIns="47800" rIns="95601" bIns="47800" numCol="1" anchor="t" anchorCtr="0" compatLnSpc="1">
            <a:prstTxWarp prst="textNoShape">
              <a:avLst/>
            </a:prstTxWarp>
          </a:bodyPr>
          <a:lstStyle>
            <a:lvl1pPr algn="r" defTabSz="955675">
              <a:defRPr sz="1300">
                <a:latin typeface="Times" pitchFamily="18" charset="0"/>
                <a:ea typeface="+mn-ea"/>
              </a:defRPr>
            </a:lvl1pPr>
          </a:lstStyle>
          <a:p>
            <a:pPr>
              <a:defRPr/>
            </a:pPr>
            <a:endParaRPr lang="en-US"/>
          </a:p>
        </p:txBody>
      </p:sp>
      <p:sp>
        <p:nvSpPr>
          <p:cNvPr id="12292" name="Rectangle 4"/>
          <p:cNvSpPr>
            <a:spLocks noGrp="1" noRot="1" noChangeAspect="1" noChangeArrowheads="1" noTextEdit="1"/>
          </p:cNvSpPr>
          <p:nvPr>
            <p:ph type="sldImg" idx="2"/>
          </p:nvPr>
        </p:nvSpPr>
        <p:spPr bwMode="auto">
          <a:xfrm>
            <a:off x="455613" y="719138"/>
            <a:ext cx="6391275" cy="3595687"/>
          </a:xfrm>
          <a:prstGeom prst="rect">
            <a:avLst/>
          </a:prstGeom>
          <a:noFill/>
          <a:ln w="9525">
            <a:solidFill>
              <a:srgbClr val="000000"/>
            </a:solidFill>
            <a:miter lim="800000"/>
            <a:headEnd/>
            <a:tailEnd/>
          </a:ln>
        </p:spPr>
      </p:sp>
      <p:sp>
        <p:nvSpPr>
          <p:cNvPr id="57349" name="Rectangle 5"/>
          <p:cNvSpPr>
            <a:spLocks noGrp="1" noChangeArrowheads="1"/>
          </p:cNvSpPr>
          <p:nvPr>
            <p:ph type="body" sz="quarter" idx="3"/>
          </p:nvPr>
        </p:nvSpPr>
        <p:spPr bwMode="auto">
          <a:xfrm>
            <a:off x="973138" y="4554538"/>
            <a:ext cx="5356225" cy="4314825"/>
          </a:xfrm>
          <a:prstGeom prst="rect">
            <a:avLst/>
          </a:prstGeom>
          <a:noFill/>
          <a:ln w="9525">
            <a:noFill/>
            <a:miter lim="800000"/>
            <a:headEnd/>
            <a:tailEnd/>
          </a:ln>
          <a:effectLst/>
        </p:spPr>
        <p:txBody>
          <a:bodyPr vert="horz" wrap="square" lIns="95601" tIns="47800" rIns="95601" bIns="4780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7350" name="Rectangle 6"/>
          <p:cNvSpPr>
            <a:spLocks noGrp="1" noChangeArrowheads="1"/>
          </p:cNvSpPr>
          <p:nvPr>
            <p:ph type="ftr" sz="quarter" idx="4"/>
          </p:nvPr>
        </p:nvSpPr>
        <p:spPr bwMode="auto">
          <a:xfrm>
            <a:off x="0" y="9109075"/>
            <a:ext cx="3163888" cy="479425"/>
          </a:xfrm>
          <a:prstGeom prst="rect">
            <a:avLst/>
          </a:prstGeom>
          <a:noFill/>
          <a:ln w="9525">
            <a:noFill/>
            <a:miter lim="800000"/>
            <a:headEnd/>
            <a:tailEnd/>
          </a:ln>
          <a:effectLst/>
        </p:spPr>
        <p:txBody>
          <a:bodyPr vert="horz" wrap="square" lIns="95601" tIns="47800" rIns="95601" bIns="47800" numCol="1" anchor="b" anchorCtr="0" compatLnSpc="1">
            <a:prstTxWarp prst="textNoShape">
              <a:avLst/>
            </a:prstTxWarp>
          </a:bodyPr>
          <a:lstStyle>
            <a:lvl1pPr algn="l" defTabSz="955675">
              <a:defRPr sz="1300">
                <a:latin typeface="Times" pitchFamily="18" charset="0"/>
                <a:ea typeface="+mn-ea"/>
              </a:defRPr>
            </a:lvl1pPr>
          </a:lstStyle>
          <a:p>
            <a:pPr>
              <a:defRPr/>
            </a:pPr>
            <a:endParaRPr lang="en-US"/>
          </a:p>
        </p:txBody>
      </p:sp>
      <p:sp>
        <p:nvSpPr>
          <p:cNvPr id="57351" name="Rectangle 7"/>
          <p:cNvSpPr>
            <a:spLocks noGrp="1" noChangeArrowheads="1"/>
          </p:cNvSpPr>
          <p:nvPr>
            <p:ph type="sldNum" sz="quarter" idx="5"/>
          </p:nvPr>
        </p:nvSpPr>
        <p:spPr bwMode="auto">
          <a:xfrm>
            <a:off x="4138613" y="9109075"/>
            <a:ext cx="3163887" cy="479425"/>
          </a:xfrm>
          <a:prstGeom prst="rect">
            <a:avLst/>
          </a:prstGeom>
          <a:noFill/>
          <a:ln w="9525">
            <a:noFill/>
            <a:miter lim="800000"/>
            <a:headEnd/>
            <a:tailEnd/>
          </a:ln>
          <a:effectLst/>
        </p:spPr>
        <p:txBody>
          <a:bodyPr vert="horz" wrap="square" lIns="95601" tIns="47800" rIns="95601" bIns="47800" numCol="1" anchor="b" anchorCtr="0" compatLnSpc="1">
            <a:prstTxWarp prst="textNoShape">
              <a:avLst/>
            </a:prstTxWarp>
          </a:bodyPr>
          <a:lstStyle>
            <a:lvl1pPr algn="r" defTabSz="955675">
              <a:defRPr sz="1300"/>
            </a:lvl1pPr>
          </a:lstStyle>
          <a:p>
            <a:fld id="{6653CE95-F5CB-483A-9B02-1D2576EA1684}" type="slidenum">
              <a:rPr lang="en-US"/>
              <a:pPr/>
              <a:t>‹#›</a:t>
            </a:fld>
            <a:endParaRPr lang="en-US"/>
          </a:p>
        </p:txBody>
      </p:sp>
    </p:spTree>
    <p:extLst>
      <p:ext uri="{BB962C8B-B14F-4D97-AF65-F5344CB8AC3E}">
        <p14:creationId xmlns:p14="http://schemas.microsoft.com/office/powerpoint/2010/main" val="389403712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pitchFamily="18" charset="0"/>
        <a:ea typeface="ＭＳ Ｐゴシック" charset="0"/>
        <a:cs typeface="+mn-cs"/>
      </a:defRPr>
    </a:lvl1pPr>
    <a:lvl2pPr marL="457200" algn="l" rtl="0" eaLnBrk="0" fontAlgn="base" hangingPunct="0">
      <a:spcBef>
        <a:spcPct val="30000"/>
      </a:spcBef>
      <a:spcAft>
        <a:spcPct val="0"/>
      </a:spcAft>
      <a:defRPr sz="1200" kern="1200">
        <a:solidFill>
          <a:schemeClr val="tx1"/>
        </a:solidFill>
        <a:latin typeface="Times" pitchFamily="18" charset="0"/>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Times" pitchFamily="18" charset="0"/>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Times" pitchFamily="18" charset="0"/>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Times" pitchFamily="18" charset="0"/>
        <a:ea typeface="ＭＳ Ｐゴシック" charset="0"/>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7"/>
          <p:cNvSpPr>
            <a:spLocks noGrp="1" noChangeArrowheads="1"/>
          </p:cNvSpPr>
          <p:nvPr>
            <p:ph type="sldNum" sz="quarter" idx="5"/>
          </p:nvPr>
        </p:nvSpPr>
        <p:spPr>
          <a:noFill/>
        </p:spPr>
        <p:txBody>
          <a:bodyPr/>
          <a:lstStyle/>
          <a:p>
            <a:fld id="{3113401D-7A41-4710-97B0-05C9D2CF1C69}" type="slidenum">
              <a:rPr lang="en-US"/>
              <a:pPr/>
              <a:t>1</a:t>
            </a:fld>
            <a:endParaRPr lang="en-US"/>
          </a:p>
        </p:txBody>
      </p:sp>
      <p:sp>
        <p:nvSpPr>
          <p:cNvPr id="14338" name="Rectangle 2"/>
          <p:cNvSpPr>
            <a:spLocks noGrp="1" noRot="1" noChangeAspect="1" noChangeArrowheads="1" noTextEdit="1"/>
          </p:cNvSpPr>
          <p:nvPr>
            <p:ph type="sldImg"/>
          </p:nvPr>
        </p:nvSpPr>
        <p:spPr>
          <a:xfrm>
            <a:off x="455613" y="719138"/>
            <a:ext cx="6391275" cy="3595687"/>
          </a:xfrm>
          <a:ln/>
        </p:spPr>
      </p:sp>
      <p:sp>
        <p:nvSpPr>
          <p:cNvPr id="14339" name="Rectangle 3"/>
          <p:cNvSpPr>
            <a:spLocks noGrp="1" noChangeArrowheads="1"/>
          </p:cNvSpPr>
          <p:nvPr>
            <p:ph type="body" idx="1"/>
          </p:nvPr>
        </p:nvSpPr>
        <p:spPr>
          <a:noFill/>
          <a:ln/>
        </p:spPr>
        <p:txBody>
          <a:bodyPr/>
          <a:lstStyle/>
          <a:p>
            <a:pPr eaLnBrk="1" hangingPunct="1"/>
            <a:endParaRPr lang="en-US">
              <a:latin typeface="Times" charset="0"/>
              <a:ea typeface="ＭＳ Ｐゴシック" charset="-128"/>
            </a:endParaRPr>
          </a:p>
        </p:txBody>
      </p:sp>
    </p:spTree>
    <p:extLst>
      <p:ext uri="{BB962C8B-B14F-4D97-AF65-F5344CB8AC3E}">
        <p14:creationId xmlns:p14="http://schemas.microsoft.com/office/powerpoint/2010/main" val="9700355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7"/>
          <p:cNvSpPr>
            <a:spLocks noGrp="1" noChangeArrowheads="1"/>
          </p:cNvSpPr>
          <p:nvPr>
            <p:ph type="sldNum" sz="quarter" idx="5"/>
          </p:nvPr>
        </p:nvSpPr>
        <p:spPr>
          <a:noFill/>
        </p:spPr>
        <p:txBody>
          <a:bodyPr/>
          <a:lstStyle/>
          <a:p>
            <a:pPr marL="0" marR="0" lvl="0" indent="0" algn="r" defTabSz="955675" rtl="0" eaLnBrk="0" fontAlgn="base" latinLnBrk="0" hangingPunct="0">
              <a:lnSpc>
                <a:spcPct val="100000"/>
              </a:lnSpc>
              <a:spcBef>
                <a:spcPct val="0"/>
              </a:spcBef>
              <a:spcAft>
                <a:spcPct val="0"/>
              </a:spcAft>
              <a:buClrTx/>
              <a:buSzTx/>
              <a:buFontTx/>
              <a:buNone/>
              <a:tabLst/>
              <a:defRPr/>
            </a:pPr>
            <a:fld id="{3113401D-7A41-4710-97B0-05C9D2CF1C69}" type="slidenum">
              <a:rPr kumimoji="0" lang="en-US" sz="1300" b="1" i="0" u="none" strike="noStrike" kern="1200" cap="none" spc="0" normalizeH="0" baseline="0" noProof="0">
                <a:ln>
                  <a:noFill/>
                </a:ln>
                <a:solidFill>
                  <a:srgbClr val="000000"/>
                </a:solidFill>
                <a:effectLst/>
                <a:uLnTx/>
                <a:uFillTx/>
                <a:latin typeface="Times" charset="0"/>
                <a:ea typeface="ＭＳ Ｐゴシック" charset="-128"/>
                <a:cs typeface="+mn-cs"/>
              </a:rPr>
              <a:pPr marL="0" marR="0" lvl="0" indent="0" algn="r" defTabSz="955675" rtl="0" eaLnBrk="0" fontAlgn="base" latinLnBrk="0" hangingPunct="0">
                <a:lnSpc>
                  <a:spcPct val="100000"/>
                </a:lnSpc>
                <a:spcBef>
                  <a:spcPct val="0"/>
                </a:spcBef>
                <a:spcAft>
                  <a:spcPct val="0"/>
                </a:spcAft>
                <a:buClrTx/>
                <a:buSzTx/>
                <a:buFontTx/>
                <a:buNone/>
                <a:tabLst/>
                <a:defRPr/>
              </a:pPr>
              <a:t>6</a:t>
            </a:fld>
            <a:endParaRPr kumimoji="0" lang="en-US" sz="1300" b="1" i="0" u="none" strike="noStrike" kern="1200" cap="none" spc="0" normalizeH="0" baseline="0" noProof="0">
              <a:ln>
                <a:noFill/>
              </a:ln>
              <a:solidFill>
                <a:srgbClr val="000000"/>
              </a:solidFill>
              <a:effectLst/>
              <a:uLnTx/>
              <a:uFillTx/>
              <a:latin typeface="Times" charset="0"/>
              <a:ea typeface="ＭＳ Ｐゴシック" charset="-128"/>
              <a:cs typeface="+mn-cs"/>
            </a:endParaRPr>
          </a:p>
        </p:txBody>
      </p:sp>
      <p:sp>
        <p:nvSpPr>
          <p:cNvPr id="14338" name="Rectangle 2"/>
          <p:cNvSpPr>
            <a:spLocks noGrp="1" noRot="1" noChangeAspect="1" noChangeArrowheads="1" noTextEdit="1"/>
          </p:cNvSpPr>
          <p:nvPr>
            <p:ph type="sldImg"/>
          </p:nvPr>
        </p:nvSpPr>
        <p:spPr>
          <a:xfrm>
            <a:off x="455613" y="719138"/>
            <a:ext cx="6391275" cy="3595687"/>
          </a:xfrm>
          <a:ln/>
        </p:spPr>
      </p:sp>
      <p:sp>
        <p:nvSpPr>
          <p:cNvPr id="14339" name="Rectangle 3"/>
          <p:cNvSpPr>
            <a:spLocks noGrp="1" noChangeArrowheads="1"/>
          </p:cNvSpPr>
          <p:nvPr>
            <p:ph type="body" idx="1"/>
          </p:nvPr>
        </p:nvSpPr>
        <p:spPr>
          <a:noFill/>
          <a:ln/>
        </p:spPr>
        <p:txBody>
          <a:bodyPr/>
          <a:lstStyle/>
          <a:p>
            <a:pPr eaLnBrk="1" hangingPunct="1"/>
            <a:endParaRPr lang="en-US">
              <a:latin typeface="Times" charset="0"/>
              <a:ea typeface="ＭＳ Ｐゴシック" charset="-128"/>
            </a:endParaRPr>
          </a:p>
        </p:txBody>
      </p:sp>
    </p:spTree>
    <p:extLst>
      <p:ext uri="{BB962C8B-B14F-4D97-AF65-F5344CB8AC3E}">
        <p14:creationId xmlns:p14="http://schemas.microsoft.com/office/powerpoint/2010/main" val="9700355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7"/>
          <p:cNvSpPr>
            <a:spLocks noGrp="1" noChangeArrowheads="1"/>
          </p:cNvSpPr>
          <p:nvPr>
            <p:ph type="sldNum" sz="quarter" idx="5"/>
          </p:nvPr>
        </p:nvSpPr>
        <p:spPr>
          <a:noFill/>
        </p:spPr>
        <p:txBody>
          <a:bodyPr/>
          <a:lstStyle/>
          <a:p>
            <a:pPr marL="0" marR="0" lvl="0" indent="0" algn="r" defTabSz="955675" rtl="0" eaLnBrk="0" fontAlgn="base" latinLnBrk="0" hangingPunct="0">
              <a:lnSpc>
                <a:spcPct val="100000"/>
              </a:lnSpc>
              <a:spcBef>
                <a:spcPct val="0"/>
              </a:spcBef>
              <a:spcAft>
                <a:spcPct val="0"/>
              </a:spcAft>
              <a:buClrTx/>
              <a:buSzTx/>
              <a:buFontTx/>
              <a:buNone/>
              <a:tabLst/>
              <a:defRPr/>
            </a:pPr>
            <a:fld id="{3113401D-7A41-4710-97B0-05C9D2CF1C69}" type="slidenum">
              <a:rPr kumimoji="0" lang="en-US" sz="1300" b="1" i="0" u="none" strike="noStrike" kern="1200" cap="none" spc="0" normalizeH="0" baseline="0" noProof="0">
                <a:ln>
                  <a:noFill/>
                </a:ln>
                <a:solidFill>
                  <a:srgbClr val="000000"/>
                </a:solidFill>
                <a:effectLst/>
                <a:uLnTx/>
                <a:uFillTx/>
                <a:latin typeface="Times" charset="0"/>
                <a:ea typeface="ＭＳ Ｐゴシック" charset="-128"/>
                <a:cs typeface="+mn-cs"/>
              </a:rPr>
              <a:pPr marL="0" marR="0" lvl="0" indent="0" algn="r" defTabSz="955675" rtl="0" eaLnBrk="0" fontAlgn="base" latinLnBrk="0" hangingPunct="0">
                <a:lnSpc>
                  <a:spcPct val="100000"/>
                </a:lnSpc>
                <a:spcBef>
                  <a:spcPct val="0"/>
                </a:spcBef>
                <a:spcAft>
                  <a:spcPct val="0"/>
                </a:spcAft>
                <a:buClrTx/>
                <a:buSzTx/>
                <a:buFontTx/>
                <a:buNone/>
                <a:tabLst/>
                <a:defRPr/>
              </a:pPr>
              <a:t>23</a:t>
            </a:fld>
            <a:endParaRPr kumimoji="0" lang="en-US" sz="1300" b="1" i="0" u="none" strike="noStrike" kern="1200" cap="none" spc="0" normalizeH="0" baseline="0" noProof="0">
              <a:ln>
                <a:noFill/>
              </a:ln>
              <a:solidFill>
                <a:srgbClr val="000000"/>
              </a:solidFill>
              <a:effectLst/>
              <a:uLnTx/>
              <a:uFillTx/>
              <a:latin typeface="Times" charset="0"/>
              <a:ea typeface="ＭＳ Ｐゴシック" charset="-128"/>
              <a:cs typeface="+mn-cs"/>
            </a:endParaRPr>
          </a:p>
        </p:txBody>
      </p:sp>
      <p:sp>
        <p:nvSpPr>
          <p:cNvPr id="14338" name="Rectangle 2"/>
          <p:cNvSpPr>
            <a:spLocks noGrp="1" noRot="1" noChangeAspect="1" noChangeArrowheads="1" noTextEdit="1"/>
          </p:cNvSpPr>
          <p:nvPr>
            <p:ph type="sldImg"/>
          </p:nvPr>
        </p:nvSpPr>
        <p:spPr>
          <a:xfrm>
            <a:off x="455613" y="719138"/>
            <a:ext cx="6391275" cy="3595687"/>
          </a:xfrm>
          <a:ln/>
        </p:spPr>
      </p:sp>
      <p:sp>
        <p:nvSpPr>
          <p:cNvPr id="14339" name="Rectangle 3"/>
          <p:cNvSpPr>
            <a:spLocks noGrp="1" noChangeArrowheads="1"/>
          </p:cNvSpPr>
          <p:nvPr>
            <p:ph type="body" idx="1"/>
          </p:nvPr>
        </p:nvSpPr>
        <p:spPr>
          <a:noFill/>
          <a:ln/>
        </p:spPr>
        <p:txBody>
          <a:bodyPr/>
          <a:lstStyle/>
          <a:p>
            <a:pPr eaLnBrk="1" hangingPunct="1"/>
            <a:endParaRPr lang="en-US">
              <a:latin typeface="Times" charset="0"/>
              <a:ea typeface="ＭＳ Ｐゴシック" charset="-128"/>
            </a:endParaRPr>
          </a:p>
        </p:txBody>
      </p:sp>
    </p:spTree>
    <p:extLst>
      <p:ext uri="{BB962C8B-B14F-4D97-AF65-F5344CB8AC3E}">
        <p14:creationId xmlns:p14="http://schemas.microsoft.com/office/powerpoint/2010/main" val="9700355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7"/>
          <p:cNvSpPr>
            <a:spLocks noGrp="1" noChangeArrowheads="1"/>
          </p:cNvSpPr>
          <p:nvPr>
            <p:ph type="sldNum" sz="quarter" idx="5"/>
          </p:nvPr>
        </p:nvSpPr>
        <p:spPr>
          <a:noFill/>
        </p:spPr>
        <p:txBody>
          <a:bodyPr/>
          <a:lstStyle/>
          <a:p>
            <a:pPr marL="0" marR="0" lvl="0" indent="0" algn="r" defTabSz="955675" rtl="0" eaLnBrk="0" fontAlgn="base" latinLnBrk="0" hangingPunct="0">
              <a:lnSpc>
                <a:spcPct val="100000"/>
              </a:lnSpc>
              <a:spcBef>
                <a:spcPct val="0"/>
              </a:spcBef>
              <a:spcAft>
                <a:spcPct val="0"/>
              </a:spcAft>
              <a:buClrTx/>
              <a:buSzTx/>
              <a:buFontTx/>
              <a:buNone/>
              <a:tabLst/>
              <a:defRPr/>
            </a:pPr>
            <a:fld id="{3113401D-7A41-4710-97B0-05C9D2CF1C69}" type="slidenum">
              <a:rPr kumimoji="0" lang="en-US" sz="1300" b="1" i="0" u="none" strike="noStrike" kern="1200" cap="none" spc="0" normalizeH="0" baseline="0" noProof="0">
                <a:ln>
                  <a:noFill/>
                </a:ln>
                <a:solidFill>
                  <a:srgbClr val="000000"/>
                </a:solidFill>
                <a:effectLst/>
                <a:uLnTx/>
                <a:uFillTx/>
                <a:latin typeface="Times" charset="0"/>
                <a:ea typeface="ＭＳ Ｐゴシック" charset="-128"/>
                <a:cs typeface="+mn-cs"/>
              </a:rPr>
              <a:pPr marL="0" marR="0" lvl="0" indent="0" algn="r" defTabSz="955675" rtl="0" eaLnBrk="0" fontAlgn="base" latinLnBrk="0" hangingPunct="0">
                <a:lnSpc>
                  <a:spcPct val="100000"/>
                </a:lnSpc>
                <a:spcBef>
                  <a:spcPct val="0"/>
                </a:spcBef>
                <a:spcAft>
                  <a:spcPct val="0"/>
                </a:spcAft>
                <a:buClrTx/>
                <a:buSzTx/>
                <a:buFontTx/>
                <a:buNone/>
                <a:tabLst/>
                <a:defRPr/>
              </a:pPr>
              <a:t>29</a:t>
            </a:fld>
            <a:endParaRPr kumimoji="0" lang="en-US" sz="1300" b="1" i="0" u="none" strike="noStrike" kern="1200" cap="none" spc="0" normalizeH="0" baseline="0" noProof="0">
              <a:ln>
                <a:noFill/>
              </a:ln>
              <a:solidFill>
                <a:srgbClr val="000000"/>
              </a:solidFill>
              <a:effectLst/>
              <a:uLnTx/>
              <a:uFillTx/>
              <a:latin typeface="Times" charset="0"/>
              <a:ea typeface="ＭＳ Ｐゴシック" charset="-128"/>
              <a:cs typeface="+mn-cs"/>
            </a:endParaRPr>
          </a:p>
        </p:txBody>
      </p:sp>
      <p:sp>
        <p:nvSpPr>
          <p:cNvPr id="14338" name="Rectangle 2"/>
          <p:cNvSpPr>
            <a:spLocks noGrp="1" noRot="1" noChangeAspect="1" noChangeArrowheads="1" noTextEdit="1"/>
          </p:cNvSpPr>
          <p:nvPr>
            <p:ph type="sldImg"/>
          </p:nvPr>
        </p:nvSpPr>
        <p:spPr>
          <a:xfrm>
            <a:off x="455613" y="719138"/>
            <a:ext cx="6391275" cy="3595687"/>
          </a:xfrm>
          <a:ln/>
        </p:spPr>
      </p:sp>
      <p:sp>
        <p:nvSpPr>
          <p:cNvPr id="14339" name="Rectangle 3"/>
          <p:cNvSpPr>
            <a:spLocks noGrp="1" noChangeArrowheads="1"/>
          </p:cNvSpPr>
          <p:nvPr>
            <p:ph type="body" idx="1"/>
          </p:nvPr>
        </p:nvSpPr>
        <p:spPr>
          <a:noFill/>
          <a:ln/>
        </p:spPr>
        <p:txBody>
          <a:bodyPr/>
          <a:lstStyle/>
          <a:p>
            <a:pPr eaLnBrk="1" hangingPunct="1"/>
            <a:endParaRPr lang="en-US">
              <a:latin typeface="Times" charset="0"/>
              <a:ea typeface="ＭＳ Ｐゴシック" charset="-128"/>
            </a:endParaRPr>
          </a:p>
        </p:txBody>
      </p:sp>
    </p:spTree>
    <p:extLst>
      <p:ext uri="{BB962C8B-B14F-4D97-AF65-F5344CB8AC3E}">
        <p14:creationId xmlns:p14="http://schemas.microsoft.com/office/powerpoint/2010/main" val="9700355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p:txBody>
          <a:bodyPr/>
          <a:lstStyle>
            <a:lvl1pPr>
              <a:defRPr smtClean="0">
                <a:ea typeface="ＭＳ Ｐゴシック" charset="-128"/>
              </a:defRPr>
            </a:lvl1pPr>
          </a:lstStyle>
          <a:p>
            <a:fld id="{7C6A8B33-A7B1-4BD3-B67F-70D32039F353}" type="datetime1">
              <a:rPr lang="en-US" smtClean="0"/>
              <a:t>9/13/2022</a:t>
            </a:fld>
            <a:endParaRPr lang="en-US"/>
          </a:p>
        </p:txBody>
      </p:sp>
      <p:sp>
        <p:nvSpPr>
          <p:cNvPr id="5" name="Rectangle 5"/>
          <p:cNvSpPr>
            <a:spLocks noGrp="1" noChangeArrowheads="1"/>
          </p:cNvSpPr>
          <p:nvPr>
            <p:ph type="ftr" sz="quarter" idx="11"/>
          </p:nvPr>
        </p:nvSpPr>
        <p:spPr/>
        <p:txBody>
          <a:bodyPr/>
          <a:lstStyle>
            <a:lvl1pPr>
              <a:defRPr/>
            </a:lvl1pPr>
          </a:lstStyle>
          <a:p>
            <a:r>
              <a:rPr lang="en-US" dirty="0"/>
              <a:t>TFAWS 2022 – September 6</a:t>
            </a:r>
            <a:r>
              <a:rPr lang="en-US" baseline="30000" dirty="0"/>
              <a:t>th</a:t>
            </a:r>
            <a:r>
              <a:rPr lang="en-US" dirty="0"/>
              <a:t>-9</a:t>
            </a:r>
            <a:r>
              <a:rPr lang="en-US" baseline="30000" dirty="0"/>
              <a:t>th</a:t>
            </a:r>
            <a:r>
              <a:rPr lang="en-US" dirty="0"/>
              <a:t>, 2022</a:t>
            </a:r>
          </a:p>
        </p:txBody>
      </p:sp>
      <p:sp>
        <p:nvSpPr>
          <p:cNvPr id="6" name="Rectangle 6"/>
          <p:cNvSpPr>
            <a:spLocks noGrp="1" noChangeArrowheads="1"/>
          </p:cNvSpPr>
          <p:nvPr>
            <p:ph type="sldNum" sz="quarter" idx="12"/>
          </p:nvPr>
        </p:nvSpPr>
        <p:spPr/>
        <p:txBody>
          <a:bodyPr/>
          <a:lstStyle>
            <a:lvl1pPr>
              <a:defRPr/>
            </a:lvl1pPr>
          </a:lstStyle>
          <a:p>
            <a:fld id="{79A0CEF2-A099-4D25-A627-2C96918E2611}"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4"/>
          <p:cNvSpPr>
            <a:spLocks noGrp="1" noChangeArrowheads="1"/>
          </p:cNvSpPr>
          <p:nvPr>
            <p:ph type="dt" sz="half" idx="10"/>
          </p:nvPr>
        </p:nvSpPr>
        <p:spPr/>
        <p:txBody>
          <a:bodyPr/>
          <a:lstStyle>
            <a:lvl1pPr>
              <a:defRPr smtClean="0">
                <a:ea typeface="ＭＳ Ｐゴシック" charset="-128"/>
              </a:defRPr>
            </a:lvl1pPr>
          </a:lstStyle>
          <a:p>
            <a:fld id="{3CBEFAA8-3E03-4C05-99B0-1C51205B13A9}" type="datetime1">
              <a:rPr lang="en-US" smtClean="0"/>
              <a:t>9/13/2022</a:t>
            </a:fld>
            <a:endParaRPr lang="en-US"/>
          </a:p>
        </p:txBody>
      </p:sp>
      <p:sp>
        <p:nvSpPr>
          <p:cNvPr id="5" name="Rectangle 5"/>
          <p:cNvSpPr>
            <a:spLocks noGrp="1" noChangeArrowheads="1"/>
          </p:cNvSpPr>
          <p:nvPr>
            <p:ph type="ftr" sz="quarter" idx="11"/>
          </p:nvPr>
        </p:nvSpPr>
        <p:spPr/>
        <p:txBody>
          <a:bodyPr/>
          <a:lstStyle>
            <a:lvl1pPr>
              <a:defRPr/>
            </a:lvl1pPr>
          </a:lstStyle>
          <a:p>
            <a:r>
              <a:rPr lang="en-US" dirty="0"/>
              <a:t>TFAWS 2022 – September 6</a:t>
            </a:r>
            <a:r>
              <a:rPr lang="en-US" baseline="30000" dirty="0"/>
              <a:t>th</a:t>
            </a:r>
            <a:r>
              <a:rPr lang="en-US" dirty="0"/>
              <a:t>-9</a:t>
            </a:r>
            <a:r>
              <a:rPr lang="en-US" baseline="30000" dirty="0"/>
              <a:t>th</a:t>
            </a:r>
            <a:r>
              <a:rPr lang="en-US" dirty="0"/>
              <a:t>, 2022</a:t>
            </a:r>
          </a:p>
        </p:txBody>
      </p:sp>
      <p:sp>
        <p:nvSpPr>
          <p:cNvPr id="6" name="Rectangle 6"/>
          <p:cNvSpPr>
            <a:spLocks noGrp="1" noChangeArrowheads="1"/>
          </p:cNvSpPr>
          <p:nvPr>
            <p:ph type="sldNum" sz="quarter" idx="12"/>
          </p:nvPr>
        </p:nvSpPr>
        <p:spPr/>
        <p:txBody>
          <a:bodyPr/>
          <a:lstStyle>
            <a:lvl1pPr>
              <a:defRPr/>
            </a:lvl1pPr>
          </a:lstStyle>
          <a:p>
            <a:fld id="{33F42015-0FC7-4B0E-8D2B-76EADF48D957}"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p:txBody>
          <a:bodyPr/>
          <a:lstStyle>
            <a:lvl1pPr>
              <a:defRPr smtClean="0">
                <a:ea typeface="ＭＳ Ｐゴシック" charset="-128"/>
              </a:defRPr>
            </a:lvl1pPr>
          </a:lstStyle>
          <a:p>
            <a:fld id="{28FFC1A1-357C-4D04-A7FF-A99E13725E4C}" type="datetime1">
              <a:rPr lang="en-US" smtClean="0"/>
              <a:t>9/13/2022</a:t>
            </a:fld>
            <a:endParaRPr lang="en-US"/>
          </a:p>
        </p:txBody>
      </p:sp>
      <p:sp>
        <p:nvSpPr>
          <p:cNvPr id="5" name="Rectangle 5"/>
          <p:cNvSpPr>
            <a:spLocks noGrp="1" noChangeArrowheads="1"/>
          </p:cNvSpPr>
          <p:nvPr>
            <p:ph type="ftr" sz="quarter" idx="11"/>
          </p:nvPr>
        </p:nvSpPr>
        <p:spPr/>
        <p:txBody>
          <a:bodyPr/>
          <a:lstStyle>
            <a:lvl1pPr>
              <a:defRPr/>
            </a:lvl1pPr>
          </a:lstStyle>
          <a:p>
            <a:r>
              <a:rPr lang="en-US" dirty="0"/>
              <a:t>TFAWS 2022 – September 6</a:t>
            </a:r>
            <a:r>
              <a:rPr lang="en-US" baseline="30000" dirty="0"/>
              <a:t>th</a:t>
            </a:r>
            <a:r>
              <a:rPr lang="en-US" dirty="0"/>
              <a:t>-9</a:t>
            </a:r>
            <a:r>
              <a:rPr lang="en-US" baseline="30000" dirty="0"/>
              <a:t>th</a:t>
            </a:r>
            <a:r>
              <a:rPr lang="en-US" dirty="0"/>
              <a:t>, 2022</a:t>
            </a:r>
          </a:p>
        </p:txBody>
      </p:sp>
      <p:sp>
        <p:nvSpPr>
          <p:cNvPr id="6" name="Rectangle 6"/>
          <p:cNvSpPr>
            <a:spLocks noGrp="1" noChangeArrowheads="1"/>
          </p:cNvSpPr>
          <p:nvPr>
            <p:ph type="sldNum" sz="quarter" idx="12"/>
          </p:nvPr>
        </p:nvSpPr>
        <p:spPr/>
        <p:txBody>
          <a:bodyPr/>
          <a:lstStyle>
            <a:lvl1pPr>
              <a:defRPr/>
            </a:lvl1pPr>
          </a:lstStyle>
          <a:p>
            <a:fld id="{EE9E8C48-CEA1-40D7-918C-CBF5F81BA8C8}"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914400"/>
            <a:ext cx="5384800" cy="5410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914400"/>
            <a:ext cx="5384800" cy="5410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p:txBody>
          <a:bodyPr/>
          <a:lstStyle>
            <a:lvl1pPr>
              <a:defRPr smtClean="0">
                <a:ea typeface="ＭＳ Ｐゴシック" charset="-128"/>
              </a:defRPr>
            </a:lvl1pPr>
          </a:lstStyle>
          <a:p>
            <a:fld id="{FDE92F4F-3DA3-4433-B916-6F44D6A37356}" type="datetime1">
              <a:rPr lang="en-US" smtClean="0"/>
              <a:t>9/13/2022</a:t>
            </a:fld>
            <a:endParaRPr lang="en-US" dirty="0"/>
          </a:p>
        </p:txBody>
      </p:sp>
      <p:sp>
        <p:nvSpPr>
          <p:cNvPr id="6" name="Rectangle 5"/>
          <p:cNvSpPr>
            <a:spLocks noGrp="1" noChangeArrowheads="1"/>
          </p:cNvSpPr>
          <p:nvPr>
            <p:ph type="ftr" sz="quarter" idx="11"/>
          </p:nvPr>
        </p:nvSpPr>
        <p:spPr/>
        <p:txBody>
          <a:bodyPr/>
          <a:lstStyle>
            <a:lvl1pPr>
              <a:defRPr/>
            </a:lvl1pPr>
          </a:lstStyle>
          <a:p>
            <a:r>
              <a:rPr lang="en-US" dirty="0"/>
              <a:t>TFAWS 2022 – September 6</a:t>
            </a:r>
            <a:r>
              <a:rPr lang="en-US" baseline="30000" dirty="0"/>
              <a:t>th</a:t>
            </a:r>
            <a:r>
              <a:rPr lang="en-US" dirty="0"/>
              <a:t>-9</a:t>
            </a:r>
            <a:r>
              <a:rPr lang="en-US" baseline="30000" dirty="0"/>
              <a:t>th</a:t>
            </a:r>
            <a:r>
              <a:rPr lang="en-US" dirty="0"/>
              <a:t>, 2022</a:t>
            </a:r>
          </a:p>
        </p:txBody>
      </p:sp>
      <p:sp>
        <p:nvSpPr>
          <p:cNvPr id="7" name="Rectangle 6"/>
          <p:cNvSpPr>
            <a:spLocks noGrp="1" noChangeArrowheads="1"/>
          </p:cNvSpPr>
          <p:nvPr>
            <p:ph type="sldNum" sz="quarter" idx="12"/>
          </p:nvPr>
        </p:nvSpPr>
        <p:spPr/>
        <p:txBody>
          <a:bodyPr/>
          <a:lstStyle>
            <a:lvl1pPr>
              <a:defRPr/>
            </a:lvl1pPr>
          </a:lstStyle>
          <a:p>
            <a:fld id="{89199CED-6919-4E7D-A690-AD3E6D16DAA7}"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411162"/>
          </a:xfrm>
        </p:spPr>
        <p:txBody>
          <a:bodyPr/>
          <a:lstStyle>
            <a:lvl1pPr>
              <a:defRPr/>
            </a:lvl1pPr>
          </a:lstStyle>
          <a:p>
            <a:r>
              <a:rPr lang="en-US" dirty="0"/>
              <a:t>Click to edit Master title style</a:t>
            </a:r>
          </a:p>
        </p:txBody>
      </p:sp>
      <p:sp>
        <p:nvSpPr>
          <p:cNvPr id="3" name="Text Placeholder 2"/>
          <p:cNvSpPr>
            <a:spLocks noGrp="1"/>
          </p:cNvSpPr>
          <p:nvPr>
            <p:ph type="body" idx="1"/>
          </p:nvPr>
        </p:nvSpPr>
        <p:spPr>
          <a:xfrm>
            <a:off x="609600" y="1219200"/>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609600" y="1858962"/>
            <a:ext cx="5386917" cy="416083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219200"/>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1858962"/>
            <a:ext cx="5389033" cy="416083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p:txBody>
          <a:bodyPr/>
          <a:lstStyle>
            <a:lvl1pPr>
              <a:defRPr smtClean="0">
                <a:ea typeface="ＭＳ Ｐゴシック" charset="-128"/>
              </a:defRPr>
            </a:lvl1pPr>
          </a:lstStyle>
          <a:p>
            <a:fld id="{047CB4CD-B48C-44E8-8BC9-3A9E8EBB441E}" type="datetime1">
              <a:rPr lang="en-US" smtClean="0"/>
              <a:t>9/13/2022</a:t>
            </a:fld>
            <a:endParaRPr lang="en-US"/>
          </a:p>
        </p:txBody>
      </p:sp>
      <p:sp>
        <p:nvSpPr>
          <p:cNvPr id="8" name="Rectangle 5"/>
          <p:cNvSpPr>
            <a:spLocks noGrp="1" noChangeArrowheads="1"/>
          </p:cNvSpPr>
          <p:nvPr>
            <p:ph type="ftr" sz="quarter" idx="11"/>
          </p:nvPr>
        </p:nvSpPr>
        <p:spPr/>
        <p:txBody>
          <a:bodyPr/>
          <a:lstStyle>
            <a:lvl1pPr>
              <a:defRPr/>
            </a:lvl1pPr>
          </a:lstStyle>
          <a:p>
            <a:r>
              <a:rPr lang="en-US" dirty="0"/>
              <a:t>TFAWS 2022 – September 6</a:t>
            </a:r>
            <a:r>
              <a:rPr lang="en-US" baseline="30000" dirty="0"/>
              <a:t>th</a:t>
            </a:r>
            <a:r>
              <a:rPr lang="en-US" dirty="0"/>
              <a:t>-9</a:t>
            </a:r>
            <a:r>
              <a:rPr lang="en-US" baseline="30000" dirty="0"/>
              <a:t>th</a:t>
            </a:r>
            <a:r>
              <a:rPr lang="en-US" dirty="0"/>
              <a:t>, 2022</a:t>
            </a:r>
          </a:p>
        </p:txBody>
      </p:sp>
      <p:sp>
        <p:nvSpPr>
          <p:cNvPr id="9" name="Rectangle 6"/>
          <p:cNvSpPr>
            <a:spLocks noGrp="1" noChangeArrowheads="1"/>
          </p:cNvSpPr>
          <p:nvPr>
            <p:ph type="sldNum" sz="quarter" idx="12"/>
          </p:nvPr>
        </p:nvSpPr>
        <p:spPr/>
        <p:txBody>
          <a:bodyPr/>
          <a:lstStyle>
            <a:lvl1pPr>
              <a:defRPr/>
            </a:lvl1pPr>
          </a:lstStyle>
          <a:p>
            <a:fld id="{7FABF8B5-A29F-4527-8EF2-13DD397BE681}"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p:txBody>
          <a:bodyPr/>
          <a:lstStyle>
            <a:lvl1pPr>
              <a:defRPr smtClean="0">
                <a:ea typeface="ＭＳ Ｐゴシック" charset="-128"/>
              </a:defRPr>
            </a:lvl1pPr>
          </a:lstStyle>
          <a:p>
            <a:fld id="{EE89485A-0B8B-4AB6-8C98-03B54E364AD6}" type="datetime1">
              <a:rPr lang="en-US" smtClean="0"/>
              <a:t>9/13/2022</a:t>
            </a:fld>
            <a:endParaRPr lang="en-US"/>
          </a:p>
        </p:txBody>
      </p:sp>
      <p:sp>
        <p:nvSpPr>
          <p:cNvPr id="4" name="Rectangle 5"/>
          <p:cNvSpPr>
            <a:spLocks noGrp="1" noChangeArrowheads="1"/>
          </p:cNvSpPr>
          <p:nvPr>
            <p:ph type="ftr" sz="quarter" idx="11"/>
          </p:nvPr>
        </p:nvSpPr>
        <p:spPr/>
        <p:txBody>
          <a:bodyPr/>
          <a:lstStyle>
            <a:lvl1pPr>
              <a:defRPr/>
            </a:lvl1pPr>
          </a:lstStyle>
          <a:p>
            <a:r>
              <a:rPr lang="en-US" dirty="0"/>
              <a:t>TFAWS 2022 – September 6</a:t>
            </a:r>
            <a:r>
              <a:rPr lang="en-US" baseline="30000" dirty="0"/>
              <a:t>th</a:t>
            </a:r>
            <a:r>
              <a:rPr lang="en-US" dirty="0"/>
              <a:t>-9</a:t>
            </a:r>
            <a:r>
              <a:rPr lang="en-US" baseline="30000" dirty="0"/>
              <a:t>th</a:t>
            </a:r>
            <a:r>
              <a:rPr lang="en-US" dirty="0"/>
              <a:t>, 2022</a:t>
            </a:r>
          </a:p>
        </p:txBody>
      </p:sp>
      <p:sp>
        <p:nvSpPr>
          <p:cNvPr id="5" name="Rectangle 6"/>
          <p:cNvSpPr>
            <a:spLocks noGrp="1" noChangeArrowheads="1"/>
          </p:cNvSpPr>
          <p:nvPr>
            <p:ph type="sldNum" sz="quarter" idx="12"/>
          </p:nvPr>
        </p:nvSpPr>
        <p:spPr/>
        <p:txBody>
          <a:bodyPr/>
          <a:lstStyle>
            <a:lvl1pPr>
              <a:defRPr/>
            </a:lvl1pPr>
          </a:lstStyle>
          <a:p>
            <a:fld id="{640FA3E2-4CB8-43B1-9AF4-23FEB8A0CB92}"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smtClean="0">
                <a:ea typeface="ＭＳ Ｐゴシック" charset="-128"/>
              </a:defRPr>
            </a:lvl1pPr>
          </a:lstStyle>
          <a:p>
            <a:fld id="{3ED766DD-20F6-417E-8B73-0038B3B3FADA}" type="datetime1">
              <a:rPr lang="en-US" smtClean="0"/>
              <a:t>9/13/2022</a:t>
            </a:fld>
            <a:endParaRPr lang="en-US"/>
          </a:p>
        </p:txBody>
      </p:sp>
      <p:sp>
        <p:nvSpPr>
          <p:cNvPr id="3" name="Rectangle 5"/>
          <p:cNvSpPr>
            <a:spLocks noGrp="1" noChangeArrowheads="1"/>
          </p:cNvSpPr>
          <p:nvPr>
            <p:ph type="ftr" sz="quarter" idx="11"/>
          </p:nvPr>
        </p:nvSpPr>
        <p:spPr/>
        <p:txBody>
          <a:bodyPr/>
          <a:lstStyle>
            <a:lvl1pPr>
              <a:defRPr/>
            </a:lvl1pPr>
          </a:lstStyle>
          <a:p>
            <a:r>
              <a:rPr lang="en-US" dirty="0"/>
              <a:t>TFAWS 2022 – September 6</a:t>
            </a:r>
            <a:r>
              <a:rPr lang="en-US" baseline="30000" dirty="0"/>
              <a:t>th</a:t>
            </a:r>
            <a:r>
              <a:rPr lang="en-US" dirty="0"/>
              <a:t>-9</a:t>
            </a:r>
            <a:r>
              <a:rPr lang="en-US" baseline="30000" dirty="0"/>
              <a:t>th</a:t>
            </a:r>
            <a:r>
              <a:rPr lang="en-US" dirty="0"/>
              <a:t>, 2022</a:t>
            </a:r>
          </a:p>
        </p:txBody>
      </p:sp>
      <p:sp>
        <p:nvSpPr>
          <p:cNvPr id="4" name="Rectangle 6"/>
          <p:cNvSpPr>
            <a:spLocks noGrp="1" noChangeArrowheads="1"/>
          </p:cNvSpPr>
          <p:nvPr>
            <p:ph type="sldNum" sz="quarter" idx="12"/>
          </p:nvPr>
        </p:nvSpPr>
        <p:spPr/>
        <p:txBody>
          <a:bodyPr/>
          <a:lstStyle>
            <a:lvl1pPr>
              <a:defRPr/>
            </a:lvl1pPr>
          </a:lstStyle>
          <a:p>
            <a:fld id="{2624FCD2-9C05-4241-882C-3D134303B4EB}"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914400"/>
            <a:ext cx="4011084" cy="52070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914400"/>
            <a:ext cx="6815667" cy="521176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p:txBody>
          <a:bodyPr/>
          <a:lstStyle>
            <a:lvl1pPr>
              <a:defRPr smtClean="0">
                <a:ea typeface="ＭＳ Ｐゴシック" charset="-128"/>
              </a:defRPr>
            </a:lvl1pPr>
          </a:lstStyle>
          <a:p>
            <a:fld id="{D5769631-E892-4404-8251-DD54D6A4F13B}" type="datetime1">
              <a:rPr lang="en-US" smtClean="0"/>
              <a:t>9/13/2022</a:t>
            </a:fld>
            <a:endParaRPr lang="en-US"/>
          </a:p>
        </p:txBody>
      </p:sp>
      <p:sp>
        <p:nvSpPr>
          <p:cNvPr id="6" name="Rectangle 5"/>
          <p:cNvSpPr>
            <a:spLocks noGrp="1" noChangeArrowheads="1"/>
          </p:cNvSpPr>
          <p:nvPr>
            <p:ph type="ftr" sz="quarter" idx="11"/>
          </p:nvPr>
        </p:nvSpPr>
        <p:spPr/>
        <p:txBody>
          <a:bodyPr/>
          <a:lstStyle>
            <a:lvl1pPr>
              <a:defRPr/>
            </a:lvl1pPr>
          </a:lstStyle>
          <a:p>
            <a:r>
              <a:rPr lang="en-US" dirty="0"/>
              <a:t>TFAWS 2022 – September 6</a:t>
            </a:r>
            <a:r>
              <a:rPr lang="en-US" baseline="30000" dirty="0"/>
              <a:t>th</a:t>
            </a:r>
            <a:r>
              <a:rPr lang="en-US" dirty="0"/>
              <a:t>-9</a:t>
            </a:r>
            <a:r>
              <a:rPr lang="en-US" baseline="30000" dirty="0"/>
              <a:t>th</a:t>
            </a:r>
            <a:r>
              <a:rPr lang="en-US" dirty="0"/>
              <a:t>, 2022</a:t>
            </a:r>
          </a:p>
        </p:txBody>
      </p:sp>
      <p:sp>
        <p:nvSpPr>
          <p:cNvPr id="7" name="Rectangle 6"/>
          <p:cNvSpPr>
            <a:spLocks noGrp="1" noChangeArrowheads="1"/>
          </p:cNvSpPr>
          <p:nvPr>
            <p:ph type="sldNum" sz="quarter" idx="12"/>
          </p:nvPr>
        </p:nvSpPr>
        <p:spPr/>
        <p:txBody>
          <a:bodyPr/>
          <a:lstStyle>
            <a:lvl1pPr>
              <a:defRPr/>
            </a:lvl1pPr>
          </a:lstStyle>
          <a:p>
            <a:fld id="{8340803C-64EA-4536-A101-47E17B86F670}"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914399"/>
            <a:ext cx="7315200" cy="381317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p:txBody>
          <a:bodyPr/>
          <a:lstStyle>
            <a:lvl1pPr>
              <a:defRPr smtClean="0">
                <a:ea typeface="ＭＳ Ｐゴシック" charset="-128"/>
              </a:defRPr>
            </a:lvl1pPr>
          </a:lstStyle>
          <a:p>
            <a:fld id="{96B86037-676D-4AA0-AA8F-987504AA19CF}" type="datetime1">
              <a:rPr lang="en-US" smtClean="0"/>
              <a:t>9/13/2022</a:t>
            </a:fld>
            <a:endParaRPr lang="en-US"/>
          </a:p>
        </p:txBody>
      </p:sp>
      <p:sp>
        <p:nvSpPr>
          <p:cNvPr id="6" name="Rectangle 5"/>
          <p:cNvSpPr>
            <a:spLocks noGrp="1" noChangeArrowheads="1"/>
          </p:cNvSpPr>
          <p:nvPr>
            <p:ph type="ftr" sz="quarter" idx="11"/>
          </p:nvPr>
        </p:nvSpPr>
        <p:spPr/>
        <p:txBody>
          <a:bodyPr/>
          <a:lstStyle>
            <a:lvl1pPr>
              <a:defRPr/>
            </a:lvl1pPr>
          </a:lstStyle>
          <a:p>
            <a:r>
              <a:rPr lang="en-US" dirty="0"/>
              <a:t>TFAWS 2022 – September 6</a:t>
            </a:r>
            <a:r>
              <a:rPr lang="en-US" baseline="30000" dirty="0"/>
              <a:t>th</a:t>
            </a:r>
            <a:r>
              <a:rPr lang="en-US" dirty="0"/>
              <a:t>-9</a:t>
            </a:r>
            <a:r>
              <a:rPr lang="en-US" baseline="30000" dirty="0"/>
              <a:t>th</a:t>
            </a:r>
            <a:r>
              <a:rPr lang="en-US" dirty="0"/>
              <a:t>, 2022</a:t>
            </a:r>
          </a:p>
        </p:txBody>
      </p:sp>
      <p:sp>
        <p:nvSpPr>
          <p:cNvPr id="7" name="Rectangle 6"/>
          <p:cNvSpPr>
            <a:spLocks noGrp="1" noChangeArrowheads="1"/>
          </p:cNvSpPr>
          <p:nvPr>
            <p:ph type="sldNum" sz="quarter" idx="12"/>
          </p:nvPr>
        </p:nvSpPr>
        <p:spPr/>
        <p:txBody>
          <a:bodyPr/>
          <a:lstStyle>
            <a:lvl1pPr>
              <a:defRPr/>
            </a:lvl1pPr>
          </a:lstStyle>
          <a:p>
            <a:fld id="{BACCA9B2-5165-4ADC-9763-7293ADD3F29A}"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p:txBody>
          <a:bodyPr/>
          <a:lstStyle>
            <a:lvl1pPr>
              <a:defRPr smtClean="0">
                <a:ea typeface="ＭＳ Ｐゴシック" charset="-128"/>
              </a:defRPr>
            </a:lvl1pPr>
          </a:lstStyle>
          <a:p>
            <a:fld id="{7C6A8B33-A7B1-4BD3-B67F-70D32039F353}" type="datetime1">
              <a:rPr lang="en-US" smtClean="0"/>
              <a:t>9/13/2022</a:t>
            </a:fld>
            <a:endParaRPr lang="en-US"/>
          </a:p>
        </p:txBody>
      </p:sp>
      <p:sp>
        <p:nvSpPr>
          <p:cNvPr id="5" name="Rectangle 5"/>
          <p:cNvSpPr>
            <a:spLocks noGrp="1" noChangeArrowheads="1"/>
          </p:cNvSpPr>
          <p:nvPr>
            <p:ph type="ftr" sz="quarter" idx="11"/>
          </p:nvPr>
        </p:nvSpPr>
        <p:spPr/>
        <p:txBody>
          <a:bodyPr/>
          <a:lstStyle>
            <a:lvl1pPr>
              <a:defRPr/>
            </a:lvl1pPr>
          </a:lstStyle>
          <a:p>
            <a:r>
              <a:rPr lang="en-US" dirty="0"/>
              <a:t>TFAWS 2022 – September 6</a:t>
            </a:r>
            <a:r>
              <a:rPr lang="en-US" baseline="30000" dirty="0"/>
              <a:t>th</a:t>
            </a:r>
            <a:r>
              <a:rPr lang="en-US" dirty="0"/>
              <a:t>-9</a:t>
            </a:r>
            <a:r>
              <a:rPr lang="en-US" baseline="30000" dirty="0"/>
              <a:t>th</a:t>
            </a:r>
            <a:r>
              <a:rPr lang="en-US" dirty="0"/>
              <a:t>, 2022</a:t>
            </a:r>
          </a:p>
        </p:txBody>
      </p:sp>
      <p:sp>
        <p:nvSpPr>
          <p:cNvPr id="6" name="Rectangle 6"/>
          <p:cNvSpPr>
            <a:spLocks noGrp="1" noChangeArrowheads="1"/>
          </p:cNvSpPr>
          <p:nvPr>
            <p:ph type="sldNum" sz="quarter" idx="12"/>
          </p:nvPr>
        </p:nvSpPr>
        <p:spPr/>
        <p:txBody>
          <a:bodyPr/>
          <a:lstStyle>
            <a:lvl1pPr>
              <a:defRPr/>
            </a:lvl1pPr>
          </a:lstStyle>
          <a:p>
            <a:fld id="{79A0CEF2-A099-4D25-A627-2C96918E2611}" type="slidenum">
              <a:rPr lang="en-US"/>
              <a:pPr/>
              <a:t>‹#›</a:t>
            </a:fld>
            <a:endParaRPr lang="en-US"/>
          </a:p>
        </p:txBody>
      </p:sp>
    </p:spTree>
    <p:extLst>
      <p:ext uri="{BB962C8B-B14F-4D97-AF65-F5344CB8AC3E}">
        <p14:creationId xmlns:p14="http://schemas.microsoft.com/office/powerpoint/2010/main" val="1962127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4"/>
          <p:cNvSpPr>
            <a:spLocks noGrp="1" noChangeArrowheads="1"/>
          </p:cNvSpPr>
          <p:nvPr>
            <p:ph type="dt" sz="half" idx="10"/>
          </p:nvPr>
        </p:nvSpPr>
        <p:spPr/>
        <p:txBody>
          <a:bodyPr/>
          <a:lstStyle>
            <a:lvl1pPr>
              <a:defRPr smtClean="0">
                <a:ea typeface="ＭＳ Ｐゴシック" charset="-128"/>
              </a:defRPr>
            </a:lvl1pPr>
          </a:lstStyle>
          <a:p>
            <a:fld id="{3CBEFAA8-3E03-4C05-99B0-1C51205B13A9}" type="datetime1">
              <a:rPr lang="en-US" smtClean="0"/>
              <a:t>9/13/2022</a:t>
            </a:fld>
            <a:endParaRPr lang="en-US"/>
          </a:p>
        </p:txBody>
      </p:sp>
      <p:sp>
        <p:nvSpPr>
          <p:cNvPr id="5" name="Rectangle 5"/>
          <p:cNvSpPr>
            <a:spLocks noGrp="1" noChangeArrowheads="1"/>
          </p:cNvSpPr>
          <p:nvPr>
            <p:ph type="ftr" sz="quarter" idx="11"/>
          </p:nvPr>
        </p:nvSpPr>
        <p:spPr/>
        <p:txBody>
          <a:bodyPr/>
          <a:lstStyle>
            <a:lvl1pPr>
              <a:defRPr/>
            </a:lvl1pPr>
          </a:lstStyle>
          <a:p>
            <a:r>
              <a:rPr lang="en-US" dirty="0"/>
              <a:t>TFAWS 2022 – September 6</a:t>
            </a:r>
            <a:r>
              <a:rPr lang="en-US" baseline="30000" dirty="0"/>
              <a:t>th</a:t>
            </a:r>
            <a:r>
              <a:rPr lang="en-US" dirty="0"/>
              <a:t>-9</a:t>
            </a:r>
            <a:r>
              <a:rPr lang="en-US" baseline="30000" dirty="0"/>
              <a:t>th</a:t>
            </a:r>
            <a:r>
              <a:rPr lang="en-US" dirty="0"/>
              <a:t>, 2022</a:t>
            </a:r>
          </a:p>
        </p:txBody>
      </p:sp>
      <p:sp>
        <p:nvSpPr>
          <p:cNvPr id="6" name="Rectangle 6"/>
          <p:cNvSpPr>
            <a:spLocks noGrp="1" noChangeArrowheads="1"/>
          </p:cNvSpPr>
          <p:nvPr>
            <p:ph type="sldNum" sz="quarter" idx="12"/>
          </p:nvPr>
        </p:nvSpPr>
        <p:spPr/>
        <p:txBody>
          <a:bodyPr/>
          <a:lstStyle>
            <a:lvl1pPr>
              <a:defRPr/>
            </a:lvl1pPr>
          </a:lstStyle>
          <a:p>
            <a:fld id="{33F42015-0FC7-4B0E-8D2B-76EADF48D957}" type="slidenum">
              <a:rPr lang="en-US"/>
              <a:pPr/>
              <a:t>‹#›</a:t>
            </a:fld>
            <a:endParaRPr lang="en-US"/>
          </a:p>
        </p:txBody>
      </p:sp>
    </p:spTree>
    <p:extLst>
      <p:ext uri="{BB962C8B-B14F-4D97-AF65-F5344CB8AC3E}">
        <p14:creationId xmlns:p14="http://schemas.microsoft.com/office/powerpoint/2010/main" val="11371380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p:txBody>
          <a:bodyPr/>
          <a:lstStyle>
            <a:lvl1pPr>
              <a:defRPr smtClean="0">
                <a:ea typeface="ＭＳ Ｐゴシック" charset="-128"/>
              </a:defRPr>
            </a:lvl1pPr>
          </a:lstStyle>
          <a:p>
            <a:fld id="{28FFC1A1-357C-4D04-A7FF-A99E13725E4C}" type="datetime1">
              <a:rPr lang="en-US" smtClean="0"/>
              <a:t>9/13/2022</a:t>
            </a:fld>
            <a:endParaRPr lang="en-US"/>
          </a:p>
        </p:txBody>
      </p:sp>
      <p:sp>
        <p:nvSpPr>
          <p:cNvPr id="5" name="Rectangle 5"/>
          <p:cNvSpPr>
            <a:spLocks noGrp="1" noChangeArrowheads="1"/>
          </p:cNvSpPr>
          <p:nvPr>
            <p:ph type="ftr" sz="quarter" idx="11"/>
          </p:nvPr>
        </p:nvSpPr>
        <p:spPr/>
        <p:txBody>
          <a:bodyPr/>
          <a:lstStyle>
            <a:lvl1pPr>
              <a:defRPr/>
            </a:lvl1pPr>
          </a:lstStyle>
          <a:p>
            <a:r>
              <a:rPr lang="en-US" dirty="0"/>
              <a:t>TFAWS 2022 – September 6</a:t>
            </a:r>
            <a:r>
              <a:rPr lang="en-US" baseline="30000" dirty="0"/>
              <a:t>th</a:t>
            </a:r>
            <a:r>
              <a:rPr lang="en-US" dirty="0"/>
              <a:t>-9</a:t>
            </a:r>
            <a:r>
              <a:rPr lang="en-US" baseline="30000" dirty="0"/>
              <a:t>th</a:t>
            </a:r>
            <a:r>
              <a:rPr lang="en-US" dirty="0"/>
              <a:t>, 2022</a:t>
            </a:r>
          </a:p>
        </p:txBody>
      </p:sp>
      <p:sp>
        <p:nvSpPr>
          <p:cNvPr id="6" name="Rectangle 6"/>
          <p:cNvSpPr>
            <a:spLocks noGrp="1" noChangeArrowheads="1"/>
          </p:cNvSpPr>
          <p:nvPr>
            <p:ph type="sldNum" sz="quarter" idx="12"/>
          </p:nvPr>
        </p:nvSpPr>
        <p:spPr/>
        <p:txBody>
          <a:bodyPr/>
          <a:lstStyle>
            <a:lvl1pPr>
              <a:defRPr/>
            </a:lvl1pPr>
          </a:lstStyle>
          <a:p>
            <a:fld id="{EE9E8C48-CEA1-40D7-918C-CBF5F81BA8C8}" type="slidenum">
              <a:rPr lang="en-US"/>
              <a:pPr/>
              <a:t>‹#›</a:t>
            </a:fld>
            <a:endParaRPr lang="en-US"/>
          </a:p>
        </p:txBody>
      </p:sp>
    </p:spTree>
    <p:extLst>
      <p:ext uri="{BB962C8B-B14F-4D97-AF65-F5344CB8AC3E}">
        <p14:creationId xmlns:p14="http://schemas.microsoft.com/office/powerpoint/2010/main" val="139007709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914400"/>
            <a:ext cx="5384800" cy="5410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914400"/>
            <a:ext cx="5384800" cy="5410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p:txBody>
          <a:bodyPr/>
          <a:lstStyle>
            <a:lvl1pPr>
              <a:defRPr smtClean="0">
                <a:ea typeface="ＭＳ Ｐゴシック" charset="-128"/>
              </a:defRPr>
            </a:lvl1pPr>
          </a:lstStyle>
          <a:p>
            <a:fld id="{FDE92F4F-3DA3-4433-B916-6F44D6A37356}" type="datetime1">
              <a:rPr lang="en-US" smtClean="0"/>
              <a:t>9/13/2022</a:t>
            </a:fld>
            <a:endParaRPr lang="en-US" dirty="0"/>
          </a:p>
        </p:txBody>
      </p:sp>
      <p:sp>
        <p:nvSpPr>
          <p:cNvPr id="6" name="Rectangle 5"/>
          <p:cNvSpPr>
            <a:spLocks noGrp="1" noChangeArrowheads="1"/>
          </p:cNvSpPr>
          <p:nvPr>
            <p:ph type="ftr" sz="quarter" idx="11"/>
          </p:nvPr>
        </p:nvSpPr>
        <p:spPr/>
        <p:txBody>
          <a:bodyPr/>
          <a:lstStyle>
            <a:lvl1pPr>
              <a:defRPr/>
            </a:lvl1pPr>
          </a:lstStyle>
          <a:p>
            <a:r>
              <a:rPr lang="en-US" dirty="0"/>
              <a:t>TFAWS 2022 – September 6</a:t>
            </a:r>
            <a:r>
              <a:rPr lang="en-US" baseline="30000" dirty="0"/>
              <a:t>th</a:t>
            </a:r>
            <a:r>
              <a:rPr lang="en-US" dirty="0"/>
              <a:t>-9</a:t>
            </a:r>
            <a:r>
              <a:rPr lang="en-US" baseline="30000" dirty="0"/>
              <a:t>th</a:t>
            </a:r>
            <a:r>
              <a:rPr lang="en-US" dirty="0"/>
              <a:t>, 2022</a:t>
            </a:r>
          </a:p>
        </p:txBody>
      </p:sp>
      <p:sp>
        <p:nvSpPr>
          <p:cNvPr id="7" name="Rectangle 6"/>
          <p:cNvSpPr>
            <a:spLocks noGrp="1" noChangeArrowheads="1"/>
          </p:cNvSpPr>
          <p:nvPr>
            <p:ph type="sldNum" sz="quarter" idx="12"/>
          </p:nvPr>
        </p:nvSpPr>
        <p:spPr/>
        <p:txBody>
          <a:bodyPr/>
          <a:lstStyle>
            <a:lvl1pPr>
              <a:defRPr/>
            </a:lvl1pPr>
          </a:lstStyle>
          <a:p>
            <a:fld id="{89199CED-6919-4E7D-A690-AD3E6D16DAA7}" type="slidenum">
              <a:rPr lang="en-US"/>
              <a:pPr/>
              <a:t>‹#›</a:t>
            </a:fld>
            <a:endParaRPr lang="en-US"/>
          </a:p>
        </p:txBody>
      </p:sp>
    </p:spTree>
    <p:extLst>
      <p:ext uri="{BB962C8B-B14F-4D97-AF65-F5344CB8AC3E}">
        <p14:creationId xmlns:p14="http://schemas.microsoft.com/office/powerpoint/2010/main" val="23041465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411162"/>
          </a:xfrm>
        </p:spPr>
        <p:txBody>
          <a:bodyPr/>
          <a:lstStyle>
            <a:lvl1pPr>
              <a:defRPr/>
            </a:lvl1pPr>
          </a:lstStyle>
          <a:p>
            <a:r>
              <a:rPr lang="en-US" dirty="0"/>
              <a:t>Click to edit Master title style</a:t>
            </a:r>
          </a:p>
        </p:txBody>
      </p:sp>
      <p:sp>
        <p:nvSpPr>
          <p:cNvPr id="3" name="Text Placeholder 2"/>
          <p:cNvSpPr>
            <a:spLocks noGrp="1"/>
          </p:cNvSpPr>
          <p:nvPr>
            <p:ph type="body" idx="1"/>
          </p:nvPr>
        </p:nvSpPr>
        <p:spPr>
          <a:xfrm>
            <a:off x="609600" y="1219200"/>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609600" y="1858962"/>
            <a:ext cx="5386917" cy="416083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219200"/>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1858962"/>
            <a:ext cx="5389033" cy="416083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p:txBody>
          <a:bodyPr/>
          <a:lstStyle>
            <a:lvl1pPr>
              <a:defRPr smtClean="0">
                <a:ea typeface="ＭＳ Ｐゴシック" charset="-128"/>
              </a:defRPr>
            </a:lvl1pPr>
          </a:lstStyle>
          <a:p>
            <a:fld id="{047CB4CD-B48C-44E8-8BC9-3A9E8EBB441E}" type="datetime1">
              <a:rPr lang="en-US" smtClean="0"/>
              <a:t>9/13/2022</a:t>
            </a:fld>
            <a:endParaRPr lang="en-US"/>
          </a:p>
        </p:txBody>
      </p:sp>
      <p:sp>
        <p:nvSpPr>
          <p:cNvPr id="8" name="Rectangle 5"/>
          <p:cNvSpPr>
            <a:spLocks noGrp="1" noChangeArrowheads="1"/>
          </p:cNvSpPr>
          <p:nvPr>
            <p:ph type="ftr" sz="quarter" idx="11"/>
          </p:nvPr>
        </p:nvSpPr>
        <p:spPr/>
        <p:txBody>
          <a:bodyPr/>
          <a:lstStyle>
            <a:lvl1pPr>
              <a:defRPr/>
            </a:lvl1pPr>
          </a:lstStyle>
          <a:p>
            <a:r>
              <a:rPr lang="en-US" dirty="0"/>
              <a:t>TFAWS 2022 – September 6</a:t>
            </a:r>
            <a:r>
              <a:rPr lang="en-US" baseline="30000" dirty="0"/>
              <a:t>th</a:t>
            </a:r>
            <a:r>
              <a:rPr lang="en-US" dirty="0"/>
              <a:t>-9</a:t>
            </a:r>
            <a:r>
              <a:rPr lang="en-US" baseline="30000" dirty="0"/>
              <a:t>th</a:t>
            </a:r>
            <a:r>
              <a:rPr lang="en-US" dirty="0"/>
              <a:t>, 2022</a:t>
            </a:r>
          </a:p>
        </p:txBody>
      </p:sp>
      <p:sp>
        <p:nvSpPr>
          <p:cNvPr id="9" name="Rectangle 6"/>
          <p:cNvSpPr>
            <a:spLocks noGrp="1" noChangeArrowheads="1"/>
          </p:cNvSpPr>
          <p:nvPr>
            <p:ph type="sldNum" sz="quarter" idx="12"/>
          </p:nvPr>
        </p:nvSpPr>
        <p:spPr/>
        <p:txBody>
          <a:bodyPr/>
          <a:lstStyle>
            <a:lvl1pPr>
              <a:defRPr/>
            </a:lvl1pPr>
          </a:lstStyle>
          <a:p>
            <a:fld id="{7FABF8B5-A29F-4527-8EF2-13DD397BE681}" type="slidenum">
              <a:rPr lang="en-US"/>
              <a:pPr/>
              <a:t>‹#›</a:t>
            </a:fld>
            <a:endParaRPr lang="en-US"/>
          </a:p>
        </p:txBody>
      </p:sp>
    </p:spTree>
    <p:extLst>
      <p:ext uri="{BB962C8B-B14F-4D97-AF65-F5344CB8AC3E}">
        <p14:creationId xmlns:p14="http://schemas.microsoft.com/office/powerpoint/2010/main" val="134976430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p:txBody>
          <a:bodyPr/>
          <a:lstStyle>
            <a:lvl1pPr>
              <a:defRPr smtClean="0">
                <a:ea typeface="ＭＳ Ｐゴシック" charset="-128"/>
              </a:defRPr>
            </a:lvl1pPr>
          </a:lstStyle>
          <a:p>
            <a:fld id="{EE89485A-0B8B-4AB6-8C98-03B54E364AD6}" type="datetime1">
              <a:rPr lang="en-US" smtClean="0"/>
              <a:t>9/13/2022</a:t>
            </a:fld>
            <a:endParaRPr lang="en-US"/>
          </a:p>
        </p:txBody>
      </p:sp>
      <p:sp>
        <p:nvSpPr>
          <p:cNvPr id="4" name="Rectangle 5"/>
          <p:cNvSpPr>
            <a:spLocks noGrp="1" noChangeArrowheads="1"/>
          </p:cNvSpPr>
          <p:nvPr>
            <p:ph type="ftr" sz="quarter" idx="11"/>
          </p:nvPr>
        </p:nvSpPr>
        <p:spPr/>
        <p:txBody>
          <a:bodyPr/>
          <a:lstStyle>
            <a:lvl1pPr>
              <a:defRPr/>
            </a:lvl1pPr>
          </a:lstStyle>
          <a:p>
            <a:r>
              <a:rPr lang="en-US" dirty="0"/>
              <a:t>TFAWS 2022 – September 6</a:t>
            </a:r>
            <a:r>
              <a:rPr lang="en-US" baseline="30000" dirty="0"/>
              <a:t>th</a:t>
            </a:r>
            <a:r>
              <a:rPr lang="en-US" dirty="0"/>
              <a:t>-9</a:t>
            </a:r>
            <a:r>
              <a:rPr lang="en-US" baseline="30000" dirty="0"/>
              <a:t>th</a:t>
            </a:r>
            <a:r>
              <a:rPr lang="en-US" dirty="0"/>
              <a:t>, 2022</a:t>
            </a:r>
          </a:p>
        </p:txBody>
      </p:sp>
      <p:sp>
        <p:nvSpPr>
          <p:cNvPr id="5" name="Rectangle 6"/>
          <p:cNvSpPr>
            <a:spLocks noGrp="1" noChangeArrowheads="1"/>
          </p:cNvSpPr>
          <p:nvPr>
            <p:ph type="sldNum" sz="quarter" idx="12"/>
          </p:nvPr>
        </p:nvSpPr>
        <p:spPr/>
        <p:txBody>
          <a:bodyPr/>
          <a:lstStyle>
            <a:lvl1pPr>
              <a:defRPr/>
            </a:lvl1pPr>
          </a:lstStyle>
          <a:p>
            <a:fld id="{640FA3E2-4CB8-43B1-9AF4-23FEB8A0CB92}" type="slidenum">
              <a:rPr lang="en-US"/>
              <a:pPr/>
              <a:t>‹#›</a:t>
            </a:fld>
            <a:endParaRPr lang="en-US"/>
          </a:p>
        </p:txBody>
      </p:sp>
    </p:spTree>
    <p:extLst>
      <p:ext uri="{BB962C8B-B14F-4D97-AF65-F5344CB8AC3E}">
        <p14:creationId xmlns:p14="http://schemas.microsoft.com/office/powerpoint/2010/main" val="89671276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smtClean="0">
                <a:ea typeface="ＭＳ Ｐゴシック" charset="-128"/>
              </a:defRPr>
            </a:lvl1pPr>
          </a:lstStyle>
          <a:p>
            <a:fld id="{3ED766DD-20F6-417E-8B73-0038B3B3FADA}" type="datetime1">
              <a:rPr lang="en-US" smtClean="0"/>
              <a:t>9/13/2022</a:t>
            </a:fld>
            <a:endParaRPr lang="en-US"/>
          </a:p>
        </p:txBody>
      </p:sp>
      <p:sp>
        <p:nvSpPr>
          <p:cNvPr id="3" name="Rectangle 5"/>
          <p:cNvSpPr>
            <a:spLocks noGrp="1" noChangeArrowheads="1"/>
          </p:cNvSpPr>
          <p:nvPr>
            <p:ph type="ftr" sz="quarter" idx="11"/>
          </p:nvPr>
        </p:nvSpPr>
        <p:spPr/>
        <p:txBody>
          <a:bodyPr/>
          <a:lstStyle>
            <a:lvl1pPr>
              <a:defRPr/>
            </a:lvl1pPr>
          </a:lstStyle>
          <a:p>
            <a:r>
              <a:rPr lang="en-US" dirty="0"/>
              <a:t>TFAWS 2022 – September 6</a:t>
            </a:r>
            <a:r>
              <a:rPr lang="en-US" baseline="30000" dirty="0"/>
              <a:t>th</a:t>
            </a:r>
            <a:r>
              <a:rPr lang="en-US" dirty="0"/>
              <a:t>-9</a:t>
            </a:r>
            <a:r>
              <a:rPr lang="en-US" baseline="30000" dirty="0"/>
              <a:t>th</a:t>
            </a:r>
            <a:r>
              <a:rPr lang="en-US" dirty="0"/>
              <a:t>, 2022</a:t>
            </a:r>
          </a:p>
        </p:txBody>
      </p:sp>
      <p:sp>
        <p:nvSpPr>
          <p:cNvPr id="4" name="Rectangle 6"/>
          <p:cNvSpPr>
            <a:spLocks noGrp="1" noChangeArrowheads="1"/>
          </p:cNvSpPr>
          <p:nvPr>
            <p:ph type="sldNum" sz="quarter" idx="12"/>
          </p:nvPr>
        </p:nvSpPr>
        <p:spPr/>
        <p:txBody>
          <a:bodyPr/>
          <a:lstStyle>
            <a:lvl1pPr>
              <a:defRPr/>
            </a:lvl1pPr>
          </a:lstStyle>
          <a:p>
            <a:fld id="{2624FCD2-9C05-4241-882C-3D134303B4EB}" type="slidenum">
              <a:rPr lang="en-US"/>
              <a:pPr/>
              <a:t>‹#›</a:t>
            </a:fld>
            <a:endParaRPr lang="en-US"/>
          </a:p>
        </p:txBody>
      </p:sp>
    </p:spTree>
    <p:extLst>
      <p:ext uri="{BB962C8B-B14F-4D97-AF65-F5344CB8AC3E}">
        <p14:creationId xmlns:p14="http://schemas.microsoft.com/office/powerpoint/2010/main" val="317841626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914400"/>
            <a:ext cx="4011084" cy="52070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914400"/>
            <a:ext cx="6815667" cy="521176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p:txBody>
          <a:bodyPr/>
          <a:lstStyle>
            <a:lvl1pPr>
              <a:defRPr smtClean="0">
                <a:ea typeface="ＭＳ Ｐゴシック" charset="-128"/>
              </a:defRPr>
            </a:lvl1pPr>
          </a:lstStyle>
          <a:p>
            <a:fld id="{D5769631-E892-4404-8251-DD54D6A4F13B}" type="datetime1">
              <a:rPr lang="en-US" smtClean="0"/>
              <a:t>9/13/2022</a:t>
            </a:fld>
            <a:endParaRPr lang="en-US"/>
          </a:p>
        </p:txBody>
      </p:sp>
      <p:sp>
        <p:nvSpPr>
          <p:cNvPr id="6" name="Rectangle 5"/>
          <p:cNvSpPr>
            <a:spLocks noGrp="1" noChangeArrowheads="1"/>
          </p:cNvSpPr>
          <p:nvPr>
            <p:ph type="ftr" sz="quarter" idx="11"/>
          </p:nvPr>
        </p:nvSpPr>
        <p:spPr/>
        <p:txBody>
          <a:bodyPr/>
          <a:lstStyle>
            <a:lvl1pPr>
              <a:defRPr/>
            </a:lvl1pPr>
          </a:lstStyle>
          <a:p>
            <a:r>
              <a:rPr lang="en-US" dirty="0"/>
              <a:t>TFAWS 2022 – September 6</a:t>
            </a:r>
            <a:r>
              <a:rPr lang="en-US" baseline="30000" dirty="0"/>
              <a:t>th</a:t>
            </a:r>
            <a:r>
              <a:rPr lang="en-US" dirty="0"/>
              <a:t>-9</a:t>
            </a:r>
            <a:r>
              <a:rPr lang="en-US" baseline="30000" dirty="0"/>
              <a:t>th</a:t>
            </a:r>
            <a:r>
              <a:rPr lang="en-US" dirty="0"/>
              <a:t>, 2022</a:t>
            </a:r>
          </a:p>
        </p:txBody>
      </p:sp>
      <p:sp>
        <p:nvSpPr>
          <p:cNvPr id="7" name="Rectangle 6"/>
          <p:cNvSpPr>
            <a:spLocks noGrp="1" noChangeArrowheads="1"/>
          </p:cNvSpPr>
          <p:nvPr>
            <p:ph type="sldNum" sz="quarter" idx="12"/>
          </p:nvPr>
        </p:nvSpPr>
        <p:spPr/>
        <p:txBody>
          <a:bodyPr/>
          <a:lstStyle>
            <a:lvl1pPr>
              <a:defRPr/>
            </a:lvl1pPr>
          </a:lstStyle>
          <a:p>
            <a:fld id="{8340803C-64EA-4536-A101-47E17B86F670}" type="slidenum">
              <a:rPr lang="en-US"/>
              <a:pPr/>
              <a:t>‹#›</a:t>
            </a:fld>
            <a:endParaRPr lang="en-US"/>
          </a:p>
        </p:txBody>
      </p:sp>
    </p:spTree>
    <p:extLst>
      <p:ext uri="{BB962C8B-B14F-4D97-AF65-F5344CB8AC3E}">
        <p14:creationId xmlns:p14="http://schemas.microsoft.com/office/powerpoint/2010/main" val="376558970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914399"/>
            <a:ext cx="7315200" cy="381317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p:txBody>
          <a:bodyPr/>
          <a:lstStyle>
            <a:lvl1pPr>
              <a:defRPr smtClean="0">
                <a:ea typeface="ＭＳ Ｐゴシック" charset="-128"/>
              </a:defRPr>
            </a:lvl1pPr>
          </a:lstStyle>
          <a:p>
            <a:fld id="{96B86037-676D-4AA0-AA8F-987504AA19CF}" type="datetime1">
              <a:rPr lang="en-US" smtClean="0"/>
              <a:t>9/13/2022</a:t>
            </a:fld>
            <a:endParaRPr lang="en-US"/>
          </a:p>
        </p:txBody>
      </p:sp>
      <p:sp>
        <p:nvSpPr>
          <p:cNvPr id="6" name="Rectangle 5"/>
          <p:cNvSpPr>
            <a:spLocks noGrp="1" noChangeArrowheads="1"/>
          </p:cNvSpPr>
          <p:nvPr>
            <p:ph type="ftr" sz="quarter" idx="11"/>
          </p:nvPr>
        </p:nvSpPr>
        <p:spPr/>
        <p:txBody>
          <a:bodyPr/>
          <a:lstStyle>
            <a:lvl1pPr>
              <a:defRPr/>
            </a:lvl1pPr>
          </a:lstStyle>
          <a:p>
            <a:r>
              <a:rPr lang="en-US" dirty="0"/>
              <a:t>TFAWS 2022 – September 6</a:t>
            </a:r>
            <a:r>
              <a:rPr lang="en-US" baseline="30000" dirty="0"/>
              <a:t>th</a:t>
            </a:r>
            <a:r>
              <a:rPr lang="en-US" dirty="0"/>
              <a:t>-9</a:t>
            </a:r>
            <a:r>
              <a:rPr lang="en-US" baseline="30000" dirty="0"/>
              <a:t>th</a:t>
            </a:r>
            <a:r>
              <a:rPr lang="en-US" dirty="0"/>
              <a:t>, 2022</a:t>
            </a:r>
          </a:p>
        </p:txBody>
      </p:sp>
      <p:sp>
        <p:nvSpPr>
          <p:cNvPr id="7" name="Rectangle 6"/>
          <p:cNvSpPr>
            <a:spLocks noGrp="1" noChangeArrowheads="1"/>
          </p:cNvSpPr>
          <p:nvPr>
            <p:ph type="sldNum" sz="quarter" idx="12"/>
          </p:nvPr>
        </p:nvSpPr>
        <p:spPr/>
        <p:txBody>
          <a:bodyPr/>
          <a:lstStyle>
            <a:lvl1pPr>
              <a:defRPr/>
            </a:lvl1pPr>
          </a:lstStyle>
          <a:p>
            <a:fld id="{BACCA9B2-5165-4ADC-9763-7293ADD3F29A}" type="slidenum">
              <a:rPr lang="en-US"/>
              <a:pPr/>
              <a:t>‹#›</a:t>
            </a:fld>
            <a:endParaRPr lang="en-US"/>
          </a:p>
        </p:txBody>
      </p:sp>
    </p:spTree>
    <p:extLst>
      <p:ext uri="{BB962C8B-B14F-4D97-AF65-F5344CB8AC3E}">
        <p14:creationId xmlns:p14="http://schemas.microsoft.com/office/powerpoint/2010/main" val="2466838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2.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3" Type="http://schemas.openxmlformats.org/officeDocument/2006/relationships/slideLayout" Target="../slideLayouts/slideLayout12.xml"/><Relationship Id="rId7" Type="http://schemas.openxmlformats.org/officeDocument/2006/relationships/slideLayout" Target="../slideLayouts/slideLayout16.xml"/><Relationship Id="rId12" Type="http://schemas.openxmlformats.org/officeDocument/2006/relationships/image" Target="../media/image4.jpeg"/><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image" Target="../media/image3.png"/><Relationship Id="rId5" Type="http://schemas.openxmlformats.org/officeDocument/2006/relationships/slideLayout" Target="../slideLayouts/slideLayout14.xml"/><Relationship Id="rId10" Type="http://schemas.openxmlformats.org/officeDocument/2006/relationships/theme" Target="../theme/theme2.xml"/><Relationship Id="rId4" Type="http://schemas.openxmlformats.org/officeDocument/2006/relationships/slideLayout" Target="../slideLayouts/slideLayout13.xml"/><Relationship Id="rId9"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52" name="Text Box 28"/>
          <p:cNvSpPr txBox="1">
            <a:spLocks noChangeArrowheads="1"/>
          </p:cNvSpPr>
          <p:nvPr userDrawn="1"/>
        </p:nvSpPr>
        <p:spPr bwMode="auto">
          <a:xfrm>
            <a:off x="838200" y="685800"/>
            <a:ext cx="10744200" cy="76200"/>
          </a:xfrm>
          <a:prstGeom prst="rect">
            <a:avLst/>
          </a:prstGeom>
          <a:gradFill rotWithShape="0">
            <a:gsLst>
              <a:gs pos="0">
                <a:schemeClr val="accent2"/>
              </a:gs>
              <a:gs pos="100000">
                <a:schemeClr val="accent2">
                  <a:gamma/>
                  <a:shade val="48627"/>
                  <a:invGamma/>
                </a:schemeClr>
              </a:gs>
            </a:gsLst>
            <a:lin ang="0" scaled="1"/>
          </a:gradFill>
          <a:ln w="9525">
            <a:noFill/>
            <a:miter lim="800000"/>
            <a:headEnd/>
            <a:tailEnd/>
          </a:ln>
          <a:effectLst/>
        </p:spPr>
        <p:txBody>
          <a:bodyPr anchor="ctr"/>
          <a:lstStyle/>
          <a:p>
            <a:pPr algn="l">
              <a:spcBef>
                <a:spcPct val="50000"/>
              </a:spcBef>
              <a:tabLst>
                <a:tab pos="4459288" algn="ctr"/>
              </a:tabLst>
              <a:defRPr/>
            </a:pPr>
            <a:r>
              <a:rPr lang="en-US" sz="2800" dirty="0">
                <a:solidFill>
                  <a:schemeClr val="bg1"/>
                </a:solidFill>
                <a:latin typeface="Arial" charset="0"/>
                <a:ea typeface="+mn-ea"/>
              </a:rPr>
              <a:t>	</a:t>
            </a:r>
          </a:p>
        </p:txBody>
      </p:sp>
      <p:sp>
        <p:nvSpPr>
          <p:cNvPr id="1051" name="Text Box 27"/>
          <p:cNvSpPr txBox="1">
            <a:spLocks noChangeArrowheads="1"/>
          </p:cNvSpPr>
          <p:nvPr userDrawn="1"/>
        </p:nvSpPr>
        <p:spPr bwMode="auto">
          <a:xfrm>
            <a:off x="609600" y="152400"/>
            <a:ext cx="10972800" cy="76200"/>
          </a:xfrm>
          <a:prstGeom prst="rect">
            <a:avLst/>
          </a:prstGeom>
          <a:gradFill rotWithShape="0">
            <a:gsLst>
              <a:gs pos="0">
                <a:schemeClr val="accent2"/>
              </a:gs>
              <a:gs pos="100000">
                <a:schemeClr val="accent2">
                  <a:gamma/>
                  <a:shade val="48627"/>
                  <a:invGamma/>
                </a:schemeClr>
              </a:gs>
            </a:gsLst>
            <a:lin ang="0" scaled="1"/>
          </a:gradFill>
          <a:ln w="9525">
            <a:noFill/>
            <a:miter lim="800000"/>
            <a:headEnd/>
            <a:tailEnd/>
          </a:ln>
          <a:effectLst/>
        </p:spPr>
        <p:txBody>
          <a:bodyPr anchor="ctr"/>
          <a:lstStyle/>
          <a:p>
            <a:pPr algn="l">
              <a:spcBef>
                <a:spcPct val="50000"/>
              </a:spcBef>
              <a:tabLst>
                <a:tab pos="4459288" algn="ctr"/>
              </a:tabLst>
              <a:defRPr/>
            </a:pPr>
            <a:endParaRPr lang="en-US" sz="2800">
              <a:solidFill>
                <a:schemeClr val="bg1"/>
              </a:solidFill>
              <a:latin typeface="Arial" charset="0"/>
              <a:ea typeface="+mn-ea"/>
            </a:endParaRPr>
          </a:p>
        </p:txBody>
      </p:sp>
      <p:sp>
        <p:nvSpPr>
          <p:cNvPr id="1028" name="Rectangle 2"/>
          <p:cNvSpPr>
            <a:spLocks noGrp="1" noChangeArrowheads="1"/>
          </p:cNvSpPr>
          <p:nvPr>
            <p:ph type="title"/>
          </p:nvPr>
        </p:nvSpPr>
        <p:spPr bwMode="auto">
          <a:xfrm>
            <a:off x="609600" y="190500"/>
            <a:ext cx="10972800" cy="533400"/>
          </a:xfrm>
          <a:prstGeom prst="rect">
            <a:avLst/>
          </a:prstGeom>
          <a:noFill/>
          <a:ln w="9525">
            <a:noFill/>
            <a:miter lim="800000"/>
            <a:headEnd/>
            <a:tailEnd/>
          </a:ln>
        </p:spPr>
        <p:txBody>
          <a:bodyPr vert="horz" wrap="square" lIns="91440" tIns="0" rIns="91440" bIns="0" numCol="1" anchor="ctr" anchorCtr="0" compatLnSpc="1">
            <a:prstTxWarp prst="textNoShape">
              <a:avLst/>
            </a:prstTxWarp>
          </a:bodyPr>
          <a:lstStyle/>
          <a:p>
            <a:pPr lvl="0"/>
            <a:r>
              <a:rPr lang="en-US" dirty="0"/>
              <a:t>Click to edit Master title style</a:t>
            </a:r>
          </a:p>
        </p:txBody>
      </p:sp>
      <p:sp>
        <p:nvSpPr>
          <p:cNvPr id="1029" name="Rectangle 3"/>
          <p:cNvSpPr>
            <a:spLocks noGrp="1" noChangeArrowheads="1"/>
          </p:cNvSpPr>
          <p:nvPr>
            <p:ph type="body" idx="1"/>
          </p:nvPr>
        </p:nvSpPr>
        <p:spPr bwMode="auto">
          <a:xfrm>
            <a:off x="609600" y="914400"/>
            <a:ext cx="10972800" cy="5410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Rectangle 4"/>
          <p:cNvSpPr>
            <a:spLocks noGrp="1" noChangeArrowheads="1"/>
          </p:cNvSpPr>
          <p:nvPr>
            <p:ph type="dt" sz="half" idx="2"/>
          </p:nvPr>
        </p:nvSpPr>
        <p:spPr bwMode="auto">
          <a:xfrm>
            <a:off x="609600" y="6400800"/>
            <a:ext cx="2540000" cy="304800"/>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lvl1pPr algn="l">
              <a:defRPr sz="1000" b="0">
                <a:solidFill>
                  <a:srgbClr val="333399"/>
                </a:solidFill>
                <a:latin typeface="+mn-lt"/>
                <a:ea typeface="+mn-ea"/>
              </a:defRPr>
            </a:lvl1pPr>
          </a:lstStyle>
          <a:p>
            <a:pPr>
              <a:defRPr/>
            </a:pPr>
            <a:fld id="{709A230E-095C-467B-87F5-1EF32D4D6E5B}" type="datetime1">
              <a:rPr lang="en-US" smtClean="0"/>
              <a:t>9/13/2022</a:t>
            </a:fld>
            <a:endParaRPr lang="en-US" dirty="0"/>
          </a:p>
        </p:txBody>
      </p:sp>
      <p:sp>
        <p:nvSpPr>
          <p:cNvPr id="3" name="Rectangle 5"/>
          <p:cNvSpPr>
            <a:spLocks noGrp="1" noChangeArrowheads="1"/>
          </p:cNvSpPr>
          <p:nvPr>
            <p:ph type="ftr" sz="quarter" idx="3"/>
          </p:nvPr>
        </p:nvSpPr>
        <p:spPr bwMode="auto">
          <a:xfrm>
            <a:off x="3657600" y="6400800"/>
            <a:ext cx="4876800" cy="304800"/>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lvl1pPr>
              <a:defRPr sz="1200" b="0">
                <a:solidFill>
                  <a:srgbClr val="333399"/>
                </a:solidFill>
                <a:latin typeface="Arial" pitchFamily="34" charset="0"/>
              </a:defRPr>
            </a:lvl1pPr>
          </a:lstStyle>
          <a:p>
            <a:r>
              <a:rPr lang="en-US" dirty="0"/>
              <a:t>TFAWS 2022 – September 6</a:t>
            </a:r>
            <a:r>
              <a:rPr lang="en-US" baseline="30000" dirty="0"/>
              <a:t>th</a:t>
            </a:r>
            <a:r>
              <a:rPr lang="en-US" dirty="0"/>
              <a:t>-9</a:t>
            </a:r>
            <a:r>
              <a:rPr lang="en-US" baseline="30000" dirty="0"/>
              <a:t>th</a:t>
            </a:r>
            <a:r>
              <a:rPr lang="en-US" dirty="0"/>
              <a:t>, 2022</a:t>
            </a:r>
          </a:p>
        </p:txBody>
      </p:sp>
      <p:sp>
        <p:nvSpPr>
          <p:cNvPr id="1030" name="Rectangle 6"/>
          <p:cNvSpPr>
            <a:spLocks noGrp="1" noChangeArrowheads="1"/>
          </p:cNvSpPr>
          <p:nvPr>
            <p:ph type="sldNum" sz="quarter" idx="4"/>
          </p:nvPr>
        </p:nvSpPr>
        <p:spPr bwMode="auto">
          <a:xfrm>
            <a:off x="9042400" y="6400800"/>
            <a:ext cx="2540000" cy="304800"/>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lvl1pPr algn="r">
              <a:defRPr sz="1000" b="0">
                <a:solidFill>
                  <a:srgbClr val="333399"/>
                </a:solidFill>
                <a:latin typeface="Arial" pitchFamily="34" charset="0"/>
              </a:defRPr>
            </a:lvl1pPr>
          </a:lstStyle>
          <a:p>
            <a:fld id="{A937B6BC-EA0C-470E-B991-7E852790E29C}" type="slidenum">
              <a:rPr lang="en-US"/>
              <a:pPr/>
              <a:t>‹#›</a:t>
            </a:fld>
            <a:endParaRPr lang="en-US"/>
          </a:p>
        </p:txBody>
      </p:sp>
      <p:pic>
        <p:nvPicPr>
          <p:cNvPr id="12" name="Picture 19"/>
          <p:cNvPicPr>
            <a:picLocks noChangeAspect="1" noChangeArrowheads="1"/>
          </p:cNvPicPr>
          <p:nvPr userDrawn="1"/>
        </p:nvPicPr>
        <p:blipFill>
          <a:blip r:embed="rId11">
            <a:clrChange>
              <a:clrFrom>
                <a:srgbClr val="FFFFFF"/>
              </a:clrFrom>
              <a:clrTo>
                <a:srgbClr val="FFFFFF">
                  <a:alpha val="0"/>
                </a:srgbClr>
              </a:clrTo>
            </a:clrChange>
          </a:blip>
          <a:srcRect/>
          <a:stretch>
            <a:fillRect/>
          </a:stretch>
        </p:blipFill>
        <p:spPr bwMode="auto">
          <a:xfrm>
            <a:off x="11125200" y="0"/>
            <a:ext cx="1066800" cy="904875"/>
          </a:xfrm>
          <a:prstGeom prst="rect">
            <a:avLst/>
          </a:prstGeom>
          <a:noFill/>
          <a:ln w="9525">
            <a:noFill/>
            <a:miter lim="800000"/>
            <a:headEnd/>
            <a:tailEnd/>
          </a:ln>
        </p:spPr>
      </p:pic>
      <p:pic>
        <p:nvPicPr>
          <p:cNvPr id="4" name="Picture 3"/>
          <p:cNvPicPr>
            <a:picLocks noChangeAspect="1"/>
          </p:cNvPicPr>
          <p:nvPr userDrawn="1"/>
        </p:nvPicPr>
        <p:blipFill rotWithShape="1">
          <a:blip r:embed="rId12"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p:blipFill>
        <p:spPr>
          <a:xfrm>
            <a:off x="45720" y="45720"/>
            <a:ext cx="868680" cy="810267"/>
          </a:xfrm>
          <a:prstGeom prst="rect">
            <a:avLst/>
          </a:prstGeom>
        </p:spPr>
      </p:pic>
    </p:spTree>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Lst>
  <p:hf hdr="0" dt="0"/>
  <p:txStyles>
    <p:titleStyle>
      <a:lvl1pPr algn="ctr" rtl="0" eaLnBrk="0" fontAlgn="base" hangingPunct="0">
        <a:spcBef>
          <a:spcPct val="0"/>
        </a:spcBef>
        <a:spcAft>
          <a:spcPct val="0"/>
        </a:spcAft>
        <a:defRPr sz="2800" b="1">
          <a:solidFill>
            <a:schemeClr val="accent2"/>
          </a:solidFill>
          <a:latin typeface="+mj-lt"/>
          <a:ea typeface="ＭＳ Ｐゴシック" charset="0"/>
          <a:cs typeface="+mj-cs"/>
        </a:defRPr>
      </a:lvl1pPr>
      <a:lvl2pPr algn="ctr" rtl="0" eaLnBrk="0" fontAlgn="base" hangingPunct="0">
        <a:spcBef>
          <a:spcPct val="0"/>
        </a:spcBef>
        <a:spcAft>
          <a:spcPct val="0"/>
        </a:spcAft>
        <a:defRPr sz="2800" b="1">
          <a:solidFill>
            <a:schemeClr val="accent2"/>
          </a:solidFill>
          <a:latin typeface="Arial" charset="0"/>
          <a:ea typeface="ＭＳ Ｐゴシック" charset="0"/>
        </a:defRPr>
      </a:lvl2pPr>
      <a:lvl3pPr algn="ctr" rtl="0" eaLnBrk="0" fontAlgn="base" hangingPunct="0">
        <a:spcBef>
          <a:spcPct val="0"/>
        </a:spcBef>
        <a:spcAft>
          <a:spcPct val="0"/>
        </a:spcAft>
        <a:defRPr sz="2800" b="1">
          <a:solidFill>
            <a:schemeClr val="accent2"/>
          </a:solidFill>
          <a:latin typeface="Arial" charset="0"/>
          <a:ea typeface="ＭＳ Ｐゴシック" charset="0"/>
        </a:defRPr>
      </a:lvl3pPr>
      <a:lvl4pPr algn="ctr" rtl="0" eaLnBrk="0" fontAlgn="base" hangingPunct="0">
        <a:spcBef>
          <a:spcPct val="0"/>
        </a:spcBef>
        <a:spcAft>
          <a:spcPct val="0"/>
        </a:spcAft>
        <a:defRPr sz="2800" b="1">
          <a:solidFill>
            <a:schemeClr val="accent2"/>
          </a:solidFill>
          <a:latin typeface="Arial" charset="0"/>
          <a:ea typeface="ＭＳ Ｐゴシック" charset="0"/>
        </a:defRPr>
      </a:lvl4pPr>
      <a:lvl5pPr algn="ctr" rtl="0" eaLnBrk="0" fontAlgn="base" hangingPunct="0">
        <a:spcBef>
          <a:spcPct val="0"/>
        </a:spcBef>
        <a:spcAft>
          <a:spcPct val="0"/>
        </a:spcAft>
        <a:defRPr sz="2800" b="1">
          <a:solidFill>
            <a:schemeClr val="accent2"/>
          </a:solidFill>
          <a:latin typeface="Arial" charset="0"/>
          <a:ea typeface="ＭＳ Ｐゴシック" charset="0"/>
        </a:defRPr>
      </a:lvl5pPr>
      <a:lvl6pPr marL="457200" algn="ctr" rtl="0" fontAlgn="base">
        <a:spcBef>
          <a:spcPct val="0"/>
        </a:spcBef>
        <a:spcAft>
          <a:spcPct val="0"/>
        </a:spcAft>
        <a:defRPr sz="2800" b="1">
          <a:solidFill>
            <a:schemeClr val="accent2"/>
          </a:solidFill>
          <a:latin typeface="Arial" charset="0"/>
        </a:defRPr>
      </a:lvl6pPr>
      <a:lvl7pPr marL="914400" algn="ctr" rtl="0" fontAlgn="base">
        <a:spcBef>
          <a:spcPct val="0"/>
        </a:spcBef>
        <a:spcAft>
          <a:spcPct val="0"/>
        </a:spcAft>
        <a:defRPr sz="2800" b="1">
          <a:solidFill>
            <a:schemeClr val="accent2"/>
          </a:solidFill>
          <a:latin typeface="Arial" charset="0"/>
        </a:defRPr>
      </a:lvl7pPr>
      <a:lvl8pPr marL="1371600" algn="ctr" rtl="0" fontAlgn="base">
        <a:spcBef>
          <a:spcPct val="0"/>
        </a:spcBef>
        <a:spcAft>
          <a:spcPct val="0"/>
        </a:spcAft>
        <a:defRPr sz="2800" b="1">
          <a:solidFill>
            <a:schemeClr val="accent2"/>
          </a:solidFill>
          <a:latin typeface="Arial" charset="0"/>
        </a:defRPr>
      </a:lvl8pPr>
      <a:lvl9pPr marL="1828800" algn="ctr" rtl="0" fontAlgn="base">
        <a:spcBef>
          <a:spcPct val="0"/>
        </a:spcBef>
        <a:spcAft>
          <a:spcPct val="0"/>
        </a:spcAft>
        <a:defRPr sz="2800" b="1">
          <a:solidFill>
            <a:schemeClr val="accent2"/>
          </a:solidFill>
          <a:latin typeface="Arial" charset="0"/>
        </a:defRPr>
      </a:lvl9pPr>
    </p:titleStyle>
    <p:bodyStyle>
      <a:lvl1pPr marL="342900" indent="-342900" algn="l" rtl="0" eaLnBrk="0" fontAlgn="base" hangingPunct="0">
        <a:spcBef>
          <a:spcPct val="20000"/>
        </a:spcBef>
        <a:spcAft>
          <a:spcPct val="0"/>
        </a:spcAft>
        <a:buChar char="•"/>
        <a:defRPr sz="2400">
          <a:solidFill>
            <a:schemeClr val="accent2"/>
          </a:solidFill>
          <a:latin typeface="+mn-lt"/>
          <a:ea typeface="ＭＳ Ｐゴシック" charset="0"/>
          <a:cs typeface="+mn-cs"/>
        </a:defRPr>
      </a:lvl1pPr>
      <a:lvl2pPr marL="742950" indent="-285750" algn="l" rtl="0" eaLnBrk="0" fontAlgn="base" hangingPunct="0">
        <a:spcBef>
          <a:spcPct val="20000"/>
        </a:spcBef>
        <a:spcAft>
          <a:spcPct val="0"/>
        </a:spcAft>
        <a:buChar char="–"/>
        <a:defRPr sz="2000">
          <a:solidFill>
            <a:schemeClr val="tx1"/>
          </a:solidFill>
          <a:latin typeface="+mn-lt"/>
          <a:ea typeface="ＭＳ Ｐゴシック" charset="0"/>
        </a:defRPr>
      </a:lvl2pPr>
      <a:lvl3pPr marL="1143000" indent="-228600" algn="l" rtl="0" eaLnBrk="0" fontAlgn="base" hangingPunct="0">
        <a:spcBef>
          <a:spcPct val="20000"/>
        </a:spcBef>
        <a:spcAft>
          <a:spcPct val="0"/>
        </a:spcAft>
        <a:buChar char="•"/>
        <a:defRPr>
          <a:solidFill>
            <a:schemeClr val="tx1"/>
          </a:solidFill>
          <a:latin typeface="+mn-lt"/>
          <a:ea typeface="ＭＳ Ｐゴシック" charset="0"/>
        </a:defRPr>
      </a:lvl3pPr>
      <a:lvl4pPr marL="1600200" indent="-228600" algn="l" rtl="0" eaLnBrk="0" fontAlgn="base" hangingPunct="0">
        <a:spcBef>
          <a:spcPct val="20000"/>
        </a:spcBef>
        <a:spcAft>
          <a:spcPct val="0"/>
        </a:spcAft>
        <a:buChar char="–"/>
        <a:defRPr sz="1600">
          <a:solidFill>
            <a:schemeClr val="tx1"/>
          </a:solidFill>
          <a:latin typeface="+mn-lt"/>
          <a:ea typeface="ＭＳ Ｐゴシック" charset="0"/>
        </a:defRPr>
      </a:lvl4pPr>
      <a:lvl5pPr marL="2057400" indent="-228600" algn="l" rtl="0" eaLnBrk="0" fontAlgn="base" hangingPunct="0">
        <a:spcBef>
          <a:spcPct val="20000"/>
        </a:spcBef>
        <a:spcAft>
          <a:spcPct val="0"/>
        </a:spcAft>
        <a:buChar char="»"/>
        <a:defRPr sz="1600">
          <a:solidFill>
            <a:schemeClr val="tx1"/>
          </a:solidFill>
          <a:latin typeface="+mn-lt"/>
          <a:ea typeface="ＭＳ Ｐゴシック" charset="0"/>
        </a:defRPr>
      </a:lvl5pPr>
      <a:lvl6pPr marL="2514600" indent="-228600" algn="l" rtl="0" fontAlgn="base">
        <a:spcBef>
          <a:spcPct val="20000"/>
        </a:spcBef>
        <a:spcAft>
          <a:spcPct val="0"/>
        </a:spcAft>
        <a:buChar char="»"/>
        <a:defRPr sz="1600">
          <a:solidFill>
            <a:schemeClr val="tx1"/>
          </a:solidFill>
          <a:latin typeface="+mn-lt"/>
        </a:defRPr>
      </a:lvl6pPr>
      <a:lvl7pPr marL="2971800" indent="-228600" algn="l" rtl="0" fontAlgn="base">
        <a:spcBef>
          <a:spcPct val="20000"/>
        </a:spcBef>
        <a:spcAft>
          <a:spcPct val="0"/>
        </a:spcAft>
        <a:buChar char="»"/>
        <a:defRPr sz="1600">
          <a:solidFill>
            <a:schemeClr val="tx1"/>
          </a:solidFill>
          <a:latin typeface="+mn-lt"/>
        </a:defRPr>
      </a:lvl7pPr>
      <a:lvl8pPr marL="3429000" indent="-228600" algn="l" rtl="0" fontAlgn="base">
        <a:spcBef>
          <a:spcPct val="20000"/>
        </a:spcBef>
        <a:spcAft>
          <a:spcPct val="0"/>
        </a:spcAft>
        <a:buChar char="»"/>
        <a:defRPr sz="1600">
          <a:solidFill>
            <a:schemeClr val="tx1"/>
          </a:solidFill>
          <a:latin typeface="+mn-lt"/>
        </a:defRPr>
      </a:lvl8pPr>
      <a:lvl9pPr marL="3886200" indent="-228600" algn="l" rtl="0" fontAlgn="base">
        <a:spcBef>
          <a:spcPct val="20000"/>
        </a:spcBef>
        <a:spcAft>
          <a:spcPct val="0"/>
        </a:spcAft>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52" name="Text Box 28"/>
          <p:cNvSpPr txBox="1">
            <a:spLocks noChangeArrowheads="1"/>
          </p:cNvSpPr>
          <p:nvPr userDrawn="1"/>
        </p:nvSpPr>
        <p:spPr bwMode="auto">
          <a:xfrm>
            <a:off x="838200" y="685800"/>
            <a:ext cx="10744200" cy="76200"/>
          </a:xfrm>
          <a:prstGeom prst="rect">
            <a:avLst/>
          </a:prstGeom>
          <a:gradFill rotWithShape="0">
            <a:gsLst>
              <a:gs pos="0">
                <a:schemeClr val="accent2"/>
              </a:gs>
              <a:gs pos="100000">
                <a:schemeClr val="accent2">
                  <a:gamma/>
                  <a:shade val="48627"/>
                  <a:invGamma/>
                </a:schemeClr>
              </a:gs>
            </a:gsLst>
            <a:lin ang="0" scaled="1"/>
          </a:gradFill>
          <a:ln w="9525">
            <a:noFill/>
            <a:miter lim="800000"/>
            <a:headEnd/>
            <a:tailEnd/>
          </a:ln>
          <a:effectLst/>
        </p:spPr>
        <p:txBody>
          <a:bodyPr anchor="ctr"/>
          <a:lstStyle/>
          <a:p>
            <a:pPr algn="l">
              <a:spcBef>
                <a:spcPct val="50000"/>
              </a:spcBef>
              <a:tabLst>
                <a:tab pos="4459288" algn="ctr"/>
              </a:tabLst>
              <a:defRPr/>
            </a:pPr>
            <a:r>
              <a:rPr lang="en-US" sz="2800" dirty="0">
                <a:solidFill>
                  <a:schemeClr val="bg1"/>
                </a:solidFill>
                <a:latin typeface="Arial" charset="0"/>
                <a:ea typeface="+mn-ea"/>
              </a:rPr>
              <a:t>	</a:t>
            </a:r>
          </a:p>
        </p:txBody>
      </p:sp>
      <p:sp>
        <p:nvSpPr>
          <p:cNvPr id="1051" name="Text Box 27"/>
          <p:cNvSpPr txBox="1">
            <a:spLocks noChangeArrowheads="1"/>
          </p:cNvSpPr>
          <p:nvPr userDrawn="1"/>
        </p:nvSpPr>
        <p:spPr bwMode="auto">
          <a:xfrm>
            <a:off x="609600" y="152400"/>
            <a:ext cx="10972800" cy="76200"/>
          </a:xfrm>
          <a:prstGeom prst="rect">
            <a:avLst/>
          </a:prstGeom>
          <a:gradFill rotWithShape="0">
            <a:gsLst>
              <a:gs pos="0">
                <a:schemeClr val="accent2"/>
              </a:gs>
              <a:gs pos="100000">
                <a:schemeClr val="accent2">
                  <a:gamma/>
                  <a:shade val="48627"/>
                  <a:invGamma/>
                </a:schemeClr>
              </a:gs>
            </a:gsLst>
            <a:lin ang="0" scaled="1"/>
          </a:gradFill>
          <a:ln w="9525">
            <a:noFill/>
            <a:miter lim="800000"/>
            <a:headEnd/>
            <a:tailEnd/>
          </a:ln>
          <a:effectLst/>
        </p:spPr>
        <p:txBody>
          <a:bodyPr anchor="ctr"/>
          <a:lstStyle/>
          <a:p>
            <a:pPr algn="l">
              <a:spcBef>
                <a:spcPct val="50000"/>
              </a:spcBef>
              <a:tabLst>
                <a:tab pos="4459288" algn="ctr"/>
              </a:tabLst>
              <a:defRPr/>
            </a:pPr>
            <a:endParaRPr lang="en-US" sz="2800">
              <a:solidFill>
                <a:schemeClr val="bg1"/>
              </a:solidFill>
              <a:latin typeface="Arial" charset="0"/>
              <a:ea typeface="+mn-ea"/>
            </a:endParaRPr>
          </a:p>
        </p:txBody>
      </p:sp>
      <p:sp>
        <p:nvSpPr>
          <p:cNvPr id="1028" name="Rectangle 2"/>
          <p:cNvSpPr>
            <a:spLocks noGrp="1" noChangeArrowheads="1"/>
          </p:cNvSpPr>
          <p:nvPr>
            <p:ph type="title"/>
          </p:nvPr>
        </p:nvSpPr>
        <p:spPr bwMode="auto">
          <a:xfrm>
            <a:off x="609600" y="190500"/>
            <a:ext cx="10972800" cy="533400"/>
          </a:xfrm>
          <a:prstGeom prst="rect">
            <a:avLst/>
          </a:prstGeom>
          <a:noFill/>
          <a:ln w="9525">
            <a:noFill/>
            <a:miter lim="800000"/>
            <a:headEnd/>
            <a:tailEnd/>
          </a:ln>
        </p:spPr>
        <p:txBody>
          <a:bodyPr vert="horz" wrap="square" lIns="91440" tIns="0" rIns="91440" bIns="0" numCol="1" anchor="ctr" anchorCtr="0" compatLnSpc="1">
            <a:prstTxWarp prst="textNoShape">
              <a:avLst/>
            </a:prstTxWarp>
          </a:bodyPr>
          <a:lstStyle/>
          <a:p>
            <a:pPr lvl="0"/>
            <a:r>
              <a:rPr lang="en-US" dirty="0"/>
              <a:t>Click to edit Master title style</a:t>
            </a:r>
          </a:p>
        </p:txBody>
      </p:sp>
      <p:sp>
        <p:nvSpPr>
          <p:cNvPr id="1029" name="Rectangle 3"/>
          <p:cNvSpPr>
            <a:spLocks noGrp="1" noChangeArrowheads="1"/>
          </p:cNvSpPr>
          <p:nvPr>
            <p:ph type="body" idx="1"/>
          </p:nvPr>
        </p:nvSpPr>
        <p:spPr bwMode="auto">
          <a:xfrm>
            <a:off x="609600" y="914400"/>
            <a:ext cx="10972800" cy="5410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Rectangle 4"/>
          <p:cNvSpPr>
            <a:spLocks noGrp="1" noChangeArrowheads="1"/>
          </p:cNvSpPr>
          <p:nvPr>
            <p:ph type="dt" sz="half" idx="2"/>
          </p:nvPr>
        </p:nvSpPr>
        <p:spPr bwMode="auto">
          <a:xfrm>
            <a:off x="609600" y="6400800"/>
            <a:ext cx="2540000" cy="304800"/>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lvl1pPr algn="l">
              <a:defRPr sz="1000" b="0">
                <a:solidFill>
                  <a:srgbClr val="333399"/>
                </a:solidFill>
                <a:latin typeface="+mn-lt"/>
                <a:ea typeface="+mn-ea"/>
              </a:defRPr>
            </a:lvl1pPr>
          </a:lstStyle>
          <a:p>
            <a:pPr>
              <a:defRPr/>
            </a:pPr>
            <a:fld id="{709A230E-095C-467B-87F5-1EF32D4D6E5B}" type="datetime1">
              <a:rPr lang="en-US" smtClean="0"/>
              <a:t>9/13/2022</a:t>
            </a:fld>
            <a:endParaRPr lang="en-US" dirty="0"/>
          </a:p>
        </p:txBody>
      </p:sp>
      <p:sp>
        <p:nvSpPr>
          <p:cNvPr id="3" name="Rectangle 5"/>
          <p:cNvSpPr>
            <a:spLocks noGrp="1" noChangeArrowheads="1"/>
          </p:cNvSpPr>
          <p:nvPr>
            <p:ph type="ftr" sz="quarter" idx="3"/>
          </p:nvPr>
        </p:nvSpPr>
        <p:spPr bwMode="auto">
          <a:xfrm>
            <a:off x="3657600" y="6400800"/>
            <a:ext cx="4876800" cy="304800"/>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lvl1pPr>
              <a:defRPr sz="1200" b="0">
                <a:solidFill>
                  <a:srgbClr val="333399"/>
                </a:solidFill>
                <a:latin typeface="Arial" pitchFamily="34" charset="0"/>
              </a:defRPr>
            </a:lvl1pPr>
          </a:lstStyle>
          <a:p>
            <a:r>
              <a:rPr lang="en-US" dirty="0"/>
              <a:t>TFAWS 2022 – September 6</a:t>
            </a:r>
            <a:r>
              <a:rPr lang="en-US" baseline="30000" dirty="0"/>
              <a:t>th</a:t>
            </a:r>
            <a:r>
              <a:rPr lang="en-US" dirty="0"/>
              <a:t>-9</a:t>
            </a:r>
            <a:r>
              <a:rPr lang="en-US" baseline="30000" dirty="0"/>
              <a:t>th</a:t>
            </a:r>
            <a:r>
              <a:rPr lang="en-US" dirty="0"/>
              <a:t>, 2022</a:t>
            </a:r>
          </a:p>
        </p:txBody>
      </p:sp>
      <p:sp>
        <p:nvSpPr>
          <p:cNvPr id="1030" name="Rectangle 6"/>
          <p:cNvSpPr>
            <a:spLocks noGrp="1" noChangeArrowheads="1"/>
          </p:cNvSpPr>
          <p:nvPr>
            <p:ph type="sldNum" sz="quarter" idx="4"/>
          </p:nvPr>
        </p:nvSpPr>
        <p:spPr bwMode="auto">
          <a:xfrm>
            <a:off x="9042400" y="6400800"/>
            <a:ext cx="2540000" cy="304800"/>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lvl1pPr algn="r">
              <a:defRPr sz="1000" b="0">
                <a:solidFill>
                  <a:srgbClr val="333399"/>
                </a:solidFill>
                <a:latin typeface="Arial" pitchFamily="34" charset="0"/>
              </a:defRPr>
            </a:lvl1pPr>
          </a:lstStyle>
          <a:p>
            <a:fld id="{A937B6BC-EA0C-470E-B991-7E852790E29C}" type="slidenum">
              <a:rPr lang="en-US"/>
              <a:pPr/>
              <a:t>‹#›</a:t>
            </a:fld>
            <a:endParaRPr lang="en-US"/>
          </a:p>
        </p:txBody>
      </p:sp>
      <p:pic>
        <p:nvPicPr>
          <p:cNvPr id="12" name="Picture 19"/>
          <p:cNvPicPr>
            <a:picLocks noChangeAspect="1" noChangeArrowheads="1"/>
          </p:cNvPicPr>
          <p:nvPr userDrawn="1"/>
        </p:nvPicPr>
        <p:blipFill>
          <a:blip r:embed="rId11"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11125200" y="0"/>
            <a:ext cx="1066800" cy="904875"/>
          </a:xfrm>
          <a:prstGeom prst="rect">
            <a:avLst/>
          </a:prstGeom>
          <a:noFill/>
          <a:ln w="9525">
            <a:noFill/>
            <a:miter lim="800000"/>
            <a:headEnd/>
            <a:tailEnd/>
          </a:ln>
        </p:spPr>
      </p:pic>
      <p:pic>
        <p:nvPicPr>
          <p:cNvPr id="4" name="Picture 3"/>
          <p:cNvPicPr>
            <a:picLocks noChangeAspect="1"/>
          </p:cNvPicPr>
          <p:nvPr userDrawn="1"/>
        </p:nvPicPr>
        <p:blipFill rotWithShape="1">
          <a:blip r:embed="rId12"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a:xfrm>
            <a:off x="45720" y="45720"/>
            <a:ext cx="868680" cy="810267"/>
          </a:xfrm>
          <a:prstGeom prst="rect">
            <a:avLst/>
          </a:prstGeom>
        </p:spPr>
      </p:pic>
    </p:spTree>
    <p:extLst>
      <p:ext uri="{BB962C8B-B14F-4D97-AF65-F5344CB8AC3E}">
        <p14:creationId xmlns:p14="http://schemas.microsoft.com/office/powerpoint/2010/main" val="4254268339"/>
      </p:ext>
    </p:extLst>
  </p:cSld>
  <p:clrMap bg1="lt1" tx1="dk1" bg2="lt2" tx2="dk2" accent1="accent1" accent2="accent2" accent3="accent3" accent4="accent4" accent5="accent5" accent6="accent6" hlink="hlink" folHlink="folHlink"/>
  <p:sldLayoutIdLst>
    <p:sldLayoutId id="2147483767" r:id="rId1"/>
    <p:sldLayoutId id="2147483768" r:id="rId2"/>
    <p:sldLayoutId id="2147483769" r:id="rId3"/>
    <p:sldLayoutId id="2147483770" r:id="rId4"/>
    <p:sldLayoutId id="2147483771" r:id="rId5"/>
    <p:sldLayoutId id="2147483772" r:id="rId6"/>
    <p:sldLayoutId id="2147483773" r:id="rId7"/>
    <p:sldLayoutId id="2147483774" r:id="rId8"/>
    <p:sldLayoutId id="2147483775" r:id="rId9"/>
  </p:sldLayoutIdLst>
  <p:hf hdr="0" dt="0"/>
  <p:txStyles>
    <p:titleStyle>
      <a:lvl1pPr algn="ctr" rtl="0" eaLnBrk="0" fontAlgn="base" hangingPunct="0">
        <a:spcBef>
          <a:spcPct val="0"/>
        </a:spcBef>
        <a:spcAft>
          <a:spcPct val="0"/>
        </a:spcAft>
        <a:defRPr sz="2800" b="1">
          <a:solidFill>
            <a:schemeClr val="accent2"/>
          </a:solidFill>
          <a:latin typeface="+mj-lt"/>
          <a:ea typeface="ＭＳ Ｐゴシック" charset="0"/>
          <a:cs typeface="+mj-cs"/>
        </a:defRPr>
      </a:lvl1pPr>
      <a:lvl2pPr algn="ctr" rtl="0" eaLnBrk="0" fontAlgn="base" hangingPunct="0">
        <a:spcBef>
          <a:spcPct val="0"/>
        </a:spcBef>
        <a:spcAft>
          <a:spcPct val="0"/>
        </a:spcAft>
        <a:defRPr sz="2800" b="1">
          <a:solidFill>
            <a:schemeClr val="accent2"/>
          </a:solidFill>
          <a:latin typeface="Arial" charset="0"/>
          <a:ea typeface="ＭＳ Ｐゴシック" charset="0"/>
        </a:defRPr>
      </a:lvl2pPr>
      <a:lvl3pPr algn="ctr" rtl="0" eaLnBrk="0" fontAlgn="base" hangingPunct="0">
        <a:spcBef>
          <a:spcPct val="0"/>
        </a:spcBef>
        <a:spcAft>
          <a:spcPct val="0"/>
        </a:spcAft>
        <a:defRPr sz="2800" b="1">
          <a:solidFill>
            <a:schemeClr val="accent2"/>
          </a:solidFill>
          <a:latin typeface="Arial" charset="0"/>
          <a:ea typeface="ＭＳ Ｐゴシック" charset="0"/>
        </a:defRPr>
      </a:lvl3pPr>
      <a:lvl4pPr algn="ctr" rtl="0" eaLnBrk="0" fontAlgn="base" hangingPunct="0">
        <a:spcBef>
          <a:spcPct val="0"/>
        </a:spcBef>
        <a:spcAft>
          <a:spcPct val="0"/>
        </a:spcAft>
        <a:defRPr sz="2800" b="1">
          <a:solidFill>
            <a:schemeClr val="accent2"/>
          </a:solidFill>
          <a:latin typeface="Arial" charset="0"/>
          <a:ea typeface="ＭＳ Ｐゴシック" charset="0"/>
        </a:defRPr>
      </a:lvl4pPr>
      <a:lvl5pPr algn="ctr" rtl="0" eaLnBrk="0" fontAlgn="base" hangingPunct="0">
        <a:spcBef>
          <a:spcPct val="0"/>
        </a:spcBef>
        <a:spcAft>
          <a:spcPct val="0"/>
        </a:spcAft>
        <a:defRPr sz="2800" b="1">
          <a:solidFill>
            <a:schemeClr val="accent2"/>
          </a:solidFill>
          <a:latin typeface="Arial" charset="0"/>
          <a:ea typeface="ＭＳ Ｐゴシック" charset="0"/>
        </a:defRPr>
      </a:lvl5pPr>
      <a:lvl6pPr marL="457200" algn="ctr" rtl="0" fontAlgn="base">
        <a:spcBef>
          <a:spcPct val="0"/>
        </a:spcBef>
        <a:spcAft>
          <a:spcPct val="0"/>
        </a:spcAft>
        <a:defRPr sz="2800" b="1">
          <a:solidFill>
            <a:schemeClr val="accent2"/>
          </a:solidFill>
          <a:latin typeface="Arial" charset="0"/>
        </a:defRPr>
      </a:lvl6pPr>
      <a:lvl7pPr marL="914400" algn="ctr" rtl="0" fontAlgn="base">
        <a:spcBef>
          <a:spcPct val="0"/>
        </a:spcBef>
        <a:spcAft>
          <a:spcPct val="0"/>
        </a:spcAft>
        <a:defRPr sz="2800" b="1">
          <a:solidFill>
            <a:schemeClr val="accent2"/>
          </a:solidFill>
          <a:latin typeface="Arial" charset="0"/>
        </a:defRPr>
      </a:lvl7pPr>
      <a:lvl8pPr marL="1371600" algn="ctr" rtl="0" fontAlgn="base">
        <a:spcBef>
          <a:spcPct val="0"/>
        </a:spcBef>
        <a:spcAft>
          <a:spcPct val="0"/>
        </a:spcAft>
        <a:defRPr sz="2800" b="1">
          <a:solidFill>
            <a:schemeClr val="accent2"/>
          </a:solidFill>
          <a:latin typeface="Arial" charset="0"/>
        </a:defRPr>
      </a:lvl8pPr>
      <a:lvl9pPr marL="1828800" algn="ctr" rtl="0" fontAlgn="base">
        <a:spcBef>
          <a:spcPct val="0"/>
        </a:spcBef>
        <a:spcAft>
          <a:spcPct val="0"/>
        </a:spcAft>
        <a:defRPr sz="2800" b="1">
          <a:solidFill>
            <a:schemeClr val="accent2"/>
          </a:solidFill>
          <a:latin typeface="Arial" charset="0"/>
        </a:defRPr>
      </a:lvl9pPr>
    </p:titleStyle>
    <p:bodyStyle>
      <a:lvl1pPr marL="342900" indent="-342900" algn="l" rtl="0" eaLnBrk="0" fontAlgn="base" hangingPunct="0">
        <a:spcBef>
          <a:spcPct val="20000"/>
        </a:spcBef>
        <a:spcAft>
          <a:spcPct val="0"/>
        </a:spcAft>
        <a:buChar char="•"/>
        <a:defRPr sz="2400">
          <a:solidFill>
            <a:schemeClr val="accent2"/>
          </a:solidFill>
          <a:latin typeface="+mn-lt"/>
          <a:ea typeface="ＭＳ Ｐゴシック" charset="0"/>
          <a:cs typeface="+mn-cs"/>
        </a:defRPr>
      </a:lvl1pPr>
      <a:lvl2pPr marL="742950" indent="-285750" algn="l" rtl="0" eaLnBrk="0" fontAlgn="base" hangingPunct="0">
        <a:spcBef>
          <a:spcPct val="20000"/>
        </a:spcBef>
        <a:spcAft>
          <a:spcPct val="0"/>
        </a:spcAft>
        <a:buChar char="–"/>
        <a:defRPr sz="2000">
          <a:solidFill>
            <a:schemeClr val="tx1"/>
          </a:solidFill>
          <a:latin typeface="+mn-lt"/>
          <a:ea typeface="ＭＳ Ｐゴシック" charset="0"/>
        </a:defRPr>
      </a:lvl2pPr>
      <a:lvl3pPr marL="1143000" indent="-228600" algn="l" rtl="0" eaLnBrk="0" fontAlgn="base" hangingPunct="0">
        <a:spcBef>
          <a:spcPct val="20000"/>
        </a:spcBef>
        <a:spcAft>
          <a:spcPct val="0"/>
        </a:spcAft>
        <a:buChar char="•"/>
        <a:defRPr>
          <a:solidFill>
            <a:schemeClr val="tx1"/>
          </a:solidFill>
          <a:latin typeface="+mn-lt"/>
          <a:ea typeface="ＭＳ Ｐゴシック" charset="0"/>
        </a:defRPr>
      </a:lvl3pPr>
      <a:lvl4pPr marL="1600200" indent="-228600" algn="l" rtl="0" eaLnBrk="0" fontAlgn="base" hangingPunct="0">
        <a:spcBef>
          <a:spcPct val="20000"/>
        </a:spcBef>
        <a:spcAft>
          <a:spcPct val="0"/>
        </a:spcAft>
        <a:buChar char="–"/>
        <a:defRPr sz="1600">
          <a:solidFill>
            <a:schemeClr val="tx1"/>
          </a:solidFill>
          <a:latin typeface="+mn-lt"/>
          <a:ea typeface="ＭＳ Ｐゴシック" charset="0"/>
        </a:defRPr>
      </a:lvl4pPr>
      <a:lvl5pPr marL="2057400" indent="-228600" algn="l" rtl="0" eaLnBrk="0" fontAlgn="base" hangingPunct="0">
        <a:spcBef>
          <a:spcPct val="20000"/>
        </a:spcBef>
        <a:spcAft>
          <a:spcPct val="0"/>
        </a:spcAft>
        <a:buChar char="»"/>
        <a:defRPr sz="1600">
          <a:solidFill>
            <a:schemeClr val="tx1"/>
          </a:solidFill>
          <a:latin typeface="+mn-lt"/>
          <a:ea typeface="ＭＳ Ｐゴシック" charset="0"/>
        </a:defRPr>
      </a:lvl5pPr>
      <a:lvl6pPr marL="2514600" indent="-228600" algn="l" rtl="0" fontAlgn="base">
        <a:spcBef>
          <a:spcPct val="20000"/>
        </a:spcBef>
        <a:spcAft>
          <a:spcPct val="0"/>
        </a:spcAft>
        <a:buChar char="»"/>
        <a:defRPr sz="1600">
          <a:solidFill>
            <a:schemeClr val="tx1"/>
          </a:solidFill>
          <a:latin typeface="+mn-lt"/>
        </a:defRPr>
      </a:lvl6pPr>
      <a:lvl7pPr marL="2971800" indent="-228600" algn="l" rtl="0" fontAlgn="base">
        <a:spcBef>
          <a:spcPct val="20000"/>
        </a:spcBef>
        <a:spcAft>
          <a:spcPct val="0"/>
        </a:spcAft>
        <a:buChar char="»"/>
        <a:defRPr sz="1600">
          <a:solidFill>
            <a:schemeClr val="tx1"/>
          </a:solidFill>
          <a:latin typeface="+mn-lt"/>
        </a:defRPr>
      </a:lvl7pPr>
      <a:lvl8pPr marL="3429000" indent="-228600" algn="l" rtl="0" fontAlgn="base">
        <a:spcBef>
          <a:spcPct val="20000"/>
        </a:spcBef>
        <a:spcAft>
          <a:spcPct val="0"/>
        </a:spcAft>
        <a:buChar char="»"/>
        <a:defRPr sz="1600">
          <a:solidFill>
            <a:schemeClr val="tx1"/>
          </a:solidFill>
          <a:latin typeface="+mn-lt"/>
        </a:defRPr>
      </a:lvl8pPr>
      <a:lvl9pPr marL="3886200" indent="-228600" algn="l" rtl="0" fontAlgn="base">
        <a:spcBef>
          <a:spcPct val="20000"/>
        </a:spcBef>
        <a:spcAft>
          <a:spcPct val="0"/>
        </a:spcAft>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2" Type="http://schemas.openxmlformats.org/officeDocument/2006/relationships/hyperlink" Target="https://ntrs.nasa.gov/citations/20210010030"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s://ntrs.nasa.gov/citations/20190027643"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hyperlink" Target="https://ssd.jpl.nasa.gov/horizons/app.html#/" TargetMode="External"/><Relationship Id="rId5" Type="http://schemas.openxmlformats.org/officeDocument/2006/relationships/image" Target="../media/image100.png"/><Relationship Id="rId4" Type="http://schemas.openxmlformats.org/officeDocument/2006/relationships/image" Target="../media/image90.png"/></Relationships>
</file>

<file path=ppt/slides/_rels/slide12.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hyperlink" Target="https://ssd.jpl.nasa.gov/horizons/app.html#/"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hyperlink" Target="https://www.lpi.usra.edu/lunar/surface/"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 Id="rId5" Type="http://schemas.openxmlformats.org/officeDocument/2006/relationships/hyperlink" Target="https://www.honeysucklecreek.net/msfn_missions/ALSEP/hl_alsep.html" TargetMode="External"/><Relationship Id="rId4" Type="http://schemas.openxmlformats.org/officeDocument/2006/relationships/image" Target="../media/image20.jpeg"/></Relationships>
</file>

<file path=ppt/slides/_rels/slide2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 Id="rId5" Type="http://schemas.openxmlformats.org/officeDocument/2006/relationships/image" Target="../media/image30.emf"/><Relationship Id="rId4" Type="http://schemas.openxmlformats.org/officeDocument/2006/relationships/image" Target="../media/image29.png"/></Relationships>
</file>

<file path=ppt/slides/_rels/slide2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0.xml"/><Relationship Id="rId4" Type="http://schemas.openxmlformats.org/officeDocument/2006/relationships/image" Target="../media/image3.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7.xml.rels><?xml version="1.0" encoding="UTF-8" standalone="yes"?>
<Relationships xmlns="http://schemas.openxmlformats.org/package/2006/relationships"><Relationship Id="rId3" Type="http://schemas.openxmlformats.org/officeDocument/2006/relationships/image" Target="../media/image35.emf"/><Relationship Id="rId2" Type="http://schemas.openxmlformats.org/officeDocument/2006/relationships/image" Target="../media/image34.emf"/><Relationship Id="rId1" Type="http://schemas.openxmlformats.org/officeDocument/2006/relationships/slideLayout" Target="../slideLayouts/slideLayout1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905000" y="2362200"/>
            <a:ext cx="3523793" cy="3340898"/>
          </a:xfrm>
          <a:prstGeom prst="rect">
            <a:avLst/>
          </a:prstGeom>
        </p:spPr>
      </p:pic>
      <p:sp>
        <p:nvSpPr>
          <p:cNvPr id="13314" name="Rectangle 10"/>
          <p:cNvSpPr>
            <a:spLocks noGrp="1" noChangeArrowheads="1"/>
          </p:cNvSpPr>
          <p:nvPr>
            <p:ph type="ctrTitle"/>
          </p:nvPr>
        </p:nvSpPr>
        <p:spPr>
          <a:xfrm>
            <a:off x="4457700" y="914400"/>
            <a:ext cx="7114162" cy="3347936"/>
          </a:xfrm>
        </p:spPr>
        <p:txBody>
          <a:bodyPr/>
          <a:lstStyle/>
          <a:p>
            <a:pPr eaLnBrk="1" hangingPunct="1"/>
            <a:r>
              <a:rPr lang="en-US" sz="3200" b="0" dirty="0">
                <a:ea typeface="ＭＳ Ｐゴシック" charset="-128"/>
              </a:rPr>
              <a:t>Lunar Thermal Analysis Guidebook (L-TAG):</a:t>
            </a:r>
            <a:br>
              <a:rPr lang="en-US" sz="3200" b="0" dirty="0">
                <a:ea typeface="ＭＳ Ｐゴシック" charset="-128"/>
              </a:rPr>
            </a:br>
            <a:r>
              <a:rPr lang="en-US" b="0" i="1" dirty="0">
                <a:ea typeface="ＭＳ Ｐゴシック" charset="-128"/>
              </a:rPr>
              <a:t>Introduction</a:t>
            </a:r>
            <a:br>
              <a:rPr lang="en-US" b="0" i="1" dirty="0">
                <a:ea typeface="ＭＳ Ｐゴシック" charset="-128"/>
              </a:rPr>
            </a:br>
            <a:br>
              <a:rPr lang="en-US" b="0" dirty="0">
                <a:ea typeface="ＭＳ Ｐゴシック" charset="-128"/>
              </a:rPr>
            </a:br>
            <a:r>
              <a:rPr lang="en-US" sz="2000" b="0" dirty="0">
                <a:ea typeface="ＭＳ Ｐゴシック" charset="-128"/>
              </a:rPr>
              <a:t>Carlos Gomez, Brian Hamill, Greg Schunk</a:t>
            </a:r>
            <a:br>
              <a:rPr lang="en-US" sz="2000" b="0" dirty="0">
                <a:ea typeface="ＭＳ Ｐゴシック" charset="-128"/>
              </a:rPr>
            </a:br>
            <a:r>
              <a:rPr lang="en-US" sz="2000" b="0" dirty="0">
                <a:ea typeface="ＭＳ Ｐゴシック" charset="-128"/>
              </a:rPr>
              <a:t>NASA/Marshall Space Flight Center</a:t>
            </a:r>
            <a:br>
              <a:rPr lang="en-US" sz="2000" b="0" dirty="0">
                <a:ea typeface="ＭＳ Ｐゴシック" charset="-128"/>
              </a:rPr>
            </a:br>
            <a:r>
              <a:rPr lang="en-US" sz="2000" b="0" dirty="0">
                <a:ea typeface="ＭＳ Ｐゴシック" charset="-128"/>
              </a:rPr>
              <a:t>&amp;</a:t>
            </a:r>
            <a:br>
              <a:rPr lang="en-US" sz="2000" b="0" dirty="0">
                <a:ea typeface="ＭＳ Ｐゴシック" charset="-128"/>
              </a:rPr>
            </a:br>
            <a:r>
              <a:rPr lang="en-US" sz="2000" b="0" dirty="0">
                <a:ea typeface="ＭＳ Ｐゴシック" charset="-128"/>
              </a:rPr>
              <a:t>Lisa Erickson</a:t>
            </a:r>
            <a:br>
              <a:rPr lang="en-US" sz="2000" b="0" dirty="0">
                <a:ea typeface="ＭＳ Ｐゴシック" charset="-128"/>
              </a:rPr>
            </a:br>
            <a:r>
              <a:rPr lang="en-US" sz="2000" b="0" dirty="0">
                <a:ea typeface="ＭＳ Ｐゴシック" charset="-128"/>
              </a:rPr>
              <a:t>NASA/Johnson Space Center</a:t>
            </a:r>
          </a:p>
        </p:txBody>
      </p:sp>
      <p:sp>
        <p:nvSpPr>
          <p:cNvPr id="13315" name="Rectangle 11"/>
          <p:cNvSpPr>
            <a:spLocks noChangeArrowheads="1"/>
          </p:cNvSpPr>
          <p:nvPr/>
        </p:nvSpPr>
        <p:spPr bwMode="auto">
          <a:xfrm>
            <a:off x="6096000" y="4953000"/>
            <a:ext cx="4038600" cy="1200329"/>
          </a:xfrm>
          <a:prstGeom prst="rect">
            <a:avLst/>
          </a:prstGeom>
          <a:noFill/>
          <a:ln w="9525">
            <a:noFill/>
            <a:miter lim="800000"/>
            <a:headEnd/>
            <a:tailEnd/>
          </a:ln>
        </p:spPr>
        <p:txBody>
          <a:bodyPr wrap="square">
            <a:spAutoFit/>
          </a:bodyPr>
          <a:lstStyle/>
          <a:p>
            <a:pPr eaLnBrk="1" hangingPunct="1"/>
            <a:r>
              <a:rPr lang="en-US" sz="1800" b="0" dirty="0">
                <a:solidFill>
                  <a:schemeClr val="accent2"/>
                </a:solidFill>
                <a:latin typeface="Arial" pitchFamily="34" charset="0"/>
              </a:rPr>
              <a:t>Thermal &amp; Fluids Analysis Workshop</a:t>
            </a:r>
            <a:br>
              <a:rPr lang="en-US" sz="1800" b="0" dirty="0">
                <a:solidFill>
                  <a:schemeClr val="accent2"/>
                </a:solidFill>
                <a:latin typeface="Arial" pitchFamily="34" charset="0"/>
              </a:rPr>
            </a:br>
            <a:r>
              <a:rPr lang="en-US" sz="1800" b="0" dirty="0">
                <a:solidFill>
                  <a:schemeClr val="accent2"/>
                </a:solidFill>
                <a:latin typeface="Arial" pitchFamily="34" charset="0"/>
              </a:rPr>
              <a:t>TFAWS 2022</a:t>
            </a:r>
            <a:br>
              <a:rPr lang="en-US" sz="1800" b="0" dirty="0">
                <a:solidFill>
                  <a:schemeClr val="accent2"/>
                </a:solidFill>
                <a:latin typeface="Arial" pitchFamily="34" charset="0"/>
              </a:rPr>
            </a:br>
            <a:r>
              <a:rPr lang="en-US" sz="1800" b="0" dirty="0">
                <a:solidFill>
                  <a:schemeClr val="accent2"/>
                </a:solidFill>
                <a:latin typeface="Arial" pitchFamily="34" charset="0"/>
              </a:rPr>
              <a:t>September 6</a:t>
            </a:r>
            <a:r>
              <a:rPr lang="en-US" sz="1800" b="0" baseline="30000" dirty="0">
                <a:solidFill>
                  <a:schemeClr val="accent2"/>
                </a:solidFill>
                <a:latin typeface="Arial" pitchFamily="34" charset="0"/>
              </a:rPr>
              <a:t>th</a:t>
            </a:r>
            <a:r>
              <a:rPr lang="en-US" sz="1800" b="0" dirty="0">
                <a:solidFill>
                  <a:schemeClr val="accent2"/>
                </a:solidFill>
                <a:latin typeface="Arial" pitchFamily="34" charset="0"/>
              </a:rPr>
              <a:t>-9</a:t>
            </a:r>
            <a:r>
              <a:rPr lang="en-US" sz="1800" b="0" baseline="30000" dirty="0">
                <a:solidFill>
                  <a:schemeClr val="accent2"/>
                </a:solidFill>
                <a:latin typeface="Arial" pitchFamily="34" charset="0"/>
              </a:rPr>
              <a:t>th</a:t>
            </a:r>
            <a:r>
              <a:rPr lang="en-US" sz="1800" b="0" dirty="0">
                <a:solidFill>
                  <a:schemeClr val="accent2"/>
                </a:solidFill>
                <a:latin typeface="Arial" pitchFamily="34" charset="0"/>
              </a:rPr>
              <a:t>, 2022</a:t>
            </a:r>
          </a:p>
          <a:p>
            <a:pPr eaLnBrk="1" hangingPunct="1"/>
            <a:r>
              <a:rPr lang="en-US" sz="1800" b="0" dirty="0">
                <a:solidFill>
                  <a:schemeClr val="accent2"/>
                </a:solidFill>
                <a:latin typeface="Arial" pitchFamily="34" charset="0"/>
              </a:rPr>
              <a:t>Virtual Conference</a:t>
            </a:r>
          </a:p>
        </p:txBody>
      </p:sp>
      <p:sp>
        <p:nvSpPr>
          <p:cNvPr id="112676" name="Text Box 36"/>
          <p:cNvSpPr txBox="1">
            <a:spLocks noChangeArrowheads="1"/>
          </p:cNvSpPr>
          <p:nvPr/>
        </p:nvSpPr>
        <p:spPr bwMode="auto">
          <a:xfrm>
            <a:off x="1524000" y="152400"/>
            <a:ext cx="8686800" cy="609600"/>
          </a:xfrm>
          <a:prstGeom prst="rect">
            <a:avLst/>
          </a:prstGeom>
          <a:gradFill rotWithShape="0">
            <a:gsLst>
              <a:gs pos="0">
                <a:schemeClr val="accent2"/>
              </a:gs>
              <a:gs pos="100000">
                <a:schemeClr val="accent2">
                  <a:gamma/>
                  <a:shade val="48627"/>
                  <a:invGamma/>
                </a:schemeClr>
              </a:gs>
            </a:gsLst>
            <a:lin ang="0" scaled="1"/>
          </a:gradFill>
          <a:ln w="9525">
            <a:noFill/>
            <a:miter lim="800000"/>
            <a:headEnd/>
            <a:tailEnd/>
          </a:ln>
          <a:effectLst/>
        </p:spPr>
        <p:txBody>
          <a:bodyPr anchor="ctr"/>
          <a:lstStyle/>
          <a:p>
            <a:pPr algn="l">
              <a:spcBef>
                <a:spcPct val="50000"/>
              </a:spcBef>
              <a:tabLst>
                <a:tab pos="4459288" algn="ctr"/>
              </a:tabLst>
              <a:defRPr/>
            </a:pPr>
            <a:r>
              <a:rPr lang="en-US" sz="2800" dirty="0">
                <a:solidFill>
                  <a:schemeClr val="bg1"/>
                </a:solidFill>
                <a:latin typeface="Arial" charset="0"/>
                <a:ea typeface="+mn-ea"/>
              </a:rPr>
              <a:t>	TFAWS Short Course</a:t>
            </a:r>
          </a:p>
        </p:txBody>
      </p:sp>
      <p:pic>
        <p:nvPicPr>
          <p:cNvPr id="13317" name="Picture 19"/>
          <p:cNvPicPr>
            <a:picLocks noChangeAspect="1" noChangeArrowheads="1"/>
          </p:cNvPicPr>
          <p:nvPr/>
        </p:nvPicPr>
        <p:blipFill>
          <a:blip r:embed="rId4">
            <a:clrChange>
              <a:clrFrom>
                <a:srgbClr val="FFFFFF"/>
              </a:clrFrom>
              <a:clrTo>
                <a:srgbClr val="FFFFFF">
                  <a:alpha val="0"/>
                </a:srgbClr>
              </a:clrTo>
            </a:clrChange>
          </a:blip>
          <a:srcRect/>
          <a:stretch>
            <a:fillRect/>
          </a:stretch>
        </p:blipFill>
        <p:spPr bwMode="auto">
          <a:xfrm>
            <a:off x="9601200" y="1"/>
            <a:ext cx="1066800" cy="904875"/>
          </a:xfrm>
          <a:prstGeom prst="rect">
            <a:avLst/>
          </a:prstGeom>
          <a:noFill/>
          <a:ln w="9525">
            <a:noFill/>
            <a:miter lim="800000"/>
            <a:headEnd/>
            <a:tailEnd/>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Lunar Thermal Analysis Guidebook (L-TAG)</a:t>
            </a:r>
          </a:p>
        </p:txBody>
      </p:sp>
      <p:sp>
        <p:nvSpPr>
          <p:cNvPr id="3" name="Content Placeholder 2"/>
          <p:cNvSpPr>
            <a:spLocks noGrp="1"/>
          </p:cNvSpPr>
          <p:nvPr>
            <p:ph idx="1"/>
          </p:nvPr>
        </p:nvSpPr>
        <p:spPr>
          <a:xfrm>
            <a:off x="457200" y="1143000"/>
            <a:ext cx="10972800" cy="3505200"/>
          </a:xfrm>
        </p:spPr>
        <p:txBody>
          <a:bodyPr/>
          <a:lstStyle/>
          <a:p>
            <a:r>
              <a:rPr lang="en-US" dirty="0">
                <a:latin typeface="Calibri" panose="020F0502020204030204" pitchFamily="34" charset="0"/>
              </a:rPr>
              <a:t>What is L-TAG?</a:t>
            </a:r>
          </a:p>
          <a:p>
            <a:pPr lvl="1"/>
            <a:r>
              <a:rPr lang="en-US" dirty="0">
                <a:latin typeface="Calibri" panose="020F0502020204030204" pitchFamily="34" charset="0"/>
              </a:rPr>
              <a:t>L-TAG is a document developed by the Lunar Thermal Environments Task Team (L-TETT) in 2020 - 2021 to provide guidance to the thermal community regarding thermal analysis assessments of the Lunar natural environments. </a:t>
            </a:r>
          </a:p>
          <a:p>
            <a:pPr lvl="1"/>
            <a:r>
              <a:rPr lang="en-US" dirty="0">
                <a:latin typeface="Calibri" panose="020F0502020204030204" pitchFamily="34" charset="0"/>
              </a:rPr>
              <a:t>L-TAG was the first User’s Guide produced under the Human Landing System (HLS) Program. </a:t>
            </a:r>
          </a:p>
          <a:p>
            <a:pPr lvl="2"/>
            <a:r>
              <a:rPr lang="en-US" dirty="0">
                <a:latin typeface="Calibri" panose="020F0502020204030204" pitchFamily="34" charset="0"/>
              </a:rPr>
              <a:t>Document number = HLS-UG-001</a:t>
            </a:r>
          </a:p>
          <a:p>
            <a:pPr lvl="1"/>
            <a:r>
              <a:rPr lang="en-US" dirty="0">
                <a:latin typeface="Calibri" panose="020F0502020204030204" pitchFamily="34" charset="0"/>
              </a:rPr>
              <a:t>L-TAG is publicly available at the link below. </a:t>
            </a:r>
          </a:p>
          <a:p>
            <a:pPr lvl="2"/>
            <a:r>
              <a:rPr lang="en-US" dirty="0">
                <a:latin typeface="Calibri" panose="020F0502020204030204" pitchFamily="34" charset="0"/>
                <a:cs typeface="Calibri" panose="020F0502020204030204" pitchFamily="34" charset="0"/>
                <a:hlinkClick r:id="rId2"/>
              </a:rPr>
              <a:t>human landing system lunar thermal analysis guidebook - NASA Technical Reports Server (NTRS)</a:t>
            </a:r>
            <a:endParaRPr lang="en-US" dirty="0">
              <a:latin typeface="Calibri" panose="020F0502020204030204" pitchFamily="34" charset="0"/>
              <a:cs typeface="Calibri" panose="020F0502020204030204" pitchFamily="34" charset="0"/>
            </a:endParaRPr>
          </a:p>
          <a:p>
            <a:pPr lvl="1"/>
            <a:endParaRPr lang="en-US" dirty="0">
              <a:latin typeface="Calibri" panose="020F0502020204030204" pitchFamily="34" charset="0"/>
              <a:cs typeface="Calibri" panose="020F0502020204030204" pitchFamily="34" charset="0"/>
            </a:endParaRPr>
          </a:p>
        </p:txBody>
      </p:sp>
      <p:sp>
        <p:nvSpPr>
          <p:cNvPr id="4" name="Footer Placeholder 3"/>
          <p:cNvSpPr>
            <a:spLocks noGrp="1"/>
          </p:cNvSpPr>
          <p:nvPr>
            <p:ph type="ftr" sz="quarter" idx="11"/>
          </p:nvPr>
        </p:nvSpPr>
        <p:spPr/>
        <p:txBody>
          <a:bodyPr/>
          <a:lstStyle/>
          <a:p>
            <a:r>
              <a:rPr lang="en-US"/>
              <a:t>TFAWS 2022 – September 6</a:t>
            </a:r>
            <a:r>
              <a:rPr lang="en-US" baseline="30000"/>
              <a:t>th</a:t>
            </a:r>
            <a:r>
              <a:rPr lang="en-US"/>
              <a:t>-9</a:t>
            </a:r>
            <a:r>
              <a:rPr lang="en-US" baseline="30000"/>
              <a:t>th</a:t>
            </a:r>
            <a:r>
              <a:rPr lang="en-US"/>
              <a:t>, 2022</a:t>
            </a:r>
            <a:endParaRPr lang="en-US" dirty="0"/>
          </a:p>
        </p:txBody>
      </p:sp>
      <p:sp>
        <p:nvSpPr>
          <p:cNvPr id="5" name="Slide Number Placeholder 4"/>
          <p:cNvSpPr>
            <a:spLocks noGrp="1"/>
          </p:cNvSpPr>
          <p:nvPr>
            <p:ph type="sldNum" sz="quarter" idx="12"/>
          </p:nvPr>
        </p:nvSpPr>
        <p:spPr/>
        <p:txBody>
          <a:bodyPr/>
          <a:lstStyle/>
          <a:p>
            <a:fld id="{33F42015-0FC7-4B0E-8D2B-76EADF48D957}" type="slidenum">
              <a:rPr lang="en-US" smtClean="0"/>
              <a:pPr/>
              <a:t>2</a:t>
            </a:fld>
            <a:endParaRPr lang="en-US"/>
          </a:p>
        </p:txBody>
      </p:sp>
    </p:spTree>
    <p:extLst>
      <p:ext uri="{BB962C8B-B14F-4D97-AF65-F5344CB8AC3E}">
        <p14:creationId xmlns:p14="http://schemas.microsoft.com/office/powerpoint/2010/main" val="5890831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Lunar Thermal Environments Task Team (L-TETT)</a:t>
            </a:r>
          </a:p>
        </p:txBody>
      </p:sp>
      <p:sp>
        <p:nvSpPr>
          <p:cNvPr id="3" name="Content Placeholder 2"/>
          <p:cNvSpPr>
            <a:spLocks noGrp="1"/>
          </p:cNvSpPr>
          <p:nvPr>
            <p:ph idx="1"/>
          </p:nvPr>
        </p:nvSpPr>
        <p:spPr>
          <a:xfrm>
            <a:off x="457200" y="1143000"/>
            <a:ext cx="10972800" cy="3505200"/>
          </a:xfrm>
        </p:spPr>
        <p:txBody>
          <a:bodyPr/>
          <a:lstStyle/>
          <a:p>
            <a:r>
              <a:rPr lang="en-US" dirty="0">
                <a:latin typeface="Calibri" panose="020F0502020204030204" pitchFamily="34" charset="0"/>
                <a:ea typeface="Times New Roman" panose="02020603050405020304" pitchFamily="18" charset="0"/>
                <a:cs typeface="Times New Roman" panose="02020603050405020304" pitchFamily="18" charset="0"/>
              </a:rPr>
              <a:t>What is L-TETT?</a:t>
            </a:r>
          </a:p>
          <a:p>
            <a:pPr lvl="1"/>
            <a:r>
              <a:rPr lang="en-US" sz="2000" dirty="0">
                <a:latin typeface="Calibri" panose="020F0502020204030204" pitchFamily="34" charset="0"/>
                <a:cs typeface="Calibri" panose="020F0502020204030204" pitchFamily="34" charset="0"/>
              </a:rPr>
              <a:t>The Lunar Thermal Environments Task Team (L-TETT) was chartered by HLS to support MSFC/EV44 in formulating Sections 3.3.9.1 and 3.4.6 of the Cross-Program Design Specification of Natural Environments (DSNE).  </a:t>
            </a:r>
          </a:p>
          <a:p>
            <a:pPr lvl="1"/>
            <a:r>
              <a:rPr lang="en-US" sz="2000" dirty="0">
                <a:latin typeface="Calibri" panose="020F0502020204030204" pitchFamily="34" charset="0"/>
                <a:cs typeface="Calibri" panose="020F0502020204030204" pitchFamily="34" charset="0"/>
              </a:rPr>
              <a:t>The L-TETT also developed and documented thermal analysis methodologies for orbital and surface missions. This companion document to DSNE will aid thermal analysts in appropriate application of Lunar thermal environments. </a:t>
            </a:r>
          </a:p>
          <a:p>
            <a:pPr lvl="1"/>
            <a:r>
              <a:rPr lang="en-US" dirty="0">
                <a:latin typeface="Calibri" panose="020F0502020204030204" pitchFamily="34" charset="0"/>
                <a:cs typeface="Calibri" panose="020F0502020204030204" pitchFamily="34" charset="0"/>
              </a:rPr>
              <a:t>L-TETT is led by MSFC/EV34 with support from a NASA agency-wide team of thermal and environment experts. </a:t>
            </a:r>
          </a:p>
          <a:p>
            <a:pPr lvl="2"/>
            <a:r>
              <a:rPr lang="en-US" dirty="0">
                <a:latin typeface="Calibri" panose="020F0502020204030204" pitchFamily="34" charset="0"/>
                <a:cs typeface="Calibri" panose="020F0502020204030204" pitchFamily="34" charset="0"/>
              </a:rPr>
              <a:t>The following NASA centers provide L-TETT membership support:</a:t>
            </a:r>
          </a:p>
          <a:p>
            <a:pPr lvl="3"/>
            <a:r>
              <a:rPr lang="en-US" sz="1800" dirty="0">
                <a:latin typeface="Calibri" panose="020F0502020204030204" pitchFamily="34" charset="0"/>
                <a:cs typeface="Calibri" panose="020F0502020204030204" pitchFamily="34" charset="0"/>
              </a:rPr>
              <a:t>Marshall Space Flight Center (MSFC)</a:t>
            </a:r>
          </a:p>
          <a:p>
            <a:pPr lvl="3"/>
            <a:r>
              <a:rPr lang="en-US" sz="1800" dirty="0">
                <a:latin typeface="Calibri" panose="020F0502020204030204" pitchFamily="34" charset="0"/>
                <a:cs typeface="Calibri" panose="020F0502020204030204" pitchFamily="34" charset="0"/>
              </a:rPr>
              <a:t>Johnson Space Center (JSC)</a:t>
            </a:r>
          </a:p>
          <a:p>
            <a:pPr lvl="3"/>
            <a:r>
              <a:rPr lang="en-US" sz="1800" dirty="0">
                <a:latin typeface="Calibri" panose="020F0502020204030204" pitchFamily="34" charset="0"/>
                <a:cs typeface="Calibri" panose="020F0502020204030204" pitchFamily="34" charset="0"/>
              </a:rPr>
              <a:t>Glenn Research Center (GRC)</a:t>
            </a:r>
          </a:p>
          <a:p>
            <a:pPr lvl="3"/>
            <a:r>
              <a:rPr lang="en-US" sz="1800" dirty="0">
                <a:latin typeface="Calibri" panose="020F0502020204030204" pitchFamily="34" charset="0"/>
                <a:cs typeface="Calibri" panose="020F0502020204030204" pitchFamily="34" charset="0"/>
              </a:rPr>
              <a:t>Jet Propulsion Laboratory (JPL)</a:t>
            </a:r>
          </a:p>
          <a:p>
            <a:pPr lvl="1"/>
            <a:endParaRPr lang="en-US" dirty="0">
              <a:latin typeface="Calibri" panose="020F0502020204030204" pitchFamily="34" charset="0"/>
            </a:endParaRPr>
          </a:p>
        </p:txBody>
      </p:sp>
      <p:sp>
        <p:nvSpPr>
          <p:cNvPr id="4" name="Footer Placeholder 3"/>
          <p:cNvSpPr>
            <a:spLocks noGrp="1"/>
          </p:cNvSpPr>
          <p:nvPr>
            <p:ph type="ftr" sz="quarter" idx="11"/>
          </p:nvPr>
        </p:nvSpPr>
        <p:spPr/>
        <p:txBody>
          <a:bodyPr/>
          <a:lstStyle/>
          <a:p>
            <a:r>
              <a:rPr lang="en-US"/>
              <a:t>TFAWS 2022 – September 6</a:t>
            </a:r>
            <a:r>
              <a:rPr lang="en-US" baseline="30000"/>
              <a:t>th</a:t>
            </a:r>
            <a:r>
              <a:rPr lang="en-US"/>
              <a:t>-9</a:t>
            </a:r>
            <a:r>
              <a:rPr lang="en-US" baseline="30000"/>
              <a:t>th</a:t>
            </a:r>
            <a:r>
              <a:rPr lang="en-US"/>
              <a:t>, 2022</a:t>
            </a:r>
            <a:endParaRPr lang="en-US" dirty="0"/>
          </a:p>
        </p:txBody>
      </p:sp>
      <p:sp>
        <p:nvSpPr>
          <p:cNvPr id="5" name="Slide Number Placeholder 4"/>
          <p:cNvSpPr>
            <a:spLocks noGrp="1"/>
          </p:cNvSpPr>
          <p:nvPr>
            <p:ph type="sldNum" sz="quarter" idx="12"/>
          </p:nvPr>
        </p:nvSpPr>
        <p:spPr/>
        <p:txBody>
          <a:bodyPr/>
          <a:lstStyle/>
          <a:p>
            <a:fld id="{33F42015-0FC7-4B0E-8D2B-76EADF48D957}" type="slidenum">
              <a:rPr lang="en-US" smtClean="0"/>
              <a:pPr/>
              <a:t>3</a:t>
            </a:fld>
            <a:endParaRPr lang="en-US"/>
          </a:p>
        </p:txBody>
      </p:sp>
    </p:spTree>
    <p:extLst>
      <p:ext uri="{BB962C8B-B14F-4D97-AF65-F5344CB8AC3E}">
        <p14:creationId xmlns:p14="http://schemas.microsoft.com/office/powerpoint/2010/main" val="41895026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Design Specification for Natural Environments (DSNE)</a:t>
            </a:r>
          </a:p>
        </p:txBody>
      </p:sp>
      <p:sp>
        <p:nvSpPr>
          <p:cNvPr id="3" name="Content Placeholder 2"/>
          <p:cNvSpPr>
            <a:spLocks noGrp="1"/>
          </p:cNvSpPr>
          <p:nvPr>
            <p:ph idx="1"/>
          </p:nvPr>
        </p:nvSpPr>
        <p:spPr>
          <a:xfrm>
            <a:off x="457200" y="1143000"/>
            <a:ext cx="11468100" cy="3505200"/>
          </a:xfrm>
        </p:spPr>
        <p:txBody>
          <a:bodyPr/>
          <a:lstStyle/>
          <a:p>
            <a:r>
              <a:rPr lang="en-US" dirty="0">
                <a:latin typeface="Calibri" panose="020F0502020204030204" pitchFamily="34" charset="0"/>
              </a:rPr>
              <a:t>What is DSNE?</a:t>
            </a:r>
          </a:p>
          <a:p>
            <a:pPr lvl="1"/>
            <a:r>
              <a:rPr lang="en-US" dirty="0">
                <a:latin typeface="Calibri" panose="020F0502020204030204" pitchFamily="34" charset="0"/>
              </a:rPr>
              <a:t>DSNE is a document developed by the Marshall Space Flight Center/EV44, Natural Environments Team. </a:t>
            </a:r>
          </a:p>
          <a:p>
            <a:pPr lvl="2"/>
            <a:r>
              <a:rPr lang="en-US" dirty="0">
                <a:latin typeface="Calibri" panose="020F0502020204030204" pitchFamily="34" charset="0"/>
              </a:rPr>
              <a:t>Cross-Program Design Specification for Natural Environments (DSNE)</a:t>
            </a:r>
          </a:p>
          <a:p>
            <a:pPr lvl="1"/>
            <a:r>
              <a:rPr lang="en-US" dirty="0">
                <a:latin typeface="Calibri" panose="020F0502020204030204" pitchFamily="34" charset="0"/>
              </a:rPr>
              <a:t>DSNE includes the following types of environments:</a:t>
            </a:r>
          </a:p>
          <a:p>
            <a:pPr lvl="2"/>
            <a:r>
              <a:rPr lang="en-US" sz="1400" dirty="0"/>
              <a:t>Terrestrial environments at launch, abort, and normal landing sites (winds, temperatures, pressures, surface roughness, sea conditions, etc.).</a:t>
            </a:r>
            <a:endParaRPr lang="en-US" sz="1400" dirty="0">
              <a:latin typeface="Calibri" panose="020F0502020204030204" pitchFamily="34" charset="0"/>
            </a:endParaRPr>
          </a:p>
          <a:p>
            <a:pPr lvl="2"/>
            <a:r>
              <a:rPr lang="en-US" sz="1400" dirty="0"/>
              <a:t>Space environments (ionizing radiation, orbital debris, meteoroids, thermosphere density, plasma, solar, Earth, and lunar-emitted thermal radiation, etc.)</a:t>
            </a:r>
          </a:p>
          <a:p>
            <a:pPr lvl="3"/>
            <a:r>
              <a:rPr lang="en-US" sz="1400" dirty="0"/>
              <a:t>Destination environments (Lunar surface and orbital, Mars atmosphere and surface, near Earth asteroids, etc.). </a:t>
            </a:r>
            <a:endParaRPr lang="en-US" sz="1400" dirty="0">
              <a:latin typeface="Calibri" panose="020F0502020204030204" pitchFamily="34" charset="0"/>
            </a:endParaRPr>
          </a:p>
          <a:p>
            <a:pPr lvl="1"/>
            <a:r>
              <a:rPr lang="en-US" dirty="0">
                <a:latin typeface="Calibri" panose="020F0502020204030204" pitchFamily="34" charset="0"/>
              </a:rPr>
              <a:t>DSNE was originally developed under the Constellation Program and was modified to represent updated Design Reference Missions (DRMs) for NASA Exploration Systems Development (ESD) Programs. This would capture all natural environments for the Artemis Program and HLS Program. </a:t>
            </a:r>
          </a:p>
          <a:p>
            <a:pPr lvl="2"/>
            <a:r>
              <a:rPr lang="en-US" dirty="0">
                <a:latin typeface="Calibri" panose="020F0502020204030204" pitchFamily="34" charset="0"/>
              </a:rPr>
              <a:t>Document number = SLS-SPEC-159</a:t>
            </a:r>
          </a:p>
          <a:p>
            <a:pPr lvl="1"/>
            <a:r>
              <a:rPr lang="en-US" dirty="0">
                <a:latin typeface="Calibri" panose="020F0502020204030204" pitchFamily="34" charset="0"/>
              </a:rPr>
              <a:t>DSNE is publicly available at the link below. </a:t>
            </a:r>
          </a:p>
          <a:p>
            <a:pPr lvl="2"/>
            <a:r>
              <a:rPr lang="en-US" dirty="0">
                <a:hlinkClick r:id="rId2"/>
              </a:rPr>
              <a:t>cross-program design specification for natural environments (</a:t>
            </a:r>
            <a:r>
              <a:rPr lang="en-US" dirty="0" err="1">
                <a:hlinkClick r:id="rId2"/>
              </a:rPr>
              <a:t>dsne</a:t>
            </a:r>
            <a:r>
              <a:rPr lang="en-US" dirty="0">
                <a:hlinkClick r:id="rId2"/>
              </a:rPr>
              <a:t>) - NASA Technical Reports Server (NTRS)</a:t>
            </a:r>
            <a:endParaRPr lang="en-US" dirty="0">
              <a:latin typeface="Calibri" panose="020F0502020204030204" pitchFamily="34" charset="0"/>
              <a:cs typeface="Calibri" panose="020F0502020204030204" pitchFamily="34" charset="0"/>
            </a:endParaRPr>
          </a:p>
        </p:txBody>
      </p:sp>
      <p:sp>
        <p:nvSpPr>
          <p:cNvPr id="4" name="Footer Placeholder 3"/>
          <p:cNvSpPr>
            <a:spLocks noGrp="1"/>
          </p:cNvSpPr>
          <p:nvPr>
            <p:ph type="ftr" sz="quarter" idx="11"/>
          </p:nvPr>
        </p:nvSpPr>
        <p:spPr/>
        <p:txBody>
          <a:bodyPr/>
          <a:lstStyle/>
          <a:p>
            <a:r>
              <a:rPr lang="en-US"/>
              <a:t>TFAWS 2022 – September 6</a:t>
            </a:r>
            <a:r>
              <a:rPr lang="en-US" baseline="30000"/>
              <a:t>th</a:t>
            </a:r>
            <a:r>
              <a:rPr lang="en-US"/>
              <a:t>-9</a:t>
            </a:r>
            <a:r>
              <a:rPr lang="en-US" baseline="30000"/>
              <a:t>th</a:t>
            </a:r>
            <a:r>
              <a:rPr lang="en-US"/>
              <a:t>, 2022</a:t>
            </a:r>
            <a:endParaRPr lang="en-US" dirty="0"/>
          </a:p>
        </p:txBody>
      </p:sp>
      <p:sp>
        <p:nvSpPr>
          <p:cNvPr id="5" name="Slide Number Placeholder 4"/>
          <p:cNvSpPr>
            <a:spLocks noGrp="1"/>
          </p:cNvSpPr>
          <p:nvPr>
            <p:ph type="sldNum" sz="quarter" idx="12"/>
          </p:nvPr>
        </p:nvSpPr>
        <p:spPr/>
        <p:txBody>
          <a:bodyPr/>
          <a:lstStyle/>
          <a:p>
            <a:fld id="{33F42015-0FC7-4B0E-8D2B-76EADF48D957}" type="slidenum">
              <a:rPr lang="en-US" smtClean="0"/>
              <a:pPr/>
              <a:t>4</a:t>
            </a:fld>
            <a:endParaRPr lang="en-US"/>
          </a:p>
        </p:txBody>
      </p:sp>
    </p:spTree>
    <p:extLst>
      <p:ext uri="{BB962C8B-B14F-4D97-AF65-F5344CB8AC3E}">
        <p14:creationId xmlns:p14="http://schemas.microsoft.com/office/powerpoint/2010/main" val="39308335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Short Course Agenda</a:t>
            </a:r>
          </a:p>
        </p:txBody>
      </p:sp>
      <p:sp>
        <p:nvSpPr>
          <p:cNvPr id="3" name="Content Placeholder 2"/>
          <p:cNvSpPr>
            <a:spLocks noGrp="1"/>
          </p:cNvSpPr>
          <p:nvPr>
            <p:ph idx="1"/>
          </p:nvPr>
        </p:nvSpPr>
        <p:spPr>
          <a:xfrm>
            <a:off x="457200" y="1143000"/>
            <a:ext cx="10972800" cy="5562600"/>
          </a:xfrm>
        </p:spPr>
        <p:txBody>
          <a:bodyPr/>
          <a:lstStyle/>
          <a:p>
            <a:r>
              <a:rPr lang="en-US" dirty="0">
                <a:latin typeface="Calibri" panose="020F0502020204030204" pitchFamily="34" charset="0"/>
              </a:rPr>
              <a:t>Presenters</a:t>
            </a:r>
          </a:p>
          <a:p>
            <a:pPr lvl="1"/>
            <a:r>
              <a:rPr lang="en-US" sz="1800" dirty="0">
                <a:latin typeface="Calibri" panose="020F0502020204030204" pitchFamily="34" charset="0"/>
              </a:rPr>
              <a:t>MSFC/Carlos Gomez (L-TETT Chairman and Moderator for this course)</a:t>
            </a:r>
          </a:p>
          <a:p>
            <a:pPr lvl="1"/>
            <a:r>
              <a:rPr lang="en-US" sz="1800" dirty="0">
                <a:latin typeface="Calibri" panose="020F0502020204030204" pitchFamily="34" charset="0"/>
              </a:rPr>
              <a:t>MSFC/Greg Schunk (L-TETT member, contributor to L-TAG)</a:t>
            </a:r>
          </a:p>
          <a:p>
            <a:pPr lvl="1"/>
            <a:r>
              <a:rPr lang="en-US" sz="1800" dirty="0">
                <a:latin typeface="Calibri" panose="020F0502020204030204" pitchFamily="34" charset="0"/>
                <a:cs typeface="Calibri" panose="020F0502020204030204" pitchFamily="34" charset="0"/>
              </a:rPr>
              <a:t>MSFC/Brian Hamill </a:t>
            </a:r>
            <a:r>
              <a:rPr lang="en-US" sz="1800" dirty="0">
                <a:latin typeface="Calibri" panose="020F0502020204030204" pitchFamily="34" charset="0"/>
              </a:rPr>
              <a:t>(L-TETT member, contributor to L-TAG)</a:t>
            </a:r>
          </a:p>
          <a:p>
            <a:pPr lvl="1"/>
            <a:r>
              <a:rPr lang="en-US" sz="1800" dirty="0">
                <a:latin typeface="Calibri" panose="020F0502020204030204" pitchFamily="34" charset="0"/>
              </a:rPr>
              <a:t>JSC/Lisa Erickson (L-TETT member, contributor to L-TAG)</a:t>
            </a:r>
          </a:p>
          <a:p>
            <a:r>
              <a:rPr lang="en-US" dirty="0">
                <a:latin typeface="Calibri" panose="020F0502020204030204" pitchFamily="34" charset="0"/>
                <a:cs typeface="Calibri" panose="020F0502020204030204" pitchFamily="34" charset="0"/>
              </a:rPr>
              <a:t>Short Course</a:t>
            </a:r>
          </a:p>
          <a:p>
            <a:pPr lvl="1"/>
            <a:r>
              <a:rPr lang="en-US" sz="1800" dirty="0">
                <a:latin typeface="Calibri" panose="020F0502020204030204" pitchFamily="34" charset="0"/>
                <a:cs typeface="Calibri" panose="020F0502020204030204" pitchFamily="34" charset="0"/>
              </a:rPr>
              <a:t>Four hours (two before lunch, two after lunch)</a:t>
            </a:r>
          </a:p>
          <a:p>
            <a:pPr lvl="1"/>
            <a:r>
              <a:rPr lang="en-US" sz="1800" dirty="0">
                <a:latin typeface="Calibri" panose="020F0502020204030204" pitchFamily="34" charset="0"/>
                <a:cs typeface="Calibri" panose="020F0502020204030204" pitchFamily="34" charset="0"/>
              </a:rPr>
              <a:t>Combination of technical presentations, analysis demonstrations, and question/answer session</a:t>
            </a:r>
          </a:p>
          <a:p>
            <a:r>
              <a:rPr lang="en-US" dirty="0">
                <a:latin typeface="Calibri" panose="020F0502020204030204" pitchFamily="34" charset="0"/>
                <a:cs typeface="Calibri" panose="020F0502020204030204" pitchFamily="34" charset="0"/>
              </a:rPr>
              <a:t>Agenda</a:t>
            </a:r>
          </a:p>
          <a:p>
            <a:pPr lvl="1"/>
            <a:r>
              <a:rPr lang="en-US" sz="1800" dirty="0">
                <a:latin typeface="Calibri" panose="020F0502020204030204" pitchFamily="34" charset="0"/>
                <a:cs typeface="Calibri" panose="020F0502020204030204" pitchFamily="34" charset="0"/>
              </a:rPr>
              <a:t>The Earth’s Moon</a:t>
            </a:r>
          </a:p>
          <a:p>
            <a:pPr lvl="1"/>
            <a:r>
              <a:rPr lang="en-US" sz="1800" dirty="0">
                <a:latin typeface="Calibri" panose="020F0502020204030204" pitchFamily="34" charset="0"/>
                <a:cs typeface="Calibri" panose="020F0502020204030204" pitchFamily="34" charset="0"/>
              </a:rPr>
              <a:t>Lunar Space &amp; Surface Thermal Environments</a:t>
            </a:r>
          </a:p>
          <a:p>
            <a:pPr lvl="1"/>
            <a:r>
              <a:rPr lang="en-US" sz="1800" dirty="0">
                <a:latin typeface="Calibri" panose="020F0502020204030204" pitchFamily="34" charset="0"/>
                <a:cs typeface="Calibri" panose="020F0502020204030204" pitchFamily="34" charset="0"/>
              </a:rPr>
              <a:t>Thermo-physical and Optical Properties of Lunar Regolith</a:t>
            </a:r>
          </a:p>
          <a:p>
            <a:pPr lvl="1"/>
            <a:r>
              <a:rPr lang="en-US" sz="1800" dirty="0">
                <a:latin typeface="Calibri" panose="020F0502020204030204" pitchFamily="34" charset="0"/>
                <a:cs typeface="Calibri" panose="020F0502020204030204" pitchFamily="34" charset="0"/>
              </a:rPr>
              <a:t>Modeling Lunar Orbits</a:t>
            </a:r>
          </a:p>
          <a:p>
            <a:pPr lvl="1"/>
            <a:r>
              <a:rPr lang="en-US" sz="1800" dirty="0">
                <a:latin typeface="Calibri" panose="020F0502020204030204" pitchFamily="34" charset="0"/>
                <a:cs typeface="Calibri" panose="020F0502020204030204" pitchFamily="34" charset="0"/>
              </a:rPr>
              <a:t>Lunar Surface Ground Plane Modeling Approaches</a:t>
            </a:r>
          </a:p>
          <a:p>
            <a:pPr lvl="1"/>
            <a:r>
              <a:rPr lang="en-US" sz="1800" dirty="0">
                <a:latin typeface="Calibri" panose="020F0502020204030204" pitchFamily="34" charset="0"/>
                <a:cs typeface="Calibri" panose="020F0502020204030204" pitchFamily="34" charset="0"/>
              </a:rPr>
              <a:t>Detailed Lunar Terrain Modeling</a:t>
            </a:r>
          </a:p>
          <a:p>
            <a:pPr lvl="1"/>
            <a:r>
              <a:rPr lang="en-US" sz="1800" dirty="0">
                <a:latin typeface="Calibri" panose="020F0502020204030204" pitchFamily="34" charset="0"/>
                <a:cs typeface="Calibri" panose="020F0502020204030204" pitchFamily="34" charset="0"/>
              </a:rPr>
              <a:t>Special Topics</a:t>
            </a:r>
          </a:p>
        </p:txBody>
      </p:sp>
      <p:sp>
        <p:nvSpPr>
          <p:cNvPr id="4" name="Footer Placeholder 3"/>
          <p:cNvSpPr>
            <a:spLocks noGrp="1"/>
          </p:cNvSpPr>
          <p:nvPr>
            <p:ph type="ftr" sz="quarter" idx="11"/>
          </p:nvPr>
        </p:nvSpPr>
        <p:spPr/>
        <p:txBody>
          <a:bodyPr/>
          <a:lstStyle/>
          <a:p>
            <a:r>
              <a:rPr lang="en-US"/>
              <a:t>TFAWS 2022 – September 6</a:t>
            </a:r>
            <a:r>
              <a:rPr lang="en-US" baseline="30000"/>
              <a:t>th</a:t>
            </a:r>
            <a:r>
              <a:rPr lang="en-US"/>
              <a:t>-9</a:t>
            </a:r>
            <a:r>
              <a:rPr lang="en-US" baseline="30000"/>
              <a:t>th</a:t>
            </a:r>
            <a:r>
              <a:rPr lang="en-US"/>
              <a:t>, 2022</a:t>
            </a:r>
            <a:endParaRPr lang="en-US" dirty="0"/>
          </a:p>
        </p:txBody>
      </p:sp>
      <p:sp>
        <p:nvSpPr>
          <p:cNvPr id="5" name="Slide Number Placeholder 4"/>
          <p:cNvSpPr>
            <a:spLocks noGrp="1"/>
          </p:cNvSpPr>
          <p:nvPr>
            <p:ph type="sldNum" sz="quarter" idx="12"/>
          </p:nvPr>
        </p:nvSpPr>
        <p:spPr/>
        <p:txBody>
          <a:bodyPr/>
          <a:lstStyle/>
          <a:p>
            <a:fld id="{33F42015-0FC7-4B0E-8D2B-76EADF48D957}" type="slidenum">
              <a:rPr lang="en-US" smtClean="0"/>
              <a:pPr/>
              <a:t>5</a:t>
            </a:fld>
            <a:endParaRPr lang="en-US"/>
          </a:p>
        </p:txBody>
      </p:sp>
    </p:spTree>
    <p:extLst>
      <p:ext uri="{BB962C8B-B14F-4D97-AF65-F5344CB8AC3E}">
        <p14:creationId xmlns:p14="http://schemas.microsoft.com/office/powerpoint/2010/main" val="32794154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905000" y="2362200"/>
            <a:ext cx="3523793" cy="3340898"/>
          </a:xfrm>
          <a:prstGeom prst="rect">
            <a:avLst/>
          </a:prstGeom>
        </p:spPr>
      </p:pic>
      <p:sp>
        <p:nvSpPr>
          <p:cNvPr id="13313" name="Rectangle 5"/>
          <p:cNvSpPr>
            <a:spLocks noGrp="1" noChangeArrowheads="1"/>
          </p:cNvSpPr>
          <p:nvPr>
            <p:ph type="subTitle" idx="1"/>
          </p:nvPr>
        </p:nvSpPr>
        <p:spPr>
          <a:xfrm>
            <a:off x="4966781" y="4495800"/>
            <a:ext cx="6096000" cy="914400"/>
          </a:xfrm>
        </p:spPr>
        <p:txBody>
          <a:bodyPr/>
          <a:lstStyle/>
          <a:p>
            <a:pPr eaLnBrk="1" hangingPunct="1"/>
            <a:r>
              <a:rPr lang="en-US" sz="1800" dirty="0">
                <a:solidFill>
                  <a:schemeClr val="tx1"/>
                </a:solidFill>
                <a:ea typeface="ＭＳ Ｐゴシック" charset="-128"/>
              </a:rPr>
              <a:t>Presented By</a:t>
            </a:r>
            <a:br>
              <a:rPr lang="en-US" sz="1800" dirty="0">
                <a:solidFill>
                  <a:schemeClr val="tx1"/>
                </a:solidFill>
                <a:ea typeface="ＭＳ Ｐゴシック" charset="-128"/>
              </a:rPr>
            </a:br>
            <a:r>
              <a:rPr lang="en-US" sz="1800" dirty="0">
                <a:solidFill>
                  <a:schemeClr val="tx1"/>
                </a:solidFill>
                <a:ea typeface="ＭＳ Ｐゴシック" charset="-128"/>
              </a:rPr>
              <a:t>Greg Schunk</a:t>
            </a:r>
            <a:endParaRPr lang="en-US" dirty="0">
              <a:solidFill>
                <a:schemeClr val="tx1"/>
              </a:solidFill>
              <a:ea typeface="ＭＳ Ｐゴシック" charset="-128"/>
            </a:endParaRPr>
          </a:p>
        </p:txBody>
      </p:sp>
      <p:sp>
        <p:nvSpPr>
          <p:cNvPr id="13314" name="Rectangle 10"/>
          <p:cNvSpPr>
            <a:spLocks noGrp="1" noChangeArrowheads="1"/>
          </p:cNvSpPr>
          <p:nvPr>
            <p:ph type="ctrTitle"/>
          </p:nvPr>
        </p:nvSpPr>
        <p:spPr>
          <a:xfrm>
            <a:off x="4457700" y="838200"/>
            <a:ext cx="7114162" cy="3347936"/>
          </a:xfrm>
        </p:spPr>
        <p:txBody>
          <a:bodyPr/>
          <a:lstStyle/>
          <a:p>
            <a:pPr eaLnBrk="1" hangingPunct="1"/>
            <a:r>
              <a:rPr lang="en-US" sz="3200" b="0" dirty="0">
                <a:ea typeface="ＭＳ Ｐゴシック" charset="-128"/>
              </a:rPr>
              <a:t>Lunar Thermal Analysis Guidebook (L-TAG):</a:t>
            </a:r>
            <a:br>
              <a:rPr lang="en-US" sz="3200" b="0" dirty="0">
                <a:ea typeface="ＭＳ Ｐゴシック" charset="-128"/>
              </a:rPr>
            </a:br>
            <a:r>
              <a:rPr lang="en-US" b="0" i="1" dirty="0">
                <a:ea typeface="ＭＳ Ｐゴシック" charset="-128"/>
              </a:rPr>
              <a:t>The Earth’s Moon</a:t>
            </a:r>
            <a:br>
              <a:rPr lang="en-US" b="0" i="1" dirty="0">
                <a:ea typeface="ＭＳ Ｐゴシック" charset="-128"/>
              </a:rPr>
            </a:br>
            <a:br>
              <a:rPr lang="en-US" b="0" dirty="0">
                <a:ea typeface="ＭＳ Ｐゴシック" charset="-128"/>
              </a:rPr>
            </a:br>
            <a:r>
              <a:rPr lang="en-US" sz="2000" b="0" dirty="0">
                <a:ea typeface="ＭＳ Ｐゴシック" charset="-128"/>
              </a:rPr>
              <a:t>Carlos Gomez, Brian Hamill, Greg Schunk</a:t>
            </a:r>
            <a:br>
              <a:rPr lang="en-US" sz="2000" b="0" dirty="0">
                <a:ea typeface="ＭＳ Ｐゴシック" charset="-128"/>
              </a:rPr>
            </a:br>
            <a:r>
              <a:rPr lang="en-US" sz="2000" b="0" dirty="0">
                <a:ea typeface="ＭＳ Ｐゴシック" charset="-128"/>
              </a:rPr>
              <a:t>NASA/Marshall Space Flight Center</a:t>
            </a:r>
            <a:br>
              <a:rPr lang="en-US" sz="2000" b="0" dirty="0">
                <a:ea typeface="ＭＳ Ｐゴシック" charset="-128"/>
              </a:rPr>
            </a:br>
            <a:r>
              <a:rPr lang="en-US" sz="2000" b="0" dirty="0">
                <a:ea typeface="ＭＳ Ｐゴシック" charset="-128"/>
              </a:rPr>
              <a:t>&amp;</a:t>
            </a:r>
            <a:br>
              <a:rPr lang="en-US" sz="2000" b="0" dirty="0">
                <a:ea typeface="ＭＳ Ｐゴシック" charset="-128"/>
              </a:rPr>
            </a:br>
            <a:r>
              <a:rPr lang="en-US" sz="2000" b="0" dirty="0">
                <a:ea typeface="ＭＳ Ｐゴシック" charset="-128"/>
              </a:rPr>
              <a:t>Lisa Erickson</a:t>
            </a:r>
            <a:br>
              <a:rPr lang="en-US" sz="2000" b="0" dirty="0">
                <a:ea typeface="ＭＳ Ｐゴシック" charset="-128"/>
              </a:rPr>
            </a:br>
            <a:r>
              <a:rPr lang="en-US" sz="2000" b="0" dirty="0">
                <a:ea typeface="ＭＳ Ｐゴシック" charset="-128"/>
              </a:rPr>
              <a:t>NASA/Johnson Space Center</a:t>
            </a:r>
          </a:p>
        </p:txBody>
      </p:sp>
      <p:sp>
        <p:nvSpPr>
          <p:cNvPr id="13315" name="Rectangle 11"/>
          <p:cNvSpPr>
            <a:spLocks noChangeArrowheads="1"/>
          </p:cNvSpPr>
          <p:nvPr/>
        </p:nvSpPr>
        <p:spPr bwMode="auto">
          <a:xfrm>
            <a:off x="5995481" y="5366426"/>
            <a:ext cx="4038600" cy="1200329"/>
          </a:xfrm>
          <a:prstGeom prst="rect">
            <a:avLst/>
          </a:prstGeom>
          <a:noFill/>
          <a:ln w="9525">
            <a:noFill/>
            <a:miter lim="800000"/>
            <a:headEnd/>
            <a:tailEnd/>
          </a:ln>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333399"/>
                </a:solidFill>
                <a:effectLst/>
                <a:uLnTx/>
                <a:uFillTx/>
                <a:latin typeface="Arial" pitchFamily="34" charset="0"/>
                <a:ea typeface="ＭＳ Ｐゴシック" charset="-128"/>
                <a:cs typeface="+mn-cs"/>
              </a:rPr>
              <a:t>Thermal &amp; Fluids Analysis Workshop</a:t>
            </a:r>
            <a:br>
              <a:rPr kumimoji="0" lang="en-US" sz="1800" b="0" i="0" u="none" strike="noStrike" kern="1200" cap="none" spc="0" normalizeH="0" baseline="0" noProof="0" dirty="0">
                <a:ln>
                  <a:noFill/>
                </a:ln>
                <a:solidFill>
                  <a:srgbClr val="333399"/>
                </a:solidFill>
                <a:effectLst/>
                <a:uLnTx/>
                <a:uFillTx/>
                <a:latin typeface="Arial" pitchFamily="34" charset="0"/>
                <a:ea typeface="ＭＳ Ｐゴシック" charset="-128"/>
                <a:cs typeface="+mn-cs"/>
              </a:rPr>
            </a:br>
            <a:r>
              <a:rPr kumimoji="0" lang="en-US" sz="1800" b="0" i="0" u="none" strike="noStrike" kern="1200" cap="none" spc="0" normalizeH="0" baseline="0" noProof="0" dirty="0">
                <a:ln>
                  <a:noFill/>
                </a:ln>
                <a:solidFill>
                  <a:srgbClr val="333399"/>
                </a:solidFill>
                <a:effectLst/>
                <a:uLnTx/>
                <a:uFillTx/>
                <a:latin typeface="Arial" pitchFamily="34" charset="0"/>
                <a:ea typeface="ＭＳ Ｐゴシック" charset="-128"/>
                <a:cs typeface="+mn-cs"/>
              </a:rPr>
              <a:t>TFAWS 2022</a:t>
            </a:r>
            <a:br>
              <a:rPr kumimoji="0" lang="en-US" sz="1800" b="0" i="0" u="none" strike="noStrike" kern="1200" cap="none" spc="0" normalizeH="0" baseline="0" noProof="0" dirty="0">
                <a:ln>
                  <a:noFill/>
                </a:ln>
                <a:solidFill>
                  <a:srgbClr val="333399"/>
                </a:solidFill>
                <a:effectLst/>
                <a:uLnTx/>
                <a:uFillTx/>
                <a:latin typeface="Arial" pitchFamily="34" charset="0"/>
                <a:ea typeface="ＭＳ Ｐゴシック" charset="-128"/>
                <a:cs typeface="+mn-cs"/>
              </a:rPr>
            </a:br>
            <a:r>
              <a:rPr kumimoji="0" lang="en-US" sz="1800" b="0" i="0" u="none" strike="noStrike" kern="1200" cap="none" spc="0" normalizeH="0" baseline="0" noProof="0" dirty="0">
                <a:ln>
                  <a:noFill/>
                </a:ln>
                <a:solidFill>
                  <a:srgbClr val="333399"/>
                </a:solidFill>
                <a:effectLst/>
                <a:uLnTx/>
                <a:uFillTx/>
                <a:latin typeface="Arial" pitchFamily="34" charset="0"/>
                <a:ea typeface="ＭＳ Ｐゴシック" charset="-128"/>
                <a:cs typeface="+mn-cs"/>
              </a:rPr>
              <a:t>September 6</a:t>
            </a:r>
            <a:r>
              <a:rPr kumimoji="0" lang="en-US" sz="1800" b="0" i="0" u="none" strike="noStrike" kern="1200" cap="none" spc="0" normalizeH="0" baseline="30000" noProof="0" dirty="0">
                <a:ln>
                  <a:noFill/>
                </a:ln>
                <a:solidFill>
                  <a:srgbClr val="333399"/>
                </a:solidFill>
                <a:effectLst/>
                <a:uLnTx/>
                <a:uFillTx/>
                <a:latin typeface="Arial" pitchFamily="34" charset="0"/>
                <a:ea typeface="ＭＳ Ｐゴシック" charset="-128"/>
                <a:cs typeface="+mn-cs"/>
              </a:rPr>
              <a:t>th</a:t>
            </a:r>
            <a:r>
              <a:rPr kumimoji="0" lang="en-US" sz="1800" b="0" i="0" u="none" strike="noStrike" kern="1200" cap="none" spc="0" normalizeH="0" baseline="0" noProof="0" dirty="0">
                <a:ln>
                  <a:noFill/>
                </a:ln>
                <a:solidFill>
                  <a:srgbClr val="333399"/>
                </a:solidFill>
                <a:effectLst/>
                <a:uLnTx/>
                <a:uFillTx/>
                <a:latin typeface="Arial" pitchFamily="34" charset="0"/>
                <a:ea typeface="ＭＳ Ｐゴシック" charset="-128"/>
                <a:cs typeface="+mn-cs"/>
              </a:rPr>
              <a:t>-9</a:t>
            </a:r>
            <a:r>
              <a:rPr kumimoji="0" lang="en-US" sz="1800" b="0" i="0" u="none" strike="noStrike" kern="1200" cap="none" spc="0" normalizeH="0" baseline="30000" noProof="0" dirty="0">
                <a:ln>
                  <a:noFill/>
                </a:ln>
                <a:solidFill>
                  <a:srgbClr val="333399"/>
                </a:solidFill>
                <a:effectLst/>
                <a:uLnTx/>
                <a:uFillTx/>
                <a:latin typeface="Arial" pitchFamily="34" charset="0"/>
                <a:ea typeface="ＭＳ Ｐゴシック" charset="-128"/>
                <a:cs typeface="+mn-cs"/>
              </a:rPr>
              <a:t>th</a:t>
            </a:r>
            <a:r>
              <a:rPr kumimoji="0" lang="en-US" sz="1800" b="0" i="0" u="none" strike="noStrike" kern="1200" cap="none" spc="0" normalizeH="0" baseline="0" noProof="0" dirty="0">
                <a:ln>
                  <a:noFill/>
                </a:ln>
                <a:solidFill>
                  <a:srgbClr val="333399"/>
                </a:solidFill>
                <a:effectLst/>
                <a:uLnTx/>
                <a:uFillTx/>
                <a:latin typeface="Arial" pitchFamily="34" charset="0"/>
                <a:ea typeface="ＭＳ Ｐゴシック" charset="-128"/>
                <a:cs typeface="+mn-cs"/>
              </a:rPr>
              <a:t>, 2022</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333399"/>
                </a:solidFill>
                <a:effectLst/>
                <a:uLnTx/>
                <a:uFillTx/>
                <a:latin typeface="Arial" pitchFamily="34" charset="0"/>
                <a:ea typeface="ＭＳ Ｐゴシック" charset="-128"/>
                <a:cs typeface="+mn-cs"/>
              </a:rPr>
              <a:t>Virtual Conference</a:t>
            </a:r>
          </a:p>
        </p:txBody>
      </p:sp>
      <p:sp>
        <p:nvSpPr>
          <p:cNvPr id="112676" name="Text Box 36"/>
          <p:cNvSpPr txBox="1">
            <a:spLocks noChangeArrowheads="1"/>
          </p:cNvSpPr>
          <p:nvPr/>
        </p:nvSpPr>
        <p:spPr bwMode="auto">
          <a:xfrm>
            <a:off x="1524000" y="152400"/>
            <a:ext cx="8686800" cy="609600"/>
          </a:xfrm>
          <a:prstGeom prst="rect">
            <a:avLst/>
          </a:prstGeom>
          <a:gradFill rotWithShape="0">
            <a:gsLst>
              <a:gs pos="0">
                <a:schemeClr val="accent2"/>
              </a:gs>
              <a:gs pos="100000">
                <a:schemeClr val="accent2">
                  <a:gamma/>
                  <a:shade val="48627"/>
                  <a:invGamma/>
                </a:schemeClr>
              </a:gs>
            </a:gsLst>
            <a:lin ang="0" scaled="1"/>
          </a:gradFill>
          <a:ln w="9525">
            <a:noFill/>
            <a:miter lim="800000"/>
            <a:headEnd/>
            <a:tailEnd/>
          </a:ln>
          <a:effectLst/>
        </p:spPr>
        <p:txBody>
          <a:bodyPr anchor="ctr"/>
          <a:lstStyle/>
          <a:p>
            <a:pPr marL="0" marR="0" lvl="0" indent="0" algn="l" defTabSz="914400" rtl="0" eaLnBrk="0" fontAlgn="base" latinLnBrk="0" hangingPunct="0">
              <a:lnSpc>
                <a:spcPct val="100000"/>
              </a:lnSpc>
              <a:spcBef>
                <a:spcPct val="50000"/>
              </a:spcBef>
              <a:spcAft>
                <a:spcPct val="0"/>
              </a:spcAft>
              <a:buClrTx/>
              <a:buSzTx/>
              <a:buFontTx/>
              <a:buNone/>
              <a:tabLst>
                <a:tab pos="4459288" algn="ctr"/>
              </a:tabLst>
              <a:defRPr/>
            </a:pPr>
            <a:r>
              <a:rPr kumimoji="0" lang="en-US" sz="2800" b="1" i="0" u="none" strike="noStrike" kern="1200" cap="none" spc="0" normalizeH="0" baseline="0" noProof="0" dirty="0">
                <a:ln>
                  <a:noFill/>
                </a:ln>
                <a:solidFill>
                  <a:srgbClr val="FFFFFF"/>
                </a:solidFill>
                <a:effectLst/>
                <a:uLnTx/>
                <a:uFillTx/>
                <a:latin typeface="Arial" charset="0"/>
                <a:ea typeface="ＭＳ Ｐゴシック" charset="-128"/>
                <a:cs typeface="+mn-cs"/>
              </a:rPr>
              <a:t>	TFAWS Short Course</a:t>
            </a:r>
          </a:p>
        </p:txBody>
      </p:sp>
      <p:pic>
        <p:nvPicPr>
          <p:cNvPr id="13317" name="Picture 19"/>
          <p:cNvPicPr>
            <a:picLocks noChangeAspect="1" noChangeArrowheads="1"/>
          </p:cNvPicPr>
          <p:nvPr/>
        </p:nvPicPr>
        <p:blipFill>
          <a:blip r:embed="rId4">
            <a:clrChange>
              <a:clrFrom>
                <a:srgbClr val="FFFFFF"/>
              </a:clrFrom>
              <a:clrTo>
                <a:srgbClr val="FFFFFF">
                  <a:alpha val="0"/>
                </a:srgbClr>
              </a:clrTo>
            </a:clrChange>
          </a:blip>
          <a:srcRect/>
          <a:stretch>
            <a:fillRect/>
          </a:stretch>
        </p:blipFill>
        <p:spPr bwMode="auto">
          <a:xfrm>
            <a:off x="9601200" y="1"/>
            <a:ext cx="1066800" cy="904875"/>
          </a:xfrm>
          <a:prstGeom prst="rect">
            <a:avLst/>
          </a:prstGeom>
          <a:noFill/>
          <a:ln w="9525">
            <a:noFill/>
            <a:miter lim="800000"/>
            <a:headEnd/>
            <a:tailEnd/>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Earth’s Moon</a:t>
            </a:r>
          </a:p>
        </p:txBody>
      </p:sp>
      <p:sp>
        <p:nvSpPr>
          <p:cNvPr id="4" name="Footer Placeholder 3"/>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333399"/>
                </a:solidFill>
                <a:effectLst/>
                <a:uLnTx/>
                <a:uFillTx/>
                <a:latin typeface="Arial" pitchFamily="34" charset="0"/>
                <a:ea typeface="ＭＳ Ｐゴシック" charset="-128"/>
                <a:cs typeface="+mn-cs"/>
              </a:rPr>
              <a:t>TFAWS 2022 – September 6</a:t>
            </a:r>
            <a:r>
              <a:rPr kumimoji="0" lang="en-US" sz="1200" b="0" i="0" u="none" strike="noStrike" kern="1200" cap="none" spc="0" normalizeH="0" baseline="30000" noProof="0">
                <a:ln>
                  <a:noFill/>
                </a:ln>
                <a:solidFill>
                  <a:srgbClr val="333399"/>
                </a:solidFill>
                <a:effectLst/>
                <a:uLnTx/>
                <a:uFillTx/>
                <a:latin typeface="Arial" pitchFamily="34" charset="0"/>
                <a:ea typeface="ＭＳ Ｐゴシック" charset="-128"/>
                <a:cs typeface="+mn-cs"/>
              </a:rPr>
              <a:t>th</a:t>
            </a:r>
            <a:r>
              <a:rPr kumimoji="0" lang="en-US" sz="1200" b="0" i="0" u="none" strike="noStrike" kern="1200" cap="none" spc="0" normalizeH="0" baseline="0" noProof="0">
                <a:ln>
                  <a:noFill/>
                </a:ln>
                <a:solidFill>
                  <a:srgbClr val="333399"/>
                </a:solidFill>
                <a:effectLst/>
                <a:uLnTx/>
                <a:uFillTx/>
                <a:latin typeface="Arial" pitchFamily="34" charset="0"/>
                <a:ea typeface="ＭＳ Ｐゴシック" charset="-128"/>
                <a:cs typeface="+mn-cs"/>
              </a:rPr>
              <a:t>-9</a:t>
            </a:r>
            <a:r>
              <a:rPr kumimoji="0" lang="en-US" sz="1200" b="0" i="0" u="none" strike="noStrike" kern="1200" cap="none" spc="0" normalizeH="0" baseline="30000" noProof="0">
                <a:ln>
                  <a:noFill/>
                </a:ln>
                <a:solidFill>
                  <a:srgbClr val="333399"/>
                </a:solidFill>
                <a:effectLst/>
                <a:uLnTx/>
                <a:uFillTx/>
                <a:latin typeface="Arial" pitchFamily="34" charset="0"/>
                <a:ea typeface="ＭＳ Ｐゴシック" charset="-128"/>
                <a:cs typeface="+mn-cs"/>
              </a:rPr>
              <a:t>th</a:t>
            </a:r>
            <a:r>
              <a:rPr kumimoji="0" lang="en-US" sz="1200" b="0" i="0" u="none" strike="noStrike" kern="1200" cap="none" spc="0" normalizeH="0" baseline="0" noProof="0">
                <a:ln>
                  <a:noFill/>
                </a:ln>
                <a:solidFill>
                  <a:srgbClr val="333399"/>
                </a:solidFill>
                <a:effectLst/>
                <a:uLnTx/>
                <a:uFillTx/>
                <a:latin typeface="Arial" pitchFamily="34" charset="0"/>
                <a:ea typeface="ＭＳ Ｐゴシック" charset="-128"/>
                <a:cs typeface="+mn-cs"/>
              </a:rPr>
              <a:t>, 2022</a:t>
            </a:r>
            <a:endParaRPr kumimoji="0" lang="en-US" sz="1200" b="0" i="0" u="none" strike="noStrike" kern="1200" cap="none" spc="0" normalizeH="0" baseline="0" noProof="0" dirty="0">
              <a:ln>
                <a:noFill/>
              </a:ln>
              <a:solidFill>
                <a:srgbClr val="333399"/>
              </a:solidFill>
              <a:effectLst/>
              <a:uLnTx/>
              <a:uFillTx/>
              <a:latin typeface="Arial" pitchFamily="34" charset="0"/>
              <a:ea typeface="ＭＳ Ｐゴシック" charset="-128"/>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3F42015-0FC7-4B0E-8D2B-76EADF48D957}" type="slidenum">
              <a:rPr kumimoji="0" lang="en-US" sz="1000" b="0" i="0" u="none" strike="noStrike" kern="1200" cap="none" spc="0" normalizeH="0" baseline="0" noProof="0" smtClean="0">
                <a:ln>
                  <a:noFill/>
                </a:ln>
                <a:solidFill>
                  <a:srgbClr val="333399"/>
                </a:solidFill>
                <a:effectLst/>
                <a:uLnTx/>
                <a:uFillTx/>
                <a:latin typeface="Arial" pitchFamily="34"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7</a:t>
            </a:fld>
            <a:endParaRPr kumimoji="0" lang="en-US" sz="1000" b="0" i="0" u="none" strike="noStrike" kern="1200" cap="none" spc="0" normalizeH="0" baseline="0" noProof="0">
              <a:ln>
                <a:noFill/>
              </a:ln>
              <a:solidFill>
                <a:srgbClr val="333399"/>
              </a:solidFill>
              <a:effectLst/>
              <a:uLnTx/>
              <a:uFillTx/>
              <a:latin typeface="Arial" pitchFamily="34" charset="0"/>
              <a:ea typeface="ＭＳ Ｐゴシック" charset="-128"/>
              <a:cs typeface="+mn-cs"/>
            </a:endParaRPr>
          </a:p>
        </p:txBody>
      </p:sp>
      <p:pic>
        <p:nvPicPr>
          <p:cNvPr id="6" name="Picture 5"/>
          <p:cNvPicPr>
            <a:picLocks noChangeAspect="1"/>
          </p:cNvPicPr>
          <p:nvPr/>
        </p:nvPicPr>
        <p:blipFill rotWithShape="1">
          <a:blip r:embed="rId2"/>
          <a:srcRect l="5356" t="4707" r="7143" b="6980"/>
          <a:stretch/>
        </p:blipFill>
        <p:spPr>
          <a:xfrm>
            <a:off x="0" y="952500"/>
            <a:ext cx="5133975" cy="5181601"/>
          </a:xfrm>
          <a:prstGeom prst="rect">
            <a:avLst/>
          </a:prstGeom>
        </p:spPr>
      </p:pic>
      <p:graphicFrame>
        <p:nvGraphicFramePr>
          <p:cNvPr id="8" name="Table 7"/>
          <p:cNvGraphicFramePr>
            <a:graphicFrameLocks noGrp="1"/>
          </p:cNvGraphicFramePr>
          <p:nvPr/>
        </p:nvGraphicFramePr>
        <p:xfrm>
          <a:off x="8001000" y="4457700"/>
          <a:ext cx="2781300" cy="2066925"/>
        </p:xfrm>
        <a:graphic>
          <a:graphicData uri="http://schemas.openxmlformats.org/drawingml/2006/table">
            <a:tbl>
              <a:tblPr/>
              <a:tblGrid>
                <a:gridCol w="927100">
                  <a:extLst>
                    <a:ext uri="{9D8B030D-6E8A-4147-A177-3AD203B41FA5}">
                      <a16:colId xmlns:a16="http://schemas.microsoft.com/office/drawing/2014/main" val="20000"/>
                    </a:ext>
                  </a:extLst>
                </a:gridCol>
                <a:gridCol w="927100">
                  <a:extLst>
                    <a:ext uri="{9D8B030D-6E8A-4147-A177-3AD203B41FA5}">
                      <a16:colId xmlns:a16="http://schemas.microsoft.com/office/drawing/2014/main" val="20001"/>
                    </a:ext>
                  </a:extLst>
                </a:gridCol>
                <a:gridCol w="927100">
                  <a:extLst>
                    <a:ext uri="{9D8B030D-6E8A-4147-A177-3AD203B41FA5}">
                      <a16:colId xmlns:a16="http://schemas.microsoft.com/office/drawing/2014/main" val="20002"/>
                    </a:ext>
                  </a:extLst>
                </a:gridCol>
              </a:tblGrid>
              <a:tr h="200025">
                <a:tc>
                  <a:txBody>
                    <a:bodyPr/>
                    <a:lstStyle/>
                    <a:p>
                      <a:pPr algn="l" fontAlgn="b"/>
                      <a:endParaRPr lang="en-US" sz="1400" b="0" i="0" u="none" strike="noStrike" dirty="0">
                        <a:solidFill>
                          <a:srgbClr val="000000"/>
                        </a:solidFill>
                        <a:effectLst/>
                        <a:latin typeface="Calibri" panose="020F0502020204030204" pitchFamily="34" charset="0"/>
                      </a:endParaRPr>
                    </a:p>
                  </a:txBody>
                  <a:tcPr marL="9525" marR="9525" marT="9525" marB="0" anchor="b">
                    <a:lnL>
                      <a:noFill/>
                    </a:lnL>
                    <a:lnR w="6350" cap="flat" cmpd="sng" algn="ctr">
                      <a:solidFill>
                        <a:srgbClr val="000000"/>
                      </a:solidFill>
                      <a:prstDash val="solid"/>
                      <a:round/>
                      <a:headEnd type="none" w="med" len="med"/>
                      <a:tailEnd type="none" w="med" len="med"/>
                    </a:lnR>
                    <a:lnT>
                      <a:noFill/>
                    </a:lnT>
                    <a:lnB>
                      <a:noFill/>
                    </a:lnB>
                  </a:tcPr>
                </a:tc>
                <a:tc>
                  <a:txBody>
                    <a:bodyPr/>
                    <a:lstStyle/>
                    <a:p>
                      <a:pPr algn="ctr" fontAlgn="b"/>
                      <a:r>
                        <a:rPr lang="en-US" sz="1400" b="0" i="0" u="none" strike="noStrike" dirty="0">
                          <a:solidFill>
                            <a:srgbClr val="000000"/>
                          </a:solidFill>
                          <a:effectLst/>
                          <a:latin typeface="Calibri" panose="020F0502020204030204" pitchFamily="34" charset="0"/>
                        </a:rPr>
                        <a:t>Maria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DDEBF7"/>
                    </a:solidFill>
                  </a:tcPr>
                </a:tc>
                <a:tc>
                  <a:txBody>
                    <a:bodyPr/>
                    <a:lstStyle/>
                    <a:p>
                      <a:pPr algn="ctr" fontAlgn="b"/>
                      <a:r>
                        <a:rPr lang="en-US" sz="1400" b="0" i="0" u="none" strike="noStrike">
                          <a:solidFill>
                            <a:srgbClr val="000000"/>
                          </a:solidFill>
                          <a:effectLst/>
                          <a:latin typeface="Calibri" panose="020F0502020204030204" pitchFamily="34" charset="0"/>
                        </a:rPr>
                        <a:t>Highlands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DDEBF7"/>
                    </a:solidFill>
                  </a:tcPr>
                </a:tc>
                <a:extLst>
                  <a:ext uri="{0D108BD9-81ED-4DB2-BD59-A6C34878D82A}">
                    <a16:rowId xmlns:a16="http://schemas.microsoft.com/office/drawing/2014/main" val="10000"/>
                  </a:ext>
                </a:extLst>
              </a:tr>
              <a:tr h="200025">
                <a:tc>
                  <a:txBody>
                    <a:bodyPr/>
                    <a:lstStyle/>
                    <a:p>
                      <a:pPr algn="l" fontAlgn="b"/>
                      <a:endParaRPr lang="en-US" sz="1400" b="0" i="0" u="none" strike="noStrike" dirty="0">
                        <a:solidFill>
                          <a:srgbClr val="000000"/>
                        </a:solidFill>
                        <a:effectLst/>
                        <a:latin typeface="Calibri" panose="020F0502020204030204" pitchFamily="34" charset="0"/>
                      </a:endParaRPr>
                    </a:p>
                  </a:txBody>
                  <a:tcPr marL="9525" marR="9525" marT="9525"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panose="020F0502020204030204" pitchFamily="34" charset="0"/>
                        </a:rPr>
                        <a:t>(wt%)</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DDEBF7"/>
                    </a:solidFill>
                  </a:tcPr>
                </a:tc>
                <a:tc>
                  <a:txBody>
                    <a:bodyPr/>
                    <a:lstStyle/>
                    <a:p>
                      <a:pPr algn="ctr" fontAlgn="b"/>
                      <a:r>
                        <a:rPr lang="en-US" sz="1400" b="0" i="0" u="none" strike="noStrike" dirty="0">
                          <a:solidFill>
                            <a:srgbClr val="000000"/>
                          </a:solidFill>
                          <a:effectLst/>
                          <a:latin typeface="Calibri" panose="020F0502020204030204" pitchFamily="34" charset="0"/>
                        </a:rPr>
                        <a:t>(wt%)</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10001"/>
                  </a:ext>
                </a:extLst>
              </a:tr>
              <a:tr h="238125">
                <a:tc>
                  <a:txBody>
                    <a:bodyPr/>
                    <a:lstStyle/>
                    <a:p>
                      <a:pPr algn="ctr" fontAlgn="ctr"/>
                      <a:r>
                        <a:rPr lang="en-US" sz="1400" b="0" i="0" u="none" strike="noStrike">
                          <a:solidFill>
                            <a:srgbClr val="222222"/>
                          </a:solidFill>
                          <a:effectLst/>
                          <a:latin typeface="Calibri" panose="020F0502020204030204" pitchFamily="34" charset="0"/>
                        </a:rPr>
                        <a:t>SiO</a:t>
                      </a:r>
                      <a:r>
                        <a:rPr lang="en-US" sz="1400" b="0" i="0" u="none" strike="noStrike" baseline="-25000">
                          <a:solidFill>
                            <a:srgbClr val="222222"/>
                          </a:solidFill>
                          <a:effectLst/>
                          <a:latin typeface="Calibri" panose="020F0502020204030204" pitchFamily="34" charset="0"/>
                        </a:rPr>
                        <a:t>2</a:t>
                      </a:r>
                      <a:endParaRPr lang="en-US" sz="1400" b="0" i="0" u="none" strike="noStrike">
                        <a:solidFill>
                          <a:srgbClr val="222222"/>
                        </a:solidFill>
                        <a:effectLst/>
                        <a:latin typeface="Calibri" panose="020F050202020403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8F9FA"/>
                    </a:solidFill>
                  </a:tcPr>
                </a:tc>
                <a:tc>
                  <a:txBody>
                    <a:bodyPr/>
                    <a:lstStyle/>
                    <a:p>
                      <a:pPr algn="ctr" fontAlgn="ctr"/>
                      <a:r>
                        <a:rPr lang="en-US" sz="1400" b="0" i="0" u="none" strike="noStrike" dirty="0">
                          <a:solidFill>
                            <a:srgbClr val="222222"/>
                          </a:solidFill>
                          <a:effectLst/>
                          <a:latin typeface="Calibri" panose="020F0502020204030204" pitchFamily="34" charset="0"/>
                        </a:rPr>
                        <a:t>45.4%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8F9FA"/>
                    </a:solidFill>
                  </a:tcPr>
                </a:tc>
                <a:tc>
                  <a:txBody>
                    <a:bodyPr/>
                    <a:lstStyle/>
                    <a:p>
                      <a:pPr algn="ctr" fontAlgn="ctr"/>
                      <a:r>
                        <a:rPr lang="en-US" sz="1400" b="0" i="0" u="none" strike="noStrike" dirty="0">
                          <a:solidFill>
                            <a:srgbClr val="222222"/>
                          </a:solidFill>
                          <a:effectLst/>
                          <a:latin typeface="Calibri" panose="020F0502020204030204" pitchFamily="34" charset="0"/>
                        </a:rPr>
                        <a:t>45.5%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8F9FA"/>
                    </a:solidFill>
                  </a:tcPr>
                </a:tc>
                <a:extLst>
                  <a:ext uri="{0D108BD9-81ED-4DB2-BD59-A6C34878D82A}">
                    <a16:rowId xmlns:a16="http://schemas.microsoft.com/office/drawing/2014/main" val="10002"/>
                  </a:ext>
                </a:extLst>
              </a:tr>
              <a:tr h="238125">
                <a:tc>
                  <a:txBody>
                    <a:bodyPr/>
                    <a:lstStyle/>
                    <a:p>
                      <a:pPr algn="ctr" fontAlgn="ctr"/>
                      <a:r>
                        <a:rPr lang="en-US" sz="1400" b="0" i="0" u="none" strike="noStrike">
                          <a:solidFill>
                            <a:srgbClr val="222222"/>
                          </a:solidFill>
                          <a:effectLst/>
                          <a:latin typeface="Calibri" panose="020F0502020204030204" pitchFamily="34" charset="0"/>
                        </a:rPr>
                        <a:t>Al</a:t>
                      </a:r>
                      <a:r>
                        <a:rPr lang="en-US" sz="1400" b="0" i="0" u="none" strike="noStrike" baseline="-25000">
                          <a:solidFill>
                            <a:srgbClr val="222222"/>
                          </a:solidFill>
                          <a:effectLst/>
                          <a:latin typeface="Calibri" panose="020F0502020204030204" pitchFamily="34" charset="0"/>
                        </a:rPr>
                        <a:t>2</a:t>
                      </a:r>
                      <a:r>
                        <a:rPr lang="en-US" sz="1400" b="0" i="0" u="none" strike="noStrike">
                          <a:solidFill>
                            <a:srgbClr val="222222"/>
                          </a:solidFill>
                          <a:effectLst/>
                          <a:latin typeface="Calibri" panose="020F0502020204030204" pitchFamily="34" charset="0"/>
                        </a:rPr>
                        <a:t>O</a:t>
                      </a:r>
                      <a:r>
                        <a:rPr lang="en-US" sz="1400" b="0" i="0" u="none" strike="noStrike" baseline="-25000">
                          <a:solidFill>
                            <a:srgbClr val="222222"/>
                          </a:solidFill>
                          <a:effectLst/>
                          <a:latin typeface="Calibri" panose="020F0502020204030204" pitchFamily="34" charset="0"/>
                        </a:rPr>
                        <a:t>3</a:t>
                      </a:r>
                      <a:endParaRPr lang="en-US" sz="1400" b="0" i="0" u="none" strike="noStrike">
                        <a:solidFill>
                          <a:srgbClr val="222222"/>
                        </a:solidFill>
                        <a:effectLst/>
                        <a:latin typeface="Calibri" panose="020F050202020403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8F9FA"/>
                    </a:solidFill>
                  </a:tcPr>
                </a:tc>
                <a:tc>
                  <a:txBody>
                    <a:bodyPr/>
                    <a:lstStyle/>
                    <a:p>
                      <a:pPr algn="ctr" fontAlgn="ctr"/>
                      <a:r>
                        <a:rPr lang="en-US" sz="1400" b="0" i="0" u="none" strike="noStrike" dirty="0">
                          <a:solidFill>
                            <a:srgbClr val="222222"/>
                          </a:solidFill>
                          <a:effectLst/>
                          <a:latin typeface="Calibri" panose="020F0502020204030204" pitchFamily="34" charset="0"/>
                        </a:rPr>
                        <a:t>14.9%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8F9FA"/>
                    </a:solidFill>
                  </a:tcPr>
                </a:tc>
                <a:tc>
                  <a:txBody>
                    <a:bodyPr/>
                    <a:lstStyle/>
                    <a:p>
                      <a:pPr algn="ctr" fontAlgn="ctr"/>
                      <a:r>
                        <a:rPr lang="en-US" sz="1400" b="0" i="0" u="none" strike="noStrike" dirty="0">
                          <a:solidFill>
                            <a:srgbClr val="222222"/>
                          </a:solidFill>
                          <a:effectLst/>
                          <a:latin typeface="Calibri" panose="020F0502020204030204" pitchFamily="34" charset="0"/>
                        </a:rPr>
                        <a:t>24.0%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8F9FA"/>
                    </a:solidFill>
                  </a:tcPr>
                </a:tc>
                <a:extLst>
                  <a:ext uri="{0D108BD9-81ED-4DB2-BD59-A6C34878D82A}">
                    <a16:rowId xmlns:a16="http://schemas.microsoft.com/office/drawing/2014/main" val="10003"/>
                  </a:ext>
                </a:extLst>
              </a:tr>
              <a:tr h="200025">
                <a:tc>
                  <a:txBody>
                    <a:bodyPr/>
                    <a:lstStyle/>
                    <a:p>
                      <a:pPr algn="ctr" fontAlgn="ctr"/>
                      <a:r>
                        <a:rPr lang="en-US" sz="1400" b="0" i="0" u="none" strike="noStrike">
                          <a:solidFill>
                            <a:srgbClr val="222222"/>
                          </a:solidFill>
                          <a:effectLst/>
                          <a:latin typeface="Calibri" panose="020F0502020204030204" pitchFamily="34" charset="0"/>
                        </a:rPr>
                        <a:t>CaO</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8F9FA"/>
                    </a:solidFill>
                  </a:tcPr>
                </a:tc>
                <a:tc>
                  <a:txBody>
                    <a:bodyPr/>
                    <a:lstStyle/>
                    <a:p>
                      <a:pPr algn="ctr" fontAlgn="ctr"/>
                      <a:r>
                        <a:rPr lang="en-US" sz="1400" b="0" i="0" u="none" strike="noStrike" dirty="0">
                          <a:solidFill>
                            <a:srgbClr val="222222"/>
                          </a:solidFill>
                          <a:effectLst/>
                          <a:latin typeface="Calibri" panose="020F0502020204030204" pitchFamily="34" charset="0"/>
                        </a:rPr>
                        <a:t>11.8%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8F9FA"/>
                    </a:solidFill>
                  </a:tcPr>
                </a:tc>
                <a:tc>
                  <a:txBody>
                    <a:bodyPr/>
                    <a:lstStyle/>
                    <a:p>
                      <a:pPr algn="ctr" fontAlgn="ctr"/>
                      <a:r>
                        <a:rPr lang="en-US" sz="1400" b="0" i="0" u="none" strike="noStrike" dirty="0">
                          <a:solidFill>
                            <a:srgbClr val="222222"/>
                          </a:solidFill>
                          <a:effectLst/>
                          <a:latin typeface="Calibri" panose="020F0502020204030204" pitchFamily="34" charset="0"/>
                        </a:rPr>
                        <a:t>15.9%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8F9FA"/>
                    </a:solidFill>
                  </a:tcPr>
                </a:tc>
                <a:extLst>
                  <a:ext uri="{0D108BD9-81ED-4DB2-BD59-A6C34878D82A}">
                    <a16:rowId xmlns:a16="http://schemas.microsoft.com/office/drawing/2014/main" val="10004"/>
                  </a:ext>
                </a:extLst>
              </a:tr>
              <a:tr h="200025">
                <a:tc>
                  <a:txBody>
                    <a:bodyPr/>
                    <a:lstStyle/>
                    <a:p>
                      <a:pPr algn="ctr" fontAlgn="ctr"/>
                      <a:r>
                        <a:rPr lang="en-US" sz="1400" b="0" i="0" u="none" strike="noStrike" dirty="0" err="1">
                          <a:solidFill>
                            <a:srgbClr val="222222"/>
                          </a:solidFill>
                          <a:effectLst/>
                          <a:latin typeface="Calibri" panose="020F0502020204030204" pitchFamily="34" charset="0"/>
                        </a:rPr>
                        <a:t>FeO</a:t>
                      </a:r>
                      <a:endParaRPr lang="en-US" sz="1400" b="0" i="0" u="none" strike="noStrike" dirty="0">
                        <a:solidFill>
                          <a:srgbClr val="222222"/>
                        </a:solidFill>
                        <a:effectLst/>
                        <a:latin typeface="Calibri" panose="020F050202020403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8F9FA"/>
                    </a:solidFill>
                  </a:tcPr>
                </a:tc>
                <a:tc>
                  <a:txBody>
                    <a:bodyPr/>
                    <a:lstStyle/>
                    <a:p>
                      <a:pPr algn="ctr" fontAlgn="ctr"/>
                      <a:r>
                        <a:rPr lang="en-US" sz="1400" b="0" i="0" u="none" strike="noStrike" dirty="0">
                          <a:solidFill>
                            <a:srgbClr val="222222"/>
                          </a:solidFill>
                          <a:effectLst/>
                          <a:latin typeface="Calibri" panose="020F0502020204030204" pitchFamily="34" charset="0"/>
                        </a:rPr>
                        <a:t>14.1%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8F9FA"/>
                    </a:solidFill>
                  </a:tcPr>
                </a:tc>
                <a:tc>
                  <a:txBody>
                    <a:bodyPr/>
                    <a:lstStyle/>
                    <a:p>
                      <a:pPr algn="ctr" fontAlgn="ctr"/>
                      <a:r>
                        <a:rPr lang="en-US" sz="1400" b="0" i="0" u="none" strike="noStrike" dirty="0">
                          <a:solidFill>
                            <a:srgbClr val="222222"/>
                          </a:solidFill>
                          <a:effectLst/>
                          <a:latin typeface="Calibri" panose="020F0502020204030204" pitchFamily="34" charset="0"/>
                        </a:rPr>
                        <a:t>5.9%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8F9FA"/>
                    </a:solidFill>
                  </a:tcPr>
                </a:tc>
                <a:extLst>
                  <a:ext uri="{0D108BD9-81ED-4DB2-BD59-A6C34878D82A}">
                    <a16:rowId xmlns:a16="http://schemas.microsoft.com/office/drawing/2014/main" val="10005"/>
                  </a:ext>
                </a:extLst>
              </a:tr>
              <a:tr h="200025">
                <a:tc>
                  <a:txBody>
                    <a:bodyPr/>
                    <a:lstStyle/>
                    <a:p>
                      <a:pPr algn="ctr" fontAlgn="ctr"/>
                      <a:r>
                        <a:rPr lang="en-US" sz="1400" b="0" i="0" u="none" strike="noStrike">
                          <a:solidFill>
                            <a:srgbClr val="222222"/>
                          </a:solidFill>
                          <a:effectLst/>
                          <a:latin typeface="Calibri" panose="020F0502020204030204" pitchFamily="34" charset="0"/>
                        </a:rPr>
                        <a:t>MgO</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8F9FA"/>
                    </a:solidFill>
                  </a:tcPr>
                </a:tc>
                <a:tc>
                  <a:txBody>
                    <a:bodyPr/>
                    <a:lstStyle/>
                    <a:p>
                      <a:pPr algn="ctr" fontAlgn="ctr"/>
                      <a:r>
                        <a:rPr lang="en-US" sz="1400" b="0" i="0" u="none" strike="noStrike" dirty="0">
                          <a:solidFill>
                            <a:srgbClr val="222222"/>
                          </a:solidFill>
                          <a:effectLst/>
                          <a:latin typeface="Calibri" panose="020F0502020204030204" pitchFamily="34" charset="0"/>
                        </a:rPr>
                        <a:t>9.2%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8F9FA"/>
                    </a:solidFill>
                  </a:tcPr>
                </a:tc>
                <a:tc>
                  <a:txBody>
                    <a:bodyPr/>
                    <a:lstStyle/>
                    <a:p>
                      <a:pPr algn="ctr" fontAlgn="ctr"/>
                      <a:r>
                        <a:rPr lang="en-US" sz="1400" b="0" i="0" u="none" strike="noStrike" dirty="0">
                          <a:solidFill>
                            <a:srgbClr val="222222"/>
                          </a:solidFill>
                          <a:effectLst/>
                          <a:latin typeface="Calibri" panose="020F0502020204030204" pitchFamily="34" charset="0"/>
                        </a:rPr>
                        <a:t>7.5%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8F9FA"/>
                    </a:solidFill>
                  </a:tcPr>
                </a:tc>
                <a:extLst>
                  <a:ext uri="{0D108BD9-81ED-4DB2-BD59-A6C34878D82A}">
                    <a16:rowId xmlns:a16="http://schemas.microsoft.com/office/drawing/2014/main" val="10006"/>
                  </a:ext>
                </a:extLst>
              </a:tr>
              <a:tr h="238125">
                <a:tc>
                  <a:txBody>
                    <a:bodyPr/>
                    <a:lstStyle/>
                    <a:p>
                      <a:pPr algn="ctr" fontAlgn="ctr"/>
                      <a:r>
                        <a:rPr lang="en-US" sz="1400" b="0" i="0" u="none" strike="noStrike">
                          <a:solidFill>
                            <a:srgbClr val="222222"/>
                          </a:solidFill>
                          <a:effectLst/>
                          <a:latin typeface="Calibri" panose="020F0502020204030204" pitchFamily="34" charset="0"/>
                        </a:rPr>
                        <a:t>TiO</a:t>
                      </a:r>
                      <a:r>
                        <a:rPr lang="en-US" sz="1400" b="0" i="0" u="none" strike="noStrike" baseline="-25000">
                          <a:solidFill>
                            <a:srgbClr val="222222"/>
                          </a:solidFill>
                          <a:effectLst/>
                          <a:latin typeface="Calibri" panose="020F0502020204030204" pitchFamily="34" charset="0"/>
                        </a:rPr>
                        <a:t>2</a:t>
                      </a:r>
                      <a:endParaRPr lang="en-US" sz="1400" b="0" i="0" u="none" strike="noStrike">
                        <a:solidFill>
                          <a:srgbClr val="222222"/>
                        </a:solidFill>
                        <a:effectLst/>
                        <a:latin typeface="Calibri" panose="020F0502020204030204" pitchFamily="34"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8F9FA"/>
                    </a:solidFill>
                  </a:tcPr>
                </a:tc>
                <a:tc>
                  <a:txBody>
                    <a:bodyPr/>
                    <a:lstStyle/>
                    <a:p>
                      <a:pPr algn="ctr" fontAlgn="ctr"/>
                      <a:r>
                        <a:rPr lang="en-US" sz="1400" b="0" i="0" u="none" strike="noStrike">
                          <a:solidFill>
                            <a:srgbClr val="222222"/>
                          </a:solidFill>
                          <a:effectLst/>
                          <a:latin typeface="Calibri" panose="020F0502020204030204" pitchFamily="34" charset="0"/>
                        </a:rPr>
                        <a:t>3.9%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8F9FA"/>
                    </a:solidFill>
                  </a:tcPr>
                </a:tc>
                <a:tc>
                  <a:txBody>
                    <a:bodyPr/>
                    <a:lstStyle/>
                    <a:p>
                      <a:pPr algn="ctr" fontAlgn="ctr"/>
                      <a:r>
                        <a:rPr lang="en-US" sz="1400" b="0" i="0" u="none" strike="noStrike" dirty="0">
                          <a:solidFill>
                            <a:srgbClr val="222222"/>
                          </a:solidFill>
                          <a:effectLst/>
                          <a:latin typeface="Calibri" panose="020F0502020204030204" pitchFamily="34" charset="0"/>
                        </a:rPr>
                        <a:t>0.6%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8F9FA"/>
                    </a:solidFill>
                  </a:tcPr>
                </a:tc>
                <a:extLst>
                  <a:ext uri="{0D108BD9-81ED-4DB2-BD59-A6C34878D82A}">
                    <a16:rowId xmlns:a16="http://schemas.microsoft.com/office/drawing/2014/main" val="10007"/>
                  </a:ext>
                </a:extLst>
              </a:tr>
              <a:tr h="238125">
                <a:tc>
                  <a:txBody>
                    <a:bodyPr/>
                    <a:lstStyle/>
                    <a:p>
                      <a:pPr algn="ctr" fontAlgn="ctr"/>
                      <a:r>
                        <a:rPr lang="en-US" sz="1400" b="0" i="0" u="none" strike="noStrike">
                          <a:solidFill>
                            <a:srgbClr val="222222"/>
                          </a:solidFill>
                          <a:effectLst/>
                          <a:latin typeface="Calibri" panose="020F0502020204030204" pitchFamily="34" charset="0"/>
                        </a:rPr>
                        <a:t>Na</a:t>
                      </a:r>
                      <a:r>
                        <a:rPr lang="en-US" sz="1400" b="0" i="0" u="none" strike="noStrike" baseline="-25000">
                          <a:solidFill>
                            <a:srgbClr val="222222"/>
                          </a:solidFill>
                          <a:effectLst/>
                          <a:latin typeface="Calibri" panose="020F0502020204030204" pitchFamily="34" charset="0"/>
                        </a:rPr>
                        <a:t>2</a:t>
                      </a:r>
                      <a:r>
                        <a:rPr lang="en-US" sz="1400" b="0" i="0" u="none" strike="noStrike">
                          <a:solidFill>
                            <a:srgbClr val="222222"/>
                          </a:solidFill>
                          <a:effectLst/>
                          <a:latin typeface="Calibri" panose="020F0502020204030204" pitchFamily="34" charset="0"/>
                        </a:rPr>
                        <a:t>O</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8F9FA"/>
                    </a:solidFill>
                  </a:tcPr>
                </a:tc>
                <a:tc>
                  <a:txBody>
                    <a:bodyPr/>
                    <a:lstStyle/>
                    <a:p>
                      <a:pPr algn="ctr" fontAlgn="ctr"/>
                      <a:r>
                        <a:rPr lang="en-US" sz="1400" b="0" i="0" u="none" strike="noStrike">
                          <a:solidFill>
                            <a:srgbClr val="222222"/>
                          </a:solidFill>
                          <a:effectLst/>
                          <a:latin typeface="Calibri" panose="020F0502020204030204" pitchFamily="34" charset="0"/>
                        </a:rPr>
                        <a:t>0.6%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8F9FA"/>
                    </a:solidFill>
                  </a:tcPr>
                </a:tc>
                <a:tc>
                  <a:txBody>
                    <a:bodyPr/>
                    <a:lstStyle/>
                    <a:p>
                      <a:pPr algn="ctr" fontAlgn="ctr"/>
                      <a:r>
                        <a:rPr lang="en-US" sz="1400" b="0" i="0" u="none" strike="noStrike" dirty="0">
                          <a:solidFill>
                            <a:srgbClr val="222222"/>
                          </a:solidFill>
                          <a:effectLst/>
                          <a:latin typeface="Calibri" panose="020F0502020204030204" pitchFamily="34" charset="0"/>
                        </a:rPr>
                        <a:t>0.6%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8F9FA"/>
                    </a:solidFill>
                  </a:tcPr>
                </a:tc>
                <a:extLst>
                  <a:ext uri="{0D108BD9-81ED-4DB2-BD59-A6C34878D82A}">
                    <a16:rowId xmlns:a16="http://schemas.microsoft.com/office/drawing/2014/main" val="10008"/>
                  </a:ext>
                </a:extLst>
              </a:tr>
            </a:tbl>
          </a:graphicData>
        </a:graphic>
      </p:graphicFrame>
      <p:sp>
        <p:nvSpPr>
          <p:cNvPr id="9" name="Content Placeholder 2"/>
          <p:cNvSpPr>
            <a:spLocks noGrp="1"/>
          </p:cNvSpPr>
          <p:nvPr>
            <p:ph idx="1"/>
          </p:nvPr>
        </p:nvSpPr>
        <p:spPr>
          <a:xfrm>
            <a:off x="5067300" y="800100"/>
            <a:ext cx="6972300" cy="3657600"/>
          </a:xfrm>
        </p:spPr>
        <p:txBody>
          <a:bodyPr/>
          <a:lstStyle/>
          <a:p>
            <a:pPr eaLnBrk="1" hangingPunct="1"/>
            <a:r>
              <a:rPr lang="en-US" sz="2000" dirty="0">
                <a:latin typeface="Calibri" panose="020F0502020204030204" pitchFamily="34" charset="0"/>
              </a:rPr>
              <a:t>As observed from the Earth, the Moon’s surface is characterized by large dark regions known as </a:t>
            </a:r>
            <a:r>
              <a:rPr lang="en-US" sz="2000" b="1" dirty="0">
                <a:latin typeface="Calibri" panose="020F0502020204030204" pitchFamily="34" charset="0"/>
              </a:rPr>
              <a:t>maria</a:t>
            </a:r>
            <a:r>
              <a:rPr lang="en-US" sz="2000" dirty="0">
                <a:latin typeface="Calibri" panose="020F0502020204030204" pitchFamily="34" charset="0"/>
              </a:rPr>
              <a:t>.</a:t>
            </a:r>
          </a:p>
          <a:p>
            <a:pPr eaLnBrk="1" hangingPunct="1"/>
            <a:r>
              <a:rPr lang="en-US" sz="2000" dirty="0">
                <a:latin typeface="Calibri" panose="020F0502020204030204" pitchFamily="34" charset="0"/>
              </a:rPr>
              <a:t>The lighter surfaces on the lunar surface are referred to as </a:t>
            </a:r>
            <a:r>
              <a:rPr lang="en-US" sz="2000" b="1" dirty="0">
                <a:latin typeface="Calibri" panose="020F0502020204030204" pitchFamily="34" charset="0"/>
              </a:rPr>
              <a:t>highlands</a:t>
            </a:r>
            <a:r>
              <a:rPr lang="en-US" sz="2000" dirty="0">
                <a:latin typeface="Calibri" panose="020F0502020204030204" pitchFamily="34" charset="0"/>
              </a:rPr>
              <a:t>. </a:t>
            </a:r>
          </a:p>
          <a:p>
            <a:pPr eaLnBrk="1" hangingPunct="1"/>
            <a:r>
              <a:rPr lang="en-US" sz="2000" dirty="0">
                <a:latin typeface="Calibri" panose="020F0502020204030204" pitchFamily="34" charset="0"/>
              </a:rPr>
              <a:t>Owing to a greater iron oxide composition, the maria are not as reflective as the lunar highlands and were so named by ancient astronomers who mistakenly interpreted the maria as oceans. </a:t>
            </a:r>
          </a:p>
          <a:p>
            <a:pPr eaLnBrk="1" hangingPunct="1"/>
            <a:r>
              <a:rPr lang="en-US" sz="2000" dirty="0">
                <a:latin typeface="Calibri" panose="020F0502020204030204" pitchFamily="34" charset="0"/>
              </a:rPr>
              <a:t>The lunar surface is characterized by a layer of regolith of variable thickness depending upon location as described in DSNE 3.4.2.1 with the general composition provided below.</a:t>
            </a:r>
          </a:p>
        </p:txBody>
      </p:sp>
    </p:spTree>
    <p:extLst>
      <p:ext uri="{BB962C8B-B14F-4D97-AF65-F5344CB8AC3E}">
        <p14:creationId xmlns:p14="http://schemas.microsoft.com/office/powerpoint/2010/main" val="27679398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Lunar Surface Temperature</a:t>
            </a:r>
          </a:p>
        </p:txBody>
      </p:sp>
      <p:sp>
        <p:nvSpPr>
          <p:cNvPr id="3" name="Content Placeholder 2"/>
          <p:cNvSpPr>
            <a:spLocks noGrp="1"/>
          </p:cNvSpPr>
          <p:nvPr>
            <p:ph idx="1"/>
          </p:nvPr>
        </p:nvSpPr>
        <p:spPr>
          <a:xfrm>
            <a:off x="5600700" y="1066800"/>
            <a:ext cx="6515100" cy="5295900"/>
          </a:xfrm>
        </p:spPr>
        <p:txBody>
          <a:bodyPr/>
          <a:lstStyle/>
          <a:p>
            <a:pPr eaLnBrk="1" hangingPunct="1"/>
            <a:r>
              <a:rPr lang="en-US" altLang="en-US" sz="2000" dirty="0">
                <a:latin typeface="Calibri" panose="020F0502020204030204" pitchFamily="34" charset="0"/>
              </a:rPr>
              <a:t>Due to the rotational period of the Moon, the thermo-physical properties of lunar regolith and the absence of an atmosphere, the Moon’s surface thermal environment is much more severe than that of the Earth in both magnitude and variation. </a:t>
            </a:r>
          </a:p>
          <a:p>
            <a:pPr eaLnBrk="1" hangingPunct="1"/>
            <a:r>
              <a:rPr lang="en-US" altLang="en-US" sz="2000" dirty="0">
                <a:latin typeface="Calibri" panose="020F0502020204030204" pitchFamily="34" charset="0"/>
              </a:rPr>
              <a:t>Surface temperatures on the sun-lit side of the Moon can exceed </a:t>
            </a:r>
            <a:r>
              <a:rPr lang="en-US" altLang="en-US" sz="2000" dirty="0">
                <a:solidFill>
                  <a:srgbClr val="FF0000"/>
                </a:solidFill>
                <a:latin typeface="Calibri" panose="020F0502020204030204" pitchFamily="34" charset="0"/>
              </a:rPr>
              <a:t>390 K (242</a:t>
            </a:r>
            <a:r>
              <a:rPr lang="en-US" altLang="en-US" sz="2000" baseline="30000" dirty="0">
                <a:solidFill>
                  <a:srgbClr val="FF0000"/>
                </a:solidFill>
                <a:latin typeface="Calibri" panose="020F0502020204030204" pitchFamily="34" charset="0"/>
              </a:rPr>
              <a:t>o</a:t>
            </a:r>
            <a:r>
              <a:rPr lang="en-US" altLang="en-US" sz="2000" dirty="0">
                <a:solidFill>
                  <a:srgbClr val="FF0000"/>
                </a:solidFill>
                <a:latin typeface="Calibri" panose="020F0502020204030204" pitchFamily="34" charset="0"/>
              </a:rPr>
              <a:t>F)</a:t>
            </a:r>
            <a:r>
              <a:rPr lang="en-US" altLang="en-US" sz="2000" dirty="0">
                <a:latin typeface="Calibri" panose="020F0502020204030204" pitchFamily="34" charset="0"/>
              </a:rPr>
              <a:t> at the sub-solar point while dark side temperatures may plunge well below </a:t>
            </a:r>
            <a:r>
              <a:rPr lang="en-US" altLang="en-US" sz="2000" dirty="0">
                <a:solidFill>
                  <a:srgbClr val="0070C0"/>
                </a:solidFill>
                <a:latin typeface="Calibri" panose="020F0502020204030204" pitchFamily="34" charset="0"/>
              </a:rPr>
              <a:t>90 K (-298</a:t>
            </a:r>
            <a:r>
              <a:rPr lang="en-US" altLang="en-US" sz="2000" baseline="30000" dirty="0">
                <a:solidFill>
                  <a:srgbClr val="0070C0"/>
                </a:solidFill>
                <a:latin typeface="Calibri" panose="020F0502020204030204" pitchFamily="34" charset="0"/>
              </a:rPr>
              <a:t>o</a:t>
            </a:r>
            <a:r>
              <a:rPr lang="en-US" altLang="en-US" sz="2000" dirty="0">
                <a:solidFill>
                  <a:srgbClr val="0070C0"/>
                </a:solidFill>
                <a:latin typeface="Calibri" panose="020F0502020204030204" pitchFamily="34" charset="0"/>
              </a:rPr>
              <a:t>F)</a:t>
            </a:r>
            <a:r>
              <a:rPr lang="en-US" altLang="en-US" sz="2000" dirty="0">
                <a:latin typeface="Calibri" panose="020F0502020204030204" pitchFamily="34" charset="0"/>
              </a:rPr>
              <a:t>. </a:t>
            </a:r>
          </a:p>
          <a:p>
            <a:pPr eaLnBrk="1" hangingPunct="1"/>
            <a:r>
              <a:rPr lang="en-US" altLang="en-US" sz="2000" dirty="0">
                <a:latin typeface="Calibri" panose="020F0502020204030204" pitchFamily="34" charset="0"/>
              </a:rPr>
              <a:t>The performance of conventional spacecraft thermal control systems may be compromised or even rendered non-functional in such environments.</a:t>
            </a:r>
          </a:p>
          <a:p>
            <a:pPr eaLnBrk="1" hangingPunct="1"/>
            <a:r>
              <a:rPr lang="en-US" altLang="en-US" sz="2000" dirty="0">
                <a:latin typeface="Calibri" panose="020F0502020204030204" pitchFamily="34" charset="0"/>
              </a:rPr>
              <a:t>Spacecraft in low lunar orbits passing directly above or near the lunar sub-solar point (i.e. Sun directly overhead) must account for the impacts of infrared flux emitted from the surface upon thermal radiators. </a:t>
            </a:r>
          </a:p>
          <a:p>
            <a:endParaRPr lang="en-US" dirty="0"/>
          </a:p>
        </p:txBody>
      </p:sp>
      <p:sp>
        <p:nvSpPr>
          <p:cNvPr id="4" name="Footer Placeholder 3"/>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333399"/>
                </a:solidFill>
                <a:effectLst/>
                <a:uLnTx/>
                <a:uFillTx/>
                <a:latin typeface="Arial" pitchFamily="34" charset="0"/>
                <a:ea typeface="ＭＳ Ｐゴシック" charset="-128"/>
                <a:cs typeface="+mn-cs"/>
              </a:rPr>
              <a:t>TFAWS 2022 – September 6</a:t>
            </a:r>
            <a:r>
              <a:rPr kumimoji="0" lang="en-US" sz="1200" b="0" i="0" u="none" strike="noStrike" kern="1200" cap="none" spc="0" normalizeH="0" baseline="30000" noProof="0">
                <a:ln>
                  <a:noFill/>
                </a:ln>
                <a:solidFill>
                  <a:srgbClr val="333399"/>
                </a:solidFill>
                <a:effectLst/>
                <a:uLnTx/>
                <a:uFillTx/>
                <a:latin typeface="Arial" pitchFamily="34" charset="0"/>
                <a:ea typeface="ＭＳ Ｐゴシック" charset="-128"/>
                <a:cs typeface="+mn-cs"/>
              </a:rPr>
              <a:t>th</a:t>
            </a:r>
            <a:r>
              <a:rPr kumimoji="0" lang="en-US" sz="1200" b="0" i="0" u="none" strike="noStrike" kern="1200" cap="none" spc="0" normalizeH="0" baseline="0" noProof="0">
                <a:ln>
                  <a:noFill/>
                </a:ln>
                <a:solidFill>
                  <a:srgbClr val="333399"/>
                </a:solidFill>
                <a:effectLst/>
                <a:uLnTx/>
                <a:uFillTx/>
                <a:latin typeface="Arial" pitchFamily="34" charset="0"/>
                <a:ea typeface="ＭＳ Ｐゴシック" charset="-128"/>
                <a:cs typeface="+mn-cs"/>
              </a:rPr>
              <a:t>-9</a:t>
            </a:r>
            <a:r>
              <a:rPr kumimoji="0" lang="en-US" sz="1200" b="0" i="0" u="none" strike="noStrike" kern="1200" cap="none" spc="0" normalizeH="0" baseline="30000" noProof="0">
                <a:ln>
                  <a:noFill/>
                </a:ln>
                <a:solidFill>
                  <a:srgbClr val="333399"/>
                </a:solidFill>
                <a:effectLst/>
                <a:uLnTx/>
                <a:uFillTx/>
                <a:latin typeface="Arial" pitchFamily="34" charset="0"/>
                <a:ea typeface="ＭＳ Ｐゴシック" charset="-128"/>
                <a:cs typeface="+mn-cs"/>
              </a:rPr>
              <a:t>th</a:t>
            </a:r>
            <a:r>
              <a:rPr kumimoji="0" lang="en-US" sz="1200" b="0" i="0" u="none" strike="noStrike" kern="1200" cap="none" spc="0" normalizeH="0" baseline="0" noProof="0">
                <a:ln>
                  <a:noFill/>
                </a:ln>
                <a:solidFill>
                  <a:srgbClr val="333399"/>
                </a:solidFill>
                <a:effectLst/>
                <a:uLnTx/>
                <a:uFillTx/>
                <a:latin typeface="Arial" pitchFamily="34" charset="0"/>
                <a:ea typeface="ＭＳ Ｐゴシック" charset="-128"/>
                <a:cs typeface="+mn-cs"/>
              </a:rPr>
              <a:t>, 2022</a:t>
            </a:r>
            <a:endParaRPr kumimoji="0" lang="en-US" sz="1200" b="0" i="0" u="none" strike="noStrike" kern="1200" cap="none" spc="0" normalizeH="0" baseline="0" noProof="0" dirty="0">
              <a:ln>
                <a:noFill/>
              </a:ln>
              <a:solidFill>
                <a:srgbClr val="333399"/>
              </a:solidFill>
              <a:effectLst/>
              <a:uLnTx/>
              <a:uFillTx/>
              <a:latin typeface="Arial" pitchFamily="34" charset="0"/>
              <a:ea typeface="ＭＳ Ｐゴシック" charset="-128"/>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3F42015-0FC7-4B0E-8D2B-76EADF48D957}" type="slidenum">
              <a:rPr kumimoji="0" lang="en-US" sz="1000" b="0" i="0" u="none" strike="noStrike" kern="1200" cap="none" spc="0" normalizeH="0" baseline="0" noProof="0" smtClean="0">
                <a:ln>
                  <a:noFill/>
                </a:ln>
                <a:solidFill>
                  <a:srgbClr val="333399"/>
                </a:solidFill>
                <a:effectLst/>
                <a:uLnTx/>
                <a:uFillTx/>
                <a:latin typeface="Arial" pitchFamily="34"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8</a:t>
            </a:fld>
            <a:endParaRPr kumimoji="0" lang="en-US" sz="1000" b="0" i="0" u="none" strike="noStrike" kern="1200" cap="none" spc="0" normalizeH="0" baseline="0" noProof="0">
              <a:ln>
                <a:noFill/>
              </a:ln>
              <a:solidFill>
                <a:srgbClr val="333399"/>
              </a:solidFill>
              <a:effectLst/>
              <a:uLnTx/>
              <a:uFillTx/>
              <a:latin typeface="Arial" pitchFamily="34" charset="0"/>
              <a:ea typeface="ＭＳ Ｐゴシック" charset="-128"/>
              <a:cs typeface="+mn-cs"/>
            </a:endParaRPr>
          </a:p>
        </p:txBody>
      </p:sp>
      <p:pic>
        <p:nvPicPr>
          <p:cNvPr id="6" name="Picture 4"/>
          <p:cNvPicPr>
            <a:picLocks noChangeAspect="1" noChangeArrowheads="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rcRect l="22690" t="4355" r="9305" b="6740"/>
          <a:stretch>
            <a:fillRect/>
          </a:stretch>
        </p:blipFill>
        <p:spPr bwMode="auto">
          <a:xfrm>
            <a:off x="876300" y="1333500"/>
            <a:ext cx="4778129" cy="43123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Text Box 18"/>
          <p:cNvSpPr txBox="1">
            <a:spLocks noChangeArrowheads="1"/>
          </p:cNvSpPr>
          <p:nvPr/>
        </p:nvSpPr>
        <p:spPr bwMode="auto">
          <a:xfrm>
            <a:off x="76200" y="1104900"/>
            <a:ext cx="138852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defTabSz="3240088">
              <a:defRPr>
                <a:solidFill>
                  <a:schemeClr val="tx1"/>
                </a:solidFill>
                <a:latin typeface="Arial" panose="020B0604020202020204" pitchFamily="34" charset="0"/>
                <a:ea typeface="MS PGothic" panose="020B0600070205080204" pitchFamily="34" charset="-128"/>
              </a:defRPr>
            </a:lvl1pPr>
            <a:lvl2pPr marL="742950" indent="-285750" defTabSz="3240088">
              <a:defRPr>
                <a:solidFill>
                  <a:schemeClr val="tx1"/>
                </a:solidFill>
                <a:latin typeface="Arial" panose="020B0604020202020204" pitchFamily="34" charset="0"/>
                <a:ea typeface="MS PGothic" panose="020B0600070205080204" pitchFamily="34" charset="-128"/>
              </a:defRPr>
            </a:lvl2pPr>
            <a:lvl3pPr marL="1143000" indent="-228600" defTabSz="3240088">
              <a:defRPr>
                <a:solidFill>
                  <a:schemeClr val="tx1"/>
                </a:solidFill>
                <a:latin typeface="Arial" panose="020B0604020202020204" pitchFamily="34" charset="0"/>
                <a:ea typeface="MS PGothic" panose="020B0600070205080204" pitchFamily="34" charset="-128"/>
              </a:defRPr>
            </a:lvl3pPr>
            <a:lvl4pPr marL="1600200" indent="-228600" defTabSz="3240088">
              <a:defRPr>
                <a:solidFill>
                  <a:schemeClr val="tx1"/>
                </a:solidFill>
                <a:latin typeface="Arial" panose="020B0604020202020204" pitchFamily="34" charset="0"/>
                <a:ea typeface="MS PGothic" panose="020B0600070205080204" pitchFamily="34" charset="-128"/>
              </a:defRPr>
            </a:lvl4pPr>
            <a:lvl5pPr marL="2057400" indent="-228600" defTabSz="3240088">
              <a:defRPr>
                <a:solidFill>
                  <a:schemeClr val="tx1"/>
                </a:solidFill>
                <a:latin typeface="Arial" panose="020B0604020202020204" pitchFamily="34" charset="0"/>
                <a:ea typeface="MS PGothic" panose="020B0600070205080204" pitchFamily="34" charset="-128"/>
              </a:defRPr>
            </a:lvl5pPr>
            <a:lvl6pPr marL="2514600" indent="-228600" algn="ctr" defTabSz="3240088"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algn="ctr" defTabSz="3240088"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algn="ctr" defTabSz="3240088"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algn="ctr" defTabSz="3240088"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marL="0" marR="0" lvl="0" indent="0" algn="ctr" defTabSz="3240088" rtl="0" eaLnBrk="1" fontAlgn="auto" latinLnBrk="0" hangingPunct="1">
              <a:lnSpc>
                <a:spcPct val="100000"/>
              </a:lnSpc>
              <a:spcBef>
                <a:spcPts val="0"/>
              </a:spcBef>
              <a:spcAft>
                <a:spcPts val="0"/>
              </a:spcAft>
              <a:buClrTx/>
              <a:buSzTx/>
              <a:buFontTx/>
              <a:buNone/>
              <a:tabLst/>
              <a:defRPr/>
            </a:pPr>
            <a:r>
              <a:rPr kumimoji="0" lang="en-US" altLang="en-US" sz="1400" b="0" i="0" u="none" strike="noStrike" kern="0" cap="none" spc="0" normalizeH="0" baseline="0" noProof="0" dirty="0">
                <a:ln>
                  <a:noFill/>
                </a:ln>
                <a:solidFill>
                  <a:srgbClr val="333399"/>
                </a:solidFill>
                <a:effectLst/>
                <a:uLnTx/>
                <a:uFillTx/>
                <a:latin typeface="Calibri" panose="020F0502020204030204" pitchFamily="34" charset="0"/>
                <a:ea typeface="MS PGothic" panose="020B0600070205080204" pitchFamily="34" charset="-128"/>
                <a:cs typeface="+mn-cs"/>
              </a:rPr>
              <a:t>Lunar Surface </a:t>
            </a:r>
          </a:p>
          <a:p>
            <a:pPr marL="0" marR="0" lvl="0" indent="0" algn="ctr" defTabSz="3240088" rtl="0" eaLnBrk="1" fontAlgn="auto" latinLnBrk="0" hangingPunct="1">
              <a:lnSpc>
                <a:spcPct val="100000"/>
              </a:lnSpc>
              <a:spcBef>
                <a:spcPts val="0"/>
              </a:spcBef>
              <a:spcAft>
                <a:spcPts val="0"/>
              </a:spcAft>
              <a:buClrTx/>
              <a:buSzTx/>
              <a:buFontTx/>
              <a:buNone/>
              <a:tabLst/>
              <a:defRPr/>
            </a:pPr>
            <a:r>
              <a:rPr kumimoji="0" lang="en-US" altLang="en-US" sz="1400" b="0" i="0" u="none" strike="noStrike" kern="0" cap="none" spc="0" normalizeH="0" baseline="0" noProof="0" dirty="0">
                <a:ln>
                  <a:noFill/>
                </a:ln>
                <a:solidFill>
                  <a:srgbClr val="333399"/>
                </a:solidFill>
                <a:effectLst/>
                <a:uLnTx/>
                <a:uFillTx/>
                <a:latin typeface="Calibri" panose="020F0502020204030204" pitchFamily="34" charset="0"/>
                <a:ea typeface="MS PGothic" panose="020B0600070205080204" pitchFamily="34" charset="-128"/>
                <a:cs typeface="+mn-cs"/>
              </a:rPr>
              <a:t>Temperature (K)</a:t>
            </a:r>
          </a:p>
        </p:txBody>
      </p:sp>
      <p:pic>
        <p:nvPicPr>
          <p:cNvPr id="21" name="Picture 20"/>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42900" y="1638300"/>
            <a:ext cx="753416" cy="3385317"/>
          </a:xfrm>
          <a:prstGeom prst="rect">
            <a:avLst/>
          </a:prstGeom>
        </p:spPr>
      </p:pic>
    </p:spTree>
    <p:extLst>
      <p:ext uri="{BB962C8B-B14F-4D97-AF65-F5344CB8AC3E}">
        <p14:creationId xmlns:p14="http://schemas.microsoft.com/office/powerpoint/2010/main" val="6233209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Heat Rejection on the Lunar Surface</a:t>
            </a:r>
          </a:p>
        </p:txBody>
      </p:sp>
      <p:sp>
        <p:nvSpPr>
          <p:cNvPr id="4" name="Footer Placeholder 3"/>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333399"/>
                </a:solidFill>
                <a:effectLst/>
                <a:uLnTx/>
                <a:uFillTx/>
                <a:latin typeface="Arial" pitchFamily="34" charset="0"/>
                <a:ea typeface="ＭＳ Ｐゴシック" charset="-128"/>
                <a:cs typeface="+mn-cs"/>
              </a:rPr>
              <a:t>TFAWS 2022 – September 6</a:t>
            </a:r>
            <a:r>
              <a:rPr kumimoji="0" lang="en-US" sz="1200" b="0" i="0" u="none" strike="noStrike" kern="1200" cap="none" spc="0" normalizeH="0" baseline="30000" noProof="0">
                <a:ln>
                  <a:noFill/>
                </a:ln>
                <a:solidFill>
                  <a:srgbClr val="333399"/>
                </a:solidFill>
                <a:effectLst/>
                <a:uLnTx/>
                <a:uFillTx/>
                <a:latin typeface="Arial" pitchFamily="34" charset="0"/>
                <a:ea typeface="ＭＳ Ｐゴシック" charset="-128"/>
                <a:cs typeface="+mn-cs"/>
              </a:rPr>
              <a:t>th</a:t>
            </a:r>
            <a:r>
              <a:rPr kumimoji="0" lang="en-US" sz="1200" b="0" i="0" u="none" strike="noStrike" kern="1200" cap="none" spc="0" normalizeH="0" baseline="0" noProof="0">
                <a:ln>
                  <a:noFill/>
                </a:ln>
                <a:solidFill>
                  <a:srgbClr val="333399"/>
                </a:solidFill>
                <a:effectLst/>
                <a:uLnTx/>
                <a:uFillTx/>
                <a:latin typeface="Arial" pitchFamily="34" charset="0"/>
                <a:ea typeface="ＭＳ Ｐゴシック" charset="-128"/>
                <a:cs typeface="+mn-cs"/>
              </a:rPr>
              <a:t>-9</a:t>
            </a:r>
            <a:r>
              <a:rPr kumimoji="0" lang="en-US" sz="1200" b="0" i="0" u="none" strike="noStrike" kern="1200" cap="none" spc="0" normalizeH="0" baseline="30000" noProof="0">
                <a:ln>
                  <a:noFill/>
                </a:ln>
                <a:solidFill>
                  <a:srgbClr val="333399"/>
                </a:solidFill>
                <a:effectLst/>
                <a:uLnTx/>
                <a:uFillTx/>
                <a:latin typeface="Arial" pitchFamily="34" charset="0"/>
                <a:ea typeface="ＭＳ Ｐゴシック" charset="-128"/>
                <a:cs typeface="+mn-cs"/>
              </a:rPr>
              <a:t>th</a:t>
            </a:r>
            <a:r>
              <a:rPr kumimoji="0" lang="en-US" sz="1200" b="0" i="0" u="none" strike="noStrike" kern="1200" cap="none" spc="0" normalizeH="0" baseline="0" noProof="0">
                <a:ln>
                  <a:noFill/>
                </a:ln>
                <a:solidFill>
                  <a:srgbClr val="333399"/>
                </a:solidFill>
                <a:effectLst/>
                <a:uLnTx/>
                <a:uFillTx/>
                <a:latin typeface="Arial" pitchFamily="34" charset="0"/>
                <a:ea typeface="ＭＳ Ｐゴシック" charset="-128"/>
                <a:cs typeface="+mn-cs"/>
              </a:rPr>
              <a:t>, 2022</a:t>
            </a:r>
            <a:endParaRPr kumimoji="0" lang="en-US" sz="1200" b="0" i="0" u="none" strike="noStrike" kern="1200" cap="none" spc="0" normalizeH="0" baseline="0" noProof="0" dirty="0">
              <a:ln>
                <a:noFill/>
              </a:ln>
              <a:solidFill>
                <a:srgbClr val="333399"/>
              </a:solidFill>
              <a:effectLst/>
              <a:uLnTx/>
              <a:uFillTx/>
              <a:latin typeface="Arial" pitchFamily="34" charset="0"/>
              <a:ea typeface="ＭＳ Ｐゴシック" charset="-128"/>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3F42015-0FC7-4B0E-8D2B-76EADF48D957}" type="slidenum">
              <a:rPr kumimoji="0" lang="en-US" sz="1000" b="0" i="0" u="none" strike="noStrike" kern="1200" cap="none" spc="0" normalizeH="0" baseline="0" noProof="0" smtClean="0">
                <a:ln>
                  <a:noFill/>
                </a:ln>
                <a:solidFill>
                  <a:srgbClr val="333399"/>
                </a:solidFill>
                <a:effectLst/>
                <a:uLnTx/>
                <a:uFillTx/>
                <a:latin typeface="Arial" pitchFamily="34"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9</a:t>
            </a:fld>
            <a:endParaRPr kumimoji="0" lang="en-US" sz="1000" b="0" i="0" u="none" strike="noStrike" kern="1200" cap="none" spc="0" normalizeH="0" baseline="0" noProof="0">
              <a:ln>
                <a:noFill/>
              </a:ln>
              <a:solidFill>
                <a:srgbClr val="333399"/>
              </a:solidFill>
              <a:effectLst/>
              <a:uLnTx/>
              <a:uFillTx/>
              <a:latin typeface="Arial" pitchFamily="34" charset="0"/>
              <a:ea typeface="ＭＳ Ｐゴシック" charset="-128"/>
              <a:cs typeface="+mn-cs"/>
            </a:endParaRPr>
          </a:p>
        </p:txBody>
      </p:sp>
      <p:sp>
        <p:nvSpPr>
          <p:cNvPr id="22" name="Content Placeholder 2"/>
          <p:cNvSpPr txBox="1">
            <a:spLocks/>
          </p:cNvSpPr>
          <p:nvPr/>
        </p:nvSpPr>
        <p:spPr bwMode="auto">
          <a:xfrm>
            <a:off x="228600" y="990600"/>
            <a:ext cx="6477000" cy="5257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2400">
                <a:solidFill>
                  <a:schemeClr val="accent2"/>
                </a:solidFill>
                <a:latin typeface="+mn-lt"/>
                <a:ea typeface="ＭＳ Ｐゴシック" charset="0"/>
                <a:cs typeface="+mn-cs"/>
              </a:defRPr>
            </a:lvl1pPr>
            <a:lvl2pPr marL="742950" indent="-285750" algn="l" rtl="0" eaLnBrk="0" fontAlgn="base" hangingPunct="0">
              <a:spcBef>
                <a:spcPct val="20000"/>
              </a:spcBef>
              <a:spcAft>
                <a:spcPct val="0"/>
              </a:spcAft>
              <a:buChar char="–"/>
              <a:defRPr sz="2000">
                <a:solidFill>
                  <a:schemeClr val="tx1"/>
                </a:solidFill>
                <a:latin typeface="+mn-lt"/>
                <a:ea typeface="ＭＳ Ｐゴシック" charset="0"/>
              </a:defRPr>
            </a:lvl2pPr>
            <a:lvl3pPr marL="1143000" indent="-228600" algn="l" rtl="0" eaLnBrk="0" fontAlgn="base" hangingPunct="0">
              <a:spcBef>
                <a:spcPct val="20000"/>
              </a:spcBef>
              <a:spcAft>
                <a:spcPct val="0"/>
              </a:spcAft>
              <a:buChar char="•"/>
              <a:defRPr>
                <a:solidFill>
                  <a:schemeClr val="tx1"/>
                </a:solidFill>
                <a:latin typeface="+mn-lt"/>
                <a:ea typeface="ＭＳ Ｐゴシック" charset="0"/>
              </a:defRPr>
            </a:lvl3pPr>
            <a:lvl4pPr marL="1600200" indent="-228600" algn="l" rtl="0" eaLnBrk="0" fontAlgn="base" hangingPunct="0">
              <a:spcBef>
                <a:spcPct val="20000"/>
              </a:spcBef>
              <a:spcAft>
                <a:spcPct val="0"/>
              </a:spcAft>
              <a:buChar char="–"/>
              <a:defRPr sz="1600">
                <a:solidFill>
                  <a:schemeClr val="tx1"/>
                </a:solidFill>
                <a:latin typeface="+mn-lt"/>
                <a:ea typeface="ＭＳ Ｐゴシック" charset="0"/>
              </a:defRPr>
            </a:lvl4pPr>
            <a:lvl5pPr marL="2057400" indent="-228600" algn="l" rtl="0" eaLnBrk="0" fontAlgn="base" hangingPunct="0">
              <a:spcBef>
                <a:spcPct val="20000"/>
              </a:spcBef>
              <a:spcAft>
                <a:spcPct val="0"/>
              </a:spcAft>
              <a:buChar char="»"/>
              <a:defRPr sz="1600">
                <a:solidFill>
                  <a:schemeClr val="tx1"/>
                </a:solidFill>
                <a:latin typeface="+mn-lt"/>
                <a:ea typeface="ＭＳ Ｐゴシック" charset="0"/>
              </a:defRPr>
            </a:lvl5pPr>
            <a:lvl6pPr marL="2514600" indent="-228600" algn="l" rtl="0" fontAlgn="base">
              <a:spcBef>
                <a:spcPct val="20000"/>
              </a:spcBef>
              <a:spcAft>
                <a:spcPct val="0"/>
              </a:spcAft>
              <a:buChar char="»"/>
              <a:defRPr sz="1600">
                <a:solidFill>
                  <a:schemeClr val="tx1"/>
                </a:solidFill>
                <a:latin typeface="+mn-lt"/>
              </a:defRPr>
            </a:lvl6pPr>
            <a:lvl7pPr marL="2971800" indent="-228600" algn="l" rtl="0" fontAlgn="base">
              <a:spcBef>
                <a:spcPct val="20000"/>
              </a:spcBef>
              <a:spcAft>
                <a:spcPct val="0"/>
              </a:spcAft>
              <a:buChar char="»"/>
              <a:defRPr sz="1600">
                <a:solidFill>
                  <a:schemeClr val="tx1"/>
                </a:solidFill>
                <a:latin typeface="+mn-lt"/>
              </a:defRPr>
            </a:lvl7pPr>
            <a:lvl8pPr marL="3429000" indent="-228600" algn="l" rtl="0" fontAlgn="base">
              <a:spcBef>
                <a:spcPct val="20000"/>
              </a:spcBef>
              <a:spcAft>
                <a:spcPct val="0"/>
              </a:spcAft>
              <a:buChar char="»"/>
              <a:defRPr sz="1600">
                <a:solidFill>
                  <a:schemeClr val="tx1"/>
                </a:solidFill>
                <a:latin typeface="+mn-lt"/>
              </a:defRPr>
            </a:lvl8pPr>
            <a:lvl9pPr marL="3886200" indent="-228600" algn="l" rtl="0" fontAlgn="base">
              <a:spcBef>
                <a:spcPct val="20000"/>
              </a:spcBef>
              <a:spcAft>
                <a:spcPct val="0"/>
              </a:spcAft>
              <a:buChar char="»"/>
              <a:defRPr sz="1600">
                <a:solidFill>
                  <a:schemeClr val="tx1"/>
                </a:solidFill>
                <a:latin typeface="+mn-lt"/>
              </a:defRPr>
            </a:lvl9pPr>
          </a:lstStyle>
          <a:p>
            <a:pPr marL="342900" marR="0" lvl="0" indent="-342900" algn="l" defTabSz="914400" rtl="0" eaLnBrk="1" fontAlgn="base" latinLnBrk="0" hangingPunct="1">
              <a:lnSpc>
                <a:spcPct val="100000"/>
              </a:lnSpc>
              <a:spcBef>
                <a:spcPct val="20000"/>
              </a:spcBef>
              <a:spcAft>
                <a:spcPct val="0"/>
              </a:spcAft>
              <a:buClrTx/>
              <a:buSzTx/>
              <a:buFontTx/>
              <a:buChar char="•"/>
              <a:tabLst/>
              <a:defRPr/>
            </a:pPr>
            <a:r>
              <a:rPr kumimoji="0" lang="en-US" altLang="en-US" sz="2000" b="0" i="0" u="none" strike="noStrike" kern="0" cap="none" spc="0" normalizeH="0" baseline="0" noProof="0" dirty="0">
                <a:ln>
                  <a:noFill/>
                </a:ln>
                <a:solidFill>
                  <a:srgbClr val="333399"/>
                </a:solidFill>
                <a:effectLst/>
                <a:uLnTx/>
                <a:uFillTx/>
                <a:latin typeface="Calibri" panose="020F0502020204030204" pitchFamily="34" charset="0"/>
                <a:ea typeface="ＭＳ Ｐゴシック" charset="0"/>
                <a:cs typeface="+mn-cs"/>
              </a:rPr>
              <a:t>With Lunar equatorial temperatures possibly exceeding 250⁰F, high infrared background radiation from lunar terrain and the surface can seriously compromise the performance of conventional thermal radiators.</a:t>
            </a:r>
          </a:p>
          <a:p>
            <a:pPr marL="342900" marR="0" lvl="0" indent="-342900" algn="l" defTabSz="914400" rtl="0" eaLnBrk="1" fontAlgn="base" latinLnBrk="0" hangingPunct="1">
              <a:lnSpc>
                <a:spcPct val="100000"/>
              </a:lnSpc>
              <a:spcBef>
                <a:spcPct val="20000"/>
              </a:spcBef>
              <a:spcAft>
                <a:spcPct val="0"/>
              </a:spcAft>
              <a:buClrTx/>
              <a:buSzTx/>
              <a:buFontTx/>
              <a:buChar char="•"/>
              <a:tabLst/>
              <a:defRPr/>
            </a:pPr>
            <a:endParaRPr kumimoji="0" lang="en-US" altLang="en-US" sz="2000" b="0" i="0" u="none" strike="noStrike" kern="0" cap="none" spc="0" normalizeH="0" baseline="0" noProof="0" dirty="0">
              <a:ln>
                <a:noFill/>
              </a:ln>
              <a:solidFill>
                <a:srgbClr val="333399"/>
              </a:solidFill>
              <a:effectLst/>
              <a:uLnTx/>
              <a:uFillTx/>
              <a:latin typeface="Calibri" panose="020F0502020204030204" pitchFamily="34" charset="0"/>
              <a:ea typeface="ＭＳ Ｐゴシック" charset="0"/>
              <a:cs typeface="+mn-cs"/>
            </a:endParaRPr>
          </a:p>
          <a:p>
            <a:pPr marL="342900" marR="0" lvl="0" indent="-342900" algn="l" defTabSz="914400" rtl="0" eaLnBrk="1" fontAlgn="base" latinLnBrk="0" hangingPunct="1">
              <a:lnSpc>
                <a:spcPct val="100000"/>
              </a:lnSpc>
              <a:spcBef>
                <a:spcPct val="20000"/>
              </a:spcBef>
              <a:spcAft>
                <a:spcPct val="0"/>
              </a:spcAft>
              <a:buClrTx/>
              <a:buSzTx/>
              <a:buFontTx/>
              <a:buChar char="•"/>
              <a:tabLst/>
              <a:defRPr/>
            </a:pPr>
            <a:r>
              <a:rPr kumimoji="0" lang="en-US" altLang="en-US" sz="2000" b="0" i="0" u="none" strike="noStrike" kern="0" cap="none" spc="0" normalizeH="0" baseline="0" noProof="0" dirty="0">
                <a:ln>
                  <a:noFill/>
                </a:ln>
                <a:solidFill>
                  <a:srgbClr val="333399"/>
                </a:solidFill>
                <a:effectLst/>
                <a:uLnTx/>
                <a:uFillTx/>
                <a:latin typeface="Calibri" panose="020F0502020204030204" pitchFamily="34" charset="0"/>
                <a:ea typeface="ＭＳ Ｐゴシック" charset="0"/>
                <a:cs typeface="+mn-cs"/>
              </a:rPr>
              <a:t>The solar spectrum is well separated from the radiator emission but the lunar background radiation (red) will greatly reduce the energy a thermal radiator (blue) can emit due to the overlapping wavebands. </a:t>
            </a:r>
          </a:p>
          <a:p>
            <a:pPr marL="0" marR="0" lvl="0" indent="0" algn="l" defTabSz="914400" rtl="0" eaLnBrk="1" fontAlgn="base" latinLnBrk="0" hangingPunct="1">
              <a:lnSpc>
                <a:spcPct val="100000"/>
              </a:lnSpc>
              <a:spcBef>
                <a:spcPct val="20000"/>
              </a:spcBef>
              <a:spcAft>
                <a:spcPct val="0"/>
              </a:spcAft>
              <a:buClrTx/>
              <a:buSzTx/>
              <a:buFontTx/>
              <a:buNone/>
              <a:tabLst/>
              <a:defRPr/>
            </a:pPr>
            <a:endParaRPr kumimoji="0" lang="en-US" altLang="en-US" sz="2000" b="0" i="0" u="none" strike="noStrike" kern="0" cap="none" spc="0" normalizeH="0" baseline="0" noProof="0" dirty="0">
              <a:ln>
                <a:noFill/>
              </a:ln>
              <a:solidFill>
                <a:srgbClr val="333399"/>
              </a:solidFill>
              <a:effectLst/>
              <a:uLnTx/>
              <a:uFillTx/>
              <a:latin typeface="Calibri" panose="020F0502020204030204" pitchFamily="34" charset="0"/>
              <a:ea typeface="ＭＳ Ｐゴシック" charset="0"/>
              <a:cs typeface="+mn-cs"/>
            </a:endParaRPr>
          </a:p>
          <a:p>
            <a:pPr marL="342900" marR="0" lvl="0" indent="-342900" algn="l" defTabSz="914400" rtl="0" eaLnBrk="1" fontAlgn="base" latinLnBrk="0" hangingPunct="1">
              <a:lnSpc>
                <a:spcPct val="100000"/>
              </a:lnSpc>
              <a:spcBef>
                <a:spcPct val="20000"/>
              </a:spcBef>
              <a:spcAft>
                <a:spcPct val="0"/>
              </a:spcAft>
              <a:buClrTx/>
              <a:buSzTx/>
              <a:buFontTx/>
              <a:buChar char="•"/>
              <a:tabLst/>
              <a:defRPr/>
            </a:pPr>
            <a:r>
              <a:rPr kumimoji="0" lang="en-US" altLang="en-US" sz="2000" b="0" i="0" u="none" strike="noStrike" kern="0" cap="none" spc="0" normalizeH="0" baseline="0" noProof="0" dirty="0">
                <a:ln>
                  <a:noFill/>
                </a:ln>
                <a:solidFill>
                  <a:srgbClr val="333399"/>
                </a:solidFill>
                <a:effectLst/>
                <a:uLnTx/>
                <a:uFillTx/>
                <a:latin typeface="Calibri" panose="020F0502020204030204" pitchFamily="34" charset="0"/>
                <a:ea typeface="ＭＳ Ｐゴシック" charset="0"/>
                <a:cs typeface="+mn-cs"/>
              </a:rPr>
              <a:t>The Apollo missions were severely constrained by the lunar thermal environment resulting in restrictions in both duration and landing time of day.  Lunar Roving Vehicle (LRV) battery overheating was an issue on both Apollo 16 and 17 due to the local thermal environment and lunar dust accumulation on the LRV radiator.</a:t>
            </a:r>
          </a:p>
        </p:txBody>
      </p:sp>
      <p:pic>
        <p:nvPicPr>
          <p:cNvPr id="24" name="Picture 23"/>
          <p:cNvPicPr>
            <a:picLocks noChangeAspect="1"/>
          </p:cNvPicPr>
          <p:nvPr/>
        </p:nvPicPr>
        <p:blipFill>
          <a:blip r:embed="rId2"/>
          <a:stretch>
            <a:fillRect/>
          </a:stretch>
        </p:blipFill>
        <p:spPr>
          <a:xfrm>
            <a:off x="7086600" y="1295400"/>
            <a:ext cx="4925995" cy="4456562"/>
          </a:xfrm>
          <a:prstGeom prst="rect">
            <a:avLst/>
          </a:prstGeom>
        </p:spPr>
      </p:pic>
      <p:sp>
        <p:nvSpPr>
          <p:cNvPr id="25" name="TextBox 24"/>
          <p:cNvSpPr txBox="1"/>
          <p:nvPr/>
        </p:nvSpPr>
        <p:spPr>
          <a:xfrm>
            <a:off x="8202595" y="2057400"/>
            <a:ext cx="508473" cy="276999"/>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1" i="1"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128"/>
                <a:cs typeface="+mn-cs"/>
              </a:rPr>
              <a:t>Solar</a:t>
            </a:r>
          </a:p>
        </p:txBody>
      </p:sp>
      <p:sp>
        <p:nvSpPr>
          <p:cNvPr id="26" name="TextBox 25"/>
          <p:cNvSpPr txBox="1"/>
          <p:nvPr/>
        </p:nvSpPr>
        <p:spPr>
          <a:xfrm>
            <a:off x="9345595" y="2057400"/>
            <a:ext cx="848758" cy="276999"/>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1" i="1"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128"/>
                <a:cs typeface="+mn-cs"/>
              </a:rPr>
              <a:t>Equatorial</a:t>
            </a:r>
          </a:p>
        </p:txBody>
      </p:sp>
      <p:sp>
        <p:nvSpPr>
          <p:cNvPr id="27" name="TextBox 26"/>
          <p:cNvSpPr txBox="1"/>
          <p:nvPr/>
        </p:nvSpPr>
        <p:spPr>
          <a:xfrm>
            <a:off x="10694151" y="2057400"/>
            <a:ext cx="742447" cy="276999"/>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1" i="1"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128"/>
                <a:cs typeface="+mn-cs"/>
              </a:rPr>
              <a:t>Radiator</a:t>
            </a:r>
          </a:p>
        </p:txBody>
      </p:sp>
    </p:spTree>
    <p:extLst>
      <p:ext uri="{BB962C8B-B14F-4D97-AF65-F5344CB8AC3E}">
        <p14:creationId xmlns:p14="http://schemas.microsoft.com/office/powerpoint/2010/main" val="9317177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Moon’s Orbit about the Earth</a:t>
            </a:r>
          </a:p>
        </p:txBody>
      </p:sp>
      <p:sp>
        <p:nvSpPr>
          <p:cNvPr id="3" name="Content Placeholder 2"/>
          <p:cNvSpPr>
            <a:spLocks noGrp="1"/>
          </p:cNvSpPr>
          <p:nvPr>
            <p:ph idx="1"/>
          </p:nvPr>
        </p:nvSpPr>
        <p:spPr>
          <a:xfrm>
            <a:off x="76200" y="876300"/>
            <a:ext cx="8686800" cy="2857500"/>
          </a:xfrm>
        </p:spPr>
        <p:txBody>
          <a:bodyPr/>
          <a:lstStyle/>
          <a:p>
            <a:r>
              <a:rPr lang="en-US" sz="2000" dirty="0">
                <a:latin typeface="Calibri" panose="020F0502020204030204" pitchFamily="34" charset="0"/>
              </a:rPr>
              <a:t>The orbital relationship between the Earth, Moon and Sun is illustrated below. Like many planetary satellites in the Solar System, the Moon is tidally locked to its partner so that the rotational period is the same as its orbital period about the Earth and, aside from small deviations due to libration, one side of the Moon always faces the Earth. </a:t>
            </a:r>
          </a:p>
          <a:p>
            <a:r>
              <a:rPr lang="en-US" sz="2000" dirty="0">
                <a:latin typeface="Calibri" panose="020F0502020204030204" pitchFamily="34" charset="0"/>
              </a:rPr>
              <a:t>The Moon’s axis of rotation is tilted 1.542⁰ relative to the ecliptic plane while the lunar orbit plane is inclined 5.145⁰ relative to the ecliptic plane. The lunar obliquity (inclination to the orbit plane) is the sum of the two angles (6.68⁰).</a:t>
            </a:r>
          </a:p>
          <a:p>
            <a:r>
              <a:rPr lang="en-US" sz="2000" dirty="0">
                <a:latin typeface="Calibri" panose="020F0502020204030204" pitchFamily="34" charset="0"/>
              </a:rPr>
              <a:t>The maximum sun elevation angle at the poles is related to the tilt. </a:t>
            </a:r>
          </a:p>
          <a:p>
            <a:r>
              <a:rPr lang="en-US" sz="2000" dirty="0">
                <a:latin typeface="Calibri" panose="020F0502020204030204" pitchFamily="34" charset="0"/>
              </a:rPr>
              <a:t>Locations at the lunar poles (of sufficient altitude) may experience near continuous sunlight. </a:t>
            </a:r>
          </a:p>
          <a:p>
            <a:endParaRPr lang="en-US" dirty="0"/>
          </a:p>
        </p:txBody>
      </p:sp>
      <p:sp>
        <p:nvSpPr>
          <p:cNvPr id="4" name="Footer Placeholder 3"/>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333399"/>
                </a:solidFill>
                <a:effectLst/>
                <a:uLnTx/>
                <a:uFillTx/>
                <a:latin typeface="Arial" pitchFamily="34" charset="0"/>
                <a:ea typeface="ＭＳ Ｐゴシック" charset="-128"/>
                <a:cs typeface="+mn-cs"/>
              </a:rPr>
              <a:t>TFAWS 2022 – September 6</a:t>
            </a:r>
            <a:r>
              <a:rPr kumimoji="0" lang="en-US" sz="1200" b="0" i="0" u="none" strike="noStrike" kern="1200" cap="none" spc="0" normalizeH="0" baseline="30000" noProof="0">
                <a:ln>
                  <a:noFill/>
                </a:ln>
                <a:solidFill>
                  <a:srgbClr val="333399"/>
                </a:solidFill>
                <a:effectLst/>
                <a:uLnTx/>
                <a:uFillTx/>
                <a:latin typeface="Arial" pitchFamily="34" charset="0"/>
                <a:ea typeface="ＭＳ Ｐゴシック" charset="-128"/>
                <a:cs typeface="+mn-cs"/>
              </a:rPr>
              <a:t>th</a:t>
            </a:r>
            <a:r>
              <a:rPr kumimoji="0" lang="en-US" sz="1200" b="0" i="0" u="none" strike="noStrike" kern="1200" cap="none" spc="0" normalizeH="0" baseline="0" noProof="0">
                <a:ln>
                  <a:noFill/>
                </a:ln>
                <a:solidFill>
                  <a:srgbClr val="333399"/>
                </a:solidFill>
                <a:effectLst/>
                <a:uLnTx/>
                <a:uFillTx/>
                <a:latin typeface="Arial" pitchFamily="34" charset="0"/>
                <a:ea typeface="ＭＳ Ｐゴシック" charset="-128"/>
                <a:cs typeface="+mn-cs"/>
              </a:rPr>
              <a:t>-9</a:t>
            </a:r>
            <a:r>
              <a:rPr kumimoji="0" lang="en-US" sz="1200" b="0" i="0" u="none" strike="noStrike" kern="1200" cap="none" spc="0" normalizeH="0" baseline="30000" noProof="0">
                <a:ln>
                  <a:noFill/>
                </a:ln>
                <a:solidFill>
                  <a:srgbClr val="333399"/>
                </a:solidFill>
                <a:effectLst/>
                <a:uLnTx/>
                <a:uFillTx/>
                <a:latin typeface="Arial" pitchFamily="34" charset="0"/>
                <a:ea typeface="ＭＳ Ｐゴシック" charset="-128"/>
                <a:cs typeface="+mn-cs"/>
              </a:rPr>
              <a:t>th</a:t>
            </a:r>
            <a:r>
              <a:rPr kumimoji="0" lang="en-US" sz="1200" b="0" i="0" u="none" strike="noStrike" kern="1200" cap="none" spc="0" normalizeH="0" baseline="0" noProof="0">
                <a:ln>
                  <a:noFill/>
                </a:ln>
                <a:solidFill>
                  <a:srgbClr val="333399"/>
                </a:solidFill>
                <a:effectLst/>
                <a:uLnTx/>
                <a:uFillTx/>
                <a:latin typeface="Arial" pitchFamily="34" charset="0"/>
                <a:ea typeface="ＭＳ Ｐゴシック" charset="-128"/>
                <a:cs typeface="+mn-cs"/>
              </a:rPr>
              <a:t>, 2022</a:t>
            </a:r>
            <a:endParaRPr kumimoji="0" lang="en-US" sz="1200" b="0" i="0" u="none" strike="noStrike" kern="1200" cap="none" spc="0" normalizeH="0" baseline="0" noProof="0" dirty="0">
              <a:ln>
                <a:noFill/>
              </a:ln>
              <a:solidFill>
                <a:srgbClr val="333399"/>
              </a:solidFill>
              <a:effectLst/>
              <a:uLnTx/>
              <a:uFillTx/>
              <a:latin typeface="Arial" pitchFamily="34" charset="0"/>
              <a:ea typeface="ＭＳ Ｐゴシック" charset="-128"/>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3F42015-0FC7-4B0E-8D2B-76EADF48D957}" type="slidenum">
              <a:rPr kumimoji="0" lang="en-US" sz="1000" b="0" i="0" u="none" strike="noStrike" kern="1200" cap="none" spc="0" normalizeH="0" baseline="0" noProof="0" smtClean="0">
                <a:ln>
                  <a:noFill/>
                </a:ln>
                <a:solidFill>
                  <a:srgbClr val="333399"/>
                </a:solidFill>
                <a:effectLst/>
                <a:uLnTx/>
                <a:uFillTx/>
                <a:latin typeface="Arial" pitchFamily="34"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10</a:t>
            </a:fld>
            <a:endParaRPr kumimoji="0" lang="en-US" sz="1000" b="0" i="0" u="none" strike="noStrike" kern="1200" cap="none" spc="0" normalizeH="0" baseline="0" noProof="0">
              <a:ln>
                <a:noFill/>
              </a:ln>
              <a:solidFill>
                <a:srgbClr val="333399"/>
              </a:solidFill>
              <a:effectLst/>
              <a:uLnTx/>
              <a:uFillTx/>
              <a:latin typeface="Arial" pitchFamily="34" charset="0"/>
              <a:ea typeface="ＭＳ Ｐゴシック" charset="-128"/>
              <a:cs typeface="+mn-cs"/>
            </a:endParaRPr>
          </a:p>
        </p:txBody>
      </p:sp>
      <p:sp>
        <p:nvSpPr>
          <p:cNvPr id="142" name="Text Box 78"/>
          <p:cNvSpPr txBox="1">
            <a:spLocks noChangeArrowheads="1"/>
          </p:cNvSpPr>
          <p:nvPr/>
        </p:nvSpPr>
        <p:spPr bwMode="auto">
          <a:xfrm>
            <a:off x="9356519" y="838200"/>
            <a:ext cx="214353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sz="1600" b="0" i="0" u="none" strike="noStrike" kern="0" cap="none" spc="0" normalizeH="0" baseline="0" noProof="0" dirty="0">
                <a:ln>
                  <a:noFill/>
                </a:ln>
                <a:solidFill>
                  <a:srgbClr val="333399"/>
                </a:solidFill>
                <a:effectLst/>
                <a:uLnTx/>
                <a:uFillTx/>
                <a:latin typeface="Calibri" panose="020F0502020204030204" pitchFamily="34" charset="0"/>
                <a:ea typeface="MS PGothic" panose="020B0600070205080204" pitchFamily="34" charset="-128"/>
                <a:cs typeface="+mn-cs"/>
              </a:rPr>
              <a:t>Lunar Orbit Parameters</a:t>
            </a:r>
          </a:p>
        </p:txBody>
      </p:sp>
      <p:graphicFrame>
        <p:nvGraphicFramePr>
          <p:cNvPr id="147" name="Table 146"/>
          <p:cNvGraphicFramePr>
            <a:graphicFrameLocks noGrp="1"/>
          </p:cNvGraphicFramePr>
          <p:nvPr/>
        </p:nvGraphicFramePr>
        <p:xfrm>
          <a:off x="8763000" y="1143000"/>
          <a:ext cx="3327400" cy="2333625"/>
        </p:xfrm>
        <a:graphic>
          <a:graphicData uri="http://schemas.openxmlformats.org/drawingml/2006/table">
            <a:tbl>
              <a:tblPr/>
              <a:tblGrid>
                <a:gridCol w="2311400">
                  <a:extLst>
                    <a:ext uri="{9D8B030D-6E8A-4147-A177-3AD203B41FA5}">
                      <a16:colId xmlns:a16="http://schemas.microsoft.com/office/drawing/2014/main" val="20000"/>
                    </a:ext>
                  </a:extLst>
                </a:gridCol>
                <a:gridCol w="1016000">
                  <a:extLst>
                    <a:ext uri="{9D8B030D-6E8A-4147-A177-3AD203B41FA5}">
                      <a16:colId xmlns:a16="http://schemas.microsoft.com/office/drawing/2014/main" val="20001"/>
                    </a:ext>
                  </a:extLst>
                </a:gridCol>
              </a:tblGrid>
              <a:tr h="333375">
                <a:tc>
                  <a:txBody>
                    <a:bodyPr/>
                    <a:lstStyle/>
                    <a:p>
                      <a:pPr algn="ctr" fontAlgn="ctr"/>
                      <a:r>
                        <a:rPr lang="en-US" sz="1400" b="0" i="0" u="none" strike="noStrike" dirty="0">
                          <a:solidFill>
                            <a:schemeClr val="accent2"/>
                          </a:solidFill>
                          <a:effectLst/>
                          <a:latin typeface="Calibri" panose="020F0502020204030204" pitchFamily="34" charset="0"/>
                        </a:rPr>
                        <a:t>Parameter</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tc>
                  <a:txBody>
                    <a:bodyPr/>
                    <a:lstStyle/>
                    <a:p>
                      <a:pPr algn="ctr" fontAlgn="ctr"/>
                      <a:r>
                        <a:rPr lang="en-US" sz="1400" b="0" i="0" u="none" strike="noStrike" dirty="0">
                          <a:solidFill>
                            <a:schemeClr val="accent2"/>
                          </a:solidFill>
                          <a:effectLst/>
                          <a:latin typeface="Calibri" panose="020F0502020204030204" pitchFamily="34" charset="0"/>
                        </a:rPr>
                        <a:t>Value</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DEBF7"/>
                    </a:solidFill>
                  </a:tcPr>
                </a:tc>
                <a:extLst>
                  <a:ext uri="{0D108BD9-81ED-4DB2-BD59-A6C34878D82A}">
                    <a16:rowId xmlns:a16="http://schemas.microsoft.com/office/drawing/2014/main" val="10000"/>
                  </a:ext>
                </a:extLst>
              </a:tr>
              <a:tr h="200025">
                <a:tc>
                  <a:txBody>
                    <a:bodyPr/>
                    <a:lstStyle/>
                    <a:p>
                      <a:pPr algn="l" fontAlgn="ctr"/>
                      <a:r>
                        <a:rPr lang="en-US" sz="1200" b="0" i="0" u="none" strike="noStrike" dirty="0">
                          <a:solidFill>
                            <a:schemeClr val="accent2"/>
                          </a:solidFill>
                          <a:effectLst/>
                          <a:latin typeface="Calibri" panose="020F0502020204030204" pitchFamily="34" charset="0"/>
                        </a:rPr>
                        <a:t>Semi-major axis (km)</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r" fontAlgn="b"/>
                      <a:r>
                        <a:rPr lang="en-US" sz="1200" b="0" i="0" u="none" strike="noStrike">
                          <a:solidFill>
                            <a:schemeClr val="accent2"/>
                          </a:solidFill>
                          <a:effectLst/>
                          <a:latin typeface="Calibri" panose="020F0502020204030204" pitchFamily="34" charset="0"/>
                        </a:rPr>
                        <a:t>384400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001"/>
                  </a:ext>
                </a:extLst>
              </a:tr>
              <a:tr h="200025">
                <a:tc>
                  <a:txBody>
                    <a:bodyPr/>
                    <a:lstStyle/>
                    <a:p>
                      <a:pPr algn="l" fontAlgn="ctr"/>
                      <a:r>
                        <a:rPr lang="en-US" sz="1200" b="0" i="0" u="none" strike="noStrike" dirty="0">
                          <a:solidFill>
                            <a:schemeClr val="accent2"/>
                          </a:solidFill>
                          <a:effectLst/>
                          <a:latin typeface="Calibri" panose="020F0502020204030204" pitchFamily="34" charset="0"/>
                        </a:rPr>
                        <a:t>Perigee (km)</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200" b="0" i="0" u="none" strike="noStrike" dirty="0">
                          <a:solidFill>
                            <a:schemeClr val="accent2"/>
                          </a:solidFill>
                          <a:effectLst/>
                          <a:latin typeface="Calibri" panose="020F0502020204030204" pitchFamily="34" charset="0"/>
                        </a:rPr>
                        <a:t>363300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02"/>
                  </a:ext>
                </a:extLst>
              </a:tr>
              <a:tr h="200025">
                <a:tc>
                  <a:txBody>
                    <a:bodyPr/>
                    <a:lstStyle/>
                    <a:p>
                      <a:pPr algn="l" fontAlgn="ctr"/>
                      <a:r>
                        <a:rPr lang="en-US" sz="1200" b="0" i="0" u="none" strike="noStrike">
                          <a:solidFill>
                            <a:schemeClr val="accent2"/>
                          </a:solidFill>
                          <a:effectLst/>
                          <a:latin typeface="Calibri" panose="020F0502020204030204" pitchFamily="34" charset="0"/>
                        </a:rPr>
                        <a:t>Apogee (km)</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200" b="0" i="0" u="none" strike="noStrike" dirty="0">
                          <a:solidFill>
                            <a:schemeClr val="accent2"/>
                          </a:solidFill>
                          <a:effectLst/>
                          <a:latin typeface="Calibri" panose="020F0502020204030204" pitchFamily="34" charset="0"/>
                        </a:rPr>
                        <a:t>405500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03"/>
                  </a:ext>
                </a:extLst>
              </a:tr>
              <a:tr h="200025">
                <a:tc>
                  <a:txBody>
                    <a:bodyPr/>
                    <a:lstStyle/>
                    <a:p>
                      <a:pPr algn="l" fontAlgn="ctr"/>
                      <a:r>
                        <a:rPr lang="en-US" sz="1200" b="0" i="0" u="none" strike="noStrike">
                          <a:solidFill>
                            <a:schemeClr val="accent2"/>
                          </a:solidFill>
                          <a:effectLst/>
                          <a:latin typeface="Calibri" panose="020F0502020204030204" pitchFamily="34" charset="0"/>
                        </a:rPr>
                        <a:t>Sidereal rotation period (days)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200" b="0" i="0" u="none" strike="noStrike" dirty="0">
                          <a:solidFill>
                            <a:schemeClr val="accent2"/>
                          </a:solidFill>
                          <a:effectLst/>
                          <a:latin typeface="Calibri" panose="020F0502020204030204" pitchFamily="34" charset="0"/>
                        </a:rPr>
                        <a:t>27.322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04"/>
                  </a:ext>
                </a:extLst>
              </a:tr>
              <a:tr h="200025">
                <a:tc>
                  <a:txBody>
                    <a:bodyPr/>
                    <a:lstStyle/>
                    <a:p>
                      <a:pPr algn="l" fontAlgn="ctr"/>
                      <a:r>
                        <a:rPr lang="en-US" sz="1200" b="0" i="0" u="none" strike="noStrike">
                          <a:solidFill>
                            <a:schemeClr val="accent2"/>
                          </a:solidFill>
                          <a:effectLst/>
                          <a:latin typeface="Calibri" panose="020F0502020204030204" pitchFamily="34" charset="0"/>
                        </a:rPr>
                        <a:t>Synodic period (days)</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200" b="0" i="0" u="none" strike="noStrike" dirty="0">
                          <a:solidFill>
                            <a:schemeClr val="accent2"/>
                          </a:solidFill>
                          <a:effectLst/>
                          <a:latin typeface="Calibri" panose="020F0502020204030204" pitchFamily="34" charset="0"/>
                        </a:rPr>
                        <a:t>29.530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05"/>
                  </a:ext>
                </a:extLst>
              </a:tr>
              <a:tr h="200025">
                <a:tc>
                  <a:txBody>
                    <a:bodyPr/>
                    <a:lstStyle/>
                    <a:p>
                      <a:pPr algn="l" fontAlgn="ctr"/>
                      <a:r>
                        <a:rPr lang="en-US" sz="1200" b="0" i="0" u="none" strike="noStrike">
                          <a:solidFill>
                            <a:schemeClr val="accent2"/>
                          </a:solidFill>
                          <a:effectLst/>
                          <a:latin typeface="Calibri" panose="020F0502020204030204" pitchFamily="34" charset="0"/>
                        </a:rPr>
                        <a:t>Inclination to ecliptic (deg)</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200" b="0" i="0" u="none" strike="noStrike" dirty="0">
                          <a:solidFill>
                            <a:schemeClr val="accent2"/>
                          </a:solidFill>
                          <a:effectLst/>
                          <a:latin typeface="Calibri" panose="020F0502020204030204" pitchFamily="34" charset="0"/>
                        </a:rPr>
                        <a:t>5.145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06"/>
                  </a:ext>
                </a:extLst>
              </a:tr>
              <a:tr h="200025">
                <a:tc>
                  <a:txBody>
                    <a:bodyPr/>
                    <a:lstStyle/>
                    <a:p>
                      <a:pPr algn="l" fontAlgn="ctr"/>
                      <a:r>
                        <a:rPr lang="en-US" sz="1200" b="0" i="0" u="none" strike="noStrike">
                          <a:solidFill>
                            <a:schemeClr val="accent2"/>
                          </a:solidFill>
                          <a:effectLst/>
                          <a:latin typeface="Calibri" panose="020F0502020204030204" pitchFamily="34" charset="0"/>
                        </a:rPr>
                        <a:t>Inclination to Earth equator (deg)</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200" b="0" i="0" u="none" strike="noStrike" dirty="0">
                          <a:solidFill>
                            <a:schemeClr val="accent2"/>
                          </a:solidFill>
                          <a:effectLst/>
                          <a:latin typeface="Calibri" panose="020F0502020204030204" pitchFamily="34" charset="0"/>
                        </a:rPr>
                        <a:t>18.28 - 28.58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07"/>
                  </a:ext>
                </a:extLst>
              </a:tr>
              <a:tr h="200025">
                <a:tc>
                  <a:txBody>
                    <a:bodyPr/>
                    <a:lstStyle/>
                    <a:p>
                      <a:pPr algn="l" fontAlgn="ctr"/>
                      <a:r>
                        <a:rPr lang="en-US" sz="1200" b="0" i="0" u="none" strike="noStrike">
                          <a:solidFill>
                            <a:schemeClr val="accent2"/>
                          </a:solidFill>
                          <a:effectLst/>
                          <a:latin typeface="Calibri" panose="020F0502020204030204" pitchFamily="34" charset="0"/>
                        </a:rPr>
                        <a:t>Lunar Obliquity to Ecliptic (deg)</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200" b="0" i="0" u="none" strike="noStrike" dirty="0">
                          <a:solidFill>
                            <a:schemeClr val="accent2"/>
                          </a:solidFill>
                          <a:effectLst/>
                          <a:latin typeface="Calibri" panose="020F0502020204030204" pitchFamily="34" charset="0"/>
                        </a:rPr>
                        <a:t>1.542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08"/>
                  </a:ext>
                </a:extLst>
              </a:tr>
              <a:tr h="200025">
                <a:tc>
                  <a:txBody>
                    <a:bodyPr/>
                    <a:lstStyle/>
                    <a:p>
                      <a:pPr algn="l" fontAlgn="ctr"/>
                      <a:r>
                        <a:rPr lang="en-US" sz="1200" b="0" i="0" u="none" strike="noStrike">
                          <a:solidFill>
                            <a:schemeClr val="accent2"/>
                          </a:solidFill>
                          <a:effectLst/>
                          <a:latin typeface="Calibri" panose="020F0502020204030204" pitchFamily="34" charset="0"/>
                        </a:rPr>
                        <a:t>Orbit eccentricity</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b"/>
                      <a:r>
                        <a:rPr lang="en-US" sz="1200" b="0" i="0" u="none" strike="noStrike" dirty="0">
                          <a:solidFill>
                            <a:schemeClr val="accent2"/>
                          </a:solidFill>
                          <a:effectLst/>
                          <a:latin typeface="Calibri" panose="020F0502020204030204" pitchFamily="34" charset="0"/>
                        </a:rPr>
                        <a:t>0.0549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0009"/>
                  </a:ext>
                </a:extLst>
              </a:tr>
              <a:tr h="200025">
                <a:tc>
                  <a:txBody>
                    <a:bodyPr/>
                    <a:lstStyle/>
                    <a:p>
                      <a:pPr algn="l" fontAlgn="ctr"/>
                      <a:r>
                        <a:rPr lang="en-US" sz="1200" b="0" i="0" u="none" strike="noStrike">
                          <a:solidFill>
                            <a:schemeClr val="accent2"/>
                          </a:solidFill>
                          <a:effectLst/>
                          <a:latin typeface="Calibri" panose="020F0502020204030204" pitchFamily="34" charset="0"/>
                        </a:rPr>
                        <a:t>Obliquity to orbit (deg)</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r" fontAlgn="b"/>
                      <a:r>
                        <a:rPr lang="en-US" sz="1200" b="0" i="0" u="none" strike="noStrike" dirty="0">
                          <a:solidFill>
                            <a:schemeClr val="accent2"/>
                          </a:solidFill>
                          <a:effectLst/>
                          <a:latin typeface="Calibri" panose="020F0502020204030204" pitchFamily="34" charset="0"/>
                        </a:rPr>
                        <a:t>6.68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bl>
          </a:graphicData>
        </a:graphic>
      </p:graphicFrame>
      <p:pic>
        <p:nvPicPr>
          <p:cNvPr id="6" name="Picture 5"/>
          <p:cNvPicPr>
            <a:picLocks noChangeAspect="1"/>
          </p:cNvPicPr>
          <p:nvPr/>
        </p:nvPicPr>
        <p:blipFill>
          <a:blip r:embed="rId2"/>
          <a:stretch>
            <a:fillRect/>
          </a:stretch>
        </p:blipFill>
        <p:spPr>
          <a:xfrm>
            <a:off x="4000500" y="4267200"/>
            <a:ext cx="4487045" cy="1987468"/>
          </a:xfrm>
          <a:prstGeom prst="rect">
            <a:avLst/>
          </a:prstGeom>
        </p:spPr>
      </p:pic>
    </p:spTree>
    <p:extLst>
      <p:ext uri="{BB962C8B-B14F-4D97-AF65-F5344CB8AC3E}">
        <p14:creationId xmlns:p14="http://schemas.microsoft.com/office/powerpoint/2010/main" val="24760503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stretch>
            <a:fillRect/>
          </a:stretch>
        </p:blipFill>
        <p:spPr>
          <a:xfrm>
            <a:off x="533402" y="914400"/>
            <a:ext cx="6689416" cy="5687451"/>
          </a:xfrm>
          <a:prstGeom prst="rect">
            <a:avLst/>
          </a:prstGeom>
        </p:spPr>
      </p:pic>
      <p:sp>
        <p:nvSpPr>
          <p:cNvPr id="2" name="Title 1"/>
          <p:cNvSpPr>
            <a:spLocks noGrp="1"/>
          </p:cNvSpPr>
          <p:nvPr>
            <p:ph type="title"/>
          </p:nvPr>
        </p:nvSpPr>
        <p:spPr/>
        <p:txBody>
          <a:bodyPr/>
          <a:lstStyle/>
          <a:p>
            <a:r>
              <a:rPr lang="en-US" dirty="0"/>
              <a:t>Solar Elevation Angle for South Pole Region</a:t>
            </a:r>
          </a:p>
        </p:txBody>
      </p:sp>
      <p:sp>
        <p:nvSpPr>
          <p:cNvPr id="4" name="Footer Placeholder 3"/>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333399"/>
                </a:solidFill>
                <a:effectLst/>
                <a:uLnTx/>
                <a:uFillTx/>
                <a:latin typeface="Arial" pitchFamily="34" charset="0"/>
                <a:ea typeface="ＭＳ Ｐゴシック" charset="-128"/>
                <a:cs typeface="+mn-cs"/>
              </a:rPr>
              <a:t>TFAWS 2022 – September 6</a:t>
            </a:r>
            <a:r>
              <a:rPr kumimoji="0" lang="en-US" sz="1200" b="0" i="0" u="none" strike="noStrike" kern="1200" cap="none" spc="0" normalizeH="0" baseline="30000" noProof="0">
                <a:ln>
                  <a:noFill/>
                </a:ln>
                <a:solidFill>
                  <a:srgbClr val="333399"/>
                </a:solidFill>
                <a:effectLst/>
                <a:uLnTx/>
                <a:uFillTx/>
                <a:latin typeface="Arial" pitchFamily="34" charset="0"/>
                <a:ea typeface="ＭＳ Ｐゴシック" charset="-128"/>
                <a:cs typeface="+mn-cs"/>
              </a:rPr>
              <a:t>th</a:t>
            </a:r>
            <a:r>
              <a:rPr kumimoji="0" lang="en-US" sz="1200" b="0" i="0" u="none" strike="noStrike" kern="1200" cap="none" spc="0" normalizeH="0" baseline="0" noProof="0">
                <a:ln>
                  <a:noFill/>
                </a:ln>
                <a:solidFill>
                  <a:srgbClr val="333399"/>
                </a:solidFill>
                <a:effectLst/>
                <a:uLnTx/>
                <a:uFillTx/>
                <a:latin typeface="Arial" pitchFamily="34" charset="0"/>
                <a:ea typeface="ＭＳ Ｐゴシック" charset="-128"/>
                <a:cs typeface="+mn-cs"/>
              </a:rPr>
              <a:t>-9</a:t>
            </a:r>
            <a:r>
              <a:rPr kumimoji="0" lang="en-US" sz="1200" b="0" i="0" u="none" strike="noStrike" kern="1200" cap="none" spc="0" normalizeH="0" baseline="30000" noProof="0">
                <a:ln>
                  <a:noFill/>
                </a:ln>
                <a:solidFill>
                  <a:srgbClr val="333399"/>
                </a:solidFill>
                <a:effectLst/>
                <a:uLnTx/>
                <a:uFillTx/>
                <a:latin typeface="Arial" pitchFamily="34" charset="0"/>
                <a:ea typeface="ＭＳ Ｐゴシック" charset="-128"/>
                <a:cs typeface="+mn-cs"/>
              </a:rPr>
              <a:t>th</a:t>
            </a:r>
            <a:r>
              <a:rPr kumimoji="0" lang="en-US" sz="1200" b="0" i="0" u="none" strike="noStrike" kern="1200" cap="none" spc="0" normalizeH="0" baseline="0" noProof="0">
                <a:ln>
                  <a:noFill/>
                </a:ln>
                <a:solidFill>
                  <a:srgbClr val="333399"/>
                </a:solidFill>
                <a:effectLst/>
                <a:uLnTx/>
                <a:uFillTx/>
                <a:latin typeface="Arial" pitchFamily="34" charset="0"/>
                <a:ea typeface="ＭＳ Ｐゴシック" charset="-128"/>
                <a:cs typeface="+mn-cs"/>
              </a:rPr>
              <a:t>, 2022</a:t>
            </a:r>
            <a:endParaRPr kumimoji="0" lang="en-US" sz="1200" b="0" i="0" u="none" strike="noStrike" kern="1200" cap="none" spc="0" normalizeH="0" baseline="0" noProof="0" dirty="0">
              <a:ln>
                <a:noFill/>
              </a:ln>
              <a:solidFill>
                <a:srgbClr val="333399"/>
              </a:solidFill>
              <a:effectLst/>
              <a:uLnTx/>
              <a:uFillTx/>
              <a:latin typeface="Arial" pitchFamily="34" charset="0"/>
              <a:ea typeface="ＭＳ Ｐゴシック" charset="-128"/>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3F42015-0FC7-4B0E-8D2B-76EADF48D957}" type="slidenum">
              <a:rPr kumimoji="0" lang="en-US" sz="1000" b="0" i="0" u="none" strike="noStrike" kern="1200" cap="none" spc="0" normalizeH="0" baseline="0" noProof="0" smtClean="0">
                <a:ln>
                  <a:noFill/>
                </a:ln>
                <a:solidFill>
                  <a:srgbClr val="333399"/>
                </a:solidFill>
                <a:effectLst/>
                <a:uLnTx/>
                <a:uFillTx/>
                <a:latin typeface="Arial" pitchFamily="34"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11</a:t>
            </a:fld>
            <a:endParaRPr kumimoji="0" lang="en-US" sz="1000" b="0" i="0" u="none" strike="noStrike" kern="1200" cap="none" spc="0" normalizeH="0" baseline="0" noProof="0">
              <a:ln>
                <a:noFill/>
              </a:ln>
              <a:solidFill>
                <a:srgbClr val="333399"/>
              </a:solidFill>
              <a:effectLst/>
              <a:uLnTx/>
              <a:uFillTx/>
              <a:latin typeface="Arial" pitchFamily="34" charset="0"/>
              <a:ea typeface="ＭＳ Ｐゴシック" charset="-128"/>
              <a:cs typeface="+mn-cs"/>
            </a:endParaRPr>
          </a:p>
        </p:txBody>
      </p:sp>
      <p:cxnSp>
        <p:nvCxnSpPr>
          <p:cNvPr id="7" name="Straight Connector 6"/>
          <p:cNvCxnSpPr/>
          <p:nvPr/>
        </p:nvCxnSpPr>
        <p:spPr>
          <a:xfrm>
            <a:off x="6086272" y="2991255"/>
            <a:ext cx="1143000" cy="0"/>
          </a:xfrm>
          <a:prstGeom prst="line">
            <a:avLst/>
          </a:prstGeom>
          <a:noFill/>
          <a:ln w="12700" cap="flat" cmpd="sng" algn="ctr">
            <a:solidFill>
              <a:srgbClr val="5B9BD5"/>
            </a:solidFill>
            <a:prstDash val="dash"/>
            <a:miter lim="800000"/>
          </a:ln>
          <a:effectLst/>
        </p:spPr>
      </p:cxnSp>
      <p:cxnSp>
        <p:nvCxnSpPr>
          <p:cNvPr id="8" name="Straight Connector 7"/>
          <p:cNvCxnSpPr/>
          <p:nvPr/>
        </p:nvCxnSpPr>
        <p:spPr>
          <a:xfrm>
            <a:off x="6134100" y="3467100"/>
            <a:ext cx="1143000" cy="0"/>
          </a:xfrm>
          <a:prstGeom prst="line">
            <a:avLst/>
          </a:prstGeom>
          <a:noFill/>
          <a:ln w="12700" cap="flat" cmpd="sng" algn="ctr">
            <a:solidFill>
              <a:srgbClr val="5B9BD5"/>
            </a:solidFill>
            <a:prstDash val="dash"/>
            <a:miter lim="800000"/>
          </a:ln>
          <a:effectLst/>
        </p:spPr>
      </p:cxnSp>
      <p:cxnSp>
        <p:nvCxnSpPr>
          <p:cNvPr id="9" name="Straight Connector 8"/>
          <p:cNvCxnSpPr/>
          <p:nvPr/>
        </p:nvCxnSpPr>
        <p:spPr>
          <a:xfrm>
            <a:off x="5753100" y="1524000"/>
            <a:ext cx="1524000" cy="0"/>
          </a:xfrm>
          <a:prstGeom prst="line">
            <a:avLst/>
          </a:prstGeom>
          <a:noFill/>
          <a:ln w="12700" cap="flat" cmpd="sng" algn="ctr">
            <a:solidFill>
              <a:srgbClr val="5B9BD5"/>
            </a:solidFill>
            <a:prstDash val="dash"/>
            <a:miter lim="800000"/>
          </a:ln>
          <a:effectLst/>
        </p:spPr>
      </p:cxnSp>
      <p:cxnSp>
        <p:nvCxnSpPr>
          <p:cNvPr id="10" name="Straight Arrow Connector 9"/>
          <p:cNvCxnSpPr/>
          <p:nvPr/>
        </p:nvCxnSpPr>
        <p:spPr>
          <a:xfrm>
            <a:off x="6629400" y="1524000"/>
            <a:ext cx="0" cy="1447800"/>
          </a:xfrm>
          <a:prstGeom prst="straightConnector1">
            <a:avLst/>
          </a:prstGeom>
          <a:noFill/>
          <a:ln w="12700" cap="flat" cmpd="sng" algn="ctr">
            <a:solidFill>
              <a:srgbClr val="5B9BD5"/>
            </a:solidFill>
            <a:prstDash val="solid"/>
            <a:miter lim="800000"/>
            <a:headEnd type="triangle"/>
            <a:tailEnd type="triangle"/>
          </a:ln>
          <a:effectLst/>
        </p:spPr>
      </p:cxnSp>
      <p:cxnSp>
        <p:nvCxnSpPr>
          <p:cNvPr id="11" name="Straight Arrow Connector 10"/>
          <p:cNvCxnSpPr/>
          <p:nvPr/>
        </p:nvCxnSpPr>
        <p:spPr>
          <a:xfrm>
            <a:off x="6629400" y="2971800"/>
            <a:ext cx="0" cy="495300"/>
          </a:xfrm>
          <a:prstGeom prst="straightConnector1">
            <a:avLst/>
          </a:prstGeom>
          <a:noFill/>
          <a:ln w="12700" cap="flat" cmpd="sng" algn="ctr">
            <a:solidFill>
              <a:srgbClr val="5B9BD5"/>
            </a:solidFill>
            <a:prstDash val="solid"/>
            <a:miter lim="800000"/>
            <a:headEnd type="triangle"/>
            <a:tailEnd type="triangle"/>
          </a:ln>
          <a:effectLst/>
        </p:spPr>
      </p:cxnSp>
      <mc:AlternateContent xmlns:mc="http://schemas.openxmlformats.org/markup-compatibility/2006" xmlns:a14="http://schemas.microsoft.com/office/drawing/2010/main">
        <mc:Choice Requires="a14">
          <p:sp>
            <p:nvSpPr>
              <p:cNvPr id="12" name="TextBox 11"/>
              <p:cNvSpPr txBox="1"/>
              <p:nvPr/>
            </p:nvSpPr>
            <p:spPr>
              <a:xfrm>
                <a:off x="6858000" y="2080052"/>
                <a:ext cx="1216295" cy="215444"/>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90⁰−</m:t>
                      </m:r>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𝐿𝑎𝑡𝑖𝑡𝑢𝑑𝑒</m:t>
                      </m:r>
                    </m:oMath>
                  </m:oMathPara>
                </a14:m>
                <a:endParaRPr kumimoji="0" lang="en-US" sz="1400" b="0" i="0" u="none" strike="noStrike" kern="1200" cap="none" spc="0" normalizeH="0" baseline="0" noProof="0" dirty="0">
                  <a:ln>
                    <a:noFill/>
                  </a:ln>
                  <a:solidFill>
                    <a:prstClr val="black"/>
                  </a:solidFill>
                  <a:effectLst/>
                  <a:uLnTx/>
                  <a:uFillTx/>
                  <a:latin typeface="Calibri" panose="020F0502020204030204"/>
                  <a:ea typeface="ＭＳ Ｐゴシック" charset="-128"/>
                  <a:cs typeface="+mn-cs"/>
                </a:endParaRPr>
              </a:p>
            </p:txBody>
          </p:sp>
        </mc:Choice>
        <mc:Fallback xmlns="">
          <p:sp>
            <p:nvSpPr>
              <p:cNvPr id="12" name="TextBox 11"/>
              <p:cNvSpPr txBox="1">
                <a:spLocks noRot="1" noChangeAspect="1" noMove="1" noResize="1" noEditPoints="1" noAdjustHandles="1" noChangeArrowheads="1" noChangeShapeType="1" noTextEdit="1"/>
              </p:cNvSpPr>
              <p:nvPr/>
            </p:nvSpPr>
            <p:spPr>
              <a:xfrm>
                <a:off x="6858000" y="2080052"/>
                <a:ext cx="1216295" cy="215444"/>
              </a:xfrm>
              <a:prstGeom prst="rect">
                <a:avLst/>
              </a:prstGeom>
              <a:blipFill rotWithShape="0">
                <a:blip r:embed="rId3"/>
                <a:stretch>
                  <a:fillRect l="-4000" t="-5556" r="-2000" b="-833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 name="TextBox 12"/>
              <p:cNvSpPr txBox="1"/>
              <p:nvPr/>
            </p:nvSpPr>
            <p:spPr>
              <a:xfrm>
                <a:off x="6858000" y="3009900"/>
                <a:ext cx="1322478" cy="430887"/>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𝐿𝑢𝑛𝑎𝑟</m:t>
                      </m:r>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 </m:t>
                      </m:r>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𝑂𝑏𝑙𝑖𝑞𝑢𝑖𝑡𝑦</m:t>
                      </m:r>
                    </m:oMath>
                  </m:oMathPara>
                </a14:m>
                <a:endParaRPr kumimoji="0" lang="en-US" sz="1400" b="0" i="1" u="none" strike="noStrike" kern="1200" cap="none" spc="0" normalizeH="0" baseline="0" noProof="0" dirty="0">
                  <a:ln>
                    <a:noFill/>
                  </a:ln>
                  <a:solidFill>
                    <a:prstClr val="black"/>
                  </a:solidFill>
                  <a:effectLst/>
                  <a:uLnTx/>
                  <a:uFillTx/>
                  <a:latin typeface="Calibri" panose="020F0502020204030204"/>
                  <a:ea typeface="ＭＳ Ｐゴシック"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𝑡𝑜</m:t>
                      </m:r>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 </m:t>
                      </m:r>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𝐸𝑐𝑙𝑖𝑝𝑡𝑖𝑐</m:t>
                      </m:r>
                    </m:oMath>
                  </m:oMathPara>
                </a14:m>
                <a:endParaRPr kumimoji="0" lang="en-US" sz="1400" b="0" i="0" u="none" strike="noStrike" kern="1200" cap="none" spc="0" normalizeH="0" baseline="0" noProof="0" dirty="0">
                  <a:ln>
                    <a:noFill/>
                  </a:ln>
                  <a:solidFill>
                    <a:prstClr val="black"/>
                  </a:solidFill>
                  <a:effectLst/>
                  <a:uLnTx/>
                  <a:uFillTx/>
                  <a:latin typeface="Calibri" panose="020F0502020204030204"/>
                  <a:ea typeface="ＭＳ Ｐゴシック" charset="-128"/>
                  <a:cs typeface="+mn-cs"/>
                </a:endParaRPr>
              </a:p>
            </p:txBody>
          </p:sp>
        </mc:Choice>
        <mc:Fallback xmlns="">
          <p:sp>
            <p:nvSpPr>
              <p:cNvPr id="13" name="TextBox 12"/>
              <p:cNvSpPr txBox="1">
                <a:spLocks noRot="1" noChangeAspect="1" noMove="1" noResize="1" noEditPoints="1" noAdjustHandles="1" noChangeArrowheads="1" noChangeShapeType="1" noTextEdit="1"/>
              </p:cNvSpPr>
              <p:nvPr/>
            </p:nvSpPr>
            <p:spPr>
              <a:xfrm>
                <a:off x="6858000" y="3009900"/>
                <a:ext cx="1322478" cy="430887"/>
              </a:xfrm>
              <a:prstGeom prst="rect">
                <a:avLst/>
              </a:prstGeom>
              <a:blipFill rotWithShape="0">
                <a:blip r:embed="rId4"/>
                <a:stretch>
                  <a:fillRect l="-2765" r="-4147" b="-15714"/>
                </a:stretch>
              </a:blipFill>
            </p:spPr>
            <p:txBody>
              <a:bodyPr/>
              <a:lstStyle/>
              <a:p>
                <a:r>
                  <a:rPr lang="en-US">
                    <a:noFill/>
                  </a:rPr>
                  <a:t> </a:t>
                </a:r>
              </a:p>
            </p:txBody>
          </p:sp>
        </mc:Fallback>
      </mc:AlternateContent>
      <p:cxnSp>
        <p:nvCxnSpPr>
          <p:cNvPr id="14" name="Straight Connector 13"/>
          <p:cNvCxnSpPr/>
          <p:nvPr/>
        </p:nvCxnSpPr>
        <p:spPr>
          <a:xfrm flipV="1">
            <a:off x="3048000" y="1295400"/>
            <a:ext cx="0" cy="2247900"/>
          </a:xfrm>
          <a:prstGeom prst="line">
            <a:avLst/>
          </a:prstGeom>
          <a:noFill/>
          <a:ln w="12700" cap="flat" cmpd="sng" algn="ctr">
            <a:solidFill>
              <a:srgbClr val="5B9BD5"/>
            </a:solidFill>
            <a:prstDash val="dash"/>
            <a:miter lim="800000"/>
          </a:ln>
          <a:effectLst/>
        </p:spPr>
      </p:cxnSp>
      <p:cxnSp>
        <p:nvCxnSpPr>
          <p:cNvPr id="15" name="Straight Connector 14"/>
          <p:cNvCxnSpPr/>
          <p:nvPr/>
        </p:nvCxnSpPr>
        <p:spPr>
          <a:xfrm flipV="1">
            <a:off x="3200400" y="1295400"/>
            <a:ext cx="0" cy="2247900"/>
          </a:xfrm>
          <a:prstGeom prst="line">
            <a:avLst/>
          </a:prstGeom>
          <a:noFill/>
          <a:ln w="12700" cap="flat" cmpd="sng" algn="ctr">
            <a:solidFill>
              <a:srgbClr val="5B9BD5"/>
            </a:solidFill>
            <a:prstDash val="dash"/>
            <a:miter lim="800000"/>
          </a:ln>
          <a:effectLst/>
        </p:spPr>
      </p:cxnSp>
      <p:cxnSp>
        <p:nvCxnSpPr>
          <p:cNvPr id="16" name="Straight Arrow Connector 15"/>
          <p:cNvCxnSpPr/>
          <p:nvPr/>
        </p:nvCxnSpPr>
        <p:spPr>
          <a:xfrm>
            <a:off x="3200400" y="1371600"/>
            <a:ext cx="220980" cy="0"/>
          </a:xfrm>
          <a:prstGeom prst="straightConnector1">
            <a:avLst/>
          </a:prstGeom>
          <a:noFill/>
          <a:ln w="12700" cap="flat" cmpd="sng" algn="ctr">
            <a:solidFill>
              <a:srgbClr val="5B9BD5"/>
            </a:solidFill>
            <a:prstDash val="solid"/>
            <a:miter lim="800000"/>
            <a:headEnd type="triangle"/>
            <a:tailEnd type="none"/>
          </a:ln>
          <a:effectLst/>
        </p:spPr>
      </p:cxnSp>
      <p:cxnSp>
        <p:nvCxnSpPr>
          <p:cNvPr id="17" name="Straight Arrow Connector 16"/>
          <p:cNvCxnSpPr/>
          <p:nvPr/>
        </p:nvCxnSpPr>
        <p:spPr>
          <a:xfrm flipH="1">
            <a:off x="2827020" y="1371600"/>
            <a:ext cx="220980" cy="0"/>
          </a:xfrm>
          <a:prstGeom prst="straightConnector1">
            <a:avLst/>
          </a:prstGeom>
          <a:noFill/>
          <a:ln w="12700" cap="flat" cmpd="sng" algn="ctr">
            <a:solidFill>
              <a:srgbClr val="5B9BD5"/>
            </a:solidFill>
            <a:prstDash val="solid"/>
            <a:miter lim="800000"/>
            <a:headEnd type="triangle"/>
            <a:tailEnd type="none"/>
          </a:ln>
          <a:effectLst/>
        </p:spPr>
      </p:cxnSp>
      <mc:AlternateContent xmlns:mc="http://schemas.openxmlformats.org/markup-compatibility/2006" xmlns:a14="http://schemas.microsoft.com/office/drawing/2010/main">
        <mc:Choice Requires="a14">
          <p:sp>
            <p:nvSpPr>
              <p:cNvPr id="18" name="TextBox 17"/>
              <p:cNvSpPr txBox="1"/>
              <p:nvPr/>
            </p:nvSpPr>
            <p:spPr>
              <a:xfrm>
                <a:off x="2453810" y="1110734"/>
                <a:ext cx="1764906" cy="215444"/>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𝐿𝑢𝑛𝑎𝑟</m:t>
                      </m:r>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 </m:t>
                      </m:r>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𝑆𝑦𝑛𝑜𝑑𝑖𝑐</m:t>
                      </m:r>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 </m:t>
                      </m:r>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𝑀𝑜𝑛𝑡h</m:t>
                      </m:r>
                    </m:oMath>
                  </m:oMathPara>
                </a14:m>
                <a:endParaRPr kumimoji="0" lang="en-US" sz="1400" b="0" i="0" u="none" strike="noStrike" kern="1200" cap="none" spc="0" normalizeH="0" baseline="0" noProof="0" dirty="0">
                  <a:ln>
                    <a:noFill/>
                  </a:ln>
                  <a:solidFill>
                    <a:prstClr val="black"/>
                  </a:solidFill>
                  <a:effectLst/>
                  <a:uLnTx/>
                  <a:uFillTx/>
                  <a:latin typeface="Calibri" panose="020F0502020204030204"/>
                  <a:ea typeface="ＭＳ Ｐゴシック" charset="-128"/>
                  <a:cs typeface="+mn-cs"/>
                </a:endParaRPr>
              </a:p>
            </p:txBody>
          </p:sp>
        </mc:Choice>
        <mc:Fallback xmlns="">
          <p:sp>
            <p:nvSpPr>
              <p:cNvPr id="18" name="TextBox 17"/>
              <p:cNvSpPr txBox="1">
                <a:spLocks noRot="1" noChangeAspect="1" noMove="1" noResize="1" noEditPoints="1" noAdjustHandles="1" noChangeArrowheads="1" noChangeShapeType="1" noTextEdit="1"/>
              </p:cNvSpPr>
              <p:nvPr/>
            </p:nvSpPr>
            <p:spPr>
              <a:xfrm>
                <a:off x="2453810" y="1110734"/>
                <a:ext cx="1764906" cy="215444"/>
              </a:xfrm>
              <a:prstGeom prst="rect">
                <a:avLst/>
              </a:prstGeom>
              <a:blipFill rotWithShape="0">
                <a:blip r:embed="rId5"/>
                <a:stretch>
                  <a:fillRect l="-2076" r="-2076" b="-30556"/>
                </a:stretch>
              </a:blipFill>
            </p:spPr>
            <p:txBody>
              <a:bodyPr/>
              <a:lstStyle/>
              <a:p>
                <a:r>
                  <a:rPr lang="en-US">
                    <a:noFill/>
                  </a:rPr>
                  <a:t> </a:t>
                </a:r>
              </a:p>
            </p:txBody>
          </p:sp>
        </mc:Fallback>
      </mc:AlternateContent>
      <p:sp>
        <p:nvSpPr>
          <p:cNvPr id="26" name="Oval 40"/>
          <p:cNvSpPr>
            <a:spLocks noChangeArrowheads="1"/>
          </p:cNvSpPr>
          <p:nvPr/>
        </p:nvSpPr>
        <p:spPr bwMode="auto">
          <a:xfrm>
            <a:off x="9486900" y="4457700"/>
            <a:ext cx="304800" cy="304800"/>
          </a:xfrm>
          <a:prstGeom prst="ellipse">
            <a:avLst/>
          </a:prstGeom>
          <a:solidFill>
            <a:srgbClr val="CCFFCC"/>
          </a:solidFill>
          <a:ln w="9525">
            <a:solidFill>
              <a:srgbClr val="000000"/>
            </a:solidFill>
            <a:round/>
            <a:headEnd/>
            <a:tailEnd/>
          </a:ln>
        </p:spPr>
        <p:txBody>
          <a:bodyPr wrap="none" anchor="ct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
        <p:nvSpPr>
          <p:cNvPr id="27" name="Oval 41"/>
          <p:cNvSpPr>
            <a:spLocks noChangeArrowheads="1"/>
          </p:cNvSpPr>
          <p:nvPr/>
        </p:nvSpPr>
        <p:spPr bwMode="auto">
          <a:xfrm>
            <a:off x="9486900" y="2095500"/>
            <a:ext cx="304800" cy="304800"/>
          </a:xfrm>
          <a:prstGeom prst="ellipse">
            <a:avLst/>
          </a:prstGeom>
          <a:solidFill>
            <a:srgbClr val="CCFFCC"/>
          </a:solidFill>
          <a:ln w="9525">
            <a:solidFill>
              <a:srgbClr val="000000"/>
            </a:solidFill>
            <a:round/>
            <a:headEnd/>
            <a:tailEnd/>
          </a:ln>
        </p:spPr>
        <p:txBody>
          <a:bodyPr wrap="none" anchor="ct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
        <p:nvSpPr>
          <p:cNvPr id="28" name="Oval 42"/>
          <p:cNvSpPr>
            <a:spLocks noChangeArrowheads="1"/>
          </p:cNvSpPr>
          <p:nvPr/>
        </p:nvSpPr>
        <p:spPr bwMode="auto">
          <a:xfrm>
            <a:off x="9105900" y="1257300"/>
            <a:ext cx="1066800" cy="1066800"/>
          </a:xfrm>
          <a:prstGeom prst="ellipse">
            <a:avLst/>
          </a:prstGeom>
          <a:solidFill>
            <a:srgbClr val="C0C0C0"/>
          </a:solidFill>
          <a:ln w="9525">
            <a:solidFill>
              <a:srgbClr val="000000"/>
            </a:solidFill>
            <a:round/>
            <a:headEnd/>
            <a:tailEnd/>
          </a:ln>
        </p:spPr>
        <p:txBody>
          <a:bodyPr wrap="none" anchor="ct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
        <p:nvSpPr>
          <p:cNvPr id="29" name="Line 43"/>
          <p:cNvSpPr>
            <a:spLocks noChangeShapeType="1"/>
          </p:cNvSpPr>
          <p:nvPr/>
        </p:nvSpPr>
        <p:spPr bwMode="auto">
          <a:xfrm>
            <a:off x="8877300" y="2324100"/>
            <a:ext cx="2286000" cy="0"/>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
        <p:nvSpPr>
          <p:cNvPr id="30" name="Line 44"/>
          <p:cNvSpPr>
            <a:spLocks noChangeShapeType="1"/>
          </p:cNvSpPr>
          <p:nvPr/>
        </p:nvSpPr>
        <p:spPr bwMode="auto">
          <a:xfrm>
            <a:off x="9639300" y="952500"/>
            <a:ext cx="0" cy="1752600"/>
          </a:xfrm>
          <a:prstGeom prst="line">
            <a:avLst/>
          </a:prstGeom>
          <a:noFill/>
          <a:ln w="9525">
            <a:solidFill>
              <a:srgbClr val="000000"/>
            </a:solidFill>
            <a:prstDash val="dashDot"/>
            <a:round/>
            <a:headEnd/>
            <a:tailEnd/>
          </a:ln>
          <a:extLst>
            <a:ext uri="{909E8E84-426E-40DD-AFC4-6F175D3DCCD1}">
              <a14:hiddenFill xmlns:a14="http://schemas.microsoft.com/office/drawing/2010/main">
                <a:noFill/>
              </a14:hiddenFill>
            </a:ext>
          </a:extLst>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
        <p:nvSpPr>
          <p:cNvPr id="31" name="Oval 45"/>
          <p:cNvSpPr>
            <a:spLocks noChangeArrowheads="1"/>
          </p:cNvSpPr>
          <p:nvPr/>
        </p:nvSpPr>
        <p:spPr bwMode="auto">
          <a:xfrm>
            <a:off x="11010900" y="3009900"/>
            <a:ext cx="304800" cy="304800"/>
          </a:xfrm>
          <a:prstGeom prst="ellipse">
            <a:avLst/>
          </a:prstGeom>
          <a:solidFill>
            <a:srgbClr val="FFFF99"/>
          </a:solidFill>
          <a:ln w="9525">
            <a:solidFill>
              <a:srgbClr val="000000"/>
            </a:solidFill>
            <a:round/>
            <a:headEnd/>
            <a:tailEnd/>
          </a:ln>
        </p:spPr>
        <p:txBody>
          <a:bodyPr wrap="none" anchor="ct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
        <p:nvSpPr>
          <p:cNvPr id="32" name="Line 46"/>
          <p:cNvSpPr>
            <a:spLocks noChangeShapeType="1"/>
          </p:cNvSpPr>
          <p:nvPr/>
        </p:nvSpPr>
        <p:spPr bwMode="auto">
          <a:xfrm>
            <a:off x="9639300" y="2324100"/>
            <a:ext cx="1524000" cy="838200"/>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
        <p:nvSpPr>
          <p:cNvPr id="33" name="Arc 47"/>
          <p:cNvSpPr>
            <a:spLocks/>
          </p:cNvSpPr>
          <p:nvPr/>
        </p:nvSpPr>
        <p:spPr bwMode="auto">
          <a:xfrm>
            <a:off x="9715500" y="2327275"/>
            <a:ext cx="1219200" cy="606425"/>
          </a:xfrm>
          <a:custGeom>
            <a:avLst/>
            <a:gdLst>
              <a:gd name="T0" fmla="*/ 2147483647 w 21600"/>
              <a:gd name="T1" fmla="*/ 0 h 10450"/>
              <a:gd name="T2" fmla="*/ 2147483647 w 21600"/>
              <a:gd name="T3" fmla="*/ 2147483647 h 10450"/>
              <a:gd name="T4" fmla="*/ 0 w 21600"/>
              <a:gd name="T5" fmla="*/ 2147483647 h 10450"/>
              <a:gd name="T6" fmla="*/ 0 60000 65536"/>
              <a:gd name="T7" fmla="*/ 0 60000 65536"/>
              <a:gd name="T8" fmla="*/ 0 60000 65536"/>
              <a:gd name="T9" fmla="*/ 0 w 21600"/>
              <a:gd name="T10" fmla="*/ 0 h 10450"/>
              <a:gd name="T11" fmla="*/ 21600 w 21600"/>
              <a:gd name="T12" fmla="*/ 10450 h 10450"/>
            </a:gdLst>
            <a:ahLst/>
            <a:cxnLst>
              <a:cxn ang="T6">
                <a:pos x="T0" y="T1"/>
              </a:cxn>
              <a:cxn ang="T7">
                <a:pos x="T2" y="T3"/>
              </a:cxn>
              <a:cxn ang="T8">
                <a:pos x="T4" y="T5"/>
              </a:cxn>
            </a:cxnLst>
            <a:rect l="T9" t="T10" r="T11" b="T12"/>
            <a:pathLst>
              <a:path w="21600" h="10450" fill="none" extrusionOk="0">
                <a:moveTo>
                  <a:pt x="21599" y="0"/>
                </a:moveTo>
                <a:cubicBezTo>
                  <a:pt x="21599" y="23"/>
                  <a:pt x="21600" y="46"/>
                  <a:pt x="21600" y="70"/>
                </a:cubicBezTo>
                <a:cubicBezTo>
                  <a:pt x="21600" y="3698"/>
                  <a:pt x="20686" y="7267"/>
                  <a:pt x="18942" y="10449"/>
                </a:cubicBezTo>
              </a:path>
              <a:path w="21600" h="10450" stroke="0" extrusionOk="0">
                <a:moveTo>
                  <a:pt x="21599" y="0"/>
                </a:moveTo>
                <a:cubicBezTo>
                  <a:pt x="21599" y="23"/>
                  <a:pt x="21600" y="46"/>
                  <a:pt x="21600" y="70"/>
                </a:cubicBezTo>
                <a:cubicBezTo>
                  <a:pt x="21600" y="3698"/>
                  <a:pt x="20686" y="7267"/>
                  <a:pt x="18942" y="10449"/>
                </a:cubicBezTo>
                <a:lnTo>
                  <a:pt x="0" y="70"/>
                </a:lnTo>
                <a:close/>
              </a:path>
            </a:pathLst>
          </a:custGeom>
          <a:noFill/>
          <a:ln w="9525">
            <a:solidFill>
              <a:srgbClr val="000000"/>
            </a:solidFill>
            <a:round/>
            <a:headEnd type="arrow" w="med" len="med"/>
            <a:tailEnd type="arrow" w="med" len="me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
        <p:nvSpPr>
          <p:cNvPr id="34" name="Text Box 48"/>
          <p:cNvSpPr txBox="1">
            <a:spLocks noChangeArrowheads="1"/>
          </p:cNvSpPr>
          <p:nvPr/>
        </p:nvSpPr>
        <p:spPr bwMode="auto">
          <a:xfrm>
            <a:off x="9401268" y="952500"/>
            <a:ext cx="276038"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sz="1100" b="0" i="0" u="none" strike="noStrike" kern="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mn-cs"/>
              </a:rPr>
              <a:t>N</a:t>
            </a:r>
          </a:p>
        </p:txBody>
      </p:sp>
      <p:sp>
        <p:nvSpPr>
          <p:cNvPr id="35" name="Text Box 49"/>
          <p:cNvSpPr txBox="1">
            <a:spLocks noChangeArrowheads="1"/>
          </p:cNvSpPr>
          <p:nvPr/>
        </p:nvSpPr>
        <p:spPr bwMode="auto">
          <a:xfrm>
            <a:off x="9412514" y="2476500"/>
            <a:ext cx="248786"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sz="1100" b="0" i="0" u="none" strike="noStrike" kern="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mn-cs"/>
              </a:rPr>
              <a:t>S</a:t>
            </a:r>
          </a:p>
        </p:txBody>
      </p:sp>
      <p:sp>
        <p:nvSpPr>
          <p:cNvPr id="36" name="Text Box 50"/>
          <p:cNvSpPr txBox="1">
            <a:spLocks noChangeArrowheads="1"/>
          </p:cNvSpPr>
          <p:nvPr/>
        </p:nvSpPr>
        <p:spPr bwMode="auto">
          <a:xfrm>
            <a:off x="10200442" y="2095500"/>
            <a:ext cx="631904"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sz="1100" b="0" i="0" u="none" strike="noStrike" kern="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mn-cs"/>
              </a:rPr>
              <a:t>Horizon</a:t>
            </a:r>
          </a:p>
        </p:txBody>
      </p:sp>
      <p:sp>
        <p:nvSpPr>
          <p:cNvPr id="37" name="Text Box 51"/>
          <p:cNvSpPr txBox="1">
            <a:spLocks noChangeArrowheads="1"/>
          </p:cNvSpPr>
          <p:nvPr/>
        </p:nvSpPr>
        <p:spPr bwMode="auto">
          <a:xfrm>
            <a:off x="10248900" y="2400300"/>
            <a:ext cx="713657"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sz="1100" b="0" i="0" u="none" strike="noStrike" kern="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mn-cs"/>
              </a:rPr>
              <a:t>Elevation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sz="1100" b="0" i="0" u="none" strike="noStrike" kern="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mn-cs"/>
              </a:rPr>
              <a:t>Angle</a:t>
            </a:r>
          </a:p>
        </p:txBody>
      </p:sp>
      <p:sp>
        <p:nvSpPr>
          <p:cNvPr id="38" name="Oval 52"/>
          <p:cNvSpPr>
            <a:spLocks noChangeArrowheads="1"/>
          </p:cNvSpPr>
          <p:nvPr/>
        </p:nvSpPr>
        <p:spPr bwMode="auto">
          <a:xfrm>
            <a:off x="9105900" y="3619500"/>
            <a:ext cx="1066800" cy="1066800"/>
          </a:xfrm>
          <a:prstGeom prst="ellipse">
            <a:avLst/>
          </a:prstGeom>
          <a:solidFill>
            <a:srgbClr val="C0C0C0"/>
          </a:solidFill>
          <a:ln w="9525">
            <a:solidFill>
              <a:srgbClr val="000000"/>
            </a:solidFill>
            <a:round/>
            <a:headEnd/>
            <a:tailEnd/>
          </a:ln>
        </p:spPr>
        <p:txBody>
          <a:bodyPr wrap="none" anchor="ct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
        <p:nvSpPr>
          <p:cNvPr id="39" name="Line 53"/>
          <p:cNvSpPr>
            <a:spLocks noChangeShapeType="1"/>
          </p:cNvSpPr>
          <p:nvPr/>
        </p:nvSpPr>
        <p:spPr bwMode="auto">
          <a:xfrm>
            <a:off x="8877300" y="4686300"/>
            <a:ext cx="2286000" cy="0"/>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
        <p:nvSpPr>
          <p:cNvPr id="40" name="Line 54"/>
          <p:cNvSpPr>
            <a:spLocks noChangeShapeType="1"/>
          </p:cNvSpPr>
          <p:nvPr/>
        </p:nvSpPr>
        <p:spPr bwMode="auto">
          <a:xfrm>
            <a:off x="9639300" y="3314700"/>
            <a:ext cx="0" cy="1676400"/>
          </a:xfrm>
          <a:prstGeom prst="line">
            <a:avLst/>
          </a:prstGeom>
          <a:noFill/>
          <a:ln w="9525">
            <a:solidFill>
              <a:srgbClr val="000000"/>
            </a:solidFill>
            <a:prstDash val="dashDot"/>
            <a:round/>
            <a:headEnd/>
            <a:tailEnd/>
          </a:ln>
          <a:extLst>
            <a:ext uri="{909E8E84-426E-40DD-AFC4-6F175D3DCCD1}">
              <a14:hiddenFill xmlns:a14="http://schemas.microsoft.com/office/drawing/2010/main">
                <a:noFill/>
              </a14:hiddenFill>
            </a:ext>
          </a:extLst>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
        <p:nvSpPr>
          <p:cNvPr id="41" name="Oval 55"/>
          <p:cNvSpPr>
            <a:spLocks noChangeArrowheads="1"/>
          </p:cNvSpPr>
          <p:nvPr/>
        </p:nvSpPr>
        <p:spPr bwMode="auto">
          <a:xfrm>
            <a:off x="11010900" y="5372100"/>
            <a:ext cx="304800" cy="304800"/>
          </a:xfrm>
          <a:prstGeom prst="ellipse">
            <a:avLst/>
          </a:prstGeom>
          <a:solidFill>
            <a:srgbClr val="FFFF99"/>
          </a:solidFill>
          <a:ln w="9525">
            <a:solidFill>
              <a:srgbClr val="000000"/>
            </a:solidFill>
            <a:round/>
            <a:headEnd/>
            <a:tailEnd/>
          </a:ln>
        </p:spPr>
        <p:txBody>
          <a:bodyPr wrap="none" anchor="ct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
        <p:nvSpPr>
          <p:cNvPr id="42" name="Arc 56"/>
          <p:cNvSpPr>
            <a:spLocks/>
          </p:cNvSpPr>
          <p:nvPr/>
        </p:nvSpPr>
        <p:spPr bwMode="auto">
          <a:xfrm>
            <a:off x="9715500" y="4695825"/>
            <a:ext cx="1112838" cy="714375"/>
          </a:xfrm>
          <a:custGeom>
            <a:avLst/>
            <a:gdLst>
              <a:gd name="T0" fmla="*/ 2147483647 w 19712"/>
              <a:gd name="T1" fmla="*/ 2147483647 h 12309"/>
              <a:gd name="T2" fmla="*/ 2147483647 w 19712"/>
              <a:gd name="T3" fmla="*/ 2147483647 h 12309"/>
              <a:gd name="T4" fmla="*/ 0 w 19712"/>
              <a:gd name="T5" fmla="*/ 0 h 12309"/>
              <a:gd name="T6" fmla="*/ 0 60000 65536"/>
              <a:gd name="T7" fmla="*/ 0 60000 65536"/>
              <a:gd name="T8" fmla="*/ 0 60000 65536"/>
              <a:gd name="T9" fmla="*/ 0 w 19712"/>
              <a:gd name="T10" fmla="*/ 0 h 12309"/>
              <a:gd name="T11" fmla="*/ 19712 w 19712"/>
              <a:gd name="T12" fmla="*/ 12309 h 12309"/>
            </a:gdLst>
            <a:ahLst/>
            <a:cxnLst>
              <a:cxn ang="T6">
                <a:pos x="T0" y="T1"/>
              </a:cxn>
              <a:cxn ang="T7">
                <a:pos x="T2" y="T3"/>
              </a:cxn>
              <a:cxn ang="T8">
                <a:pos x="T4" y="T5"/>
              </a:cxn>
            </a:cxnLst>
            <a:rect l="T9" t="T10" r="T11" b="T12"/>
            <a:pathLst>
              <a:path w="19712" h="12309" fill="none" extrusionOk="0">
                <a:moveTo>
                  <a:pt x="19712" y="8831"/>
                </a:moveTo>
                <a:cubicBezTo>
                  <a:pt x="19166" y="10048"/>
                  <a:pt x="18509" y="11212"/>
                  <a:pt x="17749" y="12308"/>
                </a:cubicBezTo>
              </a:path>
              <a:path w="19712" h="12309" stroke="0" extrusionOk="0">
                <a:moveTo>
                  <a:pt x="19712" y="8831"/>
                </a:moveTo>
                <a:cubicBezTo>
                  <a:pt x="19166" y="10048"/>
                  <a:pt x="18509" y="11212"/>
                  <a:pt x="17749" y="12308"/>
                </a:cubicBezTo>
                <a:lnTo>
                  <a:pt x="0" y="0"/>
                </a:lnTo>
                <a:close/>
              </a:path>
            </a:pathLst>
          </a:custGeom>
          <a:noFill/>
          <a:ln w="9525">
            <a:solidFill>
              <a:srgbClr val="000000"/>
            </a:solidFill>
            <a:round/>
            <a:headEnd type="arrow" w="med" len="med"/>
            <a:tailEnd type="arrow" w="med" len="me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
        <p:nvSpPr>
          <p:cNvPr id="43" name="Text Box 57"/>
          <p:cNvSpPr txBox="1">
            <a:spLocks noChangeArrowheads="1"/>
          </p:cNvSpPr>
          <p:nvPr/>
        </p:nvSpPr>
        <p:spPr bwMode="auto">
          <a:xfrm>
            <a:off x="9401268" y="3314700"/>
            <a:ext cx="276038"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sz="1100" b="0" i="0" u="none" strike="noStrike" kern="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mn-cs"/>
              </a:rPr>
              <a:t>N</a:t>
            </a:r>
          </a:p>
        </p:txBody>
      </p:sp>
      <p:sp>
        <p:nvSpPr>
          <p:cNvPr id="44" name="Text Box 58"/>
          <p:cNvSpPr txBox="1">
            <a:spLocks noChangeArrowheads="1"/>
          </p:cNvSpPr>
          <p:nvPr/>
        </p:nvSpPr>
        <p:spPr bwMode="auto">
          <a:xfrm>
            <a:off x="9412514" y="4838700"/>
            <a:ext cx="248786"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sz="1100" b="0" i="0" u="none" strike="noStrike" kern="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mn-cs"/>
              </a:rPr>
              <a:t>S</a:t>
            </a:r>
          </a:p>
        </p:txBody>
      </p:sp>
      <p:sp>
        <p:nvSpPr>
          <p:cNvPr id="45" name="Text Box 59"/>
          <p:cNvSpPr txBox="1">
            <a:spLocks noChangeArrowheads="1"/>
          </p:cNvSpPr>
          <p:nvPr/>
        </p:nvSpPr>
        <p:spPr bwMode="auto">
          <a:xfrm>
            <a:off x="10200442" y="4457700"/>
            <a:ext cx="631904"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sz="1100" b="0" i="0" u="none" strike="noStrike" kern="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mn-cs"/>
              </a:rPr>
              <a:t>Horizon</a:t>
            </a:r>
          </a:p>
        </p:txBody>
      </p:sp>
      <p:sp>
        <p:nvSpPr>
          <p:cNvPr id="46" name="Text Box 60"/>
          <p:cNvSpPr txBox="1">
            <a:spLocks noChangeArrowheads="1"/>
          </p:cNvSpPr>
          <p:nvPr/>
        </p:nvSpPr>
        <p:spPr bwMode="auto">
          <a:xfrm>
            <a:off x="10668000" y="4800600"/>
            <a:ext cx="720069"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sz="1100" b="0" i="0" u="none" strike="noStrike" kern="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mn-cs"/>
              </a:rPr>
              <a:t>Angular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sz="1100" b="0" i="0" u="none" strike="noStrike" kern="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mn-cs"/>
              </a:rPr>
              <a:t>Diameter</a:t>
            </a:r>
          </a:p>
        </p:txBody>
      </p:sp>
      <p:sp>
        <p:nvSpPr>
          <p:cNvPr id="47" name="Line 61"/>
          <p:cNvSpPr>
            <a:spLocks noChangeShapeType="1"/>
          </p:cNvSpPr>
          <p:nvPr/>
        </p:nvSpPr>
        <p:spPr bwMode="auto">
          <a:xfrm>
            <a:off x="9639300" y="4686300"/>
            <a:ext cx="1600200" cy="685800"/>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
        <p:nvSpPr>
          <p:cNvPr id="48" name="Line 62"/>
          <p:cNvSpPr>
            <a:spLocks noChangeShapeType="1"/>
          </p:cNvSpPr>
          <p:nvPr/>
        </p:nvSpPr>
        <p:spPr bwMode="auto">
          <a:xfrm>
            <a:off x="9639300" y="4686300"/>
            <a:ext cx="1447800" cy="990600"/>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
        <p:nvSpPr>
          <p:cNvPr id="50" name="Text Box 72"/>
          <p:cNvSpPr txBox="1">
            <a:spLocks noChangeArrowheads="1"/>
          </p:cNvSpPr>
          <p:nvPr/>
        </p:nvSpPr>
        <p:spPr bwMode="auto">
          <a:xfrm>
            <a:off x="8153400" y="5791200"/>
            <a:ext cx="349567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333399"/>
                </a:solidFill>
                <a:effectLst/>
                <a:uLnTx/>
                <a:uFillTx/>
                <a:latin typeface="Calibri" panose="020F0502020204030204" pitchFamily="34" charset="0"/>
                <a:ea typeface="MS PGothic" panose="020B0600070205080204" pitchFamily="34" charset="-128"/>
                <a:cs typeface="+mn-cs"/>
              </a:rPr>
              <a:t>The angular diameter of the sun is approximately 0.53</a:t>
            </a:r>
            <a:r>
              <a:rPr kumimoji="0" lang="en-US" altLang="en-US" sz="1200" b="0" i="0" u="none" strike="noStrike" kern="1200" cap="none" spc="0" normalizeH="0" baseline="30000" noProof="0" dirty="0">
                <a:ln>
                  <a:noFill/>
                </a:ln>
                <a:solidFill>
                  <a:srgbClr val="333399"/>
                </a:solidFill>
                <a:effectLst/>
                <a:uLnTx/>
                <a:uFillTx/>
                <a:latin typeface="Calibri" panose="020F0502020204030204" pitchFamily="34" charset="0"/>
                <a:ea typeface="MS PGothic" panose="020B0600070205080204" pitchFamily="34" charset="-128"/>
                <a:cs typeface="+mn-cs"/>
              </a:rPr>
              <a:t>o</a:t>
            </a:r>
            <a:r>
              <a:rPr kumimoji="0" lang="en-US" altLang="en-US" sz="1200" b="0" i="0" u="none" strike="noStrike" kern="1200" cap="none" spc="0" normalizeH="0" baseline="0" noProof="0" dirty="0">
                <a:ln>
                  <a:noFill/>
                </a:ln>
                <a:solidFill>
                  <a:srgbClr val="333399"/>
                </a:solidFill>
                <a:effectLst/>
                <a:uLnTx/>
                <a:uFillTx/>
                <a:latin typeface="Calibri" panose="020F0502020204030204" pitchFamily="34" charset="0"/>
                <a:ea typeface="MS PGothic" panose="020B0600070205080204" pitchFamily="34" charset="-128"/>
                <a:cs typeface="+mn-cs"/>
              </a:rPr>
              <a:t> as viewed from the lunar surface.</a:t>
            </a:r>
          </a:p>
        </p:txBody>
      </p:sp>
      <p:sp>
        <p:nvSpPr>
          <p:cNvPr id="52" name="Rectangle 51"/>
          <p:cNvSpPr/>
          <p:nvPr/>
        </p:nvSpPr>
        <p:spPr bwMode="auto">
          <a:xfrm>
            <a:off x="1295400" y="3352800"/>
            <a:ext cx="4800600" cy="228600"/>
          </a:xfrm>
          <a:prstGeom prst="rect">
            <a:avLst/>
          </a:prstGeom>
          <a:solidFill>
            <a:schemeClr val="bg1">
              <a:lumMod val="75000"/>
              <a:alpha val="22000"/>
            </a:schemeClr>
          </a:solidFill>
          <a:ln w="1905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000" b="1" i="0" u="none" strike="noStrike" kern="1200" cap="none" spc="0" normalizeH="0" baseline="0" noProof="0">
              <a:ln>
                <a:noFill/>
              </a:ln>
              <a:solidFill>
                <a:srgbClr val="000000"/>
              </a:solidFill>
              <a:effectLst/>
              <a:uLnTx/>
              <a:uFillTx/>
              <a:latin typeface="Times" pitchFamily="18" charset="0"/>
              <a:ea typeface="ＭＳ Ｐゴシック" charset="-128"/>
              <a:cs typeface="+mn-cs"/>
            </a:endParaRPr>
          </a:p>
        </p:txBody>
      </p:sp>
      <p:sp>
        <p:nvSpPr>
          <p:cNvPr id="53" name="Rectangle 52"/>
          <p:cNvSpPr/>
          <p:nvPr/>
        </p:nvSpPr>
        <p:spPr bwMode="auto">
          <a:xfrm>
            <a:off x="1295400" y="3581400"/>
            <a:ext cx="4800600" cy="2247900"/>
          </a:xfrm>
          <a:prstGeom prst="rect">
            <a:avLst/>
          </a:prstGeom>
          <a:solidFill>
            <a:schemeClr val="bg1">
              <a:lumMod val="75000"/>
              <a:alpha val="55000"/>
            </a:schemeClr>
          </a:solidFill>
          <a:ln w="1905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000" b="1" i="0" u="none" strike="noStrike" kern="1200" cap="none" spc="0" normalizeH="0" baseline="0" noProof="0">
              <a:ln>
                <a:noFill/>
              </a:ln>
              <a:solidFill>
                <a:srgbClr val="000000"/>
              </a:solidFill>
              <a:effectLst/>
              <a:uLnTx/>
              <a:uFillTx/>
              <a:latin typeface="Times" pitchFamily="18" charset="0"/>
              <a:ea typeface="ＭＳ Ｐゴシック" charset="-128"/>
              <a:cs typeface="+mn-cs"/>
            </a:endParaRPr>
          </a:p>
        </p:txBody>
      </p:sp>
      <p:sp>
        <p:nvSpPr>
          <p:cNvPr id="54" name="Rectangle 53"/>
          <p:cNvSpPr/>
          <p:nvPr/>
        </p:nvSpPr>
        <p:spPr bwMode="auto">
          <a:xfrm>
            <a:off x="1295400" y="1066800"/>
            <a:ext cx="4800600" cy="2286000"/>
          </a:xfrm>
          <a:prstGeom prst="rect">
            <a:avLst/>
          </a:prstGeom>
          <a:solidFill>
            <a:srgbClr val="FFFF99">
              <a:alpha val="15000"/>
            </a:srgbClr>
          </a:solidFill>
          <a:ln w="1905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000" b="1" i="0" u="none" strike="noStrike" kern="1200" cap="none" spc="0" normalizeH="0" baseline="0" noProof="0">
              <a:ln>
                <a:noFill/>
              </a:ln>
              <a:solidFill>
                <a:srgbClr val="000000"/>
              </a:solidFill>
              <a:effectLst/>
              <a:uLnTx/>
              <a:uFillTx/>
              <a:latin typeface="Times" pitchFamily="18" charset="0"/>
              <a:ea typeface="ＭＳ Ｐゴシック" charset="-128"/>
              <a:cs typeface="+mn-cs"/>
            </a:endParaRPr>
          </a:p>
        </p:txBody>
      </p:sp>
      <p:sp>
        <p:nvSpPr>
          <p:cNvPr id="55" name="Text Box 42"/>
          <p:cNvSpPr txBox="1">
            <a:spLocks noChangeArrowheads="1"/>
          </p:cNvSpPr>
          <p:nvPr/>
        </p:nvSpPr>
        <p:spPr bwMode="auto">
          <a:xfrm>
            <a:off x="1409700" y="1104900"/>
            <a:ext cx="28373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wrap="none" lIns="0" tIns="0" rIns="0" bIns="0">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sz="1400" b="0" i="1" u="none" strike="noStrike" kern="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mn-cs"/>
              </a:rPr>
              <a:t>Day</a:t>
            </a:r>
          </a:p>
        </p:txBody>
      </p:sp>
      <p:sp>
        <p:nvSpPr>
          <p:cNvPr id="56" name="Text Box 42"/>
          <p:cNvSpPr txBox="1">
            <a:spLocks noChangeArrowheads="1"/>
          </p:cNvSpPr>
          <p:nvPr/>
        </p:nvSpPr>
        <p:spPr bwMode="auto">
          <a:xfrm>
            <a:off x="1409700" y="5486400"/>
            <a:ext cx="40395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wrap="none" lIns="0" tIns="0" rIns="0" bIns="0">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sz="1400" b="0" i="1" u="none" strike="noStrike" kern="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mn-cs"/>
              </a:rPr>
              <a:t>Night</a:t>
            </a:r>
          </a:p>
        </p:txBody>
      </p:sp>
      <p:sp>
        <p:nvSpPr>
          <p:cNvPr id="57" name="Text Box 42"/>
          <p:cNvSpPr txBox="1">
            <a:spLocks noChangeArrowheads="1"/>
          </p:cNvSpPr>
          <p:nvPr/>
        </p:nvSpPr>
        <p:spPr bwMode="auto">
          <a:xfrm>
            <a:off x="1371600" y="3390900"/>
            <a:ext cx="58830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wrap="none" lIns="0" tIns="0" rIns="0" bIns="0">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sz="1400" b="0" i="1" u="none" strike="noStrike" kern="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mn-cs"/>
              </a:rPr>
              <a:t>Twilight</a:t>
            </a:r>
          </a:p>
        </p:txBody>
      </p:sp>
      <p:sp>
        <p:nvSpPr>
          <p:cNvPr id="3" name="Rectangle 2"/>
          <p:cNvSpPr/>
          <p:nvPr/>
        </p:nvSpPr>
        <p:spPr>
          <a:xfrm>
            <a:off x="0" y="6458528"/>
            <a:ext cx="3464538" cy="307777"/>
          </a:xfrm>
          <a:prstGeom prst="rect">
            <a:avLst/>
          </a:prstGeom>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128"/>
                <a:cs typeface="+mn-cs"/>
                <a:hlinkClick r:id="rId6"/>
              </a:rPr>
              <a:t>https://ssd.jpl.nasa.gov/horizons/app.html#/</a:t>
            </a: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128"/>
              <a:cs typeface="+mn-cs"/>
            </a:endParaRPr>
          </a:p>
        </p:txBody>
      </p:sp>
    </p:spTree>
    <p:extLst>
      <p:ext uri="{BB962C8B-B14F-4D97-AF65-F5344CB8AC3E}">
        <p14:creationId xmlns:p14="http://schemas.microsoft.com/office/powerpoint/2010/main" val="19386017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 name="Line 46"/>
          <p:cNvSpPr>
            <a:spLocks noChangeShapeType="1"/>
          </p:cNvSpPr>
          <p:nvPr/>
        </p:nvSpPr>
        <p:spPr bwMode="auto">
          <a:xfrm flipV="1">
            <a:off x="9396919" y="4494179"/>
            <a:ext cx="1702341" cy="223736"/>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
        <p:nvSpPr>
          <p:cNvPr id="32" name="Line 46"/>
          <p:cNvSpPr>
            <a:spLocks noChangeShapeType="1"/>
          </p:cNvSpPr>
          <p:nvPr/>
        </p:nvSpPr>
        <p:spPr bwMode="auto">
          <a:xfrm flipV="1">
            <a:off x="9415564" y="2188722"/>
            <a:ext cx="1654513" cy="339657"/>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pic>
        <p:nvPicPr>
          <p:cNvPr id="19" name="Picture 18"/>
          <p:cNvPicPr>
            <a:picLocks noChangeAspect="1"/>
          </p:cNvPicPr>
          <p:nvPr/>
        </p:nvPicPr>
        <p:blipFill>
          <a:blip r:embed="rId2"/>
          <a:stretch>
            <a:fillRect/>
          </a:stretch>
        </p:blipFill>
        <p:spPr>
          <a:xfrm>
            <a:off x="181583" y="871209"/>
            <a:ext cx="7041490" cy="5986791"/>
          </a:xfrm>
          <a:prstGeom prst="rect">
            <a:avLst/>
          </a:prstGeom>
        </p:spPr>
      </p:pic>
      <p:sp>
        <p:nvSpPr>
          <p:cNvPr id="54" name="Rectangle 53"/>
          <p:cNvSpPr/>
          <p:nvPr/>
        </p:nvSpPr>
        <p:spPr bwMode="auto">
          <a:xfrm>
            <a:off x="1066800" y="1060089"/>
            <a:ext cx="4953000" cy="2476500"/>
          </a:xfrm>
          <a:prstGeom prst="rect">
            <a:avLst/>
          </a:prstGeom>
          <a:solidFill>
            <a:srgbClr val="FFFF99">
              <a:alpha val="15000"/>
            </a:srgbClr>
          </a:solidFill>
          <a:ln w="1905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000" b="1" i="0" u="none" strike="noStrike" kern="1200" cap="none" spc="0" normalizeH="0" baseline="0" noProof="0">
              <a:ln>
                <a:noFill/>
              </a:ln>
              <a:solidFill>
                <a:srgbClr val="000000"/>
              </a:solidFill>
              <a:effectLst/>
              <a:uLnTx/>
              <a:uFillTx/>
              <a:latin typeface="Times" pitchFamily="18" charset="0"/>
              <a:ea typeface="ＭＳ Ｐゴシック" charset="-128"/>
              <a:cs typeface="+mn-cs"/>
            </a:endParaRPr>
          </a:p>
        </p:txBody>
      </p:sp>
      <p:sp>
        <p:nvSpPr>
          <p:cNvPr id="2" name="Title 1"/>
          <p:cNvSpPr>
            <a:spLocks noGrp="1"/>
          </p:cNvSpPr>
          <p:nvPr>
            <p:ph type="title"/>
          </p:nvPr>
        </p:nvSpPr>
        <p:spPr/>
        <p:txBody>
          <a:bodyPr/>
          <a:lstStyle/>
          <a:p>
            <a:r>
              <a:rPr lang="en-US" dirty="0"/>
              <a:t>Solar Elevation Angle for Southern Hemisphere</a:t>
            </a:r>
          </a:p>
        </p:txBody>
      </p:sp>
      <p:sp>
        <p:nvSpPr>
          <p:cNvPr id="4" name="Footer Placeholder 3"/>
          <p:cNvSpPr>
            <a:spLocks noGrp="1"/>
          </p:cNvSpPr>
          <p:nvPr>
            <p:ph type="ftr" sz="quarter" idx="11"/>
          </p:nvPr>
        </p:nvSpPr>
        <p:spPr>
          <a:xfrm>
            <a:off x="3881336" y="6553200"/>
            <a:ext cx="4876800" cy="304800"/>
          </a:xfrm>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333399"/>
                </a:solidFill>
                <a:effectLst/>
                <a:uLnTx/>
                <a:uFillTx/>
                <a:latin typeface="Arial" pitchFamily="34" charset="0"/>
                <a:ea typeface="ＭＳ Ｐゴシック" charset="-128"/>
                <a:cs typeface="+mn-cs"/>
              </a:rPr>
              <a:t>TFAWS 2022 – September 6</a:t>
            </a:r>
            <a:r>
              <a:rPr kumimoji="0" lang="en-US" sz="1200" b="0" i="0" u="none" strike="noStrike" kern="1200" cap="none" spc="0" normalizeH="0" baseline="30000" noProof="0" dirty="0">
                <a:ln>
                  <a:noFill/>
                </a:ln>
                <a:solidFill>
                  <a:srgbClr val="333399"/>
                </a:solidFill>
                <a:effectLst/>
                <a:uLnTx/>
                <a:uFillTx/>
                <a:latin typeface="Arial" pitchFamily="34" charset="0"/>
                <a:ea typeface="ＭＳ Ｐゴシック" charset="-128"/>
                <a:cs typeface="+mn-cs"/>
              </a:rPr>
              <a:t>th</a:t>
            </a:r>
            <a:r>
              <a:rPr kumimoji="0" lang="en-US" sz="1200" b="0" i="0" u="none" strike="noStrike" kern="1200" cap="none" spc="0" normalizeH="0" baseline="0" noProof="0" dirty="0">
                <a:ln>
                  <a:noFill/>
                </a:ln>
                <a:solidFill>
                  <a:srgbClr val="333399"/>
                </a:solidFill>
                <a:effectLst/>
                <a:uLnTx/>
                <a:uFillTx/>
                <a:latin typeface="Arial" pitchFamily="34" charset="0"/>
                <a:ea typeface="ＭＳ Ｐゴシック" charset="-128"/>
                <a:cs typeface="+mn-cs"/>
              </a:rPr>
              <a:t>-9</a:t>
            </a:r>
            <a:r>
              <a:rPr kumimoji="0" lang="en-US" sz="1200" b="0" i="0" u="none" strike="noStrike" kern="1200" cap="none" spc="0" normalizeH="0" baseline="30000" noProof="0" dirty="0">
                <a:ln>
                  <a:noFill/>
                </a:ln>
                <a:solidFill>
                  <a:srgbClr val="333399"/>
                </a:solidFill>
                <a:effectLst/>
                <a:uLnTx/>
                <a:uFillTx/>
                <a:latin typeface="Arial" pitchFamily="34" charset="0"/>
                <a:ea typeface="ＭＳ Ｐゴシック" charset="-128"/>
                <a:cs typeface="+mn-cs"/>
              </a:rPr>
              <a:t>th</a:t>
            </a:r>
            <a:r>
              <a:rPr kumimoji="0" lang="en-US" sz="1200" b="0" i="0" u="none" strike="noStrike" kern="1200" cap="none" spc="0" normalizeH="0" baseline="0" noProof="0" dirty="0">
                <a:ln>
                  <a:noFill/>
                </a:ln>
                <a:solidFill>
                  <a:srgbClr val="333399"/>
                </a:solidFill>
                <a:effectLst/>
                <a:uLnTx/>
                <a:uFillTx/>
                <a:latin typeface="Arial" pitchFamily="34" charset="0"/>
                <a:ea typeface="ＭＳ Ｐゴシック" charset="-128"/>
                <a:cs typeface="+mn-cs"/>
              </a:rPr>
              <a:t>, 2022</a:t>
            </a:r>
          </a:p>
        </p:txBody>
      </p:sp>
      <p:sp>
        <p:nvSpPr>
          <p:cNvPr id="5" name="Slide Number Placeholder 4"/>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3F42015-0FC7-4B0E-8D2B-76EADF48D957}" type="slidenum">
              <a:rPr kumimoji="0" lang="en-US" sz="1000" b="0" i="0" u="none" strike="noStrike" kern="1200" cap="none" spc="0" normalizeH="0" baseline="0" noProof="0" smtClean="0">
                <a:ln>
                  <a:noFill/>
                </a:ln>
                <a:solidFill>
                  <a:srgbClr val="333399"/>
                </a:solidFill>
                <a:effectLst/>
                <a:uLnTx/>
                <a:uFillTx/>
                <a:latin typeface="Arial" pitchFamily="34"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12</a:t>
            </a:fld>
            <a:endParaRPr kumimoji="0" lang="en-US" sz="1000" b="0" i="0" u="none" strike="noStrike" kern="1200" cap="none" spc="0" normalizeH="0" baseline="0" noProof="0">
              <a:ln>
                <a:noFill/>
              </a:ln>
              <a:solidFill>
                <a:srgbClr val="333399"/>
              </a:solidFill>
              <a:effectLst/>
              <a:uLnTx/>
              <a:uFillTx/>
              <a:latin typeface="Arial" pitchFamily="34" charset="0"/>
              <a:ea typeface="ＭＳ Ｐゴシック" charset="-128"/>
              <a:cs typeface="+mn-cs"/>
            </a:endParaRPr>
          </a:p>
        </p:txBody>
      </p:sp>
      <p:cxnSp>
        <p:nvCxnSpPr>
          <p:cNvPr id="14" name="Straight Connector 13"/>
          <p:cNvCxnSpPr/>
          <p:nvPr/>
        </p:nvCxnSpPr>
        <p:spPr>
          <a:xfrm flipV="1">
            <a:off x="1877438" y="885217"/>
            <a:ext cx="0" cy="2247900"/>
          </a:xfrm>
          <a:prstGeom prst="line">
            <a:avLst/>
          </a:prstGeom>
          <a:noFill/>
          <a:ln w="12700" cap="flat" cmpd="sng" algn="ctr">
            <a:solidFill>
              <a:srgbClr val="5B9BD5"/>
            </a:solidFill>
            <a:prstDash val="dash"/>
            <a:miter lim="800000"/>
          </a:ln>
          <a:effectLst/>
        </p:spPr>
      </p:cxnSp>
      <p:cxnSp>
        <p:nvCxnSpPr>
          <p:cNvPr id="15" name="Straight Connector 14"/>
          <p:cNvCxnSpPr/>
          <p:nvPr/>
        </p:nvCxnSpPr>
        <p:spPr>
          <a:xfrm flipV="1">
            <a:off x="3096638" y="923317"/>
            <a:ext cx="0" cy="2247900"/>
          </a:xfrm>
          <a:prstGeom prst="line">
            <a:avLst/>
          </a:prstGeom>
          <a:noFill/>
          <a:ln w="12700" cap="flat" cmpd="sng" algn="ctr">
            <a:solidFill>
              <a:srgbClr val="5B9BD5"/>
            </a:solidFill>
            <a:prstDash val="dash"/>
            <a:miter lim="800000"/>
          </a:ln>
          <a:effectLst/>
        </p:spPr>
      </p:cxnSp>
      <p:cxnSp>
        <p:nvCxnSpPr>
          <p:cNvPr id="17" name="Straight Arrow Connector 16"/>
          <p:cNvCxnSpPr/>
          <p:nvPr/>
        </p:nvCxnSpPr>
        <p:spPr>
          <a:xfrm flipH="1">
            <a:off x="1857983" y="2413043"/>
            <a:ext cx="1245141" cy="0"/>
          </a:xfrm>
          <a:prstGeom prst="straightConnector1">
            <a:avLst/>
          </a:prstGeom>
          <a:noFill/>
          <a:ln w="12700" cap="flat" cmpd="sng" algn="ctr">
            <a:solidFill>
              <a:srgbClr val="5B9BD5"/>
            </a:solidFill>
            <a:prstDash val="solid"/>
            <a:miter lim="800000"/>
            <a:headEnd type="triangle"/>
            <a:tailEnd type="triangle"/>
          </a:ln>
          <a:effectLst/>
        </p:spPr>
      </p:cxnSp>
      <mc:AlternateContent xmlns:mc="http://schemas.openxmlformats.org/markup-compatibility/2006" xmlns:a14="http://schemas.microsoft.com/office/drawing/2010/main">
        <mc:Choice Requires="a14">
          <p:sp>
            <p:nvSpPr>
              <p:cNvPr id="18" name="TextBox 17"/>
              <p:cNvSpPr txBox="1"/>
              <p:nvPr/>
            </p:nvSpPr>
            <p:spPr>
              <a:xfrm>
                <a:off x="2158738" y="1685250"/>
                <a:ext cx="723853" cy="646331"/>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𝐿𝑢𝑛𝑎𝑟</m:t>
                      </m:r>
                    </m:oMath>
                  </m:oMathPara>
                </a14:m>
                <a:endParaRPr kumimoji="0" lang="en-US" sz="1400" b="0" i="1" u="none" strike="noStrike" kern="1200" cap="none" spc="0" normalizeH="0" baseline="0" noProof="0" dirty="0">
                  <a:ln>
                    <a:noFill/>
                  </a:ln>
                  <a:solidFill>
                    <a:prstClr val="black"/>
                  </a:solidFill>
                  <a:effectLst/>
                  <a:uLnTx/>
                  <a:uFillTx/>
                  <a:latin typeface="Cambria Math" panose="02040503050406030204" pitchFamily="18" charset="0"/>
                  <a:ea typeface="ＭＳ Ｐゴシック"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𝑆𝑦𝑛𝑜𝑑𝑖𝑐</m:t>
                      </m:r>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 </m:t>
                      </m:r>
                    </m:oMath>
                  </m:oMathPara>
                </a14:m>
                <a:endParaRPr kumimoji="0" lang="en-US" sz="1400" b="0" i="1" u="none" strike="noStrike" kern="1200" cap="none" spc="0" normalizeH="0" baseline="0" noProof="0" dirty="0">
                  <a:ln>
                    <a:noFill/>
                  </a:ln>
                  <a:solidFill>
                    <a:prstClr val="black"/>
                  </a:solidFill>
                  <a:effectLst/>
                  <a:uLnTx/>
                  <a:uFillTx/>
                  <a:latin typeface="Cambria Math" panose="02040503050406030204" pitchFamily="18" charset="0"/>
                  <a:ea typeface="ＭＳ Ｐゴシック" charset="-128"/>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𝑀𝑜𝑛𝑡h</m:t>
                      </m:r>
                    </m:oMath>
                  </m:oMathPara>
                </a14:m>
                <a:endParaRPr kumimoji="0" lang="en-US" sz="1400" b="0" i="0" u="none" strike="noStrike" kern="1200" cap="none" spc="0" normalizeH="0" baseline="0" noProof="0" dirty="0">
                  <a:ln>
                    <a:noFill/>
                  </a:ln>
                  <a:solidFill>
                    <a:prstClr val="black"/>
                  </a:solidFill>
                  <a:effectLst/>
                  <a:uLnTx/>
                  <a:uFillTx/>
                  <a:latin typeface="Calibri" panose="020F0502020204030204"/>
                  <a:ea typeface="ＭＳ Ｐゴシック" charset="-128"/>
                  <a:cs typeface="+mn-cs"/>
                </a:endParaRPr>
              </a:p>
            </p:txBody>
          </p:sp>
        </mc:Choice>
        <mc:Fallback xmlns="">
          <p:sp>
            <p:nvSpPr>
              <p:cNvPr id="18" name="TextBox 17"/>
              <p:cNvSpPr txBox="1">
                <a:spLocks noRot="1" noChangeAspect="1" noMove="1" noResize="1" noEditPoints="1" noAdjustHandles="1" noChangeArrowheads="1" noChangeShapeType="1" noTextEdit="1"/>
              </p:cNvSpPr>
              <p:nvPr/>
            </p:nvSpPr>
            <p:spPr>
              <a:xfrm>
                <a:off x="2158738" y="1685250"/>
                <a:ext cx="723853" cy="646331"/>
              </a:xfrm>
              <a:prstGeom prst="rect">
                <a:avLst/>
              </a:prstGeom>
              <a:blipFill rotWithShape="0">
                <a:blip r:embed="rId3"/>
                <a:stretch>
                  <a:fillRect l="-7563" r="-840" b="-1887"/>
                </a:stretch>
              </a:blipFill>
            </p:spPr>
            <p:txBody>
              <a:bodyPr/>
              <a:lstStyle/>
              <a:p>
                <a:r>
                  <a:rPr lang="en-US">
                    <a:noFill/>
                  </a:rPr>
                  <a:t> </a:t>
                </a:r>
              </a:p>
            </p:txBody>
          </p:sp>
        </mc:Fallback>
      </mc:AlternateContent>
      <p:sp>
        <p:nvSpPr>
          <p:cNvPr id="27" name="Oval 41"/>
          <p:cNvSpPr>
            <a:spLocks noChangeArrowheads="1"/>
          </p:cNvSpPr>
          <p:nvPr/>
        </p:nvSpPr>
        <p:spPr bwMode="auto">
          <a:xfrm>
            <a:off x="9195071" y="2328963"/>
            <a:ext cx="304800" cy="304800"/>
          </a:xfrm>
          <a:prstGeom prst="ellipse">
            <a:avLst/>
          </a:prstGeom>
          <a:solidFill>
            <a:srgbClr val="CCFFCC"/>
          </a:solidFill>
          <a:ln w="9525">
            <a:solidFill>
              <a:srgbClr val="000000"/>
            </a:solidFill>
            <a:round/>
            <a:headEnd/>
            <a:tailEnd/>
          </a:ln>
        </p:spPr>
        <p:txBody>
          <a:bodyPr wrap="none" anchor="ct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
        <p:nvSpPr>
          <p:cNvPr id="28" name="Oval 42"/>
          <p:cNvSpPr>
            <a:spLocks noChangeArrowheads="1"/>
          </p:cNvSpPr>
          <p:nvPr/>
        </p:nvSpPr>
        <p:spPr bwMode="auto">
          <a:xfrm>
            <a:off x="8463875" y="1636678"/>
            <a:ext cx="1066800" cy="1066800"/>
          </a:xfrm>
          <a:prstGeom prst="ellipse">
            <a:avLst/>
          </a:prstGeom>
          <a:solidFill>
            <a:srgbClr val="C0C0C0"/>
          </a:solidFill>
          <a:ln w="9525">
            <a:solidFill>
              <a:srgbClr val="000000"/>
            </a:solidFill>
            <a:round/>
            <a:headEnd/>
            <a:tailEnd/>
          </a:ln>
        </p:spPr>
        <p:txBody>
          <a:bodyPr wrap="none" anchor="ct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
        <p:nvSpPr>
          <p:cNvPr id="29" name="Line 43"/>
          <p:cNvSpPr>
            <a:spLocks noChangeShapeType="1"/>
          </p:cNvSpPr>
          <p:nvPr/>
        </p:nvSpPr>
        <p:spPr bwMode="auto">
          <a:xfrm flipV="1">
            <a:off x="8968901" y="1507786"/>
            <a:ext cx="1313235" cy="1536970"/>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
        <p:nvSpPr>
          <p:cNvPr id="30" name="Line 44"/>
          <p:cNvSpPr>
            <a:spLocks noChangeShapeType="1"/>
          </p:cNvSpPr>
          <p:nvPr/>
        </p:nvSpPr>
        <p:spPr bwMode="auto">
          <a:xfrm>
            <a:off x="8997275" y="1331878"/>
            <a:ext cx="0" cy="1752600"/>
          </a:xfrm>
          <a:prstGeom prst="line">
            <a:avLst/>
          </a:prstGeom>
          <a:noFill/>
          <a:ln w="9525">
            <a:solidFill>
              <a:srgbClr val="000000"/>
            </a:solidFill>
            <a:prstDash val="dashDot"/>
            <a:round/>
            <a:headEnd/>
            <a:tailEnd/>
          </a:ln>
          <a:extLst>
            <a:ext uri="{909E8E84-426E-40DD-AFC4-6F175D3DCCD1}">
              <a14:hiddenFill xmlns:a14="http://schemas.microsoft.com/office/drawing/2010/main">
                <a:noFill/>
              </a14:hiddenFill>
            </a:ext>
          </a:extLst>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
        <p:nvSpPr>
          <p:cNvPr id="31" name="Oval 45"/>
          <p:cNvSpPr>
            <a:spLocks noChangeArrowheads="1"/>
          </p:cNvSpPr>
          <p:nvPr/>
        </p:nvSpPr>
        <p:spPr bwMode="auto">
          <a:xfrm>
            <a:off x="10903897" y="2037134"/>
            <a:ext cx="304800" cy="304800"/>
          </a:xfrm>
          <a:prstGeom prst="ellipse">
            <a:avLst/>
          </a:prstGeom>
          <a:solidFill>
            <a:srgbClr val="FFFF99"/>
          </a:solidFill>
          <a:ln w="9525">
            <a:solidFill>
              <a:srgbClr val="000000"/>
            </a:solidFill>
            <a:round/>
            <a:headEnd/>
            <a:tailEnd/>
          </a:ln>
        </p:spPr>
        <p:txBody>
          <a:bodyPr wrap="none" anchor="ct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
        <p:nvSpPr>
          <p:cNvPr id="34" name="Text Box 48"/>
          <p:cNvSpPr txBox="1">
            <a:spLocks noChangeArrowheads="1"/>
          </p:cNvSpPr>
          <p:nvPr/>
        </p:nvSpPr>
        <p:spPr bwMode="auto">
          <a:xfrm>
            <a:off x="8759243" y="1331878"/>
            <a:ext cx="276038"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sz="1100" b="0" i="0" u="none" strike="noStrike" kern="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mn-cs"/>
              </a:rPr>
              <a:t>N</a:t>
            </a:r>
          </a:p>
        </p:txBody>
      </p:sp>
      <p:sp>
        <p:nvSpPr>
          <p:cNvPr id="35" name="Text Box 49"/>
          <p:cNvSpPr txBox="1">
            <a:spLocks noChangeArrowheads="1"/>
          </p:cNvSpPr>
          <p:nvPr/>
        </p:nvSpPr>
        <p:spPr bwMode="auto">
          <a:xfrm>
            <a:off x="8770489" y="2855878"/>
            <a:ext cx="248786"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sz="1100" b="0" i="0" u="none" strike="noStrike" kern="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mn-cs"/>
              </a:rPr>
              <a:t>S</a:t>
            </a:r>
          </a:p>
        </p:txBody>
      </p:sp>
      <p:sp>
        <p:nvSpPr>
          <p:cNvPr id="36" name="Text Box 50"/>
          <p:cNvSpPr txBox="1">
            <a:spLocks noChangeArrowheads="1"/>
          </p:cNvSpPr>
          <p:nvPr/>
        </p:nvSpPr>
        <p:spPr bwMode="auto">
          <a:xfrm>
            <a:off x="9636239" y="1434019"/>
            <a:ext cx="631904"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sz="1100" b="0" i="0" u="none" strike="noStrike" kern="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mn-cs"/>
              </a:rPr>
              <a:t>Horizon</a:t>
            </a:r>
          </a:p>
        </p:txBody>
      </p:sp>
      <p:sp>
        <p:nvSpPr>
          <p:cNvPr id="37" name="Text Box 51"/>
          <p:cNvSpPr txBox="1">
            <a:spLocks noChangeArrowheads="1"/>
          </p:cNvSpPr>
          <p:nvPr/>
        </p:nvSpPr>
        <p:spPr bwMode="auto">
          <a:xfrm>
            <a:off x="10034892" y="1758274"/>
            <a:ext cx="713657"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sz="1100" b="0" i="0" u="none" strike="noStrike" kern="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mn-cs"/>
              </a:rPr>
              <a:t>Elevation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sz="1100" b="0" i="0" u="none" strike="noStrike" kern="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mn-cs"/>
              </a:rPr>
              <a:t>Angle</a:t>
            </a:r>
          </a:p>
        </p:txBody>
      </p:sp>
      <p:sp>
        <p:nvSpPr>
          <p:cNvPr id="50" name="Text Box 72"/>
          <p:cNvSpPr txBox="1">
            <a:spLocks noChangeArrowheads="1"/>
          </p:cNvSpPr>
          <p:nvPr/>
        </p:nvSpPr>
        <p:spPr bwMode="auto">
          <a:xfrm>
            <a:off x="7540558" y="5742561"/>
            <a:ext cx="349567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333399"/>
                </a:solidFill>
                <a:effectLst/>
                <a:uLnTx/>
                <a:uFillTx/>
                <a:latin typeface="Calibri" panose="020F0502020204030204" pitchFamily="34" charset="0"/>
                <a:ea typeface="MS PGothic" panose="020B0600070205080204" pitchFamily="34" charset="-128"/>
                <a:cs typeface="+mn-cs"/>
              </a:rPr>
              <a:t>The angular diameter of the sun is approximately 0.53</a:t>
            </a:r>
            <a:r>
              <a:rPr kumimoji="0" lang="en-US" altLang="en-US" sz="1200" b="0" i="0" u="none" strike="noStrike" kern="1200" cap="none" spc="0" normalizeH="0" baseline="30000" noProof="0" dirty="0">
                <a:ln>
                  <a:noFill/>
                </a:ln>
                <a:solidFill>
                  <a:srgbClr val="333399"/>
                </a:solidFill>
                <a:effectLst/>
                <a:uLnTx/>
                <a:uFillTx/>
                <a:latin typeface="Calibri" panose="020F0502020204030204" pitchFamily="34" charset="0"/>
                <a:ea typeface="MS PGothic" panose="020B0600070205080204" pitchFamily="34" charset="-128"/>
                <a:cs typeface="+mn-cs"/>
              </a:rPr>
              <a:t>o</a:t>
            </a:r>
            <a:r>
              <a:rPr kumimoji="0" lang="en-US" altLang="en-US" sz="1200" b="0" i="0" u="none" strike="noStrike" kern="1200" cap="none" spc="0" normalizeH="0" baseline="0" noProof="0" dirty="0">
                <a:ln>
                  <a:noFill/>
                </a:ln>
                <a:solidFill>
                  <a:srgbClr val="333399"/>
                </a:solidFill>
                <a:effectLst/>
                <a:uLnTx/>
                <a:uFillTx/>
                <a:latin typeface="Calibri" panose="020F0502020204030204" pitchFamily="34" charset="0"/>
                <a:ea typeface="MS PGothic" panose="020B0600070205080204" pitchFamily="34" charset="-128"/>
                <a:cs typeface="+mn-cs"/>
              </a:rPr>
              <a:t> as viewed from the lunar surface.</a:t>
            </a:r>
          </a:p>
        </p:txBody>
      </p:sp>
      <p:sp>
        <p:nvSpPr>
          <p:cNvPr id="53" name="Rectangle 52"/>
          <p:cNvSpPr/>
          <p:nvPr/>
        </p:nvSpPr>
        <p:spPr bwMode="auto">
          <a:xfrm>
            <a:off x="1089498" y="3536588"/>
            <a:ext cx="4961106" cy="2494561"/>
          </a:xfrm>
          <a:prstGeom prst="rect">
            <a:avLst/>
          </a:prstGeom>
          <a:solidFill>
            <a:schemeClr val="bg1">
              <a:lumMod val="75000"/>
              <a:alpha val="55000"/>
            </a:schemeClr>
          </a:solidFill>
          <a:ln w="1905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000" b="1" i="0" u="none" strike="noStrike" kern="1200" cap="none" spc="0" normalizeH="0" baseline="0" noProof="0">
              <a:ln>
                <a:noFill/>
              </a:ln>
              <a:solidFill>
                <a:srgbClr val="000000"/>
              </a:solidFill>
              <a:effectLst/>
              <a:uLnTx/>
              <a:uFillTx/>
              <a:latin typeface="Times" pitchFamily="18" charset="0"/>
              <a:ea typeface="ＭＳ Ｐゴシック" charset="-128"/>
              <a:cs typeface="+mn-cs"/>
            </a:endParaRPr>
          </a:p>
        </p:txBody>
      </p:sp>
      <p:sp>
        <p:nvSpPr>
          <p:cNvPr id="55" name="Text Box 42"/>
          <p:cNvSpPr txBox="1">
            <a:spLocks noChangeArrowheads="1"/>
          </p:cNvSpPr>
          <p:nvPr/>
        </p:nvSpPr>
        <p:spPr bwMode="auto">
          <a:xfrm>
            <a:off x="1257300" y="1136288"/>
            <a:ext cx="28373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wrap="none" lIns="0" tIns="0" rIns="0" bIns="0">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sz="1400" b="0" i="1" u="none" strike="noStrike" kern="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mn-cs"/>
              </a:rPr>
              <a:t>Day</a:t>
            </a:r>
          </a:p>
        </p:txBody>
      </p:sp>
      <p:sp>
        <p:nvSpPr>
          <p:cNvPr id="56" name="Text Box 42"/>
          <p:cNvSpPr txBox="1">
            <a:spLocks noChangeArrowheads="1"/>
          </p:cNvSpPr>
          <p:nvPr/>
        </p:nvSpPr>
        <p:spPr bwMode="auto">
          <a:xfrm>
            <a:off x="1562100" y="5708288"/>
            <a:ext cx="40395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wrap="none" lIns="0" tIns="0" rIns="0" bIns="0">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sz="1400" b="0" i="1" u="none" strike="noStrike" kern="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mn-cs"/>
              </a:rPr>
              <a:t>Night</a:t>
            </a:r>
          </a:p>
        </p:txBody>
      </p:sp>
      <p:sp>
        <p:nvSpPr>
          <p:cNvPr id="24" name="Arc 23"/>
          <p:cNvSpPr/>
          <p:nvPr/>
        </p:nvSpPr>
        <p:spPr bwMode="auto">
          <a:xfrm>
            <a:off x="9017540" y="1712068"/>
            <a:ext cx="1157592" cy="1167319"/>
          </a:xfrm>
          <a:prstGeom prst="arc">
            <a:avLst>
              <a:gd name="adj1" fmla="val 18629163"/>
              <a:gd name="adj2" fmla="val 459470"/>
            </a:avLst>
          </a:prstGeom>
          <a:noFill/>
          <a:ln w="9525" cap="flat" cmpd="sng" algn="ctr">
            <a:solidFill>
              <a:schemeClr val="tx1"/>
            </a:solidFill>
            <a:prstDash val="solid"/>
            <a:round/>
            <a:headEnd type="triangle" w="med" len="med"/>
            <a:tailEnd type="triangl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000" b="1" i="0" u="none" strike="noStrike" kern="1200" cap="none" spc="0" normalizeH="0" baseline="0" noProof="0">
              <a:ln>
                <a:noFill/>
              </a:ln>
              <a:solidFill>
                <a:srgbClr val="000000"/>
              </a:solidFill>
              <a:effectLst/>
              <a:uLnTx/>
              <a:uFillTx/>
              <a:latin typeface="Times" pitchFamily="18" charset="0"/>
              <a:ea typeface="ＭＳ Ｐゴシック" charset="-128"/>
              <a:cs typeface="+mn-cs"/>
            </a:endParaRPr>
          </a:p>
        </p:txBody>
      </p:sp>
      <p:sp>
        <p:nvSpPr>
          <p:cNvPr id="58" name="Line 46"/>
          <p:cNvSpPr>
            <a:spLocks noChangeShapeType="1"/>
          </p:cNvSpPr>
          <p:nvPr/>
        </p:nvSpPr>
        <p:spPr bwMode="auto">
          <a:xfrm flipV="1">
            <a:off x="9422049" y="4202349"/>
            <a:ext cx="1618845" cy="482328"/>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
        <p:nvSpPr>
          <p:cNvPr id="59" name="Oval 41"/>
          <p:cNvSpPr>
            <a:spLocks noChangeArrowheads="1"/>
          </p:cNvSpPr>
          <p:nvPr/>
        </p:nvSpPr>
        <p:spPr bwMode="auto">
          <a:xfrm>
            <a:off x="9201556" y="4485261"/>
            <a:ext cx="304800" cy="304800"/>
          </a:xfrm>
          <a:prstGeom prst="ellipse">
            <a:avLst/>
          </a:prstGeom>
          <a:solidFill>
            <a:srgbClr val="CCFFCC"/>
          </a:solidFill>
          <a:ln w="9525">
            <a:solidFill>
              <a:srgbClr val="000000"/>
            </a:solidFill>
            <a:round/>
            <a:headEnd/>
            <a:tailEnd/>
          </a:ln>
        </p:spPr>
        <p:txBody>
          <a:bodyPr wrap="none" anchor="ct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
        <p:nvSpPr>
          <p:cNvPr id="60" name="Oval 42"/>
          <p:cNvSpPr>
            <a:spLocks noChangeArrowheads="1"/>
          </p:cNvSpPr>
          <p:nvPr/>
        </p:nvSpPr>
        <p:spPr bwMode="auto">
          <a:xfrm>
            <a:off x="8470360" y="3792976"/>
            <a:ext cx="1066800" cy="1066800"/>
          </a:xfrm>
          <a:prstGeom prst="ellipse">
            <a:avLst/>
          </a:prstGeom>
          <a:solidFill>
            <a:srgbClr val="C0C0C0"/>
          </a:solidFill>
          <a:ln w="9525">
            <a:solidFill>
              <a:srgbClr val="000000"/>
            </a:solidFill>
            <a:round/>
            <a:headEnd/>
            <a:tailEnd/>
          </a:ln>
        </p:spPr>
        <p:txBody>
          <a:bodyPr wrap="none" anchor="ct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
        <p:nvSpPr>
          <p:cNvPr id="61" name="Line 43"/>
          <p:cNvSpPr>
            <a:spLocks noChangeShapeType="1"/>
          </p:cNvSpPr>
          <p:nvPr/>
        </p:nvSpPr>
        <p:spPr bwMode="auto">
          <a:xfrm flipV="1">
            <a:off x="8975386" y="3664084"/>
            <a:ext cx="1313235" cy="1536970"/>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
        <p:nvSpPr>
          <p:cNvPr id="62" name="Line 44"/>
          <p:cNvSpPr>
            <a:spLocks noChangeShapeType="1"/>
          </p:cNvSpPr>
          <p:nvPr/>
        </p:nvSpPr>
        <p:spPr bwMode="auto">
          <a:xfrm>
            <a:off x="9003760" y="3488176"/>
            <a:ext cx="0" cy="1752600"/>
          </a:xfrm>
          <a:prstGeom prst="line">
            <a:avLst/>
          </a:prstGeom>
          <a:noFill/>
          <a:ln w="9525">
            <a:solidFill>
              <a:srgbClr val="000000"/>
            </a:solidFill>
            <a:prstDash val="dashDot"/>
            <a:round/>
            <a:headEnd/>
            <a:tailEnd/>
          </a:ln>
          <a:extLst>
            <a:ext uri="{909E8E84-426E-40DD-AFC4-6F175D3DCCD1}">
              <a14:hiddenFill xmlns:a14="http://schemas.microsoft.com/office/drawing/2010/main">
                <a:noFill/>
              </a14:hiddenFill>
            </a:ext>
          </a:extLst>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
        <p:nvSpPr>
          <p:cNvPr id="63" name="Oval 45"/>
          <p:cNvSpPr>
            <a:spLocks noChangeArrowheads="1"/>
          </p:cNvSpPr>
          <p:nvPr/>
        </p:nvSpPr>
        <p:spPr bwMode="auto">
          <a:xfrm>
            <a:off x="10910382" y="4193432"/>
            <a:ext cx="304800" cy="304800"/>
          </a:xfrm>
          <a:prstGeom prst="ellipse">
            <a:avLst/>
          </a:prstGeom>
          <a:solidFill>
            <a:srgbClr val="FFFF99"/>
          </a:solidFill>
          <a:ln w="9525">
            <a:solidFill>
              <a:srgbClr val="000000"/>
            </a:solidFill>
            <a:round/>
            <a:headEnd/>
            <a:tailEnd/>
          </a:ln>
        </p:spPr>
        <p:txBody>
          <a:bodyPr wrap="none" anchor="ct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
        <p:nvSpPr>
          <p:cNvPr id="64" name="Text Box 48"/>
          <p:cNvSpPr txBox="1">
            <a:spLocks noChangeArrowheads="1"/>
          </p:cNvSpPr>
          <p:nvPr/>
        </p:nvSpPr>
        <p:spPr bwMode="auto">
          <a:xfrm>
            <a:off x="8765728" y="3488176"/>
            <a:ext cx="276038"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sz="1100" b="0" i="0" u="none" strike="noStrike" kern="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mn-cs"/>
              </a:rPr>
              <a:t>N</a:t>
            </a:r>
          </a:p>
        </p:txBody>
      </p:sp>
      <p:sp>
        <p:nvSpPr>
          <p:cNvPr id="65" name="Text Box 49"/>
          <p:cNvSpPr txBox="1">
            <a:spLocks noChangeArrowheads="1"/>
          </p:cNvSpPr>
          <p:nvPr/>
        </p:nvSpPr>
        <p:spPr bwMode="auto">
          <a:xfrm>
            <a:off x="8776974" y="5012176"/>
            <a:ext cx="248786"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sz="1100" b="0" i="0" u="none" strike="noStrike" kern="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mn-cs"/>
              </a:rPr>
              <a:t>S</a:t>
            </a:r>
          </a:p>
        </p:txBody>
      </p:sp>
      <p:sp>
        <p:nvSpPr>
          <p:cNvPr id="66" name="Text Box 50"/>
          <p:cNvSpPr txBox="1">
            <a:spLocks noChangeArrowheads="1"/>
          </p:cNvSpPr>
          <p:nvPr/>
        </p:nvSpPr>
        <p:spPr bwMode="auto">
          <a:xfrm>
            <a:off x="9642724" y="3590317"/>
            <a:ext cx="631904"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sz="1100" b="0" i="0" u="none" strike="noStrike" kern="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mn-cs"/>
              </a:rPr>
              <a:t>Horizon</a:t>
            </a:r>
          </a:p>
        </p:txBody>
      </p:sp>
      <p:sp>
        <p:nvSpPr>
          <p:cNvPr id="68" name="Arc 67"/>
          <p:cNvSpPr/>
          <p:nvPr/>
        </p:nvSpPr>
        <p:spPr bwMode="auto">
          <a:xfrm>
            <a:off x="9627139" y="3858638"/>
            <a:ext cx="1157592" cy="1167319"/>
          </a:xfrm>
          <a:prstGeom prst="arc">
            <a:avLst>
              <a:gd name="adj1" fmla="val 20476030"/>
              <a:gd name="adj2" fmla="val 643642"/>
            </a:avLst>
          </a:prstGeom>
          <a:noFill/>
          <a:ln w="9525" cap="flat" cmpd="sng" algn="ctr">
            <a:solidFill>
              <a:schemeClr val="tx1"/>
            </a:solidFill>
            <a:prstDash val="solid"/>
            <a:round/>
            <a:headEnd type="triangle" w="med" len="med"/>
            <a:tailEnd type="triangle" w="med" len="med"/>
          </a:ln>
          <a:effectLst/>
        </p:spPr>
        <p:txBody>
          <a:bodyPr vert="horz" wrap="none" lIns="91440" tIns="45720" rIns="91440" bIns="45720" numCol="1" rtlCol="0" anchor="ctr"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000" b="1" i="0" u="none" strike="noStrike" kern="1200" cap="none" spc="0" normalizeH="0" baseline="0" noProof="0">
              <a:ln>
                <a:noFill/>
              </a:ln>
              <a:solidFill>
                <a:srgbClr val="000000"/>
              </a:solidFill>
              <a:effectLst/>
              <a:uLnTx/>
              <a:uFillTx/>
              <a:latin typeface="Times" pitchFamily="18" charset="0"/>
              <a:ea typeface="ＭＳ Ｐゴシック" charset="-128"/>
              <a:cs typeface="+mn-cs"/>
            </a:endParaRPr>
          </a:p>
        </p:txBody>
      </p:sp>
      <p:sp>
        <p:nvSpPr>
          <p:cNvPr id="70" name="Text Box 60"/>
          <p:cNvSpPr txBox="1">
            <a:spLocks noChangeArrowheads="1"/>
          </p:cNvSpPr>
          <p:nvPr/>
        </p:nvSpPr>
        <p:spPr bwMode="auto">
          <a:xfrm>
            <a:off x="10366443" y="3808379"/>
            <a:ext cx="720069"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sz="1100" b="0" i="0" u="none" strike="noStrike" kern="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mn-cs"/>
              </a:rPr>
              <a:t>Angular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sz="1100" b="0" i="0" u="none" strike="noStrike" kern="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mn-cs"/>
              </a:rPr>
              <a:t>Diameter</a:t>
            </a:r>
          </a:p>
        </p:txBody>
      </p:sp>
    </p:spTree>
    <p:extLst>
      <p:ext uri="{BB962C8B-B14F-4D97-AF65-F5344CB8AC3E}">
        <p14:creationId xmlns:p14="http://schemas.microsoft.com/office/powerpoint/2010/main" val="31603292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Lunar Orbital Period</a:t>
            </a:r>
          </a:p>
        </p:txBody>
      </p:sp>
      <p:sp>
        <p:nvSpPr>
          <p:cNvPr id="4" name="Footer Placeholder 3"/>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333399"/>
                </a:solidFill>
                <a:effectLst/>
                <a:uLnTx/>
                <a:uFillTx/>
                <a:latin typeface="Arial" pitchFamily="34" charset="0"/>
                <a:ea typeface="ＭＳ Ｐゴシック" charset="-128"/>
                <a:cs typeface="+mn-cs"/>
              </a:rPr>
              <a:t>TFAWS 2022 – September 6</a:t>
            </a:r>
            <a:r>
              <a:rPr kumimoji="0" lang="en-US" sz="1200" b="0" i="0" u="none" strike="noStrike" kern="1200" cap="none" spc="0" normalizeH="0" baseline="30000" noProof="0">
                <a:ln>
                  <a:noFill/>
                </a:ln>
                <a:solidFill>
                  <a:srgbClr val="333399"/>
                </a:solidFill>
                <a:effectLst/>
                <a:uLnTx/>
                <a:uFillTx/>
                <a:latin typeface="Arial" pitchFamily="34" charset="0"/>
                <a:ea typeface="ＭＳ Ｐゴシック" charset="-128"/>
                <a:cs typeface="+mn-cs"/>
              </a:rPr>
              <a:t>th</a:t>
            </a:r>
            <a:r>
              <a:rPr kumimoji="0" lang="en-US" sz="1200" b="0" i="0" u="none" strike="noStrike" kern="1200" cap="none" spc="0" normalizeH="0" baseline="0" noProof="0">
                <a:ln>
                  <a:noFill/>
                </a:ln>
                <a:solidFill>
                  <a:srgbClr val="333399"/>
                </a:solidFill>
                <a:effectLst/>
                <a:uLnTx/>
                <a:uFillTx/>
                <a:latin typeface="Arial" pitchFamily="34" charset="0"/>
                <a:ea typeface="ＭＳ Ｐゴシック" charset="-128"/>
                <a:cs typeface="+mn-cs"/>
              </a:rPr>
              <a:t>-9</a:t>
            </a:r>
            <a:r>
              <a:rPr kumimoji="0" lang="en-US" sz="1200" b="0" i="0" u="none" strike="noStrike" kern="1200" cap="none" spc="0" normalizeH="0" baseline="30000" noProof="0">
                <a:ln>
                  <a:noFill/>
                </a:ln>
                <a:solidFill>
                  <a:srgbClr val="333399"/>
                </a:solidFill>
                <a:effectLst/>
                <a:uLnTx/>
                <a:uFillTx/>
                <a:latin typeface="Arial" pitchFamily="34" charset="0"/>
                <a:ea typeface="ＭＳ Ｐゴシック" charset="-128"/>
                <a:cs typeface="+mn-cs"/>
              </a:rPr>
              <a:t>th</a:t>
            </a:r>
            <a:r>
              <a:rPr kumimoji="0" lang="en-US" sz="1200" b="0" i="0" u="none" strike="noStrike" kern="1200" cap="none" spc="0" normalizeH="0" baseline="0" noProof="0">
                <a:ln>
                  <a:noFill/>
                </a:ln>
                <a:solidFill>
                  <a:srgbClr val="333399"/>
                </a:solidFill>
                <a:effectLst/>
                <a:uLnTx/>
                <a:uFillTx/>
                <a:latin typeface="Arial" pitchFamily="34" charset="0"/>
                <a:ea typeface="ＭＳ Ｐゴシック" charset="-128"/>
                <a:cs typeface="+mn-cs"/>
              </a:rPr>
              <a:t>, 2022</a:t>
            </a:r>
            <a:endParaRPr kumimoji="0" lang="en-US" sz="1200" b="0" i="0" u="none" strike="noStrike" kern="1200" cap="none" spc="0" normalizeH="0" baseline="0" noProof="0" dirty="0">
              <a:ln>
                <a:noFill/>
              </a:ln>
              <a:solidFill>
                <a:srgbClr val="333399"/>
              </a:solidFill>
              <a:effectLst/>
              <a:uLnTx/>
              <a:uFillTx/>
              <a:latin typeface="Arial" pitchFamily="34" charset="0"/>
              <a:ea typeface="ＭＳ Ｐゴシック" charset="-128"/>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3F42015-0FC7-4B0E-8D2B-76EADF48D957}" type="slidenum">
              <a:rPr kumimoji="0" lang="en-US" sz="1000" b="0" i="0" u="none" strike="noStrike" kern="1200" cap="none" spc="0" normalizeH="0" baseline="0" noProof="0" smtClean="0">
                <a:ln>
                  <a:noFill/>
                </a:ln>
                <a:solidFill>
                  <a:srgbClr val="333399"/>
                </a:solidFill>
                <a:effectLst/>
                <a:uLnTx/>
                <a:uFillTx/>
                <a:latin typeface="Arial" pitchFamily="34"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13</a:t>
            </a:fld>
            <a:endParaRPr kumimoji="0" lang="en-US" sz="1000" b="0" i="0" u="none" strike="noStrike" kern="1200" cap="none" spc="0" normalizeH="0" baseline="0" noProof="0">
              <a:ln>
                <a:noFill/>
              </a:ln>
              <a:solidFill>
                <a:srgbClr val="333399"/>
              </a:solidFill>
              <a:effectLst/>
              <a:uLnTx/>
              <a:uFillTx/>
              <a:latin typeface="Arial" pitchFamily="34" charset="0"/>
              <a:ea typeface="ＭＳ Ｐゴシック" charset="-128"/>
              <a:cs typeface="+mn-cs"/>
            </a:endParaRPr>
          </a:p>
        </p:txBody>
      </p:sp>
      <p:sp>
        <p:nvSpPr>
          <p:cNvPr id="19" name="Oval 18"/>
          <p:cNvSpPr/>
          <p:nvPr/>
        </p:nvSpPr>
        <p:spPr>
          <a:xfrm>
            <a:off x="6667500" y="2895600"/>
            <a:ext cx="1371600" cy="1371600"/>
          </a:xfrm>
          <a:prstGeom prst="ellipse">
            <a:avLst/>
          </a:prstGeom>
          <a:solidFill>
            <a:srgbClr val="FFC000">
              <a:lumMod val="20000"/>
              <a:lumOff val="80000"/>
            </a:srgbClr>
          </a:solidFill>
          <a:ln w="12700" cap="flat" cmpd="sng" algn="ctr">
            <a:solidFill>
              <a:srgbClr val="5B9BD5">
                <a:shade val="50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ＭＳ Ｐゴシック" charset="-128"/>
              <a:cs typeface="+mn-cs"/>
            </a:endParaRPr>
          </a:p>
        </p:txBody>
      </p:sp>
      <p:grpSp>
        <p:nvGrpSpPr>
          <p:cNvPr id="20" name="Group 19"/>
          <p:cNvGrpSpPr/>
          <p:nvPr/>
        </p:nvGrpSpPr>
        <p:grpSpPr>
          <a:xfrm rot="1800000">
            <a:off x="10304980" y="5638800"/>
            <a:ext cx="685800" cy="685800"/>
            <a:chOff x="2133600" y="1981200"/>
            <a:chExt cx="685800" cy="685800"/>
          </a:xfrm>
        </p:grpSpPr>
        <p:sp>
          <p:nvSpPr>
            <p:cNvPr id="21" name="Oval 20"/>
            <p:cNvSpPr/>
            <p:nvPr/>
          </p:nvSpPr>
          <p:spPr>
            <a:xfrm>
              <a:off x="2133600" y="1981200"/>
              <a:ext cx="685800" cy="685800"/>
            </a:xfrm>
            <a:prstGeom prst="ellipse">
              <a:avLst/>
            </a:prstGeom>
            <a:solidFill>
              <a:srgbClr val="5B9BD5">
                <a:lumMod val="40000"/>
                <a:lumOff val="60000"/>
              </a:srgbClr>
            </a:solidFill>
            <a:ln w="12700" cap="flat" cmpd="sng" algn="ctr">
              <a:solidFill>
                <a:srgbClr val="5B9BD5">
                  <a:shade val="50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ＭＳ Ｐゴシック" charset="-128"/>
                <a:cs typeface="+mn-cs"/>
              </a:endParaRPr>
            </a:p>
          </p:txBody>
        </p:sp>
        <p:sp>
          <p:nvSpPr>
            <p:cNvPr id="22" name="Arc 21"/>
            <p:cNvSpPr/>
            <p:nvPr/>
          </p:nvSpPr>
          <p:spPr>
            <a:xfrm>
              <a:off x="2133600" y="1981200"/>
              <a:ext cx="685800" cy="685800"/>
            </a:xfrm>
            <a:prstGeom prst="arc">
              <a:avLst>
                <a:gd name="adj1" fmla="val 16200000"/>
                <a:gd name="adj2" fmla="val 5420965"/>
              </a:avLst>
            </a:prstGeom>
            <a:solidFill>
              <a:srgbClr val="5B9BD5">
                <a:lumMod val="75000"/>
              </a:srgbClr>
            </a:solidFill>
            <a:ln w="6350" cap="flat" cmpd="sng" algn="ctr">
              <a:solidFill>
                <a:srgbClr val="5B9BD5"/>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ＭＳ Ｐゴシック" charset="-128"/>
                <a:cs typeface="+mn-cs"/>
              </a:endParaRPr>
            </a:p>
          </p:txBody>
        </p:sp>
      </p:grpSp>
      <p:sp>
        <p:nvSpPr>
          <p:cNvPr id="23" name="Oval 22"/>
          <p:cNvSpPr/>
          <p:nvPr/>
        </p:nvSpPr>
        <p:spPr>
          <a:xfrm>
            <a:off x="9733480" y="5105400"/>
            <a:ext cx="1828800" cy="1752600"/>
          </a:xfrm>
          <a:prstGeom prst="ellipse">
            <a:avLst/>
          </a:prstGeom>
          <a:noFill/>
          <a:ln w="12700" cap="flat" cmpd="sng" algn="ctr">
            <a:solidFill>
              <a:srgbClr val="5B9BD5">
                <a:shade val="50000"/>
              </a:srgbClr>
            </a:solidFill>
            <a:prstDash val="sysDash"/>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ＭＳ Ｐゴシック" charset="-128"/>
              <a:cs typeface="+mn-cs"/>
            </a:endParaRPr>
          </a:p>
        </p:txBody>
      </p:sp>
      <p:cxnSp>
        <p:nvCxnSpPr>
          <p:cNvPr id="24" name="Straight Connector 23"/>
          <p:cNvCxnSpPr>
            <a:stCxn id="22" idx="1"/>
          </p:cNvCxnSpPr>
          <p:nvPr/>
        </p:nvCxnSpPr>
        <p:spPr>
          <a:xfrm flipH="1" flipV="1">
            <a:off x="7353300" y="3581400"/>
            <a:ext cx="3294580" cy="2400300"/>
          </a:xfrm>
          <a:prstGeom prst="line">
            <a:avLst/>
          </a:prstGeom>
          <a:noFill/>
          <a:ln w="6350" cap="flat" cmpd="sng" algn="ctr">
            <a:solidFill>
              <a:srgbClr val="5B9BD5"/>
            </a:solidFill>
            <a:prstDash val="lgDash"/>
            <a:miter lim="800000"/>
          </a:ln>
          <a:effectLst/>
        </p:spPr>
      </p:cxnSp>
      <p:grpSp>
        <p:nvGrpSpPr>
          <p:cNvPr id="25" name="Group 24"/>
          <p:cNvGrpSpPr/>
          <p:nvPr/>
        </p:nvGrpSpPr>
        <p:grpSpPr>
          <a:xfrm rot="-180000">
            <a:off x="10820400" y="3187070"/>
            <a:ext cx="685800" cy="685800"/>
            <a:chOff x="2133600" y="1981200"/>
            <a:chExt cx="685800" cy="685800"/>
          </a:xfrm>
        </p:grpSpPr>
        <p:sp>
          <p:nvSpPr>
            <p:cNvPr id="26" name="Oval 25"/>
            <p:cNvSpPr/>
            <p:nvPr/>
          </p:nvSpPr>
          <p:spPr>
            <a:xfrm>
              <a:off x="2133600" y="1981200"/>
              <a:ext cx="685800" cy="685800"/>
            </a:xfrm>
            <a:prstGeom prst="ellipse">
              <a:avLst/>
            </a:prstGeom>
            <a:solidFill>
              <a:srgbClr val="5B9BD5">
                <a:lumMod val="40000"/>
                <a:lumOff val="60000"/>
              </a:srgbClr>
            </a:solidFill>
            <a:ln w="12700" cap="flat" cmpd="sng" algn="ctr">
              <a:solidFill>
                <a:srgbClr val="5B9BD5">
                  <a:shade val="50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ＭＳ Ｐゴシック" charset="-128"/>
                <a:cs typeface="+mn-cs"/>
              </a:endParaRPr>
            </a:p>
          </p:txBody>
        </p:sp>
        <p:sp>
          <p:nvSpPr>
            <p:cNvPr id="27" name="Arc 26"/>
            <p:cNvSpPr/>
            <p:nvPr/>
          </p:nvSpPr>
          <p:spPr>
            <a:xfrm>
              <a:off x="2133600" y="1981200"/>
              <a:ext cx="685800" cy="685800"/>
            </a:xfrm>
            <a:prstGeom prst="arc">
              <a:avLst>
                <a:gd name="adj1" fmla="val 16200000"/>
                <a:gd name="adj2" fmla="val 5420965"/>
              </a:avLst>
            </a:prstGeom>
            <a:solidFill>
              <a:srgbClr val="5B9BD5">
                <a:lumMod val="75000"/>
              </a:srgbClr>
            </a:solidFill>
            <a:ln w="6350" cap="flat" cmpd="sng" algn="ctr">
              <a:solidFill>
                <a:srgbClr val="5B9BD5"/>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ＭＳ Ｐゴシック" charset="-128"/>
                <a:cs typeface="+mn-cs"/>
              </a:endParaRPr>
            </a:p>
          </p:txBody>
        </p:sp>
      </p:grpSp>
      <p:sp>
        <p:nvSpPr>
          <p:cNvPr id="28" name="Oval 27"/>
          <p:cNvSpPr/>
          <p:nvPr/>
        </p:nvSpPr>
        <p:spPr>
          <a:xfrm>
            <a:off x="10248900" y="2653670"/>
            <a:ext cx="1828800" cy="1752600"/>
          </a:xfrm>
          <a:prstGeom prst="ellipse">
            <a:avLst/>
          </a:prstGeom>
          <a:noFill/>
          <a:ln w="12700" cap="flat" cmpd="sng" algn="ctr">
            <a:solidFill>
              <a:srgbClr val="5B9BD5">
                <a:shade val="50000"/>
              </a:srgbClr>
            </a:solidFill>
            <a:prstDash val="sysDot"/>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ＭＳ Ｐゴシック" charset="-128"/>
              <a:cs typeface="+mn-cs"/>
            </a:endParaRPr>
          </a:p>
        </p:txBody>
      </p:sp>
      <p:cxnSp>
        <p:nvCxnSpPr>
          <p:cNvPr id="29" name="Straight Connector 28"/>
          <p:cNvCxnSpPr>
            <a:stCxn id="27" idx="1"/>
          </p:cNvCxnSpPr>
          <p:nvPr/>
        </p:nvCxnSpPr>
        <p:spPr>
          <a:xfrm flipH="1" flipV="1">
            <a:off x="7868720" y="1129670"/>
            <a:ext cx="3294580" cy="2400300"/>
          </a:xfrm>
          <a:prstGeom prst="line">
            <a:avLst/>
          </a:prstGeom>
          <a:noFill/>
          <a:ln w="6350" cap="flat" cmpd="sng" algn="ctr">
            <a:solidFill>
              <a:srgbClr val="5B9BD5"/>
            </a:solidFill>
            <a:prstDash val="lgDash"/>
            <a:miter lim="800000"/>
          </a:ln>
          <a:effectLst/>
        </p:spPr>
      </p:cxnSp>
      <p:grpSp>
        <p:nvGrpSpPr>
          <p:cNvPr id="30" name="Group 29"/>
          <p:cNvGrpSpPr/>
          <p:nvPr/>
        </p:nvGrpSpPr>
        <p:grpSpPr>
          <a:xfrm rot="-60000">
            <a:off x="10190680" y="2745212"/>
            <a:ext cx="457200" cy="457200"/>
            <a:chOff x="2133600" y="1981200"/>
            <a:chExt cx="685800" cy="685800"/>
          </a:xfrm>
          <a:solidFill>
            <a:sysClr val="window" lastClr="FFFFFF">
              <a:lumMod val="85000"/>
            </a:sysClr>
          </a:solidFill>
        </p:grpSpPr>
        <p:sp>
          <p:nvSpPr>
            <p:cNvPr id="31" name="Oval 30"/>
            <p:cNvSpPr/>
            <p:nvPr/>
          </p:nvSpPr>
          <p:spPr>
            <a:xfrm>
              <a:off x="2133600" y="1981200"/>
              <a:ext cx="685800" cy="685800"/>
            </a:xfrm>
            <a:prstGeom prst="ellipse">
              <a:avLst/>
            </a:prstGeom>
            <a:grpFill/>
            <a:ln w="12700" cap="flat" cmpd="sng" algn="ctr">
              <a:solidFill>
                <a:srgbClr val="5B9BD5">
                  <a:shade val="50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ＭＳ Ｐゴシック" charset="-128"/>
                <a:cs typeface="+mn-cs"/>
              </a:endParaRPr>
            </a:p>
          </p:txBody>
        </p:sp>
        <p:sp>
          <p:nvSpPr>
            <p:cNvPr id="32" name="Arc 31"/>
            <p:cNvSpPr/>
            <p:nvPr/>
          </p:nvSpPr>
          <p:spPr>
            <a:xfrm>
              <a:off x="2133600" y="1981200"/>
              <a:ext cx="685800" cy="685800"/>
            </a:xfrm>
            <a:prstGeom prst="arc">
              <a:avLst>
                <a:gd name="adj1" fmla="val 16200000"/>
                <a:gd name="adj2" fmla="val 5420965"/>
              </a:avLst>
            </a:prstGeom>
            <a:solidFill>
              <a:sysClr val="windowText" lastClr="000000">
                <a:lumMod val="75000"/>
                <a:lumOff val="25000"/>
              </a:sysClr>
            </a:solidFill>
            <a:ln w="6350" cap="flat" cmpd="sng" algn="ctr">
              <a:solidFill>
                <a:srgbClr val="5B9BD5"/>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ＭＳ Ｐゴシック" charset="-128"/>
                <a:cs typeface="+mn-cs"/>
              </a:endParaRPr>
            </a:p>
          </p:txBody>
        </p:sp>
      </p:grpSp>
      <p:cxnSp>
        <p:nvCxnSpPr>
          <p:cNvPr id="33" name="Straight Connector 32"/>
          <p:cNvCxnSpPr/>
          <p:nvPr/>
        </p:nvCxnSpPr>
        <p:spPr>
          <a:xfrm flipV="1">
            <a:off x="7353300" y="3529970"/>
            <a:ext cx="3810000" cy="51430"/>
          </a:xfrm>
          <a:prstGeom prst="line">
            <a:avLst/>
          </a:prstGeom>
          <a:noFill/>
          <a:ln w="6350" cap="flat" cmpd="sng" algn="ctr">
            <a:solidFill>
              <a:srgbClr val="5B9BD5"/>
            </a:solidFill>
            <a:prstDash val="dash"/>
            <a:miter lim="800000"/>
          </a:ln>
          <a:effectLst/>
        </p:spPr>
      </p:cxnSp>
      <p:grpSp>
        <p:nvGrpSpPr>
          <p:cNvPr id="34" name="Group 33"/>
          <p:cNvGrpSpPr/>
          <p:nvPr/>
        </p:nvGrpSpPr>
        <p:grpSpPr>
          <a:xfrm rot="-1800000">
            <a:off x="10204200" y="1322398"/>
            <a:ext cx="685800" cy="685800"/>
            <a:chOff x="2133600" y="1981200"/>
            <a:chExt cx="685800" cy="685800"/>
          </a:xfrm>
        </p:grpSpPr>
        <p:sp>
          <p:nvSpPr>
            <p:cNvPr id="35" name="Oval 34"/>
            <p:cNvSpPr/>
            <p:nvPr/>
          </p:nvSpPr>
          <p:spPr>
            <a:xfrm>
              <a:off x="2133600" y="1981200"/>
              <a:ext cx="685800" cy="685800"/>
            </a:xfrm>
            <a:prstGeom prst="ellipse">
              <a:avLst/>
            </a:prstGeom>
            <a:solidFill>
              <a:srgbClr val="5B9BD5">
                <a:lumMod val="40000"/>
                <a:lumOff val="60000"/>
              </a:srgbClr>
            </a:solidFill>
            <a:ln w="12700" cap="flat" cmpd="sng" algn="ctr">
              <a:solidFill>
                <a:srgbClr val="5B9BD5">
                  <a:shade val="50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ＭＳ Ｐゴシック" charset="-128"/>
                <a:cs typeface="+mn-cs"/>
              </a:endParaRPr>
            </a:p>
          </p:txBody>
        </p:sp>
        <p:sp>
          <p:nvSpPr>
            <p:cNvPr id="36" name="Arc 35"/>
            <p:cNvSpPr/>
            <p:nvPr/>
          </p:nvSpPr>
          <p:spPr>
            <a:xfrm>
              <a:off x="2133600" y="1981200"/>
              <a:ext cx="685800" cy="685800"/>
            </a:xfrm>
            <a:prstGeom prst="arc">
              <a:avLst>
                <a:gd name="adj1" fmla="val 16200000"/>
                <a:gd name="adj2" fmla="val 5420965"/>
              </a:avLst>
            </a:prstGeom>
            <a:solidFill>
              <a:srgbClr val="5B9BD5">
                <a:lumMod val="75000"/>
              </a:srgbClr>
            </a:solidFill>
            <a:ln w="6350" cap="flat" cmpd="sng" algn="ctr">
              <a:solidFill>
                <a:srgbClr val="5B9BD5"/>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ＭＳ Ｐゴシック" charset="-128"/>
                <a:cs typeface="+mn-cs"/>
              </a:endParaRPr>
            </a:p>
          </p:txBody>
        </p:sp>
      </p:grpSp>
      <p:sp>
        <p:nvSpPr>
          <p:cNvPr id="37" name="Oval 36"/>
          <p:cNvSpPr/>
          <p:nvPr/>
        </p:nvSpPr>
        <p:spPr>
          <a:xfrm>
            <a:off x="9632700" y="788998"/>
            <a:ext cx="1828800" cy="1752600"/>
          </a:xfrm>
          <a:prstGeom prst="ellipse">
            <a:avLst/>
          </a:prstGeom>
          <a:noFill/>
          <a:ln w="12700" cap="flat" cmpd="sng" algn="ctr">
            <a:solidFill>
              <a:srgbClr val="5B9BD5">
                <a:shade val="50000"/>
              </a:srgbClr>
            </a:solidFill>
            <a:prstDash val="sysDash"/>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ＭＳ Ｐゴシック" charset="-128"/>
              <a:cs typeface="+mn-cs"/>
            </a:endParaRPr>
          </a:p>
        </p:txBody>
      </p:sp>
      <p:cxnSp>
        <p:nvCxnSpPr>
          <p:cNvPr id="38" name="Straight Connector 37"/>
          <p:cNvCxnSpPr>
            <a:endCxn id="36" idx="1"/>
          </p:cNvCxnSpPr>
          <p:nvPr/>
        </p:nvCxnSpPr>
        <p:spPr>
          <a:xfrm flipV="1">
            <a:off x="7345802" y="1665298"/>
            <a:ext cx="3201298" cy="1916102"/>
          </a:xfrm>
          <a:prstGeom prst="line">
            <a:avLst/>
          </a:prstGeom>
          <a:noFill/>
          <a:ln w="6350" cap="flat" cmpd="sng" algn="ctr">
            <a:solidFill>
              <a:srgbClr val="5B9BD5"/>
            </a:solidFill>
            <a:prstDash val="dash"/>
            <a:miter lim="800000"/>
          </a:ln>
          <a:effectLst/>
        </p:spPr>
      </p:cxnSp>
      <p:grpSp>
        <p:nvGrpSpPr>
          <p:cNvPr id="39" name="Group 38"/>
          <p:cNvGrpSpPr/>
          <p:nvPr/>
        </p:nvGrpSpPr>
        <p:grpSpPr>
          <a:xfrm rot="-2040000">
            <a:off x="9551889" y="1901046"/>
            <a:ext cx="457200" cy="457200"/>
            <a:chOff x="2133600" y="1981200"/>
            <a:chExt cx="685800" cy="685800"/>
          </a:xfrm>
          <a:solidFill>
            <a:sysClr val="window" lastClr="FFFFFF">
              <a:lumMod val="85000"/>
            </a:sysClr>
          </a:solidFill>
        </p:grpSpPr>
        <p:sp>
          <p:nvSpPr>
            <p:cNvPr id="40" name="Oval 39"/>
            <p:cNvSpPr/>
            <p:nvPr/>
          </p:nvSpPr>
          <p:spPr>
            <a:xfrm>
              <a:off x="2133600" y="1981200"/>
              <a:ext cx="685800" cy="685800"/>
            </a:xfrm>
            <a:prstGeom prst="ellipse">
              <a:avLst/>
            </a:prstGeom>
            <a:grpFill/>
            <a:ln w="12700" cap="flat" cmpd="sng" algn="ctr">
              <a:solidFill>
                <a:srgbClr val="5B9BD5">
                  <a:shade val="50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ＭＳ Ｐゴシック" charset="-128"/>
                <a:cs typeface="+mn-cs"/>
              </a:endParaRPr>
            </a:p>
          </p:txBody>
        </p:sp>
        <p:sp>
          <p:nvSpPr>
            <p:cNvPr id="41" name="Arc 40"/>
            <p:cNvSpPr/>
            <p:nvPr/>
          </p:nvSpPr>
          <p:spPr>
            <a:xfrm>
              <a:off x="2133600" y="1981200"/>
              <a:ext cx="685800" cy="685800"/>
            </a:xfrm>
            <a:prstGeom prst="arc">
              <a:avLst>
                <a:gd name="adj1" fmla="val 16200000"/>
                <a:gd name="adj2" fmla="val 5420965"/>
              </a:avLst>
            </a:prstGeom>
            <a:solidFill>
              <a:sysClr val="windowText" lastClr="000000">
                <a:lumMod val="75000"/>
                <a:lumOff val="25000"/>
              </a:sysClr>
            </a:solidFill>
            <a:ln w="6350" cap="flat" cmpd="sng" algn="ctr">
              <a:solidFill>
                <a:srgbClr val="5B9BD5"/>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ＭＳ Ｐゴシック" charset="-128"/>
                <a:cs typeface="+mn-cs"/>
              </a:endParaRPr>
            </a:p>
          </p:txBody>
        </p:sp>
      </p:grpSp>
      <p:grpSp>
        <p:nvGrpSpPr>
          <p:cNvPr id="42" name="Group 41"/>
          <p:cNvGrpSpPr/>
          <p:nvPr/>
        </p:nvGrpSpPr>
        <p:grpSpPr>
          <a:xfrm rot="2220000">
            <a:off x="9700319" y="5196942"/>
            <a:ext cx="457200" cy="457200"/>
            <a:chOff x="2133600" y="1981200"/>
            <a:chExt cx="685800" cy="685800"/>
          </a:xfrm>
          <a:solidFill>
            <a:sysClr val="window" lastClr="FFFFFF">
              <a:lumMod val="85000"/>
            </a:sysClr>
          </a:solidFill>
        </p:grpSpPr>
        <p:sp>
          <p:nvSpPr>
            <p:cNvPr id="43" name="Oval 42"/>
            <p:cNvSpPr/>
            <p:nvPr/>
          </p:nvSpPr>
          <p:spPr>
            <a:xfrm>
              <a:off x="2133600" y="1981200"/>
              <a:ext cx="685800" cy="685800"/>
            </a:xfrm>
            <a:prstGeom prst="ellipse">
              <a:avLst/>
            </a:prstGeom>
            <a:grpFill/>
            <a:ln w="12700" cap="flat" cmpd="sng" algn="ctr">
              <a:solidFill>
                <a:srgbClr val="5B9BD5">
                  <a:shade val="50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ＭＳ Ｐゴシック" charset="-128"/>
                <a:cs typeface="+mn-cs"/>
              </a:endParaRPr>
            </a:p>
          </p:txBody>
        </p:sp>
        <p:sp>
          <p:nvSpPr>
            <p:cNvPr id="44" name="Arc 43"/>
            <p:cNvSpPr/>
            <p:nvPr/>
          </p:nvSpPr>
          <p:spPr>
            <a:xfrm>
              <a:off x="2133600" y="1981200"/>
              <a:ext cx="685800" cy="685800"/>
            </a:xfrm>
            <a:prstGeom prst="arc">
              <a:avLst>
                <a:gd name="adj1" fmla="val 16200000"/>
                <a:gd name="adj2" fmla="val 5420965"/>
              </a:avLst>
            </a:prstGeom>
            <a:solidFill>
              <a:sysClr val="windowText" lastClr="000000">
                <a:lumMod val="75000"/>
                <a:lumOff val="25000"/>
              </a:sysClr>
            </a:solidFill>
            <a:ln w="6350" cap="flat" cmpd="sng" algn="ctr">
              <a:solidFill>
                <a:srgbClr val="5B9BD5"/>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ＭＳ Ｐゴシック" charset="-128"/>
                <a:cs typeface="+mn-cs"/>
              </a:endParaRPr>
            </a:p>
          </p:txBody>
        </p:sp>
      </p:grpSp>
      <p:sp>
        <p:nvSpPr>
          <p:cNvPr id="45" name="Arc 44"/>
          <p:cNvSpPr/>
          <p:nvPr/>
        </p:nvSpPr>
        <p:spPr>
          <a:xfrm>
            <a:off x="5381302" y="2142161"/>
            <a:ext cx="3465638" cy="2963237"/>
          </a:xfrm>
          <a:prstGeom prst="arc">
            <a:avLst>
              <a:gd name="adj1" fmla="val 21473836"/>
              <a:gd name="adj2" fmla="val 1798597"/>
            </a:avLst>
          </a:prstGeom>
          <a:noFill/>
          <a:ln w="12700" cap="flat" cmpd="sng" algn="ctr">
            <a:solidFill>
              <a:sysClr val="windowText" lastClr="000000"/>
            </a:solidFill>
            <a:prstDash val="solid"/>
            <a:miter lim="800000"/>
            <a:headEnd type="triangle"/>
            <a:tailEnd type="none"/>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ＭＳ Ｐゴシック" charset="-128"/>
              <a:cs typeface="+mn-cs"/>
            </a:endParaRPr>
          </a:p>
        </p:txBody>
      </p:sp>
      <p:sp>
        <p:nvSpPr>
          <p:cNvPr id="46" name="Arc 45"/>
          <p:cNvSpPr/>
          <p:nvPr/>
        </p:nvSpPr>
        <p:spPr>
          <a:xfrm>
            <a:off x="5096595" y="1371600"/>
            <a:ext cx="4213982" cy="4170142"/>
          </a:xfrm>
          <a:prstGeom prst="arc">
            <a:avLst>
              <a:gd name="adj1" fmla="val 20034590"/>
              <a:gd name="adj2" fmla="val 2171892"/>
            </a:avLst>
          </a:prstGeom>
          <a:noFill/>
          <a:ln w="12700" cap="flat" cmpd="sng" algn="ctr">
            <a:solidFill>
              <a:sysClr val="windowText" lastClr="000000"/>
            </a:solidFill>
            <a:prstDash val="solid"/>
            <a:miter lim="800000"/>
            <a:headEnd type="triangle"/>
            <a:tailEnd type="none"/>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ＭＳ Ｐゴシック" charset="-128"/>
              <a:cs typeface="+mn-cs"/>
            </a:endParaRPr>
          </a:p>
        </p:txBody>
      </p:sp>
      <p:sp>
        <p:nvSpPr>
          <p:cNvPr id="47" name="Arc 46"/>
          <p:cNvSpPr/>
          <p:nvPr/>
        </p:nvSpPr>
        <p:spPr>
          <a:xfrm>
            <a:off x="9595284" y="788997"/>
            <a:ext cx="1852723" cy="1716246"/>
          </a:xfrm>
          <a:prstGeom prst="arc">
            <a:avLst>
              <a:gd name="adj1" fmla="val 16200000"/>
              <a:gd name="adj2" fmla="val 16639891"/>
            </a:avLst>
          </a:prstGeom>
          <a:noFill/>
          <a:ln w="6350" cap="flat" cmpd="sng" algn="ctr">
            <a:solidFill>
              <a:srgbClr val="5B9BD5"/>
            </a:solidFill>
            <a:prstDash val="solid"/>
            <a:miter lim="800000"/>
            <a:headEnd type="triangle" w="lg" len="lg"/>
            <a:tailEnd w="lg" len="lg"/>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ＭＳ Ｐゴシック" charset="-128"/>
              <a:cs typeface="+mn-cs"/>
            </a:endParaRPr>
          </a:p>
        </p:txBody>
      </p:sp>
      <p:sp>
        <p:nvSpPr>
          <p:cNvPr id="48" name="Arc 47"/>
          <p:cNvSpPr/>
          <p:nvPr/>
        </p:nvSpPr>
        <p:spPr>
          <a:xfrm>
            <a:off x="10178719" y="2653669"/>
            <a:ext cx="1852723" cy="1716246"/>
          </a:xfrm>
          <a:prstGeom prst="arc">
            <a:avLst>
              <a:gd name="adj1" fmla="val 16200000"/>
              <a:gd name="adj2" fmla="val 16639891"/>
            </a:avLst>
          </a:prstGeom>
          <a:noFill/>
          <a:ln w="6350" cap="flat" cmpd="sng" algn="ctr">
            <a:solidFill>
              <a:srgbClr val="5B9BD5"/>
            </a:solidFill>
            <a:prstDash val="solid"/>
            <a:miter lim="800000"/>
            <a:headEnd type="triangle" w="lg" len="lg"/>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ＭＳ Ｐゴシック" charset="-128"/>
              <a:cs typeface="+mn-cs"/>
            </a:endParaRPr>
          </a:p>
        </p:txBody>
      </p:sp>
      <p:sp>
        <p:nvSpPr>
          <p:cNvPr id="49" name="Arc 48"/>
          <p:cNvSpPr/>
          <p:nvPr/>
        </p:nvSpPr>
        <p:spPr>
          <a:xfrm>
            <a:off x="9649772" y="5105398"/>
            <a:ext cx="1852723" cy="1716246"/>
          </a:xfrm>
          <a:prstGeom prst="arc">
            <a:avLst>
              <a:gd name="adj1" fmla="val 16200000"/>
              <a:gd name="adj2" fmla="val 16639891"/>
            </a:avLst>
          </a:prstGeom>
          <a:noFill/>
          <a:ln w="6350" cap="flat" cmpd="sng" algn="ctr">
            <a:solidFill>
              <a:srgbClr val="5B9BD5"/>
            </a:solidFill>
            <a:prstDash val="solid"/>
            <a:miter lim="800000"/>
            <a:headEnd type="triangle" w="lg" len="lg"/>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ＭＳ Ｐゴシック" charset="-128"/>
              <a:cs typeface="+mn-cs"/>
            </a:endParaRPr>
          </a:p>
        </p:txBody>
      </p:sp>
      <p:sp>
        <p:nvSpPr>
          <p:cNvPr id="50" name="TextBox 49"/>
          <p:cNvSpPr txBox="1"/>
          <p:nvPr/>
        </p:nvSpPr>
        <p:spPr>
          <a:xfrm>
            <a:off x="7983586" y="3642984"/>
            <a:ext cx="880369"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libri" panose="020F0502020204030204"/>
                <a:ea typeface="ＭＳ Ｐゴシック" charset="-128"/>
                <a:cs typeface="+mn-cs"/>
              </a:rPr>
              <a:t>Sidereal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libri" panose="020F0502020204030204"/>
                <a:ea typeface="ＭＳ Ｐゴシック" charset="-128"/>
                <a:cs typeface="+mn-cs"/>
              </a:rPr>
              <a:t>27.3 days</a:t>
            </a:r>
          </a:p>
        </p:txBody>
      </p:sp>
      <p:sp>
        <p:nvSpPr>
          <p:cNvPr id="51" name="TextBox 50"/>
          <p:cNvSpPr txBox="1"/>
          <p:nvPr/>
        </p:nvSpPr>
        <p:spPr>
          <a:xfrm>
            <a:off x="8369877" y="2863823"/>
            <a:ext cx="970138"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libri" panose="020F0502020204030204"/>
                <a:ea typeface="ＭＳ Ｐゴシック" charset="-128"/>
                <a:cs typeface="+mn-cs"/>
              </a:rPr>
              <a:t>Synodic</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libri" panose="020F0502020204030204"/>
                <a:ea typeface="ＭＳ Ｐゴシック" charset="-128"/>
                <a:cs typeface="+mn-cs"/>
              </a:rPr>
              <a:t>~29.5 days</a:t>
            </a:r>
          </a:p>
        </p:txBody>
      </p:sp>
      <p:sp>
        <p:nvSpPr>
          <p:cNvPr id="52" name="TextBox 51"/>
          <p:cNvSpPr txBox="1"/>
          <p:nvPr/>
        </p:nvSpPr>
        <p:spPr>
          <a:xfrm>
            <a:off x="8827107" y="5474334"/>
            <a:ext cx="981936" cy="30777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solidFill>
                  <a:prstClr val="black"/>
                </a:solidFill>
                <a:effectLst/>
                <a:uLnTx/>
                <a:uFillTx/>
                <a:latin typeface="Calibri" panose="020F0502020204030204"/>
                <a:ea typeface="ＭＳ Ｐゴシック" charset="-128"/>
                <a:cs typeface="+mn-cs"/>
              </a:rPr>
              <a:t>New Moon</a:t>
            </a:r>
          </a:p>
        </p:txBody>
      </p:sp>
      <p:sp>
        <p:nvSpPr>
          <p:cNvPr id="53" name="Content Placeholder 2"/>
          <p:cNvSpPr>
            <a:spLocks noGrp="1"/>
          </p:cNvSpPr>
          <p:nvPr>
            <p:ph idx="1"/>
          </p:nvPr>
        </p:nvSpPr>
        <p:spPr>
          <a:xfrm>
            <a:off x="114300" y="838200"/>
            <a:ext cx="6477000" cy="5791200"/>
          </a:xfrm>
        </p:spPr>
        <p:txBody>
          <a:bodyPr/>
          <a:lstStyle/>
          <a:p>
            <a:r>
              <a:rPr lang="en-US" dirty="0">
                <a:latin typeface="Calibri" panose="020F0502020204030204" pitchFamily="34" charset="0"/>
              </a:rPr>
              <a:t>The rotational (and orbital) period of the Moon can be characterized relative to both a fixed point in space (Sidereal) and to the Sun (Synodic). </a:t>
            </a:r>
          </a:p>
          <a:p>
            <a:r>
              <a:rPr lang="en-US" dirty="0">
                <a:latin typeface="Calibri" panose="020F0502020204030204" pitchFamily="34" charset="0"/>
              </a:rPr>
              <a:t>The Sidereal period is on the order of 27.3 days while the Synodic period is on the order of 29.5 days. </a:t>
            </a:r>
          </a:p>
          <a:p>
            <a:r>
              <a:rPr lang="en-US" dirty="0">
                <a:latin typeface="Calibri" panose="020F0502020204030204" pitchFamily="34" charset="0"/>
              </a:rPr>
              <a:t>The Synodic period of 29.5 days represents sunrise to sunrise for a reference point on the surface of the Moon (as well as a New Moon to New Moon as viewed from the Earth). </a:t>
            </a:r>
          </a:p>
          <a:p>
            <a:r>
              <a:rPr lang="en-US" dirty="0">
                <a:latin typeface="Calibri" panose="020F0502020204030204" pitchFamily="34" charset="0"/>
              </a:rPr>
              <a:t>For an asset on the lunar surface, the Sun angle is periodic over the Synodic period and may be more pertinent for thermal assessments.</a:t>
            </a:r>
          </a:p>
        </p:txBody>
      </p:sp>
    </p:spTree>
    <p:extLst>
      <p:ext uri="{BB962C8B-B14F-4D97-AF65-F5344CB8AC3E}">
        <p14:creationId xmlns:p14="http://schemas.microsoft.com/office/powerpoint/2010/main" val="27573553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Note on Solar Elevation Angle</a:t>
            </a:r>
          </a:p>
        </p:txBody>
      </p:sp>
      <p:sp>
        <p:nvSpPr>
          <p:cNvPr id="3" name="Content Placeholder 2"/>
          <p:cNvSpPr>
            <a:spLocks noGrp="1"/>
          </p:cNvSpPr>
          <p:nvPr>
            <p:ph idx="1"/>
          </p:nvPr>
        </p:nvSpPr>
        <p:spPr>
          <a:xfrm>
            <a:off x="609600" y="914400"/>
            <a:ext cx="10972800" cy="2895600"/>
          </a:xfrm>
        </p:spPr>
        <p:txBody>
          <a:bodyPr/>
          <a:lstStyle/>
          <a:p>
            <a:r>
              <a:rPr lang="en-US" dirty="0">
                <a:latin typeface="Calibri" panose="020F0502020204030204" pitchFamily="34" charset="0"/>
              </a:rPr>
              <a:t>The JPL Horizons Ephemeris computes local solar elevation angles on the lunar surface relative to the center of the Sun.</a:t>
            </a:r>
          </a:p>
          <a:p>
            <a:r>
              <a:rPr lang="en-US" dirty="0">
                <a:latin typeface="Calibri" panose="020F0502020204030204" pitchFamily="34" charset="0"/>
              </a:rPr>
              <a:t>For a perfectly collimated beam, the maximum elevation angle at the poles would be equal to the Lunar Obliquity relative to the Ecliptic. But the peak elevation angles computed by the Ephemeris are slightly different (on the order of 1.54⁰ +/- 0.014⁰).</a:t>
            </a:r>
          </a:p>
          <a:p>
            <a:r>
              <a:rPr lang="en-US" dirty="0">
                <a:latin typeface="Calibri" panose="020F0502020204030204" pitchFamily="34" charset="0"/>
              </a:rPr>
              <a:t>The small difference is suspected due to the Sun centered calculation and the Lunar Orbit Inclination but is not be of consequence thermally. </a:t>
            </a:r>
          </a:p>
        </p:txBody>
      </p:sp>
      <p:sp>
        <p:nvSpPr>
          <p:cNvPr id="4" name="Footer Placeholder 3"/>
          <p:cNvSpPr>
            <a:spLocks noGrp="1"/>
          </p:cNvSpPr>
          <p:nvPr>
            <p:ph type="ftr" sz="quarter" idx="11"/>
          </p:nvPr>
        </p:nvSpPr>
        <p:spPr>
          <a:xfrm>
            <a:off x="3657600" y="6540500"/>
            <a:ext cx="4876800" cy="304800"/>
          </a:xfrm>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333399"/>
                </a:solidFill>
                <a:effectLst/>
                <a:uLnTx/>
                <a:uFillTx/>
                <a:latin typeface="Arial" pitchFamily="34" charset="0"/>
                <a:ea typeface="ＭＳ Ｐゴシック" charset="-128"/>
                <a:cs typeface="+mn-cs"/>
              </a:rPr>
              <a:t>TFAWS 2022 – September 6</a:t>
            </a:r>
            <a:r>
              <a:rPr kumimoji="0" lang="en-US" sz="1200" b="0" i="0" u="none" strike="noStrike" kern="1200" cap="none" spc="0" normalizeH="0" baseline="30000" noProof="0" dirty="0">
                <a:ln>
                  <a:noFill/>
                </a:ln>
                <a:solidFill>
                  <a:srgbClr val="333399"/>
                </a:solidFill>
                <a:effectLst/>
                <a:uLnTx/>
                <a:uFillTx/>
                <a:latin typeface="Arial" pitchFamily="34" charset="0"/>
                <a:ea typeface="ＭＳ Ｐゴシック" charset="-128"/>
                <a:cs typeface="+mn-cs"/>
              </a:rPr>
              <a:t>th</a:t>
            </a:r>
            <a:r>
              <a:rPr kumimoji="0" lang="en-US" sz="1200" b="0" i="0" u="none" strike="noStrike" kern="1200" cap="none" spc="0" normalizeH="0" baseline="0" noProof="0" dirty="0">
                <a:ln>
                  <a:noFill/>
                </a:ln>
                <a:solidFill>
                  <a:srgbClr val="333399"/>
                </a:solidFill>
                <a:effectLst/>
                <a:uLnTx/>
                <a:uFillTx/>
                <a:latin typeface="Arial" pitchFamily="34" charset="0"/>
                <a:ea typeface="ＭＳ Ｐゴシック" charset="-128"/>
                <a:cs typeface="+mn-cs"/>
              </a:rPr>
              <a:t>-9</a:t>
            </a:r>
            <a:r>
              <a:rPr kumimoji="0" lang="en-US" sz="1200" b="0" i="0" u="none" strike="noStrike" kern="1200" cap="none" spc="0" normalizeH="0" baseline="30000" noProof="0" dirty="0">
                <a:ln>
                  <a:noFill/>
                </a:ln>
                <a:solidFill>
                  <a:srgbClr val="333399"/>
                </a:solidFill>
                <a:effectLst/>
                <a:uLnTx/>
                <a:uFillTx/>
                <a:latin typeface="Arial" pitchFamily="34" charset="0"/>
                <a:ea typeface="ＭＳ Ｐゴシック" charset="-128"/>
                <a:cs typeface="+mn-cs"/>
              </a:rPr>
              <a:t>th</a:t>
            </a:r>
            <a:r>
              <a:rPr kumimoji="0" lang="en-US" sz="1200" b="0" i="0" u="none" strike="noStrike" kern="1200" cap="none" spc="0" normalizeH="0" baseline="0" noProof="0" dirty="0">
                <a:ln>
                  <a:noFill/>
                </a:ln>
                <a:solidFill>
                  <a:srgbClr val="333399"/>
                </a:solidFill>
                <a:effectLst/>
                <a:uLnTx/>
                <a:uFillTx/>
                <a:latin typeface="Arial" pitchFamily="34" charset="0"/>
                <a:ea typeface="ＭＳ Ｐゴシック" charset="-128"/>
                <a:cs typeface="+mn-cs"/>
              </a:rPr>
              <a:t>, 2022</a:t>
            </a:r>
          </a:p>
        </p:txBody>
      </p:sp>
      <p:sp>
        <p:nvSpPr>
          <p:cNvPr id="5" name="Slide Number Placeholder 4"/>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3F42015-0FC7-4B0E-8D2B-76EADF48D957}" type="slidenum">
              <a:rPr kumimoji="0" lang="en-US" sz="1000" b="0" i="0" u="none" strike="noStrike" kern="1200" cap="none" spc="0" normalizeH="0" baseline="0" noProof="0" smtClean="0">
                <a:ln>
                  <a:noFill/>
                </a:ln>
                <a:solidFill>
                  <a:srgbClr val="333399"/>
                </a:solidFill>
                <a:effectLst/>
                <a:uLnTx/>
                <a:uFillTx/>
                <a:latin typeface="Arial" pitchFamily="34"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14</a:t>
            </a:fld>
            <a:endParaRPr kumimoji="0" lang="en-US" sz="1000" b="0" i="0" u="none" strike="noStrike" kern="1200" cap="none" spc="0" normalizeH="0" baseline="0" noProof="0">
              <a:ln>
                <a:noFill/>
              </a:ln>
              <a:solidFill>
                <a:srgbClr val="333399"/>
              </a:solidFill>
              <a:effectLst/>
              <a:uLnTx/>
              <a:uFillTx/>
              <a:latin typeface="Arial" pitchFamily="34" charset="0"/>
              <a:ea typeface="ＭＳ Ｐゴシック" charset="-128"/>
              <a:cs typeface="+mn-cs"/>
            </a:endParaRPr>
          </a:p>
        </p:txBody>
      </p:sp>
      <p:grpSp>
        <p:nvGrpSpPr>
          <p:cNvPr id="50" name="Group 49"/>
          <p:cNvGrpSpPr/>
          <p:nvPr/>
        </p:nvGrpSpPr>
        <p:grpSpPr>
          <a:xfrm>
            <a:off x="2209800" y="3390900"/>
            <a:ext cx="4205346" cy="2522208"/>
            <a:chOff x="3733800" y="4301324"/>
            <a:chExt cx="4205346" cy="2522208"/>
          </a:xfrm>
        </p:grpSpPr>
        <p:sp>
          <p:nvSpPr>
            <p:cNvPr id="51" name="Oval 50"/>
            <p:cNvSpPr/>
            <p:nvPr/>
          </p:nvSpPr>
          <p:spPr>
            <a:xfrm>
              <a:off x="6127495" y="5604332"/>
              <a:ext cx="868100" cy="83820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ＭＳ Ｐゴシック" charset="-128"/>
                <a:cs typeface="+mn-cs"/>
              </a:endParaRPr>
            </a:p>
          </p:txBody>
        </p:sp>
        <p:cxnSp>
          <p:nvCxnSpPr>
            <p:cNvPr id="52" name="Straight Connector 51"/>
            <p:cNvCxnSpPr/>
            <p:nvPr/>
          </p:nvCxnSpPr>
          <p:spPr>
            <a:xfrm>
              <a:off x="6284238" y="5375732"/>
              <a:ext cx="606004" cy="1371600"/>
            </a:xfrm>
            <a:prstGeom prst="line">
              <a:avLst/>
            </a:prstGeom>
            <a:noFill/>
            <a:ln w="6350" cap="flat" cmpd="sng" algn="ctr">
              <a:solidFill>
                <a:sysClr val="windowText" lastClr="000000"/>
              </a:solidFill>
              <a:prstDash val="dash"/>
              <a:miter lim="800000"/>
            </a:ln>
            <a:effectLst/>
          </p:spPr>
        </p:cxnSp>
        <p:cxnSp>
          <p:nvCxnSpPr>
            <p:cNvPr id="53" name="Straight Connector 52"/>
            <p:cNvCxnSpPr/>
            <p:nvPr/>
          </p:nvCxnSpPr>
          <p:spPr>
            <a:xfrm flipV="1">
              <a:off x="6018812" y="5680532"/>
              <a:ext cx="1241359" cy="609600"/>
            </a:xfrm>
            <a:prstGeom prst="line">
              <a:avLst/>
            </a:prstGeom>
            <a:noFill/>
            <a:ln w="6350" cap="flat" cmpd="sng" algn="ctr">
              <a:solidFill>
                <a:sysClr val="windowText" lastClr="000000"/>
              </a:solidFill>
              <a:prstDash val="dash"/>
              <a:miter lim="800000"/>
            </a:ln>
            <a:effectLst/>
          </p:spPr>
        </p:cxnSp>
        <p:cxnSp>
          <p:nvCxnSpPr>
            <p:cNvPr id="54" name="Straight Arrow Connector 53"/>
            <p:cNvCxnSpPr/>
            <p:nvPr/>
          </p:nvCxnSpPr>
          <p:spPr>
            <a:xfrm>
              <a:off x="4603495" y="5604332"/>
              <a:ext cx="1803401" cy="0"/>
            </a:xfrm>
            <a:prstGeom prst="straightConnector1">
              <a:avLst/>
            </a:prstGeom>
            <a:noFill/>
            <a:ln w="6350" cap="flat" cmpd="sng" algn="ctr">
              <a:solidFill>
                <a:srgbClr val="FFC000">
                  <a:lumMod val="75000"/>
                </a:srgbClr>
              </a:solidFill>
              <a:prstDash val="solid"/>
              <a:miter lim="800000"/>
              <a:tailEnd type="triangle"/>
            </a:ln>
            <a:effectLst/>
          </p:spPr>
        </p:cxnSp>
        <p:cxnSp>
          <p:nvCxnSpPr>
            <p:cNvPr id="55" name="Straight Arrow Connector 54"/>
            <p:cNvCxnSpPr/>
            <p:nvPr/>
          </p:nvCxnSpPr>
          <p:spPr>
            <a:xfrm flipV="1">
              <a:off x="4603495" y="5616668"/>
              <a:ext cx="1803401" cy="130226"/>
            </a:xfrm>
            <a:prstGeom prst="straightConnector1">
              <a:avLst/>
            </a:prstGeom>
            <a:noFill/>
            <a:ln w="6350" cap="flat" cmpd="sng" algn="ctr">
              <a:solidFill>
                <a:srgbClr val="C00000"/>
              </a:solidFill>
              <a:prstDash val="dash"/>
              <a:miter lim="800000"/>
              <a:tailEnd type="none"/>
            </a:ln>
            <a:effectLst/>
          </p:spPr>
        </p:cxnSp>
        <p:cxnSp>
          <p:nvCxnSpPr>
            <p:cNvPr id="56" name="Straight Connector 55"/>
            <p:cNvCxnSpPr/>
            <p:nvPr/>
          </p:nvCxnSpPr>
          <p:spPr>
            <a:xfrm flipV="1">
              <a:off x="5136895" y="5299532"/>
              <a:ext cx="2123276" cy="838200"/>
            </a:xfrm>
            <a:prstGeom prst="line">
              <a:avLst/>
            </a:prstGeom>
            <a:noFill/>
            <a:ln w="6350" cap="flat" cmpd="sng" algn="ctr">
              <a:solidFill>
                <a:srgbClr val="5B9BD5"/>
              </a:solidFill>
              <a:prstDash val="dash"/>
              <a:miter lim="800000"/>
            </a:ln>
            <a:effectLst/>
          </p:spPr>
        </p:cxnSp>
        <p:sp>
          <p:nvSpPr>
            <p:cNvPr id="57" name="Arc 56"/>
            <p:cNvSpPr/>
            <p:nvPr/>
          </p:nvSpPr>
          <p:spPr>
            <a:xfrm>
              <a:off x="5420528" y="4301324"/>
              <a:ext cx="2366218" cy="2441186"/>
            </a:xfrm>
            <a:prstGeom prst="arc">
              <a:avLst>
                <a:gd name="adj1" fmla="val 9436921"/>
                <a:gd name="adj2" fmla="val 10573253"/>
              </a:avLst>
            </a:prstGeom>
            <a:noFill/>
            <a:ln w="6350" cap="flat" cmpd="sng" algn="ctr">
              <a:solidFill>
                <a:sysClr val="windowText" lastClr="000000"/>
              </a:solidFill>
              <a:prstDash val="solid"/>
              <a:miter lim="800000"/>
              <a:headEnd type="arrow"/>
              <a:tailEnd type="arrow"/>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ＭＳ Ｐゴシック" charset="-128"/>
                <a:cs typeface="+mn-cs"/>
              </a:endParaRPr>
            </a:p>
          </p:txBody>
        </p:sp>
        <p:sp>
          <p:nvSpPr>
            <p:cNvPr id="58" name="Arc 57"/>
            <p:cNvSpPr/>
            <p:nvPr/>
          </p:nvSpPr>
          <p:spPr>
            <a:xfrm>
              <a:off x="5157261" y="4417083"/>
              <a:ext cx="2781885" cy="2406449"/>
            </a:xfrm>
            <a:prstGeom prst="arc">
              <a:avLst>
                <a:gd name="adj1" fmla="val 9580074"/>
                <a:gd name="adj2" fmla="val 10572291"/>
              </a:avLst>
            </a:prstGeom>
            <a:noFill/>
            <a:ln w="6350" cap="flat" cmpd="sng" algn="ctr">
              <a:solidFill>
                <a:sysClr val="windowText" lastClr="000000"/>
              </a:solidFill>
              <a:prstDash val="solid"/>
              <a:miter lim="800000"/>
              <a:headEnd type="arrow"/>
              <a:tailEnd type="arrow"/>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ＭＳ Ｐゴシック" charset="-128"/>
                <a:cs typeface="+mn-cs"/>
              </a:endParaRPr>
            </a:p>
          </p:txBody>
        </p:sp>
        <p:sp>
          <p:nvSpPr>
            <p:cNvPr id="59" name="TextBox 58"/>
            <p:cNvSpPr txBox="1"/>
            <p:nvPr/>
          </p:nvSpPr>
          <p:spPr>
            <a:xfrm>
              <a:off x="6245441" y="5195956"/>
              <a:ext cx="284052"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latin typeface="Calibri" panose="020F0502020204030204"/>
                  <a:ea typeface="ＭＳ Ｐゴシック" charset="-128"/>
                  <a:cs typeface="+mn-cs"/>
                </a:rPr>
                <a:t>N</a:t>
              </a:r>
            </a:p>
          </p:txBody>
        </p:sp>
        <p:sp>
          <p:nvSpPr>
            <p:cNvPr id="60" name="TextBox 59"/>
            <p:cNvSpPr txBox="1"/>
            <p:nvPr/>
          </p:nvSpPr>
          <p:spPr>
            <a:xfrm>
              <a:off x="6836903" y="6521740"/>
              <a:ext cx="255198"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latin typeface="Calibri" panose="020F0502020204030204"/>
                  <a:ea typeface="ＭＳ Ｐゴシック" charset="-128"/>
                  <a:cs typeface="+mn-cs"/>
                </a:rPr>
                <a:t>S</a:t>
              </a:r>
            </a:p>
          </p:txBody>
        </p:sp>
        <p:sp>
          <p:nvSpPr>
            <p:cNvPr id="61" name="TextBox 60"/>
            <p:cNvSpPr txBox="1"/>
            <p:nvPr/>
          </p:nvSpPr>
          <p:spPr>
            <a:xfrm>
              <a:off x="3733800" y="5334000"/>
              <a:ext cx="800219" cy="43088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prstClr val="black"/>
                  </a:solidFill>
                  <a:effectLst/>
                  <a:uLnTx/>
                  <a:uFillTx/>
                  <a:latin typeface="Calibri" panose="020F0502020204030204"/>
                  <a:ea typeface="ＭＳ Ｐゴシック" charset="-128"/>
                  <a:cs typeface="+mn-cs"/>
                </a:rPr>
                <a:t>Perfectly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prstClr val="black"/>
                  </a:solidFill>
                  <a:effectLst/>
                  <a:uLnTx/>
                  <a:uFillTx/>
                  <a:latin typeface="Calibri" panose="020F0502020204030204"/>
                  <a:ea typeface="ＭＳ Ｐゴシック" charset="-128"/>
                  <a:cs typeface="+mn-cs"/>
                </a:rPr>
                <a:t>Collimated</a:t>
              </a:r>
            </a:p>
          </p:txBody>
        </p:sp>
        <p:sp>
          <p:nvSpPr>
            <p:cNvPr id="62" name="TextBox 61"/>
            <p:cNvSpPr txBox="1"/>
            <p:nvPr/>
          </p:nvSpPr>
          <p:spPr>
            <a:xfrm>
              <a:off x="4283451" y="5684707"/>
              <a:ext cx="814647"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prstClr val="black"/>
                  </a:solidFill>
                  <a:effectLst/>
                  <a:uLnTx/>
                  <a:uFillTx/>
                  <a:latin typeface="Calibri" panose="020F0502020204030204"/>
                  <a:ea typeface="ＭＳ Ｐゴシック" charset="-128"/>
                  <a:cs typeface="+mn-cs"/>
                </a:rPr>
                <a:t>Sun Center</a:t>
              </a:r>
            </a:p>
          </p:txBody>
        </p:sp>
        <p:sp>
          <p:nvSpPr>
            <p:cNvPr id="63" name="TextBox 82"/>
            <p:cNvSpPr txBox="1">
              <a:spLocks noChangeArrowheads="1"/>
            </p:cNvSpPr>
            <p:nvPr/>
          </p:nvSpPr>
          <p:spPr bwMode="auto">
            <a:xfrm>
              <a:off x="5392820" y="5679629"/>
              <a:ext cx="452368"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900" b="0" i="0" u="none" strike="noStrike" kern="0" cap="none" spc="0" normalizeH="0" baseline="0" noProof="0" dirty="0">
                  <a:ln>
                    <a:noFill/>
                  </a:ln>
                  <a:solidFill>
                    <a:prstClr val="black"/>
                  </a:solidFill>
                  <a:effectLst/>
                  <a:uLnTx/>
                  <a:uFillTx/>
                  <a:latin typeface="Arial" panose="020B0604020202020204" pitchFamily="34" charset="0"/>
                  <a:ea typeface="MS PGothic" panose="020B0600070205080204" pitchFamily="34" charset="-128"/>
                  <a:cs typeface="+mn-cs"/>
                </a:rPr>
                <a:t>1.54</a:t>
              </a:r>
              <a:r>
                <a:rPr kumimoji="0" lang="en-US" altLang="en-US" sz="900" b="0" i="0" u="none" strike="noStrike" kern="0" cap="none" spc="0" normalizeH="0" baseline="30000" noProof="0" dirty="0">
                  <a:ln>
                    <a:noFill/>
                  </a:ln>
                  <a:solidFill>
                    <a:prstClr val="black"/>
                  </a:solidFill>
                  <a:effectLst/>
                  <a:uLnTx/>
                  <a:uFillTx/>
                  <a:latin typeface="Arial" panose="020B0604020202020204" pitchFamily="34" charset="0"/>
                  <a:ea typeface="MS PGothic" panose="020B0600070205080204" pitchFamily="34" charset="-128"/>
                  <a:cs typeface="+mn-cs"/>
                </a:rPr>
                <a:t>o</a:t>
              </a:r>
            </a:p>
          </p:txBody>
        </p:sp>
        <p:sp>
          <p:nvSpPr>
            <p:cNvPr id="64" name="TextBox 82"/>
            <p:cNvSpPr txBox="1">
              <a:spLocks noChangeArrowheads="1"/>
            </p:cNvSpPr>
            <p:nvPr/>
          </p:nvSpPr>
          <p:spPr bwMode="auto">
            <a:xfrm>
              <a:off x="4530994" y="5904629"/>
              <a:ext cx="779381"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900" b="0" i="0" u="none" strike="noStrike" kern="0" cap="none" spc="0" normalizeH="0" baseline="0" noProof="0" dirty="0">
                  <a:ln>
                    <a:noFill/>
                  </a:ln>
                  <a:solidFill>
                    <a:prstClr val="black"/>
                  </a:solidFill>
                  <a:effectLst/>
                  <a:uLnTx/>
                  <a:uFillTx/>
                  <a:latin typeface="Arial" panose="020B0604020202020204" pitchFamily="34" charset="0"/>
                  <a:ea typeface="MS PGothic" panose="020B0600070205080204" pitchFamily="34" charset="-128"/>
                  <a:cs typeface="+mn-cs"/>
                </a:rPr>
                <a:t>1.54-0.014</a:t>
              </a:r>
              <a:r>
                <a:rPr kumimoji="0" lang="en-US" altLang="en-US" sz="900" b="0" i="0" u="none" strike="noStrike" kern="0" cap="none" spc="0" normalizeH="0" baseline="30000" noProof="0" dirty="0">
                  <a:ln>
                    <a:noFill/>
                  </a:ln>
                  <a:solidFill>
                    <a:prstClr val="black"/>
                  </a:solidFill>
                  <a:effectLst/>
                  <a:uLnTx/>
                  <a:uFillTx/>
                  <a:latin typeface="Arial" panose="020B0604020202020204" pitchFamily="34" charset="0"/>
                  <a:ea typeface="MS PGothic" panose="020B0600070205080204" pitchFamily="34" charset="-128"/>
                  <a:cs typeface="+mn-cs"/>
                </a:rPr>
                <a:t>o</a:t>
              </a:r>
            </a:p>
          </p:txBody>
        </p:sp>
      </p:grpSp>
      <p:grpSp>
        <p:nvGrpSpPr>
          <p:cNvPr id="65" name="Group 64"/>
          <p:cNvGrpSpPr/>
          <p:nvPr/>
        </p:nvGrpSpPr>
        <p:grpSpPr>
          <a:xfrm>
            <a:off x="6667500" y="3352800"/>
            <a:ext cx="3979872" cy="2522208"/>
            <a:chOff x="7924764" y="4282136"/>
            <a:chExt cx="3979872" cy="2522208"/>
          </a:xfrm>
        </p:grpSpPr>
        <p:sp>
          <p:nvSpPr>
            <p:cNvPr id="66" name="Oval 65"/>
            <p:cNvSpPr/>
            <p:nvPr/>
          </p:nvSpPr>
          <p:spPr>
            <a:xfrm>
              <a:off x="10092985" y="5585144"/>
              <a:ext cx="868100" cy="838200"/>
            </a:xfrm>
            <a:prstGeom prst="ellipse">
              <a:avLst/>
            </a:prstGeom>
            <a:solidFill>
              <a:sysClr val="window" lastClr="FFFFFF">
                <a:lumMod val="85000"/>
              </a:sysClr>
            </a:solidFill>
            <a:ln w="1270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ＭＳ Ｐゴシック" charset="-128"/>
                <a:cs typeface="+mn-cs"/>
              </a:endParaRPr>
            </a:p>
          </p:txBody>
        </p:sp>
        <p:cxnSp>
          <p:nvCxnSpPr>
            <p:cNvPr id="67" name="Straight Connector 66"/>
            <p:cNvCxnSpPr/>
            <p:nvPr/>
          </p:nvCxnSpPr>
          <p:spPr>
            <a:xfrm>
              <a:off x="10249728" y="5356544"/>
              <a:ext cx="606004" cy="1371600"/>
            </a:xfrm>
            <a:prstGeom prst="line">
              <a:avLst/>
            </a:prstGeom>
            <a:noFill/>
            <a:ln w="6350" cap="flat" cmpd="sng" algn="ctr">
              <a:solidFill>
                <a:sysClr val="windowText" lastClr="000000"/>
              </a:solidFill>
              <a:prstDash val="dash"/>
              <a:miter lim="800000"/>
            </a:ln>
            <a:effectLst/>
          </p:spPr>
        </p:cxnSp>
        <p:cxnSp>
          <p:nvCxnSpPr>
            <p:cNvPr id="68" name="Straight Connector 67"/>
            <p:cNvCxnSpPr/>
            <p:nvPr/>
          </p:nvCxnSpPr>
          <p:spPr>
            <a:xfrm flipV="1">
              <a:off x="9984302" y="5661344"/>
              <a:ext cx="1241359" cy="609600"/>
            </a:xfrm>
            <a:prstGeom prst="line">
              <a:avLst/>
            </a:prstGeom>
            <a:noFill/>
            <a:ln w="6350" cap="flat" cmpd="sng" algn="ctr">
              <a:solidFill>
                <a:sysClr val="windowText" lastClr="000000"/>
              </a:solidFill>
              <a:prstDash val="dash"/>
              <a:miter lim="800000"/>
            </a:ln>
            <a:effectLst/>
          </p:spPr>
        </p:cxnSp>
        <p:cxnSp>
          <p:nvCxnSpPr>
            <p:cNvPr id="69" name="Straight Arrow Connector 68"/>
            <p:cNvCxnSpPr/>
            <p:nvPr/>
          </p:nvCxnSpPr>
          <p:spPr>
            <a:xfrm>
              <a:off x="8568985" y="5585144"/>
              <a:ext cx="1803401" cy="0"/>
            </a:xfrm>
            <a:prstGeom prst="straightConnector1">
              <a:avLst/>
            </a:prstGeom>
            <a:noFill/>
            <a:ln w="6350" cap="flat" cmpd="sng" algn="ctr">
              <a:solidFill>
                <a:srgbClr val="FFC000">
                  <a:lumMod val="75000"/>
                </a:srgbClr>
              </a:solidFill>
              <a:prstDash val="solid"/>
              <a:miter lim="800000"/>
              <a:tailEnd type="triangle"/>
            </a:ln>
            <a:effectLst/>
          </p:spPr>
        </p:cxnSp>
        <p:cxnSp>
          <p:nvCxnSpPr>
            <p:cNvPr id="70" name="Straight Arrow Connector 69"/>
            <p:cNvCxnSpPr/>
            <p:nvPr/>
          </p:nvCxnSpPr>
          <p:spPr>
            <a:xfrm>
              <a:off x="8534400" y="5410200"/>
              <a:ext cx="1859136" cy="199906"/>
            </a:xfrm>
            <a:prstGeom prst="straightConnector1">
              <a:avLst/>
            </a:prstGeom>
            <a:noFill/>
            <a:ln w="6350" cap="flat" cmpd="sng" algn="ctr">
              <a:solidFill>
                <a:srgbClr val="C00000"/>
              </a:solidFill>
              <a:prstDash val="dash"/>
              <a:miter lim="800000"/>
              <a:tailEnd type="none"/>
            </a:ln>
            <a:effectLst/>
          </p:spPr>
        </p:cxnSp>
        <p:cxnSp>
          <p:nvCxnSpPr>
            <p:cNvPr id="71" name="Straight Connector 70"/>
            <p:cNvCxnSpPr/>
            <p:nvPr/>
          </p:nvCxnSpPr>
          <p:spPr>
            <a:xfrm flipV="1">
              <a:off x="9102385" y="5280344"/>
              <a:ext cx="2123276" cy="838200"/>
            </a:xfrm>
            <a:prstGeom prst="line">
              <a:avLst/>
            </a:prstGeom>
            <a:noFill/>
            <a:ln w="6350" cap="flat" cmpd="sng" algn="ctr">
              <a:solidFill>
                <a:srgbClr val="5B9BD5"/>
              </a:solidFill>
              <a:prstDash val="dash"/>
              <a:miter lim="800000"/>
            </a:ln>
            <a:effectLst/>
          </p:spPr>
        </p:cxnSp>
        <p:sp>
          <p:nvSpPr>
            <p:cNvPr id="72" name="Arc 71"/>
            <p:cNvSpPr/>
            <p:nvPr/>
          </p:nvSpPr>
          <p:spPr>
            <a:xfrm>
              <a:off x="9386018" y="4282136"/>
              <a:ext cx="2366218" cy="2441186"/>
            </a:xfrm>
            <a:prstGeom prst="arc">
              <a:avLst>
                <a:gd name="adj1" fmla="val 9436921"/>
                <a:gd name="adj2" fmla="val 10523289"/>
              </a:avLst>
            </a:prstGeom>
            <a:noFill/>
            <a:ln w="6350" cap="flat" cmpd="sng" algn="ctr">
              <a:solidFill>
                <a:sysClr val="windowText" lastClr="000000"/>
              </a:solidFill>
              <a:prstDash val="solid"/>
              <a:miter lim="800000"/>
              <a:headEnd type="arrow"/>
              <a:tailEnd type="arrow"/>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ＭＳ Ｐゴシック" charset="-128"/>
                <a:cs typeface="+mn-cs"/>
              </a:endParaRPr>
            </a:p>
          </p:txBody>
        </p:sp>
        <p:sp>
          <p:nvSpPr>
            <p:cNvPr id="73" name="Arc 72"/>
            <p:cNvSpPr/>
            <p:nvPr/>
          </p:nvSpPr>
          <p:spPr>
            <a:xfrm>
              <a:off x="9122751" y="4397895"/>
              <a:ext cx="2781885" cy="2406449"/>
            </a:xfrm>
            <a:prstGeom prst="arc">
              <a:avLst>
                <a:gd name="adj1" fmla="val 9580074"/>
                <a:gd name="adj2" fmla="val 11111517"/>
              </a:avLst>
            </a:prstGeom>
            <a:noFill/>
            <a:ln w="6350" cap="flat" cmpd="sng" algn="ctr">
              <a:solidFill>
                <a:sysClr val="windowText" lastClr="000000"/>
              </a:solidFill>
              <a:prstDash val="solid"/>
              <a:miter lim="800000"/>
              <a:headEnd type="arrow"/>
              <a:tailEnd type="arrow"/>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ＭＳ Ｐゴシック" charset="-128"/>
                <a:cs typeface="+mn-cs"/>
              </a:endParaRPr>
            </a:p>
          </p:txBody>
        </p:sp>
        <p:sp>
          <p:nvSpPr>
            <p:cNvPr id="74" name="TextBox 73"/>
            <p:cNvSpPr txBox="1"/>
            <p:nvPr/>
          </p:nvSpPr>
          <p:spPr>
            <a:xfrm>
              <a:off x="10210931" y="5176768"/>
              <a:ext cx="284052"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latin typeface="Calibri" panose="020F0502020204030204"/>
                  <a:ea typeface="ＭＳ Ｐゴシック" charset="-128"/>
                  <a:cs typeface="+mn-cs"/>
                </a:rPr>
                <a:t>N</a:t>
              </a:r>
            </a:p>
          </p:txBody>
        </p:sp>
        <p:sp>
          <p:nvSpPr>
            <p:cNvPr id="75" name="TextBox 74"/>
            <p:cNvSpPr txBox="1"/>
            <p:nvPr/>
          </p:nvSpPr>
          <p:spPr>
            <a:xfrm>
              <a:off x="10802393" y="6502552"/>
              <a:ext cx="255198"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prstClr val="black"/>
                  </a:solidFill>
                  <a:effectLst/>
                  <a:uLnTx/>
                  <a:uFillTx/>
                  <a:latin typeface="Calibri" panose="020F0502020204030204"/>
                  <a:ea typeface="ＭＳ Ｐゴシック" charset="-128"/>
                  <a:cs typeface="+mn-cs"/>
                </a:rPr>
                <a:t>S</a:t>
              </a:r>
            </a:p>
          </p:txBody>
        </p:sp>
        <p:sp>
          <p:nvSpPr>
            <p:cNvPr id="76" name="TextBox 75"/>
            <p:cNvSpPr txBox="1"/>
            <p:nvPr/>
          </p:nvSpPr>
          <p:spPr>
            <a:xfrm>
              <a:off x="7924764" y="5444037"/>
              <a:ext cx="800219" cy="43088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prstClr val="black"/>
                  </a:solidFill>
                  <a:effectLst/>
                  <a:uLnTx/>
                  <a:uFillTx/>
                  <a:latin typeface="Calibri" panose="020F0502020204030204"/>
                  <a:ea typeface="ＭＳ Ｐゴシック" charset="-128"/>
                  <a:cs typeface="+mn-cs"/>
                </a:rPr>
                <a:t>Perfectly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prstClr val="black"/>
                  </a:solidFill>
                  <a:effectLst/>
                  <a:uLnTx/>
                  <a:uFillTx/>
                  <a:latin typeface="Calibri" panose="020F0502020204030204"/>
                  <a:ea typeface="ＭＳ Ｐゴシック" charset="-128"/>
                  <a:cs typeface="+mn-cs"/>
                </a:rPr>
                <a:t>Collimated</a:t>
              </a:r>
            </a:p>
          </p:txBody>
        </p:sp>
        <p:sp>
          <p:nvSpPr>
            <p:cNvPr id="77" name="TextBox 76"/>
            <p:cNvSpPr txBox="1"/>
            <p:nvPr/>
          </p:nvSpPr>
          <p:spPr>
            <a:xfrm>
              <a:off x="8239295" y="5182427"/>
              <a:ext cx="814647" cy="2616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0" cap="none" spc="0" normalizeH="0" baseline="0" noProof="0" dirty="0">
                  <a:ln>
                    <a:noFill/>
                  </a:ln>
                  <a:solidFill>
                    <a:prstClr val="black"/>
                  </a:solidFill>
                  <a:effectLst/>
                  <a:uLnTx/>
                  <a:uFillTx/>
                  <a:latin typeface="Calibri" panose="020F0502020204030204"/>
                  <a:ea typeface="ＭＳ Ｐゴシック" charset="-128"/>
                  <a:cs typeface="+mn-cs"/>
                </a:rPr>
                <a:t>Sun Center</a:t>
              </a:r>
            </a:p>
          </p:txBody>
        </p:sp>
        <p:sp>
          <p:nvSpPr>
            <p:cNvPr id="78" name="TextBox 82"/>
            <p:cNvSpPr txBox="1">
              <a:spLocks noChangeArrowheads="1"/>
            </p:cNvSpPr>
            <p:nvPr/>
          </p:nvSpPr>
          <p:spPr bwMode="auto">
            <a:xfrm>
              <a:off x="9340226" y="5655299"/>
              <a:ext cx="452368"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900" b="0" i="0" u="none" strike="noStrike" kern="0" cap="none" spc="0" normalizeH="0" baseline="0" noProof="0" dirty="0">
                  <a:ln>
                    <a:noFill/>
                  </a:ln>
                  <a:solidFill>
                    <a:prstClr val="black"/>
                  </a:solidFill>
                  <a:effectLst/>
                  <a:uLnTx/>
                  <a:uFillTx/>
                  <a:latin typeface="Arial" panose="020B0604020202020204" pitchFamily="34" charset="0"/>
                  <a:ea typeface="MS PGothic" panose="020B0600070205080204" pitchFamily="34" charset="-128"/>
                  <a:cs typeface="+mn-cs"/>
                </a:rPr>
                <a:t>1.54</a:t>
              </a:r>
              <a:r>
                <a:rPr kumimoji="0" lang="en-US" altLang="en-US" sz="900" b="0" i="0" u="none" strike="noStrike" kern="0" cap="none" spc="0" normalizeH="0" baseline="30000" noProof="0" dirty="0">
                  <a:ln>
                    <a:noFill/>
                  </a:ln>
                  <a:solidFill>
                    <a:prstClr val="black"/>
                  </a:solidFill>
                  <a:effectLst/>
                  <a:uLnTx/>
                  <a:uFillTx/>
                  <a:latin typeface="Arial" panose="020B0604020202020204" pitchFamily="34" charset="0"/>
                  <a:ea typeface="MS PGothic" panose="020B0600070205080204" pitchFamily="34" charset="-128"/>
                  <a:cs typeface="+mn-cs"/>
                </a:rPr>
                <a:t>o</a:t>
              </a:r>
            </a:p>
          </p:txBody>
        </p:sp>
        <p:sp>
          <p:nvSpPr>
            <p:cNvPr id="79" name="TextBox 82"/>
            <p:cNvSpPr txBox="1">
              <a:spLocks noChangeArrowheads="1"/>
            </p:cNvSpPr>
            <p:nvPr/>
          </p:nvSpPr>
          <p:spPr bwMode="auto">
            <a:xfrm>
              <a:off x="8436137" y="5821557"/>
              <a:ext cx="808235"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900" b="0" i="0" u="none" strike="noStrike" kern="0" cap="none" spc="0" normalizeH="0" baseline="0" noProof="0" dirty="0">
                  <a:ln>
                    <a:noFill/>
                  </a:ln>
                  <a:solidFill>
                    <a:prstClr val="black"/>
                  </a:solidFill>
                  <a:effectLst/>
                  <a:uLnTx/>
                  <a:uFillTx/>
                  <a:latin typeface="Arial" panose="020B0604020202020204" pitchFamily="34" charset="0"/>
                  <a:ea typeface="MS PGothic" panose="020B0600070205080204" pitchFamily="34" charset="-128"/>
                  <a:cs typeface="+mn-cs"/>
                </a:rPr>
                <a:t>1.54+0.014</a:t>
              </a:r>
              <a:r>
                <a:rPr kumimoji="0" lang="en-US" altLang="en-US" sz="900" b="0" i="0" u="none" strike="noStrike" kern="0" cap="none" spc="0" normalizeH="0" baseline="30000" noProof="0" dirty="0">
                  <a:ln>
                    <a:noFill/>
                  </a:ln>
                  <a:solidFill>
                    <a:prstClr val="black"/>
                  </a:solidFill>
                  <a:effectLst/>
                  <a:uLnTx/>
                  <a:uFillTx/>
                  <a:latin typeface="Arial" panose="020B0604020202020204" pitchFamily="34" charset="0"/>
                  <a:ea typeface="MS PGothic" panose="020B0600070205080204" pitchFamily="34" charset="-128"/>
                  <a:cs typeface="+mn-cs"/>
                </a:rPr>
                <a:t>o</a:t>
              </a:r>
            </a:p>
          </p:txBody>
        </p:sp>
      </p:grpSp>
      <p:sp>
        <p:nvSpPr>
          <p:cNvPr id="80" name="Rectangle 79"/>
          <p:cNvSpPr/>
          <p:nvPr/>
        </p:nvSpPr>
        <p:spPr>
          <a:xfrm>
            <a:off x="0" y="6550223"/>
            <a:ext cx="3464538" cy="307777"/>
          </a:xfrm>
          <a:prstGeom prst="rect">
            <a:avLst/>
          </a:prstGeom>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128"/>
                <a:cs typeface="+mn-cs"/>
                <a:hlinkClick r:id="rId2"/>
              </a:rPr>
              <a:t>https://ssd.jpl.nasa.gov/horizons/app.html#/</a:t>
            </a: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128"/>
              <a:cs typeface="+mn-cs"/>
            </a:endParaRPr>
          </a:p>
        </p:txBody>
      </p:sp>
    </p:spTree>
    <p:extLst>
      <p:ext uri="{BB962C8B-B14F-4D97-AF65-F5344CB8AC3E}">
        <p14:creationId xmlns:p14="http://schemas.microsoft.com/office/powerpoint/2010/main" val="42378473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Oval 91"/>
          <p:cNvSpPr>
            <a:spLocks noChangeArrowheads="1"/>
          </p:cNvSpPr>
          <p:nvPr/>
        </p:nvSpPr>
        <p:spPr bwMode="auto">
          <a:xfrm>
            <a:off x="4076700" y="4381500"/>
            <a:ext cx="1676400" cy="1676400"/>
          </a:xfrm>
          <a:prstGeom prst="ellipse">
            <a:avLst/>
          </a:prstGeom>
          <a:solidFill>
            <a:srgbClr val="C0C0C0"/>
          </a:solidFill>
          <a:ln w="9525">
            <a:solidFill>
              <a:srgbClr val="000000"/>
            </a:solidFill>
            <a:round/>
            <a:headEnd/>
            <a:tailEnd/>
          </a:ln>
        </p:spPr>
        <p:txBody>
          <a:bodyPr wrap="none" anchor="ct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
        <p:nvSpPr>
          <p:cNvPr id="47" name="Arc 108"/>
          <p:cNvSpPr>
            <a:spLocks/>
          </p:cNvSpPr>
          <p:nvPr/>
        </p:nvSpPr>
        <p:spPr bwMode="auto">
          <a:xfrm>
            <a:off x="4371975" y="5848350"/>
            <a:ext cx="463550" cy="304800"/>
          </a:xfrm>
          <a:custGeom>
            <a:avLst/>
            <a:gdLst>
              <a:gd name="T0" fmla="*/ 0 w 26357"/>
              <a:gd name="T1" fmla="*/ 2147483647 h 21600"/>
              <a:gd name="T2" fmla="*/ 2147483647 w 26357"/>
              <a:gd name="T3" fmla="*/ 2147483647 h 21600"/>
              <a:gd name="T4" fmla="*/ 2147483647 w 26357"/>
              <a:gd name="T5" fmla="*/ 2147483647 h 21600"/>
              <a:gd name="T6" fmla="*/ 0 60000 65536"/>
              <a:gd name="T7" fmla="*/ 0 60000 65536"/>
              <a:gd name="T8" fmla="*/ 0 60000 65536"/>
              <a:gd name="T9" fmla="*/ 0 w 26357"/>
              <a:gd name="T10" fmla="*/ 0 h 21600"/>
              <a:gd name="T11" fmla="*/ 26357 w 26357"/>
              <a:gd name="T12" fmla="*/ 21600 h 21600"/>
            </a:gdLst>
            <a:ahLst/>
            <a:cxnLst>
              <a:cxn ang="T6">
                <a:pos x="T0" y="T1"/>
              </a:cxn>
              <a:cxn ang="T7">
                <a:pos x="T2" y="T3"/>
              </a:cxn>
              <a:cxn ang="T8">
                <a:pos x="T4" y="T5"/>
              </a:cxn>
            </a:cxnLst>
            <a:rect l="T9" t="T10" r="T11" b="T12"/>
            <a:pathLst>
              <a:path w="26357" h="21600" fill="none" extrusionOk="0">
                <a:moveTo>
                  <a:pt x="0" y="742"/>
                </a:moveTo>
                <a:cubicBezTo>
                  <a:pt x="1830" y="249"/>
                  <a:pt x="3718" y="-1"/>
                  <a:pt x="5614" y="0"/>
                </a:cubicBezTo>
                <a:cubicBezTo>
                  <a:pt x="15223" y="0"/>
                  <a:pt x="23677" y="6348"/>
                  <a:pt x="26357" y="15576"/>
                </a:cubicBezTo>
              </a:path>
              <a:path w="26357" h="21600" stroke="0" extrusionOk="0">
                <a:moveTo>
                  <a:pt x="0" y="742"/>
                </a:moveTo>
                <a:cubicBezTo>
                  <a:pt x="1830" y="249"/>
                  <a:pt x="3718" y="-1"/>
                  <a:pt x="5614" y="0"/>
                </a:cubicBezTo>
                <a:cubicBezTo>
                  <a:pt x="15223" y="0"/>
                  <a:pt x="23677" y="6348"/>
                  <a:pt x="26357" y="15576"/>
                </a:cubicBezTo>
                <a:lnTo>
                  <a:pt x="5614" y="21600"/>
                </a:lnTo>
                <a:close/>
              </a:path>
            </a:pathLst>
          </a:custGeom>
          <a:solidFill>
            <a:srgbClr val="FFFFFF"/>
          </a:solidFill>
          <a:ln w="9525">
            <a:solidFill>
              <a:srgbClr val="000000"/>
            </a:solidFill>
            <a:round/>
            <a:headEnd/>
            <a:tailEnd/>
          </a:ln>
        </p:spPr>
        <p:txBody>
          <a:bodyPr wrap="none" anchor="ct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
        <p:nvSpPr>
          <p:cNvPr id="56" name="Line 38"/>
          <p:cNvSpPr>
            <a:spLocks noChangeShapeType="1"/>
          </p:cNvSpPr>
          <p:nvPr/>
        </p:nvSpPr>
        <p:spPr bwMode="auto">
          <a:xfrm>
            <a:off x="4110038" y="5981700"/>
            <a:ext cx="609600" cy="0"/>
          </a:xfrm>
          <a:prstGeom prst="line">
            <a:avLst/>
          </a:prstGeom>
          <a:noFill/>
          <a:ln w="19050">
            <a:solidFill>
              <a:srgbClr val="FFC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
        <p:nvSpPr>
          <p:cNvPr id="57" name="Line 38"/>
          <p:cNvSpPr>
            <a:spLocks noChangeShapeType="1"/>
          </p:cNvSpPr>
          <p:nvPr/>
        </p:nvSpPr>
        <p:spPr bwMode="auto">
          <a:xfrm>
            <a:off x="4226719" y="6057900"/>
            <a:ext cx="609600" cy="0"/>
          </a:xfrm>
          <a:prstGeom prst="line">
            <a:avLst/>
          </a:prstGeom>
          <a:noFill/>
          <a:ln w="19050">
            <a:solidFill>
              <a:srgbClr val="FFC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
        <p:nvSpPr>
          <p:cNvPr id="58" name="Line 38"/>
          <p:cNvSpPr>
            <a:spLocks noChangeShapeType="1"/>
          </p:cNvSpPr>
          <p:nvPr/>
        </p:nvSpPr>
        <p:spPr bwMode="auto">
          <a:xfrm>
            <a:off x="4343400" y="6134100"/>
            <a:ext cx="609600" cy="0"/>
          </a:xfrm>
          <a:prstGeom prst="line">
            <a:avLst/>
          </a:prstGeom>
          <a:noFill/>
          <a:ln w="19050">
            <a:solidFill>
              <a:srgbClr val="FFC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
        <p:nvSpPr>
          <p:cNvPr id="2" name="Title 1"/>
          <p:cNvSpPr>
            <a:spLocks noGrp="1"/>
          </p:cNvSpPr>
          <p:nvPr>
            <p:ph type="title"/>
          </p:nvPr>
        </p:nvSpPr>
        <p:spPr/>
        <p:txBody>
          <a:bodyPr/>
          <a:lstStyle/>
          <a:p>
            <a:r>
              <a:rPr lang="en-US" dirty="0"/>
              <a:t>Lunar Seasons</a:t>
            </a:r>
          </a:p>
        </p:txBody>
      </p:sp>
      <p:sp>
        <p:nvSpPr>
          <p:cNvPr id="4" name="Footer Placeholder 3"/>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333399"/>
                </a:solidFill>
                <a:effectLst/>
                <a:uLnTx/>
                <a:uFillTx/>
                <a:latin typeface="Arial" pitchFamily="34" charset="0"/>
                <a:ea typeface="ＭＳ Ｐゴシック" charset="-128"/>
                <a:cs typeface="+mn-cs"/>
              </a:rPr>
              <a:t>TFAWS 2022 – September 6</a:t>
            </a:r>
            <a:r>
              <a:rPr kumimoji="0" lang="en-US" sz="1200" b="0" i="0" u="none" strike="noStrike" kern="1200" cap="none" spc="0" normalizeH="0" baseline="30000" noProof="0">
                <a:ln>
                  <a:noFill/>
                </a:ln>
                <a:solidFill>
                  <a:srgbClr val="333399"/>
                </a:solidFill>
                <a:effectLst/>
                <a:uLnTx/>
                <a:uFillTx/>
                <a:latin typeface="Arial" pitchFamily="34" charset="0"/>
                <a:ea typeface="ＭＳ Ｐゴシック" charset="-128"/>
                <a:cs typeface="+mn-cs"/>
              </a:rPr>
              <a:t>th</a:t>
            </a:r>
            <a:r>
              <a:rPr kumimoji="0" lang="en-US" sz="1200" b="0" i="0" u="none" strike="noStrike" kern="1200" cap="none" spc="0" normalizeH="0" baseline="0" noProof="0">
                <a:ln>
                  <a:noFill/>
                </a:ln>
                <a:solidFill>
                  <a:srgbClr val="333399"/>
                </a:solidFill>
                <a:effectLst/>
                <a:uLnTx/>
                <a:uFillTx/>
                <a:latin typeface="Arial" pitchFamily="34" charset="0"/>
                <a:ea typeface="ＭＳ Ｐゴシック" charset="-128"/>
                <a:cs typeface="+mn-cs"/>
              </a:rPr>
              <a:t>-9</a:t>
            </a:r>
            <a:r>
              <a:rPr kumimoji="0" lang="en-US" sz="1200" b="0" i="0" u="none" strike="noStrike" kern="1200" cap="none" spc="0" normalizeH="0" baseline="30000" noProof="0">
                <a:ln>
                  <a:noFill/>
                </a:ln>
                <a:solidFill>
                  <a:srgbClr val="333399"/>
                </a:solidFill>
                <a:effectLst/>
                <a:uLnTx/>
                <a:uFillTx/>
                <a:latin typeface="Arial" pitchFamily="34" charset="0"/>
                <a:ea typeface="ＭＳ Ｐゴシック" charset="-128"/>
                <a:cs typeface="+mn-cs"/>
              </a:rPr>
              <a:t>th</a:t>
            </a:r>
            <a:r>
              <a:rPr kumimoji="0" lang="en-US" sz="1200" b="0" i="0" u="none" strike="noStrike" kern="1200" cap="none" spc="0" normalizeH="0" baseline="0" noProof="0">
                <a:ln>
                  <a:noFill/>
                </a:ln>
                <a:solidFill>
                  <a:srgbClr val="333399"/>
                </a:solidFill>
                <a:effectLst/>
                <a:uLnTx/>
                <a:uFillTx/>
                <a:latin typeface="Arial" pitchFamily="34" charset="0"/>
                <a:ea typeface="ＭＳ Ｐゴシック" charset="-128"/>
                <a:cs typeface="+mn-cs"/>
              </a:rPr>
              <a:t>, 2022</a:t>
            </a:r>
            <a:endParaRPr kumimoji="0" lang="en-US" sz="1200" b="0" i="0" u="none" strike="noStrike" kern="1200" cap="none" spc="0" normalizeH="0" baseline="0" noProof="0" dirty="0">
              <a:ln>
                <a:noFill/>
              </a:ln>
              <a:solidFill>
                <a:srgbClr val="333399"/>
              </a:solidFill>
              <a:effectLst/>
              <a:uLnTx/>
              <a:uFillTx/>
              <a:latin typeface="Arial" pitchFamily="34" charset="0"/>
              <a:ea typeface="ＭＳ Ｐゴシック" charset="-128"/>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3F42015-0FC7-4B0E-8D2B-76EADF48D957}" type="slidenum">
              <a:rPr kumimoji="0" lang="en-US" sz="1000" b="0" i="0" u="none" strike="noStrike" kern="1200" cap="none" spc="0" normalizeH="0" baseline="0" noProof="0" smtClean="0">
                <a:ln>
                  <a:noFill/>
                </a:ln>
                <a:solidFill>
                  <a:srgbClr val="333399"/>
                </a:solidFill>
                <a:effectLst/>
                <a:uLnTx/>
                <a:uFillTx/>
                <a:latin typeface="Arial" pitchFamily="34"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15</a:t>
            </a:fld>
            <a:endParaRPr kumimoji="0" lang="en-US" sz="1000" b="0" i="0" u="none" strike="noStrike" kern="1200" cap="none" spc="0" normalizeH="0" baseline="0" noProof="0">
              <a:ln>
                <a:noFill/>
              </a:ln>
              <a:solidFill>
                <a:srgbClr val="333399"/>
              </a:solidFill>
              <a:effectLst/>
              <a:uLnTx/>
              <a:uFillTx/>
              <a:latin typeface="Arial" pitchFamily="34" charset="0"/>
              <a:ea typeface="ＭＳ Ｐゴシック" charset="-128"/>
              <a:cs typeface="+mn-cs"/>
            </a:endParaRPr>
          </a:p>
        </p:txBody>
      </p:sp>
      <p:sp>
        <p:nvSpPr>
          <p:cNvPr id="6" name="Text Box 33"/>
          <p:cNvSpPr txBox="1">
            <a:spLocks noChangeArrowheads="1"/>
          </p:cNvSpPr>
          <p:nvPr/>
        </p:nvSpPr>
        <p:spPr bwMode="auto">
          <a:xfrm>
            <a:off x="4457700" y="898525"/>
            <a:ext cx="452438"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rPr>
              <a:t>1.5</a:t>
            </a:r>
            <a:r>
              <a:rPr kumimoji="0" lang="en-US" altLang="en-US" sz="1200" b="0" i="0" u="none" strike="noStrike" kern="0" cap="none" spc="0" normalizeH="0" baseline="30000" noProof="0">
                <a:ln>
                  <a:noFill/>
                </a:ln>
                <a:solidFill>
                  <a:srgbClr val="000000"/>
                </a:solidFill>
                <a:effectLst/>
                <a:uLnTx/>
                <a:uFillTx/>
                <a:latin typeface="Arial" panose="020B0604020202020204" pitchFamily="34" charset="0"/>
                <a:ea typeface="MS PGothic" panose="020B0600070205080204" pitchFamily="34" charset="-128"/>
                <a:cs typeface="+mn-cs"/>
              </a:rPr>
              <a:t>o</a:t>
            </a:r>
          </a:p>
        </p:txBody>
      </p:sp>
      <p:sp>
        <p:nvSpPr>
          <p:cNvPr id="7" name="Text Box 39"/>
          <p:cNvSpPr txBox="1">
            <a:spLocks noChangeArrowheads="1"/>
          </p:cNvSpPr>
          <p:nvPr/>
        </p:nvSpPr>
        <p:spPr bwMode="auto">
          <a:xfrm>
            <a:off x="2568697" y="1866900"/>
            <a:ext cx="454025"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rPr>
              <a:t>Sun</a:t>
            </a:r>
          </a:p>
        </p:txBody>
      </p:sp>
      <p:sp>
        <p:nvSpPr>
          <p:cNvPr id="8" name="Oval 42"/>
          <p:cNvSpPr>
            <a:spLocks noChangeArrowheads="1"/>
          </p:cNvSpPr>
          <p:nvPr/>
        </p:nvSpPr>
        <p:spPr bwMode="auto">
          <a:xfrm>
            <a:off x="2949697" y="2095500"/>
            <a:ext cx="304800" cy="304800"/>
          </a:xfrm>
          <a:prstGeom prst="ellipse">
            <a:avLst/>
          </a:prstGeom>
          <a:solidFill>
            <a:srgbClr val="FFFF99"/>
          </a:solidFill>
          <a:ln w="9525">
            <a:solidFill>
              <a:srgbClr val="000000"/>
            </a:solidFill>
            <a:round/>
            <a:headEnd/>
            <a:tailEnd/>
          </a:ln>
        </p:spPr>
        <p:txBody>
          <a:bodyPr wrap="none" anchor="ct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
        <p:nvSpPr>
          <p:cNvPr id="9" name="Arc 43"/>
          <p:cNvSpPr>
            <a:spLocks/>
          </p:cNvSpPr>
          <p:nvPr/>
        </p:nvSpPr>
        <p:spPr bwMode="auto">
          <a:xfrm>
            <a:off x="4533900" y="1181100"/>
            <a:ext cx="385763" cy="1023938"/>
          </a:xfrm>
          <a:custGeom>
            <a:avLst/>
            <a:gdLst>
              <a:gd name="T0" fmla="*/ 0 w 8152"/>
              <a:gd name="T1" fmla="*/ 2147483647 h 21600"/>
              <a:gd name="T2" fmla="*/ 2147483647 w 8152"/>
              <a:gd name="T3" fmla="*/ 2147483647 h 21600"/>
              <a:gd name="T4" fmla="*/ 2147483647 w 8152"/>
              <a:gd name="T5" fmla="*/ 2147483647 h 21600"/>
              <a:gd name="T6" fmla="*/ 0 60000 65536"/>
              <a:gd name="T7" fmla="*/ 0 60000 65536"/>
              <a:gd name="T8" fmla="*/ 0 60000 65536"/>
              <a:gd name="T9" fmla="*/ 0 w 8152"/>
              <a:gd name="T10" fmla="*/ 0 h 21600"/>
              <a:gd name="T11" fmla="*/ 8152 w 8152"/>
              <a:gd name="T12" fmla="*/ 21600 h 21600"/>
            </a:gdLst>
            <a:ahLst/>
            <a:cxnLst>
              <a:cxn ang="T6">
                <a:pos x="T0" y="T1"/>
              </a:cxn>
              <a:cxn ang="T7">
                <a:pos x="T2" y="T3"/>
              </a:cxn>
              <a:cxn ang="T8">
                <a:pos x="T4" y="T5"/>
              </a:cxn>
            </a:cxnLst>
            <a:rect l="T9" t="T10" r="T11" b="T12"/>
            <a:pathLst>
              <a:path w="8152" h="21600" fill="none" extrusionOk="0">
                <a:moveTo>
                  <a:pt x="-1" y="1492"/>
                </a:moveTo>
                <a:cubicBezTo>
                  <a:pt x="2513" y="506"/>
                  <a:pt x="5190" y="-1"/>
                  <a:pt x="7891" y="0"/>
                </a:cubicBezTo>
                <a:cubicBezTo>
                  <a:pt x="7978" y="0"/>
                  <a:pt x="8065" y="0"/>
                  <a:pt x="8152" y="1"/>
                </a:cubicBezTo>
              </a:path>
              <a:path w="8152" h="21600" stroke="0" extrusionOk="0">
                <a:moveTo>
                  <a:pt x="-1" y="1492"/>
                </a:moveTo>
                <a:cubicBezTo>
                  <a:pt x="2513" y="506"/>
                  <a:pt x="5190" y="-1"/>
                  <a:pt x="7891" y="0"/>
                </a:cubicBezTo>
                <a:cubicBezTo>
                  <a:pt x="7978" y="0"/>
                  <a:pt x="8065" y="0"/>
                  <a:pt x="8152" y="1"/>
                </a:cubicBezTo>
                <a:lnTo>
                  <a:pt x="7891" y="21600"/>
                </a:lnTo>
                <a:close/>
              </a:path>
            </a:pathLst>
          </a:custGeom>
          <a:noFill/>
          <a:ln w="12700">
            <a:solidFill>
              <a:srgbClr val="000000"/>
            </a:solidFill>
            <a:round/>
            <a:headEnd type="arrow" w="med" len="med"/>
            <a:tailEnd type="arrow" w="med" len="me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
        <p:nvSpPr>
          <p:cNvPr id="10" name="Text Box 44"/>
          <p:cNvSpPr txBox="1">
            <a:spLocks noChangeArrowheads="1"/>
          </p:cNvSpPr>
          <p:nvPr/>
        </p:nvSpPr>
        <p:spPr bwMode="auto">
          <a:xfrm>
            <a:off x="4229100" y="1562100"/>
            <a:ext cx="3492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sz="1800" b="0" i="0" u="none" strike="noStrike" kern="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rPr>
              <a:t>N</a:t>
            </a:r>
          </a:p>
        </p:txBody>
      </p:sp>
      <p:sp>
        <p:nvSpPr>
          <p:cNvPr id="11" name="Text Box 45"/>
          <p:cNvSpPr txBox="1">
            <a:spLocks noChangeArrowheads="1"/>
          </p:cNvSpPr>
          <p:nvPr/>
        </p:nvSpPr>
        <p:spPr bwMode="auto">
          <a:xfrm>
            <a:off x="5295900" y="3289300"/>
            <a:ext cx="30321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sz="1400" b="0" i="0" u="none" strike="noStrike" kern="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rPr>
              <a:t>S</a:t>
            </a:r>
          </a:p>
        </p:txBody>
      </p:sp>
      <p:sp>
        <p:nvSpPr>
          <p:cNvPr id="12" name="Text Box 47"/>
          <p:cNvSpPr txBox="1">
            <a:spLocks noChangeArrowheads="1"/>
          </p:cNvSpPr>
          <p:nvPr/>
        </p:nvSpPr>
        <p:spPr bwMode="auto">
          <a:xfrm>
            <a:off x="7831998" y="1790700"/>
            <a:ext cx="175881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sz="1400" b="0" i="0" u="none" strike="noStrike" kern="0" cap="none" spc="0" normalizeH="0" baseline="0" noProof="0" dirty="0">
                <a:ln>
                  <a:noFill/>
                </a:ln>
                <a:solidFill>
                  <a:srgbClr val="333399"/>
                </a:solidFill>
                <a:effectLst/>
                <a:uLnTx/>
                <a:uFillTx/>
                <a:latin typeface="Calibri" panose="020F0502020204030204" pitchFamily="34" charset="0"/>
                <a:ea typeface="MS PGothic" panose="020B0600070205080204" pitchFamily="34" charset="-128"/>
                <a:cs typeface="+mn-cs"/>
              </a:rPr>
              <a:t>Polar Axis of Rotation</a:t>
            </a:r>
          </a:p>
        </p:txBody>
      </p:sp>
      <p:sp>
        <p:nvSpPr>
          <p:cNvPr id="13" name="Line 50"/>
          <p:cNvSpPr>
            <a:spLocks noChangeShapeType="1"/>
          </p:cNvSpPr>
          <p:nvPr/>
        </p:nvSpPr>
        <p:spPr bwMode="auto">
          <a:xfrm>
            <a:off x="8769350" y="2111375"/>
            <a:ext cx="869950" cy="1508125"/>
          </a:xfrm>
          <a:prstGeom prst="line">
            <a:avLst/>
          </a:prstGeom>
          <a:noFill/>
          <a:ln w="9525">
            <a:solidFill>
              <a:srgbClr val="000000"/>
            </a:solidFill>
            <a:round/>
            <a:headEnd/>
            <a:tailEnd type="arrow" w="lg" len="lg"/>
          </a:ln>
          <a:extLst>
            <a:ext uri="{909E8E84-426E-40DD-AFC4-6F175D3DCCD1}">
              <a14:hiddenFill xmlns:a14="http://schemas.microsoft.com/office/drawing/2010/main">
                <a:noFill/>
              </a14:hiddenFill>
            </a:ext>
          </a:extLst>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
        <p:nvSpPr>
          <p:cNvPr id="14" name="Line 52"/>
          <p:cNvSpPr>
            <a:spLocks noChangeShapeType="1"/>
          </p:cNvSpPr>
          <p:nvPr/>
        </p:nvSpPr>
        <p:spPr bwMode="auto">
          <a:xfrm>
            <a:off x="6211888" y="3086100"/>
            <a:ext cx="2894012" cy="0"/>
          </a:xfrm>
          <a:prstGeom prst="line">
            <a:avLst/>
          </a:prstGeom>
          <a:noFill/>
          <a:ln w="22225">
            <a:solidFill>
              <a:srgbClr val="FFC000"/>
            </a:solidFill>
            <a:prstDash val="solid"/>
            <a:round/>
            <a:headEnd/>
            <a:tailEnd type="triangle" w="lg" len="lg"/>
          </a:ln>
          <a:extLst>
            <a:ext uri="{909E8E84-426E-40DD-AFC4-6F175D3DCCD1}">
              <a14:hiddenFill xmlns:a14="http://schemas.microsoft.com/office/drawing/2010/main">
                <a:noFill/>
              </a14:hiddenFill>
            </a:ext>
          </a:extLst>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
        <p:nvSpPr>
          <p:cNvPr id="15" name="Text Box 55"/>
          <p:cNvSpPr txBox="1">
            <a:spLocks noChangeArrowheads="1"/>
          </p:cNvSpPr>
          <p:nvPr/>
        </p:nvSpPr>
        <p:spPr bwMode="auto">
          <a:xfrm>
            <a:off x="8094521" y="3314700"/>
            <a:ext cx="98135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sz="1400" b="0" i="0" u="none" strike="noStrike" kern="0" cap="none" spc="0" normalizeH="0" baseline="0" noProof="0">
                <a:ln>
                  <a:noFill/>
                </a:ln>
                <a:solidFill>
                  <a:srgbClr val="333399"/>
                </a:solidFill>
                <a:effectLst/>
                <a:uLnTx/>
                <a:uFillTx/>
                <a:latin typeface="Calibri" panose="020F0502020204030204" pitchFamily="34" charset="0"/>
                <a:ea typeface="MS PGothic" panose="020B0600070205080204" pitchFamily="34" charset="-128"/>
                <a:cs typeface="+mn-cs"/>
              </a:rPr>
              <a:t>Sun Vector</a:t>
            </a:r>
          </a:p>
        </p:txBody>
      </p:sp>
      <p:sp>
        <p:nvSpPr>
          <p:cNvPr id="16" name="Freeform 64"/>
          <p:cNvSpPr>
            <a:spLocks/>
          </p:cNvSpPr>
          <p:nvPr/>
        </p:nvSpPr>
        <p:spPr bwMode="auto">
          <a:xfrm>
            <a:off x="8724900" y="2476500"/>
            <a:ext cx="838200" cy="609600"/>
          </a:xfrm>
          <a:custGeom>
            <a:avLst/>
            <a:gdLst>
              <a:gd name="T0" fmla="*/ 0 w 528"/>
              <a:gd name="T1" fmla="*/ 2147483647 h 384"/>
              <a:gd name="T2" fmla="*/ 2147483647 w 528"/>
              <a:gd name="T3" fmla="*/ 2147483647 h 384"/>
              <a:gd name="T4" fmla="*/ 2147483647 w 528"/>
              <a:gd name="T5" fmla="*/ 2147483647 h 384"/>
              <a:gd name="T6" fmla="*/ 2147483647 w 528"/>
              <a:gd name="T7" fmla="*/ 2147483647 h 384"/>
              <a:gd name="T8" fmla="*/ 2147483647 w 528"/>
              <a:gd name="T9" fmla="*/ 2147483647 h 384"/>
              <a:gd name="T10" fmla="*/ 2147483647 w 528"/>
              <a:gd name="T11" fmla="*/ 2147483647 h 384"/>
              <a:gd name="T12" fmla="*/ 2147483647 w 528"/>
              <a:gd name="T13" fmla="*/ 2147483647 h 384"/>
              <a:gd name="T14" fmla="*/ 2147483647 w 528"/>
              <a:gd name="T15" fmla="*/ 2147483647 h 384"/>
              <a:gd name="T16" fmla="*/ 2147483647 w 528"/>
              <a:gd name="T17" fmla="*/ 0 h 38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28"/>
              <a:gd name="T28" fmla="*/ 0 h 384"/>
              <a:gd name="T29" fmla="*/ 528 w 528"/>
              <a:gd name="T30" fmla="*/ 384 h 38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28" h="384">
                <a:moveTo>
                  <a:pt x="0" y="288"/>
                </a:moveTo>
                <a:lnTo>
                  <a:pt x="96" y="336"/>
                </a:lnTo>
                <a:lnTo>
                  <a:pt x="192" y="336"/>
                </a:lnTo>
                <a:lnTo>
                  <a:pt x="288" y="384"/>
                </a:lnTo>
                <a:lnTo>
                  <a:pt x="384" y="384"/>
                </a:lnTo>
                <a:lnTo>
                  <a:pt x="384" y="288"/>
                </a:lnTo>
                <a:lnTo>
                  <a:pt x="480" y="240"/>
                </a:lnTo>
                <a:lnTo>
                  <a:pt x="480" y="144"/>
                </a:lnTo>
                <a:lnTo>
                  <a:pt x="528" y="0"/>
                </a:lnTo>
              </a:path>
            </a:pathLst>
          </a:custGeom>
          <a:noFill/>
          <a:ln w="952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
        <p:nvSpPr>
          <p:cNvPr id="17" name="Freeform 65"/>
          <p:cNvSpPr>
            <a:spLocks/>
          </p:cNvSpPr>
          <p:nvPr/>
        </p:nvSpPr>
        <p:spPr bwMode="auto">
          <a:xfrm>
            <a:off x="4991100" y="2857500"/>
            <a:ext cx="381000" cy="304800"/>
          </a:xfrm>
          <a:custGeom>
            <a:avLst/>
            <a:gdLst>
              <a:gd name="T0" fmla="*/ 0 w 528"/>
              <a:gd name="T1" fmla="*/ 2147483647 h 384"/>
              <a:gd name="T2" fmla="*/ 2147483647 w 528"/>
              <a:gd name="T3" fmla="*/ 2147483647 h 384"/>
              <a:gd name="T4" fmla="*/ 2147483647 w 528"/>
              <a:gd name="T5" fmla="*/ 2147483647 h 384"/>
              <a:gd name="T6" fmla="*/ 2147483647 w 528"/>
              <a:gd name="T7" fmla="*/ 2147483647 h 384"/>
              <a:gd name="T8" fmla="*/ 2147483647 w 528"/>
              <a:gd name="T9" fmla="*/ 2147483647 h 384"/>
              <a:gd name="T10" fmla="*/ 2147483647 w 528"/>
              <a:gd name="T11" fmla="*/ 2147483647 h 384"/>
              <a:gd name="T12" fmla="*/ 2147483647 w 528"/>
              <a:gd name="T13" fmla="*/ 2147483647 h 384"/>
              <a:gd name="T14" fmla="*/ 2147483647 w 528"/>
              <a:gd name="T15" fmla="*/ 2147483647 h 384"/>
              <a:gd name="T16" fmla="*/ 2147483647 w 528"/>
              <a:gd name="T17" fmla="*/ 0 h 38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28"/>
              <a:gd name="T28" fmla="*/ 0 h 384"/>
              <a:gd name="T29" fmla="*/ 528 w 528"/>
              <a:gd name="T30" fmla="*/ 384 h 38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28" h="384">
                <a:moveTo>
                  <a:pt x="0" y="288"/>
                </a:moveTo>
                <a:lnTo>
                  <a:pt x="96" y="336"/>
                </a:lnTo>
                <a:lnTo>
                  <a:pt x="192" y="336"/>
                </a:lnTo>
                <a:lnTo>
                  <a:pt x="288" y="384"/>
                </a:lnTo>
                <a:lnTo>
                  <a:pt x="384" y="384"/>
                </a:lnTo>
                <a:lnTo>
                  <a:pt x="384" y="288"/>
                </a:lnTo>
                <a:lnTo>
                  <a:pt x="480" y="240"/>
                </a:lnTo>
                <a:lnTo>
                  <a:pt x="480" y="144"/>
                </a:lnTo>
                <a:lnTo>
                  <a:pt x="528" y="0"/>
                </a:lnTo>
              </a:path>
            </a:pathLst>
          </a:custGeom>
          <a:noFill/>
          <a:ln w="9525">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
        <p:nvSpPr>
          <p:cNvPr id="18" name="Oval 34"/>
          <p:cNvSpPr>
            <a:spLocks noChangeArrowheads="1"/>
          </p:cNvSpPr>
          <p:nvPr/>
        </p:nvSpPr>
        <p:spPr bwMode="auto">
          <a:xfrm>
            <a:off x="4076700" y="1409700"/>
            <a:ext cx="1676400" cy="1676400"/>
          </a:xfrm>
          <a:prstGeom prst="ellipse">
            <a:avLst/>
          </a:prstGeom>
          <a:solidFill>
            <a:srgbClr val="C0C0C0"/>
          </a:solidFill>
          <a:ln w="9525">
            <a:solidFill>
              <a:srgbClr val="000000"/>
            </a:solidFill>
            <a:round/>
            <a:headEnd/>
            <a:tailEnd/>
          </a:ln>
        </p:spPr>
        <p:txBody>
          <a:bodyPr wrap="none" anchor="ct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
        <p:nvSpPr>
          <p:cNvPr id="19" name="Line 35"/>
          <p:cNvSpPr>
            <a:spLocks noChangeShapeType="1"/>
          </p:cNvSpPr>
          <p:nvPr/>
        </p:nvSpPr>
        <p:spPr bwMode="auto">
          <a:xfrm flipH="1" flipV="1">
            <a:off x="4914900" y="2247900"/>
            <a:ext cx="457200" cy="1219200"/>
          </a:xfrm>
          <a:prstGeom prst="line">
            <a:avLst/>
          </a:prstGeom>
          <a:noFill/>
          <a:ln w="9525">
            <a:solidFill>
              <a:srgbClr val="000000"/>
            </a:solidFill>
            <a:round/>
            <a:headEnd type="arrow" w="lg" len="lg"/>
            <a:tailEnd type="none" w="lg" len="lg"/>
          </a:ln>
          <a:extLst>
            <a:ext uri="{909E8E84-426E-40DD-AFC4-6F175D3DCCD1}">
              <a14:hiddenFill xmlns:a14="http://schemas.microsoft.com/office/drawing/2010/main">
                <a:noFill/>
              </a14:hiddenFill>
            </a:ext>
          </a:extLst>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
        <p:nvSpPr>
          <p:cNvPr id="20" name="Line 40"/>
          <p:cNvSpPr>
            <a:spLocks noChangeShapeType="1"/>
          </p:cNvSpPr>
          <p:nvPr/>
        </p:nvSpPr>
        <p:spPr bwMode="auto">
          <a:xfrm flipH="1">
            <a:off x="4914900" y="1028700"/>
            <a:ext cx="0" cy="2438400"/>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
        <p:nvSpPr>
          <p:cNvPr id="21" name="Line 41"/>
          <p:cNvSpPr>
            <a:spLocks noChangeShapeType="1"/>
          </p:cNvSpPr>
          <p:nvPr/>
        </p:nvSpPr>
        <p:spPr bwMode="auto">
          <a:xfrm flipH="1" flipV="1">
            <a:off x="4457700" y="1104900"/>
            <a:ext cx="457200" cy="1143000"/>
          </a:xfrm>
          <a:prstGeom prst="line">
            <a:avLst/>
          </a:prstGeom>
          <a:noFill/>
          <a:ln w="9525">
            <a:solidFill>
              <a:srgbClr val="000000"/>
            </a:solidFill>
            <a:round/>
            <a:headEnd/>
            <a:tailEnd type="arrow" w="lg" len="lg"/>
          </a:ln>
          <a:extLst>
            <a:ext uri="{909E8E84-426E-40DD-AFC4-6F175D3DCCD1}">
              <a14:hiddenFill xmlns:a14="http://schemas.microsoft.com/office/drawing/2010/main">
                <a:noFill/>
              </a14:hiddenFill>
            </a:ext>
          </a:extLst>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
        <p:nvSpPr>
          <p:cNvPr id="22" name="Text Box 66"/>
          <p:cNvSpPr txBox="1">
            <a:spLocks noChangeArrowheads="1"/>
          </p:cNvSpPr>
          <p:nvPr/>
        </p:nvSpPr>
        <p:spPr bwMode="auto">
          <a:xfrm>
            <a:off x="1834406" y="800100"/>
            <a:ext cx="209063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sz="2000" b="0" i="0" u="none" strike="noStrike" kern="0" cap="none" spc="0" normalizeH="0" baseline="0" noProof="0" dirty="0">
                <a:ln>
                  <a:noFill/>
                </a:ln>
                <a:solidFill>
                  <a:srgbClr val="333399"/>
                </a:solidFill>
                <a:effectLst/>
                <a:uLnTx/>
                <a:uFillTx/>
                <a:latin typeface="Calibri" panose="020F0502020204030204" pitchFamily="34" charset="0"/>
                <a:ea typeface="MS PGothic" panose="020B0600070205080204" pitchFamily="34" charset="-128"/>
                <a:cs typeface="+mn-cs"/>
              </a:rPr>
              <a:t>South Pole Winter</a:t>
            </a:r>
          </a:p>
        </p:txBody>
      </p:sp>
      <p:sp>
        <p:nvSpPr>
          <p:cNvPr id="23" name="Rectangle 67"/>
          <p:cNvSpPr>
            <a:spLocks noChangeArrowheads="1"/>
          </p:cNvSpPr>
          <p:nvPr/>
        </p:nvSpPr>
        <p:spPr bwMode="auto">
          <a:xfrm>
            <a:off x="5676900" y="1104900"/>
            <a:ext cx="49530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171450" indent="-171450">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marL="171450" marR="0" lvl="0" indent="-171450" algn="l" defTabSz="914400" rtl="0" eaLnBrk="1" fontAlgn="auto" latinLnBrk="0" hangingPunct="1">
              <a:lnSpc>
                <a:spcPct val="100000"/>
              </a:lnSpc>
              <a:spcBef>
                <a:spcPct val="20000"/>
              </a:spcBef>
              <a:spcAft>
                <a:spcPts val="0"/>
              </a:spcAft>
              <a:buClrTx/>
              <a:buSzTx/>
              <a:buFontTx/>
              <a:buChar char="•"/>
              <a:tabLst/>
              <a:defRPr/>
            </a:pPr>
            <a:r>
              <a:rPr kumimoji="0" lang="en-US" altLang="en-US" sz="1800" b="0" i="0" u="none" strike="noStrike" kern="0" cap="none" spc="0" normalizeH="0" baseline="0" noProof="0" dirty="0">
                <a:ln>
                  <a:noFill/>
                </a:ln>
                <a:solidFill>
                  <a:srgbClr val="333399"/>
                </a:solidFill>
                <a:effectLst/>
                <a:uLnTx/>
                <a:uFillTx/>
                <a:latin typeface="Calibri" panose="020F0502020204030204" pitchFamily="34" charset="0"/>
                <a:ea typeface="MS PGothic" panose="020B0600070205080204" pitchFamily="34" charset="-128"/>
                <a:cs typeface="+mn-cs"/>
              </a:rPr>
              <a:t>At sufficient altitude, locations at either pole may experience near continuous illumination.</a:t>
            </a:r>
          </a:p>
        </p:txBody>
      </p:sp>
      <p:sp>
        <p:nvSpPr>
          <p:cNvPr id="24" name="Text Box 74"/>
          <p:cNvSpPr txBox="1">
            <a:spLocks noChangeArrowheads="1"/>
          </p:cNvSpPr>
          <p:nvPr/>
        </p:nvSpPr>
        <p:spPr bwMode="auto">
          <a:xfrm>
            <a:off x="4152900" y="952500"/>
            <a:ext cx="34925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sz="1400" b="0" i="0" u="none" strike="noStrike" kern="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rPr>
              <a:t>N</a:t>
            </a:r>
          </a:p>
        </p:txBody>
      </p:sp>
      <p:sp>
        <p:nvSpPr>
          <p:cNvPr id="25" name="Text Box 83"/>
          <p:cNvSpPr txBox="1">
            <a:spLocks noChangeArrowheads="1"/>
          </p:cNvSpPr>
          <p:nvPr/>
        </p:nvSpPr>
        <p:spPr bwMode="auto">
          <a:xfrm>
            <a:off x="4914900" y="3870325"/>
            <a:ext cx="452438"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rPr>
              <a:t>1.5</a:t>
            </a:r>
            <a:r>
              <a:rPr kumimoji="0" lang="en-US" altLang="en-US" sz="1200" b="0" i="0" u="none" strike="noStrike" kern="0" cap="none" spc="0" normalizeH="0" baseline="30000" noProof="0">
                <a:ln>
                  <a:noFill/>
                </a:ln>
                <a:solidFill>
                  <a:srgbClr val="000000"/>
                </a:solidFill>
                <a:effectLst/>
                <a:uLnTx/>
                <a:uFillTx/>
                <a:latin typeface="Arial" panose="020B0604020202020204" pitchFamily="34" charset="0"/>
                <a:ea typeface="MS PGothic" panose="020B0600070205080204" pitchFamily="34" charset="-128"/>
                <a:cs typeface="+mn-cs"/>
              </a:rPr>
              <a:t>o</a:t>
            </a:r>
          </a:p>
        </p:txBody>
      </p:sp>
      <p:sp>
        <p:nvSpPr>
          <p:cNvPr id="27" name="Text Box 85"/>
          <p:cNvSpPr txBox="1">
            <a:spLocks noChangeArrowheads="1"/>
          </p:cNvSpPr>
          <p:nvPr/>
        </p:nvSpPr>
        <p:spPr bwMode="auto">
          <a:xfrm>
            <a:off x="2438400" y="4838700"/>
            <a:ext cx="454025"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0" cap="none" spc="0" normalizeH="0" baseline="0" noProof="0" dirty="0">
                <a:ln>
                  <a:noFill/>
                </a:ln>
                <a:solidFill>
                  <a:srgbClr val="000000"/>
                </a:solidFill>
                <a:effectLst/>
                <a:uLnTx/>
                <a:uFillTx/>
                <a:latin typeface="Arial" panose="020B0604020202020204" pitchFamily="34" charset="0"/>
                <a:ea typeface="MS PGothic" panose="020B0600070205080204" pitchFamily="34" charset="-128"/>
                <a:cs typeface="+mn-cs"/>
              </a:rPr>
              <a:t>Sun</a:t>
            </a:r>
          </a:p>
        </p:txBody>
      </p:sp>
      <p:sp>
        <p:nvSpPr>
          <p:cNvPr id="28" name="Oval 86"/>
          <p:cNvSpPr>
            <a:spLocks noChangeArrowheads="1"/>
          </p:cNvSpPr>
          <p:nvPr/>
        </p:nvSpPr>
        <p:spPr bwMode="auto">
          <a:xfrm>
            <a:off x="2819400" y="5067300"/>
            <a:ext cx="304800" cy="304800"/>
          </a:xfrm>
          <a:prstGeom prst="ellipse">
            <a:avLst/>
          </a:prstGeom>
          <a:solidFill>
            <a:srgbClr val="FFFF99"/>
          </a:solidFill>
          <a:ln w="9525">
            <a:solidFill>
              <a:srgbClr val="000000"/>
            </a:solidFill>
            <a:round/>
            <a:headEnd/>
            <a:tailEnd/>
          </a:ln>
        </p:spPr>
        <p:txBody>
          <a:bodyPr wrap="none" anchor="ct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
        <p:nvSpPr>
          <p:cNvPr id="29" name="Arc 87"/>
          <p:cNvSpPr>
            <a:spLocks/>
          </p:cNvSpPr>
          <p:nvPr/>
        </p:nvSpPr>
        <p:spPr bwMode="auto">
          <a:xfrm>
            <a:off x="4906963" y="4152900"/>
            <a:ext cx="396875" cy="1023938"/>
          </a:xfrm>
          <a:custGeom>
            <a:avLst/>
            <a:gdLst>
              <a:gd name="T0" fmla="*/ 2147483647 w 8382"/>
              <a:gd name="T1" fmla="*/ 0 h 21599"/>
              <a:gd name="T2" fmla="*/ 2147483647 w 8382"/>
              <a:gd name="T3" fmla="*/ 2147483647 h 21599"/>
              <a:gd name="T4" fmla="*/ 0 w 8382"/>
              <a:gd name="T5" fmla="*/ 2147483647 h 21599"/>
              <a:gd name="T6" fmla="*/ 0 60000 65536"/>
              <a:gd name="T7" fmla="*/ 0 60000 65536"/>
              <a:gd name="T8" fmla="*/ 0 60000 65536"/>
              <a:gd name="T9" fmla="*/ 0 w 8382"/>
              <a:gd name="T10" fmla="*/ 0 h 21599"/>
              <a:gd name="T11" fmla="*/ 8382 w 8382"/>
              <a:gd name="T12" fmla="*/ 21599 h 21599"/>
            </a:gdLst>
            <a:ahLst/>
            <a:cxnLst>
              <a:cxn ang="T6">
                <a:pos x="T0" y="T1"/>
              </a:cxn>
              <a:cxn ang="T7">
                <a:pos x="T2" y="T3"/>
              </a:cxn>
              <a:cxn ang="T8">
                <a:pos x="T4" y="T5"/>
              </a:cxn>
            </a:cxnLst>
            <a:rect l="T9" t="T10" r="T11" b="T12"/>
            <a:pathLst>
              <a:path w="8382" h="21599" fill="none" extrusionOk="0">
                <a:moveTo>
                  <a:pt x="166" y="-1"/>
                </a:moveTo>
                <a:cubicBezTo>
                  <a:pt x="2988" y="21"/>
                  <a:pt x="5780" y="596"/>
                  <a:pt x="8382" y="1691"/>
                </a:cubicBezTo>
              </a:path>
              <a:path w="8382" h="21599" stroke="0" extrusionOk="0">
                <a:moveTo>
                  <a:pt x="166" y="-1"/>
                </a:moveTo>
                <a:cubicBezTo>
                  <a:pt x="2988" y="21"/>
                  <a:pt x="5780" y="596"/>
                  <a:pt x="8382" y="1691"/>
                </a:cubicBezTo>
                <a:lnTo>
                  <a:pt x="0" y="21599"/>
                </a:lnTo>
                <a:close/>
              </a:path>
            </a:pathLst>
          </a:custGeom>
          <a:noFill/>
          <a:ln w="12700">
            <a:solidFill>
              <a:srgbClr val="000000"/>
            </a:solidFill>
            <a:round/>
            <a:headEnd type="arrow" w="med" len="med"/>
            <a:tailEnd type="arrow" w="med" len="me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
        <p:nvSpPr>
          <p:cNvPr id="31" name="Text Box 89"/>
          <p:cNvSpPr txBox="1">
            <a:spLocks noChangeArrowheads="1"/>
          </p:cNvSpPr>
          <p:nvPr/>
        </p:nvSpPr>
        <p:spPr bwMode="auto">
          <a:xfrm>
            <a:off x="4152900" y="6261100"/>
            <a:ext cx="30321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sz="1400" b="0" i="0" u="none" strike="noStrike" kern="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rPr>
              <a:t>S</a:t>
            </a:r>
          </a:p>
        </p:txBody>
      </p:sp>
      <p:sp>
        <p:nvSpPr>
          <p:cNvPr id="33" name="Line 93"/>
          <p:cNvSpPr>
            <a:spLocks noChangeShapeType="1"/>
          </p:cNvSpPr>
          <p:nvPr/>
        </p:nvSpPr>
        <p:spPr bwMode="auto">
          <a:xfrm flipH="1">
            <a:off x="4914900" y="4000500"/>
            <a:ext cx="0" cy="2438400"/>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
        <p:nvSpPr>
          <p:cNvPr id="34" name="Line 94"/>
          <p:cNvSpPr>
            <a:spLocks noChangeShapeType="1"/>
          </p:cNvSpPr>
          <p:nvPr/>
        </p:nvSpPr>
        <p:spPr bwMode="auto">
          <a:xfrm flipV="1">
            <a:off x="4914900" y="4076700"/>
            <a:ext cx="457200" cy="1143000"/>
          </a:xfrm>
          <a:prstGeom prst="line">
            <a:avLst/>
          </a:prstGeom>
          <a:noFill/>
          <a:ln w="9525">
            <a:solidFill>
              <a:srgbClr val="000000"/>
            </a:solidFill>
            <a:round/>
            <a:headEnd/>
            <a:tailEnd type="arrow" w="lg" len="lg"/>
          </a:ln>
          <a:extLst>
            <a:ext uri="{909E8E84-426E-40DD-AFC4-6F175D3DCCD1}">
              <a14:hiddenFill xmlns:a14="http://schemas.microsoft.com/office/drawing/2010/main">
                <a:noFill/>
              </a14:hiddenFill>
            </a:ext>
          </a:extLst>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
        <p:nvSpPr>
          <p:cNvPr id="35" name="Text Box 95"/>
          <p:cNvSpPr txBox="1">
            <a:spLocks noChangeArrowheads="1"/>
          </p:cNvSpPr>
          <p:nvPr/>
        </p:nvSpPr>
        <p:spPr bwMode="auto">
          <a:xfrm>
            <a:off x="1858261" y="3771900"/>
            <a:ext cx="224612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sz="2000" b="0" i="0" u="none" strike="noStrike" kern="0" cap="none" spc="0" normalizeH="0" baseline="0" noProof="0" dirty="0">
                <a:ln>
                  <a:noFill/>
                </a:ln>
                <a:solidFill>
                  <a:srgbClr val="333399"/>
                </a:solidFill>
                <a:effectLst/>
                <a:uLnTx/>
                <a:uFillTx/>
                <a:latin typeface="Calibri" panose="020F0502020204030204" pitchFamily="34" charset="0"/>
                <a:ea typeface="MS PGothic" panose="020B0600070205080204" pitchFamily="34" charset="-128"/>
                <a:cs typeface="+mn-cs"/>
              </a:rPr>
              <a:t>South Pole Summer</a:t>
            </a:r>
          </a:p>
        </p:txBody>
      </p:sp>
      <p:sp>
        <p:nvSpPr>
          <p:cNvPr id="36" name="Text Box 96"/>
          <p:cNvSpPr txBox="1">
            <a:spLocks noChangeArrowheads="1"/>
          </p:cNvSpPr>
          <p:nvPr/>
        </p:nvSpPr>
        <p:spPr bwMode="auto">
          <a:xfrm>
            <a:off x="5295900" y="3848100"/>
            <a:ext cx="34925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sz="1400" b="0" i="0" u="none" strike="noStrike" kern="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rPr>
              <a:t>N</a:t>
            </a:r>
          </a:p>
        </p:txBody>
      </p:sp>
      <p:sp>
        <p:nvSpPr>
          <p:cNvPr id="37" name="Arc 98"/>
          <p:cNvSpPr>
            <a:spLocks/>
          </p:cNvSpPr>
          <p:nvPr/>
        </p:nvSpPr>
        <p:spPr bwMode="auto">
          <a:xfrm>
            <a:off x="7675563" y="5638800"/>
            <a:ext cx="604837" cy="457200"/>
          </a:xfrm>
          <a:custGeom>
            <a:avLst/>
            <a:gdLst>
              <a:gd name="T0" fmla="*/ 0 w 34732"/>
              <a:gd name="T1" fmla="*/ 2147483647 h 21600"/>
              <a:gd name="T2" fmla="*/ 2147483647 w 34732"/>
              <a:gd name="T3" fmla="*/ 2147483647 h 21600"/>
              <a:gd name="T4" fmla="*/ 2147483647 w 34732"/>
              <a:gd name="T5" fmla="*/ 2147483647 h 21600"/>
              <a:gd name="T6" fmla="*/ 0 60000 65536"/>
              <a:gd name="T7" fmla="*/ 0 60000 65536"/>
              <a:gd name="T8" fmla="*/ 0 60000 65536"/>
              <a:gd name="T9" fmla="*/ 0 w 34732"/>
              <a:gd name="T10" fmla="*/ 0 h 21600"/>
              <a:gd name="T11" fmla="*/ 34732 w 34732"/>
              <a:gd name="T12" fmla="*/ 21600 h 21600"/>
            </a:gdLst>
            <a:ahLst/>
            <a:cxnLst>
              <a:cxn ang="T6">
                <a:pos x="T0" y="T1"/>
              </a:cxn>
              <a:cxn ang="T7">
                <a:pos x="T2" y="T3"/>
              </a:cxn>
              <a:cxn ang="T8">
                <a:pos x="T4" y="T5"/>
              </a:cxn>
            </a:cxnLst>
            <a:rect l="T9" t="T10" r="T11" b="T12"/>
            <a:pathLst>
              <a:path w="34732" h="21600" fill="none" extrusionOk="0">
                <a:moveTo>
                  <a:pt x="0" y="4720"/>
                </a:moveTo>
                <a:cubicBezTo>
                  <a:pt x="3827" y="1664"/>
                  <a:pt x="8579" y="-1"/>
                  <a:pt x="13477" y="0"/>
                </a:cubicBezTo>
                <a:cubicBezTo>
                  <a:pt x="23923" y="0"/>
                  <a:pt x="32873" y="7476"/>
                  <a:pt x="34732" y="17756"/>
                </a:cubicBezTo>
              </a:path>
              <a:path w="34732" h="21600" stroke="0" extrusionOk="0">
                <a:moveTo>
                  <a:pt x="0" y="4720"/>
                </a:moveTo>
                <a:cubicBezTo>
                  <a:pt x="3827" y="1664"/>
                  <a:pt x="8579" y="-1"/>
                  <a:pt x="13477" y="0"/>
                </a:cubicBezTo>
                <a:cubicBezTo>
                  <a:pt x="23923" y="0"/>
                  <a:pt x="32873" y="7476"/>
                  <a:pt x="34732" y="17756"/>
                </a:cubicBezTo>
                <a:lnTo>
                  <a:pt x="13477" y="21600"/>
                </a:lnTo>
                <a:close/>
              </a:path>
            </a:pathLst>
          </a:custGeom>
          <a:noFill/>
          <a:ln w="9525">
            <a:solidFill>
              <a:srgbClr val="00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
        <p:nvSpPr>
          <p:cNvPr id="38" name="Arc 99"/>
          <p:cNvSpPr>
            <a:spLocks/>
          </p:cNvSpPr>
          <p:nvPr/>
        </p:nvSpPr>
        <p:spPr bwMode="auto">
          <a:xfrm flipH="1">
            <a:off x="8267700" y="2743200"/>
            <a:ext cx="1085850" cy="3429000"/>
          </a:xfrm>
          <a:custGeom>
            <a:avLst/>
            <a:gdLst>
              <a:gd name="T0" fmla="*/ 2147483647 w 6750"/>
              <a:gd name="T1" fmla="*/ 2147483647 h 21599"/>
              <a:gd name="T2" fmla="*/ 2147483647 w 6750"/>
              <a:gd name="T3" fmla="*/ 2147483647 h 21599"/>
              <a:gd name="T4" fmla="*/ 0 w 6750"/>
              <a:gd name="T5" fmla="*/ 0 h 21599"/>
              <a:gd name="T6" fmla="*/ 0 60000 65536"/>
              <a:gd name="T7" fmla="*/ 0 60000 65536"/>
              <a:gd name="T8" fmla="*/ 0 60000 65536"/>
              <a:gd name="T9" fmla="*/ 0 w 6750"/>
              <a:gd name="T10" fmla="*/ 0 h 21599"/>
              <a:gd name="T11" fmla="*/ 6750 w 6750"/>
              <a:gd name="T12" fmla="*/ 21599 h 21599"/>
            </a:gdLst>
            <a:ahLst/>
            <a:cxnLst>
              <a:cxn ang="T6">
                <a:pos x="T0" y="T1"/>
              </a:cxn>
              <a:cxn ang="T7">
                <a:pos x="T2" y="T3"/>
              </a:cxn>
              <a:cxn ang="T8">
                <a:pos x="T4" y="T5"/>
              </a:cxn>
            </a:cxnLst>
            <a:rect l="T9" t="T10" r="T11" b="T12"/>
            <a:pathLst>
              <a:path w="6750" h="21599" fill="none" extrusionOk="0">
                <a:moveTo>
                  <a:pt x="6750" y="20518"/>
                </a:moveTo>
                <a:cubicBezTo>
                  <a:pt x="4622" y="21218"/>
                  <a:pt x="2399" y="21582"/>
                  <a:pt x="160" y="21599"/>
                </a:cubicBezTo>
              </a:path>
              <a:path w="6750" h="21599" stroke="0" extrusionOk="0">
                <a:moveTo>
                  <a:pt x="6750" y="20518"/>
                </a:moveTo>
                <a:cubicBezTo>
                  <a:pt x="4622" y="21218"/>
                  <a:pt x="2399" y="21582"/>
                  <a:pt x="160" y="21599"/>
                </a:cubicBezTo>
                <a:lnTo>
                  <a:pt x="0" y="0"/>
                </a:lnTo>
                <a:close/>
              </a:path>
            </a:pathLst>
          </a:custGeom>
          <a:noFill/>
          <a:ln w="9525">
            <a:solidFill>
              <a:srgbClr val="00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
        <p:nvSpPr>
          <p:cNvPr id="39" name="Arc 100"/>
          <p:cNvSpPr>
            <a:spLocks/>
          </p:cNvSpPr>
          <p:nvPr/>
        </p:nvSpPr>
        <p:spPr bwMode="auto">
          <a:xfrm flipH="1">
            <a:off x="6896100" y="2743200"/>
            <a:ext cx="2441575" cy="3005138"/>
          </a:xfrm>
          <a:custGeom>
            <a:avLst/>
            <a:gdLst>
              <a:gd name="T0" fmla="*/ 2147483647 w 15178"/>
              <a:gd name="T1" fmla="*/ 2147483647 h 18928"/>
              <a:gd name="T2" fmla="*/ 2147483647 w 15178"/>
              <a:gd name="T3" fmla="*/ 2147483647 h 18928"/>
              <a:gd name="T4" fmla="*/ 0 w 15178"/>
              <a:gd name="T5" fmla="*/ 0 h 18928"/>
              <a:gd name="T6" fmla="*/ 0 60000 65536"/>
              <a:gd name="T7" fmla="*/ 0 60000 65536"/>
              <a:gd name="T8" fmla="*/ 0 60000 65536"/>
              <a:gd name="T9" fmla="*/ 0 w 15178"/>
              <a:gd name="T10" fmla="*/ 0 h 18928"/>
              <a:gd name="T11" fmla="*/ 15178 w 15178"/>
              <a:gd name="T12" fmla="*/ 18928 h 18928"/>
            </a:gdLst>
            <a:ahLst/>
            <a:cxnLst>
              <a:cxn ang="T6">
                <a:pos x="T0" y="T1"/>
              </a:cxn>
              <a:cxn ang="T7">
                <a:pos x="T2" y="T3"/>
              </a:cxn>
              <a:cxn ang="T8">
                <a:pos x="T4" y="T5"/>
              </a:cxn>
            </a:cxnLst>
            <a:rect l="T9" t="T10" r="T11" b="T12"/>
            <a:pathLst>
              <a:path w="15178" h="18928" fill="none" extrusionOk="0">
                <a:moveTo>
                  <a:pt x="15177" y="15368"/>
                </a:moveTo>
                <a:cubicBezTo>
                  <a:pt x="13758" y="16769"/>
                  <a:pt x="12152" y="17967"/>
                  <a:pt x="10405" y="18928"/>
                </a:cubicBezTo>
              </a:path>
              <a:path w="15178" h="18928" stroke="0" extrusionOk="0">
                <a:moveTo>
                  <a:pt x="15177" y="15368"/>
                </a:moveTo>
                <a:cubicBezTo>
                  <a:pt x="13758" y="16769"/>
                  <a:pt x="12152" y="17967"/>
                  <a:pt x="10405" y="18928"/>
                </a:cubicBezTo>
                <a:lnTo>
                  <a:pt x="0" y="0"/>
                </a:lnTo>
                <a:close/>
              </a:path>
            </a:pathLst>
          </a:custGeom>
          <a:noFill/>
          <a:ln w="9525">
            <a:solidFill>
              <a:srgbClr val="00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altLang="en-US" sz="1800" b="0" i="0" u="none" strike="noStrike" kern="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
        <p:nvSpPr>
          <p:cNvPr id="43" name="Text Box 104"/>
          <p:cNvSpPr txBox="1">
            <a:spLocks noChangeArrowheads="1"/>
          </p:cNvSpPr>
          <p:nvPr/>
        </p:nvSpPr>
        <p:spPr bwMode="auto">
          <a:xfrm>
            <a:off x="6362700" y="5562600"/>
            <a:ext cx="936625"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0" cap="none" spc="0" normalizeH="0" baseline="0" noProof="0" dirty="0">
                <a:ln>
                  <a:noFill/>
                </a:ln>
                <a:solidFill>
                  <a:srgbClr val="333399"/>
                </a:solidFill>
                <a:effectLst/>
                <a:uLnTx/>
                <a:uFillTx/>
                <a:latin typeface="Arial" panose="020B0604020202020204" pitchFamily="34" charset="0"/>
                <a:ea typeface="MS PGothic" panose="020B0600070205080204" pitchFamily="34" charset="-128"/>
                <a:cs typeface="+mn-cs"/>
              </a:rPr>
              <a:t>Sun Vector</a:t>
            </a:r>
          </a:p>
        </p:txBody>
      </p:sp>
      <p:sp>
        <p:nvSpPr>
          <p:cNvPr id="44" name="Rectangle 105"/>
          <p:cNvSpPr>
            <a:spLocks noChangeArrowheads="1"/>
          </p:cNvSpPr>
          <p:nvPr/>
        </p:nvSpPr>
        <p:spPr bwMode="auto">
          <a:xfrm>
            <a:off x="5829300" y="4267200"/>
            <a:ext cx="49530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171450" indent="-171450">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marL="171450" marR="0" lvl="0" indent="-171450" algn="l" defTabSz="914400" rtl="0" eaLnBrk="1" fontAlgn="auto" latinLnBrk="0" hangingPunct="1">
              <a:lnSpc>
                <a:spcPct val="100000"/>
              </a:lnSpc>
              <a:spcBef>
                <a:spcPct val="20000"/>
              </a:spcBef>
              <a:spcAft>
                <a:spcPts val="0"/>
              </a:spcAft>
              <a:buClrTx/>
              <a:buSzTx/>
              <a:buFontTx/>
              <a:buChar char="•"/>
              <a:tabLst/>
              <a:defRPr/>
            </a:pPr>
            <a:r>
              <a:rPr kumimoji="0" lang="en-US" altLang="en-US" sz="1800" b="0" i="0" u="none" strike="noStrike" kern="0" cap="none" spc="0" normalizeH="0" baseline="0" noProof="0" dirty="0">
                <a:ln>
                  <a:noFill/>
                </a:ln>
                <a:solidFill>
                  <a:srgbClr val="333399"/>
                </a:solidFill>
                <a:effectLst/>
                <a:uLnTx/>
                <a:uFillTx/>
                <a:latin typeface="Calibri" panose="020F0502020204030204" pitchFamily="34" charset="0"/>
                <a:ea typeface="MS PGothic" panose="020B0600070205080204" pitchFamily="34" charset="-128"/>
                <a:cs typeface="+mn-cs"/>
              </a:rPr>
              <a:t>Portions of polar craters may remain perpetually shadowed, possibly containing frozen water</a:t>
            </a:r>
          </a:p>
        </p:txBody>
      </p:sp>
      <p:sp>
        <p:nvSpPr>
          <p:cNvPr id="45" name="Line 106"/>
          <p:cNvSpPr>
            <a:spLocks noChangeShapeType="1"/>
          </p:cNvSpPr>
          <p:nvPr/>
        </p:nvSpPr>
        <p:spPr bwMode="auto">
          <a:xfrm>
            <a:off x="6210300" y="3162300"/>
            <a:ext cx="2971800" cy="0"/>
          </a:xfrm>
          <a:prstGeom prst="line">
            <a:avLst/>
          </a:prstGeom>
          <a:noFill/>
          <a:ln w="22225">
            <a:solidFill>
              <a:srgbClr val="FFC000"/>
            </a:solidFill>
            <a:prstDash val="solid"/>
            <a:round/>
            <a:headEnd/>
            <a:tailEnd type="triangle" w="lg" len="lg"/>
          </a:ln>
          <a:extLst>
            <a:ext uri="{909E8E84-426E-40DD-AFC4-6F175D3DCCD1}">
              <a14:hiddenFill xmlns:a14="http://schemas.microsoft.com/office/drawing/2010/main">
                <a:noFill/>
              </a14:hiddenFill>
            </a:ext>
          </a:extLst>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
        <p:nvSpPr>
          <p:cNvPr id="46" name="Line 107"/>
          <p:cNvSpPr>
            <a:spLocks noChangeShapeType="1"/>
          </p:cNvSpPr>
          <p:nvPr/>
        </p:nvSpPr>
        <p:spPr bwMode="auto">
          <a:xfrm>
            <a:off x="6208713" y="3238500"/>
            <a:ext cx="3049587" cy="0"/>
          </a:xfrm>
          <a:prstGeom prst="line">
            <a:avLst/>
          </a:prstGeom>
          <a:noFill/>
          <a:ln w="22225">
            <a:solidFill>
              <a:srgbClr val="FFC000"/>
            </a:solidFill>
            <a:prstDash val="solid"/>
            <a:round/>
            <a:headEnd/>
            <a:tailEnd type="triangle" w="lg" len="lg"/>
          </a:ln>
          <a:extLst>
            <a:ext uri="{909E8E84-426E-40DD-AFC4-6F175D3DCCD1}">
              <a14:hiddenFill xmlns:a14="http://schemas.microsoft.com/office/drawing/2010/main">
                <a:noFill/>
              </a14:hiddenFill>
            </a:ext>
          </a:extLst>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
        <p:nvSpPr>
          <p:cNvPr id="48" name="Line 92"/>
          <p:cNvSpPr>
            <a:spLocks noChangeShapeType="1"/>
          </p:cNvSpPr>
          <p:nvPr/>
        </p:nvSpPr>
        <p:spPr bwMode="auto">
          <a:xfrm flipV="1">
            <a:off x="4457700" y="5219700"/>
            <a:ext cx="457200" cy="1219200"/>
          </a:xfrm>
          <a:prstGeom prst="line">
            <a:avLst/>
          </a:prstGeom>
          <a:noFill/>
          <a:ln w="9525">
            <a:solidFill>
              <a:srgbClr val="000000"/>
            </a:solidFill>
            <a:round/>
            <a:headEnd type="arrow" w="lg" len="lg"/>
            <a:tailEnd type="none" w="lg" len="lg"/>
          </a:ln>
          <a:extLst>
            <a:ext uri="{909E8E84-426E-40DD-AFC4-6F175D3DCCD1}">
              <a14:hiddenFill xmlns:a14="http://schemas.microsoft.com/office/drawing/2010/main">
                <a:noFill/>
              </a14:hiddenFill>
            </a:ext>
          </a:extLst>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
        <p:nvSpPr>
          <p:cNvPr id="49" name="Line 38"/>
          <p:cNvSpPr>
            <a:spLocks noChangeShapeType="1"/>
          </p:cNvSpPr>
          <p:nvPr/>
        </p:nvSpPr>
        <p:spPr bwMode="auto">
          <a:xfrm>
            <a:off x="4379119" y="3162300"/>
            <a:ext cx="609600" cy="0"/>
          </a:xfrm>
          <a:prstGeom prst="line">
            <a:avLst/>
          </a:prstGeom>
          <a:noFill/>
          <a:ln w="19050">
            <a:solidFill>
              <a:srgbClr val="FFC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
        <p:nvSpPr>
          <p:cNvPr id="50" name="Line 38"/>
          <p:cNvSpPr>
            <a:spLocks noChangeShapeType="1"/>
          </p:cNvSpPr>
          <p:nvPr/>
        </p:nvSpPr>
        <p:spPr bwMode="auto">
          <a:xfrm>
            <a:off x="4495800" y="3238500"/>
            <a:ext cx="609600" cy="0"/>
          </a:xfrm>
          <a:prstGeom prst="line">
            <a:avLst/>
          </a:prstGeom>
          <a:noFill/>
          <a:ln w="19050">
            <a:solidFill>
              <a:srgbClr val="FFC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
        <p:nvSpPr>
          <p:cNvPr id="51" name="Line 38"/>
          <p:cNvSpPr>
            <a:spLocks noChangeShapeType="1"/>
          </p:cNvSpPr>
          <p:nvPr/>
        </p:nvSpPr>
        <p:spPr bwMode="auto">
          <a:xfrm>
            <a:off x="4612481" y="3314700"/>
            <a:ext cx="609600" cy="0"/>
          </a:xfrm>
          <a:prstGeom prst="line">
            <a:avLst/>
          </a:prstGeom>
          <a:noFill/>
          <a:ln w="19050">
            <a:solidFill>
              <a:srgbClr val="FFC00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
        <p:nvSpPr>
          <p:cNvPr id="52" name="Line 52"/>
          <p:cNvSpPr>
            <a:spLocks noChangeShapeType="1"/>
          </p:cNvSpPr>
          <p:nvPr/>
        </p:nvSpPr>
        <p:spPr bwMode="auto">
          <a:xfrm>
            <a:off x="6362700" y="5829300"/>
            <a:ext cx="1752601" cy="0"/>
          </a:xfrm>
          <a:prstGeom prst="line">
            <a:avLst/>
          </a:prstGeom>
          <a:noFill/>
          <a:ln w="22225">
            <a:solidFill>
              <a:srgbClr val="FFC000"/>
            </a:solidFill>
            <a:prstDash val="solid"/>
            <a:round/>
            <a:headEnd/>
            <a:tailEnd type="triangle" w="lg" len="lg"/>
          </a:ln>
          <a:extLst>
            <a:ext uri="{909E8E84-426E-40DD-AFC4-6F175D3DCCD1}">
              <a14:hiddenFill xmlns:a14="http://schemas.microsoft.com/office/drawing/2010/main">
                <a:noFill/>
              </a14:hiddenFill>
            </a:ext>
          </a:extLst>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
        <p:nvSpPr>
          <p:cNvPr id="53" name="Line 106"/>
          <p:cNvSpPr>
            <a:spLocks noChangeShapeType="1"/>
          </p:cNvSpPr>
          <p:nvPr/>
        </p:nvSpPr>
        <p:spPr bwMode="auto">
          <a:xfrm>
            <a:off x="6362699" y="5924550"/>
            <a:ext cx="1847851" cy="0"/>
          </a:xfrm>
          <a:prstGeom prst="line">
            <a:avLst/>
          </a:prstGeom>
          <a:noFill/>
          <a:ln w="22225">
            <a:solidFill>
              <a:srgbClr val="FFC000"/>
            </a:solidFill>
            <a:prstDash val="solid"/>
            <a:round/>
            <a:headEnd/>
            <a:tailEnd type="triangle" w="lg" len="lg"/>
          </a:ln>
          <a:extLst>
            <a:ext uri="{909E8E84-426E-40DD-AFC4-6F175D3DCCD1}">
              <a14:hiddenFill xmlns:a14="http://schemas.microsoft.com/office/drawing/2010/main">
                <a:noFill/>
              </a14:hiddenFill>
            </a:ext>
          </a:extLst>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
        <p:nvSpPr>
          <p:cNvPr id="54" name="Line 107"/>
          <p:cNvSpPr>
            <a:spLocks noChangeShapeType="1"/>
          </p:cNvSpPr>
          <p:nvPr/>
        </p:nvSpPr>
        <p:spPr bwMode="auto">
          <a:xfrm>
            <a:off x="6400799" y="6019800"/>
            <a:ext cx="1905001" cy="0"/>
          </a:xfrm>
          <a:prstGeom prst="line">
            <a:avLst/>
          </a:prstGeom>
          <a:noFill/>
          <a:ln w="22225">
            <a:solidFill>
              <a:srgbClr val="FFC000"/>
            </a:solidFill>
            <a:prstDash val="solid"/>
            <a:round/>
            <a:headEnd/>
            <a:tailEnd type="triangle" w="lg" len="lg"/>
          </a:ln>
          <a:extLst>
            <a:ext uri="{909E8E84-426E-40DD-AFC4-6F175D3DCCD1}">
              <a14:hiddenFill xmlns:a14="http://schemas.microsoft.com/office/drawing/2010/main">
                <a:noFill/>
              </a14:hiddenFill>
            </a:ext>
          </a:extLst>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mn-cs"/>
            </a:endParaRPr>
          </a:p>
        </p:txBody>
      </p:sp>
    </p:spTree>
    <p:extLst>
      <p:ext uri="{BB962C8B-B14F-4D97-AF65-F5344CB8AC3E}">
        <p14:creationId xmlns:p14="http://schemas.microsoft.com/office/powerpoint/2010/main" val="39517007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Lunar Crater Size Distribution/Topology</a:t>
            </a:r>
          </a:p>
        </p:txBody>
      </p:sp>
      <p:sp>
        <p:nvSpPr>
          <p:cNvPr id="4" name="Footer Placeholder 3"/>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333399"/>
                </a:solidFill>
                <a:effectLst/>
                <a:uLnTx/>
                <a:uFillTx/>
                <a:latin typeface="Arial" pitchFamily="34" charset="0"/>
                <a:ea typeface="ＭＳ Ｐゴシック" charset="-128"/>
                <a:cs typeface="+mn-cs"/>
              </a:rPr>
              <a:t>TFAWS 2022 – September 6</a:t>
            </a:r>
            <a:r>
              <a:rPr kumimoji="0" lang="en-US" sz="1200" b="0" i="0" u="none" strike="noStrike" kern="1200" cap="none" spc="0" normalizeH="0" baseline="30000" noProof="0">
                <a:ln>
                  <a:noFill/>
                </a:ln>
                <a:solidFill>
                  <a:srgbClr val="333399"/>
                </a:solidFill>
                <a:effectLst/>
                <a:uLnTx/>
                <a:uFillTx/>
                <a:latin typeface="Arial" pitchFamily="34" charset="0"/>
                <a:ea typeface="ＭＳ Ｐゴシック" charset="-128"/>
                <a:cs typeface="+mn-cs"/>
              </a:rPr>
              <a:t>th</a:t>
            </a:r>
            <a:r>
              <a:rPr kumimoji="0" lang="en-US" sz="1200" b="0" i="0" u="none" strike="noStrike" kern="1200" cap="none" spc="0" normalizeH="0" baseline="0" noProof="0">
                <a:ln>
                  <a:noFill/>
                </a:ln>
                <a:solidFill>
                  <a:srgbClr val="333399"/>
                </a:solidFill>
                <a:effectLst/>
                <a:uLnTx/>
                <a:uFillTx/>
                <a:latin typeface="Arial" pitchFamily="34" charset="0"/>
                <a:ea typeface="ＭＳ Ｐゴシック" charset="-128"/>
                <a:cs typeface="+mn-cs"/>
              </a:rPr>
              <a:t>-9</a:t>
            </a:r>
            <a:r>
              <a:rPr kumimoji="0" lang="en-US" sz="1200" b="0" i="0" u="none" strike="noStrike" kern="1200" cap="none" spc="0" normalizeH="0" baseline="30000" noProof="0">
                <a:ln>
                  <a:noFill/>
                </a:ln>
                <a:solidFill>
                  <a:srgbClr val="333399"/>
                </a:solidFill>
                <a:effectLst/>
                <a:uLnTx/>
                <a:uFillTx/>
                <a:latin typeface="Arial" pitchFamily="34" charset="0"/>
                <a:ea typeface="ＭＳ Ｐゴシック" charset="-128"/>
                <a:cs typeface="+mn-cs"/>
              </a:rPr>
              <a:t>th</a:t>
            </a:r>
            <a:r>
              <a:rPr kumimoji="0" lang="en-US" sz="1200" b="0" i="0" u="none" strike="noStrike" kern="1200" cap="none" spc="0" normalizeH="0" baseline="0" noProof="0">
                <a:ln>
                  <a:noFill/>
                </a:ln>
                <a:solidFill>
                  <a:srgbClr val="333399"/>
                </a:solidFill>
                <a:effectLst/>
                <a:uLnTx/>
                <a:uFillTx/>
                <a:latin typeface="Arial" pitchFamily="34" charset="0"/>
                <a:ea typeface="ＭＳ Ｐゴシック" charset="-128"/>
                <a:cs typeface="+mn-cs"/>
              </a:rPr>
              <a:t>, 2022</a:t>
            </a:r>
            <a:endParaRPr kumimoji="0" lang="en-US" sz="1200" b="0" i="0" u="none" strike="noStrike" kern="1200" cap="none" spc="0" normalizeH="0" baseline="0" noProof="0" dirty="0">
              <a:ln>
                <a:noFill/>
              </a:ln>
              <a:solidFill>
                <a:srgbClr val="333399"/>
              </a:solidFill>
              <a:effectLst/>
              <a:uLnTx/>
              <a:uFillTx/>
              <a:latin typeface="Arial" pitchFamily="34" charset="0"/>
              <a:ea typeface="ＭＳ Ｐゴシック" charset="-128"/>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3F42015-0FC7-4B0E-8D2B-76EADF48D957}" type="slidenum">
              <a:rPr kumimoji="0" lang="en-US" sz="1000" b="0" i="0" u="none" strike="noStrike" kern="1200" cap="none" spc="0" normalizeH="0" baseline="0" noProof="0" smtClean="0">
                <a:ln>
                  <a:noFill/>
                </a:ln>
                <a:solidFill>
                  <a:srgbClr val="333399"/>
                </a:solidFill>
                <a:effectLst/>
                <a:uLnTx/>
                <a:uFillTx/>
                <a:latin typeface="Arial" pitchFamily="34"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16</a:t>
            </a:fld>
            <a:endParaRPr kumimoji="0" lang="en-US" sz="1000" b="0" i="0" u="none" strike="noStrike" kern="1200" cap="none" spc="0" normalizeH="0" baseline="0" noProof="0">
              <a:ln>
                <a:noFill/>
              </a:ln>
              <a:solidFill>
                <a:srgbClr val="333399"/>
              </a:solidFill>
              <a:effectLst/>
              <a:uLnTx/>
              <a:uFillTx/>
              <a:latin typeface="Arial" pitchFamily="34" charset="0"/>
              <a:ea typeface="ＭＳ Ｐゴシック" charset="-128"/>
              <a:cs typeface="+mn-cs"/>
            </a:endParaRPr>
          </a:p>
        </p:txBody>
      </p:sp>
      <p:sp>
        <p:nvSpPr>
          <p:cNvPr id="6" name="Content Placeholder 2"/>
          <p:cNvSpPr>
            <a:spLocks noGrp="1"/>
          </p:cNvSpPr>
          <p:nvPr>
            <p:ph idx="1"/>
          </p:nvPr>
        </p:nvSpPr>
        <p:spPr>
          <a:xfrm>
            <a:off x="330740" y="1099226"/>
            <a:ext cx="6245158" cy="4289898"/>
          </a:xfrm>
        </p:spPr>
        <p:txBody>
          <a:bodyPr/>
          <a:lstStyle/>
          <a:p>
            <a:r>
              <a:rPr lang="en-US" sz="2000" dirty="0">
                <a:latin typeface="Calibri" panose="020F0502020204030204" pitchFamily="34" charset="0"/>
              </a:rPr>
              <a:t>DSNE 3.4.1.1 provides a description of the crater size-frequency distribution and DSNE 3.4.1.2 describes the topography (depth to diameter ratios) for lunar craters.  </a:t>
            </a:r>
          </a:p>
          <a:p>
            <a:r>
              <a:rPr lang="en-US" sz="2000" dirty="0">
                <a:latin typeface="Calibri" panose="020F0502020204030204" pitchFamily="34" charset="0"/>
              </a:rPr>
              <a:t>Details for craters near a specified landing site may be found in the Lunar Impact Crater Database available at </a:t>
            </a:r>
            <a:r>
              <a:rPr lang="en-US" sz="2000" dirty="0">
                <a:latin typeface="Calibri" panose="020F0502020204030204" pitchFamily="34" charset="0"/>
                <a:hlinkClick r:id="rId2"/>
              </a:rPr>
              <a:t>https://www.lpi.usra.edu/lunar/surface/</a:t>
            </a:r>
            <a:r>
              <a:rPr lang="en-US" sz="2000" dirty="0">
                <a:latin typeface="Calibri" panose="020F0502020204030204" pitchFamily="34" charset="0"/>
              </a:rPr>
              <a:t> </a:t>
            </a:r>
          </a:p>
          <a:p>
            <a:r>
              <a:rPr lang="en-US" sz="2000" dirty="0">
                <a:latin typeface="Calibri" panose="020F0502020204030204" pitchFamily="34" charset="0"/>
              </a:rPr>
              <a:t>Over 8700 craters are cataloged in the database with up to 80 parameters (including depth, diameter, location, etc.) identified for each crater. </a:t>
            </a:r>
          </a:p>
          <a:p>
            <a:r>
              <a:rPr lang="en-US" sz="2000" dirty="0">
                <a:latin typeface="Calibri" panose="020F0502020204030204" pitchFamily="34" charset="0"/>
              </a:rPr>
              <a:t>A summary plot of the elevation angle (derived from crater depth over radius) versus crater diameter for each crater in the database is shown.</a:t>
            </a:r>
          </a:p>
        </p:txBody>
      </p:sp>
      <p:pic>
        <p:nvPicPr>
          <p:cNvPr id="7" name="Picture 6"/>
          <p:cNvPicPr>
            <a:picLocks noChangeAspect="1"/>
          </p:cNvPicPr>
          <p:nvPr/>
        </p:nvPicPr>
        <p:blipFill>
          <a:blip r:embed="rId3"/>
          <a:stretch>
            <a:fillRect/>
          </a:stretch>
        </p:blipFill>
        <p:spPr>
          <a:xfrm>
            <a:off x="6841696" y="1193456"/>
            <a:ext cx="5084505" cy="4432176"/>
          </a:xfrm>
          <a:prstGeom prst="rect">
            <a:avLst/>
          </a:prstGeom>
        </p:spPr>
      </p:pic>
      <p:sp>
        <p:nvSpPr>
          <p:cNvPr id="8" name="Rectangle 7"/>
          <p:cNvSpPr/>
          <p:nvPr/>
        </p:nvSpPr>
        <p:spPr>
          <a:xfrm>
            <a:off x="8004691" y="816486"/>
            <a:ext cx="2894702" cy="369332"/>
          </a:xfrm>
          <a:prstGeom prst="rect">
            <a:avLst/>
          </a:prstGeom>
        </p:spPr>
        <p:txBody>
          <a:bodyPr wrap="non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333399"/>
                </a:solidFill>
                <a:effectLst/>
                <a:uLnTx/>
                <a:uFillTx/>
                <a:latin typeface="Calibri" panose="020F0502020204030204" pitchFamily="34" charset="0"/>
                <a:ea typeface="ＭＳ Ｐゴシック" charset="-128"/>
                <a:cs typeface="+mn-cs"/>
              </a:rPr>
              <a:t>Lunar Crater Elevation Angle</a:t>
            </a:r>
          </a:p>
        </p:txBody>
      </p:sp>
      <p:sp>
        <p:nvSpPr>
          <p:cNvPr id="9" name="Rectangle 8"/>
          <p:cNvSpPr/>
          <p:nvPr/>
        </p:nvSpPr>
        <p:spPr>
          <a:xfrm>
            <a:off x="7620000" y="5612597"/>
            <a:ext cx="4033736" cy="783869"/>
          </a:xfrm>
          <a:prstGeom prst="rect">
            <a:avLst/>
          </a:prstGeom>
        </p:spPr>
        <p:txBody>
          <a:bodyPr wrap="square">
            <a:spAutoFit/>
          </a:bodyPr>
          <a:lstStyle/>
          <a:p>
            <a:pPr marL="0" marR="0" lvl="0" indent="0" algn="l" defTabSz="914400" rtl="0" eaLnBrk="0" fontAlgn="base" latinLnBrk="0" hangingPunct="0">
              <a:lnSpc>
                <a:spcPct val="107000"/>
              </a:lnSpc>
              <a:spcBef>
                <a:spcPts val="0"/>
              </a:spcBef>
              <a:spcAft>
                <a:spcPts val="0"/>
              </a:spcAft>
              <a:buClrTx/>
              <a:buSzTx/>
              <a:buFontTx/>
              <a:buNone/>
              <a:tabLst/>
              <a:defRPr/>
            </a:pPr>
            <a:r>
              <a:rPr kumimoji="0" lang="en-US" sz="1400" b="0" i="0" u="none" strike="noStrike" kern="1200" cap="none" spc="0" normalizeH="0" baseline="0" noProof="0" dirty="0" err="1">
                <a:ln>
                  <a:noFill/>
                </a:ln>
                <a:solidFill>
                  <a:srgbClr val="333399"/>
                </a:solidFill>
                <a:effectLst/>
                <a:uLnTx/>
                <a:uFillTx/>
                <a:latin typeface="Calibri" panose="020F0502020204030204" pitchFamily="34" charset="0"/>
                <a:ea typeface="Times New Roman" panose="02020603050405020304" pitchFamily="18" charset="0"/>
                <a:cs typeface="Times New Roman" panose="02020603050405020304" pitchFamily="18" charset="0"/>
              </a:rPr>
              <a:t>Teemu</a:t>
            </a:r>
            <a:r>
              <a:rPr kumimoji="0" lang="en-US" sz="1400" b="0" i="0" u="none" strike="noStrike" kern="1200" cap="none" spc="0" normalizeH="0" baseline="0" noProof="0" dirty="0">
                <a:ln>
                  <a:noFill/>
                </a:ln>
                <a:solidFill>
                  <a:srgbClr val="333399"/>
                </a:solidFill>
                <a:effectLst/>
                <a:uLnTx/>
                <a:uFillTx/>
                <a:latin typeface="Calibri" panose="020F0502020204030204" pitchFamily="34" charset="0"/>
                <a:ea typeface="Times New Roman" panose="02020603050405020304" pitchFamily="18" charset="0"/>
                <a:cs typeface="Times New Roman" panose="02020603050405020304" pitchFamily="18" charset="0"/>
              </a:rPr>
              <a:t> </a:t>
            </a:r>
            <a:r>
              <a:rPr kumimoji="0" lang="en-US" sz="1400" b="0" i="0" u="none" strike="noStrike" kern="1200" cap="none" spc="0" normalizeH="0" baseline="0" noProof="0" dirty="0" err="1">
                <a:ln>
                  <a:noFill/>
                </a:ln>
                <a:solidFill>
                  <a:srgbClr val="333399"/>
                </a:solidFill>
                <a:effectLst/>
                <a:uLnTx/>
                <a:uFillTx/>
                <a:latin typeface="Calibri" panose="020F0502020204030204" pitchFamily="34" charset="0"/>
                <a:ea typeface="Times New Roman" panose="02020603050405020304" pitchFamily="18" charset="0"/>
                <a:cs typeface="Times New Roman" panose="02020603050405020304" pitchFamily="18" charset="0"/>
              </a:rPr>
              <a:t>Öhman</a:t>
            </a:r>
            <a:r>
              <a:rPr kumimoji="0" lang="en-US" sz="1400" b="0" i="0" u="none" strike="noStrike" kern="1200" cap="none" spc="0" normalizeH="0" baseline="0" noProof="0" dirty="0">
                <a:ln>
                  <a:noFill/>
                </a:ln>
                <a:solidFill>
                  <a:srgbClr val="333399"/>
                </a:solidFill>
                <a:effectLst/>
                <a:uLnTx/>
                <a:uFillTx/>
                <a:latin typeface="Calibri" panose="020F0502020204030204" pitchFamily="34" charset="0"/>
                <a:ea typeface="Times New Roman" panose="02020603050405020304" pitchFamily="18" charset="0"/>
                <a:cs typeface="Times New Roman" panose="02020603050405020304" pitchFamily="18" charset="0"/>
              </a:rPr>
              <a:t>, “</a:t>
            </a:r>
            <a:r>
              <a:rPr kumimoji="0" lang="en-US" sz="1400" b="0" i="0" u="none" strike="noStrike" kern="1200" cap="none" spc="0" normalizeH="0" baseline="0" noProof="0" dirty="0">
                <a:ln>
                  <a:noFill/>
                </a:ln>
                <a:solidFill>
                  <a:srgbClr val="333399"/>
                </a:solidFill>
                <a:effectLst/>
                <a:uLnTx/>
                <a:uFillTx/>
                <a:latin typeface="Calibri" panose="020F0502020204030204" pitchFamily="34" charset="0"/>
                <a:ea typeface="Calibri" panose="020F0502020204030204" pitchFamily="34" charset="0"/>
                <a:cs typeface="Times New Roman" panose="02020603050405020304" pitchFamily="18" charset="0"/>
              </a:rPr>
              <a:t>Lunar Impact Crater Database”, </a:t>
            </a:r>
            <a:r>
              <a:rPr kumimoji="0" lang="en-US" sz="1400" b="0" i="1" u="none" strike="noStrike" kern="1200" cap="none" spc="0" normalizeH="0" baseline="0" noProof="0" dirty="0">
                <a:ln>
                  <a:noFill/>
                </a:ln>
                <a:solidFill>
                  <a:srgbClr val="333399"/>
                </a:solidFill>
                <a:effectLst/>
                <a:uLnTx/>
                <a:uFillTx/>
                <a:latin typeface="Calibri" panose="020F0502020204030204" pitchFamily="34" charset="0"/>
                <a:ea typeface="Calibri" panose="020F0502020204030204" pitchFamily="34" charset="0"/>
                <a:cs typeface="Times New Roman" panose="02020603050405020304" pitchFamily="18" charset="0"/>
              </a:rPr>
              <a:t>Lunar and Planetary Institute &amp; Arctic Planetary Science Institute</a:t>
            </a:r>
            <a:r>
              <a:rPr kumimoji="0" lang="en-US" sz="1400" b="0" i="0" u="none" strike="noStrike" kern="1200" cap="none" spc="0" normalizeH="0" baseline="0" noProof="0" dirty="0">
                <a:ln>
                  <a:noFill/>
                </a:ln>
                <a:solidFill>
                  <a:srgbClr val="333399"/>
                </a:solidFill>
                <a:effectLst/>
                <a:uLnTx/>
                <a:uFillTx/>
                <a:latin typeface="Calibri" panose="020F0502020204030204" pitchFamily="34" charset="0"/>
                <a:ea typeface="Calibri" panose="020F0502020204030204" pitchFamily="34" charset="0"/>
                <a:cs typeface="Times New Roman" panose="02020603050405020304" pitchFamily="18" charset="0"/>
              </a:rPr>
              <a:t>, May 2011 and September 2015. </a:t>
            </a:r>
          </a:p>
        </p:txBody>
      </p:sp>
    </p:spTree>
    <p:extLst>
      <p:ext uri="{BB962C8B-B14F-4D97-AF65-F5344CB8AC3E}">
        <p14:creationId xmlns:p14="http://schemas.microsoft.com/office/powerpoint/2010/main" val="31767393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Earthshine</a:t>
            </a:r>
          </a:p>
        </p:txBody>
      </p:sp>
      <p:sp>
        <p:nvSpPr>
          <p:cNvPr id="3" name="Content Placeholder 2"/>
          <p:cNvSpPr>
            <a:spLocks noGrp="1"/>
          </p:cNvSpPr>
          <p:nvPr>
            <p:ph idx="1"/>
          </p:nvPr>
        </p:nvSpPr>
        <p:spPr>
          <a:xfrm>
            <a:off x="609600" y="914400"/>
            <a:ext cx="10972800" cy="2383277"/>
          </a:xfrm>
        </p:spPr>
        <p:txBody>
          <a:bodyPr/>
          <a:lstStyle/>
          <a:p>
            <a:r>
              <a:rPr lang="en-US" sz="2000" dirty="0">
                <a:latin typeface="Calibri" panose="020F0502020204030204" pitchFamily="34" charset="0"/>
              </a:rPr>
              <a:t>Perpetually Shaded Regions (PSRs) of the lunar polar craters may experience non-negligible thermal radiation and reflected solar radiance from the Earth (as well as internal ground heat flow). Peak broadband earthshine may exceed 150 mW/m</a:t>
            </a:r>
            <a:r>
              <a:rPr lang="en-US" sz="2000" baseline="30000" dirty="0">
                <a:latin typeface="Calibri" panose="020F0502020204030204" pitchFamily="34" charset="0"/>
              </a:rPr>
              <a:t>2</a:t>
            </a:r>
            <a:r>
              <a:rPr lang="en-US" sz="2000" dirty="0">
                <a:latin typeface="Calibri" panose="020F0502020204030204" pitchFamily="34" charset="0"/>
              </a:rPr>
              <a:t> for localized regions [1]</a:t>
            </a:r>
          </a:p>
          <a:p>
            <a:r>
              <a:rPr lang="en-US" sz="2000" dirty="0">
                <a:latin typeface="Calibri" panose="020F0502020204030204" pitchFamily="34" charset="0"/>
              </a:rPr>
              <a:t>A typical yearly variation of Earthshine is shown for a lunar location at 85</a:t>
            </a:r>
            <a:r>
              <a:rPr lang="en-US" sz="2000" baseline="30000" dirty="0">
                <a:latin typeface="Calibri" panose="020F0502020204030204" pitchFamily="34" charset="0"/>
              </a:rPr>
              <a:t>o</a:t>
            </a:r>
            <a:r>
              <a:rPr lang="en-US" sz="2000" dirty="0">
                <a:latin typeface="Calibri" panose="020F0502020204030204" pitchFamily="34" charset="0"/>
              </a:rPr>
              <a:t>N latitude with a surface tilt of 15</a:t>
            </a:r>
            <a:r>
              <a:rPr lang="en-US" sz="2000" baseline="30000" dirty="0">
                <a:latin typeface="Calibri" panose="020F0502020204030204" pitchFamily="34" charset="0"/>
              </a:rPr>
              <a:t>o</a:t>
            </a:r>
            <a:r>
              <a:rPr lang="en-US" sz="2000" dirty="0">
                <a:latin typeface="Calibri" panose="020F0502020204030204" pitchFamily="34" charset="0"/>
              </a:rPr>
              <a:t>.  </a:t>
            </a:r>
          </a:p>
          <a:p>
            <a:r>
              <a:rPr lang="en-US" sz="2000" dirty="0">
                <a:latin typeface="Calibri" panose="020F0502020204030204" pitchFamily="34" charset="0"/>
              </a:rPr>
              <a:t>The flux is zero for when the Earth sets below the horizon as shown in the figure. The variation and peaks of the reflected solar are greater than the infrared contribution. </a:t>
            </a:r>
          </a:p>
        </p:txBody>
      </p:sp>
      <p:sp>
        <p:nvSpPr>
          <p:cNvPr id="4" name="Footer Placeholder 3"/>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333399"/>
                </a:solidFill>
                <a:effectLst/>
                <a:uLnTx/>
                <a:uFillTx/>
                <a:latin typeface="Arial" pitchFamily="34" charset="0"/>
                <a:ea typeface="ＭＳ Ｐゴシック" charset="-128"/>
                <a:cs typeface="+mn-cs"/>
              </a:rPr>
              <a:t>TFAWS 2022 – September 6</a:t>
            </a:r>
            <a:r>
              <a:rPr kumimoji="0" lang="en-US" sz="1200" b="0" i="0" u="none" strike="noStrike" kern="1200" cap="none" spc="0" normalizeH="0" baseline="30000" noProof="0">
                <a:ln>
                  <a:noFill/>
                </a:ln>
                <a:solidFill>
                  <a:srgbClr val="333399"/>
                </a:solidFill>
                <a:effectLst/>
                <a:uLnTx/>
                <a:uFillTx/>
                <a:latin typeface="Arial" pitchFamily="34" charset="0"/>
                <a:ea typeface="ＭＳ Ｐゴシック" charset="-128"/>
                <a:cs typeface="+mn-cs"/>
              </a:rPr>
              <a:t>th</a:t>
            </a:r>
            <a:r>
              <a:rPr kumimoji="0" lang="en-US" sz="1200" b="0" i="0" u="none" strike="noStrike" kern="1200" cap="none" spc="0" normalizeH="0" baseline="0" noProof="0">
                <a:ln>
                  <a:noFill/>
                </a:ln>
                <a:solidFill>
                  <a:srgbClr val="333399"/>
                </a:solidFill>
                <a:effectLst/>
                <a:uLnTx/>
                <a:uFillTx/>
                <a:latin typeface="Arial" pitchFamily="34" charset="0"/>
                <a:ea typeface="ＭＳ Ｐゴシック" charset="-128"/>
                <a:cs typeface="+mn-cs"/>
              </a:rPr>
              <a:t>-9</a:t>
            </a:r>
            <a:r>
              <a:rPr kumimoji="0" lang="en-US" sz="1200" b="0" i="0" u="none" strike="noStrike" kern="1200" cap="none" spc="0" normalizeH="0" baseline="30000" noProof="0">
                <a:ln>
                  <a:noFill/>
                </a:ln>
                <a:solidFill>
                  <a:srgbClr val="333399"/>
                </a:solidFill>
                <a:effectLst/>
                <a:uLnTx/>
                <a:uFillTx/>
                <a:latin typeface="Arial" pitchFamily="34" charset="0"/>
                <a:ea typeface="ＭＳ Ｐゴシック" charset="-128"/>
                <a:cs typeface="+mn-cs"/>
              </a:rPr>
              <a:t>th</a:t>
            </a:r>
            <a:r>
              <a:rPr kumimoji="0" lang="en-US" sz="1200" b="0" i="0" u="none" strike="noStrike" kern="1200" cap="none" spc="0" normalizeH="0" baseline="0" noProof="0">
                <a:ln>
                  <a:noFill/>
                </a:ln>
                <a:solidFill>
                  <a:srgbClr val="333399"/>
                </a:solidFill>
                <a:effectLst/>
                <a:uLnTx/>
                <a:uFillTx/>
                <a:latin typeface="Arial" pitchFamily="34" charset="0"/>
                <a:ea typeface="ＭＳ Ｐゴシック" charset="-128"/>
                <a:cs typeface="+mn-cs"/>
              </a:rPr>
              <a:t>, 2022</a:t>
            </a:r>
            <a:endParaRPr kumimoji="0" lang="en-US" sz="1200" b="0" i="0" u="none" strike="noStrike" kern="1200" cap="none" spc="0" normalizeH="0" baseline="0" noProof="0" dirty="0">
              <a:ln>
                <a:noFill/>
              </a:ln>
              <a:solidFill>
                <a:srgbClr val="333399"/>
              </a:solidFill>
              <a:effectLst/>
              <a:uLnTx/>
              <a:uFillTx/>
              <a:latin typeface="Arial" pitchFamily="34" charset="0"/>
              <a:ea typeface="ＭＳ Ｐゴシック" charset="-128"/>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3F42015-0FC7-4B0E-8D2B-76EADF48D957}" type="slidenum">
              <a:rPr kumimoji="0" lang="en-US" sz="1000" b="0" i="0" u="none" strike="noStrike" kern="1200" cap="none" spc="0" normalizeH="0" baseline="0" noProof="0" smtClean="0">
                <a:ln>
                  <a:noFill/>
                </a:ln>
                <a:solidFill>
                  <a:srgbClr val="333399"/>
                </a:solidFill>
                <a:effectLst/>
                <a:uLnTx/>
                <a:uFillTx/>
                <a:latin typeface="Arial" pitchFamily="34"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17</a:t>
            </a:fld>
            <a:endParaRPr kumimoji="0" lang="en-US" sz="1000" b="0" i="0" u="none" strike="noStrike" kern="1200" cap="none" spc="0" normalizeH="0" baseline="0" noProof="0">
              <a:ln>
                <a:noFill/>
              </a:ln>
              <a:solidFill>
                <a:srgbClr val="333399"/>
              </a:solidFill>
              <a:effectLst/>
              <a:uLnTx/>
              <a:uFillTx/>
              <a:latin typeface="Arial" pitchFamily="34" charset="0"/>
              <a:ea typeface="ＭＳ Ｐゴシック" charset="-128"/>
              <a:cs typeface="+mn-cs"/>
            </a:endParaRPr>
          </a:p>
        </p:txBody>
      </p:sp>
      <p:pic>
        <p:nvPicPr>
          <p:cNvPr id="8" name="Picture 7"/>
          <p:cNvPicPr>
            <a:picLocks noChangeAspect="1"/>
          </p:cNvPicPr>
          <p:nvPr/>
        </p:nvPicPr>
        <p:blipFill>
          <a:blip r:embed="rId2"/>
          <a:stretch>
            <a:fillRect/>
          </a:stretch>
        </p:blipFill>
        <p:spPr>
          <a:xfrm>
            <a:off x="1423011" y="3212723"/>
            <a:ext cx="9345978" cy="2981202"/>
          </a:xfrm>
          <a:prstGeom prst="rect">
            <a:avLst/>
          </a:prstGeom>
        </p:spPr>
      </p:pic>
      <p:sp>
        <p:nvSpPr>
          <p:cNvPr id="7" name="Rectangle 6"/>
          <p:cNvSpPr/>
          <p:nvPr/>
        </p:nvSpPr>
        <p:spPr>
          <a:xfrm>
            <a:off x="77822" y="5982247"/>
            <a:ext cx="3822969" cy="685188"/>
          </a:xfrm>
          <a:prstGeom prst="rect">
            <a:avLst/>
          </a:prstGeom>
        </p:spPr>
        <p:txBody>
          <a:bodyPr wrap="square">
            <a:spAutoFit/>
          </a:bodyPr>
          <a:lstStyle/>
          <a:p>
            <a:pPr marL="0" marR="0" lvl="0" indent="0" algn="l" defTabSz="914400" rtl="0" eaLnBrk="0" fontAlgn="base" latinLnBrk="0" hangingPunct="0">
              <a:lnSpc>
                <a:spcPct val="107000"/>
              </a:lnSpc>
              <a:spcBef>
                <a:spcPts val="0"/>
              </a:spcBef>
              <a:spcAft>
                <a:spcPts val="800"/>
              </a:spcAft>
              <a:buClrTx/>
              <a:buSzTx/>
              <a:buFontTx/>
              <a:buNone/>
              <a:tabLst/>
              <a:defRPr/>
            </a:pPr>
            <a:r>
              <a:rPr kumimoji="0" lang="en-US" sz="1200" b="0" i="0" u="none" strike="noStrike" kern="1200" cap="none" spc="0" normalizeH="0" baseline="30000" noProof="0" dirty="0">
                <a:ln>
                  <a:noFill/>
                </a:ln>
                <a:solidFill>
                  <a:srgbClr val="333399"/>
                </a:solidFill>
                <a:effectLst/>
                <a:uLnTx/>
                <a:uFillTx/>
                <a:latin typeface="Calibri" panose="020F0502020204030204" pitchFamily="34" charset="0"/>
                <a:ea typeface="Calibri" panose="020F0502020204030204" pitchFamily="34" charset="0"/>
                <a:cs typeface="+mn-cs"/>
              </a:rPr>
              <a:t>1</a:t>
            </a:r>
            <a:r>
              <a:rPr kumimoji="0" lang="en-US" sz="1200" b="0" i="0" u="none" strike="noStrike" kern="1200" cap="none" spc="0" normalizeH="0" baseline="0" noProof="0" dirty="0">
                <a:ln>
                  <a:noFill/>
                </a:ln>
                <a:solidFill>
                  <a:srgbClr val="333399"/>
                </a:solidFill>
                <a:effectLst/>
                <a:uLnTx/>
                <a:uFillTx/>
                <a:latin typeface="Calibri" panose="020F0502020204030204" pitchFamily="34" charset="0"/>
                <a:ea typeface="Calibri" panose="020F0502020204030204" pitchFamily="34" charset="0"/>
                <a:cs typeface="+mn-cs"/>
              </a:rPr>
              <a:t>David A. </a:t>
            </a:r>
            <a:r>
              <a:rPr kumimoji="0" lang="en-US" sz="1200" b="0" i="0" u="none" strike="noStrike" kern="1200" cap="none" spc="0" normalizeH="0" baseline="0" noProof="0" dirty="0" err="1">
                <a:ln>
                  <a:noFill/>
                </a:ln>
                <a:solidFill>
                  <a:srgbClr val="333399"/>
                </a:solidFill>
                <a:effectLst/>
                <a:uLnTx/>
                <a:uFillTx/>
                <a:latin typeface="Calibri" panose="020F0502020204030204" pitchFamily="34" charset="0"/>
                <a:ea typeface="Calibri" panose="020F0502020204030204" pitchFamily="34" charset="0"/>
                <a:cs typeface="+mn-cs"/>
              </a:rPr>
              <a:t>Glenar</a:t>
            </a:r>
            <a:r>
              <a:rPr kumimoji="0" lang="en-US" sz="1200" b="0" i="0" u="none" strike="noStrike" kern="1200" cap="none" spc="0" normalizeH="0" baseline="0" noProof="0" dirty="0">
                <a:ln>
                  <a:noFill/>
                </a:ln>
                <a:solidFill>
                  <a:srgbClr val="333399"/>
                </a:solidFill>
                <a:effectLst/>
                <a:uLnTx/>
                <a:uFillTx/>
                <a:latin typeface="Calibri" panose="020F0502020204030204" pitchFamily="34" charset="0"/>
                <a:ea typeface="Calibri" panose="020F0502020204030204" pitchFamily="34" charset="0"/>
                <a:cs typeface="+mn-cs"/>
              </a:rPr>
              <a:t>, et. al., “Earthshine as an Illumination Source at the Moon”, Icarus, Volume 321, p. 841-856, March 2019.</a:t>
            </a:r>
          </a:p>
        </p:txBody>
      </p:sp>
    </p:spTree>
    <p:extLst>
      <p:ext uri="{BB962C8B-B14F-4D97-AF65-F5344CB8AC3E}">
        <p14:creationId xmlns:p14="http://schemas.microsoft.com/office/powerpoint/2010/main" val="26409495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Perpetually Shaded Regions</a:t>
            </a:r>
          </a:p>
        </p:txBody>
      </p:sp>
      <p:sp>
        <p:nvSpPr>
          <p:cNvPr id="3" name="Content Placeholder 2"/>
          <p:cNvSpPr>
            <a:spLocks noGrp="1"/>
          </p:cNvSpPr>
          <p:nvPr>
            <p:ph idx="1"/>
          </p:nvPr>
        </p:nvSpPr>
        <p:spPr>
          <a:xfrm>
            <a:off x="609600" y="914400"/>
            <a:ext cx="10972800" cy="4289898"/>
          </a:xfrm>
        </p:spPr>
        <p:txBody>
          <a:bodyPr/>
          <a:lstStyle/>
          <a:p>
            <a:r>
              <a:rPr lang="en-US" sz="2000" dirty="0">
                <a:latin typeface="Calibri" panose="020F0502020204030204" pitchFamily="34" charset="0"/>
              </a:rPr>
              <a:t>Detailed thermal analysis combining thermo-physical properties of the Lunar surface and subsurface with the ground heat flow result in surface temperature predictions approaching -428⁰ F (18 K) for regions considered to be “permanently shaded” [1].  </a:t>
            </a:r>
          </a:p>
          <a:p>
            <a:r>
              <a:rPr lang="en-US" sz="2000" dirty="0">
                <a:latin typeface="Calibri" panose="020F0502020204030204" pitchFamily="34" charset="0"/>
              </a:rPr>
              <a:t>The floor of craters near the Lunar poles can experience reflected solar flux from the crater walls which can increase the surface temperature to approximately -370⁰ F (50 K) without direct solar flux impingement. Contributions from Earth albedo and re-radiation may also be a factor.  </a:t>
            </a:r>
          </a:p>
          <a:p>
            <a:r>
              <a:rPr lang="en-US" sz="2000" dirty="0">
                <a:latin typeface="Calibri" panose="020F0502020204030204" pitchFamily="34" charset="0"/>
              </a:rPr>
              <a:t>Most surface assets are non-cryogenic and the primary mode of heat transfer with the surface is radiative.  Therefore, for such cases, it is a conservative thermal modeling approach to treat the surface temperature as a boundary condition within this temperature range -428 to -370⁰ F (18 to 50 K).  </a:t>
            </a:r>
          </a:p>
          <a:p>
            <a:r>
              <a:rPr lang="en-US" sz="2000" dirty="0">
                <a:latin typeface="Calibri" panose="020F0502020204030204" pitchFamily="34" charset="0"/>
              </a:rPr>
              <a:t>The Lunar surface temperatures will typically increase near the surface asset analyzed.  Maintaining the surface temperature at the lower boundary conditions may avoid the analytical overhead needed to accurately calculate surface temperatures on a detailed grid.</a:t>
            </a:r>
          </a:p>
        </p:txBody>
      </p:sp>
      <p:sp>
        <p:nvSpPr>
          <p:cNvPr id="4" name="Footer Placeholder 3"/>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333399"/>
                </a:solidFill>
                <a:effectLst/>
                <a:uLnTx/>
                <a:uFillTx/>
                <a:latin typeface="Arial" pitchFamily="34" charset="0"/>
                <a:ea typeface="ＭＳ Ｐゴシック" charset="-128"/>
                <a:cs typeface="+mn-cs"/>
              </a:rPr>
              <a:t>TFAWS 2022 – September 6</a:t>
            </a:r>
            <a:r>
              <a:rPr kumimoji="0" lang="en-US" sz="1200" b="0" i="0" u="none" strike="noStrike" kern="1200" cap="none" spc="0" normalizeH="0" baseline="30000" noProof="0">
                <a:ln>
                  <a:noFill/>
                </a:ln>
                <a:solidFill>
                  <a:srgbClr val="333399"/>
                </a:solidFill>
                <a:effectLst/>
                <a:uLnTx/>
                <a:uFillTx/>
                <a:latin typeface="Arial" pitchFamily="34" charset="0"/>
                <a:ea typeface="ＭＳ Ｐゴシック" charset="-128"/>
                <a:cs typeface="+mn-cs"/>
              </a:rPr>
              <a:t>th</a:t>
            </a:r>
            <a:r>
              <a:rPr kumimoji="0" lang="en-US" sz="1200" b="0" i="0" u="none" strike="noStrike" kern="1200" cap="none" spc="0" normalizeH="0" baseline="0" noProof="0">
                <a:ln>
                  <a:noFill/>
                </a:ln>
                <a:solidFill>
                  <a:srgbClr val="333399"/>
                </a:solidFill>
                <a:effectLst/>
                <a:uLnTx/>
                <a:uFillTx/>
                <a:latin typeface="Arial" pitchFamily="34" charset="0"/>
                <a:ea typeface="ＭＳ Ｐゴシック" charset="-128"/>
                <a:cs typeface="+mn-cs"/>
              </a:rPr>
              <a:t>-9</a:t>
            </a:r>
            <a:r>
              <a:rPr kumimoji="0" lang="en-US" sz="1200" b="0" i="0" u="none" strike="noStrike" kern="1200" cap="none" spc="0" normalizeH="0" baseline="30000" noProof="0">
                <a:ln>
                  <a:noFill/>
                </a:ln>
                <a:solidFill>
                  <a:srgbClr val="333399"/>
                </a:solidFill>
                <a:effectLst/>
                <a:uLnTx/>
                <a:uFillTx/>
                <a:latin typeface="Arial" pitchFamily="34" charset="0"/>
                <a:ea typeface="ＭＳ Ｐゴシック" charset="-128"/>
                <a:cs typeface="+mn-cs"/>
              </a:rPr>
              <a:t>th</a:t>
            </a:r>
            <a:r>
              <a:rPr kumimoji="0" lang="en-US" sz="1200" b="0" i="0" u="none" strike="noStrike" kern="1200" cap="none" spc="0" normalizeH="0" baseline="0" noProof="0">
                <a:ln>
                  <a:noFill/>
                </a:ln>
                <a:solidFill>
                  <a:srgbClr val="333399"/>
                </a:solidFill>
                <a:effectLst/>
                <a:uLnTx/>
                <a:uFillTx/>
                <a:latin typeface="Arial" pitchFamily="34" charset="0"/>
                <a:ea typeface="ＭＳ Ｐゴシック" charset="-128"/>
                <a:cs typeface="+mn-cs"/>
              </a:rPr>
              <a:t>, 2022</a:t>
            </a:r>
            <a:endParaRPr kumimoji="0" lang="en-US" sz="1200" b="0" i="0" u="none" strike="noStrike" kern="1200" cap="none" spc="0" normalizeH="0" baseline="0" noProof="0" dirty="0">
              <a:ln>
                <a:noFill/>
              </a:ln>
              <a:solidFill>
                <a:srgbClr val="333399"/>
              </a:solidFill>
              <a:effectLst/>
              <a:uLnTx/>
              <a:uFillTx/>
              <a:latin typeface="Arial" pitchFamily="34" charset="0"/>
              <a:ea typeface="ＭＳ Ｐゴシック" charset="-128"/>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3F42015-0FC7-4B0E-8D2B-76EADF48D957}" type="slidenum">
              <a:rPr kumimoji="0" lang="en-US" sz="1000" b="0" i="0" u="none" strike="noStrike" kern="1200" cap="none" spc="0" normalizeH="0" baseline="0" noProof="0" smtClean="0">
                <a:ln>
                  <a:noFill/>
                </a:ln>
                <a:solidFill>
                  <a:srgbClr val="333399"/>
                </a:solidFill>
                <a:effectLst/>
                <a:uLnTx/>
                <a:uFillTx/>
                <a:latin typeface="Arial" pitchFamily="34"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18</a:t>
            </a:fld>
            <a:endParaRPr kumimoji="0" lang="en-US" sz="1000" b="0" i="0" u="none" strike="noStrike" kern="1200" cap="none" spc="0" normalizeH="0" baseline="0" noProof="0">
              <a:ln>
                <a:noFill/>
              </a:ln>
              <a:solidFill>
                <a:srgbClr val="333399"/>
              </a:solidFill>
              <a:effectLst/>
              <a:uLnTx/>
              <a:uFillTx/>
              <a:latin typeface="Arial" pitchFamily="34" charset="0"/>
              <a:ea typeface="ＭＳ Ｐゴシック" charset="-128"/>
              <a:cs typeface="+mn-cs"/>
            </a:endParaRPr>
          </a:p>
        </p:txBody>
      </p:sp>
      <p:sp>
        <p:nvSpPr>
          <p:cNvPr id="6" name="Rectangle 5"/>
          <p:cNvSpPr/>
          <p:nvPr/>
        </p:nvSpPr>
        <p:spPr>
          <a:xfrm>
            <a:off x="0" y="5975194"/>
            <a:ext cx="3839183" cy="882806"/>
          </a:xfrm>
          <a:prstGeom prst="rect">
            <a:avLst/>
          </a:prstGeom>
        </p:spPr>
        <p:txBody>
          <a:bodyPr wrap="square">
            <a:spAutoFit/>
          </a:bodyPr>
          <a:lstStyle/>
          <a:p>
            <a:pPr marL="0" marR="0" lvl="0" indent="0" algn="l" defTabSz="914400" rtl="0" eaLnBrk="0" fontAlgn="base" latinLnBrk="0" hangingPunct="0">
              <a:lnSpc>
                <a:spcPct val="107000"/>
              </a:lnSpc>
              <a:spcBef>
                <a:spcPts val="0"/>
              </a:spcBef>
              <a:spcAft>
                <a:spcPts val="800"/>
              </a:spcAft>
              <a:buClrTx/>
              <a:buSzTx/>
              <a:buFontTx/>
              <a:buNone/>
              <a:tabLst/>
              <a:defRPr/>
            </a:pPr>
            <a:r>
              <a:rPr kumimoji="0" lang="en-US" sz="1200" b="0" i="0" u="none" strike="noStrike" kern="1200" cap="none" spc="0" normalizeH="0" baseline="30000" noProof="0" dirty="0">
                <a:ln>
                  <a:noFill/>
                </a:ln>
                <a:solidFill>
                  <a:srgbClr val="333399"/>
                </a:solidFill>
                <a:effectLst/>
                <a:uLnTx/>
                <a:uFillTx/>
                <a:latin typeface="Calibri" panose="020F0502020204030204" pitchFamily="34" charset="0"/>
                <a:ea typeface="Calibri" panose="020F0502020204030204" pitchFamily="34" charset="0"/>
                <a:cs typeface="+mn-cs"/>
              </a:rPr>
              <a:t>1</a:t>
            </a:r>
            <a:r>
              <a:rPr kumimoji="0" lang="en-US" sz="1200" b="0" i="0" u="none" strike="noStrike" kern="1200" cap="none" spc="0" normalizeH="0" baseline="0" noProof="0" dirty="0">
                <a:ln>
                  <a:noFill/>
                </a:ln>
                <a:solidFill>
                  <a:srgbClr val="333399"/>
                </a:solidFill>
                <a:effectLst/>
                <a:uLnTx/>
                <a:uFillTx/>
                <a:latin typeface="Calibri" panose="020F0502020204030204" pitchFamily="34" charset="0"/>
                <a:ea typeface="Calibri" panose="020F0502020204030204" pitchFamily="34" charset="0"/>
                <a:cs typeface="+mn-cs"/>
              </a:rPr>
              <a:t>D. A. Paige and M. A. </a:t>
            </a:r>
            <a:r>
              <a:rPr kumimoji="0" lang="en-US" sz="1200" b="0" i="0" u="none" strike="noStrike" kern="1200" cap="none" spc="0" normalizeH="0" baseline="0" noProof="0" dirty="0" err="1">
                <a:ln>
                  <a:noFill/>
                </a:ln>
                <a:solidFill>
                  <a:srgbClr val="333399"/>
                </a:solidFill>
                <a:effectLst/>
                <a:uLnTx/>
                <a:uFillTx/>
                <a:latin typeface="Calibri" panose="020F0502020204030204" pitchFamily="34" charset="0"/>
                <a:ea typeface="Calibri" panose="020F0502020204030204" pitchFamily="34" charset="0"/>
                <a:cs typeface="+mn-cs"/>
              </a:rPr>
              <a:t>Siegler</a:t>
            </a:r>
            <a:r>
              <a:rPr kumimoji="0" lang="en-US" sz="1200" b="0" i="0" u="none" strike="noStrike" kern="1200" cap="none" spc="0" normalizeH="0" baseline="0" noProof="0" dirty="0">
                <a:ln>
                  <a:noFill/>
                </a:ln>
                <a:solidFill>
                  <a:srgbClr val="333399"/>
                </a:solidFill>
                <a:effectLst/>
                <a:uLnTx/>
                <a:uFillTx/>
                <a:latin typeface="Calibri" panose="020F0502020204030204" pitchFamily="34" charset="0"/>
                <a:ea typeface="Calibri" panose="020F0502020204030204" pitchFamily="34" charset="0"/>
                <a:cs typeface="+mn-cs"/>
              </a:rPr>
              <a:t>, “New Constraints on Lunar Heat Flow Rates from LRO Diviner Lunar Radiometer Experiment Polar Observations,” vol. 47, p. 2753, Mar. 2016.</a:t>
            </a:r>
          </a:p>
        </p:txBody>
      </p:sp>
    </p:spTree>
    <p:extLst>
      <p:ext uri="{BB962C8B-B14F-4D97-AF65-F5344CB8AC3E}">
        <p14:creationId xmlns:p14="http://schemas.microsoft.com/office/powerpoint/2010/main" val="344883216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Apollo Lunar Module Thermal Control System</a:t>
            </a:r>
          </a:p>
        </p:txBody>
      </p:sp>
      <p:sp>
        <p:nvSpPr>
          <p:cNvPr id="3" name="Content Placeholder 2"/>
          <p:cNvSpPr>
            <a:spLocks noGrp="1"/>
          </p:cNvSpPr>
          <p:nvPr>
            <p:ph idx="1"/>
          </p:nvPr>
        </p:nvSpPr>
        <p:spPr>
          <a:xfrm>
            <a:off x="6096000" y="1066800"/>
            <a:ext cx="5334000" cy="5410200"/>
          </a:xfrm>
        </p:spPr>
        <p:txBody>
          <a:bodyPr/>
          <a:lstStyle/>
          <a:p>
            <a:r>
              <a:rPr lang="en-US" sz="2000" dirty="0">
                <a:latin typeface="Calibri" panose="020F0502020204030204" pitchFamily="34" charset="0"/>
              </a:rPr>
              <a:t>Waste heat rejection achieved via water evaporation or sublimation from on-board water stores.</a:t>
            </a:r>
          </a:p>
          <a:p>
            <a:endParaRPr lang="en-US" sz="2000" dirty="0">
              <a:latin typeface="Calibri" panose="020F0502020204030204" pitchFamily="34" charset="0"/>
            </a:endParaRPr>
          </a:p>
          <a:p>
            <a:r>
              <a:rPr lang="en-US" sz="2000" dirty="0">
                <a:latin typeface="Calibri" panose="020F0502020204030204" pitchFamily="34" charset="0"/>
              </a:rPr>
              <a:t>The onboard water supply consisted of one 367 pound tank in the descent stage and two 47.5 pound tanks in the ascent stage.</a:t>
            </a:r>
          </a:p>
          <a:p>
            <a:endParaRPr lang="en-US" sz="2000" dirty="0">
              <a:latin typeface="Calibri" panose="020F0502020204030204" pitchFamily="34" charset="0"/>
            </a:endParaRPr>
          </a:p>
          <a:p>
            <a:r>
              <a:rPr lang="en-US" sz="2000" dirty="0">
                <a:latin typeface="Calibri" panose="020F0502020204030204" pitchFamily="34" charset="0"/>
              </a:rPr>
              <a:t>The cooling water was consumed for drinking as well.  </a:t>
            </a:r>
          </a:p>
          <a:p>
            <a:endParaRPr lang="en-US" sz="2000" dirty="0">
              <a:latin typeface="Calibri" panose="020F0502020204030204" pitchFamily="34" charset="0"/>
            </a:endParaRPr>
          </a:p>
          <a:p>
            <a:r>
              <a:rPr lang="en-US" sz="2000" dirty="0">
                <a:latin typeface="Calibri" panose="020F0502020204030204" pitchFamily="34" charset="0"/>
              </a:rPr>
              <a:t>This resulted in severe restrictions on mission duration as well as constraints on the landing time and location.</a:t>
            </a:r>
          </a:p>
          <a:p>
            <a:endParaRPr lang="en-US" dirty="0"/>
          </a:p>
        </p:txBody>
      </p:sp>
      <p:sp>
        <p:nvSpPr>
          <p:cNvPr id="4" name="Footer Placeholder 3"/>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333399"/>
                </a:solidFill>
                <a:effectLst/>
                <a:uLnTx/>
                <a:uFillTx/>
                <a:latin typeface="Arial" pitchFamily="34" charset="0"/>
                <a:ea typeface="ＭＳ Ｐゴシック" charset="-128"/>
                <a:cs typeface="+mn-cs"/>
              </a:rPr>
              <a:t>TFAWS 2022 – September 6</a:t>
            </a:r>
            <a:r>
              <a:rPr kumimoji="0" lang="en-US" sz="1200" b="0" i="0" u="none" strike="noStrike" kern="1200" cap="none" spc="0" normalizeH="0" baseline="30000" noProof="0">
                <a:ln>
                  <a:noFill/>
                </a:ln>
                <a:solidFill>
                  <a:srgbClr val="333399"/>
                </a:solidFill>
                <a:effectLst/>
                <a:uLnTx/>
                <a:uFillTx/>
                <a:latin typeface="Arial" pitchFamily="34" charset="0"/>
                <a:ea typeface="ＭＳ Ｐゴシック" charset="-128"/>
                <a:cs typeface="+mn-cs"/>
              </a:rPr>
              <a:t>th</a:t>
            </a:r>
            <a:r>
              <a:rPr kumimoji="0" lang="en-US" sz="1200" b="0" i="0" u="none" strike="noStrike" kern="1200" cap="none" spc="0" normalizeH="0" baseline="0" noProof="0">
                <a:ln>
                  <a:noFill/>
                </a:ln>
                <a:solidFill>
                  <a:srgbClr val="333399"/>
                </a:solidFill>
                <a:effectLst/>
                <a:uLnTx/>
                <a:uFillTx/>
                <a:latin typeface="Arial" pitchFamily="34" charset="0"/>
                <a:ea typeface="ＭＳ Ｐゴシック" charset="-128"/>
                <a:cs typeface="+mn-cs"/>
              </a:rPr>
              <a:t>-9</a:t>
            </a:r>
            <a:r>
              <a:rPr kumimoji="0" lang="en-US" sz="1200" b="0" i="0" u="none" strike="noStrike" kern="1200" cap="none" spc="0" normalizeH="0" baseline="30000" noProof="0">
                <a:ln>
                  <a:noFill/>
                </a:ln>
                <a:solidFill>
                  <a:srgbClr val="333399"/>
                </a:solidFill>
                <a:effectLst/>
                <a:uLnTx/>
                <a:uFillTx/>
                <a:latin typeface="Arial" pitchFamily="34" charset="0"/>
                <a:ea typeface="ＭＳ Ｐゴシック" charset="-128"/>
                <a:cs typeface="+mn-cs"/>
              </a:rPr>
              <a:t>th</a:t>
            </a:r>
            <a:r>
              <a:rPr kumimoji="0" lang="en-US" sz="1200" b="0" i="0" u="none" strike="noStrike" kern="1200" cap="none" spc="0" normalizeH="0" baseline="0" noProof="0">
                <a:ln>
                  <a:noFill/>
                </a:ln>
                <a:solidFill>
                  <a:srgbClr val="333399"/>
                </a:solidFill>
                <a:effectLst/>
                <a:uLnTx/>
                <a:uFillTx/>
                <a:latin typeface="Arial" pitchFamily="34" charset="0"/>
                <a:ea typeface="ＭＳ Ｐゴシック" charset="-128"/>
                <a:cs typeface="+mn-cs"/>
              </a:rPr>
              <a:t>, 2022</a:t>
            </a:r>
            <a:endParaRPr kumimoji="0" lang="en-US" sz="1200" b="0" i="0" u="none" strike="noStrike" kern="1200" cap="none" spc="0" normalizeH="0" baseline="0" noProof="0" dirty="0">
              <a:ln>
                <a:noFill/>
              </a:ln>
              <a:solidFill>
                <a:srgbClr val="333399"/>
              </a:solidFill>
              <a:effectLst/>
              <a:uLnTx/>
              <a:uFillTx/>
              <a:latin typeface="Arial" pitchFamily="34" charset="0"/>
              <a:ea typeface="ＭＳ Ｐゴシック" charset="-128"/>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3F42015-0FC7-4B0E-8D2B-76EADF48D957}" type="slidenum">
              <a:rPr kumimoji="0" lang="en-US" sz="1000" b="0" i="0" u="none" strike="noStrike" kern="1200" cap="none" spc="0" normalizeH="0" baseline="0" noProof="0" smtClean="0">
                <a:ln>
                  <a:noFill/>
                </a:ln>
                <a:solidFill>
                  <a:srgbClr val="333399"/>
                </a:solidFill>
                <a:effectLst/>
                <a:uLnTx/>
                <a:uFillTx/>
                <a:latin typeface="Arial" pitchFamily="34"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19</a:t>
            </a:fld>
            <a:endParaRPr kumimoji="0" lang="en-US" sz="1000" b="0" i="0" u="none" strike="noStrike" kern="1200" cap="none" spc="0" normalizeH="0" baseline="0" noProof="0">
              <a:ln>
                <a:noFill/>
              </a:ln>
              <a:solidFill>
                <a:srgbClr val="333399"/>
              </a:solidFill>
              <a:effectLst/>
              <a:uLnTx/>
              <a:uFillTx/>
              <a:latin typeface="Arial" pitchFamily="34" charset="0"/>
              <a:ea typeface="ＭＳ Ｐゴシック" charset="-128"/>
              <a:cs typeface="+mn-cs"/>
            </a:endParaRPr>
          </a:p>
        </p:txBody>
      </p:sp>
      <p:pic>
        <p:nvPicPr>
          <p:cNvPr id="6" name="Picture 5"/>
          <p:cNvPicPr>
            <a:picLocks noChangeAspect="1"/>
          </p:cNvPicPr>
          <p:nvPr/>
        </p:nvPicPr>
        <p:blipFill>
          <a:blip r:embed="rId2"/>
          <a:stretch>
            <a:fillRect/>
          </a:stretch>
        </p:blipFill>
        <p:spPr>
          <a:xfrm>
            <a:off x="1219200" y="990600"/>
            <a:ext cx="4608975" cy="5480779"/>
          </a:xfrm>
          <a:prstGeom prst="rect">
            <a:avLst/>
          </a:prstGeom>
        </p:spPr>
      </p:pic>
    </p:spTree>
    <p:extLst>
      <p:ext uri="{BB962C8B-B14F-4D97-AF65-F5344CB8AC3E}">
        <p14:creationId xmlns:p14="http://schemas.microsoft.com/office/powerpoint/2010/main" val="410922961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Apollo Lunar Rover Thermal Management</a:t>
            </a:r>
          </a:p>
        </p:txBody>
      </p:sp>
      <p:sp>
        <p:nvSpPr>
          <p:cNvPr id="3" name="Content Placeholder 2"/>
          <p:cNvSpPr>
            <a:spLocks noGrp="1"/>
          </p:cNvSpPr>
          <p:nvPr>
            <p:ph idx="1"/>
          </p:nvPr>
        </p:nvSpPr>
        <p:spPr>
          <a:xfrm>
            <a:off x="4724400" y="914400"/>
            <a:ext cx="7391400" cy="4648200"/>
          </a:xfrm>
        </p:spPr>
        <p:txBody>
          <a:bodyPr/>
          <a:lstStyle/>
          <a:p>
            <a:pPr>
              <a:spcBef>
                <a:spcPts val="0"/>
              </a:spcBef>
              <a:buClr>
                <a:schemeClr val="tx1"/>
              </a:buClr>
              <a:buSzPts val="1400"/>
              <a:buFont typeface="Arial" panose="020B0604020202020204" pitchFamily="34" charset="0"/>
              <a:buChar char="•"/>
            </a:pPr>
            <a:r>
              <a:rPr lang="en-US" altLang="en-US" sz="2000" dirty="0">
                <a:latin typeface="Calibri" panose="020F0502020204030204" pitchFamily="34" charset="0"/>
              </a:rPr>
              <a:t>Each wheel of the lunar rover was powered by a ¼ horsepower electric motor. With an estimated top speed of 8 miles per hour.</a:t>
            </a:r>
            <a:endParaRPr lang="en-US" altLang="en-US" sz="2000" dirty="0">
              <a:solidFill>
                <a:srgbClr val="000099"/>
              </a:solidFill>
              <a:latin typeface="Calibri" panose="020F0502020204030204" pitchFamily="34" charset="0"/>
            </a:endParaRPr>
          </a:p>
          <a:p>
            <a:pPr>
              <a:spcBef>
                <a:spcPts val="0"/>
              </a:spcBef>
              <a:buClr>
                <a:schemeClr val="tx1"/>
              </a:buClr>
              <a:buSzPts val="1400"/>
              <a:buFont typeface="Arial" panose="020B0604020202020204" pitchFamily="34" charset="0"/>
              <a:buChar char="•"/>
            </a:pPr>
            <a:r>
              <a:rPr lang="en-US" altLang="en-US" sz="2000" dirty="0">
                <a:solidFill>
                  <a:srgbClr val="000099"/>
                </a:solidFill>
                <a:latin typeface="Calibri" panose="020F0502020204030204" pitchFamily="34" charset="0"/>
              </a:rPr>
              <a:t>“Thermal control systems consist of special surface finishes, multi-layer insulation, space radiators, second surface mirrors, thermal straps, and fusible mass heat sinks” [1].</a:t>
            </a:r>
            <a:endParaRPr lang="en-US" altLang="en-US" sz="2000" dirty="0">
              <a:latin typeface="Calibri" panose="020F0502020204030204" pitchFamily="34" charset="0"/>
            </a:endParaRPr>
          </a:p>
          <a:p>
            <a:pPr>
              <a:spcBef>
                <a:spcPts val="0"/>
              </a:spcBef>
              <a:buClr>
                <a:schemeClr val="tx1"/>
              </a:buClr>
              <a:buSzPts val="1400"/>
              <a:buFont typeface="Arial" panose="020B0604020202020204" pitchFamily="34" charset="0"/>
              <a:buChar char="•"/>
            </a:pPr>
            <a:r>
              <a:rPr lang="en-US" altLang="en-US" sz="2000" dirty="0">
                <a:latin typeface="Calibri" panose="020F0502020204030204" pitchFamily="34" charset="0"/>
              </a:rPr>
              <a:t>It was discovered that lunar dust was readily disturbed during normal operations in and around the rover.</a:t>
            </a:r>
          </a:p>
          <a:p>
            <a:pPr>
              <a:spcBef>
                <a:spcPts val="0"/>
              </a:spcBef>
              <a:buClr>
                <a:schemeClr val="tx1"/>
              </a:buClr>
              <a:buSzPts val="1400"/>
              <a:buFont typeface="Arial" panose="020B0604020202020204" pitchFamily="34" charset="0"/>
              <a:buChar char="•"/>
            </a:pPr>
            <a:r>
              <a:rPr lang="en-US" altLang="en-US" sz="2000" dirty="0">
                <a:latin typeface="Calibri" panose="020F0502020204030204" pitchFamily="34" charset="0"/>
              </a:rPr>
              <a:t>With a solar </a:t>
            </a:r>
            <a:r>
              <a:rPr lang="en-US" altLang="en-US" sz="2000" dirty="0" err="1">
                <a:latin typeface="Calibri" panose="020F0502020204030204" pitchFamily="34" charset="0"/>
              </a:rPr>
              <a:t>absorptance</a:t>
            </a:r>
            <a:r>
              <a:rPr lang="en-US" altLang="en-US" sz="2000" dirty="0">
                <a:latin typeface="Calibri" panose="020F0502020204030204" pitchFamily="34" charset="0"/>
              </a:rPr>
              <a:t> &gt; 0.90, accumulated lunar dust greatly hindered radiator surfaces.</a:t>
            </a:r>
          </a:p>
          <a:p>
            <a:pPr>
              <a:spcBef>
                <a:spcPts val="0"/>
              </a:spcBef>
              <a:buClr>
                <a:schemeClr val="tx1"/>
              </a:buClr>
              <a:buSzPts val="1400"/>
              <a:buFont typeface="Arial" panose="020B0604020202020204" pitchFamily="34" charset="0"/>
              <a:buChar char="•"/>
            </a:pPr>
            <a:r>
              <a:rPr lang="en-US" altLang="en-US" sz="2000" dirty="0">
                <a:latin typeface="Calibri" panose="020F0502020204030204" pitchFamily="34" charset="0"/>
              </a:rPr>
              <a:t>On Apollo 16 and 17 the LRV batteries experienced problems with overheating due to dust accumulation on the radiators.  The astronauts attempted to remove the dust manually without much success.</a:t>
            </a:r>
          </a:p>
          <a:p>
            <a:pPr>
              <a:spcBef>
                <a:spcPts val="0"/>
              </a:spcBef>
              <a:buClr>
                <a:schemeClr val="tx1"/>
              </a:buClr>
              <a:buSzPts val="1400"/>
              <a:buFont typeface="Arial" panose="020B0604020202020204" pitchFamily="34" charset="0"/>
              <a:buChar char="•"/>
            </a:pPr>
            <a:r>
              <a:rPr lang="en-US" altLang="en-US" sz="2000" dirty="0">
                <a:latin typeface="Calibri" panose="020F0502020204030204" pitchFamily="34" charset="0"/>
              </a:rPr>
              <a:t>John Young remarked that </a:t>
            </a:r>
            <a:r>
              <a:rPr lang="en-US" altLang="en-US" sz="2000" dirty="0">
                <a:solidFill>
                  <a:srgbClr val="000099"/>
                </a:solidFill>
                <a:latin typeface="Calibri" panose="020F0502020204030204" pitchFamily="34" charset="0"/>
              </a:rPr>
              <a:t>“Dust is the number one concern in returning to the moon.”</a:t>
            </a:r>
          </a:p>
          <a:p>
            <a:endParaRPr lang="en-US" sz="2000" dirty="0">
              <a:latin typeface="Calibri" panose="020F0502020204030204" pitchFamily="34" charset="0"/>
            </a:endParaRPr>
          </a:p>
        </p:txBody>
      </p:sp>
      <p:sp>
        <p:nvSpPr>
          <p:cNvPr id="4" name="Footer Placeholder 3"/>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333399"/>
                </a:solidFill>
                <a:effectLst/>
                <a:uLnTx/>
                <a:uFillTx/>
                <a:latin typeface="Arial" pitchFamily="34" charset="0"/>
                <a:ea typeface="ＭＳ Ｐゴシック" charset="-128"/>
                <a:cs typeface="+mn-cs"/>
              </a:rPr>
              <a:t>TFAWS 2022 – September 6</a:t>
            </a:r>
            <a:r>
              <a:rPr kumimoji="0" lang="en-US" sz="1200" b="0" i="0" u="none" strike="noStrike" kern="1200" cap="none" spc="0" normalizeH="0" baseline="30000" noProof="0">
                <a:ln>
                  <a:noFill/>
                </a:ln>
                <a:solidFill>
                  <a:srgbClr val="333399"/>
                </a:solidFill>
                <a:effectLst/>
                <a:uLnTx/>
                <a:uFillTx/>
                <a:latin typeface="Arial" pitchFamily="34" charset="0"/>
                <a:ea typeface="ＭＳ Ｐゴシック" charset="-128"/>
                <a:cs typeface="+mn-cs"/>
              </a:rPr>
              <a:t>th</a:t>
            </a:r>
            <a:r>
              <a:rPr kumimoji="0" lang="en-US" sz="1200" b="0" i="0" u="none" strike="noStrike" kern="1200" cap="none" spc="0" normalizeH="0" baseline="0" noProof="0">
                <a:ln>
                  <a:noFill/>
                </a:ln>
                <a:solidFill>
                  <a:srgbClr val="333399"/>
                </a:solidFill>
                <a:effectLst/>
                <a:uLnTx/>
                <a:uFillTx/>
                <a:latin typeface="Arial" pitchFamily="34" charset="0"/>
                <a:ea typeface="ＭＳ Ｐゴシック" charset="-128"/>
                <a:cs typeface="+mn-cs"/>
              </a:rPr>
              <a:t>-9</a:t>
            </a:r>
            <a:r>
              <a:rPr kumimoji="0" lang="en-US" sz="1200" b="0" i="0" u="none" strike="noStrike" kern="1200" cap="none" spc="0" normalizeH="0" baseline="30000" noProof="0">
                <a:ln>
                  <a:noFill/>
                </a:ln>
                <a:solidFill>
                  <a:srgbClr val="333399"/>
                </a:solidFill>
                <a:effectLst/>
                <a:uLnTx/>
                <a:uFillTx/>
                <a:latin typeface="Arial" pitchFamily="34" charset="0"/>
                <a:ea typeface="ＭＳ Ｐゴシック" charset="-128"/>
                <a:cs typeface="+mn-cs"/>
              </a:rPr>
              <a:t>th</a:t>
            </a:r>
            <a:r>
              <a:rPr kumimoji="0" lang="en-US" sz="1200" b="0" i="0" u="none" strike="noStrike" kern="1200" cap="none" spc="0" normalizeH="0" baseline="0" noProof="0">
                <a:ln>
                  <a:noFill/>
                </a:ln>
                <a:solidFill>
                  <a:srgbClr val="333399"/>
                </a:solidFill>
                <a:effectLst/>
                <a:uLnTx/>
                <a:uFillTx/>
                <a:latin typeface="Arial" pitchFamily="34" charset="0"/>
                <a:ea typeface="ＭＳ Ｐゴシック" charset="-128"/>
                <a:cs typeface="+mn-cs"/>
              </a:rPr>
              <a:t>, 2022</a:t>
            </a:r>
            <a:endParaRPr kumimoji="0" lang="en-US" sz="1200" b="0" i="0" u="none" strike="noStrike" kern="1200" cap="none" spc="0" normalizeH="0" baseline="0" noProof="0" dirty="0">
              <a:ln>
                <a:noFill/>
              </a:ln>
              <a:solidFill>
                <a:srgbClr val="333399"/>
              </a:solidFill>
              <a:effectLst/>
              <a:uLnTx/>
              <a:uFillTx/>
              <a:latin typeface="Arial" pitchFamily="34" charset="0"/>
              <a:ea typeface="ＭＳ Ｐゴシック" charset="-128"/>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3F42015-0FC7-4B0E-8D2B-76EADF48D957}" type="slidenum">
              <a:rPr kumimoji="0" lang="en-US" sz="1000" b="0" i="0" u="none" strike="noStrike" kern="1200" cap="none" spc="0" normalizeH="0" baseline="0" noProof="0" smtClean="0">
                <a:ln>
                  <a:noFill/>
                </a:ln>
                <a:solidFill>
                  <a:srgbClr val="333399"/>
                </a:solidFill>
                <a:effectLst/>
                <a:uLnTx/>
                <a:uFillTx/>
                <a:latin typeface="Arial" pitchFamily="34"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20</a:t>
            </a:fld>
            <a:endParaRPr kumimoji="0" lang="en-US" sz="1000" b="0" i="0" u="none" strike="noStrike" kern="1200" cap="none" spc="0" normalizeH="0" baseline="0" noProof="0">
              <a:ln>
                <a:noFill/>
              </a:ln>
              <a:solidFill>
                <a:srgbClr val="333399"/>
              </a:solidFill>
              <a:effectLst/>
              <a:uLnTx/>
              <a:uFillTx/>
              <a:latin typeface="Arial" pitchFamily="34" charset="0"/>
              <a:ea typeface="ＭＳ Ｐゴシック" charset="-128"/>
              <a:cs typeface="+mn-cs"/>
            </a:endParaRPr>
          </a:p>
        </p:txBody>
      </p:sp>
      <p:pic>
        <p:nvPicPr>
          <p:cNvPr id="7" name="Picture 6"/>
          <p:cNvPicPr>
            <a:picLocks noChangeAspect="1"/>
          </p:cNvPicPr>
          <p:nvPr/>
        </p:nvPicPr>
        <p:blipFill>
          <a:blip r:embed="rId2"/>
          <a:stretch>
            <a:fillRect/>
          </a:stretch>
        </p:blipFill>
        <p:spPr>
          <a:xfrm>
            <a:off x="304800" y="3657600"/>
            <a:ext cx="4182218" cy="2462997"/>
          </a:xfrm>
          <a:prstGeom prst="rect">
            <a:avLst/>
          </a:prstGeom>
        </p:spPr>
      </p:pic>
      <p:sp>
        <p:nvSpPr>
          <p:cNvPr id="8" name="Rectangle 4"/>
          <p:cNvSpPr>
            <a:spLocks noChangeArrowheads="1"/>
          </p:cNvSpPr>
          <p:nvPr/>
        </p:nvSpPr>
        <p:spPr bwMode="auto">
          <a:xfrm>
            <a:off x="5715000" y="5791200"/>
            <a:ext cx="51054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1" u="none" strike="noStrike" kern="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Arial" panose="020B0604020202020204" pitchFamily="34" charset="0"/>
              </a:rPr>
              <a:t>[1] Lunar Rover Operations Handbook</a:t>
            </a:r>
            <a:r>
              <a:rPr kumimoji="0" lang="en-US" altLang="en-US" sz="1200" b="0" i="1" u="none" strike="noStrike" kern="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mn-cs"/>
              </a:rPr>
              <a:t>, </a:t>
            </a:r>
            <a:r>
              <a:rPr kumimoji="0" lang="en-US" altLang="en-US" sz="1200" b="0" i="1" u="none" strike="noStrike" kern="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Arial" panose="020B0604020202020204" pitchFamily="34" charset="0"/>
              </a:rPr>
              <a:t>Boeing Company Doc. LS006-002-2H LRV Systems Engineering, Huntsville, April 19, 1971</a:t>
            </a:r>
          </a:p>
        </p:txBody>
      </p:sp>
      <p:pic>
        <p:nvPicPr>
          <p:cNvPr id="9" name="Picture 8"/>
          <p:cNvPicPr>
            <a:picLocks noChangeAspect="1"/>
          </p:cNvPicPr>
          <p:nvPr/>
        </p:nvPicPr>
        <p:blipFill>
          <a:blip r:embed="rId3"/>
          <a:stretch>
            <a:fillRect/>
          </a:stretch>
        </p:blipFill>
        <p:spPr>
          <a:xfrm>
            <a:off x="685800" y="914400"/>
            <a:ext cx="3556000" cy="2667000"/>
          </a:xfrm>
          <a:prstGeom prst="rect">
            <a:avLst/>
          </a:prstGeom>
        </p:spPr>
      </p:pic>
    </p:spTree>
    <p:extLst>
      <p:ext uri="{BB962C8B-B14F-4D97-AF65-F5344CB8AC3E}">
        <p14:creationId xmlns:p14="http://schemas.microsoft.com/office/powerpoint/2010/main" val="4085212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000" dirty="0"/>
              <a:t>Apollo Lunar Surface Experiment Package (ALSEP) </a:t>
            </a:r>
            <a:br>
              <a:rPr lang="en-US" sz="2000" dirty="0"/>
            </a:br>
            <a:r>
              <a:rPr lang="en-US" sz="1600" dirty="0"/>
              <a:t>Heat Flow Experiment (HFE) </a:t>
            </a:r>
          </a:p>
        </p:txBody>
      </p:sp>
      <p:sp>
        <p:nvSpPr>
          <p:cNvPr id="4" name="Footer Placeholder 3"/>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333399"/>
                </a:solidFill>
                <a:effectLst/>
                <a:uLnTx/>
                <a:uFillTx/>
                <a:latin typeface="Arial" pitchFamily="34" charset="0"/>
                <a:ea typeface="ＭＳ Ｐゴシック" charset="-128"/>
                <a:cs typeface="+mn-cs"/>
              </a:rPr>
              <a:t>TFAWS 2022 – September 6</a:t>
            </a:r>
            <a:r>
              <a:rPr kumimoji="0" lang="en-US" sz="1200" b="0" i="0" u="none" strike="noStrike" kern="1200" cap="none" spc="0" normalizeH="0" baseline="30000" noProof="0">
                <a:ln>
                  <a:noFill/>
                </a:ln>
                <a:solidFill>
                  <a:srgbClr val="333399"/>
                </a:solidFill>
                <a:effectLst/>
                <a:uLnTx/>
                <a:uFillTx/>
                <a:latin typeface="Arial" pitchFamily="34" charset="0"/>
                <a:ea typeface="ＭＳ Ｐゴシック" charset="-128"/>
                <a:cs typeface="+mn-cs"/>
              </a:rPr>
              <a:t>th</a:t>
            </a:r>
            <a:r>
              <a:rPr kumimoji="0" lang="en-US" sz="1200" b="0" i="0" u="none" strike="noStrike" kern="1200" cap="none" spc="0" normalizeH="0" baseline="0" noProof="0">
                <a:ln>
                  <a:noFill/>
                </a:ln>
                <a:solidFill>
                  <a:srgbClr val="333399"/>
                </a:solidFill>
                <a:effectLst/>
                <a:uLnTx/>
                <a:uFillTx/>
                <a:latin typeface="Arial" pitchFamily="34" charset="0"/>
                <a:ea typeface="ＭＳ Ｐゴシック" charset="-128"/>
                <a:cs typeface="+mn-cs"/>
              </a:rPr>
              <a:t>-9</a:t>
            </a:r>
            <a:r>
              <a:rPr kumimoji="0" lang="en-US" sz="1200" b="0" i="0" u="none" strike="noStrike" kern="1200" cap="none" spc="0" normalizeH="0" baseline="30000" noProof="0">
                <a:ln>
                  <a:noFill/>
                </a:ln>
                <a:solidFill>
                  <a:srgbClr val="333399"/>
                </a:solidFill>
                <a:effectLst/>
                <a:uLnTx/>
                <a:uFillTx/>
                <a:latin typeface="Arial" pitchFamily="34" charset="0"/>
                <a:ea typeface="ＭＳ Ｐゴシック" charset="-128"/>
                <a:cs typeface="+mn-cs"/>
              </a:rPr>
              <a:t>th</a:t>
            </a:r>
            <a:r>
              <a:rPr kumimoji="0" lang="en-US" sz="1200" b="0" i="0" u="none" strike="noStrike" kern="1200" cap="none" spc="0" normalizeH="0" baseline="0" noProof="0">
                <a:ln>
                  <a:noFill/>
                </a:ln>
                <a:solidFill>
                  <a:srgbClr val="333399"/>
                </a:solidFill>
                <a:effectLst/>
                <a:uLnTx/>
                <a:uFillTx/>
                <a:latin typeface="Arial" pitchFamily="34" charset="0"/>
                <a:ea typeface="ＭＳ Ｐゴシック" charset="-128"/>
                <a:cs typeface="+mn-cs"/>
              </a:rPr>
              <a:t>, 2022</a:t>
            </a:r>
            <a:endParaRPr kumimoji="0" lang="en-US" sz="1200" b="0" i="0" u="none" strike="noStrike" kern="1200" cap="none" spc="0" normalizeH="0" baseline="0" noProof="0" dirty="0">
              <a:ln>
                <a:noFill/>
              </a:ln>
              <a:solidFill>
                <a:srgbClr val="333399"/>
              </a:solidFill>
              <a:effectLst/>
              <a:uLnTx/>
              <a:uFillTx/>
              <a:latin typeface="Arial" pitchFamily="34" charset="0"/>
              <a:ea typeface="ＭＳ Ｐゴシック" charset="-128"/>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3F42015-0FC7-4B0E-8D2B-76EADF48D957}" type="slidenum">
              <a:rPr kumimoji="0" lang="en-US" sz="1000" b="0" i="0" u="none" strike="noStrike" kern="1200" cap="none" spc="0" normalizeH="0" baseline="0" noProof="0" smtClean="0">
                <a:ln>
                  <a:noFill/>
                </a:ln>
                <a:solidFill>
                  <a:srgbClr val="333399"/>
                </a:solidFill>
                <a:effectLst/>
                <a:uLnTx/>
                <a:uFillTx/>
                <a:latin typeface="Arial" pitchFamily="34"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21</a:t>
            </a:fld>
            <a:endParaRPr kumimoji="0" lang="en-US" sz="1000" b="0" i="0" u="none" strike="noStrike" kern="1200" cap="none" spc="0" normalizeH="0" baseline="0" noProof="0">
              <a:ln>
                <a:noFill/>
              </a:ln>
              <a:solidFill>
                <a:srgbClr val="333399"/>
              </a:solidFill>
              <a:effectLst/>
              <a:uLnTx/>
              <a:uFillTx/>
              <a:latin typeface="Arial" pitchFamily="34" charset="0"/>
              <a:ea typeface="ＭＳ Ｐゴシック" charset="-128"/>
              <a:cs typeface="+mn-cs"/>
            </a:endParaRPr>
          </a:p>
        </p:txBody>
      </p:sp>
      <p:pic>
        <p:nvPicPr>
          <p:cNvPr id="6"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19600" y="3352800"/>
            <a:ext cx="3573463" cy="2935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5" descr="hfe3b"/>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33400" y="3352800"/>
            <a:ext cx="3308350" cy="3375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6" descr="hfepicb"/>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86800" y="3657600"/>
            <a:ext cx="2676525"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8"/>
          <p:cNvSpPr>
            <a:spLocks noChangeArrowheads="1"/>
          </p:cNvSpPr>
          <p:nvPr/>
        </p:nvSpPr>
        <p:spPr bwMode="auto">
          <a:xfrm>
            <a:off x="152400" y="914400"/>
            <a:ext cx="120396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171450" indent="-171450">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algn="ct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marL="171450" marR="0" lvl="0" indent="-171450" algn="just" defTabSz="914400" rtl="0" eaLnBrk="1" fontAlgn="auto" latinLnBrk="0" hangingPunct="1">
              <a:lnSpc>
                <a:spcPct val="100000"/>
              </a:lnSpc>
              <a:spcBef>
                <a:spcPct val="20000"/>
              </a:spcBef>
              <a:spcAft>
                <a:spcPts val="0"/>
              </a:spcAft>
              <a:buClrTx/>
              <a:buSzTx/>
              <a:buFontTx/>
              <a:buChar char="•"/>
              <a:tabLst/>
              <a:defRPr/>
            </a:pPr>
            <a:r>
              <a:rPr kumimoji="0" lang="en-US" altLang="en-US" sz="2000" b="0" i="0" u="none" strike="noStrike" kern="0" cap="none" spc="0" normalizeH="0" baseline="0" noProof="0" dirty="0">
                <a:ln>
                  <a:noFill/>
                </a:ln>
                <a:solidFill>
                  <a:srgbClr val="333399"/>
                </a:solidFill>
                <a:effectLst/>
                <a:uLnTx/>
                <a:uFillTx/>
                <a:latin typeface="Calibri" panose="020F0502020204030204" pitchFamily="34" charset="0"/>
                <a:ea typeface="MS PGothic" panose="020B0600070205080204" pitchFamily="34" charset="-128"/>
                <a:cs typeface="+mn-cs"/>
              </a:rPr>
              <a:t>“The interior of the Moon is warm compared to the surface, therefore heat flows from the interior to the surface where it is lost into space by radiation.”[1]</a:t>
            </a:r>
            <a:endParaRPr kumimoji="0" lang="en-US" altLang="en-US" sz="2000" b="0" i="0" u="none" strike="noStrike" kern="0" cap="none" spc="0" normalizeH="0" baseline="30000" noProof="0" dirty="0">
              <a:ln>
                <a:noFill/>
              </a:ln>
              <a:solidFill>
                <a:srgbClr val="333399"/>
              </a:solidFill>
              <a:effectLst/>
              <a:uLnTx/>
              <a:uFillTx/>
              <a:latin typeface="Calibri" panose="020F0502020204030204" pitchFamily="34" charset="0"/>
              <a:ea typeface="MS PGothic" panose="020B0600070205080204" pitchFamily="34" charset="-128"/>
              <a:cs typeface="+mn-cs"/>
            </a:endParaRPr>
          </a:p>
          <a:p>
            <a:pPr marL="171450" marR="0" lvl="0" indent="-171450" algn="just" defTabSz="914400" rtl="0" eaLnBrk="1" fontAlgn="auto" latinLnBrk="0" hangingPunct="1">
              <a:lnSpc>
                <a:spcPct val="100000"/>
              </a:lnSpc>
              <a:spcBef>
                <a:spcPct val="20000"/>
              </a:spcBef>
              <a:spcAft>
                <a:spcPts val="0"/>
              </a:spcAft>
              <a:buClrTx/>
              <a:buSzTx/>
              <a:buFontTx/>
              <a:buChar char="•"/>
              <a:tabLst/>
              <a:defRPr/>
            </a:pPr>
            <a:r>
              <a:rPr kumimoji="0" lang="en-US" altLang="en-US" sz="2000" b="0" i="0" u="none" strike="noStrike" kern="0" cap="none" spc="0" normalizeH="0" baseline="0" noProof="0" dirty="0">
                <a:ln>
                  <a:noFill/>
                </a:ln>
                <a:solidFill>
                  <a:srgbClr val="333399"/>
                </a:solidFill>
                <a:effectLst/>
                <a:uLnTx/>
                <a:uFillTx/>
                <a:latin typeface="Calibri" panose="020F0502020204030204" pitchFamily="34" charset="0"/>
                <a:ea typeface="MS PGothic" panose="020B0600070205080204" pitchFamily="34" charset="-128"/>
                <a:cs typeface="+mn-cs"/>
              </a:rPr>
              <a:t>“The HFE found that the surface layer temperature during the night was 76K (-197°C) rising to a maximum of 358K (+85°C) during the day. </a:t>
            </a:r>
            <a:r>
              <a:rPr kumimoji="0" lang="en-US" altLang="en-US" sz="2000" b="0" i="0" u="sng" strike="noStrike" kern="0" cap="none" spc="0" normalizeH="0" baseline="0" noProof="0" dirty="0">
                <a:ln>
                  <a:noFill/>
                </a:ln>
                <a:solidFill>
                  <a:srgbClr val="333399"/>
                </a:solidFill>
                <a:effectLst/>
                <a:uLnTx/>
                <a:uFillTx/>
                <a:latin typeface="Calibri" panose="020F0502020204030204" pitchFamily="34" charset="0"/>
                <a:ea typeface="MS PGothic" panose="020B0600070205080204" pitchFamily="34" charset="-128"/>
                <a:cs typeface="+mn-cs"/>
              </a:rPr>
              <a:t>The temperature at 1.5 meters under the surface was a constant 253K (-20°C), indicating the regolith is an excellent thermal insulator</a:t>
            </a:r>
            <a:r>
              <a:rPr kumimoji="0" lang="en-US" altLang="en-US" sz="2000" b="0" i="0" u="none" strike="noStrike" kern="0" cap="none" spc="0" normalizeH="0" baseline="0" noProof="0" dirty="0">
                <a:ln>
                  <a:noFill/>
                </a:ln>
                <a:solidFill>
                  <a:srgbClr val="333399"/>
                </a:solidFill>
                <a:effectLst/>
                <a:uLnTx/>
                <a:uFillTx/>
                <a:latin typeface="Calibri" panose="020F0502020204030204" pitchFamily="34" charset="0"/>
                <a:ea typeface="MS PGothic" panose="020B0600070205080204" pitchFamily="34" charset="-128"/>
                <a:cs typeface="+mn-cs"/>
              </a:rPr>
              <a:t>.”[1]</a:t>
            </a:r>
          </a:p>
          <a:p>
            <a:pPr marL="171450" marR="0" lvl="0" indent="-171450" algn="just" defTabSz="914400" rtl="0" eaLnBrk="1" fontAlgn="auto" latinLnBrk="0" hangingPunct="1">
              <a:lnSpc>
                <a:spcPct val="100000"/>
              </a:lnSpc>
              <a:spcBef>
                <a:spcPct val="20000"/>
              </a:spcBef>
              <a:spcAft>
                <a:spcPts val="0"/>
              </a:spcAft>
              <a:buClrTx/>
              <a:buSzTx/>
              <a:buFontTx/>
              <a:buChar char="•"/>
              <a:tabLst/>
              <a:defRPr/>
            </a:pPr>
            <a:r>
              <a:rPr kumimoji="0" lang="en-US" altLang="en-US" sz="2000" b="0" i="0" u="none" strike="noStrike" kern="0" cap="none" spc="0" normalizeH="0" baseline="0" noProof="0" dirty="0">
                <a:ln>
                  <a:noFill/>
                </a:ln>
                <a:solidFill>
                  <a:srgbClr val="333399"/>
                </a:solidFill>
                <a:effectLst/>
                <a:uLnTx/>
                <a:uFillTx/>
                <a:latin typeface="Calibri" panose="020F0502020204030204" pitchFamily="34" charset="0"/>
                <a:ea typeface="MS PGothic" panose="020B0600070205080204" pitchFamily="34" charset="-128"/>
                <a:cs typeface="+mn-cs"/>
              </a:rPr>
              <a:t>“The results of these measurements indicate a heat flow of 21 </a:t>
            </a:r>
            <a:r>
              <a:rPr kumimoji="0" lang="en-US" altLang="en-US" sz="2000" b="0" i="0" u="none" strike="noStrike" kern="0" cap="none" spc="0" normalizeH="0" baseline="0" noProof="0" dirty="0" err="1">
                <a:ln>
                  <a:noFill/>
                </a:ln>
                <a:solidFill>
                  <a:srgbClr val="333399"/>
                </a:solidFill>
                <a:effectLst/>
                <a:uLnTx/>
                <a:uFillTx/>
                <a:latin typeface="Calibri" panose="020F0502020204030204" pitchFamily="34" charset="0"/>
                <a:ea typeface="MS PGothic" panose="020B0600070205080204" pitchFamily="34" charset="-128"/>
                <a:cs typeface="+mn-cs"/>
              </a:rPr>
              <a:t>milliwatts</a:t>
            </a:r>
            <a:r>
              <a:rPr kumimoji="0" lang="en-US" altLang="en-US" sz="2000" b="0" i="0" u="none" strike="noStrike" kern="0" cap="none" spc="0" normalizeH="0" baseline="0" noProof="0" dirty="0">
                <a:ln>
                  <a:noFill/>
                </a:ln>
                <a:solidFill>
                  <a:srgbClr val="333399"/>
                </a:solidFill>
                <a:effectLst/>
                <a:uLnTx/>
                <a:uFillTx/>
                <a:latin typeface="Calibri" panose="020F0502020204030204" pitchFamily="34" charset="0"/>
                <a:ea typeface="MS PGothic" panose="020B0600070205080204" pitchFamily="34" charset="-128"/>
                <a:cs typeface="+mn-cs"/>
              </a:rPr>
              <a:t> per square meter at the Apollo 15 landing site and of 16 </a:t>
            </a:r>
            <a:r>
              <a:rPr kumimoji="0" lang="en-US" altLang="en-US" sz="2000" b="0" i="0" u="none" strike="noStrike" kern="0" cap="none" spc="0" normalizeH="0" baseline="0" noProof="0" dirty="0" err="1">
                <a:ln>
                  <a:noFill/>
                </a:ln>
                <a:solidFill>
                  <a:srgbClr val="333399"/>
                </a:solidFill>
                <a:effectLst/>
                <a:uLnTx/>
                <a:uFillTx/>
                <a:latin typeface="Calibri" panose="020F0502020204030204" pitchFamily="34" charset="0"/>
                <a:ea typeface="MS PGothic" panose="020B0600070205080204" pitchFamily="34" charset="-128"/>
                <a:cs typeface="+mn-cs"/>
              </a:rPr>
              <a:t>milliwatts</a:t>
            </a:r>
            <a:r>
              <a:rPr kumimoji="0" lang="en-US" altLang="en-US" sz="2000" b="0" i="0" u="none" strike="noStrike" kern="0" cap="none" spc="0" normalizeH="0" baseline="0" noProof="0" dirty="0">
                <a:ln>
                  <a:noFill/>
                </a:ln>
                <a:solidFill>
                  <a:srgbClr val="333399"/>
                </a:solidFill>
                <a:effectLst/>
                <a:uLnTx/>
                <a:uFillTx/>
                <a:latin typeface="Calibri" panose="020F0502020204030204" pitchFamily="34" charset="0"/>
                <a:ea typeface="MS PGothic" panose="020B0600070205080204" pitchFamily="34" charset="-128"/>
                <a:cs typeface="+mn-cs"/>
              </a:rPr>
              <a:t> per square meter at the Apollo 17 landing site.”[1]</a:t>
            </a:r>
          </a:p>
        </p:txBody>
      </p:sp>
      <p:sp>
        <p:nvSpPr>
          <p:cNvPr id="10" name="Rectangle 9"/>
          <p:cNvSpPr/>
          <p:nvPr/>
        </p:nvSpPr>
        <p:spPr>
          <a:xfrm>
            <a:off x="8317149" y="5943600"/>
            <a:ext cx="3886200" cy="523220"/>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128"/>
                <a:cs typeface="+mn-cs"/>
                <a:hlinkClick r:id="rId5"/>
              </a:rPr>
              <a:t>https://www.honeysucklecreek.net/msfn_missions/ALSEP/hl_alsep.html</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ＭＳ Ｐゴシック" charset="-128"/>
                <a:cs typeface="+mn-cs"/>
              </a:rPr>
              <a:t> </a:t>
            </a:r>
          </a:p>
        </p:txBody>
      </p:sp>
      <p:sp>
        <p:nvSpPr>
          <p:cNvPr id="11" name="TextBox 10"/>
          <p:cNvSpPr txBox="1"/>
          <p:nvPr/>
        </p:nvSpPr>
        <p:spPr>
          <a:xfrm>
            <a:off x="8077200" y="5943600"/>
            <a:ext cx="391453" cy="307777"/>
          </a:xfrm>
          <a:prstGeom prst="rect">
            <a:avLst/>
          </a:prstGeom>
          <a:noFill/>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333399"/>
                </a:solidFill>
                <a:effectLst/>
                <a:uLnTx/>
                <a:uFillTx/>
                <a:latin typeface="Calibri" panose="020F0502020204030204" pitchFamily="34" charset="0"/>
                <a:ea typeface="ＭＳ Ｐゴシック" charset="-128"/>
                <a:cs typeface="+mn-cs"/>
              </a:rPr>
              <a:t>[1]</a:t>
            </a:r>
          </a:p>
        </p:txBody>
      </p:sp>
    </p:spTree>
    <p:extLst>
      <p:ext uri="{BB962C8B-B14F-4D97-AF65-F5344CB8AC3E}">
        <p14:creationId xmlns:p14="http://schemas.microsoft.com/office/powerpoint/2010/main" val="3642618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Apollo 12 Mission and Surveyor 3</a:t>
            </a:r>
          </a:p>
        </p:txBody>
      </p:sp>
      <p:sp>
        <p:nvSpPr>
          <p:cNvPr id="4" name="Footer Placeholder 3"/>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333399"/>
                </a:solidFill>
                <a:effectLst/>
                <a:uLnTx/>
                <a:uFillTx/>
                <a:latin typeface="Arial" pitchFamily="34" charset="0"/>
                <a:ea typeface="ＭＳ Ｐゴシック" charset="-128"/>
                <a:cs typeface="+mn-cs"/>
              </a:rPr>
              <a:t>TFAWS 2022 – September 6</a:t>
            </a:r>
            <a:r>
              <a:rPr kumimoji="0" lang="en-US" sz="1200" b="0" i="0" u="none" strike="noStrike" kern="1200" cap="none" spc="0" normalizeH="0" baseline="30000" noProof="0">
                <a:ln>
                  <a:noFill/>
                </a:ln>
                <a:solidFill>
                  <a:srgbClr val="333399"/>
                </a:solidFill>
                <a:effectLst/>
                <a:uLnTx/>
                <a:uFillTx/>
                <a:latin typeface="Arial" pitchFamily="34" charset="0"/>
                <a:ea typeface="ＭＳ Ｐゴシック" charset="-128"/>
                <a:cs typeface="+mn-cs"/>
              </a:rPr>
              <a:t>th</a:t>
            </a:r>
            <a:r>
              <a:rPr kumimoji="0" lang="en-US" sz="1200" b="0" i="0" u="none" strike="noStrike" kern="1200" cap="none" spc="0" normalizeH="0" baseline="0" noProof="0">
                <a:ln>
                  <a:noFill/>
                </a:ln>
                <a:solidFill>
                  <a:srgbClr val="333399"/>
                </a:solidFill>
                <a:effectLst/>
                <a:uLnTx/>
                <a:uFillTx/>
                <a:latin typeface="Arial" pitchFamily="34" charset="0"/>
                <a:ea typeface="ＭＳ Ｐゴシック" charset="-128"/>
                <a:cs typeface="+mn-cs"/>
              </a:rPr>
              <a:t>-9</a:t>
            </a:r>
            <a:r>
              <a:rPr kumimoji="0" lang="en-US" sz="1200" b="0" i="0" u="none" strike="noStrike" kern="1200" cap="none" spc="0" normalizeH="0" baseline="30000" noProof="0">
                <a:ln>
                  <a:noFill/>
                </a:ln>
                <a:solidFill>
                  <a:srgbClr val="333399"/>
                </a:solidFill>
                <a:effectLst/>
                <a:uLnTx/>
                <a:uFillTx/>
                <a:latin typeface="Arial" pitchFamily="34" charset="0"/>
                <a:ea typeface="ＭＳ Ｐゴシック" charset="-128"/>
                <a:cs typeface="+mn-cs"/>
              </a:rPr>
              <a:t>th</a:t>
            </a:r>
            <a:r>
              <a:rPr kumimoji="0" lang="en-US" sz="1200" b="0" i="0" u="none" strike="noStrike" kern="1200" cap="none" spc="0" normalizeH="0" baseline="0" noProof="0">
                <a:ln>
                  <a:noFill/>
                </a:ln>
                <a:solidFill>
                  <a:srgbClr val="333399"/>
                </a:solidFill>
                <a:effectLst/>
                <a:uLnTx/>
                <a:uFillTx/>
                <a:latin typeface="Arial" pitchFamily="34" charset="0"/>
                <a:ea typeface="ＭＳ Ｐゴシック" charset="-128"/>
                <a:cs typeface="+mn-cs"/>
              </a:rPr>
              <a:t>, 2022</a:t>
            </a:r>
            <a:endParaRPr kumimoji="0" lang="en-US" sz="1200" b="0" i="0" u="none" strike="noStrike" kern="1200" cap="none" spc="0" normalizeH="0" baseline="0" noProof="0" dirty="0">
              <a:ln>
                <a:noFill/>
              </a:ln>
              <a:solidFill>
                <a:srgbClr val="333399"/>
              </a:solidFill>
              <a:effectLst/>
              <a:uLnTx/>
              <a:uFillTx/>
              <a:latin typeface="Arial" pitchFamily="34" charset="0"/>
              <a:ea typeface="ＭＳ Ｐゴシック" charset="-128"/>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3F42015-0FC7-4B0E-8D2B-76EADF48D957}" type="slidenum">
              <a:rPr kumimoji="0" lang="en-US" sz="1000" b="0" i="0" u="none" strike="noStrike" kern="1200" cap="none" spc="0" normalizeH="0" baseline="0" noProof="0" smtClean="0">
                <a:ln>
                  <a:noFill/>
                </a:ln>
                <a:solidFill>
                  <a:srgbClr val="333399"/>
                </a:solidFill>
                <a:effectLst/>
                <a:uLnTx/>
                <a:uFillTx/>
                <a:latin typeface="Arial" pitchFamily="34"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22</a:t>
            </a:fld>
            <a:endParaRPr kumimoji="0" lang="en-US" sz="1000" b="0" i="0" u="none" strike="noStrike" kern="1200" cap="none" spc="0" normalizeH="0" baseline="0" noProof="0">
              <a:ln>
                <a:noFill/>
              </a:ln>
              <a:solidFill>
                <a:srgbClr val="333399"/>
              </a:solidFill>
              <a:effectLst/>
              <a:uLnTx/>
              <a:uFillTx/>
              <a:latin typeface="Arial" pitchFamily="34" charset="0"/>
              <a:ea typeface="ＭＳ Ｐゴシック" charset="-128"/>
              <a:cs typeface="+mn-cs"/>
            </a:endParaRPr>
          </a:p>
        </p:txBody>
      </p:sp>
      <p:sp>
        <p:nvSpPr>
          <p:cNvPr id="6" name="Content Placeholder 2"/>
          <p:cNvSpPr>
            <a:spLocks noGrp="1"/>
          </p:cNvSpPr>
          <p:nvPr>
            <p:ph idx="1"/>
          </p:nvPr>
        </p:nvSpPr>
        <p:spPr>
          <a:xfrm>
            <a:off x="4495800" y="838200"/>
            <a:ext cx="7620000" cy="1219200"/>
          </a:xfrm>
        </p:spPr>
        <p:txBody>
          <a:bodyPr/>
          <a:lstStyle/>
          <a:p>
            <a:pPr>
              <a:spcBef>
                <a:spcPts val="0"/>
              </a:spcBef>
              <a:buClr>
                <a:schemeClr val="tx1"/>
              </a:buClr>
              <a:buSzPts val="1400"/>
              <a:buFont typeface="Arial" panose="020B0604020202020204" pitchFamily="34" charset="0"/>
              <a:buChar char="•"/>
            </a:pPr>
            <a:r>
              <a:rPr lang="en-US" altLang="en-US" sz="2000" dirty="0">
                <a:latin typeface="Calibri" panose="020F0502020204030204" pitchFamily="34" charset="0"/>
              </a:rPr>
              <a:t>Surveyor 3 was launched in 1967 and remained exposed to the lunar environment for 31 months prior to the arrival of Apollo 12, which landed approximately 160 meters from Surveyor’s location.</a:t>
            </a:r>
          </a:p>
          <a:p>
            <a:pPr marL="0" indent="0">
              <a:buNone/>
            </a:pPr>
            <a:endParaRPr lang="en-US" sz="2000" dirty="0">
              <a:latin typeface="Calibri" panose="020F0502020204030204" pitchFamily="34" charset="0"/>
            </a:endParaRPr>
          </a:p>
        </p:txBody>
      </p:sp>
      <p:pic>
        <p:nvPicPr>
          <p:cNvPr id="7" name="Picture 6"/>
          <p:cNvPicPr>
            <a:picLocks noChangeAspect="1" noChangeArrowheads="1"/>
          </p:cNvPicPr>
          <p:nvPr/>
        </p:nvPicPr>
        <p:blipFill>
          <a:blip r:embed="rId2">
            <a:extLst>
              <a:ext uri="{28A0092B-C50C-407E-A947-70E740481C1C}">
                <a14:useLocalDpi xmlns:a14="http://schemas.microsoft.com/office/drawing/2010/main" val="0"/>
              </a:ext>
            </a:extLst>
          </a:blip>
          <a:srcRect l="12451" t="3831" r="21303" b="2254"/>
          <a:stretch>
            <a:fillRect/>
          </a:stretch>
        </p:blipFill>
        <p:spPr bwMode="auto">
          <a:xfrm>
            <a:off x="304800" y="1447800"/>
            <a:ext cx="4038600" cy="38100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8" name="Picture 7"/>
          <p:cNvPicPr>
            <a:picLocks noChangeAspect="1"/>
          </p:cNvPicPr>
          <p:nvPr/>
        </p:nvPicPr>
        <p:blipFill>
          <a:blip r:embed="rId3"/>
          <a:stretch>
            <a:fillRect/>
          </a:stretch>
        </p:blipFill>
        <p:spPr>
          <a:xfrm>
            <a:off x="8229600" y="2133600"/>
            <a:ext cx="3743268" cy="4352921"/>
          </a:xfrm>
          <a:prstGeom prst="rect">
            <a:avLst/>
          </a:prstGeom>
        </p:spPr>
      </p:pic>
      <p:sp>
        <p:nvSpPr>
          <p:cNvPr id="9" name="Content Placeholder 2"/>
          <p:cNvSpPr txBox="1">
            <a:spLocks/>
          </p:cNvSpPr>
          <p:nvPr/>
        </p:nvSpPr>
        <p:spPr bwMode="auto">
          <a:xfrm>
            <a:off x="4419600" y="1905000"/>
            <a:ext cx="3810000" cy="4419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2400">
                <a:solidFill>
                  <a:schemeClr val="accent2"/>
                </a:solidFill>
                <a:latin typeface="+mn-lt"/>
                <a:ea typeface="ＭＳ Ｐゴシック" charset="0"/>
                <a:cs typeface="+mn-cs"/>
              </a:defRPr>
            </a:lvl1pPr>
            <a:lvl2pPr marL="742950" indent="-285750" algn="l" rtl="0" eaLnBrk="0" fontAlgn="base" hangingPunct="0">
              <a:spcBef>
                <a:spcPct val="20000"/>
              </a:spcBef>
              <a:spcAft>
                <a:spcPct val="0"/>
              </a:spcAft>
              <a:buChar char="–"/>
              <a:defRPr sz="2000">
                <a:solidFill>
                  <a:schemeClr val="tx1"/>
                </a:solidFill>
                <a:latin typeface="+mn-lt"/>
                <a:ea typeface="ＭＳ Ｐゴシック" charset="0"/>
              </a:defRPr>
            </a:lvl2pPr>
            <a:lvl3pPr marL="1143000" indent="-228600" algn="l" rtl="0" eaLnBrk="0" fontAlgn="base" hangingPunct="0">
              <a:spcBef>
                <a:spcPct val="20000"/>
              </a:spcBef>
              <a:spcAft>
                <a:spcPct val="0"/>
              </a:spcAft>
              <a:buChar char="•"/>
              <a:defRPr>
                <a:solidFill>
                  <a:schemeClr val="tx1"/>
                </a:solidFill>
                <a:latin typeface="+mn-lt"/>
                <a:ea typeface="ＭＳ Ｐゴシック" charset="0"/>
              </a:defRPr>
            </a:lvl3pPr>
            <a:lvl4pPr marL="1600200" indent="-228600" algn="l" rtl="0" eaLnBrk="0" fontAlgn="base" hangingPunct="0">
              <a:spcBef>
                <a:spcPct val="20000"/>
              </a:spcBef>
              <a:spcAft>
                <a:spcPct val="0"/>
              </a:spcAft>
              <a:buChar char="–"/>
              <a:defRPr sz="1600">
                <a:solidFill>
                  <a:schemeClr val="tx1"/>
                </a:solidFill>
                <a:latin typeface="+mn-lt"/>
                <a:ea typeface="ＭＳ Ｐゴシック" charset="0"/>
              </a:defRPr>
            </a:lvl4pPr>
            <a:lvl5pPr marL="2057400" indent="-228600" algn="l" rtl="0" eaLnBrk="0" fontAlgn="base" hangingPunct="0">
              <a:spcBef>
                <a:spcPct val="20000"/>
              </a:spcBef>
              <a:spcAft>
                <a:spcPct val="0"/>
              </a:spcAft>
              <a:buChar char="»"/>
              <a:defRPr sz="1600">
                <a:solidFill>
                  <a:schemeClr val="tx1"/>
                </a:solidFill>
                <a:latin typeface="+mn-lt"/>
                <a:ea typeface="ＭＳ Ｐゴシック" charset="0"/>
              </a:defRPr>
            </a:lvl5pPr>
            <a:lvl6pPr marL="2514600" indent="-228600" algn="l" rtl="0" fontAlgn="base">
              <a:spcBef>
                <a:spcPct val="20000"/>
              </a:spcBef>
              <a:spcAft>
                <a:spcPct val="0"/>
              </a:spcAft>
              <a:buChar char="»"/>
              <a:defRPr sz="1600">
                <a:solidFill>
                  <a:schemeClr val="tx1"/>
                </a:solidFill>
                <a:latin typeface="+mn-lt"/>
              </a:defRPr>
            </a:lvl6pPr>
            <a:lvl7pPr marL="2971800" indent="-228600" algn="l" rtl="0" fontAlgn="base">
              <a:spcBef>
                <a:spcPct val="20000"/>
              </a:spcBef>
              <a:spcAft>
                <a:spcPct val="0"/>
              </a:spcAft>
              <a:buChar char="»"/>
              <a:defRPr sz="1600">
                <a:solidFill>
                  <a:schemeClr val="tx1"/>
                </a:solidFill>
                <a:latin typeface="+mn-lt"/>
              </a:defRPr>
            </a:lvl7pPr>
            <a:lvl8pPr marL="3429000" indent="-228600" algn="l" rtl="0" fontAlgn="base">
              <a:spcBef>
                <a:spcPct val="20000"/>
              </a:spcBef>
              <a:spcAft>
                <a:spcPct val="0"/>
              </a:spcAft>
              <a:buChar char="»"/>
              <a:defRPr sz="1600">
                <a:solidFill>
                  <a:schemeClr val="tx1"/>
                </a:solidFill>
                <a:latin typeface="+mn-lt"/>
              </a:defRPr>
            </a:lvl8pPr>
            <a:lvl9pPr marL="3886200" indent="-228600" algn="l" rtl="0" fontAlgn="base">
              <a:spcBef>
                <a:spcPct val="20000"/>
              </a:spcBef>
              <a:spcAft>
                <a:spcPct val="0"/>
              </a:spcAft>
              <a:buChar char="»"/>
              <a:defRPr sz="1600">
                <a:solidFill>
                  <a:schemeClr val="tx1"/>
                </a:solidFill>
                <a:latin typeface="+mn-lt"/>
              </a:defRPr>
            </a:lvl9pPr>
          </a:lstStyle>
          <a:p>
            <a:pPr marL="342900" marR="0" lvl="0" indent="-342900" algn="l" defTabSz="914400" rtl="0" eaLnBrk="0" fontAlgn="base" latinLnBrk="0" hangingPunct="0">
              <a:lnSpc>
                <a:spcPct val="100000"/>
              </a:lnSpc>
              <a:spcBef>
                <a:spcPts val="0"/>
              </a:spcBef>
              <a:spcAft>
                <a:spcPct val="0"/>
              </a:spcAft>
              <a:buClr>
                <a:srgbClr val="000000"/>
              </a:buClr>
              <a:buSzPts val="1400"/>
              <a:buFont typeface="Arial" panose="020B0604020202020204" pitchFamily="34" charset="0"/>
              <a:buChar char="•"/>
              <a:tabLst/>
              <a:defRPr/>
            </a:pPr>
            <a:r>
              <a:rPr kumimoji="0" lang="en-US" altLang="en-US" sz="2000" b="0" i="0" u="none" strike="noStrike" kern="0" cap="none" spc="0" normalizeH="0" baseline="0" noProof="0" dirty="0">
                <a:ln>
                  <a:noFill/>
                </a:ln>
                <a:solidFill>
                  <a:srgbClr val="333399"/>
                </a:solidFill>
                <a:effectLst/>
                <a:uLnTx/>
                <a:uFillTx/>
                <a:latin typeface="Calibri" panose="020F0502020204030204" pitchFamily="34" charset="0"/>
                <a:ea typeface="ＭＳ Ｐゴシック" charset="0"/>
                <a:cs typeface="+mn-cs"/>
              </a:rPr>
              <a:t>Several artifacts from Surveyor were recovered and returned to Earth. One interesting discovery was the appearance of a number of microscopic craters.</a:t>
            </a:r>
          </a:p>
          <a:p>
            <a:pPr marL="342900" marR="0" lvl="0" indent="-342900" algn="l" defTabSz="914400" rtl="0" eaLnBrk="0" fontAlgn="base" latinLnBrk="0" hangingPunct="0">
              <a:lnSpc>
                <a:spcPct val="100000"/>
              </a:lnSpc>
              <a:spcBef>
                <a:spcPts val="0"/>
              </a:spcBef>
              <a:spcAft>
                <a:spcPct val="0"/>
              </a:spcAft>
              <a:buClr>
                <a:srgbClr val="000000"/>
              </a:buClr>
              <a:buSzPts val="1400"/>
              <a:buFont typeface="Arial" panose="020B0604020202020204" pitchFamily="34" charset="0"/>
              <a:buChar char="•"/>
              <a:tabLst/>
              <a:defRPr/>
            </a:pPr>
            <a:endParaRPr kumimoji="0" lang="en-US" altLang="en-US" sz="2000" b="0" i="0" u="none" strike="noStrike" kern="0" cap="none" spc="0" normalizeH="0" baseline="0" noProof="0" dirty="0">
              <a:ln>
                <a:noFill/>
              </a:ln>
              <a:solidFill>
                <a:srgbClr val="333399"/>
              </a:solidFill>
              <a:effectLst/>
              <a:uLnTx/>
              <a:uFillTx/>
              <a:latin typeface="Calibri" panose="020F0502020204030204" pitchFamily="34" charset="0"/>
              <a:ea typeface="ＭＳ Ｐゴシック" charset="0"/>
              <a:cs typeface="+mn-cs"/>
            </a:endParaRPr>
          </a:p>
          <a:p>
            <a:pPr marL="342900" marR="0" lvl="0" indent="-342900" algn="l" defTabSz="914400" rtl="0" eaLnBrk="0" fontAlgn="base" latinLnBrk="0" hangingPunct="0">
              <a:lnSpc>
                <a:spcPct val="100000"/>
              </a:lnSpc>
              <a:spcBef>
                <a:spcPts val="0"/>
              </a:spcBef>
              <a:spcAft>
                <a:spcPct val="0"/>
              </a:spcAft>
              <a:buClr>
                <a:srgbClr val="000000"/>
              </a:buClr>
              <a:buSzPts val="1400"/>
              <a:buFont typeface="Arial" panose="020B0604020202020204" pitchFamily="34" charset="0"/>
              <a:buChar char="•"/>
              <a:tabLst/>
              <a:defRPr/>
            </a:pPr>
            <a:r>
              <a:rPr kumimoji="0" lang="en-US" altLang="en-US" sz="2000" b="0" i="0" u="none" strike="noStrike" kern="0" cap="none" spc="0" normalizeH="0" baseline="0" noProof="0" dirty="0">
                <a:ln>
                  <a:noFill/>
                </a:ln>
                <a:solidFill>
                  <a:srgbClr val="333399"/>
                </a:solidFill>
                <a:effectLst/>
                <a:uLnTx/>
                <a:uFillTx/>
                <a:latin typeface="Calibri" panose="020F0502020204030204" pitchFamily="34" charset="0"/>
                <a:ea typeface="ＭＳ Ｐゴシック" charset="0"/>
                <a:cs typeface="+mn-cs"/>
              </a:rPr>
              <a:t>Some were on the side facing the Lunar Module and it is speculated that the craters resulted from lunar dust kicked up by the exhaust plume during landing.</a:t>
            </a:r>
          </a:p>
          <a:p>
            <a:pPr marL="0" marR="0" lvl="0" indent="0" algn="l" defTabSz="914400" rtl="0" eaLnBrk="0" fontAlgn="base" latinLnBrk="0" hangingPunct="0">
              <a:lnSpc>
                <a:spcPct val="100000"/>
              </a:lnSpc>
              <a:spcBef>
                <a:spcPct val="20000"/>
              </a:spcBef>
              <a:spcAft>
                <a:spcPct val="0"/>
              </a:spcAft>
              <a:buClrTx/>
              <a:buSzTx/>
              <a:buFontTx/>
              <a:buNone/>
              <a:tabLst/>
              <a:defRPr/>
            </a:pPr>
            <a:endParaRPr kumimoji="0" lang="en-US" sz="2000" b="0" i="0" u="none" strike="noStrike" kern="0" cap="none" spc="0" normalizeH="0" baseline="0" noProof="0" dirty="0">
              <a:ln>
                <a:noFill/>
              </a:ln>
              <a:solidFill>
                <a:srgbClr val="333399"/>
              </a:solidFill>
              <a:effectLst/>
              <a:uLnTx/>
              <a:uFillTx/>
              <a:latin typeface="Calibri" panose="020F0502020204030204" pitchFamily="34" charset="0"/>
              <a:ea typeface="ＭＳ Ｐゴシック" charset="0"/>
              <a:cs typeface="+mn-cs"/>
            </a:endParaRPr>
          </a:p>
        </p:txBody>
      </p:sp>
    </p:spTree>
    <p:extLst>
      <p:ext uri="{BB962C8B-B14F-4D97-AF65-F5344CB8AC3E}">
        <p14:creationId xmlns:p14="http://schemas.microsoft.com/office/powerpoint/2010/main" val="155199822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905000" y="2362200"/>
            <a:ext cx="3523793" cy="3340898"/>
          </a:xfrm>
          <a:prstGeom prst="rect">
            <a:avLst/>
          </a:prstGeom>
        </p:spPr>
      </p:pic>
      <p:sp>
        <p:nvSpPr>
          <p:cNvPr id="13313" name="Rectangle 5"/>
          <p:cNvSpPr>
            <a:spLocks noGrp="1" noChangeArrowheads="1"/>
          </p:cNvSpPr>
          <p:nvPr>
            <p:ph type="subTitle" idx="1"/>
          </p:nvPr>
        </p:nvSpPr>
        <p:spPr>
          <a:xfrm>
            <a:off x="4966781" y="4724400"/>
            <a:ext cx="6096000" cy="914400"/>
          </a:xfrm>
        </p:spPr>
        <p:txBody>
          <a:bodyPr/>
          <a:lstStyle/>
          <a:p>
            <a:pPr eaLnBrk="1" hangingPunct="1"/>
            <a:r>
              <a:rPr lang="en-US" sz="1800" dirty="0">
                <a:solidFill>
                  <a:schemeClr val="tx1"/>
                </a:solidFill>
                <a:ea typeface="ＭＳ Ｐゴシック" charset="-128"/>
              </a:rPr>
              <a:t>Presented By</a:t>
            </a:r>
            <a:br>
              <a:rPr lang="en-US" sz="1800" dirty="0">
                <a:solidFill>
                  <a:schemeClr val="tx1"/>
                </a:solidFill>
                <a:ea typeface="ＭＳ Ｐゴシック" charset="-128"/>
              </a:rPr>
            </a:br>
            <a:r>
              <a:rPr lang="en-US" sz="1800" dirty="0">
                <a:solidFill>
                  <a:schemeClr val="tx1"/>
                </a:solidFill>
                <a:ea typeface="ＭＳ Ｐゴシック" charset="-128"/>
              </a:rPr>
              <a:t>Brian Hamill</a:t>
            </a:r>
            <a:endParaRPr lang="en-US" dirty="0">
              <a:solidFill>
                <a:schemeClr val="tx1"/>
              </a:solidFill>
              <a:ea typeface="ＭＳ Ｐゴシック" charset="-128"/>
            </a:endParaRPr>
          </a:p>
        </p:txBody>
      </p:sp>
      <p:sp>
        <p:nvSpPr>
          <p:cNvPr id="13314" name="Rectangle 10"/>
          <p:cNvSpPr>
            <a:spLocks noGrp="1" noChangeArrowheads="1"/>
          </p:cNvSpPr>
          <p:nvPr>
            <p:ph type="ctrTitle"/>
          </p:nvPr>
        </p:nvSpPr>
        <p:spPr>
          <a:xfrm>
            <a:off x="4457700" y="914400"/>
            <a:ext cx="7114162" cy="3347936"/>
          </a:xfrm>
        </p:spPr>
        <p:txBody>
          <a:bodyPr/>
          <a:lstStyle/>
          <a:p>
            <a:pPr eaLnBrk="1" hangingPunct="1"/>
            <a:r>
              <a:rPr lang="en-US" sz="3200" b="0" dirty="0">
                <a:ea typeface="ＭＳ Ｐゴシック" charset="-128"/>
              </a:rPr>
              <a:t>Lunar Thermal Analysis Guidebook (L-TAG):</a:t>
            </a:r>
            <a:br>
              <a:rPr lang="en-US" sz="3200" b="0" dirty="0">
                <a:ea typeface="ＭＳ Ｐゴシック" charset="-128"/>
              </a:rPr>
            </a:br>
            <a:r>
              <a:rPr lang="en-US" b="0" i="1" dirty="0">
                <a:ea typeface="ＭＳ Ｐゴシック" charset="-128"/>
              </a:rPr>
              <a:t>Keplerian Representation of an NRHO</a:t>
            </a:r>
            <a:br>
              <a:rPr lang="en-US" b="0" i="1" dirty="0">
                <a:ea typeface="ＭＳ Ｐゴシック" charset="-128"/>
              </a:rPr>
            </a:br>
            <a:br>
              <a:rPr lang="en-US" b="0" dirty="0">
                <a:ea typeface="ＭＳ Ｐゴシック" charset="-128"/>
              </a:rPr>
            </a:br>
            <a:r>
              <a:rPr lang="en-US" sz="2000" b="0" dirty="0">
                <a:ea typeface="ＭＳ Ｐゴシック" charset="-128"/>
              </a:rPr>
              <a:t>Carlos Gomez, Brian Hamill, Greg Schunk</a:t>
            </a:r>
            <a:br>
              <a:rPr lang="en-US" sz="2000" b="0" dirty="0">
                <a:ea typeface="ＭＳ Ｐゴシック" charset="-128"/>
              </a:rPr>
            </a:br>
            <a:r>
              <a:rPr lang="en-US" sz="2000" b="0" dirty="0">
                <a:ea typeface="ＭＳ Ｐゴシック" charset="-128"/>
              </a:rPr>
              <a:t>NASA/Marshall Space Flight Center</a:t>
            </a:r>
            <a:br>
              <a:rPr lang="en-US" sz="2000" b="0" dirty="0">
                <a:ea typeface="ＭＳ Ｐゴシック" charset="-128"/>
              </a:rPr>
            </a:br>
            <a:r>
              <a:rPr lang="en-US" sz="2000" b="0" dirty="0">
                <a:ea typeface="ＭＳ Ｐゴシック" charset="-128"/>
              </a:rPr>
              <a:t>&amp;</a:t>
            </a:r>
            <a:br>
              <a:rPr lang="en-US" sz="2000" b="0" dirty="0">
                <a:ea typeface="ＭＳ Ｐゴシック" charset="-128"/>
              </a:rPr>
            </a:br>
            <a:r>
              <a:rPr lang="en-US" sz="2000" b="0" dirty="0">
                <a:ea typeface="ＭＳ Ｐゴシック" charset="-128"/>
              </a:rPr>
              <a:t>Lisa Erickson</a:t>
            </a:r>
            <a:br>
              <a:rPr lang="en-US" sz="2000" b="0" dirty="0">
                <a:ea typeface="ＭＳ Ｐゴシック" charset="-128"/>
              </a:rPr>
            </a:br>
            <a:r>
              <a:rPr lang="en-US" sz="2000" b="0" dirty="0">
                <a:ea typeface="ＭＳ Ｐゴシック" charset="-128"/>
              </a:rPr>
              <a:t>NASA/Johnson Space Center</a:t>
            </a:r>
          </a:p>
        </p:txBody>
      </p:sp>
      <p:sp>
        <p:nvSpPr>
          <p:cNvPr id="13315" name="Rectangle 11"/>
          <p:cNvSpPr>
            <a:spLocks noChangeArrowheads="1"/>
          </p:cNvSpPr>
          <p:nvPr/>
        </p:nvSpPr>
        <p:spPr bwMode="auto">
          <a:xfrm>
            <a:off x="5995481" y="5366426"/>
            <a:ext cx="4038600" cy="1200329"/>
          </a:xfrm>
          <a:prstGeom prst="rect">
            <a:avLst/>
          </a:prstGeom>
          <a:noFill/>
          <a:ln w="9525">
            <a:noFill/>
            <a:miter lim="800000"/>
            <a:headEnd/>
            <a:tailEnd/>
          </a:ln>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333399"/>
                </a:solidFill>
                <a:effectLst/>
                <a:uLnTx/>
                <a:uFillTx/>
                <a:latin typeface="Arial" pitchFamily="34" charset="0"/>
                <a:ea typeface="ＭＳ Ｐゴシック" charset="-128"/>
                <a:cs typeface="+mn-cs"/>
              </a:rPr>
              <a:t>Thermal &amp; Fluids Analysis Workshop</a:t>
            </a:r>
            <a:br>
              <a:rPr kumimoji="0" lang="en-US" sz="1800" b="0" i="0" u="none" strike="noStrike" kern="1200" cap="none" spc="0" normalizeH="0" baseline="0" noProof="0" dirty="0">
                <a:ln>
                  <a:noFill/>
                </a:ln>
                <a:solidFill>
                  <a:srgbClr val="333399"/>
                </a:solidFill>
                <a:effectLst/>
                <a:uLnTx/>
                <a:uFillTx/>
                <a:latin typeface="Arial" pitchFamily="34" charset="0"/>
                <a:ea typeface="ＭＳ Ｐゴシック" charset="-128"/>
                <a:cs typeface="+mn-cs"/>
              </a:rPr>
            </a:br>
            <a:r>
              <a:rPr kumimoji="0" lang="en-US" sz="1800" b="0" i="0" u="none" strike="noStrike" kern="1200" cap="none" spc="0" normalizeH="0" baseline="0" noProof="0" dirty="0">
                <a:ln>
                  <a:noFill/>
                </a:ln>
                <a:solidFill>
                  <a:srgbClr val="333399"/>
                </a:solidFill>
                <a:effectLst/>
                <a:uLnTx/>
                <a:uFillTx/>
                <a:latin typeface="Arial" pitchFamily="34" charset="0"/>
                <a:ea typeface="ＭＳ Ｐゴシック" charset="-128"/>
                <a:cs typeface="+mn-cs"/>
              </a:rPr>
              <a:t>TFAWS 2022</a:t>
            </a:r>
            <a:br>
              <a:rPr kumimoji="0" lang="en-US" sz="1800" b="0" i="0" u="none" strike="noStrike" kern="1200" cap="none" spc="0" normalizeH="0" baseline="0" noProof="0" dirty="0">
                <a:ln>
                  <a:noFill/>
                </a:ln>
                <a:solidFill>
                  <a:srgbClr val="333399"/>
                </a:solidFill>
                <a:effectLst/>
                <a:uLnTx/>
                <a:uFillTx/>
                <a:latin typeface="Arial" pitchFamily="34" charset="0"/>
                <a:ea typeface="ＭＳ Ｐゴシック" charset="-128"/>
                <a:cs typeface="+mn-cs"/>
              </a:rPr>
            </a:br>
            <a:r>
              <a:rPr kumimoji="0" lang="en-US" sz="1800" b="0" i="0" u="none" strike="noStrike" kern="1200" cap="none" spc="0" normalizeH="0" baseline="0" noProof="0" dirty="0">
                <a:ln>
                  <a:noFill/>
                </a:ln>
                <a:solidFill>
                  <a:srgbClr val="333399"/>
                </a:solidFill>
                <a:effectLst/>
                <a:uLnTx/>
                <a:uFillTx/>
                <a:latin typeface="Arial" pitchFamily="34" charset="0"/>
                <a:ea typeface="ＭＳ Ｐゴシック" charset="-128"/>
                <a:cs typeface="+mn-cs"/>
              </a:rPr>
              <a:t>September 6</a:t>
            </a:r>
            <a:r>
              <a:rPr kumimoji="0" lang="en-US" sz="1800" b="0" i="0" u="none" strike="noStrike" kern="1200" cap="none" spc="0" normalizeH="0" baseline="30000" noProof="0" dirty="0">
                <a:ln>
                  <a:noFill/>
                </a:ln>
                <a:solidFill>
                  <a:srgbClr val="333399"/>
                </a:solidFill>
                <a:effectLst/>
                <a:uLnTx/>
                <a:uFillTx/>
                <a:latin typeface="Arial" pitchFamily="34" charset="0"/>
                <a:ea typeface="ＭＳ Ｐゴシック" charset="-128"/>
                <a:cs typeface="+mn-cs"/>
              </a:rPr>
              <a:t>th</a:t>
            </a:r>
            <a:r>
              <a:rPr kumimoji="0" lang="en-US" sz="1800" b="0" i="0" u="none" strike="noStrike" kern="1200" cap="none" spc="0" normalizeH="0" baseline="0" noProof="0" dirty="0">
                <a:ln>
                  <a:noFill/>
                </a:ln>
                <a:solidFill>
                  <a:srgbClr val="333399"/>
                </a:solidFill>
                <a:effectLst/>
                <a:uLnTx/>
                <a:uFillTx/>
                <a:latin typeface="Arial" pitchFamily="34" charset="0"/>
                <a:ea typeface="ＭＳ Ｐゴシック" charset="-128"/>
                <a:cs typeface="+mn-cs"/>
              </a:rPr>
              <a:t>-9</a:t>
            </a:r>
            <a:r>
              <a:rPr kumimoji="0" lang="en-US" sz="1800" b="0" i="0" u="none" strike="noStrike" kern="1200" cap="none" spc="0" normalizeH="0" baseline="30000" noProof="0" dirty="0">
                <a:ln>
                  <a:noFill/>
                </a:ln>
                <a:solidFill>
                  <a:srgbClr val="333399"/>
                </a:solidFill>
                <a:effectLst/>
                <a:uLnTx/>
                <a:uFillTx/>
                <a:latin typeface="Arial" pitchFamily="34" charset="0"/>
                <a:ea typeface="ＭＳ Ｐゴシック" charset="-128"/>
                <a:cs typeface="+mn-cs"/>
              </a:rPr>
              <a:t>th</a:t>
            </a:r>
            <a:r>
              <a:rPr kumimoji="0" lang="en-US" sz="1800" b="0" i="0" u="none" strike="noStrike" kern="1200" cap="none" spc="0" normalizeH="0" baseline="0" noProof="0" dirty="0">
                <a:ln>
                  <a:noFill/>
                </a:ln>
                <a:solidFill>
                  <a:srgbClr val="333399"/>
                </a:solidFill>
                <a:effectLst/>
                <a:uLnTx/>
                <a:uFillTx/>
                <a:latin typeface="Arial" pitchFamily="34" charset="0"/>
                <a:ea typeface="ＭＳ Ｐゴシック" charset="-128"/>
                <a:cs typeface="+mn-cs"/>
              </a:rPr>
              <a:t>, 2022</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333399"/>
                </a:solidFill>
                <a:effectLst/>
                <a:uLnTx/>
                <a:uFillTx/>
                <a:latin typeface="Arial" pitchFamily="34" charset="0"/>
                <a:ea typeface="ＭＳ Ｐゴシック" charset="-128"/>
                <a:cs typeface="+mn-cs"/>
              </a:rPr>
              <a:t>Virtual Conference</a:t>
            </a:r>
          </a:p>
        </p:txBody>
      </p:sp>
      <p:sp>
        <p:nvSpPr>
          <p:cNvPr id="112676" name="Text Box 36"/>
          <p:cNvSpPr txBox="1">
            <a:spLocks noChangeArrowheads="1"/>
          </p:cNvSpPr>
          <p:nvPr/>
        </p:nvSpPr>
        <p:spPr bwMode="auto">
          <a:xfrm>
            <a:off x="1524000" y="152400"/>
            <a:ext cx="8686800" cy="609600"/>
          </a:xfrm>
          <a:prstGeom prst="rect">
            <a:avLst/>
          </a:prstGeom>
          <a:gradFill rotWithShape="0">
            <a:gsLst>
              <a:gs pos="0">
                <a:schemeClr val="accent2"/>
              </a:gs>
              <a:gs pos="100000">
                <a:schemeClr val="accent2">
                  <a:gamma/>
                  <a:shade val="48627"/>
                  <a:invGamma/>
                </a:schemeClr>
              </a:gs>
            </a:gsLst>
            <a:lin ang="0" scaled="1"/>
          </a:gradFill>
          <a:ln w="9525">
            <a:noFill/>
            <a:miter lim="800000"/>
            <a:headEnd/>
            <a:tailEnd/>
          </a:ln>
          <a:effectLst/>
        </p:spPr>
        <p:txBody>
          <a:bodyPr anchor="ctr"/>
          <a:lstStyle/>
          <a:p>
            <a:pPr marL="0" marR="0" lvl="0" indent="0" algn="l" defTabSz="914400" rtl="0" eaLnBrk="0" fontAlgn="base" latinLnBrk="0" hangingPunct="0">
              <a:lnSpc>
                <a:spcPct val="100000"/>
              </a:lnSpc>
              <a:spcBef>
                <a:spcPct val="50000"/>
              </a:spcBef>
              <a:spcAft>
                <a:spcPct val="0"/>
              </a:spcAft>
              <a:buClrTx/>
              <a:buSzTx/>
              <a:buFontTx/>
              <a:buNone/>
              <a:tabLst>
                <a:tab pos="4459288" algn="ctr"/>
              </a:tabLst>
              <a:defRPr/>
            </a:pPr>
            <a:r>
              <a:rPr kumimoji="0" lang="en-US" sz="2800" b="1" i="0" u="none" strike="noStrike" kern="1200" cap="none" spc="0" normalizeH="0" baseline="0" noProof="0" dirty="0">
                <a:ln>
                  <a:noFill/>
                </a:ln>
                <a:solidFill>
                  <a:srgbClr val="FFFFFF"/>
                </a:solidFill>
                <a:effectLst/>
                <a:uLnTx/>
                <a:uFillTx/>
                <a:latin typeface="Arial" charset="0"/>
                <a:ea typeface="ＭＳ Ｐゴシック" charset="-128"/>
                <a:cs typeface="+mn-cs"/>
              </a:rPr>
              <a:t>	TFAWS Short Course</a:t>
            </a:r>
          </a:p>
        </p:txBody>
      </p:sp>
      <p:pic>
        <p:nvPicPr>
          <p:cNvPr id="13317" name="Picture 19"/>
          <p:cNvPicPr>
            <a:picLocks noChangeAspect="1" noChangeArrowheads="1"/>
          </p:cNvPicPr>
          <p:nvPr/>
        </p:nvPicPr>
        <p:blipFill>
          <a:blip r:embed="rId4">
            <a:clrChange>
              <a:clrFrom>
                <a:srgbClr val="FFFFFF"/>
              </a:clrFrom>
              <a:clrTo>
                <a:srgbClr val="FFFFFF">
                  <a:alpha val="0"/>
                </a:srgbClr>
              </a:clrTo>
            </a:clrChange>
          </a:blip>
          <a:srcRect/>
          <a:stretch>
            <a:fillRect/>
          </a:stretch>
        </p:blipFill>
        <p:spPr bwMode="auto">
          <a:xfrm>
            <a:off x="9601200" y="1"/>
            <a:ext cx="1066800" cy="904875"/>
          </a:xfrm>
          <a:prstGeom prst="rect">
            <a:avLst/>
          </a:prstGeom>
          <a:noFill/>
          <a:ln w="9525">
            <a:noFill/>
            <a:miter lim="800000"/>
            <a:headEnd/>
            <a:tailEnd/>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Simplifying Orbital Vectors to 2-body Problem</a:t>
            </a:r>
          </a:p>
        </p:txBody>
      </p:sp>
      <p:sp>
        <p:nvSpPr>
          <p:cNvPr id="6" name="Text Placeholder 5"/>
          <p:cNvSpPr>
            <a:spLocks noGrp="1"/>
          </p:cNvSpPr>
          <p:nvPr>
            <p:ph idx="1"/>
          </p:nvPr>
        </p:nvSpPr>
        <p:spPr/>
        <p:txBody>
          <a:bodyPr/>
          <a:lstStyle/>
          <a:p>
            <a:r>
              <a:rPr lang="en-US" dirty="0"/>
              <a:t>The Motion of a spacecraft is governed by an infinite network of attractions to all celestial bodies. </a:t>
            </a:r>
          </a:p>
          <a:p>
            <a:pPr lvl="1"/>
            <a:r>
              <a:rPr lang="en-US" dirty="0"/>
              <a:t>Rigorous analysis if this network is impossible</a:t>
            </a:r>
          </a:p>
          <a:p>
            <a:r>
              <a:rPr lang="en-US" dirty="0"/>
              <a:t>Fortunately, the motion of a space craft in the Solar System is dominated by one central body at time.</a:t>
            </a:r>
          </a:p>
          <a:p>
            <a:pPr lvl="1"/>
            <a:r>
              <a:rPr lang="en-US" dirty="0"/>
              <a:t>This led to the very useful two body assumptions. (Used in a Keplerian orbit)</a:t>
            </a:r>
          </a:p>
          <a:p>
            <a:pPr lvl="2"/>
            <a:r>
              <a:rPr lang="en-US" dirty="0"/>
              <a:t>Motion of a spacecraft is governed by attraction to a single body</a:t>
            </a:r>
          </a:p>
          <a:p>
            <a:pPr lvl="2"/>
            <a:r>
              <a:rPr lang="en-US" dirty="0"/>
              <a:t>The mass of a spacecraft is negligible compared to that of the central body</a:t>
            </a:r>
          </a:p>
          <a:p>
            <a:pPr lvl="2"/>
            <a:r>
              <a:rPr lang="en-US" dirty="0"/>
              <a:t>The bodies are spherically symmetric with the masses at the centers</a:t>
            </a:r>
          </a:p>
          <a:p>
            <a:pPr lvl="2"/>
            <a:r>
              <a:rPr lang="en-US" dirty="0"/>
              <a:t>No forces act on the bodies except gravitational forces and centrifugal forces along the line of centers</a:t>
            </a:r>
          </a:p>
          <a:p>
            <a:r>
              <a:rPr lang="en-US" dirty="0"/>
              <a:t>But what about an orbit about a Lagrange point orbit where the gravitational forces of two bodies are equal? (such as an NRHO)</a:t>
            </a:r>
          </a:p>
          <a:p>
            <a:pPr lvl="1"/>
            <a:r>
              <a:rPr lang="en-US" dirty="0"/>
              <a:t>This is not a 2-body problem (Earth – Moon – Vehicle)</a:t>
            </a:r>
          </a:p>
          <a:p>
            <a:r>
              <a:rPr lang="en-US" dirty="0"/>
              <a:t>Do we have to use complex Vector lists?</a:t>
            </a:r>
          </a:p>
        </p:txBody>
      </p:sp>
    </p:spTree>
    <p:extLst>
      <p:ext uri="{BB962C8B-B14F-4D97-AF65-F5344CB8AC3E}">
        <p14:creationId xmlns:p14="http://schemas.microsoft.com/office/powerpoint/2010/main" val="83405282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idx="1"/>
          </p:nvPr>
        </p:nvSpPr>
        <p:spPr/>
        <p:txBody>
          <a:bodyPr/>
          <a:lstStyle/>
          <a:p>
            <a:r>
              <a:rPr lang="en-US" dirty="0"/>
              <a:t>Here is an EV40 NRHO vector list orbit</a:t>
            </a:r>
          </a:p>
          <a:p>
            <a:pPr lvl="1"/>
            <a:r>
              <a:rPr lang="en-US" dirty="0"/>
              <a:t>Since an NRHO is unstable, there are perturbations to the orbital parameters as the spacecraft orbits. These must be corrected or the spacecraft will not maintain its orbit.</a:t>
            </a:r>
          </a:p>
          <a:p>
            <a:pPr lvl="1"/>
            <a:r>
              <a:rPr lang="en-US" dirty="0"/>
              <a:t>As the orbit is not Keplerian, a vector list is the only way to represent the complete orbit in Thermal Desktop</a:t>
            </a:r>
          </a:p>
          <a:p>
            <a:pPr lvl="1"/>
            <a:endParaRPr lang="en-US" dirty="0"/>
          </a:p>
          <a:p>
            <a:pPr lvl="1"/>
            <a:r>
              <a:rPr lang="en-US" dirty="0"/>
              <a:t>The orbital averages for this orbit are:</a:t>
            </a:r>
          </a:p>
          <a:p>
            <a:pPr lvl="2"/>
            <a:r>
              <a:rPr lang="en-US" dirty="0"/>
              <a:t>Periapsis radius:    3,354 km</a:t>
            </a:r>
          </a:p>
          <a:p>
            <a:pPr lvl="2"/>
            <a:r>
              <a:rPr lang="en-US" dirty="0"/>
              <a:t>Apoapsis radius:  71,283 km</a:t>
            </a:r>
          </a:p>
          <a:p>
            <a:pPr lvl="2"/>
            <a:r>
              <a:rPr lang="en-US" dirty="0"/>
              <a:t>Orbital Period:         6.58 days</a:t>
            </a:r>
          </a:p>
          <a:p>
            <a:pPr lvl="2"/>
            <a:endParaRPr lang="en-US" dirty="0"/>
          </a:p>
          <a:p>
            <a:pPr lvl="2"/>
            <a:r>
              <a:rPr lang="en-US" dirty="0"/>
              <a:t>The orbital period was estimated </a:t>
            </a:r>
            <a:br>
              <a:rPr lang="en-US" dirty="0"/>
            </a:br>
            <a:r>
              <a:rPr lang="en-US" dirty="0"/>
              <a:t>by taking the average time</a:t>
            </a:r>
            <a:br>
              <a:rPr lang="en-US" dirty="0"/>
            </a:br>
            <a:r>
              <a:rPr lang="en-US" dirty="0"/>
              <a:t>between periapsis or </a:t>
            </a:r>
            <a:br>
              <a:rPr lang="en-US" dirty="0"/>
            </a:br>
            <a:r>
              <a:rPr lang="en-US" dirty="0"/>
              <a:t>apoapsis</a:t>
            </a:r>
          </a:p>
          <a:p>
            <a:pPr lvl="2"/>
            <a:endParaRPr lang="en-US" dirty="0"/>
          </a:p>
          <a:p>
            <a:pPr lvl="1"/>
            <a:endParaRPr lang="en-US" dirty="0"/>
          </a:p>
          <a:p>
            <a:endParaRPr lang="en-US" dirty="0"/>
          </a:p>
          <a:p>
            <a:endParaRPr lang="en-US" dirty="0"/>
          </a:p>
          <a:p>
            <a:pPr marL="0" indent="0">
              <a:buNone/>
            </a:pPr>
            <a:endParaRPr lang="en-US" dirty="0"/>
          </a:p>
          <a:p>
            <a:endParaRPr lang="en-US" dirty="0"/>
          </a:p>
        </p:txBody>
      </p:sp>
      <p:pic>
        <p:nvPicPr>
          <p:cNvPr id="10" name="Picture 9"/>
          <p:cNvPicPr>
            <a:picLocks noChangeAspect="1"/>
          </p:cNvPicPr>
          <p:nvPr/>
        </p:nvPicPr>
        <p:blipFill>
          <a:blip r:embed="rId2"/>
          <a:stretch>
            <a:fillRect/>
          </a:stretch>
        </p:blipFill>
        <p:spPr>
          <a:xfrm>
            <a:off x="5219223" y="3017806"/>
            <a:ext cx="4513164" cy="3154937"/>
          </a:xfrm>
          <a:prstGeom prst="rect">
            <a:avLst/>
          </a:prstGeom>
        </p:spPr>
      </p:pic>
      <p:sp>
        <p:nvSpPr>
          <p:cNvPr id="3" name="Title 2"/>
          <p:cNvSpPr>
            <a:spLocks noGrp="1"/>
          </p:cNvSpPr>
          <p:nvPr>
            <p:ph type="title"/>
          </p:nvPr>
        </p:nvSpPr>
        <p:spPr/>
        <p:txBody>
          <a:bodyPr/>
          <a:lstStyle/>
          <a:p>
            <a:r>
              <a:rPr lang="en-US" dirty="0"/>
              <a:t>Vector List from EV40</a:t>
            </a:r>
          </a:p>
        </p:txBody>
      </p:sp>
      <p:pic>
        <p:nvPicPr>
          <p:cNvPr id="6" name="Picture 5">
            <a:extLst>
              <a:ext uri="{FF2B5EF4-FFF2-40B4-BE49-F238E27FC236}">
                <a16:creationId xmlns:a16="http://schemas.microsoft.com/office/drawing/2014/main" id="{91967F89-30F7-4FDC-949B-1FD9B35C60D1}"/>
              </a:ext>
            </a:extLst>
          </p:cNvPr>
          <p:cNvPicPr>
            <a:picLocks noChangeAspect="1"/>
          </p:cNvPicPr>
          <p:nvPr/>
        </p:nvPicPr>
        <p:blipFill rotWithShape="1">
          <a:blip r:embed="rId3">
            <a:clrChange>
              <a:clrFrom>
                <a:srgbClr val="FFFFFF"/>
              </a:clrFrom>
              <a:clrTo>
                <a:srgbClr val="FFFFFF">
                  <a:alpha val="0"/>
                </a:srgbClr>
              </a:clrTo>
            </a:clrChange>
          </a:blip>
          <a:srcRect l="28560" t="29108" r="31456" b="19525"/>
          <a:stretch/>
        </p:blipFill>
        <p:spPr>
          <a:xfrm>
            <a:off x="9563101" y="3017807"/>
            <a:ext cx="2638318" cy="3230593"/>
          </a:xfrm>
          <a:prstGeom prst="rect">
            <a:avLst/>
          </a:prstGeom>
        </p:spPr>
      </p:pic>
    </p:spTree>
    <p:extLst>
      <p:ext uri="{BB962C8B-B14F-4D97-AF65-F5344CB8AC3E}">
        <p14:creationId xmlns:p14="http://schemas.microsoft.com/office/powerpoint/2010/main" val="103973157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D5BBAF-A112-4C7B-A8FF-A0BAAD08639E}"/>
              </a:ext>
            </a:extLst>
          </p:cNvPr>
          <p:cNvSpPr>
            <a:spLocks noGrp="1"/>
          </p:cNvSpPr>
          <p:nvPr>
            <p:ph type="title"/>
          </p:nvPr>
        </p:nvSpPr>
        <p:spPr/>
        <p:txBody>
          <a:bodyPr/>
          <a:lstStyle/>
          <a:p>
            <a:r>
              <a:rPr lang="en-US" dirty="0"/>
              <a:t>Simplification of Vector List input</a:t>
            </a:r>
          </a:p>
        </p:txBody>
      </p:sp>
      <p:sp>
        <p:nvSpPr>
          <p:cNvPr id="3" name="Content Placeholder 2">
            <a:extLst>
              <a:ext uri="{FF2B5EF4-FFF2-40B4-BE49-F238E27FC236}">
                <a16:creationId xmlns:a16="http://schemas.microsoft.com/office/drawing/2014/main" id="{FFD2054D-7DDF-4AB3-8A6E-812DF7610940}"/>
              </a:ext>
            </a:extLst>
          </p:cNvPr>
          <p:cNvSpPr>
            <a:spLocks noGrp="1"/>
          </p:cNvSpPr>
          <p:nvPr>
            <p:ph idx="1"/>
          </p:nvPr>
        </p:nvSpPr>
        <p:spPr/>
        <p:txBody>
          <a:bodyPr/>
          <a:lstStyle/>
          <a:p>
            <a:r>
              <a:rPr lang="en-US" dirty="0"/>
              <a:t>Why would the vector list need to be simplified?</a:t>
            </a:r>
          </a:p>
          <a:p>
            <a:pPr lvl="1"/>
            <a:r>
              <a:rPr lang="en-US" dirty="0"/>
              <a:t>This particular vector list contained over 52,000 positions</a:t>
            </a:r>
          </a:p>
          <a:p>
            <a:pPr lvl="2"/>
            <a:r>
              <a:rPr lang="en-US" dirty="0"/>
              <a:t>Not every position is needed.</a:t>
            </a:r>
          </a:p>
          <a:p>
            <a:pPr lvl="2"/>
            <a:r>
              <a:rPr lang="en-US" dirty="0"/>
              <a:t>Positions spaced evenly, but would be more useful concentrated around the Moon</a:t>
            </a:r>
          </a:p>
          <a:p>
            <a:r>
              <a:rPr lang="en-US" dirty="0"/>
              <a:t>Ways to simplify</a:t>
            </a:r>
          </a:p>
          <a:p>
            <a:pPr lvl="1"/>
            <a:r>
              <a:rPr lang="en-US" dirty="0"/>
              <a:t>Sample the Data, say every 1000</a:t>
            </a:r>
            <a:r>
              <a:rPr lang="en-US" baseline="30000" dirty="0"/>
              <a:t>th</a:t>
            </a:r>
            <a:r>
              <a:rPr lang="en-US" dirty="0"/>
              <a:t> point. Or even removing all points beyond a distance where the moon is relevant to a thermal analysis</a:t>
            </a:r>
          </a:p>
          <a:p>
            <a:r>
              <a:rPr lang="en-US" dirty="0"/>
              <a:t>However, a vector list is an “as flown” trajectory.  It does not necessarily envelope the hottest or coldest thermal mission relevant environments.</a:t>
            </a:r>
          </a:p>
          <a:p>
            <a:pPr lvl="1"/>
            <a:r>
              <a:rPr lang="en-US" dirty="0"/>
              <a:t>Seasonal variations or off-pointing cases</a:t>
            </a:r>
          </a:p>
          <a:p>
            <a:r>
              <a:rPr lang="en-US" dirty="0"/>
              <a:t>Using Keplerian orbits, the orbital parameters can be tuned to envelope those environments</a:t>
            </a:r>
          </a:p>
          <a:p>
            <a:pPr lvl="1"/>
            <a:r>
              <a:rPr lang="en-US" dirty="0"/>
              <a:t>How to emulate an NRHO with a Keplerian?</a:t>
            </a:r>
          </a:p>
          <a:p>
            <a:pPr lvl="1"/>
            <a:endParaRPr lang="en-US" dirty="0"/>
          </a:p>
          <a:p>
            <a:pPr lvl="2"/>
            <a:endParaRPr lang="en-US" dirty="0"/>
          </a:p>
        </p:txBody>
      </p:sp>
      <p:sp>
        <p:nvSpPr>
          <p:cNvPr id="4" name="Footer Placeholder 3">
            <a:extLst>
              <a:ext uri="{FF2B5EF4-FFF2-40B4-BE49-F238E27FC236}">
                <a16:creationId xmlns:a16="http://schemas.microsoft.com/office/drawing/2014/main" id="{63CE9076-6470-40D7-83B5-BC1494C84DD6}"/>
              </a:ext>
            </a:extLst>
          </p:cNvPr>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333399"/>
                </a:solidFill>
                <a:effectLst/>
                <a:uLnTx/>
                <a:uFillTx/>
                <a:latin typeface="Arial" pitchFamily="34" charset="0"/>
                <a:ea typeface="ＭＳ Ｐゴシック" charset="-128"/>
                <a:cs typeface="+mn-cs"/>
              </a:rPr>
              <a:t>TFAWS 2022 – September 6</a:t>
            </a:r>
            <a:r>
              <a:rPr kumimoji="0" lang="en-US" sz="1200" b="0" i="0" u="none" strike="noStrike" kern="1200" cap="none" spc="0" normalizeH="0" baseline="30000" noProof="0">
                <a:ln>
                  <a:noFill/>
                </a:ln>
                <a:solidFill>
                  <a:srgbClr val="333399"/>
                </a:solidFill>
                <a:effectLst/>
                <a:uLnTx/>
                <a:uFillTx/>
                <a:latin typeface="Arial" pitchFamily="34" charset="0"/>
                <a:ea typeface="ＭＳ Ｐゴシック" charset="-128"/>
                <a:cs typeface="+mn-cs"/>
              </a:rPr>
              <a:t>th</a:t>
            </a:r>
            <a:r>
              <a:rPr kumimoji="0" lang="en-US" sz="1200" b="0" i="0" u="none" strike="noStrike" kern="1200" cap="none" spc="0" normalizeH="0" baseline="0" noProof="0">
                <a:ln>
                  <a:noFill/>
                </a:ln>
                <a:solidFill>
                  <a:srgbClr val="333399"/>
                </a:solidFill>
                <a:effectLst/>
                <a:uLnTx/>
                <a:uFillTx/>
                <a:latin typeface="Arial" pitchFamily="34" charset="0"/>
                <a:ea typeface="ＭＳ Ｐゴシック" charset="-128"/>
                <a:cs typeface="+mn-cs"/>
              </a:rPr>
              <a:t>-9</a:t>
            </a:r>
            <a:r>
              <a:rPr kumimoji="0" lang="en-US" sz="1200" b="0" i="0" u="none" strike="noStrike" kern="1200" cap="none" spc="0" normalizeH="0" baseline="30000" noProof="0">
                <a:ln>
                  <a:noFill/>
                </a:ln>
                <a:solidFill>
                  <a:srgbClr val="333399"/>
                </a:solidFill>
                <a:effectLst/>
                <a:uLnTx/>
                <a:uFillTx/>
                <a:latin typeface="Arial" pitchFamily="34" charset="0"/>
                <a:ea typeface="ＭＳ Ｐゴシック" charset="-128"/>
                <a:cs typeface="+mn-cs"/>
              </a:rPr>
              <a:t>th</a:t>
            </a:r>
            <a:r>
              <a:rPr kumimoji="0" lang="en-US" sz="1200" b="0" i="0" u="none" strike="noStrike" kern="1200" cap="none" spc="0" normalizeH="0" baseline="0" noProof="0">
                <a:ln>
                  <a:noFill/>
                </a:ln>
                <a:solidFill>
                  <a:srgbClr val="333399"/>
                </a:solidFill>
                <a:effectLst/>
                <a:uLnTx/>
                <a:uFillTx/>
                <a:latin typeface="Arial" pitchFamily="34" charset="0"/>
                <a:ea typeface="ＭＳ Ｐゴシック" charset="-128"/>
                <a:cs typeface="+mn-cs"/>
              </a:rPr>
              <a:t>, 2022</a:t>
            </a:r>
            <a:endParaRPr kumimoji="0" lang="en-US" sz="1200" b="0" i="0" u="none" strike="noStrike" kern="1200" cap="none" spc="0" normalizeH="0" baseline="0" noProof="0" dirty="0">
              <a:ln>
                <a:noFill/>
              </a:ln>
              <a:solidFill>
                <a:srgbClr val="333399"/>
              </a:solidFill>
              <a:effectLst/>
              <a:uLnTx/>
              <a:uFillTx/>
              <a:latin typeface="Arial" pitchFamily="34" charset="0"/>
              <a:ea typeface="ＭＳ Ｐゴシック" charset="-128"/>
              <a:cs typeface="+mn-cs"/>
            </a:endParaRPr>
          </a:p>
        </p:txBody>
      </p:sp>
      <p:sp>
        <p:nvSpPr>
          <p:cNvPr id="5" name="Slide Number Placeholder 4">
            <a:extLst>
              <a:ext uri="{FF2B5EF4-FFF2-40B4-BE49-F238E27FC236}">
                <a16:creationId xmlns:a16="http://schemas.microsoft.com/office/drawing/2014/main" id="{50636C86-5213-4BBD-BC19-FBF8BEE3F815}"/>
              </a:ext>
            </a:extLst>
          </p:cNvPr>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3F42015-0FC7-4B0E-8D2B-76EADF48D957}" type="slidenum">
              <a:rPr kumimoji="0" lang="en-US" sz="1000" b="0" i="0" u="none" strike="noStrike" kern="1200" cap="none" spc="0" normalizeH="0" baseline="0" noProof="0" smtClean="0">
                <a:ln>
                  <a:noFill/>
                </a:ln>
                <a:solidFill>
                  <a:srgbClr val="333399"/>
                </a:solidFill>
                <a:effectLst/>
                <a:uLnTx/>
                <a:uFillTx/>
                <a:latin typeface="Arial" pitchFamily="34"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26</a:t>
            </a:fld>
            <a:endParaRPr kumimoji="0" lang="en-US" sz="1000" b="0" i="0" u="none" strike="noStrike" kern="1200" cap="none" spc="0" normalizeH="0" baseline="0" noProof="0">
              <a:ln>
                <a:noFill/>
              </a:ln>
              <a:solidFill>
                <a:srgbClr val="333399"/>
              </a:solidFill>
              <a:effectLst/>
              <a:uLnTx/>
              <a:uFillTx/>
              <a:latin typeface="Arial" pitchFamily="34" charset="0"/>
              <a:ea typeface="ＭＳ Ｐゴシック" charset="-128"/>
              <a:cs typeface="+mn-cs"/>
            </a:endParaRPr>
          </a:p>
        </p:txBody>
      </p:sp>
    </p:spTree>
    <p:extLst>
      <p:ext uri="{BB962C8B-B14F-4D97-AF65-F5344CB8AC3E}">
        <p14:creationId xmlns:p14="http://schemas.microsoft.com/office/powerpoint/2010/main" val="246317287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09600" y="190500"/>
            <a:ext cx="10972800" cy="533400"/>
          </a:xfrm>
        </p:spPr>
        <p:txBody>
          <a:bodyPr/>
          <a:lstStyle/>
          <a:p>
            <a:r>
              <a:rPr lang="en-US" dirty="0"/>
              <a:t>Thermal Desktop Orbital parameters</a:t>
            </a:r>
          </a:p>
        </p:txBody>
      </p:sp>
      <p:sp>
        <p:nvSpPr>
          <p:cNvPr id="4" name="Text Placeholder 3"/>
          <p:cNvSpPr>
            <a:spLocks noGrp="1"/>
          </p:cNvSpPr>
          <p:nvPr>
            <p:ph idx="1"/>
          </p:nvPr>
        </p:nvSpPr>
        <p:spPr>
          <a:xfrm>
            <a:off x="609600" y="914400"/>
            <a:ext cx="10972800" cy="5410200"/>
          </a:xfrm>
        </p:spPr>
        <p:txBody>
          <a:bodyPr/>
          <a:lstStyle/>
          <a:p>
            <a:r>
              <a:rPr lang="en-US" dirty="0"/>
              <a:t>For Thermal Desktop calculations:</a:t>
            </a:r>
          </a:p>
          <a:p>
            <a:pPr lvl="2"/>
            <a:r>
              <a:rPr lang="en-US" dirty="0"/>
              <a:t>Periapsis altitude:    3,354 km – 1737km = 1617km</a:t>
            </a:r>
          </a:p>
          <a:p>
            <a:pPr lvl="2"/>
            <a:r>
              <a:rPr lang="en-US" dirty="0"/>
              <a:t>Apoapsis radius:  71,283 km – 1737km = 69546km</a:t>
            </a:r>
          </a:p>
          <a:p>
            <a:r>
              <a:rPr lang="en-US" dirty="0"/>
              <a:t>Using those parameters, Thermal Desktop gives:</a:t>
            </a:r>
          </a:p>
          <a:p>
            <a:pPr lvl="1"/>
            <a:r>
              <a:rPr lang="en-US" dirty="0"/>
              <a:t>Orbital period:  646,942 seconds or 7.48 days</a:t>
            </a:r>
          </a:p>
          <a:p>
            <a:pPr lvl="1"/>
            <a:r>
              <a:rPr lang="en-US" dirty="0"/>
              <a:t>Eccentricity: 0.910096</a:t>
            </a:r>
          </a:p>
          <a:p>
            <a:pPr lvl="1"/>
            <a:r>
              <a:rPr lang="en-US" dirty="0"/>
              <a:t>This does not match the period taken from the NRHO vector list. (6.58 days)</a:t>
            </a:r>
          </a:p>
          <a:p>
            <a:r>
              <a:rPr lang="en-US" dirty="0"/>
              <a:t>This is because the spacecraft is not just orbiting about the Moon.  It is orbiting about a Lagrange point in the Earth/Moon system.</a:t>
            </a:r>
          </a:p>
          <a:p>
            <a:pPr lvl="1"/>
            <a:r>
              <a:rPr lang="en-US" dirty="0"/>
              <a:t>Assume the orbits can be described by conic sections. (ellipse)</a:t>
            </a:r>
          </a:p>
          <a:p>
            <a:pPr lvl="1"/>
            <a:r>
              <a:rPr lang="en-US" dirty="0"/>
              <a:t>What governs the orbital period?</a:t>
            </a:r>
          </a:p>
          <a:p>
            <a:pPr lvl="2"/>
            <a:r>
              <a:rPr lang="en-US" dirty="0"/>
              <a:t>The semi-major axis, a</a:t>
            </a:r>
          </a:p>
          <a:p>
            <a:pPr lvl="2"/>
            <a:r>
              <a:rPr lang="en-US" dirty="0"/>
              <a:t>Gravitational Mass, </a:t>
            </a:r>
            <a:r>
              <a:rPr lang="el-GR" dirty="0"/>
              <a:t>μ</a:t>
            </a:r>
            <a:endParaRPr lang="en-US" dirty="0"/>
          </a:p>
          <a:p>
            <a:pPr lvl="2"/>
            <a:r>
              <a:rPr lang="en-US" dirty="0"/>
              <a:t>Changing the moons mass causes a few problems such as spacecraft speed at periapsis and time spent in proximity to the Moon</a:t>
            </a:r>
          </a:p>
        </p:txBody>
      </p:sp>
      <p:pic>
        <p:nvPicPr>
          <p:cNvPr id="6" name="Picture 5"/>
          <p:cNvPicPr>
            <a:picLocks noChangeAspect="1"/>
          </p:cNvPicPr>
          <p:nvPr/>
        </p:nvPicPr>
        <p:blipFill>
          <a:blip r:embed="rId2">
            <a:clrChange>
              <a:clrFrom>
                <a:srgbClr val="FFFFFF"/>
              </a:clrFrom>
              <a:clrTo>
                <a:srgbClr val="FFFFFF">
                  <a:alpha val="0"/>
                </a:srgbClr>
              </a:clrTo>
            </a:clrChange>
          </a:blip>
          <a:stretch>
            <a:fillRect/>
          </a:stretch>
        </p:blipFill>
        <p:spPr>
          <a:xfrm>
            <a:off x="7391400" y="924197"/>
            <a:ext cx="4466317" cy="2198127"/>
          </a:xfrm>
          <a:prstGeom prst="rect">
            <a:avLst/>
          </a:prstGeom>
        </p:spPr>
      </p:pic>
      <p:pic>
        <p:nvPicPr>
          <p:cNvPr id="5" name="Picture 4"/>
          <p:cNvPicPr>
            <a:picLocks noChangeAspect="1"/>
          </p:cNvPicPr>
          <p:nvPr/>
        </p:nvPicPr>
        <p:blipFill>
          <a:blip r:embed="rId3"/>
          <a:stretch>
            <a:fillRect/>
          </a:stretch>
        </p:blipFill>
        <p:spPr>
          <a:xfrm>
            <a:off x="10597386" y="2579399"/>
            <a:ext cx="742950" cy="542925"/>
          </a:xfrm>
          <a:prstGeom prst="rect">
            <a:avLst/>
          </a:prstGeom>
        </p:spPr>
      </p:pic>
    </p:spTree>
    <p:extLst>
      <p:ext uri="{BB962C8B-B14F-4D97-AF65-F5344CB8AC3E}">
        <p14:creationId xmlns:p14="http://schemas.microsoft.com/office/powerpoint/2010/main" val="417455469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8">
            <a:extLst>
              <a:ext uri="{FF2B5EF4-FFF2-40B4-BE49-F238E27FC236}">
                <a16:creationId xmlns:a16="http://schemas.microsoft.com/office/drawing/2014/main" id="{7CEDBD5F-5E83-473C-B600-6CD099618340}"/>
              </a:ext>
            </a:extLst>
          </p:cNvPr>
          <p:cNvSpPr>
            <a:spLocks noGrp="1"/>
          </p:cNvSpPr>
          <p:nvPr>
            <p:ph idx="1"/>
          </p:nvPr>
        </p:nvSpPr>
        <p:spPr/>
        <p:txBody>
          <a:bodyPr/>
          <a:lstStyle/>
          <a:p>
            <a:r>
              <a:rPr lang="en-US" dirty="0"/>
              <a:t>Changing the Apoapsis (or max altitude) keeps the distance and true anomaly vs time close to the NRHO vector list while matching orbital period</a:t>
            </a:r>
          </a:p>
          <a:p>
            <a:endParaRPr lang="en-US" dirty="0"/>
          </a:p>
          <a:p>
            <a:endParaRPr lang="en-US" dirty="0"/>
          </a:p>
          <a:p>
            <a:endParaRPr lang="en-US" dirty="0"/>
          </a:p>
          <a:p>
            <a:endParaRPr lang="en-US" dirty="0"/>
          </a:p>
          <a:p>
            <a:endParaRPr lang="en-US" dirty="0"/>
          </a:p>
          <a:p>
            <a:r>
              <a:rPr lang="en-US" dirty="0"/>
              <a:t>Defining the Keplerian with min altitude and</a:t>
            </a:r>
            <a:br>
              <a:rPr lang="en-US" dirty="0"/>
            </a:br>
            <a:r>
              <a:rPr lang="en-US" dirty="0"/>
              <a:t>period to match the NRHO calculates a max</a:t>
            </a:r>
            <a:br>
              <a:rPr lang="en-US" dirty="0"/>
            </a:br>
            <a:r>
              <a:rPr lang="en-US" dirty="0"/>
              <a:t>altitude of 63383 km (NRHO was 69546 km)</a:t>
            </a:r>
          </a:p>
        </p:txBody>
      </p:sp>
      <p:pic>
        <p:nvPicPr>
          <p:cNvPr id="10" name="Content Placeholder 6">
            <a:extLst>
              <a:ext uri="{FF2B5EF4-FFF2-40B4-BE49-F238E27FC236}">
                <a16:creationId xmlns:a16="http://schemas.microsoft.com/office/drawing/2014/main" id="{826FB17E-87FC-4200-8B30-7B2D843FC1F6}"/>
              </a:ext>
            </a:extLst>
          </p:cNvPr>
          <p:cNvPicPr>
            <a:picLocks noChangeAspect="1"/>
          </p:cNvPicPr>
          <p:nvPr/>
        </p:nvPicPr>
        <p:blipFill rotWithShape="1">
          <a:blip r:embed="rId2">
            <a:clrChange>
              <a:clrFrom>
                <a:srgbClr val="FFFFFF"/>
              </a:clrFrom>
              <a:clrTo>
                <a:srgbClr val="FFFFFF">
                  <a:alpha val="0"/>
                </a:srgbClr>
              </a:clrTo>
            </a:clrChange>
          </a:blip>
          <a:srcRect l="9119" t="1859" r="-178" b="14628"/>
          <a:stretch/>
        </p:blipFill>
        <p:spPr bwMode="auto">
          <a:xfrm>
            <a:off x="3314700" y="1739688"/>
            <a:ext cx="4028064" cy="1925583"/>
          </a:xfrm>
          <a:prstGeom prst="rect">
            <a:avLst/>
          </a:prstGeom>
          <a:noFill/>
          <a:ln w="9525">
            <a:noFill/>
            <a:miter lim="800000"/>
            <a:headEnd/>
            <a:tailEnd/>
          </a:ln>
        </p:spPr>
      </p:pic>
      <p:sp>
        <p:nvSpPr>
          <p:cNvPr id="2" name="Title 1">
            <a:extLst>
              <a:ext uri="{FF2B5EF4-FFF2-40B4-BE49-F238E27FC236}">
                <a16:creationId xmlns:a16="http://schemas.microsoft.com/office/drawing/2014/main" id="{B976D8A3-2DDA-4178-BEFE-8EB64FC5BE11}"/>
              </a:ext>
            </a:extLst>
          </p:cNvPr>
          <p:cNvSpPr>
            <a:spLocks noGrp="1"/>
          </p:cNvSpPr>
          <p:nvPr>
            <p:ph type="title"/>
          </p:nvPr>
        </p:nvSpPr>
        <p:spPr/>
        <p:txBody>
          <a:bodyPr/>
          <a:lstStyle/>
          <a:p>
            <a:r>
              <a:rPr lang="en-US" dirty="0"/>
              <a:t>Keplerian Approximation of NRHO</a:t>
            </a:r>
          </a:p>
        </p:txBody>
      </p:sp>
      <p:sp>
        <p:nvSpPr>
          <p:cNvPr id="4" name="Footer Placeholder 3">
            <a:extLst>
              <a:ext uri="{FF2B5EF4-FFF2-40B4-BE49-F238E27FC236}">
                <a16:creationId xmlns:a16="http://schemas.microsoft.com/office/drawing/2014/main" id="{7ED67E57-121B-42DD-B23D-599CAE6BE385}"/>
              </a:ext>
            </a:extLst>
          </p:cNvPr>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333399"/>
                </a:solidFill>
                <a:effectLst/>
                <a:uLnTx/>
                <a:uFillTx/>
                <a:latin typeface="Arial" pitchFamily="34" charset="0"/>
                <a:ea typeface="ＭＳ Ｐゴシック" charset="-128"/>
                <a:cs typeface="+mn-cs"/>
              </a:rPr>
              <a:t>TFAWS 2022 – September 6</a:t>
            </a:r>
            <a:r>
              <a:rPr kumimoji="0" lang="en-US" sz="1200" b="0" i="0" u="none" strike="noStrike" kern="1200" cap="none" spc="0" normalizeH="0" baseline="30000" noProof="0">
                <a:ln>
                  <a:noFill/>
                </a:ln>
                <a:solidFill>
                  <a:srgbClr val="333399"/>
                </a:solidFill>
                <a:effectLst/>
                <a:uLnTx/>
                <a:uFillTx/>
                <a:latin typeface="Arial" pitchFamily="34" charset="0"/>
                <a:ea typeface="ＭＳ Ｐゴシック" charset="-128"/>
                <a:cs typeface="+mn-cs"/>
              </a:rPr>
              <a:t>th</a:t>
            </a:r>
            <a:r>
              <a:rPr kumimoji="0" lang="en-US" sz="1200" b="0" i="0" u="none" strike="noStrike" kern="1200" cap="none" spc="0" normalizeH="0" baseline="0" noProof="0">
                <a:ln>
                  <a:noFill/>
                </a:ln>
                <a:solidFill>
                  <a:srgbClr val="333399"/>
                </a:solidFill>
                <a:effectLst/>
                <a:uLnTx/>
                <a:uFillTx/>
                <a:latin typeface="Arial" pitchFamily="34" charset="0"/>
                <a:ea typeface="ＭＳ Ｐゴシック" charset="-128"/>
                <a:cs typeface="+mn-cs"/>
              </a:rPr>
              <a:t>-9</a:t>
            </a:r>
            <a:r>
              <a:rPr kumimoji="0" lang="en-US" sz="1200" b="0" i="0" u="none" strike="noStrike" kern="1200" cap="none" spc="0" normalizeH="0" baseline="30000" noProof="0">
                <a:ln>
                  <a:noFill/>
                </a:ln>
                <a:solidFill>
                  <a:srgbClr val="333399"/>
                </a:solidFill>
                <a:effectLst/>
                <a:uLnTx/>
                <a:uFillTx/>
                <a:latin typeface="Arial" pitchFamily="34" charset="0"/>
                <a:ea typeface="ＭＳ Ｐゴシック" charset="-128"/>
                <a:cs typeface="+mn-cs"/>
              </a:rPr>
              <a:t>th</a:t>
            </a:r>
            <a:r>
              <a:rPr kumimoji="0" lang="en-US" sz="1200" b="0" i="0" u="none" strike="noStrike" kern="1200" cap="none" spc="0" normalizeH="0" baseline="0" noProof="0">
                <a:ln>
                  <a:noFill/>
                </a:ln>
                <a:solidFill>
                  <a:srgbClr val="333399"/>
                </a:solidFill>
                <a:effectLst/>
                <a:uLnTx/>
                <a:uFillTx/>
                <a:latin typeface="Arial" pitchFamily="34" charset="0"/>
                <a:ea typeface="ＭＳ Ｐゴシック" charset="-128"/>
                <a:cs typeface="+mn-cs"/>
              </a:rPr>
              <a:t>, 2022</a:t>
            </a:r>
            <a:endParaRPr kumimoji="0" lang="en-US" sz="1200" b="0" i="0" u="none" strike="noStrike" kern="1200" cap="none" spc="0" normalizeH="0" baseline="0" noProof="0" dirty="0">
              <a:ln>
                <a:noFill/>
              </a:ln>
              <a:solidFill>
                <a:srgbClr val="333399"/>
              </a:solidFill>
              <a:effectLst/>
              <a:uLnTx/>
              <a:uFillTx/>
              <a:latin typeface="Arial" pitchFamily="34" charset="0"/>
              <a:ea typeface="ＭＳ Ｐゴシック" charset="-128"/>
              <a:cs typeface="+mn-cs"/>
            </a:endParaRPr>
          </a:p>
        </p:txBody>
      </p:sp>
      <p:sp>
        <p:nvSpPr>
          <p:cNvPr id="5" name="Slide Number Placeholder 4">
            <a:extLst>
              <a:ext uri="{FF2B5EF4-FFF2-40B4-BE49-F238E27FC236}">
                <a16:creationId xmlns:a16="http://schemas.microsoft.com/office/drawing/2014/main" id="{79CFF367-96B6-463C-8592-A5D18870DAEB}"/>
              </a:ext>
            </a:extLst>
          </p:cNvPr>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3F42015-0FC7-4B0E-8D2B-76EADF48D957}" type="slidenum">
              <a:rPr kumimoji="0" lang="en-US" sz="1000" b="0" i="0" u="none" strike="noStrike" kern="1200" cap="none" spc="0" normalizeH="0" baseline="0" noProof="0" smtClean="0">
                <a:ln>
                  <a:noFill/>
                </a:ln>
                <a:solidFill>
                  <a:srgbClr val="333399"/>
                </a:solidFill>
                <a:effectLst/>
                <a:uLnTx/>
                <a:uFillTx/>
                <a:latin typeface="Arial" pitchFamily="34"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28</a:t>
            </a:fld>
            <a:endParaRPr kumimoji="0" lang="en-US" sz="1000" b="0" i="0" u="none" strike="noStrike" kern="1200" cap="none" spc="0" normalizeH="0" baseline="0" noProof="0">
              <a:ln>
                <a:noFill/>
              </a:ln>
              <a:solidFill>
                <a:srgbClr val="333399"/>
              </a:solidFill>
              <a:effectLst/>
              <a:uLnTx/>
              <a:uFillTx/>
              <a:latin typeface="Arial" pitchFamily="34" charset="0"/>
              <a:ea typeface="ＭＳ Ｐゴシック" charset="-128"/>
              <a:cs typeface="+mn-cs"/>
            </a:endParaRPr>
          </a:p>
        </p:txBody>
      </p:sp>
      <p:pic>
        <p:nvPicPr>
          <p:cNvPr id="13" name="Picture 12">
            <a:extLst>
              <a:ext uri="{FF2B5EF4-FFF2-40B4-BE49-F238E27FC236}">
                <a16:creationId xmlns:a16="http://schemas.microsoft.com/office/drawing/2014/main" id="{93D33F85-7F37-4BEE-9DB8-58E70CDFD7FF}"/>
              </a:ext>
            </a:extLst>
          </p:cNvPr>
          <p:cNvPicPr>
            <a:picLocks noChangeAspect="1"/>
          </p:cNvPicPr>
          <p:nvPr/>
        </p:nvPicPr>
        <p:blipFill rotWithShape="1">
          <a:blip r:embed="rId3">
            <a:clrChange>
              <a:clrFrom>
                <a:srgbClr val="FFFFFF"/>
              </a:clrFrom>
              <a:clrTo>
                <a:srgbClr val="FFFFFF">
                  <a:alpha val="0"/>
                </a:srgbClr>
              </a:clrTo>
            </a:clrChange>
          </a:blip>
          <a:srcRect l="14459" r="24152"/>
          <a:stretch/>
        </p:blipFill>
        <p:spPr>
          <a:xfrm>
            <a:off x="228600" y="1714500"/>
            <a:ext cx="3009900" cy="1874446"/>
          </a:xfrm>
          <a:prstGeom prst="rect">
            <a:avLst/>
          </a:prstGeom>
        </p:spPr>
      </p:pic>
      <p:pic>
        <p:nvPicPr>
          <p:cNvPr id="15" name="Picture 14">
            <a:extLst>
              <a:ext uri="{FF2B5EF4-FFF2-40B4-BE49-F238E27FC236}">
                <a16:creationId xmlns:a16="http://schemas.microsoft.com/office/drawing/2014/main" id="{E032CCB7-5C98-41A7-919A-27E828F83315}"/>
              </a:ext>
            </a:extLst>
          </p:cNvPr>
          <p:cNvPicPr>
            <a:picLocks noChangeAspect="1"/>
          </p:cNvPicPr>
          <p:nvPr/>
        </p:nvPicPr>
        <p:blipFill rotWithShape="1">
          <a:blip r:embed="rId4"/>
          <a:srcRect l="53333" t="12882" r="5556" b="43455"/>
          <a:stretch/>
        </p:blipFill>
        <p:spPr>
          <a:xfrm>
            <a:off x="7657987" y="3691923"/>
            <a:ext cx="4028064" cy="2751072"/>
          </a:xfrm>
          <a:prstGeom prst="rect">
            <a:avLst/>
          </a:prstGeom>
        </p:spPr>
      </p:pic>
      <p:pic>
        <p:nvPicPr>
          <p:cNvPr id="16" name="Picture 15">
            <a:extLst>
              <a:ext uri="{FF2B5EF4-FFF2-40B4-BE49-F238E27FC236}">
                <a16:creationId xmlns:a16="http://schemas.microsoft.com/office/drawing/2014/main" id="{B6F889CB-3322-4AA4-80F8-061831B98596}"/>
              </a:ext>
            </a:extLst>
          </p:cNvPr>
          <p:cNvPicPr>
            <a:picLocks noChangeAspect="1"/>
          </p:cNvPicPr>
          <p:nvPr/>
        </p:nvPicPr>
        <p:blipFill>
          <a:blip r:embed="rId5"/>
          <a:stretch>
            <a:fillRect/>
          </a:stretch>
        </p:blipFill>
        <p:spPr>
          <a:xfrm>
            <a:off x="7048500" y="1663488"/>
            <a:ext cx="4637551" cy="2062915"/>
          </a:xfrm>
          <a:prstGeom prst="rect">
            <a:avLst/>
          </a:prstGeom>
        </p:spPr>
      </p:pic>
    </p:spTree>
    <p:extLst>
      <p:ext uri="{BB962C8B-B14F-4D97-AF65-F5344CB8AC3E}">
        <p14:creationId xmlns:p14="http://schemas.microsoft.com/office/powerpoint/2010/main" val="351139255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905000" y="2362200"/>
            <a:ext cx="3523793" cy="3340898"/>
          </a:xfrm>
          <a:prstGeom prst="rect">
            <a:avLst/>
          </a:prstGeom>
        </p:spPr>
      </p:pic>
      <p:sp>
        <p:nvSpPr>
          <p:cNvPr id="13313" name="Rectangle 5"/>
          <p:cNvSpPr>
            <a:spLocks noGrp="1" noChangeArrowheads="1"/>
          </p:cNvSpPr>
          <p:nvPr>
            <p:ph type="subTitle" idx="1"/>
          </p:nvPr>
        </p:nvSpPr>
        <p:spPr>
          <a:xfrm>
            <a:off x="4966781" y="4724400"/>
            <a:ext cx="6096000" cy="914400"/>
          </a:xfrm>
        </p:spPr>
        <p:txBody>
          <a:bodyPr/>
          <a:lstStyle/>
          <a:p>
            <a:pPr eaLnBrk="1" hangingPunct="1"/>
            <a:r>
              <a:rPr lang="en-US" sz="1800" dirty="0">
                <a:solidFill>
                  <a:schemeClr val="tx1"/>
                </a:solidFill>
                <a:ea typeface="ＭＳ Ｐゴシック" charset="-128"/>
              </a:rPr>
              <a:t>Presented By</a:t>
            </a:r>
            <a:br>
              <a:rPr lang="en-US" sz="1800" dirty="0">
                <a:solidFill>
                  <a:schemeClr val="tx1"/>
                </a:solidFill>
                <a:ea typeface="ＭＳ Ｐゴシック" charset="-128"/>
              </a:rPr>
            </a:br>
            <a:r>
              <a:rPr lang="en-US" sz="1800" dirty="0">
                <a:solidFill>
                  <a:schemeClr val="tx1"/>
                </a:solidFill>
                <a:ea typeface="ＭＳ Ｐゴシック" charset="-128"/>
              </a:rPr>
              <a:t>Brian Hamill</a:t>
            </a:r>
            <a:endParaRPr lang="en-US" dirty="0">
              <a:solidFill>
                <a:schemeClr val="tx1"/>
              </a:solidFill>
              <a:ea typeface="ＭＳ Ｐゴシック" charset="-128"/>
            </a:endParaRPr>
          </a:p>
        </p:txBody>
      </p:sp>
      <p:sp>
        <p:nvSpPr>
          <p:cNvPr id="13314" name="Rectangle 10"/>
          <p:cNvSpPr>
            <a:spLocks noGrp="1" noChangeArrowheads="1"/>
          </p:cNvSpPr>
          <p:nvPr>
            <p:ph type="ctrTitle"/>
          </p:nvPr>
        </p:nvSpPr>
        <p:spPr>
          <a:xfrm>
            <a:off x="4457700" y="914400"/>
            <a:ext cx="7114162" cy="3347936"/>
          </a:xfrm>
        </p:spPr>
        <p:txBody>
          <a:bodyPr/>
          <a:lstStyle/>
          <a:p>
            <a:pPr eaLnBrk="1" hangingPunct="1"/>
            <a:r>
              <a:rPr lang="en-US" sz="3200" b="0" dirty="0">
                <a:ea typeface="ＭＳ Ｐゴシック" charset="-128"/>
              </a:rPr>
              <a:t>Lunar Thermal Analysis Guidebook (L-TAG):</a:t>
            </a:r>
            <a:br>
              <a:rPr lang="en-US" sz="3200" b="0" dirty="0">
                <a:ea typeface="ＭＳ Ｐゴシック" charset="-128"/>
              </a:rPr>
            </a:br>
            <a:r>
              <a:rPr lang="en-US" sz="2400" b="0" i="1" dirty="0">
                <a:ea typeface="ＭＳ Ｐゴシック" charset="-128"/>
              </a:rPr>
              <a:t>Ground Plane Setup</a:t>
            </a:r>
            <a:br>
              <a:rPr lang="en-US" b="0" i="1" dirty="0">
                <a:ea typeface="ＭＳ Ｐゴシック" charset="-128"/>
              </a:rPr>
            </a:br>
            <a:br>
              <a:rPr lang="en-US" b="0" dirty="0">
                <a:ea typeface="ＭＳ Ｐゴシック" charset="-128"/>
              </a:rPr>
            </a:br>
            <a:r>
              <a:rPr lang="en-US" sz="2000" b="0" dirty="0">
                <a:ea typeface="ＭＳ Ｐゴシック" charset="-128"/>
              </a:rPr>
              <a:t>Carlos Gomez, Brian Hamill, Greg Schunk</a:t>
            </a:r>
            <a:br>
              <a:rPr lang="en-US" sz="2000" b="0" dirty="0">
                <a:ea typeface="ＭＳ Ｐゴシック" charset="-128"/>
              </a:rPr>
            </a:br>
            <a:r>
              <a:rPr lang="en-US" sz="2000" b="0" dirty="0">
                <a:ea typeface="ＭＳ Ｐゴシック" charset="-128"/>
              </a:rPr>
              <a:t>NASA/Marshall Space Flight Center</a:t>
            </a:r>
            <a:br>
              <a:rPr lang="en-US" sz="2000" b="0" dirty="0">
                <a:ea typeface="ＭＳ Ｐゴシック" charset="-128"/>
              </a:rPr>
            </a:br>
            <a:r>
              <a:rPr lang="en-US" sz="2000" b="0" dirty="0">
                <a:ea typeface="ＭＳ Ｐゴシック" charset="-128"/>
              </a:rPr>
              <a:t>&amp;</a:t>
            </a:r>
            <a:br>
              <a:rPr lang="en-US" sz="2000" b="0" dirty="0">
                <a:ea typeface="ＭＳ Ｐゴシック" charset="-128"/>
              </a:rPr>
            </a:br>
            <a:r>
              <a:rPr lang="en-US" sz="2000" b="0" dirty="0">
                <a:ea typeface="ＭＳ Ｐゴシック" charset="-128"/>
              </a:rPr>
              <a:t>Lisa Erickson</a:t>
            </a:r>
            <a:br>
              <a:rPr lang="en-US" sz="2000" b="0" dirty="0">
                <a:ea typeface="ＭＳ Ｐゴシック" charset="-128"/>
              </a:rPr>
            </a:br>
            <a:r>
              <a:rPr lang="en-US" sz="2000" b="0" dirty="0">
                <a:ea typeface="ＭＳ Ｐゴシック" charset="-128"/>
              </a:rPr>
              <a:t>NASA/Johnson Space Center</a:t>
            </a:r>
          </a:p>
        </p:txBody>
      </p:sp>
      <p:sp>
        <p:nvSpPr>
          <p:cNvPr id="13315" name="Rectangle 11"/>
          <p:cNvSpPr>
            <a:spLocks noChangeArrowheads="1"/>
          </p:cNvSpPr>
          <p:nvPr/>
        </p:nvSpPr>
        <p:spPr bwMode="auto">
          <a:xfrm>
            <a:off x="5995481" y="5366426"/>
            <a:ext cx="4038600" cy="1200329"/>
          </a:xfrm>
          <a:prstGeom prst="rect">
            <a:avLst/>
          </a:prstGeom>
          <a:noFill/>
          <a:ln w="9525">
            <a:noFill/>
            <a:miter lim="800000"/>
            <a:headEnd/>
            <a:tailEnd/>
          </a:ln>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333399"/>
                </a:solidFill>
                <a:effectLst/>
                <a:uLnTx/>
                <a:uFillTx/>
                <a:latin typeface="Arial" pitchFamily="34" charset="0"/>
                <a:ea typeface="ＭＳ Ｐゴシック" charset="-128"/>
                <a:cs typeface="+mn-cs"/>
              </a:rPr>
              <a:t>Thermal &amp; Fluids Analysis Workshop</a:t>
            </a:r>
            <a:br>
              <a:rPr kumimoji="0" lang="en-US" sz="1800" b="0" i="0" u="none" strike="noStrike" kern="1200" cap="none" spc="0" normalizeH="0" baseline="0" noProof="0" dirty="0">
                <a:ln>
                  <a:noFill/>
                </a:ln>
                <a:solidFill>
                  <a:srgbClr val="333399"/>
                </a:solidFill>
                <a:effectLst/>
                <a:uLnTx/>
                <a:uFillTx/>
                <a:latin typeface="Arial" pitchFamily="34" charset="0"/>
                <a:ea typeface="ＭＳ Ｐゴシック" charset="-128"/>
                <a:cs typeface="+mn-cs"/>
              </a:rPr>
            </a:br>
            <a:r>
              <a:rPr kumimoji="0" lang="en-US" sz="1800" b="0" i="0" u="none" strike="noStrike" kern="1200" cap="none" spc="0" normalizeH="0" baseline="0" noProof="0" dirty="0">
                <a:ln>
                  <a:noFill/>
                </a:ln>
                <a:solidFill>
                  <a:srgbClr val="333399"/>
                </a:solidFill>
                <a:effectLst/>
                <a:uLnTx/>
                <a:uFillTx/>
                <a:latin typeface="Arial" pitchFamily="34" charset="0"/>
                <a:ea typeface="ＭＳ Ｐゴシック" charset="-128"/>
                <a:cs typeface="+mn-cs"/>
              </a:rPr>
              <a:t>TFAWS 2022</a:t>
            </a:r>
            <a:br>
              <a:rPr kumimoji="0" lang="en-US" sz="1800" b="0" i="0" u="none" strike="noStrike" kern="1200" cap="none" spc="0" normalizeH="0" baseline="0" noProof="0" dirty="0">
                <a:ln>
                  <a:noFill/>
                </a:ln>
                <a:solidFill>
                  <a:srgbClr val="333399"/>
                </a:solidFill>
                <a:effectLst/>
                <a:uLnTx/>
                <a:uFillTx/>
                <a:latin typeface="Arial" pitchFamily="34" charset="0"/>
                <a:ea typeface="ＭＳ Ｐゴシック" charset="-128"/>
                <a:cs typeface="+mn-cs"/>
              </a:rPr>
            </a:br>
            <a:r>
              <a:rPr kumimoji="0" lang="en-US" sz="1800" b="0" i="0" u="none" strike="noStrike" kern="1200" cap="none" spc="0" normalizeH="0" baseline="0" noProof="0" dirty="0">
                <a:ln>
                  <a:noFill/>
                </a:ln>
                <a:solidFill>
                  <a:srgbClr val="333399"/>
                </a:solidFill>
                <a:effectLst/>
                <a:uLnTx/>
                <a:uFillTx/>
                <a:latin typeface="Arial" pitchFamily="34" charset="0"/>
                <a:ea typeface="ＭＳ Ｐゴシック" charset="-128"/>
                <a:cs typeface="+mn-cs"/>
              </a:rPr>
              <a:t>September 6</a:t>
            </a:r>
            <a:r>
              <a:rPr kumimoji="0" lang="en-US" sz="1800" b="0" i="0" u="none" strike="noStrike" kern="1200" cap="none" spc="0" normalizeH="0" baseline="30000" noProof="0" dirty="0">
                <a:ln>
                  <a:noFill/>
                </a:ln>
                <a:solidFill>
                  <a:srgbClr val="333399"/>
                </a:solidFill>
                <a:effectLst/>
                <a:uLnTx/>
                <a:uFillTx/>
                <a:latin typeface="Arial" pitchFamily="34" charset="0"/>
                <a:ea typeface="ＭＳ Ｐゴシック" charset="-128"/>
                <a:cs typeface="+mn-cs"/>
              </a:rPr>
              <a:t>th</a:t>
            </a:r>
            <a:r>
              <a:rPr kumimoji="0" lang="en-US" sz="1800" b="0" i="0" u="none" strike="noStrike" kern="1200" cap="none" spc="0" normalizeH="0" baseline="0" noProof="0" dirty="0">
                <a:ln>
                  <a:noFill/>
                </a:ln>
                <a:solidFill>
                  <a:srgbClr val="333399"/>
                </a:solidFill>
                <a:effectLst/>
                <a:uLnTx/>
                <a:uFillTx/>
                <a:latin typeface="Arial" pitchFamily="34" charset="0"/>
                <a:ea typeface="ＭＳ Ｐゴシック" charset="-128"/>
                <a:cs typeface="+mn-cs"/>
              </a:rPr>
              <a:t>-9</a:t>
            </a:r>
            <a:r>
              <a:rPr kumimoji="0" lang="en-US" sz="1800" b="0" i="0" u="none" strike="noStrike" kern="1200" cap="none" spc="0" normalizeH="0" baseline="30000" noProof="0" dirty="0">
                <a:ln>
                  <a:noFill/>
                </a:ln>
                <a:solidFill>
                  <a:srgbClr val="333399"/>
                </a:solidFill>
                <a:effectLst/>
                <a:uLnTx/>
                <a:uFillTx/>
                <a:latin typeface="Arial" pitchFamily="34" charset="0"/>
                <a:ea typeface="ＭＳ Ｐゴシック" charset="-128"/>
                <a:cs typeface="+mn-cs"/>
              </a:rPr>
              <a:t>th</a:t>
            </a:r>
            <a:r>
              <a:rPr kumimoji="0" lang="en-US" sz="1800" b="0" i="0" u="none" strike="noStrike" kern="1200" cap="none" spc="0" normalizeH="0" baseline="0" noProof="0" dirty="0">
                <a:ln>
                  <a:noFill/>
                </a:ln>
                <a:solidFill>
                  <a:srgbClr val="333399"/>
                </a:solidFill>
                <a:effectLst/>
                <a:uLnTx/>
                <a:uFillTx/>
                <a:latin typeface="Arial" pitchFamily="34" charset="0"/>
                <a:ea typeface="ＭＳ Ｐゴシック" charset="-128"/>
                <a:cs typeface="+mn-cs"/>
              </a:rPr>
              <a:t>, 2022</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333399"/>
                </a:solidFill>
                <a:effectLst/>
                <a:uLnTx/>
                <a:uFillTx/>
                <a:latin typeface="Arial" pitchFamily="34" charset="0"/>
                <a:ea typeface="ＭＳ Ｐゴシック" charset="-128"/>
                <a:cs typeface="+mn-cs"/>
              </a:rPr>
              <a:t>Virtual Conference</a:t>
            </a:r>
          </a:p>
        </p:txBody>
      </p:sp>
      <p:sp>
        <p:nvSpPr>
          <p:cNvPr id="112676" name="Text Box 36"/>
          <p:cNvSpPr txBox="1">
            <a:spLocks noChangeArrowheads="1"/>
          </p:cNvSpPr>
          <p:nvPr/>
        </p:nvSpPr>
        <p:spPr bwMode="auto">
          <a:xfrm>
            <a:off x="1524000" y="152400"/>
            <a:ext cx="8686800" cy="609600"/>
          </a:xfrm>
          <a:prstGeom prst="rect">
            <a:avLst/>
          </a:prstGeom>
          <a:gradFill rotWithShape="0">
            <a:gsLst>
              <a:gs pos="0">
                <a:schemeClr val="accent2"/>
              </a:gs>
              <a:gs pos="100000">
                <a:schemeClr val="accent2">
                  <a:gamma/>
                  <a:shade val="48627"/>
                  <a:invGamma/>
                </a:schemeClr>
              </a:gs>
            </a:gsLst>
            <a:lin ang="0" scaled="1"/>
          </a:gradFill>
          <a:ln w="9525">
            <a:noFill/>
            <a:miter lim="800000"/>
            <a:headEnd/>
            <a:tailEnd/>
          </a:ln>
          <a:effectLst/>
        </p:spPr>
        <p:txBody>
          <a:bodyPr anchor="ctr"/>
          <a:lstStyle/>
          <a:p>
            <a:pPr marL="0" marR="0" lvl="0" indent="0" algn="l" defTabSz="914400" rtl="0" eaLnBrk="0" fontAlgn="base" latinLnBrk="0" hangingPunct="0">
              <a:lnSpc>
                <a:spcPct val="100000"/>
              </a:lnSpc>
              <a:spcBef>
                <a:spcPct val="50000"/>
              </a:spcBef>
              <a:spcAft>
                <a:spcPct val="0"/>
              </a:spcAft>
              <a:buClrTx/>
              <a:buSzTx/>
              <a:buFontTx/>
              <a:buNone/>
              <a:tabLst>
                <a:tab pos="4459288" algn="ctr"/>
              </a:tabLst>
              <a:defRPr/>
            </a:pPr>
            <a:r>
              <a:rPr kumimoji="0" lang="en-US" sz="2800" b="1" i="0" u="none" strike="noStrike" kern="1200" cap="none" spc="0" normalizeH="0" baseline="0" noProof="0" dirty="0">
                <a:ln>
                  <a:noFill/>
                </a:ln>
                <a:solidFill>
                  <a:srgbClr val="FFFFFF"/>
                </a:solidFill>
                <a:effectLst/>
                <a:uLnTx/>
                <a:uFillTx/>
                <a:latin typeface="Arial" charset="0"/>
                <a:ea typeface="ＭＳ Ｐゴシック" charset="-128"/>
                <a:cs typeface="+mn-cs"/>
              </a:rPr>
              <a:t>	TFAWS Short Course</a:t>
            </a:r>
          </a:p>
        </p:txBody>
      </p:sp>
      <p:pic>
        <p:nvPicPr>
          <p:cNvPr id="13317" name="Picture 19"/>
          <p:cNvPicPr>
            <a:picLocks noChangeAspect="1" noChangeArrowheads="1"/>
          </p:cNvPicPr>
          <p:nvPr/>
        </p:nvPicPr>
        <p:blipFill>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9601200" y="1"/>
            <a:ext cx="1066800" cy="904875"/>
          </a:xfrm>
          <a:prstGeom prst="rect">
            <a:avLst/>
          </a:prstGeom>
          <a:noFill/>
          <a:ln w="9525">
            <a:noFill/>
            <a:miter lim="800000"/>
            <a:headEnd/>
            <a:tailEnd/>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Analytical Environments and Ground Plane Setup</a:t>
            </a:r>
          </a:p>
        </p:txBody>
      </p:sp>
      <p:sp>
        <p:nvSpPr>
          <p:cNvPr id="31" name="Content Placeholder 30"/>
          <p:cNvSpPr>
            <a:spLocks noGrp="1"/>
          </p:cNvSpPr>
          <p:nvPr>
            <p:ph idx="1"/>
          </p:nvPr>
        </p:nvSpPr>
        <p:spPr/>
        <p:txBody>
          <a:bodyPr/>
          <a:lstStyle/>
          <a:p>
            <a:r>
              <a:rPr lang="en-US" dirty="0"/>
              <a:t>In Thermal Desktop, 2 type of Radiation Tasks</a:t>
            </a:r>
          </a:p>
          <a:p>
            <a:pPr lvl="1"/>
            <a:r>
              <a:rPr lang="en-US" dirty="0" err="1"/>
              <a:t>Radks</a:t>
            </a:r>
            <a:endParaRPr lang="en-US" dirty="0"/>
          </a:p>
          <a:p>
            <a:pPr lvl="2"/>
            <a:r>
              <a:rPr lang="en-US" dirty="0"/>
              <a:t>Thermal exchange between model surfaces</a:t>
            </a:r>
          </a:p>
          <a:p>
            <a:pPr lvl="2"/>
            <a:r>
              <a:rPr lang="en-US" dirty="0"/>
              <a:t>Heat rejection to Radiation Sink Node: “Space”</a:t>
            </a:r>
          </a:p>
          <a:p>
            <a:pPr lvl="3"/>
            <a:r>
              <a:rPr lang="en-US" dirty="0"/>
              <a:t>Could also represent: Room Ambient, TVAC Cold Walls, etc…</a:t>
            </a:r>
          </a:p>
          <a:p>
            <a:pPr lvl="2"/>
            <a:r>
              <a:rPr lang="en-US" dirty="0"/>
              <a:t>Modeled as energy exchange: </a:t>
            </a:r>
            <a:r>
              <a:rPr lang="en-US" dirty="0" err="1"/>
              <a:t>Q</a:t>
            </a:r>
            <a:r>
              <a:rPr lang="en-US" baseline="-25000" dirty="0" err="1"/>
              <a:t>space</a:t>
            </a:r>
            <a:r>
              <a:rPr lang="en-US" baseline="-25000" dirty="0"/>
              <a:t>-i</a:t>
            </a:r>
            <a:r>
              <a:rPr lang="en-US" dirty="0"/>
              <a:t> = </a:t>
            </a:r>
            <a:r>
              <a:rPr lang="en-US" dirty="0" err="1"/>
              <a:t>k</a:t>
            </a:r>
            <a:r>
              <a:rPr lang="en-US" baseline="-25000" dirty="0" err="1"/>
              <a:t>i</a:t>
            </a:r>
            <a:r>
              <a:rPr lang="en-US" baseline="-25000" dirty="0"/>
              <a:t>-space</a:t>
            </a:r>
            <a:r>
              <a:rPr lang="en-US" dirty="0"/>
              <a:t>*(T</a:t>
            </a:r>
            <a:r>
              <a:rPr lang="en-US" baseline="-25000" dirty="0"/>
              <a:t>space</a:t>
            </a:r>
            <a:r>
              <a:rPr lang="en-US" baseline="30000" dirty="0"/>
              <a:t>4</a:t>
            </a:r>
            <a:r>
              <a:rPr lang="en-US" dirty="0"/>
              <a:t> – T</a:t>
            </a:r>
            <a:r>
              <a:rPr lang="en-US" baseline="-25000" dirty="0"/>
              <a:t>i</a:t>
            </a:r>
            <a:r>
              <a:rPr lang="en-US" baseline="30000" dirty="0"/>
              <a:t>4</a:t>
            </a:r>
            <a:r>
              <a:rPr lang="en-US" dirty="0"/>
              <a:t>)</a:t>
            </a:r>
          </a:p>
          <a:p>
            <a:pPr lvl="1"/>
            <a:r>
              <a:rPr lang="en-US" dirty="0"/>
              <a:t>Heat Rates</a:t>
            </a:r>
          </a:p>
          <a:p>
            <a:pPr lvl="2"/>
            <a:r>
              <a:rPr lang="en-US" dirty="0"/>
              <a:t>Directional and diffuse heat loads applied to Model</a:t>
            </a:r>
          </a:p>
          <a:p>
            <a:pPr lvl="2"/>
            <a:r>
              <a:rPr lang="en-US" dirty="0"/>
              <a:t>Typically defined using “Orbits” defined by the Orbit manager.</a:t>
            </a:r>
          </a:p>
          <a:p>
            <a:pPr lvl="2"/>
            <a:r>
              <a:rPr lang="en-US" dirty="0"/>
              <a:t>Modeled as incident fluxes: </a:t>
            </a:r>
            <a:r>
              <a:rPr lang="en-US" dirty="0" err="1"/>
              <a:t>Q</a:t>
            </a:r>
            <a:r>
              <a:rPr lang="en-US" baseline="-25000" dirty="0" err="1"/>
              <a:t>env</a:t>
            </a:r>
            <a:r>
              <a:rPr lang="en-US" baseline="-25000" dirty="0"/>
              <a:t>-i</a:t>
            </a:r>
            <a:r>
              <a:rPr lang="en-US" dirty="0"/>
              <a:t> = </a:t>
            </a:r>
            <a:r>
              <a:rPr lang="en-US" dirty="0" err="1"/>
              <a:t>Q</a:t>
            </a:r>
            <a:r>
              <a:rPr lang="en-US" baseline="-25000" dirty="0" err="1"/>
              <a:t>solar</a:t>
            </a:r>
            <a:r>
              <a:rPr lang="en-US" dirty="0"/>
              <a:t> + </a:t>
            </a:r>
            <a:r>
              <a:rPr lang="en-US" dirty="0" err="1"/>
              <a:t>Q</a:t>
            </a:r>
            <a:r>
              <a:rPr lang="en-US" baseline="-25000" dirty="0" err="1"/>
              <a:t>albedo</a:t>
            </a:r>
            <a:r>
              <a:rPr lang="en-US" dirty="0"/>
              <a:t> + etc…</a:t>
            </a:r>
          </a:p>
          <a:p>
            <a:pPr lvl="1"/>
            <a:r>
              <a:rPr lang="en-US" dirty="0"/>
              <a:t>These are calculated and applied </a:t>
            </a:r>
            <a:r>
              <a:rPr lang="en-US" i="1" dirty="0"/>
              <a:t>independently</a:t>
            </a:r>
            <a:r>
              <a:rPr lang="en-US" dirty="0"/>
              <a:t>, but will result in:</a:t>
            </a:r>
          </a:p>
          <a:p>
            <a:pPr lvl="2"/>
            <a:r>
              <a:rPr lang="en-US" dirty="0" err="1"/>
              <a:t>Q</a:t>
            </a:r>
            <a:r>
              <a:rPr lang="en-US" baseline="-25000" dirty="0" err="1"/>
              <a:t>net</a:t>
            </a:r>
            <a:r>
              <a:rPr lang="en-US" dirty="0"/>
              <a:t> = </a:t>
            </a:r>
            <a:r>
              <a:rPr lang="en-US" dirty="0" err="1"/>
              <a:t>Q</a:t>
            </a:r>
            <a:r>
              <a:rPr lang="en-US" baseline="-25000" dirty="0" err="1"/>
              <a:t>solar</a:t>
            </a:r>
            <a:r>
              <a:rPr lang="en-US" dirty="0"/>
              <a:t> + </a:t>
            </a:r>
            <a:r>
              <a:rPr lang="en-US" dirty="0" err="1"/>
              <a:t>Q</a:t>
            </a:r>
            <a:r>
              <a:rPr lang="en-US" baseline="-25000" dirty="0" err="1"/>
              <a:t>albedo</a:t>
            </a:r>
            <a:r>
              <a:rPr lang="en-US" dirty="0"/>
              <a:t> + </a:t>
            </a:r>
            <a:r>
              <a:rPr lang="en-US" dirty="0" err="1"/>
              <a:t>Q</a:t>
            </a:r>
            <a:r>
              <a:rPr lang="en-US" baseline="-25000" dirty="0" err="1"/>
              <a:t>planetshine</a:t>
            </a:r>
            <a:r>
              <a:rPr lang="en-US" dirty="0"/>
              <a:t> + etc… + </a:t>
            </a:r>
            <a:r>
              <a:rPr lang="en-US" dirty="0" err="1"/>
              <a:t>k</a:t>
            </a:r>
            <a:r>
              <a:rPr lang="en-US" baseline="-25000" dirty="0" err="1"/>
              <a:t>i</a:t>
            </a:r>
            <a:r>
              <a:rPr lang="en-US" baseline="-25000" dirty="0"/>
              <a:t>-space</a:t>
            </a:r>
            <a:r>
              <a:rPr lang="en-US" dirty="0"/>
              <a:t>*(T</a:t>
            </a:r>
            <a:r>
              <a:rPr lang="en-US" baseline="-25000" dirty="0"/>
              <a:t>space</a:t>
            </a:r>
            <a:r>
              <a:rPr lang="en-US" baseline="30000" dirty="0"/>
              <a:t>4</a:t>
            </a:r>
            <a:r>
              <a:rPr lang="en-US" dirty="0"/>
              <a:t> – T</a:t>
            </a:r>
            <a:r>
              <a:rPr lang="en-US" baseline="-25000" dirty="0"/>
              <a:t>i</a:t>
            </a:r>
            <a:r>
              <a:rPr lang="en-US" baseline="30000" dirty="0"/>
              <a:t>4</a:t>
            </a:r>
            <a:r>
              <a:rPr lang="en-US" dirty="0"/>
              <a:t>)</a:t>
            </a:r>
          </a:p>
          <a:p>
            <a:pPr lvl="2"/>
            <a:endParaRPr lang="en-US" dirty="0"/>
          </a:p>
          <a:p>
            <a:pPr lvl="2"/>
            <a:endParaRPr lang="en-US" baseline="-25000" dirty="0"/>
          </a:p>
        </p:txBody>
      </p:sp>
    </p:spTree>
    <p:extLst>
      <p:ext uri="{BB962C8B-B14F-4D97-AF65-F5344CB8AC3E}">
        <p14:creationId xmlns:p14="http://schemas.microsoft.com/office/powerpoint/2010/main" val="61151131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 14"/>
          <p:cNvGrpSpPr/>
          <p:nvPr/>
        </p:nvGrpSpPr>
        <p:grpSpPr>
          <a:xfrm>
            <a:off x="6484036" y="1263316"/>
            <a:ext cx="5486400" cy="5486400"/>
            <a:chOff x="6484036" y="1263316"/>
            <a:chExt cx="5486400" cy="5486400"/>
          </a:xfrm>
        </p:grpSpPr>
        <p:sp>
          <p:nvSpPr>
            <p:cNvPr id="11" name="Oval 10"/>
            <p:cNvSpPr/>
            <p:nvPr/>
          </p:nvSpPr>
          <p:spPr>
            <a:xfrm>
              <a:off x="6484036" y="1263316"/>
              <a:ext cx="5486400" cy="5486400"/>
            </a:xfrm>
            <a:prstGeom prst="ellipse">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000" b="1" i="0" u="none" strike="noStrike" kern="1200" cap="none" spc="0" normalizeH="0" baseline="0" noProof="0">
                <a:ln>
                  <a:noFill/>
                </a:ln>
                <a:solidFill>
                  <a:srgbClr val="FFFFFF"/>
                </a:solidFill>
                <a:effectLst/>
                <a:uLnTx/>
                <a:uFillTx/>
                <a:latin typeface="Arial"/>
                <a:ea typeface="+mn-ea"/>
                <a:cs typeface="+mn-cs"/>
              </a:endParaRPr>
            </a:p>
          </p:txBody>
        </p:sp>
        <p:sp>
          <p:nvSpPr>
            <p:cNvPr id="10" name="32-Point Star 9"/>
            <p:cNvSpPr/>
            <p:nvPr/>
          </p:nvSpPr>
          <p:spPr>
            <a:xfrm>
              <a:off x="6484036" y="1263316"/>
              <a:ext cx="5486400" cy="5486400"/>
            </a:xfrm>
            <a:prstGeom prst="star32">
              <a:avLst>
                <a:gd name="adj" fmla="val 46286"/>
              </a:avLst>
            </a:prstGeom>
            <a:blipFill dpi="0" rotWithShape="1">
              <a:blip r:embed="rId2" cstate="print">
                <a:extLst>
                  <a:ext uri="{28A0092B-C50C-407E-A947-70E740481C1C}">
                    <a14:useLocalDpi xmlns:a14="http://schemas.microsoft.com/office/drawing/2010/main" val="0"/>
                  </a:ext>
                </a:extLst>
              </a:blip>
              <a:srcRect/>
              <a:stretch>
                <a:fillRect/>
              </a:stretch>
            </a:bli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000" b="1" i="0" u="none" strike="noStrike" kern="1200" cap="none" spc="0" normalizeH="0" baseline="0" noProof="0">
                <a:ln>
                  <a:noFill/>
                </a:ln>
                <a:solidFill>
                  <a:srgbClr val="FFFFFF"/>
                </a:solidFill>
                <a:effectLst/>
                <a:uLnTx/>
                <a:uFillTx/>
                <a:latin typeface="Arial"/>
                <a:ea typeface="+mn-ea"/>
                <a:cs typeface="+mn-cs"/>
              </a:endParaRPr>
            </a:p>
          </p:txBody>
        </p:sp>
      </p:grpSp>
      <p:sp>
        <p:nvSpPr>
          <p:cNvPr id="2" name="Title 1"/>
          <p:cNvSpPr>
            <a:spLocks noGrp="1"/>
          </p:cNvSpPr>
          <p:nvPr>
            <p:ph type="title"/>
          </p:nvPr>
        </p:nvSpPr>
        <p:spPr/>
        <p:txBody>
          <a:bodyPr/>
          <a:lstStyle/>
          <a:p>
            <a:r>
              <a:rPr lang="en-US" dirty="0"/>
              <a:t>Radiation Exchange (</a:t>
            </a:r>
            <a:r>
              <a:rPr lang="en-US" dirty="0" err="1"/>
              <a:t>RadKs</a:t>
            </a:r>
            <a:r>
              <a:rPr lang="en-US" dirty="0"/>
              <a:t>)</a:t>
            </a:r>
          </a:p>
        </p:txBody>
      </p:sp>
      <p:sp>
        <p:nvSpPr>
          <p:cNvPr id="31" name="Content Placeholder 30"/>
          <p:cNvSpPr>
            <a:spLocks noGrp="1"/>
          </p:cNvSpPr>
          <p:nvPr>
            <p:ph idx="1"/>
          </p:nvPr>
        </p:nvSpPr>
        <p:spPr>
          <a:xfrm>
            <a:off x="182880" y="1554480"/>
            <a:ext cx="6409274" cy="4805363"/>
          </a:xfrm>
        </p:spPr>
        <p:txBody>
          <a:bodyPr>
            <a:normAutofit/>
          </a:bodyPr>
          <a:lstStyle/>
          <a:p>
            <a:r>
              <a:rPr lang="en-US" dirty="0"/>
              <a:t>Look at </a:t>
            </a:r>
            <a:r>
              <a:rPr lang="en-US" dirty="0" err="1"/>
              <a:t>RadKs</a:t>
            </a:r>
            <a:r>
              <a:rPr lang="en-US" dirty="0"/>
              <a:t> First.</a:t>
            </a:r>
          </a:p>
          <a:p>
            <a:pPr lvl="1"/>
            <a:r>
              <a:rPr lang="en-US" dirty="0"/>
              <a:t>The SPACE node sets the</a:t>
            </a:r>
            <a:br>
              <a:rPr lang="en-US" dirty="0"/>
            </a:br>
            <a:r>
              <a:rPr lang="en-US" dirty="0"/>
              <a:t>radiation sink temperature</a:t>
            </a:r>
          </a:p>
          <a:p>
            <a:pPr lvl="1"/>
            <a:endParaRPr lang="en-US" dirty="0"/>
          </a:p>
          <a:p>
            <a:pPr lvl="1"/>
            <a:r>
              <a:rPr lang="en-US" dirty="0"/>
              <a:t>When applied to the spacecraft:</a:t>
            </a:r>
          </a:p>
          <a:p>
            <a:pPr lvl="2"/>
            <a:r>
              <a:rPr lang="en-US" dirty="0"/>
              <a:t>Defines the energy exchange as:</a:t>
            </a:r>
            <a:br>
              <a:rPr lang="en-US" dirty="0"/>
            </a:br>
            <a:r>
              <a:rPr lang="en-US" dirty="0" err="1"/>
              <a:t>Q</a:t>
            </a:r>
            <a:r>
              <a:rPr lang="en-US" baseline="-25000" dirty="0" err="1"/>
              <a:t>space</a:t>
            </a:r>
            <a:r>
              <a:rPr lang="en-US" baseline="-25000" dirty="0"/>
              <a:t>-i</a:t>
            </a:r>
            <a:r>
              <a:rPr lang="en-US" dirty="0"/>
              <a:t> = </a:t>
            </a:r>
            <a:r>
              <a:rPr lang="en-US" dirty="0" err="1"/>
              <a:t>k</a:t>
            </a:r>
            <a:r>
              <a:rPr lang="en-US" baseline="-25000" dirty="0" err="1"/>
              <a:t>space</a:t>
            </a:r>
            <a:r>
              <a:rPr lang="en-US" baseline="-25000" dirty="0"/>
              <a:t>-i</a:t>
            </a:r>
            <a:r>
              <a:rPr lang="en-US" dirty="0"/>
              <a:t>*(T</a:t>
            </a:r>
            <a:r>
              <a:rPr lang="en-US" baseline="-25000" dirty="0"/>
              <a:t>space</a:t>
            </a:r>
            <a:r>
              <a:rPr lang="en-US" baseline="30000" dirty="0"/>
              <a:t>4</a:t>
            </a:r>
            <a:r>
              <a:rPr lang="en-US" dirty="0"/>
              <a:t> – T</a:t>
            </a:r>
            <a:r>
              <a:rPr lang="en-US" baseline="-25000" dirty="0"/>
              <a:t>i</a:t>
            </a:r>
            <a:r>
              <a:rPr lang="en-US" baseline="30000" dirty="0"/>
              <a:t>4</a:t>
            </a:r>
            <a:r>
              <a:rPr lang="en-US" dirty="0"/>
              <a:t>)</a:t>
            </a:r>
            <a:br>
              <a:rPr lang="en-US" dirty="0"/>
            </a:br>
            <a:endParaRPr lang="en-US" dirty="0"/>
          </a:p>
          <a:p>
            <a:pPr lvl="2"/>
            <a:r>
              <a:rPr lang="en-US" dirty="0" err="1"/>
              <a:t>k</a:t>
            </a:r>
            <a:r>
              <a:rPr lang="en-US" baseline="-25000" dirty="0" err="1"/>
              <a:t>space</a:t>
            </a:r>
            <a:r>
              <a:rPr lang="en-US" baseline="-25000" dirty="0"/>
              <a:t>-i</a:t>
            </a:r>
            <a:r>
              <a:rPr lang="en-US" dirty="0"/>
              <a:t> is the grey-body form factor to space for a node: </a:t>
            </a:r>
            <a:r>
              <a:rPr lang="en-US" dirty="0" err="1"/>
              <a:t>k</a:t>
            </a:r>
            <a:r>
              <a:rPr lang="en-US" baseline="-25000" dirty="0" err="1"/>
              <a:t>space</a:t>
            </a:r>
            <a:r>
              <a:rPr lang="en-US" baseline="-25000" dirty="0"/>
              <a:t>-i</a:t>
            </a:r>
            <a:r>
              <a:rPr lang="en-US" dirty="0"/>
              <a:t> = 1 – </a:t>
            </a:r>
            <a:r>
              <a:rPr lang="en-US" dirty="0" err="1"/>
              <a:t>k</a:t>
            </a:r>
            <a:r>
              <a:rPr lang="en-US" baseline="-25000" dirty="0" err="1"/>
              <a:t>spacecraft</a:t>
            </a:r>
            <a:r>
              <a:rPr lang="en-US" baseline="-25000" dirty="0"/>
              <a:t>-i</a:t>
            </a:r>
          </a:p>
          <a:p>
            <a:pPr lvl="2"/>
            <a:r>
              <a:rPr lang="en-US" dirty="0"/>
              <a:t>For a single node </a:t>
            </a:r>
            <a:r>
              <a:rPr lang="en-US" dirty="0" err="1"/>
              <a:t>k</a:t>
            </a:r>
            <a:r>
              <a:rPr lang="en-US" baseline="-25000" dirty="0" err="1"/>
              <a:t>space</a:t>
            </a:r>
            <a:r>
              <a:rPr lang="en-US" baseline="-25000" dirty="0"/>
              <a:t>-i</a:t>
            </a:r>
            <a:r>
              <a:rPr lang="en-US" dirty="0"/>
              <a:t> = 1</a:t>
            </a:r>
          </a:p>
          <a:p>
            <a:pPr lvl="2"/>
            <a:endParaRPr lang="en-US" dirty="0"/>
          </a:p>
          <a:p>
            <a:pPr lvl="2"/>
            <a:r>
              <a:rPr lang="en-US" dirty="0"/>
              <a:t>Can also be represented as:</a:t>
            </a:r>
            <a:br>
              <a:rPr lang="en-US" dirty="0"/>
            </a:br>
            <a:r>
              <a:rPr lang="en-US" dirty="0" err="1"/>
              <a:t>Q</a:t>
            </a:r>
            <a:r>
              <a:rPr lang="en-US" baseline="-25000" dirty="0" err="1"/>
              <a:t>space</a:t>
            </a:r>
            <a:r>
              <a:rPr lang="en-US" baseline="-25000" dirty="0"/>
              <a:t>-i</a:t>
            </a:r>
            <a:r>
              <a:rPr lang="en-US" dirty="0"/>
              <a:t> = </a:t>
            </a:r>
            <a:r>
              <a:rPr lang="en-US" dirty="0" err="1"/>
              <a:t>k</a:t>
            </a:r>
            <a:r>
              <a:rPr lang="en-US" baseline="-25000" dirty="0" err="1"/>
              <a:t>space</a:t>
            </a:r>
            <a:r>
              <a:rPr lang="en-US" baseline="-25000" dirty="0"/>
              <a:t>-i</a:t>
            </a:r>
            <a:r>
              <a:rPr lang="en-US" dirty="0"/>
              <a:t>*(T</a:t>
            </a:r>
            <a:r>
              <a:rPr lang="en-US" baseline="-25000" dirty="0"/>
              <a:t>space</a:t>
            </a:r>
            <a:r>
              <a:rPr lang="en-US" baseline="30000" dirty="0"/>
              <a:t>4</a:t>
            </a:r>
            <a:r>
              <a:rPr lang="en-US" dirty="0"/>
              <a:t>) – </a:t>
            </a:r>
            <a:r>
              <a:rPr lang="en-US" dirty="0" err="1"/>
              <a:t>k</a:t>
            </a:r>
            <a:r>
              <a:rPr lang="en-US" baseline="-25000" dirty="0" err="1"/>
              <a:t>space</a:t>
            </a:r>
            <a:r>
              <a:rPr lang="en-US" baseline="-25000" dirty="0"/>
              <a:t>-i</a:t>
            </a:r>
            <a:r>
              <a:rPr lang="en-US" dirty="0"/>
              <a:t>*(T</a:t>
            </a:r>
            <a:r>
              <a:rPr lang="en-US" baseline="-25000" dirty="0"/>
              <a:t>i</a:t>
            </a:r>
            <a:r>
              <a:rPr lang="en-US" baseline="30000" dirty="0"/>
              <a:t>4</a:t>
            </a:r>
            <a:r>
              <a:rPr lang="en-US" dirty="0"/>
              <a:t>)</a:t>
            </a:r>
          </a:p>
          <a:p>
            <a:pPr lvl="2"/>
            <a:endParaRPr lang="en-US" dirty="0"/>
          </a:p>
          <a:p>
            <a:pPr lvl="1"/>
            <a:endParaRPr lang="en-US" dirty="0"/>
          </a:p>
        </p:txBody>
      </p:sp>
      <p:grpSp>
        <p:nvGrpSpPr>
          <p:cNvPr id="32" name="Group 31"/>
          <p:cNvGrpSpPr/>
          <p:nvPr/>
        </p:nvGrpSpPr>
        <p:grpSpPr>
          <a:xfrm>
            <a:off x="8514802" y="3066893"/>
            <a:ext cx="1532986" cy="1493306"/>
            <a:chOff x="8342756" y="3634740"/>
            <a:chExt cx="407671" cy="418719"/>
          </a:xfrm>
          <a:solidFill>
            <a:srgbClr val="FF9900"/>
          </a:solidFill>
        </p:grpSpPr>
        <p:sp>
          <p:nvSpPr>
            <p:cNvPr id="24" name="Oval 23"/>
            <p:cNvSpPr/>
            <p:nvPr/>
          </p:nvSpPr>
          <p:spPr>
            <a:xfrm>
              <a:off x="8342756" y="3966210"/>
              <a:ext cx="91440" cy="18288"/>
            </a:xfrm>
            <a:prstGeom prst="ellipse">
              <a:avLst/>
            </a:prstGeom>
            <a:grp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000" b="1" i="0" u="none" strike="noStrike" kern="1200" cap="none" spc="0" normalizeH="0" baseline="0" noProof="0">
                <a:ln>
                  <a:noFill/>
                </a:ln>
                <a:solidFill>
                  <a:srgbClr val="FFFFFF"/>
                </a:solidFill>
                <a:effectLst/>
                <a:uLnTx/>
                <a:uFillTx/>
                <a:latin typeface="Arial"/>
                <a:ea typeface="+mn-ea"/>
                <a:cs typeface="+mn-cs"/>
              </a:endParaRPr>
            </a:p>
          </p:txBody>
        </p:sp>
        <p:sp>
          <p:nvSpPr>
            <p:cNvPr id="25" name="Oval 24"/>
            <p:cNvSpPr/>
            <p:nvPr/>
          </p:nvSpPr>
          <p:spPr>
            <a:xfrm>
              <a:off x="8500872" y="4035171"/>
              <a:ext cx="91440" cy="18288"/>
            </a:xfrm>
            <a:prstGeom prst="ellipse">
              <a:avLst/>
            </a:prstGeom>
            <a:grp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000" b="1" i="0" u="none" strike="noStrike" kern="1200" cap="none" spc="0" normalizeH="0" baseline="0" noProof="0">
                <a:ln>
                  <a:noFill/>
                </a:ln>
                <a:solidFill>
                  <a:srgbClr val="FFFFFF"/>
                </a:solidFill>
                <a:effectLst/>
                <a:uLnTx/>
                <a:uFillTx/>
                <a:latin typeface="Arial"/>
                <a:ea typeface="+mn-ea"/>
                <a:cs typeface="+mn-cs"/>
              </a:endParaRPr>
            </a:p>
          </p:txBody>
        </p:sp>
        <p:sp>
          <p:nvSpPr>
            <p:cNvPr id="26" name="Oval 25"/>
            <p:cNvSpPr/>
            <p:nvPr/>
          </p:nvSpPr>
          <p:spPr>
            <a:xfrm>
              <a:off x="8658987" y="3969538"/>
              <a:ext cx="91440" cy="18288"/>
            </a:xfrm>
            <a:prstGeom prst="ellipse">
              <a:avLst/>
            </a:prstGeom>
            <a:grp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000" b="1" i="0" u="none" strike="noStrike" kern="1200" cap="none" spc="0" normalizeH="0" baseline="0" noProof="0">
                <a:ln>
                  <a:noFill/>
                </a:ln>
                <a:solidFill>
                  <a:srgbClr val="FFFFFF"/>
                </a:solidFill>
                <a:effectLst/>
                <a:uLnTx/>
                <a:uFillTx/>
                <a:latin typeface="Arial"/>
                <a:ea typeface="+mn-ea"/>
                <a:cs typeface="+mn-cs"/>
              </a:endParaRPr>
            </a:p>
          </p:txBody>
        </p:sp>
        <p:cxnSp>
          <p:nvCxnSpPr>
            <p:cNvPr id="19" name="Straight Connector 18"/>
            <p:cNvCxnSpPr/>
            <p:nvPr/>
          </p:nvCxnSpPr>
          <p:spPr>
            <a:xfrm>
              <a:off x="8660892" y="3890010"/>
              <a:ext cx="43815" cy="85725"/>
            </a:xfrm>
            <a:prstGeom prst="line">
              <a:avLst/>
            </a:prstGeom>
            <a:grpFill/>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flipH="1">
              <a:off x="8384667" y="3890010"/>
              <a:ext cx="45720" cy="85725"/>
            </a:xfrm>
            <a:prstGeom prst="line">
              <a:avLst/>
            </a:prstGeom>
            <a:grpFill/>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a:stCxn id="5" idx="3"/>
            </p:cNvCxnSpPr>
            <p:nvPr/>
          </p:nvCxnSpPr>
          <p:spPr>
            <a:xfrm>
              <a:off x="8546592" y="3909060"/>
              <a:ext cx="0" cy="135255"/>
            </a:xfrm>
            <a:prstGeom prst="line">
              <a:avLst/>
            </a:prstGeom>
            <a:grpFill/>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 name="Can 4"/>
            <p:cNvSpPr/>
            <p:nvPr/>
          </p:nvSpPr>
          <p:spPr>
            <a:xfrm>
              <a:off x="8409432" y="3634740"/>
              <a:ext cx="274320" cy="274320"/>
            </a:xfrm>
            <a:prstGeom prst="can">
              <a:avLst/>
            </a:prstGeom>
            <a:grpFill/>
            <a:ln>
              <a:solidFill>
                <a:schemeClr val="bg1">
                  <a:lumMod val="75000"/>
                </a:schemeClr>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000" b="1" i="0" u="none" strike="noStrike" kern="1200" cap="none" spc="0" normalizeH="0" baseline="0" noProof="0">
                <a:ln>
                  <a:noFill/>
                </a:ln>
                <a:solidFill>
                  <a:srgbClr val="FFFFFF"/>
                </a:solidFill>
                <a:effectLst/>
                <a:uLnTx/>
                <a:uFillTx/>
                <a:latin typeface="Arial"/>
                <a:ea typeface="+mn-ea"/>
                <a:cs typeface="+mn-cs"/>
              </a:endParaRPr>
            </a:p>
          </p:txBody>
        </p:sp>
      </p:grpSp>
      <p:grpSp>
        <p:nvGrpSpPr>
          <p:cNvPr id="8" name="Group 7"/>
          <p:cNvGrpSpPr/>
          <p:nvPr/>
        </p:nvGrpSpPr>
        <p:grpSpPr>
          <a:xfrm>
            <a:off x="9115553" y="2468894"/>
            <a:ext cx="2422896" cy="640080"/>
            <a:chOff x="8834076" y="2431439"/>
            <a:chExt cx="2422896" cy="640080"/>
          </a:xfrm>
        </p:grpSpPr>
        <p:sp>
          <p:nvSpPr>
            <p:cNvPr id="3" name="Up-Down Arrow 2"/>
            <p:cNvSpPr/>
            <p:nvPr/>
          </p:nvSpPr>
          <p:spPr>
            <a:xfrm rot="2700000">
              <a:off x="9725868" y="1579424"/>
              <a:ext cx="640080" cy="2344110"/>
            </a:xfrm>
            <a:prstGeom prst="upDownArrow">
              <a:avLst/>
            </a:prstGeom>
            <a:solidFill>
              <a:srgbClr val="FFC000"/>
            </a:solidFill>
            <a:ln/>
          </p:spPr>
          <p:style>
            <a:lnRef idx="3">
              <a:schemeClr val="lt1"/>
            </a:lnRef>
            <a:fillRef idx="1">
              <a:schemeClr val="accent2"/>
            </a:fillRef>
            <a:effectRef idx="1">
              <a:schemeClr val="accent2"/>
            </a:effectRef>
            <a:fontRef idx="minor">
              <a:schemeClr val="lt1"/>
            </a:fontRef>
          </p:style>
          <p:txBody>
            <a:bodyPr vert="vert270" rtlCol="0" anchor="ctr"/>
            <a:lstStyle/>
            <a:p>
              <a:pPr marL="457200" marR="0" lvl="1" indent="0" algn="ctr" defTabSz="914400" rtl="0" eaLnBrk="0" fontAlgn="base" latinLnBrk="0" hangingPunct="0">
                <a:lnSpc>
                  <a:spcPct val="100000"/>
                </a:lnSpc>
                <a:spcBef>
                  <a:spcPct val="0"/>
                </a:spcBef>
                <a:spcAft>
                  <a:spcPct val="0"/>
                </a:spcAft>
                <a:buClrTx/>
                <a:buSzTx/>
                <a:buFontTx/>
                <a:buNone/>
                <a:tabLst/>
                <a:defRPr/>
              </a:pPr>
              <a:endParaRPr kumimoji="0" lang="en-US" sz="700" b="1" i="0" u="none" strike="noStrike" kern="1200" cap="none" spc="0" normalizeH="0" baseline="0" noProof="0" dirty="0">
                <a:ln>
                  <a:noFill/>
                </a:ln>
                <a:solidFill>
                  <a:srgbClr val="FFFFFF"/>
                </a:solidFill>
                <a:effectLst/>
                <a:uLnTx/>
                <a:uFillTx/>
                <a:latin typeface="Arial"/>
                <a:ea typeface="+mn-ea"/>
                <a:cs typeface="+mn-cs"/>
              </a:endParaRPr>
            </a:p>
          </p:txBody>
        </p:sp>
        <p:sp>
          <p:nvSpPr>
            <p:cNvPr id="6" name="TextBox 5"/>
            <p:cNvSpPr txBox="1"/>
            <p:nvPr/>
          </p:nvSpPr>
          <p:spPr>
            <a:xfrm rot="18900000">
              <a:off x="8834076" y="2595618"/>
              <a:ext cx="2422896" cy="307777"/>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err="1">
                  <a:ln>
                    <a:noFill/>
                  </a:ln>
                  <a:solidFill>
                    <a:sysClr val="windowText" lastClr="000000"/>
                  </a:solidFill>
                  <a:effectLst/>
                  <a:uLnTx/>
                  <a:uFillTx/>
                  <a:latin typeface="Times" charset="0"/>
                  <a:ea typeface="ＭＳ Ｐゴシック" charset="-128"/>
                  <a:cs typeface="+mn-cs"/>
                </a:rPr>
                <a:t>Q</a:t>
              </a:r>
              <a:r>
                <a:rPr kumimoji="0" lang="en-US" sz="1400" b="1" i="0" u="none" strike="noStrike" kern="1200" cap="none" spc="0" normalizeH="0" baseline="-25000" noProof="0" dirty="0" err="1">
                  <a:ln>
                    <a:noFill/>
                  </a:ln>
                  <a:solidFill>
                    <a:sysClr val="windowText" lastClr="000000"/>
                  </a:solidFill>
                  <a:effectLst/>
                  <a:uLnTx/>
                  <a:uFillTx/>
                  <a:latin typeface="Times" charset="0"/>
                  <a:ea typeface="ＭＳ Ｐゴシック" charset="-128"/>
                  <a:cs typeface="+mn-cs"/>
                </a:rPr>
                <a:t>space</a:t>
              </a:r>
              <a:r>
                <a:rPr kumimoji="0" lang="en-US" sz="1400" b="1" i="0" u="none" strike="noStrike" kern="1200" cap="none" spc="0" normalizeH="0" baseline="-25000" noProof="0" dirty="0">
                  <a:ln>
                    <a:noFill/>
                  </a:ln>
                  <a:solidFill>
                    <a:sysClr val="windowText" lastClr="000000"/>
                  </a:solidFill>
                  <a:effectLst/>
                  <a:uLnTx/>
                  <a:uFillTx/>
                  <a:latin typeface="Times" charset="0"/>
                  <a:ea typeface="ＭＳ Ｐゴシック" charset="-128"/>
                  <a:cs typeface="+mn-cs"/>
                </a:rPr>
                <a:t>-i</a:t>
              </a:r>
              <a:r>
                <a:rPr kumimoji="0" lang="en-US" sz="1400" b="1" i="0" u="none" strike="noStrike" kern="1200" cap="none" spc="0" normalizeH="0" baseline="0" noProof="0" dirty="0">
                  <a:ln>
                    <a:noFill/>
                  </a:ln>
                  <a:solidFill>
                    <a:sysClr val="windowText" lastClr="000000"/>
                  </a:solidFill>
                  <a:effectLst/>
                  <a:uLnTx/>
                  <a:uFillTx/>
                  <a:latin typeface="Times" charset="0"/>
                  <a:ea typeface="ＭＳ Ｐゴシック" charset="-128"/>
                  <a:cs typeface="+mn-cs"/>
                </a:rPr>
                <a:t> = </a:t>
              </a:r>
              <a:r>
                <a:rPr kumimoji="0" lang="en-US" sz="1400" b="1" i="0" u="none" strike="noStrike" kern="1200" cap="none" spc="0" normalizeH="0" baseline="0" noProof="0" dirty="0" err="1">
                  <a:ln>
                    <a:noFill/>
                  </a:ln>
                  <a:solidFill>
                    <a:sysClr val="windowText" lastClr="000000"/>
                  </a:solidFill>
                  <a:effectLst/>
                  <a:uLnTx/>
                  <a:uFillTx/>
                  <a:latin typeface="Times" charset="0"/>
                  <a:ea typeface="ＭＳ Ｐゴシック" charset="-128"/>
                  <a:cs typeface="+mn-cs"/>
                </a:rPr>
                <a:t>k</a:t>
              </a:r>
              <a:r>
                <a:rPr kumimoji="0" lang="en-US" sz="1400" b="1" i="0" u="none" strike="noStrike" kern="1200" cap="none" spc="0" normalizeH="0" baseline="-25000" noProof="0" dirty="0" err="1">
                  <a:ln>
                    <a:noFill/>
                  </a:ln>
                  <a:solidFill>
                    <a:sysClr val="windowText" lastClr="000000"/>
                  </a:solidFill>
                  <a:effectLst/>
                  <a:uLnTx/>
                  <a:uFillTx/>
                  <a:latin typeface="Times" charset="0"/>
                  <a:ea typeface="ＭＳ Ｐゴシック" charset="-128"/>
                  <a:cs typeface="+mn-cs"/>
                </a:rPr>
                <a:t>i</a:t>
              </a:r>
              <a:r>
                <a:rPr kumimoji="0" lang="en-US" sz="1400" b="1" i="0" u="none" strike="noStrike" kern="1200" cap="none" spc="0" normalizeH="0" baseline="-25000" noProof="0" dirty="0">
                  <a:ln>
                    <a:noFill/>
                  </a:ln>
                  <a:solidFill>
                    <a:sysClr val="windowText" lastClr="000000"/>
                  </a:solidFill>
                  <a:effectLst/>
                  <a:uLnTx/>
                  <a:uFillTx/>
                  <a:latin typeface="Times" charset="0"/>
                  <a:ea typeface="ＭＳ Ｐゴシック" charset="-128"/>
                  <a:cs typeface="+mn-cs"/>
                </a:rPr>
                <a:t>-space</a:t>
              </a:r>
              <a:r>
                <a:rPr kumimoji="0" lang="en-US" sz="1400" b="1" i="0" u="none" strike="noStrike" kern="1200" cap="none" spc="0" normalizeH="0" baseline="0" noProof="0" dirty="0">
                  <a:ln>
                    <a:noFill/>
                  </a:ln>
                  <a:solidFill>
                    <a:sysClr val="windowText" lastClr="000000"/>
                  </a:solidFill>
                  <a:effectLst/>
                  <a:uLnTx/>
                  <a:uFillTx/>
                  <a:latin typeface="Times" charset="0"/>
                  <a:ea typeface="ＭＳ Ｐゴシック" charset="-128"/>
                  <a:cs typeface="+mn-cs"/>
                </a:rPr>
                <a:t>*(T</a:t>
              </a:r>
              <a:r>
                <a:rPr kumimoji="0" lang="en-US" sz="1400" b="1" i="0" u="none" strike="noStrike" kern="1200" cap="none" spc="0" normalizeH="0" baseline="-25000" noProof="0" dirty="0">
                  <a:ln>
                    <a:noFill/>
                  </a:ln>
                  <a:solidFill>
                    <a:sysClr val="windowText" lastClr="000000"/>
                  </a:solidFill>
                  <a:effectLst/>
                  <a:uLnTx/>
                  <a:uFillTx/>
                  <a:latin typeface="Times" charset="0"/>
                  <a:ea typeface="ＭＳ Ｐゴシック" charset="-128"/>
                  <a:cs typeface="+mn-cs"/>
                </a:rPr>
                <a:t>space</a:t>
              </a:r>
              <a:r>
                <a:rPr kumimoji="0" lang="en-US" sz="1400" b="1" i="0" u="none" strike="noStrike" kern="1200" cap="none" spc="0" normalizeH="0" baseline="30000" noProof="0" dirty="0">
                  <a:ln>
                    <a:noFill/>
                  </a:ln>
                  <a:solidFill>
                    <a:sysClr val="windowText" lastClr="000000"/>
                  </a:solidFill>
                  <a:effectLst/>
                  <a:uLnTx/>
                  <a:uFillTx/>
                  <a:latin typeface="Times" charset="0"/>
                  <a:ea typeface="ＭＳ Ｐゴシック" charset="-128"/>
                  <a:cs typeface="+mn-cs"/>
                </a:rPr>
                <a:t>4</a:t>
              </a:r>
              <a:r>
                <a:rPr kumimoji="0" lang="en-US" sz="1400" b="1" i="0" u="none" strike="noStrike" kern="1200" cap="none" spc="0" normalizeH="0" baseline="0" noProof="0" dirty="0">
                  <a:ln>
                    <a:noFill/>
                  </a:ln>
                  <a:solidFill>
                    <a:sysClr val="windowText" lastClr="000000"/>
                  </a:solidFill>
                  <a:effectLst/>
                  <a:uLnTx/>
                  <a:uFillTx/>
                  <a:latin typeface="Times" charset="0"/>
                  <a:ea typeface="ＭＳ Ｐゴシック" charset="-128"/>
                  <a:cs typeface="+mn-cs"/>
                </a:rPr>
                <a:t> – T</a:t>
              </a:r>
              <a:r>
                <a:rPr kumimoji="0" lang="en-US" sz="1400" b="1" i="0" u="none" strike="noStrike" kern="1200" cap="none" spc="0" normalizeH="0" baseline="-25000" noProof="0" dirty="0">
                  <a:ln>
                    <a:noFill/>
                  </a:ln>
                  <a:solidFill>
                    <a:sysClr val="windowText" lastClr="000000"/>
                  </a:solidFill>
                  <a:effectLst/>
                  <a:uLnTx/>
                  <a:uFillTx/>
                  <a:latin typeface="Times" charset="0"/>
                  <a:ea typeface="ＭＳ Ｐゴシック" charset="-128"/>
                  <a:cs typeface="+mn-cs"/>
                </a:rPr>
                <a:t>i</a:t>
              </a:r>
              <a:r>
                <a:rPr kumimoji="0" lang="en-US" sz="1400" b="1" i="0" u="none" strike="noStrike" kern="1200" cap="none" spc="0" normalizeH="0" baseline="30000" noProof="0" dirty="0">
                  <a:ln>
                    <a:noFill/>
                  </a:ln>
                  <a:solidFill>
                    <a:sysClr val="windowText" lastClr="000000"/>
                  </a:solidFill>
                  <a:effectLst/>
                  <a:uLnTx/>
                  <a:uFillTx/>
                  <a:latin typeface="Times" charset="0"/>
                  <a:ea typeface="ＭＳ Ｐゴシック" charset="-128"/>
                  <a:cs typeface="+mn-cs"/>
                </a:rPr>
                <a:t>4</a:t>
              </a:r>
              <a:r>
                <a:rPr kumimoji="0" lang="en-US" sz="1400" b="1" i="0" u="none" strike="noStrike" kern="1200" cap="none" spc="0" normalizeH="0" baseline="0" noProof="0" dirty="0">
                  <a:ln>
                    <a:noFill/>
                  </a:ln>
                  <a:solidFill>
                    <a:sysClr val="windowText" lastClr="000000"/>
                  </a:solidFill>
                  <a:effectLst/>
                  <a:uLnTx/>
                  <a:uFillTx/>
                  <a:latin typeface="Times" charset="0"/>
                  <a:ea typeface="ＭＳ Ｐゴシック" charset="-128"/>
                  <a:cs typeface="+mn-cs"/>
                </a:rPr>
                <a:t>)</a:t>
              </a:r>
            </a:p>
          </p:txBody>
        </p:sp>
      </p:grpSp>
      <p:grpSp>
        <p:nvGrpSpPr>
          <p:cNvPr id="17" name="Group 16"/>
          <p:cNvGrpSpPr/>
          <p:nvPr/>
        </p:nvGrpSpPr>
        <p:grpSpPr>
          <a:xfrm>
            <a:off x="9695856" y="2894527"/>
            <a:ext cx="2193106" cy="700921"/>
            <a:chOff x="9419774" y="2834640"/>
            <a:chExt cx="2193106" cy="457200"/>
          </a:xfrm>
        </p:grpSpPr>
        <p:sp>
          <p:nvSpPr>
            <p:cNvPr id="27" name="Right Arrow 26"/>
            <p:cNvSpPr/>
            <p:nvPr/>
          </p:nvSpPr>
          <p:spPr>
            <a:xfrm rot="19800000">
              <a:off x="9509760" y="2834640"/>
              <a:ext cx="2103120" cy="457200"/>
            </a:xfrm>
            <a:prstGeom prst="rightArrow">
              <a:avLst/>
            </a:prstGeom>
            <a:solidFill>
              <a:srgbClr val="FFC000"/>
            </a:solidFill>
          </p:spPr>
          <p:style>
            <a:lnRef idx="3">
              <a:schemeClr val="lt1"/>
            </a:lnRef>
            <a:fillRef idx="1">
              <a:schemeClr val="accent2"/>
            </a:fillRef>
            <a:effectRef idx="1">
              <a:schemeClr val="accent2"/>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000" b="1" i="0" u="none" strike="noStrike" kern="1200" cap="none" spc="0" normalizeH="0" baseline="0" noProof="0">
                <a:ln>
                  <a:noFill/>
                </a:ln>
                <a:solidFill>
                  <a:srgbClr val="FFFFFF"/>
                </a:solidFill>
                <a:effectLst/>
                <a:uLnTx/>
                <a:uFillTx/>
                <a:latin typeface="Arial"/>
                <a:ea typeface="+mn-ea"/>
                <a:cs typeface="+mn-cs"/>
              </a:endParaRPr>
            </a:p>
          </p:txBody>
        </p:sp>
        <p:sp>
          <p:nvSpPr>
            <p:cNvPr id="28" name="TextBox 27"/>
            <p:cNvSpPr txBox="1"/>
            <p:nvPr/>
          </p:nvSpPr>
          <p:spPr>
            <a:xfrm rot="19800000">
              <a:off x="9419774" y="2953692"/>
              <a:ext cx="2125520" cy="220834"/>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ysClr val="windowText" lastClr="000000"/>
                  </a:solidFill>
                  <a:effectLst/>
                  <a:uLnTx/>
                  <a:uFillTx/>
                  <a:latin typeface="Times" charset="0"/>
                  <a:ea typeface="ＭＳ Ｐゴシック" charset="-128"/>
                  <a:cs typeface="+mn-cs"/>
                </a:rPr>
                <a:t>Q</a:t>
              </a:r>
              <a:r>
                <a:rPr kumimoji="0" lang="en-US" sz="1600" b="1" i="0" u="none" strike="noStrike" kern="1200" cap="none" spc="0" normalizeH="0" baseline="-25000" noProof="0" dirty="0">
                  <a:ln>
                    <a:noFill/>
                  </a:ln>
                  <a:solidFill>
                    <a:sysClr val="windowText" lastClr="000000"/>
                  </a:solidFill>
                  <a:effectLst/>
                  <a:uLnTx/>
                  <a:uFillTx/>
                  <a:latin typeface="Times" charset="0"/>
                  <a:ea typeface="ＭＳ Ｐゴシック" charset="-128"/>
                  <a:cs typeface="+mn-cs"/>
                </a:rPr>
                <a:t>i-space</a:t>
              </a:r>
              <a:r>
                <a:rPr kumimoji="0" lang="en-US" sz="1600" b="1" i="0" u="none" strike="noStrike" kern="1200" cap="none" spc="0" normalizeH="0" baseline="0" noProof="0" dirty="0">
                  <a:ln>
                    <a:noFill/>
                  </a:ln>
                  <a:solidFill>
                    <a:sysClr val="windowText" lastClr="000000"/>
                  </a:solidFill>
                  <a:effectLst/>
                  <a:uLnTx/>
                  <a:uFillTx/>
                  <a:latin typeface="Times" charset="0"/>
                  <a:ea typeface="ＭＳ Ｐゴシック" charset="-128"/>
                  <a:cs typeface="+mn-cs"/>
                </a:rPr>
                <a:t> = </a:t>
              </a:r>
              <a:r>
                <a:rPr kumimoji="0" lang="en-US" sz="1600" b="1" i="0" u="none" strike="noStrike" kern="1200" cap="none" spc="0" normalizeH="0" baseline="0" noProof="0" dirty="0" err="1">
                  <a:ln>
                    <a:noFill/>
                  </a:ln>
                  <a:solidFill>
                    <a:sysClr val="windowText" lastClr="000000"/>
                  </a:solidFill>
                  <a:effectLst/>
                  <a:uLnTx/>
                  <a:uFillTx/>
                  <a:latin typeface="Times" charset="0"/>
                  <a:ea typeface="ＭＳ Ｐゴシック" charset="-128"/>
                  <a:cs typeface="+mn-cs"/>
                </a:rPr>
                <a:t>k</a:t>
              </a:r>
              <a:r>
                <a:rPr kumimoji="0" lang="en-US" sz="1600" b="1" i="0" u="none" strike="noStrike" kern="1200" cap="none" spc="0" normalizeH="0" baseline="-25000" noProof="0" dirty="0" err="1">
                  <a:ln>
                    <a:noFill/>
                  </a:ln>
                  <a:solidFill>
                    <a:sysClr val="windowText" lastClr="000000"/>
                  </a:solidFill>
                  <a:effectLst/>
                  <a:uLnTx/>
                  <a:uFillTx/>
                  <a:latin typeface="Times" charset="0"/>
                  <a:ea typeface="ＭＳ Ｐゴシック" charset="-128"/>
                  <a:cs typeface="+mn-cs"/>
                </a:rPr>
                <a:t>i</a:t>
              </a:r>
              <a:r>
                <a:rPr kumimoji="0" lang="en-US" sz="1600" b="1" i="0" u="none" strike="noStrike" kern="1200" cap="none" spc="0" normalizeH="0" baseline="-25000" noProof="0" dirty="0">
                  <a:ln>
                    <a:noFill/>
                  </a:ln>
                  <a:solidFill>
                    <a:sysClr val="windowText" lastClr="000000"/>
                  </a:solidFill>
                  <a:effectLst/>
                  <a:uLnTx/>
                  <a:uFillTx/>
                  <a:latin typeface="Times" charset="0"/>
                  <a:ea typeface="ＭＳ Ｐゴシック" charset="-128"/>
                  <a:cs typeface="+mn-cs"/>
                </a:rPr>
                <a:t>-space</a:t>
              </a:r>
              <a:r>
                <a:rPr kumimoji="0" lang="en-US" sz="1600" b="1" i="0" u="none" strike="noStrike" kern="1200" cap="none" spc="0" normalizeH="0" baseline="0" noProof="0" dirty="0">
                  <a:ln>
                    <a:noFill/>
                  </a:ln>
                  <a:solidFill>
                    <a:sysClr val="windowText" lastClr="000000"/>
                  </a:solidFill>
                  <a:effectLst/>
                  <a:uLnTx/>
                  <a:uFillTx/>
                  <a:latin typeface="Times" charset="0"/>
                  <a:ea typeface="ＭＳ Ｐゴシック" charset="-128"/>
                  <a:cs typeface="+mn-cs"/>
                </a:rPr>
                <a:t>*( T</a:t>
              </a:r>
              <a:r>
                <a:rPr kumimoji="0" lang="en-US" sz="1600" b="1" i="0" u="none" strike="noStrike" kern="1200" cap="none" spc="0" normalizeH="0" baseline="-25000" noProof="0" dirty="0">
                  <a:ln>
                    <a:noFill/>
                  </a:ln>
                  <a:solidFill>
                    <a:sysClr val="windowText" lastClr="000000"/>
                  </a:solidFill>
                  <a:effectLst/>
                  <a:uLnTx/>
                  <a:uFillTx/>
                  <a:latin typeface="Times" charset="0"/>
                  <a:ea typeface="ＭＳ Ｐゴシック" charset="-128"/>
                  <a:cs typeface="+mn-cs"/>
                </a:rPr>
                <a:t>i</a:t>
              </a:r>
              <a:r>
                <a:rPr kumimoji="0" lang="en-US" sz="1600" b="1" i="0" u="none" strike="noStrike" kern="1200" cap="none" spc="0" normalizeH="0" baseline="30000" noProof="0" dirty="0">
                  <a:ln>
                    <a:noFill/>
                  </a:ln>
                  <a:solidFill>
                    <a:sysClr val="windowText" lastClr="000000"/>
                  </a:solidFill>
                  <a:effectLst/>
                  <a:uLnTx/>
                  <a:uFillTx/>
                  <a:latin typeface="Times" charset="0"/>
                  <a:ea typeface="ＭＳ Ｐゴシック" charset="-128"/>
                  <a:cs typeface="+mn-cs"/>
                </a:rPr>
                <a:t>4</a:t>
              </a:r>
              <a:r>
                <a:rPr kumimoji="0" lang="en-US" sz="1600" b="1" i="0" u="none" strike="noStrike" kern="1200" cap="none" spc="0" normalizeH="0" baseline="0" noProof="0" dirty="0">
                  <a:ln>
                    <a:noFill/>
                  </a:ln>
                  <a:solidFill>
                    <a:sysClr val="windowText" lastClr="000000"/>
                  </a:solidFill>
                  <a:effectLst/>
                  <a:uLnTx/>
                  <a:uFillTx/>
                  <a:latin typeface="Times" charset="0"/>
                  <a:ea typeface="ＭＳ Ｐゴシック" charset="-128"/>
                  <a:cs typeface="+mn-cs"/>
                </a:rPr>
                <a:t>)</a:t>
              </a:r>
            </a:p>
          </p:txBody>
        </p:sp>
      </p:grpSp>
      <p:grpSp>
        <p:nvGrpSpPr>
          <p:cNvPr id="12" name="Group 11"/>
          <p:cNvGrpSpPr/>
          <p:nvPr/>
        </p:nvGrpSpPr>
        <p:grpSpPr>
          <a:xfrm>
            <a:off x="6516675" y="2887952"/>
            <a:ext cx="2480230" cy="704088"/>
            <a:chOff x="9345585" y="2995673"/>
            <a:chExt cx="2480230" cy="457048"/>
          </a:xfrm>
        </p:grpSpPr>
        <p:sp>
          <p:nvSpPr>
            <p:cNvPr id="29" name="Right Arrow 28"/>
            <p:cNvSpPr/>
            <p:nvPr/>
          </p:nvSpPr>
          <p:spPr>
            <a:xfrm rot="1800000">
              <a:off x="9501360" y="2995673"/>
              <a:ext cx="2250104" cy="457048"/>
            </a:xfrm>
            <a:prstGeom prst="rightArrow">
              <a:avLst/>
            </a:prstGeom>
            <a:solidFill>
              <a:srgbClr val="FFC000"/>
            </a:solidFill>
          </p:spPr>
          <p:style>
            <a:lnRef idx="3">
              <a:schemeClr val="lt1"/>
            </a:lnRef>
            <a:fillRef idx="1">
              <a:schemeClr val="accent2"/>
            </a:fillRef>
            <a:effectRef idx="1">
              <a:schemeClr val="accent2"/>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000" b="1" i="0" u="none" strike="noStrike" kern="1200" cap="none" spc="0" normalizeH="0" baseline="0" noProof="0">
                <a:ln>
                  <a:noFill/>
                </a:ln>
                <a:solidFill>
                  <a:srgbClr val="FFFFFF"/>
                </a:solidFill>
                <a:effectLst/>
                <a:uLnTx/>
                <a:uFillTx/>
                <a:latin typeface="Arial"/>
                <a:ea typeface="+mn-ea"/>
                <a:cs typeface="+mn-cs"/>
              </a:endParaRPr>
            </a:p>
          </p:txBody>
        </p:sp>
        <p:sp>
          <p:nvSpPr>
            <p:cNvPr id="33" name="TextBox 32"/>
            <p:cNvSpPr txBox="1"/>
            <p:nvPr/>
          </p:nvSpPr>
          <p:spPr>
            <a:xfrm rot="1800000">
              <a:off x="9345585" y="3091633"/>
              <a:ext cx="2480230" cy="219767"/>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err="1">
                  <a:ln>
                    <a:noFill/>
                  </a:ln>
                  <a:solidFill>
                    <a:sysClr val="windowText" lastClr="000000"/>
                  </a:solidFill>
                  <a:effectLst/>
                  <a:uLnTx/>
                  <a:uFillTx/>
                  <a:latin typeface="Times" charset="0"/>
                  <a:ea typeface="ＭＳ Ｐゴシック" charset="-128"/>
                  <a:cs typeface="+mn-cs"/>
                </a:rPr>
                <a:t>Q</a:t>
              </a:r>
              <a:r>
                <a:rPr kumimoji="0" lang="en-US" sz="1600" b="1" i="0" u="none" strike="noStrike" kern="1200" cap="none" spc="0" normalizeH="0" baseline="-25000" noProof="0" dirty="0" err="1">
                  <a:ln>
                    <a:noFill/>
                  </a:ln>
                  <a:solidFill>
                    <a:sysClr val="windowText" lastClr="000000"/>
                  </a:solidFill>
                  <a:effectLst/>
                  <a:uLnTx/>
                  <a:uFillTx/>
                  <a:latin typeface="Times" charset="0"/>
                  <a:ea typeface="ＭＳ Ｐゴシック" charset="-128"/>
                  <a:cs typeface="+mn-cs"/>
                </a:rPr>
                <a:t>space</a:t>
              </a:r>
              <a:r>
                <a:rPr kumimoji="0" lang="en-US" sz="1600" b="1" i="0" u="none" strike="noStrike" kern="1200" cap="none" spc="0" normalizeH="0" baseline="-25000" noProof="0" dirty="0">
                  <a:ln>
                    <a:noFill/>
                  </a:ln>
                  <a:solidFill>
                    <a:sysClr val="windowText" lastClr="000000"/>
                  </a:solidFill>
                  <a:effectLst/>
                  <a:uLnTx/>
                  <a:uFillTx/>
                  <a:latin typeface="Times" charset="0"/>
                  <a:ea typeface="ＭＳ Ｐゴシック" charset="-128"/>
                  <a:cs typeface="+mn-cs"/>
                </a:rPr>
                <a:t>-i</a:t>
              </a:r>
              <a:r>
                <a:rPr kumimoji="0" lang="en-US" sz="1600" b="1" i="0" u="none" strike="noStrike" kern="1200" cap="none" spc="0" normalizeH="0" baseline="0" noProof="0" dirty="0">
                  <a:ln>
                    <a:noFill/>
                  </a:ln>
                  <a:solidFill>
                    <a:sysClr val="windowText" lastClr="000000"/>
                  </a:solidFill>
                  <a:effectLst/>
                  <a:uLnTx/>
                  <a:uFillTx/>
                  <a:latin typeface="Times" charset="0"/>
                  <a:ea typeface="ＭＳ Ｐゴシック" charset="-128"/>
                  <a:cs typeface="+mn-cs"/>
                </a:rPr>
                <a:t> = k</a:t>
              </a:r>
              <a:r>
                <a:rPr kumimoji="0" lang="en-US" sz="1600" b="1" i="0" u="none" strike="noStrike" kern="1200" cap="none" spc="0" normalizeH="0" baseline="-25000" noProof="0" dirty="0">
                  <a:ln>
                    <a:noFill/>
                  </a:ln>
                  <a:solidFill>
                    <a:sysClr val="windowText" lastClr="000000"/>
                  </a:solidFill>
                  <a:effectLst/>
                  <a:uLnTx/>
                  <a:uFillTx/>
                  <a:latin typeface="Times" charset="0"/>
                  <a:ea typeface="ＭＳ Ｐゴシック" charset="-128"/>
                  <a:cs typeface="+mn-cs"/>
                </a:rPr>
                <a:t>space-1</a:t>
              </a:r>
              <a:r>
                <a:rPr kumimoji="0" lang="en-US" sz="1600" b="1" i="0" u="none" strike="noStrike" kern="1200" cap="none" spc="0" normalizeH="0" baseline="0" noProof="0" dirty="0">
                  <a:ln>
                    <a:noFill/>
                  </a:ln>
                  <a:solidFill>
                    <a:sysClr val="windowText" lastClr="000000"/>
                  </a:solidFill>
                  <a:effectLst/>
                  <a:uLnTx/>
                  <a:uFillTx/>
                  <a:latin typeface="Times" charset="0"/>
                  <a:ea typeface="ＭＳ Ｐゴシック" charset="-128"/>
                  <a:cs typeface="+mn-cs"/>
                </a:rPr>
                <a:t>*( T</a:t>
              </a:r>
              <a:r>
                <a:rPr kumimoji="0" lang="en-US" sz="1600" b="1" i="0" u="none" strike="noStrike" kern="1200" cap="none" spc="0" normalizeH="0" baseline="-25000" noProof="0" dirty="0">
                  <a:ln>
                    <a:noFill/>
                  </a:ln>
                  <a:solidFill>
                    <a:sysClr val="windowText" lastClr="000000"/>
                  </a:solidFill>
                  <a:effectLst/>
                  <a:uLnTx/>
                  <a:uFillTx/>
                  <a:latin typeface="Times" charset="0"/>
                  <a:ea typeface="ＭＳ Ｐゴシック" charset="-128"/>
                  <a:cs typeface="+mn-cs"/>
                </a:rPr>
                <a:t>space</a:t>
              </a:r>
              <a:r>
                <a:rPr kumimoji="0" lang="en-US" sz="1600" b="1" i="0" u="none" strike="noStrike" kern="1200" cap="none" spc="0" normalizeH="0" baseline="30000" noProof="0" dirty="0">
                  <a:ln>
                    <a:noFill/>
                  </a:ln>
                  <a:solidFill>
                    <a:sysClr val="windowText" lastClr="000000"/>
                  </a:solidFill>
                  <a:effectLst/>
                  <a:uLnTx/>
                  <a:uFillTx/>
                  <a:latin typeface="Times" charset="0"/>
                  <a:ea typeface="ＭＳ Ｐゴシック" charset="-128"/>
                  <a:cs typeface="+mn-cs"/>
                </a:rPr>
                <a:t>4</a:t>
              </a:r>
              <a:r>
                <a:rPr kumimoji="0" lang="en-US" sz="1600" b="1" i="0" u="none" strike="noStrike" kern="1200" cap="none" spc="0" normalizeH="0" baseline="0" noProof="0" dirty="0">
                  <a:ln>
                    <a:noFill/>
                  </a:ln>
                  <a:solidFill>
                    <a:sysClr val="windowText" lastClr="000000"/>
                  </a:solidFill>
                  <a:effectLst/>
                  <a:uLnTx/>
                  <a:uFillTx/>
                  <a:latin typeface="Times" charset="0"/>
                  <a:ea typeface="ＭＳ Ｐゴシック" charset="-128"/>
                  <a:cs typeface="+mn-cs"/>
                </a:rPr>
                <a:t>)</a:t>
              </a:r>
            </a:p>
          </p:txBody>
        </p:sp>
      </p:grpSp>
    </p:spTree>
    <p:extLst>
      <p:ext uri="{BB962C8B-B14F-4D97-AF65-F5344CB8AC3E}">
        <p14:creationId xmlns:p14="http://schemas.microsoft.com/office/powerpoint/2010/main" val="13706648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1">
                                            <p:txEl>
                                              <p:pRg st="1" end="1"/>
                                            </p:txEl>
                                          </p:spTgt>
                                        </p:tgtEl>
                                        <p:attrNameLst>
                                          <p:attrName>style.visibility</p:attrName>
                                        </p:attrNameLst>
                                      </p:cBhvr>
                                      <p:to>
                                        <p:strVal val="visible"/>
                                      </p:to>
                                    </p:set>
                                  </p:childTnLst>
                                </p:cTn>
                              </p:par>
                              <p:par>
                                <p:cTn id="7" presetID="42" presetClass="entr" presetSubtype="0" fill="hold" nodeType="withEffect">
                                  <p:stCondLst>
                                    <p:cond delay="0"/>
                                  </p:stCondLst>
                                  <p:childTnLst>
                                    <p:set>
                                      <p:cBhvr>
                                        <p:cTn id="8" dur="1" fill="hold">
                                          <p:stCondLst>
                                            <p:cond delay="0"/>
                                          </p:stCondLst>
                                        </p:cTn>
                                        <p:tgtEl>
                                          <p:spTgt spid="15"/>
                                        </p:tgtEl>
                                        <p:attrNameLst>
                                          <p:attrName>style.visibility</p:attrName>
                                        </p:attrNameLst>
                                      </p:cBhvr>
                                      <p:to>
                                        <p:strVal val="visible"/>
                                      </p:to>
                                    </p:set>
                                    <p:animEffect transition="in" filter="fade">
                                      <p:cBhvr>
                                        <p:cTn id="9" dur="1000"/>
                                        <p:tgtEl>
                                          <p:spTgt spid="15"/>
                                        </p:tgtEl>
                                      </p:cBhvr>
                                    </p:animEffect>
                                    <p:anim calcmode="lin" valueType="num">
                                      <p:cBhvr>
                                        <p:cTn id="10" dur="1000" fill="hold"/>
                                        <p:tgtEl>
                                          <p:spTgt spid="15"/>
                                        </p:tgtEl>
                                        <p:attrNameLst>
                                          <p:attrName>ppt_x</p:attrName>
                                        </p:attrNameLst>
                                      </p:cBhvr>
                                      <p:tavLst>
                                        <p:tav tm="0">
                                          <p:val>
                                            <p:strVal val="#ppt_x"/>
                                          </p:val>
                                        </p:tav>
                                        <p:tav tm="100000">
                                          <p:val>
                                            <p:strVal val="#ppt_x"/>
                                          </p:val>
                                        </p:tav>
                                      </p:tavLst>
                                    </p:anim>
                                    <p:anim calcmode="lin" valueType="num">
                                      <p:cBhvr>
                                        <p:cTn id="11"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31">
                                            <p:txEl>
                                              <p:pRg st="3" end="3"/>
                                            </p:txEl>
                                          </p:spTgt>
                                        </p:tgtEl>
                                        <p:attrNameLst>
                                          <p:attrName>style.visibility</p:attrName>
                                        </p:attrNameLst>
                                      </p:cBhvr>
                                      <p:to>
                                        <p:strVal val="visible"/>
                                      </p:to>
                                    </p:set>
                                  </p:childTnLst>
                                </p:cTn>
                              </p:par>
                              <p:par>
                                <p:cTn id="16" presetID="26" presetClass="entr" presetSubtype="0" fill="hold" nodeType="withEffect">
                                  <p:stCondLst>
                                    <p:cond delay="0"/>
                                  </p:stCondLst>
                                  <p:childTnLst>
                                    <p:set>
                                      <p:cBhvr>
                                        <p:cTn id="17" dur="1" fill="hold">
                                          <p:stCondLst>
                                            <p:cond delay="0"/>
                                          </p:stCondLst>
                                        </p:cTn>
                                        <p:tgtEl>
                                          <p:spTgt spid="32"/>
                                        </p:tgtEl>
                                        <p:attrNameLst>
                                          <p:attrName>style.visibility</p:attrName>
                                        </p:attrNameLst>
                                      </p:cBhvr>
                                      <p:to>
                                        <p:strVal val="visible"/>
                                      </p:to>
                                    </p:set>
                                    <p:animEffect transition="in" filter="wipe(down)">
                                      <p:cBhvr>
                                        <p:cTn id="18" dur="580">
                                          <p:stCondLst>
                                            <p:cond delay="0"/>
                                          </p:stCondLst>
                                        </p:cTn>
                                        <p:tgtEl>
                                          <p:spTgt spid="32"/>
                                        </p:tgtEl>
                                      </p:cBhvr>
                                    </p:animEffect>
                                    <p:anim calcmode="lin" valueType="num">
                                      <p:cBhvr>
                                        <p:cTn id="19" dur="1822" tmFilter="0,0; 0.14,0.36; 0.43,0.73; 0.71,0.91; 1.0,1.0">
                                          <p:stCondLst>
                                            <p:cond delay="0"/>
                                          </p:stCondLst>
                                        </p:cTn>
                                        <p:tgtEl>
                                          <p:spTgt spid="32"/>
                                        </p:tgtEl>
                                        <p:attrNameLst>
                                          <p:attrName>ppt_x</p:attrName>
                                        </p:attrNameLst>
                                      </p:cBhvr>
                                      <p:tavLst>
                                        <p:tav tm="0">
                                          <p:val>
                                            <p:strVal val="#ppt_x-0.25"/>
                                          </p:val>
                                        </p:tav>
                                        <p:tav tm="100000">
                                          <p:val>
                                            <p:strVal val="#ppt_x"/>
                                          </p:val>
                                        </p:tav>
                                      </p:tavLst>
                                    </p:anim>
                                    <p:anim calcmode="lin" valueType="num">
                                      <p:cBhvr>
                                        <p:cTn id="20" dur="664" tmFilter="0.0,0.0; 0.25,0.07; 0.50,0.2; 0.75,0.467; 1.0,1.0">
                                          <p:stCondLst>
                                            <p:cond delay="0"/>
                                          </p:stCondLst>
                                        </p:cTn>
                                        <p:tgtEl>
                                          <p:spTgt spid="32"/>
                                        </p:tgtEl>
                                        <p:attrNameLst>
                                          <p:attrName>ppt_y</p:attrName>
                                        </p:attrNameLst>
                                      </p:cBhvr>
                                      <p:tavLst>
                                        <p:tav tm="0" fmla="#ppt_y-sin(pi*$)/3">
                                          <p:val>
                                            <p:fltVal val="0.5"/>
                                          </p:val>
                                        </p:tav>
                                        <p:tav tm="100000">
                                          <p:val>
                                            <p:fltVal val="1"/>
                                          </p:val>
                                        </p:tav>
                                      </p:tavLst>
                                    </p:anim>
                                    <p:anim calcmode="lin" valueType="num">
                                      <p:cBhvr>
                                        <p:cTn id="21" dur="664" tmFilter="0, 0; 0.125,0.2665; 0.25,0.4; 0.375,0.465; 0.5,0.5;  0.625,0.535; 0.75,0.6; 0.875,0.7335; 1,1">
                                          <p:stCondLst>
                                            <p:cond delay="664"/>
                                          </p:stCondLst>
                                        </p:cTn>
                                        <p:tgtEl>
                                          <p:spTgt spid="32"/>
                                        </p:tgtEl>
                                        <p:attrNameLst>
                                          <p:attrName>ppt_y</p:attrName>
                                        </p:attrNameLst>
                                      </p:cBhvr>
                                      <p:tavLst>
                                        <p:tav tm="0" fmla="#ppt_y-sin(pi*$)/9">
                                          <p:val>
                                            <p:fltVal val="0"/>
                                          </p:val>
                                        </p:tav>
                                        <p:tav tm="100000">
                                          <p:val>
                                            <p:fltVal val="1"/>
                                          </p:val>
                                        </p:tav>
                                      </p:tavLst>
                                    </p:anim>
                                    <p:anim calcmode="lin" valueType="num">
                                      <p:cBhvr>
                                        <p:cTn id="22" dur="332" tmFilter="0, 0; 0.125,0.2665; 0.25,0.4; 0.375,0.465; 0.5,0.5;  0.625,0.535; 0.75,0.6; 0.875,0.7335; 1,1">
                                          <p:stCondLst>
                                            <p:cond delay="1324"/>
                                          </p:stCondLst>
                                        </p:cTn>
                                        <p:tgtEl>
                                          <p:spTgt spid="32"/>
                                        </p:tgtEl>
                                        <p:attrNameLst>
                                          <p:attrName>ppt_y</p:attrName>
                                        </p:attrNameLst>
                                      </p:cBhvr>
                                      <p:tavLst>
                                        <p:tav tm="0" fmla="#ppt_y-sin(pi*$)/27">
                                          <p:val>
                                            <p:fltVal val="0"/>
                                          </p:val>
                                        </p:tav>
                                        <p:tav tm="100000">
                                          <p:val>
                                            <p:fltVal val="1"/>
                                          </p:val>
                                        </p:tav>
                                      </p:tavLst>
                                    </p:anim>
                                    <p:anim calcmode="lin" valueType="num">
                                      <p:cBhvr>
                                        <p:cTn id="23" dur="164" tmFilter="0, 0; 0.125,0.2665; 0.25,0.4; 0.375,0.465; 0.5,0.5;  0.625,0.535; 0.75,0.6; 0.875,0.7335; 1,1">
                                          <p:stCondLst>
                                            <p:cond delay="1656"/>
                                          </p:stCondLst>
                                        </p:cTn>
                                        <p:tgtEl>
                                          <p:spTgt spid="32"/>
                                        </p:tgtEl>
                                        <p:attrNameLst>
                                          <p:attrName>ppt_y</p:attrName>
                                        </p:attrNameLst>
                                      </p:cBhvr>
                                      <p:tavLst>
                                        <p:tav tm="0" fmla="#ppt_y-sin(pi*$)/81">
                                          <p:val>
                                            <p:fltVal val="0"/>
                                          </p:val>
                                        </p:tav>
                                        <p:tav tm="100000">
                                          <p:val>
                                            <p:fltVal val="1"/>
                                          </p:val>
                                        </p:tav>
                                      </p:tavLst>
                                    </p:anim>
                                    <p:animScale>
                                      <p:cBhvr>
                                        <p:cTn id="24" dur="26">
                                          <p:stCondLst>
                                            <p:cond delay="650"/>
                                          </p:stCondLst>
                                        </p:cTn>
                                        <p:tgtEl>
                                          <p:spTgt spid="32"/>
                                        </p:tgtEl>
                                      </p:cBhvr>
                                      <p:to x="100000" y="60000"/>
                                    </p:animScale>
                                    <p:animScale>
                                      <p:cBhvr>
                                        <p:cTn id="25" dur="166" decel="50000">
                                          <p:stCondLst>
                                            <p:cond delay="676"/>
                                          </p:stCondLst>
                                        </p:cTn>
                                        <p:tgtEl>
                                          <p:spTgt spid="32"/>
                                        </p:tgtEl>
                                      </p:cBhvr>
                                      <p:to x="100000" y="100000"/>
                                    </p:animScale>
                                    <p:animScale>
                                      <p:cBhvr>
                                        <p:cTn id="26" dur="26">
                                          <p:stCondLst>
                                            <p:cond delay="1312"/>
                                          </p:stCondLst>
                                        </p:cTn>
                                        <p:tgtEl>
                                          <p:spTgt spid="32"/>
                                        </p:tgtEl>
                                      </p:cBhvr>
                                      <p:to x="100000" y="80000"/>
                                    </p:animScale>
                                    <p:animScale>
                                      <p:cBhvr>
                                        <p:cTn id="27" dur="166" decel="50000">
                                          <p:stCondLst>
                                            <p:cond delay="1338"/>
                                          </p:stCondLst>
                                        </p:cTn>
                                        <p:tgtEl>
                                          <p:spTgt spid="32"/>
                                        </p:tgtEl>
                                      </p:cBhvr>
                                      <p:to x="100000" y="100000"/>
                                    </p:animScale>
                                    <p:animScale>
                                      <p:cBhvr>
                                        <p:cTn id="28" dur="26">
                                          <p:stCondLst>
                                            <p:cond delay="1642"/>
                                          </p:stCondLst>
                                        </p:cTn>
                                        <p:tgtEl>
                                          <p:spTgt spid="32"/>
                                        </p:tgtEl>
                                      </p:cBhvr>
                                      <p:to x="100000" y="90000"/>
                                    </p:animScale>
                                    <p:animScale>
                                      <p:cBhvr>
                                        <p:cTn id="29" dur="166" decel="50000">
                                          <p:stCondLst>
                                            <p:cond delay="1668"/>
                                          </p:stCondLst>
                                        </p:cTn>
                                        <p:tgtEl>
                                          <p:spTgt spid="32"/>
                                        </p:tgtEl>
                                      </p:cBhvr>
                                      <p:to x="100000" y="100000"/>
                                    </p:animScale>
                                    <p:animScale>
                                      <p:cBhvr>
                                        <p:cTn id="30" dur="26">
                                          <p:stCondLst>
                                            <p:cond delay="1808"/>
                                          </p:stCondLst>
                                        </p:cTn>
                                        <p:tgtEl>
                                          <p:spTgt spid="32"/>
                                        </p:tgtEl>
                                      </p:cBhvr>
                                      <p:to x="100000" y="95000"/>
                                    </p:animScale>
                                    <p:animScale>
                                      <p:cBhvr>
                                        <p:cTn id="31" dur="166" decel="50000">
                                          <p:stCondLst>
                                            <p:cond delay="1834"/>
                                          </p:stCondLst>
                                        </p:cTn>
                                        <p:tgtEl>
                                          <p:spTgt spid="32"/>
                                        </p:tgtEl>
                                      </p:cBhvr>
                                      <p:to x="100000" y="100000"/>
                                    </p:animScale>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nodeType="clickEffect">
                                  <p:stCondLst>
                                    <p:cond delay="0"/>
                                  </p:stCondLst>
                                  <p:childTnLst>
                                    <p:set>
                                      <p:cBhvr>
                                        <p:cTn id="35" dur="1" fill="hold">
                                          <p:stCondLst>
                                            <p:cond delay="0"/>
                                          </p:stCondLst>
                                        </p:cTn>
                                        <p:tgtEl>
                                          <p:spTgt spid="31">
                                            <p:txEl>
                                              <p:pRg st="4" end="4"/>
                                            </p:txEl>
                                          </p:spTgt>
                                        </p:tgtEl>
                                        <p:attrNameLst>
                                          <p:attrName>style.visibility</p:attrName>
                                        </p:attrNameLst>
                                      </p:cBhvr>
                                      <p:to>
                                        <p:strVal val="visible"/>
                                      </p:to>
                                    </p:set>
                                  </p:childTnLst>
                                </p:cTn>
                              </p:par>
                              <p:par>
                                <p:cTn id="36" presetID="31" presetClass="entr" presetSubtype="0" fill="hold" nodeType="withEffect">
                                  <p:stCondLst>
                                    <p:cond delay="0"/>
                                  </p:stCondLst>
                                  <p:childTnLst>
                                    <p:set>
                                      <p:cBhvr>
                                        <p:cTn id="37" dur="1" fill="hold">
                                          <p:stCondLst>
                                            <p:cond delay="0"/>
                                          </p:stCondLst>
                                        </p:cTn>
                                        <p:tgtEl>
                                          <p:spTgt spid="8"/>
                                        </p:tgtEl>
                                        <p:attrNameLst>
                                          <p:attrName>style.visibility</p:attrName>
                                        </p:attrNameLst>
                                      </p:cBhvr>
                                      <p:to>
                                        <p:strVal val="visible"/>
                                      </p:to>
                                    </p:set>
                                    <p:anim calcmode="lin" valueType="num">
                                      <p:cBhvr>
                                        <p:cTn id="38" dur="1000" fill="hold"/>
                                        <p:tgtEl>
                                          <p:spTgt spid="8"/>
                                        </p:tgtEl>
                                        <p:attrNameLst>
                                          <p:attrName>ppt_w</p:attrName>
                                        </p:attrNameLst>
                                      </p:cBhvr>
                                      <p:tavLst>
                                        <p:tav tm="0">
                                          <p:val>
                                            <p:fltVal val="0"/>
                                          </p:val>
                                        </p:tav>
                                        <p:tav tm="100000">
                                          <p:val>
                                            <p:strVal val="#ppt_w"/>
                                          </p:val>
                                        </p:tav>
                                      </p:tavLst>
                                    </p:anim>
                                    <p:anim calcmode="lin" valueType="num">
                                      <p:cBhvr>
                                        <p:cTn id="39" dur="1000" fill="hold"/>
                                        <p:tgtEl>
                                          <p:spTgt spid="8"/>
                                        </p:tgtEl>
                                        <p:attrNameLst>
                                          <p:attrName>ppt_h</p:attrName>
                                        </p:attrNameLst>
                                      </p:cBhvr>
                                      <p:tavLst>
                                        <p:tav tm="0">
                                          <p:val>
                                            <p:fltVal val="0"/>
                                          </p:val>
                                        </p:tav>
                                        <p:tav tm="100000">
                                          <p:val>
                                            <p:strVal val="#ppt_h"/>
                                          </p:val>
                                        </p:tav>
                                      </p:tavLst>
                                    </p:anim>
                                    <p:anim calcmode="lin" valueType="num">
                                      <p:cBhvr>
                                        <p:cTn id="40" dur="1000" fill="hold"/>
                                        <p:tgtEl>
                                          <p:spTgt spid="8"/>
                                        </p:tgtEl>
                                        <p:attrNameLst>
                                          <p:attrName>style.rotation</p:attrName>
                                        </p:attrNameLst>
                                      </p:cBhvr>
                                      <p:tavLst>
                                        <p:tav tm="0">
                                          <p:val>
                                            <p:fltVal val="90"/>
                                          </p:val>
                                        </p:tav>
                                        <p:tav tm="100000">
                                          <p:val>
                                            <p:fltVal val="0"/>
                                          </p:val>
                                        </p:tav>
                                      </p:tavLst>
                                    </p:anim>
                                    <p:animEffect transition="in" filter="fade">
                                      <p:cBhvr>
                                        <p:cTn id="41" dur="1000"/>
                                        <p:tgtEl>
                                          <p:spTgt spid="8"/>
                                        </p:tgtEl>
                                      </p:cBhvr>
                                    </p:animEffec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nodeType="clickEffect">
                                  <p:stCondLst>
                                    <p:cond delay="0"/>
                                  </p:stCondLst>
                                  <p:childTnLst>
                                    <p:set>
                                      <p:cBhvr>
                                        <p:cTn id="45" dur="1" fill="hold">
                                          <p:stCondLst>
                                            <p:cond delay="0"/>
                                          </p:stCondLst>
                                        </p:cTn>
                                        <p:tgtEl>
                                          <p:spTgt spid="31">
                                            <p:txEl>
                                              <p:pRg st="5" end="5"/>
                                            </p:txEl>
                                          </p:spTgt>
                                        </p:tgtEl>
                                        <p:attrNameLst>
                                          <p:attrName>style.visibility</p:attrName>
                                        </p:attrNameLst>
                                      </p:cBhvr>
                                      <p:to>
                                        <p:strVal val="visible"/>
                                      </p:to>
                                    </p:se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nodeType="clickEffect">
                                  <p:stCondLst>
                                    <p:cond delay="0"/>
                                  </p:stCondLst>
                                  <p:childTnLst>
                                    <p:set>
                                      <p:cBhvr>
                                        <p:cTn id="49" dur="1" fill="hold">
                                          <p:stCondLst>
                                            <p:cond delay="0"/>
                                          </p:stCondLst>
                                        </p:cTn>
                                        <p:tgtEl>
                                          <p:spTgt spid="31">
                                            <p:txEl>
                                              <p:pRg st="6" end="6"/>
                                            </p:txEl>
                                          </p:spTgt>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1" presetClass="entr" presetSubtype="0" fill="hold" nodeType="clickEffect">
                                  <p:stCondLst>
                                    <p:cond delay="0"/>
                                  </p:stCondLst>
                                  <p:childTnLst>
                                    <p:set>
                                      <p:cBhvr>
                                        <p:cTn id="53" dur="1" fill="hold">
                                          <p:stCondLst>
                                            <p:cond delay="0"/>
                                          </p:stCondLst>
                                        </p:cTn>
                                        <p:tgtEl>
                                          <p:spTgt spid="31">
                                            <p:txEl>
                                              <p:pRg st="8" end="8"/>
                                            </p:txEl>
                                          </p:spTgt>
                                        </p:tgtEl>
                                        <p:attrNameLst>
                                          <p:attrName>style.visibility</p:attrName>
                                        </p:attrNameLst>
                                      </p:cBhvr>
                                      <p:to>
                                        <p:strVal val="visible"/>
                                      </p:to>
                                    </p:set>
                                  </p:childTnLst>
                                </p:cTn>
                              </p:par>
                              <p:par>
                                <p:cTn id="54" presetID="31" presetClass="exit" presetSubtype="0" fill="hold" nodeType="withEffect">
                                  <p:stCondLst>
                                    <p:cond delay="0"/>
                                  </p:stCondLst>
                                  <p:childTnLst>
                                    <p:anim calcmode="lin" valueType="num">
                                      <p:cBhvr>
                                        <p:cTn id="55" dur="1000"/>
                                        <p:tgtEl>
                                          <p:spTgt spid="8"/>
                                        </p:tgtEl>
                                        <p:attrNameLst>
                                          <p:attrName>ppt_w</p:attrName>
                                        </p:attrNameLst>
                                      </p:cBhvr>
                                      <p:tavLst>
                                        <p:tav tm="0">
                                          <p:val>
                                            <p:strVal val="ppt_w"/>
                                          </p:val>
                                        </p:tav>
                                        <p:tav tm="100000">
                                          <p:val>
                                            <p:fltVal val="0"/>
                                          </p:val>
                                        </p:tav>
                                      </p:tavLst>
                                    </p:anim>
                                    <p:anim calcmode="lin" valueType="num">
                                      <p:cBhvr>
                                        <p:cTn id="56" dur="1000"/>
                                        <p:tgtEl>
                                          <p:spTgt spid="8"/>
                                        </p:tgtEl>
                                        <p:attrNameLst>
                                          <p:attrName>ppt_h</p:attrName>
                                        </p:attrNameLst>
                                      </p:cBhvr>
                                      <p:tavLst>
                                        <p:tav tm="0">
                                          <p:val>
                                            <p:strVal val="ppt_h"/>
                                          </p:val>
                                        </p:tav>
                                        <p:tav tm="100000">
                                          <p:val>
                                            <p:fltVal val="0"/>
                                          </p:val>
                                        </p:tav>
                                      </p:tavLst>
                                    </p:anim>
                                    <p:anim calcmode="lin" valueType="num">
                                      <p:cBhvr>
                                        <p:cTn id="57" dur="1000"/>
                                        <p:tgtEl>
                                          <p:spTgt spid="8"/>
                                        </p:tgtEl>
                                        <p:attrNameLst>
                                          <p:attrName>style.rotation</p:attrName>
                                        </p:attrNameLst>
                                      </p:cBhvr>
                                      <p:tavLst>
                                        <p:tav tm="0">
                                          <p:val>
                                            <p:fltVal val="0"/>
                                          </p:val>
                                        </p:tav>
                                        <p:tav tm="100000">
                                          <p:val>
                                            <p:fltVal val="90"/>
                                          </p:val>
                                        </p:tav>
                                      </p:tavLst>
                                    </p:anim>
                                    <p:animEffect transition="out" filter="fade">
                                      <p:cBhvr>
                                        <p:cTn id="58" dur="1000"/>
                                        <p:tgtEl>
                                          <p:spTgt spid="8"/>
                                        </p:tgtEl>
                                      </p:cBhvr>
                                    </p:animEffect>
                                    <p:set>
                                      <p:cBhvr>
                                        <p:cTn id="59" dur="1" fill="hold">
                                          <p:stCondLst>
                                            <p:cond delay="999"/>
                                          </p:stCondLst>
                                        </p:cTn>
                                        <p:tgtEl>
                                          <p:spTgt spid="8"/>
                                        </p:tgtEl>
                                        <p:attrNameLst>
                                          <p:attrName>style.visibility</p:attrName>
                                        </p:attrNameLst>
                                      </p:cBhvr>
                                      <p:to>
                                        <p:strVal val="hidden"/>
                                      </p:to>
                                    </p:set>
                                  </p:childTnLst>
                                </p:cTn>
                              </p:par>
                            </p:childTnLst>
                          </p:cTn>
                        </p:par>
                        <p:par>
                          <p:cTn id="60" fill="hold">
                            <p:stCondLst>
                              <p:cond delay="1000"/>
                            </p:stCondLst>
                            <p:childTnLst>
                              <p:par>
                                <p:cTn id="61" presetID="31" presetClass="entr" presetSubtype="0" fill="hold" nodeType="afterEffect">
                                  <p:stCondLst>
                                    <p:cond delay="0"/>
                                  </p:stCondLst>
                                  <p:childTnLst>
                                    <p:set>
                                      <p:cBhvr>
                                        <p:cTn id="62" dur="1" fill="hold">
                                          <p:stCondLst>
                                            <p:cond delay="0"/>
                                          </p:stCondLst>
                                        </p:cTn>
                                        <p:tgtEl>
                                          <p:spTgt spid="12"/>
                                        </p:tgtEl>
                                        <p:attrNameLst>
                                          <p:attrName>style.visibility</p:attrName>
                                        </p:attrNameLst>
                                      </p:cBhvr>
                                      <p:to>
                                        <p:strVal val="visible"/>
                                      </p:to>
                                    </p:set>
                                    <p:anim calcmode="lin" valueType="num">
                                      <p:cBhvr>
                                        <p:cTn id="63" dur="1000" fill="hold"/>
                                        <p:tgtEl>
                                          <p:spTgt spid="12"/>
                                        </p:tgtEl>
                                        <p:attrNameLst>
                                          <p:attrName>ppt_w</p:attrName>
                                        </p:attrNameLst>
                                      </p:cBhvr>
                                      <p:tavLst>
                                        <p:tav tm="0">
                                          <p:val>
                                            <p:fltVal val="0"/>
                                          </p:val>
                                        </p:tav>
                                        <p:tav tm="100000">
                                          <p:val>
                                            <p:strVal val="#ppt_w"/>
                                          </p:val>
                                        </p:tav>
                                      </p:tavLst>
                                    </p:anim>
                                    <p:anim calcmode="lin" valueType="num">
                                      <p:cBhvr>
                                        <p:cTn id="64" dur="1000" fill="hold"/>
                                        <p:tgtEl>
                                          <p:spTgt spid="12"/>
                                        </p:tgtEl>
                                        <p:attrNameLst>
                                          <p:attrName>ppt_h</p:attrName>
                                        </p:attrNameLst>
                                      </p:cBhvr>
                                      <p:tavLst>
                                        <p:tav tm="0">
                                          <p:val>
                                            <p:fltVal val="0"/>
                                          </p:val>
                                        </p:tav>
                                        <p:tav tm="100000">
                                          <p:val>
                                            <p:strVal val="#ppt_h"/>
                                          </p:val>
                                        </p:tav>
                                      </p:tavLst>
                                    </p:anim>
                                    <p:anim calcmode="lin" valueType="num">
                                      <p:cBhvr>
                                        <p:cTn id="65" dur="1000" fill="hold"/>
                                        <p:tgtEl>
                                          <p:spTgt spid="12"/>
                                        </p:tgtEl>
                                        <p:attrNameLst>
                                          <p:attrName>style.rotation</p:attrName>
                                        </p:attrNameLst>
                                      </p:cBhvr>
                                      <p:tavLst>
                                        <p:tav tm="0">
                                          <p:val>
                                            <p:fltVal val="90"/>
                                          </p:val>
                                        </p:tav>
                                        <p:tav tm="100000">
                                          <p:val>
                                            <p:fltVal val="0"/>
                                          </p:val>
                                        </p:tav>
                                      </p:tavLst>
                                    </p:anim>
                                    <p:animEffect transition="in" filter="fade">
                                      <p:cBhvr>
                                        <p:cTn id="66" dur="1000"/>
                                        <p:tgtEl>
                                          <p:spTgt spid="12"/>
                                        </p:tgtEl>
                                      </p:cBhvr>
                                    </p:animEffect>
                                  </p:childTnLst>
                                </p:cTn>
                              </p:par>
                              <p:par>
                                <p:cTn id="67" presetID="31" presetClass="entr" presetSubtype="0" fill="hold" nodeType="withEffect">
                                  <p:stCondLst>
                                    <p:cond delay="0"/>
                                  </p:stCondLst>
                                  <p:childTnLst>
                                    <p:set>
                                      <p:cBhvr>
                                        <p:cTn id="68" dur="1" fill="hold">
                                          <p:stCondLst>
                                            <p:cond delay="0"/>
                                          </p:stCondLst>
                                        </p:cTn>
                                        <p:tgtEl>
                                          <p:spTgt spid="17"/>
                                        </p:tgtEl>
                                        <p:attrNameLst>
                                          <p:attrName>style.visibility</p:attrName>
                                        </p:attrNameLst>
                                      </p:cBhvr>
                                      <p:to>
                                        <p:strVal val="visible"/>
                                      </p:to>
                                    </p:set>
                                    <p:anim calcmode="lin" valueType="num">
                                      <p:cBhvr>
                                        <p:cTn id="69" dur="1000" fill="hold"/>
                                        <p:tgtEl>
                                          <p:spTgt spid="17"/>
                                        </p:tgtEl>
                                        <p:attrNameLst>
                                          <p:attrName>ppt_w</p:attrName>
                                        </p:attrNameLst>
                                      </p:cBhvr>
                                      <p:tavLst>
                                        <p:tav tm="0">
                                          <p:val>
                                            <p:fltVal val="0"/>
                                          </p:val>
                                        </p:tav>
                                        <p:tav tm="100000">
                                          <p:val>
                                            <p:strVal val="#ppt_w"/>
                                          </p:val>
                                        </p:tav>
                                      </p:tavLst>
                                    </p:anim>
                                    <p:anim calcmode="lin" valueType="num">
                                      <p:cBhvr>
                                        <p:cTn id="70" dur="1000" fill="hold"/>
                                        <p:tgtEl>
                                          <p:spTgt spid="17"/>
                                        </p:tgtEl>
                                        <p:attrNameLst>
                                          <p:attrName>ppt_h</p:attrName>
                                        </p:attrNameLst>
                                      </p:cBhvr>
                                      <p:tavLst>
                                        <p:tav tm="0">
                                          <p:val>
                                            <p:fltVal val="0"/>
                                          </p:val>
                                        </p:tav>
                                        <p:tav tm="100000">
                                          <p:val>
                                            <p:strVal val="#ppt_h"/>
                                          </p:val>
                                        </p:tav>
                                      </p:tavLst>
                                    </p:anim>
                                    <p:anim calcmode="lin" valueType="num">
                                      <p:cBhvr>
                                        <p:cTn id="71" dur="1000" fill="hold"/>
                                        <p:tgtEl>
                                          <p:spTgt spid="17"/>
                                        </p:tgtEl>
                                        <p:attrNameLst>
                                          <p:attrName>style.rotation</p:attrName>
                                        </p:attrNameLst>
                                      </p:cBhvr>
                                      <p:tavLst>
                                        <p:tav tm="0">
                                          <p:val>
                                            <p:fltVal val="90"/>
                                          </p:val>
                                        </p:tav>
                                        <p:tav tm="100000">
                                          <p:val>
                                            <p:fltVal val="0"/>
                                          </p:val>
                                        </p:tav>
                                      </p:tavLst>
                                    </p:anim>
                                    <p:animEffect transition="in" filter="fade">
                                      <p:cBhvr>
                                        <p:cTn id="72"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Content Placeholder 30"/>
          <p:cNvSpPr>
            <a:spLocks noGrp="1"/>
          </p:cNvSpPr>
          <p:nvPr>
            <p:ph idx="1"/>
          </p:nvPr>
        </p:nvSpPr>
        <p:spPr/>
        <p:txBody>
          <a:bodyPr>
            <a:normAutofit/>
          </a:bodyPr>
          <a:lstStyle/>
          <a:p>
            <a:r>
              <a:rPr lang="en-US" dirty="0"/>
              <a:t>Now look at Heating Rates (HRs)</a:t>
            </a:r>
          </a:p>
          <a:p>
            <a:pPr lvl="1"/>
            <a:r>
              <a:rPr lang="en-US" dirty="0"/>
              <a:t>These are calculated as incident fluxes applied to the spacecraft</a:t>
            </a:r>
          </a:p>
          <a:p>
            <a:pPr lvl="1"/>
            <a:r>
              <a:rPr lang="en-US" dirty="0"/>
              <a:t>Terrestrial </a:t>
            </a:r>
            <a:r>
              <a:rPr lang="en-US" dirty="0" err="1"/>
              <a:t>Lat</a:t>
            </a:r>
            <a:r>
              <a:rPr lang="en-US" dirty="0"/>
              <a:t>/Long Orbit</a:t>
            </a:r>
          </a:p>
          <a:p>
            <a:pPr lvl="2"/>
            <a:r>
              <a:rPr lang="en-US" dirty="0"/>
              <a:t>Idealized Planet (Below Horizon)</a:t>
            </a:r>
          </a:p>
          <a:p>
            <a:pPr lvl="2"/>
            <a:r>
              <a:rPr lang="en-US" dirty="0"/>
              <a:t>Sky (Above Horizon)</a:t>
            </a:r>
          </a:p>
          <a:p>
            <a:pPr lvl="1"/>
            <a:r>
              <a:rPr lang="en-US" dirty="0"/>
              <a:t>Solar</a:t>
            </a:r>
          </a:p>
          <a:p>
            <a:pPr lvl="2"/>
            <a:r>
              <a:rPr lang="en-US" dirty="0"/>
              <a:t>Direct Solar</a:t>
            </a:r>
          </a:p>
          <a:p>
            <a:pPr lvl="2"/>
            <a:r>
              <a:rPr lang="en-US" dirty="0"/>
              <a:t>Albedo</a:t>
            </a:r>
          </a:p>
          <a:p>
            <a:pPr lvl="2"/>
            <a:r>
              <a:rPr lang="en-US" dirty="0"/>
              <a:t>Diffuse Solar</a:t>
            </a:r>
          </a:p>
          <a:p>
            <a:pPr lvl="2"/>
            <a:r>
              <a:rPr lang="en-US" dirty="0"/>
              <a:t>Diffuse Sky Albedo</a:t>
            </a:r>
          </a:p>
          <a:p>
            <a:pPr lvl="1"/>
            <a:r>
              <a:rPr lang="en-US" dirty="0"/>
              <a:t>IR</a:t>
            </a:r>
          </a:p>
          <a:p>
            <a:pPr lvl="2"/>
            <a:r>
              <a:rPr lang="en-US" dirty="0" err="1"/>
              <a:t>Planetshine</a:t>
            </a:r>
            <a:endParaRPr lang="en-US" dirty="0"/>
          </a:p>
          <a:p>
            <a:pPr lvl="2"/>
            <a:r>
              <a:rPr lang="en-US" dirty="0"/>
              <a:t>Diffuse </a:t>
            </a:r>
            <a:r>
              <a:rPr lang="en-US" dirty="0" err="1"/>
              <a:t>SkyIR</a:t>
            </a:r>
            <a:endParaRPr lang="en-US" dirty="0"/>
          </a:p>
          <a:p>
            <a:pPr lvl="2"/>
            <a:endParaRPr lang="en-US" dirty="0"/>
          </a:p>
          <a:p>
            <a:pPr lvl="1"/>
            <a:endParaRPr lang="en-US" dirty="0"/>
          </a:p>
          <a:p>
            <a:pPr lvl="1"/>
            <a:endParaRPr lang="en-US" dirty="0"/>
          </a:p>
        </p:txBody>
      </p:sp>
      <p:sp>
        <p:nvSpPr>
          <p:cNvPr id="27" name="Pie 26"/>
          <p:cNvSpPr/>
          <p:nvPr/>
        </p:nvSpPr>
        <p:spPr>
          <a:xfrm>
            <a:off x="6133533" y="2812626"/>
            <a:ext cx="4908816" cy="4908816"/>
          </a:xfrm>
          <a:prstGeom prst="pie">
            <a:avLst>
              <a:gd name="adj1" fmla="val 10782595"/>
              <a:gd name="adj2" fmla="val 21589295"/>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000" b="1" i="0" u="none" strike="noStrike" kern="1200" cap="none" spc="0" normalizeH="0" baseline="0" noProof="0">
              <a:ln>
                <a:noFill/>
              </a:ln>
              <a:solidFill>
                <a:srgbClr val="000000"/>
              </a:solidFill>
              <a:effectLst/>
              <a:uLnTx/>
              <a:uFillTx/>
              <a:latin typeface="Arial"/>
              <a:ea typeface="+mn-ea"/>
              <a:cs typeface="+mn-cs"/>
            </a:endParaRPr>
          </a:p>
        </p:txBody>
      </p:sp>
      <p:grpSp>
        <p:nvGrpSpPr>
          <p:cNvPr id="3" name="Group 2"/>
          <p:cNvGrpSpPr/>
          <p:nvPr/>
        </p:nvGrpSpPr>
        <p:grpSpPr>
          <a:xfrm>
            <a:off x="6133533" y="4418757"/>
            <a:ext cx="4908816" cy="1680588"/>
            <a:chOff x="7855636" y="3549316"/>
            <a:chExt cx="2743200" cy="939165"/>
          </a:xfrm>
        </p:grpSpPr>
        <p:sp>
          <p:nvSpPr>
            <p:cNvPr id="26" name="Oval 25"/>
            <p:cNvSpPr/>
            <p:nvPr/>
          </p:nvSpPr>
          <p:spPr>
            <a:xfrm>
              <a:off x="7855636" y="3574081"/>
              <a:ext cx="2743200" cy="914400"/>
            </a:xfrm>
            <a:prstGeom prst="ellipse">
              <a:avLst/>
            </a:prstGeom>
            <a:solidFill>
              <a:schemeClr val="bg1"/>
            </a:solidFill>
            <a:scene3d>
              <a:camera prst="perspectiveRelaxed"/>
              <a:lightRig rig="threePt" dir="t"/>
            </a:scene3d>
          </p:spPr>
          <p:style>
            <a:lnRef idx="1">
              <a:schemeClr val="dk1"/>
            </a:lnRef>
            <a:fillRef idx="2">
              <a:schemeClr val="dk1"/>
            </a:fillRef>
            <a:effectRef idx="1">
              <a:schemeClr val="dk1"/>
            </a:effectRef>
            <a:fontRef idx="minor">
              <a:schemeClr val="dk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000" b="1" i="0" u="none" strike="noStrike" kern="1200" cap="none" spc="0" normalizeH="0" baseline="0" noProof="0">
                <a:ln>
                  <a:noFill/>
                </a:ln>
                <a:solidFill>
                  <a:srgbClr val="000000"/>
                </a:solidFill>
                <a:effectLst/>
                <a:uLnTx/>
                <a:uFillTx/>
                <a:latin typeface="Arial"/>
                <a:ea typeface="+mn-ea"/>
                <a:cs typeface="+mn-cs"/>
              </a:endParaRPr>
            </a:p>
          </p:txBody>
        </p:sp>
        <p:sp>
          <p:nvSpPr>
            <p:cNvPr id="28" name="Oval 27"/>
            <p:cNvSpPr/>
            <p:nvPr/>
          </p:nvSpPr>
          <p:spPr>
            <a:xfrm>
              <a:off x="7855636" y="3549316"/>
              <a:ext cx="2743200" cy="914400"/>
            </a:xfrm>
            <a:prstGeom prst="ellipse">
              <a:avLst/>
            </a:prstGeom>
            <a:scene3d>
              <a:camera prst="perspectiveRelaxed"/>
              <a:lightRig rig="threePt" dir="t"/>
            </a:scene3d>
          </p:spPr>
          <p:style>
            <a:lnRef idx="1">
              <a:schemeClr val="dk1"/>
            </a:lnRef>
            <a:fillRef idx="2">
              <a:schemeClr val="dk1"/>
            </a:fillRef>
            <a:effectRef idx="1">
              <a:schemeClr val="dk1"/>
            </a:effectRef>
            <a:fontRef idx="minor">
              <a:schemeClr val="dk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000" b="1" i="0" u="none" strike="noStrike" kern="1200" cap="none" spc="0" normalizeH="0" baseline="0" noProof="0">
                <a:ln>
                  <a:noFill/>
                </a:ln>
                <a:solidFill>
                  <a:srgbClr val="000000"/>
                </a:solidFill>
                <a:effectLst/>
                <a:uLnTx/>
                <a:uFillTx/>
                <a:latin typeface="Arial"/>
                <a:ea typeface="+mn-ea"/>
                <a:cs typeface="+mn-cs"/>
              </a:endParaRPr>
            </a:p>
          </p:txBody>
        </p:sp>
      </p:grpSp>
      <p:grpSp>
        <p:nvGrpSpPr>
          <p:cNvPr id="38" name="Group 37"/>
          <p:cNvGrpSpPr/>
          <p:nvPr/>
        </p:nvGrpSpPr>
        <p:grpSpPr>
          <a:xfrm>
            <a:off x="7948112" y="4121644"/>
            <a:ext cx="1309018" cy="1309018"/>
            <a:chOff x="8342756" y="3634740"/>
            <a:chExt cx="407671" cy="418719"/>
          </a:xfrm>
          <a:solidFill>
            <a:srgbClr val="FF9900"/>
          </a:solidFill>
          <a:effectLst/>
        </p:grpSpPr>
        <p:sp>
          <p:nvSpPr>
            <p:cNvPr id="39" name="Oval 38"/>
            <p:cNvSpPr/>
            <p:nvPr/>
          </p:nvSpPr>
          <p:spPr>
            <a:xfrm>
              <a:off x="8342756" y="3966210"/>
              <a:ext cx="91440" cy="18288"/>
            </a:xfrm>
            <a:prstGeom prst="ellipse">
              <a:avLst/>
            </a:prstGeom>
            <a:grp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000" b="1" i="0" u="none" strike="noStrike" kern="1200" cap="none" spc="0" normalizeH="0" baseline="0" noProof="0">
                <a:ln>
                  <a:noFill/>
                </a:ln>
                <a:solidFill>
                  <a:srgbClr val="FFFFFF"/>
                </a:solidFill>
                <a:effectLst/>
                <a:uLnTx/>
                <a:uFillTx/>
                <a:latin typeface="Arial"/>
                <a:ea typeface="+mn-ea"/>
                <a:cs typeface="+mn-cs"/>
              </a:endParaRPr>
            </a:p>
          </p:txBody>
        </p:sp>
        <p:sp>
          <p:nvSpPr>
            <p:cNvPr id="40" name="Oval 39"/>
            <p:cNvSpPr/>
            <p:nvPr/>
          </p:nvSpPr>
          <p:spPr>
            <a:xfrm>
              <a:off x="8500872" y="4035171"/>
              <a:ext cx="91440" cy="18288"/>
            </a:xfrm>
            <a:prstGeom prst="ellipse">
              <a:avLst/>
            </a:prstGeom>
            <a:grp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000" b="1" i="0" u="none" strike="noStrike" kern="1200" cap="none" spc="0" normalizeH="0" baseline="0" noProof="0">
                <a:ln>
                  <a:noFill/>
                </a:ln>
                <a:solidFill>
                  <a:srgbClr val="FFFFFF"/>
                </a:solidFill>
                <a:effectLst/>
                <a:uLnTx/>
                <a:uFillTx/>
                <a:latin typeface="Arial"/>
                <a:ea typeface="+mn-ea"/>
                <a:cs typeface="+mn-cs"/>
              </a:endParaRPr>
            </a:p>
          </p:txBody>
        </p:sp>
        <p:sp>
          <p:nvSpPr>
            <p:cNvPr id="41" name="Oval 40"/>
            <p:cNvSpPr/>
            <p:nvPr/>
          </p:nvSpPr>
          <p:spPr>
            <a:xfrm>
              <a:off x="8658987" y="3969538"/>
              <a:ext cx="91440" cy="18288"/>
            </a:xfrm>
            <a:prstGeom prst="ellipse">
              <a:avLst/>
            </a:prstGeom>
            <a:grp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000" b="1" i="0" u="none" strike="noStrike" kern="1200" cap="none" spc="0" normalizeH="0" baseline="0" noProof="0">
                <a:ln>
                  <a:noFill/>
                </a:ln>
                <a:solidFill>
                  <a:srgbClr val="FFFFFF"/>
                </a:solidFill>
                <a:effectLst/>
                <a:uLnTx/>
                <a:uFillTx/>
                <a:latin typeface="Arial"/>
                <a:ea typeface="+mn-ea"/>
                <a:cs typeface="+mn-cs"/>
              </a:endParaRPr>
            </a:p>
          </p:txBody>
        </p:sp>
        <p:cxnSp>
          <p:nvCxnSpPr>
            <p:cNvPr id="42" name="Straight Connector 41"/>
            <p:cNvCxnSpPr/>
            <p:nvPr/>
          </p:nvCxnSpPr>
          <p:spPr>
            <a:xfrm>
              <a:off x="8660892" y="3890010"/>
              <a:ext cx="43815" cy="85725"/>
            </a:xfrm>
            <a:prstGeom prst="line">
              <a:avLst/>
            </a:prstGeom>
            <a:grpFill/>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flipH="1">
              <a:off x="8384667" y="3890010"/>
              <a:ext cx="45720" cy="85725"/>
            </a:xfrm>
            <a:prstGeom prst="line">
              <a:avLst/>
            </a:prstGeom>
            <a:grpFill/>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a:stCxn id="45" idx="3"/>
            </p:cNvCxnSpPr>
            <p:nvPr/>
          </p:nvCxnSpPr>
          <p:spPr>
            <a:xfrm>
              <a:off x="8546592" y="3909060"/>
              <a:ext cx="0" cy="135255"/>
            </a:xfrm>
            <a:prstGeom prst="line">
              <a:avLst/>
            </a:prstGeom>
            <a:grpFill/>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45" name="Can 44"/>
            <p:cNvSpPr/>
            <p:nvPr/>
          </p:nvSpPr>
          <p:spPr>
            <a:xfrm>
              <a:off x="8409432" y="3634740"/>
              <a:ext cx="274320" cy="274320"/>
            </a:xfrm>
            <a:prstGeom prst="can">
              <a:avLst/>
            </a:prstGeom>
            <a:grpFill/>
            <a:ln>
              <a:solidFill>
                <a:schemeClr val="bg1">
                  <a:lumMod val="75000"/>
                </a:schemeClr>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000" b="1" i="0" u="none" strike="noStrike" kern="1200" cap="none" spc="0" normalizeH="0" baseline="0" noProof="0">
                <a:ln>
                  <a:noFill/>
                </a:ln>
                <a:solidFill>
                  <a:srgbClr val="FFFFFF"/>
                </a:solidFill>
                <a:effectLst/>
                <a:uLnTx/>
                <a:uFillTx/>
                <a:latin typeface="Arial"/>
                <a:ea typeface="+mn-ea"/>
                <a:cs typeface="+mn-cs"/>
              </a:endParaRPr>
            </a:p>
          </p:txBody>
        </p:sp>
      </p:grpSp>
      <p:sp>
        <p:nvSpPr>
          <p:cNvPr id="350" name="Title 349"/>
          <p:cNvSpPr>
            <a:spLocks noGrp="1"/>
          </p:cNvSpPr>
          <p:nvPr>
            <p:ph type="title"/>
          </p:nvPr>
        </p:nvSpPr>
        <p:spPr/>
        <p:txBody>
          <a:bodyPr/>
          <a:lstStyle/>
          <a:p>
            <a:r>
              <a:rPr lang="en-US" dirty="0"/>
              <a:t>Heating Rates (Fluxes)</a:t>
            </a:r>
          </a:p>
        </p:txBody>
      </p:sp>
      <p:sp>
        <p:nvSpPr>
          <p:cNvPr id="25" name="Sun 24"/>
          <p:cNvSpPr/>
          <p:nvPr/>
        </p:nvSpPr>
        <p:spPr>
          <a:xfrm>
            <a:off x="5642540" y="2377053"/>
            <a:ext cx="1141584" cy="1116217"/>
          </a:xfrm>
          <a:prstGeom prst="sun">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000" b="1" i="0" u="none" strike="noStrike" kern="1200" cap="none" spc="0" normalizeH="0" baseline="0" noProof="0">
              <a:ln>
                <a:noFill/>
              </a:ln>
              <a:solidFill>
                <a:srgbClr val="FFFFFF"/>
              </a:solidFill>
              <a:effectLst/>
              <a:uLnTx/>
              <a:uFillTx/>
              <a:latin typeface="Arial"/>
              <a:ea typeface="+mn-ea"/>
              <a:cs typeface="+mn-cs"/>
            </a:endParaRPr>
          </a:p>
        </p:txBody>
      </p:sp>
      <p:sp>
        <p:nvSpPr>
          <p:cNvPr id="2" name="Right Arrow 1"/>
          <p:cNvSpPr/>
          <p:nvPr/>
        </p:nvSpPr>
        <p:spPr>
          <a:xfrm rot="2691030">
            <a:off x="6849482" y="3302946"/>
            <a:ext cx="1399116" cy="622496"/>
          </a:xfrm>
          <a:prstGeom prst="right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000" b="1" i="0" u="none" strike="noStrike" kern="1200" cap="none" spc="0" normalizeH="0" baseline="0" noProof="0">
              <a:ln>
                <a:noFill/>
              </a:ln>
              <a:solidFill>
                <a:srgbClr val="FFFFFF"/>
              </a:solidFill>
              <a:effectLst/>
              <a:uLnTx/>
              <a:uFillTx/>
              <a:latin typeface="Arial"/>
              <a:ea typeface="+mn-ea"/>
              <a:cs typeface="+mn-cs"/>
            </a:endParaRPr>
          </a:p>
        </p:txBody>
      </p:sp>
      <p:sp>
        <p:nvSpPr>
          <p:cNvPr id="46" name="Right Arrow 45"/>
          <p:cNvSpPr/>
          <p:nvPr/>
        </p:nvSpPr>
        <p:spPr>
          <a:xfrm rot="2682376">
            <a:off x="6045889" y="4106512"/>
            <a:ext cx="1790345" cy="366629"/>
          </a:xfrm>
          <a:prstGeom prst="right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000" b="1" i="0" u="none" strike="noStrike" kern="1200" cap="none" spc="0" normalizeH="0" baseline="0" noProof="0">
              <a:ln>
                <a:noFill/>
              </a:ln>
              <a:solidFill>
                <a:srgbClr val="FFFFFF"/>
              </a:solidFill>
              <a:effectLst/>
              <a:uLnTx/>
              <a:uFillTx/>
              <a:latin typeface="Arial"/>
              <a:ea typeface="+mn-ea"/>
              <a:cs typeface="+mn-cs"/>
            </a:endParaRPr>
          </a:p>
        </p:txBody>
      </p:sp>
      <p:sp>
        <p:nvSpPr>
          <p:cNvPr id="47" name="Right Arrow 46"/>
          <p:cNvSpPr/>
          <p:nvPr/>
        </p:nvSpPr>
        <p:spPr>
          <a:xfrm rot="19481492">
            <a:off x="7435578" y="4757830"/>
            <a:ext cx="739425" cy="268228"/>
          </a:xfrm>
          <a:prstGeom prst="rightArrow">
            <a:avLst/>
          </a:prstGeom>
          <a:solidFill>
            <a:srgbClr val="FFCC66"/>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000" b="1" i="0" u="none" strike="noStrike" kern="1200" cap="none" spc="0" normalizeH="0" baseline="0" noProof="0">
              <a:ln>
                <a:noFill/>
              </a:ln>
              <a:solidFill>
                <a:srgbClr val="FFFFFF"/>
              </a:solidFill>
              <a:effectLst/>
              <a:uLnTx/>
              <a:uFillTx/>
              <a:latin typeface="Arial"/>
              <a:ea typeface="+mn-ea"/>
              <a:cs typeface="+mn-cs"/>
            </a:endParaRPr>
          </a:p>
        </p:txBody>
      </p:sp>
      <p:grpSp>
        <p:nvGrpSpPr>
          <p:cNvPr id="112" name="Group 111"/>
          <p:cNvGrpSpPr/>
          <p:nvPr/>
        </p:nvGrpSpPr>
        <p:grpSpPr>
          <a:xfrm>
            <a:off x="6133533" y="2851318"/>
            <a:ext cx="4908816" cy="2015948"/>
            <a:chOff x="7855636" y="2663443"/>
            <a:chExt cx="2743200" cy="1126575"/>
          </a:xfrm>
        </p:grpSpPr>
        <p:cxnSp>
          <p:nvCxnSpPr>
            <p:cNvPr id="6" name="Straight Arrow Connector 5"/>
            <p:cNvCxnSpPr/>
            <p:nvPr/>
          </p:nvCxnSpPr>
          <p:spPr>
            <a:xfrm flipH="1">
              <a:off x="10141636" y="3667505"/>
              <a:ext cx="457200" cy="122513"/>
            </a:xfrm>
            <a:prstGeom prst="straightConnector1">
              <a:avLst/>
            </a:prstGeom>
            <a:ln w="57150">
              <a:solidFill>
                <a:srgbClr val="FFCC66"/>
              </a:solidFill>
              <a:tailEnd type="triangle"/>
            </a:ln>
          </p:spPr>
          <p:style>
            <a:lnRef idx="1">
              <a:schemeClr val="accent2"/>
            </a:lnRef>
            <a:fillRef idx="0">
              <a:schemeClr val="accent2"/>
            </a:fillRef>
            <a:effectRef idx="0">
              <a:schemeClr val="accent2"/>
            </a:effectRef>
            <a:fontRef idx="minor">
              <a:schemeClr val="tx1"/>
            </a:fontRef>
          </p:style>
        </p:cxnSp>
        <p:cxnSp>
          <p:nvCxnSpPr>
            <p:cNvPr id="51" name="Straight Arrow Connector 50"/>
            <p:cNvCxnSpPr/>
            <p:nvPr/>
          </p:nvCxnSpPr>
          <p:spPr>
            <a:xfrm flipH="1">
              <a:off x="9896611" y="3030981"/>
              <a:ext cx="334687" cy="334687"/>
            </a:xfrm>
            <a:prstGeom prst="straightConnector1">
              <a:avLst/>
            </a:prstGeom>
            <a:ln w="57150">
              <a:solidFill>
                <a:srgbClr val="FFCC66"/>
              </a:solidFill>
              <a:tailEnd type="triangle"/>
            </a:ln>
          </p:spPr>
          <p:style>
            <a:lnRef idx="1">
              <a:schemeClr val="accent2"/>
            </a:lnRef>
            <a:fillRef idx="0">
              <a:schemeClr val="accent2"/>
            </a:fillRef>
            <a:effectRef idx="0">
              <a:schemeClr val="accent2"/>
            </a:effectRef>
            <a:fontRef idx="minor">
              <a:schemeClr val="tx1"/>
            </a:fontRef>
          </p:style>
        </p:cxnSp>
        <p:cxnSp>
          <p:nvCxnSpPr>
            <p:cNvPr id="52" name="Straight Arrow Connector 51"/>
            <p:cNvCxnSpPr/>
            <p:nvPr/>
          </p:nvCxnSpPr>
          <p:spPr>
            <a:xfrm>
              <a:off x="7855636" y="3667505"/>
              <a:ext cx="457200" cy="122513"/>
            </a:xfrm>
            <a:prstGeom prst="straightConnector1">
              <a:avLst/>
            </a:prstGeom>
            <a:ln w="57150">
              <a:solidFill>
                <a:srgbClr val="FFCC66"/>
              </a:solidFill>
              <a:tailEnd type="triangle"/>
            </a:ln>
          </p:spPr>
          <p:style>
            <a:lnRef idx="1">
              <a:schemeClr val="accent2"/>
            </a:lnRef>
            <a:fillRef idx="0">
              <a:schemeClr val="accent2"/>
            </a:fillRef>
            <a:effectRef idx="0">
              <a:schemeClr val="accent2"/>
            </a:effectRef>
            <a:fontRef idx="minor">
              <a:schemeClr val="tx1"/>
            </a:fontRef>
          </p:style>
        </p:cxnSp>
        <p:cxnSp>
          <p:nvCxnSpPr>
            <p:cNvPr id="57" name="Straight Arrow Connector 56"/>
            <p:cNvCxnSpPr/>
            <p:nvPr/>
          </p:nvCxnSpPr>
          <p:spPr>
            <a:xfrm>
              <a:off x="8223174" y="3030981"/>
              <a:ext cx="334687" cy="334687"/>
            </a:xfrm>
            <a:prstGeom prst="straightConnector1">
              <a:avLst/>
            </a:prstGeom>
            <a:ln w="57150">
              <a:solidFill>
                <a:srgbClr val="FFCC66"/>
              </a:solidFill>
              <a:tailEnd type="triangle"/>
            </a:ln>
          </p:spPr>
          <p:style>
            <a:lnRef idx="1">
              <a:schemeClr val="accent2"/>
            </a:lnRef>
            <a:fillRef idx="0">
              <a:schemeClr val="accent2"/>
            </a:fillRef>
            <a:effectRef idx="0">
              <a:schemeClr val="accent2"/>
            </a:effectRef>
            <a:fontRef idx="minor">
              <a:schemeClr val="tx1"/>
            </a:fontRef>
          </p:style>
        </p:cxnSp>
        <p:cxnSp>
          <p:nvCxnSpPr>
            <p:cNvPr id="60" name="Straight Arrow Connector 59"/>
            <p:cNvCxnSpPr/>
            <p:nvPr/>
          </p:nvCxnSpPr>
          <p:spPr>
            <a:xfrm>
              <a:off x="8859698" y="2663443"/>
              <a:ext cx="122513" cy="457200"/>
            </a:xfrm>
            <a:prstGeom prst="straightConnector1">
              <a:avLst/>
            </a:prstGeom>
            <a:ln w="57150">
              <a:solidFill>
                <a:srgbClr val="FFCC66"/>
              </a:solidFill>
              <a:tailEnd type="triangle"/>
            </a:ln>
          </p:spPr>
          <p:style>
            <a:lnRef idx="1">
              <a:schemeClr val="accent2"/>
            </a:lnRef>
            <a:fillRef idx="0">
              <a:schemeClr val="accent2"/>
            </a:fillRef>
            <a:effectRef idx="0">
              <a:schemeClr val="accent2"/>
            </a:effectRef>
            <a:fontRef idx="minor">
              <a:schemeClr val="tx1"/>
            </a:fontRef>
          </p:style>
        </p:cxnSp>
        <p:cxnSp>
          <p:nvCxnSpPr>
            <p:cNvPr id="63" name="Straight Arrow Connector 62"/>
            <p:cNvCxnSpPr/>
            <p:nvPr/>
          </p:nvCxnSpPr>
          <p:spPr>
            <a:xfrm flipH="1">
              <a:off x="9472261" y="2663443"/>
              <a:ext cx="122513" cy="457200"/>
            </a:xfrm>
            <a:prstGeom prst="straightConnector1">
              <a:avLst/>
            </a:prstGeom>
            <a:ln w="57150">
              <a:solidFill>
                <a:srgbClr val="FFCC66"/>
              </a:solidFill>
              <a:tailEnd type="triangle"/>
            </a:ln>
          </p:spPr>
          <p:style>
            <a:lnRef idx="1">
              <a:schemeClr val="accent2"/>
            </a:lnRef>
            <a:fillRef idx="0">
              <a:schemeClr val="accent2"/>
            </a:fillRef>
            <a:effectRef idx="0">
              <a:schemeClr val="accent2"/>
            </a:effectRef>
            <a:fontRef idx="minor">
              <a:schemeClr val="tx1"/>
            </a:fontRef>
          </p:style>
        </p:cxnSp>
      </p:grpSp>
      <p:grpSp>
        <p:nvGrpSpPr>
          <p:cNvPr id="120" name="Group 119"/>
          <p:cNvGrpSpPr/>
          <p:nvPr/>
        </p:nvGrpSpPr>
        <p:grpSpPr>
          <a:xfrm>
            <a:off x="6046941" y="2803871"/>
            <a:ext cx="5081999" cy="2541031"/>
            <a:chOff x="104010" y="104010"/>
            <a:chExt cx="2839980" cy="1420008"/>
          </a:xfrm>
          <a:solidFill>
            <a:srgbClr val="FFCC66"/>
          </a:solidFill>
        </p:grpSpPr>
        <p:cxnSp>
          <p:nvCxnSpPr>
            <p:cNvPr id="113" name="Straight Arrow Connector 112"/>
            <p:cNvCxnSpPr/>
            <p:nvPr/>
          </p:nvCxnSpPr>
          <p:spPr>
            <a:xfrm flipH="1">
              <a:off x="2659992" y="1523982"/>
              <a:ext cx="283998" cy="4"/>
            </a:xfrm>
            <a:prstGeom prst="straightConnector1">
              <a:avLst/>
            </a:prstGeom>
            <a:grpFill/>
            <a:ln w="38100">
              <a:solidFill>
                <a:srgbClr val="FFFFD1"/>
              </a:solidFill>
              <a:tailEnd type="triangle"/>
            </a:ln>
          </p:spPr>
          <p:style>
            <a:lnRef idx="1">
              <a:schemeClr val="accent1"/>
            </a:lnRef>
            <a:fillRef idx="0">
              <a:schemeClr val="accent1"/>
            </a:fillRef>
            <a:effectRef idx="0">
              <a:schemeClr val="accent1"/>
            </a:effectRef>
            <a:fontRef idx="minor">
              <a:schemeClr val="tx1"/>
            </a:fontRef>
          </p:style>
        </p:cxnSp>
        <p:cxnSp>
          <p:nvCxnSpPr>
            <p:cNvPr id="114" name="Straight Arrow Connector 113"/>
            <p:cNvCxnSpPr/>
            <p:nvPr/>
          </p:nvCxnSpPr>
          <p:spPr>
            <a:xfrm flipH="1">
              <a:off x="2507776" y="814021"/>
              <a:ext cx="245944" cy="141995"/>
            </a:xfrm>
            <a:prstGeom prst="straightConnector1">
              <a:avLst/>
            </a:prstGeom>
            <a:grpFill/>
            <a:ln w="38100">
              <a:solidFill>
                <a:srgbClr val="FFFFD1"/>
              </a:solidFill>
              <a:tailEnd type="triangle"/>
            </a:ln>
          </p:spPr>
          <p:style>
            <a:lnRef idx="1">
              <a:schemeClr val="accent1"/>
            </a:lnRef>
            <a:fillRef idx="0">
              <a:schemeClr val="accent1"/>
            </a:fillRef>
            <a:effectRef idx="0">
              <a:schemeClr val="accent1"/>
            </a:effectRef>
            <a:fontRef idx="minor">
              <a:schemeClr val="tx1"/>
            </a:fontRef>
          </p:style>
        </p:cxnSp>
        <p:cxnSp>
          <p:nvCxnSpPr>
            <p:cNvPr id="115" name="Straight Arrow Connector 114"/>
            <p:cNvCxnSpPr/>
            <p:nvPr/>
          </p:nvCxnSpPr>
          <p:spPr>
            <a:xfrm flipH="1">
              <a:off x="2092008" y="294262"/>
              <a:ext cx="142003" cy="245947"/>
            </a:xfrm>
            <a:prstGeom prst="straightConnector1">
              <a:avLst/>
            </a:prstGeom>
            <a:grpFill/>
            <a:ln w="38100">
              <a:solidFill>
                <a:srgbClr val="FFFFD1"/>
              </a:solidFill>
              <a:tailEnd type="triangle"/>
            </a:ln>
          </p:spPr>
          <p:style>
            <a:lnRef idx="1">
              <a:schemeClr val="accent1"/>
            </a:lnRef>
            <a:fillRef idx="0">
              <a:schemeClr val="accent1"/>
            </a:fillRef>
            <a:effectRef idx="0">
              <a:schemeClr val="accent1"/>
            </a:effectRef>
            <a:fontRef idx="minor">
              <a:schemeClr val="tx1"/>
            </a:fontRef>
          </p:style>
        </p:cxnSp>
        <p:cxnSp>
          <p:nvCxnSpPr>
            <p:cNvPr id="116" name="Straight Arrow Connector 115"/>
            <p:cNvCxnSpPr/>
            <p:nvPr/>
          </p:nvCxnSpPr>
          <p:spPr>
            <a:xfrm>
              <a:off x="1523982" y="104010"/>
              <a:ext cx="4" cy="283998"/>
            </a:xfrm>
            <a:prstGeom prst="straightConnector1">
              <a:avLst/>
            </a:prstGeom>
            <a:grpFill/>
            <a:ln w="38100">
              <a:solidFill>
                <a:srgbClr val="FFFFD1"/>
              </a:solidFill>
              <a:tailEnd type="triangle"/>
            </a:ln>
          </p:spPr>
          <p:style>
            <a:lnRef idx="1">
              <a:schemeClr val="accent1"/>
            </a:lnRef>
            <a:fillRef idx="0">
              <a:schemeClr val="accent1"/>
            </a:fillRef>
            <a:effectRef idx="0">
              <a:schemeClr val="accent1"/>
            </a:effectRef>
            <a:fontRef idx="minor">
              <a:schemeClr val="tx1"/>
            </a:fontRef>
          </p:style>
        </p:cxnSp>
        <p:cxnSp>
          <p:nvCxnSpPr>
            <p:cNvPr id="117" name="Straight Arrow Connector 116"/>
            <p:cNvCxnSpPr/>
            <p:nvPr/>
          </p:nvCxnSpPr>
          <p:spPr>
            <a:xfrm>
              <a:off x="814021" y="294280"/>
              <a:ext cx="141995" cy="245944"/>
            </a:xfrm>
            <a:prstGeom prst="straightConnector1">
              <a:avLst/>
            </a:prstGeom>
            <a:grpFill/>
            <a:ln w="38100">
              <a:solidFill>
                <a:srgbClr val="FFFFD1"/>
              </a:solidFill>
              <a:tailEnd type="triangle"/>
            </a:ln>
          </p:spPr>
          <p:style>
            <a:lnRef idx="1">
              <a:schemeClr val="accent1"/>
            </a:lnRef>
            <a:fillRef idx="0">
              <a:schemeClr val="accent1"/>
            </a:fillRef>
            <a:effectRef idx="0">
              <a:schemeClr val="accent1"/>
            </a:effectRef>
            <a:fontRef idx="minor">
              <a:schemeClr val="tx1"/>
            </a:fontRef>
          </p:style>
        </p:cxnSp>
        <p:cxnSp>
          <p:nvCxnSpPr>
            <p:cNvPr id="118" name="Straight Arrow Connector 117"/>
            <p:cNvCxnSpPr/>
            <p:nvPr/>
          </p:nvCxnSpPr>
          <p:spPr>
            <a:xfrm>
              <a:off x="294262" y="813989"/>
              <a:ext cx="245947" cy="142003"/>
            </a:xfrm>
            <a:prstGeom prst="straightConnector1">
              <a:avLst/>
            </a:prstGeom>
            <a:grpFill/>
            <a:ln w="38100">
              <a:solidFill>
                <a:srgbClr val="FFFFD1"/>
              </a:solidFill>
              <a:tailEnd type="triangle"/>
            </a:ln>
          </p:spPr>
          <p:style>
            <a:lnRef idx="1">
              <a:schemeClr val="accent1"/>
            </a:lnRef>
            <a:fillRef idx="0">
              <a:schemeClr val="accent1"/>
            </a:fillRef>
            <a:effectRef idx="0">
              <a:schemeClr val="accent1"/>
            </a:effectRef>
            <a:fontRef idx="minor">
              <a:schemeClr val="tx1"/>
            </a:fontRef>
          </p:style>
        </p:cxnSp>
        <p:cxnSp>
          <p:nvCxnSpPr>
            <p:cNvPr id="119" name="Straight Arrow Connector 118"/>
            <p:cNvCxnSpPr/>
            <p:nvPr/>
          </p:nvCxnSpPr>
          <p:spPr>
            <a:xfrm flipV="1">
              <a:off x="104010" y="1524014"/>
              <a:ext cx="283998" cy="4"/>
            </a:xfrm>
            <a:prstGeom prst="straightConnector1">
              <a:avLst/>
            </a:prstGeom>
            <a:grpFill/>
            <a:ln w="38100">
              <a:solidFill>
                <a:srgbClr val="FFFFD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64" name="Group 163"/>
          <p:cNvGrpSpPr/>
          <p:nvPr/>
        </p:nvGrpSpPr>
        <p:grpSpPr>
          <a:xfrm>
            <a:off x="6061321" y="2802781"/>
            <a:ext cx="5022476" cy="2273368"/>
            <a:chOff x="7815282" y="2646258"/>
            <a:chExt cx="2806717" cy="1270429"/>
          </a:xfrm>
        </p:grpSpPr>
        <p:grpSp>
          <p:nvGrpSpPr>
            <p:cNvPr id="156" name="Group 155"/>
            <p:cNvGrpSpPr/>
            <p:nvPr/>
          </p:nvGrpSpPr>
          <p:grpSpPr>
            <a:xfrm>
              <a:off x="7815282" y="2646258"/>
              <a:ext cx="2712035" cy="1248615"/>
              <a:chOff x="110890" y="113641"/>
              <a:chExt cx="2712035" cy="1248615"/>
            </a:xfrm>
          </p:grpSpPr>
          <p:cxnSp>
            <p:nvCxnSpPr>
              <p:cNvPr id="150" name="Straight Arrow Connector 149"/>
              <p:cNvCxnSpPr/>
              <p:nvPr/>
            </p:nvCxnSpPr>
            <p:spPr>
              <a:xfrm rot="600000" flipH="1">
                <a:off x="2658962" y="958589"/>
                <a:ext cx="163963" cy="94664"/>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51" name="Straight Arrow Connector 150"/>
              <p:cNvCxnSpPr/>
              <p:nvPr/>
            </p:nvCxnSpPr>
            <p:spPr>
              <a:xfrm rot="600000" flipH="1">
                <a:off x="2271283" y="383332"/>
                <a:ext cx="94668" cy="163965"/>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52" name="Straight Arrow Connector 151"/>
              <p:cNvCxnSpPr/>
              <p:nvPr/>
            </p:nvCxnSpPr>
            <p:spPr>
              <a:xfrm rot="600000">
                <a:off x="1682503" y="113641"/>
                <a:ext cx="2" cy="189332"/>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53" name="Straight Arrow Connector 152"/>
              <p:cNvCxnSpPr/>
              <p:nvPr/>
            </p:nvCxnSpPr>
            <p:spPr>
              <a:xfrm rot="600000">
                <a:off x="955839" y="221833"/>
                <a:ext cx="94664" cy="163963"/>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54" name="Straight Arrow Connector 153"/>
              <p:cNvCxnSpPr/>
              <p:nvPr/>
            </p:nvCxnSpPr>
            <p:spPr>
              <a:xfrm rot="600000">
                <a:off x="380582" y="678807"/>
                <a:ext cx="163965" cy="94668"/>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55" name="Straight Arrow Connector 154"/>
              <p:cNvCxnSpPr/>
              <p:nvPr/>
            </p:nvCxnSpPr>
            <p:spPr>
              <a:xfrm rot="600000" flipV="1">
                <a:off x="110890" y="1362254"/>
                <a:ext cx="189332" cy="2"/>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63" name="Group 162"/>
            <p:cNvGrpSpPr/>
            <p:nvPr/>
          </p:nvGrpSpPr>
          <p:grpSpPr>
            <a:xfrm>
              <a:off x="7909948" y="2668110"/>
              <a:ext cx="2712051" cy="1248577"/>
              <a:chOff x="224959" y="113645"/>
              <a:chExt cx="2712051" cy="1248577"/>
            </a:xfrm>
          </p:grpSpPr>
          <p:cxnSp>
            <p:nvCxnSpPr>
              <p:cNvPr id="157" name="Straight Arrow Connector 156"/>
              <p:cNvCxnSpPr/>
              <p:nvPr/>
            </p:nvCxnSpPr>
            <p:spPr>
              <a:xfrm rot="21360000" flipH="1">
                <a:off x="2747678" y="1362220"/>
                <a:ext cx="189332" cy="2"/>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58" name="Straight Arrow Connector 157"/>
              <p:cNvCxnSpPr/>
              <p:nvPr/>
            </p:nvCxnSpPr>
            <p:spPr>
              <a:xfrm rot="21360000" flipH="1">
                <a:off x="2503346" y="678841"/>
                <a:ext cx="163963" cy="94664"/>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59" name="Straight Arrow Connector 158"/>
              <p:cNvCxnSpPr/>
              <p:nvPr/>
            </p:nvCxnSpPr>
            <p:spPr>
              <a:xfrm rot="21360000" flipH="1">
                <a:off x="1997428" y="221812"/>
                <a:ext cx="94668" cy="163965"/>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60" name="Straight Arrow Connector 159"/>
              <p:cNvCxnSpPr/>
              <p:nvPr/>
            </p:nvCxnSpPr>
            <p:spPr>
              <a:xfrm rot="21360000">
                <a:off x="1365367" y="113645"/>
                <a:ext cx="2" cy="189332"/>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61" name="Straight Arrow Connector 160"/>
              <p:cNvCxnSpPr/>
              <p:nvPr/>
            </p:nvCxnSpPr>
            <p:spPr>
              <a:xfrm rot="21360000">
                <a:off x="681988" y="383346"/>
                <a:ext cx="94664" cy="163963"/>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62" name="Straight Arrow Connector 161"/>
              <p:cNvCxnSpPr/>
              <p:nvPr/>
            </p:nvCxnSpPr>
            <p:spPr>
              <a:xfrm rot="21360000">
                <a:off x="224959" y="958559"/>
                <a:ext cx="163965" cy="94668"/>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grpSp>
      </p:grpSp>
      <p:grpSp>
        <p:nvGrpSpPr>
          <p:cNvPr id="215" name="Group 214"/>
          <p:cNvGrpSpPr/>
          <p:nvPr/>
        </p:nvGrpSpPr>
        <p:grpSpPr>
          <a:xfrm>
            <a:off x="6525159" y="4919677"/>
            <a:ext cx="4254307" cy="580979"/>
            <a:chOff x="7275114" y="5595934"/>
            <a:chExt cx="2743200" cy="592468"/>
          </a:xfrm>
        </p:grpSpPr>
        <p:cxnSp>
          <p:nvCxnSpPr>
            <p:cNvPr id="178" name="Straight Arrow Connector 177"/>
            <p:cNvCxnSpPr/>
            <p:nvPr/>
          </p:nvCxnSpPr>
          <p:spPr>
            <a:xfrm flipV="1">
              <a:off x="7642652" y="5613668"/>
              <a:ext cx="225268" cy="74145"/>
            </a:xfrm>
            <a:prstGeom prst="straightConnector1">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181" name="Straight Arrow Connector 180"/>
            <p:cNvCxnSpPr/>
            <p:nvPr/>
          </p:nvCxnSpPr>
          <p:spPr>
            <a:xfrm flipV="1">
              <a:off x="7275114" y="5843194"/>
              <a:ext cx="274272" cy="133636"/>
            </a:xfrm>
            <a:prstGeom prst="straightConnector1">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193" name="Straight Arrow Connector 192"/>
            <p:cNvCxnSpPr/>
            <p:nvPr/>
          </p:nvCxnSpPr>
          <p:spPr>
            <a:xfrm flipH="1" flipV="1">
              <a:off x="9410362" y="5595934"/>
              <a:ext cx="240415" cy="91879"/>
            </a:xfrm>
            <a:prstGeom prst="straightConnector1">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196" name="Straight Arrow Connector 195"/>
            <p:cNvCxnSpPr/>
            <p:nvPr/>
          </p:nvCxnSpPr>
          <p:spPr>
            <a:xfrm flipH="1" flipV="1">
              <a:off x="9743946" y="5843194"/>
              <a:ext cx="274368" cy="133636"/>
            </a:xfrm>
            <a:prstGeom prst="straightConnector1">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199" name="Straight Arrow Connector 198"/>
            <p:cNvCxnSpPr/>
            <p:nvPr/>
          </p:nvCxnSpPr>
          <p:spPr>
            <a:xfrm flipH="1" flipV="1">
              <a:off x="9449916" y="5906846"/>
              <a:ext cx="200860" cy="204110"/>
            </a:xfrm>
            <a:prstGeom prst="straightConnector1">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202" name="Straight Arrow Connector 201"/>
            <p:cNvCxnSpPr/>
            <p:nvPr/>
          </p:nvCxnSpPr>
          <p:spPr>
            <a:xfrm flipH="1" flipV="1">
              <a:off x="8940696" y="5943600"/>
              <a:ext cx="73556" cy="244802"/>
            </a:xfrm>
            <a:prstGeom prst="straightConnector1">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205" name="Straight Arrow Connector 204"/>
            <p:cNvCxnSpPr/>
            <p:nvPr/>
          </p:nvCxnSpPr>
          <p:spPr>
            <a:xfrm flipV="1">
              <a:off x="8279176" y="5943600"/>
              <a:ext cx="73460" cy="244802"/>
            </a:xfrm>
            <a:prstGeom prst="straightConnector1">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208" name="Straight Arrow Connector 207"/>
            <p:cNvCxnSpPr/>
            <p:nvPr/>
          </p:nvCxnSpPr>
          <p:spPr>
            <a:xfrm flipV="1">
              <a:off x="7642652" y="5906846"/>
              <a:ext cx="200764" cy="204110"/>
            </a:xfrm>
            <a:prstGeom prst="straightConnector1">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p:grpSp>
      <p:sp>
        <p:nvSpPr>
          <p:cNvPr id="218" name="Right Arrow 217"/>
          <p:cNvSpPr/>
          <p:nvPr/>
        </p:nvSpPr>
        <p:spPr>
          <a:xfrm rot="2691030">
            <a:off x="6493364" y="4113958"/>
            <a:ext cx="2170376" cy="622496"/>
          </a:xfrm>
          <a:prstGeom prst="rightArrow">
            <a:avLst/>
          </a:prstGeom>
          <a:solidFill>
            <a:srgbClr val="FFFFD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000" b="1" i="0" u="none" strike="noStrike" kern="1200" cap="none" spc="0" normalizeH="0" baseline="0" noProof="0">
              <a:ln>
                <a:noFill/>
              </a:ln>
              <a:solidFill>
                <a:srgbClr val="FFFFFF"/>
              </a:solidFill>
              <a:effectLst/>
              <a:uLnTx/>
              <a:uFillTx/>
              <a:latin typeface="Arial"/>
              <a:ea typeface="+mn-ea"/>
              <a:cs typeface="+mn-cs"/>
            </a:endParaRPr>
          </a:p>
        </p:txBody>
      </p:sp>
      <p:sp>
        <p:nvSpPr>
          <p:cNvPr id="219" name="Right Arrow 218"/>
          <p:cNvSpPr/>
          <p:nvPr/>
        </p:nvSpPr>
        <p:spPr>
          <a:xfrm rot="17843126">
            <a:off x="7928531" y="4146664"/>
            <a:ext cx="2170376" cy="321464"/>
          </a:xfrm>
          <a:prstGeom prst="rightArrow">
            <a:avLst/>
          </a:prstGeom>
          <a:solidFill>
            <a:srgbClr val="FFFFD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000" b="1" i="0" u="none" strike="noStrike" kern="1200" cap="none" spc="0" normalizeH="0" baseline="0" noProof="0">
              <a:ln>
                <a:noFill/>
              </a:ln>
              <a:solidFill>
                <a:srgbClr val="FFFFFF"/>
              </a:solidFill>
              <a:effectLst/>
              <a:uLnTx/>
              <a:uFillTx/>
              <a:latin typeface="Arial"/>
              <a:ea typeface="+mn-ea"/>
              <a:cs typeface="+mn-cs"/>
            </a:endParaRPr>
          </a:p>
        </p:txBody>
      </p:sp>
      <p:sp>
        <p:nvSpPr>
          <p:cNvPr id="220" name="TextBox 219"/>
          <p:cNvSpPr txBox="1"/>
          <p:nvPr/>
        </p:nvSpPr>
        <p:spPr>
          <a:xfrm>
            <a:off x="1676400" y="6132156"/>
            <a:ext cx="9755139" cy="707886"/>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Times" charset="0"/>
                <a:ea typeface="ＭＳ Ｐゴシック" charset="-128"/>
                <a:cs typeface="+mn-cs"/>
              </a:rPr>
              <a:t>Q</a:t>
            </a:r>
            <a:r>
              <a:rPr kumimoji="0" lang="en-US" sz="2000" b="1" i="0" u="none" strike="noStrike" kern="1200" cap="none" spc="0" normalizeH="0" baseline="-25000" noProof="0" dirty="0">
                <a:ln>
                  <a:noFill/>
                </a:ln>
                <a:solidFill>
                  <a:srgbClr val="000000"/>
                </a:solidFill>
                <a:effectLst/>
                <a:uLnTx/>
                <a:uFillTx/>
                <a:latin typeface="Times" charset="0"/>
                <a:ea typeface="ＭＳ Ｐゴシック" charset="-128"/>
                <a:cs typeface="+mn-cs"/>
              </a:rPr>
              <a:t>HR(incident)</a:t>
            </a:r>
            <a:r>
              <a:rPr kumimoji="0" lang="en-US" sz="2000" b="1" i="0" u="none" strike="noStrike" kern="1200" cap="none" spc="0" normalizeH="0" baseline="0" noProof="0" dirty="0">
                <a:ln>
                  <a:noFill/>
                </a:ln>
                <a:solidFill>
                  <a:srgbClr val="000000"/>
                </a:solidFill>
                <a:effectLst/>
                <a:uLnTx/>
                <a:uFillTx/>
                <a:latin typeface="Times" charset="0"/>
                <a:ea typeface="ＭＳ Ｐゴシック" charset="-128"/>
                <a:cs typeface="+mn-cs"/>
              </a:rPr>
              <a:t> = </a:t>
            </a:r>
            <a:r>
              <a:rPr kumimoji="0" lang="en-US" sz="2000" b="1" i="0" u="none" strike="noStrike" kern="1200" cap="none" spc="0" normalizeH="0" baseline="0" noProof="0" dirty="0" err="1">
                <a:ln>
                  <a:noFill/>
                </a:ln>
                <a:solidFill>
                  <a:srgbClr val="000000"/>
                </a:solidFill>
                <a:effectLst/>
                <a:uLnTx/>
                <a:uFillTx/>
                <a:latin typeface="Times" charset="0"/>
                <a:ea typeface="ＭＳ Ｐゴシック" charset="-128"/>
                <a:cs typeface="+mn-cs"/>
              </a:rPr>
              <a:t>Q</a:t>
            </a:r>
            <a:r>
              <a:rPr kumimoji="0" lang="en-US" sz="2000" b="1" i="0" u="none" strike="noStrike" kern="1200" cap="none" spc="0" normalizeH="0" baseline="-25000" noProof="0" dirty="0" err="1">
                <a:ln>
                  <a:noFill/>
                </a:ln>
                <a:solidFill>
                  <a:srgbClr val="000000"/>
                </a:solidFill>
                <a:effectLst/>
                <a:uLnTx/>
                <a:uFillTx/>
                <a:latin typeface="Times" charset="0"/>
                <a:ea typeface="ＭＳ Ｐゴシック" charset="-128"/>
                <a:cs typeface="+mn-cs"/>
              </a:rPr>
              <a:t>Solar</a:t>
            </a:r>
            <a:r>
              <a:rPr kumimoji="0" lang="en-US" sz="2000" b="1" i="0" u="none" strike="noStrike" kern="1200" cap="none" spc="0" normalizeH="0" baseline="0" noProof="0" dirty="0">
                <a:ln>
                  <a:noFill/>
                </a:ln>
                <a:solidFill>
                  <a:srgbClr val="000000"/>
                </a:solidFill>
                <a:effectLst/>
                <a:uLnTx/>
                <a:uFillTx/>
                <a:latin typeface="Times" charset="0"/>
                <a:ea typeface="ＭＳ Ｐゴシック" charset="-128"/>
                <a:cs typeface="+mn-cs"/>
              </a:rPr>
              <a:t> + </a:t>
            </a:r>
            <a:r>
              <a:rPr kumimoji="0" lang="en-US" sz="2000" b="1" i="0" u="none" strike="noStrike" kern="1200" cap="none" spc="0" normalizeH="0" baseline="0" noProof="0" dirty="0" err="1">
                <a:ln>
                  <a:noFill/>
                </a:ln>
                <a:solidFill>
                  <a:srgbClr val="000000"/>
                </a:solidFill>
                <a:effectLst/>
                <a:uLnTx/>
                <a:uFillTx/>
                <a:latin typeface="Times" charset="0"/>
                <a:ea typeface="ＭＳ Ｐゴシック" charset="-128"/>
                <a:cs typeface="+mn-cs"/>
              </a:rPr>
              <a:t>Q</a:t>
            </a:r>
            <a:r>
              <a:rPr kumimoji="0" lang="en-US" sz="2000" b="1" i="0" u="none" strike="noStrike" kern="1200" cap="none" spc="0" normalizeH="0" baseline="-25000" noProof="0" dirty="0" err="1">
                <a:ln>
                  <a:noFill/>
                </a:ln>
                <a:solidFill>
                  <a:srgbClr val="000000"/>
                </a:solidFill>
                <a:effectLst/>
                <a:uLnTx/>
                <a:uFillTx/>
                <a:latin typeface="Times" charset="0"/>
                <a:ea typeface="ＭＳ Ｐゴシック" charset="-128"/>
                <a:cs typeface="+mn-cs"/>
              </a:rPr>
              <a:t>Albedo</a:t>
            </a:r>
            <a:r>
              <a:rPr kumimoji="0" lang="en-US" sz="2000" b="1" i="0" u="none" strike="noStrike" kern="1200" cap="none" spc="0" normalizeH="0" baseline="0" noProof="0" dirty="0">
                <a:ln>
                  <a:noFill/>
                </a:ln>
                <a:solidFill>
                  <a:srgbClr val="000000"/>
                </a:solidFill>
                <a:effectLst/>
                <a:uLnTx/>
                <a:uFillTx/>
                <a:latin typeface="Times" charset="0"/>
                <a:ea typeface="ＭＳ Ｐゴシック" charset="-128"/>
                <a:cs typeface="+mn-cs"/>
              </a:rPr>
              <a:t> + </a:t>
            </a:r>
            <a:r>
              <a:rPr kumimoji="0" lang="en-US" sz="2000" b="1" i="0" u="none" strike="noStrike" kern="1200" cap="none" spc="0" normalizeH="0" baseline="0" noProof="0" dirty="0" err="1">
                <a:ln>
                  <a:noFill/>
                </a:ln>
                <a:solidFill>
                  <a:srgbClr val="000000"/>
                </a:solidFill>
                <a:effectLst/>
                <a:uLnTx/>
                <a:uFillTx/>
                <a:latin typeface="Times" charset="0"/>
                <a:ea typeface="ＭＳ Ｐゴシック" charset="-128"/>
                <a:cs typeface="+mn-cs"/>
              </a:rPr>
              <a:t>Q</a:t>
            </a:r>
            <a:r>
              <a:rPr kumimoji="0" lang="en-US" sz="2000" b="1" i="0" u="none" strike="noStrike" kern="1200" cap="none" spc="0" normalizeH="0" baseline="-25000" noProof="0" dirty="0" err="1">
                <a:ln>
                  <a:noFill/>
                </a:ln>
                <a:solidFill>
                  <a:srgbClr val="000000"/>
                </a:solidFill>
                <a:effectLst/>
                <a:uLnTx/>
                <a:uFillTx/>
                <a:latin typeface="Times" charset="0"/>
                <a:ea typeface="ＭＳ Ｐゴシック" charset="-128"/>
                <a:cs typeface="+mn-cs"/>
              </a:rPr>
              <a:t>Diffuse</a:t>
            </a:r>
            <a:r>
              <a:rPr kumimoji="0" lang="en-US" sz="2000" b="1" i="0" u="none" strike="noStrike" kern="1200" cap="none" spc="0" normalizeH="0" baseline="-25000" noProof="0" dirty="0">
                <a:ln>
                  <a:noFill/>
                </a:ln>
                <a:solidFill>
                  <a:srgbClr val="000000"/>
                </a:solidFill>
                <a:effectLst/>
                <a:uLnTx/>
                <a:uFillTx/>
                <a:latin typeface="Times" charset="0"/>
                <a:ea typeface="ＭＳ Ｐゴシック" charset="-128"/>
                <a:cs typeface="+mn-cs"/>
              </a:rPr>
              <a:t> Solar</a:t>
            </a:r>
            <a:r>
              <a:rPr kumimoji="0" lang="en-US" sz="2000" b="1" i="0" u="none" strike="noStrike" kern="1200" cap="none" spc="0" normalizeH="0" baseline="0" noProof="0" dirty="0">
                <a:ln>
                  <a:noFill/>
                </a:ln>
                <a:solidFill>
                  <a:srgbClr val="000000"/>
                </a:solidFill>
                <a:effectLst/>
                <a:uLnTx/>
                <a:uFillTx/>
                <a:latin typeface="Times" charset="0"/>
                <a:ea typeface="ＭＳ Ｐゴシック" charset="-128"/>
                <a:cs typeface="+mn-cs"/>
              </a:rPr>
              <a:t> + </a:t>
            </a:r>
            <a:r>
              <a:rPr kumimoji="0" lang="en-US" sz="2000" b="1" i="0" u="none" strike="noStrike" kern="1200" cap="none" spc="0" normalizeH="0" baseline="0" noProof="0" dirty="0" err="1">
                <a:ln>
                  <a:noFill/>
                </a:ln>
                <a:solidFill>
                  <a:srgbClr val="000000"/>
                </a:solidFill>
                <a:effectLst/>
                <a:uLnTx/>
                <a:uFillTx/>
                <a:latin typeface="Times" charset="0"/>
                <a:ea typeface="ＭＳ Ｐゴシック" charset="-128"/>
                <a:cs typeface="+mn-cs"/>
              </a:rPr>
              <a:t>Q</a:t>
            </a:r>
            <a:r>
              <a:rPr kumimoji="0" lang="en-US" sz="2000" b="1" i="0" u="none" strike="noStrike" kern="1200" cap="none" spc="0" normalizeH="0" baseline="-25000" noProof="0" dirty="0" err="1">
                <a:ln>
                  <a:noFill/>
                </a:ln>
                <a:solidFill>
                  <a:srgbClr val="000000"/>
                </a:solidFill>
                <a:effectLst/>
                <a:uLnTx/>
                <a:uFillTx/>
                <a:latin typeface="Times" charset="0"/>
                <a:ea typeface="ＭＳ Ｐゴシック" charset="-128"/>
                <a:cs typeface="+mn-cs"/>
              </a:rPr>
              <a:t>Diffuse</a:t>
            </a:r>
            <a:r>
              <a:rPr kumimoji="0" lang="en-US" sz="2000" b="1" i="0" u="none" strike="noStrike" kern="1200" cap="none" spc="0" normalizeH="0" baseline="-25000" noProof="0" dirty="0">
                <a:ln>
                  <a:noFill/>
                </a:ln>
                <a:solidFill>
                  <a:srgbClr val="000000"/>
                </a:solidFill>
                <a:effectLst/>
                <a:uLnTx/>
                <a:uFillTx/>
                <a:latin typeface="Times" charset="0"/>
                <a:ea typeface="ＭＳ Ｐゴシック" charset="-128"/>
                <a:cs typeface="+mn-cs"/>
              </a:rPr>
              <a:t> Sky Albedo</a:t>
            </a:r>
            <a:r>
              <a:rPr kumimoji="0" lang="en-US" sz="2000" b="1" i="0" u="none" strike="noStrike" kern="1200" cap="none" spc="0" normalizeH="0" baseline="0" noProof="0" dirty="0">
                <a:ln>
                  <a:noFill/>
                </a:ln>
                <a:solidFill>
                  <a:srgbClr val="000000"/>
                </a:solidFill>
                <a:effectLst/>
                <a:uLnTx/>
                <a:uFillTx/>
                <a:latin typeface="Times" charset="0"/>
                <a:ea typeface="ＭＳ Ｐゴシック" charset="-128"/>
                <a:cs typeface="+mn-cs"/>
              </a:rPr>
              <a:t> + </a:t>
            </a:r>
            <a:r>
              <a:rPr kumimoji="0" lang="en-US" sz="2000" b="1" i="0" u="none" strike="noStrike" kern="1200" cap="none" spc="0" normalizeH="0" baseline="0" noProof="0" dirty="0" err="1">
                <a:ln>
                  <a:noFill/>
                </a:ln>
                <a:solidFill>
                  <a:srgbClr val="000000"/>
                </a:solidFill>
                <a:effectLst/>
                <a:uLnTx/>
                <a:uFillTx/>
                <a:latin typeface="Times" charset="0"/>
                <a:ea typeface="ＭＳ Ｐゴシック" charset="-128"/>
                <a:cs typeface="+mn-cs"/>
              </a:rPr>
              <a:t>Q</a:t>
            </a:r>
            <a:r>
              <a:rPr kumimoji="0" lang="en-US" sz="2000" b="1" i="0" u="none" strike="noStrike" kern="1200" cap="none" spc="0" normalizeH="0" baseline="-25000" noProof="0" dirty="0" err="1">
                <a:ln>
                  <a:noFill/>
                </a:ln>
                <a:solidFill>
                  <a:srgbClr val="000000"/>
                </a:solidFill>
                <a:effectLst/>
                <a:uLnTx/>
                <a:uFillTx/>
                <a:latin typeface="Times" charset="0"/>
                <a:ea typeface="ＭＳ Ｐゴシック" charset="-128"/>
                <a:cs typeface="+mn-cs"/>
              </a:rPr>
              <a:t>Planetshine</a:t>
            </a:r>
            <a:r>
              <a:rPr kumimoji="0" lang="en-US" sz="2000" b="1" i="0" u="none" strike="noStrike" kern="1200" cap="none" spc="0" normalizeH="0" baseline="0" noProof="0" dirty="0">
                <a:ln>
                  <a:noFill/>
                </a:ln>
                <a:solidFill>
                  <a:srgbClr val="000000"/>
                </a:solidFill>
                <a:effectLst/>
                <a:uLnTx/>
                <a:uFillTx/>
                <a:latin typeface="Times" charset="0"/>
                <a:ea typeface="ＭＳ Ｐゴシック" charset="-128"/>
                <a:cs typeface="+mn-cs"/>
              </a:rPr>
              <a:t> + </a:t>
            </a:r>
            <a:r>
              <a:rPr kumimoji="0" lang="en-US" sz="2000" b="1" i="0" u="none" strike="noStrike" kern="1200" cap="none" spc="0" normalizeH="0" baseline="0" noProof="0" dirty="0" err="1">
                <a:ln>
                  <a:noFill/>
                </a:ln>
                <a:solidFill>
                  <a:srgbClr val="000000"/>
                </a:solidFill>
                <a:effectLst/>
                <a:uLnTx/>
                <a:uFillTx/>
                <a:latin typeface="Times" charset="0"/>
                <a:ea typeface="ＭＳ Ｐゴシック" charset="-128"/>
                <a:cs typeface="+mn-cs"/>
              </a:rPr>
              <a:t>Q</a:t>
            </a:r>
            <a:r>
              <a:rPr kumimoji="0" lang="en-US" sz="2000" b="1" i="0" u="none" strike="noStrike" kern="1200" cap="none" spc="0" normalizeH="0" baseline="-25000" noProof="0" dirty="0" err="1">
                <a:ln>
                  <a:noFill/>
                </a:ln>
                <a:solidFill>
                  <a:srgbClr val="000000"/>
                </a:solidFill>
                <a:effectLst/>
                <a:uLnTx/>
                <a:uFillTx/>
                <a:latin typeface="Times" charset="0"/>
                <a:ea typeface="ＭＳ Ｐゴシック" charset="-128"/>
                <a:cs typeface="+mn-cs"/>
              </a:rPr>
              <a:t>diffuse</a:t>
            </a:r>
            <a:r>
              <a:rPr kumimoji="0" lang="en-US" sz="2000" b="1" i="0" u="none" strike="noStrike" kern="1200" cap="none" spc="0" normalizeH="0" baseline="-25000" noProof="0" dirty="0">
                <a:ln>
                  <a:noFill/>
                </a:ln>
                <a:solidFill>
                  <a:srgbClr val="000000"/>
                </a:solidFill>
                <a:effectLst/>
                <a:uLnTx/>
                <a:uFillTx/>
                <a:latin typeface="Times" charset="0"/>
                <a:ea typeface="ＭＳ Ｐゴシック" charset="-128"/>
                <a:cs typeface="+mn-cs"/>
              </a:rPr>
              <a:t> </a:t>
            </a:r>
            <a:r>
              <a:rPr kumimoji="0" lang="en-US" sz="2000" b="1" i="0" u="none" strike="noStrike" kern="1200" cap="none" spc="0" normalizeH="0" baseline="-25000" noProof="0" dirty="0" err="1">
                <a:ln>
                  <a:noFill/>
                </a:ln>
                <a:solidFill>
                  <a:srgbClr val="000000"/>
                </a:solidFill>
                <a:effectLst/>
                <a:uLnTx/>
                <a:uFillTx/>
                <a:latin typeface="Times" charset="0"/>
                <a:ea typeface="ＭＳ Ｐゴシック" charset="-128"/>
                <a:cs typeface="+mn-cs"/>
              </a:rPr>
              <a:t>SkyIR</a:t>
            </a:r>
            <a:r>
              <a:rPr kumimoji="0" lang="en-US" sz="2000" b="1" i="0" u="none" strike="noStrike" kern="1200" cap="none" spc="0" normalizeH="0" baseline="0" noProof="0" dirty="0">
                <a:ln>
                  <a:noFill/>
                </a:ln>
                <a:solidFill>
                  <a:srgbClr val="000000"/>
                </a:solidFill>
                <a:effectLst/>
                <a:uLnTx/>
                <a:uFillTx/>
                <a:latin typeface="Times" charset="0"/>
                <a:ea typeface="ＭＳ Ｐゴシック" charset="-128"/>
                <a:cs typeface="+mn-cs"/>
              </a:rPr>
              <a:t> </a:t>
            </a: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000000"/>
              </a:solidFill>
              <a:effectLst/>
              <a:uLnTx/>
              <a:uFillTx/>
              <a:latin typeface="Times" charset="0"/>
              <a:ea typeface="ＭＳ Ｐゴシック" charset="-128"/>
              <a:cs typeface="+mn-cs"/>
            </a:endParaRPr>
          </a:p>
        </p:txBody>
      </p:sp>
      <p:sp>
        <p:nvSpPr>
          <p:cNvPr id="340" name="Rectangle 339"/>
          <p:cNvSpPr/>
          <p:nvPr/>
        </p:nvSpPr>
        <p:spPr>
          <a:xfrm>
            <a:off x="1955337" y="5958840"/>
            <a:ext cx="1481847" cy="8229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000" b="1" i="0" u="none" strike="noStrike" kern="1200" cap="none" spc="0" normalizeH="0" baseline="0" noProof="0">
              <a:ln>
                <a:noFill/>
              </a:ln>
              <a:solidFill>
                <a:srgbClr val="FFFFFF"/>
              </a:solidFill>
              <a:effectLst/>
              <a:uLnTx/>
              <a:uFillTx/>
              <a:latin typeface="Arial"/>
              <a:ea typeface="+mn-ea"/>
              <a:cs typeface="+mn-cs"/>
            </a:endParaRPr>
          </a:p>
        </p:txBody>
      </p:sp>
      <p:sp>
        <p:nvSpPr>
          <p:cNvPr id="341" name="Rectangle 340"/>
          <p:cNvSpPr/>
          <p:nvPr/>
        </p:nvSpPr>
        <p:spPr>
          <a:xfrm>
            <a:off x="3448418" y="5958840"/>
            <a:ext cx="632252" cy="8229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000" b="1" i="0" u="none" strike="noStrike" kern="1200" cap="none" spc="0" normalizeH="0" baseline="0" noProof="0">
              <a:ln>
                <a:noFill/>
              </a:ln>
              <a:solidFill>
                <a:srgbClr val="FFFFFF"/>
              </a:solidFill>
              <a:effectLst/>
              <a:uLnTx/>
              <a:uFillTx/>
              <a:latin typeface="Arial"/>
              <a:ea typeface="+mn-ea"/>
              <a:cs typeface="+mn-cs"/>
            </a:endParaRPr>
          </a:p>
        </p:txBody>
      </p:sp>
      <p:sp>
        <p:nvSpPr>
          <p:cNvPr id="342" name="Rectangle 341"/>
          <p:cNvSpPr/>
          <p:nvPr/>
        </p:nvSpPr>
        <p:spPr>
          <a:xfrm>
            <a:off x="4091904" y="5958840"/>
            <a:ext cx="937296" cy="8229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000" b="1" i="0" u="none" strike="noStrike" kern="1200" cap="none" spc="0" normalizeH="0" baseline="0" noProof="0">
              <a:ln>
                <a:noFill/>
              </a:ln>
              <a:solidFill>
                <a:srgbClr val="FFFFFF"/>
              </a:solidFill>
              <a:effectLst/>
              <a:uLnTx/>
              <a:uFillTx/>
              <a:latin typeface="Arial"/>
              <a:ea typeface="+mn-ea"/>
              <a:cs typeface="+mn-cs"/>
            </a:endParaRPr>
          </a:p>
        </p:txBody>
      </p:sp>
      <p:sp>
        <p:nvSpPr>
          <p:cNvPr id="343" name="Rectangle 342"/>
          <p:cNvSpPr/>
          <p:nvPr/>
        </p:nvSpPr>
        <p:spPr>
          <a:xfrm>
            <a:off x="5046437" y="5958840"/>
            <a:ext cx="1478722" cy="8229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000" b="1" i="0" u="none" strike="noStrike" kern="1200" cap="none" spc="0" normalizeH="0" baseline="0" noProof="0">
              <a:ln>
                <a:noFill/>
              </a:ln>
              <a:solidFill>
                <a:srgbClr val="FFFFFF"/>
              </a:solidFill>
              <a:effectLst/>
              <a:uLnTx/>
              <a:uFillTx/>
              <a:latin typeface="Arial"/>
              <a:ea typeface="+mn-ea"/>
              <a:cs typeface="+mn-cs"/>
            </a:endParaRPr>
          </a:p>
        </p:txBody>
      </p:sp>
      <p:sp>
        <p:nvSpPr>
          <p:cNvPr id="344" name="Rectangle 343"/>
          <p:cNvSpPr/>
          <p:nvPr/>
        </p:nvSpPr>
        <p:spPr>
          <a:xfrm>
            <a:off x="6534845" y="5958840"/>
            <a:ext cx="1836996" cy="8229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000" b="1" i="0" u="none" strike="noStrike" kern="1200" cap="none" spc="0" normalizeH="0" baseline="0" noProof="0">
              <a:ln>
                <a:noFill/>
              </a:ln>
              <a:solidFill>
                <a:srgbClr val="FFFFFF"/>
              </a:solidFill>
              <a:effectLst/>
              <a:uLnTx/>
              <a:uFillTx/>
              <a:latin typeface="Arial"/>
              <a:ea typeface="+mn-ea"/>
              <a:cs typeface="+mn-cs"/>
            </a:endParaRPr>
          </a:p>
        </p:txBody>
      </p:sp>
      <p:sp>
        <p:nvSpPr>
          <p:cNvPr id="345" name="Rectangle 344"/>
          <p:cNvSpPr/>
          <p:nvPr/>
        </p:nvSpPr>
        <p:spPr>
          <a:xfrm>
            <a:off x="8371841" y="5958840"/>
            <a:ext cx="1283756" cy="8229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000" b="1" i="0" u="none" strike="noStrike" kern="1200" cap="none" spc="0" normalizeH="0" baseline="0" noProof="0">
              <a:ln>
                <a:noFill/>
              </a:ln>
              <a:solidFill>
                <a:srgbClr val="FFFFFF"/>
              </a:solidFill>
              <a:effectLst/>
              <a:uLnTx/>
              <a:uFillTx/>
              <a:latin typeface="Arial"/>
              <a:ea typeface="+mn-ea"/>
              <a:cs typeface="+mn-cs"/>
            </a:endParaRPr>
          </a:p>
        </p:txBody>
      </p:sp>
      <p:sp>
        <p:nvSpPr>
          <p:cNvPr id="346" name="Rectangle 345"/>
          <p:cNvSpPr/>
          <p:nvPr/>
        </p:nvSpPr>
        <p:spPr>
          <a:xfrm>
            <a:off x="9655597" y="5943600"/>
            <a:ext cx="1622003" cy="8229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000" b="1" i="0" u="none" strike="noStrike" kern="1200" cap="none" spc="0" normalizeH="0" baseline="0" noProof="0">
              <a:ln>
                <a:noFill/>
              </a:ln>
              <a:solidFill>
                <a:srgbClr val="FFFFFF"/>
              </a:solidFill>
              <a:effectLst/>
              <a:uLnTx/>
              <a:uFillTx/>
              <a:latin typeface="Arial"/>
              <a:ea typeface="+mn-ea"/>
              <a:cs typeface="+mn-cs"/>
            </a:endParaRPr>
          </a:p>
        </p:txBody>
      </p:sp>
    </p:spTree>
    <p:extLst>
      <p:ext uri="{BB962C8B-B14F-4D97-AF65-F5344CB8AC3E}">
        <p14:creationId xmlns:p14="http://schemas.microsoft.com/office/powerpoint/2010/main" val="7128761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7">
                                            <p:txEl>
                                              <p:pRg st="1" end="1"/>
                                            </p:txEl>
                                          </p:spTgt>
                                        </p:tgtEl>
                                        <p:attrNameLst>
                                          <p:attrName>style.visibility</p:attrName>
                                        </p:attrNameLst>
                                      </p:cBhvr>
                                      <p:to>
                                        <p:strVal val="visible"/>
                                      </p:to>
                                    </p:set>
                                  </p:childTnLst>
                                </p:cTn>
                              </p:par>
                              <p:par>
                                <p:cTn id="7" presetID="26" presetClass="entr" presetSubtype="0" fill="hold" nodeType="withEffect">
                                  <p:stCondLst>
                                    <p:cond delay="0"/>
                                  </p:stCondLst>
                                  <p:childTnLst>
                                    <p:set>
                                      <p:cBhvr>
                                        <p:cTn id="8" dur="1" fill="hold">
                                          <p:stCondLst>
                                            <p:cond delay="0"/>
                                          </p:stCondLst>
                                        </p:cTn>
                                        <p:tgtEl>
                                          <p:spTgt spid="38"/>
                                        </p:tgtEl>
                                        <p:attrNameLst>
                                          <p:attrName>style.visibility</p:attrName>
                                        </p:attrNameLst>
                                      </p:cBhvr>
                                      <p:to>
                                        <p:strVal val="visible"/>
                                      </p:to>
                                    </p:set>
                                    <p:animEffect transition="in" filter="wipe(down)">
                                      <p:cBhvr>
                                        <p:cTn id="9" dur="580">
                                          <p:stCondLst>
                                            <p:cond delay="0"/>
                                          </p:stCondLst>
                                        </p:cTn>
                                        <p:tgtEl>
                                          <p:spTgt spid="38"/>
                                        </p:tgtEl>
                                      </p:cBhvr>
                                    </p:animEffect>
                                    <p:anim calcmode="lin" valueType="num">
                                      <p:cBhvr>
                                        <p:cTn id="10" dur="1822" tmFilter="0,0; 0.14,0.36; 0.43,0.73; 0.71,0.91; 1.0,1.0">
                                          <p:stCondLst>
                                            <p:cond delay="0"/>
                                          </p:stCondLst>
                                        </p:cTn>
                                        <p:tgtEl>
                                          <p:spTgt spid="38"/>
                                        </p:tgtEl>
                                        <p:attrNameLst>
                                          <p:attrName>ppt_x</p:attrName>
                                        </p:attrNameLst>
                                      </p:cBhvr>
                                      <p:tavLst>
                                        <p:tav tm="0">
                                          <p:val>
                                            <p:strVal val="#ppt_x-0.25"/>
                                          </p:val>
                                        </p:tav>
                                        <p:tav tm="100000">
                                          <p:val>
                                            <p:strVal val="#ppt_x"/>
                                          </p:val>
                                        </p:tav>
                                      </p:tavLst>
                                    </p:anim>
                                    <p:anim calcmode="lin" valueType="num">
                                      <p:cBhvr>
                                        <p:cTn id="11" dur="664" tmFilter="0.0,0.0; 0.25,0.07; 0.50,0.2; 0.75,0.467; 1.0,1.0">
                                          <p:stCondLst>
                                            <p:cond delay="0"/>
                                          </p:stCondLst>
                                        </p:cTn>
                                        <p:tgtEl>
                                          <p:spTgt spid="38"/>
                                        </p:tgtEl>
                                        <p:attrNameLst>
                                          <p:attrName>ppt_y</p:attrName>
                                        </p:attrNameLst>
                                      </p:cBhvr>
                                      <p:tavLst>
                                        <p:tav tm="0" fmla="#ppt_y-sin(pi*$)/3">
                                          <p:val>
                                            <p:fltVal val="0.5"/>
                                          </p:val>
                                        </p:tav>
                                        <p:tav tm="100000">
                                          <p:val>
                                            <p:fltVal val="1"/>
                                          </p:val>
                                        </p:tav>
                                      </p:tavLst>
                                    </p:anim>
                                    <p:anim calcmode="lin" valueType="num">
                                      <p:cBhvr>
                                        <p:cTn id="12" dur="664" tmFilter="0, 0; 0.125,0.2665; 0.25,0.4; 0.375,0.465; 0.5,0.5;  0.625,0.535; 0.75,0.6; 0.875,0.7335; 1,1">
                                          <p:stCondLst>
                                            <p:cond delay="664"/>
                                          </p:stCondLst>
                                        </p:cTn>
                                        <p:tgtEl>
                                          <p:spTgt spid="38"/>
                                        </p:tgtEl>
                                        <p:attrNameLst>
                                          <p:attrName>ppt_y</p:attrName>
                                        </p:attrNameLst>
                                      </p:cBhvr>
                                      <p:tavLst>
                                        <p:tav tm="0" fmla="#ppt_y-sin(pi*$)/9">
                                          <p:val>
                                            <p:fltVal val="0"/>
                                          </p:val>
                                        </p:tav>
                                        <p:tav tm="100000">
                                          <p:val>
                                            <p:fltVal val="1"/>
                                          </p:val>
                                        </p:tav>
                                      </p:tavLst>
                                    </p:anim>
                                    <p:anim calcmode="lin" valueType="num">
                                      <p:cBhvr>
                                        <p:cTn id="13" dur="332" tmFilter="0, 0; 0.125,0.2665; 0.25,0.4; 0.375,0.465; 0.5,0.5;  0.625,0.535; 0.75,0.6; 0.875,0.7335; 1,1">
                                          <p:stCondLst>
                                            <p:cond delay="1324"/>
                                          </p:stCondLst>
                                        </p:cTn>
                                        <p:tgtEl>
                                          <p:spTgt spid="38"/>
                                        </p:tgtEl>
                                        <p:attrNameLst>
                                          <p:attrName>ppt_y</p:attrName>
                                        </p:attrNameLst>
                                      </p:cBhvr>
                                      <p:tavLst>
                                        <p:tav tm="0" fmla="#ppt_y-sin(pi*$)/27">
                                          <p:val>
                                            <p:fltVal val="0"/>
                                          </p:val>
                                        </p:tav>
                                        <p:tav tm="100000">
                                          <p:val>
                                            <p:fltVal val="1"/>
                                          </p:val>
                                        </p:tav>
                                      </p:tavLst>
                                    </p:anim>
                                    <p:anim calcmode="lin" valueType="num">
                                      <p:cBhvr>
                                        <p:cTn id="14" dur="164" tmFilter="0, 0; 0.125,0.2665; 0.25,0.4; 0.375,0.465; 0.5,0.5;  0.625,0.535; 0.75,0.6; 0.875,0.7335; 1,1">
                                          <p:stCondLst>
                                            <p:cond delay="1656"/>
                                          </p:stCondLst>
                                        </p:cTn>
                                        <p:tgtEl>
                                          <p:spTgt spid="38"/>
                                        </p:tgtEl>
                                        <p:attrNameLst>
                                          <p:attrName>ppt_y</p:attrName>
                                        </p:attrNameLst>
                                      </p:cBhvr>
                                      <p:tavLst>
                                        <p:tav tm="0" fmla="#ppt_y-sin(pi*$)/81">
                                          <p:val>
                                            <p:fltVal val="0"/>
                                          </p:val>
                                        </p:tav>
                                        <p:tav tm="100000">
                                          <p:val>
                                            <p:fltVal val="1"/>
                                          </p:val>
                                        </p:tav>
                                      </p:tavLst>
                                    </p:anim>
                                    <p:animScale>
                                      <p:cBhvr>
                                        <p:cTn id="15" dur="26">
                                          <p:stCondLst>
                                            <p:cond delay="650"/>
                                          </p:stCondLst>
                                        </p:cTn>
                                        <p:tgtEl>
                                          <p:spTgt spid="38"/>
                                        </p:tgtEl>
                                      </p:cBhvr>
                                      <p:to x="100000" y="60000"/>
                                    </p:animScale>
                                    <p:animScale>
                                      <p:cBhvr>
                                        <p:cTn id="16" dur="166" decel="50000">
                                          <p:stCondLst>
                                            <p:cond delay="676"/>
                                          </p:stCondLst>
                                        </p:cTn>
                                        <p:tgtEl>
                                          <p:spTgt spid="38"/>
                                        </p:tgtEl>
                                      </p:cBhvr>
                                      <p:to x="100000" y="100000"/>
                                    </p:animScale>
                                    <p:animScale>
                                      <p:cBhvr>
                                        <p:cTn id="17" dur="26">
                                          <p:stCondLst>
                                            <p:cond delay="1312"/>
                                          </p:stCondLst>
                                        </p:cTn>
                                        <p:tgtEl>
                                          <p:spTgt spid="38"/>
                                        </p:tgtEl>
                                      </p:cBhvr>
                                      <p:to x="100000" y="80000"/>
                                    </p:animScale>
                                    <p:animScale>
                                      <p:cBhvr>
                                        <p:cTn id="18" dur="166" decel="50000">
                                          <p:stCondLst>
                                            <p:cond delay="1338"/>
                                          </p:stCondLst>
                                        </p:cTn>
                                        <p:tgtEl>
                                          <p:spTgt spid="38"/>
                                        </p:tgtEl>
                                      </p:cBhvr>
                                      <p:to x="100000" y="100000"/>
                                    </p:animScale>
                                    <p:animScale>
                                      <p:cBhvr>
                                        <p:cTn id="19" dur="26">
                                          <p:stCondLst>
                                            <p:cond delay="1642"/>
                                          </p:stCondLst>
                                        </p:cTn>
                                        <p:tgtEl>
                                          <p:spTgt spid="38"/>
                                        </p:tgtEl>
                                      </p:cBhvr>
                                      <p:to x="100000" y="90000"/>
                                    </p:animScale>
                                    <p:animScale>
                                      <p:cBhvr>
                                        <p:cTn id="20" dur="166" decel="50000">
                                          <p:stCondLst>
                                            <p:cond delay="1668"/>
                                          </p:stCondLst>
                                        </p:cTn>
                                        <p:tgtEl>
                                          <p:spTgt spid="38"/>
                                        </p:tgtEl>
                                      </p:cBhvr>
                                      <p:to x="100000" y="100000"/>
                                    </p:animScale>
                                    <p:animScale>
                                      <p:cBhvr>
                                        <p:cTn id="21" dur="26">
                                          <p:stCondLst>
                                            <p:cond delay="1808"/>
                                          </p:stCondLst>
                                        </p:cTn>
                                        <p:tgtEl>
                                          <p:spTgt spid="38"/>
                                        </p:tgtEl>
                                      </p:cBhvr>
                                      <p:to x="100000" y="95000"/>
                                    </p:animScale>
                                    <p:animScale>
                                      <p:cBhvr>
                                        <p:cTn id="22" dur="166" decel="50000">
                                          <p:stCondLst>
                                            <p:cond delay="1834"/>
                                          </p:stCondLst>
                                        </p:cTn>
                                        <p:tgtEl>
                                          <p:spTgt spid="38"/>
                                        </p:tgtEl>
                                      </p:cBhvr>
                                      <p:to x="100000" y="100000"/>
                                    </p:animScale>
                                  </p:childTnLst>
                                </p:cTn>
                              </p:par>
                              <p:par>
                                <p:cTn id="23" presetID="10" presetClass="exit" presetSubtype="0" fill="hold" grpId="0" nodeType="withEffect">
                                  <p:stCondLst>
                                    <p:cond delay="0"/>
                                  </p:stCondLst>
                                  <p:childTnLst>
                                    <p:animEffect transition="out" filter="fade">
                                      <p:cBhvr>
                                        <p:cTn id="24" dur="500"/>
                                        <p:tgtEl>
                                          <p:spTgt spid="340"/>
                                        </p:tgtEl>
                                      </p:cBhvr>
                                    </p:animEffect>
                                    <p:set>
                                      <p:cBhvr>
                                        <p:cTn id="25" dur="1" fill="hold">
                                          <p:stCondLst>
                                            <p:cond delay="499"/>
                                          </p:stCondLst>
                                        </p:cTn>
                                        <p:tgtEl>
                                          <p:spTgt spid="340"/>
                                        </p:tgtEl>
                                        <p:attrNameLst>
                                          <p:attrName>style.visibility</p:attrName>
                                        </p:attrNameLst>
                                      </p:cBhvr>
                                      <p:to>
                                        <p:strVal val="hidden"/>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37">
                                            <p:txEl>
                                              <p:pRg st="2" end="2"/>
                                            </p:txEl>
                                          </p:spTgt>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0"/>
                                          </p:stCondLst>
                                        </p:cTn>
                                        <p:tgtEl>
                                          <p:spTgt spid="37">
                                            <p:txEl>
                                              <p:pRg st="3" end="3"/>
                                            </p:txEl>
                                          </p:spTgt>
                                        </p:tgtEl>
                                        <p:attrNameLst>
                                          <p:attrName>style.visibility</p:attrName>
                                        </p:attrNameLst>
                                      </p:cBhvr>
                                      <p:to>
                                        <p:strVal val="visible"/>
                                      </p:to>
                                    </p:set>
                                  </p:childTnLst>
                                </p:cTn>
                              </p:par>
                              <p:par>
                                <p:cTn id="34" presetID="2" presetClass="entr" presetSubtype="4" fill="hold" nodeType="withEffect">
                                  <p:stCondLst>
                                    <p:cond delay="0"/>
                                  </p:stCondLst>
                                  <p:childTnLst>
                                    <p:set>
                                      <p:cBhvr>
                                        <p:cTn id="35" dur="1" fill="hold">
                                          <p:stCondLst>
                                            <p:cond delay="0"/>
                                          </p:stCondLst>
                                        </p:cTn>
                                        <p:tgtEl>
                                          <p:spTgt spid="3"/>
                                        </p:tgtEl>
                                        <p:attrNameLst>
                                          <p:attrName>style.visibility</p:attrName>
                                        </p:attrNameLst>
                                      </p:cBhvr>
                                      <p:to>
                                        <p:strVal val="visible"/>
                                      </p:to>
                                    </p:set>
                                    <p:anim calcmode="lin" valueType="num">
                                      <p:cBhvr additive="base">
                                        <p:cTn id="36" dur="500" fill="hold"/>
                                        <p:tgtEl>
                                          <p:spTgt spid="3"/>
                                        </p:tgtEl>
                                        <p:attrNameLst>
                                          <p:attrName>ppt_x</p:attrName>
                                        </p:attrNameLst>
                                      </p:cBhvr>
                                      <p:tavLst>
                                        <p:tav tm="0">
                                          <p:val>
                                            <p:strVal val="#ppt_x"/>
                                          </p:val>
                                        </p:tav>
                                        <p:tav tm="100000">
                                          <p:val>
                                            <p:strVal val="#ppt_x"/>
                                          </p:val>
                                        </p:tav>
                                      </p:tavLst>
                                    </p:anim>
                                    <p:anim calcmode="lin" valueType="num">
                                      <p:cBhvr additive="base">
                                        <p:cTn id="37"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nodeType="clickEffect">
                                  <p:stCondLst>
                                    <p:cond delay="0"/>
                                  </p:stCondLst>
                                  <p:childTnLst>
                                    <p:set>
                                      <p:cBhvr>
                                        <p:cTn id="41" dur="1" fill="hold">
                                          <p:stCondLst>
                                            <p:cond delay="0"/>
                                          </p:stCondLst>
                                        </p:cTn>
                                        <p:tgtEl>
                                          <p:spTgt spid="37">
                                            <p:txEl>
                                              <p:pRg st="4" end="4"/>
                                            </p:txEl>
                                          </p:spTgt>
                                        </p:tgtEl>
                                        <p:attrNameLst>
                                          <p:attrName>style.visibility</p:attrName>
                                        </p:attrNameLst>
                                      </p:cBhvr>
                                      <p:to>
                                        <p:strVal val="visible"/>
                                      </p:to>
                                    </p:set>
                                  </p:childTnLst>
                                </p:cTn>
                              </p:par>
                              <p:par>
                                <p:cTn id="42" presetID="10" presetClass="entr" presetSubtype="0" fill="hold" grpId="0" nodeType="withEffect">
                                  <p:stCondLst>
                                    <p:cond delay="0"/>
                                  </p:stCondLst>
                                  <p:childTnLst>
                                    <p:set>
                                      <p:cBhvr>
                                        <p:cTn id="43" dur="1" fill="hold">
                                          <p:stCondLst>
                                            <p:cond delay="0"/>
                                          </p:stCondLst>
                                        </p:cTn>
                                        <p:tgtEl>
                                          <p:spTgt spid="27"/>
                                        </p:tgtEl>
                                        <p:attrNameLst>
                                          <p:attrName>style.visibility</p:attrName>
                                        </p:attrNameLst>
                                      </p:cBhvr>
                                      <p:to>
                                        <p:strVal val="visible"/>
                                      </p:to>
                                    </p:set>
                                    <p:animEffect transition="in" filter="fade">
                                      <p:cBhvr>
                                        <p:cTn id="44" dur="500"/>
                                        <p:tgtEl>
                                          <p:spTgt spid="27"/>
                                        </p:tgtEl>
                                      </p:cBhvr>
                                    </p:animEffec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37">
                                            <p:txEl>
                                              <p:pRg st="5" end="5"/>
                                            </p:txEl>
                                          </p:spTgt>
                                        </p:tgtEl>
                                        <p:attrNameLst>
                                          <p:attrName>style.visibility</p:attrName>
                                        </p:attrNameLst>
                                      </p:cBhvr>
                                      <p:to>
                                        <p:strVal val="visible"/>
                                      </p:to>
                                    </p:set>
                                  </p:childTnLst>
                                </p:cTn>
                              </p:par>
                              <p:par>
                                <p:cTn id="49" presetID="45" presetClass="entr" presetSubtype="0" fill="hold" grpId="0" nodeType="withEffect">
                                  <p:stCondLst>
                                    <p:cond delay="0"/>
                                  </p:stCondLst>
                                  <p:childTnLst>
                                    <p:set>
                                      <p:cBhvr>
                                        <p:cTn id="50" dur="1" fill="hold">
                                          <p:stCondLst>
                                            <p:cond delay="0"/>
                                          </p:stCondLst>
                                        </p:cTn>
                                        <p:tgtEl>
                                          <p:spTgt spid="25"/>
                                        </p:tgtEl>
                                        <p:attrNameLst>
                                          <p:attrName>style.visibility</p:attrName>
                                        </p:attrNameLst>
                                      </p:cBhvr>
                                      <p:to>
                                        <p:strVal val="visible"/>
                                      </p:to>
                                    </p:set>
                                    <p:animEffect transition="in" filter="fade">
                                      <p:cBhvr>
                                        <p:cTn id="51" dur="1000"/>
                                        <p:tgtEl>
                                          <p:spTgt spid="25"/>
                                        </p:tgtEl>
                                      </p:cBhvr>
                                    </p:animEffect>
                                    <p:anim calcmode="lin" valueType="num">
                                      <p:cBhvr>
                                        <p:cTn id="52" dur="1000" fill="hold"/>
                                        <p:tgtEl>
                                          <p:spTgt spid="25"/>
                                        </p:tgtEl>
                                        <p:attrNameLst>
                                          <p:attrName>ppt_w</p:attrName>
                                        </p:attrNameLst>
                                      </p:cBhvr>
                                      <p:tavLst>
                                        <p:tav tm="0" fmla="#ppt_w*sin(2.5*pi*$)">
                                          <p:val>
                                            <p:fltVal val="0"/>
                                          </p:val>
                                        </p:tav>
                                        <p:tav tm="100000">
                                          <p:val>
                                            <p:fltVal val="1"/>
                                          </p:val>
                                        </p:tav>
                                      </p:tavLst>
                                    </p:anim>
                                    <p:anim calcmode="lin" valueType="num">
                                      <p:cBhvr>
                                        <p:cTn id="53" dur="1000" fill="hold"/>
                                        <p:tgtEl>
                                          <p:spTgt spid="25"/>
                                        </p:tgtEl>
                                        <p:attrNameLst>
                                          <p:attrName>ppt_h</p:attrName>
                                        </p:attrNameLst>
                                      </p:cBhvr>
                                      <p:tavLst>
                                        <p:tav tm="0">
                                          <p:val>
                                            <p:strVal val="#ppt_h"/>
                                          </p:val>
                                        </p:tav>
                                        <p:tav tm="100000">
                                          <p:val>
                                            <p:strVal val="#ppt_h"/>
                                          </p:val>
                                        </p:tav>
                                      </p:tavLst>
                                    </p:anim>
                                  </p:childTnLst>
                                </p:cTn>
                              </p:par>
                            </p:childTnLst>
                          </p:cTn>
                        </p:par>
                      </p:childTnLst>
                    </p:cTn>
                  </p:par>
                  <p:par>
                    <p:cTn id="54" fill="hold">
                      <p:stCondLst>
                        <p:cond delay="indefinite"/>
                      </p:stCondLst>
                      <p:childTnLst>
                        <p:par>
                          <p:cTn id="55" fill="hold">
                            <p:stCondLst>
                              <p:cond delay="0"/>
                            </p:stCondLst>
                            <p:childTnLst>
                              <p:par>
                                <p:cTn id="56" presetID="1" presetClass="entr" presetSubtype="0" fill="hold" nodeType="clickEffect">
                                  <p:stCondLst>
                                    <p:cond delay="0"/>
                                  </p:stCondLst>
                                  <p:childTnLst>
                                    <p:set>
                                      <p:cBhvr>
                                        <p:cTn id="57" dur="1" fill="hold">
                                          <p:stCondLst>
                                            <p:cond delay="0"/>
                                          </p:stCondLst>
                                        </p:cTn>
                                        <p:tgtEl>
                                          <p:spTgt spid="37">
                                            <p:txEl>
                                              <p:pRg st="6" end="6"/>
                                            </p:txEl>
                                          </p:spTgt>
                                        </p:tgtEl>
                                        <p:attrNameLst>
                                          <p:attrName>style.visibility</p:attrName>
                                        </p:attrNameLst>
                                      </p:cBhvr>
                                      <p:to>
                                        <p:strVal val="visible"/>
                                      </p:to>
                                    </p:set>
                                  </p:childTnLst>
                                </p:cTn>
                              </p:par>
                              <p:par>
                                <p:cTn id="58" presetID="22" presetClass="entr" presetSubtype="8" fill="hold" grpId="0" nodeType="withEffect">
                                  <p:stCondLst>
                                    <p:cond delay="0"/>
                                  </p:stCondLst>
                                  <p:childTnLst>
                                    <p:set>
                                      <p:cBhvr>
                                        <p:cTn id="59" dur="1" fill="hold">
                                          <p:stCondLst>
                                            <p:cond delay="0"/>
                                          </p:stCondLst>
                                        </p:cTn>
                                        <p:tgtEl>
                                          <p:spTgt spid="2"/>
                                        </p:tgtEl>
                                        <p:attrNameLst>
                                          <p:attrName>style.visibility</p:attrName>
                                        </p:attrNameLst>
                                      </p:cBhvr>
                                      <p:to>
                                        <p:strVal val="visible"/>
                                      </p:to>
                                    </p:set>
                                    <p:animEffect transition="in" filter="wipe(left)">
                                      <p:cBhvr>
                                        <p:cTn id="60" dur="500"/>
                                        <p:tgtEl>
                                          <p:spTgt spid="2"/>
                                        </p:tgtEl>
                                      </p:cBhvr>
                                    </p:animEffect>
                                  </p:childTnLst>
                                </p:cTn>
                              </p:par>
                              <p:par>
                                <p:cTn id="61" presetID="10" presetClass="exit" presetSubtype="0" fill="hold" grpId="0" nodeType="withEffect">
                                  <p:stCondLst>
                                    <p:cond delay="0"/>
                                  </p:stCondLst>
                                  <p:childTnLst>
                                    <p:animEffect transition="out" filter="fade">
                                      <p:cBhvr>
                                        <p:cTn id="62" dur="500"/>
                                        <p:tgtEl>
                                          <p:spTgt spid="341"/>
                                        </p:tgtEl>
                                      </p:cBhvr>
                                    </p:animEffect>
                                    <p:set>
                                      <p:cBhvr>
                                        <p:cTn id="63" dur="1" fill="hold">
                                          <p:stCondLst>
                                            <p:cond delay="499"/>
                                          </p:stCondLst>
                                        </p:cTn>
                                        <p:tgtEl>
                                          <p:spTgt spid="341"/>
                                        </p:tgtEl>
                                        <p:attrNameLst>
                                          <p:attrName>style.visibility</p:attrName>
                                        </p:attrNameLst>
                                      </p:cBhvr>
                                      <p:to>
                                        <p:strVal val="hidden"/>
                                      </p:to>
                                    </p:set>
                                  </p:childTnLst>
                                </p:cTn>
                              </p:par>
                            </p:childTnLst>
                          </p:cTn>
                        </p:par>
                      </p:childTnLst>
                    </p:cTn>
                  </p:par>
                  <p:par>
                    <p:cTn id="64" fill="hold">
                      <p:stCondLst>
                        <p:cond delay="indefinite"/>
                      </p:stCondLst>
                      <p:childTnLst>
                        <p:par>
                          <p:cTn id="65" fill="hold">
                            <p:stCondLst>
                              <p:cond delay="0"/>
                            </p:stCondLst>
                            <p:childTnLst>
                              <p:par>
                                <p:cTn id="66" presetID="1" presetClass="entr" presetSubtype="0" fill="hold" nodeType="clickEffect">
                                  <p:stCondLst>
                                    <p:cond delay="0"/>
                                  </p:stCondLst>
                                  <p:childTnLst>
                                    <p:set>
                                      <p:cBhvr>
                                        <p:cTn id="67" dur="1" fill="hold">
                                          <p:stCondLst>
                                            <p:cond delay="0"/>
                                          </p:stCondLst>
                                        </p:cTn>
                                        <p:tgtEl>
                                          <p:spTgt spid="37">
                                            <p:txEl>
                                              <p:pRg st="7" end="7"/>
                                            </p:txEl>
                                          </p:spTgt>
                                        </p:tgtEl>
                                        <p:attrNameLst>
                                          <p:attrName>style.visibility</p:attrName>
                                        </p:attrNameLst>
                                      </p:cBhvr>
                                      <p:to>
                                        <p:strVal val="visible"/>
                                      </p:to>
                                    </p:set>
                                  </p:childTnLst>
                                </p:cTn>
                              </p:par>
                              <p:par>
                                <p:cTn id="68" presetID="22" presetClass="entr" presetSubtype="1" fill="hold" grpId="0" nodeType="withEffect">
                                  <p:stCondLst>
                                    <p:cond delay="0"/>
                                  </p:stCondLst>
                                  <p:childTnLst>
                                    <p:set>
                                      <p:cBhvr>
                                        <p:cTn id="69" dur="1" fill="hold">
                                          <p:stCondLst>
                                            <p:cond delay="0"/>
                                          </p:stCondLst>
                                        </p:cTn>
                                        <p:tgtEl>
                                          <p:spTgt spid="46"/>
                                        </p:tgtEl>
                                        <p:attrNameLst>
                                          <p:attrName>style.visibility</p:attrName>
                                        </p:attrNameLst>
                                      </p:cBhvr>
                                      <p:to>
                                        <p:strVal val="visible"/>
                                      </p:to>
                                    </p:set>
                                    <p:animEffect transition="in" filter="wipe(up)">
                                      <p:cBhvr>
                                        <p:cTn id="70" dur="500"/>
                                        <p:tgtEl>
                                          <p:spTgt spid="46"/>
                                        </p:tgtEl>
                                      </p:cBhvr>
                                    </p:animEffect>
                                  </p:childTnLst>
                                </p:cTn>
                              </p:par>
                            </p:childTnLst>
                          </p:cTn>
                        </p:par>
                        <p:par>
                          <p:cTn id="71" fill="hold">
                            <p:stCondLst>
                              <p:cond delay="500"/>
                            </p:stCondLst>
                            <p:childTnLst>
                              <p:par>
                                <p:cTn id="72" presetID="22" presetClass="exit" presetSubtype="1" fill="hold" grpId="1" nodeType="afterEffect">
                                  <p:stCondLst>
                                    <p:cond delay="0"/>
                                  </p:stCondLst>
                                  <p:childTnLst>
                                    <p:animEffect transition="out" filter="wipe(up)">
                                      <p:cBhvr>
                                        <p:cTn id="73" dur="500"/>
                                        <p:tgtEl>
                                          <p:spTgt spid="46"/>
                                        </p:tgtEl>
                                      </p:cBhvr>
                                    </p:animEffect>
                                    <p:set>
                                      <p:cBhvr>
                                        <p:cTn id="74" dur="1" fill="hold">
                                          <p:stCondLst>
                                            <p:cond delay="499"/>
                                          </p:stCondLst>
                                        </p:cTn>
                                        <p:tgtEl>
                                          <p:spTgt spid="46"/>
                                        </p:tgtEl>
                                        <p:attrNameLst>
                                          <p:attrName>style.visibility</p:attrName>
                                        </p:attrNameLst>
                                      </p:cBhvr>
                                      <p:to>
                                        <p:strVal val="hidden"/>
                                      </p:to>
                                    </p:set>
                                  </p:childTnLst>
                                </p:cTn>
                              </p:par>
                              <p:par>
                                <p:cTn id="75" presetID="22" presetClass="entr" presetSubtype="4" fill="hold" grpId="0" nodeType="withEffect">
                                  <p:stCondLst>
                                    <p:cond delay="0"/>
                                  </p:stCondLst>
                                  <p:childTnLst>
                                    <p:set>
                                      <p:cBhvr>
                                        <p:cTn id="76" dur="1" fill="hold">
                                          <p:stCondLst>
                                            <p:cond delay="0"/>
                                          </p:stCondLst>
                                        </p:cTn>
                                        <p:tgtEl>
                                          <p:spTgt spid="47"/>
                                        </p:tgtEl>
                                        <p:attrNameLst>
                                          <p:attrName>style.visibility</p:attrName>
                                        </p:attrNameLst>
                                      </p:cBhvr>
                                      <p:to>
                                        <p:strVal val="visible"/>
                                      </p:to>
                                    </p:set>
                                    <p:animEffect transition="in" filter="wipe(down)">
                                      <p:cBhvr>
                                        <p:cTn id="77" dur="500"/>
                                        <p:tgtEl>
                                          <p:spTgt spid="47"/>
                                        </p:tgtEl>
                                      </p:cBhvr>
                                    </p:animEffect>
                                  </p:childTnLst>
                                </p:cTn>
                              </p:par>
                              <p:par>
                                <p:cTn id="78" presetID="10" presetClass="exit" presetSubtype="0" fill="hold" grpId="0" nodeType="withEffect">
                                  <p:stCondLst>
                                    <p:cond delay="0"/>
                                  </p:stCondLst>
                                  <p:childTnLst>
                                    <p:animEffect transition="out" filter="fade">
                                      <p:cBhvr>
                                        <p:cTn id="79" dur="500"/>
                                        <p:tgtEl>
                                          <p:spTgt spid="342"/>
                                        </p:tgtEl>
                                      </p:cBhvr>
                                    </p:animEffect>
                                    <p:set>
                                      <p:cBhvr>
                                        <p:cTn id="80" dur="1" fill="hold">
                                          <p:stCondLst>
                                            <p:cond delay="499"/>
                                          </p:stCondLst>
                                        </p:cTn>
                                        <p:tgtEl>
                                          <p:spTgt spid="342"/>
                                        </p:tgtEl>
                                        <p:attrNameLst>
                                          <p:attrName>style.visibility</p:attrName>
                                        </p:attrNameLst>
                                      </p:cBhvr>
                                      <p:to>
                                        <p:strVal val="hidden"/>
                                      </p:to>
                                    </p:set>
                                  </p:childTnLst>
                                </p:cTn>
                              </p:par>
                            </p:childTnLst>
                          </p:cTn>
                        </p:par>
                      </p:childTnLst>
                    </p:cTn>
                  </p:par>
                  <p:par>
                    <p:cTn id="81" fill="hold">
                      <p:stCondLst>
                        <p:cond delay="indefinite"/>
                      </p:stCondLst>
                      <p:childTnLst>
                        <p:par>
                          <p:cTn id="82" fill="hold">
                            <p:stCondLst>
                              <p:cond delay="0"/>
                            </p:stCondLst>
                            <p:childTnLst>
                              <p:par>
                                <p:cTn id="83" presetID="1" presetClass="entr" presetSubtype="0" fill="hold" nodeType="clickEffect">
                                  <p:stCondLst>
                                    <p:cond delay="0"/>
                                  </p:stCondLst>
                                  <p:childTnLst>
                                    <p:set>
                                      <p:cBhvr>
                                        <p:cTn id="84" dur="1" fill="hold">
                                          <p:stCondLst>
                                            <p:cond delay="0"/>
                                          </p:stCondLst>
                                        </p:cTn>
                                        <p:tgtEl>
                                          <p:spTgt spid="37">
                                            <p:txEl>
                                              <p:pRg st="8" end="8"/>
                                            </p:txEl>
                                          </p:spTgt>
                                        </p:tgtEl>
                                        <p:attrNameLst>
                                          <p:attrName>style.visibility</p:attrName>
                                        </p:attrNameLst>
                                      </p:cBhvr>
                                      <p:to>
                                        <p:strVal val="visible"/>
                                      </p:to>
                                    </p:set>
                                  </p:childTnLst>
                                </p:cTn>
                              </p:par>
                              <p:par>
                                <p:cTn id="85" presetID="10" presetClass="entr" presetSubtype="0" fill="hold" nodeType="withEffect">
                                  <p:stCondLst>
                                    <p:cond delay="0"/>
                                  </p:stCondLst>
                                  <p:childTnLst>
                                    <p:set>
                                      <p:cBhvr>
                                        <p:cTn id="86" dur="1" fill="hold">
                                          <p:stCondLst>
                                            <p:cond delay="0"/>
                                          </p:stCondLst>
                                        </p:cTn>
                                        <p:tgtEl>
                                          <p:spTgt spid="112"/>
                                        </p:tgtEl>
                                        <p:attrNameLst>
                                          <p:attrName>style.visibility</p:attrName>
                                        </p:attrNameLst>
                                      </p:cBhvr>
                                      <p:to>
                                        <p:strVal val="visible"/>
                                      </p:to>
                                    </p:set>
                                    <p:animEffect transition="in" filter="fade">
                                      <p:cBhvr>
                                        <p:cTn id="87" dur="500"/>
                                        <p:tgtEl>
                                          <p:spTgt spid="112"/>
                                        </p:tgtEl>
                                      </p:cBhvr>
                                    </p:animEffect>
                                  </p:childTnLst>
                                </p:cTn>
                              </p:par>
                              <p:par>
                                <p:cTn id="88" presetID="10" presetClass="exit" presetSubtype="0" fill="hold" grpId="0" nodeType="withEffect">
                                  <p:stCondLst>
                                    <p:cond delay="0"/>
                                  </p:stCondLst>
                                  <p:childTnLst>
                                    <p:animEffect transition="out" filter="fade">
                                      <p:cBhvr>
                                        <p:cTn id="89" dur="500"/>
                                        <p:tgtEl>
                                          <p:spTgt spid="343"/>
                                        </p:tgtEl>
                                      </p:cBhvr>
                                    </p:animEffect>
                                    <p:set>
                                      <p:cBhvr>
                                        <p:cTn id="90" dur="1" fill="hold">
                                          <p:stCondLst>
                                            <p:cond delay="499"/>
                                          </p:stCondLst>
                                        </p:cTn>
                                        <p:tgtEl>
                                          <p:spTgt spid="343"/>
                                        </p:tgtEl>
                                        <p:attrNameLst>
                                          <p:attrName>style.visibility</p:attrName>
                                        </p:attrNameLst>
                                      </p:cBhvr>
                                      <p:to>
                                        <p:strVal val="hidden"/>
                                      </p:to>
                                    </p:set>
                                  </p:childTnLst>
                                </p:cTn>
                              </p:par>
                            </p:childTnLst>
                          </p:cTn>
                        </p:par>
                      </p:childTnLst>
                    </p:cTn>
                  </p:par>
                  <p:par>
                    <p:cTn id="91" fill="hold">
                      <p:stCondLst>
                        <p:cond delay="indefinite"/>
                      </p:stCondLst>
                      <p:childTnLst>
                        <p:par>
                          <p:cTn id="92" fill="hold">
                            <p:stCondLst>
                              <p:cond delay="0"/>
                            </p:stCondLst>
                            <p:childTnLst>
                              <p:par>
                                <p:cTn id="93" presetID="1" presetClass="entr" presetSubtype="0" fill="hold" nodeType="clickEffect">
                                  <p:stCondLst>
                                    <p:cond delay="0"/>
                                  </p:stCondLst>
                                  <p:childTnLst>
                                    <p:set>
                                      <p:cBhvr>
                                        <p:cTn id="94" dur="1" fill="hold">
                                          <p:stCondLst>
                                            <p:cond delay="0"/>
                                          </p:stCondLst>
                                        </p:cTn>
                                        <p:tgtEl>
                                          <p:spTgt spid="37">
                                            <p:txEl>
                                              <p:pRg st="9" end="9"/>
                                            </p:txEl>
                                          </p:spTgt>
                                        </p:tgtEl>
                                        <p:attrNameLst>
                                          <p:attrName>style.visibility</p:attrName>
                                        </p:attrNameLst>
                                      </p:cBhvr>
                                      <p:to>
                                        <p:strVal val="visible"/>
                                      </p:to>
                                    </p:set>
                                  </p:childTnLst>
                                </p:cTn>
                              </p:par>
                              <p:par>
                                <p:cTn id="95" presetID="22" presetClass="entr" presetSubtype="1" fill="hold" grpId="0" nodeType="withEffect">
                                  <p:stCondLst>
                                    <p:cond delay="0"/>
                                  </p:stCondLst>
                                  <p:childTnLst>
                                    <p:set>
                                      <p:cBhvr>
                                        <p:cTn id="96" dur="1" fill="hold">
                                          <p:stCondLst>
                                            <p:cond delay="0"/>
                                          </p:stCondLst>
                                        </p:cTn>
                                        <p:tgtEl>
                                          <p:spTgt spid="218"/>
                                        </p:tgtEl>
                                        <p:attrNameLst>
                                          <p:attrName>style.visibility</p:attrName>
                                        </p:attrNameLst>
                                      </p:cBhvr>
                                      <p:to>
                                        <p:strVal val="visible"/>
                                      </p:to>
                                    </p:set>
                                    <p:animEffect transition="in" filter="wipe(up)">
                                      <p:cBhvr>
                                        <p:cTn id="97" dur="500"/>
                                        <p:tgtEl>
                                          <p:spTgt spid="218"/>
                                        </p:tgtEl>
                                      </p:cBhvr>
                                    </p:animEffect>
                                  </p:childTnLst>
                                </p:cTn>
                              </p:par>
                            </p:childTnLst>
                          </p:cTn>
                        </p:par>
                        <p:par>
                          <p:cTn id="98" fill="hold">
                            <p:stCondLst>
                              <p:cond delay="500"/>
                            </p:stCondLst>
                            <p:childTnLst>
                              <p:par>
                                <p:cTn id="99" presetID="22" presetClass="exit" presetSubtype="4" fill="hold" grpId="1" nodeType="afterEffect">
                                  <p:stCondLst>
                                    <p:cond delay="0"/>
                                  </p:stCondLst>
                                  <p:childTnLst>
                                    <p:animEffect transition="out" filter="wipe(down)">
                                      <p:cBhvr>
                                        <p:cTn id="100" dur="500"/>
                                        <p:tgtEl>
                                          <p:spTgt spid="218"/>
                                        </p:tgtEl>
                                      </p:cBhvr>
                                    </p:animEffect>
                                    <p:set>
                                      <p:cBhvr>
                                        <p:cTn id="101" dur="1" fill="hold">
                                          <p:stCondLst>
                                            <p:cond delay="499"/>
                                          </p:stCondLst>
                                        </p:cTn>
                                        <p:tgtEl>
                                          <p:spTgt spid="218"/>
                                        </p:tgtEl>
                                        <p:attrNameLst>
                                          <p:attrName>style.visibility</p:attrName>
                                        </p:attrNameLst>
                                      </p:cBhvr>
                                      <p:to>
                                        <p:strVal val="hidden"/>
                                      </p:to>
                                    </p:set>
                                  </p:childTnLst>
                                </p:cTn>
                              </p:par>
                              <p:par>
                                <p:cTn id="102" presetID="22" presetClass="entr" presetSubtype="4" fill="hold" grpId="0" nodeType="withEffect">
                                  <p:stCondLst>
                                    <p:cond delay="0"/>
                                  </p:stCondLst>
                                  <p:childTnLst>
                                    <p:set>
                                      <p:cBhvr>
                                        <p:cTn id="103" dur="1" fill="hold">
                                          <p:stCondLst>
                                            <p:cond delay="0"/>
                                          </p:stCondLst>
                                        </p:cTn>
                                        <p:tgtEl>
                                          <p:spTgt spid="219"/>
                                        </p:tgtEl>
                                        <p:attrNameLst>
                                          <p:attrName>style.visibility</p:attrName>
                                        </p:attrNameLst>
                                      </p:cBhvr>
                                      <p:to>
                                        <p:strVal val="visible"/>
                                      </p:to>
                                    </p:set>
                                    <p:animEffect transition="in" filter="wipe(down)">
                                      <p:cBhvr>
                                        <p:cTn id="104" dur="500"/>
                                        <p:tgtEl>
                                          <p:spTgt spid="219"/>
                                        </p:tgtEl>
                                      </p:cBhvr>
                                    </p:animEffect>
                                  </p:childTnLst>
                                </p:cTn>
                              </p:par>
                            </p:childTnLst>
                          </p:cTn>
                        </p:par>
                        <p:par>
                          <p:cTn id="105" fill="hold">
                            <p:stCondLst>
                              <p:cond delay="1000"/>
                            </p:stCondLst>
                            <p:childTnLst>
                              <p:par>
                                <p:cTn id="106" presetID="22" presetClass="exit" presetSubtype="4" fill="hold" grpId="1" nodeType="afterEffect">
                                  <p:stCondLst>
                                    <p:cond delay="0"/>
                                  </p:stCondLst>
                                  <p:childTnLst>
                                    <p:animEffect transition="out" filter="wipe(down)">
                                      <p:cBhvr>
                                        <p:cTn id="107" dur="500"/>
                                        <p:tgtEl>
                                          <p:spTgt spid="219"/>
                                        </p:tgtEl>
                                      </p:cBhvr>
                                    </p:animEffect>
                                    <p:set>
                                      <p:cBhvr>
                                        <p:cTn id="108" dur="1" fill="hold">
                                          <p:stCondLst>
                                            <p:cond delay="499"/>
                                          </p:stCondLst>
                                        </p:cTn>
                                        <p:tgtEl>
                                          <p:spTgt spid="219"/>
                                        </p:tgtEl>
                                        <p:attrNameLst>
                                          <p:attrName>style.visibility</p:attrName>
                                        </p:attrNameLst>
                                      </p:cBhvr>
                                      <p:to>
                                        <p:strVal val="hidden"/>
                                      </p:to>
                                    </p:set>
                                  </p:childTnLst>
                                </p:cTn>
                              </p:par>
                              <p:par>
                                <p:cTn id="109" presetID="10" presetClass="entr" presetSubtype="0" fill="hold" nodeType="withEffect">
                                  <p:stCondLst>
                                    <p:cond delay="0"/>
                                  </p:stCondLst>
                                  <p:childTnLst>
                                    <p:set>
                                      <p:cBhvr>
                                        <p:cTn id="110" dur="1" fill="hold">
                                          <p:stCondLst>
                                            <p:cond delay="0"/>
                                          </p:stCondLst>
                                        </p:cTn>
                                        <p:tgtEl>
                                          <p:spTgt spid="120"/>
                                        </p:tgtEl>
                                        <p:attrNameLst>
                                          <p:attrName>style.visibility</p:attrName>
                                        </p:attrNameLst>
                                      </p:cBhvr>
                                      <p:to>
                                        <p:strVal val="visible"/>
                                      </p:to>
                                    </p:set>
                                    <p:animEffect transition="in" filter="fade">
                                      <p:cBhvr>
                                        <p:cTn id="111" dur="500"/>
                                        <p:tgtEl>
                                          <p:spTgt spid="120"/>
                                        </p:tgtEl>
                                      </p:cBhvr>
                                    </p:animEffect>
                                  </p:childTnLst>
                                </p:cTn>
                              </p:par>
                              <p:par>
                                <p:cTn id="112" presetID="10" presetClass="exit" presetSubtype="0" fill="hold" grpId="0" nodeType="withEffect">
                                  <p:stCondLst>
                                    <p:cond delay="0"/>
                                  </p:stCondLst>
                                  <p:childTnLst>
                                    <p:animEffect transition="out" filter="fade">
                                      <p:cBhvr>
                                        <p:cTn id="113" dur="500"/>
                                        <p:tgtEl>
                                          <p:spTgt spid="344"/>
                                        </p:tgtEl>
                                      </p:cBhvr>
                                    </p:animEffect>
                                    <p:set>
                                      <p:cBhvr>
                                        <p:cTn id="114" dur="1" fill="hold">
                                          <p:stCondLst>
                                            <p:cond delay="499"/>
                                          </p:stCondLst>
                                        </p:cTn>
                                        <p:tgtEl>
                                          <p:spTgt spid="344"/>
                                        </p:tgtEl>
                                        <p:attrNameLst>
                                          <p:attrName>style.visibility</p:attrName>
                                        </p:attrNameLst>
                                      </p:cBhvr>
                                      <p:to>
                                        <p:strVal val="hidden"/>
                                      </p:to>
                                    </p:set>
                                  </p:childTnLst>
                                </p:cTn>
                              </p:par>
                            </p:childTnLst>
                          </p:cTn>
                        </p:par>
                      </p:childTnLst>
                    </p:cTn>
                  </p:par>
                  <p:par>
                    <p:cTn id="115" fill="hold">
                      <p:stCondLst>
                        <p:cond delay="indefinite"/>
                      </p:stCondLst>
                      <p:childTnLst>
                        <p:par>
                          <p:cTn id="116" fill="hold">
                            <p:stCondLst>
                              <p:cond delay="0"/>
                            </p:stCondLst>
                            <p:childTnLst>
                              <p:par>
                                <p:cTn id="117" presetID="1" presetClass="entr" presetSubtype="0" fill="hold" nodeType="clickEffect">
                                  <p:stCondLst>
                                    <p:cond delay="0"/>
                                  </p:stCondLst>
                                  <p:childTnLst>
                                    <p:set>
                                      <p:cBhvr>
                                        <p:cTn id="118" dur="1" fill="hold">
                                          <p:stCondLst>
                                            <p:cond delay="0"/>
                                          </p:stCondLst>
                                        </p:cTn>
                                        <p:tgtEl>
                                          <p:spTgt spid="37">
                                            <p:txEl>
                                              <p:pRg st="10" end="10"/>
                                            </p:txEl>
                                          </p:spTgt>
                                        </p:tgtEl>
                                        <p:attrNameLst>
                                          <p:attrName>style.visibility</p:attrName>
                                        </p:attrNameLst>
                                      </p:cBhvr>
                                      <p:to>
                                        <p:strVal val="visible"/>
                                      </p:to>
                                    </p:set>
                                  </p:childTnLst>
                                </p:cTn>
                              </p:par>
                            </p:childTnLst>
                          </p:cTn>
                        </p:par>
                      </p:childTnLst>
                    </p:cTn>
                  </p:par>
                  <p:par>
                    <p:cTn id="119" fill="hold">
                      <p:stCondLst>
                        <p:cond delay="indefinite"/>
                      </p:stCondLst>
                      <p:childTnLst>
                        <p:par>
                          <p:cTn id="120" fill="hold">
                            <p:stCondLst>
                              <p:cond delay="0"/>
                            </p:stCondLst>
                            <p:childTnLst>
                              <p:par>
                                <p:cTn id="121" presetID="1" presetClass="entr" presetSubtype="0" fill="hold" nodeType="clickEffect">
                                  <p:stCondLst>
                                    <p:cond delay="0"/>
                                  </p:stCondLst>
                                  <p:childTnLst>
                                    <p:set>
                                      <p:cBhvr>
                                        <p:cTn id="122" dur="1" fill="hold">
                                          <p:stCondLst>
                                            <p:cond delay="0"/>
                                          </p:stCondLst>
                                        </p:cTn>
                                        <p:tgtEl>
                                          <p:spTgt spid="37">
                                            <p:txEl>
                                              <p:pRg st="11" end="11"/>
                                            </p:txEl>
                                          </p:spTgt>
                                        </p:tgtEl>
                                        <p:attrNameLst>
                                          <p:attrName>style.visibility</p:attrName>
                                        </p:attrNameLst>
                                      </p:cBhvr>
                                      <p:to>
                                        <p:strVal val="visible"/>
                                      </p:to>
                                    </p:set>
                                  </p:childTnLst>
                                </p:cTn>
                              </p:par>
                              <p:par>
                                <p:cTn id="123" presetID="10" presetClass="entr" presetSubtype="0" fill="hold" nodeType="withEffect">
                                  <p:stCondLst>
                                    <p:cond delay="0"/>
                                  </p:stCondLst>
                                  <p:childTnLst>
                                    <p:set>
                                      <p:cBhvr>
                                        <p:cTn id="124" dur="1" fill="hold">
                                          <p:stCondLst>
                                            <p:cond delay="0"/>
                                          </p:stCondLst>
                                        </p:cTn>
                                        <p:tgtEl>
                                          <p:spTgt spid="215"/>
                                        </p:tgtEl>
                                        <p:attrNameLst>
                                          <p:attrName>style.visibility</p:attrName>
                                        </p:attrNameLst>
                                      </p:cBhvr>
                                      <p:to>
                                        <p:strVal val="visible"/>
                                      </p:to>
                                    </p:set>
                                    <p:animEffect transition="in" filter="fade">
                                      <p:cBhvr>
                                        <p:cTn id="125" dur="500"/>
                                        <p:tgtEl>
                                          <p:spTgt spid="215"/>
                                        </p:tgtEl>
                                      </p:cBhvr>
                                    </p:animEffect>
                                  </p:childTnLst>
                                </p:cTn>
                              </p:par>
                              <p:par>
                                <p:cTn id="126" presetID="10" presetClass="exit" presetSubtype="0" fill="hold" grpId="0" nodeType="withEffect">
                                  <p:stCondLst>
                                    <p:cond delay="0"/>
                                  </p:stCondLst>
                                  <p:childTnLst>
                                    <p:animEffect transition="out" filter="fade">
                                      <p:cBhvr>
                                        <p:cTn id="127" dur="500"/>
                                        <p:tgtEl>
                                          <p:spTgt spid="345"/>
                                        </p:tgtEl>
                                      </p:cBhvr>
                                    </p:animEffect>
                                    <p:set>
                                      <p:cBhvr>
                                        <p:cTn id="128" dur="1" fill="hold">
                                          <p:stCondLst>
                                            <p:cond delay="499"/>
                                          </p:stCondLst>
                                        </p:cTn>
                                        <p:tgtEl>
                                          <p:spTgt spid="345"/>
                                        </p:tgtEl>
                                        <p:attrNameLst>
                                          <p:attrName>style.visibility</p:attrName>
                                        </p:attrNameLst>
                                      </p:cBhvr>
                                      <p:to>
                                        <p:strVal val="hidden"/>
                                      </p:to>
                                    </p:set>
                                  </p:childTnLst>
                                </p:cTn>
                              </p:par>
                            </p:childTnLst>
                          </p:cTn>
                        </p:par>
                      </p:childTnLst>
                    </p:cTn>
                  </p:par>
                  <p:par>
                    <p:cTn id="129" fill="hold">
                      <p:stCondLst>
                        <p:cond delay="indefinite"/>
                      </p:stCondLst>
                      <p:childTnLst>
                        <p:par>
                          <p:cTn id="130" fill="hold">
                            <p:stCondLst>
                              <p:cond delay="0"/>
                            </p:stCondLst>
                            <p:childTnLst>
                              <p:par>
                                <p:cTn id="131" presetID="1" presetClass="entr" presetSubtype="0" fill="hold" nodeType="clickEffect">
                                  <p:stCondLst>
                                    <p:cond delay="0"/>
                                  </p:stCondLst>
                                  <p:childTnLst>
                                    <p:set>
                                      <p:cBhvr>
                                        <p:cTn id="132" dur="1" fill="hold">
                                          <p:stCondLst>
                                            <p:cond delay="0"/>
                                          </p:stCondLst>
                                        </p:cTn>
                                        <p:tgtEl>
                                          <p:spTgt spid="37">
                                            <p:txEl>
                                              <p:pRg st="12" end="12"/>
                                            </p:txEl>
                                          </p:spTgt>
                                        </p:tgtEl>
                                        <p:attrNameLst>
                                          <p:attrName>style.visibility</p:attrName>
                                        </p:attrNameLst>
                                      </p:cBhvr>
                                      <p:to>
                                        <p:strVal val="visible"/>
                                      </p:to>
                                    </p:set>
                                  </p:childTnLst>
                                </p:cTn>
                              </p:par>
                              <p:par>
                                <p:cTn id="133" presetID="10" presetClass="entr" presetSubtype="0" fill="hold" nodeType="withEffect">
                                  <p:stCondLst>
                                    <p:cond delay="0"/>
                                  </p:stCondLst>
                                  <p:childTnLst>
                                    <p:set>
                                      <p:cBhvr>
                                        <p:cTn id="134" dur="1" fill="hold">
                                          <p:stCondLst>
                                            <p:cond delay="0"/>
                                          </p:stCondLst>
                                        </p:cTn>
                                        <p:tgtEl>
                                          <p:spTgt spid="164"/>
                                        </p:tgtEl>
                                        <p:attrNameLst>
                                          <p:attrName>style.visibility</p:attrName>
                                        </p:attrNameLst>
                                      </p:cBhvr>
                                      <p:to>
                                        <p:strVal val="visible"/>
                                      </p:to>
                                    </p:set>
                                    <p:animEffect transition="in" filter="fade">
                                      <p:cBhvr>
                                        <p:cTn id="135" dur="500"/>
                                        <p:tgtEl>
                                          <p:spTgt spid="164"/>
                                        </p:tgtEl>
                                      </p:cBhvr>
                                    </p:animEffect>
                                  </p:childTnLst>
                                </p:cTn>
                              </p:par>
                              <p:par>
                                <p:cTn id="136" presetID="10" presetClass="exit" presetSubtype="0" fill="hold" grpId="0" nodeType="withEffect">
                                  <p:stCondLst>
                                    <p:cond delay="0"/>
                                  </p:stCondLst>
                                  <p:childTnLst>
                                    <p:animEffect transition="out" filter="fade">
                                      <p:cBhvr>
                                        <p:cTn id="137" dur="500"/>
                                        <p:tgtEl>
                                          <p:spTgt spid="346"/>
                                        </p:tgtEl>
                                      </p:cBhvr>
                                    </p:animEffect>
                                    <p:set>
                                      <p:cBhvr>
                                        <p:cTn id="138" dur="1" fill="hold">
                                          <p:stCondLst>
                                            <p:cond delay="499"/>
                                          </p:stCondLst>
                                        </p:cTn>
                                        <p:tgtEl>
                                          <p:spTgt spid="34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5" grpId="0" animBg="1"/>
      <p:bldP spid="2" grpId="0" animBg="1"/>
      <p:bldP spid="46" grpId="0" animBg="1"/>
      <p:bldP spid="46" grpId="1" animBg="1"/>
      <p:bldP spid="47" grpId="0" animBg="1"/>
      <p:bldP spid="218" grpId="0" animBg="1"/>
      <p:bldP spid="218" grpId="1" animBg="1"/>
      <p:bldP spid="219" grpId="0" animBg="1"/>
      <p:bldP spid="219" grpId="1" animBg="1"/>
      <p:bldP spid="340" grpId="0" animBg="1"/>
      <p:bldP spid="341" grpId="0" animBg="1"/>
      <p:bldP spid="342" grpId="0" animBg="1"/>
      <p:bldP spid="343" grpId="0" animBg="1"/>
      <p:bldP spid="344" grpId="0" animBg="1"/>
      <p:bldP spid="345" grpId="0" animBg="1"/>
      <p:bldP spid="346"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Planets with Atmosphere (or without)</a:t>
            </a:r>
          </a:p>
        </p:txBody>
      </p:sp>
      <p:sp>
        <p:nvSpPr>
          <p:cNvPr id="37" name="Content Placeholder 30"/>
          <p:cNvSpPr>
            <a:spLocks noGrp="1"/>
          </p:cNvSpPr>
          <p:nvPr>
            <p:ph idx="1"/>
          </p:nvPr>
        </p:nvSpPr>
        <p:spPr>
          <a:xfrm>
            <a:off x="609600" y="914400"/>
            <a:ext cx="10972800" cy="5753100"/>
          </a:xfrm>
        </p:spPr>
        <p:txBody>
          <a:bodyPr>
            <a:noAutofit/>
          </a:bodyPr>
          <a:lstStyle/>
          <a:p>
            <a:r>
              <a:rPr lang="en-US" sz="2000" dirty="0"/>
              <a:t>Combining </a:t>
            </a:r>
            <a:r>
              <a:rPr lang="en-US" sz="2000" dirty="0" err="1"/>
              <a:t>RadK</a:t>
            </a:r>
            <a:r>
              <a:rPr lang="en-US" sz="2000" dirty="0"/>
              <a:t> and HR terms gives: </a:t>
            </a:r>
            <a:r>
              <a:rPr lang="en-US" sz="2000" dirty="0" err="1"/>
              <a:t>Q</a:t>
            </a:r>
            <a:r>
              <a:rPr lang="en-US" sz="2000" baseline="-25000" dirty="0" err="1"/>
              <a:t>net</a:t>
            </a:r>
            <a:r>
              <a:rPr lang="en-US" sz="2000" dirty="0"/>
              <a:t> = Q</a:t>
            </a:r>
            <a:r>
              <a:rPr lang="en-US" sz="2000" baseline="-25000" dirty="0"/>
              <a:t>HR</a:t>
            </a:r>
            <a:r>
              <a:rPr lang="en-US" sz="2000" dirty="0"/>
              <a:t> + </a:t>
            </a:r>
            <a:r>
              <a:rPr lang="en-US" sz="2000" dirty="0" err="1"/>
              <a:t>Q</a:t>
            </a:r>
            <a:r>
              <a:rPr lang="en-US" sz="2000" baseline="-25000" dirty="0" err="1"/>
              <a:t>radK</a:t>
            </a:r>
            <a:endParaRPr lang="en-US" sz="2000" baseline="-25000" dirty="0"/>
          </a:p>
          <a:p>
            <a:endParaRPr lang="en-US" sz="2000" baseline="-25000" dirty="0"/>
          </a:p>
          <a:p>
            <a:r>
              <a:rPr lang="en-US" sz="2000" dirty="0" err="1"/>
              <a:t>RadK</a:t>
            </a:r>
            <a:r>
              <a:rPr lang="en-US" sz="2000" dirty="0"/>
              <a:t> and </a:t>
            </a:r>
            <a:r>
              <a:rPr lang="en-US" sz="2000" dirty="0" err="1"/>
              <a:t>Hr</a:t>
            </a:r>
            <a:r>
              <a:rPr lang="en-US" sz="2000" dirty="0"/>
              <a:t> are separate calculations</a:t>
            </a:r>
          </a:p>
          <a:p>
            <a:pPr lvl="2"/>
            <a:r>
              <a:rPr lang="en-US" sz="1600" dirty="0" err="1"/>
              <a:t>RadK</a:t>
            </a:r>
            <a:r>
              <a:rPr lang="en-US" sz="1600" dirty="0"/>
              <a:t> doesn’t see idealized planet surface</a:t>
            </a:r>
          </a:p>
          <a:p>
            <a:endParaRPr lang="en-US" sz="2000" dirty="0"/>
          </a:p>
          <a:p>
            <a:r>
              <a:rPr lang="en-US" sz="2000" dirty="0"/>
              <a:t>Considering IR wavelengths</a:t>
            </a:r>
          </a:p>
          <a:p>
            <a:pPr lvl="1"/>
            <a:r>
              <a:rPr lang="en-US" sz="1800" dirty="0"/>
              <a:t>Diffuse Sky IR represents above horizon</a:t>
            </a:r>
          </a:p>
          <a:p>
            <a:pPr lvl="1"/>
            <a:r>
              <a:rPr lang="en-US" sz="1800" dirty="0" err="1"/>
              <a:t>GroundIR</a:t>
            </a:r>
            <a:r>
              <a:rPr lang="en-US" sz="1800" dirty="0"/>
              <a:t>/</a:t>
            </a:r>
            <a:r>
              <a:rPr lang="en-US" sz="1800" dirty="0" err="1"/>
              <a:t>Planetshine</a:t>
            </a:r>
            <a:r>
              <a:rPr lang="en-US" sz="1800" dirty="0"/>
              <a:t> is below horizon</a:t>
            </a:r>
          </a:p>
          <a:p>
            <a:pPr marL="0" indent="0">
              <a:buNone/>
            </a:pPr>
            <a:r>
              <a:rPr lang="en-US" sz="1800" dirty="0"/>
              <a:t>Q</a:t>
            </a:r>
            <a:r>
              <a:rPr lang="en-US" sz="1800" baseline="-25000" dirty="0"/>
              <a:t>IR</a:t>
            </a:r>
            <a:r>
              <a:rPr lang="en-US" sz="1800" dirty="0"/>
              <a:t> = </a:t>
            </a:r>
            <a:r>
              <a:rPr lang="en-US" sz="1800" dirty="0" err="1"/>
              <a:t>Q</a:t>
            </a:r>
            <a:r>
              <a:rPr lang="en-US" sz="1800" baseline="-25000" dirty="0" err="1"/>
              <a:t>Planetshine</a:t>
            </a:r>
            <a:r>
              <a:rPr lang="en-US" sz="1800" dirty="0"/>
              <a:t> + </a:t>
            </a:r>
            <a:r>
              <a:rPr lang="en-US" sz="1800" dirty="0" err="1"/>
              <a:t>Q</a:t>
            </a:r>
            <a:r>
              <a:rPr lang="en-US" sz="1800" baseline="-25000" dirty="0" err="1"/>
              <a:t>diffuse</a:t>
            </a:r>
            <a:r>
              <a:rPr lang="en-US" sz="1800" baseline="-25000" dirty="0"/>
              <a:t> </a:t>
            </a:r>
            <a:r>
              <a:rPr lang="en-US" sz="1800" baseline="-25000" dirty="0" err="1"/>
              <a:t>SkyIR</a:t>
            </a:r>
            <a:r>
              <a:rPr lang="en-US" sz="1800" dirty="0"/>
              <a:t> + </a:t>
            </a:r>
            <a:r>
              <a:rPr lang="en-US" sz="1800" dirty="0" err="1"/>
              <a:t>Q</a:t>
            </a:r>
            <a:r>
              <a:rPr lang="en-US" sz="1800" baseline="-25000" dirty="0" err="1"/>
              <a:t>space</a:t>
            </a:r>
            <a:endParaRPr lang="en-US" sz="1800" baseline="-25000" dirty="0"/>
          </a:p>
          <a:p>
            <a:pPr marL="0" indent="0">
              <a:buNone/>
            </a:pPr>
            <a:r>
              <a:rPr lang="en-US" sz="1800" dirty="0"/>
              <a:t>Q</a:t>
            </a:r>
            <a:r>
              <a:rPr lang="en-US" sz="1800" baseline="-25000" dirty="0"/>
              <a:t>IR</a:t>
            </a:r>
            <a:r>
              <a:rPr lang="en-US" sz="1800" dirty="0"/>
              <a:t> = </a:t>
            </a:r>
            <a:r>
              <a:rPr lang="en-US" sz="1800" dirty="0" err="1"/>
              <a:t>Q</a:t>
            </a:r>
            <a:r>
              <a:rPr lang="en-US" sz="1800" baseline="-25000" dirty="0" err="1"/>
              <a:t>Planetshine</a:t>
            </a:r>
            <a:r>
              <a:rPr lang="en-US" sz="1800" dirty="0"/>
              <a:t> + </a:t>
            </a:r>
            <a:r>
              <a:rPr lang="en-US" sz="1800" dirty="0" err="1"/>
              <a:t>Q</a:t>
            </a:r>
            <a:r>
              <a:rPr lang="en-US" sz="1800" baseline="-25000" dirty="0" err="1"/>
              <a:t>diffuse</a:t>
            </a:r>
            <a:r>
              <a:rPr lang="en-US" sz="1800" baseline="-25000" dirty="0"/>
              <a:t> </a:t>
            </a:r>
            <a:r>
              <a:rPr lang="en-US" sz="1800" baseline="-25000" dirty="0" err="1"/>
              <a:t>SkyIR</a:t>
            </a:r>
            <a:r>
              <a:rPr lang="en-US" sz="1800" dirty="0"/>
              <a:t> + </a:t>
            </a:r>
            <a:r>
              <a:rPr lang="en-US" sz="1800" dirty="0" err="1"/>
              <a:t>k</a:t>
            </a:r>
            <a:r>
              <a:rPr lang="en-US" sz="1800" baseline="-25000" dirty="0" err="1"/>
              <a:t>space</a:t>
            </a:r>
            <a:r>
              <a:rPr lang="en-US" sz="1800" baseline="-25000" dirty="0"/>
              <a:t>-i</a:t>
            </a:r>
            <a:r>
              <a:rPr lang="en-US" sz="1800" dirty="0"/>
              <a:t>*(T</a:t>
            </a:r>
            <a:r>
              <a:rPr lang="en-US" sz="1800" baseline="-25000" dirty="0"/>
              <a:t>space</a:t>
            </a:r>
            <a:r>
              <a:rPr lang="en-US" sz="1800" baseline="30000" dirty="0"/>
              <a:t>4</a:t>
            </a:r>
            <a:r>
              <a:rPr lang="en-US" sz="1800" dirty="0"/>
              <a:t> – T</a:t>
            </a:r>
            <a:r>
              <a:rPr lang="en-US" sz="1800" baseline="-25000" dirty="0"/>
              <a:t>i</a:t>
            </a:r>
            <a:r>
              <a:rPr lang="en-US" sz="1800" baseline="30000" dirty="0"/>
              <a:t>4</a:t>
            </a:r>
            <a:r>
              <a:rPr lang="en-US" sz="1800" dirty="0"/>
              <a:t>)</a:t>
            </a:r>
          </a:p>
          <a:p>
            <a:pPr marL="0" indent="0">
              <a:buNone/>
            </a:pPr>
            <a:endParaRPr lang="en-US" sz="1800" dirty="0"/>
          </a:p>
          <a:p>
            <a:r>
              <a:rPr lang="en-US" sz="2000" dirty="0" err="1"/>
              <a:t>Q</a:t>
            </a:r>
            <a:r>
              <a:rPr lang="en-US" sz="2000" baseline="-25000" dirty="0" err="1"/>
              <a:t>planetshine</a:t>
            </a:r>
            <a:r>
              <a:rPr lang="en-US" sz="2000" dirty="0"/>
              <a:t> and </a:t>
            </a:r>
            <a:r>
              <a:rPr lang="en-US" sz="2000" dirty="0" err="1"/>
              <a:t>Q</a:t>
            </a:r>
            <a:r>
              <a:rPr lang="en-US" sz="2000" baseline="-25000" dirty="0" err="1"/>
              <a:t>diffuse_SkyIR</a:t>
            </a:r>
            <a:r>
              <a:rPr lang="en-US" sz="2000" dirty="0"/>
              <a:t> represent all incident IR.</a:t>
            </a:r>
          </a:p>
          <a:p>
            <a:endParaRPr lang="en-US" sz="2000" dirty="0"/>
          </a:p>
          <a:p>
            <a:pPr marL="0" indent="0">
              <a:buNone/>
            </a:pPr>
            <a:r>
              <a:rPr lang="en-US" sz="2000" dirty="0"/>
              <a:t>The term </a:t>
            </a:r>
            <a:r>
              <a:rPr lang="en-US" sz="2000" dirty="0" err="1"/>
              <a:t>k</a:t>
            </a:r>
            <a:r>
              <a:rPr lang="en-US" sz="2000" baseline="-25000" dirty="0" err="1"/>
              <a:t>space</a:t>
            </a:r>
            <a:r>
              <a:rPr lang="en-US" sz="2000" baseline="-25000" dirty="0"/>
              <a:t>-i</a:t>
            </a:r>
            <a:r>
              <a:rPr lang="en-US" sz="2000" dirty="0"/>
              <a:t>*(T</a:t>
            </a:r>
            <a:r>
              <a:rPr lang="en-US" sz="2000" baseline="-25000" dirty="0"/>
              <a:t>space</a:t>
            </a:r>
            <a:r>
              <a:rPr lang="en-US" sz="2000" baseline="30000" dirty="0"/>
              <a:t>4</a:t>
            </a:r>
            <a:r>
              <a:rPr lang="en-US" sz="2000" dirty="0"/>
              <a:t>) should equal 0 for energy balance.</a:t>
            </a:r>
          </a:p>
          <a:p>
            <a:pPr marL="0" indent="0">
              <a:buNone/>
            </a:pPr>
            <a:endParaRPr lang="en-US" sz="1600" dirty="0"/>
          </a:p>
          <a:p>
            <a:pPr marL="0" indent="0">
              <a:buNone/>
            </a:pPr>
            <a:br>
              <a:rPr lang="en-US" sz="1600" dirty="0"/>
            </a:br>
            <a:r>
              <a:rPr lang="en-US" sz="1600" dirty="0" err="1"/>
              <a:t>Q</a:t>
            </a:r>
            <a:r>
              <a:rPr lang="en-US" sz="1600" baseline="-25000" dirty="0" err="1"/>
              <a:t>Net</a:t>
            </a:r>
            <a:r>
              <a:rPr lang="en-US" sz="1600" dirty="0"/>
              <a:t> = </a:t>
            </a:r>
            <a:r>
              <a:rPr lang="en-US" sz="1600" dirty="0" err="1"/>
              <a:t>Q</a:t>
            </a:r>
            <a:r>
              <a:rPr lang="en-US" sz="1600" baseline="-25000" dirty="0" err="1"/>
              <a:t>Solar</a:t>
            </a:r>
            <a:r>
              <a:rPr lang="en-US" sz="1600" dirty="0"/>
              <a:t> + </a:t>
            </a:r>
            <a:r>
              <a:rPr lang="en-US" sz="1600" dirty="0" err="1"/>
              <a:t>Q</a:t>
            </a:r>
            <a:r>
              <a:rPr lang="en-US" sz="1600" baseline="-25000" dirty="0" err="1"/>
              <a:t>Albedo</a:t>
            </a:r>
            <a:r>
              <a:rPr lang="en-US" sz="1600" dirty="0"/>
              <a:t> + </a:t>
            </a:r>
            <a:r>
              <a:rPr lang="en-US" sz="1600" dirty="0" err="1"/>
              <a:t>Q</a:t>
            </a:r>
            <a:r>
              <a:rPr lang="en-US" sz="1600" baseline="-25000" dirty="0" err="1"/>
              <a:t>Diffuse</a:t>
            </a:r>
            <a:r>
              <a:rPr lang="en-US" sz="1600" baseline="-25000" dirty="0"/>
              <a:t> Solar</a:t>
            </a:r>
            <a:r>
              <a:rPr lang="en-US" sz="1600" dirty="0"/>
              <a:t> + </a:t>
            </a:r>
            <a:r>
              <a:rPr lang="en-US" sz="1600" dirty="0" err="1"/>
              <a:t>Q</a:t>
            </a:r>
            <a:r>
              <a:rPr lang="en-US" sz="1600" baseline="-25000" dirty="0" err="1"/>
              <a:t>Diffuse</a:t>
            </a:r>
            <a:r>
              <a:rPr lang="en-US" sz="1600" baseline="-25000" dirty="0"/>
              <a:t> Sky Albedo</a:t>
            </a:r>
            <a:r>
              <a:rPr lang="en-US" sz="1600" dirty="0"/>
              <a:t> + </a:t>
            </a:r>
            <a:r>
              <a:rPr lang="en-US" sz="1600" dirty="0" err="1"/>
              <a:t>Q</a:t>
            </a:r>
            <a:r>
              <a:rPr lang="en-US" sz="1600" baseline="-25000" dirty="0" err="1"/>
              <a:t>Planetshine</a:t>
            </a:r>
            <a:r>
              <a:rPr lang="en-US" sz="1600" dirty="0"/>
              <a:t> + </a:t>
            </a:r>
            <a:r>
              <a:rPr lang="en-US" sz="1600" dirty="0" err="1"/>
              <a:t>Q</a:t>
            </a:r>
            <a:r>
              <a:rPr lang="en-US" sz="1600" baseline="-25000" dirty="0" err="1"/>
              <a:t>Diffuse</a:t>
            </a:r>
            <a:r>
              <a:rPr lang="en-US" sz="1600" baseline="-25000" dirty="0"/>
              <a:t> </a:t>
            </a:r>
            <a:r>
              <a:rPr lang="en-US" sz="1600" baseline="-25000" dirty="0" err="1"/>
              <a:t>SkyIR</a:t>
            </a:r>
            <a:r>
              <a:rPr lang="en-US" sz="1600" dirty="0"/>
              <a:t> + </a:t>
            </a:r>
            <a:r>
              <a:rPr lang="en-US" sz="1600" dirty="0" err="1">
                <a:solidFill>
                  <a:srgbClr val="C00000"/>
                </a:solidFill>
              </a:rPr>
              <a:t>k</a:t>
            </a:r>
            <a:r>
              <a:rPr lang="en-US" sz="1600" baseline="-25000" dirty="0" err="1">
                <a:solidFill>
                  <a:srgbClr val="C00000"/>
                </a:solidFill>
              </a:rPr>
              <a:t>space</a:t>
            </a:r>
            <a:r>
              <a:rPr lang="en-US" sz="1600" baseline="-25000" dirty="0">
                <a:solidFill>
                  <a:srgbClr val="C00000"/>
                </a:solidFill>
              </a:rPr>
              <a:t>-i</a:t>
            </a:r>
            <a:r>
              <a:rPr lang="en-US" sz="1600" dirty="0">
                <a:solidFill>
                  <a:srgbClr val="C00000"/>
                </a:solidFill>
              </a:rPr>
              <a:t>*(T</a:t>
            </a:r>
            <a:r>
              <a:rPr lang="en-US" sz="1600" baseline="-25000" dirty="0">
                <a:solidFill>
                  <a:srgbClr val="C00000"/>
                </a:solidFill>
              </a:rPr>
              <a:t>space</a:t>
            </a:r>
            <a:r>
              <a:rPr lang="en-US" sz="1600" baseline="30000" dirty="0">
                <a:solidFill>
                  <a:srgbClr val="C00000"/>
                </a:solidFill>
              </a:rPr>
              <a:t>4</a:t>
            </a:r>
            <a:r>
              <a:rPr lang="en-US" sz="1600" dirty="0">
                <a:solidFill>
                  <a:srgbClr val="C00000"/>
                </a:solidFill>
              </a:rPr>
              <a:t>) </a:t>
            </a:r>
            <a:r>
              <a:rPr lang="en-US" sz="1600" dirty="0"/>
              <a:t>– </a:t>
            </a:r>
            <a:r>
              <a:rPr lang="en-US" sz="1600" dirty="0" err="1"/>
              <a:t>k</a:t>
            </a:r>
            <a:r>
              <a:rPr lang="en-US" sz="1600" baseline="-25000" dirty="0" err="1"/>
              <a:t>space</a:t>
            </a:r>
            <a:r>
              <a:rPr lang="en-US" sz="1600" baseline="-25000" dirty="0"/>
              <a:t>-i</a:t>
            </a:r>
            <a:r>
              <a:rPr lang="en-US" sz="1600" dirty="0"/>
              <a:t>*(T</a:t>
            </a:r>
            <a:r>
              <a:rPr lang="en-US" sz="1600" baseline="-25000" dirty="0"/>
              <a:t>i</a:t>
            </a:r>
            <a:r>
              <a:rPr lang="en-US" sz="1600" baseline="30000" dirty="0"/>
              <a:t>4</a:t>
            </a:r>
            <a:r>
              <a:rPr lang="en-US" sz="1600" dirty="0"/>
              <a:t>)</a:t>
            </a:r>
          </a:p>
        </p:txBody>
      </p:sp>
      <p:grpSp>
        <p:nvGrpSpPr>
          <p:cNvPr id="6" name="Group 5"/>
          <p:cNvGrpSpPr/>
          <p:nvPr/>
        </p:nvGrpSpPr>
        <p:grpSpPr>
          <a:xfrm>
            <a:off x="7032305" y="838200"/>
            <a:ext cx="5045395" cy="5059521"/>
            <a:chOff x="6921990" y="1142656"/>
            <a:chExt cx="5045395" cy="5059521"/>
          </a:xfrm>
        </p:grpSpPr>
        <p:grpSp>
          <p:nvGrpSpPr>
            <p:cNvPr id="2" name="Group 1"/>
            <p:cNvGrpSpPr>
              <a:grpSpLocks noChangeAspect="1"/>
            </p:cNvGrpSpPr>
            <p:nvPr/>
          </p:nvGrpSpPr>
          <p:grpSpPr>
            <a:xfrm>
              <a:off x="6921990" y="1142656"/>
              <a:ext cx="5029200" cy="5029200"/>
              <a:chOff x="6858439" y="700855"/>
              <a:chExt cx="5486400" cy="5486400"/>
            </a:xfrm>
          </p:grpSpPr>
          <p:sp>
            <p:nvSpPr>
              <p:cNvPr id="23" name="Oval 22"/>
              <p:cNvSpPr/>
              <p:nvPr/>
            </p:nvSpPr>
            <p:spPr>
              <a:xfrm>
                <a:off x="6858439" y="700855"/>
                <a:ext cx="5486400" cy="5486400"/>
              </a:xfrm>
              <a:prstGeom prst="ellipse">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000" b="1" i="0" u="none" strike="noStrike" kern="1200" cap="none" spc="0" normalizeH="0" baseline="0" noProof="0">
                  <a:ln>
                    <a:noFill/>
                  </a:ln>
                  <a:solidFill>
                    <a:srgbClr val="FFFFFF"/>
                  </a:solidFill>
                  <a:effectLst/>
                  <a:uLnTx/>
                  <a:uFillTx/>
                  <a:latin typeface="Arial"/>
                  <a:ea typeface="+mn-ea"/>
                  <a:cs typeface="+mn-cs"/>
                </a:endParaRPr>
              </a:p>
            </p:txBody>
          </p:sp>
          <p:sp>
            <p:nvSpPr>
              <p:cNvPr id="24" name="32-Point Star 23"/>
              <p:cNvSpPr/>
              <p:nvPr/>
            </p:nvSpPr>
            <p:spPr>
              <a:xfrm>
                <a:off x="6858439" y="700855"/>
                <a:ext cx="5486400" cy="5486400"/>
              </a:xfrm>
              <a:prstGeom prst="star32">
                <a:avLst>
                  <a:gd name="adj" fmla="val 46286"/>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000" b="1" i="0" u="none" strike="noStrike" kern="1200" cap="none" spc="0" normalizeH="0" baseline="0" noProof="0">
                  <a:ln>
                    <a:noFill/>
                  </a:ln>
                  <a:solidFill>
                    <a:srgbClr val="FFFFFF"/>
                  </a:solidFill>
                  <a:effectLst/>
                  <a:uLnTx/>
                  <a:uFillTx/>
                  <a:latin typeface="Arial"/>
                  <a:ea typeface="+mn-ea"/>
                  <a:cs typeface="+mn-cs"/>
                </a:endParaRPr>
              </a:p>
            </p:txBody>
          </p:sp>
        </p:grpSp>
        <p:grpSp>
          <p:nvGrpSpPr>
            <p:cNvPr id="5" name="Group 4"/>
            <p:cNvGrpSpPr>
              <a:grpSpLocks noChangeAspect="1"/>
            </p:cNvGrpSpPr>
            <p:nvPr/>
          </p:nvGrpSpPr>
          <p:grpSpPr>
            <a:xfrm>
              <a:off x="7749899" y="1962527"/>
              <a:ext cx="3429000" cy="3409606"/>
              <a:chOff x="8012697" y="-4807043"/>
              <a:chExt cx="5101177" cy="5072325"/>
            </a:xfrm>
          </p:grpSpPr>
          <p:sp>
            <p:nvSpPr>
              <p:cNvPr id="41" name="Pie 40"/>
              <p:cNvSpPr/>
              <p:nvPr/>
            </p:nvSpPr>
            <p:spPr>
              <a:xfrm>
                <a:off x="8163610" y="-4643534"/>
                <a:ext cx="4908816" cy="4908816"/>
              </a:xfrm>
              <a:prstGeom prst="pie">
                <a:avLst>
                  <a:gd name="adj1" fmla="val 10782595"/>
                  <a:gd name="adj2" fmla="val 2158929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000" b="1" i="0" u="none" strike="noStrike" kern="1200" cap="none" spc="0" normalizeH="0" baseline="0" noProof="0">
                  <a:ln>
                    <a:noFill/>
                  </a:ln>
                  <a:solidFill>
                    <a:srgbClr val="000000"/>
                  </a:solidFill>
                  <a:effectLst/>
                  <a:uLnTx/>
                  <a:uFillTx/>
                  <a:latin typeface="Arial"/>
                  <a:ea typeface="+mn-ea"/>
                  <a:cs typeface="+mn-cs"/>
                </a:endParaRPr>
              </a:p>
            </p:txBody>
          </p:sp>
          <p:grpSp>
            <p:nvGrpSpPr>
              <p:cNvPr id="42" name="Group 41"/>
              <p:cNvGrpSpPr/>
              <p:nvPr/>
            </p:nvGrpSpPr>
            <p:grpSpPr>
              <a:xfrm>
                <a:off x="8163610" y="-3037403"/>
                <a:ext cx="4908816" cy="1680588"/>
                <a:chOff x="7855636" y="3549316"/>
                <a:chExt cx="2743200" cy="939165"/>
              </a:xfrm>
            </p:grpSpPr>
            <p:sp>
              <p:nvSpPr>
                <p:cNvPr id="94" name="Oval 93"/>
                <p:cNvSpPr/>
                <p:nvPr/>
              </p:nvSpPr>
              <p:spPr>
                <a:xfrm>
                  <a:off x="7855636" y="3574081"/>
                  <a:ext cx="2743200" cy="914400"/>
                </a:xfrm>
                <a:prstGeom prst="ellipse">
                  <a:avLst/>
                </a:prstGeom>
                <a:solidFill>
                  <a:schemeClr val="bg1"/>
                </a:solidFill>
                <a:scene3d>
                  <a:camera prst="perspectiveRelaxed"/>
                  <a:lightRig rig="threePt" dir="t"/>
                </a:scene3d>
              </p:spPr>
              <p:style>
                <a:lnRef idx="1">
                  <a:schemeClr val="dk1"/>
                </a:lnRef>
                <a:fillRef idx="2">
                  <a:schemeClr val="dk1"/>
                </a:fillRef>
                <a:effectRef idx="1">
                  <a:schemeClr val="dk1"/>
                </a:effectRef>
                <a:fontRef idx="minor">
                  <a:schemeClr val="dk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000" b="1" i="0" u="none" strike="noStrike" kern="1200" cap="none" spc="0" normalizeH="0" baseline="0" noProof="0">
                    <a:ln>
                      <a:noFill/>
                    </a:ln>
                    <a:solidFill>
                      <a:srgbClr val="000000"/>
                    </a:solidFill>
                    <a:effectLst/>
                    <a:uLnTx/>
                    <a:uFillTx/>
                    <a:latin typeface="Arial"/>
                    <a:ea typeface="+mn-ea"/>
                    <a:cs typeface="+mn-cs"/>
                  </a:endParaRPr>
                </a:p>
              </p:txBody>
            </p:sp>
            <p:sp>
              <p:nvSpPr>
                <p:cNvPr id="95" name="Oval 94"/>
                <p:cNvSpPr/>
                <p:nvPr/>
              </p:nvSpPr>
              <p:spPr>
                <a:xfrm>
                  <a:off x="7855636" y="3549316"/>
                  <a:ext cx="2743200" cy="914400"/>
                </a:xfrm>
                <a:prstGeom prst="ellipse">
                  <a:avLst/>
                </a:prstGeom>
                <a:scene3d>
                  <a:camera prst="perspectiveRelaxed"/>
                  <a:lightRig rig="threePt" dir="t"/>
                </a:scene3d>
              </p:spPr>
              <p:style>
                <a:lnRef idx="1">
                  <a:schemeClr val="dk1"/>
                </a:lnRef>
                <a:fillRef idx="2">
                  <a:schemeClr val="dk1"/>
                </a:fillRef>
                <a:effectRef idx="1">
                  <a:schemeClr val="dk1"/>
                </a:effectRef>
                <a:fontRef idx="minor">
                  <a:schemeClr val="dk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000" b="1" i="0" u="none" strike="noStrike" kern="1200" cap="none" spc="0" normalizeH="0" baseline="0" noProof="0">
                    <a:ln>
                      <a:noFill/>
                    </a:ln>
                    <a:solidFill>
                      <a:srgbClr val="000000"/>
                    </a:solidFill>
                    <a:effectLst/>
                    <a:uLnTx/>
                    <a:uFillTx/>
                    <a:latin typeface="Arial"/>
                    <a:ea typeface="+mn-ea"/>
                    <a:cs typeface="+mn-cs"/>
                  </a:endParaRPr>
                </a:p>
              </p:txBody>
            </p:sp>
          </p:grpSp>
          <p:grpSp>
            <p:nvGrpSpPr>
              <p:cNvPr id="43" name="Group 42"/>
              <p:cNvGrpSpPr/>
              <p:nvPr/>
            </p:nvGrpSpPr>
            <p:grpSpPr>
              <a:xfrm>
                <a:off x="9978189" y="-3334516"/>
                <a:ext cx="1309018" cy="1309018"/>
                <a:chOff x="8342756" y="3634740"/>
                <a:chExt cx="407671" cy="418719"/>
              </a:xfrm>
              <a:effectLst/>
            </p:grpSpPr>
            <p:sp>
              <p:nvSpPr>
                <p:cNvPr id="87" name="Oval 86"/>
                <p:cNvSpPr/>
                <p:nvPr/>
              </p:nvSpPr>
              <p:spPr>
                <a:xfrm>
                  <a:off x="8342756" y="3966210"/>
                  <a:ext cx="91440" cy="18288"/>
                </a:xfrm>
                <a:prstGeom prst="ellipse">
                  <a:avLst/>
                </a:prstGeom>
                <a:solidFill>
                  <a:srgbClr val="FF9900"/>
                </a:solid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000" b="1" i="0" u="none" strike="noStrike" kern="1200" cap="none" spc="0" normalizeH="0" baseline="0" noProof="0">
                    <a:ln>
                      <a:noFill/>
                    </a:ln>
                    <a:solidFill>
                      <a:srgbClr val="FFFFFF"/>
                    </a:solidFill>
                    <a:effectLst/>
                    <a:uLnTx/>
                    <a:uFillTx/>
                    <a:latin typeface="Arial"/>
                    <a:ea typeface="+mn-ea"/>
                    <a:cs typeface="+mn-cs"/>
                  </a:endParaRPr>
                </a:p>
              </p:txBody>
            </p:sp>
            <p:sp>
              <p:nvSpPr>
                <p:cNvPr id="88" name="Oval 87"/>
                <p:cNvSpPr/>
                <p:nvPr/>
              </p:nvSpPr>
              <p:spPr>
                <a:xfrm>
                  <a:off x="8500872" y="4035171"/>
                  <a:ext cx="91440" cy="18288"/>
                </a:xfrm>
                <a:prstGeom prst="ellipse">
                  <a:avLst/>
                </a:prstGeom>
                <a:solidFill>
                  <a:srgbClr val="FF9900"/>
                </a:solid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000" b="1" i="0" u="none" strike="noStrike" kern="1200" cap="none" spc="0" normalizeH="0" baseline="0" noProof="0">
                    <a:ln>
                      <a:noFill/>
                    </a:ln>
                    <a:solidFill>
                      <a:srgbClr val="FFFFFF"/>
                    </a:solidFill>
                    <a:effectLst/>
                    <a:uLnTx/>
                    <a:uFillTx/>
                    <a:latin typeface="Arial"/>
                    <a:ea typeface="+mn-ea"/>
                    <a:cs typeface="+mn-cs"/>
                  </a:endParaRPr>
                </a:p>
              </p:txBody>
            </p:sp>
            <p:sp>
              <p:nvSpPr>
                <p:cNvPr id="89" name="Oval 88"/>
                <p:cNvSpPr/>
                <p:nvPr/>
              </p:nvSpPr>
              <p:spPr>
                <a:xfrm>
                  <a:off x="8658987" y="3969538"/>
                  <a:ext cx="91440" cy="18288"/>
                </a:xfrm>
                <a:prstGeom prst="ellipse">
                  <a:avLst/>
                </a:prstGeom>
                <a:solidFill>
                  <a:srgbClr val="FF9900"/>
                </a:solidFill>
                <a:ln w="127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000" b="1" i="0" u="none" strike="noStrike" kern="1200" cap="none" spc="0" normalizeH="0" baseline="0" noProof="0">
                    <a:ln>
                      <a:noFill/>
                    </a:ln>
                    <a:solidFill>
                      <a:srgbClr val="FFFFFF"/>
                    </a:solidFill>
                    <a:effectLst/>
                    <a:uLnTx/>
                    <a:uFillTx/>
                    <a:latin typeface="Arial"/>
                    <a:ea typeface="+mn-ea"/>
                    <a:cs typeface="+mn-cs"/>
                  </a:endParaRPr>
                </a:p>
              </p:txBody>
            </p:sp>
            <p:cxnSp>
              <p:nvCxnSpPr>
                <p:cNvPr id="90" name="Straight Connector 89"/>
                <p:cNvCxnSpPr/>
                <p:nvPr/>
              </p:nvCxnSpPr>
              <p:spPr>
                <a:xfrm>
                  <a:off x="8660892" y="3890010"/>
                  <a:ext cx="43815" cy="85725"/>
                </a:xfrm>
                <a:prstGeom prst="line">
                  <a:avLst/>
                </a:prstGeom>
                <a:solidFill>
                  <a:srgbClr val="FF9900"/>
                </a:solidFill>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91" name="Straight Connector 90"/>
                <p:cNvCxnSpPr/>
                <p:nvPr/>
              </p:nvCxnSpPr>
              <p:spPr>
                <a:xfrm flipH="1">
                  <a:off x="8384667" y="3890010"/>
                  <a:ext cx="45720" cy="85725"/>
                </a:xfrm>
                <a:prstGeom prst="line">
                  <a:avLst/>
                </a:prstGeom>
                <a:solidFill>
                  <a:srgbClr val="FF9900"/>
                </a:solidFill>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92" name="Straight Connector 91"/>
                <p:cNvCxnSpPr>
                  <a:stCxn id="93" idx="3"/>
                </p:cNvCxnSpPr>
                <p:nvPr/>
              </p:nvCxnSpPr>
              <p:spPr>
                <a:xfrm>
                  <a:off x="8546592" y="3909060"/>
                  <a:ext cx="0" cy="135255"/>
                </a:xfrm>
                <a:prstGeom prst="line">
                  <a:avLst/>
                </a:prstGeom>
                <a:solidFill>
                  <a:srgbClr val="FF9900"/>
                </a:solidFill>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93" name="Can 92"/>
                <p:cNvSpPr/>
                <p:nvPr/>
              </p:nvSpPr>
              <p:spPr>
                <a:xfrm>
                  <a:off x="8409432" y="3634740"/>
                  <a:ext cx="274320" cy="274320"/>
                </a:xfrm>
                <a:prstGeom prst="can">
                  <a:avLst/>
                </a:prstGeom>
                <a:solidFill>
                  <a:srgbClr val="FF9900"/>
                </a:solidFill>
                <a:ln w="12700">
                  <a:solidFill>
                    <a:schemeClr val="bg1">
                      <a:lumMod val="50000"/>
                    </a:schemeClr>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000" b="1" i="0" u="none" strike="noStrike" kern="1200" cap="none" spc="0" normalizeH="0" baseline="0" noProof="0">
                    <a:ln>
                      <a:noFill/>
                    </a:ln>
                    <a:solidFill>
                      <a:srgbClr val="FFFFFF"/>
                    </a:solidFill>
                    <a:effectLst/>
                    <a:uLnTx/>
                    <a:uFillTx/>
                    <a:latin typeface="Arial"/>
                    <a:ea typeface="+mn-ea"/>
                    <a:cs typeface="+mn-cs"/>
                  </a:endParaRPr>
                </a:p>
              </p:txBody>
            </p:sp>
          </p:grpSp>
          <p:sp>
            <p:nvSpPr>
              <p:cNvPr id="44" name="Sun 43"/>
              <p:cNvSpPr/>
              <p:nvPr/>
            </p:nvSpPr>
            <p:spPr>
              <a:xfrm>
                <a:off x="8012697" y="-4807043"/>
                <a:ext cx="1141584" cy="1116217"/>
              </a:xfrm>
              <a:prstGeom prst="sun">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000" b="1" i="0" u="none" strike="noStrike" kern="1200" cap="none" spc="0" normalizeH="0" baseline="0" noProof="0">
                  <a:ln>
                    <a:noFill/>
                  </a:ln>
                  <a:solidFill>
                    <a:srgbClr val="FFFFFF"/>
                  </a:solidFill>
                  <a:effectLst/>
                  <a:uLnTx/>
                  <a:uFillTx/>
                  <a:latin typeface="Arial"/>
                  <a:ea typeface="+mn-ea"/>
                  <a:cs typeface="+mn-cs"/>
                </a:endParaRPr>
              </a:p>
            </p:txBody>
          </p:sp>
          <p:grpSp>
            <p:nvGrpSpPr>
              <p:cNvPr id="50" name="Group 49"/>
              <p:cNvGrpSpPr/>
              <p:nvPr/>
            </p:nvGrpSpPr>
            <p:grpSpPr>
              <a:xfrm>
                <a:off x="8091398" y="-4653379"/>
                <a:ext cx="5022476" cy="2273368"/>
                <a:chOff x="7815282" y="2646258"/>
                <a:chExt cx="2806717" cy="1270429"/>
              </a:xfrm>
            </p:grpSpPr>
            <p:grpSp>
              <p:nvGrpSpPr>
                <p:cNvPr id="60" name="Group 59"/>
                <p:cNvGrpSpPr/>
                <p:nvPr/>
              </p:nvGrpSpPr>
              <p:grpSpPr>
                <a:xfrm>
                  <a:off x="7815282" y="2646258"/>
                  <a:ext cx="2712035" cy="1248615"/>
                  <a:chOff x="110890" y="113641"/>
                  <a:chExt cx="2712035" cy="1248615"/>
                </a:xfrm>
              </p:grpSpPr>
              <p:cxnSp>
                <p:nvCxnSpPr>
                  <p:cNvPr id="68" name="Straight Arrow Connector 67"/>
                  <p:cNvCxnSpPr/>
                  <p:nvPr/>
                </p:nvCxnSpPr>
                <p:spPr>
                  <a:xfrm rot="600000" flipH="1">
                    <a:off x="2658962" y="958589"/>
                    <a:ext cx="163963" cy="94664"/>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69" name="Straight Arrow Connector 68"/>
                  <p:cNvCxnSpPr/>
                  <p:nvPr/>
                </p:nvCxnSpPr>
                <p:spPr>
                  <a:xfrm rot="600000" flipH="1">
                    <a:off x="2271283" y="383332"/>
                    <a:ext cx="94668" cy="163965"/>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70" name="Straight Arrow Connector 69"/>
                  <p:cNvCxnSpPr/>
                  <p:nvPr/>
                </p:nvCxnSpPr>
                <p:spPr>
                  <a:xfrm rot="600000">
                    <a:off x="1682503" y="113641"/>
                    <a:ext cx="2" cy="189332"/>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71" name="Straight Arrow Connector 70"/>
                  <p:cNvCxnSpPr/>
                  <p:nvPr/>
                </p:nvCxnSpPr>
                <p:spPr>
                  <a:xfrm rot="600000">
                    <a:off x="955839" y="221833"/>
                    <a:ext cx="94664" cy="163963"/>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72" name="Straight Arrow Connector 71"/>
                  <p:cNvCxnSpPr/>
                  <p:nvPr/>
                </p:nvCxnSpPr>
                <p:spPr>
                  <a:xfrm rot="600000">
                    <a:off x="380582" y="678807"/>
                    <a:ext cx="163965" cy="94668"/>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73" name="Straight Arrow Connector 72"/>
                  <p:cNvCxnSpPr/>
                  <p:nvPr/>
                </p:nvCxnSpPr>
                <p:spPr>
                  <a:xfrm rot="600000" flipV="1">
                    <a:off x="110890" y="1362254"/>
                    <a:ext cx="189332" cy="2"/>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61" name="Group 60"/>
                <p:cNvGrpSpPr/>
                <p:nvPr/>
              </p:nvGrpSpPr>
              <p:grpSpPr>
                <a:xfrm>
                  <a:off x="7909948" y="2668110"/>
                  <a:ext cx="2712051" cy="1248577"/>
                  <a:chOff x="224959" y="113645"/>
                  <a:chExt cx="2712051" cy="1248577"/>
                </a:xfrm>
              </p:grpSpPr>
              <p:cxnSp>
                <p:nvCxnSpPr>
                  <p:cNvPr id="62" name="Straight Arrow Connector 61"/>
                  <p:cNvCxnSpPr/>
                  <p:nvPr/>
                </p:nvCxnSpPr>
                <p:spPr>
                  <a:xfrm rot="21360000" flipH="1">
                    <a:off x="2747678" y="1362220"/>
                    <a:ext cx="189332" cy="2"/>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63" name="Straight Arrow Connector 62"/>
                  <p:cNvCxnSpPr/>
                  <p:nvPr/>
                </p:nvCxnSpPr>
                <p:spPr>
                  <a:xfrm rot="21360000" flipH="1">
                    <a:off x="2503346" y="678841"/>
                    <a:ext cx="163963" cy="94664"/>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64" name="Straight Arrow Connector 63"/>
                  <p:cNvCxnSpPr/>
                  <p:nvPr/>
                </p:nvCxnSpPr>
                <p:spPr>
                  <a:xfrm rot="21360000" flipH="1">
                    <a:off x="1997428" y="221812"/>
                    <a:ext cx="94668" cy="163965"/>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65" name="Straight Arrow Connector 64"/>
                  <p:cNvCxnSpPr/>
                  <p:nvPr/>
                </p:nvCxnSpPr>
                <p:spPr>
                  <a:xfrm rot="21360000">
                    <a:off x="1365367" y="113645"/>
                    <a:ext cx="2" cy="189332"/>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66" name="Straight Arrow Connector 65"/>
                  <p:cNvCxnSpPr/>
                  <p:nvPr/>
                </p:nvCxnSpPr>
                <p:spPr>
                  <a:xfrm rot="21360000">
                    <a:off x="681988" y="383346"/>
                    <a:ext cx="94664" cy="163963"/>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67" name="Straight Arrow Connector 66"/>
                  <p:cNvCxnSpPr/>
                  <p:nvPr/>
                </p:nvCxnSpPr>
                <p:spPr>
                  <a:xfrm rot="21360000">
                    <a:off x="224959" y="958559"/>
                    <a:ext cx="163965" cy="94668"/>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grpSp>
          </p:grpSp>
          <p:grpSp>
            <p:nvGrpSpPr>
              <p:cNvPr id="51" name="Group 50"/>
              <p:cNvGrpSpPr/>
              <p:nvPr/>
            </p:nvGrpSpPr>
            <p:grpSpPr>
              <a:xfrm>
                <a:off x="8555236" y="-2536483"/>
                <a:ext cx="4254307" cy="580979"/>
                <a:chOff x="7275114" y="5595934"/>
                <a:chExt cx="2743200" cy="592468"/>
              </a:xfrm>
            </p:grpSpPr>
            <p:cxnSp>
              <p:nvCxnSpPr>
                <p:cNvPr id="52" name="Straight Arrow Connector 51"/>
                <p:cNvCxnSpPr/>
                <p:nvPr/>
              </p:nvCxnSpPr>
              <p:spPr>
                <a:xfrm flipV="1">
                  <a:off x="7642652" y="5613668"/>
                  <a:ext cx="225268" cy="74145"/>
                </a:xfrm>
                <a:prstGeom prst="straightConnector1">
                  <a:avLst/>
                </a:prstGeom>
                <a:ln w="5715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53" name="Straight Arrow Connector 52"/>
                <p:cNvCxnSpPr/>
                <p:nvPr/>
              </p:nvCxnSpPr>
              <p:spPr>
                <a:xfrm flipV="1">
                  <a:off x="7275114" y="5843194"/>
                  <a:ext cx="274272" cy="133636"/>
                </a:xfrm>
                <a:prstGeom prst="straightConnector1">
                  <a:avLst/>
                </a:prstGeom>
                <a:ln w="5715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54" name="Straight Arrow Connector 53"/>
                <p:cNvCxnSpPr/>
                <p:nvPr/>
              </p:nvCxnSpPr>
              <p:spPr>
                <a:xfrm flipH="1" flipV="1">
                  <a:off x="9410362" y="5595934"/>
                  <a:ext cx="240415" cy="91879"/>
                </a:xfrm>
                <a:prstGeom prst="straightConnector1">
                  <a:avLst/>
                </a:prstGeom>
                <a:ln w="5715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55" name="Straight Arrow Connector 54"/>
                <p:cNvCxnSpPr/>
                <p:nvPr/>
              </p:nvCxnSpPr>
              <p:spPr>
                <a:xfrm flipH="1" flipV="1">
                  <a:off x="9743946" y="5843194"/>
                  <a:ext cx="274368" cy="133636"/>
                </a:xfrm>
                <a:prstGeom prst="straightConnector1">
                  <a:avLst/>
                </a:prstGeom>
                <a:ln w="5715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56" name="Straight Arrow Connector 55"/>
                <p:cNvCxnSpPr/>
                <p:nvPr/>
              </p:nvCxnSpPr>
              <p:spPr>
                <a:xfrm flipH="1" flipV="1">
                  <a:off x="9449916" y="5906846"/>
                  <a:ext cx="200860" cy="204110"/>
                </a:xfrm>
                <a:prstGeom prst="straightConnector1">
                  <a:avLst/>
                </a:prstGeom>
                <a:ln w="5715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57" name="Straight Arrow Connector 56"/>
                <p:cNvCxnSpPr/>
                <p:nvPr/>
              </p:nvCxnSpPr>
              <p:spPr>
                <a:xfrm flipH="1" flipV="1">
                  <a:off x="8940696" y="5943600"/>
                  <a:ext cx="73556" cy="244802"/>
                </a:xfrm>
                <a:prstGeom prst="straightConnector1">
                  <a:avLst/>
                </a:prstGeom>
                <a:ln w="5715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58" name="Straight Arrow Connector 57"/>
                <p:cNvCxnSpPr/>
                <p:nvPr/>
              </p:nvCxnSpPr>
              <p:spPr>
                <a:xfrm flipV="1">
                  <a:off x="8279176" y="5943600"/>
                  <a:ext cx="73460" cy="244802"/>
                </a:xfrm>
                <a:prstGeom prst="straightConnector1">
                  <a:avLst/>
                </a:prstGeom>
                <a:ln w="5715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59" name="Straight Arrow Connector 58"/>
                <p:cNvCxnSpPr/>
                <p:nvPr/>
              </p:nvCxnSpPr>
              <p:spPr>
                <a:xfrm flipV="1">
                  <a:off x="7642652" y="5906846"/>
                  <a:ext cx="200764" cy="204110"/>
                </a:xfrm>
                <a:prstGeom prst="straightConnector1">
                  <a:avLst/>
                </a:prstGeom>
                <a:ln w="57150">
                  <a:solidFill>
                    <a:srgbClr val="00B050"/>
                  </a:solidFill>
                  <a:tailEnd type="triangle"/>
                </a:ln>
              </p:spPr>
              <p:style>
                <a:lnRef idx="1">
                  <a:schemeClr val="accent1"/>
                </a:lnRef>
                <a:fillRef idx="0">
                  <a:schemeClr val="accent1"/>
                </a:fillRef>
                <a:effectRef idx="0">
                  <a:schemeClr val="accent1"/>
                </a:effectRef>
                <a:fontRef idx="minor">
                  <a:schemeClr val="tx1"/>
                </a:fontRef>
              </p:style>
            </p:cxnSp>
          </p:grpSp>
        </p:grpSp>
        <p:grpSp>
          <p:nvGrpSpPr>
            <p:cNvPr id="104" name="Group 103"/>
            <p:cNvGrpSpPr/>
            <p:nvPr/>
          </p:nvGrpSpPr>
          <p:grpSpPr>
            <a:xfrm>
              <a:off x="6944909" y="1154228"/>
              <a:ext cx="5022476" cy="2273368"/>
              <a:chOff x="7815282" y="2646258"/>
              <a:chExt cx="2806717" cy="1270429"/>
            </a:xfrm>
          </p:grpSpPr>
          <p:grpSp>
            <p:nvGrpSpPr>
              <p:cNvPr id="105" name="Group 104"/>
              <p:cNvGrpSpPr/>
              <p:nvPr/>
            </p:nvGrpSpPr>
            <p:grpSpPr>
              <a:xfrm>
                <a:off x="7815282" y="2646258"/>
                <a:ext cx="2712035" cy="1248615"/>
                <a:chOff x="110890" y="113641"/>
                <a:chExt cx="2712035" cy="1248615"/>
              </a:xfrm>
            </p:grpSpPr>
            <p:cxnSp>
              <p:nvCxnSpPr>
                <p:cNvPr id="113" name="Straight Arrow Connector 112"/>
                <p:cNvCxnSpPr/>
                <p:nvPr/>
              </p:nvCxnSpPr>
              <p:spPr>
                <a:xfrm rot="600000" flipH="1">
                  <a:off x="2658962" y="958589"/>
                  <a:ext cx="163963" cy="94664"/>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14" name="Straight Arrow Connector 113"/>
                <p:cNvCxnSpPr/>
                <p:nvPr/>
              </p:nvCxnSpPr>
              <p:spPr>
                <a:xfrm rot="600000" flipH="1">
                  <a:off x="2271283" y="383332"/>
                  <a:ext cx="94668" cy="163965"/>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15" name="Straight Arrow Connector 114"/>
                <p:cNvCxnSpPr/>
                <p:nvPr/>
              </p:nvCxnSpPr>
              <p:spPr>
                <a:xfrm rot="600000">
                  <a:off x="1682503" y="113641"/>
                  <a:ext cx="2" cy="189332"/>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16" name="Straight Arrow Connector 115"/>
                <p:cNvCxnSpPr/>
                <p:nvPr/>
              </p:nvCxnSpPr>
              <p:spPr>
                <a:xfrm rot="600000">
                  <a:off x="955839" y="221833"/>
                  <a:ext cx="94664" cy="163963"/>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17" name="Straight Arrow Connector 116"/>
                <p:cNvCxnSpPr/>
                <p:nvPr/>
              </p:nvCxnSpPr>
              <p:spPr>
                <a:xfrm rot="600000">
                  <a:off x="380582" y="678807"/>
                  <a:ext cx="163965" cy="94668"/>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18" name="Straight Arrow Connector 117"/>
                <p:cNvCxnSpPr/>
                <p:nvPr/>
              </p:nvCxnSpPr>
              <p:spPr>
                <a:xfrm rot="600000" flipV="1">
                  <a:off x="110890" y="1362254"/>
                  <a:ext cx="189332" cy="2"/>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06" name="Group 105"/>
              <p:cNvGrpSpPr/>
              <p:nvPr/>
            </p:nvGrpSpPr>
            <p:grpSpPr>
              <a:xfrm>
                <a:off x="7909948" y="2668110"/>
                <a:ext cx="2712051" cy="1248577"/>
                <a:chOff x="224959" y="113645"/>
                <a:chExt cx="2712051" cy="1248577"/>
              </a:xfrm>
            </p:grpSpPr>
            <p:cxnSp>
              <p:nvCxnSpPr>
                <p:cNvPr id="107" name="Straight Arrow Connector 106"/>
                <p:cNvCxnSpPr/>
                <p:nvPr/>
              </p:nvCxnSpPr>
              <p:spPr>
                <a:xfrm rot="21360000" flipH="1">
                  <a:off x="2747678" y="1362220"/>
                  <a:ext cx="189332" cy="2"/>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08" name="Straight Arrow Connector 107"/>
                <p:cNvCxnSpPr/>
                <p:nvPr/>
              </p:nvCxnSpPr>
              <p:spPr>
                <a:xfrm rot="21360000" flipH="1">
                  <a:off x="2503346" y="678841"/>
                  <a:ext cx="163963" cy="94664"/>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09" name="Straight Arrow Connector 108"/>
                <p:cNvCxnSpPr/>
                <p:nvPr/>
              </p:nvCxnSpPr>
              <p:spPr>
                <a:xfrm rot="21360000" flipH="1">
                  <a:off x="1997428" y="221812"/>
                  <a:ext cx="94668" cy="163965"/>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10" name="Straight Arrow Connector 109"/>
                <p:cNvCxnSpPr/>
                <p:nvPr/>
              </p:nvCxnSpPr>
              <p:spPr>
                <a:xfrm rot="21360000">
                  <a:off x="1365367" y="113645"/>
                  <a:ext cx="2" cy="189332"/>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11" name="Straight Arrow Connector 110"/>
                <p:cNvCxnSpPr/>
                <p:nvPr/>
              </p:nvCxnSpPr>
              <p:spPr>
                <a:xfrm rot="21360000">
                  <a:off x="681988" y="383346"/>
                  <a:ext cx="94664" cy="163963"/>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12" name="Straight Arrow Connector 111"/>
                <p:cNvCxnSpPr/>
                <p:nvPr/>
              </p:nvCxnSpPr>
              <p:spPr>
                <a:xfrm rot="21360000">
                  <a:off x="224959" y="958559"/>
                  <a:ext cx="163965" cy="94668"/>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grpSp>
        </p:grpSp>
        <p:grpSp>
          <p:nvGrpSpPr>
            <p:cNvPr id="119" name="Group 118"/>
            <p:cNvGrpSpPr/>
            <p:nvPr/>
          </p:nvGrpSpPr>
          <p:grpSpPr>
            <a:xfrm rot="10800000">
              <a:off x="6944909" y="3928809"/>
              <a:ext cx="5022476" cy="2273368"/>
              <a:chOff x="7815282" y="2646258"/>
              <a:chExt cx="2806717" cy="1270429"/>
            </a:xfrm>
          </p:grpSpPr>
          <p:grpSp>
            <p:nvGrpSpPr>
              <p:cNvPr id="120" name="Group 119"/>
              <p:cNvGrpSpPr/>
              <p:nvPr/>
            </p:nvGrpSpPr>
            <p:grpSpPr>
              <a:xfrm>
                <a:off x="7815282" y="2646258"/>
                <a:ext cx="2712035" cy="1248615"/>
                <a:chOff x="110890" y="113641"/>
                <a:chExt cx="2712035" cy="1248615"/>
              </a:xfrm>
            </p:grpSpPr>
            <p:cxnSp>
              <p:nvCxnSpPr>
                <p:cNvPr id="128" name="Straight Arrow Connector 127"/>
                <p:cNvCxnSpPr/>
                <p:nvPr/>
              </p:nvCxnSpPr>
              <p:spPr>
                <a:xfrm rot="600000" flipH="1">
                  <a:off x="2658962" y="958589"/>
                  <a:ext cx="163963" cy="94664"/>
                </a:xfrm>
                <a:prstGeom prst="straightConnector1">
                  <a:avLst/>
                </a:prstGeom>
                <a:ln w="57150">
                  <a:solidFill>
                    <a:srgbClr val="FF6600"/>
                  </a:solidFill>
                  <a:tailEnd type="triangle"/>
                </a:ln>
              </p:spPr>
              <p:style>
                <a:lnRef idx="1">
                  <a:schemeClr val="accent1"/>
                </a:lnRef>
                <a:fillRef idx="0">
                  <a:schemeClr val="accent1"/>
                </a:fillRef>
                <a:effectRef idx="0">
                  <a:schemeClr val="accent1"/>
                </a:effectRef>
                <a:fontRef idx="minor">
                  <a:schemeClr val="tx1"/>
                </a:fontRef>
              </p:style>
            </p:cxnSp>
            <p:cxnSp>
              <p:nvCxnSpPr>
                <p:cNvPr id="129" name="Straight Arrow Connector 128"/>
                <p:cNvCxnSpPr/>
                <p:nvPr/>
              </p:nvCxnSpPr>
              <p:spPr>
                <a:xfrm rot="600000" flipH="1">
                  <a:off x="2271283" y="383332"/>
                  <a:ext cx="94668" cy="163965"/>
                </a:xfrm>
                <a:prstGeom prst="straightConnector1">
                  <a:avLst/>
                </a:prstGeom>
                <a:ln w="57150">
                  <a:solidFill>
                    <a:srgbClr val="FF6600"/>
                  </a:solidFill>
                  <a:tailEnd type="triangle"/>
                </a:ln>
              </p:spPr>
              <p:style>
                <a:lnRef idx="1">
                  <a:schemeClr val="accent1"/>
                </a:lnRef>
                <a:fillRef idx="0">
                  <a:schemeClr val="accent1"/>
                </a:fillRef>
                <a:effectRef idx="0">
                  <a:schemeClr val="accent1"/>
                </a:effectRef>
                <a:fontRef idx="minor">
                  <a:schemeClr val="tx1"/>
                </a:fontRef>
              </p:style>
            </p:cxnSp>
            <p:cxnSp>
              <p:nvCxnSpPr>
                <p:cNvPr id="130" name="Straight Arrow Connector 129"/>
                <p:cNvCxnSpPr/>
                <p:nvPr/>
              </p:nvCxnSpPr>
              <p:spPr>
                <a:xfrm rot="600000">
                  <a:off x="1682503" y="113641"/>
                  <a:ext cx="2" cy="189332"/>
                </a:xfrm>
                <a:prstGeom prst="straightConnector1">
                  <a:avLst/>
                </a:prstGeom>
                <a:ln w="57150">
                  <a:solidFill>
                    <a:srgbClr val="FF6600"/>
                  </a:solidFill>
                  <a:tailEnd type="triangle"/>
                </a:ln>
              </p:spPr>
              <p:style>
                <a:lnRef idx="1">
                  <a:schemeClr val="accent1"/>
                </a:lnRef>
                <a:fillRef idx="0">
                  <a:schemeClr val="accent1"/>
                </a:fillRef>
                <a:effectRef idx="0">
                  <a:schemeClr val="accent1"/>
                </a:effectRef>
                <a:fontRef idx="minor">
                  <a:schemeClr val="tx1"/>
                </a:fontRef>
              </p:style>
            </p:cxnSp>
            <p:cxnSp>
              <p:nvCxnSpPr>
                <p:cNvPr id="131" name="Straight Arrow Connector 130"/>
                <p:cNvCxnSpPr/>
                <p:nvPr/>
              </p:nvCxnSpPr>
              <p:spPr>
                <a:xfrm rot="600000">
                  <a:off x="955839" y="221833"/>
                  <a:ext cx="94664" cy="163963"/>
                </a:xfrm>
                <a:prstGeom prst="straightConnector1">
                  <a:avLst/>
                </a:prstGeom>
                <a:ln w="57150">
                  <a:solidFill>
                    <a:srgbClr val="FF6600"/>
                  </a:solidFill>
                  <a:tailEnd type="triangle"/>
                </a:ln>
              </p:spPr>
              <p:style>
                <a:lnRef idx="1">
                  <a:schemeClr val="accent1"/>
                </a:lnRef>
                <a:fillRef idx="0">
                  <a:schemeClr val="accent1"/>
                </a:fillRef>
                <a:effectRef idx="0">
                  <a:schemeClr val="accent1"/>
                </a:effectRef>
                <a:fontRef idx="minor">
                  <a:schemeClr val="tx1"/>
                </a:fontRef>
              </p:style>
            </p:cxnSp>
            <p:cxnSp>
              <p:nvCxnSpPr>
                <p:cNvPr id="132" name="Straight Arrow Connector 131"/>
                <p:cNvCxnSpPr/>
                <p:nvPr/>
              </p:nvCxnSpPr>
              <p:spPr>
                <a:xfrm rot="600000">
                  <a:off x="380582" y="678807"/>
                  <a:ext cx="163965" cy="94668"/>
                </a:xfrm>
                <a:prstGeom prst="straightConnector1">
                  <a:avLst/>
                </a:prstGeom>
                <a:ln w="57150">
                  <a:solidFill>
                    <a:srgbClr val="FF6600"/>
                  </a:solidFill>
                  <a:tailEnd type="triangle"/>
                </a:ln>
              </p:spPr>
              <p:style>
                <a:lnRef idx="1">
                  <a:schemeClr val="accent1"/>
                </a:lnRef>
                <a:fillRef idx="0">
                  <a:schemeClr val="accent1"/>
                </a:fillRef>
                <a:effectRef idx="0">
                  <a:schemeClr val="accent1"/>
                </a:effectRef>
                <a:fontRef idx="minor">
                  <a:schemeClr val="tx1"/>
                </a:fontRef>
              </p:style>
            </p:cxnSp>
            <p:cxnSp>
              <p:nvCxnSpPr>
                <p:cNvPr id="133" name="Straight Arrow Connector 132"/>
                <p:cNvCxnSpPr/>
                <p:nvPr/>
              </p:nvCxnSpPr>
              <p:spPr>
                <a:xfrm rot="600000" flipV="1">
                  <a:off x="110890" y="1362254"/>
                  <a:ext cx="189332" cy="2"/>
                </a:xfrm>
                <a:prstGeom prst="straightConnector1">
                  <a:avLst/>
                </a:prstGeom>
                <a:ln w="57150">
                  <a:solidFill>
                    <a:srgbClr val="FF660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21" name="Group 120"/>
              <p:cNvGrpSpPr/>
              <p:nvPr/>
            </p:nvGrpSpPr>
            <p:grpSpPr>
              <a:xfrm>
                <a:off x="7909948" y="2668110"/>
                <a:ext cx="2712051" cy="1248577"/>
                <a:chOff x="224959" y="113645"/>
                <a:chExt cx="2712051" cy="1248577"/>
              </a:xfrm>
            </p:grpSpPr>
            <p:cxnSp>
              <p:nvCxnSpPr>
                <p:cNvPr id="122" name="Straight Arrow Connector 121"/>
                <p:cNvCxnSpPr/>
                <p:nvPr/>
              </p:nvCxnSpPr>
              <p:spPr>
                <a:xfrm rot="21360000" flipH="1">
                  <a:off x="2747678" y="1362220"/>
                  <a:ext cx="189332" cy="2"/>
                </a:xfrm>
                <a:prstGeom prst="straightConnector1">
                  <a:avLst/>
                </a:prstGeom>
                <a:ln w="57150">
                  <a:solidFill>
                    <a:srgbClr val="FF6600"/>
                  </a:solidFill>
                  <a:tailEnd type="triangle"/>
                </a:ln>
              </p:spPr>
              <p:style>
                <a:lnRef idx="1">
                  <a:schemeClr val="accent1"/>
                </a:lnRef>
                <a:fillRef idx="0">
                  <a:schemeClr val="accent1"/>
                </a:fillRef>
                <a:effectRef idx="0">
                  <a:schemeClr val="accent1"/>
                </a:effectRef>
                <a:fontRef idx="minor">
                  <a:schemeClr val="tx1"/>
                </a:fontRef>
              </p:style>
            </p:cxnSp>
            <p:cxnSp>
              <p:nvCxnSpPr>
                <p:cNvPr id="123" name="Straight Arrow Connector 122"/>
                <p:cNvCxnSpPr/>
                <p:nvPr/>
              </p:nvCxnSpPr>
              <p:spPr>
                <a:xfrm rot="21360000" flipH="1">
                  <a:off x="2503346" y="678841"/>
                  <a:ext cx="163963" cy="94664"/>
                </a:xfrm>
                <a:prstGeom prst="straightConnector1">
                  <a:avLst/>
                </a:prstGeom>
                <a:ln w="57150">
                  <a:solidFill>
                    <a:srgbClr val="FF6600"/>
                  </a:solidFill>
                  <a:tailEnd type="triangle"/>
                </a:ln>
              </p:spPr>
              <p:style>
                <a:lnRef idx="1">
                  <a:schemeClr val="accent1"/>
                </a:lnRef>
                <a:fillRef idx="0">
                  <a:schemeClr val="accent1"/>
                </a:fillRef>
                <a:effectRef idx="0">
                  <a:schemeClr val="accent1"/>
                </a:effectRef>
                <a:fontRef idx="minor">
                  <a:schemeClr val="tx1"/>
                </a:fontRef>
              </p:style>
            </p:cxnSp>
            <p:cxnSp>
              <p:nvCxnSpPr>
                <p:cNvPr id="124" name="Straight Arrow Connector 123"/>
                <p:cNvCxnSpPr/>
                <p:nvPr/>
              </p:nvCxnSpPr>
              <p:spPr>
                <a:xfrm rot="21360000" flipH="1">
                  <a:off x="1997428" y="221812"/>
                  <a:ext cx="94668" cy="163965"/>
                </a:xfrm>
                <a:prstGeom prst="straightConnector1">
                  <a:avLst/>
                </a:prstGeom>
                <a:ln w="57150">
                  <a:solidFill>
                    <a:srgbClr val="FF6600"/>
                  </a:solidFill>
                  <a:tailEnd type="triangle"/>
                </a:ln>
              </p:spPr>
              <p:style>
                <a:lnRef idx="1">
                  <a:schemeClr val="accent1"/>
                </a:lnRef>
                <a:fillRef idx="0">
                  <a:schemeClr val="accent1"/>
                </a:fillRef>
                <a:effectRef idx="0">
                  <a:schemeClr val="accent1"/>
                </a:effectRef>
                <a:fontRef idx="minor">
                  <a:schemeClr val="tx1"/>
                </a:fontRef>
              </p:style>
            </p:cxnSp>
            <p:cxnSp>
              <p:nvCxnSpPr>
                <p:cNvPr id="125" name="Straight Arrow Connector 124"/>
                <p:cNvCxnSpPr/>
                <p:nvPr/>
              </p:nvCxnSpPr>
              <p:spPr>
                <a:xfrm rot="21360000">
                  <a:off x="1365367" y="113645"/>
                  <a:ext cx="2" cy="189332"/>
                </a:xfrm>
                <a:prstGeom prst="straightConnector1">
                  <a:avLst/>
                </a:prstGeom>
                <a:ln w="57150">
                  <a:solidFill>
                    <a:srgbClr val="FF6600"/>
                  </a:solidFill>
                  <a:tailEnd type="triangle"/>
                </a:ln>
              </p:spPr>
              <p:style>
                <a:lnRef idx="1">
                  <a:schemeClr val="accent1"/>
                </a:lnRef>
                <a:fillRef idx="0">
                  <a:schemeClr val="accent1"/>
                </a:fillRef>
                <a:effectRef idx="0">
                  <a:schemeClr val="accent1"/>
                </a:effectRef>
                <a:fontRef idx="minor">
                  <a:schemeClr val="tx1"/>
                </a:fontRef>
              </p:style>
            </p:cxnSp>
            <p:cxnSp>
              <p:nvCxnSpPr>
                <p:cNvPr id="126" name="Straight Arrow Connector 125"/>
                <p:cNvCxnSpPr/>
                <p:nvPr/>
              </p:nvCxnSpPr>
              <p:spPr>
                <a:xfrm rot="21360000">
                  <a:off x="681988" y="383346"/>
                  <a:ext cx="94664" cy="163963"/>
                </a:xfrm>
                <a:prstGeom prst="straightConnector1">
                  <a:avLst/>
                </a:prstGeom>
                <a:ln w="57150">
                  <a:solidFill>
                    <a:srgbClr val="FF6600"/>
                  </a:solidFill>
                  <a:tailEnd type="triangle"/>
                </a:ln>
              </p:spPr>
              <p:style>
                <a:lnRef idx="1">
                  <a:schemeClr val="accent1"/>
                </a:lnRef>
                <a:fillRef idx="0">
                  <a:schemeClr val="accent1"/>
                </a:fillRef>
                <a:effectRef idx="0">
                  <a:schemeClr val="accent1"/>
                </a:effectRef>
                <a:fontRef idx="minor">
                  <a:schemeClr val="tx1"/>
                </a:fontRef>
              </p:style>
            </p:cxnSp>
            <p:cxnSp>
              <p:nvCxnSpPr>
                <p:cNvPr id="127" name="Straight Arrow Connector 126"/>
                <p:cNvCxnSpPr/>
                <p:nvPr/>
              </p:nvCxnSpPr>
              <p:spPr>
                <a:xfrm rot="21360000">
                  <a:off x="224959" y="958559"/>
                  <a:ext cx="163965" cy="94668"/>
                </a:xfrm>
                <a:prstGeom prst="straightConnector1">
                  <a:avLst/>
                </a:prstGeom>
                <a:ln w="57150">
                  <a:solidFill>
                    <a:srgbClr val="FF6600"/>
                  </a:solidFill>
                  <a:tailEnd type="triangle"/>
                </a:ln>
              </p:spPr>
              <p:style>
                <a:lnRef idx="1">
                  <a:schemeClr val="accent1"/>
                </a:lnRef>
                <a:fillRef idx="0">
                  <a:schemeClr val="accent1"/>
                </a:fillRef>
                <a:effectRef idx="0">
                  <a:schemeClr val="accent1"/>
                </a:effectRef>
                <a:fontRef idx="minor">
                  <a:schemeClr val="tx1"/>
                </a:fontRef>
              </p:style>
            </p:cxnSp>
          </p:grpSp>
        </p:grpSp>
      </p:grpSp>
    </p:spTree>
    <p:extLst>
      <p:ext uri="{BB962C8B-B14F-4D97-AF65-F5344CB8AC3E}">
        <p14:creationId xmlns:p14="http://schemas.microsoft.com/office/powerpoint/2010/main" val="16912850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7">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7">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7">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7">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7">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7">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7">
                                            <p:txEl>
                                              <p:pRg st="11" end="11"/>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7">
                                            <p:txEl>
                                              <p:pRg st="13" end="13"/>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7">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Planets with no Atmosphere</a:t>
            </a:r>
          </a:p>
        </p:txBody>
      </p:sp>
      <p:sp>
        <p:nvSpPr>
          <p:cNvPr id="37" name="Content Placeholder 30"/>
          <p:cNvSpPr>
            <a:spLocks noGrp="1"/>
          </p:cNvSpPr>
          <p:nvPr>
            <p:ph idx="1"/>
          </p:nvPr>
        </p:nvSpPr>
        <p:spPr>
          <a:xfrm>
            <a:off x="609600" y="914400"/>
            <a:ext cx="6838105" cy="5676900"/>
          </a:xfrm>
        </p:spPr>
        <p:txBody>
          <a:bodyPr>
            <a:normAutofit/>
          </a:bodyPr>
          <a:lstStyle/>
          <a:p>
            <a:r>
              <a:rPr lang="en-US" sz="1800" dirty="0"/>
              <a:t>For Lunar analysis, is may be confusing to include a </a:t>
            </a:r>
            <a:r>
              <a:rPr lang="en-US" sz="1800" dirty="0" err="1"/>
              <a:t>DiffuseSkyIR</a:t>
            </a:r>
            <a:r>
              <a:rPr lang="en-US" sz="1800" dirty="0"/>
              <a:t> term in the HR rate as there is no atmosphere.  </a:t>
            </a:r>
          </a:p>
          <a:p>
            <a:endParaRPr lang="en-US" sz="1800" dirty="0"/>
          </a:p>
          <a:p>
            <a:endParaRPr lang="en-US" sz="1800" dirty="0"/>
          </a:p>
          <a:p>
            <a:pPr lvl="1"/>
            <a:endParaRPr lang="en-US" sz="1400" dirty="0"/>
          </a:p>
          <a:p>
            <a:pPr lvl="1"/>
            <a:endParaRPr lang="en-US" sz="1400" dirty="0"/>
          </a:p>
          <a:p>
            <a:r>
              <a:rPr lang="en-US" sz="1800" dirty="0"/>
              <a:t>Space should only be visible above horizon</a:t>
            </a:r>
          </a:p>
          <a:p>
            <a:pPr lvl="1"/>
            <a:r>
              <a:rPr lang="en-US" sz="1400" dirty="0" err="1"/>
              <a:t>DiffuseSkyIR</a:t>
            </a:r>
            <a:r>
              <a:rPr lang="en-US" sz="1400" dirty="0"/>
              <a:t> represents above horizon and Sky temp is set to 2.73K</a:t>
            </a:r>
          </a:p>
          <a:p>
            <a:pPr lvl="1"/>
            <a:r>
              <a:rPr lang="en-US" sz="1400" dirty="0"/>
              <a:t>Diffuse Solar and Diffuse Sky Albedo should be 0</a:t>
            </a:r>
            <a:endParaRPr lang="en-US" sz="1600" dirty="0"/>
          </a:p>
          <a:p>
            <a:pPr lvl="1"/>
            <a:endParaRPr lang="en-US" sz="1600" dirty="0"/>
          </a:p>
          <a:p>
            <a:endParaRPr lang="en-US" sz="1800" dirty="0"/>
          </a:p>
          <a:p>
            <a:r>
              <a:rPr lang="en-US" sz="1800" dirty="0"/>
              <a:t>Setting the “SPACE.1” node to 2.73K creates a flux from space above and below horizon regardless of idealized planet surface presence.</a:t>
            </a:r>
          </a:p>
          <a:p>
            <a:r>
              <a:rPr lang="en-US" sz="1800" dirty="0"/>
              <a:t>A large modeled ground plane can block enough of the space flux below the horizon to be accurate.</a:t>
            </a:r>
          </a:p>
          <a:p>
            <a:pPr lvl="1"/>
            <a:r>
              <a:rPr lang="en-US" sz="1400" dirty="0"/>
              <a:t>If SPACE.1 node is set to 2.73K: </a:t>
            </a:r>
          </a:p>
          <a:p>
            <a:pPr lvl="2"/>
            <a:r>
              <a:rPr lang="en-US" sz="1400" dirty="0"/>
              <a:t>A large modeled ground plane is required </a:t>
            </a:r>
          </a:p>
          <a:p>
            <a:pPr lvl="2"/>
            <a:r>
              <a:rPr lang="en-US" sz="1400" dirty="0"/>
              <a:t>Diffuse Sky should remain unchecked</a:t>
            </a:r>
          </a:p>
        </p:txBody>
      </p:sp>
      <p:grpSp>
        <p:nvGrpSpPr>
          <p:cNvPr id="6" name="Group 5"/>
          <p:cNvGrpSpPr/>
          <p:nvPr/>
        </p:nvGrpSpPr>
        <p:grpSpPr>
          <a:xfrm>
            <a:off x="7032305" y="838200"/>
            <a:ext cx="5045395" cy="5059521"/>
            <a:chOff x="6921990" y="1142656"/>
            <a:chExt cx="5045395" cy="5059521"/>
          </a:xfrm>
        </p:grpSpPr>
        <p:grpSp>
          <p:nvGrpSpPr>
            <p:cNvPr id="2" name="Group 1"/>
            <p:cNvGrpSpPr>
              <a:grpSpLocks noChangeAspect="1"/>
            </p:cNvGrpSpPr>
            <p:nvPr/>
          </p:nvGrpSpPr>
          <p:grpSpPr>
            <a:xfrm>
              <a:off x="6921990" y="1142656"/>
              <a:ext cx="5029200" cy="5029200"/>
              <a:chOff x="6858439" y="700855"/>
              <a:chExt cx="5486400" cy="5486400"/>
            </a:xfrm>
          </p:grpSpPr>
          <p:sp>
            <p:nvSpPr>
              <p:cNvPr id="23" name="Oval 22"/>
              <p:cNvSpPr/>
              <p:nvPr/>
            </p:nvSpPr>
            <p:spPr>
              <a:xfrm>
                <a:off x="6858439" y="700855"/>
                <a:ext cx="5486400" cy="5486400"/>
              </a:xfrm>
              <a:prstGeom prst="ellipse">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000" b="1" i="0" u="none" strike="noStrike" kern="1200" cap="none" spc="0" normalizeH="0" baseline="0" noProof="0">
                  <a:ln>
                    <a:noFill/>
                  </a:ln>
                  <a:solidFill>
                    <a:srgbClr val="FFFFFF"/>
                  </a:solidFill>
                  <a:effectLst/>
                  <a:uLnTx/>
                  <a:uFillTx/>
                  <a:latin typeface="Arial"/>
                  <a:ea typeface="+mn-ea"/>
                  <a:cs typeface="+mn-cs"/>
                </a:endParaRPr>
              </a:p>
            </p:txBody>
          </p:sp>
          <p:sp>
            <p:nvSpPr>
              <p:cNvPr id="24" name="32-Point Star 23"/>
              <p:cNvSpPr/>
              <p:nvPr/>
            </p:nvSpPr>
            <p:spPr>
              <a:xfrm>
                <a:off x="6858439" y="700855"/>
                <a:ext cx="5486400" cy="5486400"/>
              </a:xfrm>
              <a:prstGeom prst="star32">
                <a:avLst>
                  <a:gd name="adj" fmla="val 46286"/>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Arial"/>
                  <a:ea typeface="+mn-ea"/>
                  <a:cs typeface="+mn-cs"/>
                </a:endParaRPr>
              </a:p>
            </p:txBody>
          </p:sp>
        </p:grpSp>
        <p:grpSp>
          <p:nvGrpSpPr>
            <p:cNvPr id="5" name="Group 4"/>
            <p:cNvGrpSpPr>
              <a:grpSpLocks noChangeAspect="1"/>
            </p:cNvGrpSpPr>
            <p:nvPr/>
          </p:nvGrpSpPr>
          <p:grpSpPr>
            <a:xfrm>
              <a:off x="7749899" y="1962527"/>
              <a:ext cx="3429000" cy="3409606"/>
              <a:chOff x="8012697" y="-4807043"/>
              <a:chExt cx="5101177" cy="5072325"/>
            </a:xfrm>
          </p:grpSpPr>
          <p:sp>
            <p:nvSpPr>
              <p:cNvPr id="41" name="Pie 40"/>
              <p:cNvSpPr/>
              <p:nvPr/>
            </p:nvSpPr>
            <p:spPr>
              <a:xfrm>
                <a:off x="8163610" y="-4643534"/>
                <a:ext cx="4908816" cy="4908816"/>
              </a:xfrm>
              <a:prstGeom prst="pie">
                <a:avLst>
                  <a:gd name="adj1" fmla="val 10782595"/>
                  <a:gd name="adj2" fmla="val 2158929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000" b="1" i="0" u="none" strike="noStrike" kern="1200" cap="none" spc="0" normalizeH="0" baseline="0" noProof="0">
                  <a:ln>
                    <a:noFill/>
                  </a:ln>
                  <a:solidFill>
                    <a:srgbClr val="000000"/>
                  </a:solidFill>
                  <a:effectLst/>
                  <a:uLnTx/>
                  <a:uFillTx/>
                  <a:latin typeface="Arial"/>
                  <a:ea typeface="+mn-ea"/>
                  <a:cs typeface="+mn-cs"/>
                </a:endParaRPr>
              </a:p>
            </p:txBody>
          </p:sp>
          <p:grpSp>
            <p:nvGrpSpPr>
              <p:cNvPr id="42" name="Group 41"/>
              <p:cNvGrpSpPr/>
              <p:nvPr/>
            </p:nvGrpSpPr>
            <p:grpSpPr>
              <a:xfrm>
                <a:off x="8163610" y="-3037403"/>
                <a:ext cx="4908816" cy="1680588"/>
                <a:chOff x="7855636" y="3549316"/>
                <a:chExt cx="2743200" cy="939165"/>
              </a:xfrm>
            </p:grpSpPr>
            <p:sp>
              <p:nvSpPr>
                <p:cNvPr id="94" name="Oval 93"/>
                <p:cNvSpPr/>
                <p:nvPr/>
              </p:nvSpPr>
              <p:spPr>
                <a:xfrm>
                  <a:off x="7855636" y="3574081"/>
                  <a:ext cx="2743200" cy="914400"/>
                </a:xfrm>
                <a:prstGeom prst="ellipse">
                  <a:avLst/>
                </a:prstGeom>
                <a:solidFill>
                  <a:schemeClr val="bg1"/>
                </a:solidFill>
                <a:scene3d>
                  <a:camera prst="perspectiveRelaxed"/>
                  <a:lightRig rig="threePt" dir="t"/>
                </a:scene3d>
              </p:spPr>
              <p:style>
                <a:lnRef idx="1">
                  <a:schemeClr val="dk1"/>
                </a:lnRef>
                <a:fillRef idx="2">
                  <a:schemeClr val="dk1"/>
                </a:fillRef>
                <a:effectRef idx="1">
                  <a:schemeClr val="dk1"/>
                </a:effectRef>
                <a:fontRef idx="minor">
                  <a:schemeClr val="dk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000" b="1" i="0" u="none" strike="noStrike" kern="1200" cap="none" spc="0" normalizeH="0" baseline="0" noProof="0">
                    <a:ln>
                      <a:noFill/>
                    </a:ln>
                    <a:solidFill>
                      <a:srgbClr val="000000"/>
                    </a:solidFill>
                    <a:effectLst/>
                    <a:uLnTx/>
                    <a:uFillTx/>
                    <a:latin typeface="Arial"/>
                    <a:ea typeface="+mn-ea"/>
                    <a:cs typeface="+mn-cs"/>
                  </a:endParaRPr>
                </a:p>
              </p:txBody>
            </p:sp>
            <p:sp>
              <p:nvSpPr>
                <p:cNvPr id="95" name="Oval 94"/>
                <p:cNvSpPr/>
                <p:nvPr/>
              </p:nvSpPr>
              <p:spPr>
                <a:xfrm>
                  <a:off x="7855636" y="3549316"/>
                  <a:ext cx="2743200" cy="914400"/>
                </a:xfrm>
                <a:prstGeom prst="ellipse">
                  <a:avLst/>
                </a:prstGeom>
                <a:scene3d>
                  <a:camera prst="perspectiveRelaxed"/>
                  <a:lightRig rig="threePt" dir="t"/>
                </a:scene3d>
              </p:spPr>
              <p:style>
                <a:lnRef idx="1">
                  <a:schemeClr val="dk1"/>
                </a:lnRef>
                <a:fillRef idx="2">
                  <a:schemeClr val="dk1"/>
                </a:fillRef>
                <a:effectRef idx="1">
                  <a:schemeClr val="dk1"/>
                </a:effectRef>
                <a:fontRef idx="minor">
                  <a:schemeClr val="dk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000" b="1" i="0" u="none" strike="noStrike" kern="1200" cap="none" spc="0" normalizeH="0" baseline="0" noProof="0">
                    <a:ln>
                      <a:noFill/>
                    </a:ln>
                    <a:solidFill>
                      <a:srgbClr val="000000"/>
                    </a:solidFill>
                    <a:effectLst/>
                    <a:uLnTx/>
                    <a:uFillTx/>
                    <a:latin typeface="Arial"/>
                    <a:ea typeface="+mn-ea"/>
                    <a:cs typeface="+mn-cs"/>
                  </a:endParaRPr>
                </a:p>
              </p:txBody>
            </p:sp>
          </p:grpSp>
          <p:grpSp>
            <p:nvGrpSpPr>
              <p:cNvPr id="43" name="Group 42"/>
              <p:cNvGrpSpPr/>
              <p:nvPr/>
            </p:nvGrpSpPr>
            <p:grpSpPr>
              <a:xfrm>
                <a:off x="9978189" y="-3334516"/>
                <a:ext cx="1309018" cy="1309018"/>
                <a:chOff x="8342756" y="3634740"/>
                <a:chExt cx="407671" cy="418719"/>
              </a:xfrm>
              <a:effectLst/>
            </p:grpSpPr>
            <p:sp>
              <p:nvSpPr>
                <p:cNvPr id="87" name="Oval 86"/>
                <p:cNvSpPr/>
                <p:nvPr/>
              </p:nvSpPr>
              <p:spPr>
                <a:xfrm>
                  <a:off x="8342756" y="3966210"/>
                  <a:ext cx="91440" cy="18288"/>
                </a:xfrm>
                <a:prstGeom prst="ellipse">
                  <a:avLst/>
                </a:prstGeom>
                <a:solidFill>
                  <a:srgbClr val="FF9900"/>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000" b="1" i="0" u="none" strike="noStrike" kern="1200" cap="none" spc="0" normalizeH="0" baseline="0" noProof="0">
                    <a:ln>
                      <a:noFill/>
                    </a:ln>
                    <a:solidFill>
                      <a:srgbClr val="FFFFFF"/>
                    </a:solidFill>
                    <a:effectLst/>
                    <a:uLnTx/>
                    <a:uFillTx/>
                    <a:latin typeface="Arial"/>
                    <a:ea typeface="+mn-ea"/>
                    <a:cs typeface="+mn-cs"/>
                  </a:endParaRPr>
                </a:p>
              </p:txBody>
            </p:sp>
            <p:sp>
              <p:nvSpPr>
                <p:cNvPr id="88" name="Oval 87"/>
                <p:cNvSpPr/>
                <p:nvPr/>
              </p:nvSpPr>
              <p:spPr>
                <a:xfrm>
                  <a:off x="8500872" y="4035171"/>
                  <a:ext cx="91440" cy="18288"/>
                </a:xfrm>
                <a:prstGeom prst="ellipse">
                  <a:avLst/>
                </a:prstGeom>
                <a:solidFill>
                  <a:srgbClr val="FF9900"/>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000" b="1" i="0" u="none" strike="noStrike" kern="1200" cap="none" spc="0" normalizeH="0" baseline="0" noProof="0">
                    <a:ln>
                      <a:noFill/>
                    </a:ln>
                    <a:solidFill>
                      <a:srgbClr val="FFFFFF"/>
                    </a:solidFill>
                    <a:effectLst/>
                    <a:uLnTx/>
                    <a:uFillTx/>
                    <a:latin typeface="Arial"/>
                    <a:ea typeface="+mn-ea"/>
                    <a:cs typeface="+mn-cs"/>
                  </a:endParaRPr>
                </a:p>
              </p:txBody>
            </p:sp>
            <p:sp>
              <p:nvSpPr>
                <p:cNvPr id="89" name="Oval 88"/>
                <p:cNvSpPr/>
                <p:nvPr/>
              </p:nvSpPr>
              <p:spPr>
                <a:xfrm>
                  <a:off x="8658987" y="3969538"/>
                  <a:ext cx="91440" cy="18288"/>
                </a:xfrm>
                <a:prstGeom prst="ellipse">
                  <a:avLst/>
                </a:prstGeom>
                <a:solidFill>
                  <a:srgbClr val="FF9900"/>
                </a:solidFill>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000" b="1" i="0" u="none" strike="noStrike" kern="1200" cap="none" spc="0" normalizeH="0" baseline="0" noProof="0">
                    <a:ln>
                      <a:noFill/>
                    </a:ln>
                    <a:solidFill>
                      <a:srgbClr val="FFFFFF"/>
                    </a:solidFill>
                    <a:effectLst/>
                    <a:uLnTx/>
                    <a:uFillTx/>
                    <a:latin typeface="Arial"/>
                    <a:ea typeface="+mn-ea"/>
                    <a:cs typeface="+mn-cs"/>
                  </a:endParaRPr>
                </a:p>
              </p:txBody>
            </p:sp>
            <p:cxnSp>
              <p:nvCxnSpPr>
                <p:cNvPr id="90" name="Straight Connector 89"/>
                <p:cNvCxnSpPr/>
                <p:nvPr/>
              </p:nvCxnSpPr>
              <p:spPr>
                <a:xfrm>
                  <a:off x="8660892" y="3890010"/>
                  <a:ext cx="43815" cy="85725"/>
                </a:xfrm>
                <a:prstGeom prst="line">
                  <a:avLst/>
                </a:prstGeom>
                <a:solidFill>
                  <a:srgbClr val="FF9900"/>
                </a:solidFill>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91" name="Straight Connector 90"/>
                <p:cNvCxnSpPr/>
                <p:nvPr/>
              </p:nvCxnSpPr>
              <p:spPr>
                <a:xfrm flipH="1">
                  <a:off x="8384667" y="3890010"/>
                  <a:ext cx="45720" cy="85725"/>
                </a:xfrm>
                <a:prstGeom prst="line">
                  <a:avLst/>
                </a:prstGeom>
                <a:solidFill>
                  <a:srgbClr val="FF9900"/>
                </a:solidFill>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92" name="Straight Connector 91"/>
                <p:cNvCxnSpPr>
                  <a:stCxn id="93" idx="3"/>
                </p:cNvCxnSpPr>
                <p:nvPr/>
              </p:nvCxnSpPr>
              <p:spPr>
                <a:xfrm>
                  <a:off x="8546592" y="3909060"/>
                  <a:ext cx="0" cy="135255"/>
                </a:xfrm>
                <a:prstGeom prst="line">
                  <a:avLst/>
                </a:prstGeom>
                <a:solidFill>
                  <a:srgbClr val="FF9900"/>
                </a:solidFill>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93" name="Can 92"/>
                <p:cNvSpPr/>
                <p:nvPr/>
              </p:nvSpPr>
              <p:spPr>
                <a:xfrm>
                  <a:off x="8409432" y="3634740"/>
                  <a:ext cx="274320" cy="274320"/>
                </a:xfrm>
                <a:prstGeom prst="can">
                  <a:avLst/>
                </a:prstGeom>
                <a:solidFill>
                  <a:srgbClr val="FF9900"/>
                </a:solidFill>
                <a:ln w="12700">
                  <a:solidFill>
                    <a:schemeClr val="bg1">
                      <a:lumMod val="65000"/>
                    </a:schemeClr>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000" b="1" i="0" u="none" strike="noStrike" kern="1200" cap="none" spc="0" normalizeH="0" baseline="0" noProof="0">
                    <a:ln>
                      <a:noFill/>
                    </a:ln>
                    <a:solidFill>
                      <a:srgbClr val="FFFFFF"/>
                    </a:solidFill>
                    <a:effectLst/>
                    <a:uLnTx/>
                    <a:uFillTx/>
                    <a:latin typeface="Arial"/>
                    <a:ea typeface="+mn-ea"/>
                    <a:cs typeface="+mn-cs"/>
                  </a:endParaRPr>
                </a:p>
              </p:txBody>
            </p:sp>
          </p:grpSp>
          <p:sp>
            <p:nvSpPr>
              <p:cNvPr id="44" name="Sun 43"/>
              <p:cNvSpPr/>
              <p:nvPr/>
            </p:nvSpPr>
            <p:spPr>
              <a:xfrm>
                <a:off x="8012697" y="-4807043"/>
                <a:ext cx="1141584" cy="1116217"/>
              </a:xfrm>
              <a:prstGeom prst="sun">
                <a:avLst/>
              </a:prstGeom>
              <a:solidFill>
                <a:srgbClr val="FFC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000" b="1" i="0" u="none" strike="noStrike" kern="1200" cap="none" spc="0" normalizeH="0" baseline="0" noProof="0">
                  <a:ln>
                    <a:noFill/>
                  </a:ln>
                  <a:solidFill>
                    <a:srgbClr val="FFFFFF"/>
                  </a:solidFill>
                  <a:effectLst/>
                  <a:uLnTx/>
                  <a:uFillTx/>
                  <a:latin typeface="Arial"/>
                  <a:ea typeface="+mn-ea"/>
                  <a:cs typeface="+mn-cs"/>
                </a:endParaRPr>
              </a:p>
            </p:txBody>
          </p:sp>
          <p:grpSp>
            <p:nvGrpSpPr>
              <p:cNvPr id="50" name="Group 49"/>
              <p:cNvGrpSpPr/>
              <p:nvPr/>
            </p:nvGrpSpPr>
            <p:grpSpPr>
              <a:xfrm>
                <a:off x="8091398" y="-4653379"/>
                <a:ext cx="5022476" cy="2273368"/>
                <a:chOff x="7815282" y="2646258"/>
                <a:chExt cx="2806717" cy="1270429"/>
              </a:xfrm>
            </p:grpSpPr>
            <p:grpSp>
              <p:nvGrpSpPr>
                <p:cNvPr id="60" name="Group 59"/>
                <p:cNvGrpSpPr/>
                <p:nvPr/>
              </p:nvGrpSpPr>
              <p:grpSpPr>
                <a:xfrm>
                  <a:off x="7815282" y="2646258"/>
                  <a:ext cx="2712035" cy="1248615"/>
                  <a:chOff x="110890" y="113641"/>
                  <a:chExt cx="2712035" cy="1248615"/>
                </a:xfrm>
              </p:grpSpPr>
              <p:cxnSp>
                <p:nvCxnSpPr>
                  <p:cNvPr id="68" name="Straight Arrow Connector 67"/>
                  <p:cNvCxnSpPr/>
                  <p:nvPr/>
                </p:nvCxnSpPr>
                <p:spPr>
                  <a:xfrm rot="600000" flipH="1">
                    <a:off x="2658962" y="958589"/>
                    <a:ext cx="163963" cy="94664"/>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69" name="Straight Arrow Connector 68"/>
                  <p:cNvCxnSpPr/>
                  <p:nvPr/>
                </p:nvCxnSpPr>
                <p:spPr>
                  <a:xfrm rot="600000" flipH="1">
                    <a:off x="2271283" y="383332"/>
                    <a:ext cx="94668" cy="163965"/>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70" name="Straight Arrow Connector 69"/>
                  <p:cNvCxnSpPr/>
                  <p:nvPr/>
                </p:nvCxnSpPr>
                <p:spPr>
                  <a:xfrm rot="600000">
                    <a:off x="1682503" y="113641"/>
                    <a:ext cx="2" cy="189332"/>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71" name="Straight Arrow Connector 70"/>
                  <p:cNvCxnSpPr/>
                  <p:nvPr/>
                </p:nvCxnSpPr>
                <p:spPr>
                  <a:xfrm rot="600000">
                    <a:off x="955839" y="221833"/>
                    <a:ext cx="94664" cy="163963"/>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72" name="Straight Arrow Connector 71"/>
                  <p:cNvCxnSpPr/>
                  <p:nvPr/>
                </p:nvCxnSpPr>
                <p:spPr>
                  <a:xfrm rot="600000">
                    <a:off x="380582" y="678807"/>
                    <a:ext cx="163965" cy="94668"/>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73" name="Straight Arrow Connector 72"/>
                  <p:cNvCxnSpPr/>
                  <p:nvPr/>
                </p:nvCxnSpPr>
                <p:spPr>
                  <a:xfrm rot="600000" flipV="1">
                    <a:off x="110890" y="1362254"/>
                    <a:ext cx="189332" cy="2"/>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61" name="Group 60"/>
                <p:cNvGrpSpPr/>
                <p:nvPr/>
              </p:nvGrpSpPr>
              <p:grpSpPr>
                <a:xfrm>
                  <a:off x="7909948" y="2668110"/>
                  <a:ext cx="2712051" cy="1248577"/>
                  <a:chOff x="224959" y="113645"/>
                  <a:chExt cx="2712051" cy="1248577"/>
                </a:xfrm>
              </p:grpSpPr>
              <p:cxnSp>
                <p:nvCxnSpPr>
                  <p:cNvPr id="62" name="Straight Arrow Connector 61"/>
                  <p:cNvCxnSpPr/>
                  <p:nvPr/>
                </p:nvCxnSpPr>
                <p:spPr>
                  <a:xfrm rot="21360000" flipH="1">
                    <a:off x="2747678" y="1362220"/>
                    <a:ext cx="189332" cy="2"/>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63" name="Straight Arrow Connector 62"/>
                  <p:cNvCxnSpPr/>
                  <p:nvPr/>
                </p:nvCxnSpPr>
                <p:spPr>
                  <a:xfrm rot="21360000" flipH="1">
                    <a:off x="2503346" y="678841"/>
                    <a:ext cx="163963" cy="94664"/>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64" name="Straight Arrow Connector 63"/>
                  <p:cNvCxnSpPr/>
                  <p:nvPr/>
                </p:nvCxnSpPr>
                <p:spPr>
                  <a:xfrm rot="21360000" flipH="1">
                    <a:off x="1997428" y="221812"/>
                    <a:ext cx="94668" cy="163965"/>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65" name="Straight Arrow Connector 64"/>
                  <p:cNvCxnSpPr/>
                  <p:nvPr/>
                </p:nvCxnSpPr>
                <p:spPr>
                  <a:xfrm rot="21360000">
                    <a:off x="1365367" y="113645"/>
                    <a:ext cx="2" cy="189332"/>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66" name="Straight Arrow Connector 65"/>
                  <p:cNvCxnSpPr/>
                  <p:nvPr/>
                </p:nvCxnSpPr>
                <p:spPr>
                  <a:xfrm rot="21360000">
                    <a:off x="681988" y="383346"/>
                    <a:ext cx="94664" cy="163963"/>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67" name="Straight Arrow Connector 66"/>
                  <p:cNvCxnSpPr/>
                  <p:nvPr/>
                </p:nvCxnSpPr>
                <p:spPr>
                  <a:xfrm rot="21360000">
                    <a:off x="224959" y="958559"/>
                    <a:ext cx="163965" cy="94668"/>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grpSp>
          </p:grpSp>
          <p:grpSp>
            <p:nvGrpSpPr>
              <p:cNvPr id="51" name="Group 50"/>
              <p:cNvGrpSpPr/>
              <p:nvPr/>
            </p:nvGrpSpPr>
            <p:grpSpPr>
              <a:xfrm>
                <a:off x="8555236" y="-2536483"/>
                <a:ext cx="4254307" cy="580979"/>
                <a:chOff x="7275114" y="5595934"/>
                <a:chExt cx="2743200" cy="592468"/>
              </a:xfrm>
            </p:grpSpPr>
            <p:cxnSp>
              <p:nvCxnSpPr>
                <p:cNvPr id="52" name="Straight Arrow Connector 51"/>
                <p:cNvCxnSpPr/>
                <p:nvPr/>
              </p:nvCxnSpPr>
              <p:spPr>
                <a:xfrm flipV="1">
                  <a:off x="7642652" y="5613668"/>
                  <a:ext cx="225268" cy="74145"/>
                </a:xfrm>
                <a:prstGeom prst="straightConnector1">
                  <a:avLst/>
                </a:prstGeom>
                <a:ln w="5715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53" name="Straight Arrow Connector 52"/>
                <p:cNvCxnSpPr/>
                <p:nvPr/>
              </p:nvCxnSpPr>
              <p:spPr>
                <a:xfrm flipV="1">
                  <a:off x="7275114" y="5843194"/>
                  <a:ext cx="274272" cy="133636"/>
                </a:xfrm>
                <a:prstGeom prst="straightConnector1">
                  <a:avLst/>
                </a:prstGeom>
                <a:ln w="5715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54" name="Straight Arrow Connector 53"/>
                <p:cNvCxnSpPr/>
                <p:nvPr/>
              </p:nvCxnSpPr>
              <p:spPr>
                <a:xfrm flipH="1" flipV="1">
                  <a:off x="9410362" y="5595934"/>
                  <a:ext cx="240415" cy="91879"/>
                </a:xfrm>
                <a:prstGeom prst="straightConnector1">
                  <a:avLst/>
                </a:prstGeom>
                <a:ln w="5715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55" name="Straight Arrow Connector 54"/>
                <p:cNvCxnSpPr/>
                <p:nvPr/>
              </p:nvCxnSpPr>
              <p:spPr>
                <a:xfrm flipH="1" flipV="1">
                  <a:off x="9743946" y="5843194"/>
                  <a:ext cx="274368" cy="133636"/>
                </a:xfrm>
                <a:prstGeom prst="straightConnector1">
                  <a:avLst/>
                </a:prstGeom>
                <a:ln w="5715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56" name="Straight Arrow Connector 55"/>
                <p:cNvCxnSpPr/>
                <p:nvPr/>
              </p:nvCxnSpPr>
              <p:spPr>
                <a:xfrm flipH="1" flipV="1">
                  <a:off x="9449916" y="5906846"/>
                  <a:ext cx="200860" cy="204110"/>
                </a:xfrm>
                <a:prstGeom prst="straightConnector1">
                  <a:avLst/>
                </a:prstGeom>
                <a:ln w="5715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57" name="Straight Arrow Connector 56"/>
                <p:cNvCxnSpPr/>
                <p:nvPr/>
              </p:nvCxnSpPr>
              <p:spPr>
                <a:xfrm flipH="1" flipV="1">
                  <a:off x="8940696" y="5943600"/>
                  <a:ext cx="73556" cy="244802"/>
                </a:xfrm>
                <a:prstGeom prst="straightConnector1">
                  <a:avLst/>
                </a:prstGeom>
                <a:ln w="5715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58" name="Straight Arrow Connector 57"/>
                <p:cNvCxnSpPr/>
                <p:nvPr/>
              </p:nvCxnSpPr>
              <p:spPr>
                <a:xfrm flipV="1">
                  <a:off x="8279176" y="5943600"/>
                  <a:ext cx="73460" cy="244802"/>
                </a:xfrm>
                <a:prstGeom prst="straightConnector1">
                  <a:avLst/>
                </a:prstGeom>
                <a:ln w="5715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59" name="Straight Arrow Connector 58"/>
                <p:cNvCxnSpPr/>
                <p:nvPr/>
              </p:nvCxnSpPr>
              <p:spPr>
                <a:xfrm flipV="1">
                  <a:off x="7642652" y="5906846"/>
                  <a:ext cx="200764" cy="204110"/>
                </a:xfrm>
                <a:prstGeom prst="straightConnector1">
                  <a:avLst/>
                </a:prstGeom>
                <a:ln w="57150">
                  <a:solidFill>
                    <a:srgbClr val="00B050"/>
                  </a:solidFill>
                  <a:tailEnd type="triangle"/>
                </a:ln>
              </p:spPr>
              <p:style>
                <a:lnRef idx="1">
                  <a:schemeClr val="accent1"/>
                </a:lnRef>
                <a:fillRef idx="0">
                  <a:schemeClr val="accent1"/>
                </a:fillRef>
                <a:effectRef idx="0">
                  <a:schemeClr val="accent1"/>
                </a:effectRef>
                <a:fontRef idx="minor">
                  <a:schemeClr val="tx1"/>
                </a:fontRef>
              </p:style>
            </p:cxnSp>
          </p:grpSp>
        </p:grpSp>
        <p:grpSp>
          <p:nvGrpSpPr>
            <p:cNvPr id="104" name="Group 103"/>
            <p:cNvGrpSpPr/>
            <p:nvPr/>
          </p:nvGrpSpPr>
          <p:grpSpPr>
            <a:xfrm>
              <a:off x="6944909" y="1154228"/>
              <a:ext cx="5022476" cy="2273368"/>
              <a:chOff x="7815282" y="2646258"/>
              <a:chExt cx="2806717" cy="1270429"/>
            </a:xfrm>
          </p:grpSpPr>
          <p:grpSp>
            <p:nvGrpSpPr>
              <p:cNvPr id="105" name="Group 104"/>
              <p:cNvGrpSpPr/>
              <p:nvPr/>
            </p:nvGrpSpPr>
            <p:grpSpPr>
              <a:xfrm>
                <a:off x="7815282" y="2646258"/>
                <a:ext cx="2712035" cy="1248615"/>
                <a:chOff x="110890" y="113641"/>
                <a:chExt cx="2712035" cy="1248615"/>
              </a:xfrm>
            </p:grpSpPr>
            <p:cxnSp>
              <p:nvCxnSpPr>
                <p:cNvPr id="113" name="Straight Arrow Connector 112"/>
                <p:cNvCxnSpPr/>
                <p:nvPr/>
              </p:nvCxnSpPr>
              <p:spPr>
                <a:xfrm rot="600000" flipH="1">
                  <a:off x="2658962" y="958589"/>
                  <a:ext cx="163963" cy="94664"/>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14" name="Straight Arrow Connector 113"/>
                <p:cNvCxnSpPr/>
                <p:nvPr/>
              </p:nvCxnSpPr>
              <p:spPr>
                <a:xfrm rot="600000" flipH="1">
                  <a:off x="2271283" y="383332"/>
                  <a:ext cx="94668" cy="163965"/>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15" name="Straight Arrow Connector 114"/>
                <p:cNvCxnSpPr/>
                <p:nvPr/>
              </p:nvCxnSpPr>
              <p:spPr>
                <a:xfrm rot="600000">
                  <a:off x="1682503" y="113641"/>
                  <a:ext cx="2" cy="189332"/>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16" name="Straight Arrow Connector 115"/>
                <p:cNvCxnSpPr/>
                <p:nvPr/>
              </p:nvCxnSpPr>
              <p:spPr>
                <a:xfrm rot="600000">
                  <a:off x="955839" y="221833"/>
                  <a:ext cx="94664" cy="163963"/>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17" name="Straight Arrow Connector 116"/>
                <p:cNvCxnSpPr/>
                <p:nvPr/>
              </p:nvCxnSpPr>
              <p:spPr>
                <a:xfrm rot="600000">
                  <a:off x="380582" y="678807"/>
                  <a:ext cx="163965" cy="94668"/>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18" name="Straight Arrow Connector 117"/>
                <p:cNvCxnSpPr/>
                <p:nvPr/>
              </p:nvCxnSpPr>
              <p:spPr>
                <a:xfrm rot="600000" flipV="1">
                  <a:off x="110890" y="1362254"/>
                  <a:ext cx="189332" cy="2"/>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06" name="Group 105"/>
              <p:cNvGrpSpPr/>
              <p:nvPr/>
            </p:nvGrpSpPr>
            <p:grpSpPr>
              <a:xfrm>
                <a:off x="7909948" y="2668110"/>
                <a:ext cx="2712051" cy="1248577"/>
                <a:chOff x="224959" y="113645"/>
                <a:chExt cx="2712051" cy="1248577"/>
              </a:xfrm>
            </p:grpSpPr>
            <p:cxnSp>
              <p:nvCxnSpPr>
                <p:cNvPr id="107" name="Straight Arrow Connector 106"/>
                <p:cNvCxnSpPr/>
                <p:nvPr/>
              </p:nvCxnSpPr>
              <p:spPr>
                <a:xfrm rot="21360000" flipH="1">
                  <a:off x="2747678" y="1362220"/>
                  <a:ext cx="189332" cy="2"/>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08" name="Straight Arrow Connector 107"/>
                <p:cNvCxnSpPr/>
                <p:nvPr/>
              </p:nvCxnSpPr>
              <p:spPr>
                <a:xfrm rot="21360000" flipH="1">
                  <a:off x="2503346" y="678841"/>
                  <a:ext cx="163963" cy="94664"/>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09" name="Straight Arrow Connector 108"/>
                <p:cNvCxnSpPr/>
                <p:nvPr/>
              </p:nvCxnSpPr>
              <p:spPr>
                <a:xfrm rot="21360000" flipH="1">
                  <a:off x="1997428" y="221812"/>
                  <a:ext cx="94668" cy="163965"/>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10" name="Straight Arrow Connector 109"/>
                <p:cNvCxnSpPr/>
                <p:nvPr/>
              </p:nvCxnSpPr>
              <p:spPr>
                <a:xfrm rot="21360000">
                  <a:off x="1365367" y="113645"/>
                  <a:ext cx="2" cy="189332"/>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11" name="Straight Arrow Connector 110"/>
                <p:cNvCxnSpPr/>
                <p:nvPr/>
              </p:nvCxnSpPr>
              <p:spPr>
                <a:xfrm rot="21360000">
                  <a:off x="681988" y="383346"/>
                  <a:ext cx="94664" cy="163963"/>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12" name="Straight Arrow Connector 111"/>
                <p:cNvCxnSpPr/>
                <p:nvPr/>
              </p:nvCxnSpPr>
              <p:spPr>
                <a:xfrm rot="21360000">
                  <a:off x="224959" y="958559"/>
                  <a:ext cx="163965" cy="94668"/>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grpSp>
        </p:grpSp>
        <p:grpSp>
          <p:nvGrpSpPr>
            <p:cNvPr id="119" name="Group 118"/>
            <p:cNvGrpSpPr/>
            <p:nvPr/>
          </p:nvGrpSpPr>
          <p:grpSpPr>
            <a:xfrm rot="10800000">
              <a:off x="6944909" y="3928809"/>
              <a:ext cx="5022476" cy="2273368"/>
              <a:chOff x="7815282" y="2646258"/>
              <a:chExt cx="2806717" cy="1270429"/>
            </a:xfrm>
          </p:grpSpPr>
          <p:grpSp>
            <p:nvGrpSpPr>
              <p:cNvPr id="120" name="Group 119"/>
              <p:cNvGrpSpPr/>
              <p:nvPr/>
            </p:nvGrpSpPr>
            <p:grpSpPr>
              <a:xfrm>
                <a:off x="7815282" y="2646258"/>
                <a:ext cx="2712035" cy="1248615"/>
                <a:chOff x="110890" y="113641"/>
                <a:chExt cx="2712035" cy="1248615"/>
              </a:xfrm>
            </p:grpSpPr>
            <p:cxnSp>
              <p:nvCxnSpPr>
                <p:cNvPr id="128" name="Straight Arrow Connector 127"/>
                <p:cNvCxnSpPr/>
                <p:nvPr/>
              </p:nvCxnSpPr>
              <p:spPr>
                <a:xfrm rot="600000" flipH="1">
                  <a:off x="2658962" y="958589"/>
                  <a:ext cx="163963" cy="94664"/>
                </a:xfrm>
                <a:prstGeom prst="straightConnector1">
                  <a:avLst/>
                </a:prstGeom>
                <a:ln w="57150">
                  <a:solidFill>
                    <a:srgbClr val="FF6600"/>
                  </a:solidFill>
                  <a:tailEnd type="triangle"/>
                </a:ln>
              </p:spPr>
              <p:style>
                <a:lnRef idx="1">
                  <a:schemeClr val="accent1"/>
                </a:lnRef>
                <a:fillRef idx="0">
                  <a:schemeClr val="accent1"/>
                </a:fillRef>
                <a:effectRef idx="0">
                  <a:schemeClr val="accent1"/>
                </a:effectRef>
                <a:fontRef idx="minor">
                  <a:schemeClr val="tx1"/>
                </a:fontRef>
              </p:style>
            </p:cxnSp>
            <p:cxnSp>
              <p:nvCxnSpPr>
                <p:cNvPr id="129" name="Straight Arrow Connector 128"/>
                <p:cNvCxnSpPr/>
                <p:nvPr/>
              </p:nvCxnSpPr>
              <p:spPr>
                <a:xfrm rot="600000" flipH="1">
                  <a:off x="2271283" y="383332"/>
                  <a:ext cx="94668" cy="163965"/>
                </a:xfrm>
                <a:prstGeom prst="straightConnector1">
                  <a:avLst/>
                </a:prstGeom>
                <a:ln w="57150">
                  <a:solidFill>
                    <a:srgbClr val="FF6600"/>
                  </a:solidFill>
                  <a:tailEnd type="triangle"/>
                </a:ln>
              </p:spPr>
              <p:style>
                <a:lnRef idx="1">
                  <a:schemeClr val="accent1"/>
                </a:lnRef>
                <a:fillRef idx="0">
                  <a:schemeClr val="accent1"/>
                </a:fillRef>
                <a:effectRef idx="0">
                  <a:schemeClr val="accent1"/>
                </a:effectRef>
                <a:fontRef idx="minor">
                  <a:schemeClr val="tx1"/>
                </a:fontRef>
              </p:style>
            </p:cxnSp>
            <p:cxnSp>
              <p:nvCxnSpPr>
                <p:cNvPr id="130" name="Straight Arrow Connector 129"/>
                <p:cNvCxnSpPr/>
                <p:nvPr/>
              </p:nvCxnSpPr>
              <p:spPr>
                <a:xfrm rot="600000">
                  <a:off x="1682503" y="113641"/>
                  <a:ext cx="2" cy="189332"/>
                </a:xfrm>
                <a:prstGeom prst="straightConnector1">
                  <a:avLst/>
                </a:prstGeom>
                <a:ln w="57150">
                  <a:solidFill>
                    <a:srgbClr val="FF6600"/>
                  </a:solidFill>
                  <a:tailEnd type="triangle"/>
                </a:ln>
              </p:spPr>
              <p:style>
                <a:lnRef idx="1">
                  <a:schemeClr val="accent1"/>
                </a:lnRef>
                <a:fillRef idx="0">
                  <a:schemeClr val="accent1"/>
                </a:fillRef>
                <a:effectRef idx="0">
                  <a:schemeClr val="accent1"/>
                </a:effectRef>
                <a:fontRef idx="minor">
                  <a:schemeClr val="tx1"/>
                </a:fontRef>
              </p:style>
            </p:cxnSp>
            <p:cxnSp>
              <p:nvCxnSpPr>
                <p:cNvPr id="131" name="Straight Arrow Connector 130"/>
                <p:cNvCxnSpPr/>
                <p:nvPr/>
              </p:nvCxnSpPr>
              <p:spPr>
                <a:xfrm rot="600000">
                  <a:off x="955839" y="221833"/>
                  <a:ext cx="94664" cy="163963"/>
                </a:xfrm>
                <a:prstGeom prst="straightConnector1">
                  <a:avLst/>
                </a:prstGeom>
                <a:ln w="57150">
                  <a:solidFill>
                    <a:srgbClr val="FF6600"/>
                  </a:solidFill>
                  <a:tailEnd type="triangle"/>
                </a:ln>
              </p:spPr>
              <p:style>
                <a:lnRef idx="1">
                  <a:schemeClr val="accent1"/>
                </a:lnRef>
                <a:fillRef idx="0">
                  <a:schemeClr val="accent1"/>
                </a:fillRef>
                <a:effectRef idx="0">
                  <a:schemeClr val="accent1"/>
                </a:effectRef>
                <a:fontRef idx="minor">
                  <a:schemeClr val="tx1"/>
                </a:fontRef>
              </p:style>
            </p:cxnSp>
            <p:cxnSp>
              <p:nvCxnSpPr>
                <p:cNvPr id="132" name="Straight Arrow Connector 131"/>
                <p:cNvCxnSpPr/>
                <p:nvPr/>
              </p:nvCxnSpPr>
              <p:spPr>
                <a:xfrm rot="600000">
                  <a:off x="380582" y="678807"/>
                  <a:ext cx="163965" cy="94668"/>
                </a:xfrm>
                <a:prstGeom prst="straightConnector1">
                  <a:avLst/>
                </a:prstGeom>
                <a:ln w="57150">
                  <a:solidFill>
                    <a:srgbClr val="FF6600"/>
                  </a:solidFill>
                  <a:tailEnd type="triangle"/>
                </a:ln>
              </p:spPr>
              <p:style>
                <a:lnRef idx="1">
                  <a:schemeClr val="accent1"/>
                </a:lnRef>
                <a:fillRef idx="0">
                  <a:schemeClr val="accent1"/>
                </a:fillRef>
                <a:effectRef idx="0">
                  <a:schemeClr val="accent1"/>
                </a:effectRef>
                <a:fontRef idx="minor">
                  <a:schemeClr val="tx1"/>
                </a:fontRef>
              </p:style>
            </p:cxnSp>
            <p:cxnSp>
              <p:nvCxnSpPr>
                <p:cNvPr id="133" name="Straight Arrow Connector 132"/>
                <p:cNvCxnSpPr/>
                <p:nvPr/>
              </p:nvCxnSpPr>
              <p:spPr>
                <a:xfrm rot="600000" flipV="1">
                  <a:off x="110890" y="1362254"/>
                  <a:ext cx="189332" cy="2"/>
                </a:xfrm>
                <a:prstGeom prst="straightConnector1">
                  <a:avLst/>
                </a:prstGeom>
                <a:ln w="57150">
                  <a:solidFill>
                    <a:srgbClr val="FF660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21" name="Group 120"/>
              <p:cNvGrpSpPr/>
              <p:nvPr/>
            </p:nvGrpSpPr>
            <p:grpSpPr>
              <a:xfrm>
                <a:off x="7909948" y="2668110"/>
                <a:ext cx="2712051" cy="1248577"/>
                <a:chOff x="224959" y="113645"/>
                <a:chExt cx="2712051" cy="1248577"/>
              </a:xfrm>
            </p:grpSpPr>
            <p:cxnSp>
              <p:nvCxnSpPr>
                <p:cNvPr id="122" name="Straight Arrow Connector 121"/>
                <p:cNvCxnSpPr/>
                <p:nvPr/>
              </p:nvCxnSpPr>
              <p:spPr>
                <a:xfrm rot="21360000" flipH="1">
                  <a:off x="2747678" y="1362220"/>
                  <a:ext cx="189332" cy="2"/>
                </a:xfrm>
                <a:prstGeom prst="straightConnector1">
                  <a:avLst/>
                </a:prstGeom>
                <a:ln w="57150">
                  <a:solidFill>
                    <a:srgbClr val="FF6600"/>
                  </a:solidFill>
                  <a:tailEnd type="triangle"/>
                </a:ln>
              </p:spPr>
              <p:style>
                <a:lnRef idx="1">
                  <a:schemeClr val="accent1"/>
                </a:lnRef>
                <a:fillRef idx="0">
                  <a:schemeClr val="accent1"/>
                </a:fillRef>
                <a:effectRef idx="0">
                  <a:schemeClr val="accent1"/>
                </a:effectRef>
                <a:fontRef idx="minor">
                  <a:schemeClr val="tx1"/>
                </a:fontRef>
              </p:style>
            </p:cxnSp>
            <p:cxnSp>
              <p:nvCxnSpPr>
                <p:cNvPr id="123" name="Straight Arrow Connector 122"/>
                <p:cNvCxnSpPr/>
                <p:nvPr/>
              </p:nvCxnSpPr>
              <p:spPr>
                <a:xfrm rot="21360000" flipH="1">
                  <a:off x="2503346" y="678841"/>
                  <a:ext cx="163963" cy="94664"/>
                </a:xfrm>
                <a:prstGeom prst="straightConnector1">
                  <a:avLst/>
                </a:prstGeom>
                <a:ln w="57150">
                  <a:solidFill>
                    <a:srgbClr val="FF6600"/>
                  </a:solidFill>
                  <a:tailEnd type="triangle"/>
                </a:ln>
              </p:spPr>
              <p:style>
                <a:lnRef idx="1">
                  <a:schemeClr val="accent1"/>
                </a:lnRef>
                <a:fillRef idx="0">
                  <a:schemeClr val="accent1"/>
                </a:fillRef>
                <a:effectRef idx="0">
                  <a:schemeClr val="accent1"/>
                </a:effectRef>
                <a:fontRef idx="minor">
                  <a:schemeClr val="tx1"/>
                </a:fontRef>
              </p:style>
            </p:cxnSp>
            <p:cxnSp>
              <p:nvCxnSpPr>
                <p:cNvPr id="124" name="Straight Arrow Connector 123"/>
                <p:cNvCxnSpPr/>
                <p:nvPr/>
              </p:nvCxnSpPr>
              <p:spPr>
                <a:xfrm rot="21360000" flipH="1">
                  <a:off x="1997428" y="221812"/>
                  <a:ext cx="94668" cy="163965"/>
                </a:xfrm>
                <a:prstGeom prst="straightConnector1">
                  <a:avLst/>
                </a:prstGeom>
                <a:ln w="57150">
                  <a:solidFill>
                    <a:srgbClr val="FF6600"/>
                  </a:solidFill>
                  <a:tailEnd type="triangle"/>
                </a:ln>
              </p:spPr>
              <p:style>
                <a:lnRef idx="1">
                  <a:schemeClr val="accent1"/>
                </a:lnRef>
                <a:fillRef idx="0">
                  <a:schemeClr val="accent1"/>
                </a:fillRef>
                <a:effectRef idx="0">
                  <a:schemeClr val="accent1"/>
                </a:effectRef>
                <a:fontRef idx="minor">
                  <a:schemeClr val="tx1"/>
                </a:fontRef>
              </p:style>
            </p:cxnSp>
            <p:cxnSp>
              <p:nvCxnSpPr>
                <p:cNvPr id="125" name="Straight Arrow Connector 124"/>
                <p:cNvCxnSpPr/>
                <p:nvPr/>
              </p:nvCxnSpPr>
              <p:spPr>
                <a:xfrm rot="21360000">
                  <a:off x="1365367" y="113645"/>
                  <a:ext cx="2" cy="189332"/>
                </a:xfrm>
                <a:prstGeom prst="straightConnector1">
                  <a:avLst/>
                </a:prstGeom>
                <a:ln w="57150">
                  <a:solidFill>
                    <a:srgbClr val="FF6600"/>
                  </a:solidFill>
                  <a:tailEnd type="triangle"/>
                </a:ln>
              </p:spPr>
              <p:style>
                <a:lnRef idx="1">
                  <a:schemeClr val="accent1"/>
                </a:lnRef>
                <a:fillRef idx="0">
                  <a:schemeClr val="accent1"/>
                </a:fillRef>
                <a:effectRef idx="0">
                  <a:schemeClr val="accent1"/>
                </a:effectRef>
                <a:fontRef idx="minor">
                  <a:schemeClr val="tx1"/>
                </a:fontRef>
              </p:style>
            </p:cxnSp>
            <p:cxnSp>
              <p:nvCxnSpPr>
                <p:cNvPr id="126" name="Straight Arrow Connector 125"/>
                <p:cNvCxnSpPr/>
                <p:nvPr/>
              </p:nvCxnSpPr>
              <p:spPr>
                <a:xfrm rot="21360000">
                  <a:off x="681988" y="383346"/>
                  <a:ext cx="94664" cy="163963"/>
                </a:xfrm>
                <a:prstGeom prst="straightConnector1">
                  <a:avLst/>
                </a:prstGeom>
                <a:ln w="57150">
                  <a:solidFill>
                    <a:srgbClr val="FF6600"/>
                  </a:solidFill>
                  <a:tailEnd type="triangle"/>
                </a:ln>
              </p:spPr>
              <p:style>
                <a:lnRef idx="1">
                  <a:schemeClr val="accent1"/>
                </a:lnRef>
                <a:fillRef idx="0">
                  <a:schemeClr val="accent1"/>
                </a:fillRef>
                <a:effectRef idx="0">
                  <a:schemeClr val="accent1"/>
                </a:effectRef>
                <a:fontRef idx="minor">
                  <a:schemeClr val="tx1"/>
                </a:fontRef>
              </p:style>
            </p:cxnSp>
            <p:cxnSp>
              <p:nvCxnSpPr>
                <p:cNvPr id="127" name="Straight Arrow Connector 126"/>
                <p:cNvCxnSpPr/>
                <p:nvPr/>
              </p:nvCxnSpPr>
              <p:spPr>
                <a:xfrm rot="21360000">
                  <a:off x="224959" y="958559"/>
                  <a:ext cx="163965" cy="94668"/>
                </a:xfrm>
                <a:prstGeom prst="straightConnector1">
                  <a:avLst/>
                </a:prstGeom>
                <a:ln w="57150">
                  <a:solidFill>
                    <a:srgbClr val="FF6600"/>
                  </a:solidFill>
                  <a:tailEnd type="triangle"/>
                </a:ln>
              </p:spPr>
              <p:style>
                <a:lnRef idx="1">
                  <a:schemeClr val="accent1"/>
                </a:lnRef>
                <a:fillRef idx="0">
                  <a:schemeClr val="accent1"/>
                </a:fillRef>
                <a:effectRef idx="0">
                  <a:schemeClr val="accent1"/>
                </a:effectRef>
                <a:fontRef idx="minor">
                  <a:schemeClr val="tx1"/>
                </a:fontRef>
              </p:style>
            </p:cxnSp>
          </p:grpSp>
        </p:grpSp>
      </p:grpSp>
      <p:pic>
        <p:nvPicPr>
          <p:cNvPr id="7" name="Picture 6">
            <a:extLst>
              <a:ext uri="{FF2B5EF4-FFF2-40B4-BE49-F238E27FC236}">
                <a16:creationId xmlns:a16="http://schemas.microsoft.com/office/drawing/2014/main" id="{4553E89C-DE5F-407F-BF94-E58153545E0F}"/>
              </a:ext>
            </a:extLst>
          </p:cNvPr>
          <p:cNvPicPr>
            <a:picLocks noChangeAspect="1"/>
          </p:cNvPicPr>
          <p:nvPr/>
        </p:nvPicPr>
        <p:blipFill>
          <a:blip r:embed="rId2"/>
          <a:stretch>
            <a:fillRect/>
          </a:stretch>
        </p:blipFill>
        <p:spPr>
          <a:xfrm>
            <a:off x="1258796" y="1485900"/>
            <a:ext cx="5391902" cy="1267002"/>
          </a:xfrm>
          <a:prstGeom prst="rect">
            <a:avLst/>
          </a:prstGeom>
        </p:spPr>
      </p:pic>
      <p:sp>
        <p:nvSpPr>
          <p:cNvPr id="80" name="TextBox 79">
            <a:extLst>
              <a:ext uri="{FF2B5EF4-FFF2-40B4-BE49-F238E27FC236}">
                <a16:creationId xmlns:a16="http://schemas.microsoft.com/office/drawing/2014/main" id="{3726A546-459D-42E3-8B95-40A09C1D701E}"/>
              </a:ext>
            </a:extLst>
          </p:cNvPr>
          <p:cNvSpPr txBox="1"/>
          <p:nvPr/>
        </p:nvSpPr>
        <p:spPr>
          <a:xfrm>
            <a:off x="107382" y="3486835"/>
            <a:ext cx="6983551" cy="323165"/>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500" b="1" i="0" u="none" strike="noStrike" kern="1200" cap="none" spc="0" normalizeH="0" baseline="0" noProof="0" dirty="0">
                <a:ln>
                  <a:noFill/>
                </a:ln>
                <a:solidFill>
                  <a:srgbClr val="000000"/>
                </a:solidFill>
                <a:effectLst/>
                <a:uLnTx/>
                <a:uFillTx/>
                <a:latin typeface="Times" charset="0"/>
                <a:ea typeface="ＭＳ Ｐゴシック" charset="-128"/>
                <a:cs typeface="+mn-cs"/>
              </a:rPr>
              <a:t>Q</a:t>
            </a:r>
            <a:r>
              <a:rPr kumimoji="0" lang="en-US" sz="1500" b="1" i="0" u="none" strike="noStrike" kern="1200" cap="none" spc="0" normalizeH="0" baseline="-25000" noProof="0" dirty="0">
                <a:ln>
                  <a:noFill/>
                </a:ln>
                <a:solidFill>
                  <a:srgbClr val="000000"/>
                </a:solidFill>
                <a:effectLst/>
                <a:uLnTx/>
                <a:uFillTx/>
                <a:latin typeface="Times" charset="0"/>
                <a:ea typeface="ＭＳ Ｐゴシック" charset="-128"/>
                <a:cs typeface="+mn-cs"/>
              </a:rPr>
              <a:t>HR(incident)</a:t>
            </a:r>
            <a:r>
              <a:rPr kumimoji="0" lang="en-US" sz="1500" b="1" i="0" u="none" strike="noStrike" kern="1200" cap="none" spc="0" normalizeH="0" baseline="0" noProof="0" dirty="0">
                <a:ln>
                  <a:noFill/>
                </a:ln>
                <a:solidFill>
                  <a:srgbClr val="000000"/>
                </a:solidFill>
                <a:effectLst/>
                <a:uLnTx/>
                <a:uFillTx/>
                <a:latin typeface="Times" charset="0"/>
                <a:ea typeface="ＭＳ Ｐゴシック" charset="-128"/>
                <a:cs typeface="+mn-cs"/>
              </a:rPr>
              <a:t> = </a:t>
            </a:r>
            <a:r>
              <a:rPr kumimoji="0" lang="en-US" sz="1500" b="1" i="0" u="none" strike="noStrike" kern="1200" cap="none" spc="0" normalizeH="0" baseline="0" noProof="0" dirty="0" err="1">
                <a:ln>
                  <a:noFill/>
                </a:ln>
                <a:solidFill>
                  <a:srgbClr val="000000"/>
                </a:solidFill>
                <a:effectLst/>
                <a:uLnTx/>
                <a:uFillTx/>
                <a:latin typeface="Times" charset="0"/>
                <a:ea typeface="ＭＳ Ｐゴシック" charset="-128"/>
                <a:cs typeface="+mn-cs"/>
              </a:rPr>
              <a:t>Q</a:t>
            </a:r>
            <a:r>
              <a:rPr kumimoji="0" lang="en-US" sz="1500" b="1" i="0" u="none" strike="noStrike" kern="1200" cap="none" spc="0" normalizeH="0" baseline="-25000" noProof="0" dirty="0" err="1">
                <a:ln>
                  <a:noFill/>
                </a:ln>
                <a:solidFill>
                  <a:srgbClr val="000000"/>
                </a:solidFill>
                <a:effectLst/>
                <a:uLnTx/>
                <a:uFillTx/>
                <a:latin typeface="Times" charset="0"/>
                <a:ea typeface="ＭＳ Ｐゴシック" charset="-128"/>
                <a:cs typeface="+mn-cs"/>
              </a:rPr>
              <a:t>Solar</a:t>
            </a:r>
            <a:r>
              <a:rPr kumimoji="0" lang="en-US" sz="1500" b="1" i="0" u="none" strike="noStrike" kern="1200" cap="none" spc="0" normalizeH="0" baseline="0" noProof="0" dirty="0">
                <a:ln>
                  <a:noFill/>
                </a:ln>
                <a:solidFill>
                  <a:srgbClr val="000000"/>
                </a:solidFill>
                <a:effectLst/>
                <a:uLnTx/>
                <a:uFillTx/>
                <a:latin typeface="Times" charset="0"/>
                <a:ea typeface="ＭＳ Ｐゴシック" charset="-128"/>
                <a:cs typeface="+mn-cs"/>
              </a:rPr>
              <a:t> + </a:t>
            </a:r>
            <a:r>
              <a:rPr kumimoji="0" lang="en-US" sz="1500" b="1" i="0" u="none" strike="noStrike" kern="1200" cap="none" spc="0" normalizeH="0" baseline="0" noProof="0" dirty="0" err="1">
                <a:ln>
                  <a:noFill/>
                </a:ln>
                <a:solidFill>
                  <a:srgbClr val="000000"/>
                </a:solidFill>
                <a:effectLst/>
                <a:uLnTx/>
                <a:uFillTx/>
                <a:latin typeface="Times" charset="0"/>
                <a:ea typeface="ＭＳ Ｐゴシック" charset="-128"/>
                <a:cs typeface="+mn-cs"/>
              </a:rPr>
              <a:t>Q</a:t>
            </a:r>
            <a:r>
              <a:rPr kumimoji="0" lang="en-US" sz="1500" b="1" i="0" u="none" strike="noStrike" kern="1200" cap="none" spc="0" normalizeH="0" baseline="-25000" noProof="0" dirty="0" err="1">
                <a:ln>
                  <a:noFill/>
                </a:ln>
                <a:solidFill>
                  <a:srgbClr val="000000"/>
                </a:solidFill>
                <a:effectLst/>
                <a:uLnTx/>
                <a:uFillTx/>
                <a:latin typeface="Times" charset="0"/>
                <a:ea typeface="ＭＳ Ｐゴシック" charset="-128"/>
                <a:cs typeface="+mn-cs"/>
              </a:rPr>
              <a:t>Albedo</a:t>
            </a:r>
            <a:r>
              <a:rPr kumimoji="0" lang="en-US" sz="1500" b="1" i="0" u="none" strike="noStrike" kern="1200" cap="none" spc="0" normalizeH="0" baseline="0" noProof="0" dirty="0">
                <a:ln>
                  <a:noFill/>
                </a:ln>
                <a:solidFill>
                  <a:srgbClr val="000000"/>
                </a:solidFill>
                <a:effectLst/>
                <a:uLnTx/>
                <a:uFillTx/>
                <a:latin typeface="Times" charset="0"/>
                <a:ea typeface="ＭＳ Ｐゴシック" charset="-128"/>
                <a:cs typeface="+mn-cs"/>
              </a:rPr>
              <a:t> </a:t>
            </a:r>
            <a:r>
              <a:rPr kumimoji="0" lang="en-US" sz="1500" b="1" i="0" u="none" strike="sngStrike" kern="1200" cap="none" spc="0" normalizeH="0" baseline="0" noProof="0" dirty="0">
                <a:ln>
                  <a:noFill/>
                </a:ln>
                <a:solidFill>
                  <a:srgbClr val="C00000"/>
                </a:solidFill>
                <a:effectLst/>
                <a:uLnTx/>
                <a:uFillTx/>
                <a:latin typeface="Times" charset="0"/>
                <a:ea typeface="ＭＳ Ｐゴシック" charset="-128"/>
                <a:cs typeface="+mn-cs"/>
              </a:rPr>
              <a:t>+ </a:t>
            </a:r>
            <a:r>
              <a:rPr kumimoji="0" lang="en-US" sz="1500" b="1" i="0" u="none" strike="sngStrike" kern="1200" cap="none" spc="0" normalizeH="0" baseline="0" noProof="0" dirty="0" err="1">
                <a:ln>
                  <a:noFill/>
                </a:ln>
                <a:solidFill>
                  <a:srgbClr val="C00000"/>
                </a:solidFill>
                <a:effectLst/>
                <a:uLnTx/>
                <a:uFillTx/>
                <a:latin typeface="Times" charset="0"/>
                <a:ea typeface="ＭＳ Ｐゴシック" charset="-128"/>
                <a:cs typeface="+mn-cs"/>
              </a:rPr>
              <a:t>Q</a:t>
            </a:r>
            <a:r>
              <a:rPr kumimoji="0" lang="en-US" sz="1500" b="1" i="0" u="none" strike="sngStrike" kern="1200" cap="none" spc="0" normalizeH="0" baseline="-25000" noProof="0" dirty="0" err="1">
                <a:ln>
                  <a:noFill/>
                </a:ln>
                <a:solidFill>
                  <a:srgbClr val="C00000"/>
                </a:solidFill>
                <a:effectLst/>
                <a:uLnTx/>
                <a:uFillTx/>
                <a:latin typeface="Times" charset="0"/>
                <a:ea typeface="ＭＳ Ｐゴシック" charset="-128"/>
                <a:cs typeface="+mn-cs"/>
              </a:rPr>
              <a:t>Diffuse</a:t>
            </a:r>
            <a:r>
              <a:rPr kumimoji="0" lang="en-US" sz="1500" b="1" i="0" u="none" strike="sngStrike" kern="1200" cap="none" spc="0" normalizeH="0" baseline="-25000" noProof="0" dirty="0">
                <a:ln>
                  <a:noFill/>
                </a:ln>
                <a:solidFill>
                  <a:srgbClr val="C00000"/>
                </a:solidFill>
                <a:effectLst/>
                <a:uLnTx/>
                <a:uFillTx/>
                <a:latin typeface="Times" charset="0"/>
                <a:ea typeface="ＭＳ Ｐゴシック" charset="-128"/>
                <a:cs typeface="+mn-cs"/>
              </a:rPr>
              <a:t> Solar</a:t>
            </a:r>
            <a:r>
              <a:rPr kumimoji="0" lang="en-US" sz="1500" b="1" i="0" u="none" strike="sngStrike" kern="1200" cap="none" spc="0" normalizeH="0" baseline="0" noProof="0" dirty="0">
                <a:ln>
                  <a:noFill/>
                </a:ln>
                <a:solidFill>
                  <a:srgbClr val="C00000"/>
                </a:solidFill>
                <a:effectLst/>
                <a:uLnTx/>
                <a:uFillTx/>
                <a:latin typeface="Times" charset="0"/>
                <a:ea typeface="ＭＳ Ｐゴシック" charset="-128"/>
                <a:cs typeface="+mn-cs"/>
              </a:rPr>
              <a:t> + </a:t>
            </a:r>
            <a:r>
              <a:rPr kumimoji="0" lang="en-US" sz="1500" b="1" i="0" u="none" strike="sngStrike" kern="1200" cap="none" spc="0" normalizeH="0" baseline="0" noProof="0" dirty="0" err="1">
                <a:ln>
                  <a:noFill/>
                </a:ln>
                <a:solidFill>
                  <a:srgbClr val="C00000"/>
                </a:solidFill>
                <a:effectLst/>
                <a:uLnTx/>
                <a:uFillTx/>
                <a:latin typeface="Times" charset="0"/>
                <a:ea typeface="ＭＳ Ｐゴシック" charset="-128"/>
                <a:cs typeface="+mn-cs"/>
              </a:rPr>
              <a:t>Q</a:t>
            </a:r>
            <a:r>
              <a:rPr kumimoji="0" lang="en-US" sz="1500" b="1" i="0" u="none" strike="sngStrike" kern="1200" cap="none" spc="0" normalizeH="0" baseline="-25000" noProof="0" dirty="0" err="1">
                <a:ln>
                  <a:noFill/>
                </a:ln>
                <a:solidFill>
                  <a:srgbClr val="C00000"/>
                </a:solidFill>
                <a:effectLst/>
                <a:uLnTx/>
                <a:uFillTx/>
                <a:latin typeface="Times" charset="0"/>
                <a:ea typeface="ＭＳ Ｐゴシック" charset="-128"/>
                <a:cs typeface="+mn-cs"/>
              </a:rPr>
              <a:t>Diffuse</a:t>
            </a:r>
            <a:r>
              <a:rPr kumimoji="0" lang="en-US" sz="1500" b="1" i="0" u="none" strike="sngStrike" kern="1200" cap="none" spc="0" normalizeH="0" baseline="-25000" noProof="0" dirty="0">
                <a:ln>
                  <a:noFill/>
                </a:ln>
                <a:solidFill>
                  <a:srgbClr val="C00000"/>
                </a:solidFill>
                <a:effectLst/>
                <a:uLnTx/>
                <a:uFillTx/>
                <a:latin typeface="Times" charset="0"/>
                <a:ea typeface="ＭＳ Ｐゴシック" charset="-128"/>
                <a:cs typeface="+mn-cs"/>
              </a:rPr>
              <a:t> Sky Albedo</a:t>
            </a:r>
            <a:r>
              <a:rPr kumimoji="0" lang="en-US" sz="1500" b="1" i="0" u="none" strike="sngStrike" kern="1200" cap="none" spc="0" normalizeH="0" baseline="0" noProof="0" dirty="0">
                <a:ln>
                  <a:noFill/>
                </a:ln>
                <a:solidFill>
                  <a:srgbClr val="C00000"/>
                </a:solidFill>
                <a:effectLst/>
                <a:uLnTx/>
                <a:uFillTx/>
                <a:latin typeface="Times" charset="0"/>
                <a:ea typeface="ＭＳ Ｐゴシック" charset="-128"/>
                <a:cs typeface="+mn-cs"/>
              </a:rPr>
              <a:t> </a:t>
            </a:r>
            <a:r>
              <a:rPr kumimoji="0" lang="en-US" sz="1500" b="1" i="0" u="none" strike="noStrike" kern="1200" cap="none" spc="0" normalizeH="0" baseline="0" noProof="0" dirty="0">
                <a:ln>
                  <a:noFill/>
                </a:ln>
                <a:solidFill>
                  <a:srgbClr val="000000"/>
                </a:solidFill>
                <a:effectLst/>
                <a:uLnTx/>
                <a:uFillTx/>
                <a:latin typeface="Times" charset="0"/>
                <a:ea typeface="ＭＳ Ｐゴシック" charset="-128"/>
                <a:cs typeface="+mn-cs"/>
              </a:rPr>
              <a:t>+ </a:t>
            </a:r>
            <a:r>
              <a:rPr kumimoji="0" lang="en-US" sz="1500" b="1" i="0" u="none" strike="noStrike" kern="1200" cap="none" spc="0" normalizeH="0" baseline="0" noProof="0" dirty="0" err="1">
                <a:ln>
                  <a:noFill/>
                </a:ln>
                <a:solidFill>
                  <a:srgbClr val="000000"/>
                </a:solidFill>
                <a:effectLst/>
                <a:uLnTx/>
                <a:uFillTx/>
                <a:latin typeface="Times" charset="0"/>
                <a:ea typeface="ＭＳ Ｐゴシック" charset="-128"/>
                <a:cs typeface="+mn-cs"/>
              </a:rPr>
              <a:t>Q</a:t>
            </a:r>
            <a:r>
              <a:rPr kumimoji="0" lang="en-US" sz="1500" b="1" i="0" u="none" strike="noStrike" kern="1200" cap="none" spc="0" normalizeH="0" baseline="-25000" noProof="0" dirty="0" err="1">
                <a:ln>
                  <a:noFill/>
                </a:ln>
                <a:solidFill>
                  <a:srgbClr val="000000"/>
                </a:solidFill>
                <a:effectLst/>
                <a:uLnTx/>
                <a:uFillTx/>
                <a:latin typeface="Times" charset="0"/>
                <a:ea typeface="ＭＳ Ｐゴシック" charset="-128"/>
                <a:cs typeface="+mn-cs"/>
              </a:rPr>
              <a:t>Planetshine</a:t>
            </a:r>
            <a:r>
              <a:rPr kumimoji="0" lang="en-US" sz="1500" b="1" i="0" u="none" strike="noStrike" kern="1200" cap="none" spc="0" normalizeH="0" baseline="0" noProof="0" dirty="0">
                <a:ln>
                  <a:noFill/>
                </a:ln>
                <a:solidFill>
                  <a:srgbClr val="000000"/>
                </a:solidFill>
                <a:effectLst/>
                <a:uLnTx/>
                <a:uFillTx/>
                <a:latin typeface="Times" charset="0"/>
                <a:ea typeface="ＭＳ Ｐゴシック" charset="-128"/>
                <a:cs typeface="+mn-cs"/>
              </a:rPr>
              <a:t> + </a:t>
            </a:r>
            <a:r>
              <a:rPr kumimoji="0" lang="en-US" sz="1500" b="1" i="0" u="none" strike="noStrike" kern="1200" cap="none" spc="0" normalizeH="0" baseline="0" noProof="0" dirty="0" err="1">
                <a:ln>
                  <a:noFill/>
                </a:ln>
                <a:solidFill>
                  <a:srgbClr val="000000"/>
                </a:solidFill>
                <a:effectLst/>
                <a:uLnTx/>
                <a:uFillTx/>
                <a:latin typeface="Times" charset="0"/>
                <a:ea typeface="ＭＳ Ｐゴシック" charset="-128"/>
                <a:cs typeface="+mn-cs"/>
              </a:rPr>
              <a:t>Q</a:t>
            </a:r>
            <a:r>
              <a:rPr kumimoji="0" lang="en-US" sz="1500" b="1" i="0" u="none" strike="noStrike" kern="1200" cap="none" spc="0" normalizeH="0" baseline="-25000" noProof="0" dirty="0" err="1">
                <a:ln>
                  <a:noFill/>
                </a:ln>
                <a:solidFill>
                  <a:srgbClr val="000000"/>
                </a:solidFill>
                <a:effectLst/>
                <a:uLnTx/>
                <a:uFillTx/>
                <a:latin typeface="Times" charset="0"/>
                <a:ea typeface="ＭＳ Ｐゴシック" charset="-128"/>
                <a:cs typeface="+mn-cs"/>
              </a:rPr>
              <a:t>diffuse</a:t>
            </a:r>
            <a:r>
              <a:rPr kumimoji="0" lang="en-US" sz="1500" b="1" i="0" u="none" strike="noStrike" kern="1200" cap="none" spc="0" normalizeH="0" baseline="-25000" noProof="0" dirty="0">
                <a:ln>
                  <a:noFill/>
                </a:ln>
                <a:solidFill>
                  <a:srgbClr val="000000"/>
                </a:solidFill>
                <a:effectLst/>
                <a:uLnTx/>
                <a:uFillTx/>
                <a:latin typeface="Times" charset="0"/>
                <a:ea typeface="ＭＳ Ｐゴシック" charset="-128"/>
                <a:cs typeface="+mn-cs"/>
              </a:rPr>
              <a:t> </a:t>
            </a:r>
            <a:r>
              <a:rPr kumimoji="0" lang="en-US" sz="1500" b="1" i="0" u="none" strike="noStrike" kern="1200" cap="none" spc="0" normalizeH="0" baseline="-25000" noProof="0" dirty="0" err="1">
                <a:ln>
                  <a:noFill/>
                </a:ln>
                <a:solidFill>
                  <a:srgbClr val="000000"/>
                </a:solidFill>
                <a:effectLst/>
                <a:uLnTx/>
                <a:uFillTx/>
                <a:latin typeface="Times" charset="0"/>
                <a:ea typeface="ＭＳ Ｐゴシック" charset="-128"/>
                <a:cs typeface="+mn-cs"/>
              </a:rPr>
              <a:t>SkyIR</a:t>
            </a:r>
            <a:endParaRPr kumimoji="0" lang="en-US" sz="1500" b="1" i="0" u="none" strike="noStrike" kern="1200" cap="none" spc="0" normalizeH="0" baseline="0" noProof="0" dirty="0">
              <a:ln>
                <a:noFill/>
              </a:ln>
              <a:solidFill>
                <a:srgbClr val="000000"/>
              </a:solidFill>
              <a:effectLst/>
              <a:uLnTx/>
              <a:uFillTx/>
              <a:latin typeface="Times" charset="0"/>
              <a:ea typeface="ＭＳ Ｐゴシック" charset="-128"/>
              <a:cs typeface="+mn-cs"/>
            </a:endParaRPr>
          </a:p>
        </p:txBody>
      </p:sp>
      <p:sp>
        <p:nvSpPr>
          <p:cNvPr id="81" name="TextBox 80">
            <a:extLst>
              <a:ext uri="{FF2B5EF4-FFF2-40B4-BE49-F238E27FC236}">
                <a16:creationId xmlns:a16="http://schemas.microsoft.com/office/drawing/2014/main" id="{E7F71366-573F-424A-B8A6-62B95C97A9FC}"/>
              </a:ext>
            </a:extLst>
          </p:cNvPr>
          <p:cNvSpPr txBox="1"/>
          <p:nvPr/>
        </p:nvSpPr>
        <p:spPr>
          <a:xfrm>
            <a:off x="80303" y="6429717"/>
            <a:ext cx="6983551" cy="323165"/>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500" b="1" i="0" u="none" strike="noStrike" kern="1200" cap="none" spc="0" normalizeH="0" baseline="0" noProof="0" dirty="0">
                <a:ln>
                  <a:noFill/>
                </a:ln>
                <a:solidFill>
                  <a:srgbClr val="000000"/>
                </a:solidFill>
                <a:effectLst/>
                <a:uLnTx/>
                <a:uFillTx/>
                <a:latin typeface="Times" charset="0"/>
                <a:ea typeface="ＭＳ Ｐゴシック" charset="-128"/>
                <a:cs typeface="+mn-cs"/>
              </a:rPr>
              <a:t>Q</a:t>
            </a:r>
            <a:r>
              <a:rPr kumimoji="0" lang="en-US" sz="1500" b="1" i="0" u="none" strike="noStrike" kern="1200" cap="none" spc="0" normalizeH="0" baseline="-25000" noProof="0" dirty="0">
                <a:ln>
                  <a:noFill/>
                </a:ln>
                <a:solidFill>
                  <a:srgbClr val="000000"/>
                </a:solidFill>
                <a:effectLst/>
                <a:uLnTx/>
                <a:uFillTx/>
                <a:latin typeface="Times" charset="0"/>
                <a:ea typeface="ＭＳ Ｐゴシック" charset="-128"/>
                <a:cs typeface="+mn-cs"/>
              </a:rPr>
              <a:t>HR(incident)</a:t>
            </a:r>
            <a:r>
              <a:rPr kumimoji="0" lang="en-US" sz="1500" b="1" i="0" u="none" strike="noStrike" kern="1200" cap="none" spc="0" normalizeH="0" baseline="0" noProof="0" dirty="0">
                <a:ln>
                  <a:noFill/>
                </a:ln>
                <a:solidFill>
                  <a:srgbClr val="000000"/>
                </a:solidFill>
                <a:effectLst/>
                <a:uLnTx/>
                <a:uFillTx/>
                <a:latin typeface="Times" charset="0"/>
                <a:ea typeface="ＭＳ Ｐゴシック" charset="-128"/>
                <a:cs typeface="+mn-cs"/>
              </a:rPr>
              <a:t> = </a:t>
            </a:r>
            <a:r>
              <a:rPr kumimoji="0" lang="en-US" sz="1500" b="1" i="0" u="none" strike="noStrike" kern="1200" cap="none" spc="0" normalizeH="0" baseline="0" noProof="0" dirty="0" err="1">
                <a:ln>
                  <a:noFill/>
                </a:ln>
                <a:solidFill>
                  <a:srgbClr val="000000"/>
                </a:solidFill>
                <a:effectLst/>
                <a:uLnTx/>
                <a:uFillTx/>
                <a:latin typeface="Times" charset="0"/>
                <a:ea typeface="ＭＳ Ｐゴシック" charset="-128"/>
                <a:cs typeface="+mn-cs"/>
              </a:rPr>
              <a:t>Q</a:t>
            </a:r>
            <a:r>
              <a:rPr kumimoji="0" lang="en-US" sz="1500" b="1" i="0" u="none" strike="noStrike" kern="1200" cap="none" spc="0" normalizeH="0" baseline="-25000" noProof="0" dirty="0" err="1">
                <a:ln>
                  <a:noFill/>
                </a:ln>
                <a:solidFill>
                  <a:srgbClr val="000000"/>
                </a:solidFill>
                <a:effectLst/>
                <a:uLnTx/>
                <a:uFillTx/>
                <a:latin typeface="Times" charset="0"/>
                <a:ea typeface="ＭＳ Ｐゴシック" charset="-128"/>
                <a:cs typeface="+mn-cs"/>
              </a:rPr>
              <a:t>Solar</a:t>
            </a:r>
            <a:r>
              <a:rPr kumimoji="0" lang="en-US" sz="1500" b="1" i="0" u="none" strike="noStrike" kern="1200" cap="none" spc="0" normalizeH="0" baseline="0" noProof="0" dirty="0">
                <a:ln>
                  <a:noFill/>
                </a:ln>
                <a:solidFill>
                  <a:srgbClr val="000000"/>
                </a:solidFill>
                <a:effectLst/>
                <a:uLnTx/>
                <a:uFillTx/>
                <a:latin typeface="Times" charset="0"/>
                <a:ea typeface="ＭＳ Ｐゴシック" charset="-128"/>
                <a:cs typeface="+mn-cs"/>
              </a:rPr>
              <a:t> + </a:t>
            </a:r>
            <a:r>
              <a:rPr kumimoji="0" lang="en-US" sz="1500" b="1" i="0" u="none" strike="noStrike" kern="1200" cap="none" spc="0" normalizeH="0" baseline="0" noProof="0" dirty="0" err="1">
                <a:ln>
                  <a:noFill/>
                </a:ln>
                <a:solidFill>
                  <a:srgbClr val="000000"/>
                </a:solidFill>
                <a:effectLst/>
                <a:uLnTx/>
                <a:uFillTx/>
                <a:latin typeface="Times" charset="0"/>
                <a:ea typeface="ＭＳ Ｐゴシック" charset="-128"/>
                <a:cs typeface="+mn-cs"/>
              </a:rPr>
              <a:t>Q</a:t>
            </a:r>
            <a:r>
              <a:rPr kumimoji="0" lang="en-US" sz="1500" b="1" i="0" u="none" strike="noStrike" kern="1200" cap="none" spc="0" normalizeH="0" baseline="-25000" noProof="0" dirty="0" err="1">
                <a:ln>
                  <a:noFill/>
                </a:ln>
                <a:solidFill>
                  <a:srgbClr val="000000"/>
                </a:solidFill>
                <a:effectLst/>
                <a:uLnTx/>
                <a:uFillTx/>
                <a:latin typeface="Times" charset="0"/>
                <a:ea typeface="ＭＳ Ｐゴシック" charset="-128"/>
                <a:cs typeface="+mn-cs"/>
              </a:rPr>
              <a:t>Albedo</a:t>
            </a:r>
            <a:r>
              <a:rPr kumimoji="0" lang="en-US" sz="1500" b="1" i="0" u="none" strike="noStrike" kern="1200" cap="none" spc="0" normalizeH="0" baseline="0" noProof="0" dirty="0">
                <a:ln>
                  <a:noFill/>
                </a:ln>
                <a:solidFill>
                  <a:srgbClr val="000000"/>
                </a:solidFill>
                <a:effectLst/>
                <a:uLnTx/>
                <a:uFillTx/>
                <a:latin typeface="Times" charset="0"/>
                <a:ea typeface="ＭＳ Ｐゴシック" charset="-128"/>
                <a:cs typeface="+mn-cs"/>
              </a:rPr>
              <a:t> </a:t>
            </a:r>
            <a:r>
              <a:rPr kumimoji="0" lang="en-US" sz="1500" b="1" i="0" u="none" strike="sngStrike" kern="1200" cap="none" spc="0" normalizeH="0" baseline="0" noProof="0" dirty="0">
                <a:ln>
                  <a:noFill/>
                </a:ln>
                <a:solidFill>
                  <a:srgbClr val="C00000"/>
                </a:solidFill>
                <a:effectLst/>
                <a:uLnTx/>
                <a:uFillTx/>
                <a:latin typeface="Times" charset="0"/>
                <a:ea typeface="ＭＳ Ｐゴシック" charset="-128"/>
                <a:cs typeface="+mn-cs"/>
              </a:rPr>
              <a:t>+ </a:t>
            </a:r>
            <a:r>
              <a:rPr kumimoji="0" lang="en-US" sz="1500" b="1" i="0" u="none" strike="sngStrike" kern="1200" cap="none" spc="0" normalizeH="0" baseline="0" noProof="0" dirty="0" err="1">
                <a:ln>
                  <a:noFill/>
                </a:ln>
                <a:solidFill>
                  <a:srgbClr val="C00000"/>
                </a:solidFill>
                <a:effectLst/>
                <a:uLnTx/>
                <a:uFillTx/>
                <a:latin typeface="Times" charset="0"/>
                <a:ea typeface="ＭＳ Ｐゴシック" charset="-128"/>
                <a:cs typeface="+mn-cs"/>
              </a:rPr>
              <a:t>Q</a:t>
            </a:r>
            <a:r>
              <a:rPr kumimoji="0" lang="en-US" sz="1500" b="1" i="0" u="none" strike="sngStrike" kern="1200" cap="none" spc="0" normalizeH="0" baseline="-25000" noProof="0" dirty="0" err="1">
                <a:ln>
                  <a:noFill/>
                </a:ln>
                <a:solidFill>
                  <a:srgbClr val="C00000"/>
                </a:solidFill>
                <a:effectLst/>
                <a:uLnTx/>
                <a:uFillTx/>
                <a:latin typeface="Times" charset="0"/>
                <a:ea typeface="ＭＳ Ｐゴシック" charset="-128"/>
                <a:cs typeface="+mn-cs"/>
              </a:rPr>
              <a:t>Diffuse</a:t>
            </a:r>
            <a:r>
              <a:rPr kumimoji="0" lang="en-US" sz="1500" b="1" i="0" u="none" strike="sngStrike" kern="1200" cap="none" spc="0" normalizeH="0" baseline="-25000" noProof="0" dirty="0">
                <a:ln>
                  <a:noFill/>
                </a:ln>
                <a:solidFill>
                  <a:srgbClr val="C00000"/>
                </a:solidFill>
                <a:effectLst/>
                <a:uLnTx/>
                <a:uFillTx/>
                <a:latin typeface="Times" charset="0"/>
                <a:ea typeface="ＭＳ Ｐゴシック" charset="-128"/>
                <a:cs typeface="+mn-cs"/>
              </a:rPr>
              <a:t> Solar</a:t>
            </a:r>
            <a:r>
              <a:rPr kumimoji="0" lang="en-US" sz="1500" b="1" i="0" u="none" strike="sngStrike" kern="1200" cap="none" spc="0" normalizeH="0" baseline="0" noProof="0" dirty="0">
                <a:ln>
                  <a:noFill/>
                </a:ln>
                <a:solidFill>
                  <a:srgbClr val="C00000"/>
                </a:solidFill>
                <a:effectLst/>
                <a:uLnTx/>
                <a:uFillTx/>
                <a:latin typeface="Times" charset="0"/>
                <a:ea typeface="ＭＳ Ｐゴシック" charset="-128"/>
                <a:cs typeface="+mn-cs"/>
              </a:rPr>
              <a:t> + </a:t>
            </a:r>
            <a:r>
              <a:rPr kumimoji="0" lang="en-US" sz="1500" b="1" i="0" u="none" strike="sngStrike" kern="1200" cap="none" spc="0" normalizeH="0" baseline="0" noProof="0" dirty="0" err="1">
                <a:ln>
                  <a:noFill/>
                </a:ln>
                <a:solidFill>
                  <a:srgbClr val="C00000"/>
                </a:solidFill>
                <a:effectLst/>
                <a:uLnTx/>
                <a:uFillTx/>
                <a:latin typeface="Times" charset="0"/>
                <a:ea typeface="ＭＳ Ｐゴシック" charset="-128"/>
                <a:cs typeface="+mn-cs"/>
              </a:rPr>
              <a:t>Q</a:t>
            </a:r>
            <a:r>
              <a:rPr kumimoji="0" lang="en-US" sz="1500" b="1" i="0" u="none" strike="sngStrike" kern="1200" cap="none" spc="0" normalizeH="0" baseline="-25000" noProof="0" dirty="0" err="1">
                <a:ln>
                  <a:noFill/>
                </a:ln>
                <a:solidFill>
                  <a:srgbClr val="C00000"/>
                </a:solidFill>
                <a:effectLst/>
                <a:uLnTx/>
                <a:uFillTx/>
                <a:latin typeface="Times" charset="0"/>
                <a:ea typeface="ＭＳ Ｐゴシック" charset="-128"/>
                <a:cs typeface="+mn-cs"/>
              </a:rPr>
              <a:t>Diffuse</a:t>
            </a:r>
            <a:r>
              <a:rPr kumimoji="0" lang="en-US" sz="1500" b="1" i="0" u="none" strike="sngStrike" kern="1200" cap="none" spc="0" normalizeH="0" baseline="-25000" noProof="0" dirty="0">
                <a:ln>
                  <a:noFill/>
                </a:ln>
                <a:solidFill>
                  <a:srgbClr val="C00000"/>
                </a:solidFill>
                <a:effectLst/>
                <a:uLnTx/>
                <a:uFillTx/>
                <a:latin typeface="Times" charset="0"/>
                <a:ea typeface="ＭＳ Ｐゴシック" charset="-128"/>
                <a:cs typeface="+mn-cs"/>
              </a:rPr>
              <a:t> Sky Albedo</a:t>
            </a:r>
            <a:r>
              <a:rPr kumimoji="0" lang="en-US" sz="1500" b="1" i="0" u="none" strike="sngStrike" kern="1200" cap="none" spc="0" normalizeH="0" baseline="0" noProof="0" dirty="0">
                <a:ln>
                  <a:noFill/>
                </a:ln>
                <a:solidFill>
                  <a:srgbClr val="C00000"/>
                </a:solidFill>
                <a:effectLst/>
                <a:uLnTx/>
                <a:uFillTx/>
                <a:latin typeface="Times" charset="0"/>
                <a:ea typeface="ＭＳ Ｐゴシック" charset="-128"/>
                <a:cs typeface="+mn-cs"/>
              </a:rPr>
              <a:t> </a:t>
            </a:r>
            <a:r>
              <a:rPr kumimoji="0" lang="en-US" sz="1500" b="1" i="0" u="none" strike="noStrike" kern="1200" cap="none" spc="0" normalizeH="0" baseline="0" noProof="0" dirty="0">
                <a:ln>
                  <a:noFill/>
                </a:ln>
                <a:solidFill>
                  <a:srgbClr val="000000"/>
                </a:solidFill>
                <a:effectLst/>
                <a:uLnTx/>
                <a:uFillTx/>
                <a:latin typeface="Times" charset="0"/>
                <a:ea typeface="ＭＳ Ｐゴシック" charset="-128"/>
                <a:cs typeface="+mn-cs"/>
              </a:rPr>
              <a:t>+ </a:t>
            </a:r>
            <a:r>
              <a:rPr kumimoji="0" lang="en-US" sz="1500" b="1" i="0" u="none" strike="noStrike" kern="1200" cap="none" spc="0" normalizeH="0" baseline="0" noProof="0" dirty="0" err="1">
                <a:ln>
                  <a:noFill/>
                </a:ln>
                <a:solidFill>
                  <a:srgbClr val="000000"/>
                </a:solidFill>
                <a:effectLst/>
                <a:uLnTx/>
                <a:uFillTx/>
                <a:latin typeface="Times" charset="0"/>
                <a:ea typeface="ＭＳ Ｐゴシック" charset="-128"/>
                <a:cs typeface="+mn-cs"/>
              </a:rPr>
              <a:t>Q</a:t>
            </a:r>
            <a:r>
              <a:rPr kumimoji="0" lang="en-US" sz="1500" b="1" i="0" u="none" strike="noStrike" kern="1200" cap="none" spc="0" normalizeH="0" baseline="-25000" noProof="0" dirty="0" err="1">
                <a:ln>
                  <a:noFill/>
                </a:ln>
                <a:solidFill>
                  <a:srgbClr val="000000"/>
                </a:solidFill>
                <a:effectLst/>
                <a:uLnTx/>
                <a:uFillTx/>
                <a:latin typeface="Times" charset="0"/>
                <a:ea typeface="ＭＳ Ｐゴシック" charset="-128"/>
                <a:cs typeface="+mn-cs"/>
              </a:rPr>
              <a:t>Planetshine</a:t>
            </a:r>
            <a:r>
              <a:rPr kumimoji="0" lang="en-US" sz="1500" b="1" i="0" u="none" strike="noStrike" kern="1200" cap="none" spc="0" normalizeH="0" baseline="0" noProof="0" dirty="0">
                <a:ln>
                  <a:noFill/>
                </a:ln>
                <a:solidFill>
                  <a:srgbClr val="000000"/>
                </a:solidFill>
                <a:effectLst/>
                <a:uLnTx/>
                <a:uFillTx/>
                <a:latin typeface="Times" charset="0"/>
                <a:ea typeface="ＭＳ Ｐゴシック" charset="-128"/>
                <a:cs typeface="+mn-cs"/>
              </a:rPr>
              <a:t> </a:t>
            </a:r>
            <a:r>
              <a:rPr kumimoji="0" lang="en-US" sz="1500" b="1" i="0" u="none" strike="sngStrike" kern="1200" cap="none" spc="0" normalizeH="0" baseline="0" noProof="0" dirty="0">
                <a:ln>
                  <a:noFill/>
                </a:ln>
                <a:solidFill>
                  <a:srgbClr val="C00000"/>
                </a:solidFill>
                <a:effectLst/>
                <a:uLnTx/>
                <a:uFillTx/>
                <a:latin typeface="Times" charset="0"/>
                <a:ea typeface="ＭＳ Ｐゴシック" charset="-128"/>
                <a:cs typeface="+mn-cs"/>
              </a:rPr>
              <a:t>+ </a:t>
            </a:r>
            <a:r>
              <a:rPr kumimoji="0" lang="en-US" sz="1500" b="1" i="0" u="none" strike="sngStrike" kern="1200" cap="none" spc="0" normalizeH="0" baseline="0" noProof="0" dirty="0" err="1">
                <a:ln>
                  <a:noFill/>
                </a:ln>
                <a:solidFill>
                  <a:srgbClr val="C00000"/>
                </a:solidFill>
                <a:effectLst/>
                <a:uLnTx/>
                <a:uFillTx/>
                <a:latin typeface="Times" charset="0"/>
                <a:ea typeface="ＭＳ Ｐゴシック" charset="-128"/>
                <a:cs typeface="+mn-cs"/>
              </a:rPr>
              <a:t>Q</a:t>
            </a:r>
            <a:r>
              <a:rPr kumimoji="0" lang="en-US" sz="1500" b="1" i="0" u="none" strike="sngStrike" kern="1200" cap="none" spc="0" normalizeH="0" baseline="-25000" noProof="0" dirty="0" err="1">
                <a:ln>
                  <a:noFill/>
                </a:ln>
                <a:solidFill>
                  <a:srgbClr val="C00000"/>
                </a:solidFill>
                <a:effectLst/>
                <a:uLnTx/>
                <a:uFillTx/>
                <a:latin typeface="Times" charset="0"/>
                <a:ea typeface="ＭＳ Ｐゴシック" charset="-128"/>
                <a:cs typeface="+mn-cs"/>
              </a:rPr>
              <a:t>diffuse</a:t>
            </a:r>
            <a:r>
              <a:rPr kumimoji="0" lang="en-US" sz="1500" b="1" i="0" u="none" strike="sngStrike" kern="1200" cap="none" spc="0" normalizeH="0" baseline="-25000" noProof="0" dirty="0">
                <a:ln>
                  <a:noFill/>
                </a:ln>
                <a:solidFill>
                  <a:srgbClr val="C00000"/>
                </a:solidFill>
                <a:effectLst/>
                <a:uLnTx/>
                <a:uFillTx/>
                <a:latin typeface="Times" charset="0"/>
                <a:ea typeface="ＭＳ Ｐゴシック" charset="-128"/>
                <a:cs typeface="+mn-cs"/>
              </a:rPr>
              <a:t> </a:t>
            </a:r>
            <a:r>
              <a:rPr kumimoji="0" lang="en-US" sz="1500" b="1" i="0" u="none" strike="sngStrike" kern="1200" cap="none" spc="0" normalizeH="0" baseline="-25000" noProof="0" dirty="0" err="1">
                <a:ln>
                  <a:noFill/>
                </a:ln>
                <a:solidFill>
                  <a:srgbClr val="C00000"/>
                </a:solidFill>
                <a:effectLst/>
                <a:uLnTx/>
                <a:uFillTx/>
                <a:latin typeface="Times" charset="0"/>
                <a:ea typeface="ＭＳ Ｐゴシック" charset="-128"/>
                <a:cs typeface="+mn-cs"/>
              </a:rPr>
              <a:t>SkyIR</a:t>
            </a:r>
            <a:endParaRPr kumimoji="0" lang="en-US" sz="1500" b="1" i="0" u="none" strike="sngStrike" kern="1200" cap="none" spc="0" normalizeH="0" baseline="0" noProof="0" dirty="0">
              <a:ln>
                <a:noFill/>
              </a:ln>
              <a:solidFill>
                <a:srgbClr val="C00000"/>
              </a:solidFill>
              <a:effectLst/>
              <a:uLnTx/>
              <a:uFillTx/>
              <a:latin typeface="Times" charset="0"/>
              <a:ea typeface="ＭＳ Ｐゴシック" charset="-128"/>
              <a:cs typeface="+mn-cs"/>
            </a:endParaRPr>
          </a:p>
        </p:txBody>
      </p:sp>
    </p:spTree>
    <p:extLst>
      <p:ext uri="{BB962C8B-B14F-4D97-AF65-F5344CB8AC3E}">
        <p14:creationId xmlns:p14="http://schemas.microsoft.com/office/powerpoint/2010/main" val="9313964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7">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7">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7">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7">
                                            <p:txEl>
                                              <p:pRg st="10" end="1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7">
                                            <p:txEl>
                                              <p:pRg st="11" end="11"/>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7">
                                            <p:txEl>
                                              <p:pRg st="12" end="12"/>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7">
                                            <p:txEl>
                                              <p:pRg st="13" end="13"/>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7">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23656C-E0A7-44BD-9798-D65FC754203A}"/>
              </a:ext>
            </a:extLst>
          </p:cNvPr>
          <p:cNvSpPr>
            <a:spLocks noGrp="1"/>
          </p:cNvSpPr>
          <p:nvPr>
            <p:ph type="title"/>
          </p:nvPr>
        </p:nvSpPr>
        <p:spPr/>
        <p:txBody>
          <a:bodyPr/>
          <a:lstStyle/>
          <a:p>
            <a:r>
              <a:rPr lang="en-US" dirty="0"/>
              <a:t>Other Considerations</a:t>
            </a:r>
          </a:p>
        </p:txBody>
      </p:sp>
      <p:sp>
        <p:nvSpPr>
          <p:cNvPr id="3" name="Content Placeholder 2">
            <a:extLst>
              <a:ext uri="{FF2B5EF4-FFF2-40B4-BE49-F238E27FC236}">
                <a16:creationId xmlns:a16="http://schemas.microsoft.com/office/drawing/2014/main" id="{DB329FE6-9A8F-408C-AB13-E506907FAC31}"/>
              </a:ext>
            </a:extLst>
          </p:cNvPr>
          <p:cNvSpPr>
            <a:spLocks noGrp="1"/>
          </p:cNvSpPr>
          <p:nvPr>
            <p:ph idx="1"/>
          </p:nvPr>
        </p:nvSpPr>
        <p:spPr/>
        <p:txBody>
          <a:bodyPr/>
          <a:lstStyle/>
          <a:p>
            <a:r>
              <a:rPr lang="en-US" dirty="0"/>
              <a:t>Solar occultation will be discussed later, but…</a:t>
            </a:r>
          </a:p>
          <a:p>
            <a:pPr lvl="1"/>
            <a:r>
              <a:rPr lang="en-US" dirty="0"/>
              <a:t>In cases with low solar incidence angles, planetary orbits may not be the best choice.</a:t>
            </a:r>
          </a:p>
          <a:p>
            <a:pPr lvl="1"/>
            <a:r>
              <a:rPr lang="en-US" dirty="0"/>
              <a:t>Vector list orbits (which can be taken from planetary orbits </a:t>
            </a:r>
            <a:r>
              <a:rPr lang="en-US" dirty="0" err="1"/>
              <a:t>hra</a:t>
            </a:r>
            <a:r>
              <a:rPr lang="en-US" dirty="0"/>
              <a:t> files) can allow for partial solar illumination.</a:t>
            </a:r>
          </a:p>
          <a:p>
            <a:pPr lvl="2"/>
            <a:r>
              <a:rPr lang="en-US" dirty="0"/>
              <a:t>When calculating heat rates with a vector orbit, </a:t>
            </a:r>
            <a:r>
              <a:rPr lang="en-US" dirty="0" err="1"/>
              <a:t>SkyIR</a:t>
            </a:r>
            <a:r>
              <a:rPr lang="en-US" dirty="0"/>
              <a:t> is not an option</a:t>
            </a:r>
          </a:p>
          <a:p>
            <a:pPr lvl="2"/>
            <a:endParaRPr lang="en-US" dirty="0"/>
          </a:p>
          <a:p>
            <a:pPr lvl="2"/>
            <a:endParaRPr lang="en-US" dirty="0"/>
          </a:p>
          <a:p>
            <a:pPr lvl="2"/>
            <a:endParaRPr lang="en-US" dirty="0"/>
          </a:p>
          <a:p>
            <a:pPr lvl="2"/>
            <a:endParaRPr lang="en-US" dirty="0"/>
          </a:p>
          <a:p>
            <a:pPr lvl="2"/>
            <a:r>
              <a:rPr lang="en-US" dirty="0"/>
              <a:t>In this case, care should be used to either use a larger ground plane or understand the effect (usually small) that the space node flux is having on the model.</a:t>
            </a:r>
          </a:p>
          <a:p>
            <a:pPr lvl="2"/>
            <a:endParaRPr lang="en-US" dirty="0"/>
          </a:p>
        </p:txBody>
      </p:sp>
      <p:sp>
        <p:nvSpPr>
          <p:cNvPr id="4" name="Footer Placeholder 3">
            <a:extLst>
              <a:ext uri="{FF2B5EF4-FFF2-40B4-BE49-F238E27FC236}">
                <a16:creationId xmlns:a16="http://schemas.microsoft.com/office/drawing/2014/main" id="{B953D84E-698F-48B6-A028-C9CCC0F965B9}"/>
              </a:ext>
            </a:extLst>
          </p:cNvPr>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333399"/>
                </a:solidFill>
                <a:effectLst/>
                <a:uLnTx/>
                <a:uFillTx/>
                <a:latin typeface="Arial" pitchFamily="34" charset="0"/>
                <a:ea typeface="ＭＳ Ｐゴシック" charset="-128"/>
                <a:cs typeface="+mn-cs"/>
              </a:rPr>
              <a:t>TFAWS 2022 – September 6</a:t>
            </a:r>
            <a:r>
              <a:rPr kumimoji="0" lang="en-US" sz="1200" b="0" i="0" u="none" strike="noStrike" kern="1200" cap="none" spc="0" normalizeH="0" baseline="30000" noProof="0">
                <a:ln>
                  <a:noFill/>
                </a:ln>
                <a:solidFill>
                  <a:srgbClr val="333399"/>
                </a:solidFill>
                <a:effectLst/>
                <a:uLnTx/>
                <a:uFillTx/>
                <a:latin typeface="Arial" pitchFamily="34" charset="0"/>
                <a:ea typeface="ＭＳ Ｐゴシック" charset="-128"/>
                <a:cs typeface="+mn-cs"/>
              </a:rPr>
              <a:t>th</a:t>
            </a:r>
            <a:r>
              <a:rPr kumimoji="0" lang="en-US" sz="1200" b="0" i="0" u="none" strike="noStrike" kern="1200" cap="none" spc="0" normalizeH="0" baseline="0" noProof="0">
                <a:ln>
                  <a:noFill/>
                </a:ln>
                <a:solidFill>
                  <a:srgbClr val="333399"/>
                </a:solidFill>
                <a:effectLst/>
                <a:uLnTx/>
                <a:uFillTx/>
                <a:latin typeface="Arial" pitchFamily="34" charset="0"/>
                <a:ea typeface="ＭＳ Ｐゴシック" charset="-128"/>
                <a:cs typeface="+mn-cs"/>
              </a:rPr>
              <a:t>-9</a:t>
            </a:r>
            <a:r>
              <a:rPr kumimoji="0" lang="en-US" sz="1200" b="0" i="0" u="none" strike="noStrike" kern="1200" cap="none" spc="0" normalizeH="0" baseline="30000" noProof="0">
                <a:ln>
                  <a:noFill/>
                </a:ln>
                <a:solidFill>
                  <a:srgbClr val="333399"/>
                </a:solidFill>
                <a:effectLst/>
                <a:uLnTx/>
                <a:uFillTx/>
                <a:latin typeface="Arial" pitchFamily="34" charset="0"/>
                <a:ea typeface="ＭＳ Ｐゴシック" charset="-128"/>
                <a:cs typeface="+mn-cs"/>
              </a:rPr>
              <a:t>th</a:t>
            </a:r>
            <a:r>
              <a:rPr kumimoji="0" lang="en-US" sz="1200" b="0" i="0" u="none" strike="noStrike" kern="1200" cap="none" spc="0" normalizeH="0" baseline="0" noProof="0">
                <a:ln>
                  <a:noFill/>
                </a:ln>
                <a:solidFill>
                  <a:srgbClr val="333399"/>
                </a:solidFill>
                <a:effectLst/>
                <a:uLnTx/>
                <a:uFillTx/>
                <a:latin typeface="Arial" pitchFamily="34" charset="0"/>
                <a:ea typeface="ＭＳ Ｐゴシック" charset="-128"/>
                <a:cs typeface="+mn-cs"/>
              </a:rPr>
              <a:t>, 2022</a:t>
            </a:r>
            <a:endParaRPr kumimoji="0" lang="en-US" sz="1200" b="0" i="0" u="none" strike="noStrike" kern="1200" cap="none" spc="0" normalizeH="0" baseline="0" noProof="0" dirty="0">
              <a:ln>
                <a:noFill/>
              </a:ln>
              <a:solidFill>
                <a:srgbClr val="333399"/>
              </a:solidFill>
              <a:effectLst/>
              <a:uLnTx/>
              <a:uFillTx/>
              <a:latin typeface="Arial" pitchFamily="34" charset="0"/>
              <a:ea typeface="ＭＳ Ｐゴシック" charset="-128"/>
              <a:cs typeface="+mn-cs"/>
            </a:endParaRPr>
          </a:p>
        </p:txBody>
      </p:sp>
      <p:sp>
        <p:nvSpPr>
          <p:cNvPr id="5" name="Slide Number Placeholder 4">
            <a:extLst>
              <a:ext uri="{FF2B5EF4-FFF2-40B4-BE49-F238E27FC236}">
                <a16:creationId xmlns:a16="http://schemas.microsoft.com/office/drawing/2014/main" id="{12D5F2C9-4917-433E-9BD2-B14E534731AC}"/>
              </a:ext>
            </a:extLst>
          </p:cNvPr>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3F42015-0FC7-4B0E-8D2B-76EADF48D957}" type="slidenum">
              <a:rPr kumimoji="0" lang="en-US" sz="1000" b="0" i="0" u="none" strike="noStrike" kern="1200" cap="none" spc="0" normalizeH="0" baseline="0" noProof="0" smtClean="0">
                <a:ln>
                  <a:noFill/>
                </a:ln>
                <a:solidFill>
                  <a:srgbClr val="333399"/>
                </a:solidFill>
                <a:effectLst/>
                <a:uLnTx/>
                <a:uFillTx/>
                <a:latin typeface="Arial" pitchFamily="34"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35</a:t>
            </a:fld>
            <a:endParaRPr kumimoji="0" lang="en-US" sz="1000" b="0" i="0" u="none" strike="noStrike" kern="1200" cap="none" spc="0" normalizeH="0" baseline="0" noProof="0">
              <a:ln>
                <a:noFill/>
              </a:ln>
              <a:solidFill>
                <a:srgbClr val="333399"/>
              </a:solidFill>
              <a:effectLst/>
              <a:uLnTx/>
              <a:uFillTx/>
              <a:latin typeface="Arial" pitchFamily="34" charset="0"/>
              <a:ea typeface="ＭＳ Ｐゴシック" charset="-128"/>
              <a:cs typeface="+mn-cs"/>
            </a:endParaRPr>
          </a:p>
        </p:txBody>
      </p:sp>
      <p:pic>
        <p:nvPicPr>
          <p:cNvPr id="7" name="Picture 6">
            <a:extLst>
              <a:ext uri="{FF2B5EF4-FFF2-40B4-BE49-F238E27FC236}">
                <a16:creationId xmlns:a16="http://schemas.microsoft.com/office/drawing/2014/main" id="{6FF97B45-2B59-4F7A-A97F-5508613E21F5}"/>
              </a:ext>
            </a:extLst>
          </p:cNvPr>
          <p:cNvPicPr>
            <a:picLocks noChangeAspect="1"/>
          </p:cNvPicPr>
          <p:nvPr/>
        </p:nvPicPr>
        <p:blipFill>
          <a:blip r:embed="rId2"/>
          <a:stretch>
            <a:fillRect/>
          </a:stretch>
        </p:blipFill>
        <p:spPr>
          <a:xfrm>
            <a:off x="4381500" y="2857500"/>
            <a:ext cx="3686689" cy="981212"/>
          </a:xfrm>
          <a:prstGeom prst="rect">
            <a:avLst/>
          </a:prstGeom>
        </p:spPr>
      </p:pic>
    </p:spTree>
    <p:extLst>
      <p:ext uri="{BB962C8B-B14F-4D97-AF65-F5344CB8AC3E}">
        <p14:creationId xmlns:p14="http://schemas.microsoft.com/office/powerpoint/2010/main" val="83796289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DB5BBD-12C3-46F0-ACF1-F0C779805646}"/>
              </a:ext>
            </a:extLst>
          </p:cNvPr>
          <p:cNvSpPr>
            <a:spLocks noGrp="1"/>
          </p:cNvSpPr>
          <p:nvPr>
            <p:ph type="title"/>
          </p:nvPr>
        </p:nvSpPr>
        <p:spPr/>
        <p:txBody>
          <a:bodyPr/>
          <a:lstStyle/>
          <a:p>
            <a:r>
              <a:rPr lang="en-US" dirty="0"/>
              <a:t>Sizing the Ground Plane</a:t>
            </a:r>
          </a:p>
        </p:txBody>
      </p:sp>
      <p:sp>
        <p:nvSpPr>
          <p:cNvPr id="3" name="Content Placeholder 2">
            <a:extLst>
              <a:ext uri="{FF2B5EF4-FFF2-40B4-BE49-F238E27FC236}">
                <a16:creationId xmlns:a16="http://schemas.microsoft.com/office/drawing/2014/main" id="{AA2E9725-1511-424E-9B11-7E59604F4829}"/>
              </a:ext>
            </a:extLst>
          </p:cNvPr>
          <p:cNvSpPr>
            <a:spLocks noGrp="1"/>
          </p:cNvSpPr>
          <p:nvPr>
            <p:ph idx="1"/>
          </p:nvPr>
        </p:nvSpPr>
        <p:spPr/>
        <p:txBody>
          <a:bodyPr/>
          <a:lstStyle/>
          <a:p>
            <a:r>
              <a:rPr lang="en-US" dirty="0"/>
              <a:t>The Lunar surface temperature is dependent on shadowing by surface assets</a:t>
            </a:r>
          </a:p>
          <a:p>
            <a:pPr lvl="1"/>
            <a:r>
              <a:rPr lang="en-US" dirty="0"/>
              <a:t>A participatory ground plane (not just an idealized planet surface) needs to be included in thermal models</a:t>
            </a:r>
          </a:p>
          <a:p>
            <a:r>
              <a:rPr lang="en-US" dirty="0"/>
              <a:t>The Lunar Thermal Analysis Guidebook breaks ground plane sizes in two groups.</a:t>
            </a:r>
          </a:p>
          <a:p>
            <a:pPr lvl="1"/>
            <a:r>
              <a:rPr lang="en-US" dirty="0"/>
              <a:t>Large enough to capture the vehicle’s effect on the surface.</a:t>
            </a:r>
          </a:p>
          <a:p>
            <a:pPr lvl="1"/>
            <a:r>
              <a:rPr lang="en-US" dirty="0"/>
              <a:t>Large enough to capture the surface effect on the vehicle.</a:t>
            </a:r>
          </a:p>
          <a:p>
            <a:r>
              <a:rPr lang="en-US" dirty="0"/>
              <a:t>Thermal analysis tools, like thermal Desktop, can provide an idealized ground plane to account for the ground effect on a vehicle.</a:t>
            </a:r>
          </a:p>
          <a:p>
            <a:pPr lvl="1"/>
            <a:r>
              <a:rPr lang="en-US" dirty="0"/>
              <a:t>Allows for a smaller modeled ground plane that only captures vehicle effect on surface</a:t>
            </a:r>
          </a:p>
          <a:p>
            <a:pPr lvl="1"/>
            <a:r>
              <a:rPr lang="en-US" dirty="0"/>
              <a:t>Less computationally demanding.</a:t>
            </a:r>
          </a:p>
        </p:txBody>
      </p:sp>
      <p:sp>
        <p:nvSpPr>
          <p:cNvPr id="4" name="Footer Placeholder 3">
            <a:extLst>
              <a:ext uri="{FF2B5EF4-FFF2-40B4-BE49-F238E27FC236}">
                <a16:creationId xmlns:a16="http://schemas.microsoft.com/office/drawing/2014/main" id="{3833B081-5090-441A-A54A-948D612D80F2}"/>
              </a:ext>
            </a:extLst>
          </p:cNvPr>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333399"/>
                </a:solidFill>
                <a:effectLst/>
                <a:uLnTx/>
                <a:uFillTx/>
                <a:latin typeface="Arial" pitchFamily="34" charset="0"/>
                <a:ea typeface="ＭＳ Ｐゴシック" charset="-128"/>
                <a:cs typeface="+mn-cs"/>
              </a:rPr>
              <a:t>TFAWS 2022 – September 6</a:t>
            </a:r>
            <a:r>
              <a:rPr kumimoji="0" lang="en-US" sz="1200" b="0" i="0" u="none" strike="noStrike" kern="1200" cap="none" spc="0" normalizeH="0" baseline="30000" noProof="0">
                <a:ln>
                  <a:noFill/>
                </a:ln>
                <a:solidFill>
                  <a:srgbClr val="333399"/>
                </a:solidFill>
                <a:effectLst/>
                <a:uLnTx/>
                <a:uFillTx/>
                <a:latin typeface="Arial" pitchFamily="34" charset="0"/>
                <a:ea typeface="ＭＳ Ｐゴシック" charset="-128"/>
                <a:cs typeface="+mn-cs"/>
              </a:rPr>
              <a:t>th</a:t>
            </a:r>
            <a:r>
              <a:rPr kumimoji="0" lang="en-US" sz="1200" b="0" i="0" u="none" strike="noStrike" kern="1200" cap="none" spc="0" normalizeH="0" baseline="0" noProof="0">
                <a:ln>
                  <a:noFill/>
                </a:ln>
                <a:solidFill>
                  <a:srgbClr val="333399"/>
                </a:solidFill>
                <a:effectLst/>
                <a:uLnTx/>
                <a:uFillTx/>
                <a:latin typeface="Arial" pitchFamily="34" charset="0"/>
                <a:ea typeface="ＭＳ Ｐゴシック" charset="-128"/>
                <a:cs typeface="+mn-cs"/>
              </a:rPr>
              <a:t>-9</a:t>
            </a:r>
            <a:r>
              <a:rPr kumimoji="0" lang="en-US" sz="1200" b="0" i="0" u="none" strike="noStrike" kern="1200" cap="none" spc="0" normalizeH="0" baseline="30000" noProof="0">
                <a:ln>
                  <a:noFill/>
                </a:ln>
                <a:solidFill>
                  <a:srgbClr val="333399"/>
                </a:solidFill>
                <a:effectLst/>
                <a:uLnTx/>
                <a:uFillTx/>
                <a:latin typeface="Arial" pitchFamily="34" charset="0"/>
                <a:ea typeface="ＭＳ Ｐゴシック" charset="-128"/>
                <a:cs typeface="+mn-cs"/>
              </a:rPr>
              <a:t>th</a:t>
            </a:r>
            <a:r>
              <a:rPr kumimoji="0" lang="en-US" sz="1200" b="0" i="0" u="none" strike="noStrike" kern="1200" cap="none" spc="0" normalizeH="0" baseline="0" noProof="0">
                <a:ln>
                  <a:noFill/>
                </a:ln>
                <a:solidFill>
                  <a:srgbClr val="333399"/>
                </a:solidFill>
                <a:effectLst/>
                <a:uLnTx/>
                <a:uFillTx/>
                <a:latin typeface="Arial" pitchFamily="34" charset="0"/>
                <a:ea typeface="ＭＳ Ｐゴシック" charset="-128"/>
                <a:cs typeface="+mn-cs"/>
              </a:rPr>
              <a:t>, 2022</a:t>
            </a:r>
            <a:endParaRPr kumimoji="0" lang="en-US" sz="1200" b="0" i="0" u="none" strike="noStrike" kern="1200" cap="none" spc="0" normalizeH="0" baseline="0" noProof="0" dirty="0">
              <a:ln>
                <a:noFill/>
              </a:ln>
              <a:solidFill>
                <a:srgbClr val="333399"/>
              </a:solidFill>
              <a:effectLst/>
              <a:uLnTx/>
              <a:uFillTx/>
              <a:latin typeface="Arial" pitchFamily="34" charset="0"/>
              <a:ea typeface="ＭＳ Ｐゴシック" charset="-128"/>
              <a:cs typeface="+mn-cs"/>
            </a:endParaRPr>
          </a:p>
        </p:txBody>
      </p:sp>
      <p:sp>
        <p:nvSpPr>
          <p:cNvPr id="5" name="Slide Number Placeholder 4">
            <a:extLst>
              <a:ext uri="{FF2B5EF4-FFF2-40B4-BE49-F238E27FC236}">
                <a16:creationId xmlns:a16="http://schemas.microsoft.com/office/drawing/2014/main" id="{7177D78C-B7E9-4A3B-AFBE-EEC986A2C27D}"/>
              </a:ext>
            </a:extLst>
          </p:cNvPr>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3F42015-0FC7-4B0E-8D2B-76EADF48D957}" type="slidenum">
              <a:rPr kumimoji="0" lang="en-US" sz="1000" b="0" i="0" u="none" strike="noStrike" kern="1200" cap="none" spc="0" normalizeH="0" baseline="0" noProof="0" smtClean="0">
                <a:ln>
                  <a:noFill/>
                </a:ln>
                <a:solidFill>
                  <a:srgbClr val="333399"/>
                </a:solidFill>
                <a:effectLst/>
                <a:uLnTx/>
                <a:uFillTx/>
                <a:latin typeface="Arial" pitchFamily="34"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36</a:t>
            </a:fld>
            <a:endParaRPr kumimoji="0" lang="en-US" sz="1000" b="0" i="0" u="none" strike="noStrike" kern="1200" cap="none" spc="0" normalizeH="0" baseline="0" noProof="0">
              <a:ln>
                <a:noFill/>
              </a:ln>
              <a:solidFill>
                <a:srgbClr val="333399"/>
              </a:solidFill>
              <a:effectLst/>
              <a:uLnTx/>
              <a:uFillTx/>
              <a:latin typeface="Arial" pitchFamily="34" charset="0"/>
              <a:ea typeface="ＭＳ Ｐゴシック" charset="-128"/>
              <a:cs typeface="+mn-cs"/>
            </a:endParaRPr>
          </a:p>
        </p:txBody>
      </p:sp>
    </p:spTree>
    <p:extLst>
      <p:ext uri="{BB962C8B-B14F-4D97-AF65-F5344CB8AC3E}">
        <p14:creationId xmlns:p14="http://schemas.microsoft.com/office/powerpoint/2010/main" val="371732362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Content Placeholder 21">
            <a:extLst>
              <a:ext uri="{FF2B5EF4-FFF2-40B4-BE49-F238E27FC236}">
                <a16:creationId xmlns:a16="http://schemas.microsoft.com/office/drawing/2014/main" id="{4CAAA258-89FA-4713-BBB3-1FEDDD2C57B1}"/>
              </a:ext>
            </a:extLst>
          </p:cNvPr>
          <p:cNvPicPr>
            <a:picLocks noGrp="1" noChangeAspect="1"/>
          </p:cNvPicPr>
          <p:nvPr>
            <p:ph sz="quarter" idx="4"/>
          </p:nvPr>
        </p:nvPicPr>
        <p:blipFill>
          <a:blip r:embed="rId2"/>
          <a:stretch>
            <a:fillRect/>
          </a:stretch>
        </p:blipFill>
        <p:spPr>
          <a:xfrm>
            <a:off x="6192838" y="1890685"/>
            <a:ext cx="5389562" cy="4097392"/>
          </a:xfrm>
          <a:prstGeom prst="rect">
            <a:avLst/>
          </a:prstGeom>
        </p:spPr>
      </p:pic>
      <p:sp>
        <p:nvSpPr>
          <p:cNvPr id="14" name="Title 13">
            <a:extLst>
              <a:ext uri="{FF2B5EF4-FFF2-40B4-BE49-F238E27FC236}">
                <a16:creationId xmlns:a16="http://schemas.microsoft.com/office/drawing/2014/main" id="{A214E656-8F01-481F-8DCD-5F3D714D2F95}"/>
              </a:ext>
            </a:extLst>
          </p:cNvPr>
          <p:cNvSpPr>
            <a:spLocks noGrp="1"/>
          </p:cNvSpPr>
          <p:nvPr>
            <p:ph type="title"/>
          </p:nvPr>
        </p:nvSpPr>
        <p:spPr/>
        <p:txBody>
          <a:bodyPr/>
          <a:lstStyle/>
          <a:p>
            <a:r>
              <a:rPr lang="en-US" dirty="0"/>
              <a:t>Sizing the Ground Plane</a:t>
            </a:r>
          </a:p>
        </p:txBody>
      </p:sp>
      <p:sp>
        <p:nvSpPr>
          <p:cNvPr id="15" name="Text Placeholder 14">
            <a:extLst>
              <a:ext uri="{FF2B5EF4-FFF2-40B4-BE49-F238E27FC236}">
                <a16:creationId xmlns:a16="http://schemas.microsoft.com/office/drawing/2014/main" id="{57CB5F77-FD70-4DD8-A03C-47A66BAA5476}"/>
              </a:ext>
            </a:extLst>
          </p:cNvPr>
          <p:cNvSpPr>
            <a:spLocks noGrp="1"/>
          </p:cNvSpPr>
          <p:nvPr>
            <p:ph type="body" idx="1"/>
          </p:nvPr>
        </p:nvSpPr>
        <p:spPr/>
        <p:txBody>
          <a:bodyPr/>
          <a:lstStyle/>
          <a:p>
            <a:r>
              <a:rPr lang="en-US" dirty="0"/>
              <a:t>Vehicle Effect on Surface</a:t>
            </a:r>
          </a:p>
        </p:txBody>
      </p:sp>
      <p:sp>
        <p:nvSpPr>
          <p:cNvPr id="17" name="Text Placeholder 16">
            <a:extLst>
              <a:ext uri="{FF2B5EF4-FFF2-40B4-BE49-F238E27FC236}">
                <a16:creationId xmlns:a16="http://schemas.microsoft.com/office/drawing/2014/main" id="{F454A5D4-A7AE-42B5-9DB0-FF4717E309B5}"/>
              </a:ext>
            </a:extLst>
          </p:cNvPr>
          <p:cNvSpPr>
            <a:spLocks noGrp="1"/>
          </p:cNvSpPr>
          <p:nvPr>
            <p:ph type="body" sz="quarter" idx="3"/>
          </p:nvPr>
        </p:nvSpPr>
        <p:spPr/>
        <p:txBody>
          <a:bodyPr/>
          <a:lstStyle/>
          <a:p>
            <a:r>
              <a:rPr lang="en-US" dirty="0"/>
              <a:t>Surface Effect on Vehicle</a:t>
            </a:r>
          </a:p>
        </p:txBody>
      </p:sp>
      <p:sp>
        <p:nvSpPr>
          <p:cNvPr id="4" name="Footer Placeholder 3">
            <a:extLst>
              <a:ext uri="{FF2B5EF4-FFF2-40B4-BE49-F238E27FC236}">
                <a16:creationId xmlns:a16="http://schemas.microsoft.com/office/drawing/2014/main" id="{1C960D3A-C1EC-42B3-9B23-8C32E5BA3078}"/>
              </a:ext>
            </a:extLst>
          </p:cNvPr>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333399"/>
                </a:solidFill>
                <a:effectLst/>
                <a:uLnTx/>
                <a:uFillTx/>
                <a:latin typeface="Arial" pitchFamily="34" charset="0"/>
                <a:ea typeface="ＭＳ Ｐゴシック" charset="-128"/>
                <a:cs typeface="+mn-cs"/>
              </a:rPr>
              <a:t>TFAWS 2022 – September 6</a:t>
            </a:r>
            <a:r>
              <a:rPr kumimoji="0" lang="en-US" sz="1200" b="0" i="0" u="none" strike="noStrike" kern="1200" cap="none" spc="0" normalizeH="0" baseline="30000" noProof="0">
                <a:ln>
                  <a:noFill/>
                </a:ln>
                <a:solidFill>
                  <a:srgbClr val="333399"/>
                </a:solidFill>
                <a:effectLst/>
                <a:uLnTx/>
                <a:uFillTx/>
                <a:latin typeface="Arial" pitchFamily="34" charset="0"/>
                <a:ea typeface="ＭＳ Ｐゴシック" charset="-128"/>
                <a:cs typeface="+mn-cs"/>
              </a:rPr>
              <a:t>th</a:t>
            </a:r>
            <a:r>
              <a:rPr kumimoji="0" lang="en-US" sz="1200" b="0" i="0" u="none" strike="noStrike" kern="1200" cap="none" spc="0" normalizeH="0" baseline="0" noProof="0">
                <a:ln>
                  <a:noFill/>
                </a:ln>
                <a:solidFill>
                  <a:srgbClr val="333399"/>
                </a:solidFill>
                <a:effectLst/>
                <a:uLnTx/>
                <a:uFillTx/>
                <a:latin typeface="Arial" pitchFamily="34" charset="0"/>
                <a:ea typeface="ＭＳ Ｐゴシック" charset="-128"/>
                <a:cs typeface="+mn-cs"/>
              </a:rPr>
              <a:t>-9</a:t>
            </a:r>
            <a:r>
              <a:rPr kumimoji="0" lang="en-US" sz="1200" b="0" i="0" u="none" strike="noStrike" kern="1200" cap="none" spc="0" normalizeH="0" baseline="30000" noProof="0">
                <a:ln>
                  <a:noFill/>
                </a:ln>
                <a:solidFill>
                  <a:srgbClr val="333399"/>
                </a:solidFill>
                <a:effectLst/>
                <a:uLnTx/>
                <a:uFillTx/>
                <a:latin typeface="Arial" pitchFamily="34" charset="0"/>
                <a:ea typeface="ＭＳ Ｐゴシック" charset="-128"/>
                <a:cs typeface="+mn-cs"/>
              </a:rPr>
              <a:t>th</a:t>
            </a:r>
            <a:r>
              <a:rPr kumimoji="0" lang="en-US" sz="1200" b="0" i="0" u="none" strike="noStrike" kern="1200" cap="none" spc="0" normalizeH="0" baseline="0" noProof="0">
                <a:ln>
                  <a:noFill/>
                </a:ln>
                <a:solidFill>
                  <a:srgbClr val="333399"/>
                </a:solidFill>
                <a:effectLst/>
                <a:uLnTx/>
                <a:uFillTx/>
                <a:latin typeface="Arial" pitchFamily="34" charset="0"/>
                <a:ea typeface="ＭＳ Ｐゴシック" charset="-128"/>
                <a:cs typeface="+mn-cs"/>
              </a:rPr>
              <a:t>, 2022</a:t>
            </a:r>
            <a:endParaRPr kumimoji="0" lang="en-US" sz="1200" b="0" i="0" u="none" strike="noStrike" kern="1200" cap="none" spc="0" normalizeH="0" baseline="0" noProof="0" dirty="0">
              <a:ln>
                <a:noFill/>
              </a:ln>
              <a:solidFill>
                <a:srgbClr val="333399"/>
              </a:solidFill>
              <a:effectLst/>
              <a:uLnTx/>
              <a:uFillTx/>
              <a:latin typeface="Arial" pitchFamily="34" charset="0"/>
              <a:ea typeface="ＭＳ Ｐゴシック" charset="-128"/>
              <a:cs typeface="+mn-cs"/>
            </a:endParaRPr>
          </a:p>
        </p:txBody>
      </p:sp>
      <p:sp>
        <p:nvSpPr>
          <p:cNvPr id="5" name="Slide Number Placeholder 4">
            <a:extLst>
              <a:ext uri="{FF2B5EF4-FFF2-40B4-BE49-F238E27FC236}">
                <a16:creationId xmlns:a16="http://schemas.microsoft.com/office/drawing/2014/main" id="{36251C7B-F5F4-477D-815D-D829C57F9849}"/>
              </a:ext>
            </a:extLst>
          </p:cNvPr>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3F42015-0FC7-4B0E-8D2B-76EADF48D957}" type="slidenum">
              <a:rPr kumimoji="0" lang="en-US" sz="1000" b="0" i="0" u="none" strike="noStrike" kern="1200" cap="none" spc="0" normalizeH="0" baseline="0" noProof="0" smtClean="0">
                <a:ln>
                  <a:noFill/>
                </a:ln>
                <a:solidFill>
                  <a:srgbClr val="333399"/>
                </a:solidFill>
                <a:effectLst/>
                <a:uLnTx/>
                <a:uFillTx/>
                <a:latin typeface="Arial" pitchFamily="34"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37</a:t>
            </a:fld>
            <a:endParaRPr kumimoji="0" lang="en-US" sz="1000" b="0" i="0" u="none" strike="noStrike" kern="1200" cap="none" spc="0" normalizeH="0" baseline="0" noProof="0">
              <a:ln>
                <a:noFill/>
              </a:ln>
              <a:solidFill>
                <a:srgbClr val="333399"/>
              </a:solidFill>
              <a:effectLst/>
              <a:uLnTx/>
              <a:uFillTx/>
              <a:latin typeface="Arial" pitchFamily="34" charset="0"/>
              <a:ea typeface="ＭＳ Ｐゴシック" charset="-128"/>
              <a:cs typeface="+mn-cs"/>
            </a:endParaRPr>
          </a:p>
        </p:txBody>
      </p:sp>
      <p:sp>
        <p:nvSpPr>
          <p:cNvPr id="11" name="TextBox 10">
            <a:extLst>
              <a:ext uri="{FF2B5EF4-FFF2-40B4-BE49-F238E27FC236}">
                <a16:creationId xmlns:a16="http://schemas.microsoft.com/office/drawing/2014/main" id="{74E7A79F-11CF-4B6B-A408-AD4322409978}"/>
              </a:ext>
            </a:extLst>
          </p:cNvPr>
          <p:cNvSpPr txBox="1"/>
          <p:nvPr/>
        </p:nvSpPr>
        <p:spPr>
          <a:xfrm>
            <a:off x="1485900" y="5959442"/>
            <a:ext cx="3825983" cy="369332"/>
          </a:xfrm>
          <a:prstGeom prst="rect">
            <a:avLst/>
          </a:prstGeom>
          <a:noFill/>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l-GR" sz="1800" b="0" i="0" u="none" strike="noStrike" kern="1200" cap="none" spc="0" normalizeH="0" baseline="0" noProof="0" dirty="0">
                <a:ln>
                  <a:noFill/>
                </a:ln>
                <a:solidFill>
                  <a:srgbClr val="000000"/>
                </a:solidFill>
                <a:effectLst/>
                <a:uLnTx/>
                <a:uFillTx/>
                <a:latin typeface="Times" charset="0"/>
                <a:ea typeface="ＭＳ Ｐゴシック" charset="-128"/>
                <a:cs typeface="+mn-cs"/>
              </a:rPr>
              <a:t>(</a:t>
            </a:r>
            <a:r>
              <a:rPr kumimoji="0" lang="en-US" sz="1800" b="0" i="0" u="none" strike="noStrike" kern="1200" cap="none" spc="0" normalizeH="0" baseline="0" noProof="0" dirty="0">
                <a:ln>
                  <a:noFill/>
                </a:ln>
                <a:solidFill>
                  <a:srgbClr val="000000"/>
                </a:solidFill>
                <a:effectLst/>
                <a:uLnTx/>
                <a:uFillTx/>
                <a:latin typeface="Cambria Math" panose="02040503050406030204" pitchFamily="18" charset="0"/>
                <a:ea typeface="ＭＳ Ｐゴシック" charset="-128"/>
                <a:cs typeface="+mn-cs"/>
              </a:rPr>
              <a:t>(𝑟1/𝑟2)</a:t>
            </a:r>
            <a:r>
              <a:rPr kumimoji="0" lang="en-US" sz="1800" b="0" i="0" u="none" strike="noStrike" kern="1200" cap="none" spc="0" normalizeH="0" baseline="-25000" noProof="0" dirty="0">
                <a:ln>
                  <a:noFill/>
                </a:ln>
                <a:solidFill>
                  <a:srgbClr val="000000"/>
                </a:solidFill>
                <a:effectLst/>
                <a:uLnTx/>
                <a:uFillTx/>
                <a:latin typeface="Cambria Math" panose="02040503050406030204" pitchFamily="18" charset="0"/>
                <a:ea typeface="ＭＳ Ｐゴシック" charset="-128"/>
                <a:cs typeface="+mn-cs"/>
              </a:rPr>
              <a:t>𝐹2−1=0.05</a:t>
            </a:r>
            <a:r>
              <a:rPr kumimoji="0" lang="en-US" sz="1800" b="0" i="0" u="none" strike="noStrike" kern="1200" cap="none" spc="0" normalizeH="0" baseline="0" noProof="0" dirty="0">
                <a:ln>
                  <a:noFill/>
                </a:ln>
                <a:solidFill>
                  <a:srgbClr val="000000"/>
                </a:solidFill>
                <a:effectLst/>
                <a:uLnTx/>
                <a:uFillTx/>
                <a:latin typeface="Cambria Math" panose="02040503050406030204" pitchFamily="18" charset="0"/>
                <a:ea typeface="ＭＳ Ｐゴシック" charset="-128"/>
                <a:cs typeface="+mn-cs"/>
              </a:rPr>
              <a:t>≅1.77𝑙𝑛(𝐴𝑅)+5.85 </a:t>
            </a:r>
            <a:endParaRPr kumimoji="0" lang="en-US" sz="2000" b="1" i="0" u="none" strike="noStrike" kern="1200" cap="none" spc="0" normalizeH="0" baseline="0" noProof="0" dirty="0">
              <a:ln>
                <a:noFill/>
              </a:ln>
              <a:solidFill>
                <a:srgbClr val="000000"/>
              </a:solidFill>
              <a:effectLst/>
              <a:uLnTx/>
              <a:uFillTx/>
              <a:latin typeface="Times" charset="0"/>
              <a:ea typeface="ＭＳ Ｐゴシック" charset="-128"/>
              <a:cs typeface="+mn-cs"/>
            </a:endParaRPr>
          </a:p>
        </p:txBody>
      </p:sp>
      <p:sp>
        <p:nvSpPr>
          <p:cNvPr id="13" name="TextBox 12">
            <a:extLst>
              <a:ext uri="{FF2B5EF4-FFF2-40B4-BE49-F238E27FC236}">
                <a16:creationId xmlns:a16="http://schemas.microsoft.com/office/drawing/2014/main" id="{4589C2BF-343C-44AB-82B4-7E7819780DE4}"/>
              </a:ext>
            </a:extLst>
          </p:cNvPr>
          <p:cNvSpPr txBox="1"/>
          <p:nvPr/>
        </p:nvSpPr>
        <p:spPr>
          <a:xfrm>
            <a:off x="7068062" y="5905500"/>
            <a:ext cx="3948676" cy="400110"/>
          </a:xfrm>
          <a:prstGeom prst="rect">
            <a:avLst/>
          </a:prstGeom>
          <a:noFill/>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l-GR" sz="2000" b="0" i="0" u="none" strike="noStrike" kern="1200" cap="none" spc="0" normalizeH="0" baseline="0" noProof="0" dirty="0">
                <a:ln>
                  <a:noFill/>
                </a:ln>
                <a:solidFill>
                  <a:srgbClr val="000000"/>
                </a:solidFill>
                <a:effectLst/>
                <a:uLnTx/>
                <a:uFillTx/>
                <a:latin typeface="Times" charset="0"/>
                <a:ea typeface="ＭＳ Ｐゴシック" charset="-128"/>
                <a:cs typeface="+mn-cs"/>
              </a:rPr>
              <a:t>(𝑟2/𝑟1)</a:t>
            </a:r>
            <a:r>
              <a:rPr kumimoji="0" lang="en-US" sz="2000" b="0" i="0" u="none" strike="noStrike" kern="1200" cap="none" spc="0" normalizeH="0" baseline="-25000" noProof="0" dirty="0">
                <a:ln>
                  <a:noFill/>
                </a:ln>
                <a:solidFill>
                  <a:srgbClr val="000000"/>
                </a:solidFill>
                <a:effectLst/>
                <a:uLnTx/>
                <a:uFillTx/>
                <a:latin typeface="Cambria Math" panose="02040503050406030204" pitchFamily="18" charset="0"/>
                <a:ea typeface="ＭＳ Ｐゴシック" charset="-128"/>
                <a:cs typeface="+mn-cs"/>
              </a:rPr>
              <a:t> 𝐹1−2=0.05 </a:t>
            </a:r>
            <a:r>
              <a:rPr kumimoji="0" lang="el-GR" sz="2000" b="0" i="0" u="none" strike="noStrike" kern="1200" cap="none" spc="0" normalizeH="0" baseline="0" noProof="0" dirty="0">
                <a:ln>
                  <a:noFill/>
                </a:ln>
                <a:solidFill>
                  <a:srgbClr val="000000"/>
                </a:solidFill>
                <a:effectLst/>
                <a:uLnTx/>
                <a:uFillTx/>
                <a:latin typeface="Times" charset="0"/>
                <a:ea typeface="ＭＳ Ｐゴシック" charset="-128"/>
                <a:cs typeface="+mn-cs"/>
              </a:rPr>
              <a:t>≅12.63(𝐴𝑅)+0.943 </a:t>
            </a:r>
            <a:endParaRPr kumimoji="0" lang="en-US" sz="2000" b="1" i="0" u="none" strike="noStrike" kern="1200" cap="none" spc="0" normalizeH="0" baseline="0" noProof="0" dirty="0">
              <a:ln>
                <a:noFill/>
              </a:ln>
              <a:solidFill>
                <a:srgbClr val="000000"/>
              </a:solidFill>
              <a:effectLst/>
              <a:uLnTx/>
              <a:uFillTx/>
              <a:latin typeface="Times" charset="0"/>
              <a:ea typeface="ＭＳ Ｐゴシック" charset="-128"/>
              <a:cs typeface="+mn-cs"/>
            </a:endParaRPr>
          </a:p>
        </p:txBody>
      </p:sp>
      <p:pic>
        <p:nvPicPr>
          <p:cNvPr id="23" name="Content Placeholder 22">
            <a:extLst>
              <a:ext uri="{FF2B5EF4-FFF2-40B4-BE49-F238E27FC236}">
                <a16:creationId xmlns:a16="http://schemas.microsoft.com/office/drawing/2014/main" id="{BC84E5DE-84EF-4D73-A775-A654479F157E}"/>
              </a:ext>
            </a:extLst>
          </p:cNvPr>
          <p:cNvPicPr>
            <a:picLocks noGrp="1" noChangeAspect="1"/>
          </p:cNvPicPr>
          <p:nvPr>
            <p:ph sz="half" idx="2"/>
          </p:nvPr>
        </p:nvPicPr>
        <p:blipFill>
          <a:blip r:embed="rId3"/>
          <a:stretch>
            <a:fillRect/>
          </a:stretch>
        </p:blipFill>
        <p:spPr>
          <a:xfrm>
            <a:off x="609600" y="1889133"/>
            <a:ext cx="5386388" cy="4100497"/>
          </a:xfrm>
          <a:prstGeom prst="rect">
            <a:avLst/>
          </a:prstGeom>
        </p:spPr>
      </p:pic>
      <p:sp>
        <p:nvSpPr>
          <p:cNvPr id="24" name="Text Placeholder 14">
            <a:extLst>
              <a:ext uri="{FF2B5EF4-FFF2-40B4-BE49-F238E27FC236}">
                <a16:creationId xmlns:a16="http://schemas.microsoft.com/office/drawing/2014/main" id="{912438C0-86D5-46DD-8ED3-CDD23E7CB6FE}"/>
              </a:ext>
            </a:extLst>
          </p:cNvPr>
          <p:cNvSpPr txBox="1">
            <a:spLocks/>
          </p:cNvSpPr>
          <p:nvPr/>
        </p:nvSpPr>
        <p:spPr bwMode="auto">
          <a:xfrm>
            <a:off x="709083" y="757826"/>
            <a:ext cx="10307655" cy="639762"/>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marL="0" indent="0" algn="l" rtl="0" eaLnBrk="0" fontAlgn="base" hangingPunct="0">
              <a:spcBef>
                <a:spcPct val="20000"/>
              </a:spcBef>
              <a:spcAft>
                <a:spcPct val="0"/>
              </a:spcAft>
              <a:buNone/>
              <a:defRPr sz="2400" b="1">
                <a:solidFill>
                  <a:schemeClr val="accent2"/>
                </a:solidFill>
                <a:latin typeface="+mn-lt"/>
                <a:ea typeface="ＭＳ Ｐゴシック" charset="0"/>
                <a:cs typeface="+mn-cs"/>
              </a:defRPr>
            </a:lvl1pPr>
            <a:lvl2pPr marL="457200" indent="0" algn="l" rtl="0" eaLnBrk="0" fontAlgn="base" hangingPunct="0">
              <a:spcBef>
                <a:spcPct val="20000"/>
              </a:spcBef>
              <a:spcAft>
                <a:spcPct val="0"/>
              </a:spcAft>
              <a:buNone/>
              <a:defRPr sz="2000" b="1">
                <a:solidFill>
                  <a:schemeClr val="tx1"/>
                </a:solidFill>
                <a:latin typeface="+mn-lt"/>
                <a:ea typeface="ＭＳ Ｐゴシック" charset="0"/>
              </a:defRPr>
            </a:lvl2pPr>
            <a:lvl3pPr marL="914400" indent="0" algn="l" rtl="0" eaLnBrk="0" fontAlgn="base" hangingPunct="0">
              <a:spcBef>
                <a:spcPct val="20000"/>
              </a:spcBef>
              <a:spcAft>
                <a:spcPct val="0"/>
              </a:spcAft>
              <a:buNone/>
              <a:defRPr sz="1800" b="1">
                <a:solidFill>
                  <a:schemeClr val="tx1"/>
                </a:solidFill>
                <a:latin typeface="+mn-lt"/>
                <a:ea typeface="ＭＳ Ｐゴシック" charset="0"/>
              </a:defRPr>
            </a:lvl3pPr>
            <a:lvl4pPr marL="1371600" indent="0" algn="l" rtl="0" eaLnBrk="0" fontAlgn="base" hangingPunct="0">
              <a:spcBef>
                <a:spcPct val="20000"/>
              </a:spcBef>
              <a:spcAft>
                <a:spcPct val="0"/>
              </a:spcAft>
              <a:buNone/>
              <a:defRPr sz="1600" b="1">
                <a:solidFill>
                  <a:schemeClr val="tx1"/>
                </a:solidFill>
                <a:latin typeface="+mn-lt"/>
                <a:ea typeface="ＭＳ Ｐゴシック" charset="0"/>
              </a:defRPr>
            </a:lvl4pPr>
            <a:lvl5pPr marL="1828800" indent="0" algn="l" rtl="0" eaLnBrk="0" fontAlgn="base" hangingPunct="0">
              <a:spcBef>
                <a:spcPct val="20000"/>
              </a:spcBef>
              <a:spcAft>
                <a:spcPct val="0"/>
              </a:spcAft>
              <a:buNone/>
              <a:defRPr sz="1600" b="1">
                <a:solidFill>
                  <a:schemeClr val="tx1"/>
                </a:solidFill>
                <a:latin typeface="+mn-lt"/>
                <a:ea typeface="ＭＳ Ｐゴシック" charset="0"/>
              </a:defRPr>
            </a:lvl5pPr>
            <a:lvl6pPr marL="2286000" indent="0" algn="l" rtl="0" fontAlgn="base">
              <a:spcBef>
                <a:spcPct val="20000"/>
              </a:spcBef>
              <a:spcAft>
                <a:spcPct val="0"/>
              </a:spcAft>
              <a:buNone/>
              <a:defRPr sz="1600" b="1">
                <a:solidFill>
                  <a:schemeClr val="tx1"/>
                </a:solidFill>
                <a:latin typeface="+mn-lt"/>
              </a:defRPr>
            </a:lvl6pPr>
            <a:lvl7pPr marL="2743200" indent="0" algn="l" rtl="0" fontAlgn="base">
              <a:spcBef>
                <a:spcPct val="20000"/>
              </a:spcBef>
              <a:spcAft>
                <a:spcPct val="0"/>
              </a:spcAft>
              <a:buNone/>
              <a:defRPr sz="1600" b="1">
                <a:solidFill>
                  <a:schemeClr val="tx1"/>
                </a:solidFill>
                <a:latin typeface="+mn-lt"/>
              </a:defRPr>
            </a:lvl7pPr>
            <a:lvl8pPr marL="3200400" indent="0" algn="l" rtl="0" fontAlgn="base">
              <a:spcBef>
                <a:spcPct val="20000"/>
              </a:spcBef>
              <a:spcAft>
                <a:spcPct val="0"/>
              </a:spcAft>
              <a:buNone/>
              <a:defRPr sz="1600" b="1">
                <a:solidFill>
                  <a:schemeClr val="tx1"/>
                </a:solidFill>
                <a:latin typeface="+mn-lt"/>
              </a:defRPr>
            </a:lvl8pPr>
            <a:lvl9pPr marL="3657600" indent="0" algn="l" rtl="0" fontAlgn="base">
              <a:spcBef>
                <a:spcPct val="20000"/>
              </a:spcBef>
              <a:spcAft>
                <a:spcPct val="0"/>
              </a:spcAft>
              <a:buNone/>
              <a:defRPr sz="1600" b="1">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Tx/>
              <a:buSzTx/>
              <a:buFontTx/>
              <a:buNone/>
              <a:tabLst/>
              <a:defRPr/>
            </a:pPr>
            <a:r>
              <a:rPr kumimoji="0" lang="en-US" sz="2400" b="1" i="0" u="none" strike="noStrike" kern="0" cap="none" spc="0" normalizeH="0" baseline="0" noProof="0" dirty="0">
                <a:ln>
                  <a:noFill/>
                </a:ln>
                <a:solidFill>
                  <a:srgbClr val="333399"/>
                </a:solidFill>
                <a:effectLst/>
                <a:uLnTx/>
                <a:uFillTx/>
                <a:latin typeface="Arial"/>
                <a:ea typeface="ＭＳ Ｐゴシック" charset="0"/>
                <a:cs typeface="+mn-cs"/>
              </a:rPr>
              <a:t>LTAG Section 9.3 </a:t>
            </a:r>
          </a:p>
        </p:txBody>
      </p:sp>
    </p:spTree>
    <p:extLst>
      <p:ext uri="{BB962C8B-B14F-4D97-AF65-F5344CB8AC3E}">
        <p14:creationId xmlns:p14="http://schemas.microsoft.com/office/powerpoint/2010/main" val="360828362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521A40-4938-4F03-9172-3DDE162742ED}"/>
              </a:ext>
            </a:extLst>
          </p:cNvPr>
          <p:cNvSpPr>
            <a:spLocks noGrp="1"/>
          </p:cNvSpPr>
          <p:nvPr>
            <p:ph type="title"/>
          </p:nvPr>
        </p:nvSpPr>
        <p:spPr/>
        <p:txBody>
          <a:bodyPr/>
          <a:lstStyle/>
          <a:p>
            <a:r>
              <a:rPr lang="en-US" dirty="0"/>
              <a:t>Sizing the Ground Plane</a:t>
            </a:r>
          </a:p>
        </p:txBody>
      </p:sp>
      <p:sp>
        <p:nvSpPr>
          <p:cNvPr id="3" name="Text Placeholder 2">
            <a:extLst>
              <a:ext uri="{FF2B5EF4-FFF2-40B4-BE49-F238E27FC236}">
                <a16:creationId xmlns:a16="http://schemas.microsoft.com/office/drawing/2014/main" id="{5E207E01-AFB8-4846-AE0C-BF89CB35194B}"/>
              </a:ext>
            </a:extLst>
          </p:cNvPr>
          <p:cNvSpPr>
            <a:spLocks noGrp="1"/>
          </p:cNvSpPr>
          <p:nvPr>
            <p:ph type="body" idx="1"/>
          </p:nvPr>
        </p:nvSpPr>
        <p:spPr/>
        <p:txBody>
          <a:bodyPr/>
          <a:lstStyle/>
          <a:p>
            <a:r>
              <a:rPr lang="en-US" dirty="0"/>
              <a:t>Vehicle Effect on Surface</a:t>
            </a:r>
          </a:p>
        </p:txBody>
      </p:sp>
      <p:sp>
        <p:nvSpPr>
          <p:cNvPr id="4" name="Content Placeholder 3">
            <a:extLst>
              <a:ext uri="{FF2B5EF4-FFF2-40B4-BE49-F238E27FC236}">
                <a16:creationId xmlns:a16="http://schemas.microsoft.com/office/drawing/2014/main" id="{BC2AED9E-E872-4187-BBFF-0EE5AC66D73D}"/>
              </a:ext>
            </a:extLst>
          </p:cNvPr>
          <p:cNvSpPr>
            <a:spLocks noGrp="1"/>
          </p:cNvSpPr>
          <p:nvPr>
            <p:ph sz="half" idx="2"/>
          </p:nvPr>
        </p:nvSpPr>
        <p:spPr>
          <a:xfrm>
            <a:off x="609600" y="1858962"/>
            <a:ext cx="5386917" cy="1924606"/>
          </a:xfrm>
        </p:spPr>
        <p:txBody>
          <a:bodyPr/>
          <a:lstStyle/>
          <a:p>
            <a:r>
              <a:rPr lang="en-US" dirty="0"/>
              <a:t>AR = 5</a:t>
            </a:r>
          </a:p>
          <a:p>
            <a:pPr lvl="1"/>
            <a:r>
              <a:rPr lang="en-US" dirty="0"/>
              <a:t>Vehicle Radius = 7m</a:t>
            </a:r>
          </a:p>
          <a:p>
            <a:pPr lvl="1"/>
            <a:r>
              <a:rPr lang="en-US" dirty="0"/>
              <a:t>Ground Radius = ~61m</a:t>
            </a:r>
          </a:p>
        </p:txBody>
      </p:sp>
      <p:sp>
        <p:nvSpPr>
          <p:cNvPr id="5" name="Text Placeholder 4">
            <a:extLst>
              <a:ext uri="{FF2B5EF4-FFF2-40B4-BE49-F238E27FC236}">
                <a16:creationId xmlns:a16="http://schemas.microsoft.com/office/drawing/2014/main" id="{7CBBDE8B-6A7D-4980-8855-0ED395304F17}"/>
              </a:ext>
            </a:extLst>
          </p:cNvPr>
          <p:cNvSpPr>
            <a:spLocks noGrp="1"/>
          </p:cNvSpPr>
          <p:nvPr>
            <p:ph type="body" sz="quarter" idx="3"/>
          </p:nvPr>
        </p:nvSpPr>
        <p:spPr/>
        <p:txBody>
          <a:bodyPr/>
          <a:lstStyle/>
          <a:p>
            <a:r>
              <a:rPr lang="en-US" dirty="0"/>
              <a:t>Surface Effect on Vehicle</a:t>
            </a:r>
          </a:p>
        </p:txBody>
      </p:sp>
      <p:sp>
        <p:nvSpPr>
          <p:cNvPr id="6" name="Content Placeholder 5">
            <a:extLst>
              <a:ext uri="{FF2B5EF4-FFF2-40B4-BE49-F238E27FC236}">
                <a16:creationId xmlns:a16="http://schemas.microsoft.com/office/drawing/2014/main" id="{75F2243B-ABAA-417D-B760-54A88D97A590}"/>
              </a:ext>
            </a:extLst>
          </p:cNvPr>
          <p:cNvSpPr>
            <a:spLocks noGrp="1"/>
          </p:cNvSpPr>
          <p:nvPr>
            <p:ph sz="quarter" idx="4"/>
          </p:nvPr>
        </p:nvSpPr>
        <p:spPr>
          <a:xfrm>
            <a:off x="6193368" y="1858962"/>
            <a:ext cx="5389033" cy="1924606"/>
          </a:xfrm>
        </p:spPr>
        <p:txBody>
          <a:bodyPr/>
          <a:lstStyle/>
          <a:p>
            <a:r>
              <a:rPr lang="en-US" dirty="0"/>
              <a:t>AR = 5</a:t>
            </a:r>
          </a:p>
          <a:p>
            <a:pPr lvl="1"/>
            <a:r>
              <a:rPr lang="en-US" dirty="0"/>
              <a:t>Vehicle Radius = 7m</a:t>
            </a:r>
          </a:p>
          <a:p>
            <a:pPr lvl="1"/>
            <a:r>
              <a:rPr lang="en-US" dirty="0"/>
              <a:t>Ground Radius = ~450m</a:t>
            </a:r>
          </a:p>
          <a:p>
            <a:pPr lvl="1"/>
            <a:endParaRPr lang="en-US" dirty="0"/>
          </a:p>
        </p:txBody>
      </p:sp>
      <p:sp>
        <p:nvSpPr>
          <p:cNvPr id="7" name="Footer Placeholder 6">
            <a:extLst>
              <a:ext uri="{FF2B5EF4-FFF2-40B4-BE49-F238E27FC236}">
                <a16:creationId xmlns:a16="http://schemas.microsoft.com/office/drawing/2014/main" id="{F2A4349E-CA97-4387-9066-FDC689224C7D}"/>
              </a:ext>
            </a:extLst>
          </p:cNvPr>
          <p:cNvSpPr>
            <a:spLocks noGrp="1"/>
          </p:cNvSpPr>
          <p:nvPr>
            <p:ph type="ftr" sz="quarter" idx="11"/>
          </p:nvPr>
        </p:nvSpPr>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a:ln>
                  <a:noFill/>
                </a:ln>
                <a:solidFill>
                  <a:srgbClr val="333399"/>
                </a:solidFill>
                <a:effectLst/>
                <a:uLnTx/>
                <a:uFillTx/>
                <a:latin typeface="Arial" pitchFamily="34" charset="0"/>
                <a:ea typeface="ＭＳ Ｐゴシック" charset="-128"/>
                <a:cs typeface="+mn-cs"/>
              </a:rPr>
              <a:t>TFAWS 2022 – September 6</a:t>
            </a:r>
            <a:r>
              <a:rPr kumimoji="0" lang="en-US" sz="1200" b="0" i="0" u="none" strike="noStrike" kern="1200" cap="none" spc="0" normalizeH="0" baseline="30000" noProof="0">
                <a:ln>
                  <a:noFill/>
                </a:ln>
                <a:solidFill>
                  <a:srgbClr val="333399"/>
                </a:solidFill>
                <a:effectLst/>
                <a:uLnTx/>
                <a:uFillTx/>
                <a:latin typeface="Arial" pitchFamily="34" charset="0"/>
                <a:ea typeface="ＭＳ Ｐゴシック" charset="-128"/>
                <a:cs typeface="+mn-cs"/>
              </a:rPr>
              <a:t>th</a:t>
            </a:r>
            <a:r>
              <a:rPr kumimoji="0" lang="en-US" sz="1200" b="0" i="0" u="none" strike="noStrike" kern="1200" cap="none" spc="0" normalizeH="0" baseline="0" noProof="0">
                <a:ln>
                  <a:noFill/>
                </a:ln>
                <a:solidFill>
                  <a:srgbClr val="333399"/>
                </a:solidFill>
                <a:effectLst/>
                <a:uLnTx/>
                <a:uFillTx/>
                <a:latin typeface="Arial" pitchFamily="34" charset="0"/>
                <a:ea typeface="ＭＳ Ｐゴシック" charset="-128"/>
                <a:cs typeface="+mn-cs"/>
              </a:rPr>
              <a:t>-9</a:t>
            </a:r>
            <a:r>
              <a:rPr kumimoji="0" lang="en-US" sz="1200" b="0" i="0" u="none" strike="noStrike" kern="1200" cap="none" spc="0" normalizeH="0" baseline="30000" noProof="0">
                <a:ln>
                  <a:noFill/>
                </a:ln>
                <a:solidFill>
                  <a:srgbClr val="333399"/>
                </a:solidFill>
                <a:effectLst/>
                <a:uLnTx/>
                <a:uFillTx/>
                <a:latin typeface="Arial" pitchFamily="34" charset="0"/>
                <a:ea typeface="ＭＳ Ｐゴシック" charset="-128"/>
                <a:cs typeface="+mn-cs"/>
              </a:rPr>
              <a:t>th</a:t>
            </a:r>
            <a:r>
              <a:rPr kumimoji="0" lang="en-US" sz="1200" b="0" i="0" u="none" strike="noStrike" kern="1200" cap="none" spc="0" normalizeH="0" baseline="0" noProof="0">
                <a:ln>
                  <a:noFill/>
                </a:ln>
                <a:solidFill>
                  <a:srgbClr val="333399"/>
                </a:solidFill>
                <a:effectLst/>
                <a:uLnTx/>
                <a:uFillTx/>
                <a:latin typeface="Arial" pitchFamily="34" charset="0"/>
                <a:ea typeface="ＭＳ Ｐゴシック" charset="-128"/>
                <a:cs typeface="+mn-cs"/>
              </a:rPr>
              <a:t>, 2022</a:t>
            </a:r>
            <a:endParaRPr kumimoji="0" lang="en-US" sz="1200" b="0" i="0" u="none" strike="noStrike" kern="1200" cap="none" spc="0" normalizeH="0" baseline="0" noProof="0" dirty="0">
              <a:ln>
                <a:noFill/>
              </a:ln>
              <a:solidFill>
                <a:srgbClr val="333399"/>
              </a:solidFill>
              <a:effectLst/>
              <a:uLnTx/>
              <a:uFillTx/>
              <a:latin typeface="Arial" pitchFamily="34" charset="0"/>
              <a:ea typeface="ＭＳ Ｐゴシック" charset="-128"/>
              <a:cs typeface="+mn-cs"/>
            </a:endParaRPr>
          </a:p>
        </p:txBody>
      </p:sp>
      <p:sp>
        <p:nvSpPr>
          <p:cNvPr id="8" name="Slide Number Placeholder 7">
            <a:extLst>
              <a:ext uri="{FF2B5EF4-FFF2-40B4-BE49-F238E27FC236}">
                <a16:creationId xmlns:a16="http://schemas.microsoft.com/office/drawing/2014/main" id="{94721102-D2BA-4728-BB98-A46C897FB773}"/>
              </a:ext>
            </a:extLst>
          </p:cNvPr>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7FABF8B5-A29F-4527-8EF2-13DD397BE681}" type="slidenum">
              <a:rPr kumimoji="0" lang="en-US" sz="1000" b="0" i="0" u="none" strike="noStrike" kern="1200" cap="none" spc="0" normalizeH="0" baseline="0" noProof="0" smtClean="0">
                <a:ln>
                  <a:noFill/>
                </a:ln>
                <a:solidFill>
                  <a:srgbClr val="333399"/>
                </a:solidFill>
                <a:effectLst/>
                <a:uLnTx/>
                <a:uFillTx/>
                <a:latin typeface="Arial" pitchFamily="34"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38</a:t>
            </a:fld>
            <a:endParaRPr kumimoji="0" lang="en-US" sz="1000" b="0" i="0" u="none" strike="noStrike" kern="1200" cap="none" spc="0" normalizeH="0" baseline="0" noProof="0">
              <a:ln>
                <a:noFill/>
              </a:ln>
              <a:solidFill>
                <a:srgbClr val="333399"/>
              </a:solidFill>
              <a:effectLst/>
              <a:uLnTx/>
              <a:uFillTx/>
              <a:latin typeface="Arial" pitchFamily="34" charset="0"/>
              <a:ea typeface="ＭＳ Ｐゴシック" charset="-128"/>
              <a:cs typeface="+mn-cs"/>
            </a:endParaRPr>
          </a:p>
        </p:txBody>
      </p:sp>
      <p:sp>
        <p:nvSpPr>
          <p:cNvPr id="9" name="TextBox 8">
            <a:extLst>
              <a:ext uri="{FF2B5EF4-FFF2-40B4-BE49-F238E27FC236}">
                <a16:creationId xmlns:a16="http://schemas.microsoft.com/office/drawing/2014/main" id="{F8F80E70-8F69-4A4D-9642-E7831AC39583}"/>
              </a:ext>
            </a:extLst>
          </p:cNvPr>
          <p:cNvSpPr txBox="1"/>
          <p:nvPr/>
        </p:nvSpPr>
        <p:spPr>
          <a:xfrm>
            <a:off x="990600" y="3146997"/>
            <a:ext cx="3825983" cy="369332"/>
          </a:xfrm>
          <a:prstGeom prst="rect">
            <a:avLst/>
          </a:prstGeom>
          <a:noFill/>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l-GR" sz="1800" b="0" i="0" u="none" strike="noStrike" kern="1200" cap="none" spc="0" normalizeH="0" baseline="0" noProof="0" dirty="0">
                <a:ln>
                  <a:noFill/>
                </a:ln>
                <a:solidFill>
                  <a:srgbClr val="000000"/>
                </a:solidFill>
                <a:effectLst/>
                <a:uLnTx/>
                <a:uFillTx/>
                <a:latin typeface="Times" charset="0"/>
                <a:ea typeface="ＭＳ Ｐゴシック" charset="-128"/>
                <a:cs typeface="+mn-cs"/>
              </a:rPr>
              <a:t>(</a:t>
            </a:r>
            <a:r>
              <a:rPr kumimoji="0" lang="en-US" sz="1800" b="0" i="0" u="none" strike="noStrike" kern="1200" cap="none" spc="0" normalizeH="0" baseline="0" noProof="0" dirty="0">
                <a:ln>
                  <a:noFill/>
                </a:ln>
                <a:solidFill>
                  <a:srgbClr val="000000"/>
                </a:solidFill>
                <a:effectLst/>
                <a:uLnTx/>
                <a:uFillTx/>
                <a:latin typeface="Cambria Math" panose="02040503050406030204" pitchFamily="18" charset="0"/>
                <a:ea typeface="ＭＳ Ｐゴシック" charset="-128"/>
                <a:cs typeface="+mn-cs"/>
              </a:rPr>
              <a:t>(𝑟1/𝑟2)</a:t>
            </a:r>
            <a:r>
              <a:rPr kumimoji="0" lang="en-US" sz="1800" b="0" i="0" u="none" strike="noStrike" kern="1200" cap="none" spc="0" normalizeH="0" baseline="-25000" noProof="0" dirty="0">
                <a:ln>
                  <a:noFill/>
                </a:ln>
                <a:solidFill>
                  <a:srgbClr val="000000"/>
                </a:solidFill>
                <a:effectLst/>
                <a:uLnTx/>
                <a:uFillTx/>
                <a:latin typeface="Cambria Math" panose="02040503050406030204" pitchFamily="18" charset="0"/>
                <a:ea typeface="ＭＳ Ｐゴシック" charset="-128"/>
                <a:cs typeface="+mn-cs"/>
              </a:rPr>
              <a:t>𝐹2−1=0.05</a:t>
            </a:r>
            <a:r>
              <a:rPr kumimoji="0" lang="en-US" sz="1800" b="0" i="0" u="none" strike="noStrike" kern="1200" cap="none" spc="0" normalizeH="0" baseline="0" noProof="0" dirty="0">
                <a:ln>
                  <a:noFill/>
                </a:ln>
                <a:solidFill>
                  <a:srgbClr val="000000"/>
                </a:solidFill>
                <a:effectLst/>
                <a:uLnTx/>
                <a:uFillTx/>
                <a:latin typeface="Cambria Math" panose="02040503050406030204" pitchFamily="18" charset="0"/>
                <a:ea typeface="ＭＳ Ｐゴシック" charset="-128"/>
                <a:cs typeface="+mn-cs"/>
              </a:rPr>
              <a:t>≅1.77𝑙𝑛(𝐴𝑅)+5.85 </a:t>
            </a:r>
            <a:endParaRPr kumimoji="0" lang="en-US" sz="2000" b="1" i="0" u="none" strike="noStrike" kern="1200" cap="none" spc="0" normalizeH="0" baseline="0" noProof="0" dirty="0">
              <a:ln>
                <a:noFill/>
              </a:ln>
              <a:solidFill>
                <a:srgbClr val="000000"/>
              </a:solidFill>
              <a:effectLst/>
              <a:uLnTx/>
              <a:uFillTx/>
              <a:latin typeface="Times" charset="0"/>
              <a:ea typeface="ＭＳ Ｐゴシック" charset="-128"/>
              <a:cs typeface="+mn-cs"/>
            </a:endParaRPr>
          </a:p>
        </p:txBody>
      </p:sp>
      <p:sp>
        <p:nvSpPr>
          <p:cNvPr id="10" name="TextBox 9">
            <a:extLst>
              <a:ext uri="{FF2B5EF4-FFF2-40B4-BE49-F238E27FC236}">
                <a16:creationId xmlns:a16="http://schemas.microsoft.com/office/drawing/2014/main" id="{B0D91DF8-70DD-43B6-AF43-7A033504ED98}"/>
              </a:ext>
            </a:extLst>
          </p:cNvPr>
          <p:cNvSpPr txBox="1"/>
          <p:nvPr/>
        </p:nvSpPr>
        <p:spPr>
          <a:xfrm>
            <a:off x="6560062" y="3102977"/>
            <a:ext cx="3948676" cy="400110"/>
          </a:xfrm>
          <a:prstGeom prst="rect">
            <a:avLst/>
          </a:prstGeom>
          <a:noFill/>
        </p:spPr>
        <p:txBody>
          <a:bodyPr wrap="square">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l-GR" sz="2000" b="0" i="0" u="none" strike="noStrike" kern="1200" cap="none" spc="0" normalizeH="0" baseline="0" noProof="0" dirty="0">
                <a:ln>
                  <a:noFill/>
                </a:ln>
                <a:solidFill>
                  <a:srgbClr val="000000"/>
                </a:solidFill>
                <a:effectLst/>
                <a:uLnTx/>
                <a:uFillTx/>
                <a:latin typeface="Times" charset="0"/>
                <a:ea typeface="ＭＳ Ｐゴシック" charset="-128"/>
                <a:cs typeface="+mn-cs"/>
              </a:rPr>
              <a:t>(𝑟2/𝑟1)</a:t>
            </a:r>
            <a:r>
              <a:rPr kumimoji="0" lang="en-US" sz="2000" b="0" i="0" u="none" strike="noStrike" kern="1200" cap="none" spc="0" normalizeH="0" baseline="-25000" noProof="0" dirty="0">
                <a:ln>
                  <a:noFill/>
                </a:ln>
                <a:solidFill>
                  <a:srgbClr val="000000"/>
                </a:solidFill>
                <a:effectLst/>
                <a:uLnTx/>
                <a:uFillTx/>
                <a:latin typeface="Cambria Math" panose="02040503050406030204" pitchFamily="18" charset="0"/>
                <a:ea typeface="ＭＳ Ｐゴシック" charset="-128"/>
                <a:cs typeface="+mn-cs"/>
              </a:rPr>
              <a:t> 𝐹1−2=0.05 </a:t>
            </a:r>
            <a:r>
              <a:rPr kumimoji="0" lang="el-GR" sz="2000" b="0" i="0" u="none" strike="noStrike" kern="1200" cap="none" spc="0" normalizeH="0" baseline="0" noProof="0" dirty="0">
                <a:ln>
                  <a:noFill/>
                </a:ln>
                <a:solidFill>
                  <a:srgbClr val="000000"/>
                </a:solidFill>
                <a:effectLst/>
                <a:uLnTx/>
                <a:uFillTx/>
                <a:latin typeface="Times" charset="0"/>
                <a:ea typeface="ＭＳ Ｐゴシック" charset="-128"/>
                <a:cs typeface="+mn-cs"/>
              </a:rPr>
              <a:t>≅12.63(𝐴𝑅)+0.943 </a:t>
            </a:r>
            <a:endParaRPr kumimoji="0" lang="en-US" sz="2000" b="1" i="0" u="none" strike="noStrike" kern="1200" cap="none" spc="0" normalizeH="0" baseline="0" noProof="0" dirty="0">
              <a:ln>
                <a:noFill/>
              </a:ln>
              <a:solidFill>
                <a:srgbClr val="000000"/>
              </a:solidFill>
              <a:effectLst/>
              <a:uLnTx/>
              <a:uFillTx/>
              <a:latin typeface="Times" charset="0"/>
              <a:ea typeface="ＭＳ Ｐゴシック" charset="-128"/>
              <a:cs typeface="+mn-cs"/>
            </a:endParaRPr>
          </a:p>
        </p:txBody>
      </p:sp>
      <p:sp>
        <p:nvSpPr>
          <p:cNvPr id="11" name="Content Placeholder 3">
            <a:extLst>
              <a:ext uri="{FF2B5EF4-FFF2-40B4-BE49-F238E27FC236}">
                <a16:creationId xmlns:a16="http://schemas.microsoft.com/office/drawing/2014/main" id="{0246326F-D418-4EB2-829D-EB297B72B296}"/>
              </a:ext>
            </a:extLst>
          </p:cNvPr>
          <p:cNvSpPr txBox="1">
            <a:spLocks/>
          </p:cNvSpPr>
          <p:nvPr/>
        </p:nvSpPr>
        <p:spPr bwMode="auto">
          <a:xfrm>
            <a:off x="609599" y="3619500"/>
            <a:ext cx="10515601" cy="192460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2400">
                <a:solidFill>
                  <a:schemeClr val="accent2"/>
                </a:solidFill>
                <a:latin typeface="+mn-lt"/>
                <a:ea typeface="ＭＳ Ｐゴシック" charset="0"/>
                <a:cs typeface="+mn-cs"/>
              </a:defRPr>
            </a:lvl1pPr>
            <a:lvl2pPr marL="742950" indent="-285750" algn="l" rtl="0" eaLnBrk="0" fontAlgn="base" hangingPunct="0">
              <a:spcBef>
                <a:spcPct val="20000"/>
              </a:spcBef>
              <a:spcAft>
                <a:spcPct val="0"/>
              </a:spcAft>
              <a:buChar char="–"/>
              <a:defRPr sz="2000">
                <a:solidFill>
                  <a:schemeClr val="tx1"/>
                </a:solidFill>
                <a:latin typeface="+mn-lt"/>
                <a:ea typeface="ＭＳ Ｐゴシック" charset="0"/>
              </a:defRPr>
            </a:lvl2pPr>
            <a:lvl3pPr marL="1143000" indent="-228600" algn="l" rtl="0" eaLnBrk="0" fontAlgn="base" hangingPunct="0">
              <a:spcBef>
                <a:spcPct val="20000"/>
              </a:spcBef>
              <a:spcAft>
                <a:spcPct val="0"/>
              </a:spcAft>
              <a:buChar char="•"/>
              <a:defRPr sz="1800">
                <a:solidFill>
                  <a:schemeClr val="tx1"/>
                </a:solidFill>
                <a:latin typeface="+mn-lt"/>
                <a:ea typeface="ＭＳ Ｐゴシック" charset="0"/>
              </a:defRPr>
            </a:lvl3pPr>
            <a:lvl4pPr marL="1600200" indent="-228600" algn="l" rtl="0" eaLnBrk="0" fontAlgn="base" hangingPunct="0">
              <a:spcBef>
                <a:spcPct val="20000"/>
              </a:spcBef>
              <a:spcAft>
                <a:spcPct val="0"/>
              </a:spcAft>
              <a:buChar char="–"/>
              <a:defRPr sz="1600">
                <a:solidFill>
                  <a:schemeClr val="tx1"/>
                </a:solidFill>
                <a:latin typeface="+mn-lt"/>
                <a:ea typeface="ＭＳ Ｐゴシック" charset="0"/>
              </a:defRPr>
            </a:lvl4pPr>
            <a:lvl5pPr marL="2057400" indent="-228600" algn="l" rtl="0" eaLnBrk="0" fontAlgn="base" hangingPunct="0">
              <a:spcBef>
                <a:spcPct val="20000"/>
              </a:spcBef>
              <a:spcAft>
                <a:spcPct val="0"/>
              </a:spcAft>
              <a:buChar char="»"/>
              <a:defRPr sz="1600">
                <a:solidFill>
                  <a:schemeClr val="tx1"/>
                </a:solidFill>
                <a:latin typeface="+mn-lt"/>
                <a:ea typeface="ＭＳ Ｐゴシック" charset="0"/>
              </a:defRPr>
            </a:lvl5pPr>
            <a:lvl6pPr marL="2514600" indent="-228600" algn="l" rtl="0" fontAlgn="base">
              <a:spcBef>
                <a:spcPct val="20000"/>
              </a:spcBef>
              <a:spcAft>
                <a:spcPct val="0"/>
              </a:spcAft>
              <a:buChar char="»"/>
              <a:defRPr sz="1600">
                <a:solidFill>
                  <a:schemeClr val="tx1"/>
                </a:solidFill>
                <a:latin typeface="+mn-lt"/>
              </a:defRPr>
            </a:lvl6pPr>
            <a:lvl7pPr marL="2971800" indent="-228600" algn="l" rtl="0" fontAlgn="base">
              <a:spcBef>
                <a:spcPct val="20000"/>
              </a:spcBef>
              <a:spcAft>
                <a:spcPct val="0"/>
              </a:spcAft>
              <a:buChar char="»"/>
              <a:defRPr sz="1600">
                <a:solidFill>
                  <a:schemeClr val="tx1"/>
                </a:solidFill>
                <a:latin typeface="+mn-lt"/>
              </a:defRPr>
            </a:lvl7pPr>
            <a:lvl8pPr marL="3429000" indent="-228600" algn="l" rtl="0" fontAlgn="base">
              <a:spcBef>
                <a:spcPct val="20000"/>
              </a:spcBef>
              <a:spcAft>
                <a:spcPct val="0"/>
              </a:spcAft>
              <a:buChar char="»"/>
              <a:defRPr sz="1600">
                <a:solidFill>
                  <a:schemeClr val="tx1"/>
                </a:solidFill>
                <a:latin typeface="+mn-lt"/>
              </a:defRPr>
            </a:lvl8pPr>
            <a:lvl9pPr marL="3886200" indent="-228600" algn="l" rtl="0" fontAlgn="base">
              <a:spcBef>
                <a:spcPct val="20000"/>
              </a:spcBef>
              <a:spcAft>
                <a:spcPct val="0"/>
              </a:spcAft>
              <a:buChar char="»"/>
              <a:defRPr sz="1600">
                <a:solidFill>
                  <a:schemeClr val="tx1"/>
                </a:solidFill>
                <a:latin typeface="+mn-lt"/>
              </a:defRPr>
            </a:lvl9pPr>
          </a:lstStyle>
          <a:p>
            <a:pPr marL="342900" marR="0" lvl="0" indent="-342900" algn="l" defTabSz="914400" rtl="0" eaLnBrk="0" fontAlgn="base" latinLnBrk="0" hangingPunct="0">
              <a:lnSpc>
                <a:spcPct val="100000"/>
              </a:lnSpc>
              <a:spcBef>
                <a:spcPct val="20000"/>
              </a:spcBef>
              <a:spcAft>
                <a:spcPct val="0"/>
              </a:spcAft>
              <a:buClrTx/>
              <a:buSzTx/>
              <a:buFontTx/>
              <a:buChar char="•"/>
              <a:tabLst/>
              <a:defRPr/>
            </a:pPr>
            <a:r>
              <a:rPr kumimoji="0" lang="en-US" sz="2400" b="0" i="0" u="none" strike="noStrike" kern="0" cap="none" spc="0" normalizeH="0" baseline="0" noProof="0" dirty="0">
                <a:ln>
                  <a:noFill/>
                </a:ln>
                <a:solidFill>
                  <a:srgbClr val="333399"/>
                </a:solidFill>
                <a:effectLst/>
                <a:uLnTx/>
                <a:uFillTx/>
                <a:latin typeface="Arial"/>
                <a:ea typeface="ＭＳ Ｐゴシック" charset="0"/>
                <a:cs typeface="+mn-cs"/>
              </a:rPr>
              <a:t>Much smaller modeled surface required if idealized planet surface used</a:t>
            </a:r>
          </a:p>
          <a:p>
            <a:pPr marL="742950" marR="0" lvl="1" indent="-285750" algn="l" defTabSz="914400" rtl="0" eaLnBrk="0" fontAlgn="base" latinLnBrk="0" hangingPunct="0">
              <a:lnSpc>
                <a:spcPct val="100000"/>
              </a:lnSpc>
              <a:spcBef>
                <a:spcPct val="20000"/>
              </a:spcBef>
              <a:spcAft>
                <a:spcPct val="0"/>
              </a:spcAft>
              <a:buClrTx/>
              <a:buSzTx/>
              <a:buFontTx/>
              <a:buChar char="–"/>
              <a:tabLst/>
              <a:defRPr/>
            </a:pPr>
            <a:r>
              <a:rPr kumimoji="0" lang="en-US" sz="2000" b="0" i="0" u="none" strike="noStrike" kern="0" cap="none" spc="0" normalizeH="0" baseline="0" noProof="0" dirty="0">
                <a:ln>
                  <a:noFill/>
                </a:ln>
                <a:solidFill>
                  <a:srgbClr val="000000"/>
                </a:solidFill>
                <a:effectLst/>
                <a:uLnTx/>
                <a:uFillTx/>
                <a:latin typeface="Arial"/>
                <a:ea typeface="ＭＳ Ｐゴシック" charset="0"/>
                <a:cs typeface="+mn-cs"/>
              </a:rPr>
              <a:t>Some analyses may not be able to take advantage</a:t>
            </a:r>
          </a:p>
        </p:txBody>
      </p:sp>
    </p:spTree>
    <p:extLst>
      <p:ext uri="{BB962C8B-B14F-4D97-AF65-F5344CB8AC3E}">
        <p14:creationId xmlns:p14="http://schemas.microsoft.com/office/powerpoint/2010/main" val="804997964"/>
      </p:ext>
    </p:extLst>
  </p:cSld>
  <p:clrMapOvr>
    <a:masterClrMapping/>
  </p:clrMapOvr>
</p:sld>
</file>

<file path=ppt/theme/theme1.xml><?xml version="1.0" encoding="utf-8"?>
<a:theme xmlns:a="http://schemas.openxmlformats.org/drawingml/2006/main" name="Blank">
  <a:themeElements>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000" b="1" i="0" u="none" strike="noStrike" cap="none" normalizeH="0" baseline="0" smtClean="0">
            <a:ln>
              <a:noFill/>
            </a:ln>
            <a:solidFill>
              <a:schemeClr val="tx1"/>
            </a:solidFill>
            <a:effectLst/>
            <a:latin typeface="Times"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000" b="1" i="0" u="none" strike="noStrike" cap="none" normalizeH="0" baseline="0" smtClean="0">
            <a:ln>
              <a:noFill/>
            </a:ln>
            <a:solidFill>
              <a:schemeClr val="tx1"/>
            </a:solidFill>
            <a:effectLst/>
            <a:latin typeface="Times" pitchFamily="18" charset="0"/>
          </a:defRPr>
        </a:defPPr>
      </a:lstStyle>
    </a:lnDef>
  </a:objectDefaults>
  <a:extraClrSchemeLst>
    <a:extraClrScheme>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Blank">
  <a:themeElements>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000" b="1" i="0" u="none" strike="noStrike" cap="none" normalizeH="0" baseline="0" smtClean="0">
            <a:ln>
              <a:noFill/>
            </a:ln>
            <a:solidFill>
              <a:schemeClr val="tx1"/>
            </a:solidFill>
            <a:effectLst/>
            <a:latin typeface="Times"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000" b="1" i="0" u="none" strike="noStrike" cap="none" normalizeH="0" baseline="0" smtClean="0">
            <a:ln>
              <a:noFill/>
            </a:ln>
            <a:solidFill>
              <a:schemeClr val="tx1"/>
            </a:solidFill>
            <a:effectLst/>
            <a:latin typeface="Times" pitchFamily="18" charset="0"/>
          </a:defRPr>
        </a:defPPr>
      </a:lstStyle>
    </a:lnDef>
  </a:objectDefaults>
  <a:extraClrSchemeLst>
    <a:extraClrScheme>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TFAWS-2022-Short Course-Vector Lists.pptx  -  Read-Only" id="{FB298834-053E-4473-AFAE-454DB3652E56}" vid="{4B6BD5BC-CD52-49BA-91AB-BBDAF1F22F1B}"/>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6781E6096581544AB88C532C51559CE4" ma:contentTypeVersion="0" ma:contentTypeDescription="Create a new document." ma:contentTypeScope="" ma:versionID="8239765d019e6c887f8ed8d43cfa3802">
  <xsd:schema xmlns:xsd="http://www.w3.org/2001/XMLSchema" xmlns:xs="http://www.w3.org/2001/XMLSchema" xmlns:p="http://schemas.microsoft.com/office/2006/metadata/properties" targetNamespace="http://schemas.microsoft.com/office/2006/metadata/properties" ma:root="true" ma:fieldsID="d413257cd9829394d17656a545d5fa4e">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0A631D46-A88B-44F9-B011-0891D5ECFBAB}">
  <ds:schemaRefs>
    <ds:schemaRef ds:uri="http://schemas.microsoft.com/sharepoint/v3/contenttype/forms"/>
  </ds:schemaRefs>
</ds:datastoreItem>
</file>

<file path=customXml/itemProps2.xml><?xml version="1.0" encoding="utf-8"?>
<ds:datastoreItem xmlns:ds="http://schemas.openxmlformats.org/officeDocument/2006/customXml" ds:itemID="{F3D5132B-AA2C-4C9A-A134-558780A05A0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3.xml><?xml version="1.0" encoding="utf-8"?>
<ds:datastoreItem xmlns:ds="http://schemas.openxmlformats.org/officeDocument/2006/customXml" ds:itemID="{A475F7E1-25EC-49AD-AD10-E5DBBDD78C4A}">
  <ds:schemaRefs>
    <ds:schemaRef ds:uri="http://schemas.microsoft.com/office/2006/metadata/properties"/>
    <ds:schemaRef ds:uri="http://schemas.microsoft.com/office/2006/documentManagement/types"/>
    <ds:schemaRef ds:uri="http://www.w3.org/XML/1998/namespace"/>
    <ds:schemaRef ds:uri="http://purl.org/dc/terms/"/>
    <ds:schemaRef ds:uri="http://purl.org/dc/dcmitype/"/>
    <ds:schemaRef ds:uri="http://purl.org/dc/elements/1.1/"/>
    <ds:schemaRef ds:uri="http://schemas.microsoft.com/office/infopath/2007/PartnerControls"/>
    <ds:schemaRef ds:uri="http://schemas.openxmlformats.org/package/2006/metadata/core-properties"/>
  </ds:schemaRefs>
</ds:datastoreItem>
</file>

<file path=docProps/app.xml><?xml version="1.0" encoding="utf-8"?>
<Properties xmlns="http://schemas.openxmlformats.org/officeDocument/2006/extended-properties" xmlns:vt="http://schemas.openxmlformats.org/officeDocument/2006/docPropsVTypes">
  <TotalTime>23316</TotalTime>
  <Words>4576</Words>
  <Application>Microsoft Office PowerPoint</Application>
  <PresentationFormat>Widescreen</PresentationFormat>
  <Paragraphs>498</Paragraphs>
  <Slides>38</Slides>
  <Notes>4</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38</vt:i4>
      </vt:variant>
    </vt:vector>
  </HeadingPairs>
  <TitlesOfParts>
    <vt:vector size="44" baseType="lpstr">
      <vt:lpstr>Arial</vt:lpstr>
      <vt:lpstr>Calibri</vt:lpstr>
      <vt:lpstr>Cambria Math</vt:lpstr>
      <vt:lpstr>Times</vt:lpstr>
      <vt:lpstr>Blank</vt:lpstr>
      <vt:lpstr>1_Blank</vt:lpstr>
      <vt:lpstr>Lunar Thermal Analysis Guidebook (L-TAG): Introduction  Carlos Gomez, Brian Hamill, Greg Schunk NASA/Marshall Space Flight Center &amp; Lisa Erickson NASA/Johnson Space Center</vt:lpstr>
      <vt:lpstr>Lunar Thermal Analysis Guidebook (L-TAG)</vt:lpstr>
      <vt:lpstr>Lunar Thermal Environments Task Team (L-TETT)</vt:lpstr>
      <vt:lpstr>Design Specification for Natural Environments (DSNE)</vt:lpstr>
      <vt:lpstr>Short Course Agenda</vt:lpstr>
      <vt:lpstr>Lunar Thermal Analysis Guidebook (L-TAG): The Earth’s Moon  Carlos Gomez, Brian Hamill, Greg Schunk NASA/Marshall Space Flight Center &amp; Lisa Erickson NASA/Johnson Space Center</vt:lpstr>
      <vt:lpstr>The Earth’s Moon</vt:lpstr>
      <vt:lpstr>Lunar Surface Temperature</vt:lpstr>
      <vt:lpstr>Heat Rejection on the Lunar Surface</vt:lpstr>
      <vt:lpstr>The Moon’s Orbit about the Earth</vt:lpstr>
      <vt:lpstr>Solar Elevation Angle for South Pole Region</vt:lpstr>
      <vt:lpstr>Solar Elevation Angle for Southern Hemisphere</vt:lpstr>
      <vt:lpstr>Lunar Orbital Period</vt:lpstr>
      <vt:lpstr>A Note on Solar Elevation Angle</vt:lpstr>
      <vt:lpstr>Lunar Seasons</vt:lpstr>
      <vt:lpstr>Lunar Crater Size Distribution/Topology</vt:lpstr>
      <vt:lpstr>Earthshine</vt:lpstr>
      <vt:lpstr>Perpetually Shaded Regions</vt:lpstr>
      <vt:lpstr>Apollo Lunar Module Thermal Control System</vt:lpstr>
      <vt:lpstr>Apollo Lunar Rover Thermal Management</vt:lpstr>
      <vt:lpstr>Apollo Lunar Surface Experiment Package (ALSEP)  Heat Flow Experiment (HFE) </vt:lpstr>
      <vt:lpstr>The Apollo 12 Mission and Surveyor 3</vt:lpstr>
      <vt:lpstr>Lunar Thermal Analysis Guidebook (L-TAG): Keplerian Representation of an NRHO  Carlos Gomez, Brian Hamill, Greg Schunk NASA/Marshall Space Flight Center &amp; Lisa Erickson NASA/Johnson Space Center</vt:lpstr>
      <vt:lpstr>Simplifying Orbital Vectors to 2-body Problem</vt:lpstr>
      <vt:lpstr>Vector List from EV40</vt:lpstr>
      <vt:lpstr>Simplification of Vector List input</vt:lpstr>
      <vt:lpstr>Thermal Desktop Orbital parameters</vt:lpstr>
      <vt:lpstr>Keplerian Approximation of NRHO</vt:lpstr>
      <vt:lpstr>Lunar Thermal Analysis Guidebook (L-TAG): Ground Plane Setup  Carlos Gomez, Brian Hamill, Greg Schunk NASA/Marshall Space Flight Center &amp; Lisa Erickson NASA/Johnson Space Center</vt:lpstr>
      <vt:lpstr>Analytical Environments and Ground Plane Setup</vt:lpstr>
      <vt:lpstr>Radiation Exchange (RadKs)</vt:lpstr>
      <vt:lpstr>Heating Rates (Fluxes)</vt:lpstr>
      <vt:lpstr>Planets with Atmosphere (or without)</vt:lpstr>
      <vt:lpstr>Planets with no Atmosphere</vt:lpstr>
      <vt:lpstr>Other Considerations</vt:lpstr>
      <vt:lpstr>Sizing the Ground Plane</vt:lpstr>
      <vt:lpstr>Sizing the Ground Plane</vt:lpstr>
      <vt:lpstr>Sizing the Ground Plane</vt:lpstr>
    </vt:vector>
  </TitlesOfParts>
  <Company>NASA/Ames Research Center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TFAWS 2010 Center Presentation</dc:title>
  <dc:creator>Tom Squire</dc:creator>
  <cp:lastModifiedBy>Schunk, Richard G. (MSFC-EV34)</cp:lastModifiedBy>
  <cp:revision>439</cp:revision>
  <cp:lastPrinted>2001-11-30T21:59:45Z</cp:lastPrinted>
  <dcterms:created xsi:type="dcterms:W3CDTF">2001-11-21T21:59:03Z</dcterms:created>
  <dcterms:modified xsi:type="dcterms:W3CDTF">2022-09-14T04:46:07Z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0x0101006781E6096581544AB88C532C51559CE4</vt:lpwstr>
  </property>
</Properties>
</file>