
<file path=[Content_Types].xml><?xml version="1.0" encoding="utf-8"?>
<Types xmlns="http://schemas.openxmlformats.org/package/2006/content-types">
  <Default Extension="png" ContentType="image/png"/>
  <Default Extension="jpeg" ContentType="image/jpeg"/>
  <Default Extension="emf" ContentType="image/x-emf"/>
  <Default Extension="MOV" ContentType="video/quicktime"/>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4" r:id="rId4"/>
    <p:sldMasterId id="2147484435" r:id="rId5"/>
  </p:sldMasterIdLst>
  <p:notesMasterIdLst>
    <p:notesMasterId r:id="rId20"/>
  </p:notesMasterIdLst>
  <p:handoutMasterIdLst>
    <p:handoutMasterId r:id="rId21"/>
  </p:handoutMasterIdLst>
  <p:sldIdLst>
    <p:sldId id="428" r:id="rId6"/>
    <p:sldId id="429" r:id="rId7"/>
    <p:sldId id="619" r:id="rId8"/>
    <p:sldId id="440" r:id="rId9"/>
    <p:sldId id="421" r:id="rId10"/>
    <p:sldId id="422" r:id="rId11"/>
    <p:sldId id="441" r:id="rId12"/>
    <p:sldId id="439" r:id="rId13"/>
    <p:sldId id="566" r:id="rId14"/>
    <p:sldId id="442" r:id="rId15"/>
    <p:sldId id="380" r:id="rId16"/>
    <p:sldId id="617" r:id="rId17"/>
    <p:sldId id="330" r:id="rId18"/>
    <p:sldId id="616" r:id="rId1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irth, Theresa C. (LARC-A3)[TEAMS3]" initials="FTC(A" lastIdx="1" clrIdx="0">
    <p:extLst>
      <p:ext uri="{19B8F6BF-5375-455C-9EA6-DF929625EA0E}">
        <p15:presenceInfo xmlns:p15="http://schemas.microsoft.com/office/powerpoint/2012/main" userId="S::tfirth@ndc.nasa.gov::8a038681-0486-4018-85bb-88f411c1f7e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BE00"/>
    <a:srgbClr val="3333CC"/>
    <a:srgbClr val="002A00"/>
    <a:srgbClr val="008400"/>
    <a:srgbClr val="2D8B75"/>
    <a:srgbClr val="92BBFA"/>
    <a:srgbClr val="FF33CC"/>
    <a:srgbClr val="4BACC6"/>
    <a:srgbClr val="FFCC66"/>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101F7C-BABD-439F-8A09-488B5DBFED78}" v="3" dt="2022-09-02T15:58:42.4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792" autoAdjust="0"/>
  </p:normalViewPr>
  <p:slideViewPr>
    <p:cSldViewPr snapToGrid="0">
      <p:cViewPr varScale="1">
        <p:scale>
          <a:sx n="77" d="100"/>
          <a:sy n="77" d="100"/>
        </p:scale>
        <p:origin x="178" y="28"/>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0" d="100"/>
          <a:sy n="50" d="100"/>
        </p:scale>
        <p:origin x="2016"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novan, Frances M. (ARC-SCB)" userId="98446ab9-6958-44f2-9196-f2a91da15c7a" providerId="ADAL" clId="{B689660F-C022-4B9E-938A-480AA8A8F015}"/>
    <pc:docChg chg="delSld">
      <pc:chgData name="Donovan, Frances M. (ARC-SCB)" userId="98446ab9-6958-44f2-9196-f2a91da15c7a" providerId="ADAL" clId="{B689660F-C022-4B9E-938A-480AA8A8F015}" dt="2022-09-01T14:39:00.072" v="1" actId="47"/>
      <pc:docMkLst>
        <pc:docMk/>
      </pc:docMkLst>
      <pc:sldChg chg="del">
        <pc:chgData name="Donovan, Frances M. (ARC-SCB)" userId="98446ab9-6958-44f2-9196-f2a91da15c7a" providerId="ADAL" clId="{B689660F-C022-4B9E-938A-480AA8A8F015}" dt="2022-09-01T14:39:00.072" v="1" actId="47"/>
        <pc:sldMkLst>
          <pc:docMk/>
          <pc:sldMk cId="97219245" sldId="401"/>
        </pc:sldMkLst>
      </pc:sldChg>
      <pc:sldChg chg="del">
        <pc:chgData name="Donovan, Frances M. (ARC-SCB)" userId="98446ab9-6958-44f2-9196-f2a91da15c7a" providerId="ADAL" clId="{B689660F-C022-4B9E-938A-480AA8A8F015}" dt="2022-09-01T14:39:00.072" v="1" actId="47"/>
        <pc:sldMkLst>
          <pc:docMk/>
          <pc:sldMk cId="2409282424" sldId="417"/>
        </pc:sldMkLst>
      </pc:sldChg>
      <pc:sldChg chg="del">
        <pc:chgData name="Donovan, Frances M. (ARC-SCB)" userId="98446ab9-6958-44f2-9196-f2a91da15c7a" providerId="ADAL" clId="{B689660F-C022-4B9E-938A-480AA8A8F015}" dt="2022-09-01T14:39:00.072" v="1" actId="47"/>
        <pc:sldMkLst>
          <pc:docMk/>
          <pc:sldMk cId="2377834751" sldId="420"/>
        </pc:sldMkLst>
      </pc:sldChg>
      <pc:sldChg chg="del">
        <pc:chgData name="Donovan, Frances M. (ARC-SCB)" userId="98446ab9-6958-44f2-9196-f2a91da15c7a" providerId="ADAL" clId="{B689660F-C022-4B9E-938A-480AA8A8F015}" dt="2022-09-01T14:39:00.072" v="1" actId="47"/>
        <pc:sldMkLst>
          <pc:docMk/>
          <pc:sldMk cId="2505769888" sldId="423"/>
        </pc:sldMkLst>
      </pc:sldChg>
      <pc:sldChg chg="del">
        <pc:chgData name="Donovan, Frances M. (ARC-SCB)" userId="98446ab9-6958-44f2-9196-f2a91da15c7a" providerId="ADAL" clId="{B689660F-C022-4B9E-938A-480AA8A8F015}" dt="2022-09-01T14:38:44.902" v="0" actId="47"/>
        <pc:sldMkLst>
          <pc:docMk/>
          <pc:sldMk cId="1401114425" sldId="426"/>
        </pc:sldMkLst>
      </pc:sldChg>
      <pc:sldChg chg="del">
        <pc:chgData name="Donovan, Frances M. (ARC-SCB)" userId="98446ab9-6958-44f2-9196-f2a91da15c7a" providerId="ADAL" clId="{B689660F-C022-4B9E-938A-480AA8A8F015}" dt="2022-09-01T14:39:00.072" v="1" actId="47"/>
        <pc:sldMkLst>
          <pc:docMk/>
          <pc:sldMk cId="1045828093" sldId="427"/>
        </pc:sldMkLst>
      </pc:sldChg>
      <pc:sldChg chg="del">
        <pc:chgData name="Donovan, Frances M. (ARC-SCB)" userId="98446ab9-6958-44f2-9196-f2a91da15c7a" providerId="ADAL" clId="{B689660F-C022-4B9E-938A-480AA8A8F015}" dt="2022-09-01T14:39:00.072" v="1" actId="47"/>
        <pc:sldMkLst>
          <pc:docMk/>
          <pc:sldMk cId="1984748344" sldId="430"/>
        </pc:sldMkLst>
      </pc:sldChg>
      <pc:sldChg chg="del">
        <pc:chgData name="Donovan, Frances M. (ARC-SCB)" userId="98446ab9-6958-44f2-9196-f2a91da15c7a" providerId="ADAL" clId="{B689660F-C022-4B9E-938A-480AA8A8F015}" dt="2022-09-01T14:39:00.072" v="1" actId="47"/>
        <pc:sldMkLst>
          <pc:docMk/>
          <pc:sldMk cId="3377281981" sldId="431"/>
        </pc:sldMkLst>
      </pc:sldChg>
      <pc:sldChg chg="del">
        <pc:chgData name="Donovan, Frances M. (ARC-SCB)" userId="98446ab9-6958-44f2-9196-f2a91da15c7a" providerId="ADAL" clId="{B689660F-C022-4B9E-938A-480AA8A8F015}" dt="2022-09-01T14:39:00.072" v="1" actId="47"/>
        <pc:sldMkLst>
          <pc:docMk/>
          <pc:sldMk cId="3518661864" sldId="432"/>
        </pc:sldMkLst>
      </pc:sldChg>
      <pc:sldChg chg="del">
        <pc:chgData name="Donovan, Frances M. (ARC-SCB)" userId="98446ab9-6958-44f2-9196-f2a91da15c7a" providerId="ADAL" clId="{B689660F-C022-4B9E-938A-480AA8A8F015}" dt="2022-09-01T14:39:00.072" v="1" actId="47"/>
        <pc:sldMkLst>
          <pc:docMk/>
          <pc:sldMk cId="1347709202" sldId="433"/>
        </pc:sldMkLst>
      </pc:sldChg>
      <pc:sldChg chg="del">
        <pc:chgData name="Donovan, Frances M. (ARC-SCB)" userId="98446ab9-6958-44f2-9196-f2a91da15c7a" providerId="ADAL" clId="{B689660F-C022-4B9E-938A-480AA8A8F015}" dt="2022-09-01T14:39:00.072" v="1" actId="47"/>
        <pc:sldMkLst>
          <pc:docMk/>
          <pc:sldMk cId="1932012080" sldId="434"/>
        </pc:sldMkLst>
      </pc:sldChg>
      <pc:sldChg chg="del">
        <pc:chgData name="Donovan, Frances M. (ARC-SCB)" userId="98446ab9-6958-44f2-9196-f2a91da15c7a" providerId="ADAL" clId="{B689660F-C022-4B9E-938A-480AA8A8F015}" dt="2022-09-01T14:39:00.072" v="1" actId="47"/>
        <pc:sldMkLst>
          <pc:docMk/>
          <pc:sldMk cId="2308533315" sldId="620"/>
        </pc:sldMkLst>
      </pc:sldChg>
      <pc:sldChg chg="del">
        <pc:chgData name="Donovan, Frances M. (ARC-SCB)" userId="98446ab9-6958-44f2-9196-f2a91da15c7a" providerId="ADAL" clId="{B689660F-C022-4B9E-938A-480AA8A8F015}" dt="2022-09-01T14:39:00.072" v="1" actId="47"/>
        <pc:sldMkLst>
          <pc:docMk/>
          <pc:sldMk cId="385811736" sldId="622"/>
        </pc:sldMkLst>
      </pc:sldChg>
      <pc:sldChg chg="del">
        <pc:chgData name="Donovan, Frances M. (ARC-SCB)" userId="98446ab9-6958-44f2-9196-f2a91da15c7a" providerId="ADAL" clId="{B689660F-C022-4B9E-938A-480AA8A8F015}" dt="2022-09-01T14:39:00.072" v="1" actId="47"/>
        <pc:sldMkLst>
          <pc:docMk/>
          <pc:sldMk cId="3463357645" sldId="623"/>
        </pc:sldMkLst>
      </pc:sldChg>
    </pc:docChg>
  </pc:docChgLst>
  <pc:docChgLst>
    <pc:chgData name="Hogan, John A. (ARC-SCB)" userId="S::jahogan@ndc.nasa.gov::7c15c600-957c-4859-895b-f89c13d52ab1" providerId="AD" clId="Web-{3A101F7C-BABD-439F-8A09-488B5DBFED78}"/>
    <pc:docChg chg="modSld">
      <pc:chgData name="Hogan, John A. (ARC-SCB)" userId="S::jahogan@ndc.nasa.gov::7c15c600-957c-4859-895b-f89c13d52ab1" providerId="AD" clId="Web-{3A101F7C-BABD-439F-8A09-488B5DBFED78}" dt="2022-09-02T15:58:42.467" v="2" actId="1076"/>
      <pc:docMkLst>
        <pc:docMk/>
      </pc:docMkLst>
      <pc:sldChg chg="delSp modSp">
        <pc:chgData name="Hogan, John A. (ARC-SCB)" userId="S::jahogan@ndc.nasa.gov::7c15c600-957c-4859-895b-f89c13d52ab1" providerId="AD" clId="Web-{3A101F7C-BABD-439F-8A09-488B5DBFED78}" dt="2022-09-02T15:58:42.467" v="2" actId="1076"/>
        <pc:sldMkLst>
          <pc:docMk/>
          <pc:sldMk cId="3047929435" sldId="442"/>
        </pc:sldMkLst>
        <pc:spChg chg="mod">
          <ac:chgData name="Hogan, John A. (ARC-SCB)" userId="S::jahogan@ndc.nasa.gov::7c15c600-957c-4859-895b-f89c13d52ab1" providerId="AD" clId="Web-{3A101F7C-BABD-439F-8A09-488B5DBFED78}" dt="2022-09-02T15:58:36.467" v="1" actId="1076"/>
          <ac:spMkLst>
            <pc:docMk/>
            <pc:sldMk cId="3047929435" sldId="442"/>
            <ac:spMk id="86" creationId="{A4D19D0C-A53C-4DBB-A2BF-263156A5DECC}"/>
          </ac:spMkLst>
        </pc:spChg>
        <pc:picChg chg="mod">
          <ac:chgData name="Hogan, John A. (ARC-SCB)" userId="S::jahogan@ndc.nasa.gov::7c15c600-957c-4859-895b-f89c13d52ab1" providerId="AD" clId="Web-{3A101F7C-BABD-439F-8A09-488B5DBFED78}" dt="2022-09-02T15:58:42.467" v="2" actId="1076"/>
          <ac:picMkLst>
            <pc:docMk/>
            <pc:sldMk cId="3047929435" sldId="442"/>
            <ac:picMk id="44" creationId="{1EDD9B55-28D8-466D-AA78-FD60614E8B74}"/>
          </ac:picMkLst>
        </pc:picChg>
        <pc:picChg chg="del">
          <ac:chgData name="Hogan, John A. (ARC-SCB)" userId="S::jahogan@ndc.nasa.gov::7c15c600-957c-4859-895b-f89c13d52ab1" providerId="AD" clId="Web-{3A101F7C-BABD-439F-8A09-488B5DBFED78}" dt="2022-09-02T15:58:29.436" v="0"/>
          <ac:picMkLst>
            <pc:docMk/>
            <pc:sldMk cId="3047929435" sldId="442"/>
            <ac:picMk id="85" creationId="{7D1183A9-D542-424C-BDE3-AD9573560A9C}"/>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nasa.sharepoint.com/teams/SynBio/Shared%20Documents/CO2-Based%20Manufacturing/Bioreactor%20Design/Downstream%20processing/downstream%20ESM.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dk1"/>
                </a:solidFill>
                <a:latin typeface="+mn-lt"/>
                <a:ea typeface="+mn-ea"/>
                <a:cs typeface="+mn-cs"/>
              </a:defRPr>
            </a:pPr>
            <a:r>
              <a:rPr lang="en-US" dirty="0"/>
              <a:t>ESM/SCM/TRL</a:t>
            </a:r>
          </a:p>
        </c:rich>
      </c:tx>
      <c:overlay val="0"/>
      <c:spPr>
        <a:noFill/>
        <a:ln>
          <a:noFill/>
        </a:ln>
        <a:effectLst/>
      </c:spPr>
      <c:txPr>
        <a:bodyPr rot="0" spcFirstLastPara="1" vertOverflow="ellipsis" vert="horz" wrap="square" anchor="ctr" anchorCtr="1"/>
        <a:lstStyle/>
        <a:p>
          <a:pPr>
            <a:defRPr sz="1400" b="0" i="0" u="none" strike="noStrike" kern="1200" cap="none" spc="20" baseline="0">
              <a:solidFill>
                <a:schemeClr val="dk1"/>
              </a:solidFill>
              <a:latin typeface="+mn-lt"/>
              <a:ea typeface="+mn-ea"/>
              <a:cs typeface="+mn-cs"/>
            </a:defRPr>
          </a:pPr>
          <a:endParaRPr lang="en-US"/>
        </a:p>
      </c:txPr>
    </c:title>
    <c:autoTitleDeleted val="0"/>
    <c:plotArea>
      <c:layout/>
      <c:barChart>
        <c:barDir val="col"/>
        <c:grouping val="stacked"/>
        <c:varyColors val="0"/>
        <c:ser>
          <c:idx val="0"/>
          <c:order val="0"/>
          <c:tx>
            <c:strRef>
              <c:f>'ESM (no harvesting)'!$B$47</c:f>
              <c:strCache>
                <c:ptCount val="1"/>
                <c:pt idx="0">
                  <c:v>ESM(m)</c:v>
                </c:pt>
              </c:strCache>
            </c:strRef>
          </c:tx>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9525" cap="flat" cmpd="sng" algn="ctr">
              <a:solidFill>
                <a:schemeClr val="accent6">
                  <a:shade val="95000"/>
                </a:schemeClr>
              </a:solidFill>
              <a:round/>
            </a:ln>
            <a:effectLst/>
          </c:spPr>
          <c:invertIfNegative val="0"/>
          <c:val>
            <c:numRef>
              <c:f>'ESM (no harvesting)'!$C$47:$R$47</c:f>
              <c:numCache>
                <c:formatCode>General</c:formatCode>
                <c:ptCount val="16"/>
                <c:pt idx="0">
                  <c:v>10.6243</c:v>
                </c:pt>
                <c:pt idx="1">
                  <c:v>10.27425</c:v>
                </c:pt>
                <c:pt idx="2">
                  <c:v>11.239700000000001</c:v>
                </c:pt>
                <c:pt idx="3">
                  <c:v>168.08949999999999</c:v>
                </c:pt>
                <c:pt idx="4">
                  <c:v>3.5443000000000002</c:v>
                </c:pt>
                <c:pt idx="5">
                  <c:v>3.1942500000000003</c:v>
                </c:pt>
                <c:pt idx="6">
                  <c:v>4.1597</c:v>
                </c:pt>
                <c:pt idx="7">
                  <c:v>161.0095</c:v>
                </c:pt>
                <c:pt idx="8">
                  <c:v>19.8443</c:v>
                </c:pt>
                <c:pt idx="9">
                  <c:v>19.494250000000001</c:v>
                </c:pt>
                <c:pt idx="10">
                  <c:v>20.459699999999998</c:v>
                </c:pt>
                <c:pt idx="11">
                  <c:v>177.30949999999999</c:v>
                </c:pt>
                <c:pt idx="12">
                  <c:v>18.484299999999998</c:v>
                </c:pt>
                <c:pt idx="13">
                  <c:v>18.134250000000002</c:v>
                </c:pt>
                <c:pt idx="14">
                  <c:v>19.099699999999999</c:v>
                </c:pt>
                <c:pt idx="15">
                  <c:v>175.9495</c:v>
                </c:pt>
              </c:numCache>
            </c:numRef>
          </c:val>
          <c:extLst>
            <c:ext xmlns:c16="http://schemas.microsoft.com/office/drawing/2014/chart" uri="{C3380CC4-5D6E-409C-BE32-E72D297353CC}">
              <c16:uniqueId val="{00000000-BB42-45B7-B455-4A6D66B38AA6}"/>
            </c:ext>
          </c:extLst>
        </c:ser>
        <c:ser>
          <c:idx val="1"/>
          <c:order val="1"/>
          <c:tx>
            <c:strRef>
              <c:f>'ESM (no harvesting)'!$B$48</c:f>
              <c:strCache>
                <c:ptCount val="1"/>
                <c:pt idx="0">
                  <c:v>ESM(v)</c:v>
                </c:pt>
              </c:strCache>
            </c:strRef>
          </c:tx>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9525" cap="flat" cmpd="sng" algn="ctr">
              <a:solidFill>
                <a:schemeClr val="accent5">
                  <a:shade val="95000"/>
                </a:schemeClr>
              </a:solidFill>
              <a:round/>
            </a:ln>
            <a:effectLst/>
          </c:spPr>
          <c:invertIfNegative val="0"/>
          <c:val>
            <c:numRef>
              <c:f>'ESM (no harvesting)'!$C$48:$R$48</c:f>
              <c:numCache>
                <c:formatCode>General</c:formatCode>
                <c:ptCount val="16"/>
                <c:pt idx="0">
                  <c:v>47.701264000000002</c:v>
                </c:pt>
                <c:pt idx="1">
                  <c:v>3.7458850000000004</c:v>
                </c:pt>
                <c:pt idx="2">
                  <c:v>3.7744460000000002</c:v>
                </c:pt>
                <c:pt idx="3">
                  <c:v>49.564320000000002</c:v>
                </c:pt>
                <c:pt idx="4">
                  <c:v>45.767904000000001</c:v>
                </c:pt>
                <c:pt idx="5">
                  <c:v>1.8125249999999999</c:v>
                </c:pt>
                <c:pt idx="6">
                  <c:v>1.841086</c:v>
                </c:pt>
                <c:pt idx="7">
                  <c:v>47.630960000000002</c:v>
                </c:pt>
                <c:pt idx="8">
                  <c:v>55.715919999999997</c:v>
                </c:pt>
                <c:pt idx="9">
                  <c:v>11.760541</c:v>
                </c:pt>
                <c:pt idx="10">
                  <c:v>11.789102</c:v>
                </c:pt>
                <c:pt idx="11">
                  <c:v>57.57897599999999</c:v>
                </c:pt>
                <c:pt idx="12">
                  <c:v>53.485965</c:v>
                </c:pt>
                <c:pt idx="13">
                  <c:v>9.5305859999999996</c:v>
                </c:pt>
                <c:pt idx="14">
                  <c:v>9.5591469999999994</c:v>
                </c:pt>
                <c:pt idx="15">
                  <c:v>55.349021000000008</c:v>
                </c:pt>
              </c:numCache>
            </c:numRef>
          </c:val>
          <c:extLst>
            <c:ext xmlns:c16="http://schemas.microsoft.com/office/drawing/2014/chart" uri="{C3380CC4-5D6E-409C-BE32-E72D297353CC}">
              <c16:uniqueId val="{00000001-BB42-45B7-B455-4A6D66B38AA6}"/>
            </c:ext>
          </c:extLst>
        </c:ser>
        <c:ser>
          <c:idx val="2"/>
          <c:order val="2"/>
          <c:tx>
            <c:strRef>
              <c:f>'ESM (no harvesting)'!$B$49</c:f>
              <c:strCache>
                <c:ptCount val="1"/>
                <c:pt idx="0">
                  <c:v>ESM(p)</c:v>
                </c:pt>
              </c:strCache>
            </c:strRef>
          </c:tx>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9525" cap="flat" cmpd="sng" algn="ctr">
              <a:solidFill>
                <a:schemeClr val="accent4">
                  <a:shade val="95000"/>
                </a:schemeClr>
              </a:solidFill>
              <a:round/>
            </a:ln>
            <a:effectLst/>
          </c:spPr>
          <c:invertIfNegative val="0"/>
          <c:val>
            <c:numRef>
              <c:f>'ESM (no harvesting)'!$C$49:$R$49</c:f>
              <c:numCache>
                <c:formatCode>General</c:formatCode>
                <c:ptCount val="16"/>
                <c:pt idx="0">
                  <c:v>2.7175199999999995</c:v>
                </c:pt>
                <c:pt idx="1">
                  <c:v>2.7175199999999995</c:v>
                </c:pt>
                <c:pt idx="2">
                  <c:v>2.7175199999999995</c:v>
                </c:pt>
                <c:pt idx="3">
                  <c:v>5.330519999999999</c:v>
                </c:pt>
                <c:pt idx="4">
                  <c:v>2.6129999999999995</c:v>
                </c:pt>
                <c:pt idx="5">
                  <c:v>2.6129999999999995</c:v>
                </c:pt>
                <c:pt idx="6">
                  <c:v>2.6129999999999995</c:v>
                </c:pt>
                <c:pt idx="7">
                  <c:v>5.2259999999999991</c:v>
                </c:pt>
                <c:pt idx="8">
                  <c:v>63.582999999999991</c:v>
                </c:pt>
                <c:pt idx="9">
                  <c:v>63.582999999999991</c:v>
                </c:pt>
                <c:pt idx="10">
                  <c:v>63.582999999999991</c:v>
                </c:pt>
                <c:pt idx="11">
                  <c:v>66.195999999999998</c:v>
                </c:pt>
                <c:pt idx="12">
                  <c:v>63.582999999999991</c:v>
                </c:pt>
                <c:pt idx="13">
                  <c:v>63.582999999999991</c:v>
                </c:pt>
                <c:pt idx="14">
                  <c:v>63.582999999999991</c:v>
                </c:pt>
                <c:pt idx="15">
                  <c:v>66.195999999999998</c:v>
                </c:pt>
              </c:numCache>
            </c:numRef>
          </c:val>
          <c:extLst>
            <c:ext xmlns:c16="http://schemas.microsoft.com/office/drawing/2014/chart" uri="{C3380CC4-5D6E-409C-BE32-E72D297353CC}">
              <c16:uniqueId val="{00000002-BB42-45B7-B455-4A6D66B38AA6}"/>
            </c:ext>
          </c:extLst>
        </c:ser>
        <c:dLbls>
          <c:showLegendKey val="0"/>
          <c:showVal val="0"/>
          <c:showCatName val="0"/>
          <c:showSerName val="0"/>
          <c:showPercent val="0"/>
          <c:showBubbleSize val="0"/>
        </c:dLbls>
        <c:gapWidth val="95"/>
        <c:overlap val="100"/>
        <c:axId val="1624308144"/>
        <c:axId val="1624327568"/>
      </c:barChart>
      <c:catAx>
        <c:axId val="1624308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1624327568"/>
        <c:crosses val="autoZero"/>
        <c:auto val="0"/>
        <c:lblAlgn val="ctr"/>
        <c:lblOffset val="100"/>
        <c:noMultiLvlLbl val="0"/>
      </c:catAx>
      <c:valAx>
        <c:axId val="1624327568"/>
        <c:scaling>
          <c:orientation val="minMax"/>
          <c:max val="4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cap="all" baseline="0">
                    <a:solidFill>
                      <a:schemeClr val="dk1"/>
                    </a:solidFill>
                    <a:latin typeface="+mn-lt"/>
                    <a:ea typeface="+mn-ea"/>
                    <a:cs typeface="+mn-cs"/>
                  </a:defRPr>
                </a:pPr>
                <a:r>
                  <a:rPr lang="en-US"/>
                  <a:t>esm (kg)</a:t>
                </a:r>
              </a:p>
            </c:rich>
          </c:tx>
          <c:overlay val="0"/>
          <c:spPr>
            <a:noFill/>
            <a:ln>
              <a:noFill/>
            </a:ln>
            <a:effectLst/>
          </c:spPr>
          <c:txPr>
            <a:bodyPr rot="-5400000" spcFirstLastPara="1" vertOverflow="ellipsis" vert="horz" wrap="square" anchor="ctr" anchorCtr="1"/>
            <a:lstStyle/>
            <a:p>
              <a:pPr>
                <a:defRPr sz="900" b="0" i="0" u="none" strike="noStrike" kern="1200" cap="all" baseline="0">
                  <a:solidFill>
                    <a:schemeClr val="dk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1624308144"/>
        <c:crossesAt val="1"/>
        <c:crossBetween val="between"/>
        <c:majorUnit val="1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w="38100" cap="flat" cmpd="sng" algn="ctr">
      <a:solidFill>
        <a:schemeClr val="accent2"/>
      </a:solid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1">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9/2/2022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9/2/2022</a:t>
            </a:fld>
            <a:endParaRPr lang="en-US" altLang="x-non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10"/>
          </p:nvPr>
        </p:nvSpPr>
        <p:spPr/>
        <p:txBody>
          <a:bodyPr/>
          <a:lstStyle/>
          <a:p>
            <a:fld id="{041DDCF2-9B85-7E48-A229-6803093FC2E2}" type="slidenum">
              <a:rPr lang="en-US" smtClean="0"/>
              <a:t>1</a:t>
            </a:fld>
            <a:endParaRPr lang="en-US"/>
          </a:p>
        </p:txBody>
      </p:sp>
    </p:spTree>
    <p:extLst>
      <p:ext uri="{BB962C8B-B14F-4D97-AF65-F5344CB8AC3E}">
        <p14:creationId xmlns:p14="http://schemas.microsoft.com/office/powerpoint/2010/main" val="2030320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US" sz="1600" dirty="0"/>
              <a:t>Provide an overview of the Project/Task</a:t>
            </a:r>
          </a:p>
          <a:p>
            <a:pPr marL="971550" lvl="1" indent="-285750">
              <a:buFont typeface="Wingdings" panose="05000000000000000000" pitchFamily="2" charset="2"/>
              <a:buChar char="§"/>
            </a:pPr>
            <a:r>
              <a:rPr lang="en-US" sz="1400" dirty="0">
                <a:solidFill>
                  <a:srgbClr val="FF0000"/>
                </a:solidFill>
              </a:rPr>
              <a:t>The slide content is intended to remain static unless significant changes are made to the Project</a:t>
            </a:r>
          </a:p>
          <a:p>
            <a:pPr marL="971550" lvl="1" indent="-285750">
              <a:buFont typeface="Wingdings" panose="05000000000000000000" pitchFamily="2" charset="2"/>
              <a:buChar char="§"/>
            </a:pPr>
            <a:r>
              <a:rPr lang="en-US" sz="1400" dirty="0">
                <a:solidFill>
                  <a:srgbClr val="FF0000"/>
                </a:solidFill>
              </a:rPr>
              <a:t>Pictures are encouraged, please provide new pictures as frequently as possible </a:t>
            </a:r>
          </a:p>
        </p:txBody>
      </p:sp>
      <p:sp>
        <p:nvSpPr>
          <p:cNvPr id="4" name="Slide Number Placeholder 3"/>
          <p:cNvSpPr>
            <a:spLocks noGrp="1"/>
          </p:cNvSpPr>
          <p:nvPr>
            <p:ph type="sldNum" sz="quarter" idx="10"/>
          </p:nvPr>
        </p:nvSpPr>
        <p:spPr/>
        <p:txBody>
          <a:bodyPr/>
          <a:lstStyle/>
          <a:p>
            <a:fld id="{041DDCF2-9B85-7E48-A229-6803093FC2E2}" type="slidenum">
              <a:rPr lang="en-US" smtClean="0"/>
              <a:t>2</a:t>
            </a:fld>
            <a:endParaRPr lang="en-US"/>
          </a:p>
        </p:txBody>
      </p:sp>
    </p:spTree>
    <p:extLst>
      <p:ext uri="{BB962C8B-B14F-4D97-AF65-F5344CB8AC3E}">
        <p14:creationId xmlns:p14="http://schemas.microsoft.com/office/powerpoint/2010/main" val="1562522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1DDCF2-9B85-7E48-A229-6803093FC2E2}" type="slidenum">
              <a:rPr lang="en-US" smtClean="0"/>
              <a:t>3</a:t>
            </a:fld>
            <a:endParaRPr lang="en-US"/>
          </a:p>
        </p:txBody>
      </p:sp>
    </p:spTree>
    <p:extLst>
      <p:ext uri="{BB962C8B-B14F-4D97-AF65-F5344CB8AC3E}">
        <p14:creationId xmlns:p14="http://schemas.microsoft.com/office/powerpoint/2010/main" val="2964432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200" dirty="0"/>
              <a:t>For OGA:  not in actual partnership yet but we benefit from advances made by </a:t>
            </a:r>
            <a:r>
              <a:rPr kumimoji="0" lang="en-US" sz="1200" b="1" i="0" u="none" strike="noStrike" kern="1200" cap="none" spc="0" normalizeH="0" baseline="0" noProof="0" dirty="0">
                <a:ln>
                  <a:noFill/>
                </a:ln>
                <a:solidFill>
                  <a:prstClr val="black"/>
                </a:solidFill>
                <a:effectLst/>
                <a:uLnTx/>
                <a:uFillTx/>
                <a:latin typeface="Arial" charset="0"/>
                <a:ea typeface="MS PGothic" charset="-128"/>
                <a:cs typeface="MS PGothic" charset="0"/>
              </a:rPr>
              <a:t>DARPA/DOD/Space Force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Arial" charset="0"/>
                <a:ea typeface="MS PGothic" charset="-128"/>
                <a:cs typeface="MS PGothic" charset="0"/>
              </a:rPr>
              <a:t>Biofoundries</a:t>
            </a: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S PGothic" charset="0"/>
              </a:rPr>
              <a:t> Program</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S PGothic" charset="0"/>
              </a:rPr>
              <a:t>In-Space </a:t>
            </a:r>
            <a:r>
              <a:rPr kumimoji="0" lang="en-US" sz="1200" b="0" i="0" u="none" strike="noStrike" kern="1200" cap="none" spc="0" normalizeH="0" baseline="0" noProof="0" dirty="0" err="1">
                <a:ln>
                  <a:noFill/>
                </a:ln>
                <a:solidFill>
                  <a:prstClr val="black"/>
                </a:solidFill>
                <a:effectLst/>
                <a:uLnTx/>
                <a:uFillTx/>
                <a:latin typeface="Arial" charset="0"/>
                <a:ea typeface="MS PGothic" charset="-128"/>
                <a:cs typeface="MS PGothic" charset="0"/>
              </a:rPr>
              <a:t>Biomanufacturing</a:t>
            </a:r>
            <a:endParaRPr kumimoji="0" lang="en-US" sz="1200" b="0" i="0" u="none" strike="noStrike" kern="1200" cap="none" spc="0" normalizeH="0" baseline="0" noProof="0" dirty="0">
              <a:ln>
                <a:noFill/>
              </a:ln>
              <a:solidFill>
                <a:prstClr val="black"/>
              </a:solidFill>
              <a:effectLst/>
              <a:uLnTx/>
              <a:uFillTx/>
              <a:latin typeface="Arial" charset="0"/>
              <a:ea typeface="MS PGothic" charset="-128"/>
              <a:cs typeface="MS PGothic"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S PGothic" charset="0"/>
              </a:rPr>
              <a:t>BRICS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S PGothic" charset="0"/>
              </a:rPr>
              <a:t>Living Structural Materials</a:t>
            </a:r>
          </a:p>
          <a:p>
            <a:pPr fontAlgn="auto">
              <a:spcAft>
                <a:spcPts val="0"/>
              </a:spcAft>
            </a:pPr>
            <a:r>
              <a:rPr lang="en-US" sz="1200" dirty="0"/>
              <a:t> and the new BIOMADE</a:t>
            </a:r>
            <a:r>
              <a:rPr lang="en-US" sz="1200" baseline="0" dirty="0"/>
              <a:t> consortium</a:t>
            </a:r>
          </a:p>
          <a:p>
            <a:pPr fontAlgn="auto">
              <a:spcAft>
                <a:spcPts val="0"/>
              </a:spcAft>
            </a:pPr>
            <a:r>
              <a:rPr lang="en-US" sz="1200" dirty="0"/>
              <a:t>Cooperative agreement with Dr. Matthew </a:t>
            </a:r>
            <a:r>
              <a:rPr lang="en-US" sz="1200" dirty="0" err="1"/>
              <a:t>Kanan</a:t>
            </a:r>
            <a:r>
              <a:rPr lang="en-US" sz="1200" dirty="0"/>
              <a:t> at Stanford University – Developing electrochemical CO</a:t>
            </a:r>
            <a:r>
              <a:rPr lang="en-US" sz="1200" baseline="-25000" dirty="0"/>
              <a:t>2</a:t>
            </a:r>
            <a:r>
              <a:rPr lang="en-US" sz="1200" dirty="0"/>
              <a:t> conversion technology to produce microbial substrates – obtaining record efficiencies. </a:t>
            </a:r>
          </a:p>
          <a:p>
            <a:pPr fontAlgn="auto">
              <a:spcAft>
                <a:spcPts val="0"/>
              </a:spcAft>
            </a:pPr>
            <a:r>
              <a:rPr lang="en-US" sz="1200" dirty="0"/>
              <a:t>Space Technology Research Institute CUBES – Center for the Utilization of Biological Engineering for Space – Developing ISRU-based </a:t>
            </a:r>
            <a:r>
              <a:rPr lang="en-US" sz="1200" dirty="0" err="1"/>
              <a:t>biomanufacturing</a:t>
            </a:r>
            <a:r>
              <a:rPr lang="en-US" sz="1200" dirty="0"/>
              <a:t> systems for Mars surface missions.</a:t>
            </a:r>
          </a:p>
          <a:p>
            <a:pPr fontAlgn="auto">
              <a:spcAft>
                <a:spcPts val="0"/>
              </a:spcAft>
            </a:pPr>
            <a:r>
              <a:rPr lang="en-US" sz="1200" dirty="0"/>
              <a:t>NASA CO</a:t>
            </a:r>
            <a:r>
              <a:rPr lang="en-US" sz="1200" baseline="-25000" dirty="0"/>
              <a:t>2</a:t>
            </a:r>
            <a:r>
              <a:rPr lang="en-US" sz="1200" dirty="0"/>
              <a:t> Conversion Challenge – Contestants challenged to convert CO</a:t>
            </a:r>
            <a:r>
              <a:rPr lang="en-US" sz="1200" baseline="-25000" dirty="0"/>
              <a:t>2</a:t>
            </a:r>
            <a:r>
              <a:rPr lang="en-US" sz="1200" dirty="0"/>
              <a:t> to preferred sugars using novel non-biological technologies to generate organic substrates to “feed” microbial biomanufacturing. Now complete. </a:t>
            </a:r>
            <a:endParaRPr lang="en-US" sz="1200" dirty="0">
              <a:cs typeface="Calibri"/>
            </a:endParaRPr>
          </a:p>
          <a:p>
            <a:pPr fontAlgn="auto">
              <a:spcAft>
                <a:spcPts val="0"/>
              </a:spcAft>
            </a:pPr>
            <a:r>
              <a:rPr lang="en-US" sz="1200" dirty="0"/>
              <a:t>Commercial Vendors – Using external services to conduct preliminary work and equipment testing during laboratory shut-down. Includes ATUM (secretion chassis engineering), Claremont </a:t>
            </a:r>
            <a:r>
              <a:rPr lang="en-US" sz="1200" dirty="0" err="1"/>
              <a:t>BioSolutions</a:t>
            </a:r>
            <a:r>
              <a:rPr lang="en-US" sz="1200" dirty="0"/>
              <a:t> (cell lysis); </a:t>
            </a:r>
            <a:r>
              <a:rPr lang="en-US" sz="1200" dirty="0" err="1"/>
              <a:t>ThermoFisher</a:t>
            </a:r>
            <a:r>
              <a:rPr lang="en-US" sz="1200" dirty="0"/>
              <a:t> (centrifuge); </a:t>
            </a:r>
            <a:r>
              <a:rPr lang="en-US" sz="1200" dirty="0" err="1"/>
              <a:t>Cytiva</a:t>
            </a:r>
            <a:r>
              <a:rPr lang="en-US" sz="1200" dirty="0"/>
              <a:t> (biomass concentration).</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835DC44-EE91-4CBE-8993-44A171B55034}" type="slidenum">
              <a:rPr kumimoji="0" lang="en-US"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626415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5</a:t>
            </a:fld>
            <a:endParaRPr lang="en-US" altLang="x-none"/>
          </a:p>
        </p:txBody>
      </p:sp>
    </p:spTree>
    <p:extLst>
      <p:ext uri="{BB962C8B-B14F-4D97-AF65-F5344CB8AC3E}">
        <p14:creationId xmlns:p14="http://schemas.microsoft.com/office/powerpoint/2010/main" val="2299977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6</a:t>
            </a:fld>
            <a:endParaRPr lang="en-US" altLang="x-none"/>
          </a:p>
        </p:txBody>
      </p:sp>
    </p:spTree>
    <p:extLst>
      <p:ext uri="{BB962C8B-B14F-4D97-AF65-F5344CB8AC3E}">
        <p14:creationId xmlns:p14="http://schemas.microsoft.com/office/powerpoint/2010/main" val="1769311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7</a:t>
            </a:fld>
            <a:endParaRPr lang="en-US" altLang="x-none"/>
          </a:p>
        </p:txBody>
      </p:sp>
    </p:spTree>
    <p:extLst>
      <p:ext uri="{BB962C8B-B14F-4D97-AF65-F5344CB8AC3E}">
        <p14:creationId xmlns:p14="http://schemas.microsoft.com/office/powerpoint/2010/main" val="4063750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8</a:t>
            </a:fld>
            <a:endParaRPr lang="en-US" altLang="x-none"/>
          </a:p>
        </p:txBody>
      </p:sp>
    </p:spTree>
    <p:extLst>
      <p:ext uri="{BB962C8B-B14F-4D97-AF65-F5344CB8AC3E}">
        <p14:creationId xmlns:p14="http://schemas.microsoft.com/office/powerpoint/2010/main" val="3269400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endParaRPr lang="en-US"/>
          </a:p>
        </p:txBody>
      </p:sp>
      <p:sp>
        <p:nvSpPr>
          <p:cNvPr id="4" name="Slide Number Placeholder 3"/>
          <p:cNvSpPr>
            <a:spLocks noGrp="1"/>
          </p:cNvSpPr>
          <p:nvPr>
            <p:ph type="sldNum" sz="quarter" idx="10"/>
          </p:nvPr>
        </p:nvSpPr>
        <p:spPr/>
        <p:txBody>
          <a:bodyPr/>
          <a:lstStyle/>
          <a:p>
            <a:pPr>
              <a:defRPr/>
            </a:pPr>
            <a:fld id="{9271965F-9DF4-4BB4-A7DA-E7D5B682BED6}" type="slidenum">
              <a:rPr lang="en-US" smtClean="0">
                <a:solidFill>
                  <a:prstClr val="black"/>
                </a:solidFill>
                <a:latin typeface="Calibri"/>
              </a:rPr>
              <a:pPr>
                <a:defRPr/>
              </a:pPr>
              <a:t>9</a:t>
            </a:fld>
            <a:endParaRPr lang="en-US">
              <a:solidFill>
                <a:prstClr val="black"/>
              </a:solidFill>
              <a:latin typeface="Calibri"/>
            </a:endParaRPr>
          </a:p>
        </p:txBody>
      </p:sp>
    </p:spTree>
    <p:extLst>
      <p:ext uri="{BB962C8B-B14F-4D97-AF65-F5344CB8AC3E}">
        <p14:creationId xmlns:p14="http://schemas.microsoft.com/office/powerpoint/2010/main" val="633346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10</a:t>
            </a:fld>
            <a:endParaRPr lang="en-US" altLang="x-none"/>
          </a:p>
        </p:txBody>
      </p:sp>
    </p:spTree>
    <p:extLst>
      <p:ext uri="{BB962C8B-B14F-4D97-AF65-F5344CB8AC3E}">
        <p14:creationId xmlns:p14="http://schemas.microsoft.com/office/powerpoint/2010/main" val="1225945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11</a:t>
            </a:fld>
            <a:endParaRPr lang="en-US" altLang="x-none"/>
          </a:p>
        </p:txBody>
      </p:sp>
    </p:spTree>
    <p:extLst>
      <p:ext uri="{BB962C8B-B14F-4D97-AF65-F5344CB8AC3E}">
        <p14:creationId xmlns:p14="http://schemas.microsoft.com/office/powerpoint/2010/main" val="1838748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12</a:t>
            </a:fld>
            <a:endParaRPr lang="en-US" altLang="x-none"/>
          </a:p>
        </p:txBody>
      </p:sp>
    </p:spTree>
    <p:extLst>
      <p:ext uri="{BB962C8B-B14F-4D97-AF65-F5344CB8AC3E}">
        <p14:creationId xmlns:p14="http://schemas.microsoft.com/office/powerpoint/2010/main" val="2414374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Summary of the EPO activities (papers, conferences, outreach events) participated in over the last 6 months and the forward outlook for 6 months</a:t>
            </a:r>
          </a:p>
          <a:p>
            <a:endParaRPr lang="en-US" dirty="0"/>
          </a:p>
        </p:txBody>
      </p:sp>
      <p:sp>
        <p:nvSpPr>
          <p:cNvPr id="4" name="Slide Number Placeholder 3"/>
          <p:cNvSpPr>
            <a:spLocks noGrp="1"/>
          </p:cNvSpPr>
          <p:nvPr>
            <p:ph type="sldNum" sz="quarter" idx="5"/>
          </p:nvPr>
        </p:nvSpPr>
        <p:spPr/>
        <p:txBody>
          <a:bodyPr/>
          <a:lstStyle/>
          <a:p>
            <a:fld id="{041DDCF2-9B85-7E48-A229-6803093FC2E2}" type="slidenum">
              <a:rPr lang="en-US" smtClean="0"/>
              <a:t>13</a:t>
            </a:fld>
            <a:endParaRPr lang="en-US"/>
          </a:p>
        </p:txBody>
      </p:sp>
    </p:spTree>
    <p:extLst>
      <p:ext uri="{BB962C8B-B14F-4D97-AF65-F5344CB8AC3E}">
        <p14:creationId xmlns:p14="http://schemas.microsoft.com/office/powerpoint/2010/main" val="619129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14</a:t>
            </a:fld>
            <a:endParaRPr lang="en-US" altLang="x-none"/>
          </a:p>
        </p:txBody>
      </p:sp>
    </p:spTree>
    <p:extLst>
      <p:ext uri="{BB962C8B-B14F-4D97-AF65-F5344CB8AC3E}">
        <p14:creationId xmlns:p14="http://schemas.microsoft.com/office/powerpoint/2010/main" val="3234437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704933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1467239926"/>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3947328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2384214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32664736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6619396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37709729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29464293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39486429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4"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7208497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2.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1.jpe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25" r:id="rId1"/>
    <p:sldLayoutId id="2147484426" r:id="rId2"/>
    <p:sldLayoutId id="2147484428" r:id="rId3"/>
    <p:sldLayoutId id="2147484429" r:id="rId4"/>
    <p:sldLayoutId id="2147484430" r:id="rId5"/>
    <p:sldLayoutId id="2147484431" r:id="rId6"/>
    <p:sldLayoutId id="2147484432" r:id="rId7"/>
    <p:sldLayoutId id="2147484433" r:id="rId8"/>
    <p:sldLayoutId id="2147484434"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2">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612090934"/>
      </p:ext>
    </p:extLst>
  </p:cSld>
  <p:clrMap bg1="dk1" tx1="lt1" bg2="dk2" tx2="lt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5" r:id="rId10"/>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11" Type="http://schemas.microsoft.com/office/2007/relationships/hdphoto" Target="../media/hdphoto1.wdp"/><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microsoft.com/office/2007/relationships/hdphoto" Target="../media/hdphoto2.wdp"/></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jpe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jpeg"/></Relationships>
</file>

<file path=ppt/slides/_rels/slide3.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1.jpeg"/><Relationship Id="rId18" Type="http://schemas.openxmlformats.org/officeDocument/2006/relationships/image" Target="../media/image36.jpeg"/><Relationship Id="rId3" Type="http://schemas.openxmlformats.org/officeDocument/2006/relationships/image" Target="../media/image23.png"/><Relationship Id="rId21" Type="http://schemas.openxmlformats.org/officeDocument/2006/relationships/image" Target="../media/image39.jpeg"/><Relationship Id="rId7" Type="http://schemas.microsoft.com/office/2007/relationships/hdphoto" Target="../media/hdphoto4.wdp"/><Relationship Id="rId12" Type="http://schemas.openxmlformats.org/officeDocument/2006/relationships/image" Target="../media/image30.jpeg"/><Relationship Id="rId17" Type="http://schemas.openxmlformats.org/officeDocument/2006/relationships/image" Target="../media/image35.jpeg"/><Relationship Id="rId2" Type="http://schemas.openxmlformats.org/officeDocument/2006/relationships/notesSlide" Target="../notesSlides/notesSlide3.xml"/><Relationship Id="rId16" Type="http://schemas.openxmlformats.org/officeDocument/2006/relationships/image" Target="../media/image34.jpeg"/><Relationship Id="rId20" Type="http://schemas.openxmlformats.org/officeDocument/2006/relationships/image" Target="../media/image38.jpeg"/><Relationship Id="rId1" Type="http://schemas.openxmlformats.org/officeDocument/2006/relationships/slideLayout" Target="../slideLayouts/slideLayout5.xml"/><Relationship Id="rId6" Type="http://schemas.openxmlformats.org/officeDocument/2006/relationships/image" Target="../media/image25.png"/><Relationship Id="rId11" Type="http://schemas.openxmlformats.org/officeDocument/2006/relationships/image" Target="../media/image29.jpeg"/><Relationship Id="rId24" Type="http://schemas.openxmlformats.org/officeDocument/2006/relationships/image" Target="../media/image41.png"/><Relationship Id="rId5" Type="http://schemas.microsoft.com/office/2007/relationships/hdphoto" Target="../media/hdphoto3.wdp"/><Relationship Id="rId15" Type="http://schemas.openxmlformats.org/officeDocument/2006/relationships/image" Target="../media/image33.jpeg"/><Relationship Id="rId23" Type="http://schemas.openxmlformats.org/officeDocument/2006/relationships/image" Target="../media/image13.png"/><Relationship Id="rId10" Type="http://schemas.openxmlformats.org/officeDocument/2006/relationships/image" Target="../media/image28.jpeg"/><Relationship Id="rId19" Type="http://schemas.openxmlformats.org/officeDocument/2006/relationships/image" Target="../media/image37.jpeg"/><Relationship Id="rId4" Type="http://schemas.openxmlformats.org/officeDocument/2006/relationships/image" Target="../media/image24.png"/><Relationship Id="rId9" Type="http://schemas.openxmlformats.org/officeDocument/2006/relationships/image" Target="../media/image27.jpeg"/><Relationship Id="rId14" Type="http://schemas.openxmlformats.org/officeDocument/2006/relationships/image" Target="../media/image32.jpeg"/><Relationship Id="rId22" Type="http://schemas.openxmlformats.org/officeDocument/2006/relationships/image" Target="../media/image40.jpeg"/></Relationships>
</file>

<file path=ppt/slides/_rels/slide4.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0.png"/><Relationship Id="rId3" Type="http://schemas.openxmlformats.org/officeDocument/2006/relationships/image" Target="../media/image42.emf"/><Relationship Id="rId7" Type="http://schemas.openxmlformats.org/officeDocument/2006/relationships/image" Target="../media/image46.png"/><Relationship Id="rId12" Type="http://schemas.microsoft.com/office/2007/relationships/hdphoto" Target="../media/hdphoto6.wdp"/><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45.png"/><Relationship Id="rId11" Type="http://schemas.openxmlformats.org/officeDocument/2006/relationships/image" Target="../media/image49.png"/><Relationship Id="rId5" Type="http://schemas.openxmlformats.org/officeDocument/2006/relationships/image" Target="../media/image44.png"/><Relationship Id="rId10" Type="http://schemas.microsoft.com/office/2007/relationships/hdphoto" Target="../media/hdphoto5.wdp"/><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57.jpeg"/><Relationship Id="rId13" Type="http://schemas.openxmlformats.org/officeDocument/2006/relationships/image" Target="../media/image21.jpeg"/><Relationship Id="rId3" Type="http://schemas.openxmlformats.org/officeDocument/2006/relationships/image" Target="../media/image20.png"/><Relationship Id="rId7" Type="http://schemas.openxmlformats.org/officeDocument/2006/relationships/image" Target="../media/image56.jpeg"/><Relationship Id="rId12"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55.jpeg"/><Relationship Id="rId11" Type="http://schemas.openxmlformats.org/officeDocument/2006/relationships/image" Target="../media/image60.jpeg"/><Relationship Id="rId5" Type="http://schemas.openxmlformats.org/officeDocument/2006/relationships/image" Target="../media/image54.jpe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7.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8" Type="http://schemas.openxmlformats.org/officeDocument/2006/relationships/image" Target="../media/image62.jpg"/><Relationship Id="rId13" Type="http://schemas.openxmlformats.org/officeDocument/2006/relationships/image" Target="../media/image22.png"/><Relationship Id="rId3" Type="http://schemas.openxmlformats.org/officeDocument/2006/relationships/slideLayout" Target="../slideLayouts/slideLayout5.xml"/><Relationship Id="rId7" Type="http://schemas.openxmlformats.org/officeDocument/2006/relationships/image" Target="../media/image20.png"/><Relationship Id="rId12" Type="http://schemas.openxmlformats.org/officeDocument/2006/relationships/image" Target="../media/image66.png"/><Relationship Id="rId2" Type="http://schemas.openxmlformats.org/officeDocument/2006/relationships/video" Target="../media/media1.MOV"/><Relationship Id="rId1" Type="http://schemas.microsoft.com/office/2007/relationships/media" Target="../media/media1.MOV"/><Relationship Id="rId6" Type="http://schemas.microsoft.com/office/2007/relationships/hdphoto" Target="../media/hdphoto7.wdp"/><Relationship Id="rId11" Type="http://schemas.openxmlformats.org/officeDocument/2006/relationships/image" Target="../media/image65.jpeg"/><Relationship Id="rId5" Type="http://schemas.openxmlformats.org/officeDocument/2006/relationships/image" Target="../media/image61.png"/><Relationship Id="rId15" Type="http://schemas.openxmlformats.org/officeDocument/2006/relationships/image" Target="../media/image13.png"/><Relationship Id="rId10" Type="http://schemas.openxmlformats.org/officeDocument/2006/relationships/image" Target="../media/image64.jpeg"/><Relationship Id="rId4" Type="http://schemas.openxmlformats.org/officeDocument/2006/relationships/notesSlide" Target="../notesSlides/notesSlide10.xml"/><Relationship Id="rId9" Type="http://schemas.openxmlformats.org/officeDocument/2006/relationships/image" Target="../media/image63.png"/><Relationship Id="rId1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8FF917-5495-2B40-9F4F-35B3547594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12192001" cy="6858000"/>
          </a:xfrm>
          <a:prstGeom prst="rect">
            <a:avLst/>
          </a:prstGeom>
        </p:spPr>
      </p:pic>
      <p:sp>
        <p:nvSpPr>
          <p:cNvPr id="11" name="TextBox 10"/>
          <p:cNvSpPr txBox="1"/>
          <p:nvPr/>
        </p:nvSpPr>
        <p:spPr>
          <a:xfrm>
            <a:off x="232012" y="5515550"/>
            <a:ext cx="11756788" cy="707886"/>
          </a:xfrm>
          <a:prstGeom prst="rect">
            <a:avLst/>
          </a:prstGeom>
          <a:noFill/>
        </p:spPr>
        <p:txBody>
          <a:bodyPr wrap="square" rtlCol="0" anchor="ctr" anchorCtr="0">
            <a:spAutoFit/>
          </a:bodyPr>
          <a:lstStyle/>
          <a:p>
            <a:pPr>
              <a:lnSpc>
                <a:spcPts val="2400"/>
              </a:lnSpc>
            </a:pPr>
            <a:r>
              <a:rPr lang="en-US" sz="2400" b="1">
                <a:solidFill>
                  <a:prstClr val="white"/>
                </a:solidFill>
                <a:latin typeface="Helvetica Neue" charset="0"/>
                <a:ea typeface="Helvetica Neue" charset="0"/>
                <a:cs typeface="Helvetica Neue" charset="0"/>
              </a:rPr>
              <a:t>Space Technology Mission Directorate</a:t>
            </a:r>
          </a:p>
          <a:p>
            <a:pPr>
              <a:lnSpc>
                <a:spcPts val="2400"/>
              </a:lnSpc>
            </a:pPr>
            <a:r>
              <a:rPr lang="en-US" sz="2100" b="1">
                <a:solidFill>
                  <a:prstClr val="white"/>
                </a:solidFill>
                <a:latin typeface="Helvetica Neue" charset="0"/>
                <a:ea typeface="Helvetica Neue" charset="0"/>
                <a:cs typeface="Helvetica Neue" charset="0"/>
              </a:rPr>
              <a:t>Game Changing Development Program</a:t>
            </a:r>
          </a:p>
        </p:txBody>
      </p:sp>
      <p:sp>
        <p:nvSpPr>
          <p:cNvPr id="12" name="TextBox 11"/>
          <p:cNvSpPr txBox="1"/>
          <p:nvPr/>
        </p:nvSpPr>
        <p:spPr>
          <a:xfrm>
            <a:off x="263631" y="6144388"/>
            <a:ext cx="8468436" cy="738664"/>
          </a:xfrm>
          <a:prstGeom prst="rect">
            <a:avLst/>
          </a:prstGeom>
          <a:noFill/>
        </p:spPr>
        <p:txBody>
          <a:bodyPr wrap="square" rtlCol="0" anchor="ctr" anchorCtr="0">
            <a:spAutoFit/>
          </a:bodyPr>
          <a:lstStyle/>
          <a:p>
            <a:r>
              <a:rPr lang="en-US" sz="1400" dirty="0">
                <a:solidFill>
                  <a:prstClr val="white"/>
                </a:solidFill>
                <a:latin typeface="Helvetica Neue" charset="0"/>
                <a:ea typeface="Helvetica Neue" charset="0"/>
                <a:cs typeface="Helvetica Neue" charset="0"/>
              </a:rPr>
              <a:t>Frances Donovan| Mark Settles | FY22 Synthetic Biology Project Annual Review Presentation |   09.15.22</a:t>
            </a:r>
          </a:p>
          <a:p>
            <a:r>
              <a:rPr lang="en-US" sz="1400" dirty="0">
                <a:solidFill>
                  <a:prstClr val="white"/>
                </a:solidFill>
                <a:latin typeface="Helvetica Neue" charset="0"/>
                <a:ea typeface="Helvetica Neue" charset="0"/>
                <a:cs typeface="Helvetica Neue" charset="0"/>
              </a:rPr>
              <a:t>Name/Email POC: Frances.M.Donovan@NASA.gov</a:t>
            </a:r>
          </a:p>
          <a:p>
            <a:endParaRPr lang="en-US" sz="1400" dirty="0">
              <a:solidFill>
                <a:prstClr val="white"/>
              </a:solidFill>
              <a:latin typeface="Helvetica Neue" charset="0"/>
              <a:ea typeface="Helvetica Neue" charset="0"/>
              <a:cs typeface="Helvetica Neue" charset="0"/>
            </a:endParaRPr>
          </a:p>
        </p:txBody>
      </p:sp>
      <p:sp>
        <p:nvSpPr>
          <p:cNvPr id="32" name="TextBox 31">
            <a:extLst>
              <a:ext uri="{FF2B5EF4-FFF2-40B4-BE49-F238E27FC236}">
                <a16:creationId xmlns:a16="http://schemas.microsoft.com/office/drawing/2014/main" id="{A982F76B-3B7D-FB44-936B-33575184C1DA}"/>
              </a:ext>
            </a:extLst>
          </p:cNvPr>
          <p:cNvSpPr txBox="1"/>
          <p:nvPr/>
        </p:nvSpPr>
        <p:spPr>
          <a:xfrm>
            <a:off x="1191802" y="-595901"/>
            <a:ext cx="184731" cy="369332"/>
          </a:xfrm>
          <a:prstGeom prst="rect">
            <a:avLst/>
          </a:prstGeom>
          <a:noFill/>
        </p:spPr>
        <p:txBody>
          <a:bodyPr wrap="none" rtlCol="0">
            <a:spAutoFit/>
          </a:bodyPr>
          <a:lstStyle/>
          <a:p>
            <a:endParaRPr lang="en-US"/>
          </a:p>
        </p:txBody>
      </p:sp>
      <p:pic>
        <p:nvPicPr>
          <p:cNvPr id="4" name="Picture 3">
            <a:extLst>
              <a:ext uri="{FF2B5EF4-FFF2-40B4-BE49-F238E27FC236}">
                <a16:creationId xmlns:a16="http://schemas.microsoft.com/office/drawing/2014/main" id="{57806399-DCB0-484E-8156-7D756C0A20A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55750" y="2711937"/>
            <a:ext cx="1639455" cy="1639455"/>
          </a:xfrm>
          <a:prstGeom prst="rect">
            <a:avLst/>
          </a:prstGeom>
        </p:spPr>
      </p:pic>
      <p:pic>
        <p:nvPicPr>
          <p:cNvPr id="7" name="Picture 6">
            <a:extLst>
              <a:ext uri="{FF2B5EF4-FFF2-40B4-BE49-F238E27FC236}">
                <a16:creationId xmlns:a16="http://schemas.microsoft.com/office/drawing/2014/main" id="{154965A1-81FE-D248-9C32-FE9A7B8A815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08350" y="4023644"/>
            <a:ext cx="1005840" cy="1005840"/>
          </a:xfrm>
          <a:prstGeom prst="rect">
            <a:avLst/>
          </a:prstGeom>
        </p:spPr>
      </p:pic>
      <p:pic>
        <p:nvPicPr>
          <p:cNvPr id="15" name="Picture 14">
            <a:extLst>
              <a:ext uri="{FF2B5EF4-FFF2-40B4-BE49-F238E27FC236}">
                <a16:creationId xmlns:a16="http://schemas.microsoft.com/office/drawing/2014/main" id="{4EB40208-4051-A340-8989-4E51995546C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392993" y="990600"/>
            <a:ext cx="1946564" cy="1946564"/>
          </a:xfrm>
          <a:prstGeom prst="rect">
            <a:avLst/>
          </a:prstGeom>
        </p:spPr>
      </p:pic>
      <p:pic>
        <p:nvPicPr>
          <p:cNvPr id="17" name="Picture 16">
            <a:extLst>
              <a:ext uri="{FF2B5EF4-FFF2-40B4-BE49-F238E27FC236}">
                <a16:creationId xmlns:a16="http://schemas.microsoft.com/office/drawing/2014/main" id="{915CCA2C-8794-FE44-A7C2-2D549274604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444419" y="3264344"/>
            <a:ext cx="1645920" cy="1645920"/>
          </a:xfrm>
          <a:prstGeom prst="rect">
            <a:avLst/>
          </a:prstGeom>
        </p:spPr>
      </p:pic>
      <p:pic>
        <p:nvPicPr>
          <p:cNvPr id="5" name="Picture 4">
            <a:extLst>
              <a:ext uri="{FF2B5EF4-FFF2-40B4-BE49-F238E27FC236}">
                <a16:creationId xmlns:a16="http://schemas.microsoft.com/office/drawing/2014/main" id="{5A56C682-F2EF-9C41-8E25-E7C9079D60C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670996" y="838199"/>
            <a:ext cx="1280160" cy="1280160"/>
          </a:xfrm>
          <a:prstGeom prst="rect">
            <a:avLst/>
          </a:prstGeom>
        </p:spPr>
      </p:pic>
      <p:pic>
        <p:nvPicPr>
          <p:cNvPr id="14" name="Picture 13"/>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5273169" y="914400"/>
            <a:ext cx="2165976" cy="2069490"/>
          </a:xfrm>
          <a:prstGeom prst="ellipse">
            <a:avLst/>
          </a:prstGeom>
        </p:spPr>
      </p:pic>
      <p:grpSp>
        <p:nvGrpSpPr>
          <p:cNvPr id="22" name="Group 21"/>
          <p:cNvGrpSpPr/>
          <p:nvPr/>
        </p:nvGrpSpPr>
        <p:grpSpPr>
          <a:xfrm>
            <a:off x="5559030" y="3971309"/>
            <a:ext cx="1717589" cy="1373578"/>
            <a:chOff x="12728075" y="1098597"/>
            <a:chExt cx="1926043" cy="1485996"/>
          </a:xfrm>
        </p:grpSpPr>
        <p:sp>
          <p:nvSpPr>
            <p:cNvPr id="23" name="Oval 22"/>
            <p:cNvSpPr/>
            <p:nvPr/>
          </p:nvSpPr>
          <p:spPr>
            <a:xfrm>
              <a:off x="13008429" y="1153886"/>
              <a:ext cx="1121228" cy="10668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Picture 23"/>
            <p:cNvPicPr>
              <a:picLocks noChangeAspect="1"/>
            </p:cNvPicPr>
            <p:nvPr/>
          </p:nvPicPr>
          <p:blipFill>
            <a:blip r:embed="rId10" cstate="hqprint">
              <a:extLst>
                <a:ext uri="{BEBA8EAE-BF5A-486C-A8C5-ECC9F3942E4B}">
                  <a14:imgProps xmlns:a14="http://schemas.microsoft.com/office/drawing/2010/main">
                    <a14:imgLayer r:embed="rId11">
                      <a14:imgEffect>
                        <a14:backgroundRemoval t="28918" b="85821" l="14101" r="89496"/>
                      </a14:imgEffect>
                    </a14:imgLayer>
                  </a14:imgProps>
                </a:ext>
                <a:ext uri="{28A0092B-C50C-407E-A947-70E740481C1C}">
                  <a14:useLocalDpi xmlns:a14="http://schemas.microsoft.com/office/drawing/2010/main" val="0"/>
                </a:ext>
              </a:extLst>
            </a:blip>
            <a:stretch>
              <a:fillRect/>
            </a:stretch>
          </p:blipFill>
          <p:spPr>
            <a:xfrm rot="10800000">
              <a:off x="12728075" y="1098597"/>
              <a:ext cx="1926043" cy="1485996"/>
            </a:xfrm>
            <a:prstGeom prst="ellipse">
              <a:avLst/>
            </a:prstGeom>
          </p:spPr>
        </p:pic>
      </p:grpSp>
      <p:grpSp>
        <p:nvGrpSpPr>
          <p:cNvPr id="16" name="Group 15">
            <a:extLst>
              <a:ext uri="{FF2B5EF4-FFF2-40B4-BE49-F238E27FC236}">
                <a16:creationId xmlns:a16="http://schemas.microsoft.com/office/drawing/2014/main" id="{BABD0F1C-FDEE-4992-89E9-FC90E272411B}"/>
              </a:ext>
            </a:extLst>
          </p:cNvPr>
          <p:cNvGrpSpPr/>
          <p:nvPr/>
        </p:nvGrpSpPr>
        <p:grpSpPr>
          <a:xfrm>
            <a:off x="8687656" y="1426333"/>
            <a:ext cx="1572768" cy="1572768"/>
            <a:chOff x="9672761" y="4890502"/>
            <a:chExt cx="1758438" cy="1666601"/>
          </a:xfrm>
        </p:grpSpPr>
        <p:pic>
          <p:nvPicPr>
            <p:cNvPr id="18" name="Picture 17" descr="A picture containing text, stacked&#10;&#10;Description automatically generated">
              <a:extLst>
                <a:ext uri="{FF2B5EF4-FFF2-40B4-BE49-F238E27FC236}">
                  <a16:creationId xmlns:a16="http://schemas.microsoft.com/office/drawing/2014/main" id="{DC21F224-062F-4858-AB5A-43FD4D004BB5}"/>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rot="5400000">
              <a:off x="9718679" y="4844584"/>
              <a:ext cx="1666601" cy="1758438"/>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0" name="Picture 19">
              <a:extLst>
                <a:ext uri="{FF2B5EF4-FFF2-40B4-BE49-F238E27FC236}">
                  <a16:creationId xmlns:a16="http://schemas.microsoft.com/office/drawing/2014/main" id="{A7976807-61B7-4C0C-9AC3-0D27297D5440}"/>
                </a:ext>
              </a:extLst>
            </p:cNvPr>
            <p:cNvPicPr>
              <a:picLocks noChangeAspect="1"/>
            </p:cNvPicPr>
            <p:nvPr/>
          </p:nvPicPr>
          <p:blipFill rotWithShape="1">
            <a:blip r:embed="rId13" cstate="print">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a:ext>
              </a:extLst>
            </a:blip>
            <a:srcRect/>
            <a:stretch/>
          </p:blipFill>
          <p:spPr>
            <a:xfrm>
              <a:off x="10101471" y="5023759"/>
              <a:ext cx="901015" cy="486620"/>
            </a:xfrm>
            <a:prstGeom prst="rect">
              <a:avLst/>
            </a:prstGeom>
            <a:ln w="9525">
              <a:solidFill>
                <a:schemeClr val="tx1"/>
              </a:solidFill>
            </a:ln>
          </p:spPr>
        </p:pic>
      </p:grpSp>
    </p:spTree>
    <p:extLst>
      <p:ext uri="{BB962C8B-B14F-4D97-AF65-F5344CB8AC3E}">
        <p14:creationId xmlns:p14="http://schemas.microsoft.com/office/powerpoint/2010/main" val="3762835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583203" y="181154"/>
            <a:ext cx="6235834" cy="646331"/>
          </a:xfrm>
          <a:prstGeom prst="rect">
            <a:avLst/>
          </a:prstGeom>
          <a:noFill/>
        </p:spPr>
        <p:txBody>
          <a:bodyPr wrap="square" rtlCol="0">
            <a:spAutoFit/>
          </a:bodyPr>
          <a:lstStyle/>
          <a:p>
            <a:r>
              <a:rPr lang="en-US" sz="3600" dirty="0">
                <a:solidFill>
                  <a:schemeClr val="tx2"/>
                </a:solidFill>
                <a:latin typeface="Arial Bold" charset="0"/>
                <a:ea typeface="ＭＳ Ｐゴシック" charset="-128"/>
                <a:cs typeface="ＭＳ Ｐゴシック" charset="-128"/>
              </a:rPr>
              <a:t>Project Overview</a:t>
            </a:r>
          </a:p>
        </p:txBody>
      </p:sp>
      <p:sp>
        <p:nvSpPr>
          <p:cNvPr id="25" name="Content Placeholder 2"/>
          <p:cNvSpPr txBox="1">
            <a:spLocks/>
          </p:cNvSpPr>
          <p:nvPr/>
        </p:nvSpPr>
        <p:spPr>
          <a:xfrm>
            <a:off x="106036" y="1207910"/>
            <a:ext cx="9157871" cy="3776687"/>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spcBef>
                <a:spcPts val="0"/>
              </a:spcBef>
              <a:spcAft>
                <a:spcPts val="0"/>
              </a:spcAft>
              <a:buFont typeface="Wingdings" panose="05000000000000000000" pitchFamily="2" charset="2"/>
              <a:buChar char="Ø"/>
            </a:pPr>
            <a:r>
              <a:rPr lang="en-US" sz="2000" dirty="0">
                <a:solidFill>
                  <a:schemeClr val="bg1"/>
                </a:solidFill>
                <a:latin typeface="Arial" panose="020B0604020202020204" pitchFamily="34" charset="0"/>
                <a:cs typeface="Arial" panose="020B0604020202020204" pitchFamily="34" charset="0"/>
              </a:rPr>
              <a:t>Technology Product Capability </a:t>
            </a:r>
            <a:endParaRPr lang="en-US" sz="1800" dirty="0">
              <a:solidFill>
                <a:schemeClr val="bg1"/>
              </a:solidFill>
              <a:latin typeface="Arial" panose="020B0604020202020204" pitchFamily="34" charset="0"/>
              <a:cs typeface="Arial" panose="020B0604020202020204" pitchFamily="34" charset="0"/>
            </a:endParaRPr>
          </a:p>
          <a:p>
            <a:pPr lvl="1">
              <a:buFont typeface="Wingdings" panose="05000000000000000000" pitchFamily="2" charset="2"/>
              <a:buChar char="§"/>
            </a:pPr>
            <a:r>
              <a:rPr lang="en-US" sz="1600" dirty="0">
                <a:solidFill>
                  <a:schemeClr val="bg1"/>
                </a:solidFill>
                <a:latin typeface="Arial" panose="020B0604020202020204" pitchFamily="34" charset="0"/>
                <a:cs typeface="Arial" panose="020B0604020202020204" pitchFamily="34" charset="0"/>
              </a:rPr>
              <a:t>Develop and demonstrate an on-demand nutrient production system for long-duration missions to mitigate demonstrated nutrient degradation in stored foods. Develop an evolvable platform for future surface missions – capable of producing other compounds (e.g., Medicines) requiring minimal resources. Perform an ISS time-course hydration, incubation, freezing and return for analysis over 5 year period.  </a:t>
            </a:r>
          </a:p>
          <a:p>
            <a:pPr lvl="1" defTabSz="457146" eaLnBrk="1" hangingPunct="1">
              <a:spcBef>
                <a:spcPts val="0"/>
              </a:spcBef>
              <a:spcAft>
                <a:spcPts val="0"/>
              </a:spcAft>
              <a:buFont typeface="Wingdings" panose="05000000000000000000" pitchFamily="2" charset="2"/>
              <a:buChar char="§"/>
            </a:pPr>
            <a:r>
              <a:rPr lang="en-US" sz="1600" dirty="0">
                <a:solidFill>
                  <a:schemeClr val="bg1"/>
                </a:solidFill>
                <a:latin typeface="Arial" panose="020B0604020202020204" pitchFamily="34" charset="0"/>
                <a:cs typeface="Arial" panose="020B0604020202020204" pitchFamily="34" charset="0"/>
              </a:rPr>
              <a:t>Develop and demonstrate a prototype system that enables microbial manufacturing via abiotic CO</a:t>
            </a:r>
            <a:r>
              <a:rPr lang="en-US" sz="1600" baseline="-25000" dirty="0">
                <a:solidFill>
                  <a:schemeClr val="bg1"/>
                </a:solidFill>
                <a:latin typeface="Arial" panose="020B0604020202020204" pitchFamily="34" charset="0"/>
                <a:cs typeface="Arial" panose="020B0604020202020204" pitchFamily="34" charset="0"/>
              </a:rPr>
              <a:t>2</a:t>
            </a:r>
            <a:r>
              <a:rPr lang="en-US" sz="1600" dirty="0">
                <a:solidFill>
                  <a:schemeClr val="bg1"/>
                </a:solidFill>
                <a:latin typeface="Arial" panose="020B0604020202020204" pitchFamily="34" charset="0"/>
                <a:cs typeface="Arial" panose="020B0604020202020204" pitchFamily="34" charset="0"/>
              </a:rPr>
              <a:t> conversion to products that drive </a:t>
            </a:r>
            <a:r>
              <a:rPr lang="en-US" sz="1600" dirty="0" err="1">
                <a:solidFill>
                  <a:schemeClr val="bg1"/>
                </a:solidFill>
                <a:latin typeface="Arial" panose="020B0604020202020204" pitchFamily="34" charset="0"/>
                <a:cs typeface="Arial" panose="020B0604020202020204" pitchFamily="34" charset="0"/>
              </a:rPr>
              <a:t>biomanufacturing</a:t>
            </a:r>
            <a:r>
              <a:rPr lang="en-US" sz="1600" dirty="0">
                <a:solidFill>
                  <a:schemeClr val="bg1"/>
                </a:solidFill>
                <a:latin typeface="Arial" panose="020B0604020202020204" pitchFamily="34" charset="0"/>
                <a:cs typeface="Arial" panose="020B0604020202020204" pitchFamily="34" charset="0"/>
              </a:rPr>
              <a:t> for future long-duration missions. </a:t>
            </a:r>
          </a:p>
          <a:p>
            <a:pPr marL="457200" lvl="1" indent="0" defTabSz="457146" eaLnBrk="1" hangingPunct="1">
              <a:lnSpc>
                <a:spcPts val="1400"/>
              </a:lnSpc>
              <a:spcBef>
                <a:spcPts val="0"/>
              </a:spcBef>
              <a:spcAft>
                <a:spcPts val="0"/>
              </a:spcAft>
              <a:buNone/>
            </a:pPr>
            <a:endParaRPr lang="en-US" sz="1800" dirty="0">
              <a:solidFill>
                <a:schemeClr val="bg1"/>
              </a:solidFill>
            </a:endParaRPr>
          </a:p>
          <a:p>
            <a:pPr>
              <a:lnSpc>
                <a:spcPts val="1400"/>
              </a:lnSpc>
              <a:spcBef>
                <a:spcPts val="0"/>
              </a:spcBef>
              <a:spcAft>
                <a:spcPts val="0"/>
              </a:spcAft>
              <a:buFont typeface="Wingdings" panose="05000000000000000000" pitchFamily="2" charset="2"/>
              <a:buChar char="Ø"/>
            </a:pPr>
            <a:r>
              <a:rPr lang="en-US" sz="2000" dirty="0">
                <a:solidFill>
                  <a:schemeClr val="bg1"/>
                </a:solidFill>
                <a:latin typeface="Arial" panose="020B0604020202020204" pitchFamily="34" charset="0"/>
                <a:cs typeface="Arial" panose="020B0604020202020204" pitchFamily="34" charset="0"/>
              </a:rPr>
              <a:t>Technical Capabilities</a:t>
            </a:r>
          </a:p>
          <a:p>
            <a:pPr>
              <a:lnSpc>
                <a:spcPts val="1400"/>
              </a:lnSpc>
              <a:spcBef>
                <a:spcPts val="0"/>
              </a:spcBef>
              <a:spcAft>
                <a:spcPts val="0"/>
              </a:spcAft>
              <a:buFont typeface="Wingdings" panose="05000000000000000000" pitchFamily="2" charset="2"/>
              <a:buChar char="Ø"/>
            </a:pPr>
            <a:endParaRPr lang="en-US" sz="1800" dirty="0">
              <a:solidFill>
                <a:schemeClr val="bg1"/>
              </a:solidFill>
              <a:latin typeface="Arial" panose="020B0604020202020204" pitchFamily="34" charset="0"/>
              <a:cs typeface="Arial" panose="020B0604020202020204" pitchFamily="34" charset="0"/>
            </a:endParaRPr>
          </a:p>
          <a:p>
            <a:pPr lvl="1">
              <a:lnSpc>
                <a:spcPts val="1000"/>
              </a:lnSpc>
              <a:spcBef>
                <a:spcPts val="0"/>
              </a:spcBef>
              <a:spcAft>
                <a:spcPts val="900"/>
              </a:spcAft>
              <a:buFont typeface="Wingdings" panose="05000000000000000000" pitchFamily="2" charset="2"/>
              <a:buChar char="§"/>
            </a:pPr>
            <a:r>
              <a:rPr lang="en-US" sz="1600" dirty="0">
                <a:solidFill>
                  <a:schemeClr val="bg1"/>
                </a:solidFill>
                <a:latin typeface="Arial" panose="020B0604020202020204" pitchFamily="34" charset="0"/>
                <a:cs typeface="Arial" panose="020B0604020202020204" pitchFamily="34" charset="0"/>
              </a:rPr>
              <a:t>Reduced gravity compatible bioreactor development </a:t>
            </a:r>
          </a:p>
          <a:p>
            <a:pPr lvl="1">
              <a:lnSpc>
                <a:spcPts val="1000"/>
              </a:lnSpc>
              <a:spcBef>
                <a:spcPts val="0"/>
              </a:spcBef>
              <a:spcAft>
                <a:spcPts val="900"/>
              </a:spcAft>
              <a:buFont typeface="Wingdings" panose="05000000000000000000" pitchFamily="2" charset="2"/>
              <a:buChar char="§"/>
            </a:pPr>
            <a:r>
              <a:rPr lang="en-US" sz="1600" dirty="0">
                <a:solidFill>
                  <a:schemeClr val="bg1"/>
                </a:solidFill>
                <a:latin typeface="Arial" panose="020B0604020202020204" pitchFamily="34" charset="0"/>
                <a:cs typeface="Arial" panose="020B0604020202020204" pitchFamily="34" charset="0"/>
              </a:rPr>
              <a:t>Long-duration ambient storage of microorganisms</a:t>
            </a:r>
          </a:p>
          <a:p>
            <a:pPr lvl="1">
              <a:lnSpc>
                <a:spcPts val="1000"/>
              </a:lnSpc>
              <a:spcBef>
                <a:spcPts val="0"/>
              </a:spcBef>
              <a:spcAft>
                <a:spcPts val="900"/>
              </a:spcAft>
              <a:buFont typeface="Wingdings" panose="05000000000000000000" pitchFamily="2" charset="2"/>
              <a:buChar char="§"/>
            </a:pPr>
            <a:r>
              <a:rPr lang="en-US" sz="1600" dirty="0">
                <a:solidFill>
                  <a:schemeClr val="bg1"/>
                </a:solidFill>
                <a:latin typeface="Arial" panose="020B0604020202020204" pitchFamily="34" charset="0"/>
                <a:cs typeface="Arial" panose="020B0604020202020204" pitchFamily="34" charset="0"/>
              </a:rPr>
              <a:t>Methods for ensuring quality and safety of </a:t>
            </a:r>
            <a:r>
              <a:rPr lang="en-US" sz="1600" dirty="0" err="1">
                <a:solidFill>
                  <a:schemeClr val="bg1"/>
                </a:solidFill>
                <a:latin typeface="Arial" panose="020B0604020202020204" pitchFamily="34" charset="0"/>
                <a:cs typeface="Arial" panose="020B0604020202020204" pitchFamily="34" charset="0"/>
              </a:rPr>
              <a:t>biomanufactured</a:t>
            </a:r>
            <a:r>
              <a:rPr lang="en-US" sz="1600" dirty="0">
                <a:solidFill>
                  <a:schemeClr val="bg1"/>
                </a:solidFill>
                <a:latin typeface="Arial" panose="020B0604020202020204" pitchFamily="34" charset="0"/>
                <a:cs typeface="Arial" panose="020B0604020202020204" pitchFamily="34" charset="0"/>
              </a:rPr>
              <a:t> products</a:t>
            </a:r>
          </a:p>
          <a:p>
            <a:pPr lvl="1">
              <a:lnSpc>
                <a:spcPts val="1000"/>
              </a:lnSpc>
              <a:spcBef>
                <a:spcPts val="0"/>
              </a:spcBef>
              <a:spcAft>
                <a:spcPts val="900"/>
              </a:spcAft>
              <a:buFont typeface="Wingdings" panose="05000000000000000000" pitchFamily="2" charset="2"/>
              <a:buChar char="§"/>
            </a:pPr>
            <a:r>
              <a:rPr lang="en-US" sz="1600" dirty="0">
                <a:solidFill>
                  <a:schemeClr val="bg1"/>
                </a:solidFill>
                <a:latin typeface="Arial" panose="020B0604020202020204" pitchFamily="34" charset="0"/>
                <a:cs typeface="Arial" panose="020B0604020202020204" pitchFamily="34" charset="0"/>
              </a:rPr>
              <a:t>Development of ISRU based growth media</a:t>
            </a:r>
          </a:p>
          <a:p>
            <a:pPr lvl="1">
              <a:lnSpc>
                <a:spcPts val="1000"/>
              </a:lnSpc>
              <a:spcBef>
                <a:spcPts val="0"/>
              </a:spcBef>
              <a:spcAft>
                <a:spcPts val="900"/>
              </a:spcAft>
              <a:buFont typeface="Wingdings" panose="05000000000000000000" pitchFamily="2" charset="2"/>
              <a:buChar char="§"/>
            </a:pPr>
            <a:r>
              <a:rPr lang="en-US" sz="1600" dirty="0">
                <a:solidFill>
                  <a:schemeClr val="bg1"/>
                </a:solidFill>
                <a:latin typeface="Arial" panose="020B0604020202020204" pitchFamily="34" charset="0"/>
                <a:cs typeface="Arial" panose="020B0604020202020204" pitchFamily="34" charset="0"/>
              </a:rPr>
              <a:t>Space-relevant </a:t>
            </a:r>
            <a:r>
              <a:rPr lang="en-US" sz="1600" dirty="0" err="1">
                <a:solidFill>
                  <a:schemeClr val="bg1"/>
                </a:solidFill>
                <a:latin typeface="Arial" panose="020B0604020202020204" pitchFamily="34" charset="0"/>
                <a:cs typeface="Arial" panose="020B0604020202020204" pitchFamily="34" charset="0"/>
              </a:rPr>
              <a:t>biomanufacturing</a:t>
            </a:r>
            <a:r>
              <a:rPr lang="en-US" sz="1600" dirty="0">
                <a:solidFill>
                  <a:schemeClr val="bg1"/>
                </a:solidFill>
                <a:latin typeface="Arial" panose="020B0604020202020204" pitchFamily="34" charset="0"/>
                <a:cs typeface="Arial" panose="020B0604020202020204" pitchFamily="34" charset="0"/>
              </a:rPr>
              <a:t> system development</a:t>
            </a:r>
          </a:p>
          <a:p>
            <a:pPr lvl="1">
              <a:lnSpc>
                <a:spcPts val="1000"/>
              </a:lnSpc>
              <a:spcBef>
                <a:spcPts val="0"/>
              </a:spcBef>
              <a:spcAft>
                <a:spcPts val="900"/>
              </a:spcAft>
              <a:buFont typeface="Wingdings" panose="05000000000000000000" pitchFamily="2" charset="2"/>
              <a:buChar char="§"/>
            </a:pPr>
            <a:r>
              <a:rPr lang="en-US" sz="1600" dirty="0">
                <a:solidFill>
                  <a:schemeClr val="bg1"/>
                </a:solidFill>
                <a:latin typeface="Arial" panose="020B0604020202020204" pitchFamily="34" charset="0"/>
                <a:cs typeface="Arial" panose="020B0604020202020204" pitchFamily="34" charset="0"/>
              </a:rPr>
              <a:t>Space qualified organisms for </a:t>
            </a:r>
            <a:r>
              <a:rPr lang="en-US" sz="1600" dirty="0" err="1">
                <a:solidFill>
                  <a:schemeClr val="bg1"/>
                </a:solidFill>
                <a:latin typeface="Arial" panose="020B0604020202020204" pitchFamily="34" charset="0"/>
                <a:cs typeface="Arial" panose="020B0604020202020204" pitchFamily="34" charset="0"/>
              </a:rPr>
              <a:t>biomanufacturing</a:t>
            </a:r>
            <a:endParaRPr lang="en-US" sz="1600" dirty="0">
              <a:solidFill>
                <a:schemeClr val="bg1"/>
              </a:solidFill>
              <a:latin typeface="Arial" panose="020B0604020202020204" pitchFamily="34" charset="0"/>
              <a:cs typeface="Arial" panose="020B0604020202020204" pitchFamily="34" charset="0"/>
            </a:endParaRPr>
          </a:p>
          <a:p>
            <a:pPr marL="457200" lvl="1" indent="0">
              <a:lnSpc>
                <a:spcPts val="600"/>
              </a:lnSpc>
              <a:spcBef>
                <a:spcPts val="0"/>
              </a:spcBef>
              <a:spcAft>
                <a:spcPts val="600"/>
              </a:spcAft>
              <a:buNone/>
            </a:pPr>
            <a:r>
              <a:rPr lang="en-US" sz="1600" dirty="0">
                <a:solidFill>
                  <a:schemeClr val="bg1"/>
                </a:solidFill>
                <a:latin typeface="Arial" panose="020B0604020202020204" pitchFamily="34" charset="0"/>
                <a:cs typeface="Arial" panose="020B0604020202020204" pitchFamily="34" charset="0"/>
              </a:rPr>
              <a:t> </a:t>
            </a:r>
            <a:endParaRPr lang="en-US" sz="800" dirty="0">
              <a:solidFill>
                <a:schemeClr val="bg1"/>
              </a:solidFill>
            </a:endParaRPr>
          </a:p>
          <a:p>
            <a:pPr lvl="1">
              <a:spcBef>
                <a:spcPts val="0"/>
              </a:spcBef>
              <a:spcAft>
                <a:spcPts val="0"/>
              </a:spcAft>
              <a:buFont typeface="Wingdings" panose="05000000000000000000" pitchFamily="2" charset="2"/>
              <a:buChar char="§"/>
            </a:pPr>
            <a:endParaRPr lang="en-US" sz="1600" dirty="0">
              <a:solidFill>
                <a:schemeClr val="bg1"/>
              </a:solidFill>
              <a:latin typeface="Arial" panose="020B0604020202020204" pitchFamily="34" charset="0"/>
              <a:cs typeface="Arial" panose="020B0604020202020204" pitchFamily="34" charset="0"/>
            </a:endParaRPr>
          </a:p>
          <a:p>
            <a:pPr marL="0" indent="0">
              <a:buNone/>
            </a:pPr>
            <a:r>
              <a:rPr lang="en-US" sz="1800" dirty="0">
                <a:solidFill>
                  <a:schemeClr val="bg1"/>
                </a:solidFill>
              </a:rPr>
              <a:t>			</a:t>
            </a:r>
          </a:p>
        </p:txBody>
      </p:sp>
      <p:sp>
        <p:nvSpPr>
          <p:cNvPr id="2" name="Slide Number Placeholder 1"/>
          <p:cNvSpPr>
            <a:spLocks noGrp="1"/>
          </p:cNvSpPr>
          <p:nvPr>
            <p:ph type="sldNum" sz="quarter" idx="4294967295"/>
          </p:nvPr>
        </p:nvSpPr>
        <p:spPr/>
        <p:txBody>
          <a:bodyPr/>
          <a:lstStyle/>
          <a:p>
            <a:fld id="{41C508F0-1AA7-8449-B96D-5FDB74B9F69F}" type="slidenum">
              <a:rPr lang="en-US" smtClean="0">
                <a:solidFill>
                  <a:schemeClr val="tx1"/>
                </a:solidFill>
              </a:rPr>
              <a:t>2</a:t>
            </a:fld>
            <a:endParaRPr lang="en-US" dirty="0">
              <a:solidFill>
                <a:schemeClr val="tx1"/>
              </a:solidFill>
            </a:endParaRPr>
          </a:p>
        </p:txBody>
      </p:sp>
      <p:sp>
        <p:nvSpPr>
          <p:cNvPr id="7" name="TextBox 6"/>
          <p:cNvSpPr txBox="1"/>
          <p:nvPr/>
        </p:nvSpPr>
        <p:spPr>
          <a:xfrm>
            <a:off x="8279614" y="4770927"/>
            <a:ext cx="4226779"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u="none" strike="noStrike" kern="0" cap="none" spc="0" normalizeH="0" baseline="0" noProof="0">
                <a:ln>
                  <a:noFill/>
                </a:ln>
                <a:solidFill>
                  <a:schemeClr val="tx2"/>
                </a:solidFill>
                <a:effectLst/>
                <a:uLnTx/>
                <a:uFillTx/>
              </a:rPr>
              <a:t>Hybrid CO</a:t>
            </a:r>
            <a:r>
              <a:rPr kumimoji="0" lang="en-US" sz="1400" b="0" u="none" strike="noStrike" kern="0" cap="none" spc="0" normalizeH="0" baseline="-25000" noProof="0">
                <a:ln>
                  <a:noFill/>
                </a:ln>
                <a:solidFill>
                  <a:schemeClr val="tx2"/>
                </a:solidFill>
                <a:effectLst/>
                <a:uLnTx/>
                <a:uFillTx/>
              </a:rPr>
              <a:t>2</a:t>
            </a:r>
            <a:r>
              <a:rPr kumimoji="0" lang="en-US" sz="1400" b="0" u="none" strike="noStrike" kern="0" cap="none" spc="0" normalizeH="0" baseline="0" noProof="0">
                <a:ln>
                  <a:noFill/>
                </a:ln>
                <a:solidFill>
                  <a:schemeClr val="tx2"/>
                </a:solidFill>
                <a:effectLst/>
                <a:uLnTx/>
                <a:uFillTx/>
              </a:rPr>
              <a:t>-Based Biomanufacturing Concept</a:t>
            </a:r>
          </a:p>
        </p:txBody>
      </p:sp>
      <p:pic>
        <p:nvPicPr>
          <p:cNvPr id="8" name="Picture 7"/>
          <p:cNvPicPr>
            <a:picLocks noChangeAspect="1"/>
          </p:cNvPicPr>
          <p:nvPr/>
        </p:nvPicPr>
        <p:blipFill>
          <a:blip r:embed="rId3"/>
          <a:stretch>
            <a:fillRect/>
          </a:stretch>
        </p:blipFill>
        <p:spPr>
          <a:xfrm>
            <a:off x="7240772" y="4811225"/>
            <a:ext cx="4923909" cy="1167751"/>
          </a:xfrm>
          <a:prstGeom prst="rect">
            <a:avLst/>
          </a:prstGeom>
        </p:spPr>
      </p:pic>
      <p:grpSp>
        <p:nvGrpSpPr>
          <p:cNvPr id="10" name="Group 9"/>
          <p:cNvGrpSpPr/>
          <p:nvPr/>
        </p:nvGrpSpPr>
        <p:grpSpPr>
          <a:xfrm>
            <a:off x="8998126" y="4146132"/>
            <a:ext cx="2938975" cy="542757"/>
            <a:chOff x="5165110" y="4634830"/>
            <a:chExt cx="5305414" cy="1394241"/>
          </a:xfrm>
        </p:grpSpPr>
        <p:pic>
          <p:nvPicPr>
            <p:cNvPr id="11"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39256" y="4649216"/>
              <a:ext cx="1842178" cy="137985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923342" y="4634830"/>
              <a:ext cx="1547182" cy="133057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t="-1"/>
            <a:stretch/>
          </p:blipFill>
          <p:spPr bwMode="auto">
            <a:xfrm>
              <a:off x="5165110" y="4670189"/>
              <a:ext cx="760177" cy="1337908"/>
            </a:xfrm>
            <a:prstGeom prst="rect">
              <a:avLst/>
            </a:prstGeom>
            <a:noFill/>
            <a:ln>
              <a:noFill/>
            </a:ln>
            <a:effectLst>
              <a:outerShdw dist="35921" dir="2700000" algn="ctr" rotWithShape="0">
                <a:srgbClr val="1F497D"/>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ight Arrow 13"/>
            <p:cNvSpPr/>
            <p:nvPr/>
          </p:nvSpPr>
          <p:spPr bwMode="auto">
            <a:xfrm>
              <a:off x="8544030" y="5303783"/>
              <a:ext cx="266406" cy="320080"/>
            </a:xfrm>
            <a:prstGeom prst="rightArrow">
              <a:avLst/>
            </a:prstGeom>
            <a:solidFill>
              <a:srgbClr val="0070C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ea typeface="ＭＳ Ｐゴシック" pitchFamily="112" charset="-128"/>
              </a:endParaRPr>
            </a:p>
          </p:txBody>
        </p:sp>
        <p:sp>
          <p:nvSpPr>
            <p:cNvPr id="15" name="Right Arrow 14"/>
            <p:cNvSpPr/>
            <p:nvPr/>
          </p:nvSpPr>
          <p:spPr bwMode="auto">
            <a:xfrm>
              <a:off x="6122441" y="5306148"/>
              <a:ext cx="361938" cy="317715"/>
            </a:xfrm>
            <a:prstGeom prst="rightArrow">
              <a:avLst/>
            </a:prstGeom>
            <a:solidFill>
              <a:srgbClr val="0070C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ea typeface="ＭＳ Ｐゴシック" pitchFamily="112" charset="-128"/>
              </a:endParaRPr>
            </a:p>
          </p:txBody>
        </p:sp>
      </p:grpSp>
      <p:sp>
        <p:nvSpPr>
          <p:cNvPr id="16" name="TextBox 15"/>
          <p:cNvSpPr txBox="1"/>
          <p:nvPr/>
        </p:nvSpPr>
        <p:spPr>
          <a:xfrm>
            <a:off x="8817549" y="3873504"/>
            <a:ext cx="2519302"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black"/>
                </a:solidFill>
                <a:effectLst/>
                <a:uLnTx/>
                <a:uFillTx/>
              </a:rPr>
              <a:t>Future Implementation Concept</a:t>
            </a:r>
          </a:p>
        </p:txBody>
      </p:sp>
      <p:pic>
        <p:nvPicPr>
          <p:cNvPr id="17" name="Picture 16"/>
          <p:cNvPicPr>
            <a:picLocks noChangeAspect="1"/>
          </p:cNvPicPr>
          <p:nvPr/>
        </p:nvPicPr>
        <p:blipFill>
          <a:blip r:embed="rId7"/>
          <a:stretch>
            <a:fillRect/>
          </a:stretch>
        </p:blipFill>
        <p:spPr>
          <a:xfrm>
            <a:off x="9263907" y="1094770"/>
            <a:ext cx="1809720" cy="995859"/>
          </a:xfrm>
          <a:prstGeom prst="rect">
            <a:avLst/>
          </a:prstGeom>
        </p:spPr>
      </p:pic>
      <p:sp>
        <p:nvSpPr>
          <p:cNvPr id="18" name="TextBox 17"/>
          <p:cNvSpPr txBox="1"/>
          <p:nvPr/>
        </p:nvSpPr>
        <p:spPr>
          <a:xfrm>
            <a:off x="11044286" y="1064859"/>
            <a:ext cx="1254795" cy="101566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a:ln>
                  <a:noFill/>
                </a:ln>
                <a:solidFill>
                  <a:prstClr val="black"/>
                </a:solidFill>
                <a:effectLst/>
                <a:uLnTx/>
                <a:uFillTx/>
              </a:rPr>
              <a:t>BioNutrients</a:t>
            </a:r>
            <a:r>
              <a:rPr kumimoji="0" lang="en-US" sz="1200" b="0" i="0" u="none" strike="noStrike" kern="0" cap="none" spc="0" normalizeH="0" baseline="0" noProof="0" dirty="0">
                <a:ln>
                  <a:noFill/>
                </a:ln>
                <a:solidFill>
                  <a:prstClr val="black"/>
                </a:solidFill>
                <a:effectLst/>
                <a:uLnTx/>
                <a:uFillTx/>
              </a:rPr>
              <a:t> -1 Flight Production Pack for on-orbit testing</a:t>
            </a:r>
          </a:p>
        </p:txBody>
      </p:sp>
      <p:pic>
        <p:nvPicPr>
          <p:cNvPr id="19" name="Picture 18"/>
          <p:cNvPicPr/>
          <p:nvPr/>
        </p:nvPicPr>
        <p:blipFill>
          <a:blip r:embed="rId8" cstate="email">
            <a:extLst>
              <a:ext uri="{28A0092B-C50C-407E-A947-70E740481C1C}">
                <a14:useLocalDpi xmlns:a14="http://schemas.microsoft.com/office/drawing/2010/main" val="0"/>
              </a:ext>
            </a:extLst>
          </a:blip>
          <a:stretch>
            <a:fillRect/>
          </a:stretch>
        </p:blipFill>
        <p:spPr>
          <a:xfrm>
            <a:off x="10688266" y="2106100"/>
            <a:ext cx="1254795" cy="925077"/>
          </a:xfrm>
          <a:prstGeom prst="rect">
            <a:avLst/>
          </a:prstGeom>
        </p:spPr>
      </p:pic>
      <p:pic>
        <p:nvPicPr>
          <p:cNvPr id="20" name="Picture 22" descr="NASA Image iss059e0927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63907" y="2106100"/>
            <a:ext cx="1413727" cy="925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06037" y="5616066"/>
            <a:ext cx="7209164" cy="1390124"/>
          </a:xfrm>
          <a:prstGeom prst="rect">
            <a:avLst/>
          </a:prstGeom>
          <a:noFill/>
        </p:spPr>
        <p:txBody>
          <a:bodyPr wrap="square" rtlCol="0">
            <a:spAutoFit/>
          </a:bodyPr>
          <a:lstStyle/>
          <a:p>
            <a:pPr>
              <a:lnSpc>
                <a:spcPts val="1000"/>
              </a:lnSpc>
              <a:spcBef>
                <a:spcPts val="0"/>
              </a:spcBef>
              <a:spcAft>
                <a:spcPts val="1200"/>
              </a:spcAft>
              <a:buFont typeface="Wingdings" panose="05000000000000000000" pitchFamily="2" charset="2"/>
              <a:buChar char="Ø"/>
            </a:pPr>
            <a:r>
              <a:rPr lang="en-US" sz="2000" dirty="0">
                <a:solidFill>
                  <a:schemeClr val="bg1"/>
                </a:solidFill>
                <a:latin typeface="Arial" panose="020B0604020202020204" pitchFamily="34" charset="0"/>
                <a:cs typeface="Arial" panose="020B0604020202020204" pitchFamily="34" charset="0"/>
              </a:rPr>
              <a:t>Exploration &amp; Science Applicability </a:t>
            </a:r>
            <a:endParaRPr lang="en-US" sz="300" dirty="0">
              <a:solidFill>
                <a:schemeClr val="bg1"/>
              </a:solidFill>
              <a:latin typeface="Arial" panose="020B0604020202020204" pitchFamily="34" charset="0"/>
              <a:cs typeface="Arial" panose="020B0604020202020204" pitchFamily="34" charset="0"/>
            </a:endParaRPr>
          </a:p>
          <a:p>
            <a:pPr lvl="1">
              <a:spcBef>
                <a:spcPts val="0"/>
              </a:spcBef>
              <a:spcAft>
                <a:spcPts val="0"/>
              </a:spcAft>
              <a:buFont typeface="Wingdings" panose="05000000000000000000" pitchFamily="2" charset="2"/>
              <a:buChar char="§"/>
            </a:pPr>
            <a:r>
              <a:rPr lang="en-US" sz="1600" dirty="0">
                <a:solidFill>
                  <a:schemeClr val="bg1"/>
                </a:solidFill>
                <a:latin typeface="Arial" panose="020B0604020202020204" pitchFamily="34" charset="0"/>
                <a:cs typeface="Arial" panose="020B0604020202020204" pitchFamily="34" charset="0"/>
              </a:rPr>
              <a:t>   Cross-cutting: Supports crew health, enhanced logistics, mission sustainability and risk reduction for extended duration habitation missions on the moon (Artemis) and Mars and  space-based outposts.</a:t>
            </a:r>
          </a:p>
          <a:p>
            <a:endParaRPr lang="en-US" dirty="0">
              <a:solidFill>
                <a:schemeClr val="bg1"/>
              </a:solidFill>
            </a:endParaRPr>
          </a:p>
        </p:txBody>
      </p:sp>
      <p:pic>
        <p:nvPicPr>
          <p:cNvPr id="21" name="Picture 20"/>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pic>
        <p:nvPicPr>
          <p:cNvPr id="22" name="Picture 21" descr="A picture containing indoor, person, holding, person&#10;&#10;Description automatically generated">
            <a:extLst>
              <a:ext uri="{FF2B5EF4-FFF2-40B4-BE49-F238E27FC236}">
                <a16:creationId xmlns:a16="http://schemas.microsoft.com/office/drawing/2014/main" id="{150B9C85-59C4-4BED-94F5-3F1E81A47886}"/>
              </a:ext>
            </a:extLst>
          </p:cNvPr>
          <p:cNvPicPr>
            <a:picLocks noChangeAspect="1"/>
          </p:cNvPicPr>
          <p:nvPr/>
        </p:nvPicPr>
        <p:blipFill rotWithShape="1">
          <a:blip r:embed="rId11"/>
          <a:srcRect t="16428" b="10730"/>
          <a:stretch/>
        </p:blipFill>
        <p:spPr>
          <a:xfrm flipV="1">
            <a:off x="9263906" y="3054958"/>
            <a:ext cx="1413727" cy="848946"/>
          </a:xfrm>
          <a:prstGeom prst="rect">
            <a:avLst/>
          </a:prstGeom>
        </p:spPr>
      </p:pic>
      <p:sp>
        <p:nvSpPr>
          <p:cNvPr id="23" name="TextBox 22">
            <a:extLst>
              <a:ext uri="{FF2B5EF4-FFF2-40B4-BE49-F238E27FC236}">
                <a16:creationId xmlns:a16="http://schemas.microsoft.com/office/drawing/2014/main" id="{D3504FA9-53C2-4079-8F8F-AA534538F44D}"/>
              </a:ext>
            </a:extLst>
          </p:cNvPr>
          <p:cNvSpPr txBox="1"/>
          <p:nvPr/>
        </p:nvSpPr>
        <p:spPr>
          <a:xfrm>
            <a:off x="10657116" y="3085008"/>
            <a:ext cx="1279985"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a:ln>
                  <a:noFill/>
                </a:ln>
                <a:solidFill>
                  <a:prstClr val="black"/>
                </a:solidFill>
                <a:effectLst/>
                <a:uLnTx/>
                <a:uFillTx/>
              </a:rPr>
              <a:t>BioNutrients</a:t>
            </a:r>
            <a:r>
              <a:rPr kumimoji="0" lang="en-US" sz="1200" b="0" i="0" u="none" strike="noStrike" kern="0" cap="none" spc="0" normalizeH="0" baseline="0" noProof="0" dirty="0">
                <a:ln>
                  <a:noFill/>
                </a:ln>
                <a:solidFill>
                  <a:prstClr val="black"/>
                </a:solidFill>
                <a:effectLst/>
                <a:uLnTx/>
                <a:uFillTx/>
              </a:rPr>
              <a:t> -2, Gen-1 Flight Production Pack</a:t>
            </a:r>
          </a:p>
        </p:txBody>
      </p:sp>
      <p:pic>
        <p:nvPicPr>
          <p:cNvPr id="24" name="Picture 23">
            <a:extLst>
              <a:ext uri="{FF2B5EF4-FFF2-40B4-BE49-F238E27FC236}">
                <a16:creationId xmlns:a16="http://schemas.microsoft.com/office/drawing/2014/main" id="{833431DD-A797-45DB-BC0F-74C08F6CEAD7}"/>
              </a:ext>
            </a:extLst>
          </p:cNvPr>
          <p:cNvPicPr>
            <a:picLocks noChangeAspect="1"/>
          </p:cNvPicPr>
          <p:nvPr/>
        </p:nvPicPr>
        <p:blipFill>
          <a:blip r:embed="rId12"/>
          <a:stretch>
            <a:fillRect/>
          </a:stretch>
        </p:blipFill>
        <p:spPr>
          <a:xfrm>
            <a:off x="9864888" y="5835996"/>
            <a:ext cx="1136324" cy="1004912"/>
          </a:xfrm>
          <a:prstGeom prst="rect">
            <a:avLst/>
          </a:prstGeom>
        </p:spPr>
      </p:pic>
    </p:spTree>
    <p:extLst>
      <p:ext uri="{BB962C8B-B14F-4D97-AF65-F5344CB8AC3E}">
        <p14:creationId xmlns:p14="http://schemas.microsoft.com/office/powerpoint/2010/main" val="3544002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person smiling for the camera&#10;&#10;Description automatically generated with medium confidence">
            <a:extLst>
              <a:ext uri="{FF2B5EF4-FFF2-40B4-BE49-F238E27FC236}">
                <a16:creationId xmlns:a16="http://schemas.microsoft.com/office/drawing/2014/main" id="{0BB12B31-401B-42C4-A391-108F9A0C2B2B}"/>
              </a:ext>
            </a:extLst>
          </p:cNvPr>
          <p:cNvPicPr>
            <a:picLocks noChangeAspect="1"/>
          </p:cNvPicPr>
          <p:nvPr/>
        </p:nvPicPr>
        <p:blipFill rotWithShape="1">
          <a:blip r:embed="rId3">
            <a:extLst>
              <a:ext uri="{28A0092B-C50C-407E-A947-70E740481C1C}">
                <a14:useLocalDpi xmlns:a14="http://schemas.microsoft.com/office/drawing/2010/main" val="0"/>
              </a:ext>
            </a:extLst>
          </a:blip>
          <a:srcRect l="19752" t="7829" r="16216" b="19783"/>
          <a:stretch/>
        </p:blipFill>
        <p:spPr>
          <a:xfrm>
            <a:off x="6126282" y="2253831"/>
            <a:ext cx="733254" cy="813816"/>
          </a:xfrm>
          <a:prstGeom prst="rect">
            <a:avLst/>
          </a:prstGeom>
        </p:spPr>
      </p:pic>
      <p:sp>
        <p:nvSpPr>
          <p:cNvPr id="58" name="Rounded Rectangle 57"/>
          <p:cNvSpPr/>
          <p:nvPr/>
        </p:nvSpPr>
        <p:spPr>
          <a:xfrm>
            <a:off x="7351695" y="1230873"/>
            <a:ext cx="4637436" cy="217293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35" name="Picture 34"/>
          <p:cNvPicPr>
            <a:picLocks noChangeAspect="1"/>
          </p:cNvPicPr>
          <p:nvPr/>
        </p:nvPicPr>
        <p:blipFill rotWithShape="1">
          <a:blip r:embed="rId4">
            <a:extLst>
              <a:ext uri="{BEBA8EAE-BF5A-486C-A8C5-ECC9F3942E4B}">
                <a14:imgProps xmlns:a14="http://schemas.microsoft.com/office/drawing/2010/main">
                  <a14:imgLayer r:embed="rId5">
                    <a14:imgEffect>
                      <a14:backgroundRemoval t="8278" b="95033" l="6364" r="86970"/>
                    </a14:imgEffect>
                  </a14:imgLayer>
                </a14:imgProps>
              </a:ext>
            </a:extLst>
          </a:blip>
          <a:srcRect l="5181" t="6465" r="9791" b="3080"/>
          <a:stretch/>
        </p:blipFill>
        <p:spPr>
          <a:xfrm>
            <a:off x="7413303" y="1796665"/>
            <a:ext cx="1212165" cy="1180124"/>
          </a:xfrm>
          <a:prstGeom prst="rect">
            <a:avLst/>
          </a:prstGeom>
        </p:spPr>
      </p:pic>
      <p:sp>
        <p:nvSpPr>
          <p:cNvPr id="29" name="Cube 28"/>
          <p:cNvSpPr/>
          <p:nvPr/>
        </p:nvSpPr>
        <p:spPr>
          <a:xfrm>
            <a:off x="8408721" y="5592251"/>
            <a:ext cx="2406954" cy="889285"/>
          </a:xfrm>
          <a:prstGeom prst="cub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latin typeface="Helvetica" panose="020B0604020202020204" pitchFamily="34" charset="0"/>
                <a:cs typeface="Helvetica" panose="020B0604020202020204" pitchFamily="34" charset="0"/>
              </a:rPr>
              <a:t>Safety: Daniel Varnum-Lowry </a:t>
            </a:r>
          </a:p>
          <a:p>
            <a:r>
              <a:rPr lang="en-US" sz="1050" dirty="0">
                <a:solidFill>
                  <a:schemeClr val="tx1"/>
                </a:solidFill>
                <a:latin typeface="Helvetica" panose="020B0604020202020204" pitchFamily="34" charset="0"/>
                <a:cs typeface="Helvetica" panose="020B0604020202020204" pitchFamily="34" charset="0"/>
              </a:rPr>
              <a:t>Q/A:  Paul  Milazzo/Leonard Lee</a:t>
            </a:r>
          </a:p>
          <a:p>
            <a:r>
              <a:rPr lang="en-US" sz="1050" dirty="0">
                <a:solidFill>
                  <a:schemeClr val="tx1"/>
                </a:solidFill>
                <a:latin typeface="Helvetica" panose="020B0604020202020204" pitchFamily="34" charset="0"/>
                <a:cs typeface="Helvetica" panose="020B0604020202020204" pitchFamily="34" charset="0"/>
              </a:rPr>
              <a:t>Logistics at KSC: </a:t>
            </a:r>
            <a:r>
              <a:rPr lang="en-US" sz="1050" dirty="0" err="1">
                <a:solidFill>
                  <a:schemeClr val="tx1"/>
                </a:solidFill>
                <a:latin typeface="Helvetica" panose="020B0604020202020204" pitchFamily="34" charset="0"/>
                <a:cs typeface="Helvetica" panose="020B0604020202020204" pitchFamily="34" charset="0"/>
              </a:rPr>
              <a:t>Satro</a:t>
            </a:r>
            <a:r>
              <a:rPr lang="en-US" sz="1050" dirty="0">
                <a:solidFill>
                  <a:schemeClr val="tx1"/>
                </a:solidFill>
                <a:latin typeface="Helvetica" panose="020B0604020202020204" pitchFamily="34" charset="0"/>
                <a:cs typeface="Helvetica" panose="020B0604020202020204" pitchFamily="34" charset="0"/>
              </a:rPr>
              <a:t> Narayan </a:t>
            </a:r>
            <a:endParaRPr lang="en-US" sz="1050" i="1" dirty="0">
              <a:solidFill>
                <a:schemeClr val="tx1"/>
              </a:solidFill>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0"/>
          </p:nvPr>
        </p:nvSpPr>
        <p:spPr/>
        <p:txBody>
          <a:bodyPr/>
          <a:lstStyle/>
          <a:p>
            <a:pPr>
              <a:defRPr/>
            </a:pPr>
            <a:fld id="{75D13D49-2B6F-174C-9E1E-1013A06E5C50}" type="slidenum">
              <a:rPr lang="uk-UA" smtClean="0">
                <a:latin typeface="Helvetica" panose="020B0604020202020204" pitchFamily="34" charset="0"/>
                <a:cs typeface="Helvetica" panose="020B0604020202020204" pitchFamily="34" charset="0"/>
              </a:rPr>
              <a:pPr>
                <a:defRPr/>
              </a:pPr>
              <a:t>3</a:t>
            </a:fld>
            <a:endParaRPr lang="uk-UA">
              <a:latin typeface="Helvetica" panose="020B0604020202020204" pitchFamily="34" charset="0"/>
              <a:cs typeface="Helvetica" panose="020B0604020202020204" pitchFamily="34" charset="0"/>
            </a:endParaRPr>
          </a:p>
        </p:txBody>
      </p:sp>
      <p:pic>
        <p:nvPicPr>
          <p:cNvPr id="25" name="Picture 24"/>
          <p:cNvPicPr/>
          <p:nvPr/>
        </p:nvPicPr>
        <p:blipFill rotWithShape="1">
          <a:blip r:embed="rId6" cstate="print">
            <a:extLst>
              <a:ext uri="{BEBA8EAE-BF5A-486C-A8C5-ECC9F3942E4B}">
                <a14:imgProps xmlns:a14="http://schemas.microsoft.com/office/drawing/2010/main">
                  <a14:imgLayer r:embed="rId7">
                    <a14:imgEffect>
                      <a14:brightnessContrast bright="15000"/>
                    </a14:imgEffect>
                  </a14:imgLayer>
                </a14:imgProps>
              </a:ext>
              <a:ext uri="{28A0092B-C50C-407E-A947-70E740481C1C}">
                <a14:useLocalDpi xmlns:a14="http://schemas.microsoft.com/office/drawing/2010/main" val="0"/>
              </a:ext>
            </a:extLst>
          </a:blip>
          <a:srcRect l="4410" t="6226" r="5313" b="34605"/>
          <a:stretch/>
        </p:blipFill>
        <p:spPr bwMode="auto">
          <a:xfrm>
            <a:off x="3351449" y="2237867"/>
            <a:ext cx="851720" cy="832485"/>
          </a:xfrm>
          <a:prstGeom prst="rect">
            <a:avLst/>
          </a:prstGeom>
          <a:ln>
            <a:noFill/>
          </a:ln>
          <a:extLst>
            <a:ext uri="{53640926-AAD7-44d8-BBD7-CCE9431645EC}">
              <a14:shadowObscured xmlns="" xmlns:lc="http://schemas.openxmlformats.org/drawingml/2006/lockedCanvas" xmlns:a14="http://schemas.microsoft.com/office/drawing/2010/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v="urn:schemas-microsoft-com:mac:vml" xmlns:mc="http://schemas.openxmlformats.org/markup-compatibility/2006" xmlns:mo="http://schemas.microsoft.com/office/mac/office/2008/main" xmlns:wpc="http://schemas.microsoft.com/office/word/2010/wordprocessingCanvas"/>
            </a:ext>
          </a:extLst>
        </p:spPr>
      </p:pic>
      <p:pic>
        <p:nvPicPr>
          <p:cNvPr id="26" name="Picture 25"/>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4374481" y="2234823"/>
            <a:ext cx="780156" cy="835529"/>
          </a:xfrm>
          <a:prstGeom prst="rect">
            <a:avLst/>
          </a:prstGeom>
        </p:spPr>
      </p:pic>
      <p:pic>
        <p:nvPicPr>
          <p:cNvPr id="1029" name="Picture 5" descr="image001"/>
          <p:cNvPicPr>
            <a:picLocks noChangeAspect="1" noChangeArrowheads="1"/>
          </p:cNvPicPr>
          <p:nvPr/>
        </p:nvPicPr>
        <p:blipFill rotWithShape="1">
          <a:blip r:embed="rId9" cstate="hqprint">
            <a:extLst>
              <a:ext uri="{28A0092B-C50C-407E-A947-70E740481C1C}">
                <a14:useLocalDpi xmlns:a14="http://schemas.microsoft.com/office/drawing/2010/main" val="0"/>
              </a:ext>
            </a:extLst>
          </a:blip>
          <a:srcRect l="15496" r="10198" b="29133"/>
          <a:stretch/>
        </p:blipFill>
        <p:spPr bwMode="auto">
          <a:xfrm>
            <a:off x="5263342" y="2237453"/>
            <a:ext cx="682283" cy="83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Box 29"/>
          <p:cNvSpPr txBox="1"/>
          <p:nvPr/>
        </p:nvSpPr>
        <p:spPr>
          <a:xfrm>
            <a:off x="4259018" y="3042834"/>
            <a:ext cx="996089" cy="300082"/>
          </a:xfrm>
          <a:prstGeom prst="rect">
            <a:avLst/>
          </a:prstGeom>
          <a:noFill/>
        </p:spPr>
        <p:txBody>
          <a:bodyPr wrap="square" rtlCol="0">
            <a:spAutoFit/>
          </a:bodyPr>
          <a:lstStyle/>
          <a:p>
            <a:r>
              <a:rPr lang="en-US" sz="675">
                <a:latin typeface="Helvetica" panose="020B0604020202020204" pitchFamily="34" charset="0"/>
                <a:cs typeface="Helvetica" panose="020B0604020202020204" pitchFamily="34" charset="0"/>
              </a:rPr>
              <a:t>John Hogan</a:t>
            </a:r>
            <a:r>
              <a:rPr lang="en-US" sz="675" i="1">
                <a:latin typeface="Helvetica" panose="020B0604020202020204" pitchFamily="34" charset="0"/>
                <a:cs typeface="Helvetica" panose="020B0604020202020204" pitchFamily="34" charset="0"/>
              </a:rPr>
              <a:t>,</a:t>
            </a:r>
            <a:r>
              <a:rPr lang="en-US" sz="675">
                <a:latin typeface="Helvetica" panose="020B0604020202020204" pitchFamily="34" charset="0"/>
                <a:cs typeface="Helvetica" panose="020B0604020202020204" pitchFamily="34" charset="0"/>
              </a:rPr>
              <a:t> Ph.D. Principal Investigator</a:t>
            </a:r>
          </a:p>
        </p:txBody>
      </p:sp>
      <p:sp>
        <p:nvSpPr>
          <p:cNvPr id="31" name="TextBox 30"/>
          <p:cNvSpPr txBox="1"/>
          <p:nvPr/>
        </p:nvSpPr>
        <p:spPr>
          <a:xfrm>
            <a:off x="3256699" y="3042834"/>
            <a:ext cx="1223491" cy="403957"/>
          </a:xfrm>
          <a:prstGeom prst="rect">
            <a:avLst/>
          </a:prstGeom>
          <a:noFill/>
        </p:spPr>
        <p:txBody>
          <a:bodyPr wrap="square" rtlCol="0">
            <a:spAutoFit/>
          </a:bodyPr>
          <a:lstStyle/>
          <a:p>
            <a:pPr lvl="0">
              <a:defRPr/>
            </a:pPr>
            <a:r>
              <a:rPr lang="en-US" sz="675" dirty="0">
                <a:latin typeface="Helvetica" panose="020B0604020202020204" pitchFamily="34" charset="0"/>
                <a:cs typeface="Helvetica" panose="020B0604020202020204" pitchFamily="34" charset="0"/>
              </a:rPr>
              <a:t>Frances Donovan, Ph.D. Project Manager, co-Investigator</a:t>
            </a:r>
          </a:p>
        </p:txBody>
      </p:sp>
      <p:sp>
        <p:nvSpPr>
          <p:cNvPr id="32" name="TextBox 31"/>
          <p:cNvSpPr txBox="1"/>
          <p:nvPr/>
        </p:nvSpPr>
        <p:spPr>
          <a:xfrm>
            <a:off x="5126944" y="3042834"/>
            <a:ext cx="946482" cy="300082"/>
          </a:xfrm>
          <a:prstGeom prst="rect">
            <a:avLst/>
          </a:prstGeom>
          <a:noFill/>
        </p:spPr>
        <p:txBody>
          <a:bodyPr wrap="square" rtlCol="0">
            <a:spAutoFit/>
          </a:bodyPr>
          <a:lstStyle/>
          <a:p>
            <a:pPr lvl="0">
              <a:defRPr/>
            </a:pPr>
            <a:r>
              <a:rPr lang="en-US" sz="675">
                <a:latin typeface="Helvetica" panose="020B0604020202020204" pitchFamily="34" charset="0"/>
                <a:cs typeface="Helvetica" panose="020B0604020202020204" pitchFamily="34" charset="0"/>
              </a:rPr>
              <a:t>Marilyn Murakami Resource Manager</a:t>
            </a:r>
          </a:p>
        </p:txBody>
      </p:sp>
      <p:sp>
        <p:nvSpPr>
          <p:cNvPr id="33" name="TextBox 32"/>
          <p:cNvSpPr txBox="1"/>
          <p:nvPr/>
        </p:nvSpPr>
        <p:spPr>
          <a:xfrm>
            <a:off x="6016529" y="3042834"/>
            <a:ext cx="1118629" cy="300082"/>
          </a:xfrm>
          <a:prstGeom prst="rect">
            <a:avLst/>
          </a:prstGeom>
          <a:noFill/>
        </p:spPr>
        <p:txBody>
          <a:bodyPr wrap="square" rtlCol="0">
            <a:spAutoFit/>
          </a:bodyPr>
          <a:lstStyle/>
          <a:p>
            <a:r>
              <a:rPr lang="en-US" sz="675">
                <a:latin typeface="Helvetica" panose="020B0604020202020204" pitchFamily="34" charset="0"/>
                <a:cs typeface="Helvetica" panose="020B0604020202020204" pitchFamily="34" charset="0"/>
              </a:rPr>
              <a:t>A. Mark Settles</a:t>
            </a:r>
            <a:r>
              <a:rPr lang="en-US" sz="675" i="1">
                <a:latin typeface="Helvetica" panose="020B0604020202020204" pitchFamily="34" charset="0"/>
                <a:cs typeface="Helvetica" panose="020B0604020202020204" pitchFamily="34" charset="0"/>
              </a:rPr>
              <a:t>,</a:t>
            </a:r>
            <a:r>
              <a:rPr lang="en-US" sz="675">
                <a:latin typeface="Helvetica" panose="020B0604020202020204" pitchFamily="34" charset="0"/>
                <a:cs typeface="Helvetica" panose="020B0604020202020204" pitchFamily="34" charset="0"/>
              </a:rPr>
              <a:t> Ph.D. Co-Investigator</a:t>
            </a:r>
          </a:p>
        </p:txBody>
      </p:sp>
      <p:grpSp>
        <p:nvGrpSpPr>
          <p:cNvPr id="9" name="Group 8">
            <a:extLst>
              <a:ext uri="{FF2B5EF4-FFF2-40B4-BE49-F238E27FC236}">
                <a16:creationId xmlns:a16="http://schemas.microsoft.com/office/drawing/2014/main" id="{8D063EFD-A93A-47DD-E900-B9AED55ADD4A}"/>
              </a:ext>
            </a:extLst>
          </p:cNvPr>
          <p:cNvGrpSpPr/>
          <p:nvPr/>
        </p:nvGrpSpPr>
        <p:grpSpPr>
          <a:xfrm>
            <a:off x="111650" y="3876031"/>
            <a:ext cx="5793922" cy="1250959"/>
            <a:chOff x="1204518" y="2723004"/>
            <a:chExt cx="5793922" cy="1250959"/>
          </a:xfrm>
        </p:grpSpPr>
        <p:pic>
          <p:nvPicPr>
            <p:cNvPr id="10" name="Picture 9"/>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145200" y="2723004"/>
              <a:ext cx="874189" cy="1062967"/>
            </a:xfrm>
            <a:prstGeom prst="rect">
              <a:avLst/>
            </a:prstGeom>
          </p:spPr>
        </p:pic>
        <p:pic>
          <p:nvPicPr>
            <p:cNvPr id="12" name="Picture 11"/>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204518" y="2723081"/>
              <a:ext cx="897659" cy="1062889"/>
            </a:xfrm>
            <a:prstGeom prst="rect">
              <a:avLst/>
            </a:prstGeom>
          </p:spPr>
        </p:pic>
        <p:pic>
          <p:nvPicPr>
            <p:cNvPr id="13" name="Picture 12"/>
            <p:cNvPicPr>
              <a:picLocks noChangeAspect="1"/>
            </p:cNvPicPr>
            <p:nvPr/>
          </p:nvPicPr>
          <p:blipFill rotWithShape="1">
            <a:blip r:embed="rId12" cstate="hqprint">
              <a:extLst>
                <a:ext uri="{28A0092B-C50C-407E-A947-70E740481C1C}">
                  <a14:useLocalDpi xmlns:a14="http://schemas.microsoft.com/office/drawing/2010/main" val="0"/>
                </a:ext>
              </a:extLst>
            </a:blip>
            <a:srcRect t="14936" r="18142" b="26450"/>
            <a:stretch/>
          </p:blipFill>
          <p:spPr>
            <a:xfrm>
              <a:off x="6008836" y="2730166"/>
              <a:ext cx="981857" cy="1055804"/>
            </a:xfrm>
            <a:prstGeom prst="rect">
              <a:avLst/>
            </a:prstGeom>
          </p:spPr>
        </p:pic>
        <p:pic>
          <p:nvPicPr>
            <p:cNvPr id="1027" name="Picture 1" descr="A person smiling for the picture&#10;&#10;Description automatically generated with medium confidence"/>
            <p:cNvPicPr>
              <a:picLocks noChangeAspect="1" noChangeArrowheads="1"/>
            </p:cNvPicPr>
            <p:nvPr/>
          </p:nvPicPr>
          <p:blipFill>
            <a:blip r:embed="rId13" cstate="hqprint">
              <a:extLst>
                <a:ext uri="{28A0092B-C50C-407E-A947-70E740481C1C}">
                  <a14:useLocalDpi xmlns:a14="http://schemas.microsoft.com/office/drawing/2010/main" val="0"/>
                </a:ext>
              </a:extLst>
            </a:blip>
            <a:srcRect/>
            <a:stretch>
              <a:fillRect/>
            </a:stretch>
          </p:blipFill>
          <p:spPr bwMode="auto">
            <a:xfrm>
              <a:off x="4310775" y="2735006"/>
              <a:ext cx="751275" cy="1050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rotWithShape="1">
            <a:blip r:embed="rId14" cstate="hqprint">
              <a:extLst>
                <a:ext uri="{28A0092B-C50C-407E-A947-70E740481C1C}">
                  <a14:useLocalDpi xmlns:a14="http://schemas.microsoft.com/office/drawing/2010/main" val="0"/>
                </a:ext>
              </a:extLst>
            </a:blip>
            <a:srcRect r="19010"/>
            <a:stretch/>
          </p:blipFill>
          <p:spPr>
            <a:xfrm>
              <a:off x="5102579" y="2735006"/>
              <a:ext cx="851168" cy="1050965"/>
            </a:xfrm>
            <a:prstGeom prst="rect">
              <a:avLst/>
            </a:prstGeom>
          </p:spPr>
        </p:pic>
        <p:sp>
          <p:nvSpPr>
            <p:cNvPr id="36" name="TextBox 35"/>
            <p:cNvSpPr txBox="1"/>
            <p:nvPr/>
          </p:nvSpPr>
          <p:spPr>
            <a:xfrm>
              <a:off x="4310774" y="3777755"/>
              <a:ext cx="996089" cy="196208"/>
            </a:xfrm>
            <a:prstGeom prst="rect">
              <a:avLst/>
            </a:prstGeom>
            <a:noFill/>
          </p:spPr>
          <p:txBody>
            <a:bodyPr wrap="square" rtlCol="0">
              <a:spAutoFit/>
            </a:bodyPr>
            <a:lstStyle/>
            <a:p>
              <a:r>
                <a:rPr lang="en-US" sz="675">
                  <a:latin typeface="Helvetica" panose="020B0604020202020204" pitchFamily="34" charset="0"/>
                  <a:cs typeface="Helvetica" panose="020B0604020202020204" pitchFamily="34" charset="0"/>
                </a:rPr>
                <a:t>Jon Galazka</a:t>
              </a:r>
              <a:r>
                <a:rPr lang="en-US" sz="675" i="1">
                  <a:latin typeface="Helvetica" panose="020B0604020202020204" pitchFamily="34" charset="0"/>
                  <a:cs typeface="Helvetica" panose="020B0604020202020204" pitchFamily="34" charset="0"/>
                </a:rPr>
                <a:t>,</a:t>
              </a:r>
              <a:r>
                <a:rPr lang="en-US" sz="675">
                  <a:latin typeface="Helvetica" panose="020B0604020202020204" pitchFamily="34" charset="0"/>
                  <a:cs typeface="Helvetica" panose="020B0604020202020204" pitchFamily="34" charset="0"/>
                </a:rPr>
                <a:t> Ph.D. </a:t>
              </a:r>
            </a:p>
          </p:txBody>
        </p:sp>
        <p:sp>
          <p:nvSpPr>
            <p:cNvPr id="38" name="TextBox 37"/>
            <p:cNvSpPr txBox="1"/>
            <p:nvPr/>
          </p:nvSpPr>
          <p:spPr>
            <a:xfrm>
              <a:off x="5090012" y="3777755"/>
              <a:ext cx="996089" cy="196208"/>
            </a:xfrm>
            <a:prstGeom prst="rect">
              <a:avLst/>
            </a:prstGeom>
            <a:noFill/>
          </p:spPr>
          <p:txBody>
            <a:bodyPr wrap="square" rtlCol="0">
              <a:spAutoFit/>
            </a:bodyPr>
            <a:lstStyle/>
            <a:p>
              <a:r>
                <a:rPr lang="en-US" sz="675">
                  <a:latin typeface="Helvetica" panose="020B0604020202020204" pitchFamily="34" charset="0"/>
                  <a:cs typeface="Helvetica" panose="020B0604020202020204" pitchFamily="34" charset="0"/>
                </a:rPr>
                <a:t>Matthew Paddock </a:t>
              </a:r>
            </a:p>
          </p:txBody>
        </p:sp>
        <p:sp>
          <p:nvSpPr>
            <p:cNvPr id="47" name="TextBox 46"/>
            <p:cNvSpPr txBox="1"/>
            <p:nvPr/>
          </p:nvSpPr>
          <p:spPr>
            <a:xfrm>
              <a:off x="2095477" y="3777755"/>
              <a:ext cx="1035861" cy="196208"/>
            </a:xfrm>
            <a:prstGeom prst="rect">
              <a:avLst/>
            </a:prstGeom>
            <a:noFill/>
          </p:spPr>
          <p:txBody>
            <a:bodyPr wrap="none" rtlCol="0">
              <a:spAutoFit/>
            </a:bodyPr>
            <a:lstStyle/>
            <a:p>
              <a:r>
                <a:rPr lang="en-US" sz="675">
                  <a:latin typeface="Helvetica" panose="020B0604020202020204" pitchFamily="34" charset="0"/>
                  <a:cs typeface="Helvetica" panose="020B0604020202020204" pitchFamily="34" charset="0"/>
                </a:rPr>
                <a:t>Hiromi Kagawa, Ph.D.</a:t>
              </a:r>
            </a:p>
          </p:txBody>
        </p:sp>
        <p:sp>
          <p:nvSpPr>
            <p:cNvPr id="48" name="TextBox 47"/>
            <p:cNvSpPr txBox="1"/>
            <p:nvPr/>
          </p:nvSpPr>
          <p:spPr>
            <a:xfrm>
              <a:off x="1318028" y="3754694"/>
              <a:ext cx="622286" cy="196208"/>
            </a:xfrm>
            <a:prstGeom prst="rect">
              <a:avLst/>
            </a:prstGeom>
            <a:noFill/>
          </p:spPr>
          <p:txBody>
            <a:bodyPr wrap="none" rtlCol="0">
              <a:spAutoFit/>
            </a:bodyPr>
            <a:lstStyle/>
            <a:p>
              <a:pPr lvl="0">
                <a:defRPr/>
              </a:pPr>
              <a:r>
                <a:rPr lang="en-US" sz="675" dirty="0">
                  <a:latin typeface="Helvetica" panose="020B0604020202020204" pitchFamily="34" charset="0"/>
                  <a:cs typeface="Helvetica" panose="020B0604020202020204" pitchFamily="34" charset="0"/>
                </a:rPr>
                <a:t>Natalie Ball</a:t>
              </a:r>
            </a:p>
          </p:txBody>
        </p:sp>
        <p:sp>
          <p:nvSpPr>
            <p:cNvPr id="3" name="Rectangle 2"/>
            <p:cNvSpPr/>
            <p:nvPr/>
          </p:nvSpPr>
          <p:spPr>
            <a:xfrm>
              <a:off x="5877620" y="3777755"/>
              <a:ext cx="1120820" cy="192360"/>
            </a:xfrm>
            <a:prstGeom prst="rect">
              <a:avLst/>
            </a:prstGeom>
          </p:spPr>
          <p:txBody>
            <a:bodyPr wrap="none" lIns="91440" tIns="45720" rIns="91440" bIns="45720" anchor="t">
              <a:spAutoFit/>
            </a:bodyPr>
            <a:lstStyle/>
            <a:p>
              <a:r>
                <a:rPr lang="en-US" sz="650" dirty="0">
                  <a:latin typeface="Helvetica"/>
                  <a:ea typeface="MS PGothic"/>
                  <a:cs typeface="Helvetica"/>
                </a:rPr>
                <a:t>Mathangi Soundararajan</a:t>
              </a:r>
            </a:p>
          </p:txBody>
        </p:sp>
        <p:sp>
          <p:nvSpPr>
            <p:cNvPr id="51" name="TextBox 50"/>
            <p:cNvSpPr txBox="1"/>
            <p:nvPr/>
          </p:nvSpPr>
          <p:spPr>
            <a:xfrm>
              <a:off x="3181061" y="3772365"/>
              <a:ext cx="593432" cy="196208"/>
            </a:xfrm>
            <a:prstGeom prst="rect">
              <a:avLst/>
            </a:prstGeom>
            <a:noFill/>
          </p:spPr>
          <p:txBody>
            <a:bodyPr wrap="none" rtlCol="0">
              <a:spAutoFit/>
            </a:bodyPr>
            <a:lstStyle/>
            <a:p>
              <a:r>
                <a:rPr lang="en-US" sz="675">
                  <a:latin typeface="Helvetica" panose="020B0604020202020204" pitchFamily="34" charset="0"/>
                  <a:cs typeface="Helvetica" panose="020B0604020202020204" pitchFamily="34" charset="0"/>
                </a:rPr>
                <a:t>Sandra Vu</a:t>
              </a:r>
            </a:p>
          </p:txBody>
        </p:sp>
        <p:pic>
          <p:nvPicPr>
            <p:cNvPr id="21" name="Picture 20"/>
            <p:cNvPicPr>
              <a:picLocks noChangeAspect="1"/>
            </p:cNvPicPr>
            <p:nvPr/>
          </p:nvPicPr>
          <p:blipFill rotWithShape="1">
            <a:blip r:embed="rId15" cstate="hqprint">
              <a:extLst>
                <a:ext uri="{28A0092B-C50C-407E-A947-70E740481C1C}">
                  <a14:useLocalDpi xmlns:a14="http://schemas.microsoft.com/office/drawing/2010/main" val="0"/>
                </a:ext>
              </a:extLst>
            </a:blip>
            <a:srcRect l="25998" r="15063"/>
            <a:stretch/>
          </p:blipFill>
          <p:spPr>
            <a:xfrm>
              <a:off x="3090041" y="2730166"/>
              <a:ext cx="940795" cy="1061310"/>
            </a:xfrm>
            <a:prstGeom prst="rect">
              <a:avLst/>
            </a:prstGeom>
          </p:spPr>
        </p:pic>
      </p:grpSp>
      <p:grpSp>
        <p:nvGrpSpPr>
          <p:cNvPr id="7" name="Group 6">
            <a:extLst>
              <a:ext uri="{FF2B5EF4-FFF2-40B4-BE49-F238E27FC236}">
                <a16:creationId xmlns:a16="http://schemas.microsoft.com/office/drawing/2014/main" id="{40B2723F-6966-5B20-7D5B-3A548DCCE149}"/>
              </a:ext>
            </a:extLst>
          </p:cNvPr>
          <p:cNvGrpSpPr/>
          <p:nvPr/>
        </p:nvGrpSpPr>
        <p:grpSpPr>
          <a:xfrm>
            <a:off x="6058722" y="3868311"/>
            <a:ext cx="6596655" cy="1486018"/>
            <a:chOff x="965354" y="4189152"/>
            <a:chExt cx="6596655" cy="1405808"/>
          </a:xfrm>
        </p:grpSpPr>
        <p:pic>
          <p:nvPicPr>
            <p:cNvPr id="1026" name="Picture 2" descr="image001"/>
            <p:cNvPicPr>
              <a:picLocks noChangeAspect="1" noChangeArrowheads="1"/>
            </p:cNvPicPr>
            <p:nvPr/>
          </p:nvPicPr>
          <p:blipFill rotWithShape="1">
            <a:blip r:embed="rId16">
              <a:extLst>
                <a:ext uri="{28A0092B-C50C-407E-A947-70E740481C1C}">
                  <a14:useLocalDpi xmlns:a14="http://schemas.microsoft.com/office/drawing/2010/main" val="0"/>
                </a:ext>
              </a:extLst>
            </a:blip>
            <a:srcRect l="17076"/>
            <a:stretch/>
          </p:blipFill>
          <p:spPr bwMode="auto">
            <a:xfrm>
              <a:off x="3758491" y="4189152"/>
              <a:ext cx="812943" cy="980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7" cstate="hqprint">
              <a:extLst>
                <a:ext uri="{28A0092B-C50C-407E-A947-70E740481C1C}">
                  <a14:useLocalDpi xmlns:a14="http://schemas.microsoft.com/office/drawing/2010/main" val="0"/>
                </a:ext>
              </a:extLst>
            </a:blip>
            <a:stretch>
              <a:fillRect/>
            </a:stretch>
          </p:blipFill>
          <p:spPr>
            <a:xfrm>
              <a:off x="4673176" y="4189152"/>
              <a:ext cx="740623" cy="987497"/>
            </a:xfrm>
            <a:prstGeom prst="rect">
              <a:avLst/>
            </a:prstGeom>
          </p:spPr>
        </p:pic>
        <p:pic>
          <p:nvPicPr>
            <p:cNvPr id="17" name="Picture 16"/>
            <p:cNvPicPr>
              <a:picLocks noChangeAspect="1"/>
            </p:cNvPicPr>
            <p:nvPr/>
          </p:nvPicPr>
          <p:blipFill rotWithShape="1">
            <a:blip r:embed="rId18" cstate="hqprint">
              <a:extLst>
                <a:ext uri="{28A0092B-C50C-407E-A947-70E740481C1C}">
                  <a14:useLocalDpi xmlns:a14="http://schemas.microsoft.com/office/drawing/2010/main" val="0"/>
                </a:ext>
              </a:extLst>
            </a:blip>
            <a:srcRect l="17945" r="12354"/>
            <a:stretch/>
          </p:blipFill>
          <p:spPr>
            <a:xfrm rot="16200000">
              <a:off x="1861071" y="4283739"/>
              <a:ext cx="980352" cy="791179"/>
            </a:xfrm>
            <a:prstGeom prst="rect">
              <a:avLst/>
            </a:prstGeom>
          </p:spPr>
        </p:pic>
        <p:pic>
          <p:nvPicPr>
            <p:cNvPr id="1028" name="Picture 1" descr="A picture containing person, person, outdoor, fish&#10;&#10;Description automatically generated"/>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203070" y="4198637"/>
              <a:ext cx="785583" cy="979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20" cstate="hqprint">
              <a:extLst>
                <a:ext uri="{28A0092B-C50C-407E-A947-70E740481C1C}">
                  <a14:useLocalDpi xmlns:a14="http://schemas.microsoft.com/office/drawing/2010/main" val="0"/>
                </a:ext>
              </a:extLst>
            </a:blip>
            <a:stretch>
              <a:fillRect/>
            </a:stretch>
          </p:blipFill>
          <p:spPr>
            <a:xfrm>
              <a:off x="5509089" y="4189152"/>
              <a:ext cx="654465" cy="977498"/>
            </a:xfrm>
            <a:prstGeom prst="rect">
              <a:avLst/>
            </a:prstGeom>
          </p:spPr>
        </p:pic>
        <p:sp>
          <p:nvSpPr>
            <p:cNvPr id="41" name="TextBox 40"/>
            <p:cNvSpPr txBox="1"/>
            <p:nvPr/>
          </p:nvSpPr>
          <p:spPr>
            <a:xfrm>
              <a:off x="1905661" y="5133137"/>
              <a:ext cx="834689" cy="300082"/>
            </a:xfrm>
            <a:prstGeom prst="rect">
              <a:avLst/>
            </a:prstGeom>
            <a:noFill/>
          </p:spPr>
          <p:txBody>
            <a:bodyPr wrap="square" rtlCol="0">
              <a:spAutoFit/>
            </a:bodyPr>
            <a:lstStyle/>
            <a:p>
              <a:r>
                <a:rPr lang="en-US" sz="675">
                  <a:latin typeface="Helvetica" panose="020B0604020202020204" pitchFamily="34" charset="0"/>
                  <a:cs typeface="Helvetica" panose="020B0604020202020204" pitchFamily="34" charset="0"/>
                </a:rPr>
                <a:t>Julie Levri, Payload Liaison</a:t>
              </a:r>
            </a:p>
          </p:txBody>
        </p:sp>
        <p:sp>
          <p:nvSpPr>
            <p:cNvPr id="42" name="TextBox 41"/>
            <p:cNvSpPr txBox="1"/>
            <p:nvPr/>
          </p:nvSpPr>
          <p:spPr>
            <a:xfrm>
              <a:off x="6225459" y="5152744"/>
              <a:ext cx="1336550" cy="300082"/>
            </a:xfrm>
            <a:prstGeom prst="rect">
              <a:avLst/>
            </a:prstGeom>
            <a:noFill/>
          </p:spPr>
          <p:txBody>
            <a:bodyPr wrap="square" rtlCol="0">
              <a:spAutoFit/>
            </a:bodyPr>
            <a:lstStyle/>
            <a:p>
              <a:r>
                <a:rPr lang="en-US" sz="675">
                  <a:latin typeface="Helvetica" panose="020B0604020202020204" pitchFamily="34" charset="0"/>
                  <a:cs typeface="Helvetica" panose="020B0604020202020204" pitchFamily="34" charset="0"/>
                </a:rPr>
                <a:t>Harry Jones, Ph.D.</a:t>
              </a:r>
            </a:p>
            <a:p>
              <a:r>
                <a:rPr lang="en-US" sz="675">
                  <a:latin typeface="Helvetica" panose="020B0604020202020204" pitchFamily="34" charset="0"/>
                  <a:cs typeface="Helvetica" panose="020B0604020202020204" pitchFamily="34" charset="0"/>
                </a:rPr>
                <a:t>Systems Engineer </a:t>
              </a:r>
            </a:p>
          </p:txBody>
        </p:sp>
        <p:sp>
          <p:nvSpPr>
            <p:cNvPr id="43" name="TextBox 42"/>
            <p:cNvSpPr txBox="1"/>
            <p:nvPr/>
          </p:nvSpPr>
          <p:spPr>
            <a:xfrm>
              <a:off x="4617265" y="5191003"/>
              <a:ext cx="894311" cy="403957"/>
            </a:xfrm>
            <a:prstGeom prst="rect">
              <a:avLst/>
            </a:prstGeom>
            <a:noFill/>
          </p:spPr>
          <p:txBody>
            <a:bodyPr wrap="square" rtlCol="0">
              <a:spAutoFit/>
            </a:bodyPr>
            <a:lstStyle/>
            <a:p>
              <a:r>
                <a:rPr lang="en-US" sz="675">
                  <a:latin typeface="Helvetica" panose="020B0604020202020204" pitchFamily="34" charset="0"/>
                  <a:cs typeface="Helvetica" panose="020B0604020202020204" pitchFamily="34" charset="0"/>
                </a:rPr>
                <a:t>Kevin Sims, Payload Manager</a:t>
              </a:r>
            </a:p>
            <a:p>
              <a:endParaRPr lang="en-US" sz="675">
                <a:latin typeface="Helvetica" panose="020B0604020202020204" pitchFamily="34" charset="0"/>
                <a:cs typeface="Helvetica" panose="020B0604020202020204" pitchFamily="34" charset="0"/>
              </a:endParaRPr>
            </a:p>
          </p:txBody>
        </p:sp>
        <p:sp>
          <p:nvSpPr>
            <p:cNvPr id="44" name="TextBox 43"/>
            <p:cNvSpPr txBox="1"/>
            <p:nvPr/>
          </p:nvSpPr>
          <p:spPr>
            <a:xfrm>
              <a:off x="5401999" y="5187420"/>
              <a:ext cx="862737" cy="196208"/>
            </a:xfrm>
            <a:prstGeom prst="rect">
              <a:avLst/>
            </a:prstGeom>
            <a:noFill/>
          </p:spPr>
          <p:txBody>
            <a:bodyPr wrap="none" rtlCol="0">
              <a:spAutoFit/>
            </a:bodyPr>
            <a:lstStyle/>
            <a:p>
              <a:r>
                <a:rPr lang="en-US" sz="675">
                  <a:latin typeface="Helvetica" panose="020B0604020202020204" pitchFamily="34" charset="0"/>
                  <a:cs typeface="Helvetica" panose="020B0604020202020204" pitchFamily="34" charset="0"/>
                </a:rPr>
                <a:t>Alyssa Villanueva</a:t>
              </a:r>
            </a:p>
          </p:txBody>
        </p:sp>
        <p:sp>
          <p:nvSpPr>
            <p:cNvPr id="45" name="TextBox 44"/>
            <p:cNvSpPr txBox="1"/>
            <p:nvPr/>
          </p:nvSpPr>
          <p:spPr>
            <a:xfrm>
              <a:off x="3716646" y="5187420"/>
              <a:ext cx="636713" cy="196208"/>
            </a:xfrm>
            <a:prstGeom prst="rect">
              <a:avLst/>
            </a:prstGeom>
            <a:noFill/>
          </p:spPr>
          <p:txBody>
            <a:bodyPr wrap="none" rtlCol="0">
              <a:spAutoFit/>
            </a:bodyPr>
            <a:lstStyle/>
            <a:p>
              <a:r>
                <a:rPr lang="en-US" sz="675">
                  <a:latin typeface="Helvetica" panose="020B0604020202020204" pitchFamily="34" charset="0"/>
                  <a:cs typeface="Helvetica" panose="020B0604020202020204" pitchFamily="34" charset="0"/>
                </a:rPr>
                <a:t>Sean Sharif</a:t>
              </a:r>
            </a:p>
          </p:txBody>
        </p:sp>
        <p:sp>
          <p:nvSpPr>
            <p:cNvPr id="50" name="TextBox 49"/>
            <p:cNvSpPr txBox="1"/>
            <p:nvPr/>
          </p:nvSpPr>
          <p:spPr>
            <a:xfrm>
              <a:off x="1066278" y="5186669"/>
              <a:ext cx="737702" cy="196208"/>
            </a:xfrm>
            <a:prstGeom prst="rect">
              <a:avLst/>
            </a:prstGeom>
            <a:noFill/>
          </p:spPr>
          <p:txBody>
            <a:bodyPr wrap="none" rtlCol="0">
              <a:spAutoFit/>
            </a:bodyPr>
            <a:lstStyle/>
            <a:p>
              <a:r>
                <a:rPr lang="en-US" sz="675">
                  <a:latin typeface="Helvetica" panose="020B0604020202020204" pitchFamily="34" charset="0"/>
                  <a:cs typeface="Helvetica" panose="020B0604020202020204" pitchFamily="34" charset="0"/>
                </a:rPr>
                <a:t>Lisa Anderson</a:t>
              </a:r>
            </a:p>
          </p:txBody>
        </p:sp>
        <p:sp>
          <p:nvSpPr>
            <p:cNvPr id="55" name="TextBox 54"/>
            <p:cNvSpPr txBox="1"/>
            <p:nvPr/>
          </p:nvSpPr>
          <p:spPr>
            <a:xfrm>
              <a:off x="2854571" y="5177880"/>
              <a:ext cx="694421" cy="196208"/>
            </a:xfrm>
            <a:prstGeom prst="rect">
              <a:avLst/>
            </a:prstGeom>
            <a:noFill/>
          </p:spPr>
          <p:txBody>
            <a:bodyPr wrap="none" rtlCol="0">
              <a:spAutoFit/>
            </a:bodyPr>
            <a:lstStyle/>
            <a:p>
              <a:r>
                <a:rPr lang="en-US" sz="675">
                  <a:latin typeface="Helvetica" panose="020B0604020202020204" pitchFamily="34" charset="0"/>
                  <a:cs typeface="Helvetica" panose="020B0604020202020204" pitchFamily="34" charset="0"/>
                </a:rPr>
                <a:t>Oscar Roque</a:t>
              </a:r>
            </a:p>
          </p:txBody>
        </p:sp>
        <p:pic>
          <p:nvPicPr>
            <p:cNvPr id="19" name="Picture 2" descr="image005"/>
            <p:cNvPicPr>
              <a:picLocks noChangeAspect="1" noChangeArrowheads="1"/>
            </p:cNvPicPr>
            <p:nvPr/>
          </p:nvPicPr>
          <p:blipFill rotWithShape="1">
            <a:blip r:embed="rId21" cstate="hqprint">
              <a:extLst>
                <a:ext uri="{28A0092B-C50C-407E-A947-70E740481C1C}">
                  <a14:useLocalDpi xmlns:a14="http://schemas.microsoft.com/office/drawing/2010/main" val="0"/>
                </a:ext>
              </a:extLst>
            </a:blip>
            <a:srcRect l="4665" t="13881" b="9804"/>
            <a:stretch/>
          </p:blipFill>
          <p:spPr bwMode="auto">
            <a:xfrm>
              <a:off x="965354" y="4189152"/>
              <a:ext cx="927483" cy="98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2" cstate="hqprint">
              <a:extLst>
                <a:ext uri="{28A0092B-C50C-407E-A947-70E740481C1C}">
                  <a14:useLocalDpi xmlns:a14="http://schemas.microsoft.com/office/drawing/2010/main" val="0"/>
                </a:ext>
              </a:extLst>
            </a:blip>
            <a:stretch>
              <a:fillRect/>
            </a:stretch>
          </p:blipFill>
          <p:spPr>
            <a:xfrm>
              <a:off x="2814112" y="4189152"/>
              <a:ext cx="816651" cy="990157"/>
            </a:xfrm>
            <a:prstGeom prst="rect">
              <a:avLst/>
            </a:prstGeom>
          </p:spPr>
        </p:pic>
      </p:grpSp>
      <p:pic>
        <p:nvPicPr>
          <p:cNvPr id="57" name="Picture 56"/>
          <p:cNvPicPr>
            <a:picLocks noChangeAspect="1"/>
          </p:cNvPicPr>
          <p:nvPr/>
        </p:nvPicPr>
        <p:blipFill>
          <a:blip r:embed="rId23"/>
          <a:stretch>
            <a:fillRect/>
          </a:stretch>
        </p:blipFill>
        <p:spPr>
          <a:xfrm>
            <a:off x="8734023" y="1956368"/>
            <a:ext cx="3179556" cy="977307"/>
          </a:xfrm>
          <a:prstGeom prst="rect">
            <a:avLst/>
          </a:prstGeom>
        </p:spPr>
      </p:pic>
      <p:sp>
        <p:nvSpPr>
          <p:cNvPr id="39" name="TextBox 38"/>
          <p:cNvSpPr txBox="1"/>
          <p:nvPr/>
        </p:nvSpPr>
        <p:spPr>
          <a:xfrm>
            <a:off x="8944048" y="2974360"/>
            <a:ext cx="3344227" cy="369332"/>
          </a:xfrm>
          <a:prstGeom prst="rect">
            <a:avLst/>
          </a:prstGeom>
          <a:noFill/>
        </p:spPr>
        <p:txBody>
          <a:bodyPr wrap="square" rtlCol="0">
            <a:spAutoFit/>
          </a:bodyPr>
          <a:lstStyle/>
          <a:p>
            <a:r>
              <a:rPr lang="en-US" dirty="0"/>
              <a:t>CO</a:t>
            </a:r>
            <a:r>
              <a:rPr lang="en-US" i="0" baseline="-25000" dirty="0">
                <a:latin typeface="+mj-lt"/>
              </a:rPr>
              <a:t>2</a:t>
            </a:r>
            <a:r>
              <a:rPr lang="en-US" dirty="0"/>
              <a:t> based manufacturing </a:t>
            </a:r>
          </a:p>
        </p:txBody>
      </p:sp>
      <p:sp>
        <p:nvSpPr>
          <p:cNvPr id="62" name="TextBox 61"/>
          <p:cNvSpPr txBox="1"/>
          <p:nvPr/>
        </p:nvSpPr>
        <p:spPr>
          <a:xfrm>
            <a:off x="7455806" y="2978982"/>
            <a:ext cx="1488242" cy="369332"/>
          </a:xfrm>
          <a:prstGeom prst="rect">
            <a:avLst/>
          </a:prstGeom>
          <a:noFill/>
        </p:spPr>
        <p:txBody>
          <a:bodyPr wrap="square" rtlCol="0">
            <a:spAutoFit/>
          </a:bodyPr>
          <a:lstStyle/>
          <a:p>
            <a:r>
              <a:rPr lang="en-US" err="1"/>
              <a:t>BioNutrients</a:t>
            </a:r>
            <a:endParaRPr lang="en-US"/>
          </a:p>
        </p:txBody>
      </p:sp>
      <p:sp>
        <p:nvSpPr>
          <p:cNvPr id="63" name="TextBox 62"/>
          <p:cNvSpPr txBox="1"/>
          <p:nvPr/>
        </p:nvSpPr>
        <p:spPr>
          <a:xfrm>
            <a:off x="7597177" y="1424211"/>
            <a:ext cx="4591039" cy="369332"/>
          </a:xfrm>
          <a:prstGeom prst="rect">
            <a:avLst/>
          </a:prstGeom>
          <a:noFill/>
        </p:spPr>
        <p:txBody>
          <a:bodyPr wrap="square" rtlCol="0">
            <a:spAutoFit/>
          </a:bodyPr>
          <a:lstStyle/>
          <a:p>
            <a:r>
              <a:rPr lang="en-US"/>
              <a:t>Synthetic Biology GDC project Elements</a:t>
            </a:r>
          </a:p>
        </p:txBody>
      </p:sp>
      <p:pic>
        <p:nvPicPr>
          <p:cNvPr id="65" name="Picture 64">
            <a:extLst>
              <a:ext uri="{FF2B5EF4-FFF2-40B4-BE49-F238E27FC236}">
                <a16:creationId xmlns:a16="http://schemas.microsoft.com/office/drawing/2014/main" id="{8199C6BB-F45F-4C76-ACCA-5D1ADE4C0F75}"/>
              </a:ext>
            </a:extLst>
          </p:cNvPr>
          <p:cNvPicPr>
            <a:picLocks noChangeAspect="1"/>
          </p:cNvPicPr>
          <p:nvPr/>
        </p:nvPicPr>
        <p:blipFill>
          <a:blip r:embed="rId24"/>
          <a:stretch>
            <a:fillRect/>
          </a:stretch>
        </p:blipFill>
        <p:spPr>
          <a:xfrm>
            <a:off x="2341017" y="5520823"/>
            <a:ext cx="2076450" cy="1038225"/>
          </a:xfrm>
          <a:prstGeom prst="rect">
            <a:avLst/>
          </a:prstGeom>
        </p:spPr>
      </p:pic>
      <p:sp>
        <p:nvSpPr>
          <p:cNvPr id="5" name="Rectangle 4">
            <a:extLst>
              <a:ext uri="{FF2B5EF4-FFF2-40B4-BE49-F238E27FC236}">
                <a16:creationId xmlns:a16="http://schemas.microsoft.com/office/drawing/2014/main" id="{CB0EE969-719F-D9EB-61CB-DF679CDE6F9F}"/>
              </a:ext>
            </a:extLst>
          </p:cNvPr>
          <p:cNvSpPr/>
          <p:nvPr/>
        </p:nvSpPr>
        <p:spPr>
          <a:xfrm>
            <a:off x="94246" y="3443036"/>
            <a:ext cx="5907506" cy="181676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0953D70-61DA-F0A2-B3FF-D45CCCA2FF9D}"/>
              </a:ext>
            </a:extLst>
          </p:cNvPr>
          <p:cNvSpPr/>
          <p:nvPr/>
        </p:nvSpPr>
        <p:spPr>
          <a:xfrm>
            <a:off x="6049877" y="3443037"/>
            <a:ext cx="6057901" cy="181676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4945DA0-E6F2-89BC-F74D-EBA5BA83656F}"/>
              </a:ext>
            </a:extLst>
          </p:cNvPr>
          <p:cNvSpPr txBox="1"/>
          <p:nvPr/>
        </p:nvSpPr>
        <p:spPr>
          <a:xfrm>
            <a:off x="2882064" y="3503696"/>
            <a:ext cx="100864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latin typeface="Arial"/>
                <a:ea typeface="MS PGothic"/>
                <a:cs typeface="Arial"/>
              </a:rPr>
              <a:t>Science</a:t>
            </a:r>
            <a:endParaRPr lang="en-US" dirty="0"/>
          </a:p>
        </p:txBody>
      </p:sp>
      <p:sp>
        <p:nvSpPr>
          <p:cNvPr id="18" name="TextBox 17">
            <a:extLst>
              <a:ext uri="{FF2B5EF4-FFF2-40B4-BE49-F238E27FC236}">
                <a16:creationId xmlns:a16="http://schemas.microsoft.com/office/drawing/2014/main" id="{A9CDE6A4-7248-F948-593F-1A0F0C572F8D}"/>
              </a:ext>
            </a:extLst>
          </p:cNvPr>
          <p:cNvSpPr txBox="1"/>
          <p:nvPr/>
        </p:nvSpPr>
        <p:spPr>
          <a:xfrm>
            <a:off x="7728983" y="3493521"/>
            <a:ext cx="31746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latin typeface="Arial"/>
                <a:ea typeface="MS PGothic"/>
                <a:cs typeface="Arial"/>
              </a:rPr>
              <a:t>Engineering and Operations</a:t>
            </a:r>
            <a:endParaRPr lang="en-US" dirty="0"/>
          </a:p>
        </p:txBody>
      </p:sp>
      <p:sp>
        <p:nvSpPr>
          <p:cNvPr id="20" name="TextBox 19">
            <a:extLst>
              <a:ext uri="{FF2B5EF4-FFF2-40B4-BE49-F238E27FC236}">
                <a16:creationId xmlns:a16="http://schemas.microsoft.com/office/drawing/2014/main" id="{58B844E3-ACDA-33BC-63BC-1A5E5A8132A4}"/>
              </a:ext>
            </a:extLst>
          </p:cNvPr>
          <p:cNvSpPr txBox="1"/>
          <p:nvPr/>
        </p:nvSpPr>
        <p:spPr>
          <a:xfrm>
            <a:off x="3894721" y="1719010"/>
            <a:ext cx="24925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Arial"/>
                <a:ea typeface="MS PGothic"/>
                <a:cs typeface="Arial"/>
              </a:rPr>
              <a:t>Project Management</a:t>
            </a:r>
            <a:endParaRPr lang="en-US" dirty="0"/>
          </a:p>
        </p:txBody>
      </p:sp>
      <p:sp>
        <p:nvSpPr>
          <p:cNvPr id="24" name="Rectangle 23">
            <a:extLst>
              <a:ext uri="{FF2B5EF4-FFF2-40B4-BE49-F238E27FC236}">
                <a16:creationId xmlns:a16="http://schemas.microsoft.com/office/drawing/2014/main" id="{D8ECB9BA-9087-C41F-54A5-7B6D614C156A}"/>
              </a:ext>
            </a:extLst>
          </p:cNvPr>
          <p:cNvSpPr/>
          <p:nvPr/>
        </p:nvSpPr>
        <p:spPr>
          <a:xfrm>
            <a:off x="3202402" y="1568115"/>
            <a:ext cx="3882192" cy="1816769"/>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9" name="Straight Arrow Connector 58">
            <a:extLst>
              <a:ext uri="{FF2B5EF4-FFF2-40B4-BE49-F238E27FC236}">
                <a16:creationId xmlns:a16="http://schemas.microsoft.com/office/drawing/2014/main" id="{1C97B6E1-8926-23D8-4C54-62C4A9B98487}"/>
              </a:ext>
            </a:extLst>
          </p:cNvPr>
          <p:cNvCxnSpPr/>
          <p:nvPr/>
        </p:nvCxnSpPr>
        <p:spPr>
          <a:xfrm flipH="1">
            <a:off x="3277102" y="5310439"/>
            <a:ext cx="409073" cy="162427"/>
          </a:xfrm>
          <a:prstGeom prst="straightConnector1">
            <a:avLst/>
          </a:prstGeom>
          <a:ln>
            <a:prstDash val="dash"/>
          </a:ln>
        </p:spPr>
        <p:style>
          <a:lnRef idx="2">
            <a:schemeClr val="accent1"/>
          </a:lnRef>
          <a:fillRef idx="0">
            <a:schemeClr val="accent1"/>
          </a:fillRef>
          <a:effectRef idx="1">
            <a:schemeClr val="accent1"/>
          </a:effectRef>
          <a:fontRef idx="minor">
            <a:schemeClr val="tx1"/>
          </a:fontRef>
        </p:style>
      </p:cxnSp>
      <p:cxnSp>
        <p:nvCxnSpPr>
          <p:cNvPr id="60" name="Straight Arrow Connector 59">
            <a:extLst>
              <a:ext uri="{FF2B5EF4-FFF2-40B4-BE49-F238E27FC236}">
                <a16:creationId xmlns:a16="http://schemas.microsoft.com/office/drawing/2014/main" id="{0B510428-C5CD-5AEF-2A9D-9DA65EF556FF}"/>
              </a:ext>
            </a:extLst>
          </p:cNvPr>
          <p:cNvCxnSpPr>
            <a:cxnSpLocks/>
          </p:cNvCxnSpPr>
          <p:nvPr/>
        </p:nvCxnSpPr>
        <p:spPr>
          <a:xfrm>
            <a:off x="8117805" y="5320464"/>
            <a:ext cx="493295" cy="222586"/>
          </a:xfrm>
          <a:prstGeom prst="straightConnector1">
            <a:avLst/>
          </a:prstGeom>
          <a:ln>
            <a:prstDash val="dash"/>
          </a:ln>
        </p:spPr>
        <p:style>
          <a:lnRef idx="2">
            <a:schemeClr val="accent1"/>
          </a:lnRef>
          <a:fillRef idx="0">
            <a:schemeClr val="accent1"/>
          </a:fillRef>
          <a:effectRef idx="1">
            <a:schemeClr val="accent1"/>
          </a:effectRef>
          <a:fontRef idx="minor">
            <a:schemeClr val="tx1"/>
          </a:fontRef>
        </p:style>
      </p:cxnSp>
      <p:sp>
        <p:nvSpPr>
          <p:cNvPr id="61" name="Title 1">
            <a:extLst>
              <a:ext uri="{FF2B5EF4-FFF2-40B4-BE49-F238E27FC236}">
                <a16:creationId xmlns:a16="http://schemas.microsoft.com/office/drawing/2014/main" id="{4CD75EDB-A0D2-4598-B87D-381DD320014C}"/>
              </a:ext>
            </a:extLst>
          </p:cNvPr>
          <p:cNvSpPr txBox="1">
            <a:spLocks/>
          </p:cNvSpPr>
          <p:nvPr/>
        </p:nvSpPr>
        <p:spPr>
          <a:xfrm>
            <a:off x="1373625" y="-33181"/>
            <a:ext cx="9144000" cy="1066800"/>
          </a:xfrm>
          <a:prstGeom prst="rect">
            <a:avLst/>
          </a:prstGeom>
          <a:noFill/>
        </p:spPr>
        <p:txBody>
          <a:bodyPr wrap="square" rtlCol="0" anchor="ctr">
            <a:spAutoFit/>
          </a:bodyP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r>
              <a:rPr lang="en-US" sz="3600" dirty="0">
                <a:solidFill>
                  <a:sysClr val="window" lastClr="FFFFFF">
                    <a:lumMod val="85000"/>
                  </a:sysClr>
                </a:solidFill>
              </a:rPr>
              <a:t>Team Members / Project Org Slide</a:t>
            </a:r>
          </a:p>
        </p:txBody>
      </p:sp>
    </p:spTree>
    <p:extLst>
      <p:ext uri="{BB962C8B-B14F-4D97-AF65-F5344CB8AC3E}">
        <p14:creationId xmlns:p14="http://schemas.microsoft.com/office/powerpoint/2010/main" val="3342660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9" name="AutoShape 141"/>
          <p:cNvCxnSpPr>
            <a:cxnSpLocks noChangeShapeType="1"/>
          </p:cNvCxnSpPr>
          <p:nvPr/>
        </p:nvCxnSpPr>
        <p:spPr bwMode="auto">
          <a:xfrm>
            <a:off x="6947462" y="1612327235"/>
            <a:ext cx="0" cy="0"/>
          </a:xfrm>
          <a:prstGeom prst="straightConnector1">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3" name="Slide Number Placeholder 2">
            <a:extLst>
              <a:ext uri="{FF2B5EF4-FFF2-40B4-BE49-F238E27FC236}">
                <a16:creationId xmlns:a16="http://schemas.microsoft.com/office/drawing/2014/main" id="{CE6A20FD-6617-E44F-8CB6-8D42540647DE}"/>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marL="0" marR="0" lvl="0" indent="0" algn="r" defTabSz="457146" rtl="0" eaLnBrk="1" fontAlgn="base" latinLnBrk="0" hangingPunct="1">
              <a:lnSpc>
                <a:spcPct val="100000"/>
              </a:lnSpc>
              <a:spcBef>
                <a:spcPct val="0"/>
              </a:spcBef>
              <a:spcAft>
                <a:spcPct val="0"/>
              </a:spcAft>
              <a:buClrTx/>
              <a:buSzTx/>
              <a:buFontTx/>
              <a:buNone/>
              <a:tabLst/>
              <a:defRPr/>
            </a:pPr>
            <a:fld id="{6438F463-6F42-4872-894D-AE008E6BAE2F}" type="slidenum">
              <a:rPr lang="en-US" smtClean="0"/>
              <a:pPr marL="0" marR="0" lvl="0" indent="0" algn="r" defTabSz="457146" rtl="0" eaLnBrk="1" fontAlgn="base" latinLnBrk="0" hangingPunct="1">
                <a:lnSpc>
                  <a:spcPct val="100000"/>
                </a:lnSpc>
                <a:spcBef>
                  <a:spcPct val="0"/>
                </a:spcBef>
                <a:spcAft>
                  <a:spcPct val="0"/>
                </a:spcAft>
                <a:buClrTx/>
                <a:buSzTx/>
                <a:buFontTx/>
                <a:buNone/>
                <a:tabLst/>
                <a:defRPr/>
              </a:pPr>
              <a:t>4</a:t>
            </a:fld>
            <a:endParaRPr kumimoji="0" lang="en-US" sz="1000" b="0" i="0" u="none" strike="noStrike" kern="1200" cap="none" spc="0" normalizeH="0" baseline="0" noProof="0">
              <a:ln>
                <a:noFill/>
              </a:ln>
              <a:solidFill>
                <a:srgbClr val="000000"/>
              </a:solidFill>
              <a:effectLst/>
              <a:uLnTx/>
              <a:uFillTx/>
              <a:latin typeface="Calibri"/>
              <a:ea typeface="+mn-ea"/>
              <a:cs typeface="+mn-cs"/>
            </a:endParaRPr>
          </a:p>
        </p:txBody>
      </p:sp>
      <p:sp>
        <p:nvSpPr>
          <p:cNvPr id="434" name="TextBox 433">
            <a:extLst>
              <a:ext uri="{FF2B5EF4-FFF2-40B4-BE49-F238E27FC236}">
                <a16:creationId xmlns:a16="http://schemas.microsoft.com/office/drawing/2014/main" id="{2950D284-6385-A946-BD1F-65649FF09B1B}"/>
              </a:ext>
            </a:extLst>
          </p:cNvPr>
          <p:cNvSpPr txBox="1"/>
          <p:nvPr/>
        </p:nvSpPr>
        <p:spPr>
          <a:xfrm>
            <a:off x="6718413" y="1143000"/>
            <a:ext cx="1225657" cy="646331"/>
          </a:xfrm>
          <a:prstGeom prst="rect">
            <a:avLst/>
          </a:prstGeom>
          <a:noFill/>
        </p:spPr>
        <p:txBody>
          <a:bodyPr wrap="square" lIns="45720" tIns="45720" rIns="45720" bIns="45720" rtlCol="0" anchor="t" anchorCtr="0">
            <a:spAutoFit/>
          </a:bodyPr>
          <a:lstStyle/>
          <a:p>
            <a:pPr marL="0" marR="0" lvl="0" indent="0" defTabSz="462861" rtl="0" eaLnBrk="0" fontAlgn="base" latinLnBrk="0" hangingPunct="0">
              <a:lnSpc>
                <a:spcPct val="100000"/>
              </a:lnSpc>
              <a:spcBef>
                <a:spcPct val="0"/>
              </a:spcBef>
              <a:spcAft>
                <a:spcPct val="0"/>
              </a:spcAft>
              <a:buClrTx/>
              <a:buSzTx/>
              <a:buFontTx/>
              <a:buNone/>
              <a:tabLst/>
              <a:defRPr/>
            </a:pPr>
            <a:r>
              <a:rPr kumimoji="0" lang="en-US" sz="1200" b="1" i="0" u="sng" strike="noStrike" kern="1200" cap="none" spc="0" normalizeH="0" baseline="0" noProof="0" dirty="0">
                <a:ln>
                  <a:noFill/>
                </a:ln>
                <a:solidFill>
                  <a:srgbClr val="F79646">
                    <a:lumMod val="75000"/>
                  </a:srgbClr>
                </a:solidFill>
                <a:effectLst/>
                <a:uLnTx/>
                <a:uFillTx/>
                <a:latin typeface="Arial" panose="020B0604020202020204" pitchFamily="34" charset="0"/>
                <a:cs typeface="Arial" panose="020B0604020202020204" pitchFamily="34" charset="0"/>
              </a:rPr>
              <a:t>SBIR/STTR</a:t>
            </a:r>
          </a:p>
          <a:p>
            <a:pPr marR="0" lvl="0" algn="l" defTabSz="462861" rtl="0" eaLnBrk="0" fontAlgn="base" latinLnBrk="0" hangingPunct="0">
              <a:lnSpc>
                <a:spcPct val="100000"/>
              </a:lnSpc>
              <a:spcBef>
                <a:spcPct val="0"/>
              </a:spcBef>
              <a:spcAft>
                <a:spcPct val="0"/>
              </a:spcAft>
              <a:buClrTx/>
              <a:buSzTx/>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Nature’s </a:t>
            </a:r>
            <a:r>
              <a:rPr kumimoji="0" lang="en-US" sz="12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Fynd</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R="0" lvl="0" algn="l" defTabSz="462861" rtl="0" eaLnBrk="0" fontAlgn="base" latinLnBrk="0" hangingPunct="0">
              <a:lnSpc>
                <a:spcPct val="100000"/>
              </a:lnSpc>
              <a:spcBef>
                <a:spcPct val="0"/>
              </a:spcBef>
              <a:spcAft>
                <a:spcPct val="0"/>
              </a:spcAft>
              <a:buClrTx/>
              <a:buSzTx/>
              <a:tabLst/>
              <a:defRPr/>
            </a:pPr>
            <a:r>
              <a:rPr lang="en-US" sz="1200" dirty="0">
                <a:solidFill>
                  <a:prstClr val="black"/>
                </a:solidFill>
                <a:latin typeface="Arial" panose="020B0604020202020204" pitchFamily="34" charset="0"/>
                <a:cs typeface="Arial" panose="020B0604020202020204" pitchFamily="34" charset="0"/>
              </a:rPr>
              <a:t>Mango Materials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435" name="Rectangle 434">
            <a:extLst>
              <a:ext uri="{FF2B5EF4-FFF2-40B4-BE49-F238E27FC236}">
                <a16:creationId xmlns:a16="http://schemas.microsoft.com/office/drawing/2014/main" id="{6D8EB834-5081-2D44-9A3E-EDE8554C5201}"/>
              </a:ext>
            </a:extLst>
          </p:cNvPr>
          <p:cNvSpPr/>
          <p:nvPr/>
        </p:nvSpPr>
        <p:spPr>
          <a:xfrm>
            <a:off x="217828" y="1143000"/>
            <a:ext cx="1662631" cy="1200329"/>
          </a:xfrm>
          <a:prstGeom prst="rect">
            <a:avLst/>
          </a:prstGeom>
        </p:spPr>
        <p:txBody>
          <a:bodyPr wrap="square" lIns="45720" tIns="45720" rIns="45720" bIns="45720" anchor="t" anchorCtr="0">
            <a:spAutoFit/>
          </a:bodyPr>
          <a:lstStyle/>
          <a:p>
            <a:pPr marL="0" marR="0" lvl="0" indent="0" defTabSz="462861" rtl="0" eaLnBrk="0" fontAlgn="base" latinLnBrk="0" hangingPunct="0">
              <a:lnSpc>
                <a:spcPct val="100000"/>
              </a:lnSpc>
              <a:spcBef>
                <a:spcPct val="0"/>
              </a:spcBef>
              <a:spcAft>
                <a:spcPct val="0"/>
              </a:spcAft>
              <a:buClrTx/>
              <a:buSzTx/>
              <a:buFontTx/>
              <a:buNone/>
              <a:tabLst/>
              <a:defRPr/>
            </a:pPr>
            <a:r>
              <a:rPr kumimoji="0" lang="en-US" sz="1200" b="1" i="0" u="sng"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NASA</a:t>
            </a:r>
            <a:r>
              <a:rPr kumimoji="0" lang="en-US" sz="12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 </a:t>
            </a:r>
            <a:r>
              <a:rPr kumimoji="0" lang="en-US" sz="1200" b="1" i="0" u="none" strike="noStrike" kern="1200" cap="none" spc="0" normalizeH="0" baseline="0" noProof="0" dirty="0">
                <a:ln>
                  <a:noFill/>
                </a:ln>
                <a:effectLst/>
                <a:uLnTx/>
                <a:uFillTx/>
                <a:latin typeface="Arial"/>
                <a:ea typeface="MS PGothic"/>
                <a:cs typeface="Arial"/>
              </a:rPr>
              <a:t>C</a:t>
            </a:r>
            <a:endParaRPr lang="en-US" sz="1200" b="1" i="0" u="none" strike="noStrike" kern="1200" cap="none" spc="0" normalizeH="0" baseline="0" noProof="0" dirty="0">
              <a:ln>
                <a:noFill/>
              </a:ln>
              <a:effectLst/>
              <a:uLnTx/>
              <a:uFillTx/>
              <a:latin typeface="Arial"/>
              <a:ea typeface="MS PGothic"/>
              <a:cs typeface="Arial"/>
            </a:endParaRPr>
          </a:p>
          <a:p>
            <a:pPr marR="0" lvl="0" algn="l" defTabSz="462861" rtl="0" eaLnBrk="0" fontAlgn="base" latinLnBrk="0" hangingPunct="0">
              <a:lnSpc>
                <a:spcPct val="100000"/>
              </a:lnSpc>
              <a:spcBef>
                <a:spcPct val="0"/>
              </a:spcBef>
              <a:spcAft>
                <a:spcPct val="0"/>
              </a:spcAft>
              <a:buClrTx/>
              <a:buSzTx/>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EC</a:t>
            </a:r>
          </a:p>
          <a:p>
            <a:pPr lvl="0" defTabSz="462861">
              <a:defRPr/>
            </a:pPr>
            <a:r>
              <a:rPr lang="en-US" sz="1200" dirty="0">
                <a:solidFill>
                  <a:prstClr val="black"/>
                </a:solidFill>
                <a:latin typeface="Arial" panose="020B0604020202020204" pitchFamily="34" charset="0"/>
                <a:cs typeface="Arial" panose="020B0604020202020204" pitchFamily="34" charset="0"/>
              </a:rPr>
              <a:t>HRP</a:t>
            </a:r>
          </a:p>
          <a:p>
            <a:pPr lvl="0" defTabSz="462861">
              <a:defRPr/>
            </a:pPr>
            <a:r>
              <a:rPr lang="en-US" sz="1200" dirty="0">
                <a:solidFill>
                  <a:schemeClr val="bg1"/>
                </a:solidFill>
              </a:rPr>
              <a:t>NASA Centennial CO</a:t>
            </a:r>
            <a:r>
              <a:rPr lang="en-US" sz="1200" baseline="-25000" dirty="0">
                <a:solidFill>
                  <a:schemeClr val="bg1"/>
                </a:solidFill>
              </a:rPr>
              <a:t>2</a:t>
            </a:r>
            <a:r>
              <a:rPr lang="en-US" sz="1200" dirty="0">
                <a:solidFill>
                  <a:schemeClr val="bg1"/>
                </a:solidFill>
              </a:rPr>
              <a:t> Conversion Challenge</a:t>
            </a:r>
          </a:p>
          <a:p>
            <a:pPr lvl="0" defTabSz="462861">
              <a:defRPr/>
            </a:pPr>
            <a:r>
              <a:rPr kumimoji="0" lang="en-US" sz="12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ARC</a:t>
            </a:r>
            <a:r>
              <a:rPr lang="en-US" sz="1200" dirty="0"/>
              <a:t>n Challenge</a:t>
            </a:r>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436" name="Rectangle 435">
            <a:extLst>
              <a:ext uri="{FF2B5EF4-FFF2-40B4-BE49-F238E27FC236}">
                <a16:creationId xmlns:a16="http://schemas.microsoft.com/office/drawing/2014/main" id="{238F5508-3EA9-C04F-986E-FFC09B54E6A7}"/>
              </a:ext>
            </a:extLst>
          </p:cNvPr>
          <p:cNvSpPr/>
          <p:nvPr/>
        </p:nvSpPr>
        <p:spPr>
          <a:xfrm>
            <a:off x="2395175" y="1143000"/>
            <a:ext cx="1662631" cy="830997"/>
          </a:xfrm>
          <a:prstGeom prst="rect">
            <a:avLst/>
          </a:prstGeom>
        </p:spPr>
        <p:txBody>
          <a:bodyPr wrap="square" lIns="45720" tIns="45720" rIns="45720" bIns="45720" anchor="t" anchorCtr="0">
            <a:spAutoFit/>
          </a:bodyPr>
          <a:lstStyle/>
          <a:p>
            <a:pPr defTabSz="462861">
              <a:defRPr/>
            </a:pPr>
            <a:r>
              <a:rPr kumimoji="0" lang="en-US" sz="1200" b="1" i="0" u="sng" strike="noStrike" kern="1200" cap="none" spc="0" normalizeH="0" baseline="0" noProof="0" dirty="0">
                <a:ln>
                  <a:noFill/>
                </a:ln>
                <a:solidFill>
                  <a:srgbClr val="FFC000"/>
                </a:solidFill>
                <a:effectLst/>
                <a:uLnTx/>
                <a:uFillTx/>
                <a:latin typeface="Arial" panose="020B0604020202020204" pitchFamily="34" charset="0"/>
                <a:cs typeface="Arial" panose="020B0604020202020204" pitchFamily="34" charset="0"/>
              </a:rPr>
              <a:t>Academic</a:t>
            </a:r>
          </a:p>
          <a:p>
            <a:pPr defTabSz="462861">
              <a:defRPr/>
            </a:pPr>
            <a:r>
              <a:rPr lang="en-US" sz="1200" dirty="0">
                <a:solidFill>
                  <a:schemeClr val="bg1"/>
                </a:solidFill>
              </a:rPr>
              <a:t>Stanford University cooperative agreement </a:t>
            </a:r>
            <a:r>
              <a:rPr lang="en-US" sz="1200" dirty="0" err="1">
                <a:solidFill>
                  <a:schemeClr val="bg1"/>
                </a:solidFill>
              </a:rPr>
              <a:t>Kanan</a:t>
            </a:r>
            <a:r>
              <a:rPr lang="en-US" sz="1200" dirty="0">
                <a:solidFill>
                  <a:schemeClr val="bg1"/>
                </a:solidFill>
              </a:rPr>
              <a:t> Lab</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438" name="Rectangle 437">
            <a:extLst>
              <a:ext uri="{FF2B5EF4-FFF2-40B4-BE49-F238E27FC236}">
                <a16:creationId xmlns:a16="http://schemas.microsoft.com/office/drawing/2014/main" id="{222E9E5D-E9CE-A644-9AA5-853E934729C3}"/>
              </a:ext>
            </a:extLst>
          </p:cNvPr>
          <p:cNvSpPr/>
          <p:nvPr/>
        </p:nvSpPr>
        <p:spPr>
          <a:xfrm>
            <a:off x="8320202" y="1143000"/>
            <a:ext cx="1145506" cy="1384995"/>
          </a:xfrm>
          <a:prstGeom prst="rect">
            <a:avLst/>
          </a:prstGeom>
        </p:spPr>
        <p:txBody>
          <a:bodyPr wrap="square" lIns="45720" tIns="45720" rIns="45720" bIns="45720" anchor="t" anchorCtr="0">
            <a:spAutoFit/>
          </a:bodyPr>
          <a:lstStyle/>
          <a:p>
            <a:pPr defTabSz="462861">
              <a:defRPr/>
            </a:pPr>
            <a:r>
              <a:rPr kumimoji="0" lang="en-US" sz="1200" b="1" i="0" u="sng" strike="noStrike" kern="1200" cap="none" spc="0" normalizeH="0" baseline="0" noProof="0" dirty="0">
                <a:ln>
                  <a:noFill/>
                </a:ln>
                <a:solidFill>
                  <a:srgbClr val="00B050"/>
                </a:solidFill>
                <a:effectLst/>
                <a:uLnTx/>
                <a:uFillTx/>
                <a:latin typeface="Arial" charset="0"/>
                <a:ea typeface="MS PGothic" charset="-128"/>
                <a:cs typeface="+mn-cs"/>
              </a:rPr>
              <a:t>NSTRI</a:t>
            </a:r>
          </a:p>
          <a:p>
            <a:pPr marR="0" lvl="0" algn="l" defTabSz="462861" rtl="0" eaLnBrk="0" fontAlgn="base" latinLnBrk="0" hangingPunct="0">
              <a:lnSpc>
                <a:spcPct val="100000"/>
              </a:lnSpc>
              <a:spcBef>
                <a:spcPct val="0"/>
              </a:spcBef>
              <a:spcAft>
                <a:spcPct val="0"/>
              </a:spcAft>
              <a:buClrTx/>
              <a:buSzTx/>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CUBES</a:t>
            </a:r>
          </a:p>
          <a:p>
            <a:pPr marL="171450" marR="0" lvl="0" indent="-171450" algn="l" defTabSz="462861"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UC Berkeley</a:t>
            </a:r>
          </a:p>
          <a:p>
            <a:pPr marL="171450" marR="0" lvl="0" indent="-171450" algn="l" defTabSz="462861"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UC Davis</a:t>
            </a:r>
          </a:p>
          <a:p>
            <a:pPr marL="171450" marR="0" lvl="0" indent="-171450" algn="l" defTabSz="462861"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Stanford U</a:t>
            </a:r>
          </a:p>
          <a:p>
            <a:pPr marL="171450" marR="0" lvl="0" indent="-171450" algn="l" defTabSz="462861"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Utah State U</a:t>
            </a:r>
          </a:p>
          <a:p>
            <a:pPr marL="171450" marR="0" lvl="0" indent="-171450" algn="l" defTabSz="462861"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U of Florida</a:t>
            </a:r>
          </a:p>
        </p:txBody>
      </p:sp>
      <p:grpSp>
        <p:nvGrpSpPr>
          <p:cNvPr id="158" name="Group 157">
            <a:extLst>
              <a:ext uri="{FF2B5EF4-FFF2-40B4-BE49-F238E27FC236}">
                <a16:creationId xmlns:a16="http://schemas.microsoft.com/office/drawing/2014/main" id="{EB297583-A81B-AA4C-A352-862D9E8EA348}"/>
              </a:ext>
            </a:extLst>
          </p:cNvPr>
          <p:cNvGrpSpPr/>
          <p:nvPr/>
        </p:nvGrpSpPr>
        <p:grpSpPr>
          <a:xfrm>
            <a:off x="6620331" y="2894774"/>
            <a:ext cx="5294350" cy="3307296"/>
            <a:chOff x="4390773" y="3189185"/>
            <a:chExt cx="4661422" cy="2644580"/>
          </a:xfrm>
        </p:grpSpPr>
        <p:sp>
          <p:nvSpPr>
            <p:cNvPr id="159" name="Freeform 9">
              <a:extLst>
                <a:ext uri="{FF2B5EF4-FFF2-40B4-BE49-F238E27FC236}">
                  <a16:creationId xmlns:a16="http://schemas.microsoft.com/office/drawing/2014/main" id="{E24B0C40-526D-6440-B4C4-EE82FD79AA2B}"/>
                </a:ext>
              </a:extLst>
            </p:cNvPr>
            <p:cNvSpPr>
              <a:spLocks/>
            </p:cNvSpPr>
            <p:nvPr/>
          </p:nvSpPr>
          <p:spPr bwMode="auto">
            <a:xfrm>
              <a:off x="8832743" y="3576120"/>
              <a:ext cx="217897" cy="357419"/>
            </a:xfrm>
            <a:custGeom>
              <a:avLst/>
              <a:gdLst>
                <a:gd name="T0" fmla="*/ 9933 w 179"/>
                <a:gd name="T1" fmla="*/ 0 h 294"/>
                <a:gd name="T2" fmla="*/ 0 w 179"/>
                <a:gd name="T3" fmla="*/ 2354 h 294"/>
                <a:gd name="T4" fmla="*/ 0 w 179"/>
                <a:gd name="T5" fmla="*/ 5886 h 294"/>
                <a:gd name="T6" fmla="*/ 9933 w 179"/>
                <a:gd name="T7" fmla="*/ 2354 h 294"/>
                <a:gd name="T8" fmla="*/ 9933 w 179"/>
                <a:gd name="T9" fmla="*/ 0 h 294"/>
                <a:gd name="T10" fmla="*/ 0 60000 65536"/>
                <a:gd name="T11" fmla="*/ 0 60000 65536"/>
                <a:gd name="T12" fmla="*/ 0 60000 65536"/>
                <a:gd name="T13" fmla="*/ 0 60000 65536"/>
                <a:gd name="T14" fmla="*/ 0 60000 65536"/>
                <a:gd name="T15" fmla="*/ 0 w 179"/>
                <a:gd name="T16" fmla="*/ 0 h 294"/>
                <a:gd name="T17" fmla="*/ 179 w 179"/>
                <a:gd name="T18" fmla="*/ 294 h 294"/>
              </a:gdLst>
              <a:ahLst/>
              <a:cxnLst>
                <a:cxn ang="T10">
                  <a:pos x="T0" y="T1"/>
                </a:cxn>
                <a:cxn ang="T11">
                  <a:pos x="T2" y="T3"/>
                </a:cxn>
                <a:cxn ang="T12">
                  <a:pos x="T4" y="T5"/>
                </a:cxn>
                <a:cxn ang="T13">
                  <a:pos x="T6" y="T7"/>
                </a:cxn>
                <a:cxn ang="T14">
                  <a:pos x="T8" y="T9"/>
                </a:cxn>
              </a:cxnLst>
              <a:rect l="T15" t="T16" r="T17" b="T18"/>
              <a:pathLst>
                <a:path w="179" h="294">
                  <a:moveTo>
                    <a:pt x="179" y="0"/>
                  </a:moveTo>
                  <a:lnTo>
                    <a:pt x="0" y="139"/>
                  </a:lnTo>
                  <a:lnTo>
                    <a:pt x="0" y="294"/>
                  </a:lnTo>
                  <a:lnTo>
                    <a:pt x="179" y="157"/>
                  </a:lnTo>
                  <a:lnTo>
                    <a:pt x="179"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60" name="Freeform 10">
              <a:extLst>
                <a:ext uri="{FF2B5EF4-FFF2-40B4-BE49-F238E27FC236}">
                  <a16:creationId xmlns:a16="http://schemas.microsoft.com/office/drawing/2014/main" id="{508EEC6D-F02C-1846-8C8A-86380CBF8839}"/>
                </a:ext>
              </a:extLst>
            </p:cNvPr>
            <p:cNvSpPr>
              <a:spLocks/>
            </p:cNvSpPr>
            <p:nvPr/>
          </p:nvSpPr>
          <p:spPr bwMode="auto">
            <a:xfrm>
              <a:off x="6873234" y="5177947"/>
              <a:ext cx="216339" cy="262326"/>
            </a:xfrm>
            <a:custGeom>
              <a:avLst/>
              <a:gdLst>
                <a:gd name="T0" fmla="*/ 0 w 175"/>
                <a:gd name="T1" fmla="*/ 0 h 215"/>
                <a:gd name="T2" fmla="*/ 10087 w 175"/>
                <a:gd name="T3" fmla="*/ 2363 h 215"/>
                <a:gd name="T4" fmla="*/ 10087 w 175"/>
                <a:gd name="T5" fmla="*/ 4726 h 215"/>
                <a:gd name="T6" fmla="*/ 0 w 175"/>
                <a:gd name="T7" fmla="*/ 3544 h 215"/>
                <a:gd name="T8" fmla="*/ 0 w 175"/>
                <a:gd name="T9" fmla="*/ 0 h 215"/>
                <a:gd name="T10" fmla="*/ 0 60000 65536"/>
                <a:gd name="T11" fmla="*/ 0 60000 65536"/>
                <a:gd name="T12" fmla="*/ 0 60000 65536"/>
                <a:gd name="T13" fmla="*/ 0 60000 65536"/>
                <a:gd name="T14" fmla="*/ 0 60000 65536"/>
                <a:gd name="T15" fmla="*/ 0 w 175"/>
                <a:gd name="T16" fmla="*/ 0 h 215"/>
                <a:gd name="T17" fmla="*/ 175 w 175"/>
                <a:gd name="T18" fmla="*/ 215 h 215"/>
              </a:gdLst>
              <a:ahLst/>
              <a:cxnLst>
                <a:cxn ang="T10">
                  <a:pos x="T0" y="T1"/>
                </a:cxn>
                <a:cxn ang="T11">
                  <a:pos x="T2" y="T3"/>
                </a:cxn>
                <a:cxn ang="T12">
                  <a:pos x="T4" y="T5"/>
                </a:cxn>
                <a:cxn ang="T13">
                  <a:pos x="T6" y="T7"/>
                </a:cxn>
                <a:cxn ang="T14">
                  <a:pos x="T8" y="T9"/>
                </a:cxn>
              </a:cxnLst>
              <a:rect l="T15" t="T16" r="T17" b="T18"/>
              <a:pathLst>
                <a:path w="175" h="215">
                  <a:moveTo>
                    <a:pt x="0" y="0"/>
                  </a:moveTo>
                  <a:lnTo>
                    <a:pt x="175" y="62"/>
                  </a:lnTo>
                  <a:lnTo>
                    <a:pt x="175" y="215"/>
                  </a:lnTo>
                  <a:lnTo>
                    <a:pt x="0" y="153"/>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61" name="Freeform 11">
              <a:extLst>
                <a:ext uri="{FF2B5EF4-FFF2-40B4-BE49-F238E27FC236}">
                  <a16:creationId xmlns:a16="http://schemas.microsoft.com/office/drawing/2014/main" id="{752E1A32-5E3C-874A-A1C4-AFE0F0D47E52}"/>
                </a:ext>
              </a:extLst>
            </p:cNvPr>
            <p:cNvSpPr>
              <a:spLocks/>
            </p:cNvSpPr>
            <p:nvPr/>
          </p:nvSpPr>
          <p:spPr bwMode="auto">
            <a:xfrm>
              <a:off x="7802406" y="5469787"/>
              <a:ext cx="29572" cy="190188"/>
            </a:xfrm>
            <a:custGeom>
              <a:avLst/>
              <a:gdLst>
                <a:gd name="T0" fmla="*/ 0 w 24"/>
                <a:gd name="T1" fmla="*/ 0 h 156"/>
                <a:gd name="T2" fmla="*/ 0 w 24"/>
                <a:gd name="T3" fmla="*/ 2361 h 156"/>
                <a:gd name="T4" fmla="*/ 3770 w 24"/>
                <a:gd name="T5" fmla="*/ 2361 h 156"/>
                <a:gd name="T6" fmla="*/ 3770 w 24"/>
                <a:gd name="T7" fmla="*/ 2361 h 156"/>
                <a:gd name="T8" fmla="*/ 0 w 24"/>
                <a:gd name="T9" fmla="*/ 0 h 156"/>
                <a:gd name="T10" fmla="*/ 0 60000 65536"/>
                <a:gd name="T11" fmla="*/ 0 60000 65536"/>
                <a:gd name="T12" fmla="*/ 0 60000 65536"/>
                <a:gd name="T13" fmla="*/ 0 60000 65536"/>
                <a:gd name="T14" fmla="*/ 0 60000 65536"/>
                <a:gd name="T15" fmla="*/ 0 w 24"/>
                <a:gd name="T16" fmla="*/ 0 h 156"/>
                <a:gd name="T17" fmla="*/ 24 w 24"/>
                <a:gd name="T18" fmla="*/ 156 h 156"/>
              </a:gdLst>
              <a:ahLst/>
              <a:cxnLst>
                <a:cxn ang="T10">
                  <a:pos x="T0" y="T1"/>
                </a:cxn>
                <a:cxn ang="T11">
                  <a:pos x="T2" y="T3"/>
                </a:cxn>
                <a:cxn ang="T12">
                  <a:pos x="T4" y="T5"/>
                </a:cxn>
                <a:cxn ang="T13">
                  <a:pos x="T6" y="T7"/>
                </a:cxn>
                <a:cxn ang="T14">
                  <a:pos x="T8" y="T9"/>
                </a:cxn>
              </a:cxnLst>
              <a:rect l="T15" t="T16" r="T17" b="T18"/>
              <a:pathLst>
                <a:path w="24" h="156">
                  <a:moveTo>
                    <a:pt x="0" y="0"/>
                  </a:moveTo>
                  <a:lnTo>
                    <a:pt x="0" y="156"/>
                  </a:lnTo>
                  <a:lnTo>
                    <a:pt x="24" y="156"/>
                  </a:lnTo>
                  <a:lnTo>
                    <a:pt x="24" y="2"/>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62" name="Freeform 12">
              <a:extLst>
                <a:ext uri="{FF2B5EF4-FFF2-40B4-BE49-F238E27FC236}">
                  <a16:creationId xmlns:a16="http://schemas.microsoft.com/office/drawing/2014/main" id="{4C4F6CD6-38EB-2342-9527-FE3C4605EF11}"/>
                </a:ext>
              </a:extLst>
            </p:cNvPr>
            <p:cNvSpPr>
              <a:spLocks/>
            </p:cNvSpPr>
            <p:nvPr/>
          </p:nvSpPr>
          <p:spPr bwMode="auto">
            <a:xfrm>
              <a:off x="7830419" y="5471427"/>
              <a:ext cx="24902" cy="362338"/>
            </a:xfrm>
            <a:custGeom>
              <a:avLst/>
              <a:gdLst>
                <a:gd name="T0" fmla="*/ 0 w 21"/>
                <a:gd name="T1" fmla="*/ 0 h 299"/>
                <a:gd name="T2" fmla="*/ 3629 w 21"/>
                <a:gd name="T3" fmla="*/ 2347 h 299"/>
                <a:gd name="T4" fmla="*/ 3629 w 21"/>
                <a:gd name="T5" fmla="*/ 5867 h 299"/>
                <a:gd name="T6" fmla="*/ 0 w 21"/>
                <a:gd name="T7" fmla="*/ 2347 h 299"/>
                <a:gd name="T8" fmla="*/ 0 w 21"/>
                <a:gd name="T9" fmla="*/ 0 h 299"/>
                <a:gd name="T10" fmla="*/ 0 60000 65536"/>
                <a:gd name="T11" fmla="*/ 0 60000 65536"/>
                <a:gd name="T12" fmla="*/ 0 60000 65536"/>
                <a:gd name="T13" fmla="*/ 0 60000 65536"/>
                <a:gd name="T14" fmla="*/ 0 60000 65536"/>
                <a:gd name="T15" fmla="*/ 0 w 21"/>
                <a:gd name="T16" fmla="*/ 0 h 299"/>
                <a:gd name="T17" fmla="*/ 21 w 21"/>
                <a:gd name="T18" fmla="*/ 299 h 299"/>
              </a:gdLst>
              <a:ahLst/>
              <a:cxnLst>
                <a:cxn ang="T10">
                  <a:pos x="T0" y="T1"/>
                </a:cxn>
                <a:cxn ang="T11">
                  <a:pos x="T2" y="T3"/>
                </a:cxn>
                <a:cxn ang="T12">
                  <a:pos x="T4" y="T5"/>
                </a:cxn>
                <a:cxn ang="T13">
                  <a:pos x="T6" y="T7"/>
                </a:cxn>
                <a:cxn ang="T14">
                  <a:pos x="T8" y="T9"/>
                </a:cxn>
              </a:cxnLst>
              <a:rect l="T15" t="T16" r="T17" b="T18"/>
              <a:pathLst>
                <a:path w="21" h="299">
                  <a:moveTo>
                    <a:pt x="0" y="0"/>
                  </a:moveTo>
                  <a:lnTo>
                    <a:pt x="21" y="149"/>
                  </a:lnTo>
                  <a:lnTo>
                    <a:pt x="21" y="299"/>
                  </a:lnTo>
                  <a:lnTo>
                    <a:pt x="0" y="154"/>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63" name="Freeform 13">
              <a:extLst>
                <a:ext uri="{FF2B5EF4-FFF2-40B4-BE49-F238E27FC236}">
                  <a16:creationId xmlns:a16="http://schemas.microsoft.com/office/drawing/2014/main" id="{0BC83003-F658-4F4B-AD0B-991C54AAD3BD}"/>
                </a:ext>
              </a:extLst>
            </p:cNvPr>
            <p:cNvSpPr>
              <a:spLocks/>
            </p:cNvSpPr>
            <p:nvPr/>
          </p:nvSpPr>
          <p:spPr bwMode="auto">
            <a:xfrm>
              <a:off x="8007852" y="4797576"/>
              <a:ext cx="102722" cy="298397"/>
            </a:xfrm>
            <a:custGeom>
              <a:avLst/>
              <a:gdLst>
                <a:gd name="T0" fmla="*/ 0 w 85"/>
                <a:gd name="T1" fmla="*/ 2349 h 246"/>
                <a:gd name="T2" fmla="*/ 3698 w 85"/>
                <a:gd name="T3" fmla="*/ 0 h 246"/>
                <a:gd name="T4" fmla="*/ 3698 w 85"/>
                <a:gd name="T5" fmla="*/ 2349 h 246"/>
                <a:gd name="T6" fmla="*/ 0 w 85"/>
                <a:gd name="T7" fmla="*/ 4698 h 246"/>
                <a:gd name="T8" fmla="*/ 0 w 85"/>
                <a:gd name="T9" fmla="*/ 2349 h 246"/>
                <a:gd name="T10" fmla="*/ 0 60000 65536"/>
                <a:gd name="T11" fmla="*/ 0 60000 65536"/>
                <a:gd name="T12" fmla="*/ 0 60000 65536"/>
                <a:gd name="T13" fmla="*/ 0 60000 65536"/>
                <a:gd name="T14" fmla="*/ 0 60000 65536"/>
                <a:gd name="T15" fmla="*/ 0 w 85"/>
                <a:gd name="T16" fmla="*/ 0 h 246"/>
                <a:gd name="T17" fmla="*/ 85 w 85"/>
                <a:gd name="T18" fmla="*/ 246 h 246"/>
              </a:gdLst>
              <a:ahLst/>
              <a:cxnLst>
                <a:cxn ang="T10">
                  <a:pos x="T0" y="T1"/>
                </a:cxn>
                <a:cxn ang="T11">
                  <a:pos x="T2" y="T3"/>
                </a:cxn>
                <a:cxn ang="T12">
                  <a:pos x="T4" y="T5"/>
                </a:cxn>
                <a:cxn ang="T13">
                  <a:pos x="T6" y="T7"/>
                </a:cxn>
                <a:cxn ang="T14">
                  <a:pos x="T8" y="T9"/>
                </a:cxn>
              </a:cxnLst>
              <a:rect l="T15" t="T16" r="T17" b="T18"/>
              <a:pathLst>
                <a:path w="85" h="246">
                  <a:moveTo>
                    <a:pt x="0" y="89"/>
                  </a:moveTo>
                  <a:lnTo>
                    <a:pt x="85" y="0"/>
                  </a:lnTo>
                  <a:lnTo>
                    <a:pt x="85" y="156"/>
                  </a:lnTo>
                  <a:lnTo>
                    <a:pt x="0" y="246"/>
                  </a:lnTo>
                  <a:lnTo>
                    <a:pt x="0" y="89"/>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64" name="Freeform 14">
              <a:extLst>
                <a:ext uri="{FF2B5EF4-FFF2-40B4-BE49-F238E27FC236}">
                  <a16:creationId xmlns:a16="http://schemas.microsoft.com/office/drawing/2014/main" id="{16976F5B-081C-5B48-81BB-826C2A4FF787}"/>
                </a:ext>
              </a:extLst>
            </p:cNvPr>
            <p:cNvSpPr>
              <a:spLocks/>
            </p:cNvSpPr>
            <p:nvPr/>
          </p:nvSpPr>
          <p:spPr bwMode="auto">
            <a:xfrm>
              <a:off x="8158823" y="4691004"/>
              <a:ext cx="115173" cy="221338"/>
            </a:xfrm>
            <a:custGeom>
              <a:avLst/>
              <a:gdLst>
                <a:gd name="T0" fmla="*/ 0 w 95"/>
                <a:gd name="T1" fmla="*/ 2329 h 184"/>
                <a:gd name="T2" fmla="*/ 4946 w 95"/>
                <a:gd name="T3" fmla="*/ 0 h 184"/>
                <a:gd name="T4" fmla="*/ 4946 w 95"/>
                <a:gd name="T5" fmla="*/ 2329 h 184"/>
                <a:gd name="T6" fmla="*/ 0 w 95"/>
                <a:gd name="T7" fmla="*/ 3494 h 184"/>
                <a:gd name="T8" fmla="*/ 0 w 95"/>
                <a:gd name="T9" fmla="*/ 2329 h 184"/>
                <a:gd name="T10" fmla="*/ 0 60000 65536"/>
                <a:gd name="T11" fmla="*/ 0 60000 65536"/>
                <a:gd name="T12" fmla="*/ 0 60000 65536"/>
                <a:gd name="T13" fmla="*/ 0 60000 65536"/>
                <a:gd name="T14" fmla="*/ 0 60000 65536"/>
                <a:gd name="T15" fmla="*/ 0 w 95"/>
                <a:gd name="T16" fmla="*/ 0 h 184"/>
                <a:gd name="T17" fmla="*/ 95 w 95"/>
                <a:gd name="T18" fmla="*/ 184 h 184"/>
              </a:gdLst>
              <a:ahLst/>
              <a:cxnLst>
                <a:cxn ang="T10">
                  <a:pos x="T0" y="T1"/>
                </a:cxn>
                <a:cxn ang="T11">
                  <a:pos x="T2" y="T3"/>
                </a:cxn>
                <a:cxn ang="T12">
                  <a:pos x="T4" y="T5"/>
                </a:cxn>
                <a:cxn ang="T13">
                  <a:pos x="T6" y="T7"/>
                </a:cxn>
                <a:cxn ang="T14">
                  <a:pos x="T8" y="T9"/>
                </a:cxn>
              </a:cxnLst>
              <a:rect l="T15" t="T16" r="T17" b="T18"/>
              <a:pathLst>
                <a:path w="95" h="184">
                  <a:moveTo>
                    <a:pt x="0" y="28"/>
                  </a:moveTo>
                  <a:lnTo>
                    <a:pt x="95" y="0"/>
                  </a:lnTo>
                  <a:lnTo>
                    <a:pt x="95" y="154"/>
                  </a:lnTo>
                  <a:lnTo>
                    <a:pt x="0" y="184"/>
                  </a:lnTo>
                  <a:lnTo>
                    <a:pt x="0" y="28"/>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65" name="Freeform 15">
              <a:extLst>
                <a:ext uri="{FF2B5EF4-FFF2-40B4-BE49-F238E27FC236}">
                  <a16:creationId xmlns:a16="http://schemas.microsoft.com/office/drawing/2014/main" id="{B5C5AA49-2F90-D443-B16E-F1E98B22B175}"/>
                </a:ext>
              </a:extLst>
            </p:cNvPr>
            <p:cNvSpPr>
              <a:spLocks/>
            </p:cNvSpPr>
            <p:nvPr/>
          </p:nvSpPr>
          <p:spPr bwMode="auto">
            <a:xfrm>
              <a:off x="8407845" y="4184387"/>
              <a:ext cx="60700" cy="267246"/>
            </a:xfrm>
            <a:custGeom>
              <a:avLst/>
              <a:gdLst>
                <a:gd name="T0" fmla="*/ 0 w 49"/>
                <a:gd name="T1" fmla="*/ 2352 h 220"/>
                <a:gd name="T2" fmla="*/ 3791 w 49"/>
                <a:gd name="T3" fmla="*/ 0 h 220"/>
                <a:gd name="T4" fmla="*/ 3791 w 49"/>
                <a:gd name="T5" fmla="*/ 2352 h 220"/>
                <a:gd name="T6" fmla="*/ 0 w 49"/>
                <a:gd name="T7" fmla="*/ 4705 h 220"/>
                <a:gd name="T8" fmla="*/ 0 w 49"/>
                <a:gd name="T9" fmla="*/ 2352 h 220"/>
                <a:gd name="T10" fmla="*/ 0 60000 65536"/>
                <a:gd name="T11" fmla="*/ 0 60000 65536"/>
                <a:gd name="T12" fmla="*/ 0 60000 65536"/>
                <a:gd name="T13" fmla="*/ 0 60000 65536"/>
                <a:gd name="T14" fmla="*/ 0 60000 65536"/>
                <a:gd name="T15" fmla="*/ 0 w 49"/>
                <a:gd name="T16" fmla="*/ 0 h 220"/>
                <a:gd name="T17" fmla="*/ 49 w 49"/>
                <a:gd name="T18" fmla="*/ 220 h 220"/>
              </a:gdLst>
              <a:ahLst/>
              <a:cxnLst>
                <a:cxn ang="T10">
                  <a:pos x="T0" y="T1"/>
                </a:cxn>
                <a:cxn ang="T11">
                  <a:pos x="T2" y="T3"/>
                </a:cxn>
                <a:cxn ang="T12">
                  <a:pos x="T4" y="T5"/>
                </a:cxn>
                <a:cxn ang="T13">
                  <a:pos x="T6" y="T7"/>
                </a:cxn>
                <a:cxn ang="T14">
                  <a:pos x="T8" y="T9"/>
                </a:cxn>
              </a:cxnLst>
              <a:rect l="T15" t="T16" r="T17" b="T18"/>
              <a:pathLst>
                <a:path w="49" h="220">
                  <a:moveTo>
                    <a:pt x="0" y="63"/>
                  </a:moveTo>
                  <a:lnTo>
                    <a:pt x="49" y="0"/>
                  </a:lnTo>
                  <a:lnTo>
                    <a:pt x="49" y="155"/>
                  </a:lnTo>
                  <a:lnTo>
                    <a:pt x="0" y="220"/>
                  </a:lnTo>
                  <a:lnTo>
                    <a:pt x="0" y="63"/>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66" name="Freeform 16">
              <a:extLst>
                <a:ext uri="{FF2B5EF4-FFF2-40B4-BE49-F238E27FC236}">
                  <a16:creationId xmlns:a16="http://schemas.microsoft.com/office/drawing/2014/main" id="{61510C31-CF0F-5447-9415-F4749F991A44}"/>
                </a:ext>
              </a:extLst>
            </p:cNvPr>
            <p:cNvSpPr>
              <a:spLocks/>
            </p:cNvSpPr>
            <p:nvPr/>
          </p:nvSpPr>
          <p:spPr bwMode="auto">
            <a:xfrm>
              <a:off x="8756481" y="3969607"/>
              <a:ext cx="63812" cy="209861"/>
            </a:xfrm>
            <a:custGeom>
              <a:avLst/>
              <a:gdLst>
                <a:gd name="T0" fmla="*/ 0 w 54"/>
                <a:gd name="T1" fmla="*/ 2349 h 173"/>
                <a:gd name="T2" fmla="*/ 3616 w 54"/>
                <a:gd name="T3" fmla="*/ 0 h 173"/>
                <a:gd name="T4" fmla="*/ 3616 w 54"/>
                <a:gd name="T5" fmla="*/ 2349 h 173"/>
                <a:gd name="T6" fmla="*/ 0 w 54"/>
                <a:gd name="T7" fmla="*/ 3524 h 173"/>
                <a:gd name="T8" fmla="*/ 0 w 54"/>
                <a:gd name="T9" fmla="*/ 2349 h 173"/>
                <a:gd name="T10" fmla="*/ 0 60000 65536"/>
                <a:gd name="T11" fmla="*/ 0 60000 65536"/>
                <a:gd name="T12" fmla="*/ 0 60000 65536"/>
                <a:gd name="T13" fmla="*/ 0 60000 65536"/>
                <a:gd name="T14" fmla="*/ 0 60000 65536"/>
                <a:gd name="T15" fmla="*/ 0 w 54"/>
                <a:gd name="T16" fmla="*/ 0 h 173"/>
                <a:gd name="T17" fmla="*/ 54 w 54"/>
                <a:gd name="T18" fmla="*/ 173 h 173"/>
              </a:gdLst>
              <a:ahLst/>
              <a:cxnLst>
                <a:cxn ang="T10">
                  <a:pos x="T0" y="T1"/>
                </a:cxn>
                <a:cxn ang="T11">
                  <a:pos x="T2" y="T3"/>
                </a:cxn>
                <a:cxn ang="T12">
                  <a:pos x="T4" y="T5"/>
                </a:cxn>
                <a:cxn ang="T13">
                  <a:pos x="T6" y="T7"/>
                </a:cxn>
                <a:cxn ang="T14">
                  <a:pos x="T8" y="T9"/>
                </a:cxn>
              </a:cxnLst>
              <a:rect l="T15" t="T16" r="T17" b="T18"/>
              <a:pathLst>
                <a:path w="54" h="173">
                  <a:moveTo>
                    <a:pt x="0" y="20"/>
                  </a:moveTo>
                  <a:lnTo>
                    <a:pt x="54" y="0"/>
                  </a:lnTo>
                  <a:lnTo>
                    <a:pt x="54" y="153"/>
                  </a:lnTo>
                  <a:lnTo>
                    <a:pt x="0" y="173"/>
                  </a:lnTo>
                  <a:lnTo>
                    <a:pt x="0" y="2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67" name="Freeform 17">
              <a:extLst>
                <a:ext uri="{FF2B5EF4-FFF2-40B4-BE49-F238E27FC236}">
                  <a16:creationId xmlns:a16="http://schemas.microsoft.com/office/drawing/2014/main" id="{C9AFBDC2-C1A0-CC41-98B4-7233BFF1BD05}"/>
                </a:ext>
              </a:extLst>
            </p:cNvPr>
            <p:cNvSpPr>
              <a:spLocks/>
            </p:cNvSpPr>
            <p:nvPr/>
          </p:nvSpPr>
          <p:spPr bwMode="auto">
            <a:xfrm>
              <a:off x="8521462" y="4005676"/>
              <a:ext cx="174317" cy="209861"/>
            </a:xfrm>
            <a:custGeom>
              <a:avLst/>
              <a:gdLst>
                <a:gd name="T0" fmla="*/ 7460 w 143"/>
                <a:gd name="T1" fmla="*/ 0 h 173"/>
                <a:gd name="T2" fmla="*/ 6217 w 143"/>
                <a:gd name="T3" fmla="*/ 2349 h 173"/>
                <a:gd name="T4" fmla="*/ 0 w 143"/>
                <a:gd name="T5" fmla="*/ 2349 h 173"/>
                <a:gd name="T6" fmla="*/ 0 w 143"/>
                <a:gd name="T7" fmla="*/ 3524 h 173"/>
                <a:gd name="T8" fmla="*/ 6217 w 143"/>
                <a:gd name="T9" fmla="*/ 3524 h 173"/>
                <a:gd name="T10" fmla="*/ 7460 w 143"/>
                <a:gd name="T11" fmla="*/ 3524 h 173"/>
                <a:gd name="T12" fmla="*/ 7460 w 143"/>
                <a:gd name="T13" fmla="*/ 0 h 173"/>
                <a:gd name="T14" fmla="*/ 0 60000 65536"/>
                <a:gd name="T15" fmla="*/ 0 60000 65536"/>
                <a:gd name="T16" fmla="*/ 0 60000 65536"/>
                <a:gd name="T17" fmla="*/ 0 60000 65536"/>
                <a:gd name="T18" fmla="*/ 0 60000 65536"/>
                <a:gd name="T19" fmla="*/ 0 60000 65536"/>
                <a:gd name="T20" fmla="*/ 0 60000 65536"/>
                <a:gd name="T21" fmla="*/ 0 w 143"/>
                <a:gd name="T22" fmla="*/ 0 h 173"/>
                <a:gd name="T23" fmla="*/ 143 w 143"/>
                <a:gd name="T24" fmla="*/ 173 h 1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173">
                  <a:moveTo>
                    <a:pt x="143" y="0"/>
                  </a:moveTo>
                  <a:lnTo>
                    <a:pt x="113" y="4"/>
                  </a:lnTo>
                  <a:lnTo>
                    <a:pt x="0" y="20"/>
                  </a:lnTo>
                  <a:lnTo>
                    <a:pt x="0" y="173"/>
                  </a:lnTo>
                  <a:lnTo>
                    <a:pt x="115" y="159"/>
                  </a:lnTo>
                  <a:lnTo>
                    <a:pt x="143" y="155"/>
                  </a:lnTo>
                  <a:lnTo>
                    <a:pt x="143"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68" name="Freeform 18">
              <a:extLst>
                <a:ext uri="{FF2B5EF4-FFF2-40B4-BE49-F238E27FC236}">
                  <a16:creationId xmlns:a16="http://schemas.microsoft.com/office/drawing/2014/main" id="{18F22068-D583-DF44-8FB4-B4A468481EA1}"/>
                </a:ext>
              </a:extLst>
            </p:cNvPr>
            <p:cNvSpPr>
              <a:spLocks/>
            </p:cNvSpPr>
            <p:nvPr/>
          </p:nvSpPr>
          <p:spPr bwMode="auto">
            <a:xfrm>
              <a:off x="5962739" y="5102530"/>
              <a:ext cx="73152" cy="316432"/>
            </a:xfrm>
            <a:custGeom>
              <a:avLst/>
              <a:gdLst>
                <a:gd name="T0" fmla="*/ 0 w 59"/>
                <a:gd name="T1" fmla="*/ 0 h 262"/>
                <a:gd name="T2" fmla="*/ 3794 w 59"/>
                <a:gd name="T3" fmla="*/ 2339 h 262"/>
                <a:gd name="T4" fmla="*/ 3794 w 59"/>
                <a:gd name="T5" fmla="*/ 5847 h 262"/>
                <a:gd name="T6" fmla="*/ 0 w 59"/>
                <a:gd name="T7" fmla="*/ 2339 h 262"/>
                <a:gd name="T8" fmla="*/ 0 w 59"/>
                <a:gd name="T9" fmla="*/ 0 h 262"/>
                <a:gd name="T10" fmla="*/ 0 60000 65536"/>
                <a:gd name="T11" fmla="*/ 0 60000 65536"/>
                <a:gd name="T12" fmla="*/ 0 60000 65536"/>
                <a:gd name="T13" fmla="*/ 0 60000 65536"/>
                <a:gd name="T14" fmla="*/ 0 60000 65536"/>
                <a:gd name="T15" fmla="*/ 0 w 59"/>
                <a:gd name="T16" fmla="*/ 0 h 262"/>
                <a:gd name="T17" fmla="*/ 59 w 59"/>
                <a:gd name="T18" fmla="*/ 262 h 262"/>
              </a:gdLst>
              <a:ahLst/>
              <a:cxnLst>
                <a:cxn ang="T10">
                  <a:pos x="T0" y="T1"/>
                </a:cxn>
                <a:cxn ang="T11">
                  <a:pos x="T2" y="T3"/>
                </a:cxn>
                <a:cxn ang="T12">
                  <a:pos x="T4" y="T5"/>
                </a:cxn>
                <a:cxn ang="T13">
                  <a:pos x="T6" y="T7"/>
                </a:cxn>
                <a:cxn ang="T14">
                  <a:pos x="T8" y="T9"/>
                </a:cxn>
              </a:cxnLst>
              <a:rect l="T15" t="T16" r="T17" b="T18"/>
              <a:pathLst>
                <a:path w="59" h="262">
                  <a:moveTo>
                    <a:pt x="0" y="0"/>
                  </a:moveTo>
                  <a:lnTo>
                    <a:pt x="59" y="108"/>
                  </a:lnTo>
                  <a:lnTo>
                    <a:pt x="59" y="262"/>
                  </a:lnTo>
                  <a:lnTo>
                    <a:pt x="0" y="153"/>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69" name="Freeform 19">
              <a:extLst>
                <a:ext uri="{FF2B5EF4-FFF2-40B4-BE49-F238E27FC236}">
                  <a16:creationId xmlns:a16="http://schemas.microsoft.com/office/drawing/2014/main" id="{3277860D-B24E-694F-A1BB-4DEC9F884E40}"/>
                </a:ext>
              </a:extLst>
            </p:cNvPr>
            <p:cNvSpPr>
              <a:spLocks/>
            </p:cNvSpPr>
            <p:nvPr/>
          </p:nvSpPr>
          <p:spPr bwMode="auto">
            <a:xfrm>
              <a:off x="6171297" y="5220576"/>
              <a:ext cx="101167" cy="218061"/>
            </a:xfrm>
            <a:custGeom>
              <a:avLst/>
              <a:gdLst>
                <a:gd name="T0" fmla="*/ 0 w 84"/>
                <a:gd name="T1" fmla="*/ 0 h 180"/>
                <a:gd name="T2" fmla="*/ 3685 w 84"/>
                <a:gd name="T3" fmla="*/ 2346 h 180"/>
                <a:gd name="T4" fmla="*/ 3685 w 84"/>
                <a:gd name="T5" fmla="*/ 3519 h 180"/>
                <a:gd name="T6" fmla="*/ 0 w 84"/>
                <a:gd name="T7" fmla="*/ 2346 h 180"/>
                <a:gd name="T8" fmla="*/ 0 w 84"/>
                <a:gd name="T9" fmla="*/ 0 h 180"/>
                <a:gd name="T10" fmla="*/ 0 60000 65536"/>
                <a:gd name="T11" fmla="*/ 0 60000 65536"/>
                <a:gd name="T12" fmla="*/ 0 60000 65536"/>
                <a:gd name="T13" fmla="*/ 0 60000 65536"/>
                <a:gd name="T14" fmla="*/ 0 60000 65536"/>
                <a:gd name="T15" fmla="*/ 0 w 84"/>
                <a:gd name="T16" fmla="*/ 0 h 180"/>
                <a:gd name="T17" fmla="*/ 84 w 84"/>
                <a:gd name="T18" fmla="*/ 180 h 180"/>
              </a:gdLst>
              <a:ahLst/>
              <a:cxnLst>
                <a:cxn ang="T10">
                  <a:pos x="T0" y="T1"/>
                </a:cxn>
                <a:cxn ang="T11">
                  <a:pos x="T2" y="T3"/>
                </a:cxn>
                <a:cxn ang="T12">
                  <a:pos x="T4" y="T5"/>
                </a:cxn>
                <a:cxn ang="T13">
                  <a:pos x="T6" y="T7"/>
                </a:cxn>
                <a:cxn ang="T14">
                  <a:pos x="T8" y="T9"/>
                </a:cxn>
              </a:cxnLst>
              <a:rect l="T15" t="T16" r="T17" b="T18"/>
              <a:pathLst>
                <a:path w="84" h="180">
                  <a:moveTo>
                    <a:pt x="0" y="0"/>
                  </a:moveTo>
                  <a:lnTo>
                    <a:pt x="84" y="29"/>
                  </a:lnTo>
                  <a:lnTo>
                    <a:pt x="84" y="180"/>
                  </a:lnTo>
                  <a:lnTo>
                    <a:pt x="0" y="153"/>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70" name="Freeform 169">
              <a:extLst>
                <a:ext uri="{FF2B5EF4-FFF2-40B4-BE49-F238E27FC236}">
                  <a16:creationId xmlns:a16="http://schemas.microsoft.com/office/drawing/2014/main" id="{DE702B8D-C282-4F41-A329-7D192252053F}"/>
                </a:ext>
              </a:extLst>
            </p:cNvPr>
            <p:cNvSpPr>
              <a:spLocks/>
            </p:cNvSpPr>
            <p:nvPr/>
          </p:nvSpPr>
          <p:spPr bwMode="auto">
            <a:xfrm>
              <a:off x="7466222" y="5132040"/>
              <a:ext cx="87159" cy="262326"/>
            </a:xfrm>
            <a:custGeom>
              <a:avLst/>
              <a:gdLst>
                <a:gd name="T0" fmla="*/ 0 w 71"/>
                <a:gd name="T1" fmla="*/ 0 h 217"/>
                <a:gd name="T2" fmla="*/ 0 w 71"/>
                <a:gd name="T3" fmla="*/ 2341 h 217"/>
                <a:gd name="T4" fmla="*/ 2504 w 71"/>
                <a:gd name="T5" fmla="*/ 4682 h 217"/>
                <a:gd name="T6" fmla="*/ 2504 w 71"/>
                <a:gd name="T7" fmla="*/ 2341 h 217"/>
                <a:gd name="T8" fmla="*/ 0 w 71"/>
                <a:gd name="T9" fmla="*/ 0 h 217"/>
                <a:gd name="T10" fmla="*/ 0 60000 65536"/>
                <a:gd name="T11" fmla="*/ 0 60000 65536"/>
                <a:gd name="T12" fmla="*/ 0 60000 65536"/>
                <a:gd name="T13" fmla="*/ 0 60000 65536"/>
                <a:gd name="T14" fmla="*/ 0 60000 65536"/>
                <a:gd name="T15" fmla="*/ 0 w 71"/>
                <a:gd name="T16" fmla="*/ 0 h 217"/>
                <a:gd name="T17" fmla="*/ 71 w 71"/>
                <a:gd name="T18" fmla="*/ 217 h 217"/>
              </a:gdLst>
              <a:ahLst/>
              <a:cxnLst>
                <a:cxn ang="T10">
                  <a:pos x="T0" y="T1"/>
                </a:cxn>
                <a:cxn ang="T11">
                  <a:pos x="T2" y="T3"/>
                </a:cxn>
                <a:cxn ang="T12">
                  <a:pos x="T4" y="T5"/>
                </a:cxn>
                <a:cxn ang="T13">
                  <a:pos x="T6" y="T7"/>
                </a:cxn>
                <a:cxn ang="T14">
                  <a:pos x="T8" y="T9"/>
                </a:cxn>
              </a:cxnLst>
              <a:rect l="T15" t="T16" r="T17" b="T18"/>
              <a:pathLst>
                <a:path w="71" h="217">
                  <a:moveTo>
                    <a:pt x="0" y="0"/>
                  </a:moveTo>
                  <a:lnTo>
                    <a:pt x="0" y="153"/>
                  </a:lnTo>
                  <a:lnTo>
                    <a:pt x="71" y="217"/>
                  </a:lnTo>
                  <a:lnTo>
                    <a:pt x="71" y="60"/>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71" name="Freeform 170">
              <a:extLst>
                <a:ext uri="{FF2B5EF4-FFF2-40B4-BE49-F238E27FC236}">
                  <a16:creationId xmlns:a16="http://schemas.microsoft.com/office/drawing/2014/main" id="{906AB0EE-A524-B147-BBA0-E207B3507CE8}"/>
                </a:ext>
              </a:extLst>
            </p:cNvPr>
            <p:cNvSpPr>
              <a:spLocks/>
            </p:cNvSpPr>
            <p:nvPr/>
          </p:nvSpPr>
          <p:spPr bwMode="auto">
            <a:xfrm>
              <a:off x="7735479" y="5363219"/>
              <a:ext cx="68482" cy="291838"/>
            </a:xfrm>
            <a:custGeom>
              <a:avLst/>
              <a:gdLst>
                <a:gd name="T0" fmla="*/ 0 w 57"/>
                <a:gd name="T1" fmla="*/ 0 h 242"/>
                <a:gd name="T2" fmla="*/ 3676 w 57"/>
                <a:gd name="T3" fmla="*/ 2335 h 242"/>
                <a:gd name="T4" fmla="*/ 3676 w 57"/>
                <a:gd name="T5" fmla="*/ 4671 h 242"/>
                <a:gd name="T6" fmla="*/ 0 w 57"/>
                <a:gd name="T7" fmla="*/ 2335 h 242"/>
                <a:gd name="T8" fmla="*/ 0 w 57"/>
                <a:gd name="T9" fmla="*/ 0 h 242"/>
                <a:gd name="T10" fmla="*/ 0 60000 65536"/>
                <a:gd name="T11" fmla="*/ 0 60000 65536"/>
                <a:gd name="T12" fmla="*/ 0 60000 65536"/>
                <a:gd name="T13" fmla="*/ 0 60000 65536"/>
                <a:gd name="T14" fmla="*/ 0 60000 65536"/>
                <a:gd name="T15" fmla="*/ 0 w 57"/>
                <a:gd name="T16" fmla="*/ 0 h 242"/>
                <a:gd name="T17" fmla="*/ 57 w 57"/>
                <a:gd name="T18" fmla="*/ 242 h 242"/>
              </a:gdLst>
              <a:ahLst/>
              <a:cxnLst>
                <a:cxn ang="T10">
                  <a:pos x="T0" y="T1"/>
                </a:cxn>
                <a:cxn ang="T11">
                  <a:pos x="T2" y="T3"/>
                </a:cxn>
                <a:cxn ang="T12">
                  <a:pos x="T4" y="T5"/>
                </a:cxn>
                <a:cxn ang="T13">
                  <a:pos x="T6" y="T7"/>
                </a:cxn>
                <a:cxn ang="T14">
                  <a:pos x="T8" y="T9"/>
                </a:cxn>
              </a:cxnLst>
              <a:rect l="T15" t="T16" r="T17" b="T18"/>
              <a:pathLst>
                <a:path w="57" h="242">
                  <a:moveTo>
                    <a:pt x="0" y="0"/>
                  </a:moveTo>
                  <a:lnTo>
                    <a:pt x="57" y="86"/>
                  </a:lnTo>
                  <a:lnTo>
                    <a:pt x="57" y="242"/>
                  </a:lnTo>
                  <a:lnTo>
                    <a:pt x="0" y="154"/>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72" name="Freeform 171">
              <a:extLst>
                <a:ext uri="{FF2B5EF4-FFF2-40B4-BE49-F238E27FC236}">
                  <a16:creationId xmlns:a16="http://schemas.microsoft.com/office/drawing/2014/main" id="{47B52EBA-11FA-1047-9FC1-98558A66BD71}"/>
                </a:ext>
              </a:extLst>
            </p:cNvPr>
            <p:cNvSpPr>
              <a:spLocks/>
            </p:cNvSpPr>
            <p:nvPr/>
          </p:nvSpPr>
          <p:spPr bwMode="auto">
            <a:xfrm>
              <a:off x="7660772" y="5179586"/>
              <a:ext cx="91827" cy="267246"/>
            </a:xfrm>
            <a:custGeom>
              <a:avLst/>
              <a:gdLst>
                <a:gd name="T0" fmla="*/ 0 w 74"/>
                <a:gd name="T1" fmla="*/ 0 h 220"/>
                <a:gd name="T2" fmla="*/ 5063 w 74"/>
                <a:gd name="T3" fmla="*/ 2352 h 220"/>
                <a:gd name="T4" fmla="*/ 3797 w 74"/>
                <a:gd name="T5" fmla="*/ 2352 h 220"/>
                <a:gd name="T6" fmla="*/ 3797 w 74"/>
                <a:gd name="T7" fmla="*/ 4705 h 220"/>
                <a:gd name="T8" fmla="*/ 0 w 74"/>
                <a:gd name="T9" fmla="*/ 2352 h 220"/>
                <a:gd name="T10" fmla="*/ 0 w 74"/>
                <a:gd name="T11" fmla="*/ 0 h 220"/>
                <a:gd name="T12" fmla="*/ 0 60000 65536"/>
                <a:gd name="T13" fmla="*/ 0 60000 65536"/>
                <a:gd name="T14" fmla="*/ 0 60000 65536"/>
                <a:gd name="T15" fmla="*/ 0 60000 65536"/>
                <a:gd name="T16" fmla="*/ 0 60000 65536"/>
                <a:gd name="T17" fmla="*/ 0 60000 65536"/>
                <a:gd name="T18" fmla="*/ 0 w 74"/>
                <a:gd name="T19" fmla="*/ 0 h 220"/>
                <a:gd name="T20" fmla="*/ 74 w 74"/>
                <a:gd name="T21" fmla="*/ 220 h 220"/>
              </a:gdLst>
              <a:ahLst/>
              <a:cxnLst>
                <a:cxn ang="T12">
                  <a:pos x="T0" y="T1"/>
                </a:cxn>
                <a:cxn ang="T13">
                  <a:pos x="T2" y="T3"/>
                </a:cxn>
                <a:cxn ang="T14">
                  <a:pos x="T4" y="T5"/>
                </a:cxn>
                <a:cxn ang="T15">
                  <a:pos x="T6" y="T7"/>
                </a:cxn>
                <a:cxn ang="T16">
                  <a:pos x="T8" y="T9"/>
                </a:cxn>
                <a:cxn ang="T17">
                  <a:pos x="T10" y="T11"/>
                </a:cxn>
              </a:cxnLst>
              <a:rect l="T18" t="T19" r="T20" b="T21"/>
              <a:pathLst>
                <a:path w="74" h="220">
                  <a:moveTo>
                    <a:pt x="0" y="0"/>
                  </a:moveTo>
                  <a:lnTo>
                    <a:pt x="74" y="79"/>
                  </a:lnTo>
                  <a:lnTo>
                    <a:pt x="58" y="151"/>
                  </a:lnTo>
                  <a:lnTo>
                    <a:pt x="58" y="220"/>
                  </a:lnTo>
                  <a:lnTo>
                    <a:pt x="0" y="153"/>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73" name="Freeform 172">
              <a:extLst>
                <a:ext uri="{FF2B5EF4-FFF2-40B4-BE49-F238E27FC236}">
                  <a16:creationId xmlns:a16="http://schemas.microsoft.com/office/drawing/2014/main" id="{8A9B5847-931A-EE49-A3D5-D4CED84D39BE}"/>
                </a:ext>
              </a:extLst>
            </p:cNvPr>
            <p:cNvSpPr>
              <a:spLocks/>
            </p:cNvSpPr>
            <p:nvPr/>
          </p:nvSpPr>
          <p:spPr bwMode="auto">
            <a:xfrm>
              <a:off x="7089574" y="5251728"/>
              <a:ext cx="161866" cy="190188"/>
            </a:xfrm>
            <a:custGeom>
              <a:avLst/>
              <a:gdLst>
                <a:gd name="T0" fmla="*/ 0 w 135"/>
                <a:gd name="T1" fmla="*/ 0 h 159"/>
                <a:gd name="T2" fmla="*/ 0 w 135"/>
                <a:gd name="T3" fmla="*/ 2316 h 159"/>
                <a:gd name="T4" fmla="*/ 7338 w 135"/>
                <a:gd name="T5" fmla="*/ 2316 h 159"/>
                <a:gd name="T6" fmla="*/ 7338 w 135"/>
                <a:gd name="T7" fmla="*/ 2316 h 159"/>
                <a:gd name="T8" fmla="*/ 0 w 135"/>
                <a:gd name="T9" fmla="*/ 0 h 159"/>
                <a:gd name="T10" fmla="*/ 0 60000 65536"/>
                <a:gd name="T11" fmla="*/ 0 60000 65536"/>
                <a:gd name="T12" fmla="*/ 0 60000 65536"/>
                <a:gd name="T13" fmla="*/ 0 60000 65536"/>
                <a:gd name="T14" fmla="*/ 0 60000 65536"/>
                <a:gd name="T15" fmla="*/ 0 w 135"/>
                <a:gd name="T16" fmla="*/ 0 h 159"/>
                <a:gd name="T17" fmla="*/ 135 w 135"/>
                <a:gd name="T18" fmla="*/ 159 h 159"/>
              </a:gdLst>
              <a:ahLst/>
              <a:cxnLst>
                <a:cxn ang="T10">
                  <a:pos x="T0" y="T1"/>
                </a:cxn>
                <a:cxn ang="T11">
                  <a:pos x="T2" y="T3"/>
                </a:cxn>
                <a:cxn ang="T12">
                  <a:pos x="T4" y="T5"/>
                </a:cxn>
                <a:cxn ang="T13">
                  <a:pos x="T6" y="T7"/>
                </a:cxn>
                <a:cxn ang="T14">
                  <a:pos x="T8" y="T9"/>
                </a:cxn>
              </a:cxnLst>
              <a:rect l="T15" t="T16" r="T17" b="T18"/>
              <a:pathLst>
                <a:path w="135" h="159">
                  <a:moveTo>
                    <a:pt x="0" y="0"/>
                  </a:moveTo>
                  <a:lnTo>
                    <a:pt x="0" y="153"/>
                  </a:lnTo>
                  <a:lnTo>
                    <a:pt x="135" y="159"/>
                  </a:lnTo>
                  <a:lnTo>
                    <a:pt x="135" y="4"/>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74" name="Freeform 173">
              <a:extLst>
                <a:ext uri="{FF2B5EF4-FFF2-40B4-BE49-F238E27FC236}">
                  <a16:creationId xmlns:a16="http://schemas.microsoft.com/office/drawing/2014/main" id="{358C48A7-78CD-FD49-B546-9A2FF402CA4B}"/>
                </a:ext>
              </a:extLst>
            </p:cNvPr>
            <p:cNvSpPr>
              <a:spLocks/>
            </p:cNvSpPr>
            <p:nvPr/>
          </p:nvSpPr>
          <p:spPr bwMode="auto">
            <a:xfrm>
              <a:off x="7855322" y="5638658"/>
              <a:ext cx="76264" cy="190188"/>
            </a:xfrm>
            <a:custGeom>
              <a:avLst/>
              <a:gdLst>
                <a:gd name="T0" fmla="*/ 0 w 61"/>
                <a:gd name="T1" fmla="*/ 2346 h 157"/>
                <a:gd name="T2" fmla="*/ 3826 w 61"/>
                <a:gd name="T3" fmla="*/ 0 h 157"/>
                <a:gd name="T4" fmla="*/ 3826 w 61"/>
                <a:gd name="T5" fmla="*/ 2346 h 157"/>
                <a:gd name="T6" fmla="*/ 0 w 61"/>
                <a:gd name="T7" fmla="*/ 3519 h 157"/>
                <a:gd name="T8" fmla="*/ 0 w 61"/>
                <a:gd name="T9" fmla="*/ 2346 h 157"/>
                <a:gd name="T10" fmla="*/ 0 60000 65536"/>
                <a:gd name="T11" fmla="*/ 0 60000 65536"/>
                <a:gd name="T12" fmla="*/ 0 60000 65536"/>
                <a:gd name="T13" fmla="*/ 0 60000 65536"/>
                <a:gd name="T14" fmla="*/ 0 60000 65536"/>
                <a:gd name="T15" fmla="*/ 0 w 61"/>
                <a:gd name="T16" fmla="*/ 0 h 157"/>
                <a:gd name="T17" fmla="*/ 61 w 61"/>
                <a:gd name="T18" fmla="*/ 157 h 157"/>
              </a:gdLst>
              <a:ahLst/>
              <a:cxnLst>
                <a:cxn ang="T10">
                  <a:pos x="T0" y="T1"/>
                </a:cxn>
                <a:cxn ang="T11">
                  <a:pos x="T2" y="T3"/>
                </a:cxn>
                <a:cxn ang="T12">
                  <a:pos x="T4" y="T5"/>
                </a:cxn>
                <a:cxn ang="T13">
                  <a:pos x="T6" y="T7"/>
                </a:cxn>
                <a:cxn ang="T14">
                  <a:pos x="T8" y="T9"/>
                </a:cxn>
              </a:cxnLst>
              <a:rect l="T15" t="T16" r="T17" b="T18"/>
              <a:pathLst>
                <a:path w="61" h="157">
                  <a:moveTo>
                    <a:pt x="0" y="4"/>
                  </a:moveTo>
                  <a:lnTo>
                    <a:pt x="61" y="0"/>
                  </a:lnTo>
                  <a:lnTo>
                    <a:pt x="61" y="151"/>
                  </a:lnTo>
                  <a:lnTo>
                    <a:pt x="0" y="157"/>
                  </a:lnTo>
                  <a:lnTo>
                    <a:pt x="0" y="4"/>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75" name="Freeform 174">
              <a:extLst>
                <a:ext uri="{FF2B5EF4-FFF2-40B4-BE49-F238E27FC236}">
                  <a16:creationId xmlns:a16="http://schemas.microsoft.com/office/drawing/2014/main" id="{620C4E0E-AB0E-7F4B-9E32-A2A52FB22EFE}"/>
                </a:ext>
              </a:extLst>
            </p:cNvPr>
            <p:cNvSpPr>
              <a:spLocks/>
            </p:cNvSpPr>
            <p:nvPr/>
          </p:nvSpPr>
          <p:spPr bwMode="auto">
            <a:xfrm>
              <a:off x="4445247" y="4248331"/>
              <a:ext cx="280153" cy="657455"/>
            </a:xfrm>
            <a:custGeom>
              <a:avLst/>
              <a:gdLst>
                <a:gd name="T0" fmla="*/ 0 w 231"/>
                <a:gd name="T1" fmla="*/ 0 h 543"/>
                <a:gd name="T2" fmla="*/ 0 w 231"/>
                <a:gd name="T3" fmla="*/ 2345 h 543"/>
                <a:gd name="T4" fmla="*/ 3711 w 231"/>
                <a:gd name="T5" fmla="*/ 5862 h 543"/>
                <a:gd name="T6" fmla="*/ 12370 w 231"/>
                <a:gd name="T7" fmla="*/ 10551 h 543"/>
                <a:gd name="T8" fmla="*/ 12370 w 231"/>
                <a:gd name="T9" fmla="*/ 7034 h 543"/>
                <a:gd name="T10" fmla="*/ 4948 w 231"/>
                <a:gd name="T11" fmla="*/ 2345 h 543"/>
                <a:gd name="T12" fmla="*/ 0 w 231"/>
                <a:gd name="T13" fmla="*/ 0 h 543"/>
                <a:gd name="T14" fmla="*/ 0 60000 65536"/>
                <a:gd name="T15" fmla="*/ 0 60000 65536"/>
                <a:gd name="T16" fmla="*/ 0 60000 65536"/>
                <a:gd name="T17" fmla="*/ 0 60000 65536"/>
                <a:gd name="T18" fmla="*/ 0 60000 65536"/>
                <a:gd name="T19" fmla="*/ 0 60000 65536"/>
                <a:gd name="T20" fmla="*/ 0 60000 65536"/>
                <a:gd name="T21" fmla="*/ 0 w 231"/>
                <a:gd name="T22" fmla="*/ 0 h 543"/>
                <a:gd name="T23" fmla="*/ 231 w 231"/>
                <a:gd name="T24" fmla="*/ 543 h 5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1" h="543">
                  <a:moveTo>
                    <a:pt x="0" y="0"/>
                  </a:moveTo>
                  <a:lnTo>
                    <a:pt x="0" y="154"/>
                  </a:lnTo>
                  <a:lnTo>
                    <a:pt x="82" y="280"/>
                  </a:lnTo>
                  <a:lnTo>
                    <a:pt x="231" y="543"/>
                  </a:lnTo>
                  <a:lnTo>
                    <a:pt x="231" y="391"/>
                  </a:lnTo>
                  <a:lnTo>
                    <a:pt x="92" y="145"/>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76" name="Freeform 175">
              <a:extLst>
                <a:ext uri="{FF2B5EF4-FFF2-40B4-BE49-F238E27FC236}">
                  <a16:creationId xmlns:a16="http://schemas.microsoft.com/office/drawing/2014/main" id="{3472C997-7CCE-D841-B936-2620979BCB14}"/>
                </a:ext>
              </a:extLst>
            </p:cNvPr>
            <p:cNvSpPr>
              <a:spLocks/>
            </p:cNvSpPr>
            <p:nvPr/>
          </p:nvSpPr>
          <p:spPr bwMode="auto">
            <a:xfrm>
              <a:off x="4793884" y="4723797"/>
              <a:ext cx="200775" cy="337746"/>
            </a:xfrm>
            <a:custGeom>
              <a:avLst/>
              <a:gdLst>
                <a:gd name="T0" fmla="*/ 0 w 163"/>
                <a:gd name="T1" fmla="*/ 0 h 281"/>
                <a:gd name="T2" fmla="*/ 0 w 163"/>
                <a:gd name="T3" fmla="*/ 2328 h 281"/>
                <a:gd name="T4" fmla="*/ 8795 w 163"/>
                <a:gd name="T5" fmla="*/ 5819 h 281"/>
                <a:gd name="T6" fmla="*/ 8795 w 163"/>
                <a:gd name="T7" fmla="*/ 2328 h 281"/>
                <a:gd name="T8" fmla="*/ 0 w 163"/>
                <a:gd name="T9" fmla="*/ 0 h 281"/>
                <a:gd name="T10" fmla="*/ 0 60000 65536"/>
                <a:gd name="T11" fmla="*/ 0 60000 65536"/>
                <a:gd name="T12" fmla="*/ 0 60000 65536"/>
                <a:gd name="T13" fmla="*/ 0 60000 65536"/>
                <a:gd name="T14" fmla="*/ 0 60000 65536"/>
                <a:gd name="T15" fmla="*/ 0 w 163"/>
                <a:gd name="T16" fmla="*/ 0 h 281"/>
                <a:gd name="T17" fmla="*/ 163 w 163"/>
                <a:gd name="T18" fmla="*/ 281 h 281"/>
              </a:gdLst>
              <a:ahLst/>
              <a:cxnLst>
                <a:cxn ang="T10">
                  <a:pos x="T0" y="T1"/>
                </a:cxn>
                <a:cxn ang="T11">
                  <a:pos x="T2" y="T3"/>
                </a:cxn>
                <a:cxn ang="T12">
                  <a:pos x="T4" y="T5"/>
                </a:cxn>
                <a:cxn ang="T13">
                  <a:pos x="T6" y="T7"/>
                </a:cxn>
                <a:cxn ang="T14">
                  <a:pos x="T8" y="T9"/>
                </a:cxn>
              </a:cxnLst>
              <a:rect l="T15" t="T16" r="T17" b="T18"/>
              <a:pathLst>
                <a:path w="163" h="281">
                  <a:moveTo>
                    <a:pt x="0" y="0"/>
                  </a:moveTo>
                  <a:lnTo>
                    <a:pt x="0" y="150"/>
                  </a:lnTo>
                  <a:lnTo>
                    <a:pt x="163" y="281"/>
                  </a:lnTo>
                  <a:lnTo>
                    <a:pt x="163" y="128"/>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77" name="Freeform 176">
              <a:extLst>
                <a:ext uri="{FF2B5EF4-FFF2-40B4-BE49-F238E27FC236}">
                  <a16:creationId xmlns:a16="http://schemas.microsoft.com/office/drawing/2014/main" id="{7C21ED1E-996B-2741-BAD3-5B38A2A7BC33}"/>
                </a:ext>
              </a:extLst>
            </p:cNvPr>
            <p:cNvSpPr>
              <a:spLocks/>
            </p:cNvSpPr>
            <p:nvPr/>
          </p:nvSpPr>
          <p:spPr bwMode="auto">
            <a:xfrm>
              <a:off x="5217222" y="4917262"/>
              <a:ext cx="273927" cy="313152"/>
            </a:xfrm>
            <a:custGeom>
              <a:avLst/>
              <a:gdLst>
                <a:gd name="T0" fmla="*/ 0 w 224"/>
                <a:gd name="T1" fmla="*/ 0 h 260"/>
                <a:gd name="T2" fmla="*/ 12473 w 224"/>
                <a:gd name="T3" fmla="*/ 2332 h 260"/>
                <a:gd name="T4" fmla="*/ 12473 w 224"/>
                <a:gd name="T5" fmla="*/ 4665 h 260"/>
                <a:gd name="T6" fmla="*/ 0 w 224"/>
                <a:gd name="T7" fmla="*/ 2332 h 260"/>
                <a:gd name="T8" fmla="*/ 0 w 224"/>
                <a:gd name="T9" fmla="*/ 0 h 260"/>
                <a:gd name="T10" fmla="*/ 0 60000 65536"/>
                <a:gd name="T11" fmla="*/ 0 60000 65536"/>
                <a:gd name="T12" fmla="*/ 0 60000 65536"/>
                <a:gd name="T13" fmla="*/ 0 60000 65536"/>
                <a:gd name="T14" fmla="*/ 0 60000 65536"/>
                <a:gd name="T15" fmla="*/ 0 w 224"/>
                <a:gd name="T16" fmla="*/ 0 h 260"/>
                <a:gd name="T17" fmla="*/ 224 w 224"/>
                <a:gd name="T18" fmla="*/ 260 h 260"/>
              </a:gdLst>
              <a:ahLst/>
              <a:cxnLst>
                <a:cxn ang="T10">
                  <a:pos x="T0" y="T1"/>
                </a:cxn>
                <a:cxn ang="T11">
                  <a:pos x="T2" y="T3"/>
                </a:cxn>
                <a:cxn ang="T12">
                  <a:pos x="T4" y="T5"/>
                </a:cxn>
                <a:cxn ang="T13">
                  <a:pos x="T6" y="T7"/>
                </a:cxn>
                <a:cxn ang="T14">
                  <a:pos x="T8" y="T9"/>
                </a:cxn>
              </a:cxnLst>
              <a:rect l="T15" t="T16" r="T17" b="T18"/>
              <a:pathLst>
                <a:path w="224" h="260">
                  <a:moveTo>
                    <a:pt x="0" y="0"/>
                  </a:moveTo>
                  <a:lnTo>
                    <a:pt x="224" y="107"/>
                  </a:lnTo>
                  <a:lnTo>
                    <a:pt x="224" y="260"/>
                  </a:lnTo>
                  <a:lnTo>
                    <a:pt x="0" y="154"/>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78" name="Freeform 177">
              <a:extLst>
                <a:ext uri="{FF2B5EF4-FFF2-40B4-BE49-F238E27FC236}">
                  <a16:creationId xmlns:a16="http://schemas.microsoft.com/office/drawing/2014/main" id="{AC0F0732-8986-E34A-9B04-A90BA0E39400}"/>
                </a:ext>
              </a:extLst>
            </p:cNvPr>
            <p:cNvSpPr>
              <a:spLocks/>
            </p:cNvSpPr>
            <p:nvPr/>
          </p:nvSpPr>
          <p:spPr bwMode="auto">
            <a:xfrm>
              <a:off x="5803987" y="4969726"/>
              <a:ext cx="158754" cy="314792"/>
            </a:xfrm>
            <a:custGeom>
              <a:avLst/>
              <a:gdLst>
                <a:gd name="T0" fmla="*/ 0 w 132"/>
                <a:gd name="T1" fmla="*/ 0 h 262"/>
                <a:gd name="T2" fmla="*/ 6134 w 132"/>
                <a:gd name="T3" fmla="*/ 2327 h 262"/>
                <a:gd name="T4" fmla="*/ 6134 w 132"/>
                <a:gd name="T5" fmla="*/ 4653 h 262"/>
                <a:gd name="T6" fmla="*/ 0 w 132"/>
                <a:gd name="T7" fmla="*/ 2327 h 262"/>
                <a:gd name="T8" fmla="*/ 0 w 132"/>
                <a:gd name="T9" fmla="*/ 0 h 262"/>
                <a:gd name="T10" fmla="*/ 0 60000 65536"/>
                <a:gd name="T11" fmla="*/ 0 60000 65536"/>
                <a:gd name="T12" fmla="*/ 0 60000 65536"/>
                <a:gd name="T13" fmla="*/ 0 60000 65536"/>
                <a:gd name="T14" fmla="*/ 0 60000 65536"/>
                <a:gd name="T15" fmla="*/ 0 w 132"/>
                <a:gd name="T16" fmla="*/ 0 h 262"/>
                <a:gd name="T17" fmla="*/ 132 w 132"/>
                <a:gd name="T18" fmla="*/ 262 h 262"/>
              </a:gdLst>
              <a:ahLst/>
              <a:cxnLst>
                <a:cxn ang="T10">
                  <a:pos x="T0" y="T1"/>
                </a:cxn>
                <a:cxn ang="T11">
                  <a:pos x="T2" y="T3"/>
                </a:cxn>
                <a:cxn ang="T12">
                  <a:pos x="T4" y="T5"/>
                </a:cxn>
                <a:cxn ang="T13">
                  <a:pos x="T6" y="T7"/>
                </a:cxn>
                <a:cxn ang="T14">
                  <a:pos x="T8" y="T9"/>
                </a:cxn>
              </a:cxnLst>
              <a:rect l="T15" t="T16" r="T17" b="T18"/>
              <a:pathLst>
                <a:path w="132" h="262">
                  <a:moveTo>
                    <a:pt x="0" y="0"/>
                  </a:moveTo>
                  <a:lnTo>
                    <a:pt x="132" y="109"/>
                  </a:lnTo>
                  <a:lnTo>
                    <a:pt x="132" y="262"/>
                  </a:lnTo>
                  <a:lnTo>
                    <a:pt x="0" y="147"/>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79" name="Freeform 178">
              <a:extLst>
                <a:ext uri="{FF2B5EF4-FFF2-40B4-BE49-F238E27FC236}">
                  <a16:creationId xmlns:a16="http://schemas.microsoft.com/office/drawing/2014/main" id="{8FDF0DB6-A1D9-D640-8497-FFA8AE9B1A6E}"/>
                </a:ext>
              </a:extLst>
            </p:cNvPr>
            <p:cNvSpPr>
              <a:spLocks/>
            </p:cNvSpPr>
            <p:nvPr/>
          </p:nvSpPr>
          <p:spPr bwMode="auto">
            <a:xfrm>
              <a:off x="6035890" y="5230416"/>
              <a:ext cx="79377" cy="232815"/>
            </a:xfrm>
            <a:custGeom>
              <a:avLst/>
              <a:gdLst>
                <a:gd name="T0" fmla="*/ 0 w 66"/>
                <a:gd name="T1" fmla="*/ 0 h 192"/>
                <a:gd name="T2" fmla="*/ 2453 w 66"/>
                <a:gd name="T3" fmla="*/ 2348 h 192"/>
                <a:gd name="T4" fmla="*/ 2453 w 66"/>
                <a:gd name="T5" fmla="*/ 3522 h 192"/>
                <a:gd name="T6" fmla="*/ 0 w 66"/>
                <a:gd name="T7" fmla="*/ 2348 h 192"/>
                <a:gd name="T8" fmla="*/ 0 w 66"/>
                <a:gd name="T9" fmla="*/ 0 h 192"/>
                <a:gd name="T10" fmla="*/ 0 60000 65536"/>
                <a:gd name="T11" fmla="*/ 0 60000 65536"/>
                <a:gd name="T12" fmla="*/ 0 60000 65536"/>
                <a:gd name="T13" fmla="*/ 0 60000 65536"/>
                <a:gd name="T14" fmla="*/ 0 60000 65536"/>
                <a:gd name="T15" fmla="*/ 0 w 66"/>
                <a:gd name="T16" fmla="*/ 0 h 192"/>
                <a:gd name="T17" fmla="*/ 66 w 66"/>
                <a:gd name="T18" fmla="*/ 192 h 192"/>
              </a:gdLst>
              <a:ahLst/>
              <a:cxnLst>
                <a:cxn ang="T10">
                  <a:pos x="T0" y="T1"/>
                </a:cxn>
                <a:cxn ang="T11">
                  <a:pos x="T2" y="T3"/>
                </a:cxn>
                <a:cxn ang="T12">
                  <a:pos x="T4" y="T5"/>
                </a:cxn>
                <a:cxn ang="T13">
                  <a:pos x="T6" y="T7"/>
                </a:cxn>
                <a:cxn ang="T14">
                  <a:pos x="T8" y="T9"/>
                </a:cxn>
              </a:cxnLst>
              <a:rect l="T15" t="T16" r="T17" b="T18"/>
              <a:pathLst>
                <a:path w="66" h="192">
                  <a:moveTo>
                    <a:pt x="0" y="0"/>
                  </a:moveTo>
                  <a:lnTo>
                    <a:pt x="66" y="39"/>
                  </a:lnTo>
                  <a:lnTo>
                    <a:pt x="66" y="192"/>
                  </a:lnTo>
                  <a:lnTo>
                    <a:pt x="0" y="152"/>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80" name="Freeform 179">
              <a:extLst>
                <a:ext uri="{FF2B5EF4-FFF2-40B4-BE49-F238E27FC236}">
                  <a16:creationId xmlns:a16="http://schemas.microsoft.com/office/drawing/2014/main" id="{3702FECC-FA87-3746-8CC3-D5B7ECF0480D}"/>
                </a:ext>
              </a:extLst>
            </p:cNvPr>
            <p:cNvSpPr>
              <a:spLocks/>
            </p:cNvSpPr>
            <p:nvPr/>
          </p:nvSpPr>
          <p:spPr bwMode="auto">
            <a:xfrm>
              <a:off x="6403204" y="5464868"/>
              <a:ext cx="196107" cy="254129"/>
            </a:xfrm>
            <a:custGeom>
              <a:avLst/>
              <a:gdLst>
                <a:gd name="T0" fmla="*/ 0 w 161"/>
                <a:gd name="T1" fmla="*/ 0 h 210"/>
                <a:gd name="T2" fmla="*/ 8697 w 161"/>
                <a:gd name="T3" fmla="*/ 2343 h 210"/>
                <a:gd name="T4" fmla="*/ 8697 w 161"/>
                <a:gd name="T5" fmla="*/ 4687 h 210"/>
                <a:gd name="T6" fmla="*/ 0 w 161"/>
                <a:gd name="T7" fmla="*/ 2343 h 210"/>
                <a:gd name="T8" fmla="*/ 0 w 161"/>
                <a:gd name="T9" fmla="*/ 0 h 210"/>
                <a:gd name="T10" fmla="*/ 0 60000 65536"/>
                <a:gd name="T11" fmla="*/ 0 60000 65536"/>
                <a:gd name="T12" fmla="*/ 0 60000 65536"/>
                <a:gd name="T13" fmla="*/ 0 60000 65536"/>
                <a:gd name="T14" fmla="*/ 0 60000 65536"/>
                <a:gd name="T15" fmla="*/ 0 w 161"/>
                <a:gd name="T16" fmla="*/ 0 h 210"/>
                <a:gd name="T17" fmla="*/ 161 w 161"/>
                <a:gd name="T18" fmla="*/ 210 h 210"/>
              </a:gdLst>
              <a:ahLst/>
              <a:cxnLst>
                <a:cxn ang="T10">
                  <a:pos x="T0" y="T1"/>
                </a:cxn>
                <a:cxn ang="T11">
                  <a:pos x="T2" y="T3"/>
                </a:cxn>
                <a:cxn ang="T12">
                  <a:pos x="T4" y="T5"/>
                </a:cxn>
                <a:cxn ang="T13">
                  <a:pos x="T6" y="T7"/>
                </a:cxn>
                <a:cxn ang="T14">
                  <a:pos x="T8" y="T9"/>
                </a:cxn>
              </a:cxnLst>
              <a:rect l="T15" t="T16" r="T17" b="T18"/>
              <a:pathLst>
                <a:path w="161" h="210">
                  <a:moveTo>
                    <a:pt x="0" y="0"/>
                  </a:moveTo>
                  <a:lnTo>
                    <a:pt x="161" y="54"/>
                  </a:lnTo>
                  <a:lnTo>
                    <a:pt x="161" y="210"/>
                  </a:lnTo>
                  <a:lnTo>
                    <a:pt x="0" y="154"/>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81" name="Freeform 180">
              <a:extLst>
                <a:ext uri="{FF2B5EF4-FFF2-40B4-BE49-F238E27FC236}">
                  <a16:creationId xmlns:a16="http://schemas.microsoft.com/office/drawing/2014/main" id="{5774933E-8727-174E-867B-6CEC6E7EBAD7}"/>
                </a:ext>
              </a:extLst>
            </p:cNvPr>
            <p:cNvSpPr>
              <a:spLocks/>
            </p:cNvSpPr>
            <p:nvPr/>
          </p:nvSpPr>
          <p:spPr bwMode="auto">
            <a:xfrm>
              <a:off x="6274020" y="5248449"/>
              <a:ext cx="129182" cy="404967"/>
            </a:xfrm>
            <a:custGeom>
              <a:avLst/>
              <a:gdLst>
                <a:gd name="T0" fmla="*/ 0 w 106"/>
                <a:gd name="T1" fmla="*/ 0 h 334"/>
                <a:gd name="T2" fmla="*/ 6215 w 106"/>
                <a:gd name="T3" fmla="*/ 3522 h 334"/>
                <a:gd name="T4" fmla="*/ 6215 w 106"/>
                <a:gd name="T5" fmla="*/ 7044 h 334"/>
                <a:gd name="T6" fmla="*/ 0 w 106"/>
                <a:gd name="T7" fmla="*/ 2348 h 334"/>
                <a:gd name="T8" fmla="*/ 0 w 106"/>
                <a:gd name="T9" fmla="*/ 0 h 334"/>
                <a:gd name="T10" fmla="*/ 0 60000 65536"/>
                <a:gd name="T11" fmla="*/ 0 60000 65536"/>
                <a:gd name="T12" fmla="*/ 0 60000 65536"/>
                <a:gd name="T13" fmla="*/ 0 60000 65536"/>
                <a:gd name="T14" fmla="*/ 0 60000 65536"/>
                <a:gd name="T15" fmla="*/ 0 w 106"/>
                <a:gd name="T16" fmla="*/ 0 h 334"/>
                <a:gd name="T17" fmla="*/ 106 w 106"/>
                <a:gd name="T18" fmla="*/ 334 h 334"/>
              </a:gdLst>
              <a:ahLst/>
              <a:cxnLst>
                <a:cxn ang="T10">
                  <a:pos x="T0" y="T1"/>
                </a:cxn>
                <a:cxn ang="T11">
                  <a:pos x="T2" y="T3"/>
                </a:cxn>
                <a:cxn ang="T12">
                  <a:pos x="T4" y="T5"/>
                </a:cxn>
                <a:cxn ang="T13">
                  <a:pos x="T6" y="T7"/>
                </a:cxn>
                <a:cxn ang="T14">
                  <a:pos x="T8" y="T9"/>
                </a:cxn>
              </a:cxnLst>
              <a:rect l="T15" t="T16" r="T17" b="T18"/>
              <a:pathLst>
                <a:path w="106" h="334">
                  <a:moveTo>
                    <a:pt x="0" y="0"/>
                  </a:moveTo>
                  <a:lnTo>
                    <a:pt x="106" y="180"/>
                  </a:lnTo>
                  <a:lnTo>
                    <a:pt x="106" y="334"/>
                  </a:lnTo>
                  <a:lnTo>
                    <a:pt x="0" y="155"/>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82" name="Freeform 181">
              <a:extLst>
                <a:ext uri="{FF2B5EF4-FFF2-40B4-BE49-F238E27FC236}">
                  <a16:creationId xmlns:a16="http://schemas.microsoft.com/office/drawing/2014/main" id="{5A1109BF-E285-0440-B88F-7F68E08EE4FC}"/>
                </a:ext>
              </a:extLst>
            </p:cNvPr>
            <p:cNvSpPr>
              <a:spLocks/>
            </p:cNvSpPr>
            <p:nvPr/>
          </p:nvSpPr>
          <p:spPr bwMode="auto">
            <a:xfrm>
              <a:off x="7338599" y="3530211"/>
              <a:ext cx="96497" cy="280361"/>
            </a:xfrm>
            <a:custGeom>
              <a:avLst/>
              <a:gdLst>
                <a:gd name="T0" fmla="*/ 2147483647 w 81"/>
                <a:gd name="T1" fmla="*/ 0 h 232"/>
                <a:gd name="T2" fmla="*/ 2147483647 w 81"/>
                <a:gd name="T3" fmla="*/ 2147483647 h 232"/>
                <a:gd name="T4" fmla="*/ 0 w 81"/>
                <a:gd name="T5" fmla="*/ 2147483647 h 232"/>
                <a:gd name="T6" fmla="*/ 0 w 81"/>
                <a:gd name="T7" fmla="*/ 2147483647 h 232"/>
                <a:gd name="T8" fmla="*/ 2147483647 w 81"/>
                <a:gd name="T9" fmla="*/ 0 h 232"/>
                <a:gd name="T10" fmla="*/ 0 60000 65536"/>
                <a:gd name="T11" fmla="*/ 0 60000 65536"/>
                <a:gd name="T12" fmla="*/ 0 60000 65536"/>
                <a:gd name="T13" fmla="*/ 0 60000 65536"/>
                <a:gd name="T14" fmla="*/ 0 60000 65536"/>
                <a:gd name="T15" fmla="*/ 0 w 81"/>
                <a:gd name="T16" fmla="*/ 0 h 232"/>
                <a:gd name="T17" fmla="*/ 81 w 81"/>
                <a:gd name="T18" fmla="*/ 232 h 232"/>
              </a:gdLst>
              <a:ahLst/>
              <a:cxnLst>
                <a:cxn ang="T10">
                  <a:pos x="T0" y="T1"/>
                </a:cxn>
                <a:cxn ang="T11">
                  <a:pos x="T2" y="T3"/>
                </a:cxn>
                <a:cxn ang="T12">
                  <a:pos x="T4" y="T5"/>
                </a:cxn>
                <a:cxn ang="T13">
                  <a:pos x="T6" y="T7"/>
                </a:cxn>
                <a:cxn ang="T14">
                  <a:pos x="T8" y="T9"/>
                </a:cxn>
              </a:cxnLst>
              <a:rect l="T15" t="T16" r="T17" b="T18"/>
              <a:pathLst>
                <a:path w="81" h="232">
                  <a:moveTo>
                    <a:pt x="81" y="0"/>
                  </a:moveTo>
                  <a:lnTo>
                    <a:pt x="81" y="151"/>
                  </a:lnTo>
                  <a:lnTo>
                    <a:pt x="0" y="232"/>
                  </a:lnTo>
                  <a:lnTo>
                    <a:pt x="0" y="79"/>
                  </a:lnTo>
                  <a:lnTo>
                    <a:pt x="81"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83" name="Freeform 182">
              <a:extLst>
                <a:ext uri="{FF2B5EF4-FFF2-40B4-BE49-F238E27FC236}">
                  <a16:creationId xmlns:a16="http://schemas.microsoft.com/office/drawing/2014/main" id="{B227668E-9C4A-5145-A821-DFAD584702C8}"/>
                </a:ext>
              </a:extLst>
            </p:cNvPr>
            <p:cNvSpPr>
              <a:spLocks/>
            </p:cNvSpPr>
            <p:nvPr/>
          </p:nvSpPr>
          <p:spPr bwMode="auto">
            <a:xfrm>
              <a:off x="7346380" y="3723675"/>
              <a:ext cx="23345" cy="216421"/>
            </a:xfrm>
            <a:custGeom>
              <a:avLst/>
              <a:gdLst>
                <a:gd name="T0" fmla="*/ 2147483647 w 18"/>
                <a:gd name="T1" fmla="*/ 0 h 179"/>
                <a:gd name="T2" fmla="*/ 2147483647 w 18"/>
                <a:gd name="T3" fmla="*/ 2147483647 h 179"/>
                <a:gd name="T4" fmla="*/ 2147483647 w 18"/>
                <a:gd name="T5" fmla="*/ 2147483647 h 179"/>
                <a:gd name="T6" fmla="*/ 0 w 18"/>
                <a:gd name="T7" fmla="*/ 2147483647 h 179"/>
                <a:gd name="T8" fmla="*/ 2147483647 w 18"/>
                <a:gd name="T9" fmla="*/ 0 h 179"/>
                <a:gd name="T10" fmla="*/ 0 60000 65536"/>
                <a:gd name="T11" fmla="*/ 0 60000 65536"/>
                <a:gd name="T12" fmla="*/ 0 60000 65536"/>
                <a:gd name="T13" fmla="*/ 0 60000 65536"/>
                <a:gd name="T14" fmla="*/ 0 60000 65536"/>
                <a:gd name="T15" fmla="*/ 0 w 18"/>
                <a:gd name="T16" fmla="*/ 0 h 179"/>
                <a:gd name="T17" fmla="*/ 18 w 18"/>
                <a:gd name="T18" fmla="*/ 179 h 179"/>
              </a:gdLst>
              <a:ahLst/>
              <a:cxnLst>
                <a:cxn ang="T10">
                  <a:pos x="T0" y="T1"/>
                </a:cxn>
                <a:cxn ang="T11">
                  <a:pos x="T2" y="T3"/>
                </a:cxn>
                <a:cxn ang="T12">
                  <a:pos x="T4" y="T5"/>
                </a:cxn>
                <a:cxn ang="T13">
                  <a:pos x="T6" y="T7"/>
                </a:cxn>
                <a:cxn ang="T14">
                  <a:pos x="T8" y="T9"/>
                </a:cxn>
              </a:cxnLst>
              <a:rect l="T15" t="T16" r="T17" b="T18"/>
              <a:pathLst>
                <a:path w="18" h="179">
                  <a:moveTo>
                    <a:pt x="18" y="0"/>
                  </a:moveTo>
                  <a:lnTo>
                    <a:pt x="18" y="145"/>
                  </a:lnTo>
                  <a:lnTo>
                    <a:pt x="14" y="179"/>
                  </a:lnTo>
                  <a:lnTo>
                    <a:pt x="0" y="141"/>
                  </a:lnTo>
                  <a:lnTo>
                    <a:pt x="18"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84" name="Freeform 36">
              <a:extLst>
                <a:ext uri="{FF2B5EF4-FFF2-40B4-BE49-F238E27FC236}">
                  <a16:creationId xmlns:a16="http://schemas.microsoft.com/office/drawing/2014/main" id="{67AA84AF-CA2F-CD4E-83F4-AF4393596570}"/>
                </a:ext>
              </a:extLst>
            </p:cNvPr>
            <p:cNvSpPr>
              <a:spLocks/>
            </p:cNvSpPr>
            <p:nvPr/>
          </p:nvSpPr>
          <p:spPr bwMode="auto">
            <a:xfrm>
              <a:off x="8736246" y="3874514"/>
              <a:ext cx="26459" cy="70500"/>
            </a:xfrm>
            <a:custGeom>
              <a:avLst/>
              <a:gdLst>
                <a:gd name="T0" fmla="*/ 2453 w 22"/>
                <a:gd name="T1" fmla="*/ 0 h 58"/>
                <a:gd name="T2" fmla="*/ 0 w 22"/>
                <a:gd name="T3" fmla="*/ 2354 h 58"/>
                <a:gd name="T4" fmla="*/ 2453 w 22"/>
                <a:gd name="T5" fmla="*/ 2354 h 58"/>
                <a:gd name="T6" fmla="*/ 2453 w 22"/>
                <a:gd name="T7" fmla="*/ 0 h 58"/>
                <a:gd name="T8" fmla="*/ 0 60000 65536"/>
                <a:gd name="T9" fmla="*/ 0 60000 65536"/>
                <a:gd name="T10" fmla="*/ 0 60000 65536"/>
                <a:gd name="T11" fmla="*/ 0 60000 65536"/>
                <a:gd name="T12" fmla="*/ 0 w 22"/>
                <a:gd name="T13" fmla="*/ 0 h 58"/>
                <a:gd name="T14" fmla="*/ 22 w 22"/>
                <a:gd name="T15" fmla="*/ 58 h 58"/>
              </a:gdLst>
              <a:ahLst/>
              <a:cxnLst>
                <a:cxn ang="T8">
                  <a:pos x="T0" y="T1"/>
                </a:cxn>
                <a:cxn ang="T9">
                  <a:pos x="T2" y="T3"/>
                </a:cxn>
                <a:cxn ang="T10">
                  <a:pos x="T4" y="T5"/>
                </a:cxn>
                <a:cxn ang="T11">
                  <a:pos x="T6" y="T7"/>
                </a:cxn>
              </a:cxnLst>
              <a:rect l="T12" t="T13" r="T14" b="T15"/>
              <a:pathLst>
                <a:path w="22" h="58">
                  <a:moveTo>
                    <a:pt x="22" y="0"/>
                  </a:moveTo>
                  <a:lnTo>
                    <a:pt x="0" y="22"/>
                  </a:lnTo>
                  <a:lnTo>
                    <a:pt x="22" y="58"/>
                  </a:lnTo>
                  <a:lnTo>
                    <a:pt x="22"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85" name="Freeform 37">
              <a:extLst>
                <a:ext uri="{FF2B5EF4-FFF2-40B4-BE49-F238E27FC236}">
                  <a16:creationId xmlns:a16="http://schemas.microsoft.com/office/drawing/2014/main" id="{BF7C77B0-F741-BB47-8AC9-8010125E9AB4}"/>
                </a:ext>
              </a:extLst>
            </p:cNvPr>
            <p:cNvSpPr>
              <a:spLocks/>
            </p:cNvSpPr>
            <p:nvPr/>
          </p:nvSpPr>
          <p:spPr bwMode="auto">
            <a:xfrm>
              <a:off x="8824962" y="3744988"/>
              <a:ext cx="7782" cy="229536"/>
            </a:xfrm>
            <a:custGeom>
              <a:avLst/>
              <a:gdLst>
                <a:gd name="T0" fmla="*/ 3402 w 7"/>
                <a:gd name="T1" fmla="*/ 0 h 189"/>
                <a:gd name="T2" fmla="*/ 0 w 7"/>
                <a:gd name="T3" fmla="*/ 2352 h 189"/>
                <a:gd name="T4" fmla="*/ 0 w 7"/>
                <a:gd name="T5" fmla="*/ 3528 h 189"/>
                <a:gd name="T6" fmla="*/ 3402 w 7"/>
                <a:gd name="T7" fmla="*/ 2352 h 189"/>
                <a:gd name="T8" fmla="*/ 3402 w 7"/>
                <a:gd name="T9" fmla="*/ 0 h 189"/>
                <a:gd name="T10" fmla="*/ 0 60000 65536"/>
                <a:gd name="T11" fmla="*/ 0 60000 65536"/>
                <a:gd name="T12" fmla="*/ 0 60000 65536"/>
                <a:gd name="T13" fmla="*/ 0 60000 65536"/>
                <a:gd name="T14" fmla="*/ 0 60000 65536"/>
                <a:gd name="T15" fmla="*/ 0 w 7"/>
                <a:gd name="T16" fmla="*/ 0 h 189"/>
                <a:gd name="T17" fmla="*/ 7 w 7"/>
                <a:gd name="T18" fmla="*/ 189 h 189"/>
              </a:gdLst>
              <a:ahLst/>
              <a:cxnLst>
                <a:cxn ang="T10">
                  <a:pos x="T0" y="T1"/>
                </a:cxn>
                <a:cxn ang="T11">
                  <a:pos x="T2" y="T3"/>
                </a:cxn>
                <a:cxn ang="T12">
                  <a:pos x="T4" y="T5"/>
                </a:cxn>
                <a:cxn ang="T13">
                  <a:pos x="T6" y="T7"/>
                </a:cxn>
                <a:cxn ang="T14">
                  <a:pos x="T8" y="T9"/>
                </a:cxn>
              </a:cxnLst>
              <a:rect l="T15" t="T16" r="T17" b="T18"/>
              <a:pathLst>
                <a:path w="7" h="189">
                  <a:moveTo>
                    <a:pt x="6" y="0"/>
                  </a:moveTo>
                  <a:lnTo>
                    <a:pt x="0" y="30"/>
                  </a:lnTo>
                  <a:lnTo>
                    <a:pt x="0" y="189"/>
                  </a:lnTo>
                  <a:lnTo>
                    <a:pt x="7" y="157"/>
                  </a:lnTo>
                  <a:lnTo>
                    <a:pt x="6"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86" name="Freeform 38">
              <a:extLst>
                <a:ext uri="{FF2B5EF4-FFF2-40B4-BE49-F238E27FC236}">
                  <a16:creationId xmlns:a16="http://schemas.microsoft.com/office/drawing/2014/main" id="{6FEB7EF5-9D07-FE44-90BD-0D50B35E8C61}"/>
                </a:ext>
              </a:extLst>
            </p:cNvPr>
            <p:cNvSpPr>
              <a:spLocks/>
            </p:cNvSpPr>
            <p:nvPr/>
          </p:nvSpPr>
          <p:spPr bwMode="auto">
            <a:xfrm>
              <a:off x="8717569" y="3964689"/>
              <a:ext cx="38910" cy="213140"/>
            </a:xfrm>
            <a:custGeom>
              <a:avLst/>
              <a:gdLst>
                <a:gd name="T0" fmla="*/ 0 w 31"/>
                <a:gd name="T1" fmla="*/ 0 h 177"/>
                <a:gd name="T2" fmla="*/ 3841 w 31"/>
                <a:gd name="T3" fmla="*/ 2332 h 177"/>
                <a:gd name="T4" fmla="*/ 3841 w 31"/>
                <a:gd name="T5" fmla="*/ 2332 h 177"/>
                <a:gd name="T6" fmla="*/ 0 w 31"/>
                <a:gd name="T7" fmla="*/ 2332 h 177"/>
                <a:gd name="T8" fmla="*/ 0 w 31"/>
                <a:gd name="T9" fmla="*/ 0 h 177"/>
                <a:gd name="T10" fmla="*/ 0 60000 65536"/>
                <a:gd name="T11" fmla="*/ 0 60000 65536"/>
                <a:gd name="T12" fmla="*/ 0 60000 65536"/>
                <a:gd name="T13" fmla="*/ 0 60000 65536"/>
                <a:gd name="T14" fmla="*/ 0 60000 65536"/>
                <a:gd name="T15" fmla="*/ 0 w 31"/>
                <a:gd name="T16" fmla="*/ 0 h 177"/>
                <a:gd name="T17" fmla="*/ 31 w 31"/>
                <a:gd name="T18" fmla="*/ 177 h 177"/>
              </a:gdLst>
              <a:ahLst/>
              <a:cxnLst>
                <a:cxn ang="T10">
                  <a:pos x="T0" y="T1"/>
                </a:cxn>
                <a:cxn ang="T11">
                  <a:pos x="T2" y="T3"/>
                </a:cxn>
                <a:cxn ang="T12">
                  <a:pos x="T4" y="T5"/>
                </a:cxn>
                <a:cxn ang="T13">
                  <a:pos x="T6" y="T7"/>
                </a:cxn>
                <a:cxn ang="T14">
                  <a:pos x="T8" y="T9"/>
                </a:cxn>
              </a:cxnLst>
              <a:rect l="T15" t="T16" r="T17" b="T18"/>
              <a:pathLst>
                <a:path w="31" h="177">
                  <a:moveTo>
                    <a:pt x="0" y="0"/>
                  </a:moveTo>
                  <a:lnTo>
                    <a:pt x="31" y="28"/>
                  </a:lnTo>
                  <a:lnTo>
                    <a:pt x="31" y="177"/>
                  </a:lnTo>
                  <a:lnTo>
                    <a:pt x="0" y="151"/>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87" name="Freeform 40">
              <a:extLst>
                <a:ext uri="{FF2B5EF4-FFF2-40B4-BE49-F238E27FC236}">
                  <a16:creationId xmlns:a16="http://schemas.microsoft.com/office/drawing/2014/main" id="{4A9DA981-FD0A-D04B-8E0B-952F321B8FA3}"/>
                </a:ext>
              </a:extLst>
            </p:cNvPr>
            <p:cNvSpPr>
              <a:spLocks/>
            </p:cNvSpPr>
            <p:nvPr/>
          </p:nvSpPr>
          <p:spPr bwMode="auto">
            <a:xfrm>
              <a:off x="8753366" y="3744991"/>
              <a:ext cx="79377" cy="265605"/>
            </a:xfrm>
            <a:custGeom>
              <a:avLst/>
              <a:gdLst>
                <a:gd name="T0" fmla="*/ 0 w 66"/>
                <a:gd name="T1" fmla="*/ 2327 h 221"/>
                <a:gd name="T2" fmla="*/ 2453 w 66"/>
                <a:gd name="T3" fmla="*/ 2327 h 221"/>
                <a:gd name="T4" fmla="*/ 2453 w 66"/>
                <a:gd name="T5" fmla="*/ 0 h 221"/>
                <a:gd name="T6" fmla="*/ 2453 w 66"/>
                <a:gd name="T7" fmla="*/ 2327 h 221"/>
                <a:gd name="T8" fmla="*/ 2453 w 66"/>
                <a:gd name="T9" fmla="*/ 3491 h 221"/>
                <a:gd name="T10" fmla="*/ 0 w 66"/>
                <a:gd name="T11" fmla="*/ 3491 h 221"/>
                <a:gd name="T12" fmla="*/ 0 w 66"/>
                <a:gd name="T13" fmla="*/ 2327 h 221"/>
                <a:gd name="T14" fmla="*/ 0 60000 65536"/>
                <a:gd name="T15" fmla="*/ 0 60000 65536"/>
                <a:gd name="T16" fmla="*/ 0 60000 65536"/>
                <a:gd name="T17" fmla="*/ 0 60000 65536"/>
                <a:gd name="T18" fmla="*/ 0 60000 65536"/>
                <a:gd name="T19" fmla="*/ 0 60000 65536"/>
                <a:gd name="T20" fmla="*/ 0 60000 65536"/>
                <a:gd name="T21" fmla="*/ 0 w 66"/>
                <a:gd name="T22" fmla="*/ 0 h 221"/>
                <a:gd name="T23" fmla="*/ 66 w 66"/>
                <a:gd name="T24" fmla="*/ 221 h 2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21">
                  <a:moveTo>
                    <a:pt x="0" y="63"/>
                  </a:moveTo>
                  <a:lnTo>
                    <a:pt x="58" y="28"/>
                  </a:lnTo>
                  <a:lnTo>
                    <a:pt x="66" y="0"/>
                  </a:lnTo>
                  <a:lnTo>
                    <a:pt x="66" y="153"/>
                  </a:lnTo>
                  <a:lnTo>
                    <a:pt x="58" y="191"/>
                  </a:lnTo>
                  <a:lnTo>
                    <a:pt x="0" y="221"/>
                  </a:lnTo>
                  <a:lnTo>
                    <a:pt x="0" y="63"/>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88" name="Freeform 41">
              <a:extLst>
                <a:ext uri="{FF2B5EF4-FFF2-40B4-BE49-F238E27FC236}">
                  <a16:creationId xmlns:a16="http://schemas.microsoft.com/office/drawing/2014/main" id="{A8F2C27A-9DD7-5448-88B2-BF695A16EBB6}"/>
                </a:ext>
              </a:extLst>
            </p:cNvPr>
            <p:cNvSpPr>
              <a:spLocks/>
            </p:cNvSpPr>
            <p:nvPr/>
          </p:nvSpPr>
          <p:spPr bwMode="auto">
            <a:xfrm>
              <a:off x="7221866" y="5138601"/>
              <a:ext cx="60700" cy="206582"/>
            </a:xfrm>
            <a:custGeom>
              <a:avLst/>
              <a:gdLst>
                <a:gd name="T0" fmla="*/ 0 w 48"/>
                <a:gd name="T1" fmla="*/ 2339 h 171"/>
                <a:gd name="T2" fmla="*/ 3870 w 48"/>
                <a:gd name="T3" fmla="*/ 2339 h 171"/>
                <a:gd name="T4" fmla="*/ 3870 w 48"/>
                <a:gd name="T5" fmla="*/ 3509 h 171"/>
                <a:gd name="T6" fmla="*/ 3870 w 48"/>
                <a:gd name="T7" fmla="*/ 2339 h 171"/>
                <a:gd name="T8" fmla="*/ 3870 w 48"/>
                <a:gd name="T9" fmla="*/ 0 h 171"/>
                <a:gd name="T10" fmla="*/ 0 w 48"/>
                <a:gd name="T11" fmla="*/ 2339 h 171"/>
                <a:gd name="T12" fmla="*/ 0 60000 65536"/>
                <a:gd name="T13" fmla="*/ 0 60000 65536"/>
                <a:gd name="T14" fmla="*/ 0 60000 65536"/>
                <a:gd name="T15" fmla="*/ 0 60000 65536"/>
                <a:gd name="T16" fmla="*/ 0 60000 65536"/>
                <a:gd name="T17" fmla="*/ 0 60000 65536"/>
                <a:gd name="T18" fmla="*/ 0 w 48"/>
                <a:gd name="T19" fmla="*/ 0 h 171"/>
                <a:gd name="T20" fmla="*/ 48 w 48"/>
                <a:gd name="T21" fmla="*/ 171 h 171"/>
              </a:gdLst>
              <a:ahLst/>
              <a:cxnLst>
                <a:cxn ang="T12">
                  <a:pos x="T0" y="T1"/>
                </a:cxn>
                <a:cxn ang="T13">
                  <a:pos x="T2" y="T3"/>
                </a:cxn>
                <a:cxn ang="T14">
                  <a:pos x="T4" y="T5"/>
                </a:cxn>
                <a:cxn ang="T15">
                  <a:pos x="T6" y="T7"/>
                </a:cxn>
                <a:cxn ang="T16">
                  <a:pos x="T8" y="T9"/>
                </a:cxn>
                <a:cxn ang="T17">
                  <a:pos x="T10" y="T11"/>
                </a:cxn>
              </a:cxnLst>
              <a:rect l="T18" t="T19" r="T20" b="T21"/>
              <a:pathLst>
                <a:path w="48" h="171">
                  <a:moveTo>
                    <a:pt x="0" y="30"/>
                  </a:moveTo>
                  <a:lnTo>
                    <a:pt x="22" y="97"/>
                  </a:lnTo>
                  <a:lnTo>
                    <a:pt x="22" y="171"/>
                  </a:lnTo>
                  <a:lnTo>
                    <a:pt x="48" y="153"/>
                  </a:lnTo>
                  <a:lnTo>
                    <a:pt x="48" y="0"/>
                  </a:lnTo>
                  <a:lnTo>
                    <a:pt x="0" y="3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89" name="Freeform 42">
              <a:extLst>
                <a:ext uri="{FF2B5EF4-FFF2-40B4-BE49-F238E27FC236}">
                  <a16:creationId xmlns:a16="http://schemas.microsoft.com/office/drawing/2014/main" id="{B72E835A-F049-CF4C-8B51-4F984313FFC9}"/>
                </a:ext>
              </a:extLst>
            </p:cNvPr>
            <p:cNvSpPr>
              <a:spLocks/>
            </p:cNvSpPr>
            <p:nvPr/>
          </p:nvSpPr>
          <p:spPr bwMode="auto">
            <a:xfrm>
              <a:off x="7282566" y="5132041"/>
              <a:ext cx="182101" cy="193467"/>
            </a:xfrm>
            <a:custGeom>
              <a:avLst/>
              <a:gdLst>
                <a:gd name="T0" fmla="*/ 0 w 151"/>
                <a:gd name="T1" fmla="*/ 2356 h 159"/>
                <a:gd name="T2" fmla="*/ 3690 w 151"/>
                <a:gd name="T3" fmla="*/ 0 h 159"/>
                <a:gd name="T4" fmla="*/ 8610 w 151"/>
                <a:gd name="T5" fmla="*/ 0 h 159"/>
                <a:gd name="T6" fmla="*/ 8610 w 151"/>
                <a:gd name="T7" fmla="*/ 3534 h 159"/>
                <a:gd name="T8" fmla="*/ 3690 w 151"/>
                <a:gd name="T9" fmla="*/ 3534 h 159"/>
                <a:gd name="T10" fmla="*/ 0 w 151"/>
                <a:gd name="T11" fmla="*/ 3534 h 159"/>
                <a:gd name="T12" fmla="*/ 0 w 151"/>
                <a:gd name="T13" fmla="*/ 2356 h 159"/>
                <a:gd name="T14" fmla="*/ 0 60000 65536"/>
                <a:gd name="T15" fmla="*/ 0 60000 65536"/>
                <a:gd name="T16" fmla="*/ 0 60000 65536"/>
                <a:gd name="T17" fmla="*/ 0 60000 65536"/>
                <a:gd name="T18" fmla="*/ 0 60000 65536"/>
                <a:gd name="T19" fmla="*/ 0 60000 65536"/>
                <a:gd name="T20" fmla="*/ 0 60000 65536"/>
                <a:gd name="T21" fmla="*/ 0 w 151"/>
                <a:gd name="T22" fmla="*/ 0 h 159"/>
                <a:gd name="T23" fmla="*/ 151 w 151"/>
                <a:gd name="T24" fmla="*/ 159 h 1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1" h="159">
                  <a:moveTo>
                    <a:pt x="0" y="6"/>
                  </a:moveTo>
                  <a:lnTo>
                    <a:pt x="64" y="0"/>
                  </a:lnTo>
                  <a:lnTo>
                    <a:pt x="151" y="0"/>
                  </a:lnTo>
                  <a:lnTo>
                    <a:pt x="151" y="155"/>
                  </a:lnTo>
                  <a:lnTo>
                    <a:pt x="64" y="155"/>
                  </a:lnTo>
                  <a:lnTo>
                    <a:pt x="0" y="159"/>
                  </a:lnTo>
                  <a:lnTo>
                    <a:pt x="0" y="6"/>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90" name="Freeform 43">
              <a:extLst>
                <a:ext uri="{FF2B5EF4-FFF2-40B4-BE49-F238E27FC236}">
                  <a16:creationId xmlns:a16="http://schemas.microsoft.com/office/drawing/2014/main" id="{7719688A-D976-4744-B806-7D76B853A205}"/>
                </a:ext>
              </a:extLst>
            </p:cNvPr>
            <p:cNvSpPr>
              <a:spLocks/>
            </p:cNvSpPr>
            <p:nvPr/>
          </p:nvSpPr>
          <p:spPr bwMode="auto">
            <a:xfrm>
              <a:off x="7554939" y="5182868"/>
              <a:ext cx="107392" cy="211500"/>
            </a:xfrm>
            <a:custGeom>
              <a:avLst/>
              <a:gdLst>
                <a:gd name="T0" fmla="*/ 0 w 88"/>
                <a:gd name="T1" fmla="*/ 2340 h 175"/>
                <a:gd name="T2" fmla="*/ 4979 w 88"/>
                <a:gd name="T3" fmla="*/ 0 h 175"/>
                <a:gd name="T4" fmla="*/ 4979 w 88"/>
                <a:gd name="T5" fmla="*/ 2340 h 175"/>
                <a:gd name="T6" fmla="*/ 0 w 88"/>
                <a:gd name="T7" fmla="*/ 3511 h 175"/>
                <a:gd name="T8" fmla="*/ 0 w 88"/>
                <a:gd name="T9" fmla="*/ 2340 h 175"/>
                <a:gd name="T10" fmla="*/ 0 60000 65536"/>
                <a:gd name="T11" fmla="*/ 0 60000 65536"/>
                <a:gd name="T12" fmla="*/ 0 60000 65536"/>
                <a:gd name="T13" fmla="*/ 0 60000 65536"/>
                <a:gd name="T14" fmla="*/ 0 60000 65536"/>
                <a:gd name="T15" fmla="*/ 0 w 88"/>
                <a:gd name="T16" fmla="*/ 0 h 175"/>
                <a:gd name="T17" fmla="*/ 88 w 88"/>
                <a:gd name="T18" fmla="*/ 175 h 175"/>
              </a:gdLst>
              <a:ahLst/>
              <a:cxnLst>
                <a:cxn ang="T10">
                  <a:pos x="T0" y="T1"/>
                </a:cxn>
                <a:cxn ang="T11">
                  <a:pos x="T2" y="T3"/>
                </a:cxn>
                <a:cxn ang="T12">
                  <a:pos x="T4" y="T5"/>
                </a:cxn>
                <a:cxn ang="T13">
                  <a:pos x="T6" y="T7"/>
                </a:cxn>
                <a:cxn ang="T14">
                  <a:pos x="T8" y="T9"/>
                </a:cxn>
              </a:cxnLst>
              <a:rect l="T15" t="T16" r="T17" b="T18"/>
              <a:pathLst>
                <a:path w="88" h="175">
                  <a:moveTo>
                    <a:pt x="0" y="22"/>
                  </a:moveTo>
                  <a:lnTo>
                    <a:pt x="88" y="0"/>
                  </a:lnTo>
                  <a:lnTo>
                    <a:pt x="88" y="155"/>
                  </a:lnTo>
                  <a:lnTo>
                    <a:pt x="0" y="175"/>
                  </a:lnTo>
                  <a:lnTo>
                    <a:pt x="0" y="22"/>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91" name="Freeform 44">
              <a:extLst>
                <a:ext uri="{FF2B5EF4-FFF2-40B4-BE49-F238E27FC236}">
                  <a16:creationId xmlns:a16="http://schemas.microsoft.com/office/drawing/2014/main" id="{4BDB1BBD-063D-5D49-AA88-C359D31BAEB8}"/>
                </a:ext>
              </a:extLst>
            </p:cNvPr>
            <p:cNvSpPr>
              <a:spLocks/>
            </p:cNvSpPr>
            <p:nvPr/>
          </p:nvSpPr>
          <p:spPr bwMode="auto">
            <a:xfrm>
              <a:off x="6579075" y="5209101"/>
              <a:ext cx="189880" cy="331186"/>
            </a:xfrm>
            <a:custGeom>
              <a:avLst/>
              <a:gdLst>
                <a:gd name="T0" fmla="*/ 3749 w 155"/>
                <a:gd name="T1" fmla="*/ 5873 h 273"/>
                <a:gd name="T2" fmla="*/ 0 w 155"/>
                <a:gd name="T3" fmla="*/ 3524 h 273"/>
                <a:gd name="T4" fmla="*/ 3749 w 155"/>
                <a:gd name="T5" fmla="*/ 2349 h 273"/>
                <a:gd name="T6" fmla="*/ 8747 w 155"/>
                <a:gd name="T7" fmla="*/ 0 h 273"/>
                <a:gd name="T8" fmla="*/ 8747 w 155"/>
                <a:gd name="T9" fmla="*/ 2349 h 273"/>
                <a:gd name="T10" fmla="*/ 3749 w 155"/>
                <a:gd name="T11" fmla="*/ 4699 h 273"/>
                <a:gd name="T12" fmla="*/ 3749 w 155"/>
                <a:gd name="T13" fmla="*/ 5873 h 273"/>
                <a:gd name="T14" fmla="*/ 0 60000 65536"/>
                <a:gd name="T15" fmla="*/ 0 60000 65536"/>
                <a:gd name="T16" fmla="*/ 0 60000 65536"/>
                <a:gd name="T17" fmla="*/ 0 60000 65536"/>
                <a:gd name="T18" fmla="*/ 0 60000 65536"/>
                <a:gd name="T19" fmla="*/ 0 60000 65536"/>
                <a:gd name="T20" fmla="*/ 0 60000 65536"/>
                <a:gd name="T21" fmla="*/ 0 w 155"/>
                <a:gd name="T22" fmla="*/ 0 h 273"/>
                <a:gd name="T23" fmla="*/ 155 w 155"/>
                <a:gd name="T24" fmla="*/ 273 h 2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 h="273">
                  <a:moveTo>
                    <a:pt x="14" y="273"/>
                  </a:moveTo>
                  <a:lnTo>
                    <a:pt x="0" y="187"/>
                  </a:lnTo>
                  <a:lnTo>
                    <a:pt x="32" y="99"/>
                  </a:lnTo>
                  <a:lnTo>
                    <a:pt x="155" y="0"/>
                  </a:lnTo>
                  <a:lnTo>
                    <a:pt x="155" y="153"/>
                  </a:lnTo>
                  <a:lnTo>
                    <a:pt x="34" y="250"/>
                  </a:lnTo>
                  <a:lnTo>
                    <a:pt x="14" y="273"/>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92" name="Freeform 45">
              <a:extLst>
                <a:ext uri="{FF2B5EF4-FFF2-40B4-BE49-F238E27FC236}">
                  <a16:creationId xmlns:a16="http://schemas.microsoft.com/office/drawing/2014/main" id="{C595FFC7-A6B8-9147-870B-79C8FBB8D8E9}"/>
                </a:ext>
              </a:extLst>
            </p:cNvPr>
            <p:cNvSpPr>
              <a:spLocks/>
            </p:cNvSpPr>
            <p:nvPr/>
          </p:nvSpPr>
          <p:spPr bwMode="auto">
            <a:xfrm>
              <a:off x="6768955" y="5177950"/>
              <a:ext cx="104279" cy="213140"/>
            </a:xfrm>
            <a:custGeom>
              <a:avLst/>
              <a:gdLst>
                <a:gd name="T0" fmla="*/ 0 w 87"/>
                <a:gd name="T1" fmla="*/ 2359 h 175"/>
                <a:gd name="T2" fmla="*/ 0 w 87"/>
                <a:gd name="T3" fmla="*/ 3538 h 175"/>
                <a:gd name="T4" fmla="*/ 4890 w 87"/>
                <a:gd name="T5" fmla="*/ 3538 h 175"/>
                <a:gd name="T6" fmla="*/ 4890 w 87"/>
                <a:gd name="T7" fmla="*/ 0 h 175"/>
                <a:gd name="T8" fmla="*/ 0 w 87"/>
                <a:gd name="T9" fmla="*/ 2359 h 175"/>
                <a:gd name="T10" fmla="*/ 0 60000 65536"/>
                <a:gd name="T11" fmla="*/ 0 60000 65536"/>
                <a:gd name="T12" fmla="*/ 0 60000 65536"/>
                <a:gd name="T13" fmla="*/ 0 60000 65536"/>
                <a:gd name="T14" fmla="*/ 0 60000 65536"/>
                <a:gd name="T15" fmla="*/ 0 w 87"/>
                <a:gd name="T16" fmla="*/ 0 h 175"/>
                <a:gd name="T17" fmla="*/ 87 w 87"/>
                <a:gd name="T18" fmla="*/ 175 h 175"/>
              </a:gdLst>
              <a:ahLst/>
              <a:cxnLst>
                <a:cxn ang="T10">
                  <a:pos x="T0" y="T1"/>
                </a:cxn>
                <a:cxn ang="T11">
                  <a:pos x="T2" y="T3"/>
                </a:cxn>
                <a:cxn ang="T12">
                  <a:pos x="T4" y="T5"/>
                </a:cxn>
                <a:cxn ang="T13">
                  <a:pos x="T6" y="T7"/>
                </a:cxn>
                <a:cxn ang="T14">
                  <a:pos x="T8" y="T9"/>
                </a:cxn>
              </a:cxnLst>
              <a:rect l="T15" t="T16" r="T17" b="T18"/>
              <a:pathLst>
                <a:path w="87" h="175">
                  <a:moveTo>
                    <a:pt x="0" y="24"/>
                  </a:moveTo>
                  <a:lnTo>
                    <a:pt x="0" y="175"/>
                  </a:lnTo>
                  <a:lnTo>
                    <a:pt x="87" y="153"/>
                  </a:lnTo>
                  <a:lnTo>
                    <a:pt x="87" y="0"/>
                  </a:lnTo>
                  <a:lnTo>
                    <a:pt x="0" y="24"/>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93" name="Freeform 46">
              <a:extLst>
                <a:ext uri="{FF2B5EF4-FFF2-40B4-BE49-F238E27FC236}">
                  <a16:creationId xmlns:a16="http://schemas.microsoft.com/office/drawing/2014/main" id="{1182A455-FB3B-BC45-B68A-539B34E99AE7}"/>
                </a:ext>
              </a:extLst>
            </p:cNvPr>
            <p:cNvSpPr>
              <a:spLocks/>
            </p:cNvSpPr>
            <p:nvPr/>
          </p:nvSpPr>
          <p:spPr bwMode="auto">
            <a:xfrm>
              <a:off x="7931586" y="5553402"/>
              <a:ext cx="91827" cy="273803"/>
            </a:xfrm>
            <a:custGeom>
              <a:avLst/>
              <a:gdLst>
                <a:gd name="T0" fmla="*/ 0 w 76"/>
                <a:gd name="T1" fmla="*/ 2346 h 226"/>
                <a:gd name="T2" fmla="*/ 3697 w 76"/>
                <a:gd name="T3" fmla="*/ 0 h 226"/>
                <a:gd name="T4" fmla="*/ 3697 w 76"/>
                <a:gd name="T5" fmla="*/ 2346 h 226"/>
                <a:gd name="T6" fmla="*/ 0 w 76"/>
                <a:gd name="T7" fmla="*/ 4692 h 226"/>
                <a:gd name="T8" fmla="*/ 0 w 76"/>
                <a:gd name="T9" fmla="*/ 2346 h 226"/>
                <a:gd name="T10" fmla="*/ 0 60000 65536"/>
                <a:gd name="T11" fmla="*/ 0 60000 65536"/>
                <a:gd name="T12" fmla="*/ 0 60000 65536"/>
                <a:gd name="T13" fmla="*/ 0 60000 65536"/>
                <a:gd name="T14" fmla="*/ 0 60000 65536"/>
                <a:gd name="T15" fmla="*/ 0 w 76"/>
                <a:gd name="T16" fmla="*/ 0 h 226"/>
                <a:gd name="T17" fmla="*/ 76 w 76"/>
                <a:gd name="T18" fmla="*/ 226 h 226"/>
              </a:gdLst>
              <a:ahLst/>
              <a:cxnLst>
                <a:cxn ang="T10">
                  <a:pos x="T0" y="T1"/>
                </a:cxn>
                <a:cxn ang="T11">
                  <a:pos x="T2" y="T3"/>
                </a:cxn>
                <a:cxn ang="T12">
                  <a:pos x="T4" y="T5"/>
                </a:cxn>
                <a:cxn ang="T13">
                  <a:pos x="T6" y="T7"/>
                </a:cxn>
                <a:cxn ang="T14">
                  <a:pos x="T8" y="T9"/>
                </a:cxn>
              </a:cxnLst>
              <a:rect l="T15" t="T16" r="T17" b="T18"/>
              <a:pathLst>
                <a:path w="76" h="226">
                  <a:moveTo>
                    <a:pt x="0" y="73"/>
                  </a:moveTo>
                  <a:lnTo>
                    <a:pt x="76" y="0"/>
                  </a:lnTo>
                  <a:lnTo>
                    <a:pt x="76" y="152"/>
                  </a:lnTo>
                  <a:lnTo>
                    <a:pt x="0" y="226"/>
                  </a:lnTo>
                  <a:lnTo>
                    <a:pt x="0" y="73"/>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94" name="Freeform 47">
              <a:extLst>
                <a:ext uri="{FF2B5EF4-FFF2-40B4-BE49-F238E27FC236}">
                  <a16:creationId xmlns:a16="http://schemas.microsoft.com/office/drawing/2014/main" id="{13A91FBC-B0FF-2846-AAA1-D5058C0EE7C9}"/>
                </a:ext>
              </a:extLst>
            </p:cNvPr>
            <p:cNvSpPr>
              <a:spLocks/>
            </p:cNvSpPr>
            <p:nvPr/>
          </p:nvSpPr>
          <p:spPr bwMode="auto">
            <a:xfrm>
              <a:off x="7931589" y="4905786"/>
              <a:ext cx="76263" cy="213140"/>
            </a:xfrm>
            <a:custGeom>
              <a:avLst/>
              <a:gdLst>
                <a:gd name="T0" fmla="*/ 0 w 64"/>
                <a:gd name="T1" fmla="*/ 2332 h 177"/>
                <a:gd name="T2" fmla="*/ 3646 w 64"/>
                <a:gd name="T3" fmla="*/ 0 h 177"/>
                <a:gd name="T4" fmla="*/ 3646 w 64"/>
                <a:gd name="T5" fmla="*/ 2332 h 177"/>
                <a:gd name="T6" fmla="*/ 0 w 64"/>
                <a:gd name="T7" fmla="*/ 2332 h 177"/>
                <a:gd name="T8" fmla="*/ 0 w 64"/>
                <a:gd name="T9" fmla="*/ 2332 h 177"/>
                <a:gd name="T10" fmla="*/ 0 60000 65536"/>
                <a:gd name="T11" fmla="*/ 0 60000 65536"/>
                <a:gd name="T12" fmla="*/ 0 60000 65536"/>
                <a:gd name="T13" fmla="*/ 0 60000 65536"/>
                <a:gd name="T14" fmla="*/ 0 60000 65536"/>
                <a:gd name="T15" fmla="*/ 0 w 64"/>
                <a:gd name="T16" fmla="*/ 0 h 177"/>
                <a:gd name="T17" fmla="*/ 64 w 64"/>
                <a:gd name="T18" fmla="*/ 177 h 177"/>
              </a:gdLst>
              <a:ahLst/>
              <a:cxnLst>
                <a:cxn ang="T10">
                  <a:pos x="T0" y="T1"/>
                </a:cxn>
                <a:cxn ang="T11">
                  <a:pos x="T2" y="T3"/>
                </a:cxn>
                <a:cxn ang="T12">
                  <a:pos x="T4" y="T5"/>
                </a:cxn>
                <a:cxn ang="T13">
                  <a:pos x="T6" y="T7"/>
                </a:cxn>
                <a:cxn ang="T14">
                  <a:pos x="T8" y="T9"/>
                </a:cxn>
              </a:cxnLst>
              <a:rect l="T15" t="T16" r="T17" b="T18"/>
              <a:pathLst>
                <a:path w="64" h="177">
                  <a:moveTo>
                    <a:pt x="0" y="22"/>
                  </a:moveTo>
                  <a:lnTo>
                    <a:pt x="64" y="0"/>
                  </a:lnTo>
                  <a:lnTo>
                    <a:pt x="64" y="155"/>
                  </a:lnTo>
                  <a:lnTo>
                    <a:pt x="0" y="177"/>
                  </a:lnTo>
                  <a:lnTo>
                    <a:pt x="0" y="22"/>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95" name="Freeform 48">
              <a:extLst>
                <a:ext uri="{FF2B5EF4-FFF2-40B4-BE49-F238E27FC236}">
                  <a16:creationId xmlns:a16="http://schemas.microsoft.com/office/drawing/2014/main" id="{6E17EA13-8D40-3E4A-937E-508D1ED888FC}"/>
                </a:ext>
              </a:extLst>
            </p:cNvPr>
            <p:cNvSpPr>
              <a:spLocks/>
            </p:cNvSpPr>
            <p:nvPr/>
          </p:nvSpPr>
          <p:spPr bwMode="auto">
            <a:xfrm>
              <a:off x="8113685" y="4727075"/>
              <a:ext cx="45137" cy="260686"/>
            </a:xfrm>
            <a:custGeom>
              <a:avLst/>
              <a:gdLst>
                <a:gd name="T0" fmla="*/ 0 w 38"/>
                <a:gd name="T1" fmla="*/ 2348 h 215"/>
                <a:gd name="T2" fmla="*/ 0 w 38"/>
                <a:gd name="T3" fmla="*/ 4696 h 215"/>
                <a:gd name="T4" fmla="*/ 2423 w 38"/>
                <a:gd name="T5" fmla="*/ 2348 h 215"/>
                <a:gd name="T6" fmla="*/ 2423 w 38"/>
                <a:gd name="T7" fmla="*/ 0 h 215"/>
                <a:gd name="T8" fmla="*/ 0 w 38"/>
                <a:gd name="T9" fmla="*/ 2348 h 215"/>
                <a:gd name="T10" fmla="*/ 0 60000 65536"/>
                <a:gd name="T11" fmla="*/ 0 60000 65536"/>
                <a:gd name="T12" fmla="*/ 0 60000 65536"/>
                <a:gd name="T13" fmla="*/ 0 60000 65536"/>
                <a:gd name="T14" fmla="*/ 0 60000 65536"/>
                <a:gd name="T15" fmla="*/ 0 w 38"/>
                <a:gd name="T16" fmla="*/ 0 h 215"/>
                <a:gd name="T17" fmla="*/ 38 w 38"/>
                <a:gd name="T18" fmla="*/ 215 h 215"/>
              </a:gdLst>
              <a:ahLst/>
              <a:cxnLst>
                <a:cxn ang="T10">
                  <a:pos x="T0" y="T1"/>
                </a:cxn>
                <a:cxn ang="T11">
                  <a:pos x="T2" y="T3"/>
                </a:cxn>
                <a:cxn ang="T12">
                  <a:pos x="T4" y="T5"/>
                </a:cxn>
                <a:cxn ang="T13">
                  <a:pos x="T6" y="T7"/>
                </a:cxn>
                <a:cxn ang="T14">
                  <a:pos x="T8" y="T9"/>
                </a:cxn>
              </a:cxnLst>
              <a:rect l="T15" t="T16" r="T17" b="T18"/>
              <a:pathLst>
                <a:path w="38" h="215">
                  <a:moveTo>
                    <a:pt x="0" y="63"/>
                  </a:moveTo>
                  <a:lnTo>
                    <a:pt x="0" y="215"/>
                  </a:lnTo>
                  <a:lnTo>
                    <a:pt x="38" y="152"/>
                  </a:lnTo>
                  <a:lnTo>
                    <a:pt x="38" y="0"/>
                  </a:lnTo>
                  <a:lnTo>
                    <a:pt x="0" y="63"/>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96" name="Freeform 49">
              <a:extLst>
                <a:ext uri="{FF2B5EF4-FFF2-40B4-BE49-F238E27FC236}">
                  <a16:creationId xmlns:a16="http://schemas.microsoft.com/office/drawing/2014/main" id="{F42D0B38-524D-8545-A36C-7E15D58E3D1E}"/>
                </a:ext>
              </a:extLst>
            </p:cNvPr>
            <p:cNvSpPr>
              <a:spLocks/>
            </p:cNvSpPr>
            <p:nvPr/>
          </p:nvSpPr>
          <p:spPr bwMode="auto">
            <a:xfrm>
              <a:off x="7870888" y="4935297"/>
              <a:ext cx="60701" cy="280361"/>
            </a:xfrm>
            <a:custGeom>
              <a:avLst/>
              <a:gdLst>
                <a:gd name="T0" fmla="*/ 3791 w 49"/>
                <a:gd name="T1" fmla="*/ 0 h 232"/>
                <a:gd name="T2" fmla="*/ 3791 w 49"/>
                <a:gd name="T3" fmla="*/ 2340 h 232"/>
                <a:gd name="T4" fmla="*/ 3791 w 49"/>
                <a:gd name="T5" fmla="*/ 3510 h 232"/>
                <a:gd name="T6" fmla="*/ 3791 w 49"/>
                <a:gd name="T7" fmla="*/ 4680 h 232"/>
                <a:gd name="T8" fmla="*/ 3791 w 49"/>
                <a:gd name="T9" fmla="*/ 3510 h 232"/>
                <a:gd name="T10" fmla="*/ 0 w 49"/>
                <a:gd name="T11" fmla="*/ 2340 h 232"/>
                <a:gd name="T12" fmla="*/ 3791 w 49"/>
                <a:gd name="T13" fmla="*/ 2340 h 232"/>
                <a:gd name="T14" fmla="*/ 3791 w 49"/>
                <a:gd name="T15" fmla="*/ 0 h 232"/>
                <a:gd name="T16" fmla="*/ 0 60000 65536"/>
                <a:gd name="T17" fmla="*/ 0 60000 65536"/>
                <a:gd name="T18" fmla="*/ 0 60000 65536"/>
                <a:gd name="T19" fmla="*/ 0 60000 65536"/>
                <a:gd name="T20" fmla="*/ 0 60000 65536"/>
                <a:gd name="T21" fmla="*/ 0 60000 65536"/>
                <a:gd name="T22" fmla="*/ 0 60000 65536"/>
                <a:gd name="T23" fmla="*/ 0 60000 65536"/>
                <a:gd name="T24" fmla="*/ 0 w 49"/>
                <a:gd name="T25" fmla="*/ 0 h 232"/>
                <a:gd name="T26" fmla="*/ 49 w 49"/>
                <a:gd name="T27" fmla="*/ 232 h 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9" h="232">
                  <a:moveTo>
                    <a:pt x="49" y="0"/>
                  </a:moveTo>
                  <a:lnTo>
                    <a:pt x="49" y="159"/>
                  </a:lnTo>
                  <a:lnTo>
                    <a:pt x="41" y="202"/>
                  </a:lnTo>
                  <a:lnTo>
                    <a:pt x="29" y="232"/>
                  </a:lnTo>
                  <a:lnTo>
                    <a:pt x="10" y="204"/>
                  </a:lnTo>
                  <a:lnTo>
                    <a:pt x="0" y="149"/>
                  </a:lnTo>
                  <a:lnTo>
                    <a:pt x="39" y="51"/>
                  </a:lnTo>
                  <a:lnTo>
                    <a:pt x="49"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97" name="Freeform 50">
              <a:extLst>
                <a:ext uri="{FF2B5EF4-FFF2-40B4-BE49-F238E27FC236}">
                  <a16:creationId xmlns:a16="http://schemas.microsoft.com/office/drawing/2014/main" id="{1B827F1B-7156-4D40-94CD-9FDE061AFC97}"/>
                </a:ext>
              </a:extLst>
            </p:cNvPr>
            <p:cNvSpPr>
              <a:spLocks/>
            </p:cNvSpPr>
            <p:nvPr/>
          </p:nvSpPr>
          <p:spPr bwMode="auto">
            <a:xfrm>
              <a:off x="8273996" y="4605750"/>
              <a:ext cx="82490" cy="270524"/>
            </a:xfrm>
            <a:custGeom>
              <a:avLst/>
              <a:gdLst>
                <a:gd name="T0" fmla="*/ 0 w 66"/>
                <a:gd name="T1" fmla="*/ 2328 h 225"/>
                <a:gd name="T2" fmla="*/ 0 w 66"/>
                <a:gd name="T3" fmla="*/ 4657 h 225"/>
                <a:gd name="T4" fmla="*/ 3824 w 66"/>
                <a:gd name="T5" fmla="*/ 2328 h 225"/>
                <a:gd name="T6" fmla="*/ 3824 w 66"/>
                <a:gd name="T7" fmla="*/ 0 h 225"/>
                <a:gd name="T8" fmla="*/ 0 w 66"/>
                <a:gd name="T9" fmla="*/ 2328 h 225"/>
                <a:gd name="T10" fmla="*/ 0 60000 65536"/>
                <a:gd name="T11" fmla="*/ 0 60000 65536"/>
                <a:gd name="T12" fmla="*/ 0 60000 65536"/>
                <a:gd name="T13" fmla="*/ 0 60000 65536"/>
                <a:gd name="T14" fmla="*/ 0 60000 65536"/>
                <a:gd name="T15" fmla="*/ 0 w 66"/>
                <a:gd name="T16" fmla="*/ 0 h 225"/>
                <a:gd name="T17" fmla="*/ 66 w 66"/>
                <a:gd name="T18" fmla="*/ 225 h 225"/>
              </a:gdLst>
              <a:ahLst/>
              <a:cxnLst>
                <a:cxn ang="T10">
                  <a:pos x="T0" y="T1"/>
                </a:cxn>
                <a:cxn ang="T11">
                  <a:pos x="T2" y="T3"/>
                </a:cxn>
                <a:cxn ang="T12">
                  <a:pos x="T4" y="T5"/>
                </a:cxn>
                <a:cxn ang="T13">
                  <a:pos x="T6" y="T7"/>
                </a:cxn>
                <a:cxn ang="T14">
                  <a:pos x="T8" y="T9"/>
                </a:cxn>
              </a:cxnLst>
              <a:rect l="T15" t="T16" r="T17" b="T18"/>
              <a:pathLst>
                <a:path w="66" h="225">
                  <a:moveTo>
                    <a:pt x="0" y="70"/>
                  </a:moveTo>
                  <a:lnTo>
                    <a:pt x="0" y="225"/>
                  </a:lnTo>
                  <a:lnTo>
                    <a:pt x="66" y="154"/>
                  </a:lnTo>
                  <a:lnTo>
                    <a:pt x="66" y="0"/>
                  </a:lnTo>
                  <a:lnTo>
                    <a:pt x="0" y="7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98" name="Freeform 51">
              <a:extLst>
                <a:ext uri="{FF2B5EF4-FFF2-40B4-BE49-F238E27FC236}">
                  <a16:creationId xmlns:a16="http://schemas.microsoft.com/office/drawing/2014/main" id="{DDC4EB7D-B29F-954C-A402-30BEC2C6E783}"/>
                </a:ext>
              </a:extLst>
            </p:cNvPr>
            <p:cNvSpPr>
              <a:spLocks/>
            </p:cNvSpPr>
            <p:nvPr/>
          </p:nvSpPr>
          <p:spPr bwMode="auto">
            <a:xfrm>
              <a:off x="8361154" y="4195862"/>
              <a:ext cx="48248" cy="255769"/>
            </a:xfrm>
            <a:custGeom>
              <a:avLst/>
              <a:gdLst>
                <a:gd name="T0" fmla="*/ 0 w 40"/>
                <a:gd name="T1" fmla="*/ 0 h 212"/>
                <a:gd name="T2" fmla="*/ 3691 w 40"/>
                <a:gd name="T3" fmla="*/ 2336 h 212"/>
                <a:gd name="T4" fmla="*/ 3691 w 40"/>
                <a:gd name="T5" fmla="*/ 4673 h 212"/>
                <a:gd name="T6" fmla="*/ 0 w 40"/>
                <a:gd name="T7" fmla="*/ 3504 h 212"/>
                <a:gd name="T8" fmla="*/ 0 w 40"/>
                <a:gd name="T9" fmla="*/ 0 h 212"/>
                <a:gd name="T10" fmla="*/ 0 60000 65536"/>
                <a:gd name="T11" fmla="*/ 0 60000 65536"/>
                <a:gd name="T12" fmla="*/ 0 60000 65536"/>
                <a:gd name="T13" fmla="*/ 0 60000 65536"/>
                <a:gd name="T14" fmla="*/ 0 60000 65536"/>
                <a:gd name="T15" fmla="*/ 0 w 40"/>
                <a:gd name="T16" fmla="*/ 0 h 212"/>
                <a:gd name="T17" fmla="*/ 40 w 40"/>
                <a:gd name="T18" fmla="*/ 212 h 212"/>
              </a:gdLst>
              <a:ahLst/>
              <a:cxnLst>
                <a:cxn ang="T10">
                  <a:pos x="T0" y="T1"/>
                </a:cxn>
                <a:cxn ang="T11">
                  <a:pos x="T2" y="T3"/>
                </a:cxn>
                <a:cxn ang="T12">
                  <a:pos x="T4" y="T5"/>
                </a:cxn>
                <a:cxn ang="T13">
                  <a:pos x="T6" y="T7"/>
                </a:cxn>
                <a:cxn ang="T14">
                  <a:pos x="T8" y="T9"/>
                </a:cxn>
              </a:cxnLst>
              <a:rect l="T15" t="T16" r="T17" b="T18"/>
              <a:pathLst>
                <a:path w="40" h="212">
                  <a:moveTo>
                    <a:pt x="0" y="0"/>
                  </a:moveTo>
                  <a:lnTo>
                    <a:pt x="40" y="55"/>
                  </a:lnTo>
                  <a:lnTo>
                    <a:pt x="40" y="212"/>
                  </a:lnTo>
                  <a:lnTo>
                    <a:pt x="0" y="156"/>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99" name="Freeform 52">
              <a:extLst>
                <a:ext uri="{FF2B5EF4-FFF2-40B4-BE49-F238E27FC236}">
                  <a16:creationId xmlns:a16="http://schemas.microsoft.com/office/drawing/2014/main" id="{96534763-7FB9-8843-A020-A3793FA02E25}"/>
                </a:ext>
              </a:extLst>
            </p:cNvPr>
            <p:cNvSpPr>
              <a:spLocks/>
            </p:cNvSpPr>
            <p:nvPr/>
          </p:nvSpPr>
          <p:spPr bwMode="auto">
            <a:xfrm>
              <a:off x="8334695" y="4289318"/>
              <a:ext cx="62257" cy="301676"/>
            </a:xfrm>
            <a:custGeom>
              <a:avLst/>
              <a:gdLst>
                <a:gd name="T0" fmla="*/ 2442 w 52"/>
                <a:gd name="T1" fmla="*/ 0 h 250"/>
                <a:gd name="T2" fmla="*/ 0 w 52"/>
                <a:gd name="T3" fmla="*/ 2337 h 250"/>
                <a:gd name="T4" fmla="*/ 0 w 52"/>
                <a:gd name="T5" fmla="*/ 5842 h 250"/>
                <a:gd name="T6" fmla="*/ 2442 w 52"/>
                <a:gd name="T7" fmla="*/ 3505 h 250"/>
                <a:gd name="T8" fmla="*/ 2442 w 52"/>
                <a:gd name="T9" fmla="*/ 0 h 250"/>
                <a:gd name="T10" fmla="*/ 0 60000 65536"/>
                <a:gd name="T11" fmla="*/ 0 60000 65536"/>
                <a:gd name="T12" fmla="*/ 0 60000 65536"/>
                <a:gd name="T13" fmla="*/ 0 60000 65536"/>
                <a:gd name="T14" fmla="*/ 0 60000 65536"/>
                <a:gd name="T15" fmla="*/ 0 w 52"/>
                <a:gd name="T16" fmla="*/ 0 h 250"/>
                <a:gd name="T17" fmla="*/ 52 w 52"/>
                <a:gd name="T18" fmla="*/ 250 h 250"/>
              </a:gdLst>
              <a:ahLst/>
              <a:cxnLst>
                <a:cxn ang="T10">
                  <a:pos x="T0" y="T1"/>
                </a:cxn>
                <a:cxn ang="T11">
                  <a:pos x="T2" y="T3"/>
                </a:cxn>
                <a:cxn ang="T12">
                  <a:pos x="T4" y="T5"/>
                </a:cxn>
                <a:cxn ang="T13">
                  <a:pos x="T6" y="T7"/>
                </a:cxn>
                <a:cxn ang="T14">
                  <a:pos x="T8" y="T9"/>
                </a:cxn>
              </a:cxnLst>
              <a:rect l="T15" t="T16" r="T17" b="T18"/>
              <a:pathLst>
                <a:path w="52" h="250">
                  <a:moveTo>
                    <a:pt x="52" y="0"/>
                  </a:moveTo>
                  <a:lnTo>
                    <a:pt x="0" y="97"/>
                  </a:lnTo>
                  <a:lnTo>
                    <a:pt x="0" y="250"/>
                  </a:lnTo>
                  <a:lnTo>
                    <a:pt x="52" y="157"/>
                  </a:lnTo>
                  <a:lnTo>
                    <a:pt x="52"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00" name="Freeform 53">
              <a:extLst>
                <a:ext uri="{FF2B5EF4-FFF2-40B4-BE49-F238E27FC236}">
                  <a16:creationId xmlns:a16="http://schemas.microsoft.com/office/drawing/2014/main" id="{85A7D886-7192-F346-A5B8-A419E622723A}"/>
                </a:ext>
              </a:extLst>
            </p:cNvPr>
            <p:cNvSpPr>
              <a:spLocks/>
            </p:cNvSpPr>
            <p:nvPr/>
          </p:nvSpPr>
          <p:spPr bwMode="auto">
            <a:xfrm>
              <a:off x="8294229" y="4409004"/>
              <a:ext cx="40466" cy="136082"/>
            </a:xfrm>
            <a:custGeom>
              <a:avLst/>
              <a:gdLst>
                <a:gd name="T0" fmla="*/ 3870 w 32"/>
                <a:gd name="T1" fmla="*/ 0 h 113"/>
                <a:gd name="T2" fmla="*/ 0 w 32"/>
                <a:gd name="T3" fmla="*/ 2332 h 113"/>
                <a:gd name="T4" fmla="*/ 3870 w 32"/>
                <a:gd name="T5" fmla="*/ 2332 h 113"/>
                <a:gd name="T6" fmla="*/ 3870 w 32"/>
                <a:gd name="T7" fmla="*/ 0 h 113"/>
                <a:gd name="T8" fmla="*/ 0 60000 65536"/>
                <a:gd name="T9" fmla="*/ 0 60000 65536"/>
                <a:gd name="T10" fmla="*/ 0 60000 65536"/>
                <a:gd name="T11" fmla="*/ 0 60000 65536"/>
                <a:gd name="T12" fmla="*/ 0 w 32"/>
                <a:gd name="T13" fmla="*/ 0 h 113"/>
                <a:gd name="T14" fmla="*/ 32 w 32"/>
                <a:gd name="T15" fmla="*/ 113 h 113"/>
              </a:gdLst>
              <a:ahLst/>
              <a:cxnLst>
                <a:cxn ang="T8">
                  <a:pos x="T0" y="T1"/>
                </a:cxn>
                <a:cxn ang="T9">
                  <a:pos x="T2" y="T3"/>
                </a:cxn>
                <a:cxn ang="T10">
                  <a:pos x="T4" y="T5"/>
                </a:cxn>
                <a:cxn ang="T11">
                  <a:pos x="T6" y="T7"/>
                </a:cxn>
              </a:cxnLst>
              <a:rect l="T12" t="T13" r="T14" b="T15"/>
              <a:pathLst>
                <a:path w="32" h="113">
                  <a:moveTo>
                    <a:pt x="32" y="0"/>
                  </a:moveTo>
                  <a:lnTo>
                    <a:pt x="0" y="34"/>
                  </a:lnTo>
                  <a:lnTo>
                    <a:pt x="32" y="113"/>
                  </a:lnTo>
                  <a:lnTo>
                    <a:pt x="32"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01" name="Freeform 54">
              <a:extLst>
                <a:ext uri="{FF2B5EF4-FFF2-40B4-BE49-F238E27FC236}">
                  <a16:creationId xmlns:a16="http://schemas.microsoft.com/office/drawing/2014/main" id="{7225E771-660D-A941-B55A-D6D8A38DC5B6}"/>
                </a:ext>
              </a:extLst>
            </p:cNvPr>
            <p:cNvSpPr>
              <a:spLocks/>
            </p:cNvSpPr>
            <p:nvPr/>
          </p:nvSpPr>
          <p:spPr bwMode="auto">
            <a:xfrm>
              <a:off x="8695782" y="3969610"/>
              <a:ext cx="21790" cy="226256"/>
            </a:xfrm>
            <a:custGeom>
              <a:avLst/>
              <a:gdLst>
                <a:gd name="T0" fmla="*/ 2469 w 18"/>
                <a:gd name="T1" fmla="*/ 0 h 187"/>
                <a:gd name="T2" fmla="*/ 2469 w 18"/>
                <a:gd name="T3" fmla="*/ 2343 h 187"/>
                <a:gd name="T4" fmla="*/ 0 w 18"/>
                <a:gd name="T5" fmla="*/ 3515 h 187"/>
                <a:gd name="T6" fmla="*/ 0 w 18"/>
                <a:gd name="T7" fmla="*/ 2343 h 187"/>
                <a:gd name="T8" fmla="*/ 2469 w 18"/>
                <a:gd name="T9" fmla="*/ 0 h 187"/>
                <a:gd name="T10" fmla="*/ 0 60000 65536"/>
                <a:gd name="T11" fmla="*/ 0 60000 65536"/>
                <a:gd name="T12" fmla="*/ 0 60000 65536"/>
                <a:gd name="T13" fmla="*/ 0 60000 65536"/>
                <a:gd name="T14" fmla="*/ 0 60000 65536"/>
                <a:gd name="T15" fmla="*/ 0 w 18"/>
                <a:gd name="T16" fmla="*/ 0 h 187"/>
                <a:gd name="T17" fmla="*/ 18 w 18"/>
                <a:gd name="T18" fmla="*/ 187 h 187"/>
              </a:gdLst>
              <a:ahLst/>
              <a:cxnLst>
                <a:cxn ang="T10">
                  <a:pos x="T0" y="T1"/>
                </a:cxn>
                <a:cxn ang="T11">
                  <a:pos x="T2" y="T3"/>
                </a:cxn>
                <a:cxn ang="T12">
                  <a:pos x="T4" y="T5"/>
                </a:cxn>
                <a:cxn ang="T13">
                  <a:pos x="T6" y="T7"/>
                </a:cxn>
                <a:cxn ang="T14">
                  <a:pos x="T8" y="T9"/>
                </a:cxn>
              </a:cxnLst>
              <a:rect l="T15" t="T16" r="T17" b="T18"/>
              <a:pathLst>
                <a:path w="18" h="187">
                  <a:moveTo>
                    <a:pt x="18" y="0"/>
                  </a:moveTo>
                  <a:lnTo>
                    <a:pt x="18" y="145"/>
                  </a:lnTo>
                  <a:lnTo>
                    <a:pt x="0" y="187"/>
                  </a:lnTo>
                  <a:lnTo>
                    <a:pt x="0" y="30"/>
                  </a:lnTo>
                  <a:lnTo>
                    <a:pt x="18"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02" name="Freeform 55">
              <a:extLst>
                <a:ext uri="{FF2B5EF4-FFF2-40B4-BE49-F238E27FC236}">
                  <a16:creationId xmlns:a16="http://schemas.microsoft.com/office/drawing/2014/main" id="{36C10979-263C-6741-8E8C-EEA0153A786B}"/>
                </a:ext>
              </a:extLst>
            </p:cNvPr>
            <p:cNvSpPr>
              <a:spLocks/>
            </p:cNvSpPr>
            <p:nvPr/>
          </p:nvSpPr>
          <p:spPr bwMode="auto">
            <a:xfrm>
              <a:off x="8459207" y="4035189"/>
              <a:ext cx="62257" cy="244292"/>
            </a:xfrm>
            <a:custGeom>
              <a:avLst/>
              <a:gdLst>
                <a:gd name="T0" fmla="*/ 3810 w 50"/>
                <a:gd name="T1" fmla="*/ 0 h 200"/>
                <a:gd name="T2" fmla="*/ 3810 w 50"/>
                <a:gd name="T3" fmla="*/ 3548 h 200"/>
                <a:gd name="T4" fmla="*/ 3810 w 50"/>
                <a:gd name="T5" fmla="*/ 3548 h 200"/>
                <a:gd name="T6" fmla="*/ 3810 w 50"/>
                <a:gd name="T7" fmla="*/ 4731 h 200"/>
                <a:gd name="T8" fmla="*/ 3810 w 50"/>
                <a:gd name="T9" fmla="*/ 2365 h 200"/>
                <a:gd name="T10" fmla="*/ 3810 w 50"/>
                <a:gd name="T11" fmla="*/ 2365 h 200"/>
                <a:gd name="T12" fmla="*/ 0 w 50"/>
                <a:gd name="T13" fmla="*/ 2365 h 200"/>
                <a:gd name="T14" fmla="*/ 3810 w 50"/>
                <a:gd name="T15" fmla="*/ 2365 h 200"/>
                <a:gd name="T16" fmla="*/ 3810 w 50"/>
                <a:gd name="T17" fmla="*/ 0 h 2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0"/>
                <a:gd name="T28" fmla="*/ 0 h 200"/>
                <a:gd name="T29" fmla="*/ 50 w 50"/>
                <a:gd name="T30" fmla="*/ 200 h 2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0" h="200">
                  <a:moveTo>
                    <a:pt x="50" y="0"/>
                  </a:moveTo>
                  <a:lnTo>
                    <a:pt x="50" y="151"/>
                  </a:lnTo>
                  <a:lnTo>
                    <a:pt x="18" y="171"/>
                  </a:lnTo>
                  <a:lnTo>
                    <a:pt x="6" y="200"/>
                  </a:lnTo>
                  <a:lnTo>
                    <a:pt x="6" y="123"/>
                  </a:lnTo>
                  <a:lnTo>
                    <a:pt x="14" y="63"/>
                  </a:lnTo>
                  <a:lnTo>
                    <a:pt x="0" y="58"/>
                  </a:lnTo>
                  <a:lnTo>
                    <a:pt x="16" y="22"/>
                  </a:lnTo>
                  <a:lnTo>
                    <a:pt x="5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03" name="Rectangle 56">
              <a:extLst>
                <a:ext uri="{FF2B5EF4-FFF2-40B4-BE49-F238E27FC236}">
                  <a16:creationId xmlns:a16="http://schemas.microsoft.com/office/drawing/2014/main" id="{F9CB04B9-5DCE-2944-B3A4-90B8C2505A3E}"/>
                </a:ext>
              </a:extLst>
            </p:cNvPr>
            <p:cNvSpPr>
              <a:spLocks noChangeArrowheads="1"/>
            </p:cNvSpPr>
            <p:nvPr/>
          </p:nvSpPr>
          <p:spPr bwMode="auto">
            <a:xfrm>
              <a:off x="4730068" y="4730354"/>
              <a:ext cx="57589" cy="175431"/>
            </a:xfrm>
            <a:prstGeom prst="rect">
              <a:avLst/>
            </a:prstGeom>
            <a:solidFill>
              <a:srgbClr val="9D9D9D"/>
            </a:solidFill>
            <a:ln w="12700">
              <a:solidFill>
                <a:srgbClr val="000000"/>
              </a:solidFill>
              <a:miter lim="800000"/>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04" name="Freeform 57">
              <a:extLst>
                <a:ext uri="{FF2B5EF4-FFF2-40B4-BE49-F238E27FC236}">
                  <a16:creationId xmlns:a16="http://schemas.microsoft.com/office/drawing/2014/main" id="{FF4FEA90-CB27-7E4D-9C8C-DA20FC9777FD}"/>
                </a:ext>
              </a:extLst>
            </p:cNvPr>
            <p:cNvSpPr>
              <a:spLocks/>
            </p:cNvSpPr>
            <p:nvPr/>
          </p:nvSpPr>
          <p:spPr bwMode="auto">
            <a:xfrm>
              <a:off x="4994658" y="4876271"/>
              <a:ext cx="225679" cy="190188"/>
            </a:xfrm>
            <a:custGeom>
              <a:avLst/>
              <a:gdLst>
                <a:gd name="T0" fmla="*/ 0 w 186"/>
                <a:gd name="T1" fmla="*/ 2346 h 157"/>
                <a:gd name="T2" fmla="*/ 0 w 186"/>
                <a:gd name="T3" fmla="*/ 3519 h 157"/>
                <a:gd name="T4" fmla="*/ 9901 w 186"/>
                <a:gd name="T5" fmla="*/ 3519 h 157"/>
                <a:gd name="T6" fmla="*/ 9901 w 186"/>
                <a:gd name="T7" fmla="*/ 0 h 157"/>
                <a:gd name="T8" fmla="*/ 0 w 186"/>
                <a:gd name="T9" fmla="*/ 2346 h 157"/>
                <a:gd name="T10" fmla="*/ 0 60000 65536"/>
                <a:gd name="T11" fmla="*/ 0 60000 65536"/>
                <a:gd name="T12" fmla="*/ 0 60000 65536"/>
                <a:gd name="T13" fmla="*/ 0 60000 65536"/>
                <a:gd name="T14" fmla="*/ 0 60000 65536"/>
                <a:gd name="T15" fmla="*/ 0 w 186"/>
                <a:gd name="T16" fmla="*/ 0 h 157"/>
                <a:gd name="T17" fmla="*/ 186 w 186"/>
                <a:gd name="T18" fmla="*/ 157 h 157"/>
              </a:gdLst>
              <a:ahLst/>
              <a:cxnLst>
                <a:cxn ang="T10">
                  <a:pos x="T0" y="T1"/>
                </a:cxn>
                <a:cxn ang="T11">
                  <a:pos x="T2" y="T3"/>
                </a:cxn>
                <a:cxn ang="T12">
                  <a:pos x="T4" y="T5"/>
                </a:cxn>
                <a:cxn ang="T13">
                  <a:pos x="T6" y="T7"/>
                </a:cxn>
                <a:cxn ang="T14">
                  <a:pos x="T8" y="T9"/>
                </a:cxn>
              </a:cxnLst>
              <a:rect l="T15" t="T16" r="T17" b="T18"/>
              <a:pathLst>
                <a:path w="186" h="157">
                  <a:moveTo>
                    <a:pt x="0" y="2"/>
                  </a:moveTo>
                  <a:lnTo>
                    <a:pt x="0" y="157"/>
                  </a:lnTo>
                  <a:lnTo>
                    <a:pt x="186" y="157"/>
                  </a:lnTo>
                  <a:lnTo>
                    <a:pt x="186" y="0"/>
                  </a:lnTo>
                  <a:lnTo>
                    <a:pt x="0" y="2"/>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05" name="Rectangle 58">
              <a:extLst>
                <a:ext uri="{FF2B5EF4-FFF2-40B4-BE49-F238E27FC236}">
                  <a16:creationId xmlns:a16="http://schemas.microsoft.com/office/drawing/2014/main" id="{963A0A63-F885-324E-93BF-2CECE22C01C2}"/>
                </a:ext>
              </a:extLst>
            </p:cNvPr>
            <p:cNvSpPr>
              <a:spLocks noChangeArrowheads="1"/>
            </p:cNvSpPr>
            <p:nvPr/>
          </p:nvSpPr>
          <p:spPr bwMode="auto">
            <a:xfrm>
              <a:off x="5497374" y="5054982"/>
              <a:ext cx="210114" cy="170513"/>
            </a:xfrm>
            <a:prstGeom prst="rect">
              <a:avLst/>
            </a:prstGeom>
            <a:solidFill>
              <a:srgbClr val="9D9D9D"/>
            </a:solidFill>
            <a:ln w="12700">
              <a:solidFill>
                <a:srgbClr val="000000"/>
              </a:solidFill>
              <a:miter lim="800000"/>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06" name="Freeform 59">
              <a:extLst>
                <a:ext uri="{FF2B5EF4-FFF2-40B4-BE49-F238E27FC236}">
                  <a16:creationId xmlns:a16="http://schemas.microsoft.com/office/drawing/2014/main" id="{CBDD636B-2A38-9A46-9D43-AEED487F2410}"/>
                </a:ext>
              </a:extLst>
            </p:cNvPr>
            <p:cNvSpPr>
              <a:spLocks/>
            </p:cNvSpPr>
            <p:nvPr/>
          </p:nvSpPr>
          <p:spPr bwMode="auto">
            <a:xfrm>
              <a:off x="5712160" y="4964807"/>
              <a:ext cx="91827" cy="185269"/>
            </a:xfrm>
            <a:custGeom>
              <a:avLst/>
              <a:gdLst>
                <a:gd name="T0" fmla="*/ 0 w 75"/>
                <a:gd name="T1" fmla="*/ 2376 h 151"/>
                <a:gd name="T2" fmla="*/ 0 w 75"/>
                <a:gd name="T3" fmla="*/ 3564 h 151"/>
                <a:gd name="T4" fmla="*/ 3746 w 75"/>
                <a:gd name="T5" fmla="*/ 3564 h 151"/>
                <a:gd name="T6" fmla="*/ 3746 w 75"/>
                <a:gd name="T7" fmla="*/ 0 h 151"/>
                <a:gd name="T8" fmla="*/ 0 w 75"/>
                <a:gd name="T9" fmla="*/ 2376 h 151"/>
                <a:gd name="T10" fmla="*/ 0 60000 65536"/>
                <a:gd name="T11" fmla="*/ 0 60000 65536"/>
                <a:gd name="T12" fmla="*/ 0 60000 65536"/>
                <a:gd name="T13" fmla="*/ 0 60000 65536"/>
                <a:gd name="T14" fmla="*/ 0 60000 65536"/>
                <a:gd name="T15" fmla="*/ 0 w 75"/>
                <a:gd name="T16" fmla="*/ 0 h 151"/>
                <a:gd name="T17" fmla="*/ 75 w 75"/>
                <a:gd name="T18" fmla="*/ 151 h 151"/>
              </a:gdLst>
              <a:ahLst/>
              <a:cxnLst>
                <a:cxn ang="T10">
                  <a:pos x="T0" y="T1"/>
                </a:cxn>
                <a:cxn ang="T11">
                  <a:pos x="T2" y="T3"/>
                </a:cxn>
                <a:cxn ang="T12">
                  <a:pos x="T4" y="T5"/>
                </a:cxn>
                <a:cxn ang="T13">
                  <a:pos x="T6" y="T7"/>
                </a:cxn>
                <a:cxn ang="T14">
                  <a:pos x="T8" y="T9"/>
                </a:cxn>
              </a:cxnLst>
              <a:rect l="T15" t="T16" r="T17" b="T18"/>
              <a:pathLst>
                <a:path w="75" h="151">
                  <a:moveTo>
                    <a:pt x="0" y="2"/>
                  </a:moveTo>
                  <a:lnTo>
                    <a:pt x="0" y="151"/>
                  </a:lnTo>
                  <a:lnTo>
                    <a:pt x="75" y="151"/>
                  </a:lnTo>
                  <a:lnTo>
                    <a:pt x="75" y="0"/>
                  </a:lnTo>
                  <a:lnTo>
                    <a:pt x="0" y="2"/>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07" name="Freeform 60">
              <a:extLst>
                <a:ext uri="{FF2B5EF4-FFF2-40B4-BE49-F238E27FC236}">
                  <a16:creationId xmlns:a16="http://schemas.microsoft.com/office/drawing/2014/main" id="{859477AE-1EC2-8449-A060-B148FE162C53}"/>
                </a:ext>
              </a:extLst>
            </p:cNvPr>
            <p:cNvSpPr>
              <a:spLocks/>
            </p:cNvSpPr>
            <p:nvPr/>
          </p:nvSpPr>
          <p:spPr bwMode="auto">
            <a:xfrm>
              <a:off x="6118381" y="5220577"/>
              <a:ext cx="52917" cy="239373"/>
            </a:xfrm>
            <a:custGeom>
              <a:avLst/>
              <a:gdLst>
                <a:gd name="T0" fmla="*/ 2399 w 45"/>
                <a:gd name="T1" fmla="*/ 0 h 200"/>
                <a:gd name="T2" fmla="*/ 0 w 45"/>
                <a:gd name="T3" fmla="*/ 2318 h 200"/>
                <a:gd name="T4" fmla="*/ 0 w 45"/>
                <a:gd name="T5" fmla="*/ 4636 h 200"/>
                <a:gd name="T6" fmla="*/ 2399 w 45"/>
                <a:gd name="T7" fmla="*/ 2318 h 200"/>
                <a:gd name="T8" fmla="*/ 2399 w 45"/>
                <a:gd name="T9" fmla="*/ 0 h 200"/>
                <a:gd name="T10" fmla="*/ 0 60000 65536"/>
                <a:gd name="T11" fmla="*/ 0 60000 65536"/>
                <a:gd name="T12" fmla="*/ 0 60000 65536"/>
                <a:gd name="T13" fmla="*/ 0 60000 65536"/>
                <a:gd name="T14" fmla="*/ 0 60000 65536"/>
                <a:gd name="T15" fmla="*/ 0 w 45"/>
                <a:gd name="T16" fmla="*/ 0 h 200"/>
                <a:gd name="T17" fmla="*/ 45 w 45"/>
                <a:gd name="T18" fmla="*/ 200 h 200"/>
              </a:gdLst>
              <a:ahLst/>
              <a:cxnLst>
                <a:cxn ang="T10">
                  <a:pos x="T0" y="T1"/>
                </a:cxn>
                <a:cxn ang="T11">
                  <a:pos x="T2" y="T3"/>
                </a:cxn>
                <a:cxn ang="T12">
                  <a:pos x="T4" y="T5"/>
                </a:cxn>
                <a:cxn ang="T13">
                  <a:pos x="T6" y="T7"/>
                </a:cxn>
                <a:cxn ang="T14">
                  <a:pos x="T8" y="T9"/>
                </a:cxn>
              </a:cxnLst>
              <a:rect l="T15" t="T16" r="T17" b="T18"/>
              <a:pathLst>
                <a:path w="45" h="200">
                  <a:moveTo>
                    <a:pt x="45" y="0"/>
                  </a:moveTo>
                  <a:lnTo>
                    <a:pt x="0" y="51"/>
                  </a:lnTo>
                  <a:lnTo>
                    <a:pt x="0" y="200"/>
                  </a:lnTo>
                  <a:lnTo>
                    <a:pt x="45" y="151"/>
                  </a:lnTo>
                  <a:lnTo>
                    <a:pt x="45"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08" name="Freeform 61">
              <a:extLst>
                <a:ext uri="{FF2B5EF4-FFF2-40B4-BE49-F238E27FC236}">
                  <a16:creationId xmlns:a16="http://schemas.microsoft.com/office/drawing/2014/main" id="{A0178127-1A46-3540-B198-813F1A8F265B}"/>
                </a:ext>
              </a:extLst>
            </p:cNvPr>
            <p:cNvSpPr>
              <a:spLocks/>
            </p:cNvSpPr>
            <p:nvPr/>
          </p:nvSpPr>
          <p:spPr bwMode="auto">
            <a:xfrm>
              <a:off x="4392331" y="3297396"/>
              <a:ext cx="45135" cy="309873"/>
            </a:xfrm>
            <a:custGeom>
              <a:avLst/>
              <a:gdLst>
                <a:gd name="T0" fmla="*/ 0 w 36"/>
                <a:gd name="T1" fmla="*/ 0 h 256"/>
                <a:gd name="T2" fmla="*/ 2558 w 36"/>
                <a:gd name="T3" fmla="*/ 3516 h 256"/>
                <a:gd name="T4" fmla="*/ 2558 w 36"/>
                <a:gd name="T5" fmla="*/ 5860 h 256"/>
                <a:gd name="T6" fmla="*/ 0 w 36"/>
                <a:gd name="T7" fmla="*/ 3516 h 256"/>
                <a:gd name="T8" fmla="*/ 0 w 36"/>
                <a:gd name="T9" fmla="*/ 0 h 256"/>
                <a:gd name="T10" fmla="*/ 0 60000 65536"/>
                <a:gd name="T11" fmla="*/ 0 60000 65536"/>
                <a:gd name="T12" fmla="*/ 0 60000 65536"/>
                <a:gd name="T13" fmla="*/ 0 60000 65536"/>
                <a:gd name="T14" fmla="*/ 0 60000 65536"/>
                <a:gd name="T15" fmla="*/ 0 w 36"/>
                <a:gd name="T16" fmla="*/ 0 h 256"/>
                <a:gd name="T17" fmla="*/ 36 w 36"/>
                <a:gd name="T18" fmla="*/ 256 h 256"/>
              </a:gdLst>
              <a:ahLst/>
              <a:cxnLst>
                <a:cxn ang="T10">
                  <a:pos x="T0" y="T1"/>
                </a:cxn>
                <a:cxn ang="T11">
                  <a:pos x="T2" y="T3"/>
                </a:cxn>
                <a:cxn ang="T12">
                  <a:pos x="T4" y="T5"/>
                </a:cxn>
                <a:cxn ang="T13">
                  <a:pos x="T6" y="T7"/>
                </a:cxn>
                <a:cxn ang="T14">
                  <a:pos x="T8" y="T9"/>
                </a:cxn>
              </a:cxnLst>
              <a:rect l="T15" t="T16" r="T17" b="T18"/>
              <a:pathLst>
                <a:path w="36" h="256">
                  <a:moveTo>
                    <a:pt x="0" y="0"/>
                  </a:moveTo>
                  <a:lnTo>
                    <a:pt x="36" y="157"/>
                  </a:lnTo>
                  <a:lnTo>
                    <a:pt x="24" y="256"/>
                  </a:lnTo>
                  <a:lnTo>
                    <a:pt x="0" y="155"/>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09" name="Freeform 62">
              <a:extLst>
                <a:ext uri="{FF2B5EF4-FFF2-40B4-BE49-F238E27FC236}">
                  <a16:creationId xmlns:a16="http://schemas.microsoft.com/office/drawing/2014/main" id="{14152AEC-70ED-2C49-BA14-E140F7FA00AD}"/>
                </a:ext>
              </a:extLst>
            </p:cNvPr>
            <p:cNvSpPr>
              <a:spLocks/>
            </p:cNvSpPr>
            <p:nvPr/>
          </p:nvSpPr>
          <p:spPr bwMode="auto">
            <a:xfrm>
              <a:off x="4390773" y="4089295"/>
              <a:ext cx="68482" cy="260688"/>
            </a:xfrm>
            <a:custGeom>
              <a:avLst/>
              <a:gdLst>
                <a:gd name="T0" fmla="*/ 0 w 56"/>
                <a:gd name="T1" fmla="*/ 0 h 214"/>
                <a:gd name="T2" fmla="*/ 3742 w 56"/>
                <a:gd name="T3" fmla="*/ 2359 h 214"/>
                <a:gd name="T4" fmla="*/ 3742 w 56"/>
                <a:gd name="T5" fmla="*/ 2359 h 214"/>
                <a:gd name="T6" fmla="*/ 3742 w 56"/>
                <a:gd name="T7" fmla="*/ 4718 h 214"/>
                <a:gd name="T8" fmla="*/ 0 w 56"/>
                <a:gd name="T9" fmla="*/ 3539 h 214"/>
                <a:gd name="T10" fmla="*/ 0 w 56"/>
                <a:gd name="T11" fmla="*/ 0 h 214"/>
                <a:gd name="T12" fmla="*/ 0 60000 65536"/>
                <a:gd name="T13" fmla="*/ 0 60000 65536"/>
                <a:gd name="T14" fmla="*/ 0 60000 65536"/>
                <a:gd name="T15" fmla="*/ 0 60000 65536"/>
                <a:gd name="T16" fmla="*/ 0 60000 65536"/>
                <a:gd name="T17" fmla="*/ 0 60000 65536"/>
                <a:gd name="T18" fmla="*/ 0 w 56"/>
                <a:gd name="T19" fmla="*/ 0 h 214"/>
                <a:gd name="T20" fmla="*/ 56 w 56"/>
                <a:gd name="T21" fmla="*/ 214 h 214"/>
              </a:gdLst>
              <a:ahLst/>
              <a:cxnLst>
                <a:cxn ang="T12">
                  <a:pos x="T0" y="T1"/>
                </a:cxn>
                <a:cxn ang="T13">
                  <a:pos x="T2" y="T3"/>
                </a:cxn>
                <a:cxn ang="T14">
                  <a:pos x="T4" y="T5"/>
                </a:cxn>
                <a:cxn ang="T15">
                  <a:pos x="T6" y="T7"/>
                </a:cxn>
                <a:cxn ang="T16">
                  <a:pos x="T8" y="T9"/>
                </a:cxn>
                <a:cxn ang="T17">
                  <a:pos x="T10" y="T11"/>
                </a:cxn>
              </a:cxnLst>
              <a:rect l="T18" t="T19" r="T20" b="T21"/>
              <a:pathLst>
                <a:path w="56" h="214">
                  <a:moveTo>
                    <a:pt x="0" y="0"/>
                  </a:moveTo>
                  <a:lnTo>
                    <a:pt x="56" y="79"/>
                  </a:lnTo>
                  <a:lnTo>
                    <a:pt x="44" y="131"/>
                  </a:lnTo>
                  <a:lnTo>
                    <a:pt x="44" y="214"/>
                  </a:lnTo>
                  <a:lnTo>
                    <a:pt x="0" y="154"/>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10" name="Freeform 63">
              <a:extLst>
                <a:ext uri="{FF2B5EF4-FFF2-40B4-BE49-F238E27FC236}">
                  <a16:creationId xmlns:a16="http://schemas.microsoft.com/office/drawing/2014/main" id="{D3FFC8CD-2838-D44C-87F0-94A1CBB3108A}"/>
                </a:ext>
              </a:extLst>
            </p:cNvPr>
            <p:cNvSpPr>
              <a:spLocks/>
            </p:cNvSpPr>
            <p:nvPr/>
          </p:nvSpPr>
          <p:spPr bwMode="auto">
            <a:xfrm>
              <a:off x="7424198" y="3499059"/>
              <a:ext cx="253694" cy="214780"/>
            </a:xfrm>
            <a:custGeom>
              <a:avLst/>
              <a:gdLst>
                <a:gd name="T0" fmla="*/ 0 w 209"/>
                <a:gd name="T1" fmla="*/ 2324 h 179"/>
                <a:gd name="T2" fmla="*/ 9905 w 209"/>
                <a:gd name="T3" fmla="*/ 0 h 179"/>
                <a:gd name="T4" fmla="*/ 9905 w 209"/>
                <a:gd name="T5" fmla="*/ 2324 h 179"/>
                <a:gd name="T6" fmla="*/ 0 w 209"/>
                <a:gd name="T7" fmla="*/ 2324 h 179"/>
                <a:gd name="T8" fmla="*/ 0 w 209"/>
                <a:gd name="T9" fmla="*/ 2324 h 179"/>
                <a:gd name="T10" fmla="*/ 0 60000 65536"/>
                <a:gd name="T11" fmla="*/ 0 60000 65536"/>
                <a:gd name="T12" fmla="*/ 0 60000 65536"/>
                <a:gd name="T13" fmla="*/ 0 60000 65536"/>
                <a:gd name="T14" fmla="*/ 0 60000 65536"/>
                <a:gd name="T15" fmla="*/ 0 w 209"/>
                <a:gd name="T16" fmla="*/ 0 h 179"/>
                <a:gd name="T17" fmla="*/ 209 w 209"/>
                <a:gd name="T18" fmla="*/ 179 h 179"/>
              </a:gdLst>
              <a:ahLst/>
              <a:cxnLst>
                <a:cxn ang="T10">
                  <a:pos x="T0" y="T1"/>
                </a:cxn>
                <a:cxn ang="T11">
                  <a:pos x="T2" y="T3"/>
                </a:cxn>
                <a:cxn ang="T12">
                  <a:pos x="T4" y="T5"/>
                </a:cxn>
                <a:cxn ang="T13">
                  <a:pos x="T6" y="T7"/>
                </a:cxn>
                <a:cxn ang="T14">
                  <a:pos x="T8" y="T9"/>
                </a:cxn>
              </a:cxnLst>
              <a:rect l="T15" t="T16" r="T17" b="T18"/>
              <a:pathLst>
                <a:path w="209" h="179">
                  <a:moveTo>
                    <a:pt x="0" y="26"/>
                  </a:moveTo>
                  <a:lnTo>
                    <a:pt x="209" y="0"/>
                  </a:lnTo>
                  <a:lnTo>
                    <a:pt x="209" y="149"/>
                  </a:lnTo>
                  <a:lnTo>
                    <a:pt x="0" y="179"/>
                  </a:lnTo>
                  <a:lnTo>
                    <a:pt x="0" y="26"/>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11" name="Freeform 64">
              <a:extLst>
                <a:ext uri="{FF2B5EF4-FFF2-40B4-BE49-F238E27FC236}">
                  <a16:creationId xmlns:a16="http://schemas.microsoft.com/office/drawing/2014/main" id="{4B0440B3-D923-474B-A7BD-20A023382349}"/>
                </a:ext>
              </a:extLst>
            </p:cNvPr>
            <p:cNvSpPr>
              <a:spLocks/>
            </p:cNvSpPr>
            <p:nvPr/>
          </p:nvSpPr>
          <p:spPr bwMode="auto">
            <a:xfrm>
              <a:off x="6983737" y="3261324"/>
              <a:ext cx="143189" cy="195105"/>
            </a:xfrm>
            <a:custGeom>
              <a:avLst/>
              <a:gdLst>
                <a:gd name="T0" fmla="*/ 6137 w 119"/>
                <a:gd name="T1" fmla="*/ 0 h 159"/>
                <a:gd name="T2" fmla="*/ 3682 w 119"/>
                <a:gd name="T3" fmla="*/ 2376 h 159"/>
                <a:gd name="T4" fmla="*/ 0 w 119"/>
                <a:gd name="T5" fmla="*/ 3564 h 159"/>
                <a:gd name="T6" fmla="*/ 4909 w 119"/>
                <a:gd name="T7" fmla="*/ 2376 h 159"/>
                <a:gd name="T8" fmla="*/ 6137 w 119"/>
                <a:gd name="T9" fmla="*/ 3564 h 159"/>
                <a:gd name="T10" fmla="*/ 6137 w 119"/>
                <a:gd name="T11" fmla="*/ 0 h 159"/>
                <a:gd name="T12" fmla="*/ 0 60000 65536"/>
                <a:gd name="T13" fmla="*/ 0 60000 65536"/>
                <a:gd name="T14" fmla="*/ 0 60000 65536"/>
                <a:gd name="T15" fmla="*/ 0 60000 65536"/>
                <a:gd name="T16" fmla="*/ 0 60000 65536"/>
                <a:gd name="T17" fmla="*/ 0 60000 65536"/>
                <a:gd name="T18" fmla="*/ 0 w 119"/>
                <a:gd name="T19" fmla="*/ 0 h 159"/>
                <a:gd name="T20" fmla="*/ 119 w 119"/>
                <a:gd name="T21" fmla="*/ 159 h 159"/>
              </a:gdLst>
              <a:ahLst/>
              <a:cxnLst>
                <a:cxn ang="T12">
                  <a:pos x="T0" y="T1"/>
                </a:cxn>
                <a:cxn ang="T13">
                  <a:pos x="T2" y="T3"/>
                </a:cxn>
                <a:cxn ang="T14">
                  <a:pos x="T4" y="T5"/>
                </a:cxn>
                <a:cxn ang="T15">
                  <a:pos x="T6" y="T7"/>
                </a:cxn>
                <a:cxn ang="T16">
                  <a:pos x="T8" y="T9"/>
                </a:cxn>
                <a:cxn ang="T17">
                  <a:pos x="T10" y="T11"/>
                </a:cxn>
              </a:cxnLst>
              <a:rect l="T18" t="T19" r="T20" b="T21"/>
              <a:pathLst>
                <a:path w="119" h="159">
                  <a:moveTo>
                    <a:pt x="119" y="0"/>
                  </a:moveTo>
                  <a:lnTo>
                    <a:pt x="14" y="97"/>
                  </a:lnTo>
                  <a:lnTo>
                    <a:pt x="0" y="153"/>
                  </a:lnTo>
                  <a:lnTo>
                    <a:pt x="95" y="121"/>
                  </a:lnTo>
                  <a:lnTo>
                    <a:pt x="119" y="159"/>
                  </a:lnTo>
                  <a:lnTo>
                    <a:pt x="119"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12" name="Freeform 65">
              <a:extLst>
                <a:ext uri="{FF2B5EF4-FFF2-40B4-BE49-F238E27FC236}">
                  <a16:creationId xmlns:a16="http://schemas.microsoft.com/office/drawing/2014/main" id="{BAF87E86-D338-3F4A-8905-6097079F488F}"/>
                </a:ext>
              </a:extLst>
            </p:cNvPr>
            <p:cNvSpPr>
              <a:spLocks/>
            </p:cNvSpPr>
            <p:nvPr/>
          </p:nvSpPr>
          <p:spPr bwMode="auto">
            <a:xfrm>
              <a:off x="7288793" y="3372815"/>
              <a:ext cx="80934" cy="95092"/>
            </a:xfrm>
            <a:custGeom>
              <a:avLst/>
              <a:gdLst>
                <a:gd name="T0" fmla="*/ 3752 w 66"/>
                <a:gd name="T1" fmla="*/ 0 h 79"/>
                <a:gd name="T2" fmla="*/ 0 w 66"/>
                <a:gd name="T3" fmla="*/ 2331 h 79"/>
                <a:gd name="T4" fmla="*/ 3752 w 66"/>
                <a:gd name="T5" fmla="*/ 2331 h 79"/>
                <a:gd name="T6" fmla="*/ 3752 w 66"/>
                <a:gd name="T7" fmla="*/ 0 h 79"/>
                <a:gd name="T8" fmla="*/ 0 60000 65536"/>
                <a:gd name="T9" fmla="*/ 0 60000 65536"/>
                <a:gd name="T10" fmla="*/ 0 60000 65536"/>
                <a:gd name="T11" fmla="*/ 0 60000 65536"/>
                <a:gd name="T12" fmla="*/ 0 w 66"/>
                <a:gd name="T13" fmla="*/ 0 h 79"/>
                <a:gd name="T14" fmla="*/ 66 w 66"/>
                <a:gd name="T15" fmla="*/ 79 h 79"/>
              </a:gdLst>
              <a:ahLst/>
              <a:cxnLst>
                <a:cxn ang="T8">
                  <a:pos x="T0" y="T1"/>
                </a:cxn>
                <a:cxn ang="T9">
                  <a:pos x="T2" y="T3"/>
                </a:cxn>
                <a:cxn ang="T10">
                  <a:pos x="T4" y="T5"/>
                </a:cxn>
                <a:cxn ang="T11">
                  <a:pos x="T6" y="T7"/>
                </a:cxn>
              </a:cxnLst>
              <a:rect l="T12" t="T13" r="T14" b="T15"/>
              <a:pathLst>
                <a:path w="66" h="79">
                  <a:moveTo>
                    <a:pt x="66" y="0"/>
                  </a:moveTo>
                  <a:lnTo>
                    <a:pt x="0" y="54"/>
                  </a:lnTo>
                  <a:lnTo>
                    <a:pt x="66" y="79"/>
                  </a:lnTo>
                  <a:lnTo>
                    <a:pt x="66"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13" name="Freeform 66">
              <a:extLst>
                <a:ext uri="{FF2B5EF4-FFF2-40B4-BE49-F238E27FC236}">
                  <a16:creationId xmlns:a16="http://schemas.microsoft.com/office/drawing/2014/main" id="{329E0FFD-FB9D-5543-A355-E85C403E5D35}"/>
                </a:ext>
              </a:extLst>
            </p:cNvPr>
            <p:cNvSpPr>
              <a:spLocks/>
            </p:cNvSpPr>
            <p:nvPr/>
          </p:nvSpPr>
          <p:spPr bwMode="auto">
            <a:xfrm>
              <a:off x="7374394" y="3636779"/>
              <a:ext cx="54474" cy="262326"/>
            </a:xfrm>
            <a:custGeom>
              <a:avLst/>
              <a:gdLst>
                <a:gd name="T0" fmla="*/ 2416 w 46"/>
                <a:gd name="T1" fmla="*/ 0 h 219"/>
                <a:gd name="T2" fmla="*/ 0 w 46"/>
                <a:gd name="T3" fmla="*/ 2320 h 219"/>
                <a:gd name="T4" fmla="*/ 0 w 46"/>
                <a:gd name="T5" fmla="*/ 4639 h 219"/>
                <a:gd name="T6" fmla="*/ 2416 w 46"/>
                <a:gd name="T7" fmla="*/ 2320 h 219"/>
                <a:gd name="T8" fmla="*/ 2416 w 46"/>
                <a:gd name="T9" fmla="*/ 0 h 219"/>
                <a:gd name="T10" fmla="*/ 0 60000 65536"/>
                <a:gd name="T11" fmla="*/ 0 60000 65536"/>
                <a:gd name="T12" fmla="*/ 0 60000 65536"/>
                <a:gd name="T13" fmla="*/ 0 60000 65536"/>
                <a:gd name="T14" fmla="*/ 0 60000 65536"/>
                <a:gd name="T15" fmla="*/ 0 w 46"/>
                <a:gd name="T16" fmla="*/ 0 h 219"/>
                <a:gd name="T17" fmla="*/ 46 w 46"/>
                <a:gd name="T18" fmla="*/ 219 h 219"/>
              </a:gdLst>
              <a:ahLst/>
              <a:cxnLst>
                <a:cxn ang="T10">
                  <a:pos x="T0" y="T1"/>
                </a:cxn>
                <a:cxn ang="T11">
                  <a:pos x="T2" y="T3"/>
                </a:cxn>
                <a:cxn ang="T12">
                  <a:pos x="T4" y="T5"/>
                </a:cxn>
                <a:cxn ang="T13">
                  <a:pos x="T6" y="T7"/>
                </a:cxn>
                <a:cxn ang="T14">
                  <a:pos x="T8" y="T9"/>
                </a:cxn>
              </a:cxnLst>
              <a:rect l="T15" t="T16" r="T17" b="T18"/>
              <a:pathLst>
                <a:path w="46" h="219">
                  <a:moveTo>
                    <a:pt x="46" y="0"/>
                  </a:moveTo>
                  <a:lnTo>
                    <a:pt x="0" y="60"/>
                  </a:lnTo>
                  <a:lnTo>
                    <a:pt x="0" y="219"/>
                  </a:lnTo>
                  <a:lnTo>
                    <a:pt x="46" y="154"/>
                  </a:lnTo>
                  <a:lnTo>
                    <a:pt x="46"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14" name="Freeform 67">
              <a:extLst>
                <a:ext uri="{FF2B5EF4-FFF2-40B4-BE49-F238E27FC236}">
                  <a16:creationId xmlns:a16="http://schemas.microsoft.com/office/drawing/2014/main" id="{C92AA420-7288-EE43-B729-E0C3721278F3}"/>
                </a:ext>
              </a:extLst>
            </p:cNvPr>
            <p:cNvSpPr>
              <a:spLocks/>
            </p:cNvSpPr>
            <p:nvPr/>
          </p:nvSpPr>
          <p:spPr bwMode="auto">
            <a:xfrm>
              <a:off x="7679451" y="3677769"/>
              <a:ext cx="71595" cy="96733"/>
            </a:xfrm>
            <a:custGeom>
              <a:avLst/>
              <a:gdLst>
                <a:gd name="T0" fmla="*/ 3843 w 57"/>
                <a:gd name="T1" fmla="*/ 0 h 82"/>
                <a:gd name="T2" fmla="*/ 0 w 57"/>
                <a:gd name="T3" fmla="*/ 2284 h 82"/>
                <a:gd name="T4" fmla="*/ 3843 w 57"/>
                <a:gd name="T5" fmla="*/ 2284 h 82"/>
                <a:gd name="T6" fmla="*/ 3843 w 57"/>
                <a:gd name="T7" fmla="*/ 2284 h 82"/>
                <a:gd name="T8" fmla="*/ 3843 w 57"/>
                <a:gd name="T9" fmla="*/ 0 h 82"/>
                <a:gd name="T10" fmla="*/ 0 60000 65536"/>
                <a:gd name="T11" fmla="*/ 0 60000 65536"/>
                <a:gd name="T12" fmla="*/ 0 60000 65536"/>
                <a:gd name="T13" fmla="*/ 0 60000 65536"/>
                <a:gd name="T14" fmla="*/ 0 60000 65536"/>
                <a:gd name="T15" fmla="*/ 0 w 57"/>
                <a:gd name="T16" fmla="*/ 0 h 82"/>
                <a:gd name="T17" fmla="*/ 57 w 57"/>
                <a:gd name="T18" fmla="*/ 82 h 82"/>
              </a:gdLst>
              <a:ahLst/>
              <a:cxnLst>
                <a:cxn ang="T10">
                  <a:pos x="T0" y="T1"/>
                </a:cxn>
                <a:cxn ang="T11">
                  <a:pos x="T2" y="T3"/>
                </a:cxn>
                <a:cxn ang="T12">
                  <a:pos x="T4" y="T5"/>
                </a:cxn>
                <a:cxn ang="T13">
                  <a:pos x="T6" y="T7"/>
                </a:cxn>
                <a:cxn ang="T14">
                  <a:pos x="T8" y="T9"/>
                </a:cxn>
              </a:cxnLst>
              <a:rect l="T15" t="T16" r="T17" b="T18"/>
              <a:pathLst>
                <a:path w="57" h="82">
                  <a:moveTo>
                    <a:pt x="57" y="0"/>
                  </a:moveTo>
                  <a:lnTo>
                    <a:pt x="0" y="58"/>
                  </a:lnTo>
                  <a:lnTo>
                    <a:pt x="16" y="82"/>
                  </a:lnTo>
                  <a:lnTo>
                    <a:pt x="57" y="58"/>
                  </a:lnTo>
                  <a:lnTo>
                    <a:pt x="57"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15" name="Freeform 68">
              <a:extLst>
                <a:ext uri="{FF2B5EF4-FFF2-40B4-BE49-F238E27FC236}">
                  <a16:creationId xmlns:a16="http://schemas.microsoft.com/office/drawing/2014/main" id="{ABAE2050-C444-3445-BFD4-6D55B084CD29}"/>
                </a:ext>
              </a:extLst>
            </p:cNvPr>
            <p:cNvSpPr>
              <a:spLocks/>
            </p:cNvSpPr>
            <p:nvPr/>
          </p:nvSpPr>
          <p:spPr bwMode="auto">
            <a:xfrm>
              <a:off x="7724586" y="3858118"/>
              <a:ext cx="73152" cy="141001"/>
            </a:xfrm>
            <a:custGeom>
              <a:avLst/>
              <a:gdLst>
                <a:gd name="T0" fmla="*/ 3794 w 59"/>
                <a:gd name="T1" fmla="*/ 0 h 116"/>
                <a:gd name="T2" fmla="*/ 0 w 59"/>
                <a:gd name="T3" fmla="*/ 2354 h 116"/>
                <a:gd name="T4" fmla="*/ 0 w 59"/>
                <a:gd name="T5" fmla="*/ 2354 h 116"/>
                <a:gd name="T6" fmla="*/ 3794 w 59"/>
                <a:gd name="T7" fmla="*/ 2354 h 116"/>
                <a:gd name="T8" fmla="*/ 3794 w 59"/>
                <a:gd name="T9" fmla="*/ 2354 h 116"/>
                <a:gd name="T10" fmla="*/ 3794 w 59"/>
                <a:gd name="T11" fmla="*/ 0 h 116"/>
                <a:gd name="T12" fmla="*/ 0 60000 65536"/>
                <a:gd name="T13" fmla="*/ 0 60000 65536"/>
                <a:gd name="T14" fmla="*/ 0 60000 65536"/>
                <a:gd name="T15" fmla="*/ 0 60000 65536"/>
                <a:gd name="T16" fmla="*/ 0 60000 65536"/>
                <a:gd name="T17" fmla="*/ 0 60000 65536"/>
                <a:gd name="T18" fmla="*/ 0 w 59"/>
                <a:gd name="T19" fmla="*/ 0 h 116"/>
                <a:gd name="T20" fmla="*/ 59 w 59"/>
                <a:gd name="T21" fmla="*/ 116 h 116"/>
              </a:gdLst>
              <a:ahLst/>
              <a:cxnLst>
                <a:cxn ang="T12">
                  <a:pos x="T0" y="T1"/>
                </a:cxn>
                <a:cxn ang="T13">
                  <a:pos x="T2" y="T3"/>
                </a:cxn>
                <a:cxn ang="T14">
                  <a:pos x="T4" y="T5"/>
                </a:cxn>
                <a:cxn ang="T15">
                  <a:pos x="T6" y="T7"/>
                </a:cxn>
                <a:cxn ang="T16">
                  <a:pos x="T8" y="T9"/>
                </a:cxn>
                <a:cxn ang="T17">
                  <a:pos x="T10" y="T11"/>
                </a:cxn>
              </a:cxnLst>
              <a:rect l="T18" t="T19" r="T20" b="T21"/>
              <a:pathLst>
                <a:path w="59" h="116">
                  <a:moveTo>
                    <a:pt x="59" y="0"/>
                  </a:moveTo>
                  <a:lnTo>
                    <a:pt x="0" y="77"/>
                  </a:lnTo>
                  <a:lnTo>
                    <a:pt x="0" y="92"/>
                  </a:lnTo>
                  <a:lnTo>
                    <a:pt x="44" y="116"/>
                  </a:lnTo>
                  <a:lnTo>
                    <a:pt x="59" y="116"/>
                  </a:lnTo>
                  <a:lnTo>
                    <a:pt x="59"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16" name="Freeform 69">
              <a:extLst>
                <a:ext uri="{FF2B5EF4-FFF2-40B4-BE49-F238E27FC236}">
                  <a16:creationId xmlns:a16="http://schemas.microsoft.com/office/drawing/2014/main" id="{41944226-625F-894C-9415-220CC2E1C5B8}"/>
                </a:ext>
              </a:extLst>
            </p:cNvPr>
            <p:cNvSpPr>
              <a:spLocks/>
            </p:cNvSpPr>
            <p:nvPr/>
          </p:nvSpPr>
          <p:spPr bwMode="auto">
            <a:xfrm>
              <a:off x="8021858" y="3617107"/>
              <a:ext cx="510500" cy="449234"/>
            </a:xfrm>
            <a:custGeom>
              <a:avLst/>
              <a:gdLst>
                <a:gd name="T0" fmla="*/ 0 w 417"/>
                <a:gd name="T1" fmla="*/ 2147483647 h 370"/>
                <a:gd name="T2" fmla="*/ 0 w 417"/>
                <a:gd name="T3" fmla="*/ 2147483647 h 370"/>
                <a:gd name="T4" fmla="*/ 2147483647 w 417"/>
                <a:gd name="T5" fmla="*/ 2147483647 h 370"/>
                <a:gd name="T6" fmla="*/ 2147483647 w 417"/>
                <a:gd name="T7" fmla="*/ 2147483647 h 370"/>
                <a:gd name="T8" fmla="*/ 2147483647 w 417"/>
                <a:gd name="T9" fmla="*/ 2147483647 h 370"/>
                <a:gd name="T10" fmla="*/ 2147483647 w 417"/>
                <a:gd name="T11" fmla="*/ 2147483647 h 370"/>
                <a:gd name="T12" fmla="*/ 2147483647 w 417"/>
                <a:gd name="T13" fmla="*/ 2147483647 h 370"/>
                <a:gd name="T14" fmla="*/ 2147483647 w 417"/>
                <a:gd name="T15" fmla="*/ 2147483647 h 370"/>
                <a:gd name="T16" fmla="*/ 2147483647 w 417"/>
                <a:gd name="T17" fmla="*/ 2147483647 h 370"/>
                <a:gd name="T18" fmla="*/ 2147483647 w 417"/>
                <a:gd name="T19" fmla="*/ 2147483647 h 370"/>
                <a:gd name="T20" fmla="*/ 2147483647 w 417"/>
                <a:gd name="T21" fmla="*/ 2147483647 h 370"/>
                <a:gd name="T22" fmla="*/ 2147483647 w 417"/>
                <a:gd name="T23" fmla="*/ 0 h 370"/>
                <a:gd name="T24" fmla="*/ 2147483647 w 417"/>
                <a:gd name="T25" fmla="*/ 0 h 370"/>
                <a:gd name="T26" fmla="*/ 2147483647 w 417"/>
                <a:gd name="T27" fmla="*/ 2147483647 h 370"/>
                <a:gd name="T28" fmla="*/ 2147483647 w 417"/>
                <a:gd name="T29" fmla="*/ 2147483647 h 370"/>
                <a:gd name="T30" fmla="*/ 2147483647 w 417"/>
                <a:gd name="T31" fmla="*/ 2147483647 h 370"/>
                <a:gd name="T32" fmla="*/ 2147483647 w 417"/>
                <a:gd name="T33" fmla="*/ 2147483647 h 370"/>
                <a:gd name="T34" fmla="*/ 2147483647 w 417"/>
                <a:gd name="T35" fmla="*/ 2147483647 h 370"/>
                <a:gd name="T36" fmla="*/ 2147483647 w 417"/>
                <a:gd name="T37" fmla="*/ 2147483647 h 370"/>
                <a:gd name="T38" fmla="*/ 0 w 417"/>
                <a:gd name="T39" fmla="*/ 2147483647 h 3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7"/>
                <a:gd name="T61" fmla="*/ 0 h 370"/>
                <a:gd name="T62" fmla="*/ 417 w 417"/>
                <a:gd name="T63" fmla="*/ 370 h 3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7" h="370">
                  <a:moveTo>
                    <a:pt x="0" y="234"/>
                  </a:moveTo>
                  <a:lnTo>
                    <a:pt x="0" y="273"/>
                  </a:lnTo>
                  <a:lnTo>
                    <a:pt x="274" y="273"/>
                  </a:lnTo>
                  <a:lnTo>
                    <a:pt x="321" y="343"/>
                  </a:lnTo>
                  <a:lnTo>
                    <a:pt x="371" y="351"/>
                  </a:lnTo>
                  <a:lnTo>
                    <a:pt x="371" y="370"/>
                  </a:lnTo>
                  <a:lnTo>
                    <a:pt x="407" y="342"/>
                  </a:lnTo>
                  <a:lnTo>
                    <a:pt x="415" y="261"/>
                  </a:lnTo>
                  <a:lnTo>
                    <a:pt x="417" y="218"/>
                  </a:lnTo>
                  <a:lnTo>
                    <a:pt x="417" y="133"/>
                  </a:lnTo>
                  <a:lnTo>
                    <a:pt x="401" y="119"/>
                  </a:lnTo>
                  <a:lnTo>
                    <a:pt x="409" y="0"/>
                  </a:lnTo>
                  <a:lnTo>
                    <a:pt x="320" y="0"/>
                  </a:lnTo>
                  <a:lnTo>
                    <a:pt x="224" y="95"/>
                  </a:lnTo>
                  <a:lnTo>
                    <a:pt x="240" y="127"/>
                  </a:lnTo>
                  <a:lnTo>
                    <a:pt x="181" y="170"/>
                  </a:lnTo>
                  <a:lnTo>
                    <a:pt x="107" y="160"/>
                  </a:lnTo>
                  <a:lnTo>
                    <a:pt x="42" y="160"/>
                  </a:lnTo>
                  <a:lnTo>
                    <a:pt x="28" y="204"/>
                  </a:lnTo>
                  <a:lnTo>
                    <a:pt x="0" y="234"/>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17" name="Freeform 70">
              <a:extLst>
                <a:ext uri="{FF2B5EF4-FFF2-40B4-BE49-F238E27FC236}">
                  <a16:creationId xmlns:a16="http://schemas.microsoft.com/office/drawing/2014/main" id="{AB866482-BF79-FA4D-AA81-6A3632385B26}"/>
                </a:ext>
              </a:extLst>
            </p:cNvPr>
            <p:cNvSpPr>
              <a:spLocks/>
            </p:cNvSpPr>
            <p:nvPr/>
          </p:nvSpPr>
          <p:spPr bwMode="auto">
            <a:xfrm>
              <a:off x="8509013" y="3622024"/>
              <a:ext cx="191437" cy="227896"/>
            </a:xfrm>
            <a:custGeom>
              <a:avLst/>
              <a:gdLst>
                <a:gd name="T0" fmla="*/ 2147483647 w 155"/>
                <a:gd name="T1" fmla="*/ 0 h 189"/>
                <a:gd name="T2" fmla="*/ 2147483647 w 155"/>
                <a:gd name="T3" fmla="*/ 0 h 189"/>
                <a:gd name="T4" fmla="*/ 2147483647 w 155"/>
                <a:gd name="T5" fmla="*/ 2147483647 h 189"/>
                <a:gd name="T6" fmla="*/ 2147483647 w 155"/>
                <a:gd name="T7" fmla="*/ 2147483647 h 189"/>
                <a:gd name="T8" fmla="*/ 2147483647 w 155"/>
                <a:gd name="T9" fmla="*/ 2147483647 h 189"/>
                <a:gd name="T10" fmla="*/ 2147483647 w 155"/>
                <a:gd name="T11" fmla="*/ 2147483647 h 189"/>
                <a:gd name="T12" fmla="*/ 2147483647 w 155"/>
                <a:gd name="T13" fmla="*/ 2147483647 h 189"/>
                <a:gd name="T14" fmla="*/ 0 w 155"/>
                <a:gd name="T15" fmla="*/ 2147483647 h 189"/>
                <a:gd name="T16" fmla="*/ 2147483647 w 155"/>
                <a:gd name="T17" fmla="*/ 0 h 1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5"/>
                <a:gd name="T28" fmla="*/ 0 h 189"/>
                <a:gd name="T29" fmla="*/ 155 w 155"/>
                <a:gd name="T30" fmla="*/ 189 h 1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5" h="189">
                  <a:moveTo>
                    <a:pt x="10" y="0"/>
                  </a:moveTo>
                  <a:lnTo>
                    <a:pt x="155" y="0"/>
                  </a:lnTo>
                  <a:lnTo>
                    <a:pt x="149" y="46"/>
                  </a:lnTo>
                  <a:lnTo>
                    <a:pt x="123" y="56"/>
                  </a:lnTo>
                  <a:lnTo>
                    <a:pt x="83" y="189"/>
                  </a:lnTo>
                  <a:lnTo>
                    <a:pt x="18" y="189"/>
                  </a:lnTo>
                  <a:lnTo>
                    <a:pt x="18" y="130"/>
                  </a:lnTo>
                  <a:lnTo>
                    <a:pt x="0" y="116"/>
                  </a:lnTo>
                  <a:lnTo>
                    <a:pt x="10" y="0"/>
                  </a:lnTo>
                  <a:close/>
                </a:path>
              </a:pathLst>
            </a:custGeom>
            <a:solidFill>
              <a:schemeClr val="bg1"/>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18" name="Freeform 71">
              <a:extLst>
                <a:ext uri="{FF2B5EF4-FFF2-40B4-BE49-F238E27FC236}">
                  <a16:creationId xmlns:a16="http://schemas.microsoft.com/office/drawing/2014/main" id="{2AEA0844-8C77-DF40-BD2B-95079955DEFB}"/>
                </a:ext>
              </a:extLst>
            </p:cNvPr>
            <p:cNvSpPr>
              <a:spLocks/>
            </p:cNvSpPr>
            <p:nvPr/>
          </p:nvSpPr>
          <p:spPr bwMode="auto">
            <a:xfrm>
              <a:off x="8610178" y="3540049"/>
              <a:ext cx="141632" cy="309873"/>
            </a:xfrm>
            <a:custGeom>
              <a:avLst/>
              <a:gdLst>
                <a:gd name="T0" fmla="*/ 2147483647 w 116"/>
                <a:gd name="T1" fmla="*/ 2147483647 h 256"/>
                <a:gd name="T2" fmla="*/ 2147483647 w 116"/>
                <a:gd name="T3" fmla="*/ 0 h 256"/>
                <a:gd name="T4" fmla="*/ 2147483647 w 116"/>
                <a:gd name="T5" fmla="*/ 2147483647 h 256"/>
                <a:gd name="T6" fmla="*/ 2147483647 w 116"/>
                <a:gd name="T7" fmla="*/ 2147483647 h 256"/>
                <a:gd name="T8" fmla="*/ 0 w 116"/>
                <a:gd name="T9" fmla="*/ 2147483647 h 256"/>
                <a:gd name="T10" fmla="*/ 2147483647 w 116"/>
                <a:gd name="T11" fmla="*/ 2147483647 h 256"/>
                <a:gd name="T12" fmla="*/ 2147483647 w 116"/>
                <a:gd name="T13" fmla="*/ 2147483647 h 256"/>
                <a:gd name="T14" fmla="*/ 2147483647 w 116"/>
                <a:gd name="T15" fmla="*/ 2147483647 h 256"/>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56"/>
                <a:gd name="T26" fmla="*/ 116 w 116"/>
                <a:gd name="T27" fmla="*/ 256 h 2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56">
                  <a:moveTo>
                    <a:pt x="72" y="67"/>
                  </a:moveTo>
                  <a:lnTo>
                    <a:pt x="116" y="0"/>
                  </a:lnTo>
                  <a:lnTo>
                    <a:pt x="116" y="234"/>
                  </a:lnTo>
                  <a:lnTo>
                    <a:pt x="74" y="256"/>
                  </a:lnTo>
                  <a:lnTo>
                    <a:pt x="0" y="254"/>
                  </a:lnTo>
                  <a:lnTo>
                    <a:pt x="42" y="123"/>
                  </a:lnTo>
                  <a:lnTo>
                    <a:pt x="67" y="112"/>
                  </a:lnTo>
                  <a:lnTo>
                    <a:pt x="72" y="67"/>
                  </a:lnTo>
                  <a:close/>
                </a:path>
              </a:pathLst>
            </a:custGeom>
            <a:no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19" name="Freeform 72">
              <a:extLst>
                <a:ext uri="{FF2B5EF4-FFF2-40B4-BE49-F238E27FC236}">
                  <a16:creationId xmlns:a16="http://schemas.microsoft.com/office/drawing/2014/main" id="{C06DB469-8CB6-2341-B966-D5E1E6E985E9}"/>
                </a:ext>
              </a:extLst>
            </p:cNvPr>
            <p:cNvSpPr>
              <a:spLocks/>
            </p:cNvSpPr>
            <p:nvPr/>
          </p:nvSpPr>
          <p:spPr bwMode="auto">
            <a:xfrm>
              <a:off x="8751809" y="3372815"/>
              <a:ext cx="300386" cy="447594"/>
            </a:xfrm>
            <a:custGeom>
              <a:avLst/>
              <a:gdLst>
                <a:gd name="T0" fmla="*/ 0 w 246"/>
                <a:gd name="T1" fmla="*/ 2147483647 h 373"/>
                <a:gd name="T2" fmla="*/ 0 w 246"/>
                <a:gd name="T3" fmla="*/ 2147483647 h 373"/>
                <a:gd name="T4" fmla="*/ 2147483647 w 246"/>
                <a:gd name="T5" fmla="*/ 2147483647 h 373"/>
                <a:gd name="T6" fmla="*/ 2147483647 w 246"/>
                <a:gd name="T7" fmla="*/ 2147483647 h 373"/>
                <a:gd name="T8" fmla="*/ 2147483647 w 246"/>
                <a:gd name="T9" fmla="*/ 2147483647 h 373"/>
                <a:gd name="T10" fmla="*/ 2147483647 w 246"/>
                <a:gd name="T11" fmla="*/ 2147483647 h 373"/>
                <a:gd name="T12" fmla="*/ 2147483647 w 246"/>
                <a:gd name="T13" fmla="*/ 2147483647 h 373"/>
                <a:gd name="T14" fmla="*/ 2147483647 w 246"/>
                <a:gd name="T15" fmla="*/ 2147483647 h 373"/>
                <a:gd name="T16" fmla="*/ 2147483647 w 246"/>
                <a:gd name="T17" fmla="*/ 2147483647 h 373"/>
                <a:gd name="T18" fmla="*/ 2147483647 w 246"/>
                <a:gd name="T19" fmla="*/ 0 h 373"/>
                <a:gd name="T20" fmla="*/ 2147483647 w 246"/>
                <a:gd name="T21" fmla="*/ 2147483647 h 373"/>
                <a:gd name="T22" fmla="*/ 0 w 246"/>
                <a:gd name="T23" fmla="*/ 2147483647 h 3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6"/>
                <a:gd name="T37" fmla="*/ 0 h 373"/>
                <a:gd name="T38" fmla="*/ 246 w 246"/>
                <a:gd name="T39" fmla="*/ 373 h 3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6" h="373">
                  <a:moveTo>
                    <a:pt x="0" y="145"/>
                  </a:moveTo>
                  <a:lnTo>
                    <a:pt x="0" y="373"/>
                  </a:lnTo>
                  <a:lnTo>
                    <a:pt x="59" y="340"/>
                  </a:lnTo>
                  <a:lnTo>
                    <a:pt x="63" y="310"/>
                  </a:lnTo>
                  <a:lnTo>
                    <a:pt x="246" y="177"/>
                  </a:lnTo>
                  <a:lnTo>
                    <a:pt x="236" y="127"/>
                  </a:lnTo>
                  <a:lnTo>
                    <a:pt x="204" y="113"/>
                  </a:lnTo>
                  <a:lnTo>
                    <a:pt x="182" y="6"/>
                  </a:lnTo>
                  <a:lnTo>
                    <a:pt x="133" y="20"/>
                  </a:lnTo>
                  <a:lnTo>
                    <a:pt x="107" y="0"/>
                  </a:lnTo>
                  <a:lnTo>
                    <a:pt x="59" y="38"/>
                  </a:lnTo>
                  <a:lnTo>
                    <a:pt x="0" y="145"/>
                  </a:lnTo>
                  <a:close/>
                </a:path>
              </a:pathLst>
            </a:custGeom>
            <a:solidFill>
              <a:schemeClr val="bg1"/>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20" name="Freeform 73">
              <a:extLst>
                <a:ext uri="{FF2B5EF4-FFF2-40B4-BE49-F238E27FC236}">
                  <a16:creationId xmlns:a16="http://schemas.microsoft.com/office/drawing/2014/main" id="{95DD4A92-ECB2-234B-A56A-9605256936FA}"/>
                </a:ext>
              </a:extLst>
            </p:cNvPr>
            <p:cNvSpPr>
              <a:spLocks/>
            </p:cNvSpPr>
            <p:nvPr/>
          </p:nvSpPr>
          <p:spPr bwMode="auto">
            <a:xfrm>
              <a:off x="8530801" y="3820407"/>
              <a:ext cx="287934" cy="177071"/>
            </a:xfrm>
            <a:custGeom>
              <a:avLst/>
              <a:gdLst>
                <a:gd name="T0" fmla="*/ 2147483647 w 236"/>
                <a:gd name="T1" fmla="*/ 2147483647 h 143"/>
                <a:gd name="T2" fmla="*/ 2147483647 w 236"/>
                <a:gd name="T3" fmla="*/ 2147483647 h 143"/>
                <a:gd name="T4" fmla="*/ 2147483647 w 236"/>
                <a:gd name="T5" fmla="*/ 0 h 143"/>
                <a:gd name="T6" fmla="*/ 2147483647 w 236"/>
                <a:gd name="T7" fmla="*/ 2147483647 h 143"/>
                <a:gd name="T8" fmla="*/ 2147483647 w 236"/>
                <a:gd name="T9" fmla="*/ 2147483647 h 143"/>
                <a:gd name="T10" fmla="*/ 2147483647 w 236"/>
                <a:gd name="T11" fmla="*/ 2147483647 h 143"/>
                <a:gd name="T12" fmla="*/ 2147483647 w 236"/>
                <a:gd name="T13" fmla="*/ 2147483647 h 143"/>
                <a:gd name="T14" fmla="*/ 2147483647 w 236"/>
                <a:gd name="T15" fmla="*/ 2147483647 h 143"/>
                <a:gd name="T16" fmla="*/ 2147483647 w 236"/>
                <a:gd name="T17" fmla="*/ 2147483647 h 143"/>
                <a:gd name="T18" fmla="*/ 0 w 236"/>
                <a:gd name="T19" fmla="*/ 2147483647 h 143"/>
                <a:gd name="T20" fmla="*/ 2147483647 w 236"/>
                <a:gd name="T21" fmla="*/ 2147483647 h 14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6"/>
                <a:gd name="T34" fmla="*/ 0 h 143"/>
                <a:gd name="T35" fmla="*/ 236 w 236"/>
                <a:gd name="T36" fmla="*/ 143 h 14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6" h="143">
                  <a:moveTo>
                    <a:pt x="2" y="20"/>
                  </a:moveTo>
                  <a:lnTo>
                    <a:pt x="141" y="23"/>
                  </a:lnTo>
                  <a:lnTo>
                    <a:pt x="182" y="0"/>
                  </a:lnTo>
                  <a:lnTo>
                    <a:pt x="191" y="43"/>
                  </a:lnTo>
                  <a:lnTo>
                    <a:pt x="169" y="65"/>
                  </a:lnTo>
                  <a:lnTo>
                    <a:pt x="201" y="123"/>
                  </a:lnTo>
                  <a:lnTo>
                    <a:pt x="236" y="123"/>
                  </a:lnTo>
                  <a:lnTo>
                    <a:pt x="185" y="143"/>
                  </a:lnTo>
                  <a:lnTo>
                    <a:pt x="136" y="94"/>
                  </a:lnTo>
                  <a:lnTo>
                    <a:pt x="0" y="94"/>
                  </a:lnTo>
                  <a:lnTo>
                    <a:pt x="2" y="20"/>
                  </a:lnTo>
                  <a:close/>
                </a:path>
              </a:pathLst>
            </a:custGeom>
            <a:solidFill>
              <a:schemeClr val="tx1"/>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21" name="Freeform 74">
              <a:extLst>
                <a:ext uri="{FF2B5EF4-FFF2-40B4-BE49-F238E27FC236}">
                  <a16:creationId xmlns:a16="http://schemas.microsoft.com/office/drawing/2014/main" id="{2E6A6095-FD6A-6343-BE6F-2F2EEB8F02C0}"/>
                </a:ext>
              </a:extLst>
            </p:cNvPr>
            <p:cNvSpPr>
              <a:spLocks/>
            </p:cNvSpPr>
            <p:nvPr/>
          </p:nvSpPr>
          <p:spPr bwMode="auto">
            <a:xfrm>
              <a:off x="8656869" y="3938455"/>
              <a:ext cx="66925" cy="72140"/>
            </a:xfrm>
            <a:custGeom>
              <a:avLst/>
              <a:gdLst>
                <a:gd name="T0" fmla="*/ 2147483647 w 55"/>
                <a:gd name="T1" fmla="*/ 0 h 63"/>
                <a:gd name="T2" fmla="*/ 2147483647 w 55"/>
                <a:gd name="T3" fmla="*/ 0 h 63"/>
                <a:gd name="T4" fmla="*/ 2147483647 w 55"/>
                <a:gd name="T5" fmla="*/ 2147483647 h 63"/>
                <a:gd name="T6" fmla="*/ 2147483647 w 55"/>
                <a:gd name="T7" fmla="*/ 2147483647 h 63"/>
                <a:gd name="T8" fmla="*/ 0 w 55"/>
                <a:gd name="T9" fmla="*/ 2147483647 h 63"/>
                <a:gd name="T10" fmla="*/ 2147483647 w 55"/>
                <a:gd name="T11" fmla="*/ 0 h 63"/>
                <a:gd name="T12" fmla="*/ 0 60000 65536"/>
                <a:gd name="T13" fmla="*/ 0 60000 65536"/>
                <a:gd name="T14" fmla="*/ 0 60000 65536"/>
                <a:gd name="T15" fmla="*/ 0 60000 65536"/>
                <a:gd name="T16" fmla="*/ 0 60000 65536"/>
                <a:gd name="T17" fmla="*/ 0 60000 65536"/>
                <a:gd name="T18" fmla="*/ 0 w 55"/>
                <a:gd name="T19" fmla="*/ 0 h 63"/>
                <a:gd name="T20" fmla="*/ 55 w 5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55" h="63">
                  <a:moveTo>
                    <a:pt x="1" y="0"/>
                  </a:moveTo>
                  <a:lnTo>
                    <a:pt x="29" y="0"/>
                  </a:lnTo>
                  <a:lnTo>
                    <a:pt x="55" y="22"/>
                  </a:lnTo>
                  <a:lnTo>
                    <a:pt x="30" y="59"/>
                  </a:lnTo>
                  <a:lnTo>
                    <a:pt x="0" y="63"/>
                  </a:lnTo>
                  <a:lnTo>
                    <a:pt x="1" y="0"/>
                  </a:lnTo>
                  <a:close/>
                </a:path>
              </a:pathLst>
            </a:custGeom>
            <a:no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22" name="Freeform 75">
              <a:extLst>
                <a:ext uri="{FF2B5EF4-FFF2-40B4-BE49-F238E27FC236}">
                  <a16:creationId xmlns:a16="http://schemas.microsoft.com/office/drawing/2014/main" id="{E72CFBFF-0312-A145-A418-77CFE980EEEE}"/>
                </a:ext>
              </a:extLst>
            </p:cNvPr>
            <p:cNvSpPr>
              <a:spLocks/>
            </p:cNvSpPr>
            <p:nvPr/>
          </p:nvSpPr>
          <p:spPr bwMode="auto">
            <a:xfrm>
              <a:off x="8519908" y="3938455"/>
              <a:ext cx="138520" cy="91815"/>
            </a:xfrm>
            <a:custGeom>
              <a:avLst/>
              <a:gdLst>
                <a:gd name="T0" fmla="*/ 2147483647 w 115"/>
                <a:gd name="T1" fmla="*/ 0 h 78"/>
                <a:gd name="T2" fmla="*/ 2147483647 w 115"/>
                <a:gd name="T3" fmla="*/ 0 h 78"/>
                <a:gd name="T4" fmla="*/ 2147483647 w 115"/>
                <a:gd name="T5" fmla="*/ 2147483647 h 78"/>
                <a:gd name="T6" fmla="*/ 0 w 115"/>
                <a:gd name="T7" fmla="*/ 2147483647 h 78"/>
                <a:gd name="T8" fmla="*/ 2147483647 w 115"/>
                <a:gd name="T9" fmla="*/ 0 h 78"/>
                <a:gd name="T10" fmla="*/ 0 60000 65536"/>
                <a:gd name="T11" fmla="*/ 0 60000 65536"/>
                <a:gd name="T12" fmla="*/ 0 60000 65536"/>
                <a:gd name="T13" fmla="*/ 0 60000 65536"/>
                <a:gd name="T14" fmla="*/ 0 60000 65536"/>
                <a:gd name="T15" fmla="*/ 0 w 115"/>
                <a:gd name="T16" fmla="*/ 0 h 78"/>
                <a:gd name="T17" fmla="*/ 115 w 115"/>
                <a:gd name="T18" fmla="*/ 78 h 78"/>
              </a:gdLst>
              <a:ahLst/>
              <a:cxnLst>
                <a:cxn ang="T10">
                  <a:pos x="T0" y="T1"/>
                </a:cxn>
                <a:cxn ang="T11">
                  <a:pos x="T2" y="T3"/>
                </a:cxn>
                <a:cxn ang="T12">
                  <a:pos x="T4" y="T5"/>
                </a:cxn>
                <a:cxn ang="T13">
                  <a:pos x="T6" y="T7"/>
                </a:cxn>
                <a:cxn ang="T14">
                  <a:pos x="T8" y="T9"/>
                </a:cxn>
              </a:cxnLst>
              <a:rect l="T15" t="T16" r="T17" b="T18"/>
              <a:pathLst>
                <a:path w="115" h="78">
                  <a:moveTo>
                    <a:pt x="6" y="0"/>
                  </a:moveTo>
                  <a:lnTo>
                    <a:pt x="115" y="0"/>
                  </a:lnTo>
                  <a:lnTo>
                    <a:pt x="115" y="62"/>
                  </a:lnTo>
                  <a:lnTo>
                    <a:pt x="0" y="78"/>
                  </a:lnTo>
                  <a:lnTo>
                    <a:pt x="6"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23" name="Freeform 76">
              <a:extLst>
                <a:ext uri="{FF2B5EF4-FFF2-40B4-BE49-F238E27FC236}">
                  <a16:creationId xmlns:a16="http://schemas.microsoft.com/office/drawing/2014/main" id="{8A022C02-2EB6-D744-87A2-3689E1684196}"/>
                </a:ext>
              </a:extLst>
            </p:cNvPr>
            <p:cNvSpPr>
              <a:spLocks/>
            </p:cNvSpPr>
            <p:nvPr/>
          </p:nvSpPr>
          <p:spPr bwMode="auto">
            <a:xfrm>
              <a:off x="8356486" y="4026993"/>
              <a:ext cx="121399" cy="227896"/>
            </a:xfrm>
            <a:custGeom>
              <a:avLst/>
              <a:gdLst>
                <a:gd name="T0" fmla="*/ 2147483647 w 100"/>
                <a:gd name="T1" fmla="*/ 0 h 191"/>
                <a:gd name="T2" fmla="*/ 2147483647 w 100"/>
                <a:gd name="T3" fmla="*/ 2147483647 h 191"/>
                <a:gd name="T4" fmla="*/ 2147483647 w 100"/>
                <a:gd name="T5" fmla="*/ 2147483647 h 191"/>
                <a:gd name="T6" fmla="*/ 2147483647 w 100"/>
                <a:gd name="T7" fmla="*/ 2147483647 h 191"/>
                <a:gd name="T8" fmla="*/ 0 w 100"/>
                <a:gd name="T9" fmla="*/ 2147483647 h 191"/>
                <a:gd name="T10" fmla="*/ 2147483647 w 100"/>
                <a:gd name="T11" fmla="*/ 2147483647 h 191"/>
                <a:gd name="T12" fmla="*/ 2147483647 w 100"/>
                <a:gd name="T13" fmla="*/ 2147483647 h 191"/>
                <a:gd name="T14" fmla="*/ 2147483647 w 100"/>
                <a:gd name="T15" fmla="*/ 2147483647 h 191"/>
                <a:gd name="T16" fmla="*/ 2147483647 w 100"/>
                <a:gd name="T17" fmla="*/ 2147483647 h 191"/>
                <a:gd name="T18" fmla="*/ 2147483647 w 100"/>
                <a:gd name="T19" fmla="*/ 2147483647 h 191"/>
                <a:gd name="T20" fmla="*/ 2147483647 w 100"/>
                <a:gd name="T21" fmla="*/ 2147483647 h 191"/>
                <a:gd name="T22" fmla="*/ 2147483647 w 100"/>
                <a:gd name="T23" fmla="*/ 0 h 1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91"/>
                <a:gd name="T38" fmla="*/ 100 w 100"/>
                <a:gd name="T39" fmla="*/ 191 h 19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91">
                  <a:moveTo>
                    <a:pt x="47" y="0"/>
                  </a:moveTo>
                  <a:lnTo>
                    <a:pt x="22" y="22"/>
                  </a:lnTo>
                  <a:lnTo>
                    <a:pt x="43" y="77"/>
                  </a:lnTo>
                  <a:lnTo>
                    <a:pt x="22" y="103"/>
                  </a:lnTo>
                  <a:lnTo>
                    <a:pt x="0" y="132"/>
                  </a:lnTo>
                  <a:lnTo>
                    <a:pt x="43" y="191"/>
                  </a:lnTo>
                  <a:lnTo>
                    <a:pt x="87" y="132"/>
                  </a:lnTo>
                  <a:lnTo>
                    <a:pt x="100" y="65"/>
                  </a:lnTo>
                  <a:lnTo>
                    <a:pt x="84" y="62"/>
                  </a:lnTo>
                  <a:lnTo>
                    <a:pt x="99" y="28"/>
                  </a:lnTo>
                  <a:lnTo>
                    <a:pt x="98" y="9"/>
                  </a:lnTo>
                  <a:lnTo>
                    <a:pt x="47"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24" name="Freeform 77">
              <a:extLst>
                <a:ext uri="{FF2B5EF4-FFF2-40B4-BE49-F238E27FC236}">
                  <a16:creationId xmlns:a16="http://schemas.microsoft.com/office/drawing/2014/main" id="{8FCB3429-3C9F-FF48-93FE-66D9B4792AE2}"/>
                </a:ext>
              </a:extLst>
            </p:cNvPr>
            <p:cNvSpPr>
              <a:spLocks/>
            </p:cNvSpPr>
            <p:nvPr/>
          </p:nvSpPr>
          <p:spPr bwMode="auto">
            <a:xfrm>
              <a:off x="8305122" y="4153238"/>
              <a:ext cx="91827" cy="160675"/>
            </a:xfrm>
            <a:custGeom>
              <a:avLst/>
              <a:gdLst>
                <a:gd name="T0" fmla="*/ 2147483647 w 77"/>
                <a:gd name="T1" fmla="*/ 0 h 134"/>
                <a:gd name="T2" fmla="*/ 0 w 77"/>
                <a:gd name="T3" fmla="*/ 0 h 134"/>
                <a:gd name="T4" fmla="*/ 0 w 77"/>
                <a:gd name="T5" fmla="*/ 2147483647 h 134"/>
                <a:gd name="T6" fmla="*/ 2147483647 w 77"/>
                <a:gd name="T7" fmla="*/ 2147483647 h 134"/>
                <a:gd name="T8" fmla="*/ 2147483647 w 77"/>
                <a:gd name="T9" fmla="*/ 2147483647 h 134"/>
                <a:gd name="T10" fmla="*/ 2147483647 w 77"/>
                <a:gd name="T11" fmla="*/ 2147483647 h 134"/>
                <a:gd name="T12" fmla="*/ 2147483647 w 77"/>
                <a:gd name="T13" fmla="*/ 2147483647 h 134"/>
                <a:gd name="T14" fmla="*/ 2147483647 w 77"/>
                <a:gd name="T15" fmla="*/ 0 h 134"/>
                <a:gd name="T16" fmla="*/ 0 60000 65536"/>
                <a:gd name="T17" fmla="*/ 0 60000 65536"/>
                <a:gd name="T18" fmla="*/ 0 60000 65536"/>
                <a:gd name="T19" fmla="*/ 0 60000 65536"/>
                <a:gd name="T20" fmla="*/ 0 60000 65536"/>
                <a:gd name="T21" fmla="*/ 0 60000 65536"/>
                <a:gd name="T22" fmla="*/ 0 60000 65536"/>
                <a:gd name="T23" fmla="*/ 0 60000 65536"/>
                <a:gd name="T24" fmla="*/ 0 w 77"/>
                <a:gd name="T25" fmla="*/ 0 h 134"/>
                <a:gd name="T26" fmla="*/ 77 w 77"/>
                <a:gd name="T27" fmla="*/ 134 h 1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 h="134">
                  <a:moveTo>
                    <a:pt x="66" y="0"/>
                  </a:moveTo>
                  <a:lnTo>
                    <a:pt x="0" y="0"/>
                  </a:lnTo>
                  <a:lnTo>
                    <a:pt x="0" y="134"/>
                  </a:lnTo>
                  <a:lnTo>
                    <a:pt x="64" y="134"/>
                  </a:lnTo>
                  <a:lnTo>
                    <a:pt x="77" y="113"/>
                  </a:lnTo>
                  <a:lnTo>
                    <a:pt x="44" y="71"/>
                  </a:lnTo>
                  <a:lnTo>
                    <a:pt x="45" y="34"/>
                  </a:lnTo>
                  <a:lnTo>
                    <a:pt x="66" y="0"/>
                  </a:lnTo>
                  <a:close/>
                </a:path>
              </a:pathLst>
            </a:custGeom>
            <a:solidFill>
              <a:schemeClr val="bg1"/>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25" name="Freeform 78">
              <a:extLst>
                <a:ext uri="{FF2B5EF4-FFF2-40B4-BE49-F238E27FC236}">
                  <a16:creationId xmlns:a16="http://schemas.microsoft.com/office/drawing/2014/main" id="{D67C07D5-A69F-2E4E-B765-F46060D159CC}"/>
                </a:ext>
              </a:extLst>
            </p:cNvPr>
            <p:cNvSpPr>
              <a:spLocks/>
            </p:cNvSpPr>
            <p:nvPr/>
          </p:nvSpPr>
          <p:spPr bwMode="auto">
            <a:xfrm>
              <a:off x="8031196" y="4176189"/>
              <a:ext cx="353304" cy="222978"/>
            </a:xfrm>
            <a:custGeom>
              <a:avLst/>
              <a:gdLst>
                <a:gd name="T0" fmla="*/ 0 w 287"/>
                <a:gd name="T1" fmla="*/ 0 h 185"/>
                <a:gd name="T2" fmla="*/ 2147483647 w 287"/>
                <a:gd name="T3" fmla="*/ 0 h 185"/>
                <a:gd name="T4" fmla="*/ 2147483647 w 287"/>
                <a:gd name="T5" fmla="*/ 2147483647 h 185"/>
                <a:gd name="T6" fmla="*/ 2147483647 w 287"/>
                <a:gd name="T7" fmla="*/ 2147483647 h 185"/>
                <a:gd name="T8" fmla="*/ 2147483647 w 287"/>
                <a:gd name="T9" fmla="*/ 2147483647 h 185"/>
                <a:gd name="T10" fmla="*/ 2147483647 w 287"/>
                <a:gd name="T11" fmla="*/ 2147483647 h 185"/>
                <a:gd name="T12" fmla="*/ 2147483647 w 287"/>
                <a:gd name="T13" fmla="*/ 2147483647 h 185"/>
                <a:gd name="T14" fmla="*/ 2147483647 w 287"/>
                <a:gd name="T15" fmla="*/ 2147483647 h 185"/>
                <a:gd name="T16" fmla="*/ 2147483647 w 287"/>
                <a:gd name="T17" fmla="*/ 2147483647 h 185"/>
                <a:gd name="T18" fmla="*/ 0 w 287"/>
                <a:gd name="T19" fmla="*/ 2147483647 h 185"/>
                <a:gd name="T20" fmla="*/ 0 w 287"/>
                <a:gd name="T21" fmla="*/ 0 h 18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7"/>
                <a:gd name="T34" fmla="*/ 0 h 185"/>
                <a:gd name="T35" fmla="*/ 287 w 287"/>
                <a:gd name="T36" fmla="*/ 185 h 18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7" h="185">
                  <a:moveTo>
                    <a:pt x="0" y="0"/>
                  </a:moveTo>
                  <a:lnTo>
                    <a:pt x="223" y="0"/>
                  </a:lnTo>
                  <a:lnTo>
                    <a:pt x="223" y="115"/>
                  </a:lnTo>
                  <a:lnTo>
                    <a:pt x="287" y="115"/>
                  </a:lnTo>
                  <a:lnTo>
                    <a:pt x="251" y="185"/>
                  </a:lnTo>
                  <a:lnTo>
                    <a:pt x="175" y="165"/>
                  </a:lnTo>
                  <a:lnTo>
                    <a:pt x="150" y="73"/>
                  </a:lnTo>
                  <a:lnTo>
                    <a:pt x="141" y="51"/>
                  </a:lnTo>
                  <a:lnTo>
                    <a:pt x="86" y="34"/>
                  </a:lnTo>
                  <a:lnTo>
                    <a:pt x="0" y="75"/>
                  </a:lnTo>
                  <a:lnTo>
                    <a:pt x="0" y="0"/>
                  </a:lnTo>
                  <a:close/>
                </a:path>
              </a:pathLst>
            </a:custGeom>
            <a:no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26" name="Freeform 79">
              <a:extLst>
                <a:ext uri="{FF2B5EF4-FFF2-40B4-BE49-F238E27FC236}">
                  <a16:creationId xmlns:a16="http://schemas.microsoft.com/office/drawing/2014/main" id="{4C60DA3D-AAD4-5B46-9A77-2E16E0E320DB}"/>
                </a:ext>
              </a:extLst>
            </p:cNvPr>
            <p:cNvSpPr>
              <a:spLocks/>
            </p:cNvSpPr>
            <p:nvPr/>
          </p:nvSpPr>
          <p:spPr bwMode="auto">
            <a:xfrm>
              <a:off x="6034334" y="3508894"/>
              <a:ext cx="617892" cy="386932"/>
            </a:xfrm>
            <a:custGeom>
              <a:avLst/>
              <a:gdLst>
                <a:gd name="T0" fmla="*/ 0 w 507"/>
                <a:gd name="T1" fmla="*/ 0 h 320"/>
                <a:gd name="T2" fmla="*/ 2147483647 w 507"/>
                <a:gd name="T3" fmla="*/ 2147483647 h 320"/>
                <a:gd name="T4" fmla="*/ 2147483647 w 507"/>
                <a:gd name="T5" fmla="*/ 2147483647 h 320"/>
                <a:gd name="T6" fmla="*/ 2147483647 w 507"/>
                <a:gd name="T7" fmla="*/ 2147483647 h 320"/>
                <a:gd name="T8" fmla="*/ 2147483647 w 507"/>
                <a:gd name="T9" fmla="*/ 2147483647 h 320"/>
                <a:gd name="T10" fmla="*/ 2147483647 w 507"/>
                <a:gd name="T11" fmla="*/ 2147483647 h 320"/>
                <a:gd name="T12" fmla="*/ 2147483647 w 507"/>
                <a:gd name="T13" fmla="*/ 2147483647 h 320"/>
                <a:gd name="T14" fmla="*/ 2147483647 w 507"/>
                <a:gd name="T15" fmla="*/ 2147483647 h 320"/>
                <a:gd name="T16" fmla="*/ 2147483647 w 507"/>
                <a:gd name="T17" fmla="*/ 2147483647 h 320"/>
                <a:gd name="T18" fmla="*/ 2147483647 w 507"/>
                <a:gd name="T19" fmla="*/ 2147483647 h 320"/>
                <a:gd name="T20" fmla="*/ 0 w 507"/>
                <a:gd name="T21" fmla="*/ 2147483647 h 320"/>
                <a:gd name="T22" fmla="*/ 0 w 507"/>
                <a:gd name="T23" fmla="*/ 0 h 3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7"/>
                <a:gd name="T37" fmla="*/ 0 h 320"/>
                <a:gd name="T38" fmla="*/ 507 w 507"/>
                <a:gd name="T39" fmla="*/ 320 h 3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7" h="320">
                  <a:moveTo>
                    <a:pt x="0" y="0"/>
                  </a:moveTo>
                  <a:lnTo>
                    <a:pt x="497" y="1"/>
                  </a:lnTo>
                  <a:lnTo>
                    <a:pt x="498" y="30"/>
                  </a:lnTo>
                  <a:lnTo>
                    <a:pt x="479" y="52"/>
                  </a:lnTo>
                  <a:lnTo>
                    <a:pt x="507" y="90"/>
                  </a:lnTo>
                  <a:lnTo>
                    <a:pt x="507" y="229"/>
                  </a:lnTo>
                  <a:lnTo>
                    <a:pt x="485" y="229"/>
                  </a:lnTo>
                  <a:lnTo>
                    <a:pt x="485" y="320"/>
                  </a:lnTo>
                  <a:lnTo>
                    <a:pt x="399" y="292"/>
                  </a:lnTo>
                  <a:lnTo>
                    <a:pt x="364" y="271"/>
                  </a:lnTo>
                  <a:lnTo>
                    <a:pt x="0" y="273"/>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27" name="Freeform 80">
              <a:extLst>
                <a:ext uri="{FF2B5EF4-FFF2-40B4-BE49-F238E27FC236}">
                  <a16:creationId xmlns:a16="http://schemas.microsoft.com/office/drawing/2014/main" id="{0DC040F3-01B6-7747-B609-9606F9C8E912}"/>
                </a:ext>
              </a:extLst>
            </p:cNvPr>
            <p:cNvSpPr>
              <a:spLocks/>
            </p:cNvSpPr>
            <p:nvPr/>
          </p:nvSpPr>
          <p:spPr bwMode="auto">
            <a:xfrm>
              <a:off x="6624210" y="3785978"/>
              <a:ext cx="535403" cy="301676"/>
            </a:xfrm>
            <a:custGeom>
              <a:avLst/>
              <a:gdLst>
                <a:gd name="T0" fmla="*/ 0 w 439"/>
                <a:gd name="T1" fmla="*/ 0 h 249"/>
                <a:gd name="T2" fmla="*/ 2147483647 w 439"/>
                <a:gd name="T3" fmla="*/ 0 h 249"/>
                <a:gd name="T4" fmla="*/ 2147483647 w 439"/>
                <a:gd name="T5" fmla="*/ 2147483647 h 249"/>
                <a:gd name="T6" fmla="*/ 2147483647 w 439"/>
                <a:gd name="T7" fmla="*/ 2147483647 h 249"/>
                <a:gd name="T8" fmla="*/ 2147483647 w 439"/>
                <a:gd name="T9" fmla="*/ 2147483647 h 249"/>
                <a:gd name="T10" fmla="*/ 2147483647 w 439"/>
                <a:gd name="T11" fmla="*/ 2147483647 h 249"/>
                <a:gd name="T12" fmla="*/ 2147483647 w 439"/>
                <a:gd name="T13" fmla="*/ 2147483647 h 249"/>
                <a:gd name="T14" fmla="*/ 2147483647 w 439"/>
                <a:gd name="T15" fmla="*/ 2147483647 h 249"/>
                <a:gd name="T16" fmla="*/ 2147483647 w 439"/>
                <a:gd name="T17" fmla="*/ 2147483647 h 249"/>
                <a:gd name="T18" fmla="*/ 2147483647 w 439"/>
                <a:gd name="T19" fmla="*/ 2147483647 h 249"/>
                <a:gd name="T20" fmla="*/ 0 w 439"/>
                <a:gd name="T21" fmla="*/ 2147483647 h 249"/>
                <a:gd name="T22" fmla="*/ 0 w 439"/>
                <a:gd name="T23" fmla="*/ 0 h 24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9"/>
                <a:gd name="T37" fmla="*/ 0 h 249"/>
                <a:gd name="T38" fmla="*/ 439 w 439"/>
                <a:gd name="T39" fmla="*/ 249 h 24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9" h="249">
                  <a:moveTo>
                    <a:pt x="0" y="0"/>
                  </a:moveTo>
                  <a:lnTo>
                    <a:pt x="374" y="0"/>
                  </a:lnTo>
                  <a:lnTo>
                    <a:pt x="386" y="28"/>
                  </a:lnTo>
                  <a:lnTo>
                    <a:pt x="384" y="62"/>
                  </a:lnTo>
                  <a:lnTo>
                    <a:pt x="420" y="96"/>
                  </a:lnTo>
                  <a:lnTo>
                    <a:pt x="439" y="137"/>
                  </a:lnTo>
                  <a:lnTo>
                    <a:pt x="386" y="176"/>
                  </a:lnTo>
                  <a:lnTo>
                    <a:pt x="396" y="202"/>
                  </a:lnTo>
                  <a:lnTo>
                    <a:pt x="361" y="249"/>
                  </a:lnTo>
                  <a:lnTo>
                    <a:pt x="52" y="248"/>
                  </a:lnTo>
                  <a:lnTo>
                    <a:pt x="0" y="90"/>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28" name="Freeform 81">
              <a:extLst>
                <a:ext uri="{FF2B5EF4-FFF2-40B4-BE49-F238E27FC236}">
                  <a16:creationId xmlns:a16="http://schemas.microsoft.com/office/drawing/2014/main" id="{C9B82C4C-3E12-8040-9096-6F8D3E1CEA8F}"/>
                </a:ext>
              </a:extLst>
            </p:cNvPr>
            <p:cNvSpPr>
              <a:spLocks/>
            </p:cNvSpPr>
            <p:nvPr/>
          </p:nvSpPr>
          <p:spPr bwMode="auto">
            <a:xfrm>
              <a:off x="6577519" y="3189188"/>
              <a:ext cx="549409" cy="600072"/>
            </a:xfrm>
            <a:custGeom>
              <a:avLst/>
              <a:gdLst>
                <a:gd name="T0" fmla="*/ 0 w 451"/>
                <a:gd name="T1" fmla="*/ 0 h 495"/>
                <a:gd name="T2" fmla="*/ 2147483647 w 451"/>
                <a:gd name="T3" fmla="*/ 0 h 495"/>
                <a:gd name="T4" fmla="*/ 2147483647 w 451"/>
                <a:gd name="T5" fmla="*/ 2147483647 h 495"/>
                <a:gd name="T6" fmla="*/ 2147483647 w 451"/>
                <a:gd name="T7" fmla="*/ 2147483647 h 495"/>
                <a:gd name="T8" fmla="*/ 2147483647 w 451"/>
                <a:gd name="T9" fmla="*/ 2147483647 h 495"/>
                <a:gd name="T10" fmla="*/ 2147483647 w 451"/>
                <a:gd name="T11" fmla="*/ 2147483647 h 495"/>
                <a:gd name="T12" fmla="*/ 2147483647 w 451"/>
                <a:gd name="T13" fmla="*/ 2147483647 h 495"/>
                <a:gd name="T14" fmla="*/ 2147483647 w 451"/>
                <a:gd name="T15" fmla="*/ 2147483647 h 495"/>
                <a:gd name="T16" fmla="*/ 2147483647 w 451"/>
                <a:gd name="T17" fmla="*/ 2147483647 h 495"/>
                <a:gd name="T18" fmla="*/ 2147483647 w 451"/>
                <a:gd name="T19" fmla="*/ 2147483647 h 495"/>
                <a:gd name="T20" fmla="*/ 2147483647 w 451"/>
                <a:gd name="T21" fmla="*/ 2147483647 h 495"/>
                <a:gd name="T22" fmla="*/ 2147483647 w 451"/>
                <a:gd name="T23" fmla="*/ 2147483647 h 495"/>
                <a:gd name="T24" fmla="*/ 2147483647 w 451"/>
                <a:gd name="T25" fmla="*/ 2147483647 h 495"/>
                <a:gd name="T26" fmla="*/ 2147483647 w 451"/>
                <a:gd name="T27" fmla="*/ 2147483647 h 495"/>
                <a:gd name="T28" fmla="*/ 0 w 451"/>
                <a:gd name="T29" fmla="*/ 0 h 49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51"/>
                <a:gd name="T46" fmla="*/ 0 h 495"/>
                <a:gd name="T47" fmla="*/ 451 w 451"/>
                <a:gd name="T48" fmla="*/ 495 h 49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51" h="495">
                  <a:moveTo>
                    <a:pt x="0" y="0"/>
                  </a:moveTo>
                  <a:lnTo>
                    <a:pt x="151" y="0"/>
                  </a:lnTo>
                  <a:lnTo>
                    <a:pt x="451" y="60"/>
                  </a:lnTo>
                  <a:lnTo>
                    <a:pt x="348" y="157"/>
                  </a:lnTo>
                  <a:lnTo>
                    <a:pt x="304" y="304"/>
                  </a:lnTo>
                  <a:lnTo>
                    <a:pt x="304" y="382"/>
                  </a:lnTo>
                  <a:lnTo>
                    <a:pt x="408" y="456"/>
                  </a:lnTo>
                  <a:lnTo>
                    <a:pt x="413" y="495"/>
                  </a:lnTo>
                  <a:lnTo>
                    <a:pt x="60" y="495"/>
                  </a:lnTo>
                  <a:lnTo>
                    <a:pt x="60" y="352"/>
                  </a:lnTo>
                  <a:lnTo>
                    <a:pt x="30" y="316"/>
                  </a:lnTo>
                  <a:lnTo>
                    <a:pt x="50" y="294"/>
                  </a:lnTo>
                  <a:lnTo>
                    <a:pt x="50" y="263"/>
                  </a:lnTo>
                  <a:lnTo>
                    <a:pt x="38" y="177"/>
                  </a:lnTo>
                  <a:lnTo>
                    <a:pt x="0" y="0"/>
                  </a:lnTo>
                  <a:close/>
                </a:path>
              </a:pathLst>
            </a:custGeom>
            <a:solidFill>
              <a:schemeClr val="bg1"/>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29" name="Freeform 82">
              <a:extLst>
                <a:ext uri="{FF2B5EF4-FFF2-40B4-BE49-F238E27FC236}">
                  <a16:creationId xmlns:a16="http://schemas.microsoft.com/office/drawing/2014/main" id="{1F981F30-1815-DE4F-91D6-EACCBCCD5B9C}"/>
                </a:ext>
              </a:extLst>
            </p:cNvPr>
            <p:cNvSpPr>
              <a:spLocks/>
            </p:cNvSpPr>
            <p:nvPr/>
          </p:nvSpPr>
          <p:spPr bwMode="auto">
            <a:xfrm>
              <a:off x="6949497" y="3410525"/>
              <a:ext cx="479373" cy="488582"/>
            </a:xfrm>
            <a:custGeom>
              <a:avLst/>
              <a:gdLst>
                <a:gd name="T0" fmla="*/ 2147483647 w 393"/>
                <a:gd name="T1" fmla="*/ 2147483647 h 403"/>
                <a:gd name="T2" fmla="*/ 2147483647 w 393"/>
                <a:gd name="T3" fmla="*/ 0 h 403"/>
                <a:gd name="T4" fmla="*/ 2147483647 w 393"/>
                <a:gd name="T5" fmla="*/ 2147483647 h 403"/>
                <a:gd name="T6" fmla="*/ 2147483647 w 393"/>
                <a:gd name="T7" fmla="*/ 2147483647 h 403"/>
                <a:gd name="T8" fmla="*/ 2147483647 w 393"/>
                <a:gd name="T9" fmla="*/ 2147483647 h 403"/>
                <a:gd name="T10" fmla="*/ 2147483647 w 393"/>
                <a:gd name="T11" fmla="*/ 2147483647 h 403"/>
                <a:gd name="T12" fmla="*/ 2147483647 w 393"/>
                <a:gd name="T13" fmla="*/ 2147483647 h 403"/>
                <a:gd name="T14" fmla="*/ 2147483647 w 393"/>
                <a:gd name="T15" fmla="*/ 2147483647 h 403"/>
                <a:gd name="T16" fmla="*/ 2147483647 w 393"/>
                <a:gd name="T17" fmla="*/ 2147483647 h 403"/>
                <a:gd name="T18" fmla="*/ 2147483647 w 393"/>
                <a:gd name="T19" fmla="*/ 2147483647 h 403"/>
                <a:gd name="T20" fmla="*/ 2147483647 w 393"/>
                <a:gd name="T21" fmla="*/ 2147483647 h 403"/>
                <a:gd name="T22" fmla="*/ 2147483647 w 393"/>
                <a:gd name="T23" fmla="*/ 2147483647 h 403"/>
                <a:gd name="T24" fmla="*/ 2147483647 w 393"/>
                <a:gd name="T25" fmla="*/ 2147483647 h 403"/>
                <a:gd name="T26" fmla="*/ 2147483647 w 393"/>
                <a:gd name="T27" fmla="*/ 2147483647 h 403"/>
                <a:gd name="T28" fmla="*/ 2147483647 w 393"/>
                <a:gd name="T29" fmla="*/ 2147483647 h 403"/>
                <a:gd name="T30" fmla="*/ 0 w 393"/>
                <a:gd name="T31" fmla="*/ 2147483647 h 403"/>
                <a:gd name="T32" fmla="*/ 0 w 393"/>
                <a:gd name="T33" fmla="*/ 2147483647 h 403"/>
                <a:gd name="T34" fmla="*/ 2147483647 w 393"/>
                <a:gd name="T35" fmla="*/ 2147483647 h 40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3"/>
                <a:gd name="T55" fmla="*/ 0 h 403"/>
                <a:gd name="T56" fmla="*/ 393 w 393"/>
                <a:gd name="T57" fmla="*/ 403 h 40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3" h="403">
                  <a:moveTo>
                    <a:pt x="25" y="30"/>
                  </a:moveTo>
                  <a:lnTo>
                    <a:pt x="125" y="0"/>
                  </a:lnTo>
                  <a:lnTo>
                    <a:pt x="145" y="38"/>
                  </a:lnTo>
                  <a:lnTo>
                    <a:pt x="280" y="105"/>
                  </a:lnTo>
                  <a:lnTo>
                    <a:pt x="311" y="143"/>
                  </a:lnTo>
                  <a:lnTo>
                    <a:pt x="321" y="180"/>
                  </a:lnTo>
                  <a:lnTo>
                    <a:pt x="373" y="171"/>
                  </a:lnTo>
                  <a:lnTo>
                    <a:pt x="393" y="188"/>
                  </a:lnTo>
                  <a:lnTo>
                    <a:pt x="349" y="252"/>
                  </a:lnTo>
                  <a:lnTo>
                    <a:pt x="327" y="403"/>
                  </a:lnTo>
                  <a:lnTo>
                    <a:pt x="153" y="403"/>
                  </a:lnTo>
                  <a:lnTo>
                    <a:pt x="119" y="375"/>
                  </a:lnTo>
                  <a:lnTo>
                    <a:pt x="121" y="339"/>
                  </a:lnTo>
                  <a:lnTo>
                    <a:pt x="107" y="306"/>
                  </a:lnTo>
                  <a:lnTo>
                    <a:pt x="103" y="272"/>
                  </a:lnTo>
                  <a:lnTo>
                    <a:pt x="0" y="198"/>
                  </a:lnTo>
                  <a:lnTo>
                    <a:pt x="0" y="123"/>
                  </a:lnTo>
                  <a:lnTo>
                    <a:pt x="25" y="30"/>
                  </a:lnTo>
                  <a:close/>
                </a:path>
              </a:pathLst>
            </a:custGeom>
            <a:solidFill>
              <a:schemeClr val="bg1"/>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30" name="Freeform 83">
              <a:extLst>
                <a:ext uri="{FF2B5EF4-FFF2-40B4-BE49-F238E27FC236}">
                  <a16:creationId xmlns:a16="http://schemas.microsoft.com/office/drawing/2014/main" id="{22319525-866A-DC45-8C70-AC46F32FDF0B}"/>
                </a:ext>
              </a:extLst>
            </p:cNvPr>
            <p:cNvSpPr>
              <a:spLocks/>
            </p:cNvSpPr>
            <p:nvPr/>
          </p:nvSpPr>
          <p:spPr bwMode="auto">
            <a:xfrm>
              <a:off x="7126928" y="3361337"/>
              <a:ext cx="550966" cy="263967"/>
            </a:xfrm>
            <a:custGeom>
              <a:avLst/>
              <a:gdLst>
                <a:gd name="T0" fmla="*/ 0 w 450"/>
                <a:gd name="T1" fmla="*/ 2147483647 h 220"/>
                <a:gd name="T2" fmla="*/ 2147483647 w 450"/>
                <a:gd name="T3" fmla="*/ 2147483647 h 220"/>
                <a:gd name="T4" fmla="*/ 2147483647 w 450"/>
                <a:gd name="T5" fmla="*/ 2147483647 h 220"/>
                <a:gd name="T6" fmla="*/ 2147483647 w 450"/>
                <a:gd name="T7" fmla="*/ 2147483647 h 220"/>
                <a:gd name="T8" fmla="*/ 2147483647 w 450"/>
                <a:gd name="T9" fmla="*/ 2147483647 h 220"/>
                <a:gd name="T10" fmla="*/ 2147483647 w 450"/>
                <a:gd name="T11" fmla="*/ 2147483647 h 220"/>
                <a:gd name="T12" fmla="*/ 2147483647 w 450"/>
                <a:gd name="T13" fmla="*/ 2147483647 h 220"/>
                <a:gd name="T14" fmla="*/ 2147483647 w 450"/>
                <a:gd name="T15" fmla="*/ 2147483647 h 220"/>
                <a:gd name="T16" fmla="*/ 2147483647 w 450"/>
                <a:gd name="T17" fmla="*/ 2147483647 h 220"/>
                <a:gd name="T18" fmla="*/ 2147483647 w 450"/>
                <a:gd name="T19" fmla="*/ 2147483647 h 220"/>
                <a:gd name="T20" fmla="*/ 2147483647 w 450"/>
                <a:gd name="T21" fmla="*/ 0 h 220"/>
                <a:gd name="T22" fmla="*/ 0 w 450"/>
                <a:gd name="T23" fmla="*/ 2147483647 h 2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0"/>
                <a:gd name="T37" fmla="*/ 0 h 220"/>
                <a:gd name="T38" fmla="*/ 450 w 450"/>
                <a:gd name="T39" fmla="*/ 220 h 2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0" h="220">
                  <a:moveTo>
                    <a:pt x="0" y="80"/>
                  </a:moveTo>
                  <a:lnTo>
                    <a:pt x="137" y="151"/>
                  </a:lnTo>
                  <a:lnTo>
                    <a:pt x="164" y="187"/>
                  </a:lnTo>
                  <a:lnTo>
                    <a:pt x="174" y="220"/>
                  </a:lnTo>
                  <a:lnTo>
                    <a:pt x="252" y="143"/>
                  </a:lnTo>
                  <a:lnTo>
                    <a:pt x="450" y="113"/>
                  </a:lnTo>
                  <a:lnTo>
                    <a:pt x="363" y="58"/>
                  </a:lnTo>
                  <a:lnTo>
                    <a:pt x="246" y="109"/>
                  </a:lnTo>
                  <a:lnTo>
                    <a:pt x="135" y="64"/>
                  </a:lnTo>
                  <a:lnTo>
                    <a:pt x="200" y="10"/>
                  </a:lnTo>
                  <a:lnTo>
                    <a:pt x="143" y="0"/>
                  </a:lnTo>
                  <a:lnTo>
                    <a:pt x="0" y="8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31" name="Freeform 84">
              <a:extLst>
                <a:ext uri="{FF2B5EF4-FFF2-40B4-BE49-F238E27FC236}">
                  <a16:creationId xmlns:a16="http://schemas.microsoft.com/office/drawing/2014/main" id="{9343DEA0-9FF1-6E41-9957-57ECA58F3387}"/>
                </a:ext>
              </a:extLst>
            </p:cNvPr>
            <p:cNvSpPr>
              <a:spLocks/>
            </p:cNvSpPr>
            <p:nvPr/>
          </p:nvSpPr>
          <p:spPr bwMode="auto">
            <a:xfrm>
              <a:off x="7441319" y="3563000"/>
              <a:ext cx="356418" cy="413165"/>
            </a:xfrm>
            <a:custGeom>
              <a:avLst/>
              <a:gdLst>
                <a:gd name="T0" fmla="*/ 2147483647 w 295"/>
                <a:gd name="T1" fmla="*/ 0 h 342"/>
                <a:gd name="T2" fmla="*/ 2147483647 w 295"/>
                <a:gd name="T3" fmla="*/ 2147483647 h 342"/>
                <a:gd name="T4" fmla="*/ 2147483647 w 295"/>
                <a:gd name="T5" fmla="*/ 2147483647 h 342"/>
                <a:gd name="T6" fmla="*/ 2147483647 w 295"/>
                <a:gd name="T7" fmla="*/ 2147483647 h 342"/>
                <a:gd name="T8" fmla="*/ 2147483647 w 295"/>
                <a:gd name="T9" fmla="*/ 2147483647 h 342"/>
                <a:gd name="T10" fmla="*/ 2147483647 w 295"/>
                <a:gd name="T11" fmla="*/ 2147483647 h 342"/>
                <a:gd name="T12" fmla="*/ 2147483647 w 295"/>
                <a:gd name="T13" fmla="*/ 2147483647 h 342"/>
                <a:gd name="T14" fmla="*/ 2147483647 w 295"/>
                <a:gd name="T15" fmla="*/ 2147483647 h 342"/>
                <a:gd name="T16" fmla="*/ 2147483647 w 295"/>
                <a:gd name="T17" fmla="*/ 2147483647 h 342"/>
                <a:gd name="T18" fmla="*/ 2147483647 w 295"/>
                <a:gd name="T19" fmla="*/ 2147483647 h 342"/>
                <a:gd name="T20" fmla="*/ 0 w 295"/>
                <a:gd name="T21" fmla="*/ 2147483647 h 342"/>
                <a:gd name="T22" fmla="*/ 2147483647 w 295"/>
                <a:gd name="T23" fmla="*/ 2147483647 h 342"/>
                <a:gd name="T24" fmla="*/ 2147483647 w 295"/>
                <a:gd name="T25" fmla="*/ 2147483647 h 342"/>
                <a:gd name="T26" fmla="*/ 2147483647 w 295"/>
                <a:gd name="T27" fmla="*/ 2147483647 h 342"/>
                <a:gd name="T28" fmla="*/ 2147483647 w 295"/>
                <a:gd name="T29" fmla="*/ 0 h 3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5"/>
                <a:gd name="T46" fmla="*/ 0 h 342"/>
                <a:gd name="T47" fmla="*/ 295 w 295"/>
                <a:gd name="T48" fmla="*/ 342 h 3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5" h="342">
                  <a:moveTo>
                    <a:pt x="141" y="0"/>
                  </a:moveTo>
                  <a:lnTo>
                    <a:pt x="235" y="28"/>
                  </a:lnTo>
                  <a:lnTo>
                    <a:pt x="255" y="95"/>
                  </a:lnTo>
                  <a:lnTo>
                    <a:pt x="200" y="151"/>
                  </a:lnTo>
                  <a:lnTo>
                    <a:pt x="214" y="177"/>
                  </a:lnTo>
                  <a:lnTo>
                    <a:pt x="267" y="147"/>
                  </a:lnTo>
                  <a:lnTo>
                    <a:pt x="289" y="153"/>
                  </a:lnTo>
                  <a:lnTo>
                    <a:pt x="295" y="246"/>
                  </a:lnTo>
                  <a:lnTo>
                    <a:pt x="237" y="323"/>
                  </a:lnTo>
                  <a:lnTo>
                    <a:pt x="237" y="342"/>
                  </a:lnTo>
                  <a:lnTo>
                    <a:pt x="0" y="342"/>
                  </a:lnTo>
                  <a:lnTo>
                    <a:pt x="34" y="246"/>
                  </a:lnTo>
                  <a:lnTo>
                    <a:pt x="16" y="171"/>
                  </a:lnTo>
                  <a:lnTo>
                    <a:pt x="47" y="91"/>
                  </a:lnTo>
                  <a:lnTo>
                    <a:pt x="141" y="0"/>
                  </a:lnTo>
                  <a:close/>
                </a:path>
              </a:pathLst>
            </a:custGeom>
            <a:solidFill>
              <a:schemeClr val="bg1"/>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32" name="Freeform 85">
              <a:extLst>
                <a:ext uri="{FF2B5EF4-FFF2-40B4-BE49-F238E27FC236}">
                  <a16:creationId xmlns:a16="http://schemas.microsoft.com/office/drawing/2014/main" id="{1AB2FA2F-A0BC-FB41-BFF7-98926591AD32}"/>
                </a:ext>
              </a:extLst>
            </p:cNvPr>
            <p:cNvSpPr>
              <a:spLocks/>
            </p:cNvSpPr>
            <p:nvPr/>
          </p:nvSpPr>
          <p:spPr bwMode="auto">
            <a:xfrm>
              <a:off x="7053778" y="3899107"/>
              <a:ext cx="326844" cy="552526"/>
            </a:xfrm>
            <a:custGeom>
              <a:avLst/>
              <a:gdLst>
                <a:gd name="T0" fmla="*/ 2147483647 w 268"/>
                <a:gd name="T1" fmla="*/ 0 h 457"/>
                <a:gd name="T2" fmla="*/ 2147483647 w 268"/>
                <a:gd name="T3" fmla="*/ 0 h 457"/>
                <a:gd name="T4" fmla="*/ 2147483647 w 268"/>
                <a:gd name="T5" fmla="*/ 2147483647 h 457"/>
                <a:gd name="T6" fmla="*/ 2147483647 w 268"/>
                <a:gd name="T7" fmla="*/ 2147483647 h 457"/>
                <a:gd name="T8" fmla="*/ 2147483647 w 268"/>
                <a:gd name="T9" fmla="*/ 2147483647 h 457"/>
                <a:gd name="T10" fmla="*/ 2147483647 w 268"/>
                <a:gd name="T11" fmla="*/ 2147483647 h 457"/>
                <a:gd name="T12" fmla="*/ 2147483647 w 268"/>
                <a:gd name="T13" fmla="*/ 2147483647 h 457"/>
                <a:gd name="T14" fmla="*/ 2147483647 w 268"/>
                <a:gd name="T15" fmla="*/ 2147483647 h 457"/>
                <a:gd name="T16" fmla="*/ 2147483647 w 268"/>
                <a:gd name="T17" fmla="*/ 2147483647 h 457"/>
                <a:gd name="T18" fmla="*/ 2147483647 w 268"/>
                <a:gd name="T19" fmla="*/ 2147483647 h 457"/>
                <a:gd name="T20" fmla="*/ 2147483647 w 268"/>
                <a:gd name="T21" fmla="*/ 2147483647 h 457"/>
                <a:gd name="T22" fmla="*/ 2147483647 w 268"/>
                <a:gd name="T23" fmla="*/ 2147483647 h 457"/>
                <a:gd name="T24" fmla="*/ 0 w 268"/>
                <a:gd name="T25" fmla="*/ 2147483647 h 457"/>
                <a:gd name="T26" fmla="*/ 2147483647 w 268"/>
                <a:gd name="T27" fmla="*/ 2147483647 h 457"/>
                <a:gd name="T28" fmla="*/ 2147483647 w 268"/>
                <a:gd name="T29" fmla="*/ 2147483647 h 457"/>
                <a:gd name="T30" fmla="*/ 2147483647 w 268"/>
                <a:gd name="T31" fmla="*/ 2147483647 h 457"/>
                <a:gd name="T32" fmla="*/ 2147483647 w 268"/>
                <a:gd name="T33" fmla="*/ 2147483647 h 457"/>
                <a:gd name="T34" fmla="*/ 2147483647 w 268"/>
                <a:gd name="T35" fmla="*/ 0 h 4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8"/>
                <a:gd name="T55" fmla="*/ 0 h 457"/>
                <a:gd name="T56" fmla="*/ 268 w 268"/>
                <a:gd name="T57" fmla="*/ 457 h 4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8" h="457">
                  <a:moveTo>
                    <a:pt x="68" y="0"/>
                  </a:moveTo>
                  <a:lnTo>
                    <a:pt x="244" y="0"/>
                  </a:lnTo>
                  <a:lnTo>
                    <a:pt x="266" y="68"/>
                  </a:lnTo>
                  <a:lnTo>
                    <a:pt x="266" y="303"/>
                  </a:lnTo>
                  <a:lnTo>
                    <a:pt x="268" y="324"/>
                  </a:lnTo>
                  <a:lnTo>
                    <a:pt x="234" y="364"/>
                  </a:lnTo>
                  <a:lnTo>
                    <a:pt x="227" y="419"/>
                  </a:lnTo>
                  <a:lnTo>
                    <a:pt x="161" y="457"/>
                  </a:lnTo>
                  <a:lnTo>
                    <a:pt x="131" y="447"/>
                  </a:lnTo>
                  <a:lnTo>
                    <a:pt x="64" y="350"/>
                  </a:lnTo>
                  <a:lnTo>
                    <a:pt x="83" y="320"/>
                  </a:lnTo>
                  <a:lnTo>
                    <a:pt x="56" y="301"/>
                  </a:lnTo>
                  <a:lnTo>
                    <a:pt x="0" y="209"/>
                  </a:lnTo>
                  <a:lnTo>
                    <a:pt x="4" y="152"/>
                  </a:lnTo>
                  <a:lnTo>
                    <a:pt x="44" y="106"/>
                  </a:lnTo>
                  <a:lnTo>
                    <a:pt x="34" y="80"/>
                  </a:lnTo>
                  <a:lnTo>
                    <a:pt x="85" y="43"/>
                  </a:lnTo>
                  <a:lnTo>
                    <a:pt x="68"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33" name="Freeform 86">
              <a:extLst>
                <a:ext uri="{FF2B5EF4-FFF2-40B4-BE49-F238E27FC236}">
                  <a16:creationId xmlns:a16="http://schemas.microsoft.com/office/drawing/2014/main" id="{08530224-74CF-9E46-9908-967105742A77}"/>
                </a:ext>
              </a:extLst>
            </p:cNvPr>
            <p:cNvSpPr>
              <a:spLocks/>
            </p:cNvSpPr>
            <p:nvPr/>
          </p:nvSpPr>
          <p:spPr bwMode="auto">
            <a:xfrm>
              <a:off x="7329260" y="3974524"/>
              <a:ext cx="264587" cy="427922"/>
            </a:xfrm>
            <a:custGeom>
              <a:avLst/>
              <a:gdLst>
                <a:gd name="T0" fmla="*/ 2147483647 w 217"/>
                <a:gd name="T1" fmla="*/ 0 h 354"/>
                <a:gd name="T2" fmla="*/ 2147483647 w 217"/>
                <a:gd name="T3" fmla="*/ 2147483647 h 354"/>
                <a:gd name="T4" fmla="*/ 2147483647 w 217"/>
                <a:gd name="T5" fmla="*/ 2147483647 h 354"/>
                <a:gd name="T6" fmla="*/ 2147483647 w 217"/>
                <a:gd name="T7" fmla="*/ 2147483647 h 354"/>
                <a:gd name="T8" fmla="*/ 2147483647 w 217"/>
                <a:gd name="T9" fmla="*/ 2147483647 h 354"/>
                <a:gd name="T10" fmla="*/ 2147483647 w 217"/>
                <a:gd name="T11" fmla="*/ 2147483647 h 354"/>
                <a:gd name="T12" fmla="*/ 0 w 217"/>
                <a:gd name="T13" fmla="*/ 2147483647 h 354"/>
                <a:gd name="T14" fmla="*/ 2147483647 w 217"/>
                <a:gd name="T15" fmla="*/ 2147483647 h 354"/>
                <a:gd name="T16" fmla="*/ 2147483647 w 217"/>
                <a:gd name="T17" fmla="*/ 2147483647 h 354"/>
                <a:gd name="T18" fmla="*/ 2147483647 w 217"/>
                <a:gd name="T19" fmla="*/ 0 h 3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7"/>
                <a:gd name="T31" fmla="*/ 0 h 354"/>
                <a:gd name="T32" fmla="*/ 217 w 217"/>
                <a:gd name="T33" fmla="*/ 354 h 3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7" h="354">
                  <a:moveTo>
                    <a:pt x="40" y="0"/>
                  </a:moveTo>
                  <a:lnTo>
                    <a:pt x="58" y="12"/>
                  </a:lnTo>
                  <a:lnTo>
                    <a:pt x="88" y="2"/>
                  </a:lnTo>
                  <a:lnTo>
                    <a:pt x="217" y="2"/>
                  </a:lnTo>
                  <a:lnTo>
                    <a:pt x="217" y="230"/>
                  </a:lnTo>
                  <a:lnTo>
                    <a:pt x="137" y="327"/>
                  </a:lnTo>
                  <a:lnTo>
                    <a:pt x="0" y="354"/>
                  </a:lnTo>
                  <a:lnTo>
                    <a:pt x="8" y="299"/>
                  </a:lnTo>
                  <a:lnTo>
                    <a:pt x="40" y="264"/>
                  </a:lnTo>
                  <a:lnTo>
                    <a:pt x="4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34" name="Freeform 87">
              <a:extLst>
                <a:ext uri="{FF2B5EF4-FFF2-40B4-BE49-F238E27FC236}">
                  <a16:creationId xmlns:a16="http://schemas.microsoft.com/office/drawing/2014/main" id="{5FCD844F-A736-D14B-B0F8-E54106D8C868}"/>
                </a:ext>
              </a:extLst>
            </p:cNvPr>
            <p:cNvSpPr>
              <a:spLocks/>
            </p:cNvSpPr>
            <p:nvPr/>
          </p:nvSpPr>
          <p:spPr bwMode="auto">
            <a:xfrm>
              <a:off x="7595021" y="3955418"/>
              <a:ext cx="356797" cy="347729"/>
            </a:xfrm>
            <a:custGeom>
              <a:avLst/>
              <a:gdLst>
                <a:gd name="T0" fmla="*/ 0 w 300"/>
                <a:gd name="T1" fmla="*/ 2147483647 h 303"/>
                <a:gd name="T2" fmla="*/ 2147483647 w 300"/>
                <a:gd name="T3" fmla="*/ 2147483647 h 303"/>
                <a:gd name="T4" fmla="*/ 2147483647 w 300"/>
                <a:gd name="T5" fmla="*/ 2147483647 h 303"/>
                <a:gd name="T6" fmla="*/ 2147483647 w 300"/>
                <a:gd name="T7" fmla="*/ 2147483647 h 303"/>
                <a:gd name="T8" fmla="*/ 2147483647 w 300"/>
                <a:gd name="T9" fmla="*/ 0 h 303"/>
                <a:gd name="T10" fmla="*/ 2147483647 w 300"/>
                <a:gd name="T11" fmla="*/ 2147483647 h 303"/>
                <a:gd name="T12" fmla="*/ 2147483647 w 300"/>
                <a:gd name="T13" fmla="*/ 2147483647 h 303"/>
                <a:gd name="T14" fmla="*/ 2147483647 w 300"/>
                <a:gd name="T15" fmla="*/ 2147483647 h 303"/>
                <a:gd name="T16" fmla="*/ 2147483647 w 300"/>
                <a:gd name="T17" fmla="*/ 2147483647 h 303"/>
                <a:gd name="T18" fmla="*/ 2147483647 w 300"/>
                <a:gd name="T19" fmla="*/ 2147483647 h 303"/>
                <a:gd name="T20" fmla="*/ 2147483647 w 300"/>
                <a:gd name="T21" fmla="*/ 2147483647 h 303"/>
                <a:gd name="T22" fmla="*/ 2147483647 w 300"/>
                <a:gd name="T23" fmla="*/ 2147483647 h 303"/>
                <a:gd name="T24" fmla="*/ 0 w 300"/>
                <a:gd name="T25" fmla="*/ 2147483647 h 303"/>
                <a:gd name="T26" fmla="*/ 0 w 300"/>
                <a:gd name="T27" fmla="*/ 2147483647 h 30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0"/>
                <a:gd name="T43" fmla="*/ 0 h 303"/>
                <a:gd name="T44" fmla="*/ 300 w 300"/>
                <a:gd name="T45" fmla="*/ 303 h 30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0" h="303">
                  <a:moveTo>
                    <a:pt x="0" y="22"/>
                  </a:moveTo>
                  <a:lnTo>
                    <a:pt x="113" y="21"/>
                  </a:lnTo>
                  <a:lnTo>
                    <a:pt x="155" y="41"/>
                  </a:lnTo>
                  <a:lnTo>
                    <a:pt x="218" y="41"/>
                  </a:lnTo>
                  <a:lnTo>
                    <a:pt x="300" y="0"/>
                  </a:lnTo>
                  <a:lnTo>
                    <a:pt x="300" y="132"/>
                  </a:lnTo>
                  <a:lnTo>
                    <a:pt x="288" y="138"/>
                  </a:lnTo>
                  <a:lnTo>
                    <a:pt x="248" y="218"/>
                  </a:lnTo>
                  <a:lnTo>
                    <a:pt x="226" y="218"/>
                  </a:lnTo>
                  <a:lnTo>
                    <a:pt x="153" y="303"/>
                  </a:lnTo>
                  <a:lnTo>
                    <a:pt x="129" y="281"/>
                  </a:lnTo>
                  <a:lnTo>
                    <a:pt x="92" y="291"/>
                  </a:lnTo>
                  <a:lnTo>
                    <a:pt x="0" y="220"/>
                  </a:lnTo>
                  <a:lnTo>
                    <a:pt x="0" y="22"/>
                  </a:lnTo>
                  <a:close/>
                </a:path>
              </a:pathLst>
            </a:custGeom>
            <a:solidFill>
              <a:schemeClr val="bg1"/>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35" name="Freeform 88">
              <a:extLst>
                <a:ext uri="{FF2B5EF4-FFF2-40B4-BE49-F238E27FC236}">
                  <a16:creationId xmlns:a16="http://schemas.microsoft.com/office/drawing/2014/main" id="{CAD0EEB3-4C90-324A-9A8F-E2C21688AB7A}"/>
                </a:ext>
              </a:extLst>
            </p:cNvPr>
            <p:cNvSpPr>
              <a:spLocks/>
            </p:cNvSpPr>
            <p:nvPr/>
          </p:nvSpPr>
          <p:spPr bwMode="auto">
            <a:xfrm>
              <a:off x="5056913" y="3189187"/>
              <a:ext cx="977421" cy="500059"/>
            </a:xfrm>
            <a:custGeom>
              <a:avLst/>
              <a:gdLst>
                <a:gd name="T0" fmla="*/ 2147483647 w 803"/>
                <a:gd name="T1" fmla="*/ 0 h 413"/>
                <a:gd name="T2" fmla="*/ 2147483647 w 803"/>
                <a:gd name="T3" fmla="*/ 2147483647 h 413"/>
                <a:gd name="T4" fmla="*/ 2147483647 w 803"/>
                <a:gd name="T5" fmla="*/ 2147483647 h 413"/>
                <a:gd name="T6" fmla="*/ 2147483647 w 803"/>
                <a:gd name="T7" fmla="*/ 2147483647 h 413"/>
                <a:gd name="T8" fmla="*/ 2147483647 w 803"/>
                <a:gd name="T9" fmla="*/ 2147483647 h 413"/>
                <a:gd name="T10" fmla="*/ 2147483647 w 803"/>
                <a:gd name="T11" fmla="*/ 2147483647 h 413"/>
                <a:gd name="T12" fmla="*/ 2147483647 w 803"/>
                <a:gd name="T13" fmla="*/ 2147483647 h 413"/>
                <a:gd name="T14" fmla="*/ 2147483647 w 803"/>
                <a:gd name="T15" fmla="*/ 2147483647 h 413"/>
                <a:gd name="T16" fmla="*/ 2147483647 w 803"/>
                <a:gd name="T17" fmla="*/ 2147483647 h 413"/>
                <a:gd name="T18" fmla="*/ 2147483647 w 803"/>
                <a:gd name="T19" fmla="*/ 2147483647 h 413"/>
                <a:gd name="T20" fmla="*/ 0 w 803"/>
                <a:gd name="T21" fmla="*/ 2147483647 h 413"/>
                <a:gd name="T22" fmla="*/ 2147483647 w 803"/>
                <a:gd name="T23" fmla="*/ 0 h 4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3"/>
                <a:gd name="T37" fmla="*/ 0 h 413"/>
                <a:gd name="T38" fmla="*/ 803 w 803"/>
                <a:gd name="T39" fmla="*/ 413 h 4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3" h="413">
                  <a:moveTo>
                    <a:pt x="2" y="0"/>
                  </a:moveTo>
                  <a:lnTo>
                    <a:pt x="803" y="1"/>
                  </a:lnTo>
                  <a:lnTo>
                    <a:pt x="803" y="358"/>
                  </a:lnTo>
                  <a:lnTo>
                    <a:pt x="329" y="358"/>
                  </a:lnTo>
                  <a:lnTo>
                    <a:pt x="329" y="380"/>
                  </a:lnTo>
                  <a:lnTo>
                    <a:pt x="216" y="413"/>
                  </a:lnTo>
                  <a:lnTo>
                    <a:pt x="157" y="298"/>
                  </a:lnTo>
                  <a:lnTo>
                    <a:pt x="115" y="316"/>
                  </a:lnTo>
                  <a:lnTo>
                    <a:pt x="99" y="292"/>
                  </a:lnTo>
                  <a:lnTo>
                    <a:pt x="123" y="231"/>
                  </a:lnTo>
                  <a:lnTo>
                    <a:pt x="0" y="104"/>
                  </a:lnTo>
                  <a:lnTo>
                    <a:pt x="2" y="0"/>
                  </a:lnTo>
                  <a:close/>
                </a:path>
              </a:pathLst>
            </a:custGeom>
            <a:solidFill>
              <a:schemeClr val="tx1">
                <a:lumMod val="95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36" name="Rectangle 89">
              <a:extLst>
                <a:ext uri="{FF2B5EF4-FFF2-40B4-BE49-F238E27FC236}">
                  <a16:creationId xmlns:a16="http://schemas.microsoft.com/office/drawing/2014/main" id="{F2659063-32F7-2046-A066-3276B26FD137}"/>
                </a:ext>
              </a:extLst>
            </p:cNvPr>
            <p:cNvSpPr>
              <a:spLocks noChangeArrowheads="1"/>
            </p:cNvSpPr>
            <p:nvPr/>
          </p:nvSpPr>
          <p:spPr bwMode="auto">
            <a:xfrm>
              <a:off x="5449127" y="3622024"/>
              <a:ext cx="585208" cy="426282"/>
            </a:xfrm>
            <a:prstGeom prst="rect">
              <a:avLst/>
            </a:prstGeom>
            <a:solidFill>
              <a:schemeClr val="bg1">
                <a:lumMod val="50000"/>
                <a:lumOff val="50000"/>
              </a:schemeClr>
            </a:solidFill>
            <a:ln w="6350">
              <a:solidFill>
                <a:schemeClr val="tx1"/>
              </a:solidFill>
              <a:miter lim="800000"/>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37" name="Freeform 90">
              <a:extLst>
                <a:ext uri="{FF2B5EF4-FFF2-40B4-BE49-F238E27FC236}">
                  <a16:creationId xmlns:a16="http://schemas.microsoft.com/office/drawing/2014/main" id="{A5C30015-4C23-2D4E-A8BD-AFFD34AF0B6F}"/>
                </a:ext>
              </a:extLst>
            </p:cNvPr>
            <p:cNvSpPr>
              <a:spLocks/>
            </p:cNvSpPr>
            <p:nvPr/>
          </p:nvSpPr>
          <p:spPr bwMode="auto">
            <a:xfrm>
              <a:off x="6034334" y="3189187"/>
              <a:ext cx="606997" cy="321351"/>
            </a:xfrm>
            <a:custGeom>
              <a:avLst/>
              <a:gdLst>
                <a:gd name="T0" fmla="*/ 0 w 498"/>
                <a:gd name="T1" fmla="*/ 2147483647 h 266"/>
                <a:gd name="T2" fmla="*/ 2147483647 w 498"/>
                <a:gd name="T3" fmla="*/ 0 h 266"/>
                <a:gd name="T4" fmla="*/ 2147483647 w 498"/>
                <a:gd name="T5" fmla="*/ 2147483647 h 266"/>
                <a:gd name="T6" fmla="*/ 2147483647 w 498"/>
                <a:gd name="T7" fmla="*/ 2147483647 h 266"/>
                <a:gd name="T8" fmla="*/ 0 w 498"/>
                <a:gd name="T9" fmla="*/ 2147483647 h 266"/>
                <a:gd name="T10" fmla="*/ 0 w 498"/>
                <a:gd name="T11" fmla="*/ 2147483647 h 266"/>
                <a:gd name="T12" fmla="*/ 0 60000 65536"/>
                <a:gd name="T13" fmla="*/ 0 60000 65536"/>
                <a:gd name="T14" fmla="*/ 0 60000 65536"/>
                <a:gd name="T15" fmla="*/ 0 60000 65536"/>
                <a:gd name="T16" fmla="*/ 0 60000 65536"/>
                <a:gd name="T17" fmla="*/ 0 60000 65536"/>
                <a:gd name="T18" fmla="*/ 0 w 498"/>
                <a:gd name="T19" fmla="*/ 0 h 266"/>
                <a:gd name="T20" fmla="*/ 498 w 498"/>
                <a:gd name="T21" fmla="*/ 266 h 266"/>
              </a:gdLst>
              <a:ahLst/>
              <a:cxnLst>
                <a:cxn ang="T12">
                  <a:pos x="T0" y="T1"/>
                </a:cxn>
                <a:cxn ang="T13">
                  <a:pos x="T2" y="T3"/>
                </a:cxn>
                <a:cxn ang="T14">
                  <a:pos x="T4" y="T5"/>
                </a:cxn>
                <a:cxn ang="T15">
                  <a:pos x="T6" y="T7"/>
                </a:cxn>
                <a:cxn ang="T16">
                  <a:pos x="T8" y="T9"/>
                </a:cxn>
                <a:cxn ang="T17">
                  <a:pos x="T10" y="T11"/>
                </a:cxn>
              </a:cxnLst>
              <a:rect l="T18" t="T19" r="T20" b="T21"/>
              <a:pathLst>
                <a:path w="498" h="266">
                  <a:moveTo>
                    <a:pt x="0" y="1"/>
                  </a:moveTo>
                  <a:lnTo>
                    <a:pt x="448" y="0"/>
                  </a:lnTo>
                  <a:lnTo>
                    <a:pt x="490" y="200"/>
                  </a:lnTo>
                  <a:lnTo>
                    <a:pt x="498" y="266"/>
                  </a:lnTo>
                  <a:lnTo>
                    <a:pt x="0" y="265"/>
                  </a:lnTo>
                  <a:lnTo>
                    <a:pt x="0" y="1"/>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38" name="Freeform 91">
              <a:extLst>
                <a:ext uri="{FF2B5EF4-FFF2-40B4-BE49-F238E27FC236}">
                  <a16:creationId xmlns:a16="http://schemas.microsoft.com/office/drawing/2014/main" id="{0AAF4633-EBBC-0045-A3FD-80B7F007CE27}"/>
                </a:ext>
              </a:extLst>
            </p:cNvPr>
            <p:cNvSpPr>
              <a:spLocks/>
            </p:cNvSpPr>
            <p:nvPr/>
          </p:nvSpPr>
          <p:spPr bwMode="auto">
            <a:xfrm>
              <a:off x="6034334" y="3836803"/>
              <a:ext cx="719058" cy="329548"/>
            </a:xfrm>
            <a:custGeom>
              <a:avLst/>
              <a:gdLst>
                <a:gd name="T0" fmla="*/ 0 w 590"/>
                <a:gd name="T1" fmla="*/ 0 h 274"/>
                <a:gd name="T2" fmla="*/ 2147483647 w 590"/>
                <a:gd name="T3" fmla="*/ 0 h 274"/>
                <a:gd name="T4" fmla="*/ 2147483647 w 590"/>
                <a:gd name="T5" fmla="*/ 2147483647 h 274"/>
                <a:gd name="T6" fmla="*/ 2147483647 w 590"/>
                <a:gd name="T7" fmla="*/ 2147483647 h 274"/>
                <a:gd name="T8" fmla="*/ 2147483647 w 590"/>
                <a:gd name="T9" fmla="*/ 2147483647 h 274"/>
                <a:gd name="T10" fmla="*/ 2147483647 w 590"/>
                <a:gd name="T11" fmla="*/ 2147483647 h 274"/>
                <a:gd name="T12" fmla="*/ 2147483647 w 590"/>
                <a:gd name="T13" fmla="*/ 2147483647 h 274"/>
                <a:gd name="T14" fmla="*/ 2147483647 w 590"/>
                <a:gd name="T15" fmla="*/ 2147483647 h 274"/>
                <a:gd name="T16" fmla="*/ 0 w 590"/>
                <a:gd name="T17" fmla="*/ 2147483647 h 274"/>
                <a:gd name="T18" fmla="*/ 0 w 590"/>
                <a:gd name="T19" fmla="*/ 0 h 2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0"/>
                <a:gd name="T31" fmla="*/ 0 h 274"/>
                <a:gd name="T32" fmla="*/ 590 w 590"/>
                <a:gd name="T33" fmla="*/ 274 h 2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0" h="274">
                  <a:moveTo>
                    <a:pt x="0" y="0"/>
                  </a:moveTo>
                  <a:lnTo>
                    <a:pt x="364" y="0"/>
                  </a:lnTo>
                  <a:lnTo>
                    <a:pt x="401" y="25"/>
                  </a:lnTo>
                  <a:lnTo>
                    <a:pt x="485" y="47"/>
                  </a:lnTo>
                  <a:lnTo>
                    <a:pt x="540" y="208"/>
                  </a:lnTo>
                  <a:lnTo>
                    <a:pt x="590" y="274"/>
                  </a:lnTo>
                  <a:lnTo>
                    <a:pt x="125" y="273"/>
                  </a:lnTo>
                  <a:lnTo>
                    <a:pt x="125" y="175"/>
                  </a:lnTo>
                  <a:lnTo>
                    <a:pt x="0" y="177"/>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39" name="Rectangle 92">
              <a:extLst>
                <a:ext uri="{FF2B5EF4-FFF2-40B4-BE49-F238E27FC236}">
                  <a16:creationId xmlns:a16="http://schemas.microsoft.com/office/drawing/2014/main" id="{7A99465A-688A-DE49-AD5B-B115E44868E6}"/>
                </a:ext>
              </a:extLst>
            </p:cNvPr>
            <p:cNvSpPr>
              <a:spLocks noChangeArrowheads="1"/>
            </p:cNvSpPr>
            <p:nvPr/>
          </p:nvSpPr>
          <p:spPr bwMode="auto">
            <a:xfrm>
              <a:off x="5628112" y="4045027"/>
              <a:ext cx="558748" cy="423001"/>
            </a:xfrm>
            <a:prstGeom prst="rect">
              <a:avLst/>
            </a:prstGeom>
            <a:noFill/>
            <a:ln w="6350">
              <a:solidFill>
                <a:schemeClr val="tx1"/>
              </a:solidFill>
              <a:miter lim="800000"/>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40" name="Freeform 93">
              <a:extLst>
                <a:ext uri="{FF2B5EF4-FFF2-40B4-BE49-F238E27FC236}">
                  <a16:creationId xmlns:a16="http://schemas.microsoft.com/office/drawing/2014/main" id="{1187F20C-3858-474B-9B28-0518850C86AA}"/>
                </a:ext>
              </a:extLst>
            </p:cNvPr>
            <p:cNvSpPr>
              <a:spLocks/>
            </p:cNvSpPr>
            <p:nvPr/>
          </p:nvSpPr>
          <p:spPr bwMode="auto">
            <a:xfrm>
              <a:off x="7780615" y="4112245"/>
              <a:ext cx="435793" cy="327909"/>
            </a:xfrm>
            <a:custGeom>
              <a:avLst/>
              <a:gdLst>
                <a:gd name="T0" fmla="*/ 2147483647 w 357"/>
                <a:gd name="T1" fmla="*/ 0 h 270"/>
                <a:gd name="T2" fmla="*/ 2147483647 w 357"/>
                <a:gd name="T3" fmla="*/ 0 h 270"/>
                <a:gd name="T4" fmla="*/ 2147483647 w 357"/>
                <a:gd name="T5" fmla="*/ 2147483647 h 270"/>
                <a:gd name="T6" fmla="*/ 2147483647 w 357"/>
                <a:gd name="T7" fmla="*/ 2147483647 h 270"/>
                <a:gd name="T8" fmla="*/ 0 w 357"/>
                <a:gd name="T9" fmla="*/ 2147483647 h 270"/>
                <a:gd name="T10" fmla="*/ 2147483647 w 357"/>
                <a:gd name="T11" fmla="*/ 2147483647 h 270"/>
                <a:gd name="T12" fmla="*/ 2147483647 w 357"/>
                <a:gd name="T13" fmla="*/ 2147483647 h 270"/>
                <a:gd name="T14" fmla="*/ 2147483647 w 357"/>
                <a:gd name="T15" fmla="*/ 2147483647 h 270"/>
                <a:gd name="T16" fmla="*/ 2147483647 w 357"/>
                <a:gd name="T17" fmla="*/ 2147483647 h 270"/>
                <a:gd name="T18" fmla="*/ 2147483647 w 357"/>
                <a:gd name="T19" fmla="*/ 2147483647 h 270"/>
                <a:gd name="T20" fmla="*/ 2147483647 w 357"/>
                <a:gd name="T21" fmla="*/ 2147483647 h 270"/>
                <a:gd name="T22" fmla="*/ 2147483647 w 357"/>
                <a:gd name="T23" fmla="*/ 2147483647 h 270"/>
                <a:gd name="T24" fmla="*/ 2147483647 w 357"/>
                <a:gd name="T25" fmla="*/ 2147483647 h 270"/>
                <a:gd name="T26" fmla="*/ 2147483647 w 357"/>
                <a:gd name="T27" fmla="*/ 2147483647 h 270"/>
                <a:gd name="T28" fmla="*/ 2147483647 w 357"/>
                <a:gd name="T29" fmla="*/ 2147483647 h 270"/>
                <a:gd name="T30" fmla="*/ 2147483647 w 357"/>
                <a:gd name="T31" fmla="*/ 2147483647 h 270"/>
                <a:gd name="T32" fmla="*/ 2147483647 w 357"/>
                <a:gd name="T33" fmla="*/ 0 h 2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7"/>
                <a:gd name="T52" fmla="*/ 0 h 270"/>
                <a:gd name="T53" fmla="*/ 357 w 357"/>
                <a:gd name="T54" fmla="*/ 270 h 2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7" h="270">
                  <a:moveTo>
                    <a:pt x="147" y="0"/>
                  </a:moveTo>
                  <a:lnTo>
                    <a:pt x="137" y="0"/>
                  </a:lnTo>
                  <a:lnTo>
                    <a:pt x="95" y="82"/>
                  </a:lnTo>
                  <a:lnTo>
                    <a:pt x="71" y="82"/>
                  </a:lnTo>
                  <a:lnTo>
                    <a:pt x="0" y="165"/>
                  </a:lnTo>
                  <a:lnTo>
                    <a:pt x="31" y="252"/>
                  </a:lnTo>
                  <a:lnTo>
                    <a:pt x="141" y="270"/>
                  </a:lnTo>
                  <a:lnTo>
                    <a:pt x="170" y="248"/>
                  </a:lnTo>
                  <a:lnTo>
                    <a:pt x="202" y="185"/>
                  </a:lnTo>
                  <a:lnTo>
                    <a:pt x="210" y="179"/>
                  </a:lnTo>
                  <a:lnTo>
                    <a:pt x="357" y="127"/>
                  </a:lnTo>
                  <a:lnTo>
                    <a:pt x="347" y="103"/>
                  </a:lnTo>
                  <a:lnTo>
                    <a:pt x="290" y="84"/>
                  </a:lnTo>
                  <a:lnTo>
                    <a:pt x="208" y="127"/>
                  </a:lnTo>
                  <a:lnTo>
                    <a:pt x="208" y="52"/>
                  </a:lnTo>
                  <a:lnTo>
                    <a:pt x="147" y="52"/>
                  </a:lnTo>
                  <a:lnTo>
                    <a:pt x="147"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41" name="Freeform 94">
              <a:extLst>
                <a:ext uri="{FF2B5EF4-FFF2-40B4-BE49-F238E27FC236}">
                  <a16:creationId xmlns:a16="http://schemas.microsoft.com/office/drawing/2014/main" id="{B2D0FAFF-9540-F440-B5DD-396524FA3BFE}"/>
                </a:ext>
              </a:extLst>
            </p:cNvPr>
            <p:cNvSpPr>
              <a:spLocks/>
            </p:cNvSpPr>
            <p:nvPr/>
          </p:nvSpPr>
          <p:spPr bwMode="auto">
            <a:xfrm>
              <a:off x="7643652" y="4268004"/>
              <a:ext cx="691042" cy="244292"/>
            </a:xfrm>
            <a:custGeom>
              <a:avLst/>
              <a:gdLst>
                <a:gd name="T0" fmla="*/ 0 w 570"/>
                <a:gd name="T1" fmla="*/ 2147483647 h 204"/>
                <a:gd name="T2" fmla="*/ 2147483647 w 570"/>
                <a:gd name="T3" fmla="*/ 2147483647 h 204"/>
                <a:gd name="T4" fmla="*/ 2147483647 w 570"/>
                <a:gd name="T5" fmla="*/ 2147483647 h 204"/>
                <a:gd name="T6" fmla="*/ 2147483647 w 570"/>
                <a:gd name="T7" fmla="*/ 2147483647 h 204"/>
                <a:gd name="T8" fmla="*/ 2147483647 w 570"/>
                <a:gd name="T9" fmla="*/ 2147483647 h 204"/>
                <a:gd name="T10" fmla="*/ 2147483647 w 570"/>
                <a:gd name="T11" fmla="*/ 2147483647 h 204"/>
                <a:gd name="T12" fmla="*/ 2147483647 w 570"/>
                <a:gd name="T13" fmla="*/ 0 h 204"/>
                <a:gd name="T14" fmla="*/ 2147483647 w 570"/>
                <a:gd name="T15" fmla="*/ 2147483647 h 204"/>
                <a:gd name="T16" fmla="*/ 2147483647 w 570"/>
                <a:gd name="T17" fmla="*/ 2147483647 h 204"/>
                <a:gd name="T18" fmla="*/ 2147483647 w 570"/>
                <a:gd name="T19" fmla="*/ 2147483647 h 204"/>
                <a:gd name="T20" fmla="*/ 2147483647 w 570"/>
                <a:gd name="T21" fmla="*/ 2147483647 h 204"/>
                <a:gd name="T22" fmla="*/ 0 w 570"/>
                <a:gd name="T23" fmla="*/ 2147483647 h 2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70"/>
                <a:gd name="T37" fmla="*/ 0 h 204"/>
                <a:gd name="T38" fmla="*/ 570 w 570"/>
                <a:gd name="T39" fmla="*/ 204 h 2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70" h="204">
                  <a:moveTo>
                    <a:pt x="0" y="204"/>
                  </a:moveTo>
                  <a:lnTo>
                    <a:pt x="17" y="184"/>
                  </a:lnTo>
                  <a:lnTo>
                    <a:pt x="145" y="125"/>
                  </a:lnTo>
                  <a:lnTo>
                    <a:pt x="256" y="143"/>
                  </a:lnTo>
                  <a:lnTo>
                    <a:pt x="289" y="114"/>
                  </a:lnTo>
                  <a:lnTo>
                    <a:pt x="310" y="57"/>
                  </a:lnTo>
                  <a:lnTo>
                    <a:pt x="472" y="0"/>
                  </a:lnTo>
                  <a:lnTo>
                    <a:pt x="498" y="91"/>
                  </a:lnTo>
                  <a:lnTo>
                    <a:pt x="570" y="109"/>
                  </a:lnTo>
                  <a:lnTo>
                    <a:pt x="534" y="152"/>
                  </a:lnTo>
                  <a:lnTo>
                    <a:pt x="558" y="204"/>
                  </a:lnTo>
                  <a:lnTo>
                    <a:pt x="0" y="204"/>
                  </a:lnTo>
                  <a:close/>
                </a:path>
              </a:pathLst>
            </a:custGeom>
            <a:solidFill>
              <a:schemeClr val="bg1"/>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42" name="Freeform 95">
              <a:extLst>
                <a:ext uri="{FF2B5EF4-FFF2-40B4-BE49-F238E27FC236}">
                  <a16:creationId xmlns:a16="http://schemas.microsoft.com/office/drawing/2014/main" id="{8942B241-5F6F-F745-8D17-148C60C7ECE4}"/>
                </a:ext>
              </a:extLst>
            </p:cNvPr>
            <p:cNvSpPr>
              <a:spLocks/>
            </p:cNvSpPr>
            <p:nvPr/>
          </p:nvSpPr>
          <p:spPr bwMode="auto">
            <a:xfrm>
              <a:off x="7221866" y="4208981"/>
              <a:ext cx="597658" cy="327909"/>
            </a:xfrm>
            <a:custGeom>
              <a:avLst/>
              <a:gdLst>
                <a:gd name="T0" fmla="*/ 0 w 489"/>
                <a:gd name="T1" fmla="*/ 2147483647 h 268"/>
                <a:gd name="T2" fmla="*/ 2147483647 w 489"/>
                <a:gd name="T3" fmla="*/ 2147483647 h 268"/>
                <a:gd name="T4" fmla="*/ 2147483647 w 489"/>
                <a:gd name="T5" fmla="*/ 2147483647 h 268"/>
                <a:gd name="T6" fmla="*/ 2147483647 w 489"/>
                <a:gd name="T7" fmla="*/ 2147483647 h 268"/>
                <a:gd name="T8" fmla="*/ 2147483647 w 489"/>
                <a:gd name="T9" fmla="*/ 2147483647 h 268"/>
                <a:gd name="T10" fmla="*/ 2147483647 w 489"/>
                <a:gd name="T11" fmla="*/ 0 h 268"/>
                <a:gd name="T12" fmla="*/ 2147483647 w 489"/>
                <a:gd name="T13" fmla="*/ 2147483647 h 268"/>
                <a:gd name="T14" fmla="*/ 2147483647 w 489"/>
                <a:gd name="T15" fmla="*/ 2147483647 h 268"/>
                <a:gd name="T16" fmla="*/ 2147483647 w 489"/>
                <a:gd name="T17" fmla="*/ 2147483647 h 268"/>
                <a:gd name="T18" fmla="*/ 2147483647 w 489"/>
                <a:gd name="T19" fmla="*/ 2147483647 h 268"/>
                <a:gd name="T20" fmla="*/ 2147483647 w 489"/>
                <a:gd name="T21" fmla="*/ 2147483647 h 268"/>
                <a:gd name="T22" fmla="*/ 2147483647 w 489"/>
                <a:gd name="T23" fmla="*/ 2147483647 h 268"/>
                <a:gd name="T24" fmla="*/ 2147483647 w 489"/>
                <a:gd name="T25" fmla="*/ 2147483647 h 268"/>
                <a:gd name="T26" fmla="*/ 2147483647 w 489"/>
                <a:gd name="T27" fmla="*/ 2147483647 h 268"/>
                <a:gd name="T28" fmla="*/ 0 w 489"/>
                <a:gd name="T29" fmla="*/ 2147483647 h 26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9"/>
                <a:gd name="T46" fmla="*/ 0 h 268"/>
                <a:gd name="T47" fmla="*/ 489 w 489"/>
                <a:gd name="T48" fmla="*/ 268 h 26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9" h="268">
                  <a:moveTo>
                    <a:pt x="0" y="268"/>
                  </a:moveTo>
                  <a:lnTo>
                    <a:pt x="23" y="198"/>
                  </a:lnTo>
                  <a:lnTo>
                    <a:pt x="86" y="157"/>
                  </a:lnTo>
                  <a:lnTo>
                    <a:pt x="225" y="129"/>
                  </a:lnTo>
                  <a:lnTo>
                    <a:pt x="306" y="31"/>
                  </a:lnTo>
                  <a:lnTo>
                    <a:pt x="306" y="0"/>
                  </a:lnTo>
                  <a:lnTo>
                    <a:pt x="399" y="75"/>
                  </a:lnTo>
                  <a:lnTo>
                    <a:pt x="433" y="63"/>
                  </a:lnTo>
                  <a:lnTo>
                    <a:pt x="459" y="88"/>
                  </a:lnTo>
                  <a:lnTo>
                    <a:pt x="489" y="175"/>
                  </a:lnTo>
                  <a:lnTo>
                    <a:pt x="361" y="230"/>
                  </a:lnTo>
                  <a:lnTo>
                    <a:pt x="343" y="250"/>
                  </a:lnTo>
                  <a:lnTo>
                    <a:pt x="98" y="250"/>
                  </a:lnTo>
                  <a:lnTo>
                    <a:pt x="98" y="268"/>
                  </a:lnTo>
                  <a:lnTo>
                    <a:pt x="0" y="268"/>
                  </a:lnTo>
                  <a:close/>
                </a:path>
              </a:pathLst>
            </a:custGeom>
            <a:no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43" name="Freeform 96">
              <a:extLst>
                <a:ext uri="{FF2B5EF4-FFF2-40B4-BE49-F238E27FC236}">
                  <a16:creationId xmlns:a16="http://schemas.microsoft.com/office/drawing/2014/main" id="{BADC35A0-4279-164D-BF32-5F26C0F3E6B6}"/>
                </a:ext>
              </a:extLst>
            </p:cNvPr>
            <p:cNvSpPr>
              <a:spLocks/>
            </p:cNvSpPr>
            <p:nvPr/>
          </p:nvSpPr>
          <p:spPr bwMode="auto">
            <a:xfrm>
              <a:off x="6793857" y="4517215"/>
              <a:ext cx="417116" cy="357419"/>
            </a:xfrm>
            <a:custGeom>
              <a:avLst/>
              <a:gdLst>
                <a:gd name="T0" fmla="*/ 0 w 341"/>
                <a:gd name="T1" fmla="*/ 0 h 297"/>
                <a:gd name="T2" fmla="*/ 2147483647 w 341"/>
                <a:gd name="T3" fmla="*/ 0 h 297"/>
                <a:gd name="T4" fmla="*/ 2147483647 w 341"/>
                <a:gd name="T5" fmla="*/ 2147483647 h 297"/>
                <a:gd name="T6" fmla="*/ 2147483647 w 341"/>
                <a:gd name="T7" fmla="*/ 2147483647 h 297"/>
                <a:gd name="T8" fmla="*/ 2147483647 w 341"/>
                <a:gd name="T9" fmla="*/ 2147483647 h 297"/>
                <a:gd name="T10" fmla="*/ 2147483647 w 341"/>
                <a:gd name="T11" fmla="*/ 2147483647 h 297"/>
                <a:gd name="T12" fmla="*/ 2147483647 w 341"/>
                <a:gd name="T13" fmla="*/ 2147483647 h 297"/>
                <a:gd name="T14" fmla="*/ 2147483647 w 341"/>
                <a:gd name="T15" fmla="*/ 2147483647 h 297"/>
                <a:gd name="T16" fmla="*/ 2147483647 w 341"/>
                <a:gd name="T17" fmla="*/ 2147483647 h 297"/>
                <a:gd name="T18" fmla="*/ 2147483647 w 341"/>
                <a:gd name="T19" fmla="*/ 2147483647 h 297"/>
                <a:gd name="T20" fmla="*/ 2147483647 w 341"/>
                <a:gd name="T21" fmla="*/ 2147483647 h 297"/>
                <a:gd name="T22" fmla="*/ 0 w 341"/>
                <a:gd name="T23" fmla="*/ 0 h 2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1"/>
                <a:gd name="T37" fmla="*/ 0 h 297"/>
                <a:gd name="T38" fmla="*/ 341 w 341"/>
                <a:gd name="T39" fmla="*/ 297 h 2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1" h="297">
                  <a:moveTo>
                    <a:pt x="0" y="0"/>
                  </a:moveTo>
                  <a:lnTo>
                    <a:pt x="306" y="0"/>
                  </a:lnTo>
                  <a:lnTo>
                    <a:pt x="294" y="40"/>
                  </a:lnTo>
                  <a:lnTo>
                    <a:pt x="341" y="42"/>
                  </a:lnTo>
                  <a:lnTo>
                    <a:pt x="299" y="145"/>
                  </a:lnTo>
                  <a:lnTo>
                    <a:pt x="254" y="210"/>
                  </a:lnTo>
                  <a:lnTo>
                    <a:pt x="227" y="297"/>
                  </a:lnTo>
                  <a:lnTo>
                    <a:pt x="48" y="297"/>
                  </a:lnTo>
                  <a:lnTo>
                    <a:pt x="45" y="257"/>
                  </a:lnTo>
                  <a:lnTo>
                    <a:pt x="12" y="249"/>
                  </a:lnTo>
                  <a:lnTo>
                    <a:pt x="12" y="62"/>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44" name="Freeform 97">
              <a:extLst>
                <a:ext uri="{FF2B5EF4-FFF2-40B4-BE49-F238E27FC236}">
                  <a16:creationId xmlns:a16="http://schemas.microsoft.com/office/drawing/2014/main" id="{DB529F51-FF39-A744-90A9-827AB84659C8}"/>
                </a:ext>
              </a:extLst>
            </p:cNvPr>
            <p:cNvSpPr>
              <a:spLocks/>
            </p:cNvSpPr>
            <p:nvPr/>
          </p:nvSpPr>
          <p:spPr bwMode="auto">
            <a:xfrm>
              <a:off x="7159614" y="4512296"/>
              <a:ext cx="700380" cy="181990"/>
            </a:xfrm>
            <a:custGeom>
              <a:avLst/>
              <a:gdLst>
                <a:gd name="T0" fmla="*/ 2147483647 w 575"/>
                <a:gd name="T1" fmla="*/ 2147483647 h 148"/>
                <a:gd name="T2" fmla="*/ 2147483647 w 575"/>
                <a:gd name="T3" fmla="*/ 2147483647 h 148"/>
                <a:gd name="T4" fmla="*/ 2147483647 w 575"/>
                <a:gd name="T5" fmla="*/ 0 h 148"/>
                <a:gd name="T6" fmla="*/ 2147483647 w 575"/>
                <a:gd name="T7" fmla="*/ 0 h 148"/>
                <a:gd name="T8" fmla="*/ 2147483647 w 575"/>
                <a:gd name="T9" fmla="*/ 2147483647 h 148"/>
                <a:gd name="T10" fmla="*/ 2147483647 w 575"/>
                <a:gd name="T11" fmla="*/ 2147483647 h 148"/>
                <a:gd name="T12" fmla="*/ 2147483647 w 575"/>
                <a:gd name="T13" fmla="*/ 2147483647 h 148"/>
                <a:gd name="T14" fmla="*/ 0 w 575"/>
                <a:gd name="T15" fmla="*/ 2147483647 h 148"/>
                <a:gd name="T16" fmla="*/ 2147483647 w 575"/>
                <a:gd name="T17" fmla="*/ 2147483647 h 1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5"/>
                <a:gd name="T28" fmla="*/ 0 h 148"/>
                <a:gd name="T29" fmla="*/ 575 w 575"/>
                <a:gd name="T30" fmla="*/ 148 h 1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5" h="148">
                  <a:moveTo>
                    <a:pt x="51" y="16"/>
                  </a:moveTo>
                  <a:lnTo>
                    <a:pt x="151" y="16"/>
                  </a:lnTo>
                  <a:lnTo>
                    <a:pt x="151" y="0"/>
                  </a:lnTo>
                  <a:lnTo>
                    <a:pt x="575" y="0"/>
                  </a:lnTo>
                  <a:lnTo>
                    <a:pt x="569" y="36"/>
                  </a:lnTo>
                  <a:lnTo>
                    <a:pt x="397" y="105"/>
                  </a:lnTo>
                  <a:lnTo>
                    <a:pt x="381" y="148"/>
                  </a:lnTo>
                  <a:lnTo>
                    <a:pt x="0" y="147"/>
                  </a:lnTo>
                  <a:lnTo>
                    <a:pt x="51" y="16"/>
                  </a:lnTo>
                  <a:close/>
                </a:path>
              </a:pathLst>
            </a:custGeom>
            <a:solidFill>
              <a:schemeClr val="bg1"/>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45" name="Freeform 98">
              <a:extLst>
                <a:ext uri="{FF2B5EF4-FFF2-40B4-BE49-F238E27FC236}">
                  <a16:creationId xmlns:a16="http://schemas.microsoft.com/office/drawing/2014/main" id="{4811FDB8-3083-3A47-8B43-8B60485CF1C5}"/>
                </a:ext>
              </a:extLst>
            </p:cNvPr>
            <p:cNvSpPr>
              <a:spLocks/>
            </p:cNvSpPr>
            <p:nvPr/>
          </p:nvSpPr>
          <p:spPr bwMode="auto">
            <a:xfrm>
              <a:off x="7623421" y="4512296"/>
              <a:ext cx="729952" cy="285280"/>
            </a:xfrm>
            <a:custGeom>
              <a:avLst/>
              <a:gdLst>
                <a:gd name="T0" fmla="*/ 2147483647 w 599"/>
                <a:gd name="T1" fmla="*/ 0 h 236"/>
                <a:gd name="T2" fmla="*/ 2147483647 w 599"/>
                <a:gd name="T3" fmla="*/ 0 h 236"/>
                <a:gd name="T4" fmla="*/ 2147483647 w 599"/>
                <a:gd name="T5" fmla="*/ 2147483647 h 236"/>
                <a:gd name="T6" fmla="*/ 2147483647 w 599"/>
                <a:gd name="T7" fmla="*/ 2147483647 h 236"/>
                <a:gd name="T8" fmla="*/ 2147483647 w 599"/>
                <a:gd name="T9" fmla="*/ 2147483647 h 236"/>
                <a:gd name="T10" fmla="*/ 2147483647 w 599"/>
                <a:gd name="T11" fmla="*/ 2147483647 h 236"/>
                <a:gd name="T12" fmla="*/ 2147483647 w 599"/>
                <a:gd name="T13" fmla="*/ 2147483647 h 236"/>
                <a:gd name="T14" fmla="*/ 2147483647 w 599"/>
                <a:gd name="T15" fmla="*/ 2147483647 h 236"/>
                <a:gd name="T16" fmla="*/ 2147483647 w 599"/>
                <a:gd name="T17" fmla="*/ 2147483647 h 236"/>
                <a:gd name="T18" fmla="*/ 2147483647 w 599"/>
                <a:gd name="T19" fmla="*/ 2147483647 h 236"/>
                <a:gd name="T20" fmla="*/ 2147483647 w 599"/>
                <a:gd name="T21" fmla="*/ 2147483647 h 236"/>
                <a:gd name="T22" fmla="*/ 0 w 599"/>
                <a:gd name="T23" fmla="*/ 2147483647 h 236"/>
                <a:gd name="T24" fmla="*/ 2147483647 w 599"/>
                <a:gd name="T25" fmla="*/ 2147483647 h 236"/>
                <a:gd name="T26" fmla="*/ 2147483647 w 599"/>
                <a:gd name="T27" fmla="*/ 2147483647 h 236"/>
                <a:gd name="T28" fmla="*/ 2147483647 w 599"/>
                <a:gd name="T29" fmla="*/ 0 h 2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99"/>
                <a:gd name="T46" fmla="*/ 0 h 236"/>
                <a:gd name="T47" fmla="*/ 599 w 599"/>
                <a:gd name="T48" fmla="*/ 236 h 2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99" h="236">
                  <a:moveTo>
                    <a:pt x="191" y="0"/>
                  </a:moveTo>
                  <a:lnTo>
                    <a:pt x="569" y="0"/>
                  </a:lnTo>
                  <a:lnTo>
                    <a:pt x="599" y="74"/>
                  </a:lnTo>
                  <a:lnTo>
                    <a:pt x="533" y="145"/>
                  </a:lnTo>
                  <a:lnTo>
                    <a:pt x="438" y="175"/>
                  </a:lnTo>
                  <a:lnTo>
                    <a:pt x="400" y="236"/>
                  </a:lnTo>
                  <a:lnTo>
                    <a:pt x="307" y="135"/>
                  </a:lnTo>
                  <a:lnTo>
                    <a:pt x="233" y="135"/>
                  </a:lnTo>
                  <a:lnTo>
                    <a:pt x="220" y="115"/>
                  </a:lnTo>
                  <a:lnTo>
                    <a:pt x="120" y="115"/>
                  </a:lnTo>
                  <a:lnTo>
                    <a:pt x="87" y="148"/>
                  </a:lnTo>
                  <a:lnTo>
                    <a:pt x="0" y="147"/>
                  </a:lnTo>
                  <a:lnTo>
                    <a:pt x="14" y="106"/>
                  </a:lnTo>
                  <a:lnTo>
                    <a:pt x="184" y="36"/>
                  </a:lnTo>
                  <a:lnTo>
                    <a:pt x="191"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46" name="Freeform 99">
              <a:extLst>
                <a:ext uri="{FF2B5EF4-FFF2-40B4-BE49-F238E27FC236}">
                  <a16:creationId xmlns:a16="http://schemas.microsoft.com/office/drawing/2014/main" id="{BA389A3D-120C-FA4C-B031-A0EC3AE8BE88}"/>
                </a:ext>
              </a:extLst>
            </p:cNvPr>
            <p:cNvSpPr>
              <a:spLocks/>
            </p:cNvSpPr>
            <p:nvPr/>
          </p:nvSpPr>
          <p:spPr bwMode="auto">
            <a:xfrm>
              <a:off x="7713691" y="4653296"/>
              <a:ext cx="396882" cy="339386"/>
            </a:xfrm>
            <a:custGeom>
              <a:avLst/>
              <a:gdLst>
                <a:gd name="T0" fmla="*/ 2147483647 w 327"/>
                <a:gd name="T1" fmla="*/ 2147483647 h 283"/>
                <a:gd name="T2" fmla="*/ 2147483647 w 327"/>
                <a:gd name="T3" fmla="*/ 0 h 283"/>
                <a:gd name="T4" fmla="*/ 2147483647 w 327"/>
                <a:gd name="T5" fmla="*/ 0 h 283"/>
                <a:gd name="T6" fmla="*/ 2147483647 w 327"/>
                <a:gd name="T7" fmla="*/ 2147483647 h 283"/>
                <a:gd name="T8" fmla="*/ 2147483647 w 327"/>
                <a:gd name="T9" fmla="*/ 2147483647 h 283"/>
                <a:gd name="T10" fmla="*/ 2147483647 w 327"/>
                <a:gd name="T11" fmla="*/ 2147483647 h 283"/>
                <a:gd name="T12" fmla="*/ 2147483647 w 327"/>
                <a:gd name="T13" fmla="*/ 2147483647 h 283"/>
                <a:gd name="T14" fmla="*/ 2147483647 w 327"/>
                <a:gd name="T15" fmla="*/ 2147483647 h 283"/>
                <a:gd name="T16" fmla="*/ 2147483647 w 327"/>
                <a:gd name="T17" fmla="*/ 2147483647 h 283"/>
                <a:gd name="T18" fmla="*/ 2147483647 w 327"/>
                <a:gd name="T19" fmla="*/ 2147483647 h 283"/>
                <a:gd name="T20" fmla="*/ 0 w 327"/>
                <a:gd name="T21" fmla="*/ 2147483647 h 283"/>
                <a:gd name="T22" fmla="*/ 2147483647 w 327"/>
                <a:gd name="T23" fmla="*/ 2147483647 h 28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7"/>
                <a:gd name="T37" fmla="*/ 0 h 283"/>
                <a:gd name="T38" fmla="*/ 327 w 327"/>
                <a:gd name="T39" fmla="*/ 283 h 28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7" h="283">
                  <a:moveTo>
                    <a:pt x="13" y="34"/>
                  </a:moveTo>
                  <a:lnTo>
                    <a:pt x="47" y="0"/>
                  </a:lnTo>
                  <a:lnTo>
                    <a:pt x="147" y="0"/>
                  </a:lnTo>
                  <a:lnTo>
                    <a:pt x="158" y="20"/>
                  </a:lnTo>
                  <a:lnTo>
                    <a:pt x="234" y="20"/>
                  </a:lnTo>
                  <a:lnTo>
                    <a:pt x="327" y="121"/>
                  </a:lnTo>
                  <a:lnTo>
                    <a:pt x="242" y="210"/>
                  </a:lnTo>
                  <a:lnTo>
                    <a:pt x="178" y="232"/>
                  </a:lnTo>
                  <a:lnTo>
                    <a:pt x="170" y="283"/>
                  </a:lnTo>
                  <a:lnTo>
                    <a:pt x="137" y="224"/>
                  </a:lnTo>
                  <a:lnTo>
                    <a:pt x="0" y="62"/>
                  </a:lnTo>
                  <a:lnTo>
                    <a:pt x="13" y="34"/>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47" name="Freeform 100">
              <a:extLst>
                <a:ext uri="{FF2B5EF4-FFF2-40B4-BE49-F238E27FC236}">
                  <a16:creationId xmlns:a16="http://schemas.microsoft.com/office/drawing/2014/main" id="{0EB3C7DB-605F-3B4D-A5A2-3213AD8A8E5E}"/>
                </a:ext>
              </a:extLst>
            </p:cNvPr>
            <p:cNvSpPr>
              <a:spLocks/>
            </p:cNvSpPr>
            <p:nvPr/>
          </p:nvSpPr>
          <p:spPr bwMode="auto">
            <a:xfrm>
              <a:off x="7539376" y="4691007"/>
              <a:ext cx="381319" cy="436117"/>
            </a:xfrm>
            <a:custGeom>
              <a:avLst/>
              <a:gdLst>
                <a:gd name="T0" fmla="*/ 0 w 313"/>
                <a:gd name="T1" fmla="*/ 0 h 360"/>
                <a:gd name="T2" fmla="*/ 2147483647 w 313"/>
                <a:gd name="T3" fmla="*/ 0 h 360"/>
                <a:gd name="T4" fmla="*/ 2147483647 w 313"/>
                <a:gd name="T5" fmla="*/ 2147483647 h 360"/>
                <a:gd name="T6" fmla="*/ 2147483647 w 313"/>
                <a:gd name="T7" fmla="*/ 2147483647 h 360"/>
                <a:gd name="T8" fmla="*/ 2147483647 w 313"/>
                <a:gd name="T9" fmla="*/ 2147483647 h 360"/>
                <a:gd name="T10" fmla="*/ 2147483647 w 313"/>
                <a:gd name="T11" fmla="*/ 2147483647 h 360"/>
                <a:gd name="T12" fmla="*/ 2147483647 w 313"/>
                <a:gd name="T13" fmla="*/ 2147483647 h 360"/>
                <a:gd name="T14" fmla="*/ 2147483647 w 313"/>
                <a:gd name="T15" fmla="*/ 2147483647 h 360"/>
                <a:gd name="T16" fmla="*/ 2147483647 w 313"/>
                <a:gd name="T17" fmla="*/ 2147483647 h 360"/>
                <a:gd name="T18" fmla="*/ 2147483647 w 313"/>
                <a:gd name="T19" fmla="*/ 2147483647 h 360"/>
                <a:gd name="T20" fmla="*/ 0 w 313"/>
                <a:gd name="T21" fmla="*/ 0 h 3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3"/>
                <a:gd name="T34" fmla="*/ 0 h 360"/>
                <a:gd name="T35" fmla="*/ 313 w 313"/>
                <a:gd name="T36" fmla="*/ 360 h 3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3" h="360">
                  <a:moveTo>
                    <a:pt x="0" y="0"/>
                  </a:moveTo>
                  <a:lnTo>
                    <a:pt x="157" y="0"/>
                  </a:lnTo>
                  <a:lnTo>
                    <a:pt x="144" y="27"/>
                  </a:lnTo>
                  <a:lnTo>
                    <a:pt x="280" y="191"/>
                  </a:lnTo>
                  <a:lnTo>
                    <a:pt x="313" y="250"/>
                  </a:lnTo>
                  <a:lnTo>
                    <a:pt x="277" y="359"/>
                  </a:lnTo>
                  <a:lnTo>
                    <a:pt x="55" y="360"/>
                  </a:lnTo>
                  <a:lnTo>
                    <a:pt x="31" y="312"/>
                  </a:lnTo>
                  <a:lnTo>
                    <a:pt x="20" y="256"/>
                  </a:lnTo>
                  <a:lnTo>
                    <a:pt x="42" y="225"/>
                  </a:lnTo>
                  <a:lnTo>
                    <a:pt x="0" y="0"/>
                  </a:lnTo>
                  <a:close/>
                </a:path>
              </a:pathLst>
            </a:custGeom>
            <a:solidFill>
              <a:schemeClr val="tx1">
                <a:lumMod val="85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48" name="Freeform 101">
              <a:extLst>
                <a:ext uri="{FF2B5EF4-FFF2-40B4-BE49-F238E27FC236}">
                  <a16:creationId xmlns:a16="http://schemas.microsoft.com/office/drawing/2014/main" id="{51A27478-5C13-6748-AED8-52F092409D22}"/>
                </a:ext>
              </a:extLst>
            </p:cNvPr>
            <p:cNvSpPr>
              <a:spLocks/>
            </p:cNvSpPr>
            <p:nvPr/>
          </p:nvSpPr>
          <p:spPr bwMode="auto">
            <a:xfrm>
              <a:off x="7064673" y="4691007"/>
              <a:ext cx="277039" cy="486943"/>
            </a:xfrm>
            <a:custGeom>
              <a:avLst/>
              <a:gdLst>
                <a:gd name="T0" fmla="*/ 2147483647 w 227"/>
                <a:gd name="T1" fmla="*/ 0 h 401"/>
                <a:gd name="T2" fmla="*/ 2147483647 w 227"/>
                <a:gd name="T3" fmla="*/ 0 h 401"/>
                <a:gd name="T4" fmla="*/ 2147483647 w 227"/>
                <a:gd name="T5" fmla="*/ 2147483647 h 401"/>
                <a:gd name="T6" fmla="*/ 2147483647 w 227"/>
                <a:gd name="T7" fmla="*/ 2147483647 h 401"/>
                <a:gd name="T8" fmla="*/ 2147483647 w 227"/>
                <a:gd name="T9" fmla="*/ 2147483647 h 401"/>
                <a:gd name="T10" fmla="*/ 2147483647 w 227"/>
                <a:gd name="T11" fmla="*/ 2147483647 h 401"/>
                <a:gd name="T12" fmla="*/ 0 w 227"/>
                <a:gd name="T13" fmla="*/ 2147483647 h 401"/>
                <a:gd name="T14" fmla="*/ 2147483647 w 227"/>
                <a:gd name="T15" fmla="*/ 2147483647 h 401"/>
                <a:gd name="T16" fmla="*/ 2147483647 w 227"/>
                <a:gd name="T17" fmla="*/ 2147483647 h 401"/>
                <a:gd name="T18" fmla="*/ 2147483647 w 227"/>
                <a:gd name="T19" fmla="*/ 2147483647 h 401"/>
                <a:gd name="T20" fmla="*/ 2147483647 w 227"/>
                <a:gd name="T21" fmla="*/ 0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7"/>
                <a:gd name="T34" fmla="*/ 0 h 401"/>
                <a:gd name="T35" fmla="*/ 227 w 227"/>
                <a:gd name="T36" fmla="*/ 401 h 4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7" h="401">
                  <a:moveTo>
                    <a:pt x="76" y="0"/>
                  </a:moveTo>
                  <a:lnTo>
                    <a:pt x="227" y="0"/>
                  </a:lnTo>
                  <a:lnTo>
                    <a:pt x="178" y="267"/>
                  </a:lnTo>
                  <a:lnTo>
                    <a:pt x="176" y="371"/>
                  </a:lnTo>
                  <a:lnTo>
                    <a:pt x="129" y="401"/>
                  </a:lnTo>
                  <a:lnTo>
                    <a:pt x="105" y="332"/>
                  </a:lnTo>
                  <a:lnTo>
                    <a:pt x="0" y="332"/>
                  </a:lnTo>
                  <a:lnTo>
                    <a:pt x="33" y="217"/>
                  </a:lnTo>
                  <a:lnTo>
                    <a:pt x="1" y="157"/>
                  </a:lnTo>
                  <a:lnTo>
                    <a:pt x="31" y="60"/>
                  </a:lnTo>
                  <a:lnTo>
                    <a:pt x="76"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49" name="Freeform 102">
              <a:extLst>
                <a:ext uri="{FF2B5EF4-FFF2-40B4-BE49-F238E27FC236}">
                  <a16:creationId xmlns:a16="http://schemas.microsoft.com/office/drawing/2014/main" id="{E3839282-17EC-8A46-ABD5-AB77369B4DB4}"/>
                </a:ext>
              </a:extLst>
            </p:cNvPr>
            <p:cNvSpPr>
              <a:spLocks/>
            </p:cNvSpPr>
            <p:nvPr/>
          </p:nvSpPr>
          <p:spPr bwMode="auto">
            <a:xfrm>
              <a:off x="7357276" y="5069739"/>
              <a:ext cx="664583" cy="575480"/>
            </a:xfrm>
            <a:custGeom>
              <a:avLst/>
              <a:gdLst>
                <a:gd name="T0" fmla="*/ 2147483647 w 547"/>
                <a:gd name="T1" fmla="*/ 0 h 478"/>
                <a:gd name="T2" fmla="*/ 2147483647 w 547"/>
                <a:gd name="T3" fmla="*/ 0 h 478"/>
                <a:gd name="T4" fmla="*/ 2147483647 w 547"/>
                <a:gd name="T5" fmla="*/ 2147483647 h 478"/>
                <a:gd name="T6" fmla="*/ 2147483647 w 547"/>
                <a:gd name="T7" fmla="*/ 2147483647 h 478"/>
                <a:gd name="T8" fmla="*/ 2147483647 w 547"/>
                <a:gd name="T9" fmla="*/ 2147483647 h 478"/>
                <a:gd name="T10" fmla="*/ 2147483647 w 547"/>
                <a:gd name="T11" fmla="*/ 2147483647 h 478"/>
                <a:gd name="T12" fmla="*/ 2147483647 w 547"/>
                <a:gd name="T13" fmla="*/ 2147483647 h 478"/>
                <a:gd name="T14" fmla="*/ 2147483647 w 547"/>
                <a:gd name="T15" fmla="*/ 2147483647 h 478"/>
                <a:gd name="T16" fmla="*/ 2147483647 w 547"/>
                <a:gd name="T17" fmla="*/ 2147483647 h 478"/>
                <a:gd name="T18" fmla="*/ 2147483647 w 547"/>
                <a:gd name="T19" fmla="*/ 2147483647 h 478"/>
                <a:gd name="T20" fmla="*/ 2147483647 w 547"/>
                <a:gd name="T21" fmla="*/ 2147483647 h 478"/>
                <a:gd name="T22" fmla="*/ 2147483647 w 547"/>
                <a:gd name="T23" fmla="*/ 2147483647 h 478"/>
                <a:gd name="T24" fmla="*/ 2147483647 w 547"/>
                <a:gd name="T25" fmla="*/ 2147483647 h 478"/>
                <a:gd name="T26" fmla="*/ 2147483647 w 547"/>
                <a:gd name="T27" fmla="*/ 2147483647 h 478"/>
                <a:gd name="T28" fmla="*/ 2147483647 w 547"/>
                <a:gd name="T29" fmla="*/ 2147483647 h 478"/>
                <a:gd name="T30" fmla="*/ 2147483647 w 547"/>
                <a:gd name="T31" fmla="*/ 2147483647 h 478"/>
                <a:gd name="T32" fmla="*/ 2147483647 w 547"/>
                <a:gd name="T33" fmla="*/ 2147483647 h 478"/>
                <a:gd name="T34" fmla="*/ 0 w 547"/>
                <a:gd name="T35" fmla="*/ 2147483647 h 478"/>
                <a:gd name="T36" fmla="*/ 2147483647 w 547"/>
                <a:gd name="T37" fmla="*/ 0 h 47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7"/>
                <a:gd name="T58" fmla="*/ 0 h 478"/>
                <a:gd name="T59" fmla="*/ 547 w 547"/>
                <a:gd name="T60" fmla="*/ 478 h 47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7" h="478">
                  <a:moveTo>
                    <a:pt x="2" y="0"/>
                  </a:moveTo>
                  <a:lnTo>
                    <a:pt x="182" y="0"/>
                  </a:lnTo>
                  <a:lnTo>
                    <a:pt x="206" y="48"/>
                  </a:lnTo>
                  <a:lnTo>
                    <a:pt x="424" y="48"/>
                  </a:lnTo>
                  <a:lnTo>
                    <a:pt x="430" y="90"/>
                  </a:lnTo>
                  <a:lnTo>
                    <a:pt x="507" y="229"/>
                  </a:lnTo>
                  <a:lnTo>
                    <a:pt x="537" y="330"/>
                  </a:lnTo>
                  <a:lnTo>
                    <a:pt x="547" y="400"/>
                  </a:lnTo>
                  <a:lnTo>
                    <a:pt x="471" y="472"/>
                  </a:lnTo>
                  <a:lnTo>
                    <a:pt x="408" y="478"/>
                  </a:lnTo>
                  <a:lnTo>
                    <a:pt x="390" y="332"/>
                  </a:lnTo>
                  <a:lnTo>
                    <a:pt x="370" y="334"/>
                  </a:lnTo>
                  <a:lnTo>
                    <a:pt x="308" y="246"/>
                  </a:lnTo>
                  <a:lnTo>
                    <a:pt x="322" y="173"/>
                  </a:lnTo>
                  <a:lnTo>
                    <a:pt x="252" y="94"/>
                  </a:lnTo>
                  <a:lnTo>
                    <a:pt x="160" y="117"/>
                  </a:lnTo>
                  <a:lnTo>
                    <a:pt x="89" y="54"/>
                  </a:lnTo>
                  <a:lnTo>
                    <a:pt x="0" y="52"/>
                  </a:lnTo>
                  <a:lnTo>
                    <a:pt x="2" y="0"/>
                  </a:lnTo>
                  <a:close/>
                </a:path>
              </a:pathLst>
            </a:custGeom>
            <a:solidFill>
              <a:schemeClr val="tx1"/>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50" name="Freeform 103">
              <a:extLst>
                <a:ext uri="{FF2B5EF4-FFF2-40B4-BE49-F238E27FC236}">
                  <a16:creationId xmlns:a16="http://schemas.microsoft.com/office/drawing/2014/main" id="{AC167C67-C015-654A-82E9-2408770727EA}"/>
                </a:ext>
              </a:extLst>
            </p:cNvPr>
            <p:cNvSpPr>
              <a:spLocks/>
            </p:cNvSpPr>
            <p:nvPr/>
          </p:nvSpPr>
          <p:spPr bwMode="auto">
            <a:xfrm>
              <a:off x="7279455" y="4691004"/>
              <a:ext cx="309725" cy="450874"/>
            </a:xfrm>
            <a:custGeom>
              <a:avLst/>
              <a:gdLst>
                <a:gd name="T0" fmla="*/ 2147483647 w 255"/>
                <a:gd name="T1" fmla="*/ 0 h 371"/>
                <a:gd name="T2" fmla="*/ 2147483647 w 255"/>
                <a:gd name="T3" fmla="*/ 0 h 371"/>
                <a:gd name="T4" fmla="*/ 2147483647 w 255"/>
                <a:gd name="T5" fmla="*/ 2147483647 h 371"/>
                <a:gd name="T6" fmla="*/ 2147483647 w 255"/>
                <a:gd name="T7" fmla="*/ 2147483647 h 371"/>
                <a:gd name="T8" fmla="*/ 2147483647 w 255"/>
                <a:gd name="T9" fmla="*/ 2147483647 h 371"/>
                <a:gd name="T10" fmla="*/ 2147483647 w 255"/>
                <a:gd name="T11" fmla="*/ 2147483647 h 371"/>
                <a:gd name="T12" fmla="*/ 2147483647 w 255"/>
                <a:gd name="T13" fmla="*/ 2147483647 h 371"/>
                <a:gd name="T14" fmla="*/ 0 w 255"/>
                <a:gd name="T15" fmla="*/ 2147483647 h 371"/>
                <a:gd name="T16" fmla="*/ 2147483647 w 255"/>
                <a:gd name="T17" fmla="*/ 2147483647 h 371"/>
                <a:gd name="T18" fmla="*/ 2147483647 w 255"/>
                <a:gd name="T19" fmla="*/ 0 h 3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5"/>
                <a:gd name="T31" fmla="*/ 0 h 371"/>
                <a:gd name="T32" fmla="*/ 255 w 255"/>
                <a:gd name="T33" fmla="*/ 371 h 37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5" h="371">
                  <a:moveTo>
                    <a:pt x="52" y="0"/>
                  </a:moveTo>
                  <a:lnTo>
                    <a:pt x="212" y="0"/>
                  </a:lnTo>
                  <a:lnTo>
                    <a:pt x="255" y="227"/>
                  </a:lnTo>
                  <a:lnTo>
                    <a:pt x="234" y="257"/>
                  </a:lnTo>
                  <a:lnTo>
                    <a:pt x="244" y="310"/>
                  </a:lnTo>
                  <a:lnTo>
                    <a:pt x="66" y="310"/>
                  </a:lnTo>
                  <a:lnTo>
                    <a:pt x="63" y="362"/>
                  </a:lnTo>
                  <a:lnTo>
                    <a:pt x="0" y="371"/>
                  </a:lnTo>
                  <a:lnTo>
                    <a:pt x="2" y="267"/>
                  </a:lnTo>
                  <a:lnTo>
                    <a:pt x="52" y="0"/>
                  </a:lnTo>
                  <a:close/>
                </a:path>
              </a:pathLst>
            </a:custGeom>
            <a:solidFill>
              <a:schemeClr val="tx1">
                <a:lumMod val="85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51" name="Freeform 104">
              <a:extLst>
                <a:ext uri="{FF2B5EF4-FFF2-40B4-BE49-F238E27FC236}">
                  <a16:creationId xmlns:a16="http://schemas.microsoft.com/office/drawing/2014/main" id="{B3F70D76-52DA-8644-8F7F-8E6565397202}"/>
                </a:ext>
              </a:extLst>
            </p:cNvPr>
            <p:cNvSpPr>
              <a:spLocks/>
            </p:cNvSpPr>
            <p:nvPr/>
          </p:nvSpPr>
          <p:spPr bwMode="auto">
            <a:xfrm>
              <a:off x="6846775" y="4874632"/>
              <a:ext cx="407778" cy="386932"/>
            </a:xfrm>
            <a:custGeom>
              <a:avLst/>
              <a:gdLst>
                <a:gd name="T0" fmla="*/ 2147483647 w 334"/>
                <a:gd name="T1" fmla="*/ 0 h 322"/>
                <a:gd name="T2" fmla="*/ 2147483647 w 334"/>
                <a:gd name="T3" fmla="*/ 0 h 322"/>
                <a:gd name="T4" fmla="*/ 2147483647 w 334"/>
                <a:gd name="T5" fmla="*/ 2147483647 h 322"/>
                <a:gd name="T6" fmla="*/ 2147483647 w 334"/>
                <a:gd name="T7" fmla="*/ 2147483647 h 322"/>
                <a:gd name="T8" fmla="*/ 2147483647 w 334"/>
                <a:gd name="T9" fmla="*/ 2147483647 h 322"/>
                <a:gd name="T10" fmla="*/ 2147483647 w 334"/>
                <a:gd name="T11" fmla="*/ 2147483647 h 322"/>
                <a:gd name="T12" fmla="*/ 2147483647 w 334"/>
                <a:gd name="T13" fmla="*/ 2147483647 h 322"/>
                <a:gd name="T14" fmla="*/ 2147483647 w 334"/>
                <a:gd name="T15" fmla="*/ 2147483647 h 322"/>
                <a:gd name="T16" fmla="*/ 2147483647 w 334"/>
                <a:gd name="T17" fmla="*/ 2147483647 h 322"/>
                <a:gd name="T18" fmla="*/ 2147483647 w 334"/>
                <a:gd name="T19" fmla="*/ 2147483647 h 322"/>
                <a:gd name="T20" fmla="*/ 0 w 334"/>
                <a:gd name="T21" fmla="*/ 2147483647 h 322"/>
                <a:gd name="T22" fmla="*/ 2147483647 w 334"/>
                <a:gd name="T23" fmla="*/ 0 h 3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4"/>
                <a:gd name="T37" fmla="*/ 0 h 322"/>
                <a:gd name="T38" fmla="*/ 334 w 334"/>
                <a:gd name="T39" fmla="*/ 322 h 3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4" h="322">
                  <a:moveTo>
                    <a:pt x="3" y="0"/>
                  </a:moveTo>
                  <a:lnTo>
                    <a:pt x="182" y="0"/>
                  </a:lnTo>
                  <a:lnTo>
                    <a:pt x="213" y="69"/>
                  </a:lnTo>
                  <a:lnTo>
                    <a:pt x="180" y="178"/>
                  </a:lnTo>
                  <a:lnTo>
                    <a:pt x="285" y="178"/>
                  </a:lnTo>
                  <a:lnTo>
                    <a:pt x="309" y="249"/>
                  </a:lnTo>
                  <a:lnTo>
                    <a:pt x="334" y="322"/>
                  </a:lnTo>
                  <a:lnTo>
                    <a:pt x="193" y="314"/>
                  </a:lnTo>
                  <a:lnTo>
                    <a:pt x="23" y="250"/>
                  </a:lnTo>
                  <a:lnTo>
                    <a:pt x="43" y="200"/>
                  </a:lnTo>
                  <a:lnTo>
                    <a:pt x="0" y="99"/>
                  </a:lnTo>
                  <a:lnTo>
                    <a:pt x="3"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52" name="Freeform 105">
              <a:extLst>
                <a:ext uri="{FF2B5EF4-FFF2-40B4-BE49-F238E27FC236}">
                  <a16:creationId xmlns:a16="http://schemas.microsoft.com/office/drawing/2014/main" id="{A219E0CE-2843-5B42-8772-4DC7F86F5DF4}"/>
                </a:ext>
              </a:extLst>
            </p:cNvPr>
            <p:cNvSpPr>
              <a:spLocks/>
            </p:cNvSpPr>
            <p:nvPr/>
          </p:nvSpPr>
          <p:spPr bwMode="auto">
            <a:xfrm>
              <a:off x="6102816" y="4468027"/>
              <a:ext cx="708164" cy="354142"/>
            </a:xfrm>
            <a:custGeom>
              <a:avLst/>
              <a:gdLst>
                <a:gd name="T0" fmla="*/ 0 w 583"/>
                <a:gd name="T1" fmla="*/ 0 h 294"/>
                <a:gd name="T2" fmla="*/ 2147483647 w 583"/>
                <a:gd name="T3" fmla="*/ 0 h 294"/>
                <a:gd name="T4" fmla="*/ 2147483647 w 583"/>
                <a:gd name="T5" fmla="*/ 2147483647 h 294"/>
                <a:gd name="T6" fmla="*/ 2147483647 w 583"/>
                <a:gd name="T7" fmla="*/ 2147483647 h 294"/>
                <a:gd name="T8" fmla="*/ 2147483647 w 583"/>
                <a:gd name="T9" fmla="*/ 2147483647 h 294"/>
                <a:gd name="T10" fmla="*/ 2147483647 w 583"/>
                <a:gd name="T11" fmla="*/ 2147483647 h 294"/>
                <a:gd name="T12" fmla="*/ 2147483647 w 583"/>
                <a:gd name="T13" fmla="*/ 2147483647 h 294"/>
                <a:gd name="T14" fmla="*/ 2147483647 w 583"/>
                <a:gd name="T15" fmla="*/ 2147483647 h 294"/>
                <a:gd name="T16" fmla="*/ 2147483647 w 583"/>
                <a:gd name="T17" fmla="*/ 2147483647 h 294"/>
                <a:gd name="T18" fmla="*/ 0 w 583"/>
                <a:gd name="T19" fmla="*/ 2147483647 h 294"/>
                <a:gd name="T20" fmla="*/ 0 w 583"/>
                <a:gd name="T21" fmla="*/ 0 h 2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3"/>
                <a:gd name="T34" fmla="*/ 0 h 294"/>
                <a:gd name="T35" fmla="*/ 583 w 583"/>
                <a:gd name="T36" fmla="*/ 294 h 2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3" h="294">
                  <a:moveTo>
                    <a:pt x="0" y="0"/>
                  </a:moveTo>
                  <a:lnTo>
                    <a:pt x="554" y="0"/>
                  </a:lnTo>
                  <a:lnTo>
                    <a:pt x="571" y="43"/>
                  </a:lnTo>
                  <a:lnTo>
                    <a:pt x="581" y="105"/>
                  </a:lnTo>
                  <a:lnTo>
                    <a:pt x="583" y="294"/>
                  </a:lnTo>
                  <a:lnTo>
                    <a:pt x="482" y="273"/>
                  </a:lnTo>
                  <a:lnTo>
                    <a:pt x="440" y="281"/>
                  </a:lnTo>
                  <a:lnTo>
                    <a:pt x="197" y="231"/>
                  </a:lnTo>
                  <a:lnTo>
                    <a:pt x="197" y="88"/>
                  </a:lnTo>
                  <a:lnTo>
                    <a:pt x="0" y="86"/>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53" name="Freeform 106">
              <a:extLst>
                <a:ext uri="{FF2B5EF4-FFF2-40B4-BE49-F238E27FC236}">
                  <a16:creationId xmlns:a16="http://schemas.microsoft.com/office/drawing/2014/main" id="{7BC4CA0E-6EEF-D54F-A21D-BA2E627E521D}"/>
                </a:ext>
              </a:extLst>
            </p:cNvPr>
            <p:cNvSpPr>
              <a:spLocks/>
            </p:cNvSpPr>
            <p:nvPr/>
          </p:nvSpPr>
          <p:spPr bwMode="auto">
            <a:xfrm>
              <a:off x="5626556" y="4468030"/>
              <a:ext cx="474703" cy="580397"/>
            </a:xfrm>
            <a:custGeom>
              <a:avLst/>
              <a:gdLst>
                <a:gd name="T0" fmla="*/ 0 w 390"/>
                <a:gd name="T1" fmla="*/ 0 h 482"/>
                <a:gd name="T2" fmla="*/ 2147483647 w 390"/>
                <a:gd name="T3" fmla="*/ 0 h 482"/>
                <a:gd name="T4" fmla="*/ 2147483647 w 390"/>
                <a:gd name="T5" fmla="*/ 2147483647 h 482"/>
                <a:gd name="T6" fmla="*/ 2147483647 w 390"/>
                <a:gd name="T7" fmla="*/ 2147483647 h 482"/>
                <a:gd name="T8" fmla="*/ 2147483647 w 390"/>
                <a:gd name="T9" fmla="*/ 2147483647 h 482"/>
                <a:gd name="T10" fmla="*/ 2147483647 w 390"/>
                <a:gd name="T11" fmla="*/ 2147483647 h 482"/>
                <a:gd name="T12" fmla="*/ 2147483647 w 390"/>
                <a:gd name="T13" fmla="*/ 2147483647 h 482"/>
                <a:gd name="T14" fmla="*/ 0 w 390"/>
                <a:gd name="T15" fmla="*/ 0 h 482"/>
                <a:gd name="T16" fmla="*/ 0 60000 65536"/>
                <a:gd name="T17" fmla="*/ 0 60000 65536"/>
                <a:gd name="T18" fmla="*/ 0 60000 65536"/>
                <a:gd name="T19" fmla="*/ 0 60000 65536"/>
                <a:gd name="T20" fmla="*/ 0 60000 65536"/>
                <a:gd name="T21" fmla="*/ 0 60000 65536"/>
                <a:gd name="T22" fmla="*/ 0 60000 65536"/>
                <a:gd name="T23" fmla="*/ 0 60000 65536"/>
                <a:gd name="T24" fmla="*/ 0 w 390"/>
                <a:gd name="T25" fmla="*/ 0 h 482"/>
                <a:gd name="T26" fmla="*/ 390 w 390"/>
                <a:gd name="T27" fmla="*/ 482 h 4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0" h="482">
                  <a:moveTo>
                    <a:pt x="0" y="0"/>
                  </a:moveTo>
                  <a:lnTo>
                    <a:pt x="390" y="0"/>
                  </a:lnTo>
                  <a:lnTo>
                    <a:pt x="390" y="415"/>
                  </a:lnTo>
                  <a:lnTo>
                    <a:pt x="137" y="415"/>
                  </a:lnTo>
                  <a:lnTo>
                    <a:pt x="66" y="415"/>
                  </a:lnTo>
                  <a:lnTo>
                    <a:pt x="66" y="482"/>
                  </a:lnTo>
                  <a:lnTo>
                    <a:pt x="2" y="482"/>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54" name="Freeform 107">
              <a:extLst>
                <a:ext uri="{FF2B5EF4-FFF2-40B4-BE49-F238E27FC236}">
                  <a16:creationId xmlns:a16="http://schemas.microsoft.com/office/drawing/2014/main" id="{87E37E74-AB27-FF43-9532-85035A775A8B}"/>
                </a:ext>
              </a:extLst>
            </p:cNvPr>
            <p:cNvSpPr>
              <a:spLocks/>
            </p:cNvSpPr>
            <p:nvPr/>
          </p:nvSpPr>
          <p:spPr bwMode="auto">
            <a:xfrm>
              <a:off x="5796205" y="4566400"/>
              <a:ext cx="1108158" cy="968968"/>
            </a:xfrm>
            <a:custGeom>
              <a:avLst/>
              <a:gdLst>
                <a:gd name="T0" fmla="*/ 2147483647 w 910"/>
                <a:gd name="T1" fmla="*/ 0 h 802"/>
                <a:gd name="T2" fmla="*/ 2147483647 w 910"/>
                <a:gd name="T3" fmla="*/ 0 h 802"/>
                <a:gd name="T4" fmla="*/ 2147483647 w 910"/>
                <a:gd name="T5" fmla="*/ 2147483647 h 802"/>
                <a:gd name="T6" fmla="*/ 2147483647 w 910"/>
                <a:gd name="T7" fmla="*/ 2147483647 h 802"/>
                <a:gd name="T8" fmla="*/ 2147483647 w 910"/>
                <a:gd name="T9" fmla="*/ 2147483647 h 802"/>
                <a:gd name="T10" fmla="*/ 2147483647 w 910"/>
                <a:gd name="T11" fmla="*/ 2147483647 h 802"/>
                <a:gd name="T12" fmla="*/ 2147483647 w 910"/>
                <a:gd name="T13" fmla="*/ 2147483647 h 802"/>
                <a:gd name="T14" fmla="*/ 2147483647 w 910"/>
                <a:gd name="T15" fmla="*/ 2147483647 h 802"/>
                <a:gd name="T16" fmla="*/ 2147483647 w 910"/>
                <a:gd name="T17" fmla="*/ 2147483647 h 802"/>
                <a:gd name="T18" fmla="*/ 2147483647 w 910"/>
                <a:gd name="T19" fmla="*/ 2147483647 h 802"/>
                <a:gd name="T20" fmla="*/ 2147483647 w 910"/>
                <a:gd name="T21" fmla="*/ 2147483647 h 802"/>
                <a:gd name="T22" fmla="*/ 2147483647 w 910"/>
                <a:gd name="T23" fmla="*/ 2147483647 h 802"/>
                <a:gd name="T24" fmla="*/ 2147483647 w 910"/>
                <a:gd name="T25" fmla="*/ 2147483647 h 802"/>
                <a:gd name="T26" fmla="*/ 2147483647 w 910"/>
                <a:gd name="T27" fmla="*/ 2147483647 h 802"/>
                <a:gd name="T28" fmla="*/ 2147483647 w 910"/>
                <a:gd name="T29" fmla="*/ 2147483647 h 802"/>
                <a:gd name="T30" fmla="*/ 2147483647 w 910"/>
                <a:gd name="T31" fmla="*/ 2147483647 h 802"/>
                <a:gd name="T32" fmla="*/ 2147483647 w 910"/>
                <a:gd name="T33" fmla="*/ 2147483647 h 802"/>
                <a:gd name="T34" fmla="*/ 2147483647 w 910"/>
                <a:gd name="T35" fmla="*/ 2147483647 h 802"/>
                <a:gd name="T36" fmla="*/ 2147483647 w 910"/>
                <a:gd name="T37" fmla="*/ 2147483647 h 802"/>
                <a:gd name="T38" fmla="*/ 2147483647 w 910"/>
                <a:gd name="T39" fmla="*/ 2147483647 h 802"/>
                <a:gd name="T40" fmla="*/ 0 w 910"/>
                <a:gd name="T41" fmla="*/ 2147483647 h 802"/>
                <a:gd name="T42" fmla="*/ 2147483647 w 910"/>
                <a:gd name="T43" fmla="*/ 2147483647 h 802"/>
                <a:gd name="T44" fmla="*/ 2147483647 w 910"/>
                <a:gd name="T45" fmla="*/ 0 h 80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10"/>
                <a:gd name="T70" fmla="*/ 0 h 802"/>
                <a:gd name="T71" fmla="*/ 910 w 910"/>
                <a:gd name="T72" fmla="*/ 802 h 80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10" h="802">
                  <a:moveTo>
                    <a:pt x="252" y="0"/>
                  </a:moveTo>
                  <a:lnTo>
                    <a:pt x="449" y="0"/>
                  </a:lnTo>
                  <a:lnTo>
                    <a:pt x="449" y="143"/>
                  </a:lnTo>
                  <a:lnTo>
                    <a:pt x="692" y="194"/>
                  </a:lnTo>
                  <a:lnTo>
                    <a:pt x="732" y="188"/>
                  </a:lnTo>
                  <a:lnTo>
                    <a:pt x="836" y="209"/>
                  </a:lnTo>
                  <a:lnTo>
                    <a:pt x="868" y="218"/>
                  </a:lnTo>
                  <a:lnTo>
                    <a:pt x="865" y="356"/>
                  </a:lnTo>
                  <a:lnTo>
                    <a:pt x="910" y="455"/>
                  </a:lnTo>
                  <a:lnTo>
                    <a:pt x="890" y="505"/>
                  </a:lnTo>
                  <a:lnTo>
                    <a:pt x="798" y="529"/>
                  </a:lnTo>
                  <a:lnTo>
                    <a:pt x="672" y="632"/>
                  </a:lnTo>
                  <a:lnTo>
                    <a:pt x="641" y="714"/>
                  </a:lnTo>
                  <a:lnTo>
                    <a:pt x="657" y="802"/>
                  </a:lnTo>
                  <a:lnTo>
                    <a:pt x="495" y="743"/>
                  </a:lnTo>
                  <a:lnTo>
                    <a:pt x="389" y="567"/>
                  </a:lnTo>
                  <a:lnTo>
                    <a:pt x="306" y="541"/>
                  </a:lnTo>
                  <a:lnTo>
                    <a:pt x="260" y="589"/>
                  </a:lnTo>
                  <a:lnTo>
                    <a:pt x="195" y="551"/>
                  </a:lnTo>
                  <a:lnTo>
                    <a:pt x="135" y="442"/>
                  </a:lnTo>
                  <a:lnTo>
                    <a:pt x="0" y="329"/>
                  </a:lnTo>
                  <a:lnTo>
                    <a:pt x="252" y="329"/>
                  </a:lnTo>
                  <a:lnTo>
                    <a:pt x="252" y="0"/>
                  </a:lnTo>
                  <a:close/>
                </a:path>
              </a:pathLst>
            </a:custGeom>
            <a:solidFill>
              <a:schemeClr val="tx1"/>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55" name="Freeform 108">
              <a:extLst>
                <a:ext uri="{FF2B5EF4-FFF2-40B4-BE49-F238E27FC236}">
                  <a16:creationId xmlns:a16="http://schemas.microsoft.com/office/drawing/2014/main" id="{4B2F16D0-4F39-1847-8FD2-83861045C6A5}"/>
                </a:ext>
              </a:extLst>
            </p:cNvPr>
            <p:cNvSpPr>
              <a:spLocks/>
            </p:cNvSpPr>
            <p:nvPr/>
          </p:nvSpPr>
          <p:spPr bwMode="auto">
            <a:xfrm>
              <a:off x="5217222" y="3946653"/>
              <a:ext cx="410891" cy="516455"/>
            </a:xfrm>
            <a:custGeom>
              <a:avLst/>
              <a:gdLst>
                <a:gd name="T0" fmla="*/ 2147483647 w 335"/>
                <a:gd name="T1" fmla="*/ 2147483647 h 427"/>
                <a:gd name="T2" fmla="*/ 2147483647 w 335"/>
                <a:gd name="T3" fmla="*/ 2147483647 h 427"/>
                <a:gd name="T4" fmla="*/ 2147483647 w 335"/>
                <a:gd name="T5" fmla="*/ 2147483647 h 427"/>
                <a:gd name="T6" fmla="*/ 0 w 335"/>
                <a:gd name="T7" fmla="*/ 2147483647 h 427"/>
                <a:gd name="T8" fmla="*/ 0 w 335"/>
                <a:gd name="T9" fmla="*/ 0 h 427"/>
                <a:gd name="T10" fmla="*/ 2147483647 w 335"/>
                <a:gd name="T11" fmla="*/ 0 h 427"/>
                <a:gd name="T12" fmla="*/ 2147483647 w 335"/>
                <a:gd name="T13" fmla="*/ 2147483647 h 427"/>
                <a:gd name="T14" fmla="*/ 0 60000 65536"/>
                <a:gd name="T15" fmla="*/ 0 60000 65536"/>
                <a:gd name="T16" fmla="*/ 0 60000 65536"/>
                <a:gd name="T17" fmla="*/ 0 60000 65536"/>
                <a:gd name="T18" fmla="*/ 0 60000 65536"/>
                <a:gd name="T19" fmla="*/ 0 60000 65536"/>
                <a:gd name="T20" fmla="*/ 0 60000 65536"/>
                <a:gd name="T21" fmla="*/ 0 w 335"/>
                <a:gd name="T22" fmla="*/ 0 h 427"/>
                <a:gd name="T23" fmla="*/ 335 w 335"/>
                <a:gd name="T24" fmla="*/ 427 h 4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5" h="427">
                  <a:moveTo>
                    <a:pt x="195" y="79"/>
                  </a:moveTo>
                  <a:lnTo>
                    <a:pt x="335" y="80"/>
                  </a:lnTo>
                  <a:lnTo>
                    <a:pt x="335" y="427"/>
                  </a:lnTo>
                  <a:lnTo>
                    <a:pt x="0" y="426"/>
                  </a:lnTo>
                  <a:lnTo>
                    <a:pt x="0" y="0"/>
                  </a:lnTo>
                  <a:lnTo>
                    <a:pt x="195" y="0"/>
                  </a:lnTo>
                  <a:lnTo>
                    <a:pt x="195" y="79"/>
                  </a:lnTo>
                  <a:close/>
                </a:path>
              </a:pathLst>
            </a:custGeom>
            <a:solidFill>
              <a:schemeClr val="tx1"/>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56" name="Freeform 109">
              <a:extLst>
                <a:ext uri="{FF2B5EF4-FFF2-40B4-BE49-F238E27FC236}">
                  <a16:creationId xmlns:a16="http://schemas.microsoft.com/office/drawing/2014/main" id="{F88DDB1C-9C70-3A4F-9B73-8389BD458122}"/>
                </a:ext>
              </a:extLst>
            </p:cNvPr>
            <p:cNvSpPr>
              <a:spLocks/>
            </p:cNvSpPr>
            <p:nvPr/>
          </p:nvSpPr>
          <p:spPr bwMode="auto">
            <a:xfrm>
              <a:off x="4395443" y="3487584"/>
              <a:ext cx="610110" cy="462349"/>
            </a:xfrm>
            <a:custGeom>
              <a:avLst/>
              <a:gdLst>
                <a:gd name="T0" fmla="*/ 2147483647 w 501"/>
                <a:gd name="T1" fmla="*/ 0 h 381"/>
                <a:gd name="T2" fmla="*/ 2147483647 w 501"/>
                <a:gd name="T3" fmla="*/ 2147483647 h 381"/>
                <a:gd name="T4" fmla="*/ 2147483647 w 501"/>
                <a:gd name="T5" fmla="*/ 2147483647 h 381"/>
                <a:gd name="T6" fmla="*/ 2147483647 w 501"/>
                <a:gd name="T7" fmla="*/ 2147483647 h 381"/>
                <a:gd name="T8" fmla="*/ 2147483647 w 501"/>
                <a:gd name="T9" fmla="*/ 2147483647 h 381"/>
                <a:gd name="T10" fmla="*/ 2147483647 w 501"/>
                <a:gd name="T11" fmla="*/ 2147483647 h 381"/>
                <a:gd name="T12" fmla="*/ 2147483647 w 501"/>
                <a:gd name="T13" fmla="*/ 2147483647 h 381"/>
                <a:gd name="T14" fmla="*/ 2147483647 w 501"/>
                <a:gd name="T15" fmla="*/ 2147483647 h 381"/>
                <a:gd name="T16" fmla="*/ 2147483647 w 501"/>
                <a:gd name="T17" fmla="*/ 2147483647 h 381"/>
                <a:gd name="T18" fmla="*/ 2147483647 w 501"/>
                <a:gd name="T19" fmla="*/ 2147483647 h 381"/>
                <a:gd name="T20" fmla="*/ 0 w 501"/>
                <a:gd name="T21" fmla="*/ 2147483647 h 381"/>
                <a:gd name="T22" fmla="*/ 2147483647 w 501"/>
                <a:gd name="T23" fmla="*/ 0 h 3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1"/>
                <a:gd name="T37" fmla="*/ 0 h 381"/>
                <a:gd name="T38" fmla="*/ 501 w 501"/>
                <a:gd name="T39" fmla="*/ 381 h 3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1" h="381">
                  <a:moveTo>
                    <a:pt x="32" y="0"/>
                  </a:moveTo>
                  <a:lnTo>
                    <a:pt x="88" y="2"/>
                  </a:lnTo>
                  <a:lnTo>
                    <a:pt x="101" y="51"/>
                  </a:lnTo>
                  <a:lnTo>
                    <a:pt x="314" y="8"/>
                  </a:lnTo>
                  <a:lnTo>
                    <a:pt x="477" y="8"/>
                  </a:lnTo>
                  <a:lnTo>
                    <a:pt x="501" y="47"/>
                  </a:lnTo>
                  <a:lnTo>
                    <a:pt x="467" y="190"/>
                  </a:lnTo>
                  <a:lnTo>
                    <a:pt x="489" y="196"/>
                  </a:lnTo>
                  <a:lnTo>
                    <a:pt x="489" y="381"/>
                  </a:lnTo>
                  <a:lnTo>
                    <a:pt x="14" y="381"/>
                  </a:lnTo>
                  <a:lnTo>
                    <a:pt x="0" y="299"/>
                  </a:lnTo>
                  <a:lnTo>
                    <a:pt x="32"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57" name="Freeform 110">
              <a:extLst>
                <a:ext uri="{FF2B5EF4-FFF2-40B4-BE49-F238E27FC236}">
                  <a16:creationId xmlns:a16="http://schemas.microsoft.com/office/drawing/2014/main" id="{43E80D6A-FB4B-F645-8387-3EC940D806DC}"/>
                </a:ext>
              </a:extLst>
            </p:cNvPr>
            <p:cNvSpPr>
              <a:spLocks/>
            </p:cNvSpPr>
            <p:nvPr/>
          </p:nvSpPr>
          <p:spPr bwMode="auto">
            <a:xfrm>
              <a:off x="4960417" y="3189185"/>
              <a:ext cx="496493" cy="760747"/>
            </a:xfrm>
            <a:custGeom>
              <a:avLst/>
              <a:gdLst>
                <a:gd name="T0" fmla="*/ 2147483647 w 406"/>
                <a:gd name="T1" fmla="*/ 0 h 628"/>
                <a:gd name="T2" fmla="*/ 2147483647 w 406"/>
                <a:gd name="T3" fmla="*/ 0 h 628"/>
                <a:gd name="T4" fmla="*/ 2147483647 w 406"/>
                <a:gd name="T5" fmla="*/ 2147483647 h 628"/>
                <a:gd name="T6" fmla="*/ 2147483647 w 406"/>
                <a:gd name="T7" fmla="*/ 2147483647 h 628"/>
                <a:gd name="T8" fmla="*/ 2147483647 w 406"/>
                <a:gd name="T9" fmla="*/ 2147483647 h 628"/>
                <a:gd name="T10" fmla="*/ 2147483647 w 406"/>
                <a:gd name="T11" fmla="*/ 2147483647 h 628"/>
                <a:gd name="T12" fmla="*/ 2147483647 w 406"/>
                <a:gd name="T13" fmla="*/ 2147483647 h 628"/>
                <a:gd name="T14" fmla="*/ 2147483647 w 406"/>
                <a:gd name="T15" fmla="*/ 2147483647 h 628"/>
                <a:gd name="T16" fmla="*/ 2147483647 w 406"/>
                <a:gd name="T17" fmla="*/ 2147483647 h 628"/>
                <a:gd name="T18" fmla="*/ 2147483647 w 406"/>
                <a:gd name="T19" fmla="*/ 2147483647 h 628"/>
                <a:gd name="T20" fmla="*/ 2147483647 w 406"/>
                <a:gd name="T21" fmla="*/ 2147483647 h 628"/>
                <a:gd name="T22" fmla="*/ 2147483647 w 406"/>
                <a:gd name="T23" fmla="*/ 2147483647 h 628"/>
                <a:gd name="T24" fmla="*/ 2147483647 w 406"/>
                <a:gd name="T25" fmla="*/ 2147483647 h 628"/>
                <a:gd name="T26" fmla="*/ 0 w 406"/>
                <a:gd name="T27" fmla="*/ 2147483647 h 628"/>
                <a:gd name="T28" fmla="*/ 2147483647 w 406"/>
                <a:gd name="T29" fmla="*/ 2147483647 h 628"/>
                <a:gd name="T30" fmla="*/ 2147483647 w 406"/>
                <a:gd name="T31" fmla="*/ 2147483647 h 628"/>
                <a:gd name="T32" fmla="*/ 2147483647 w 406"/>
                <a:gd name="T33" fmla="*/ 0 h 6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6"/>
                <a:gd name="T52" fmla="*/ 0 h 628"/>
                <a:gd name="T53" fmla="*/ 406 w 406"/>
                <a:gd name="T54" fmla="*/ 628 h 6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6" h="628">
                  <a:moveTo>
                    <a:pt x="12" y="0"/>
                  </a:moveTo>
                  <a:lnTo>
                    <a:pt x="84" y="0"/>
                  </a:lnTo>
                  <a:lnTo>
                    <a:pt x="84" y="104"/>
                  </a:lnTo>
                  <a:lnTo>
                    <a:pt x="205" y="233"/>
                  </a:lnTo>
                  <a:lnTo>
                    <a:pt x="180" y="290"/>
                  </a:lnTo>
                  <a:lnTo>
                    <a:pt x="190" y="316"/>
                  </a:lnTo>
                  <a:lnTo>
                    <a:pt x="235" y="300"/>
                  </a:lnTo>
                  <a:lnTo>
                    <a:pt x="299" y="413"/>
                  </a:lnTo>
                  <a:lnTo>
                    <a:pt x="406" y="380"/>
                  </a:lnTo>
                  <a:lnTo>
                    <a:pt x="406" y="628"/>
                  </a:lnTo>
                  <a:lnTo>
                    <a:pt x="211" y="628"/>
                  </a:lnTo>
                  <a:lnTo>
                    <a:pt x="24" y="628"/>
                  </a:lnTo>
                  <a:lnTo>
                    <a:pt x="24" y="443"/>
                  </a:lnTo>
                  <a:lnTo>
                    <a:pt x="0" y="439"/>
                  </a:lnTo>
                  <a:lnTo>
                    <a:pt x="36" y="296"/>
                  </a:lnTo>
                  <a:lnTo>
                    <a:pt x="12" y="253"/>
                  </a:lnTo>
                  <a:lnTo>
                    <a:pt x="12" y="0"/>
                  </a:lnTo>
                  <a:close/>
                </a:path>
              </a:pathLst>
            </a:custGeom>
            <a:solidFill>
              <a:schemeClr val="bg1"/>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white">
                    <a:lumMod val="65000"/>
                  </a:prstClr>
                </a:solidFill>
                <a:effectLst/>
                <a:uLnTx/>
                <a:uFillTx/>
                <a:latin typeface="Calibri"/>
                <a:ea typeface="MS PGothic" charset="-128"/>
                <a:cs typeface="+mn-cs"/>
              </a:endParaRPr>
            </a:p>
          </p:txBody>
        </p:sp>
        <p:sp>
          <p:nvSpPr>
            <p:cNvPr id="258" name="Freeform 111">
              <a:extLst>
                <a:ext uri="{FF2B5EF4-FFF2-40B4-BE49-F238E27FC236}">
                  <a16:creationId xmlns:a16="http://schemas.microsoft.com/office/drawing/2014/main" id="{F0FBF4DF-A282-0541-A307-1CCD5931ACCE}"/>
                </a:ext>
              </a:extLst>
            </p:cNvPr>
            <p:cNvSpPr>
              <a:spLocks/>
            </p:cNvSpPr>
            <p:nvPr/>
          </p:nvSpPr>
          <p:spPr bwMode="auto">
            <a:xfrm>
              <a:off x="4753416" y="3946654"/>
              <a:ext cx="471589" cy="749270"/>
            </a:xfrm>
            <a:custGeom>
              <a:avLst/>
              <a:gdLst>
                <a:gd name="T0" fmla="*/ 0 w 386"/>
                <a:gd name="T1" fmla="*/ 0 h 619"/>
                <a:gd name="T2" fmla="*/ 2147483647 w 386"/>
                <a:gd name="T3" fmla="*/ 0 h 619"/>
                <a:gd name="T4" fmla="*/ 2147483647 w 386"/>
                <a:gd name="T5" fmla="*/ 2147483647 h 619"/>
                <a:gd name="T6" fmla="*/ 2147483647 w 386"/>
                <a:gd name="T7" fmla="*/ 2147483647 h 619"/>
                <a:gd name="T8" fmla="*/ 2147483647 w 386"/>
                <a:gd name="T9" fmla="*/ 2147483647 h 619"/>
                <a:gd name="T10" fmla="*/ 2147483647 w 386"/>
                <a:gd name="T11" fmla="*/ 2147483647 h 619"/>
                <a:gd name="T12" fmla="*/ 0 w 386"/>
                <a:gd name="T13" fmla="*/ 2147483647 h 619"/>
                <a:gd name="T14" fmla="*/ 0 w 386"/>
                <a:gd name="T15" fmla="*/ 0 h 619"/>
                <a:gd name="T16" fmla="*/ 0 60000 65536"/>
                <a:gd name="T17" fmla="*/ 0 60000 65536"/>
                <a:gd name="T18" fmla="*/ 0 60000 65536"/>
                <a:gd name="T19" fmla="*/ 0 60000 65536"/>
                <a:gd name="T20" fmla="*/ 0 60000 65536"/>
                <a:gd name="T21" fmla="*/ 0 60000 65536"/>
                <a:gd name="T22" fmla="*/ 0 60000 65536"/>
                <a:gd name="T23" fmla="*/ 0 60000 65536"/>
                <a:gd name="T24" fmla="*/ 0 w 386"/>
                <a:gd name="T25" fmla="*/ 0 h 619"/>
                <a:gd name="T26" fmla="*/ 386 w 386"/>
                <a:gd name="T27" fmla="*/ 619 h 6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6" h="619">
                  <a:moveTo>
                    <a:pt x="0" y="0"/>
                  </a:moveTo>
                  <a:lnTo>
                    <a:pt x="386" y="0"/>
                  </a:lnTo>
                  <a:lnTo>
                    <a:pt x="386" y="424"/>
                  </a:lnTo>
                  <a:lnTo>
                    <a:pt x="385" y="519"/>
                  </a:lnTo>
                  <a:lnTo>
                    <a:pt x="341" y="509"/>
                  </a:lnTo>
                  <a:lnTo>
                    <a:pt x="356" y="619"/>
                  </a:lnTo>
                  <a:lnTo>
                    <a:pt x="0" y="263"/>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59" name="Freeform 112">
              <a:extLst>
                <a:ext uri="{FF2B5EF4-FFF2-40B4-BE49-F238E27FC236}">
                  <a16:creationId xmlns:a16="http://schemas.microsoft.com/office/drawing/2014/main" id="{AC4BE1C0-674C-C743-9292-E91DC18BDE62}"/>
                </a:ext>
              </a:extLst>
            </p:cNvPr>
            <p:cNvSpPr>
              <a:spLocks/>
            </p:cNvSpPr>
            <p:nvPr/>
          </p:nvSpPr>
          <p:spPr bwMode="auto">
            <a:xfrm>
              <a:off x="4392330" y="3189187"/>
              <a:ext cx="585208" cy="359059"/>
            </a:xfrm>
            <a:custGeom>
              <a:avLst/>
              <a:gdLst>
                <a:gd name="T0" fmla="*/ 2147483647 w 480"/>
                <a:gd name="T1" fmla="*/ 0 h 298"/>
                <a:gd name="T2" fmla="*/ 2147483647 w 480"/>
                <a:gd name="T3" fmla="*/ 2147483647 h 298"/>
                <a:gd name="T4" fmla="*/ 2147483647 w 480"/>
                <a:gd name="T5" fmla="*/ 2147483647 h 298"/>
                <a:gd name="T6" fmla="*/ 0 w 480"/>
                <a:gd name="T7" fmla="*/ 2147483647 h 298"/>
                <a:gd name="T8" fmla="*/ 2147483647 w 480"/>
                <a:gd name="T9" fmla="*/ 2147483647 h 298"/>
                <a:gd name="T10" fmla="*/ 2147483647 w 480"/>
                <a:gd name="T11" fmla="*/ 2147483647 h 298"/>
                <a:gd name="T12" fmla="*/ 2147483647 w 480"/>
                <a:gd name="T13" fmla="*/ 2147483647 h 298"/>
                <a:gd name="T14" fmla="*/ 2147483647 w 480"/>
                <a:gd name="T15" fmla="*/ 2147483647 h 298"/>
                <a:gd name="T16" fmla="*/ 2147483647 w 480"/>
                <a:gd name="T17" fmla="*/ 2147483647 h 298"/>
                <a:gd name="T18" fmla="*/ 2147483647 w 480"/>
                <a:gd name="T19" fmla="*/ 0 h 298"/>
                <a:gd name="T20" fmla="*/ 2147483647 w 480"/>
                <a:gd name="T21" fmla="*/ 0 h 2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0"/>
                <a:gd name="T34" fmla="*/ 0 h 298"/>
                <a:gd name="T35" fmla="*/ 480 w 480"/>
                <a:gd name="T36" fmla="*/ 298 h 29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0" h="298">
                  <a:moveTo>
                    <a:pt x="107" y="0"/>
                  </a:moveTo>
                  <a:lnTo>
                    <a:pt x="125" y="88"/>
                  </a:lnTo>
                  <a:lnTo>
                    <a:pt x="115" y="108"/>
                  </a:lnTo>
                  <a:lnTo>
                    <a:pt x="0" y="90"/>
                  </a:lnTo>
                  <a:lnTo>
                    <a:pt x="36" y="247"/>
                  </a:lnTo>
                  <a:lnTo>
                    <a:pt x="90" y="251"/>
                  </a:lnTo>
                  <a:lnTo>
                    <a:pt x="101" y="298"/>
                  </a:lnTo>
                  <a:lnTo>
                    <a:pt x="320" y="255"/>
                  </a:lnTo>
                  <a:lnTo>
                    <a:pt x="479" y="255"/>
                  </a:lnTo>
                  <a:lnTo>
                    <a:pt x="480" y="0"/>
                  </a:lnTo>
                  <a:lnTo>
                    <a:pt x="107" y="0"/>
                  </a:lnTo>
                  <a:close/>
                </a:path>
              </a:pathLst>
            </a:custGeom>
            <a:solidFill>
              <a:schemeClr val="bg1">
                <a:lumMod val="50000"/>
                <a:lumOff val="50000"/>
              </a:schemeClr>
            </a:solidFill>
            <a:ln w="6350" cmpd="sng">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60" name="Freeform 113">
              <a:extLst>
                <a:ext uri="{FF2B5EF4-FFF2-40B4-BE49-F238E27FC236}">
                  <a16:creationId xmlns:a16="http://schemas.microsoft.com/office/drawing/2014/main" id="{A8D224C0-E11C-2B4C-A28E-DA8282C29EE8}"/>
                </a:ext>
              </a:extLst>
            </p:cNvPr>
            <p:cNvSpPr>
              <a:spLocks/>
            </p:cNvSpPr>
            <p:nvPr/>
          </p:nvSpPr>
          <p:spPr bwMode="auto">
            <a:xfrm>
              <a:off x="4390774" y="3946654"/>
              <a:ext cx="843570" cy="934537"/>
            </a:xfrm>
            <a:custGeom>
              <a:avLst/>
              <a:gdLst>
                <a:gd name="T0" fmla="*/ 2147483647 w 693"/>
                <a:gd name="T1" fmla="*/ 0 h 772"/>
                <a:gd name="T2" fmla="*/ 2147483647 w 693"/>
                <a:gd name="T3" fmla="*/ 0 h 772"/>
                <a:gd name="T4" fmla="*/ 2147483647 w 693"/>
                <a:gd name="T5" fmla="*/ 2147483647 h 772"/>
                <a:gd name="T6" fmla="*/ 2147483647 w 693"/>
                <a:gd name="T7" fmla="*/ 2147483647 h 772"/>
                <a:gd name="T8" fmla="*/ 2147483647 w 693"/>
                <a:gd name="T9" fmla="*/ 2147483647 h 772"/>
                <a:gd name="T10" fmla="*/ 2147483647 w 693"/>
                <a:gd name="T11" fmla="*/ 2147483647 h 772"/>
                <a:gd name="T12" fmla="*/ 2147483647 w 693"/>
                <a:gd name="T13" fmla="*/ 2147483647 h 772"/>
                <a:gd name="T14" fmla="*/ 2147483647 w 693"/>
                <a:gd name="T15" fmla="*/ 2147483647 h 772"/>
                <a:gd name="T16" fmla="*/ 2147483647 w 693"/>
                <a:gd name="T17" fmla="*/ 2147483647 h 772"/>
                <a:gd name="T18" fmla="*/ 2147483647 w 693"/>
                <a:gd name="T19" fmla="*/ 2147483647 h 772"/>
                <a:gd name="T20" fmla="*/ 2147483647 w 693"/>
                <a:gd name="T21" fmla="*/ 2147483647 h 772"/>
                <a:gd name="T22" fmla="*/ 2147483647 w 693"/>
                <a:gd name="T23" fmla="*/ 2147483647 h 772"/>
                <a:gd name="T24" fmla="*/ 0 w 693"/>
                <a:gd name="T25" fmla="*/ 2147483647 h 772"/>
                <a:gd name="T26" fmla="*/ 2147483647 w 693"/>
                <a:gd name="T27" fmla="*/ 0 h 7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3"/>
                <a:gd name="T43" fmla="*/ 0 h 772"/>
                <a:gd name="T44" fmla="*/ 693 w 693"/>
                <a:gd name="T45" fmla="*/ 772 h 7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3" h="772">
                  <a:moveTo>
                    <a:pt x="16" y="0"/>
                  </a:moveTo>
                  <a:lnTo>
                    <a:pt x="298" y="0"/>
                  </a:lnTo>
                  <a:lnTo>
                    <a:pt x="298" y="263"/>
                  </a:lnTo>
                  <a:lnTo>
                    <a:pt x="661" y="625"/>
                  </a:lnTo>
                  <a:lnTo>
                    <a:pt x="693" y="667"/>
                  </a:lnTo>
                  <a:lnTo>
                    <a:pt x="677" y="772"/>
                  </a:lnTo>
                  <a:lnTo>
                    <a:pt x="495" y="772"/>
                  </a:lnTo>
                  <a:lnTo>
                    <a:pt x="334" y="642"/>
                  </a:lnTo>
                  <a:lnTo>
                    <a:pt x="277" y="642"/>
                  </a:lnTo>
                  <a:lnTo>
                    <a:pt x="140" y="400"/>
                  </a:lnTo>
                  <a:lnTo>
                    <a:pt x="44" y="251"/>
                  </a:lnTo>
                  <a:lnTo>
                    <a:pt x="56" y="194"/>
                  </a:lnTo>
                  <a:lnTo>
                    <a:pt x="0" y="118"/>
                  </a:lnTo>
                  <a:lnTo>
                    <a:pt x="16" y="0"/>
                  </a:lnTo>
                  <a:close/>
                </a:path>
              </a:pathLst>
            </a:custGeom>
            <a:solidFill>
              <a:schemeClr val="tx1">
                <a:lumMod val="85000"/>
              </a:schemeClr>
            </a:solidFill>
            <a:ln w="6350" cmpd="sng">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61" name="Freeform 114">
              <a:extLst>
                <a:ext uri="{FF2B5EF4-FFF2-40B4-BE49-F238E27FC236}">
                  <a16:creationId xmlns:a16="http://schemas.microsoft.com/office/drawing/2014/main" id="{5E96595C-456F-E345-954B-E9B6B3861C91}"/>
                </a:ext>
              </a:extLst>
            </p:cNvPr>
            <p:cNvSpPr>
              <a:spLocks/>
            </p:cNvSpPr>
            <p:nvPr/>
          </p:nvSpPr>
          <p:spPr bwMode="auto">
            <a:xfrm>
              <a:off x="7958044" y="3899105"/>
              <a:ext cx="454470" cy="277082"/>
            </a:xfrm>
            <a:custGeom>
              <a:avLst/>
              <a:gdLst>
                <a:gd name="T0" fmla="*/ 0 w 371"/>
                <a:gd name="T1" fmla="*/ 2147483647 h 228"/>
                <a:gd name="T2" fmla="*/ 2147483647 w 371"/>
                <a:gd name="T3" fmla="*/ 0 h 228"/>
                <a:gd name="T4" fmla="*/ 2147483647 w 371"/>
                <a:gd name="T5" fmla="*/ 2147483647 h 228"/>
                <a:gd name="T6" fmla="*/ 2147483647 w 371"/>
                <a:gd name="T7" fmla="*/ 2147483647 h 228"/>
                <a:gd name="T8" fmla="*/ 2147483647 w 371"/>
                <a:gd name="T9" fmla="*/ 2147483647 h 228"/>
                <a:gd name="T10" fmla="*/ 2147483647 w 371"/>
                <a:gd name="T11" fmla="*/ 2147483647 h 228"/>
                <a:gd name="T12" fmla="*/ 2147483647 w 371"/>
                <a:gd name="T13" fmla="*/ 2147483647 h 228"/>
                <a:gd name="T14" fmla="*/ 2147483647 w 371"/>
                <a:gd name="T15" fmla="*/ 2147483647 h 228"/>
                <a:gd name="T16" fmla="*/ 2147483647 w 371"/>
                <a:gd name="T17" fmla="*/ 2147483647 h 228"/>
                <a:gd name="T18" fmla="*/ 2147483647 w 371"/>
                <a:gd name="T19" fmla="*/ 2147483647 h 228"/>
                <a:gd name="T20" fmla="*/ 0 w 371"/>
                <a:gd name="T21" fmla="*/ 2147483647 h 228"/>
                <a:gd name="T22" fmla="*/ 0 w 371"/>
                <a:gd name="T23" fmla="*/ 2147483647 h 2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1"/>
                <a:gd name="T37" fmla="*/ 0 h 228"/>
                <a:gd name="T38" fmla="*/ 371 w 371"/>
                <a:gd name="T39" fmla="*/ 228 h 2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1" h="228">
                  <a:moveTo>
                    <a:pt x="0" y="43"/>
                  </a:moveTo>
                  <a:lnTo>
                    <a:pt x="53" y="0"/>
                  </a:lnTo>
                  <a:lnTo>
                    <a:pt x="54" y="39"/>
                  </a:lnTo>
                  <a:lnTo>
                    <a:pt x="331" y="38"/>
                  </a:lnTo>
                  <a:lnTo>
                    <a:pt x="371" y="108"/>
                  </a:lnTo>
                  <a:lnTo>
                    <a:pt x="348" y="131"/>
                  </a:lnTo>
                  <a:lnTo>
                    <a:pt x="369" y="185"/>
                  </a:lnTo>
                  <a:lnTo>
                    <a:pt x="352" y="209"/>
                  </a:lnTo>
                  <a:lnTo>
                    <a:pt x="282" y="209"/>
                  </a:lnTo>
                  <a:lnTo>
                    <a:pt x="282" y="227"/>
                  </a:lnTo>
                  <a:lnTo>
                    <a:pt x="0" y="228"/>
                  </a:lnTo>
                  <a:lnTo>
                    <a:pt x="0" y="43"/>
                  </a:lnTo>
                  <a:close/>
                </a:path>
              </a:pathLst>
            </a:custGeom>
            <a:solidFill>
              <a:schemeClr val="bg1"/>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62" name="Freeform 115">
              <a:extLst>
                <a:ext uri="{FF2B5EF4-FFF2-40B4-BE49-F238E27FC236}">
                  <a16:creationId xmlns:a16="http://schemas.microsoft.com/office/drawing/2014/main" id="{8DA8142E-67F2-4846-92CB-7090FB968E90}"/>
                </a:ext>
              </a:extLst>
            </p:cNvPr>
            <p:cNvSpPr>
              <a:spLocks/>
            </p:cNvSpPr>
            <p:nvPr/>
          </p:nvSpPr>
          <p:spPr bwMode="auto">
            <a:xfrm>
              <a:off x="6689579" y="4084374"/>
              <a:ext cx="560305" cy="485305"/>
            </a:xfrm>
            <a:custGeom>
              <a:avLst/>
              <a:gdLst>
                <a:gd name="T0" fmla="*/ 0 w 461"/>
                <a:gd name="T1" fmla="*/ 0 h 400"/>
                <a:gd name="T2" fmla="*/ 2147483647 w 461"/>
                <a:gd name="T3" fmla="*/ 0 h 400"/>
                <a:gd name="T4" fmla="*/ 2147483647 w 461"/>
                <a:gd name="T5" fmla="*/ 2147483647 h 400"/>
                <a:gd name="T6" fmla="*/ 2147483647 w 461"/>
                <a:gd name="T7" fmla="*/ 2147483647 h 400"/>
                <a:gd name="T8" fmla="*/ 2147483647 w 461"/>
                <a:gd name="T9" fmla="*/ 2147483647 h 400"/>
                <a:gd name="T10" fmla="*/ 2147483647 w 461"/>
                <a:gd name="T11" fmla="*/ 2147483647 h 400"/>
                <a:gd name="T12" fmla="*/ 2147483647 w 461"/>
                <a:gd name="T13" fmla="*/ 2147483647 h 400"/>
                <a:gd name="T14" fmla="*/ 2147483647 w 461"/>
                <a:gd name="T15" fmla="*/ 2147483647 h 400"/>
                <a:gd name="T16" fmla="*/ 2147483647 w 461"/>
                <a:gd name="T17" fmla="*/ 2147483647 h 400"/>
                <a:gd name="T18" fmla="*/ 2147483647 w 461"/>
                <a:gd name="T19" fmla="*/ 2147483647 h 400"/>
                <a:gd name="T20" fmla="*/ 2147483647 w 461"/>
                <a:gd name="T21" fmla="*/ 2147483647 h 400"/>
                <a:gd name="T22" fmla="*/ 2147483647 w 461"/>
                <a:gd name="T23" fmla="*/ 2147483647 h 400"/>
                <a:gd name="T24" fmla="*/ 2147483647 w 461"/>
                <a:gd name="T25" fmla="*/ 2147483647 h 400"/>
                <a:gd name="T26" fmla="*/ 2147483647 w 461"/>
                <a:gd name="T27" fmla="*/ 2147483647 h 400"/>
                <a:gd name="T28" fmla="*/ 2147483647 w 461"/>
                <a:gd name="T29" fmla="*/ 2147483647 h 400"/>
                <a:gd name="T30" fmla="*/ 2147483647 w 461"/>
                <a:gd name="T31" fmla="*/ 2147483647 h 400"/>
                <a:gd name="T32" fmla="*/ 0 w 461"/>
                <a:gd name="T33" fmla="*/ 0 h 4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1"/>
                <a:gd name="T52" fmla="*/ 0 h 400"/>
                <a:gd name="T53" fmla="*/ 461 w 461"/>
                <a:gd name="T54" fmla="*/ 400 h 4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1" h="400">
                  <a:moveTo>
                    <a:pt x="0" y="0"/>
                  </a:moveTo>
                  <a:lnTo>
                    <a:pt x="304" y="0"/>
                  </a:lnTo>
                  <a:lnTo>
                    <a:pt x="300" y="53"/>
                  </a:lnTo>
                  <a:lnTo>
                    <a:pt x="354" y="144"/>
                  </a:lnTo>
                  <a:lnTo>
                    <a:pt x="383" y="166"/>
                  </a:lnTo>
                  <a:lnTo>
                    <a:pt x="366" y="194"/>
                  </a:lnTo>
                  <a:lnTo>
                    <a:pt x="431" y="293"/>
                  </a:lnTo>
                  <a:lnTo>
                    <a:pt x="461" y="303"/>
                  </a:lnTo>
                  <a:lnTo>
                    <a:pt x="429" y="400"/>
                  </a:lnTo>
                  <a:lnTo>
                    <a:pt x="381" y="399"/>
                  </a:lnTo>
                  <a:lnTo>
                    <a:pt x="393" y="357"/>
                  </a:lnTo>
                  <a:lnTo>
                    <a:pt x="87" y="357"/>
                  </a:lnTo>
                  <a:lnTo>
                    <a:pt x="72" y="313"/>
                  </a:lnTo>
                  <a:lnTo>
                    <a:pt x="72" y="127"/>
                  </a:lnTo>
                  <a:lnTo>
                    <a:pt x="40" y="97"/>
                  </a:lnTo>
                  <a:lnTo>
                    <a:pt x="60" y="75"/>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63" name="Freeform 116">
              <a:extLst>
                <a:ext uri="{FF2B5EF4-FFF2-40B4-BE49-F238E27FC236}">
                  <a16:creationId xmlns:a16="http://schemas.microsoft.com/office/drawing/2014/main" id="{662ADE37-67BD-2745-A7F9-867AEA98BD84}"/>
                </a:ext>
              </a:extLst>
            </p:cNvPr>
            <p:cNvSpPr>
              <a:spLocks/>
            </p:cNvSpPr>
            <p:nvPr/>
          </p:nvSpPr>
          <p:spPr bwMode="auto">
            <a:xfrm>
              <a:off x="6186860" y="4159793"/>
              <a:ext cx="592990" cy="308234"/>
            </a:xfrm>
            <a:custGeom>
              <a:avLst/>
              <a:gdLst>
                <a:gd name="T0" fmla="*/ 0 w 487"/>
                <a:gd name="T1" fmla="*/ 0 h 252"/>
                <a:gd name="T2" fmla="*/ 2147483647 w 487"/>
                <a:gd name="T3" fmla="*/ 0 h 252"/>
                <a:gd name="T4" fmla="*/ 2147483647 w 487"/>
                <a:gd name="T5" fmla="*/ 2147483647 h 252"/>
                <a:gd name="T6" fmla="*/ 2147483647 w 487"/>
                <a:gd name="T7" fmla="*/ 2147483647 h 252"/>
                <a:gd name="T8" fmla="*/ 2147483647 w 487"/>
                <a:gd name="T9" fmla="*/ 2147483647 h 252"/>
                <a:gd name="T10" fmla="*/ 2147483647 w 487"/>
                <a:gd name="T11" fmla="*/ 2147483647 h 252"/>
                <a:gd name="T12" fmla="*/ 0 w 487"/>
                <a:gd name="T13" fmla="*/ 2147483647 h 252"/>
                <a:gd name="T14" fmla="*/ 0 w 487"/>
                <a:gd name="T15" fmla="*/ 0 h 252"/>
                <a:gd name="T16" fmla="*/ 0 60000 65536"/>
                <a:gd name="T17" fmla="*/ 0 60000 65536"/>
                <a:gd name="T18" fmla="*/ 0 60000 65536"/>
                <a:gd name="T19" fmla="*/ 0 60000 65536"/>
                <a:gd name="T20" fmla="*/ 0 60000 65536"/>
                <a:gd name="T21" fmla="*/ 0 60000 65536"/>
                <a:gd name="T22" fmla="*/ 0 60000 65536"/>
                <a:gd name="T23" fmla="*/ 0 60000 65536"/>
                <a:gd name="T24" fmla="*/ 0 w 487"/>
                <a:gd name="T25" fmla="*/ 0 h 252"/>
                <a:gd name="T26" fmla="*/ 487 w 487"/>
                <a:gd name="T27" fmla="*/ 252 h 2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7" h="252">
                  <a:moveTo>
                    <a:pt x="0" y="0"/>
                  </a:moveTo>
                  <a:lnTo>
                    <a:pt x="460" y="0"/>
                  </a:lnTo>
                  <a:lnTo>
                    <a:pt x="474" y="13"/>
                  </a:lnTo>
                  <a:lnTo>
                    <a:pt x="456" y="37"/>
                  </a:lnTo>
                  <a:lnTo>
                    <a:pt x="487" y="66"/>
                  </a:lnTo>
                  <a:lnTo>
                    <a:pt x="486" y="252"/>
                  </a:lnTo>
                  <a:lnTo>
                    <a:pt x="0" y="252"/>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64" name="Freeform 117">
              <a:extLst>
                <a:ext uri="{FF2B5EF4-FFF2-40B4-BE49-F238E27FC236}">
                  <a16:creationId xmlns:a16="http://schemas.microsoft.com/office/drawing/2014/main" id="{2D7FCBEB-F9BF-F54C-98E7-76031FFA183C}"/>
                </a:ext>
              </a:extLst>
            </p:cNvPr>
            <p:cNvSpPr>
              <a:spLocks/>
            </p:cNvSpPr>
            <p:nvPr/>
          </p:nvSpPr>
          <p:spPr bwMode="auto">
            <a:xfrm>
              <a:off x="5168976" y="4463108"/>
              <a:ext cx="459140" cy="585318"/>
            </a:xfrm>
            <a:custGeom>
              <a:avLst/>
              <a:gdLst>
                <a:gd name="T0" fmla="*/ 2147483647 w 377"/>
                <a:gd name="T1" fmla="*/ 0 h 484"/>
                <a:gd name="T2" fmla="*/ 2147483647 w 377"/>
                <a:gd name="T3" fmla="*/ 2147483647 h 484"/>
                <a:gd name="T4" fmla="*/ 2147483647 w 377"/>
                <a:gd name="T5" fmla="*/ 2147483647 h 484"/>
                <a:gd name="T6" fmla="*/ 2147483647 w 377"/>
                <a:gd name="T7" fmla="*/ 2147483647 h 484"/>
                <a:gd name="T8" fmla="*/ 2147483647 w 377"/>
                <a:gd name="T9" fmla="*/ 2147483647 h 484"/>
                <a:gd name="T10" fmla="*/ 2147483647 w 377"/>
                <a:gd name="T11" fmla="*/ 2147483647 h 484"/>
                <a:gd name="T12" fmla="*/ 2147483647 w 377"/>
                <a:gd name="T13" fmla="*/ 2147483647 h 484"/>
                <a:gd name="T14" fmla="*/ 2147483647 w 377"/>
                <a:gd name="T15" fmla="*/ 2147483647 h 484"/>
                <a:gd name="T16" fmla="*/ 0 w 377"/>
                <a:gd name="T17" fmla="*/ 2147483647 h 484"/>
                <a:gd name="T18" fmla="*/ 2147483647 w 377"/>
                <a:gd name="T19" fmla="*/ 2147483647 h 484"/>
                <a:gd name="T20" fmla="*/ 2147483647 w 377"/>
                <a:gd name="T21" fmla="*/ 0 h 4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7"/>
                <a:gd name="T34" fmla="*/ 0 h 484"/>
                <a:gd name="T35" fmla="*/ 377 w 377"/>
                <a:gd name="T36" fmla="*/ 484 h 4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7" h="484">
                  <a:moveTo>
                    <a:pt x="44" y="0"/>
                  </a:moveTo>
                  <a:lnTo>
                    <a:pt x="377" y="1"/>
                  </a:lnTo>
                  <a:lnTo>
                    <a:pt x="377" y="484"/>
                  </a:lnTo>
                  <a:lnTo>
                    <a:pt x="260" y="484"/>
                  </a:lnTo>
                  <a:lnTo>
                    <a:pt x="37" y="377"/>
                  </a:lnTo>
                  <a:lnTo>
                    <a:pt x="37" y="343"/>
                  </a:lnTo>
                  <a:lnTo>
                    <a:pt x="51" y="240"/>
                  </a:lnTo>
                  <a:lnTo>
                    <a:pt x="16" y="192"/>
                  </a:lnTo>
                  <a:lnTo>
                    <a:pt x="0" y="84"/>
                  </a:lnTo>
                  <a:lnTo>
                    <a:pt x="44" y="92"/>
                  </a:lnTo>
                  <a:lnTo>
                    <a:pt x="44" y="0"/>
                  </a:lnTo>
                  <a:close/>
                </a:path>
              </a:pathLst>
            </a:custGeom>
            <a:solidFill>
              <a:schemeClr val="bg1"/>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67" name="Oval 120">
              <a:extLst>
                <a:ext uri="{FF2B5EF4-FFF2-40B4-BE49-F238E27FC236}">
                  <a16:creationId xmlns:a16="http://schemas.microsoft.com/office/drawing/2014/main" id="{5C56142B-F096-B541-B183-E4998722CACE}"/>
                </a:ext>
              </a:extLst>
            </p:cNvPr>
            <p:cNvSpPr>
              <a:spLocks noChangeAspect="1" noChangeArrowheads="1"/>
            </p:cNvSpPr>
            <p:nvPr/>
          </p:nvSpPr>
          <p:spPr bwMode="auto">
            <a:xfrm>
              <a:off x="5382114" y="4167961"/>
              <a:ext cx="82365" cy="84994"/>
            </a:xfrm>
            <a:prstGeom prst="ellipse">
              <a:avLst/>
            </a:prstGeom>
            <a:solidFill>
              <a:srgbClr val="008000"/>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69" name="Oval 132">
              <a:extLst>
                <a:ext uri="{FF2B5EF4-FFF2-40B4-BE49-F238E27FC236}">
                  <a16:creationId xmlns:a16="http://schemas.microsoft.com/office/drawing/2014/main" id="{AEC79EFE-9F23-DE4D-B726-547D879AE99A}"/>
                </a:ext>
              </a:extLst>
            </p:cNvPr>
            <p:cNvSpPr>
              <a:spLocks noChangeAspect="1" noChangeArrowheads="1"/>
            </p:cNvSpPr>
            <p:nvPr/>
          </p:nvSpPr>
          <p:spPr bwMode="auto">
            <a:xfrm>
              <a:off x="7403965" y="5020552"/>
              <a:ext cx="74707" cy="78698"/>
            </a:xfrm>
            <a:prstGeom prst="ellipse">
              <a:avLst/>
            </a:prstGeom>
            <a:solidFill>
              <a:srgbClr val="FF0000"/>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75" name="Oval 120">
              <a:extLst>
                <a:ext uri="{FF2B5EF4-FFF2-40B4-BE49-F238E27FC236}">
                  <a16:creationId xmlns:a16="http://schemas.microsoft.com/office/drawing/2014/main" id="{49CF3610-B895-CF43-BB8F-CADB0E28C83D}"/>
                </a:ext>
              </a:extLst>
            </p:cNvPr>
            <p:cNvSpPr>
              <a:spLocks noChangeAspect="1" noChangeArrowheads="1"/>
            </p:cNvSpPr>
            <p:nvPr/>
          </p:nvSpPr>
          <p:spPr bwMode="auto">
            <a:xfrm>
              <a:off x="4572074" y="4117144"/>
              <a:ext cx="82659" cy="85297"/>
            </a:xfrm>
            <a:prstGeom prst="ellipse">
              <a:avLst/>
            </a:prstGeom>
            <a:solidFill>
              <a:srgbClr val="008000"/>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76" name="Oval 120">
              <a:extLst>
                <a:ext uri="{FF2B5EF4-FFF2-40B4-BE49-F238E27FC236}">
                  <a16:creationId xmlns:a16="http://schemas.microsoft.com/office/drawing/2014/main" id="{8D759807-6E93-9649-B50E-0BE3174D68E7}"/>
                </a:ext>
              </a:extLst>
            </p:cNvPr>
            <p:cNvSpPr>
              <a:spLocks noChangeAspect="1" noChangeArrowheads="1"/>
            </p:cNvSpPr>
            <p:nvPr/>
          </p:nvSpPr>
          <p:spPr bwMode="auto">
            <a:xfrm>
              <a:off x="4518698" y="4152120"/>
              <a:ext cx="82659" cy="85297"/>
            </a:xfrm>
            <a:prstGeom prst="ellipse">
              <a:avLst/>
            </a:prstGeom>
            <a:solidFill>
              <a:srgbClr val="008000"/>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pic>
          <p:nvPicPr>
            <p:cNvPr id="278" name="Picture 277">
              <a:extLst>
                <a:ext uri="{FF2B5EF4-FFF2-40B4-BE49-F238E27FC236}">
                  <a16:creationId xmlns:a16="http://schemas.microsoft.com/office/drawing/2014/main" id="{13DCC842-4A56-6648-AAAB-3789496308DF}"/>
                </a:ext>
              </a:extLst>
            </p:cNvPr>
            <p:cNvPicPr>
              <a:picLocks noChangeAspect="1"/>
            </p:cNvPicPr>
            <p:nvPr/>
          </p:nvPicPr>
          <p:blipFill>
            <a:blip r:embed="rId3"/>
            <a:stretch>
              <a:fillRect/>
            </a:stretch>
          </p:blipFill>
          <p:spPr>
            <a:xfrm>
              <a:off x="4489485" y="4223307"/>
              <a:ext cx="87159" cy="78698"/>
            </a:xfrm>
            <a:prstGeom prst="rect">
              <a:avLst/>
            </a:prstGeom>
          </p:spPr>
        </p:pic>
        <p:sp>
          <p:nvSpPr>
            <p:cNvPr id="280" name="Oval 120">
              <a:extLst>
                <a:ext uri="{FF2B5EF4-FFF2-40B4-BE49-F238E27FC236}">
                  <a16:creationId xmlns:a16="http://schemas.microsoft.com/office/drawing/2014/main" id="{70BDA769-A209-004B-B89A-D25C4C36D97C}"/>
                </a:ext>
              </a:extLst>
            </p:cNvPr>
            <p:cNvSpPr>
              <a:spLocks noChangeAspect="1" noChangeArrowheads="1"/>
            </p:cNvSpPr>
            <p:nvPr/>
          </p:nvSpPr>
          <p:spPr bwMode="auto">
            <a:xfrm>
              <a:off x="7786842" y="5210173"/>
              <a:ext cx="76264" cy="78698"/>
            </a:xfrm>
            <a:prstGeom prst="ellipse">
              <a:avLst/>
            </a:prstGeom>
            <a:solidFill>
              <a:srgbClr val="008000"/>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82" name="Oval 120">
              <a:extLst>
                <a:ext uri="{FF2B5EF4-FFF2-40B4-BE49-F238E27FC236}">
                  <a16:creationId xmlns:a16="http://schemas.microsoft.com/office/drawing/2014/main" id="{46D2DE4E-7E09-0E4C-90BE-FE3DAF665DBC}"/>
                </a:ext>
              </a:extLst>
            </p:cNvPr>
            <p:cNvSpPr>
              <a:spLocks noChangeAspect="1" noChangeArrowheads="1"/>
            </p:cNvSpPr>
            <p:nvPr/>
          </p:nvSpPr>
          <p:spPr bwMode="auto">
            <a:xfrm>
              <a:off x="5446138" y="3439049"/>
              <a:ext cx="82365" cy="84994"/>
            </a:xfrm>
            <a:prstGeom prst="ellipse">
              <a:avLst/>
            </a:prstGeom>
            <a:solidFill>
              <a:schemeClr val="accent2">
                <a:lumMod val="7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83" name="Oval 120">
              <a:extLst>
                <a:ext uri="{FF2B5EF4-FFF2-40B4-BE49-F238E27FC236}">
                  <a16:creationId xmlns:a16="http://schemas.microsoft.com/office/drawing/2014/main" id="{E6139A08-4189-9A43-AFDA-0F6DF04D0849}"/>
                </a:ext>
              </a:extLst>
            </p:cNvPr>
            <p:cNvSpPr>
              <a:spLocks noChangeAspect="1" noChangeArrowheads="1"/>
            </p:cNvSpPr>
            <p:nvPr/>
          </p:nvSpPr>
          <p:spPr bwMode="auto">
            <a:xfrm>
              <a:off x="4453621" y="4183121"/>
              <a:ext cx="77886" cy="80372"/>
            </a:xfrm>
            <a:prstGeom prst="ellipse">
              <a:avLst/>
            </a:prstGeom>
            <a:solidFill>
              <a:srgbClr val="FFC000"/>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86" name="Oval 120">
              <a:extLst>
                <a:ext uri="{FF2B5EF4-FFF2-40B4-BE49-F238E27FC236}">
                  <a16:creationId xmlns:a16="http://schemas.microsoft.com/office/drawing/2014/main" id="{26614547-CAFE-044D-A1D2-3FFF38CDB462}"/>
                </a:ext>
              </a:extLst>
            </p:cNvPr>
            <p:cNvSpPr>
              <a:spLocks noChangeAspect="1" noChangeArrowheads="1"/>
            </p:cNvSpPr>
            <p:nvPr/>
          </p:nvSpPr>
          <p:spPr bwMode="auto">
            <a:xfrm>
              <a:off x="4545858" y="4277838"/>
              <a:ext cx="76264" cy="78698"/>
            </a:xfrm>
            <a:prstGeom prst="ellipse">
              <a:avLst/>
            </a:prstGeom>
            <a:solidFill>
              <a:schemeClr val="accent2">
                <a:lumMod val="60000"/>
                <a:lumOff val="4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87" name="Oval 120">
              <a:extLst>
                <a:ext uri="{FF2B5EF4-FFF2-40B4-BE49-F238E27FC236}">
                  <a16:creationId xmlns:a16="http://schemas.microsoft.com/office/drawing/2014/main" id="{C2007073-EEF2-434D-81C6-688F607671D2}"/>
                </a:ext>
              </a:extLst>
            </p:cNvPr>
            <p:cNvSpPr>
              <a:spLocks noChangeAspect="1" noChangeArrowheads="1"/>
            </p:cNvSpPr>
            <p:nvPr/>
          </p:nvSpPr>
          <p:spPr bwMode="auto">
            <a:xfrm>
              <a:off x="4477830" y="4220454"/>
              <a:ext cx="76264" cy="78698"/>
            </a:xfrm>
            <a:prstGeom prst="ellipse">
              <a:avLst/>
            </a:prstGeom>
            <a:solidFill>
              <a:srgbClr val="FF0000"/>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grpSp>
      <p:sp>
        <p:nvSpPr>
          <p:cNvPr id="9" name="Rectangle 8"/>
          <p:cNvSpPr/>
          <p:nvPr/>
        </p:nvSpPr>
        <p:spPr>
          <a:xfrm>
            <a:off x="10091713" y="1143000"/>
            <a:ext cx="1693733" cy="1231106"/>
          </a:xfrm>
          <a:prstGeom prst="rect">
            <a:avLst/>
          </a:prstGeom>
        </p:spPr>
        <p:txBody>
          <a:bodyPr wrap="square" lIns="45720" tIns="45720" rIns="45720" bIns="45720" anchor="t" anchorCtr="0">
            <a:spAutoFit/>
          </a:bodyPr>
          <a:lstStyle/>
          <a:p>
            <a:r>
              <a:rPr lang="en-US" sz="1200" b="1" u="sng" dirty="0">
                <a:solidFill>
                  <a:srgbClr val="F4B183"/>
                </a:solidFill>
                <a:latin typeface="Arial" panose="020B0604020202020204" pitchFamily="34" charset="0"/>
              </a:rPr>
              <a:t>Commercial Vendors</a:t>
            </a:r>
            <a:r>
              <a:rPr lang="en-US" sz="1400" u="sng" dirty="0">
                <a:solidFill>
                  <a:srgbClr val="000000"/>
                </a:solidFill>
                <a:latin typeface="Arial" panose="020B0604020202020204" pitchFamily="34" charset="0"/>
              </a:rPr>
              <a:t>​</a:t>
            </a:r>
          </a:p>
          <a:p>
            <a:r>
              <a:rPr lang="en-US" sz="1200" dirty="0">
                <a:solidFill>
                  <a:srgbClr val="000000"/>
                </a:solidFill>
                <a:latin typeface="Arial" panose="020B0604020202020204" pitchFamily="34" charset="0"/>
              </a:rPr>
              <a:t>ATUM​</a:t>
            </a:r>
          </a:p>
          <a:p>
            <a:r>
              <a:rPr lang="en-US" sz="1200" dirty="0">
                <a:solidFill>
                  <a:srgbClr val="000000"/>
                </a:solidFill>
                <a:latin typeface="Arial"/>
                <a:ea typeface="MS PGothic"/>
                <a:cs typeface="Arial"/>
              </a:rPr>
              <a:t>Claremont BioSolutions​</a:t>
            </a:r>
          </a:p>
          <a:p>
            <a:r>
              <a:rPr lang="en-US" sz="1200" dirty="0" err="1">
                <a:solidFill>
                  <a:srgbClr val="000000"/>
                </a:solidFill>
                <a:latin typeface="Arial" panose="020B0604020202020204" pitchFamily="34" charset="0"/>
              </a:rPr>
              <a:t>ThermoFisher</a:t>
            </a:r>
            <a:r>
              <a:rPr lang="en-US" sz="1200" dirty="0">
                <a:solidFill>
                  <a:srgbClr val="000000"/>
                </a:solidFill>
                <a:latin typeface="Arial" panose="020B0604020202020204" pitchFamily="34" charset="0"/>
              </a:rPr>
              <a:t>​</a:t>
            </a:r>
          </a:p>
          <a:p>
            <a:r>
              <a:rPr lang="en-US" sz="1200" dirty="0" err="1">
                <a:solidFill>
                  <a:srgbClr val="000000"/>
                </a:solidFill>
                <a:latin typeface="Arial" panose="020B0604020202020204" pitchFamily="34" charset="0"/>
              </a:rPr>
              <a:t>Cytiva</a:t>
            </a:r>
            <a:endParaRPr lang="en-US" sz="1200" dirty="0">
              <a:solidFill>
                <a:srgbClr val="000000"/>
              </a:solidFill>
              <a:latin typeface="Arial" panose="020B0604020202020204" pitchFamily="34" charset="0"/>
              <a:cs typeface="Arial"/>
            </a:endParaRPr>
          </a:p>
          <a:p>
            <a:r>
              <a:rPr lang="en-US" sz="1200" dirty="0">
                <a:solidFill>
                  <a:srgbClr val="000000"/>
                </a:solidFill>
                <a:latin typeface="Arial"/>
                <a:ea typeface="MS PGothic"/>
                <a:cs typeface="Arial"/>
              </a:rPr>
              <a:t>Instant Systems</a:t>
            </a:r>
            <a:endParaRPr lang="en-US" sz="1200" dirty="0">
              <a:solidFill>
                <a:srgbClr val="000000"/>
              </a:solidFill>
              <a:latin typeface="Arial" panose="020B0604020202020204" pitchFamily="34" charset="0"/>
              <a:cs typeface="Arial"/>
            </a:endParaRPr>
          </a:p>
        </p:txBody>
      </p:sp>
      <p:sp>
        <p:nvSpPr>
          <p:cNvPr id="157" name="Oval 120">
            <a:extLst>
              <a:ext uri="{FF2B5EF4-FFF2-40B4-BE49-F238E27FC236}">
                <a16:creationId xmlns:a16="http://schemas.microsoft.com/office/drawing/2014/main" id="{C2007073-EEF2-434D-81C6-688F607671D2}"/>
              </a:ext>
            </a:extLst>
          </p:cNvPr>
          <p:cNvSpPr>
            <a:spLocks noChangeAspect="1" noChangeArrowheads="1"/>
          </p:cNvSpPr>
          <p:nvPr/>
        </p:nvSpPr>
        <p:spPr bwMode="auto">
          <a:xfrm>
            <a:off x="8882650" y="5407781"/>
            <a:ext cx="92736" cy="98419"/>
          </a:xfrm>
          <a:prstGeom prst="ellipse">
            <a:avLst/>
          </a:prstGeom>
          <a:solidFill>
            <a:srgbClr val="FF0000"/>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22" name="Oval 120">
            <a:extLst>
              <a:ext uri="{FF2B5EF4-FFF2-40B4-BE49-F238E27FC236}">
                <a16:creationId xmlns:a16="http://schemas.microsoft.com/office/drawing/2014/main" id="{26614547-CAFE-044D-A1D2-3FFF38CDB462}"/>
              </a:ext>
            </a:extLst>
          </p:cNvPr>
          <p:cNvSpPr>
            <a:spLocks noChangeAspect="1" noChangeArrowheads="1"/>
          </p:cNvSpPr>
          <p:nvPr/>
        </p:nvSpPr>
        <p:spPr bwMode="auto">
          <a:xfrm>
            <a:off x="6878118" y="4232227"/>
            <a:ext cx="92736" cy="98419"/>
          </a:xfrm>
          <a:prstGeom prst="ellipse">
            <a:avLst/>
          </a:prstGeom>
          <a:solidFill>
            <a:schemeClr val="accent2">
              <a:lumMod val="60000"/>
              <a:lumOff val="4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23" name="Oval 120">
            <a:extLst>
              <a:ext uri="{FF2B5EF4-FFF2-40B4-BE49-F238E27FC236}">
                <a16:creationId xmlns:a16="http://schemas.microsoft.com/office/drawing/2014/main" id="{26614547-CAFE-044D-A1D2-3FFF38CDB462}"/>
              </a:ext>
            </a:extLst>
          </p:cNvPr>
          <p:cNvSpPr>
            <a:spLocks noChangeAspect="1" noChangeArrowheads="1"/>
          </p:cNvSpPr>
          <p:nvPr/>
        </p:nvSpPr>
        <p:spPr bwMode="auto">
          <a:xfrm>
            <a:off x="6973171" y="4221764"/>
            <a:ext cx="92736" cy="98419"/>
          </a:xfrm>
          <a:prstGeom prst="ellipse">
            <a:avLst/>
          </a:prstGeom>
          <a:solidFill>
            <a:schemeClr val="accent2">
              <a:lumMod val="60000"/>
              <a:lumOff val="4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24" name="Oval 120">
            <a:extLst>
              <a:ext uri="{FF2B5EF4-FFF2-40B4-BE49-F238E27FC236}">
                <a16:creationId xmlns:a16="http://schemas.microsoft.com/office/drawing/2014/main" id="{26614547-CAFE-044D-A1D2-3FFF38CDB462}"/>
              </a:ext>
            </a:extLst>
          </p:cNvPr>
          <p:cNvSpPr>
            <a:spLocks noChangeAspect="1" noChangeArrowheads="1"/>
          </p:cNvSpPr>
          <p:nvPr/>
        </p:nvSpPr>
        <p:spPr bwMode="auto">
          <a:xfrm>
            <a:off x="11485754" y="3805892"/>
            <a:ext cx="92736" cy="98419"/>
          </a:xfrm>
          <a:prstGeom prst="ellipse">
            <a:avLst/>
          </a:prstGeom>
          <a:solidFill>
            <a:schemeClr val="accent2">
              <a:lumMod val="60000"/>
              <a:lumOff val="4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pic>
        <p:nvPicPr>
          <p:cNvPr id="138" name="Picture 137"/>
          <p:cNvPicPr>
            <a:picLocks noChangeAspect="1"/>
          </p:cNvPicPr>
          <p:nvPr/>
        </p:nvPicPr>
        <p:blipFill>
          <a:blip r:embed="rId4"/>
          <a:stretch>
            <a:fillRect/>
          </a:stretch>
        </p:blipFill>
        <p:spPr>
          <a:xfrm>
            <a:off x="217828" y="2345329"/>
            <a:ext cx="3109768" cy="2128852"/>
          </a:xfrm>
          <a:prstGeom prst="rect">
            <a:avLst/>
          </a:prstGeom>
        </p:spPr>
      </p:pic>
      <p:pic>
        <p:nvPicPr>
          <p:cNvPr id="139" name="Picture 138"/>
          <p:cNvPicPr>
            <a:picLocks noChangeAspect="1"/>
          </p:cNvPicPr>
          <p:nvPr/>
        </p:nvPicPr>
        <p:blipFill>
          <a:blip r:embed="rId5"/>
          <a:stretch>
            <a:fillRect/>
          </a:stretch>
        </p:blipFill>
        <p:spPr>
          <a:xfrm>
            <a:off x="3317974" y="2340721"/>
            <a:ext cx="3009204" cy="2128852"/>
          </a:xfrm>
          <a:prstGeom prst="rect">
            <a:avLst/>
          </a:prstGeom>
        </p:spPr>
      </p:pic>
      <p:pic>
        <p:nvPicPr>
          <p:cNvPr id="140" name="Picture 139"/>
          <p:cNvPicPr>
            <a:picLocks noChangeAspect="1"/>
          </p:cNvPicPr>
          <p:nvPr/>
        </p:nvPicPr>
        <p:blipFill>
          <a:blip r:embed="rId6"/>
          <a:stretch>
            <a:fillRect/>
          </a:stretch>
        </p:blipFill>
        <p:spPr>
          <a:xfrm>
            <a:off x="3306723" y="4450000"/>
            <a:ext cx="3041028" cy="2334151"/>
          </a:xfrm>
          <a:prstGeom prst="rect">
            <a:avLst/>
          </a:prstGeom>
        </p:spPr>
      </p:pic>
      <p:pic>
        <p:nvPicPr>
          <p:cNvPr id="141" name="Picture 140"/>
          <p:cNvPicPr>
            <a:picLocks noChangeAspect="1"/>
          </p:cNvPicPr>
          <p:nvPr/>
        </p:nvPicPr>
        <p:blipFill>
          <a:blip r:embed="rId7"/>
          <a:stretch>
            <a:fillRect/>
          </a:stretch>
        </p:blipFill>
        <p:spPr>
          <a:xfrm>
            <a:off x="209756" y="4437240"/>
            <a:ext cx="3105468" cy="2346912"/>
          </a:xfrm>
          <a:prstGeom prst="rect">
            <a:avLst/>
          </a:prstGeom>
        </p:spPr>
      </p:pic>
      <p:pic>
        <p:nvPicPr>
          <p:cNvPr id="142" name="Picture 141"/>
          <p:cNvPicPr>
            <a:picLocks noChangeAspect="1"/>
          </p:cNvPicPr>
          <p:nvPr/>
        </p:nvPicPr>
        <p:blipFill>
          <a:blip r:embed="rId8"/>
          <a:stretch>
            <a:fillRect/>
          </a:stretch>
        </p:blipFill>
        <p:spPr>
          <a:xfrm>
            <a:off x="3465123" y="3334496"/>
            <a:ext cx="669190" cy="669190"/>
          </a:xfrm>
          <a:prstGeom prst="rect">
            <a:avLst/>
          </a:prstGeom>
        </p:spPr>
      </p:pic>
      <p:pic>
        <p:nvPicPr>
          <p:cNvPr id="143" name="Picture 142"/>
          <p:cNvPicPr>
            <a:picLocks noChangeAspect="1"/>
          </p:cNvPicPr>
          <p:nvPr/>
        </p:nvPicPr>
        <p:blipFill>
          <a:blip r:embed="rId9">
            <a:extLst>
              <a:ext uri="{BEBA8EAE-BF5A-486C-A8C5-ECC9F3942E4B}">
                <a14:imgProps xmlns:a14="http://schemas.microsoft.com/office/drawing/2010/main">
                  <a14:imgLayer r:embed="rId10">
                    <a14:imgEffect>
                      <a14:backgroundRemoval t="5000" b="96667" l="2920" r="96350"/>
                    </a14:imgEffect>
                  </a14:imgLayer>
                </a14:imgProps>
              </a:ext>
            </a:extLst>
          </a:blip>
          <a:stretch>
            <a:fillRect/>
          </a:stretch>
        </p:blipFill>
        <p:spPr>
          <a:xfrm>
            <a:off x="217826" y="2749661"/>
            <a:ext cx="730442" cy="639805"/>
          </a:xfrm>
          <a:prstGeom prst="rect">
            <a:avLst/>
          </a:prstGeom>
        </p:spPr>
      </p:pic>
      <p:pic>
        <p:nvPicPr>
          <p:cNvPr id="144" name="Picture 143"/>
          <p:cNvPicPr>
            <a:picLocks noChangeAspect="1"/>
          </p:cNvPicPr>
          <p:nvPr/>
        </p:nvPicPr>
        <p:blipFill>
          <a:blip r:embed="rId11">
            <a:extLst>
              <a:ext uri="{BEBA8EAE-BF5A-486C-A8C5-ECC9F3942E4B}">
                <a14:imgProps xmlns:a14="http://schemas.microsoft.com/office/drawing/2010/main">
                  <a14:imgLayer r:embed="rId12">
                    <a14:imgEffect>
                      <a14:backgroundRemoval t="847" b="97458" l="1695" r="95763"/>
                    </a14:imgEffect>
                  </a14:imgLayer>
                </a14:imgProps>
              </a:ext>
            </a:extLst>
          </a:blip>
          <a:stretch>
            <a:fillRect/>
          </a:stretch>
        </p:blipFill>
        <p:spPr>
          <a:xfrm>
            <a:off x="248675" y="4755895"/>
            <a:ext cx="786680" cy="786680"/>
          </a:xfrm>
          <a:prstGeom prst="rect">
            <a:avLst/>
          </a:prstGeom>
        </p:spPr>
      </p:pic>
      <p:pic>
        <p:nvPicPr>
          <p:cNvPr id="145" name="Picture 144"/>
          <p:cNvPicPr>
            <a:picLocks noChangeAspect="1"/>
          </p:cNvPicPr>
          <p:nvPr/>
        </p:nvPicPr>
        <p:blipFill>
          <a:blip r:embed="rId13"/>
          <a:stretch>
            <a:fillRect/>
          </a:stretch>
        </p:blipFill>
        <p:spPr>
          <a:xfrm>
            <a:off x="4513452" y="5785224"/>
            <a:ext cx="947543" cy="871917"/>
          </a:xfrm>
          <a:prstGeom prst="rect">
            <a:avLst/>
          </a:prstGeom>
        </p:spPr>
      </p:pic>
      <p:sp>
        <p:nvSpPr>
          <p:cNvPr id="146" name="Title 1"/>
          <p:cNvSpPr txBox="1">
            <a:spLocks/>
          </p:cNvSpPr>
          <p:nvPr/>
        </p:nvSpPr>
        <p:spPr>
          <a:xfrm>
            <a:off x="1943715" y="280150"/>
            <a:ext cx="8250115" cy="79391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sz="4000" dirty="0">
                <a:solidFill>
                  <a:schemeClr val="tx1">
                    <a:lumMod val="85000"/>
                  </a:schemeClr>
                </a:solidFill>
              </a:rPr>
              <a:t>Collaborations &amp; Partnerships </a:t>
            </a:r>
            <a:endParaRPr lang="en-US" sz="4000" b="1" dirty="0">
              <a:solidFill>
                <a:schemeClr val="tx2"/>
              </a:solidFill>
              <a:latin typeface="Helvetica" panose="020B0604020202020204" pitchFamily="34" charset="0"/>
              <a:cs typeface="Helvetica" panose="020B0604020202020204" pitchFamily="34" charset="0"/>
            </a:endParaRPr>
          </a:p>
        </p:txBody>
      </p:sp>
      <p:pic>
        <p:nvPicPr>
          <p:cNvPr id="147" name="Picture 146"/>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148" name="Rectangle 147">
            <a:extLst>
              <a:ext uri="{FF2B5EF4-FFF2-40B4-BE49-F238E27FC236}">
                <a16:creationId xmlns:a16="http://schemas.microsoft.com/office/drawing/2014/main" id="{C517B9F2-44FD-4C9C-BFAB-FFC68B90ABC4}"/>
              </a:ext>
            </a:extLst>
          </p:cNvPr>
          <p:cNvSpPr/>
          <p:nvPr/>
        </p:nvSpPr>
        <p:spPr>
          <a:xfrm>
            <a:off x="4433938" y="1143000"/>
            <a:ext cx="1908343" cy="830997"/>
          </a:xfrm>
          <a:prstGeom prst="rect">
            <a:avLst/>
          </a:prstGeom>
        </p:spPr>
        <p:txBody>
          <a:bodyPr wrap="square" lIns="45720" tIns="45720" rIns="45720" bIns="45720" anchor="t" anchorCtr="0">
            <a:spAutoFit/>
          </a:bodyPr>
          <a:lstStyle/>
          <a:p>
            <a:pPr defTabSz="462861">
              <a:defRPr/>
            </a:pPr>
            <a:r>
              <a:rPr kumimoji="0" lang="en-US" sz="1200" b="1" i="0" u="sng" strike="noStrike" kern="1200" cap="none" spc="0" normalizeH="0" baseline="0" noProof="0" dirty="0">
                <a:ln>
                  <a:noFill/>
                </a:ln>
                <a:solidFill>
                  <a:schemeClr val="accent4">
                    <a:lumMod val="75000"/>
                  </a:schemeClr>
                </a:solidFill>
                <a:effectLst/>
                <a:uLnTx/>
                <a:uFillTx/>
                <a:latin typeface="Arial"/>
                <a:ea typeface="MS PGothic"/>
                <a:cs typeface="Arial"/>
              </a:rPr>
              <a:t>OGA </a:t>
            </a:r>
          </a:p>
          <a:p>
            <a:pPr defTabSz="462861">
              <a:defRPr/>
            </a:pPr>
            <a:r>
              <a:rPr lang="en-US" sz="1200" dirty="0">
                <a:solidFill>
                  <a:schemeClr val="bg1"/>
                </a:solidFill>
                <a:cs typeface="MS PGothic" charset="0"/>
              </a:rPr>
              <a:t>DARPA/DOD/Space Force</a:t>
            </a:r>
          </a:p>
          <a:p>
            <a:pPr lvl="0">
              <a:defRPr/>
            </a:pPr>
            <a:r>
              <a:rPr lang="en-US" sz="1200" dirty="0" err="1">
                <a:solidFill>
                  <a:schemeClr val="bg1"/>
                </a:solidFill>
                <a:cs typeface="MS PGothic" charset="0"/>
              </a:rPr>
              <a:t>Biofoundries</a:t>
            </a:r>
            <a:r>
              <a:rPr lang="en-US" sz="1200" dirty="0">
                <a:solidFill>
                  <a:schemeClr val="bg1"/>
                </a:solidFill>
                <a:cs typeface="MS PGothic" charset="0"/>
              </a:rPr>
              <a:t> Program</a:t>
            </a:r>
          </a:p>
          <a:p>
            <a:pPr lvl="0">
              <a:defRPr/>
            </a:pPr>
            <a:r>
              <a:rPr lang="en-US" sz="1200" dirty="0" err="1">
                <a:solidFill>
                  <a:schemeClr val="bg1"/>
                </a:solidFill>
                <a:cs typeface="MS PGothic" charset="0"/>
              </a:rPr>
              <a:t>BioMade</a:t>
            </a:r>
            <a:endParaRPr lang="en-US" sz="1200" dirty="0">
              <a:solidFill>
                <a:schemeClr val="bg1"/>
              </a:solidFill>
              <a:cs typeface="MS PGothic" charset="0"/>
            </a:endParaRPr>
          </a:p>
        </p:txBody>
      </p:sp>
      <p:sp>
        <p:nvSpPr>
          <p:cNvPr id="149" name="Title 1">
            <a:extLst>
              <a:ext uri="{FF2B5EF4-FFF2-40B4-BE49-F238E27FC236}">
                <a16:creationId xmlns:a16="http://schemas.microsoft.com/office/drawing/2014/main" id="{B547E542-38B1-464C-A341-71C462A7A0CA}"/>
              </a:ext>
            </a:extLst>
          </p:cNvPr>
          <p:cNvSpPr txBox="1">
            <a:spLocks/>
          </p:cNvSpPr>
          <p:nvPr/>
        </p:nvSpPr>
        <p:spPr>
          <a:xfrm>
            <a:off x="7457071" y="6065183"/>
            <a:ext cx="3596725" cy="703340"/>
          </a:xfrm>
          <a:prstGeom prst="rect">
            <a:avLst/>
          </a:prstGeom>
          <a:solidFill>
            <a:srgbClr val="4362B7"/>
          </a:solidFill>
          <a:ln>
            <a:solidFill>
              <a:srgbClr val="84B1E7"/>
            </a:solidFill>
          </a:ln>
          <a:scene3d>
            <a:camera prst="orthographicFront"/>
            <a:lightRig rig="threePt" dir="t"/>
          </a:scene3d>
          <a:sp3d>
            <a:bevelT/>
            <a:bevelB/>
          </a:sp3d>
        </p:spPr>
        <p:txBody>
          <a:bodyPr lIns="68572" tIns="34286" rIns="68572" bIns="34286" anchor="ctr"/>
          <a:lstStyle>
            <a:lvl1pPr algn="ctr" defTabSz="457146" rtl="0" eaLnBrk="0" fontAlgn="base" hangingPunct="0">
              <a:spcBef>
                <a:spcPct val="0"/>
              </a:spcBef>
              <a:spcAft>
                <a:spcPct val="0"/>
              </a:spcAft>
              <a:defRPr sz="2800" kern="1200">
                <a:solidFill>
                  <a:schemeClr val="bg1"/>
                </a:solidFill>
                <a:latin typeface="Arial" pitchFamily="34" charset="0"/>
                <a:ea typeface="ＭＳ Ｐゴシック" charset="-128"/>
                <a:cs typeface="Arial" pitchFamily="34" charset="0"/>
              </a:defRPr>
            </a:lvl1pPr>
            <a:lvl2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146"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293"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440"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586"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146"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Bold" charset="0"/>
                <a:ea typeface="ＭＳ Ｐゴシック" charset="-128"/>
                <a:cs typeface="Arial" pitchFamily="34" charset="0"/>
              </a:rPr>
              <a:t>Leveraging technologies, data, and expertise developed for earth based biomanufacturing</a:t>
            </a:r>
          </a:p>
        </p:txBody>
      </p:sp>
    </p:spTree>
    <p:extLst>
      <p:ext uri="{BB962C8B-B14F-4D97-AF65-F5344CB8AC3E}">
        <p14:creationId xmlns:p14="http://schemas.microsoft.com/office/powerpoint/2010/main" val="3569174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743" y="0"/>
            <a:ext cx="9926514" cy="1066800"/>
          </a:xfrm>
        </p:spPr>
        <p:txBody>
          <a:bodyPr>
            <a:normAutofit fontScale="90000"/>
          </a:bodyPr>
          <a:lstStyle/>
          <a:p>
            <a:pPr algn="ctr"/>
            <a:r>
              <a:rPr lang="en-US" sz="3600" b="1" dirty="0" err="1">
                <a:solidFill>
                  <a:schemeClr val="bg2"/>
                </a:solidFill>
                <a:latin typeface="Helvetica" panose="020B0604020202020204" pitchFamily="34" charset="0"/>
                <a:cs typeface="Helvetica" panose="020B0604020202020204" pitchFamily="34" charset="0"/>
              </a:rPr>
              <a:t>BioNutrients</a:t>
            </a:r>
            <a:r>
              <a:rPr lang="en-US" sz="3600" b="1" dirty="0">
                <a:solidFill>
                  <a:schemeClr val="bg2"/>
                </a:solidFill>
                <a:latin typeface="Helvetica" panose="020B0604020202020204" pitchFamily="34" charset="0"/>
                <a:cs typeface="Helvetica" panose="020B0604020202020204" pitchFamily="34" charset="0"/>
              </a:rPr>
              <a:t> Element</a:t>
            </a:r>
            <a:br>
              <a:rPr lang="en-US" sz="3600" b="1" dirty="0">
                <a:solidFill>
                  <a:schemeClr val="bg2"/>
                </a:solidFill>
                <a:latin typeface="Helvetica" panose="020B0604020202020204" pitchFamily="34" charset="0"/>
                <a:cs typeface="Helvetica" panose="020B0604020202020204" pitchFamily="34" charset="0"/>
              </a:rPr>
            </a:br>
            <a:r>
              <a:rPr lang="en-US" sz="3600" b="1" dirty="0">
                <a:solidFill>
                  <a:schemeClr val="bg2"/>
                </a:solidFill>
                <a:latin typeface="Helvetica" panose="020B0604020202020204" pitchFamily="34" charset="0"/>
                <a:cs typeface="Helvetica" panose="020B0604020202020204" pitchFamily="34" charset="0"/>
              </a:rPr>
              <a:t> Technology Goals &amp; Project Objectives</a:t>
            </a:r>
          </a:p>
        </p:txBody>
      </p:sp>
      <p:sp>
        <p:nvSpPr>
          <p:cNvPr id="7" name="Slide Number Placeholder 6"/>
          <p:cNvSpPr>
            <a:spLocks noGrp="1"/>
          </p:cNvSpPr>
          <p:nvPr>
            <p:ph type="sldNum" sz="quarter" idx="4294967295"/>
          </p:nvPr>
        </p:nvSpPr>
        <p:spPr>
          <a:xfrm>
            <a:off x="11790363" y="6629400"/>
            <a:ext cx="401637" cy="228600"/>
          </a:xfrm>
        </p:spPr>
        <p:txBody>
          <a:bodyPr/>
          <a:lstStyle/>
          <a:p>
            <a:pPr>
              <a:defRPr/>
            </a:pPr>
            <a:fld id="{75D13D49-2B6F-174C-9E1E-1013A06E5C50}" type="slidenum">
              <a:rPr lang="uk-UA" smtClean="0"/>
              <a:pPr>
                <a:defRPr/>
              </a:pPr>
              <a:t>5</a:t>
            </a:fld>
            <a:endParaRPr lang="uk-UA"/>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graphicFrame>
        <p:nvGraphicFramePr>
          <p:cNvPr id="12" name="Table 11"/>
          <p:cNvGraphicFramePr>
            <a:graphicFrameLocks noGrp="1"/>
          </p:cNvGraphicFramePr>
          <p:nvPr/>
        </p:nvGraphicFramePr>
        <p:xfrm>
          <a:off x="661936" y="1688194"/>
          <a:ext cx="10946422" cy="2045711"/>
        </p:xfrm>
        <a:graphic>
          <a:graphicData uri="http://schemas.openxmlformats.org/drawingml/2006/table">
            <a:tbl>
              <a:tblPr/>
              <a:tblGrid>
                <a:gridCol w="1629615">
                  <a:extLst>
                    <a:ext uri="{9D8B030D-6E8A-4147-A177-3AD203B41FA5}">
                      <a16:colId xmlns:a16="http://schemas.microsoft.com/office/drawing/2014/main" val="20000"/>
                    </a:ext>
                  </a:extLst>
                </a:gridCol>
                <a:gridCol w="9316807">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a:solidFill>
                            <a:schemeClr val="bg1"/>
                          </a:solidFill>
                          <a:effectLst/>
                          <a:latin typeface="Arial" panose="020B0604020202020204" pitchFamily="34" charset="0"/>
                          <a:cs typeface="Arial" panose="020B0604020202020204" pitchFamily="34" charset="0"/>
                        </a:rPr>
                        <a:t>Technology Goals</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a:solidFill>
                            <a:srgbClr val="000000"/>
                          </a:solidFill>
                          <a:effectLst/>
                          <a:latin typeface="Arial" panose="020B0604020202020204" pitchFamily="34" charset="0"/>
                          <a:ea typeface="+mn-ea"/>
                          <a:cs typeface="Arial" panose="020B0604020202020204" pitchFamily="34" charset="0"/>
                        </a:rPr>
                        <a:t>Goal #1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baseline="0">
                          <a:solidFill>
                            <a:srgbClr val="000000"/>
                          </a:solidFill>
                          <a:effectLst/>
                          <a:latin typeface="Arial" panose="020B0604020202020204" pitchFamily="34" charset="0"/>
                          <a:ea typeface="+mn-ea"/>
                          <a:cs typeface="Arial" panose="020B0604020202020204" pitchFamily="34" charset="0"/>
                        </a:rPr>
                        <a:t>Develop a platform technology for safe, on-demand microbial production of nutrients during missions. </a:t>
                      </a:r>
                      <a:endParaRPr lang="en-US" sz="1600" b="0" i="0" u="none" strike="noStrike" kern="1200">
                        <a:solidFill>
                          <a:srgbClr val="FF0000"/>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a:solidFill>
                            <a:srgbClr val="000000"/>
                          </a:solidFill>
                          <a:effectLst/>
                          <a:latin typeface="Arial" panose="020B0604020202020204" pitchFamily="34" charset="0"/>
                          <a:ea typeface="+mn-ea"/>
                          <a:cs typeface="Arial" panose="020B0604020202020204" pitchFamily="34" charset="0"/>
                        </a:rPr>
                        <a:t>Goal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Demonstrate hardware &amp;</a:t>
                      </a:r>
                      <a:r>
                        <a:rPr lang="en-US" sz="1600" b="0" i="0" u="none" strike="noStrike" kern="1200" baseline="0" dirty="0">
                          <a:solidFill>
                            <a:srgbClr val="000000"/>
                          </a:solidFill>
                          <a:effectLst/>
                          <a:latin typeface="Arial" panose="020B0604020202020204" pitchFamily="34" charset="0"/>
                          <a:ea typeface="+mn-ea"/>
                          <a:cs typeface="Arial" panose="020B0604020202020204" pitchFamily="34" charset="0"/>
                        </a:rPr>
                        <a:t> </a:t>
                      </a:r>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microbes in space and use results to guide this technology development effort.</a:t>
                      </a:r>
                      <a:r>
                        <a:rPr lang="en-US" sz="1600" b="0" i="0" u="none" strike="noStrike" kern="1200" baseline="0" dirty="0">
                          <a:solidFill>
                            <a:srgbClr val="000000"/>
                          </a:solidFill>
                          <a:effectLst/>
                          <a:latin typeface="Arial" panose="020B0604020202020204" pitchFamily="34" charset="0"/>
                          <a:ea typeface="+mn-ea"/>
                          <a:cs typeface="Arial" panose="020B0604020202020204" pitchFamily="34" charset="0"/>
                        </a:rPr>
                        <a:t> </a:t>
                      </a:r>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 </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a:solidFill>
                            <a:srgbClr val="000000"/>
                          </a:solidFill>
                          <a:effectLst/>
                          <a:latin typeface="Arial" panose="020B0604020202020204" pitchFamily="34" charset="0"/>
                          <a:ea typeface="+mn-ea"/>
                          <a:cs typeface="Arial" panose="020B0604020202020204" pitchFamily="34" charset="0"/>
                        </a:rPr>
                        <a:t>Goal</a:t>
                      </a:r>
                      <a:r>
                        <a:rPr lang="en-US" sz="1600" b="1" i="0" u="none" strike="noStrike" kern="1200" baseline="0">
                          <a:solidFill>
                            <a:srgbClr val="000000"/>
                          </a:solidFill>
                          <a:effectLst/>
                          <a:latin typeface="Arial" panose="020B0604020202020204" pitchFamily="34" charset="0"/>
                          <a:ea typeface="+mn-ea"/>
                          <a:cs typeface="Arial" panose="020B0604020202020204" pitchFamily="34" charset="0"/>
                        </a:rPr>
                        <a:t> #3</a:t>
                      </a:r>
                      <a:endParaRPr lang="en-US" sz="1600" b="1" i="0" u="none" strike="noStrike" kern="1200">
                        <a:solidFill>
                          <a:srgbClr val="000000"/>
                        </a:solidFill>
                        <a:effectLst/>
                        <a:latin typeface="Arial" panose="020B0604020202020204" pitchFamily="34" charset="0"/>
                        <a:ea typeface="+mn-ea"/>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Develop in-space implementation</a:t>
                      </a:r>
                      <a:r>
                        <a:rPr lang="en-US" sz="1600" b="0" i="0" u="none" strike="noStrike" kern="1200" baseline="0" dirty="0">
                          <a:solidFill>
                            <a:srgbClr val="000000"/>
                          </a:solidFill>
                          <a:effectLst/>
                          <a:latin typeface="Arial" panose="020B0604020202020204" pitchFamily="34" charset="0"/>
                          <a:ea typeface="+mn-ea"/>
                          <a:cs typeface="Arial" panose="020B0604020202020204" pitchFamily="34" charset="0"/>
                        </a:rPr>
                        <a:t> requirements and methods for initial deployment. </a:t>
                      </a:r>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8695337"/>
                  </a:ext>
                </a:extLst>
              </a:tr>
            </a:tbl>
          </a:graphicData>
        </a:graphic>
      </p:graphicFrame>
      <p:graphicFrame>
        <p:nvGraphicFramePr>
          <p:cNvPr id="13" name="Table 12"/>
          <p:cNvGraphicFramePr>
            <a:graphicFrameLocks noGrp="1"/>
          </p:cNvGraphicFramePr>
          <p:nvPr/>
        </p:nvGraphicFramePr>
        <p:xfrm>
          <a:off x="661936" y="4023704"/>
          <a:ext cx="10946422" cy="2012244"/>
        </p:xfrm>
        <a:graphic>
          <a:graphicData uri="http://schemas.openxmlformats.org/drawingml/2006/table">
            <a:tbl>
              <a:tblPr/>
              <a:tblGrid>
                <a:gridCol w="1548701">
                  <a:extLst>
                    <a:ext uri="{9D8B030D-6E8A-4147-A177-3AD203B41FA5}">
                      <a16:colId xmlns:a16="http://schemas.microsoft.com/office/drawing/2014/main" val="20000"/>
                    </a:ext>
                  </a:extLst>
                </a:gridCol>
                <a:gridCol w="9397721">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a:solidFill>
                            <a:schemeClr val="bg1"/>
                          </a:solidFill>
                          <a:effectLst/>
                          <a:latin typeface="Arial" panose="020B0604020202020204" pitchFamily="34" charset="0"/>
                          <a:cs typeface="Arial" panose="020B0604020202020204" pitchFamily="34" charset="0"/>
                        </a:rPr>
                        <a:t>Project Objectives </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a:solidFill>
                            <a:srgbClr val="000000"/>
                          </a:solidFill>
                          <a:effectLst/>
                          <a:latin typeface="Arial" panose="020B0604020202020204" pitchFamily="34" charset="0"/>
                          <a:ea typeface="+mn-ea"/>
                          <a:cs typeface="Arial" panose="020B0604020202020204" pitchFamily="34" charset="0"/>
                        </a:rPr>
                        <a:t>Objective</a:t>
                      </a:r>
                      <a:r>
                        <a:rPr lang="en-US" sz="1600" b="1" i="0" u="none" strike="noStrike" kern="1200" baseline="0">
                          <a:solidFill>
                            <a:srgbClr val="000000"/>
                          </a:solidFill>
                          <a:effectLst/>
                          <a:latin typeface="Arial" panose="020B0604020202020204" pitchFamily="34" charset="0"/>
                          <a:ea typeface="+mn-ea"/>
                          <a:cs typeface="Arial" panose="020B0604020202020204" pitchFamily="34" charset="0"/>
                        </a:rPr>
                        <a:t> #</a:t>
                      </a:r>
                      <a:r>
                        <a:rPr lang="en-US" sz="1600" b="1" i="0" u="none" strike="noStrike" kern="1200">
                          <a:solidFill>
                            <a:srgbClr val="000000"/>
                          </a:solidFill>
                          <a:effectLst/>
                          <a:latin typeface="Arial" panose="020B0604020202020204" pitchFamily="34" charset="0"/>
                          <a:ea typeface="+mn-ea"/>
                          <a:cs typeface="Arial" panose="020B0604020202020204" pitchFamily="34" charset="0"/>
                        </a:rPr>
                        <a:t>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a:solidFill>
                            <a:srgbClr val="000000"/>
                          </a:solidFill>
                          <a:effectLst/>
                          <a:latin typeface="Arial" panose="020B0604020202020204" pitchFamily="34" charset="0"/>
                          <a:ea typeface="+mn-ea"/>
                          <a:cs typeface="Arial" panose="020B0604020202020204" pitchFamily="34" charset="0"/>
                        </a:rPr>
                        <a:t>Conduct 5-year test</a:t>
                      </a:r>
                      <a:r>
                        <a:rPr lang="en-US" sz="1600" b="0" i="0" u="none" strike="noStrike" kern="1200" baseline="0">
                          <a:solidFill>
                            <a:srgbClr val="000000"/>
                          </a:solidFill>
                          <a:effectLst/>
                          <a:latin typeface="Arial" panose="020B0604020202020204" pitchFamily="34" charset="0"/>
                          <a:ea typeface="+mn-ea"/>
                          <a:cs typeface="Arial" panose="020B0604020202020204" pitchFamily="34" charset="0"/>
                        </a:rPr>
                        <a:t> to verify concept and create space-adapted hosts for future tests. </a:t>
                      </a:r>
                      <a:endParaRPr lang="en-US" sz="1600" b="0" i="0" u="none" strike="noStrike" kern="1200">
                        <a:solidFill>
                          <a:srgbClr val="000000"/>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a:solidFill>
                            <a:srgbClr val="000000"/>
                          </a:solidFill>
                          <a:effectLst/>
                          <a:latin typeface="Arial" panose="020B0604020202020204" pitchFamily="34" charset="0"/>
                          <a:ea typeface="+mn-ea"/>
                          <a:cs typeface="Arial" panose="020B0604020202020204" pitchFamily="34" charset="0"/>
                        </a:rPr>
                        <a:t>Objective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a:solidFill>
                            <a:schemeClr val="tx1"/>
                          </a:solidFill>
                          <a:effectLst/>
                          <a:latin typeface="Arial" panose="020B0604020202020204" pitchFamily="34" charset="0"/>
                          <a:ea typeface="+mn-ea"/>
                          <a:cs typeface="Arial" panose="020B0604020202020204" pitchFamily="34" charset="0"/>
                        </a:rPr>
                        <a:t>Develop space-ready low mass/volume storage and growth system</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5653">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1" i="0" u="none" strike="noStrike" kern="1200">
                          <a:solidFill>
                            <a:srgbClr val="000000"/>
                          </a:solidFill>
                          <a:effectLst/>
                          <a:latin typeface="Arial" panose="020B0604020202020204" pitchFamily="34" charset="0"/>
                          <a:ea typeface="+mn-ea"/>
                          <a:cs typeface="Arial" panose="020B0604020202020204" pitchFamily="34" charset="0"/>
                        </a:rPr>
                        <a:t>Objective #3</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a:solidFill>
                            <a:schemeClr val="tx1"/>
                          </a:solidFill>
                          <a:effectLst/>
                          <a:latin typeface="Arial" panose="020B0604020202020204" pitchFamily="34" charset="0"/>
                          <a:ea typeface="+mn-ea"/>
                          <a:cs typeface="Arial" panose="020B0604020202020204" pitchFamily="34" charset="0"/>
                        </a:rPr>
                        <a:t>Develop and verify a food safety plan for implementation.  </a:t>
                      </a:r>
                      <a:r>
                        <a:rPr lang="en-US" sz="1600" kern="1200" baseline="0">
                          <a:solidFill>
                            <a:schemeClr val="tx1"/>
                          </a:solidFill>
                          <a:effectLst/>
                          <a:latin typeface="Arial" panose="020B0604020202020204" pitchFamily="34" charset="0"/>
                          <a:ea typeface="+mn-ea"/>
                          <a:cs typeface="Arial" panose="020B0604020202020204" pitchFamily="34" charset="0"/>
                        </a:rPr>
                        <a:t> </a:t>
                      </a:r>
                      <a:endParaRPr lang="en-US" sz="1600" kern="120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3194574"/>
                  </a:ext>
                </a:extLst>
              </a:tr>
            </a:tbl>
          </a:graphicData>
        </a:graphic>
      </p:graphicFrame>
    </p:spTree>
    <p:extLst>
      <p:ext uri="{BB962C8B-B14F-4D97-AF65-F5344CB8AC3E}">
        <p14:creationId xmlns:p14="http://schemas.microsoft.com/office/powerpoint/2010/main" val="2011453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3680" y="352136"/>
            <a:ext cx="8557151" cy="507831"/>
          </a:xfrm>
        </p:spPr>
        <p:txBody>
          <a:bodyPr wrap="none">
            <a:spAutoFit/>
          </a:bodyPr>
          <a:lstStyle/>
          <a:p>
            <a:r>
              <a:rPr lang="en-US" sz="3000" b="1" dirty="0">
                <a:solidFill>
                  <a:schemeClr val="bg2"/>
                </a:solidFill>
                <a:latin typeface="Helvetica" panose="020B0604020202020204" pitchFamily="34" charset="0"/>
                <a:cs typeface="Helvetica" panose="020B0604020202020204" pitchFamily="34" charset="0"/>
              </a:rPr>
              <a:t>CO</a:t>
            </a:r>
            <a:r>
              <a:rPr lang="en-US" sz="3000" b="1" baseline="-25000" dirty="0">
                <a:solidFill>
                  <a:schemeClr val="bg2"/>
                </a:solidFill>
                <a:latin typeface="Helvetica" panose="020B0604020202020204" pitchFamily="34" charset="0"/>
                <a:cs typeface="Helvetica" panose="020B0604020202020204" pitchFamily="34" charset="0"/>
              </a:rPr>
              <a:t>2</a:t>
            </a:r>
            <a:r>
              <a:rPr lang="en-US" sz="3000" b="1" dirty="0">
                <a:solidFill>
                  <a:schemeClr val="bg2"/>
                </a:solidFill>
                <a:latin typeface="Helvetica" panose="020B0604020202020204" pitchFamily="34" charset="0"/>
                <a:cs typeface="Helvetica" panose="020B0604020202020204" pitchFamily="34" charset="0"/>
              </a:rPr>
              <a:t>-Based Manufacturing Goals &amp; Objectives</a:t>
            </a:r>
          </a:p>
        </p:txBody>
      </p:sp>
      <p:sp>
        <p:nvSpPr>
          <p:cNvPr id="7" name="Slide Number Placeholder 6"/>
          <p:cNvSpPr>
            <a:spLocks noGrp="1"/>
          </p:cNvSpPr>
          <p:nvPr>
            <p:ph type="sldNum" sz="quarter" idx="4294967295"/>
          </p:nvPr>
        </p:nvSpPr>
        <p:spPr>
          <a:xfrm>
            <a:off x="11790363" y="6629400"/>
            <a:ext cx="401637" cy="228600"/>
          </a:xfrm>
        </p:spPr>
        <p:txBody>
          <a:bodyPr/>
          <a:lstStyle/>
          <a:p>
            <a:pPr>
              <a:defRPr/>
            </a:pPr>
            <a:fld id="{75D13D49-2B6F-174C-9E1E-1013A06E5C50}" type="slidenum">
              <a:rPr lang="uk-UA" smtClean="0"/>
              <a:pPr>
                <a:defRPr/>
              </a:pPr>
              <a:t>6</a:t>
            </a:fld>
            <a:endParaRPr lang="uk-UA"/>
          </a:p>
        </p:txBody>
      </p:sp>
      <p:graphicFrame>
        <p:nvGraphicFramePr>
          <p:cNvPr id="13" name="Table 12"/>
          <p:cNvGraphicFramePr>
            <a:graphicFrameLocks noGrp="1"/>
          </p:cNvGraphicFramePr>
          <p:nvPr/>
        </p:nvGraphicFramePr>
        <p:xfrm>
          <a:off x="642569" y="3875196"/>
          <a:ext cx="10906861" cy="2394835"/>
        </p:xfrm>
        <a:graphic>
          <a:graphicData uri="http://schemas.openxmlformats.org/drawingml/2006/table">
            <a:tbl>
              <a:tblPr/>
              <a:tblGrid>
                <a:gridCol w="1495743">
                  <a:extLst>
                    <a:ext uri="{9D8B030D-6E8A-4147-A177-3AD203B41FA5}">
                      <a16:colId xmlns:a16="http://schemas.microsoft.com/office/drawing/2014/main" val="20000"/>
                    </a:ext>
                  </a:extLst>
                </a:gridCol>
                <a:gridCol w="9411118">
                  <a:extLst>
                    <a:ext uri="{9D8B030D-6E8A-4147-A177-3AD203B41FA5}">
                      <a16:colId xmlns:a16="http://schemas.microsoft.com/office/drawing/2014/main" val="20001"/>
                    </a:ext>
                  </a:extLst>
                </a:gridCol>
              </a:tblGrid>
              <a:tr h="41363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a:solidFill>
                            <a:schemeClr val="bg1"/>
                          </a:solidFill>
                          <a:latin typeface="Helvetica" panose="020B0604020202020204" pitchFamily="34" charset="0"/>
                          <a:cs typeface="Helvetica" panose="020B0604020202020204" pitchFamily="34" charset="0"/>
                        </a:rPr>
                        <a:t>CO</a:t>
                      </a:r>
                      <a:r>
                        <a:rPr lang="en-US" sz="2400" b="1" baseline="-25000">
                          <a:solidFill>
                            <a:schemeClr val="bg1"/>
                          </a:solidFill>
                          <a:latin typeface="Helvetica" panose="020B0604020202020204" pitchFamily="34" charset="0"/>
                          <a:cs typeface="Helvetica" panose="020B0604020202020204" pitchFamily="34" charset="0"/>
                        </a:rPr>
                        <a:t>2</a:t>
                      </a:r>
                      <a:r>
                        <a:rPr lang="en-US" sz="2400" b="1">
                          <a:solidFill>
                            <a:schemeClr val="bg1"/>
                          </a:solidFill>
                          <a:latin typeface="Helvetica" panose="020B0604020202020204" pitchFamily="34" charset="0"/>
                          <a:cs typeface="Helvetica" panose="020B0604020202020204" pitchFamily="34" charset="0"/>
                        </a:rPr>
                        <a:t>-Based Manufacturing </a:t>
                      </a:r>
                      <a:r>
                        <a:rPr lang="en-US" sz="2400" b="1" i="0" u="none" strike="noStrike">
                          <a:solidFill>
                            <a:schemeClr val="bg1"/>
                          </a:solidFill>
                          <a:effectLst/>
                          <a:latin typeface="Arial" panose="020B0604020202020204" pitchFamily="34" charset="0"/>
                          <a:cs typeface="Arial" panose="020B0604020202020204" pitchFamily="34" charset="0"/>
                        </a:rPr>
                        <a:t> Objectives </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638300">
                <a:tc>
                  <a:txBody>
                    <a:bodyPr/>
                    <a:lstStyle/>
                    <a:p>
                      <a:pPr marL="0" indent="0" algn="l" defTabSz="731520" rtl="0" eaLnBrk="1" fontAlgn="b" latinLnBrk="0" hangingPunct="1">
                        <a:buFont typeface="Arial" panose="020B0604020202020204" pitchFamily="34" charset="0"/>
                        <a:buNone/>
                      </a:pPr>
                      <a:r>
                        <a:rPr lang="en-US" sz="1600" b="1" i="0" u="none" strike="noStrike" kern="1200">
                          <a:solidFill>
                            <a:srgbClr val="000000"/>
                          </a:solidFill>
                          <a:effectLst/>
                          <a:latin typeface="Arial" panose="020B0604020202020204" pitchFamily="34" charset="0"/>
                          <a:ea typeface="+mn-ea"/>
                          <a:cs typeface="Arial" panose="020B0604020202020204" pitchFamily="34" charset="0"/>
                        </a:rPr>
                        <a:t>Objective</a:t>
                      </a:r>
                      <a:r>
                        <a:rPr lang="en-US" sz="1600" b="1" i="0" u="none" strike="noStrike" kern="1200" baseline="0">
                          <a:solidFill>
                            <a:srgbClr val="000000"/>
                          </a:solidFill>
                          <a:effectLst/>
                          <a:latin typeface="Arial" panose="020B0604020202020204" pitchFamily="34" charset="0"/>
                          <a:ea typeface="+mn-ea"/>
                          <a:cs typeface="Arial" panose="020B0604020202020204" pitchFamily="34" charset="0"/>
                        </a:rPr>
                        <a:t> </a:t>
                      </a:r>
                      <a:r>
                        <a:rPr lang="en-US" sz="1600" b="1" i="0" u="none" strike="noStrike" kern="1200">
                          <a:solidFill>
                            <a:srgbClr val="000000"/>
                          </a:solidFill>
                          <a:effectLst/>
                          <a:latin typeface="Arial" panose="020B0604020202020204" pitchFamily="34" charset="0"/>
                          <a:ea typeface="+mn-ea"/>
                          <a:cs typeface="Arial" panose="020B0604020202020204" pitchFamily="34" charset="0"/>
                        </a:rPr>
                        <a:t>#1 </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kern="1200">
                          <a:solidFill>
                            <a:schemeClr val="tx1"/>
                          </a:solidFill>
                          <a:effectLst/>
                          <a:latin typeface="Helvetica" panose="020B0604020202020204" pitchFamily="34" charset="0"/>
                          <a:ea typeface="+mn-ea"/>
                          <a:cs typeface="Helvetica" panose="020B0604020202020204" pitchFamily="34" charset="0"/>
                        </a:rPr>
                        <a:t>Perform an initial integration of the developed CO2 conversion, bioreactor, engineered organism and purification systems to both demonstrate the validity of the concept, and to identify needs/challenges for prototype development.</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70894">
                <a:tc>
                  <a:txBody>
                    <a:bodyPr/>
                    <a:lstStyle/>
                    <a:p>
                      <a:pPr marL="0" indent="0" algn="l" defTabSz="731520" rtl="0" eaLnBrk="1" fontAlgn="b" latinLnBrk="0" hangingPunct="1">
                        <a:buFont typeface="Arial" panose="020B0604020202020204" pitchFamily="34" charset="0"/>
                        <a:buNone/>
                      </a:pPr>
                      <a:r>
                        <a:rPr lang="en-US" sz="1600" b="1" i="0" u="none" strike="noStrike" kern="1200">
                          <a:solidFill>
                            <a:srgbClr val="000000"/>
                          </a:solidFill>
                          <a:effectLst/>
                          <a:latin typeface="Arial" panose="020B0604020202020204" pitchFamily="34" charset="0"/>
                          <a:ea typeface="+mn-ea"/>
                          <a:cs typeface="Arial" panose="020B0604020202020204" pitchFamily="34" charset="0"/>
                        </a:rPr>
                        <a:t>Objective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kern="1200">
                          <a:solidFill>
                            <a:schemeClr val="tx1"/>
                          </a:solidFill>
                          <a:effectLst/>
                          <a:latin typeface="Helvetica" panose="020B0604020202020204" pitchFamily="34" charset="0"/>
                          <a:ea typeface="+mn-ea"/>
                          <a:cs typeface="Helvetica" panose="020B0604020202020204" pitchFamily="34" charset="0"/>
                        </a:rPr>
                        <a:t>Develop “space-ready” engineered microorganism(s) capable of making a targeted mission product (carbonic anhydrase), and test with an improved production and product harvesting system.</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01550432"/>
                  </a:ext>
                </a:extLst>
              </a:tr>
              <a:tr h="470894">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1" i="0" u="none" strike="noStrike" kern="1200">
                          <a:solidFill>
                            <a:srgbClr val="000000"/>
                          </a:solidFill>
                          <a:effectLst/>
                          <a:latin typeface="Arial" panose="020B0604020202020204" pitchFamily="34" charset="0"/>
                          <a:ea typeface="+mn-ea"/>
                          <a:cs typeface="Arial" panose="020B0604020202020204" pitchFamily="34" charset="0"/>
                        </a:rPr>
                        <a:t>Objective #3</a:t>
                      </a:r>
                    </a:p>
                    <a:p>
                      <a:pPr marL="0" indent="0" algn="l" defTabSz="731520" rtl="0" eaLnBrk="1" fontAlgn="b" latinLnBrk="0" hangingPunct="1">
                        <a:buFont typeface="Arial" panose="020B0604020202020204" pitchFamily="34" charset="0"/>
                        <a:buNone/>
                      </a:pPr>
                      <a:endParaRPr lang="en-US" sz="1600" b="1" i="0" u="none" strike="noStrike" kern="1200">
                        <a:solidFill>
                          <a:srgbClr val="000000"/>
                        </a:solidFill>
                        <a:effectLst/>
                        <a:latin typeface="Arial" panose="020B0604020202020204" pitchFamily="34" charset="0"/>
                        <a:ea typeface="+mn-ea"/>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kern="1200">
                          <a:solidFill>
                            <a:schemeClr val="tx1"/>
                          </a:solidFill>
                          <a:effectLst/>
                          <a:latin typeface="Helvetica" panose="020B0604020202020204" pitchFamily="34" charset="0"/>
                          <a:ea typeface="+mn-ea"/>
                          <a:cs typeface="Helvetica" panose="020B0604020202020204" pitchFamily="34" charset="0"/>
                        </a:rPr>
                        <a:t>Develop use case scenarios for this overall approach, identify needed future areas of research and development, and provide recommendations for forward work.</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65520884"/>
                  </a:ext>
                </a:extLst>
              </a:tr>
            </a:tbl>
          </a:graphicData>
        </a:graphic>
      </p:graphicFrame>
      <p:graphicFrame>
        <p:nvGraphicFramePr>
          <p:cNvPr id="9" name="Table 8"/>
          <p:cNvGraphicFramePr>
            <a:graphicFrameLocks noGrp="1"/>
          </p:cNvGraphicFramePr>
          <p:nvPr/>
        </p:nvGraphicFramePr>
        <p:xfrm>
          <a:off x="622789" y="1654045"/>
          <a:ext cx="10946423" cy="1533525"/>
        </p:xfrm>
        <a:graphic>
          <a:graphicData uri="http://schemas.openxmlformats.org/drawingml/2006/table">
            <a:tbl>
              <a:tblPr/>
              <a:tblGrid>
                <a:gridCol w="1567961">
                  <a:extLst>
                    <a:ext uri="{9D8B030D-6E8A-4147-A177-3AD203B41FA5}">
                      <a16:colId xmlns:a16="http://schemas.microsoft.com/office/drawing/2014/main" val="20000"/>
                    </a:ext>
                  </a:extLst>
                </a:gridCol>
                <a:gridCol w="9378462">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a:solidFill>
                            <a:schemeClr val="bg1"/>
                          </a:solidFill>
                          <a:latin typeface="Helvetica" panose="020B0604020202020204" pitchFamily="34" charset="0"/>
                          <a:cs typeface="Helvetica" panose="020B0604020202020204" pitchFamily="34" charset="0"/>
                        </a:rPr>
                        <a:t>CO</a:t>
                      </a:r>
                      <a:r>
                        <a:rPr lang="en-US" sz="2400" b="1" baseline="-25000">
                          <a:solidFill>
                            <a:schemeClr val="bg1"/>
                          </a:solidFill>
                          <a:latin typeface="Helvetica" panose="020B0604020202020204" pitchFamily="34" charset="0"/>
                          <a:cs typeface="Helvetica" panose="020B0604020202020204" pitchFamily="34" charset="0"/>
                        </a:rPr>
                        <a:t>2</a:t>
                      </a:r>
                      <a:r>
                        <a:rPr lang="en-US" sz="2400" b="1">
                          <a:solidFill>
                            <a:schemeClr val="bg1"/>
                          </a:solidFill>
                          <a:latin typeface="Helvetica" panose="020B0604020202020204" pitchFamily="34" charset="0"/>
                          <a:cs typeface="Helvetica" panose="020B0604020202020204" pitchFamily="34" charset="0"/>
                        </a:rPr>
                        <a:t>-Based Manufacturing </a:t>
                      </a:r>
                      <a:r>
                        <a:rPr lang="en-US" sz="2400" b="1" i="0" u="none" strike="noStrike">
                          <a:solidFill>
                            <a:schemeClr val="bg1"/>
                          </a:solidFill>
                          <a:effectLst/>
                          <a:latin typeface="Arial" panose="020B0604020202020204" pitchFamily="34" charset="0"/>
                          <a:cs typeface="Arial" panose="020B0604020202020204" pitchFamily="34" charset="0"/>
                        </a:rPr>
                        <a:t> Goals</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a:solidFill>
                            <a:srgbClr val="000000"/>
                          </a:solidFill>
                          <a:effectLst/>
                          <a:latin typeface="Arial" panose="020B0604020202020204" pitchFamily="34" charset="0"/>
                          <a:ea typeface="+mn-ea"/>
                          <a:cs typeface="Arial" panose="020B0604020202020204" pitchFamily="34" charset="0"/>
                        </a:rPr>
                        <a:t>Goal #1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baseline="0">
                          <a:solidFill>
                            <a:srgbClr val="000000"/>
                          </a:solidFill>
                          <a:effectLst/>
                          <a:latin typeface="Arial" panose="020B0604020202020204" pitchFamily="34" charset="0"/>
                          <a:ea typeface="+mn-ea"/>
                          <a:cs typeface="Arial" panose="020B0604020202020204" pitchFamily="34" charset="0"/>
                        </a:rPr>
                        <a:t>Develop microbiological techniques using ISRU to widely broaden In Space Manufacturing capabilities. </a:t>
                      </a:r>
                      <a:endParaRPr lang="en-US" sz="1600" b="0" i="0" u="none" strike="noStrike" kern="1200">
                        <a:solidFill>
                          <a:srgbClr val="FF0000"/>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a:solidFill>
                            <a:srgbClr val="000000"/>
                          </a:solidFill>
                          <a:effectLst/>
                          <a:latin typeface="Arial" panose="020B0604020202020204" pitchFamily="34" charset="0"/>
                          <a:ea typeface="+mn-ea"/>
                          <a:cs typeface="Arial" panose="020B0604020202020204" pitchFamily="34" charset="0"/>
                        </a:rPr>
                        <a:t>Goal</a:t>
                      </a:r>
                      <a:r>
                        <a:rPr lang="en-US" sz="1600" b="1" i="0" u="none" strike="noStrike" kern="1200" baseline="0">
                          <a:solidFill>
                            <a:srgbClr val="000000"/>
                          </a:solidFill>
                          <a:effectLst/>
                          <a:latin typeface="Arial" panose="020B0604020202020204" pitchFamily="34" charset="0"/>
                          <a:ea typeface="+mn-ea"/>
                          <a:cs typeface="Arial" panose="020B0604020202020204" pitchFamily="34" charset="0"/>
                        </a:rPr>
                        <a:t> #2</a:t>
                      </a:r>
                      <a:endParaRPr lang="en-US" sz="1600" b="1" i="0" u="none" strike="noStrike" kern="1200">
                        <a:solidFill>
                          <a:srgbClr val="000000"/>
                        </a:solidFill>
                        <a:effectLst/>
                        <a:latin typeface="Arial" panose="020B0604020202020204" pitchFamily="34" charset="0"/>
                        <a:ea typeface="+mn-ea"/>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a:solidFill>
                            <a:srgbClr val="000000"/>
                          </a:solidFill>
                          <a:effectLst/>
                          <a:latin typeface="Arial" panose="020B0604020202020204" pitchFamily="34" charset="0"/>
                          <a:ea typeface="+mn-ea"/>
                          <a:cs typeface="Arial" panose="020B0604020202020204" pitchFamily="34" charset="0"/>
                        </a:rPr>
                        <a:t>Provide technology</a:t>
                      </a:r>
                      <a:r>
                        <a:rPr lang="en-US" sz="1600" b="0" i="0" u="none" strike="noStrike" kern="1200" baseline="0">
                          <a:solidFill>
                            <a:srgbClr val="000000"/>
                          </a:solidFill>
                          <a:effectLst/>
                          <a:latin typeface="Arial" panose="020B0604020202020204" pitchFamily="34" charset="0"/>
                          <a:ea typeface="+mn-ea"/>
                          <a:cs typeface="Arial" panose="020B0604020202020204" pitchFamily="34" charset="0"/>
                        </a:rPr>
                        <a:t> tests and </a:t>
                      </a:r>
                      <a:r>
                        <a:rPr lang="en-US" sz="1600" b="0" i="0" u="none" strike="noStrike" kern="1200">
                          <a:solidFill>
                            <a:srgbClr val="000000"/>
                          </a:solidFill>
                          <a:effectLst/>
                          <a:latin typeface="Arial" panose="020B0604020202020204" pitchFamily="34" charset="0"/>
                          <a:ea typeface="+mn-ea"/>
                          <a:cs typeface="Arial" panose="020B0604020202020204" pitchFamily="34" charset="0"/>
                        </a:rPr>
                        <a:t>trade studies demonstrating</a:t>
                      </a:r>
                      <a:r>
                        <a:rPr lang="en-US" sz="1600" b="0" i="0" u="none" strike="noStrike" kern="1200" baseline="0">
                          <a:solidFill>
                            <a:srgbClr val="000000"/>
                          </a:solidFill>
                          <a:effectLst/>
                          <a:latin typeface="Arial" panose="020B0604020202020204" pitchFamily="34" charset="0"/>
                          <a:ea typeface="+mn-ea"/>
                          <a:cs typeface="Arial" panose="020B0604020202020204" pitchFamily="34" charset="0"/>
                        </a:rPr>
                        <a:t> the technology’s potential impact on lunar and Mars surface missions. </a:t>
                      </a:r>
                      <a:endParaRPr lang="en-US" sz="1600" b="0" i="0" u="none" strike="noStrike" kern="1200">
                        <a:solidFill>
                          <a:srgbClr val="000000"/>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8695337"/>
                  </a:ext>
                </a:extLst>
              </a:tr>
            </a:tbl>
          </a:graphicData>
        </a:graphic>
      </p:graphicFrame>
      <p:sp>
        <p:nvSpPr>
          <p:cNvPr id="11" name="TextBox 10"/>
          <p:cNvSpPr txBox="1"/>
          <p:nvPr/>
        </p:nvSpPr>
        <p:spPr>
          <a:xfrm>
            <a:off x="10186253" y="859967"/>
            <a:ext cx="772969" cy="230832"/>
          </a:xfrm>
          <a:prstGeom prst="rect">
            <a:avLst/>
          </a:prstGeom>
          <a:noFill/>
        </p:spPr>
        <p:txBody>
          <a:bodyPr wrap="none" rtlCol="0">
            <a:spAutoFit/>
          </a:bodyPr>
          <a:lstStyle/>
          <a:p>
            <a:r>
              <a:rPr lang="en-US" sz="900" i="1"/>
              <a:t>Mark Settles</a:t>
            </a:r>
          </a:p>
        </p:txBody>
      </p:sp>
      <p:pic>
        <p:nvPicPr>
          <p:cNvPr id="8" name="Picture 7"/>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Tree>
    <p:extLst>
      <p:ext uri="{BB962C8B-B14F-4D97-AF65-F5344CB8AC3E}">
        <p14:creationId xmlns:p14="http://schemas.microsoft.com/office/powerpoint/2010/main" val="1792694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p:cNvSpPr/>
          <p:nvPr/>
        </p:nvSpPr>
        <p:spPr>
          <a:xfrm>
            <a:off x="4116640" y="1864462"/>
            <a:ext cx="1662903" cy="4194472"/>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p:cNvSpPr/>
          <p:nvPr/>
        </p:nvSpPr>
        <p:spPr>
          <a:xfrm>
            <a:off x="7493602" y="1864462"/>
            <a:ext cx="1657319" cy="4194472"/>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807541" y="34395"/>
            <a:ext cx="9675527" cy="1066800"/>
          </a:xfrm>
        </p:spPr>
        <p:txBody>
          <a:bodyPr>
            <a:normAutofit/>
          </a:bodyPr>
          <a:lstStyle/>
          <a:p>
            <a:pPr algn="ctr"/>
            <a:r>
              <a:rPr lang="en-US" sz="3200" b="1" err="1">
                <a:solidFill>
                  <a:schemeClr val="bg1"/>
                </a:solidFill>
                <a:latin typeface="Helvetica" panose="020B0604020202020204" pitchFamily="34" charset="0"/>
                <a:cs typeface="Helvetica" panose="020B0604020202020204" pitchFamily="34" charset="0"/>
              </a:rPr>
              <a:t>BioNutrients</a:t>
            </a:r>
            <a:r>
              <a:rPr lang="en-US" sz="3200" b="1">
                <a:solidFill>
                  <a:schemeClr val="bg1"/>
                </a:solidFill>
                <a:latin typeface="Helvetica" panose="020B0604020202020204" pitchFamily="34" charset="0"/>
                <a:cs typeface="Helvetica" panose="020B0604020202020204" pitchFamily="34" charset="0"/>
              </a:rPr>
              <a:t>/CO</a:t>
            </a:r>
            <a:r>
              <a:rPr lang="en-US" sz="3200" b="1" baseline="-25000">
                <a:solidFill>
                  <a:schemeClr val="bg1"/>
                </a:solidFill>
                <a:latin typeface="Helvetica" panose="020B0604020202020204" pitchFamily="34" charset="0"/>
                <a:cs typeface="Helvetica" panose="020B0604020202020204" pitchFamily="34" charset="0"/>
              </a:rPr>
              <a:t>2</a:t>
            </a:r>
            <a:r>
              <a:rPr lang="en-US" sz="3200" b="1">
                <a:solidFill>
                  <a:schemeClr val="bg1"/>
                </a:solidFill>
                <a:latin typeface="Helvetica" panose="020B0604020202020204" pitchFamily="34" charset="0"/>
                <a:cs typeface="Helvetica" panose="020B0604020202020204" pitchFamily="34" charset="0"/>
              </a:rPr>
              <a:t>-Based Manufacturing</a:t>
            </a:r>
            <a:br>
              <a:rPr lang="en-US" sz="3200" b="1">
                <a:solidFill>
                  <a:schemeClr val="bg1"/>
                </a:solidFill>
                <a:latin typeface="Helvetica" panose="020B0604020202020204" pitchFamily="34" charset="0"/>
                <a:cs typeface="Helvetica" panose="020B0604020202020204" pitchFamily="34" charset="0"/>
              </a:rPr>
            </a:br>
            <a:r>
              <a:rPr lang="en-US" sz="3200" b="1">
                <a:solidFill>
                  <a:schemeClr val="bg1"/>
                </a:solidFill>
                <a:latin typeface="Helvetica" panose="020B0604020202020204" pitchFamily="34" charset="0"/>
                <a:cs typeface="Helvetica" panose="020B0604020202020204" pitchFamily="34" charset="0"/>
              </a:rPr>
              <a:t>Lifecycle Milestone/Maturity Schedule</a:t>
            </a:r>
          </a:p>
        </p:txBody>
      </p:sp>
      <p:sp>
        <p:nvSpPr>
          <p:cNvPr id="7" name="Slide Number Placeholder 6"/>
          <p:cNvSpPr>
            <a:spLocks noGrp="1"/>
          </p:cNvSpPr>
          <p:nvPr>
            <p:ph type="sldNum" sz="quarter" idx="4294967295"/>
          </p:nvPr>
        </p:nvSpPr>
        <p:spPr>
          <a:xfrm>
            <a:off x="8610600" y="6356350"/>
            <a:ext cx="2743200"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6438F463-6F42-4872-894D-AE008E6BAE2F}" type="slidenum">
              <a:rPr lang="en-US" smtClean="0"/>
              <a:pPr>
                <a:defRPr/>
              </a:pPr>
              <a:t>7</a:t>
            </a:fld>
            <a:endParaRPr lang="uk-UA"/>
          </a:p>
        </p:txBody>
      </p:sp>
      <p:grpSp>
        <p:nvGrpSpPr>
          <p:cNvPr id="266" name="Group 265"/>
          <p:cNvGrpSpPr/>
          <p:nvPr/>
        </p:nvGrpSpPr>
        <p:grpSpPr>
          <a:xfrm>
            <a:off x="1507732" y="1174858"/>
            <a:ext cx="9001683" cy="306697"/>
            <a:chOff x="1595159" y="1277965"/>
            <a:chExt cx="9001683" cy="306697"/>
          </a:xfrm>
        </p:grpSpPr>
        <p:sp>
          <p:nvSpPr>
            <p:cNvPr id="238" name="Rectangle 237"/>
            <p:cNvSpPr/>
            <p:nvPr/>
          </p:nvSpPr>
          <p:spPr>
            <a:xfrm>
              <a:off x="1595159" y="1277965"/>
              <a:ext cx="9001683" cy="306697"/>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a:solidFill>
                  <a:prstClr val="black"/>
                </a:solidFill>
              </a:endParaRPr>
            </a:p>
          </p:txBody>
        </p:sp>
        <p:grpSp>
          <p:nvGrpSpPr>
            <p:cNvPr id="263" name="Group 262"/>
            <p:cNvGrpSpPr/>
            <p:nvPr/>
          </p:nvGrpSpPr>
          <p:grpSpPr>
            <a:xfrm>
              <a:off x="1939988" y="1315897"/>
              <a:ext cx="1559896" cy="230832"/>
              <a:chOff x="1939988" y="1331194"/>
              <a:chExt cx="1559896" cy="230832"/>
            </a:xfrm>
          </p:grpSpPr>
          <p:sp>
            <p:nvSpPr>
              <p:cNvPr id="239" name="TextBox 238"/>
              <p:cNvSpPr txBox="1"/>
              <p:nvPr/>
            </p:nvSpPr>
            <p:spPr>
              <a:xfrm>
                <a:off x="2072568" y="1331194"/>
                <a:ext cx="1427316" cy="230832"/>
              </a:xfrm>
              <a:prstGeom prst="rect">
                <a:avLst/>
              </a:prstGeom>
              <a:noFill/>
            </p:spPr>
            <p:txBody>
              <a:bodyPr wrap="square" rtlCol="0">
                <a:spAutoFit/>
              </a:bodyPr>
              <a:lstStyle/>
              <a:p>
                <a:r>
                  <a:rPr lang="en-US" sz="900" b="1">
                    <a:solidFill>
                      <a:prstClr val="black"/>
                    </a:solidFill>
                  </a:rPr>
                  <a:t>Project Milestone</a:t>
                </a:r>
              </a:p>
            </p:txBody>
          </p:sp>
          <p:sp>
            <p:nvSpPr>
              <p:cNvPr id="242" name="Regular Pentagon 241"/>
              <p:cNvSpPr/>
              <p:nvPr/>
            </p:nvSpPr>
            <p:spPr>
              <a:xfrm flipV="1">
                <a:off x="1939988" y="1379672"/>
                <a:ext cx="142482" cy="133877"/>
              </a:xfrm>
              <a:prstGeom prst="pentagon">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black"/>
                  </a:solidFill>
                </a:endParaRPr>
              </a:p>
            </p:txBody>
          </p:sp>
        </p:grpSp>
        <p:grpSp>
          <p:nvGrpSpPr>
            <p:cNvPr id="264" name="Group 263"/>
            <p:cNvGrpSpPr/>
            <p:nvPr/>
          </p:nvGrpSpPr>
          <p:grpSpPr>
            <a:xfrm>
              <a:off x="4161016" y="1315897"/>
              <a:ext cx="1583648" cy="230832"/>
              <a:chOff x="4161016" y="1324190"/>
              <a:chExt cx="1583648" cy="230832"/>
            </a:xfrm>
          </p:grpSpPr>
          <p:sp>
            <p:nvSpPr>
              <p:cNvPr id="240" name="TextBox 239"/>
              <p:cNvSpPr txBox="1"/>
              <p:nvPr/>
            </p:nvSpPr>
            <p:spPr>
              <a:xfrm>
                <a:off x="4317348" y="1324190"/>
                <a:ext cx="1427316" cy="230832"/>
              </a:xfrm>
              <a:prstGeom prst="rect">
                <a:avLst/>
              </a:prstGeom>
              <a:noFill/>
            </p:spPr>
            <p:txBody>
              <a:bodyPr wrap="square" rtlCol="0" anchor="ctr">
                <a:spAutoFit/>
              </a:bodyPr>
              <a:lstStyle/>
              <a:p>
                <a:r>
                  <a:rPr lang="en-US" sz="900" b="1">
                    <a:solidFill>
                      <a:prstClr val="black"/>
                    </a:solidFill>
                  </a:rPr>
                  <a:t>GCD (Key) Milestone</a:t>
                </a:r>
              </a:p>
            </p:txBody>
          </p:sp>
          <p:sp>
            <p:nvSpPr>
              <p:cNvPr id="243" name="Diamond 242"/>
              <p:cNvSpPr/>
              <p:nvPr/>
            </p:nvSpPr>
            <p:spPr>
              <a:xfrm>
                <a:off x="4161016" y="1371026"/>
                <a:ext cx="160573" cy="137160"/>
              </a:xfrm>
              <a:prstGeom prst="diamond">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grpSp>
          <p:nvGrpSpPr>
            <p:cNvPr id="265" name="Group 264"/>
            <p:cNvGrpSpPr/>
            <p:nvPr/>
          </p:nvGrpSpPr>
          <p:grpSpPr>
            <a:xfrm>
              <a:off x="6222073" y="1315897"/>
              <a:ext cx="1556408" cy="230832"/>
              <a:chOff x="6270927" y="1379672"/>
              <a:chExt cx="1556408" cy="230832"/>
            </a:xfrm>
          </p:grpSpPr>
          <p:sp>
            <p:nvSpPr>
              <p:cNvPr id="241" name="TextBox 240"/>
              <p:cNvSpPr txBox="1"/>
              <p:nvPr/>
            </p:nvSpPr>
            <p:spPr>
              <a:xfrm>
                <a:off x="6400019" y="1379672"/>
                <a:ext cx="1427316" cy="230832"/>
              </a:xfrm>
              <a:prstGeom prst="rect">
                <a:avLst/>
              </a:prstGeom>
              <a:noFill/>
            </p:spPr>
            <p:txBody>
              <a:bodyPr wrap="square" rtlCol="0" anchor="ctr">
                <a:spAutoFit/>
              </a:bodyPr>
              <a:lstStyle/>
              <a:p>
                <a:r>
                  <a:rPr lang="en-US" sz="900" b="1">
                    <a:solidFill>
                      <a:prstClr val="black"/>
                    </a:solidFill>
                  </a:rPr>
                  <a:t>Controlled Milestone</a:t>
                </a:r>
              </a:p>
            </p:txBody>
          </p:sp>
          <p:sp>
            <p:nvSpPr>
              <p:cNvPr id="244" name="Isosceles Triangle 243"/>
              <p:cNvSpPr/>
              <p:nvPr/>
            </p:nvSpPr>
            <p:spPr>
              <a:xfrm flipV="1">
                <a:off x="6270927" y="1427566"/>
                <a:ext cx="160573" cy="137160"/>
              </a:xfrm>
              <a:prstGeom prst="triangl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cxnSp>
          <p:nvCxnSpPr>
            <p:cNvPr id="245" name="Straight Connector 244"/>
            <p:cNvCxnSpPr/>
            <p:nvPr/>
          </p:nvCxnSpPr>
          <p:spPr>
            <a:xfrm>
              <a:off x="8280054" y="1431313"/>
              <a:ext cx="71365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6" name="TextBox 245"/>
            <p:cNvSpPr txBox="1"/>
            <p:nvPr/>
          </p:nvSpPr>
          <p:spPr>
            <a:xfrm>
              <a:off x="8999757" y="1315897"/>
              <a:ext cx="1427316" cy="230832"/>
            </a:xfrm>
            <a:prstGeom prst="rect">
              <a:avLst/>
            </a:prstGeom>
            <a:noFill/>
          </p:spPr>
          <p:txBody>
            <a:bodyPr wrap="square" rtlCol="0">
              <a:spAutoFit/>
            </a:bodyPr>
            <a:lstStyle/>
            <a:p>
              <a:r>
                <a:rPr lang="en-US" sz="900" b="1">
                  <a:solidFill>
                    <a:prstClr val="black"/>
                  </a:solidFill>
                </a:rPr>
                <a:t>TRL Progression</a:t>
              </a:r>
            </a:p>
          </p:txBody>
        </p:sp>
      </p:grpSp>
      <p:sp>
        <p:nvSpPr>
          <p:cNvPr id="254" name="Rectangle 253"/>
          <p:cNvSpPr/>
          <p:nvPr/>
        </p:nvSpPr>
        <p:spPr>
          <a:xfrm>
            <a:off x="877571" y="1847343"/>
            <a:ext cx="1657319" cy="4194472"/>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4" name="Picture 18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16" y="1712913"/>
            <a:ext cx="10326659" cy="4854716"/>
          </a:xfrm>
          <a:prstGeom prst="rect">
            <a:avLst/>
          </a:prstGeom>
        </p:spPr>
      </p:pic>
      <p:sp>
        <p:nvSpPr>
          <p:cNvPr id="181" name="Isosceles Triangle 94"/>
          <p:cNvSpPr/>
          <p:nvPr/>
        </p:nvSpPr>
        <p:spPr bwMode="auto">
          <a:xfrm flipV="1">
            <a:off x="2097696" y="5452644"/>
            <a:ext cx="150483" cy="155448"/>
          </a:xfrm>
          <a:prstGeom prst="pentagon">
            <a:avLst/>
          </a:prstGeom>
          <a:solidFill>
            <a:srgbClr val="008400"/>
          </a:solidFill>
          <a:ln w="28575" cap="flat" cmpd="sng" algn="ctr">
            <a:solidFill>
              <a:srgbClr val="008400"/>
            </a:solidFill>
            <a:prstDash val="solid"/>
            <a:round/>
            <a:headEnd type="none" w="med" len="med"/>
            <a:tailEnd type="none" w="med" len="med"/>
          </a:ln>
          <a:effectLst/>
        </p:spPr>
        <p:txBody>
          <a:bodyPr lIns="91432" tIns="45716" rIns="91432" bIns="45716"/>
          <a:lstStyle/>
          <a:p>
            <a:pPr eaLnBrk="0" hangingPunct="0">
              <a:defRPr/>
            </a:pPr>
            <a:endParaRPr lang="en-US" sz="900">
              <a:solidFill>
                <a:prstClr val="black"/>
              </a:solidFill>
              <a:ea typeface="ＭＳ Ｐゴシック" pitchFamily="-108" charset="-128"/>
              <a:cs typeface="ＭＳ Ｐゴシック" pitchFamily="-108" charset="-128"/>
            </a:endParaRPr>
          </a:p>
        </p:txBody>
      </p:sp>
      <p:sp>
        <p:nvSpPr>
          <p:cNvPr id="188" name="Isosceles Triangle 94"/>
          <p:cNvSpPr/>
          <p:nvPr/>
        </p:nvSpPr>
        <p:spPr bwMode="auto">
          <a:xfrm rot="10800000">
            <a:off x="1749744" y="2973542"/>
            <a:ext cx="197265" cy="206598"/>
          </a:xfrm>
          <a:prstGeom prst="diamond">
            <a:avLst/>
          </a:prstGeom>
          <a:solidFill>
            <a:srgbClr val="3333CC"/>
          </a:solidFill>
          <a:ln w="28575" cap="flat" cmpd="sng" algn="ctr">
            <a:noFill/>
            <a:prstDash val="solid"/>
            <a:round/>
            <a:headEnd type="none" w="med" len="med"/>
            <a:tailEnd type="none" w="med" len="med"/>
          </a:ln>
          <a:effectLst/>
        </p:spPr>
        <p:txBody>
          <a:bodyPr lIns="91432" tIns="45716" rIns="91432" bIns="45716"/>
          <a:lstStyle/>
          <a:p>
            <a:pPr eaLnBrk="0" hangingPunct="0">
              <a:defRPr/>
            </a:pPr>
            <a:endParaRPr lang="en-US" sz="900">
              <a:solidFill>
                <a:prstClr val="black"/>
              </a:solidFill>
              <a:ea typeface="ＭＳ Ｐゴシック" pitchFamily="-108" charset="-128"/>
              <a:cs typeface="ＭＳ Ｐゴシック" pitchFamily="-108" charset="-128"/>
            </a:endParaRPr>
          </a:p>
        </p:txBody>
      </p:sp>
      <p:sp>
        <p:nvSpPr>
          <p:cNvPr id="200" name="Isosceles Triangle 94"/>
          <p:cNvSpPr/>
          <p:nvPr/>
        </p:nvSpPr>
        <p:spPr bwMode="auto">
          <a:xfrm rot="10800000">
            <a:off x="6986367" y="3011962"/>
            <a:ext cx="150483"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900">
              <a:solidFill>
                <a:prstClr val="black"/>
              </a:solidFill>
              <a:ea typeface="ＭＳ Ｐゴシック" pitchFamily="-108" charset="-128"/>
              <a:cs typeface="ＭＳ Ｐゴシック" pitchFamily="-108" charset="-128"/>
            </a:endParaRPr>
          </a:p>
        </p:txBody>
      </p:sp>
      <p:sp>
        <p:nvSpPr>
          <p:cNvPr id="3" name="Rectangle 2"/>
          <p:cNvSpPr/>
          <p:nvPr/>
        </p:nvSpPr>
        <p:spPr>
          <a:xfrm>
            <a:off x="2908610" y="6213193"/>
            <a:ext cx="717961" cy="42672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ysClr val="windowText" lastClr="000000"/>
                </a:solidFill>
              </a:rPr>
              <a:t>FY20</a:t>
            </a:r>
          </a:p>
        </p:txBody>
      </p:sp>
      <p:sp>
        <p:nvSpPr>
          <p:cNvPr id="51" name="Rectangle 50"/>
          <p:cNvSpPr/>
          <p:nvPr/>
        </p:nvSpPr>
        <p:spPr>
          <a:xfrm>
            <a:off x="1280376" y="6197391"/>
            <a:ext cx="717961" cy="42672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ysClr val="windowText" lastClr="000000"/>
                </a:solidFill>
              </a:rPr>
              <a:t>FY19</a:t>
            </a:r>
          </a:p>
        </p:txBody>
      </p:sp>
      <p:sp>
        <p:nvSpPr>
          <p:cNvPr id="53" name="Rectangle 52"/>
          <p:cNvSpPr/>
          <p:nvPr/>
        </p:nvSpPr>
        <p:spPr>
          <a:xfrm>
            <a:off x="6277296" y="6195815"/>
            <a:ext cx="717961" cy="42672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ysClr val="windowText" lastClr="000000"/>
                </a:solidFill>
              </a:rPr>
              <a:t>FY22</a:t>
            </a:r>
          </a:p>
        </p:txBody>
      </p:sp>
      <p:sp>
        <p:nvSpPr>
          <p:cNvPr id="10" name="Rectangle 9"/>
          <p:cNvSpPr/>
          <p:nvPr/>
        </p:nvSpPr>
        <p:spPr>
          <a:xfrm>
            <a:off x="1956912" y="6217020"/>
            <a:ext cx="723897" cy="4123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ectangle 61"/>
          <p:cNvSpPr/>
          <p:nvPr/>
        </p:nvSpPr>
        <p:spPr>
          <a:xfrm>
            <a:off x="4858131" y="6209850"/>
            <a:ext cx="723897" cy="4123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62"/>
          <p:cNvSpPr/>
          <p:nvPr/>
        </p:nvSpPr>
        <p:spPr>
          <a:xfrm>
            <a:off x="8005338" y="6231360"/>
            <a:ext cx="723897" cy="4123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p:cNvSpPr/>
          <p:nvPr/>
        </p:nvSpPr>
        <p:spPr>
          <a:xfrm>
            <a:off x="7938854" y="6189320"/>
            <a:ext cx="717961" cy="42672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ysClr val="windowText" lastClr="000000"/>
                </a:solidFill>
              </a:rPr>
              <a:t>FY23</a:t>
            </a:r>
          </a:p>
        </p:txBody>
      </p:sp>
      <p:sp>
        <p:nvSpPr>
          <p:cNvPr id="65" name="Rectangle 64"/>
          <p:cNvSpPr/>
          <p:nvPr/>
        </p:nvSpPr>
        <p:spPr>
          <a:xfrm>
            <a:off x="9499235" y="6186577"/>
            <a:ext cx="1497548" cy="42672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ysClr val="windowText" lastClr="000000"/>
                </a:solidFill>
              </a:rPr>
              <a:t>FY24 +</a:t>
            </a:r>
          </a:p>
        </p:txBody>
      </p:sp>
      <p:sp>
        <p:nvSpPr>
          <p:cNvPr id="66" name="Rectangle 65"/>
          <p:cNvSpPr/>
          <p:nvPr/>
        </p:nvSpPr>
        <p:spPr>
          <a:xfrm>
            <a:off x="3654830" y="6103397"/>
            <a:ext cx="386393" cy="3162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66"/>
          <p:cNvSpPr/>
          <p:nvPr/>
        </p:nvSpPr>
        <p:spPr>
          <a:xfrm>
            <a:off x="6593003" y="6115483"/>
            <a:ext cx="248213" cy="1684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4556044" y="6208087"/>
            <a:ext cx="717961" cy="42672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ysClr val="windowText" lastClr="000000"/>
                </a:solidFill>
              </a:rPr>
              <a:t>FY21</a:t>
            </a:r>
          </a:p>
        </p:txBody>
      </p:sp>
      <p:sp>
        <p:nvSpPr>
          <p:cNvPr id="68" name="Rectangle 67"/>
          <p:cNvSpPr/>
          <p:nvPr/>
        </p:nvSpPr>
        <p:spPr>
          <a:xfrm>
            <a:off x="9593700" y="6099721"/>
            <a:ext cx="248213" cy="1684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852171" y="4418527"/>
            <a:ext cx="842392" cy="7492"/>
          </a:xfrm>
          <a:prstGeom prst="line">
            <a:avLst/>
          </a:prstGeom>
          <a:ln w="31750">
            <a:solidFill>
              <a:srgbClr val="3333CC"/>
            </a:solidFill>
          </a:ln>
        </p:spPr>
        <p:style>
          <a:lnRef idx="2">
            <a:schemeClr val="accent1"/>
          </a:lnRef>
          <a:fillRef idx="0">
            <a:schemeClr val="accent1"/>
          </a:fillRef>
          <a:effectRef idx="1">
            <a:schemeClr val="accent1"/>
          </a:effectRef>
          <a:fontRef idx="minor">
            <a:schemeClr val="tx1"/>
          </a:fontRef>
        </p:style>
      </p:cxnSp>
      <p:sp>
        <p:nvSpPr>
          <p:cNvPr id="71" name="Text Box 197"/>
          <p:cNvSpPr txBox="1">
            <a:spLocks noChangeArrowheads="1"/>
          </p:cNvSpPr>
          <p:nvPr/>
        </p:nvSpPr>
        <p:spPr bwMode="auto">
          <a:xfrm>
            <a:off x="1067973" y="4666954"/>
            <a:ext cx="1266363"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a:solidFill>
                  <a:srgbClr val="3333CC"/>
                </a:solidFill>
                <a:cs typeface="Helvetica"/>
              </a:rPr>
              <a:t>BioNutrients Launch to ISS</a:t>
            </a:r>
          </a:p>
        </p:txBody>
      </p:sp>
      <p:cxnSp>
        <p:nvCxnSpPr>
          <p:cNvPr id="73" name="Straight Connector 72"/>
          <p:cNvCxnSpPr/>
          <p:nvPr/>
        </p:nvCxnSpPr>
        <p:spPr>
          <a:xfrm flipV="1">
            <a:off x="1692487" y="3172812"/>
            <a:ext cx="10543" cy="1265826"/>
          </a:xfrm>
          <a:prstGeom prst="line">
            <a:avLst/>
          </a:prstGeom>
          <a:ln w="31750">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a:cxnSpLocks/>
          </p:cNvCxnSpPr>
          <p:nvPr/>
        </p:nvCxnSpPr>
        <p:spPr>
          <a:xfrm flipH="1">
            <a:off x="1709626" y="3189747"/>
            <a:ext cx="5580984" cy="1"/>
          </a:xfrm>
          <a:prstGeom prst="line">
            <a:avLst/>
          </a:prstGeom>
          <a:ln w="31750">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a:cxnSpLocks/>
          </p:cNvCxnSpPr>
          <p:nvPr/>
        </p:nvCxnSpPr>
        <p:spPr>
          <a:xfrm flipV="1">
            <a:off x="7282494" y="1984618"/>
            <a:ext cx="6196" cy="1202950"/>
          </a:xfrm>
          <a:prstGeom prst="line">
            <a:avLst/>
          </a:prstGeom>
          <a:ln w="31750">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a:cxnSpLocks/>
          </p:cNvCxnSpPr>
          <p:nvPr/>
        </p:nvCxnSpPr>
        <p:spPr>
          <a:xfrm flipH="1" flipV="1">
            <a:off x="7311846" y="1968091"/>
            <a:ext cx="4474698" cy="6623"/>
          </a:xfrm>
          <a:prstGeom prst="line">
            <a:avLst/>
          </a:prstGeom>
          <a:ln w="31750">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flipH="1">
            <a:off x="877572" y="5645752"/>
            <a:ext cx="1657318" cy="6721"/>
          </a:xfrm>
          <a:prstGeom prst="line">
            <a:avLst/>
          </a:prstGeom>
          <a:ln w="31750">
            <a:solidFill>
              <a:srgbClr val="008400"/>
            </a:solidFill>
          </a:ln>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flipV="1">
            <a:off x="2538530" y="4421063"/>
            <a:ext cx="19010" cy="1206560"/>
          </a:xfrm>
          <a:prstGeom prst="line">
            <a:avLst/>
          </a:prstGeom>
          <a:ln w="31750">
            <a:solidFill>
              <a:srgbClr val="008400"/>
            </a:solidFill>
          </a:ln>
        </p:spPr>
        <p:style>
          <a:lnRef idx="2">
            <a:schemeClr val="accent1"/>
          </a:lnRef>
          <a:fillRef idx="0">
            <a:schemeClr val="accent1"/>
          </a:fillRef>
          <a:effectRef idx="1">
            <a:schemeClr val="accent1"/>
          </a:effectRef>
          <a:fontRef idx="minor">
            <a:schemeClr val="tx1"/>
          </a:fontRef>
        </p:style>
      </p:cxnSp>
      <p:cxnSp>
        <p:nvCxnSpPr>
          <p:cNvPr id="85" name="Straight Connector 84"/>
          <p:cNvCxnSpPr>
            <a:cxnSpLocks/>
          </p:cNvCxnSpPr>
          <p:nvPr/>
        </p:nvCxnSpPr>
        <p:spPr>
          <a:xfrm flipH="1">
            <a:off x="2557540" y="4415327"/>
            <a:ext cx="6330938" cy="6165"/>
          </a:xfrm>
          <a:prstGeom prst="line">
            <a:avLst/>
          </a:prstGeom>
          <a:ln w="31750">
            <a:solidFill>
              <a:srgbClr val="008400"/>
            </a:solidFill>
          </a:ln>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flipV="1">
            <a:off x="8849580" y="3174440"/>
            <a:ext cx="2077" cy="1257360"/>
          </a:xfrm>
          <a:prstGeom prst="line">
            <a:avLst/>
          </a:prstGeom>
          <a:ln w="31750">
            <a:solidFill>
              <a:srgbClr val="008400"/>
            </a:solidFill>
          </a:ln>
        </p:spPr>
        <p:style>
          <a:lnRef idx="2">
            <a:schemeClr val="accent1"/>
          </a:lnRef>
          <a:fillRef idx="0">
            <a:schemeClr val="accent1"/>
          </a:fillRef>
          <a:effectRef idx="1">
            <a:schemeClr val="accent1"/>
          </a:effectRef>
          <a:fontRef idx="minor">
            <a:schemeClr val="tx1"/>
          </a:fontRef>
        </p:style>
      </p:cxnSp>
      <p:sp>
        <p:nvSpPr>
          <p:cNvPr id="92" name="Isosceles Triangle 94"/>
          <p:cNvSpPr/>
          <p:nvPr/>
        </p:nvSpPr>
        <p:spPr bwMode="auto">
          <a:xfrm rot="10800000">
            <a:off x="1615375" y="4477788"/>
            <a:ext cx="150483"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900">
              <a:solidFill>
                <a:prstClr val="black"/>
              </a:solidFill>
              <a:ea typeface="ＭＳ Ｐゴシック" pitchFamily="-108" charset="-128"/>
              <a:cs typeface="ＭＳ Ｐゴシック" pitchFamily="-108" charset="-128"/>
            </a:endParaRPr>
          </a:p>
        </p:txBody>
      </p:sp>
      <p:sp>
        <p:nvSpPr>
          <p:cNvPr id="93" name="Text Box 197"/>
          <p:cNvSpPr txBox="1">
            <a:spLocks noChangeArrowheads="1"/>
          </p:cNvSpPr>
          <p:nvPr/>
        </p:nvSpPr>
        <p:spPr bwMode="auto">
          <a:xfrm>
            <a:off x="1252489" y="2600435"/>
            <a:ext cx="1266363"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a:solidFill>
                  <a:srgbClr val="3333CC"/>
                </a:solidFill>
                <a:cs typeface="Helvetica"/>
              </a:rPr>
              <a:t>Analyses of first returned samples</a:t>
            </a:r>
          </a:p>
        </p:txBody>
      </p:sp>
      <p:sp>
        <p:nvSpPr>
          <p:cNvPr id="95" name="Isosceles Triangle 94"/>
          <p:cNvSpPr/>
          <p:nvPr/>
        </p:nvSpPr>
        <p:spPr bwMode="auto">
          <a:xfrm rot="10800000">
            <a:off x="8078574" y="1816214"/>
            <a:ext cx="150483"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900">
              <a:solidFill>
                <a:prstClr val="black"/>
              </a:solidFill>
              <a:ea typeface="ＭＳ Ｐゴシック" pitchFamily="-108" charset="-128"/>
              <a:cs typeface="ＭＳ Ｐゴシック" pitchFamily="-108" charset="-128"/>
            </a:endParaRPr>
          </a:p>
        </p:txBody>
      </p:sp>
      <p:sp>
        <p:nvSpPr>
          <p:cNvPr id="96" name="Text Box 197"/>
          <p:cNvSpPr txBox="1">
            <a:spLocks noChangeArrowheads="1"/>
          </p:cNvSpPr>
          <p:nvPr/>
        </p:nvSpPr>
        <p:spPr bwMode="auto">
          <a:xfrm>
            <a:off x="7518272" y="1550642"/>
            <a:ext cx="1122430"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err="1">
                <a:solidFill>
                  <a:srgbClr val="3333CC"/>
                </a:solidFill>
                <a:cs typeface="Helvetica"/>
              </a:rPr>
              <a:t>BioNutrients</a:t>
            </a:r>
            <a:r>
              <a:rPr lang="en-US" sz="1000" b="1" dirty="0">
                <a:solidFill>
                  <a:srgbClr val="3333CC"/>
                </a:solidFill>
                <a:cs typeface="Helvetica"/>
              </a:rPr>
              <a:t> Gen 1 ISS Test</a:t>
            </a:r>
          </a:p>
        </p:txBody>
      </p:sp>
      <p:sp>
        <p:nvSpPr>
          <p:cNvPr id="97" name="Text Box 197"/>
          <p:cNvSpPr txBox="1">
            <a:spLocks noChangeArrowheads="1"/>
          </p:cNvSpPr>
          <p:nvPr/>
        </p:nvSpPr>
        <p:spPr bwMode="auto">
          <a:xfrm rot="18916045">
            <a:off x="10604863" y="1461679"/>
            <a:ext cx="1266363" cy="21543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3333CC"/>
                </a:solidFill>
                <a:cs typeface="Helvetica"/>
              </a:rPr>
              <a:t>HACCP validation</a:t>
            </a:r>
          </a:p>
        </p:txBody>
      </p:sp>
      <p:sp>
        <p:nvSpPr>
          <p:cNvPr id="98" name="Text Box 197"/>
          <p:cNvSpPr txBox="1">
            <a:spLocks noChangeArrowheads="1"/>
          </p:cNvSpPr>
          <p:nvPr/>
        </p:nvSpPr>
        <p:spPr bwMode="auto">
          <a:xfrm>
            <a:off x="1445697" y="5146763"/>
            <a:ext cx="1266363"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a:solidFill>
                  <a:srgbClr val="008400"/>
                </a:solidFill>
                <a:latin typeface="Arial"/>
                <a:ea typeface="MS PGothic"/>
                <a:cs typeface="Helvetica"/>
              </a:rPr>
              <a:t>CO</a:t>
            </a:r>
            <a:r>
              <a:rPr lang="en-US" sz="1000" b="1" baseline="-25000">
                <a:solidFill>
                  <a:srgbClr val="008400"/>
                </a:solidFill>
                <a:latin typeface="Arial"/>
                <a:ea typeface="MS PGothic"/>
                <a:cs typeface="Helvetica"/>
              </a:rPr>
              <a:t>2</a:t>
            </a:r>
            <a:r>
              <a:rPr lang="en-US" sz="1000" b="1">
                <a:solidFill>
                  <a:srgbClr val="008400"/>
                </a:solidFill>
                <a:latin typeface="Arial"/>
                <a:ea typeface="MS PGothic"/>
                <a:cs typeface="Helvetica"/>
              </a:rPr>
              <a:t> Prototype Assembly</a:t>
            </a:r>
          </a:p>
        </p:txBody>
      </p:sp>
      <p:sp>
        <p:nvSpPr>
          <p:cNvPr id="99" name="Text Box 197"/>
          <p:cNvSpPr txBox="1">
            <a:spLocks noChangeArrowheads="1"/>
          </p:cNvSpPr>
          <p:nvPr/>
        </p:nvSpPr>
        <p:spPr bwMode="auto">
          <a:xfrm>
            <a:off x="1963626" y="3908046"/>
            <a:ext cx="1266363"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a:solidFill>
                  <a:srgbClr val="008400"/>
                </a:solidFill>
                <a:latin typeface="Arial"/>
                <a:ea typeface="MS PGothic"/>
                <a:cs typeface="Helvetica"/>
              </a:rPr>
              <a:t>CO</a:t>
            </a:r>
            <a:r>
              <a:rPr lang="en-US" sz="1000" b="1" baseline="-25000">
                <a:solidFill>
                  <a:srgbClr val="008400"/>
                </a:solidFill>
                <a:latin typeface="Arial"/>
                <a:ea typeface="MS PGothic"/>
                <a:cs typeface="Helvetica"/>
              </a:rPr>
              <a:t>2</a:t>
            </a:r>
            <a:r>
              <a:rPr lang="en-US" sz="1000" b="1">
                <a:solidFill>
                  <a:srgbClr val="008400"/>
                </a:solidFill>
                <a:latin typeface="Arial"/>
                <a:ea typeface="MS PGothic"/>
                <a:cs typeface="Helvetica"/>
              </a:rPr>
              <a:t> Prototype Gen 1 Test</a:t>
            </a:r>
          </a:p>
        </p:txBody>
      </p:sp>
      <p:sp>
        <p:nvSpPr>
          <p:cNvPr id="100" name="Isosceles Triangle 94"/>
          <p:cNvSpPr/>
          <p:nvPr/>
        </p:nvSpPr>
        <p:spPr bwMode="auto">
          <a:xfrm flipV="1">
            <a:off x="2512853" y="4228193"/>
            <a:ext cx="150483" cy="155448"/>
          </a:xfrm>
          <a:prstGeom prst="pentagon">
            <a:avLst/>
          </a:prstGeom>
          <a:solidFill>
            <a:srgbClr val="008400"/>
          </a:solidFill>
          <a:ln w="28575" cap="flat" cmpd="sng" algn="ctr">
            <a:solidFill>
              <a:srgbClr val="008400"/>
            </a:solidFill>
            <a:prstDash val="solid"/>
            <a:round/>
            <a:headEnd type="none" w="med" len="med"/>
            <a:tailEnd type="none" w="med" len="med"/>
          </a:ln>
          <a:effectLst/>
        </p:spPr>
        <p:txBody>
          <a:bodyPr lIns="91432" tIns="45716" rIns="91432" bIns="45716"/>
          <a:lstStyle/>
          <a:p>
            <a:pPr eaLnBrk="0" hangingPunct="0">
              <a:defRPr/>
            </a:pPr>
            <a:endParaRPr lang="en-US" sz="900">
              <a:solidFill>
                <a:prstClr val="black"/>
              </a:solidFill>
              <a:ea typeface="ＭＳ Ｐゴシック" pitchFamily="-108" charset="-128"/>
              <a:cs typeface="ＭＳ Ｐゴシック" pitchFamily="-108" charset="-128"/>
            </a:endParaRPr>
          </a:p>
        </p:txBody>
      </p:sp>
      <p:sp>
        <p:nvSpPr>
          <p:cNvPr id="101" name="Text Box 197"/>
          <p:cNvSpPr txBox="1">
            <a:spLocks noChangeArrowheads="1"/>
          </p:cNvSpPr>
          <p:nvPr/>
        </p:nvSpPr>
        <p:spPr bwMode="auto">
          <a:xfrm>
            <a:off x="8202605" y="2631936"/>
            <a:ext cx="1203763" cy="342994"/>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008400"/>
                </a:solidFill>
                <a:latin typeface="Arial"/>
                <a:ea typeface="MS PGothic"/>
                <a:cs typeface="Helvetica"/>
              </a:rPr>
              <a:t>CO</a:t>
            </a:r>
            <a:r>
              <a:rPr lang="en-US" sz="1000" b="1" baseline="-25000" dirty="0">
                <a:solidFill>
                  <a:srgbClr val="008400"/>
                </a:solidFill>
                <a:latin typeface="Arial"/>
                <a:ea typeface="MS PGothic"/>
                <a:cs typeface="Helvetica"/>
              </a:rPr>
              <a:t>2</a:t>
            </a:r>
            <a:r>
              <a:rPr lang="en-US" sz="1000" b="1" dirty="0">
                <a:solidFill>
                  <a:srgbClr val="008400"/>
                </a:solidFill>
                <a:latin typeface="Arial"/>
                <a:ea typeface="MS PGothic"/>
                <a:cs typeface="Helvetica"/>
              </a:rPr>
              <a:t> Prototype Gen 2 Test</a:t>
            </a:r>
          </a:p>
        </p:txBody>
      </p:sp>
      <p:sp>
        <p:nvSpPr>
          <p:cNvPr id="106" name="Text Box 197"/>
          <p:cNvSpPr txBox="1">
            <a:spLocks noChangeArrowheads="1"/>
          </p:cNvSpPr>
          <p:nvPr/>
        </p:nvSpPr>
        <p:spPr bwMode="auto">
          <a:xfrm>
            <a:off x="10874845" y="2089531"/>
            <a:ext cx="1334945" cy="584767"/>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3333CC"/>
                </a:solidFill>
                <a:cs typeface="Helvetica"/>
              </a:rPr>
              <a:t>Final Report on Flight Results and Development Needs</a:t>
            </a:r>
          </a:p>
        </p:txBody>
      </p:sp>
      <p:sp>
        <p:nvSpPr>
          <p:cNvPr id="107" name="Text Box 197"/>
          <p:cNvSpPr txBox="1">
            <a:spLocks noChangeArrowheads="1"/>
          </p:cNvSpPr>
          <p:nvPr/>
        </p:nvSpPr>
        <p:spPr bwMode="auto">
          <a:xfrm>
            <a:off x="8995370" y="3200680"/>
            <a:ext cx="1266363" cy="461657"/>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008400"/>
                </a:solidFill>
                <a:latin typeface="Arial"/>
                <a:ea typeface="MS PGothic"/>
                <a:cs typeface="Helvetica"/>
              </a:rPr>
              <a:t>CO2-based manufacturing close out report</a:t>
            </a:r>
          </a:p>
        </p:txBody>
      </p:sp>
      <p:sp>
        <p:nvSpPr>
          <p:cNvPr id="6" name="Isosceles Triangle 5"/>
          <p:cNvSpPr/>
          <p:nvPr/>
        </p:nvSpPr>
        <p:spPr>
          <a:xfrm rot="10800000">
            <a:off x="11388279" y="1828799"/>
            <a:ext cx="133161" cy="146911"/>
          </a:xfrm>
          <a:prstGeom prst="triangle">
            <a:avLst/>
          </a:prstGeom>
          <a:solidFill>
            <a:srgbClr val="3333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Isosceles Triangle 94"/>
          <p:cNvSpPr/>
          <p:nvPr/>
        </p:nvSpPr>
        <p:spPr bwMode="auto">
          <a:xfrm rot="10800000">
            <a:off x="10986491" y="1767177"/>
            <a:ext cx="171865" cy="206598"/>
          </a:xfrm>
          <a:prstGeom prst="diamond">
            <a:avLst/>
          </a:prstGeom>
          <a:solidFill>
            <a:srgbClr val="3333CC"/>
          </a:solidFill>
          <a:ln w="28575" cap="flat" cmpd="sng" algn="ctr">
            <a:noFill/>
            <a:prstDash val="solid"/>
            <a:round/>
            <a:headEnd type="none" w="med" len="med"/>
            <a:tailEnd type="none" w="med" len="med"/>
          </a:ln>
          <a:effectLst/>
        </p:spPr>
        <p:txBody>
          <a:bodyPr lIns="91432" tIns="45716" rIns="91432" bIns="45716"/>
          <a:lstStyle/>
          <a:p>
            <a:pPr eaLnBrk="0" hangingPunct="0">
              <a:defRPr/>
            </a:pPr>
            <a:endParaRPr lang="en-US" sz="900">
              <a:solidFill>
                <a:prstClr val="black"/>
              </a:solidFill>
              <a:ea typeface="ＭＳ Ｐゴシック" pitchFamily="-108" charset="-128"/>
              <a:cs typeface="ＭＳ Ｐゴシック" pitchFamily="-108" charset="-128"/>
            </a:endParaRPr>
          </a:p>
        </p:txBody>
      </p:sp>
      <p:sp>
        <p:nvSpPr>
          <p:cNvPr id="70" name="Isosceles Triangle 94"/>
          <p:cNvSpPr/>
          <p:nvPr/>
        </p:nvSpPr>
        <p:spPr bwMode="auto">
          <a:xfrm rot="10800000">
            <a:off x="9056990" y="2970708"/>
            <a:ext cx="197265" cy="206598"/>
          </a:xfrm>
          <a:prstGeom prst="diamond">
            <a:avLst/>
          </a:prstGeom>
          <a:solidFill>
            <a:srgbClr val="008400"/>
          </a:solidFill>
          <a:ln w="28575" cap="flat" cmpd="sng" algn="ctr">
            <a:noFill/>
            <a:prstDash val="solid"/>
            <a:round/>
            <a:headEnd type="none" w="med" len="med"/>
            <a:tailEnd type="none" w="med" len="med"/>
          </a:ln>
          <a:effectLst/>
        </p:spPr>
        <p:txBody>
          <a:bodyPr lIns="91432" tIns="45716" rIns="91432" bIns="45716"/>
          <a:lstStyle/>
          <a:p>
            <a:pPr eaLnBrk="0" hangingPunct="0">
              <a:defRPr/>
            </a:pPr>
            <a:endParaRPr lang="en-US" sz="900">
              <a:solidFill>
                <a:prstClr val="black"/>
              </a:solidFill>
              <a:ea typeface="ＭＳ Ｐゴシック" pitchFamily="-108" charset="-128"/>
              <a:cs typeface="ＭＳ Ｐゴシック" pitchFamily="-108" charset="-128"/>
            </a:endParaRPr>
          </a:p>
        </p:txBody>
      </p:sp>
      <p:sp>
        <p:nvSpPr>
          <p:cNvPr id="72" name="Text Box 197"/>
          <p:cNvSpPr txBox="1">
            <a:spLocks noChangeArrowheads="1"/>
          </p:cNvSpPr>
          <p:nvPr/>
        </p:nvSpPr>
        <p:spPr bwMode="auto">
          <a:xfrm rot="18187181">
            <a:off x="7965747" y="3730765"/>
            <a:ext cx="1462753"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008400"/>
                </a:solidFill>
                <a:latin typeface="Arial"/>
                <a:ea typeface="MS PGothic"/>
                <a:cs typeface="Helvetica"/>
              </a:rPr>
              <a:t>Platform fab complete</a:t>
            </a:r>
          </a:p>
        </p:txBody>
      </p:sp>
      <p:sp>
        <p:nvSpPr>
          <p:cNvPr id="74" name="Isosceles Triangle 73"/>
          <p:cNvSpPr/>
          <p:nvPr/>
        </p:nvSpPr>
        <p:spPr>
          <a:xfrm rot="10800000">
            <a:off x="6086784" y="2998942"/>
            <a:ext cx="214978" cy="180635"/>
          </a:xfrm>
          <a:prstGeom prst="triangle">
            <a:avLst/>
          </a:prstGeom>
          <a:solidFill>
            <a:srgbClr val="3333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Text Box 197"/>
          <p:cNvSpPr txBox="1">
            <a:spLocks noChangeArrowheads="1"/>
          </p:cNvSpPr>
          <p:nvPr/>
        </p:nvSpPr>
        <p:spPr bwMode="auto">
          <a:xfrm rot="19332873">
            <a:off x="5743783" y="2522581"/>
            <a:ext cx="1266363" cy="203124"/>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900" b="1">
                <a:solidFill>
                  <a:srgbClr val="3333CC"/>
                </a:solidFill>
                <a:cs typeface="Helvetica"/>
              </a:rPr>
              <a:t>BN-2 ground test </a:t>
            </a:r>
          </a:p>
        </p:txBody>
      </p:sp>
      <p:sp>
        <p:nvSpPr>
          <p:cNvPr id="105" name="Isosceles Triangle 104"/>
          <p:cNvSpPr/>
          <p:nvPr/>
        </p:nvSpPr>
        <p:spPr>
          <a:xfrm rot="10800000">
            <a:off x="5359323" y="3007409"/>
            <a:ext cx="214978" cy="180635"/>
          </a:xfrm>
          <a:prstGeom prst="triangle">
            <a:avLst/>
          </a:prstGeom>
          <a:solidFill>
            <a:srgbClr val="3333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Text Box 197"/>
          <p:cNvSpPr txBox="1">
            <a:spLocks noChangeArrowheads="1"/>
          </p:cNvSpPr>
          <p:nvPr/>
        </p:nvSpPr>
        <p:spPr bwMode="auto">
          <a:xfrm rot="19332873">
            <a:off x="4778810" y="2620073"/>
            <a:ext cx="1266363" cy="313924"/>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900" b="1">
                <a:solidFill>
                  <a:srgbClr val="3333CC"/>
                </a:solidFill>
                <a:cs typeface="Helvetica"/>
              </a:rPr>
              <a:t>BN-2 Gen1 Design review</a:t>
            </a:r>
          </a:p>
        </p:txBody>
      </p:sp>
      <p:sp>
        <p:nvSpPr>
          <p:cNvPr id="109" name="Text Box 197"/>
          <p:cNvSpPr txBox="1">
            <a:spLocks noChangeArrowheads="1"/>
          </p:cNvSpPr>
          <p:nvPr/>
        </p:nvSpPr>
        <p:spPr bwMode="auto">
          <a:xfrm rot="19332873">
            <a:off x="6620028" y="2483495"/>
            <a:ext cx="1181697" cy="313924"/>
          </a:xfrm>
          <a:prstGeom prst="rect">
            <a:avLst/>
          </a:prstGeom>
          <a:noFill/>
          <a:ln w="9525">
            <a:noFill/>
            <a:miter lim="800000"/>
            <a:headEnd/>
            <a:tailEnd/>
          </a:ln>
        </p:spPr>
        <p:txBody>
          <a:bodyPr wrap="square" lIns="91432" tIns="45716" rIns="91432" bIns="45716" anchor="b">
            <a:spAutoFit/>
          </a:bodyPr>
          <a:lstStyle/>
          <a:p>
            <a:pPr>
              <a:lnSpc>
                <a:spcPct val="80000"/>
              </a:lnSpc>
              <a:defRPr/>
            </a:pPr>
            <a:r>
              <a:rPr lang="en-US" sz="900" b="1" dirty="0">
                <a:solidFill>
                  <a:srgbClr val="3333CC"/>
                </a:solidFill>
                <a:cs typeface="Helvetica"/>
              </a:rPr>
              <a:t>BN-2 Flight Readiness Review</a:t>
            </a:r>
          </a:p>
        </p:txBody>
      </p:sp>
      <p:sp>
        <p:nvSpPr>
          <p:cNvPr id="110" name="Isosceles Triangle 109"/>
          <p:cNvSpPr/>
          <p:nvPr/>
        </p:nvSpPr>
        <p:spPr>
          <a:xfrm rot="10800000">
            <a:off x="8095117" y="4196813"/>
            <a:ext cx="214978" cy="180635"/>
          </a:xfrm>
          <a:prstGeom prst="triangle">
            <a:avLst/>
          </a:prstGeom>
          <a:solidFill>
            <a:srgbClr val="008400"/>
          </a:solidFill>
          <a:ln>
            <a:solidFill>
              <a:srgbClr val="0084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Text Box 197"/>
          <p:cNvSpPr txBox="1">
            <a:spLocks noChangeArrowheads="1"/>
          </p:cNvSpPr>
          <p:nvPr/>
        </p:nvSpPr>
        <p:spPr bwMode="auto">
          <a:xfrm>
            <a:off x="7311846" y="3852379"/>
            <a:ext cx="1266363"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008400"/>
                </a:solidFill>
                <a:cs typeface="Helvetica"/>
              </a:rPr>
              <a:t>Bioreactor Design review</a:t>
            </a:r>
          </a:p>
        </p:txBody>
      </p:sp>
      <p:sp>
        <p:nvSpPr>
          <p:cNvPr id="116" name="Isosceles Triangle 115"/>
          <p:cNvSpPr/>
          <p:nvPr/>
        </p:nvSpPr>
        <p:spPr>
          <a:xfrm rot="10800000">
            <a:off x="8778495" y="2984345"/>
            <a:ext cx="214978" cy="180635"/>
          </a:xfrm>
          <a:prstGeom prst="triangle">
            <a:avLst/>
          </a:prstGeom>
          <a:solidFill>
            <a:srgbClr val="008400"/>
          </a:solidFill>
          <a:ln>
            <a:solidFill>
              <a:srgbClr val="0084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Isosceles Triangle 94"/>
          <p:cNvSpPr/>
          <p:nvPr/>
        </p:nvSpPr>
        <p:spPr bwMode="auto">
          <a:xfrm rot="10800000">
            <a:off x="8388586" y="4212507"/>
            <a:ext cx="197265" cy="206598"/>
          </a:xfrm>
          <a:prstGeom prst="diamond">
            <a:avLst/>
          </a:prstGeom>
          <a:solidFill>
            <a:srgbClr val="008400"/>
          </a:solidFill>
          <a:ln w="28575" cap="flat" cmpd="sng" algn="ctr">
            <a:noFill/>
            <a:prstDash val="solid"/>
            <a:round/>
            <a:headEnd type="none" w="med" len="med"/>
            <a:tailEnd type="none" w="med" len="med"/>
          </a:ln>
          <a:effectLst/>
        </p:spPr>
        <p:txBody>
          <a:bodyPr lIns="91432" tIns="45716" rIns="91432" bIns="45716"/>
          <a:lstStyle/>
          <a:p>
            <a:pPr eaLnBrk="0" hangingPunct="0">
              <a:defRPr/>
            </a:pPr>
            <a:endParaRPr lang="en-US" sz="900">
              <a:solidFill>
                <a:prstClr val="black"/>
              </a:solidFill>
              <a:ea typeface="ＭＳ Ｐゴシック" pitchFamily="-108" charset="-128"/>
              <a:cs typeface="ＭＳ Ｐゴシック" pitchFamily="-108" charset="-128"/>
            </a:endParaRPr>
          </a:p>
        </p:txBody>
      </p:sp>
      <p:sp>
        <p:nvSpPr>
          <p:cNvPr id="118" name="Text Box 197"/>
          <p:cNvSpPr txBox="1">
            <a:spLocks noChangeArrowheads="1"/>
          </p:cNvSpPr>
          <p:nvPr/>
        </p:nvSpPr>
        <p:spPr bwMode="auto">
          <a:xfrm rot="18276510">
            <a:off x="8382571" y="4289074"/>
            <a:ext cx="1266363"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008400"/>
                </a:solidFill>
                <a:cs typeface="Helvetica"/>
              </a:rPr>
              <a:t>Production strain ground test </a:t>
            </a:r>
          </a:p>
        </p:txBody>
      </p:sp>
      <p:cxnSp>
        <p:nvCxnSpPr>
          <p:cNvPr id="119" name="Straight Connector 118"/>
          <p:cNvCxnSpPr>
            <a:cxnSpLocks/>
          </p:cNvCxnSpPr>
          <p:nvPr/>
        </p:nvCxnSpPr>
        <p:spPr>
          <a:xfrm flipH="1" flipV="1">
            <a:off x="8849580" y="3180141"/>
            <a:ext cx="1412153" cy="14855"/>
          </a:xfrm>
          <a:prstGeom prst="line">
            <a:avLst/>
          </a:prstGeom>
          <a:ln w="31750">
            <a:solidFill>
              <a:srgbClr val="008400"/>
            </a:solidFill>
            <a:headEnd type="triangle" w="lg" len="lg"/>
            <a:tailEnd type="none"/>
          </a:ln>
        </p:spPr>
        <p:style>
          <a:lnRef idx="2">
            <a:schemeClr val="accent1"/>
          </a:lnRef>
          <a:fillRef idx="0">
            <a:schemeClr val="accent1"/>
          </a:fillRef>
          <a:effectRef idx="1">
            <a:schemeClr val="accent1"/>
          </a:effectRef>
          <a:fontRef idx="minor">
            <a:schemeClr val="tx1"/>
          </a:fontRef>
        </p:style>
      </p:cxnSp>
      <p:sp>
        <p:nvSpPr>
          <p:cNvPr id="78" name="TextBox 77"/>
          <p:cNvSpPr txBox="1"/>
          <p:nvPr/>
        </p:nvSpPr>
        <p:spPr>
          <a:xfrm>
            <a:off x="10028132" y="844299"/>
            <a:ext cx="987771" cy="230832"/>
          </a:xfrm>
          <a:prstGeom prst="rect">
            <a:avLst/>
          </a:prstGeom>
          <a:noFill/>
        </p:spPr>
        <p:txBody>
          <a:bodyPr wrap="none" rtlCol="0">
            <a:spAutoFit/>
          </a:bodyPr>
          <a:lstStyle/>
          <a:p>
            <a:r>
              <a:rPr lang="en-US" sz="900" i="1"/>
              <a:t>Frances Donovan</a:t>
            </a:r>
          </a:p>
        </p:txBody>
      </p:sp>
      <p:pic>
        <p:nvPicPr>
          <p:cNvPr id="77" name="Picture 76"/>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81" name="Isosceles Triangle 94">
            <a:extLst>
              <a:ext uri="{FF2B5EF4-FFF2-40B4-BE49-F238E27FC236}">
                <a16:creationId xmlns:a16="http://schemas.microsoft.com/office/drawing/2014/main" id="{1DB1FB99-93E0-4A7D-806E-0AE52437E21B}"/>
              </a:ext>
            </a:extLst>
          </p:cNvPr>
          <p:cNvSpPr/>
          <p:nvPr/>
        </p:nvSpPr>
        <p:spPr bwMode="auto">
          <a:xfrm flipV="1">
            <a:off x="7366567" y="4212413"/>
            <a:ext cx="201910" cy="181625"/>
          </a:xfrm>
          <a:prstGeom prst="pentagon">
            <a:avLst/>
          </a:prstGeom>
          <a:solidFill>
            <a:srgbClr val="008400"/>
          </a:solidFill>
          <a:ln w="28575" cap="flat" cmpd="sng" algn="ctr">
            <a:solidFill>
              <a:srgbClr val="008400"/>
            </a:solidFill>
            <a:prstDash val="solid"/>
            <a:round/>
            <a:headEnd type="none" w="med" len="med"/>
            <a:tailEnd type="none" w="med" len="med"/>
          </a:ln>
          <a:effectLst/>
        </p:spPr>
        <p:txBody>
          <a:bodyPr lIns="91432" tIns="45716" rIns="91432" bIns="45716"/>
          <a:lstStyle/>
          <a:p>
            <a:pPr eaLnBrk="0" hangingPunct="0">
              <a:defRPr/>
            </a:pPr>
            <a:r>
              <a:rPr lang="en-US" sz="900" dirty="0">
                <a:solidFill>
                  <a:prstClr val="black"/>
                </a:solidFill>
                <a:ea typeface="ＭＳ Ｐゴシック" pitchFamily="-108" charset="-128"/>
                <a:cs typeface="ＭＳ Ｐゴシック" pitchFamily="-108" charset="-128"/>
              </a:rPr>
              <a:t> </a:t>
            </a:r>
          </a:p>
        </p:txBody>
      </p:sp>
      <p:sp>
        <p:nvSpPr>
          <p:cNvPr id="84" name="Text Box 197">
            <a:extLst>
              <a:ext uri="{FF2B5EF4-FFF2-40B4-BE49-F238E27FC236}">
                <a16:creationId xmlns:a16="http://schemas.microsoft.com/office/drawing/2014/main" id="{C6B835E0-D013-4089-BFE5-789CC7D227DD}"/>
              </a:ext>
            </a:extLst>
          </p:cNvPr>
          <p:cNvSpPr txBox="1">
            <a:spLocks noChangeArrowheads="1"/>
          </p:cNvSpPr>
          <p:nvPr/>
        </p:nvSpPr>
        <p:spPr bwMode="auto">
          <a:xfrm>
            <a:off x="6887452" y="4438824"/>
            <a:ext cx="1266363"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008400"/>
                </a:solidFill>
                <a:cs typeface="Helvetica"/>
              </a:rPr>
              <a:t>Bioreactor materials test</a:t>
            </a:r>
          </a:p>
        </p:txBody>
      </p:sp>
      <p:sp>
        <p:nvSpPr>
          <p:cNvPr id="89" name="Isosceles Triangle 94">
            <a:extLst>
              <a:ext uri="{FF2B5EF4-FFF2-40B4-BE49-F238E27FC236}">
                <a16:creationId xmlns:a16="http://schemas.microsoft.com/office/drawing/2014/main" id="{B83F8C82-2440-42AE-ACB2-7BF2FE44C81B}"/>
              </a:ext>
            </a:extLst>
          </p:cNvPr>
          <p:cNvSpPr/>
          <p:nvPr/>
        </p:nvSpPr>
        <p:spPr bwMode="auto">
          <a:xfrm rot="10800000">
            <a:off x="8654492" y="4218998"/>
            <a:ext cx="197265" cy="206598"/>
          </a:xfrm>
          <a:prstGeom prst="diamond">
            <a:avLst/>
          </a:prstGeom>
          <a:solidFill>
            <a:srgbClr val="008400"/>
          </a:solidFill>
          <a:ln w="28575" cap="flat" cmpd="sng" algn="ctr">
            <a:noFill/>
            <a:prstDash val="solid"/>
            <a:round/>
            <a:headEnd type="none" w="med" len="med"/>
            <a:tailEnd type="none" w="med" len="med"/>
          </a:ln>
          <a:effectLst/>
        </p:spPr>
        <p:txBody>
          <a:bodyPr lIns="91432" tIns="45716" rIns="91432" bIns="45716"/>
          <a:lstStyle/>
          <a:p>
            <a:pPr eaLnBrk="0" hangingPunct="0">
              <a:defRPr/>
            </a:pPr>
            <a:endParaRPr lang="en-US" sz="900">
              <a:solidFill>
                <a:prstClr val="black"/>
              </a:solidFill>
              <a:ea typeface="ＭＳ Ｐゴシック" pitchFamily="-108" charset="-128"/>
              <a:cs typeface="ＭＳ Ｐゴシック" pitchFamily="-108" charset="-128"/>
            </a:endParaRPr>
          </a:p>
        </p:txBody>
      </p:sp>
      <p:sp>
        <p:nvSpPr>
          <p:cNvPr id="102" name="Isosceles Triangle 101">
            <a:extLst>
              <a:ext uri="{FF2B5EF4-FFF2-40B4-BE49-F238E27FC236}">
                <a16:creationId xmlns:a16="http://schemas.microsoft.com/office/drawing/2014/main" id="{4C3F7B7C-41C8-47BE-9660-FD99F6867ED7}"/>
              </a:ext>
            </a:extLst>
          </p:cNvPr>
          <p:cNvSpPr/>
          <p:nvPr/>
        </p:nvSpPr>
        <p:spPr>
          <a:xfrm rot="10800000">
            <a:off x="9388662" y="1809273"/>
            <a:ext cx="133161" cy="146911"/>
          </a:xfrm>
          <a:prstGeom prst="triangle">
            <a:avLst/>
          </a:prstGeom>
          <a:solidFill>
            <a:srgbClr val="3333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Isosceles Triangle 102">
            <a:extLst>
              <a:ext uri="{FF2B5EF4-FFF2-40B4-BE49-F238E27FC236}">
                <a16:creationId xmlns:a16="http://schemas.microsoft.com/office/drawing/2014/main" id="{6AE0DE93-5115-4E9B-9456-0626B7E01F4A}"/>
              </a:ext>
            </a:extLst>
          </p:cNvPr>
          <p:cNvSpPr/>
          <p:nvPr/>
        </p:nvSpPr>
        <p:spPr>
          <a:xfrm rot="10800000">
            <a:off x="9746169" y="1821179"/>
            <a:ext cx="133161" cy="146911"/>
          </a:xfrm>
          <a:prstGeom prst="triangle">
            <a:avLst/>
          </a:prstGeom>
          <a:solidFill>
            <a:srgbClr val="3333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Text Box 197">
            <a:extLst>
              <a:ext uri="{FF2B5EF4-FFF2-40B4-BE49-F238E27FC236}">
                <a16:creationId xmlns:a16="http://schemas.microsoft.com/office/drawing/2014/main" id="{E9F9FD54-C326-4BB9-84F0-25520616F6C3}"/>
              </a:ext>
            </a:extLst>
          </p:cNvPr>
          <p:cNvSpPr txBox="1">
            <a:spLocks noChangeArrowheads="1"/>
          </p:cNvSpPr>
          <p:nvPr/>
        </p:nvSpPr>
        <p:spPr bwMode="auto">
          <a:xfrm>
            <a:off x="9279827" y="1486398"/>
            <a:ext cx="1122430"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3333CC"/>
                </a:solidFill>
                <a:cs typeface="Helvetica"/>
              </a:rPr>
              <a:t>BN-3  Gen 2  Test</a:t>
            </a:r>
          </a:p>
        </p:txBody>
      </p:sp>
      <p:sp>
        <p:nvSpPr>
          <p:cNvPr id="112" name="Text Box 197">
            <a:extLst>
              <a:ext uri="{FF2B5EF4-FFF2-40B4-BE49-F238E27FC236}">
                <a16:creationId xmlns:a16="http://schemas.microsoft.com/office/drawing/2014/main" id="{D3188E55-A6E4-4E7F-90D4-9600196EC4C1}"/>
              </a:ext>
            </a:extLst>
          </p:cNvPr>
          <p:cNvSpPr txBox="1">
            <a:spLocks noChangeArrowheads="1"/>
          </p:cNvSpPr>
          <p:nvPr/>
        </p:nvSpPr>
        <p:spPr bwMode="auto">
          <a:xfrm>
            <a:off x="8596805" y="1601695"/>
            <a:ext cx="1266363" cy="21543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3333CC"/>
                </a:solidFill>
                <a:cs typeface="Helvetica"/>
              </a:rPr>
              <a:t>HACCP review</a:t>
            </a:r>
          </a:p>
        </p:txBody>
      </p:sp>
      <p:sp>
        <p:nvSpPr>
          <p:cNvPr id="113" name="Isosceles Triangle 94">
            <a:extLst>
              <a:ext uri="{FF2B5EF4-FFF2-40B4-BE49-F238E27FC236}">
                <a16:creationId xmlns:a16="http://schemas.microsoft.com/office/drawing/2014/main" id="{FD7F23DC-E14C-49C6-A935-97A1B748A1DD}"/>
              </a:ext>
            </a:extLst>
          </p:cNvPr>
          <p:cNvSpPr/>
          <p:nvPr/>
        </p:nvSpPr>
        <p:spPr bwMode="auto">
          <a:xfrm rot="10800000">
            <a:off x="10053232" y="1770714"/>
            <a:ext cx="171865" cy="206598"/>
          </a:xfrm>
          <a:prstGeom prst="diamond">
            <a:avLst/>
          </a:prstGeom>
          <a:solidFill>
            <a:srgbClr val="3333CC"/>
          </a:solidFill>
          <a:ln w="28575" cap="flat" cmpd="sng" algn="ctr">
            <a:noFill/>
            <a:prstDash val="solid"/>
            <a:round/>
            <a:headEnd type="none" w="med" len="med"/>
            <a:tailEnd type="none" w="med" len="med"/>
          </a:ln>
          <a:effectLst/>
        </p:spPr>
        <p:txBody>
          <a:bodyPr lIns="91432" tIns="45716" rIns="91432" bIns="45716"/>
          <a:lstStyle/>
          <a:p>
            <a:pPr eaLnBrk="0" hangingPunct="0">
              <a:defRPr/>
            </a:pPr>
            <a:endParaRPr lang="en-US" sz="900">
              <a:solidFill>
                <a:prstClr val="black"/>
              </a:solidFill>
              <a:ea typeface="ＭＳ Ｐゴシック" pitchFamily="-108" charset="-128"/>
              <a:cs typeface="ＭＳ Ｐゴシック" pitchFamily="-108" charset="-128"/>
            </a:endParaRPr>
          </a:p>
        </p:txBody>
      </p:sp>
      <p:sp>
        <p:nvSpPr>
          <p:cNvPr id="114" name="Text Box 197">
            <a:extLst>
              <a:ext uri="{FF2B5EF4-FFF2-40B4-BE49-F238E27FC236}">
                <a16:creationId xmlns:a16="http://schemas.microsoft.com/office/drawing/2014/main" id="{C7E54E07-9F7B-4F09-BFCD-AA46BBA702CB}"/>
              </a:ext>
            </a:extLst>
          </p:cNvPr>
          <p:cNvSpPr txBox="1">
            <a:spLocks noChangeArrowheads="1"/>
          </p:cNvSpPr>
          <p:nvPr/>
        </p:nvSpPr>
        <p:spPr bwMode="auto">
          <a:xfrm>
            <a:off x="9650913" y="2039004"/>
            <a:ext cx="1122430"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3333CC"/>
                </a:solidFill>
                <a:cs typeface="Helvetica"/>
              </a:rPr>
              <a:t>BN-3  Gen 2  FRR</a:t>
            </a:r>
          </a:p>
        </p:txBody>
      </p:sp>
    </p:spTree>
    <p:extLst>
      <p:ext uri="{BB962C8B-B14F-4D97-AF65-F5344CB8AC3E}">
        <p14:creationId xmlns:p14="http://schemas.microsoft.com/office/powerpoint/2010/main" val="2923593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21312"/>
            <a:ext cx="8250115" cy="1066800"/>
          </a:xfrm>
        </p:spPr>
        <p:txBody>
          <a:bodyPr/>
          <a:lstStyle/>
          <a:p>
            <a:pPr algn="ctr"/>
            <a:r>
              <a:rPr lang="en-US" sz="4000" b="1" dirty="0">
                <a:solidFill>
                  <a:schemeClr val="bg1">
                    <a:lumMod val="85000"/>
                  </a:schemeClr>
                </a:solidFill>
                <a:latin typeface="Helvetica" panose="020B0604020202020204" pitchFamily="34" charset="0"/>
                <a:cs typeface="Helvetica" panose="020B0604020202020204" pitchFamily="34" charset="0"/>
              </a:rPr>
              <a:t>Accomplishments – </a:t>
            </a:r>
            <a:r>
              <a:rPr lang="en-US" sz="4000" b="1" dirty="0" err="1">
                <a:solidFill>
                  <a:schemeClr val="bg1">
                    <a:lumMod val="85000"/>
                  </a:schemeClr>
                </a:solidFill>
                <a:latin typeface="Helvetica" panose="020B0604020202020204" pitchFamily="34" charset="0"/>
                <a:cs typeface="Helvetica" panose="020B0604020202020204" pitchFamily="34" charset="0"/>
              </a:rPr>
              <a:t>BioNutrients</a:t>
            </a:r>
            <a:r>
              <a:rPr lang="en-US" sz="4000" b="1" dirty="0">
                <a:solidFill>
                  <a:schemeClr val="bg1">
                    <a:lumMod val="85000"/>
                  </a:schemeClr>
                </a:solidFill>
                <a:latin typeface="Helvetica" panose="020B0604020202020204" pitchFamily="34" charset="0"/>
                <a:cs typeface="Helvetica" panose="020B0604020202020204" pitchFamily="34" charset="0"/>
              </a:rPr>
              <a:t> </a:t>
            </a:r>
          </a:p>
        </p:txBody>
      </p:sp>
      <p:sp>
        <p:nvSpPr>
          <p:cNvPr id="6" name="Slide Number Placeholder 5"/>
          <p:cNvSpPr>
            <a:spLocks noGrp="1"/>
          </p:cNvSpPr>
          <p:nvPr>
            <p:ph type="sldNum" sz="quarter" idx="4294967295"/>
          </p:nvPr>
        </p:nvSpPr>
        <p:spPr>
          <a:xfrm>
            <a:off x="8610600" y="6356350"/>
            <a:ext cx="2743200"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6438F463-6F42-4872-894D-AE008E6BAE2F}" type="slidenum">
              <a:rPr lang="en-US" smtClean="0"/>
              <a:pPr>
                <a:defRPr/>
              </a:pPr>
              <a:t>8</a:t>
            </a:fld>
            <a:endParaRPr lang="uk-UA"/>
          </a:p>
        </p:txBody>
      </p:sp>
      <p:sp>
        <p:nvSpPr>
          <p:cNvPr id="4" name="Content Placeholder 2"/>
          <p:cNvSpPr txBox="1">
            <a:spLocks/>
          </p:cNvSpPr>
          <p:nvPr/>
        </p:nvSpPr>
        <p:spPr>
          <a:xfrm>
            <a:off x="155063" y="1216282"/>
            <a:ext cx="6807638" cy="4999892"/>
          </a:xfrm>
          <a:prstGeom prst="rect">
            <a:avLst/>
          </a:prstGeom>
        </p:spPr>
        <p:txBody>
          <a:bodyPr lIns="91440" tIns="45720" rIns="91440" bIns="45720"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1800" b="1" dirty="0">
                <a:latin typeface="Arial"/>
                <a:ea typeface="ＭＳ Ｐゴシック"/>
                <a:cs typeface="Arial"/>
              </a:rPr>
              <a:t>BioNutrients-1 </a:t>
            </a:r>
            <a:endParaRPr lang="en-US" sz="1800" b="1" dirty="0">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1400" b="1" dirty="0">
                <a:latin typeface="Arial"/>
                <a:ea typeface="ＭＳ Ｐゴシック"/>
                <a:cs typeface="Arial"/>
              </a:rPr>
              <a:t>Fourth successful </a:t>
            </a:r>
            <a:r>
              <a:rPr lang="en-US" sz="1400" b="1" dirty="0">
                <a:latin typeface="Arial" panose="020B0604020202020204" pitchFamily="34" charset="0"/>
                <a:ea typeface="+mn-lt"/>
                <a:cs typeface="Arial" panose="020B0604020202020204" pitchFamily="34" charset="0"/>
              </a:rPr>
              <a:t>on-orbit</a:t>
            </a:r>
            <a:r>
              <a:rPr lang="en-US" sz="1400" b="1" dirty="0">
                <a:ea typeface="+mn-lt"/>
                <a:cs typeface="+mn-lt"/>
              </a:rPr>
              <a:t> </a:t>
            </a:r>
            <a:r>
              <a:rPr lang="en-US" sz="1400" b="1" dirty="0">
                <a:latin typeface="Arial"/>
                <a:ea typeface="ＭＳ Ｐゴシック"/>
                <a:cs typeface="Arial"/>
              </a:rPr>
              <a:t>run, 2.8 years of ambient storage, viability and successful operation on ISS. </a:t>
            </a:r>
          </a:p>
          <a:p>
            <a:pPr lvl="1">
              <a:buFont typeface="Wingdings" panose="05000000000000000000" pitchFamily="2" charset="2"/>
              <a:buChar char="Ø"/>
            </a:pPr>
            <a:r>
              <a:rPr lang="en-US" sz="1400" b="1" dirty="0">
                <a:latin typeface="Arial"/>
                <a:ea typeface="ＭＳ Ｐゴシック"/>
                <a:cs typeface="Arial"/>
              </a:rPr>
              <a:t>No contamination detected in run 1,2 and 3 (run four sample results are pending due to late August return), no leaks, no anomalies.</a:t>
            </a:r>
          </a:p>
          <a:p>
            <a:pPr lvl="1">
              <a:buFont typeface="Wingdings" panose="05000000000000000000" pitchFamily="2" charset="2"/>
              <a:buChar char="Ø"/>
            </a:pPr>
            <a:r>
              <a:rPr lang="en-US" sz="1400" b="1" dirty="0">
                <a:latin typeface="Arial"/>
                <a:ea typeface="ＭＳ Ｐゴシック"/>
                <a:cs typeface="Arial"/>
              </a:rPr>
              <a:t>Growth on ISS exceeds ground controls.</a:t>
            </a:r>
          </a:p>
          <a:p>
            <a:pPr marL="457200" lvl="1" indent="0">
              <a:buNone/>
            </a:pPr>
            <a:endParaRPr lang="en-US" sz="800" b="1" dirty="0">
              <a:latin typeface="Arial"/>
              <a:ea typeface="ＭＳ Ｐゴシック"/>
              <a:cs typeface="Arial"/>
            </a:endParaRPr>
          </a:p>
          <a:p>
            <a:pPr>
              <a:buFont typeface="Wingdings" panose="05000000000000000000" pitchFamily="2" charset="2"/>
              <a:buChar char="Ø"/>
            </a:pPr>
            <a:r>
              <a:rPr lang="en-US" sz="1800" b="1" dirty="0">
                <a:latin typeface="Arial"/>
                <a:ea typeface="ＭＳ Ｐゴシック"/>
                <a:cs typeface="Arial"/>
              </a:rPr>
              <a:t>BioNutrients-2</a:t>
            </a:r>
            <a:endParaRPr lang="en-US" sz="1800" b="1" dirty="0">
              <a:latin typeface="Arial" panose="020B0604020202020204" pitchFamily="34" charset="0"/>
              <a:cs typeface="Arial" panose="020B0604020202020204" pitchFamily="34" charset="0"/>
            </a:endParaRPr>
          </a:p>
          <a:p>
            <a:pPr lvl="1">
              <a:buFont typeface="Wingdings,Sans-Serif" panose="05000000000000000000" pitchFamily="2" charset="2"/>
              <a:buChar char="Ø"/>
            </a:pPr>
            <a:r>
              <a:rPr lang="en-US" sz="1400" b="1" dirty="0">
                <a:latin typeface="Arial"/>
                <a:ea typeface="ＭＳ Ｐゴシック"/>
                <a:cs typeface="Arial"/>
              </a:rPr>
              <a:t>Producing Nutrients (carotenoids), a protein therapeutic </a:t>
            </a:r>
            <a:r>
              <a:rPr lang="en-US" sz="1400" b="1" dirty="0" err="1">
                <a:latin typeface="Arial"/>
                <a:ea typeface="ＭＳ Ｐゴシック"/>
                <a:cs typeface="Arial"/>
              </a:rPr>
              <a:t>follistatin</a:t>
            </a:r>
            <a:r>
              <a:rPr lang="en-US" sz="1400" b="1" dirty="0">
                <a:latin typeface="Arial"/>
                <a:ea typeface="ＭＳ Ｐゴシック"/>
                <a:cs typeface="Arial"/>
              </a:rPr>
              <a:t>, and new food delivery system – yogurt and kefir.</a:t>
            </a:r>
          </a:p>
          <a:p>
            <a:pPr lvl="1">
              <a:buFont typeface="Wingdings,Sans-Serif" panose="05000000000000000000" pitchFamily="2" charset="2"/>
              <a:buChar char="Ø"/>
            </a:pPr>
            <a:r>
              <a:rPr lang="en-US" sz="1400" b="1" dirty="0">
                <a:latin typeface="Arial"/>
                <a:ea typeface="ＭＳ Ｐゴシック"/>
                <a:cs typeface="Arial"/>
              </a:rPr>
              <a:t>Phase 2 Safety Review passed.</a:t>
            </a:r>
          </a:p>
          <a:p>
            <a:pPr lvl="1">
              <a:buFont typeface="Wingdings,Sans-Serif" panose="05000000000000000000" pitchFamily="2" charset="2"/>
              <a:buChar char="Ø"/>
            </a:pPr>
            <a:r>
              <a:rPr lang="en-US" sz="1400" b="1" dirty="0">
                <a:latin typeface="Arial"/>
                <a:ea typeface="ＭＳ Ｐゴシック"/>
                <a:cs typeface="Arial"/>
              </a:rPr>
              <a:t>All ground testing successfully completed with gen-1 bioreactor.</a:t>
            </a:r>
          </a:p>
          <a:p>
            <a:pPr lvl="1">
              <a:buFont typeface="Wingdings,Sans-Serif" panose="05000000000000000000" pitchFamily="2" charset="2"/>
              <a:buChar char="Ø"/>
            </a:pPr>
            <a:r>
              <a:rPr lang="en-US" sz="1400" b="1" dirty="0">
                <a:latin typeface="Arial"/>
                <a:ea typeface="ＭＳ Ｐゴシック"/>
                <a:cs typeface="Arial"/>
              </a:rPr>
              <a:t>Flight Readiness Review passed 08/25/2022 (open work pending).</a:t>
            </a:r>
          </a:p>
          <a:p>
            <a:pPr lvl="1">
              <a:buFont typeface="Wingdings,Sans-Serif" panose="05000000000000000000" pitchFamily="2" charset="2"/>
              <a:buChar char="Ø"/>
            </a:pPr>
            <a:r>
              <a:rPr lang="en-US" sz="1400" b="1" dirty="0">
                <a:latin typeface="Arial"/>
                <a:ea typeface="ＭＳ Ｐゴシック"/>
                <a:cs typeface="Arial"/>
              </a:rPr>
              <a:t>Hardware is built and ready for launch on SPX-26.</a:t>
            </a:r>
          </a:p>
          <a:p>
            <a:pPr lvl="1">
              <a:buFont typeface="Wingdings,Sans-Serif" panose="05000000000000000000" pitchFamily="2" charset="2"/>
              <a:buChar char="Ø"/>
            </a:pPr>
            <a:endParaRPr lang="en-US" sz="800" b="1" dirty="0">
              <a:latin typeface="Arial"/>
              <a:ea typeface="ＭＳ Ｐゴシック"/>
              <a:cs typeface="Arial"/>
            </a:endParaRPr>
          </a:p>
          <a:p>
            <a:pPr>
              <a:buFont typeface="Wingdings" panose="05000000000000000000" pitchFamily="2" charset="2"/>
              <a:buChar char="Ø"/>
            </a:pPr>
            <a:r>
              <a:rPr lang="en-US" sz="1800" b="1" dirty="0">
                <a:latin typeface="Arial"/>
                <a:ea typeface="ＭＳ Ｐゴシック"/>
                <a:cs typeface="Arial"/>
              </a:rPr>
              <a:t>BioNutrients-3 </a:t>
            </a:r>
          </a:p>
          <a:p>
            <a:pPr lvl="1">
              <a:buFont typeface="Wingdings" panose="05000000000000000000" pitchFamily="2" charset="2"/>
              <a:buChar char="Ø"/>
            </a:pPr>
            <a:r>
              <a:rPr lang="en-US" sz="1600" b="1" dirty="0">
                <a:latin typeface="Arial"/>
                <a:ea typeface="ＭＳ Ｐゴシック"/>
                <a:cs typeface="Arial"/>
              </a:rPr>
              <a:t>Additional nutrient product development is underway</a:t>
            </a:r>
          </a:p>
          <a:p>
            <a:pPr lvl="2">
              <a:buFont typeface="Wingdings" panose="05000000000000000000" pitchFamily="2" charset="2"/>
              <a:buChar char="Ø"/>
            </a:pPr>
            <a:r>
              <a:rPr lang="en-US" sz="1400" b="1" dirty="0">
                <a:latin typeface="Arial"/>
                <a:ea typeface="ＭＳ Ｐゴシック"/>
                <a:cs typeface="Arial"/>
              </a:rPr>
              <a:t>Additional Nutrients to be co-expressed with carotenoids to deliver a multi-nutrient pack. </a:t>
            </a:r>
          </a:p>
          <a:p>
            <a:pPr lvl="1">
              <a:buFont typeface="Wingdings" panose="05000000000000000000" pitchFamily="2" charset="2"/>
              <a:buChar char="Ø"/>
            </a:pPr>
            <a:r>
              <a:rPr lang="en-US" sz="1600" b="1" dirty="0">
                <a:latin typeface="Arial"/>
                <a:ea typeface="ＭＳ Ｐゴシック"/>
                <a:cs typeface="Arial"/>
              </a:rPr>
              <a:t>Food Safety development testing</a:t>
            </a:r>
          </a:p>
          <a:p>
            <a:pPr lvl="2">
              <a:buFont typeface="Wingdings" panose="05000000000000000000" pitchFamily="2" charset="2"/>
              <a:buChar char="Ø"/>
            </a:pPr>
            <a:r>
              <a:rPr lang="en-US" sz="1400" b="1" dirty="0">
                <a:latin typeface="Arial"/>
                <a:ea typeface="ＭＳ Ｐゴシック"/>
                <a:cs typeface="Arial"/>
              </a:rPr>
              <a:t>Enriched bread and in-mission heat kill (aka baking).</a:t>
            </a:r>
          </a:p>
          <a:p>
            <a:pPr lvl="2">
              <a:buFont typeface="Wingdings" panose="05000000000000000000" pitchFamily="2" charset="2"/>
              <a:buChar char="Ø"/>
            </a:pPr>
            <a:r>
              <a:rPr lang="en-US" sz="1400" b="1" dirty="0">
                <a:latin typeface="Arial"/>
                <a:ea typeface="ＭＳ Ｐゴシック"/>
                <a:cs typeface="Arial"/>
              </a:rPr>
              <a:t>Examining use of E-nose to detect contaminated cultures.</a:t>
            </a: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13" name="Rectangle 12">
            <a:extLst>
              <a:ext uri="{FF2B5EF4-FFF2-40B4-BE49-F238E27FC236}">
                <a16:creationId xmlns:a16="http://schemas.microsoft.com/office/drawing/2014/main" id="{821D3784-5802-4461-AC24-E39A41CE2B3F}"/>
              </a:ext>
            </a:extLst>
          </p:cNvPr>
          <p:cNvSpPr/>
          <p:nvPr/>
        </p:nvSpPr>
        <p:spPr>
          <a:xfrm>
            <a:off x="7373127" y="2989392"/>
            <a:ext cx="4663810" cy="76174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defRPr sz="1920" b="0" i="0" u="none" strike="noStrike" kern="1200" spc="0" baseline="0">
                <a:solidFill>
                  <a:prstClr val="black">
                    <a:lumMod val="65000"/>
                    <a:lumOff val="35000"/>
                  </a:prstClr>
                </a:solidFill>
                <a:latin typeface="+mn-lt"/>
                <a:ea typeface="+mn-ea"/>
                <a:cs typeface="+mn-cs"/>
              </a:defRPr>
            </a:pPr>
            <a:r>
              <a:rPr lang="en-US" sz="1200" b="1" dirty="0">
                <a:solidFill>
                  <a:schemeClr val="tx1"/>
                </a:solidFill>
              </a:rPr>
              <a:t>BN-2 </a:t>
            </a:r>
            <a:r>
              <a:rPr lang="en-US" sz="1050" b="1" dirty="0">
                <a:solidFill>
                  <a:schemeClr val="tx1"/>
                </a:solidFill>
              </a:rPr>
              <a:t>Experiment Verification Test and flight build</a:t>
            </a:r>
            <a:r>
              <a:rPr lang="en-US" sz="1050" b="1" dirty="0">
                <a:solidFill>
                  <a:schemeClr val="tx1"/>
                </a:solidFill>
                <a:cs typeface="Arial" panose="020B0604020202020204" pitchFamily="34" charset="0"/>
              </a:rPr>
              <a:t> </a:t>
            </a:r>
            <a:r>
              <a:rPr lang="en-US" sz="1050" dirty="0">
                <a:solidFill>
                  <a:schemeClr val="tx1"/>
                </a:solidFill>
              </a:rPr>
              <a:t>(A)</a:t>
            </a:r>
            <a:r>
              <a:rPr lang="en-US" sz="1050" dirty="0">
                <a:solidFill>
                  <a:schemeClr val="tx1"/>
                </a:solidFill>
                <a:cs typeface="Arial" panose="020B0604020202020204" pitchFamily="34" charset="0"/>
              </a:rPr>
              <a:t> </a:t>
            </a:r>
            <a:r>
              <a:rPr lang="en-US" sz="1050" dirty="0">
                <a:solidFill>
                  <a:schemeClr val="tx1"/>
                </a:solidFill>
              </a:rPr>
              <a:t>yeast strains producing carotenoids and </a:t>
            </a:r>
            <a:r>
              <a:rPr lang="en-US" sz="1050" dirty="0" err="1">
                <a:solidFill>
                  <a:schemeClr val="tx1"/>
                </a:solidFill>
              </a:rPr>
              <a:t>follistatin</a:t>
            </a:r>
            <a:r>
              <a:rPr lang="en-US" sz="1050" dirty="0">
                <a:solidFill>
                  <a:schemeClr val="tx1"/>
                </a:solidFill>
              </a:rPr>
              <a:t> in 3 mil FEP bag reactors, (B and C) yogurt cultures in 5 mil FEP, blue pH indicator dye turns to yellow as the culture grows and becomes the yogurt product.  D.</a:t>
            </a:r>
            <a:r>
              <a:rPr lang="en-US" sz="1050" b="1" dirty="0">
                <a:solidFill>
                  <a:schemeClr val="tx1"/>
                </a:solidFill>
              </a:rPr>
              <a:t> flight Build </a:t>
            </a:r>
            <a:r>
              <a:rPr lang="en-US" sz="1050" dirty="0">
                <a:solidFill>
                  <a:schemeClr val="tx1"/>
                </a:solidFill>
              </a:rPr>
              <a:t>with four vacuum sealed reactors per packet.</a:t>
            </a:r>
          </a:p>
        </p:txBody>
      </p:sp>
      <p:pic>
        <p:nvPicPr>
          <p:cNvPr id="14" name="Picture 1" descr="image003">
            <a:extLst>
              <a:ext uri="{FF2B5EF4-FFF2-40B4-BE49-F238E27FC236}">
                <a16:creationId xmlns:a16="http://schemas.microsoft.com/office/drawing/2014/main" id="{966A84C9-6095-4B71-A50E-EE8D02DA384D}"/>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l="12647" r="14601" b="22915"/>
          <a:stretch/>
        </p:blipFill>
        <p:spPr bwMode="auto">
          <a:xfrm>
            <a:off x="7374980" y="3763359"/>
            <a:ext cx="1364632" cy="163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79A88EEE-DACF-4D95-BE61-D104D1FFC84E}"/>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rot="5400000">
            <a:off x="8446167" y="3950239"/>
            <a:ext cx="1625737" cy="1244894"/>
          </a:xfrm>
          <a:prstGeom prst="rect">
            <a:avLst/>
          </a:prstGeom>
        </p:spPr>
      </p:pic>
      <p:pic>
        <p:nvPicPr>
          <p:cNvPr id="16" name="Picture 15" descr="A picture containing text, stacked&#10;&#10;Description automatically generated">
            <a:extLst>
              <a:ext uri="{FF2B5EF4-FFF2-40B4-BE49-F238E27FC236}">
                <a16:creationId xmlns:a16="http://schemas.microsoft.com/office/drawing/2014/main" id="{82261480-118E-434B-A39C-8440E23E8B4C}"/>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rot="5400000">
            <a:off x="9674711" y="3952346"/>
            <a:ext cx="1621525" cy="1244894"/>
          </a:xfrm>
          <a:prstGeom prst="rect">
            <a:avLst/>
          </a:prstGeom>
        </p:spPr>
      </p:pic>
      <p:pic>
        <p:nvPicPr>
          <p:cNvPr id="17" name="Picture 16">
            <a:extLst>
              <a:ext uri="{FF2B5EF4-FFF2-40B4-BE49-F238E27FC236}">
                <a16:creationId xmlns:a16="http://schemas.microsoft.com/office/drawing/2014/main" id="{DAFAE45A-9C02-452A-A446-B67ED74A9006}"/>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7373127" y="1178764"/>
            <a:ext cx="2526925" cy="1412988"/>
          </a:xfrm>
          <a:prstGeom prst="rect">
            <a:avLst/>
          </a:prstGeom>
        </p:spPr>
      </p:pic>
      <p:sp>
        <p:nvSpPr>
          <p:cNvPr id="25" name="Rectangle 24">
            <a:extLst>
              <a:ext uri="{FF2B5EF4-FFF2-40B4-BE49-F238E27FC236}">
                <a16:creationId xmlns:a16="http://schemas.microsoft.com/office/drawing/2014/main" id="{04EBBF81-1827-4AB2-8ECC-77E7966361EA}"/>
              </a:ext>
            </a:extLst>
          </p:cNvPr>
          <p:cNvSpPr/>
          <p:nvPr/>
        </p:nvSpPr>
        <p:spPr>
          <a:xfrm>
            <a:off x="7373127" y="2587576"/>
            <a:ext cx="4671760" cy="34612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lang="en-US" sz="1050" b="1" dirty="0">
                <a:solidFill>
                  <a:schemeClr val="tx1"/>
                </a:solidFill>
                <a:latin typeface="Helvetica" panose="020B0604020202020204" pitchFamily="34" charset="0"/>
                <a:cs typeface="Helvetica" panose="020B0604020202020204" pitchFamily="34" charset="0"/>
              </a:rPr>
              <a:t>BN-1 </a:t>
            </a:r>
            <a:r>
              <a:rPr lang="en-US" sz="1000" dirty="0">
                <a:solidFill>
                  <a:schemeClr val="tx1"/>
                </a:solidFill>
                <a:latin typeface="Helvetica" panose="020B0604020202020204" pitchFamily="34" charset="0"/>
                <a:cs typeface="Helvetica" panose="020B0604020202020204" pitchFamily="34" charset="0"/>
              </a:rPr>
              <a:t>run four production packs in SABL incubator on the ISS, February 2022.  Astronaut Tom </a:t>
            </a:r>
            <a:r>
              <a:rPr lang="en-US" sz="1000" dirty="0" err="1">
                <a:solidFill>
                  <a:schemeClr val="tx1"/>
                </a:solidFill>
                <a:latin typeface="Helvetica" panose="020B0604020202020204" pitchFamily="34" charset="0"/>
                <a:cs typeface="Helvetica" panose="020B0604020202020204" pitchFamily="34" charset="0"/>
              </a:rPr>
              <a:t>Marshburn</a:t>
            </a:r>
            <a:r>
              <a:rPr lang="en-US" sz="1000" dirty="0">
                <a:solidFill>
                  <a:schemeClr val="tx1"/>
                </a:solidFill>
                <a:latin typeface="Helvetica" panose="020B0604020202020204" pitchFamily="34" charset="0"/>
                <a:cs typeface="Helvetica" panose="020B0604020202020204" pitchFamily="34" charset="0"/>
              </a:rPr>
              <a:t> agitating the cultures at the 6-hour timepoint.</a:t>
            </a:r>
          </a:p>
        </p:txBody>
      </p:sp>
      <p:pic>
        <p:nvPicPr>
          <p:cNvPr id="26" name="Picture 2" descr="iss066e136072.jpg (5568×3712)">
            <a:extLst>
              <a:ext uri="{FF2B5EF4-FFF2-40B4-BE49-F238E27FC236}">
                <a16:creationId xmlns:a16="http://schemas.microsoft.com/office/drawing/2014/main" id="{20B55DC3-E6B8-44C3-B99D-77A83A487781}"/>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9917455" y="1179556"/>
            <a:ext cx="2119482" cy="141298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0">
            <a:extLst>
              <a:ext uri="{FF2B5EF4-FFF2-40B4-BE49-F238E27FC236}">
                <a16:creationId xmlns:a16="http://schemas.microsoft.com/office/drawing/2014/main" id="{BA7E0A4C-DEFE-4447-8EE5-A1970371ED40}"/>
              </a:ext>
            </a:extLst>
          </p:cNvPr>
          <p:cNvPicPr>
            <a:picLocks noChangeAspect="1"/>
          </p:cNvPicPr>
          <p:nvPr/>
        </p:nvPicPr>
        <p:blipFill rotWithShape="1">
          <a:blip r:embed="rId9"/>
          <a:srcRect t="7156" b="13497"/>
          <a:stretch/>
        </p:blipFill>
        <p:spPr>
          <a:xfrm rot="16200000">
            <a:off x="10800503" y="4077532"/>
            <a:ext cx="1615315" cy="990306"/>
          </a:xfrm>
          <a:prstGeom prst="rect">
            <a:avLst/>
          </a:prstGeom>
        </p:spPr>
      </p:pic>
      <p:pic>
        <p:nvPicPr>
          <p:cNvPr id="28" name="Picture 5">
            <a:extLst>
              <a:ext uri="{FF2B5EF4-FFF2-40B4-BE49-F238E27FC236}">
                <a16:creationId xmlns:a16="http://schemas.microsoft.com/office/drawing/2014/main" id="{6BCC1A0B-A466-4238-AE67-11A921B81011}"/>
              </a:ext>
            </a:extLst>
          </p:cNvPr>
          <p:cNvPicPr>
            <a:picLocks noChangeAspect="1"/>
          </p:cNvPicPr>
          <p:nvPr/>
        </p:nvPicPr>
        <p:blipFill>
          <a:blip r:embed="rId10"/>
          <a:stretch>
            <a:fillRect/>
          </a:stretch>
        </p:blipFill>
        <p:spPr>
          <a:xfrm>
            <a:off x="9327417" y="5398900"/>
            <a:ext cx="1158055" cy="1128135"/>
          </a:xfrm>
          <a:prstGeom prst="rect">
            <a:avLst/>
          </a:prstGeom>
        </p:spPr>
      </p:pic>
      <p:sp>
        <p:nvSpPr>
          <p:cNvPr id="29" name="TextBox 28">
            <a:extLst>
              <a:ext uri="{FF2B5EF4-FFF2-40B4-BE49-F238E27FC236}">
                <a16:creationId xmlns:a16="http://schemas.microsoft.com/office/drawing/2014/main" id="{31FD0865-C9A3-4D65-8FF7-7479F504B7ED}"/>
              </a:ext>
            </a:extLst>
          </p:cNvPr>
          <p:cNvSpPr txBox="1"/>
          <p:nvPr/>
        </p:nvSpPr>
        <p:spPr>
          <a:xfrm>
            <a:off x="7377990" y="5380343"/>
            <a:ext cx="1956510" cy="1408078"/>
          </a:xfrm>
          <a:prstGeom prst="rect">
            <a:avLst/>
          </a:prstGeom>
          <a:solidFill>
            <a:schemeClr val="accent1">
              <a:lumMod val="20000"/>
              <a:lumOff val="80000"/>
            </a:schemeClr>
          </a:solidFill>
        </p:spPr>
        <p:txBody>
          <a:bodyPr wrap="square" lIns="91440" tIns="45720" rIns="91440" bIns="45720" rtlCol="0" anchor="t">
            <a:spAutoFit/>
          </a:bodyPr>
          <a:lstStyle/>
          <a:p>
            <a:r>
              <a:rPr lang="en-US" sz="1100" b="1" dirty="0">
                <a:ea typeface="+mn-lt"/>
                <a:cs typeface="+mn-lt"/>
              </a:rPr>
              <a:t>BN-3</a:t>
            </a:r>
            <a:r>
              <a:rPr lang="en-US" sz="1200" dirty="0">
                <a:ea typeface="+mn-lt"/>
                <a:cs typeface="+mn-lt"/>
              </a:rPr>
              <a:t>: (</a:t>
            </a:r>
            <a:r>
              <a:rPr lang="en-US" sz="1050" dirty="0">
                <a:latin typeface="+mn-lt"/>
                <a:ea typeface="+mn-lt"/>
                <a:cs typeface="+mn-lt"/>
              </a:rPr>
              <a:t>E) Yeast colonies engineered to express the B vitamin riboflavin (yellow color = increased expression). (F) Baking for food safety. Carotenoid expressing yeast left vs commercial yeast starter baking was 3hr at 85 degrees</a:t>
            </a:r>
            <a:r>
              <a:rPr lang="en-US" sz="1050" i="1" dirty="0">
                <a:latin typeface="+mn-lt"/>
                <a:ea typeface="+mn-lt"/>
                <a:cs typeface="+mn-lt"/>
              </a:rPr>
              <a:t> C</a:t>
            </a:r>
            <a:r>
              <a:rPr lang="en-US" sz="1050" dirty="0">
                <a:latin typeface="+mn-lt"/>
                <a:ea typeface="+mn-lt"/>
                <a:cs typeface="+mn-lt"/>
              </a:rPr>
              <a:t>. </a:t>
            </a:r>
            <a:endParaRPr lang="en-US" sz="1050" dirty="0">
              <a:latin typeface="+mn-lt"/>
              <a:cs typeface="Calibri"/>
            </a:endParaRPr>
          </a:p>
        </p:txBody>
      </p:sp>
      <p:pic>
        <p:nvPicPr>
          <p:cNvPr id="31" name="Picture 9">
            <a:extLst>
              <a:ext uri="{FF2B5EF4-FFF2-40B4-BE49-F238E27FC236}">
                <a16:creationId xmlns:a16="http://schemas.microsoft.com/office/drawing/2014/main" id="{ABA6731A-F7C8-4A4A-885B-C80B6BAFC240}"/>
              </a:ext>
            </a:extLst>
          </p:cNvPr>
          <p:cNvPicPr>
            <a:picLocks noChangeAspect="1"/>
          </p:cNvPicPr>
          <p:nvPr/>
        </p:nvPicPr>
        <p:blipFill>
          <a:blip r:embed="rId11"/>
          <a:stretch>
            <a:fillRect/>
          </a:stretch>
        </p:blipFill>
        <p:spPr>
          <a:xfrm>
            <a:off x="10522164" y="5411654"/>
            <a:ext cx="1581150" cy="1115381"/>
          </a:xfrm>
          <a:prstGeom prst="rect">
            <a:avLst/>
          </a:prstGeom>
        </p:spPr>
      </p:pic>
      <p:sp>
        <p:nvSpPr>
          <p:cNvPr id="39" name="TextBox 38">
            <a:extLst>
              <a:ext uri="{FF2B5EF4-FFF2-40B4-BE49-F238E27FC236}">
                <a16:creationId xmlns:a16="http://schemas.microsoft.com/office/drawing/2014/main" id="{E8555ACB-FB0B-41F6-910A-30BF3D5639CF}"/>
              </a:ext>
            </a:extLst>
          </p:cNvPr>
          <p:cNvSpPr txBox="1"/>
          <p:nvPr/>
        </p:nvSpPr>
        <p:spPr>
          <a:xfrm>
            <a:off x="8606315" y="5174743"/>
            <a:ext cx="348237" cy="276999"/>
          </a:xfrm>
          <a:prstGeom prst="rect">
            <a:avLst/>
          </a:prstGeom>
          <a:noFill/>
        </p:spPr>
        <p:txBody>
          <a:bodyPr wrap="square" rtlCol="0">
            <a:spAutoFit/>
          </a:bodyPr>
          <a:lstStyle/>
          <a:p>
            <a:r>
              <a:rPr lang="en-US" sz="1200" b="1" dirty="0"/>
              <a:t>B</a:t>
            </a:r>
          </a:p>
        </p:txBody>
      </p:sp>
      <p:sp>
        <p:nvSpPr>
          <p:cNvPr id="40" name="TextBox 39">
            <a:extLst>
              <a:ext uri="{FF2B5EF4-FFF2-40B4-BE49-F238E27FC236}">
                <a16:creationId xmlns:a16="http://schemas.microsoft.com/office/drawing/2014/main" id="{673D3579-0137-46B0-945D-C4D6CF62569F}"/>
              </a:ext>
            </a:extLst>
          </p:cNvPr>
          <p:cNvSpPr txBox="1"/>
          <p:nvPr/>
        </p:nvSpPr>
        <p:spPr>
          <a:xfrm>
            <a:off x="9803465" y="5156298"/>
            <a:ext cx="348237" cy="276999"/>
          </a:xfrm>
          <a:prstGeom prst="rect">
            <a:avLst/>
          </a:prstGeom>
          <a:noFill/>
        </p:spPr>
        <p:txBody>
          <a:bodyPr wrap="square" rtlCol="0">
            <a:spAutoFit/>
          </a:bodyPr>
          <a:lstStyle/>
          <a:p>
            <a:r>
              <a:rPr lang="en-US" sz="1200" b="1" dirty="0"/>
              <a:t>C</a:t>
            </a:r>
          </a:p>
        </p:txBody>
      </p:sp>
      <p:sp>
        <p:nvSpPr>
          <p:cNvPr id="41" name="TextBox 40">
            <a:extLst>
              <a:ext uri="{FF2B5EF4-FFF2-40B4-BE49-F238E27FC236}">
                <a16:creationId xmlns:a16="http://schemas.microsoft.com/office/drawing/2014/main" id="{2AD135DE-4A58-4E67-BE2A-14F6344B2966}"/>
              </a:ext>
            </a:extLst>
          </p:cNvPr>
          <p:cNvSpPr txBox="1"/>
          <p:nvPr/>
        </p:nvSpPr>
        <p:spPr>
          <a:xfrm>
            <a:off x="7342649" y="5156298"/>
            <a:ext cx="348237" cy="276999"/>
          </a:xfrm>
          <a:prstGeom prst="rect">
            <a:avLst/>
          </a:prstGeom>
          <a:noFill/>
        </p:spPr>
        <p:txBody>
          <a:bodyPr wrap="square" rtlCol="0">
            <a:spAutoFit/>
          </a:bodyPr>
          <a:lstStyle/>
          <a:p>
            <a:r>
              <a:rPr lang="en-US" sz="1200" b="1" dirty="0"/>
              <a:t>A</a:t>
            </a:r>
          </a:p>
        </p:txBody>
      </p:sp>
      <p:sp>
        <p:nvSpPr>
          <p:cNvPr id="42" name="TextBox 41">
            <a:extLst>
              <a:ext uri="{FF2B5EF4-FFF2-40B4-BE49-F238E27FC236}">
                <a16:creationId xmlns:a16="http://schemas.microsoft.com/office/drawing/2014/main" id="{5E606742-3904-4E75-B514-170D33FB603D}"/>
              </a:ext>
            </a:extLst>
          </p:cNvPr>
          <p:cNvSpPr txBox="1"/>
          <p:nvPr/>
        </p:nvSpPr>
        <p:spPr>
          <a:xfrm>
            <a:off x="9290725" y="6283509"/>
            <a:ext cx="348237" cy="276999"/>
          </a:xfrm>
          <a:prstGeom prst="rect">
            <a:avLst/>
          </a:prstGeom>
          <a:noFill/>
        </p:spPr>
        <p:txBody>
          <a:bodyPr wrap="square" rtlCol="0">
            <a:spAutoFit/>
          </a:bodyPr>
          <a:lstStyle/>
          <a:p>
            <a:r>
              <a:rPr lang="en-US" sz="1200" b="1" dirty="0"/>
              <a:t>E</a:t>
            </a:r>
          </a:p>
        </p:txBody>
      </p:sp>
      <p:sp>
        <p:nvSpPr>
          <p:cNvPr id="43" name="TextBox 42">
            <a:extLst>
              <a:ext uri="{FF2B5EF4-FFF2-40B4-BE49-F238E27FC236}">
                <a16:creationId xmlns:a16="http://schemas.microsoft.com/office/drawing/2014/main" id="{7EE343B7-5A86-4B6F-B6A3-2D033744A3D1}"/>
              </a:ext>
            </a:extLst>
          </p:cNvPr>
          <p:cNvSpPr txBox="1"/>
          <p:nvPr/>
        </p:nvSpPr>
        <p:spPr>
          <a:xfrm>
            <a:off x="11054119" y="5156298"/>
            <a:ext cx="348237" cy="276999"/>
          </a:xfrm>
          <a:prstGeom prst="rect">
            <a:avLst/>
          </a:prstGeom>
          <a:noFill/>
        </p:spPr>
        <p:txBody>
          <a:bodyPr wrap="square" rtlCol="0">
            <a:spAutoFit/>
          </a:bodyPr>
          <a:lstStyle/>
          <a:p>
            <a:r>
              <a:rPr lang="en-US" sz="1200" b="1" dirty="0"/>
              <a:t>D</a:t>
            </a:r>
          </a:p>
        </p:txBody>
      </p:sp>
      <p:sp>
        <p:nvSpPr>
          <p:cNvPr id="45" name="TextBox 44">
            <a:extLst>
              <a:ext uri="{FF2B5EF4-FFF2-40B4-BE49-F238E27FC236}">
                <a16:creationId xmlns:a16="http://schemas.microsoft.com/office/drawing/2014/main" id="{D945EDEB-7502-4658-8353-1BD95565125F}"/>
              </a:ext>
            </a:extLst>
          </p:cNvPr>
          <p:cNvSpPr txBox="1"/>
          <p:nvPr/>
        </p:nvSpPr>
        <p:spPr>
          <a:xfrm>
            <a:off x="10510100" y="6276134"/>
            <a:ext cx="348237" cy="276999"/>
          </a:xfrm>
          <a:prstGeom prst="rect">
            <a:avLst/>
          </a:prstGeom>
          <a:noFill/>
        </p:spPr>
        <p:txBody>
          <a:bodyPr wrap="square" rtlCol="0">
            <a:spAutoFit/>
          </a:bodyPr>
          <a:lstStyle/>
          <a:p>
            <a:r>
              <a:rPr lang="en-US" sz="1200" b="1" dirty="0"/>
              <a:t>F</a:t>
            </a:r>
          </a:p>
        </p:txBody>
      </p:sp>
      <p:pic>
        <p:nvPicPr>
          <p:cNvPr id="23" name="Picture 22">
            <a:extLst>
              <a:ext uri="{FF2B5EF4-FFF2-40B4-BE49-F238E27FC236}">
                <a16:creationId xmlns:a16="http://schemas.microsoft.com/office/drawing/2014/main" id="{18E33AE3-9D9B-4AFA-BA6B-D0FF34FAD7A1}"/>
              </a:ext>
            </a:extLst>
          </p:cNvPr>
          <p:cNvPicPr>
            <a:picLocks noChangeAspect="1"/>
          </p:cNvPicPr>
          <p:nvPr/>
        </p:nvPicPr>
        <p:blipFill>
          <a:blip r:embed="rId12"/>
          <a:stretch>
            <a:fillRect/>
          </a:stretch>
        </p:blipFill>
        <p:spPr>
          <a:xfrm>
            <a:off x="5257799" y="2563266"/>
            <a:ext cx="1026043" cy="564615"/>
          </a:xfrm>
          <a:prstGeom prst="rect">
            <a:avLst/>
          </a:prstGeom>
        </p:spPr>
      </p:pic>
      <p:pic>
        <p:nvPicPr>
          <p:cNvPr id="30" name="Picture 29" descr="A picture containing indoor, person, holding, person&#10;&#10;Description automatically generated">
            <a:extLst>
              <a:ext uri="{FF2B5EF4-FFF2-40B4-BE49-F238E27FC236}">
                <a16:creationId xmlns:a16="http://schemas.microsoft.com/office/drawing/2014/main" id="{B73E1E25-E392-4966-A347-877A284FA17C}"/>
              </a:ext>
            </a:extLst>
          </p:cNvPr>
          <p:cNvPicPr>
            <a:picLocks noChangeAspect="1"/>
          </p:cNvPicPr>
          <p:nvPr/>
        </p:nvPicPr>
        <p:blipFill rotWithShape="1">
          <a:blip r:embed="rId13"/>
          <a:srcRect t="16428" b="10730"/>
          <a:stretch/>
        </p:blipFill>
        <p:spPr>
          <a:xfrm flipV="1">
            <a:off x="5300701" y="4474865"/>
            <a:ext cx="940238" cy="564615"/>
          </a:xfrm>
          <a:prstGeom prst="rect">
            <a:avLst/>
          </a:prstGeom>
        </p:spPr>
      </p:pic>
    </p:spTree>
    <p:extLst>
      <p:ext uri="{BB962C8B-B14F-4D97-AF65-F5344CB8AC3E}">
        <p14:creationId xmlns:p14="http://schemas.microsoft.com/office/powerpoint/2010/main" val="759062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r>
              <a:rPr lang="en-US"/>
              <a:t>4</a:t>
            </a:r>
            <a:endParaRPr lang="uk-UA"/>
          </a:p>
        </p:txBody>
      </p:sp>
      <p:sp>
        <p:nvSpPr>
          <p:cNvPr id="9" name="Title 1">
            <a:extLst>
              <a:ext uri="{FF2B5EF4-FFF2-40B4-BE49-F238E27FC236}">
                <a16:creationId xmlns:a16="http://schemas.microsoft.com/office/drawing/2014/main" id="{E533EFE7-30AB-F548-BDB6-0703A3071A4C}"/>
              </a:ext>
            </a:extLst>
          </p:cNvPr>
          <p:cNvSpPr txBox="1">
            <a:spLocks/>
          </p:cNvSpPr>
          <p:nvPr/>
        </p:nvSpPr>
        <p:spPr>
          <a:xfrm>
            <a:off x="182880" y="182880"/>
            <a:ext cx="11430000" cy="523220"/>
          </a:xfrm>
          <a:prstGeom prst="rect">
            <a:avLst/>
          </a:prstGeom>
        </p:spPr>
        <p:txBody>
          <a:bodyPr anchor="ctr">
            <a:spAutoFit/>
          </a:bodyP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2800" b="1" dirty="0">
                <a:solidFill>
                  <a:schemeClr val="tx2"/>
                </a:solidFill>
                <a:latin typeface="Helvetica" pitchFamily="2" charset="0"/>
                <a:cs typeface="Arial Bold" panose="020B0704020202020204" pitchFamily="34" charset="0"/>
              </a:rPr>
              <a:t>BN-2: Reduced Mass Hardware</a:t>
            </a:r>
            <a:endParaRPr lang="en-US" sz="2800" b="1" dirty="0">
              <a:solidFill>
                <a:schemeClr val="tx2"/>
              </a:solidFill>
              <a:latin typeface="Helvetica" pitchFamily="2" charset="0"/>
            </a:endParaRPr>
          </a:p>
        </p:txBody>
      </p:sp>
      <p:sp>
        <p:nvSpPr>
          <p:cNvPr id="23" name="TextBox 22">
            <a:extLst>
              <a:ext uri="{FF2B5EF4-FFF2-40B4-BE49-F238E27FC236}">
                <a16:creationId xmlns:a16="http://schemas.microsoft.com/office/drawing/2014/main" id="{11E369DA-DE8D-C14A-BB58-C08EEE19DA6E}"/>
              </a:ext>
            </a:extLst>
          </p:cNvPr>
          <p:cNvSpPr txBox="1"/>
          <p:nvPr/>
        </p:nvSpPr>
        <p:spPr>
          <a:xfrm>
            <a:off x="11826240" y="6583680"/>
            <a:ext cx="365760" cy="246221"/>
          </a:xfrm>
          <a:prstGeom prst="rect">
            <a:avLst/>
          </a:prstGeom>
          <a:noFill/>
        </p:spPr>
        <p:txBody>
          <a:bodyPr wrap="square" rtlCol="0">
            <a:spAutoFit/>
          </a:bodyPr>
          <a:lstStyle/>
          <a:p>
            <a:pPr algn="ctr"/>
            <a:fld id="{C53266DF-62E4-644F-84EC-B83246063427}" type="slidenum">
              <a:rPr lang="en-US" sz="1000" smtClean="0">
                <a:solidFill>
                  <a:schemeClr val="bg1"/>
                </a:solidFill>
                <a:latin typeface="Arial" panose="020B0604020202020204" pitchFamily="34" charset="0"/>
                <a:cs typeface="Arial" panose="020B0604020202020204" pitchFamily="34" charset="0"/>
              </a:rPr>
              <a:t>9</a:t>
            </a:fld>
            <a:endParaRPr lang="en-US" sz="1000">
              <a:solidFill>
                <a:schemeClr val="bg1"/>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1414B6D9-2F1A-4CB3-8F1C-AD6C7D857024}"/>
              </a:ext>
            </a:extLst>
          </p:cNvPr>
          <p:cNvSpPr txBox="1"/>
          <p:nvPr/>
        </p:nvSpPr>
        <p:spPr>
          <a:xfrm>
            <a:off x="1848724" y="4081999"/>
            <a:ext cx="2565639" cy="369332"/>
          </a:xfrm>
          <a:prstGeom prst="rect">
            <a:avLst/>
          </a:prstGeom>
          <a:noFill/>
        </p:spPr>
        <p:txBody>
          <a:bodyPr wrap="none" rtlCol="0">
            <a:spAutoFit/>
          </a:bodyPr>
          <a:lstStyle/>
          <a:p>
            <a:r>
              <a:rPr lang="en-US">
                <a:solidFill>
                  <a:schemeClr val="bg1"/>
                </a:solidFill>
              </a:rPr>
              <a:t>117 g Gen-0 Bioreactor</a:t>
            </a:r>
          </a:p>
        </p:txBody>
      </p:sp>
      <p:sp>
        <p:nvSpPr>
          <p:cNvPr id="27" name="TextBox 26">
            <a:extLst>
              <a:ext uri="{FF2B5EF4-FFF2-40B4-BE49-F238E27FC236}">
                <a16:creationId xmlns:a16="http://schemas.microsoft.com/office/drawing/2014/main" id="{5240BB66-08B8-4DFD-BE0E-2C75DCEBC772}"/>
              </a:ext>
            </a:extLst>
          </p:cNvPr>
          <p:cNvSpPr txBox="1"/>
          <p:nvPr/>
        </p:nvSpPr>
        <p:spPr>
          <a:xfrm>
            <a:off x="7992501" y="4100388"/>
            <a:ext cx="2454518" cy="369332"/>
          </a:xfrm>
          <a:prstGeom prst="rect">
            <a:avLst/>
          </a:prstGeom>
          <a:noFill/>
        </p:spPr>
        <p:txBody>
          <a:bodyPr wrap="none" rtlCol="0">
            <a:spAutoFit/>
          </a:bodyPr>
          <a:lstStyle/>
          <a:p>
            <a:r>
              <a:rPr lang="en-US">
                <a:solidFill>
                  <a:schemeClr val="bg1"/>
                </a:solidFill>
              </a:rPr>
              <a:t>10 g Gen-1 Bioreactor</a:t>
            </a:r>
          </a:p>
        </p:txBody>
      </p:sp>
      <p:pic>
        <p:nvPicPr>
          <p:cNvPr id="28" name="Picture 27">
            <a:extLst>
              <a:ext uri="{FF2B5EF4-FFF2-40B4-BE49-F238E27FC236}">
                <a16:creationId xmlns:a16="http://schemas.microsoft.com/office/drawing/2014/main" id="{6DBE4B56-2CD9-457E-B15B-EE643D35B697}"/>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6400800" y="1188720"/>
            <a:ext cx="5417861" cy="2926080"/>
          </a:xfrm>
          <a:prstGeom prst="rect">
            <a:avLst/>
          </a:prstGeom>
        </p:spPr>
      </p:pic>
      <p:sp>
        <p:nvSpPr>
          <p:cNvPr id="30" name="TextBox 29">
            <a:extLst>
              <a:ext uri="{FF2B5EF4-FFF2-40B4-BE49-F238E27FC236}">
                <a16:creationId xmlns:a16="http://schemas.microsoft.com/office/drawing/2014/main" id="{F12FE8DF-D898-45A4-9950-EADDE0A5460D}"/>
              </a:ext>
            </a:extLst>
          </p:cNvPr>
          <p:cNvSpPr txBox="1"/>
          <p:nvPr/>
        </p:nvSpPr>
        <p:spPr>
          <a:xfrm>
            <a:off x="760801" y="4664214"/>
            <a:ext cx="10274158" cy="707886"/>
          </a:xfrm>
          <a:prstGeom prst="rect">
            <a:avLst/>
          </a:prstGeom>
          <a:noFill/>
        </p:spPr>
        <p:txBody>
          <a:bodyPr wrap="square" rtlCol="0">
            <a:spAutoFit/>
          </a:bodyPr>
          <a:lstStyle/>
          <a:p>
            <a:r>
              <a:rPr lang="en-US" sz="2000" dirty="0">
                <a:solidFill>
                  <a:schemeClr val="bg1"/>
                </a:solidFill>
              </a:rPr>
              <a:t>Gen-1: Changed to a gas-permeable Fluorinated Ethylene Propylene (FEP) bag bioreactor.</a:t>
            </a:r>
          </a:p>
        </p:txBody>
      </p:sp>
      <p:pic>
        <p:nvPicPr>
          <p:cNvPr id="32" name="Picture 31">
            <a:extLst>
              <a:ext uri="{FF2B5EF4-FFF2-40B4-BE49-F238E27FC236}">
                <a16:creationId xmlns:a16="http://schemas.microsoft.com/office/drawing/2014/main" id="{F1B45056-A46C-4C09-B3DF-7BE01EF5843C}"/>
              </a:ext>
            </a:extLst>
          </p:cNvPr>
          <p:cNvPicPr>
            <a:picLocks noChangeAspect="1"/>
          </p:cNvPicPr>
          <p:nvPr/>
        </p:nvPicPr>
        <p:blipFill>
          <a:blip r:embed="rId5"/>
          <a:stretch>
            <a:fillRect/>
          </a:stretch>
        </p:blipFill>
        <p:spPr>
          <a:xfrm>
            <a:off x="365760" y="1188720"/>
            <a:ext cx="5317406" cy="2926080"/>
          </a:xfrm>
          <a:prstGeom prst="rect">
            <a:avLst/>
          </a:prstGeom>
        </p:spPr>
      </p:pic>
      <p:sp>
        <p:nvSpPr>
          <p:cNvPr id="4" name="Right Arrow 3"/>
          <p:cNvSpPr/>
          <p:nvPr/>
        </p:nvSpPr>
        <p:spPr>
          <a:xfrm>
            <a:off x="5733908" y="2578195"/>
            <a:ext cx="639392" cy="3987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2895375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Table&#10;&#10;Description automatically generated">
            <a:extLst>
              <a:ext uri="{FF2B5EF4-FFF2-40B4-BE49-F238E27FC236}">
                <a16:creationId xmlns:a16="http://schemas.microsoft.com/office/drawing/2014/main" id="{A1C38E91-390A-43FD-B3FF-2FEDF22A87D5}"/>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contrast="-40000"/>
                    </a14:imgEffect>
                  </a14:imgLayer>
                </a14:imgProps>
              </a:ext>
            </a:extLst>
          </a:blip>
          <a:stretch>
            <a:fillRect/>
          </a:stretch>
        </p:blipFill>
        <p:spPr>
          <a:xfrm>
            <a:off x="7318263" y="3587479"/>
            <a:ext cx="2176116" cy="1272641"/>
          </a:xfrm>
          <a:prstGeom prst="rect">
            <a:avLst/>
          </a:prstGeom>
        </p:spPr>
      </p:pic>
      <p:sp>
        <p:nvSpPr>
          <p:cNvPr id="2" name="Title 1"/>
          <p:cNvSpPr>
            <a:spLocks noGrp="1"/>
          </p:cNvSpPr>
          <p:nvPr>
            <p:ph type="title"/>
          </p:nvPr>
        </p:nvSpPr>
        <p:spPr>
          <a:xfrm>
            <a:off x="-799456" y="6907"/>
            <a:ext cx="7859475" cy="1066800"/>
          </a:xfrm>
        </p:spPr>
        <p:txBody>
          <a:bodyPr>
            <a:normAutofit fontScale="90000"/>
          </a:bodyPr>
          <a:lstStyle/>
          <a:p>
            <a:r>
              <a:rPr lang="en-US" sz="3600" b="1" dirty="0">
                <a:solidFill>
                  <a:schemeClr val="bg2"/>
                </a:solidFill>
                <a:latin typeface="Helvetica" panose="020B0604020202020204" pitchFamily="34" charset="0"/>
                <a:cs typeface="Helvetica" panose="020B0604020202020204" pitchFamily="34" charset="0"/>
              </a:rPr>
              <a:t>Accomplishments</a:t>
            </a:r>
            <a:br>
              <a:rPr lang="en-US" sz="3600" b="1" dirty="0">
                <a:solidFill>
                  <a:schemeClr val="bg2"/>
                </a:solidFill>
                <a:latin typeface="Helvetica" panose="020B0604020202020204" pitchFamily="34" charset="0"/>
                <a:cs typeface="Helvetica" panose="020B0604020202020204" pitchFamily="34" charset="0"/>
              </a:rPr>
            </a:br>
            <a:r>
              <a:rPr lang="en-US" sz="3600" b="1" dirty="0">
                <a:solidFill>
                  <a:schemeClr val="bg2"/>
                </a:solidFill>
                <a:latin typeface="Helvetica" panose="020B0604020202020204" pitchFamily="34" charset="0"/>
                <a:cs typeface="Helvetica" panose="020B0604020202020204" pitchFamily="34" charset="0"/>
              </a:rPr>
              <a:t> CO</a:t>
            </a:r>
            <a:r>
              <a:rPr lang="en-US" sz="3600" b="1" baseline="-25000" dirty="0">
                <a:solidFill>
                  <a:schemeClr val="bg2"/>
                </a:solidFill>
                <a:latin typeface="Helvetica" panose="020B0604020202020204" pitchFamily="34" charset="0"/>
                <a:cs typeface="Helvetica" panose="020B0604020202020204" pitchFamily="34" charset="0"/>
              </a:rPr>
              <a:t>2</a:t>
            </a:r>
            <a:r>
              <a:rPr lang="en-US" sz="3600" b="1" dirty="0">
                <a:solidFill>
                  <a:schemeClr val="bg2"/>
                </a:solidFill>
                <a:latin typeface="Helvetica" panose="020B0604020202020204" pitchFamily="34" charset="0"/>
                <a:cs typeface="Helvetica" panose="020B0604020202020204" pitchFamily="34" charset="0"/>
              </a:rPr>
              <a:t>-based Manufacturing</a:t>
            </a:r>
          </a:p>
        </p:txBody>
      </p:sp>
      <p:sp>
        <p:nvSpPr>
          <p:cNvPr id="5" name="Slide Number Placeholder 4"/>
          <p:cNvSpPr>
            <a:spLocks noGrp="1"/>
          </p:cNvSpPr>
          <p:nvPr>
            <p:ph type="sldNum" sz="quarter" idx="4294967295"/>
          </p:nvPr>
        </p:nvSpPr>
        <p:spPr>
          <a:xfrm>
            <a:off x="8610600" y="6356350"/>
            <a:ext cx="2743200"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6438F463-6F42-4872-894D-AE008E6BAE2F}" type="slidenum">
              <a:rPr lang="en-US" smtClean="0"/>
              <a:pPr>
                <a:defRPr/>
              </a:pPr>
              <a:t>10</a:t>
            </a:fld>
            <a:endParaRPr lang="uk-UA"/>
          </a:p>
        </p:txBody>
      </p:sp>
      <p:pic>
        <p:nvPicPr>
          <p:cNvPr id="4" name="Picture 3"/>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5" name="Rectangle 64"/>
          <p:cNvSpPr/>
          <p:nvPr/>
        </p:nvSpPr>
        <p:spPr>
          <a:xfrm>
            <a:off x="79786" y="1239715"/>
            <a:ext cx="6861106" cy="4257576"/>
          </a:xfrm>
          <a:prstGeom prst="rect">
            <a:avLst/>
          </a:prstGeom>
        </p:spPr>
        <p:txBody>
          <a:bodyPr wrap="square" lIns="91440" tIns="45720" rIns="91440" bIns="45720" anchor="t">
            <a:spAutoFit/>
          </a:bodyPr>
          <a:lstStyle/>
          <a:p>
            <a:pPr marL="285750" indent="-175895" defTabSz="457146">
              <a:spcBef>
                <a:spcPts val="200"/>
              </a:spcBef>
              <a:buFont typeface="Arial" panose="020B0604020202020204" pitchFamily="34" charset="0"/>
              <a:buChar char="•"/>
            </a:pPr>
            <a:r>
              <a:rPr lang="en-US" sz="1400" b="1" dirty="0">
                <a:latin typeface="Arial" panose="020B0604020202020204" pitchFamily="34" charset="0"/>
                <a:ea typeface="Calibri" panose="020F0502020204030204" pitchFamily="34" charset="0"/>
                <a:cs typeface="Arial" panose="020B0604020202020204" pitchFamily="34" charset="0"/>
              </a:rPr>
              <a:t>Modeling and survey efforts: </a:t>
            </a:r>
            <a:r>
              <a:rPr lang="en-US" sz="1400" dirty="0">
                <a:effectLst/>
                <a:latin typeface="Arial" panose="020B0604020202020204" pitchFamily="34" charset="0"/>
                <a:ea typeface="Calibri" panose="020F0502020204030204" pitchFamily="34" charset="0"/>
                <a:cs typeface="Arial" panose="020B0604020202020204" pitchFamily="34" charset="0"/>
              </a:rPr>
              <a:t>commercial technologies and subsystem options were modeled to assist in development of the higher fidelity platform. </a:t>
            </a:r>
            <a:r>
              <a:rPr lang="en-US" sz="1400" b="0" i="0" dirty="0">
                <a:solidFill>
                  <a:srgbClr val="000000"/>
                </a:solidFill>
                <a:effectLst/>
                <a:latin typeface="Arial" panose="020B0604020202020204" pitchFamily="34" charset="0"/>
                <a:cs typeface="Arial" panose="020B0604020202020204" pitchFamily="34" charset="0"/>
              </a:rPr>
              <a:t>Equivalent system mass (ESM, the system complexity metric (SCM), technology readiness level (TRL), and degree of crew assistance were used to identify a simpler, less costly, and easier to operate design for semi-automated biomass dewatering, cell lysis, and protein affinity purification. </a:t>
            </a:r>
          </a:p>
          <a:p>
            <a:pPr marL="285750" indent="-175895" defTabSz="457146">
              <a:spcBef>
                <a:spcPts val="200"/>
              </a:spcBef>
              <a:buFont typeface="Arial" panose="020B0604020202020204" pitchFamily="34" charset="0"/>
              <a:buChar char="•"/>
            </a:pPr>
            <a:endParaRPr lang="en-US" sz="800" dirty="0">
              <a:latin typeface="Arial" panose="020B0604020202020204" pitchFamily="34" charset="0"/>
              <a:ea typeface="ＭＳ Ｐゴシック" charset="-128"/>
              <a:cs typeface="Arial" panose="020B0604020202020204" pitchFamily="34" charset="0"/>
            </a:endParaRPr>
          </a:p>
          <a:p>
            <a:pPr marL="285750" indent="-175895" defTabSz="457146">
              <a:spcBef>
                <a:spcPts val="200"/>
              </a:spcBef>
              <a:buFont typeface="Arial" panose="020B0604020202020204" pitchFamily="34" charset="0"/>
              <a:buChar char="•"/>
            </a:pPr>
            <a:r>
              <a:rPr lang="en-US" sz="1400" b="1" dirty="0">
                <a:latin typeface="Arial" panose="020B0604020202020204" pitchFamily="34" charset="0"/>
                <a:ea typeface="ＭＳ Ｐゴシック" charset="-128"/>
                <a:cs typeface="Arial" panose="020B0604020202020204" pitchFamily="34" charset="0"/>
              </a:rPr>
              <a:t>KPP advances </a:t>
            </a:r>
            <a:r>
              <a:rPr lang="en-US" sz="1400" dirty="0">
                <a:latin typeface="Arial" panose="020B0604020202020204" pitchFamily="34" charset="0"/>
                <a:ea typeface="ＭＳ Ｐゴシック" charset="-128"/>
                <a:cs typeface="Arial" panose="020B0604020202020204" pitchFamily="34" charset="0"/>
              </a:rPr>
              <a:t>made with defined growth media –Raising % mass of media components that can be sourced ISRU to 46% (KPP5, target is 50%). </a:t>
            </a:r>
          </a:p>
          <a:p>
            <a:pPr marL="285750" indent="-175895" defTabSz="457146">
              <a:spcBef>
                <a:spcPts val="200"/>
              </a:spcBef>
              <a:buFont typeface="Arial" panose="020B0604020202020204" pitchFamily="34" charset="0"/>
              <a:buChar char="•"/>
            </a:pPr>
            <a:endParaRPr lang="en-US" sz="800" b="1" dirty="0">
              <a:latin typeface="Arial" panose="020B0604020202020204" pitchFamily="34" charset="0"/>
              <a:ea typeface="ＭＳ Ｐゴシック" charset="-128"/>
              <a:cs typeface="Arial" panose="020B0604020202020204" pitchFamily="34" charset="0"/>
            </a:endParaRPr>
          </a:p>
          <a:p>
            <a:pPr marL="285750" indent="-175895" defTabSz="457146">
              <a:spcBef>
                <a:spcPts val="200"/>
              </a:spcBef>
              <a:buFont typeface="Arial" panose="020B0604020202020204" pitchFamily="34" charset="0"/>
              <a:buChar char="•"/>
            </a:pPr>
            <a:r>
              <a:rPr lang="en-US" sz="1400" b="1" dirty="0">
                <a:latin typeface="Arial" panose="020B0604020202020204" pitchFamily="34" charset="0"/>
                <a:ea typeface="ＭＳ Ｐゴシック" charset="-128"/>
                <a:cs typeface="Arial" panose="020B0604020202020204" pitchFamily="34" charset="0"/>
              </a:rPr>
              <a:t>Genetic engineering results</a:t>
            </a:r>
            <a:r>
              <a:rPr lang="en-US" sz="1400" dirty="0">
                <a:latin typeface="Arial" panose="020B0604020202020204" pitchFamily="34" charset="0"/>
                <a:ea typeface="ＭＳ Ｐゴシック" charset="-128"/>
                <a:cs typeface="Arial" panose="020B0604020202020204" pitchFamily="34" charset="0"/>
              </a:rPr>
              <a:t>: Developed new Carbonic Anhydrase producing strain capable of secreting the product into the liquid media surrounding the cells, leading to potential for simpler product purification.</a:t>
            </a:r>
          </a:p>
          <a:p>
            <a:pPr marL="285750" indent="-175895" defTabSz="457146">
              <a:spcBef>
                <a:spcPts val="200"/>
              </a:spcBef>
              <a:buFont typeface="Arial" panose="020B0604020202020204" pitchFamily="34" charset="0"/>
              <a:buChar char="•"/>
            </a:pPr>
            <a:endParaRPr lang="en-US" sz="800" b="1" dirty="0">
              <a:latin typeface="Arial" panose="020B0604020202020204" pitchFamily="34" charset="0"/>
              <a:ea typeface="ＭＳ Ｐゴシック" charset="-128"/>
              <a:cs typeface="Arial" panose="020B0604020202020204" pitchFamily="34" charset="0"/>
            </a:endParaRPr>
          </a:p>
          <a:p>
            <a:pPr marL="285750" indent="-175895" defTabSz="457146">
              <a:spcBef>
                <a:spcPts val="200"/>
              </a:spcBef>
              <a:buFont typeface="Arial" panose="020B0604020202020204" pitchFamily="34" charset="0"/>
              <a:buChar char="•"/>
            </a:pPr>
            <a:r>
              <a:rPr lang="en-US" sz="1400" b="1" dirty="0">
                <a:latin typeface="Arial" panose="020B0604020202020204" pitchFamily="34" charset="0"/>
                <a:ea typeface="ＭＳ Ｐゴシック" charset="-128"/>
                <a:cs typeface="Arial" panose="020B0604020202020204" pitchFamily="34" charset="0"/>
              </a:rPr>
              <a:t>Bioreactor testing </a:t>
            </a:r>
          </a:p>
          <a:p>
            <a:pPr marL="742950" lvl="1" indent="-175895" defTabSz="457146">
              <a:spcBef>
                <a:spcPts val="200"/>
              </a:spcBef>
              <a:buFont typeface="Arial" panose="020B0604020202020204" pitchFamily="34" charset="0"/>
              <a:buChar char="•"/>
            </a:pPr>
            <a:r>
              <a:rPr lang="en-US" sz="1400" dirty="0">
                <a:latin typeface="Arial" panose="020B0604020202020204" pitchFamily="34" charset="0"/>
                <a:ea typeface="ＭＳ Ｐゴシック" charset="-128"/>
                <a:cs typeface="Arial" panose="020B0604020202020204" pitchFamily="34" charset="0"/>
              </a:rPr>
              <a:t>Materials and commercial products</a:t>
            </a:r>
          </a:p>
          <a:p>
            <a:pPr marL="742950" lvl="1" indent="-175895" defTabSz="457146">
              <a:spcBef>
                <a:spcPts val="200"/>
              </a:spcBef>
              <a:buFont typeface="Arial" panose="020B0604020202020204" pitchFamily="34" charset="0"/>
              <a:buChar char="•"/>
            </a:pPr>
            <a:r>
              <a:rPr lang="en-US" sz="1400" dirty="0">
                <a:latin typeface="Arial" panose="020B0604020202020204" pitchFamily="34" charset="0"/>
                <a:ea typeface="ＭＳ Ｐゴシック" charset="-128"/>
                <a:cs typeface="Arial" panose="020B0604020202020204" pitchFamily="34" charset="0"/>
              </a:rPr>
              <a:t>Mixing </a:t>
            </a:r>
          </a:p>
          <a:p>
            <a:pPr marL="742950" lvl="1" indent="-175895" defTabSz="457146">
              <a:spcBef>
                <a:spcPts val="200"/>
              </a:spcBef>
              <a:buFont typeface="Arial" panose="020B0604020202020204" pitchFamily="34" charset="0"/>
              <a:buChar char="•"/>
            </a:pPr>
            <a:endParaRPr lang="en-US" sz="1400" dirty="0">
              <a:latin typeface="Arial" panose="020B0604020202020204" pitchFamily="34" charset="0"/>
              <a:ea typeface="ＭＳ Ｐゴシック" charset="-128"/>
              <a:cs typeface="Arial" panose="020B0604020202020204" pitchFamily="34" charset="0"/>
            </a:endParaRPr>
          </a:p>
          <a:p>
            <a:pPr marL="742950" lvl="1" indent="-175895" defTabSz="457146">
              <a:spcBef>
                <a:spcPts val="200"/>
              </a:spcBef>
              <a:buFont typeface="Arial" panose="020B0604020202020204" pitchFamily="34" charset="0"/>
              <a:buChar char="•"/>
            </a:pPr>
            <a:endParaRPr lang="en-US" sz="1400" dirty="0">
              <a:latin typeface="Arial" panose="020B0604020202020204" pitchFamily="34" charset="0"/>
              <a:ea typeface="ＭＳ Ｐゴシック" charset="-128"/>
              <a:cs typeface="Arial" panose="020B0604020202020204" pitchFamily="34" charset="0"/>
            </a:endParaRPr>
          </a:p>
        </p:txBody>
      </p:sp>
      <p:sp>
        <p:nvSpPr>
          <p:cNvPr id="3" name="TextBox 2"/>
          <p:cNvSpPr txBox="1"/>
          <p:nvPr/>
        </p:nvSpPr>
        <p:spPr>
          <a:xfrm>
            <a:off x="6485264" y="1639212"/>
            <a:ext cx="348237" cy="276999"/>
          </a:xfrm>
          <a:prstGeom prst="rect">
            <a:avLst/>
          </a:prstGeom>
          <a:noFill/>
        </p:spPr>
        <p:txBody>
          <a:bodyPr wrap="square" rtlCol="0">
            <a:spAutoFit/>
          </a:bodyPr>
          <a:lstStyle/>
          <a:p>
            <a:r>
              <a:rPr lang="en-US" sz="1200" b="1" dirty="0">
                <a:solidFill>
                  <a:schemeClr val="bg1"/>
                </a:solidFill>
              </a:rPr>
              <a:t>A</a:t>
            </a:r>
          </a:p>
        </p:txBody>
      </p:sp>
      <p:sp>
        <p:nvSpPr>
          <p:cNvPr id="35" name="TextBox 34"/>
          <p:cNvSpPr txBox="1"/>
          <p:nvPr/>
        </p:nvSpPr>
        <p:spPr>
          <a:xfrm>
            <a:off x="9735004" y="1639212"/>
            <a:ext cx="348237" cy="276999"/>
          </a:xfrm>
          <a:prstGeom prst="rect">
            <a:avLst/>
          </a:prstGeom>
          <a:noFill/>
        </p:spPr>
        <p:txBody>
          <a:bodyPr wrap="square" rtlCol="0">
            <a:spAutoFit/>
          </a:bodyPr>
          <a:lstStyle/>
          <a:p>
            <a:r>
              <a:rPr lang="en-US" sz="1200" b="1" dirty="0">
                <a:solidFill>
                  <a:schemeClr val="bg1"/>
                </a:solidFill>
              </a:rPr>
              <a:t>D</a:t>
            </a:r>
          </a:p>
        </p:txBody>
      </p:sp>
      <p:sp>
        <p:nvSpPr>
          <p:cNvPr id="36" name="TextBox 35"/>
          <p:cNvSpPr txBox="1"/>
          <p:nvPr/>
        </p:nvSpPr>
        <p:spPr>
          <a:xfrm>
            <a:off x="10742242" y="1639212"/>
            <a:ext cx="348237" cy="276999"/>
          </a:xfrm>
          <a:prstGeom prst="rect">
            <a:avLst/>
          </a:prstGeom>
          <a:noFill/>
        </p:spPr>
        <p:txBody>
          <a:bodyPr wrap="square" rtlCol="0">
            <a:spAutoFit/>
          </a:bodyPr>
          <a:lstStyle/>
          <a:p>
            <a:r>
              <a:rPr lang="en-US" sz="1200" b="1" dirty="0">
                <a:solidFill>
                  <a:schemeClr val="bg1"/>
                </a:solidFill>
              </a:rPr>
              <a:t>E</a:t>
            </a:r>
          </a:p>
        </p:txBody>
      </p:sp>
      <p:sp>
        <p:nvSpPr>
          <p:cNvPr id="40" name="TextBox 39">
            <a:extLst>
              <a:ext uri="{FF2B5EF4-FFF2-40B4-BE49-F238E27FC236}">
                <a16:creationId xmlns:a16="http://schemas.microsoft.com/office/drawing/2014/main" id="{EA44F627-A7AB-4F64-8014-76248568BF55}"/>
              </a:ext>
            </a:extLst>
          </p:cNvPr>
          <p:cNvSpPr txBox="1"/>
          <p:nvPr/>
        </p:nvSpPr>
        <p:spPr>
          <a:xfrm>
            <a:off x="7274826" y="7277450"/>
            <a:ext cx="348237" cy="276999"/>
          </a:xfrm>
          <a:prstGeom prst="rect">
            <a:avLst/>
          </a:prstGeom>
          <a:noFill/>
        </p:spPr>
        <p:txBody>
          <a:bodyPr wrap="square" rtlCol="0">
            <a:spAutoFit/>
          </a:bodyPr>
          <a:lstStyle/>
          <a:p>
            <a:r>
              <a:rPr lang="en-US" sz="1200" b="1" dirty="0"/>
              <a:t>C</a:t>
            </a:r>
          </a:p>
        </p:txBody>
      </p:sp>
      <p:pic>
        <p:nvPicPr>
          <p:cNvPr id="43" name="Picture 42" descr="A sewing machine on a table&#10;&#10;Description automatically generated with medium confidence">
            <a:extLst>
              <a:ext uri="{FF2B5EF4-FFF2-40B4-BE49-F238E27FC236}">
                <a16:creationId xmlns:a16="http://schemas.microsoft.com/office/drawing/2014/main" id="{9F5F4655-9C39-4116-B745-26718A0B56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02878" y="4527200"/>
            <a:ext cx="1616927" cy="2151853"/>
          </a:xfrm>
          <a:prstGeom prst="rect">
            <a:avLst/>
          </a:prstGeom>
        </p:spPr>
      </p:pic>
      <p:pic>
        <p:nvPicPr>
          <p:cNvPr id="45" name="Picture 12">
            <a:extLst>
              <a:ext uri="{FF2B5EF4-FFF2-40B4-BE49-F238E27FC236}">
                <a16:creationId xmlns:a16="http://schemas.microsoft.com/office/drawing/2014/main" id="{FEDB227F-9F53-4000-8579-101C9DDE9D54}"/>
              </a:ext>
            </a:extLst>
          </p:cNvPr>
          <p:cNvPicPr>
            <a:picLocks noChangeAspect="1"/>
          </p:cNvPicPr>
          <p:nvPr/>
        </p:nvPicPr>
        <p:blipFill rotWithShape="1">
          <a:blip r:embed="rId9"/>
          <a:srcRect l="8811" r="103"/>
          <a:stretch/>
        </p:blipFill>
        <p:spPr>
          <a:xfrm>
            <a:off x="9492245" y="3702991"/>
            <a:ext cx="2650136" cy="866604"/>
          </a:xfrm>
          <a:prstGeom prst="rect">
            <a:avLst/>
          </a:prstGeom>
        </p:spPr>
      </p:pic>
      <p:pic>
        <p:nvPicPr>
          <p:cNvPr id="46" name="Picture 9">
            <a:extLst>
              <a:ext uri="{FF2B5EF4-FFF2-40B4-BE49-F238E27FC236}">
                <a16:creationId xmlns:a16="http://schemas.microsoft.com/office/drawing/2014/main" id="{FE6D09FC-B6DF-4B1F-B73C-179A3E701360}"/>
              </a:ext>
            </a:extLst>
          </p:cNvPr>
          <p:cNvPicPr>
            <a:picLocks noChangeAspect="1"/>
          </p:cNvPicPr>
          <p:nvPr/>
        </p:nvPicPr>
        <p:blipFill>
          <a:blip r:embed="rId10"/>
          <a:stretch>
            <a:fillRect/>
          </a:stretch>
        </p:blipFill>
        <p:spPr>
          <a:xfrm>
            <a:off x="464045" y="4868960"/>
            <a:ext cx="2652052" cy="1989040"/>
          </a:xfrm>
          <a:prstGeom prst="rect">
            <a:avLst/>
          </a:prstGeom>
        </p:spPr>
      </p:pic>
      <p:pic>
        <p:nvPicPr>
          <p:cNvPr id="47" name="Picture 46">
            <a:extLst>
              <a:ext uri="{FF2B5EF4-FFF2-40B4-BE49-F238E27FC236}">
                <a16:creationId xmlns:a16="http://schemas.microsoft.com/office/drawing/2014/main" id="{7D2690F4-A1B2-4A1F-908E-B60F3E8B5800}"/>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23134" t="-3527" r="16432" b="20814"/>
          <a:stretch/>
        </p:blipFill>
        <p:spPr>
          <a:xfrm>
            <a:off x="7443715" y="4902807"/>
            <a:ext cx="1923676" cy="1675235"/>
          </a:xfrm>
          <a:prstGeom prst="rect">
            <a:avLst/>
          </a:prstGeom>
        </p:spPr>
      </p:pic>
      <p:pic>
        <p:nvPicPr>
          <p:cNvPr id="69" name="0428 lysate testing" descr="0428 lysate testing">
            <a:hlinkClick r:id="" action="ppaction://media"/>
            <a:extLst>
              <a:ext uri="{FF2B5EF4-FFF2-40B4-BE49-F238E27FC236}">
                <a16:creationId xmlns:a16="http://schemas.microsoft.com/office/drawing/2014/main" id="{0FE46D61-0F1B-4898-91D2-334E863A409D}"/>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4031456" y="5379336"/>
            <a:ext cx="3276772" cy="1034904"/>
          </a:xfrm>
          <a:prstGeom prst="rect">
            <a:avLst/>
          </a:prstGeom>
        </p:spPr>
      </p:pic>
      <p:sp>
        <p:nvSpPr>
          <p:cNvPr id="86" name="TextBox 85">
            <a:extLst>
              <a:ext uri="{FF2B5EF4-FFF2-40B4-BE49-F238E27FC236}">
                <a16:creationId xmlns:a16="http://schemas.microsoft.com/office/drawing/2014/main" id="{A4D19D0C-A53C-4DBB-A2BF-263156A5DECC}"/>
              </a:ext>
            </a:extLst>
          </p:cNvPr>
          <p:cNvSpPr txBox="1"/>
          <p:nvPr/>
        </p:nvSpPr>
        <p:spPr>
          <a:xfrm>
            <a:off x="7733727" y="1442307"/>
            <a:ext cx="1313637" cy="577081"/>
          </a:xfrm>
          <a:prstGeom prst="rect">
            <a:avLst/>
          </a:prstGeom>
          <a:solidFill>
            <a:schemeClr val="accent3">
              <a:lumMod val="40000"/>
              <a:lumOff val="60000"/>
            </a:schemeClr>
          </a:solidFill>
          <a:effectLst>
            <a:outerShdw blurRad="50800" dist="38100" dir="2700000" algn="tl" rotWithShape="0">
              <a:prstClr val="black">
                <a:alpha val="40000"/>
              </a:prstClr>
            </a:outerShdw>
          </a:effectLst>
        </p:spPr>
        <p:txBody>
          <a:bodyPr wrap="square" rtlCol="0">
            <a:spAutoFit/>
          </a:bodyPr>
          <a:lstStyle/>
          <a:p>
            <a:r>
              <a:rPr lang="en-US" sz="1050" dirty="0">
                <a:solidFill>
                  <a:srgbClr val="002060"/>
                </a:solidFill>
              </a:rPr>
              <a:t>current product Carbonic Anhydrase</a:t>
            </a:r>
          </a:p>
        </p:txBody>
      </p:sp>
      <p:pic>
        <p:nvPicPr>
          <p:cNvPr id="44" name="Picture 43">
            <a:extLst>
              <a:ext uri="{FF2B5EF4-FFF2-40B4-BE49-F238E27FC236}">
                <a16:creationId xmlns:a16="http://schemas.microsoft.com/office/drawing/2014/main" id="{1EDD9B55-28D8-466D-AA78-FD60614E8B74}"/>
              </a:ext>
            </a:extLst>
          </p:cNvPr>
          <p:cNvPicPr>
            <a:picLocks noChangeAspect="1"/>
          </p:cNvPicPr>
          <p:nvPr/>
        </p:nvPicPr>
        <p:blipFill>
          <a:blip r:embed="rId13"/>
          <a:stretch>
            <a:fillRect/>
          </a:stretch>
        </p:blipFill>
        <p:spPr>
          <a:xfrm>
            <a:off x="9349040" y="1130012"/>
            <a:ext cx="1462447" cy="1293320"/>
          </a:xfrm>
          <a:prstGeom prst="rect">
            <a:avLst/>
          </a:prstGeom>
        </p:spPr>
      </p:pic>
      <p:graphicFrame>
        <p:nvGraphicFramePr>
          <p:cNvPr id="48" name="Chart 47">
            <a:extLst>
              <a:ext uri="{FF2B5EF4-FFF2-40B4-BE49-F238E27FC236}">
                <a16:creationId xmlns:a16="http://schemas.microsoft.com/office/drawing/2014/main" id="{78346211-6A89-4BBC-AF1A-37E90754D4C9}"/>
              </a:ext>
            </a:extLst>
          </p:cNvPr>
          <p:cNvGraphicFramePr>
            <a:graphicFrameLocks/>
          </p:cNvGraphicFramePr>
          <p:nvPr>
            <p:extLst>
              <p:ext uri="{D42A27DB-BD31-4B8C-83A1-F6EECF244321}">
                <p14:modId xmlns:p14="http://schemas.microsoft.com/office/powerpoint/2010/main" val="2148388459"/>
              </p:ext>
            </p:extLst>
          </p:nvPr>
        </p:nvGraphicFramePr>
        <p:xfrm>
          <a:off x="9052397" y="2417395"/>
          <a:ext cx="3031976" cy="1199422"/>
        </p:xfrm>
        <a:graphic>
          <a:graphicData uri="http://schemas.openxmlformats.org/drawingml/2006/chart">
            <c:chart xmlns:c="http://schemas.openxmlformats.org/drawingml/2006/chart" xmlns:r="http://schemas.openxmlformats.org/officeDocument/2006/relationships" r:id="rId14"/>
          </a:graphicData>
        </a:graphic>
      </p:graphicFrame>
      <p:sp>
        <p:nvSpPr>
          <p:cNvPr id="74" name="Rectangle 73">
            <a:extLst>
              <a:ext uri="{FF2B5EF4-FFF2-40B4-BE49-F238E27FC236}">
                <a16:creationId xmlns:a16="http://schemas.microsoft.com/office/drawing/2014/main" id="{D1A68173-492A-E34B-80E8-7D6AE4926C1F}"/>
              </a:ext>
            </a:extLst>
          </p:cNvPr>
          <p:cNvSpPr/>
          <p:nvPr/>
        </p:nvSpPr>
        <p:spPr>
          <a:xfrm>
            <a:off x="7369551" y="2396971"/>
            <a:ext cx="1631558" cy="1169551"/>
          </a:xfrm>
          <a:prstGeom prst="rect">
            <a:avLst/>
          </a:prstGeom>
          <a:solidFill>
            <a:schemeClr val="accent1">
              <a:lumMod val="20000"/>
              <a:lumOff val="80000"/>
            </a:schemeClr>
          </a:solidFill>
        </p:spPr>
        <p:txBody>
          <a:bodyPr wrap="square">
            <a:spAutoFit/>
          </a:bodyPr>
          <a:lstStyle/>
          <a:p>
            <a:r>
              <a:rPr lang="en-US" sz="1400" dirty="0">
                <a:latin typeface="Helvetica" pitchFamily="2" charset="0"/>
                <a:cs typeface="Arial" panose="020B0604020202020204" pitchFamily="34" charset="0"/>
              </a:rPr>
              <a:t>Moving from initial prototype to higher capability, higher fidelity subsystem testing</a:t>
            </a:r>
          </a:p>
        </p:txBody>
      </p:sp>
      <p:sp>
        <p:nvSpPr>
          <p:cNvPr id="26" name="TextBox 25">
            <a:extLst>
              <a:ext uri="{FF2B5EF4-FFF2-40B4-BE49-F238E27FC236}">
                <a16:creationId xmlns:a16="http://schemas.microsoft.com/office/drawing/2014/main" id="{EB5982D5-BB2B-4818-A434-B51A3323C9DD}"/>
              </a:ext>
            </a:extLst>
          </p:cNvPr>
          <p:cNvSpPr txBox="1"/>
          <p:nvPr/>
        </p:nvSpPr>
        <p:spPr>
          <a:xfrm>
            <a:off x="7641487" y="3859225"/>
            <a:ext cx="1608281" cy="461665"/>
          </a:xfrm>
          <a:prstGeom prst="rect">
            <a:avLst/>
          </a:prstGeom>
          <a:noFill/>
        </p:spPr>
        <p:txBody>
          <a:bodyPr wrap="square" rtlCol="0">
            <a:spAutoFit/>
          </a:bodyPr>
          <a:lstStyle/>
          <a:p>
            <a:r>
              <a:rPr lang="en-US" sz="1200" i="1" dirty="0"/>
              <a:t>secretion clone isolated</a:t>
            </a:r>
            <a:endParaRPr lang="en-US" sz="1200" dirty="0"/>
          </a:p>
        </p:txBody>
      </p:sp>
      <p:sp>
        <p:nvSpPr>
          <p:cNvPr id="6" name="TextBox 5">
            <a:extLst>
              <a:ext uri="{FF2B5EF4-FFF2-40B4-BE49-F238E27FC236}">
                <a16:creationId xmlns:a16="http://schemas.microsoft.com/office/drawing/2014/main" id="{F37B5F96-4FC0-448D-9422-B98AEC1B6ED4}"/>
              </a:ext>
            </a:extLst>
          </p:cNvPr>
          <p:cNvSpPr txBox="1"/>
          <p:nvPr/>
        </p:nvSpPr>
        <p:spPr>
          <a:xfrm>
            <a:off x="3487627" y="4118592"/>
            <a:ext cx="4037501" cy="1031051"/>
          </a:xfrm>
          <a:prstGeom prst="rect">
            <a:avLst/>
          </a:prstGeom>
          <a:noFill/>
        </p:spPr>
        <p:txBody>
          <a:bodyPr wrap="square" rtlCol="0">
            <a:spAutoFit/>
          </a:bodyPr>
          <a:lstStyle/>
          <a:p>
            <a:pPr marL="285750" indent="-175895" defTabSz="457146">
              <a:spcBef>
                <a:spcPts val="200"/>
              </a:spcBef>
              <a:buFont typeface="Arial" panose="020B0604020202020204" pitchFamily="34" charset="0"/>
              <a:buChar char="•"/>
            </a:pPr>
            <a:r>
              <a:rPr lang="en-US" sz="1400" b="1" dirty="0">
                <a:latin typeface="Arial" panose="020B0604020202020204" pitchFamily="34" charset="0"/>
                <a:ea typeface="ＭＳ Ｐゴシック" charset="-128"/>
                <a:cs typeface="Arial" panose="020B0604020202020204" pitchFamily="34" charset="0"/>
              </a:rPr>
              <a:t>Product purification</a:t>
            </a:r>
          </a:p>
          <a:p>
            <a:pPr marL="742950" lvl="1" indent="-175895" defTabSz="457146">
              <a:spcBef>
                <a:spcPts val="200"/>
              </a:spcBef>
              <a:buFont typeface="Arial" panose="020B0604020202020204" pitchFamily="34" charset="0"/>
              <a:buChar char="•"/>
            </a:pPr>
            <a:r>
              <a:rPr lang="en-US" sz="1400" dirty="0">
                <a:latin typeface="Arial" panose="020B0604020202020204" pitchFamily="34" charset="0"/>
                <a:ea typeface="ＭＳ Ｐゴシック" charset="-128"/>
                <a:cs typeface="Arial" panose="020B0604020202020204" pitchFamily="34" charset="0"/>
              </a:rPr>
              <a:t>De-watering commercial options</a:t>
            </a:r>
          </a:p>
          <a:p>
            <a:pPr marL="742950" lvl="1" indent="-175895" defTabSz="457146">
              <a:spcBef>
                <a:spcPts val="200"/>
              </a:spcBef>
              <a:buFont typeface="Arial" panose="020B0604020202020204" pitchFamily="34" charset="0"/>
              <a:buChar char="•"/>
            </a:pPr>
            <a:r>
              <a:rPr lang="en-US" sz="1400" dirty="0">
                <a:latin typeface="Arial" panose="020B0604020202020204" pitchFamily="34" charset="0"/>
                <a:ea typeface="ＭＳ Ｐゴシック" charset="-128"/>
                <a:cs typeface="Arial" panose="020B0604020202020204" pitchFamily="34" charset="0"/>
              </a:rPr>
              <a:t>Custom cell lysis designed and tested </a:t>
            </a:r>
          </a:p>
          <a:p>
            <a:pPr marL="742950" lvl="1" indent="-175895" defTabSz="457146">
              <a:spcBef>
                <a:spcPts val="200"/>
              </a:spcBef>
              <a:buFont typeface="Arial" panose="020B0604020202020204" pitchFamily="34" charset="0"/>
              <a:buChar char="•"/>
            </a:pPr>
            <a:r>
              <a:rPr lang="en-US" sz="1400" dirty="0">
                <a:latin typeface="Arial" panose="020B0604020202020204" pitchFamily="34" charset="0"/>
                <a:ea typeface="ＭＳ Ｐゴシック" charset="-128"/>
                <a:cs typeface="Arial" panose="020B0604020202020204" pitchFamily="34" charset="0"/>
              </a:rPr>
              <a:t>Activity assay developed</a:t>
            </a:r>
          </a:p>
        </p:txBody>
      </p:sp>
      <p:pic>
        <p:nvPicPr>
          <p:cNvPr id="28" name="Picture 27">
            <a:extLst>
              <a:ext uri="{FF2B5EF4-FFF2-40B4-BE49-F238E27FC236}">
                <a16:creationId xmlns:a16="http://schemas.microsoft.com/office/drawing/2014/main" id="{03F1AC81-81B1-44CB-8EC7-408C9D3FD67D}"/>
              </a:ext>
            </a:extLst>
          </p:cNvPr>
          <p:cNvPicPr>
            <a:picLocks noChangeAspect="1"/>
          </p:cNvPicPr>
          <p:nvPr/>
        </p:nvPicPr>
        <p:blipFill>
          <a:blip r:embed="rId15"/>
          <a:stretch>
            <a:fillRect/>
          </a:stretch>
        </p:blipFill>
        <p:spPr>
          <a:xfrm>
            <a:off x="6986384" y="26713"/>
            <a:ext cx="4132026" cy="981547"/>
          </a:xfrm>
          <a:prstGeom prst="rect">
            <a:avLst/>
          </a:prstGeom>
        </p:spPr>
      </p:pic>
    </p:spTree>
    <p:extLst>
      <p:ext uri="{BB962C8B-B14F-4D97-AF65-F5344CB8AC3E}">
        <p14:creationId xmlns:p14="http://schemas.microsoft.com/office/powerpoint/2010/main" val="3047929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163" fill="hold"/>
                                        <p:tgtEl>
                                          <p:spTgt spid="6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9"/>
                                        </p:tgtEl>
                                      </p:cBhvr>
                                    </p:cmd>
                                  </p:childTnLst>
                                </p:cTn>
                              </p:par>
                            </p:childTnLst>
                          </p:cTn>
                        </p:par>
                      </p:childTnLst>
                    </p:cTn>
                  </p:par>
                </p:childTnLst>
              </p:cTn>
              <p:nextCondLst>
                <p:cond evt="onClick" delay="0">
                  <p:tgtEl>
                    <p:spTgt spid="69"/>
                  </p:tgtEl>
                </p:cond>
              </p:nextCondLst>
            </p:seq>
            <p:video>
              <p:cMediaNode vol="80000">
                <p:cTn id="12" fill="hold" display="0">
                  <p:stCondLst>
                    <p:cond delay="indefinite"/>
                  </p:stCondLst>
                </p:cTn>
                <p:tgtEl>
                  <p:spTgt spid="69"/>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7007" y="30283"/>
            <a:ext cx="7737985" cy="1066800"/>
          </a:xfrm>
        </p:spPr>
        <p:txBody>
          <a:bodyPr/>
          <a:lstStyle/>
          <a:p>
            <a:r>
              <a:rPr lang="en-US" sz="4000" dirty="0">
                <a:solidFill>
                  <a:schemeClr val="bg2"/>
                </a:solidFill>
              </a:rPr>
              <a:t>Project Assessment Summary</a:t>
            </a:r>
          </a:p>
        </p:txBody>
      </p:sp>
      <p:graphicFrame>
        <p:nvGraphicFramePr>
          <p:cNvPr id="5" name="Table 4"/>
          <p:cNvGraphicFramePr>
            <a:graphicFrameLocks noGrp="1"/>
          </p:cNvGraphicFramePr>
          <p:nvPr>
            <p:extLst>
              <p:ext uri="{D42A27DB-BD31-4B8C-83A1-F6EECF244321}">
                <p14:modId xmlns:p14="http://schemas.microsoft.com/office/powerpoint/2010/main" val="2392246204"/>
              </p:ext>
            </p:extLst>
          </p:nvPr>
        </p:nvGraphicFramePr>
        <p:xfrm>
          <a:off x="502846" y="1528080"/>
          <a:ext cx="11140514" cy="3726754"/>
        </p:xfrm>
        <a:graphic>
          <a:graphicData uri="http://schemas.openxmlformats.org/drawingml/2006/table">
            <a:tbl>
              <a:tblPr/>
              <a:tblGrid>
                <a:gridCol w="1504661">
                  <a:extLst>
                    <a:ext uri="{9D8B030D-6E8A-4147-A177-3AD203B41FA5}">
                      <a16:colId xmlns:a16="http://schemas.microsoft.com/office/drawing/2014/main" val="20000"/>
                    </a:ext>
                  </a:extLst>
                </a:gridCol>
                <a:gridCol w="458243">
                  <a:extLst>
                    <a:ext uri="{9D8B030D-6E8A-4147-A177-3AD203B41FA5}">
                      <a16:colId xmlns:a16="http://schemas.microsoft.com/office/drawing/2014/main" val="3885110848"/>
                    </a:ext>
                  </a:extLst>
                </a:gridCol>
                <a:gridCol w="458243">
                  <a:extLst>
                    <a:ext uri="{9D8B030D-6E8A-4147-A177-3AD203B41FA5}">
                      <a16:colId xmlns:a16="http://schemas.microsoft.com/office/drawing/2014/main" val="3130830848"/>
                    </a:ext>
                  </a:extLst>
                </a:gridCol>
                <a:gridCol w="458243">
                  <a:extLst>
                    <a:ext uri="{9D8B030D-6E8A-4147-A177-3AD203B41FA5}">
                      <a16:colId xmlns:a16="http://schemas.microsoft.com/office/drawing/2014/main" val="260731836"/>
                    </a:ext>
                  </a:extLst>
                </a:gridCol>
                <a:gridCol w="458243">
                  <a:extLst>
                    <a:ext uri="{9D8B030D-6E8A-4147-A177-3AD203B41FA5}">
                      <a16:colId xmlns:a16="http://schemas.microsoft.com/office/drawing/2014/main" val="1853114543"/>
                    </a:ext>
                  </a:extLst>
                </a:gridCol>
                <a:gridCol w="7802881">
                  <a:extLst>
                    <a:ext uri="{9D8B030D-6E8A-4147-A177-3AD203B41FA5}">
                      <a16:colId xmlns:a16="http://schemas.microsoft.com/office/drawing/2014/main" val="20005"/>
                    </a:ext>
                  </a:extLst>
                </a:gridCol>
              </a:tblGrid>
              <a:tr h="565963">
                <a:tc rowSpan="2">
                  <a:txBody>
                    <a:bodyPr/>
                    <a:lstStyle/>
                    <a:p>
                      <a:pPr algn="ctr" rtl="0" fontAlgn="ctr"/>
                      <a:r>
                        <a:rPr lang="en-US" sz="1600" b="1" i="0" u="none" strike="noStrike">
                          <a:solidFill>
                            <a:srgbClr val="FFFFFF"/>
                          </a:solidFill>
                          <a:effectLst/>
                          <a:latin typeface="Arial" panose="020B0604020202020204" pitchFamily="34" charset="0"/>
                          <a:cs typeface="Arial" panose="020B0604020202020204" pitchFamily="34" charset="0"/>
                        </a:rPr>
                        <a:t>Project Name </a:t>
                      </a:r>
                    </a:p>
                  </a:txBody>
                  <a:tcPr marL="8193" marR="8193" marT="8193" marB="0" anchor="ctr">
                    <a:lnL w="381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gridSpan="4">
                  <a:txBody>
                    <a:bodyPr/>
                    <a:lstStyle/>
                    <a:p>
                      <a:pPr marL="0" algn="ctr" defTabSz="457200" rtl="0" eaLnBrk="1" fontAlgn="ctr" latinLnBrk="0" hangingPunct="1"/>
                      <a:r>
                        <a:rPr lang="en-US" sz="1400" b="1" i="0" u="none" strike="noStrike" kern="1200" baseline="0">
                          <a:solidFill>
                            <a:schemeClr val="bg1"/>
                          </a:solidFill>
                          <a:effectLst/>
                          <a:latin typeface="Arial" panose="020B0604020202020204" pitchFamily="34" charset="0"/>
                          <a:ea typeface="+mn-ea"/>
                          <a:cs typeface="Arial" panose="020B0604020202020204" pitchFamily="34" charset="0"/>
                        </a:rPr>
                        <a:t>Performance </a:t>
                      </a:r>
                      <a:endParaRPr lang="en-US" sz="1400" b="1" i="0" u="none" strike="noStrike" kern="120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63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pPr marL="0" algn="ctr" defTabSz="457200" rtl="0" eaLnBrk="1" fontAlgn="ctr" latinLnBrk="0" hangingPunct="1"/>
                      <a:endParaRPr lang="en-US" sz="1200" b="0" i="0" u="none" strike="noStrike" kern="120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rowSpan="2">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Comments</a:t>
                      </a:r>
                    </a:p>
                  </a:txBody>
                  <a:tcPr marL="8193" marR="8193" marT="8193" marB="0" anchor="ctr">
                    <a:lnL w="1270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295671">
                <a:tc vMerge="1">
                  <a:txBody>
                    <a:bodyPr/>
                    <a:lstStyle/>
                    <a:p>
                      <a:endParaRPr lang="en-US"/>
                    </a:p>
                  </a:txBody>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C</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S</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T</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P</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vMerge="1">
                  <a:txBody>
                    <a:bodyPr/>
                    <a:lstStyle/>
                    <a:p>
                      <a:endParaRPr lang="en-US"/>
                    </a:p>
                  </a:txBody>
                  <a:tcPr/>
                </a:tc>
                <a:extLst>
                  <a:ext uri="{0D108BD9-81ED-4DB2-BD59-A6C34878D82A}">
                    <a16:rowId xmlns:a16="http://schemas.microsoft.com/office/drawing/2014/main" val="167343537"/>
                  </a:ext>
                </a:extLst>
              </a:tr>
              <a:tr h="833544">
                <a:tc>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Mid Year</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240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rtl="0" fontAlgn="b"/>
                      <a:r>
                        <a:rPr lang="en-US" sz="1600" b="0" i="0" u="none" strike="noStrike" dirty="0">
                          <a:solidFill>
                            <a:srgbClr val="000000"/>
                          </a:solidFill>
                          <a:effectLst/>
                          <a:latin typeface="Arial" panose="020B0604020202020204" pitchFamily="34" charset="0"/>
                          <a:cs typeface="Arial" panose="020B0604020202020204" pitchFamily="34" charset="0"/>
                        </a:rPr>
                        <a:t>Technical</a:t>
                      </a:r>
                      <a:r>
                        <a:rPr lang="en-US" sz="1600" b="0" i="0" u="none" strike="noStrike" baseline="0" dirty="0">
                          <a:solidFill>
                            <a:srgbClr val="000000"/>
                          </a:solidFill>
                          <a:effectLst/>
                          <a:latin typeface="Arial" panose="020B0604020202020204" pitchFamily="34" charset="0"/>
                          <a:cs typeface="Arial" panose="020B0604020202020204" pitchFamily="34" charset="0"/>
                        </a:rPr>
                        <a:t>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Cost – Budget was lower than planned due to CR, impacting progress timeline</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Schedule – Budget limitations, staffing shortages, procurement delays, and Covid restrictions impacted schedule. Uncertainty in budget limited forecasting of deliverables.</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Programmatic - </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33544">
                <a:tc>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Annual</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70C0"/>
                    </a:solidFill>
                  </a:tcPr>
                </a:tc>
                <a:tc>
                  <a:txBody>
                    <a:bodyPr/>
                    <a:lstStyle/>
                    <a:p>
                      <a:pPr marL="0" algn="ctr" defTabSz="457200" rtl="0" eaLnBrk="1" fontAlgn="ctr" latinLnBrk="0" hangingPunct="1"/>
                      <a:endParaRPr lang="en-US" sz="1600" b="0" i="0" u="none" strike="noStrike" kern="120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tc>
                  <a:txBody>
                    <a:bodyPr/>
                    <a:lstStyle/>
                    <a:p>
                      <a:pPr marL="0" algn="ctr" defTabSz="457200" rtl="0" eaLnBrk="1" fontAlgn="ctr" latinLnBrk="0" hangingPunct="1"/>
                      <a:endParaRPr lang="en-US" sz="1600" b="0" i="0" u="none" strike="noStrike" kern="120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tc>
                  <a:txBody>
                    <a:bodyPr/>
                    <a:lstStyle/>
                    <a:p>
                      <a:pPr algn="l" rtl="0" fontAlgn="b"/>
                      <a:r>
                        <a:rPr lang="en-US" sz="1600" b="0" i="0" u="none" strike="noStrike" dirty="0">
                          <a:solidFill>
                            <a:srgbClr val="000000"/>
                          </a:solidFill>
                          <a:effectLst/>
                          <a:latin typeface="Arial" panose="020B0604020202020204" pitchFamily="34" charset="0"/>
                          <a:cs typeface="Arial" panose="020B0604020202020204" pitchFamily="34" charset="0"/>
                        </a:rPr>
                        <a:t>Technical</a:t>
                      </a:r>
                      <a:r>
                        <a:rPr lang="en-US" sz="1600" b="0" i="0" u="none" strike="noStrike" baseline="0" dirty="0">
                          <a:solidFill>
                            <a:srgbClr val="000000"/>
                          </a:solidFill>
                          <a:effectLst/>
                          <a:latin typeface="Arial" panose="020B0604020202020204" pitchFamily="34" charset="0"/>
                          <a:cs typeface="Arial" panose="020B0604020202020204" pitchFamily="34" charset="0"/>
                        </a:rPr>
                        <a:t> –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Cost –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Schedule – green. Change request for updated milestones schedule approved 08/14/2022 to fit within forecasted budget.</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Programmatic - </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0043784"/>
                  </a:ext>
                </a:extLst>
              </a:tr>
            </a:tbl>
          </a:graphicData>
        </a:graphic>
      </p:graphicFrame>
      <p:pic>
        <p:nvPicPr>
          <p:cNvPr id="9" name="Picture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10" name="Slide Number Placeholder 9"/>
          <p:cNvSpPr>
            <a:spLocks noGrp="1"/>
          </p:cNvSpPr>
          <p:nvPr>
            <p:ph type="sldNum" sz="quarter" idx="10"/>
          </p:nvPr>
        </p:nvSpPr>
        <p:spPr/>
        <p:txBody>
          <a:bodyPr/>
          <a:lstStyle/>
          <a:p>
            <a:pPr>
              <a:defRPr/>
            </a:pPr>
            <a:fld id="{75D13D49-2B6F-174C-9E1E-1013A06E5C50}" type="slidenum">
              <a:rPr lang="uk-UA" smtClean="0"/>
              <a:pPr>
                <a:defRPr/>
              </a:pPr>
              <a:t>11</a:t>
            </a:fld>
            <a:endParaRPr lang="uk-UA"/>
          </a:p>
        </p:txBody>
      </p:sp>
    </p:spTree>
    <p:extLst>
      <p:ext uri="{BB962C8B-B14F-4D97-AF65-F5344CB8AC3E}">
        <p14:creationId xmlns:p14="http://schemas.microsoft.com/office/powerpoint/2010/main" val="3376853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5737" y="89633"/>
            <a:ext cx="8972063" cy="1066800"/>
          </a:xfrm>
        </p:spPr>
        <p:txBody>
          <a:bodyPr/>
          <a:lstStyle/>
          <a:p>
            <a:r>
              <a:rPr lang="en-US" sz="4000" b="1" dirty="0">
                <a:solidFill>
                  <a:schemeClr val="bg1">
                    <a:lumMod val="85000"/>
                  </a:schemeClr>
                </a:solidFill>
                <a:latin typeface="Helvetica" panose="020B0604020202020204" pitchFamily="34" charset="0"/>
                <a:cs typeface="Helvetica" panose="020B0604020202020204" pitchFamily="34" charset="0"/>
              </a:rPr>
              <a:t>Plans Forward and Transition Plan </a:t>
            </a:r>
          </a:p>
        </p:txBody>
      </p:sp>
      <p:sp>
        <p:nvSpPr>
          <p:cNvPr id="6" name="Slide Number Placeholder 5"/>
          <p:cNvSpPr>
            <a:spLocks noGrp="1"/>
          </p:cNvSpPr>
          <p:nvPr>
            <p:ph type="sldNum" sz="quarter" idx="4294967295"/>
          </p:nvPr>
        </p:nvSpPr>
        <p:spPr>
          <a:xfrm>
            <a:off x="8610600" y="6356350"/>
            <a:ext cx="2743200"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6438F463-6F42-4872-894D-AE008E6BAE2F}" type="slidenum">
              <a:rPr lang="en-US" smtClean="0"/>
              <a:pPr>
                <a:defRPr/>
              </a:pPr>
              <a:t>12</a:t>
            </a:fld>
            <a:endParaRPr lang="uk-UA"/>
          </a:p>
        </p:txBody>
      </p:sp>
      <p:sp>
        <p:nvSpPr>
          <p:cNvPr id="4" name="Content Placeholder 2"/>
          <p:cNvSpPr txBox="1">
            <a:spLocks/>
          </p:cNvSpPr>
          <p:nvPr/>
        </p:nvSpPr>
        <p:spPr>
          <a:xfrm>
            <a:off x="140677" y="1248508"/>
            <a:ext cx="11895992" cy="5380892"/>
          </a:xfrm>
          <a:prstGeom prst="rect">
            <a:avLst/>
          </a:prstGeom>
        </p:spPr>
        <p:txBody>
          <a:bodyPr lIns="91440" tIns="45720" rIns="91440" bIns="45720"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1800" dirty="0" err="1">
                <a:latin typeface="Arial"/>
                <a:ea typeface="ＭＳ Ｐゴシック"/>
                <a:cs typeface="Arial"/>
              </a:rPr>
              <a:t>BioNutrients</a:t>
            </a:r>
            <a:r>
              <a:rPr lang="en-US" sz="1800" dirty="0">
                <a:latin typeface="Arial"/>
                <a:ea typeface="ＭＳ Ｐゴシック"/>
                <a:cs typeface="Arial"/>
              </a:rPr>
              <a:t> looks for transition into Advanced Food Systems/</a:t>
            </a:r>
            <a:r>
              <a:rPr lang="en-US" sz="1800" b="1" dirty="0">
                <a:latin typeface="Arial"/>
                <a:ea typeface="ＭＳ Ｐゴシック"/>
                <a:cs typeface="Arial"/>
              </a:rPr>
              <a:t>HRP and Exploration Capabilities</a:t>
            </a:r>
          </a:p>
          <a:p>
            <a:pPr lvl="1">
              <a:buFont typeface="Wingdings" panose="05000000000000000000" pitchFamily="2" charset="2"/>
              <a:buChar char="Ø"/>
            </a:pPr>
            <a:r>
              <a:rPr lang="en-US" sz="1400" dirty="0">
                <a:latin typeface="Arial"/>
                <a:ea typeface="ＭＳ Ｐゴシック"/>
                <a:cs typeface="Arial"/>
              </a:rPr>
              <a:t>Through discussion with HRP Advanced Food Systems, the </a:t>
            </a:r>
            <a:r>
              <a:rPr lang="en-US" sz="1400" dirty="0" err="1">
                <a:latin typeface="Arial"/>
                <a:ea typeface="ＭＳ Ｐゴシック"/>
                <a:cs typeface="Arial"/>
              </a:rPr>
              <a:t>BioNutrients</a:t>
            </a:r>
            <a:r>
              <a:rPr lang="en-US" sz="1400" dirty="0">
                <a:latin typeface="Arial"/>
                <a:ea typeface="ＭＳ Ｐゴシック"/>
                <a:cs typeface="Arial"/>
              </a:rPr>
              <a:t> mission and microbial, fungal, algal based food products are now represented part of the Food Roadmap/Integrated Research Plan.  The goal is to be transitioned into their program. </a:t>
            </a:r>
            <a:endParaRPr lang="en-US" sz="1400" dirty="0">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1400" dirty="0">
                <a:latin typeface="Arial"/>
                <a:ea typeface="ＭＳ Ｐゴシック"/>
                <a:cs typeface="Arial"/>
              </a:rPr>
              <a:t>Continue to be engaged with STTR partner developing an alternate organism platform for support of nutrition via </a:t>
            </a:r>
            <a:r>
              <a:rPr lang="en-US" sz="1400" dirty="0" err="1">
                <a:latin typeface="Arial"/>
                <a:ea typeface="ＭＳ Ｐゴシック"/>
                <a:cs typeface="Arial"/>
              </a:rPr>
              <a:t>biomanufacturing</a:t>
            </a:r>
            <a:r>
              <a:rPr lang="en-US" sz="1400" dirty="0">
                <a:latin typeface="Arial"/>
                <a:ea typeface="ＭＳ Ｐゴシック"/>
                <a:cs typeface="Arial"/>
              </a:rPr>
              <a:t>.</a:t>
            </a:r>
          </a:p>
          <a:p>
            <a:pPr lvl="1">
              <a:buFont typeface="Wingdings" panose="05000000000000000000" pitchFamily="2" charset="2"/>
              <a:buChar char="Ø"/>
            </a:pPr>
            <a:endParaRPr lang="en-US" sz="1000"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sz="1800" dirty="0">
                <a:latin typeface="Arial"/>
                <a:ea typeface="ＭＳ Ｐゴシック"/>
                <a:cs typeface="Arial"/>
              </a:rPr>
              <a:t>CO</a:t>
            </a:r>
            <a:r>
              <a:rPr lang="en-US" sz="1800" baseline="-25000" dirty="0">
                <a:latin typeface="Arial"/>
                <a:ea typeface="ＭＳ Ｐゴシック"/>
                <a:cs typeface="Arial"/>
              </a:rPr>
              <a:t>2</a:t>
            </a:r>
            <a:r>
              <a:rPr lang="en-US" sz="1800" dirty="0">
                <a:latin typeface="Arial"/>
                <a:ea typeface="ＭＳ Ｐゴシック"/>
                <a:cs typeface="Arial"/>
              </a:rPr>
              <a:t>-based Manufacturing: first product targets </a:t>
            </a:r>
            <a:r>
              <a:rPr lang="en-US" sz="1800" b="1" dirty="0">
                <a:latin typeface="Arial"/>
                <a:ea typeface="ＭＳ Ｐゴシック"/>
                <a:cs typeface="Arial"/>
              </a:rPr>
              <a:t>Exploration Capabilities</a:t>
            </a:r>
            <a:r>
              <a:rPr lang="en-US" sz="1800" dirty="0">
                <a:latin typeface="Arial"/>
                <a:ea typeface="ＭＳ Ｐゴシック"/>
                <a:cs typeface="Arial"/>
              </a:rPr>
              <a:t>, platform targets </a:t>
            </a:r>
            <a:r>
              <a:rPr lang="en-US" sz="1800" b="1" dirty="0">
                <a:latin typeface="Arial"/>
                <a:ea typeface="ＭＳ Ｐゴシック"/>
                <a:cs typeface="Arial"/>
              </a:rPr>
              <a:t>ISRU</a:t>
            </a:r>
          </a:p>
          <a:p>
            <a:pPr lvl="1">
              <a:buFont typeface="Wingdings" panose="05000000000000000000" pitchFamily="2" charset="2"/>
              <a:buChar char="Ø"/>
            </a:pPr>
            <a:r>
              <a:rPr lang="en-US" sz="1400" dirty="0">
                <a:latin typeface="Arial"/>
                <a:ea typeface="ＭＳ Ｐゴシック"/>
                <a:cs typeface="Arial"/>
              </a:rPr>
              <a:t>Demonstration product is carbonic anhydrase (CA), a catalytic enzyme that facilitates the liquid amine-based CO</a:t>
            </a:r>
            <a:r>
              <a:rPr lang="en-US" sz="1400" baseline="-25000" dirty="0">
                <a:latin typeface="Arial"/>
                <a:ea typeface="ＭＳ Ｐゴシック"/>
                <a:cs typeface="Arial"/>
              </a:rPr>
              <a:t>2</a:t>
            </a:r>
            <a:r>
              <a:rPr lang="en-US" sz="1400" dirty="0">
                <a:latin typeface="Arial"/>
                <a:ea typeface="ＭＳ Ｐゴシック"/>
                <a:cs typeface="Arial"/>
              </a:rPr>
              <a:t> air revitalization technology.  AES acted as a partner and supported a directed evolution project to produce an optimized CA enzyme.  AES will ultimately determine the air revitalization technology for exploration missions and the specific need for CA will be determined based on this decision.</a:t>
            </a:r>
          </a:p>
          <a:p>
            <a:pPr lvl="1">
              <a:buFont typeface="Wingdings" panose="05000000000000000000" pitchFamily="2" charset="2"/>
              <a:buChar char="Ø"/>
            </a:pPr>
            <a:r>
              <a:rPr lang="en-US" sz="1400" dirty="0">
                <a:latin typeface="Arial"/>
                <a:ea typeface="ＭＳ Ｐゴシック"/>
                <a:cs typeface="Arial"/>
              </a:rPr>
              <a:t>CO</a:t>
            </a:r>
            <a:r>
              <a:rPr lang="en-US" sz="1400" baseline="-25000" dirty="0">
                <a:latin typeface="Arial"/>
                <a:ea typeface="ＭＳ Ｐゴシック"/>
                <a:cs typeface="Arial"/>
              </a:rPr>
              <a:t>2</a:t>
            </a:r>
            <a:r>
              <a:rPr lang="en-US" sz="1400" dirty="0">
                <a:latin typeface="Arial"/>
                <a:ea typeface="ＭＳ Ｐゴシック"/>
                <a:cs typeface="Arial"/>
              </a:rPr>
              <a:t>-based conversion technologies are still nascent.  Plan to leverage CO</a:t>
            </a:r>
            <a:r>
              <a:rPr lang="en-US" sz="1400" baseline="-25000" dirty="0">
                <a:latin typeface="Arial"/>
                <a:ea typeface="ＭＳ Ｐゴシック"/>
                <a:cs typeface="Arial"/>
              </a:rPr>
              <a:t>2</a:t>
            </a:r>
            <a:r>
              <a:rPr lang="en-US" sz="1400" dirty="0">
                <a:latin typeface="Arial"/>
                <a:ea typeface="ＭＳ Ｐゴシック"/>
                <a:cs typeface="Arial"/>
              </a:rPr>
              <a:t> Conversion Centennial Challenge to investigate the product’s ability to support a biomanufacturing system.</a:t>
            </a:r>
          </a:p>
          <a:p>
            <a:pPr lvl="1">
              <a:buFont typeface="Wingdings" panose="05000000000000000000" pitchFamily="2" charset="2"/>
              <a:buChar char="Ø"/>
            </a:pPr>
            <a:r>
              <a:rPr lang="en-US" sz="1400" dirty="0">
                <a:latin typeface="Arial"/>
                <a:ea typeface="ＭＳ Ｐゴシック"/>
                <a:cs typeface="Arial"/>
              </a:rPr>
              <a:t>Cooperative Agreement with academic partners to further develop CO</a:t>
            </a:r>
            <a:r>
              <a:rPr lang="en-US" sz="1400" baseline="-25000" dirty="0">
                <a:latin typeface="Arial"/>
                <a:ea typeface="ＭＳ Ｐゴシック"/>
                <a:cs typeface="Arial"/>
              </a:rPr>
              <a:t>2</a:t>
            </a:r>
            <a:r>
              <a:rPr lang="en-US" sz="1400" dirty="0">
                <a:latin typeface="Arial"/>
                <a:ea typeface="ＭＳ Ｐゴシック"/>
                <a:cs typeface="Arial"/>
              </a:rPr>
              <a:t> conversion capabilities</a:t>
            </a:r>
            <a:r>
              <a:rPr lang="en-US" sz="1600" dirty="0">
                <a:latin typeface="Arial"/>
                <a:ea typeface="ＭＳ Ｐゴシック"/>
                <a:cs typeface="Arial"/>
              </a:rPr>
              <a:t>.</a:t>
            </a:r>
          </a:p>
          <a:p>
            <a:pPr marL="457200" lvl="1" indent="0">
              <a:buNone/>
            </a:pPr>
            <a:endParaRPr lang="en-US" sz="1000"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sz="1800" dirty="0">
                <a:latin typeface="Arial"/>
                <a:ea typeface="ＭＳ Ｐゴシック"/>
                <a:cs typeface="Arial"/>
              </a:rPr>
              <a:t>Synthetic Biology plans to leverage advancements made by the external community: new products, new systems, to meet the evolving needs of sustainable exploration.</a:t>
            </a:r>
          </a:p>
          <a:p>
            <a:pPr lvl="1">
              <a:buFont typeface="Wingdings" panose="05000000000000000000" pitchFamily="2" charset="2"/>
              <a:buChar char="Ø"/>
            </a:pPr>
            <a:r>
              <a:rPr lang="en-US" sz="1400" dirty="0">
                <a:latin typeface="Arial"/>
                <a:ea typeface="ＭＳ Ｐゴシック"/>
                <a:cs typeface="Arial"/>
              </a:rPr>
              <a:t>The Center for the Utilization of Biological Engineering in Space (</a:t>
            </a:r>
            <a:r>
              <a:rPr lang="en-US" sz="1400" b="1" dirty="0">
                <a:latin typeface="Arial"/>
                <a:ea typeface="ＭＳ Ｐゴシック"/>
                <a:cs typeface="Arial"/>
              </a:rPr>
              <a:t>CUBES</a:t>
            </a:r>
            <a:r>
              <a:rPr lang="en-US" sz="1400" dirty="0">
                <a:latin typeface="Arial"/>
                <a:ea typeface="ＭＳ Ｐゴシック"/>
                <a:cs typeface="Arial"/>
              </a:rPr>
              <a:t>) and the external research community have demonstrated numerous new products and conversion systems that highlight the potential for synthetic biology and </a:t>
            </a:r>
            <a:r>
              <a:rPr lang="en-US" sz="1400" dirty="0" err="1">
                <a:latin typeface="Arial"/>
                <a:ea typeface="ＭＳ Ｐゴシック"/>
                <a:cs typeface="Arial"/>
              </a:rPr>
              <a:t>biomanufacturing</a:t>
            </a:r>
            <a:r>
              <a:rPr lang="en-US" sz="1400" dirty="0">
                <a:latin typeface="Arial"/>
                <a:ea typeface="ＭＳ Ｐゴシック"/>
                <a:cs typeface="Arial"/>
              </a:rPr>
              <a:t> to support exploration</a:t>
            </a:r>
            <a:r>
              <a:rPr lang="en-US" sz="1200" dirty="0">
                <a:latin typeface="Arial"/>
                <a:ea typeface="ＭＳ Ｐゴシック"/>
                <a:cs typeface="Arial"/>
              </a:rPr>
              <a:t>.  </a:t>
            </a:r>
            <a:r>
              <a:rPr lang="en-US" sz="1400" dirty="0">
                <a:latin typeface="Arial"/>
                <a:ea typeface="ＭＳ Ｐゴシック"/>
                <a:cs typeface="Arial"/>
              </a:rPr>
              <a:t>Potential products include adhesives/additives for construction, materials, food products, fuel, media resupply components, recycling capabilities, medicines and nutrients.</a:t>
            </a:r>
          </a:p>
          <a:p>
            <a:pPr lvl="1" defTabSz="914400">
              <a:spcBef>
                <a:spcPct val="0"/>
              </a:spcBef>
              <a:buFont typeface="Wingdings" panose="05000000000000000000" pitchFamily="2" charset="2"/>
              <a:buChar char="Ø"/>
              <a:defRPr/>
            </a:pPr>
            <a:r>
              <a:rPr lang="en-US" sz="1400" dirty="0">
                <a:latin typeface="Arial" panose="020B0604020202020204" pitchFamily="34" charset="0"/>
                <a:cs typeface="Arial" panose="020B0604020202020204" pitchFamily="34" charset="0"/>
              </a:rPr>
              <a:t>OGA/&amp; GOV/Industry private partnerships: </a:t>
            </a:r>
            <a:r>
              <a:rPr lang="en-US" sz="1400" b="1" dirty="0" err="1">
                <a:latin typeface="Arial" panose="020B0604020202020204" pitchFamily="34" charset="0"/>
                <a:cs typeface="Arial" panose="020B0604020202020204" pitchFamily="34" charset="0"/>
              </a:rPr>
              <a:t>BioMade</a:t>
            </a:r>
            <a:r>
              <a:rPr lang="en-US" sz="1400" b="1"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-Building a sustainable, domestic end-to-end </a:t>
            </a:r>
            <a:r>
              <a:rPr lang="en-US" sz="1400" dirty="0" err="1">
                <a:latin typeface="Arial" panose="020B0604020202020204" pitchFamily="34" charset="0"/>
                <a:cs typeface="Arial" panose="020B0604020202020204" pitchFamily="34" charset="0"/>
              </a:rPr>
              <a:t>bioindustrial</a:t>
            </a:r>
            <a:r>
              <a:rPr lang="en-US" sz="1400" dirty="0">
                <a:latin typeface="Arial" panose="020B0604020202020204" pitchFamily="34" charset="0"/>
                <a:cs typeface="Arial" panose="020B0604020202020204" pitchFamily="34" charset="0"/>
              </a:rPr>
              <a:t> manufacturing ecosystem- looks to solve issues of scalability.</a:t>
            </a:r>
            <a:r>
              <a:rPr lang="en-US" sz="1400" b="1" dirty="0">
                <a:solidFill>
                  <a:prstClr val="black"/>
                </a:solidFill>
                <a:latin typeface="Arial" charset="0"/>
                <a:ea typeface="MS PGothic" charset="-128"/>
              </a:rPr>
              <a:t> DARPA/DOD/Space Force -</a:t>
            </a:r>
            <a:r>
              <a:rPr lang="en-US" sz="1400" dirty="0" err="1">
                <a:solidFill>
                  <a:prstClr val="black"/>
                </a:solidFill>
                <a:latin typeface="Arial" charset="0"/>
                <a:ea typeface="MS PGothic" charset="-128"/>
              </a:rPr>
              <a:t>Biofoundries</a:t>
            </a:r>
            <a:r>
              <a:rPr lang="en-US" sz="1400" dirty="0">
                <a:solidFill>
                  <a:prstClr val="black"/>
                </a:solidFill>
                <a:latin typeface="Arial" charset="0"/>
                <a:ea typeface="MS PGothic" charset="-128"/>
              </a:rPr>
              <a:t> Program. </a:t>
            </a:r>
            <a:endParaRPr lang="en-US" sz="1400" dirty="0">
              <a:latin typeface="Arial" panose="020B0604020202020204" pitchFamily="34" charset="0"/>
              <a:cs typeface="Arial" panose="020B0604020202020204" pitchFamily="34" charset="0"/>
            </a:endParaRPr>
          </a:p>
          <a:p>
            <a:pPr lvl="1">
              <a:buFont typeface="Wingdings" panose="05000000000000000000" pitchFamily="2" charset="2"/>
              <a:buChar char="Ø"/>
            </a:pPr>
            <a:endParaRPr lang="en-US" sz="1400" dirty="0">
              <a:latin typeface="Arial"/>
              <a:ea typeface="ＭＳ Ｐゴシック"/>
              <a:cs typeface="Arial"/>
            </a:endParaRPr>
          </a:p>
          <a:p>
            <a:pPr marL="457200" lvl="1" indent="0">
              <a:buNone/>
            </a:pPr>
            <a:endParaRPr lang="en-US" sz="24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marL="457200" lvl="1" indent="0">
              <a:buNone/>
            </a:pPr>
            <a:endParaRPr lang="en-US" sz="20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Tree>
    <p:extLst>
      <p:ext uri="{BB962C8B-B14F-4D97-AF65-F5344CB8AC3E}">
        <p14:creationId xmlns:p14="http://schemas.microsoft.com/office/powerpoint/2010/main" val="4266352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3037316" y="173066"/>
            <a:ext cx="6117369" cy="720668"/>
          </a:xfrm>
        </p:spPr>
        <p:txBody>
          <a:bodyPr>
            <a:normAutofit/>
          </a:bodyPr>
          <a:lstStyle/>
          <a:p>
            <a:pPr algn="ctr"/>
            <a:r>
              <a:rPr lang="en-US" sz="3600">
                <a:solidFill>
                  <a:sysClr val="window" lastClr="FFFFFF">
                    <a:lumMod val="85000"/>
                  </a:sysClr>
                </a:solidFill>
                <a:latin typeface="Arial Bold" charset="0"/>
                <a:ea typeface="ＭＳ Ｐゴシック" charset="-128"/>
                <a:cs typeface="ＭＳ Ｐゴシック" charset="-128"/>
              </a:rPr>
              <a:t>Education/Public Outreach</a:t>
            </a:r>
          </a:p>
        </p:txBody>
      </p:sp>
      <p:sp>
        <p:nvSpPr>
          <p:cNvPr id="19" name="Content Placeholder 2"/>
          <p:cNvSpPr txBox="1">
            <a:spLocks/>
          </p:cNvSpPr>
          <p:nvPr/>
        </p:nvSpPr>
        <p:spPr>
          <a:xfrm>
            <a:off x="146127" y="1808902"/>
            <a:ext cx="5949873" cy="2725877"/>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0"/>
              </a:spcAft>
              <a:buFont typeface="Wingdings" panose="05000000000000000000" pitchFamily="2" charset="2"/>
              <a:buChar char="Ø"/>
            </a:pPr>
            <a:r>
              <a:rPr lang="en-US" sz="1600" dirty="0">
                <a:latin typeface="Arial" panose="020B0604020202020204" pitchFamily="34" charset="0"/>
                <a:ea typeface="ＭＳ Ｐゴシック"/>
                <a:cs typeface="Arial" panose="020B0604020202020204" pitchFamily="34" charset="0"/>
              </a:rPr>
              <a:t>BioNutrients-1 fourth on-orbit run featured in Space Station Science Highlights: Week of January 31, 2022.</a:t>
            </a:r>
          </a:p>
          <a:p>
            <a:pPr>
              <a:spcBef>
                <a:spcPts val="0"/>
              </a:spcBef>
              <a:spcAft>
                <a:spcPts val="0"/>
              </a:spcAft>
              <a:buFont typeface="Wingdings" panose="05000000000000000000" pitchFamily="2" charset="2"/>
              <a:buChar char="Ø"/>
            </a:pPr>
            <a:r>
              <a:rPr lang="en-US" sz="1600" dirty="0">
                <a:latin typeface="Arial" panose="020B0604020202020204" pitchFamily="34" charset="0"/>
                <a:ea typeface="ＭＳ Ｐゴシック"/>
                <a:cs typeface="Arial" panose="020B0604020202020204" pitchFamily="34" charset="0"/>
              </a:rPr>
              <a:t>NASA-ARC PAO Image Feature under development to highlight ground operations for BioNutrients-1 run 4. </a:t>
            </a:r>
          </a:p>
          <a:p>
            <a:pPr>
              <a:spcBef>
                <a:spcPts val="0"/>
              </a:spcBef>
              <a:spcAft>
                <a:spcPts val="0"/>
              </a:spcAft>
              <a:buFont typeface="Wingdings" panose="05000000000000000000" pitchFamily="2" charset="2"/>
              <a:buChar char="Ø"/>
            </a:pPr>
            <a:r>
              <a:rPr lang="en-US" sz="1600" dirty="0">
                <a:latin typeface="Arial" panose="020B0604020202020204" pitchFamily="34" charset="0"/>
                <a:cs typeface="Arial" panose="020B0604020202020204" pitchFamily="34" charset="0"/>
              </a:rPr>
              <a:t>GCD highlight video reel submitted for APR.</a:t>
            </a:r>
            <a:endParaRPr lang="en-US" sz="1600" dirty="0">
              <a:latin typeface="Arial" panose="020B0604020202020204" pitchFamily="34" charset="0"/>
              <a:ea typeface="ＭＳ Ｐゴシック"/>
              <a:cs typeface="Arial" panose="020B0604020202020204" pitchFamily="34" charset="0"/>
            </a:endParaRPr>
          </a:p>
          <a:p>
            <a:pPr lvl="0">
              <a:spcBef>
                <a:spcPts val="0"/>
              </a:spcBef>
              <a:spcAft>
                <a:spcPts val="0"/>
              </a:spcAft>
              <a:buFont typeface="Wingdings" panose="05000000000000000000" pitchFamily="2" charset="2"/>
              <a:buChar char="Ø"/>
            </a:pPr>
            <a:r>
              <a:rPr lang="en-US" sz="1600" dirty="0">
                <a:latin typeface="Arial" panose="020B0604020202020204" pitchFamily="34" charset="0"/>
                <a:cs typeface="Arial" panose="020B0604020202020204" pitchFamily="34" charset="0"/>
              </a:rPr>
              <a:t>List Top 3 Newsworthy Events:</a:t>
            </a:r>
          </a:p>
          <a:p>
            <a:pPr lvl="1">
              <a:spcBef>
                <a:spcPts val="0"/>
              </a:spcBef>
              <a:spcAft>
                <a:spcPts val="0"/>
              </a:spcAft>
              <a:buFont typeface="Wingdings" panose="05000000000000000000" pitchFamily="2" charset="2"/>
              <a:buChar char="Ø"/>
            </a:pPr>
            <a:r>
              <a:rPr lang="en-US" sz="1600" dirty="0">
                <a:latin typeface="Arial" panose="020B0604020202020204" pitchFamily="34" charset="0"/>
                <a:cs typeface="Arial" panose="020B0604020202020204" pitchFamily="34" charset="0"/>
              </a:rPr>
              <a:t>BN-2 launch (November 2022)</a:t>
            </a:r>
          </a:p>
          <a:p>
            <a:pPr lvl="1">
              <a:spcBef>
                <a:spcPts val="0"/>
              </a:spcBef>
              <a:spcAft>
                <a:spcPts val="0"/>
              </a:spcAft>
              <a:buFont typeface="Wingdings" panose="05000000000000000000" pitchFamily="2" charset="2"/>
              <a:buChar char="Ø"/>
            </a:pPr>
            <a:r>
              <a:rPr lang="en-US" sz="1600" dirty="0">
                <a:latin typeface="Arial" panose="020B0604020202020204" pitchFamily="34" charset="0"/>
                <a:cs typeface="Arial" panose="020B0604020202020204" pitchFamily="34" charset="0"/>
              </a:rPr>
              <a:t>BN-1 and BN-2 on orbit operations this December-January time frame</a:t>
            </a:r>
          </a:p>
          <a:p>
            <a:pPr lvl="1">
              <a:spcBef>
                <a:spcPts val="0"/>
              </a:spcBef>
              <a:spcAft>
                <a:spcPts val="0"/>
              </a:spcAft>
              <a:buFont typeface="Wingdings" panose="05000000000000000000" pitchFamily="2" charset="2"/>
              <a:buChar char="Ø"/>
            </a:pPr>
            <a:r>
              <a:rPr lang="en-US" sz="1600" dirty="0">
                <a:latin typeface="Arial" panose="020B0604020202020204" pitchFamily="34" charset="0"/>
                <a:cs typeface="Arial" panose="020B0604020202020204" pitchFamily="34" charset="0"/>
              </a:rPr>
              <a:t>CO2-based manufacturing platform breadboard test (July 2023)</a:t>
            </a:r>
          </a:p>
        </p:txBody>
      </p:sp>
      <p:sp>
        <p:nvSpPr>
          <p:cNvPr id="20" name="TextBox 19"/>
          <p:cNvSpPr txBox="1"/>
          <p:nvPr/>
        </p:nvSpPr>
        <p:spPr>
          <a:xfrm>
            <a:off x="742113" y="1347237"/>
            <a:ext cx="4590405" cy="461665"/>
          </a:xfrm>
          <a:prstGeom prst="rect">
            <a:avLst/>
          </a:prstGeom>
          <a:noFill/>
        </p:spPr>
        <p:txBody>
          <a:bodyPr wrap="square" rtlCol="0">
            <a:spAutoFit/>
          </a:bodyPr>
          <a:lstStyle/>
          <a:p>
            <a:pPr algn="ctr"/>
            <a:r>
              <a:rPr lang="en-US" sz="2400" u="sng"/>
              <a:t>EPO Involvement</a:t>
            </a:r>
          </a:p>
        </p:txBody>
      </p:sp>
      <p:graphicFrame>
        <p:nvGraphicFramePr>
          <p:cNvPr id="21" name="Table 20">
            <a:extLst>
              <a:ext uri="{FF2B5EF4-FFF2-40B4-BE49-F238E27FC236}">
                <a16:creationId xmlns:a16="http://schemas.microsoft.com/office/drawing/2014/main" id="{D11472CF-08B3-0B42-9160-B3BF92810FE2}"/>
              </a:ext>
            </a:extLst>
          </p:cNvPr>
          <p:cNvGraphicFramePr>
            <a:graphicFrameLocks noGrp="1"/>
          </p:cNvGraphicFramePr>
          <p:nvPr>
            <p:extLst>
              <p:ext uri="{D42A27DB-BD31-4B8C-83A1-F6EECF244321}">
                <p14:modId xmlns:p14="http://schemas.microsoft.com/office/powerpoint/2010/main" val="1402544270"/>
              </p:ext>
            </p:extLst>
          </p:nvPr>
        </p:nvGraphicFramePr>
        <p:xfrm>
          <a:off x="6293841" y="1687444"/>
          <a:ext cx="5554187" cy="2749696"/>
        </p:xfrm>
        <a:graphic>
          <a:graphicData uri="http://schemas.openxmlformats.org/drawingml/2006/table">
            <a:tbl>
              <a:tblPr firstRow="1" bandRow="1">
                <a:tableStyleId>{6E25E649-3F16-4E02-A733-19D2CDBF48F0}</a:tableStyleId>
              </a:tblPr>
              <a:tblGrid>
                <a:gridCol w="3795823">
                  <a:extLst>
                    <a:ext uri="{9D8B030D-6E8A-4147-A177-3AD203B41FA5}">
                      <a16:colId xmlns:a16="http://schemas.microsoft.com/office/drawing/2014/main" val="20000"/>
                    </a:ext>
                  </a:extLst>
                </a:gridCol>
                <a:gridCol w="1758364">
                  <a:extLst>
                    <a:ext uri="{9D8B030D-6E8A-4147-A177-3AD203B41FA5}">
                      <a16:colId xmlns:a16="http://schemas.microsoft.com/office/drawing/2014/main" val="1302770135"/>
                    </a:ext>
                  </a:extLst>
                </a:gridCol>
              </a:tblGrid>
              <a:tr h="326536">
                <a:tc gridSpan="2">
                  <a:txBody>
                    <a:bodyPr/>
                    <a:lstStyle/>
                    <a:p>
                      <a:r>
                        <a:rPr lang="en-US" sz="1500" b="1">
                          <a:solidFill>
                            <a:schemeClr val="bg1"/>
                          </a:solidFill>
                        </a:rPr>
                        <a:t>6 Month </a:t>
                      </a:r>
                      <a:r>
                        <a:rPr lang="en-US" sz="1500" b="1" baseline="0">
                          <a:solidFill>
                            <a:schemeClr val="bg1"/>
                          </a:solidFill>
                        </a:rPr>
                        <a:t>Look-Ahead</a:t>
                      </a:r>
                      <a:endParaRPr lang="en-US" sz="1500"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endParaRPr lang="en-US"/>
                    </a:p>
                  </a:txBody>
                  <a:tcPr/>
                </a:tc>
                <a:extLst>
                  <a:ext uri="{0D108BD9-81ED-4DB2-BD59-A6C34878D82A}">
                    <a16:rowId xmlns:a16="http://schemas.microsoft.com/office/drawing/2014/main" val="10000"/>
                  </a:ext>
                </a:extLst>
              </a:tr>
              <a:tr h="35572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500" dirty="0"/>
                        <a:t>American Society for Gravitational and Space Research (ASGSR)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500" dirty="0"/>
                        <a:t>11/09/-11/12/2022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1689234"/>
                  </a:ext>
                </a:extLst>
              </a:tr>
              <a:tr h="34070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i="0" dirty="0">
                          <a:latin typeface="Arial"/>
                          <a:cs typeface="Arial"/>
                        </a:rPr>
                        <a:t>BN-2 launch SPX-26 and on orbit operations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500" dirty="0"/>
                        <a:t>NET November 2022 (likely a Dec – March time frame)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4070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i="0" dirty="0">
                          <a:latin typeface="Arial"/>
                          <a:cs typeface="Arial"/>
                        </a:rPr>
                        <a:t>BN-1 and BN-2 sample return on SPX-26 return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500" dirty="0"/>
                        <a:t>NET December 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7267819"/>
                  </a:ext>
                </a:extLst>
              </a:tr>
              <a:tr h="34070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i="0" dirty="0">
                          <a:latin typeface="Arial"/>
                          <a:cs typeface="Arial"/>
                        </a:rPr>
                        <a:t>Human Research Program Investigator</a:t>
                      </a:r>
                      <a:r>
                        <a:rPr lang="en-US" sz="1400" i="0" baseline="0" dirty="0">
                          <a:latin typeface="Arial"/>
                          <a:cs typeface="Arial"/>
                        </a:rPr>
                        <a:t> Workshop</a:t>
                      </a:r>
                      <a:endParaRPr lang="en-US" sz="1400" i="0" dirty="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500" dirty="0"/>
                        <a:t>NET January 15, 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3227932"/>
                  </a:ext>
                </a:extLst>
              </a:tr>
            </a:tbl>
          </a:graphicData>
        </a:graphic>
      </p:graphicFrame>
      <p:sp>
        <p:nvSpPr>
          <p:cNvPr id="5" name="TextBox 4"/>
          <p:cNvSpPr txBox="1"/>
          <p:nvPr/>
        </p:nvSpPr>
        <p:spPr>
          <a:xfrm>
            <a:off x="6208284" y="1246672"/>
            <a:ext cx="5639744" cy="461665"/>
          </a:xfrm>
          <a:prstGeom prst="rect">
            <a:avLst/>
          </a:prstGeom>
          <a:noFill/>
        </p:spPr>
        <p:txBody>
          <a:bodyPr wrap="square" rtlCol="0">
            <a:spAutoFit/>
          </a:bodyPr>
          <a:lstStyle/>
          <a:p>
            <a:r>
              <a:rPr lang="en-US" sz="2400">
                <a:cs typeface="Arial" panose="020B0604020202020204" pitchFamily="34" charset="0"/>
              </a:rPr>
              <a:t>EPO Calendar Outlook (High Priorities):</a:t>
            </a:r>
          </a:p>
        </p:txBody>
      </p:sp>
      <p:sp>
        <p:nvSpPr>
          <p:cNvPr id="3" name="Slide Number Placeholder 2">
            <a:extLst>
              <a:ext uri="{FF2B5EF4-FFF2-40B4-BE49-F238E27FC236}">
                <a16:creationId xmlns:a16="http://schemas.microsoft.com/office/drawing/2014/main" id="{0D4B3122-C344-44D4-B890-FB49C55ED3C6}"/>
              </a:ext>
            </a:extLst>
          </p:cNvPr>
          <p:cNvSpPr>
            <a:spLocks noGrp="1"/>
          </p:cNvSpPr>
          <p:nvPr>
            <p:ph type="sldNum" sz="quarter" idx="10"/>
          </p:nvPr>
        </p:nvSpPr>
        <p:spPr/>
        <p:txBody>
          <a:bodyPr/>
          <a:lstStyle/>
          <a:p>
            <a:pPr>
              <a:defRPr/>
            </a:pPr>
            <a:fld id="{75D13D49-2B6F-174C-9E1E-1013A06E5C50}" type="slidenum">
              <a:rPr lang="uk-UA" smtClean="0"/>
              <a:pPr>
                <a:defRPr/>
              </a:pPr>
              <a:t>13</a:t>
            </a:fld>
            <a:endParaRPr lang="uk-UA"/>
          </a:p>
        </p:txBody>
      </p:sp>
    </p:spTree>
    <p:extLst>
      <p:ext uri="{BB962C8B-B14F-4D97-AF65-F5344CB8AC3E}">
        <p14:creationId xmlns:p14="http://schemas.microsoft.com/office/powerpoint/2010/main" val="3940059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513" y="22836"/>
            <a:ext cx="8250115" cy="1066800"/>
          </a:xfrm>
        </p:spPr>
        <p:txBody>
          <a:bodyPr/>
          <a:lstStyle/>
          <a:p>
            <a:r>
              <a:rPr lang="en-US" sz="4000">
                <a:solidFill>
                  <a:schemeClr val="bg1">
                    <a:lumMod val="85000"/>
                  </a:schemeClr>
                </a:solidFill>
              </a:rPr>
              <a:t>Summary </a:t>
            </a:r>
          </a:p>
        </p:txBody>
      </p:sp>
      <p:sp>
        <p:nvSpPr>
          <p:cNvPr id="4" name="Content Placeholder 2"/>
          <p:cNvSpPr txBox="1">
            <a:spLocks/>
          </p:cNvSpPr>
          <p:nvPr/>
        </p:nvSpPr>
        <p:spPr>
          <a:xfrm>
            <a:off x="136574" y="1184713"/>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latin typeface="Arial" panose="020B0604020202020204" pitchFamily="34" charset="0"/>
                <a:cs typeface="Arial" panose="020B0604020202020204" pitchFamily="34" charset="0"/>
              </a:rPr>
              <a:t>BioNutrients-1 passes midpoint of 5-year ISS shelf-life study, no contamination, viable production.</a:t>
            </a:r>
          </a:p>
          <a:p>
            <a:r>
              <a:rPr lang="en-US" sz="1800" dirty="0">
                <a:latin typeface="Arial" panose="020B0604020202020204" pitchFamily="34" charset="0"/>
                <a:cs typeface="Arial" panose="020B0604020202020204" pitchFamily="34" charset="0"/>
              </a:rPr>
              <a:t>BioNutrients-2 is ready for launch on SPX26, producing nutrients and a protein therapeutic, yogurt and kefir.</a:t>
            </a:r>
          </a:p>
          <a:p>
            <a:r>
              <a:rPr lang="en-US" sz="1800" dirty="0">
                <a:latin typeface="Arial" panose="020B0604020202020204" pitchFamily="34" charset="0"/>
                <a:cs typeface="Arial" panose="020B0604020202020204" pitchFamily="34" charset="0"/>
              </a:rPr>
              <a:t>BioNutrients-3 progressing towards multi-nutrient pack development and food safety through HACCP and heat kill.</a:t>
            </a:r>
          </a:p>
          <a:p>
            <a:r>
              <a:rPr lang="en-US" sz="1800" dirty="0">
                <a:latin typeface="Arial" panose="020B0604020202020204" pitchFamily="34" charset="0"/>
                <a:cs typeface="Arial" panose="020B0604020202020204" pitchFamily="34" charset="0"/>
              </a:rPr>
              <a:t>CO</a:t>
            </a:r>
            <a:r>
              <a:rPr lang="en-US" sz="1800" baseline="-25000" dirty="0">
                <a:latin typeface="Arial" panose="020B0604020202020204" pitchFamily="34" charset="0"/>
                <a:cs typeface="Arial" panose="020B0604020202020204" pitchFamily="34" charset="0"/>
              </a:rPr>
              <a:t>2</a:t>
            </a:r>
            <a:r>
              <a:rPr lang="en-US" sz="1800" dirty="0">
                <a:latin typeface="Arial" panose="020B0604020202020204" pitchFamily="34" charset="0"/>
                <a:cs typeface="Arial" panose="020B0604020202020204" pitchFamily="34" charset="0"/>
              </a:rPr>
              <a:t>-based Manufacturing has completed ESM analysis of potential subsystems, manuscript is in internal review.</a:t>
            </a:r>
          </a:p>
          <a:p>
            <a:r>
              <a:rPr lang="en-US" sz="1800" dirty="0">
                <a:latin typeface="Arial" panose="020B0604020202020204" pitchFamily="34" charset="0"/>
                <a:cs typeface="Arial" panose="020B0604020202020204" pitchFamily="34" charset="0"/>
              </a:rPr>
              <a:t>CO</a:t>
            </a:r>
            <a:r>
              <a:rPr lang="en-US" sz="1800" baseline="-25000" dirty="0">
                <a:latin typeface="Arial" panose="020B0604020202020204" pitchFamily="34" charset="0"/>
                <a:cs typeface="Arial" panose="020B0604020202020204" pitchFamily="34" charset="0"/>
              </a:rPr>
              <a:t>2</a:t>
            </a:r>
            <a:r>
              <a:rPr lang="en-US" sz="1800" dirty="0">
                <a:latin typeface="Arial" panose="020B0604020202020204" pitchFamily="34" charset="0"/>
                <a:cs typeface="Arial" panose="020B0604020202020204" pitchFamily="34" charset="0"/>
              </a:rPr>
              <a:t>-based Manufacturing subsystem testing in lab have identified bioreactor materials and growth conditions, demonstrated production and activity assay of target product Carbonic Anhydrase. On track for PDR at TAPR and CDR in February.</a:t>
            </a:r>
          </a:p>
          <a:p>
            <a:r>
              <a:rPr lang="en-US" sz="1800" dirty="0">
                <a:latin typeface="Arial" panose="020B0604020202020204" pitchFamily="34" charset="0"/>
                <a:cs typeface="Arial" panose="020B0604020202020204" pitchFamily="34" charset="0"/>
              </a:rPr>
              <a:t>KPP for % ISRU media components by mass has increased to 46% (target is 50%).</a:t>
            </a:r>
          </a:p>
          <a:p>
            <a:pPr algn="ctr">
              <a:buFont typeface="Wingdings" panose="05000000000000000000" pitchFamily="2" charset="2"/>
              <a:buChar char="v"/>
            </a:pPr>
            <a:r>
              <a:rPr lang="en-US" sz="1800" dirty="0">
                <a:latin typeface="Arial" panose="020B0604020202020204" pitchFamily="34" charset="0"/>
                <a:cs typeface="Arial" panose="020B0604020202020204" pitchFamily="34" charset="0"/>
              </a:rPr>
              <a:t>Infusion/Transition success story – the BN-1 carotenoid expressing yeast to be used in LEIA </a:t>
            </a:r>
          </a:p>
          <a:p>
            <a:pPr marL="0" indent="0" algn="ctr">
              <a:buNone/>
            </a:pPr>
            <a:r>
              <a:rPr lang="en-US" sz="1800" b="0" i="0" dirty="0">
                <a:solidFill>
                  <a:srgbClr val="666666"/>
                </a:solidFill>
                <a:effectLst/>
                <a:latin typeface="Roboto" panose="02000000000000000000" pitchFamily="2" charset="0"/>
              </a:rPr>
              <a:t>( Lunar Explorer Instrument for Space Biology Applications) </a:t>
            </a:r>
            <a:r>
              <a:rPr lang="en-US" sz="1800" dirty="0">
                <a:latin typeface="Arial" panose="020B0604020202020204" pitchFamily="34" charset="0"/>
                <a:cs typeface="Arial" panose="020B0604020202020204" pitchFamily="34" charset="0"/>
              </a:rPr>
              <a:t>award. </a:t>
            </a:r>
          </a:p>
          <a:p>
            <a:pPr marL="0" indent="0">
              <a:buNone/>
            </a:pPr>
            <a:r>
              <a:rPr lang="en-US" sz="1800" dirty="0">
                <a:latin typeface="Arial" panose="020B0604020202020204" pitchFamily="34" charset="0"/>
                <a:cs typeface="Arial" panose="020B0604020202020204" pitchFamily="34" charset="0"/>
              </a:rPr>
              <a:t>Tech Maturity and TRL at end state</a:t>
            </a:r>
          </a:p>
          <a:p>
            <a:pPr lvl="1">
              <a:buFont typeface="Wingdings" panose="05000000000000000000" pitchFamily="2" charset="2"/>
              <a:buChar char="Ø"/>
            </a:pPr>
            <a:r>
              <a:rPr lang="en-US" sz="1600" dirty="0" err="1">
                <a:latin typeface="Arial"/>
                <a:ea typeface="ＭＳ Ｐゴシック"/>
                <a:cs typeface="Arial"/>
              </a:rPr>
              <a:t>BioNutrients</a:t>
            </a:r>
            <a:r>
              <a:rPr lang="en-US" sz="1600" dirty="0">
                <a:latin typeface="Arial"/>
                <a:ea typeface="ＭＳ Ｐゴシック"/>
                <a:cs typeface="Arial"/>
              </a:rPr>
              <a:t> element expects to have demonstrated the 5-year shelf life of biomanufacturing organisms, media, and bioreactors, demonstrated production of multiple nutrients, multiple food types, and a therapeutic in a ready to consume format.  Approvals for actual consumption to be obtained by adopters.  </a:t>
            </a:r>
            <a:r>
              <a:rPr lang="en-US" sz="1600" b="1" dirty="0">
                <a:latin typeface="Arial"/>
                <a:ea typeface="ＭＳ Ｐゴシック"/>
                <a:cs typeface="Arial"/>
              </a:rPr>
              <a:t>TRL 5</a:t>
            </a:r>
          </a:p>
          <a:p>
            <a:pPr lvl="1">
              <a:buFont typeface="Wingdings" panose="05000000000000000000" pitchFamily="2" charset="2"/>
              <a:buChar char="Ø"/>
            </a:pPr>
            <a:r>
              <a:rPr lang="en-US" sz="1600" dirty="0">
                <a:latin typeface="Arial"/>
                <a:ea typeface="ＭＳ Ｐゴシック"/>
                <a:cs typeface="Arial"/>
              </a:rPr>
              <a:t>CO</a:t>
            </a:r>
            <a:r>
              <a:rPr lang="en-US" sz="1600" baseline="-25000" dirty="0">
                <a:latin typeface="Arial"/>
                <a:ea typeface="ＭＳ Ｐゴシック"/>
                <a:cs typeface="Arial"/>
              </a:rPr>
              <a:t>2</a:t>
            </a:r>
            <a:r>
              <a:rPr lang="en-US" sz="1600" dirty="0">
                <a:latin typeface="Arial"/>
                <a:ea typeface="ＭＳ Ｐゴシック"/>
                <a:cs typeface="Arial"/>
              </a:rPr>
              <a:t>-Based Manufacturing will demonstrate a small-scale CO</a:t>
            </a:r>
            <a:r>
              <a:rPr lang="en-US" sz="1600" baseline="-25000" dirty="0">
                <a:latin typeface="Arial"/>
                <a:ea typeface="ＭＳ Ｐゴシック"/>
                <a:cs typeface="Arial"/>
              </a:rPr>
              <a:t>2</a:t>
            </a:r>
            <a:r>
              <a:rPr lang="en-US" sz="1600" dirty="0">
                <a:latin typeface="Arial"/>
                <a:ea typeface="ＭＳ Ｐゴシック"/>
                <a:cs typeface="Arial"/>
              </a:rPr>
              <a:t>-based biomanufacturing platform with acetate-based media, organism engineered to survive on this media and producing a relevant product, product purified to relevant purity, with assessment of recycling and ESM comparison of options. </a:t>
            </a:r>
            <a:r>
              <a:rPr lang="en-US" sz="1600" b="1" dirty="0">
                <a:latin typeface="Arial"/>
                <a:ea typeface="ＭＳ Ｐゴシック"/>
                <a:cs typeface="Arial"/>
              </a:rPr>
              <a:t>TRL 4</a:t>
            </a:r>
          </a:p>
          <a:p>
            <a:pPr marL="457200" lvl="1" indent="0">
              <a:buNone/>
            </a:pPr>
            <a:endParaRPr lang="en-US" sz="1800" dirty="0">
              <a:latin typeface="Arial" panose="020B0604020202020204" pitchFamily="34" charset="0"/>
              <a:cs typeface="Arial" panose="020B0604020202020204" pitchFamily="34" charset="0"/>
            </a:endParaRPr>
          </a:p>
          <a:p>
            <a:pPr marL="457200" lvl="1" indent="0">
              <a:buNone/>
            </a:pPr>
            <a:endParaRPr lang="en-US" sz="1800" dirty="0">
              <a:highlight>
                <a:srgbClr val="FFFF00"/>
              </a:highlight>
              <a:latin typeface="Arial" panose="020B0604020202020204" pitchFamily="34" charset="0"/>
              <a:cs typeface="Arial" panose="020B0604020202020204" pitchFamily="34" charset="0"/>
            </a:endParaRPr>
          </a:p>
          <a:p>
            <a:pPr marL="457200" lvl="1" indent="0">
              <a:buNone/>
            </a:pPr>
            <a:endParaRPr lang="en-US" sz="16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14</a:t>
            </a:fld>
            <a:endParaRPr lang="uk-UA"/>
          </a:p>
        </p:txBody>
      </p:sp>
    </p:spTree>
    <p:extLst>
      <p:ext uri="{BB962C8B-B14F-4D97-AF65-F5344CB8AC3E}">
        <p14:creationId xmlns:p14="http://schemas.microsoft.com/office/powerpoint/2010/main" val="144031299"/>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A6EC980A0182648AF2DE4564F50CB61" ma:contentTypeVersion="2" ma:contentTypeDescription="Create a new document." ma:contentTypeScope="" ma:versionID="c4fc95e0c75aac420a926c08d5f2e222">
  <xsd:schema xmlns:xsd="http://www.w3.org/2001/XMLSchema" xmlns:xs="http://www.w3.org/2001/XMLSchema" xmlns:p="http://schemas.microsoft.com/office/2006/metadata/properties" xmlns:ns2="58193bbe-7cce-4dab-a5db-7f7c161d85c7" targetNamespace="http://schemas.microsoft.com/office/2006/metadata/properties" ma:root="true" ma:fieldsID="23a421197f09fe5269e454cccd605107" ns2:_="">
    <xsd:import namespace="58193bbe-7cce-4dab-a5db-7f7c161d85c7"/>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193bbe-7cce-4dab-a5db-7f7c161d85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F6CF94-3835-4291-A7F5-6B61552363F6}">
  <ds:schemaRefs>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http://www.w3.org/XML/1998/namespace"/>
    <ds:schemaRef ds:uri="http://schemas.microsoft.com/office/2006/metadata/properties"/>
    <ds:schemaRef ds:uri="58193bbe-7cce-4dab-a5db-7f7c161d85c7"/>
    <ds:schemaRef ds:uri="http://purl.org/dc/dcmitype/"/>
    <ds:schemaRef ds:uri="http://purl.org/dc/terms/"/>
  </ds:schemaRefs>
</ds:datastoreItem>
</file>

<file path=customXml/itemProps2.xml><?xml version="1.0" encoding="utf-8"?>
<ds:datastoreItem xmlns:ds="http://schemas.openxmlformats.org/officeDocument/2006/customXml" ds:itemID="{39A2A367-AA83-43B5-ACC2-698DEE6D9207}">
  <ds:schemaRefs>
    <ds:schemaRef ds:uri="58193bbe-7cce-4dab-a5db-7f7c161d85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7AE54FD-935F-41B7-A2AD-D82757891F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5116</TotalTime>
  <Words>2305</Words>
  <Application>Microsoft Office PowerPoint</Application>
  <PresentationFormat>Widescreen</PresentationFormat>
  <Paragraphs>307</Paragraphs>
  <Slides>14</Slides>
  <Notes>14</Notes>
  <HiddenSlides>0</HiddenSlides>
  <MMClips>1</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14</vt:i4>
      </vt:variant>
    </vt:vector>
  </HeadingPairs>
  <TitlesOfParts>
    <vt:vector size="28" baseType="lpstr">
      <vt:lpstr>MS PGothic</vt:lpstr>
      <vt:lpstr>MS PGothic</vt:lpstr>
      <vt:lpstr>.AppleSystemUIFont</vt:lpstr>
      <vt:lpstr>Arial</vt:lpstr>
      <vt:lpstr>Arial</vt:lpstr>
      <vt:lpstr>Arial Bold</vt:lpstr>
      <vt:lpstr>Calibri</vt:lpstr>
      <vt:lpstr>Helvetica</vt:lpstr>
      <vt:lpstr>Helvetica Neue</vt:lpstr>
      <vt:lpstr>Roboto</vt:lpstr>
      <vt:lpstr>Wingdings</vt:lpstr>
      <vt:lpstr>Wingdings,Sans-Serif</vt:lpstr>
      <vt:lpstr>2_Office Theme</vt:lpstr>
      <vt:lpstr>3_Office Theme</vt:lpstr>
      <vt:lpstr>PowerPoint Presentation</vt:lpstr>
      <vt:lpstr>PowerPoint Presentation</vt:lpstr>
      <vt:lpstr>PowerPoint Presentation</vt:lpstr>
      <vt:lpstr>PowerPoint Presentation</vt:lpstr>
      <vt:lpstr>BioNutrients Element  Technology Goals &amp; Project Objectives</vt:lpstr>
      <vt:lpstr>CO2-Based Manufacturing Goals &amp; Objectives</vt:lpstr>
      <vt:lpstr>BioNutrients/CO2-Based Manufacturing Lifecycle Milestone/Maturity Schedule</vt:lpstr>
      <vt:lpstr>Accomplishments – BioNutrients </vt:lpstr>
      <vt:lpstr>PowerPoint Presentation</vt:lpstr>
      <vt:lpstr>Accomplishments  CO2-based Manufacturing</vt:lpstr>
      <vt:lpstr>Project Assessment Summary</vt:lpstr>
      <vt:lpstr>Plans Forward and Transition Plan </vt:lpstr>
      <vt:lpstr>Education/Public Outreach</vt:lpstr>
      <vt:lpstr>Summary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GCD Annual Program Review - Project Presentation Template</dc:title>
  <dc:creator>Lee</dc:creator>
  <cp:lastModifiedBy>Hogan, John A. (ARC-SCB)</cp:lastModifiedBy>
  <cp:revision>456</cp:revision>
  <cp:lastPrinted>2017-06-09T12:17:02Z</cp:lastPrinted>
  <dcterms:created xsi:type="dcterms:W3CDTF">2011-06-13T11:07:26Z</dcterms:created>
  <dcterms:modified xsi:type="dcterms:W3CDTF">2022-09-02T16:05:13Z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0x010100DA6EC980A0182648AF2DE4564F50CB61</vt:lpwstr>
  </property>
  <property fmtid="{D5CDD505-2E9C-101B-9397-08002B2CF9AE}" pid="3" name="Order">
    <vt:r8>939900</vt:r8>
  </property>
  <property fmtid="{D5CDD505-2E9C-101B-9397-08002B2CF9AE}" pid="4" name="ComplianceAssetId">
    <vt:lpwstr/>
  </property>
  <property fmtid="{D5CDD505-2E9C-101B-9397-08002B2CF9AE}" pid="5" name="PMDispositionComm">
    <vt:lpwstr/>
  </property>
  <property fmtid="{D5CDD505-2E9C-101B-9397-08002B2CF9AE}" pid="6" name="EvaluatorComments">
    <vt:lpwstr/>
  </property>
  <property fmtid="{D5CDD505-2E9C-101B-9397-08002B2CF9AE}" pid="7" name="Description0">
    <vt:lpwstr/>
  </property>
  <property fmtid="{D5CDD505-2E9C-101B-9397-08002B2CF9AE}" pid="8" name="ApprovedBy">
    <vt:lpwstr/>
  </property>
  <property fmtid="{D5CDD505-2E9C-101B-9397-08002B2CF9AE}" pid="9" name="Evaluators">
    <vt:lpwstr/>
  </property>
  <property fmtid="{D5CDD505-2E9C-101B-9397-08002B2CF9AE}" pid="10" name="DocumentLinkGen">
    <vt:lpwstr>, </vt:lpwstr>
  </property>
  <property fmtid="{D5CDD505-2E9C-101B-9397-08002B2CF9AE}" pid="11" name="DocumentLinkGenTest">
    <vt:lpwstr>, </vt:lpwstr>
  </property>
  <property fmtid="{D5CDD505-2E9C-101B-9397-08002B2CF9AE}" pid="12" name="MediaServiceImageTags">
    <vt:lpwstr/>
  </property>
</Properties>
</file>