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57"/>
  </p:notesMasterIdLst>
  <p:sldIdLst>
    <p:sldId id="7935" r:id="rId2"/>
    <p:sldId id="8130" r:id="rId3"/>
    <p:sldId id="8104" r:id="rId4"/>
    <p:sldId id="8113" r:id="rId5"/>
    <p:sldId id="8105" r:id="rId6"/>
    <p:sldId id="8110" r:id="rId7"/>
    <p:sldId id="8106" r:id="rId8"/>
    <p:sldId id="8112" r:id="rId9"/>
    <p:sldId id="8120" r:id="rId10"/>
    <p:sldId id="8099" r:id="rId11"/>
    <p:sldId id="8100" r:id="rId12"/>
    <p:sldId id="8101" r:id="rId13"/>
    <p:sldId id="8119" r:id="rId14"/>
    <p:sldId id="8103" r:id="rId15"/>
    <p:sldId id="8060" r:id="rId16"/>
    <p:sldId id="8082" r:id="rId17"/>
    <p:sldId id="8098" r:id="rId18"/>
    <p:sldId id="8025" r:id="rId19"/>
    <p:sldId id="8086" r:id="rId20"/>
    <p:sldId id="8031" r:id="rId21"/>
    <p:sldId id="8026" r:id="rId22"/>
    <p:sldId id="8065" r:id="rId23"/>
    <p:sldId id="8080" r:id="rId24"/>
    <p:sldId id="8070" r:id="rId25"/>
    <p:sldId id="8047" r:id="rId26"/>
    <p:sldId id="8046" r:id="rId27"/>
    <p:sldId id="8034" r:id="rId28"/>
    <p:sldId id="8043" r:id="rId29"/>
    <p:sldId id="8054" r:id="rId30"/>
    <p:sldId id="8071" r:id="rId31"/>
    <p:sldId id="7992" r:id="rId32"/>
    <p:sldId id="8053" r:id="rId33"/>
    <p:sldId id="8030" r:id="rId34"/>
    <p:sldId id="8000" r:id="rId35"/>
    <p:sldId id="8077" r:id="rId36"/>
    <p:sldId id="8073" r:id="rId37"/>
    <p:sldId id="8093" r:id="rId38"/>
    <p:sldId id="7968" r:id="rId39"/>
    <p:sldId id="8084" r:id="rId40"/>
    <p:sldId id="8072" r:id="rId41"/>
    <p:sldId id="8094" r:id="rId42"/>
    <p:sldId id="8095" r:id="rId43"/>
    <p:sldId id="8097" r:id="rId44"/>
    <p:sldId id="8114" r:id="rId45"/>
    <p:sldId id="8115" r:id="rId46"/>
    <p:sldId id="8121" r:id="rId47"/>
    <p:sldId id="8067" r:id="rId48"/>
    <p:sldId id="8122" r:id="rId49"/>
    <p:sldId id="8123" r:id="rId50"/>
    <p:sldId id="8127" r:id="rId51"/>
    <p:sldId id="8128" r:id="rId52"/>
    <p:sldId id="8129" r:id="rId53"/>
    <p:sldId id="8124" r:id="rId54"/>
    <p:sldId id="8125" r:id="rId55"/>
    <p:sldId id="812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shall Perrin" initials="MDP" lastIdx="1" clrIdx="0">
    <p:extLst>
      <p:ext uri="{19B8F6BF-5375-455C-9EA6-DF929625EA0E}">
        <p15:presenceInfo xmlns:p15="http://schemas.microsoft.com/office/powerpoint/2012/main" userId="Marshall Perr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6197"/>
  </p:normalViewPr>
  <p:slideViewPr>
    <p:cSldViewPr snapToGrid="0" snapToObjects="1">
      <p:cViewPr varScale="1">
        <p:scale>
          <a:sx n="63" d="100"/>
          <a:sy n="63" d="100"/>
        </p:scale>
        <p:origin x="76" y="132"/>
      </p:cViewPr>
      <p:guideLst/>
    </p:cSldViewPr>
  </p:slideViewPr>
  <p:notesTextViewPr>
    <p:cViewPr>
      <p:scale>
        <a:sx n="1" d="1"/>
        <a:sy n="1" d="1"/>
      </p:scale>
      <p:origin x="0" y="0"/>
    </p:cViewPr>
  </p:notesTextViewPr>
  <p:sorterViewPr>
    <p:cViewPr>
      <p:scale>
        <a:sx n="80" d="100"/>
        <a:sy n="80" d="100"/>
      </p:scale>
      <p:origin x="0" y="-310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797A1F-02EC-9D42-BC40-845D87C588DE}" type="datetimeFigureOut">
              <a:rPr lang="en-US" smtClean="0"/>
              <a:t>9/8/2022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859B6-6CE4-3449-9273-E1943BF3BBE7}" type="slidenum">
              <a:rPr lang="en-US" smtClean="0"/>
              <a:t>‹#›</a:t>
            </a:fld>
            <a:endParaRPr lang="en-US"/>
          </a:p>
        </p:txBody>
      </p:sp>
    </p:spTree>
    <p:extLst>
      <p:ext uri="{BB962C8B-B14F-4D97-AF65-F5344CB8AC3E}">
        <p14:creationId xmlns:p14="http://schemas.microsoft.com/office/powerpoint/2010/main" val="4015977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5"/>
          <p:cNvSpPr>
            <a:spLocks noGrp="1" noChangeArrowheads="1"/>
          </p:cNvSpPr>
          <p:nvPr>
            <p:ph type="sldNum" sz="quarter" idx="5"/>
          </p:nvPr>
        </p:nvSpPr>
        <p:spPr>
          <a:noFill/>
        </p:spPr>
        <p:txBody>
          <a:bodyPr/>
          <a:lstStyle/>
          <a:p>
            <a:fld id="{418EBE19-0807-4B3C-9039-CBA5E098F27D}" type="slidenum">
              <a:rPr lang="en-US" smtClean="0"/>
              <a:pPr/>
              <a:t>6</a:t>
            </a:fld>
            <a:endParaRPr lang="en-US" dirty="0"/>
          </a:p>
        </p:txBody>
      </p:sp>
      <p:sp>
        <p:nvSpPr>
          <p:cNvPr id="73731" name="Rectangle 2"/>
          <p:cNvSpPr>
            <a:spLocks noGrp="1" noRot="1" noChangeAspect="1" noChangeArrowheads="1" noTextEdit="1"/>
          </p:cNvSpPr>
          <p:nvPr>
            <p:ph type="sldImg"/>
          </p:nvPr>
        </p:nvSpPr>
        <p:spPr>
          <a:xfrm>
            <a:off x="385763" y="687388"/>
            <a:ext cx="6257925" cy="3521075"/>
          </a:xfrm>
          <a:ln/>
        </p:spPr>
      </p:sp>
      <p:sp>
        <p:nvSpPr>
          <p:cNvPr id="73732" name="Rectangle 3"/>
          <p:cNvSpPr>
            <a:spLocks noGrp="1" noChangeArrowheads="1"/>
          </p:cNvSpPr>
          <p:nvPr>
            <p:ph type="body" idx="1"/>
          </p:nvPr>
        </p:nvSpPr>
        <p:spPr>
          <a:xfrm>
            <a:off x="917305" y="4436547"/>
            <a:ext cx="5198057" cy="4205808"/>
          </a:xfrm>
          <a:noFill/>
          <a:ln/>
        </p:spPr>
        <p:txBody>
          <a:bodyPr/>
          <a:lstStyle/>
          <a:p>
            <a:pPr defTabSz="916682"/>
            <a:endParaRPr lang="en-US" sz="1800" dirty="0">
              <a:latin typeface="Helvetica" pitchFamily="34" charset="0"/>
            </a:endParaRPr>
          </a:p>
        </p:txBody>
      </p:sp>
    </p:spTree>
    <p:extLst>
      <p:ext uri="{BB962C8B-B14F-4D97-AF65-F5344CB8AC3E}">
        <p14:creationId xmlns:p14="http://schemas.microsoft.com/office/powerpoint/2010/main" val="3203458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6A7008-8489-6E49-A5A0-FD124E2EDBD9}" type="slidenum">
              <a:rPr lang="en-US" smtClean="0"/>
              <a:t>7</a:t>
            </a:fld>
            <a:endParaRPr lang="en-US"/>
          </a:p>
        </p:txBody>
      </p:sp>
    </p:spTree>
    <p:extLst>
      <p:ext uri="{BB962C8B-B14F-4D97-AF65-F5344CB8AC3E}">
        <p14:creationId xmlns:p14="http://schemas.microsoft.com/office/powerpoint/2010/main" val="2847469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defTabSz="873125">
              <a:defRPr sz="2400">
                <a:solidFill>
                  <a:schemeClr val="tx1"/>
                </a:solidFill>
                <a:latin typeface="Times" panose="02020603050405020304" pitchFamily="18" charset="0"/>
              </a:defRPr>
            </a:lvl1pPr>
            <a:lvl2pPr marL="742950" indent="-285750" defTabSz="873125">
              <a:defRPr sz="2400">
                <a:solidFill>
                  <a:schemeClr val="tx1"/>
                </a:solidFill>
                <a:latin typeface="Times" panose="02020603050405020304" pitchFamily="18" charset="0"/>
              </a:defRPr>
            </a:lvl2pPr>
            <a:lvl3pPr marL="1143000" indent="-228600" defTabSz="873125">
              <a:defRPr sz="2400">
                <a:solidFill>
                  <a:schemeClr val="tx1"/>
                </a:solidFill>
                <a:latin typeface="Times" panose="02020603050405020304" pitchFamily="18" charset="0"/>
              </a:defRPr>
            </a:lvl3pPr>
            <a:lvl4pPr marL="1600200" indent="-228600" defTabSz="873125">
              <a:defRPr sz="2400">
                <a:solidFill>
                  <a:schemeClr val="tx1"/>
                </a:solidFill>
                <a:latin typeface="Times" panose="02020603050405020304" pitchFamily="18" charset="0"/>
              </a:defRPr>
            </a:lvl4pPr>
            <a:lvl5pPr marL="2057400" indent="-228600" defTabSz="873125">
              <a:defRPr sz="2400">
                <a:solidFill>
                  <a:schemeClr val="tx1"/>
                </a:solidFill>
                <a:latin typeface="Times" panose="02020603050405020304" pitchFamily="18" charset="0"/>
              </a:defRPr>
            </a:lvl5pPr>
            <a:lvl6pPr marL="2514600" indent="-228600" defTabSz="873125" eaLnBrk="0" fontAlgn="base" hangingPunct="0">
              <a:spcBef>
                <a:spcPct val="0"/>
              </a:spcBef>
              <a:spcAft>
                <a:spcPct val="0"/>
              </a:spcAft>
              <a:defRPr sz="2400">
                <a:solidFill>
                  <a:schemeClr val="tx1"/>
                </a:solidFill>
                <a:latin typeface="Times" panose="02020603050405020304" pitchFamily="18" charset="0"/>
              </a:defRPr>
            </a:lvl6pPr>
            <a:lvl7pPr marL="2971800" indent="-228600" defTabSz="873125" eaLnBrk="0" fontAlgn="base" hangingPunct="0">
              <a:spcBef>
                <a:spcPct val="0"/>
              </a:spcBef>
              <a:spcAft>
                <a:spcPct val="0"/>
              </a:spcAft>
              <a:defRPr sz="2400">
                <a:solidFill>
                  <a:schemeClr val="tx1"/>
                </a:solidFill>
                <a:latin typeface="Times" panose="02020603050405020304" pitchFamily="18" charset="0"/>
              </a:defRPr>
            </a:lvl7pPr>
            <a:lvl8pPr marL="3429000" indent="-228600" defTabSz="873125" eaLnBrk="0" fontAlgn="base" hangingPunct="0">
              <a:spcBef>
                <a:spcPct val="0"/>
              </a:spcBef>
              <a:spcAft>
                <a:spcPct val="0"/>
              </a:spcAft>
              <a:defRPr sz="2400">
                <a:solidFill>
                  <a:schemeClr val="tx1"/>
                </a:solidFill>
                <a:latin typeface="Times" panose="02020603050405020304" pitchFamily="18" charset="0"/>
              </a:defRPr>
            </a:lvl8pPr>
            <a:lvl9pPr marL="3886200" indent="-228600" defTabSz="873125" eaLnBrk="0" fontAlgn="base" hangingPunct="0">
              <a:spcBef>
                <a:spcPct val="0"/>
              </a:spcBef>
              <a:spcAft>
                <a:spcPct val="0"/>
              </a:spcAft>
              <a:defRPr sz="2400">
                <a:solidFill>
                  <a:schemeClr val="tx1"/>
                </a:solidFill>
                <a:latin typeface="Times" panose="02020603050405020304" pitchFamily="18" charset="0"/>
              </a:defRPr>
            </a:lvl9pPr>
          </a:lstStyle>
          <a:p>
            <a:fld id="{173C636F-6317-4696-8A85-262D0C61EC02}" type="slidenum">
              <a:rPr lang="en-US" altLang="en-US" sz="1100" smtClean="0"/>
              <a:pPr/>
              <a:t>8</a:t>
            </a:fld>
            <a:endParaRPr lang="en-US" altLang="en-US" sz="1100"/>
          </a:p>
        </p:txBody>
      </p:sp>
      <p:sp>
        <p:nvSpPr>
          <p:cNvPr id="17411" name="Rectangle 2"/>
          <p:cNvSpPr>
            <a:spLocks noGrp="1" noRot="1" noChangeAspect="1" noChangeArrowheads="1" noTextEdit="1"/>
          </p:cNvSpPr>
          <p:nvPr>
            <p:ph type="sldImg"/>
          </p:nvPr>
        </p:nvSpPr>
        <p:spPr>
          <a:xfrm>
            <a:off x="401638" y="695325"/>
            <a:ext cx="6197600" cy="3486150"/>
          </a:xfrm>
          <a:solidFill>
            <a:srgbClr val="FFFFFF"/>
          </a:solidFill>
          <a:ln/>
        </p:spPr>
      </p:sp>
      <p:sp>
        <p:nvSpPr>
          <p:cNvPr id="17412" name="Rectangle 3"/>
          <p:cNvSpPr>
            <a:spLocks noGrp="1" noChangeArrowheads="1"/>
          </p:cNvSpPr>
          <p:nvPr>
            <p:ph type="body" idx="1"/>
          </p:nvPr>
        </p:nvSpPr>
        <p:spPr>
          <a:xfrm>
            <a:off x="933450" y="4410075"/>
            <a:ext cx="5130800" cy="4178300"/>
          </a:xfrm>
          <a:solidFill>
            <a:srgbClr val="FFFFFF"/>
          </a:solidFill>
          <a:ln>
            <a:solidFill>
              <a:srgbClr val="000000"/>
            </a:solidFill>
            <a:miter lim="800000"/>
            <a:headEnd/>
            <a:tailEnd/>
          </a:ln>
        </p:spPr>
        <p:txBody>
          <a:bodyPr lIns="91434" tIns="45717" rIns="91434" bIns="45717"/>
          <a:lstStyle/>
          <a:p>
            <a:endParaRPr lang="en-US" altLang="en-US"/>
          </a:p>
        </p:txBody>
      </p:sp>
    </p:spTree>
    <p:extLst>
      <p:ext uri="{BB962C8B-B14F-4D97-AF65-F5344CB8AC3E}">
        <p14:creationId xmlns:p14="http://schemas.microsoft.com/office/powerpoint/2010/main" val="312044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D2AE2C-EE9A-49B9-A6D3-74303C37F728}" type="slidenum">
              <a:rPr lang="en-US"/>
              <a:pPr/>
              <a:t>12</a:t>
            </a:fld>
            <a:endParaRPr lang="en-US"/>
          </a:p>
        </p:txBody>
      </p:sp>
      <p:sp>
        <p:nvSpPr>
          <p:cNvPr id="562178" name="Rectangle 2"/>
          <p:cNvSpPr>
            <a:spLocks noGrp="1" noRot="1" noChangeAspect="1" noChangeArrowheads="1"/>
          </p:cNvSpPr>
          <p:nvPr>
            <p:ph type="sldImg"/>
          </p:nvPr>
        </p:nvSpPr>
        <p:spPr bwMode="auto">
          <a:xfrm>
            <a:off x="457200" y="720725"/>
            <a:ext cx="6400800" cy="3600450"/>
          </a:xfrm>
          <a:prstGeom prst="rect">
            <a:avLst/>
          </a:prstGeom>
          <a:solidFill>
            <a:srgbClr val="FFFFFF"/>
          </a:solidFill>
          <a:ln>
            <a:solidFill>
              <a:srgbClr val="000000"/>
            </a:solidFill>
            <a:miter lim="800000"/>
            <a:headEnd/>
            <a:tailEnd/>
          </a:ln>
        </p:spPr>
      </p:sp>
      <p:sp>
        <p:nvSpPr>
          <p:cNvPr id="562179" name="Rectangle 3"/>
          <p:cNvSpPr>
            <a:spLocks noGrp="1" noChangeArrowheads="1"/>
          </p:cNvSpPr>
          <p:nvPr>
            <p:ph type="body" idx="1"/>
          </p:nvPr>
        </p:nvSpPr>
        <p:spPr bwMode="auto">
          <a:xfrm>
            <a:off x="974725" y="4560888"/>
            <a:ext cx="5365750" cy="4319587"/>
          </a:xfrm>
          <a:prstGeom prst="rect">
            <a:avLst/>
          </a:prstGeom>
          <a:solidFill>
            <a:srgbClr val="FFFFFF"/>
          </a:solidFill>
          <a:ln>
            <a:solidFill>
              <a:srgbClr val="000000"/>
            </a:solidFill>
            <a:miter lim="800000"/>
            <a:headEnd/>
            <a:tailEnd/>
          </a:ln>
        </p:spPr>
        <p:txBody>
          <a:bodyPr lIns="96661" tIns="48331" rIns="96661" bIns="48331"/>
          <a:lstStyle/>
          <a:p>
            <a:endParaRPr lang="en-US"/>
          </a:p>
        </p:txBody>
      </p:sp>
    </p:spTree>
    <p:extLst>
      <p:ext uri="{BB962C8B-B14F-4D97-AF65-F5344CB8AC3E}">
        <p14:creationId xmlns:p14="http://schemas.microsoft.com/office/powerpoint/2010/main" val="4013080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5"/>
          <p:cNvSpPr>
            <a:spLocks noGrp="1" noChangeArrowheads="1"/>
          </p:cNvSpPr>
          <p:nvPr>
            <p:ph type="sldNum" sz="quarter" idx="5"/>
          </p:nvPr>
        </p:nvSpPr>
        <p:spPr>
          <a:noFill/>
        </p:spPr>
        <p:txBody>
          <a:bodyPr/>
          <a:lstStyle/>
          <a:p>
            <a:fld id="{459839E3-F7B4-4BA3-94C3-EC60D8D696C1}" type="slidenum">
              <a:rPr lang="en-US" smtClean="0"/>
              <a:pPr/>
              <a:t>19</a:t>
            </a:fld>
            <a:endParaRPr lang="en-US" dirty="0"/>
          </a:p>
        </p:txBody>
      </p:sp>
      <p:sp>
        <p:nvSpPr>
          <p:cNvPr id="88067" name="Rectangle 2"/>
          <p:cNvSpPr>
            <a:spLocks noGrp="1" noRot="1" noChangeAspect="1" noChangeArrowheads="1" noTextEdit="1"/>
          </p:cNvSpPr>
          <p:nvPr>
            <p:ph type="sldImg"/>
          </p:nvPr>
        </p:nvSpPr>
        <p:spPr>
          <a:xfrm>
            <a:off x="460375" y="720725"/>
            <a:ext cx="6392863" cy="3597275"/>
          </a:xfrm>
          <a:ln/>
        </p:spPr>
      </p:sp>
      <p:sp>
        <p:nvSpPr>
          <p:cNvPr id="88068" name="Rectangle 3"/>
          <p:cNvSpPr>
            <a:spLocks noGrp="1" noChangeArrowheads="1"/>
          </p:cNvSpPr>
          <p:nvPr>
            <p:ph type="body" idx="1"/>
          </p:nvPr>
        </p:nvSpPr>
        <p:spPr>
          <a:noFill/>
          <a:ln/>
        </p:spPr>
        <p:txBody>
          <a:bodyPr/>
          <a:lstStyle/>
          <a:p>
            <a:endParaRPr lang="en-US" dirty="0">
              <a:latin typeface="Arial" pitchFamily="34" charset="0"/>
            </a:endParaRPr>
          </a:p>
        </p:txBody>
      </p:sp>
    </p:spTree>
    <p:extLst>
      <p:ext uri="{BB962C8B-B14F-4D97-AF65-F5344CB8AC3E}">
        <p14:creationId xmlns:p14="http://schemas.microsoft.com/office/powerpoint/2010/main" val="2009023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A1A1A"/>
                </a:solidFill>
                <a:effectLst/>
                <a:latin typeface="Merriweather"/>
              </a:rPr>
              <a:t>Uncertainties in DTA, SMSS, Wings,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A1A1A"/>
                </a:solidFill>
                <a:effectLst/>
                <a:latin typeface="Merriweather"/>
              </a:rPr>
              <a:t>Talk about 12.5mm Deployment prior to </a:t>
            </a:r>
            <a:r>
              <a:rPr lang="en-US" b="0" i="0">
                <a:solidFill>
                  <a:srgbClr val="1A1A1A"/>
                </a:solidFill>
                <a:effectLst/>
                <a:latin typeface="Merriweather"/>
              </a:rPr>
              <a:t>this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A1A1A"/>
                </a:solidFill>
                <a:effectLst/>
                <a:latin typeface="Merriweather"/>
              </a:rPr>
              <a:t>This initial search covered an area about the size of the full Moon because the segment dots could potentially have been that spread out on the sky</a:t>
            </a:r>
            <a:endParaRPr lang="en-US" dirty="0"/>
          </a:p>
          <a:p>
            <a:endParaRPr lang="en-US" dirty="0"/>
          </a:p>
        </p:txBody>
      </p:sp>
      <p:sp>
        <p:nvSpPr>
          <p:cNvPr id="4" name="Slide Number Placeholder 3"/>
          <p:cNvSpPr>
            <a:spLocks noGrp="1"/>
          </p:cNvSpPr>
          <p:nvPr>
            <p:ph type="sldNum" sz="quarter" idx="5"/>
          </p:nvPr>
        </p:nvSpPr>
        <p:spPr/>
        <p:txBody>
          <a:bodyPr/>
          <a:lstStyle/>
          <a:p>
            <a:fld id="{284859B6-6CE4-3449-9273-E1943BF3BBE7}" type="slidenum">
              <a:rPr lang="en-US" smtClean="0"/>
              <a:t>28</a:t>
            </a:fld>
            <a:endParaRPr lang="en-US"/>
          </a:p>
        </p:txBody>
      </p:sp>
    </p:spTree>
    <p:extLst>
      <p:ext uri="{BB962C8B-B14F-4D97-AF65-F5344CB8AC3E}">
        <p14:creationId xmlns:p14="http://schemas.microsoft.com/office/powerpoint/2010/main" val="1381854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 name="Shape 386"/>
          <p:cNvSpPr>
            <a:spLocks noGrp="1" noRot="1" noChangeAspect="1"/>
          </p:cNvSpPr>
          <p:nvPr>
            <p:ph type="sldImg"/>
          </p:nvPr>
        </p:nvSpPr>
        <p:spPr>
          <a:prstGeom prst="rect">
            <a:avLst/>
          </a:prstGeom>
        </p:spPr>
        <p:txBody>
          <a:bodyPr/>
          <a:lstStyle/>
          <a:p>
            <a:endParaRPr/>
          </a:p>
        </p:txBody>
      </p:sp>
      <p:sp>
        <p:nvSpPr>
          <p:cNvPr id="387" name="Shape 387"/>
          <p:cNvSpPr>
            <a:spLocks noGrp="1"/>
          </p:cNvSpPr>
          <p:nvPr>
            <p:ph type="body" sz="quarter" idx="1"/>
          </p:nvPr>
        </p:nvSpPr>
        <p:spPr>
          <a:prstGeom prst="rect">
            <a:avLst/>
          </a:prstGeom>
        </p:spPr>
        <p:txBody>
          <a:bodyPr/>
          <a:lstStyle/>
          <a:p>
            <a:r>
              <a:t>Turning on the Mid-Infrared Camera! (mid-April)</a:t>
            </a:r>
          </a:p>
          <a:p>
            <a:pPr marL="342900" indent="-342900">
              <a:buSzPct val="100000"/>
              <a:buFont typeface="Arial"/>
              <a:buChar char="•"/>
            </a:pPr>
            <a:r>
              <a:t>OTE team was the first to use MIRI because we needed images from it for the final telescope optical alignment to optimize image quality at all instruments</a:t>
            </a:r>
          </a:p>
          <a:p>
            <a:pPr marL="342900" indent="-342900">
              <a:buSzPct val="100000"/>
              <a:buFont typeface="Arial"/>
              <a:buChar char="•"/>
            </a:pPr>
            <a:r>
              <a:t>Imager and coronagraph FoVs</a:t>
            </a:r>
          </a:p>
          <a:p>
            <a:pPr marL="342900" indent="-342900">
              <a:buSzPct val="100000"/>
              <a:buFont typeface="Arial"/>
              <a:buChar char="•"/>
            </a:pPr>
            <a:r>
              <a:t>Immediate never-before-seen views</a:t>
            </a:r>
          </a:p>
          <a:p>
            <a:pPr marL="342900" indent="-342900">
              <a:buSzPct val="100000"/>
              <a:buFont typeface="Arial"/>
              <a:buChar char="•"/>
            </a:pPr>
            <a:r>
              <a:t>Comparison with Spitzer, largest previous IR telescope  (MIRI 5.6 um &amp; IRAC 3.6 um)</a:t>
            </a:r>
          </a:p>
          <a:p>
            <a:endParaRPr/>
          </a:p>
        </p:txBody>
      </p:sp>
    </p:spTree>
    <p:extLst>
      <p:ext uri="{BB962C8B-B14F-4D97-AF65-F5344CB8AC3E}">
        <p14:creationId xmlns:p14="http://schemas.microsoft.com/office/powerpoint/2010/main" val="2123163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10E5-4D48-694D-9DFB-1660392D0A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ABA73CB-9516-194C-B170-1234D51F63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AF28E4E-1EF6-F74C-905B-19D22578009C}"/>
              </a:ext>
            </a:extLst>
          </p:cNvPr>
          <p:cNvSpPr>
            <a:spLocks noGrp="1"/>
          </p:cNvSpPr>
          <p:nvPr>
            <p:ph type="dt" sz="half" idx="10"/>
          </p:nvPr>
        </p:nvSpPr>
        <p:spPr/>
        <p:txBody>
          <a:bodyPr/>
          <a:lstStyle/>
          <a:p>
            <a:fld id="{02977A6B-246B-8A4A-A570-1C2064655FDF}" type="datetime1">
              <a:rPr lang="en-US" smtClean="0"/>
              <a:t>9/8/2022</a:t>
            </a:fld>
            <a:endParaRPr lang="en-US" dirty="0"/>
          </a:p>
        </p:txBody>
      </p:sp>
      <p:sp>
        <p:nvSpPr>
          <p:cNvPr id="5" name="Footer Placeholder 4">
            <a:extLst>
              <a:ext uri="{FF2B5EF4-FFF2-40B4-BE49-F238E27FC236}">
                <a16:creationId xmlns:a16="http://schemas.microsoft.com/office/drawing/2014/main" id="{33A9A8C7-0D08-D441-AC71-D5A6FA549C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2F029A-8762-1D42-9422-E1C46A2807A8}"/>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4004120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009D-A53D-8E41-835A-C177A56E2C1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2D95D40-4D67-6545-AB50-0A78ADD33216}"/>
              </a:ext>
            </a:extLst>
          </p:cNvPr>
          <p:cNvSpPr>
            <a:spLocks noGrp="1"/>
          </p:cNvSpPr>
          <p:nvPr>
            <p:ph idx="1"/>
          </p:nvPr>
        </p:nvSpPr>
        <p:spPr>
          <a:xfrm>
            <a:off x="838200" y="1481959"/>
            <a:ext cx="10515600" cy="46950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9E0DD5-FCDA-EE42-A933-9A6157B641F6}"/>
              </a:ext>
            </a:extLst>
          </p:cNvPr>
          <p:cNvSpPr>
            <a:spLocks noGrp="1"/>
          </p:cNvSpPr>
          <p:nvPr>
            <p:ph type="dt" sz="half" idx="10"/>
          </p:nvPr>
        </p:nvSpPr>
        <p:spPr/>
        <p:txBody>
          <a:bodyPr/>
          <a:lstStyle/>
          <a:p>
            <a:fld id="{C0B26401-DF88-394C-8A7D-2274B1C7735B}" type="datetime1">
              <a:rPr lang="en-US" smtClean="0"/>
              <a:t>9/8/2022</a:t>
            </a:fld>
            <a:endParaRPr lang="en-US" dirty="0"/>
          </a:p>
        </p:txBody>
      </p:sp>
      <p:sp>
        <p:nvSpPr>
          <p:cNvPr id="5" name="Footer Placeholder 4">
            <a:extLst>
              <a:ext uri="{FF2B5EF4-FFF2-40B4-BE49-F238E27FC236}">
                <a16:creationId xmlns:a16="http://schemas.microsoft.com/office/drawing/2014/main" id="{81C69F05-51B0-E541-A73F-E6A7340AFA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90EEAE-7974-BD48-84BA-61AB44F612B6}"/>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3108931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C7AA-40CE-E64A-9BF8-6D6F804DCD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617440B-7873-4A40-8DA4-771AFCDDB6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FC31BB-DD48-C549-B4FD-89887CDC06F8}"/>
              </a:ext>
            </a:extLst>
          </p:cNvPr>
          <p:cNvSpPr>
            <a:spLocks noGrp="1"/>
          </p:cNvSpPr>
          <p:nvPr>
            <p:ph type="dt" sz="half" idx="10"/>
          </p:nvPr>
        </p:nvSpPr>
        <p:spPr/>
        <p:txBody>
          <a:bodyPr/>
          <a:lstStyle/>
          <a:p>
            <a:fld id="{3B2ED481-0235-C04C-B4BF-7D8B598A46B4}" type="datetime1">
              <a:rPr lang="en-US" smtClean="0"/>
              <a:t>9/8/2022</a:t>
            </a:fld>
            <a:endParaRPr lang="en-US"/>
          </a:p>
        </p:txBody>
      </p:sp>
      <p:sp>
        <p:nvSpPr>
          <p:cNvPr id="5" name="Footer Placeholder 4">
            <a:extLst>
              <a:ext uri="{FF2B5EF4-FFF2-40B4-BE49-F238E27FC236}">
                <a16:creationId xmlns:a16="http://schemas.microsoft.com/office/drawing/2014/main" id="{2F375BD0-12FB-0E42-868F-B57C838E9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54F8A2-01BC-F74E-8A8E-110FBA8271FC}"/>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3632075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2A67-E7B3-3B42-A6A5-6A77F45E462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5B114C-B108-DA4C-8AE0-FA5F802393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2B79A71-1892-B849-AF52-0BC520BCEB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0ED4BD-B6BB-F74F-A1BA-F8D8B30AE86A}"/>
              </a:ext>
            </a:extLst>
          </p:cNvPr>
          <p:cNvSpPr>
            <a:spLocks noGrp="1"/>
          </p:cNvSpPr>
          <p:nvPr>
            <p:ph type="dt" sz="half" idx="10"/>
          </p:nvPr>
        </p:nvSpPr>
        <p:spPr/>
        <p:txBody>
          <a:bodyPr/>
          <a:lstStyle/>
          <a:p>
            <a:fld id="{751CC4DD-06A2-E144-8A67-86A325FE2CC4}" type="datetime1">
              <a:rPr lang="en-US" smtClean="0"/>
              <a:t>9/8/2022</a:t>
            </a:fld>
            <a:endParaRPr lang="en-US"/>
          </a:p>
        </p:txBody>
      </p:sp>
      <p:sp>
        <p:nvSpPr>
          <p:cNvPr id="6" name="Footer Placeholder 5">
            <a:extLst>
              <a:ext uri="{FF2B5EF4-FFF2-40B4-BE49-F238E27FC236}">
                <a16:creationId xmlns:a16="http://schemas.microsoft.com/office/drawing/2014/main" id="{0C3E5B20-4E10-864B-808F-6813193CCF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40323C-1B2D-C34E-B660-21493F73A9AB}"/>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427034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F4C6A-64ED-7D45-8C38-A1B7F67CA049}"/>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C2D3E70-9A11-694C-A966-D9FBA00638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282C4B-7D81-C243-B6B3-04A7A500F4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CEEF537-2B09-8743-9BB8-22F78DD2D1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9F8EBF-0EA7-0748-9AD9-9B12383C37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F55ADF-E63D-6944-AFDC-20B59F2C4220}"/>
              </a:ext>
            </a:extLst>
          </p:cNvPr>
          <p:cNvSpPr>
            <a:spLocks noGrp="1"/>
          </p:cNvSpPr>
          <p:nvPr>
            <p:ph type="dt" sz="half" idx="10"/>
          </p:nvPr>
        </p:nvSpPr>
        <p:spPr/>
        <p:txBody>
          <a:bodyPr/>
          <a:lstStyle/>
          <a:p>
            <a:fld id="{6A176CCC-3F15-5941-8944-BEC1D283F2EC}" type="datetime1">
              <a:rPr lang="en-US" smtClean="0"/>
              <a:t>9/8/2022</a:t>
            </a:fld>
            <a:endParaRPr lang="en-US"/>
          </a:p>
        </p:txBody>
      </p:sp>
      <p:sp>
        <p:nvSpPr>
          <p:cNvPr id="8" name="Footer Placeholder 7">
            <a:extLst>
              <a:ext uri="{FF2B5EF4-FFF2-40B4-BE49-F238E27FC236}">
                <a16:creationId xmlns:a16="http://schemas.microsoft.com/office/drawing/2014/main" id="{987D6B0B-36BA-5441-AF2D-C21364E1D37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A1B0F-A5AD-814C-BE00-107E1810B8B4}"/>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1461866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B250-E1F2-5042-A524-40044EC1190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1082D8-DD97-3749-A785-AEB0D78A69C7}"/>
              </a:ext>
            </a:extLst>
          </p:cNvPr>
          <p:cNvSpPr>
            <a:spLocks noGrp="1"/>
          </p:cNvSpPr>
          <p:nvPr>
            <p:ph type="dt" sz="half" idx="10"/>
          </p:nvPr>
        </p:nvSpPr>
        <p:spPr/>
        <p:txBody>
          <a:bodyPr/>
          <a:lstStyle/>
          <a:p>
            <a:fld id="{76FA34D8-78D1-A145-BE5B-A8411704464E}" type="datetime1">
              <a:rPr lang="en-US" smtClean="0"/>
              <a:t>9/8/2022</a:t>
            </a:fld>
            <a:endParaRPr lang="en-US"/>
          </a:p>
        </p:txBody>
      </p:sp>
      <p:sp>
        <p:nvSpPr>
          <p:cNvPr id="4" name="Footer Placeholder 3">
            <a:extLst>
              <a:ext uri="{FF2B5EF4-FFF2-40B4-BE49-F238E27FC236}">
                <a16:creationId xmlns:a16="http://schemas.microsoft.com/office/drawing/2014/main" id="{D6BC2C60-43E4-294B-AF96-2AA616069B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14CAFE-A8D8-9744-9550-023879CB82BF}"/>
              </a:ext>
            </a:extLst>
          </p:cNvPr>
          <p:cNvSpPr>
            <a:spLocks noGrp="1"/>
          </p:cNvSpPr>
          <p:nvPr>
            <p:ph type="sldNum" sz="quarter" idx="12"/>
          </p:nvPr>
        </p:nvSpPr>
        <p:spPr/>
        <p:txBody>
          <a:bodyPr/>
          <a:lstStyle/>
          <a:p>
            <a:fld id="{F54C71F4-2765-E04B-BA1E-187562FE3183}" type="slidenum">
              <a:rPr lang="en-US" smtClean="0"/>
              <a:t>‹#›</a:t>
            </a:fld>
            <a:endParaRPr lang="en-US"/>
          </a:p>
        </p:txBody>
      </p:sp>
      <p:pic>
        <p:nvPicPr>
          <p:cNvPr id="6" name="Picture 3" descr="NASA-ball"/>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7278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04571E-09AE-9D43-8CA1-7E29B4E5B2FB}"/>
              </a:ext>
            </a:extLst>
          </p:cNvPr>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a:extLst>
              <a:ext uri="{FF2B5EF4-FFF2-40B4-BE49-F238E27FC236}">
                <a16:creationId xmlns:a16="http://schemas.microsoft.com/office/drawing/2014/main" id="{F968488B-C266-EC48-B948-13319A3838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A0AA35-D0C7-FA4D-B450-3C440CE6BF71}"/>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1852433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BB357-CA11-4247-BE55-04926667BF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506A81E-D7BE-4548-9D03-7152FAA91A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32B3814-6E10-CE44-AC1E-D4C1F17DB2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8BD10-A1CC-F944-B5F0-F999759B9EE2}"/>
              </a:ext>
            </a:extLst>
          </p:cNvPr>
          <p:cNvSpPr>
            <a:spLocks noGrp="1"/>
          </p:cNvSpPr>
          <p:nvPr>
            <p:ph type="dt" sz="half" idx="10"/>
          </p:nvPr>
        </p:nvSpPr>
        <p:spPr/>
        <p:txBody>
          <a:bodyPr/>
          <a:lstStyle/>
          <a:p>
            <a:fld id="{C0AB2BDB-A352-2D41-BDA3-EE16241AD3A4}" type="datetime1">
              <a:rPr lang="en-US" smtClean="0"/>
              <a:t>9/8/2022</a:t>
            </a:fld>
            <a:endParaRPr lang="en-US"/>
          </a:p>
        </p:txBody>
      </p:sp>
      <p:sp>
        <p:nvSpPr>
          <p:cNvPr id="6" name="Footer Placeholder 5">
            <a:extLst>
              <a:ext uri="{FF2B5EF4-FFF2-40B4-BE49-F238E27FC236}">
                <a16:creationId xmlns:a16="http://schemas.microsoft.com/office/drawing/2014/main" id="{160B65CE-CBD0-014E-8D28-F3F66C0F5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1E40C7-F9BB-874A-B402-EFD9F4978DF5}"/>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956620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8D538-2893-E445-85F1-907CDDBF35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E1781CB-D67F-414D-8135-59A3759C00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8A9E195-D933-6346-BE7A-BB0A9150F3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89EFD-7636-8D4C-9797-69A3424CD00A}"/>
              </a:ext>
            </a:extLst>
          </p:cNvPr>
          <p:cNvSpPr>
            <a:spLocks noGrp="1"/>
          </p:cNvSpPr>
          <p:nvPr>
            <p:ph type="dt" sz="half" idx="10"/>
          </p:nvPr>
        </p:nvSpPr>
        <p:spPr/>
        <p:txBody>
          <a:bodyPr/>
          <a:lstStyle/>
          <a:p>
            <a:fld id="{D08208F5-378E-0A40-A67D-A9463793B6B1}" type="datetime1">
              <a:rPr lang="en-US" smtClean="0"/>
              <a:t>9/8/2022</a:t>
            </a:fld>
            <a:endParaRPr lang="en-US"/>
          </a:p>
        </p:txBody>
      </p:sp>
      <p:sp>
        <p:nvSpPr>
          <p:cNvPr id="6" name="Footer Placeholder 5">
            <a:extLst>
              <a:ext uri="{FF2B5EF4-FFF2-40B4-BE49-F238E27FC236}">
                <a16:creationId xmlns:a16="http://schemas.microsoft.com/office/drawing/2014/main" id="{6B7161B6-B37A-DE4E-83AD-519D6D84FB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F5DC1F-6C5D-FD4E-A27E-44D16914E400}"/>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513859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01AB-DE90-FC40-8D2D-67D266BD24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00D6E65-18B3-8947-8174-03927AC358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1BBC3A-71DD-B14C-9410-5048BFA45316}"/>
              </a:ext>
            </a:extLst>
          </p:cNvPr>
          <p:cNvSpPr>
            <a:spLocks noGrp="1"/>
          </p:cNvSpPr>
          <p:nvPr>
            <p:ph type="dt" sz="half" idx="10"/>
          </p:nvPr>
        </p:nvSpPr>
        <p:spPr/>
        <p:txBody>
          <a:bodyPr/>
          <a:lstStyle/>
          <a:p>
            <a:fld id="{C10F23E8-5D43-5149-96FD-B6E9FA36B018}" type="datetime1">
              <a:rPr lang="en-US" smtClean="0"/>
              <a:t>9/8/2022</a:t>
            </a:fld>
            <a:endParaRPr lang="en-US"/>
          </a:p>
        </p:txBody>
      </p:sp>
      <p:sp>
        <p:nvSpPr>
          <p:cNvPr id="5" name="Footer Placeholder 4">
            <a:extLst>
              <a:ext uri="{FF2B5EF4-FFF2-40B4-BE49-F238E27FC236}">
                <a16:creationId xmlns:a16="http://schemas.microsoft.com/office/drawing/2014/main" id="{E6F5F72F-72B7-4E43-8925-0304EEA9C1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77899-68FC-674D-BF4F-54B76F200344}"/>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1892639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03BF07-C2A6-894D-A4F4-B44018275E6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9DB9223-F6DA-934C-B76C-D80B2F4DF8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FC856F-B693-6C4F-9352-97017F63FC0B}"/>
              </a:ext>
            </a:extLst>
          </p:cNvPr>
          <p:cNvSpPr>
            <a:spLocks noGrp="1"/>
          </p:cNvSpPr>
          <p:nvPr>
            <p:ph type="dt" sz="half" idx="10"/>
          </p:nvPr>
        </p:nvSpPr>
        <p:spPr/>
        <p:txBody>
          <a:bodyPr/>
          <a:lstStyle/>
          <a:p>
            <a:fld id="{4E2CDA0A-FC7E-D342-ADCA-A052125645F8}" type="datetime1">
              <a:rPr lang="en-US" smtClean="0"/>
              <a:t>9/8/2022</a:t>
            </a:fld>
            <a:endParaRPr lang="en-US"/>
          </a:p>
        </p:txBody>
      </p:sp>
      <p:sp>
        <p:nvSpPr>
          <p:cNvPr id="5" name="Footer Placeholder 4">
            <a:extLst>
              <a:ext uri="{FF2B5EF4-FFF2-40B4-BE49-F238E27FC236}">
                <a16:creationId xmlns:a16="http://schemas.microsoft.com/office/drawing/2014/main" id="{C03AE126-A831-824A-9DC7-1A355D9B19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F4BF2-B4DC-554B-923F-F176D7924844}"/>
              </a:ext>
            </a:extLst>
          </p:cNvPr>
          <p:cNvSpPr>
            <a:spLocks noGrp="1"/>
          </p:cNvSpPr>
          <p:nvPr>
            <p:ph type="sldNum" sz="quarter" idx="12"/>
          </p:nvPr>
        </p:nvSpPr>
        <p:spPr/>
        <p:txBody>
          <a:bodyPr/>
          <a:lstStyle/>
          <a:p>
            <a:fld id="{F54C71F4-2765-E04B-BA1E-187562FE3183}" type="slidenum">
              <a:rPr lang="en-US" smtClean="0"/>
              <a:t>‹#›</a:t>
            </a:fld>
            <a:endParaRPr lang="en-US"/>
          </a:p>
        </p:txBody>
      </p:sp>
    </p:spTree>
    <p:extLst>
      <p:ext uri="{BB962C8B-B14F-4D97-AF65-F5344CB8AC3E}">
        <p14:creationId xmlns:p14="http://schemas.microsoft.com/office/powerpoint/2010/main" val="2180824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JWST Content Slide">
    <p:bg>
      <p:bgPr>
        <a:solidFill>
          <a:srgbClr val="000000"/>
        </a:solidFill>
        <a:effectLst/>
      </p:bgPr>
    </p:bg>
    <p:spTree>
      <p:nvGrpSpPr>
        <p:cNvPr id="1" name=""/>
        <p:cNvGrpSpPr/>
        <p:nvPr/>
      </p:nvGrpSpPr>
      <p:grpSpPr>
        <a:xfrm>
          <a:off x="0" y="0"/>
          <a:ext cx="0" cy="0"/>
          <a:chOff x="0" y="0"/>
          <a:chExt cx="0" cy="0"/>
        </a:xfrm>
      </p:grpSpPr>
      <p:sp>
        <p:nvSpPr>
          <p:cNvPr id="47" name="Title Text"/>
          <p:cNvSpPr txBox="1">
            <a:spLocks noGrp="1"/>
          </p:cNvSpPr>
          <p:nvPr>
            <p:ph type="title"/>
          </p:nvPr>
        </p:nvSpPr>
        <p:spPr>
          <a:xfrm>
            <a:off x="1228344" y="306330"/>
            <a:ext cx="10448544" cy="625474"/>
          </a:xfrm>
          <a:prstGeom prst="rect">
            <a:avLst/>
          </a:prstGeom>
        </p:spPr>
        <p:txBody>
          <a:bodyPr anchor="t">
            <a:normAutofit/>
          </a:bodyPr>
          <a:lstStyle>
            <a:lvl1pPr>
              <a:defRPr>
                <a:solidFill>
                  <a:srgbClr val="DDDDDD"/>
                </a:solidFill>
                <a:latin typeface="Optima"/>
                <a:ea typeface="Optima"/>
                <a:cs typeface="Optima"/>
                <a:sym typeface="Optima"/>
              </a:defRPr>
            </a:lvl1pPr>
          </a:lstStyle>
          <a:p>
            <a:r>
              <a:t>Title Text</a:t>
            </a:r>
          </a:p>
        </p:txBody>
      </p:sp>
      <p:sp>
        <p:nvSpPr>
          <p:cNvPr id="48" name="Line"/>
          <p:cNvSpPr/>
          <p:nvPr/>
        </p:nvSpPr>
        <p:spPr>
          <a:xfrm>
            <a:off x="1288596" y="743580"/>
            <a:ext cx="10508943" cy="1"/>
          </a:xfrm>
          <a:prstGeom prst="line">
            <a:avLst/>
          </a:prstGeom>
          <a:ln w="25400">
            <a:solidFill>
              <a:srgbClr val="5377A3"/>
            </a:solidFill>
            <a:miter/>
          </a:ln>
        </p:spPr>
        <p:txBody>
          <a:bodyPr tIns="45720" bIns="45720"/>
          <a:lstStyle/>
          <a:p>
            <a:pPr>
              <a:defRPr i="0">
                <a:solidFill>
                  <a:srgbClr val="000000"/>
                </a:solidFill>
              </a:defRPr>
            </a:pPr>
            <a:endParaRPr sz="900"/>
          </a:p>
        </p:txBody>
      </p:sp>
      <p:sp>
        <p:nvSpPr>
          <p:cNvPr id="49" name="Body Level One…"/>
          <p:cNvSpPr txBox="1">
            <a:spLocks noGrp="1"/>
          </p:cNvSpPr>
          <p:nvPr>
            <p:ph type="body" idx="1"/>
          </p:nvPr>
        </p:nvSpPr>
        <p:spPr>
          <a:xfrm>
            <a:off x="511937" y="1257071"/>
            <a:ext cx="11346872" cy="5146861"/>
          </a:xfrm>
          <a:prstGeom prst="rect">
            <a:avLst/>
          </a:prstGeom>
        </p:spPr>
        <p:txBody>
          <a:bodyPr>
            <a:normAutofit/>
          </a:bodyPr>
          <a:lstStyle>
            <a:lvl1pPr marL="0" indent="0">
              <a:buSzTx/>
              <a:buFontTx/>
              <a:buNone/>
              <a:defRPr sz="2400">
                <a:solidFill>
                  <a:srgbClr val="DDDDDD"/>
                </a:solidFill>
                <a:latin typeface="Optima"/>
                <a:ea typeface="Optima"/>
                <a:cs typeface="Optima"/>
                <a:sym typeface="Optima"/>
              </a:defRPr>
            </a:lvl1pPr>
            <a:lvl2pPr marL="502920" indent="-274320">
              <a:defRPr sz="2200">
                <a:solidFill>
                  <a:srgbClr val="DDDDDD"/>
                </a:solidFill>
                <a:latin typeface="Optima"/>
                <a:ea typeface="Optima"/>
                <a:cs typeface="Optima"/>
                <a:sym typeface="Optima"/>
              </a:defRPr>
            </a:lvl2pPr>
            <a:lvl3pPr marL="762000" indent="-304800">
              <a:buChar char="-"/>
              <a:defRPr sz="2000">
                <a:solidFill>
                  <a:srgbClr val="A7A7A7"/>
                </a:solidFill>
                <a:latin typeface="Optima"/>
                <a:ea typeface="Optima"/>
                <a:cs typeface="Optima"/>
                <a:sym typeface="Optima"/>
              </a:defRPr>
            </a:lvl3pPr>
            <a:lvl4pPr marL="1028700" indent="-342900">
              <a:buChar char="‣"/>
              <a:defRPr sz="1800">
                <a:solidFill>
                  <a:srgbClr val="A7A7A7"/>
                </a:solidFill>
                <a:latin typeface="Optima"/>
                <a:ea typeface="Optima"/>
                <a:cs typeface="Optima"/>
                <a:sym typeface="Optima"/>
              </a:defRPr>
            </a:lvl4pPr>
            <a:lvl5pPr marL="1257300" indent="-342900">
              <a:buSzPct val="80000"/>
              <a:buChar char="✦"/>
              <a:defRPr sz="1600">
                <a:solidFill>
                  <a:srgbClr val="A7A7A7"/>
                </a:solidFill>
                <a:latin typeface="Optima"/>
                <a:ea typeface="Optima"/>
                <a:cs typeface="Optima"/>
                <a:sym typeface="Optima"/>
              </a:defRPr>
            </a:lvl5pPr>
          </a:lstStyle>
          <a:p>
            <a:r>
              <a:t>Body Level One</a:t>
            </a:r>
          </a:p>
          <a:p>
            <a:pPr lvl="1"/>
            <a:r>
              <a:t>Body Level Two</a:t>
            </a:r>
          </a:p>
          <a:p>
            <a:pPr lvl="2"/>
            <a:r>
              <a:t>Body Level Three</a:t>
            </a:r>
          </a:p>
          <a:p>
            <a:pPr lvl="3"/>
            <a:r>
              <a:t>Body Level Four</a:t>
            </a:r>
          </a:p>
          <a:p>
            <a:pPr lvl="4"/>
            <a:r>
              <a:t>Body Level Five</a:t>
            </a:r>
          </a:p>
        </p:txBody>
      </p:sp>
      <p:pic>
        <p:nvPicPr>
          <p:cNvPr id="50" name="image7.png" descr="image7.png"/>
          <p:cNvPicPr>
            <a:picLocks noChangeAspect="1"/>
          </p:cNvPicPr>
          <p:nvPr/>
        </p:nvPicPr>
        <p:blipFill>
          <a:blip r:embed="rId2"/>
          <a:stretch>
            <a:fillRect/>
          </a:stretch>
        </p:blipFill>
        <p:spPr>
          <a:xfrm>
            <a:off x="255339" y="270960"/>
            <a:ext cx="1217960" cy="1069848"/>
          </a:xfrm>
          <a:prstGeom prst="rect">
            <a:avLst/>
          </a:prstGeom>
          <a:ln w="12700">
            <a:miter lim="400000"/>
          </a:ln>
        </p:spPr>
      </p:pic>
      <p:pic>
        <p:nvPicPr>
          <p:cNvPr id="51" name="Image" descr="Image"/>
          <p:cNvPicPr>
            <a:picLocks noChangeAspect="1"/>
          </p:cNvPicPr>
          <p:nvPr/>
        </p:nvPicPr>
        <p:blipFill>
          <a:blip r:embed="rId3"/>
          <a:stretch>
            <a:fillRect/>
          </a:stretch>
        </p:blipFill>
        <p:spPr>
          <a:xfrm>
            <a:off x="11093450" y="6642673"/>
            <a:ext cx="977900" cy="139701"/>
          </a:xfrm>
          <a:prstGeom prst="rect">
            <a:avLst/>
          </a:prstGeom>
          <a:ln w="12700">
            <a:miter lim="400000"/>
          </a:ln>
        </p:spPr>
      </p:pic>
      <p:sp>
        <p:nvSpPr>
          <p:cNvPr id="5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1034792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6498AE-4978-784F-8C90-0226B4C3F9E6}"/>
              </a:ext>
            </a:extLst>
          </p:cNvPr>
          <p:cNvSpPr>
            <a:spLocks noGrp="1"/>
          </p:cNvSpPr>
          <p:nvPr>
            <p:ph type="title"/>
          </p:nvPr>
        </p:nvSpPr>
        <p:spPr>
          <a:xfrm>
            <a:off x="1702676" y="365126"/>
            <a:ext cx="7575795" cy="70693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F56DEE49-16F9-9045-A55B-3E0DB0121D70}"/>
              </a:ext>
            </a:extLst>
          </p:cNvPr>
          <p:cNvSpPr>
            <a:spLocks noGrp="1"/>
          </p:cNvSpPr>
          <p:nvPr>
            <p:ph type="body" idx="1"/>
          </p:nvPr>
        </p:nvSpPr>
        <p:spPr>
          <a:xfrm>
            <a:off x="838200" y="1250731"/>
            <a:ext cx="10515600" cy="49262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212B30-E1DF-614B-A9F8-5B10A9B79F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9B2810-064F-3248-87F6-5D07DA9FBDCA}" type="datetime1">
              <a:rPr lang="en-US" smtClean="0"/>
              <a:t>9/8/2022</a:t>
            </a:fld>
            <a:endParaRPr lang="en-US" dirty="0"/>
          </a:p>
        </p:txBody>
      </p:sp>
      <p:sp>
        <p:nvSpPr>
          <p:cNvPr id="5" name="Footer Placeholder 4">
            <a:extLst>
              <a:ext uri="{FF2B5EF4-FFF2-40B4-BE49-F238E27FC236}">
                <a16:creationId xmlns:a16="http://schemas.microsoft.com/office/drawing/2014/main" id="{7F194615-8582-964A-AE60-98AA5101E6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5C1CE6-C675-E04D-BF06-77CD134814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4C71F4-2765-E04B-BA1E-187562FE3183}" type="slidenum">
              <a:rPr lang="en-US" smtClean="0"/>
              <a:t>‹#›</a:t>
            </a:fld>
            <a:endParaRPr lang="en-US"/>
          </a:p>
        </p:txBody>
      </p:sp>
      <p:pic>
        <p:nvPicPr>
          <p:cNvPr id="8" name="Picture 7">
            <a:extLst>
              <a:ext uri="{FF2B5EF4-FFF2-40B4-BE49-F238E27FC236}">
                <a16:creationId xmlns:a16="http://schemas.microsoft.com/office/drawing/2014/main" id="{6DB0E2D4-2B32-5A4D-9B7B-71D48F6C1B1C}"/>
              </a:ext>
            </a:extLst>
          </p:cNvPr>
          <p:cNvPicPr>
            <a:picLocks noChangeAspect="1"/>
          </p:cNvPicPr>
          <p:nvPr userDrawn="1"/>
        </p:nvPicPr>
        <p:blipFill>
          <a:blip r:embed="rId14"/>
          <a:stretch>
            <a:fillRect/>
          </a:stretch>
        </p:blipFill>
        <p:spPr>
          <a:xfrm>
            <a:off x="382572" y="307345"/>
            <a:ext cx="1050324" cy="584716"/>
          </a:xfrm>
          <a:prstGeom prst="rect">
            <a:avLst/>
          </a:prstGeom>
        </p:spPr>
      </p:pic>
    </p:spTree>
    <p:extLst>
      <p:ext uri="{BB962C8B-B14F-4D97-AF65-F5344CB8AC3E}">
        <p14:creationId xmlns:p14="http://schemas.microsoft.com/office/powerpoint/2010/main" val="1670868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gres&amp;cd=&amp;cad=rja&amp;uact=8&amp;ved=0ahUKEwiMtIKG4N3ZAhXDxYMKHTofCtIQjRwIBQ&amp;url=https://apod.nasa.gov/apod/ap980607.html&amp;psig=AOvVaw3lwCYjAKk33enpojz7xu89&amp;ust=1520633683568104" TargetMode="Externa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9.emf"/><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image" Target="../media/image31.jpeg"/></Relationships>
</file>

<file path=ppt/slides/_rels/slide9.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2.png"/><Relationship Id="rId3" Type="http://schemas.openxmlformats.org/officeDocument/2006/relationships/image" Target="../media/image34.jpeg"/><Relationship Id="rId7" Type="http://schemas.openxmlformats.org/officeDocument/2006/relationships/image" Target="../media/image38.png"/><Relationship Id="rId12" Type="http://schemas.openxmlformats.org/officeDocument/2006/relationships/image" Target="../media/image42.jpeg"/><Relationship Id="rId2" Type="http://schemas.openxmlformats.org/officeDocument/2006/relationships/image" Target="../media/image33.png"/><Relationship Id="rId1" Type="http://schemas.openxmlformats.org/officeDocument/2006/relationships/slideLayout" Target="../slideLayouts/slideLayout6.xml"/><Relationship Id="rId6" Type="http://schemas.openxmlformats.org/officeDocument/2006/relationships/image" Target="../media/image37.jpeg"/><Relationship Id="rId11" Type="http://schemas.openxmlformats.org/officeDocument/2006/relationships/hyperlink" Target="../program%20files/qualcomm/eudora/attach/DSCN1803.JPG" TargetMode="External"/><Relationship Id="rId5" Type="http://schemas.openxmlformats.org/officeDocument/2006/relationships/image" Target="../media/image36.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jpeg"/></Relationships>
</file>

<file path=ppt/slides/_rels/slide10.xml.rels><?xml version="1.0" encoding="UTF-8" standalone="yes"?>
<Relationships xmlns="http://schemas.openxmlformats.org/package/2006/relationships"><Relationship Id="rId3" Type="http://schemas.openxmlformats.org/officeDocument/2006/relationships/image" Target="../media/image44.wmf"/><Relationship Id="rId7" Type="http://schemas.openxmlformats.org/officeDocument/2006/relationships/image" Target="../media/image2.png"/><Relationship Id="rId2" Type="http://schemas.openxmlformats.org/officeDocument/2006/relationships/image" Target="../media/image43.wmf"/><Relationship Id="rId1" Type="http://schemas.openxmlformats.org/officeDocument/2006/relationships/slideLayout" Target="../slideLayouts/slideLayout6.xml"/><Relationship Id="rId6" Type="http://schemas.openxmlformats.org/officeDocument/2006/relationships/image" Target="../media/image47.wmf"/><Relationship Id="rId5" Type="http://schemas.openxmlformats.org/officeDocument/2006/relationships/image" Target="../media/image46.wmf"/><Relationship Id="rId4" Type="http://schemas.openxmlformats.org/officeDocument/2006/relationships/image" Target="../media/image45.wmf"/></Relationships>
</file>

<file path=ppt/slides/_rels/slide1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6.xml"/><Relationship Id="rId5" Type="http://schemas.openxmlformats.org/officeDocument/2006/relationships/image" Target="../media/image2.png"/><Relationship Id="rId4" Type="http://schemas.openxmlformats.org/officeDocument/2006/relationships/image" Target="../media/image50.jpe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54.emf"/><Relationship Id="rId5" Type="http://schemas.openxmlformats.org/officeDocument/2006/relationships/image" Target="../media/image53.emf"/><Relationship Id="rId4" Type="http://schemas.openxmlformats.org/officeDocument/2006/relationships/image" Target="../media/image52.png"/></Relationships>
</file>

<file path=ppt/slides/_rels/slide13.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56.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hyperlink" Target="https://twitter.com/NWS/status/902174274571689984/photo/1" TargetMode="Externa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image" Target="../media/image60.png"/><Relationship Id="rId4" Type="http://schemas.openxmlformats.org/officeDocument/2006/relationships/image" Target="../media/image59.jpe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1.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6.jpeg"/></Relationships>
</file>

<file path=ppt/slides/_rels/slide2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9.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6.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79.png"/></Relationships>
</file>

<file path=ppt/slides/_rels/slide3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gif"/><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2.jp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6.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6.xml"/><Relationship Id="rId5" Type="http://schemas.openxmlformats.org/officeDocument/2006/relationships/image" Target="../media/image2.png"/><Relationship Id="rId4" Type="http://schemas.openxmlformats.org/officeDocument/2006/relationships/image" Target="../media/image89.jpg"/></Relationships>
</file>

<file path=ppt/slides/_rels/slide3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92.png"/><Relationship Id="rId4" Type="http://schemas.openxmlformats.org/officeDocument/2006/relationships/image" Target="../media/image91.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6.jpeg"/><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39.xml.rels><?xml version="1.0" encoding="UTF-8" standalone="yes"?>
<Relationships xmlns="http://schemas.openxmlformats.org/package/2006/relationships"><Relationship Id="rId8" Type="http://schemas.openxmlformats.org/officeDocument/2006/relationships/image" Target="../media/image100.png"/><Relationship Id="rId13" Type="http://schemas.openxmlformats.org/officeDocument/2006/relationships/image" Target="../media/image2.png"/><Relationship Id="rId3" Type="http://schemas.openxmlformats.org/officeDocument/2006/relationships/image" Target="../media/image95.jpeg"/><Relationship Id="rId7" Type="http://schemas.openxmlformats.org/officeDocument/2006/relationships/image" Target="../media/image99.jpeg"/><Relationship Id="rId12" Type="http://schemas.openxmlformats.org/officeDocument/2006/relationships/image" Target="cid:a2713ecb-688f-41e8-8172-0f155594b5ad@namprd09.prod.outlook.com" TargetMode="External"/><Relationship Id="rId2" Type="http://schemas.openxmlformats.org/officeDocument/2006/relationships/image" Target="../media/image94.jpeg"/><Relationship Id="rId1" Type="http://schemas.openxmlformats.org/officeDocument/2006/relationships/slideLayout" Target="../slideLayouts/slideLayout6.xml"/><Relationship Id="rId6" Type="http://schemas.openxmlformats.org/officeDocument/2006/relationships/image" Target="../media/image98.png"/><Relationship Id="rId11" Type="http://schemas.openxmlformats.org/officeDocument/2006/relationships/image" Target="../media/image103.jpeg"/><Relationship Id="rId5" Type="http://schemas.openxmlformats.org/officeDocument/2006/relationships/image" Target="../media/image97.png"/><Relationship Id="rId10" Type="http://schemas.openxmlformats.org/officeDocument/2006/relationships/image" Target="../media/image102.png"/><Relationship Id="rId4" Type="http://schemas.openxmlformats.org/officeDocument/2006/relationships/image" Target="../media/image96.png"/><Relationship Id="rId9" Type="http://schemas.openxmlformats.org/officeDocument/2006/relationships/image" Target="../media/image101.jpeg"/></Relationships>
</file>

<file path=ppt/slides/_rels/slide4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05.emf"/></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07.png"/><Relationship Id="rId4" Type="http://schemas.openxmlformats.org/officeDocument/2006/relationships/image" Target="../media/image106.png"/></Relationships>
</file>

<file path=ppt/slides/_rels/slide42.xml.rels><?xml version="1.0" encoding="UTF-8" standalone="yes"?>
<Relationships xmlns="http://schemas.openxmlformats.org/package/2006/relationships"><Relationship Id="rId3" Type="http://schemas.openxmlformats.org/officeDocument/2006/relationships/image" Target="../media/image109.tif"/><Relationship Id="rId2" Type="http://schemas.openxmlformats.org/officeDocument/2006/relationships/image" Target="../media/image108.png"/><Relationship Id="rId1" Type="http://schemas.openxmlformats.org/officeDocument/2006/relationships/slideLayout" Target="../slideLayouts/slideLayout12.xml"/><Relationship Id="rId5" Type="http://schemas.openxmlformats.org/officeDocument/2006/relationships/image" Target="../media/image111.tif"/><Relationship Id="rId4" Type="http://schemas.openxmlformats.org/officeDocument/2006/relationships/image" Target="../media/image110.tif"/></Relationships>
</file>

<file path=ppt/slides/_rels/slide4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jpeg"/><Relationship Id="rId1" Type="http://schemas.openxmlformats.org/officeDocument/2006/relationships/slideLayout" Target="../slideLayouts/slideLayout12.xml"/><Relationship Id="rId5" Type="http://schemas.openxmlformats.org/officeDocument/2006/relationships/image" Target="../media/image115.png"/><Relationship Id="rId4" Type="http://schemas.openxmlformats.org/officeDocument/2006/relationships/image" Target="../media/image114.png"/></Relationships>
</file>

<file path=ppt/slides/_rels/slide44.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12.xml"/><Relationship Id="rId5" Type="http://schemas.openxmlformats.org/officeDocument/2006/relationships/image" Target="../media/image120.jpeg"/><Relationship Id="rId4" Type="http://schemas.openxmlformats.org/officeDocument/2006/relationships/image" Target="../media/image119.jpeg"/></Relationships>
</file>

<file path=ppt/slides/_rels/slide46.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22.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1.xml"/><Relationship Id="rId6" Type="http://schemas.openxmlformats.org/officeDocument/2006/relationships/image" Target="../media/image127.png"/><Relationship Id="rId5" Type="http://schemas.openxmlformats.org/officeDocument/2006/relationships/image" Target="../media/image126.png"/><Relationship Id="rId4" Type="http://schemas.openxmlformats.org/officeDocument/2006/relationships/image" Target="../media/image125.png"/></Relationships>
</file>

<file path=ppt/slides/_rels/slide50.xml.rels><?xml version="1.0" encoding="UTF-8" standalone="yes"?>
<Relationships xmlns="http://schemas.openxmlformats.org/package/2006/relationships"><Relationship Id="rId3" Type="http://schemas.openxmlformats.org/officeDocument/2006/relationships/image" Target="../media/image129.jpeg"/><Relationship Id="rId7" Type="http://schemas.openxmlformats.org/officeDocument/2006/relationships/image" Target="../media/image133.png"/><Relationship Id="rId2" Type="http://schemas.openxmlformats.org/officeDocument/2006/relationships/image" Target="../media/image128.png"/><Relationship Id="rId1" Type="http://schemas.openxmlformats.org/officeDocument/2006/relationships/slideLayout" Target="../slideLayouts/slideLayout6.xml"/><Relationship Id="rId6" Type="http://schemas.openxmlformats.org/officeDocument/2006/relationships/image" Target="../media/image132.jpeg"/><Relationship Id="rId5" Type="http://schemas.openxmlformats.org/officeDocument/2006/relationships/image" Target="../media/image131.png"/><Relationship Id="rId4" Type="http://schemas.openxmlformats.org/officeDocument/2006/relationships/image" Target="../media/image130.png"/></Relationships>
</file>

<file path=ppt/slides/_rels/slide51.xml.rels><?xml version="1.0" encoding="UTF-8" standalone="yes"?>
<Relationships xmlns="http://schemas.openxmlformats.org/package/2006/relationships"><Relationship Id="rId8" Type="http://schemas.openxmlformats.org/officeDocument/2006/relationships/image" Target="../media/image140.tiff"/><Relationship Id="rId3" Type="http://schemas.openxmlformats.org/officeDocument/2006/relationships/image" Target="../media/image135.png"/><Relationship Id="rId7" Type="http://schemas.openxmlformats.org/officeDocument/2006/relationships/image" Target="../media/image139.jpeg"/><Relationship Id="rId2" Type="http://schemas.openxmlformats.org/officeDocument/2006/relationships/image" Target="../media/image134.jpg"/><Relationship Id="rId1" Type="http://schemas.openxmlformats.org/officeDocument/2006/relationships/slideLayout" Target="../slideLayouts/slideLayout6.xml"/><Relationship Id="rId6" Type="http://schemas.openxmlformats.org/officeDocument/2006/relationships/image" Target="../media/image138.jpeg"/><Relationship Id="rId5" Type="http://schemas.openxmlformats.org/officeDocument/2006/relationships/image" Target="../media/image137.png"/><Relationship Id="rId4" Type="http://schemas.openxmlformats.org/officeDocument/2006/relationships/image" Target="../media/image136.png"/><Relationship Id="rId9" Type="http://schemas.openxmlformats.org/officeDocument/2006/relationships/image" Target="../media/image141.jpeg"/></Relationships>
</file>

<file path=ppt/slides/_rels/slide5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1.xml"/><Relationship Id="rId5" Type="http://schemas.openxmlformats.org/officeDocument/2006/relationships/image" Target="../media/image147.jpeg"/><Relationship Id="rId4" Type="http://schemas.openxmlformats.org/officeDocument/2006/relationships/image" Target="../media/image146.jpeg"/></Relationships>
</file>

<file path=ppt/slides/_rels/slide54.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1.xml"/><Relationship Id="rId5" Type="http://schemas.openxmlformats.org/officeDocument/2006/relationships/image" Target="../media/image152.png"/><Relationship Id="rId4" Type="http://schemas.openxmlformats.org/officeDocument/2006/relationships/image" Target="../media/image1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452390" cy="6990182"/>
          </a:xfrm>
          <a:prstGeom prst="rect">
            <a:avLst/>
          </a:prstGeom>
        </p:spPr>
      </p:pic>
      <p:sp>
        <p:nvSpPr>
          <p:cNvPr id="2" name="Title 1"/>
          <p:cNvSpPr>
            <a:spLocks noGrp="1"/>
          </p:cNvSpPr>
          <p:nvPr>
            <p:ph type="ctrTitle"/>
          </p:nvPr>
        </p:nvSpPr>
        <p:spPr>
          <a:xfrm>
            <a:off x="130122" y="487362"/>
            <a:ext cx="7416104" cy="2115824"/>
          </a:xfrm>
        </p:spPr>
        <p:txBody>
          <a:bodyPr>
            <a:noAutofit/>
          </a:bodyPr>
          <a:lstStyle/>
          <a:p>
            <a:pPr algn="l"/>
            <a:r>
              <a:rPr lang="en-US" sz="4400" b="1" dirty="0">
                <a:solidFill>
                  <a:schemeClr val="bg1"/>
                </a:solidFill>
              </a:rPr>
              <a:t>James Webb Space Telescope   </a:t>
            </a:r>
            <a:br>
              <a:rPr lang="en-US" sz="4400" b="1" dirty="0">
                <a:solidFill>
                  <a:schemeClr val="bg1"/>
                </a:solidFill>
              </a:rPr>
            </a:br>
            <a:r>
              <a:rPr lang="en-US" sz="4400" b="1" dirty="0">
                <a:solidFill>
                  <a:schemeClr val="bg1"/>
                </a:solidFill>
              </a:rPr>
              <a:t>Optics in Astrophysics</a:t>
            </a:r>
            <a:endParaRPr lang="en-US" sz="1800" b="1" dirty="0">
              <a:solidFill>
                <a:schemeClr val="bg1"/>
              </a:solidFill>
            </a:endParaRPr>
          </a:p>
        </p:txBody>
      </p:sp>
      <p:sp>
        <p:nvSpPr>
          <p:cNvPr id="3" name="Subtitle 2"/>
          <p:cNvSpPr>
            <a:spLocks noGrp="1"/>
          </p:cNvSpPr>
          <p:nvPr>
            <p:ph type="subTitle" idx="1"/>
          </p:nvPr>
        </p:nvSpPr>
        <p:spPr>
          <a:xfrm>
            <a:off x="228600" y="2842078"/>
            <a:ext cx="7305774" cy="2603818"/>
          </a:xfrm>
        </p:spPr>
        <p:txBody>
          <a:bodyPr>
            <a:normAutofit/>
          </a:bodyPr>
          <a:lstStyle/>
          <a:p>
            <a:pPr algn="l"/>
            <a:r>
              <a:rPr lang="en-US" sz="2000" dirty="0">
                <a:solidFill>
                  <a:schemeClr val="bg1"/>
                </a:solidFill>
              </a:rPr>
              <a:t>Lee Feinberg, NASA Goddard Space Flight Center</a:t>
            </a:r>
            <a:endParaRPr lang="en-US" dirty="0">
              <a:solidFill>
                <a:schemeClr val="bg1"/>
              </a:solidFill>
            </a:endParaRPr>
          </a:p>
          <a:p>
            <a:pPr algn="l"/>
            <a:r>
              <a:rPr lang="en-US" sz="2000" dirty="0">
                <a:solidFill>
                  <a:schemeClr val="bg1"/>
                </a:solidFill>
              </a:rPr>
              <a:t>JWST Telescope Manager, Optics Lead</a:t>
            </a:r>
            <a:endParaRPr lang="en-US" sz="1200" dirty="0">
              <a:solidFill>
                <a:schemeClr val="bg1"/>
              </a:solidFill>
            </a:endParaRPr>
          </a:p>
          <a:p>
            <a:pPr algn="l"/>
            <a:endParaRPr lang="en-US" sz="1800" dirty="0">
              <a:solidFill>
                <a:schemeClr val="bg1"/>
              </a:solidFill>
            </a:endParaRPr>
          </a:p>
        </p:txBody>
      </p:sp>
      <p:pic>
        <p:nvPicPr>
          <p:cNvPr id="10"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7753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NASA-b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4E48D9E-04E6-844A-B6FC-8AE2F96A9D95}"/>
              </a:ext>
            </a:extLst>
          </p:cNvPr>
          <p:cNvSpPr txBox="1"/>
          <p:nvPr/>
        </p:nvSpPr>
        <p:spPr>
          <a:xfrm>
            <a:off x="3237654" y="487362"/>
            <a:ext cx="4491789" cy="707886"/>
          </a:xfrm>
          <a:prstGeom prst="rect">
            <a:avLst/>
          </a:prstGeom>
          <a:noFill/>
        </p:spPr>
        <p:txBody>
          <a:bodyPr wrap="square" rtlCol="0">
            <a:spAutoFit/>
          </a:bodyPr>
          <a:lstStyle/>
          <a:p>
            <a:pPr algn="ctr"/>
            <a:r>
              <a:rPr lang="en-US" sz="4000" dirty="0">
                <a:solidFill>
                  <a:schemeClr val="bg1"/>
                </a:solidFill>
                <a:latin typeface="Arial" panose="020B0604020202020204" pitchFamily="34" charset="0"/>
                <a:cs typeface="Arial" panose="020B0604020202020204" pitchFamily="34" charset="0"/>
              </a:rPr>
              <a:t>Topics</a:t>
            </a:r>
          </a:p>
        </p:txBody>
      </p:sp>
      <p:sp>
        <p:nvSpPr>
          <p:cNvPr id="7" name="TextBox 6">
            <a:extLst>
              <a:ext uri="{FF2B5EF4-FFF2-40B4-BE49-F238E27FC236}">
                <a16:creationId xmlns:a16="http://schemas.microsoft.com/office/drawing/2014/main" id="{44E48D9E-04E6-844A-B6FC-8AE2F96A9D95}"/>
              </a:ext>
            </a:extLst>
          </p:cNvPr>
          <p:cNvSpPr txBox="1"/>
          <p:nvPr/>
        </p:nvSpPr>
        <p:spPr>
          <a:xfrm>
            <a:off x="2468031" y="2407368"/>
            <a:ext cx="7730526" cy="2246769"/>
          </a:xfrm>
          <a:prstGeom prst="rect">
            <a:avLst/>
          </a:prstGeom>
          <a:noFill/>
        </p:spPr>
        <p:txBody>
          <a:bodyPr wrap="square" rtlCol="0">
            <a:spAutoFit/>
          </a:bodyPr>
          <a:lstStyle/>
          <a:p>
            <a:pPr marL="514350" indent="-514350">
              <a:buAutoNum type="arabicPeriod"/>
            </a:pPr>
            <a:r>
              <a:rPr lang="en-US" sz="2800" dirty="0">
                <a:solidFill>
                  <a:schemeClr val="bg1"/>
                </a:solidFill>
                <a:latin typeface="Arial" panose="020B0604020202020204" pitchFamily="34" charset="0"/>
                <a:cs typeface="Arial" panose="020B0604020202020204" pitchFamily="34" charset="0"/>
              </a:rPr>
              <a:t>JWST Commissioning and Performance (most of the talk)</a:t>
            </a:r>
          </a:p>
          <a:p>
            <a:pPr marL="514350" indent="-514350">
              <a:buAutoNum type="arabicPeriod"/>
            </a:pPr>
            <a:r>
              <a:rPr lang="en-US" sz="2800" dirty="0">
                <a:solidFill>
                  <a:schemeClr val="bg1"/>
                </a:solidFill>
                <a:latin typeface="Arial" panose="020B0604020202020204" pitchFamily="34" charset="0"/>
                <a:cs typeface="Arial" panose="020B0604020202020204" pitchFamily="34" charset="0"/>
              </a:rPr>
              <a:t>Roman Space Telescope </a:t>
            </a:r>
          </a:p>
          <a:p>
            <a:pPr marL="514350" indent="-514350">
              <a:buAutoNum type="arabicPeriod"/>
            </a:pPr>
            <a:r>
              <a:rPr lang="en-US" sz="2800" dirty="0">
                <a:solidFill>
                  <a:schemeClr val="bg1"/>
                </a:solidFill>
                <a:latin typeface="Arial" panose="020B0604020202020204" pitchFamily="34" charset="0"/>
                <a:cs typeface="Arial" panose="020B0604020202020204" pitchFamily="34" charset="0"/>
              </a:rPr>
              <a:t>LISA Telescope</a:t>
            </a:r>
          </a:p>
          <a:p>
            <a:pPr marL="514350" indent="-514350">
              <a:buAutoNum type="arabicPeriod"/>
            </a:pPr>
            <a:r>
              <a:rPr lang="en-US" sz="2800" dirty="0">
                <a:solidFill>
                  <a:schemeClr val="bg1"/>
                </a:solidFill>
                <a:latin typeface="Arial" panose="020B0604020202020204" pitchFamily="34" charset="0"/>
                <a:cs typeface="Arial" panose="020B0604020202020204" pitchFamily="34" charset="0"/>
              </a:rPr>
              <a:t>Next Great Observatory</a:t>
            </a:r>
          </a:p>
        </p:txBody>
      </p:sp>
    </p:spTree>
    <p:extLst>
      <p:ext uri="{BB962C8B-B14F-4D97-AF65-F5344CB8AC3E}">
        <p14:creationId xmlns:p14="http://schemas.microsoft.com/office/powerpoint/2010/main" val="3353627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noChangeArrowheads="1"/>
          </p:cNvPicPr>
          <p:nvPr/>
        </p:nvPicPr>
        <p:blipFill>
          <a:blip r:embed="rId2" cstate="print"/>
          <a:srcRect/>
          <a:stretch>
            <a:fillRect/>
          </a:stretch>
        </p:blipFill>
        <p:spPr bwMode="auto">
          <a:xfrm>
            <a:off x="510944" y="1626314"/>
            <a:ext cx="4686367" cy="4686367"/>
          </a:xfrm>
          <a:prstGeom prst="rect">
            <a:avLst/>
          </a:prstGeom>
          <a:noFill/>
        </p:spPr>
      </p:pic>
      <p:pic>
        <p:nvPicPr>
          <p:cNvPr id="4" name="Picture 2"/>
          <p:cNvPicPr>
            <a:picLocks noChangeAspect="1" noChangeArrowheads="1"/>
          </p:cNvPicPr>
          <p:nvPr/>
        </p:nvPicPr>
        <p:blipFill>
          <a:blip r:embed="rId3" cstate="print"/>
          <a:srcRect/>
          <a:stretch>
            <a:fillRect/>
          </a:stretch>
        </p:blipFill>
        <p:spPr bwMode="auto">
          <a:xfrm>
            <a:off x="6293962" y="1626314"/>
            <a:ext cx="4801387" cy="4801387"/>
          </a:xfrm>
          <a:prstGeom prst="rect">
            <a:avLst/>
          </a:prstGeom>
          <a:noFill/>
        </p:spPr>
      </p:pic>
      <p:sp>
        <p:nvSpPr>
          <p:cNvPr id="5" name="TextBox 4">
            <a:extLst>
              <a:ext uri="{FF2B5EF4-FFF2-40B4-BE49-F238E27FC236}">
                <a16:creationId xmlns:a16="http://schemas.microsoft.com/office/drawing/2014/main" id="{44E48D9E-04E6-844A-B6FC-8AE2F96A9D95}"/>
              </a:ext>
            </a:extLst>
          </p:cNvPr>
          <p:cNvSpPr txBox="1"/>
          <p:nvPr/>
        </p:nvSpPr>
        <p:spPr>
          <a:xfrm>
            <a:off x="3496273" y="178170"/>
            <a:ext cx="4491789" cy="954107"/>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Hubble Space Telescope, Before and After Repair</a:t>
            </a:r>
          </a:p>
        </p:txBody>
      </p:sp>
      <p:pic>
        <p:nvPicPr>
          <p:cNvPr id="6"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9044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Related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927" y="1"/>
            <a:ext cx="6453963" cy="67832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550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BB47155-FCE4-7A4E-BDD3-826FB9653450}"/>
              </a:ext>
            </a:extLst>
          </p:cNvPr>
          <p:cNvPicPr>
            <a:picLocks noChangeAspect="1"/>
          </p:cNvPicPr>
          <p:nvPr/>
        </p:nvPicPr>
        <p:blipFill rotWithShape="1">
          <a:blip r:embed="rId2"/>
          <a:srcRect b="25000"/>
          <a:stretch/>
        </p:blipFill>
        <p:spPr>
          <a:xfrm>
            <a:off x="0" y="0"/>
            <a:ext cx="12192000" cy="6858000"/>
          </a:xfrm>
          <a:prstGeom prst="rect">
            <a:avLst/>
          </a:prstGeom>
        </p:spPr>
      </p:pic>
      <p:pic>
        <p:nvPicPr>
          <p:cNvPr id="3" name="Picture 2">
            <a:extLst>
              <a:ext uri="{FF2B5EF4-FFF2-40B4-BE49-F238E27FC236}">
                <a16:creationId xmlns:a16="http://schemas.microsoft.com/office/drawing/2014/main" id="{C0C54417-F0DE-614D-A10D-50AA9C75CA1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8473"/>
          <a:stretch/>
        </p:blipFill>
        <p:spPr>
          <a:xfrm>
            <a:off x="1524000" y="0"/>
            <a:ext cx="9144001" cy="6858000"/>
          </a:xfrm>
          <a:prstGeom prst="rect">
            <a:avLst/>
          </a:prstGeom>
        </p:spPr>
      </p:pic>
      <p:pic>
        <p:nvPicPr>
          <p:cNvPr id="18" name="Picture 17">
            <a:extLst>
              <a:ext uri="{FF2B5EF4-FFF2-40B4-BE49-F238E27FC236}">
                <a16:creationId xmlns:a16="http://schemas.microsoft.com/office/drawing/2014/main" id="{B51FE288-E27A-8845-A89A-B1675AA626C0}"/>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524000" y="541316"/>
            <a:ext cx="9144000" cy="3705330"/>
          </a:xfrm>
          <a:prstGeom prst="rect">
            <a:avLst/>
          </a:prstGeom>
        </p:spPr>
      </p:pic>
      <p:pic>
        <p:nvPicPr>
          <p:cNvPr id="13" name="Picture 12">
            <a:extLst>
              <a:ext uri="{FF2B5EF4-FFF2-40B4-BE49-F238E27FC236}">
                <a16:creationId xmlns:a16="http://schemas.microsoft.com/office/drawing/2014/main" id="{01D26640-5C34-3F48-B459-7DDB43A17FC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813424">
            <a:off x="1895100" y="1697822"/>
            <a:ext cx="2815390" cy="2031773"/>
          </a:xfrm>
          <a:prstGeom prst="rect">
            <a:avLst/>
          </a:prstGeom>
        </p:spPr>
      </p:pic>
      <p:pic>
        <p:nvPicPr>
          <p:cNvPr id="16" name="Picture 15">
            <a:extLst>
              <a:ext uri="{FF2B5EF4-FFF2-40B4-BE49-F238E27FC236}">
                <a16:creationId xmlns:a16="http://schemas.microsoft.com/office/drawing/2014/main" id="{4D28152E-45BC-6E48-82D3-940B9D3154ED}"/>
              </a:ext>
            </a:extLst>
          </p:cNvPr>
          <p:cNvPicPr>
            <a:picLocks noChangeAspect="1"/>
          </p:cNvPicPr>
          <p:nvPr/>
        </p:nvPicPr>
        <p:blipFill rotWithShape="1">
          <a:blip r:embed="rId6">
            <a:extLst>
              <a:ext uri="{28A0092B-C50C-407E-A947-70E740481C1C}">
                <a14:useLocalDpi xmlns:a14="http://schemas.microsoft.com/office/drawing/2010/main"/>
              </a:ext>
            </a:extLst>
          </a:blip>
          <a:srcRect r="6105"/>
          <a:stretch/>
        </p:blipFill>
        <p:spPr>
          <a:xfrm>
            <a:off x="2855090" y="2012982"/>
            <a:ext cx="7812911" cy="1042737"/>
          </a:xfrm>
          <a:prstGeom prst="rect">
            <a:avLst/>
          </a:prstGeom>
        </p:spPr>
      </p:pic>
      <p:pic>
        <p:nvPicPr>
          <p:cNvPr id="21" name="Picture 20">
            <a:extLst>
              <a:ext uri="{FF2B5EF4-FFF2-40B4-BE49-F238E27FC236}">
                <a16:creationId xmlns:a16="http://schemas.microsoft.com/office/drawing/2014/main" id="{FE0EB725-4660-6240-9DDE-E96A30A4F1F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5312" r="3464"/>
          <a:stretch/>
        </p:blipFill>
        <p:spPr>
          <a:xfrm>
            <a:off x="1524000" y="3611303"/>
            <a:ext cx="9144000" cy="3015205"/>
          </a:xfrm>
          <a:prstGeom prst="rect">
            <a:avLst/>
          </a:prstGeom>
        </p:spPr>
      </p:pic>
      <p:sp>
        <p:nvSpPr>
          <p:cNvPr id="7" name="TextBox 6">
            <a:extLst>
              <a:ext uri="{FF2B5EF4-FFF2-40B4-BE49-F238E27FC236}">
                <a16:creationId xmlns:a16="http://schemas.microsoft.com/office/drawing/2014/main" id="{44E48D9E-04E6-844A-B6FC-8AE2F96A9D95}"/>
              </a:ext>
            </a:extLst>
          </p:cNvPr>
          <p:cNvSpPr txBox="1"/>
          <p:nvPr/>
        </p:nvSpPr>
        <p:spPr>
          <a:xfrm>
            <a:off x="2119938" y="64263"/>
            <a:ext cx="7752932" cy="954107"/>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Fabric of Space Time Has Stretched..</a:t>
            </a:r>
          </a:p>
          <a:p>
            <a:pPr algn="ctr"/>
            <a:r>
              <a:rPr lang="en-US" sz="2800" dirty="0">
                <a:solidFill>
                  <a:schemeClr val="bg1"/>
                </a:solidFill>
                <a:latin typeface="Arial" panose="020B0604020202020204" pitchFamily="34" charset="0"/>
                <a:cs typeface="Arial" panose="020B0604020202020204" pitchFamily="34" charset="0"/>
              </a:rPr>
              <a:t>Dim early visible light shifts to the infrared</a:t>
            </a:r>
          </a:p>
        </p:txBody>
      </p:sp>
      <p:pic>
        <p:nvPicPr>
          <p:cNvPr id="9" name="Picture 3" descr="NASA-b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9873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ectangle 2"/>
          <p:cNvSpPr>
            <a:spLocks noGrp="1" noChangeArrowheads="1"/>
          </p:cNvSpPr>
          <p:nvPr>
            <p:ph type="title"/>
          </p:nvPr>
        </p:nvSpPr>
        <p:spPr/>
        <p:txBody>
          <a:bodyPr/>
          <a:lstStyle/>
          <a:p>
            <a:r>
              <a:rPr lang="en-US" sz="2000" dirty="0"/>
              <a:t>A Brief History of Time</a:t>
            </a:r>
          </a:p>
        </p:txBody>
      </p:sp>
      <p:pic>
        <p:nvPicPr>
          <p:cNvPr id="1031" name="Picture 3" descr="history_wedge"/>
          <p:cNvPicPr>
            <a:picLocks noChangeAspect="1" noChangeArrowheads="1"/>
          </p:cNvPicPr>
          <p:nvPr/>
        </p:nvPicPr>
        <p:blipFill>
          <a:blip r:embed="rId3" cstate="print"/>
          <a:srcRect b="20117"/>
          <a:stretch>
            <a:fillRect/>
          </a:stretch>
        </p:blipFill>
        <p:spPr bwMode="auto">
          <a:xfrm>
            <a:off x="1577976" y="912813"/>
            <a:ext cx="7196138" cy="4559300"/>
          </a:xfrm>
          <a:prstGeom prst="rect">
            <a:avLst/>
          </a:prstGeom>
          <a:solidFill>
            <a:schemeClr val="bg1"/>
          </a:solidFill>
          <a:ln w="9525">
            <a:solidFill>
              <a:schemeClr val="tx1"/>
            </a:solidFill>
            <a:miter lim="800000"/>
            <a:headEnd/>
            <a:tailEnd/>
          </a:ln>
        </p:spPr>
      </p:pic>
      <p:sp>
        <p:nvSpPr>
          <p:cNvPr id="1032" name="Text Box 10"/>
          <p:cNvSpPr txBox="1">
            <a:spLocks noChangeArrowheads="1"/>
          </p:cNvSpPr>
          <p:nvPr/>
        </p:nvSpPr>
        <p:spPr bwMode="auto">
          <a:xfrm>
            <a:off x="3067050" y="4171950"/>
            <a:ext cx="1219200" cy="457200"/>
          </a:xfrm>
          <a:prstGeom prst="rect">
            <a:avLst/>
          </a:prstGeom>
          <a:noFill/>
          <a:ln w="9525">
            <a:noFill/>
            <a:miter lim="800000"/>
            <a:headEnd/>
            <a:tailEnd/>
          </a:ln>
        </p:spPr>
        <p:txBody>
          <a:bodyPr lIns="91424" tIns="45713" rIns="91424" bIns="45713">
            <a:spAutoFit/>
          </a:bodyPr>
          <a:lstStyle/>
          <a:p>
            <a:pPr algn="ctr" eaLnBrk="1" hangingPunct="1">
              <a:spcBef>
                <a:spcPct val="50000"/>
              </a:spcBef>
            </a:pPr>
            <a:r>
              <a:rPr lang="en-US" sz="1200" dirty="0">
                <a:solidFill>
                  <a:srgbClr val="000000"/>
                </a:solidFill>
                <a:latin typeface="Comic Sans MS" pitchFamily="66" charset="0"/>
              </a:rPr>
              <a:t>300,000 years</a:t>
            </a:r>
          </a:p>
        </p:txBody>
      </p:sp>
      <p:sp>
        <p:nvSpPr>
          <p:cNvPr id="1033" name="Text Box 11"/>
          <p:cNvSpPr txBox="1">
            <a:spLocks noChangeArrowheads="1"/>
          </p:cNvSpPr>
          <p:nvPr/>
        </p:nvSpPr>
        <p:spPr bwMode="auto">
          <a:xfrm>
            <a:off x="1790700" y="3505201"/>
            <a:ext cx="1219200" cy="369318"/>
          </a:xfrm>
          <a:prstGeom prst="rect">
            <a:avLst/>
          </a:prstGeom>
          <a:noFill/>
          <a:ln w="9525">
            <a:noFill/>
            <a:miter lim="800000"/>
            <a:headEnd/>
            <a:tailEnd/>
          </a:ln>
        </p:spPr>
        <p:txBody>
          <a:bodyPr lIns="91424" tIns="45713" rIns="91424" bIns="45713">
            <a:spAutoFit/>
          </a:bodyPr>
          <a:lstStyle/>
          <a:p>
            <a:pPr algn="ctr" eaLnBrk="1" hangingPunct="1">
              <a:lnSpc>
                <a:spcPct val="50000"/>
              </a:lnSpc>
              <a:spcBef>
                <a:spcPct val="50000"/>
              </a:spcBef>
            </a:pPr>
            <a:r>
              <a:rPr lang="en-US" sz="1200" dirty="0">
                <a:solidFill>
                  <a:srgbClr val="000000"/>
                </a:solidFill>
                <a:latin typeface="Comic Sans MS" pitchFamily="66" charset="0"/>
              </a:rPr>
              <a:t>3 </a:t>
            </a:r>
          </a:p>
          <a:p>
            <a:pPr algn="ctr" eaLnBrk="1" hangingPunct="1">
              <a:lnSpc>
                <a:spcPct val="50000"/>
              </a:lnSpc>
              <a:spcBef>
                <a:spcPct val="50000"/>
              </a:spcBef>
            </a:pPr>
            <a:r>
              <a:rPr lang="en-US" sz="1200" dirty="0">
                <a:solidFill>
                  <a:srgbClr val="000000"/>
                </a:solidFill>
                <a:latin typeface="Comic Sans MS" pitchFamily="66" charset="0"/>
              </a:rPr>
              <a:t>minutes</a:t>
            </a:r>
          </a:p>
        </p:txBody>
      </p:sp>
      <p:sp>
        <p:nvSpPr>
          <p:cNvPr id="1034" name="Text Box 12"/>
          <p:cNvSpPr txBox="1">
            <a:spLocks noChangeArrowheads="1"/>
          </p:cNvSpPr>
          <p:nvPr/>
        </p:nvSpPr>
        <p:spPr bwMode="auto">
          <a:xfrm>
            <a:off x="4362450" y="4721225"/>
            <a:ext cx="1219200" cy="457200"/>
          </a:xfrm>
          <a:prstGeom prst="rect">
            <a:avLst/>
          </a:prstGeom>
          <a:noFill/>
          <a:ln w="9525">
            <a:noFill/>
            <a:miter lim="800000"/>
            <a:headEnd/>
            <a:tailEnd/>
          </a:ln>
        </p:spPr>
        <p:txBody>
          <a:bodyPr lIns="91424" tIns="45713" rIns="91424" bIns="45713">
            <a:spAutoFit/>
          </a:bodyPr>
          <a:lstStyle/>
          <a:p>
            <a:pPr algn="ctr" eaLnBrk="1" hangingPunct="1">
              <a:spcBef>
                <a:spcPct val="50000"/>
              </a:spcBef>
            </a:pPr>
            <a:r>
              <a:rPr lang="en-US" sz="1200" dirty="0">
                <a:solidFill>
                  <a:srgbClr val="000000"/>
                </a:solidFill>
                <a:latin typeface="Comic Sans MS" pitchFamily="66" charset="0"/>
              </a:rPr>
              <a:t>100 million years</a:t>
            </a:r>
          </a:p>
        </p:txBody>
      </p:sp>
      <p:sp>
        <p:nvSpPr>
          <p:cNvPr id="1035" name="Line 16"/>
          <p:cNvSpPr>
            <a:spLocks noChangeShapeType="1"/>
          </p:cNvSpPr>
          <p:nvPr/>
        </p:nvSpPr>
        <p:spPr bwMode="auto">
          <a:xfrm flipV="1">
            <a:off x="4086225" y="4022727"/>
            <a:ext cx="7938" cy="1908175"/>
          </a:xfrm>
          <a:prstGeom prst="line">
            <a:avLst/>
          </a:prstGeom>
          <a:noFill/>
          <a:ln w="9525">
            <a:solidFill>
              <a:schemeClr val="tx2"/>
            </a:solidFill>
            <a:round/>
            <a:headEnd/>
            <a:tailEnd type="triangle" w="med" len="med"/>
          </a:ln>
        </p:spPr>
        <p:txBody>
          <a:bodyPr lIns="91424" tIns="45713" rIns="91424" bIns="45713"/>
          <a:lstStyle/>
          <a:p>
            <a:endParaRPr lang="en-US" dirty="0"/>
          </a:p>
        </p:txBody>
      </p:sp>
      <p:sp>
        <p:nvSpPr>
          <p:cNvPr id="1036" name="Line 17"/>
          <p:cNvSpPr>
            <a:spLocks noChangeShapeType="1"/>
          </p:cNvSpPr>
          <p:nvPr/>
        </p:nvSpPr>
        <p:spPr bwMode="auto">
          <a:xfrm flipH="1" flipV="1">
            <a:off x="5467351" y="4598988"/>
            <a:ext cx="14288" cy="1357312"/>
          </a:xfrm>
          <a:prstGeom prst="line">
            <a:avLst/>
          </a:prstGeom>
          <a:noFill/>
          <a:ln w="9525">
            <a:solidFill>
              <a:schemeClr val="tx2"/>
            </a:solidFill>
            <a:round/>
            <a:headEnd/>
            <a:tailEnd type="triangle" w="med" len="med"/>
          </a:ln>
        </p:spPr>
        <p:txBody>
          <a:bodyPr lIns="91424" tIns="45713" rIns="91424" bIns="45713"/>
          <a:lstStyle/>
          <a:p>
            <a:endParaRPr lang="en-US" dirty="0"/>
          </a:p>
        </p:txBody>
      </p:sp>
      <p:sp>
        <p:nvSpPr>
          <p:cNvPr id="1037" name="Text Box 20"/>
          <p:cNvSpPr txBox="1">
            <a:spLocks noChangeArrowheads="1"/>
          </p:cNvSpPr>
          <p:nvPr/>
        </p:nvSpPr>
        <p:spPr bwMode="auto">
          <a:xfrm>
            <a:off x="5430838" y="4922839"/>
            <a:ext cx="1219200" cy="276985"/>
          </a:xfrm>
          <a:prstGeom prst="rect">
            <a:avLst/>
          </a:prstGeom>
          <a:noFill/>
          <a:ln w="9525">
            <a:noFill/>
            <a:miter lim="800000"/>
            <a:headEnd/>
            <a:tailEnd/>
          </a:ln>
        </p:spPr>
        <p:txBody>
          <a:bodyPr lIns="91424" tIns="45713" rIns="91424" bIns="45713">
            <a:spAutoFit/>
          </a:bodyPr>
          <a:lstStyle/>
          <a:p>
            <a:pPr algn="ctr" eaLnBrk="1" hangingPunct="1">
              <a:spcBef>
                <a:spcPct val="50000"/>
              </a:spcBef>
            </a:pPr>
            <a:r>
              <a:rPr lang="en-US" sz="1200" dirty="0">
                <a:solidFill>
                  <a:srgbClr val="000000"/>
                </a:solidFill>
                <a:latin typeface="Comic Sans MS" pitchFamily="66" charset="0"/>
              </a:rPr>
              <a:t>1 billion years</a:t>
            </a:r>
          </a:p>
        </p:txBody>
      </p:sp>
      <p:sp>
        <p:nvSpPr>
          <p:cNvPr id="1038" name="Text Box 15"/>
          <p:cNvSpPr txBox="1">
            <a:spLocks noChangeArrowheads="1"/>
          </p:cNvSpPr>
          <p:nvPr/>
        </p:nvSpPr>
        <p:spPr bwMode="auto">
          <a:xfrm>
            <a:off x="4506913" y="6303966"/>
            <a:ext cx="608012" cy="274637"/>
          </a:xfrm>
          <a:prstGeom prst="rect">
            <a:avLst/>
          </a:prstGeom>
          <a:noFill/>
          <a:ln w="9525">
            <a:noFill/>
            <a:miter lim="800000"/>
            <a:headEnd/>
            <a:tailEnd/>
          </a:ln>
        </p:spPr>
        <p:txBody>
          <a:bodyPr wrap="none" lIns="91424" tIns="45713" rIns="91424" bIns="45713">
            <a:spAutoFit/>
          </a:bodyPr>
          <a:lstStyle/>
          <a:p>
            <a:pPr eaLnBrk="1" hangingPunct="1"/>
            <a:r>
              <a:rPr lang="en-US" sz="1200" dirty="0">
                <a:solidFill>
                  <a:schemeClr val="bg1"/>
                </a:solidFill>
                <a:latin typeface="Arial" pitchFamily="34" charset="0"/>
              </a:rPr>
              <a:t>JWST</a:t>
            </a:r>
          </a:p>
        </p:txBody>
      </p:sp>
      <p:sp>
        <p:nvSpPr>
          <p:cNvPr id="1039" name="Text Box 28"/>
          <p:cNvSpPr txBox="1">
            <a:spLocks noChangeArrowheads="1"/>
          </p:cNvSpPr>
          <p:nvPr/>
        </p:nvSpPr>
        <p:spPr bwMode="auto">
          <a:xfrm>
            <a:off x="7135816" y="5254626"/>
            <a:ext cx="1538287" cy="184652"/>
          </a:xfrm>
          <a:prstGeom prst="rect">
            <a:avLst/>
          </a:prstGeom>
          <a:solidFill>
            <a:schemeClr val="bg1">
              <a:alpha val="0"/>
            </a:schemeClr>
          </a:solidFill>
          <a:ln w="9525">
            <a:noFill/>
            <a:miter lim="800000"/>
            <a:headEnd/>
            <a:tailEnd/>
          </a:ln>
        </p:spPr>
        <p:txBody>
          <a:bodyPr lIns="91424" tIns="45713" rIns="91424" bIns="45713">
            <a:spAutoFit/>
          </a:bodyPr>
          <a:lstStyle/>
          <a:p>
            <a:pPr algn="ctr" eaLnBrk="1" hangingPunct="1">
              <a:lnSpc>
                <a:spcPct val="50000"/>
              </a:lnSpc>
              <a:spcBef>
                <a:spcPct val="50000"/>
              </a:spcBef>
            </a:pPr>
            <a:r>
              <a:rPr lang="en-US" sz="1200" dirty="0">
                <a:solidFill>
                  <a:srgbClr val="000000"/>
                </a:solidFill>
                <a:latin typeface="Comic Sans MS" pitchFamily="66" charset="0"/>
              </a:rPr>
              <a:t>13.7 billion years</a:t>
            </a:r>
          </a:p>
        </p:txBody>
      </p:sp>
      <p:grpSp>
        <p:nvGrpSpPr>
          <p:cNvPr id="1040" name="Group 38"/>
          <p:cNvGrpSpPr>
            <a:grpSpLocks/>
          </p:cNvGrpSpPr>
          <p:nvPr/>
        </p:nvGrpSpPr>
        <p:grpSpPr bwMode="auto">
          <a:xfrm>
            <a:off x="1938339" y="5554656"/>
            <a:ext cx="1765300" cy="1014411"/>
            <a:chOff x="841" y="3499"/>
            <a:chExt cx="1112" cy="639"/>
          </a:xfrm>
        </p:grpSpPr>
        <p:pic>
          <p:nvPicPr>
            <p:cNvPr id="1070" name="Picture 4" descr="COBE_lowres"/>
            <p:cNvPicPr>
              <a:picLocks noChangeAspect="1" noChangeArrowheads="1"/>
            </p:cNvPicPr>
            <p:nvPr/>
          </p:nvPicPr>
          <p:blipFill>
            <a:blip r:embed="rId4" cstate="print">
              <a:clrChange>
                <a:clrFrom>
                  <a:srgbClr val="FFFFFD"/>
                </a:clrFrom>
                <a:clrTo>
                  <a:srgbClr val="FFFFFD">
                    <a:alpha val="0"/>
                  </a:srgbClr>
                </a:clrTo>
              </a:clrChange>
            </a:blip>
            <a:srcRect/>
            <a:stretch>
              <a:fillRect/>
            </a:stretch>
          </p:blipFill>
          <p:spPr bwMode="auto">
            <a:xfrm>
              <a:off x="1379" y="3499"/>
              <a:ext cx="574" cy="428"/>
            </a:xfrm>
            <a:prstGeom prst="rect">
              <a:avLst/>
            </a:prstGeom>
            <a:noFill/>
            <a:ln w="9525">
              <a:noFill/>
              <a:miter lim="800000"/>
              <a:headEnd/>
              <a:tailEnd/>
            </a:ln>
          </p:spPr>
        </p:pic>
        <p:sp>
          <p:nvSpPr>
            <p:cNvPr id="1071" name="Text Box 14"/>
            <p:cNvSpPr txBox="1">
              <a:spLocks noChangeArrowheads="1"/>
            </p:cNvSpPr>
            <p:nvPr/>
          </p:nvSpPr>
          <p:spPr bwMode="auto">
            <a:xfrm>
              <a:off x="1508" y="3964"/>
              <a:ext cx="396" cy="174"/>
            </a:xfrm>
            <a:prstGeom prst="rect">
              <a:avLst/>
            </a:prstGeom>
            <a:noFill/>
            <a:ln w="9525">
              <a:noFill/>
              <a:miter lim="800000"/>
              <a:headEnd/>
              <a:tailEnd/>
            </a:ln>
          </p:spPr>
          <p:txBody>
            <a:bodyPr wrap="none">
              <a:spAutoFit/>
            </a:bodyPr>
            <a:lstStyle/>
            <a:p>
              <a:pPr eaLnBrk="1" hangingPunct="1"/>
              <a:r>
                <a:rPr lang="en-US" sz="1200" dirty="0">
                  <a:solidFill>
                    <a:schemeClr val="bg1"/>
                  </a:solidFill>
                  <a:latin typeface="Arial" pitchFamily="34" charset="0"/>
                </a:rPr>
                <a:t>COBE</a:t>
              </a:r>
            </a:p>
          </p:txBody>
        </p:sp>
        <p:pic>
          <p:nvPicPr>
            <p:cNvPr id="1072" name="Picture 32" descr="WMAP_whitebkgnd_small"/>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841" y="3506"/>
              <a:ext cx="409" cy="431"/>
            </a:xfrm>
            <a:prstGeom prst="rect">
              <a:avLst/>
            </a:prstGeom>
            <a:noFill/>
            <a:ln w="9525">
              <a:noFill/>
              <a:miter lim="800000"/>
              <a:headEnd/>
              <a:tailEnd/>
            </a:ln>
          </p:spPr>
        </p:pic>
        <p:sp>
          <p:nvSpPr>
            <p:cNvPr id="1073" name="Text Box 33"/>
            <p:cNvSpPr txBox="1">
              <a:spLocks noChangeArrowheads="1"/>
            </p:cNvSpPr>
            <p:nvPr/>
          </p:nvSpPr>
          <p:spPr bwMode="auto">
            <a:xfrm>
              <a:off x="841" y="3959"/>
              <a:ext cx="423" cy="174"/>
            </a:xfrm>
            <a:prstGeom prst="rect">
              <a:avLst/>
            </a:prstGeom>
            <a:noFill/>
            <a:ln w="9525">
              <a:noFill/>
              <a:miter lim="800000"/>
              <a:headEnd/>
              <a:tailEnd/>
            </a:ln>
          </p:spPr>
          <p:txBody>
            <a:bodyPr wrap="none">
              <a:spAutoFit/>
            </a:bodyPr>
            <a:lstStyle/>
            <a:p>
              <a:pPr eaLnBrk="1" hangingPunct="1"/>
              <a:r>
                <a:rPr lang="en-US" sz="1200" dirty="0">
                  <a:solidFill>
                    <a:schemeClr val="bg1"/>
                  </a:solidFill>
                  <a:latin typeface="Arial" pitchFamily="34" charset="0"/>
                </a:rPr>
                <a:t>WMAP</a:t>
              </a:r>
            </a:p>
          </p:txBody>
        </p:sp>
      </p:grpSp>
      <p:sp>
        <p:nvSpPr>
          <p:cNvPr id="1041" name="Line 41"/>
          <p:cNvSpPr>
            <a:spLocks noChangeShapeType="1"/>
          </p:cNvSpPr>
          <p:nvPr/>
        </p:nvSpPr>
        <p:spPr bwMode="auto">
          <a:xfrm flipH="1" flipV="1">
            <a:off x="3786189" y="5924552"/>
            <a:ext cx="298450" cy="4763"/>
          </a:xfrm>
          <a:prstGeom prst="line">
            <a:avLst/>
          </a:prstGeom>
          <a:noFill/>
          <a:ln w="9525">
            <a:solidFill>
              <a:schemeClr val="tx2"/>
            </a:solidFill>
            <a:round/>
            <a:headEnd/>
            <a:tailEnd type="triangle" w="med" len="med"/>
          </a:ln>
        </p:spPr>
        <p:txBody>
          <a:bodyPr wrap="none" lIns="91424" tIns="45713" rIns="91424" bIns="45713" anchor="ctr"/>
          <a:lstStyle/>
          <a:p>
            <a:endParaRPr lang="en-US" dirty="0"/>
          </a:p>
        </p:txBody>
      </p:sp>
      <p:sp>
        <p:nvSpPr>
          <p:cNvPr id="1042" name="Freeform 42"/>
          <p:cNvSpPr>
            <a:spLocks/>
          </p:cNvSpPr>
          <p:nvPr/>
        </p:nvSpPr>
        <p:spPr bwMode="auto">
          <a:xfrm>
            <a:off x="5265741" y="5964241"/>
            <a:ext cx="211137" cy="1587"/>
          </a:xfrm>
          <a:custGeom>
            <a:avLst/>
            <a:gdLst>
              <a:gd name="T0" fmla="*/ 2147483647 w 133"/>
              <a:gd name="T1" fmla="*/ 2147483647 h 1"/>
              <a:gd name="T2" fmla="*/ 0 w 133"/>
              <a:gd name="T3" fmla="*/ 0 h 1"/>
              <a:gd name="T4" fmla="*/ 0 60000 65536"/>
              <a:gd name="T5" fmla="*/ 0 60000 65536"/>
              <a:gd name="T6" fmla="*/ 0 w 133"/>
              <a:gd name="T7" fmla="*/ 0 h 1"/>
              <a:gd name="T8" fmla="*/ 133 w 133"/>
              <a:gd name="T9" fmla="*/ 1 h 1"/>
            </a:gdLst>
            <a:ahLst/>
            <a:cxnLst>
              <a:cxn ang="T4">
                <a:pos x="T0" y="T1"/>
              </a:cxn>
              <a:cxn ang="T5">
                <a:pos x="T2" y="T3"/>
              </a:cxn>
            </a:cxnLst>
            <a:rect l="T6" t="T7" r="T8" b="T9"/>
            <a:pathLst>
              <a:path w="133" h="1">
                <a:moveTo>
                  <a:pt x="133" y="1"/>
                </a:moveTo>
                <a:lnTo>
                  <a:pt x="0" y="0"/>
                </a:lnTo>
              </a:path>
            </a:pathLst>
          </a:custGeom>
          <a:noFill/>
          <a:ln w="9525">
            <a:solidFill>
              <a:schemeClr val="tx2"/>
            </a:solidFill>
            <a:round/>
            <a:headEnd/>
            <a:tailEnd type="triangle" w="med" len="med"/>
          </a:ln>
        </p:spPr>
        <p:txBody>
          <a:bodyPr wrap="none" lIns="91424" tIns="45713" rIns="91424" bIns="45713" anchor="ctr"/>
          <a:lstStyle/>
          <a:p>
            <a:endParaRPr lang="en-US" dirty="0"/>
          </a:p>
        </p:txBody>
      </p:sp>
      <p:sp>
        <p:nvSpPr>
          <p:cNvPr id="1044" name="Rectangle 43"/>
          <p:cNvSpPr>
            <a:spLocks noChangeArrowheads="1"/>
          </p:cNvSpPr>
          <p:nvPr/>
        </p:nvSpPr>
        <p:spPr bwMode="auto">
          <a:xfrm>
            <a:off x="2121693" y="115800"/>
            <a:ext cx="8991601" cy="462289"/>
          </a:xfrm>
          <a:prstGeom prst="rect">
            <a:avLst/>
          </a:prstGeom>
          <a:noFill/>
          <a:ln w="9525">
            <a:noFill/>
            <a:miter lim="800000"/>
            <a:headEnd/>
            <a:tailEnd/>
          </a:ln>
        </p:spPr>
        <p:txBody>
          <a:bodyPr wrap="square" lIns="92059" tIns="46029" rIns="92059" bIns="46029">
            <a:spAutoFit/>
          </a:bodyPr>
          <a:lstStyle/>
          <a:p>
            <a:pPr>
              <a:defRPr/>
            </a:pPr>
            <a:r>
              <a:rPr lang="en-US" sz="2400" dirty="0">
                <a:solidFill>
                  <a:schemeClr val="bg1"/>
                </a:solidFill>
                <a:latin typeface="Calibri" panose="020F0502020204030204" pitchFamily="34" charset="0"/>
              </a:rPr>
              <a:t>JWST was designed to look back in time to see the first galaxies</a:t>
            </a:r>
          </a:p>
        </p:txBody>
      </p:sp>
      <p:sp>
        <p:nvSpPr>
          <p:cNvPr id="1069" name="Text Box 48"/>
          <p:cNvSpPr txBox="1">
            <a:spLocks noChangeArrowheads="1"/>
          </p:cNvSpPr>
          <p:nvPr/>
        </p:nvSpPr>
        <p:spPr bwMode="auto">
          <a:xfrm>
            <a:off x="7119585" y="6225039"/>
            <a:ext cx="491732" cy="276911"/>
          </a:xfrm>
          <a:prstGeom prst="rect">
            <a:avLst/>
          </a:prstGeom>
          <a:noFill/>
          <a:ln w="9525">
            <a:noFill/>
            <a:miter lim="800000"/>
            <a:headEnd/>
            <a:tailEnd/>
          </a:ln>
        </p:spPr>
        <p:txBody>
          <a:bodyPr wrap="none">
            <a:spAutoFit/>
          </a:bodyPr>
          <a:lstStyle/>
          <a:p>
            <a:pPr eaLnBrk="1" hangingPunct="1"/>
            <a:r>
              <a:rPr lang="en-US" sz="1200" dirty="0">
                <a:solidFill>
                  <a:schemeClr val="bg1"/>
                </a:solidFill>
                <a:latin typeface="Arial" pitchFamily="34" charset="0"/>
              </a:rPr>
              <a:t>HST</a:t>
            </a:r>
          </a:p>
        </p:txBody>
      </p:sp>
      <p:sp>
        <p:nvSpPr>
          <p:cNvPr id="1045" name="Line 49"/>
          <p:cNvSpPr>
            <a:spLocks noChangeShapeType="1"/>
          </p:cNvSpPr>
          <p:nvPr/>
        </p:nvSpPr>
        <p:spPr bwMode="auto">
          <a:xfrm flipH="1" flipV="1">
            <a:off x="6438900" y="4992691"/>
            <a:ext cx="7938" cy="915987"/>
          </a:xfrm>
          <a:prstGeom prst="line">
            <a:avLst/>
          </a:prstGeom>
          <a:noFill/>
          <a:ln w="9525">
            <a:solidFill>
              <a:schemeClr val="tx2"/>
            </a:solidFill>
            <a:round/>
            <a:headEnd/>
            <a:tailEnd type="triangle" w="med" len="med"/>
          </a:ln>
        </p:spPr>
        <p:txBody>
          <a:bodyPr wrap="none" lIns="91424" tIns="45713" rIns="91424" bIns="45713" anchor="ctr"/>
          <a:lstStyle/>
          <a:p>
            <a:endParaRPr lang="en-US" dirty="0"/>
          </a:p>
        </p:txBody>
      </p:sp>
      <p:sp>
        <p:nvSpPr>
          <p:cNvPr id="1046" name="Line 50"/>
          <p:cNvSpPr>
            <a:spLocks noChangeShapeType="1"/>
          </p:cNvSpPr>
          <p:nvPr/>
        </p:nvSpPr>
        <p:spPr bwMode="auto">
          <a:xfrm>
            <a:off x="6442075" y="5915025"/>
            <a:ext cx="350838" cy="0"/>
          </a:xfrm>
          <a:prstGeom prst="line">
            <a:avLst/>
          </a:prstGeom>
          <a:noFill/>
          <a:ln w="9525">
            <a:solidFill>
              <a:schemeClr val="tx2"/>
            </a:solidFill>
            <a:round/>
            <a:headEnd/>
            <a:tailEnd type="triangle" w="med" len="med"/>
          </a:ln>
        </p:spPr>
        <p:txBody>
          <a:bodyPr wrap="none" lIns="91424" tIns="45713" rIns="91424" bIns="45713" anchor="ctr"/>
          <a:lstStyle/>
          <a:p>
            <a:endParaRPr lang="en-US" dirty="0"/>
          </a:p>
        </p:txBody>
      </p:sp>
      <p:grpSp>
        <p:nvGrpSpPr>
          <p:cNvPr id="1050" name="Group 78"/>
          <p:cNvGrpSpPr>
            <a:grpSpLocks/>
          </p:cNvGrpSpPr>
          <p:nvPr/>
        </p:nvGrpSpPr>
        <p:grpSpPr bwMode="auto">
          <a:xfrm>
            <a:off x="1555752" y="4022727"/>
            <a:ext cx="1808160" cy="1420814"/>
            <a:chOff x="32" y="2502"/>
            <a:chExt cx="1049" cy="831"/>
          </a:xfrm>
        </p:grpSpPr>
        <p:pic>
          <p:nvPicPr>
            <p:cNvPr id="1067" name="Picture 56" descr="HDF-N"/>
            <p:cNvPicPr>
              <a:picLocks noChangeAspect="1" noChangeArrowheads="1"/>
            </p:cNvPicPr>
            <p:nvPr/>
          </p:nvPicPr>
          <p:blipFill>
            <a:blip r:embed="rId6" cstate="print"/>
            <a:srcRect/>
            <a:stretch>
              <a:fillRect/>
            </a:stretch>
          </p:blipFill>
          <p:spPr bwMode="auto">
            <a:xfrm>
              <a:off x="62" y="2513"/>
              <a:ext cx="1019" cy="820"/>
            </a:xfrm>
            <a:prstGeom prst="rect">
              <a:avLst/>
            </a:prstGeom>
            <a:noFill/>
            <a:ln w="9525">
              <a:noFill/>
              <a:miter lim="800000"/>
              <a:headEnd/>
              <a:tailEnd/>
            </a:ln>
          </p:spPr>
        </p:pic>
        <p:sp>
          <p:nvSpPr>
            <p:cNvPr id="1068" name="Text Box 57"/>
            <p:cNvSpPr txBox="1">
              <a:spLocks noChangeAspect="1" noChangeArrowheads="1"/>
            </p:cNvSpPr>
            <p:nvPr/>
          </p:nvSpPr>
          <p:spPr bwMode="auto">
            <a:xfrm>
              <a:off x="32" y="2502"/>
              <a:ext cx="1041" cy="234"/>
            </a:xfrm>
            <a:prstGeom prst="rect">
              <a:avLst/>
            </a:prstGeom>
            <a:noFill/>
            <a:ln w="9525">
              <a:noFill/>
              <a:miter lim="800000"/>
              <a:headEnd/>
              <a:tailEnd/>
            </a:ln>
          </p:spPr>
          <p:txBody>
            <a:bodyPr wrap="square">
              <a:spAutoFit/>
            </a:bodyPr>
            <a:lstStyle/>
            <a:p>
              <a:r>
                <a:rPr lang="en-US" sz="1000" dirty="0">
                  <a:solidFill>
                    <a:schemeClr val="bg1"/>
                  </a:solidFill>
                  <a:ea typeface="ＭＳ Ｐゴシック" charset="-128"/>
                </a:rPr>
                <a:t>HST: Most distant objects yet seen</a:t>
              </a:r>
            </a:p>
          </p:txBody>
        </p:sp>
      </p:grpSp>
      <p:grpSp>
        <p:nvGrpSpPr>
          <p:cNvPr id="1051" name="Group 77"/>
          <p:cNvGrpSpPr>
            <a:grpSpLocks/>
          </p:cNvGrpSpPr>
          <p:nvPr/>
        </p:nvGrpSpPr>
        <p:grpSpPr bwMode="auto">
          <a:xfrm>
            <a:off x="1563690" y="938214"/>
            <a:ext cx="1717675" cy="1419226"/>
            <a:chOff x="49" y="597"/>
            <a:chExt cx="1082" cy="894"/>
          </a:xfrm>
        </p:grpSpPr>
        <p:pic>
          <p:nvPicPr>
            <p:cNvPr id="1065" name="Picture 59" descr="cmb_cobe2yr_big"/>
            <p:cNvPicPr>
              <a:picLocks noChangeAspect="1" noChangeArrowheads="1"/>
            </p:cNvPicPr>
            <p:nvPr/>
          </p:nvPicPr>
          <p:blipFill>
            <a:blip r:embed="rId7" cstate="print"/>
            <a:srcRect/>
            <a:stretch>
              <a:fillRect/>
            </a:stretch>
          </p:blipFill>
          <p:spPr bwMode="auto">
            <a:xfrm>
              <a:off x="71" y="597"/>
              <a:ext cx="1060" cy="747"/>
            </a:xfrm>
            <a:prstGeom prst="rect">
              <a:avLst/>
            </a:prstGeom>
            <a:noFill/>
            <a:ln w="9525">
              <a:noFill/>
              <a:miter lim="800000"/>
              <a:headEnd/>
              <a:tailEnd/>
            </a:ln>
          </p:spPr>
        </p:pic>
        <p:sp>
          <p:nvSpPr>
            <p:cNvPr id="1066" name="Text Box 60"/>
            <p:cNvSpPr txBox="1">
              <a:spLocks noChangeArrowheads="1"/>
            </p:cNvSpPr>
            <p:nvPr/>
          </p:nvSpPr>
          <p:spPr bwMode="auto">
            <a:xfrm>
              <a:off x="49" y="1336"/>
              <a:ext cx="841" cy="155"/>
            </a:xfrm>
            <a:prstGeom prst="rect">
              <a:avLst/>
            </a:prstGeom>
            <a:noFill/>
            <a:ln w="9525">
              <a:noFill/>
              <a:miter lim="800000"/>
              <a:headEnd/>
              <a:tailEnd/>
            </a:ln>
          </p:spPr>
          <p:txBody>
            <a:bodyPr wrap="none">
              <a:spAutoFit/>
            </a:bodyPr>
            <a:lstStyle/>
            <a:p>
              <a:r>
                <a:rPr lang="en-US" sz="1000" dirty="0">
                  <a:ea typeface="ＭＳ Ｐゴシック" charset="-128"/>
                </a:rPr>
                <a:t>COBE: The oldest light</a:t>
              </a:r>
            </a:p>
          </p:txBody>
        </p:sp>
      </p:grpSp>
      <p:pic>
        <p:nvPicPr>
          <p:cNvPr id="1052" name="Picture 65"/>
          <p:cNvPicPr>
            <a:picLocks noGrp="1" noChangeAspect="1" noChangeArrowheads="1"/>
          </p:cNvPicPr>
          <p:nvPr>
            <p:ph sz="half" idx="2"/>
          </p:nvPr>
        </p:nvPicPr>
        <p:blipFill>
          <a:blip r:embed="rId8" cstate="print">
            <a:clrChange>
              <a:clrFrom>
                <a:srgbClr val="FFFFFF"/>
              </a:clrFrom>
              <a:clrTo>
                <a:srgbClr val="FFFFFF">
                  <a:alpha val="0"/>
                </a:srgbClr>
              </a:clrTo>
            </a:clrChange>
          </a:blip>
          <a:srcRect/>
          <a:stretch>
            <a:fillRect/>
          </a:stretch>
        </p:blipFill>
        <p:spPr>
          <a:xfrm>
            <a:off x="8001003" y="5667377"/>
            <a:ext cx="798513" cy="519113"/>
          </a:xfrm>
          <a:noFill/>
        </p:spPr>
      </p:pic>
      <p:sp>
        <p:nvSpPr>
          <p:cNvPr id="1053" name="Text Box 68"/>
          <p:cNvSpPr txBox="1">
            <a:spLocks noChangeArrowheads="1"/>
          </p:cNvSpPr>
          <p:nvPr/>
        </p:nvSpPr>
        <p:spPr bwMode="auto">
          <a:xfrm>
            <a:off x="8131800" y="6223001"/>
            <a:ext cx="662328" cy="276985"/>
          </a:xfrm>
          <a:prstGeom prst="rect">
            <a:avLst/>
          </a:prstGeom>
          <a:noFill/>
          <a:ln w="9525" algn="ctr">
            <a:noFill/>
            <a:miter lim="800000"/>
            <a:headEnd/>
            <a:tailEnd/>
          </a:ln>
        </p:spPr>
        <p:txBody>
          <a:bodyPr wrap="none" lIns="91424" tIns="45713" rIns="91424" bIns="45713">
            <a:spAutoFit/>
          </a:bodyPr>
          <a:lstStyle/>
          <a:p>
            <a:pPr algn="ctr"/>
            <a:r>
              <a:rPr lang="en-US" sz="1200" dirty="0">
                <a:solidFill>
                  <a:schemeClr val="bg1"/>
                </a:solidFill>
                <a:latin typeface="Arial" pitchFamily="34" charset="0"/>
                <a:cs typeface="Arial" pitchFamily="34" charset="0"/>
              </a:rPr>
              <a:t>Spitzer</a:t>
            </a:r>
          </a:p>
        </p:txBody>
      </p:sp>
      <p:sp>
        <p:nvSpPr>
          <p:cNvPr id="1054" name="Line 74"/>
          <p:cNvSpPr>
            <a:spLocks noChangeShapeType="1"/>
          </p:cNvSpPr>
          <p:nvPr/>
        </p:nvSpPr>
        <p:spPr bwMode="auto">
          <a:xfrm>
            <a:off x="3295650" y="1508128"/>
            <a:ext cx="1149350" cy="1598613"/>
          </a:xfrm>
          <a:prstGeom prst="line">
            <a:avLst/>
          </a:prstGeom>
          <a:noFill/>
          <a:ln w="25400">
            <a:solidFill>
              <a:srgbClr val="C00000"/>
            </a:solidFill>
            <a:round/>
            <a:headEnd/>
            <a:tailEnd type="triangle" w="med" len="med"/>
          </a:ln>
        </p:spPr>
        <p:txBody>
          <a:bodyPr wrap="none" lIns="91424" tIns="45713" rIns="91424" bIns="45713" anchor="ctr"/>
          <a:lstStyle/>
          <a:p>
            <a:endParaRPr lang="en-US" dirty="0"/>
          </a:p>
        </p:txBody>
      </p:sp>
      <p:sp>
        <p:nvSpPr>
          <p:cNvPr id="1055" name="Line 76"/>
          <p:cNvSpPr>
            <a:spLocks noChangeShapeType="1"/>
          </p:cNvSpPr>
          <p:nvPr/>
        </p:nvSpPr>
        <p:spPr bwMode="auto">
          <a:xfrm flipV="1">
            <a:off x="3221040" y="4198941"/>
            <a:ext cx="3273425" cy="636587"/>
          </a:xfrm>
          <a:prstGeom prst="line">
            <a:avLst/>
          </a:prstGeom>
          <a:noFill/>
          <a:ln w="25400">
            <a:solidFill>
              <a:srgbClr val="C00000"/>
            </a:solidFill>
            <a:round/>
            <a:headEnd/>
            <a:tailEnd type="triangle" w="med" len="med"/>
          </a:ln>
        </p:spPr>
        <p:txBody>
          <a:bodyPr wrap="none" lIns="91424" tIns="45713" rIns="91424" bIns="45713" anchor="ctr"/>
          <a:lstStyle/>
          <a:p>
            <a:endParaRPr lang="en-US" dirty="0"/>
          </a:p>
        </p:txBody>
      </p:sp>
      <p:pic>
        <p:nvPicPr>
          <p:cNvPr id="1056" name="Picture 79" descr="http___www"/>
          <p:cNvPicPr>
            <a:picLocks noChangeAspect="1" noChangeArrowheads="1"/>
          </p:cNvPicPr>
          <p:nvPr/>
        </p:nvPicPr>
        <p:blipFill>
          <a:blip r:embed="rId9" cstate="print"/>
          <a:srcRect/>
          <a:stretch>
            <a:fillRect/>
          </a:stretch>
        </p:blipFill>
        <p:spPr bwMode="auto">
          <a:xfrm>
            <a:off x="8224840" y="2776541"/>
            <a:ext cx="2384425" cy="2384425"/>
          </a:xfrm>
          <a:prstGeom prst="rect">
            <a:avLst/>
          </a:prstGeom>
          <a:noFill/>
          <a:ln w="9525">
            <a:noFill/>
            <a:miter lim="800000"/>
            <a:headEnd/>
            <a:tailEnd/>
          </a:ln>
        </p:spPr>
      </p:pic>
      <p:sp>
        <p:nvSpPr>
          <p:cNvPr id="1057" name="Text Box 80"/>
          <p:cNvSpPr txBox="1">
            <a:spLocks noChangeArrowheads="1"/>
          </p:cNvSpPr>
          <p:nvPr/>
        </p:nvSpPr>
        <p:spPr bwMode="auto">
          <a:xfrm>
            <a:off x="9255978" y="5024242"/>
            <a:ext cx="1386265" cy="369318"/>
          </a:xfrm>
          <a:prstGeom prst="rect">
            <a:avLst/>
          </a:prstGeom>
          <a:noFill/>
          <a:ln w="9525" algn="ctr">
            <a:noFill/>
            <a:miter lim="800000"/>
            <a:headEnd/>
            <a:tailEnd/>
          </a:ln>
        </p:spPr>
        <p:txBody>
          <a:bodyPr wrap="square" lIns="91424" tIns="45713" rIns="91424" bIns="45713" anchor="ctr" anchorCtr="0">
            <a:spAutoFit/>
          </a:bodyPr>
          <a:lstStyle/>
          <a:p>
            <a:pPr algn="r"/>
            <a:r>
              <a:rPr lang="en-US" sz="1000" dirty="0">
                <a:solidFill>
                  <a:schemeClr val="bg1"/>
                </a:solidFill>
              </a:rPr>
              <a:t>Millennium Simulation</a:t>
            </a:r>
            <a:r>
              <a:rPr lang="en-US" dirty="0">
                <a:solidFill>
                  <a:schemeClr val="bg1"/>
                </a:solidFill>
              </a:rPr>
              <a:t> </a:t>
            </a:r>
          </a:p>
        </p:txBody>
      </p:sp>
      <p:grpSp>
        <p:nvGrpSpPr>
          <p:cNvPr id="1059" name="Group 51"/>
          <p:cNvGrpSpPr>
            <a:grpSpLocks/>
          </p:cNvGrpSpPr>
          <p:nvPr/>
        </p:nvGrpSpPr>
        <p:grpSpPr bwMode="auto">
          <a:xfrm>
            <a:off x="8215317" y="1777994"/>
            <a:ext cx="2515744" cy="953636"/>
            <a:chOff x="6691373" y="4004726"/>
            <a:chExt cx="2515343" cy="954251"/>
          </a:xfrm>
        </p:grpSpPr>
        <p:pic>
          <p:nvPicPr>
            <p:cNvPr id="1063" name="Picture 45" descr="agezplot crop.jpg"/>
            <p:cNvPicPr>
              <a:picLocks noChangeAspect="1"/>
            </p:cNvPicPr>
            <p:nvPr/>
          </p:nvPicPr>
          <p:blipFill>
            <a:blip r:embed="rId10" cstate="print"/>
            <a:srcRect/>
            <a:stretch>
              <a:fillRect/>
            </a:stretch>
          </p:blipFill>
          <p:spPr bwMode="auto">
            <a:xfrm>
              <a:off x="6691373" y="4004726"/>
              <a:ext cx="2381189" cy="905558"/>
            </a:xfrm>
            <a:prstGeom prst="rect">
              <a:avLst/>
            </a:prstGeom>
            <a:noFill/>
            <a:ln w="9525">
              <a:noFill/>
              <a:miter lim="800000"/>
              <a:headEnd/>
              <a:tailEnd/>
            </a:ln>
          </p:spPr>
        </p:pic>
        <p:sp>
          <p:nvSpPr>
            <p:cNvPr id="3" name="TextBox 46"/>
            <p:cNvSpPr txBox="1">
              <a:spLocks noChangeArrowheads="1"/>
            </p:cNvSpPr>
            <p:nvPr/>
          </p:nvSpPr>
          <p:spPr bwMode="auto">
            <a:xfrm>
              <a:off x="7972280" y="4743394"/>
              <a:ext cx="1234436" cy="215583"/>
            </a:xfrm>
            <a:prstGeom prst="rect">
              <a:avLst/>
            </a:prstGeom>
            <a:noFill/>
            <a:ln w="9525">
              <a:noFill/>
              <a:miter lim="800000"/>
              <a:headEnd/>
              <a:tailEnd/>
            </a:ln>
          </p:spPr>
          <p:txBody>
            <a:bodyPr wrap="none">
              <a:spAutoFit/>
            </a:bodyPr>
            <a:lstStyle/>
            <a:p>
              <a:pPr>
                <a:defRPr/>
              </a:pPr>
              <a:r>
                <a:rPr lang="en-US" sz="800" dirty="0">
                  <a:solidFill>
                    <a:schemeClr val="bg1">
                      <a:lumMod val="95000"/>
                    </a:schemeClr>
                  </a:solidFill>
                </a:rPr>
                <a:t>Credit: Rychard Bouwens</a:t>
              </a:r>
            </a:p>
          </p:txBody>
        </p:sp>
      </p:grpSp>
      <p:sp>
        <p:nvSpPr>
          <p:cNvPr id="1060" name="Flowchart: Alternate Process 46"/>
          <p:cNvSpPr>
            <a:spLocks noChangeArrowheads="1"/>
          </p:cNvSpPr>
          <p:nvPr/>
        </p:nvSpPr>
        <p:spPr bwMode="auto">
          <a:xfrm>
            <a:off x="8151816" y="810071"/>
            <a:ext cx="2459037" cy="715074"/>
          </a:xfrm>
          <a:prstGeom prst="flowChartAlternateProcess">
            <a:avLst/>
          </a:prstGeom>
          <a:solidFill>
            <a:srgbClr val="FF9933"/>
          </a:solidFill>
          <a:ln w="9525" algn="ctr">
            <a:solidFill>
              <a:srgbClr val="FF9933"/>
            </a:solidFill>
            <a:round/>
            <a:headEnd type="triangle" w="med" len="med"/>
            <a:tailEnd type="triangle" w="med" len="med"/>
          </a:ln>
        </p:spPr>
        <p:txBody>
          <a:bodyPr lIns="91424" tIns="45713" rIns="91424" bIns="45713" anchor="ctr">
            <a:spAutoFit/>
          </a:bodyPr>
          <a:lstStyle/>
          <a:p>
            <a:r>
              <a:rPr lang="en-US" sz="1200" dirty="0"/>
              <a:t>First Light (After the Big Bang)</a:t>
            </a:r>
          </a:p>
          <a:p>
            <a:r>
              <a:rPr lang="en-US" sz="1200" dirty="0"/>
              <a:t>First luminous objects, proto-galaxies, supernovae of first stars</a:t>
            </a:r>
          </a:p>
        </p:txBody>
      </p:sp>
      <p:cxnSp>
        <p:nvCxnSpPr>
          <p:cNvPr id="1061" name="Straight Arrow Connector 50"/>
          <p:cNvCxnSpPr>
            <a:cxnSpLocks noChangeShapeType="1"/>
            <a:stCxn id="1060" idx="1"/>
          </p:cNvCxnSpPr>
          <p:nvPr/>
        </p:nvCxnSpPr>
        <p:spPr bwMode="auto">
          <a:xfrm rot="10800000" flipV="1">
            <a:off x="5913448" y="1167608"/>
            <a:ext cx="2238369" cy="1653378"/>
          </a:xfrm>
          <a:prstGeom prst="straightConnector1">
            <a:avLst/>
          </a:prstGeom>
          <a:noFill/>
          <a:ln w="25400" algn="ctr">
            <a:solidFill>
              <a:srgbClr val="FF9933"/>
            </a:solidFill>
            <a:round/>
            <a:headEnd/>
            <a:tailEnd type="arrow" w="med" len="med"/>
          </a:ln>
        </p:spPr>
      </p:cxnSp>
      <p:sp>
        <p:nvSpPr>
          <p:cNvPr id="1062" name="Left Brace 52"/>
          <p:cNvSpPr>
            <a:spLocks/>
          </p:cNvSpPr>
          <p:nvPr/>
        </p:nvSpPr>
        <p:spPr bwMode="auto">
          <a:xfrm rot="16200000" flipH="1">
            <a:off x="9957595" y="1245394"/>
            <a:ext cx="209550" cy="820738"/>
          </a:xfrm>
          <a:prstGeom prst="leftBrace">
            <a:avLst>
              <a:gd name="adj1" fmla="val 8359"/>
              <a:gd name="adj2" fmla="val 50000"/>
            </a:avLst>
          </a:prstGeom>
          <a:noFill/>
          <a:ln w="25400" algn="ctr">
            <a:solidFill>
              <a:srgbClr val="FF9933"/>
            </a:solidFill>
            <a:round/>
            <a:headEnd type="triangle" w="med" len="med"/>
            <a:tailEnd type="triangle" w="med" len="med"/>
          </a:ln>
        </p:spPr>
        <p:txBody>
          <a:bodyPr wrap="none" lIns="91424" tIns="45713" rIns="91424" bIns="45713" anchor="ctr"/>
          <a:lstStyle/>
          <a:p>
            <a:endParaRPr lang="en-US" dirty="0"/>
          </a:p>
        </p:txBody>
      </p:sp>
      <p:pic>
        <p:nvPicPr>
          <p:cNvPr id="50" name="Picture 49" descr="hst.jpg"/>
          <p:cNvPicPr>
            <a:picLocks noChangeAspect="1"/>
          </p:cNvPicPr>
          <p:nvPr/>
        </p:nvPicPr>
        <p:blipFill>
          <a:blip r:embed="rId11" cstate="print"/>
          <a:stretch>
            <a:fillRect/>
          </a:stretch>
        </p:blipFill>
        <p:spPr>
          <a:xfrm>
            <a:off x="6856023" y="5504905"/>
            <a:ext cx="950786" cy="770535"/>
          </a:xfrm>
          <a:prstGeom prst="rect">
            <a:avLst/>
          </a:prstGeom>
        </p:spPr>
      </p:pic>
      <p:pic>
        <p:nvPicPr>
          <p:cNvPr id="51" name="Picture 50" descr="webbtelescope.jpg"/>
          <p:cNvPicPr>
            <a:picLocks noChangeAspect="1"/>
          </p:cNvPicPr>
          <p:nvPr/>
        </p:nvPicPr>
        <p:blipFill>
          <a:blip r:embed="rId12" cstate="print">
            <a:clrChange>
              <a:clrFrom>
                <a:srgbClr val="031227"/>
              </a:clrFrom>
              <a:clrTo>
                <a:srgbClr val="031227">
                  <a:alpha val="0"/>
                </a:srgbClr>
              </a:clrTo>
            </a:clrChange>
          </a:blip>
          <a:stretch>
            <a:fillRect/>
          </a:stretch>
        </p:blipFill>
        <p:spPr>
          <a:xfrm>
            <a:off x="4286861" y="5576020"/>
            <a:ext cx="1101213" cy="758416"/>
          </a:xfrm>
          <a:prstGeom prst="rect">
            <a:avLst/>
          </a:prstGeom>
        </p:spPr>
      </p:pic>
      <p:pic>
        <p:nvPicPr>
          <p:cNvPr id="44" name="Picture 3" descr="NASA-ball"/>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0837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BB47155-FCE4-7A4E-BDD3-826FB9653450}"/>
              </a:ext>
            </a:extLst>
          </p:cNvPr>
          <p:cNvPicPr>
            <a:picLocks noChangeAspect="1"/>
          </p:cNvPicPr>
          <p:nvPr/>
        </p:nvPicPr>
        <p:blipFill rotWithShape="1">
          <a:blip r:embed="rId3"/>
          <a:srcRect b="25000"/>
          <a:stretch/>
        </p:blipFill>
        <p:spPr>
          <a:xfrm>
            <a:off x="0" y="0"/>
            <a:ext cx="12192000" cy="6858000"/>
          </a:xfrm>
          <a:prstGeom prst="rect">
            <a:avLst/>
          </a:prstGeom>
        </p:spPr>
      </p:pic>
      <p:sp>
        <p:nvSpPr>
          <p:cNvPr id="13" name="TextBox 12">
            <a:extLst>
              <a:ext uri="{FF2B5EF4-FFF2-40B4-BE49-F238E27FC236}">
                <a16:creationId xmlns:a16="http://schemas.microsoft.com/office/drawing/2014/main" id="{44E48D9E-04E6-844A-B6FC-8AE2F96A9D95}"/>
              </a:ext>
            </a:extLst>
          </p:cNvPr>
          <p:cNvSpPr txBox="1"/>
          <p:nvPr/>
        </p:nvSpPr>
        <p:spPr>
          <a:xfrm>
            <a:off x="1736916" y="172987"/>
            <a:ext cx="4491789" cy="523220"/>
          </a:xfrm>
          <a:prstGeom prst="rect">
            <a:avLst/>
          </a:prstGeom>
          <a:noFill/>
        </p:spPr>
        <p:txBody>
          <a:bodyPr wrap="square" rtlCol="0">
            <a:spAutoFit/>
          </a:bodyPr>
          <a:lstStyle/>
          <a:p>
            <a:r>
              <a:rPr lang="en-US" sz="2800" dirty="0">
                <a:solidFill>
                  <a:schemeClr val="bg1"/>
                </a:solidFill>
                <a:latin typeface="Arial" panose="020B0604020202020204" pitchFamily="34" charset="0"/>
                <a:cs typeface="Arial" panose="020B0604020202020204" pitchFamily="34" charset="0"/>
              </a:rPr>
              <a:t>Black Body Emissions</a:t>
            </a:r>
          </a:p>
        </p:txBody>
      </p:sp>
      <p:pic>
        <p:nvPicPr>
          <p:cNvPr id="15" name="Picture 14">
            <a:extLst>
              <a:ext uri="{FF2B5EF4-FFF2-40B4-BE49-F238E27FC236}">
                <a16:creationId xmlns:a16="http://schemas.microsoft.com/office/drawing/2014/main" id="{1A8360A0-08E2-1548-915E-A1F608B423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63632" y="3915173"/>
            <a:ext cx="2883069" cy="2343065"/>
          </a:xfrm>
          <a:prstGeom prst="rect">
            <a:avLst/>
          </a:prstGeom>
        </p:spPr>
      </p:pic>
      <p:sp>
        <p:nvSpPr>
          <p:cNvPr id="16" name="TextBox 15">
            <a:extLst>
              <a:ext uri="{FF2B5EF4-FFF2-40B4-BE49-F238E27FC236}">
                <a16:creationId xmlns:a16="http://schemas.microsoft.com/office/drawing/2014/main" id="{FB0AB846-6B5E-C447-B62D-36CEAE4DCC93}"/>
              </a:ext>
            </a:extLst>
          </p:cNvPr>
          <p:cNvSpPr txBox="1"/>
          <p:nvPr/>
        </p:nvSpPr>
        <p:spPr>
          <a:xfrm>
            <a:off x="2440819" y="1253476"/>
            <a:ext cx="3518167" cy="646331"/>
          </a:xfrm>
          <a:prstGeom prst="rect">
            <a:avLst/>
          </a:prstGeom>
          <a:noFill/>
        </p:spPr>
        <p:txBody>
          <a:bodyPr wrap="square" rtlCol="0">
            <a:spAutoFit/>
          </a:bodyPr>
          <a:lstStyle/>
          <a:p>
            <a:r>
              <a:rPr lang="en-US" b="1" dirty="0">
                <a:solidFill>
                  <a:schemeClr val="bg1"/>
                </a:solidFill>
                <a:latin typeface="Arial" panose="020B0604020202020204" pitchFamily="34" charset="0"/>
                <a:cs typeface="Arial" panose="020B0604020202020204" pitchFamily="34" charset="0"/>
              </a:rPr>
              <a:t>Hubble’s Telescope 293K</a:t>
            </a:r>
          </a:p>
          <a:p>
            <a:endParaRPr lang="en-US" dirty="0">
              <a:solidFill>
                <a:schemeClr val="bg1"/>
              </a:solidFill>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0D6C5CCA-1D50-DF41-809A-6DF29EA976C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76103" y="1253476"/>
            <a:ext cx="2675904" cy="1931111"/>
          </a:xfrm>
          <a:prstGeom prst="rect">
            <a:avLst/>
          </a:prstGeom>
        </p:spPr>
      </p:pic>
      <p:sp>
        <p:nvSpPr>
          <p:cNvPr id="24" name="TextBox 23">
            <a:extLst>
              <a:ext uri="{FF2B5EF4-FFF2-40B4-BE49-F238E27FC236}">
                <a16:creationId xmlns:a16="http://schemas.microsoft.com/office/drawing/2014/main" id="{51EA3585-D79A-1040-AB98-E98C69F678F2}"/>
              </a:ext>
            </a:extLst>
          </p:cNvPr>
          <p:cNvSpPr txBox="1"/>
          <p:nvPr/>
        </p:nvSpPr>
        <p:spPr>
          <a:xfrm>
            <a:off x="6228705" y="1848367"/>
            <a:ext cx="1118488" cy="307777"/>
          </a:xfrm>
          <a:prstGeom prst="rect">
            <a:avLst/>
          </a:prstGeom>
          <a:noFill/>
        </p:spPr>
        <p:txBody>
          <a:bodyPr wrap="square" rtlCol="0">
            <a:spAutoFit/>
          </a:bodyPr>
          <a:lstStyle/>
          <a:p>
            <a:r>
              <a:rPr lang="en-US" sz="1400" b="1" dirty="0">
                <a:solidFill>
                  <a:schemeClr val="bg1"/>
                </a:solidFill>
                <a:latin typeface="Arial" panose="020B0604020202020204" pitchFamily="34" charset="0"/>
                <a:cs typeface="Arial" panose="020B0604020202020204" pitchFamily="34" charset="0"/>
              </a:rPr>
              <a:t>JWST </a:t>
            </a:r>
            <a:r>
              <a:rPr lang="en-US" sz="1400" dirty="0">
                <a:solidFill>
                  <a:schemeClr val="bg1"/>
                </a:solidFill>
                <a:latin typeface="Arial" panose="020B0604020202020204" pitchFamily="34" charset="0"/>
                <a:cs typeface="Arial" panose="020B0604020202020204" pitchFamily="34" charset="0"/>
              </a:rPr>
              <a:t>50k</a:t>
            </a:r>
          </a:p>
        </p:txBody>
      </p:sp>
      <p:cxnSp>
        <p:nvCxnSpPr>
          <p:cNvPr id="7" name="Straight Connector 6">
            <a:extLst>
              <a:ext uri="{FF2B5EF4-FFF2-40B4-BE49-F238E27FC236}">
                <a16:creationId xmlns:a16="http://schemas.microsoft.com/office/drawing/2014/main" id="{929F9BA1-BDC7-224D-83AA-359E613F0F72}"/>
              </a:ext>
            </a:extLst>
          </p:cNvPr>
          <p:cNvCxnSpPr>
            <a:cxnSpLocks/>
          </p:cNvCxnSpPr>
          <p:nvPr/>
        </p:nvCxnSpPr>
        <p:spPr>
          <a:xfrm>
            <a:off x="1524000" y="923400"/>
            <a:ext cx="8869970" cy="0"/>
          </a:xfrm>
          <a:prstGeom prst="line">
            <a:avLst/>
          </a:prstGeom>
          <a:ln w="254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2BD899C-F11B-274E-A1B7-DF81B4FA769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754480" y="1583844"/>
            <a:ext cx="3360834" cy="2331329"/>
          </a:xfrm>
          <a:prstGeom prst="rect">
            <a:avLst/>
          </a:prstGeom>
        </p:spPr>
      </p:pic>
      <p:pic>
        <p:nvPicPr>
          <p:cNvPr id="10" name="Picture 9">
            <a:extLst>
              <a:ext uri="{FF2B5EF4-FFF2-40B4-BE49-F238E27FC236}">
                <a16:creationId xmlns:a16="http://schemas.microsoft.com/office/drawing/2014/main" id="{129247F6-88C1-3247-9545-68AB658D5C7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394130" y="263106"/>
            <a:ext cx="4039850" cy="555479"/>
          </a:xfrm>
          <a:prstGeom prst="rect">
            <a:avLst/>
          </a:prstGeom>
        </p:spPr>
      </p:pic>
      <p:pic>
        <p:nvPicPr>
          <p:cNvPr id="30" name="Picture 29">
            <a:extLst>
              <a:ext uri="{FF2B5EF4-FFF2-40B4-BE49-F238E27FC236}">
                <a16:creationId xmlns:a16="http://schemas.microsoft.com/office/drawing/2014/main" id="{2939498D-2260-0C42-ADB7-9F01F097439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151660" y="3695516"/>
            <a:ext cx="3829097" cy="2562722"/>
          </a:xfrm>
          <a:prstGeom prst="rect">
            <a:avLst/>
          </a:prstGeom>
        </p:spPr>
      </p:pic>
      <p:pic>
        <p:nvPicPr>
          <p:cNvPr id="12" name="Picture 3" descr="NASA-bal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694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6386" name="Rectangle 2"/>
          <p:cNvSpPr>
            <a:spLocks noChangeArrowheads="1"/>
          </p:cNvSpPr>
          <p:nvPr/>
        </p:nvSpPr>
        <p:spPr bwMode="auto">
          <a:xfrm>
            <a:off x="2239964" y="1330325"/>
            <a:ext cx="4821237"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25425" indent="-225425">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buClr>
                <a:schemeClr val="tx1"/>
              </a:buClr>
              <a:buSzPts val="2000"/>
              <a:buFontTx/>
              <a:buChar char="•"/>
            </a:pPr>
            <a:endParaRPr lang="en-US" altLang="en-US" sz="2000">
              <a:solidFill>
                <a:schemeClr val="bg1"/>
              </a:solidFill>
              <a:latin typeface="Arial Narrow" panose="020B0606020202030204" pitchFamily="34" charset="0"/>
            </a:endParaRPr>
          </a:p>
        </p:txBody>
      </p:sp>
      <p:sp>
        <p:nvSpPr>
          <p:cNvPr id="16388" name="Rectangle 4"/>
          <p:cNvSpPr>
            <a:spLocks noChangeArrowheads="1"/>
          </p:cNvSpPr>
          <p:nvPr/>
        </p:nvSpPr>
        <p:spPr bwMode="auto">
          <a:xfrm>
            <a:off x="4471988" y="4600576"/>
            <a:ext cx="6196012"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163513">
              <a:defRPr sz="2400">
                <a:solidFill>
                  <a:schemeClr val="tx1"/>
                </a:solidFill>
                <a:latin typeface="Times" panose="02020603050405020304" pitchFamily="18" charset="0"/>
              </a:defRPr>
            </a:lvl1pPr>
            <a:lvl2pPr marL="635000" indent="-177800">
              <a:defRPr sz="2400">
                <a:solidFill>
                  <a:schemeClr val="tx1"/>
                </a:solidFill>
                <a:latin typeface="Times" panose="02020603050405020304" pitchFamily="18" charset="0"/>
              </a:defRPr>
            </a:lvl2pPr>
            <a:lvl3pPr marL="1092200" indent="-1778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spcBef>
                <a:spcPct val="20000"/>
              </a:spcBef>
              <a:spcAft>
                <a:spcPct val="30000"/>
              </a:spcAft>
              <a:buClr>
                <a:srgbClr val="0052A4"/>
              </a:buClr>
              <a:buFont typeface="Wingdings" panose="05000000000000000000" pitchFamily="2" charset="2"/>
              <a:buNone/>
            </a:pPr>
            <a:r>
              <a:rPr lang="en-US" altLang="en-US" sz="1200" dirty="0">
                <a:solidFill>
                  <a:schemeClr val="bg1"/>
                </a:solidFill>
                <a:latin typeface="Arial Narrow" panose="020B0606020202030204" pitchFamily="34" charset="0"/>
              </a:rPr>
              <a:t>	</a:t>
            </a:r>
            <a:r>
              <a:rPr lang="en-US" altLang="en-US" sz="1400" b="1" u="sng" dirty="0">
                <a:solidFill>
                  <a:schemeClr val="bg1"/>
                </a:solidFill>
                <a:latin typeface="Arial Narrow" panose="020B0606020202030204" pitchFamily="34" charset="0"/>
              </a:rPr>
              <a:t>Description</a:t>
            </a:r>
          </a:p>
          <a:p>
            <a:pPr lvl="1">
              <a:spcBef>
                <a:spcPct val="20000"/>
              </a:spcBef>
              <a:spcAft>
                <a:spcPct val="30000"/>
              </a:spcAft>
              <a:buClr>
                <a:srgbClr val="0052A4"/>
              </a:buClr>
              <a:buFont typeface="Times" panose="02020603050405020304" pitchFamily="18" charset="0"/>
              <a:buChar char="•"/>
            </a:pPr>
            <a:r>
              <a:rPr lang="en-US" altLang="en-US" sz="1400" dirty="0">
                <a:solidFill>
                  <a:schemeClr val="bg1"/>
                </a:solidFill>
                <a:latin typeface="Arial Narrow" panose="020B0606020202030204" pitchFamily="34" charset="0"/>
              </a:rPr>
              <a:t>Deployable telescope w/ 6.5m diameter segmented adjustable primary mirror</a:t>
            </a:r>
          </a:p>
          <a:p>
            <a:pPr lvl="1">
              <a:spcBef>
                <a:spcPct val="20000"/>
              </a:spcBef>
              <a:spcAft>
                <a:spcPct val="30000"/>
              </a:spcAft>
              <a:buClr>
                <a:srgbClr val="0052A4"/>
              </a:buClr>
              <a:buFont typeface="Times" panose="02020603050405020304" pitchFamily="18" charset="0"/>
              <a:buChar char="•"/>
            </a:pPr>
            <a:r>
              <a:rPr lang="en-US" altLang="en-US" sz="1400" dirty="0">
                <a:solidFill>
                  <a:schemeClr val="bg1"/>
                </a:solidFill>
                <a:latin typeface="Arial Narrow" panose="020B0606020202030204" pitchFamily="34" charset="0"/>
              </a:rPr>
              <a:t>Cryogenic temperature telescope and instruments for infrared performance</a:t>
            </a:r>
          </a:p>
          <a:p>
            <a:pPr lvl="2">
              <a:spcBef>
                <a:spcPct val="20000"/>
              </a:spcBef>
              <a:spcAft>
                <a:spcPct val="30000"/>
              </a:spcAft>
              <a:buClr>
                <a:srgbClr val="0052A4"/>
              </a:buClr>
              <a:buFont typeface="Times" panose="02020603050405020304" pitchFamily="18" charset="0"/>
              <a:buChar char="•"/>
            </a:pPr>
            <a:r>
              <a:rPr lang="en-US" altLang="en-US" sz="1400" dirty="0">
                <a:solidFill>
                  <a:schemeClr val="bg1"/>
                </a:solidFill>
              </a:rPr>
              <a:t>50K, -370F</a:t>
            </a:r>
            <a:endParaRPr lang="en-US" altLang="en-US" sz="1400" dirty="0">
              <a:solidFill>
                <a:schemeClr val="bg1"/>
              </a:solidFill>
              <a:latin typeface="Arial Narrow" panose="020B0606020202030204" pitchFamily="34" charset="0"/>
            </a:endParaRPr>
          </a:p>
          <a:p>
            <a:pPr lvl="1">
              <a:spcBef>
                <a:spcPct val="20000"/>
              </a:spcBef>
              <a:spcAft>
                <a:spcPct val="30000"/>
              </a:spcAft>
              <a:buClr>
                <a:srgbClr val="0052A4"/>
              </a:buClr>
              <a:buFont typeface="Times" panose="02020603050405020304" pitchFamily="18" charset="0"/>
              <a:buChar char="•"/>
            </a:pPr>
            <a:r>
              <a:rPr lang="en-US" altLang="en-US" sz="1400" dirty="0">
                <a:solidFill>
                  <a:schemeClr val="bg1"/>
                </a:solidFill>
                <a:latin typeface="Arial Narrow" panose="020B0606020202030204" pitchFamily="34" charset="0"/>
              </a:rPr>
              <a:t>Launch on an ESA-supplied Ariane 5 rocket  to Sun-Earth L2 </a:t>
            </a:r>
          </a:p>
          <a:p>
            <a:pPr lvl="1">
              <a:spcBef>
                <a:spcPct val="20000"/>
              </a:spcBef>
              <a:spcAft>
                <a:spcPct val="30000"/>
              </a:spcAft>
              <a:buClr>
                <a:srgbClr val="0052A4"/>
              </a:buClr>
              <a:buFont typeface="Times" panose="02020603050405020304" pitchFamily="18" charset="0"/>
              <a:buChar char="•"/>
            </a:pPr>
            <a:r>
              <a:rPr lang="en-US" altLang="en-US" sz="1400" dirty="0">
                <a:solidFill>
                  <a:schemeClr val="bg1"/>
                </a:solidFill>
                <a:latin typeface="Arial Narrow" panose="020B0606020202030204" pitchFamily="34" charset="0"/>
              </a:rPr>
              <a:t>5-year science mission (10-year goal)</a:t>
            </a:r>
          </a:p>
        </p:txBody>
      </p:sp>
      <p:sp>
        <p:nvSpPr>
          <p:cNvPr id="16389" name="Rectangle 5"/>
          <p:cNvSpPr>
            <a:spLocks noChangeArrowheads="1"/>
          </p:cNvSpPr>
          <p:nvPr/>
        </p:nvSpPr>
        <p:spPr bwMode="auto">
          <a:xfrm>
            <a:off x="2686051" y="28576"/>
            <a:ext cx="7078663"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2800" dirty="0">
                <a:solidFill>
                  <a:schemeClr val="bg1"/>
                </a:solidFill>
                <a:latin typeface="Arial" panose="020B0604020202020204" pitchFamily="34" charset="0"/>
                <a:cs typeface="Arial" panose="020B0604020202020204" pitchFamily="34" charset="0"/>
              </a:rPr>
              <a:t>James Webb Space Telescope (JWST)</a:t>
            </a:r>
          </a:p>
        </p:txBody>
      </p:sp>
      <p:pic>
        <p:nvPicPr>
          <p:cNvPr id="16390" name="Picture 7" descr="L2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500" y="4543425"/>
            <a:ext cx="23876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Rectangle 8"/>
          <p:cNvSpPr>
            <a:spLocks noChangeArrowheads="1"/>
          </p:cNvSpPr>
          <p:nvPr/>
        </p:nvSpPr>
        <p:spPr bwMode="auto">
          <a:xfrm>
            <a:off x="8562975" y="641985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r" eaLnBrk="1" hangingPunct="1"/>
            <a:endParaRPr lang="en-US" altLang="en-US" sz="1400">
              <a:solidFill>
                <a:schemeClr val="bg1"/>
              </a:solidFill>
              <a:latin typeface="Times New Roman" panose="02020603050405020304" pitchFamily="18" charset="0"/>
            </a:endParaRPr>
          </a:p>
        </p:txBody>
      </p:sp>
      <p:pic>
        <p:nvPicPr>
          <p:cNvPr id="16392" name="Picture 9" descr="JWST Concept of Design Review_spacecraf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164" y="950913"/>
            <a:ext cx="3925887" cy="371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3" name="Text Box 10" descr="JWST Color Square"/>
          <p:cNvSpPr txBox="1">
            <a:spLocks noChangeArrowheads="1"/>
          </p:cNvSpPr>
          <p:nvPr/>
        </p:nvSpPr>
        <p:spPr bwMode="auto">
          <a:xfrm>
            <a:off x="8813800" y="3441700"/>
            <a:ext cx="1428596"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900" b="1" i="1">
                <a:solidFill>
                  <a:schemeClr val="bg1"/>
                </a:solidFill>
                <a:latin typeface="Arial" panose="020B0604020202020204" pitchFamily="34" charset="0"/>
              </a:rPr>
              <a:t>Warm, Sun-facing side</a:t>
            </a:r>
          </a:p>
          <a:p>
            <a:endParaRPr lang="en-US" altLang="en-US" sz="1200">
              <a:solidFill>
                <a:schemeClr val="bg1"/>
              </a:solidFill>
              <a:latin typeface="Arial Narrow" panose="020B0606020202030204" pitchFamily="34" charset="0"/>
            </a:endParaRPr>
          </a:p>
        </p:txBody>
      </p:sp>
      <p:sp>
        <p:nvSpPr>
          <p:cNvPr id="16394" name="Text Box 11" descr="JWST Color Square"/>
          <p:cNvSpPr txBox="1">
            <a:spLocks noChangeArrowheads="1"/>
          </p:cNvSpPr>
          <p:nvPr/>
        </p:nvSpPr>
        <p:spPr bwMode="auto">
          <a:xfrm>
            <a:off x="6437313" y="2476500"/>
            <a:ext cx="14605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900" b="1" i="1">
                <a:solidFill>
                  <a:schemeClr val="bg1"/>
                </a:solidFill>
                <a:latin typeface="Arial" panose="020B0604020202020204" pitchFamily="34" charset="0"/>
              </a:rPr>
              <a:t>Cold, space-facing side</a:t>
            </a:r>
          </a:p>
        </p:txBody>
      </p:sp>
      <p:sp>
        <p:nvSpPr>
          <p:cNvPr id="16395" name="Text Box 12" descr="JWST Color Square"/>
          <p:cNvSpPr txBox="1">
            <a:spLocks noChangeArrowheads="1"/>
          </p:cNvSpPr>
          <p:nvPr/>
        </p:nvSpPr>
        <p:spPr bwMode="auto">
          <a:xfrm>
            <a:off x="9286875" y="947739"/>
            <a:ext cx="1009650"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000" b="1">
                <a:solidFill>
                  <a:schemeClr val="bg1"/>
                </a:solidFill>
                <a:latin typeface="Arial" panose="020B0604020202020204" pitchFamily="34" charset="0"/>
              </a:rPr>
              <a:t>Integrated</a:t>
            </a:r>
          </a:p>
          <a:p>
            <a:r>
              <a:rPr lang="en-US" altLang="en-US" sz="1000" b="1">
                <a:solidFill>
                  <a:schemeClr val="bg1"/>
                </a:solidFill>
                <a:latin typeface="Arial" panose="020B0604020202020204" pitchFamily="34" charset="0"/>
              </a:rPr>
              <a:t>Science</a:t>
            </a:r>
          </a:p>
          <a:p>
            <a:r>
              <a:rPr lang="en-US" altLang="en-US" sz="1000" b="1">
                <a:solidFill>
                  <a:schemeClr val="bg1"/>
                </a:solidFill>
                <a:latin typeface="Arial" panose="020B0604020202020204" pitchFamily="34" charset="0"/>
              </a:rPr>
              <a:t>Instrument</a:t>
            </a:r>
          </a:p>
          <a:p>
            <a:r>
              <a:rPr lang="en-US" altLang="en-US" sz="1000" b="1">
                <a:solidFill>
                  <a:schemeClr val="bg1"/>
                </a:solidFill>
                <a:latin typeface="Arial" panose="020B0604020202020204" pitchFamily="34" charset="0"/>
              </a:rPr>
              <a:t>Module (ISIM)</a:t>
            </a:r>
            <a:endParaRPr lang="en-US" altLang="en-US" sz="1000">
              <a:solidFill>
                <a:schemeClr val="bg1"/>
              </a:solidFill>
              <a:latin typeface="Arial" panose="020B0604020202020204" pitchFamily="34" charset="0"/>
            </a:endParaRPr>
          </a:p>
          <a:p>
            <a:endParaRPr lang="en-US" altLang="en-US" sz="1000">
              <a:solidFill>
                <a:schemeClr val="bg1"/>
              </a:solidFill>
              <a:latin typeface="Arial Narrow" panose="020B0606020202030204" pitchFamily="34" charset="0"/>
            </a:endParaRPr>
          </a:p>
        </p:txBody>
      </p:sp>
      <p:sp>
        <p:nvSpPr>
          <p:cNvPr id="16396" name="Line 13"/>
          <p:cNvSpPr>
            <a:spLocks noChangeShapeType="1"/>
          </p:cNvSpPr>
          <p:nvPr/>
        </p:nvSpPr>
        <p:spPr bwMode="auto">
          <a:xfrm flipH="1">
            <a:off x="8840788" y="1262064"/>
            <a:ext cx="487362" cy="268287"/>
          </a:xfrm>
          <a:prstGeom prst="line">
            <a:avLst/>
          </a:prstGeom>
          <a:noFill/>
          <a:ln w="38100">
            <a:solidFill>
              <a:srgbClr val="FF3300"/>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en-US">
              <a:solidFill>
                <a:schemeClr val="bg1"/>
              </a:solidFill>
            </a:endParaRPr>
          </a:p>
        </p:txBody>
      </p:sp>
      <p:sp>
        <p:nvSpPr>
          <p:cNvPr id="16397" name="Text Box 14" descr="JWST Color Square"/>
          <p:cNvSpPr txBox="1">
            <a:spLocks noChangeArrowheads="1"/>
          </p:cNvSpPr>
          <p:nvPr/>
        </p:nvSpPr>
        <p:spPr bwMode="auto">
          <a:xfrm>
            <a:off x="6324601" y="936626"/>
            <a:ext cx="21812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000" b="1">
                <a:solidFill>
                  <a:schemeClr val="bg1"/>
                </a:solidFill>
                <a:latin typeface="Arial" panose="020B0604020202020204" pitchFamily="34" charset="0"/>
              </a:rPr>
              <a:t>Optical Telescope Element (OTE)</a:t>
            </a:r>
            <a:endParaRPr lang="en-US" altLang="en-US" sz="1000">
              <a:solidFill>
                <a:schemeClr val="bg1"/>
              </a:solidFill>
              <a:latin typeface="Arial" panose="020B0604020202020204" pitchFamily="34" charset="0"/>
            </a:endParaRPr>
          </a:p>
          <a:p>
            <a:endParaRPr lang="en-US" altLang="en-US" sz="1000">
              <a:solidFill>
                <a:schemeClr val="bg1"/>
              </a:solidFill>
              <a:latin typeface="Arial Narrow" panose="020B0606020202030204" pitchFamily="34" charset="0"/>
            </a:endParaRPr>
          </a:p>
        </p:txBody>
      </p:sp>
      <p:sp>
        <p:nvSpPr>
          <p:cNvPr id="16398" name="Line 15"/>
          <p:cNvSpPr>
            <a:spLocks noChangeShapeType="1"/>
          </p:cNvSpPr>
          <p:nvPr/>
        </p:nvSpPr>
        <p:spPr bwMode="auto">
          <a:xfrm rot="45970">
            <a:off x="7253288" y="1206500"/>
            <a:ext cx="1035050" cy="471488"/>
          </a:xfrm>
          <a:prstGeom prst="line">
            <a:avLst/>
          </a:prstGeom>
          <a:noFill/>
          <a:ln w="38100">
            <a:solidFill>
              <a:srgbClr val="FF3300"/>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en-US">
              <a:solidFill>
                <a:schemeClr val="bg1"/>
              </a:solidFill>
            </a:endParaRPr>
          </a:p>
        </p:txBody>
      </p:sp>
      <p:sp>
        <p:nvSpPr>
          <p:cNvPr id="16399" name="Text Box 16" descr="JWST Color Square"/>
          <p:cNvSpPr txBox="1">
            <a:spLocks noChangeArrowheads="1"/>
          </p:cNvSpPr>
          <p:nvPr/>
        </p:nvSpPr>
        <p:spPr bwMode="auto">
          <a:xfrm>
            <a:off x="6400801" y="2759076"/>
            <a:ext cx="7905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000" b="1">
                <a:solidFill>
                  <a:schemeClr val="bg1"/>
                </a:solidFill>
                <a:latin typeface="Arial" panose="020B0604020202020204" pitchFamily="34" charset="0"/>
              </a:rPr>
              <a:t>Sunshield</a:t>
            </a:r>
          </a:p>
          <a:p>
            <a:endParaRPr lang="en-US" altLang="en-US" sz="1000">
              <a:solidFill>
                <a:schemeClr val="bg1"/>
              </a:solidFill>
              <a:latin typeface="Arial Narrow" panose="020B0606020202030204" pitchFamily="34" charset="0"/>
            </a:endParaRPr>
          </a:p>
        </p:txBody>
      </p:sp>
      <p:sp>
        <p:nvSpPr>
          <p:cNvPr id="16400" name="Line 17"/>
          <p:cNvSpPr>
            <a:spLocks noChangeShapeType="1"/>
          </p:cNvSpPr>
          <p:nvPr/>
        </p:nvSpPr>
        <p:spPr bwMode="auto">
          <a:xfrm>
            <a:off x="6965950" y="3008313"/>
            <a:ext cx="260350" cy="150812"/>
          </a:xfrm>
          <a:prstGeom prst="line">
            <a:avLst/>
          </a:prstGeom>
          <a:noFill/>
          <a:ln w="38100">
            <a:solidFill>
              <a:srgbClr val="FF3300"/>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en-US">
              <a:solidFill>
                <a:schemeClr val="bg1"/>
              </a:solidFill>
            </a:endParaRPr>
          </a:p>
        </p:txBody>
      </p:sp>
      <p:sp>
        <p:nvSpPr>
          <p:cNvPr id="16401" name="Text Box 18" descr="JWST Color Square"/>
          <p:cNvSpPr txBox="1">
            <a:spLocks noChangeArrowheads="1"/>
          </p:cNvSpPr>
          <p:nvPr/>
        </p:nvSpPr>
        <p:spPr bwMode="auto">
          <a:xfrm>
            <a:off x="8135939" y="4300539"/>
            <a:ext cx="11080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000" b="1">
                <a:solidFill>
                  <a:schemeClr val="bg1"/>
                </a:solidFill>
                <a:latin typeface="Arial" panose="020B0604020202020204" pitchFamily="34" charset="0"/>
              </a:rPr>
              <a:t>Spacecraft Bus</a:t>
            </a:r>
          </a:p>
        </p:txBody>
      </p:sp>
      <p:sp>
        <p:nvSpPr>
          <p:cNvPr id="16402" name="Line 19"/>
          <p:cNvSpPr>
            <a:spLocks noChangeShapeType="1"/>
          </p:cNvSpPr>
          <p:nvPr/>
        </p:nvSpPr>
        <p:spPr bwMode="auto">
          <a:xfrm flipV="1">
            <a:off x="8688389" y="3495675"/>
            <a:ext cx="71437" cy="781050"/>
          </a:xfrm>
          <a:prstGeom prst="line">
            <a:avLst/>
          </a:prstGeom>
          <a:noFill/>
          <a:ln w="38100">
            <a:solidFill>
              <a:srgbClr val="FF3300"/>
            </a:solidFill>
            <a:round/>
            <a:headEnd type="none" w="sm" len="sm"/>
            <a:tailEnd type="triangle" w="sm" len="sm"/>
          </a:ln>
          <a:extLst>
            <a:ext uri="{909E8E84-426E-40DD-AFC4-6F175D3DCCD1}">
              <a14:hiddenFill xmlns:a14="http://schemas.microsoft.com/office/drawing/2010/main">
                <a:noFill/>
              </a14:hiddenFill>
            </a:ext>
          </a:extLst>
        </p:spPr>
        <p:txBody>
          <a:bodyPr wrap="none" anchor="ctr"/>
          <a:lstStyle/>
          <a:p>
            <a:endParaRPr lang="en-US">
              <a:solidFill>
                <a:schemeClr val="bg1"/>
              </a:solidFill>
            </a:endParaRPr>
          </a:p>
        </p:txBody>
      </p:sp>
      <p:pic>
        <p:nvPicPr>
          <p:cNvPr id="20" name="Picture 17" descr="_45452798_telescopes_inf466.gif"/>
          <p:cNvPicPr>
            <a:picLocks noChangeAspect="1"/>
          </p:cNvPicPr>
          <p:nvPr/>
        </p:nvPicPr>
        <p:blipFill>
          <a:blip r:embed="rId5" cstate="print"/>
          <a:srcRect/>
          <a:stretch>
            <a:fillRect/>
          </a:stretch>
        </p:blipFill>
        <p:spPr bwMode="auto">
          <a:xfrm>
            <a:off x="1842754" y="1041608"/>
            <a:ext cx="4253247" cy="3149393"/>
          </a:xfrm>
          <a:prstGeom prst="rect">
            <a:avLst/>
          </a:prstGeom>
          <a:noFill/>
          <a:ln w="9525">
            <a:noFill/>
            <a:miter lim="800000"/>
            <a:headEnd/>
            <a:tailEnd/>
          </a:ln>
        </p:spPr>
      </p:pic>
      <p:pic>
        <p:nvPicPr>
          <p:cNvPr id="21" name="Picture 3" descr="NASA-b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7475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2"/>
          <p:cNvSpPr>
            <a:spLocks noGrp="1" noChangeArrowheads="1"/>
          </p:cNvSpPr>
          <p:nvPr>
            <p:ph type="title"/>
          </p:nvPr>
        </p:nvSpPr>
        <p:spPr>
          <a:xfrm>
            <a:off x="1461793" y="0"/>
            <a:ext cx="9268413" cy="973137"/>
          </a:xfrm>
        </p:spPr>
        <p:txBody>
          <a:bodyPr>
            <a:normAutofit/>
          </a:bodyPr>
          <a:lstStyle/>
          <a:p>
            <a:pPr algn="ctr"/>
            <a:r>
              <a:rPr lang="en-US" altLang="en-US" sz="2800" dirty="0">
                <a:solidFill>
                  <a:schemeClr val="bg1"/>
                </a:solidFill>
                <a:latin typeface="Arial" panose="020B0604020202020204" pitchFamily="34" charset="0"/>
                <a:cs typeface="Arial" panose="020B0604020202020204" pitchFamily="34" charset="0"/>
              </a:rPr>
              <a:t>Technologies Demonstrated in 2006</a:t>
            </a:r>
          </a:p>
        </p:txBody>
      </p:sp>
      <p:sp>
        <p:nvSpPr>
          <p:cNvPr id="17412" name="Rectangle 3"/>
          <p:cNvSpPr>
            <a:spLocks noChangeAspect="1" noChangeArrowheads="1"/>
          </p:cNvSpPr>
          <p:nvPr/>
        </p:nvSpPr>
        <p:spPr bwMode="auto">
          <a:xfrm>
            <a:off x="3079751" y="2881314"/>
            <a:ext cx="2100263" cy="1195387"/>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solidFill>
                <a:schemeClr val="bg1"/>
              </a:solidFill>
            </a:endParaRPr>
          </a:p>
        </p:txBody>
      </p:sp>
      <p:pic>
        <p:nvPicPr>
          <p:cNvPr id="17413" name="Picture 12" descr="C:\DOCUME~1\PSULLI~1\LOCALS~1\Temp\npo00000b.tmp"/>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l="14005" t="13753" r="12003" b="8751"/>
          <a:stretch>
            <a:fillRect/>
          </a:stretch>
        </p:blipFill>
        <p:spPr bwMode="auto">
          <a:xfrm>
            <a:off x="8439150" y="1050926"/>
            <a:ext cx="1887538" cy="1222375"/>
          </a:xfrm>
          <a:prstGeom prst="rect">
            <a:avLst/>
          </a:prstGeom>
          <a:noFill/>
          <a:ln w="9525">
            <a:solidFill>
              <a:srgbClr val="EAEAEA"/>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4" name="Picture 5" descr="ASIC-FP_assy"/>
          <p:cNvPicPr preferRelativeResize="0">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101975" y="2881313"/>
            <a:ext cx="2084388" cy="1193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107763" dir="2700000" algn="ctr" rotWithShape="0">
                    <a:schemeClr val="tx1"/>
                  </a:outerShdw>
                </a:effectLst>
              </a14:hiddenEffects>
            </a:ext>
          </a:extLst>
        </p:spPr>
      </p:pic>
      <p:pic>
        <p:nvPicPr>
          <p:cNvPr id="17415" name="Picture 23" descr="C:\DOCUME~1\PSULLI~1\LOCALS~1\Temp\npo000014.tmp"/>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4225" y="1033463"/>
            <a:ext cx="2173288" cy="1219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6" name="Picture 24" descr="C:\DOCUME~1\PSULLI~1\LOCALS~1\Temp\npo000016.tmp"/>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64150" y="2851151"/>
            <a:ext cx="2097088" cy="1216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7" name="Picture 8"/>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54976" y="4533900"/>
            <a:ext cx="1782763" cy="17526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8" name="Picture 9"/>
          <p:cNvPicPr preferRelativeResize="0">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58076" y="2863850"/>
            <a:ext cx="1895475" cy="1214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9" name="Picture 10" descr="PB210026"/>
          <p:cNvPicPr preferRelativeResize="0">
            <a:picLocks noChangeAspect="1" noChangeArrowheads="1"/>
          </p:cNvPicPr>
          <p:nvPr/>
        </p:nvPicPr>
        <p:blipFill>
          <a:blip r:embed="rId8">
            <a:extLst>
              <a:ext uri="{28A0092B-C50C-407E-A947-70E740481C1C}">
                <a14:useLocalDpi xmlns:a14="http://schemas.microsoft.com/office/drawing/2010/main" val="0"/>
              </a:ext>
            </a:extLst>
          </a:blip>
          <a:srcRect l="10463" t="25723" r="9943" b="16681"/>
          <a:stretch>
            <a:fillRect/>
          </a:stretch>
        </p:blipFill>
        <p:spPr bwMode="auto">
          <a:xfrm>
            <a:off x="4292601" y="1038226"/>
            <a:ext cx="2073275" cy="121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0" name="Text Box 11"/>
          <p:cNvSpPr txBox="1">
            <a:spLocks noChangeArrowheads="1"/>
          </p:cNvSpPr>
          <p:nvPr/>
        </p:nvSpPr>
        <p:spPr bwMode="auto">
          <a:xfrm>
            <a:off x="2152650" y="2254250"/>
            <a:ext cx="1873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Near Infrared Detectors</a:t>
            </a:r>
          </a:p>
          <a:p>
            <a:r>
              <a:rPr lang="en-US" altLang="en-US" sz="1200" b="1">
                <a:solidFill>
                  <a:schemeClr val="bg1"/>
                </a:solidFill>
                <a:latin typeface="Arial" panose="020B0604020202020204" pitchFamily="34" charset="0"/>
              </a:rPr>
              <a:t>April 2006</a:t>
            </a:r>
          </a:p>
        </p:txBody>
      </p:sp>
      <p:sp>
        <p:nvSpPr>
          <p:cNvPr id="17421" name="Text Box 12"/>
          <p:cNvSpPr txBox="1">
            <a:spLocks noChangeArrowheads="1"/>
          </p:cNvSpPr>
          <p:nvPr/>
        </p:nvSpPr>
        <p:spPr bwMode="auto">
          <a:xfrm>
            <a:off x="8501064" y="2246313"/>
            <a:ext cx="1800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Mid Infrared Detectors</a:t>
            </a:r>
          </a:p>
          <a:p>
            <a:r>
              <a:rPr lang="en-US" altLang="en-US" sz="1200" b="1">
                <a:solidFill>
                  <a:schemeClr val="bg1"/>
                </a:solidFill>
                <a:latin typeface="Arial" panose="020B0604020202020204" pitchFamily="34" charset="0"/>
              </a:rPr>
              <a:t>July 2006</a:t>
            </a:r>
          </a:p>
        </p:txBody>
      </p:sp>
      <p:sp>
        <p:nvSpPr>
          <p:cNvPr id="17422" name="Text Box 13"/>
          <p:cNvSpPr txBox="1">
            <a:spLocks noChangeArrowheads="1"/>
          </p:cNvSpPr>
          <p:nvPr/>
        </p:nvSpPr>
        <p:spPr bwMode="auto">
          <a:xfrm>
            <a:off x="7751764" y="4041775"/>
            <a:ext cx="1349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Heat Switches</a:t>
            </a:r>
          </a:p>
          <a:p>
            <a:r>
              <a:rPr lang="en-US" altLang="en-US" sz="1200" b="1">
                <a:solidFill>
                  <a:schemeClr val="bg1"/>
                </a:solidFill>
                <a:latin typeface="Arial" panose="020B0604020202020204" pitchFamily="34" charset="0"/>
              </a:rPr>
              <a:t>September 2006</a:t>
            </a:r>
          </a:p>
        </p:txBody>
      </p:sp>
      <p:sp>
        <p:nvSpPr>
          <p:cNvPr id="17423" name="Text Box 14"/>
          <p:cNvSpPr txBox="1">
            <a:spLocks noChangeArrowheads="1"/>
          </p:cNvSpPr>
          <p:nvPr/>
        </p:nvSpPr>
        <p:spPr bwMode="auto">
          <a:xfrm>
            <a:off x="3582989" y="4060825"/>
            <a:ext cx="1089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Cryo ASICs</a:t>
            </a:r>
          </a:p>
          <a:p>
            <a:r>
              <a:rPr lang="en-US" altLang="en-US" sz="1200" b="1">
                <a:solidFill>
                  <a:schemeClr val="bg1"/>
                </a:solidFill>
                <a:latin typeface="Arial" panose="020B0604020202020204" pitchFamily="34" charset="0"/>
              </a:rPr>
              <a:t>August 2006</a:t>
            </a:r>
          </a:p>
        </p:txBody>
      </p:sp>
      <p:sp>
        <p:nvSpPr>
          <p:cNvPr id="17424" name="Text Box 15"/>
          <p:cNvSpPr txBox="1">
            <a:spLocks noChangeArrowheads="1"/>
          </p:cNvSpPr>
          <p:nvPr/>
        </p:nvSpPr>
        <p:spPr bwMode="auto">
          <a:xfrm>
            <a:off x="5468939" y="4054475"/>
            <a:ext cx="1628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Microshutter Arrays</a:t>
            </a:r>
          </a:p>
          <a:p>
            <a:r>
              <a:rPr lang="en-US" altLang="en-US" sz="1200" b="1">
                <a:solidFill>
                  <a:schemeClr val="bg1"/>
                </a:solidFill>
                <a:latin typeface="Arial" panose="020B0604020202020204" pitchFamily="34" charset="0"/>
              </a:rPr>
              <a:t>August 2006</a:t>
            </a:r>
          </a:p>
        </p:txBody>
      </p:sp>
      <p:sp>
        <p:nvSpPr>
          <p:cNvPr id="17425" name="Text Box 16"/>
          <p:cNvSpPr txBox="1">
            <a:spLocks noChangeArrowheads="1"/>
          </p:cNvSpPr>
          <p:nvPr/>
        </p:nvSpPr>
        <p:spPr bwMode="auto">
          <a:xfrm>
            <a:off x="4537075" y="2249488"/>
            <a:ext cx="15319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Sunshield Material</a:t>
            </a:r>
          </a:p>
          <a:p>
            <a:r>
              <a:rPr lang="en-US" altLang="en-US" sz="1200" b="1">
                <a:solidFill>
                  <a:schemeClr val="bg1"/>
                </a:solidFill>
                <a:latin typeface="Arial" panose="020B0604020202020204" pitchFamily="34" charset="0"/>
              </a:rPr>
              <a:t>April 2006</a:t>
            </a:r>
          </a:p>
        </p:txBody>
      </p:sp>
      <p:sp>
        <p:nvSpPr>
          <p:cNvPr id="17426" name="Text Box 17"/>
          <p:cNvSpPr txBox="1">
            <a:spLocks noChangeArrowheads="1"/>
          </p:cNvSpPr>
          <p:nvPr/>
        </p:nvSpPr>
        <p:spPr bwMode="auto">
          <a:xfrm>
            <a:off x="8355014" y="6259513"/>
            <a:ext cx="12969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Cryocooler</a:t>
            </a:r>
          </a:p>
          <a:p>
            <a:r>
              <a:rPr lang="en-US" altLang="en-US" sz="1200" b="1">
                <a:solidFill>
                  <a:schemeClr val="bg1"/>
                </a:solidFill>
                <a:latin typeface="Arial" panose="020B0604020202020204" pitchFamily="34" charset="0"/>
              </a:rPr>
              <a:t>December 2006</a:t>
            </a:r>
          </a:p>
        </p:txBody>
      </p:sp>
      <p:sp>
        <p:nvSpPr>
          <p:cNvPr id="17427" name="Text Box 18"/>
          <p:cNvSpPr txBox="1">
            <a:spLocks noChangeArrowheads="1"/>
          </p:cNvSpPr>
          <p:nvPr/>
        </p:nvSpPr>
        <p:spPr bwMode="auto">
          <a:xfrm>
            <a:off x="5280025" y="6249988"/>
            <a:ext cx="2317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Wavefront Sensing &amp; Control</a:t>
            </a:r>
          </a:p>
          <a:p>
            <a:r>
              <a:rPr lang="en-US" altLang="en-US" sz="1200" b="1">
                <a:solidFill>
                  <a:schemeClr val="bg1"/>
                </a:solidFill>
                <a:latin typeface="Arial" panose="020B0604020202020204" pitchFamily="34" charset="0"/>
              </a:rPr>
              <a:t>November 2006</a:t>
            </a:r>
          </a:p>
        </p:txBody>
      </p:sp>
      <p:sp>
        <p:nvSpPr>
          <p:cNvPr id="17428" name="Text Box 19"/>
          <p:cNvSpPr txBox="1">
            <a:spLocks noChangeArrowheads="1"/>
          </p:cNvSpPr>
          <p:nvPr/>
        </p:nvSpPr>
        <p:spPr bwMode="auto">
          <a:xfrm>
            <a:off x="2065339" y="6272213"/>
            <a:ext cx="28336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Large Precision Cryogenic Structure</a:t>
            </a:r>
          </a:p>
          <a:p>
            <a:r>
              <a:rPr lang="en-US" altLang="en-US" sz="1200" b="1">
                <a:solidFill>
                  <a:schemeClr val="bg1"/>
                </a:solidFill>
                <a:latin typeface="Arial" panose="020B0604020202020204" pitchFamily="34" charset="0"/>
              </a:rPr>
              <a:t>November 2006</a:t>
            </a:r>
          </a:p>
        </p:txBody>
      </p:sp>
      <p:sp>
        <p:nvSpPr>
          <p:cNvPr id="17429" name="Text Box 20"/>
          <p:cNvSpPr txBox="1">
            <a:spLocks noChangeArrowheads="1"/>
          </p:cNvSpPr>
          <p:nvPr/>
        </p:nvSpPr>
        <p:spPr bwMode="auto">
          <a:xfrm>
            <a:off x="6386513" y="2216151"/>
            <a:ext cx="19875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sz="1200" b="1">
                <a:solidFill>
                  <a:schemeClr val="bg1"/>
                </a:solidFill>
                <a:latin typeface="Arial" panose="020B0604020202020204" pitchFamily="34" charset="0"/>
              </a:rPr>
              <a:t>Primary Mirror Segment Assembly</a:t>
            </a:r>
          </a:p>
          <a:p>
            <a:r>
              <a:rPr lang="en-US" altLang="en-US" sz="1200" b="1">
                <a:solidFill>
                  <a:schemeClr val="bg1"/>
                </a:solidFill>
                <a:latin typeface="Arial" panose="020B0604020202020204" pitchFamily="34" charset="0"/>
              </a:rPr>
              <a:t>June 2006</a:t>
            </a:r>
          </a:p>
        </p:txBody>
      </p:sp>
      <p:pic>
        <p:nvPicPr>
          <p:cNvPr id="17430" name="Picture 21" descr="tbt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22876" y="4546601"/>
            <a:ext cx="2416175" cy="17256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7431" name="Picture 2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08751" y="1074738"/>
            <a:ext cx="1838325" cy="11668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32" name="Picture 25" descr="c:\program files\qualcomm\eudora\attach\DSCN1803.JPG">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305050" y="4527551"/>
            <a:ext cx="2236788" cy="167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33" name="Oval 1"/>
          <p:cNvSpPr>
            <a:spLocks noChangeArrowheads="1"/>
          </p:cNvSpPr>
          <p:nvPr/>
        </p:nvSpPr>
        <p:spPr bwMode="auto">
          <a:xfrm>
            <a:off x="6430964" y="1050925"/>
            <a:ext cx="2008187" cy="1187450"/>
          </a:xfrm>
          <a:prstGeom prst="ellipse">
            <a:avLst/>
          </a:prstGeom>
          <a:noFill/>
          <a:ln w="3810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solidFill>
                <a:schemeClr val="bg1"/>
              </a:solidFill>
            </a:endParaRPr>
          </a:p>
        </p:txBody>
      </p:sp>
      <p:sp>
        <p:nvSpPr>
          <p:cNvPr id="17434" name="Oval 26"/>
          <p:cNvSpPr>
            <a:spLocks noChangeArrowheads="1"/>
          </p:cNvSpPr>
          <p:nvPr/>
        </p:nvSpPr>
        <p:spPr bwMode="auto">
          <a:xfrm>
            <a:off x="5094289" y="4540250"/>
            <a:ext cx="2776537" cy="1754188"/>
          </a:xfrm>
          <a:prstGeom prst="ellipse">
            <a:avLst/>
          </a:prstGeom>
          <a:noFill/>
          <a:ln w="3810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solidFill>
                <a:schemeClr val="bg1"/>
              </a:solidFill>
            </a:endParaRPr>
          </a:p>
        </p:txBody>
      </p:sp>
      <p:sp>
        <p:nvSpPr>
          <p:cNvPr id="17435" name="Oval 27"/>
          <p:cNvSpPr>
            <a:spLocks noChangeArrowheads="1"/>
          </p:cNvSpPr>
          <p:nvPr/>
        </p:nvSpPr>
        <p:spPr bwMode="auto">
          <a:xfrm>
            <a:off x="2065339" y="4533900"/>
            <a:ext cx="2776537" cy="1677988"/>
          </a:xfrm>
          <a:prstGeom prst="ellipse">
            <a:avLst/>
          </a:prstGeom>
          <a:noFill/>
          <a:ln w="3810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solidFill>
                <a:schemeClr val="bg1"/>
              </a:solidFill>
            </a:endParaRPr>
          </a:p>
        </p:txBody>
      </p:sp>
      <p:pic>
        <p:nvPicPr>
          <p:cNvPr id="29" name="Picture 3" descr="NASA-ball"/>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794017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 name="Title 1"/>
          <p:cNvSpPr>
            <a:spLocks noGrp="1"/>
          </p:cNvSpPr>
          <p:nvPr>
            <p:ph type="title"/>
          </p:nvPr>
        </p:nvSpPr>
        <p:spPr>
          <a:xfrm>
            <a:off x="2317812" y="86117"/>
            <a:ext cx="7575795" cy="706930"/>
          </a:xfrm>
        </p:spPr>
        <p:txBody>
          <a:bodyPr/>
          <a:lstStyle/>
          <a:p>
            <a:pPr algn="ctr"/>
            <a:r>
              <a:rPr lang="en-US" dirty="0">
                <a:solidFill>
                  <a:schemeClr val="bg1"/>
                </a:solidFill>
                <a:latin typeface="Arial" panose="020B0604020202020204" pitchFamily="34" charset="0"/>
                <a:cs typeface="Arial" panose="020B0604020202020204" pitchFamily="34" charset="0"/>
              </a:rPr>
              <a:t>Mirror Technology</a:t>
            </a:r>
          </a:p>
        </p:txBody>
      </p:sp>
      <p:grpSp>
        <p:nvGrpSpPr>
          <p:cNvPr id="50" name="Group 49"/>
          <p:cNvGrpSpPr/>
          <p:nvPr/>
        </p:nvGrpSpPr>
        <p:grpSpPr>
          <a:xfrm>
            <a:off x="274238" y="782319"/>
            <a:ext cx="11353774" cy="5992200"/>
            <a:chOff x="2023807" y="973931"/>
            <a:chExt cx="5729543" cy="2280691"/>
          </a:xfrm>
        </p:grpSpPr>
        <p:sp>
          <p:nvSpPr>
            <p:cNvPr id="8" name="Rectangle 7"/>
            <p:cNvSpPr>
              <a:spLocks noChangeArrowheads="1"/>
            </p:cNvSpPr>
            <p:nvPr/>
          </p:nvSpPr>
          <p:spPr bwMode="auto">
            <a:xfrm>
              <a:off x="5645150" y="1458118"/>
              <a:ext cx="2108200" cy="596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90487" tIns="44450" rIns="90487" bIns="44450">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gn="l">
                <a:lnSpc>
                  <a:spcPct val="90000"/>
                </a:lnSpc>
              </a:pPr>
              <a:r>
                <a:rPr lang="en-US" altLang="en-US" sz="2000" u="sng" dirty="0">
                  <a:solidFill>
                    <a:schemeClr val="bg1"/>
                  </a:solidFill>
                  <a:effectLst>
                    <a:outerShdw blurRad="38100" dist="38100" dir="2700000" algn="tl">
                      <a:srgbClr val="C0C0C0"/>
                    </a:outerShdw>
                  </a:effectLst>
                  <a:latin typeface="Arial" panose="020B0604020202020204" pitchFamily="34" charset="0"/>
                  <a:cs typeface="Arial" panose="020B0604020202020204" pitchFamily="34" charset="0"/>
                </a:rPr>
                <a:t>Goal: Manufacturing Time/Unit Area</a:t>
              </a:r>
            </a:p>
            <a:p>
              <a:pPr algn="l">
                <a:lnSpc>
                  <a:spcPct val="30000"/>
                </a:lnSpc>
              </a:pPr>
              <a:endParaRPr lang="en-US" altLang="en-US" sz="2000" dirty="0">
                <a:solidFill>
                  <a:schemeClr val="bg1"/>
                </a:solidFill>
                <a:effectLst>
                  <a:outerShdw blurRad="38100" dist="38100" dir="2700000" algn="tl">
                    <a:srgbClr val="C0C0C0"/>
                  </a:outerShdw>
                </a:effectLst>
                <a:latin typeface="Arial" panose="020B0604020202020204" pitchFamily="34" charset="0"/>
                <a:cs typeface="Arial" panose="020B0604020202020204" pitchFamily="34" charset="0"/>
              </a:endParaRPr>
            </a:p>
            <a:p>
              <a:pPr algn="l">
                <a:lnSpc>
                  <a:spcPct val="90000"/>
                </a:lnSpc>
              </a:pPr>
              <a:r>
                <a:rPr lang="en-US" altLang="en-US" sz="2000" dirty="0">
                  <a:solidFill>
                    <a:schemeClr val="bg1"/>
                  </a:solidFill>
                  <a:latin typeface="Arial" panose="020B0604020202020204" pitchFamily="34" charset="0"/>
                  <a:cs typeface="Arial" panose="020B0604020202020204" pitchFamily="34" charset="0"/>
                </a:rPr>
                <a:t>  HST (2.4 m)  ≈ 1 year/m</a:t>
              </a:r>
              <a:r>
                <a:rPr lang="en-US" altLang="en-US" sz="2000" baseline="30000" dirty="0">
                  <a:solidFill>
                    <a:schemeClr val="bg1"/>
                  </a:solidFill>
                  <a:latin typeface="Arial" panose="020B0604020202020204" pitchFamily="34" charset="0"/>
                  <a:cs typeface="Arial" panose="020B0604020202020204" pitchFamily="34" charset="0"/>
                </a:rPr>
                <a:t>2</a:t>
              </a:r>
            </a:p>
            <a:p>
              <a:pPr algn="l">
                <a:lnSpc>
                  <a:spcPct val="90000"/>
                </a:lnSpc>
              </a:pPr>
              <a:r>
                <a:rPr lang="en-US" altLang="en-US" sz="2000" dirty="0">
                  <a:solidFill>
                    <a:schemeClr val="bg1"/>
                  </a:solidFill>
                  <a:latin typeface="Arial" panose="020B0604020202020204" pitchFamily="34" charset="0"/>
                  <a:cs typeface="Arial" panose="020B0604020202020204" pitchFamily="34" charset="0"/>
                </a:rPr>
                <a:t>  Spitzer (0.9 m)  ≈ 3 years/m</a:t>
              </a:r>
              <a:r>
                <a:rPr lang="en-US" altLang="en-US" sz="2000" baseline="30000" dirty="0">
                  <a:solidFill>
                    <a:schemeClr val="bg1"/>
                  </a:solidFill>
                  <a:latin typeface="Arial" panose="020B0604020202020204" pitchFamily="34" charset="0"/>
                  <a:cs typeface="Arial" panose="020B0604020202020204" pitchFamily="34" charset="0"/>
                </a:rPr>
                <a:t>2</a:t>
              </a:r>
              <a:endParaRPr lang="en-US" altLang="en-US" sz="2000" dirty="0">
                <a:solidFill>
                  <a:schemeClr val="bg1"/>
                </a:solidFill>
                <a:latin typeface="Arial" panose="020B0604020202020204" pitchFamily="34" charset="0"/>
                <a:cs typeface="Arial" panose="020B0604020202020204" pitchFamily="34" charset="0"/>
              </a:endParaRPr>
            </a:p>
            <a:p>
              <a:pPr algn="l">
                <a:lnSpc>
                  <a:spcPct val="90000"/>
                </a:lnSpc>
              </a:pPr>
              <a:r>
                <a:rPr lang="en-US" altLang="en-US" sz="2000" dirty="0">
                  <a:solidFill>
                    <a:schemeClr val="bg1"/>
                  </a:solidFill>
                  <a:latin typeface="Arial" panose="020B0604020202020204" pitchFamily="34" charset="0"/>
                  <a:cs typeface="Arial" panose="020B0604020202020204" pitchFamily="34" charset="0"/>
                </a:rPr>
                <a:t>  JWST (6.5 m)  ≈ 3 month/m</a:t>
              </a:r>
              <a:r>
                <a:rPr lang="en-US" altLang="en-US" sz="2000" baseline="30000" dirty="0">
                  <a:solidFill>
                    <a:schemeClr val="bg1"/>
                  </a:solidFill>
                  <a:latin typeface="Arial" panose="020B0604020202020204" pitchFamily="34" charset="0"/>
                  <a:cs typeface="Arial" panose="020B0604020202020204" pitchFamily="34" charset="0"/>
                </a:rPr>
                <a:t>2</a:t>
              </a:r>
            </a:p>
          </p:txBody>
        </p:sp>
        <p:sp>
          <p:nvSpPr>
            <p:cNvPr id="9" name="Rectangle 8"/>
            <p:cNvSpPr>
              <a:spLocks noChangeArrowheads="1"/>
            </p:cNvSpPr>
            <p:nvPr/>
          </p:nvSpPr>
          <p:spPr bwMode="auto">
            <a:xfrm>
              <a:off x="5619750" y="1431131"/>
              <a:ext cx="2068513" cy="685800"/>
            </a:xfrm>
            <a:prstGeom prst="rect">
              <a:avLst/>
            </a:prstGeom>
            <a:noFill/>
            <a:ln w="25400">
              <a:solidFill>
                <a:schemeClr val="tx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10" name="Rectangle 9"/>
            <p:cNvSpPr>
              <a:spLocks noChangeArrowheads="1"/>
            </p:cNvSpPr>
            <p:nvPr/>
          </p:nvSpPr>
          <p:spPr bwMode="auto">
            <a:xfrm rot="16200000">
              <a:off x="1754982" y="1753931"/>
              <a:ext cx="666748" cy="129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Areal Density (Kg/m</a:t>
              </a:r>
              <a:r>
                <a:rPr lang="en-US" altLang="en-US" sz="1200" baseline="30000">
                  <a:solidFill>
                    <a:schemeClr val="bg1"/>
                  </a:solidFill>
                  <a:latin typeface="Helvetica" panose="020B0604020202020204" pitchFamily="34" charset="0"/>
                  <a:cs typeface="Helvetica" panose="020B0604020202020204" pitchFamily="34" charset="0"/>
                </a:rPr>
                <a:t>2</a:t>
              </a:r>
              <a:r>
                <a:rPr lang="en-US" altLang="en-US" sz="1200">
                  <a:solidFill>
                    <a:schemeClr val="bg1"/>
                  </a:solidFill>
                  <a:latin typeface="Helvetica" panose="020B0604020202020204" pitchFamily="34" charset="0"/>
                  <a:cs typeface="Helvetica" panose="020B0604020202020204" pitchFamily="34" charset="0"/>
                </a:rPr>
                <a:t>)</a:t>
              </a:r>
            </a:p>
          </p:txBody>
        </p:sp>
        <p:sp>
          <p:nvSpPr>
            <p:cNvPr id="11" name="Oval 10"/>
            <p:cNvSpPr>
              <a:spLocks noChangeArrowheads="1"/>
            </p:cNvSpPr>
            <p:nvPr/>
          </p:nvSpPr>
          <p:spPr bwMode="auto">
            <a:xfrm>
              <a:off x="2635250" y="1577181"/>
              <a:ext cx="46038" cy="41275"/>
            </a:xfrm>
            <a:prstGeom prst="ellipse">
              <a:avLst/>
            </a:prstGeom>
            <a:solidFill>
              <a:schemeClr val="accent1"/>
            </a:solidFill>
            <a:ln w="19050">
              <a:solidFill>
                <a:srgbClr val="0066FF"/>
              </a:solidFill>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12" name="Oval 11"/>
            <p:cNvSpPr>
              <a:spLocks noChangeArrowheads="1"/>
            </p:cNvSpPr>
            <p:nvPr/>
          </p:nvSpPr>
          <p:spPr bwMode="auto">
            <a:xfrm>
              <a:off x="4049713" y="2715418"/>
              <a:ext cx="46038" cy="39688"/>
            </a:xfrm>
            <a:prstGeom prst="ellipse">
              <a:avLst/>
            </a:prstGeom>
            <a:solidFill>
              <a:schemeClr val="accent1"/>
            </a:solidFill>
            <a:ln w="19050">
              <a:solidFill>
                <a:srgbClr val="0066FF"/>
              </a:solidFill>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13" name="Oval 12"/>
            <p:cNvSpPr>
              <a:spLocks noChangeArrowheads="1"/>
            </p:cNvSpPr>
            <p:nvPr/>
          </p:nvSpPr>
          <p:spPr bwMode="auto">
            <a:xfrm>
              <a:off x="4354513" y="2743993"/>
              <a:ext cx="47625" cy="42863"/>
            </a:xfrm>
            <a:prstGeom prst="ellipse">
              <a:avLst/>
            </a:prstGeom>
            <a:solidFill>
              <a:schemeClr val="accent1"/>
            </a:solidFill>
            <a:ln w="19050">
              <a:solidFill>
                <a:srgbClr val="0066FF"/>
              </a:solidFill>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14" name="Rectangle 13"/>
            <p:cNvSpPr>
              <a:spLocks noChangeArrowheads="1"/>
            </p:cNvSpPr>
            <p:nvPr/>
          </p:nvSpPr>
          <p:spPr bwMode="auto">
            <a:xfrm>
              <a:off x="2251061" y="1170781"/>
              <a:ext cx="220691"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300</a:t>
              </a:r>
            </a:p>
          </p:txBody>
        </p:sp>
        <p:sp>
          <p:nvSpPr>
            <p:cNvPr id="15" name="Rectangle 14"/>
            <p:cNvSpPr>
              <a:spLocks noChangeArrowheads="1"/>
            </p:cNvSpPr>
            <p:nvPr/>
          </p:nvSpPr>
          <p:spPr bwMode="auto">
            <a:xfrm>
              <a:off x="2251061" y="1686718"/>
              <a:ext cx="220691"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200</a:t>
              </a:r>
            </a:p>
          </p:txBody>
        </p:sp>
        <p:sp>
          <p:nvSpPr>
            <p:cNvPr id="16" name="Rectangle 15"/>
            <p:cNvSpPr>
              <a:spLocks noChangeArrowheads="1"/>
            </p:cNvSpPr>
            <p:nvPr/>
          </p:nvSpPr>
          <p:spPr bwMode="auto">
            <a:xfrm>
              <a:off x="2251061" y="2215356"/>
              <a:ext cx="220691"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100</a:t>
              </a:r>
            </a:p>
          </p:txBody>
        </p:sp>
        <p:sp>
          <p:nvSpPr>
            <p:cNvPr id="17" name="Rectangle 16"/>
            <p:cNvSpPr>
              <a:spLocks noChangeArrowheads="1"/>
            </p:cNvSpPr>
            <p:nvPr/>
          </p:nvSpPr>
          <p:spPr bwMode="auto">
            <a:xfrm>
              <a:off x="2549504" y="2864643"/>
              <a:ext cx="263565"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1980</a:t>
              </a:r>
            </a:p>
          </p:txBody>
        </p:sp>
        <p:sp>
          <p:nvSpPr>
            <p:cNvPr id="18" name="Rectangle 17"/>
            <p:cNvSpPr>
              <a:spLocks noChangeArrowheads="1"/>
            </p:cNvSpPr>
            <p:nvPr/>
          </p:nvSpPr>
          <p:spPr bwMode="auto">
            <a:xfrm>
              <a:off x="3287692" y="2864643"/>
              <a:ext cx="263565"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1990</a:t>
              </a:r>
            </a:p>
          </p:txBody>
        </p:sp>
        <p:sp>
          <p:nvSpPr>
            <p:cNvPr id="19" name="Rectangle 18"/>
            <p:cNvSpPr>
              <a:spLocks noChangeArrowheads="1"/>
            </p:cNvSpPr>
            <p:nvPr/>
          </p:nvSpPr>
          <p:spPr bwMode="auto">
            <a:xfrm>
              <a:off x="4030642" y="2850356"/>
              <a:ext cx="263565"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2000</a:t>
              </a:r>
            </a:p>
          </p:txBody>
        </p:sp>
        <p:sp>
          <p:nvSpPr>
            <p:cNvPr id="20" name="Rectangle 19"/>
            <p:cNvSpPr>
              <a:spLocks noChangeArrowheads="1"/>
            </p:cNvSpPr>
            <p:nvPr/>
          </p:nvSpPr>
          <p:spPr bwMode="auto">
            <a:xfrm>
              <a:off x="4805343" y="2863056"/>
              <a:ext cx="263565" cy="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2010</a:t>
              </a:r>
            </a:p>
          </p:txBody>
        </p:sp>
        <p:sp>
          <p:nvSpPr>
            <p:cNvPr id="21" name="Rectangle 20"/>
            <p:cNvSpPr>
              <a:spLocks noChangeArrowheads="1"/>
            </p:cNvSpPr>
            <p:nvPr/>
          </p:nvSpPr>
          <p:spPr bwMode="auto">
            <a:xfrm>
              <a:off x="2536825" y="1023143"/>
              <a:ext cx="760413"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22" name="Rectangle 21"/>
            <p:cNvSpPr>
              <a:spLocks noChangeArrowheads="1"/>
            </p:cNvSpPr>
            <p:nvPr/>
          </p:nvSpPr>
          <p:spPr bwMode="auto">
            <a:xfrm>
              <a:off x="2655888" y="1140618"/>
              <a:ext cx="760413" cy="60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23" name="Rectangle 22"/>
            <p:cNvSpPr>
              <a:spLocks noChangeArrowheads="1"/>
            </p:cNvSpPr>
            <p:nvPr/>
          </p:nvSpPr>
          <p:spPr bwMode="auto">
            <a:xfrm>
              <a:off x="2687621" y="1229518"/>
              <a:ext cx="128621" cy="63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0" tIns="0" rIns="0" bIns="0">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240</a:t>
              </a:r>
            </a:p>
          </p:txBody>
        </p:sp>
        <p:sp>
          <p:nvSpPr>
            <p:cNvPr id="24" name="Rectangle 23"/>
            <p:cNvSpPr>
              <a:spLocks noChangeArrowheads="1"/>
            </p:cNvSpPr>
            <p:nvPr/>
          </p:nvSpPr>
          <p:spPr bwMode="auto">
            <a:xfrm>
              <a:off x="3860789" y="2536031"/>
              <a:ext cx="85747" cy="63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0" tIns="0" rIns="0" bIns="0">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30</a:t>
              </a:r>
            </a:p>
          </p:txBody>
        </p:sp>
        <p:sp>
          <p:nvSpPr>
            <p:cNvPr id="25" name="Rectangle 24"/>
            <p:cNvSpPr>
              <a:spLocks noChangeArrowheads="1"/>
            </p:cNvSpPr>
            <p:nvPr/>
          </p:nvSpPr>
          <p:spPr bwMode="auto">
            <a:xfrm>
              <a:off x="4508489" y="2645568"/>
              <a:ext cx="85747" cy="63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0" tIns="0" rIns="0" bIns="0">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15</a:t>
              </a:r>
            </a:p>
          </p:txBody>
        </p:sp>
        <p:sp>
          <p:nvSpPr>
            <p:cNvPr id="26" name="Line 2072"/>
            <p:cNvSpPr>
              <a:spLocks noChangeShapeType="1"/>
            </p:cNvSpPr>
            <p:nvPr/>
          </p:nvSpPr>
          <p:spPr bwMode="auto">
            <a:xfrm flipH="1">
              <a:off x="2474913" y="2331243"/>
              <a:ext cx="50800" cy="0"/>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27" name="Line 2073"/>
            <p:cNvSpPr>
              <a:spLocks noChangeShapeType="1"/>
            </p:cNvSpPr>
            <p:nvPr/>
          </p:nvSpPr>
          <p:spPr bwMode="auto">
            <a:xfrm>
              <a:off x="2525713" y="1175543"/>
              <a:ext cx="0" cy="1674813"/>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28" name="Line 2074"/>
            <p:cNvSpPr>
              <a:spLocks noChangeShapeType="1"/>
            </p:cNvSpPr>
            <p:nvPr/>
          </p:nvSpPr>
          <p:spPr bwMode="auto">
            <a:xfrm>
              <a:off x="2532063" y="2855118"/>
              <a:ext cx="2790825" cy="0"/>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29" name="Line 2075"/>
            <p:cNvSpPr>
              <a:spLocks noChangeShapeType="1"/>
            </p:cNvSpPr>
            <p:nvPr/>
          </p:nvSpPr>
          <p:spPr bwMode="auto">
            <a:xfrm flipH="1">
              <a:off x="2474913" y="1801018"/>
              <a:ext cx="50800" cy="0"/>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30" name="Line 2076"/>
            <p:cNvSpPr>
              <a:spLocks noChangeShapeType="1"/>
            </p:cNvSpPr>
            <p:nvPr/>
          </p:nvSpPr>
          <p:spPr bwMode="auto">
            <a:xfrm flipH="1">
              <a:off x="2474913" y="1281906"/>
              <a:ext cx="50800" cy="0"/>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31" name="Line 2077"/>
            <p:cNvSpPr>
              <a:spLocks noChangeShapeType="1"/>
            </p:cNvSpPr>
            <p:nvPr/>
          </p:nvSpPr>
          <p:spPr bwMode="auto">
            <a:xfrm flipV="1">
              <a:off x="2635250" y="2832893"/>
              <a:ext cx="0" cy="71438"/>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32" name="Line 2078"/>
            <p:cNvSpPr>
              <a:spLocks noChangeShapeType="1"/>
            </p:cNvSpPr>
            <p:nvPr/>
          </p:nvSpPr>
          <p:spPr bwMode="auto">
            <a:xfrm flipV="1">
              <a:off x="3381375" y="2832893"/>
              <a:ext cx="0" cy="69850"/>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33" name="Line 2079"/>
            <p:cNvSpPr>
              <a:spLocks noChangeShapeType="1"/>
            </p:cNvSpPr>
            <p:nvPr/>
          </p:nvSpPr>
          <p:spPr bwMode="auto">
            <a:xfrm flipV="1">
              <a:off x="4138613" y="2831306"/>
              <a:ext cx="0" cy="71438"/>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34" name="Line 2080"/>
            <p:cNvSpPr>
              <a:spLocks noChangeShapeType="1"/>
            </p:cNvSpPr>
            <p:nvPr/>
          </p:nvSpPr>
          <p:spPr bwMode="auto">
            <a:xfrm flipV="1">
              <a:off x="4891088" y="2834481"/>
              <a:ext cx="0" cy="71438"/>
            </a:xfrm>
            <a:prstGeom prst="line">
              <a:avLst/>
            </a:prstGeom>
            <a:noFill/>
            <a:ln w="254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pic>
          <p:nvPicPr>
            <p:cNvPr id="35" name="Picture 34"/>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200" y="1810543"/>
              <a:ext cx="654050" cy="515938"/>
            </a:xfrm>
            <a:prstGeom prst="rect">
              <a:avLst/>
            </a:prstGeom>
            <a:noFill/>
            <a:ln w="12700">
              <a:solidFill>
                <a:srgbClr val="037C03"/>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107763" dir="2700000" algn="ctr" rotWithShape="0">
                      <a:schemeClr val="bg2"/>
                    </a:outerShdw>
                  </a:effectLst>
                </a14:hiddenEffects>
              </a:ext>
            </a:extLst>
          </p:spPr>
        </p:pic>
        <p:pic>
          <p:nvPicPr>
            <p:cNvPr id="36" name="Picture 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3713" y="973931"/>
              <a:ext cx="717550" cy="500063"/>
            </a:xfrm>
            <a:prstGeom prst="rect">
              <a:avLst/>
            </a:prstGeom>
            <a:noFill/>
            <a:ln w="12700">
              <a:solidFill>
                <a:srgbClr val="037C03"/>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7" name="AutoShape 2083"/>
            <p:cNvSpPr>
              <a:spLocks noChangeArrowheads="1"/>
            </p:cNvSpPr>
            <p:nvPr/>
          </p:nvSpPr>
          <p:spPr bwMode="auto">
            <a:xfrm rot="8799161">
              <a:off x="2663825" y="1431131"/>
              <a:ext cx="374650" cy="130175"/>
            </a:xfrm>
            <a:prstGeom prst="rightArrow">
              <a:avLst>
                <a:gd name="adj1" fmla="val 50000"/>
                <a:gd name="adj2" fmla="val 103890"/>
              </a:avLst>
            </a:prstGeom>
            <a:solidFill>
              <a:srgbClr val="037C03"/>
            </a:solidFill>
            <a:ln w="12700">
              <a:solidFill>
                <a:schemeClr val="tx1"/>
              </a:solidFill>
              <a:miter lim="800000"/>
              <a:headEnd/>
              <a:tailEnd/>
            </a:ln>
            <a:effectLst>
              <a:outerShdw dist="35921" dir="2700000" algn="ctr" rotWithShape="0">
                <a:schemeClr val="tx2"/>
              </a:outerShdw>
            </a:effec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pic>
          <p:nvPicPr>
            <p:cNvPr id="38" name="Picture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3713" y="1650206"/>
              <a:ext cx="717550" cy="496888"/>
            </a:xfrm>
            <a:prstGeom prst="rect">
              <a:avLst/>
            </a:prstGeom>
            <a:noFill/>
            <a:ln w="12700">
              <a:solidFill>
                <a:srgbClr val="037C03"/>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 name="Oval 38"/>
            <p:cNvSpPr>
              <a:spLocks noChangeArrowheads="1"/>
            </p:cNvSpPr>
            <p:nvPr/>
          </p:nvSpPr>
          <p:spPr bwMode="auto">
            <a:xfrm>
              <a:off x="4110038" y="2536031"/>
              <a:ext cx="603250" cy="358775"/>
            </a:xfrm>
            <a:prstGeom prst="ellipse">
              <a:avLst/>
            </a:prstGeom>
            <a:solidFill>
              <a:srgbClr val="CCECFF">
                <a:alpha val="50000"/>
              </a:srgbClr>
            </a:solidFill>
            <a:ln w="127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40" name="Line 2086"/>
            <p:cNvSpPr>
              <a:spLocks noChangeShapeType="1"/>
            </p:cNvSpPr>
            <p:nvPr/>
          </p:nvSpPr>
          <p:spPr bwMode="auto">
            <a:xfrm flipV="1">
              <a:off x="4162425" y="2885281"/>
              <a:ext cx="239713" cy="298450"/>
            </a:xfrm>
            <a:prstGeom prst="line">
              <a:avLst/>
            </a:prstGeom>
            <a:noFill/>
            <a:ln w="28575">
              <a:solidFill>
                <a:srgbClr val="A5002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41" name="Rectangle 40"/>
            <p:cNvSpPr>
              <a:spLocks noChangeArrowheads="1"/>
            </p:cNvSpPr>
            <p:nvPr/>
          </p:nvSpPr>
          <p:spPr bwMode="auto">
            <a:xfrm>
              <a:off x="3639634" y="3151981"/>
              <a:ext cx="864604" cy="102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90342" tIns="44379" rIns="90342" bIns="44379">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300">
                  <a:solidFill>
                    <a:schemeClr val="bg1"/>
                  </a:solidFill>
                  <a:latin typeface="Helvetica" panose="020B0604020202020204" pitchFamily="34" charset="0"/>
                  <a:cs typeface="Helvetica" panose="020B0604020202020204" pitchFamily="34" charset="0"/>
                </a:rPr>
                <a:t>JWST Requirement</a:t>
              </a:r>
            </a:p>
          </p:txBody>
        </p:sp>
        <p:sp>
          <p:nvSpPr>
            <p:cNvPr id="42" name="Oval 41"/>
            <p:cNvSpPr>
              <a:spLocks noChangeArrowheads="1"/>
            </p:cNvSpPr>
            <p:nvPr/>
          </p:nvSpPr>
          <p:spPr bwMode="auto">
            <a:xfrm>
              <a:off x="3332163" y="2594768"/>
              <a:ext cx="47625" cy="42863"/>
            </a:xfrm>
            <a:prstGeom prst="ellipse">
              <a:avLst/>
            </a:prstGeom>
            <a:solidFill>
              <a:schemeClr val="accent1"/>
            </a:solidFill>
            <a:ln w="19050">
              <a:solidFill>
                <a:srgbClr val="0066FF"/>
              </a:solidFill>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43" name="Rectangle 42"/>
            <p:cNvSpPr>
              <a:spLocks noChangeArrowheads="1"/>
            </p:cNvSpPr>
            <p:nvPr/>
          </p:nvSpPr>
          <p:spPr bwMode="auto">
            <a:xfrm>
              <a:off x="3086089" y="2594768"/>
              <a:ext cx="85747" cy="63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lIns="0" tIns="0" rIns="0" bIns="0">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nSpc>
                  <a:spcPct val="90000"/>
                </a:lnSpc>
              </a:pPr>
              <a:r>
                <a:rPr lang="en-US" altLang="en-US" sz="1200">
                  <a:solidFill>
                    <a:schemeClr val="bg1"/>
                  </a:solidFill>
                  <a:latin typeface="Helvetica" panose="020B0604020202020204" pitchFamily="34" charset="0"/>
                  <a:cs typeface="Helvetica" panose="020B0604020202020204" pitchFamily="34" charset="0"/>
                </a:rPr>
                <a:t>60</a:t>
              </a:r>
            </a:p>
          </p:txBody>
        </p:sp>
        <p:sp>
          <p:nvSpPr>
            <p:cNvPr id="44" name="AutoShape 2090"/>
            <p:cNvSpPr>
              <a:spLocks noChangeArrowheads="1"/>
            </p:cNvSpPr>
            <p:nvPr/>
          </p:nvSpPr>
          <p:spPr bwMode="auto">
            <a:xfrm rot="16200000" flipH="1">
              <a:off x="3148012" y="2240756"/>
              <a:ext cx="427038" cy="180975"/>
            </a:xfrm>
            <a:prstGeom prst="rightArrow">
              <a:avLst>
                <a:gd name="adj1" fmla="val 50000"/>
                <a:gd name="adj2" fmla="val 85177"/>
              </a:avLst>
            </a:prstGeom>
            <a:solidFill>
              <a:srgbClr val="037C03"/>
            </a:solidFill>
            <a:ln w="12700">
              <a:solidFill>
                <a:schemeClr val="tx1"/>
              </a:solidFill>
              <a:miter lim="800000"/>
              <a:headEnd/>
              <a:tailEnd/>
            </a:ln>
            <a:effectLst>
              <a:outerShdw dist="35921" dir="2700000" algn="ctr" rotWithShape="0">
                <a:schemeClr val="tx2"/>
              </a:outerShdw>
            </a:effec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pic>
          <p:nvPicPr>
            <p:cNvPr id="45" name="Picture 4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03650" y="1272381"/>
              <a:ext cx="569913" cy="1020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sp>
          <p:nvSpPr>
            <p:cNvPr id="46" name="Freeform 45"/>
            <p:cNvSpPr>
              <a:spLocks/>
            </p:cNvSpPr>
            <p:nvPr/>
          </p:nvSpPr>
          <p:spPr bwMode="auto">
            <a:xfrm>
              <a:off x="2668588" y="1512093"/>
              <a:ext cx="2511425" cy="1312863"/>
            </a:xfrm>
            <a:custGeom>
              <a:avLst/>
              <a:gdLst>
                <a:gd name="T0" fmla="*/ 0 w 4429"/>
                <a:gd name="T1" fmla="*/ 0 h 2469"/>
                <a:gd name="T2" fmla="*/ 8 w 4429"/>
                <a:gd name="T3" fmla="*/ 67 h 2469"/>
                <a:gd name="T4" fmla="*/ 23 w 4429"/>
                <a:gd name="T5" fmla="*/ 157 h 2469"/>
                <a:gd name="T6" fmla="*/ 38 w 4429"/>
                <a:gd name="T7" fmla="*/ 239 h 2469"/>
                <a:gd name="T8" fmla="*/ 67 w 4429"/>
                <a:gd name="T9" fmla="*/ 337 h 2469"/>
                <a:gd name="T10" fmla="*/ 112 w 4429"/>
                <a:gd name="T11" fmla="*/ 501 h 2469"/>
                <a:gd name="T12" fmla="*/ 172 w 4429"/>
                <a:gd name="T13" fmla="*/ 703 h 2469"/>
                <a:gd name="T14" fmla="*/ 262 w 4429"/>
                <a:gd name="T15" fmla="*/ 928 h 2469"/>
                <a:gd name="T16" fmla="*/ 374 w 4429"/>
                <a:gd name="T17" fmla="*/ 1160 h 2469"/>
                <a:gd name="T18" fmla="*/ 524 w 4429"/>
                <a:gd name="T19" fmla="*/ 1459 h 2469"/>
                <a:gd name="T20" fmla="*/ 673 w 4429"/>
                <a:gd name="T21" fmla="*/ 1653 h 2469"/>
                <a:gd name="T22" fmla="*/ 845 w 4429"/>
                <a:gd name="T23" fmla="*/ 1818 h 2469"/>
                <a:gd name="T24" fmla="*/ 958 w 4429"/>
                <a:gd name="T25" fmla="*/ 1923 h 2469"/>
                <a:gd name="T26" fmla="*/ 1070 w 4429"/>
                <a:gd name="T27" fmla="*/ 1990 h 2469"/>
                <a:gd name="T28" fmla="*/ 1175 w 4429"/>
                <a:gd name="T29" fmla="*/ 2057 h 2469"/>
                <a:gd name="T30" fmla="*/ 1317 w 4429"/>
                <a:gd name="T31" fmla="*/ 2102 h 2469"/>
                <a:gd name="T32" fmla="*/ 1496 w 4429"/>
                <a:gd name="T33" fmla="*/ 2169 h 2469"/>
                <a:gd name="T34" fmla="*/ 1623 w 4429"/>
                <a:gd name="T35" fmla="*/ 2207 h 2469"/>
                <a:gd name="T36" fmla="*/ 1766 w 4429"/>
                <a:gd name="T37" fmla="*/ 2237 h 2469"/>
                <a:gd name="T38" fmla="*/ 1960 w 4429"/>
                <a:gd name="T39" fmla="*/ 2274 h 2469"/>
                <a:gd name="T40" fmla="*/ 2207 w 4429"/>
                <a:gd name="T41" fmla="*/ 2304 h 2469"/>
                <a:gd name="T42" fmla="*/ 2446 w 4429"/>
                <a:gd name="T43" fmla="*/ 2334 h 2469"/>
                <a:gd name="T44" fmla="*/ 2708 w 4429"/>
                <a:gd name="T45" fmla="*/ 2364 h 2469"/>
                <a:gd name="T46" fmla="*/ 2947 w 4429"/>
                <a:gd name="T47" fmla="*/ 2394 h 2469"/>
                <a:gd name="T48" fmla="*/ 3172 w 4429"/>
                <a:gd name="T49" fmla="*/ 2409 h 2469"/>
                <a:gd name="T50" fmla="*/ 3456 w 4429"/>
                <a:gd name="T51" fmla="*/ 2431 h 2469"/>
                <a:gd name="T52" fmla="*/ 3740 w 4429"/>
                <a:gd name="T53" fmla="*/ 2454 h 2469"/>
                <a:gd name="T54" fmla="*/ 3912 w 4429"/>
                <a:gd name="T55" fmla="*/ 2446 h 2469"/>
                <a:gd name="T56" fmla="*/ 4152 w 4429"/>
                <a:gd name="T57" fmla="*/ 2461 h 2469"/>
                <a:gd name="T58" fmla="*/ 4294 w 4429"/>
                <a:gd name="T59" fmla="*/ 2461 h 2469"/>
                <a:gd name="T60" fmla="*/ 4429 w 4429"/>
                <a:gd name="T61" fmla="*/ 2469 h 2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429" h="2469">
                  <a:moveTo>
                    <a:pt x="0" y="0"/>
                  </a:moveTo>
                  <a:lnTo>
                    <a:pt x="8" y="67"/>
                  </a:lnTo>
                  <a:lnTo>
                    <a:pt x="23" y="157"/>
                  </a:lnTo>
                  <a:lnTo>
                    <a:pt x="38" y="239"/>
                  </a:lnTo>
                  <a:lnTo>
                    <a:pt x="67" y="337"/>
                  </a:lnTo>
                  <a:lnTo>
                    <a:pt x="112" y="501"/>
                  </a:lnTo>
                  <a:lnTo>
                    <a:pt x="172" y="703"/>
                  </a:lnTo>
                  <a:lnTo>
                    <a:pt x="262" y="928"/>
                  </a:lnTo>
                  <a:lnTo>
                    <a:pt x="374" y="1160"/>
                  </a:lnTo>
                  <a:lnTo>
                    <a:pt x="524" y="1459"/>
                  </a:lnTo>
                  <a:lnTo>
                    <a:pt x="673" y="1653"/>
                  </a:lnTo>
                  <a:lnTo>
                    <a:pt x="845" y="1818"/>
                  </a:lnTo>
                  <a:lnTo>
                    <a:pt x="958" y="1923"/>
                  </a:lnTo>
                  <a:lnTo>
                    <a:pt x="1070" y="1990"/>
                  </a:lnTo>
                  <a:lnTo>
                    <a:pt x="1175" y="2057"/>
                  </a:lnTo>
                  <a:lnTo>
                    <a:pt x="1317" y="2102"/>
                  </a:lnTo>
                  <a:lnTo>
                    <a:pt x="1496" y="2169"/>
                  </a:lnTo>
                  <a:lnTo>
                    <a:pt x="1623" y="2207"/>
                  </a:lnTo>
                  <a:lnTo>
                    <a:pt x="1766" y="2237"/>
                  </a:lnTo>
                  <a:lnTo>
                    <a:pt x="1960" y="2274"/>
                  </a:lnTo>
                  <a:lnTo>
                    <a:pt x="2207" y="2304"/>
                  </a:lnTo>
                  <a:lnTo>
                    <a:pt x="2446" y="2334"/>
                  </a:lnTo>
                  <a:lnTo>
                    <a:pt x="2708" y="2364"/>
                  </a:lnTo>
                  <a:lnTo>
                    <a:pt x="2947" y="2394"/>
                  </a:lnTo>
                  <a:lnTo>
                    <a:pt x="3172" y="2409"/>
                  </a:lnTo>
                  <a:lnTo>
                    <a:pt x="3456" y="2431"/>
                  </a:lnTo>
                  <a:lnTo>
                    <a:pt x="3740" y="2454"/>
                  </a:lnTo>
                  <a:lnTo>
                    <a:pt x="3912" y="2446"/>
                  </a:lnTo>
                  <a:lnTo>
                    <a:pt x="4152" y="2461"/>
                  </a:lnTo>
                  <a:lnTo>
                    <a:pt x="4294" y="2461"/>
                  </a:lnTo>
                  <a:lnTo>
                    <a:pt x="4429" y="2469"/>
                  </a:lnTo>
                </a:path>
              </a:pathLst>
            </a:custGeom>
            <a:noFill/>
            <a:ln w="38100">
              <a:solidFill>
                <a:srgbClr val="003ECC"/>
              </a:solidFill>
              <a:prstDash val="solid"/>
              <a:round/>
              <a:headEnd/>
              <a:tailEnd/>
            </a:ln>
            <a:extLst>
              <a:ext uri="{909E8E84-426E-40DD-AFC4-6F175D3DCCD1}">
                <a14:hiddenFill xmlns:a14="http://schemas.microsoft.com/office/drawing/2010/main">
                  <a:solidFill>
                    <a:srgbClr val="FFFFFF"/>
                  </a:solidFill>
                </a14:hiddenFill>
              </a:ext>
            </a:extLst>
          </p:spPr>
          <p:txBody>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47" name="AutoShape 2093"/>
            <p:cNvSpPr>
              <a:spLocks noChangeArrowheads="1"/>
            </p:cNvSpPr>
            <p:nvPr/>
          </p:nvSpPr>
          <p:spPr bwMode="auto">
            <a:xfrm rot="8799161">
              <a:off x="4462463" y="2407443"/>
              <a:ext cx="476250" cy="131763"/>
            </a:xfrm>
            <a:prstGeom prst="rightArrow">
              <a:avLst>
                <a:gd name="adj1" fmla="val 50000"/>
                <a:gd name="adj2" fmla="val 130472"/>
              </a:avLst>
            </a:prstGeom>
            <a:solidFill>
              <a:srgbClr val="037C03"/>
            </a:solidFill>
            <a:ln w="12700">
              <a:solidFill>
                <a:schemeClr val="tx1"/>
              </a:solidFill>
              <a:miter lim="800000"/>
              <a:headEnd/>
              <a:tailEnd/>
            </a:ln>
            <a:effectLst>
              <a:outerShdw dist="35921" dir="2700000" algn="ctr" rotWithShape="0">
                <a:schemeClr val="tx2"/>
              </a:outerShdw>
            </a:effec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sp>
          <p:nvSpPr>
            <p:cNvPr id="48" name="AutoShape 2094"/>
            <p:cNvSpPr>
              <a:spLocks noChangeArrowheads="1"/>
            </p:cNvSpPr>
            <p:nvPr/>
          </p:nvSpPr>
          <p:spPr bwMode="auto">
            <a:xfrm rot="16200000" flipH="1">
              <a:off x="3814762" y="2397918"/>
              <a:ext cx="460375" cy="119063"/>
            </a:xfrm>
            <a:prstGeom prst="rightArrow">
              <a:avLst>
                <a:gd name="adj1" fmla="val 50000"/>
                <a:gd name="adj2" fmla="val 139576"/>
              </a:avLst>
            </a:prstGeom>
            <a:solidFill>
              <a:srgbClr val="037C03"/>
            </a:solidFill>
            <a:ln w="12700">
              <a:solidFill>
                <a:schemeClr val="tx1"/>
              </a:solidFill>
              <a:miter lim="800000"/>
              <a:headEnd/>
              <a:tailEnd/>
            </a:ln>
            <a:effectLst>
              <a:outerShdw dist="35921" dir="2700000" algn="ctr" rotWithShape="0">
                <a:schemeClr val="tx2"/>
              </a:outerShdw>
            </a:effectLst>
          </p:spPr>
          <p:txBody>
            <a:bodyPr wrap="none" anchor="ct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endParaRPr lang="en-US">
                <a:solidFill>
                  <a:schemeClr val="bg1"/>
                </a:solidFill>
                <a:latin typeface="Helvetica" panose="020B0604020202020204" pitchFamily="34" charset="0"/>
                <a:cs typeface="Helvetica" panose="020B0604020202020204" pitchFamily="34" charset="0"/>
              </a:endParaRPr>
            </a:p>
          </p:txBody>
        </p:sp>
        <p:pic>
          <p:nvPicPr>
            <p:cNvPr id="49" name="Picture 48"/>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5388" y="2235993"/>
              <a:ext cx="533400" cy="533400"/>
            </a:xfrm>
            <a:prstGeom prst="rect">
              <a:avLst/>
            </a:prstGeom>
            <a:noFill/>
            <a:ln w="12700">
              <a:solidFill>
                <a:srgbClr val="00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2" name="Picture 3" descr="NASA-ball"/>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196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6321"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2161930" y="21003"/>
            <a:ext cx="7575795" cy="706930"/>
          </a:xfrm>
        </p:spPr>
        <p:txBody>
          <a:bodyPr>
            <a:normAutofit/>
          </a:bodyPr>
          <a:lstStyle/>
          <a:p>
            <a:pPr algn="ctr"/>
            <a:r>
              <a:rPr lang="en-US" sz="2800" dirty="0">
                <a:solidFill>
                  <a:schemeClr val="bg1"/>
                </a:solidFill>
                <a:latin typeface="Arial" panose="020B0604020202020204" pitchFamily="34" charset="0"/>
                <a:cs typeface="Arial" panose="020B0604020202020204" pitchFamily="34" charset="0"/>
              </a:rPr>
              <a:t>Technology Development</a:t>
            </a:r>
          </a:p>
        </p:txBody>
      </p:sp>
      <p:pic>
        <p:nvPicPr>
          <p:cNvPr id="8" name="Picture 7" descr="1 AMSD monthly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507" y="4013403"/>
            <a:ext cx="2465184" cy="2404315"/>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p:cNvGrpSpPr>
            <a:grpSpLocks/>
          </p:cNvGrpSpPr>
          <p:nvPr/>
        </p:nvGrpSpPr>
        <p:grpSpPr bwMode="auto">
          <a:xfrm>
            <a:off x="3524499" y="4013403"/>
            <a:ext cx="2607822" cy="2299466"/>
            <a:chOff x="2498" y="2862"/>
            <a:chExt cx="1789" cy="1347"/>
          </a:xfrm>
        </p:grpSpPr>
        <p:pic>
          <p:nvPicPr>
            <p:cNvPr id="13" name="Picture 12" descr="Image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8" y="2862"/>
              <a:ext cx="1789" cy="1347"/>
            </a:xfrm>
            <a:prstGeom prst="rect">
              <a:avLst/>
            </a:prstGeom>
            <a:noFill/>
            <a:ln w="9525">
              <a:solidFill>
                <a:schemeClr val="bg1"/>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Lst>
          </p:spPr>
        </p:pic>
        <p:sp>
          <p:nvSpPr>
            <p:cNvPr id="14" name="Text Box 8"/>
            <p:cNvSpPr txBox="1">
              <a:spLocks noChangeArrowheads="1"/>
            </p:cNvSpPr>
            <p:nvPr/>
          </p:nvSpPr>
          <p:spPr bwMode="auto">
            <a:xfrm>
              <a:off x="2881" y="4019"/>
              <a:ext cx="1380" cy="162"/>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12700">
                  <a:solidFill>
                    <a:schemeClr val="hlink"/>
                  </a:solidFill>
                  <a:miter lim="800000"/>
                  <a:headEnd/>
                  <a:tailEnd/>
                </a14:hiddenLine>
              </a:ext>
            </a:extLst>
          </p:spPr>
          <p:txBody>
            <a:bodyPr>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gn="r">
                <a:spcBef>
                  <a:spcPct val="50000"/>
                </a:spcBef>
              </a:pPr>
              <a:endParaRPr lang="en-US" altLang="en-US" sz="1200" b="0">
                <a:solidFill>
                  <a:schemeClr val="bg1"/>
                </a:solidFill>
                <a:latin typeface="Helvetica" panose="020B0604020202020204" pitchFamily="34" charset="0"/>
                <a:cs typeface="Helvetica" panose="020B0604020202020204" pitchFamily="34" charset="0"/>
              </a:endParaRPr>
            </a:p>
          </p:txBody>
        </p:sp>
      </p:grpSp>
      <p:sp>
        <p:nvSpPr>
          <p:cNvPr id="10" name="Text Box 9"/>
          <p:cNvSpPr txBox="1">
            <a:spLocks noChangeArrowheads="1"/>
          </p:cNvSpPr>
          <p:nvPr/>
        </p:nvSpPr>
        <p:spPr bwMode="auto">
          <a:xfrm>
            <a:off x="838200" y="1627661"/>
            <a:ext cx="1702567"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gn="l" eaLnBrk="1" hangingPunct="1"/>
            <a:r>
              <a:rPr lang="en-US" altLang="en-US" sz="2000" dirty="0">
                <a:solidFill>
                  <a:schemeClr val="bg1"/>
                </a:solidFill>
                <a:latin typeface="Arial" panose="020B0604020202020204" pitchFamily="34" charset="0"/>
                <a:cs typeface="Arial" panose="020B0604020202020204" pitchFamily="34" charset="0"/>
              </a:rPr>
              <a:t>Ball Beryllium Mirror</a:t>
            </a:r>
          </a:p>
        </p:txBody>
      </p:sp>
      <p:sp>
        <p:nvSpPr>
          <p:cNvPr id="11" name="Text Box 10"/>
          <p:cNvSpPr txBox="1">
            <a:spLocks noChangeArrowheads="1"/>
          </p:cNvSpPr>
          <p:nvPr/>
        </p:nvSpPr>
        <p:spPr bwMode="auto">
          <a:xfrm>
            <a:off x="986397" y="6497898"/>
            <a:ext cx="192501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gn="l" eaLnBrk="1" hangingPunct="1"/>
            <a:r>
              <a:rPr lang="en-US" altLang="en-US" sz="1600" dirty="0">
                <a:solidFill>
                  <a:schemeClr val="bg1"/>
                </a:solidFill>
                <a:latin typeface="Arial" panose="020B0604020202020204" pitchFamily="34" charset="0"/>
                <a:cs typeface="Arial" panose="020B0604020202020204" pitchFamily="34" charset="0"/>
              </a:rPr>
              <a:t>Kodak ULE Mirror</a:t>
            </a:r>
          </a:p>
        </p:txBody>
      </p:sp>
      <p:sp>
        <p:nvSpPr>
          <p:cNvPr id="12" name="Text Box 11"/>
          <p:cNvSpPr txBox="1">
            <a:spLocks noChangeArrowheads="1"/>
          </p:cNvSpPr>
          <p:nvPr/>
        </p:nvSpPr>
        <p:spPr bwMode="auto">
          <a:xfrm>
            <a:off x="3975813" y="6374787"/>
            <a:ext cx="175627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1pPr>
            <a:lvl2pPr marL="4572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2pPr>
            <a:lvl3pPr marL="9144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3pPr>
            <a:lvl4pPr marL="13716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4pPr>
            <a:lvl5pPr marL="1828800" algn="ctr" rtl="0" eaLnBrk="0" fontAlgn="base" hangingPunct="0">
              <a:spcBef>
                <a:spcPct val="0"/>
              </a:spcBef>
              <a:spcAft>
                <a:spcPct val="0"/>
              </a:spcAft>
              <a:defRPr b="1" kern="1200">
                <a:solidFill>
                  <a:schemeClr val="tx1"/>
                </a:solidFill>
                <a:latin typeface="Arial Narrow" panose="020B0606020202030204" pitchFamily="34" charset="0"/>
                <a:ea typeface="+mn-ea"/>
                <a:cs typeface="+mn-cs"/>
              </a:defRPr>
            </a:lvl5pPr>
            <a:lvl6pPr marL="2286000" algn="l" defTabSz="914400" rtl="0" eaLnBrk="1" latinLnBrk="0" hangingPunct="1">
              <a:defRPr b="1" kern="1200">
                <a:solidFill>
                  <a:schemeClr val="tx1"/>
                </a:solidFill>
                <a:latin typeface="Arial Narrow" panose="020B0606020202030204" pitchFamily="34" charset="0"/>
                <a:ea typeface="+mn-ea"/>
                <a:cs typeface="+mn-cs"/>
              </a:defRPr>
            </a:lvl6pPr>
            <a:lvl7pPr marL="2743200" algn="l" defTabSz="914400" rtl="0" eaLnBrk="1" latinLnBrk="0" hangingPunct="1">
              <a:defRPr b="1" kern="1200">
                <a:solidFill>
                  <a:schemeClr val="tx1"/>
                </a:solidFill>
                <a:latin typeface="Arial Narrow" panose="020B0606020202030204" pitchFamily="34" charset="0"/>
                <a:ea typeface="+mn-ea"/>
                <a:cs typeface="+mn-cs"/>
              </a:defRPr>
            </a:lvl7pPr>
            <a:lvl8pPr marL="3200400" algn="l" defTabSz="914400" rtl="0" eaLnBrk="1" latinLnBrk="0" hangingPunct="1">
              <a:defRPr b="1" kern="1200">
                <a:solidFill>
                  <a:schemeClr val="tx1"/>
                </a:solidFill>
                <a:latin typeface="Arial Narrow" panose="020B0606020202030204" pitchFamily="34" charset="0"/>
                <a:ea typeface="+mn-ea"/>
                <a:cs typeface="+mn-cs"/>
              </a:defRPr>
            </a:lvl8pPr>
            <a:lvl9pPr marL="3657600" algn="l" defTabSz="914400" rtl="0" eaLnBrk="1" latinLnBrk="0" hangingPunct="1">
              <a:defRPr b="1" kern="1200">
                <a:solidFill>
                  <a:schemeClr val="tx1"/>
                </a:solidFill>
                <a:latin typeface="Arial Narrow" panose="020B0606020202030204" pitchFamily="34" charset="0"/>
                <a:ea typeface="+mn-ea"/>
                <a:cs typeface="+mn-cs"/>
              </a:defRPr>
            </a:lvl9pPr>
          </a:lstStyle>
          <a:p>
            <a:pPr algn="l" eaLnBrk="1" hangingPunct="1"/>
            <a:r>
              <a:rPr lang="en-US" altLang="en-US" sz="1600" dirty="0">
                <a:solidFill>
                  <a:schemeClr val="bg1"/>
                </a:solidFill>
                <a:latin typeface="Arial" panose="020B0604020202020204" pitchFamily="34" charset="0"/>
                <a:cs typeface="Arial" panose="020B0604020202020204" pitchFamily="34" charset="0"/>
              </a:rPr>
              <a:t>Goodrich Mirror High Authority</a:t>
            </a:r>
          </a:p>
        </p:txBody>
      </p:sp>
      <p:sp>
        <p:nvSpPr>
          <p:cNvPr id="15" name="Rectangle 14"/>
          <p:cNvSpPr/>
          <p:nvPr/>
        </p:nvSpPr>
        <p:spPr>
          <a:xfrm>
            <a:off x="6403783" y="1469642"/>
            <a:ext cx="5280217" cy="4228850"/>
          </a:xfrm>
          <a:prstGeom prst="rect">
            <a:avLst/>
          </a:prstGeom>
        </p:spPr>
        <p:txBody>
          <a:bodyPr wrap="square">
            <a:spAutoFit/>
          </a:bodyPr>
          <a:lstStyle/>
          <a:p>
            <a:pPr marL="285750" indent="-285750">
              <a:lnSpc>
                <a:spcPct val="80000"/>
              </a:lnSpc>
              <a:buFont typeface="Arial" panose="020B0604020202020204" pitchFamily="34" charset="0"/>
              <a:buChar char="•"/>
            </a:pPr>
            <a:r>
              <a:rPr lang="en-US" altLang="en-US" sz="2800" dirty="0">
                <a:solidFill>
                  <a:schemeClr val="bg1"/>
                </a:solidFill>
                <a:latin typeface="Arial" panose="020B0604020202020204" pitchFamily="34" charset="0"/>
                <a:cs typeface="Arial" panose="020B0604020202020204" pitchFamily="34" charset="0"/>
              </a:rPr>
              <a:t>NASA, DOD, NRO form Large Lightweight Mirrors technology Partnership</a:t>
            </a:r>
          </a:p>
          <a:p>
            <a:pPr marL="285750" indent="-285750">
              <a:lnSpc>
                <a:spcPct val="80000"/>
              </a:lnSpc>
              <a:buFont typeface="Arial" panose="020B0604020202020204" pitchFamily="34" charset="0"/>
              <a:buChar char="•"/>
            </a:pPr>
            <a:endParaRPr lang="en-US" altLang="en-US" sz="2800" dirty="0">
              <a:solidFill>
                <a:schemeClr val="bg1"/>
              </a:solidFill>
              <a:latin typeface="Arial" panose="020B0604020202020204" pitchFamily="34" charset="0"/>
              <a:cs typeface="Arial" panose="020B0604020202020204" pitchFamily="34" charset="0"/>
            </a:endParaRPr>
          </a:p>
          <a:p>
            <a:pPr marL="285750" indent="-285750">
              <a:lnSpc>
                <a:spcPct val="80000"/>
              </a:lnSpc>
              <a:buFont typeface="Arial" panose="020B0604020202020204" pitchFamily="34" charset="0"/>
              <a:buChar char="•"/>
            </a:pPr>
            <a:r>
              <a:rPr lang="en-US" altLang="en-US" sz="2800" dirty="0">
                <a:solidFill>
                  <a:schemeClr val="bg1"/>
                </a:solidFill>
                <a:latin typeface="Arial" panose="020B0604020202020204" pitchFamily="34" charset="0"/>
                <a:cs typeface="Arial" panose="020B0604020202020204" pitchFamily="34" charset="0"/>
              </a:rPr>
              <a:t>AMSD Phase I (study) - 8 Mirror designs  </a:t>
            </a:r>
          </a:p>
          <a:p>
            <a:pPr marL="285750" indent="-285750">
              <a:lnSpc>
                <a:spcPct val="80000"/>
              </a:lnSpc>
              <a:buFont typeface="Arial" panose="020B0604020202020204" pitchFamily="34" charset="0"/>
              <a:buChar char="•"/>
            </a:pPr>
            <a:endParaRPr lang="en-US" altLang="en-US" sz="2800" dirty="0">
              <a:solidFill>
                <a:schemeClr val="bg1"/>
              </a:solidFill>
              <a:latin typeface="Arial" panose="020B0604020202020204" pitchFamily="34" charset="0"/>
              <a:cs typeface="Arial" panose="020B0604020202020204" pitchFamily="34" charset="0"/>
            </a:endParaRPr>
          </a:p>
          <a:p>
            <a:pPr marL="285750" indent="-285750">
              <a:lnSpc>
                <a:spcPct val="80000"/>
              </a:lnSpc>
              <a:buFont typeface="Arial" panose="020B0604020202020204" pitchFamily="34" charset="0"/>
              <a:buChar char="•"/>
            </a:pPr>
            <a:r>
              <a:rPr lang="en-US" altLang="en-US" sz="2800" dirty="0">
                <a:solidFill>
                  <a:schemeClr val="bg1"/>
                </a:solidFill>
                <a:latin typeface="Arial" panose="020B0604020202020204" pitchFamily="34" charset="0"/>
                <a:cs typeface="Arial" panose="020B0604020202020204" pitchFamily="34" charset="0"/>
              </a:rPr>
              <a:t>AMSD II - 3 mirrors made</a:t>
            </a:r>
          </a:p>
          <a:p>
            <a:pPr marL="285750" indent="-285750">
              <a:lnSpc>
                <a:spcPct val="80000"/>
              </a:lnSpc>
              <a:buFont typeface="Arial" panose="020B0604020202020204" pitchFamily="34" charset="0"/>
              <a:buChar char="•"/>
            </a:pPr>
            <a:endParaRPr lang="en-US" altLang="en-US" sz="2800" dirty="0">
              <a:solidFill>
                <a:schemeClr val="bg1"/>
              </a:solidFill>
              <a:latin typeface="Arial" panose="020B0604020202020204" pitchFamily="34" charset="0"/>
              <a:cs typeface="Arial" panose="020B0604020202020204" pitchFamily="34" charset="0"/>
            </a:endParaRPr>
          </a:p>
          <a:p>
            <a:pPr marL="285750" indent="-285750">
              <a:lnSpc>
                <a:spcPct val="80000"/>
              </a:lnSpc>
              <a:buFont typeface="Arial" panose="020B0604020202020204" pitchFamily="34" charset="0"/>
              <a:buChar char="•"/>
            </a:pPr>
            <a:r>
              <a:rPr lang="en-US" altLang="en-US" sz="2800" dirty="0">
                <a:solidFill>
                  <a:schemeClr val="bg1"/>
                </a:solidFill>
                <a:latin typeface="Arial" panose="020B0604020202020204" pitchFamily="34" charset="0"/>
                <a:cs typeface="Arial" panose="020B0604020202020204" pitchFamily="34" charset="0"/>
              </a:rPr>
              <a:t>Prime contractor carried 2 rigid body mirrors:</a:t>
            </a:r>
          </a:p>
          <a:p>
            <a:pPr marL="742950" lvl="1" indent="-285750">
              <a:lnSpc>
                <a:spcPct val="80000"/>
              </a:lnSpc>
              <a:buFont typeface="Arial" panose="020B0604020202020204" pitchFamily="34" charset="0"/>
              <a:buChar char="•"/>
            </a:pPr>
            <a:r>
              <a:rPr lang="en-US" altLang="en-US" sz="2800" dirty="0">
                <a:solidFill>
                  <a:schemeClr val="bg1"/>
                </a:solidFill>
                <a:latin typeface="Arial" panose="020B0604020202020204" pitchFamily="34" charset="0"/>
                <a:cs typeface="Arial" panose="020B0604020202020204" pitchFamily="34" charset="0"/>
              </a:rPr>
              <a:t>Beryllium, ULE</a:t>
            </a:r>
          </a:p>
        </p:txBody>
      </p:sp>
      <p:pic>
        <p:nvPicPr>
          <p:cNvPr id="18" name="Picture 17" descr="C:\Documents and Settings\garfieldr\My Documents\My Documents\Beryllium\AMSD\pictures\March 11, 2003\P1010015.JPG"/>
          <p:cNvPicPr>
            <a:picLocks noChangeAspect="1" noChangeArrowheads="1"/>
          </p:cNvPicPr>
          <p:nvPr/>
        </p:nvPicPr>
        <p:blipFill>
          <a:blip r:embed="rId4">
            <a:extLst>
              <a:ext uri="{28A0092B-C50C-407E-A947-70E740481C1C}">
                <a14:useLocalDpi xmlns:a14="http://schemas.microsoft.com/office/drawing/2010/main" val="0"/>
              </a:ext>
            </a:extLst>
          </a:blip>
          <a:srcRect l="12740" t="6543" r="25493" b="15027"/>
          <a:stretch>
            <a:fillRect/>
          </a:stretch>
        </p:blipFill>
        <p:spPr bwMode="auto">
          <a:xfrm>
            <a:off x="2161930" y="830922"/>
            <a:ext cx="3073796" cy="2925406"/>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53882" dir="2700000" algn="ctr" rotWithShape="0">
                    <a:schemeClr val="bg2"/>
                  </a:outerShdw>
                </a:effectLst>
              </a14:hiddenEffects>
            </a:ext>
          </a:extLst>
        </p:spPr>
      </p:pic>
      <p:pic>
        <p:nvPicPr>
          <p:cNvPr id="17" name="Picture 3" descr="NASA-b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0123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3399" y="-14767"/>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561156" name="Rectangle 4"/>
          <p:cNvSpPr>
            <a:spLocks noGrp="1" noChangeArrowheads="1"/>
          </p:cNvSpPr>
          <p:nvPr>
            <p:ph type="title"/>
          </p:nvPr>
        </p:nvSpPr>
        <p:spPr>
          <a:xfrm>
            <a:off x="3881260" y="815131"/>
            <a:ext cx="6092248" cy="802310"/>
          </a:xfrm>
        </p:spPr>
        <p:txBody>
          <a:bodyPr/>
          <a:lstStyle/>
          <a:p>
            <a:r>
              <a:rPr lang="en-US" sz="2800" dirty="0">
                <a:solidFill>
                  <a:schemeClr val="bg1"/>
                </a:solidFill>
                <a:latin typeface="Arial" panose="020B0604020202020204" pitchFamily="34" charset="0"/>
                <a:cs typeface="Arial" panose="020B0604020202020204" pitchFamily="34" charset="0"/>
              </a:rPr>
              <a:t>~30 K minus Ambient</a:t>
            </a:r>
          </a:p>
        </p:txBody>
      </p:sp>
      <p:sp>
        <p:nvSpPr>
          <p:cNvPr id="561157" name="Text Box 5"/>
          <p:cNvSpPr txBox="1">
            <a:spLocks noChangeArrowheads="1"/>
          </p:cNvSpPr>
          <p:nvPr/>
        </p:nvSpPr>
        <p:spPr bwMode="auto">
          <a:xfrm>
            <a:off x="3886415" y="5046837"/>
            <a:ext cx="2917825" cy="954107"/>
          </a:xfrm>
          <a:prstGeom prst="rect">
            <a:avLst/>
          </a:prstGeom>
          <a:noFill/>
          <a:ln w="9525">
            <a:noFill/>
            <a:miter lim="800000"/>
            <a:headEnd/>
            <a:tailEnd type="none" w="sm" len="sm"/>
          </a:ln>
          <a:effectLst/>
        </p:spPr>
        <p:txBody>
          <a:bodyPr>
            <a:spAutoFit/>
          </a:bodyPr>
          <a:lstStyle/>
          <a:p>
            <a:pPr algn="ctr">
              <a:tabLst>
                <a:tab pos="625475" algn="l"/>
              </a:tabLst>
            </a:pPr>
            <a:r>
              <a:rPr lang="en-US" b="1" i="1" dirty="0">
                <a:solidFill>
                  <a:schemeClr val="bg1"/>
                </a:solidFill>
                <a:latin typeface="Arial" panose="020B0604020202020204" pitchFamily="34" charset="0"/>
                <a:cs typeface="Arial" panose="020B0604020202020204" pitchFamily="34" charset="0"/>
              </a:rPr>
              <a:t>Beryllium</a:t>
            </a:r>
          </a:p>
          <a:p>
            <a:pPr algn="ctr">
              <a:tabLst>
                <a:tab pos="625475" algn="l"/>
              </a:tabLst>
            </a:pPr>
            <a:endParaRPr lang="en-US" sz="1400" b="1" dirty="0">
              <a:solidFill>
                <a:schemeClr val="bg1"/>
              </a:solidFill>
              <a:latin typeface="Arial" panose="020B0604020202020204" pitchFamily="34" charset="0"/>
              <a:cs typeface="Arial" panose="020B0604020202020204" pitchFamily="34" charset="0"/>
            </a:endParaRPr>
          </a:p>
          <a:p>
            <a:pPr algn="ctr">
              <a:tabLst>
                <a:tab pos="625475" algn="l"/>
              </a:tabLst>
            </a:pPr>
            <a:endParaRPr lang="en-US" sz="1200" b="1" i="1" dirty="0">
              <a:solidFill>
                <a:schemeClr val="bg1"/>
              </a:solidFill>
              <a:latin typeface="Arial" panose="020B0604020202020204" pitchFamily="34" charset="0"/>
              <a:cs typeface="Arial" panose="020B0604020202020204" pitchFamily="34" charset="0"/>
            </a:endParaRPr>
          </a:p>
          <a:p>
            <a:pPr algn="ctr">
              <a:tabLst>
                <a:tab pos="625475" algn="l"/>
              </a:tabLst>
            </a:pPr>
            <a:endParaRPr lang="en-US" sz="1200" b="1" dirty="0">
              <a:solidFill>
                <a:schemeClr val="bg1"/>
              </a:solidFill>
              <a:latin typeface="Arial" panose="020B0604020202020204" pitchFamily="34" charset="0"/>
              <a:cs typeface="Arial" panose="020B0604020202020204" pitchFamily="34" charset="0"/>
            </a:endParaRPr>
          </a:p>
        </p:txBody>
      </p:sp>
      <p:sp>
        <p:nvSpPr>
          <p:cNvPr id="561158" name="Text Box 6"/>
          <p:cNvSpPr txBox="1">
            <a:spLocks noChangeArrowheads="1"/>
          </p:cNvSpPr>
          <p:nvPr/>
        </p:nvSpPr>
        <p:spPr bwMode="auto">
          <a:xfrm>
            <a:off x="1041603" y="5061432"/>
            <a:ext cx="2511425" cy="1046440"/>
          </a:xfrm>
          <a:prstGeom prst="rect">
            <a:avLst/>
          </a:prstGeom>
          <a:noFill/>
          <a:ln w="9525">
            <a:noFill/>
            <a:miter lim="800000"/>
            <a:headEnd/>
            <a:tailEnd type="none" w="sm" len="sm"/>
          </a:ln>
          <a:effectLst/>
        </p:spPr>
        <p:txBody>
          <a:bodyPr>
            <a:spAutoFit/>
          </a:bodyPr>
          <a:lstStyle/>
          <a:p>
            <a:pPr algn="ctr">
              <a:tabLst>
                <a:tab pos="625475" algn="l"/>
              </a:tabLst>
            </a:pPr>
            <a:r>
              <a:rPr lang="en-US" b="1" i="1" dirty="0">
                <a:solidFill>
                  <a:schemeClr val="bg1"/>
                </a:solidFill>
                <a:latin typeface="Arial" panose="020B0604020202020204" pitchFamily="34" charset="0"/>
                <a:cs typeface="Arial" panose="020B0604020202020204" pitchFamily="34" charset="0"/>
              </a:rPr>
              <a:t>Ultra Low Expansion Glass</a:t>
            </a:r>
          </a:p>
          <a:p>
            <a:pPr algn="ctr">
              <a:tabLst>
                <a:tab pos="625475" algn="l"/>
              </a:tabLst>
            </a:pPr>
            <a:endParaRPr lang="en-US" sz="1400" b="1" dirty="0">
              <a:solidFill>
                <a:schemeClr val="bg1"/>
              </a:solidFill>
              <a:latin typeface="Arial" panose="020B0604020202020204" pitchFamily="34" charset="0"/>
              <a:cs typeface="Arial" panose="020B0604020202020204" pitchFamily="34" charset="0"/>
            </a:endParaRPr>
          </a:p>
          <a:p>
            <a:pPr algn="ctr">
              <a:tabLst>
                <a:tab pos="625475" algn="l"/>
              </a:tabLst>
            </a:pPr>
            <a:endParaRPr lang="en-US" sz="1200" b="1" i="1" dirty="0">
              <a:solidFill>
                <a:schemeClr val="bg1"/>
              </a:solidFill>
              <a:latin typeface="Arial" panose="020B0604020202020204" pitchFamily="34" charset="0"/>
              <a:cs typeface="Arial" panose="020B0604020202020204" pitchFamily="34" charset="0"/>
            </a:endParaRPr>
          </a:p>
        </p:txBody>
      </p:sp>
      <p:grpSp>
        <p:nvGrpSpPr>
          <p:cNvPr id="2" name="Group 1"/>
          <p:cNvGrpSpPr/>
          <p:nvPr/>
        </p:nvGrpSpPr>
        <p:grpSpPr>
          <a:xfrm>
            <a:off x="802105" y="1702538"/>
            <a:ext cx="6272464" cy="3063406"/>
            <a:chOff x="1266834" y="1359638"/>
            <a:chExt cx="9045899" cy="4149072"/>
          </a:xfrm>
        </p:grpSpPr>
        <p:pic>
          <p:nvPicPr>
            <p:cNvPr id="561154" name="Picture 2"/>
            <p:cNvPicPr>
              <a:picLocks noChangeAspect="1" noChangeArrowheads="1"/>
            </p:cNvPicPr>
            <p:nvPr/>
          </p:nvPicPr>
          <p:blipFill>
            <a:blip r:embed="rId3" cstate="print"/>
            <a:srcRect/>
            <a:stretch>
              <a:fillRect/>
            </a:stretch>
          </p:blipFill>
          <p:spPr bwMode="auto">
            <a:xfrm>
              <a:off x="5809163" y="1359638"/>
              <a:ext cx="4503570" cy="4016887"/>
            </a:xfrm>
            <a:prstGeom prst="rect">
              <a:avLst/>
            </a:prstGeom>
            <a:noFill/>
            <a:ln w="9525">
              <a:noFill/>
              <a:miter lim="800000"/>
              <a:headEnd/>
              <a:tailEnd/>
            </a:ln>
            <a:effectLst/>
          </p:spPr>
        </p:pic>
        <p:pic>
          <p:nvPicPr>
            <p:cNvPr id="561155" name="Picture 3"/>
            <p:cNvPicPr>
              <a:picLocks noChangeAspect="1" noChangeArrowheads="1"/>
            </p:cNvPicPr>
            <p:nvPr/>
          </p:nvPicPr>
          <p:blipFill>
            <a:blip r:embed="rId4" cstate="print"/>
            <a:srcRect/>
            <a:stretch>
              <a:fillRect/>
            </a:stretch>
          </p:blipFill>
          <p:spPr bwMode="auto">
            <a:xfrm>
              <a:off x="1266834" y="1363237"/>
              <a:ext cx="4503570" cy="4016885"/>
            </a:xfrm>
            <a:prstGeom prst="rect">
              <a:avLst/>
            </a:prstGeom>
            <a:noFill/>
            <a:ln w="9525">
              <a:noFill/>
              <a:miter lim="800000"/>
              <a:headEnd/>
              <a:tailEnd/>
            </a:ln>
            <a:effectLst/>
          </p:spPr>
        </p:pic>
        <p:grpSp>
          <p:nvGrpSpPr>
            <p:cNvPr id="561159" name="Group 7"/>
            <p:cNvGrpSpPr>
              <a:grpSpLocks/>
            </p:cNvGrpSpPr>
            <p:nvPr/>
          </p:nvGrpSpPr>
          <p:grpSpPr bwMode="auto">
            <a:xfrm>
              <a:off x="6073628" y="1778856"/>
              <a:ext cx="3596251" cy="3678121"/>
              <a:chOff x="3053" y="863"/>
              <a:chExt cx="2069" cy="2118"/>
            </a:xfrm>
          </p:grpSpPr>
          <p:pic>
            <p:nvPicPr>
              <p:cNvPr id="561160" name="Picture 8"/>
              <p:cNvPicPr>
                <a:picLocks noChangeAspect="1" noChangeArrowheads="1"/>
              </p:cNvPicPr>
              <p:nvPr/>
            </p:nvPicPr>
            <p:blipFill>
              <a:blip r:embed="rId5" cstate="print"/>
              <a:srcRect/>
              <a:stretch>
                <a:fillRect/>
              </a:stretch>
            </p:blipFill>
            <p:spPr bwMode="auto">
              <a:xfrm>
                <a:off x="3053" y="863"/>
                <a:ext cx="2069" cy="1867"/>
              </a:xfrm>
              <a:prstGeom prst="rect">
                <a:avLst/>
              </a:prstGeom>
              <a:noFill/>
              <a:ln w="9525">
                <a:noFill/>
                <a:miter lim="800000"/>
                <a:headEnd/>
                <a:tailEnd/>
              </a:ln>
              <a:effectLst/>
            </p:spPr>
          </p:pic>
          <p:grpSp>
            <p:nvGrpSpPr>
              <p:cNvPr id="561161" name="Group 9"/>
              <p:cNvGrpSpPr>
                <a:grpSpLocks/>
              </p:cNvGrpSpPr>
              <p:nvPr/>
            </p:nvGrpSpPr>
            <p:grpSpPr bwMode="auto">
              <a:xfrm>
                <a:off x="3273" y="2590"/>
                <a:ext cx="827" cy="391"/>
                <a:chOff x="742" y="3274"/>
                <a:chExt cx="827" cy="391"/>
              </a:xfrm>
            </p:grpSpPr>
            <p:sp>
              <p:nvSpPr>
                <p:cNvPr id="561162" name="Line 10"/>
                <p:cNvSpPr>
                  <a:spLocks noChangeShapeType="1"/>
                </p:cNvSpPr>
                <p:nvPr/>
              </p:nvSpPr>
              <p:spPr bwMode="auto">
                <a:xfrm flipH="1">
                  <a:off x="1173" y="3360"/>
                  <a:ext cx="395" cy="0"/>
                </a:xfrm>
                <a:prstGeom prst="line">
                  <a:avLst/>
                </a:prstGeom>
                <a:noFill/>
                <a:ln w="9525">
                  <a:solidFill>
                    <a:schemeClr val="tx1"/>
                  </a:solidFill>
                  <a:round/>
                  <a:headEnd/>
                  <a:tailEnd type="triangle" w="med" len="med"/>
                </a:ln>
                <a:effectLst/>
              </p:spPr>
              <p:txBody>
                <a:bodyPr>
                  <a:spAutoFit/>
                </a:bodyPr>
                <a:lstStyle/>
                <a:p>
                  <a:endParaRPr lang="en-US">
                    <a:solidFill>
                      <a:schemeClr val="bg1"/>
                    </a:solidFill>
                    <a:latin typeface="Arial" panose="020B0604020202020204" pitchFamily="34" charset="0"/>
                    <a:cs typeface="Arial" panose="020B0604020202020204" pitchFamily="34" charset="0"/>
                  </a:endParaRPr>
                </a:p>
              </p:txBody>
            </p:sp>
            <p:sp>
              <p:nvSpPr>
                <p:cNvPr id="561163" name="Text Box 11"/>
                <p:cNvSpPr txBox="1">
                  <a:spLocks noChangeArrowheads="1"/>
                </p:cNvSpPr>
                <p:nvPr/>
              </p:nvSpPr>
              <p:spPr bwMode="auto">
                <a:xfrm>
                  <a:off x="742" y="3274"/>
                  <a:ext cx="518" cy="192"/>
                </a:xfrm>
                <a:prstGeom prst="rect">
                  <a:avLst/>
                </a:prstGeom>
                <a:noFill/>
                <a:ln w="9525">
                  <a:noFill/>
                  <a:miter lim="800000"/>
                  <a:headEnd/>
                  <a:tailEnd type="none" w="sm" len="sm"/>
                </a:ln>
                <a:effectLst/>
              </p:spPr>
              <p:txBody>
                <a:bodyPr wrap="none">
                  <a:spAutoFit/>
                </a:bodyPr>
                <a:lstStyle/>
                <a:p>
                  <a:pPr algn="ctr"/>
                  <a:r>
                    <a:rPr lang="en-US" sz="1000" b="1">
                      <a:solidFill>
                        <a:schemeClr val="bg1"/>
                      </a:solidFill>
                      <a:latin typeface="Arial" panose="020B0604020202020204" pitchFamily="34" charset="0"/>
                      <a:cs typeface="Arial" panose="020B0604020202020204" pitchFamily="34" charset="0"/>
                    </a:rPr>
                    <a:t>Gravity</a:t>
                  </a:r>
                </a:p>
              </p:txBody>
            </p:sp>
            <p:sp>
              <p:nvSpPr>
                <p:cNvPr id="561164" name="Line 12"/>
                <p:cNvSpPr>
                  <a:spLocks noChangeShapeType="1"/>
                </p:cNvSpPr>
                <p:nvPr/>
              </p:nvSpPr>
              <p:spPr bwMode="auto">
                <a:xfrm>
                  <a:off x="1569" y="3358"/>
                  <a:ext cx="0" cy="307"/>
                </a:xfrm>
                <a:prstGeom prst="line">
                  <a:avLst/>
                </a:prstGeom>
                <a:noFill/>
                <a:ln w="9525">
                  <a:solidFill>
                    <a:schemeClr val="tx1"/>
                  </a:solidFill>
                  <a:round/>
                  <a:headEnd/>
                  <a:tailEnd type="triangle" w="med" len="med"/>
                </a:ln>
                <a:effectLst/>
              </p:spPr>
              <p:txBody>
                <a:bodyPr wrap="none">
                  <a:spAutoFit/>
                </a:bodyPr>
                <a:lstStyle/>
                <a:p>
                  <a:endParaRPr lang="en-US">
                    <a:solidFill>
                      <a:schemeClr val="bg1"/>
                    </a:solidFill>
                    <a:latin typeface="Arial" panose="020B0604020202020204" pitchFamily="34" charset="0"/>
                    <a:cs typeface="Arial" panose="020B0604020202020204" pitchFamily="34" charset="0"/>
                  </a:endParaRPr>
                </a:p>
              </p:txBody>
            </p:sp>
          </p:grpSp>
          <p:grpSp>
            <p:nvGrpSpPr>
              <p:cNvPr id="561166" name="Group 14"/>
              <p:cNvGrpSpPr>
                <a:grpSpLocks/>
              </p:cNvGrpSpPr>
              <p:nvPr/>
            </p:nvGrpSpPr>
            <p:grpSpPr bwMode="auto">
              <a:xfrm>
                <a:off x="4038" y="1375"/>
                <a:ext cx="610" cy="509"/>
                <a:chOff x="2753" y="3519"/>
                <a:chExt cx="610" cy="509"/>
              </a:xfrm>
            </p:grpSpPr>
            <p:sp>
              <p:nvSpPr>
                <p:cNvPr id="561167" name="Text Box 15"/>
                <p:cNvSpPr txBox="1">
                  <a:spLocks noChangeArrowheads="1"/>
                </p:cNvSpPr>
                <p:nvPr/>
              </p:nvSpPr>
              <p:spPr bwMode="auto">
                <a:xfrm>
                  <a:off x="3110" y="3788"/>
                  <a:ext cx="253" cy="240"/>
                </a:xfrm>
                <a:prstGeom prst="rect">
                  <a:avLst/>
                </a:prstGeom>
                <a:noFill/>
                <a:ln w="9525">
                  <a:noFill/>
                  <a:miter lim="800000"/>
                  <a:headEnd/>
                  <a:tailEnd type="none" w="sm" len="sm"/>
                </a:ln>
                <a:effectLst/>
              </p:spPr>
              <p:txBody>
                <a:bodyPr wrap="none">
                  <a:spAutoFit/>
                </a:bodyPr>
                <a:lstStyle/>
                <a:p>
                  <a:pPr algn="ctr"/>
                  <a:r>
                    <a:rPr lang="en-US" sz="1400" b="1">
                      <a:solidFill>
                        <a:schemeClr val="bg1"/>
                      </a:solidFill>
                      <a:latin typeface="Arial" panose="020B0604020202020204" pitchFamily="34" charset="0"/>
                      <a:cs typeface="Arial" panose="020B0604020202020204" pitchFamily="34" charset="0"/>
                    </a:rPr>
                    <a:t>X</a:t>
                  </a:r>
                </a:p>
              </p:txBody>
            </p:sp>
            <p:grpSp>
              <p:nvGrpSpPr>
                <p:cNvPr id="561168" name="Group 16"/>
                <p:cNvGrpSpPr>
                  <a:grpSpLocks/>
                </p:cNvGrpSpPr>
                <p:nvPr/>
              </p:nvGrpSpPr>
              <p:grpSpPr bwMode="auto">
                <a:xfrm rot="-10800000">
                  <a:off x="2795" y="3588"/>
                  <a:ext cx="396" cy="307"/>
                  <a:chOff x="2795" y="3588"/>
                  <a:chExt cx="396" cy="307"/>
                </a:xfrm>
              </p:grpSpPr>
              <p:sp>
                <p:nvSpPr>
                  <p:cNvPr id="561169" name="Line 17"/>
                  <p:cNvSpPr>
                    <a:spLocks noChangeShapeType="1"/>
                  </p:cNvSpPr>
                  <p:nvPr/>
                </p:nvSpPr>
                <p:spPr bwMode="auto">
                  <a:xfrm flipH="1">
                    <a:off x="2795" y="3590"/>
                    <a:ext cx="395" cy="0"/>
                  </a:xfrm>
                  <a:prstGeom prst="line">
                    <a:avLst/>
                  </a:prstGeom>
                  <a:noFill/>
                  <a:ln w="9525">
                    <a:solidFill>
                      <a:schemeClr val="tx1"/>
                    </a:solidFill>
                    <a:round/>
                    <a:headEnd/>
                    <a:tailEnd type="triangle" w="med" len="med"/>
                  </a:ln>
                  <a:effectLst/>
                </p:spPr>
                <p:txBody>
                  <a:bodyPr>
                    <a:spAutoFit/>
                  </a:bodyPr>
                  <a:lstStyle/>
                  <a:p>
                    <a:endParaRPr lang="en-US">
                      <a:solidFill>
                        <a:schemeClr val="bg1"/>
                      </a:solidFill>
                      <a:latin typeface="Arial" panose="020B0604020202020204" pitchFamily="34" charset="0"/>
                      <a:cs typeface="Arial" panose="020B0604020202020204" pitchFamily="34" charset="0"/>
                    </a:endParaRPr>
                  </a:p>
                </p:txBody>
              </p:sp>
              <p:sp>
                <p:nvSpPr>
                  <p:cNvPr id="561170" name="Line 18"/>
                  <p:cNvSpPr>
                    <a:spLocks noChangeShapeType="1"/>
                  </p:cNvSpPr>
                  <p:nvPr/>
                </p:nvSpPr>
                <p:spPr bwMode="auto">
                  <a:xfrm>
                    <a:off x="3191" y="3588"/>
                    <a:ext cx="0" cy="307"/>
                  </a:xfrm>
                  <a:prstGeom prst="line">
                    <a:avLst/>
                  </a:prstGeom>
                  <a:noFill/>
                  <a:ln w="9525">
                    <a:solidFill>
                      <a:schemeClr val="tx1"/>
                    </a:solidFill>
                    <a:round/>
                    <a:headEnd/>
                    <a:tailEnd type="triangle" w="med" len="med"/>
                  </a:ln>
                  <a:effectLst/>
                </p:spPr>
                <p:txBody>
                  <a:bodyPr wrap="none">
                    <a:spAutoFit/>
                  </a:bodyPr>
                  <a:lstStyle/>
                  <a:p>
                    <a:endParaRPr lang="en-US">
                      <a:solidFill>
                        <a:schemeClr val="bg1"/>
                      </a:solidFill>
                      <a:latin typeface="Arial" panose="020B0604020202020204" pitchFamily="34" charset="0"/>
                      <a:cs typeface="Arial" panose="020B0604020202020204" pitchFamily="34" charset="0"/>
                    </a:endParaRPr>
                  </a:p>
                </p:txBody>
              </p:sp>
            </p:grpSp>
            <p:sp>
              <p:nvSpPr>
                <p:cNvPr id="561171" name="Text Box 19"/>
                <p:cNvSpPr txBox="1">
                  <a:spLocks noChangeArrowheads="1"/>
                </p:cNvSpPr>
                <p:nvPr/>
              </p:nvSpPr>
              <p:spPr bwMode="auto">
                <a:xfrm>
                  <a:off x="2753" y="3519"/>
                  <a:ext cx="253" cy="240"/>
                </a:xfrm>
                <a:prstGeom prst="rect">
                  <a:avLst/>
                </a:prstGeom>
                <a:noFill/>
                <a:ln w="9525">
                  <a:noFill/>
                  <a:miter lim="800000"/>
                  <a:headEnd/>
                  <a:tailEnd type="none" w="sm" len="sm"/>
                </a:ln>
                <a:effectLst/>
              </p:spPr>
              <p:txBody>
                <a:bodyPr wrap="none">
                  <a:spAutoFit/>
                </a:bodyPr>
                <a:lstStyle/>
                <a:p>
                  <a:pPr algn="ctr"/>
                  <a:r>
                    <a:rPr lang="en-US" sz="1400" b="1">
                      <a:solidFill>
                        <a:schemeClr val="bg1"/>
                      </a:solidFill>
                      <a:latin typeface="Arial" panose="020B0604020202020204" pitchFamily="34" charset="0"/>
                      <a:cs typeface="Arial" panose="020B0604020202020204" pitchFamily="34" charset="0"/>
                    </a:rPr>
                    <a:t>Y</a:t>
                  </a:r>
                </a:p>
              </p:txBody>
            </p:sp>
          </p:grpSp>
        </p:grpSp>
        <p:grpSp>
          <p:nvGrpSpPr>
            <p:cNvPr id="561172" name="Group 20"/>
            <p:cNvGrpSpPr>
              <a:grpSpLocks/>
            </p:cNvGrpSpPr>
            <p:nvPr/>
          </p:nvGrpSpPr>
          <p:grpSpPr bwMode="auto">
            <a:xfrm>
              <a:off x="1589097" y="1611778"/>
              <a:ext cx="3264263" cy="3896932"/>
              <a:chOff x="364" y="689"/>
              <a:chExt cx="1878" cy="2244"/>
            </a:xfrm>
          </p:grpSpPr>
          <p:pic>
            <p:nvPicPr>
              <p:cNvPr id="561173" name="Picture 21"/>
              <p:cNvPicPr>
                <a:picLocks noChangeAspect="1" noChangeArrowheads="1"/>
              </p:cNvPicPr>
              <p:nvPr/>
            </p:nvPicPr>
            <p:blipFill>
              <a:blip r:embed="rId6" cstate="print"/>
              <a:srcRect/>
              <a:stretch>
                <a:fillRect/>
              </a:stretch>
            </p:blipFill>
            <p:spPr bwMode="auto">
              <a:xfrm>
                <a:off x="364" y="689"/>
                <a:ext cx="1878" cy="2086"/>
              </a:xfrm>
              <a:prstGeom prst="rect">
                <a:avLst/>
              </a:prstGeom>
              <a:noFill/>
              <a:ln w="9525">
                <a:noFill/>
                <a:miter lim="800000"/>
                <a:headEnd/>
                <a:tailEnd/>
              </a:ln>
              <a:effectLst/>
            </p:spPr>
          </p:pic>
          <p:sp>
            <p:nvSpPr>
              <p:cNvPr id="561175" name="Line 23"/>
              <p:cNvSpPr>
                <a:spLocks noChangeShapeType="1"/>
              </p:cNvSpPr>
              <p:nvPr/>
            </p:nvSpPr>
            <p:spPr bwMode="auto">
              <a:xfrm>
                <a:off x="1339" y="2626"/>
                <a:ext cx="0" cy="307"/>
              </a:xfrm>
              <a:prstGeom prst="line">
                <a:avLst/>
              </a:prstGeom>
              <a:noFill/>
              <a:ln w="9525">
                <a:solidFill>
                  <a:schemeClr val="tx1"/>
                </a:solidFill>
                <a:round/>
                <a:headEnd/>
                <a:tailEnd type="triangle" w="med" len="med"/>
              </a:ln>
              <a:effectLst/>
            </p:spPr>
            <p:txBody>
              <a:bodyPr wrap="none">
                <a:spAutoFit/>
              </a:bodyPr>
              <a:lstStyle/>
              <a:p>
                <a:endParaRPr lang="en-US">
                  <a:solidFill>
                    <a:schemeClr val="bg1"/>
                  </a:solidFill>
                  <a:latin typeface="Arial" panose="020B0604020202020204" pitchFamily="34" charset="0"/>
                  <a:cs typeface="Arial" panose="020B0604020202020204" pitchFamily="34" charset="0"/>
                </a:endParaRPr>
              </a:p>
            </p:txBody>
          </p:sp>
          <p:grpSp>
            <p:nvGrpSpPr>
              <p:cNvPr id="561176" name="Group 24"/>
              <p:cNvGrpSpPr>
                <a:grpSpLocks/>
              </p:cNvGrpSpPr>
              <p:nvPr/>
            </p:nvGrpSpPr>
            <p:grpSpPr bwMode="auto">
              <a:xfrm>
                <a:off x="1284" y="1342"/>
                <a:ext cx="719" cy="581"/>
                <a:chOff x="1284" y="1300"/>
                <a:chExt cx="719" cy="581"/>
              </a:xfrm>
            </p:grpSpPr>
            <p:grpSp>
              <p:nvGrpSpPr>
                <p:cNvPr id="561177" name="Group 25"/>
                <p:cNvGrpSpPr>
                  <a:grpSpLocks/>
                </p:cNvGrpSpPr>
                <p:nvPr/>
              </p:nvGrpSpPr>
              <p:grpSpPr bwMode="auto">
                <a:xfrm>
                  <a:off x="1284" y="1300"/>
                  <a:ext cx="610" cy="509"/>
                  <a:chOff x="2753" y="3519"/>
                  <a:chExt cx="610" cy="509"/>
                </a:xfrm>
              </p:grpSpPr>
              <p:sp>
                <p:nvSpPr>
                  <p:cNvPr id="561178" name="Text Box 26"/>
                  <p:cNvSpPr txBox="1">
                    <a:spLocks noChangeArrowheads="1"/>
                  </p:cNvSpPr>
                  <p:nvPr/>
                </p:nvSpPr>
                <p:spPr bwMode="auto">
                  <a:xfrm>
                    <a:off x="3110" y="3788"/>
                    <a:ext cx="253" cy="240"/>
                  </a:xfrm>
                  <a:prstGeom prst="rect">
                    <a:avLst/>
                  </a:prstGeom>
                  <a:noFill/>
                  <a:ln w="9525">
                    <a:noFill/>
                    <a:miter lim="800000"/>
                    <a:headEnd/>
                    <a:tailEnd type="none" w="sm" len="sm"/>
                  </a:ln>
                  <a:effectLst/>
                </p:spPr>
                <p:txBody>
                  <a:bodyPr wrap="none">
                    <a:spAutoFit/>
                  </a:bodyPr>
                  <a:lstStyle/>
                  <a:p>
                    <a:pPr algn="ctr"/>
                    <a:r>
                      <a:rPr lang="en-US" sz="1400" b="1">
                        <a:solidFill>
                          <a:schemeClr val="bg1"/>
                        </a:solidFill>
                        <a:latin typeface="Arial" panose="020B0604020202020204" pitchFamily="34" charset="0"/>
                        <a:cs typeface="Arial" panose="020B0604020202020204" pitchFamily="34" charset="0"/>
                      </a:rPr>
                      <a:t>X</a:t>
                    </a:r>
                  </a:p>
                </p:txBody>
              </p:sp>
              <p:grpSp>
                <p:nvGrpSpPr>
                  <p:cNvPr id="561179" name="Group 27"/>
                  <p:cNvGrpSpPr>
                    <a:grpSpLocks/>
                  </p:cNvGrpSpPr>
                  <p:nvPr/>
                </p:nvGrpSpPr>
                <p:grpSpPr bwMode="auto">
                  <a:xfrm rot="-10800000">
                    <a:off x="2795" y="3588"/>
                    <a:ext cx="396" cy="307"/>
                    <a:chOff x="2795" y="3588"/>
                    <a:chExt cx="396" cy="307"/>
                  </a:xfrm>
                </p:grpSpPr>
                <p:sp>
                  <p:nvSpPr>
                    <p:cNvPr id="561180" name="Line 28"/>
                    <p:cNvSpPr>
                      <a:spLocks noChangeShapeType="1"/>
                    </p:cNvSpPr>
                    <p:nvPr/>
                  </p:nvSpPr>
                  <p:spPr bwMode="auto">
                    <a:xfrm flipH="1">
                      <a:off x="2795" y="3590"/>
                      <a:ext cx="395" cy="0"/>
                    </a:xfrm>
                    <a:prstGeom prst="line">
                      <a:avLst/>
                    </a:prstGeom>
                    <a:noFill/>
                    <a:ln w="9525">
                      <a:solidFill>
                        <a:schemeClr val="tx1"/>
                      </a:solidFill>
                      <a:round/>
                      <a:headEnd/>
                      <a:tailEnd type="triangle" w="med" len="med"/>
                    </a:ln>
                    <a:effectLst/>
                  </p:spPr>
                  <p:txBody>
                    <a:bodyPr>
                      <a:spAutoFit/>
                    </a:bodyPr>
                    <a:lstStyle/>
                    <a:p>
                      <a:endParaRPr lang="en-US">
                        <a:solidFill>
                          <a:schemeClr val="bg1"/>
                        </a:solidFill>
                        <a:latin typeface="Arial" panose="020B0604020202020204" pitchFamily="34" charset="0"/>
                        <a:cs typeface="Arial" panose="020B0604020202020204" pitchFamily="34" charset="0"/>
                      </a:endParaRPr>
                    </a:p>
                  </p:txBody>
                </p:sp>
                <p:sp>
                  <p:nvSpPr>
                    <p:cNvPr id="561181" name="Line 29"/>
                    <p:cNvSpPr>
                      <a:spLocks noChangeShapeType="1"/>
                    </p:cNvSpPr>
                    <p:nvPr/>
                  </p:nvSpPr>
                  <p:spPr bwMode="auto">
                    <a:xfrm>
                      <a:off x="3191" y="3588"/>
                      <a:ext cx="0" cy="307"/>
                    </a:xfrm>
                    <a:prstGeom prst="line">
                      <a:avLst/>
                    </a:prstGeom>
                    <a:noFill/>
                    <a:ln w="9525">
                      <a:solidFill>
                        <a:schemeClr val="tx1"/>
                      </a:solidFill>
                      <a:round/>
                      <a:headEnd/>
                      <a:tailEnd type="triangle" w="med" len="med"/>
                    </a:ln>
                    <a:effectLst/>
                  </p:spPr>
                  <p:txBody>
                    <a:bodyPr wrap="none">
                      <a:spAutoFit/>
                    </a:bodyPr>
                    <a:lstStyle/>
                    <a:p>
                      <a:endParaRPr lang="en-US">
                        <a:solidFill>
                          <a:schemeClr val="bg1"/>
                        </a:solidFill>
                        <a:latin typeface="Arial" panose="020B0604020202020204" pitchFamily="34" charset="0"/>
                        <a:cs typeface="Arial" panose="020B0604020202020204" pitchFamily="34" charset="0"/>
                      </a:endParaRPr>
                    </a:p>
                  </p:txBody>
                </p:sp>
              </p:grpSp>
              <p:sp>
                <p:nvSpPr>
                  <p:cNvPr id="561182" name="Text Box 30"/>
                  <p:cNvSpPr txBox="1">
                    <a:spLocks noChangeArrowheads="1"/>
                  </p:cNvSpPr>
                  <p:nvPr/>
                </p:nvSpPr>
                <p:spPr bwMode="auto">
                  <a:xfrm>
                    <a:off x="2753" y="3519"/>
                    <a:ext cx="253" cy="240"/>
                  </a:xfrm>
                  <a:prstGeom prst="rect">
                    <a:avLst/>
                  </a:prstGeom>
                  <a:noFill/>
                  <a:ln w="9525">
                    <a:noFill/>
                    <a:miter lim="800000"/>
                    <a:headEnd/>
                    <a:tailEnd type="none" w="sm" len="sm"/>
                  </a:ln>
                  <a:effectLst/>
                </p:spPr>
                <p:txBody>
                  <a:bodyPr wrap="none">
                    <a:spAutoFit/>
                  </a:bodyPr>
                  <a:lstStyle/>
                  <a:p>
                    <a:pPr algn="ctr"/>
                    <a:r>
                      <a:rPr lang="en-US" sz="1400" b="1">
                        <a:solidFill>
                          <a:schemeClr val="bg1"/>
                        </a:solidFill>
                        <a:latin typeface="Arial" panose="020B0604020202020204" pitchFamily="34" charset="0"/>
                        <a:cs typeface="Arial" panose="020B0604020202020204" pitchFamily="34" charset="0"/>
                      </a:rPr>
                      <a:t>Y</a:t>
                    </a:r>
                  </a:p>
                </p:txBody>
              </p:sp>
            </p:grpSp>
            <p:sp>
              <p:nvSpPr>
                <p:cNvPr id="561183" name="Text Box 31"/>
                <p:cNvSpPr txBox="1">
                  <a:spLocks noChangeArrowheads="1"/>
                </p:cNvSpPr>
                <p:nvPr/>
              </p:nvSpPr>
              <p:spPr bwMode="auto">
                <a:xfrm>
                  <a:off x="1527" y="1689"/>
                  <a:ext cx="476" cy="192"/>
                </a:xfrm>
                <a:prstGeom prst="rect">
                  <a:avLst/>
                </a:prstGeom>
                <a:noFill/>
                <a:ln w="9525">
                  <a:noFill/>
                  <a:miter lim="800000"/>
                  <a:headEnd/>
                  <a:tailEnd type="none" w="sm" len="sm"/>
                </a:ln>
                <a:effectLst/>
              </p:spPr>
              <p:txBody>
                <a:bodyPr wrap="none">
                  <a:spAutoFit/>
                </a:bodyPr>
                <a:lstStyle/>
                <a:p>
                  <a:pPr algn="ctr"/>
                  <a:r>
                    <a:rPr lang="en-US" sz="1000" b="1">
                      <a:solidFill>
                        <a:schemeClr val="bg1"/>
                      </a:solidFill>
                      <a:latin typeface="Arial" panose="020B0604020202020204" pitchFamily="34" charset="0"/>
                      <a:cs typeface="Arial" panose="020B0604020202020204" pitchFamily="34" charset="0"/>
                    </a:rPr>
                    <a:t>Vertex</a:t>
                  </a:r>
                </a:p>
              </p:txBody>
            </p:sp>
          </p:grpSp>
        </p:grpSp>
        <p:sp>
          <p:nvSpPr>
            <p:cNvPr id="561184" name="Text Box 32"/>
            <p:cNvSpPr txBox="1">
              <a:spLocks noChangeArrowheads="1"/>
            </p:cNvSpPr>
            <p:nvPr/>
          </p:nvSpPr>
          <p:spPr bwMode="auto">
            <a:xfrm>
              <a:off x="4671041" y="2193901"/>
              <a:ext cx="761727" cy="792889"/>
            </a:xfrm>
            <a:prstGeom prst="rect">
              <a:avLst/>
            </a:prstGeom>
            <a:noFill/>
            <a:ln w="9525">
              <a:noFill/>
              <a:miter lim="800000"/>
              <a:headEnd/>
              <a:tailEnd/>
            </a:ln>
            <a:effectLst/>
          </p:spPr>
          <p:txBody>
            <a:bodyPr wrap="square" lIns="92075" tIns="46038" rIns="92075" bIns="46038">
              <a:spAutoFit/>
            </a:bodyPr>
            <a:lstStyle/>
            <a:p>
              <a:pPr algn="ctr"/>
              <a:r>
                <a:rPr lang="en-US" sz="800" b="1">
                  <a:solidFill>
                    <a:schemeClr val="bg1"/>
                  </a:solidFill>
                  <a:latin typeface="Arial" panose="020B0604020202020204" pitchFamily="34" charset="0"/>
                  <a:cs typeface="Arial" panose="020B0604020202020204" pitchFamily="34" charset="0"/>
                </a:rPr>
                <a:t>Full 15mm</a:t>
              </a:r>
            </a:p>
            <a:p>
              <a:pPr algn="ctr"/>
              <a:r>
                <a:rPr lang="en-US" sz="800" b="1">
                  <a:solidFill>
                    <a:schemeClr val="bg1"/>
                  </a:solidFill>
                  <a:latin typeface="Arial" panose="020B0604020202020204" pitchFamily="34" charset="0"/>
                  <a:cs typeface="Arial" panose="020B0604020202020204" pitchFamily="34" charset="0"/>
                </a:rPr>
                <a:t>=155572 </a:t>
              </a:r>
            </a:p>
          </p:txBody>
        </p:sp>
        <p:sp>
          <p:nvSpPr>
            <p:cNvPr id="561185" name="Text Box 33"/>
            <p:cNvSpPr txBox="1">
              <a:spLocks noChangeArrowheads="1"/>
            </p:cNvSpPr>
            <p:nvPr/>
          </p:nvSpPr>
          <p:spPr bwMode="auto">
            <a:xfrm>
              <a:off x="9211779" y="2158553"/>
              <a:ext cx="761729" cy="792889"/>
            </a:xfrm>
            <a:prstGeom prst="rect">
              <a:avLst/>
            </a:prstGeom>
            <a:noFill/>
            <a:ln w="9525">
              <a:noFill/>
              <a:miter lim="800000"/>
              <a:headEnd/>
              <a:tailEnd/>
            </a:ln>
            <a:effectLst/>
          </p:spPr>
          <p:txBody>
            <a:bodyPr wrap="square" lIns="92075" tIns="46038" rIns="92075" bIns="46038">
              <a:spAutoFit/>
            </a:bodyPr>
            <a:lstStyle/>
            <a:p>
              <a:pPr algn="ctr"/>
              <a:r>
                <a:rPr lang="en-US" sz="800" b="1">
                  <a:solidFill>
                    <a:schemeClr val="bg1"/>
                  </a:solidFill>
                  <a:latin typeface="Arial" panose="020B0604020202020204" pitchFamily="34" charset="0"/>
                  <a:cs typeface="Arial" panose="020B0604020202020204" pitchFamily="34" charset="0"/>
                </a:rPr>
                <a:t>Full 15mm</a:t>
              </a:r>
            </a:p>
            <a:p>
              <a:pPr algn="ctr"/>
              <a:r>
                <a:rPr lang="en-US" sz="800" b="1">
                  <a:solidFill>
                    <a:schemeClr val="bg1"/>
                  </a:solidFill>
                  <a:latin typeface="Arial" panose="020B0604020202020204" pitchFamily="34" charset="0"/>
                  <a:cs typeface="Arial" panose="020B0604020202020204" pitchFamily="34" charset="0"/>
                </a:rPr>
                <a:t>=152064 </a:t>
              </a:r>
            </a:p>
          </p:txBody>
        </p:sp>
      </p:grpSp>
      <p:sp>
        <p:nvSpPr>
          <p:cNvPr id="561186" name="Text Box 34"/>
          <p:cNvSpPr txBox="1">
            <a:spLocks noChangeArrowheads="1"/>
          </p:cNvSpPr>
          <p:nvPr/>
        </p:nvSpPr>
        <p:spPr bwMode="auto">
          <a:xfrm>
            <a:off x="2391392" y="150954"/>
            <a:ext cx="7332264" cy="646331"/>
          </a:xfrm>
          <a:prstGeom prst="rect">
            <a:avLst/>
          </a:prstGeom>
          <a:noFill/>
          <a:ln w="9525">
            <a:noFill/>
            <a:miter lim="800000"/>
            <a:headEnd/>
            <a:tailEnd/>
          </a:ln>
          <a:effectLst/>
        </p:spPr>
        <p:txBody>
          <a:bodyPr wrap="none">
            <a:spAutoFit/>
          </a:bodyPr>
          <a:lstStyle/>
          <a:p>
            <a:r>
              <a:rPr lang="en-US" sz="3600" dirty="0">
                <a:solidFill>
                  <a:schemeClr val="bg1"/>
                </a:solidFill>
                <a:latin typeface="Arial" panose="020B0604020202020204" pitchFamily="34" charset="0"/>
                <a:cs typeface="Arial" panose="020B0604020202020204" pitchFamily="34" charset="0"/>
              </a:rPr>
              <a:t>Mirror Technology Selection (2003)</a:t>
            </a:r>
          </a:p>
        </p:txBody>
      </p:sp>
      <p:sp>
        <p:nvSpPr>
          <p:cNvPr id="561187" name="Text Box 35"/>
          <p:cNvSpPr txBox="1">
            <a:spLocks noChangeArrowheads="1"/>
          </p:cNvSpPr>
          <p:nvPr/>
        </p:nvSpPr>
        <p:spPr bwMode="auto">
          <a:xfrm>
            <a:off x="1896586" y="5948126"/>
            <a:ext cx="9464450" cy="461665"/>
          </a:xfrm>
          <a:prstGeom prst="rect">
            <a:avLst/>
          </a:prstGeom>
          <a:noFill/>
          <a:ln w="9525">
            <a:noFill/>
            <a:miter lim="800000"/>
            <a:headEnd/>
            <a:tailEnd/>
          </a:ln>
          <a:effectLst/>
        </p:spPr>
        <p:txBody>
          <a:bodyPr wrap="none">
            <a:spAutoFit/>
          </a:bodyPr>
          <a:lstStyle/>
          <a:p>
            <a:r>
              <a:rPr lang="en-US" sz="2400" dirty="0">
                <a:solidFill>
                  <a:schemeClr val="bg1"/>
                </a:solidFill>
                <a:latin typeface="Arial" panose="020B0604020202020204" pitchFamily="34" charset="0"/>
                <a:cs typeface="Arial" panose="020B0604020202020204" pitchFamily="34" charset="0"/>
              </a:rPr>
              <a:t>Beryllium Mirror Selected Because of Superior Cryogenic Properties</a:t>
            </a:r>
          </a:p>
        </p:txBody>
      </p:sp>
      <p:pic>
        <p:nvPicPr>
          <p:cNvPr id="38" name="Picture 140931887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03724" y="1617441"/>
            <a:ext cx="4500544" cy="3148503"/>
          </a:xfrm>
          <a:prstGeom prst="rect">
            <a:avLst/>
          </a:prstGeom>
          <a:noFill/>
          <a:extLst>
            <a:ext uri="{909E8E84-426E-40DD-AFC4-6F175D3DCCD1}">
              <a14:hiddenFill xmlns:a14="http://schemas.microsoft.com/office/drawing/2010/main">
                <a:solidFill>
                  <a:srgbClr val="FFFFFF"/>
                </a:solidFill>
              </a14:hiddenFill>
            </a:ext>
          </a:extLst>
        </p:spPr>
      </p:pic>
      <p:sp>
        <p:nvSpPr>
          <p:cNvPr id="39" name="Text Box 5"/>
          <p:cNvSpPr txBox="1">
            <a:spLocks noChangeArrowheads="1"/>
          </p:cNvSpPr>
          <p:nvPr/>
        </p:nvSpPr>
        <p:spPr bwMode="auto">
          <a:xfrm>
            <a:off x="7842444" y="4949366"/>
            <a:ext cx="2917825" cy="1231106"/>
          </a:xfrm>
          <a:prstGeom prst="rect">
            <a:avLst/>
          </a:prstGeom>
          <a:noFill/>
          <a:ln w="9525">
            <a:noFill/>
            <a:miter lim="800000"/>
            <a:headEnd/>
            <a:tailEnd type="none" w="sm" len="sm"/>
          </a:ln>
          <a:effectLst/>
        </p:spPr>
        <p:txBody>
          <a:bodyPr>
            <a:spAutoFit/>
          </a:bodyPr>
          <a:lstStyle/>
          <a:p>
            <a:pPr algn="ctr">
              <a:tabLst>
                <a:tab pos="625475" algn="l"/>
              </a:tabLst>
            </a:pPr>
            <a:r>
              <a:rPr lang="en-US" b="1" i="1" dirty="0">
                <a:solidFill>
                  <a:schemeClr val="bg1"/>
                </a:solidFill>
                <a:latin typeface="Arial" panose="020B0604020202020204" pitchFamily="34" charset="0"/>
                <a:cs typeface="Arial" panose="020B0604020202020204" pitchFamily="34" charset="0"/>
              </a:rPr>
              <a:t>Temperatures at</a:t>
            </a:r>
          </a:p>
          <a:p>
            <a:pPr algn="ctr">
              <a:tabLst>
                <a:tab pos="625475" algn="l"/>
              </a:tabLst>
            </a:pPr>
            <a:r>
              <a:rPr lang="en-US" b="1" i="1" dirty="0">
                <a:solidFill>
                  <a:schemeClr val="bg1"/>
                </a:solidFill>
                <a:latin typeface="Arial" panose="020B0604020202020204" pitchFamily="34" charset="0"/>
                <a:cs typeface="Arial" panose="020B0604020202020204" pitchFamily="34" charset="0"/>
              </a:rPr>
              <a:t> End of Commissioning</a:t>
            </a:r>
          </a:p>
          <a:p>
            <a:pPr algn="ctr">
              <a:tabLst>
                <a:tab pos="625475" algn="l"/>
              </a:tabLst>
            </a:pPr>
            <a:endParaRPr lang="en-US" sz="1400" b="1" dirty="0">
              <a:solidFill>
                <a:schemeClr val="bg1"/>
              </a:solidFill>
              <a:latin typeface="Arial" panose="020B0604020202020204" pitchFamily="34" charset="0"/>
              <a:cs typeface="Arial" panose="020B0604020202020204" pitchFamily="34" charset="0"/>
            </a:endParaRPr>
          </a:p>
          <a:p>
            <a:pPr algn="ctr">
              <a:tabLst>
                <a:tab pos="625475" algn="l"/>
              </a:tabLst>
            </a:pPr>
            <a:endParaRPr lang="en-US" sz="1200" b="1" i="1" dirty="0">
              <a:solidFill>
                <a:schemeClr val="bg1"/>
              </a:solidFill>
              <a:latin typeface="Arial" panose="020B0604020202020204" pitchFamily="34" charset="0"/>
              <a:cs typeface="Arial" panose="020B0604020202020204" pitchFamily="34" charset="0"/>
            </a:endParaRPr>
          </a:p>
          <a:p>
            <a:pPr algn="ctr">
              <a:tabLst>
                <a:tab pos="625475" algn="l"/>
              </a:tabLst>
            </a:pPr>
            <a:endParaRPr lang="en-US" sz="1200" b="1" dirty="0">
              <a:solidFill>
                <a:schemeClr val="bg1"/>
              </a:solidFill>
              <a:latin typeface="Arial" panose="020B0604020202020204" pitchFamily="34" charset="0"/>
              <a:cs typeface="Arial" panose="020B0604020202020204" pitchFamily="34" charset="0"/>
            </a:endParaRPr>
          </a:p>
        </p:txBody>
      </p:sp>
      <p:pic>
        <p:nvPicPr>
          <p:cNvPr id="40" name="Picture 3" descr="NASA-b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8867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399" y="-14767"/>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8675" name="TextBox 30"/>
          <p:cNvSpPr txBox="1">
            <a:spLocks noChangeArrowheads="1"/>
          </p:cNvSpPr>
          <p:nvPr/>
        </p:nvSpPr>
        <p:spPr bwMode="auto">
          <a:xfrm>
            <a:off x="5508626" y="1553905"/>
            <a:ext cx="5159375" cy="5016758"/>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r>
              <a:rPr lang="en-US" altLang="en-US" sz="2000">
                <a:solidFill>
                  <a:schemeClr val="bg1"/>
                </a:solidFill>
              </a:rPr>
              <a:t>Composite Primary Mirror meets requirements</a:t>
            </a:r>
          </a:p>
        </p:txBody>
      </p:sp>
      <p:sp>
        <p:nvSpPr>
          <p:cNvPr id="28676" name="TextBox 29"/>
          <p:cNvSpPr txBox="1">
            <a:spLocks noChangeArrowheads="1"/>
          </p:cNvSpPr>
          <p:nvPr/>
        </p:nvSpPr>
        <p:spPr bwMode="auto">
          <a:xfrm>
            <a:off x="1524000" y="1257301"/>
            <a:ext cx="3944938" cy="5324475"/>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2000">
                <a:solidFill>
                  <a:schemeClr val="bg1"/>
                </a:solidFill>
              </a:rPr>
              <a:t>6 PMSAs ready for cryo testing</a:t>
            </a: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a:p>
            <a:pPr algn="ctr"/>
            <a:endParaRPr lang="en-US" altLang="en-US" sz="2000">
              <a:solidFill>
                <a:schemeClr val="bg1"/>
              </a:solidFill>
            </a:endParaRPr>
          </a:p>
        </p:txBody>
      </p:sp>
      <p:sp>
        <p:nvSpPr>
          <p:cNvPr id="28" name="Title 1"/>
          <p:cNvSpPr txBox="1">
            <a:spLocks/>
          </p:cNvSpPr>
          <p:nvPr/>
        </p:nvSpPr>
        <p:spPr bwMode="auto">
          <a:xfrm>
            <a:off x="2636364" y="56645"/>
            <a:ext cx="7242927" cy="983895"/>
          </a:xfrm>
          <a:prstGeom prst="rect">
            <a:avLst/>
          </a:prstGeom>
          <a:noFill/>
          <a:ln w="9525">
            <a:noFill/>
            <a:miter lim="800000"/>
            <a:headEnd/>
            <a:tailEnd/>
          </a:ln>
        </p:spPr>
        <p:txBody>
          <a:bodyPr anchor="ctr"/>
          <a:lstStyle/>
          <a:p>
            <a:pPr algn="ctr">
              <a:defRPr/>
            </a:pPr>
            <a:r>
              <a:rPr lang="en-US" sz="2800" dirty="0">
                <a:solidFill>
                  <a:schemeClr val="bg1"/>
                </a:solidFill>
                <a:latin typeface="Arial" panose="020B0604020202020204" pitchFamily="34" charset="0"/>
                <a:cs typeface="Arial" panose="020B0604020202020204" pitchFamily="34" charset="0"/>
              </a:rPr>
              <a:t>Measured Primary Mirror Cryogenic </a:t>
            </a:r>
          </a:p>
          <a:p>
            <a:pPr algn="ctr">
              <a:defRPr/>
            </a:pPr>
            <a:r>
              <a:rPr lang="en-US" sz="2800" dirty="0">
                <a:solidFill>
                  <a:schemeClr val="bg1"/>
                </a:solidFill>
                <a:latin typeface="Arial" panose="020B0604020202020204" pitchFamily="34" charset="0"/>
                <a:cs typeface="Arial" panose="020B0604020202020204" pitchFamily="34" charset="0"/>
              </a:rPr>
              <a:t>Surface Figure Error Meets Requirements</a:t>
            </a:r>
            <a:endParaRPr lang="en-US" sz="2800" kern="0" dirty="0">
              <a:solidFill>
                <a:schemeClr val="bg1"/>
              </a:solidFill>
              <a:latin typeface="Arial" panose="020B0604020202020204" pitchFamily="34" charset="0"/>
              <a:ea typeface="+mj-ea"/>
              <a:cs typeface="Arial" panose="020B0604020202020204" pitchFamily="34" charset="0"/>
            </a:endParaRPr>
          </a:p>
        </p:txBody>
      </p:sp>
      <p:pic>
        <p:nvPicPr>
          <p:cNvPr id="28678" name="Picture 1" descr="JWST Mirro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1828801"/>
            <a:ext cx="3916363"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3388" y="1270000"/>
            <a:ext cx="5154612"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0" name="Slide Number Placeholder 6"/>
          <p:cNvSpPr txBox="1">
            <a:spLocks/>
          </p:cNvSpPr>
          <p:nvPr/>
        </p:nvSpPr>
        <p:spPr bwMode="auto">
          <a:xfrm>
            <a:off x="10258425" y="6586539"/>
            <a:ext cx="43815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0188479-99DB-46E4-B75A-17BCAF09813A}" type="slidenum">
              <a:rPr lang="en-US" altLang="en-US" sz="1400">
                <a:latin typeface="Arial" panose="020B0604020202020204" pitchFamily="34" charset="0"/>
              </a:rPr>
              <a:pPr/>
              <a:t>13</a:t>
            </a:fld>
            <a:endParaRPr lang="en-US" altLang="en-US" sz="1400">
              <a:latin typeface="Arial" panose="020B0604020202020204" pitchFamily="34" charset="0"/>
            </a:endParaRPr>
          </a:p>
        </p:txBody>
      </p:sp>
      <p:pic>
        <p:nvPicPr>
          <p:cNvPr id="10"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3923126"/>
      </p:ext>
    </p:extLst>
  </p:cSld>
  <p:clrMapOvr>
    <a:masterClrMapping/>
  </p:clrMapOvr>
  <p:transition>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994"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4275" name="Title 1"/>
          <p:cNvSpPr>
            <a:spLocks noGrp="1"/>
          </p:cNvSpPr>
          <p:nvPr>
            <p:ph type="title"/>
          </p:nvPr>
        </p:nvSpPr>
        <p:spPr>
          <a:xfrm>
            <a:off x="2987649" y="194331"/>
            <a:ext cx="6208713" cy="1032423"/>
          </a:xfrm>
        </p:spPr>
        <p:txBody>
          <a:bodyPr>
            <a:normAutofit/>
          </a:bodyPr>
          <a:lstStyle/>
          <a:p>
            <a:pPr algn="ctr"/>
            <a:r>
              <a:rPr lang="en-US" altLang="en-US" sz="2800" dirty="0">
                <a:solidFill>
                  <a:schemeClr val="bg1"/>
                </a:solidFill>
                <a:latin typeface="Helvetica" panose="020B0604020202020204" pitchFamily="34" charset="0"/>
                <a:cs typeface="Helvetica" panose="020B0604020202020204" pitchFamily="34" charset="0"/>
              </a:rPr>
              <a:t>Phased Primary Mirror </a:t>
            </a:r>
            <a:r>
              <a:rPr lang="en-US" altLang="en-US" sz="2800" dirty="0" err="1">
                <a:solidFill>
                  <a:schemeClr val="bg1"/>
                </a:solidFill>
                <a:latin typeface="Helvetica" panose="020B0604020202020204" pitchFamily="34" charset="0"/>
                <a:cs typeface="Helvetica" panose="020B0604020202020204" pitchFamily="34" charset="0"/>
              </a:rPr>
              <a:t>Interferogram</a:t>
            </a:r>
            <a:br>
              <a:rPr lang="en-US" altLang="en-US" sz="2800" dirty="0">
                <a:solidFill>
                  <a:schemeClr val="bg1"/>
                </a:solidFill>
                <a:latin typeface="Helvetica" panose="020B0604020202020204" pitchFamily="34" charset="0"/>
                <a:cs typeface="Helvetica" panose="020B0604020202020204" pitchFamily="34" charset="0"/>
              </a:rPr>
            </a:br>
            <a:r>
              <a:rPr lang="en-US" altLang="en-US" sz="2800" dirty="0">
                <a:solidFill>
                  <a:schemeClr val="bg1"/>
                </a:solidFill>
                <a:latin typeface="Helvetica" panose="020B0604020202020204" pitchFamily="34" charset="0"/>
                <a:cs typeface="Helvetica" panose="020B0604020202020204" pitchFamily="34" charset="0"/>
              </a:rPr>
              <a:t>JSC Chamber A, Houston, 2017</a:t>
            </a:r>
          </a:p>
        </p:txBody>
      </p:sp>
      <p:pic>
        <p:nvPicPr>
          <p:cNvPr id="7" name="Picture 3" descr="View image on Twitter">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9862" y="2531796"/>
            <a:ext cx="2967428" cy="2224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982" y="1427880"/>
            <a:ext cx="2986334" cy="4432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58147" y="1427880"/>
            <a:ext cx="4374399" cy="4432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0500191" y="4218963"/>
            <a:ext cx="927099" cy="523220"/>
          </a:xfrm>
          <a:prstGeom prst="rect">
            <a:avLst/>
          </a:prstGeom>
          <a:solidFill>
            <a:schemeClr val="bg1"/>
          </a:solidFill>
        </p:spPr>
        <p:txBody>
          <a:bodyPr wrap="square" rtlCol="0">
            <a:spAutoFit/>
          </a:bodyPr>
          <a:lstStyle/>
          <a:p>
            <a:r>
              <a:rPr lang="en-US" sz="1400" dirty="0"/>
              <a:t>Hurricane Harvey</a:t>
            </a:r>
          </a:p>
        </p:txBody>
      </p:sp>
      <p:pic>
        <p:nvPicPr>
          <p:cNvPr id="10" name="Picture 3" descr="NASA-b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561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235527"/>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 name="Title 1"/>
          <p:cNvSpPr>
            <a:spLocks noGrp="1"/>
          </p:cNvSpPr>
          <p:nvPr>
            <p:ph type="title"/>
          </p:nvPr>
        </p:nvSpPr>
        <p:spPr>
          <a:xfrm>
            <a:off x="2492385" y="11661"/>
            <a:ext cx="7575795" cy="706930"/>
          </a:xfrm>
        </p:spPr>
        <p:txBody>
          <a:bodyPr/>
          <a:lstStyle/>
          <a:p>
            <a:r>
              <a:rPr lang="en-US" dirty="0">
                <a:solidFill>
                  <a:schemeClr val="bg1"/>
                </a:solidFill>
              </a:rPr>
              <a:t>December 25</a:t>
            </a:r>
            <a:r>
              <a:rPr lang="en-US" baseline="30000" dirty="0">
                <a:solidFill>
                  <a:schemeClr val="bg1"/>
                </a:solidFill>
              </a:rPr>
              <a:t>th</a:t>
            </a:r>
            <a:r>
              <a:rPr lang="en-US" dirty="0">
                <a:solidFill>
                  <a:schemeClr val="bg1"/>
                </a:solidFill>
              </a:rPr>
              <a:t>, 2021: French Guiana</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1042" y="718591"/>
            <a:ext cx="4472132" cy="5590165"/>
          </a:xfrm>
          <a:prstGeom prst="rect">
            <a:avLst/>
          </a:prstGeom>
        </p:spPr>
      </p:pic>
      <p:pic>
        <p:nvPicPr>
          <p:cNvPr id="5"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668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 name="Title 1"/>
          <p:cNvSpPr>
            <a:spLocks noGrp="1"/>
          </p:cNvSpPr>
          <p:nvPr>
            <p:ph type="title"/>
          </p:nvPr>
        </p:nvSpPr>
        <p:spPr>
          <a:xfrm>
            <a:off x="2584749" y="-45842"/>
            <a:ext cx="7575795" cy="706930"/>
          </a:xfrm>
        </p:spPr>
        <p:txBody>
          <a:bodyPr>
            <a:normAutofit/>
          </a:bodyPr>
          <a:lstStyle/>
          <a:p>
            <a:r>
              <a:rPr lang="en-US" dirty="0">
                <a:solidFill>
                  <a:schemeClr val="bg1"/>
                </a:solidFill>
              </a:rPr>
              <a:t>December 25</a:t>
            </a:r>
            <a:r>
              <a:rPr lang="en-US" baseline="30000" dirty="0">
                <a:solidFill>
                  <a:schemeClr val="bg1"/>
                </a:solidFill>
              </a:rPr>
              <a:t>th</a:t>
            </a:r>
            <a:r>
              <a:rPr lang="en-US" dirty="0">
                <a:solidFill>
                  <a:schemeClr val="bg1"/>
                </a:solidFill>
              </a:rPr>
              <a:t>, 2021: Baltimore, </a:t>
            </a:r>
            <a:r>
              <a:rPr lang="en-US" dirty="0" err="1">
                <a:solidFill>
                  <a:schemeClr val="bg1"/>
                </a:solidFill>
              </a:rPr>
              <a:t>StScI</a:t>
            </a:r>
            <a:endParaRPr lang="en-US" dirty="0">
              <a:solidFill>
                <a:schemeClr val="bg1"/>
              </a:solidFill>
            </a:endParaRPr>
          </a:p>
        </p:txBody>
      </p:sp>
      <p:pic>
        <p:nvPicPr>
          <p:cNvPr id="5" name="Picture 3" descr="NASA-b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7800" y="718591"/>
            <a:ext cx="9144000" cy="6858000"/>
          </a:xfrm>
          <a:prstGeom prst="rect">
            <a:avLst/>
          </a:prstGeom>
        </p:spPr>
      </p:pic>
    </p:spTree>
    <p:extLst>
      <p:ext uri="{BB962C8B-B14F-4D97-AF65-F5344CB8AC3E}">
        <p14:creationId xmlns:p14="http://schemas.microsoft.com/office/powerpoint/2010/main" val="950167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2"/>
          </p:nvPr>
        </p:nvSpPr>
        <p:spPr/>
        <p:txBody>
          <a:bodyPr/>
          <a:lstStyle/>
          <a:p>
            <a:fld id="{86CB4B4D-7CA3-9044-876B-883B54F8677D}" type="slidenum">
              <a:rPr lang="en-US" smtClean="0"/>
              <a:t>17</a:t>
            </a:fld>
            <a:endParaRPr lang="en-US"/>
          </a:p>
        </p:txBody>
      </p:sp>
      <p:pic>
        <p:nvPicPr>
          <p:cNvPr id="7" name="WEBB_Separation_VIKI_Cam-Full_Versio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3950" y="117999"/>
            <a:ext cx="11739513" cy="6603476"/>
          </a:xfrm>
          <a:prstGeom prst="rect">
            <a:avLst/>
          </a:prstGeom>
        </p:spPr>
      </p:pic>
    </p:spTree>
    <p:extLst>
      <p:ext uri="{BB962C8B-B14F-4D97-AF65-F5344CB8AC3E}">
        <p14:creationId xmlns:p14="http://schemas.microsoft.com/office/powerpoint/2010/main" val="1308584762"/>
      </p:ext>
    </p:extLst>
  </p:cSld>
  <p:clrMapOvr>
    <a:masterClrMapping/>
  </p:clrMapOvr>
  <p:transition spd="med"/>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163">
                <p:cTn id="7" fill="hold" display="0">
                  <p:stCondLst>
                    <p:cond delay="indefinite"/>
                  </p:stCondLst>
                </p:cTn>
                <p:tgtEl>
                  <p:spTgt spid="7"/>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18</a:t>
            </a:fld>
            <a:endParaRPr lang="en-US"/>
          </a:p>
        </p:txBody>
      </p:sp>
      <p:sp>
        <p:nvSpPr>
          <p:cNvPr id="5" name="Rectangle 4"/>
          <p:cNvSpPr/>
          <p:nvPr/>
        </p:nvSpPr>
        <p:spPr>
          <a:xfrm>
            <a:off x="0" y="-36362"/>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186" y="968850"/>
            <a:ext cx="11813628" cy="5083104"/>
          </a:xfrm>
          <a:prstGeom prst="rect">
            <a:avLst/>
          </a:prstGeom>
        </p:spPr>
      </p:pic>
      <p:sp>
        <p:nvSpPr>
          <p:cNvPr id="7" name="Title 1"/>
          <p:cNvSpPr txBox="1">
            <a:spLocks/>
          </p:cNvSpPr>
          <p:nvPr/>
        </p:nvSpPr>
        <p:spPr>
          <a:xfrm>
            <a:off x="1194767" y="310989"/>
            <a:ext cx="10411766" cy="70693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400" dirty="0">
                <a:solidFill>
                  <a:schemeClr val="bg1"/>
                </a:solidFill>
                <a:latin typeface="Arial" panose="020B0604020202020204" pitchFamily="34" charset="0"/>
                <a:cs typeface="Arial" panose="020B0604020202020204" pitchFamily="34" charset="0"/>
              </a:rPr>
              <a:t>Launch and Ascent (view from the Ariane camera)</a:t>
            </a:r>
          </a:p>
        </p:txBody>
      </p:sp>
      <p:pic>
        <p:nvPicPr>
          <p:cNvPr id="8"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4705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0" y="3518"/>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5605" name="Rectangle 2"/>
          <p:cNvSpPr>
            <a:spLocks noGrp="1" noChangeArrowheads="1"/>
          </p:cNvSpPr>
          <p:nvPr>
            <p:ph type="title"/>
          </p:nvPr>
        </p:nvSpPr>
        <p:spPr>
          <a:xfrm>
            <a:off x="2002923" y="256930"/>
            <a:ext cx="7656512" cy="460863"/>
          </a:xfrm>
        </p:spPr>
        <p:txBody>
          <a:bodyPr>
            <a:noAutofit/>
          </a:bodyPr>
          <a:lstStyle/>
          <a:p>
            <a:pPr algn="ctr"/>
            <a:r>
              <a:rPr lang="en-US" sz="3200" b="1" dirty="0">
                <a:solidFill>
                  <a:schemeClr val="bg1"/>
                </a:solidFill>
                <a:latin typeface="Arial" panose="020B0604020202020204" pitchFamily="34" charset="0"/>
                <a:cs typeface="Arial" panose="020B0604020202020204" pitchFamily="34" charset="0"/>
              </a:rPr>
              <a:t>JWST Deployments</a:t>
            </a:r>
          </a:p>
        </p:txBody>
      </p:sp>
      <p:pic>
        <p:nvPicPr>
          <p:cNvPr id="25606" name="Picture 9" descr="1"/>
          <p:cNvPicPr>
            <a:picLocks noChangeAspect="1" noChangeArrowheads="1"/>
          </p:cNvPicPr>
          <p:nvPr/>
        </p:nvPicPr>
        <p:blipFill>
          <a:blip r:embed="rId3" cstate="print"/>
          <a:srcRect/>
          <a:stretch>
            <a:fillRect/>
          </a:stretch>
        </p:blipFill>
        <p:spPr bwMode="auto">
          <a:xfrm>
            <a:off x="1657924" y="2655798"/>
            <a:ext cx="2293009" cy="3829913"/>
          </a:xfrm>
          <a:prstGeom prst="rect">
            <a:avLst/>
          </a:prstGeom>
          <a:noFill/>
          <a:ln w="9525">
            <a:noFill/>
            <a:miter lim="800000"/>
            <a:headEnd/>
            <a:tailEnd/>
          </a:ln>
        </p:spPr>
      </p:pic>
      <p:pic>
        <p:nvPicPr>
          <p:cNvPr id="25607" name="Picture 11" descr="1"/>
          <p:cNvPicPr>
            <a:picLocks noChangeAspect="1" noChangeArrowheads="1"/>
          </p:cNvPicPr>
          <p:nvPr/>
        </p:nvPicPr>
        <p:blipFill>
          <a:blip r:embed="rId4" cstate="print"/>
          <a:srcRect/>
          <a:stretch>
            <a:fillRect/>
          </a:stretch>
        </p:blipFill>
        <p:spPr bwMode="auto">
          <a:xfrm>
            <a:off x="5831179" y="2788785"/>
            <a:ext cx="4281487" cy="3563937"/>
          </a:xfrm>
          <a:prstGeom prst="rect">
            <a:avLst/>
          </a:prstGeom>
          <a:noFill/>
          <a:ln w="9525">
            <a:noFill/>
            <a:miter lim="800000"/>
            <a:headEnd/>
            <a:tailEnd/>
          </a:ln>
        </p:spPr>
      </p:pic>
      <p:sp>
        <p:nvSpPr>
          <p:cNvPr id="10" name="TextBox 9"/>
          <p:cNvSpPr txBox="1"/>
          <p:nvPr/>
        </p:nvSpPr>
        <p:spPr>
          <a:xfrm>
            <a:off x="2990881" y="932326"/>
            <a:ext cx="5482579" cy="1384995"/>
          </a:xfrm>
          <a:prstGeom prst="rect">
            <a:avLst/>
          </a:prstGeom>
          <a:noFill/>
        </p:spPr>
        <p:txBody>
          <a:bodyPr wrap="square" rtlCol="0">
            <a:spAutoFit/>
          </a:bodyPr>
          <a:lstStyle/>
          <a:p>
            <a:pPr marL="571500" indent="-571500">
              <a:buFont typeface="Arial" panose="020B0604020202020204" pitchFamily="34" charset="0"/>
              <a:buChar char="•"/>
            </a:pPr>
            <a:r>
              <a:rPr lang="en-US" sz="2800" b="1" dirty="0">
                <a:solidFill>
                  <a:schemeClr val="bg1"/>
                </a:solidFill>
                <a:latin typeface="Arial" panose="020B0604020202020204" pitchFamily="34" charset="0"/>
                <a:cs typeface="Arial" panose="020B0604020202020204" pitchFamily="34" charset="0"/>
              </a:rPr>
              <a:t>178 Release Devices</a:t>
            </a:r>
          </a:p>
          <a:p>
            <a:pPr marL="571500" indent="-571500">
              <a:buFont typeface="Arial" panose="020B0604020202020204" pitchFamily="34" charset="0"/>
              <a:buChar char="•"/>
            </a:pPr>
            <a:r>
              <a:rPr lang="en-US" sz="2800" b="1" dirty="0">
                <a:solidFill>
                  <a:schemeClr val="bg1"/>
                </a:solidFill>
                <a:latin typeface="Arial" panose="020B0604020202020204" pitchFamily="34" charset="0"/>
                <a:cs typeface="Arial" panose="020B0604020202020204" pitchFamily="34" charset="0"/>
              </a:rPr>
              <a:t>50 Deployable Structures</a:t>
            </a:r>
          </a:p>
          <a:p>
            <a:pPr marL="571500" indent="-571500">
              <a:buFont typeface="Arial" panose="020B0604020202020204" pitchFamily="34" charset="0"/>
              <a:buChar char="•"/>
            </a:pPr>
            <a:r>
              <a:rPr lang="en-US" sz="2800" b="1" dirty="0">
                <a:solidFill>
                  <a:schemeClr val="bg1"/>
                </a:solidFill>
                <a:latin typeface="Arial" panose="020B0604020202020204" pitchFamily="34" charset="0"/>
                <a:cs typeface="Arial" panose="020B0604020202020204" pitchFamily="34" charset="0"/>
              </a:rPr>
              <a:t>2 weeks – full successful!</a:t>
            </a:r>
          </a:p>
        </p:txBody>
      </p:sp>
      <p:pic>
        <p:nvPicPr>
          <p:cNvPr id="7" name="Picture 3" descr="NASA-b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1467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20</a:t>
            </a:fld>
            <a:endParaRPr lang="en-US"/>
          </a:p>
        </p:txBody>
      </p:sp>
      <p:sp>
        <p:nvSpPr>
          <p:cNvPr id="5" name="Rectangle 4"/>
          <p:cNvSpPr/>
          <p:nvPr/>
        </p:nvSpPr>
        <p:spPr>
          <a:xfrm>
            <a:off x="0" y="3518"/>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9952" y="1428579"/>
            <a:ext cx="5099138" cy="4836489"/>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076" y="1337299"/>
            <a:ext cx="5291614" cy="5019051"/>
          </a:xfrm>
          <a:prstGeom prst="rect">
            <a:avLst/>
          </a:prstGeom>
        </p:spPr>
      </p:pic>
      <p:sp>
        <p:nvSpPr>
          <p:cNvPr id="9" name="Title 1"/>
          <p:cNvSpPr txBox="1">
            <a:spLocks/>
          </p:cNvSpPr>
          <p:nvPr/>
        </p:nvSpPr>
        <p:spPr>
          <a:xfrm>
            <a:off x="890117" y="133897"/>
            <a:ext cx="10411766" cy="70693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400" dirty="0">
                <a:solidFill>
                  <a:schemeClr val="bg1"/>
                </a:solidFill>
                <a:latin typeface="Arial" panose="020B0604020202020204" pitchFamily="34" charset="0"/>
                <a:cs typeface="Arial" panose="020B0604020202020204" pitchFamily="34" charset="0"/>
              </a:rPr>
              <a:t>Mirror Deployments with the Online Blog Tracker</a:t>
            </a:r>
          </a:p>
          <a:p>
            <a:pPr algn="ctr"/>
            <a:r>
              <a:rPr lang="en-US" sz="2400" dirty="0">
                <a:solidFill>
                  <a:schemeClr val="bg1"/>
                </a:solidFill>
                <a:latin typeface="Arial" panose="020B0604020202020204" pitchFamily="34" charset="0"/>
                <a:cs typeface="Arial" panose="020B0604020202020204" pitchFamily="34" charset="0"/>
              </a:rPr>
              <a:t>(from -12.5mm to 0mm position)</a:t>
            </a:r>
          </a:p>
          <a:p>
            <a:pPr algn="ctr"/>
            <a:r>
              <a:rPr lang="en-US" sz="2400" dirty="0">
                <a:solidFill>
                  <a:schemeClr val="bg1"/>
                </a:solidFill>
                <a:latin typeface="Arial" panose="020B0604020202020204" pitchFamily="34" charset="0"/>
                <a:cs typeface="Arial" panose="020B0604020202020204" pitchFamily="34" charset="0"/>
              </a:rPr>
              <a:t>“like watching grass grow”</a:t>
            </a:r>
          </a:p>
        </p:txBody>
      </p:sp>
      <p:pic>
        <p:nvPicPr>
          <p:cNvPr id="10"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2794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21</a:t>
            </a:fld>
            <a:endParaRPr lang="en-US"/>
          </a:p>
        </p:txBody>
      </p:sp>
      <p:sp>
        <p:nvSpPr>
          <p:cNvPr id="5" name="Rectangle 4"/>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Helvetica" panose="020B0604020202020204" pitchFamily="34" charset="0"/>
                <a:cs typeface="Helvetica" panose="020B0604020202020204" pitchFamily="34" charset="0"/>
              </a:rPr>
              <a:t>Mirror</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759906"/>
            <a:ext cx="7941002" cy="5955752"/>
          </a:xfrm>
          <a:prstGeom prst="rect">
            <a:avLst/>
          </a:prstGeom>
        </p:spPr>
      </p:pic>
      <p:sp>
        <p:nvSpPr>
          <p:cNvPr id="7" name="Title 1"/>
          <p:cNvSpPr txBox="1">
            <a:spLocks/>
          </p:cNvSpPr>
          <p:nvPr/>
        </p:nvSpPr>
        <p:spPr>
          <a:xfrm>
            <a:off x="1034805" y="133607"/>
            <a:ext cx="10074629" cy="70355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800" dirty="0">
                <a:solidFill>
                  <a:schemeClr val="bg1"/>
                </a:solidFill>
                <a:latin typeface="Arial" panose="020B0604020202020204" pitchFamily="34" charset="0"/>
                <a:cs typeface="Arial" panose="020B0604020202020204" pitchFamily="34" charset="0"/>
              </a:rPr>
              <a:t>Chia Mirror With Mirror Deployment Team On Shift</a:t>
            </a:r>
          </a:p>
        </p:txBody>
      </p:sp>
      <p:pic>
        <p:nvPicPr>
          <p:cNvPr id="8"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1443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2075"/>
            <a:ext cx="12192000" cy="6429375"/>
          </a:xfrm>
          <a:prstGeom prst="rect">
            <a:avLst/>
          </a:prstGeom>
        </p:spPr>
      </p:pic>
    </p:spTree>
    <p:extLst>
      <p:ext uri="{BB962C8B-B14F-4D97-AF65-F5344CB8AC3E}">
        <p14:creationId xmlns:p14="http://schemas.microsoft.com/office/powerpoint/2010/main" val="1395262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BEFC-BA61-8940-A8E9-A2B5263A1563}"/>
              </a:ext>
            </a:extLst>
          </p:cNvPr>
          <p:cNvSpPr>
            <a:spLocks noGrp="1"/>
          </p:cNvSpPr>
          <p:nvPr>
            <p:ph type="title"/>
          </p:nvPr>
        </p:nvSpPr>
        <p:spPr>
          <a:xfrm>
            <a:off x="1702676" y="365126"/>
            <a:ext cx="8355724" cy="706930"/>
          </a:xfrm>
        </p:spPr>
        <p:txBody>
          <a:bodyPr>
            <a:normAutofit fontScale="90000"/>
          </a:bodyPr>
          <a:lstStyle/>
          <a:p>
            <a:r>
              <a:rPr lang="en-US" dirty="0"/>
              <a:t>9. Science Performance &amp; Readiness: NIRCam 3</a:t>
            </a:r>
          </a:p>
        </p:txBody>
      </p:sp>
      <p:sp>
        <p:nvSpPr>
          <p:cNvPr id="4" name="Date Placeholder 3">
            <a:extLst>
              <a:ext uri="{FF2B5EF4-FFF2-40B4-BE49-F238E27FC236}">
                <a16:creationId xmlns:a16="http://schemas.microsoft.com/office/drawing/2014/main" id="{FD288528-7F3F-EC4D-AC60-515B531BEDFA}"/>
              </a:ext>
            </a:extLst>
          </p:cNvPr>
          <p:cNvSpPr>
            <a:spLocks noGrp="1"/>
          </p:cNvSpPr>
          <p:nvPr>
            <p:ph type="dt" sz="half" idx="10"/>
          </p:nvPr>
        </p:nvSpPr>
        <p:spPr>
          <a:xfrm>
            <a:off x="847344" y="6338062"/>
            <a:ext cx="2743200" cy="365125"/>
          </a:xfrm>
        </p:spPr>
        <p:txBody>
          <a:bodyPr/>
          <a:lstStyle/>
          <a:p>
            <a:fld id="{C0B26401-DF88-394C-8A7D-2274B1C7735B}" type="datetime1">
              <a:rPr lang="en-US" smtClean="0"/>
              <a:t>9/8/2022</a:t>
            </a:fld>
            <a:endParaRPr lang="en-US"/>
          </a:p>
        </p:txBody>
      </p:sp>
      <p:sp>
        <p:nvSpPr>
          <p:cNvPr id="5" name="Footer Placeholder 4">
            <a:extLst>
              <a:ext uri="{FF2B5EF4-FFF2-40B4-BE49-F238E27FC236}">
                <a16:creationId xmlns:a16="http://schemas.microsoft.com/office/drawing/2014/main" id="{38AA6240-CFF3-8348-BFCE-9AD93F34A989}"/>
              </a:ext>
            </a:extLst>
          </p:cNvPr>
          <p:cNvSpPr>
            <a:spLocks noGrp="1"/>
          </p:cNvSpPr>
          <p:nvPr>
            <p:ph type="ftr" sz="quarter" idx="11"/>
          </p:nvPr>
        </p:nvSpPr>
        <p:spPr>
          <a:xfrm>
            <a:off x="4047744" y="6338062"/>
            <a:ext cx="4114800" cy="365125"/>
          </a:xfrm>
        </p:spPr>
        <p:txBody>
          <a:bodyPr/>
          <a:lstStyle/>
          <a:p>
            <a:r>
              <a:rPr lang="en-US" dirty="0"/>
              <a:t>9. Science Performance and Readiness </a:t>
            </a:r>
          </a:p>
        </p:txBody>
      </p:sp>
      <p:sp>
        <p:nvSpPr>
          <p:cNvPr id="6" name="Slide Number Placeholder 5">
            <a:extLst>
              <a:ext uri="{FF2B5EF4-FFF2-40B4-BE49-F238E27FC236}">
                <a16:creationId xmlns:a16="http://schemas.microsoft.com/office/drawing/2014/main" id="{57388AEF-EB30-184B-803A-52AC3FEDE5F8}"/>
              </a:ext>
            </a:extLst>
          </p:cNvPr>
          <p:cNvSpPr>
            <a:spLocks noGrp="1"/>
          </p:cNvSpPr>
          <p:nvPr>
            <p:ph type="sldNum" sz="quarter" idx="12"/>
          </p:nvPr>
        </p:nvSpPr>
        <p:spPr>
          <a:xfrm>
            <a:off x="8619744" y="6338062"/>
            <a:ext cx="2743200" cy="365125"/>
          </a:xfrm>
        </p:spPr>
        <p:txBody>
          <a:bodyPr/>
          <a:lstStyle/>
          <a:p>
            <a:fld id="{F54C71F4-2765-E04B-BA1E-187562FE3183}" type="slidenum">
              <a:rPr lang="en-US" smtClean="0"/>
              <a:t>23</a:t>
            </a:fld>
            <a:endParaRPr lang="en-US"/>
          </a:p>
        </p:txBody>
      </p:sp>
      <p:sp>
        <p:nvSpPr>
          <p:cNvPr id="7" name="TextBox 6">
            <a:extLst>
              <a:ext uri="{FF2B5EF4-FFF2-40B4-BE49-F238E27FC236}">
                <a16:creationId xmlns:a16="http://schemas.microsoft.com/office/drawing/2014/main" id="{59BB1FB2-DB93-E648-876A-39919F7FA7C2}"/>
              </a:ext>
            </a:extLst>
          </p:cNvPr>
          <p:cNvSpPr txBox="1"/>
          <p:nvPr/>
        </p:nvSpPr>
        <p:spPr>
          <a:xfrm>
            <a:off x="9560858" y="365125"/>
            <a:ext cx="2084604" cy="369332"/>
          </a:xfrm>
          <a:prstGeom prst="rect">
            <a:avLst/>
          </a:prstGeom>
          <a:noFill/>
        </p:spPr>
        <p:txBody>
          <a:bodyPr wrap="square" rtlCol="0">
            <a:spAutoFit/>
          </a:bodyPr>
          <a:lstStyle/>
          <a:p>
            <a:pPr algn="r"/>
            <a:r>
              <a:rPr lang="en-US" dirty="0"/>
              <a:t>[Feb 02 2022/9am]</a:t>
            </a:r>
          </a:p>
        </p:txBody>
      </p:sp>
      <p:sp>
        <p:nvSpPr>
          <p:cNvPr id="3" name="Rectangle 2"/>
          <p:cNvSpPr/>
          <p:nvPr/>
        </p:nvSpPr>
        <p:spPr>
          <a:xfrm>
            <a:off x="0" y="-9147"/>
            <a:ext cx="12275127" cy="683047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10" name="Picture 4">
            <a:extLst>
              <a:ext uri="{FF2B5EF4-FFF2-40B4-BE49-F238E27FC236}">
                <a16:creationId xmlns:a16="http://schemas.microsoft.com/office/drawing/2014/main" id="{D6654CE8-C4E3-4CFC-B85E-938121F0435D}"/>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64944" y="1004242"/>
            <a:ext cx="11938664" cy="540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3848950" y="64859"/>
            <a:ext cx="4663456" cy="800219"/>
          </a:xfrm>
          <a:prstGeom prst="rect">
            <a:avLst/>
          </a:prstGeom>
          <a:noFill/>
        </p:spPr>
        <p:txBody>
          <a:bodyPr wrap="none" rtlCol="0">
            <a:spAutoFit/>
          </a:bodyPr>
          <a:lstStyle/>
          <a:p>
            <a:pPr algn="ctr"/>
            <a:r>
              <a:rPr lang="en-US" sz="2800" dirty="0">
                <a:solidFill>
                  <a:schemeClr val="bg1"/>
                </a:solidFill>
                <a:latin typeface="Arial" panose="020B0604020202020204" pitchFamily="34" charset="0"/>
                <a:cs typeface="Arial" panose="020B0604020202020204" pitchFamily="34" charset="0"/>
              </a:rPr>
              <a:t>NIRCAM Test Image</a:t>
            </a:r>
          </a:p>
          <a:p>
            <a:pPr algn="ctr"/>
            <a:r>
              <a:rPr lang="en-US" dirty="0">
                <a:solidFill>
                  <a:schemeClr val="bg1"/>
                </a:solidFill>
                <a:latin typeface="Arial" panose="020B0604020202020204" pitchFamily="34" charset="0"/>
                <a:cs typeface="Arial" panose="020B0604020202020204" pitchFamily="34" charset="0"/>
              </a:rPr>
              <a:t>Large </a:t>
            </a:r>
            <a:r>
              <a:rPr lang="en-US" dirty="0" err="1">
                <a:solidFill>
                  <a:schemeClr val="bg1"/>
                </a:solidFill>
                <a:latin typeface="Arial" panose="020B0604020202020204" pitchFamily="34" charset="0"/>
                <a:cs typeface="Arial" panose="020B0604020202020204" pitchFamily="34" charset="0"/>
              </a:rPr>
              <a:t>Magellanic</a:t>
            </a:r>
            <a:r>
              <a:rPr lang="en-US" dirty="0">
                <a:solidFill>
                  <a:schemeClr val="bg1"/>
                </a:solidFill>
                <a:latin typeface="Arial" panose="020B0604020202020204" pitchFamily="34" charset="0"/>
                <a:cs typeface="Arial" panose="020B0604020202020204" pitchFamily="34" charset="0"/>
              </a:rPr>
              <a:t> Cloud, February 2</a:t>
            </a:r>
            <a:r>
              <a:rPr lang="en-US" baseline="30000" dirty="0">
                <a:solidFill>
                  <a:schemeClr val="bg1"/>
                </a:solidFill>
                <a:latin typeface="Arial" panose="020B0604020202020204" pitchFamily="34" charset="0"/>
                <a:cs typeface="Arial" panose="020B0604020202020204" pitchFamily="34" charset="0"/>
              </a:rPr>
              <a:t>nd</a:t>
            </a:r>
            <a:r>
              <a:rPr lang="en-US" dirty="0">
                <a:solidFill>
                  <a:schemeClr val="bg1"/>
                </a:solidFill>
                <a:latin typeface="Arial" panose="020B0604020202020204" pitchFamily="34" charset="0"/>
                <a:cs typeface="Arial" panose="020B0604020202020204" pitchFamily="34" charset="0"/>
              </a:rPr>
              <a:t>, 2022</a:t>
            </a:r>
          </a:p>
        </p:txBody>
      </p:sp>
      <p:sp>
        <p:nvSpPr>
          <p:cNvPr id="9" name="Rectangle 8"/>
          <p:cNvSpPr/>
          <p:nvPr/>
        </p:nvSpPr>
        <p:spPr>
          <a:xfrm>
            <a:off x="166208" y="1016434"/>
            <a:ext cx="5347624" cy="5378709"/>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6691976" y="995098"/>
            <a:ext cx="5411632" cy="5400045"/>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9427"/>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91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p:txBody>
          <a:bodyPr/>
          <a:lstStyle/>
          <a:p>
            <a:endParaRPr lang="en-US"/>
          </a:p>
        </p:txBody>
      </p:sp>
      <p:sp>
        <p:nvSpPr>
          <p:cNvPr id="3" name="Date Placeholder 2"/>
          <p:cNvSpPr>
            <a:spLocks noGrp="1"/>
          </p:cNvSpPr>
          <p:nvPr>
            <p:ph type="dt" sz="half" idx="10"/>
          </p:nvPr>
        </p:nvSpPr>
        <p:spPr/>
        <p:txBody>
          <a:bodyPr/>
          <a:lstStyle/>
          <a:p>
            <a:fld id="{76FA34D8-78D1-A145-BE5B-A8411704464E}" type="datetime1">
              <a:rPr lang="en-US" smtClean="0"/>
              <a:t>9/8/2022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4C71F4-2765-E04B-BA1E-187562FE3183}" type="slidenum">
              <a:rPr lang="en-US" smtClean="0"/>
              <a:t>24</a:t>
            </a:fld>
            <a:endParaRPr lang="en-US"/>
          </a:p>
        </p:txBody>
      </p:sp>
      <p:pic>
        <p:nvPicPr>
          <p:cNvPr id="6" name="movie_ote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0525" y="117763"/>
            <a:ext cx="11409363" cy="6858000"/>
          </a:xfrm>
          <a:prstGeom prst="rect">
            <a:avLst/>
          </a:prstGeom>
        </p:spPr>
      </p:pic>
    </p:spTree>
    <p:extLst>
      <p:ext uri="{BB962C8B-B14F-4D97-AF65-F5344CB8AC3E}">
        <p14:creationId xmlns:p14="http://schemas.microsoft.com/office/powerpoint/2010/main" val="28300716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3" name="Content Placeholder 2">
            <a:extLst>
              <a:ext uri="{FF2B5EF4-FFF2-40B4-BE49-F238E27FC236}">
                <a16:creationId xmlns:a16="http://schemas.microsoft.com/office/drawing/2014/main" id="{CF8A395B-962D-1449-A34F-FBB5B5FBC5DF}"/>
              </a:ext>
            </a:extLst>
          </p:cNvPr>
          <p:cNvSpPr>
            <a:spLocks noGrp="1"/>
          </p:cNvSpPr>
          <p:nvPr>
            <p:ph idx="1"/>
          </p:nvPr>
        </p:nvSpPr>
        <p:spPr>
          <a:xfrm>
            <a:off x="390506" y="310184"/>
            <a:ext cx="10524297" cy="336839"/>
          </a:xfrm>
        </p:spPr>
        <p:txBody>
          <a:bodyPr>
            <a:normAutofit fontScale="77500" lnSpcReduction="20000"/>
          </a:bodyPr>
          <a:lstStyle/>
          <a:p>
            <a:pPr marL="0" indent="0" algn="ctr">
              <a:buNone/>
            </a:pPr>
            <a:r>
              <a:rPr lang="en-US" dirty="0">
                <a:solidFill>
                  <a:schemeClr val="bg1"/>
                </a:solidFill>
              </a:rPr>
              <a:t>Initial Image Mosaic</a:t>
            </a:r>
          </a:p>
          <a:p>
            <a:pPr algn="ctr"/>
            <a:endParaRPr lang="en-US" dirty="0">
              <a:solidFill>
                <a:schemeClr val="bg1"/>
              </a:solidFill>
            </a:endParaRPr>
          </a:p>
        </p:txBody>
      </p:sp>
      <p:pic>
        <p:nvPicPr>
          <p:cNvPr id="13" name="Content Placeholder 7" descr="A picture containing outdoor object, star, night, night sky&#10;&#10;Description automatically generated">
            <a:extLst>
              <a:ext uri="{FF2B5EF4-FFF2-40B4-BE49-F238E27FC236}">
                <a16:creationId xmlns:a16="http://schemas.microsoft.com/office/drawing/2014/main" id="{3128A1E2-9CDC-4FA0-8370-9FF4D0687BA8}"/>
              </a:ext>
            </a:extLst>
          </p:cNvPr>
          <p:cNvPicPr>
            <a:picLocks noChangeAspect="1"/>
          </p:cNvPicPr>
          <p:nvPr/>
        </p:nvPicPr>
        <p:blipFill>
          <a:blip r:embed="rId2"/>
          <a:stretch>
            <a:fillRect/>
          </a:stretch>
        </p:blipFill>
        <p:spPr>
          <a:xfrm>
            <a:off x="1843467" y="957207"/>
            <a:ext cx="8138733" cy="5513993"/>
          </a:xfrm>
          <a:prstGeom prst="rect">
            <a:avLst/>
          </a:prstGeom>
        </p:spPr>
      </p:pic>
      <p:pic>
        <p:nvPicPr>
          <p:cNvPr id="5"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8177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BEFC-BA61-8940-A8E9-A2B5263A1563}"/>
              </a:ext>
            </a:extLst>
          </p:cNvPr>
          <p:cNvSpPr>
            <a:spLocks noGrp="1"/>
          </p:cNvSpPr>
          <p:nvPr>
            <p:ph type="title"/>
          </p:nvPr>
        </p:nvSpPr>
        <p:spPr>
          <a:xfrm>
            <a:off x="1702676" y="365126"/>
            <a:ext cx="8355724" cy="706930"/>
          </a:xfrm>
        </p:spPr>
        <p:txBody>
          <a:bodyPr>
            <a:normAutofit fontScale="90000"/>
          </a:bodyPr>
          <a:lstStyle/>
          <a:p>
            <a:r>
              <a:rPr lang="en-US" dirty="0">
                <a:latin typeface="Helvetica" panose="020B0604020202020204" pitchFamily="34" charset="0"/>
                <a:cs typeface="Helvetica" panose="020B0604020202020204" pitchFamily="34" charset="0"/>
              </a:rPr>
              <a:t>9. Science Performance &amp; Readiness: NIRCam 3</a:t>
            </a:r>
          </a:p>
        </p:txBody>
      </p:sp>
      <p:sp>
        <p:nvSpPr>
          <p:cNvPr id="5" name="Footer Placeholder 4">
            <a:extLst>
              <a:ext uri="{FF2B5EF4-FFF2-40B4-BE49-F238E27FC236}">
                <a16:creationId xmlns:a16="http://schemas.microsoft.com/office/drawing/2014/main" id="{38AA6240-CFF3-8348-BFCE-9AD93F34A989}"/>
              </a:ext>
            </a:extLst>
          </p:cNvPr>
          <p:cNvSpPr>
            <a:spLocks noGrp="1"/>
          </p:cNvSpPr>
          <p:nvPr>
            <p:ph type="ftr" sz="quarter" idx="11"/>
          </p:nvPr>
        </p:nvSpPr>
        <p:spPr/>
        <p:txBody>
          <a:bodyPr/>
          <a:lstStyle/>
          <a:p>
            <a:r>
              <a:rPr lang="en-US" dirty="0">
                <a:latin typeface="Helvetica" panose="020B0604020202020204" pitchFamily="34" charset="0"/>
                <a:cs typeface="Helvetica" panose="020B0604020202020204" pitchFamily="34" charset="0"/>
              </a:rPr>
              <a:t>9. Science Performance and Readiness </a:t>
            </a:r>
          </a:p>
        </p:txBody>
      </p:sp>
      <p:sp>
        <p:nvSpPr>
          <p:cNvPr id="6" name="Slide Number Placeholder 5">
            <a:extLst>
              <a:ext uri="{FF2B5EF4-FFF2-40B4-BE49-F238E27FC236}">
                <a16:creationId xmlns:a16="http://schemas.microsoft.com/office/drawing/2014/main" id="{57388AEF-EB30-184B-803A-52AC3FEDE5F8}"/>
              </a:ext>
            </a:extLst>
          </p:cNvPr>
          <p:cNvSpPr>
            <a:spLocks noGrp="1"/>
          </p:cNvSpPr>
          <p:nvPr>
            <p:ph type="sldNum" sz="quarter" idx="12"/>
          </p:nvPr>
        </p:nvSpPr>
        <p:spPr>
          <a:xfrm>
            <a:off x="5086240" y="6064050"/>
            <a:ext cx="2743200" cy="365125"/>
          </a:xfrm>
        </p:spPr>
        <p:txBody>
          <a:bodyPr/>
          <a:lstStyle/>
          <a:p>
            <a:fld id="{F54C71F4-2765-E04B-BA1E-187562FE3183}" type="slidenum">
              <a:rPr lang="en-US" smtClean="0">
                <a:latin typeface="Helvetica" panose="020B0604020202020204" pitchFamily="34" charset="0"/>
                <a:cs typeface="Helvetica" panose="020B0604020202020204" pitchFamily="34" charset="0"/>
              </a:rPr>
              <a:t>26</a:t>
            </a:fld>
            <a:endParaRPr lang="en-US">
              <a:latin typeface="Helvetica" panose="020B0604020202020204" pitchFamily="34" charset="0"/>
              <a:cs typeface="Helvetica" panose="020B0604020202020204" pitchFamily="34" charset="0"/>
            </a:endParaRPr>
          </a:p>
        </p:txBody>
      </p:sp>
      <p:sp>
        <p:nvSpPr>
          <p:cNvPr id="7" name="TextBox 6">
            <a:extLst>
              <a:ext uri="{FF2B5EF4-FFF2-40B4-BE49-F238E27FC236}">
                <a16:creationId xmlns:a16="http://schemas.microsoft.com/office/drawing/2014/main" id="{59BB1FB2-DB93-E648-876A-39919F7FA7C2}"/>
              </a:ext>
            </a:extLst>
          </p:cNvPr>
          <p:cNvSpPr txBox="1"/>
          <p:nvPr/>
        </p:nvSpPr>
        <p:spPr>
          <a:xfrm>
            <a:off x="9560858" y="365125"/>
            <a:ext cx="2084604" cy="646331"/>
          </a:xfrm>
          <a:prstGeom prst="rect">
            <a:avLst/>
          </a:prstGeom>
          <a:noFill/>
        </p:spPr>
        <p:txBody>
          <a:bodyPr wrap="square" rtlCol="0">
            <a:spAutoFit/>
          </a:bodyPr>
          <a:lstStyle/>
          <a:p>
            <a:pPr algn="r"/>
            <a:r>
              <a:rPr lang="en-US" dirty="0">
                <a:latin typeface="Helvetica" panose="020B0604020202020204" pitchFamily="34" charset="0"/>
                <a:cs typeface="Helvetica" panose="020B0604020202020204" pitchFamily="34" charset="0"/>
              </a:rPr>
              <a:t>[Feb 02 2022/9am]</a:t>
            </a:r>
          </a:p>
        </p:txBody>
      </p:sp>
      <p:sp>
        <p:nvSpPr>
          <p:cNvPr id="3" name="Rectangle 2"/>
          <p:cNvSpPr/>
          <p:nvPr/>
        </p:nvSpPr>
        <p:spPr>
          <a:xfrm>
            <a:off x="0" y="-26329"/>
            <a:ext cx="12275127" cy="683047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8" name="TextBox 7"/>
          <p:cNvSpPr txBox="1"/>
          <p:nvPr/>
        </p:nvSpPr>
        <p:spPr>
          <a:xfrm>
            <a:off x="1371209" y="318380"/>
            <a:ext cx="9816378" cy="523220"/>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Focus Sweep:  Early Mirror Zero G Crosscheck</a:t>
            </a:r>
            <a:endParaRPr lang="en-US"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4803458" y="1118801"/>
            <a:ext cx="7354836" cy="4137095"/>
          </a:xfrm>
          <a:prstGeom prst="rect">
            <a:avLst/>
          </a:prstGeom>
        </p:spPr>
      </p:pic>
      <p:sp>
        <p:nvSpPr>
          <p:cNvPr id="28" name="TextBox 27"/>
          <p:cNvSpPr txBox="1"/>
          <p:nvPr/>
        </p:nvSpPr>
        <p:spPr>
          <a:xfrm>
            <a:off x="5774771" y="5495040"/>
            <a:ext cx="6082752" cy="461665"/>
          </a:xfrm>
          <a:prstGeom prst="rect">
            <a:avLst/>
          </a:prstGeom>
          <a:noFill/>
        </p:spPr>
        <p:txBody>
          <a:bodyPr wrap="square" rtlCol="0">
            <a:spAutoFit/>
          </a:bodyPr>
          <a:lstStyle/>
          <a:p>
            <a:r>
              <a:rPr lang="en-US" sz="2400" dirty="0">
                <a:solidFill>
                  <a:schemeClr val="bg1"/>
                </a:solidFill>
                <a:latin typeface="Helvetica" panose="020B0604020202020204" pitchFamily="34" charset="0"/>
                <a:cs typeface="Helvetica" panose="020B0604020202020204" pitchFamily="34" charset="0"/>
              </a:rPr>
              <a:t>Crosschecks of the “blurry images”</a:t>
            </a:r>
          </a:p>
        </p:txBody>
      </p:sp>
      <p:pic>
        <p:nvPicPr>
          <p:cNvPr id="12" name="Content Placeholder 4">
            <a:extLst>
              <a:ext uri="{FF2B5EF4-FFF2-40B4-BE49-F238E27FC236}">
                <a16:creationId xmlns:a16="http://schemas.microsoft.com/office/drawing/2014/main" id="{61052542-DE29-423B-A6A3-7662242FC6A8}"/>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305025" y="2267661"/>
            <a:ext cx="4590224" cy="800847"/>
          </a:xfrm>
          <a:prstGeom prst="rect">
            <a:avLst/>
          </a:prstGeom>
        </p:spPr>
      </p:pic>
      <p:sp>
        <p:nvSpPr>
          <p:cNvPr id="13" name="TextBox 12"/>
          <p:cNvSpPr txBox="1"/>
          <p:nvPr/>
        </p:nvSpPr>
        <p:spPr>
          <a:xfrm>
            <a:off x="799991" y="3068508"/>
            <a:ext cx="3600292" cy="830997"/>
          </a:xfrm>
          <a:prstGeom prst="rect">
            <a:avLst/>
          </a:prstGeom>
          <a:noFill/>
        </p:spPr>
        <p:txBody>
          <a:bodyPr wrap="square" rtlCol="0">
            <a:spAutoFit/>
          </a:bodyPr>
          <a:lstStyle/>
          <a:p>
            <a:r>
              <a:rPr lang="en-US" sz="2400" dirty="0">
                <a:solidFill>
                  <a:schemeClr val="bg1"/>
                </a:solidFill>
                <a:latin typeface="Helvetica" panose="020B0604020202020204" pitchFamily="34" charset="0"/>
                <a:cs typeface="Helvetica" panose="020B0604020202020204" pitchFamily="34" charset="0"/>
              </a:rPr>
              <a:t>Early Secondary </a:t>
            </a:r>
          </a:p>
          <a:p>
            <a:r>
              <a:rPr lang="en-US" sz="2400" dirty="0">
                <a:solidFill>
                  <a:schemeClr val="bg1"/>
                </a:solidFill>
                <a:latin typeface="Helvetica" panose="020B0604020202020204" pitchFamily="34" charset="0"/>
                <a:cs typeface="Helvetica" panose="020B0604020202020204" pitchFamily="34" charset="0"/>
              </a:rPr>
              <a:t>Mirror Focus Sweep</a:t>
            </a:r>
          </a:p>
        </p:txBody>
      </p:sp>
      <p:pic>
        <p:nvPicPr>
          <p:cNvPr id="14"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8393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27</a:t>
            </a:fld>
            <a:endParaRPr lang="en-US"/>
          </a:p>
        </p:txBody>
      </p:sp>
      <p:sp>
        <p:nvSpPr>
          <p:cNvPr id="5" name="Rectangle 4"/>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8385" y="1003069"/>
            <a:ext cx="9814939" cy="5987113"/>
          </a:xfrm>
          <a:prstGeom prst="rect">
            <a:avLst/>
          </a:prstGeom>
        </p:spPr>
      </p:pic>
      <p:sp>
        <p:nvSpPr>
          <p:cNvPr id="8" name="TextBox 7"/>
          <p:cNvSpPr txBox="1"/>
          <p:nvPr/>
        </p:nvSpPr>
        <p:spPr>
          <a:xfrm>
            <a:off x="1286368" y="180811"/>
            <a:ext cx="9816378" cy="523220"/>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Showing NASA Administrator First Light Images</a:t>
            </a:r>
            <a:endParaRPr lang="en-US" dirty="0">
              <a:solidFill>
                <a:schemeClr val="bg1"/>
              </a:solidFill>
              <a:latin typeface="Arial" panose="020B0604020202020204" pitchFamily="34" charset="0"/>
              <a:cs typeface="Arial" panose="020B0604020202020204" pitchFamily="34" charset="0"/>
            </a:endParaRPr>
          </a:p>
        </p:txBody>
      </p:sp>
      <p:pic>
        <p:nvPicPr>
          <p:cNvPr id="9"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5779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sp>
        <p:nvSpPr>
          <p:cNvPr id="2" name="Title 1">
            <a:extLst>
              <a:ext uri="{FF2B5EF4-FFF2-40B4-BE49-F238E27FC236}">
                <a16:creationId xmlns:a16="http://schemas.microsoft.com/office/drawing/2014/main" id="{7D764737-E37B-4389-8482-C7F74EBDB6AD}"/>
              </a:ext>
            </a:extLst>
          </p:cNvPr>
          <p:cNvSpPr>
            <a:spLocks noGrp="1"/>
          </p:cNvSpPr>
          <p:nvPr>
            <p:ph type="title"/>
          </p:nvPr>
        </p:nvSpPr>
        <p:spPr/>
        <p:txBody>
          <a:bodyPr/>
          <a:lstStyle/>
          <a:p>
            <a:r>
              <a:rPr lang="en-US" dirty="0"/>
              <a:t>Lost in Space? </a:t>
            </a:r>
          </a:p>
        </p:txBody>
      </p:sp>
      <p:pic>
        <p:nvPicPr>
          <p:cNvPr id="6" name="Content Placeholder 7" descr="A picture containing light, night&#10;&#10;Description automatically generated">
            <a:extLst>
              <a:ext uri="{FF2B5EF4-FFF2-40B4-BE49-F238E27FC236}">
                <a16:creationId xmlns:a16="http://schemas.microsoft.com/office/drawing/2014/main" id="{B61A1E0C-49AA-44C9-9BA4-C96ED7E3EF7A}"/>
              </a:ext>
            </a:extLst>
          </p:cNvPr>
          <p:cNvPicPr>
            <a:picLocks noGrp="1" noChangeAspect="1"/>
          </p:cNvPicPr>
          <p:nvPr>
            <p:ph idx="1"/>
          </p:nvPr>
        </p:nvPicPr>
        <p:blipFill>
          <a:blip r:embed="rId3"/>
          <a:stretch>
            <a:fillRect/>
          </a:stretch>
        </p:blipFill>
        <p:spPr>
          <a:xfrm>
            <a:off x="1897804" y="708899"/>
            <a:ext cx="8072380" cy="5469038"/>
          </a:xfrm>
        </p:spPr>
      </p:pic>
      <p:pic>
        <p:nvPicPr>
          <p:cNvPr id="5"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2791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0094" y="136634"/>
            <a:ext cx="6331811" cy="6858000"/>
          </a:xfrm>
          <a:prstGeom prst="rect">
            <a:avLst/>
          </a:prstGeom>
        </p:spPr>
      </p:pic>
      <p:pic>
        <p:nvPicPr>
          <p:cNvPr id="5"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3705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B696-24BF-452C-BA08-6E056E16954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991E6C5A-7C3F-452C-A2F5-BC87FCA6C4D0}"/>
              </a:ext>
            </a:extLst>
          </p:cNvPr>
          <p:cNvSpPr>
            <a:spLocks noGrp="1"/>
          </p:cNvSpPr>
          <p:nvPr>
            <p:ph type="subTitle" idx="1"/>
          </p:nvPr>
        </p:nvSpPr>
        <p:spPr/>
        <p:txBody>
          <a:bodyPr/>
          <a:lstStyle/>
          <a:p>
            <a:endParaRPr lang="en-US"/>
          </a:p>
        </p:txBody>
      </p:sp>
      <p:pic>
        <p:nvPicPr>
          <p:cNvPr id="4" name="test_ote_movie">
            <a:hlinkClick r:id="" action="ppaction://media"/>
            <a:extLst>
              <a:ext uri="{FF2B5EF4-FFF2-40B4-BE49-F238E27FC236}">
                <a16:creationId xmlns:a16="http://schemas.microsoft.com/office/drawing/2014/main" id="{891EAB10-8596-4B7B-9CF6-E352DFCF6DD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450" y="0"/>
            <a:ext cx="12103100" cy="6858000"/>
          </a:xfrm>
          <a:prstGeom prst="rect">
            <a:avLst/>
          </a:prstGeom>
        </p:spPr>
      </p:pic>
    </p:spTree>
    <p:extLst>
      <p:ext uri="{BB962C8B-B14F-4D97-AF65-F5344CB8AC3E}">
        <p14:creationId xmlns:p14="http://schemas.microsoft.com/office/powerpoint/2010/main" val="32902952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12792"/>
            <a:ext cx="12275127" cy="683047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6" name="Picture 5"/>
          <p:cNvPicPr/>
          <p:nvPr/>
        </p:nvPicPr>
        <p:blipFill>
          <a:blip r:embed="rId2"/>
          <a:stretch/>
        </p:blipFill>
        <p:spPr>
          <a:xfrm>
            <a:off x="99720" y="1236240"/>
            <a:ext cx="11943360" cy="2361240"/>
          </a:xfrm>
          <a:prstGeom prst="rect">
            <a:avLst/>
          </a:prstGeom>
          <a:ln w="0">
            <a:noFill/>
          </a:ln>
        </p:spPr>
      </p:pic>
      <p:sp>
        <p:nvSpPr>
          <p:cNvPr id="7" name="PlaceHolder 9"/>
          <p:cNvSpPr/>
          <p:nvPr/>
        </p:nvSpPr>
        <p:spPr>
          <a:xfrm>
            <a:off x="2480769" y="47901"/>
            <a:ext cx="8040086" cy="709554"/>
          </a:xfrm>
          <a:prstGeom prst="rect">
            <a:avLst/>
          </a:prstGeom>
          <a:noFill/>
          <a:ln w="9360">
            <a:noFill/>
          </a:ln>
        </p:spPr>
        <p:style>
          <a:lnRef idx="0">
            <a:scrgbClr r="0" g="0" b="0"/>
          </a:lnRef>
          <a:fillRef idx="0">
            <a:scrgbClr r="0" g="0" b="0"/>
          </a:fillRef>
          <a:effectRef idx="0">
            <a:scrgbClr r="0" g="0" b="0"/>
          </a:effectRef>
          <a:fontRef idx="minor"/>
        </p:style>
        <p:txBody>
          <a:bodyPr lIns="92160" tIns="46080" rIns="92160" bIns="46080" numCol="1" spcCol="0" anchor="ctr">
            <a:noAutofit/>
          </a:bodyPr>
          <a:lstStyle/>
          <a:p>
            <a:pPr>
              <a:lnSpc>
                <a:spcPct val="100000"/>
              </a:lnSpc>
              <a:buNone/>
            </a:pPr>
            <a:r>
              <a:rPr lang="en-US" sz="2400" b="0" strike="noStrike" spc="-1" dirty="0">
                <a:solidFill>
                  <a:schemeClr val="bg1"/>
                </a:solidFill>
                <a:latin typeface="Arial" panose="020B0604020202020204" pitchFamily="34" charset="0"/>
                <a:ea typeface="DejaVu Sans"/>
                <a:cs typeface="Arial" panose="020B0604020202020204" pitchFamily="34" charset="0"/>
              </a:rPr>
              <a:t>Fine Phasing:  NIRCAM Weak Lens Data Phase Retrieval</a:t>
            </a:r>
            <a:endParaRPr lang="en-US" sz="2400" b="0" strike="noStrike" spc="-1" dirty="0">
              <a:solidFill>
                <a:schemeClr val="bg1"/>
              </a:solidFill>
              <a:latin typeface="Arial" panose="020B0604020202020204" pitchFamily="34" charset="0"/>
              <a:cs typeface="Arial" panose="020B0604020202020204" pitchFamily="34" charset="0"/>
            </a:endParaRPr>
          </a:p>
        </p:txBody>
      </p:sp>
      <p:sp>
        <p:nvSpPr>
          <p:cNvPr id="9" name="PlaceHolder 3"/>
          <p:cNvSpPr/>
          <p:nvPr/>
        </p:nvSpPr>
        <p:spPr>
          <a:xfrm>
            <a:off x="2897470" y="3077106"/>
            <a:ext cx="5954429" cy="577440"/>
          </a:xfrm>
          <a:prstGeom prst="rect">
            <a:avLst/>
          </a:prstGeom>
          <a:noFill/>
          <a:ln w="9360">
            <a:noFill/>
          </a:ln>
        </p:spPr>
        <p:style>
          <a:lnRef idx="0">
            <a:scrgbClr r="0" g="0" b="0"/>
          </a:lnRef>
          <a:fillRef idx="0">
            <a:scrgbClr r="0" g="0" b="0"/>
          </a:fillRef>
          <a:effectRef idx="0">
            <a:scrgbClr r="0" g="0" b="0"/>
          </a:effectRef>
          <a:fontRef idx="minor"/>
        </p:style>
        <p:txBody>
          <a:bodyPr lIns="92160" tIns="46080" rIns="92160" bIns="46080" numCol="1" spcCol="0" anchor="ctr">
            <a:noAutofit/>
          </a:bodyPr>
          <a:lstStyle/>
          <a:p>
            <a:pPr>
              <a:lnSpc>
                <a:spcPct val="100000"/>
              </a:lnSpc>
              <a:buNone/>
            </a:pPr>
            <a:r>
              <a:rPr lang="en-US" sz="2400" b="0" strike="noStrike" spc="-1" dirty="0">
                <a:solidFill>
                  <a:schemeClr val="bg1"/>
                </a:solidFill>
                <a:latin typeface="Helvetica" panose="020B0604020202020204" pitchFamily="34" charset="0"/>
                <a:ea typeface="DejaVu Sans"/>
                <a:cs typeface="Helvetica" panose="020B0604020202020204" pitchFamily="34" charset="0"/>
              </a:rPr>
              <a:t>Images through Focus in NIRCAM</a:t>
            </a:r>
            <a:endParaRPr lang="en-US" sz="2400" b="0" strike="noStrike" spc="-1" dirty="0">
              <a:solidFill>
                <a:schemeClr val="bg1"/>
              </a:solidFill>
              <a:latin typeface="Helvetica" panose="020B0604020202020204" pitchFamily="34" charset="0"/>
              <a:cs typeface="Helvetica" panose="020B0604020202020204" pitchFamily="34" charset="0"/>
            </a:endParaRPr>
          </a:p>
        </p:txBody>
      </p:sp>
      <p:sp>
        <p:nvSpPr>
          <p:cNvPr id="11" name="PlaceHolder 11"/>
          <p:cNvSpPr/>
          <p:nvPr/>
        </p:nvSpPr>
        <p:spPr>
          <a:xfrm>
            <a:off x="891720" y="806400"/>
            <a:ext cx="913320" cy="577440"/>
          </a:xfrm>
          <a:prstGeom prst="rect">
            <a:avLst/>
          </a:prstGeom>
          <a:noFill/>
          <a:ln w="9360">
            <a:noFill/>
          </a:ln>
        </p:spPr>
        <p:style>
          <a:lnRef idx="0">
            <a:scrgbClr r="0" g="0" b="0"/>
          </a:lnRef>
          <a:fillRef idx="0">
            <a:scrgbClr r="0" g="0" b="0"/>
          </a:fillRef>
          <a:effectRef idx="0">
            <a:scrgbClr r="0" g="0" b="0"/>
          </a:effectRef>
          <a:fontRef idx="minor"/>
        </p:style>
        <p:txBody>
          <a:bodyPr lIns="92160" tIns="46080" rIns="92160" bIns="46080" numCol="1" spcCol="0" anchor="ctr">
            <a:noAutofit/>
          </a:bodyPr>
          <a:lstStyle/>
          <a:p>
            <a:pPr>
              <a:lnSpc>
                <a:spcPct val="100000"/>
              </a:lnSpc>
              <a:buNone/>
            </a:pPr>
            <a:r>
              <a:rPr lang="en-US" sz="2400" b="0" strike="noStrike" spc="-1">
                <a:solidFill>
                  <a:schemeClr val="bg1"/>
                </a:solidFill>
                <a:latin typeface="Helvetica" panose="020B0604020202020204" pitchFamily="34" charset="0"/>
                <a:ea typeface="DejaVu Sans"/>
                <a:cs typeface="Helvetica" panose="020B0604020202020204" pitchFamily="34" charset="0"/>
              </a:rPr>
              <a:t>-8λ</a:t>
            </a:r>
            <a:endParaRPr lang="en-US" sz="2400" b="0" strike="noStrike" spc="-1">
              <a:solidFill>
                <a:schemeClr val="bg1"/>
              </a:solidFill>
              <a:latin typeface="Helvetica" panose="020B0604020202020204" pitchFamily="34" charset="0"/>
              <a:cs typeface="Helvetica" panose="020B0604020202020204" pitchFamily="34" charset="0"/>
            </a:endParaRPr>
          </a:p>
        </p:txBody>
      </p:sp>
      <p:sp>
        <p:nvSpPr>
          <p:cNvPr id="12" name="Rectangle 11"/>
          <p:cNvSpPr/>
          <p:nvPr/>
        </p:nvSpPr>
        <p:spPr>
          <a:xfrm>
            <a:off x="3357360" y="857880"/>
            <a:ext cx="581040" cy="462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buNone/>
            </a:pPr>
            <a:r>
              <a:rPr lang="en-US" sz="2400" b="0" strike="noStrike" spc="-1">
                <a:solidFill>
                  <a:schemeClr val="bg1"/>
                </a:solidFill>
                <a:latin typeface="Helvetica" panose="020B0604020202020204" pitchFamily="34" charset="0"/>
                <a:ea typeface="DejaVu Sans"/>
                <a:cs typeface="Helvetica" panose="020B0604020202020204" pitchFamily="34" charset="0"/>
              </a:rPr>
              <a:t>-4λ</a:t>
            </a:r>
            <a:endParaRPr lang="en-US" sz="2400" b="0" strike="noStrike" spc="-1">
              <a:solidFill>
                <a:schemeClr val="bg1"/>
              </a:solidFill>
              <a:latin typeface="Helvetica" panose="020B0604020202020204" pitchFamily="34" charset="0"/>
              <a:cs typeface="Helvetica" panose="020B0604020202020204" pitchFamily="34" charset="0"/>
            </a:endParaRPr>
          </a:p>
        </p:txBody>
      </p:sp>
      <p:sp>
        <p:nvSpPr>
          <p:cNvPr id="13" name="Rectangle 12"/>
          <p:cNvSpPr/>
          <p:nvPr/>
        </p:nvSpPr>
        <p:spPr>
          <a:xfrm>
            <a:off x="5733720" y="858240"/>
            <a:ext cx="666720" cy="461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buNone/>
            </a:pPr>
            <a:r>
              <a:rPr lang="en-US" sz="2400" b="0" strike="noStrike" spc="-1">
                <a:solidFill>
                  <a:schemeClr val="bg1"/>
                </a:solidFill>
                <a:latin typeface="Helvetica" panose="020B0604020202020204" pitchFamily="34" charset="0"/>
                <a:ea typeface="DejaVu Sans"/>
                <a:cs typeface="Helvetica" panose="020B0604020202020204" pitchFamily="34" charset="0"/>
              </a:rPr>
              <a:t>+4λ</a:t>
            </a:r>
            <a:endParaRPr lang="en-US" sz="2400" b="0" strike="noStrike" spc="-1">
              <a:solidFill>
                <a:schemeClr val="bg1"/>
              </a:solidFill>
              <a:latin typeface="Helvetica" panose="020B0604020202020204" pitchFamily="34" charset="0"/>
              <a:cs typeface="Helvetica" panose="020B0604020202020204" pitchFamily="34" charset="0"/>
            </a:endParaRPr>
          </a:p>
        </p:txBody>
      </p:sp>
      <p:sp>
        <p:nvSpPr>
          <p:cNvPr id="14" name="Rectangle 13"/>
          <p:cNvSpPr/>
          <p:nvPr/>
        </p:nvSpPr>
        <p:spPr>
          <a:xfrm>
            <a:off x="8038080" y="858240"/>
            <a:ext cx="666720" cy="461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buNone/>
            </a:pPr>
            <a:r>
              <a:rPr lang="en-US" sz="2400" b="0" strike="noStrike" spc="-1">
                <a:solidFill>
                  <a:schemeClr val="bg1"/>
                </a:solidFill>
                <a:latin typeface="Helvetica" panose="020B0604020202020204" pitchFamily="34" charset="0"/>
                <a:ea typeface="DejaVu Sans"/>
                <a:cs typeface="Helvetica" panose="020B0604020202020204" pitchFamily="34" charset="0"/>
              </a:rPr>
              <a:t>+8λ</a:t>
            </a:r>
            <a:endParaRPr lang="en-US" sz="2400" b="0" strike="noStrike" spc="-1">
              <a:solidFill>
                <a:schemeClr val="bg1"/>
              </a:solidFill>
              <a:latin typeface="Helvetica" panose="020B0604020202020204" pitchFamily="34" charset="0"/>
              <a:cs typeface="Helvetica" panose="020B0604020202020204" pitchFamily="34" charset="0"/>
            </a:endParaRPr>
          </a:p>
        </p:txBody>
      </p:sp>
      <p:sp>
        <p:nvSpPr>
          <p:cNvPr id="15" name="Rectangle 14"/>
          <p:cNvSpPr/>
          <p:nvPr/>
        </p:nvSpPr>
        <p:spPr>
          <a:xfrm>
            <a:off x="10414440" y="858240"/>
            <a:ext cx="871200" cy="833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buNone/>
            </a:pPr>
            <a:r>
              <a:rPr lang="en-US" sz="2400" b="0" strike="noStrike" spc="-1">
                <a:solidFill>
                  <a:schemeClr val="bg1"/>
                </a:solidFill>
                <a:latin typeface="Helvetica" panose="020B0604020202020204" pitchFamily="34" charset="0"/>
                <a:ea typeface="DejaVu Sans"/>
                <a:cs typeface="Helvetica" panose="020B0604020202020204" pitchFamily="34" charset="0"/>
              </a:rPr>
              <a:t>+12λ</a:t>
            </a:r>
            <a:endParaRPr lang="en-US" sz="2400" b="0" strike="noStrike" spc="-1">
              <a:solidFill>
                <a:schemeClr val="bg1"/>
              </a:solidFill>
              <a:latin typeface="Helvetica" panose="020B0604020202020204" pitchFamily="34" charset="0"/>
              <a:cs typeface="Helvetica" panose="020B0604020202020204" pitchFamily="34" charset="0"/>
            </a:endParaRPr>
          </a:p>
        </p:txBody>
      </p:sp>
      <p:pic>
        <p:nvPicPr>
          <p:cNvPr id="17" name="Picture 16"/>
          <p:cNvPicPr/>
          <p:nvPr/>
        </p:nvPicPr>
        <p:blipFill>
          <a:blip r:embed="rId3"/>
          <a:stretch/>
        </p:blipFill>
        <p:spPr>
          <a:xfrm>
            <a:off x="4594399" y="3597480"/>
            <a:ext cx="3663137" cy="2867488"/>
          </a:xfrm>
          <a:prstGeom prst="rect">
            <a:avLst/>
          </a:prstGeom>
          <a:ln w="0">
            <a:noFill/>
          </a:ln>
        </p:spPr>
      </p:pic>
      <p:sp>
        <p:nvSpPr>
          <p:cNvPr id="19" name="PlaceHolder 3"/>
          <p:cNvSpPr/>
          <p:nvPr/>
        </p:nvSpPr>
        <p:spPr>
          <a:xfrm>
            <a:off x="1983526" y="5065746"/>
            <a:ext cx="4729396" cy="577440"/>
          </a:xfrm>
          <a:prstGeom prst="rect">
            <a:avLst/>
          </a:prstGeom>
          <a:noFill/>
          <a:ln w="9360">
            <a:noFill/>
          </a:ln>
        </p:spPr>
        <p:style>
          <a:lnRef idx="0">
            <a:scrgbClr r="0" g="0" b="0"/>
          </a:lnRef>
          <a:fillRef idx="0">
            <a:scrgbClr r="0" g="0" b="0"/>
          </a:fillRef>
          <a:effectRef idx="0">
            <a:scrgbClr r="0" g="0" b="0"/>
          </a:effectRef>
          <a:fontRef idx="minor"/>
        </p:style>
        <p:txBody>
          <a:bodyPr lIns="92160" tIns="46080" rIns="92160" bIns="46080" numCol="1" spcCol="0" anchor="ctr">
            <a:noAutofit/>
          </a:bodyPr>
          <a:lstStyle/>
          <a:p>
            <a:pPr>
              <a:lnSpc>
                <a:spcPct val="100000"/>
              </a:lnSpc>
              <a:buNone/>
            </a:pPr>
            <a:r>
              <a:rPr lang="en-US" sz="2400" b="0" strike="noStrike" spc="-1" dirty="0">
                <a:solidFill>
                  <a:schemeClr val="bg1"/>
                </a:solidFill>
                <a:latin typeface="Helvetica" panose="020B0604020202020204" pitchFamily="34" charset="0"/>
                <a:ea typeface="DejaVu Sans"/>
                <a:cs typeface="Helvetica" panose="020B0604020202020204" pitchFamily="34" charset="0"/>
              </a:rPr>
              <a:t>Phase Retrieval </a:t>
            </a:r>
          </a:p>
          <a:p>
            <a:pPr>
              <a:lnSpc>
                <a:spcPct val="100000"/>
              </a:lnSpc>
              <a:buNone/>
            </a:pPr>
            <a:r>
              <a:rPr lang="en-US" sz="2400" spc="-1" dirty="0">
                <a:solidFill>
                  <a:schemeClr val="bg1"/>
                </a:solidFill>
                <a:latin typeface="Helvetica" panose="020B0604020202020204" pitchFamily="34" charset="0"/>
                <a:cs typeface="Helvetica" panose="020B0604020202020204" pitchFamily="34" charset="0"/>
              </a:rPr>
              <a:t>T. Zielinski/GSFC</a:t>
            </a:r>
          </a:p>
          <a:p>
            <a:pPr>
              <a:lnSpc>
                <a:spcPct val="100000"/>
              </a:lnSpc>
              <a:buNone/>
            </a:pPr>
            <a:endParaRPr lang="en-US" sz="2400" spc="-1" dirty="0">
              <a:solidFill>
                <a:schemeClr val="bg1"/>
              </a:solidFill>
              <a:latin typeface="Helvetica" panose="020B0604020202020204" pitchFamily="34" charset="0"/>
              <a:cs typeface="Helvetica" panose="020B0604020202020204" pitchFamily="34" charset="0"/>
            </a:endParaRPr>
          </a:p>
          <a:p>
            <a:pPr>
              <a:lnSpc>
                <a:spcPct val="100000"/>
              </a:lnSpc>
              <a:buNone/>
            </a:pPr>
            <a:endParaRPr lang="en-US" sz="2400" b="0" strike="noStrike" spc="-1" dirty="0">
              <a:solidFill>
                <a:schemeClr val="bg1"/>
              </a:solidFill>
              <a:latin typeface="Helvetica" panose="020B0604020202020204" pitchFamily="34" charset="0"/>
              <a:cs typeface="Helvetica" panose="020B0604020202020204" pitchFamily="34" charset="0"/>
            </a:endParaRPr>
          </a:p>
        </p:txBody>
      </p:sp>
      <p:sp>
        <p:nvSpPr>
          <p:cNvPr id="18" name="PlaceHolder 3"/>
          <p:cNvSpPr/>
          <p:nvPr/>
        </p:nvSpPr>
        <p:spPr>
          <a:xfrm>
            <a:off x="7791906" y="4938848"/>
            <a:ext cx="4729396" cy="577440"/>
          </a:xfrm>
          <a:prstGeom prst="rect">
            <a:avLst/>
          </a:prstGeom>
          <a:noFill/>
          <a:ln w="9360">
            <a:noFill/>
          </a:ln>
        </p:spPr>
        <p:style>
          <a:lnRef idx="0">
            <a:scrgbClr r="0" g="0" b="0"/>
          </a:lnRef>
          <a:fillRef idx="0">
            <a:scrgbClr r="0" g="0" b="0"/>
          </a:fillRef>
          <a:effectRef idx="0">
            <a:scrgbClr r="0" g="0" b="0"/>
          </a:effectRef>
          <a:fontRef idx="minor"/>
        </p:style>
        <p:txBody>
          <a:bodyPr lIns="92160" tIns="46080" rIns="92160" bIns="46080" numCol="1" spcCol="0" anchor="ctr">
            <a:noAutofit/>
          </a:bodyPr>
          <a:lstStyle/>
          <a:p>
            <a:pPr>
              <a:lnSpc>
                <a:spcPct val="100000"/>
              </a:lnSpc>
              <a:buNone/>
            </a:pPr>
            <a:endParaRPr lang="en-US" sz="2400" b="0" strike="noStrike" spc="-1" dirty="0">
              <a:solidFill>
                <a:schemeClr val="bg1"/>
              </a:solidFill>
              <a:latin typeface="Helvetica" panose="020B0604020202020204" pitchFamily="34" charset="0"/>
              <a:cs typeface="Helvetica" panose="020B0604020202020204" pitchFamily="34" charset="0"/>
            </a:endParaRPr>
          </a:p>
        </p:txBody>
      </p:sp>
      <p:pic>
        <p:nvPicPr>
          <p:cNvPr id="20"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3863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62676" y="170004"/>
            <a:ext cx="7093527" cy="6546830"/>
          </a:xfrm>
          <a:prstGeom prst="rect">
            <a:avLst/>
          </a:prstGeom>
        </p:spPr>
      </p:pic>
      <p:sp>
        <p:nvSpPr>
          <p:cNvPr id="8" name="Title 1">
            <a:extLst>
              <a:ext uri="{FF2B5EF4-FFF2-40B4-BE49-F238E27FC236}">
                <a16:creationId xmlns:a16="http://schemas.microsoft.com/office/drawing/2014/main" id="{14386F4A-585E-4C6B-BBC5-00A9DC3A253C}"/>
              </a:ext>
            </a:extLst>
          </p:cNvPr>
          <p:cNvSpPr txBox="1">
            <a:spLocks/>
          </p:cNvSpPr>
          <p:nvPr/>
        </p:nvSpPr>
        <p:spPr>
          <a:xfrm>
            <a:off x="8974021" y="1200216"/>
            <a:ext cx="3217980" cy="50324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sz="3200" dirty="0">
                <a:solidFill>
                  <a:schemeClr val="bg1"/>
                </a:solidFill>
                <a:latin typeface="Arial" panose="020B0604020202020204" pitchFamily="34" charset="0"/>
                <a:cs typeface="Arial" panose="020B0604020202020204" pitchFamily="34" charset="0"/>
              </a:rPr>
              <a:t>Fine Phasing 3 Graveyard Shift Report</a:t>
            </a:r>
          </a:p>
        </p:txBody>
      </p:sp>
      <p:pic>
        <p:nvPicPr>
          <p:cNvPr id="5"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87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33</a:t>
            </a:fld>
            <a:endParaRPr lang="en-US"/>
          </a:p>
        </p:txBody>
      </p:sp>
      <p:sp>
        <p:nvSpPr>
          <p:cNvPr id="5" name="Rectangle 4"/>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1255" y="651751"/>
            <a:ext cx="8092965" cy="6069724"/>
          </a:xfrm>
          <a:prstGeom prst="rect">
            <a:avLst/>
          </a:prstGeom>
        </p:spPr>
      </p:pic>
      <p:sp>
        <p:nvSpPr>
          <p:cNvPr id="8" name="Title 1">
            <a:extLst>
              <a:ext uri="{FF2B5EF4-FFF2-40B4-BE49-F238E27FC236}">
                <a16:creationId xmlns:a16="http://schemas.microsoft.com/office/drawing/2014/main" id="{14386F4A-585E-4C6B-BBC5-00A9DC3A253C}"/>
              </a:ext>
            </a:extLst>
          </p:cNvPr>
          <p:cNvSpPr txBox="1">
            <a:spLocks/>
          </p:cNvSpPr>
          <p:nvPr/>
        </p:nvSpPr>
        <p:spPr>
          <a:xfrm>
            <a:off x="2209800" y="-22072"/>
            <a:ext cx="8595298" cy="623190"/>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solidFill>
                  <a:schemeClr val="bg1"/>
                </a:solidFill>
                <a:latin typeface="Arial" panose="020B0604020202020204" pitchFamily="34" charset="0"/>
                <a:cs typeface="Arial" panose="020B0604020202020204" pitchFamily="34" charset="0"/>
              </a:rPr>
              <a:t>First Fine Phase Images in the MOC Conference Room</a:t>
            </a:r>
          </a:p>
        </p:txBody>
      </p:sp>
      <p:pic>
        <p:nvPicPr>
          <p:cNvPr id="9"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4200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10334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Helvetica" panose="020B0604020202020204" pitchFamily="34" charset="0"/>
              <a:cs typeface="Helvetica"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5745" y="1368001"/>
            <a:ext cx="4143955" cy="4015980"/>
          </a:xfrm>
          <a:prstGeom prst="rect">
            <a:avLst/>
          </a:prstGeom>
        </p:spPr>
      </p:pic>
      <p:sp>
        <p:nvSpPr>
          <p:cNvPr id="4" name="TextBox 3"/>
          <p:cNvSpPr txBox="1"/>
          <p:nvPr/>
        </p:nvSpPr>
        <p:spPr>
          <a:xfrm>
            <a:off x="2874284" y="71863"/>
            <a:ext cx="6443432" cy="830997"/>
          </a:xfrm>
          <a:prstGeom prst="rect">
            <a:avLst/>
          </a:prstGeom>
          <a:noFill/>
        </p:spPr>
        <p:txBody>
          <a:bodyPr wrap="none" rtlCol="0">
            <a:spAutoFit/>
          </a:bodyPr>
          <a:lstStyle/>
          <a:p>
            <a:pPr algn="ctr"/>
            <a:r>
              <a:rPr lang="en-US" sz="2400" dirty="0">
                <a:solidFill>
                  <a:schemeClr val="bg1"/>
                </a:solidFill>
                <a:latin typeface="Arial" panose="020B0604020202020204" pitchFamily="34" charset="0"/>
                <a:cs typeface="Arial" panose="020B0604020202020204" pitchFamily="34" charset="0"/>
              </a:rPr>
              <a:t>FWHM Assessment (most stars look this way)</a:t>
            </a:r>
          </a:p>
          <a:p>
            <a:pPr algn="ctr"/>
            <a:r>
              <a:rPr lang="en-US" sz="2400" dirty="0">
                <a:solidFill>
                  <a:schemeClr val="bg1"/>
                </a:solidFill>
                <a:latin typeface="Arial" panose="020B0604020202020204" pitchFamily="34" charset="0"/>
                <a:cs typeface="Arial" panose="020B0604020202020204" pitchFamily="34" charset="0"/>
              </a:rPr>
              <a:t>(NIRCAM F212N, 229 seconds subarray)</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109089"/>
            <a:ext cx="6021965" cy="4864240"/>
          </a:xfrm>
          <a:prstGeom prst="rect">
            <a:avLst/>
          </a:prstGeom>
          <a:ln w="9525">
            <a:solidFill>
              <a:schemeClr val="tx1"/>
            </a:solidFill>
          </a:ln>
        </p:spPr>
      </p:pic>
      <p:sp>
        <p:nvSpPr>
          <p:cNvPr id="6" name="TextBox 5"/>
          <p:cNvSpPr txBox="1"/>
          <p:nvPr/>
        </p:nvSpPr>
        <p:spPr>
          <a:xfrm>
            <a:off x="3851564" y="6066010"/>
            <a:ext cx="3106813" cy="369332"/>
          </a:xfrm>
          <a:prstGeom prst="rect">
            <a:avLst/>
          </a:prstGeom>
          <a:noFill/>
        </p:spPr>
        <p:txBody>
          <a:bodyPr wrap="none" rtlCol="0">
            <a:spAutoFit/>
          </a:bodyPr>
          <a:lstStyle/>
          <a:p>
            <a:r>
              <a:rPr lang="en-US" dirty="0">
                <a:solidFill>
                  <a:schemeClr val="bg1"/>
                </a:solidFill>
              </a:rPr>
              <a:t>Star is 77 </a:t>
            </a:r>
            <a:r>
              <a:rPr lang="en-US" dirty="0" err="1">
                <a:solidFill>
                  <a:schemeClr val="bg1"/>
                </a:solidFill>
              </a:rPr>
              <a:t>milli-arcseconds</a:t>
            </a:r>
            <a:r>
              <a:rPr lang="en-US" dirty="0">
                <a:solidFill>
                  <a:schemeClr val="bg1"/>
                </a:solidFill>
              </a:rPr>
              <a:t> wide</a:t>
            </a:r>
          </a:p>
        </p:txBody>
      </p:sp>
      <p:pic>
        <p:nvPicPr>
          <p:cNvPr id="8" name="Picture 3" descr="NASA-b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4891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499" y="265712"/>
            <a:ext cx="10072213" cy="6369003"/>
          </a:xfrm>
          <a:prstGeom prst="rect">
            <a:avLst/>
          </a:prstGeom>
        </p:spPr>
      </p:pic>
      <p:pic>
        <p:nvPicPr>
          <p:cNvPr id="4"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5977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571" y="3269363"/>
            <a:ext cx="4784850" cy="3588637"/>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909038" y="647609"/>
            <a:ext cx="2900988" cy="2175742"/>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775180"/>
            <a:ext cx="5548421" cy="4161316"/>
          </a:xfrm>
          <a:prstGeom prst="rect">
            <a:avLst/>
          </a:prstGeom>
        </p:spPr>
      </p:pic>
      <p:pic>
        <p:nvPicPr>
          <p:cNvPr id="8" name="Picture 3" descr="NASA-b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3212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 name="Rectangle"/>
          <p:cNvSpPr/>
          <p:nvPr/>
        </p:nvSpPr>
        <p:spPr>
          <a:xfrm>
            <a:off x="200038" y="1836233"/>
            <a:ext cx="5563264" cy="3813633"/>
          </a:xfrm>
          <a:prstGeom prst="rect">
            <a:avLst/>
          </a:prstGeom>
          <a:solidFill>
            <a:srgbClr val="FFFFFF"/>
          </a:solidFill>
          <a:ln w="25400">
            <a:solidFill>
              <a:schemeClr val="accent1"/>
            </a:solidFill>
            <a:miter/>
          </a:ln>
        </p:spPr>
        <p:txBody>
          <a:bodyPr tIns="45720" bIns="45720" anchor="ctr"/>
          <a:lstStyle/>
          <a:p>
            <a:pPr>
              <a:defRPr i="0">
                <a:solidFill>
                  <a:srgbClr val="000000"/>
                </a:solidFill>
              </a:defRPr>
            </a:pPr>
            <a:endParaRPr sz="900"/>
          </a:p>
        </p:txBody>
      </p:sp>
      <p:sp>
        <p:nvSpPr>
          <p:cNvPr id="372" name="Turning on and operating the MIRI Cryocooler! (mid-April)"/>
          <p:cNvSpPr txBox="1">
            <a:spLocks noGrp="1"/>
          </p:cNvSpPr>
          <p:nvPr>
            <p:ph type="title"/>
          </p:nvPr>
        </p:nvSpPr>
        <p:spPr>
          <a:xfrm>
            <a:off x="1240537" y="198911"/>
            <a:ext cx="10448544" cy="625474"/>
          </a:xfrm>
          <a:prstGeom prst="rect">
            <a:avLst/>
          </a:prstGeom>
        </p:spPr>
        <p:txBody>
          <a:bodyPr>
            <a:normAutofit/>
          </a:bodyPr>
          <a:lstStyle/>
          <a:p>
            <a:r>
              <a:rPr sz="2800" dirty="0">
                <a:latin typeface="Arial" panose="020B0604020202020204" pitchFamily="34" charset="0"/>
                <a:cs typeface="Arial" panose="020B0604020202020204" pitchFamily="34" charset="0"/>
              </a:rPr>
              <a:t>Turning on and operating the MIRI </a:t>
            </a:r>
            <a:r>
              <a:rPr sz="2800" dirty="0" err="1">
                <a:latin typeface="Arial" panose="020B0604020202020204" pitchFamily="34" charset="0"/>
                <a:cs typeface="Arial" panose="020B0604020202020204" pitchFamily="34" charset="0"/>
              </a:rPr>
              <a:t>Cryocooler</a:t>
            </a:r>
            <a:r>
              <a:rPr sz="2800" dirty="0">
                <a:latin typeface="Arial" panose="020B0604020202020204" pitchFamily="34" charset="0"/>
                <a:cs typeface="Arial" panose="020B0604020202020204" pitchFamily="34" charset="0"/>
              </a:rPr>
              <a:t>! (mid-April)</a:t>
            </a:r>
          </a:p>
        </p:txBody>
      </p:sp>
      <p:pic>
        <p:nvPicPr>
          <p:cNvPr id="373" name="Screen Shot 2022-07-07 at 4.30.00 PM.png" descr="Screen Shot 2022-07-07 at 4.30.00 PM.png"/>
          <p:cNvPicPr>
            <a:picLocks noChangeAspect="1"/>
          </p:cNvPicPr>
          <p:nvPr/>
        </p:nvPicPr>
        <p:blipFill>
          <a:blip r:embed="rId3"/>
          <a:stretch>
            <a:fillRect/>
          </a:stretch>
        </p:blipFill>
        <p:spPr>
          <a:xfrm>
            <a:off x="316928" y="1888390"/>
            <a:ext cx="5430067" cy="3700378"/>
          </a:xfrm>
          <a:prstGeom prst="rect">
            <a:avLst/>
          </a:prstGeom>
          <a:ln w="12700">
            <a:miter lim="400000"/>
          </a:ln>
        </p:spPr>
      </p:pic>
      <p:grpSp>
        <p:nvGrpSpPr>
          <p:cNvPr id="376" name="Group"/>
          <p:cNvGrpSpPr/>
          <p:nvPr/>
        </p:nvGrpSpPr>
        <p:grpSpPr>
          <a:xfrm>
            <a:off x="6108700" y="3398231"/>
            <a:ext cx="5777596" cy="3284946"/>
            <a:chOff x="0" y="0"/>
            <a:chExt cx="11555191" cy="6569890"/>
          </a:xfrm>
        </p:grpSpPr>
        <p:sp>
          <p:nvSpPr>
            <p:cNvPr id="374" name="Rectangle"/>
            <p:cNvSpPr/>
            <p:nvPr/>
          </p:nvSpPr>
          <p:spPr>
            <a:xfrm>
              <a:off x="0" y="0"/>
              <a:ext cx="11555192" cy="6444903"/>
            </a:xfrm>
            <a:prstGeom prst="rect">
              <a:avLst/>
            </a:prstGeom>
            <a:solidFill>
              <a:srgbClr val="FFFFFF"/>
            </a:solidFill>
            <a:ln w="25400" cap="flat">
              <a:solidFill>
                <a:schemeClr val="accent1"/>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pic>
          <p:nvPicPr>
            <p:cNvPr id="375" name="wfe trending plot.png" descr="wfe trending plot.png"/>
            <p:cNvPicPr>
              <a:picLocks noChangeAspect="1"/>
            </p:cNvPicPr>
            <p:nvPr/>
          </p:nvPicPr>
          <p:blipFill>
            <a:blip r:embed="rId4"/>
            <a:stretch>
              <a:fillRect/>
            </a:stretch>
          </p:blipFill>
          <p:spPr>
            <a:xfrm>
              <a:off x="131074" y="101846"/>
              <a:ext cx="11293043" cy="6468045"/>
            </a:xfrm>
            <a:prstGeom prst="rect">
              <a:avLst/>
            </a:prstGeom>
            <a:ln w="12700" cap="flat">
              <a:noFill/>
              <a:miter lim="400000"/>
            </a:ln>
            <a:effectLst/>
          </p:spPr>
        </p:pic>
      </p:grpSp>
      <p:sp>
        <p:nvSpPr>
          <p:cNvPr id="377" name="Temperature"/>
          <p:cNvSpPr txBox="1"/>
          <p:nvPr/>
        </p:nvSpPr>
        <p:spPr>
          <a:xfrm rot="16200000">
            <a:off x="-101438" y="3310784"/>
            <a:ext cx="833883" cy="238527"/>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sz="1900" i="0">
                <a:solidFill>
                  <a:srgbClr val="000000"/>
                </a:solidFill>
              </a:defRPr>
            </a:lvl1pPr>
          </a:lstStyle>
          <a:p>
            <a:r>
              <a:rPr sz="950"/>
              <a:t>Temperature</a:t>
            </a:r>
          </a:p>
        </p:txBody>
      </p:sp>
      <p:grpSp>
        <p:nvGrpSpPr>
          <p:cNvPr id="383" name="Group"/>
          <p:cNvGrpSpPr/>
          <p:nvPr/>
        </p:nvGrpSpPr>
        <p:grpSpPr>
          <a:xfrm>
            <a:off x="5904443" y="749060"/>
            <a:ext cx="6186109" cy="6073097"/>
            <a:chOff x="0" y="0"/>
            <a:chExt cx="12372216" cy="12146191"/>
          </a:xfrm>
        </p:grpSpPr>
        <p:grpSp>
          <p:nvGrpSpPr>
            <p:cNvPr id="380" name="Group"/>
            <p:cNvGrpSpPr/>
            <p:nvPr/>
          </p:nvGrpSpPr>
          <p:grpSpPr>
            <a:xfrm>
              <a:off x="0" y="0"/>
              <a:ext cx="12372217" cy="12146192"/>
              <a:chOff x="0" y="0"/>
              <a:chExt cx="12372216" cy="12146191"/>
            </a:xfrm>
          </p:grpSpPr>
          <p:sp>
            <p:nvSpPr>
              <p:cNvPr id="378" name="Rectangle"/>
              <p:cNvSpPr/>
              <p:nvPr/>
            </p:nvSpPr>
            <p:spPr>
              <a:xfrm>
                <a:off x="0" y="0"/>
                <a:ext cx="12372217" cy="12146192"/>
              </a:xfrm>
              <a:prstGeom prst="rect">
                <a:avLst/>
              </a:prstGeom>
              <a:solidFill>
                <a:srgbClr val="000000"/>
              </a:solidFill>
              <a:ln w="25400" cap="flat">
                <a:solidFill>
                  <a:schemeClr val="accent1"/>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pic>
            <p:nvPicPr>
              <p:cNvPr id="379" name="miri_rgb_1473.png" descr="miri_rgb_1473.png"/>
              <p:cNvPicPr>
                <a:picLocks noChangeAspect="1"/>
              </p:cNvPicPr>
              <p:nvPr/>
            </p:nvPicPr>
            <p:blipFill>
              <a:blip r:embed="rId5"/>
              <a:srcRect l="351"/>
              <a:stretch>
                <a:fillRect/>
              </a:stretch>
            </p:blipFill>
            <p:spPr>
              <a:xfrm>
                <a:off x="355802" y="104119"/>
                <a:ext cx="11482193" cy="11667332"/>
              </a:xfrm>
              <a:custGeom>
                <a:avLst/>
                <a:gdLst/>
                <a:ahLst/>
                <a:cxnLst>
                  <a:cxn ang="0">
                    <a:pos x="wd2" y="hd2"/>
                  </a:cxn>
                  <a:cxn ang="5400000">
                    <a:pos x="wd2" y="hd2"/>
                  </a:cxn>
                  <a:cxn ang="10800000">
                    <a:pos x="wd2" y="hd2"/>
                  </a:cxn>
                  <a:cxn ang="16200000">
                    <a:pos x="wd2" y="hd2"/>
                  </a:cxn>
                </a:cxnLst>
                <a:rect l="0" t="0" r="r" b="b"/>
                <a:pathLst>
                  <a:path w="21600" h="21600" extrusionOk="0">
                    <a:moveTo>
                      <a:pt x="149" y="0"/>
                    </a:moveTo>
                    <a:lnTo>
                      <a:pt x="132" y="65"/>
                    </a:lnTo>
                    <a:cubicBezTo>
                      <a:pt x="123" y="100"/>
                      <a:pt x="101" y="121"/>
                      <a:pt x="84" y="110"/>
                    </a:cubicBezTo>
                    <a:cubicBezTo>
                      <a:pt x="67" y="100"/>
                      <a:pt x="44" y="104"/>
                      <a:pt x="34" y="120"/>
                    </a:cubicBezTo>
                    <a:cubicBezTo>
                      <a:pt x="24" y="136"/>
                      <a:pt x="13" y="1299"/>
                      <a:pt x="8" y="2705"/>
                    </a:cubicBezTo>
                    <a:lnTo>
                      <a:pt x="0" y="5262"/>
                    </a:lnTo>
                    <a:lnTo>
                      <a:pt x="468" y="5262"/>
                    </a:lnTo>
                    <a:lnTo>
                      <a:pt x="936" y="5262"/>
                    </a:lnTo>
                    <a:lnTo>
                      <a:pt x="936" y="5806"/>
                    </a:lnTo>
                    <a:lnTo>
                      <a:pt x="936" y="6350"/>
                    </a:lnTo>
                    <a:lnTo>
                      <a:pt x="1403" y="6358"/>
                    </a:lnTo>
                    <a:lnTo>
                      <a:pt x="1870" y="6367"/>
                    </a:lnTo>
                    <a:lnTo>
                      <a:pt x="1879" y="6911"/>
                    </a:lnTo>
                    <a:lnTo>
                      <a:pt x="1887" y="7455"/>
                    </a:lnTo>
                    <a:lnTo>
                      <a:pt x="3051" y="7455"/>
                    </a:lnTo>
                    <a:cubicBezTo>
                      <a:pt x="4188" y="7455"/>
                      <a:pt x="4215" y="7454"/>
                      <a:pt x="4231" y="7394"/>
                    </a:cubicBezTo>
                    <a:cubicBezTo>
                      <a:pt x="4252" y="7317"/>
                      <a:pt x="4316" y="7315"/>
                      <a:pt x="4336" y="7392"/>
                    </a:cubicBezTo>
                    <a:cubicBezTo>
                      <a:pt x="4350" y="7443"/>
                      <a:pt x="4394" y="7453"/>
                      <a:pt x="4681" y="7472"/>
                    </a:cubicBezTo>
                    <a:cubicBezTo>
                      <a:pt x="4862" y="7484"/>
                      <a:pt x="5390" y="7489"/>
                      <a:pt x="5854" y="7483"/>
                    </a:cubicBezTo>
                    <a:lnTo>
                      <a:pt x="6698" y="7471"/>
                    </a:lnTo>
                    <a:lnTo>
                      <a:pt x="6713" y="9422"/>
                    </a:lnTo>
                    <a:cubicBezTo>
                      <a:pt x="6730" y="11525"/>
                      <a:pt x="6718" y="11380"/>
                      <a:pt x="6895" y="11573"/>
                    </a:cubicBezTo>
                    <a:cubicBezTo>
                      <a:pt x="6966" y="11651"/>
                      <a:pt x="6969" y="11674"/>
                      <a:pt x="6964" y="12010"/>
                    </a:cubicBezTo>
                    <a:lnTo>
                      <a:pt x="6959" y="12365"/>
                    </a:lnTo>
                    <a:lnTo>
                      <a:pt x="7069" y="12365"/>
                    </a:lnTo>
                    <a:cubicBezTo>
                      <a:pt x="7192" y="12365"/>
                      <a:pt x="7251" y="12435"/>
                      <a:pt x="7222" y="12544"/>
                    </a:cubicBezTo>
                    <a:cubicBezTo>
                      <a:pt x="7206" y="12604"/>
                      <a:pt x="7217" y="12611"/>
                      <a:pt x="7340" y="12615"/>
                    </a:cubicBezTo>
                    <a:cubicBezTo>
                      <a:pt x="7415" y="12617"/>
                      <a:pt x="7533" y="12615"/>
                      <a:pt x="7602" y="12612"/>
                    </a:cubicBezTo>
                    <a:cubicBezTo>
                      <a:pt x="7769" y="12603"/>
                      <a:pt x="7809" y="12654"/>
                      <a:pt x="7797" y="12861"/>
                    </a:cubicBezTo>
                    <a:lnTo>
                      <a:pt x="7788" y="13025"/>
                    </a:lnTo>
                    <a:lnTo>
                      <a:pt x="7591" y="13034"/>
                    </a:lnTo>
                    <a:cubicBezTo>
                      <a:pt x="7378" y="13044"/>
                      <a:pt x="7287" y="13099"/>
                      <a:pt x="7269" y="13229"/>
                    </a:cubicBezTo>
                    <a:cubicBezTo>
                      <a:pt x="7262" y="13278"/>
                      <a:pt x="7234" y="13304"/>
                      <a:pt x="7181" y="13311"/>
                    </a:cubicBezTo>
                    <a:cubicBezTo>
                      <a:pt x="7138" y="13317"/>
                      <a:pt x="7091" y="13341"/>
                      <a:pt x="7078" y="13365"/>
                    </a:cubicBezTo>
                    <a:cubicBezTo>
                      <a:pt x="7064" y="13389"/>
                      <a:pt x="7032" y="13408"/>
                      <a:pt x="7007" y="13408"/>
                    </a:cubicBezTo>
                    <a:cubicBezTo>
                      <a:pt x="6969" y="13408"/>
                      <a:pt x="6963" y="13585"/>
                      <a:pt x="6963" y="14646"/>
                    </a:cubicBezTo>
                    <a:lnTo>
                      <a:pt x="6963" y="15883"/>
                    </a:lnTo>
                    <a:lnTo>
                      <a:pt x="6841" y="16017"/>
                    </a:lnTo>
                    <a:cubicBezTo>
                      <a:pt x="6768" y="16097"/>
                      <a:pt x="6712" y="16193"/>
                      <a:pt x="6701" y="16259"/>
                    </a:cubicBezTo>
                    <a:cubicBezTo>
                      <a:pt x="6691" y="16319"/>
                      <a:pt x="6683" y="16975"/>
                      <a:pt x="6683" y="17717"/>
                    </a:cubicBezTo>
                    <a:cubicBezTo>
                      <a:pt x="6682" y="18998"/>
                      <a:pt x="6685" y="19071"/>
                      <a:pt x="6744" y="19190"/>
                    </a:cubicBezTo>
                    <a:cubicBezTo>
                      <a:pt x="6839" y="19383"/>
                      <a:pt x="6953" y="19433"/>
                      <a:pt x="7305" y="19435"/>
                    </a:cubicBezTo>
                    <a:lnTo>
                      <a:pt x="7601" y="19437"/>
                    </a:lnTo>
                    <a:lnTo>
                      <a:pt x="7617" y="19820"/>
                    </a:lnTo>
                    <a:cubicBezTo>
                      <a:pt x="7643" y="20413"/>
                      <a:pt x="7740" y="20522"/>
                      <a:pt x="8247" y="20523"/>
                    </a:cubicBezTo>
                    <a:cubicBezTo>
                      <a:pt x="8397" y="20523"/>
                      <a:pt x="8534" y="20532"/>
                      <a:pt x="8551" y="20542"/>
                    </a:cubicBezTo>
                    <a:cubicBezTo>
                      <a:pt x="8568" y="20553"/>
                      <a:pt x="8582" y="20726"/>
                      <a:pt x="8582" y="20953"/>
                    </a:cubicBezTo>
                    <a:cubicBezTo>
                      <a:pt x="8582" y="21313"/>
                      <a:pt x="8588" y="21354"/>
                      <a:pt x="8651" y="21435"/>
                    </a:cubicBezTo>
                    <a:cubicBezTo>
                      <a:pt x="8689" y="21483"/>
                      <a:pt x="8742" y="21541"/>
                      <a:pt x="8768" y="21561"/>
                    </a:cubicBezTo>
                    <a:cubicBezTo>
                      <a:pt x="8805" y="21590"/>
                      <a:pt x="10231" y="21599"/>
                      <a:pt x="15208" y="21599"/>
                    </a:cubicBezTo>
                    <a:lnTo>
                      <a:pt x="21600" y="21600"/>
                    </a:lnTo>
                    <a:lnTo>
                      <a:pt x="21600" y="10800"/>
                    </a:lnTo>
                    <a:lnTo>
                      <a:pt x="21600" y="0"/>
                    </a:lnTo>
                    <a:lnTo>
                      <a:pt x="10875" y="0"/>
                    </a:lnTo>
                    <a:lnTo>
                      <a:pt x="149" y="0"/>
                    </a:lnTo>
                    <a:close/>
                  </a:path>
                </a:pathLst>
              </a:custGeom>
              <a:ln w="12700" cap="flat">
                <a:noFill/>
                <a:miter lim="400000"/>
              </a:ln>
              <a:effectLst/>
            </p:spPr>
          </p:pic>
        </p:grpSp>
        <p:sp>
          <p:nvSpPr>
            <p:cNvPr id="381" name="F560W"/>
            <p:cNvSpPr txBox="1"/>
            <p:nvPr/>
          </p:nvSpPr>
          <p:spPr>
            <a:xfrm>
              <a:off x="304848" y="10320149"/>
              <a:ext cx="1730214" cy="802455"/>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20" tIns="45720" rIns="45720" bIns="45720" numCol="1" anchor="t">
              <a:noAutofit/>
            </a:bodyPr>
            <a:lstStyle>
              <a:lvl1pPr>
                <a:defRPr i="0">
                  <a:solidFill>
                    <a:srgbClr val="00FDFF"/>
                  </a:solidFill>
                </a:defRPr>
              </a:lvl1pPr>
            </a:lstStyle>
            <a:p>
              <a:r>
                <a:rPr sz="900"/>
                <a:t>F560W</a:t>
              </a:r>
            </a:p>
          </p:txBody>
        </p:sp>
        <p:sp>
          <p:nvSpPr>
            <p:cNvPr id="382" name="F770W"/>
            <p:cNvSpPr txBox="1"/>
            <p:nvPr/>
          </p:nvSpPr>
          <p:spPr>
            <a:xfrm>
              <a:off x="304848" y="10991669"/>
              <a:ext cx="1730214" cy="802454"/>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20" tIns="45720" rIns="45720" bIns="45720" numCol="1" anchor="t">
              <a:noAutofit/>
            </a:bodyPr>
            <a:lstStyle>
              <a:lvl1pPr>
                <a:defRPr i="0">
                  <a:solidFill>
                    <a:srgbClr val="FF2600"/>
                  </a:solidFill>
                </a:defRPr>
              </a:lvl1pPr>
            </a:lstStyle>
            <a:p>
              <a:r>
                <a:rPr sz="900"/>
                <a:t>F770W</a:t>
              </a:r>
            </a:p>
          </p:txBody>
        </p:sp>
      </p:grpSp>
      <p:sp>
        <p:nvSpPr>
          <p:cNvPr id="384" name="Cryocooler"/>
          <p:cNvSpPr txBox="1"/>
          <p:nvPr/>
        </p:nvSpPr>
        <p:spPr>
          <a:xfrm>
            <a:off x="865274" y="4106111"/>
            <a:ext cx="750526" cy="246221"/>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sz="2000" i="0">
                <a:solidFill>
                  <a:srgbClr val="000000"/>
                </a:solidFill>
              </a:defRPr>
            </a:lvl1pPr>
          </a:lstStyle>
          <a:p>
            <a:r>
              <a:rPr sz="1000"/>
              <a:t>Cryocooler</a:t>
            </a:r>
          </a:p>
        </p:txBody>
      </p:sp>
      <p:sp>
        <p:nvSpPr>
          <p:cNvPr id="385" name="State 6 steady state"/>
          <p:cNvSpPr txBox="1"/>
          <p:nvPr/>
        </p:nvSpPr>
        <p:spPr>
          <a:xfrm>
            <a:off x="2378691" y="4255216"/>
            <a:ext cx="1263487" cy="253916"/>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sz="2100" i="0">
                <a:solidFill>
                  <a:srgbClr val="000000"/>
                </a:solidFill>
              </a:defRPr>
            </a:lvl1pPr>
          </a:lstStyle>
          <a:p>
            <a:r>
              <a:rPr sz="1050"/>
              <a:t>State 6 steady state</a:t>
            </a:r>
          </a:p>
        </p:txBody>
      </p:sp>
    </p:spTree>
    <p:extLst>
      <p:ext uri="{BB962C8B-B14F-4D97-AF65-F5344CB8AC3E}">
        <p14:creationId xmlns:p14="http://schemas.microsoft.com/office/powerpoint/2010/main" val="268443678"/>
      </p:ext>
    </p:extLst>
  </p:cSld>
  <p:clrMapOvr>
    <a:masterClrMapping/>
  </p:clrMapOvr>
  <mc:AlternateContent xmlns:mc="http://schemas.openxmlformats.org/markup-compatibility/2006" xmlns:p14="http://schemas.microsoft.com/office/powerpoint/2010/main">
    <mc:Choice Requires="p14">
      <p:transition>
        <p:fade/>
      </p:transition>
    </mc:Choice>
    <mc:Fallback xmlns="" xmlns:m="http://schemas.openxmlformats.org/officeDocument/2006/math" xmlns:a14="http://schemas.microsoft.com/office/drawing/2010/main">
      <p:transition spd="fast">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0" nodeType="afterEffect">
                                  <p:stCondLst>
                                    <p:cond delay="0"/>
                                  </p:stCondLst>
                                  <p:iterate>
                                    <p:tmAbs val="0"/>
                                  </p:iterate>
                                  <p:childTnLst>
                                    <p:set>
                                      <p:cBhvr>
                                        <p:cTn id="6" fill="hold"/>
                                        <p:tgtEl>
                                          <p:spTgt spid="373"/>
                                        </p:tgtEl>
                                        <p:attrNameLst>
                                          <p:attrName>style.visibility</p:attrName>
                                        </p:attrNameLst>
                                      </p:cBhvr>
                                      <p:to>
                                        <p:strVal val="visible"/>
                                      </p:to>
                                    </p:set>
                                    <p:animEffect transition="in" filter="fade">
                                      <p:cBhvr>
                                        <p:cTn id="7" dur="300"/>
                                        <p:tgtEl>
                                          <p:spTgt spid="3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grpId="0" nodeType="clickEffect">
                                  <p:stCondLst>
                                    <p:cond delay="0"/>
                                  </p:stCondLst>
                                  <p:iterate>
                                    <p:tmAbs val="0"/>
                                  </p:iterate>
                                  <p:childTnLst>
                                    <p:set>
                                      <p:cBhvr>
                                        <p:cTn id="11" fill="hold"/>
                                        <p:tgtEl>
                                          <p:spTgt spid="383"/>
                                        </p:tgtEl>
                                        <p:attrNameLst>
                                          <p:attrName>style.visibility</p:attrName>
                                        </p:attrNameLst>
                                      </p:cBhvr>
                                      <p:to>
                                        <p:strVal val="visible"/>
                                      </p:to>
                                    </p:set>
                                    <p:animEffect transition="in" filter="fade">
                                      <p:cBhvr>
                                        <p:cTn id="12" dur="1000"/>
                                        <p:tgtEl>
                                          <p:spTgt spid="3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 grpId="0" animBg="1" advAuto="0"/>
      <p:bldP spid="383" grpId="0" animBg="1" advAuto="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436"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7193" y="276447"/>
            <a:ext cx="9752574" cy="6166884"/>
          </a:xfrm>
          <a:prstGeom prst="rect">
            <a:avLst/>
          </a:prstGeom>
        </p:spPr>
      </p:pic>
      <p:pic>
        <p:nvPicPr>
          <p:cNvPr id="4"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449434"/>
          </a:xfrm>
          <a:prstGeom prst="rect">
            <a:avLst/>
          </a:prstGeom>
        </p:spPr>
      </p:pic>
      <p:pic>
        <p:nvPicPr>
          <p:cNvPr id="8" name="Picture 3" descr="NASA-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5240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54088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p:cNvSpPr/>
          <p:nvPr/>
        </p:nvSpPr>
        <p:spPr>
          <a:xfrm>
            <a:off x="11084" y="-21705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solidFill>
                  <a:schemeClr val="bg1"/>
                </a:solidFill>
              </a:rPr>
              <a:t>StaiSta</a:t>
            </a:r>
            <a:endParaRPr lang="en-US" dirty="0">
              <a:solidFill>
                <a:schemeClr val="bg1"/>
              </a:solidFill>
            </a:endParaRPr>
          </a:p>
        </p:txBody>
      </p:sp>
      <p:sp>
        <p:nvSpPr>
          <p:cNvPr id="2" name="Title 1"/>
          <p:cNvSpPr>
            <a:spLocks noGrp="1"/>
          </p:cNvSpPr>
          <p:nvPr>
            <p:ph type="title"/>
          </p:nvPr>
        </p:nvSpPr>
        <p:spPr>
          <a:xfrm>
            <a:off x="1585848" y="126980"/>
            <a:ext cx="7575795" cy="706930"/>
          </a:xfrm>
        </p:spPr>
        <p:txBody>
          <a:bodyPr/>
          <a:lstStyle/>
          <a:p>
            <a:pPr algn="ctr"/>
            <a:r>
              <a:rPr lang="en-US" dirty="0"/>
              <a:t>Telescope Alignment</a:t>
            </a:r>
          </a:p>
        </p:txBody>
      </p:sp>
      <p:sp>
        <p:nvSpPr>
          <p:cNvPr id="6" name="Title 1">
            <a:extLst>
              <a:ext uri="{FF2B5EF4-FFF2-40B4-BE49-F238E27FC236}">
                <a16:creationId xmlns:a16="http://schemas.microsoft.com/office/drawing/2014/main" id="{1F21BEFC-BA61-8940-A8E9-A2B5263A1563}"/>
              </a:ext>
            </a:extLst>
          </p:cNvPr>
          <p:cNvSpPr txBox="1">
            <a:spLocks/>
          </p:cNvSpPr>
          <p:nvPr/>
        </p:nvSpPr>
        <p:spPr>
          <a:xfrm>
            <a:off x="2858523" y="1230484"/>
            <a:ext cx="6266793" cy="530198"/>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a:t>9. Science Performance &amp; Readiness: NIRCam 3</a:t>
            </a:r>
            <a:endParaRPr lang="en-US" dirty="0"/>
          </a:p>
        </p:txBody>
      </p:sp>
      <p:sp>
        <p:nvSpPr>
          <p:cNvPr id="7" name="TextBox 6">
            <a:extLst>
              <a:ext uri="{FF2B5EF4-FFF2-40B4-BE49-F238E27FC236}">
                <a16:creationId xmlns:a16="http://schemas.microsoft.com/office/drawing/2014/main" id="{59BB1FB2-DB93-E648-876A-39919F7FA7C2}"/>
              </a:ext>
            </a:extLst>
          </p:cNvPr>
          <p:cNvSpPr txBox="1"/>
          <p:nvPr/>
        </p:nvSpPr>
        <p:spPr>
          <a:xfrm>
            <a:off x="7915296" y="1245564"/>
            <a:ext cx="1563453" cy="300082"/>
          </a:xfrm>
          <a:prstGeom prst="rect">
            <a:avLst/>
          </a:prstGeom>
          <a:noFill/>
        </p:spPr>
        <p:txBody>
          <a:bodyPr wrap="square" rtlCol="0">
            <a:spAutoFit/>
          </a:bodyPr>
          <a:lstStyle/>
          <a:p>
            <a:pPr algn="r"/>
            <a:r>
              <a:rPr lang="en-US" sz="1350" dirty="0"/>
              <a:t>[Feb 02 2022/9am]</a:t>
            </a:r>
          </a:p>
        </p:txBody>
      </p:sp>
      <p:sp>
        <p:nvSpPr>
          <p:cNvPr id="8" name="Rectangle 7"/>
          <p:cNvSpPr/>
          <p:nvPr/>
        </p:nvSpPr>
        <p:spPr>
          <a:xfrm>
            <a:off x="1435608" y="713232"/>
            <a:ext cx="9701784" cy="55778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1" dirty="0">
              <a:solidFill>
                <a:schemeClr val="bg1"/>
              </a:solidFill>
              <a:latin typeface="Arial Black" panose="020B0A04020102020204" pitchFamily="34" charset="0"/>
            </a:endParaRPr>
          </a:p>
        </p:txBody>
      </p:sp>
      <p:sp>
        <p:nvSpPr>
          <p:cNvPr id="9" name="Freeform 120" descr="ABL"/>
          <p:cNvSpPr>
            <a:spLocks/>
          </p:cNvSpPr>
          <p:nvPr/>
        </p:nvSpPr>
        <p:spPr bwMode="auto">
          <a:xfrm rot="18547356" flipH="1">
            <a:off x="3587723" y="1678454"/>
            <a:ext cx="1489625" cy="1793295"/>
          </a:xfrm>
          <a:custGeom>
            <a:avLst/>
            <a:gdLst>
              <a:gd name="T0" fmla="*/ 117 w 117"/>
              <a:gd name="T1" fmla="*/ 0 h 75"/>
              <a:gd name="T2" fmla="*/ 0 w 117"/>
              <a:gd name="T3" fmla="*/ 75 h 75"/>
            </a:gdLst>
            <a:ahLst/>
            <a:cxnLst>
              <a:cxn ang="0">
                <a:pos x="T0" y="T1"/>
              </a:cxn>
              <a:cxn ang="0">
                <a:pos x="T2" y="T3"/>
              </a:cxn>
            </a:cxnLst>
            <a:rect l="0" t="0" r="r" b="b"/>
            <a:pathLst>
              <a:path w="117" h="75">
                <a:moveTo>
                  <a:pt x="117" y="0"/>
                </a:moveTo>
                <a:cubicBezTo>
                  <a:pt x="117" y="0"/>
                  <a:pt x="58" y="37"/>
                  <a:pt x="0" y="75"/>
                </a:cubicBezTo>
              </a:path>
            </a:pathLst>
          </a:custGeom>
          <a:noFill/>
          <a:ln w="38100" cap="flat" cmpd="sng">
            <a:solidFill>
              <a:srgbClr val="FF0000"/>
            </a:solidFill>
            <a:prstDash val="solid"/>
            <a:round/>
            <a:headEnd type="none" w="med" len="med"/>
            <a:tailEnd type="triangle" w="med" len="med"/>
          </a:ln>
          <a:effectLst/>
          <a:extLst>
            <a:ext uri="{909E8E84-426E-40DD-AFC4-6F175D3DCCD1}">
              <a14:hiddenFill xmlns:a14="http://schemas.microsoft.com/office/drawing/2010/main">
                <a:blipFill dpi="0" rotWithShape="0">
                  <a:blip r:embed="rId2"/>
                  <a:srcRect/>
                  <a:stretch>
                    <a:fillRect/>
                  </a:stretch>
                </a:blip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10" name="Line 125"/>
          <p:cNvSpPr>
            <a:spLocks noChangeShapeType="1"/>
          </p:cNvSpPr>
          <p:nvPr/>
        </p:nvSpPr>
        <p:spPr bwMode="auto">
          <a:xfrm>
            <a:off x="3202875" y="3363163"/>
            <a:ext cx="5709599" cy="96"/>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11" name="Line 126"/>
          <p:cNvSpPr>
            <a:spLocks noChangeShapeType="1"/>
          </p:cNvSpPr>
          <p:nvPr/>
        </p:nvSpPr>
        <p:spPr bwMode="auto">
          <a:xfrm>
            <a:off x="3459832" y="3785262"/>
            <a:ext cx="326567" cy="11974"/>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12" name="Line 127"/>
          <p:cNvSpPr>
            <a:spLocks noChangeShapeType="1"/>
          </p:cNvSpPr>
          <p:nvPr/>
        </p:nvSpPr>
        <p:spPr bwMode="auto">
          <a:xfrm flipV="1">
            <a:off x="3577866" y="4475474"/>
            <a:ext cx="1643124" cy="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13" name="Line 128"/>
          <p:cNvSpPr>
            <a:spLocks noChangeShapeType="1"/>
          </p:cNvSpPr>
          <p:nvPr/>
        </p:nvSpPr>
        <p:spPr bwMode="auto">
          <a:xfrm flipV="1">
            <a:off x="4154397" y="5159021"/>
            <a:ext cx="3465386" cy="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14" name="Rectangle 129"/>
          <p:cNvSpPr>
            <a:spLocks noChangeArrowheads="1"/>
          </p:cNvSpPr>
          <p:nvPr/>
        </p:nvSpPr>
        <p:spPr bwMode="auto">
          <a:xfrm>
            <a:off x="2318260" y="4744156"/>
            <a:ext cx="1818920" cy="414866"/>
          </a:xfrm>
          <a:prstGeom prst="rect">
            <a:avLst/>
          </a:prstGeom>
          <a:solidFill>
            <a:schemeClr val="accent3">
              <a:lumMod val="20000"/>
              <a:lumOff val="80000"/>
            </a:schemeClr>
          </a:solidFill>
          <a:ln w="9525" algn="ctr">
            <a:solidFill>
              <a:schemeClr val="tx1"/>
            </a:solidFill>
            <a:miter lim="800000"/>
            <a:headEnd/>
            <a:tailEnd/>
          </a:ln>
          <a:effectLst/>
        </p:spPr>
        <p:txBody>
          <a:bodyPr anchor="ctr"/>
          <a:lstStyle/>
          <a:p>
            <a:pPr algn="ctr" eaLnBrk="1" hangingPunct="1"/>
            <a:r>
              <a:rPr lang="en-US" altLang="en-US" sz="1200" dirty="0"/>
              <a:t>6. Telescope alignment over field of view</a:t>
            </a:r>
          </a:p>
        </p:txBody>
      </p:sp>
      <p:sp>
        <p:nvSpPr>
          <p:cNvPr id="15" name="Rectangle 133"/>
          <p:cNvSpPr>
            <a:spLocks noChangeArrowheads="1"/>
          </p:cNvSpPr>
          <p:nvPr/>
        </p:nvSpPr>
        <p:spPr bwMode="auto">
          <a:xfrm>
            <a:off x="1816303" y="2349569"/>
            <a:ext cx="1311842" cy="445899"/>
          </a:xfrm>
          <a:prstGeom prst="rect">
            <a:avLst/>
          </a:prstGeom>
          <a:solidFill>
            <a:schemeClr val="accent3">
              <a:lumMod val="20000"/>
              <a:lumOff val="80000"/>
            </a:schemeClr>
          </a:solidFill>
          <a:ln w="9525">
            <a:solidFill>
              <a:schemeClr val="tx1"/>
            </a:solidFill>
            <a:miter lim="800000"/>
            <a:headEnd/>
            <a:tailEnd/>
          </a:ln>
          <a:effectLst/>
        </p:spPr>
        <p:txBody>
          <a:bodyPr anchor="ctr"/>
          <a:lstStyle/>
          <a:p>
            <a:pPr algn="ctr" eaLnBrk="1" hangingPunct="1"/>
            <a:r>
              <a:rPr lang="en-US" altLang="en-US" sz="1200" dirty="0"/>
              <a:t>2. Segment Alignment</a:t>
            </a:r>
          </a:p>
        </p:txBody>
      </p:sp>
      <p:sp>
        <p:nvSpPr>
          <p:cNvPr id="16" name="Rectangle 134"/>
          <p:cNvSpPr>
            <a:spLocks noChangeArrowheads="1"/>
          </p:cNvSpPr>
          <p:nvPr/>
        </p:nvSpPr>
        <p:spPr bwMode="auto">
          <a:xfrm>
            <a:off x="1923952" y="2959708"/>
            <a:ext cx="1310982" cy="461273"/>
          </a:xfrm>
          <a:prstGeom prst="rect">
            <a:avLst/>
          </a:prstGeom>
          <a:solidFill>
            <a:schemeClr val="accent3">
              <a:lumMod val="20000"/>
              <a:lumOff val="80000"/>
            </a:schemeClr>
          </a:solidFill>
          <a:ln w="9525">
            <a:solidFill>
              <a:schemeClr val="tx1"/>
            </a:solidFill>
            <a:miter lim="800000"/>
            <a:headEnd/>
            <a:tailEnd/>
          </a:ln>
          <a:effectLst/>
        </p:spPr>
        <p:txBody>
          <a:bodyPr anchor="ctr"/>
          <a:lstStyle/>
          <a:p>
            <a:pPr algn="ctr" eaLnBrk="1" hangingPunct="1"/>
            <a:r>
              <a:rPr lang="en-US" altLang="en-US" sz="1200" dirty="0"/>
              <a:t>3. Image Stacking</a:t>
            </a:r>
          </a:p>
        </p:txBody>
      </p:sp>
      <p:sp>
        <p:nvSpPr>
          <p:cNvPr id="17" name="Rectangle 135"/>
          <p:cNvSpPr>
            <a:spLocks noChangeArrowheads="1"/>
          </p:cNvSpPr>
          <p:nvPr/>
        </p:nvSpPr>
        <p:spPr bwMode="auto">
          <a:xfrm>
            <a:off x="2055202" y="3588286"/>
            <a:ext cx="1426848" cy="429731"/>
          </a:xfrm>
          <a:prstGeom prst="rect">
            <a:avLst/>
          </a:prstGeom>
          <a:solidFill>
            <a:schemeClr val="accent3">
              <a:lumMod val="20000"/>
              <a:lumOff val="80000"/>
            </a:schemeClr>
          </a:solidFill>
          <a:ln w="9525">
            <a:solidFill>
              <a:schemeClr val="tx1"/>
            </a:solidFill>
            <a:miter lim="800000"/>
            <a:headEnd/>
            <a:tailEnd/>
          </a:ln>
          <a:effectLst/>
        </p:spPr>
        <p:txBody>
          <a:bodyPr anchor="ctr"/>
          <a:lstStyle/>
          <a:p>
            <a:pPr algn="ctr" eaLnBrk="1" hangingPunct="1"/>
            <a:r>
              <a:rPr lang="en-US" altLang="en-US" sz="1200" dirty="0"/>
              <a:t>4. Coarse Phasing</a:t>
            </a:r>
          </a:p>
        </p:txBody>
      </p:sp>
      <p:sp>
        <p:nvSpPr>
          <p:cNvPr id="18" name="Rectangle 136"/>
          <p:cNvSpPr>
            <a:spLocks noChangeArrowheads="1"/>
          </p:cNvSpPr>
          <p:nvPr/>
        </p:nvSpPr>
        <p:spPr bwMode="auto">
          <a:xfrm>
            <a:off x="2191564" y="4155156"/>
            <a:ext cx="1386303" cy="378338"/>
          </a:xfrm>
          <a:prstGeom prst="rect">
            <a:avLst/>
          </a:prstGeom>
          <a:solidFill>
            <a:schemeClr val="accent3">
              <a:lumMod val="20000"/>
              <a:lumOff val="80000"/>
            </a:schemeClr>
          </a:solidFill>
          <a:ln w="9525" algn="ctr">
            <a:solidFill>
              <a:schemeClr val="tx1"/>
            </a:solidFill>
            <a:miter lim="800000"/>
            <a:headEnd/>
            <a:tailEnd/>
          </a:ln>
          <a:effectLst/>
        </p:spPr>
        <p:txBody>
          <a:bodyPr anchor="ctr"/>
          <a:lstStyle/>
          <a:p>
            <a:pPr algn="ctr" eaLnBrk="1" hangingPunct="1"/>
            <a:r>
              <a:rPr lang="en-US" altLang="en-US" sz="1200" dirty="0"/>
              <a:t>5. Fine Phasing</a:t>
            </a:r>
          </a:p>
        </p:txBody>
      </p:sp>
      <p:sp>
        <p:nvSpPr>
          <p:cNvPr id="19" name="Rectangle 146"/>
          <p:cNvSpPr>
            <a:spLocks noChangeArrowheads="1"/>
          </p:cNvSpPr>
          <p:nvPr/>
        </p:nvSpPr>
        <p:spPr bwMode="auto">
          <a:xfrm>
            <a:off x="1733719" y="1687684"/>
            <a:ext cx="1406008" cy="501948"/>
          </a:xfrm>
          <a:prstGeom prst="rect">
            <a:avLst/>
          </a:prstGeom>
          <a:solidFill>
            <a:schemeClr val="accent3">
              <a:lumMod val="20000"/>
              <a:lumOff val="80000"/>
            </a:schemeClr>
          </a:solidFill>
          <a:ln w="9525">
            <a:solidFill>
              <a:schemeClr val="tx1"/>
            </a:solidFill>
            <a:miter lim="800000"/>
            <a:headEnd/>
            <a:tailEnd/>
          </a:ln>
          <a:effectLst/>
        </p:spPr>
        <p:txBody>
          <a:bodyPr anchor="ctr"/>
          <a:lstStyle/>
          <a:p>
            <a:pPr algn="ctr" eaLnBrk="1" hangingPunct="1"/>
            <a:r>
              <a:rPr lang="en-US" altLang="en-US" sz="1200" dirty="0"/>
              <a:t>1. Segment Image Identification</a:t>
            </a:r>
          </a:p>
        </p:txBody>
      </p:sp>
      <p:sp>
        <p:nvSpPr>
          <p:cNvPr id="20" name="Text Box 152"/>
          <p:cNvSpPr txBox="1">
            <a:spLocks noChangeArrowheads="1"/>
          </p:cNvSpPr>
          <p:nvPr/>
        </p:nvSpPr>
        <p:spPr bwMode="auto">
          <a:xfrm>
            <a:off x="8173570" y="2849172"/>
            <a:ext cx="823616" cy="479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rnd">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3162" tIns="31581" rIns="63162" bIns="31581">
            <a:spAutoFit/>
          </a:bodyPr>
          <a:lstStyle>
            <a:lvl1pPr algn="l" defTabSz="841375">
              <a:defRPr sz="2400">
                <a:solidFill>
                  <a:schemeClr val="tx1"/>
                </a:solidFill>
                <a:latin typeface="Times" panose="02020603050405020304" pitchFamily="18" charset="0"/>
              </a:defRPr>
            </a:lvl1pPr>
            <a:lvl2pPr marL="420688" algn="l" defTabSz="841375">
              <a:defRPr sz="2400">
                <a:solidFill>
                  <a:schemeClr val="tx1"/>
                </a:solidFill>
                <a:latin typeface="Times" panose="02020603050405020304" pitchFamily="18" charset="0"/>
              </a:defRPr>
            </a:lvl2pPr>
            <a:lvl3pPr marL="841375" algn="l" defTabSz="841375">
              <a:defRPr sz="2400">
                <a:solidFill>
                  <a:schemeClr val="tx1"/>
                </a:solidFill>
                <a:latin typeface="Times" panose="02020603050405020304" pitchFamily="18" charset="0"/>
              </a:defRPr>
            </a:lvl3pPr>
            <a:lvl4pPr marL="1263650" algn="l" defTabSz="841375">
              <a:defRPr sz="2400">
                <a:solidFill>
                  <a:schemeClr val="tx1"/>
                </a:solidFill>
                <a:latin typeface="Times" panose="02020603050405020304" pitchFamily="18" charset="0"/>
              </a:defRPr>
            </a:lvl4pPr>
            <a:lvl5pPr marL="1684338" algn="l" defTabSz="841375">
              <a:defRPr sz="2400">
                <a:solidFill>
                  <a:schemeClr val="tx1"/>
                </a:solidFill>
                <a:latin typeface="Times" panose="02020603050405020304" pitchFamily="18" charset="0"/>
              </a:defRPr>
            </a:lvl5pPr>
            <a:lvl6pPr marL="2141538" defTabSz="841375" eaLnBrk="0" fontAlgn="base" hangingPunct="0">
              <a:spcBef>
                <a:spcPct val="0"/>
              </a:spcBef>
              <a:spcAft>
                <a:spcPct val="0"/>
              </a:spcAft>
              <a:defRPr sz="2400">
                <a:solidFill>
                  <a:schemeClr val="tx1"/>
                </a:solidFill>
                <a:latin typeface="Times" panose="02020603050405020304" pitchFamily="18" charset="0"/>
              </a:defRPr>
            </a:lvl6pPr>
            <a:lvl7pPr marL="2598738" defTabSz="841375" eaLnBrk="0" fontAlgn="base" hangingPunct="0">
              <a:spcBef>
                <a:spcPct val="0"/>
              </a:spcBef>
              <a:spcAft>
                <a:spcPct val="0"/>
              </a:spcAft>
              <a:defRPr sz="2400">
                <a:solidFill>
                  <a:schemeClr val="tx1"/>
                </a:solidFill>
                <a:latin typeface="Times" panose="02020603050405020304" pitchFamily="18" charset="0"/>
              </a:defRPr>
            </a:lvl7pPr>
            <a:lvl8pPr marL="3055938" defTabSz="841375" eaLnBrk="0" fontAlgn="base" hangingPunct="0">
              <a:spcBef>
                <a:spcPct val="0"/>
              </a:spcBef>
              <a:spcAft>
                <a:spcPct val="0"/>
              </a:spcAft>
              <a:defRPr sz="2400">
                <a:solidFill>
                  <a:schemeClr val="tx1"/>
                </a:solidFill>
                <a:latin typeface="Times" panose="02020603050405020304" pitchFamily="18" charset="0"/>
              </a:defRPr>
            </a:lvl8pPr>
            <a:lvl9pPr marL="3513138" defTabSz="841375"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900" dirty="0">
                <a:solidFill>
                  <a:schemeClr val="bg1"/>
                </a:solidFill>
                <a:latin typeface="Arial Black" panose="020B0A04020102020204" pitchFamily="34" charset="0"/>
              </a:rPr>
              <a:t>After Image Stacking</a:t>
            </a:r>
          </a:p>
        </p:txBody>
      </p:sp>
      <p:sp>
        <p:nvSpPr>
          <p:cNvPr id="21" name="Text Box 164"/>
          <p:cNvSpPr txBox="1">
            <a:spLocks noChangeArrowheads="1"/>
          </p:cNvSpPr>
          <p:nvPr/>
        </p:nvSpPr>
        <p:spPr bwMode="auto">
          <a:xfrm>
            <a:off x="9998467" y="1602900"/>
            <a:ext cx="697580" cy="479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rnd">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3162" tIns="31581" rIns="63162" bIns="31581">
            <a:spAutoFit/>
          </a:bodyPr>
          <a:lstStyle>
            <a:lvl1pPr algn="l" defTabSz="841375">
              <a:defRPr sz="2400">
                <a:solidFill>
                  <a:schemeClr val="tx1"/>
                </a:solidFill>
                <a:latin typeface="Times" panose="02020603050405020304" pitchFamily="18" charset="0"/>
              </a:defRPr>
            </a:lvl1pPr>
            <a:lvl2pPr marL="420688" algn="l" defTabSz="841375">
              <a:defRPr sz="2400">
                <a:solidFill>
                  <a:schemeClr val="tx1"/>
                </a:solidFill>
                <a:latin typeface="Times" panose="02020603050405020304" pitchFamily="18" charset="0"/>
              </a:defRPr>
            </a:lvl2pPr>
            <a:lvl3pPr marL="841375" algn="l" defTabSz="841375">
              <a:defRPr sz="2400">
                <a:solidFill>
                  <a:schemeClr val="tx1"/>
                </a:solidFill>
                <a:latin typeface="Times" panose="02020603050405020304" pitchFamily="18" charset="0"/>
              </a:defRPr>
            </a:lvl3pPr>
            <a:lvl4pPr marL="1263650" algn="l" defTabSz="841375">
              <a:defRPr sz="2400">
                <a:solidFill>
                  <a:schemeClr val="tx1"/>
                </a:solidFill>
                <a:latin typeface="Times" panose="02020603050405020304" pitchFamily="18" charset="0"/>
              </a:defRPr>
            </a:lvl4pPr>
            <a:lvl5pPr marL="1684338" algn="l" defTabSz="841375">
              <a:defRPr sz="2400">
                <a:solidFill>
                  <a:schemeClr val="tx1"/>
                </a:solidFill>
                <a:latin typeface="Times" panose="02020603050405020304" pitchFamily="18" charset="0"/>
              </a:defRPr>
            </a:lvl5pPr>
            <a:lvl6pPr marL="2141538" defTabSz="841375" eaLnBrk="0" fontAlgn="base" hangingPunct="0">
              <a:spcBef>
                <a:spcPct val="0"/>
              </a:spcBef>
              <a:spcAft>
                <a:spcPct val="0"/>
              </a:spcAft>
              <a:defRPr sz="2400">
                <a:solidFill>
                  <a:schemeClr val="tx1"/>
                </a:solidFill>
                <a:latin typeface="Times" panose="02020603050405020304" pitchFamily="18" charset="0"/>
              </a:defRPr>
            </a:lvl6pPr>
            <a:lvl7pPr marL="2598738" defTabSz="841375" eaLnBrk="0" fontAlgn="base" hangingPunct="0">
              <a:spcBef>
                <a:spcPct val="0"/>
              </a:spcBef>
              <a:spcAft>
                <a:spcPct val="0"/>
              </a:spcAft>
              <a:defRPr sz="2400">
                <a:solidFill>
                  <a:schemeClr val="tx1"/>
                </a:solidFill>
                <a:latin typeface="Times" panose="02020603050405020304" pitchFamily="18" charset="0"/>
              </a:defRPr>
            </a:lvl7pPr>
            <a:lvl8pPr marL="3055938" defTabSz="841375" eaLnBrk="0" fontAlgn="base" hangingPunct="0">
              <a:spcBef>
                <a:spcPct val="0"/>
              </a:spcBef>
              <a:spcAft>
                <a:spcPct val="0"/>
              </a:spcAft>
              <a:defRPr sz="2400">
                <a:solidFill>
                  <a:schemeClr val="tx1"/>
                </a:solidFill>
                <a:latin typeface="Times" panose="02020603050405020304" pitchFamily="18" charset="0"/>
              </a:defRPr>
            </a:lvl8pPr>
            <a:lvl9pPr marL="3513138" defTabSz="841375"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900" b="1" dirty="0">
                <a:solidFill>
                  <a:schemeClr val="bg1"/>
                </a:solidFill>
                <a:latin typeface="Arial Black" panose="020B0A04020102020204" pitchFamily="34" charset="0"/>
              </a:rPr>
              <a:t>Segment Image Array </a:t>
            </a:r>
          </a:p>
        </p:txBody>
      </p:sp>
      <p:sp>
        <p:nvSpPr>
          <p:cNvPr id="22" name="Line 166"/>
          <p:cNvSpPr>
            <a:spLocks noChangeShapeType="1"/>
          </p:cNvSpPr>
          <p:nvPr/>
        </p:nvSpPr>
        <p:spPr bwMode="auto">
          <a:xfrm flipV="1">
            <a:off x="5807123" y="3626154"/>
            <a:ext cx="858854" cy="50218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type="triangl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9056" tIns="34529" rIns="69056" bIns="34529"/>
          <a:lstStyle/>
          <a:p>
            <a:endParaRPr lang="en-US" sz="1350" dirty="0"/>
          </a:p>
        </p:txBody>
      </p:sp>
      <p:sp>
        <p:nvSpPr>
          <p:cNvPr id="23" name="Freeform 120" descr="ABL"/>
          <p:cNvSpPr>
            <a:spLocks/>
          </p:cNvSpPr>
          <p:nvPr/>
        </p:nvSpPr>
        <p:spPr bwMode="auto">
          <a:xfrm rot="18547356" flipH="1">
            <a:off x="3184867" y="1738534"/>
            <a:ext cx="166763" cy="195695"/>
          </a:xfrm>
          <a:custGeom>
            <a:avLst/>
            <a:gdLst>
              <a:gd name="T0" fmla="*/ 117 w 117"/>
              <a:gd name="T1" fmla="*/ 0 h 75"/>
              <a:gd name="T2" fmla="*/ 0 w 117"/>
              <a:gd name="T3" fmla="*/ 75 h 75"/>
            </a:gdLst>
            <a:ahLst/>
            <a:cxnLst>
              <a:cxn ang="0">
                <a:pos x="T0" y="T1"/>
              </a:cxn>
              <a:cxn ang="0">
                <a:pos x="T2" y="T3"/>
              </a:cxn>
            </a:cxnLst>
            <a:rect l="0" t="0" r="r" b="b"/>
            <a:pathLst>
              <a:path w="117" h="75">
                <a:moveTo>
                  <a:pt x="117" y="0"/>
                </a:moveTo>
                <a:cubicBezTo>
                  <a:pt x="117" y="0"/>
                  <a:pt x="58" y="37"/>
                  <a:pt x="0" y="75"/>
                </a:cubicBezTo>
              </a:path>
            </a:pathLst>
          </a:custGeom>
          <a:noFill/>
          <a:ln w="38100" cap="flat" cmpd="sng">
            <a:solidFill>
              <a:srgbClr val="FF0000"/>
            </a:solidFill>
            <a:prstDash val="solid"/>
            <a:round/>
            <a:headEnd type="none" w="med" len="med"/>
            <a:tailEnd type="triangle" w="med" len="med"/>
          </a:ln>
          <a:effectLst/>
          <a:extLst>
            <a:ext uri="{909E8E84-426E-40DD-AFC4-6F175D3DCCD1}">
              <a14:hiddenFill xmlns:a14="http://schemas.microsoft.com/office/drawing/2010/main">
                <a:blipFill dpi="0" rotWithShape="0">
                  <a:blip r:embed="rId2"/>
                  <a:srcRect/>
                  <a:stretch>
                    <a:fillRect/>
                  </a:stretch>
                </a:blip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solidFill>
                <a:schemeClr val="bg1"/>
              </a:solidFill>
            </a:endParaRPr>
          </a:p>
        </p:txBody>
      </p:sp>
      <p:sp>
        <p:nvSpPr>
          <p:cNvPr id="24" name="Rectangle 129"/>
          <p:cNvSpPr>
            <a:spLocks noChangeArrowheads="1"/>
          </p:cNvSpPr>
          <p:nvPr/>
        </p:nvSpPr>
        <p:spPr bwMode="auto">
          <a:xfrm>
            <a:off x="2387095" y="5343045"/>
            <a:ext cx="2013821" cy="644435"/>
          </a:xfrm>
          <a:prstGeom prst="rect">
            <a:avLst/>
          </a:prstGeom>
          <a:solidFill>
            <a:schemeClr val="accent3">
              <a:lumMod val="20000"/>
              <a:lumOff val="80000"/>
            </a:schemeClr>
          </a:solidFill>
          <a:ln w="9525" algn="ctr">
            <a:solidFill>
              <a:schemeClr val="tx1"/>
            </a:solidFill>
            <a:miter lim="800000"/>
            <a:headEnd/>
            <a:tailEnd/>
          </a:ln>
          <a:effectLst/>
        </p:spPr>
        <p:txBody>
          <a:bodyPr anchor="ctr"/>
          <a:lstStyle/>
          <a:p>
            <a:pPr eaLnBrk="1" hangingPunct="1"/>
            <a:r>
              <a:rPr lang="en-US" altLang="en-US" sz="1200" dirty="0"/>
              <a:t>7. Iterate Alignment for Final Correction (include MIRI, set Secondary Focus)</a:t>
            </a:r>
          </a:p>
        </p:txBody>
      </p:sp>
      <p:sp>
        <p:nvSpPr>
          <p:cNvPr id="25" name="Line 140"/>
          <p:cNvSpPr>
            <a:spLocks noChangeShapeType="1"/>
          </p:cNvSpPr>
          <p:nvPr/>
        </p:nvSpPr>
        <p:spPr bwMode="auto">
          <a:xfrm>
            <a:off x="2698735" y="3417181"/>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26" name="Line 128"/>
          <p:cNvSpPr>
            <a:spLocks noChangeShapeType="1"/>
          </p:cNvSpPr>
          <p:nvPr/>
        </p:nvSpPr>
        <p:spPr bwMode="auto">
          <a:xfrm flipV="1">
            <a:off x="4400917" y="5571452"/>
            <a:ext cx="3242188" cy="26"/>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p>
        </p:txBody>
      </p:sp>
      <p:sp>
        <p:nvSpPr>
          <p:cNvPr id="27" name="Text Box 164"/>
          <p:cNvSpPr txBox="1">
            <a:spLocks noChangeArrowheads="1"/>
          </p:cNvSpPr>
          <p:nvPr/>
        </p:nvSpPr>
        <p:spPr bwMode="auto">
          <a:xfrm>
            <a:off x="6633649" y="1912317"/>
            <a:ext cx="1236902" cy="2022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rnd">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3162" tIns="31581" rIns="63162" bIns="31581">
            <a:spAutoFit/>
          </a:bodyPr>
          <a:lstStyle>
            <a:lvl1pPr algn="l" defTabSz="841375">
              <a:defRPr sz="2400">
                <a:solidFill>
                  <a:schemeClr val="tx1"/>
                </a:solidFill>
                <a:latin typeface="Times" panose="02020603050405020304" pitchFamily="18" charset="0"/>
              </a:defRPr>
            </a:lvl1pPr>
            <a:lvl2pPr marL="420688" algn="l" defTabSz="841375">
              <a:defRPr sz="2400">
                <a:solidFill>
                  <a:schemeClr val="tx1"/>
                </a:solidFill>
                <a:latin typeface="Times" panose="02020603050405020304" pitchFamily="18" charset="0"/>
              </a:defRPr>
            </a:lvl2pPr>
            <a:lvl3pPr marL="841375" algn="l" defTabSz="841375">
              <a:defRPr sz="2400">
                <a:solidFill>
                  <a:schemeClr val="tx1"/>
                </a:solidFill>
                <a:latin typeface="Times" panose="02020603050405020304" pitchFamily="18" charset="0"/>
              </a:defRPr>
            </a:lvl3pPr>
            <a:lvl4pPr marL="1263650" algn="l" defTabSz="841375">
              <a:defRPr sz="2400">
                <a:solidFill>
                  <a:schemeClr val="tx1"/>
                </a:solidFill>
                <a:latin typeface="Times" panose="02020603050405020304" pitchFamily="18" charset="0"/>
              </a:defRPr>
            </a:lvl4pPr>
            <a:lvl5pPr marL="1684338" algn="l" defTabSz="841375">
              <a:defRPr sz="2400">
                <a:solidFill>
                  <a:schemeClr val="tx1"/>
                </a:solidFill>
                <a:latin typeface="Times" panose="02020603050405020304" pitchFamily="18" charset="0"/>
              </a:defRPr>
            </a:lvl5pPr>
            <a:lvl6pPr marL="2141538" defTabSz="841375" eaLnBrk="0" fontAlgn="base" hangingPunct="0">
              <a:spcBef>
                <a:spcPct val="0"/>
              </a:spcBef>
              <a:spcAft>
                <a:spcPct val="0"/>
              </a:spcAft>
              <a:defRPr sz="2400">
                <a:solidFill>
                  <a:schemeClr val="tx1"/>
                </a:solidFill>
                <a:latin typeface="Times" panose="02020603050405020304" pitchFamily="18" charset="0"/>
              </a:defRPr>
            </a:lvl6pPr>
            <a:lvl7pPr marL="2598738" defTabSz="841375" eaLnBrk="0" fontAlgn="base" hangingPunct="0">
              <a:spcBef>
                <a:spcPct val="0"/>
              </a:spcBef>
              <a:spcAft>
                <a:spcPct val="0"/>
              </a:spcAft>
              <a:defRPr sz="2400">
                <a:solidFill>
                  <a:schemeClr val="tx1"/>
                </a:solidFill>
                <a:latin typeface="Times" panose="02020603050405020304" pitchFamily="18" charset="0"/>
              </a:defRPr>
            </a:lvl7pPr>
            <a:lvl8pPr marL="3055938" defTabSz="841375" eaLnBrk="0" fontAlgn="base" hangingPunct="0">
              <a:spcBef>
                <a:spcPct val="0"/>
              </a:spcBef>
              <a:spcAft>
                <a:spcPct val="0"/>
              </a:spcAft>
              <a:defRPr sz="2400">
                <a:solidFill>
                  <a:schemeClr val="tx1"/>
                </a:solidFill>
                <a:latin typeface="Times" panose="02020603050405020304" pitchFamily="18" charset="0"/>
              </a:defRPr>
            </a:lvl8pPr>
            <a:lvl9pPr marL="3513138" defTabSz="841375"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900" b="1" dirty="0">
                <a:solidFill>
                  <a:schemeClr val="bg1"/>
                </a:solidFill>
                <a:latin typeface="Arial Black" panose="020B0A04020102020204" pitchFamily="34" charset="0"/>
              </a:rPr>
              <a:t>Focus Sweep</a:t>
            </a:r>
          </a:p>
        </p:txBody>
      </p:sp>
      <p:pic>
        <p:nvPicPr>
          <p:cNvPr id="28" name="3159445D-26FE-4080-A0C0-D3F8FB7F5759" descr="AE8C323C-7F6F-41F6-8EFD-5466137BCF30@stsci"/>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95860" y="1414584"/>
            <a:ext cx="1481621" cy="882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Rectangle 28"/>
          <p:cNvSpPr/>
          <p:nvPr/>
        </p:nvSpPr>
        <p:spPr>
          <a:xfrm>
            <a:off x="6512520" y="1819528"/>
            <a:ext cx="1706785" cy="276698"/>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0" name="Rectangle 29"/>
          <p:cNvSpPr/>
          <p:nvPr/>
        </p:nvSpPr>
        <p:spPr>
          <a:xfrm>
            <a:off x="6487612" y="1662241"/>
            <a:ext cx="58001" cy="39772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Rectangle 30"/>
          <p:cNvSpPr/>
          <p:nvPr/>
        </p:nvSpPr>
        <p:spPr>
          <a:xfrm>
            <a:off x="8131246" y="1673671"/>
            <a:ext cx="58001" cy="39772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 name="Freeform 120" descr="ABL"/>
          <p:cNvSpPr>
            <a:spLocks/>
          </p:cNvSpPr>
          <p:nvPr/>
        </p:nvSpPr>
        <p:spPr bwMode="auto">
          <a:xfrm rot="18547356" flipH="1">
            <a:off x="5759449" y="1646537"/>
            <a:ext cx="310572" cy="384833"/>
          </a:xfrm>
          <a:custGeom>
            <a:avLst/>
            <a:gdLst>
              <a:gd name="T0" fmla="*/ 117 w 117"/>
              <a:gd name="T1" fmla="*/ 0 h 75"/>
              <a:gd name="T2" fmla="*/ 0 w 117"/>
              <a:gd name="T3" fmla="*/ 75 h 75"/>
            </a:gdLst>
            <a:ahLst/>
            <a:cxnLst>
              <a:cxn ang="0">
                <a:pos x="T0" y="T1"/>
              </a:cxn>
              <a:cxn ang="0">
                <a:pos x="T2" y="T3"/>
              </a:cxn>
            </a:cxnLst>
            <a:rect l="0" t="0" r="r" b="b"/>
            <a:pathLst>
              <a:path w="117" h="75">
                <a:moveTo>
                  <a:pt x="117" y="0"/>
                </a:moveTo>
                <a:cubicBezTo>
                  <a:pt x="117" y="0"/>
                  <a:pt x="58" y="37"/>
                  <a:pt x="0" y="75"/>
                </a:cubicBezTo>
              </a:path>
            </a:pathLst>
          </a:custGeom>
          <a:noFill/>
          <a:ln w="38100" cap="flat" cmpd="sng">
            <a:solidFill>
              <a:srgbClr val="FF0000"/>
            </a:solidFill>
            <a:prstDash val="solid"/>
            <a:round/>
            <a:headEnd type="none" w="med" len="med"/>
            <a:tailEnd type="triangle" w="med" len="med"/>
          </a:ln>
          <a:effectLst/>
          <a:extLst>
            <a:ext uri="{909E8E84-426E-40DD-AFC4-6F175D3DCCD1}">
              <a14:hiddenFill xmlns:a14="http://schemas.microsoft.com/office/drawing/2010/main">
                <a:blipFill dpi="0" rotWithShape="0">
                  <a:blip r:embed="rId2"/>
                  <a:srcRect/>
                  <a:stretch>
                    <a:fillRect/>
                  </a:stretch>
                </a:blip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solidFill>
                <a:schemeClr val="bg1"/>
              </a:solidFill>
            </a:endParaRPr>
          </a:p>
        </p:txBody>
      </p:sp>
      <p:sp>
        <p:nvSpPr>
          <p:cNvPr id="33" name="Freeform 120" descr="ABL"/>
          <p:cNvSpPr>
            <a:spLocks/>
          </p:cNvSpPr>
          <p:nvPr/>
        </p:nvSpPr>
        <p:spPr bwMode="auto">
          <a:xfrm rot="18547356" flipH="1">
            <a:off x="8468394" y="1585962"/>
            <a:ext cx="323404" cy="399114"/>
          </a:xfrm>
          <a:custGeom>
            <a:avLst/>
            <a:gdLst>
              <a:gd name="T0" fmla="*/ 117 w 117"/>
              <a:gd name="T1" fmla="*/ 0 h 75"/>
              <a:gd name="T2" fmla="*/ 0 w 117"/>
              <a:gd name="T3" fmla="*/ 75 h 75"/>
            </a:gdLst>
            <a:ahLst/>
            <a:cxnLst>
              <a:cxn ang="0">
                <a:pos x="T0" y="T1"/>
              </a:cxn>
              <a:cxn ang="0">
                <a:pos x="T2" y="T3"/>
              </a:cxn>
            </a:cxnLst>
            <a:rect l="0" t="0" r="r" b="b"/>
            <a:pathLst>
              <a:path w="117" h="75">
                <a:moveTo>
                  <a:pt x="117" y="0"/>
                </a:moveTo>
                <a:cubicBezTo>
                  <a:pt x="117" y="0"/>
                  <a:pt x="58" y="37"/>
                  <a:pt x="0" y="75"/>
                </a:cubicBezTo>
              </a:path>
            </a:pathLst>
          </a:custGeom>
          <a:noFill/>
          <a:ln w="38100" cap="flat" cmpd="sng">
            <a:solidFill>
              <a:srgbClr val="FF0000"/>
            </a:solidFill>
            <a:prstDash val="solid"/>
            <a:round/>
            <a:headEnd type="none" w="med" len="med"/>
            <a:tailEnd type="triangle" w="med" len="med"/>
          </a:ln>
          <a:effectLst/>
          <a:extLst>
            <a:ext uri="{909E8E84-426E-40DD-AFC4-6F175D3DCCD1}">
              <a14:hiddenFill xmlns:a14="http://schemas.microsoft.com/office/drawing/2010/main">
                <a:blipFill dpi="0" rotWithShape="0">
                  <a:blip r:embed="rId2"/>
                  <a:srcRect/>
                  <a:stretch>
                    <a:fillRect/>
                  </a:stretch>
                </a:blip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dirty="0">
              <a:solidFill>
                <a:schemeClr val="bg1"/>
              </a:solidFill>
            </a:endParaRPr>
          </a:p>
        </p:txBody>
      </p:sp>
      <p:pic>
        <p:nvPicPr>
          <p:cNvPr id="34" name="Picture 3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17981" y="2220470"/>
            <a:ext cx="1090350" cy="1090350"/>
          </a:xfrm>
          <a:prstGeom prst="rect">
            <a:avLst/>
          </a:prstGeom>
          <a:ln w="9525">
            <a:solidFill>
              <a:schemeClr val="bg1"/>
            </a:solidFill>
          </a:ln>
        </p:spPr>
      </p:pic>
      <p:pic>
        <p:nvPicPr>
          <p:cNvPr id="35" name="Picture 34">
            <a:extLst>
              <a:ext uri="{FF2B5EF4-FFF2-40B4-BE49-F238E27FC236}">
                <a16:creationId xmlns:a16="http://schemas.microsoft.com/office/drawing/2014/main" id="{C3B751E1-2444-7A45-B8B7-17E5DD2D4585}"/>
              </a:ext>
            </a:extLst>
          </p:cNvPr>
          <p:cNvPicPr>
            <a:picLocks noChangeAspect="1"/>
          </p:cNvPicPr>
          <p:nvPr/>
        </p:nvPicPr>
        <p:blipFill>
          <a:blip r:embed="rId5"/>
          <a:stretch>
            <a:fillRect/>
          </a:stretch>
        </p:blipFill>
        <p:spPr>
          <a:xfrm>
            <a:off x="8884281" y="1200147"/>
            <a:ext cx="1163399" cy="1131956"/>
          </a:xfrm>
          <a:prstGeom prst="rect">
            <a:avLst/>
          </a:prstGeom>
          <a:ln w="9525">
            <a:solidFill>
              <a:schemeClr val="bg1"/>
            </a:solidFill>
          </a:ln>
        </p:spPr>
      </p:pic>
      <p:pic>
        <p:nvPicPr>
          <p:cNvPr id="36" name="Picture 35">
            <a:extLst>
              <a:ext uri="{FF2B5EF4-FFF2-40B4-BE49-F238E27FC236}">
                <a16:creationId xmlns:a16="http://schemas.microsoft.com/office/drawing/2014/main" id="{C3B751E1-2444-7A45-B8B7-17E5DD2D4585}"/>
              </a:ext>
            </a:extLst>
          </p:cNvPr>
          <p:cNvPicPr>
            <a:picLocks noChangeAspect="1"/>
          </p:cNvPicPr>
          <p:nvPr/>
        </p:nvPicPr>
        <p:blipFill>
          <a:blip r:embed="rId5"/>
          <a:stretch>
            <a:fillRect/>
          </a:stretch>
        </p:blipFill>
        <p:spPr>
          <a:xfrm>
            <a:off x="5512363" y="2223470"/>
            <a:ext cx="1105972" cy="1076081"/>
          </a:xfrm>
          <a:prstGeom prst="rect">
            <a:avLst/>
          </a:prstGeom>
          <a:ln w="9525">
            <a:solidFill>
              <a:schemeClr val="bg1"/>
            </a:solidFill>
          </a:ln>
        </p:spPr>
      </p:pic>
      <p:pic>
        <p:nvPicPr>
          <p:cNvPr id="37" name="Picture 36"/>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8953444" y="2504906"/>
            <a:ext cx="1519598" cy="1265448"/>
          </a:xfrm>
          <a:prstGeom prst="rect">
            <a:avLst/>
          </a:prstGeom>
        </p:spPr>
      </p:pic>
      <p:pic>
        <p:nvPicPr>
          <p:cNvPr id="38" name="Picture 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19331" y="3521163"/>
            <a:ext cx="2296062" cy="1451879"/>
          </a:xfrm>
          <a:prstGeom prst="rect">
            <a:avLst/>
          </a:prstGeom>
          <a:ln w="9525">
            <a:solidFill>
              <a:schemeClr val="bg1"/>
            </a:solidFill>
          </a:ln>
        </p:spPr>
      </p:pic>
      <p:pic>
        <p:nvPicPr>
          <p:cNvPr id="40" name="Picture 3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43104" y="4342836"/>
            <a:ext cx="3134615" cy="1658177"/>
          </a:xfrm>
          <a:prstGeom prst="rect">
            <a:avLst/>
          </a:prstGeom>
          <a:ln w="9525">
            <a:solidFill>
              <a:schemeClr val="bg1"/>
            </a:solidFill>
          </a:ln>
        </p:spPr>
      </p:pic>
      <p:sp>
        <p:nvSpPr>
          <p:cNvPr id="41" name="Text Box 154"/>
          <p:cNvSpPr txBox="1">
            <a:spLocks noChangeAspect="1" noChangeArrowheads="1"/>
          </p:cNvSpPr>
          <p:nvPr/>
        </p:nvSpPr>
        <p:spPr bwMode="auto">
          <a:xfrm>
            <a:off x="3291179" y="1493211"/>
            <a:ext cx="948647" cy="623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75" tIns="34288" rIns="68575" bIns="34288">
            <a:spAutoFit/>
          </a:bodyPr>
          <a:lstStyle/>
          <a:p>
            <a:pPr algn="ctr"/>
            <a:r>
              <a:rPr lang="en-US" altLang="en-US" sz="900" dirty="0">
                <a:solidFill>
                  <a:schemeClr val="bg1"/>
                </a:solidFill>
                <a:latin typeface="Arial Black" panose="020B0A04020102020204" pitchFamily="34" charset="0"/>
              </a:rPr>
              <a:t>18 Segment Image Alignment Mosaic</a:t>
            </a:r>
          </a:p>
        </p:txBody>
      </p:sp>
      <p:pic>
        <p:nvPicPr>
          <p:cNvPr id="42" name="3159445D-26FE-4080-A0C0-D3F8FB7F5759" descr="AE8C323C-7F6F-41F6-8EFD-5466137BCF30@stsci"/>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86851" y="1308203"/>
            <a:ext cx="1466378" cy="873737"/>
          </a:xfrm>
          <a:prstGeom prst="rect">
            <a:avLst/>
          </a:prstGeom>
          <a:noFill/>
          <a:ln w="6350">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43" name="Content Placeholder 4">
            <a:extLst>
              <a:ext uri="{FF2B5EF4-FFF2-40B4-BE49-F238E27FC236}">
                <a16:creationId xmlns:a16="http://schemas.microsoft.com/office/drawing/2014/main" id="{61052542-DE29-423B-A6A3-7662242FC6A8}"/>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6227806" y="1587825"/>
            <a:ext cx="2131196" cy="371825"/>
          </a:xfrm>
          <a:prstGeom prst="rect">
            <a:avLst/>
          </a:prstGeom>
        </p:spPr>
      </p:pic>
      <p:sp>
        <p:nvSpPr>
          <p:cNvPr id="44" name="Text Box 161"/>
          <p:cNvSpPr txBox="1">
            <a:spLocks noChangeArrowheads="1"/>
          </p:cNvSpPr>
          <p:nvPr/>
        </p:nvSpPr>
        <p:spPr bwMode="auto">
          <a:xfrm>
            <a:off x="7586167" y="2221940"/>
            <a:ext cx="1076322" cy="479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rnd">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3162" tIns="31581" rIns="63162" bIns="31581">
            <a:spAutoFit/>
          </a:bodyPr>
          <a:lstStyle>
            <a:lvl1pPr algn="l" defTabSz="841375">
              <a:defRPr sz="2400">
                <a:solidFill>
                  <a:schemeClr val="tx1"/>
                </a:solidFill>
                <a:latin typeface="Times" panose="02020603050405020304" pitchFamily="18" charset="0"/>
              </a:defRPr>
            </a:lvl1pPr>
            <a:lvl2pPr marL="420688" algn="l" defTabSz="841375">
              <a:defRPr sz="2400">
                <a:solidFill>
                  <a:schemeClr val="tx1"/>
                </a:solidFill>
                <a:latin typeface="Times" panose="02020603050405020304" pitchFamily="18" charset="0"/>
              </a:defRPr>
            </a:lvl2pPr>
            <a:lvl3pPr marL="841375" algn="l" defTabSz="841375">
              <a:defRPr sz="2400">
                <a:solidFill>
                  <a:schemeClr val="tx1"/>
                </a:solidFill>
                <a:latin typeface="Times" panose="02020603050405020304" pitchFamily="18" charset="0"/>
              </a:defRPr>
            </a:lvl3pPr>
            <a:lvl4pPr marL="1263650" algn="l" defTabSz="841375">
              <a:defRPr sz="2400">
                <a:solidFill>
                  <a:schemeClr val="tx1"/>
                </a:solidFill>
                <a:latin typeface="Times" panose="02020603050405020304" pitchFamily="18" charset="0"/>
              </a:defRPr>
            </a:lvl4pPr>
            <a:lvl5pPr marL="1684338" algn="l" defTabSz="841375">
              <a:defRPr sz="2400">
                <a:solidFill>
                  <a:schemeClr val="tx1"/>
                </a:solidFill>
                <a:latin typeface="Times" panose="02020603050405020304" pitchFamily="18" charset="0"/>
              </a:defRPr>
            </a:lvl5pPr>
            <a:lvl6pPr marL="2141538" defTabSz="841375" eaLnBrk="0" fontAlgn="base" hangingPunct="0">
              <a:spcBef>
                <a:spcPct val="0"/>
              </a:spcBef>
              <a:spcAft>
                <a:spcPct val="0"/>
              </a:spcAft>
              <a:defRPr sz="2400">
                <a:solidFill>
                  <a:schemeClr val="tx1"/>
                </a:solidFill>
                <a:latin typeface="Times" panose="02020603050405020304" pitchFamily="18" charset="0"/>
              </a:defRPr>
            </a:lvl6pPr>
            <a:lvl7pPr marL="2598738" defTabSz="841375" eaLnBrk="0" fontAlgn="base" hangingPunct="0">
              <a:spcBef>
                <a:spcPct val="0"/>
              </a:spcBef>
              <a:spcAft>
                <a:spcPct val="0"/>
              </a:spcAft>
              <a:defRPr sz="2400">
                <a:solidFill>
                  <a:schemeClr val="tx1"/>
                </a:solidFill>
                <a:latin typeface="Times" panose="02020603050405020304" pitchFamily="18" charset="0"/>
              </a:defRPr>
            </a:lvl7pPr>
            <a:lvl8pPr marL="3055938" defTabSz="841375" eaLnBrk="0" fontAlgn="base" hangingPunct="0">
              <a:spcBef>
                <a:spcPct val="0"/>
              </a:spcBef>
              <a:spcAft>
                <a:spcPct val="0"/>
              </a:spcAft>
              <a:defRPr sz="2400">
                <a:solidFill>
                  <a:schemeClr val="tx1"/>
                </a:solidFill>
                <a:latin typeface="Times" panose="02020603050405020304" pitchFamily="18" charset="0"/>
              </a:defRPr>
            </a:lvl8pPr>
            <a:lvl9pPr marL="3513138" defTabSz="841375"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sz="900" b="1" dirty="0">
                <a:solidFill>
                  <a:schemeClr val="bg1"/>
                </a:solidFill>
                <a:latin typeface="Arial Black" panose="020B0A04020102020204" pitchFamily="34" charset="0"/>
              </a:rPr>
              <a:t>Segment Global Alignment</a:t>
            </a:r>
          </a:p>
        </p:txBody>
      </p:sp>
      <p:pic>
        <p:nvPicPr>
          <p:cNvPr id="45" name="Picture 1" descr="cid:a2713ecb-688f-41e8-8172-0f155594b5ad@namprd09.prod.outlook.com"/>
          <p:cNvPicPr>
            <a:picLocks noChangeAspect="1" noChangeArrowheads="1"/>
          </p:cNvPicPr>
          <p:nvPr/>
        </p:nvPicPr>
        <p:blipFill>
          <a:blip r:embed="rId11" r:link="rId12" cstate="print">
            <a:extLst>
              <a:ext uri="{28A0092B-C50C-407E-A947-70E740481C1C}">
                <a14:useLocalDpi xmlns:a14="http://schemas.microsoft.com/office/drawing/2010/main" val="0"/>
              </a:ext>
            </a:extLst>
          </a:blip>
          <a:srcRect/>
          <a:stretch>
            <a:fillRect/>
          </a:stretch>
        </p:blipFill>
        <p:spPr bwMode="auto">
          <a:xfrm>
            <a:off x="3787597" y="3437228"/>
            <a:ext cx="1222868" cy="924735"/>
          </a:xfrm>
          <a:prstGeom prst="rect">
            <a:avLst/>
          </a:prstGeom>
          <a:noFill/>
          <a:ln w="9525">
            <a:solidFill>
              <a:schemeClr val="bg1"/>
            </a:solidFill>
          </a:ln>
          <a:extLst>
            <a:ext uri="{909E8E84-426E-40DD-AFC4-6F175D3DCCD1}">
              <a14:hiddenFill xmlns:a14="http://schemas.microsoft.com/office/drawing/2010/main">
                <a:solidFill>
                  <a:srgbClr val="FFFFFF"/>
                </a:solidFill>
              </a14:hiddenFill>
            </a:ext>
          </a:extLst>
        </p:spPr>
      </p:pic>
      <p:sp>
        <p:nvSpPr>
          <p:cNvPr id="46" name="Line 140"/>
          <p:cNvSpPr>
            <a:spLocks noChangeShapeType="1"/>
          </p:cNvSpPr>
          <p:nvPr/>
        </p:nvSpPr>
        <p:spPr bwMode="auto">
          <a:xfrm>
            <a:off x="2456641" y="2802513"/>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47" name="Line 140"/>
          <p:cNvSpPr>
            <a:spLocks noChangeShapeType="1"/>
          </p:cNvSpPr>
          <p:nvPr/>
        </p:nvSpPr>
        <p:spPr bwMode="auto">
          <a:xfrm>
            <a:off x="2258624" y="2167022"/>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48" name="Line 140"/>
          <p:cNvSpPr>
            <a:spLocks noChangeShapeType="1"/>
          </p:cNvSpPr>
          <p:nvPr/>
        </p:nvSpPr>
        <p:spPr bwMode="auto">
          <a:xfrm>
            <a:off x="2944323" y="4001804"/>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49" name="Line 140"/>
          <p:cNvSpPr>
            <a:spLocks noChangeShapeType="1"/>
          </p:cNvSpPr>
          <p:nvPr/>
        </p:nvSpPr>
        <p:spPr bwMode="auto">
          <a:xfrm>
            <a:off x="3183842" y="4550640"/>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50" name="Line 140"/>
          <p:cNvSpPr>
            <a:spLocks noChangeShapeType="1"/>
          </p:cNvSpPr>
          <p:nvPr/>
        </p:nvSpPr>
        <p:spPr bwMode="auto">
          <a:xfrm>
            <a:off x="3415953" y="5139030"/>
            <a:ext cx="87758" cy="189915"/>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350" dirty="0"/>
          </a:p>
        </p:txBody>
      </p:sp>
      <p:sp>
        <p:nvSpPr>
          <p:cNvPr id="53" name="TextBox 52"/>
          <p:cNvSpPr txBox="1"/>
          <p:nvPr/>
        </p:nvSpPr>
        <p:spPr>
          <a:xfrm>
            <a:off x="3271600" y="26669"/>
            <a:ext cx="6520054" cy="646331"/>
          </a:xfrm>
          <a:prstGeom prst="rect">
            <a:avLst/>
          </a:prstGeom>
          <a:noFill/>
        </p:spPr>
        <p:txBody>
          <a:bodyPr wrap="none" rtlCol="0">
            <a:spAutoFit/>
          </a:bodyPr>
          <a:lstStyle/>
          <a:p>
            <a:pPr algn="ctr"/>
            <a:r>
              <a:rPr lang="en-US" sz="3600" dirty="0">
                <a:solidFill>
                  <a:schemeClr val="bg1"/>
                </a:solidFill>
                <a:latin typeface="Arial" panose="020B0604020202020204" pitchFamily="34" charset="0"/>
                <a:cs typeface="Arial" panose="020B0604020202020204" pitchFamily="34" charset="0"/>
              </a:rPr>
              <a:t>Telescope Alignment Summary</a:t>
            </a:r>
          </a:p>
        </p:txBody>
      </p:sp>
      <p:pic>
        <p:nvPicPr>
          <p:cNvPr id="51" name="Picture 3" descr="NASA-ball"/>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6080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40</a:t>
            </a:fld>
            <a:endParaRPr lang="en-US"/>
          </a:p>
        </p:txBody>
      </p:sp>
      <p:sp>
        <p:nvSpPr>
          <p:cNvPr id="5" name="Rectangle 4"/>
          <p:cNvSpPr/>
          <p:nvPr/>
        </p:nvSpPr>
        <p:spPr>
          <a:xfrm>
            <a:off x="0" y="1"/>
            <a:ext cx="12291545" cy="723469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7" name="Title 1"/>
          <p:cNvSpPr txBox="1">
            <a:spLocks/>
          </p:cNvSpPr>
          <p:nvPr/>
        </p:nvSpPr>
        <p:spPr>
          <a:xfrm>
            <a:off x="860981" y="500206"/>
            <a:ext cx="6087232" cy="12313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800" dirty="0">
                <a:solidFill>
                  <a:schemeClr val="bg1"/>
                </a:solidFill>
              </a:rPr>
              <a:t>Diffraction limited at 1.1um</a:t>
            </a:r>
          </a:p>
          <a:p>
            <a:pPr algn="ctr"/>
            <a:endParaRPr lang="en-US" sz="2800" dirty="0">
              <a:solidFill>
                <a:schemeClr val="bg1"/>
              </a:solidFill>
            </a:endParaRPr>
          </a:p>
          <a:p>
            <a:pPr algn="ctr"/>
            <a:r>
              <a:rPr lang="en-US" sz="2800" dirty="0">
                <a:solidFill>
                  <a:schemeClr val="bg1"/>
                </a:solidFill>
              </a:rPr>
              <a:t>Image Quality:  </a:t>
            </a:r>
            <a:r>
              <a:rPr lang="en-US" sz="2800" dirty="0" err="1">
                <a:solidFill>
                  <a:schemeClr val="bg1"/>
                </a:solidFill>
              </a:rPr>
              <a:t>Wavefront</a:t>
            </a:r>
            <a:r>
              <a:rPr lang="en-US" sz="2800" dirty="0">
                <a:solidFill>
                  <a:schemeClr val="bg1"/>
                </a:solidFill>
              </a:rPr>
              <a:t> Error</a:t>
            </a:r>
          </a:p>
          <a:p>
            <a:pPr algn="ctr"/>
            <a:r>
              <a:rPr lang="en-US" sz="2800" dirty="0">
                <a:solidFill>
                  <a:schemeClr val="bg1"/>
                </a:solidFill>
              </a:rPr>
              <a:t>(Day in the life BOL)</a:t>
            </a:r>
          </a:p>
        </p:txBody>
      </p:sp>
      <p:pic>
        <p:nvPicPr>
          <p:cNvPr id="8" name="Picture 3" descr="NASA-b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1219200"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648" y="625889"/>
            <a:ext cx="3992011" cy="6095585"/>
          </a:xfrm>
          <a:prstGeom prst="rect">
            <a:avLst/>
          </a:prstGeom>
        </p:spPr>
      </p:pic>
      <p:sp>
        <p:nvSpPr>
          <p:cNvPr id="15" name="TextBox 14">
            <a:extLst>
              <a:ext uri="{FF2B5EF4-FFF2-40B4-BE49-F238E27FC236}">
                <a16:creationId xmlns:a16="http://schemas.microsoft.com/office/drawing/2014/main" id="{BE831FB4-E772-4126-9AAB-AB31D7423293}"/>
              </a:ext>
            </a:extLst>
          </p:cNvPr>
          <p:cNvSpPr txBox="1"/>
          <p:nvPr/>
        </p:nvSpPr>
        <p:spPr>
          <a:xfrm>
            <a:off x="2440815" y="4773475"/>
            <a:ext cx="2828018" cy="584775"/>
          </a:xfrm>
          <a:prstGeom prst="rect">
            <a:avLst/>
          </a:prstGeom>
          <a:noFill/>
        </p:spPr>
        <p:txBody>
          <a:bodyPr wrap="none" rtlCol="0">
            <a:spAutoFit/>
          </a:bodyPr>
          <a:lstStyle/>
          <a:p>
            <a:r>
              <a:rPr lang="en-US" sz="1600" dirty="0">
                <a:solidFill>
                  <a:schemeClr val="bg1"/>
                </a:solidFill>
                <a:latin typeface="Arial" panose="020B0604020202020204" pitchFamily="34" charset="0"/>
                <a:cs typeface="Arial" panose="020B0604020202020204" pitchFamily="34" charset="0"/>
              </a:rPr>
              <a:t>All values in nanometer RMS</a:t>
            </a:r>
          </a:p>
          <a:p>
            <a:endParaRPr lang="en-US" sz="1600" dirty="0">
              <a:solidFill>
                <a:schemeClr val="bg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91A532C-0F0A-4AC5-8385-AA3520FFB146}"/>
              </a:ext>
            </a:extLst>
          </p:cNvPr>
          <p:cNvSpPr txBox="1"/>
          <p:nvPr/>
        </p:nvSpPr>
        <p:spPr>
          <a:xfrm>
            <a:off x="1466012" y="6004083"/>
            <a:ext cx="4877169" cy="584775"/>
          </a:xfrm>
          <a:prstGeom prst="rect">
            <a:avLst/>
          </a:prstGeom>
          <a:noFill/>
        </p:spPr>
        <p:txBody>
          <a:bodyPr wrap="none" rtlCol="0">
            <a:spAutoFit/>
          </a:bodyPr>
          <a:lstStyle/>
          <a:p>
            <a:r>
              <a:rPr lang="en-US" sz="1400" dirty="0">
                <a:solidFill>
                  <a:schemeClr val="bg1"/>
                </a:solidFill>
                <a:latin typeface="Arial" panose="020B0604020202020204" pitchFamily="34" charset="0"/>
                <a:cs typeface="Arial" panose="020B0604020202020204" pitchFamily="34" charset="0"/>
              </a:rPr>
              <a:t>Day in The life: Typical Vibration, Typical LOS, Typical Drift </a:t>
            </a:r>
          </a:p>
          <a:p>
            <a:endParaRPr lang="en-US" dirty="0">
              <a:solidFill>
                <a:schemeClr val="bg1"/>
              </a:solidFill>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38153435-36DB-4C4D-A14F-EA99759E20EE}"/>
              </a:ext>
            </a:extLst>
          </p:cNvPr>
          <p:cNvPicPr>
            <a:picLocks noChangeAspect="1"/>
          </p:cNvPicPr>
          <p:nvPr/>
        </p:nvPicPr>
        <p:blipFill>
          <a:blip r:embed="rId4"/>
          <a:stretch>
            <a:fillRect/>
          </a:stretch>
        </p:blipFill>
        <p:spPr>
          <a:xfrm>
            <a:off x="566749" y="2243345"/>
            <a:ext cx="6675696" cy="2495550"/>
          </a:xfrm>
          <a:prstGeom prst="rect">
            <a:avLst/>
          </a:prstGeom>
          <a:solidFill>
            <a:schemeClr val="bg1"/>
          </a:solidFill>
        </p:spPr>
      </p:pic>
    </p:spTree>
    <p:extLst>
      <p:ext uri="{BB962C8B-B14F-4D97-AF65-F5344CB8AC3E}">
        <p14:creationId xmlns:p14="http://schemas.microsoft.com/office/powerpoint/2010/main" val="6134860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Thermal Slew Test: Fast Wavefront Sensing Time Series"/>
          <p:cNvSpPr txBox="1">
            <a:spLocks noGrp="1"/>
          </p:cNvSpPr>
          <p:nvPr>
            <p:ph type="title"/>
          </p:nvPr>
        </p:nvSpPr>
        <p:spPr>
          <a:prstGeom prst="rect">
            <a:avLst/>
          </a:prstGeom>
        </p:spPr>
        <p:txBody>
          <a:bodyPr>
            <a:normAutofit fontScale="90000"/>
          </a:bodyPr>
          <a:lstStyle/>
          <a:p>
            <a:r>
              <a:t>Thermal Slew Test: Fast Wavefront Sensing Time Series</a:t>
            </a:r>
          </a:p>
        </p:txBody>
      </p:sp>
      <p:pic>
        <p:nvPicPr>
          <p:cNvPr id="417" name="tplus2_15fps.mp4" descr="tplus2_15fps.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77305" y="749973"/>
            <a:ext cx="6722745" cy="5858664"/>
          </a:xfrm>
          <a:prstGeom prst="rect">
            <a:avLst/>
          </a:prstGeom>
          <a:ln w="12700">
            <a:miter lim="400000"/>
          </a:ln>
        </p:spPr>
      </p:pic>
      <p:pic>
        <p:nvPicPr>
          <p:cNvPr id="418" name="DoubleExponentialThermalEquilibrationJoeHoward (1).png" descr="DoubleExponentialThermalEquilibrationJoeHoward (1).png"/>
          <p:cNvPicPr>
            <a:picLocks/>
          </p:cNvPicPr>
          <p:nvPr/>
        </p:nvPicPr>
        <p:blipFill>
          <a:blip r:embed="rId5"/>
          <a:srcRect l="35388" t="31196"/>
          <a:stretch>
            <a:fillRect/>
          </a:stretch>
        </p:blipFill>
        <p:spPr>
          <a:xfrm>
            <a:off x="6613070" y="1865351"/>
            <a:ext cx="5495082" cy="3240042"/>
          </a:xfrm>
          <a:prstGeom prst="rect">
            <a:avLst/>
          </a:prstGeom>
          <a:ln w="12700">
            <a:miter lim="400000"/>
          </a:ln>
        </p:spPr>
      </p:pic>
      <p:sp>
        <p:nvSpPr>
          <p:cNvPr id="419" name="Above: Exponential fit to WFE drift  over 1 week at cold attitude.…"/>
          <p:cNvSpPr txBox="1"/>
          <p:nvPr/>
        </p:nvSpPr>
        <p:spPr>
          <a:xfrm>
            <a:off x="7373603" y="4332399"/>
            <a:ext cx="4400435" cy="129266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p>
            <a:pPr>
              <a:defRPr sz="3900" i="0"/>
            </a:pPr>
            <a:r>
              <a:rPr sz="1950"/>
              <a:t>Above: Exponential fit to WFE drift </a:t>
            </a:r>
            <a:br>
              <a:rPr sz="1950"/>
            </a:br>
            <a:r>
              <a:rPr sz="1950"/>
              <a:t>over 1 week at cold attitude.</a:t>
            </a:r>
          </a:p>
          <a:p>
            <a:pPr>
              <a:defRPr sz="3900" i="0"/>
            </a:pPr>
            <a:br>
              <a:rPr sz="1950"/>
            </a:br>
            <a:r>
              <a:rPr sz="1950"/>
              <a:t>Amplitude 18 nm, time constant 37 hours</a:t>
            </a:r>
          </a:p>
        </p:txBody>
      </p:sp>
      <p:sp>
        <p:nvSpPr>
          <p:cNvPr id="420" name="Alden Jurling, Joe Howard (NASA)"/>
          <p:cNvSpPr txBox="1"/>
          <p:nvPr/>
        </p:nvSpPr>
        <p:spPr>
          <a:xfrm>
            <a:off x="7903904" y="6328608"/>
            <a:ext cx="3575209" cy="392415"/>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sz="3900"/>
            </a:lvl1pPr>
          </a:lstStyle>
          <a:p>
            <a:r>
              <a:rPr sz="1950"/>
              <a:t>Alden Jurling, Joe Howard (NASA)</a:t>
            </a:r>
          </a:p>
        </p:txBody>
      </p:sp>
    </p:spTree>
    <p:extLst>
      <p:ext uri="{BB962C8B-B14F-4D97-AF65-F5344CB8AC3E}">
        <p14:creationId xmlns:p14="http://schemas.microsoft.com/office/powerpoint/2010/main" val="116657153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967" fill="hold"/>
                                        <p:tgtEl>
                                          <p:spTgt spid="4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17"/>
                </p:tgtEl>
              </p:cMediaNode>
            </p:video>
            <p:seq concurrent="1" prevAc="none" nextAc="seek">
              <p:cTn id="8" restart="whenNotActive" fill="hold" evtFilter="cancelBubble" nodeType="interactiveSeq">
                <p:stCondLst>
                  <p:cond evt="onClick" delay="0">
                    <p:tgtEl>
                      <p:spTgt spid="4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7"/>
                                        </p:tgtEl>
                                      </p:cBhvr>
                                    </p:cmd>
                                  </p:childTnLst>
                                </p:cTn>
                              </p:par>
                            </p:childTnLst>
                          </p:cTn>
                        </p:par>
                      </p:childTnLst>
                    </p:cTn>
                  </p:par>
                </p:childTnLst>
              </p:cTn>
              <p:nextCondLst>
                <p:cond evt="onClick" delay="0">
                  <p:tgtEl>
                    <p:spTgt spid="417"/>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Rectangle"/>
          <p:cNvSpPr/>
          <p:nvPr/>
        </p:nvSpPr>
        <p:spPr>
          <a:xfrm>
            <a:off x="474662" y="769861"/>
            <a:ext cx="5373812" cy="5838329"/>
          </a:xfrm>
          <a:prstGeom prst="rect">
            <a:avLst/>
          </a:prstGeom>
          <a:solidFill>
            <a:srgbClr val="FFFFFF"/>
          </a:solidFill>
          <a:ln w="25400">
            <a:solidFill>
              <a:schemeClr val="accent1"/>
            </a:solidFill>
            <a:miter/>
          </a:ln>
        </p:spPr>
        <p:txBody>
          <a:bodyPr tIns="45720" bIns="45720" anchor="ctr"/>
          <a:lstStyle/>
          <a:p>
            <a:pPr>
              <a:defRPr i="0">
                <a:solidFill>
                  <a:srgbClr val="000000"/>
                </a:solidFill>
              </a:defRPr>
            </a:pPr>
            <a:endParaRPr sz="900"/>
          </a:p>
        </p:txBody>
      </p:sp>
      <p:sp>
        <p:nvSpPr>
          <p:cNvPr id="434" name="Point Spread Functions are precisely as Fourier Optics predicts"/>
          <p:cNvSpPr txBox="1">
            <a:spLocks noGrp="1"/>
          </p:cNvSpPr>
          <p:nvPr>
            <p:ph type="title"/>
          </p:nvPr>
        </p:nvSpPr>
        <p:spPr>
          <a:xfrm>
            <a:off x="1409778" y="164624"/>
            <a:ext cx="10448544" cy="625474"/>
          </a:xfrm>
          <a:prstGeom prst="rect">
            <a:avLst/>
          </a:prstGeom>
        </p:spPr>
        <p:txBody>
          <a:bodyPr>
            <a:normAutofit/>
          </a:bodyPr>
          <a:lstStyle/>
          <a:p>
            <a:r>
              <a:rPr sz="2800" dirty="0"/>
              <a:t>Point Spread Functions are precisely as Fourier Optics predicts</a:t>
            </a:r>
          </a:p>
        </p:txBody>
      </p:sp>
      <p:pic>
        <p:nvPicPr>
          <p:cNvPr id="435" name="Image" descr="Image"/>
          <p:cNvPicPr>
            <a:picLocks noChangeAspect="1"/>
          </p:cNvPicPr>
          <p:nvPr/>
        </p:nvPicPr>
        <p:blipFill>
          <a:blip r:embed="rId2"/>
          <a:stretch>
            <a:fillRect/>
          </a:stretch>
        </p:blipFill>
        <p:spPr>
          <a:xfrm>
            <a:off x="480544" y="674316"/>
            <a:ext cx="5431560" cy="6086324"/>
          </a:xfrm>
          <a:prstGeom prst="rect">
            <a:avLst/>
          </a:prstGeom>
          <a:ln w="12700">
            <a:miter lim="400000"/>
          </a:ln>
        </p:spPr>
      </p:pic>
      <p:pic>
        <p:nvPicPr>
          <p:cNvPr id="436" name="Image" descr="Image"/>
          <p:cNvPicPr>
            <a:picLocks noChangeAspect="1"/>
          </p:cNvPicPr>
          <p:nvPr/>
        </p:nvPicPr>
        <p:blipFill>
          <a:blip r:embed="rId3"/>
          <a:stretch>
            <a:fillRect/>
          </a:stretch>
        </p:blipFill>
        <p:spPr>
          <a:xfrm>
            <a:off x="6277467" y="880241"/>
            <a:ext cx="2736851" cy="2609851"/>
          </a:xfrm>
          <a:prstGeom prst="rect">
            <a:avLst/>
          </a:prstGeom>
          <a:ln w="12700">
            <a:miter lim="400000"/>
          </a:ln>
        </p:spPr>
      </p:pic>
      <p:pic>
        <p:nvPicPr>
          <p:cNvPr id="437" name="Image" descr="Image"/>
          <p:cNvPicPr>
            <a:picLocks noChangeAspect="1"/>
          </p:cNvPicPr>
          <p:nvPr/>
        </p:nvPicPr>
        <p:blipFill>
          <a:blip r:embed="rId4"/>
          <a:stretch>
            <a:fillRect/>
          </a:stretch>
        </p:blipFill>
        <p:spPr>
          <a:xfrm>
            <a:off x="9184120" y="879842"/>
            <a:ext cx="2921761" cy="2610649"/>
          </a:xfrm>
          <a:prstGeom prst="rect">
            <a:avLst/>
          </a:prstGeom>
          <a:ln w="12700">
            <a:miter lim="400000"/>
          </a:ln>
        </p:spPr>
      </p:pic>
      <p:sp>
        <p:nvSpPr>
          <p:cNvPr id="438" name="F070W"/>
          <p:cNvSpPr txBox="1"/>
          <p:nvPr/>
        </p:nvSpPr>
        <p:spPr>
          <a:xfrm>
            <a:off x="7377885" y="2758249"/>
            <a:ext cx="513282"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a:solidFill>
                  <a:srgbClr val="0433FF"/>
                </a:solidFill>
              </a:defRPr>
            </a:lvl1pPr>
          </a:lstStyle>
          <a:p>
            <a:r>
              <a:rPr sz="900"/>
              <a:t>F070W</a:t>
            </a:r>
          </a:p>
        </p:txBody>
      </p:sp>
      <p:sp>
        <p:nvSpPr>
          <p:cNvPr id="439" name="F200W"/>
          <p:cNvSpPr txBox="1"/>
          <p:nvPr/>
        </p:nvSpPr>
        <p:spPr>
          <a:xfrm>
            <a:off x="10258899" y="2758249"/>
            <a:ext cx="513282"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a:solidFill>
                  <a:srgbClr val="0433FF"/>
                </a:solidFill>
              </a:defRPr>
            </a:lvl1pPr>
          </a:lstStyle>
          <a:p>
            <a:r>
              <a:rPr sz="900"/>
              <a:t>F200W</a:t>
            </a:r>
          </a:p>
        </p:txBody>
      </p:sp>
      <p:pic>
        <p:nvPicPr>
          <p:cNvPr id="440" name="Image" descr="Image"/>
          <p:cNvPicPr>
            <a:picLocks noChangeAspect="1"/>
          </p:cNvPicPr>
          <p:nvPr/>
        </p:nvPicPr>
        <p:blipFill>
          <a:blip r:embed="rId5"/>
          <a:stretch>
            <a:fillRect/>
          </a:stretch>
        </p:blipFill>
        <p:spPr>
          <a:xfrm>
            <a:off x="6400082" y="3669581"/>
            <a:ext cx="5454651" cy="2667001"/>
          </a:xfrm>
          <a:prstGeom prst="rect">
            <a:avLst/>
          </a:prstGeom>
          <a:ln w="12700">
            <a:miter lim="400000"/>
          </a:ln>
        </p:spPr>
      </p:pic>
      <p:sp>
        <p:nvSpPr>
          <p:cNvPr id="441" name="F444W"/>
          <p:cNvSpPr txBox="1"/>
          <p:nvPr/>
        </p:nvSpPr>
        <p:spPr>
          <a:xfrm>
            <a:off x="6971896" y="4326057"/>
            <a:ext cx="513282"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a:solidFill>
                  <a:srgbClr val="0433FF"/>
                </a:solidFill>
              </a:defRPr>
            </a:lvl1pPr>
          </a:lstStyle>
          <a:p>
            <a:r>
              <a:rPr sz="900"/>
              <a:t>F444W</a:t>
            </a:r>
          </a:p>
        </p:txBody>
      </p:sp>
      <p:sp>
        <p:nvSpPr>
          <p:cNvPr id="442" name="Red line = observed"/>
          <p:cNvSpPr txBox="1"/>
          <p:nvPr/>
        </p:nvSpPr>
        <p:spPr>
          <a:xfrm>
            <a:off x="8932054" y="4060461"/>
            <a:ext cx="1109599"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a:solidFill>
                  <a:srgbClr val="FF2600"/>
                </a:solidFill>
              </a:defRPr>
            </a:lvl1pPr>
          </a:lstStyle>
          <a:p>
            <a:r>
              <a:rPr sz="900"/>
              <a:t>Red line = observed</a:t>
            </a:r>
          </a:p>
        </p:txBody>
      </p:sp>
      <p:sp>
        <p:nvSpPr>
          <p:cNvPr id="443" name="Black line = WebbPSF"/>
          <p:cNvSpPr txBox="1"/>
          <p:nvPr/>
        </p:nvSpPr>
        <p:spPr>
          <a:xfrm>
            <a:off x="8857547" y="4636793"/>
            <a:ext cx="1184940"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a:solidFill>
                  <a:srgbClr val="000000"/>
                </a:solidFill>
              </a:defRPr>
            </a:lvl1pPr>
          </a:lstStyle>
          <a:p>
            <a:r>
              <a:rPr sz="900"/>
              <a:t>Black line = WebbPSF</a:t>
            </a:r>
          </a:p>
        </p:txBody>
      </p:sp>
      <p:sp>
        <p:nvSpPr>
          <p:cNvPr id="444" name="NIRCam ePSF analyses &amp; above plots by Matteo Correnti"/>
          <p:cNvSpPr txBox="1"/>
          <p:nvPr/>
        </p:nvSpPr>
        <p:spPr>
          <a:xfrm>
            <a:off x="6346608" y="6406696"/>
            <a:ext cx="5173468" cy="353943"/>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lvl1pPr>
              <a:defRPr sz="3400"/>
            </a:lvl1pPr>
          </a:lstStyle>
          <a:p>
            <a:r>
              <a:rPr sz="1700"/>
              <a:t>NIRCam ePSF analyses &amp; above plots by Matteo Correnti</a:t>
            </a:r>
          </a:p>
        </p:txBody>
      </p:sp>
    </p:spTree>
    <p:extLst>
      <p:ext uri="{BB962C8B-B14F-4D97-AF65-F5344CB8AC3E}">
        <p14:creationId xmlns:p14="http://schemas.microsoft.com/office/powerpoint/2010/main" val="2143545260"/>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 name="The telescope and observatory are working remarkably well."/>
          <p:cNvSpPr txBox="1">
            <a:spLocks noGrp="1"/>
          </p:cNvSpPr>
          <p:nvPr>
            <p:ph type="title"/>
          </p:nvPr>
        </p:nvSpPr>
        <p:spPr>
          <a:xfrm>
            <a:off x="1611951" y="286658"/>
            <a:ext cx="10448544" cy="625474"/>
          </a:xfrm>
          <a:prstGeom prst="rect">
            <a:avLst/>
          </a:prstGeom>
        </p:spPr>
        <p:txBody>
          <a:bodyPr>
            <a:normAutofit fontScale="90000"/>
          </a:bodyPr>
          <a:lstStyle>
            <a:lvl1pPr>
              <a:defRPr i="1">
                <a:solidFill>
                  <a:srgbClr val="FFFC79"/>
                </a:solidFill>
              </a:defRPr>
            </a:lvl1pPr>
          </a:lstStyle>
          <a:p>
            <a:r>
              <a:t>The telescope and observatory are working remarkably well.</a:t>
            </a:r>
          </a:p>
        </p:txBody>
      </p:sp>
      <p:pic>
        <p:nvPicPr>
          <p:cNvPr id="529" name="christmas-gift-box-cartoon-element-set-vector.jpg" descr="christmas-gift-box-cartoon-element-set-vector.jpg"/>
          <p:cNvPicPr>
            <a:picLocks/>
          </p:cNvPicPr>
          <p:nvPr/>
        </p:nvPicPr>
        <p:blipFill>
          <a:blip r:embed="rId2"/>
          <a:srcRect l="55724" t="2006" r="1" b="54427"/>
          <a:stretch>
            <a:fillRect/>
          </a:stretch>
        </p:blipFill>
        <p:spPr>
          <a:xfrm>
            <a:off x="9281447" y="1999333"/>
            <a:ext cx="2636640" cy="3199674"/>
          </a:xfrm>
          <a:custGeom>
            <a:avLst/>
            <a:gdLst/>
            <a:ahLst/>
            <a:cxnLst>
              <a:cxn ang="0">
                <a:pos x="wd2" y="hd2"/>
              </a:cxn>
              <a:cxn ang="5400000">
                <a:pos x="wd2" y="hd2"/>
              </a:cxn>
              <a:cxn ang="10800000">
                <a:pos x="wd2" y="hd2"/>
              </a:cxn>
              <a:cxn ang="16200000">
                <a:pos x="wd2" y="hd2"/>
              </a:cxn>
            </a:cxnLst>
            <a:rect l="0" t="0" r="r" b="b"/>
            <a:pathLst>
              <a:path w="21600" h="21592" extrusionOk="0">
                <a:moveTo>
                  <a:pt x="13012" y="0"/>
                </a:moveTo>
                <a:cubicBezTo>
                  <a:pt x="12785" y="-5"/>
                  <a:pt x="12546" y="33"/>
                  <a:pt x="12301" y="112"/>
                </a:cubicBezTo>
                <a:cubicBezTo>
                  <a:pt x="11673" y="317"/>
                  <a:pt x="10906" y="1177"/>
                  <a:pt x="10625" y="1993"/>
                </a:cubicBezTo>
                <a:cubicBezTo>
                  <a:pt x="10567" y="2161"/>
                  <a:pt x="10462" y="2091"/>
                  <a:pt x="10292" y="1772"/>
                </a:cubicBezTo>
                <a:cubicBezTo>
                  <a:pt x="9783" y="816"/>
                  <a:pt x="8696" y="253"/>
                  <a:pt x="7814" y="490"/>
                </a:cubicBezTo>
                <a:cubicBezTo>
                  <a:pt x="7227" y="648"/>
                  <a:pt x="6439" y="1547"/>
                  <a:pt x="6108" y="2440"/>
                </a:cubicBezTo>
                <a:lnTo>
                  <a:pt x="5981" y="2781"/>
                </a:lnTo>
                <a:lnTo>
                  <a:pt x="5287" y="2819"/>
                </a:lnTo>
                <a:cubicBezTo>
                  <a:pt x="4748" y="2847"/>
                  <a:pt x="4500" y="2898"/>
                  <a:pt x="4180" y="3041"/>
                </a:cubicBezTo>
                <a:cubicBezTo>
                  <a:pt x="3364" y="3405"/>
                  <a:pt x="2864" y="4023"/>
                  <a:pt x="2864" y="4672"/>
                </a:cubicBezTo>
                <a:cubicBezTo>
                  <a:pt x="2864" y="4913"/>
                  <a:pt x="2831" y="5018"/>
                  <a:pt x="2736" y="5064"/>
                </a:cubicBezTo>
                <a:cubicBezTo>
                  <a:pt x="2635" y="5114"/>
                  <a:pt x="1397" y="5477"/>
                  <a:pt x="128" y="5828"/>
                </a:cubicBezTo>
                <a:cubicBezTo>
                  <a:pt x="13" y="5860"/>
                  <a:pt x="0" y="5979"/>
                  <a:pt x="0" y="7024"/>
                </a:cubicBezTo>
                <a:cubicBezTo>
                  <a:pt x="0" y="7987"/>
                  <a:pt x="18" y="8183"/>
                  <a:pt x="106" y="8183"/>
                </a:cubicBezTo>
                <a:cubicBezTo>
                  <a:pt x="164" y="8183"/>
                  <a:pt x="227" y="8206"/>
                  <a:pt x="245" y="8235"/>
                </a:cubicBezTo>
                <a:cubicBezTo>
                  <a:pt x="264" y="8265"/>
                  <a:pt x="236" y="10164"/>
                  <a:pt x="184" y="12455"/>
                </a:cubicBezTo>
                <a:cubicBezTo>
                  <a:pt x="132" y="14746"/>
                  <a:pt x="99" y="16631"/>
                  <a:pt x="112" y="16645"/>
                </a:cubicBezTo>
                <a:cubicBezTo>
                  <a:pt x="125" y="16659"/>
                  <a:pt x="842" y="16987"/>
                  <a:pt x="1704" y="17373"/>
                </a:cubicBezTo>
                <a:cubicBezTo>
                  <a:pt x="2565" y="17760"/>
                  <a:pt x="3306" y="18123"/>
                  <a:pt x="3350" y="18178"/>
                </a:cubicBezTo>
                <a:cubicBezTo>
                  <a:pt x="3436" y="18285"/>
                  <a:pt x="6176" y="19500"/>
                  <a:pt x="6225" y="19453"/>
                </a:cubicBezTo>
                <a:cubicBezTo>
                  <a:pt x="6240" y="19438"/>
                  <a:pt x="7316" y="19912"/>
                  <a:pt x="8618" y="20506"/>
                </a:cubicBezTo>
                <a:cubicBezTo>
                  <a:pt x="9919" y="21100"/>
                  <a:pt x="11017" y="21588"/>
                  <a:pt x="11058" y="21592"/>
                </a:cubicBezTo>
                <a:cubicBezTo>
                  <a:pt x="11098" y="21595"/>
                  <a:pt x="12226" y="21120"/>
                  <a:pt x="13564" y="20538"/>
                </a:cubicBezTo>
                <a:cubicBezTo>
                  <a:pt x="14903" y="19955"/>
                  <a:pt x="16038" y="19480"/>
                  <a:pt x="16086" y="19480"/>
                </a:cubicBezTo>
                <a:cubicBezTo>
                  <a:pt x="16276" y="19480"/>
                  <a:pt x="18044" y="18748"/>
                  <a:pt x="18147" y="18627"/>
                </a:cubicBezTo>
                <a:cubicBezTo>
                  <a:pt x="18208" y="18556"/>
                  <a:pt x="18945" y="18201"/>
                  <a:pt x="19784" y="17838"/>
                </a:cubicBezTo>
                <a:lnTo>
                  <a:pt x="21311" y="17179"/>
                </a:lnTo>
                <a:lnTo>
                  <a:pt x="21307" y="12717"/>
                </a:lnTo>
                <a:cubicBezTo>
                  <a:pt x="21304" y="8320"/>
                  <a:pt x="21308" y="8255"/>
                  <a:pt x="21454" y="8167"/>
                </a:cubicBezTo>
                <a:cubicBezTo>
                  <a:pt x="21580" y="8091"/>
                  <a:pt x="21600" y="8003"/>
                  <a:pt x="21600" y="7570"/>
                </a:cubicBezTo>
                <a:cubicBezTo>
                  <a:pt x="21600" y="7290"/>
                  <a:pt x="21567" y="7042"/>
                  <a:pt x="21527" y="7018"/>
                </a:cubicBezTo>
                <a:cubicBezTo>
                  <a:pt x="21485" y="6993"/>
                  <a:pt x="21454" y="6642"/>
                  <a:pt x="21454" y="6207"/>
                </a:cubicBezTo>
                <a:cubicBezTo>
                  <a:pt x="21454" y="5537"/>
                  <a:pt x="21437" y="5435"/>
                  <a:pt x="21325" y="5402"/>
                </a:cubicBezTo>
                <a:cubicBezTo>
                  <a:pt x="21255" y="5381"/>
                  <a:pt x="20588" y="5235"/>
                  <a:pt x="19844" y="5077"/>
                </a:cubicBezTo>
                <a:cubicBezTo>
                  <a:pt x="19101" y="4918"/>
                  <a:pt x="18466" y="4774"/>
                  <a:pt x="18435" y="4755"/>
                </a:cubicBezTo>
                <a:cubicBezTo>
                  <a:pt x="18403" y="4736"/>
                  <a:pt x="18430" y="4576"/>
                  <a:pt x="18493" y="4398"/>
                </a:cubicBezTo>
                <a:cubicBezTo>
                  <a:pt x="18798" y="3538"/>
                  <a:pt x="18236" y="2209"/>
                  <a:pt x="17386" y="1780"/>
                </a:cubicBezTo>
                <a:cubicBezTo>
                  <a:pt x="17057" y="1613"/>
                  <a:pt x="16019" y="1574"/>
                  <a:pt x="15484" y="1709"/>
                </a:cubicBezTo>
                <a:lnTo>
                  <a:pt x="15063" y="1816"/>
                </a:lnTo>
                <a:lnTo>
                  <a:pt x="14839" y="1413"/>
                </a:lnTo>
                <a:cubicBezTo>
                  <a:pt x="14532" y="860"/>
                  <a:pt x="14023" y="318"/>
                  <a:pt x="13642" y="141"/>
                </a:cubicBezTo>
                <a:cubicBezTo>
                  <a:pt x="13451" y="51"/>
                  <a:pt x="13238" y="5"/>
                  <a:pt x="13012" y="0"/>
                </a:cubicBezTo>
                <a:close/>
                <a:moveTo>
                  <a:pt x="13047" y="1319"/>
                </a:moveTo>
                <a:cubicBezTo>
                  <a:pt x="13168" y="1325"/>
                  <a:pt x="13274" y="1405"/>
                  <a:pt x="13410" y="1560"/>
                </a:cubicBezTo>
                <a:cubicBezTo>
                  <a:pt x="13739" y="1936"/>
                  <a:pt x="13673" y="2122"/>
                  <a:pt x="12955" y="2827"/>
                </a:cubicBezTo>
                <a:cubicBezTo>
                  <a:pt x="12604" y="3171"/>
                  <a:pt x="12281" y="3450"/>
                  <a:pt x="12238" y="3445"/>
                </a:cubicBezTo>
                <a:cubicBezTo>
                  <a:pt x="12119" y="3434"/>
                  <a:pt x="11404" y="3263"/>
                  <a:pt x="11276" y="3215"/>
                </a:cubicBezTo>
                <a:cubicBezTo>
                  <a:pt x="11176" y="3178"/>
                  <a:pt x="11175" y="3151"/>
                  <a:pt x="11269" y="2978"/>
                </a:cubicBezTo>
                <a:cubicBezTo>
                  <a:pt x="11442" y="2661"/>
                  <a:pt x="12247" y="1781"/>
                  <a:pt x="12604" y="1520"/>
                </a:cubicBezTo>
                <a:cubicBezTo>
                  <a:pt x="12793" y="1381"/>
                  <a:pt x="12927" y="1313"/>
                  <a:pt x="13047" y="1319"/>
                </a:cubicBezTo>
                <a:close/>
                <a:moveTo>
                  <a:pt x="8177" y="1725"/>
                </a:moveTo>
                <a:cubicBezTo>
                  <a:pt x="8255" y="1715"/>
                  <a:pt x="8348" y="1748"/>
                  <a:pt x="8488" y="1831"/>
                </a:cubicBezTo>
                <a:cubicBezTo>
                  <a:pt x="8792" y="2011"/>
                  <a:pt x="9710" y="2961"/>
                  <a:pt x="9676" y="3060"/>
                </a:cubicBezTo>
                <a:cubicBezTo>
                  <a:pt x="9663" y="3098"/>
                  <a:pt x="9468" y="3182"/>
                  <a:pt x="9243" y="3246"/>
                </a:cubicBezTo>
                <a:cubicBezTo>
                  <a:pt x="8431" y="3478"/>
                  <a:pt x="8515" y="3496"/>
                  <a:pt x="8011" y="2992"/>
                </a:cubicBezTo>
                <a:cubicBezTo>
                  <a:pt x="7610" y="2591"/>
                  <a:pt x="7558" y="2508"/>
                  <a:pt x="7602" y="2339"/>
                </a:cubicBezTo>
                <a:cubicBezTo>
                  <a:pt x="7655" y="2134"/>
                  <a:pt x="7886" y="1859"/>
                  <a:pt x="8102" y="1748"/>
                </a:cubicBezTo>
                <a:cubicBezTo>
                  <a:pt x="8126" y="1735"/>
                  <a:pt x="8151" y="1728"/>
                  <a:pt x="8177" y="1725"/>
                </a:cubicBezTo>
                <a:close/>
                <a:moveTo>
                  <a:pt x="15870" y="2922"/>
                </a:moveTo>
                <a:cubicBezTo>
                  <a:pt x="16266" y="2931"/>
                  <a:pt x="16557" y="3090"/>
                  <a:pt x="16718" y="3389"/>
                </a:cubicBezTo>
                <a:cubicBezTo>
                  <a:pt x="16847" y="3629"/>
                  <a:pt x="16858" y="4169"/>
                  <a:pt x="16736" y="4286"/>
                </a:cubicBezTo>
                <a:cubicBezTo>
                  <a:pt x="16617" y="4401"/>
                  <a:pt x="16593" y="4398"/>
                  <a:pt x="15208" y="4084"/>
                </a:cubicBezTo>
                <a:cubicBezTo>
                  <a:pt x="13914" y="3791"/>
                  <a:pt x="13634" y="3702"/>
                  <a:pt x="13698" y="3602"/>
                </a:cubicBezTo>
                <a:cubicBezTo>
                  <a:pt x="13762" y="3502"/>
                  <a:pt x="14985" y="3053"/>
                  <a:pt x="15439" y="2963"/>
                </a:cubicBezTo>
                <a:cubicBezTo>
                  <a:pt x="15593" y="2933"/>
                  <a:pt x="15737" y="2919"/>
                  <a:pt x="15870" y="2922"/>
                </a:cubicBezTo>
                <a:close/>
                <a:moveTo>
                  <a:pt x="5521" y="4100"/>
                </a:moveTo>
                <a:cubicBezTo>
                  <a:pt x="5851" y="4131"/>
                  <a:pt x="5808" y="4237"/>
                  <a:pt x="5422" y="4348"/>
                </a:cubicBezTo>
                <a:cubicBezTo>
                  <a:pt x="5041" y="4457"/>
                  <a:pt x="5085" y="4454"/>
                  <a:pt x="5038" y="4380"/>
                </a:cubicBezTo>
                <a:cubicBezTo>
                  <a:pt x="4959" y="4258"/>
                  <a:pt x="5271" y="4077"/>
                  <a:pt x="5521" y="4100"/>
                </a:cubicBezTo>
                <a:close/>
              </a:path>
            </a:pathLst>
          </a:custGeom>
          <a:ln w="12700">
            <a:miter lim="400000"/>
          </a:ln>
        </p:spPr>
      </p:pic>
      <p:sp>
        <p:nvSpPr>
          <p:cNvPr id="530" name="Wavefront Error"/>
          <p:cNvSpPr txBox="1"/>
          <p:nvPr/>
        </p:nvSpPr>
        <p:spPr>
          <a:xfrm>
            <a:off x="676554" y="1010710"/>
            <a:ext cx="950901"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p>
            <a:r>
              <a:rPr sz="900"/>
              <a:t>Wavefront Error</a:t>
            </a:r>
          </a:p>
        </p:txBody>
      </p:sp>
      <p:sp>
        <p:nvSpPr>
          <p:cNvPr id="531" name="Guiding &amp; Pointing"/>
          <p:cNvSpPr txBox="1"/>
          <p:nvPr/>
        </p:nvSpPr>
        <p:spPr>
          <a:xfrm>
            <a:off x="3688092" y="1010710"/>
            <a:ext cx="1067921"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p>
            <a:r>
              <a:rPr sz="900"/>
              <a:t>Guiding &amp; Pointing</a:t>
            </a:r>
          </a:p>
        </p:txBody>
      </p:sp>
      <p:sp>
        <p:nvSpPr>
          <p:cNvPr id="532" name="Optical Stability"/>
          <p:cNvSpPr txBox="1"/>
          <p:nvPr/>
        </p:nvSpPr>
        <p:spPr>
          <a:xfrm>
            <a:off x="6768685" y="1010710"/>
            <a:ext cx="923651"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p>
            <a:r>
              <a:rPr sz="900"/>
              <a:t>Optical Stability</a:t>
            </a:r>
          </a:p>
        </p:txBody>
      </p:sp>
      <p:sp>
        <p:nvSpPr>
          <p:cNvPr id="533" name="Throughput"/>
          <p:cNvSpPr txBox="1"/>
          <p:nvPr/>
        </p:nvSpPr>
        <p:spPr>
          <a:xfrm>
            <a:off x="9951913" y="1010710"/>
            <a:ext cx="739305" cy="230832"/>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45720" bIns="45720">
            <a:spAutoFit/>
          </a:bodyPr>
          <a:lstStyle/>
          <a:p>
            <a:r>
              <a:rPr sz="900"/>
              <a:t>Throughput</a:t>
            </a:r>
          </a:p>
        </p:txBody>
      </p:sp>
      <p:grpSp>
        <p:nvGrpSpPr>
          <p:cNvPr id="540" name="Group"/>
          <p:cNvGrpSpPr/>
          <p:nvPr/>
        </p:nvGrpSpPr>
        <p:grpSpPr>
          <a:xfrm>
            <a:off x="236442" y="1560954"/>
            <a:ext cx="2711584" cy="4286337"/>
            <a:chOff x="0" y="0"/>
            <a:chExt cx="5423165" cy="8572672"/>
          </a:xfrm>
        </p:grpSpPr>
        <p:sp>
          <p:nvSpPr>
            <p:cNvPr id="534" name="Rectangle"/>
            <p:cNvSpPr/>
            <p:nvPr/>
          </p:nvSpPr>
          <p:spPr>
            <a:xfrm>
              <a:off x="0" y="0"/>
              <a:ext cx="5423165" cy="8572672"/>
            </a:xfrm>
            <a:prstGeom prst="rect">
              <a:avLst/>
            </a:prstGeom>
            <a:solidFill>
              <a:srgbClr val="FFFFFF"/>
            </a:solidFill>
            <a:ln w="25400" cap="flat">
              <a:solidFill>
                <a:srgbClr val="008F00"/>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pic>
          <p:nvPicPr>
            <p:cNvPr id="535" name="Image" descr="Image"/>
            <p:cNvPicPr>
              <a:picLocks noChangeAspect="1"/>
            </p:cNvPicPr>
            <p:nvPr/>
          </p:nvPicPr>
          <p:blipFill>
            <a:blip r:embed="rId3"/>
            <a:srcRect r="58489"/>
            <a:stretch>
              <a:fillRect/>
            </a:stretch>
          </p:blipFill>
          <p:spPr>
            <a:xfrm>
              <a:off x="110499" y="2014520"/>
              <a:ext cx="4164305" cy="4328131"/>
            </a:xfrm>
            <a:prstGeom prst="rect">
              <a:avLst/>
            </a:prstGeom>
            <a:ln w="12700" cap="flat">
              <a:noFill/>
              <a:miter lim="400000"/>
            </a:ln>
            <a:effectLst/>
          </p:spPr>
        </p:pic>
        <p:pic>
          <p:nvPicPr>
            <p:cNvPr id="536" name="Image" descr="Image"/>
            <p:cNvPicPr>
              <a:picLocks noChangeAspect="1"/>
            </p:cNvPicPr>
            <p:nvPr/>
          </p:nvPicPr>
          <p:blipFill>
            <a:blip r:embed="rId3"/>
            <a:srcRect l="84298" t="1398" r="505"/>
            <a:stretch>
              <a:fillRect/>
            </a:stretch>
          </p:blipFill>
          <p:spPr>
            <a:xfrm>
              <a:off x="3979765" y="2346608"/>
              <a:ext cx="1385807" cy="3879539"/>
            </a:xfrm>
            <a:prstGeom prst="rect">
              <a:avLst/>
            </a:prstGeom>
            <a:ln w="12700" cap="flat">
              <a:noFill/>
              <a:miter lim="400000"/>
            </a:ln>
            <a:effectLst/>
          </p:spPr>
        </p:pic>
        <p:sp>
          <p:nvSpPr>
            <p:cNvPr id="537" name="Telescope ~ 65 nm rms Telescope + SIs ~ 70-130 nm"/>
            <p:cNvSpPr txBox="1"/>
            <p:nvPr/>
          </p:nvSpPr>
          <p:spPr>
            <a:xfrm>
              <a:off x="88552" y="258848"/>
              <a:ext cx="4609081" cy="1107996"/>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3000" b="1" i="0">
                  <a:solidFill>
                    <a:srgbClr val="008F00"/>
                  </a:solidFill>
                </a:defRPr>
              </a:pPr>
              <a:r>
                <a:rPr sz="1500"/>
                <a:t>Telescope ~ 65 nm rms</a:t>
              </a:r>
              <a:br>
                <a:rPr sz="1500"/>
              </a:br>
              <a:r>
                <a:rPr sz="1500"/>
                <a:t>Telescope + SIs ~ 70-130 nm</a:t>
              </a:r>
            </a:p>
          </p:txBody>
        </p:sp>
        <p:sp>
          <p:nvSpPr>
            <p:cNvPr id="538" name="λ/14 at 1.1 µm…"/>
            <p:cNvSpPr txBox="1"/>
            <p:nvPr/>
          </p:nvSpPr>
          <p:spPr>
            <a:xfrm>
              <a:off x="1170735" y="6177761"/>
              <a:ext cx="2576345" cy="2308323"/>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3000" i="0">
                  <a:solidFill>
                    <a:srgbClr val="008F00"/>
                  </a:solidFill>
                </a:defRPr>
              </a:pPr>
              <a:r>
                <a:rPr lang="en-US" sz="1500" dirty="0"/>
                <a:t>As of July 12th</a:t>
              </a:r>
              <a:endParaRPr sz="1500" dirty="0"/>
            </a:p>
            <a:p>
              <a:pPr algn="ctr">
                <a:defRPr sz="2700" i="0">
                  <a:solidFill>
                    <a:srgbClr val="008F00"/>
                  </a:solidFill>
                </a:defRPr>
              </a:pPr>
              <a:endParaRPr sz="1350" dirty="0"/>
            </a:p>
            <a:p>
              <a:pPr algn="ctr">
                <a:defRPr sz="2700" i="0">
                  <a:solidFill>
                    <a:srgbClr val="008F00"/>
                  </a:solidFill>
                </a:defRPr>
              </a:pPr>
              <a:r>
                <a:rPr sz="1350" dirty="0"/>
                <a:t>λ/14 at 1.1 µm</a:t>
              </a:r>
            </a:p>
            <a:p>
              <a:pPr algn="ctr">
                <a:defRPr sz="2700" i="0">
                  <a:solidFill>
                    <a:srgbClr val="008F00"/>
                  </a:solidFill>
                </a:defRPr>
              </a:pPr>
              <a:r>
                <a:rPr sz="1350" dirty="0"/>
                <a:t>λ/25 at 2.0 µm</a:t>
              </a:r>
              <a:br>
                <a:rPr sz="1350" dirty="0"/>
              </a:br>
              <a:r>
                <a:rPr sz="1350" dirty="0"/>
                <a:t>λ/100 at 10 µm…</a:t>
              </a:r>
            </a:p>
          </p:txBody>
        </p:sp>
        <p:sp>
          <p:nvSpPr>
            <p:cNvPr id="539" name="Latest wavefront sensing, Sunday 7 am"/>
            <p:cNvSpPr txBox="1"/>
            <p:nvPr/>
          </p:nvSpPr>
          <p:spPr>
            <a:xfrm>
              <a:off x="228948" y="6315431"/>
              <a:ext cx="184796" cy="507832"/>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lvl1pPr>
                <a:defRPr sz="2100" i="0">
                  <a:solidFill>
                    <a:srgbClr val="000000"/>
                  </a:solidFill>
                </a:defRPr>
              </a:lvl1pPr>
            </a:lstStyle>
            <a:p>
              <a:endParaRPr sz="1050" dirty="0"/>
            </a:p>
          </p:txBody>
        </p:sp>
      </p:grpSp>
      <p:grpSp>
        <p:nvGrpSpPr>
          <p:cNvPr id="547" name="Group"/>
          <p:cNvGrpSpPr/>
          <p:nvPr/>
        </p:nvGrpSpPr>
        <p:grpSpPr>
          <a:xfrm>
            <a:off x="6241464" y="1560954"/>
            <a:ext cx="2711584" cy="4286337"/>
            <a:chOff x="0" y="0"/>
            <a:chExt cx="5423165" cy="8572672"/>
          </a:xfrm>
        </p:grpSpPr>
        <p:sp>
          <p:nvSpPr>
            <p:cNvPr id="541" name="Rectangle"/>
            <p:cNvSpPr/>
            <p:nvPr/>
          </p:nvSpPr>
          <p:spPr>
            <a:xfrm>
              <a:off x="0" y="0"/>
              <a:ext cx="5423165" cy="8572672"/>
            </a:xfrm>
            <a:prstGeom prst="rect">
              <a:avLst/>
            </a:prstGeom>
            <a:solidFill>
              <a:srgbClr val="FFFFFF"/>
            </a:solidFill>
            <a:ln w="25400" cap="flat">
              <a:solidFill>
                <a:srgbClr val="008F00"/>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pic>
          <p:nvPicPr>
            <p:cNvPr id="542" name="Image" descr="Image"/>
            <p:cNvPicPr>
              <a:picLocks noChangeAspect="1"/>
            </p:cNvPicPr>
            <p:nvPr/>
          </p:nvPicPr>
          <p:blipFill>
            <a:blip r:embed="rId3"/>
            <a:srcRect l="84298" t="1398" r="505"/>
            <a:stretch>
              <a:fillRect/>
            </a:stretch>
          </p:blipFill>
          <p:spPr>
            <a:xfrm>
              <a:off x="3979766" y="2092608"/>
              <a:ext cx="1385806" cy="3879539"/>
            </a:xfrm>
            <a:prstGeom prst="rect">
              <a:avLst/>
            </a:prstGeom>
            <a:ln w="12700" cap="flat">
              <a:noFill/>
              <a:miter lim="400000"/>
            </a:ln>
            <a:effectLst/>
          </p:spPr>
        </p:pic>
        <p:sp>
          <p:nvSpPr>
            <p:cNvPr id="543" name="Telescope is very stable,   &lt;20 nm rms over 2 days"/>
            <p:cNvSpPr txBox="1"/>
            <p:nvPr/>
          </p:nvSpPr>
          <p:spPr>
            <a:xfrm>
              <a:off x="706186" y="258848"/>
              <a:ext cx="4024434" cy="1077218"/>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lgn="ctr">
                <a:defRPr sz="2900" b="1" i="0">
                  <a:solidFill>
                    <a:srgbClr val="005493"/>
                  </a:solidFill>
                </a:defRPr>
              </a:pPr>
              <a:r>
                <a:rPr sz="1450"/>
                <a:t>Telescope is </a:t>
              </a:r>
              <a:r>
                <a:rPr sz="1450" i="1"/>
                <a:t>very</a:t>
              </a:r>
              <a:r>
                <a:rPr sz="1450"/>
                <a:t> stable,  </a:t>
              </a:r>
              <a:br>
                <a:rPr sz="1450"/>
              </a:br>
              <a:r>
                <a:rPr sz="1450"/>
                <a:t>&lt;20 nm rms over 2 days</a:t>
              </a:r>
            </a:p>
          </p:txBody>
        </p:sp>
        <p:sp>
          <p:nvSpPr>
            <p:cNvPr id="544" name="8 nm rms measured drift over 48 hours  from last Friday to Sunday.  Varies, range ~8—50 nm per 2 days"/>
            <p:cNvSpPr txBox="1"/>
            <p:nvPr/>
          </p:nvSpPr>
          <p:spPr>
            <a:xfrm>
              <a:off x="228948" y="6315431"/>
              <a:ext cx="4612159" cy="1477328"/>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2100" i="0">
                  <a:solidFill>
                    <a:srgbClr val="000000"/>
                  </a:solidFill>
                </a:defRPr>
              </a:pPr>
              <a:r>
                <a:rPr sz="1050" b="1"/>
                <a:t>8 nm rms measured drift over 48 hours</a:t>
              </a:r>
              <a:r>
                <a:rPr sz="1050"/>
                <a:t> </a:t>
              </a:r>
              <a:br>
                <a:rPr sz="1050"/>
              </a:br>
              <a:r>
                <a:rPr sz="1050"/>
                <a:t>from last Friday to Sunday.</a:t>
              </a:r>
              <a:br>
                <a:rPr sz="1050"/>
              </a:br>
              <a:br>
                <a:rPr sz="1050"/>
              </a:br>
              <a:r>
                <a:rPr sz="1050"/>
                <a:t>Varies, range ~8—50 nm per 2 days</a:t>
              </a:r>
            </a:p>
          </p:txBody>
        </p:sp>
        <p:pic>
          <p:nvPicPr>
            <p:cNvPr id="545" name="Image" descr="Image"/>
            <p:cNvPicPr>
              <a:picLocks noChangeAspect="1"/>
            </p:cNvPicPr>
            <p:nvPr/>
          </p:nvPicPr>
          <p:blipFill>
            <a:blip r:embed="rId4"/>
            <a:srcRect l="3168" r="4858"/>
            <a:stretch>
              <a:fillRect/>
            </a:stretch>
          </p:blipFill>
          <p:spPr>
            <a:xfrm>
              <a:off x="207275" y="1466976"/>
              <a:ext cx="3944327" cy="4713710"/>
            </a:xfrm>
            <a:prstGeom prst="rect">
              <a:avLst/>
            </a:prstGeom>
            <a:ln w="12700" cap="flat">
              <a:noFill/>
              <a:miter lim="400000"/>
            </a:ln>
            <a:effectLst/>
          </p:spPr>
        </p:pic>
        <p:sp>
          <p:nvSpPr>
            <p:cNvPr id="546" name="Stable to &lt; λ/100 per 2 days at 2 µm"/>
            <p:cNvSpPr txBox="1"/>
            <p:nvPr/>
          </p:nvSpPr>
          <p:spPr>
            <a:xfrm>
              <a:off x="469470" y="7794180"/>
              <a:ext cx="4696667" cy="553998"/>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lvl1pPr algn="ctr">
                <a:defRPr sz="2400" i="0">
                  <a:solidFill>
                    <a:srgbClr val="005493"/>
                  </a:solidFill>
                </a:defRPr>
              </a:lvl1pPr>
            </a:lstStyle>
            <a:p>
              <a:r>
                <a:rPr sz="1200"/>
                <a:t>Stable to &lt; λ/100 per 2 days at 2 µm</a:t>
              </a:r>
            </a:p>
          </p:txBody>
        </p:sp>
      </p:grpSp>
      <p:grpSp>
        <p:nvGrpSpPr>
          <p:cNvPr id="552" name="Group"/>
          <p:cNvGrpSpPr/>
          <p:nvPr/>
        </p:nvGrpSpPr>
        <p:grpSpPr>
          <a:xfrm>
            <a:off x="3238953" y="1560954"/>
            <a:ext cx="2711584" cy="4286337"/>
            <a:chOff x="0" y="0"/>
            <a:chExt cx="5423165" cy="8572672"/>
          </a:xfrm>
        </p:grpSpPr>
        <p:sp>
          <p:nvSpPr>
            <p:cNvPr id="548" name="Rectangle"/>
            <p:cNvSpPr/>
            <p:nvPr/>
          </p:nvSpPr>
          <p:spPr>
            <a:xfrm>
              <a:off x="0" y="0"/>
              <a:ext cx="5423165" cy="8572672"/>
            </a:xfrm>
            <a:prstGeom prst="rect">
              <a:avLst/>
            </a:prstGeom>
            <a:solidFill>
              <a:srgbClr val="FFFFFF"/>
            </a:solidFill>
            <a:ln w="25400" cap="flat">
              <a:solidFill>
                <a:srgbClr val="008F00"/>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sp>
          <p:nvSpPr>
            <p:cNvPr id="549" name="Absolute pointing &lt; 0.2” Line of sight jitter ~ 1 mas Dither precision ~2-4 mas"/>
            <p:cNvSpPr txBox="1"/>
            <p:nvPr/>
          </p:nvSpPr>
          <p:spPr>
            <a:xfrm>
              <a:off x="150966" y="191114"/>
              <a:ext cx="4281940" cy="1569660"/>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3000" b="1" i="0">
                  <a:solidFill>
                    <a:srgbClr val="941100"/>
                  </a:solidFill>
                </a:defRPr>
              </a:pPr>
              <a:r>
                <a:rPr sz="1500" dirty="0"/>
                <a:t>Absolute pointing &lt; 0.2”</a:t>
              </a:r>
              <a:br>
                <a:rPr sz="1500" dirty="0"/>
              </a:br>
              <a:r>
                <a:rPr sz="1500" dirty="0"/>
                <a:t>Line of sight jitter ~ 1 mas</a:t>
              </a:r>
              <a:br>
                <a:rPr sz="1500" dirty="0"/>
              </a:br>
              <a:r>
                <a:rPr sz="1500" dirty="0"/>
                <a:t>Dither precision ~2-4 mas</a:t>
              </a:r>
            </a:p>
          </p:txBody>
        </p:sp>
        <p:pic>
          <p:nvPicPr>
            <p:cNvPr id="550" name="Image" descr="Image"/>
            <p:cNvPicPr>
              <a:picLocks noChangeAspect="1"/>
            </p:cNvPicPr>
            <p:nvPr/>
          </p:nvPicPr>
          <p:blipFill>
            <a:blip r:embed="rId5"/>
            <a:stretch>
              <a:fillRect/>
            </a:stretch>
          </p:blipFill>
          <p:spPr>
            <a:xfrm>
              <a:off x="139182" y="2498717"/>
              <a:ext cx="5144801" cy="5060154"/>
            </a:xfrm>
            <a:prstGeom prst="rect">
              <a:avLst/>
            </a:prstGeom>
            <a:ln w="12700" cap="flat">
              <a:noFill/>
              <a:miter lim="400000"/>
            </a:ln>
            <a:effectLst/>
          </p:spPr>
        </p:pic>
        <p:sp>
          <p:nvSpPr>
            <p:cNvPr id="551" name="No measurable vibration from  cryocooler or reaction wheels"/>
            <p:cNvSpPr txBox="1"/>
            <p:nvPr/>
          </p:nvSpPr>
          <p:spPr>
            <a:xfrm>
              <a:off x="404118" y="7571930"/>
              <a:ext cx="4340034" cy="984886"/>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2600" i="0">
                  <a:solidFill>
                    <a:srgbClr val="941100"/>
                  </a:solidFill>
                </a:defRPr>
              </a:pPr>
              <a:r>
                <a:rPr sz="1300"/>
                <a:t>No measurable vibration from </a:t>
              </a:r>
              <a:br>
                <a:rPr sz="1300"/>
              </a:br>
              <a:r>
                <a:rPr sz="1300"/>
                <a:t>cryocooler or reaction wheels</a:t>
              </a:r>
            </a:p>
          </p:txBody>
        </p:sp>
      </p:grpSp>
      <p:grpSp>
        <p:nvGrpSpPr>
          <p:cNvPr id="556" name="Group"/>
          <p:cNvGrpSpPr/>
          <p:nvPr/>
        </p:nvGrpSpPr>
        <p:grpSpPr>
          <a:xfrm>
            <a:off x="9243976" y="1560954"/>
            <a:ext cx="2711583" cy="4286337"/>
            <a:chOff x="0" y="0"/>
            <a:chExt cx="5423165" cy="8572672"/>
          </a:xfrm>
        </p:grpSpPr>
        <p:sp>
          <p:nvSpPr>
            <p:cNvPr id="553" name="Rectangle"/>
            <p:cNvSpPr/>
            <p:nvPr/>
          </p:nvSpPr>
          <p:spPr>
            <a:xfrm>
              <a:off x="0" y="0"/>
              <a:ext cx="5423165" cy="8572672"/>
            </a:xfrm>
            <a:prstGeom prst="rect">
              <a:avLst/>
            </a:prstGeom>
            <a:solidFill>
              <a:srgbClr val="FFFFFF"/>
            </a:solidFill>
            <a:ln w="25400" cap="flat">
              <a:solidFill>
                <a:srgbClr val="008F00"/>
              </a:solidFill>
              <a:prstDash val="solid"/>
              <a:miter lim="800000"/>
            </a:ln>
            <a:effectLst/>
          </p:spPr>
          <p:txBody>
            <a:bodyPr wrap="square" lIns="45720" tIns="45720" rIns="45720" bIns="45720" numCol="1" anchor="ctr">
              <a:noAutofit/>
            </a:bodyPr>
            <a:lstStyle/>
            <a:p>
              <a:pPr>
                <a:defRPr i="0">
                  <a:solidFill>
                    <a:srgbClr val="000000"/>
                  </a:solidFill>
                </a:defRPr>
              </a:pPr>
              <a:endParaRPr sz="900"/>
            </a:p>
          </p:txBody>
        </p:sp>
        <p:sp>
          <p:nvSpPr>
            <p:cNvPr id="554" name="Telescope and instruments are immaculately clean."/>
            <p:cNvSpPr txBox="1"/>
            <p:nvPr/>
          </p:nvSpPr>
          <p:spPr>
            <a:xfrm>
              <a:off x="88552" y="258848"/>
              <a:ext cx="4431213" cy="1569660"/>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defRPr sz="3000" b="1" i="0">
                  <a:solidFill>
                    <a:srgbClr val="531B93"/>
                  </a:solidFill>
                </a:defRPr>
              </a:pPr>
              <a:r>
                <a:rPr sz="1500"/>
                <a:t>Telescope and instruments</a:t>
              </a:r>
              <a:br>
                <a:rPr sz="1500"/>
              </a:br>
              <a:r>
                <a:rPr sz="1500"/>
                <a:t>are immaculately clean.</a:t>
              </a:r>
            </a:p>
            <a:p>
              <a:pPr>
                <a:defRPr sz="3000" i="0">
                  <a:solidFill>
                    <a:srgbClr val="531B93"/>
                  </a:solidFill>
                </a:defRPr>
              </a:pPr>
              <a:endParaRPr sz="1500"/>
            </a:p>
          </p:txBody>
        </p:sp>
        <p:sp>
          <p:nvSpPr>
            <p:cNvPr id="555" name="No signs of  any ice deposition or other contaminants…"/>
            <p:cNvSpPr txBox="1"/>
            <p:nvPr/>
          </p:nvSpPr>
          <p:spPr>
            <a:xfrm>
              <a:off x="871528" y="2906139"/>
              <a:ext cx="3680111" cy="3877983"/>
            </a:xfrm>
            <a:prstGeom prst="rect">
              <a:avLst/>
            </a:prstGeom>
            <a:no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20" tIns="45720" rIns="45720" bIns="45720" numCol="1" anchor="t">
              <a:spAutoFit/>
            </a:bodyPr>
            <a:lstStyle/>
            <a:p>
              <a:pPr algn="ctr">
                <a:defRPr sz="3000" i="0">
                  <a:solidFill>
                    <a:srgbClr val="531B93"/>
                  </a:solidFill>
                </a:defRPr>
              </a:pPr>
              <a:r>
                <a:rPr sz="1500" i="1"/>
                <a:t>No</a:t>
              </a:r>
              <a:r>
                <a:rPr sz="1500"/>
                <a:t> signs of </a:t>
              </a:r>
              <a:br>
                <a:rPr sz="1500"/>
              </a:br>
              <a:r>
                <a:rPr sz="1500"/>
                <a:t>any ice deposition</a:t>
              </a:r>
              <a:br>
                <a:rPr sz="1500"/>
              </a:br>
              <a:r>
                <a:rPr sz="1500"/>
                <a:t>or other contaminants</a:t>
              </a:r>
            </a:p>
            <a:p>
              <a:pPr algn="ctr">
                <a:defRPr sz="3000" i="0">
                  <a:solidFill>
                    <a:srgbClr val="531B93"/>
                  </a:solidFill>
                </a:defRPr>
              </a:pPr>
              <a:br>
                <a:rPr sz="1500"/>
              </a:br>
              <a:br>
                <a:rPr sz="1500"/>
              </a:br>
              <a:r>
                <a:rPr sz="1500"/>
                <a:t>Throughputs are </a:t>
              </a:r>
              <a:br>
                <a:rPr sz="1500"/>
              </a:br>
              <a:r>
                <a:rPr sz="1500"/>
                <a:t>above expectations </a:t>
              </a:r>
            </a:p>
            <a:p>
              <a:pPr algn="ctr">
                <a:defRPr sz="3000" i="0">
                  <a:solidFill>
                    <a:srgbClr val="531B93"/>
                  </a:solidFill>
                </a:defRPr>
              </a:pPr>
              <a:r>
                <a:rPr sz="1500"/>
                <a:t>across the board.</a:t>
              </a:r>
            </a:p>
          </p:txBody>
        </p:sp>
      </p:grpSp>
      <p:sp>
        <p:nvSpPr>
          <p:cNvPr id="557" name="OTE Commissioning took tremendous teamwork - thanks to all who supported."/>
          <p:cNvSpPr txBox="1"/>
          <p:nvPr/>
        </p:nvSpPr>
        <p:spPr>
          <a:xfrm>
            <a:off x="1152004" y="5967707"/>
            <a:ext cx="10621780" cy="625474"/>
          </a:xfrm>
          <a:prstGeom prst="rect">
            <a:avLst/>
          </a:prstGeom>
          <a:ln w="254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45720" bIns="45720">
            <a:normAutofit lnSpcReduction="10000"/>
          </a:bodyPr>
          <a:lstStyle/>
          <a:p>
            <a:pPr defTabSz="905256">
              <a:lnSpc>
                <a:spcPct val="90000"/>
              </a:lnSpc>
              <a:defRPr sz="4257" b="1" spc="266">
                <a:solidFill>
                  <a:srgbClr val="FFFC79"/>
                </a:solidFill>
                <a:latin typeface="Optima"/>
                <a:ea typeface="Optima"/>
                <a:cs typeface="Optima"/>
                <a:sym typeface="Optima"/>
              </a:defRPr>
            </a:pPr>
            <a:r>
              <a:rPr sz="2129" dirty="0"/>
              <a:t>OTE Commissioning took tremendous teamwork - thanks to </a:t>
            </a:r>
            <a:r>
              <a:rPr sz="2129" u="sng" dirty="0"/>
              <a:t>all</a:t>
            </a:r>
            <a:r>
              <a:rPr sz="2129" dirty="0"/>
              <a:t> who supported.</a:t>
            </a:r>
          </a:p>
        </p:txBody>
      </p:sp>
    </p:spTree>
    <p:extLst>
      <p:ext uri="{BB962C8B-B14F-4D97-AF65-F5344CB8AC3E}">
        <p14:creationId xmlns:p14="http://schemas.microsoft.com/office/powerpoint/2010/main" val="2646494230"/>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E4A1A9E6-C07E-4110-9183-E0E94D04A1B1}"/>
              </a:ext>
            </a:extLst>
          </p:cNvPr>
          <p:cNvSpPr txBox="1">
            <a:spLocks/>
          </p:cNvSpPr>
          <p:nvPr/>
        </p:nvSpPr>
        <p:spPr>
          <a:xfrm>
            <a:off x="1825708" y="113122"/>
            <a:ext cx="8911422" cy="105580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SzTx/>
              <a:buFontTx/>
              <a:buNone/>
              <a:defRPr sz="2400" kern="1200">
                <a:solidFill>
                  <a:srgbClr val="DDDDDD"/>
                </a:solidFill>
                <a:latin typeface="Optima"/>
                <a:ea typeface="Optima"/>
                <a:cs typeface="Optima"/>
                <a:sym typeface="Optima"/>
              </a:defRPr>
            </a:lvl1pPr>
            <a:lvl2pPr marL="502920" indent="-274320" algn="l" defTabSz="914400" rtl="0" eaLnBrk="1" latinLnBrk="0" hangingPunct="1">
              <a:lnSpc>
                <a:spcPct val="90000"/>
              </a:lnSpc>
              <a:spcBef>
                <a:spcPts val="500"/>
              </a:spcBef>
              <a:buFont typeface="Arial" panose="020B0604020202020204" pitchFamily="34" charset="0"/>
              <a:buChar char="•"/>
              <a:defRPr sz="2200" kern="1200">
                <a:solidFill>
                  <a:srgbClr val="DDDDDD"/>
                </a:solidFill>
                <a:latin typeface="Optima"/>
                <a:ea typeface="Optima"/>
                <a:cs typeface="Optima"/>
                <a:sym typeface="Optima"/>
              </a:defRPr>
            </a:lvl2pPr>
            <a:lvl3pPr marL="762000" indent="-304800" algn="l" defTabSz="914400" rtl="0" eaLnBrk="1" latinLnBrk="0" hangingPunct="1">
              <a:lnSpc>
                <a:spcPct val="90000"/>
              </a:lnSpc>
              <a:spcBef>
                <a:spcPts val="500"/>
              </a:spcBef>
              <a:buFont typeface="Arial" panose="020B0604020202020204" pitchFamily="34" charset="0"/>
              <a:buChar char="-"/>
              <a:defRPr sz="2000" kern="1200">
                <a:solidFill>
                  <a:srgbClr val="A7A7A7"/>
                </a:solidFill>
                <a:latin typeface="Optima"/>
                <a:ea typeface="Optima"/>
                <a:cs typeface="Optima"/>
                <a:sym typeface="Optima"/>
              </a:defRPr>
            </a:lvl3pPr>
            <a:lvl4pPr marL="1028700" indent="-342900" algn="l" defTabSz="914400" rtl="0" eaLnBrk="1" latinLnBrk="0" hangingPunct="1">
              <a:lnSpc>
                <a:spcPct val="90000"/>
              </a:lnSpc>
              <a:spcBef>
                <a:spcPts val="500"/>
              </a:spcBef>
              <a:buFont typeface="Arial" panose="020B0604020202020204" pitchFamily="34" charset="0"/>
              <a:buChar char="‣"/>
              <a:defRPr sz="1800" kern="1200">
                <a:solidFill>
                  <a:srgbClr val="A7A7A7"/>
                </a:solidFill>
                <a:latin typeface="Optima"/>
                <a:ea typeface="Optima"/>
                <a:cs typeface="Optima"/>
                <a:sym typeface="Optima"/>
              </a:defRPr>
            </a:lvl4pPr>
            <a:lvl5pPr marL="1257300" indent="-342900" algn="l" defTabSz="914400" rtl="0" eaLnBrk="1" latinLnBrk="0" hangingPunct="1">
              <a:lnSpc>
                <a:spcPct val="90000"/>
              </a:lnSpc>
              <a:spcBef>
                <a:spcPts val="500"/>
              </a:spcBef>
              <a:buSzPct val="80000"/>
              <a:buFont typeface="Arial" panose="020B0604020202020204" pitchFamily="34" charset="0"/>
              <a:buChar char="✦"/>
              <a:defRPr sz="1600" kern="1200">
                <a:solidFill>
                  <a:srgbClr val="A7A7A7"/>
                </a:solidFill>
                <a:latin typeface="Optima"/>
                <a:ea typeface="Optima"/>
                <a:cs typeface="Optima"/>
                <a:sym typeface="Optim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latin typeface="Arial" panose="020B0604020202020204" pitchFamily="34" charset="0"/>
                <a:cs typeface="Arial" panose="020B0604020202020204" pitchFamily="34" charset="0"/>
              </a:rPr>
              <a:t>President Biden July 11, 2022, “We can see possibilities no one has ever seen before. We can go places no one has ever gone before.”</a:t>
            </a:r>
          </a:p>
        </p:txBody>
      </p:sp>
      <p:pic>
        <p:nvPicPr>
          <p:cNvPr id="8" name="Picture 7" descr="A group of stars in space&#10;&#10;Description automatically generated with low confidence">
            <a:extLst>
              <a:ext uri="{FF2B5EF4-FFF2-40B4-BE49-F238E27FC236}">
                <a16:creationId xmlns:a16="http://schemas.microsoft.com/office/drawing/2014/main" id="{718BC9BB-182C-B104-4AA5-B7A8F5ACA47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54019" y="764410"/>
            <a:ext cx="5880553" cy="6003247"/>
          </a:xfrm>
          <a:prstGeom prst="rect">
            <a:avLst/>
          </a:prstGeom>
        </p:spPr>
      </p:pic>
    </p:spTree>
    <p:extLst>
      <p:ext uri="{BB962C8B-B14F-4D97-AF65-F5344CB8AC3E}">
        <p14:creationId xmlns:p14="http://schemas.microsoft.com/office/powerpoint/2010/main" val="332483917"/>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256" y="98972"/>
            <a:ext cx="10448544" cy="625474"/>
          </a:xfrm>
        </p:spPr>
        <p:txBody>
          <a:bodyPr>
            <a:normAutofit/>
          </a:bodyPr>
          <a:lstStyle/>
          <a:p>
            <a:pPr algn="ctr"/>
            <a:r>
              <a:rPr lang="en-US" sz="3200" dirty="0">
                <a:latin typeface="Arial" panose="020B0604020202020204" pitchFamily="34" charset="0"/>
                <a:cs typeface="Arial" panose="020B0604020202020204" pitchFamily="34" charset="0"/>
              </a:rPr>
              <a:t>July 12</a:t>
            </a:r>
            <a:r>
              <a:rPr lang="en-US" sz="3200" baseline="30000" dirty="0">
                <a:latin typeface="Arial" panose="020B0604020202020204" pitchFamily="34" charset="0"/>
                <a:cs typeface="Arial" panose="020B0604020202020204" pitchFamily="34" charset="0"/>
              </a:rPr>
              <a:t>th</a:t>
            </a:r>
            <a:r>
              <a:rPr lang="en-US" sz="3200" dirty="0">
                <a:latin typeface="Arial" panose="020B0604020202020204" pitchFamily="34" charset="0"/>
                <a:cs typeface="Arial" panose="020B0604020202020204" pitchFamily="34" charset="0"/>
              </a:rPr>
              <a:t> Early Release Observations</a:t>
            </a:r>
          </a:p>
        </p:txBody>
      </p:sp>
      <p:sp>
        <p:nvSpPr>
          <p:cNvPr id="4" name="Slide Number Placeholder 3"/>
          <p:cNvSpPr>
            <a:spLocks noGrp="1"/>
          </p:cNvSpPr>
          <p:nvPr>
            <p:ph type="sldNum" sz="quarter" idx="2"/>
          </p:nvPr>
        </p:nvSpPr>
        <p:spPr/>
        <p:txBody>
          <a:bodyPr/>
          <a:lstStyle/>
          <a:p>
            <a:fld id="{86CB4B4D-7CA3-9044-876B-883B54F8677D}" type="slidenum">
              <a:rPr lang="en-US" smtClean="0"/>
              <a:t>45</a:t>
            </a:fld>
            <a:endParaRPr lang="en-US"/>
          </a:p>
        </p:txBody>
      </p:sp>
      <p:pic>
        <p:nvPicPr>
          <p:cNvPr id="5" name="Picture 4" descr="A screenshot of a computer&#10;&#10;Description automatically generated with medium confidence">
            <a:extLst>
              <a:ext uri="{FF2B5EF4-FFF2-40B4-BE49-F238E27FC236}">
                <a16:creationId xmlns:a16="http://schemas.microsoft.com/office/drawing/2014/main" id="{07B333BF-7F5B-1421-9D31-073BB5183D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8375" y="783110"/>
            <a:ext cx="4765571" cy="3206833"/>
          </a:xfrm>
          <a:prstGeom prst="rect">
            <a:avLst/>
          </a:prstGeom>
        </p:spPr>
      </p:pic>
      <p:pic>
        <p:nvPicPr>
          <p:cNvPr id="6" name="Picture 5" descr="A picture containing star, outdoor object, indoor, old&#10;&#10;Description automatically generated">
            <a:extLst>
              <a:ext uri="{FF2B5EF4-FFF2-40B4-BE49-F238E27FC236}">
                <a16:creationId xmlns:a16="http://schemas.microsoft.com/office/drawing/2014/main" id="{25DEE7F1-A49B-1EF2-A1CF-6227DB0E437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41155" y="3864822"/>
            <a:ext cx="6016134" cy="2790501"/>
          </a:xfrm>
          <a:prstGeom prst="rect">
            <a:avLst/>
          </a:prstGeom>
        </p:spPr>
      </p:pic>
      <p:pic>
        <p:nvPicPr>
          <p:cNvPr id="7" name="Picture 6" descr="A picture containing mountain, star, outdoor object, night sky&#10;&#10;Description automatically generated">
            <a:extLst>
              <a:ext uri="{FF2B5EF4-FFF2-40B4-BE49-F238E27FC236}">
                <a16:creationId xmlns:a16="http://schemas.microsoft.com/office/drawing/2014/main" id="{08215C6A-5BDD-3E2F-5553-36219D3B0D6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9652" y="3844045"/>
            <a:ext cx="5082736" cy="2941399"/>
          </a:xfrm>
          <a:prstGeom prst="rect">
            <a:avLst/>
          </a:prstGeom>
        </p:spPr>
      </p:pic>
      <p:pic>
        <p:nvPicPr>
          <p:cNvPr id="8" name="Picture 7" descr="A group of stars and gasses in space&#10;&#10;Description automatically generated with low confidence">
            <a:extLst>
              <a:ext uri="{FF2B5EF4-FFF2-40B4-BE49-F238E27FC236}">
                <a16:creationId xmlns:a16="http://schemas.microsoft.com/office/drawing/2014/main" id="{3A12C249-71BE-E21A-CA74-8F1FF528A32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80291" y="910970"/>
            <a:ext cx="3082282" cy="2953853"/>
          </a:xfrm>
          <a:prstGeom prst="rect">
            <a:avLst/>
          </a:prstGeom>
        </p:spPr>
      </p:pic>
    </p:spTree>
    <p:extLst>
      <p:ext uri="{BB962C8B-B14F-4D97-AF65-F5344CB8AC3E}">
        <p14:creationId xmlns:p14="http://schemas.microsoft.com/office/powerpoint/2010/main" val="1675558386"/>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1084" y="-21705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46</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0283" y="0"/>
            <a:ext cx="7231434" cy="6858000"/>
          </a:xfrm>
          <a:prstGeom prst="rect">
            <a:avLst/>
          </a:prstGeom>
        </p:spPr>
      </p:pic>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0283" y="0"/>
            <a:ext cx="7231434" cy="6858000"/>
          </a:xfrm>
          <a:prstGeom prst="rect">
            <a:avLst/>
          </a:prstGeom>
        </p:spPr>
      </p:pic>
    </p:spTree>
    <p:extLst>
      <p:ext uri="{BB962C8B-B14F-4D97-AF65-F5344CB8AC3E}">
        <p14:creationId xmlns:p14="http://schemas.microsoft.com/office/powerpoint/2010/main" val="20799217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Date Placeholder 1"/>
          <p:cNvSpPr>
            <a:spLocks noGrp="1"/>
          </p:cNvSpPr>
          <p:nvPr>
            <p:ph type="dt" sz="half" idx="10"/>
          </p:nvPr>
        </p:nvSpPr>
        <p:spPr/>
        <p:txBody>
          <a:bodyPr/>
          <a:lstStyle/>
          <a:p>
            <a:fld id="{5E2A8B1D-5206-2449-BF32-742F9DF81C5C}" type="datetime1">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C71F4-2765-E04B-BA1E-187562FE3183}" type="slidenum">
              <a:rPr lang="en-US" smtClean="0"/>
              <a:t>47</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881" y="0"/>
            <a:ext cx="11575255" cy="6858000"/>
          </a:xfrm>
          <a:prstGeom prst="rect">
            <a:avLst/>
          </a:prstGeom>
        </p:spPr>
      </p:pic>
    </p:spTree>
    <p:extLst>
      <p:ext uri="{BB962C8B-B14F-4D97-AF65-F5344CB8AC3E}">
        <p14:creationId xmlns:p14="http://schemas.microsoft.com/office/powerpoint/2010/main" val="12439140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
        <p:nvSpPr>
          <p:cNvPr id="4" name="Rectangle 3"/>
          <p:cNvSpPr/>
          <p:nvPr/>
        </p:nvSpPr>
        <p:spPr>
          <a:xfrm>
            <a:off x="11084" y="-21705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bg1"/>
                </a:solidFill>
              </a:rPr>
              <a:t>Beyond JWST</a:t>
            </a:r>
          </a:p>
        </p:txBody>
      </p:sp>
    </p:spTree>
    <p:extLst>
      <p:ext uri="{BB962C8B-B14F-4D97-AF65-F5344CB8AC3E}">
        <p14:creationId xmlns:p14="http://schemas.microsoft.com/office/powerpoint/2010/main" val="26201105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8472" y="855049"/>
            <a:ext cx="9144000" cy="2387600"/>
          </a:xfrm>
        </p:spPr>
        <p:txBody>
          <a:bodyPr/>
          <a:lstStyle/>
          <a:p>
            <a:endParaRPr lang="en-US"/>
          </a:p>
        </p:txBody>
      </p:sp>
      <p:sp>
        <p:nvSpPr>
          <p:cNvPr id="3" name="Subtitle 2"/>
          <p:cNvSpPr>
            <a:spLocks noGrp="1"/>
          </p:cNvSpPr>
          <p:nvPr>
            <p:ph type="subTitle" idx="1"/>
          </p:nvPr>
        </p:nvSpPr>
        <p:spPr>
          <a:xfrm>
            <a:off x="1187958" y="3298455"/>
            <a:ext cx="12360092" cy="1987230"/>
          </a:xfrm>
        </p:spPr>
        <p:txBody>
          <a:bodyPr/>
          <a:lstStyle/>
          <a:p>
            <a:endParaRPr lang="en-US"/>
          </a:p>
        </p:txBody>
      </p:sp>
      <p:sp>
        <p:nvSpPr>
          <p:cNvPr id="4" name="Rectangle 3"/>
          <p:cNvSpPr/>
          <p:nvPr/>
        </p:nvSpPr>
        <p:spPr>
          <a:xfrm>
            <a:off x="11084" y="-21705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Rectangle 4">
            <a:extLst>
              <a:ext uri="{FF2B5EF4-FFF2-40B4-BE49-F238E27FC236}">
                <a16:creationId xmlns:a16="http://schemas.microsoft.com/office/drawing/2014/main" id="{030B9E75-2D41-438E-B28C-C71E57C2E497}"/>
              </a:ext>
            </a:extLst>
          </p:cNvPr>
          <p:cNvSpPr>
            <a:spLocks noChangeAspect="1"/>
          </p:cNvSpPr>
          <p:nvPr/>
        </p:nvSpPr>
        <p:spPr>
          <a:xfrm>
            <a:off x="6561082" y="1916759"/>
            <a:ext cx="2821503" cy="2699275"/>
          </a:xfrm>
          <a:prstGeom prst="rect">
            <a:avLst/>
          </a:prstGeom>
          <a:solidFill>
            <a:schemeClr val="bg1">
              <a:lumMod val="9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A7CB601-24EB-43A0-B789-4540AAC4E205}"/>
              </a:ext>
            </a:extLst>
          </p:cNvPr>
          <p:cNvSpPr/>
          <p:nvPr/>
        </p:nvSpPr>
        <p:spPr>
          <a:xfrm>
            <a:off x="2110647" y="1916760"/>
            <a:ext cx="3211715" cy="2299929"/>
          </a:xfrm>
          <a:prstGeom prst="rect">
            <a:avLst/>
          </a:prstGeom>
          <a:solidFill>
            <a:schemeClr val="bg1">
              <a:lumMod val="95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AD753AD-01FA-4949-AE9A-D9925CA28416}"/>
              </a:ext>
            </a:extLst>
          </p:cNvPr>
          <p:cNvSpPr>
            <a:spLocks noChangeAspect="1"/>
          </p:cNvSpPr>
          <p:nvPr/>
        </p:nvSpPr>
        <p:spPr>
          <a:xfrm>
            <a:off x="2112029" y="3934899"/>
            <a:ext cx="3209847" cy="2410218"/>
          </a:xfrm>
          <a:prstGeom prst="rect">
            <a:avLst/>
          </a:prstGeom>
          <a:solidFill>
            <a:schemeClr val="bg1">
              <a:lumMod val="9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5E8BB6D9-4324-B847-8B5A-1E63AF911A40}"/>
              </a:ext>
            </a:extLst>
          </p:cNvPr>
          <p:cNvSpPr txBox="1">
            <a:spLocks/>
          </p:cNvSpPr>
          <p:nvPr/>
        </p:nvSpPr>
        <p:spPr>
          <a:xfrm>
            <a:off x="2145902" y="109646"/>
            <a:ext cx="7162800" cy="608012"/>
          </a:xfrm>
          <a:prstGeom prst="rect">
            <a:avLst/>
          </a:prstGeom>
        </p:spPr>
        <p:txBody>
          <a:bodyPr vert="horz" lIns="91440" tIns="45720" rIns="91440" bIns="45720" rtlCol="0" anchor="b">
            <a:normAutofit fontScale="4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Roman Space Telescope Observatory Expanded View</a:t>
            </a:r>
          </a:p>
        </p:txBody>
      </p:sp>
      <p:pic>
        <p:nvPicPr>
          <p:cNvPr id="9" name="Picture 8">
            <a:extLst>
              <a:ext uri="{FF2B5EF4-FFF2-40B4-BE49-F238E27FC236}">
                <a16:creationId xmlns:a16="http://schemas.microsoft.com/office/drawing/2014/main" id="{9F0FC03F-2AD4-A848-8733-12BA161D01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14864" y="3974158"/>
            <a:ext cx="1318372" cy="2317517"/>
          </a:xfrm>
          <a:prstGeom prst="rect">
            <a:avLst/>
          </a:prstGeom>
        </p:spPr>
      </p:pic>
      <p:cxnSp>
        <p:nvCxnSpPr>
          <p:cNvPr id="10" name="Straight Arrow Connector 9">
            <a:extLst>
              <a:ext uri="{FF2B5EF4-FFF2-40B4-BE49-F238E27FC236}">
                <a16:creationId xmlns:a16="http://schemas.microsoft.com/office/drawing/2014/main" id="{9B00801D-72F1-4B4A-B16F-71821D72316C}"/>
              </a:ext>
            </a:extLst>
          </p:cNvPr>
          <p:cNvCxnSpPr>
            <a:cxnSpLocks/>
          </p:cNvCxnSpPr>
          <p:nvPr/>
        </p:nvCxnSpPr>
        <p:spPr>
          <a:xfrm>
            <a:off x="7125747" y="3826562"/>
            <a:ext cx="2453" cy="82309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1DE4DC20-D0D0-DA4D-991D-560B4EA56C7E}"/>
              </a:ext>
            </a:extLst>
          </p:cNvPr>
          <p:cNvCxnSpPr>
            <a:cxnSpLocks/>
          </p:cNvCxnSpPr>
          <p:nvPr/>
        </p:nvCxnSpPr>
        <p:spPr>
          <a:xfrm>
            <a:off x="7844477" y="3826562"/>
            <a:ext cx="0" cy="82309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2" name="TextBox 11">
            <a:extLst>
              <a:ext uri="{FF2B5EF4-FFF2-40B4-BE49-F238E27FC236}">
                <a16:creationId xmlns:a16="http://schemas.microsoft.com/office/drawing/2014/main" id="{BC90990C-B4CC-1449-B514-294C11F2B3C0}"/>
              </a:ext>
            </a:extLst>
          </p:cNvPr>
          <p:cNvSpPr txBox="1"/>
          <p:nvPr/>
        </p:nvSpPr>
        <p:spPr>
          <a:xfrm>
            <a:off x="6872588" y="2016687"/>
            <a:ext cx="1313718" cy="300082"/>
          </a:xfrm>
          <a:prstGeom prst="rect">
            <a:avLst/>
          </a:prstGeom>
          <a:noFill/>
        </p:spPr>
        <p:txBody>
          <a:bodyPr wrap="square" rtlCol="0">
            <a:spAutoFit/>
          </a:bodyPr>
          <a:lstStyle/>
          <a:p>
            <a:r>
              <a:rPr lang="en-US" sz="675" dirty="0">
                <a:solidFill>
                  <a:srgbClr val="953735"/>
                </a:solidFill>
              </a:rPr>
              <a:t>Deployable Aperture Cover (DAC)</a:t>
            </a:r>
          </a:p>
        </p:txBody>
      </p:sp>
      <p:sp>
        <p:nvSpPr>
          <p:cNvPr id="13" name="TextBox 12">
            <a:extLst>
              <a:ext uri="{FF2B5EF4-FFF2-40B4-BE49-F238E27FC236}">
                <a16:creationId xmlns:a16="http://schemas.microsoft.com/office/drawing/2014/main" id="{BF85D883-DE64-7343-B0A3-1BDCA0BDA2EA}"/>
              </a:ext>
            </a:extLst>
          </p:cNvPr>
          <p:cNvSpPr txBox="1"/>
          <p:nvPr/>
        </p:nvSpPr>
        <p:spPr>
          <a:xfrm>
            <a:off x="8019779" y="2014752"/>
            <a:ext cx="1118277" cy="300082"/>
          </a:xfrm>
          <a:prstGeom prst="rect">
            <a:avLst/>
          </a:prstGeom>
          <a:noFill/>
        </p:spPr>
        <p:txBody>
          <a:bodyPr wrap="square" rtlCol="0">
            <a:spAutoFit/>
          </a:bodyPr>
          <a:lstStyle/>
          <a:p>
            <a:r>
              <a:rPr lang="en-US" sz="675" dirty="0">
                <a:solidFill>
                  <a:srgbClr val="953735"/>
                </a:solidFill>
              </a:rPr>
              <a:t>Solar Array</a:t>
            </a:r>
          </a:p>
          <a:p>
            <a:r>
              <a:rPr lang="en-US" sz="675" dirty="0">
                <a:solidFill>
                  <a:srgbClr val="953735"/>
                </a:solidFill>
              </a:rPr>
              <a:t>Sun Shield (SASS)</a:t>
            </a:r>
          </a:p>
        </p:txBody>
      </p:sp>
      <p:pic>
        <p:nvPicPr>
          <p:cNvPr id="14" name="Picture 13">
            <a:extLst>
              <a:ext uri="{FF2B5EF4-FFF2-40B4-BE49-F238E27FC236}">
                <a16:creationId xmlns:a16="http://schemas.microsoft.com/office/drawing/2014/main" id="{47654F67-0E9E-426F-8B08-8785518C80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22417" y="3999038"/>
            <a:ext cx="2336057" cy="2264754"/>
          </a:xfrm>
          <a:prstGeom prst="rect">
            <a:avLst/>
          </a:prstGeom>
        </p:spPr>
      </p:pic>
      <p:sp>
        <p:nvSpPr>
          <p:cNvPr id="15" name="TextBox 14">
            <a:extLst>
              <a:ext uri="{FF2B5EF4-FFF2-40B4-BE49-F238E27FC236}">
                <a16:creationId xmlns:a16="http://schemas.microsoft.com/office/drawing/2014/main" id="{C61A1557-3F06-A948-8F26-51945B6A7B20}"/>
              </a:ext>
            </a:extLst>
          </p:cNvPr>
          <p:cNvSpPr txBox="1"/>
          <p:nvPr/>
        </p:nvSpPr>
        <p:spPr>
          <a:xfrm>
            <a:off x="2166186" y="5106965"/>
            <a:ext cx="1431313" cy="196208"/>
          </a:xfrm>
          <a:prstGeom prst="rect">
            <a:avLst/>
          </a:prstGeom>
          <a:noFill/>
        </p:spPr>
        <p:txBody>
          <a:bodyPr wrap="square" rtlCol="0">
            <a:spAutoFit/>
          </a:bodyPr>
          <a:lstStyle/>
          <a:p>
            <a:r>
              <a:rPr lang="en-US" sz="675" dirty="0">
                <a:solidFill>
                  <a:srgbClr val="953735"/>
                </a:solidFill>
              </a:rPr>
              <a:t>Spacecraft Bus Avionics Panels</a:t>
            </a:r>
          </a:p>
        </p:txBody>
      </p:sp>
      <p:sp>
        <p:nvSpPr>
          <p:cNvPr id="17" name="TextBox 16">
            <a:extLst>
              <a:ext uri="{FF2B5EF4-FFF2-40B4-BE49-F238E27FC236}">
                <a16:creationId xmlns:a16="http://schemas.microsoft.com/office/drawing/2014/main" id="{5F6726E0-D375-F049-ADF1-29BAD0D38CD0}"/>
              </a:ext>
            </a:extLst>
          </p:cNvPr>
          <p:cNvSpPr txBox="1"/>
          <p:nvPr/>
        </p:nvSpPr>
        <p:spPr>
          <a:xfrm>
            <a:off x="2290227" y="5401156"/>
            <a:ext cx="1134120" cy="300082"/>
          </a:xfrm>
          <a:prstGeom prst="rect">
            <a:avLst/>
          </a:prstGeom>
          <a:noFill/>
        </p:spPr>
        <p:txBody>
          <a:bodyPr wrap="square" rtlCol="0">
            <a:spAutoFit/>
          </a:bodyPr>
          <a:lstStyle/>
          <a:p>
            <a:pPr algn="r"/>
            <a:r>
              <a:rPr lang="en-US" sz="675" dirty="0">
                <a:solidFill>
                  <a:srgbClr val="953735"/>
                </a:solidFill>
              </a:rPr>
              <a:t>Communications</a:t>
            </a:r>
          </a:p>
          <a:p>
            <a:pPr algn="r"/>
            <a:r>
              <a:rPr lang="en-US" sz="675" dirty="0">
                <a:solidFill>
                  <a:srgbClr val="953735"/>
                </a:solidFill>
              </a:rPr>
              <a:t>Module</a:t>
            </a:r>
          </a:p>
        </p:txBody>
      </p:sp>
      <p:sp>
        <p:nvSpPr>
          <p:cNvPr id="20" name="TextBox 19">
            <a:extLst>
              <a:ext uri="{FF2B5EF4-FFF2-40B4-BE49-F238E27FC236}">
                <a16:creationId xmlns:a16="http://schemas.microsoft.com/office/drawing/2014/main" id="{29DBAC82-D600-5F4C-8C38-30B0DA4EBD02}"/>
              </a:ext>
            </a:extLst>
          </p:cNvPr>
          <p:cNvSpPr txBox="1"/>
          <p:nvPr/>
        </p:nvSpPr>
        <p:spPr>
          <a:xfrm>
            <a:off x="2042190" y="1108811"/>
            <a:ext cx="8193736" cy="461665"/>
          </a:xfrm>
          <a:prstGeom prst="rect">
            <a:avLst/>
          </a:prstGeom>
          <a:noFill/>
        </p:spPr>
        <p:txBody>
          <a:bodyPr wrap="square" rtlCol="0">
            <a:spAutoFit/>
          </a:bodyPr>
          <a:lstStyle/>
          <a:p>
            <a:pPr algn="ctr"/>
            <a:r>
              <a:rPr lang="en-US" sz="2400" b="1" dirty="0">
                <a:solidFill>
                  <a:schemeClr val="bg1"/>
                </a:solidFill>
              </a:rPr>
              <a:t>Observatory = </a:t>
            </a:r>
            <a:r>
              <a:rPr lang="en-US" sz="2400" b="1" dirty="0">
                <a:solidFill>
                  <a:srgbClr val="953735"/>
                </a:solidFill>
              </a:rPr>
              <a:t>Spacecraft</a:t>
            </a:r>
            <a:r>
              <a:rPr lang="en-US" sz="2400" b="1" dirty="0">
                <a:solidFill>
                  <a:prstClr val="black"/>
                </a:solidFill>
              </a:rPr>
              <a:t> </a:t>
            </a:r>
            <a:r>
              <a:rPr lang="en-US" sz="2400" b="1" dirty="0">
                <a:solidFill>
                  <a:schemeClr val="bg1"/>
                </a:solidFill>
              </a:rPr>
              <a:t>+</a:t>
            </a:r>
            <a:r>
              <a:rPr lang="en-US" sz="2400" b="1" dirty="0">
                <a:solidFill>
                  <a:prstClr val="black"/>
                </a:solidFill>
              </a:rPr>
              <a:t> </a:t>
            </a:r>
            <a:r>
              <a:rPr lang="en-US" sz="2400" b="1" dirty="0">
                <a:solidFill>
                  <a:srgbClr val="7030A0"/>
                </a:solidFill>
              </a:rPr>
              <a:t>Integrated Payload Assembly</a:t>
            </a:r>
          </a:p>
        </p:txBody>
      </p:sp>
      <p:pic>
        <p:nvPicPr>
          <p:cNvPr id="21" name="Picture 20">
            <a:extLst>
              <a:ext uri="{FF2B5EF4-FFF2-40B4-BE49-F238E27FC236}">
                <a16:creationId xmlns:a16="http://schemas.microsoft.com/office/drawing/2014/main" id="{24D4960F-DBA2-4C4E-BA5F-360767E3252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57838" y="2299164"/>
            <a:ext cx="1721936" cy="3413926"/>
          </a:xfrm>
          <a:prstGeom prst="rect">
            <a:avLst/>
          </a:prstGeom>
        </p:spPr>
      </p:pic>
      <p:cxnSp>
        <p:nvCxnSpPr>
          <p:cNvPr id="22" name="Straight Arrow Connector 21">
            <a:extLst>
              <a:ext uri="{FF2B5EF4-FFF2-40B4-BE49-F238E27FC236}">
                <a16:creationId xmlns:a16="http://schemas.microsoft.com/office/drawing/2014/main" id="{9D7D00FB-4FE3-414F-BC31-79CF2CA286F8}"/>
              </a:ext>
            </a:extLst>
          </p:cNvPr>
          <p:cNvCxnSpPr/>
          <p:nvPr/>
        </p:nvCxnSpPr>
        <p:spPr>
          <a:xfrm>
            <a:off x="5932431" y="3625296"/>
            <a:ext cx="0" cy="41154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3" name="TextBox 22">
            <a:extLst>
              <a:ext uri="{FF2B5EF4-FFF2-40B4-BE49-F238E27FC236}">
                <a16:creationId xmlns:a16="http://schemas.microsoft.com/office/drawing/2014/main" id="{70FE684C-C013-1844-8F12-DA7AA64A6848}"/>
              </a:ext>
            </a:extLst>
          </p:cNvPr>
          <p:cNvSpPr txBox="1"/>
          <p:nvPr/>
        </p:nvSpPr>
        <p:spPr>
          <a:xfrm>
            <a:off x="4768621" y="4224092"/>
            <a:ext cx="2452206" cy="173190"/>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788" b="1" dirty="0">
                <a:solidFill>
                  <a:srgbClr val="953735"/>
                </a:solidFill>
                <a:latin typeface="Arial"/>
                <a:cs typeface="Arial"/>
              </a:rPr>
              <a:t>Spacecraft Bus</a:t>
            </a:r>
            <a:endParaRPr lang="en-US" sz="788" b="1" dirty="0">
              <a:solidFill>
                <a:srgbClr val="953735"/>
              </a:solidFill>
            </a:endParaRPr>
          </a:p>
        </p:txBody>
      </p:sp>
      <p:sp>
        <p:nvSpPr>
          <p:cNvPr id="24" name="TextBox 23">
            <a:extLst>
              <a:ext uri="{FF2B5EF4-FFF2-40B4-BE49-F238E27FC236}">
                <a16:creationId xmlns:a16="http://schemas.microsoft.com/office/drawing/2014/main" id="{21C9AEA5-EDA1-0D42-B44F-1AFBCA1832A3}"/>
              </a:ext>
            </a:extLst>
          </p:cNvPr>
          <p:cNvSpPr txBox="1"/>
          <p:nvPr/>
        </p:nvSpPr>
        <p:spPr>
          <a:xfrm>
            <a:off x="4842727" y="2355284"/>
            <a:ext cx="838028" cy="536943"/>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r>
              <a:rPr lang="en-US" sz="788" b="1" dirty="0">
                <a:solidFill>
                  <a:srgbClr val="7030A0"/>
                </a:solidFill>
                <a:latin typeface="Arial"/>
                <a:cs typeface="Arial"/>
              </a:rPr>
              <a:t>Integrated Payload</a:t>
            </a:r>
          </a:p>
          <a:p>
            <a:pPr algn="l"/>
            <a:r>
              <a:rPr lang="en-US" sz="788" b="1" dirty="0">
                <a:solidFill>
                  <a:srgbClr val="7030A0"/>
                </a:solidFill>
                <a:latin typeface="Arial"/>
                <a:cs typeface="Arial"/>
              </a:rPr>
              <a:t>Assembly (IPA)</a:t>
            </a:r>
            <a:endParaRPr lang="en-US" sz="788" b="1" dirty="0">
              <a:solidFill>
                <a:srgbClr val="7030A0"/>
              </a:solidFill>
            </a:endParaRPr>
          </a:p>
        </p:txBody>
      </p:sp>
      <p:cxnSp>
        <p:nvCxnSpPr>
          <p:cNvPr id="26" name="Straight Arrow Connector 25">
            <a:extLst>
              <a:ext uri="{FF2B5EF4-FFF2-40B4-BE49-F238E27FC236}">
                <a16:creationId xmlns:a16="http://schemas.microsoft.com/office/drawing/2014/main" id="{EC293507-146C-43B9-9EB0-B28FF078049B}"/>
              </a:ext>
            </a:extLst>
          </p:cNvPr>
          <p:cNvCxnSpPr/>
          <p:nvPr/>
        </p:nvCxnSpPr>
        <p:spPr>
          <a:xfrm>
            <a:off x="5018031" y="3631259"/>
            <a:ext cx="0" cy="41154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B9E8EF1D-D4F8-4444-B191-6272C1A92A05}"/>
              </a:ext>
            </a:extLst>
          </p:cNvPr>
          <p:cNvCxnSpPr>
            <a:cxnSpLocks/>
            <a:stCxn id="7" idx="3"/>
          </p:cNvCxnSpPr>
          <p:nvPr/>
        </p:nvCxnSpPr>
        <p:spPr>
          <a:xfrm flipH="1" flipV="1">
            <a:off x="5051341" y="4626861"/>
            <a:ext cx="270535" cy="513147"/>
          </a:xfrm>
          <a:prstGeom prst="line">
            <a:avLst/>
          </a:prstGeom>
          <a:ln w="12700">
            <a:solidFill>
              <a:schemeClr val="accent6">
                <a:lumMod val="50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A254970-F004-4847-8C4F-086655C5D1B6}"/>
              </a:ext>
            </a:extLst>
          </p:cNvPr>
          <p:cNvCxnSpPr>
            <a:cxnSpLocks/>
          </p:cNvCxnSpPr>
          <p:nvPr/>
        </p:nvCxnSpPr>
        <p:spPr>
          <a:xfrm>
            <a:off x="4224895" y="4576309"/>
            <a:ext cx="59019" cy="158688"/>
          </a:xfrm>
          <a:prstGeom prst="line">
            <a:avLst/>
          </a:prstGeom>
          <a:ln>
            <a:solidFill>
              <a:srgbClr val="953735"/>
            </a:solidFill>
            <a:tailEnd type="stealth" w="lg" len="lg"/>
          </a:ln>
        </p:spPr>
        <p:style>
          <a:lnRef idx="2">
            <a:schemeClr val="accent1"/>
          </a:lnRef>
          <a:fillRef idx="0">
            <a:schemeClr val="accent1"/>
          </a:fillRef>
          <a:effectRef idx="1">
            <a:schemeClr val="accent1"/>
          </a:effectRef>
          <a:fontRef idx="minor">
            <a:schemeClr val="tx1"/>
          </a:fontRef>
        </p:style>
      </p:cxnSp>
      <p:pic>
        <p:nvPicPr>
          <p:cNvPr id="31" name="Picture 30">
            <a:extLst>
              <a:ext uri="{FF2B5EF4-FFF2-40B4-BE49-F238E27FC236}">
                <a16:creationId xmlns:a16="http://schemas.microsoft.com/office/drawing/2014/main" id="{13CD2261-B96F-48B6-9C1F-702B85E5C9A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32564" y="2088209"/>
            <a:ext cx="2336057" cy="1937444"/>
          </a:xfrm>
          <a:prstGeom prst="rect">
            <a:avLst/>
          </a:prstGeom>
        </p:spPr>
      </p:pic>
      <p:sp>
        <p:nvSpPr>
          <p:cNvPr id="32" name="TextBox 31">
            <a:extLst>
              <a:ext uri="{FF2B5EF4-FFF2-40B4-BE49-F238E27FC236}">
                <a16:creationId xmlns:a16="http://schemas.microsoft.com/office/drawing/2014/main" id="{43DCE1B3-F410-944B-AF7A-83856634B8F7}"/>
              </a:ext>
            </a:extLst>
          </p:cNvPr>
          <p:cNvSpPr txBox="1"/>
          <p:nvPr/>
        </p:nvSpPr>
        <p:spPr>
          <a:xfrm>
            <a:off x="3081261" y="1972797"/>
            <a:ext cx="1999960" cy="196208"/>
          </a:xfrm>
          <a:prstGeom prst="rect">
            <a:avLst/>
          </a:prstGeom>
          <a:noFill/>
        </p:spPr>
        <p:txBody>
          <a:bodyPr wrap="square" rtlCol="0">
            <a:spAutoFit/>
          </a:bodyPr>
          <a:lstStyle/>
          <a:p>
            <a:r>
              <a:rPr lang="en-US" sz="675" dirty="0">
                <a:solidFill>
                  <a:srgbClr val="7030A0"/>
                </a:solidFill>
              </a:rPr>
              <a:t>Imaging Optics Assembly (IOA)</a:t>
            </a:r>
          </a:p>
        </p:txBody>
      </p:sp>
      <p:cxnSp>
        <p:nvCxnSpPr>
          <p:cNvPr id="33" name="Straight Connector 32">
            <a:extLst>
              <a:ext uri="{FF2B5EF4-FFF2-40B4-BE49-F238E27FC236}">
                <a16:creationId xmlns:a16="http://schemas.microsoft.com/office/drawing/2014/main" id="{21BE4456-B01D-604B-AEFF-A96367081160}"/>
              </a:ext>
            </a:extLst>
          </p:cNvPr>
          <p:cNvCxnSpPr>
            <a:cxnSpLocks/>
          </p:cNvCxnSpPr>
          <p:nvPr/>
        </p:nvCxnSpPr>
        <p:spPr>
          <a:xfrm>
            <a:off x="2616478" y="2892227"/>
            <a:ext cx="74332" cy="519471"/>
          </a:xfrm>
          <a:prstGeom prst="line">
            <a:avLst/>
          </a:prstGeom>
          <a:noFill/>
          <a:ln>
            <a:solidFill>
              <a:srgbClr val="7030A0"/>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25C788F2-DA90-294B-ACBA-E51845C9BA15}"/>
              </a:ext>
            </a:extLst>
          </p:cNvPr>
          <p:cNvCxnSpPr>
            <a:cxnSpLocks/>
          </p:cNvCxnSpPr>
          <p:nvPr/>
        </p:nvCxnSpPr>
        <p:spPr>
          <a:xfrm flipH="1" flipV="1">
            <a:off x="3264547" y="3693107"/>
            <a:ext cx="109256" cy="198576"/>
          </a:xfrm>
          <a:prstGeom prst="line">
            <a:avLst/>
          </a:prstGeom>
          <a:noFill/>
          <a:ln>
            <a:solidFill>
              <a:srgbClr val="7030A0"/>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AB48E3B6-1D59-CB49-8A8F-1D00309735AB}"/>
              </a:ext>
            </a:extLst>
          </p:cNvPr>
          <p:cNvCxnSpPr>
            <a:cxnSpLocks/>
          </p:cNvCxnSpPr>
          <p:nvPr/>
        </p:nvCxnSpPr>
        <p:spPr>
          <a:xfrm>
            <a:off x="3781555" y="2133719"/>
            <a:ext cx="85533" cy="301128"/>
          </a:xfrm>
          <a:prstGeom prst="line">
            <a:avLst/>
          </a:prstGeom>
          <a:noFill/>
          <a:ln>
            <a:solidFill>
              <a:srgbClr val="7030A0"/>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2895AE2B-76C1-164D-A8DF-49C2AE6484D8}"/>
              </a:ext>
            </a:extLst>
          </p:cNvPr>
          <p:cNvCxnSpPr>
            <a:cxnSpLocks/>
          </p:cNvCxnSpPr>
          <p:nvPr/>
        </p:nvCxnSpPr>
        <p:spPr>
          <a:xfrm>
            <a:off x="3871391" y="2763212"/>
            <a:ext cx="76830" cy="235871"/>
          </a:xfrm>
          <a:prstGeom prst="line">
            <a:avLst/>
          </a:prstGeom>
          <a:noFill/>
          <a:ln>
            <a:solidFill>
              <a:srgbClr val="7030A0"/>
            </a:solidFill>
            <a:tailEnd type="stealth" w="lg" len="lg"/>
          </a:ln>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FEEBFF42-6801-174F-B827-BB562ADF08A6}"/>
              </a:ext>
            </a:extLst>
          </p:cNvPr>
          <p:cNvSpPr txBox="1"/>
          <p:nvPr/>
        </p:nvSpPr>
        <p:spPr>
          <a:xfrm>
            <a:off x="2145902" y="2396007"/>
            <a:ext cx="1598600" cy="477054"/>
          </a:xfrm>
          <a:prstGeom prst="rect">
            <a:avLst/>
          </a:prstGeom>
          <a:noFill/>
        </p:spPr>
        <p:txBody>
          <a:bodyPr wrap="square" rtlCol="0">
            <a:spAutoFit/>
          </a:bodyPr>
          <a:lstStyle/>
          <a:p>
            <a:r>
              <a:rPr lang="en-US" sz="900" dirty="0">
                <a:solidFill>
                  <a:srgbClr val="7030A0"/>
                </a:solidFill>
              </a:rPr>
              <a:t>Coronagraph</a:t>
            </a:r>
          </a:p>
          <a:p>
            <a:r>
              <a:rPr lang="en-US" sz="900" dirty="0">
                <a:solidFill>
                  <a:srgbClr val="7030A0"/>
                </a:solidFill>
              </a:rPr>
              <a:t>Instrument (CGI)</a:t>
            </a:r>
          </a:p>
          <a:p>
            <a:r>
              <a:rPr lang="en-US" sz="700" dirty="0">
                <a:solidFill>
                  <a:srgbClr val="7030A0"/>
                </a:solidFill>
              </a:rPr>
              <a:t>(outer enclosure not shown)</a:t>
            </a:r>
          </a:p>
        </p:txBody>
      </p:sp>
      <p:sp>
        <p:nvSpPr>
          <p:cNvPr id="38" name="TextBox 37">
            <a:extLst>
              <a:ext uri="{FF2B5EF4-FFF2-40B4-BE49-F238E27FC236}">
                <a16:creationId xmlns:a16="http://schemas.microsoft.com/office/drawing/2014/main" id="{075F5A75-D78B-8846-9F47-EBB9F504A770}"/>
              </a:ext>
            </a:extLst>
          </p:cNvPr>
          <p:cNvSpPr txBox="1"/>
          <p:nvPr/>
        </p:nvSpPr>
        <p:spPr>
          <a:xfrm>
            <a:off x="4240968" y="2530191"/>
            <a:ext cx="822163" cy="507831"/>
          </a:xfrm>
          <a:prstGeom prst="rect">
            <a:avLst/>
          </a:prstGeom>
          <a:noFill/>
        </p:spPr>
        <p:txBody>
          <a:bodyPr wrap="square" rtlCol="0">
            <a:spAutoFit/>
          </a:bodyPr>
          <a:lstStyle/>
          <a:p>
            <a:r>
              <a:rPr lang="en-US" sz="900" dirty="0">
                <a:solidFill>
                  <a:srgbClr val="7030A0"/>
                </a:solidFill>
              </a:rPr>
              <a:t>Wide Field</a:t>
            </a:r>
          </a:p>
          <a:p>
            <a:r>
              <a:rPr lang="en-US" sz="900" dirty="0">
                <a:solidFill>
                  <a:srgbClr val="7030A0"/>
                </a:solidFill>
              </a:rPr>
              <a:t>Instrument (WFI)</a:t>
            </a:r>
          </a:p>
        </p:txBody>
      </p:sp>
      <p:pic>
        <p:nvPicPr>
          <p:cNvPr id="40" name="Picture 39">
            <a:extLst>
              <a:ext uri="{FF2B5EF4-FFF2-40B4-BE49-F238E27FC236}">
                <a16:creationId xmlns:a16="http://schemas.microsoft.com/office/drawing/2014/main" id="{C46E04C7-1958-4958-89CF-1674B904E86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961130" y="2316809"/>
            <a:ext cx="1375823" cy="2039416"/>
          </a:xfrm>
          <a:prstGeom prst="rect">
            <a:avLst/>
          </a:prstGeom>
        </p:spPr>
      </p:pic>
      <p:cxnSp>
        <p:nvCxnSpPr>
          <p:cNvPr id="41" name="Straight Connector 40">
            <a:extLst>
              <a:ext uri="{FF2B5EF4-FFF2-40B4-BE49-F238E27FC236}">
                <a16:creationId xmlns:a16="http://schemas.microsoft.com/office/drawing/2014/main" id="{B2949903-AE3C-5249-B118-EE650C4CE449}"/>
              </a:ext>
            </a:extLst>
          </p:cNvPr>
          <p:cNvCxnSpPr>
            <a:cxnSpLocks/>
          </p:cNvCxnSpPr>
          <p:nvPr/>
        </p:nvCxnSpPr>
        <p:spPr>
          <a:xfrm>
            <a:off x="6923441" y="2748818"/>
            <a:ext cx="282699" cy="289204"/>
          </a:xfrm>
          <a:prstGeom prst="line">
            <a:avLst/>
          </a:prstGeom>
          <a:ln>
            <a:solidFill>
              <a:srgbClr val="953735"/>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63A932F1-F25E-8A49-9045-38FEAFBFE62D}"/>
              </a:ext>
            </a:extLst>
          </p:cNvPr>
          <p:cNvCxnSpPr>
            <a:cxnSpLocks/>
          </p:cNvCxnSpPr>
          <p:nvPr/>
        </p:nvCxnSpPr>
        <p:spPr>
          <a:xfrm>
            <a:off x="7189732" y="2259168"/>
            <a:ext cx="399516" cy="503514"/>
          </a:xfrm>
          <a:prstGeom prst="line">
            <a:avLst/>
          </a:prstGeom>
          <a:ln>
            <a:solidFill>
              <a:srgbClr val="953735"/>
            </a:solidFill>
            <a:tailEnd type="stealth" w="lg" len="lg"/>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C1E2940-86FF-F445-B093-90C542137FA2}"/>
              </a:ext>
            </a:extLst>
          </p:cNvPr>
          <p:cNvCxnSpPr>
            <a:cxnSpLocks/>
          </p:cNvCxnSpPr>
          <p:nvPr/>
        </p:nvCxnSpPr>
        <p:spPr>
          <a:xfrm>
            <a:off x="8038119" y="2309123"/>
            <a:ext cx="57185" cy="352179"/>
          </a:xfrm>
          <a:prstGeom prst="line">
            <a:avLst/>
          </a:prstGeom>
          <a:ln>
            <a:solidFill>
              <a:srgbClr val="953735"/>
            </a:solidFill>
            <a:tailEnd type="stealth" w="lg" len="lg"/>
          </a:ln>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E60812B7-2EF9-3E4B-894D-3C8A0AA248C7}"/>
              </a:ext>
            </a:extLst>
          </p:cNvPr>
          <p:cNvSpPr txBox="1"/>
          <p:nvPr/>
        </p:nvSpPr>
        <p:spPr>
          <a:xfrm>
            <a:off x="6572312" y="2488260"/>
            <a:ext cx="989078" cy="300082"/>
          </a:xfrm>
          <a:prstGeom prst="rect">
            <a:avLst/>
          </a:prstGeom>
          <a:noFill/>
        </p:spPr>
        <p:txBody>
          <a:bodyPr wrap="square" rtlCol="0">
            <a:spAutoFit/>
          </a:bodyPr>
          <a:lstStyle/>
          <a:p>
            <a:r>
              <a:rPr lang="en-US" sz="675" dirty="0">
                <a:solidFill>
                  <a:srgbClr val="953735"/>
                </a:solidFill>
              </a:rPr>
              <a:t>Outer Barrel</a:t>
            </a:r>
          </a:p>
          <a:p>
            <a:r>
              <a:rPr lang="en-US" sz="675" dirty="0">
                <a:solidFill>
                  <a:srgbClr val="953735"/>
                </a:solidFill>
              </a:rPr>
              <a:t>Assembly (OBA)</a:t>
            </a:r>
          </a:p>
        </p:txBody>
      </p:sp>
      <p:sp>
        <p:nvSpPr>
          <p:cNvPr id="59" name="TextBox 58">
            <a:extLst>
              <a:ext uri="{FF2B5EF4-FFF2-40B4-BE49-F238E27FC236}">
                <a16:creationId xmlns:a16="http://schemas.microsoft.com/office/drawing/2014/main" id="{70FE684C-C013-1844-8F12-DA7AA64A6848}"/>
              </a:ext>
            </a:extLst>
          </p:cNvPr>
          <p:cNvSpPr txBox="1"/>
          <p:nvPr/>
        </p:nvSpPr>
        <p:spPr>
          <a:xfrm>
            <a:off x="2129603" y="4200989"/>
            <a:ext cx="2452206" cy="173190"/>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788" b="1" dirty="0">
                <a:solidFill>
                  <a:srgbClr val="953735"/>
                </a:solidFill>
                <a:latin typeface="Arial"/>
                <a:cs typeface="Arial"/>
              </a:rPr>
              <a:t>Spacecraft Bus</a:t>
            </a:r>
            <a:endParaRPr lang="en-US" sz="788" b="1" dirty="0">
              <a:solidFill>
                <a:srgbClr val="953735"/>
              </a:solidFill>
            </a:endParaRPr>
          </a:p>
        </p:txBody>
      </p:sp>
    </p:spTree>
    <p:extLst>
      <p:ext uri="{BB962C8B-B14F-4D97-AF65-F5344CB8AC3E}">
        <p14:creationId xmlns:p14="http://schemas.microsoft.com/office/powerpoint/2010/main" val="33439566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11084" y="-247174"/>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dirty="0">
              <a:solidFill>
                <a:schemeClr val="bg1"/>
              </a:solidFill>
            </a:endParaRPr>
          </a:p>
        </p:txBody>
      </p:sp>
      <p:sp>
        <p:nvSpPr>
          <p:cNvPr id="2" name="Title 1">
            <a:extLst>
              <a:ext uri="{FF2B5EF4-FFF2-40B4-BE49-F238E27FC236}">
                <a16:creationId xmlns:a16="http://schemas.microsoft.com/office/drawing/2014/main" id="{727B8CE9-552F-B22C-4065-CB9E52255B16}"/>
              </a:ext>
            </a:extLst>
          </p:cNvPr>
          <p:cNvSpPr>
            <a:spLocks noGrp="1"/>
          </p:cNvSpPr>
          <p:nvPr>
            <p:ph type="title"/>
          </p:nvPr>
        </p:nvSpPr>
        <p:spPr/>
        <p:txBody>
          <a:bodyPr/>
          <a:lstStyle/>
          <a:p>
            <a:r>
              <a:rPr lang="en-US" dirty="0"/>
              <a:t>Optical Telescope Assembly Photos</a:t>
            </a:r>
          </a:p>
        </p:txBody>
      </p:sp>
      <p:pic>
        <p:nvPicPr>
          <p:cNvPr id="5" name="Content Placeholder 5" descr="A picture containing indoor, sitting, table, bicycle&#10;&#10;Description automatically generated">
            <a:extLst>
              <a:ext uri="{FF2B5EF4-FFF2-40B4-BE49-F238E27FC236}">
                <a16:creationId xmlns:a16="http://schemas.microsoft.com/office/drawing/2014/main" id="{C8C545CA-BE2C-7D76-B6D3-58396C65E3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95450" y="1485900"/>
            <a:ext cx="2800350" cy="1818574"/>
          </a:xfrm>
          <a:prstGeom prst="rect">
            <a:avLst/>
          </a:prstGeom>
          <a:solidFill>
            <a:schemeClr val="bg1"/>
          </a:solidFill>
          <a:ln w="15875">
            <a:solidFill>
              <a:srgbClr val="00B0F0"/>
            </a:solidFill>
          </a:ln>
        </p:spPr>
      </p:pic>
      <p:sp>
        <p:nvSpPr>
          <p:cNvPr id="6" name="TextBox 5">
            <a:extLst>
              <a:ext uri="{FF2B5EF4-FFF2-40B4-BE49-F238E27FC236}">
                <a16:creationId xmlns:a16="http://schemas.microsoft.com/office/drawing/2014/main" id="{8B898501-7AFF-F1D7-EC19-EA3A21C2DECC}"/>
              </a:ext>
            </a:extLst>
          </p:cNvPr>
          <p:cNvSpPr txBox="1"/>
          <p:nvPr/>
        </p:nvSpPr>
        <p:spPr>
          <a:xfrm>
            <a:off x="2324100" y="5810537"/>
            <a:ext cx="3141520" cy="219291"/>
          </a:xfrm>
          <a:prstGeom prst="rect">
            <a:avLst/>
          </a:prstGeom>
          <a:noFill/>
        </p:spPr>
        <p:txBody>
          <a:bodyPr wrap="square" rtlCol="0">
            <a:spAutoFit/>
          </a:bodyPr>
          <a:lstStyle/>
          <a:p>
            <a:r>
              <a:rPr lang="en-US" sz="825" dirty="0"/>
              <a:t>Photo Credit: L3Harris Technologies</a:t>
            </a:r>
          </a:p>
        </p:txBody>
      </p:sp>
      <p:pic>
        <p:nvPicPr>
          <p:cNvPr id="7" name="Picture 6">
            <a:extLst>
              <a:ext uri="{FF2B5EF4-FFF2-40B4-BE49-F238E27FC236}">
                <a16:creationId xmlns:a16="http://schemas.microsoft.com/office/drawing/2014/main" id="{C9ACC2AA-91A4-90C3-4942-B5DDA11D3BF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95450" y="3588559"/>
            <a:ext cx="2800350" cy="2240857"/>
          </a:xfrm>
          <a:prstGeom prst="rect">
            <a:avLst/>
          </a:prstGeom>
          <a:solidFill>
            <a:schemeClr val="bg1"/>
          </a:solidFill>
          <a:ln w="15875">
            <a:solidFill>
              <a:srgbClr val="00B0F0"/>
            </a:solidFill>
          </a:ln>
        </p:spPr>
      </p:pic>
      <p:pic>
        <p:nvPicPr>
          <p:cNvPr id="8" name="Picture 7" descr="A machine on a table&#10;&#10;Description automatically generated with low confidence">
            <a:extLst>
              <a:ext uri="{FF2B5EF4-FFF2-40B4-BE49-F238E27FC236}">
                <a16:creationId xmlns:a16="http://schemas.microsoft.com/office/drawing/2014/main" id="{3DD79C80-62D2-64AA-D105-EB57C5323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24225" y="1485901"/>
            <a:ext cx="2814488" cy="1818573"/>
          </a:xfrm>
          <a:prstGeom prst="rect">
            <a:avLst/>
          </a:prstGeom>
          <a:solidFill>
            <a:schemeClr val="bg1"/>
          </a:solidFill>
          <a:ln w="15875">
            <a:solidFill>
              <a:srgbClr val="00B0F0"/>
            </a:solidFill>
          </a:ln>
        </p:spPr>
      </p:pic>
      <p:pic>
        <p:nvPicPr>
          <p:cNvPr id="10" name="Picture 9" descr="A picture containing music, indoor&#10;&#10;Description automatically generated">
            <a:extLst>
              <a:ext uri="{FF2B5EF4-FFF2-40B4-BE49-F238E27FC236}">
                <a16:creationId xmlns:a16="http://schemas.microsoft.com/office/drawing/2014/main" id="{A904199C-7EF0-5829-5FBD-41978AF1CD8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52776" y="3604556"/>
            <a:ext cx="3000575" cy="1653244"/>
          </a:xfrm>
          <a:prstGeom prst="rect">
            <a:avLst/>
          </a:prstGeom>
          <a:solidFill>
            <a:schemeClr val="bg1"/>
          </a:solidFill>
          <a:ln w="15875">
            <a:solidFill>
              <a:srgbClr val="00B0F0"/>
            </a:solidFill>
          </a:ln>
        </p:spPr>
      </p:pic>
      <p:sp>
        <p:nvSpPr>
          <p:cNvPr id="12" name="TextBox 11">
            <a:extLst>
              <a:ext uri="{FF2B5EF4-FFF2-40B4-BE49-F238E27FC236}">
                <a16:creationId xmlns:a16="http://schemas.microsoft.com/office/drawing/2014/main" id="{C7C929C7-1DD7-4B17-DAB7-5876F7091E9C}"/>
              </a:ext>
            </a:extLst>
          </p:cNvPr>
          <p:cNvSpPr txBox="1"/>
          <p:nvPr/>
        </p:nvSpPr>
        <p:spPr>
          <a:xfrm>
            <a:off x="1873352" y="3304473"/>
            <a:ext cx="2444546" cy="3693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Bare primary mirror (top) and mounted on aft metering structure (below)</a:t>
            </a:r>
          </a:p>
        </p:txBody>
      </p:sp>
      <p:sp>
        <p:nvSpPr>
          <p:cNvPr id="13" name="TextBox 12">
            <a:extLst>
              <a:ext uri="{FF2B5EF4-FFF2-40B4-BE49-F238E27FC236}">
                <a16:creationId xmlns:a16="http://schemas.microsoft.com/office/drawing/2014/main" id="{9782E0B7-B2DC-CAB4-9D57-AA22268FECD3}"/>
              </a:ext>
            </a:extLst>
          </p:cNvPr>
          <p:cNvSpPr txBox="1"/>
          <p:nvPr/>
        </p:nvSpPr>
        <p:spPr>
          <a:xfrm>
            <a:off x="4924225" y="3352404"/>
            <a:ext cx="2814488"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Secondary Mirror Assembly</a:t>
            </a:r>
          </a:p>
        </p:txBody>
      </p:sp>
      <p:sp>
        <p:nvSpPr>
          <p:cNvPr id="14" name="TextBox 13">
            <a:extLst>
              <a:ext uri="{FF2B5EF4-FFF2-40B4-BE49-F238E27FC236}">
                <a16:creationId xmlns:a16="http://schemas.microsoft.com/office/drawing/2014/main" id="{FEC20D93-11FA-B91F-153D-15E3FEF8E675}"/>
              </a:ext>
            </a:extLst>
          </p:cNvPr>
          <p:cNvSpPr txBox="1"/>
          <p:nvPr/>
        </p:nvSpPr>
        <p:spPr>
          <a:xfrm>
            <a:off x="4752776" y="5285277"/>
            <a:ext cx="3000575"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Forward Metering Shell</a:t>
            </a:r>
          </a:p>
        </p:txBody>
      </p:sp>
      <p:pic>
        <p:nvPicPr>
          <p:cNvPr id="15" name="Picture 14" descr="A picture containing text&#10;&#10;Description automatically generated">
            <a:extLst>
              <a:ext uri="{FF2B5EF4-FFF2-40B4-BE49-F238E27FC236}">
                <a16:creationId xmlns:a16="http://schemas.microsoft.com/office/drawing/2014/main" id="{C75843A6-CAA0-BA62-B494-2E8D292AD2C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942564" y="1493178"/>
            <a:ext cx="2496836" cy="1811296"/>
          </a:xfrm>
          <a:prstGeom prst="rect">
            <a:avLst/>
          </a:prstGeom>
          <a:solidFill>
            <a:schemeClr val="bg1"/>
          </a:solidFill>
          <a:ln w="15875">
            <a:solidFill>
              <a:srgbClr val="00B0F0"/>
            </a:solidFill>
          </a:ln>
        </p:spPr>
      </p:pic>
      <p:sp>
        <p:nvSpPr>
          <p:cNvPr id="16" name="TextBox 15">
            <a:extLst>
              <a:ext uri="{FF2B5EF4-FFF2-40B4-BE49-F238E27FC236}">
                <a16:creationId xmlns:a16="http://schemas.microsoft.com/office/drawing/2014/main" id="{EA7342E8-40E5-58C3-9DFC-4A00A823D613}"/>
              </a:ext>
            </a:extLst>
          </p:cNvPr>
          <p:cNvSpPr txBox="1"/>
          <p:nvPr/>
        </p:nvSpPr>
        <p:spPr>
          <a:xfrm>
            <a:off x="7942564" y="3368862"/>
            <a:ext cx="2496836"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Aft Optics Module in modal survey testing</a:t>
            </a:r>
          </a:p>
        </p:txBody>
      </p:sp>
      <p:pic>
        <p:nvPicPr>
          <p:cNvPr id="17" name="Picture 16">
            <a:extLst>
              <a:ext uri="{FF2B5EF4-FFF2-40B4-BE49-F238E27FC236}">
                <a16:creationId xmlns:a16="http://schemas.microsoft.com/office/drawing/2014/main" id="{7A1D491E-0ABB-E4AB-9A78-BB82B7ED4B9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7982708" y="3918387"/>
            <a:ext cx="2398787" cy="1714500"/>
          </a:xfrm>
          <a:prstGeom prst="rect">
            <a:avLst/>
          </a:prstGeom>
        </p:spPr>
      </p:pic>
      <p:sp>
        <p:nvSpPr>
          <p:cNvPr id="19" name="Title 1">
            <a:extLst>
              <a:ext uri="{FF2B5EF4-FFF2-40B4-BE49-F238E27FC236}">
                <a16:creationId xmlns:a16="http://schemas.microsoft.com/office/drawing/2014/main" id="{5E8BB6D9-4324-B847-8B5A-1E63AF911A40}"/>
              </a:ext>
            </a:extLst>
          </p:cNvPr>
          <p:cNvSpPr txBox="1">
            <a:spLocks/>
          </p:cNvSpPr>
          <p:nvPr/>
        </p:nvSpPr>
        <p:spPr>
          <a:xfrm>
            <a:off x="2395284" y="198690"/>
            <a:ext cx="7162800" cy="608012"/>
          </a:xfrm>
          <a:prstGeom prst="rect">
            <a:avLst/>
          </a:prstGeom>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RST Telescope</a:t>
            </a:r>
          </a:p>
        </p:txBody>
      </p:sp>
    </p:spTree>
    <p:extLst>
      <p:ext uri="{BB962C8B-B14F-4D97-AF65-F5344CB8AC3E}">
        <p14:creationId xmlns:p14="http://schemas.microsoft.com/office/powerpoint/2010/main" val="41020992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83662"/>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dirty="0">
              <a:solidFill>
                <a:schemeClr val="bg1"/>
              </a:solidFill>
            </a:endParaRPr>
          </a:p>
        </p:txBody>
      </p:sp>
      <p:sp>
        <p:nvSpPr>
          <p:cNvPr id="2" name="Title 1">
            <a:extLst>
              <a:ext uri="{FF2B5EF4-FFF2-40B4-BE49-F238E27FC236}">
                <a16:creationId xmlns:a16="http://schemas.microsoft.com/office/drawing/2014/main" id="{F33EE1B2-E9CF-4AE5-C34F-613EE1AAE099}"/>
              </a:ext>
            </a:extLst>
          </p:cNvPr>
          <p:cNvSpPr>
            <a:spLocks noGrp="1"/>
          </p:cNvSpPr>
          <p:nvPr>
            <p:ph type="title"/>
          </p:nvPr>
        </p:nvSpPr>
        <p:spPr/>
        <p:txBody>
          <a:bodyPr/>
          <a:lstStyle/>
          <a:p>
            <a:r>
              <a:rPr lang="en-US" dirty="0"/>
              <a:t>Wide Field Instrument Photos</a:t>
            </a:r>
          </a:p>
        </p:txBody>
      </p:sp>
      <p:sp>
        <p:nvSpPr>
          <p:cNvPr id="24" name="Title 1">
            <a:extLst>
              <a:ext uri="{FF2B5EF4-FFF2-40B4-BE49-F238E27FC236}">
                <a16:creationId xmlns:a16="http://schemas.microsoft.com/office/drawing/2014/main" id="{5E8BB6D9-4324-B847-8B5A-1E63AF911A40}"/>
              </a:ext>
            </a:extLst>
          </p:cNvPr>
          <p:cNvSpPr txBox="1">
            <a:spLocks/>
          </p:cNvSpPr>
          <p:nvPr/>
        </p:nvSpPr>
        <p:spPr>
          <a:xfrm>
            <a:off x="2395284" y="198690"/>
            <a:ext cx="7162800" cy="608012"/>
          </a:xfrm>
          <a:prstGeom prst="rect">
            <a:avLst/>
          </a:prstGeom>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Wide Field Imager</a:t>
            </a:r>
          </a:p>
        </p:txBody>
      </p:sp>
      <p:pic>
        <p:nvPicPr>
          <p:cNvPr id="25" name="Picture 24" descr="A picture containing indoor, dock&#10;&#10;Description automatically generated">
            <a:extLst>
              <a:ext uri="{FF2B5EF4-FFF2-40B4-BE49-F238E27FC236}">
                <a16:creationId xmlns:a16="http://schemas.microsoft.com/office/drawing/2014/main" id="{A67C62A7-9358-A137-AA4B-911846F11F6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155108" y="1504241"/>
            <a:ext cx="2265247" cy="1507713"/>
          </a:xfrm>
          <a:prstGeom prst="rect">
            <a:avLst/>
          </a:prstGeom>
        </p:spPr>
      </p:pic>
      <p:sp>
        <p:nvSpPr>
          <p:cNvPr id="26" name="TextBox 25">
            <a:extLst>
              <a:ext uri="{FF2B5EF4-FFF2-40B4-BE49-F238E27FC236}">
                <a16:creationId xmlns:a16="http://schemas.microsoft.com/office/drawing/2014/main" id="{208A191B-0AEE-2F4B-6DCF-6C209C314DBD}"/>
              </a:ext>
            </a:extLst>
          </p:cNvPr>
          <p:cNvSpPr txBox="1"/>
          <p:nvPr/>
        </p:nvSpPr>
        <p:spPr>
          <a:xfrm>
            <a:off x="8162410" y="3056303"/>
            <a:ext cx="2257945" cy="507831"/>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Flight Structure Arrangement Assembly (Optical Bench, Enclosure, Latches, etc.) completed vibration testing</a:t>
            </a:r>
          </a:p>
        </p:txBody>
      </p:sp>
      <p:pic>
        <p:nvPicPr>
          <p:cNvPr id="27" name="Picture 26">
            <a:extLst>
              <a:ext uri="{FF2B5EF4-FFF2-40B4-BE49-F238E27FC236}">
                <a16:creationId xmlns:a16="http://schemas.microsoft.com/office/drawing/2014/main" id="{6A9BA510-0C3F-572C-B8C2-6FADAE7A2F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74507" y="1485900"/>
            <a:ext cx="2172104" cy="3257550"/>
          </a:xfrm>
          <a:prstGeom prst="rect">
            <a:avLst/>
          </a:prstGeom>
          <a:solidFill>
            <a:schemeClr val="bg1"/>
          </a:solidFill>
          <a:ln w="15875">
            <a:solidFill>
              <a:srgbClr val="00B0F0"/>
            </a:solidFill>
          </a:ln>
        </p:spPr>
      </p:pic>
      <p:pic>
        <p:nvPicPr>
          <p:cNvPr id="28" name="Picture 27">
            <a:extLst>
              <a:ext uri="{FF2B5EF4-FFF2-40B4-BE49-F238E27FC236}">
                <a16:creationId xmlns:a16="http://schemas.microsoft.com/office/drawing/2014/main" id="{101E913F-95B5-CCD3-1D60-E09910609EB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669546" y="849346"/>
            <a:ext cx="2172105" cy="1726544"/>
          </a:xfrm>
          <a:prstGeom prst="rect">
            <a:avLst/>
          </a:prstGeom>
          <a:solidFill>
            <a:schemeClr val="bg1"/>
          </a:solidFill>
          <a:ln w="15875">
            <a:solidFill>
              <a:srgbClr val="00B0F0"/>
            </a:solidFill>
          </a:ln>
        </p:spPr>
      </p:pic>
      <p:sp>
        <p:nvSpPr>
          <p:cNvPr id="29" name="TextBox 28">
            <a:extLst>
              <a:ext uri="{FF2B5EF4-FFF2-40B4-BE49-F238E27FC236}">
                <a16:creationId xmlns:a16="http://schemas.microsoft.com/office/drawing/2014/main" id="{930D129C-E31A-1540-3F5A-F7275C904C2B}"/>
              </a:ext>
            </a:extLst>
          </p:cNvPr>
          <p:cNvSpPr txBox="1"/>
          <p:nvPr/>
        </p:nvSpPr>
        <p:spPr>
          <a:xfrm>
            <a:off x="1372441" y="4770992"/>
            <a:ext cx="2172104" cy="3693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Flight Element Wheel Assembly with all flight filters and the dark position</a:t>
            </a:r>
          </a:p>
        </p:txBody>
      </p:sp>
      <p:sp>
        <p:nvSpPr>
          <p:cNvPr id="30" name="TextBox 29">
            <a:extLst>
              <a:ext uri="{FF2B5EF4-FFF2-40B4-BE49-F238E27FC236}">
                <a16:creationId xmlns:a16="http://schemas.microsoft.com/office/drawing/2014/main" id="{C9719335-42A6-017F-D556-469B55A60733}"/>
              </a:ext>
            </a:extLst>
          </p:cNvPr>
          <p:cNvSpPr txBox="1"/>
          <p:nvPr/>
        </p:nvSpPr>
        <p:spPr>
          <a:xfrm>
            <a:off x="3669546" y="2595214"/>
            <a:ext cx="2183867"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Flight Grism assembly</a:t>
            </a:r>
          </a:p>
        </p:txBody>
      </p:sp>
      <p:pic>
        <p:nvPicPr>
          <p:cNvPr id="31" name="Picture 30">
            <a:extLst>
              <a:ext uri="{FF2B5EF4-FFF2-40B4-BE49-F238E27FC236}">
                <a16:creationId xmlns:a16="http://schemas.microsoft.com/office/drawing/2014/main" id="{8893647D-E95A-1224-F29D-A126AF05A56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78724" y="4506259"/>
            <a:ext cx="2347971" cy="1565314"/>
          </a:xfrm>
          <a:prstGeom prst="rect">
            <a:avLst/>
          </a:prstGeom>
          <a:solidFill>
            <a:schemeClr val="bg1"/>
          </a:solidFill>
          <a:ln w="15875">
            <a:solidFill>
              <a:srgbClr val="00B0F0"/>
            </a:solidFill>
          </a:ln>
        </p:spPr>
      </p:pic>
      <p:sp>
        <p:nvSpPr>
          <p:cNvPr id="32" name="TextBox 31">
            <a:extLst>
              <a:ext uri="{FF2B5EF4-FFF2-40B4-BE49-F238E27FC236}">
                <a16:creationId xmlns:a16="http://schemas.microsoft.com/office/drawing/2014/main" id="{2E04CB0D-7877-A52C-B0C3-6DAC11434DF8}"/>
              </a:ext>
            </a:extLst>
          </p:cNvPr>
          <p:cNvSpPr txBox="1"/>
          <p:nvPr/>
        </p:nvSpPr>
        <p:spPr>
          <a:xfrm>
            <a:off x="3578724" y="6071573"/>
            <a:ext cx="2382195" cy="368410"/>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Completed Alignment Compensation Mechanism assembly</a:t>
            </a:r>
          </a:p>
        </p:txBody>
      </p:sp>
      <p:sp>
        <p:nvSpPr>
          <p:cNvPr id="33" name="TextBox 32">
            <a:extLst>
              <a:ext uri="{FF2B5EF4-FFF2-40B4-BE49-F238E27FC236}">
                <a16:creationId xmlns:a16="http://schemas.microsoft.com/office/drawing/2014/main" id="{A1427BA5-6C84-93C5-EE37-5CF503854A6E}"/>
              </a:ext>
            </a:extLst>
          </p:cNvPr>
          <p:cNvSpPr txBox="1"/>
          <p:nvPr/>
        </p:nvSpPr>
        <p:spPr>
          <a:xfrm>
            <a:off x="6082216" y="5472068"/>
            <a:ext cx="2051920" cy="507831"/>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r>
              <a:rPr lang="en-US" sz="900" dirty="0"/>
              <a:t>Installation of the ACM onto the Structure with Temporary Aluminum Shims</a:t>
            </a:r>
          </a:p>
        </p:txBody>
      </p:sp>
      <p:pic>
        <p:nvPicPr>
          <p:cNvPr id="34" name="Picture 33" descr="A large machine in a room&#10;&#10;Description automatically generated with low confidence">
            <a:extLst>
              <a:ext uri="{FF2B5EF4-FFF2-40B4-BE49-F238E27FC236}">
                <a16:creationId xmlns:a16="http://schemas.microsoft.com/office/drawing/2014/main" id="{C59495C2-0A29-781A-8E74-EEBC42C5ECC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086893" y="3727569"/>
            <a:ext cx="2051920" cy="1699795"/>
          </a:xfrm>
          <a:prstGeom prst="rect">
            <a:avLst/>
          </a:prstGeom>
        </p:spPr>
      </p:pic>
      <p:sp>
        <p:nvSpPr>
          <p:cNvPr id="35" name="TextBox 34">
            <a:extLst>
              <a:ext uri="{FF2B5EF4-FFF2-40B4-BE49-F238E27FC236}">
                <a16:creationId xmlns:a16="http://schemas.microsoft.com/office/drawing/2014/main" id="{21679C60-2E39-3C13-3ED6-AC2C004B735C}"/>
              </a:ext>
            </a:extLst>
          </p:cNvPr>
          <p:cNvSpPr txBox="1"/>
          <p:nvPr/>
        </p:nvSpPr>
        <p:spPr>
          <a:xfrm>
            <a:off x="6454627" y="3510858"/>
            <a:ext cx="1314005"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err="1"/>
              <a:t>sRCS</a:t>
            </a:r>
            <a:r>
              <a:rPr lang="en-US" sz="900" dirty="0"/>
              <a:t> ETU sphere</a:t>
            </a:r>
          </a:p>
        </p:txBody>
      </p:sp>
      <p:pic>
        <p:nvPicPr>
          <p:cNvPr id="36" name="Picture 35">
            <a:extLst>
              <a:ext uri="{FF2B5EF4-FFF2-40B4-BE49-F238E27FC236}">
                <a16:creationId xmlns:a16="http://schemas.microsoft.com/office/drawing/2014/main" id="{E1FC11DB-5830-5A46-E94E-FC41101B149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454627" y="1477553"/>
            <a:ext cx="1314005" cy="2001260"/>
          </a:xfrm>
          <a:prstGeom prst="rect">
            <a:avLst/>
          </a:prstGeom>
          <a:solidFill>
            <a:schemeClr val="bg1"/>
          </a:solidFill>
          <a:ln w="15875">
            <a:solidFill>
              <a:srgbClr val="00B0F0"/>
            </a:solidFill>
          </a:ln>
        </p:spPr>
      </p:pic>
      <p:pic>
        <p:nvPicPr>
          <p:cNvPr id="37" name="Picture 36">
            <a:extLst>
              <a:ext uri="{FF2B5EF4-FFF2-40B4-BE49-F238E27FC236}">
                <a16:creationId xmlns:a16="http://schemas.microsoft.com/office/drawing/2014/main" id="{E93192BA-3CE7-4C9C-DB8A-D3D93251DE9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289657" y="3555434"/>
            <a:ext cx="1641422" cy="2421447"/>
          </a:xfrm>
          <a:prstGeom prst="rect">
            <a:avLst/>
          </a:prstGeom>
        </p:spPr>
      </p:pic>
      <p:grpSp>
        <p:nvGrpSpPr>
          <p:cNvPr id="38" name="Group 19">
            <a:extLst>
              <a:ext uri="{FF2B5EF4-FFF2-40B4-BE49-F238E27FC236}">
                <a16:creationId xmlns:a16="http://schemas.microsoft.com/office/drawing/2014/main" id="{755085EE-F9F6-43DD-9BCE-CA14026BC977}"/>
              </a:ext>
            </a:extLst>
          </p:cNvPr>
          <p:cNvGrpSpPr>
            <a:grpSpLocks/>
          </p:cNvGrpSpPr>
          <p:nvPr/>
        </p:nvGrpSpPr>
        <p:grpSpPr bwMode="auto">
          <a:xfrm>
            <a:off x="3743861" y="2824175"/>
            <a:ext cx="2051920" cy="1479918"/>
            <a:chOff x="13300597" y="5909825"/>
            <a:chExt cx="12573000" cy="9443773"/>
          </a:xfrm>
        </p:grpSpPr>
        <p:sp>
          <p:nvSpPr>
            <p:cNvPr id="39" name="Rectangle 20">
              <a:extLst>
                <a:ext uri="{FF2B5EF4-FFF2-40B4-BE49-F238E27FC236}">
                  <a16:creationId xmlns:a16="http://schemas.microsoft.com/office/drawing/2014/main" id="{DA137B05-9EFD-46C0-A41D-0DEA664F3156}"/>
                </a:ext>
              </a:extLst>
            </p:cNvPr>
            <p:cNvSpPr>
              <a:spLocks noChangeArrowheads="1"/>
            </p:cNvSpPr>
            <p:nvPr/>
          </p:nvSpPr>
          <p:spPr bwMode="auto">
            <a:xfrm>
              <a:off x="13300597" y="5909825"/>
              <a:ext cx="12573000" cy="9443773"/>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defTabSz="2193925">
                <a:defRPr sz="22200">
                  <a:solidFill>
                    <a:schemeClr val="tx2"/>
                  </a:solidFill>
                  <a:latin typeface="Arial" panose="020B0604020202020204" pitchFamily="34" charset="0"/>
                  <a:ea typeface="MS PGothic" panose="020B0600070205080204" pitchFamily="34" charset="-128"/>
                </a:defRPr>
              </a:lvl1pPr>
              <a:lvl2pPr defTabSz="2193925">
                <a:defRPr sz="22200">
                  <a:solidFill>
                    <a:schemeClr val="tx2"/>
                  </a:solidFill>
                  <a:latin typeface="Arial" panose="020B0604020202020204" pitchFamily="34" charset="0"/>
                  <a:ea typeface="MS PGothic" panose="020B0600070205080204" pitchFamily="34" charset="-128"/>
                </a:defRPr>
              </a:lvl2pPr>
              <a:lvl3pPr defTabSz="2193925">
                <a:defRPr sz="22200">
                  <a:solidFill>
                    <a:schemeClr val="tx2"/>
                  </a:solidFill>
                  <a:latin typeface="Arial" panose="020B0604020202020204" pitchFamily="34" charset="0"/>
                  <a:ea typeface="MS PGothic" panose="020B0600070205080204" pitchFamily="34" charset="-128"/>
                </a:defRPr>
              </a:lvl3pPr>
              <a:lvl4pPr defTabSz="2193925">
                <a:defRPr sz="22200">
                  <a:solidFill>
                    <a:schemeClr val="tx2"/>
                  </a:solidFill>
                  <a:latin typeface="Arial" panose="020B0604020202020204" pitchFamily="34" charset="0"/>
                  <a:ea typeface="MS PGothic" panose="020B0600070205080204" pitchFamily="34" charset="-128"/>
                </a:defRPr>
              </a:lvl4pPr>
              <a:lvl5pPr defTabSz="2193925">
                <a:defRPr sz="22200">
                  <a:solidFill>
                    <a:schemeClr val="tx2"/>
                  </a:solidFill>
                  <a:latin typeface="Arial" panose="020B0604020202020204" pitchFamily="34" charset="0"/>
                  <a:ea typeface="MS PGothic" panose="020B0600070205080204" pitchFamily="34" charset="-128"/>
                </a:defRPr>
              </a:lvl5pPr>
              <a:lvl6pPr marL="4287838" indent="-2001838" defTabSz="2193925" eaLnBrk="0" fontAlgn="base" hangingPunct="0">
                <a:spcBef>
                  <a:spcPct val="0"/>
                </a:spcBef>
                <a:spcAft>
                  <a:spcPct val="0"/>
                </a:spcAft>
                <a:defRPr sz="22200">
                  <a:solidFill>
                    <a:schemeClr val="tx2"/>
                  </a:solidFill>
                  <a:latin typeface="Arial" panose="020B0604020202020204" pitchFamily="34" charset="0"/>
                  <a:ea typeface="MS PGothic" panose="020B0600070205080204" pitchFamily="34" charset="-128"/>
                </a:defRPr>
              </a:lvl6pPr>
              <a:lvl7pPr marL="4745038" indent="-2001838" defTabSz="2193925" eaLnBrk="0" fontAlgn="base" hangingPunct="0">
                <a:spcBef>
                  <a:spcPct val="0"/>
                </a:spcBef>
                <a:spcAft>
                  <a:spcPct val="0"/>
                </a:spcAft>
                <a:defRPr sz="22200">
                  <a:solidFill>
                    <a:schemeClr val="tx2"/>
                  </a:solidFill>
                  <a:latin typeface="Arial" panose="020B0604020202020204" pitchFamily="34" charset="0"/>
                  <a:ea typeface="MS PGothic" panose="020B0600070205080204" pitchFamily="34" charset="-128"/>
                </a:defRPr>
              </a:lvl7pPr>
              <a:lvl8pPr marL="5202238" indent="-2001838" defTabSz="2193925" eaLnBrk="0" fontAlgn="base" hangingPunct="0">
                <a:spcBef>
                  <a:spcPct val="0"/>
                </a:spcBef>
                <a:spcAft>
                  <a:spcPct val="0"/>
                </a:spcAft>
                <a:defRPr sz="22200">
                  <a:solidFill>
                    <a:schemeClr val="tx2"/>
                  </a:solidFill>
                  <a:latin typeface="Arial" panose="020B0604020202020204" pitchFamily="34" charset="0"/>
                  <a:ea typeface="MS PGothic" panose="020B0600070205080204" pitchFamily="34" charset="-128"/>
                </a:defRPr>
              </a:lvl8pPr>
              <a:lvl9pPr marL="5659438" indent="-2001838" defTabSz="2193925" eaLnBrk="0" fontAlgn="base" hangingPunct="0">
                <a:spcBef>
                  <a:spcPct val="0"/>
                </a:spcBef>
                <a:spcAft>
                  <a:spcPct val="0"/>
                </a:spcAft>
                <a:defRPr sz="22200">
                  <a:solidFill>
                    <a:schemeClr val="tx2"/>
                  </a:solidFill>
                  <a:latin typeface="Arial" panose="020B0604020202020204" pitchFamily="34" charset="0"/>
                  <a:ea typeface="MS PGothic" panose="020B0600070205080204" pitchFamily="34" charset="-128"/>
                </a:defRPr>
              </a:lvl9pPr>
            </a:lstStyle>
            <a:p>
              <a:pPr algn="ctr" eaLnBrk="1" hangingPunct="1"/>
              <a:endParaRPr lang="en-US" altLang="en-US" sz="10600"/>
            </a:p>
          </p:txBody>
        </p:sp>
        <p:pic>
          <p:nvPicPr>
            <p:cNvPr id="40" name="Picture 21" descr="A picture containing indoor, wall, metal, stove&#10;&#10;Description automatically generated">
              <a:extLst>
                <a:ext uri="{FF2B5EF4-FFF2-40B4-BE49-F238E27FC236}">
                  <a16:creationId xmlns:a16="http://schemas.microsoft.com/office/drawing/2014/main" id="{E0D64D47-7A38-48D7-9BC8-5E2874E7AC6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3654064" y="6191636"/>
              <a:ext cx="11872412" cy="8904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1" name="TextBox 40">
            <a:extLst>
              <a:ext uri="{FF2B5EF4-FFF2-40B4-BE49-F238E27FC236}">
                <a16:creationId xmlns:a16="http://schemas.microsoft.com/office/drawing/2014/main" id="{8F3E3972-C103-4AB8-994C-8C2A87BDFE14}"/>
              </a:ext>
            </a:extLst>
          </p:cNvPr>
          <p:cNvSpPr txBox="1"/>
          <p:nvPr/>
        </p:nvSpPr>
        <p:spPr>
          <a:xfrm>
            <a:off x="3788862" y="4245833"/>
            <a:ext cx="1950270" cy="230832"/>
          </a:xfrm>
          <a:prstGeom prst="rect">
            <a:avLst/>
          </a:prstGeom>
          <a:solidFill>
            <a:schemeClr val="bg1"/>
          </a:solidFill>
          <a:ln w="15875">
            <a:solidFill>
              <a:srgbClr val="00B0F0"/>
            </a:solidFill>
          </a:ln>
        </p:spPr>
        <p:txBody>
          <a:bodyPr wrap="square" rtlCol="0">
            <a:spAutoFit/>
          </a:bodyPr>
          <a:lstStyle>
            <a:defPPr>
              <a:defRPr lang="en-US"/>
            </a:defPPr>
            <a:lvl1pPr algn="ctr">
              <a:defRPr sz="1600"/>
            </a:lvl1pPr>
          </a:lstStyle>
          <a:p>
            <a:pPr defTabSz="685800">
              <a:defRPr/>
            </a:pPr>
            <a:r>
              <a:rPr lang="en-US" sz="900" dirty="0"/>
              <a:t>Flight Prism assembly</a:t>
            </a:r>
          </a:p>
        </p:txBody>
      </p:sp>
      <p:sp>
        <p:nvSpPr>
          <p:cNvPr id="42" name="Rectangle 41">
            <a:extLst>
              <a:ext uri="{FF2B5EF4-FFF2-40B4-BE49-F238E27FC236}">
                <a16:creationId xmlns:a16="http://schemas.microsoft.com/office/drawing/2014/main" id="{DA75AF72-784E-4C90-90BA-133825BE37EA}"/>
              </a:ext>
            </a:extLst>
          </p:cNvPr>
          <p:cNvSpPr/>
          <p:nvPr/>
        </p:nvSpPr>
        <p:spPr>
          <a:xfrm>
            <a:off x="3788862" y="2862257"/>
            <a:ext cx="1950269" cy="1395379"/>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44645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247174"/>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dirty="0">
              <a:solidFill>
                <a:schemeClr val="bg1"/>
              </a:solidFill>
            </a:endParaRPr>
          </a:p>
        </p:txBody>
      </p:sp>
      <p:sp>
        <p:nvSpPr>
          <p:cNvPr id="2" name="Title 1">
            <a:extLst>
              <a:ext uri="{FF2B5EF4-FFF2-40B4-BE49-F238E27FC236}">
                <a16:creationId xmlns:a16="http://schemas.microsoft.com/office/drawing/2014/main" id="{D10072C1-56C6-9360-E528-4FCCEC4776BA}"/>
              </a:ext>
            </a:extLst>
          </p:cNvPr>
          <p:cNvSpPr>
            <a:spLocks noGrp="1"/>
          </p:cNvSpPr>
          <p:nvPr>
            <p:ph type="title"/>
          </p:nvPr>
        </p:nvSpPr>
        <p:spPr/>
        <p:txBody>
          <a:bodyPr/>
          <a:lstStyle/>
          <a:p>
            <a:r>
              <a:rPr lang="en-US" dirty="0"/>
              <a:t>Coronagraph Instrument Photos</a:t>
            </a:r>
          </a:p>
        </p:txBody>
      </p:sp>
      <p:pic>
        <p:nvPicPr>
          <p:cNvPr id="3" name="Picture 2">
            <a:extLst>
              <a:ext uri="{FF2B5EF4-FFF2-40B4-BE49-F238E27FC236}">
                <a16:creationId xmlns:a16="http://schemas.microsoft.com/office/drawing/2014/main" id="{0B3140C0-59DF-81F5-D43B-80CC83EF6F46}"/>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96295" y="1271506"/>
            <a:ext cx="5207889" cy="3904928"/>
          </a:xfrm>
          <a:prstGeom prst="rect">
            <a:avLst/>
          </a:prstGeom>
          <a:ln>
            <a:solidFill>
              <a:schemeClr val="tx1"/>
            </a:solidFill>
          </a:ln>
        </p:spPr>
      </p:pic>
      <p:sp>
        <p:nvSpPr>
          <p:cNvPr id="4" name="TextBox 3">
            <a:extLst>
              <a:ext uri="{FF2B5EF4-FFF2-40B4-BE49-F238E27FC236}">
                <a16:creationId xmlns:a16="http://schemas.microsoft.com/office/drawing/2014/main" id="{82C9B2BB-3C87-1EBE-6C72-DF5CC0827235}"/>
              </a:ext>
            </a:extLst>
          </p:cNvPr>
          <p:cNvSpPr txBox="1"/>
          <p:nvPr/>
        </p:nvSpPr>
        <p:spPr>
          <a:xfrm>
            <a:off x="3447801" y="5780561"/>
            <a:ext cx="4560277" cy="230832"/>
          </a:xfrm>
          <a:prstGeom prst="rect">
            <a:avLst/>
          </a:prstGeom>
          <a:solidFill>
            <a:schemeClr val="bg1"/>
          </a:solidFill>
          <a:ln w="15875">
            <a:solidFill>
              <a:srgbClr val="00B0F0"/>
            </a:solidFill>
          </a:ln>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1000" b="0" i="0" u="none" strike="noStrike" cap="none" spc="0" normalizeH="0" baseline="0">
                <a:ln>
                  <a:noFill/>
                </a:ln>
                <a:effectLst/>
                <a:uLnTx/>
                <a:uFillTx/>
              </a:defRPr>
            </a:lvl1pPr>
          </a:lstStyle>
          <a:p>
            <a:r>
              <a:rPr lang="en-US" sz="900" dirty="0"/>
              <a:t>OBSA Optical train build (7/22/22)</a:t>
            </a:r>
          </a:p>
        </p:txBody>
      </p:sp>
      <p:pic>
        <p:nvPicPr>
          <p:cNvPr id="6" name="Picture 5">
            <a:extLst>
              <a:ext uri="{FF2B5EF4-FFF2-40B4-BE49-F238E27FC236}">
                <a16:creationId xmlns:a16="http://schemas.microsoft.com/office/drawing/2014/main" id="{AFEFB3A9-F3C3-E0D8-12E7-54624908D34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870917" y="1548458"/>
            <a:ext cx="4173098" cy="3627976"/>
          </a:xfrm>
          <a:prstGeom prst="rect">
            <a:avLst/>
          </a:prstGeom>
        </p:spPr>
      </p:pic>
      <p:sp>
        <p:nvSpPr>
          <p:cNvPr id="8" name="Title 1">
            <a:extLst>
              <a:ext uri="{FF2B5EF4-FFF2-40B4-BE49-F238E27FC236}">
                <a16:creationId xmlns:a16="http://schemas.microsoft.com/office/drawing/2014/main" id="{5E8BB6D9-4324-B847-8B5A-1E63AF911A40}"/>
              </a:ext>
            </a:extLst>
          </p:cNvPr>
          <p:cNvSpPr txBox="1">
            <a:spLocks/>
          </p:cNvSpPr>
          <p:nvPr/>
        </p:nvSpPr>
        <p:spPr>
          <a:xfrm>
            <a:off x="2395284" y="198690"/>
            <a:ext cx="7162800" cy="608012"/>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Coronagraph</a:t>
            </a:r>
          </a:p>
        </p:txBody>
      </p:sp>
    </p:spTree>
    <p:extLst>
      <p:ext uri="{BB962C8B-B14F-4D97-AF65-F5344CB8AC3E}">
        <p14:creationId xmlns:p14="http://schemas.microsoft.com/office/powerpoint/2010/main" val="32260584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
        <p:nvSpPr>
          <p:cNvPr id="4" name="Rectangle 3"/>
          <p:cNvSpPr/>
          <p:nvPr/>
        </p:nvSpPr>
        <p:spPr>
          <a:xfrm>
            <a:off x="11084" y="0"/>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6" name="Picture 5">
            <a:extLst>
              <a:ext uri="{FF2B5EF4-FFF2-40B4-BE49-F238E27FC236}">
                <a16:creationId xmlns:a16="http://schemas.microsoft.com/office/drawing/2014/main" id="{17CA3CD4-DABC-BF40-9B14-ADEABBA35B2B}"/>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bwMode="auto">
          <a:xfrm>
            <a:off x="6390653" y="804893"/>
            <a:ext cx="2755898" cy="1857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Content Placeholder 2">
            <a:extLst>
              <a:ext uri="{FF2B5EF4-FFF2-40B4-BE49-F238E27FC236}">
                <a16:creationId xmlns:a16="http://schemas.microsoft.com/office/drawing/2014/main" id="{BAAD691C-6B72-594D-9B65-481CDB6751C7}"/>
              </a:ext>
            </a:extLst>
          </p:cNvPr>
          <p:cNvSpPr txBox="1">
            <a:spLocks/>
          </p:cNvSpPr>
          <p:nvPr/>
        </p:nvSpPr>
        <p:spPr>
          <a:xfrm>
            <a:off x="221031" y="740861"/>
            <a:ext cx="4977081" cy="202915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Font typeface="Courier New" panose="02070309020205020404" pitchFamily="49" charset="0"/>
              <a:buChar char="o"/>
              <a:defRPr/>
            </a:pPr>
            <a:r>
              <a:rPr lang="en-US" sz="1600" dirty="0">
                <a:solidFill>
                  <a:schemeClr val="bg1"/>
                </a:solidFill>
              </a:rPr>
              <a:t>Efficiently deliver power on-axis between spacecraft </a:t>
            </a:r>
          </a:p>
          <a:p>
            <a:pPr algn="l">
              <a:buFont typeface="Courier New" panose="02070309020205020404" pitchFamily="49" charset="0"/>
              <a:buChar char="o"/>
              <a:defRPr/>
            </a:pPr>
            <a:r>
              <a:rPr lang="en-US" sz="1600" dirty="0">
                <a:solidFill>
                  <a:schemeClr val="bg1"/>
                </a:solidFill>
              </a:rPr>
              <a:t>Simultaneous transmit and receive (TX/RX)</a:t>
            </a:r>
          </a:p>
          <a:p>
            <a:pPr algn="l">
              <a:buFont typeface="Courier New" panose="02070309020205020404" pitchFamily="49" charset="0"/>
              <a:buChar char="o"/>
              <a:defRPr/>
            </a:pPr>
            <a:r>
              <a:rPr lang="en-US" sz="1600" dirty="0" err="1">
                <a:solidFill>
                  <a:schemeClr val="bg1"/>
                </a:solidFill>
              </a:rPr>
              <a:t>Afocal</a:t>
            </a:r>
            <a:r>
              <a:rPr lang="en-US" sz="1600" dirty="0">
                <a:solidFill>
                  <a:schemeClr val="bg1"/>
                </a:solidFill>
              </a:rPr>
              <a:t> beam expander</a:t>
            </a:r>
          </a:p>
          <a:p>
            <a:pPr lvl="1" algn="l">
              <a:defRPr/>
            </a:pPr>
            <a:r>
              <a:rPr lang="en-US" sz="1600" b="1" dirty="0">
                <a:solidFill>
                  <a:schemeClr val="bg1"/>
                </a:solidFill>
              </a:rPr>
              <a:t>300 mm dia. large beam</a:t>
            </a:r>
          </a:p>
          <a:p>
            <a:pPr lvl="1" algn="l">
              <a:defRPr/>
            </a:pPr>
            <a:r>
              <a:rPr lang="en-US" sz="1600" b="1" dirty="0">
                <a:solidFill>
                  <a:schemeClr val="bg1"/>
                </a:solidFill>
              </a:rPr>
              <a:t>2.24 mm dia. on bench</a:t>
            </a:r>
          </a:p>
          <a:p>
            <a:pPr lvl="1" algn="l">
              <a:defRPr/>
            </a:pPr>
            <a:r>
              <a:rPr lang="en-US" sz="1600" b="1" dirty="0">
                <a:solidFill>
                  <a:schemeClr val="bg1"/>
                </a:solidFill>
              </a:rPr>
              <a:t>134X magnification</a:t>
            </a:r>
          </a:p>
        </p:txBody>
      </p:sp>
      <p:sp>
        <p:nvSpPr>
          <p:cNvPr id="13" name="Content Placeholder 2">
            <a:extLst>
              <a:ext uri="{FF2B5EF4-FFF2-40B4-BE49-F238E27FC236}">
                <a16:creationId xmlns:a16="http://schemas.microsoft.com/office/drawing/2014/main" id="{72125393-F125-6E43-9538-AB6916D5477B}"/>
              </a:ext>
            </a:extLst>
          </p:cNvPr>
          <p:cNvSpPr txBox="1">
            <a:spLocks/>
          </p:cNvSpPr>
          <p:nvPr/>
        </p:nvSpPr>
        <p:spPr>
          <a:xfrm>
            <a:off x="147140" y="2683181"/>
            <a:ext cx="4124584" cy="612571"/>
          </a:xfrm>
          <a:prstGeom prst="rect">
            <a:avLst/>
          </a:prstGeom>
        </p:spPr>
        <p:txBody>
          <a:bodyPr lIns="51435" tIns="25718" rIns="51435" bIns="25718">
            <a:noAutofit/>
          </a:bodyPr>
          <a:lstStyle/>
          <a:p>
            <a:pPr marL="257175" indent="-257175" defTabSz="457200">
              <a:buFont typeface="Courier New" panose="02070309020205020404" pitchFamily="49" charset="0"/>
              <a:buChar char="o"/>
              <a:defRPr/>
            </a:pPr>
            <a:r>
              <a:rPr lang="en-US" sz="1600" b="1" dirty="0">
                <a:solidFill>
                  <a:schemeClr val="bg1"/>
                </a:solidFill>
                <a:latin typeface="Calibri"/>
              </a:rPr>
              <a:t>Application is PRECISION LENGTH MEASUREMENT, not image formation</a:t>
            </a:r>
          </a:p>
          <a:p>
            <a:pPr marL="385763" lvl="1" indent="-128588" defTabSz="457200">
              <a:buFont typeface="Arial" panose="020B0604020202020204" pitchFamily="34" charset="0"/>
              <a:buChar char="•"/>
              <a:defRPr/>
            </a:pPr>
            <a:r>
              <a:rPr lang="en-US" sz="1600" b="1" dirty="0">
                <a:solidFill>
                  <a:schemeClr val="bg1"/>
                </a:solidFill>
                <a:latin typeface="Calibri"/>
              </a:rPr>
              <a:t>Keep optical pathlength stable to ~ 1 pm/√Hz over the measurement BW</a:t>
            </a:r>
          </a:p>
          <a:p>
            <a:pPr marL="385763" lvl="1" indent="-128588" defTabSz="457200">
              <a:buFont typeface="Arial" panose="020B0604020202020204" pitchFamily="34" charset="0"/>
              <a:buChar char="•"/>
              <a:defRPr/>
            </a:pPr>
            <a:r>
              <a:rPr lang="en-US" sz="1600" b="1" dirty="0">
                <a:solidFill>
                  <a:schemeClr val="bg1"/>
                </a:solidFill>
                <a:latin typeface="Calibri"/>
              </a:rPr>
              <a:t>Minimize phase noise from coherent transmitter backscattered light</a:t>
            </a:r>
          </a:p>
          <a:p>
            <a:pPr marL="385763" lvl="1" indent="-128588" defTabSz="457200">
              <a:buFont typeface="Arial" panose="020B0604020202020204" pitchFamily="34" charset="0"/>
              <a:buChar char="•"/>
              <a:defRPr/>
            </a:pPr>
            <a:r>
              <a:rPr lang="en-US" sz="1600" b="1" dirty="0">
                <a:solidFill>
                  <a:schemeClr val="bg1"/>
                </a:solidFill>
                <a:latin typeface="Calibri"/>
              </a:rPr>
              <a:t>Minimize tilt to length (TTL) coupling</a:t>
            </a:r>
          </a:p>
        </p:txBody>
      </p:sp>
      <p:pic>
        <p:nvPicPr>
          <p:cNvPr id="14" name="Picture 13">
            <a:extLst>
              <a:ext uri="{FF2B5EF4-FFF2-40B4-BE49-F238E27FC236}">
                <a16:creationId xmlns:a16="http://schemas.microsoft.com/office/drawing/2014/main" id="{FFD45BBD-051F-8C46-B40D-46B6ECFDB33A}"/>
              </a:ext>
            </a:extLst>
          </p:cNvPr>
          <p:cNvPicPr>
            <a:picLocks noChangeAspect="1"/>
          </p:cNvPicPr>
          <p:nvPr/>
        </p:nvPicPr>
        <p:blipFill>
          <a:blip r:embed="rId3"/>
          <a:stretch>
            <a:fillRect/>
          </a:stretch>
        </p:blipFill>
        <p:spPr>
          <a:xfrm>
            <a:off x="4391065" y="3338354"/>
            <a:ext cx="5495925" cy="3995030"/>
          </a:xfrm>
          <a:prstGeom prst="rect">
            <a:avLst/>
          </a:prstGeom>
        </p:spPr>
      </p:pic>
      <p:sp>
        <p:nvSpPr>
          <p:cNvPr id="15" name="TextBox 14">
            <a:extLst>
              <a:ext uri="{FF2B5EF4-FFF2-40B4-BE49-F238E27FC236}">
                <a16:creationId xmlns:a16="http://schemas.microsoft.com/office/drawing/2014/main" id="{66E94252-997B-5C44-A637-90C69747A244}"/>
              </a:ext>
            </a:extLst>
          </p:cNvPr>
          <p:cNvSpPr txBox="1"/>
          <p:nvPr/>
        </p:nvSpPr>
        <p:spPr>
          <a:xfrm>
            <a:off x="9146551" y="6778638"/>
            <a:ext cx="1049583" cy="207749"/>
          </a:xfrm>
          <a:prstGeom prst="rect">
            <a:avLst/>
          </a:prstGeom>
          <a:noFill/>
        </p:spPr>
        <p:txBody>
          <a:bodyPr wrap="none" lIns="0" tIns="0" rIns="0" bIns="0" rtlCol="0">
            <a:spAutoFit/>
          </a:bodyPr>
          <a:lstStyle/>
          <a:p>
            <a:pPr defTabSz="457200">
              <a:spcBef>
                <a:spcPts val="675"/>
              </a:spcBef>
              <a:buSzPct val="100000"/>
            </a:pPr>
            <a:r>
              <a:rPr lang="en-US" sz="1350" dirty="0">
                <a:solidFill>
                  <a:srgbClr val="FF0000"/>
                </a:solidFill>
                <a:latin typeface="Calibri"/>
              </a:rPr>
              <a:t>Primary Mirror</a:t>
            </a:r>
          </a:p>
        </p:txBody>
      </p:sp>
      <p:sp>
        <p:nvSpPr>
          <p:cNvPr id="16" name="TextBox 15">
            <a:extLst>
              <a:ext uri="{FF2B5EF4-FFF2-40B4-BE49-F238E27FC236}">
                <a16:creationId xmlns:a16="http://schemas.microsoft.com/office/drawing/2014/main" id="{80D59F37-0450-6940-8AF3-4A19A9102440}"/>
              </a:ext>
            </a:extLst>
          </p:cNvPr>
          <p:cNvSpPr txBox="1"/>
          <p:nvPr/>
        </p:nvSpPr>
        <p:spPr>
          <a:xfrm>
            <a:off x="2859448" y="7006552"/>
            <a:ext cx="1614032" cy="207749"/>
          </a:xfrm>
          <a:prstGeom prst="rect">
            <a:avLst/>
          </a:prstGeom>
          <a:noFill/>
        </p:spPr>
        <p:txBody>
          <a:bodyPr wrap="none" lIns="0" tIns="0" rIns="0" bIns="0" rtlCol="0">
            <a:spAutoFit/>
          </a:bodyPr>
          <a:lstStyle/>
          <a:p>
            <a:pPr defTabSz="457200">
              <a:spcBef>
                <a:spcPts val="675"/>
              </a:spcBef>
              <a:buSzPct val="100000"/>
            </a:pPr>
            <a:r>
              <a:rPr lang="en-US" sz="1350" dirty="0">
                <a:solidFill>
                  <a:srgbClr val="FF0000"/>
                </a:solidFill>
                <a:latin typeface="Calibri"/>
              </a:rPr>
              <a:t>Secondary Mirror (M2)</a:t>
            </a:r>
          </a:p>
        </p:txBody>
      </p:sp>
      <p:cxnSp>
        <p:nvCxnSpPr>
          <p:cNvPr id="17" name="Straight Arrow Connector 16">
            <a:extLst>
              <a:ext uri="{FF2B5EF4-FFF2-40B4-BE49-F238E27FC236}">
                <a16:creationId xmlns:a16="http://schemas.microsoft.com/office/drawing/2014/main" id="{E61F95A5-4B61-FE90-3F06-56C81EDF2466}"/>
              </a:ext>
            </a:extLst>
          </p:cNvPr>
          <p:cNvCxnSpPr>
            <a:cxnSpLocks/>
          </p:cNvCxnSpPr>
          <p:nvPr/>
        </p:nvCxnSpPr>
        <p:spPr>
          <a:xfrm flipH="1" flipV="1">
            <a:off x="7393050" y="5159580"/>
            <a:ext cx="1956071" cy="15185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E16EE98-0E1A-6479-F02B-2F3E5ADAD264}"/>
              </a:ext>
            </a:extLst>
          </p:cNvPr>
          <p:cNvCxnSpPr>
            <a:cxnSpLocks/>
            <a:stCxn id="16" idx="0"/>
          </p:cNvCxnSpPr>
          <p:nvPr/>
        </p:nvCxnSpPr>
        <p:spPr>
          <a:xfrm flipV="1">
            <a:off x="3665079" y="6848777"/>
            <a:ext cx="885071" cy="1577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941253B-0018-85F8-89A2-F614A13EC2AB}"/>
              </a:ext>
            </a:extLst>
          </p:cNvPr>
          <p:cNvCxnSpPr>
            <a:cxnSpLocks/>
          </p:cNvCxnSpPr>
          <p:nvPr/>
        </p:nvCxnSpPr>
        <p:spPr>
          <a:xfrm>
            <a:off x="6038640" y="5157651"/>
            <a:ext cx="101225" cy="4255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9EE28887-5F12-16BF-238C-96C1D008B86A}"/>
              </a:ext>
            </a:extLst>
          </p:cNvPr>
          <p:cNvSpPr txBox="1"/>
          <p:nvPr/>
        </p:nvSpPr>
        <p:spPr>
          <a:xfrm>
            <a:off x="5695535" y="4949902"/>
            <a:ext cx="545662" cy="207749"/>
          </a:xfrm>
          <a:prstGeom prst="rect">
            <a:avLst/>
          </a:prstGeom>
          <a:noFill/>
        </p:spPr>
        <p:txBody>
          <a:bodyPr wrap="none" lIns="0" tIns="0" rIns="0" bIns="0" rtlCol="0">
            <a:spAutoFit/>
          </a:bodyPr>
          <a:lstStyle/>
          <a:p>
            <a:pPr defTabSz="457200">
              <a:spcBef>
                <a:spcPts val="675"/>
              </a:spcBef>
              <a:buSzPct val="100000"/>
            </a:pPr>
            <a:r>
              <a:rPr lang="en-US" sz="1350" dirty="0">
                <a:solidFill>
                  <a:srgbClr val="FF0000"/>
                </a:solidFill>
                <a:latin typeface="Calibri"/>
              </a:rPr>
              <a:t>Gussets</a:t>
            </a:r>
          </a:p>
        </p:txBody>
      </p:sp>
      <p:sp>
        <p:nvSpPr>
          <p:cNvPr id="21" name="TextBox 20">
            <a:extLst>
              <a:ext uri="{FF2B5EF4-FFF2-40B4-BE49-F238E27FC236}">
                <a16:creationId xmlns:a16="http://schemas.microsoft.com/office/drawing/2014/main" id="{CF219F51-6093-7A01-470B-B46D88ACCA4D}"/>
              </a:ext>
            </a:extLst>
          </p:cNvPr>
          <p:cNvSpPr txBox="1"/>
          <p:nvPr/>
        </p:nvSpPr>
        <p:spPr>
          <a:xfrm>
            <a:off x="5676609" y="7006552"/>
            <a:ext cx="429605" cy="207749"/>
          </a:xfrm>
          <a:prstGeom prst="rect">
            <a:avLst/>
          </a:prstGeom>
          <a:noFill/>
        </p:spPr>
        <p:txBody>
          <a:bodyPr wrap="none" lIns="0" tIns="0" rIns="0" bIns="0" rtlCol="0">
            <a:spAutoFit/>
          </a:bodyPr>
          <a:lstStyle/>
          <a:p>
            <a:pPr defTabSz="457200">
              <a:spcBef>
                <a:spcPts val="675"/>
              </a:spcBef>
              <a:buSzPct val="100000"/>
            </a:pPr>
            <a:r>
              <a:rPr lang="en-US" sz="1350" dirty="0">
                <a:solidFill>
                  <a:srgbClr val="FF0000"/>
                </a:solidFill>
                <a:latin typeface="Calibri"/>
              </a:rPr>
              <a:t>Tower</a:t>
            </a:r>
          </a:p>
        </p:txBody>
      </p:sp>
      <p:cxnSp>
        <p:nvCxnSpPr>
          <p:cNvPr id="22" name="Straight Arrow Connector 21">
            <a:extLst>
              <a:ext uri="{FF2B5EF4-FFF2-40B4-BE49-F238E27FC236}">
                <a16:creationId xmlns:a16="http://schemas.microsoft.com/office/drawing/2014/main" id="{4FCA2F96-703F-208C-A259-2695319334AF}"/>
              </a:ext>
            </a:extLst>
          </p:cNvPr>
          <p:cNvCxnSpPr>
            <a:cxnSpLocks/>
          </p:cNvCxnSpPr>
          <p:nvPr/>
        </p:nvCxnSpPr>
        <p:spPr>
          <a:xfrm flipV="1">
            <a:off x="5558655" y="6862347"/>
            <a:ext cx="136881" cy="2480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B058CB9F-4BE0-6A08-E56E-5CB7B4C438AC}"/>
              </a:ext>
            </a:extLst>
          </p:cNvPr>
          <p:cNvCxnSpPr>
            <a:cxnSpLocks/>
          </p:cNvCxnSpPr>
          <p:nvPr/>
        </p:nvCxnSpPr>
        <p:spPr>
          <a:xfrm>
            <a:off x="6045115" y="5157650"/>
            <a:ext cx="1116115" cy="7116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1BD5183A-E07F-7347-9449-076F2B4C3C9B}"/>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rot="16200000">
            <a:off x="8873044" y="3643907"/>
            <a:ext cx="2947922" cy="2210942"/>
          </a:xfrm>
          <a:prstGeom prst="rect">
            <a:avLst/>
          </a:prstGeom>
        </p:spPr>
      </p:pic>
      <p:pic>
        <p:nvPicPr>
          <p:cNvPr id="25" name="Picture 24">
            <a:extLst>
              <a:ext uri="{FF2B5EF4-FFF2-40B4-BE49-F238E27FC236}">
                <a16:creationId xmlns:a16="http://schemas.microsoft.com/office/drawing/2014/main" id="{81D6F14A-38AF-67A5-4F61-9264DD4BF918}"/>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rot="16200000" flipV="1">
            <a:off x="3090897" y="5197938"/>
            <a:ext cx="1274036" cy="1514525"/>
          </a:xfrm>
          <a:prstGeom prst="rect">
            <a:avLst/>
          </a:prstGeom>
        </p:spPr>
      </p:pic>
      <p:cxnSp>
        <p:nvCxnSpPr>
          <p:cNvPr id="27" name="Straight Arrow Connector 26">
            <a:extLst>
              <a:ext uri="{FF2B5EF4-FFF2-40B4-BE49-F238E27FC236}">
                <a16:creationId xmlns:a16="http://schemas.microsoft.com/office/drawing/2014/main" id="{9BFF31EA-D6A9-CD13-EDBF-FD5B1E88AED8}"/>
              </a:ext>
            </a:extLst>
          </p:cNvPr>
          <p:cNvCxnSpPr>
            <a:cxnSpLocks/>
          </p:cNvCxnSpPr>
          <p:nvPr/>
        </p:nvCxnSpPr>
        <p:spPr>
          <a:xfrm flipH="1">
            <a:off x="7972445" y="3175845"/>
            <a:ext cx="280461" cy="8673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8DEB8937-E4EA-1839-6D60-80AF7BEB913D}"/>
              </a:ext>
            </a:extLst>
          </p:cNvPr>
          <p:cNvSpPr txBox="1"/>
          <p:nvPr/>
        </p:nvSpPr>
        <p:spPr>
          <a:xfrm>
            <a:off x="9287472" y="6050043"/>
            <a:ext cx="1947649" cy="161583"/>
          </a:xfrm>
          <a:prstGeom prst="rect">
            <a:avLst/>
          </a:prstGeom>
          <a:noFill/>
        </p:spPr>
        <p:txBody>
          <a:bodyPr wrap="none" lIns="0" tIns="0" rIns="0" bIns="0" rtlCol="0">
            <a:spAutoFit/>
          </a:bodyPr>
          <a:lstStyle/>
          <a:p>
            <a:pPr defTabSz="457200">
              <a:spcBef>
                <a:spcPts val="675"/>
              </a:spcBef>
              <a:buSzPct val="100000"/>
            </a:pPr>
            <a:r>
              <a:rPr lang="en-US" sz="1050" dirty="0">
                <a:solidFill>
                  <a:srgbClr val="FF0000"/>
                </a:solidFill>
                <a:latin typeface="Calibri"/>
              </a:rPr>
              <a:t>Image credit: L3Harris Technologies</a:t>
            </a:r>
          </a:p>
        </p:txBody>
      </p:sp>
      <p:sp>
        <p:nvSpPr>
          <p:cNvPr id="29" name="TextBox 28">
            <a:extLst>
              <a:ext uri="{FF2B5EF4-FFF2-40B4-BE49-F238E27FC236}">
                <a16:creationId xmlns:a16="http://schemas.microsoft.com/office/drawing/2014/main" id="{15051494-5197-409D-1110-896E75E79BEF}"/>
              </a:ext>
            </a:extLst>
          </p:cNvPr>
          <p:cNvSpPr txBox="1"/>
          <p:nvPr/>
        </p:nvSpPr>
        <p:spPr>
          <a:xfrm>
            <a:off x="2992110" y="5012705"/>
            <a:ext cx="1187972" cy="323165"/>
          </a:xfrm>
          <a:prstGeom prst="rect">
            <a:avLst/>
          </a:prstGeom>
          <a:noFill/>
        </p:spPr>
        <p:txBody>
          <a:bodyPr wrap="square" lIns="0" tIns="0" rIns="0" bIns="0" rtlCol="0">
            <a:spAutoFit/>
          </a:bodyPr>
          <a:lstStyle/>
          <a:p>
            <a:pPr defTabSz="457200">
              <a:spcBef>
                <a:spcPts val="675"/>
              </a:spcBef>
              <a:buSzPct val="100000"/>
            </a:pPr>
            <a:r>
              <a:rPr lang="en-US" sz="1050" dirty="0">
                <a:solidFill>
                  <a:srgbClr val="FF0000"/>
                </a:solidFill>
                <a:latin typeface="Calibri"/>
              </a:rPr>
              <a:t>Image credit: L3Harris Technologies</a:t>
            </a:r>
          </a:p>
        </p:txBody>
      </p:sp>
      <p:sp>
        <p:nvSpPr>
          <p:cNvPr id="30" name="TextBox 29"/>
          <p:cNvSpPr txBox="1"/>
          <p:nvPr/>
        </p:nvSpPr>
        <p:spPr>
          <a:xfrm>
            <a:off x="9480179" y="2928420"/>
            <a:ext cx="1909497" cy="369332"/>
          </a:xfrm>
          <a:prstGeom prst="rect">
            <a:avLst/>
          </a:prstGeom>
          <a:noFill/>
        </p:spPr>
        <p:txBody>
          <a:bodyPr wrap="none" rtlCol="0">
            <a:spAutoFit/>
          </a:bodyPr>
          <a:lstStyle/>
          <a:p>
            <a:r>
              <a:rPr lang="en-US" dirty="0">
                <a:solidFill>
                  <a:srgbClr val="FF0000"/>
                </a:solidFill>
              </a:rPr>
              <a:t>STM M1 Assembly</a:t>
            </a:r>
          </a:p>
        </p:txBody>
      </p:sp>
      <p:sp>
        <p:nvSpPr>
          <p:cNvPr id="31" name="Title 1">
            <a:extLst>
              <a:ext uri="{FF2B5EF4-FFF2-40B4-BE49-F238E27FC236}">
                <a16:creationId xmlns:a16="http://schemas.microsoft.com/office/drawing/2014/main" id="{5E8BB6D9-4324-B847-8B5A-1E63AF911A40}"/>
              </a:ext>
            </a:extLst>
          </p:cNvPr>
          <p:cNvSpPr txBox="1">
            <a:spLocks/>
          </p:cNvSpPr>
          <p:nvPr/>
        </p:nvSpPr>
        <p:spPr>
          <a:xfrm>
            <a:off x="2395284" y="198690"/>
            <a:ext cx="7162800" cy="608012"/>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LISA Telescope</a:t>
            </a:r>
          </a:p>
        </p:txBody>
      </p:sp>
    </p:spTree>
    <p:extLst>
      <p:ext uri="{BB962C8B-B14F-4D97-AF65-F5344CB8AC3E}">
        <p14:creationId xmlns:p14="http://schemas.microsoft.com/office/powerpoint/2010/main" val="3413575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
        <p:nvSpPr>
          <p:cNvPr id="4" name="Rectangle 3"/>
          <p:cNvSpPr/>
          <p:nvPr/>
        </p:nvSpPr>
        <p:spPr>
          <a:xfrm>
            <a:off x="11084" y="-217055"/>
            <a:ext cx="12192000" cy="70935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itle 1"/>
          <p:cNvSpPr txBox="1">
            <a:spLocks/>
          </p:cNvSpPr>
          <p:nvPr/>
        </p:nvSpPr>
        <p:spPr>
          <a:xfrm>
            <a:off x="858981" y="4473"/>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solidFill>
                  <a:schemeClr val="bg1"/>
                </a:solidFill>
              </a:rPr>
              <a:t>EDU 1 Gold Coated Primary Mirror</a:t>
            </a:r>
            <a:endParaRPr lang="en-US" sz="4000" dirty="0">
              <a:solidFill>
                <a:schemeClr val="bg1"/>
              </a:solidFill>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4491" y="1330036"/>
            <a:ext cx="7071360" cy="5303520"/>
          </a:xfrm>
          <a:prstGeom prst="rect">
            <a:avLst/>
          </a:prstGeom>
        </p:spPr>
      </p:pic>
      <p:sp>
        <p:nvSpPr>
          <p:cNvPr id="7" name="Rectangle 6"/>
          <p:cNvSpPr/>
          <p:nvPr/>
        </p:nvSpPr>
        <p:spPr>
          <a:xfrm>
            <a:off x="2466386" y="6060271"/>
            <a:ext cx="3504229" cy="369332"/>
          </a:xfrm>
          <a:prstGeom prst="rect">
            <a:avLst/>
          </a:prstGeom>
        </p:spPr>
        <p:txBody>
          <a:bodyPr wrap="none">
            <a:spAutoFit/>
          </a:bodyPr>
          <a:lstStyle/>
          <a:p>
            <a:r>
              <a:rPr lang="en-US" i="1" dirty="0">
                <a:latin typeface="Calibri" panose="020F0502020204030204" pitchFamily="34" charset="0"/>
                <a:ea typeface="Calibri" panose="020F0502020204030204" pitchFamily="34" charset="0"/>
              </a:rPr>
              <a:t>Image credit: L3Harris Technologies</a:t>
            </a:r>
            <a:endParaRPr lang="en-US" dirty="0">
              <a:latin typeface="Calibri" panose="020F0502020204030204" pitchFamily="34" charset="0"/>
              <a:ea typeface="Calibri" panose="020F0502020204030204" pitchFamily="34" charset="0"/>
            </a:endParaRPr>
          </a:p>
        </p:txBody>
      </p:sp>
      <p:sp>
        <p:nvSpPr>
          <p:cNvPr id="8" name="Title 1">
            <a:extLst>
              <a:ext uri="{FF2B5EF4-FFF2-40B4-BE49-F238E27FC236}">
                <a16:creationId xmlns:a16="http://schemas.microsoft.com/office/drawing/2014/main" id="{5E8BB6D9-4324-B847-8B5A-1E63AF911A40}"/>
              </a:ext>
            </a:extLst>
          </p:cNvPr>
          <p:cNvSpPr txBox="1">
            <a:spLocks/>
          </p:cNvSpPr>
          <p:nvPr/>
        </p:nvSpPr>
        <p:spPr>
          <a:xfrm>
            <a:off x="2334491" y="-105316"/>
            <a:ext cx="7162800" cy="608012"/>
          </a:xfrm>
          <a:prstGeom prst="rect">
            <a:avLst/>
          </a:prstGeom>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solidFill>
                  <a:schemeClr val="bg1"/>
                </a:solidFill>
              </a:rPr>
              <a:t>LISA Telescope</a:t>
            </a:r>
          </a:p>
        </p:txBody>
      </p:sp>
    </p:spTree>
    <p:extLst>
      <p:ext uri="{BB962C8B-B14F-4D97-AF65-F5344CB8AC3E}">
        <p14:creationId xmlns:p14="http://schemas.microsoft.com/office/powerpoint/2010/main" val="2919469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dirty="0"/>
          </a:p>
        </p:txBody>
      </p:sp>
      <p:pic>
        <p:nvPicPr>
          <p:cNvPr id="1034" name="Picture 10" descr="https://images.squarespace-cdn.com/content/v1/61d5ceea113a4b4e5665eb45/e81e73f8-d2a8-420b-8d17-c65e9f28ba73/Screen+Shot+2022-04-05+at+10.10.50+AM.png?format=2500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0663"/>
            <a:ext cx="12266470" cy="6898663"/>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https://images.squarespace-cdn.com/content/v1/61d5ceea113a4b4e5665eb45/f6a30320-fb28-4424-b9e6-e63c51b16ba5/site_overhaul_assets-25.png?format=2500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9548" y="4679505"/>
            <a:ext cx="8708452" cy="731510"/>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https://images.squarespace-cdn.com/content/v1/61d5ceea113a4b4e5665eb45/a4b20503-9c1d-4256-aa3b-ee4a1e46f119/site_overhaul_assets-35.png?format=750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25" y="5475775"/>
            <a:ext cx="7143750" cy="9144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496186" y="121965"/>
            <a:ext cx="11359116" cy="1323439"/>
          </a:xfrm>
          <a:prstGeom prst="rect">
            <a:avLst/>
          </a:prstGeom>
        </p:spPr>
        <p:txBody>
          <a:bodyPr wrap="square">
            <a:spAutoFit/>
          </a:bodyPr>
          <a:lstStyle/>
          <a:p>
            <a:r>
              <a:rPr lang="en-US" sz="2000" b="1" dirty="0">
                <a:solidFill>
                  <a:schemeClr val="bg1"/>
                </a:solidFill>
              </a:rPr>
              <a:t>Life on Earth may be the result of a common process, or it may require such an unusual set of circumstances that we are the only living beings within our part of the galaxy, or even the universe. Either answer is profound.</a:t>
            </a:r>
            <a:r>
              <a:rPr lang="en-US" sz="2000" b="1" i="1" dirty="0">
                <a:solidFill>
                  <a:schemeClr val="bg1"/>
                </a:solidFill>
              </a:rPr>
              <a:t>— Astro2020’s language in recommending the IR/O/UV Great Observatory as the first entrant to the maturation program. </a:t>
            </a:r>
            <a:endParaRPr lang="en-US" sz="2000" b="1" dirty="0">
              <a:solidFill>
                <a:schemeClr val="bg1"/>
              </a:solidFill>
              <a:effectLst/>
            </a:endParaRPr>
          </a:p>
        </p:txBody>
      </p:sp>
      <p:pic>
        <p:nvPicPr>
          <p:cNvPr id="19" name="Content Placeholder 10">
            <a:extLst>
              <a:ext uri="{FF2B5EF4-FFF2-40B4-BE49-F238E27FC236}">
                <a16:creationId xmlns:a16="http://schemas.microsoft.com/office/drawing/2014/main" id="{6BE5F3B0-3F50-E782-B69F-59B0C946CF4D}"/>
              </a:ext>
            </a:extLst>
          </p:cNvPr>
          <p:cNvPicPr>
            <a:picLocks noGrp="1" noChangeAspect="1"/>
          </p:cNvPicPr>
          <p:nvPr/>
        </p:nvPicPr>
        <p:blipFill rotWithShape="1">
          <a:blip r:embed="rId5"/>
          <a:srcRect l="4256" t="11471" r="237" b="14089"/>
          <a:stretch/>
        </p:blipFill>
        <p:spPr>
          <a:xfrm>
            <a:off x="3232726" y="1608032"/>
            <a:ext cx="5359267" cy="2626873"/>
          </a:xfrm>
          <a:prstGeom prst="rect">
            <a:avLst/>
          </a:prstGeom>
        </p:spPr>
      </p:pic>
    </p:spTree>
    <p:extLst>
      <p:ext uri="{BB962C8B-B14F-4D97-AF65-F5344CB8AC3E}">
        <p14:creationId xmlns:p14="http://schemas.microsoft.com/office/powerpoint/2010/main" val="2633414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1583</Words>
  <Application>Microsoft Office PowerPoint</Application>
  <PresentationFormat>Widescreen</PresentationFormat>
  <Paragraphs>357</Paragraphs>
  <Slides>55</Slides>
  <Notes>7</Notes>
  <HiddenSlides>0</HiddenSlides>
  <MMClips>4</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55</vt:i4>
      </vt:variant>
    </vt:vector>
  </HeadingPairs>
  <TitlesOfParts>
    <vt:vector size="69" baseType="lpstr">
      <vt:lpstr>Arial</vt:lpstr>
      <vt:lpstr>Arial Black</vt:lpstr>
      <vt:lpstr>Arial Narrow</vt:lpstr>
      <vt:lpstr>Calibri</vt:lpstr>
      <vt:lpstr>Calibri Light</vt:lpstr>
      <vt:lpstr>Comic Sans MS</vt:lpstr>
      <vt:lpstr>Courier New</vt:lpstr>
      <vt:lpstr>Helvetica</vt:lpstr>
      <vt:lpstr>Merriweather</vt:lpstr>
      <vt:lpstr>Optima</vt:lpstr>
      <vt:lpstr>Times</vt:lpstr>
      <vt:lpstr>Times New Roman</vt:lpstr>
      <vt:lpstr>Wingdings</vt:lpstr>
      <vt:lpstr>Office Theme</vt:lpstr>
      <vt:lpstr>James Webb Space Telescope    Optics in Astrophysics</vt:lpstr>
      <vt:lpstr>PowerPoint Presentation</vt:lpstr>
      <vt:lpstr>PowerPoint Presentation</vt:lpstr>
      <vt:lpstr>PowerPoint Presentation</vt:lpstr>
      <vt:lpstr>PowerPoint Presentation</vt:lpstr>
      <vt:lpstr>A Brief History of Time</vt:lpstr>
      <vt:lpstr>PowerPoint Presentation</vt:lpstr>
      <vt:lpstr>PowerPoint Presentation</vt:lpstr>
      <vt:lpstr>Technologies Demonstrated in 2006</vt:lpstr>
      <vt:lpstr>Mirror Technology</vt:lpstr>
      <vt:lpstr>Technology Development</vt:lpstr>
      <vt:lpstr>~30 K minus Ambient</vt:lpstr>
      <vt:lpstr>PowerPoint Presentation</vt:lpstr>
      <vt:lpstr>Phased Primary Mirror Interferogram JSC Chamber A, Houston, 2017</vt:lpstr>
      <vt:lpstr>December 25th, 2021: French Guiana</vt:lpstr>
      <vt:lpstr>December 25th, 2021: Baltimore, StScI</vt:lpstr>
      <vt:lpstr>PowerPoint Presentation</vt:lpstr>
      <vt:lpstr>PowerPoint Presentation</vt:lpstr>
      <vt:lpstr>JWST Deployments</vt:lpstr>
      <vt:lpstr>PowerPoint Presentation</vt:lpstr>
      <vt:lpstr>PowerPoint Presentation</vt:lpstr>
      <vt:lpstr>PowerPoint Presentation</vt:lpstr>
      <vt:lpstr>9. Science Performance &amp; Readiness: NIRCam 3</vt:lpstr>
      <vt:lpstr>PowerPoint Presentation</vt:lpstr>
      <vt:lpstr>PowerPoint Presentation</vt:lpstr>
      <vt:lpstr>9. Science Performance &amp; Readiness: NIRCam 3</vt:lpstr>
      <vt:lpstr>PowerPoint Presentation</vt:lpstr>
      <vt:lpstr>Lost in Space?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Turning on and operating the MIRI Cryocooler! (mid-April)</vt:lpstr>
      <vt:lpstr>PowerPoint Presentation</vt:lpstr>
      <vt:lpstr>Telescope Alignment</vt:lpstr>
      <vt:lpstr>PowerPoint Presentation</vt:lpstr>
      <vt:lpstr>Thermal Slew Test: Fast Wavefront Sensing Time Series</vt:lpstr>
      <vt:lpstr>Point Spread Functions are precisely as Fourier Optics predicts</vt:lpstr>
      <vt:lpstr>The telescope and observatory are working remarkably well.</vt:lpstr>
      <vt:lpstr>PowerPoint Presentation</vt:lpstr>
      <vt:lpstr>July 12th Early Release Observations</vt:lpstr>
      <vt:lpstr>PowerPoint Presentation</vt:lpstr>
      <vt:lpstr>PowerPoint Presentation</vt:lpstr>
      <vt:lpstr>PowerPoint Presentation</vt:lpstr>
      <vt:lpstr>PowerPoint Presentation</vt:lpstr>
      <vt:lpstr>Optical Telescope Assembly Photos</vt:lpstr>
      <vt:lpstr>Wide Field Instrument Photos</vt:lpstr>
      <vt:lpstr>Coronagraph Instrument Photos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James Webb Space Telescope    Optics in Astrophysics</dc:title>
  <dc:creator>Mitchell, Eileen P. (GSFC-443.0)[Lentech, Inc]</dc:creator>
  <cp:lastModifiedBy>Mitchell, Eileen P. (GSFC-443.0)[Lentech, Inc]</cp:lastModifiedBy>
  <cp:revision>2</cp:revision>
  <dcterms:modified xsi:type="dcterms:W3CDTF">2022-09-08T18:53:20Z</dcterms:modified>
</cp:coreProperties>
</file>