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sldIdLst>
    <p:sldId id="841" r:id="rId2"/>
    <p:sldId id="427" r:id="rId3"/>
    <p:sldId id="846" r:id="rId4"/>
    <p:sldId id="843" r:id="rId5"/>
    <p:sldId id="847" r:id="rId6"/>
    <p:sldId id="848" r:id="rId7"/>
    <p:sldId id="277" r:id="rId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iling, Bethany (GSFC-6990)" initials="TB(" lastIdx="3" clrIdx="0">
    <p:extLst>
      <p:ext uri="{19B8F6BF-5375-455C-9EA6-DF929625EA0E}">
        <p15:presenceInfo xmlns:p15="http://schemas.microsoft.com/office/powerpoint/2012/main" userId="S-1-5-21-330711430-3775241029-4075259233-9005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1FF"/>
    <a:srgbClr val="D883FF"/>
    <a:srgbClr val="521B93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BA2FD-7A2B-CA4D-A001-17E669EAC9EC}" v="5" dt="2022-09-14T20:59:15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84"/>
    <p:restoredTop sz="97097"/>
  </p:normalViewPr>
  <p:slideViewPr>
    <p:cSldViewPr snapToGrid="0" snapToObjects="1">
      <p:cViewPr varScale="1">
        <p:scale>
          <a:sx n="183" d="100"/>
          <a:sy n="183" d="100"/>
        </p:scale>
        <p:origin x="13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CC8AC4-2CA6-344B-A6FB-4FFE7C07027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CAB94B-66C3-674F-9332-DC9D715D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1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B94B-66C3-674F-9332-DC9D715DE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1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B94B-66C3-674F-9332-DC9D715DE0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B94B-66C3-674F-9332-DC9D715DE0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aoleary/Desktop/Code%20100%20Presentations/Code_100_2017/Nov_2017/Overview_Bacs/Title_bac_3c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D4926F-9A83-9A44-88C0-9A12F6B68AA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9CA-E9FC-5848-B470-C47D4D94C406}" type="datetime1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875-BD09-8842-8A17-6C8D07584898}" type="datetime1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12E-77C4-954F-B541-6C95B6B171FF}" type="datetime1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46" y="193750"/>
            <a:ext cx="7886700" cy="3669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45" y="781867"/>
            <a:ext cx="8548723" cy="38101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7D9F-61E4-674A-B737-404AF3D20925}" type="datetime1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69D6-1A4A-6647-BDB0-C0BEA5DA249A}" type="datetime1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B83-BD04-3847-BF27-ED2126831A15}" type="datetime1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84" y="161047"/>
            <a:ext cx="7886700" cy="340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D4B3-A060-C346-8CFE-6EE27154F280}" type="datetime1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1C9A-D8E7-9142-A4A1-15BB62588057}" type="datetime1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7E23-61AF-284E-B50C-C3E09C84DEA7}" type="datetime1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13-9523-E54C-88CE-8DB9C35263B1}" type="datetime1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5C88-45D7-B14F-8009-6990E135B996}" type="datetime1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jaoleary/Desktop/Code%20100%20Presentations/Code_100_2016/Feb_2016/Horton_2_18_Overv/Sld_Bac_1a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d_Bac_1a.jpg" descr="/Users/jaoleary/Desktop/Code 100 Presentations/Code_100_2016/Feb_2016/Horton_2_18_Overv/Sld_Bac_1a.jpg">
            <a:extLst>
              <a:ext uri="{FF2B5EF4-FFF2-40B4-BE49-F238E27FC236}">
                <a16:creationId xmlns:a16="http://schemas.microsoft.com/office/drawing/2014/main" id="{3C5ADEAB-2761-9144-9386-B79582F06EC1}"/>
              </a:ext>
            </a:extLst>
          </p:cNvPr>
          <p:cNvPicPr>
            <a:picLocks noChangeAspect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67" descr="NASA insignia RGB">
            <a:extLst>
              <a:ext uri="{FF2B5EF4-FFF2-40B4-BE49-F238E27FC236}">
                <a16:creationId xmlns:a16="http://schemas.microsoft.com/office/drawing/2014/main" id="{9B945763-BCB9-8141-AD06-0142563381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667" y="114223"/>
            <a:ext cx="616263" cy="52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554" y="150014"/>
            <a:ext cx="7886700" cy="36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554" y="741907"/>
            <a:ext cx="8578817" cy="382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1554" y="472802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173194A-DC5A-C340-A305-A013FFD27138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1852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115" y="47689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59FDBBD-234E-9A4B-94C1-658ED8F4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7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amesoleary/Desktop/Code_100_work/Mar_2021/Toliver_NE_ppt/Title_bac_2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sv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emf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7BA72A8A-09FB-314F-8253-E703A435A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" y="-1"/>
            <a:ext cx="9143999" cy="5143501"/>
          </a:xfrm>
        </p:spPr>
      </p:pic>
      <p:sp>
        <p:nvSpPr>
          <p:cNvPr id="4" name="Subtitle 7">
            <a:extLst>
              <a:ext uri="{FF2B5EF4-FFF2-40B4-BE49-F238E27FC236}">
                <a16:creationId xmlns:a16="http://schemas.microsoft.com/office/drawing/2014/main" id="{D469CFAC-BD5A-E84A-AF05-22A8B202B487}"/>
              </a:ext>
            </a:extLst>
          </p:cNvPr>
          <p:cNvSpPr txBox="1">
            <a:spLocks/>
          </p:cNvSpPr>
          <p:nvPr/>
        </p:nvSpPr>
        <p:spPr>
          <a:xfrm>
            <a:off x="2737184" y="2811632"/>
            <a:ext cx="6406815" cy="2231179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NASA’s Goddard Space Flight Center’s Distributed Systems Missions (DSM) Architecture</a:t>
            </a:r>
          </a:p>
          <a:p>
            <a:pPr marL="0" indent="0">
              <a:buNone/>
              <a:defRPr/>
            </a:pPr>
            <a:r>
              <a:rPr lang="en-US" altLang="en-US" sz="5600" b="1" dirty="0">
                <a:solidFill>
                  <a:schemeClr val="bg1"/>
                </a:solidFill>
              </a:rPr>
              <a:t>Presentation to: International Astronautical Congress, Session B4, 7</a:t>
            </a:r>
          </a:p>
          <a:p>
            <a:pPr marL="0" indent="0">
              <a:buNone/>
              <a:defRPr/>
            </a:pPr>
            <a:r>
              <a:rPr lang="en-US" altLang="en-US" sz="5600" b="1" dirty="0">
                <a:solidFill>
                  <a:schemeClr val="bg1"/>
                </a:solidFill>
              </a:rPr>
              <a:t>Cheryl Gramling</a:t>
            </a:r>
          </a:p>
          <a:p>
            <a:pPr marL="0" indent="0"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</a:rPr>
              <a:t>Gary Crum, Matthew </a:t>
            </a:r>
            <a:r>
              <a:rPr lang="en-US" altLang="en-US" sz="4400" b="1" dirty="0" err="1">
                <a:solidFill>
                  <a:schemeClr val="bg1"/>
                </a:solidFill>
              </a:rPr>
              <a:t>Dosberg</a:t>
            </a:r>
            <a:r>
              <a:rPr lang="en-US" altLang="en-US" sz="4400" b="1" dirty="0">
                <a:solidFill>
                  <a:schemeClr val="bg1"/>
                </a:solidFill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</a:rPr>
              <a:t>Evana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</a:rPr>
              <a:t>Gizzi</a:t>
            </a:r>
            <a:r>
              <a:rPr lang="en-US" altLang="en-US" sz="4400" b="1" dirty="0">
                <a:solidFill>
                  <a:schemeClr val="bg1"/>
                </a:solidFill>
              </a:rPr>
              <a:t>, Christopher Green, JoAnn Hill, Michael Johnson, Kendall Mauldin, Robert Morgenstern, Christopher Roberts, Conrad Schiff</a:t>
            </a:r>
            <a:endParaRPr lang="en-US" altLang="en-US" sz="33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5600" b="1" dirty="0">
                <a:solidFill>
                  <a:schemeClr val="bg1"/>
                </a:solidFill>
              </a:rPr>
              <a:t>21 September,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5B1F2C-637B-ABD6-6BEE-33D1BA4B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0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F64D-B30F-D442-BB8A-42D5A90C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8B831E7-F0A2-904A-85FC-0EECA060F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45" y="778627"/>
            <a:ext cx="7679719" cy="1533315"/>
          </a:xfrm>
        </p:spPr>
        <p:txBody>
          <a:bodyPr/>
          <a:lstStyle/>
          <a:p>
            <a:r>
              <a:rPr lang="en-US" altLang="en-US" sz="1800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altLang="en-US" sz="1800" dirty="0">
                <a:solidFill>
                  <a:schemeClr val="bg1"/>
                </a:solidFill>
              </a:rPr>
              <a:t>Vision</a:t>
            </a:r>
          </a:p>
          <a:p>
            <a:r>
              <a:rPr lang="en-US" altLang="en-US" sz="1800" dirty="0">
                <a:solidFill>
                  <a:schemeClr val="bg1"/>
                </a:solidFill>
              </a:rPr>
              <a:t>Approach</a:t>
            </a:r>
          </a:p>
          <a:p>
            <a:r>
              <a:rPr lang="en-US" altLang="en-US" sz="1800" dirty="0"/>
              <a:t>T</a:t>
            </a:r>
            <a:r>
              <a:rPr lang="en-US" altLang="en-US" sz="1800" dirty="0">
                <a:solidFill>
                  <a:schemeClr val="bg1"/>
                </a:solidFill>
              </a:rPr>
              <a:t>ransforming </a:t>
            </a:r>
            <a:r>
              <a:rPr lang="en-US" altLang="en-US" sz="1800" dirty="0"/>
              <a:t>S</a:t>
            </a:r>
            <a:r>
              <a:rPr lang="en-US" altLang="en-US" sz="1800" dirty="0">
                <a:solidFill>
                  <a:schemeClr val="bg1"/>
                </a:solidFill>
              </a:rPr>
              <a:t>cience and Operations</a:t>
            </a:r>
          </a:p>
          <a:p>
            <a:pPr marL="0" indent="0">
              <a:buNone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D192511-83FE-D44E-87BF-C3F232386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AC26A7-D64F-9547-89D0-331FCAC984FE}" type="slidenum">
              <a:rPr lang="en-US" altLang="en-US" sz="600">
                <a:solidFill>
                  <a:srgbClr val="6E1463"/>
                </a:solidFill>
              </a:rPr>
              <a:pPr/>
              <a:t>2</a:t>
            </a:fld>
            <a:endParaRPr lang="en-US" altLang="en-US" sz="600">
              <a:solidFill>
                <a:srgbClr val="6E1463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666F2B-D830-2C02-AF17-183443B24E9F}"/>
              </a:ext>
            </a:extLst>
          </p:cNvPr>
          <p:cNvGrpSpPr/>
          <p:nvPr/>
        </p:nvGrpSpPr>
        <p:grpSpPr>
          <a:xfrm>
            <a:off x="368345" y="2311942"/>
            <a:ext cx="8464101" cy="2628852"/>
            <a:chOff x="368345" y="2213391"/>
            <a:chExt cx="8464101" cy="26288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054AA6D-3B54-DA7C-C2A4-A86C2BFD4F0A}"/>
                </a:ext>
              </a:extLst>
            </p:cNvPr>
            <p:cNvSpPr/>
            <p:nvPr/>
          </p:nvSpPr>
          <p:spPr>
            <a:xfrm>
              <a:off x="368345" y="2213391"/>
              <a:ext cx="8464101" cy="2614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90B321-6F65-41D8-59D0-7BAB2415EC41}"/>
                </a:ext>
              </a:extLst>
            </p:cNvPr>
            <p:cNvGrpSpPr/>
            <p:nvPr/>
          </p:nvGrpSpPr>
          <p:grpSpPr>
            <a:xfrm>
              <a:off x="444615" y="2316746"/>
              <a:ext cx="8233788" cy="2525497"/>
              <a:chOff x="520745" y="2490955"/>
              <a:chExt cx="8233788" cy="2525497"/>
            </a:xfrm>
          </p:grpSpPr>
          <p:pic>
            <p:nvPicPr>
              <p:cNvPr id="5" name="Picture 4" descr="A view of a mountain&#10;&#10;Description automatically generated">
                <a:extLst>
                  <a:ext uri="{FF2B5EF4-FFF2-40B4-BE49-F238E27FC236}">
                    <a16:creationId xmlns:a16="http://schemas.microsoft.com/office/drawing/2014/main" id="{74A00B8F-BFCD-7A16-3987-9D3289A8E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49080" y="2552815"/>
                <a:ext cx="2405452" cy="1682316"/>
              </a:xfrm>
              <a:prstGeom prst="rect">
                <a:avLst/>
              </a:prstGeom>
            </p:spPr>
          </p:pic>
          <p:pic>
            <p:nvPicPr>
              <p:cNvPr id="6" name="Picture 5" descr="A picture containing sitting, street, green, small&#10;&#10;Description automatically generated">
                <a:extLst>
                  <a:ext uri="{FF2B5EF4-FFF2-40B4-BE49-F238E27FC236}">
                    <a16:creationId xmlns:a16="http://schemas.microsoft.com/office/drawing/2014/main" id="{95A2B677-3B89-2C27-B260-670B6F16E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4115" y="2537502"/>
                <a:ext cx="2289877" cy="1709629"/>
              </a:xfrm>
              <a:prstGeom prst="rect">
                <a:avLst/>
              </a:prstGeom>
            </p:spPr>
          </p:pic>
          <p:pic>
            <p:nvPicPr>
              <p:cNvPr id="7" name="Picture 6" descr="A satellite in space&#10;&#10;Description automatically generated">
                <a:extLst>
                  <a:ext uri="{FF2B5EF4-FFF2-40B4-BE49-F238E27FC236}">
                    <a16:creationId xmlns:a16="http://schemas.microsoft.com/office/drawing/2014/main" id="{D620D30F-A193-1DBA-845E-A378894947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69095" y="2537502"/>
                <a:ext cx="1657347" cy="1712945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EA6577-5661-E88A-0F30-B11C75A2EA59}"/>
                  </a:ext>
                </a:extLst>
              </p:cNvPr>
              <p:cNvSpPr txBox="1"/>
              <p:nvPr/>
            </p:nvSpPr>
            <p:spPr>
              <a:xfrm>
                <a:off x="2313496" y="2490955"/>
                <a:ext cx="561836" cy="318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Web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D4CB4-F78B-3039-88C5-04A20A20C462}"/>
                  </a:ext>
                </a:extLst>
              </p:cNvPr>
              <p:cNvSpPr txBox="1"/>
              <p:nvPr/>
            </p:nvSpPr>
            <p:spPr>
              <a:xfrm>
                <a:off x="4666475" y="2513417"/>
                <a:ext cx="13363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Formation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0D9834-83DE-F706-A278-0FFCA235AD87}"/>
                  </a:ext>
                </a:extLst>
              </p:cNvPr>
              <p:cNvSpPr txBox="1"/>
              <p:nvPr/>
            </p:nvSpPr>
            <p:spPr>
              <a:xfrm>
                <a:off x="6512988" y="2570578"/>
                <a:ext cx="966053" cy="33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Swarm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4655809-387C-9037-EB23-FF10E3D45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845" y="2552815"/>
                <a:ext cx="1555022" cy="1682316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EE20F1E-D086-A2BB-F961-78E93995C4A3}"/>
                  </a:ext>
                </a:extLst>
              </p:cNvPr>
              <p:cNvSpPr/>
              <p:nvPr/>
            </p:nvSpPr>
            <p:spPr>
              <a:xfrm>
                <a:off x="4046895" y="4185455"/>
                <a:ext cx="225495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Arial Rounded MT Bold" panose="020F0704030504030204" pitchFamily="34" charset="0"/>
                  </a:rPr>
                  <a:t>A specific geometrical shape to </a:t>
                </a:r>
                <a:r>
                  <a:rPr lang="en-US" sz="1200" u="sng" dirty="0">
                    <a:latin typeface="Arial Rounded MT Bold" panose="020F0704030504030204" pitchFamily="34" charset="0"/>
                  </a:rPr>
                  <a:t>passively</a:t>
                </a:r>
                <a:r>
                  <a:rPr lang="en-US" sz="1200" dirty="0">
                    <a:latin typeface="Arial Rounded MT Bold" panose="020F0704030504030204" pitchFamily="34" charset="0"/>
                  </a:rPr>
                  <a:t> observe in response to targets of interest</a:t>
                </a:r>
                <a:endParaRPr lang="en-US" sz="1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0BCB2F-B1E1-CDBF-7171-479337F11707}"/>
                  </a:ext>
                </a:extLst>
              </p:cNvPr>
              <p:cNvSpPr txBox="1"/>
              <p:nvPr/>
            </p:nvSpPr>
            <p:spPr>
              <a:xfrm>
                <a:off x="6316845" y="4214398"/>
                <a:ext cx="24376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 Rounded MT Bold" panose="020F0704030504030204" pitchFamily="34" charset="0"/>
                  </a:rPr>
                  <a:t>All spacecraft </a:t>
                </a:r>
                <a:r>
                  <a:rPr lang="en-US" sz="1200" u="sng" dirty="0">
                    <a:latin typeface="Arial Rounded MT Bold" panose="020F0704030504030204" pitchFamily="34" charset="0"/>
                  </a:rPr>
                  <a:t>actively</a:t>
                </a:r>
                <a:r>
                  <a:rPr lang="en-US" sz="1200" dirty="0">
                    <a:latin typeface="Arial Rounded MT Bold" panose="020F0704030504030204" pitchFamily="34" charset="0"/>
                  </a:rPr>
                  <a:t> respond to targets of interest; precision alignment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3EB8E8-2CBA-79E8-4A1E-D7CB0E45E90E}"/>
                  </a:ext>
                </a:extLst>
              </p:cNvPr>
              <p:cNvSpPr txBox="1"/>
              <p:nvPr/>
            </p:nvSpPr>
            <p:spPr>
              <a:xfrm>
                <a:off x="2190335" y="4201052"/>
                <a:ext cx="19818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 Rounded MT Bold" panose="020F0704030504030204" pitchFamily="34" charset="0"/>
                  </a:rPr>
                  <a:t>Larger constellation performing </a:t>
                </a:r>
                <a:r>
                  <a:rPr lang="en-US" sz="1200" u="sng" dirty="0">
                    <a:latin typeface="Arial Rounded MT Bold" panose="020F0704030504030204" pitchFamily="34" charset="0"/>
                  </a:rPr>
                  <a:t>active</a:t>
                </a:r>
                <a:r>
                  <a:rPr lang="en-US" sz="1200" dirty="0">
                    <a:latin typeface="Arial Rounded MT Bold" panose="020F0704030504030204" pitchFamily="34" charset="0"/>
                  </a:rPr>
                  <a:t>, cooperative tasks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F37185-D45C-C249-989E-700AD5208B94}"/>
                  </a:ext>
                </a:extLst>
              </p:cNvPr>
              <p:cNvSpPr txBox="1"/>
              <p:nvPr/>
            </p:nvSpPr>
            <p:spPr>
              <a:xfrm>
                <a:off x="520745" y="4202927"/>
                <a:ext cx="16932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Spacecraft in separate orbital boxes making </a:t>
                </a:r>
                <a:r>
                  <a:rPr lang="en-US" sz="1200" b="1" u="sng" dirty="0"/>
                  <a:t>passive</a:t>
                </a:r>
                <a:r>
                  <a:rPr lang="en-US" sz="1200" b="1" dirty="0"/>
                  <a:t> observations</a:t>
                </a:r>
                <a:endParaRPr lang="en-US" sz="1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C95AEE-2B16-1595-4206-16286E6DE74A}"/>
                  </a:ext>
                </a:extLst>
              </p:cNvPr>
              <p:cNvSpPr txBox="1"/>
              <p:nvPr/>
            </p:nvSpPr>
            <p:spPr>
              <a:xfrm>
                <a:off x="622336" y="2541174"/>
                <a:ext cx="1359100" cy="318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Constellation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9C30-2333-394B-8E9F-13E14DC2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ECB66-DDAC-0469-8EBC-99162374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3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F5B604-402F-8B61-80A4-27C1C192A49F}"/>
              </a:ext>
            </a:extLst>
          </p:cNvPr>
          <p:cNvSpPr/>
          <p:nvPr/>
        </p:nvSpPr>
        <p:spPr>
          <a:xfrm>
            <a:off x="2221507" y="517343"/>
            <a:ext cx="1861937" cy="9510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schemeClr val="bg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Science Mission Directorate Divisions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B9A115-E12D-0F53-3066-E977194D1D13}"/>
              </a:ext>
            </a:extLst>
          </p:cNvPr>
          <p:cNvSpPr/>
          <p:nvPr/>
        </p:nvSpPr>
        <p:spPr>
          <a:xfrm>
            <a:off x="311554" y="633664"/>
            <a:ext cx="1771949" cy="9510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schemeClr val="bg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National Academies Decadal Surveys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002FE2-9837-862A-B327-D99275EC4B0A}"/>
              </a:ext>
            </a:extLst>
          </p:cNvPr>
          <p:cNvSpPr/>
          <p:nvPr/>
        </p:nvSpPr>
        <p:spPr>
          <a:xfrm>
            <a:off x="4249356" y="498194"/>
            <a:ext cx="1632130" cy="9701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schemeClr val="bg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Academia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58749C-AFB4-4A0C-AEAB-082E9F23F7F9}"/>
              </a:ext>
            </a:extLst>
          </p:cNvPr>
          <p:cNvSpPr/>
          <p:nvPr/>
        </p:nvSpPr>
        <p:spPr>
          <a:xfrm>
            <a:off x="6047398" y="518725"/>
            <a:ext cx="1539838" cy="10179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schemeClr val="bg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Industry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CC9A7F-E325-E2BD-F4A1-2B5C5FAFF926}"/>
              </a:ext>
            </a:extLst>
          </p:cNvPr>
          <p:cNvSpPr/>
          <p:nvPr/>
        </p:nvSpPr>
        <p:spPr>
          <a:xfrm>
            <a:off x="1080830" y="1757015"/>
            <a:ext cx="5861135" cy="670840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Multi-Point Observations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AD38B-F9FF-D367-2689-A1FBCE934B5B}"/>
              </a:ext>
            </a:extLst>
          </p:cNvPr>
          <p:cNvSpPr txBox="1"/>
          <p:nvPr/>
        </p:nvSpPr>
        <p:spPr>
          <a:xfrm>
            <a:off x="653657" y="3375556"/>
            <a:ext cx="197628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Autonomous Event-Driven Operations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A2F18C-9169-FE81-FBA6-58F0F62A9087}"/>
              </a:ext>
            </a:extLst>
          </p:cNvPr>
          <p:cNvSpPr txBox="1"/>
          <p:nvPr/>
        </p:nvSpPr>
        <p:spPr>
          <a:xfrm>
            <a:off x="3106838" y="3389791"/>
            <a:ext cx="18091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Data Resampling &amp; Fusion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D26FB9-7D80-A11F-FF6E-68DFCD51C56F}"/>
              </a:ext>
            </a:extLst>
          </p:cNvPr>
          <p:cNvSpPr txBox="1"/>
          <p:nvPr/>
        </p:nvSpPr>
        <p:spPr>
          <a:xfrm>
            <a:off x="5672211" y="3389791"/>
            <a:ext cx="153983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Plug and Play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Architecture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71F55-1943-B8F0-8076-04E8634ED863}"/>
              </a:ext>
            </a:extLst>
          </p:cNvPr>
          <p:cNvSpPr txBox="1"/>
          <p:nvPr/>
        </p:nvSpPr>
        <p:spPr>
          <a:xfrm>
            <a:off x="361431" y="4336588"/>
            <a:ext cx="8333418" cy="46166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DSMs provide a </a:t>
            </a:r>
            <a:r>
              <a:rPr lang="en-US" sz="2400" i="1" dirty="0"/>
              <a:t>whole</a:t>
            </a:r>
            <a:r>
              <a:rPr lang="en-US" sz="2400" dirty="0"/>
              <a:t> that is greater than the sum of the parts.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C232F9-269F-DFF8-AE2E-9A0900801C0B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1824007" y="1445400"/>
            <a:ext cx="533158" cy="290686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9107F5-D3C5-4C2F-779E-ACC7C1DEC01C}"/>
              </a:ext>
            </a:extLst>
          </p:cNvPr>
          <p:cNvCxnSpPr>
            <a:cxnSpLocks/>
          </p:cNvCxnSpPr>
          <p:nvPr/>
        </p:nvCxnSpPr>
        <p:spPr>
          <a:xfrm>
            <a:off x="3597774" y="1427484"/>
            <a:ext cx="367269" cy="324309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D0F434-C556-70CC-ACD0-474FA8F998BE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5718924" y="1387612"/>
            <a:ext cx="553978" cy="394571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29B41C-6660-D5C9-67A4-2AF32B4E85E2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4221217" y="1326275"/>
            <a:ext cx="267159" cy="41719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9D389C-C1B6-2454-5958-FD5A296B57AF}"/>
              </a:ext>
            </a:extLst>
          </p:cNvPr>
          <p:cNvGrpSpPr/>
          <p:nvPr/>
        </p:nvGrpSpPr>
        <p:grpSpPr>
          <a:xfrm>
            <a:off x="1306786" y="2472188"/>
            <a:ext cx="704671" cy="977278"/>
            <a:chOff x="1929469" y="4142483"/>
            <a:chExt cx="704671" cy="97727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683321-037C-4721-FEE2-2EF6AB5C5098}"/>
                </a:ext>
              </a:extLst>
            </p:cNvPr>
            <p:cNvSpPr/>
            <p:nvPr/>
          </p:nvSpPr>
          <p:spPr>
            <a:xfrm>
              <a:off x="2030136" y="4404220"/>
              <a:ext cx="503339" cy="715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D56E1D-B9A2-1169-1CC2-081931E7F7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9802" y="4283418"/>
              <a:ext cx="604006" cy="1208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00EE5E-D9D5-D56F-97A4-8E104A381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9469" y="4142483"/>
              <a:ext cx="704671" cy="140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FF9C77-DB11-DB70-2276-AF5E6C846B7C}"/>
                </a:ext>
              </a:extLst>
            </p:cNvPr>
            <p:cNvSpPr/>
            <p:nvPr/>
          </p:nvSpPr>
          <p:spPr>
            <a:xfrm>
              <a:off x="2018310" y="4404220"/>
              <a:ext cx="45719" cy="713232"/>
            </a:xfrm>
            <a:prstGeom prst="rect">
              <a:avLst/>
            </a:prstGeom>
            <a:solidFill>
              <a:srgbClr val="1B3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46F074-40D4-83D1-B85B-12116F130FF7}"/>
                </a:ext>
              </a:extLst>
            </p:cNvPr>
            <p:cNvSpPr/>
            <p:nvPr/>
          </p:nvSpPr>
          <p:spPr>
            <a:xfrm>
              <a:off x="2491468" y="4404219"/>
              <a:ext cx="45719" cy="713232"/>
            </a:xfrm>
            <a:prstGeom prst="rect">
              <a:avLst/>
            </a:prstGeom>
            <a:solidFill>
              <a:srgbClr val="1B3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FB98E7-D2AC-29D2-F489-365980E54023}"/>
                </a:ext>
              </a:extLst>
            </p:cNvPr>
            <p:cNvSpPr/>
            <p:nvPr/>
          </p:nvSpPr>
          <p:spPr>
            <a:xfrm>
              <a:off x="2242876" y="4404220"/>
              <a:ext cx="77856" cy="715541"/>
            </a:xfrm>
            <a:prstGeom prst="rect">
              <a:avLst/>
            </a:prstGeom>
            <a:solidFill>
              <a:srgbClr val="1B3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EC0266-92E0-72F4-3777-FE5761B1E16B}"/>
              </a:ext>
            </a:extLst>
          </p:cNvPr>
          <p:cNvGrpSpPr/>
          <p:nvPr/>
        </p:nvGrpSpPr>
        <p:grpSpPr>
          <a:xfrm>
            <a:off x="3649813" y="2470858"/>
            <a:ext cx="704671" cy="977278"/>
            <a:chOff x="1929469" y="4142483"/>
            <a:chExt cx="704671" cy="97727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9607E7-B217-3528-F5F5-D3BDD20F755B}"/>
                </a:ext>
              </a:extLst>
            </p:cNvPr>
            <p:cNvSpPr/>
            <p:nvPr/>
          </p:nvSpPr>
          <p:spPr>
            <a:xfrm>
              <a:off x="2030136" y="4404220"/>
              <a:ext cx="503339" cy="715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EC18EC-F9E3-B324-C286-26C8290521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9802" y="4283418"/>
              <a:ext cx="604006" cy="1208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35F92B-FDE6-2F8C-8C49-69F87EAACB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9469" y="4142483"/>
              <a:ext cx="704671" cy="140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083657-5074-7B74-1197-C10A695BB89B}"/>
                </a:ext>
              </a:extLst>
            </p:cNvPr>
            <p:cNvSpPr/>
            <p:nvPr/>
          </p:nvSpPr>
          <p:spPr>
            <a:xfrm>
              <a:off x="2018310" y="4404220"/>
              <a:ext cx="45719" cy="713232"/>
            </a:xfrm>
            <a:prstGeom prst="rect">
              <a:avLst/>
            </a:prstGeom>
            <a:solidFill>
              <a:srgbClr val="1B3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79F1DA-38D7-A9D2-0D7D-F94FEAAF2F7C}"/>
                </a:ext>
              </a:extLst>
            </p:cNvPr>
            <p:cNvSpPr/>
            <p:nvPr/>
          </p:nvSpPr>
          <p:spPr>
            <a:xfrm>
              <a:off x="2491468" y="4404219"/>
              <a:ext cx="45719" cy="713232"/>
            </a:xfrm>
            <a:prstGeom prst="rect">
              <a:avLst/>
            </a:prstGeom>
            <a:solidFill>
              <a:srgbClr val="1B3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8D1F63-C33B-C38A-EE98-BAB90199458D}"/>
                </a:ext>
              </a:extLst>
            </p:cNvPr>
            <p:cNvSpPr/>
            <p:nvPr/>
          </p:nvSpPr>
          <p:spPr>
            <a:xfrm>
              <a:off x="2242876" y="4404220"/>
              <a:ext cx="77856" cy="715541"/>
            </a:xfrm>
            <a:prstGeom prst="rect">
              <a:avLst/>
            </a:prstGeom>
            <a:solidFill>
              <a:srgbClr val="1B3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1C687B3-4610-C032-6CAD-4E9566CCEE3C}"/>
              </a:ext>
            </a:extLst>
          </p:cNvPr>
          <p:cNvSpPr txBox="1"/>
          <p:nvPr/>
        </p:nvSpPr>
        <p:spPr>
          <a:xfrm>
            <a:off x="7753148" y="992847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Use Cases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E276E9-2B3C-FAA4-02D4-98F68B11F372}"/>
              </a:ext>
            </a:extLst>
          </p:cNvPr>
          <p:cNvGrpSpPr/>
          <p:nvPr/>
        </p:nvGrpSpPr>
        <p:grpSpPr>
          <a:xfrm>
            <a:off x="6089795" y="2468548"/>
            <a:ext cx="704671" cy="977278"/>
            <a:chOff x="1929469" y="4142483"/>
            <a:chExt cx="704671" cy="97727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BCB2B2C-E8C6-FA40-235A-0B1CBF33E14B}"/>
                </a:ext>
              </a:extLst>
            </p:cNvPr>
            <p:cNvSpPr/>
            <p:nvPr/>
          </p:nvSpPr>
          <p:spPr>
            <a:xfrm>
              <a:off x="2030136" y="4404220"/>
              <a:ext cx="503339" cy="715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D6A7CBC-649C-02C5-0411-B083FFB8D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9802" y="4283418"/>
              <a:ext cx="604006" cy="1208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8E95551-9557-35C6-27C9-FB3ED53842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9469" y="4142483"/>
              <a:ext cx="704671" cy="140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AE3346-3EB0-E5A3-3CE6-D7167BEB69B7}"/>
                </a:ext>
              </a:extLst>
            </p:cNvPr>
            <p:cNvSpPr/>
            <p:nvPr/>
          </p:nvSpPr>
          <p:spPr>
            <a:xfrm>
              <a:off x="2018310" y="4404220"/>
              <a:ext cx="45719" cy="713232"/>
            </a:xfrm>
            <a:prstGeom prst="rect">
              <a:avLst/>
            </a:prstGeom>
            <a:solidFill>
              <a:srgbClr val="1B3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9163403-872B-5C29-A8AE-49477C14DBB9}"/>
                </a:ext>
              </a:extLst>
            </p:cNvPr>
            <p:cNvSpPr/>
            <p:nvPr/>
          </p:nvSpPr>
          <p:spPr>
            <a:xfrm>
              <a:off x="2491468" y="4404219"/>
              <a:ext cx="45719" cy="713232"/>
            </a:xfrm>
            <a:prstGeom prst="rect">
              <a:avLst/>
            </a:prstGeom>
            <a:solidFill>
              <a:srgbClr val="1B3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2E2958-1DE6-F492-BE7D-BD03FCE4F12E}"/>
                </a:ext>
              </a:extLst>
            </p:cNvPr>
            <p:cNvSpPr/>
            <p:nvPr/>
          </p:nvSpPr>
          <p:spPr>
            <a:xfrm>
              <a:off x="2242876" y="4404220"/>
              <a:ext cx="77856" cy="715541"/>
            </a:xfrm>
            <a:prstGeom prst="rect">
              <a:avLst/>
            </a:prstGeom>
            <a:solidFill>
              <a:srgbClr val="1B3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570C35A-5729-FCC1-AC47-E221CF1D2C61}"/>
              </a:ext>
            </a:extLst>
          </p:cNvPr>
          <p:cNvSpPr txBox="1"/>
          <p:nvPr/>
        </p:nvSpPr>
        <p:spPr>
          <a:xfrm>
            <a:off x="7526764" y="2848402"/>
            <a:ext cx="141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Enabling</a:t>
            </a:r>
          </a:p>
          <a:p>
            <a:pPr algn="ctr"/>
            <a:r>
              <a:rPr lang="en-US" b="1" i="1" dirty="0">
                <a:solidFill>
                  <a:schemeClr val="bg2"/>
                </a:solidFill>
              </a:rPr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24451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9C30-2333-394B-8E9F-13E14DC2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95" y="152587"/>
            <a:ext cx="7886700" cy="3669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GSFC’s Distributed Systems Missions (DSM)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9FCEC-8B46-5046-AE2B-A6D8AD4DC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49" y="774792"/>
            <a:ext cx="4597555" cy="4032532"/>
          </a:xfrm>
        </p:spPr>
        <p:txBody>
          <a:bodyPr>
            <a:normAutofit/>
          </a:bodyPr>
          <a:lstStyle/>
          <a:p>
            <a:pPr marL="128588" lvl="1" indent="0" defTabSz="342900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ea typeface="ヒラギノ角ゴ Pro W3" charset="-128"/>
                <a:cs typeface="Segoe UI" panose="020B0502040204020203" pitchFamily="34" charset="0"/>
              </a:rPr>
              <a:t>Establish Goddard </a:t>
            </a:r>
            <a:r>
              <a:rPr lang="en-US" dirty="0">
                <a:solidFill>
                  <a:schemeClr val="bg1"/>
                </a:solidFill>
                <a:cs typeface="Segoe UI" panose="020B0502040204020203" pitchFamily="34" charset="0"/>
              </a:rPr>
              <a:t>a</a:t>
            </a:r>
            <a:r>
              <a:rPr lang="en-US" dirty="0">
                <a:solidFill>
                  <a:schemeClr val="bg1"/>
                </a:solidFill>
                <a:ea typeface="ヒラギノ角ゴ Pro W3" charset="-128"/>
                <a:cs typeface="Segoe UI" panose="020B0502040204020203" pitchFamily="34" charset="0"/>
              </a:rPr>
              <a:t>s a Center of Excellence and catalyst for DSM implementation by defining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a typeface="ヒラギノ角ゴ Pro W3" charset="-128"/>
                <a:cs typeface="Segoe UI" panose="020B0502040204020203" pitchFamily="34" charset="0"/>
              </a:rPr>
              <a:t>open architectures </a:t>
            </a:r>
            <a:r>
              <a:rPr lang="en-US" dirty="0">
                <a:solidFill>
                  <a:schemeClr val="bg1"/>
                </a:solidFill>
                <a:ea typeface="ヒラギノ角ゴ Pro W3" charset="-128"/>
                <a:cs typeface="Segoe UI" panose="020B0502040204020203" pitchFamily="34" charset="0"/>
              </a:rPr>
              <a:t>that create new opportunities for transformational science and exploration advancement for the entire NASA ecosystem.</a:t>
            </a:r>
          </a:p>
          <a:p>
            <a:pPr marL="128588" lvl="1" indent="0" defTabSz="342900">
              <a:spcBef>
                <a:spcPct val="0"/>
              </a:spcBef>
              <a:defRPr/>
            </a:pPr>
            <a:endParaRPr lang="en-US" dirty="0">
              <a:solidFill>
                <a:schemeClr val="bg1"/>
              </a:solidFill>
              <a:ea typeface="ヒラギノ角ゴ Pro W3" charset="-128"/>
              <a:cs typeface="Segoe UI" panose="020B0502040204020203" pitchFamily="34" charset="0"/>
            </a:endParaRPr>
          </a:p>
          <a:p>
            <a:pPr marL="128588" lvl="1" indent="0" defTabSz="342900">
              <a:spcBef>
                <a:spcPct val="0"/>
              </a:spcBef>
              <a:buNone/>
              <a:defRPr/>
            </a:pPr>
            <a:endParaRPr lang="en-US" dirty="0">
              <a:solidFill>
                <a:schemeClr val="bg1"/>
              </a:solidFill>
              <a:ea typeface="ヒラギノ角ゴ Pro W3" charset="-128"/>
              <a:cs typeface="Segoe UI" panose="020B0502040204020203" pitchFamily="34" charset="0"/>
            </a:endParaRPr>
          </a:p>
          <a:p>
            <a:pPr marL="128588" lvl="1" indent="0" defTabSz="342900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ea typeface="ヒラギノ角ゴ Pro W3" charset="-128"/>
                <a:cs typeface="Segoe UI" panose="020B0502040204020203" pitchFamily="34" charset="0"/>
              </a:rPr>
              <a:t>Influence and execute the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a typeface="ヒラギノ角ゴ Pro W3" charset="-128"/>
                <a:cs typeface="Segoe UI" panose="020B0502040204020203" pitchFamily="34" charset="0"/>
              </a:rPr>
              <a:t>technology and capability advancements that enable transformational DSM concepts</a:t>
            </a:r>
            <a:r>
              <a:rPr lang="en-US" dirty="0">
                <a:solidFill>
                  <a:schemeClr val="bg1"/>
                </a:solidFill>
                <a:ea typeface="ヒラギノ角ゴ Pro W3" charset="-128"/>
                <a:cs typeface="Segoe UI" panose="020B0502040204020203" pitchFamily="34" charset="0"/>
              </a:rPr>
              <a:t>, through </a:t>
            </a:r>
            <a:r>
              <a:rPr lang="en-US" b="1" dirty="0">
                <a:solidFill>
                  <a:schemeClr val="bg1"/>
                </a:solidFill>
                <a:ea typeface="ヒラギノ角ゴ Pro W3" charset="-128"/>
                <a:cs typeface="Segoe UI" panose="020B0502040204020203" pitchFamily="34" charset="0"/>
              </a:rPr>
              <a:t>partnerships</a:t>
            </a:r>
            <a:r>
              <a:rPr lang="en-US" dirty="0">
                <a:solidFill>
                  <a:schemeClr val="bg1"/>
                </a:solidFill>
                <a:ea typeface="ヒラギノ角ゴ Pro W3" charset="-128"/>
                <a:cs typeface="Segoe UI" panose="020B0502040204020203" pitchFamily="34" charset="0"/>
              </a:rPr>
              <a:t> with industry, academia, and other NASA centers and government agencies.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562D2F-FF15-CF3C-C217-8D6DBFE2E18A}"/>
              </a:ext>
            </a:extLst>
          </p:cNvPr>
          <p:cNvGrpSpPr/>
          <p:nvPr/>
        </p:nvGrpSpPr>
        <p:grpSpPr>
          <a:xfrm>
            <a:off x="5686424" y="670670"/>
            <a:ext cx="2828926" cy="2245327"/>
            <a:chOff x="6706129" y="447113"/>
            <a:chExt cx="3771901" cy="2993770"/>
          </a:xfrm>
        </p:grpSpPr>
        <p:pic>
          <p:nvPicPr>
            <p:cNvPr id="5" name="Picture 2" descr="Europe launches second EDRS space laser satellite - BBC News">
              <a:extLst>
                <a:ext uri="{FF2B5EF4-FFF2-40B4-BE49-F238E27FC236}">
                  <a16:creationId xmlns:a16="http://schemas.microsoft.com/office/drawing/2014/main" id="{B6ABACB3-F4C3-B865-8DF3-0743222A2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129" y="447113"/>
              <a:ext cx="3771901" cy="2545975"/>
            </a:xfrm>
            <a:prstGeom prst="rect">
              <a:avLst/>
            </a:prstGeom>
            <a:noFill/>
            <a:ln>
              <a:solidFill>
                <a:srgbClr val="CFDA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39D196-FADD-D90C-4BF3-9961E415B650}"/>
                </a:ext>
              </a:extLst>
            </p:cNvPr>
            <p:cNvSpPr txBox="1"/>
            <p:nvPr/>
          </p:nvSpPr>
          <p:spPr>
            <a:xfrm>
              <a:off x="6706129" y="2948440"/>
              <a:ext cx="377190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404" lvl="1" indent="-169069" algn="ctr"/>
              <a:r>
                <a:rPr lang="en-US" sz="900" dirty="0">
                  <a:solidFill>
                    <a:schemeClr val="bg1"/>
                  </a:solidFill>
                </a:rPr>
                <a:t>To enable dynamically-networked space- and surface-based sensors—systems of systems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621F5A-27ED-1014-A221-676A4ECFF4FA}"/>
              </a:ext>
            </a:extLst>
          </p:cNvPr>
          <p:cNvGrpSpPr/>
          <p:nvPr/>
        </p:nvGrpSpPr>
        <p:grpSpPr>
          <a:xfrm>
            <a:off x="5525193" y="2954861"/>
            <a:ext cx="3459513" cy="1883750"/>
            <a:chOff x="6637856" y="3542410"/>
            <a:chExt cx="4612684" cy="2511667"/>
          </a:xfrm>
        </p:grpSpPr>
        <p:pic>
          <p:nvPicPr>
            <p:cNvPr id="8" name="Picture 2" descr="SpaceLink hires OHB to build data relay satellites - SpaceNews">
              <a:extLst>
                <a:ext uri="{FF2B5EF4-FFF2-40B4-BE49-F238E27FC236}">
                  <a16:creationId xmlns:a16="http://schemas.microsoft.com/office/drawing/2014/main" id="{289CF870-63E7-4AEC-6624-781DC2FC2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829" y="3542410"/>
              <a:ext cx="4035644" cy="2226721"/>
            </a:xfrm>
            <a:prstGeom prst="rect">
              <a:avLst/>
            </a:prstGeom>
            <a:noFill/>
            <a:ln>
              <a:solidFill>
                <a:srgbClr val="CFDA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3B7A44-5309-D101-6A06-11032B47560E}"/>
                </a:ext>
              </a:extLst>
            </p:cNvPr>
            <p:cNvSpPr txBox="1"/>
            <p:nvPr/>
          </p:nvSpPr>
          <p:spPr>
            <a:xfrm>
              <a:off x="6811276" y="5400265"/>
              <a:ext cx="2851020" cy="430887"/>
            </a:xfrm>
            <a:prstGeom prst="rect">
              <a:avLst/>
            </a:prstGeom>
            <a:solidFill>
              <a:schemeClr val="tx1">
                <a:lumMod val="50000"/>
                <a:alpha val="46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Constellation Capabilities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499631-3AE9-9339-7E4E-28D7013BD45C}"/>
                </a:ext>
              </a:extLst>
            </p:cNvPr>
            <p:cNvSpPr txBox="1"/>
            <p:nvPr/>
          </p:nvSpPr>
          <p:spPr>
            <a:xfrm>
              <a:off x="6637856" y="5746301"/>
              <a:ext cx="4612684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335" lvl="1" algn="ctr"/>
              <a:r>
                <a:rPr lang="en-US" sz="900" dirty="0">
                  <a:solidFill>
                    <a:schemeClr val="bg1"/>
                  </a:solidFill>
                </a:rPr>
                <a:t>Enable currently unfeasible multi-point observations 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1ED100-72F9-6E5D-508F-253D467C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BDE036-E0BC-8EBF-C714-C77AA82DCC8A}"/>
              </a:ext>
            </a:extLst>
          </p:cNvPr>
          <p:cNvSpPr txBox="1"/>
          <p:nvPr/>
        </p:nvSpPr>
        <p:spPr>
          <a:xfrm>
            <a:off x="7625469" y="2915997"/>
            <a:ext cx="1192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Credit: </a:t>
            </a:r>
            <a:r>
              <a:rPr lang="en-US" sz="600" dirty="0" err="1">
                <a:solidFill>
                  <a:schemeClr val="bg2"/>
                </a:solidFill>
              </a:rPr>
              <a:t>SpaceLink</a:t>
            </a:r>
            <a:r>
              <a:rPr lang="en-US" sz="600" dirty="0">
                <a:solidFill>
                  <a:schemeClr val="bg2"/>
                </a:solidFill>
              </a:rPr>
              <a:t> https://</a:t>
            </a:r>
            <a:r>
              <a:rPr lang="en-US" sz="600" dirty="0" err="1">
                <a:solidFill>
                  <a:schemeClr val="bg2"/>
                </a:solidFill>
              </a:rPr>
              <a:t>www.eosspacelink.com</a:t>
            </a:r>
            <a:r>
              <a:rPr lang="en-US" sz="600" dirty="0">
                <a:solidFill>
                  <a:schemeClr val="bg2"/>
                </a:solidFill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8313CE-340A-0A7F-B744-DDF600108568}"/>
              </a:ext>
            </a:extLst>
          </p:cNvPr>
          <p:cNvSpPr txBox="1"/>
          <p:nvPr/>
        </p:nvSpPr>
        <p:spPr>
          <a:xfrm>
            <a:off x="7732609" y="633665"/>
            <a:ext cx="7296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Credit: ESA, EDRS</a:t>
            </a:r>
          </a:p>
        </p:txBody>
      </p:sp>
    </p:spTree>
    <p:extLst>
      <p:ext uri="{BB962C8B-B14F-4D97-AF65-F5344CB8AC3E}">
        <p14:creationId xmlns:p14="http://schemas.microsoft.com/office/powerpoint/2010/main" val="280620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D490-4076-6799-6BA2-34F8CF5B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FE77-FB5B-6067-C236-80156E1D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CC74A92-E275-0A9A-C80F-6AC26C23E3E4}"/>
              </a:ext>
            </a:extLst>
          </p:cNvPr>
          <p:cNvSpPr/>
          <p:nvPr/>
        </p:nvSpPr>
        <p:spPr>
          <a:xfrm>
            <a:off x="604831" y="826488"/>
            <a:ext cx="2106778" cy="1199693"/>
          </a:xfrm>
          <a:prstGeom prst="roundRect">
            <a:avLst/>
          </a:prstGeom>
          <a:ln w="381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Design</a:t>
            </a:r>
          </a:p>
          <a:p>
            <a:pPr algn="ctr"/>
            <a:r>
              <a:rPr lang="en-US" sz="2800" b="1" dirty="0"/>
              <a:t>Reference</a:t>
            </a:r>
          </a:p>
          <a:p>
            <a:pPr algn="ctr"/>
            <a:r>
              <a:rPr lang="en-US" sz="2800" b="1" dirty="0"/>
              <a:t>Missions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18796EA-6D9B-C51E-C369-BB35FDCB019B}"/>
              </a:ext>
            </a:extLst>
          </p:cNvPr>
          <p:cNvSpPr/>
          <p:nvPr/>
        </p:nvSpPr>
        <p:spPr>
          <a:xfrm>
            <a:off x="623119" y="2985008"/>
            <a:ext cx="2106777" cy="1092706"/>
          </a:xfrm>
          <a:prstGeom prst="roundRect">
            <a:avLst/>
          </a:prstGeom>
          <a:ln w="381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Enabling Capabilities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2B2974-244B-4891-0645-28FEFA1421A5}"/>
              </a:ext>
            </a:extLst>
          </p:cNvPr>
          <p:cNvSpPr/>
          <p:nvPr/>
        </p:nvSpPr>
        <p:spPr>
          <a:xfrm>
            <a:off x="3443128" y="826489"/>
            <a:ext cx="1850746" cy="914400"/>
          </a:xfrm>
          <a:prstGeom prst="roundRect">
            <a:avLst/>
          </a:prstGeom>
          <a:ln w="381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Cases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F821781-E9FB-D41B-F4C7-1D3649A4CF75}"/>
              </a:ext>
            </a:extLst>
          </p:cNvPr>
          <p:cNvSpPr/>
          <p:nvPr/>
        </p:nvSpPr>
        <p:spPr>
          <a:xfrm>
            <a:off x="6527562" y="1866934"/>
            <a:ext cx="2182511" cy="1280159"/>
          </a:xfrm>
          <a:prstGeom prst="roundRect">
            <a:avLst/>
          </a:prstGeom>
          <a:ln w="7620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Unifying Specific Capabilities</a:t>
            </a:r>
          </a:p>
        </p:txBody>
      </p:sp>
      <p:sp>
        <p:nvSpPr>
          <p:cNvPr id="10" name="Equal 9">
            <a:extLst>
              <a:ext uri="{FF2B5EF4-FFF2-40B4-BE49-F238E27FC236}">
                <a16:creationId xmlns:a16="http://schemas.microsoft.com/office/drawing/2014/main" id="{C4AAB3ED-2571-675D-FA6E-25E766C1954F}"/>
              </a:ext>
            </a:extLst>
          </p:cNvPr>
          <p:cNvSpPr/>
          <p:nvPr/>
        </p:nvSpPr>
        <p:spPr>
          <a:xfrm>
            <a:off x="5476754" y="2349279"/>
            <a:ext cx="888797" cy="4462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03D21890-DD9A-E550-47E3-D824CA4E4000}"/>
              </a:ext>
            </a:extLst>
          </p:cNvPr>
          <p:cNvSpPr/>
          <p:nvPr/>
        </p:nvSpPr>
        <p:spPr>
          <a:xfrm rot="13150777">
            <a:off x="5883286" y="2320019"/>
            <a:ext cx="512064" cy="504749"/>
          </a:xfrm>
          <a:prstGeom prst="corner">
            <a:avLst>
              <a:gd name="adj1" fmla="val 20431"/>
              <a:gd name="adj2" fmla="val 19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FE9CED0-5B9A-56A6-8AF7-0CC566D27B76}"/>
              </a:ext>
            </a:extLst>
          </p:cNvPr>
          <p:cNvSpPr/>
          <p:nvPr/>
        </p:nvSpPr>
        <p:spPr>
          <a:xfrm>
            <a:off x="3558953" y="942314"/>
            <a:ext cx="1850746" cy="914400"/>
          </a:xfrm>
          <a:prstGeom prst="roundRect">
            <a:avLst/>
          </a:prstGeom>
          <a:ln w="381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Cases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11A1B38-6E5A-90D1-5588-A6391F3B84C2}"/>
              </a:ext>
            </a:extLst>
          </p:cNvPr>
          <p:cNvSpPr/>
          <p:nvPr/>
        </p:nvSpPr>
        <p:spPr>
          <a:xfrm>
            <a:off x="3689408" y="1065454"/>
            <a:ext cx="1850746" cy="914400"/>
          </a:xfrm>
          <a:prstGeom prst="roundRect">
            <a:avLst/>
          </a:prstGeom>
          <a:ln w="381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 Cases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2D5865F-40EC-4805-01BC-C3DA51ECAADC}"/>
              </a:ext>
            </a:extLst>
          </p:cNvPr>
          <p:cNvSpPr/>
          <p:nvPr/>
        </p:nvSpPr>
        <p:spPr>
          <a:xfrm>
            <a:off x="3783285" y="2724478"/>
            <a:ext cx="1693469" cy="1496264"/>
          </a:xfrm>
          <a:prstGeom prst="arc">
            <a:avLst>
              <a:gd name="adj1" fmla="val 16200000"/>
              <a:gd name="adj2" fmla="val 13745407"/>
            </a:avLst>
          </a:prstGeom>
          <a:ln w="127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97C97-56B7-D52D-D77A-CF5843A222E0}"/>
              </a:ext>
            </a:extLst>
          </p:cNvPr>
          <p:cNvSpPr txBox="1"/>
          <p:nvPr/>
        </p:nvSpPr>
        <p:spPr>
          <a:xfrm>
            <a:off x="3808585" y="3062664"/>
            <a:ext cx="161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Agile Development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B3BA7-A8A9-91C0-B72F-9C46DF0CC25F}"/>
              </a:ext>
            </a:extLst>
          </p:cNvPr>
          <p:cNvSpPr/>
          <p:nvPr/>
        </p:nvSpPr>
        <p:spPr>
          <a:xfrm>
            <a:off x="3812548" y="1173964"/>
            <a:ext cx="1850746" cy="914400"/>
          </a:xfrm>
          <a:prstGeom prst="roundRect">
            <a:avLst/>
          </a:prstGeom>
          <a:ln w="381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 Cases</a:t>
            </a:r>
          </a:p>
        </p:txBody>
      </p:sp>
      <p:sp>
        <p:nvSpPr>
          <p:cNvPr id="17" name="Notched Right Arrow 16">
            <a:extLst>
              <a:ext uri="{FF2B5EF4-FFF2-40B4-BE49-F238E27FC236}">
                <a16:creationId xmlns:a16="http://schemas.microsoft.com/office/drawing/2014/main" id="{EB45AE67-1BDB-4A60-C74F-42340D46E7EA}"/>
              </a:ext>
            </a:extLst>
          </p:cNvPr>
          <p:cNvSpPr/>
          <p:nvPr/>
        </p:nvSpPr>
        <p:spPr>
          <a:xfrm rot="5400000">
            <a:off x="1332883" y="2270632"/>
            <a:ext cx="827835" cy="4633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>
            <a:extLst>
              <a:ext uri="{FF2B5EF4-FFF2-40B4-BE49-F238E27FC236}">
                <a16:creationId xmlns:a16="http://schemas.microsoft.com/office/drawing/2014/main" id="{09B4B427-137B-21CC-72EA-A10E3E6BC94B}"/>
              </a:ext>
            </a:extLst>
          </p:cNvPr>
          <p:cNvSpPr/>
          <p:nvPr/>
        </p:nvSpPr>
        <p:spPr>
          <a:xfrm>
            <a:off x="2729825" y="1167864"/>
            <a:ext cx="827835" cy="4633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>
            <a:extLst>
              <a:ext uri="{FF2B5EF4-FFF2-40B4-BE49-F238E27FC236}">
                <a16:creationId xmlns:a16="http://schemas.microsoft.com/office/drawing/2014/main" id="{496A6771-3713-65FB-B4D0-72C6445A5806}"/>
              </a:ext>
            </a:extLst>
          </p:cNvPr>
          <p:cNvSpPr/>
          <p:nvPr/>
        </p:nvSpPr>
        <p:spPr>
          <a:xfrm>
            <a:off x="2841382" y="3472609"/>
            <a:ext cx="827835" cy="27934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4A40C7B2-31E7-03F3-8445-B3BB0C7B392F}"/>
              </a:ext>
            </a:extLst>
          </p:cNvPr>
          <p:cNvSpPr/>
          <p:nvPr/>
        </p:nvSpPr>
        <p:spPr>
          <a:xfrm rot="5400000">
            <a:off x="4200862" y="2369854"/>
            <a:ext cx="827835" cy="27934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E0EFB4-7184-60B8-F950-F4C73C066056}"/>
              </a:ext>
            </a:extLst>
          </p:cNvPr>
          <p:cNvSpPr txBox="1"/>
          <p:nvPr/>
        </p:nvSpPr>
        <p:spPr>
          <a:xfrm>
            <a:off x="397922" y="4204985"/>
            <a:ext cx="8544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Approach Philosophy: 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Develop and openly share the catalytic framework and capabilities for DSMs.</a:t>
            </a:r>
          </a:p>
        </p:txBody>
      </p:sp>
    </p:spTree>
    <p:extLst>
      <p:ext uri="{BB962C8B-B14F-4D97-AF65-F5344CB8AC3E}">
        <p14:creationId xmlns:p14="http://schemas.microsoft.com/office/powerpoint/2010/main" val="179702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 aims for humans on Moon in five years - BBC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30" y="3929891"/>
            <a:ext cx="2155279" cy="12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60129-764B-197F-6B1A-CEECB573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9" y="0"/>
            <a:ext cx="8402091" cy="80991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DSM w/ </a:t>
            </a:r>
            <a:r>
              <a:rPr lang="en-US" dirty="0"/>
              <a:t>Autonomous Science Agent &amp; Adaptive Learning Transform Science Return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EB25D-8168-6191-0A37-7707B081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7116" y="4829967"/>
            <a:ext cx="2057400" cy="273844"/>
          </a:xfrm>
        </p:spPr>
        <p:txBody>
          <a:bodyPr/>
          <a:lstStyle/>
          <a:p>
            <a:fld id="{C59FDBBD-234E-9A4B-94C1-658ED8F46D46}" type="slidenum">
              <a:rPr lang="en-US" smtClean="0"/>
              <a:t>6</a:t>
            </a:fld>
            <a:endParaRPr lang="en-US" dirty="0"/>
          </a:p>
        </p:txBody>
      </p:sp>
      <p:pic>
        <p:nvPicPr>
          <p:cNvPr id="21" name="Picture 4" descr="This World Is a Simmering Hellscape. They&amp;#39;ve Been Watching Its Explosions.  - The New York Times">
            <a:extLst>
              <a:ext uri="{FF2B5EF4-FFF2-40B4-BE49-F238E27FC236}">
                <a16:creationId xmlns:a16="http://schemas.microsoft.com/office/drawing/2014/main" id="{9CCFBB54-61F3-1B07-86B0-230D20E8C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69" y="2509331"/>
            <a:ext cx="1600561" cy="10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99D0AD-0BD0-C673-9757-921A148FE8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91" y="1332174"/>
            <a:ext cx="1502289" cy="1209973"/>
          </a:xfrm>
          <a:prstGeom prst="rect">
            <a:avLst/>
          </a:prstGeom>
        </p:spPr>
      </p:pic>
      <p:pic>
        <p:nvPicPr>
          <p:cNvPr id="23" name="Picture 20" descr="EarthSky | More evidence that Europa&amp;#39;s ocean is habitable">
            <a:extLst>
              <a:ext uri="{FF2B5EF4-FFF2-40B4-BE49-F238E27FC236}">
                <a16:creationId xmlns:a16="http://schemas.microsoft.com/office/drawing/2014/main" id="{7C7E1244-D9D4-0574-2541-178CD5D3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80" y="2776124"/>
            <a:ext cx="1547705" cy="10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6DC830-C545-15B3-B422-E0FDE1BE7356}"/>
              </a:ext>
            </a:extLst>
          </p:cNvPr>
          <p:cNvSpPr txBox="1"/>
          <p:nvPr/>
        </p:nvSpPr>
        <p:spPr>
          <a:xfrm>
            <a:off x="72613" y="848343"/>
            <a:ext cx="1968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Identify novel Events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244AC-1E41-5405-142E-61367662B8F7}"/>
              </a:ext>
            </a:extLst>
          </p:cNvPr>
          <p:cNvSpPr txBox="1"/>
          <p:nvPr/>
        </p:nvSpPr>
        <p:spPr>
          <a:xfrm>
            <a:off x="2008323" y="862648"/>
            <a:ext cx="2702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More detailed Measurements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D958CF-9E09-4B13-7C4A-3554EFCD9690}"/>
              </a:ext>
            </a:extLst>
          </p:cNvPr>
          <p:cNvSpPr txBox="1"/>
          <p:nvPr/>
        </p:nvSpPr>
        <p:spPr>
          <a:xfrm>
            <a:off x="4783229" y="862648"/>
            <a:ext cx="1908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Real-time Response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D82161-6B64-51BE-A9C3-6091A725FB44}"/>
              </a:ext>
            </a:extLst>
          </p:cNvPr>
          <p:cNvSpPr txBox="1"/>
          <p:nvPr/>
        </p:nvSpPr>
        <p:spPr>
          <a:xfrm>
            <a:off x="500519" y="1112805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Plume detection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67BAC0-0E6B-EDD2-62E2-2391E169BA66}"/>
              </a:ext>
            </a:extLst>
          </p:cNvPr>
          <p:cNvSpPr txBox="1"/>
          <p:nvPr/>
        </p:nvSpPr>
        <p:spPr>
          <a:xfrm>
            <a:off x="432157" y="2572384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Volcanic eruptions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916A2B-95C9-9BFA-824B-2679E093FF73}"/>
              </a:ext>
            </a:extLst>
          </p:cNvPr>
          <p:cNvSpPr txBox="1"/>
          <p:nvPr/>
        </p:nvSpPr>
        <p:spPr>
          <a:xfrm>
            <a:off x="2704782" y="2554397"/>
            <a:ext cx="1162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Active Tectonism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21A05E-4573-760C-3AB9-FD203B5614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589" y="1327309"/>
            <a:ext cx="1644791" cy="12335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D64C917-D7FC-659D-3734-6EFC4D54BA68}"/>
              </a:ext>
            </a:extLst>
          </p:cNvPr>
          <p:cNvSpPr txBox="1"/>
          <p:nvPr/>
        </p:nvSpPr>
        <p:spPr>
          <a:xfrm>
            <a:off x="2152820" y="1106818"/>
            <a:ext cx="2427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Habitability and </a:t>
            </a:r>
            <a:r>
              <a:rPr lang="en-US" sz="1100" dirty="0" err="1">
                <a:solidFill>
                  <a:schemeClr val="bg1"/>
                </a:solidFill>
              </a:rPr>
              <a:t>Biosignature</a:t>
            </a:r>
            <a:r>
              <a:rPr lang="en-US" sz="1100" dirty="0">
                <a:solidFill>
                  <a:schemeClr val="bg1"/>
                </a:solidFill>
              </a:rPr>
              <a:t> Detection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5A18B7-56B7-660D-8904-5C9343704A47}"/>
              </a:ext>
            </a:extLst>
          </p:cNvPr>
          <p:cNvSpPr txBox="1"/>
          <p:nvPr/>
        </p:nvSpPr>
        <p:spPr>
          <a:xfrm>
            <a:off x="4798649" y="1106818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Planetary and Space Weather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35586E-E3F0-F3FB-1E84-F4304F86BE35}"/>
              </a:ext>
            </a:extLst>
          </p:cNvPr>
          <p:cNvSpPr txBox="1"/>
          <p:nvPr/>
        </p:nvSpPr>
        <p:spPr>
          <a:xfrm>
            <a:off x="5672491" y="3815517"/>
            <a:ext cx="2956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Opportunistic Science and Advanced Exploration</a:t>
            </a:r>
          </a:p>
        </p:txBody>
      </p:sp>
      <p:pic>
        <p:nvPicPr>
          <p:cNvPr id="34" name="Picture 6" descr="Capturing Martian Weather in Motion | The Planetary Society">
            <a:extLst>
              <a:ext uri="{FF2B5EF4-FFF2-40B4-BE49-F238E27FC236}">
                <a16:creationId xmlns:a16="http://schemas.microsoft.com/office/drawing/2014/main" id="{BC693644-1D1A-0502-9724-4DDBE501DB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954" y="1318848"/>
            <a:ext cx="1697807" cy="12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DBC1871-8008-3387-602B-0884A9004750}"/>
              </a:ext>
            </a:extLst>
          </p:cNvPr>
          <p:cNvSpPr txBox="1"/>
          <p:nvPr/>
        </p:nvSpPr>
        <p:spPr>
          <a:xfrm>
            <a:off x="6707113" y="862648"/>
            <a:ext cx="2568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High resolution Predictions</a:t>
            </a:r>
          </a:p>
        </p:txBody>
      </p:sp>
      <p:pic>
        <p:nvPicPr>
          <p:cNvPr id="38" name="Picture 37" descr="A picture containing table, indoor, paper, sitting&#10;&#10;Description automatically generated">
            <a:extLst>
              <a:ext uri="{FF2B5EF4-FFF2-40B4-BE49-F238E27FC236}">
                <a16:creationId xmlns:a16="http://schemas.microsoft.com/office/drawing/2014/main" id="{AD783697-66EA-E278-4025-0E9B498FFD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8819" y="2789852"/>
            <a:ext cx="1673537" cy="1055642"/>
          </a:xfrm>
          <a:prstGeom prst="rect">
            <a:avLst/>
          </a:prstGeom>
          <a:ln>
            <a:noFill/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24C6A01E-0C46-B7FA-5092-87FAA5DA3331}"/>
              </a:ext>
            </a:extLst>
          </p:cNvPr>
          <p:cNvGrpSpPr/>
          <p:nvPr/>
        </p:nvGrpSpPr>
        <p:grpSpPr>
          <a:xfrm>
            <a:off x="6750648" y="1270762"/>
            <a:ext cx="2108761" cy="1770987"/>
            <a:chOff x="6750648" y="915169"/>
            <a:chExt cx="2108761" cy="177098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669EC86-2033-2453-9975-FB9F5EDBC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73545" y="915169"/>
              <a:ext cx="1710507" cy="91968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71AB3F2-F5ED-903C-5ECE-345E883DE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72223" y="1793364"/>
              <a:ext cx="1587186" cy="892792"/>
            </a:xfrm>
            <a:prstGeom prst="rect">
              <a:avLst/>
            </a:prstGeom>
          </p:spPr>
        </p:pic>
        <p:pic>
          <p:nvPicPr>
            <p:cNvPr id="39" name="Graphic 38" descr="Arrow: Counter-clockwise curve with solid fill">
              <a:extLst>
                <a:ext uri="{FF2B5EF4-FFF2-40B4-BE49-F238E27FC236}">
                  <a16:creationId xmlns:a16="http://schemas.microsoft.com/office/drawing/2014/main" id="{BF319C68-4F52-E851-98BE-F577F2B66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531970">
              <a:off x="6750648" y="1354405"/>
              <a:ext cx="756998" cy="1147412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CCF654F-5C68-8886-6BB5-0603396BE60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869" y="4007909"/>
            <a:ext cx="1547706" cy="11404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AC7C2EF-FFF2-0FC5-C553-508905D76144}"/>
              </a:ext>
            </a:extLst>
          </p:cNvPr>
          <p:cNvSpPr txBox="1"/>
          <p:nvPr/>
        </p:nvSpPr>
        <p:spPr>
          <a:xfrm>
            <a:off x="6914819" y="1104829"/>
            <a:ext cx="1713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Atmospheres and Volatiles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55CC2F-7336-259D-DF46-18653D75FCA3}"/>
              </a:ext>
            </a:extLst>
          </p:cNvPr>
          <p:cNvSpPr txBox="1"/>
          <p:nvPr/>
        </p:nvSpPr>
        <p:spPr>
          <a:xfrm>
            <a:off x="4954193" y="2576638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Terrestrial Phenomena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2D9434-83BE-6C05-F845-E45E9EAEBD7E}"/>
              </a:ext>
            </a:extLst>
          </p:cNvPr>
          <p:cNvSpPr txBox="1"/>
          <p:nvPr/>
        </p:nvSpPr>
        <p:spPr>
          <a:xfrm>
            <a:off x="6926492" y="2972966"/>
            <a:ext cx="199253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Spacecraft acting collaboratively adapt to new information.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736975-AEF4-5225-5C00-A0B184AC2F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3507" y="4029329"/>
            <a:ext cx="1425406" cy="11157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ECC45D-20FF-508C-DC08-74060F7B12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3245" y="3815517"/>
            <a:ext cx="1749575" cy="9797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55A0631-97B6-6D36-7C35-326C176E7A9B}"/>
              </a:ext>
            </a:extLst>
          </p:cNvPr>
          <p:cNvSpPr txBox="1"/>
          <p:nvPr/>
        </p:nvSpPr>
        <p:spPr>
          <a:xfrm>
            <a:off x="494431" y="3670407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Cosmic Activity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5B94B2-7E7D-767F-2E6E-3EFADD1B9B77}"/>
              </a:ext>
            </a:extLst>
          </p:cNvPr>
          <p:cNvSpPr txBox="1"/>
          <p:nvPr/>
        </p:nvSpPr>
        <p:spPr>
          <a:xfrm>
            <a:off x="2662908" y="3794695"/>
            <a:ext cx="1178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Magnetic Activity</a:t>
            </a:r>
          </a:p>
        </p:txBody>
      </p:sp>
    </p:spTree>
    <p:extLst>
      <p:ext uri="{BB962C8B-B14F-4D97-AF65-F5344CB8AC3E}">
        <p14:creationId xmlns:p14="http://schemas.microsoft.com/office/powerpoint/2010/main" val="749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5" grpId="0"/>
      <p:bldP spid="41" grpId="0"/>
      <p:bldP spid="42" grpId="0"/>
      <p:bldP spid="43" grpId="0" animBg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A7E16E-E606-6DEC-FC68-8E8F95BC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45" y="207808"/>
            <a:ext cx="7886700" cy="1061663"/>
          </a:xfrm>
        </p:spPr>
        <p:txBody>
          <a:bodyPr>
            <a:noAutofit/>
          </a:bodyPr>
          <a:lstStyle/>
          <a:p>
            <a:r>
              <a:rPr lang="en-US" sz="3000" b="1" dirty="0"/>
              <a:t>NASA’s Goddard Space Flight Center’s Distributed Systems Missions (DSM) Architecture</a:t>
            </a:r>
            <a:br>
              <a:rPr lang="en-US" sz="3000" b="1" dirty="0"/>
            </a:br>
            <a:endParaRPr lang="en-US" sz="3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C5E618-C6B5-0574-9B7D-9832E2780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31" y="1346662"/>
            <a:ext cx="7384659" cy="3145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If interested in learning more or exploring collaboration activities, please email us at  </a:t>
            </a:r>
          </a:p>
          <a:p>
            <a:pPr marL="0" indent="0" algn="ctr">
              <a:buNone/>
            </a:pPr>
            <a:r>
              <a:rPr lang="en-US" alt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GSFC-DSM@mail.nasa.gov</a:t>
            </a:r>
            <a:endParaRPr lang="en-US" alt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EDE1D-B330-96B3-B0BF-A40B9BA7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DBBD-234E-9A4B-94C1-658ED8F46D46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32E39-E5E9-6C92-81C1-9C725DC9B676}"/>
              </a:ext>
            </a:extLst>
          </p:cNvPr>
          <p:cNvSpPr txBox="1"/>
          <p:nvPr/>
        </p:nvSpPr>
        <p:spPr>
          <a:xfrm>
            <a:off x="201485" y="3319865"/>
            <a:ext cx="385073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u="sng" dirty="0">
                <a:solidFill>
                  <a:schemeClr val="bg1"/>
                </a:solidFill>
              </a:rPr>
              <a:t>Imagery Credit</a:t>
            </a:r>
            <a:r>
              <a:rPr lang="en-US" sz="900" dirty="0">
                <a:solidFill>
                  <a:schemeClr val="bg1"/>
                </a:solidFill>
              </a:rPr>
              <a:t>:</a:t>
            </a:r>
          </a:p>
          <a:p>
            <a:r>
              <a:rPr lang="en-US" sz="900" dirty="0">
                <a:solidFill>
                  <a:schemeClr val="bg1"/>
                </a:solidFill>
              </a:rPr>
              <a:t>Plume Detection: NASA, ESA, W. Sparks (</a:t>
            </a:r>
            <a:r>
              <a:rPr lang="en-US" sz="900" dirty="0" err="1">
                <a:solidFill>
                  <a:schemeClr val="bg1"/>
                </a:solidFill>
              </a:rPr>
              <a:t>STScI</a:t>
            </a:r>
            <a:r>
              <a:rPr lang="en-US" sz="900" dirty="0">
                <a:solidFill>
                  <a:schemeClr val="bg1"/>
                </a:solidFill>
              </a:rPr>
              <a:t>)</a:t>
            </a:r>
          </a:p>
          <a:p>
            <a:r>
              <a:rPr lang="en-US" sz="900" dirty="0">
                <a:solidFill>
                  <a:schemeClr val="bg1"/>
                </a:solidFill>
              </a:rPr>
              <a:t>Volcanic Eruptions: NASA/JPL-Caltech</a:t>
            </a:r>
          </a:p>
          <a:p>
            <a:r>
              <a:rPr lang="en-US" sz="900" dirty="0">
                <a:solidFill>
                  <a:schemeClr val="bg1"/>
                </a:solidFill>
              </a:rPr>
              <a:t>Cosmic Activity: NASA-GSFC</a:t>
            </a:r>
          </a:p>
          <a:p>
            <a:r>
              <a:rPr lang="en-US" sz="900" dirty="0">
                <a:solidFill>
                  <a:schemeClr val="bg1"/>
                </a:solidFill>
              </a:rPr>
              <a:t>Habitability and Biosignature: NASA/JPL-Caltech/Space Science Institute</a:t>
            </a:r>
          </a:p>
          <a:p>
            <a:r>
              <a:rPr lang="en-US" sz="900" dirty="0">
                <a:solidFill>
                  <a:schemeClr val="bg1"/>
                </a:solidFill>
              </a:rPr>
              <a:t>Active Tectonism: NASA/JPL-Caltech/University of Arizona/SETI Institute</a:t>
            </a:r>
          </a:p>
          <a:p>
            <a:r>
              <a:rPr lang="en-US" sz="900" dirty="0">
                <a:solidFill>
                  <a:schemeClr val="bg1"/>
                </a:solidFill>
              </a:rPr>
              <a:t>Magnetic Activity: NASA-GSFC</a:t>
            </a:r>
          </a:p>
          <a:p>
            <a:r>
              <a:rPr lang="en-US" sz="900" dirty="0">
                <a:solidFill>
                  <a:schemeClr val="bg1"/>
                </a:solidFill>
              </a:rPr>
              <a:t>Planetary and Space Weather: ESA/DLR/FU Berlin (G. Neukum) / Justin Cowart</a:t>
            </a:r>
          </a:p>
          <a:p>
            <a:r>
              <a:rPr lang="en-US" sz="900" dirty="0">
                <a:solidFill>
                  <a:schemeClr val="bg1"/>
                </a:solidFill>
              </a:rPr>
              <a:t>Terrestrial Phenomenon: MIT/LL, NASA</a:t>
            </a:r>
          </a:p>
          <a:p>
            <a:r>
              <a:rPr lang="en-US" sz="900" dirty="0">
                <a:solidFill>
                  <a:schemeClr val="bg1"/>
                </a:solidFill>
              </a:rPr>
              <a:t>Atmospheres and Volatiles: NASA-GSFC</a:t>
            </a:r>
          </a:p>
          <a:p>
            <a:r>
              <a:rPr lang="en-US" sz="900" dirty="0">
                <a:solidFill>
                  <a:schemeClr val="bg1"/>
                </a:solidFill>
              </a:rPr>
              <a:t>Opportunistic Science/Advanced Exploration: NASA</a:t>
            </a:r>
          </a:p>
        </p:txBody>
      </p:sp>
    </p:spTree>
    <p:extLst>
      <p:ext uri="{BB962C8B-B14F-4D97-AF65-F5344CB8AC3E}">
        <p14:creationId xmlns:p14="http://schemas.microsoft.com/office/powerpoint/2010/main" val="417697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de_100_Template_10-21_Widescreen  -  Read-Only" id="{EF166809-277B-F346-878D-94AEB6FF6BCD}" vid="{DB57FC09-0728-884C-98E6-8F99A3A62E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484</Words>
  <Application>Microsoft Macintosh PowerPoint</Application>
  <PresentationFormat>On-screen Show (16:9)</PresentationFormat>
  <Paragraphs>95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Agenda</vt:lpstr>
      <vt:lpstr>Motivation</vt:lpstr>
      <vt:lpstr>GSFC’s Distributed Systems Missions (DSM) Vision</vt:lpstr>
      <vt:lpstr>Approach</vt:lpstr>
      <vt:lpstr>DSM w/ Autonomous Science Agent &amp; Adaptive Learning Transform Science Return</vt:lpstr>
      <vt:lpstr>NASA’s Goddard Space Flight Center’s Distributed Systems Missions (DSM) Architecture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Gramling, Cheryl J. (GSFC-5900)</dc:creator>
  <cp:keywords/>
  <dc:description/>
  <cp:lastModifiedBy>Gramling, Cheryl J. (GSFC-5900)</cp:lastModifiedBy>
  <cp:revision>34</cp:revision>
  <cp:lastPrinted>2018-05-03T18:55:57Z</cp:lastPrinted>
  <dcterms:created xsi:type="dcterms:W3CDTF">2022-08-27T16:49:16Z</dcterms:created>
  <dcterms:modified xsi:type="dcterms:W3CDTF">2022-09-14T21:16:15Z</dcterms:modified>
  <cp:category/>
</cp:coreProperties>
</file>