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5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6327"/>
  </p:normalViewPr>
  <p:slideViewPr>
    <p:cSldViewPr snapToGrid="0" snapToObjects="1">
      <p:cViewPr>
        <p:scale>
          <a:sx n="100" d="100"/>
          <a:sy n="100" d="100"/>
        </p:scale>
        <p:origin x="876" y="2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3E8755-02D2-4FD0-A359-3FD21AC0F8A5}" type="datetimeFigureOut">
              <a:rPr lang="en-US" smtClean="0"/>
              <a:t>9/7/2022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F06348-CB14-4AEE-BE7A-3F383BEEC721}" type="slidenum">
              <a:rPr lang="en-US" smtClean="0"/>
              <a:t>‹#›</a:t>
            </a:fld>
            <a:endParaRPr lang="en-US"/>
          </a:p>
        </p:txBody>
      </p:sp>
    </p:spTree>
    <p:extLst>
      <p:ext uri="{BB962C8B-B14F-4D97-AF65-F5344CB8AC3E}">
        <p14:creationId xmlns:p14="http://schemas.microsoft.com/office/powerpoint/2010/main" val="3140204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Hello, my name is Dennis Nikitaev, I’m an aerospace systems engineer at AMA, and today I’ll be talking about the Heat Pipe Heat Exchanger for Nuclear Electric Propulsion Power Conversion System.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AF06348-CB14-4AEE-BE7A-3F383BEEC721}" type="slidenum">
              <a:rPr lang="en-US" smtClean="0"/>
              <a:t>1</a:t>
            </a:fld>
            <a:endParaRPr lang="en-US"/>
          </a:p>
        </p:txBody>
      </p:sp>
    </p:spTree>
    <p:extLst>
      <p:ext uri="{BB962C8B-B14F-4D97-AF65-F5344CB8AC3E}">
        <p14:creationId xmlns:p14="http://schemas.microsoft.com/office/powerpoint/2010/main" val="1789481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This work was supported by NASA’s STMD through the SNP project. A special thanks goes to DV Rao from LANL for his input and guidance.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7AF06348-CB14-4AEE-BE7A-3F383BEEC721}" type="slidenum">
              <a:rPr lang="en-US" smtClean="0"/>
              <a:t>2</a:t>
            </a:fld>
            <a:endParaRPr lang="en-US"/>
          </a:p>
        </p:txBody>
      </p:sp>
    </p:spTree>
    <p:extLst>
      <p:ext uri="{BB962C8B-B14F-4D97-AF65-F5344CB8AC3E}">
        <p14:creationId xmlns:p14="http://schemas.microsoft.com/office/powerpoint/2010/main" val="3141394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agenda for today is to:</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Provide an overview of the NEP power conversion system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Look at how we can model the heat pipes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Then move on to reactor and heat exchanger modeling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Go through the integrated reactor-heat pipe-heat exchanger subsystem solution method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Present some results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And close out with conclusions and future work</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7AF06348-CB14-4AEE-BE7A-3F383BEEC721}" type="slidenum">
              <a:rPr lang="en-US" smtClean="0"/>
              <a:t>3</a:t>
            </a:fld>
            <a:endParaRPr lang="en-US"/>
          </a:p>
        </p:txBody>
      </p:sp>
    </p:spTree>
    <p:extLst>
      <p:ext uri="{BB962C8B-B14F-4D97-AF65-F5344CB8AC3E}">
        <p14:creationId xmlns:p14="http://schemas.microsoft.com/office/powerpoint/2010/main" val="1988192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Heat Pipe reactor power conversion cycle diagram is presented on this slide. The reactor produces heat which travels via heat pipes to the reactor heat exchanger thus heating the Brayton working fluid.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This fluid travels to the turbine and releases enthalpy thus providing power to the alternator and compressor.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fluid exits the turbine and is precooled in the recuperator before entering the radiator heat exchanger. Here, liquid eutectic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NaK</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circulates between the radiator and heat exchanger thus enabling heat rejection.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Brayton working fluid leaves the radiator heat exchanger and travels to the compressor from which it leaves at the maximum system pressure and travels back to the recuperator to get preheated before re-entering the reactor heat exchanger.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7AF06348-CB14-4AEE-BE7A-3F383BEEC721}" type="slidenum">
              <a:rPr lang="en-US" smtClean="0"/>
              <a:t>4</a:t>
            </a:fld>
            <a:endParaRPr lang="en-US"/>
          </a:p>
        </p:txBody>
      </p:sp>
    </p:spTree>
    <p:extLst>
      <p:ext uri="{BB962C8B-B14F-4D97-AF65-F5344CB8AC3E}">
        <p14:creationId xmlns:p14="http://schemas.microsoft.com/office/powerpoint/2010/main" val="1115032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This slide shows the schematic of the heat pipe.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fluid inside the heat pipe is in a saturated state with the liquid kept in place in the outer walls by a wicking structure and the vapor flowing in the middle.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heat is provided in the evaporator section which converts the liquid into vapor.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vapor flows through the entire length of the heat pipe through the adiabatic section to the condenser section where heat is released and the vapor condenses back to a liquid. The liquid then flows back to the evaporator section and the process is repeated.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AF06348-CB14-4AEE-BE7A-3F383BEEC721}" type="slidenum">
              <a:rPr lang="en-US" smtClean="0"/>
              <a:t>5</a:t>
            </a:fld>
            <a:endParaRPr lang="en-US"/>
          </a:p>
        </p:txBody>
      </p:sp>
    </p:spTree>
    <p:extLst>
      <p:ext uri="{BB962C8B-B14F-4D97-AF65-F5344CB8AC3E}">
        <p14:creationId xmlns:p14="http://schemas.microsoft.com/office/powerpoint/2010/main" val="770719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heat pipe model used in this work is based on the heat pipe limits which include: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Viscous limit that is dictated by the viscosity of the vapor which is usually encountered during start up.</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Sonic limit which states that the vapor cannot flow beyond its sonic velocity.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Entrainment limit which is based on the surface tension of the liquid which must keep the liquid contained inside the wick.</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Capillary limit which balances the pressure losses of the liquid and vapor.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And the boiling limit at which dry out occurs in the evaporator section which could damage the heat pipe.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Both sodium, and lithium were considered for this study due to their high temperature operating regimes and a constant proprietary heat pipe geometry from LANL.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Here, we see that lithium can transport up to 5 times the heat of sodium, but at temperature 500 K above that of sodium.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AF06348-CB14-4AEE-BE7A-3F383BEEC721}" type="slidenum">
              <a:rPr lang="en-US" smtClean="0"/>
              <a:t>6</a:t>
            </a:fld>
            <a:endParaRPr lang="en-US"/>
          </a:p>
        </p:txBody>
      </p:sp>
    </p:spTree>
    <p:extLst>
      <p:ext uri="{BB962C8B-B14F-4D97-AF65-F5344CB8AC3E}">
        <p14:creationId xmlns:p14="http://schemas.microsoft.com/office/powerpoint/2010/main" val="3116190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study done on the KRUSTY heat pipes resulted in both experimental and numerical results which were used to compare with the AMA heat pipe model.</a:t>
            </a:r>
          </a:p>
          <a:p>
            <a:r>
              <a:rPr lang="en-US" dirty="0"/>
              <a:t>The AMA model is shown to be in good agreement with the results from this study.</a:t>
            </a:r>
          </a:p>
          <a:p>
            <a:r>
              <a:rPr lang="en-US" dirty="0"/>
              <a:t>The graph on the left shows the heat throughput and operating temperature while the graph on the right shows the error. Here, the red points are experimental values while the blue points are numerical values.</a:t>
            </a:r>
          </a:p>
          <a:p>
            <a:r>
              <a:rPr lang="en-US" dirty="0"/>
              <a:t>The resulting errors are less than 3%.</a:t>
            </a:r>
          </a:p>
        </p:txBody>
      </p:sp>
      <p:sp>
        <p:nvSpPr>
          <p:cNvPr id="4" name="Slide Number Placeholder 3"/>
          <p:cNvSpPr>
            <a:spLocks noGrp="1"/>
          </p:cNvSpPr>
          <p:nvPr>
            <p:ph type="sldNum" sz="quarter" idx="5"/>
          </p:nvPr>
        </p:nvSpPr>
        <p:spPr/>
        <p:txBody>
          <a:bodyPr/>
          <a:lstStyle/>
          <a:p>
            <a:fld id="{7AF06348-CB14-4AEE-BE7A-3F383BEEC721}" type="slidenum">
              <a:rPr lang="en-US" smtClean="0"/>
              <a:t>7</a:t>
            </a:fld>
            <a:endParaRPr lang="en-US"/>
          </a:p>
        </p:txBody>
      </p:sp>
    </p:spTree>
    <p:extLst>
      <p:ext uri="{BB962C8B-B14F-4D97-AF65-F5344CB8AC3E}">
        <p14:creationId xmlns:p14="http://schemas.microsoft.com/office/powerpoint/2010/main" val="20782818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42424"/>
                </a:solidFill>
                <a:effectLst/>
                <a:latin typeface="Segoe UI" panose="020B0502040204020203" pitchFamily="34" charset="0"/>
                <a:ea typeface="Calibri" panose="020F0502020204030204" pitchFamily="34" charset="0"/>
                <a:cs typeface="Times New Roman" panose="02020603050405020304" pitchFamily="18" charset="0"/>
              </a:rPr>
              <a:t>To parametrically assess the reactor performance space, a detailed physics-based code suite was generated to analyze the trades between various reactor working fluid options and operability regimes. This code suite includes a first-order thermal hydraulic solver based on user-input geometry and boundary conditions provided by the power conversion system, such as temperatures, mass flow rate, and pressure. The code will converge on the required number of unit cells by varying the thermal power density and mass flow rate per unit cell. Following T/H convergence, a case-specific neutronics script can be generated in either SERPENT or </a:t>
            </a:r>
            <a:r>
              <a:rPr lang="en-US" sz="1200" dirty="0" err="1">
                <a:solidFill>
                  <a:srgbClr val="242424"/>
                </a:solidFill>
                <a:effectLst/>
                <a:latin typeface="Segoe UI" panose="020B0502040204020203" pitchFamily="34" charset="0"/>
                <a:ea typeface="Calibri" panose="020F0502020204030204" pitchFamily="34" charset="0"/>
                <a:cs typeface="Times New Roman" panose="02020603050405020304" pitchFamily="18" charset="0"/>
              </a:rPr>
              <a:t>OpenMC</a:t>
            </a:r>
            <a:r>
              <a:rPr lang="en-US" sz="1200" dirty="0">
                <a:solidFill>
                  <a:srgbClr val="242424"/>
                </a:solidFill>
                <a:effectLst/>
                <a:latin typeface="Segoe UI" panose="020B0502040204020203" pitchFamily="34" charset="0"/>
                <a:ea typeface="Calibri" panose="020F0502020204030204" pitchFamily="34" charset="0"/>
                <a:cs typeface="Times New Roman" panose="02020603050405020304" pitchFamily="18" charset="0"/>
              </a:rPr>
              <a:t> to analyze the reactor physics on the specified core geometry. The code sequence finalizes with a mass estimate by applying volume/density calculations on the converged dimensions and subcomponent mass empirical correlations from the SP-100 project to inform system alpha models.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AF06348-CB14-4AEE-BE7A-3F383BEEC721}" type="slidenum">
              <a:rPr lang="en-US" smtClean="0"/>
              <a:t>8</a:t>
            </a:fld>
            <a:endParaRPr lang="en-US"/>
          </a:p>
        </p:txBody>
      </p:sp>
    </p:spTree>
    <p:extLst>
      <p:ext uri="{BB962C8B-B14F-4D97-AF65-F5344CB8AC3E}">
        <p14:creationId xmlns:p14="http://schemas.microsoft.com/office/powerpoint/2010/main" val="373666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For the simplification of analysis, the heat exchanger is assumed to be a duct with a rectangular flow area with a constant height taken from the length of the condenser section of the heat pipes with the heat exchanger length and width parameters are varied.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total number of heat pipes is provided by the reactor model and their pitch is determined by these equations depending on their arrangement.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convective heat transfer coefficient, pressure losses, and resulting power conversion inlet temperature are calculated by using the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Zukauskas</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correlations.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result of this modeling approach is that the heat exchanger sizing is limited by the heat pipe geometry and reactor sizing.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AF06348-CB14-4AEE-BE7A-3F383BEEC721}" type="slidenum">
              <a:rPr lang="en-US" smtClean="0"/>
              <a:t>9</a:t>
            </a:fld>
            <a:endParaRPr lang="en-US"/>
          </a:p>
        </p:txBody>
      </p:sp>
    </p:spTree>
    <p:extLst>
      <p:ext uri="{BB962C8B-B14F-4D97-AF65-F5344CB8AC3E}">
        <p14:creationId xmlns:p14="http://schemas.microsoft.com/office/powerpoint/2010/main" val="3268256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solution method for the heat pipe-reactor-heat exchanger subsystem begins with an assumed heat pipe surface temperature.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heat pipes are assumed to be an isothermal heat source.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Based on the heat pipe limits model, the heat throughput per heat pipe is fed into the reactor sizing model along with the inlet conditions.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reactor sizing model determines the number of heat pipes required to yield a PCIT.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number of heat pipes is then fed into the heat exchanger model which yields the outlet conditions for a given length and width.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heat exchanger outlet conditions and subsystem component masses are analyzed, and the heat exchanger size and heat pipe surface temperature are varied by a non-linear solver to eventually yield the desired outlet temperature with minimized pressure losses and minimized total subsystem mass.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subsystem sizing solution is iterative.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AF06348-CB14-4AEE-BE7A-3F383BEEC721}" type="slidenum">
              <a:rPr lang="en-US" smtClean="0"/>
              <a:t>10</a:t>
            </a:fld>
            <a:endParaRPr lang="en-US"/>
          </a:p>
        </p:txBody>
      </p:sp>
    </p:spTree>
    <p:extLst>
      <p:ext uri="{BB962C8B-B14F-4D97-AF65-F5344CB8AC3E}">
        <p14:creationId xmlns:p14="http://schemas.microsoft.com/office/powerpoint/2010/main" val="2975713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heat pipe-reactor-heat exchanger subsystem inlet conditions were swept and curve fits were implemented. </a:t>
            </a:r>
          </a:p>
          <a:p>
            <a:r>
              <a:rPr lang="en-US" dirty="0"/>
              <a:t>The range of the swept parameters are shown in this table and the fit itself consists of a dimensional fit of the component mass based on the mass flow rate along with dimensionless fits based on the inlet temperature and pressure.</a:t>
            </a:r>
          </a:p>
          <a:p>
            <a:r>
              <a:rPr lang="en-US" dirty="0"/>
              <a:t>Different curve fits exist for different heat pipe fluids and desired PCIT values.</a:t>
            </a:r>
          </a:p>
          <a:p>
            <a:r>
              <a:rPr lang="en-US" dirty="0"/>
              <a:t>The working fluid used is Helium-Xenon to yield 40 g/mol consistent with BRU studies.</a:t>
            </a:r>
          </a:p>
          <a:p>
            <a:r>
              <a:rPr lang="en-US" dirty="0"/>
              <a:t>An example case is presented here for lithium with a 1100 K PCIT.</a:t>
            </a:r>
          </a:p>
          <a:p>
            <a:r>
              <a:rPr lang="en-US" dirty="0"/>
              <a:t>Here, the system mass decreases with rising inlet temperature which is consistent with the decreasing required heat through put.</a:t>
            </a:r>
          </a:p>
          <a:p>
            <a:r>
              <a:rPr lang="en-US" dirty="0"/>
              <a:t>Since the heat throughput remains relatively constant with changing pressure, the reactor and shield masses remain the same while the heat exchanger mass increases due to increased volumetric flow rate.</a:t>
            </a:r>
          </a:p>
          <a:p>
            <a:r>
              <a:rPr lang="en-US" dirty="0"/>
              <a:t>With increasing mass flow rate, the heat exchanger mass increases exponentially while the reactor and shield mass increase logarithmically.</a:t>
            </a:r>
          </a:p>
        </p:txBody>
      </p:sp>
      <p:sp>
        <p:nvSpPr>
          <p:cNvPr id="4" name="Slide Number Placeholder 3"/>
          <p:cNvSpPr>
            <a:spLocks noGrp="1"/>
          </p:cNvSpPr>
          <p:nvPr>
            <p:ph type="sldNum" sz="quarter" idx="5"/>
          </p:nvPr>
        </p:nvSpPr>
        <p:spPr/>
        <p:txBody>
          <a:bodyPr/>
          <a:lstStyle/>
          <a:p>
            <a:fld id="{7AF06348-CB14-4AEE-BE7A-3F383BEEC721}" type="slidenum">
              <a:rPr lang="en-US" smtClean="0"/>
              <a:t>11</a:t>
            </a:fld>
            <a:endParaRPr lang="en-US"/>
          </a:p>
        </p:txBody>
      </p:sp>
    </p:spTree>
    <p:extLst>
      <p:ext uri="{BB962C8B-B14F-4D97-AF65-F5344CB8AC3E}">
        <p14:creationId xmlns:p14="http://schemas.microsoft.com/office/powerpoint/2010/main" val="2298182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mass curve fits from the previous slide, a Power conversion System thermodynamic model was evaluated to optimize the system mass.</a:t>
            </a:r>
          </a:p>
          <a:p>
            <a:r>
              <a:rPr lang="en-US" dirty="0"/>
              <a:t>These cases have been evaluated for both lithium and sodium. Due to the higher operating temperature of lithium, 1400 K PCIT was included.</a:t>
            </a:r>
          </a:p>
          <a:p>
            <a:r>
              <a:rPr lang="en-US" dirty="0"/>
              <a:t>The optimization parameters included the maximum system pressure, turbine pressure ratio, and the mass flow rate.</a:t>
            </a:r>
          </a:p>
          <a:p>
            <a:r>
              <a:rPr lang="en-US" dirty="0"/>
              <a:t>This table summarizes some of the resulting parameters for each considered case.</a:t>
            </a:r>
          </a:p>
        </p:txBody>
      </p:sp>
      <p:sp>
        <p:nvSpPr>
          <p:cNvPr id="4" name="Slide Number Placeholder 3"/>
          <p:cNvSpPr>
            <a:spLocks noGrp="1"/>
          </p:cNvSpPr>
          <p:nvPr>
            <p:ph type="sldNum" sz="quarter" idx="5"/>
          </p:nvPr>
        </p:nvSpPr>
        <p:spPr/>
        <p:txBody>
          <a:bodyPr/>
          <a:lstStyle/>
          <a:p>
            <a:fld id="{7AF06348-CB14-4AEE-BE7A-3F383BEEC721}" type="slidenum">
              <a:rPr lang="en-US" smtClean="0"/>
              <a:t>12</a:t>
            </a:fld>
            <a:endParaRPr lang="en-US"/>
          </a:p>
        </p:txBody>
      </p:sp>
    </p:spTree>
    <p:extLst>
      <p:ext uri="{BB962C8B-B14F-4D97-AF65-F5344CB8AC3E}">
        <p14:creationId xmlns:p14="http://schemas.microsoft.com/office/powerpoint/2010/main" val="3369434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Sodium and lithium were evaluated as different fluids inside the heat pipes as well as different PCITs with the pairs shown on the x-axes.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 detailed component level model evaluated the cycle given the optimum thermodynamic operation and producing a net power of 2 MWe with an average maximum system pressure of 2.2 MPa.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outcome is that sodium results in 5 times more heat pipes than lithium which yields 3 times the mass of lithium systems.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low temperature sodium case results in pressure losses that are lower than the lithium case at the same temperature while the higher temperature case results in higher pressure losses due to the increased volumetric flow rates. Following this, the 1400 K lithium case results in the highest pressure losses of all evaluated cases.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AF06348-CB14-4AEE-BE7A-3F383BEEC721}" type="slidenum">
              <a:rPr lang="en-US" smtClean="0"/>
              <a:t>13</a:t>
            </a:fld>
            <a:endParaRPr lang="en-US"/>
          </a:p>
        </p:txBody>
      </p:sp>
    </p:spTree>
    <p:extLst>
      <p:ext uri="{BB962C8B-B14F-4D97-AF65-F5344CB8AC3E}">
        <p14:creationId xmlns:p14="http://schemas.microsoft.com/office/powerpoint/2010/main" val="663426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This work concludes that sodium heat pipes result in high mass heat pipe-reactor-heat exchanger subsystems due to the increased number of heat pipes over lithium.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Higher power conversion inlet temperatures result in higher pressure losses while lower temperatures result in lower pressure losses due to lower volumetric flow rates.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Future work should include an experiment to better understand noble gas mixture heat transfer through tube banks and explore variable heat pipe geometries.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AF06348-CB14-4AEE-BE7A-3F383BEEC721}" type="slidenum">
              <a:rPr lang="en-US" smtClean="0"/>
              <a:t>14</a:t>
            </a:fld>
            <a:endParaRPr lang="en-US"/>
          </a:p>
        </p:txBody>
      </p:sp>
    </p:spTree>
    <p:extLst>
      <p:ext uri="{BB962C8B-B14F-4D97-AF65-F5344CB8AC3E}">
        <p14:creationId xmlns:p14="http://schemas.microsoft.com/office/powerpoint/2010/main" val="372368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F06348-CB14-4AEE-BE7A-3F383BEEC721}" type="slidenum">
              <a:rPr lang="en-US" smtClean="0"/>
              <a:t>15</a:t>
            </a:fld>
            <a:endParaRPr lang="en-US"/>
          </a:p>
        </p:txBody>
      </p:sp>
    </p:spTree>
    <p:extLst>
      <p:ext uri="{BB962C8B-B14F-4D97-AF65-F5344CB8AC3E}">
        <p14:creationId xmlns:p14="http://schemas.microsoft.com/office/powerpoint/2010/main" val="1169459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6B286-9717-724B-8D62-48B284D560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DBABD5-54CB-CD40-8732-3166633FB2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EC9E000F-FF43-E04F-B8F5-82EFC768C8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F249E2-040E-FC4E-AD10-DEDBB77F796D}"/>
              </a:ext>
            </a:extLst>
          </p:cNvPr>
          <p:cNvSpPr>
            <a:spLocks noGrp="1"/>
          </p:cNvSpPr>
          <p:nvPr>
            <p:ph type="sldNum" sz="quarter" idx="12"/>
          </p:nvPr>
        </p:nvSpPr>
        <p:spPr/>
        <p:txBody>
          <a:bodyPr/>
          <a:lstStyle/>
          <a:p>
            <a:fld id="{51EDBE44-AB08-AF46-B5ED-809649FC1847}" type="slidenum">
              <a:rPr lang="en-US" smtClean="0"/>
              <a:t>‹#›</a:t>
            </a:fld>
            <a:endParaRPr lang="en-US"/>
          </a:p>
        </p:txBody>
      </p:sp>
      <p:sp>
        <p:nvSpPr>
          <p:cNvPr id="7" name="TextBox 6">
            <a:extLst>
              <a:ext uri="{FF2B5EF4-FFF2-40B4-BE49-F238E27FC236}">
                <a16:creationId xmlns:a16="http://schemas.microsoft.com/office/drawing/2014/main" id="{281E1E75-BEFE-804B-B3AA-64047066015D}"/>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4177588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AB12C-40B1-A24D-94F7-891DB35227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7C8100-1902-E24F-BA76-AC22096FEA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94A54D4B-5C55-8445-AD11-184EA20695B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04CB0C1-DD3B-8E44-936B-744FF6A36223}"/>
              </a:ext>
            </a:extLst>
          </p:cNvPr>
          <p:cNvSpPr>
            <a:spLocks noGrp="1"/>
          </p:cNvSpPr>
          <p:nvPr>
            <p:ph type="sldNum" sz="quarter" idx="12"/>
          </p:nvPr>
        </p:nvSpPr>
        <p:spPr/>
        <p:txBody>
          <a:bodyPr/>
          <a:lstStyle/>
          <a:p>
            <a:fld id="{51EDBE44-AB08-AF46-B5ED-809649FC1847}" type="slidenum">
              <a:rPr lang="en-US" smtClean="0"/>
              <a:t>‹#›</a:t>
            </a:fld>
            <a:endParaRPr lang="en-US"/>
          </a:p>
        </p:txBody>
      </p:sp>
      <p:sp>
        <p:nvSpPr>
          <p:cNvPr id="7" name="TextBox 6">
            <a:extLst>
              <a:ext uri="{FF2B5EF4-FFF2-40B4-BE49-F238E27FC236}">
                <a16:creationId xmlns:a16="http://schemas.microsoft.com/office/drawing/2014/main" id="{D7C0F60C-EDB7-AC40-BFFC-40208E6BB42E}"/>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2910625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393FF-1B89-3748-B7E1-C6A0F96B73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D4EF56-B603-7043-9E11-AF71E1A5C0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37CA3F47-FA64-CE40-AE6C-821A11F23A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7C00CA-F5BC-CD45-AE66-B7638C462879}"/>
              </a:ext>
            </a:extLst>
          </p:cNvPr>
          <p:cNvSpPr>
            <a:spLocks noGrp="1"/>
          </p:cNvSpPr>
          <p:nvPr>
            <p:ph type="sldNum" sz="quarter" idx="12"/>
          </p:nvPr>
        </p:nvSpPr>
        <p:spPr/>
        <p:txBody>
          <a:bodyPr/>
          <a:lstStyle/>
          <a:p>
            <a:fld id="{51EDBE44-AB08-AF46-B5ED-809649FC1847}" type="slidenum">
              <a:rPr lang="en-US" smtClean="0"/>
              <a:t>‹#›</a:t>
            </a:fld>
            <a:endParaRPr lang="en-US"/>
          </a:p>
        </p:txBody>
      </p:sp>
      <p:sp>
        <p:nvSpPr>
          <p:cNvPr id="7" name="TextBox 6">
            <a:extLst>
              <a:ext uri="{FF2B5EF4-FFF2-40B4-BE49-F238E27FC236}">
                <a16:creationId xmlns:a16="http://schemas.microsoft.com/office/drawing/2014/main" id="{56F22BA7-6B89-D049-A10E-431E7999F815}"/>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2204038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CB467-5C12-D64D-BB3C-790C204365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BEDD86-6281-9440-920F-07F0CBE793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87B7B95-A1B9-3B4D-BB97-497CD0834A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D15A0B4-5689-F341-BC12-C361F0F586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715590-E2B9-8640-937C-F896E2FF2F49}"/>
              </a:ext>
            </a:extLst>
          </p:cNvPr>
          <p:cNvSpPr>
            <a:spLocks noGrp="1"/>
          </p:cNvSpPr>
          <p:nvPr>
            <p:ph type="sldNum" sz="quarter" idx="12"/>
          </p:nvPr>
        </p:nvSpPr>
        <p:spPr/>
        <p:txBody>
          <a:bodyPr/>
          <a:lstStyle/>
          <a:p>
            <a:fld id="{51EDBE44-AB08-AF46-B5ED-809649FC1847}" type="slidenum">
              <a:rPr lang="en-US" smtClean="0"/>
              <a:t>‹#›</a:t>
            </a:fld>
            <a:endParaRPr lang="en-US"/>
          </a:p>
        </p:txBody>
      </p:sp>
      <p:sp>
        <p:nvSpPr>
          <p:cNvPr id="8" name="TextBox 7">
            <a:extLst>
              <a:ext uri="{FF2B5EF4-FFF2-40B4-BE49-F238E27FC236}">
                <a16:creationId xmlns:a16="http://schemas.microsoft.com/office/drawing/2014/main" id="{15BA831B-4FE9-394D-9FC0-7B7F40FE1D84}"/>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3098565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6C26C-4B59-7643-8037-7216BDEC6D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36304CC-F657-CB48-91C2-22FA192D8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BFE262-FAC9-804C-8B4A-991F1E6B22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9542A3-D99D-A148-BA50-9DA1920F54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AAA6B1-82AD-8548-95D3-C064831BEA1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785DE76-6D57-914A-8A1C-43E4D341F5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17AD36-9158-CC4D-8464-97AE678D3765}"/>
              </a:ext>
            </a:extLst>
          </p:cNvPr>
          <p:cNvSpPr>
            <a:spLocks noGrp="1"/>
          </p:cNvSpPr>
          <p:nvPr>
            <p:ph type="sldNum" sz="quarter" idx="12"/>
          </p:nvPr>
        </p:nvSpPr>
        <p:spPr/>
        <p:txBody>
          <a:bodyPr/>
          <a:lstStyle/>
          <a:p>
            <a:fld id="{51EDBE44-AB08-AF46-B5ED-809649FC1847}" type="slidenum">
              <a:rPr lang="en-US" smtClean="0"/>
              <a:t>‹#›</a:t>
            </a:fld>
            <a:endParaRPr lang="en-US"/>
          </a:p>
        </p:txBody>
      </p:sp>
      <p:sp>
        <p:nvSpPr>
          <p:cNvPr id="10" name="TextBox 9">
            <a:extLst>
              <a:ext uri="{FF2B5EF4-FFF2-40B4-BE49-F238E27FC236}">
                <a16:creationId xmlns:a16="http://schemas.microsoft.com/office/drawing/2014/main" id="{1AB8177A-C181-E644-BF70-7FEE662F896B}"/>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2165685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E562F-D965-0F42-8513-3F0D66DF4075}"/>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9A5F4A90-0BB3-FC46-970D-1749CE7AAF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D89F80-ABCF-FC44-89AD-0A19E1328955}"/>
              </a:ext>
            </a:extLst>
          </p:cNvPr>
          <p:cNvSpPr>
            <a:spLocks noGrp="1"/>
          </p:cNvSpPr>
          <p:nvPr>
            <p:ph type="sldNum" sz="quarter" idx="12"/>
          </p:nvPr>
        </p:nvSpPr>
        <p:spPr/>
        <p:txBody>
          <a:bodyPr/>
          <a:lstStyle/>
          <a:p>
            <a:fld id="{51EDBE44-AB08-AF46-B5ED-809649FC1847}" type="slidenum">
              <a:rPr lang="en-US" smtClean="0"/>
              <a:t>‹#›</a:t>
            </a:fld>
            <a:endParaRPr lang="en-US"/>
          </a:p>
        </p:txBody>
      </p:sp>
      <p:sp>
        <p:nvSpPr>
          <p:cNvPr id="6" name="TextBox 5">
            <a:extLst>
              <a:ext uri="{FF2B5EF4-FFF2-40B4-BE49-F238E27FC236}">
                <a16:creationId xmlns:a16="http://schemas.microsoft.com/office/drawing/2014/main" id="{CE7150F9-C650-5A4C-9304-5967B4876F3A}"/>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1884415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D2F2A9D-26E1-0E4E-8307-B99A9DE341C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67A144-2BFF-3B43-9611-2DA58A206DA9}"/>
              </a:ext>
            </a:extLst>
          </p:cNvPr>
          <p:cNvSpPr>
            <a:spLocks noGrp="1"/>
          </p:cNvSpPr>
          <p:nvPr>
            <p:ph type="sldNum" sz="quarter" idx="12"/>
          </p:nvPr>
        </p:nvSpPr>
        <p:spPr/>
        <p:txBody>
          <a:bodyPr/>
          <a:lstStyle/>
          <a:p>
            <a:fld id="{51EDBE44-AB08-AF46-B5ED-809649FC1847}" type="slidenum">
              <a:rPr lang="en-US" smtClean="0"/>
              <a:t>‹#›</a:t>
            </a:fld>
            <a:endParaRPr lang="en-US"/>
          </a:p>
        </p:txBody>
      </p:sp>
      <p:sp>
        <p:nvSpPr>
          <p:cNvPr id="5" name="TextBox 4">
            <a:extLst>
              <a:ext uri="{FF2B5EF4-FFF2-40B4-BE49-F238E27FC236}">
                <a16:creationId xmlns:a16="http://schemas.microsoft.com/office/drawing/2014/main" id="{66051428-9152-BE43-A970-47904479BBF7}"/>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3658632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C4B9C-78D0-3043-825B-E19C2FBDE3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CD70FC-D5D8-9D48-BE0E-7F15DFF13A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8DDC89-0670-B04C-9DDB-A49D2A6B89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B4DF1B7A-E1DE-C54E-9700-BF0C67C9EE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35A2A1-BBE9-7840-AB5C-00C660B0B32C}"/>
              </a:ext>
            </a:extLst>
          </p:cNvPr>
          <p:cNvSpPr>
            <a:spLocks noGrp="1"/>
          </p:cNvSpPr>
          <p:nvPr>
            <p:ph type="sldNum" sz="quarter" idx="12"/>
          </p:nvPr>
        </p:nvSpPr>
        <p:spPr/>
        <p:txBody>
          <a:bodyPr/>
          <a:lstStyle/>
          <a:p>
            <a:fld id="{51EDBE44-AB08-AF46-B5ED-809649FC1847}" type="slidenum">
              <a:rPr lang="en-US" smtClean="0"/>
              <a:t>‹#›</a:t>
            </a:fld>
            <a:endParaRPr lang="en-US"/>
          </a:p>
        </p:txBody>
      </p:sp>
      <p:sp>
        <p:nvSpPr>
          <p:cNvPr id="8" name="TextBox 7">
            <a:extLst>
              <a:ext uri="{FF2B5EF4-FFF2-40B4-BE49-F238E27FC236}">
                <a16:creationId xmlns:a16="http://schemas.microsoft.com/office/drawing/2014/main" id="{2232DB81-F8AA-6140-B1A4-FC592D9EEBDE}"/>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3672758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C96A2-266A-D144-BE1C-89CC778FB0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852D05-32FA-FB4F-BFBC-08B985269C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286739-1F41-E74E-948C-7287A5FDC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E7F12398-2059-FF4E-BA6E-A4461C349A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5DD01F-3919-D54D-9DBF-7DE2187B91CA}"/>
              </a:ext>
            </a:extLst>
          </p:cNvPr>
          <p:cNvSpPr>
            <a:spLocks noGrp="1"/>
          </p:cNvSpPr>
          <p:nvPr>
            <p:ph type="sldNum" sz="quarter" idx="12"/>
          </p:nvPr>
        </p:nvSpPr>
        <p:spPr/>
        <p:txBody>
          <a:bodyPr/>
          <a:lstStyle/>
          <a:p>
            <a:fld id="{51EDBE44-AB08-AF46-B5ED-809649FC1847}" type="slidenum">
              <a:rPr lang="en-US" smtClean="0"/>
              <a:t>‹#›</a:t>
            </a:fld>
            <a:endParaRPr lang="en-US"/>
          </a:p>
        </p:txBody>
      </p:sp>
      <p:sp>
        <p:nvSpPr>
          <p:cNvPr id="8" name="TextBox 7">
            <a:extLst>
              <a:ext uri="{FF2B5EF4-FFF2-40B4-BE49-F238E27FC236}">
                <a16:creationId xmlns:a16="http://schemas.microsoft.com/office/drawing/2014/main" id="{C3F5E950-07CB-DF46-9701-6451124919B9}"/>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920037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DE795-2243-8B45-AE16-0D1437D933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233AAD-146C-C84B-9A47-FB478A67A9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A77D760-9485-4542-AD28-6FD8C5DE01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E48DFA-B465-AE42-9C39-5EEE012084EB}"/>
              </a:ext>
            </a:extLst>
          </p:cNvPr>
          <p:cNvSpPr>
            <a:spLocks noGrp="1"/>
          </p:cNvSpPr>
          <p:nvPr>
            <p:ph type="sldNum" sz="quarter" idx="12"/>
          </p:nvPr>
        </p:nvSpPr>
        <p:spPr/>
        <p:txBody>
          <a:bodyPr/>
          <a:lstStyle/>
          <a:p>
            <a:fld id="{51EDBE44-AB08-AF46-B5ED-809649FC1847}" type="slidenum">
              <a:rPr lang="en-US" smtClean="0"/>
              <a:t>‹#›</a:t>
            </a:fld>
            <a:endParaRPr lang="en-US"/>
          </a:p>
        </p:txBody>
      </p:sp>
      <p:sp>
        <p:nvSpPr>
          <p:cNvPr id="7" name="TextBox 6">
            <a:extLst>
              <a:ext uri="{FF2B5EF4-FFF2-40B4-BE49-F238E27FC236}">
                <a16:creationId xmlns:a16="http://schemas.microsoft.com/office/drawing/2014/main" id="{9C2180F2-E67A-4B47-9FB2-E4A0601D2405}"/>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647180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C93AC6-44C7-0A45-8109-C5BC29B13A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40B057-DFC8-0A42-9FE3-EC8375A996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A68DC0F-7CF2-2841-8886-09350949AC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FE975B-8106-E840-AF3B-2C1D47CE76CF}"/>
              </a:ext>
            </a:extLst>
          </p:cNvPr>
          <p:cNvSpPr>
            <a:spLocks noGrp="1"/>
          </p:cNvSpPr>
          <p:nvPr>
            <p:ph type="sldNum" sz="quarter" idx="12"/>
          </p:nvPr>
        </p:nvSpPr>
        <p:spPr/>
        <p:txBody>
          <a:bodyPr/>
          <a:lstStyle/>
          <a:p>
            <a:fld id="{51EDBE44-AB08-AF46-B5ED-809649FC1847}" type="slidenum">
              <a:rPr lang="en-US" smtClean="0"/>
              <a:t>‹#›</a:t>
            </a:fld>
            <a:endParaRPr lang="en-US"/>
          </a:p>
        </p:txBody>
      </p:sp>
      <p:sp>
        <p:nvSpPr>
          <p:cNvPr id="7" name="TextBox 6">
            <a:extLst>
              <a:ext uri="{FF2B5EF4-FFF2-40B4-BE49-F238E27FC236}">
                <a16:creationId xmlns:a16="http://schemas.microsoft.com/office/drawing/2014/main" id="{1191893E-D540-4C4B-9E5A-69AE45667A90}"/>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84115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2406DA-5D28-554F-B0B4-8F1353AFDE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C76093-1C11-A844-9109-A74E952093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77D72AC-3FFF-7740-861B-50284FAE79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B8FFF46-4E5B-9C48-9260-DF22E0DD51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EDBE44-AB08-AF46-B5ED-809649FC1847}" type="slidenum">
              <a:rPr lang="en-US" smtClean="0"/>
              <a:t>‹#›</a:t>
            </a:fld>
            <a:endParaRPr lang="en-US"/>
          </a:p>
        </p:txBody>
      </p:sp>
      <p:pic>
        <p:nvPicPr>
          <p:cNvPr id="9" name="Picture 8" descr="A picture containing drawing&#10;&#10;Description automatically generated">
            <a:extLst>
              <a:ext uri="{FF2B5EF4-FFF2-40B4-BE49-F238E27FC236}">
                <a16:creationId xmlns:a16="http://schemas.microsoft.com/office/drawing/2014/main" id="{EC65A74A-A86F-1D48-AB53-F72F1F4DC73F}"/>
              </a:ext>
            </a:extLst>
          </p:cNvPr>
          <p:cNvPicPr>
            <a:picLocks noChangeAspect="1"/>
          </p:cNvPicPr>
          <p:nvPr userDrawn="1"/>
        </p:nvPicPr>
        <p:blipFill>
          <a:blip r:embed="rId13"/>
          <a:stretch>
            <a:fillRect/>
          </a:stretch>
        </p:blipFill>
        <p:spPr>
          <a:xfrm>
            <a:off x="1180896" y="6528973"/>
            <a:ext cx="895027" cy="233293"/>
          </a:xfrm>
          <a:prstGeom prst="rect">
            <a:avLst/>
          </a:prstGeom>
        </p:spPr>
      </p:pic>
    </p:spTree>
    <p:extLst>
      <p:ext uri="{BB962C8B-B14F-4D97-AF65-F5344CB8AC3E}">
        <p14:creationId xmlns:p14="http://schemas.microsoft.com/office/powerpoint/2010/main" val="5490072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12.png"/><Relationship Id="rId12"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emf"/><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6.pn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5.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7.PNG"/><Relationship Id="rId10" Type="http://schemas.openxmlformats.org/officeDocument/2006/relationships/image" Target="../media/image24.png"/><Relationship Id="rId4" Type="http://schemas.openxmlformats.org/officeDocument/2006/relationships/image" Target="../media/image6.png"/><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image" Target="../media/image5.png"/><Relationship Id="rId7" Type="http://schemas.openxmlformats.org/officeDocument/2006/relationships/image" Target="../media/image28.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emf"/><Relationship Id="rId5" Type="http://schemas.openxmlformats.org/officeDocument/2006/relationships/image" Target="../media/image7.PNG"/><Relationship Id="rId10" Type="http://schemas.openxmlformats.org/officeDocument/2006/relationships/image" Target="../media/image31.png"/><Relationship Id="rId4" Type="http://schemas.openxmlformats.org/officeDocument/2006/relationships/image" Target="../media/image6.png"/><Relationship Id="rId9"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5.png"/><Relationship Id="rId7" Type="http://schemas.openxmlformats.org/officeDocument/2006/relationships/image" Target="../media/image34.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3.emf"/><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D4C630-AAEF-DD45-924B-657CC432EE41}"/>
              </a:ext>
            </a:extLst>
          </p:cNvPr>
          <p:cNvPicPr>
            <a:picLocks noChangeAspect="1"/>
          </p:cNvPicPr>
          <p:nvPr/>
        </p:nvPicPr>
        <p:blipFill rotWithShape="1">
          <a:blip r:embed="rId3">
            <a:extLst>
              <a:ext uri="{28A0092B-C50C-407E-A947-70E740481C1C}">
                <a14:useLocalDpi xmlns:a14="http://schemas.microsoft.com/office/drawing/2010/main" val="0"/>
              </a:ext>
            </a:extLst>
          </a:blip>
          <a:srcRect b="6666"/>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46C2CC91-FDB9-B842-ADD1-AB48106B6402}"/>
              </a:ext>
            </a:extLst>
          </p:cNvPr>
          <p:cNvPicPr>
            <a:picLocks noChangeAspect="1"/>
          </p:cNvPicPr>
          <p:nvPr/>
        </p:nvPicPr>
        <p:blipFill rotWithShape="1">
          <a:blip r:embed="rId4"/>
          <a:srcRect b="33176"/>
          <a:stretch/>
        </p:blipFill>
        <p:spPr>
          <a:xfrm>
            <a:off x="3362691" y="580359"/>
            <a:ext cx="5466617" cy="877025"/>
          </a:xfrm>
          <a:prstGeom prst="rect">
            <a:avLst/>
          </a:prstGeom>
        </p:spPr>
      </p:pic>
      <p:sp>
        <p:nvSpPr>
          <p:cNvPr id="8" name="TextBox 7">
            <a:extLst>
              <a:ext uri="{FF2B5EF4-FFF2-40B4-BE49-F238E27FC236}">
                <a16:creationId xmlns:a16="http://schemas.microsoft.com/office/drawing/2014/main" id="{F8E6C69A-EC47-3F4F-9E1C-CECAA2A362DB}"/>
              </a:ext>
            </a:extLst>
          </p:cNvPr>
          <p:cNvSpPr txBox="1"/>
          <p:nvPr/>
        </p:nvSpPr>
        <p:spPr>
          <a:xfrm>
            <a:off x="0" y="2347324"/>
            <a:ext cx="12192000" cy="1569660"/>
          </a:xfrm>
          <a:prstGeom prst="rect">
            <a:avLst/>
          </a:prstGeom>
          <a:solidFill>
            <a:schemeClr val="tx1">
              <a:lumMod val="95000"/>
              <a:lumOff val="5000"/>
              <a:alpha val="48000"/>
            </a:schemeClr>
          </a:solidFill>
        </p:spPr>
        <p:txBody>
          <a:bodyPr wrap="square" rtlCol="0">
            <a:spAutoFit/>
          </a:bodyPr>
          <a:lstStyle/>
          <a:p>
            <a:pPr algn="ctr"/>
            <a:r>
              <a:rPr lang="en-US" sz="4800" b="1" dirty="0">
                <a:solidFill>
                  <a:schemeClr val="bg1"/>
                </a:solidFill>
              </a:rPr>
              <a:t>Heat Pipe Heat Exchanger for Nuclear Electric Propulsion Power Conversion System</a:t>
            </a:r>
          </a:p>
        </p:txBody>
      </p:sp>
      <p:sp>
        <p:nvSpPr>
          <p:cNvPr id="9" name="TextBox 8">
            <a:extLst>
              <a:ext uri="{FF2B5EF4-FFF2-40B4-BE49-F238E27FC236}">
                <a16:creationId xmlns:a16="http://schemas.microsoft.com/office/drawing/2014/main" id="{63F0962C-F8AE-417F-B495-C3F2F12E9442}"/>
              </a:ext>
            </a:extLst>
          </p:cNvPr>
          <p:cNvSpPr txBox="1"/>
          <p:nvPr/>
        </p:nvSpPr>
        <p:spPr>
          <a:xfrm>
            <a:off x="927651" y="3916984"/>
            <a:ext cx="10336696" cy="1200329"/>
          </a:xfrm>
          <a:prstGeom prst="rect">
            <a:avLst/>
          </a:prstGeom>
          <a:noFill/>
        </p:spPr>
        <p:txBody>
          <a:bodyPr wrap="square" rtlCol="0">
            <a:spAutoFit/>
          </a:bodyPr>
          <a:lstStyle/>
          <a:p>
            <a:pPr algn="ctr"/>
            <a:r>
              <a:rPr lang="en-US" sz="3600" dirty="0">
                <a:solidFill>
                  <a:schemeClr val="bg1"/>
                </a:solidFill>
              </a:rPr>
              <a:t>Dennis Nikitaev, Corey D. Smith, Matthew Duchek, Christopher Harnack, William Machemer</a:t>
            </a:r>
          </a:p>
        </p:txBody>
      </p:sp>
      <p:sp>
        <p:nvSpPr>
          <p:cNvPr id="14" name="TextBox 13">
            <a:extLst>
              <a:ext uri="{FF2B5EF4-FFF2-40B4-BE49-F238E27FC236}">
                <a16:creationId xmlns:a16="http://schemas.microsoft.com/office/drawing/2014/main" id="{0DF4A3D2-691E-1696-A799-D17173E23E07}"/>
              </a:ext>
            </a:extLst>
          </p:cNvPr>
          <p:cNvSpPr txBox="1"/>
          <p:nvPr/>
        </p:nvSpPr>
        <p:spPr>
          <a:xfrm>
            <a:off x="3043645" y="1558094"/>
            <a:ext cx="6104708" cy="461665"/>
          </a:xfrm>
          <a:prstGeom prst="rect">
            <a:avLst/>
          </a:prstGeom>
          <a:noFill/>
        </p:spPr>
        <p:txBody>
          <a:bodyPr wrap="square">
            <a:spAutoFit/>
          </a:bodyPr>
          <a:lstStyle/>
          <a:p>
            <a:pPr algn="ctr"/>
            <a:r>
              <a:rPr lang="en-US" sz="2400" dirty="0">
                <a:solidFill>
                  <a:schemeClr val="bg1"/>
                </a:solidFill>
              </a:rPr>
              <a:t>October 25, 2022</a:t>
            </a:r>
          </a:p>
        </p:txBody>
      </p:sp>
      <p:pic>
        <p:nvPicPr>
          <p:cNvPr id="17" name="Picture 16" descr="A picture containing shape">
            <a:extLst>
              <a:ext uri="{FF2B5EF4-FFF2-40B4-BE49-F238E27FC236}">
                <a16:creationId xmlns:a16="http://schemas.microsoft.com/office/drawing/2014/main" id="{63C3A606-9EDC-BA96-22BB-55F2709729FE}"/>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4484015" y="5310779"/>
            <a:ext cx="3223968" cy="1353754"/>
          </a:xfrm>
          <a:prstGeom prst="rect">
            <a:avLst/>
          </a:prstGeom>
        </p:spPr>
      </p:pic>
    </p:spTree>
    <p:extLst>
      <p:ext uri="{BB962C8B-B14F-4D97-AF65-F5344CB8AC3E}">
        <p14:creationId xmlns:p14="http://schemas.microsoft.com/office/powerpoint/2010/main" val="1477615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EAEE20C-A745-DA40-8EBC-980EB6435B5D}"/>
              </a:ext>
            </a:extLst>
          </p:cNvPr>
          <p:cNvPicPr>
            <a:picLocks noGrp="1" noChangeAspect="1"/>
          </p:cNvPicPr>
          <p:nvPr>
            <p:ph idx="1"/>
          </p:nvPr>
        </p:nvPicPr>
        <p:blipFill>
          <a:blip r:embed="rId3"/>
          <a:stretch>
            <a:fillRect/>
          </a:stretch>
        </p:blipFill>
        <p:spPr>
          <a:xfrm>
            <a:off x="0" y="0"/>
            <a:ext cx="12192000" cy="1104900"/>
          </a:xfrm>
        </p:spPr>
      </p:pic>
      <p:sp>
        <p:nvSpPr>
          <p:cNvPr id="2" name="Title 1">
            <a:extLst>
              <a:ext uri="{FF2B5EF4-FFF2-40B4-BE49-F238E27FC236}">
                <a16:creationId xmlns:a16="http://schemas.microsoft.com/office/drawing/2014/main" id="{E2B6E954-38D7-CC41-B6AD-864C095F890F}"/>
              </a:ext>
            </a:extLst>
          </p:cNvPr>
          <p:cNvSpPr>
            <a:spLocks noGrp="1"/>
          </p:cNvSpPr>
          <p:nvPr>
            <p:ph type="title"/>
          </p:nvPr>
        </p:nvSpPr>
        <p:spPr>
          <a:xfrm>
            <a:off x="1297458" y="148387"/>
            <a:ext cx="10626811" cy="956513"/>
          </a:xfrm>
        </p:spPr>
        <p:txBody>
          <a:bodyPr/>
          <a:lstStyle/>
          <a:p>
            <a:r>
              <a:rPr lang="en-US" dirty="0">
                <a:solidFill>
                  <a:schemeClr val="bg1"/>
                </a:solidFill>
              </a:rPr>
              <a:t>Acknowledgements</a:t>
            </a:r>
          </a:p>
        </p:txBody>
      </p:sp>
      <p:pic>
        <p:nvPicPr>
          <p:cNvPr id="4" name="Picture 3">
            <a:extLst>
              <a:ext uri="{FF2B5EF4-FFF2-40B4-BE49-F238E27FC236}">
                <a16:creationId xmlns:a16="http://schemas.microsoft.com/office/drawing/2014/main" id="{23A9A12D-0D38-894B-AC67-B24A8247F3E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63" t="31945" r="75000" b="31944"/>
          <a:stretch/>
        </p:blipFill>
        <p:spPr>
          <a:xfrm>
            <a:off x="129745" y="153944"/>
            <a:ext cx="797011" cy="797011"/>
          </a:xfrm>
          <a:prstGeom prst="rect">
            <a:avLst/>
          </a:prstGeom>
        </p:spPr>
      </p:pic>
      <p:cxnSp>
        <p:nvCxnSpPr>
          <p:cNvPr id="12" name="Straight Connector 11">
            <a:extLst>
              <a:ext uri="{FF2B5EF4-FFF2-40B4-BE49-F238E27FC236}">
                <a16:creationId xmlns:a16="http://schemas.microsoft.com/office/drawing/2014/main" id="{C476B5F3-A57A-5C45-BF6B-492E2EF8946C}"/>
              </a:ext>
            </a:extLst>
          </p:cNvPr>
          <p:cNvCxnSpPr/>
          <p:nvPr/>
        </p:nvCxnSpPr>
        <p:spPr>
          <a:xfrm>
            <a:off x="1063487" y="148387"/>
            <a:ext cx="0" cy="802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Content Placeholder 7">
            <a:extLst>
              <a:ext uri="{FF2B5EF4-FFF2-40B4-BE49-F238E27FC236}">
                <a16:creationId xmlns:a16="http://schemas.microsoft.com/office/drawing/2014/main" id="{2715B9B0-6478-5906-843F-ADA82C965B3E}"/>
              </a:ext>
            </a:extLst>
          </p:cNvPr>
          <p:cNvSpPr txBox="1">
            <a:spLocks/>
          </p:cNvSpPr>
          <p:nvPr/>
        </p:nvSpPr>
        <p:spPr bwMode="auto">
          <a:xfrm>
            <a:off x="164922" y="1253287"/>
            <a:ext cx="11759347" cy="437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Wingdings" panose="05000000000000000000" pitchFamily="2" charset="2"/>
              <a:buChar char="§"/>
              <a:defRPr sz="1800"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Calibri" panose="020F050202020403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Wingdings" panose="05000000000000000000" pitchFamily="2" charset="2"/>
              <a:buChar char="Ø"/>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t>This work was supported by NASA’s Space Technology Mission Directorate (STMD) through the Space Nuclear Propulsion (SNP) Project</a:t>
            </a:r>
          </a:p>
          <a:p>
            <a:endParaRPr lang="en-US" dirty="0"/>
          </a:p>
          <a:p>
            <a:pPr marL="0" indent="0" algn="ctr">
              <a:buNone/>
            </a:pPr>
            <a:r>
              <a:rPr lang="en-US" dirty="0"/>
              <a:t>Contract No. 80LARC17C0003</a:t>
            </a:r>
          </a:p>
          <a:p>
            <a:pPr marL="0" indent="0" algn="ctr">
              <a:buNone/>
            </a:pPr>
            <a:r>
              <a:rPr lang="en-US" dirty="0"/>
              <a:t>Task No. 10.020.000</a:t>
            </a:r>
          </a:p>
          <a:p>
            <a:pPr marL="0" indent="0" algn="ctr">
              <a:buNone/>
            </a:pPr>
            <a:endParaRPr lang="en-US" dirty="0"/>
          </a:p>
          <a:p>
            <a:pPr marL="0" indent="0" algn="ctr">
              <a:buNone/>
            </a:pPr>
            <a:r>
              <a:rPr lang="en-US" dirty="0"/>
              <a:t>A special thanks to DV Rao from LANL for his input and guidance.</a:t>
            </a:r>
          </a:p>
          <a:p>
            <a:endParaRPr lang="en-US" dirty="0"/>
          </a:p>
        </p:txBody>
      </p:sp>
      <p:pic>
        <p:nvPicPr>
          <p:cNvPr id="8" name="Picture 7" descr="A picture containing shape&#10;&#10;Description automatically generated">
            <a:extLst>
              <a:ext uri="{FF2B5EF4-FFF2-40B4-BE49-F238E27FC236}">
                <a16:creationId xmlns:a16="http://schemas.microsoft.com/office/drawing/2014/main" id="{BF579BF1-FC82-AD3C-05DD-4C8FB9E3A830}"/>
              </a:ext>
            </a:extLst>
          </p:cNvPr>
          <p:cNvPicPr>
            <a:picLocks noChangeAspect="1"/>
          </p:cNvPicPr>
          <p:nvPr/>
        </p:nvPicPr>
        <p:blipFill>
          <a:blip r:embed="rId5"/>
          <a:stretch>
            <a:fillRect/>
          </a:stretch>
        </p:blipFill>
        <p:spPr>
          <a:xfrm>
            <a:off x="2334115" y="6438250"/>
            <a:ext cx="999635" cy="419750"/>
          </a:xfrm>
          <a:prstGeom prst="rect">
            <a:avLst/>
          </a:prstGeom>
        </p:spPr>
      </p:pic>
      <p:sp>
        <p:nvSpPr>
          <p:cNvPr id="9" name="Slide Number Placeholder 4">
            <a:extLst>
              <a:ext uri="{FF2B5EF4-FFF2-40B4-BE49-F238E27FC236}">
                <a16:creationId xmlns:a16="http://schemas.microsoft.com/office/drawing/2014/main" id="{7C386095-B670-F452-F95B-F7E0A013E7A0}"/>
              </a:ext>
            </a:extLst>
          </p:cNvPr>
          <p:cNvSpPr>
            <a:spLocks noGrp="1"/>
          </p:cNvSpPr>
          <p:nvPr>
            <p:ph type="sldNum" sz="quarter" idx="12"/>
          </p:nvPr>
        </p:nvSpPr>
        <p:spPr>
          <a:xfrm>
            <a:off x="11445989" y="6305389"/>
            <a:ext cx="528730" cy="416086"/>
          </a:xfrm>
        </p:spPr>
        <p:txBody>
          <a:bodyPr/>
          <a:lstStyle/>
          <a:p>
            <a:fld id="{766BF75F-BD6A-44DF-A00A-DFBF46F37FEC}" type="slidenum">
              <a:rPr lang="en-US" smtClean="0"/>
              <a:pPr/>
              <a:t>2</a:t>
            </a:fld>
            <a:endParaRPr lang="en-US" dirty="0"/>
          </a:p>
        </p:txBody>
      </p:sp>
    </p:spTree>
    <p:extLst>
      <p:ext uri="{BB962C8B-B14F-4D97-AF65-F5344CB8AC3E}">
        <p14:creationId xmlns:p14="http://schemas.microsoft.com/office/powerpoint/2010/main" val="3471500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EAEE20C-A745-DA40-8EBC-980EB6435B5D}"/>
              </a:ext>
            </a:extLst>
          </p:cNvPr>
          <p:cNvPicPr>
            <a:picLocks noGrp="1" noChangeAspect="1"/>
          </p:cNvPicPr>
          <p:nvPr>
            <p:ph idx="1"/>
          </p:nvPr>
        </p:nvPicPr>
        <p:blipFill>
          <a:blip r:embed="rId3"/>
          <a:stretch>
            <a:fillRect/>
          </a:stretch>
        </p:blipFill>
        <p:spPr>
          <a:xfrm>
            <a:off x="0" y="0"/>
            <a:ext cx="12192000" cy="1104900"/>
          </a:xfrm>
        </p:spPr>
      </p:pic>
      <p:sp>
        <p:nvSpPr>
          <p:cNvPr id="2" name="Title 1">
            <a:extLst>
              <a:ext uri="{FF2B5EF4-FFF2-40B4-BE49-F238E27FC236}">
                <a16:creationId xmlns:a16="http://schemas.microsoft.com/office/drawing/2014/main" id="{E2B6E954-38D7-CC41-B6AD-864C095F890F}"/>
              </a:ext>
            </a:extLst>
          </p:cNvPr>
          <p:cNvSpPr>
            <a:spLocks noGrp="1"/>
          </p:cNvSpPr>
          <p:nvPr>
            <p:ph type="title"/>
          </p:nvPr>
        </p:nvSpPr>
        <p:spPr>
          <a:xfrm>
            <a:off x="1297458" y="148387"/>
            <a:ext cx="10626811" cy="956513"/>
          </a:xfrm>
        </p:spPr>
        <p:txBody>
          <a:bodyPr/>
          <a:lstStyle/>
          <a:p>
            <a:r>
              <a:rPr lang="en-US" dirty="0">
                <a:solidFill>
                  <a:schemeClr val="bg1"/>
                </a:solidFill>
              </a:rPr>
              <a:t>Agenda</a:t>
            </a:r>
          </a:p>
        </p:txBody>
      </p:sp>
      <p:pic>
        <p:nvPicPr>
          <p:cNvPr id="4" name="Picture 3">
            <a:extLst>
              <a:ext uri="{FF2B5EF4-FFF2-40B4-BE49-F238E27FC236}">
                <a16:creationId xmlns:a16="http://schemas.microsoft.com/office/drawing/2014/main" id="{23A9A12D-0D38-894B-AC67-B24A8247F3E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63" t="31945" r="75000" b="31944"/>
          <a:stretch/>
        </p:blipFill>
        <p:spPr>
          <a:xfrm>
            <a:off x="129745" y="153944"/>
            <a:ext cx="797011" cy="797011"/>
          </a:xfrm>
          <a:prstGeom prst="rect">
            <a:avLst/>
          </a:prstGeom>
        </p:spPr>
      </p:pic>
      <p:cxnSp>
        <p:nvCxnSpPr>
          <p:cNvPr id="12" name="Straight Connector 11">
            <a:extLst>
              <a:ext uri="{FF2B5EF4-FFF2-40B4-BE49-F238E27FC236}">
                <a16:creationId xmlns:a16="http://schemas.microsoft.com/office/drawing/2014/main" id="{C476B5F3-A57A-5C45-BF6B-492E2EF8946C}"/>
              </a:ext>
            </a:extLst>
          </p:cNvPr>
          <p:cNvCxnSpPr/>
          <p:nvPr/>
        </p:nvCxnSpPr>
        <p:spPr>
          <a:xfrm>
            <a:off x="1063487" y="148387"/>
            <a:ext cx="0" cy="802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7C386095-B670-F452-F95B-F7E0A013E7A0}"/>
              </a:ext>
            </a:extLst>
          </p:cNvPr>
          <p:cNvSpPr>
            <a:spLocks noGrp="1"/>
          </p:cNvSpPr>
          <p:nvPr>
            <p:ph type="sldNum" sz="quarter" idx="12"/>
          </p:nvPr>
        </p:nvSpPr>
        <p:spPr>
          <a:xfrm>
            <a:off x="11445989" y="6305389"/>
            <a:ext cx="528730" cy="416086"/>
          </a:xfrm>
        </p:spPr>
        <p:txBody>
          <a:bodyPr/>
          <a:lstStyle/>
          <a:p>
            <a:fld id="{766BF75F-BD6A-44DF-A00A-DFBF46F37FEC}" type="slidenum">
              <a:rPr lang="en-US" smtClean="0"/>
              <a:pPr/>
              <a:t>3</a:t>
            </a:fld>
            <a:endParaRPr lang="en-US" dirty="0"/>
          </a:p>
        </p:txBody>
      </p:sp>
      <p:sp>
        <p:nvSpPr>
          <p:cNvPr id="6" name="Content Placeholder 7">
            <a:extLst>
              <a:ext uri="{FF2B5EF4-FFF2-40B4-BE49-F238E27FC236}">
                <a16:creationId xmlns:a16="http://schemas.microsoft.com/office/drawing/2014/main" id="{0A5A76BF-EE08-132B-4B42-572EF7D4491B}"/>
              </a:ext>
            </a:extLst>
          </p:cNvPr>
          <p:cNvSpPr txBox="1">
            <a:spLocks/>
          </p:cNvSpPr>
          <p:nvPr/>
        </p:nvSpPr>
        <p:spPr bwMode="auto">
          <a:xfrm>
            <a:off x="367771" y="1253288"/>
            <a:ext cx="11759347" cy="410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Wingdings" panose="05000000000000000000" pitchFamily="2" charset="2"/>
              <a:buChar char="§"/>
              <a:defRPr sz="1800"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Calibri" panose="020F050202020403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Wingdings" panose="05000000000000000000" pitchFamily="2" charset="2"/>
              <a:buChar char="Ø"/>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Heat Pipe Reactor NEP PCS Overview</a:t>
            </a:r>
          </a:p>
          <a:p>
            <a:r>
              <a:rPr lang="en-US" dirty="0"/>
              <a:t>Heat Pipe Modeling</a:t>
            </a:r>
          </a:p>
          <a:p>
            <a:r>
              <a:rPr lang="en-US" dirty="0"/>
              <a:t>Reactor Modeling</a:t>
            </a:r>
          </a:p>
          <a:p>
            <a:r>
              <a:rPr lang="en-US" dirty="0"/>
              <a:t>Heat Exchanger Modeling</a:t>
            </a:r>
          </a:p>
          <a:p>
            <a:r>
              <a:rPr lang="en-US" dirty="0"/>
              <a:t>Reactor/Heat Pipe/Heat Exchanger Subsystem Solution Method</a:t>
            </a:r>
          </a:p>
          <a:p>
            <a:r>
              <a:rPr lang="en-US" dirty="0"/>
              <a:t>Results</a:t>
            </a:r>
          </a:p>
          <a:p>
            <a:r>
              <a:rPr lang="en-US" dirty="0"/>
              <a:t>Conclusion/Future Work</a:t>
            </a:r>
          </a:p>
        </p:txBody>
      </p:sp>
      <p:pic>
        <p:nvPicPr>
          <p:cNvPr id="7" name="Picture 6" descr="A picture containing shape&#10;&#10;Description automatically generated">
            <a:extLst>
              <a:ext uri="{FF2B5EF4-FFF2-40B4-BE49-F238E27FC236}">
                <a16:creationId xmlns:a16="http://schemas.microsoft.com/office/drawing/2014/main" id="{342F8132-C72E-4E0B-9771-4FD01624A317}"/>
              </a:ext>
            </a:extLst>
          </p:cNvPr>
          <p:cNvPicPr>
            <a:picLocks noChangeAspect="1"/>
          </p:cNvPicPr>
          <p:nvPr/>
        </p:nvPicPr>
        <p:blipFill>
          <a:blip r:embed="rId5"/>
          <a:stretch>
            <a:fillRect/>
          </a:stretch>
        </p:blipFill>
        <p:spPr>
          <a:xfrm>
            <a:off x="2334115" y="6438250"/>
            <a:ext cx="999635" cy="419750"/>
          </a:xfrm>
          <a:prstGeom prst="rect">
            <a:avLst/>
          </a:prstGeom>
        </p:spPr>
      </p:pic>
    </p:spTree>
    <p:extLst>
      <p:ext uri="{BB962C8B-B14F-4D97-AF65-F5344CB8AC3E}">
        <p14:creationId xmlns:p14="http://schemas.microsoft.com/office/powerpoint/2010/main" val="4026036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EAEE20C-A745-DA40-8EBC-980EB6435B5D}"/>
              </a:ext>
            </a:extLst>
          </p:cNvPr>
          <p:cNvPicPr>
            <a:picLocks noGrp="1" noChangeAspect="1"/>
          </p:cNvPicPr>
          <p:nvPr>
            <p:ph idx="1"/>
          </p:nvPr>
        </p:nvPicPr>
        <p:blipFill>
          <a:blip r:embed="rId3"/>
          <a:stretch>
            <a:fillRect/>
          </a:stretch>
        </p:blipFill>
        <p:spPr>
          <a:xfrm>
            <a:off x="0" y="0"/>
            <a:ext cx="12192000" cy="1104900"/>
          </a:xfrm>
        </p:spPr>
      </p:pic>
      <p:sp>
        <p:nvSpPr>
          <p:cNvPr id="2" name="Title 1">
            <a:extLst>
              <a:ext uri="{FF2B5EF4-FFF2-40B4-BE49-F238E27FC236}">
                <a16:creationId xmlns:a16="http://schemas.microsoft.com/office/drawing/2014/main" id="{E2B6E954-38D7-CC41-B6AD-864C095F890F}"/>
              </a:ext>
            </a:extLst>
          </p:cNvPr>
          <p:cNvSpPr>
            <a:spLocks noGrp="1"/>
          </p:cNvSpPr>
          <p:nvPr>
            <p:ph type="title"/>
          </p:nvPr>
        </p:nvSpPr>
        <p:spPr>
          <a:xfrm>
            <a:off x="1297458" y="148387"/>
            <a:ext cx="10626811" cy="956513"/>
          </a:xfrm>
        </p:spPr>
        <p:txBody>
          <a:bodyPr/>
          <a:lstStyle/>
          <a:p>
            <a:r>
              <a:rPr lang="en-US" dirty="0">
                <a:solidFill>
                  <a:schemeClr val="bg1"/>
                </a:solidFill>
              </a:rPr>
              <a:t>Heat Pipe Reactor NEP PCS Overview</a:t>
            </a:r>
          </a:p>
        </p:txBody>
      </p:sp>
      <p:pic>
        <p:nvPicPr>
          <p:cNvPr id="4" name="Picture 3">
            <a:extLst>
              <a:ext uri="{FF2B5EF4-FFF2-40B4-BE49-F238E27FC236}">
                <a16:creationId xmlns:a16="http://schemas.microsoft.com/office/drawing/2014/main" id="{23A9A12D-0D38-894B-AC67-B24A8247F3E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63" t="31945" r="75000" b="31944"/>
          <a:stretch/>
        </p:blipFill>
        <p:spPr>
          <a:xfrm>
            <a:off x="129745" y="153944"/>
            <a:ext cx="797011" cy="797011"/>
          </a:xfrm>
          <a:prstGeom prst="rect">
            <a:avLst/>
          </a:prstGeom>
        </p:spPr>
      </p:pic>
      <p:cxnSp>
        <p:nvCxnSpPr>
          <p:cNvPr id="12" name="Straight Connector 11">
            <a:extLst>
              <a:ext uri="{FF2B5EF4-FFF2-40B4-BE49-F238E27FC236}">
                <a16:creationId xmlns:a16="http://schemas.microsoft.com/office/drawing/2014/main" id="{C476B5F3-A57A-5C45-BF6B-492E2EF8946C}"/>
              </a:ext>
            </a:extLst>
          </p:cNvPr>
          <p:cNvCxnSpPr/>
          <p:nvPr/>
        </p:nvCxnSpPr>
        <p:spPr>
          <a:xfrm>
            <a:off x="1063487" y="148387"/>
            <a:ext cx="0" cy="802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7C386095-B670-F452-F95B-F7E0A013E7A0}"/>
              </a:ext>
            </a:extLst>
          </p:cNvPr>
          <p:cNvSpPr>
            <a:spLocks noGrp="1"/>
          </p:cNvSpPr>
          <p:nvPr>
            <p:ph type="sldNum" sz="quarter" idx="12"/>
          </p:nvPr>
        </p:nvSpPr>
        <p:spPr>
          <a:xfrm>
            <a:off x="11445989" y="6305389"/>
            <a:ext cx="528730" cy="416086"/>
          </a:xfrm>
        </p:spPr>
        <p:txBody>
          <a:bodyPr/>
          <a:lstStyle/>
          <a:p>
            <a:fld id="{766BF75F-BD6A-44DF-A00A-DFBF46F37FEC}" type="slidenum">
              <a:rPr lang="en-US" smtClean="0"/>
              <a:pPr/>
              <a:t>4</a:t>
            </a:fld>
            <a:endParaRPr lang="en-US" dirty="0"/>
          </a:p>
        </p:txBody>
      </p:sp>
      <p:sp>
        <p:nvSpPr>
          <p:cNvPr id="3" name="Rectangle 2">
            <a:extLst>
              <a:ext uri="{FF2B5EF4-FFF2-40B4-BE49-F238E27FC236}">
                <a16:creationId xmlns:a16="http://schemas.microsoft.com/office/drawing/2014/main" id="{46290806-EF6E-931E-9C2A-C50D0F935506}"/>
              </a:ext>
            </a:extLst>
          </p:cNvPr>
          <p:cNvSpPr/>
          <p:nvPr/>
        </p:nvSpPr>
        <p:spPr>
          <a:xfrm>
            <a:off x="351526" y="2994979"/>
            <a:ext cx="3048000" cy="8680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a:latin typeface="Helvetica" panose="020B0604020202020204" pitchFamily="34" charset="0"/>
                <a:cs typeface="Helvetica" panose="020B0604020202020204" pitchFamily="34" charset="0"/>
              </a:rPr>
              <a:t>Heat flows from the reactor through the heat pipes to the heat exchanger.</a:t>
            </a:r>
          </a:p>
        </p:txBody>
      </p:sp>
      <p:pic>
        <p:nvPicPr>
          <p:cNvPr id="11" name="Picture 10" descr="Diagram&#10;&#10;Description automatically generated">
            <a:extLst>
              <a:ext uri="{FF2B5EF4-FFF2-40B4-BE49-F238E27FC236}">
                <a16:creationId xmlns:a16="http://schemas.microsoft.com/office/drawing/2014/main" id="{F058118F-2DF8-7326-2F93-2A0CA8292405}"/>
              </a:ext>
            </a:extLst>
          </p:cNvPr>
          <p:cNvPicPr>
            <a:picLocks noChangeAspect="1"/>
          </p:cNvPicPr>
          <p:nvPr/>
        </p:nvPicPr>
        <p:blipFill>
          <a:blip r:embed="rId5"/>
          <a:stretch>
            <a:fillRect/>
          </a:stretch>
        </p:blipFill>
        <p:spPr>
          <a:xfrm>
            <a:off x="3399526" y="1059333"/>
            <a:ext cx="8743486" cy="5522442"/>
          </a:xfrm>
          <a:prstGeom prst="rect">
            <a:avLst/>
          </a:prstGeom>
        </p:spPr>
      </p:pic>
      <p:pic>
        <p:nvPicPr>
          <p:cNvPr id="13" name="Picture 12" descr="A picture containing shape&#10;&#10;Description automatically generated">
            <a:extLst>
              <a:ext uri="{FF2B5EF4-FFF2-40B4-BE49-F238E27FC236}">
                <a16:creationId xmlns:a16="http://schemas.microsoft.com/office/drawing/2014/main" id="{F42F61D5-1EC7-19FB-9496-64B00DE08DDD}"/>
              </a:ext>
            </a:extLst>
          </p:cNvPr>
          <p:cNvPicPr>
            <a:picLocks noChangeAspect="1"/>
          </p:cNvPicPr>
          <p:nvPr/>
        </p:nvPicPr>
        <p:blipFill>
          <a:blip r:embed="rId6"/>
          <a:stretch>
            <a:fillRect/>
          </a:stretch>
        </p:blipFill>
        <p:spPr>
          <a:xfrm>
            <a:off x="2334115" y="6438250"/>
            <a:ext cx="999635" cy="419750"/>
          </a:xfrm>
          <a:prstGeom prst="rect">
            <a:avLst/>
          </a:prstGeom>
        </p:spPr>
      </p:pic>
    </p:spTree>
    <p:extLst>
      <p:ext uri="{BB962C8B-B14F-4D97-AF65-F5344CB8AC3E}">
        <p14:creationId xmlns:p14="http://schemas.microsoft.com/office/powerpoint/2010/main" val="2503197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EAEE20C-A745-DA40-8EBC-980EB6435B5D}"/>
              </a:ext>
            </a:extLst>
          </p:cNvPr>
          <p:cNvPicPr>
            <a:picLocks noGrp="1" noChangeAspect="1"/>
          </p:cNvPicPr>
          <p:nvPr>
            <p:ph idx="1"/>
          </p:nvPr>
        </p:nvPicPr>
        <p:blipFill>
          <a:blip r:embed="rId3"/>
          <a:stretch>
            <a:fillRect/>
          </a:stretch>
        </p:blipFill>
        <p:spPr>
          <a:xfrm>
            <a:off x="0" y="0"/>
            <a:ext cx="12192000" cy="1104900"/>
          </a:xfrm>
        </p:spPr>
      </p:pic>
      <p:sp>
        <p:nvSpPr>
          <p:cNvPr id="2" name="Title 1">
            <a:extLst>
              <a:ext uri="{FF2B5EF4-FFF2-40B4-BE49-F238E27FC236}">
                <a16:creationId xmlns:a16="http://schemas.microsoft.com/office/drawing/2014/main" id="{E2B6E954-38D7-CC41-B6AD-864C095F890F}"/>
              </a:ext>
            </a:extLst>
          </p:cNvPr>
          <p:cNvSpPr>
            <a:spLocks noGrp="1"/>
          </p:cNvSpPr>
          <p:nvPr>
            <p:ph type="title"/>
          </p:nvPr>
        </p:nvSpPr>
        <p:spPr>
          <a:xfrm>
            <a:off x="1297458" y="148387"/>
            <a:ext cx="10626811" cy="956513"/>
          </a:xfrm>
        </p:spPr>
        <p:txBody>
          <a:bodyPr/>
          <a:lstStyle/>
          <a:p>
            <a:r>
              <a:rPr lang="en-US" dirty="0">
                <a:solidFill>
                  <a:schemeClr val="bg1"/>
                </a:solidFill>
              </a:rPr>
              <a:t>General Heat Pipe Operation [1]</a:t>
            </a:r>
          </a:p>
        </p:txBody>
      </p:sp>
      <p:pic>
        <p:nvPicPr>
          <p:cNvPr id="4" name="Picture 3">
            <a:extLst>
              <a:ext uri="{FF2B5EF4-FFF2-40B4-BE49-F238E27FC236}">
                <a16:creationId xmlns:a16="http://schemas.microsoft.com/office/drawing/2014/main" id="{23A9A12D-0D38-894B-AC67-B24A8247F3E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63" t="31945" r="75000" b="31944"/>
          <a:stretch/>
        </p:blipFill>
        <p:spPr>
          <a:xfrm>
            <a:off x="129745" y="153944"/>
            <a:ext cx="797011" cy="797011"/>
          </a:xfrm>
          <a:prstGeom prst="rect">
            <a:avLst/>
          </a:prstGeom>
        </p:spPr>
      </p:pic>
      <p:cxnSp>
        <p:nvCxnSpPr>
          <p:cNvPr id="12" name="Straight Connector 11">
            <a:extLst>
              <a:ext uri="{FF2B5EF4-FFF2-40B4-BE49-F238E27FC236}">
                <a16:creationId xmlns:a16="http://schemas.microsoft.com/office/drawing/2014/main" id="{C476B5F3-A57A-5C45-BF6B-492E2EF8946C}"/>
              </a:ext>
            </a:extLst>
          </p:cNvPr>
          <p:cNvCxnSpPr/>
          <p:nvPr/>
        </p:nvCxnSpPr>
        <p:spPr>
          <a:xfrm>
            <a:off x="1063487" y="148387"/>
            <a:ext cx="0" cy="802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7C386095-B670-F452-F95B-F7E0A013E7A0}"/>
              </a:ext>
            </a:extLst>
          </p:cNvPr>
          <p:cNvSpPr>
            <a:spLocks noGrp="1"/>
          </p:cNvSpPr>
          <p:nvPr>
            <p:ph type="sldNum" sz="quarter" idx="12"/>
          </p:nvPr>
        </p:nvSpPr>
        <p:spPr>
          <a:xfrm>
            <a:off x="11445989" y="6305389"/>
            <a:ext cx="528730" cy="416086"/>
          </a:xfrm>
        </p:spPr>
        <p:txBody>
          <a:bodyPr/>
          <a:lstStyle/>
          <a:p>
            <a:fld id="{766BF75F-BD6A-44DF-A00A-DFBF46F37FEC}" type="slidenum">
              <a:rPr lang="en-US" smtClean="0"/>
              <a:pPr/>
              <a:t>5</a:t>
            </a:fld>
            <a:endParaRPr lang="en-US" dirty="0"/>
          </a:p>
        </p:txBody>
      </p:sp>
      <p:sp>
        <p:nvSpPr>
          <p:cNvPr id="5" name="Content Placeholder 1">
            <a:extLst>
              <a:ext uri="{FF2B5EF4-FFF2-40B4-BE49-F238E27FC236}">
                <a16:creationId xmlns:a16="http://schemas.microsoft.com/office/drawing/2014/main" id="{3B9086E3-27D5-3AFA-B7AE-BC7FCC1CAC01}"/>
              </a:ext>
            </a:extLst>
          </p:cNvPr>
          <p:cNvSpPr txBox="1">
            <a:spLocks/>
          </p:cNvSpPr>
          <p:nvPr/>
        </p:nvSpPr>
        <p:spPr bwMode="auto">
          <a:xfrm>
            <a:off x="215371" y="1196992"/>
            <a:ext cx="11777288" cy="2232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Wingdings" panose="05000000000000000000" pitchFamily="2" charset="2"/>
              <a:buChar char="§"/>
              <a:defRPr sz="1800"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Calibri" panose="020F050202020403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Wingdings" panose="05000000000000000000" pitchFamily="2" charset="2"/>
              <a:buChar char="Ø"/>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The liquid inside the heat pipe is stored inside a wicking structure with surface tension holding it in place.</a:t>
            </a:r>
          </a:p>
          <a:p>
            <a:r>
              <a:rPr lang="en-US" sz="2200" dirty="0"/>
              <a:t>The liquid absorbs heat in the evaporator section and turns into a vapor thereby transporting heat via increased enthalpy to the condenser section.</a:t>
            </a:r>
          </a:p>
          <a:p>
            <a:r>
              <a:rPr lang="en-US" sz="2200" dirty="0"/>
              <a:t>The vapor releases heat in the condenser section and turns back into a liquid.</a:t>
            </a:r>
          </a:p>
        </p:txBody>
      </p:sp>
      <p:pic>
        <p:nvPicPr>
          <p:cNvPr id="6" name="Picture 5" descr="Graphical user interface&#10;&#10;Description automatically generated with medium confidence">
            <a:extLst>
              <a:ext uri="{FF2B5EF4-FFF2-40B4-BE49-F238E27FC236}">
                <a16:creationId xmlns:a16="http://schemas.microsoft.com/office/drawing/2014/main" id="{1717DAF3-3262-0ADB-5158-BCFF85E7E972}"/>
              </a:ext>
            </a:extLst>
          </p:cNvPr>
          <p:cNvPicPr>
            <a:picLocks noChangeAspect="1"/>
          </p:cNvPicPr>
          <p:nvPr/>
        </p:nvPicPr>
        <p:blipFill rotWithShape="1">
          <a:blip r:embed="rId5"/>
          <a:srcRect t="2065" b="3174"/>
          <a:stretch/>
        </p:blipFill>
        <p:spPr>
          <a:xfrm>
            <a:off x="3509773" y="3386451"/>
            <a:ext cx="6941042" cy="3261674"/>
          </a:xfrm>
          <a:prstGeom prst="rect">
            <a:avLst/>
          </a:prstGeom>
        </p:spPr>
      </p:pic>
      <p:pic>
        <p:nvPicPr>
          <p:cNvPr id="7" name="Picture 6" descr="A picture containing shape&#10;&#10;Description automatically generated">
            <a:extLst>
              <a:ext uri="{FF2B5EF4-FFF2-40B4-BE49-F238E27FC236}">
                <a16:creationId xmlns:a16="http://schemas.microsoft.com/office/drawing/2014/main" id="{7DCA7C1E-C851-682C-89AD-CDA7354F3833}"/>
              </a:ext>
            </a:extLst>
          </p:cNvPr>
          <p:cNvPicPr>
            <a:picLocks noChangeAspect="1"/>
          </p:cNvPicPr>
          <p:nvPr/>
        </p:nvPicPr>
        <p:blipFill>
          <a:blip r:embed="rId6"/>
          <a:stretch>
            <a:fillRect/>
          </a:stretch>
        </p:blipFill>
        <p:spPr>
          <a:xfrm>
            <a:off x="2334115" y="6438250"/>
            <a:ext cx="999635" cy="419750"/>
          </a:xfrm>
          <a:prstGeom prst="rect">
            <a:avLst/>
          </a:prstGeom>
        </p:spPr>
      </p:pic>
    </p:spTree>
    <p:extLst>
      <p:ext uri="{BB962C8B-B14F-4D97-AF65-F5344CB8AC3E}">
        <p14:creationId xmlns:p14="http://schemas.microsoft.com/office/powerpoint/2010/main" val="754659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EAEE20C-A745-DA40-8EBC-980EB6435B5D}"/>
              </a:ext>
            </a:extLst>
          </p:cNvPr>
          <p:cNvPicPr>
            <a:picLocks noGrp="1" noChangeAspect="1"/>
          </p:cNvPicPr>
          <p:nvPr>
            <p:ph idx="1"/>
          </p:nvPr>
        </p:nvPicPr>
        <p:blipFill>
          <a:blip r:embed="rId3"/>
          <a:stretch>
            <a:fillRect/>
          </a:stretch>
        </p:blipFill>
        <p:spPr>
          <a:xfrm>
            <a:off x="0" y="0"/>
            <a:ext cx="12192000" cy="1104900"/>
          </a:xfrm>
        </p:spPr>
      </p:pic>
      <p:sp>
        <p:nvSpPr>
          <p:cNvPr id="2" name="Title 1">
            <a:extLst>
              <a:ext uri="{FF2B5EF4-FFF2-40B4-BE49-F238E27FC236}">
                <a16:creationId xmlns:a16="http://schemas.microsoft.com/office/drawing/2014/main" id="{E2B6E954-38D7-CC41-B6AD-864C095F890F}"/>
              </a:ext>
            </a:extLst>
          </p:cNvPr>
          <p:cNvSpPr>
            <a:spLocks noGrp="1"/>
          </p:cNvSpPr>
          <p:nvPr>
            <p:ph type="title"/>
          </p:nvPr>
        </p:nvSpPr>
        <p:spPr>
          <a:xfrm>
            <a:off x="1297458" y="148387"/>
            <a:ext cx="10626811" cy="956513"/>
          </a:xfrm>
        </p:spPr>
        <p:txBody>
          <a:bodyPr/>
          <a:lstStyle/>
          <a:p>
            <a:r>
              <a:rPr lang="en-US" dirty="0">
                <a:solidFill>
                  <a:schemeClr val="bg1"/>
                </a:solidFill>
              </a:rPr>
              <a:t>Heat Pipe Limits Model</a:t>
            </a:r>
          </a:p>
        </p:txBody>
      </p:sp>
      <p:pic>
        <p:nvPicPr>
          <p:cNvPr id="4" name="Picture 3">
            <a:extLst>
              <a:ext uri="{FF2B5EF4-FFF2-40B4-BE49-F238E27FC236}">
                <a16:creationId xmlns:a16="http://schemas.microsoft.com/office/drawing/2014/main" id="{23A9A12D-0D38-894B-AC67-B24A8247F3E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63" t="31945" r="75000" b="31944"/>
          <a:stretch/>
        </p:blipFill>
        <p:spPr>
          <a:xfrm>
            <a:off x="129745" y="153944"/>
            <a:ext cx="797011" cy="797011"/>
          </a:xfrm>
          <a:prstGeom prst="rect">
            <a:avLst/>
          </a:prstGeom>
        </p:spPr>
      </p:pic>
      <p:cxnSp>
        <p:nvCxnSpPr>
          <p:cNvPr id="12" name="Straight Connector 11">
            <a:extLst>
              <a:ext uri="{FF2B5EF4-FFF2-40B4-BE49-F238E27FC236}">
                <a16:creationId xmlns:a16="http://schemas.microsoft.com/office/drawing/2014/main" id="{C476B5F3-A57A-5C45-BF6B-492E2EF8946C}"/>
              </a:ext>
            </a:extLst>
          </p:cNvPr>
          <p:cNvCxnSpPr/>
          <p:nvPr/>
        </p:nvCxnSpPr>
        <p:spPr>
          <a:xfrm>
            <a:off x="1063487" y="148387"/>
            <a:ext cx="0" cy="802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7C386095-B670-F452-F95B-F7E0A013E7A0}"/>
              </a:ext>
            </a:extLst>
          </p:cNvPr>
          <p:cNvSpPr>
            <a:spLocks noGrp="1"/>
          </p:cNvSpPr>
          <p:nvPr>
            <p:ph type="sldNum" sz="quarter" idx="12"/>
          </p:nvPr>
        </p:nvSpPr>
        <p:spPr>
          <a:xfrm>
            <a:off x="11445989" y="6305389"/>
            <a:ext cx="528730" cy="416086"/>
          </a:xfrm>
        </p:spPr>
        <p:txBody>
          <a:bodyPr/>
          <a:lstStyle/>
          <a:p>
            <a:fld id="{766BF75F-BD6A-44DF-A00A-DFBF46F37FEC}" type="slidenum">
              <a:rPr lang="en-US" smtClean="0"/>
              <a:pPr/>
              <a:t>6</a:t>
            </a:fld>
            <a:endParaRPr lang="en-US" dirty="0"/>
          </a:p>
        </p:txBody>
      </p:sp>
      <p:sp>
        <p:nvSpPr>
          <p:cNvPr id="3" name="Content Placeholder 1">
            <a:extLst>
              <a:ext uri="{FF2B5EF4-FFF2-40B4-BE49-F238E27FC236}">
                <a16:creationId xmlns:a16="http://schemas.microsoft.com/office/drawing/2014/main" id="{F1FD604B-184B-BCD4-42CF-05C1814CF680}"/>
              </a:ext>
            </a:extLst>
          </p:cNvPr>
          <p:cNvSpPr txBox="1">
            <a:spLocks/>
          </p:cNvSpPr>
          <p:nvPr/>
        </p:nvSpPr>
        <p:spPr bwMode="auto">
          <a:xfrm>
            <a:off x="215371" y="1095048"/>
            <a:ext cx="11976629" cy="98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Wingdings" panose="05000000000000000000" pitchFamily="2" charset="2"/>
              <a:buChar char="§"/>
              <a:defRPr sz="1800"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Calibri" panose="020F050202020403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Wingdings" panose="05000000000000000000" pitchFamily="2" charset="2"/>
              <a:buChar char="Ø"/>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Heat pipes are governed by operability limits which dictate the maximum heat transferred from the heat source [2-9].</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87890F2F-E011-0DC4-C652-52E549B7031F}"/>
                  </a:ext>
                </a:extLst>
              </p:cNvPr>
              <p:cNvSpPr txBox="1"/>
              <p:nvPr/>
            </p:nvSpPr>
            <p:spPr>
              <a:xfrm>
                <a:off x="-293165" y="3908643"/>
                <a:ext cx="4930377" cy="1322618"/>
              </a:xfrm>
              <a:prstGeom prst="rect">
                <a:avLst/>
              </a:prstGeom>
              <a:noFill/>
              <a:ln>
                <a:noFill/>
              </a:ln>
            </p:spPr>
            <p:txBody>
              <a:bodyPr vert="horz" wrap="none" lIns="0" tIns="0" rIns="0" bIns="0" rtlCol="0" anchor="ctr">
                <a:normAutofit/>
              </a:bodyPr>
              <a:lstStyle/>
              <a:p>
                <a:pPr/>
                <a14:m>
                  <m:oMathPara xmlns:m="http://schemas.openxmlformats.org/officeDocument/2006/math">
                    <m:oMathParaPr>
                      <m:jc m:val="centerGroup"/>
                    </m:oMathParaPr>
                    <m:oMath xmlns:m="http://schemas.openxmlformats.org/officeDocument/2006/math">
                      <m:sSub>
                        <m:sSubPr>
                          <m:ctrlPr>
                            <a:rPr lang="en-US" sz="1600" i="1" smtClean="0">
                              <a:solidFill>
                                <a:srgbClr val="000000"/>
                              </a:solidFill>
                              <a:latin typeface="Cambria Math" panose="02040503050406030204" pitchFamily="18" charset="0"/>
                            </a:rPr>
                          </m:ctrlPr>
                        </m:sSubPr>
                        <m:e>
                          <m:acc>
                            <m:accPr>
                              <m:chr m:val="̇"/>
                              <m:ctrlPr>
                                <a:rPr lang="en-US" sz="1600" i="1">
                                  <a:solidFill>
                                    <a:srgbClr val="000000"/>
                                  </a:solidFill>
                                  <a:latin typeface="Cambria Math" panose="02040503050406030204" pitchFamily="18" charset="0"/>
                                </a:rPr>
                              </m:ctrlPr>
                            </m:accPr>
                            <m:e>
                              <m:r>
                                <a:rPr lang="en-US" sz="1600" i="1">
                                  <a:solidFill>
                                    <a:srgbClr val="000000"/>
                                  </a:solidFill>
                                  <a:latin typeface="Cambria Math" panose="02040503050406030204" pitchFamily="18" charset="0"/>
                                </a:rPr>
                                <m:t>𝑄</m:t>
                              </m:r>
                            </m:e>
                          </m:acc>
                        </m:e>
                        <m: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𝐶</m:t>
                              </m:r>
                            </m:e>
                            <m:sub>
                              <m:r>
                                <a:rPr lang="en-US" sz="1600" i="1">
                                  <a:solidFill>
                                    <a:srgbClr val="000000"/>
                                  </a:solidFill>
                                  <a:latin typeface="Cambria Math" panose="02040503050406030204" pitchFamily="18" charset="0"/>
                                </a:rPr>
                                <m:t>𝑚𝑎𝑥</m:t>
                              </m:r>
                            </m:sub>
                          </m:sSub>
                        </m:sub>
                      </m:sSub>
                      <m:r>
                        <a:rPr lang="en-US" sz="1600" i="1">
                          <a:solidFill>
                            <a:srgbClr val="000000"/>
                          </a:solidFill>
                          <a:latin typeface="Cambria Math" panose="02040503050406030204" pitchFamily="18" charset="0"/>
                        </a:rPr>
                        <m:t>=</m:t>
                      </m:r>
                      <m:f>
                        <m:fPr>
                          <m:ctrlPr>
                            <a:rPr lang="en-US" sz="1600" i="1">
                              <a:solidFill>
                                <a:srgbClr val="000000"/>
                              </a:solidFill>
                              <a:latin typeface="Cambria Math" panose="02040503050406030204" pitchFamily="18" charset="0"/>
                            </a:rPr>
                          </m:ctrlPr>
                        </m:fPr>
                        <m:num>
                          <m:f>
                            <m:fPr>
                              <m:ctrlPr>
                                <a:rPr lang="en-US" sz="1600" i="1">
                                  <a:solidFill>
                                    <a:srgbClr val="000000"/>
                                  </a:solidFill>
                                  <a:latin typeface="Cambria Math" panose="02040503050406030204" pitchFamily="18" charset="0"/>
                                </a:rPr>
                              </m:ctrlPr>
                            </m:fPr>
                            <m:num>
                              <m:r>
                                <a:rPr lang="en-US" sz="1600" i="1">
                                  <a:solidFill>
                                    <a:srgbClr val="000000"/>
                                  </a:solidFill>
                                  <a:latin typeface="Cambria Math" panose="02040503050406030204" pitchFamily="18" charset="0"/>
                                </a:rPr>
                                <m:t>2</m:t>
                              </m:r>
                              <m:r>
                                <a:rPr lang="en-US" sz="1600" i="1">
                                  <a:solidFill>
                                    <a:srgbClr val="000000"/>
                                  </a:solidFill>
                                  <a:latin typeface="Cambria Math" panose="02040503050406030204" pitchFamily="18" charset="0"/>
                                </a:rPr>
                                <m:t>𝜎</m:t>
                              </m:r>
                            </m:num>
                            <m:den>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𝑟</m:t>
                                  </m:r>
                                </m:e>
                                <m:sub>
                                  <m:r>
                                    <a:rPr lang="en-US" sz="1600" i="1">
                                      <a:solidFill>
                                        <a:srgbClr val="000000"/>
                                      </a:solidFill>
                                      <a:latin typeface="Cambria Math" panose="02040503050406030204" pitchFamily="18" charset="0"/>
                                    </a:rPr>
                                    <m:t>𝑐</m:t>
                                  </m:r>
                                </m:sub>
                              </m:sSub>
                            </m:den>
                          </m:f>
                          <m:r>
                            <a:rPr lang="en-US" sz="1600" i="1">
                              <a:solidFill>
                                <a:srgbClr val="000000"/>
                              </a:solidFill>
                              <a:latin typeface="Cambria Math" panose="02040503050406030204" pitchFamily="18" charset="0"/>
                            </a:rPr>
                            <m:t>−</m:t>
                          </m:r>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𝜌</m:t>
                              </m:r>
                            </m:e>
                            <m:sub>
                              <m:r>
                                <a:rPr lang="en-US" sz="1600" i="1">
                                  <a:solidFill>
                                    <a:srgbClr val="000000"/>
                                  </a:solidFill>
                                  <a:latin typeface="Cambria Math" panose="02040503050406030204" pitchFamily="18" charset="0"/>
                                </a:rPr>
                                <m:t>𝑙𝑖𝑞</m:t>
                              </m:r>
                            </m:sub>
                          </m:sSub>
                          <m:r>
                            <a:rPr lang="en-US" sz="1600" i="1">
                              <a:solidFill>
                                <a:srgbClr val="000000"/>
                              </a:solidFill>
                              <a:latin typeface="Cambria Math" panose="02040503050406030204" pitchFamily="18" charset="0"/>
                            </a:rPr>
                            <m:t>𝑔</m:t>
                          </m:r>
                          <m:d>
                            <m:dPr>
                              <m:ctrlPr>
                                <a:rPr lang="en-US" sz="1600" i="1">
                                  <a:solidFill>
                                    <a:srgbClr val="000000"/>
                                  </a:solidFill>
                                  <a:latin typeface="Cambria Math" panose="02040503050406030204" pitchFamily="18" charset="0"/>
                                </a:rPr>
                              </m:ctrlPr>
                            </m:dPr>
                            <m:e>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𝑑</m:t>
                                  </m:r>
                                </m:e>
                                <m:sub>
                                  <m:r>
                                    <a:rPr lang="en-US" sz="1600" i="1">
                                      <a:solidFill>
                                        <a:srgbClr val="000000"/>
                                      </a:solidFill>
                                      <a:latin typeface="Cambria Math" panose="02040503050406030204" pitchFamily="18" charset="0"/>
                                    </a:rPr>
                                    <m:t>𝑣𝑎𝑝</m:t>
                                  </m:r>
                                </m:sub>
                              </m:sSub>
                              <m:func>
                                <m:funcPr>
                                  <m:ctrlPr>
                                    <a:rPr lang="en-US" sz="1600" i="1">
                                      <a:solidFill>
                                        <a:srgbClr val="000000"/>
                                      </a:solidFill>
                                      <a:latin typeface="Cambria Math" panose="02040503050406030204" pitchFamily="18" charset="0"/>
                                    </a:rPr>
                                  </m:ctrlPr>
                                </m:funcPr>
                                <m:fName>
                                  <m:r>
                                    <m:rPr>
                                      <m:sty m:val="p"/>
                                    </m:rPr>
                                    <a:rPr lang="en-US" sz="1600">
                                      <a:solidFill>
                                        <a:srgbClr val="000000"/>
                                      </a:solidFill>
                                      <a:latin typeface="Cambria Math" panose="02040503050406030204" pitchFamily="18" charset="0"/>
                                    </a:rPr>
                                    <m:t>cos</m:t>
                                  </m:r>
                                </m:fName>
                                <m:e>
                                  <m:r>
                                    <a:rPr lang="en-US" sz="1600" i="1">
                                      <a:solidFill>
                                        <a:srgbClr val="000000"/>
                                      </a:solidFill>
                                      <a:latin typeface="Cambria Math" panose="02040503050406030204" pitchFamily="18" charset="0"/>
                                    </a:rPr>
                                    <m:t>𝜃</m:t>
                                  </m:r>
                                </m:e>
                              </m:func>
                              <m:r>
                                <a:rPr lang="en-US" sz="1600" i="1">
                                  <a:solidFill>
                                    <a:srgbClr val="000000"/>
                                  </a:solidFill>
                                  <a:latin typeface="Cambria Math" panose="02040503050406030204" pitchFamily="18" charset="0"/>
                                </a:rPr>
                                <m:t>+</m:t>
                              </m:r>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𝐿</m:t>
                                  </m:r>
                                </m:e>
                                <m:sub>
                                  <m:r>
                                    <a:rPr lang="en-US" sz="1600" i="1">
                                      <a:solidFill>
                                        <a:srgbClr val="000000"/>
                                      </a:solidFill>
                                      <a:latin typeface="Cambria Math" panose="02040503050406030204" pitchFamily="18" charset="0"/>
                                    </a:rPr>
                                    <m:t>𝑡𝑜𝑡</m:t>
                                  </m:r>
                                </m:sub>
                              </m:sSub>
                              <m:func>
                                <m:funcPr>
                                  <m:ctrlPr>
                                    <a:rPr lang="en-US" sz="1600" i="1">
                                      <a:solidFill>
                                        <a:srgbClr val="000000"/>
                                      </a:solidFill>
                                      <a:latin typeface="Cambria Math" panose="02040503050406030204" pitchFamily="18" charset="0"/>
                                    </a:rPr>
                                  </m:ctrlPr>
                                </m:funcPr>
                                <m:fName>
                                  <m:r>
                                    <m:rPr>
                                      <m:sty m:val="p"/>
                                    </m:rPr>
                                    <a:rPr lang="en-US" sz="1600">
                                      <a:solidFill>
                                        <a:srgbClr val="000000"/>
                                      </a:solidFill>
                                      <a:latin typeface="Cambria Math" panose="02040503050406030204" pitchFamily="18" charset="0"/>
                                    </a:rPr>
                                    <m:t>sin</m:t>
                                  </m:r>
                                </m:fName>
                                <m:e>
                                  <m:r>
                                    <a:rPr lang="en-US" sz="1600" i="1">
                                      <a:solidFill>
                                        <a:srgbClr val="000000"/>
                                      </a:solidFill>
                                      <a:latin typeface="Cambria Math" panose="02040503050406030204" pitchFamily="18" charset="0"/>
                                    </a:rPr>
                                    <m:t>𝜃</m:t>
                                  </m:r>
                                </m:e>
                              </m:func>
                            </m:e>
                          </m:d>
                        </m:num>
                        <m:den>
                          <m:d>
                            <m:dPr>
                              <m:ctrlPr>
                                <a:rPr lang="en-US" sz="1600" i="1">
                                  <a:solidFill>
                                    <a:srgbClr val="000000"/>
                                  </a:solidFill>
                                  <a:latin typeface="Cambria Math" panose="02040503050406030204" pitchFamily="18" charset="0"/>
                                </a:rPr>
                              </m:ctrlPr>
                            </m:dPr>
                            <m:e>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𝑓</m:t>
                                  </m:r>
                                </m:e>
                                <m:sub>
                                  <m:r>
                                    <a:rPr lang="en-US" sz="1600" i="1">
                                      <a:solidFill>
                                        <a:srgbClr val="000000"/>
                                      </a:solidFill>
                                      <a:latin typeface="Cambria Math" panose="02040503050406030204" pitchFamily="18" charset="0"/>
                                    </a:rPr>
                                    <m:t>𝑙𝑖𝑞</m:t>
                                  </m:r>
                                </m:sub>
                              </m:sSub>
                              <m:r>
                                <a:rPr lang="en-US" sz="1600" i="1">
                                  <a:solidFill>
                                    <a:srgbClr val="000000"/>
                                  </a:solidFill>
                                  <a:latin typeface="Cambria Math" panose="02040503050406030204" pitchFamily="18" charset="0"/>
                                </a:rPr>
                                <m:t>+</m:t>
                              </m:r>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𝑓</m:t>
                                  </m:r>
                                </m:e>
                                <m:sub>
                                  <m:r>
                                    <a:rPr lang="en-US" sz="1600" i="1">
                                      <a:solidFill>
                                        <a:srgbClr val="000000"/>
                                      </a:solidFill>
                                      <a:latin typeface="Cambria Math" panose="02040503050406030204" pitchFamily="18" charset="0"/>
                                    </a:rPr>
                                    <m:t>𝑣𝑎𝑝</m:t>
                                  </m:r>
                                </m:sub>
                              </m:sSub>
                            </m:e>
                          </m:d>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𝐿</m:t>
                              </m:r>
                            </m:e>
                            <m:sub>
                              <m:r>
                                <a:rPr lang="en-US" sz="1600" i="1">
                                  <a:solidFill>
                                    <a:srgbClr val="000000"/>
                                  </a:solidFill>
                                  <a:latin typeface="Cambria Math" panose="02040503050406030204" pitchFamily="18" charset="0"/>
                                </a:rPr>
                                <m:t>𝑒𝑓𝑓</m:t>
                              </m:r>
                            </m:sub>
                          </m:sSub>
                        </m:den>
                      </m:f>
                    </m:oMath>
                  </m:oMathPara>
                </a14:m>
                <a:endParaRPr lang="en-US" sz="1600" dirty="0"/>
              </a:p>
            </p:txBody>
          </p:sp>
        </mc:Choice>
        <mc:Fallback>
          <p:sp>
            <p:nvSpPr>
              <p:cNvPr id="7" name="TextBox 6">
                <a:extLst>
                  <a:ext uri="{FF2B5EF4-FFF2-40B4-BE49-F238E27FC236}">
                    <a16:creationId xmlns:a16="http://schemas.microsoft.com/office/drawing/2014/main" id="{87890F2F-E011-0DC4-C652-52E549B7031F}"/>
                  </a:ext>
                </a:extLst>
              </p:cNvPr>
              <p:cNvSpPr txBox="1">
                <a:spLocks noRot="1" noChangeAspect="1" noMove="1" noResize="1" noEditPoints="1" noAdjustHandles="1" noChangeArrowheads="1" noChangeShapeType="1" noTextEdit="1"/>
              </p:cNvSpPr>
              <p:nvPr/>
            </p:nvSpPr>
            <p:spPr>
              <a:xfrm>
                <a:off x="-293165" y="3908643"/>
                <a:ext cx="4930377" cy="1322618"/>
              </a:xfrm>
              <a:prstGeom prst="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CEBE3641-FDB3-4B1A-A282-1B9008DD5139}"/>
                  </a:ext>
                </a:extLst>
              </p:cNvPr>
              <p:cNvSpPr txBox="1"/>
              <p:nvPr/>
            </p:nvSpPr>
            <p:spPr>
              <a:xfrm>
                <a:off x="-268786" y="1875396"/>
                <a:ext cx="3664897" cy="689804"/>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600" i="1" smtClean="0">
                              <a:solidFill>
                                <a:srgbClr val="000000"/>
                              </a:solidFill>
                              <a:latin typeface="Cambria Math" panose="02040503050406030204" pitchFamily="18" charset="0"/>
                            </a:rPr>
                          </m:ctrlPr>
                        </m:sSubPr>
                        <m:e>
                          <m:acc>
                            <m:accPr>
                              <m:chr m:val="̇"/>
                              <m:ctrlPr>
                                <a:rPr lang="en-US" sz="1600" i="1">
                                  <a:solidFill>
                                    <a:srgbClr val="000000"/>
                                  </a:solidFill>
                                  <a:latin typeface="Cambria Math" panose="02040503050406030204" pitchFamily="18" charset="0"/>
                                </a:rPr>
                              </m:ctrlPr>
                            </m:accPr>
                            <m:e>
                              <m:r>
                                <a:rPr lang="en-US" sz="1600" i="1">
                                  <a:solidFill>
                                    <a:srgbClr val="000000"/>
                                  </a:solidFill>
                                  <a:latin typeface="Cambria Math" panose="02040503050406030204" pitchFamily="18" charset="0"/>
                                </a:rPr>
                                <m:t>𝑄</m:t>
                              </m:r>
                            </m:e>
                          </m:acc>
                        </m:e>
                        <m: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𝑉</m:t>
                              </m:r>
                            </m:e>
                            <m:sub>
                              <m:r>
                                <a:rPr lang="en-US" sz="1600" i="1">
                                  <a:solidFill>
                                    <a:srgbClr val="000000"/>
                                  </a:solidFill>
                                  <a:latin typeface="Cambria Math" panose="02040503050406030204" pitchFamily="18" charset="0"/>
                                </a:rPr>
                                <m:t>𝑚𝑎𝑥</m:t>
                              </m:r>
                            </m:sub>
                          </m:sSub>
                        </m:sub>
                      </m:sSub>
                      <m:r>
                        <a:rPr lang="en-US" sz="1600" i="0">
                          <a:solidFill>
                            <a:srgbClr val="000000"/>
                          </a:solidFill>
                          <a:latin typeface="Cambria Math" panose="02040503050406030204" pitchFamily="18" charset="0"/>
                        </a:rPr>
                        <m:t>=</m:t>
                      </m:r>
                      <m:f>
                        <m:fPr>
                          <m:ctrlPr>
                            <a:rPr lang="en-US" sz="1600" i="1">
                              <a:solidFill>
                                <a:srgbClr val="000000"/>
                              </a:solidFill>
                              <a:latin typeface="Cambria Math" panose="02040503050406030204" pitchFamily="18" charset="0"/>
                            </a:rPr>
                          </m:ctrlPr>
                        </m:fPr>
                        <m:num>
                          <m:sSubSup>
                            <m:sSubSupPr>
                              <m:ctrlPr>
                                <a:rPr lang="en-US" sz="1600" i="1">
                                  <a:solidFill>
                                    <a:srgbClr val="000000"/>
                                  </a:solidFill>
                                  <a:latin typeface="Cambria Math" panose="02040503050406030204" pitchFamily="18" charset="0"/>
                                </a:rPr>
                              </m:ctrlPr>
                            </m:sSubSupPr>
                            <m:e>
                              <m:r>
                                <a:rPr lang="en-US" sz="1600" i="1">
                                  <a:solidFill>
                                    <a:srgbClr val="000000"/>
                                  </a:solidFill>
                                  <a:latin typeface="Cambria Math" panose="02040503050406030204" pitchFamily="18" charset="0"/>
                                </a:rPr>
                                <m:t>𝑑</m:t>
                              </m:r>
                            </m:e>
                            <m:sub>
                              <m:r>
                                <a:rPr lang="en-US" sz="1600" i="1">
                                  <a:solidFill>
                                    <a:srgbClr val="000000"/>
                                  </a:solidFill>
                                  <a:latin typeface="Cambria Math" panose="02040503050406030204" pitchFamily="18" charset="0"/>
                                </a:rPr>
                                <m:t>𝑣𝑎𝑝</m:t>
                              </m:r>
                            </m:sub>
                            <m:sup>
                              <m:r>
                                <a:rPr lang="en-US" sz="1600" i="0">
                                  <a:solidFill>
                                    <a:srgbClr val="000000"/>
                                  </a:solidFill>
                                  <a:latin typeface="Cambria Math" panose="02040503050406030204" pitchFamily="18" charset="0"/>
                                </a:rPr>
                                <m:t>2</m:t>
                              </m:r>
                            </m:sup>
                          </m:sSubSup>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h</m:t>
                              </m:r>
                            </m:e>
                            <m:sub>
                              <m:r>
                                <a:rPr lang="en-US" sz="1600" i="1">
                                  <a:solidFill>
                                    <a:srgbClr val="000000"/>
                                  </a:solidFill>
                                  <a:latin typeface="Cambria Math" panose="02040503050406030204" pitchFamily="18" charset="0"/>
                                </a:rPr>
                                <m:t>𝑓𝑔</m:t>
                              </m:r>
                            </m:sub>
                          </m:s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𝜌</m:t>
                              </m:r>
                            </m:e>
                            <m:sub>
                              <m:r>
                                <a:rPr lang="en-US" sz="1600" i="1">
                                  <a:solidFill>
                                    <a:srgbClr val="000000"/>
                                  </a:solidFill>
                                  <a:latin typeface="Cambria Math" panose="02040503050406030204" pitchFamily="18" charset="0"/>
                                </a:rPr>
                                <m:t>𝑣𝑎𝑝</m:t>
                              </m:r>
                            </m:sub>
                          </m:s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𝑃</m:t>
                              </m:r>
                            </m:e>
                            <m:sub>
                              <m:r>
                                <a:rPr lang="en-US" sz="1600" i="1">
                                  <a:solidFill>
                                    <a:srgbClr val="000000"/>
                                  </a:solidFill>
                                  <a:latin typeface="Cambria Math" panose="02040503050406030204" pitchFamily="18" charset="0"/>
                                </a:rPr>
                                <m:t>𝑣𝑎𝑝</m:t>
                              </m:r>
                            </m:sub>
                          </m:s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𝐴</m:t>
                              </m:r>
                            </m:e>
                            <m: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𝑐</m:t>
                                  </m:r>
                                </m:e>
                                <m:sub>
                                  <m:r>
                                    <a:rPr lang="en-US" sz="1600" i="1">
                                      <a:solidFill>
                                        <a:srgbClr val="000000"/>
                                      </a:solidFill>
                                      <a:latin typeface="Cambria Math" panose="02040503050406030204" pitchFamily="18" charset="0"/>
                                    </a:rPr>
                                    <m:t>𝑣𝑎𝑝</m:t>
                                  </m:r>
                                </m:sub>
                              </m:sSub>
                            </m:sub>
                          </m:sSub>
                        </m:num>
                        <m:den>
                          <m:r>
                            <a:rPr lang="en-US" sz="1600" i="0">
                              <a:solidFill>
                                <a:srgbClr val="000000"/>
                              </a:solidFill>
                              <a:latin typeface="Cambria Math" panose="02040503050406030204" pitchFamily="18" charset="0"/>
                            </a:rPr>
                            <m:t>64</m:t>
                          </m:r>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𝜇</m:t>
                              </m:r>
                            </m:e>
                            <m:sub>
                              <m:r>
                                <a:rPr lang="en-US" sz="1600" i="1">
                                  <a:solidFill>
                                    <a:srgbClr val="000000"/>
                                  </a:solidFill>
                                  <a:latin typeface="Cambria Math" panose="02040503050406030204" pitchFamily="18" charset="0"/>
                                </a:rPr>
                                <m:t>𝑣𝑎𝑝</m:t>
                              </m:r>
                            </m:sub>
                          </m:s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𝐿</m:t>
                              </m:r>
                            </m:e>
                            <m:sub>
                              <m:r>
                                <a:rPr lang="en-US" sz="1600" i="1">
                                  <a:solidFill>
                                    <a:srgbClr val="000000"/>
                                  </a:solidFill>
                                  <a:latin typeface="Cambria Math" panose="02040503050406030204" pitchFamily="18" charset="0"/>
                                </a:rPr>
                                <m:t>𝑒𝑓𝑓</m:t>
                              </m:r>
                            </m:sub>
                          </m:sSub>
                        </m:den>
                      </m:f>
                    </m:oMath>
                  </m:oMathPara>
                </a14:m>
                <a:endParaRPr lang="en-US" sz="1600" dirty="0"/>
              </a:p>
            </p:txBody>
          </p:sp>
        </mc:Choice>
        <mc:Fallback>
          <p:sp>
            <p:nvSpPr>
              <p:cNvPr id="11" name="TextBox 10">
                <a:extLst>
                  <a:ext uri="{FF2B5EF4-FFF2-40B4-BE49-F238E27FC236}">
                    <a16:creationId xmlns:a16="http://schemas.microsoft.com/office/drawing/2014/main" id="{CEBE3641-FDB3-4B1A-A282-1B9008DD5139}"/>
                  </a:ext>
                </a:extLst>
              </p:cNvPr>
              <p:cNvSpPr txBox="1">
                <a:spLocks noRot="1" noChangeAspect="1" noMove="1" noResize="1" noEditPoints="1" noAdjustHandles="1" noChangeArrowheads="1" noChangeShapeType="1" noTextEdit="1"/>
              </p:cNvSpPr>
              <p:nvPr/>
            </p:nvSpPr>
            <p:spPr>
              <a:xfrm>
                <a:off x="-268786" y="1875396"/>
                <a:ext cx="3664897" cy="689804"/>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34E69E25-28C1-4EF9-B68E-965B341A0D53}"/>
                  </a:ext>
                </a:extLst>
              </p:cNvPr>
              <p:cNvSpPr txBox="1"/>
              <p:nvPr/>
            </p:nvSpPr>
            <p:spPr>
              <a:xfrm>
                <a:off x="-269517" y="2554078"/>
                <a:ext cx="3807030" cy="819840"/>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600" i="1" smtClean="0">
                              <a:solidFill>
                                <a:srgbClr val="000000"/>
                              </a:solidFill>
                              <a:latin typeface="Cambria Math" panose="02040503050406030204" pitchFamily="18" charset="0"/>
                            </a:rPr>
                          </m:ctrlPr>
                        </m:sSubPr>
                        <m:e>
                          <m:acc>
                            <m:accPr>
                              <m:chr m:val="̇"/>
                              <m:ctrlPr>
                                <a:rPr lang="en-US" sz="1600" i="1">
                                  <a:solidFill>
                                    <a:srgbClr val="000000"/>
                                  </a:solidFill>
                                  <a:latin typeface="Cambria Math" panose="02040503050406030204" pitchFamily="18" charset="0"/>
                                </a:rPr>
                              </m:ctrlPr>
                            </m:accPr>
                            <m:e>
                              <m:r>
                                <a:rPr lang="en-US" sz="1600" i="1">
                                  <a:solidFill>
                                    <a:srgbClr val="000000"/>
                                  </a:solidFill>
                                  <a:latin typeface="Cambria Math" panose="02040503050406030204" pitchFamily="18" charset="0"/>
                                </a:rPr>
                                <m:t>𝑄</m:t>
                              </m:r>
                            </m:e>
                          </m:acc>
                        </m:e>
                        <m: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𝑆</m:t>
                              </m:r>
                            </m:e>
                            <m:sub>
                              <m:r>
                                <a:rPr lang="en-US" sz="1600" i="1">
                                  <a:solidFill>
                                    <a:srgbClr val="000000"/>
                                  </a:solidFill>
                                  <a:latin typeface="Cambria Math" panose="02040503050406030204" pitchFamily="18" charset="0"/>
                                </a:rPr>
                                <m:t>𝑚𝑎𝑥</m:t>
                              </m:r>
                            </m:sub>
                          </m:sSub>
                        </m:sub>
                      </m:sSub>
                      <m:r>
                        <a:rPr lang="en-US" sz="1600" i="0">
                          <a:solidFill>
                            <a:srgbClr val="000000"/>
                          </a:solidFill>
                          <a:latin typeface="Cambria Math" panose="02040503050406030204" pitchFamily="18" charset="0"/>
                        </a:rPr>
                        <m:t>=</m:t>
                      </m:r>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𝐴</m:t>
                          </m:r>
                        </m:e>
                        <m: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𝑐</m:t>
                              </m:r>
                            </m:e>
                            <m:sub>
                              <m:r>
                                <a:rPr lang="en-US" sz="1600" i="1">
                                  <a:solidFill>
                                    <a:srgbClr val="000000"/>
                                  </a:solidFill>
                                  <a:latin typeface="Cambria Math" panose="02040503050406030204" pitchFamily="18" charset="0"/>
                                </a:rPr>
                                <m:t>𝑣𝑎𝑝</m:t>
                              </m:r>
                            </m:sub>
                          </m:sSub>
                        </m:sub>
                      </m:s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𝜌</m:t>
                          </m:r>
                        </m:e>
                        <m:sub>
                          <m:r>
                            <a:rPr lang="en-US" sz="1600" i="1">
                              <a:solidFill>
                                <a:srgbClr val="000000"/>
                              </a:solidFill>
                              <a:latin typeface="Cambria Math" panose="02040503050406030204" pitchFamily="18" charset="0"/>
                            </a:rPr>
                            <m:t>𝑣𝑎𝑝</m:t>
                          </m:r>
                        </m:sub>
                      </m:s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h</m:t>
                          </m:r>
                        </m:e>
                        <m:sub>
                          <m:r>
                            <a:rPr lang="en-US" sz="1600" i="1">
                              <a:solidFill>
                                <a:srgbClr val="000000"/>
                              </a:solidFill>
                              <a:latin typeface="Cambria Math" panose="02040503050406030204" pitchFamily="18" charset="0"/>
                            </a:rPr>
                            <m:t>𝑓𝑔</m:t>
                          </m:r>
                        </m:sub>
                      </m:sSub>
                      <m:rad>
                        <m:radPr>
                          <m:degHide m:val="on"/>
                          <m:ctrlPr>
                            <a:rPr lang="en-US" sz="1600" i="1">
                              <a:solidFill>
                                <a:srgbClr val="000000"/>
                              </a:solidFill>
                              <a:latin typeface="Cambria Math" panose="02040503050406030204" pitchFamily="18" charset="0"/>
                            </a:rPr>
                          </m:ctrlPr>
                        </m:radPr>
                        <m:deg/>
                        <m:e>
                          <m:f>
                            <m:fPr>
                              <m:ctrlPr>
                                <a:rPr lang="en-US" sz="1600" i="1">
                                  <a:solidFill>
                                    <a:srgbClr val="000000"/>
                                  </a:solidFill>
                                  <a:latin typeface="Cambria Math" panose="02040503050406030204" pitchFamily="18" charset="0"/>
                                </a:rPr>
                              </m:ctrlPr>
                            </m:fPr>
                            <m:num>
                              <m:r>
                                <a:rPr lang="en-US" sz="1600" i="1">
                                  <a:solidFill>
                                    <a:srgbClr val="000000"/>
                                  </a:solidFill>
                                  <a:latin typeface="Cambria Math" panose="02040503050406030204" pitchFamily="18" charset="0"/>
                                </a:rPr>
                                <m:t>𝛾</m:t>
                              </m:r>
                              <m:r>
                                <a:rPr lang="en-US" sz="1600" i="1">
                                  <a:solidFill>
                                    <a:srgbClr val="000000"/>
                                  </a:solidFill>
                                  <a:latin typeface="Cambria Math" panose="02040503050406030204" pitchFamily="18" charset="0"/>
                                </a:rPr>
                                <m:t>𝑅</m:t>
                              </m:r>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𝑇</m:t>
                                  </m:r>
                                </m:e>
                                <m:sub>
                                  <m:r>
                                    <a:rPr lang="en-US" sz="1600" i="1">
                                      <a:solidFill>
                                        <a:srgbClr val="000000"/>
                                      </a:solidFill>
                                      <a:latin typeface="Cambria Math" panose="02040503050406030204" pitchFamily="18" charset="0"/>
                                    </a:rPr>
                                    <m:t>𝑣𝑎𝑝</m:t>
                                  </m:r>
                                </m:sub>
                              </m:sSub>
                            </m:num>
                            <m:den>
                              <m:r>
                                <a:rPr lang="en-US" sz="1600" i="0">
                                  <a:solidFill>
                                    <a:srgbClr val="000000"/>
                                  </a:solidFill>
                                  <a:latin typeface="Cambria Math" panose="02040503050406030204" pitchFamily="18" charset="0"/>
                                </a:rPr>
                                <m:t>2</m:t>
                              </m:r>
                              <m:d>
                                <m:dPr>
                                  <m:ctrlPr>
                                    <a:rPr lang="en-US" sz="1600" i="1">
                                      <a:solidFill>
                                        <a:srgbClr val="000000"/>
                                      </a:solidFill>
                                      <a:latin typeface="Cambria Math" panose="02040503050406030204" pitchFamily="18" charset="0"/>
                                    </a:rPr>
                                  </m:ctrlPr>
                                </m:dPr>
                                <m:e>
                                  <m:r>
                                    <a:rPr lang="en-US" sz="1600" i="1">
                                      <a:solidFill>
                                        <a:srgbClr val="000000"/>
                                      </a:solidFill>
                                      <a:latin typeface="Cambria Math" panose="02040503050406030204" pitchFamily="18" charset="0"/>
                                    </a:rPr>
                                    <m:t>𝛾</m:t>
                                  </m:r>
                                  <m:r>
                                    <a:rPr lang="en-US" sz="1600" i="0">
                                      <a:solidFill>
                                        <a:srgbClr val="000000"/>
                                      </a:solidFill>
                                      <a:latin typeface="Cambria Math" panose="02040503050406030204" pitchFamily="18" charset="0"/>
                                    </a:rPr>
                                    <m:t>+1</m:t>
                                  </m:r>
                                </m:e>
                              </m:d>
                            </m:den>
                          </m:f>
                        </m:e>
                      </m:rad>
                    </m:oMath>
                  </m:oMathPara>
                </a14:m>
                <a:endParaRPr lang="en-US" sz="1600" dirty="0"/>
              </a:p>
            </p:txBody>
          </p:sp>
        </mc:Choice>
        <mc:Fallback>
          <p:sp>
            <p:nvSpPr>
              <p:cNvPr id="13" name="TextBox 12">
                <a:extLst>
                  <a:ext uri="{FF2B5EF4-FFF2-40B4-BE49-F238E27FC236}">
                    <a16:creationId xmlns:a16="http://schemas.microsoft.com/office/drawing/2014/main" id="{34E69E25-28C1-4EF9-B68E-965B341A0D53}"/>
                  </a:ext>
                </a:extLst>
              </p:cNvPr>
              <p:cNvSpPr txBox="1">
                <a:spLocks noRot="1" noChangeAspect="1" noMove="1" noResize="1" noEditPoints="1" noAdjustHandles="1" noChangeArrowheads="1" noChangeShapeType="1" noTextEdit="1"/>
              </p:cNvSpPr>
              <p:nvPr/>
            </p:nvSpPr>
            <p:spPr>
              <a:xfrm>
                <a:off x="-269517" y="2554078"/>
                <a:ext cx="3807030" cy="819840"/>
              </a:xfrm>
              <a:prstGeom prst="rect">
                <a:avLst/>
              </a:prstGeom>
              <a:blipFill>
                <a:blip r:embed="rId7"/>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610A40CE-45CD-7253-AFD8-03F32E85C250}"/>
                  </a:ext>
                </a:extLst>
              </p:cNvPr>
              <p:cNvSpPr txBox="1"/>
              <p:nvPr/>
            </p:nvSpPr>
            <p:spPr>
              <a:xfrm>
                <a:off x="-364791" y="3289772"/>
                <a:ext cx="3385226" cy="914400"/>
              </a:xfrm>
              <a:prstGeom prst="rect">
                <a:avLst/>
              </a:prstGeom>
              <a:noFill/>
              <a:ln>
                <a:noFill/>
              </a:ln>
            </p:spPr>
            <p:txBody>
              <a:bodyPr vert="horz" wrap="none" lIns="0" tIns="0" rIns="0" bIns="0" rtlCol="0" anchor="ctr">
                <a:normAutofit/>
              </a:bodyPr>
              <a:lstStyle/>
              <a:p>
                <a:pPr/>
                <a14:m>
                  <m:oMathPara xmlns:m="http://schemas.openxmlformats.org/officeDocument/2006/math">
                    <m:oMathParaPr>
                      <m:jc m:val="centerGroup"/>
                    </m:oMathParaPr>
                    <m:oMath xmlns:m="http://schemas.openxmlformats.org/officeDocument/2006/math">
                      <m:sSub>
                        <m:sSubPr>
                          <m:ctrlPr>
                            <a:rPr lang="en-US" sz="1600" i="1" smtClean="0">
                              <a:solidFill>
                                <a:srgbClr val="000000"/>
                              </a:solidFill>
                              <a:latin typeface="Cambria Math" panose="02040503050406030204" pitchFamily="18" charset="0"/>
                            </a:rPr>
                          </m:ctrlPr>
                        </m:sSubPr>
                        <m:e>
                          <m:acc>
                            <m:accPr>
                              <m:chr m:val="̇"/>
                              <m:ctrlPr>
                                <a:rPr lang="en-US" sz="1600" i="1">
                                  <a:solidFill>
                                    <a:srgbClr val="000000"/>
                                  </a:solidFill>
                                  <a:latin typeface="Cambria Math" panose="02040503050406030204" pitchFamily="18" charset="0"/>
                                </a:rPr>
                              </m:ctrlPr>
                            </m:accPr>
                            <m:e>
                              <m:r>
                                <a:rPr lang="en-US" sz="1600" i="1">
                                  <a:solidFill>
                                    <a:srgbClr val="000000"/>
                                  </a:solidFill>
                                  <a:latin typeface="Cambria Math" panose="02040503050406030204" pitchFamily="18" charset="0"/>
                                </a:rPr>
                                <m:t>𝑄</m:t>
                              </m:r>
                            </m:e>
                          </m:acc>
                        </m:e>
                        <m: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𝐸</m:t>
                              </m:r>
                            </m:e>
                            <m:sub>
                              <m:r>
                                <a:rPr lang="en-US" sz="1600" i="1">
                                  <a:solidFill>
                                    <a:srgbClr val="000000"/>
                                  </a:solidFill>
                                  <a:latin typeface="Cambria Math" panose="02040503050406030204" pitchFamily="18" charset="0"/>
                                </a:rPr>
                                <m:t>𝑚𝑎𝑥</m:t>
                              </m:r>
                            </m:sub>
                          </m:sSub>
                        </m:sub>
                      </m:sSub>
                      <m:r>
                        <a:rPr lang="en-US" sz="1600" i="1">
                          <a:solidFill>
                            <a:srgbClr val="000000"/>
                          </a:solidFill>
                          <a:latin typeface="Cambria Math" panose="02040503050406030204" pitchFamily="18" charset="0"/>
                        </a:rPr>
                        <m:t>=</m:t>
                      </m:r>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𝐴</m:t>
                          </m:r>
                        </m:e>
                        <m: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𝑐</m:t>
                              </m:r>
                            </m:e>
                            <m:sub>
                              <m:r>
                                <a:rPr lang="en-US" sz="1600" i="1">
                                  <a:solidFill>
                                    <a:srgbClr val="000000"/>
                                  </a:solidFill>
                                  <a:latin typeface="Cambria Math" panose="02040503050406030204" pitchFamily="18" charset="0"/>
                                </a:rPr>
                                <m:t>𝑣𝑎𝑝</m:t>
                              </m:r>
                            </m:sub>
                          </m:sSub>
                        </m:sub>
                      </m:s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h</m:t>
                          </m:r>
                        </m:e>
                        <m:sub>
                          <m:r>
                            <a:rPr lang="en-US" sz="1600" i="1">
                              <a:solidFill>
                                <a:srgbClr val="000000"/>
                              </a:solidFill>
                              <a:latin typeface="Cambria Math" panose="02040503050406030204" pitchFamily="18" charset="0"/>
                            </a:rPr>
                            <m:t>𝑓𝑔</m:t>
                          </m:r>
                        </m:sub>
                      </m:sSub>
                      <m:rad>
                        <m:radPr>
                          <m:degHide m:val="on"/>
                          <m:ctrlPr>
                            <a:rPr lang="en-US" sz="1600" i="1">
                              <a:solidFill>
                                <a:srgbClr val="000000"/>
                              </a:solidFill>
                              <a:latin typeface="Cambria Math" panose="02040503050406030204" pitchFamily="18" charset="0"/>
                            </a:rPr>
                          </m:ctrlPr>
                        </m:radPr>
                        <m:deg/>
                        <m:e>
                          <m:f>
                            <m:fPr>
                              <m:ctrlPr>
                                <a:rPr lang="en-US" sz="1600" i="1">
                                  <a:solidFill>
                                    <a:srgbClr val="000000"/>
                                  </a:solidFill>
                                  <a:latin typeface="Cambria Math" panose="02040503050406030204" pitchFamily="18" charset="0"/>
                                </a:rPr>
                              </m:ctrlPr>
                            </m:fPr>
                            <m:num>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𝜌</m:t>
                                  </m:r>
                                </m:e>
                                <m:sub>
                                  <m:r>
                                    <a:rPr lang="en-US" sz="1600" i="1">
                                      <a:solidFill>
                                        <a:srgbClr val="000000"/>
                                      </a:solidFill>
                                      <a:latin typeface="Cambria Math" panose="02040503050406030204" pitchFamily="18" charset="0"/>
                                    </a:rPr>
                                    <m:t>𝑣𝑎𝑝</m:t>
                                  </m:r>
                                </m:sub>
                              </m:sSub>
                              <m:r>
                                <a:rPr lang="en-US" sz="1600" i="1">
                                  <a:solidFill>
                                    <a:srgbClr val="000000"/>
                                  </a:solidFill>
                                  <a:latin typeface="Cambria Math" panose="02040503050406030204" pitchFamily="18" charset="0"/>
                                </a:rPr>
                                <m:t>𝜎</m:t>
                              </m:r>
                            </m:num>
                            <m:den>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𝑑</m:t>
                                  </m:r>
                                </m:e>
                                <m:sub>
                                  <m:r>
                                    <a:rPr lang="en-US" sz="1600" i="1">
                                      <a:solidFill>
                                        <a:srgbClr val="000000"/>
                                      </a:solidFill>
                                      <a:latin typeface="Cambria Math" panose="02040503050406030204" pitchFamily="18" charset="0"/>
                                    </a:rPr>
                                    <m:t>𝑐𝑜𝑛𝑑</m:t>
                                  </m:r>
                                </m:sub>
                              </m:sSub>
                            </m:den>
                          </m:f>
                        </m:e>
                      </m:rad>
                    </m:oMath>
                  </m:oMathPara>
                </a14:m>
                <a:endParaRPr lang="en-US" sz="1600" dirty="0"/>
              </a:p>
            </p:txBody>
          </p:sp>
        </mc:Choice>
        <mc:Fallback>
          <p:sp>
            <p:nvSpPr>
              <p:cNvPr id="14" name="TextBox 13">
                <a:extLst>
                  <a:ext uri="{FF2B5EF4-FFF2-40B4-BE49-F238E27FC236}">
                    <a16:creationId xmlns:a16="http://schemas.microsoft.com/office/drawing/2014/main" id="{610A40CE-45CD-7253-AFD8-03F32E85C250}"/>
                  </a:ext>
                </a:extLst>
              </p:cNvPr>
              <p:cNvSpPr txBox="1">
                <a:spLocks noRot="1" noChangeAspect="1" noMove="1" noResize="1" noEditPoints="1" noAdjustHandles="1" noChangeArrowheads="1" noChangeShapeType="1" noTextEdit="1"/>
              </p:cNvSpPr>
              <p:nvPr/>
            </p:nvSpPr>
            <p:spPr>
              <a:xfrm>
                <a:off x="-364791" y="3289772"/>
                <a:ext cx="3385226" cy="914400"/>
              </a:xfrm>
              <a:prstGeom prst="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65C254F0-6863-65D8-959D-4D21AAF08594}"/>
                  </a:ext>
                </a:extLst>
              </p:cNvPr>
              <p:cNvSpPr txBox="1"/>
              <p:nvPr/>
            </p:nvSpPr>
            <p:spPr>
              <a:xfrm>
                <a:off x="-1573233" y="5060677"/>
                <a:ext cx="6094378" cy="1072153"/>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600" i="1" smtClean="0">
                              <a:solidFill>
                                <a:srgbClr val="000000"/>
                              </a:solidFill>
                              <a:latin typeface="Cambria Math" panose="02040503050406030204" pitchFamily="18" charset="0"/>
                            </a:rPr>
                          </m:ctrlPr>
                        </m:sSubPr>
                        <m:e>
                          <m:acc>
                            <m:accPr>
                              <m:chr m:val="̇"/>
                              <m:ctrlPr>
                                <a:rPr lang="en-US" sz="1600" i="1">
                                  <a:solidFill>
                                    <a:srgbClr val="000000"/>
                                  </a:solidFill>
                                  <a:latin typeface="Cambria Math" panose="02040503050406030204" pitchFamily="18" charset="0"/>
                                </a:rPr>
                              </m:ctrlPr>
                            </m:accPr>
                            <m:e>
                              <m:r>
                                <a:rPr lang="en-US" sz="1600" i="1">
                                  <a:solidFill>
                                    <a:srgbClr val="000000"/>
                                  </a:solidFill>
                                  <a:latin typeface="Cambria Math" panose="02040503050406030204" pitchFamily="18" charset="0"/>
                                </a:rPr>
                                <m:t>𝑄</m:t>
                              </m:r>
                            </m:e>
                          </m:acc>
                        </m:e>
                        <m: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𝐵</m:t>
                              </m:r>
                            </m:e>
                            <m:sub>
                              <m:r>
                                <a:rPr lang="en-US" sz="1600" i="1">
                                  <a:solidFill>
                                    <a:srgbClr val="000000"/>
                                  </a:solidFill>
                                  <a:latin typeface="Cambria Math" panose="02040503050406030204" pitchFamily="18" charset="0"/>
                                </a:rPr>
                                <m:t>𝑚𝑎𝑥</m:t>
                              </m:r>
                            </m:sub>
                          </m:sSub>
                        </m:sub>
                      </m:sSub>
                      <m:r>
                        <a:rPr lang="en-US" sz="1600" i="0">
                          <a:solidFill>
                            <a:srgbClr val="000000"/>
                          </a:solidFill>
                          <a:latin typeface="Cambria Math" panose="02040503050406030204" pitchFamily="18" charset="0"/>
                        </a:rPr>
                        <m:t>=</m:t>
                      </m:r>
                      <m:f>
                        <m:fPr>
                          <m:ctrlPr>
                            <a:rPr lang="en-US" sz="1600" i="1">
                              <a:solidFill>
                                <a:srgbClr val="000000"/>
                              </a:solidFill>
                              <a:latin typeface="Cambria Math" panose="02040503050406030204" pitchFamily="18" charset="0"/>
                            </a:rPr>
                          </m:ctrlPr>
                        </m:fPr>
                        <m:num>
                          <m:f>
                            <m:fPr>
                              <m:ctrlPr>
                                <a:rPr lang="en-US" sz="1600" i="1">
                                  <a:solidFill>
                                    <a:srgbClr val="000000"/>
                                  </a:solidFill>
                                  <a:latin typeface="Cambria Math" panose="02040503050406030204" pitchFamily="18" charset="0"/>
                                </a:rPr>
                              </m:ctrlPr>
                            </m:fPr>
                            <m:num>
                              <m:r>
                                <a:rPr lang="en-US" sz="1600" i="0">
                                  <a:solidFill>
                                    <a:srgbClr val="000000"/>
                                  </a:solidFill>
                                  <a:latin typeface="Cambria Math" panose="02040503050406030204" pitchFamily="18" charset="0"/>
                                </a:rPr>
                                <m:t>2</m:t>
                              </m:r>
                              <m:r>
                                <a:rPr lang="en-US" sz="1600" i="1">
                                  <a:solidFill>
                                    <a:srgbClr val="000000"/>
                                  </a:solidFill>
                                  <a:latin typeface="Cambria Math" panose="02040503050406030204" pitchFamily="18" charset="0"/>
                                </a:rPr>
                                <m:t>𝛽𝜎</m:t>
                              </m:r>
                            </m:num>
                            <m:den>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𝑟</m:t>
                                  </m:r>
                                </m:e>
                                <m:sub>
                                  <m:r>
                                    <a:rPr lang="en-US" sz="1600" i="1">
                                      <a:solidFill>
                                        <a:srgbClr val="000000"/>
                                      </a:solidFill>
                                      <a:latin typeface="Cambria Math" panose="02040503050406030204" pitchFamily="18" charset="0"/>
                                    </a:rPr>
                                    <m:t>𝑛</m:t>
                                  </m:r>
                                </m:sub>
                              </m:sSub>
                            </m:den>
                          </m:f>
                        </m:num>
                        <m:den>
                          <m:r>
                            <a:rPr lang="en-US" sz="1600" i="0">
                              <a:solidFill>
                                <a:srgbClr val="000000"/>
                              </a:solidFill>
                              <a:latin typeface="Cambria Math" panose="02040503050406030204" pitchFamily="18" charset="0"/>
                            </a:rPr>
                            <m:t>1+</m:t>
                          </m:r>
                          <m:f>
                            <m:fPr>
                              <m:ctrlPr>
                                <a:rPr lang="en-US" sz="1600" i="1">
                                  <a:solidFill>
                                    <a:srgbClr val="000000"/>
                                  </a:solidFill>
                                  <a:latin typeface="Cambria Math" panose="02040503050406030204" pitchFamily="18" charset="0"/>
                                </a:rPr>
                              </m:ctrlPr>
                            </m:fPr>
                            <m:num>
                              <m:r>
                                <a:rPr lang="en-US" sz="1600" i="1">
                                  <a:solidFill>
                                    <a:srgbClr val="000000"/>
                                  </a:solidFill>
                                  <a:latin typeface="Cambria Math" panose="02040503050406030204" pitchFamily="18" charset="0"/>
                                </a:rPr>
                                <m:t>𝛽</m:t>
                              </m:r>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𝐿</m:t>
                                  </m:r>
                                </m:e>
                                <m:sub>
                                  <m:r>
                                    <a:rPr lang="en-US" sz="1600" i="1">
                                      <a:solidFill>
                                        <a:srgbClr val="000000"/>
                                      </a:solidFill>
                                      <a:latin typeface="Cambria Math" panose="02040503050406030204" pitchFamily="18" charset="0"/>
                                    </a:rPr>
                                    <m:t>𝑒𝑓𝑓</m:t>
                                  </m:r>
                                </m:sub>
                              </m:s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𝜇</m:t>
                                  </m:r>
                                </m:e>
                                <m:sub>
                                  <m:r>
                                    <a:rPr lang="en-US" sz="1600" i="1">
                                      <a:solidFill>
                                        <a:srgbClr val="000000"/>
                                      </a:solidFill>
                                      <a:latin typeface="Cambria Math" panose="02040503050406030204" pitchFamily="18" charset="0"/>
                                    </a:rPr>
                                    <m:t>𝑙𝑖𝑞</m:t>
                                  </m:r>
                                </m:sub>
                              </m:sSub>
                            </m:num>
                            <m:den>
                              <m:r>
                                <a:rPr lang="en-US" sz="1600" i="1">
                                  <a:solidFill>
                                    <a:srgbClr val="000000"/>
                                  </a:solidFill>
                                  <a:latin typeface="Cambria Math" panose="02040503050406030204" pitchFamily="18" charset="0"/>
                                </a:rPr>
                                <m:t>𝐾</m:t>
                              </m:r>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h</m:t>
                                  </m:r>
                                </m:e>
                                <m:sub>
                                  <m:r>
                                    <a:rPr lang="en-US" sz="1600" i="1">
                                      <a:solidFill>
                                        <a:srgbClr val="000000"/>
                                      </a:solidFill>
                                      <a:latin typeface="Cambria Math" panose="02040503050406030204" pitchFamily="18" charset="0"/>
                                    </a:rPr>
                                    <m:t>𝑓𝑔</m:t>
                                  </m:r>
                                </m:sub>
                              </m:s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𝐴</m:t>
                                  </m:r>
                                </m:e>
                                <m: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𝑐</m:t>
                                      </m:r>
                                    </m:e>
                                    <m:sub>
                                      <m:r>
                                        <a:rPr lang="en-US" sz="1600" i="1">
                                          <a:solidFill>
                                            <a:srgbClr val="000000"/>
                                          </a:solidFill>
                                          <a:latin typeface="Cambria Math" panose="02040503050406030204" pitchFamily="18" charset="0"/>
                                        </a:rPr>
                                        <m:t>𝑤𝑖𝑐𝑘</m:t>
                                      </m:r>
                                    </m:sub>
                                  </m:sSub>
                                </m:sub>
                              </m:s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𝜌</m:t>
                                  </m:r>
                                </m:e>
                                <m:sub>
                                  <m:r>
                                    <a:rPr lang="en-US" sz="1600" i="1">
                                      <a:solidFill>
                                        <a:srgbClr val="000000"/>
                                      </a:solidFill>
                                      <a:latin typeface="Cambria Math" panose="02040503050406030204" pitchFamily="18" charset="0"/>
                                    </a:rPr>
                                    <m:t>𝑙𝑖𝑞</m:t>
                                  </m:r>
                                </m:sub>
                              </m:sSub>
                            </m:den>
                          </m:f>
                        </m:den>
                      </m:f>
                    </m:oMath>
                  </m:oMathPara>
                </a14:m>
                <a:endParaRPr lang="en-US" sz="1600" dirty="0"/>
              </a:p>
            </p:txBody>
          </p:sp>
        </mc:Choice>
        <mc:Fallback>
          <p:sp>
            <p:nvSpPr>
              <p:cNvPr id="15" name="TextBox 14">
                <a:extLst>
                  <a:ext uri="{FF2B5EF4-FFF2-40B4-BE49-F238E27FC236}">
                    <a16:creationId xmlns:a16="http://schemas.microsoft.com/office/drawing/2014/main" id="{65C254F0-6863-65D8-959D-4D21AAF08594}"/>
                  </a:ext>
                </a:extLst>
              </p:cNvPr>
              <p:cNvSpPr txBox="1">
                <a:spLocks noRot="1" noChangeAspect="1" noMove="1" noResize="1" noEditPoints="1" noAdjustHandles="1" noChangeArrowheads="1" noChangeShapeType="1" noTextEdit="1"/>
              </p:cNvSpPr>
              <p:nvPr/>
            </p:nvSpPr>
            <p:spPr>
              <a:xfrm>
                <a:off x="-1573233" y="5060677"/>
                <a:ext cx="6094378" cy="1072153"/>
              </a:xfrm>
              <a:prstGeom prst="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488DA237-711B-F994-85DB-30136C0F997C}"/>
                  </a:ext>
                </a:extLst>
              </p:cNvPr>
              <p:cNvSpPr txBox="1"/>
              <p:nvPr/>
            </p:nvSpPr>
            <p:spPr>
              <a:xfrm>
                <a:off x="946953" y="5238181"/>
                <a:ext cx="6094378" cy="86889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n-US" sz="1600" i="1" smtClean="0">
                          <a:solidFill>
                            <a:srgbClr val="000000"/>
                          </a:solidFill>
                          <a:latin typeface="Cambria Math" panose="02040503050406030204" pitchFamily="18" charset="0"/>
                        </a:rPr>
                        <m:t>𝛽</m:t>
                      </m:r>
                      <m:r>
                        <a:rPr lang="en-US" sz="1600" i="0">
                          <a:solidFill>
                            <a:srgbClr val="000000"/>
                          </a:solidFill>
                          <a:latin typeface="Cambria Math" panose="02040503050406030204" pitchFamily="18" charset="0"/>
                        </a:rPr>
                        <m:t>=</m:t>
                      </m:r>
                      <m:f>
                        <m:fPr>
                          <m:ctrlPr>
                            <a:rPr lang="en-US" sz="1600" i="1">
                              <a:solidFill>
                                <a:srgbClr val="000000"/>
                              </a:solidFill>
                              <a:latin typeface="Cambria Math" panose="02040503050406030204" pitchFamily="18" charset="0"/>
                            </a:rPr>
                          </m:ctrlPr>
                        </m:fPr>
                        <m:num>
                          <m:r>
                            <a:rPr lang="en-US" sz="1600" i="0">
                              <a:solidFill>
                                <a:srgbClr val="000000"/>
                              </a:solidFill>
                              <a:latin typeface="Cambria Math" panose="02040503050406030204" pitchFamily="18" charset="0"/>
                            </a:rPr>
                            <m:t>2</m:t>
                          </m:r>
                          <m:r>
                            <a:rPr lang="en-US" sz="1600" i="1">
                              <a:solidFill>
                                <a:srgbClr val="000000"/>
                              </a:solidFill>
                              <a:latin typeface="Cambria Math" panose="02040503050406030204" pitchFamily="18" charset="0"/>
                            </a:rPr>
                            <m:t>𝜋</m:t>
                          </m:r>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𝐿</m:t>
                              </m:r>
                            </m:e>
                            <m:sub>
                              <m:r>
                                <a:rPr lang="en-US" sz="1600" i="1">
                                  <a:solidFill>
                                    <a:srgbClr val="000000"/>
                                  </a:solidFill>
                                  <a:latin typeface="Cambria Math" panose="02040503050406030204" pitchFamily="18" charset="0"/>
                                </a:rPr>
                                <m:t>𝑒𝑣𝑎𝑝</m:t>
                              </m:r>
                            </m:sub>
                          </m:s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𝑘</m:t>
                              </m:r>
                            </m:e>
                            <m: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𝑤𝑖𝑐𝑘</m:t>
                                  </m:r>
                                </m:e>
                                <m:sub>
                                  <m:r>
                                    <a:rPr lang="en-US" sz="1600" i="1">
                                      <a:solidFill>
                                        <a:srgbClr val="000000"/>
                                      </a:solidFill>
                                      <a:latin typeface="Cambria Math" panose="02040503050406030204" pitchFamily="18" charset="0"/>
                                    </a:rPr>
                                    <m:t>𝑒𝑞</m:t>
                                  </m:r>
                                </m:sub>
                              </m:sSub>
                            </m:sub>
                          </m:s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𝑇</m:t>
                              </m:r>
                            </m:e>
                            <m:sub>
                              <m:r>
                                <a:rPr lang="en-US" sz="1600" i="1">
                                  <a:solidFill>
                                    <a:srgbClr val="000000"/>
                                  </a:solidFill>
                                  <a:latin typeface="Cambria Math" panose="02040503050406030204" pitchFamily="18" charset="0"/>
                                </a:rPr>
                                <m:t>𝑣𝑎𝑝</m:t>
                              </m:r>
                            </m:sub>
                          </m:sSub>
                        </m:num>
                        <m:den>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h</m:t>
                              </m:r>
                            </m:e>
                            <m:sub>
                              <m:r>
                                <a:rPr lang="en-US" sz="1600" i="1">
                                  <a:solidFill>
                                    <a:srgbClr val="000000"/>
                                  </a:solidFill>
                                  <a:latin typeface="Cambria Math" panose="02040503050406030204" pitchFamily="18" charset="0"/>
                                </a:rPr>
                                <m:t>𝑓𝑔</m:t>
                              </m:r>
                            </m:sub>
                          </m:sSub>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𝜌</m:t>
                              </m:r>
                            </m:e>
                            <m:sub>
                              <m:r>
                                <a:rPr lang="en-US" sz="1600" i="1">
                                  <a:solidFill>
                                    <a:srgbClr val="000000"/>
                                  </a:solidFill>
                                  <a:latin typeface="Cambria Math" panose="02040503050406030204" pitchFamily="18" charset="0"/>
                                </a:rPr>
                                <m:t>𝑣𝑎𝑝</m:t>
                              </m:r>
                            </m:sub>
                          </m:sSub>
                          <m:func>
                            <m:funcPr>
                              <m:ctrlPr>
                                <a:rPr lang="en-US" sz="1600" i="1">
                                  <a:solidFill>
                                    <a:srgbClr val="000000"/>
                                  </a:solidFill>
                                  <a:latin typeface="Cambria Math" panose="02040503050406030204" pitchFamily="18" charset="0"/>
                                </a:rPr>
                              </m:ctrlPr>
                            </m:funcPr>
                            <m:fName>
                              <m:r>
                                <m:rPr>
                                  <m:sty m:val="p"/>
                                </m:rPr>
                                <a:rPr lang="en-US" sz="1600" i="0">
                                  <a:solidFill>
                                    <a:srgbClr val="000000"/>
                                  </a:solidFill>
                                  <a:latin typeface="Cambria Math" panose="02040503050406030204" pitchFamily="18" charset="0"/>
                                </a:rPr>
                                <m:t>ln</m:t>
                              </m:r>
                            </m:fName>
                            <m:e>
                              <m:f>
                                <m:fPr>
                                  <m:ctrlPr>
                                    <a:rPr lang="en-US" sz="1600" i="1">
                                      <a:solidFill>
                                        <a:srgbClr val="000000"/>
                                      </a:solidFill>
                                      <a:latin typeface="Cambria Math" panose="02040503050406030204" pitchFamily="18" charset="0"/>
                                    </a:rPr>
                                  </m:ctrlPr>
                                </m:fPr>
                                <m:num>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𝑑</m:t>
                                      </m:r>
                                    </m:e>
                                    <m:sub>
                                      <m:r>
                                        <a:rPr lang="en-US" sz="1600" i="1">
                                          <a:solidFill>
                                            <a:srgbClr val="000000"/>
                                          </a:solidFill>
                                          <a:latin typeface="Cambria Math" panose="02040503050406030204" pitchFamily="18" charset="0"/>
                                        </a:rPr>
                                        <m:t>𝐻𝑃</m:t>
                                      </m:r>
                                      <m:r>
                                        <a:rPr lang="en-US" sz="1600" i="0">
                                          <a:solidFill>
                                            <a:srgbClr val="000000"/>
                                          </a:solidFill>
                                          <a:latin typeface="Cambria Math" panose="02040503050406030204" pitchFamily="18" charset="0"/>
                                        </a:rPr>
                                        <m:t>−</m:t>
                                      </m:r>
                                      <m:r>
                                        <a:rPr lang="en-US" sz="1600" i="1">
                                          <a:solidFill>
                                            <a:srgbClr val="000000"/>
                                          </a:solidFill>
                                          <a:latin typeface="Cambria Math" panose="02040503050406030204" pitchFamily="18" charset="0"/>
                                        </a:rPr>
                                        <m:t>𝑖𝑛</m:t>
                                      </m:r>
                                    </m:sub>
                                  </m:sSub>
                                </m:num>
                                <m:den>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𝑑</m:t>
                                      </m:r>
                                    </m:e>
                                    <m:sub>
                                      <m:r>
                                        <a:rPr lang="en-US" sz="1600" i="1">
                                          <a:solidFill>
                                            <a:srgbClr val="000000"/>
                                          </a:solidFill>
                                          <a:latin typeface="Cambria Math" panose="02040503050406030204" pitchFamily="18" charset="0"/>
                                        </a:rPr>
                                        <m:t>𝑣𝑎𝑝</m:t>
                                      </m:r>
                                    </m:sub>
                                  </m:sSub>
                                </m:den>
                              </m:f>
                            </m:e>
                          </m:func>
                        </m:den>
                      </m:f>
                    </m:oMath>
                  </m:oMathPara>
                </a14:m>
                <a:endParaRPr lang="en-US" sz="1600" dirty="0"/>
              </a:p>
            </p:txBody>
          </p:sp>
        </mc:Choice>
        <mc:Fallback>
          <p:sp>
            <p:nvSpPr>
              <p:cNvPr id="16" name="TextBox 15">
                <a:extLst>
                  <a:ext uri="{FF2B5EF4-FFF2-40B4-BE49-F238E27FC236}">
                    <a16:creationId xmlns:a16="http://schemas.microsoft.com/office/drawing/2014/main" id="{488DA237-711B-F994-85DB-30136C0F997C}"/>
                  </a:ext>
                </a:extLst>
              </p:cNvPr>
              <p:cNvSpPr txBox="1">
                <a:spLocks noRot="1" noChangeAspect="1" noMove="1" noResize="1" noEditPoints="1" noAdjustHandles="1" noChangeArrowheads="1" noChangeShapeType="1" noTextEdit="1"/>
              </p:cNvSpPr>
              <p:nvPr/>
            </p:nvSpPr>
            <p:spPr>
              <a:xfrm>
                <a:off x="946953" y="5238181"/>
                <a:ext cx="6094378" cy="868892"/>
              </a:xfrm>
              <a:prstGeom prst="rect">
                <a:avLst/>
              </a:prstGeom>
              <a:blipFill>
                <a:blip r:embed="rId10"/>
                <a:stretch>
                  <a:fillRect/>
                </a:stretch>
              </a:blipFill>
              <a:ln>
                <a:noFill/>
              </a:ln>
            </p:spPr>
            <p:txBody>
              <a:bodyPr/>
              <a:lstStyle/>
              <a:p>
                <a:r>
                  <a:rPr lang="en-US">
                    <a:noFill/>
                  </a:rPr>
                  <a:t> </a:t>
                </a:r>
              </a:p>
            </p:txBody>
          </p:sp>
        </mc:Fallback>
      </mc:AlternateContent>
      <p:pic>
        <p:nvPicPr>
          <p:cNvPr id="17" name="Picture 16">
            <a:extLst>
              <a:ext uri="{FF2B5EF4-FFF2-40B4-BE49-F238E27FC236}">
                <a16:creationId xmlns:a16="http://schemas.microsoft.com/office/drawing/2014/main" id="{1B8401F7-C37B-3377-6EEE-1EF1CAA9DDE9}"/>
              </a:ext>
            </a:extLst>
          </p:cNvPr>
          <p:cNvPicPr>
            <a:picLocks noChangeAspect="1"/>
          </p:cNvPicPr>
          <p:nvPr/>
        </p:nvPicPr>
        <p:blipFill rotWithShape="1">
          <a:blip r:embed="rId11">
            <a:extLst>
              <a:ext uri="{28A0092B-C50C-407E-A947-70E740481C1C}">
                <a14:useLocalDpi xmlns:a14="http://schemas.microsoft.com/office/drawing/2010/main" val="0"/>
              </a:ext>
            </a:extLst>
          </a:blip>
          <a:srcRect l="3924" t="2051" r="6655"/>
          <a:stretch/>
        </p:blipFill>
        <p:spPr bwMode="auto">
          <a:xfrm>
            <a:off x="5324207" y="1648468"/>
            <a:ext cx="6660564" cy="4855672"/>
          </a:xfrm>
          <a:prstGeom prst="rect">
            <a:avLst/>
          </a:prstGeom>
          <a:noFill/>
          <a:ln>
            <a:noFill/>
          </a:ln>
          <a:extLst>
            <a:ext uri="{53640926-AAD7-44D8-BBD7-CCE9431645EC}">
              <a14:shadowObscured xmlns:a14="http://schemas.microsoft.com/office/drawing/2010/main"/>
            </a:ext>
          </a:extLst>
        </p:spPr>
      </p:pic>
      <p:pic>
        <p:nvPicPr>
          <p:cNvPr id="18" name="Picture 17" descr="A picture containing shape&#10;&#10;Description automatically generated">
            <a:extLst>
              <a:ext uri="{FF2B5EF4-FFF2-40B4-BE49-F238E27FC236}">
                <a16:creationId xmlns:a16="http://schemas.microsoft.com/office/drawing/2014/main" id="{F94A40D5-E1CE-BE3B-1BAF-43A6EFBADC4D}"/>
              </a:ext>
            </a:extLst>
          </p:cNvPr>
          <p:cNvPicPr>
            <a:picLocks noChangeAspect="1"/>
          </p:cNvPicPr>
          <p:nvPr/>
        </p:nvPicPr>
        <p:blipFill>
          <a:blip r:embed="rId12"/>
          <a:stretch>
            <a:fillRect/>
          </a:stretch>
        </p:blipFill>
        <p:spPr>
          <a:xfrm>
            <a:off x="2334115" y="6438250"/>
            <a:ext cx="999635" cy="419750"/>
          </a:xfrm>
          <a:prstGeom prst="rect">
            <a:avLst/>
          </a:prstGeom>
        </p:spPr>
      </p:pic>
    </p:spTree>
    <p:extLst>
      <p:ext uri="{BB962C8B-B14F-4D97-AF65-F5344CB8AC3E}">
        <p14:creationId xmlns:p14="http://schemas.microsoft.com/office/powerpoint/2010/main" val="1957335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EAEE20C-A745-DA40-8EBC-980EB6435B5D}"/>
              </a:ext>
            </a:extLst>
          </p:cNvPr>
          <p:cNvPicPr>
            <a:picLocks noGrp="1" noChangeAspect="1"/>
          </p:cNvPicPr>
          <p:nvPr>
            <p:ph idx="1"/>
          </p:nvPr>
        </p:nvPicPr>
        <p:blipFill>
          <a:blip r:embed="rId3"/>
          <a:stretch>
            <a:fillRect/>
          </a:stretch>
        </p:blipFill>
        <p:spPr>
          <a:xfrm>
            <a:off x="0" y="0"/>
            <a:ext cx="12192000" cy="1104900"/>
          </a:xfrm>
        </p:spPr>
      </p:pic>
      <p:sp>
        <p:nvSpPr>
          <p:cNvPr id="2" name="Title 1">
            <a:extLst>
              <a:ext uri="{FF2B5EF4-FFF2-40B4-BE49-F238E27FC236}">
                <a16:creationId xmlns:a16="http://schemas.microsoft.com/office/drawing/2014/main" id="{E2B6E954-38D7-CC41-B6AD-864C095F890F}"/>
              </a:ext>
            </a:extLst>
          </p:cNvPr>
          <p:cNvSpPr>
            <a:spLocks noGrp="1"/>
          </p:cNvSpPr>
          <p:nvPr>
            <p:ph type="title"/>
          </p:nvPr>
        </p:nvSpPr>
        <p:spPr>
          <a:xfrm>
            <a:off x="1297458" y="148387"/>
            <a:ext cx="10626811" cy="956513"/>
          </a:xfrm>
        </p:spPr>
        <p:txBody>
          <a:bodyPr/>
          <a:lstStyle/>
          <a:p>
            <a:r>
              <a:rPr lang="en-US" dirty="0">
                <a:solidFill>
                  <a:schemeClr val="bg1"/>
                </a:solidFill>
              </a:rPr>
              <a:t>Heat Pipe Limits Model Validation</a:t>
            </a:r>
          </a:p>
        </p:txBody>
      </p:sp>
      <p:pic>
        <p:nvPicPr>
          <p:cNvPr id="4" name="Picture 3">
            <a:extLst>
              <a:ext uri="{FF2B5EF4-FFF2-40B4-BE49-F238E27FC236}">
                <a16:creationId xmlns:a16="http://schemas.microsoft.com/office/drawing/2014/main" id="{23A9A12D-0D38-894B-AC67-B24A8247F3E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63" t="31945" r="75000" b="31944"/>
          <a:stretch/>
        </p:blipFill>
        <p:spPr>
          <a:xfrm>
            <a:off x="129745" y="153944"/>
            <a:ext cx="797011" cy="797011"/>
          </a:xfrm>
          <a:prstGeom prst="rect">
            <a:avLst/>
          </a:prstGeom>
        </p:spPr>
      </p:pic>
      <p:cxnSp>
        <p:nvCxnSpPr>
          <p:cNvPr id="12" name="Straight Connector 11">
            <a:extLst>
              <a:ext uri="{FF2B5EF4-FFF2-40B4-BE49-F238E27FC236}">
                <a16:creationId xmlns:a16="http://schemas.microsoft.com/office/drawing/2014/main" id="{C476B5F3-A57A-5C45-BF6B-492E2EF8946C}"/>
              </a:ext>
            </a:extLst>
          </p:cNvPr>
          <p:cNvCxnSpPr/>
          <p:nvPr/>
        </p:nvCxnSpPr>
        <p:spPr>
          <a:xfrm>
            <a:off x="1063487" y="148387"/>
            <a:ext cx="0" cy="802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7C386095-B670-F452-F95B-F7E0A013E7A0}"/>
              </a:ext>
            </a:extLst>
          </p:cNvPr>
          <p:cNvSpPr>
            <a:spLocks noGrp="1"/>
          </p:cNvSpPr>
          <p:nvPr>
            <p:ph type="sldNum" sz="quarter" idx="12"/>
          </p:nvPr>
        </p:nvSpPr>
        <p:spPr>
          <a:xfrm>
            <a:off x="11445989" y="6305389"/>
            <a:ext cx="528730" cy="416086"/>
          </a:xfrm>
        </p:spPr>
        <p:txBody>
          <a:bodyPr/>
          <a:lstStyle/>
          <a:p>
            <a:fld id="{766BF75F-BD6A-44DF-A00A-DFBF46F37FEC}" type="slidenum">
              <a:rPr lang="en-US" smtClean="0"/>
              <a:pPr/>
              <a:t>7</a:t>
            </a:fld>
            <a:endParaRPr lang="en-US" dirty="0"/>
          </a:p>
        </p:txBody>
      </p:sp>
      <p:sp>
        <p:nvSpPr>
          <p:cNvPr id="5" name="Content Placeholder 1">
            <a:extLst>
              <a:ext uri="{FF2B5EF4-FFF2-40B4-BE49-F238E27FC236}">
                <a16:creationId xmlns:a16="http://schemas.microsoft.com/office/drawing/2014/main" id="{8B57831C-5F61-F17B-B687-8FD1FC075C90}"/>
              </a:ext>
            </a:extLst>
          </p:cNvPr>
          <p:cNvSpPr txBox="1">
            <a:spLocks/>
          </p:cNvSpPr>
          <p:nvPr/>
        </p:nvSpPr>
        <p:spPr bwMode="auto">
          <a:xfrm>
            <a:off x="215371" y="1138829"/>
            <a:ext cx="11777288" cy="5325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Wingdings" panose="05000000000000000000" pitchFamily="2" charset="2"/>
              <a:buChar char="§"/>
              <a:defRPr sz="1800"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Calibri" panose="020F050202020403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Wingdings" panose="05000000000000000000" pitchFamily="2" charset="2"/>
              <a:buChar char="Ø"/>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A study on sodium heat pipes and their application to KRUSTY was conducted resulting in both experimental and numerical results [10].</a:t>
            </a:r>
          </a:p>
          <a:p>
            <a:r>
              <a:rPr lang="en-US" sz="2200" dirty="0"/>
              <a:t>When compared against these results, the AMA limits model is in good agreement with errors less than 3% [13].</a:t>
            </a:r>
          </a:p>
        </p:txBody>
      </p:sp>
      <p:pic>
        <p:nvPicPr>
          <p:cNvPr id="6" name="Picture 5">
            <a:extLst>
              <a:ext uri="{FF2B5EF4-FFF2-40B4-BE49-F238E27FC236}">
                <a16:creationId xmlns:a16="http://schemas.microsoft.com/office/drawing/2014/main" id="{147736B9-8B43-16FF-A9B4-837AC88A907C}"/>
              </a:ext>
            </a:extLst>
          </p:cNvPr>
          <p:cNvPicPr/>
          <p:nvPr/>
        </p:nvPicPr>
        <p:blipFill rotWithShape="1">
          <a:blip r:embed="rId5">
            <a:extLst>
              <a:ext uri="{28A0092B-C50C-407E-A947-70E740481C1C}">
                <a14:useLocalDpi xmlns:a14="http://schemas.microsoft.com/office/drawing/2010/main" val="0"/>
              </a:ext>
            </a:extLst>
          </a:blip>
          <a:srcRect l="3236" r="6986"/>
          <a:stretch/>
        </p:blipFill>
        <p:spPr bwMode="auto">
          <a:xfrm>
            <a:off x="941304" y="2798445"/>
            <a:ext cx="5154696" cy="3619046"/>
          </a:xfrm>
          <a:prstGeom prst="rect">
            <a:avLst/>
          </a:prstGeom>
          <a:noFill/>
          <a:ln>
            <a:noFill/>
          </a:ln>
          <a:extLst>
            <a:ext uri="{53640926-AAD7-44D8-BBD7-CCE9431645EC}">
              <a14:shadowObscured xmlns:a14="http://schemas.microsoft.com/office/drawing/2010/main"/>
            </a:ext>
          </a:extLst>
        </p:spPr>
      </p:pic>
      <p:pic>
        <p:nvPicPr>
          <p:cNvPr id="18" name="Picture 17">
            <a:extLst>
              <a:ext uri="{FF2B5EF4-FFF2-40B4-BE49-F238E27FC236}">
                <a16:creationId xmlns:a16="http://schemas.microsoft.com/office/drawing/2014/main" id="{D17C2E7C-96EC-C0F3-F017-FFBE13BE15BF}"/>
              </a:ext>
            </a:extLst>
          </p:cNvPr>
          <p:cNvPicPr/>
          <p:nvPr/>
        </p:nvPicPr>
        <p:blipFill rotWithShape="1">
          <a:blip r:embed="rId6">
            <a:extLst>
              <a:ext uri="{28A0092B-C50C-407E-A947-70E740481C1C}">
                <a14:useLocalDpi xmlns:a14="http://schemas.microsoft.com/office/drawing/2010/main" val="0"/>
              </a:ext>
            </a:extLst>
          </a:blip>
          <a:srcRect l="4114" t="2110" r="6261"/>
          <a:stretch/>
        </p:blipFill>
        <p:spPr bwMode="auto">
          <a:xfrm>
            <a:off x="6203685" y="2798445"/>
            <a:ext cx="4887176" cy="3619046"/>
          </a:xfrm>
          <a:prstGeom prst="rect">
            <a:avLst/>
          </a:prstGeom>
          <a:noFill/>
          <a:ln>
            <a:noFill/>
          </a:ln>
          <a:extLst>
            <a:ext uri="{53640926-AAD7-44D8-BBD7-CCE9431645EC}">
              <a14:shadowObscured xmlns:a14="http://schemas.microsoft.com/office/drawing/2010/main"/>
            </a:ext>
          </a:extLst>
        </p:spPr>
      </p:pic>
      <p:pic>
        <p:nvPicPr>
          <p:cNvPr id="19" name="Picture 18" descr="A picture containing shape&#10;&#10;Description automatically generated">
            <a:extLst>
              <a:ext uri="{FF2B5EF4-FFF2-40B4-BE49-F238E27FC236}">
                <a16:creationId xmlns:a16="http://schemas.microsoft.com/office/drawing/2014/main" id="{901D033C-5239-233D-0069-46D0DEC2C429}"/>
              </a:ext>
            </a:extLst>
          </p:cNvPr>
          <p:cNvPicPr>
            <a:picLocks noChangeAspect="1"/>
          </p:cNvPicPr>
          <p:nvPr/>
        </p:nvPicPr>
        <p:blipFill>
          <a:blip r:embed="rId7"/>
          <a:stretch>
            <a:fillRect/>
          </a:stretch>
        </p:blipFill>
        <p:spPr>
          <a:xfrm>
            <a:off x="2334115" y="6438250"/>
            <a:ext cx="999635" cy="419750"/>
          </a:xfrm>
          <a:prstGeom prst="rect">
            <a:avLst/>
          </a:prstGeom>
        </p:spPr>
      </p:pic>
    </p:spTree>
    <p:extLst>
      <p:ext uri="{BB962C8B-B14F-4D97-AF65-F5344CB8AC3E}">
        <p14:creationId xmlns:p14="http://schemas.microsoft.com/office/powerpoint/2010/main" val="2658880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EAEE20C-A745-DA40-8EBC-980EB6435B5D}"/>
              </a:ext>
            </a:extLst>
          </p:cNvPr>
          <p:cNvPicPr>
            <a:picLocks noGrp="1" noChangeAspect="1"/>
          </p:cNvPicPr>
          <p:nvPr>
            <p:ph idx="1"/>
          </p:nvPr>
        </p:nvPicPr>
        <p:blipFill>
          <a:blip r:embed="rId3"/>
          <a:stretch>
            <a:fillRect/>
          </a:stretch>
        </p:blipFill>
        <p:spPr>
          <a:xfrm>
            <a:off x="0" y="0"/>
            <a:ext cx="12192000" cy="1104900"/>
          </a:xfrm>
        </p:spPr>
      </p:pic>
      <p:sp>
        <p:nvSpPr>
          <p:cNvPr id="2" name="Title 1">
            <a:extLst>
              <a:ext uri="{FF2B5EF4-FFF2-40B4-BE49-F238E27FC236}">
                <a16:creationId xmlns:a16="http://schemas.microsoft.com/office/drawing/2014/main" id="{E2B6E954-38D7-CC41-B6AD-864C095F890F}"/>
              </a:ext>
            </a:extLst>
          </p:cNvPr>
          <p:cNvSpPr>
            <a:spLocks noGrp="1"/>
          </p:cNvSpPr>
          <p:nvPr>
            <p:ph type="title"/>
          </p:nvPr>
        </p:nvSpPr>
        <p:spPr>
          <a:xfrm>
            <a:off x="1297458" y="148387"/>
            <a:ext cx="10626811" cy="956513"/>
          </a:xfrm>
        </p:spPr>
        <p:txBody>
          <a:bodyPr/>
          <a:lstStyle/>
          <a:p>
            <a:r>
              <a:rPr lang="en-US" dirty="0">
                <a:solidFill>
                  <a:schemeClr val="bg1"/>
                </a:solidFill>
              </a:rPr>
              <a:t>Reactor Sizing Model</a:t>
            </a:r>
          </a:p>
        </p:txBody>
      </p:sp>
      <p:pic>
        <p:nvPicPr>
          <p:cNvPr id="4" name="Picture 3">
            <a:extLst>
              <a:ext uri="{FF2B5EF4-FFF2-40B4-BE49-F238E27FC236}">
                <a16:creationId xmlns:a16="http://schemas.microsoft.com/office/drawing/2014/main" id="{23A9A12D-0D38-894B-AC67-B24A8247F3E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63" t="31945" r="75000" b="31944"/>
          <a:stretch/>
        </p:blipFill>
        <p:spPr>
          <a:xfrm>
            <a:off x="129745" y="153944"/>
            <a:ext cx="797011" cy="797011"/>
          </a:xfrm>
          <a:prstGeom prst="rect">
            <a:avLst/>
          </a:prstGeom>
        </p:spPr>
      </p:pic>
      <p:cxnSp>
        <p:nvCxnSpPr>
          <p:cNvPr id="12" name="Straight Connector 11">
            <a:extLst>
              <a:ext uri="{FF2B5EF4-FFF2-40B4-BE49-F238E27FC236}">
                <a16:creationId xmlns:a16="http://schemas.microsoft.com/office/drawing/2014/main" id="{C476B5F3-A57A-5C45-BF6B-492E2EF8946C}"/>
              </a:ext>
            </a:extLst>
          </p:cNvPr>
          <p:cNvCxnSpPr/>
          <p:nvPr/>
        </p:nvCxnSpPr>
        <p:spPr>
          <a:xfrm>
            <a:off x="1063487" y="148387"/>
            <a:ext cx="0" cy="802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7C386095-B670-F452-F95B-F7E0A013E7A0}"/>
              </a:ext>
            </a:extLst>
          </p:cNvPr>
          <p:cNvSpPr>
            <a:spLocks noGrp="1"/>
          </p:cNvSpPr>
          <p:nvPr>
            <p:ph type="sldNum" sz="quarter" idx="12"/>
          </p:nvPr>
        </p:nvSpPr>
        <p:spPr>
          <a:xfrm>
            <a:off x="11445989" y="6305389"/>
            <a:ext cx="528730" cy="416086"/>
          </a:xfrm>
        </p:spPr>
        <p:txBody>
          <a:bodyPr/>
          <a:lstStyle/>
          <a:p>
            <a:fld id="{766BF75F-BD6A-44DF-A00A-DFBF46F37FEC}" type="slidenum">
              <a:rPr lang="en-US" smtClean="0"/>
              <a:pPr/>
              <a:t>8</a:t>
            </a:fld>
            <a:endParaRPr lang="en-US" dirty="0"/>
          </a:p>
        </p:txBody>
      </p:sp>
      <p:pic>
        <p:nvPicPr>
          <p:cNvPr id="19" name="Picture 18" descr="A picture containing shape&#10;&#10;Description automatically generated">
            <a:extLst>
              <a:ext uri="{FF2B5EF4-FFF2-40B4-BE49-F238E27FC236}">
                <a16:creationId xmlns:a16="http://schemas.microsoft.com/office/drawing/2014/main" id="{901D033C-5239-233D-0069-46D0DEC2C429}"/>
              </a:ext>
            </a:extLst>
          </p:cNvPr>
          <p:cNvPicPr>
            <a:picLocks noChangeAspect="1"/>
          </p:cNvPicPr>
          <p:nvPr/>
        </p:nvPicPr>
        <p:blipFill>
          <a:blip r:embed="rId5"/>
          <a:stretch>
            <a:fillRect/>
          </a:stretch>
        </p:blipFill>
        <p:spPr>
          <a:xfrm>
            <a:off x="2334115" y="6438250"/>
            <a:ext cx="999635" cy="419750"/>
          </a:xfrm>
          <a:prstGeom prst="rect">
            <a:avLst/>
          </a:prstGeom>
        </p:spPr>
      </p:pic>
      <p:sp>
        <p:nvSpPr>
          <p:cNvPr id="3" name="Content Placeholder 6">
            <a:extLst>
              <a:ext uri="{FF2B5EF4-FFF2-40B4-BE49-F238E27FC236}">
                <a16:creationId xmlns:a16="http://schemas.microsoft.com/office/drawing/2014/main" id="{35E11E16-B8E6-A518-00CD-BCCE8A8C327D}"/>
              </a:ext>
            </a:extLst>
          </p:cNvPr>
          <p:cNvSpPr txBox="1">
            <a:spLocks/>
          </p:cNvSpPr>
          <p:nvPr/>
        </p:nvSpPr>
        <p:spPr>
          <a:xfrm>
            <a:off x="215368" y="1214814"/>
            <a:ext cx="11872357" cy="2623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t>Reactor thermal hydraulics (T/H), mass calculations, and neutronics are coupled into a single methodology to account for the physics of entire reactor loop</a:t>
            </a:r>
          </a:p>
          <a:p>
            <a:pPr lvl="1"/>
            <a:r>
              <a:rPr lang="en-US" sz="1800" dirty="0" err="1"/>
              <a:t>Thermohydraulics</a:t>
            </a:r>
            <a:r>
              <a:rPr lang="en-US" sz="1800" dirty="0"/>
              <a:t> (T/H): Performs reactor sizing by varying mass flow rate, number of unit cells, and thermal power density until a desired reactor exit temperature is reached</a:t>
            </a:r>
          </a:p>
          <a:p>
            <a:pPr lvl="1"/>
            <a:r>
              <a:rPr lang="en-US" sz="1800" dirty="0"/>
              <a:t>Neutronics: Serpent and </a:t>
            </a:r>
            <a:r>
              <a:rPr lang="en-US" sz="1800" dirty="0" err="1"/>
              <a:t>OpenMC</a:t>
            </a:r>
            <a:r>
              <a:rPr lang="en-US" sz="1800" dirty="0"/>
              <a:t> input files are generated per case based on T/H converged dimensions</a:t>
            </a:r>
          </a:p>
          <a:p>
            <a:pPr lvl="1"/>
            <a:r>
              <a:rPr lang="en-US" sz="1800" dirty="0"/>
              <a:t>Mass: </a:t>
            </a:r>
          </a:p>
          <a:p>
            <a:pPr lvl="2"/>
            <a:r>
              <a:rPr lang="en-US" dirty="0"/>
              <a:t>Physics-based sizing - Core unit cells, axial/radial reflectors, external shields, pressure vessel</a:t>
            </a:r>
          </a:p>
          <a:p>
            <a:pPr lvl="2"/>
            <a:r>
              <a:rPr lang="en-US" dirty="0"/>
              <a:t>RSMASS-D [10] - Various subcomponents (I&amp;C, structural support, etc.)</a:t>
            </a:r>
          </a:p>
        </p:txBody>
      </p:sp>
      <p:sp>
        <p:nvSpPr>
          <p:cNvPr id="8" name="Rectangle 7">
            <a:extLst>
              <a:ext uri="{FF2B5EF4-FFF2-40B4-BE49-F238E27FC236}">
                <a16:creationId xmlns:a16="http://schemas.microsoft.com/office/drawing/2014/main" id="{CB89D45D-BCB8-1EA4-DB1C-FDD0805832CA}"/>
              </a:ext>
            </a:extLst>
          </p:cNvPr>
          <p:cNvSpPr/>
          <p:nvPr/>
        </p:nvSpPr>
        <p:spPr>
          <a:xfrm>
            <a:off x="9105900" y="4432422"/>
            <a:ext cx="3048000" cy="16201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a:latin typeface="Helvetica" panose="020B0604020202020204" pitchFamily="34" charset="0"/>
                <a:cs typeface="Helvetica" panose="020B0604020202020204" pitchFamily="34" charset="0"/>
              </a:rPr>
              <a:t>Bounding conditions from the Brayton model (temperature, pressure, flow rate) are used as inputs and convergence criteria for the reactor T/H sequence.</a:t>
            </a:r>
          </a:p>
        </p:txBody>
      </p:sp>
      <p:pic>
        <p:nvPicPr>
          <p:cNvPr id="13" name="Picture 12" descr="Diagram&#10;&#10;Description automatically generated">
            <a:extLst>
              <a:ext uri="{FF2B5EF4-FFF2-40B4-BE49-F238E27FC236}">
                <a16:creationId xmlns:a16="http://schemas.microsoft.com/office/drawing/2014/main" id="{DB81CDDD-936C-C07E-147B-58BF42D54F61}"/>
              </a:ext>
            </a:extLst>
          </p:cNvPr>
          <p:cNvPicPr>
            <a:picLocks noChangeAspect="1"/>
          </p:cNvPicPr>
          <p:nvPr/>
        </p:nvPicPr>
        <p:blipFill>
          <a:blip r:embed="rId6"/>
          <a:stretch>
            <a:fillRect/>
          </a:stretch>
        </p:blipFill>
        <p:spPr>
          <a:xfrm>
            <a:off x="0" y="3783332"/>
            <a:ext cx="9048750" cy="2825473"/>
          </a:xfrm>
          <a:prstGeom prst="rect">
            <a:avLst/>
          </a:prstGeom>
        </p:spPr>
      </p:pic>
    </p:spTree>
    <p:extLst>
      <p:ext uri="{BB962C8B-B14F-4D97-AF65-F5344CB8AC3E}">
        <p14:creationId xmlns:p14="http://schemas.microsoft.com/office/powerpoint/2010/main" val="2810893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EAEE20C-A745-DA40-8EBC-980EB6435B5D}"/>
              </a:ext>
            </a:extLst>
          </p:cNvPr>
          <p:cNvPicPr>
            <a:picLocks noGrp="1" noChangeAspect="1"/>
          </p:cNvPicPr>
          <p:nvPr>
            <p:ph idx="1"/>
          </p:nvPr>
        </p:nvPicPr>
        <p:blipFill>
          <a:blip r:embed="rId3"/>
          <a:stretch>
            <a:fillRect/>
          </a:stretch>
        </p:blipFill>
        <p:spPr>
          <a:xfrm>
            <a:off x="0" y="0"/>
            <a:ext cx="12192000" cy="1104900"/>
          </a:xfrm>
        </p:spPr>
      </p:pic>
      <p:sp>
        <p:nvSpPr>
          <p:cNvPr id="2" name="Title 1">
            <a:extLst>
              <a:ext uri="{FF2B5EF4-FFF2-40B4-BE49-F238E27FC236}">
                <a16:creationId xmlns:a16="http://schemas.microsoft.com/office/drawing/2014/main" id="{E2B6E954-38D7-CC41-B6AD-864C095F890F}"/>
              </a:ext>
            </a:extLst>
          </p:cNvPr>
          <p:cNvSpPr>
            <a:spLocks noGrp="1"/>
          </p:cNvSpPr>
          <p:nvPr>
            <p:ph type="title"/>
          </p:nvPr>
        </p:nvSpPr>
        <p:spPr>
          <a:xfrm>
            <a:off x="1297458" y="148387"/>
            <a:ext cx="10626811" cy="956513"/>
          </a:xfrm>
        </p:spPr>
        <p:txBody>
          <a:bodyPr/>
          <a:lstStyle/>
          <a:p>
            <a:r>
              <a:rPr lang="en-US" dirty="0">
                <a:solidFill>
                  <a:schemeClr val="bg1"/>
                </a:solidFill>
              </a:rPr>
              <a:t>Tube Bank Heat Exchanger Model</a:t>
            </a:r>
          </a:p>
        </p:txBody>
      </p:sp>
      <p:pic>
        <p:nvPicPr>
          <p:cNvPr id="4" name="Picture 3">
            <a:extLst>
              <a:ext uri="{FF2B5EF4-FFF2-40B4-BE49-F238E27FC236}">
                <a16:creationId xmlns:a16="http://schemas.microsoft.com/office/drawing/2014/main" id="{23A9A12D-0D38-894B-AC67-B24A8247F3E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63" t="31945" r="75000" b="31944"/>
          <a:stretch/>
        </p:blipFill>
        <p:spPr>
          <a:xfrm>
            <a:off x="129745" y="153944"/>
            <a:ext cx="797011" cy="797011"/>
          </a:xfrm>
          <a:prstGeom prst="rect">
            <a:avLst/>
          </a:prstGeom>
        </p:spPr>
      </p:pic>
      <p:cxnSp>
        <p:nvCxnSpPr>
          <p:cNvPr id="12" name="Straight Connector 11">
            <a:extLst>
              <a:ext uri="{FF2B5EF4-FFF2-40B4-BE49-F238E27FC236}">
                <a16:creationId xmlns:a16="http://schemas.microsoft.com/office/drawing/2014/main" id="{C476B5F3-A57A-5C45-BF6B-492E2EF8946C}"/>
              </a:ext>
            </a:extLst>
          </p:cNvPr>
          <p:cNvCxnSpPr/>
          <p:nvPr/>
        </p:nvCxnSpPr>
        <p:spPr>
          <a:xfrm>
            <a:off x="1063487" y="148387"/>
            <a:ext cx="0" cy="802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7C386095-B670-F452-F95B-F7E0A013E7A0}"/>
              </a:ext>
            </a:extLst>
          </p:cNvPr>
          <p:cNvSpPr>
            <a:spLocks noGrp="1"/>
          </p:cNvSpPr>
          <p:nvPr>
            <p:ph type="sldNum" sz="quarter" idx="12"/>
          </p:nvPr>
        </p:nvSpPr>
        <p:spPr>
          <a:xfrm>
            <a:off x="11445989" y="6305389"/>
            <a:ext cx="528730" cy="416086"/>
          </a:xfrm>
        </p:spPr>
        <p:txBody>
          <a:bodyPr/>
          <a:lstStyle/>
          <a:p>
            <a:fld id="{766BF75F-BD6A-44DF-A00A-DFBF46F37FEC}" type="slidenum">
              <a:rPr lang="en-US" smtClean="0"/>
              <a:pPr/>
              <a:t>9</a:t>
            </a:fld>
            <a:endParaRPr lang="en-US" dirty="0"/>
          </a:p>
        </p:txBody>
      </p:sp>
      <p:pic>
        <p:nvPicPr>
          <p:cNvPr id="19" name="Picture 18" descr="A picture containing shape&#10;&#10;Description automatically generated">
            <a:extLst>
              <a:ext uri="{FF2B5EF4-FFF2-40B4-BE49-F238E27FC236}">
                <a16:creationId xmlns:a16="http://schemas.microsoft.com/office/drawing/2014/main" id="{901D033C-5239-233D-0069-46D0DEC2C429}"/>
              </a:ext>
            </a:extLst>
          </p:cNvPr>
          <p:cNvPicPr>
            <a:picLocks noChangeAspect="1"/>
          </p:cNvPicPr>
          <p:nvPr/>
        </p:nvPicPr>
        <p:blipFill>
          <a:blip r:embed="rId5"/>
          <a:stretch>
            <a:fillRect/>
          </a:stretch>
        </p:blipFill>
        <p:spPr>
          <a:xfrm>
            <a:off x="2334115" y="6438250"/>
            <a:ext cx="999635" cy="419750"/>
          </a:xfrm>
          <a:prstGeom prst="rect">
            <a:avLst/>
          </a:prstGeom>
        </p:spPr>
      </p:pic>
      <p:pic>
        <p:nvPicPr>
          <p:cNvPr id="5" name="Picture 4">
            <a:extLst>
              <a:ext uri="{FF2B5EF4-FFF2-40B4-BE49-F238E27FC236}">
                <a16:creationId xmlns:a16="http://schemas.microsoft.com/office/drawing/2014/main" id="{7E80C44F-5C9C-747A-B3FB-38116398FC5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12493" y="2234333"/>
            <a:ext cx="5934075" cy="3200400"/>
          </a:xfrm>
          <a:prstGeom prst="rect">
            <a:avLst/>
          </a:prstGeom>
          <a:noFill/>
          <a:ln>
            <a:noFill/>
          </a:ln>
        </p:spPr>
      </p:pic>
      <mc:AlternateContent xmlns:mc="http://schemas.openxmlformats.org/markup-compatibility/2006">
        <mc:Choice xmlns:a14="http://schemas.microsoft.com/office/drawing/2010/main" Requires="a14">
          <p:sp>
            <p:nvSpPr>
              <p:cNvPr id="6" name="Content Placeholder 1">
                <a:extLst>
                  <a:ext uri="{FF2B5EF4-FFF2-40B4-BE49-F238E27FC236}">
                    <a16:creationId xmlns:a16="http://schemas.microsoft.com/office/drawing/2014/main" id="{0C8FB629-6ACF-C8F8-0955-570D6582F95B}"/>
                  </a:ext>
                </a:extLst>
              </p:cNvPr>
              <p:cNvSpPr txBox="1">
                <a:spLocks/>
              </p:cNvSpPr>
              <p:nvPr/>
            </p:nvSpPr>
            <p:spPr bwMode="auto">
              <a:xfrm>
                <a:off x="45432" y="1211902"/>
                <a:ext cx="11777288" cy="191615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Wingdings" panose="05000000000000000000" pitchFamily="2" charset="2"/>
                  <a:buChar char="§"/>
                  <a:defRPr sz="1800"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Calibri" panose="020F050202020403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Wingdings" panose="05000000000000000000" pitchFamily="2" charset="2"/>
                  <a:buChar char="Ø"/>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The reactor model provides the number of moderator and fuel heat pipes which go into a simple rectangular duct.</a:t>
                </a:r>
              </a:p>
              <a:p>
                <a:r>
                  <a:rPr lang="en-US" sz="2200" dirty="0"/>
                  <a:t>This duct is sized by varying W and L while H is constant.</a:t>
                </a:r>
              </a:p>
              <a:p>
                <a:r>
                  <a:rPr lang="en-US" sz="2200" dirty="0"/>
                  <a:t>The heat pipe pitch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panose="02040503050406030204" pitchFamily="18" charset="0"/>
                          </a:rPr>
                          <m:t>𝑆</m:t>
                        </m:r>
                      </m:e>
                      <m:sub>
                        <m:r>
                          <a:rPr lang="en-US" sz="2200" b="0" i="1" smtClean="0">
                            <a:latin typeface="Cambria Math" panose="02040503050406030204" pitchFamily="18" charset="0"/>
                          </a:rPr>
                          <m:t>𝐻𝑃</m:t>
                        </m:r>
                      </m:sub>
                    </m:sSub>
                  </m:oMath>
                </a14:m>
                <a:r>
                  <a:rPr lang="en-US" sz="2200" dirty="0"/>
                  <a:t> is calculated via:</a:t>
                </a:r>
              </a:p>
            </p:txBody>
          </p:sp>
        </mc:Choice>
        <mc:Fallback>
          <p:sp>
            <p:nvSpPr>
              <p:cNvPr id="6" name="Content Placeholder 1">
                <a:extLst>
                  <a:ext uri="{FF2B5EF4-FFF2-40B4-BE49-F238E27FC236}">
                    <a16:creationId xmlns:a16="http://schemas.microsoft.com/office/drawing/2014/main" id="{0C8FB629-6ACF-C8F8-0955-570D6582F95B}"/>
                  </a:ext>
                </a:extLst>
              </p:cNvPr>
              <p:cNvSpPr txBox="1">
                <a:spLocks noRot="1" noChangeAspect="1" noMove="1" noResize="1" noEditPoints="1" noAdjustHandles="1" noChangeArrowheads="1" noChangeShapeType="1" noTextEdit="1"/>
              </p:cNvSpPr>
              <p:nvPr/>
            </p:nvSpPr>
            <p:spPr bwMode="auto">
              <a:xfrm>
                <a:off x="45432" y="1211902"/>
                <a:ext cx="11777288" cy="1916152"/>
              </a:xfrm>
              <a:prstGeom prst="rect">
                <a:avLst/>
              </a:prstGeom>
              <a:blipFill>
                <a:blip r:embed="rId7"/>
                <a:stretch>
                  <a:fillRect l="-569" t="-191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2F272715-F07B-CCA8-0291-2EAA4EF83929}"/>
                  </a:ext>
                </a:extLst>
              </p:cNvPr>
              <p:cNvSpPr txBox="1"/>
              <p:nvPr/>
            </p:nvSpPr>
            <p:spPr>
              <a:xfrm>
                <a:off x="1349829" y="2962122"/>
                <a:ext cx="3675017" cy="693844"/>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i="1" smtClean="0">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𝑆</m:t>
                          </m:r>
                        </m:e>
                        <m:sub>
                          <m:r>
                            <a:rPr lang="en-US" i="1">
                              <a:solidFill>
                                <a:schemeClr val="tx1"/>
                              </a:solidFill>
                              <a:latin typeface="Cambria Math" panose="02040503050406030204" pitchFamily="18" charset="0"/>
                            </a:rPr>
                            <m:t>𝐻𝑃</m:t>
                          </m:r>
                        </m:sub>
                        <m:sup>
                          <m:r>
                            <a:rPr lang="en-US" i="0">
                              <a:solidFill>
                                <a:schemeClr val="tx1"/>
                              </a:solidFill>
                              <a:latin typeface="Cambria Math" panose="02040503050406030204" pitchFamily="18" charset="0"/>
                            </a:rPr>
                            <m:t>2</m:t>
                          </m:r>
                        </m:sup>
                      </m:sSubSup>
                      <m:r>
                        <a:rPr lang="en-US" i="0">
                          <a:solidFill>
                            <a:schemeClr val="tx1"/>
                          </a:solidFill>
                          <a:latin typeface="Cambria Math" panose="02040503050406030204" pitchFamily="18" charset="0"/>
                        </a:rPr>
                        <m:t>+2</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𝐻𝑃</m:t>
                          </m:r>
                        </m:sub>
                      </m:s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𝑆</m:t>
                          </m:r>
                        </m:e>
                        <m:sub>
                          <m:r>
                            <a:rPr lang="en-US" i="1">
                              <a:solidFill>
                                <a:schemeClr val="tx1"/>
                              </a:solidFill>
                              <a:latin typeface="Cambria Math" panose="02040503050406030204" pitchFamily="18" charset="0"/>
                            </a:rPr>
                            <m:t>𝐻𝑃</m:t>
                          </m:r>
                        </m:sub>
                      </m:sSub>
                      <m:r>
                        <a:rPr lang="en-US" i="0">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𝐻𝑃</m:t>
                          </m:r>
                        </m:sub>
                        <m:sup>
                          <m:r>
                            <a:rPr lang="en-US" i="0">
                              <a:solidFill>
                                <a:schemeClr val="tx1"/>
                              </a:solidFill>
                              <a:latin typeface="Cambria Math" panose="02040503050406030204" pitchFamily="18" charset="0"/>
                            </a:rPr>
                            <m:t>2</m:t>
                          </m:r>
                        </m:sup>
                      </m:sSubSup>
                      <m:r>
                        <a:rPr lang="en-US" i="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𝐿</m:t>
                              </m:r>
                            </m:e>
                            <m:sub>
                              <m:r>
                                <a:rPr lang="en-US" i="1">
                                  <a:solidFill>
                                    <a:schemeClr val="tx1"/>
                                  </a:solidFill>
                                  <a:latin typeface="Cambria Math" panose="02040503050406030204" pitchFamily="18" charset="0"/>
                                </a:rPr>
                                <m:t>𝐻𝑋</m:t>
                              </m:r>
                            </m:sub>
                          </m:s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𝑊</m:t>
                              </m:r>
                            </m:e>
                            <m:sub>
                              <m:r>
                                <a:rPr lang="en-US" i="1">
                                  <a:solidFill>
                                    <a:schemeClr val="tx1"/>
                                  </a:solidFill>
                                  <a:latin typeface="Cambria Math" panose="02040503050406030204" pitchFamily="18" charset="0"/>
                                </a:rPr>
                                <m:t>𝐻𝑋</m:t>
                              </m:r>
                            </m:sub>
                          </m:sSub>
                        </m:num>
                        <m:den>
                          <m:sSub>
                            <m:sSubPr>
                              <m:ctrlPr>
                                <a:rPr lang="en-US" i="1">
                                  <a:solidFill>
                                    <a:schemeClr val="tx1"/>
                                  </a:solidFill>
                                  <a:latin typeface="Cambria Math" panose="02040503050406030204" pitchFamily="18" charset="0"/>
                                </a:rPr>
                              </m:ctrlPr>
                            </m:sSub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𝑁</m:t>
                                  </m:r>
                                </m:e>
                                <m:sub>
                                  <m:r>
                                    <a:rPr lang="en-US" i="1">
                                      <a:solidFill>
                                        <a:schemeClr val="tx1"/>
                                      </a:solidFill>
                                      <a:latin typeface="Cambria Math" panose="02040503050406030204" pitchFamily="18" charset="0"/>
                                    </a:rPr>
                                    <m:t>𝐻𝑃</m:t>
                                  </m:r>
                                </m:sub>
                              </m:sSub>
                            </m:e>
                            <m:sub>
                              <m:r>
                                <a:rPr lang="en-US" i="1">
                                  <a:solidFill>
                                    <a:schemeClr val="tx1"/>
                                  </a:solidFill>
                                  <a:latin typeface="Cambria Math" panose="02040503050406030204" pitchFamily="18" charset="0"/>
                                </a:rPr>
                                <m:t>𝑖𝑛𝑙𝑖𝑛𝑒</m:t>
                              </m:r>
                            </m:sub>
                          </m:sSub>
                        </m:den>
                      </m:f>
                    </m:oMath>
                  </m:oMathPara>
                </a14:m>
                <a:endParaRPr lang="en-US" dirty="0">
                  <a:solidFill>
                    <a:schemeClr val="tx1"/>
                  </a:solidFill>
                </a:endParaRPr>
              </a:p>
            </p:txBody>
          </p:sp>
        </mc:Choice>
        <mc:Fallback>
          <p:sp>
            <p:nvSpPr>
              <p:cNvPr id="7" name="TextBox 6">
                <a:extLst>
                  <a:ext uri="{FF2B5EF4-FFF2-40B4-BE49-F238E27FC236}">
                    <a16:creationId xmlns:a16="http://schemas.microsoft.com/office/drawing/2014/main" id="{2F272715-F07B-CCA8-0291-2EAA4EF83929}"/>
                  </a:ext>
                </a:extLst>
              </p:cNvPr>
              <p:cNvSpPr txBox="1">
                <a:spLocks noRot="1" noChangeAspect="1" noMove="1" noResize="1" noEditPoints="1" noAdjustHandles="1" noChangeArrowheads="1" noChangeShapeType="1" noTextEdit="1"/>
              </p:cNvSpPr>
              <p:nvPr/>
            </p:nvSpPr>
            <p:spPr>
              <a:xfrm>
                <a:off x="1349829" y="2962122"/>
                <a:ext cx="3675017" cy="693844"/>
              </a:xfrm>
              <a:prstGeom prst="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C28AA6E2-0D9D-4CEC-FAF5-CF92656CF4C5}"/>
                  </a:ext>
                </a:extLst>
              </p:cNvPr>
              <p:cNvSpPr txBox="1"/>
              <p:nvPr/>
            </p:nvSpPr>
            <p:spPr>
              <a:xfrm>
                <a:off x="426721" y="3655966"/>
                <a:ext cx="6096000" cy="714683"/>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i="1" smtClean="0">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𝐿</m:t>
                              </m:r>
                            </m:e>
                            <m:sub>
                              <m:r>
                                <a:rPr lang="en-US" i="1">
                                  <a:solidFill>
                                    <a:schemeClr val="tx1"/>
                                  </a:solidFill>
                                  <a:latin typeface="Cambria Math" panose="02040503050406030204" pitchFamily="18" charset="0"/>
                                </a:rPr>
                                <m:t>𝐻𝑋</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𝐻𝑃</m:t>
                              </m:r>
                            </m:sub>
                          </m:sSub>
                          <m:r>
                            <a:rPr lang="en-US" i="0">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𝑆</m:t>
                              </m:r>
                            </m:e>
                            <m:sub>
                              <m:r>
                                <a:rPr lang="en-US" i="1">
                                  <a:solidFill>
                                    <a:schemeClr val="tx1"/>
                                  </a:solidFill>
                                  <a:latin typeface="Cambria Math" panose="02040503050406030204" pitchFamily="18" charset="0"/>
                                </a:rPr>
                                <m:t>𝐻𝑃</m:t>
                              </m:r>
                            </m:sub>
                          </m:sSub>
                        </m:den>
                      </m:f>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𝑊</m:t>
                                  </m:r>
                                </m:e>
                                <m:sub>
                                  <m:r>
                                    <a:rPr lang="en-US" i="1">
                                      <a:solidFill>
                                        <a:schemeClr val="tx1"/>
                                      </a:solidFill>
                                      <a:latin typeface="Cambria Math" panose="02040503050406030204" pitchFamily="18" charset="0"/>
                                    </a:rPr>
                                    <m:t>𝐻𝑋</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𝐻𝑃</m:t>
                                  </m:r>
                                </m:sub>
                              </m:sSub>
                              <m:r>
                                <a:rPr lang="en-US" i="0">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𝑆</m:t>
                                  </m:r>
                                </m:e>
                                <m:sub>
                                  <m:r>
                                    <a:rPr lang="en-US" i="1">
                                      <a:solidFill>
                                        <a:schemeClr val="tx1"/>
                                      </a:solidFill>
                                      <a:latin typeface="Cambria Math" panose="02040503050406030204" pitchFamily="18" charset="0"/>
                                    </a:rPr>
                                    <m:t>𝐻𝑃</m:t>
                                  </m:r>
                                </m:sub>
                              </m:sSub>
                            </m:den>
                          </m:f>
                          <m:r>
                            <a:rPr lang="en-US" i="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0">
                                  <a:solidFill>
                                    <a:schemeClr val="tx1"/>
                                  </a:solidFill>
                                  <a:latin typeface="Cambria Math" panose="02040503050406030204" pitchFamily="18" charset="0"/>
                                </a:rPr>
                                <m:t>1</m:t>
                              </m:r>
                            </m:num>
                            <m:den>
                              <m:r>
                                <a:rPr lang="en-US" i="0">
                                  <a:solidFill>
                                    <a:schemeClr val="tx1"/>
                                  </a:solidFill>
                                  <a:latin typeface="Cambria Math" panose="02040503050406030204" pitchFamily="18" charset="0"/>
                                </a:rPr>
                                <m:t>2</m:t>
                              </m:r>
                            </m:den>
                          </m:f>
                        </m:e>
                      </m:d>
                      <m:r>
                        <a:rPr lang="en-US" b="0" i="1" smtClean="0">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𝑁</m:t>
                              </m:r>
                            </m:e>
                            <m:sub>
                              <m:r>
                                <a:rPr lang="en-US" i="1">
                                  <a:solidFill>
                                    <a:schemeClr val="tx1"/>
                                  </a:solidFill>
                                  <a:latin typeface="Cambria Math" panose="02040503050406030204" pitchFamily="18" charset="0"/>
                                </a:rPr>
                                <m:t>𝐻𝑃</m:t>
                              </m:r>
                            </m:sub>
                          </m:sSub>
                        </m:e>
                        <m:sub>
                          <m:r>
                            <a:rPr lang="en-US" i="1">
                              <a:solidFill>
                                <a:schemeClr val="tx1"/>
                              </a:solidFill>
                              <a:latin typeface="Cambria Math" panose="02040503050406030204" pitchFamily="18" charset="0"/>
                            </a:rPr>
                            <m:t>𝑠𝑡𝑎𝑔</m:t>
                          </m:r>
                        </m:sub>
                      </m:sSub>
                    </m:oMath>
                  </m:oMathPara>
                </a14:m>
                <a:endParaRPr lang="en-US" dirty="0">
                  <a:solidFill>
                    <a:schemeClr val="tx1"/>
                  </a:solidFill>
                </a:endParaRPr>
              </a:p>
            </p:txBody>
          </p:sp>
        </mc:Choice>
        <mc:Fallback>
          <p:sp>
            <p:nvSpPr>
              <p:cNvPr id="11" name="TextBox 10">
                <a:extLst>
                  <a:ext uri="{FF2B5EF4-FFF2-40B4-BE49-F238E27FC236}">
                    <a16:creationId xmlns:a16="http://schemas.microsoft.com/office/drawing/2014/main" id="{C28AA6E2-0D9D-4CEC-FAF5-CF92656CF4C5}"/>
                  </a:ext>
                </a:extLst>
              </p:cNvPr>
              <p:cNvSpPr txBox="1">
                <a:spLocks noRot="1" noChangeAspect="1" noMove="1" noResize="1" noEditPoints="1" noAdjustHandles="1" noChangeArrowheads="1" noChangeShapeType="1" noTextEdit="1"/>
              </p:cNvSpPr>
              <p:nvPr/>
            </p:nvSpPr>
            <p:spPr>
              <a:xfrm>
                <a:off x="426721" y="3655966"/>
                <a:ext cx="6096000" cy="714683"/>
              </a:xfrm>
              <a:prstGeom prst="rect">
                <a:avLst/>
              </a:prstGeom>
              <a:blipFill>
                <a:blip r:embed="rId9"/>
                <a:stretch>
                  <a:fillRect/>
                </a:stretch>
              </a:blipFill>
              <a:ln>
                <a:noFill/>
              </a:ln>
            </p:spPr>
            <p:txBody>
              <a:bodyPr/>
              <a:lstStyle/>
              <a:p>
                <a:r>
                  <a:rPr lang="en-US">
                    <a:noFill/>
                  </a:rPr>
                  <a:t> </a:t>
                </a:r>
              </a:p>
            </p:txBody>
          </p:sp>
        </mc:Fallback>
      </mc:AlternateContent>
      <p:sp>
        <p:nvSpPr>
          <p:cNvPr id="14" name="TextBox 13">
            <a:extLst>
              <a:ext uri="{FF2B5EF4-FFF2-40B4-BE49-F238E27FC236}">
                <a16:creationId xmlns:a16="http://schemas.microsoft.com/office/drawing/2014/main" id="{021BA0C0-7EC3-B7D1-1661-7266CE2DFC17}"/>
              </a:ext>
            </a:extLst>
          </p:cNvPr>
          <p:cNvSpPr txBox="1"/>
          <p:nvPr/>
        </p:nvSpPr>
        <p:spPr>
          <a:xfrm>
            <a:off x="0" y="4466817"/>
            <a:ext cx="7213303" cy="1681177"/>
          </a:xfrm>
          <a:prstGeom prst="rect">
            <a:avLst/>
          </a:prstGeom>
          <a:noFill/>
          <a:ln>
            <a:noFill/>
          </a:ln>
        </p:spPr>
        <p:txBody>
          <a:bodyPr vert="horz" wrap="square" lIns="91440" tIns="45720" rIns="91440" bIns="45720" rtlCol="0" anchor="ctr">
            <a:normAutofit/>
          </a:bodyPr>
          <a:lstStyle/>
          <a:p>
            <a:pPr marL="342900" indent="-342900">
              <a:buFont typeface="Arial" panose="020B0604020202020204" pitchFamily="34" charset="0"/>
              <a:buChar char="•"/>
            </a:pPr>
            <a:r>
              <a:rPr lang="en-US" sz="2200" dirty="0">
                <a:solidFill>
                  <a:schemeClr val="accent2">
                    <a:lumMod val="10000"/>
                  </a:schemeClr>
                </a:solidFill>
                <a:latin typeface="Helvetica" pitchFamily="2" charset="0"/>
                <a:cs typeface="Calibri" panose="020F0502020204030204" pitchFamily="34" charset="0"/>
              </a:rPr>
              <a:t>The total heat transferred, pressure losses, and power conversion inlet temperature (PCIT) are calculated using </a:t>
            </a:r>
            <a:r>
              <a:rPr lang="en-US" sz="2200" dirty="0" err="1">
                <a:solidFill>
                  <a:schemeClr val="accent2">
                    <a:lumMod val="10000"/>
                  </a:schemeClr>
                </a:solidFill>
                <a:latin typeface="Helvetica" pitchFamily="2" charset="0"/>
                <a:cs typeface="Calibri" panose="020F0502020204030204" pitchFamily="34" charset="0"/>
              </a:rPr>
              <a:t>Zukauskas</a:t>
            </a:r>
            <a:r>
              <a:rPr lang="en-US" sz="2200" dirty="0">
                <a:solidFill>
                  <a:schemeClr val="accent2">
                    <a:lumMod val="10000"/>
                  </a:schemeClr>
                </a:solidFill>
                <a:latin typeface="Helvetica" pitchFamily="2" charset="0"/>
                <a:cs typeface="Calibri" panose="020F0502020204030204" pitchFamily="34" charset="0"/>
              </a:rPr>
              <a:t> correlations [11].</a:t>
            </a:r>
          </a:p>
          <a:p>
            <a:endParaRPr lang="en-US" sz="2800" dirty="0"/>
          </a:p>
        </p:txBody>
      </p: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E7408071-BE20-7627-FEDE-16DF40194FFD}"/>
                  </a:ext>
                </a:extLst>
              </p:cNvPr>
              <p:cNvSpPr txBox="1"/>
              <p:nvPr/>
            </p:nvSpPr>
            <p:spPr>
              <a:xfrm>
                <a:off x="409575" y="5669213"/>
                <a:ext cx="3048000" cy="773289"/>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𝑁𝑢</m:t>
                      </m:r>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𝑎</m:t>
                      </m:r>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𝑅𝑒</m:t>
                          </m:r>
                        </m:e>
                        <m:sup>
                          <m:r>
                            <a:rPr lang="en-US" i="1">
                              <a:solidFill>
                                <a:schemeClr val="tx1"/>
                              </a:solidFill>
                              <a:latin typeface="Cambria Math" panose="02040503050406030204" pitchFamily="18" charset="0"/>
                            </a:rPr>
                            <m:t>𝑏</m:t>
                          </m:r>
                        </m:sup>
                      </m:sSup>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𝑃𝑟</m:t>
                          </m:r>
                        </m:e>
                        <m:sup>
                          <m:r>
                            <a:rPr lang="en-US" i="0">
                              <a:solidFill>
                                <a:schemeClr val="tx1"/>
                              </a:solidFill>
                              <a:latin typeface="Cambria Math" panose="02040503050406030204" pitchFamily="18" charset="0"/>
                            </a:rPr>
                            <m:t>0.36</m:t>
                          </m:r>
                        </m:sup>
                      </m:sSup>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𝑃𝑟</m:t>
                                  </m:r>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𝑃𝑟</m:t>
                                      </m:r>
                                    </m:e>
                                    <m:sub>
                                      <m:r>
                                        <a:rPr lang="en-US" i="1">
                                          <a:solidFill>
                                            <a:schemeClr val="tx1"/>
                                          </a:solidFill>
                                          <a:latin typeface="Cambria Math" panose="02040503050406030204" pitchFamily="18" charset="0"/>
                                        </a:rPr>
                                        <m:t>𝑠</m:t>
                                      </m:r>
                                    </m:sub>
                                  </m:sSub>
                                </m:den>
                              </m:f>
                            </m:e>
                          </m:d>
                        </m:e>
                        <m:sup>
                          <m:r>
                            <a:rPr lang="en-US" i="0">
                              <a:solidFill>
                                <a:schemeClr val="tx1"/>
                              </a:solidFill>
                              <a:latin typeface="Cambria Math" panose="02040503050406030204" pitchFamily="18" charset="0"/>
                            </a:rPr>
                            <m:t>0.25</m:t>
                          </m:r>
                        </m:sup>
                      </m:sSup>
                    </m:oMath>
                  </m:oMathPara>
                </a14:m>
                <a:endParaRPr lang="en-US" dirty="0">
                  <a:solidFill>
                    <a:schemeClr val="tx1"/>
                  </a:solidFill>
                </a:endParaRPr>
              </a:p>
            </p:txBody>
          </p:sp>
        </mc:Choice>
        <mc:Fallback>
          <p:sp>
            <p:nvSpPr>
              <p:cNvPr id="15" name="TextBox 14">
                <a:extLst>
                  <a:ext uri="{FF2B5EF4-FFF2-40B4-BE49-F238E27FC236}">
                    <a16:creationId xmlns:a16="http://schemas.microsoft.com/office/drawing/2014/main" id="{E7408071-BE20-7627-FEDE-16DF40194FFD}"/>
                  </a:ext>
                </a:extLst>
              </p:cNvPr>
              <p:cNvSpPr txBox="1">
                <a:spLocks noRot="1" noChangeAspect="1" noMove="1" noResize="1" noEditPoints="1" noAdjustHandles="1" noChangeArrowheads="1" noChangeShapeType="1" noTextEdit="1"/>
              </p:cNvSpPr>
              <p:nvPr/>
            </p:nvSpPr>
            <p:spPr>
              <a:xfrm>
                <a:off x="409575" y="5669213"/>
                <a:ext cx="3048000" cy="773289"/>
              </a:xfrm>
              <a:prstGeom prst="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F9832A61-CCBE-E767-6782-9F1FB58F9864}"/>
                  </a:ext>
                </a:extLst>
              </p:cNvPr>
              <p:cNvSpPr txBox="1"/>
              <p:nvPr/>
            </p:nvSpPr>
            <p:spPr>
              <a:xfrm>
                <a:off x="3576501" y="5709412"/>
                <a:ext cx="2116184" cy="646331"/>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n-US" smtClean="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𝑃</m:t>
                      </m:r>
                      <m:r>
                        <a:rPr lang="en-US" i="0">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𝑁</m:t>
                          </m:r>
                        </m:e>
                        <m:sub>
                          <m:r>
                            <a:rPr lang="en-US" i="1">
                              <a:solidFill>
                                <a:schemeClr val="tx1"/>
                              </a:solidFill>
                              <a:latin typeface="Cambria Math" panose="02040503050406030204" pitchFamily="18" charset="0"/>
                            </a:rPr>
                            <m:t>𝐿</m:t>
                          </m:r>
                        </m:sub>
                      </m:sSub>
                      <m:r>
                        <a:rPr lang="en-US" i="1">
                          <a:solidFill>
                            <a:schemeClr val="tx1"/>
                          </a:solidFill>
                          <a:latin typeface="Cambria Math" panose="02040503050406030204" pitchFamily="18" charset="0"/>
                        </a:rPr>
                        <m:t>𝑓</m:t>
                      </m:r>
                      <m:r>
                        <a:rPr lang="en-US" i="1">
                          <a:solidFill>
                            <a:schemeClr val="tx1"/>
                          </a:solidFill>
                          <a:latin typeface="Cambria Math" panose="02040503050406030204" pitchFamily="18" charset="0"/>
                        </a:rPr>
                        <m:t>𝜒</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𝜌</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𝑉</m:t>
                              </m:r>
                            </m:e>
                            <m:sub>
                              <m:r>
                                <a:rPr lang="en-US" i="1">
                                  <a:solidFill>
                                    <a:schemeClr val="tx1"/>
                                  </a:solidFill>
                                  <a:latin typeface="Cambria Math" panose="02040503050406030204" pitchFamily="18" charset="0"/>
                                </a:rPr>
                                <m:t>𝑚𝑎𝑥</m:t>
                              </m:r>
                            </m:sub>
                            <m:sup>
                              <m:r>
                                <a:rPr lang="en-US" i="0">
                                  <a:solidFill>
                                    <a:schemeClr val="tx1"/>
                                  </a:solidFill>
                                  <a:latin typeface="Cambria Math" panose="02040503050406030204" pitchFamily="18" charset="0"/>
                                </a:rPr>
                                <m:t>2</m:t>
                              </m:r>
                            </m:sup>
                          </m:sSubSup>
                        </m:num>
                        <m:den>
                          <m:r>
                            <a:rPr lang="en-US" i="0">
                              <a:solidFill>
                                <a:schemeClr val="tx1"/>
                              </a:solidFill>
                              <a:latin typeface="Cambria Math" panose="02040503050406030204" pitchFamily="18" charset="0"/>
                            </a:rPr>
                            <m:t>2</m:t>
                          </m:r>
                        </m:den>
                      </m:f>
                    </m:oMath>
                  </m:oMathPara>
                </a14:m>
                <a:endParaRPr lang="en-US" dirty="0">
                  <a:solidFill>
                    <a:schemeClr val="tx1"/>
                  </a:solidFill>
                </a:endParaRPr>
              </a:p>
            </p:txBody>
          </p:sp>
        </mc:Choice>
        <mc:Fallback>
          <p:sp>
            <p:nvSpPr>
              <p:cNvPr id="16" name="TextBox 15">
                <a:extLst>
                  <a:ext uri="{FF2B5EF4-FFF2-40B4-BE49-F238E27FC236}">
                    <a16:creationId xmlns:a16="http://schemas.microsoft.com/office/drawing/2014/main" id="{F9832A61-CCBE-E767-6782-9F1FB58F9864}"/>
                  </a:ext>
                </a:extLst>
              </p:cNvPr>
              <p:cNvSpPr txBox="1">
                <a:spLocks noRot="1" noChangeAspect="1" noMove="1" noResize="1" noEditPoints="1" noAdjustHandles="1" noChangeArrowheads="1" noChangeShapeType="1" noTextEdit="1"/>
              </p:cNvSpPr>
              <p:nvPr/>
            </p:nvSpPr>
            <p:spPr>
              <a:xfrm>
                <a:off x="3576501" y="5709412"/>
                <a:ext cx="2116184" cy="646331"/>
              </a:xfrm>
              <a:prstGeom prst="rect">
                <a:avLst/>
              </a:prstGeom>
              <a:blipFill>
                <a:blip r:embed="rId11"/>
                <a:stretch>
                  <a:fillRect/>
                </a:stretch>
              </a:blipFill>
              <a:ln>
                <a:noFill/>
              </a:ln>
            </p:spPr>
            <p:txBody>
              <a:bodyPr/>
              <a:lstStyle/>
              <a:p>
                <a:r>
                  <a:rPr lang="en-US">
                    <a:noFill/>
                  </a:rPr>
                  <a:t> </a:t>
                </a:r>
              </a:p>
            </p:txBody>
          </p:sp>
        </mc:Fallback>
      </mc:AlternateContent>
      <p:sp>
        <p:nvSpPr>
          <p:cNvPr id="17" name="Rectangle 16">
            <a:extLst>
              <a:ext uri="{FF2B5EF4-FFF2-40B4-BE49-F238E27FC236}">
                <a16:creationId xmlns:a16="http://schemas.microsoft.com/office/drawing/2014/main" id="{4F071B56-CDB8-4C50-6121-7E6760190655}"/>
              </a:ext>
            </a:extLst>
          </p:cNvPr>
          <p:cNvSpPr/>
          <p:nvPr/>
        </p:nvSpPr>
        <p:spPr>
          <a:xfrm>
            <a:off x="6610863" y="5589067"/>
            <a:ext cx="5495108" cy="5647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a:latin typeface="Helvetica" panose="020B0604020202020204" pitchFamily="34" charset="0"/>
                <a:cs typeface="Helvetica" panose="020B0604020202020204" pitchFamily="34" charset="0"/>
              </a:rPr>
              <a:t>Heat exchanger sizing is limited by heat pipe geometry and reactor sizing.</a:t>
            </a:r>
          </a:p>
        </p:txBody>
      </p:sp>
    </p:spTree>
    <p:extLst>
      <p:ext uri="{BB962C8B-B14F-4D97-AF65-F5344CB8AC3E}">
        <p14:creationId xmlns:p14="http://schemas.microsoft.com/office/powerpoint/2010/main" val="4151728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EAEE20C-A745-DA40-8EBC-980EB6435B5D}"/>
              </a:ext>
            </a:extLst>
          </p:cNvPr>
          <p:cNvPicPr>
            <a:picLocks noGrp="1" noChangeAspect="1"/>
          </p:cNvPicPr>
          <p:nvPr>
            <p:ph idx="1"/>
          </p:nvPr>
        </p:nvPicPr>
        <p:blipFill>
          <a:blip r:embed="rId3"/>
          <a:stretch>
            <a:fillRect/>
          </a:stretch>
        </p:blipFill>
        <p:spPr>
          <a:xfrm>
            <a:off x="0" y="0"/>
            <a:ext cx="12192000" cy="1104900"/>
          </a:xfrm>
        </p:spPr>
      </p:pic>
      <p:sp>
        <p:nvSpPr>
          <p:cNvPr id="2" name="Title 1">
            <a:extLst>
              <a:ext uri="{FF2B5EF4-FFF2-40B4-BE49-F238E27FC236}">
                <a16:creationId xmlns:a16="http://schemas.microsoft.com/office/drawing/2014/main" id="{E2B6E954-38D7-CC41-B6AD-864C095F890F}"/>
              </a:ext>
            </a:extLst>
          </p:cNvPr>
          <p:cNvSpPr>
            <a:spLocks noGrp="1"/>
          </p:cNvSpPr>
          <p:nvPr>
            <p:ph type="title"/>
          </p:nvPr>
        </p:nvSpPr>
        <p:spPr>
          <a:xfrm>
            <a:off x="1297458" y="148387"/>
            <a:ext cx="10626811" cy="956513"/>
          </a:xfrm>
        </p:spPr>
        <p:txBody>
          <a:bodyPr/>
          <a:lstStyle/>
          <a:p>
            <a:r>
              <a:rPr lang="en-US" dirty="0">
                <a:solidFill>
                  <a:schemeClr val="bg1"/>
                </a:solidFill>
              </a:rPr>
              <a:t>Tube Bank Heat Exchanger Model</a:t>
            </a:r>
          </a:p>
        </p:txBody>
      </p:sp>
      <p:pic>
        <p:nvPicPr>
          <p:cNvPr id="4" name="Picture 3">
            <a:extLst>
              <a:ext uri="{FF2B5EF4-FFF2-40B4-BE49-F238E27FC236}">
                <a16:creationId xmlns:a16="http://schemas.microsoft.com/office/drawing/2014/main" id="{23A9A12D-0D38-894B-AC67-B24A8247F3E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63" t="31945" r="75000" b="31944"/>
          <a:stretch/>
        </p:blipFill>
        <p:spPr>
          <a:xfrm>
            <a:off x="129745" y="153944"/>
            <a:ext cx="797011" cy="797011"/>
          </a:xfrm>
          <a:prstGeom prst="rect">
            <a:avLst/>
          </a:prstGeom>
        </p:spPr>
      </p:pic>
      <p:cxnSp>
        <p:nvCxnSpPr>
          <p:cNvPr id="12" name="Straight Connector 11">
            <a:extLst>
              <a:ext uri="{FF2B5EF4-FFF2-40B4-BE49-F238E27FC236}">
                <a16:creationId xmlns:a16="http://schemas.microsoft.com/office/drawing/2014/main" id="{C476B5F3-A57A-5C45-BF6B-492E2EF8946C}"/>
              </a:ext>
            </a:extLst>
          </p:cNvPr>
          <p:cNvCxnSpPr/>
          <p:nvPr/>
        </p:nvCxnSpPr>
        <p:spPr>
          <a:xfrm>
            <a:off x="1063487" y="148387"/>
            <a:ext cx="0" cy="802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7C386095-B670-F452-F95B-F7E0A013E7A0}"/>
              </a:ext>
            </a:extLst>
          </p:cNvPr>
          <p:cNvSpPr>
            <a:spLocks noGrp="1"/>
          </p:cNvSpPr>
          <p:nvPr>
            <p:ph type="sldNum" sz="quarter" idx="12"/>
          </p:nvPr>
        </p:nvSpPr>
        <p:spPr>
          <a:xfrm>
            <a:off x="11445989" y="6305389"/>
            <a:ext cx="528730" cy="416086"/>
          </a:xfrm>
        </p:spPr>
        <p:txBody>
          <a:bodyPr/>
          <a:lstStyle/>
          <a:p>
            <a:fld id="{766BF75F-BD6A-44DF-A00A-DFBF46F37FEC}" type="slidenum">
              <a:rPr lang="en-US" smtClean="0"/>
              <a:pPr/>
              <a:t>10</a:t>
            </a:fld>
            <a:endParaRPr lang="en-US" dirty="0"/>
          </a:p>
        </p:txBody>
      </p:sp>
      <p:pic>
        <p:nvPicPr>
          <p:cNvPr id="19" name="Picture 18" descr="A picture containing shape&#10;&#10;Description automatically generated">
            <a:extLst>
              <a:ext uri="{FF2B5EF4-FFF2-40B4-BE49-F238E27FC236}">
                <a16:creationId xmlns:a16="http://schemas.microsoft.com/office/drawing/2014/main" id="{901D033C-5239-233D-0069-46D0DEC2C429}"/>
              </a:ext>
            </a:extLst>
          </p:cNvPr>
          <p:cNvPicPr>
            <a:picLocks noChangeAspect="1"/>
          </p:cNvPicPr>
          <p:nvPr/>
        </p:nvPicPr>
        <p:blipFill>
          <a:blip r:embed="rId5"/>
          <a:stretch>
            <a:fillRect/>
          </a:stretch>
        </p:blipFill>
        <p:spPr>
          <a:xfrm>
            <a:off x="2334115" y="6438250"/>
            <a:ext cx="999635" cy="419750"/>
          </a:xfrm>
          <a:prstGeom prst="rect">
            <a:avLst/>
          </a:prstGeom>
        </p:spPr>
      </p:pic>
      <p:sp>
        <p:nvSpPr>
          <p:cNvPr id="3" name="Content Placeholder 1">
            <a:extLst>
              <a:ext uri="{FF2B5EF4-FFF2-40B4-BE49-F238E27FC236}">
                <a16:creationId xmlns:a16="http://schemas.microsoft.com/office/drawing/2014/main" id="{0196F9D2-5BF7-DBE8-9201-E4CED5D54DD3}"/>
              </a:ext>
            </a:extLst>
          </p:cNvPr>
          <p:cNvSpPr txBox="1">
            <a:spLocks/>
          </p:cNvSpPr>
          <p:nvPr/>
        </p:nvSpPr>
        <p:spPr>
          <a:xfrm>
            <a:off x="215372" y="867071"/>
            <a:ext cx="6006902" cy="54252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a:p>
          <a:p>
            <a:pPr lvl="1"/>
            <a:endParaRPr lang="en-US"/>
          </a:p>
          <a:p>
            <a:pPr lvl="1"/>
            <a:endParaRPr lang="en-US" dirty="0"/>
          </a:p>
        </p:txBody>
      </p:sp>
      <p:sp>
        <p:nvSpPr>
          <p:cNvPr id="8" name="Content Placeholder 7">
            <a:extLst>
              <a:ext uri="{FF2B5EF4-FFF2-40B4-BE49-F238E27FC236}">
                <a16:creationId xmlns:a16="http://schemas.microsoft.com/office/drawing/2014/main" id="{AB5E9BA4-1495-C661-B667-88E05AE9CDAB}"/>
              </a:ext>
            </a:extLst>
          </p:cNvPr>
          <p:cNvSpPr txBox="1">
            <a:spLocks/>
          </p:cNvSpPr>
          <p:nvPr/>
        </p:nvSpPr>
        <p:spPr bwMode="auto">
          <a:xfrm>
            <a:off x="55368" y="1191303"/>
            <a:ext cx="4483122" cy="5530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Wingdings" panose="05000000000000000000" pitchFamily="2" charset="2"/>
              <a:buChar char="§"/>
              <a:defRPr sz="1800"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Calibri" panose="020F050202020403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Wingdings" panose="05000000000000000000" pitchFamily="2" charset="2"/>
              <a:buChar char="Ø"/>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Reactor is sized based on required power to heat Brayton fluid</a:t>
            </a:r>
          </a:p>
          <a:p>
            <a:r>
              <a:rPr lang="en-US" dirty="0"/>
              <a:t>Masses are calculated based on 1</a:t>
            </a:r>
            <a:r>
              <a:rPr lang="en-US" baseline="30000" dirty="0"/>
              <a:t>st</a:t>
            </a:r>
            <a:r>
              <a:rPr lang="en-US" dirty="0"/>
              <a:t> principles using total material volume and density</a:t>
            </a:r>
          </a:p>
          <a:p>
            <a:r>
              <a:rPr lang="en-US" dirty="0"/>
              <a:t>Heat pipe surface temperature is altered by a non-linear solver.</a:t>
            </a:r>
          </a:p>
          <a:p>
            <a:r>
              <a:rPr lang="en-US" dirty="0"/>
              <a:t>Process is repeated until a minimum mass is found which also adheres to the specified outlet temperature and pressure loss.</a:t>
            </a:r>
          </a:p>
          <a:p>
            <a:endParaRPr lang="en-US" dirty="0"/>
          </a:p>
        </p:txBody>
      </p:sp>
      <p:sp>
        <p:nvSpPr>
          <p:cNvPr id="13" name="Rectangle 12">
            <a:extLst>
              <a:ext uri="{FF2B5EF4-FFF2-40B4-BE49-F238E27FC236}">
                <a16:creationId xmlns:a16="http://schemas.microsoft.com/office/drawing/2014/main" id="{B94065BF-530E-AF75-BF06-7CC9CB25BEA7}"/>
              </a:ext>
            </a:extLst>
          </p:cNvPr>
          <p:cNvSpPr/>
          <p:nvPr/>
        </p:nvSpPr>
        <p:spPr>
          <a:xfrm>
            <a:off x="6239459" y="6448141"/>
            <a:ext cx="4170915" cy="2257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a:latin typeface="Helvetica" panose="020B0604020202020204" pitchFamily="34" charset="0"/>
                <a:cs typeface="Helvetica" panose="020B0604020202020204" pitchFamily="34" charset="0"/>
              </a:rPr>
              <a:t>Subsystem sizing solution is iterative.</a:t>
            </a:r>
          </a:p>
        </p:txBody>
      </p:sp>
      <p:grpSp>
        <p:nvGrpSpPr>
          <p:cNvPr id="18" name="Group 17">
            <a:extLst>
              <a:ext uri="{FF2B5EF4-FFF2-40B4-BE49-F238E27FC236}">
                <a16:creationId xmlns:a16="http://schemas.microsoft.com/office/drawing/2014/main" id="{232697BD-F2CC-C650-6E8E-6473162A5161}"/>
              </a:ext>
            </a:extLst>
          </p:cNvPr>
          <p:cNvGrpSpPr/>
          <p:nvPr/>
        </p:nvGrpSpPr>
        <p:grpSpPr>
          <a:xfrm>
            <a:off x="4513444" y="1241785"/>
            <a:ext cx="8148003" cy="5001173"/>
            <a:chOff x="3751410" y="845679"/>
            <a:chExt cx="8148003" cy="5001173"/>
          </a:xfrm>
        </p:grpSpPr>
        <p:grpSp>
          <p:nvGrpSpPr>
            <p:cNvPr id="20" name="Group 19">
              <a:extLst>
                <a:ext uri="{FF2B5EF4-FFF2-40B4-BE49-F238E27FC236}">
                  <a16:creationId xmlns:a16="http://schemas.microsoft.com/office/drawing/2014/main" id="{01B94A38-8745-E65D-DCB5-547DDB7CD59B}"/>
                </a:ext>
              </a:extLst>
            </p:cNvPr>
            <p:cNvGrpSpPr/>
            <p:nvPr/>
          </p:nvGrpSpPr>
          <p:grpSpPr>
            <a:xfrm>
              <a:off x="3751410" y="845679"/>
              <a:ext cx="6275100" cy="5001173"/>
              <a:chOff x="5207012" y="1285084"/>
              <a:chExt cx="6275100" cy="5001173"/>
            </a:xfrm>
          </p:grpSpPr>
          <p:sp>
            <p:nvSpPr>
              <p:cNvPr id="25" name="Rectangle: Rounded Corners 24">
                <a:extLst>
                  <a:ext uri="{FF2B5EF4-FFF2-40B4-BE49-F238E27FC236}">
                    <a16:creationId xmlns:a16="http://schemas.microsoft.com/office/drawing/2014/main" id="{DA6093F2-AB44-7A7A-3163-5EEBCF51A331}"/>
                  </a:ext>
                </a:extLst>
              </p:cNvPr>
              <p:cNvSpPr/>
              <p:nvPr/>
            </p:nvSpPr>
            <p:spPr>
              <a:xfrm>
                <a:off x="8160149" y="1285084"/>
                <a:ext cx="2690732" cy="517593"/>
              </a:xfrm>
              <a:prstGeom prst="roundRect">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Heat Pipe Limits Model</a:t>
                </a:r>
              </a:p>
            </p:txBody>
          </p:sp>
          <p:sp>
            <p:nvSpPr>
              <p:cNvPr id="26" name="Arrow: Down 25">
                <a:extLst>
                  <a:ext uri="{FF2B5EF4-FFF2-40B4-BE49-F238E27FC236}">
                    <a16:creationId xmlns:a16="http://schemas.microsoft.com/office/drawing/2014/main" id="{99528EE4-5CBE-9CA5-A427-671E07D14CDC}"/>
                  </a:ext>
                </a:extLst>
              </p:cNvPr>
              <p:cNvSpPr/>
              <p:nvPr/>
            </p:nvSpPr>
            <p:spPr>
              <a:xfrm>
                <a:off x="9144000" y="1811386"/>
                <a:ext cx="731520" cy="80118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DD6FD2BE-3AB0-624B-2A74-09AECBF7DC09}"/>
                      </a:ext>
                    </a:extLst>
                  </p:cNvPr>
                  <p:cNvSpPr txBox="1"/>
                  <p:nvPr/>
                </p:nvSpPr>
                <p:spPr>
                  <a:xfrm>
                    <a:off x="9853391" y="1793834"/>
                    <a:ext cx="1628721" cy="692017"/>
                  </a:xfrm>
                  <a:prstGeom prst="rect">
                    <a:avLst/>
                  </a:prstGeom>
                  <a:noFill/>
                  <a:ln>
                    <a:noFill/>
                  </a:ln>
                </p:spPr>
                <p:txBody>
                  <a:bodyPr vert="horz" wrap="square" lIns="91440" tIns="45720" rIns="91440" bIns="45720" rtlCol="0" anchor="ctr">
                    <a:noAutofit/>
                  </a:bodyPr>
                  <a:lstStyle/>
                  <a:p>
                    <a14:m>
                      <m:oMath xmlns:m="http://schemas.openxmlformats.org/officeDocument/2006/math">
                        <m:sSub>
                          <m:sSubPr>
                            <m:ctrlPr>
                              <a:rPr lang="en-US" sz="2000" i="1" smtClean="0">
                                <a:solidFill>
                                  <a:schemeClr val="tx1"/>
                                </a:solidFill>
                                <a:latin typeface="Cambria Math" panose="02040503050406030204" pitchFamily="18" charset="0"/>
                              </a:rPr>
                            </m:ctrlPr>
                          </m:sSubPr>
                          <m:e>
                            <m:acc>
                              <m:accPr>
                                <m:chr m:val="̇"/>
                                <m:ctrlPr>
                                  <a:rPr lang="en-US" sz="2000" i="1" smtClean="0">
                                    <a:solidFill>
                                      <a:schemeClr val="tx1"/>
                                    </a:solidFill>
                                    <a:latin typeface="Cambria Math" panose="02040503050406030204" pitchFamily="18" charset="0"/>
                                  </a:rPr>
                                </m:ctrlPr>
                              </m:accPr>
                              <m:e>
                                <m:r>
                                  <a:rPr lang="en-US" sz="2000" b="0" i="1" smtClean="0">
                                    <a:solidFill>
                                      <a:schemeClr val="tx1"/>
                                    </a:solidFill>
                                    <a:latin typeface="Cambria Math" panose="02040503050406030204" pitchFamily="18" charset="0"/>
                                  </a:rPr>
                                  <m:t>𝑄</m:t>
                                </m:r>
                              </m:e>
                            </m:acc>
                          </m:e>
                          <m:sub>
                            <m:r>
                              <a:rPr lang="en-US" sz="2000" b="0" i="1" smtClean="0">
                                <a:solidFill>
                                  <a:schemeClr val="tx1"/>
                                </a:solidFill>
                                <a:latin typeface="Cambria Math" panose="02040503050406030204" pitchFamily="18" charset="0"/>
                              </a:rPr>
                              <m:t>𝑚𝑎𝑥</m:t>
                            </m:r>
                          </m:sub>
                        </m:sSub>
                      </m:oMath>
                    </a14:m>
                    <a:r>
                      <a:rPr lang="en-US" sz="2000" dirty="0">
                        <a:solidFill>
                          <a:schemeClr val="tx1"/>
                        </a:solidFill>
                      </a:rPr>
                      <a:t> per Heat Pipe</a:t>
                    </a:r>
                  </a:p>
                </p:txBody>
              </p:sp>
            </mc:Choice>
            <mc:Fallback>
              <p:sp>
                <p:nvSpPr>
                  <p:cNvPr id="27" name="TextBox 26">
                    <a:extLst>
                      <a:ext uri="{FF2B5EF4-FFF2-40B4-BE49-F238E27FC236}">
                        <a16:creationId xmlns:a16="http://schemas.microsoft.com/office/drawing/2014/main" id="{DD6FD2BE-3AB0-624B-2A74-09AECBF7DC09}"/>
                      </a:ext>
                    </a:extLst>
                  </p:cNvPr>
                  <p:cNvSpPr txBox="1">
                    <a:spLocks noRot="1" noChangeAspect="1" noMove="1" noResize="1" noEditPoints="1" noAdjustHandles="1" noChangeArrowheads="1" noChangeShapeType="1" noTextEdit="1"/>
                  </p:cNvSpPr>
                  <p:nvPr/>
                </p:nvSpPr>
                <p:spPr>
                  <a:xfrm>
                    <a:off x="9853391" y="1793834"/>
                    <a:ext cx="1628721" cy="692017"/>
                  </a:xfrm>
                  <a:prstGeom prst="rect">
                    <a:avLst/>
                  </a:prstGeom>
                  <a:blipFill>
                    <a:blip r:embed="rId6"/>
                    <a:stretch>
                      <a:fillRect l="-4120" t="-4386" b="-16667"/>
                    </a:stretch>
                  </a:blipFill>
                  <a:ln>
                    <a:noFill/>
                  </a:ln>
                </p:spPr>
                <p:txBody>
                  <a:bodyPr/>
                  <a:lstStyle/>
                  <a:p>
                    <a:r>
                      <a:rPr lang="en-US">
                        <a:noFill/>
                      </a:rPr>
                      <a:t> </a:t>
                    </a:r>
                  </a:p>
                </p:txBody>
              </p:sp>
            </mc:Fallback>
          </mc:AlternateContent>
          <p:sp>
            <p:nvSpPr>
              <p:cNvPr id="28" name="Rectangle: Rounded Corners 27">
                <a:extLst>
                  <a:ext uri="{FF2B5EF4-FFF2-40B4-BE49-F238E27FC236}">
                    <a16:creationId xmlns:a16="http://schemas.microsoft.com/office/drawing/2014/main" id="{E59D0869-5FAF-499D-4749-743B4F774399}"/>
                  </a:ext>
                </a:extLst>
              </p:cNvPr>
              <p:cNvSpPr/>
              <p:nvPr/>
            </p:nvSpPr>
            <p:spPr>
              <a:xfrm>
                <a:off x="8160149" y="2610367"/>
                <a:ext cx="2690732" cy="517593"/>
              </a:xfrm>
              <a:prstGeom prst="roundRect">
                <a:avLst/>
              </a:prstGeom>
              <a:solidFill>
                <a:srgbClr val="863A3A"/>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Reactor Sizing Model</a:t>
                </a:r>
              </a:p>
            </p:txBody>
          </p:sp>
          <p:sp>
            <p:nvSpPr>
              <p:cNvPr id="29" name="Arrow: Down 28">
                <a:extLst>
                  <a:ext uri="{FF2B5EF4-FFF2-40B4-BE49-F238E27FC236}">
                    <a16:creationId xmlns:a16="http://schemas.microsoft.com/office/drawing/2014/main" id="{991BC04D-539D-6B01-0059-CBA9F963AD55}"/>
                  </a:ext>
                </a:extLst>
              </p:cNvPr>
              <p:cNvSpPr/>
              <p:nvPr/>
            </p:nvSpPr>
            <p:spPr>
              <a:xfrm>
                <a:off x="9152491" y="3136669"/>
                <a:ext cx="731520" cy="80118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19FD64F8-0CA7-B214-12B0-E19AFE1BB33A}"/>
                  </a:ext>
                </a:extLst>
              </p:cNvPr>
              <p:cNvSpPr txBox="1"/>
              <p:nvPr/>
            </p:nvSpPr>
            <p:spPr>
              <a:xfrm>
                <a:off x="9896747" y="3157568"/>
                <a:ext cx="1259773" cy="692016"/>
              </a:xfrm>
              <a:prstGeom prst="rect">
                <a:avLst/>
              </a:prstGeom>
              <a:noFill/>
              <a:ln>
                <a:noFill/>
              </a:ln>
            </p:spPr>
            <p:txBody>
              <a:bodyPr vert="horz" wrap="square" lIns="91440" tIns="45720" rIns="91440" bIns="45720" rtlCol="0" anchor="ctr">
                <a:noAutofit/>
              </a:bodyPr>
              <a:lstStyle/>
              <a:p>
                <a:r>
                  <a:rPr lang="en-US" sz="2000" dirty="0"/>
                  <a:t># of Heat Pipes</a:t>
                </a:r>
              </a:p>
            </p:txBody>
          </p:sp>
          <p:sp>
            <p:nvSpPr>
              <p:cNvPr id="31" name="Rectangle: Rounded Corners 30">
                <a:extLst>
                  <a:ext uri="{FF2B5EF4-FFF2-40B4-BE49-F238E27FC236}">
                    <a16:creationId xmlns:a16="http://schemas.microsoft.com/office/drawing/2014/main" id="{73E2C06A-BC2A-E929-7501-63BFA7B0B0BB}"/>
                  </a:ext>
                </a:extLst>
              </p:cNvPr>
              <p:cNvSpPr/>
              <p:nvPr/>
            </p:nvSpPr>
            <p:spPr>
              <a:xfrm>
                <a:off x="8185621" y="3935650"/>
                <a:ext cx="2690732" cy="517593"/>
              </a:xfrm>
              <a:prstGeom prst="roundRect">
                <a:avLst/>
              </a:prstGeom>
              <a:solidFill>
                <a:schemeClr val="accent5">
                  <a:lumMod val="5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Heat Exchanger Model</a:t>
                </a:r>
              </a:p>
            </p:txBody>
          </p:sp>
          <p:sp>
            <p:nvSpPr>
              <p:cNvPr id="32" name="Arrow: Down 31">
                <a:extLst>
                  <a:ext uri="{FF2B5EF4-FFF2-40B4-BE49-F238E27FC236}">
                    <a16:creationId xmlns:a16="http://schemas.microsoft.com/office/drawing/2014/main" id="{5DD27EAA-F81A-BA9E-84DD-74037A1E094E}"/>
                  </a:ext>
                </a:extLst>
              </p:cNvPr>
              <p:cNvSpPr/>
              <p:nvPr/>
            </p:nvSpPr>
            <p:spPr>
              <a:xfrm>
                <a:off x="9165227" y="4455078"/>
                <a:ext cx="731520" cy="1294622"/>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ADE5CB51-4003-5675-EB01-1734FB230A58}"/>
                  </a:ext>
                </a:extLst>
              </p:cNvPr>
              <p:cNvSpPr txBox="1"/>
              <p:nvPr/>
            </p:nvSpPr>
            <p:spPr>
              <a:xfrm>
                <a:off x="9718548" y="4515260"/>
                <a:ext cx="1385394" cy="718930"/>
              </a:xfrm>
              <a:prstGeom prst="rect">
                <a:avLst/>
              </a:prstGeom>
              <a:noFill/>
              <a:ln>
                <a:noFill/>
              </a:ln>
            </p:spPr>
            <p:txBody>
              <a:bodyPr vert="horz" wrap="square" lIns="91440" tIns="45720" rIns="91440" bIns="45720" rtlCol="0" anchor="ctr">
                <a:noAutofit/>
              </a:bodyPr>
              <a:lstStyle/>
              <a:p>
                <a:r>
                  <a:rPr lang="en-US" sz="2000" dirty="0"/>
                  <a:t>Outlet Conditions</a:t>
                </a:r>
              </a:p>
            </p:txBody>
          </p:sp>
          <p:sp>
            <p:nvSpPr>
              <p:cNvPr id="34" name="Arrow: Down 33">
                <a:extLst>
                  <a:ext uri="{FF2B5EF4-FFF2-40B4-BE49-F238E27FC236}">
                    <a16:creationId xmlns:a16="http://schemas.microsoft.com/office/drawing/2014/main" id="{12BECF3A-2E39-C8F4-94F9-9726BE3F0F76}"/>
                  </a:ext>
                </a:extLst>
              </p:cNvPr>
              <p:cNvSpPr/>
              <p:nvPr/>
            </p:nvSpPr>
            <p:spPr>
              <a:xfrm rot="16200000">
                <a:off x="7393794" y="2477278"/>
                <a:ext cx="731520" cy="801188"/>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874F9C8-3CB1-1F90-4DAE-87278F655BCD}"/>
                  </a:ext>
                </a:extLst>
              </p:cNvPr>
              <p:cNvSpPr txBox="1"/>
              <p:nvPr/>
            </p:nvSpPr>
            <p:spPr>
              <a:xfrm>
                <a:off x="5616481" y="2303133"/>
                <a:ext cx="1729633" cy="1094790"/>
              </a:xfrm>
              <a:prstGeom prst="rect">
                <a:avLst/>
              </a:prstGeom>
              <a:noFill/>
              <a:ln>
                <a:noFill/>
              </a:ln>
            </p:spPr>
            <p:txBody>
              <a:bodyPr vert="horz" wrap="square" lIns="91440" tIns="45720" rIns="91440" bIns="45720" rtlCol="0" anchor="ctr">
                <a:normAutofit/>
              </a:bodyPr>
              <a:lstStyle/>
              <a:p>
                <a:pPr algn="r"/>
                <a:r>
                  <a:rPr lang="en-US" sz="2000" dirty="0"/>
                  <a:t>Inlet Conditions</a:t>
                </a:r>
              </a:p>
            </p:txBody>
          </p:sp>
          <p:cxnSp>
            <p:nvCxnSpPr>
              <p:cNvPr id="36" name="Connector: Elbow 35">
                <a:extLst>
                  <a:ext uri="{FF2B5EF4-FFF2-40B4-BE49-F238E27FC236}">
                    <a16:creationId xmlns:a16="http://schemas.microsoft.com/office/drawing/2014/main" id="{E8B1D9A9-6602-948F-954E-3ED07E7941CC}"/>
                  </a:ext>
                </a:extLst>
              </p:cNvPr>
              <p:cNvCxnSpPr>
                <a:cxnSpLocks/>
              </p:cNvCxnSpPr>
              <p:nvPr/>
            </p:nvCxnSpPr>
            <p:spPr>
              <a:xfrm rot="5400000">
                <a:off x="6272344" y="3723585"/>
                <a:ext cx="2774325" cy="1583074"/>
              </a:xfrm>
              <a:prstGeom prst="bentConnector3">
                <a:avLst>
                  <a:gd name="adj1" fmla="val 18610"/>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FC2D82FE-0B10-2679-1932-BAA92533853A}"/>
                  </a:ext>
                </a:extLst>
              </p:cNvPr>
              <p:cNvCxnSpPr>
                <a:cxnSpLocks/>
              </p:cNvCxnSpPr>
              <p:nvPr/>
            </p:nvCxnSpPr>
            <p:spPr>
              <a:xfrm rot="5400000">
                <a:off x="7904675" y="4817565"/>
                <a:ext cx="1294622" cy="517398"/>
              </a:xfrm>
              <a:prstGeom prst="bentConnector3">
                <a:avLst>
                  <a:gd name="adj1" fmla="val 31165"/>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DD8FD721-40D1-C199-B3CA-07D5FB2007BE}"/>
                  </a:ext>
                </a:extLst>
              </p:cNvPr>
              <p:cNvSpPr txBox="1"/>
              <p:nvPr/>
            </p:nvSpPr>
            <p:spPr>
              <a:xfrm>
                <a:off x="5207012" y="3651866"/>
                <a:ext cx="1626109" cy="558228"/>
              </a:xfrm>
              <a:prstGeom prst="rect">
                <a:avLst/>
              </a:prstGeom>
              <a:noFill/>
              <a:ln>
                <a:noFill/>
              </a:ln>
            </p:spPr>
            <p:txBody>
              <a:bodyPr vert="horz" wrap="square" lIns="91440" tIns="45720" rIns="91440" bIns="45720" rtlCol="0" anchor="ctr">
                <a:noAutofit/>
              </a:bodyPr>
              <a:lstStyle/>
              <a:p>
                <a:pPr algn="r"/>
                <a:r>
                  <a:rPr lang="en-US" dirty="0"/>
                  <a:t>Reactor + shield mass</a:t>
                </a:r>
              </a:p>
            </p:txBody>
          </p:sp>
          <p:sp>
            <p:nvSpPr>
              <p:cNvPr id="39" name="TextBox 38">
                <a:extLst>
                  <a:ext uri="{FF2B5EF4-FFF2-40B4-BE49-F238E27FC236}">
                    <a16:creationId xmlns:a16="http://schemas.microsoft.com/office/drawing/2014/main" id="{72742705-9B44-C9FB-989B-521237C47B14}"/>
                  </a:ext>
                </a:extLst>
              </p:cNvPr>
              <p:cNvSpPr txBox="1"/>
              <p:nvPr/>
            </p:nvSpPr>
            <p:spPr>
              <a:xfrm>
                <a:off x="8325397" y="4991506"/>
                <a:ext cx="807720" cy="558228"/>
              </a:xfrm>
              <a:prstGeom prst="rect">
                <a:avLst/>
              </a:prstGeom>
              <a:noFill/>
              <a:ln>
                <a:noFill/>
              </a:ln>
            </p:spPr>
            <p:txBody>
              <a:bodyPr vert="horz" wrap="square" lIns="91440" tIns="45720" rIns="91440" bIns="45720" rtlCol="0" anchor="ctr">
                <a:noAutofit/>
              </a:bodyPr>
              <a:lstStyle/>
              <a:p>
                <a:r>
                  <a:rPr lang="en-US" dirty="0"/>
                  <a:t>HX Mass</a:t>
                </a:r>
              </a:p>
            </p:txBody>
          </p:sp>
          <p:cxnSp>
            <p:nvCxnSpPr>
              <p:cNvPr id="40" name="Connector: Elbow 39">
                <a:extLst>
                  <a:ext uri="{FF2B5EF4-FFF2-40B4-BE49-F238E27FC236}">
                    <a16:creationId xmlns:a16="http://schemas.microsoft.com/office/drawing/2014/main" id="{E11841BC-589E-F415-09DD-FDA79F1F38C9}"/>
                  </a:ext>
                </a:extLst>
              </p:cNvPr>
              <p:cNvCxnSpPr>
                <a:cxnSpLocks/>
                <a:stCxn id="41" idx="2"/>
                <a:endCxn id="25" idx="1"/>
              </p:cNvCxnSpPr>
              <p:nvPr/>
            </p:nvCxnSpPr>
            <p:spPr>
              <a:xfrm rot="10800000" flipH="1">
                <a:off x="6725227" y="1543882"/>
                <a:ext cx="1434922" cy="4473245"/>
              </a:xfrm>
              <a:prstGeom prst="bentConnector3">
                <a:avLst>
                  <a:gd name="adj1" fmla="val -89669"/>
                </a:avLst>
              </a:prstGeom>
              <a:ln w="57150">
                <a:solidFill>
                  <a:schemeClr val="tx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93088CE4-F923-75F1-5D97-2EC739E20E1A}"/>
                  </a:ext>
                </a:extLst>
              </p:cNvPr>
              <p:cNvSpPr/>
              <p:nvPr/>
            </p:nvSpPr>
            <p:spPr>
              <a:xfrm>
                <a:off x="6725227" y="5747994"/>
                <a:ext cx="4170915" cy="538263"/>
              </a:xfrm>
              <a:prstGeom prst="ellipse">
                <a:avLst/>
              </a:prstGeom>
              <a:solidFill>
                <a:srgbClr val="FFC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Iteration and Logic</a:t>
                </a:r>
              </a:p>
            </p:txBody>
          </p:sp>
          <p:sp>
            <p:nvSpPr>
              <p:cNvPr id="42" name="TextBox 41">
                <a:extLst>
                  <a:ext uri="{FF2B5EF4-FFF2-40B4-BE49-F238E27FC236}">
                    <a16:creationId xmlns:a16="http://schemas.microsoft.com/office/drawing/2014/main" id="{B06C5915-CE38-3D56-118B-3A6A3FD30372}"/>
                  </a:ext>
                </a:extLst>
              </p:cNvPr>
              <p:cNvSpPr txBox="1"/>
              <p:nvPr/>
            </p:nvSpPr>
            <p:spPr>
              <a:xfrm>
                <a:off x="5749865" y="1572896"/>
                <a:ext cx="2166512" cy="558228"/>
              </a:xfrm>
              <a:prstGeom prst="rect">
                <a:avLst/>
              </a:prstGeom>
              <a:noFill/>
              <a:ln>
                <a:noFill/>
              </a:ln>
            </p:spPr>
            <p:txBody>
              <a:bodyPr vert="horz" wrap="square" lIns="91440" tIns="45720" rIns="91440" bIns="45720" rtlCol="0" anchor="ctr">
                <a:noAutofit/>
              </a:bodyPr>
              <a:lstStyle/>
              <a:p>
                <a:pPr algn="ctr"/>
                <a:r>
                  <a:rPr lang="en-US" dirty="0"/>
                  <a:t>Heat Pipe Surface Temperature</a:t>
                </a:r>
              </a:p>
            </p:txBody>
          </p:sp>
        </p:grpSp>
        <p:sp>
          <p:nvSpPr>
            <p:cNvPr id="21" name="TextBox 20">
              <a:extLst>
                <a:ext uri="{FF2B5EF4-FFF2-40B4-BE49-F238E27FC236}">
                  <a16:creationId xmlns:a16="http://schemas.microsoft.com/office/drawing/2014/main" id="{9FEE5A4F-1594-493C-1DB7-9325452AEB58}"/>
                </a:ext>
              </a:extLst>
            </p:cNvPr>
            <p:cNvSpPr txBox="1"/>
            <p:nvPr/>
          </p:nvSpPr>
          <p:spPr>
            <a:xfrm>
              <a:off x="5890512" y="3367125"/>
              <a:ext cx="635559" cy="447935"/>
            </a:xfrm>
            <a:prstGeom prst="rect">
              <a:avLst/>
            </a:prstGeom>
            <a:noFill/>
            <a:ln>
              <a:noFill/>
            </a:ln>
          </p:spPr>
          <p:txBody>
            <a:bodyPr vert="horz" wrap="square" lIns="91440" tIns="45720" rIns="91440" bIns="45720" rtlCol="0" anchor="ctr">
              <a:normAutofit/>
            </a:bodyPr>
            <a:lstStyle/>
            <a:p>
              <a:pPr algn="r"/>
              <a:r>
                <a:rPr lang="en-US" sz="2000" dirty="0"/>
                <a:t>L,W</a:t>
              </a:r>
            </a:p>
          </p:txBody>
        </p:sp>
        <p:cxnSp>
          <p:nvCxnSpPr>
            <p:cNvPr id="22" name="Connector: Elbow 21">
              <a:extLst>
                <a:ext uri="{FF2B5EF4-FFF2-40B4-BE49-F238E27FC236}">
                  <a16:creationId xmlns:a16="http://schemas.microsoft.com/office/drawing/2014/main" id="{47D47EBA-9A98-5555-8109-25F1D10CCF41}"/>
                </a:ext>
              </a:extLst>
            </p:cNvPr>
            <p:cNvCxnSpPr>
              <a:cxnSpLocks/>
              <a:stCxn id="41" idx="1"/>
              <a:endCxn id="31" idx="1"/>
            </p:cNvCxnSpPr>
            <p:nvPr/>
          </p:nvCxnSpPr>
          <p:spPr>
            <a:xfrm rot="5400000" flipH="1" flipV="1">
              <a:off x="5489043" y="4146440"/>
              <a:ext cx="1632374" cy="849578"/>
            </a:xfrm>
            <a:prstGeom prst="bentConnector2">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Arrow: Down 22">
              <a:extLst>
                <a:ext uri="{FF2B5EF4-FFF2-40B4-BE49-F238E27FC236}">
                  <a16:creationId xmlns:a16="http://schemas.microsoft.com/office/drawing/2014/main" id="{B4B87F63-712F-1A2B-959F-E62B72B3BF89}"/>
                </a:ext>
              </a:extLst>
            </p:cNvPr>
            <p:cNvSpPr/>
            <p:nvPr/>
          </p:nvSpPr>
          <p:spPr>
            <a:xfrm rot="16200000" flipV="1">
              <a:off x="9455077" y="3355667"/>
              <a:ext cx="731520" cy="77470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69A6B1B1-D6B7-1B40-0519-5D4ABB13739A}"/>
                </a:ext>
              </a:extLst>
            </p:cNvPr>
            <p:cNvSpPr txBox="1"/>
            <p:nvPr/>
          </p:nvSpPr>
          <p:spPr>
            <a:xfrm>
              <a:off x="10169780" y="3139874"/>
              <a:ext cx="1729633" cy="1094790"/>
            </a:xfrm>
            <a:prstGeom prst="rect">
              <a:avLst/>
            </a:prstGeom>
            <a:noFill/>
            <a:ln>
              <a:noFill/>
            </a:ln>
          </p:spPr>
          <p:txBody>
            <a:bodyPr vert="horz" wrap="square" lIns="91440" tIns="45720" rIns="91440" bIns="45720" rtlCol="0" anchor="ctr">
              <a:normAutofit/>
            </a:bodyPr>
            <a:lstStyle/>
            <a:p>
              <a:r>
                <a:rPr lang="en-US" sz="2000" dirty="0"/>
                <a:t>Inlet Conditions</a:t>
              </a:r>
            </a:p>
          </p:txBody>
        </p:sp>
      </p:grpSp>
    </p:spTree>
    <p:extLst>
      <p:ext uri="{BB962C8B-B14F-4D97-AF65-F5344CB8AC3E}">
        <p14:creationId xmlns:p14="http://schemas.microsoft.com/office/powerpoint/2010/main" val="691724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EAEE20C-A745-DA40-8EBC-980EB6435B5D}"/>
              </a:ext>
            </a:extLst>
          </p:cNvPr>
          <p:cNvPicPr>
            <a:picLocks noGrp="1" noChangeAspect="1"/>
          </p:cNvPicPr>
          <p:nvPr>
            <p:ph idx="1"/>
          </p:nvPr>
        </p:nvPicPr>
        <p:blipFill>
          <a:blip r:embed="rId3"/>
          <a:stretch>
            <a:fillRect/>
          </a:stretch>
        </p:blipFill>
        <p:spPr>
          <a:xfrm>
            <a:off x="0" y="0"/>
            <a:ext cx="12192000" cy="1104900"/>
          </a:xfrm>
        </p:spPr>
      </p:pic>
      <p:sp>
        <p:nvSpPr>
          <p:cNvPr id="2" name="Title 1">
            <a:extLst>
              <a:ext uri="{FF2B5EF4-FFF2-40B4-BE49-F238E27FC236}">
                <a16:creationId xmlns:a16="http://schemas.microsoft.com/office/drawing/2014/main" id="{E2B6E954-38D7-CC41-B6AD-864C095F890F}"/>
              </a:ext>
            </a:extLst>
          </p:cNvPr>
          <p:cNvSpPr>
            <a:spLocks noGrp="1"/>
          </p:cNvSpPr>
          <p:nvPr>
            <p:ph type="title"/>
          </p:nvPr>
        </p:nvSpPr>
        <p:spPr>
          <a:xfrm>
            <a:off x="1297458" y="148387"/>
            <a:ext cx="10626811" cy="956513"/>
          </a:xfrm>
        </p:spPr>
        <p:txBody>
          <a:bodyPr/>
          <a:lstStyle/>
          <a:p>
            <a:r>
              <a:rPr lang="en-US" dirty="0">
                <a:solidFill>
                  <a:schemeClr val="bg1"/>
                </a:solidFill>
              </a:rPr>
              <a:t>Heat Pipe Limits Model Validation</a:t>
            </a:r>
          </a:p>
        </p:txBody>
      </p:sp>
      <p:pic>
        <p:nvPicPr>
          <p:cNvPr id="4" name="Picture 3">
            <a:extLst>
              <a:ext uri="{FF2B5EF4-FFF2-40B4-BE49-F238E27FC236}">
                <a16:creationId xmlns:a16="http://schemas.microsoft.com/office/drawing/2014/main" id="{23A9A12D-0D38-894B-AC67-B24A8247F3E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63" t="31945" r="75000" b="31944"/>
          <a:stretch/>
        </p:blipFill>
        <p:spPr>
          <a:xfrm>
            <a:off x="129745" y="153944"/>
            <a:ext cx="797011" cy="797011"/>
          </a:xfrm>
          <a:prstGeom prst="rect">
            <a:avLst/>
          </a:prstGeom>
        </p:spPr>
      </p:pic>
      <p:cxnSp>
        <p:nvCxnSpPr>
          <p:cNvPr id="12" name="Straight Connector 11">
            <a:extLst>
              <a:ext uri="{FF2B5EF4-FFF2-40B4-BE49-F238E27FC236}">
                <a16:creationId xmlns:a16="http://schemas.microsoft.com/office/drawing/2014/main" id="{C476B5F3-A57A-5C45-BF6B-492E2EF8946C}"/>
              </a:ext>
            </a:extLst>
          </p:cNvPr>
          <p:cNvCxnSpPr/>
          <p:nvPr/>
        </p:nvCxnSpPr>
        <p:spPr>
          <a:xfrm>
            <a:off x="1063487" y="148387"/>
            <a:ext cx="0" cy="802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7C386095-B670-F452-F95B-F7E0A013E7A0}"/>
              </a:ext>
            </a:extLst>
          </p:cNvPr>
          <p:cNvSpPr>
            <a:spLocks noGrp="1"/>
          </p:cNvSpPr>
          <p:nvPr>
            <p:ph type="sldNum" sz="quarter" idx="12"/>
          </p:nvPr>
        </p:nvSpPr>
        <p:spPr>
          <a:xfrm>
            <a:off x="11445989" y="6305389"/>
            <a:ext cx="528730" cy="416086"/>
          </a:xfrm>
        </p:spPr>
        <p:txBody>
          <a:bodyPr/>
          <a:lstStyle/>
          <a:p>
            <a:fld id="{766BF75F-BD6A-44DF-A00A-DFBF46F37FEC}" type="slidenum">
              <a:rPr lang="en-US" smtClean="0"/>
              <a:pPr/>
              <a:t>11</a:t>
            </a:fld>
            <a:endParaRPr lang="en-US" dirty="0"/>
          </a:p>
        </p:txBody>
      </p:sp>
      <p:pic>
        <p:nvPicPr>
          <p:cNvPr id="19" name="Picture 18" descr="A picture containing shape&#10;&#10;Description automatically generated">
            <a:extLst>
              <a:ext uri="{FF2B5EF4-FFF2-40B4-BE49-F238E27FC236}">
                <a16:creationId xmlns:a16="http://schemas.microsoft.com/office/drawing/2014/main" id="{901D033C-5239-233D-0069-46D0DEC2C429}"/>
              </a:ext>
            </a:extLst>
          </p:cNvPr>
          <p:cNvPicPr>
            <a:picLocks noChangeAspect="1"/>
          </p:cNvPicPr>
          <p:nvPr/>
        </p:nvPicPr>
        <p:blipFill>
          <a:blip r:embed="rId5"/>
          <a:stretch>
            <a:fillRect/>
          </a:stretch>
        </p:blipFill>
        <p:spPr>
          <a:xfrm>
            <a:off x="2334115" y="6438250"/>
            <a:ext cx="999635" cy="419750"/>
          </a:xfrm>
          <a:prstGeom prst="rect">
            <a:avLst/>
          </a:prstGeom>
        </p:spPr>
      </p:pic>
      <p:graphicFrame>
        <p:nvGraphicFramePr>
          <p:cNvPr id="3" name="Table 2">
            <a:extLst>
              <a:ext uri="{FF2B5EF4-FFF2-40B4-BE49-F238E27FC236}">
                <a16:creationId xmlns:a16="http://schemas.microsoft.com/office/drawing/2014/main" id="{AC82325F-E3E3-706F-2628-6AE3D5D174C1}"/>
              </a:ext>
            </a:extLst>
          </p:cNvPr>
          <p:cNvGraphicFramePr>
            <a:graphicFrameLocks noGrp="1"/>
          </p:cNvGraphicFramePr>
          <p:nvPr>
            <p:extLst>
              <p:ext uri="{D42A27DB-BD31-4B8C-83A1-F6EECF244321}">
                <p14:modId xmlns:p14="http://schemas.microsoft.com/office/powerpoint/2010/main" val="1262850000"/>
              </p:ext>
            </p:extLst>
          </p:nvPr>
        </p:nvGraphicFramePr>
        <p:xfrm>
          <a:off x="5372505" y="1480145"/>
          <a:ext cx="4789169" cy="1315213"/>
        </p:xfrm>
        <a:graphic>
          <a:graphicData uri="http://schemas.openxmlformats.org/drawingml/2006/table">
            <a:tbl>
              <a:tblPr firstRow="1" firstCol="1" bandRow="1">
                <a:tableStyleId>{5C22544A-7EE6-4342-B048-85BDC9FD1C3A}</a:tableStyleId>
              </a:tblPr>
              <a:tblGrid>
                <a:gridCol w="2273300">
                  <a:extLst>
                    <a:ext uri="{9D8B030D-6E8A-4147-A177-3AD203B41FA5}">
                      <a16:colId xmlns:a16="http://schemas.microsoft.com/office/drawing/2014/main" val="3474120259"/>
                    </a:ext>
                  </a:extLst>
                </a:gridCol>
                <a:gridCol w="1836601">
                  <a:extLst>
                    <a:ext uri="{9D8B030D-6E8A-4147-A177-3AD203B41FA5}">
                      <a16:colId xmlns:a16="http://schemas.microsoft.com/office/drawing/2014/main" val="2169813901"/>
                    </a:ext>
                  </a:extLst>
                </a:gridCol>
                <a:gridCol w="679268">
                  <a:extLst>
                    <a:ext uri="{9D8B030D-6E8A-4147-A177-3AD203B41FA5}">
                      <a16:colId xmlns:a16="http://schemas.microsoft.com/office/drawing/2014/main" val="142962683"/>
                    </a:ext>
                  </a:extLst>
                </a:gridCol>
              </a:tblGrid>
              <a:tr h="276225">
                <a:tc>
                  <a:txBody>
                    <a:bodyPr/>
                    <a:lstStyle/>
                    <a:p>
                      <a:pPr marL="0" marR="0" algn="ctr">
                        <a:lnSpc>
                          <a:spcPct val="107000"/>
                        </a:lnSpc>
                        <a:spcBef>
                          <a:spcPts val="0"/>
                        </a:spcBef>
                        <a:spcAft>
                          <a:spcPts val="0"/>
                        </a:spcAft>
                      </a:pPr>
                      <a:r>
                        <a:rPr lang="en-US" sz="1200">
                          <a:effectLst/>
                        </a:rPr>
                        <a:t>Inputs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dirty="0">
                          <a:effectLst/>
                        </a:rPr>
                        <a:t>Input Parameter Range</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dirty="0">
                          <a:effectLst/>
                        </a:rPr>
                        <a:t>Units</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81372473"/>
                  </a:ext>
                </a:extLst>
              </a:tr>
              <a:tr h="205105">
                <a:tc>
                  <a:txBody>
                    <a:bodyPr/>
                    <a:lstStyle/>
                    <a:p>
                      <a:pPr marL="0" marR="0">
                        <a:lnSpc>
                          <a:spcPct val="107000"/>
                        </a:lnSpc>
                        <a:spcBef>
                          <a:spcPts val="0"/>
                        </a:spcBef>
                        <a:spcAft>
                          <a:spcPts val="0"/>
                        </a:spcAft>
                      </a:pPr>
                      <a:r>
                        <a:rPr lang="en-US" sz="1200">
                          <a:effectLst/>
                        </a:rPr>
                        <a:t>Mass Flow Rate</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dirty="0">
                          <a:effectLst/>
                        </a:rPr>
                        <a:t>5 to 100</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a:effectLst/>
                        </a:rPr>
                        <a:t>kg/s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519463145"/>
                  </a:ext>
                </a:extLst>
              </a:tr>
              <a:tr h="107950">
                <a:tc>
                  <a:txBody>
                    <a:bodyPr/>
                    <a:lstStyle/>
                    <a:p>
                      <a:pPr marL="0" marR="0">
                        <a:lnSpc>
                          <a:spcPct val="107000"/>
                        </a:lnSpc>
                        <a:spcBef>
                          <a:spcPts val="0"/>
                        </a:spcBef>
                        <a:spcAft>
                          <a:spcPts val="0"/>
                        </a:spcAft>
                      </a:pPr>
                      <a:r>
                        <a:rPr lang="en-US" sz="1200">
                          <a:effectLst/>
                        </a:rPr>
                        <a:t>Inlet Temperature</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dirty="0">
                          <a:effectLst/>
                        </a:rPr>
                        <a:t>700 to (PCIT – 100)</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a:effectLst/>
                        </a:rPr>
                        <a:t>K</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24684359"/>
                  </a:ext>
                </a:extLst>
              </a:tr>
              <a:tr h="210820">
                <a:tc>
                  <a:txBody>
                    <a:bodyPr/>
                    <a:lstStyle/>
                    <a:p>
                      <a:pPr marL="0" marR="0">
                        <a:lnSpc>
                          <a:spcPct val="107000"/>
                        </a:lnSpc>
                        <a:spcBef>
                          <a:spcPts val="0"/>
                        </a:spcBef>
                        <a:spcAft>
                          <a:spcPts val="0"/>
                        </a:spcAft>
                      </a:pPr>
                      <a:r>
                        <a:rPr lang="en-US" sz="1200">
                          <a:effectLst/>
                        </a:rPr>
                        <a:t>Outlet Temperature (PCIT)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dirty="0">
                          <a:effectLst/>
                        </a:rPr>
                        <a:t>1100 – 1400</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a:effectLst/>
                        </a:rPr>
                        <a:t>K</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835445456"/>
                  </a:ext>
                </a:extLst>
              </a:tr>
              <a:tr h="90805">
                <a:tc>
                  <a:txBody>
                    <a:bodyPr/>
                    <a:lstStyle/>
                    <a:p>
                      <a:pPr marL="0" marR="0">
                        <a:lnSpc>
                          <a:spcPct val="107000"/>
                        </a:lnSpc>
                        <a:spcBef>
                          <a:spcPts val="0"/>
                        </a:spcBef>
                        <a:spcAft>
                          <a:spcPts val="0"/>
                        </a:spcAft>
                      </a:pPr>
                      <a:r>
                        <a:rPr lang="en-US" sz="1200" dirty="0">
                          <a:effectLst/>
                        </a:rPr>
                        <a:t>Inlet Gas Pressure</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dirty="0">
                          <a:effectLst/>
                        </a:rPr>
                        <a:t>0.5 to 4</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a:effectLst/>
                        </a:rPr>
                        <a:t>MPa</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828964925"/>
                  </a:ext>
                </a:extLst>
              </a:tr>
              <a:tr h="250825">
                <a:tc>
                  <a:txBody>
                    <a:bodyPr/>
                    <a:lstStyle/>
                    <a:p>
                      <a:pPr marL="0" marR="0">
                        <a:lnSpc>
                          <a:spcPct val="107000"/>
                        </a:lnSpc>
                        <a:spcBef>
                          <a:spcPts val="0"/>
                        </a:spcBef>
                        <a:spcAft>
                          <a:spcPts val="0"/>
                        </a:spcAft>
                      </a:pPr>
                      <a:r>
                        <a:rPr lang="en-US" sz="1200" dirty="0">
                          <a:effectLst/>
                        </a:rPr>
                        <a:t>Heat Pipe Fluids</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a:effectLst/>
                        </a:rPr>
                        <a:t>Na &amp; Li</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dirty="0">
                          <a:effectLst/>
                        </a:rPr>
                        <a:t>-</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94440121"/>
                  </a:ext>
                </a:extLst>
              </a:tr>
            </a:tbl>
          </a:graphicData>
        </a:graphic>
      </p:graphicFrame>
      <p:pic>
        <p:nvPicPr>
          <p:cNvPr id="7" name="Picture 6">
            <a:extLst>
              <a:ext uri="{FF2B5EF4-FFF2-40B4-BE49-F238E27FC236}">
                <a16:creationId xmlns:a16="http://schemas.microsoft.com/office/drawing/2014/main" id="{C536E1C5-E54F-9D8C-0741-D625564BC203}"/>
              </a:ext>
            </a:extLst>
          </p:cNvPr>
          <p:cNvPicPr>
            <a:picLocks noChangeAspect="1"/>
          </p:cNvPicPr>
          <p:nvPr/>
        </p:nvPicPr>
        <p:blipFill>
          <a:blip r:embed="rId6"/>
          <a:stretch>
            <a:fillRect/>
          </a:stretch>
        </p:blipFill>
        <p:spPr>
          <a:xfrm>
            <a:off x="297040" y="3389090"/>
            <a:ext cx="4143375" cy="3009900"/>
          </a:xfrm>
          <a:prstGeom prst="rect">
            <a:avLst/>
          </a:prstGeom>
        </p:spPr>
      </p:pic>
      <p:pic>
        <p:nvPicPr>
          <p:cNvPr id="8" name="Picture 7">
            <a:extLst>
              <a:ext uri="{FF2B5EF4-FFF2-40B4-BE49-F238E27FC236}">
                <a16:creationId xmlns:a16="http://schemas.microsoft.com/office/drawing/2014/main" id="{4D067B25-C01E-1EBA-55D5-5E172626A255}"/>
              </a:ext>
            </a:extLst>
          </p:cNvPr>
          <p:cNvPicPr>
            <a:picLocks noChangeAspect="1"/>
          </p:cNvPicPr>
          <p:nvPr/>
        </p:nvPicPr>
        <p:blipFill rotWithShape="1">
          <a:blip r:embed="rId7"/>
          <a:srcRect l="7483" r="51353"/>
          <a:stretch/>
        </p:blipFill>
        <p:spPr>
          <a:xfrm>
            <a:off x="4440415" y="3429710"/>
            <a:ext cx="3309257" cy="3009900"/>
          </a:xfrm>
          <a:prstGeom prst="rect">
            <a:avLst/>
          </a:prstGeom>
        </p:spPr>
      </p:pic>
      <p:pic>
        <p:nvPicPr>
          <p:cNvPr id="11" name="Picture 10">
            <a:extLst>
              <a:ext uri="{FF2B5EF4-FFF2-40B4-BE49-F238E27FC236}">
                <a16:creationId xmlns:a16="http://schemas.microsoft.com/office/drawing/2014/main" id="{D49DD1CC-9BA6-AB8C-2098-27682BF92346}"/>
              </a:ext>
            </a:extLst>
          </p:cNvPr>
          <p:cNvPicPr>
            <a:picLocks noChangeAspect="1"/>
          </p:cNvPicPr>
          <p:nvPr/>
        </p:nvPicPr>
        <p:blipFill rotWithShape="1">
          <a:blip r:embed="rId7"/>
          <a:srcRect l="71774" t="23740" r="10135" b="31410"/>
          <a:stretch/>
        </p:blipFill>
        <p:spPr>
          <a:xfrm>
            <a:off x="10144256" y="1438699"/>
            <a:ext cx="2063387" cy="1915274"/>
          </a:xfrm>
          <a:prstGeom prst="rect">
            <a:avLst/>
          </a:prstGeom>
        </p:spPr>
      </p:pic>
      <p:pic>
        <p:nvPicPr>
          <p:cNvPr id="13" name="Picture 12">
            <a:extLst>
              <a:ext uri="{FF2B5EF4-FFF2-40B4-BE49-F238E27FC236}">
                <a16:creationId xmlns:a16="http://schemas.microsoft.com/office/drawing/2014/main" id="{367451DE-4D9E-4891-37FA-26C911D6DC28}"/>
              </a:ext>
            </a:extLst>
          </p:cNvPr>
          <p:cNvPicPr>
            <a:picLocks noChangeAspect="1"/>
          </p:cNvPicPr>
          <p:nvPr/>
        </p:nvPicPr>
        <p:blipFill>
          <a:blip r:embed="rId8"/>
          <a:stretch>
            <a:fillRect/>
          </a:stretch>
        </p:blipFill>
        <p:spPr>
          <a:xfrm>
            <a:off x="7922623" y="3522513"/>
            <a:ext cx="3981450" cy="2914650"/>
          </a:xfrm>
          <a:prstGeom prst="rect">
            <a:avLst/>
          </a:prstGeom>
        </p:spPr>
      </p:pic>
      <p:sp>
        <p:nvSpPr>
          <p:cNvPr id="14" name="Content Placeholder 7">
            <a:extLst>
              <a:ext uri="{FF2B5EF4-FFF2-40B4-BE49-F238E27FC236}">
                <a16:creationId xmlns:a16="http://schemas.microsoft.com/office/drawing/2014/main" id="{DF9E27CA-3C31-30AB-DDF1-F41ECED6F80F}"/>
              </a:ext>
            </a:extLst>
          </p:cNvPr>
          <p:cNvSpPr txBox="1">
            <a:spLocks/>
          </p:cNvSpPr>
          <p:nvPr/>
        </p:nvSpPr>
        <p:spPr bwMode="auto">
          <a:xfrm>
            <a:off x="192536" y="1078039"/>
            <a:ext cx="9743943" cy="118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Wingdings" panose="05000000000000000000" pitchFamily="2" charset="2"/>
              <a:buChar char="§"/>
              <a:defRPr sz="1800"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Calibri" panose="020F050202020403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Wingdings" panose="05000000000000000000" pitchFamily="2" charset="2"/>
              <a:buChar char="Ø"/>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2000" dirty="0"/>
              <a:t> Sweeps of inlet conditions performed to estimate subsystem mass.</a:t>
            </a:r>
          </a:p>
          <a:p>
            <a:pPr>
              <a:spcBef>
                <a:spcPts val="0"/>
              </a:spcBef>
            </a:pPr>
            <a:r>
              <a:rPr lang="en-US" sz="2000" dirty="0">
                <a:solidFill>
                  <a:schemeClr val="accent2">
                    <a:lumMod val="10000"/>
                  </a:schemeClr>
                </a:solidFill>
                <a:latin typeface="Helvetica" pitchFamily="2" charset="0"/>
                <a:cs typeface="Calibri" panose="020F0502020204030204" pitchFamily="34" charset="0"/>
              </a:rPr>
              <a:t> Used for thermodynamic optimization.</a:t>
            </a:r>
          </a:p>
        </p:txBody>
      </p: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5F79AEE6-B5BB-0DCB-7E27-79C417437445}"/>
                  </a:ext>
                </a:extLst>
              </p:cNvPr>
              <p:cNvSpPr txBox="1"/>
              <p:nvPr/>
            </p:nvSpPr>
            <p:spPr>
              <a:xfrm>
                <a:off x="192536" y="1738900"/>
                <a:ext cx="5014496" cy="1998783"/>
              </a:xfrm>
              <a:prstGeom prst="rect">
                <a:avLst/>
              </a:prstGeom>
              <a:noFill/>
              <a:ln>
                <a:noFill/>
              </a:ln>
            </p:spPr>
            <p:txBody>
              <a:bodyPr vert="horz" wrap="square" lIns="91440" tIns="45720" rIns="91440" bIns="45720" rtlCol="0" anchor="ctr">
                <a:normAutofit/>
              </a:bodyPr>
              <a:lstStyle/>
              <a:p>
                <a:pPr marL="342900" indent="-342900">
                  <a:buFont typeface="Arial" panose="020B0604020202020204" pitchFamily="34" charset="0"/>
                  <a:buChar char="•"/>
                </a:pPr>
                <a:r>
                  <a:rPr lang="en-US" sz="2000" dirty="0">
                    <a:solidFill>
                      <a:schemeClr val="accent2">
                        <a:lumMod val="10000"/>
                      </a:schemeClr>
                    </a:solidFill>
                    <a:latin typeface="Helvetica" pitchFamily="2" charset="0"/>
                    <a:cs typeface="Calibri" panose="020F0502020204030204" pitchFamily="34" charset="0"/>
                  </a:rPr>
                  <a:t>Brayton working fluid is </a:t>
                </a:r>
                <a14:m>
                  <m:oMath xmlns:m="http://schemas.openxmlformats.org/officeDocument/2006/math">
                    <m:sSub>
                      <m:sSubPr>
                        <m:ctrlPr>
                          <a:rPr lang="en-US" sz="2000" i="1" smtClean="0">
                            <a:solidFill>
                              <a:schemeClr val="accent2">
                                <a:lumMod val="10000"/>
                              </a:schemeClr>
                            </a:solidFill>
                            <a:latin typeface="Cambria Math" panose="02040503050406030204" pitchFamily="18" charset="0"/>
                            <a:cs typeface="Calibri" panose="020F0502020204030204" pitchFamily="34" charset="0"/>
                          </a:rPr>
                        </m:ctrlPr>
                      </m:sSubPr>
                      <m:e>
                        <m:r>
                          <a:rPr lang="en-US" sz="2000" b="0" i="1" smtClean="0">
                            <a:solidFill>
                              <a:schemeClr val="accent2">
                                <a:lumMod val="10000"/>
                              </a:schemeClr>
                            </a:solidFill>
                            <a:latin typeface="Cambria Math" panose="02040503050406030204" pitchFamily="18" charset="0"/>
                            <a:cs typeface="Calibri" panose="020F0502020204030204" pitchFamily="34" charset="0"/>
                          </a:rPr>
                          <m:t>𝐻𝑒</m:t>
                        </m:r>
                      </m:e>
                      <m:sub>
                        <m:r>
                          <a:rPr lang="en-US" sz="2000" b="0" i="1" smtClean="0">
                            <a:solidFill>
                              <a:schemeClr val="accent2">
                                <a:lumMod val="10000"/>
                              </a:schemeClr>
                            </a:solidFill>
                            <a:latin typeface="Cambria Math" panose="02040503050406030204" pitchFamily="18" charset="0"/>
                            <a:cs typeface="Calibri" panose="020F0502020204030204" pitchFamily="34" charset="0"/>
                          </a:rPr>
                          <m:t>0.72</m:t>
                        </m:r>
                      </m:sub>
                    </m:sSub>
                    <m:sSub>
                      <m:sSubPr>
                        <m:ctrlPr>
                          <a:rPr lang="en-US" sz="2000" i="1" smtClean="0">
                            <a:solidFill>
                              <a:schemeClr val="accent2">
                                <a:lumMod val="10000"/>
                              </a:schemeClr>
                            </a:solidFill>
                            <a:latin typeface="Cambria Math" panose="02040503050406030204" pitchFamily="18" charset="0"/>
                            <a:cs typeface="Calibri" panose="020F0502020204030204" pitchFamily="34" charset="0"/>
                          </a:rPr>
                        </m:ctrlPr>
                      </m:sSubPr>
                      <m:e>
                        <m:r>
                          <a:rPr lang="en-US" sz="2000" b="0" i="1" smtClean="0">
                            <a:solidFill>
                              <a:schemeClr val="accent2">
                                <a:lumMod val="10000"/>
                              </a:schemeClr>
                            </a:solidFill>
                            <a:latin typeface="Cambria Math" panose="02040503050406030204" pitchFamily="18" charset="0"/>
                            <a:cs typeface="Calibri" panose="020F0502020204030204" pitchFamily="34" charset="0"/>
                          </a:rPr>
                          <m:t>𝑋𝑒</m:t>
                        </m:r>
                      </m:e>
                      <m:sub>
                        <m:r>
                          <a:rPr lang="en-US" sz="2000" b="0" i="1" smtClean="0">
                            <a:solidFill>
                              <a:schemeClr val="accent2">
                                <a:lumMod val="10000"/>
                              </a:schemeClr>
                            </a:solidFill>
                            <a:latin typeface="Cambria Math" panose="02040503050406030204" pitchFamily="18" charset="0"/>
                            <a:cs typeface="Calibri" panose="020F0502020204030204" pitchFamily="34" charset="0"/>
                          </a:rPr>
                          <m:t>0.28</m:t>
                        </m:r>
                      </m:sub>
                    </m:sSub>
                  </m:oMath>
                </a14:m>
                <a:r>
                  <a:rPr lang="en-US" sz="2000" dirty="0">
                    <a:solidFill>
                      <a:schemeClr val="accent2">
                        <a:lumMod val="10000"/>
                      </a:schemeClr>
                    </a:solidFill>
                    <a:latin typeface="Helvetica" pitchFamily="2" charset="0"/>
                    <a:cs typeface="Calibri" panose="020F0502020204030204" pitchFamily="34" charset="0"/>
                  </a:rPr>
                  <a:t> to yield 40 g/mol consistent with BRU studies [12].</a:t>
                </a:r>
              </a:p>
              <a:p>
                <a:pPr marL="342900" indent="-342900">
                  <a:buFont typeface="Arial" panose="020B0604020202020204" pitchFamily="34" charset="0"/>
                  <a:buChar char="•"/>
                </a:pPr>
                <a:r>
                  <a:rPr lang="en-US" sz="2000" dirty="0">
                    <a:solidFill>
                      <a:schemeClr val="accent2">
                        <a:lumMod val="10000"/>
                      </a:schemeClr>
                    </a:solidFill>
                    <a:latin typeface="Helvetica" pitchFamily="2" charset="0"/>
                    <a:cs typeface="Calibri" panose="020F0502020204030204" pitchFamily="34" charset="0"/>
                  </a:rPr>
                  <a:t>Example case presented for Li with 1100 K PCIT.</a:t>
                </a:r>
              </a:p>
              <a:p>
                <a:endParaRPr lang="en-US" sz="2800" dirty="0"/>
              </a:p>
            </p:txBody>
          </p:sp>
        </mc:Choice>
        <mc:Fallback>
          <p:sp>
            <p:nvSpPr>
              <p:cNvPr id="15" name="TextBox 14">
                <a:extLst>
                  <a:ext uri="{FF2B5EF4-FFF2-40B4-BE49-F238E27FC236}">
                    <a16:creationId xmlns:a16="http://schemas.microsoft.com/office/drawing/2014/main" id="{5F79AEE6-B5BB-0DCB-7E27-79C417437445}"/>
                  </a:ext>
                </a:extLst>
              </p:cNvPr>
              <p:cNvSpPr txBox="1">
                <a:spLocks noRot="1" noChangeAspect="1" noMove="1" noResize="1" noEditPoints="1" noAdjustHandles="1" noChangeArrowheads="1" noChangeShapeType="1" noTextEdit="1"/>
              </p:cNvSpPr>
              <p:nvPr/>
            </p:nvSpPr>
            <p:spPr>
              <a:xfrm>
                <a:off x="192536" y="1738900"/>
                <a:ext cx="5014496" cy="1998783"/>
              </a:xfrm>
              <a:prstGeom prst="rect">
                <a:avLst/>
              </a:prstGeom>
              <a:blipFill>
                <a:blip r:embed="rId9"/>
                <a:stretch>
                  <a:fillRect l="-1095" t="-2439"/>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8078E7C9-B362-9920-BFBD-C2812B84BFA8}"/>
                  </a:ext>
                </a:extLst>
              </p:cNvPr>
              <p:cNvSpPr txBox="1"/>
              <p:nvPr/>
            </p:nvSpPr>
            <p:spPr>
              <a:xfrm>
                <a:off x="5547080" y="2738291"/>
                <a:ext cx="3890553" cy="778098"/>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accent3">
                                  <a:lumMod val="50000"/>
                                </a:schemeClr>
                              </a:solidFill>
                              <a:latin typeface="Cambria Math" panose="02040503050406030204" pitchFamily="18" charset="0"/>
                            </a:rPr>
                          </m:ctrlPr>
                        </m:sSubPr>
                        <m:e>
                          <m:r>
                            <a:rPr lang="en-US" i="1">
                              <a:solidFill>
                                <a:schemeClr val="accent3">
                                  <a:lumMod val="50000"/>
                                </a:schemeClr>
                              </a:solidFill>
                              <a:latin typeface="Cambria Math" panose="02040503050406030204" pitchFamily="18" charset="0"/>
                            </a:rPr>
                            <m:t>𝑚</m:t>
                          </m:r>
                        </m:e>
                        <m:sub>
                          <m:r>
                            <a:rPr lang="en-US" i="1">
                              <a:solidFill>
                                <a:schemeClr val="accent3">
                                  <a:lumMod val="50000"/>
                                </a:schemeClr>
                              </a:solidFill>
                              <a:latin typeface="Cambria Math" panose="02040503050406030204" pitchFamily="18" charset="0"/>
                            </a:rPr>
                            <m:t>𝑓𝑖𝑡</m:t>
                          </m:r>
                        </m:sub>
                      </m:sSub>
                      <m:r>
                        <a:rPr lang="en-US" i="0">
                          <a:solidFill>
                            <a:schemeClr val="accent3">
                              <a:lumMod val="50000"/>
                            </a:schemeClr>
                          </a:solidFill>
                          <a:latin typeface="Cambria Math" panose="02040503050406030204" pitchFamily="18" charset="0"/>
                        </a:rPr>
                        <m:t>=</m:t>
                      </m:r>
                      <m:sSup>
                        <m:sSupPr>
                          <m:ctrlPr>
                            <a:rPr lang="en-US" i="1">
                              <a:solidFill>
                                <a:schemeClr val="accent3">
                                  <a:lumMod val="50000"/>
                                </a:schemeClr>
                              </a:solidFill>
                              <a:latin typeface="Cambria Math" panose="02040503050406030204" pitchFamily="18" charset="0"/>
                            </a:rPr>
                          </m:ctrlPr>
                        </m:sSupPr>
                        <m:e>
                          <m:d>
                            <m:dPr>
                              <m:begChr m:val="["/>
                              <m:endChr m:val="]"/>
                              <m:ctrlPr>
                                <a:rPr lang="en-US" i="1">
                                  <a:solidFill>
                                    <a:schemeClr val="accent3">
                                      <a:lumMod val="50000"/>
                                    </a:schemeClr>
                                  </a:solidFill>
                                  <a:latin typeface="Cambria Math" panose="02040503050406030204" pitchFamily="18" charset="0"/>
                                </a:rPr>
                              </m:ctrlPr>
                            </m:dPr>
                            <m:e>
                              <m:sSub>
                                <m:sSubPr>
                                  <m:ctrlPr>
                                    <a:rPr lang="en-US" i="1">
                                      <a:solidFill>
                                        <a:schemeClr val="accent3">
                                          <a:lumMod val="50000"/>
                                        </a:schemeClr>
                                      </a:solidFill>
                                      <a:latin typeface="Cambria Math" panose="02040503050406030204" pitchFamily="18" charset="0"/>
                                    </a:rPr>
                                  </m:ctrlPr>
                                </m:sSubPr>
                                <m:e>
                                  <m:r>
                                    <a:rPr lang="en-US" i="1">
                                      <a:solidFill>
                                        <a:schemeClr val="accent3">
                                          <a:lumMod val="50000"/>
                                        </a:schemeClr>
                                      </a:solidFill>
                                      <a:latin typeface="Cambria Math" panose="02040503050406030204" pitchFamily="18" charset="0"/>
                                    </a:rPr>
                                    <m:t>𝑚</m:t>
                                  </m:r>
                                </m:e>
                                <m:sub>
                                  <m:acc>
                                    <m:accPr>
                                      <m:chr m:val="̇"/>
                                      <m:ctrlPr>
                                        <a:rPr lang="en-US" i="1">
                                          <a:solidFill>
                                            <a:schemeClr val="accent3">
                                              <a:lumMod val="50000"/>
                                            </a:schemeClr>
                                          </a:solidFill>
                                          <a:latin typeface="Cambria Math" panose="02040503050406030204" pitchFamily="18" charset="0"/>
                                        </a:rPr>
                                      </m:ctrlPr>
                                    </m:accPr>
                                    <m:e>
                                      <m:r>
                                        <a:rPr lang="en-US" i="1">
                                          <a:solidFill>
                                            <a:schemeClr val="accent3">
                                              <a:lumMod val="50000"/>
                                            </a:schemeClr>
                                          </a:solidFill>
                                          <a:latin typeface="Cambria Math" panose="02040503050406030204" pitchFamily="18" charset="0"/>
                                        </a:rPr>
                                        <m:t>𝑚</m:t>
                                      </m:r>
                                    </m:e>
                                  </m:acc>
                                </m:sub>
                              </m:sSub>
                              <m:d>
                                <m:dPr>
                                  <m:ctrlPr>
                                    <a:rPr lang="en-US" i="1">
                                      <a:solidFill>
                                        <a:schemeClr val="accent3">
                                          <a:lumMod val="50000"/>
                                        </a:schemeClr>
                                      </a:solidFill>
                                      <a:latin typeface="Cambria Math" panose="02040503050406030204" pitchFamily="18" charset="0"/>
                                    </a:rPr>
                                  </m:ctrlPr>
                                </m:dPr>
                                <m:e>
                                  <m:acc>
                                    <m:accPr>
                                      <m:chr m:val="̇"/>
                                      <m:ctrlPr>
                                        <a:rPr lang="en-US" i="1">
                                          <a:solidFill>
                                            <a:schemeClr val="accent3">
                                              <a:lumMod val="50000"/>
                                            </a:schemeClr>
                                          </a:solidFill>
                                          <a:latin typeface="Cambria Math" panose="02040503050406030204" pitchFamily="18" charset="0"/>
                                        </a:rPr>
                                      </m:ctrlPr>
                                    </m:accPr>
                                    <m:e>
                                      <m:r>
                                        <a:rPr lang="en-US" i="1">
                                          <a:solidFill>
                                            <a:schemeClr val="accent3">
                                              <a:lumMod val="50000"/>
                                            </a:schemeClr>
                                          </a:solidFill>
                                          <a:latin typeface="Cambria Math" panose="02040503050406030204" pitchFamily="18" charset="0"/>
                                        </a:rPr>
                                        <m:t>𝑚</m:t>
                                      </m:r>
                                    </m:e>
                                  </m:acc>
                                </m:e>
                              </m:d>
                            </m:e>
                          </m:d>
                        </m:e>
                        <m:sup>
                          <m:r>
                            <a:rPr lang="en-US" i="1">
                              <a:solidFill>
                                <a:schemeClr val="accent3">
                                  <a:lumMod val="50000"/>
                                </a:schemeClr>
                              </a:solidFill>
                              <a:latin typeface="Cambria Math" panose="02040503050406030204" pitchFamily="18" charset="0"/>
                            </a:rPr>
                            <m:t>𝑎</m:t>
                          </m:r>
                        </m:sup>
                      </m:sSup>
                      <m:sSup>
                        <m:sSupPr>
                          <m:ctrlPr>
                            <a:rPr lang="en-US" i="1">
                              <a:solidFill>
                                <a:schemeClr val="accent3">
                                  <a:lumMod val="50000"/>
                                </a:schemeClr>
                              </a:solidFill>
                              <a:latin typeface="Cambria Math" panose="02040503050406030204" pitchFamily="18" charset="0"/>
                            </a:rPr>
                          </m:ctrlPr>
                        </m:sSupPr>
                        <m:e>
                          <m:d>
                            <m:dPr>
                              <m:begChr m:val="["/>
                              <m:endChr m:val="]"/>
                              <m:ctrlPr>
                                <a:rPr lang="en-US" i="1">
                                  <a:solidFill>
                                    <a:schemeClr val="accent3">
                                      <a:lumMod val="50000"/>
                                    </a:schemeClr>
                                  </a:solidFill>
                                  <a:latin typeface="Cambria Math" panose="02040503050406030204" pitchFamily="18" charset="0"/>
                                </a:rPr>
                              </m:ctrlPr>
                            </m:dPr>
                            <m:e>
                              <m:f>
                                <m:fPr>
                                  <m:ctrlPr>
                                    <a:rPr lang="en-US" i="1">
                                      <a:solidFill>
                                        <a:schemeClr val="accent3">
                                          <a:lumMod val="50000"/>
                                        </a:schemeClr>
                                      </a:solidFill>
                                      <a:latin typeface="Cambria Math" panose="02040503050406030204" pitchFamily="18" charset="0"/>
                                    </a:rPr>
                                  </m:ctrlPr>
                                </m:fPr>
                                <m:num>
                                  <m:sSub>
                                    <m:sSubPr>
                                      <m:ctrlPr>
                                        <a:rPr lang="en-US" i="1">
                                          <a:solidFill>
                                            <a:schemeClr val="accent3">
                                              <a:lumMod val="50000"/>
                                            </a:schemeClr>
                                          </a:solidFill>
                                          <a:latin typeface="Cambria Math" panose="02040503050406030204" pitchFamily="18" charset="0"/>
                                        </a:rPr>
                                      </m:ctrlPr>
                                    </m:sSubPr>
                                    <m:e>
                                      <m:r>
                                        <a:rPr lang="en-US" i="1">
                                          <a:solidFill>
                                            <a:schemeClr val="accent3">
                                              <a:lumMod val="50000"/>
                                            </a:schemeClr>
                                          </a:solidFill>
                                          <a:latin typeface="Cambria Math" panose="02040503050406030204" pitchFamily="18" charset="0"/>
                                        </a:rPr>
                                        <m:t>𝑚</m:t>
                                      </m:r>
                                    </m:e>
                                    <m:sub>
                                      <m:r>
                                        <a:rPr lang="en-US" i="1">
                                          <a:solidFill>
                                            <a:schemeClr val="accent3">
                                              <a:lumMod val="50000"/>
                                            </a:schemeClr>
                                          </a:solidFill>
                                          <a:latin typeface="Cambria Math" panose="02040503050406030204" pitchFamily="18" charset="0"/>
                                        </a:rPr>
                                        <m:t>𝑇</m:t>
                                      </m:r>
                                    </m:sub>
                                  </m:sSub>
                                  <m:d>
                                    <m:dPr>
                                      <m:ctrlPr>
                                        <a:rPr lang="en-US" i="1">
                                          <a:solidFill>
                                            <a:schemeClr val="accent3">
                                              <a:lumMod val="50000"/>
                                            </a:schemeClr>
                                          </a:solidFill>
                                          <a:latin typeface="Cambria Math" panose="02040503050406030204" pitchFamily="18" charset="0"/>
                                        </a:rPr>
                                      </m:ctrlPr>
                                    </m:dPr>
                                    <m:e>
                                      <m:r>
                                        <a:rPr lang="en-US" i="1">
                                          <a:solidFill>
                                            <a:schemeClr val="accent3">
                                              <a:lumMod val="50000"/>
                                            </a:schemeClr>
                                          </a:solidFill>
                                          <a:latin typeface="Cambria Math" panose="02040503050406030204" pitchFamily="18" charset="0"/>
                                        </a:rPr>
                                        <m:t>𝑇</m:t>
                                      </m:r>
                                    </m:e>
                                  </m:d>
                                </m:num>
                                <m:den>
                                  <m:sSub>
                                    <m:sSubPr>
                                      <m:ctrlPr>
                                        <a:rPr lang="en-US" i="1">
                                          <a:solidFill>
                                            <a:schemeClr val="accent3">
                                              <a:lumMod val="50000"/>
                                            </a:schemeClr>
                                          </a:solidFill>
                                          <a:latin typeface="Cambria Math" panose="02040503050406030204" pitchFamily="18" charset="0"/>
                                        </a:rPr>
                                      </m:ctrlPr>
                                    </m:sSubPr>
                                    <m:e>
                                      <m:r>
                                        <a:rPr lang="en-US" i="1">
                                          <a:solidFill>
                                            <a:schemeClr val="accent3">
                                              <a:lumMod val="50000"/>
                                            </a:schemeClr>
                                          </a:solidFill>
                                          <a:latin typeface="Cambria Math" panose="02040503050406030204" pitchFamily="18" charset="0"/>
                                        </a:rPr>
                                        <m:t>𝑚</m:t>
                                      </m:r>
                                    </m:e>
                                    <m:sub>
                                      <m:r>
                                        <a:rPr lang="en-US" i="1">
                                          <a:solidFill>
                                            <a:schemeClr val="accent3">
                                              <a:lumMod val="50000"/>
                                            </a:schemeClr>
                                          </a:solidFill>
                                          <a:latin typeface="Cambria Math" panose="02040503050406030204" pitchFamily="18" charset="0"/>
                                        </a:rPr>
                                        <m:t>𝑟𝑒𝑓</m:t>
                                      </m:r>
                                    </m:sub>
                                  </m:sSub>
                                </m:den>
                              </m:f>
                            </m:e>
                          </m:d>
                        </m:e>
                        <m:sup>
                          <m:r>
                            <a:rPr lang="en-US" i="1">
                              <a:solidFill>
                                <a:schemeClr val="accent3">
                                  <a:lumMod val="50000"/>
                                </a:schemeClr>
                              </a:solidFill>
                              <a:latin typeface="Cambria Math" panose="02040503050406030204" pitchFamily="18" charset="0"/>
                            </a:rPr>
                            <m:t>𝑏</m:t>
                          </m:r>
                        </m:sup>
                      </m:sSup>
                      <m:sSup>
                        <m:sSupPr>
                          <m:ctrlPr>
                            <a:rPr lang="en-US" i="1">
                              <a:solidFill>
                                <a:schemeClr val="accent3">
                                  <a:lumMod val="50000"/>
                                </a:schemeClr>
                              </a:solidFill>
                              <a:latin typeface="Cambria Math" panose="02040503050406030204" pitchFamily="18" charset="0"/>
                            </a:rPr>
                          </m:ctrlPr>
                        </m:sSupPr>
                        <m:e>
                          <m:d>
                            <m:dPr>
                              <m:begChr m:val="["/>
                              <m:endChr m:val="]"/>
                              <m:ctrlPr>
                                <a:rPr lang="en-US" i="1">
                                  <a:solidFill>
                                    <a:schemeClr val="accent3">
                                      <a:lumMod val="50000"/>
                                    </a:schemeClr>
                                  </a:solidFill>
                                  <a:latin typeface="Cambria Math" panose="02040503050406030204" pitchFamily="18" charset="0"/>
                                </a:rPr>
                              </m:ctrlPr>
                            </m:dPr>
                            <m:e>
                              <m:f>
                                <m:fPr>
                                  <m:ctrlPr>
                                    <a:rPr lang="en-US" i="1">
                                      <a:solidFill>
                                        <a:schemeClr val="accent3">
                                          <a:lumMod val="50000"/>
                                        </a:schemeClr>
                                      </a:solidFill>
                                      <a:latin typeface="Cambria Math" panose="02040503050406030204" pitchFamily="18" charset="0"/>
                                    </a:rPr>
                                  </m:ctrlPr>
                                </m:fPr>
                                <m:num>
                                  <m:sSub>
                                    <m:sSubPr>
                                      <m:ctrlPr>
                                        <a:rPr lang="en-US" i="1">
                                          <a:solidFill>
                                            <a:schemeClr val="accent3">
                                              <a:lumMod val="50000"/>
                                            </a:schemeClr>
                                          </a:solidFill>
                                          <a:latin typeface="Cambria Math" panose="02040503050406030204" pitchFamily="18" charset="0"/>
                                        </a:rPr>
                                      </m:ctrlPr>
                                    </m:sSubPr>
                                    <m:e>
                                      <m:r>
                                        <a:rPr lang="en-US" i="1">
                                          <a:solidFill>
                                            <a:schemeClr val="accent3">
                                              <a:lumMod val="50000"/>
                                            </a:schemeClr>
                                          </a:solidFill>
                                          <a:latin typeface="Cambria Math" panose="02040503050406030204" pitchFamily="18" charset="0"/>
                                        </a:rPr>
                                        <m:t>𝑚</m:t>
                                      </m:r>
                                    </m:e>
                                    <m:sub>
                                      <m:r>
                                        <a:rPr lang="en-US" i="1">
                                          <a:solidFill>
                                            <a:schemeClr val="accent3">
                                              <a:lumMod val="50000"/>
                                            </a:schemeClr>
                                          </a:solidFill>
                                          <a:latin typeface="Cambria Math" panose="02040503050406030204" pitchFamily="18" charset="0"/>
                                        </a:rPr>
                                        <m:t>𝑃</m:t>
                                      </m:r>
                                    </m:sub>
                                  </m:sSub>
                                  <m:d>
                                    <m:dPr>
                                      <m:ctrlPr>
                                        <a:rPr lang="en-US" i="1">
                                          <a:solidFill>
                                            <a:schemeClr val="accent3">
                                              <a:lumMod val="50000"/>
                                            </a:schemeClr>
                                          </a:solidFill>
                                          <a:latin typeface="Cambria Math" panose="02040503050406030204" pitchFamily="18" charset="0"/>
                                        </a:rPr>
                                      </m:ctrlPr>
                                    </m:dPr>
                                    <m:e>
                                      <m:r>
                                        <a:rPr lang="en-US" i="1">
                                          <a:solidFill>
                                            <a:schemeClr val="accent3">
                                              <a:lumMod val="50000"/>
                                            </a:schemeClr>
                                          </a:solidFill>
                                          <a:latin typeface="Cambria Math" panose="02040503050406030204" pitchFamily="18" charset="0"/>
                                        </a:rPr>
                                        <m:t>𝑃</m:t>
                                      </m:r>
                                    </m:e>
                                  </m:d>
                                </m:num>
                                <m:den>
                                  <m:sSub>
                                    <m:sSubPr>
                                      <m:ctrlPr>
                                        <a:rPr lang="en-US" i="1">
                                          <a:solidFill>
                                            <a:schemeClr val="accent3">
                                              <a:lumMod val="50000"/>
                                            </a:schemeClr>
                                          </a:solidFill>
                                          <a:latin typeface="Cambria Math" panose="02040503050406030204" pitchFamily="18" charset="0"/>
                                        </a:rPr>
                                      </m:ctrlPr>
                                    </m:sSubPr>
                                    <m:e>
                                      <m:r>
                                        <a:rPr lang="en-US" i="1">
                                          <a:solidFill>
                                            <a:schemeClr val="accent3">
                                              <a:lumMod val="50000"/>
                                            </a:schemeClr>
                                          </a:solidFill>
                                          <a:latin typeface="Cambria Math" panose="02040503050406030204" pitchFamily="18" charset="0"/>
                                        </a:rPr>
                                        <m:t>𝑚</m:t>
                                      </m:r>
                                    </m:e>
                                    <m:sub>
                                      <m:r>
                                        <a:rPr lang="en-US" i="1">
                                          <a:solidFill>
                                            <a:schemeClr val="accent3">
                                              <a:lumMod val="50000"/>
                                            </a:schemeClr>
                                          </a:solidFill>
                                          <a:latin typeface="Cambria Math" panose="02040503050406030204" pitchFamily="18" charset="0"/>
                                        </a:rPr>
                                        <m:t>𝑟𝑒𝑓</m:t>
                                      </m:r>
                                    </m:sub>
                                  </m:sSub>
                                </m:den>
                              </m:f>
                            </m:e>
                          </m:d>
                        </m:e>
                        <m:sup>
                          <m:r>
                            <a:rPr lang="en-US" i="1">
                              <a:solidFill>
                                <a:schemeClr val="accent3">
                                  <a:lumMod val="50000"/>
                                </a:schemeClr>
                              </a:solidFill>
                              <a:latin typeface="Cambria Math" panose="02040503050406030204" pitchFamily="18" charset="0"/>
                            </a:rPr>
                            <m:t>𝑐</m:t>
                          </m:r>
                        </m:sup>
                      </m:sSup>
                    </m:oMath>
                  </m:oMathPara>
                </a14:m>
                <a:endParaRPr lang="en-US" dirty="0">
                  <a:solidFill>
                    <a:schemeClr val="accent3">
                      <a:lumMod val="50000"/>
                    </a:schemeClr>
                  </a:solidFill>
                </a:endParaRPr>
              </a:p>
            </p:txBody>
          </p:sp>
        </mc:Choice>
        <mc:Fallback>
          <p:sp>
            <p:nvSpPr>
              <p:cNvPr id="16" name="TextBox 15">
                <a:extLst>
                  <a:ext uri="{FF2B5EF4-FFF2-40B4-BE49-F238E27FC236}">
                    <a16:creationId xmlns:a16="http://schemas.microsoft.com/office/drawing/2014/main" id="{8078E7C9-B362-9920-BFBD-C2812B84BFA8}"/>
                  </a:ext>
                </a:extLst>
              </p:cNvPr>
              <p:cNvSpPr txBox="1">
                <a:spLocks noRot="1" noChangeAspect="1" noMove="1" noResize="1" noEditPoints="1" noAdjustHandles="1" noChangeArrowheads="1" noChangeShapeType="1" noTextEdit="1"/>
              </p:cNvSpPr>
              <p:nvPr/>
            </p:nvSpPr>
            <p:spPr>
              <a:xfrm>
                <a:off x="5547080" y="2738291"/>
                <a:ext cx="3890553" cy="778098"/>
              </a:xfrm>
              <a:prstGeom prst="rect">
                <a:avLst/>
              </a:prstGeom>
              <a:blipFill>
                <a:blip r:embed="rId10"/>
                <a:stretch>
                  <a:fillRect/>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4020792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EAEE20C-A745-DA40-8EBC-980EB6435B5D}"/>
              </a:ext>
            </a:extLst>
          </p:cNvPr>
          <p:cNvPicPr>
            <a:picLocks noGrp="1" noChangeAspect="1"/>
          </p:cNvPicPr>
          <p:nvPr>
            <p:ph idx="1"/>
          </p:nvPr>
        </p:nvPicPr>
        <p:blipFill>
          <a:blip r:embed="rId3"/>
          <a:stretch>
            <a:fillRect/>
          </a:stretch>
        </p:blipFill>
        <p:spPr>
          <a:xfrm>
            <a:off x="0" y="0"/>
            <a:ext cx="12192000" cy="1104900"/>
          </a:xfrm>
        </p:spPr>
      </p:pic>
      <p:sp>
        <p:nvSpPr>
          <p:cNvPr id="2" name="Title 1">
            <a:extLst>
              <a:ext uri="{FF2B5EF4-FFF2-40B4-BE49-F238E27FC236}">
                <a16:creationId xmlns:a16="http://schemas.microsoft.com/office/drawing/2014/main" id="{E2B6E954-38D7-CC41-B6AD-864C095F890F}"/>
              </a:ext>
            </a:extLst>
          </p:cNvPr>
          <p:cNvSpPr>
            <a:spLocks noGrp="1"/>
          </p:cNvSpPr>
          <p:nvPr>
            <p:ph type="title"/>
          </p:nvPr>
        </p:nvSpPr>
        <p:spPr>
          <a:xfrm>
            <a:off x="1297458" y="148387"/>
            <a:ext cx="10626811" cy="956513"/>
          </a:xfrm>
        </p:spPr>
        <p:txBody>
          <a:bodyPr/>
          <a:lstStyle/>
          <a:p>
            <a:r>
              <a:rPr lang="en-US" dirty="0">
                <a:solidFill>
                  <a:schemeClr val="bg1"/>
                </a:solidFill>
              </a:rPr>
              <a:t>Thermodynamic Optimization</a:t>
            </a:r>
          </a:p>
        </p:txBody>
      </p:sp>
      <p:pic>
        <p:nvPicPr>
          <p:cNvPr id="4" name="Picture 3">
            <a:extLst>
              <a:ext uri="{FF2B5EF4-FFF2-40B4-BE49-F238E27FC236}">
                <a16:creationId xmlns:a16="http://schemas.microsoft.com/office/drawing/2014/main" id="{23A9A12D-0D38-894B-AC67-B24A8247F3E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63" t="31945" r="75000" b="31944"/>
          <a:stretch/>
        </p:blipFill>
        <p:spPr>
          <a:xfrm>
            <a:off x="129745" y="153944"/>
            <a:ext cx="797011" cy="797011"/>
          </a:xfrm>
          <a:prstGeom prst="rect">
            <a:avLst/>
          </a:prstGeom>
        </p:spPr>
      </p:pic>
      <p:cxnSp>
        <p:nvCxnSpPr>
          <p:cNvPr id="12" name="Straight Connector 11">
            <a:extLst>
              <a:ext uri="{FF2B5EF4-FFF2-40B4-BE49-F238E27FC236}">
                <a16:creationId xmlns:a16="http://schemas.microsoft.com/office/drawing/2014/main" id="{C476B5F3-A57A-5C45-BF6B-492E2EF8946C}"/>
              </a:ext>
            </a:extLst>
          </p:cNvPr>
          <p:cNvCxnSpPr/>
          <p:nvPr/>
        </p:nvCxnSpPr>
        <p:spPr>
          <a:xfrm>
            <a:off x="1063487" y="148387"/>
            <a:ext cx="0" cy="802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7C386095-B670-F452-F95B-F7E0A013E7A0}"/>
              </a:ext>
            </a:extLst>
          </p:cNvPr>
          <p:cNvSpPr>
            <a:spLocks noGrp="1"/>
          </p:cNvSpPr>
          <p:nvPr>
            <p:ph type="sldNum" sz="quarter" idx="12"/>
          </p:nvPr>
        </p:nvSpPr>
        <p:spPr>
          <a:xfrm>
            <a:off x="11445989" y="6305389"/>
            <a:ext cx="528730" cy="416086"/>
          </a:xfrm>
        </p:spPr>
        <p:txBody>
          <a:bodyPr/>
          <a:lstStyle/>
          <a:p>
            <a:fld id="{766BF75F-BD6A-44DF-A00A-DFBF46F37FEC}" type="slidenum">
              <a:rPr lang="en-US" smtClean="0"/>
              <a:pPr/>
              <a:t>12</a:t>
            </a:fld>
            <a:endParaRPr lang="en-US" dirty="0"/>
          </a:p>
        </p:txBody>
      </p:sp>
      <p:pic>
        <p:nvPicPr>
          <p:cNvPr id="19" name="Picture 18" descr="A picture containing shape&#10;&#10;Description automatically generated">
            <a:extLst>
              <a:ext uri="{FF2B5EF4-FFF2-40B4-BE49-F238E27FC236}">
                <a16:creationId xmlns:a16="http://schemas.microsoft.com/office/drawing/2014/main" id="{901D033C-5239-233D-0069-46D0DEC2C429}"/>
              </a:ext>
            </a:extLst>
          </p:cNvPr>
          <p:cNvPicPr>
            <a:picLocks noChangeAspect="1"/>
          </p:cNvPicPr>
          <p:nvPr/>
        </p:nvPicPr>
        <p:blipFill>
          <a:blip r:embed="rId5"/>
          <a:stretch>
            <a:fillRect/>
          </a:stretch>
        </p:blipFill>
        <p:spPr>
          <a:xfrm>
            <a:off x="2334115" y="6438250"/>
            <a:ext cx="999635" cy="419750"/>
          </a:xfrm>
          <a:prstGeom prst="rect">
            <a:avLst/>
          </a:prstGeom>
        </p:spPr>
      </p:pic>
      <p:sp>
        <p:nvSpPr>
          <p:cNvPr id="3" name="Content Placeholder 7">
            <a:extLst>
              <a:ext uri="{FF2B5EF4-FFF2-40B4-BE49-F238E27FC236}">
                <a16:creationId xmlns:a16="http://schemas.microsoft.com/office/drawing/2014/main" id="{446AB97A-138C-15A3-D320-DD80641539A3}"/>
              </a:ext>
            </a:extLst>
          </p:cNvPr>
          <p:cNvSpPr txBox="1">
            <a:spLocks/>
          </p:cNvSpPr>
          <p:nvPr/>
        </p:nvSpPr>
        <p:spPr bwMode="auto">
          <a:xfrm>
            <a:off x="215371" y="1091837"/>
            <a:ext cx="11759347" cy="1131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Wingdings" panose="05000000000000000000" pitchFamily="2" charset="2"/>
              <a:buChar char="§"/>
              <a:defRPr sz="1800"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Calibri" panose="020F050202020403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Wingdings" panose="05000000000000000000" pitchFamily="2" charset="2"/>
              <a:buChar char="Ø"/>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 thermodynamic optimization model was executed to optimize the system mass.</a:t>
            </a:r>
          </a:p>
          <a:p>
            <a:r>
              <a:rPr lang="en-US" dirty="0"/>
              <a:t>Optimization cases evaluated:</a:t>
            </a:r>
          </a:p>
        </p:txBody>
      </p:sp>
      <p:sp>
        <p:nvSpPr>
          <p:cNvPr id="7" name="TextBox 6">
            <a:extLst>
              <a:ext uri="{FF2B5EF4-FFF2-40B4-BE49-F238E27FC236}">
                <a16:creationId xmlns:a16="http://schemas.microsoft.com/office/drawing/2014/main" id="{3CD36664-F877-F6DF-8EB8-A3E0EA5DF113}"/>
              </a:ext>
            </a:extLst>
          </p:cNvPr>
          <p:cNvSpPr txBox="1"/>
          <p:nvPr/>
        </p:nvSpPr>
        <p:spPr>
          <a:xfrm>
            <a:off x="367771" y="1854150"/>
            <a:ext cx="2856411" cy="1811383"/>
          </a:xfrm>
          <a:prstGeom prst="rect">
            <a:avLst/>
          </a:prstGeom>
          <a:noFill/>
          <a:ln>
            <a:noFill/>
          </a:ln>
        </p:spPr>
        <p:txBody>
          <a:bodyPr vert="horz" wrap="square" lIns="91440" tIns="45720" rIns="91440" bIns="45720" rtlCol="0" anchor="ctr">
            <a:normAutofit/>
          </a:bodyPr>
          <a:lstStyle/>
          <a:p>
            <a:pPr marL="742950" lvl="1" indent="-285750">
              <a:buFont typeface="Courier New" panose="02070309020205020404" pitchFamily="49" charset="0"/>
              <a:buChar char="o"/>
            </a:pPr>
            <a:r>
              <a:rPr lang="en-US" dirty="0"/>
              <a:t>Lithium:</a:t>
            </a:r>
          </a:p>
          <a:p>
            <a:pPr marL="1200150" lvl="2" indent="-285750">
              <a:buFont typeface="Wingdings" panose="05000000000000000000" pitchFamily="2" charset="2"/>
              <a:buChar char="§"/>
            </a:pPr>
            <a:r>
              <a:rPr lang="en-US" dirty="0"/>
              <a:t>1100 K PCIT</a:t>
            </a:r>
          </a:p>
          <a:p>
            <a:pPr marL="1200150" lvl="2" indent="-285750">
              <a:buFont typeface="Wingdings" panose="05000000000000000000" pitchFamily="2" charset="2"/>
              <a:buChar char="§"/>
            </a:pPr>
            <a:r>
              <a:rPr lang="en-US" dirty="0"/>
              <a:t>1150 K PCIT</a:t>
            </a:r>
          </a:p>
          <a:p>
            <a:pPr marL="1200150" lvl="2" indent="-285750">
              <a:buFont typeface="Wingdings" panose="05000000000000000000" pitchFamily="2" charset="2"/>
              <a:buChar char="§"/>
            </a:pPr>
            <a:r>
              <a:rPr lang="en-US" dirty="0"/>
              <a:t>1200 K PCIT</a:t>
            </a:r>
          </a:p>
          <a:p>
            <a:pPr marL="1200150" lvl="2" indent="-285750">
              <a:buFont typeface="Wingdings" panose="05000000000000000000" pitchFamily="2" charset="2"/>
              <a:buChar char="§"/>
            </a:pPr>
            <a:r>
              <a:rPr lang="en-US" dirty="0"/>
              <a:t>1400 K PCIT</a:t>
            </a:r>
          </a:p>
        </p:txBody>
      </p:sp>
      <p:sp>
        <p:nvSpPr>
          <p:cNvPr id="8" name="TextBox 7">
            <a:extLst>
              <a:ext uri="{FF2B5EF4-FFF2-40B4-BE49-F238E27FC236}">
                <a16:creationId xmlns:a16="http://schemas.microsoft.com/office/drawing/2014/main" id="{F9E0FD13-AD3E-606D-BB2F-E72850F56B52}"/>
              </a:ext>
            </a:extLst>
          </p:cNvPr>
          <p:cNvSpPr txBox="1"/>
          <p:nvPr/>
        </p:nvSpPr>
        <p:spPr>
          <a:xfrm>
            <a:off x="3376582" y="1703454"/>
            <a:ext cx="2856411" cy="1811383"/>
          </a:xfrm>
          <a:prstGeom prst="rect">
            <a:avLst/>
          </a:prstGeom>
          <a:noFill/>
          <a:ln>
            <a:noFill/>
          </a:ln>
        </p:spPr>
        <p:txBody>
          <a:bodyPr vert="horz" wrap="square" lIns="91440" tIns="45720" rIns="91440" bIns="45720" rtlCol="0" anchor="ctr">
            <a:normAutofit/>
          </a:bodyPr>
          <a:lstStyle/>
          <a:p>
            <a:pPr marL="742950" lvl="1" indent="-285750">
              <a:buFont typeface="Courier New" panose="02070309020205020404" pitchFamily="49" charset="0"/>
              <a:buChar char="o"/>
            </a:pPr>
            <a:r>
              <a:rPr lang="en-US" dirty="0"/>
              <a:t>Sodium:</a:t>
            </a:r>
          </a:p>
          <a:p>
            <a:pPr marL="1200150" lvl="2" indent="-285750">
              <a:buFont typeface="Wingdings" panose="05000000000000000000" pitchFamily="2" charset="2"/>
              <a:buChar char="§"/>
            </a:pPr>
            <a:r>
              <a:rPr lang="en-US" dirty="0"/>
              <a:t>1100 K PCIT</a:t>
            </a:r>
          </a:p>
          <a:p>
            <a:pPr marL="1200150" lvl="2" indent="-285750">
              <a:buFont typeface="Wingdings" panose="05000000000000000000" pitchFamily="2" charset="2"/>
              <a:buChar char="§"/>
            </a:pPr>
            <a:r>
              <a:rPr lang="en-US" dirty="0"/>
              <a:t>1150 K PCIT</a:t>
            </a:r>
          </a:p>
          <a:p>
            <a:pPr marL="1200150" lvl="2" indent="-285750">
              <a:buFont typeface="Wingdings" panose="05000000000000000000" pitchFamily="2" charset="2"/>
              <a:buChar char="§"/>
            </a:pPr>
            <a:r>
              <a:rPr lang="en-US" dirty="0"/>
              <a:t>1200 K PCIT </a:t>
            </a:r>
          </a:p>
        </p:txBody>
      </p:sp>
      <p:sp>
        <p:nvSpPr>
          <p:cNvPr id="11" name="Content Placeholder 7">
            <a:extLst>
              <a:ext uri="{FF2B5EF4-FFF2-40B4-BE49-F238E27FC236}">
                <a16:creationId xmlns:a16="http://schemas.microsoft.com/office/drawing/2014/main" id="{6841A801-C09A-44F4-959F-6C3C678D48AA}"/>
              </a:ext>
            </a:extLst>
          </p:cNvPr>
          <p:cNvSpPr txBox="1">
            <a:spLocks/>
          </p:cNvSpPr>
          <p:nvPr/>
        </p:nvSpPr>
        <p:spPr bwMode="auto">
          <a:xfrm>
            <a:off x="215370" y="3513450"/>
            <a:ext cx="11759347" cy="2181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Wingdings" panose="05000000000000000000" pitchFamily="2" charset="2"/>
              <a:buChar char="§"/>
              <a:defRPr sz="1800"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Calibri" panose="020F050202020403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Wingdings" panose="05000000000000000000" pitchFamily="2" charset="2"/>
              <a:buChar char="Ø"/>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Optimization parameters include:</a:t>
            </a:r>
          </a:p>
          <a:p>
            <a:pPr lvl="1"/>
            <a:r>
              <a:rPr lang="en-US" dirty="0"/>
              <a:t>Maximum system pressure</a:t>
            </a:r>
          </a:p>
          <a:p>
            <a:pPr lvl="1"/>
            <a:r>
              <a:rPr lang="en-US" dirty="0"/>
              <a:t>Turbine pressure ratio</a:t>
            </a:r>
          </a:p>
          <a:p>
            <a:pPr lvl="1"/>
            <a:r>
              <a:rPr lang="en-US" dirty="0"/>
              <a:t>Mass flow rate</a:t>
            </a:r>
          </a:p>
          <a:p>
            <a:pPr lvl="1"/>
            <a:endParaRPr lang="en-US" dirty="0"/>
          </a:p>
        </p:txBody>
      </p:sp>
      <mc:AlternateContent xmlns:mc="http://schemas.openxmlformats.org/markup-compatibility/2006">
        <mc:Choice xmlns:a14="http://schemas.microsoft.com/office/drawing/2010/main" Requires="a14">
          <p:graphicFrame>
            <p:nvGraphicFramePr>
              <p:cNvPr id="13" name="Table 12">
                <a:extLst>
                  <a:ext uri="{FF2B5EF4-FFF2-40B4-BE49-F238E27FC236}">
                    <a16:creationId xmlns:a16="http://schemas.microsoft.com/office/drawing/2014/main" id="{B0CC004C-B15C-79F6-69DC-F94D0E4AF2B2}"/>
                  </a:ext>
                </a:extLst>
              </p:cNvPr>
              <p:cNvGraphicFramePr>
                <a:graphicFrameLocks noGrp="1"/>
              </p:cNvGraphicFramePr>
              <p:nvPr>
                <p:extLst>
                  <p:ext uri="{D42A27DB-BD31-4B8C-83A1-F6EECF244321}">
                    <p14:modId xmlns:p14="http://schemas.microsoft.com/office/powerpoint/2010/main" val="2653273277"/>
                  </p:ext>
                </p:extLst>
              </p:nvPr>
            </p:nvGraphicFramePr>
            <p:xfrm>
              <a:off x="5138057" y="3342727"/>
              <a:ext cx="6905727" cy="2905497"/>
            </p:xfrm>
            <a:graphic>
              <a:graphicData uri="http://schemas.openxmlformats.org/drawingml/2006/table">
                <a:tbl>
                  <a:tblPr firstRow="1" firstCol="1" bandRow="1">
                    <a:tableStyleId>{5C22544A-7EE6-4342-B048-85BDC9FD1C3A}</a:tableStyleId>
                  </a:tblPr>
                  <a:tblGrid>
                    <a:gridCol w="1369065">
                      <a:extLst>
                        <a:ext uri="{9D8B030D-6E8A-4147-A177-3AD203B41FA5}">
                          <a16:colId xmlns:a16="http://schemas.microsoft.com/office/drawing/2014/main" val="4160855026"/>
                        </a:ext>
                      </a:extLst>
                    </a:gridCol>
                    <a:gridCol w="966399">
                      <a:extLst>
                        <a:ext uri="{9D8B030D-6E8A-4147-A177-3AD203B41FA5}">
                          <a16:colId xmlns:a16="http://schemas.microsoft.com/office/drawing/2014/main" val="3980460477"/>
                        </a:ext>
                      </a:extLst>
                    </a:gridCol>
                    <a:gridCol w="1107332">
                      <a:extLst>
                        <a:ext uri="{9D8B030D-6E8A-4147-A177-3AD203B41FA5}">
                          <a16:colId xmlns:a16="http://schemas.microsoft.com/office/drawing/2014/main" val="1432559610"/>
                        </a:ext>
                      </a:extLst>
                    </a:gridCol>
                    <a:gridCol w="1187866">
                      <a:extLst>
                        <a:ext uri="{9D8B030D-6E8A-4147-A177-3AD203B41FA5}">
                          <a16:colId xmlns:a16="http://schemas.microsoft.com/office/drawing/2014/main" val="446288873"/>
                        </a:ext>
                      </a:extLst>
                    </a:gridCol>
                    <a:gridCol w="1127466">
                      <a:extLst>
                        <a:ext uri="{9D8B030D-6E8A-4147-A177-3AD203B41FA5}">
                          <a16:colId xmlns:a16="http://schemas.microsoft.com/office/drawing/2014/main" val="201332075"/>
                        </a:ext>
                      </a:extLst>
                    </a:gridCol>
                    <a:gridCol w="1147599">
                      <a:extLst>
                        <a:ext uri="{9D8B030D-6E8A-4147-A177-3AD203B41FA5}">
                          <a16:colId xmlns:a16="http://schemas.microsoft.com/office/drawing/2014/main" val="2175846715"/>
                        </a:ext>
                      </a:extLst>
                    </a:gridCol>
                  </a:tblGrid>
                  <a:tr h="518017">
                    <a:tc>
                      <a:txBody>
                        <a:bodyPr/>
                        <a:lstStyle/>
                        <a:p>
                          <a:pPr marL="0" marR="0" algn="ctr">
                            <a:lnSpc>
                              <a:spcPct val="107000"/>
                            </a:lnSpc>
                            <a:spcBef>
                              <a:spcPts val="0"/>
                            </a:spcBef>
                            <a:spcAft>
                              <a:spcPts val="0"/>
                            </a:spcAft>
                          </a:pPr>
                          <a:r>
                            <a:rPr lang="en-US" sz="1800" dirty="0">
                              <a:effectLst/>
                            </a:rPr>
                            <a:t>Heat Pipe Fluid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a:effectLst/>
                            </a:rPr>
                            <a:t>PCIT (K)</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dirty="0">
                              <a:effectLst/>
                            </a:rPr>
                            <a:t>Max P (MPa)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a:effectLst/>
                            </a:rPr>
                            <a:t>Min T (K)</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14:m>
                            <m:oMath xmlns:m="http://schemas.openxmlformats.org/officeDocument/2006/math">
                              <m:acc>
                                <m:accPr>
                                  <m:chr m:val="̇"/>
                                  <m:ctrlPr>
                                    <a:rPr lang="en-US" sz="1800" i="1">
                                      <a:effectLst/>
                                      <a:latin typeface="Cambria Math" panose="02040503050406030204" pitchFamily="18" charset="0"/>
                                    </a:rPr>
                                  </m:ctrlPr>
                                </m:accPr>
                                <m:e>
                                  <m:r>
                                    <a:rPr lang="en-US" sz="1800">
                                      <a:effectLst/>
                                      <a:latin typeface="Cambria Math" panose="02040503050406030204" pitchFamily="18" charset="0"/>
                                    </a:rPr>
                                    <m:t>𝐦</m:t>
                                  </m:r>
                                </m:e>
                              </m:acc>
                            </m:oMath>
                          </a14:m>
                          <a:r>
                            <a:rPr lang="en-US" sz="1800">
                              <a:effectLst/>
                            </a:rPr>
                            <a:t> (kg/s)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a:effectLst/>
                            </a:rPr>
                            <a:t>Recup. Eff.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548187620"/>
                      </a:ext>
                    </a:extLst>
                  </a:tr>
                  <a:tr h="333283">
                    <a:tc>
                      <a:txBody>
                        <a:bodyPr/>
                        <a:lstStyle/>
                        <a:p>
                          <a:pPr marL="0" marR="0" algn="ctr">
                            <a:lnSpc>
                              <a:spcPct val="107000"/>
                            </a:lnSpc>
                            <a:spcBef>
                              <a:spcPts val="0"/>
                            </a:spcBef>
                            <a:spcAft>
                              <a:spcPts val="0"/>
                            </a:spcAft>
                          </a:pPr>
                          <a:r>
                            <a:rPr lang="en-US" sz="1800">
                              <a:effectLst/>
                            </a:rPr>
                            <a:t>Li</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1100.00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2.16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361.000</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10.9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94.000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749137103"/>
                      </a:ext>
                    </a:extLst>
                  </a:tr>
                  <a:tr h="333283">
                    <a:tc>
                      <a:txBody>
                        <a:bodyPr/>
                        <a:lstStyle/>
                        <a:p>
                          <a:pPr marL="0" marR="0" algn="ctr">
                            <a:lnSpc>
                              <a:spcPct val="107000"/>
                            </a:lnSpc>
                            <a:spcBef>
                              <a:spcPts val="0"/>
                            </a:spcBef>
                            <a:spcAft>
                              <a:spcPts val="0"/>
                            </a:spcAft>
                          </a:pPr>
                          <a:r>
                            <a:rPr lang="en-US" sz="1800">
                              <a:effectLst/>
                            </a:rPr>
                            <a:t>Li</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1150.00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2.17</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360.969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9.8</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93.840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511592938"/>
                      </a:ext>
                    </a:extLst>
                  </a:tr>
                  <a:tr h="333283">
                    <a:tc>
                      <a:txBody>
                        <a:bodyPr/>
                        <a:lstStyle/>
                        <a:p>
                          <a:pPr marL="0" marR="0" algn="ctr">
                            <a:lnSpc>
                              <a:spcPct val="107000"/>
                            </a:lnSpc>
                            <a:spcBef>
                              <a:spcPts val="0"/>
                            </a:spcBef>
                            <a:spcAft>
                              <a:spcPts val="0"/>
                            </a:spcAft>
                          </a:pPr>
                          <a:r>
                            <a:rPr lang="en-US" sz="1800">
                              <a:effectLst/>
                            </a:rPr>
                            <a:t>Li</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1200.00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2.16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371.912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9.3</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93.999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819349927"/>
                      </a:ext>
                    </a:extLst>
                  </a:tr>
                  <a:tr h="333283">
                    <a:tc>
                      <a:txBody>
                        <a:bodyPr/>
                        <a:lstStyle/>
                        <a:p>
                          <a:pPr marL="0" marR="0" algn="ctr">
                            <a:lnSpc>
                              <a:spcPct val="107000"/>
                            </a:lnSpc>
                            <a:spcBef>
                              <a:spcPts val="0"/>
                            </a:spcBef>
                            <a:spcAft>
                              <a:spcPts val="0"/>
                            </a:spcAft>
                          </a:pPr>
                          <a:r>
                            <a:rPr lang="en-US" sz="1800">
                              <a:effectLst/>
                            </a:rPr>
                            <a:t>Li</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1400.00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2.46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375.708</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5.8</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93.980</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97159244"/>
                      </a:ext>
                    </a:extLst>
                  </a:tr>
                  <a:tr h="333283">
                    <a:tc>
                      <a:txBody>
                        <a:bodyPr/>
                        <a:lstStyle/>
                        <a:p>
                          <a:pPr marL="0" marR="0" algn="ctr">
                            <a:lnSpc>
                              <a:spcPct val="107000"/>
                            </a:lnSpc>
                            <a:spcBef>
                              <a:spcPts val="0"/>
                            </a:spcBef>
                            <a:spcAft>
                              <a:spcPts val="0"/>
                            </a:spcAft>
                          </a:pPr>
                          <a:r>
                            <a:rPr lang="en-US" sz="1800">
                              <a:effectLst/>
                            </a:rPr>
                            <a:t>Na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1100.00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2.18</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364.752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11.5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93.702</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774394011"/>
                      </a:ext>
                    </a:extLst>
                  </a:tr>
                  <a:tr h="333283">
                    <a:tc>
                      <a:txBody>
                        <a:bodyPr/>
                        <a:lstStyle/>
                        <a:p>
                          <a:pPr marL="0" marR="0" algn="ctr">
                            <a:lnSpc>
                              <a:spcPct val="107000"/>
                            </a:lnSpc>
                            <a:spcBef>
                              <a:spcPts val="0"/>
                            </a:spcBef>
                            <a:spcAft>
                              <a:spcPts val="0"/>
                            </a:spcAft>
                          </a:pPr>
                          <a:r>
                            <a:rPr lang="en-US" sz="1800">
                              <a:effectLst/>
                            </a:rPr>
                            <a:t>Na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1150.00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2.19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356.800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9.6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93.991</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540961413"/>
                      </a:ext>
                    </a:extLst>
                  </a:tr>
                  <a:tr h="333283">
                    <a:tc>
                      <a:txBody>
                        <a:bodyPr/>
                        <a:lstStyle/>
                        <a:p>
                          <a:pPr marL="0" marR="0" algn="ctr">
                            <a:lnSpc>
                              <a:spcPct val="107000"/>
                            </a:lnSpc>
                            <a:spcBef>
                              <a:spcPts val="0"/>
                            </a:spcBef>
                            <a:spcAft>
                              <a:spcPts val="0"/>
                            </a:spcAft>
                          </a:pPr>
                          <a:r>
                            <a:rPr lang="en-US" sz="1800">
                              <a:effectLst/>
                            </a:rPr>
                            <a:t>Na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1200.00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2.18</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383.816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10.4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93.986</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611280575"/>
                      </a:ext>
                    </a:extLst>
                  </a:tr>
                </a:tbl>
              </a:graphicData>
            </a:graphic>
          </p:graphicFrame>
        </mc:Choice>
        <mc:Fallback>
          <p:graphicFrame>
            <p:nvGraphicFramePr>
              <p:cNvPr id="13" name="Table 12">
                <a:extLst>
                  <a:ext uri="{FF2B5EF4-FFF2-40B4-BE49-F238E27FC236}">
                    <a16:creationId xmlns:a16="http://schemas.microsoft.com/office/drawing/2014/main" id="{B0CC004C-B15C-79F6-69DC-F94D0E4AF2B2}"/>
                  </a:ext>
                </a:extLst>
              </p:cNvPr>
              <p:cNvGraphicFramePr>
                <a:graphicFrameLocks noGrp="1"/>
              </p:cNvGraphicFramePr>
              <p:nvPr>
                <p:extLst>
                  <p:ext uri="{D42A27DB-BD31-4B8C-83A1-F6EECF244321}">
                    <p14:modId xmlns:p14="http://schemas.microsoft.com/office/powerpoint/2010/main" val="2653273277"/>
                  </p:ext>
                </p:extLst>
              </p:nvPr>
            </p:nvGraphicFramePr>
            <p:xfrm>
              <a:off x="5138057" y="3342727"/>
              <a:ext cx="6905727" cy="2905497"/>
            </p:xfrm>
            <a:graphic>
              <a:graphicData uri="http://schemas.openxmlformats.org/drawingml/2006/table">
                <a:tbl>
                  <a:tblPr firstRow="1" firstCol="1" bandRow="1">
                    <a:tableStyleId>{5C22544A-7EE6-4342-B048-85BDC9FD1C3A}</a:tableStyleId>
                  </a:tblPr>
                  <a:tblGrid>
                    <a:gridCol w="1369065">
                      <a:extLst>
                        <a:ext uri="{9D8B030D-6E8A-4147-A177-3AD203B41FA5}">
                          <a16:colId xmlns:a16="http://schemas.microsoft.com/office/drawing/2014/main" val="4160855026"/>
                        </a:ext>
                      </a:extLst>
                    </a:gridCol>
                    <a:gridCol w="966399">
                      <a:extLst>
                        <a:ext uri="{9D8B030D-6E8A-4147-A177-3AD203B41FA5}">
                          <a16:colId xmlns:a16="http://schemas.microsoft.com/office/drawing/2014/main" val="3980460477"/>
                        </a:ext>
                      </a:extLst>
                    </a:gridCol>
                    <a:gridCol w="1107332">
                      <a:extLst>
                        <a:ext uri="{9D8B030D-6E8A-4147-A177-3AD203B41FA5}">
                          <a16:colId xmlns:a16="http://schemas.microsoft.com/office/drawing/2014/main" val="1432559610"/>
                        </a:ext>
                      </a:extLst>
                    </a:gridCol>
                    <a:gridCol w="1187866">
                      <a:extLst>
                        <a:ext uri="{9D8B030D-6E8A-4147-A177-3AD203B41FA5}">
                          <a16:colId xmlns:a16="http://schemas.microsoft.com/office/drawing/2014/main" val="446288873"/>
                        </a:ext>
                      </a:extLst>
                    </a:gridCol>
                    <a:gridCol w="1127466">
                      <a:extLst>
                        <a:ext uri="{9D8B030D-6E8A-4147-A177-3AD203B41FA5}">
                          <a16:colId xmlns:a16="http://schemas.microsoft.com/office/drawing/2014/main" val="201332075"/>
                        </a:ext>
                      </a:extLst>
                    </a:gridCol>
                    <a:gridCol w="1147599">
                      <a:extLst>
                        <a:ext uri="{9D8B030D-6E8A-4147-A177-3AD203B41FA5}">
                          <a16:colId xmlns:a16="http://schemas.microsoft.com/office/drawing/2014/main" val="2175846715"/>
                        </a:ext>
                      </a:extLst>
                    </a:gridCol>
                  </a:tblGrid>
                  <a:tr h="572516">
                    <a:tc>
                      <a:txBody>
                        <a:bodyPr/>
                        <a:lstStyle/>
                        <a:p>
                          <a:pPr marL="0" marR="0" algn="ctr">
                            <a:lnSpc>
                              <a:spcPct val="107000"/>
                            </a:lnSpc>
                            <a:spcBef>
                              <a:spcPts val="0"/>
                            </a:spcBef>
                            <a:spcAft>
                              <a:spcPts val="0"/>
                            </a:spcAft>
                          </a:pPr>
                          <a:r>
                            <a:rPr lang="en-US" sz="1800" dirty="0">
                              <a:effectLst/>
                            </a:rPr>
                            <a:t>Heat Pipe Fluid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a:effectLst/>
                            </a:rPr>
                            <a:t>PCIT (K)</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dirty="0">
                              <a:effectLst/>
                            </a:rPr>
                            <a:t>Max P (MPa)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a:effectLst/>
                            </a:rPr>
                            <a:t>Min T (K)</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6"/>
                          <a:stretch>
                            <a:fillRect l="-409140" t="-12766" r="-103226" b="-432979"/>
                          </a:stretch>
                        </a:blipFill>
                      </a:tcPr>
                    </a:tc>
                    <a:tc>
                      <a:txBody>
                        <a:bodyPr/>
                        <a:lstStyle/>
                        <a:p>
                          <a:pPr marL="0" marR="0" algn="ctr">
                            <a:lnSpc>
                              <a:spcPct val="107000"/>
                            </a:lnSpc>
                            <a:spcBef>
                              <a:spcPts val="0"/>
                            </a:spcBef>
                            <a:spcAft>
                              <a:spcPts val="0"/>
                            </a:spcAft>
                          </a:pPr>
                          <a:r>
                            <a:rPr lang="en-US" sz="1800">
                              <a:effectLst/>
                            </a:rPr>
                            <a:t>Recup. Eff.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548187620"/>
                      </a:ext>
                    </a:extLst>
                  </a:tr>
                  <a:tr h="333283">
                    <a:tc>
                      <a:txBody>
                        <a:bodyPr/>
                        <a:lstStyle/>
                        <a:p>
                          <a:pPr marL="0" marR="0" algn="ctr">
                            <a:lnSpc>
                              <a:spcPct val="107000"/>
                            </a:lnSpc>
                            <a:spcBef>
                              <a:spcPts val="0"/>
                            </a:spcBef>
                            <a:spcAft>
                              <a:spcPts val="0"/>
                            </a:spcAft>
                          </a:pPr>
                          <a:r>
                            <a:rPr lang="en-US" sz="1800">
                              <a:effectLst/>
                            </a:rPr>
                            <a:t>Li</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1100.00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2.16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361.000</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10.9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94.000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749137103"/>
                      </a:ext>
                    </a:extLst>
                  </a:tr>
                  <a:tr h="333283">
                    <a:tc>
                      <a:txBody>
                        <a:bodyPr/>
                        <a:lstStyle/>
                        <a:p>
                          <a:pPr marL="0" marR="0" algn="ctr">
                            <a:lnSpc>
                              <a:spcPct val="107000"/>
                            </a:lnSpc>
                            <a:spcBef>
                              <a:spcPts val="0"/>
                            </a:spcBef>
                            <a:spcAft>
                              <a:spcPts val="0"/>
                            </a:spcAft>
                          </a:pPr>
                          <a:r>
                            <a:rPr lang="en-US" sz="1800">
                              <a:effectLst/>
                            </a:rPr>
                            <a:t>Li</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1150.00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2.17</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360.969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9.8</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93.840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511592938"/>
                      </a:ext>
                    </a:extLst>
                  </a:tr>
                  <a:tr h="333283">
                    <a:tc>
                      <a:txBody>
                        <a:bodyPr/>
                        <a:lstStyle/>
                        <a:p>
                          <a:pPr marL="0" marR="0" algn="ctr">
                            <a:lnSpc>
                              <a:spcPct val="107000"/>
                            </a:lnSpc>
                            <a:spcBef>
                              <a:spcPts val="0"/>
                            </a:spcBef>
                            <a:spcAft>
                              <a:spcPts val="0"/>
                            </a:spcAft>
                          </a:pPr>
                          <a:r>
                            <a:rPr lang="en-US" sz="1800">
                              <a:effectLst/>
                            </a:rPr>
                            <a:t>Li</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1200.00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2.16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371.912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9.3</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93.999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819349927"/>
                      </a:ext>
                    </a:extLst>
                  </a:tr>
                  <a:tr h="333283">
                    <a:tc>
                      <a:txBody>
                        <a:bodyPr/>
                        <a:lstStyle/>
                        <a:p>
                          <a:pPr marL="0" marR="0" algn="ctr">
                            <a:lnSpc>
                              <a:spcPct val="107000"/>
                            </a:lnSpc>
                            <a:spcBef>
                              <a:spcPts val="0"/>
                            </a:spcBef>
                            <a:spcAft>
                              <a:spcPts val="0"/>
                            </a:spcAft>
                          </a:pPr>
                          <a:r>
                            <a:rPr lang="en-US" sz="1800">
                              <a:effectLst/>
                            </a:rPr>
                            <a:t>Li</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1400.00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2.46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375.708</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5.8</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93.980</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97159244"/>
                      </a:ext>
                    </a:extLst>
                  </a:tr>
                  <a:tr h="333283">
                    <a:tc>
                      <a:txBody>
                        <a:bodyPr/>
                        <a:lstStyle/>
                        <a:p>
                          <a:pPr marL="0" marR="0" algn="ctr">
                            <a:lnSpc>
                              <a:spcPct val="107000"/>
                            </a:lnSpc>
                            <a:spcBef>
                              <a:spcPts val="0"/>
                            </a:spcBef>
                            <a:spcAft>
                              <a:spcPts val="0"/>
                            </a:spcAft>
                          </a:pPr>
                          <a:r>
                            <a:rPr lang="en-US" sz="1800">
                              <a:effectLst/>
                            </a:rPr>
                            <a:t>Na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1100.00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2.18</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364.752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11.5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93.702</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774394011"/>
                      </a:ext>
                    </a:extLst>
                  </a:tr>
                  <a:tr h="333283">
                    <a:tc>
                      <a:txBody>
                        <a:bodyPr/>
                        <a:lstStyle/>
                        <a:p>
                          <a:pPr marL="0" marR="0" algn="ctr">
                            <a:lnSpc>
                              <a:spcPct val="107000"/>
                            </a:lnSpc>
                            <a:spcBef>
                              <a:spcPts val="0"/>
                            </a:spcBef>
                            <a:spcAft>
                              <a:spcPts val="0"/>
                            </a:spcAft>
                          </a:pPr>
                          <a:r>
                            <a:rPr lang="en-US" sz="1800">
                              <a:effectLst/>
                            </a:rPr>
                            <a:t>Na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1150.00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2.19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356.800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9.6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93.991</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540961413"/>
                      </a:ext>
                    </a:extLst>
                  </a:tr>
                  <a:tr h="333283">
                    <a:tc>
                      <a:txBody>
                        <a:bodyPr/>
                        <a:lstStyle/>
                        <a:p>
                          <a:pPr marL="0" marR="0" algn="ctr">
                            <a:lnSpc>
                              <a:spcPct val="107000"/>
                            </a:lnSpc>
                            <a:spcBef>
                              <a:spcPts val="0"/>
                            </a:spcBef>
                            <a:spcAft>
                              <a:spcPts val="0"/>
                            </a:spcAft>
                          </a:pPr>
                          <a:r>
                            <a:rPr lang="en-US" sz="1800">
                              <a:effectLst/>
                            </a:rPr>
                            <a:t>Na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1200.00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2.18</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383.816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10.4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93.986</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611280575"/>
                      </a:ext>
                    </a:extLst>
                  </a:tr>
                </a:tbl>
              </a:graphicData>
            </a:graphic>
          </p:graphicFrame>
        </mc:Fallback>
      </mc:AlternateContent>
    </p:spTree>
    <p:extLst>
      <p:ext uri="{BB962C8B-B14F-4D97-AF65-F5344CB8AC3E}">
        <p14:creationId xmlns:p14="http://schemas.microsoft.com/office/powerpoint/2010/main" val="2152834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EAEE20C-A745-DA40-8EBC-980EB6435B5D}"/>
              </a:ext>
            </a:extLst>
          </p:cNvPr>
          <p:cNvPicPr>
            <a:picLocks noGrp="1" noChangeAspect="1"/>
          </p:cNvPicPr>
          <p:nvPr>
            <p:ph idx="1"/>
          </p:nvPr>
        </p:nvPicPr>
        <p:blipFill>
          <a:blip r:embed="rId3"/>
          <a:stretch>
            <a:fillRect/>
          </a:stretch>
        </p:blipFill>
        <p:spPr>
          <a:xfrm>
            <a:off x="0" y="0"/>
            <a:ext cx="12192000" cy="1104900"/>
          </a:xfrm>
        </p:spPr>
      </p:pic>
      <p:sp>
        <p:nvSpPr>
          <p:cNvPr id="2" name="Title 1">
            <a:extLst>
              <a:ext uri="{FF2B5EF4-FFF2-40B4-BE49-F238E27FC236}">
                <a16:creationId xmlns:a16="http://schemas.microsoft.com/office/drawing/2014/main" id="{E2B6E954-38D7-CC41-B6AD-864C095F890F}"/>
              </a:ext>
            </a:extLst>
          </p:cNvPr>
          <p:cNvSpPr>
            <a:spLocks noGrp="1"/>
          </p:cNvSpPr>
          <p:nvPr>
            <p:ph type="title"/>
          </p:nvPr>
        </p:nvSpPr>
        <p:spPr>
          <a:xfrm>
            <a:off x="1297458" y="148387"/>
            <a:ext cx="10626811" cy="956513"/>
          </a:xfrm>
        </p:spPr>
        <p:txBody>
          <a:bodyPr/>
          <a:lstStyle/>
          <a:p>
            <a:r>
              <a:rPr lang="en-US" dirty="0">
                <a:solidFill>
                  <a:schemeClr val="bg1"/>
                </a:solidFill>
              </a:rPr>
              <a:t>Detailed Component Level Results</a:t>
            </a:r>
          </a:p>
        </p:txBody>
      </p:sp>
      <p:pic>
        <p:nvPicPr>
          <p:cNvPr id="4" name="Picture 3">
            <a:extLst>
              <a:ext uri="{FF2B5EF4-FFF2-40B4-BE49-F238E27FC236}">
                <a16:creationId xmlns:a16="http://schemas.microsoft.com/office/drawing/2014/main" id="{23A9A12D-0D38-894B-AC67-B24A8247F3E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63" t="31945" r="75000" b="31944"/>
          <a:stretch/>
        </p:blipFill>
        <p:spPr>
          <a:xfrm>
            <a:off x="129745" y="153944"/>
            <a:ext cx="797011" cy="797011"/>
          </a:xfrm>
          <a:prstGeom prst="rect">
            <a:avLst/>
          </a:prstGeom>
        </p:spPr>
      </p:pic>
      <p:cxnSp>
        <p:nvCxnSpPr>
          <p:cNvPr id="12" name="Straight Connector 11">
            <a:extLst>
              <a:ext uri="{FF2B5EF4-FFF2-40B4-BE49-F238E27FC236}">
                <a16:creationId xmlns:a16="http://schemas.microsoft.com/office/drawing/2014/main" id="{C476B5F3-A57A-5C45-BF6B-492E2EF8946C}"/>
              </a:ext>
            </a:extLst>
          </p:cNvPr>
          <p:cNvCxnSpPr/>
          <p:nvPr/>
        </p:nvCxnSpPr>
        <p:spPr>
          <a:xfrm>
            <a:off x="1063487" y="148387"/>
            <a:ext cx="0" cy="802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7C386095-B670-F452-F95B-F7E0A013E7A0}"/>
              </a:ext>
            </a:extLst>
          </p:cNvPr>
          <p:cNvSpPr>
            <a:spLocks noGrp="1"/>
          </p:cNvSpPr>
          <p:nvPr>
            <p:ph type="sldNum" sz="quarter" idx="12"/>
          </p:nvPr>
        </p:nvSpPr>
        <p:spPr>
          <a:xfrm>
            <a:off x="11445989" y="6305389"/>
            <a:ext cx="528730" cy="416086"/>
          </a:xfrm>
        </p:spPr>
        <p:txBody>
          <a:bodyPr/>
          <a:lstStyle/>
          <a:p>
            <a:fld id="{766BF75F-BD6A-44DF-A00A-DFBF46F37FEC}" type="slidenum">
              <a:rPr lang="en-US" smtClean="0"/>
              <a:pPr/>
              <a:t>13</a:t>
            </a:fld>
            <a:endParaRPr lang="en-US" dirty="0"/>
          </a:p>
        </p:txBody>
      </p:sp>
      <p:pic>
        <p:nvPicPr>
          <p:cNvPr id="19" name="Picture 18" descr="A picture containing shape&#10;&#10;Description automatically generated">
            <a:extLst>
              <a:ext uri="{FF2B5EF4-FFF2-40B4-BE49-F238E27FC236}">
                <a16:creationId xmlns:a16="http://schemas.microsoft.com/office/drawing/2014/main" id="{901D033C-5239-233D-0069-46D0DEC2C429}"/>
              </a:ext>
            </a:extLst>
          </p:cNvPr>
          <p:cNvPicPr>
            <a:picLocks noChangeAspect="1"/>
          </p:cNvPicPr>
          <p:nvPr/>
        </p:nvPicPr>
        <p:blipFill>
          <a:blip r:embed="rId5"/>
          <a:stretch>
            <a:fillRect/>
          </a:stretch>
        </p:blipFill>
        <p:spPr>
          <a:xfrm>
            <a:off x="2334115" y="6438250"/>
            <a:ext cx="999635" cy="419750"/>
          </a:xfrm>
          <a:prstGeom prst="rect">
            <a:avLst/>
          </a:prstGeom>
        </p:spPr>
      </p:pic>
      <p:sp>
        <p:nvSpPr>
          <p:cNvPr id="3" name="Content Placeholder 7">
            <a:extLst>
              <a:ext uri="{FF2B5EF4-FFF2-40B4-BE49-F238E27FC236}">
                <a16:creationId xmlns:a16="http://schemas.microsoft.com/office/drawing/2014/main" id="{169348BE-0C10-EE93-0972-4CE6D0288629}"/>
              </a:ext>
            </a:extLst>
          </p:cNvPr>
          <p:cNvSpPr txBox="1">
            <a:spLocks/>
          </p:cNvSpPr>
          <p:nvPr/>
        </p:nvSpPr>
        <p:spPr bwMode="auto">
          <a:xfrm>
            <a:off x="215371" y="1093593"/>
            <a:ext cx="11759347" cy="258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85000" lnSpcReduction="10000"/>
          </a:bodyPr>
          <a:lst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Wingdings" panose="05000000000000000000" pitchFamily="2" charset="2"/>
              <a:buChar char="§"/>
              <a:defRPr sz="1800"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Calibri" panose="020F050202020403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Wingdings" panose="05000000000000000000" pitchFamily="2" charset="2"/>
              <a:buChar char="Ø"/>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 detailed component level model evaluated the cycle given thermodynamic optimization results.</a:t>
            </a:r>
          </a:p>
          <a:p>
            <a:r>
              <a:rPr lang="en-US" dirty="0"/>
              <a:t>The electrical power level produced is 2 MWe at a maximum system pressure of 2.2 MPa.</a:t>
            </a:r>
          </a:p>
          <a:p>
            <a:r>
              <a:rPr lang="en-US" dirty="0"/>
              <a:t>Na subsystems result in 5X the heat pipes of Li subsystems.</a:t>
            </a:r>
          </a:p>
          <a:p>
            <a:r>
              <a:rPr lang="en-US" dirty="0"/>
              <a:t>This results in 3X the mass of Li subsystems.</a:t>
            </a:r>
          </a:p>
          <a:p>
            <a:r>
              <a:rPr lang="en-US" dirty="0"/>
              <a:t>Low PCIT Na subsystems pressure losses are lower than Li subsystems.</a:t>
            </a:r>
          </a:p>
          <a:p>
            <a:r>
              <a:rPr lang="en-US" dirty="0"/>
              <a:t>Higher PCIT increase pressure losses due to increased volumetric flow rates.</a:t>
            </a:r>
          </a:p>
        </p:txBody>
      </p:sp>
      <p:pic>
        <p:nvPicPr>
          <p:cNvPr id="7" name="Picture 6">
            <a:extLst>
              <a:ext uri="{FF2B5EF4-FFF2-40B4-BE49-F238E27FC236}">
                <a16:creationId xmlns:a16="http://schemas.microsoft.com/office/drawing/2014/main" id="{E00131E6-2942-E5E8-A038-3EE09293CFCC}"/>
              </a:ext>
            </a:extLst>
          </p:cNvPr>
          <p:cNvPicPr>
            <a:picLocks noChangeAspect="1"/>
          </p:cNvPicPr>
          <p:nvPr/>
        </p:nvPicPr>
        <p:blipFill>
          <a:blip r:embed="rId6"/>
          <a:stretch>
            <a:fillRect/>
          </a:stretch>
        </p:blipFill>
        <p:spPr>
          <a:xfrm>
            <a:off x="7884186" y="3583359"/>
            <a:ext cx="4244516" cy="3172447"/>
          </a:xfrm>
          <a:prstGeom prst="rect">
            <a:avLst/>
          </a:prstGeom>
        </p:spPr>
      </p:pic>
      <p:pic>
        <p:nvPicPr>
          <p:cNvPr id="8" name="Picture 7">
            <a:extLst>
              <a:ext uri="{FF2B5EF4-FFF2-40B4-BE49-F238E27FC236}">
                <a16:creationId xmlns:a16="http://schemas.microsoft.com/office/drawing/2014/main" id="{A36A1986-F61A-2673-6F34-EC73D1A0CE97}"/>
              </a:ext>
            </a:extLst>
          </p:cNvPr>
          <p:cNvPicPr>
            <a:picLocks noChangeAspect="1"/>
          </p:cNvPicPr>
          <p:nvPr/>
        </p:nvPicPr>
        <p:blipFill>
          <a:blip r:embed="rId7"/>
          <a:stretch>
            <a:fillRect/>
          </a:stretch>
        </p:blipFill>
        <p:spPr>
          <a:xfrm>
            <a:off x="3589271" y="3590978"/>
            <a:ext cx="4552485" cy="3130497"/>
          </a:xfrm>
          <a:prstGeom prst="rect">
            <a:avLst/>
          </a:prstGeom>
        </p:spPr>
      </p:pic>
      <p:pic>
        <p:nvPicPr>
          <p:cNvPr id="11" name="Picture 10">
            <a:extLst>
              <a:ext uri="{FF2B5EF4-FFF2-40B4-BE49-F238E27FC236}">
                <a16:creationId xmlns:a16="http://schemas.microsoft.com/office/drawing/2014/main" id="{DABBCBF7-2CCE-BC3C-F54A-507285581BFB}"/>
              </a:ext>
            </a:extLst>
          </p:cNvPr>
          <p:cNvPicPr>
            <a:picLocks noChangeAspect="1"/>
          </p:cNvPicPr>
          <p:nvPr/>
        </p:nvPicPr>
        <p:blipFill rotWithShape="1">
          <a:blip r:embed="rId8">
            <a:extLst>
              <a:ext uri="{28A0092B-C50C-407E-A947-70E740481C1C}">
                <a14:useLocalDpi xmlns:a14="http://schemas.microsoft.com/office/drawing/2010/main" val="0"/>
              </a:ext>
            </a:extLst>
          </a:blip>
          <a:srcRect l="8430" t="4951" r="52645" b="50058"/>
          <a:stretch/>
        </p:blipFill>
        <p:spPr bwMode="auto">
          <a:xfrm>
            <a:off x="215371" y="3429000"/>
            <a:ext cx="3373900" cy="299686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6911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EAEE20C-A745-DA40-8EBC-980EB6435B5D}"/>
              </a:ext>
            </a:extLst>
          </p:cNvPr>
          <p:cNvPicPr>
            <a:picLocks noGrp="1" noChangeAspect="1"/>
          </p:cNvPicPr>
          <p:nvPr>
            <p:ph idx="1"/>
          </p:nvPr>
        </p:nvPicPr>
        <p:blipFill>
          <a:blip r:embed="rId3"/>
          <a:stretch>
            <a:fillRect/>
          </a:stretch>
        </p:blipFill>
        <p:spPr>
          <a:xfrm>
            <a:off x="0" y="0"/>
            <a:ext cx="12192000" cy="1104900"/>
          </a:xfrm>
        </p:spPr>
      </p:pic>
      <p:sp>
        <p:nvSpPr>
          <p:cNvPr id="2" name="Title 1">
            <a:extLst>
              <a:ext uri="{FF2B5EF4-FFF2-40B4-BE49-F238E27FC236}">
                <a16:creationId xmlns:a16="http://schemas.microsoft.com/office/drawing/2014/main" id="{E2B6E954-38D7-CC41-B6AD-864C095F890F}"/>
              </a:ext>
            </a:extLst>
          </p:cNvPr>
          <p:cNvSpPr>
            <a:spLocks noGrp="1"/>
          </p:cNvSpPr>
          <p:nvPr>
            <p:ph type="title"/>
          </p:nvPr>
        </p:nvSpPr>
        <p:spPr>
          <a:xfrm>
            <a:off x="1297458" y="148387"/>
            <a:ext cx="10626811" cy="956513"/>
          </a:xfrm>
        </p:spPr>
        <p:txBody>
          <a:bodyPr/>
          <a:lstStyle/>
          <a:p>
            <a:r>
              <a:rPr lang="en-US" dirty="0">
                <a:solidFill>
                  <a:schemeClr val="bg1"/>
                </a:solidFill>
              </a:rPr>
              <a:t>Conclusions/Future Work</a:t>
            </a:r>
          </a:p>
        </p:txBody>
      </p:sp>
      <p:pic>
        <p:nvPicPr>
          <p:cNvPr id="4" name="Picture 3">
            <a:extLst>
              <a:ext uri="{FF2B5EF4-FFF2-40B4-BE49-F238E27FC236}">
                <a16:creationId xmlns:a16="http://schemas.microsoft.com/office/drawing/2014/main" id="{23A9A12D-0D38-894B-AC67-B24A8247F3E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63" t="31945" r="75000" b="31944"/>
          <a:stretch/>
        </p:blipFill>
        <p:spPr>
          <a:xfrm>
            <a:off x="129745" y="153944"/>
            <a:ext cx="797011" cy="797011"/>
          </a:xfrm>
          <a:prstGeom prst="rect">
            <a:avLst/>
          </a:prstGeom>
        </p:spPr>
      </p:pic>
      <p:cxnSp>
        <p:nvCxnSpPr>
          <p:cNvPr id="12" name="Straight Connector 11">
            <a:extLst>
              <a:ext uri="{FF2B5EF4-FFF2-40B4-BE49-F238E27FC236}">
                <a16:creationId xmlns:a16="http://schemas.microsoft.com/office/drawing/2014/main" id="{C476B5F3-A57A-5C45-BF6B-492E2EF8946C}"/>
              </a:ext>
            </a:extLst>
          </p:cNvPr>
          <p:cNvCxnSpPr/>
          <p:nvPr/>
        </p:nvCxnSpPr>
        <p:spPr>
          <a:xfrm>
            <a:off x="1063487" y="148387"/>
            <a:ext cx="0" cy="802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7C386095-B670-F452-F95B-F7E0A013E7A0}"/>
              </a:ext>
            </a:extLst>
          </p:cNvPr>
          <p:cNvSpPr>
            <a:spLocks noGrp="1"/>
          </p:cNvSpPr>
          <p:nvPr>
            <p:ph type="sldNum" sz="quarter" idx="12"/>
          </p:nvPr>
        </p:nvSpPr>
        <p:spPr>
          <a:xfrm>
            <a:off x="11445989" y="6305389"/>
            <a:ext cx="528730" cy="416086"/>
          </a:xfrm>
        </p:spPr>
        <p:txBody>
          <a:bodyPr/>
          <a:lstStyle/>
          <a:p>
            <a:fld id="{766BF75F-BD6A-44DF-A00A-DFBF46F37FEC}" type="slidenum">
              <a:rPr lang="en-US" smtClean="0"/>
              <a:pPr/>
              <a:t>14</a:t>
            </a:fld>
            <a:endParaRPr lang="en-US" dirty="0"/>
          </a:p>
        </p:txBody>
      </p:sp>
      <p:pic>
        <p:nvPicPr>
          <p:cNvPr id="19" name="Picture 18" descr="A picture containing shape&#10;&#10;Description automatically generated">
            <a:extLst>
              <a:ext uri="{FF2B5EF4-FFF2-40B4-BE49-F238E27FC236}">
                <a16:creationId xmlns:a16="http://schemas.microsoft.com/office/drawing/2014/main" id="{901D033C-5239-233D-0069-46D0DEC2C429}"/>
              </a:ext>
            </a:extLst>
          </p:cNvPr>
          <p:cNvPicPr>
            <a:picLocks noChangeAspect="1"/>
          </p:cNvPicPr>
          <p:nvPr/>
        </p:nvPicPr>
        <p:blipFill>
          <a:blip r:embed="rId5"/>
          <a:stretch>
            <a:fillRect/>
          </a:stretch>
        </p:blipFill>
        <p:spPr>
          <a:xfrm>
            <a:off x="2334115" y="6438250"/>
            <a:ext cx="999635" cy="419750"/>
          </a:xfrm>
          <a:prstGeom prst="rect">
            <a:avLst/>
          </a:prstGeom>
        </p:spPr>
      </p:pic>
      <p:sp>
        <p:nvSpPr>
          <p:cNvPr id="3" name="Content Placeholder 7">
            <a:extLst>
              <a:ext uri="{FF2B5EF4-FFF2-40B4-BE49-F238E27FC236}">
                <a16:creationId xmlns:a16="http://schemas.microsoft.com/office/drawing/2014/main" id="{69240212-B253-5642-4227-A1F486C9B796}"/>
              </a:ext>
            </a:extLst>
          </p:cNvPr>
          <p:cNvSpPr txBox="1">
            <a:spLocks/>
          </p:cNvSpPr>
          <p:nvPr/>
        </p:nvSpPr>
        <p:spPr bwMode="auto">
          <a:xfrm>
            <a:off x="215371" y="1397823"/>
            <a:ext cx="11759347" cy="504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Wingdings" panose="05000000000000000000" pitchFamily="2" charset="2"/>
              <a:buChar char="§"/>
              <a:defRPr sz="1800"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Calibri" panose="020F050202020403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Wingdings" panose="05000000000000000000" pitchFamily="2" charset="2"/>
              <a:buChar char="Ø"/>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Conclusions</a:t>
            </a:r>
          </a:p>
          <a:p>
            <a:pPr lvl="1"/>
            <a:r>
              <a:rPr lang="en-US" sz="2800" dirty="0"/>
              <a:t>Na heat pipes yield to high mass subsystems due to increased number of heat pipes over Li subsystems.</a:t>
            </a:r>
          </a:p>
          <a:p>
            <a:pPr lvl="1"/>
            <a:r>
              <a:rPr lang="en-US" sz="2800" dirty="0"/>
              <a:t>Higher PCIT yield to higher pressure losses.</a:t>
            </a:r>
          </a:p>
          <a:p>
            <a:pPr lvl="1"/>
            <a:r>
              <a:rPr lang="en-US" sz="2800" dirty="0"/>
              <a:t>Low PCIT Na-based subsystems result in low pressure losses.</a:t>
            </a:r>
          </a:p>
          <a:p>
            <a:r>
              <a:rPr lang="en-US" sz="2800" dirty="0"/>
              <a:t>Future Work</a:t>
            </a:r>
          </a:p>
          <a:p>
            <a:pPr lvl="1"/>
            <a:r>
              <a:rPr lang="en-US" sz="2800" dirty="0"/>
              <a:t>Experiment to better understand noble gas mixture heat transfer through tube banks</a:t>
            </a:r>
          </a:p>
          <a:p>
            <a:pPr lvl="1"/>
            <a:r>
              <a:rPr lang="en-US" sz="2800" dirty="0"/>
              <a:t>Explore variable heat pipe geometries</a:t>
            </a:r>
          </a:p>
          <a:p>
            <a:endParaRPr lang="en-US" dirty="0"/>
          </a:p>
          <a:p>
            <a:endParaRPr lang="en-US" dirty="0"/>
          </a:p>
        </p:txBody>
      </p:sp>
    </p:spTree>
    <p:extLst>
      <p:ext uri="{BB962C8B-B14F-4D97-AF65-F5344CB8AC3E}">
        <p14:creationId xmlns:p14="http://schemas.microsoft.com/office/powerpoint/2010/main" val="3202738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EAEE20C-A745-DA40-8EBC-980EB6435B5D}"/>
              </a:ext>
            </a:extLst>
          </p:cNvPr>
          <p:cNvPicPr>
            <a:picLocks noGrp="1" noChangeAspect="1"/>
          </p:cNvPicPr>
          <p:nvPr>
            <p:ph idx="1"/>
          </p:nvPr>
        </p:nvPicPr>
        <p:blipFill>
          <a:blip r:embed="rId3"/>
          <a:stretch>
            <a:fillRect/>
          </a:stretch>
        </p:blipFill>
        <p:spPr>
          <a:xfrm>
            <a:off x="0" y="0"/>
            <a:ext cx="12192000" cy="1104900"/>
          </a:xfrm>
        </p:spPr>
      </p:pic>
      <p:sp>
        <p:nvSpPr>
          <p:cNvPr id="2" name="Title 1">
            <a:extLst>
              <a:ext uri="{FF2B5EF4-FFF2-40B4-BE49-F238E27FC236}">
                <a16:creationId xmlns:a16="http://schemas.microsoft.com/office/drawing/2014/main" id="{E2B6E954-38D7-CC41-B6AD-864C095F890F}"/>
              </a:ext>
            </a:extLst>
          </p:cNvPr>
          <p:cNvSpPr>
            <a:spLocks noGrp="1"/>
          </p:cNvSpPr>
          <p:nvPr>
            <p:ph type="title"/>
          </p:nvPr>
        </p:nvSpPr>
        <p:spPr>
          <a:xfrm>
            <a:off x="1297458" y="148387"/>
            <a:ext cx="10626811" cy="956513"/>
          </a:xfrm>
        </p:spPr>
        <p:txBody>
          <a:bodyPr/>
          <a:lstStyle/>
          <a:p>
            <a:r>
              <a:rPr lang="en-US" dirty="0">
                <a:solidFill>
                  <a:schemeClr val="bg1"/>
                </a:solidFill>
              </a:rPr>
              <a:t>References</a:t>
            </a:r>
          </a:p>
        </p:txBody>
      </p:sp>
      <p:pic>
        <p:nvPicPr>
          <p:cNvPr id="4" name="Picture 3">
            <a:extLst>
              <a:ext uri="{FF2B5EF4-FFF2-40B4-BE49-F238E27FC236}">
                <a16:creationId xmlns:a16="http://schemas.microsoft.com/office/drawing/2014/main" id="{23A9A12D-0D38-894B-AC67-B24A8247F3E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63" t="31945" r="75000" b="31944"/>
          <a:stretch/>
        </p:blipFill>
        <p:spPr>
          <a:xfrm>
            <a:off x="129745" y="153944"/>
            <a:ext cx="797011" cy="797011"/>
          </a:xfrm>
          <a:prstGeom prst="rect">
            <a:avLst/>
          </a:prstGeom>
        </p:spPr>
      </p:pic>
      <p:cxnSp>
        <p:nvCxnSpPr>
          <p:cNvPr id="12" name="Straight Connector 11">
            <a:extLst>
              <a:ext uri="{FF2B5EF4-FFF2-40B4-BE49-F238E27FC236}">
                <a16:creationId xmlns:a16="http://schemas.microsoft.com/office/drawing/2014/main" id="{C476B5F3-A57A-5C45-BF6B-492E2EF8946C}"/>
              </a:ext>
            </a:extLst>
          </p:cNvPr>
          <p:cNvCxnSpPr/>
          <p:nvPr/>
        </p:nvCxnSpPr>
        <p:spPr>
          <a:xfrm>
            <a:off x="1063487" y="148387"/>
            <a:ext cx="0" cy="802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7C386095-B670-F452-F95B-F7E0A013E7A0}"/>
              </a:ext>
            </a:extLst>
          </p:cNvPr>
          <p:cNvSpPr>
            <a:spLocks noGrp="1"/>
          </p:cNvSpPr>
          <p:nvPr>
            <p:ph type="sldNum" sz="quarter" idx="12"/>
          </p:nvPr>
        </p:nvSpPr>
        <p:spPr>
          <a:xfrm>
            <a:off x="11445989" y="6305389"/>
            <a:ext cx="528730" cy="416086"/>
          </a:xfrm>
        </p:spPr>
        <p:txBody>
          <a:bodyPr/>
          <a:lstStyle/>
          <a:p>
            <a:fld id="{766BF75F-BD6A-44DF-A00A-DFBF46F37FEC}" type="slidenum">
              <a:rPr lang="en-US" smtClean="0"/>
              <a:pPr/>
              <a:t>15</a:t>
            </a:fld>
            <a:endParaRPr lang="en-US" dirty="0"/>
          </a:p>
        </p:txBody>
      </p:sp>
      <p:pic>
        <p:nvPicPr>
          <p:cNvPr id="19" name="Picture 18" descr="A picture containing shape&#10;&#10;Description automatically generated">
            <a:extLst>
              <a:ext uri="{FF2B5EF4-FFF2-40B4-BE49-F238E27FC236}">
                <a16:creationId xmlns:a16="http://schemas.microsoft.com/office/drawing/2014/main" id="{901D033C-5239-233D-0069-46D0DEC2C429}"/>
              </a:ext>
            </a:extLst>
          </p:cNvPr>
          <p:cNvPicPr>
            <a:picLocks noChangeAspect="1"/>
          </p:cNvPicPr>
          <p:nvPr/>
        </p:nvPicPr>
        <p:blipFill>
          <a:blip r:embed="rId5"/>
          <a:stretch>
            <a:fillRect/>
          </a:stretch>
        </p:blipFill>
        <p:spPr>
          <a:xfrm>
            <a:off x="2334115" y="6438250"/>
            <a:ext cx="999635" cy="419750"/>
          </a:xfrm>
          <a:prstGeom prst="rect">
            <a:avLst/>
          </a:prstGeom>
        </p:spPr>
      </p:pic>
      <p:sp>
        <p:nvSpPr>
          <p:cNvPr id="5" name="Content Placeholder 7">
            <a:extLst>
              <a:ext uri="{FF2B5EF4-FFF2-40B4-BE49-F238E27FC236}">
                <a16:creationId xmlns:a16="http://schemas.microsoft.com/office/drawing/2014/main" id="{AC93B241-3930-889F-1039-374CF0AD4876}"/>
              </a:ext>
            </a:extLst>
          </p:cNvPr>
          <p:cNvSpPr txBox="1">
            <a:spLocks/>
          </p:cNvSpPr>
          <p:nvPr/>
        </p:nvSpPr>
        <p:spPr bwMode="auto">
          <a:xfrm>
            <a:off x="215370" y="1228620"/>
            <a:ext cx="5793544" cy="5492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Wingdings" panose="05000000000000000000" pitchFamily="2" charset="2"/>
              <a:buChar char="§"/>
              <a:defRPr sz="1800"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Calibri" panose="020F050202020403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Wingdings" panose="05000000000000000000" pitchFamily="2" charset="2"/>
              <a:buChar char="Ø"/>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1500" dirty="0">
                <a:effectLst/>
                <a:latin typeface="Calibri" panose="020F0502020204030204" pitchFamily="34" charset="0"/>
                <a:ea typeface="Calibri" panose="020F0502020204030204" pitchFamily="34" charset="0"/>
                <a:cs typeface="Calibri" panose="020F0502020204030204" pitchFamily="34" charset="0"/>
              </a:rPr>
              <a:t>[1] </a:t>
            </a:r>
            <a:r>
              <a:rPr lang="en-US" sz="1500" dirty="0" err="1">
                <a:effectLst/>
                <a:latin typeface="Calibri" panose="020F0502020204030204" pitchFamily="34" charset="0"/>
                <a:ea typeface="Calibri" panose="020F0502020204030204" pitchFamily="34" charset="0"/>
                <a:cs typeface="Calibri" panose="020F0502020204030204" pitchFamily="34" charset="0"/>
              </a:rPr>
              <a:t>MyHeatSinks</a:t>
            </a:r>
            <a:r>
              <a:rPr lang="en-US" sz="1500" dirty="0">
                <a:effectLst/>
                <a:latin typeface="Calibri" panose="020F0502020204030204" pitchFamily="34" charset="0"/>
                <a:ea typeface="Calibri" panose="020F0502020204030204" pitchFamily="34" charset="0"/>
                <a:cs typeface="Calibri" panose="020F0502020204030204" pitchFamily="34" charset="0"/>
              </a:rPr>
              <a:t>. Standard Heat Pipes. </a:t>
            </a:r>
            <a:r>
              <a:rPr lang="en-US" sz="1500" dirty="0" err="1">
                <a:effectLst/>
                <a:latin typeface="Calibri" panose="020F0502020204030204" pitchFamily="34" charset="0"/>
                <a:ea typeface="Calibri" panose="020F0502020204030204" pitchFamily="34" charset="0"/>
                <a:cs typeface="Calibri" panose="020F0502020204030204" pitchFamily="34" charset="0"/>
              </a:rPr>
              <a:t>MyHeatSinks</a:t>
            </a:r>
            <a:r>
              <a:rPr lang="en-US" sz="1500" dirty="0">
                <a:effectLst/>
                <a:latin typeface="Calibri" panose="020F0502020204030204" pitchFamily="34" charset="0"/>
                <a:ea typeface="Calibri" panose="020F0502020204030204" pitchFamily="34" charset="0"/>
                <a:cs typeface="Calibri" panose="020F0502020204030204" pitchFamily="34" charset="0"/>
              </a:rPr>
              <a:t>, Inc., , 2022.</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500" dirty="0">
                <a:effectLst/>
                <a:latin typeface="Calibri" panose="020F0502020204030204" pitchFamily="34" charset="0"/>
                <a:ea typeface="Calibri" panose="020F0502020204030204" pitchFamily="34" charset="0"/>
                <a:cs typeface="Calibri" panose="020F0502020204030204" pitchFamily="34" charset="0"/>
              </a:rPr>
              <a:t>[2] </a:t>
            </a:r>
            <a:r>
              <a:rPr lang="en-US" sz="1500" dirty="0" err="1">
                <a:effectLst/>
                <a:latin typeface="Calibri" panose="020F0502020204030204" pitchFamily="34" charset="0"/>
                <a:ea typeface="Calibri" panose="020F0502020204030204" pitchFamily="34" charset="0"/>
                <a:cs typeface="Calibri" panose="020F0502020204030204" pitchFamily="34" charset="0"/>
              </a:rPr>
              <a:t>Zohuri</a:t>
            </a:r>
            <a:r>
              <a:rPr lang="en-US" sz="1500" dirty="0">
                <a:effectLst/>
                <a:latin typeface="Calibri" panose="020F0502020204030204" pitchFamily="34" charset="0"/>
                <a:ea typeface="Calibri" panose="020F0502020204030204" pitchFamily="34" charset="0"/>
                <a:cs typeface="Calibri" panose="020F0502020204030204" pitchFamily="34" charset="0"/>
              </a:rPr>
              <a:t>, B. </a:t>
            </a:r>
            <a:r>
              <a:rPr lang="en-US" sz="1500" i="1" dirty="0">
                <a:effectLst/>
                <a:latin typeface="Calibri" panose="020F0502020204030204" pitchFamily="34" charset="0"/>
                <a:ea typeface="Calibri" panose="020F0502020204030204" pitchFamily="34" charset="0"/>
                <a:cs typeface="Calibri" panose="020F0502020204030204" pitchFamily="34" charset="0"/>
              </a:rPr>
              <a:t>Heat Pipe Design and Technology: Modern Applications for Practical Thermal Management</a:t>
            </a:r>
            <a:r>
              <a:rPr lang="en-US" sz="1500" dirty="0">
                <a:effectLst/>
                <a:latin typeface="Calibri" panose="020F0502020204030204" pitchFamily="34" charset="0"/>
                <a:ea typeface="Calibri" panose="020F0502020204030204" pitchFamily="34" charset="0"/>
                <a:cs typeface="Calibri" panose="020F0502020204030204" pitchFamily="34" charset="0"/>
              </a:rPr>
              <a:t>. Springer International Publishing : Imprint: Springer, Cham, 2016.</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500" dirty="0">
                <a:effectLst/>
                <a:latin typeface="Calibri" panose="020F0502020204030204" pitchFamily="34" charset="0"/>
                <a:ea typeface="Calibri" panose="020F0502020204030204" pitchFamily="34" charset="0"/>
                <a:cs typeface="Calibri" panose="020F0502020204030204" pitchFamily="34" charset="0"/>
              </a:rPr>
              <a:t>[3] Levy, E. K. “Theoretical Investigation of Heat Pipes Operating at Low Vapor Pressures.” </a:t>
            </a:r>
            <a:r>
              <a:rPr lang="en-US" sz="1500" i="1" dirty="0">
                <a:effectLst/>
                <a:latin typeface="Calibri" panose="020F0502020204030204" pitchFamily="34" charset="0"/>
                <a:ea typeface="Calibri" panose="020F0502020204030204" pitchFamily="34" charset="0"/>
                <a:cs typeface="Calibri" panose="020F0502020204030204" pitchFamily="34" charset="0"/>
              </a:rPr>
              <a:t>Journal of Engineering for Industry</a:t>
            </a:r>
            <a:r>
              <a:rPr lang="en-US" sz="1500" dirty="0">
                <a:effectLst/>
                <a:latin typeface="Calibri" panose="020F0502020204030204" pitchFamily="34" charset="0"/>
                <a:ea typeface="Calibri" panose="020F0502020204030204" pitchFamily="34" charset="0"/>
                <a:cs typeface="Calibri" panose="020F0502020204030204" pitchFamily="34" charset="0"/>
              </a:rPr>
              <a:t>, Vol. 90, No. 4, 1968, pp. 547–552. https://doi.org/10.1115/1.3604687.</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500" dirty="0">
                <a:effectLst/>
                <a:latin typeface="Calibri" panose="020F0502020204030204" pitchFamily="34" charset="0"/>
                <a:ea typeface="Calibri" panose="020F0502020204030204" pitchFamily="34" charset="0"/>
                <a:cs typeface="Calibri" panose="020F0502020204030204" pitchFamily="34" charset="0"/>
              </a:rPr>
              <a:t>[4] </a:t>
            </a:r>
            <a:r>
              <a:rPr lang="en-US" sz="1500" dirty="0" err="1">
                <a:effectLst/>
                <a:latin typeface="Calibri" panose="020F0502020204030204" pitchFamily="34" charset="0"/>
                <a:ea typeface="Calibri" panose="020F0502020204030204" pitchFamily="34" charset="0"/>
                <a:cs typeface="Calibri" panose="020F0502020204030204" pitchFamily="34" charset="0"/>
              </a:rPr>
              <a:t>Deverall</a:t>
            </a:r>
            <a:r>
              <a:rPr lang="en-US" sz="1500" dirty="0">
                <a:effectLst/>
                <a:latin typeface="Calibri" panose="020F0502020204030204" pitchFamily="34" charset="0"/>
                <a:ea typeface="Calibri" panose="020F0502020204030204" pitchFamily="34" charset="0"/>
                <a:cs typeface="Calibri" panose="020F0502020204030204" pitchFamily="34" charset="0"/>
              </a:rPr>
              <a:t>, J. E., </a:t>
            </a:r>
            <a:r>
              <a:rPr lang="en-US" sz="1500" dirty="0" err="1">
                <a:effectLst/>
                <a:latin typeface="Calibri" panose="020F0502020204030204" pitchFamily="34" charset="0"/>
                <a:ea typeface="Calibri" panose="020F0502020204030204" pitchFamily="34" charset="0"/>
                <a:cs typeface="Calibri" panose="020F0502020204030204" pitchFamily="34" charset="0"/>
              </a:rPr>
              <a:t>Kemme</a:t>
            </a:r>
            <a:r>
              <a:rPr lang="en-US" sz="1500" dirty="0">
                <a:effectLst/>
                <a:latin typeface="Calibri" panose="020F0502020204030204" pitchFamily="34" charset="0"/>
                <a:ea typeface="Calibri" panose="020F0502020204030204" pitchFamily="34" charset="0"/>
                <a:cs typeface="Calibri" panose="020F0502020204030204" pitchFamily="34" charset="0"/>
              </a:rPr>
              <a:t>, J. E., and </a:t>
            </a:r>
            <a:r>
              <a:rPr lang="en-US" sz="1500" dirty="0" err="1">
                <a:effectLst/>
                <a:latin typeface="Calibri" panose="020F0502020204030204" pitchFamily="34" charset="0"/>
                <a:ea typeface="Calibri" panose="020F0502020204030204" pitchFamily="34" charset="0"/>
                <a:cs typeface="Calibri" panose="020F0502020204030204" pitchFamily="34" charset="0"/>
              </a:rPr>
              <a:t>Florschuetz</a:t>
            </a:r>
            <a:r>
              <a:rPr lang="en-US" sz="1500" dirty="0">
                <a:effectLst/>
                <a:latin typeface="Calibri" panose="020F0502020204030204" pitchFamily="34" charset="0"/>
                <a:ea typeface="Calibri" panose="020F0502020204030204" pitchFamily="34" charset="0"/>
                <a:cs typeface="Calibri" panose="020F0502020204030204" pitchFamily="34" charset="0"/>
              </a:rPr>
              <a:t>, L. W. </a:t>
            </a:r>
            <a:r>
              <a:rPr lang="en-US" sz="1500" i="1" dirty="0">
                <a:effectLst/>
                <a:latin typeface="Calibri" panose="020F0502020204030204" pitchFamily="34" charset="0"/>
                <a:ea typeface="Calibri" panose="020F0502020204030204" pitchFamily="34" charset="0"/>
                <a:cs typeface="Calibri" panose="020F0502020204030204" pitchFamily="34" charset="0"/>
              </a:rPr>
              <a:t>Sonic Limitations and Startup Problems of Heat Pipes</a:t>
            </a:r>
            <a:r>
              <a:rPr lang="en-US" sz="1500" dirty="0">
                <a:effectLst/>
                <a:latin typeface="Calibri" panose="020F0502020204030204" pitchFamily="34" charset="0"/>
                <a:ea typeface="Calibri" panose="020F0502020204030204" pitchFamily="34" charset="0"/>
                <a:cs typeface="Calibri" panose="020F0502020204030204" pitchFamily="34" charset="0"/>
              </a:rPr>
              <a:t>. Publication LA4518. Los Alamos Scientific Laboratory, Los Alamos, NM, 1970.</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500" dirty="0">
                <a:effectLst/>
                <a:latin typeface="Calibri" panose="020F0502020204030204" pitchFamily="34" charset="0"/>
                <a:ea typeface="Calibri" panose="020F0502020204030204" pitchFamily="34" charset="0"/>
                <a:cs typeface="Calibri" panose="020F0502020204030204" pitchFamily="34" charset="0"/>
              </a:rPr>
              <a:t>[5] Tien, C. L., and Chung, K. S. “Entrainment Limits in Heat Pipes.” </a:t>
            </a:r>
            <a:r>
              <a:rPr lang="en-US" sz="1500" i="1" dirty="0">
                <a:effectLst/>
                <a:latin typeface="Calibri" panose="020F0502020204030204" pitchFamily="34" charset="0"/>
                <a:ea typeface="Calibri" panose="020F0502020204030204" pitchFamily="34" charset="0"/>
                <a:cs typeface="Calibri" panose="020F0502020204030204" pitchFamily="34" charset="0"/>
              </a:rPr>
              <a:t>AIAA Journal</a:t>
            </a:r>
            <a:r>
              <a:rPr lang="en-US" sz="1500" dirty="0">
                <a:effectLst/>
                <a:latin typeface="Calibri" panose="020F0502020204030204" pitchFamily="34" charset="0"/>
                <a:ea typeface="Calibri" panose="020F0502020204030204" pitchFamily="34" charset="0"/>
                <a:cs typeface="Calibri" panose="020F0502020204030204" pitchFamily="34" charset="0"/>
              </a:rPr>
              <a:t>, Vol. 17, No. 6, 1979, pp. 643–646. https://doi.org/10.2514/3.61190.</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500" dirty="0">
                <a:effectLst/>
                <a:latin typeface="Calibri" panose="020F0502020204030204" pitchFamily="34" charset="0"/>
                <a:ea typeface="Calibri" panose="020F0502020204030204" pitchFamily="34" charset="0"/>
                <a:cs typeface="Calibri" panose="020F0502020204030204" pitchFamily="34" charset="0"/>
              </a:rPr>
              <a:t>[6] Churchill, S. W. “Friction-Factor Equation Spans All Fluid-Flow Regimes.” </a:t>
            </a:r>
            <a:r>
              <a:rPr lang="en-US" sz="1500" i="1" dirty="0">
                <a:effectLst/>
                <a:latin typeface="Calibri" panose="020F0502020204030204" pitchFamily="34" charset="0"/>
                <a:ea typeface="Calibri" panose="020F0502020204030204" pitchFamily="34" charset="0"/>
                <a:cs typeface="Calibri" panose="020F0502020204030204" pitchFamily="34" charset="0"/>
              </a:rPr>
              <a:t>Journal of Chemical Engineering</a:t>
            </a:r>
            <a:r>
              <a:rPr lang="en-US" sz="1500" dirty="0">
                <a:effectLst/>
                <a:latin typeface="Calibri" panose="020F0502020204030204" pitchFamily="34" charset="0"/>
                <a:ea typeface="Calibri" panose="020F0502020204030204" pitchFamily="34" charset="0"/>
                <a:cs typeface="Calibri" panose="020F0502020204030204" pitchFamily="34" charset="0"/>
              </a:rPr>
              <a:t>, Vol. 84, No. 24, 1977, pp. 91–92</a:t>
            </a:r>
            <a:r>
              <a:rPr lang="en-US" sz="1500" dirty="0">
                <a:latin typeface="Calibri" panose="020F0502020204030204" pitchFamily="34" charset="0"/>
                <a:ea typeface="Calibri" panose="020F0502020204030204" pitchFamily="34" charset="0"/>
              </a:rPr>
              <a:t>.</a:t>
            </a:r>
            <a:endParaRPr lang="en-US" sz="1500" dirty="0"/>
          </a:p>
          <a:p>
            <a:endParaRPr lang="en-US" sz="1500" dirty="0"/>
          </a:p>
        </p:txBody>
      </p:sp>
      <p:sp>
        <p:nvSpPr>
          <p:cNvPr id="6" name="Content Placeholder 7">
            <a:extLst>
              <a:ext uri="{FF2B5EF4-FFF2-40B4-BE49-F238E27FC236}">
                <a16:creationId xmlns:a16="http://schemas.microsoft.com/office/drawing/2014/main" id="{57935F4B-1957-B1D8-7756-B0CEE9222410}"/>
              </a:ext>
            </a:extLst>
          </p:cNvPr>
          <p:cNvSpPr txBox="1">
            <a:spLocks/>
          </p:cNvSpPr>
          <p:nvPr/>
        </p:nvSpPr>
        <p:spPr bwMode="auto">
          <a:xfrm>
            <a:off x="6095044" y="1176168"/>
            <a:ext cx="6096000" cy="5681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85000" lnSpcReduction="10000"/>
          </a:bodyPr>
          <a:lst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Wingdings" panose="05000000000000000000" pitchFamily="2" charset="2"/>
              <a:buChar char="§"/>
              <a:defRPr sz="1800"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Calibri" panose="020F050202020403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Wingdings" panose="05000000000000000000" pitchFamily="2" charset="2"/>
              <a:buChar char="Ø"/>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[7] Nikitaev, Dennis, Smith, Corey D., and Palomares, Kelsa. Summary of the Comparison of Convective Heat Transfer Correlations. Presented at the Nuclear Emerging Technologies for Space, Cleveland, OH, 2022.</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[8] </a:t>
            </a:r>
            <a:r>
              <a:rPr lang="en-US" sz="1800" dirty="0" err="1">
                <a:effectLst/>
                <a:latin typeface="Calibri" panose="020F0502020204030204" pitchFamily="34" charset="0"/>
                <a:ea typeface="Calibri" panose="020F0502020204030204" pitchFamily="34" charset="0"/>
                <a:cs typeface="Calibri" panose="020F0502020204030204" pitchFamily="34" charset="0"/>
              </a:rPr>
              <a:t>Busse</a:t>
            </a:r>
            <a:r>
              <a:rPr lang="en-US" sz="1800" dirty="0">
                <a:effectLst/>
                <a:latin typeface="Calibri" panose="020F0502020204030204" pitchFamily="34" charset="0"/>
                <a:ea typeface="Calibri" panose="020F0502020204030204" pitchFamily="34" charset="0"/>
                <a:cs typeface="Calibri" panose="020F0502020204030204" pitchFamily="34" charset="0"/>
              </a:rPr>
              <a:t>, C. A. “Theory of the Ultimate Heat Transfer Limit of Cylindrical Heat Pipes.” </a:t>
            </a:r>
            <a:r>
              <a:rPr lang="en-US" sz="1800" i="1" dirty="0">
                <a:effectLst/>
                <a:latin typeface="Calibri" panose="020F0502020204030204" pitchFamily="34" charset="0"/>
                <a:ea typeface="Calibri" panose="020F0502020204030204" pitchFamily="34" charset="0"/>
                <a:cs typeface="Calibri" panose="020F0502020204030204" pitchFamily="34" charset="0"/>
              </a:rPr>
              <a:t>International Journal of Heat and Mass Transfer</a:t>
            </a:r>
            <a:r>
              <a:rPr lang="en-US" sz="1800" dirty="0">
                <a:effectLst/>
                <a:latin typeface="Calibri" panose="020F0502020204030204" pitchFamily="34" charset="0"/>
                <a:ea typeface="Calibri" panose="020F0502020204030204" pitchFamily="34" charset="0"/>
                <a:cs typeface="Calibri" panose="020F0502020204030204" pitchFamily="34" charset="0"/>
              </a:rPr>
              <a:t>, Vol. 16, No. 1, 1973, pp. 169–186. https://doi.org/10.1016/0017-9310(73)90260-3.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[9] El-Genk, M. S., and </a:t>
            </a:r>
            <a:r>
              <a:rPr lang="en-US" sz="1800" dirty="0" err="1">
                <a:effectLst/>
                <a:latin typeface="Calibri" panose="020F0502020204030204" pitchFamily="34" charset="0"/>
                <a:ea typeface="Calibri" panose="020F0502020204030204" pitchFamily="34" charset="0"/>
                <a:cs typeface="Calibri" panose="020F0502020204030204" pitchFamily="34" charset="0"/>
              </a:rPr>
              <a:t>Tournier</a:t>
            </a:r>
            <a:r>
              <a:rPr lang="en-US" sz="1800" dirty="0">
                <a:effectLst/>
                <a:latin typeface="Calibri" panose="020F0502020204030204" pitchFamily="34" charset="0"/>
                <a:ea typeface="Calibri" panose="020F0502020204030204" pitchFamily="34" charset="0"/>
                <a:cs typeface="Calibri" panose="020F0502020204030204" pitchFamily="34" charset="0"/>
              </a:rPr>
              <a:t>, J.-M. P. “USES OF LIQUID-METAL AND WATER HEAT PIPES IN SPACE REACTOR POWER SYSTEMS.” </a:t>
            </a:r>
            <a:r>
              <a:rPr lang="en-US" sz="1800" i="1" dirty="0">
                <a:effectLst/>
                <a:latin typeface="Calibri" panose="020F0502020204030204" pitchFamily="34" charset="0"/>
                <a:ea typeface="Calibri" panose="020F0502020204030204" pitchFamily="34" charset="0"/>
                <a:cs typeface="Calibri" panose="020F0502020204030204" pitchFamily="34" charset="0"/>
              </a:rPr>
              <a:t>Frontiers in Heat Pipes</a:t>
            </a:r>
            <a:r>
              <a:rPr lang="en-US" sz="1800" dirty="0">
                <a:effectLst/>
                <a:latin typeface="Calibri" panose="020F0502020204030204" pitchFamily="34" charset="0"/>
                <a:ea typeface="Calibri" panose="020F0502020204030204" pitchFamily="34" charset="0"/>
                <a:cs typeface="Calibri" panose="020F0502020204030204" pitchFamily="34" charset="0"/>
              </a:rPr>
              <a:t>, Vol. 2, No. 1, 2011. https://doi.org/10.5098/fhp.v2.1.3002.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[10] King, D. B., and Marshall, A. C. RSMASS-D Nuclear Thermal Propulsion and Bimodal System Mass Models. Presented at the AIP Conference Proceedings Volume 387, Albuquerque, New Mexico (USA), 1997.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[11] </a:t>
            </a:r>
            <a:r>
              <a:rPr lang="en-US" sz="1800" dirty="0" err="1">
                <a:effectLst/>
                <a:latin typeface="Calibri" panose="020F0502020204030204" pitchFamily="34" charset="0"/>
                <a:ea typeface="Calibri" panose="020F0502020204030204" pitchFamily="34" charset="0"/>
                <a:cs typeface="Calibri" panose="020F0502020204030204" pitchFamily="34" charset="0"/>
              </a:rPr>
              <a:t>Zukauskas</a:t>
            </a:r>
            <a:r>
              <a:rPr lang="en-US" sz="1800" dirty="0">
                <a:effectLst/>
                <a:latin typeface="Calibri" panose="020F0502020204030204" pitchFamily="34" charset="0"/>
                <a:ea typeface="Calibri" panose="020F0502020204030204" pitchFamily="34" charset="0"/>
                <a:cs typeface="Calibri" panose="020F0502020204030204" pitchFamily="34" charset="0"/>
              </a:rPr>
              <a:t>, A. and </a:t>
            </a:r>
            <a:r>
              <a:rPr lang="en-US" sz="1800" dirty="0" err="1">
                <a:effectLst/>
                <a:latin typeface="Calibri" panose="020F0502020204030204" pitchFamily="34" charset="0"/>
                <a:ea typeface="Calibri" panose="020F0502020204030204" pitchFamily="34" charset="0"/>
                <a:cs typeface="Calibri" panose="020F0502020204030204" pitchFamily="34" charset="0"/>
              </a:rPr>
              <a:t>Ulinskas</a:t>
            </a:r>
            <a:r>
              <a:rPr lang="en-US" sz="1800" dirty="0">
                <a:effectLst/>
                <a:latin typeface="Calibri" panose="020F0502020204030204" pitchFamily="34" charset="0"/>
                <a:ea typeface="Calibri" panose="020F0502020204030204" pitchFamily="34" charset="0"/>
                <a:cs typeface="Calibri" panose="020F0502020204030204" pitchFamily="34" charset="0"/>
              </a:rPr>
              <a:t>, R. </a:t>
            </a:r>
            <a:r>
              <a:rPr lang="en-US" sz="1800" i="1" dirty="0">
                <a:effectLst/>
                <a:latin typeface="Calibri" panose="020F0502020204030204" pitchFamily="34" charset="0"/>
                <a:ea typeface="Calibri" panose="020F0502020204030204" pitchFamily="34" charset="0"/>
                <a:cs typeface="Calibri" panose="020F0502020204030204" pitchFamily="34" charset="0"/>
              </a:rPr>
              <a:t>Heat Transfer in Tube Banks in Crossflow</a:t>
            </a:r>
            <a:r>
              <a:rPr lang="en-US" sz="1800" dirty="0">
                <a:effectLst/>
                <a:latin typeface="Calibri" panose="020F0502020204030204" pitchFamily="34" charset="0"/>
                <a:ea typeface="Calibri" panose="020F0502020204030204" pitchFamily="34" charset="0"/>
                <a:cs typeface="Calibri" panose="020F0502020204030204" pitchFamily="34" charset="0"/>
              </a:rPr>
              <a:t>. United States, 1988.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[12] El-Genk, M., and Gallo, B. High Performance Brayton Rotating Unit (UNM-BRU-3) for Space Reactor Power Systems. Presented at the 7th International Energy Conversion Engineering Conference, Denver, Colorado, 2009.</a:t>
            </a:r>
          </a:p>
          <a:p>
            <a:pPr marL="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[13] </a:t>
            </a:r>
            <a:r>
              <a:rPr lang="en-US" sz="1800" dirty="0" err="1">
                <a:effectLst/>
                <a:latin typeface="Calibri" panose="020F0502020204030204" pitchFamily="34" charset="0"/>
                <a:ea typeface="Calibri" panose="020F0502020204030204" pitchFamily="34" charset="0"/>
                <a:cs typeface="Calibri" panose="020F0502020204030204" pitchFamily="34" charset="0"/>
              </a:rPr>
              <a:t>Mayorca</a:t>
            </a:r>
            <a:r>
              <a:rPr lang="en-US" sz="1800" dirty="0">
                <a:effectLst/>
                <a:latin typeface="Calibri" panose="020F0502020204030204" pitchFamily="34" charset="0"/>
                <a:ea typeface="Calibri" panose="020F0502020204030204" pitchFamily="34" charset="0"/>
                <a:cs typeface="Calibri" panose="020F0502020204030204" pitchFamily="34" charset="0"/>
              </a:rPr>
              <a:t>, M. A. </a:t>
            </a:r>
            <a:r>
              <a:rPr lang="en-US" sz="1800" i="1" dirty="0">
                <a:effectLst/>
                <a:latin typeface="Calibri" panose="020F0502020204030204" pitchFamily="34" charset="0"/>
                <a:ea typeface="Calibri" panose="020F0502020204030204" pitchFamily="34" charset="0"/>
                <a:cs typeface="Calibri" panose="020F0502020204030204" pitchFamily="34" charset="0"/>
              </a:rPr>
              <a:t>Numerical Methods for Turbomachinery Aeromechanical Predictions</a:t>
            </a:r>
            <a:r>
              <a:rPr lang="en-US" sz="1800" dirty="0">
                <a:effectLst/>
                <a:latin typeface="Calibri" panose="020F0502020204030204" pitchFamily="34" charset="0"/>
                <a:ea typeface="Calibri" panose="020F0502020204030204" pitchFamily="34" charset="0"/>
                <a:cs typeface="Calibri" panose="020F0502020204030204" pitchFamily="34" charset="0"/>
              </a:rPr>
              <a:t>. Dissertation. Royal Institute of Technology, Stockholm, Sweden, 2011.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1109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 skiing, air, person&#10;&#10;Description automatically generated">
            <a:extLst>
              <a:ext uri="{FF2B5EF4-FFF2-40B4-BE49-F238E27FC236}">
                <a16:creationId xmlns:a16="http://schemas.microsoft.com/office/drawing/2014/main" id="{89EFA025-86EF-0049-A958-868F7E08F920}"/>
              </a:ext>
            </a:extLst>
          </p:cNvPr>
          <p:cNvPicPr>
            <a:picLocks noChangeAspect="1"/>
          </p:cNvPicPr>
          <p:nvPr/>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D5A69AA9-FE4B-B244-A1E0-A328D6D54700}"/>
              </a:ext>
            </a:extLst>
          </p:cNvPr>
          <p:cNvSpPr/>
          <p:nvPr/>
        </p:nvSpPr>
        <p:spPr>
          <a:xfrm>
            <a:off x="4433776" y="6312146"/>
            <a:ext cx="3324446" cy="461665"/>
          </a:xfrm>
          <a:prstGeom prst="rect">
            <a:avLst/>
          </a:prstGeom>
        </p:spPr>
        <p:txBody>
          <a:bodyPr wrap="square">
            <a:spAutoFit/>
          </a:bodyPr>
          <a:lstStyle/>
          <a:p>
            <a:pPr algn="ctr">
              <a:spcAft>
                <a:spcPts val="600"/>
              </a:spcAft>
            </a:pPr>
            <a:r>
              <a:rPr lang="en-US" sz="2400" b="1" dirty="0">
                <a:solidFill>
                  <a:schemeClr val="bg1"/>
                </a:solidFill>
              </a:rPr>
              <a:t>www.ascend.events</a:t>
            </a:r>
          </a:p>
        </p:txBody>
      </p:sp>
      <p:sp>
        <p:nvSpPr>
          <p:cNvPr id="2" name="Content Placeholder 7">
            <a:extLst>
              <a:ext uri="{FF2B5EF4-FFF2-40B4-BE49-F238E27FC236}">
                <a16:creationId xmlns:a16="http://schemas.microsoft.com/office/drawing/2014/main" id="{BCF1844A-73BC-7F9A-06B3-774C877DD540}"/>
              </a:ext>
            </a:extLst>
          </p:cNvPr>
          <p:cNvSpPr txBox="1">
            <a:spLocks/>
          </p:cNvSpPr>
          <p:nvPr/>
        </p:nvSpPr>
        <p:spPr bwMode="auto">
          <a:xfrm>
            <a:off x="215370" y="1125716"/>
            <a:ext cx="11759347" cy="5425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Wingdings" panose="05000000000000000000" pitchFamily="2" charset="2"/>
              <a:buChar char="§"/>
              <a:defRPr sz="1800"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Calibri" panose="020F050202020403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Wingdings" panose="05000000000000000000" pitchFamily="2" charset="2"/>
              <a:buChar char="Ø"/>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9600" b="1" dirty="0">
                <a:solidFill>
                  <a:schemeClr val="bg1"/>
                </a:solidFill>
              </a:rPr>
              <a:t>Thank you for Watching!!!</a:t>
            </a:r>
          </a:p>
          <a:p>
            <a:pPr marL="0" indent="0" algn="ctr">
              <a:buNone/>
            </a:pPr>
            <a:endParaRPr lang="en-US" b="1" dirty="0">
              <a:solidFill>
                <a:schemeClr val="bg1"/>
              </a:solidFill>
            </a:endParaRPr>
          </a:p>
          <a:p>
            <a:pPr marL="0" indent="0" algn="ctr">
              <a:buNone/>
            </a:pPr>
            <a:r>
              <a:rPr lang="en-US" b="1" dirty="0">
                <a:solidFill>
                  <a:schemeClr val="bg1"/>
                </a:solidFill>
              </a:rPr>
              <a:t>Contact Information:</a:t>
            </a:r>
          </a:p>
          <a:p>
            <a:pPr marL="0" indent="0" algn="ctr">
              <a:buNone/>
            </a:pPr>
            <a:r>
              <a:rPr lang="en-US" dirty="0">
                <a:solidFill>
                  <a:schemeClr val="bg1"/>
                </a:solidFill>
              </a:rPr>
              <a:t>Dennis Nikitaev</a:t>
            </a:r>
          </a:p>
          <a:p>
            <a:pPr marL="0" indent="0" algn="ctr">
              <a:buNone/>
            </a:pPr>
            <a:r>
              <a:rPr lang="en-US" dirty="0">
                <a:solidFill>
                  <a:schemeClr val="bg1"/>
                </a:solidFill>
              </a:rPr>
              <a:t>dennis.d.nikitaev@ama-inc.com</a:t>
            </a:r>
          </a:p>
          <a:p>
            <a:endParaRPr lang="en-US" dirty="0"/>
          </a:p>
        </p:txBody>
      </p:sp>
    </p:spTree>
    <p:extLst>
      <p:ext uri="{BB962C8B-B14F-4D97-AF65-F5344CB8AC3E}">
        <p14:creationId xmlns:p14="http://schemas.microsoft.com/office/powerpoint/2010/main" val="34648532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529</TotalTime>
  <Words>3085</Words>
  <Application>Microsoft Office PowerPoint</Application>
  <PresentationFormat>Widescreen</PresentationFormat>
  <Paragraphs>285</Paragraphs>
  <Slides>16</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Calibri</vt:lpstr>
      <vt:lpstr>Calibri Light</vt:lpstr>
      <vt:lpstr>Cambria Math</vt:lpstr>
      <vt:lpstr>Courier New</vt:lpstr>
      <vt:lpstr>Helvetica</vt:lpstr>
      <vt:lpstr>Segoe UI</vt:lpstr>
      <vt:lpstr>Times New Roman</vt:lpstr>
      <vt:lpstr>Wingdings</vt:lpstr>
      <vt:lpstr>Office Theme</vt:lpstr>
      <vt:lpstr>PowerPoint Presentation</vt:lpstr>
      <vt:lpstr>Acknowledgements</vt:lpstr>
      <vt:lpstr>Agenda</vt:lpstr>
      <vt:lpstr>Heat Pipe Reactor NEP PCS Overview</vt:lpstr>
      <vt:lpstr>General Heat Pipe Operation [1]</vt:lpstr>
      <vt:lpstr>Heat Pipe Limits Model</vt:lpstr>
      <vt:lpstr>Heat Pipe Limits Model Validation</vt:lpstr>
      <vt:lpstr>Reactor Sizing Model</vt:lpstr>
      <vt:lpstr>Tube Bank Heat Exchanger Model</vt:lpstr>
      <vt:lpstr>Tube Bank Heat Exchanger Model</vt:lpstr>
      <vt:lpstr>Heat Pipe Limits Model Validation</vt:lpstr>
      <vt:lpstr>Thermodynamic Optimization</vt:lpstr>
      <vt:lpstr>Detailed Component Level Results</vt:lpstr>
      <vt:lpstr>Conclusions/Future Work</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Ioana Dietsch</dc:creator>
  <cp:lastModifiedBy>Dennis D. Nikitaev</cp:lastModifiedBy>
  <cp:revision>6</cp:revision>
  <dcterms:created xsi:type="dcterms:W3CDTF">2020-07-24T13:10:19Z</dcterms:created>
  <dcterms:modified xsi:type="dcterms:W3CDTF">2022-09-08T00:29:21Z</dcterms:modified>
</cp:coreProperties>
</file>