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50"/>
  </p:notesMasterIdLst>
  <p:sldIdLst>
    <p:sldId id="269" r:id="rId2"/>
    <p:sldId id="335" r:id="rId3"/>
    <p:sldId id="336" r:id="rId4"/>
    <p:sldId id="277" r:id="rId5"/>
    <p:sldId id="337" r:id="rId6"/>
    <p:sldId id="338" r:id="rId7"/>
    <p:sldId id="339" r:id="rId8"/>
    <p:sldId id="341" r:id="rId9"/>
    <p:sldId id="340" r:id="rId10"/>
    <p:sldId id="342" r:id="rId11"/>
    <p:sldId id="344" r:id="rId12"/>
    <p:sldId id="343" r:id="rId13"/>
    <p:sldId id="346" r:id="rId14"/>
    <p:sldId id="293" r:id="rId15"/>
    <p:sldId id="294" r:id="rId16"/>
    <p:sldId id="347" r:id="rId17"/>
    <p:sldId id="345" r:id="rId18"/>
    <p:sldId id="349" r:id="rId19"/>
    <p:sldId id="348" r:id="rId20"/>
    <p:sldId id="350" r:id="rId21"/>
    <p:sldId id="353" r:id="rId22"/>
    <p:sldId id="352" r:id="rId23"/>
    <p:sldId id="276" r:id="rId24"/>
    <p:sldId id="299" r:id="rId25"/>
    <p:sldId id="315" r:id="rId26"/>
    <p:sldId id="351" r:id="rId27"/>
    <p:sldId id="306" r:id="rId28"/>
    <p:sldId id="303" r:id="rId29"/>
    <p:sldId id="363" r:id="rId30"/>
    <p:sldId id="310" r:id="rId31"/>
    <p:sldId id="311" r:id="rId32"/>
    <p:sldId id="314" r:id="rId33"/>
    <p:sldId id="364" r:id="rId34"/>
    <p:sldId id="365" r:id="rId35"/>
    <p:sldId id="367" r:id="rId36"/>
    <p:sldId id="368" r:id="rId37"/>
    <p:sldId id="304" r:id="rId38"/>
    <p:sldId id="369" r:id="rId39"/>
    <p:sldId id="370" r:id="rId40"/>
    <p:sldId id="318" r:id="rId41"/>
    <p:sldId id="309" r:id="rId42"/>
    <p:sldId id="319" r:id="rId43"/>
    <p:sldId id="320" r:id="rId44"/>
    <p:sldId id="329" r:id="rId45"/>
    <p:sldId id="371" r:id="rId46"/>
    <p:sldId id="333" r:id="rId47"/>
    <p:sldId id="264" r:id="rId48"/>
    <p:sldId id="258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orient="horz" pos="2376" userDrawn="1">
          <p15:clr>
            <a:srgbClr val="A4A3A4"/>
          </p15:clr>
        </p15:guide>
        <p15:guide id="5" orient="horz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C24"/>
    <a:srgbClr val="000000"/>
    <a:srgbClr val="0432FF"/>
    <a:srgbClr val="FC3D21"/>
    <a:srgbClr val="006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6" autoAdjust="0"/>
    <p:restoredTop sz="91020" autoAdjust="0"/>
  </p:normalViewPr>
  <p:slideViewPr>
    <p:cSldViewPr snapToGrid="0" showGuides="1">
      <p:cViewPr varScale="1">
        <p:scale>
          <a:sx n="112" d="100"/>
          <a:sy n="112" d="100"/>
        </p:scale>
        <p:origin x="1328" y="176"/>
      </p:cViewPr>
      <p:guideLst>
        <p:guide orient="horz" pos="2160"/>
        <p:guide pos="3840"/>
        <p:guide orient="horz" pos="2256"/>
        <p:guide orient="horz" pos="2376"/>
        <p:guide orient="horz" pos="576"/>
      </p:guideLst>
    </p:cSldViewPr>
  </p:slideViewPr>
  <p:outlineViewPr>
    <p:cViewPr>
      <p:scale>
        <a:sx n="33" d="100"/>
        <a:sy n="33" d="100"/>
      </p:scale>
      <p:origin x="0" y="-603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13625-F780-4664-B539-945AD998D560}" type="datetimeFigureOut">
              <a:rPr lang="en-US" smtClean="0"/>
              <a:t>9/6/22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DA5A9-6D35-4B84-95DD-DFA9AFE7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5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159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063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562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431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9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8B427-3B45-23FA-4597-628FCFD8301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FA383-FA31-9D5D-E05D-D8255667B04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65E2B-ECE1-E9DF-527B-D97016D30B3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12517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02221E-0A6E-65C0-CDC2-CDAC91701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A81A36B-D97E-529A-367A-E1DBE9C68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43109A0-FA73-9880-88E7-0F1A6D573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6A552CA-B99A-1A4A-7AFC-18C88E0A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3760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1D0F4-D02C-714C-93E3-578E80E25AAC}"/>
              </a:ext>
            </a:extLst>
          </p:cNvPr>
          <p:cNvCxnSpPr/>
          <p:nvPr userDrawn="1"/>
        </p:nvCxnSpPr>
        <p:spPr>
          <a:xfrm>
            <a:off x="11049000" y="405384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CBCA7D3-616C-634F-B705-B07DC7251B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503109"/>
            <a:ext cx="640080" cy="6398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CFD9A4-68C9-354E-8240-946F24F1FD90}"/>
              </a:ext>
            </a:extLst>
          </p:cNvPr>
          <p:cNvSpPr txBox="1"/>
          <p:nvPr userDrawn="1"/>
        </p:nvSpPr>
        <p:spPr>
          <a:xfrm>
            <a:off x="813487" y="609600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C115C4-AB98-D34D-91CC-3AAE407CE23E}"/>
              </a:ext>
            </a:extLst>
          </p:cNvPr>
          <p:cNvSpPr txBox="1"/>
          <p:nvPr userDrawn="1"/>
        </p:nvSpPr>
        <p:spPr>
          <a:xfrm>
            <a:off x="9220200" y="611777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68F455-A910-B748-A33D-59BF43660DB3}"/>
              </a:ext>
            </a:extLst>
          </p:cNvPr>
          <p:cNvCxnSpPr/>
          <p:nvPr userDrawn="1"/>
        </p:nvCxnSpPr>
        <p:spPr>
          <a:xfrm>
            <a:off x="685800" y="405384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6DBA5-19C3-D23C-D8E3-E59658C8DCC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53626-4B8A-1502-29C2-B607901D45F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571C8-93D2-283C-ADFB-5B7003F052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3535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62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15E40A-6436-9131-860E-8BDBDF982B6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FB39B6-614D-5F89-BBD9-16162C9E543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73FACF-7549-72EA-858B-16A1D88652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23247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3183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B8976C4-CEE0-76B5-B6E9-B99C90BC67C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8110D7C-665A-A3EE-EA9B-5CA231AAE6B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11A3448-83D9-AAC1-A894-BC670C0AAA0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282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3D48BBC-0A34-18F3-EC99-42A5BEC197A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C389DF5-B443-F3CC-F9B1-04A85E14006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7A4E0-8E83-48DC-00B7-E21780ADD2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07887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D9B1971-BC00-C65F-4975-55C5A9ECB60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1020848-E239-8A07-ED91-22D208B4E93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198C3E8-393B-EA10-2DB9-A1A4E7902D4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56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CBC848-CEE1-9D77-A041-E08528B3F44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E2DB99-0BD7-DA01-6EC1-4674D125E08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EE6296-AEC2-028E-AEA3-09B7053EEF0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2428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659618-41CF-889B-E3AB-84DA13A3767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9E8BE2-B187-CD40-1CFB-26982779CEA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9A1895-305C-91F6-4DE4-FCBE81C5735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9512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896EE-4E82-4847-CC45-73D7A8EA40F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71F57-F921-BA07-DEDD-B500E6B203A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248DB-6C23-6494-4E9B-33639997D01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7041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88DE769-9B31-C6B4-E979-178FD7B92E1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9717036-A9F3-3943-37D7-51B3A63584A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CE352D-47C0-B9AE-C175-A2B6B2D18D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11487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14420"/>
            <a:ext cx="10363200" cy="3300383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017255" y="405384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2" y="4332094"/>
            <a:ext cx="103631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6205150"/>
            <a:ext cx="103632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233363" indent="0">
              <a:buNone/>
              <a:defRPr/>
            </a:lvl2pPr>
            <a:lvl3pPr marL="455613" indent="0">
              <a:buNone/>
              <a:defRPr/>
            </a:lvl3pPr>
            <a:lvl4pPr marL="685800" indent="0">
              <a:buNone/>
              <a:defRPr/>
            </a:lvl4pPr>
            <a:lvl5pPr marL="915988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736669-E82E-E047-8950-3C41846562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503109"/>
            <a:ext cx="640080" cy="63989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C9659CB-290B-964E-931B-680E27C674E7}"/>
              </a:ext>
            </a:extLst>
          </p:cNvPr>
          <p:cNvSpPr txBox="1"/>
          <p:nvPr userDrawn="1"/>
        </p:nvSpPr>
        <p:spPr>
          <a:xfrm>
            <a:off x="813487" y="609600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0B98518-0B76-7347-9107-D3441E08C9F0}"/>
              </a:ext>
            </a:extLst>
          </p:cNvPr>
          <p:cNvCxnSpPr/>
          <p:nvPr userDrawn="1"/>
        </p:nvCxnSpPr>
        <p:spPr>
          <a:xfrm>
            <a:off x="762000" y="381000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52C82BA-8BC9-0049-BD7F-65C39B1D9069}"/>
              </a:ext>
            </a:extLst>
          </p:cNvPr>
          <p:cNvSpPr txBox="1"/>
          <p:nvPr userDrawn="1"/>
        </p:nvSpPr>
        <p:spPr>
          <a:xfrm>
            <a:off x="9220200" y="611777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4C60D-52EC-1D1C-1031-D25A224622F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E9E94B-8911-8908-46F6-51E4E3D6C0C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1D2089-3F09-6867-95D0-70A278DA64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6099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203200" y="1975991"/>
            <a:ext cx="629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32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203203" y="4724401"/>
            <a:ext cx="101911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31D1DE-BFF9-0343-9224-4B578A1072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066800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275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08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732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45A0F-8E9E-954B-9878-E59E3DC87306}"/>
              </a:ext>
            </a:extLst>
          </p:cNvPr>
          <p:cNvSpPr/>
          <p:nvPr userDrawn="1"/>
        </p:nvSpPr>
        <p:spPr>
          <a:xfrm>
            <a:off x="0" y="0"/>
            <a:ext cx="12192000" cy="11429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CD618F-4B06-9D48-BEA7-ED589BB1DC1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405384"/>
            <a:ext cx="731520" cy="585216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F0BE8BF-4D16-BA94-86DF-AF910D200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September 8,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DB4BA93-4DF0-1A42-3F89-FB27F5E95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4E65757-0487-0BFC-AA1E-CD03E26D7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61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8" r:id="rId13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CFD For Capsule Design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914400" y="6205150"/>
            <a:ext cx="10363200" cy="6528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Thermal and Fluids Analysis Workshop (TFAWS 2022)</a:t>
            </a:r>
          </a:p>
          <a:p>
            <a:r>
              <a:rPr lang="en-US" dirty="0"/>
              <a:t>September 6-9, 2022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D31D8E-C85F-E945-8490-AB02008AA033}"/>
              </a:ext>
            </a:extLst>
          </p:cNvPr>
          <p:cNvSpPr txBox="1">
            <a:spLocks/>
          </p:cNvSpPr>
          <p:nvPr/>
        </p:nvSpPr>
        <p:spPr>
          <a:xfrm>
            <a:off x="838200" y="4638993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66B3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Dinesh K. Prabhu</a:t>
            </a:r>
          </a:p>
          <a:p>
            <a:r>
              <a:rPr lang="en-US" dirty="0"/>
              <a:t>AMA, Inc. at 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40453253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CFD for Aerothermal Design</a:t>
            </a:r>
            <a:br>
              <a:rPr lang="en-US" b="1" dirty="0"/>
            </a:br>
            <a:r>
              <a:rPr lang="en-US" b="1" dirty="0"/>
              <a:t>of Capsules for Atmospheric Entries</a:t>
            </a:r>
            <a:br>
              <a:rPr lang="en-US" b="1" dirty="0"/>
            </a:br>
            <a:r>
              <a:rPr lang="en-US" b="1" dirty="0"/>
              <a:t>at the Ice Giants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914400" y="6205150"/>
            <a:ext cx="10363200" cy="6528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Thermal and Fluids Analysis Workshop (TFAWS 2022)</a:t>
            </a:r>
          </a:p>
          <a:p>
            <a:r>
              <a:rPr lang="en-US" dirty="0"/>
              <a:t>September 6-9, 2022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D31D8E-C85F-E945-8490-AB02008AA033}"/>
              </a:ext>
            </a:extLst>
          </p:cNvPr>
          <p:cNvSpPr txBox="1">
            <a:spLocks/>
          </p:cNvSpPr>
          <p:nvPr/>
        </p:nvSpPr>
        <p:spPr>
          <a:xfrm>
            <a:off x="838200" y="4638993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66B3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Dinesh K. Prabhu</a:t>
            </a:r>
          </a:p>
          <a:p>
            <a:r>
              <a:rPr lang="en-US" dirty="0"/>
              <a:t>AMA, Inc. at 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779949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A5190A-93B9-08C9-E2B1-F20A2F39DB7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F22CE-C09F-96F1-26A5-3C83257F089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0AE39-06AE-654A-93DF-358EA696D2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091879-56F4-5DAE-10F1-7B95C8193355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Speaker Bio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C2F43A-0C27-A7B4-ADF9-87E4BCC6211D}"/>
              </a:ext>
            </a:extLst>
          </p:cNvPr>
          <p:cNvSpPr txBox="1">
            <a:spLocks/>
          </p:cNvSpPr>
          <p:nvPr/>
        </p:nvSpPr>
        <p:spPr>
          <a:xfrm>
            <a:off x="220980" y="3099676"/>
            <a:ext cx="11750040" cy="339319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B. Tech. (Aero. E.): Indian Institute of Technology, Madras, India</a:t>
            </a:r>
          </a:p>
          <a:p>
            <a:r>
              <a:rPr lang="en-US" sz="2000" dirty="0"/>
              <a:t>M. S. &amp; Ph. D. (Aero. E.): Iowa State University, Ames, Iowa</a:t>
            </a:r>
          </a:p>
          <a:p>
            <a:pPr lvl="1"/>
            <a:r>
              <a:rPr lang="en-US" sz="1600" dirty="0"/>
              <a:t>Dissertation: A new parabolized Navier-Stokes code for chemically reacting flow fields</a:t>
            </a:r>
          </a:p>
          <a:p>
            <a:pPr lvl="1"/>
            <a:r>
              <a:rPr lang="en-US" sz="1600" dirty="0"/>
              <a:t>Advisors: Prof. John Tannehill (ISU), (late) John </a:t>
            </a:r>
            <a:r>
              <a:rPr lang="en-US" sz="1600" dirty="0" err="1"/>
              <a:t>Rakich</a:t>
            </a:r>
            <a:r>
              <a:rPr lang="en-US" sz="1600" dirty="0"/>
              <a:t> (NASA ARC), and Joseph Marvin (NASA ARC)</a:t>
            </a:r>
          </a:p>
          <a:p>
            <a:endParaRPr lang="en-US" sz="600" dirty="0"/>
          </a:p>
          <a:p>
            <a:r>
              <a:rPr lang="en-US" sz="2000" dirty="0"/>
              <a:t>Worked at NASA Ames Research Center, California and at National Aerospace Laboratories, India</a:t>
            </a:r>
          </a:p>
          <a:p>
            <a:endParaRPr lang="en-US" sz="600" dirty="0"/>
          </a:p>
          <a:p>
            <a:r>
              <a:rPr lang="en-US" sz="2000" dirty="0"/>
              <a:t>Projects: X-33 (SSTO), X-37 (Wing Leading Edge), Space Shuttle Orbiter (High </a:t>
            </a:r>
            <a:r>
              <a:rPr lang="en-US" sz="2000" dirty="0" err="1"/>
              <a:t>AoA</a:t>
            </a:r>
            <a:r>
              <a:rPr lang="en-US" sz="2000" dirty="0"/>
              <a:t> aerodynamics and Return-To-Flight), TSTO, Entry System Architecture Study, CEV/MPCV/Orion, ADEPT, SIAD, MSL, Mars2020, MSR-SRL, Arc jet &amp; Ground Test, and numerous other projects (several canceled </a:t>
            </a:r>
            <a:r>
              <a:rPr lang="en-US" sz="2000" dirty="0">
                <a:sym typeface="Wingdings" pitchFamily="2" charset="2"/>
              </a:rPr>
              <a:t>)</a:t>
            </a:r>
            <a:r>
              <a:rPr lang="en-US" sz="2000" dirty="0"/>
              <a:t> &amp; proposals (some wins </a:t>
            </a:r>
            <a:r>
              <a:rPr lang="en-US" sz="2000" dirty="0">
                <a:sym typeface="Wingdings" pitchFamily="2" charset="2"/>
              </a:rPr>
              <a:t>)</a:t>
            </a:r>
            <a:endParaRPr lang="en-US" sz="2000" dirty="0"/>
          </a:p>
        </p:txBody>
      </p:sp>
      <p:pic>
        <p:nvPicPr>
          <p:cNvPr id="8" name="Picture 7" descr="A picture containing grass, building, outdoor, tree&#10;&#10;Description automatically generated">
            <a:extLst>
              <a:ext uri="{FF2B5EF4-FFF2-40B4-BE49-F238E27FC236}">
                <a16:creationId xmlns:a16="http://schemas.microsoft.com/office/drawing/2014/main" id="{0367960B-D1E1-1F12-A774-C2646278D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" y="1325563"/>
            <a:ext cx="3048000" cy="1587500"/>
          </a:xfrm>
          <a:prstGeom prst="rect">
            <a:avLst/>
          </a:prstGeom>
        </p:spPr>
      </p:pic>
      <p:pic>
        <p:nvPicPr>
          <p:cNvPr id="10" name="Picture 9" descr="A clock tower in a park&#10;&#10;Description automatically generated with low confidence">
            <a:extLst>
              <a:ext uri="{FF2B5EF4-FFF2-40B4-BE49-F238E27FC236}">
                <a16:creationId xmlns:a16="http://schemas.microsoft.com/office/drawing/2014/main" id="{F74B312B-DECC-A2F2-B96D-7F565E7AA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391" y="1323785"/>
            <a:ext cx="2843589" cy="15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8713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Need Knowledge Of…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1629"/>
            <a:ext cx="10515600" cy="4819673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000000"/>
                </a:solidFill>
              </a:rPr>
              <a:t>Destination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Estimate of entry kinetic energy and comparison with chemical bond energies</a:t>
            </a:r>
          </a:p>
          <a:p>
            <a:r>
              <a:rPr lang="en-US" sz="2000" b="1" dirty="0">
                <a:solidFill>
                  <a:srgbClr val="000000"/>
                </a:solidFill>
              </a:rPr>
              <a:t>Entry vehicle geometry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Shape (aerodynamic drag) and size (drag area), which along with mass =&gt; ballistic coefficient</a:t>
            </a:r>
          </a:p>
          <a:p>
            <a:r>
              <a:rPr lang="en-US" sz="2000" b="1" dirty="0">
                <a:solidFill>
                  <a:srgbClr val="000000"/>
                </a:solidFill>
              </a:rPr>
              <a:t>Trajectory (or trajectories)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Dispersions – either due to entry state or atmospheric uncertainties and/or aerodynamics</a:t>
            </a:r>
          </a:p>
          <a:p>
            <a:r>
              <a:rPr lang="en-US" sz="2000" b="1" dirty="0">
                <a:solidFill>
                  <a:srgbClr val="000000"/>
                </a:solidFill>
              </a:rPr>
              <a:t>Computing tools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Code for flow fields (and radiation fields, if applicable)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Materials thermal response codes</a:t>
            </a:r>
          </a:p>
          <a:p>
            <a:r>
              <a:rPr lang="en-US" sz="2000" b="1" dirty="0">
                <a:solidFill>
                  <a:srgbClr val="000000"/>
                </a:solidFill>
              </a:rPr>
              <a:t>Examples</a:t>
            </a:r>
          </a:p>
          <a:p>
            <a:r>
              <a:rPr lang="en-US" sz="2000" b="1" dirty="0">
                <a:solidFill>
                  <a:srgbClr val="000000"/>
                </a:solidFill>
              </a:rPr>
              <a:t>Scaling laws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Pressure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Convective heat flux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9B54B97-6C6C-5547-94F4-33CDDA9A9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NASA Langley/Ames EDL Seminar Series for Summer Interns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08697C0-754F-4043-ADA3-532D4E414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D6FF18E-01CE-9941-BA82-2E4ED81714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July 6, 2021</a:t>
            </a:r>
          </a:p>
        </p:txBody>
      </p:sp>
    </p:spTree>
    <p:extLst>
      <p:ext uri="{BB962C8B-B14F-4D97-AF65-F5344CB8AC3E}">
        <p14:creationId xmlns:p14="http://schemas.microsoft.com/office/powerpoint/2010/main" val="139017618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C38F72-7F34-7771-F514-7F2B433E883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72F982-496A-07D4-96F8-2DA87B8083D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194E9-979D-C49F-035C-03038276FE6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E6DC6C-0318-B5F8-0815-6C3094BB2008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Exploration of the Outer Planets</a:t>
            </a:r>
          </a:p>
        </p:txBody>
      </p:sp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0F44D9FC-B07E-727D-3ED4-4CD2CDF86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989570"/>
              </p:ext>
            </p:extLst>
          </p:nvPr>
        </p:nvGraphicFramePr>
        <p:xfrm>
          <a:off x="1753870" y="1225001"/>
          <a:ext cx="8693785" cy="40055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87500">
                  <a:extLst>
                    <a:ext uri="{9D8B030D-6E8A-4147-A177-3AD203B41FA5}">
                      <a16:colId xmlns:a16="http://schemas.microsoft.com/office/drawing/2014/main" val="3022870463"/>
                    </a:ext>
                  </a:extLst>
                </a:gridCol>
                <a:gridCol w="7106285">
                  <a:extLst>
                    <a:ext uri="{9D8B030D-6E8A-4147-A177-3AD203B41FA5}">
                      <a16:colId xmlns:a16="http://schemas.microsoft.com/office/drawing/2014/main" val="1656981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936490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Jupiter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Pioneer 10 (NASA/1973)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Pioneer 11 (NASA/1974)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Voyager 1 &amp; 2 (NASA/1979)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rgbClr val="ED1C24"/>
                          </a:solidFill>
                        </a:rPr>
                        <a:t>Galileo (NASA/1995)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dirty="0">
                          <a:solidFill>
                            <a:srgbClr val="ED1C24"/>
                          </a:solidFill>
                        </a:rPr>
                        <a:t> </a:t>
                      </a:r>
                      <a:r>
                        <a:rPr lang="en-US" i="1" dirty="0"/>
                        <a:t>in situ</a:t>
                      </a:r>
                      <a:r>
                        <a:rPr lang="en-US" dirty="0"/>
                        <a:t> measurements of the atmosphere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Juno (NASA/2016)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077543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Saturn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Pioneer 11 (NASA/1979)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Voyager 1 (NASA/1980)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Voyager 2 (NASA/1981)</a:t>
                      </a:r>
                    </a:p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Cassini (NASA/2004-17)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5016367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Uranus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Voyager 2 (NASA/1986)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8923824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Neptune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Voyager 2 (NASA/1989)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6892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A697689-7CBA-F187-F5EF-E1FEE2C82903}"/>
              </a:ext>
            </a:extLst>
          </p:cNvPr>
          <p:cNvSpPr txBox="1"/>
          <p:nvPr/>
        </p:nvSpPr>
        <p:spPr>
          <a:xfrm>
            <a:off x="1744345" y="5371003"/>
            <a:ext cx="8703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Jupiter also studied in missions using gravity assists (e.g., Cassini 2000)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Cassini de-orbited and entered Saturn atmosphere, but no atmospheric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Juno will be de-orbited for entry into Jupiter</a:t>
            </a:r>
          </a:p>
        </p:txBody>
      </p:sp>
    </p:spTree>
    <p:extLst>
      <p:ext uri="{BB962C8B-B14F-4D97-AF65-F5344CB8AC3E}">
        <p14:creationId xmlns:p14="http://schemas.microsoft.com/office/powerpoint/2010/main" val="115051774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E5BEF3-5E92-A478-FB31-C33EC482E93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BA91E4-1C40-5C74-F858-6526AB3415F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F0008-7337-5EAD-3284-A75732E501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AE07D00-F5CB-29C7-4BB7-96E725336D8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Some Characteristic of the Outer Planets</a:t>
            </a:r>
          </a:p>
        </p:txBody>
      </p:sp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9423756A-5A8B-B839-FA10-DF7590EE4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255550"/>
              </p:ext>
            </p:extLst>
          </p:nvPr>
        </p:nvGraphicFramePr>
        <p:xfrm>
          <a:off x="166368" y="1272540"/>
          <a:ext cx="11772902" cy="2606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42392">
                  <a:extLst>
                    <a:ext uri="{9D8B030D-6E8A-4147-A177-3AD203B41FA5}">
                      <a16:colId xmlns:a16="http://schemas.microsoft.com/office/drawing/2014/main" val="3022870463"/>
                    </a:ext>
                  </a:extLst>
                </a:gridCol>
                <a:gridCol w="1017270">
                  <a:extLst>
                    <a:ext uri="{9D8B030D-6E8A-4147-A177-3AD203B41FA5}">
                      <a16:colId xmlns:a16="http://schemas.microsoft.com/office/drawing/2014/main" val="2641076795"/>
                    </a:ext>
                  </a:extLst>
                </a:gridCol>
                <a:gridCol w="1016716">
                  <a:extLst>
                    <a:ext uri="{9D8B030D-6E8A-4147-A177-3AD203B41FA5}">
                      <a16:colId xmlns:a16="http://schemas.microsoft.com/office/drawing/2014/main" val="2990074549"/>
                    </a:ext>
                  </a:extLst>
                </a:gridCol>
                <a:gridCol w="1059021">
                  <a:extLst>
                    <a:ext uri="{9D8B030D-6E8A-4147-A177-3AD203B41FA5}">
                      <a16:colId xmlns:a16="http://schemas.microsoft.com/office/drawing/2014/main" val="3817651726"/>
                    </a:ext>
                  </a:extLst>
                </a:gridCol>
                <a:gridCol w="1037409">
                  <a:extLst>
                    <a:ext uri="{9D8B030D-6E8A-4147-A177-3AD203B41FA5}">
                      <a16:colId xmlns:a16="http://schemas.microsoft.com/office/drawing/2014/main" val="3563552829"/>
                    </a:ext>
                  </a:extLst>
                </a:gridCol>
                <a:gridCol w="1113052">
                  <a:extLst>
                    <a:ext uri="{9D8B030D-6E8A-4147-A177-3AD203B41FA5}">
                      <a16:colId xmlns:a16="http://schemas.microsoft.com/office/drawing/2014/main" val="2737945272"/>
                    </a:ext>
                  </a:extLst>
                </a:gridCol>
                <a:gridCol w="1729014">
                  <a:extLst>
                    <a:ext uri="{9D8B030D-6E8A-4147-A177-3AD203B41FA5}">
                      <a16:colId xmlns:a16="http://schemas.microsoft.com/office/drawing/2014/main" val="1656981650"/>
                    </a:ext>
                  </a:extLst>
                </a:gridCol>
                <a:gridCol w="1729014">
                  <a:extLst>
                    <a:ext uri="{9D8B030D-6E8A-4147-A177-3AD203B41FA5}">
                      <a16:colId xmlns:a16="http://schemas.microsoft.com/office/drawing/2014/main" val="438692714"/>
                    </a:ext>
                  </a:extLst>
                </a:gridCol>
                <a:gridCol w="1729014">
                  <a:extLst>
                    <a:ext uri="{9D8B030D-6E8A-4147-A177-3AD203B41FA5}">
                      <a16:colId xmlns:a16="http://schemas.microsoft.com/office/drawing/2014/main" val="225121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Esc. Vel.</a:t>
                      </a:r>
                    </a:p>
                    <a:p>
                      <a:pPr algn="ctr"/>
                      <a:r>
                        <a:rPr lang="en-US" dirty="0"/>
                        <a:t>km.s</a:t>
                      </a:r>
                      <a:r>
                        <a:rPr lang="en-US" baseline="30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Rot. Vel.</a:t>
                      </a:r>
                    </a:p>
                    <a:p>
                      <a:pPr algn="ctr"/>
                      <a:r>
                        <a:rPr lang="en-US" dirty="0"/>
                        <a:t>km.s</a:t>
                      </a:r>
                      <a:r>
                        <a:rPr lang="en-US" baseline="30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Ent. Vel.</a:t>
                      </a:r>
                    </a:p>
                    <a:p>
                      <a:pPr algn="ctr"/>
                      <a:r>
                        <a:rPr lang="en-US" dirty="0"/>
                        <a:t>km.s</a:t>
                      </a:r>
                      <a:r>
                        <a:rPr lang="en-US" baseline="30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Rel. Vel.</a:t>
                      </a:r>
                    </a:p>
                    <a:p>
                      <a:pPr algn="ctr"/>
                      <a:r>
                        <a:rPr lang="en-US" dirty="0"/>
                        <a:t>km.s</a:t>
                      </a:r>
                      <a:r>
                        <a:rPr lang="en-US" baseline="30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Ref. KE</a:t>
                      </a:r>
                    </a:p>
                    <a:p>
                      <a:pPr algn="ctr"/>
                      <a:r>
                        <a:rPr lang="en-US" baseline="0" dirty="0"/>
                        <a:t>MJ.kg</a:t>
                      </a:r>
                      <a:r>
                        <a:rPr lang="en-US" baseline="30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Composition</a:t>
                      </a:r>
                    </a:p>
                    <a:p>
                      <a:pPr algn="ctr"/>
                      <a:r>
                        <a:rPr lang="en-US" dirty="0"/>
                        <a:t>(by vol.)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BDE </a:t>
                      </a:r>
                    </a:p>
                    <a:p>
                      <a:pPr algn="ctr"/>
                      <a:r>
                        <a:rPr lang="en-US" baseline="0" dirty="0"/>
                        <a:t>MJ.kg</a:t>
                      </a:r>
                      <a:r>
                        <a:rPr lang="en-US" baseline="30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Ion. potential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MJ.kg</a:t>
                      </a:r>
                      <a:r>
                        <a:rPr lang="en-US" baseline="300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936490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Jupiter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60.2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12.29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59.89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47.6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90:10 (H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:He)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</a:t>
                      </a:r>
                      <a:r>
                        <a:rPr lang="en-US" sz="1800" baseline="-25000" dirty="0"/>
                        <a:t>2</a:t>
                      </a:r>
                      <a:r>
                        <a:rPr lang="en-US" sz="1800" dirty="0"/>
                        <a:t>:  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31.1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: 25.9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He:  592.7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</a:t>
                      </a:r>
                      <a:r>
                        <a:rPr lang="en-US" sz="1800" baseline="-25000" dirty="0"/>
                        <a:t>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:  738.4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:    1302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077543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Saturn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36.09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9.54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37.54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95:5 (H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:He)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5016367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Uranus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21.38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-2.57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22.57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85:15 (H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:He)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8923824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Neptune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23.56               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2.67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27.67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25.0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313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80:20 (H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:He)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66892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3491186-FD53-F076-05E2-5F0F80F21C66}"/>
              </a:ext>
            </a:extLst>
          </p:cNvPr>
          <p:cNvSpPr txBox="1"/>
          <p:nvPr/>
        </p:nvSpPr>
        <p:spPr>
          <a:xfrm>
            <a:off x="166368" y="4217134"/>
            <a:ext cx="117729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Entering a planet’s atmosphere in the direction of its spin, i.e., prograde entries, is beneficial – reduced aerothermal environments due to reduced velocity (atmosphere relative)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Max. benefit of planet rotation is at the equator – benefit drops off as </a:t>
            </a:r>
            <a:r>
              <a:rPr lang="en-US" dirty="0" err="1"/>
              <a:t>cos</a:t>
            </a:r>
            <a:r>
              <a:rPr lang="en-US" dirty="0" err="1">
                <a:latin typeface="Symbol" pitchFamily="2" charset="2"/>
              </a:rPr>
              <a:t>L</a:t>
            </a:r>
            <a:r>
              <a:rPr lang="en-US" dirty="0"/>
              <a:t> (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 is the latitude)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Retrograde entry at Saturn ≈ Prograde entry at Jupiter!!!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Retrograde entry at Neptune ≈ Prograde entry at Saturn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Ice Giants, entry kinetic energy insufficient to ionize any gas species – convective heating dominates &amp; no radiative heating until entry velocities &gt; 27 km/s</a:t>
            </a:r>
          </a:p>
        </p:txBody>
      </p:sp>
    </p:spTree>
    <p:extLst>
      <p:ext uri="{BB962C8B-B14F-4D97-AF65-F5344CB8AC3E}">
        <p14:creationId xmlns:p14="http://schemas.microsoft.com/office/powerpoint/2010/main" val="302107975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5A211355-1103-66FB-33F3-86662CB20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300" y="1589924"/>
            <a:ext cx="4114800" cy="3840480"/>
          </a:xfrm>
          <a:prstGeom prst="rect">
            <a:avLst/>
          </a:prstGeom>
        </p:spPr>
      </p:pic>
      <p:pic>
        <p:nvPicPr>
          <p:cNvPr id="19" name="Picture 18" descr="Chart, line chart&#10;&#10;Description automatically generated">
            <a:extLst>
              <a:ext uri="{FF2B5EF4-FFF2-40B4-BE49-F238E27FC236}">
                <a16:creationId xmlns:a16="http://schemas.microsoft.com/office/drawing/2014/main" id="{D7C4E6B5-737F-FEFF-6135-C5B760307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589924"/>
            <a:ext cx="4191000" cy="391668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208FC-3A6F-BA3E-4891-43F32F15AA5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A53DF0-EC56-DBC5-380F-154601B47D7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34EAC-466B-A8A0-A760-5A5A259475C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23CD81-7054-F11E-0828-9B8F383F5442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Atmospheric Structure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Julianne I. Moses, L. N. Fletcher, T. K. Greathouse, G. S. Orton, V. Hue, </a:t>
            </a:r>
            <a:r>
              <a:rPr lang="en-US" sz="1200" b="1" i="1" dirty="0">
                <a:solidFill>
                  <a:srgbClr val="FFFF00"/>
                </a:solidFill>
              </a:rPr>
              <a:t>Icarus</a:t>
            </a:r>
            <a:r>
              <a:rPr lang="en-US" sz="1200" b="1" dirty="0">
                <a:solidFill>
                  <a:srgbClr val="FFFF00"/>
                </a:solidFill>
              </a:rPr>
              <a:t>, 307, 2018, Pages 124-145.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G. A. Allen, Jr., M. J. Wright, and P. Gage, NASA TM-2004-212847, 2005.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Agrawal, et al., “Atmospheric entry studies for Uranus,” IEEE Aerospace Conference, 2014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A17E81-533E-9A2D-82BB-81F1AB056EB0}"/>
              </a:ext>
            </a:extLst>
          </p:cNvPr>
          <p:cNvSpPr txBox="1"/>
          <p:nvPr/>
        </p:nvSpPr>
        <p:spPr>
          <a:xfrm>
            <a:off x="1930088" y="1220592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URANUS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2C7DCF-AC6C-9C8B-6467-37DD87E64428}"/>
              </a:ext>
            </a:extLst>
          </p:cNvPr>
          <p:cNvSpPr txBox="1"/>
          <p:nvPr/>
        </p:nvSpPr>
        <p:spPr>
          <a:xfrm>
            <a:off x="9241261" y="1220592"/>
            <a:ext cx="1100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NEPTUNE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4C6A51-2882-4AA0-D6CC-C99B2855590D}"/>
              </a:ext>
            </a:extLst>
          </p:cNvPr>
          <p:cNvSpPr txBox="1"/>
          <p:nvPr/>
        </p:nvSpPr>
        <p:spPr>
          <a:xfrm>
            <a:off x="342900" y="5511141"/>
            <a:ext cx="11510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Reference altitude of Z = 0 km is pegged at 1 bar (1000 mbar) 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Tropopause at either planet is ≈0.1 bar (100 mbar) </a:t>
            </a:r>
            <a:r>
              <a:rPr lang="en-US" sz="1200" dirty="0"/>
              <a:t>[Robinson, T., Catling, D. </a:t>
            </a:r>
            <a:r>
              <a:rPr lang="en-US" sz="1200" i="1" dirty="0"/>
              <a:t>Nature </a:t>
            </a:r>
            <a:r>
              <a:rPr lang="en-US" sz="1200" i="1" dirty="0" err="1"/>
              <a:t>Geosci</a:t>
            </a:r>
            <a:r>
              <a:rPr lang="en-US" sz="1200" dirty="0"/>
              <a:t> </a:t>
            </a:r>
            <a:r>
              <a:rPr lang="en-US" sz="1200" b="1" dirty="0"/>
              <a:t>7</a:t>
            </a:r>
            <a:r>
              <a:rPr lang="en-US" sz="1200" dirty="0"/>
              <a:t>, 12–15 (2014). https://</a:t>
            </a:r>
            <a:r>
              <a:rPr lang="en-US" sz="1200" dirty="0" err="1"/>
              <a:t>doi.org</a:t>
            </a:r>
            <a:r>
              <a:rPr lang="en-US" sz="1200" dirty="0"/>
              <a:t>/10.1038/ngeo2020]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Mission Science (descent probe) is from 0.1 bar to 10 bar (RF transmission decreases with increasing pressure)</a:t>
            </a:r>
          </a:p>
        </p:txBody>
      </p:sp>
    </p:spTree>
    <p:extLst>
      <p:ext uri="{BB962C8B-B14F-4D97-AF65-F5344CB8AC3E}">
        <p14:creationId xmlns:p14="http://schemas.microsoft.com/office/powerpoint/2010/main" val="299894939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208FC-3A6F-BA3E-4891-43F32F15AA5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A53DF0-EC56-DBC5-380F-154601B47D7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34EAC-466B-A8A0-A760-5A5A259475C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23CD81-7054-F11E-0828-9B8F383F5442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Atmospheric Composition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Julianne I. Moses, L. N. Fletcher, T. K. Greathouse, G. S. Orton, V. Hue, </a:t>
            </a:r>
            <a:r>
              <a:rPr lang="en-US" sz="1200" b="1" i="1" dirty="0">
                <a:solidFill>
                  <a:srgbClr val="FFFF00"/>
                </a:solidFill>
              </a:rPr>
              <a:t>Icarus</a:t>
            </a:r>
            <a:r>
              <a:rPr lang="en-US" sz="1200" b="1" dirty="0">
                <a:solidFill>
                  <a:srgbClr val="FFFF00"/>
                </a:solidFill>
              </a:rPr>
              <a:t>, 307, 2018, Pages 124-145.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64C6A51-2882-4AA0-D6CC-C99B2855590D}"/>
                  </a:ext>
                </a:extLst>
              </p:cNvPr>
              <p:cNvSpPr txBox="1"/>
              <p:nvPr/>
            </p:nvSpPr>
            <p:spPr>
              <a:xfrm>
                <a:off x="342900" y="5511141"/>
                <a:ext cx="11510010" cy="958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Chemical modeling of the atmospheres shows no CH</a:t>
                </a:r>
                <a:r>
                  <a:rPr lang="en-US" baseline="-25000" dirty="0"/>
                  <a:t>4</a:t>
                </a:r>
                <a:r>
                  <a:rPr lang="en-US" dirty="0"/>
                  <a:t> at Uranus and 0.0015 mole of CH</a:t>
                </a:r>
                <a:r>
                  <a:rPr lang="en-US" baseline="-25000" dirty="0"/>
                  <a:t>4</a:t>
                </a:r>
                <a:r>
                  <a:rPr lang="en-US" dirty="0"/>
                  <a:t> at Neptune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“Unmixing” of the Uranian atmosphere occurs much deeper than expected – He mole fraction varies with altitude</a:t>
                </a:r>
                <a:endParaRPr lang="en-US" sz="12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For initial analysis purposes, we can 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He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0.85:15 (Uranus) 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He</m:t>
                        </m:r>
                      </m:sub>
                    </m:sSub>
                  </m:oMath>
                </a14:m>
                <a:r>
                  <a:rPr lang="en-US" dirty="0"/>
                  <a:t> = 0.82:0.18 (Neptune)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64C6A51-2882-4AA0-D6CC-C99B28555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5511141"/>
                <a:ext cx="11510010" cy="958211"/>
              </a:xfrm>
              <a:prstGeom prst="rect">
                <a:avLst/>
              </a:prstGeom>
              <a:blipFill>
                <a:blip r:embed="rId2"/>
                <a:stretch>
                  <a:fillRect l="-220" t="-1299" b="-5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96CE06E3-2DD3-F5BC-AB8B-A2B2AAB2E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2" y="1591056"/>
            <a:ext cx="4114800" cy="3840480"/>
          </a:xfrm>
          <a:prstGeom prst="rect">
            <a:avLst/>
          </a:prstGeom>
        </p:spPr>
      </p:pic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810D68E3-10B0-CFB2-BF0A-B6D66D27E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24" y="1591056"/>
            <a:ext cx="4114800" cy="38404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4743D40-7938-9CCB-D425-CD76AD4627B3}"/>
              </a:ext>
            </a:extLst>
          </p:cNvPr>
          <p:cNvSpPr txBox="1"/>
          <p:nvPr/>
        </p:nvSpPr>
        <p:spPr>
          <a:xfrm>
            <a:off x="1930088" y="1220592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URANUS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7604ED-FD64-27BA-D4F2-2FF5E74AB66E}"/>
              </a:ext>
            </a:extLst>
          </p:cNvPr>
          <p:cNvSpPr txBox="1"/>
          <p:nvPr/>
        </p:nvSpPr>
        <p:spPr>
          <a:xfrm>
            <a:off x="9241261" y="1220592"/>
            <a:ext cx="1100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NEPTUNE</a:t>
            </a:r>
          </a:p>
        </p:txBody>
      </p:sp>
    </p:spTree>
    <p:extLst>
      <p:ext uri="{BB962C8B-B14F-4D97-AF65-F5344CB8AC3E}">
        <p14:creationId xmlns:p14="http://schemas.microsoft.com/office/powerpoint/2010/main" val="416947799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10F3694-B520-7D5E-6B03-19B5A1DF0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1280894"/>
            <a:ext cx="7772400" cy="247611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26A367-2332-F4BB-C782-59151EAC74A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A747B-8A5C-A7A6-D230-A943A6FCE33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 dirty="0"/>
              <a:t>TFAWS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DD9C-2DBF-56E6-9481-C696A271CC6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4960BD-2BD4-EB06-79CF-208C03DED025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Capsule Geometries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NASA, “Planetary Mission Entry Vehicles: Quick Reference Guide, v4.0,” NASA SP-20220010761, 2022.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17058-E6ED-A9A0-B6B1-0DB5630B957F}"/>
              </a:ext>
            </a:extLst>
          </p:cNvPr>
          <p:cNvSpPr txBox="1"/>
          <p:nvPr/>
        </p:nvSpPr>
        <p:spPr>
          <a:xfrm>
            <a:off x="340995" y="3861946"/>
            <a:ext cx="1151001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45° blunted cone is the configuration of choice for exploration of planetary atmospheres whose ambient densities provide sufficient resistance to the entry capsule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45° sphere-cone has good dynamic stability characteristics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DeepSpace2 probe (on Mars Polar Lander) was also a 45° sphere-cone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Galileo probe the only one with flight heritage for Outer Solar System planet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ratio </a:t>
            </a:r>
            <a:r>
              <a:rPr lang="en-US" dirty="0" err="1"/>
              <a:t>R</a:t>
            </a:r>
            <a:r>
              <a:rPr lang="en-US" baseline="-25000" dirty="0" err="1"/>
              <a:t>n</a:t>
            </a:r>
            <a:r>
              <a:rPr lang="en-US" dirty="0" err="1"/>
              <a:t>:R</a:t>
            </a:r>
            <a:r>
              <a:rPr lang="en-US" baseline="-25000" dirty="0" err="1"/>
              <a:t>b</a:t>
            </a:r>
            <a:r>
              <a:rPr lang="en-US" dirty="0"/>
              <a:t> is not necessarily 0.5, which is often assumed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sharper nose is preferred if shock-layer radiation is the dominant heating mechanism – </a:t>
            </a:r>
            <a:r>
              <a:rPr lang="en-US" dirty="0" err="1"/>
              <a:t>q</a:t>
            </a:r>
            <a:r>
              <a:rPr lang="en-US" baseline="-25000" dirty="0" err="1"/>
              <a:t>Rad</a:t>
            </a:r>
            <a:r>
              <a:rPr lang="en-US" dirty="0"/>
              <a:t> ≈ √R</a:t>
            </a:r>
            <a:r>
              <a:rPr lang="en-US" baseline="-25000" dirty="0"/>
              <a:t>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blunter nose is preferred if convective heating is the dominant mechanism – </a:t>
            </a:r>
            <a:r>
              <a:rPr lang="en-US" dirty="0" err="1"/>
              <a:t>q</a:t>
            </a:r>
            <a:r>
              <a:rPr lang="en-US" baseline="-25000" dirty="0" err="1"/>
              <a:t>Conv</a:t>
            </a:r>
            <a:r>
              <a:rPr lang="en-US" dirty="0"/>
              <a:t> ≈ 1/√R</a:t>
            </a:r>
            <a:r>
              <a:rPr lang="en-US" baseline="-25000" dirty="0"/>
              <a:t>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AFDEDA-FE60-640E-FD82-2E0815F3B8DC}"/>
              </a:ext>
            </a:extLst>
          </p:cNvPr>
          <p:cNvSpPr/>
          <p:nvPr/>
        </p:nvSpPr>
        <p:spPr>
          <a:xfrm>
            <a:off x="2209800" y="3722809"/>
            <a:ext cx="77724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F22D50-F14C-5AC5-A775-32C77FBED780}"/>
              </a:ext>
            </a:extLst>
          </p:cNvPr>
          <p:cNvSpPr/>
          <p:nvPr/>
        </p:nvSpPr>
        <p:spPr>
          <a:xfrm>
            <a:off x="9959340" y="1325563"/>
            <a:ext cx="45719" cy="264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56DE2B-9E1E-DAC0-0C9B-6D4987BE8018}"/>
              </a:ext>
            </a:extLst>
          </p:cNvPr>
          <p:cNvSpPr/>
          <p:nvPr/>
        </p:nvSpPr>
        <p:spPr>
          <a:xfrm>
            <a:off x="2209800" y="1383965"/>
            <a:ext cx="45719" cy="2640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9813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8C1E0-EEDE-E0E7-5C68-ACA4750CCA2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2E7BA2-A28F-9D37-BBC8-979212C1828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9B8E2-8606-264E-1DEB-D47960F7085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26866D-30E7-9344-DD87-2507CBBA903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Trajectories (1/3): General Ideas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C50ABD5-63C8-6B83-C9C0-ADA4EC3D2D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9565" y="1325563"/>
                <a:ext cx="11532870" cy="5167309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/>
                  <a:t>Entries (direct or from orbit) for Gas/Ice Giants are almost always ballistic (no lift =&gt; </a:t>
                </a:r>
                <a:r>
                  <a:rPr lang="en-US" sz="2000" dirty="0">
                    <a:latin typeface="Symbol" pitchFamily="2" charset="2"/>
                  </a:rPr>
                  <a:t>a</a:t>
                </a:r>
                <a:r>
                  <a:rPr lang="en-US" sz="2000" dirty="0"/>
                  <a:t> = 0° for axisymmetric geometries)</a:t>
                </a:r>
              </a:p>
              <a:p>
                <a:endParaRPr lang="en-US" sz="300" dirty="0"/>
              </a:p>
              <a:p>
                <a:r>
                  <a:rPr lang="en-US" sz="2000" dirty="0"/>
                  <a:t>Simple view: atmospheric density reduces the velocity magnitude &amp; gravity turns the velocity vector</a:t>
                </a:r>
                <a:endParaRPr lang="en-US" sz="1600" dirty="0"/>
              </a:p>
              <a:p>
                <a:pPr lvl="2"/>
                <a:endParaRPr lang="en-US" sz="300" dirty="0"/>
              </a:p>
              <a:p>
                <a:r>
                  <a:rPr lang="en-US" sz="2000" dirty="0"/>
                  <a:t>For the restrictive case of no change in flight path angle </a:t>
                </a:r>
                <a:r>
                  <a:rPr lang="en-US" sz="2000" i="1" dirty="0"/>
                  <a:t>and</a:t>
                </a:r>
                <a:r>
                  <a:rPr lang="en-US" sz="2000" dirty="0"/>
                  <a:t> an isothermal atmosphere:</a:t>
                </a:r>
              </a:p>
              <a:p>
                <a:pPr lvl="1"/>
                <a:r>
                  <a:rPr lang="en-US" sz="1800" dirty="0"/>
                  <a:t>The product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bSup>
                    <m:sSubSup>
                      <m:sSubSup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bSup>
                  </m:oMath>
                </a14:m>
                <a:r>
                  <a:rPr lang="en-US" sz="1800" dirty="0"/>
                  <a:t> reaches a maximum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func>
                      <m:func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800" dirty="0"/>
              </a:p>
              <a:p>
                <a:pPr lvl="2"/>
                <a:r>
                  <a:rPr lang="en-US" sz="1600" dirty="0"/>
                  <a:t>Peak convective heating (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Sup>
                      <m:sSubSup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0.5</m:t>
                        </m:r>
                      </m:sup>
                    </m:sSubSup>
                    <m:sSubSup>
                      <m:sSubSup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</m:oMath>
                </a14:m>
                <a:r>
                  <a:rPr lang="en-US" sz="1600" dirty="0"/>
                  <a:t>) occurs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func>
                      <m:func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0.85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lvl="2"/>
                <a:r>
                  <a:rPr lang="en-US" sz="1600" dirty="0"/>
                  <a:t>Peak stagnation pressure (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sSubSup>
                      <m:sSubSup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1600" dirty="0"/>
                  <a:t>) occurs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0.61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lvl="2"/>
                <a:endParaRPr lang="en-US" sz="300" dirty="0"/>
              </a:p>
              <a:p>
                <a:r>
                  <a:rPr lang="en-US" sz="2000" dirty="0"/>
                  <a:t>For a single flight trajectory time histories of relevant physical quantities rather easy to compute</a:t>
                </a:r>
              </a:p>
              <a:p>
                <a:pPr lvl="1"/>
                <a:r>
                  <a:rPr lang="en-US" sz="1600" dirty="0"/>
                  <a:t>Discretize the heat pulse and stagnation pressure times histories for flow computations (continuum or other)</a:t>
                </a:r>
              </a:p>
              <a:p>
                <a:endParaRPr lang="en-US" sz="300" dirty="0"/>
              </a:p>
              <a:p>
                <a:r>
                  <a:rPr lang="en-US" sz="2000" dirty="0"/>
                  <a:t>For multiple trajectories (including atmospheric dispersions, aerodynamic uncertainties, uncertainties in entry state, …) need to delink trajectories from environments</a:t>
                </a:r>
              </a:p>
              <a:p>
                <a:pPr lvl="1"/>
                <a:r>
                  <a:rPr lang="en-US" sz="1800" dirty="0"/>
                  <a:t>Tacit assumption: there isn’t substantial shape change (due to material recession) – certainly not true for Jupiter entries, but useful assumption for Ice Giant entries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C50ABD5-63C8-6B83-C9C0-ADA4EC3D2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65" y="1325563"/>
                <a:ext cx="11532870" cy="5167309"/>
              </a:xfrm>
              <a:prstGeom prst="rect">
                <a:avLst/>
              </a:prstGeom>
              <a:blipFill>
                <a:blip r:embed="rId2"/>
                <a:stretch>
                  <a:fillRect l="-330" t="-1471" r="-440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153130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452EC9-F4E2-E3C6-9159-FD6C1FA565A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8314CD-D9F9-F714-FBAB-9DFC1689E22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1C77A-59E0-2C22-D9E6-0B9EC5573D8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FAC432-2A1D-D3D5-F680-A40D735101F9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Trajectories (2/3): Single Trajectory 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470AE8-CEE8-E5A1-1B5C-F936C544D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1607820"/>
            <a:ext cx="5585460" cy="36423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95CD12-E34A-3C81-E1E8-7256E2D9C2B6}"/>
              </a:ext>
            </a:extLst>
          </p:cNvPr>
          <p:cNvSpPr txBox="1"/>
          <p:nvPr/>
        </p:nvSpPr>
        <p:spPr>
          <a:xfrm>
            <a:off x="2188849" y="1246108"/>
            <a:ext cx="1804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PRESSURE PULSE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0EE0F3-61D1-C945-1275-FE38BCADCFCD}"/>
              </a:ext>
            </a:extLst>
          </p:cNvPr>
          <p:cNvSpPr txBox="1"/>
          <p:nvPr/>
        </p:nvSpPr>
        <p:spPr>
          <a:xfrm>
            <a:off x="8788202" y="1238488"/>
            <a:ext cx="1321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HEAT PULSE</a:t>
            </a:r>
          </a:p>
        </p:txBody>
      </p:sp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D66405F1-93CA-4753-16F1-B61E25DC0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92" y="1607820"/>
            <a:ext cx="5585460" cy="36423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AC0BF6-3EF7-0FF6-B881-14277C5C6C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75668" y="5258417"/>
                <a:ext cx="2730748" cy="716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stag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n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AC0BF6-3EF7-0FF6-B881-14277C5C6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668" y="5258417"/>
                <a:ext cx="2730748" cy="716415"/>
              </a:xfrm>
              <a:prstGeom prst="rect">
                <a:avLst/>
              </a:prstGeom>
              <a:blipFill>
                <a:blip r:embed="rId4"/>
                <a:stretch>
                  <a:fillRect l="-1389" r="-2778"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6C25B9-9CD2-8B7E-4098-E6CE289736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82378" y="5462288"/>
                <a:ext cx="2238049" cy="3086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stag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6C25B9-9CD2-8B7E-4098-E6CE28973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78" y="5462288"/>
                <a:ext cx="2238049" cy="308674"/>
              </a:xfrm>
              <a:prstGeom prst="rect">
                <a:avLst/>
              </a:prstGeom>
              <a:blipFill>
                <a:blip r:embed="rId5"/>
                <a:stretch>
                  <a:fillRect l="-2260" r="-339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12EBE07-B728-AD15-E8B1-F8B067393189}"/>
              </a:ext>
            </a:extLst>
          </p:cNvPr>
          <p:cNvSpPr txBox="1"/>
          <p:nvPr/>
        </p:nvSpPr>
        <p:spPr>
          <a:xfrm>
            <a:off x="2306913" y="6123540"/>
            <a:ext cx="2588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Newtonian impact theory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EEF10C-7181-F822-CD35-2B07F323F7FD}"/>
              </a:ext>
            </a:extLst>
          </p:cNvPr>
          <p:cNvSpPr txBox="1"/>
          <p:nvPr/>
        </p:nvSpPr>
        <p:spPr>
          <a:xfrm>
            <a:off x="7832896" y="6123540"/>
            <a:ext cx="361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Strictly for first-order boundary layer</a:t>
            </a:r>
          </a:p>
        </p:txBody>
      </p:sp>
    </p:spTree>
    <p:extLst>
      <p:ext uri="{BB962C8B-B14F-4D97-AF65-F5344CB8AC3E}">
        <p14:creationId xmlns:p14="http://schemas.microsoft.com/office/powerpoint/2010/main" val="101802770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8C1E0-EEDE-E0E7-5C68-ACA4750CCA2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 dirty="0"/>
              <a:t>September 8,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2E7BA2-A28F-9D37-BBC8-979212C1828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9B8E2-8606-264E-1DEB-D47960F7085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26866D-30E7-9344-DD87-2507CBBA903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754510-BA40-7344-D14D-1C838BD47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1234440"/>
            <a:ext cx="6507480" cy="509397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16D3FA5-E4D8-C566-ABB2-2B2D547998BE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Trajectories (3/3): Design Space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AEA992B-9F06-223A-82C0-F857062612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25768" y="1259755"/>
                <a:ext cx="5464302" cy="518069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/>
                  <a:t>Discretize the density (equiv. altitude)-velocity space as desired for flow computations</a:t>
                </a:r>
                <a:endParaRPr lang="en-US" sz="1800" dirty="0"/>
              </a:p>
              <a:p>
                <a:pPr lvl="1"/>
                <a:r>
                  <a:rPr lang="en-US" sz="1800" dirty="0"/>
                  <a:t>For lifting entries, </a:t>
                </a:r>
                <a:r>
                  <a:rPr lang="en-US" sz="1800" i="1" dirty="0"/>
                  <a:t>each point</a:t>
                </a:r>
                <a:r>
                  <a:rPr lang="en-US" sz="1800" dirty="0"/>
                  <a:t> in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800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800" dirty="0"/>
                  <a:t> space could have several angles of attack!</a:t>
                </a:r>
              </a:p>
              <a:p>
                <a:pPr lvl="1"/>
                <a:endParaRPr lang="en-US" sz="500" dirty="0"/>
              </a:p>
              <a:p>
                <a:pPr>
                  <a:spcBef>
                    <a:spcPts val="0"/>
                  </a:spcBef>
                </a:pPr>
                <a:r>
                  <a:rPr lang="en-US" sz="2000" dirty="0"/>
                  <a:t>Impose upper and lower limits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000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000" dirty="0"/>
                  <a:t> space</a:t>
                </a:r>
              </a:p>
              <a:p>
                <a:pPr lvl="1"/>
                <a:r>
                  <a:rPr lang="en-US" sz="1800" dirty="0"/>
                  <a:t>Upper limit – Knudsen number cutoff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𝐾𝑛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≤0.01</m:t>
                    </m:r>
                  </m:oMath>
                </a14:m>
                <a:endParaRPr lang="en-US" sz="1600" dirty="0"/>
              </a:p>
              <a:p>
                <a:pPr lvl="2"/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600" dirty="0"/>
                  <a:t> is the mean free path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600" dirty="0"/>
                  <a:t> is a characteristic length (=nose radius)</a:t>
                </a:r>
              </a:p>
              <a:p>
                <a:pPr lvl="2"/>
                <a:r>
                  <a:rPr lang="en-US" sz="1600" dirty="0"/>
                  <a:t>Limit value of 0.01 is subjective, but represents a limit up to which the continuum approximation holds</a:t>
                </a:r>
              </a:p>
              <a:p>
                <a:pPr lvl="1"/>
                <a:r>
                  <a:rPr lang="en-US" sz="1800" dirty="0"/>
                  <a:t>Lower limit – Mach number cutoff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800" dirty="0"/>
                  <a:t> &gt; 1?)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1600" dirty="0"/>
                  <a:t> is also subjective and depends on the choice of flow solver [how best to handle diminishing compressibility of flow medium]</a:t>
                </a:r>
              </a:p>
              <a:p>
                <a:pPr>
                  <a:spcBef>
                    <a:spcPts val="0"/>
                  </a:spcBef>
                </a:pPr>
                <a:endParaRPr lang="en-US" sz="500" dirty="0"/>
              </a:p>
              <a:p>
                <a:pPr>
                  <a:spcBef>
                    <a:spcPts val="500"/>
                  </a:spcBef>
                </a:pPr>
                <a:r>
                  <a:rPr lang="en-US" sz="2000" dirty="0"/>
                  <a:t>Additional guides provided by </a:t>
                </a:r>
                <a:r>
                  <a:rPr lang="en-US" sz="2000" i="1" dirty="0"/>
                  <a:t>equilibrium</a:t>
                </a:r>
                <a:r>
                  <a:rPr lang="en-US" sz="2000" dirty="0"/>
                  <a:t> estimates of post-shock chemical composition</a:t>
                </a:r>
                <a:endParaRPr lang="en-US" sz="1800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AEA992B-9F06-223A-82C0-F85706261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768" y="1259755"/>
                <a:ext cx="5464302" cy="5180692"/>
              </a:xfrm>
              <a:prstGeom prst="rect">
                <a:avLst/>
              </a:prstGeom>
              <a:blipFill>
                <a:blip r:embed="rId3"/>
                <a:stretch>
                  <a:fillRect l="-1160" t="-1467" b="-1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581148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8C1E0-EEDE-E0E7-5C68-ACA4750CCA2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</p:spPr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2E7BA2-A28F-9D37-BBC8-979212C1828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9B8E2-8606-264E-1DEB-D47960F7085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</p:spPr>
        <p:txBody>
          <a:bodyPr/>
          <a:lstStyle/>
          <a:p>
            <a:fld id="{7ABC26D0-6559-5840-9AE2-C58C7BF0A95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26866D-30E7-9344-DD87-2507CBBA903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Flow Modeling: General Ideas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C50ABD5-63C8-6B83-C9C0-ADA4EC3D2D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9565" y="1325563"/>
                <a:ext cx="11532870" cy="5167309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/>
                  <a:t>Continuum </a:t>
                </a:r>
                <a:r>
                  <a:rPr lang="en-US" sz="2000" i="1" dirty="0"/>
                  <a:t>vs. </a:t>
                </a:r>
                <a:r>
                  <a:rPr lang="en-US" sz="2000" dirty="0"/>
                  <a:t>Non-continuum</a:t>
                </a:r>
              </a:p>
              <a:p>
                <a:pPr lvl="1"/>
                <a:r>
                  <a:rPr lang="en-US" sz="1800" dirty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𝐾𝑛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&lt;0.003</m:t>
                    </m:r>
                  </m:oMath>
                </a14:m>
                <a:r>
                  <a:rPr lang="en-US" sz="1800" dirty="0"/>
                  <a:t> as a rough limit for continuum flow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𝐾𝑛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800" dirty="0"/>
                  <a:t> is the freestream Knudsen number,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den>
                        </m:f>
                      </m:e>
                    </m:d>
                    <m:rad>
                      <m:radPr>
                        <m:degHide m:val="on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is the mean free path 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is the nose radius]</a:t>
                </a:r>
              </a:p>
              <a:p>
                <a:pPr lvl="1"/>
                <a:endParaRPr lang="en-US" sz="500" dirty="0"/>
              </a:p>
              <a:p>
                <a:r>
                  <a:rPr lang="en-US" sz="2000" dirty="0"/>
                  <a:t>List of species (H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, H, He, &amp; CH</a:t>
                </a:r>
                <a:r>
                  <a:rPr lang="en-US" sz="2000" baseline="-25000" dirty="0"/>
                  <a:t>4</a:t>
                </a:r>
                <a:r>
                  <a:rPr lang="en-US" sz="2000" dirty="0"/>
                  <a:t> and its dissociation products, if needed)</a:t>
                </a:r>
              </a:p>
              <a:p>
                <a:pPr marL="11113" indent="-11113"/>
                <a:endParaRPr lang="en-US" sz="500" dirty="0"/>
              </a:p>
              <a:p>
                <a:r>
                  <a:rPr lang="en-US" sz="2000" dirty="0"/>
                  <a:t>Chemistry mechanism and reaction rates (chemical kinetics)</a:t>
                </a:r>
                <a:endParaRPr lang="en-US" sz="1600" dirty="0"/>
              </a:p>
              <a:p>
                <a:endParaRPr lang="en-US" sz="500" dirty="0"/>
              </a:p>
              <a:p>
                <a:r>
                  <a:rPr lang="en-US" sz="2000" dirty="0"/>
                  <a:t>Thermodynamic properties of species and mixture</a:t>
                </a:r>
                <a:endParaRPr lang="en-US" sz="1600" dirty="0"/>
              </a:p>
              <a:p>
                <a:endParaRPr lang="en-US" sz="500" dirty="0"/>
              </a:p>
              <a:p>
                <a:r>
                  <a:rPr lang="en-US" sz="2000" dirty="0"/>
                  <a:t>Laminar and Turbulent transport properties/models of species and mixture</a:t>
                </a:r>
              </a:p>
              <a:p>
                <a:endParaRPr lang="en-US" sz="500" dirty="0"/>
              </a:p>
              <a:p>
                <a:r>
                  <a:rPr lang="en-US" sz="2000" dirty="0"/>
                  <a:t>Wall boundary conditions</a:t>
                </a:r>
                <a:endParaRPr lang="en-US" sz="1600" dirty="0"/>
              </a:p>
              <a:p>
                <a:pPr lvl="1"/>
                <a:r>
                  <a:rPr lang="en-US" sz="1800" dirty="0"/>
                  <a:t>Cold </a:t>
                </a:r>
                <a:r>
                  <a:rPr lang="en-US" sz="1800" i="1" dirty="0"/>
                  <a:t>vs.</a:t>
                </a:r>
                <a:r>
                  <a:rPr lang="en-US" sz="1800" dirty="0"/>
                  <a:t> Hot</a:t>
                </a:r>
              </a:p>
              <a:p>
                <a:pPr lvl="1"/>
                <a:r>
                  <a:rPr lang="en-US" sz="1800" dirty="0" err="1"/>
                  <a:t>Recombinative</a:t>
                </a:r>
                <a:r>
                  <a:rPr lang="en-US" sz="1800" dirty="0"/>
                  <a:t> efficiency or “catalytic” efficiency </a:t>
                </a:r>
                <a:r>
                  <a:rPr lang="en-US" sz="1800" i="1" dirty="0"/>
                  <a:t>vs.</a:t>
                </a:r>
                <a:r>
                  <a:rPr lang="en-US" sz="1800" dirty="0"/>
                  <a:t> equilibrium</a:t>
                </a:r>
              </a:p>
              <a:p>
                <a:pPr lvl="1"/>
                <a:r>
                  <a:rPr lang="en-US" sz="1800" dirty="0"/>
                  <a:t>Surface roughness</a:t>
                </a:r>
              </a:p>
              <a:p>
                <a:pPr marL="914400" lvl="2" indent="0">
                  <a:buNone/>
                </a:pPr>
                <a:endParaRPr lang="en-US" sz="300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C50ABD5-63C8-6B83-C9C0-ADA4EC3D2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65" y="1325563"/>
                <a:ext cx="11532870" cy="5167309"/>
              </a:xfrm>
              <a:prstGeom prst="rect">
                <a:avLst/>
              </a:prstGeom>
              <a:blipFill>
                <a:blip r:embed="rId2"/>
                <a:stretch>
                  <a:fillRect l="-330" t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79127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Some General Ideas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0009" y="1250611"/>
                <a:ext cx="11424063" cy="5180692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The entry problem is all about transformation of energy between thermal, chemical, radiative, and kinetic energies and energy management (thermal protection)</a:t>
                </a:r>
              </a:p>
              <a:p>
                <a:pPr lvl="1"/>
                <a:endParaRPr lang="en-US" sz="500" dirty="0"/>
              </a:p>
              <a:p>
                <a:r>
                  <a:rPr lang="en-US" sz="2000" dirty="0"/>
                  <a:t>Total enthalpy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/>
                  <a:t>) of the gas is the “energy” that is referred to above</a:t>
                </a:r>
              </a:p>
              <a:p>
                <a:endParaRPr lang="en-US" sz="500" dirty="0"/>
              </a:p>
              <a:p>
                <a:endParaRPr lang="en-US" sz="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nary>
                                <m:naryPr>
                                  <m:chr m:val="∑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Thermal</m:t>
                          </m:r>
                        </m:lim>
                      </m:limUp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limUpp>
                        <m:limUp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nary>
                                <m:naryPr>
                                  <m:chr m:val="∑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∆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 panose="02040503050406030204" pitchFamily="18" charset="0"/>
                                        </a:rPr>
                                        <m:t>o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Chemical</m:t>
                          </m:r>
                        </m:lim>
                      </m:limUp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limUpp>
                        <m:limUp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m:rPr>
                                  <m:brk/>
                                </m:r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m:rPr>
                                  <m:brk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brk/>
                                </m:r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Kinetic</m:t>
                          </m:r>
                        </m:lim>
                      </m:limUp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                      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mass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fraction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of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∆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latin typeface="Cambria Math" panose="02040503050406030204" pitchFamily="18" charset="0"/>
                                      </a:rPr>
                                      <m:t>o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enthalpy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of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formation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of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at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STP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thermal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enthalpy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of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temperature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𝒖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velocity</m:t>
                                </m:r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vector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lvl="1"/>
                <a:endParaRPr lang="en-US" sz="500" dirty="0"/>
              </a:p>
              <a:p>
                <a:r>
                  <a:rPr lang="en-US" sz="2000" dirty="0"/>
                  <a:t>Notes: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800" dirty="0"/>
                  <a:t>Usually, thermal enthalpy content in the ambient gas is negligibly small compared to the kinetic energy and chemical energy except for the case of CO</a:t>
                </a:r>
                <a:r>
                  <a:rPr lang="en-US" sz="1800" baseline="-25000" dirty="0"/>
                  <a:t>2</a:t>
                </a:r>
                <a:r>
                  <a:rPr lang="en-US" sz="1800" dirty="0"/>
                  <a:t> atmospheres (Venus and Mars) – CO</a:t>
                </a:r>
                <a:r>
                  <a:rPr lang="en-US" sz="1800" baseline="-25000" dirty="0"/>
                  <a:t>2</a:t>
                </a:r>
                <a:r>
                  <a:rPr lang="en-US" sz="1800" dirty="0"/>
                  <a:t> has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bSup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1800" dirty="0"/>
                  <a:t> MJ/kg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800" dirty="0"/>
                  <a:t>Atmospheric entry – ambient gas is (bow) shock heated, high KE in the freestream is reduced post-shock &amp; chemical and thermal energy is increased; chemical energy is recovered at the surface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800" dirty="0"/>
                  <a:t>Arc jet testing – low KE ambient gas is arc heated; dissociated gas acquires KE in a convergent-divergent nozzle, but reduces thermal energy due to expansion; KE reduced again behind bow shock around the test article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009" y="1250611"/>
                <a:ext cx="11424063" cy="5180692"/>
              </a:xfrm>
              <a:blipFill>
                <a:blip r:embed="rId3"/>
                <a:stretch>
                  <a:fillRect l="-444" t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5EBDAB-9793-764D-9A5C-80AA4C7CBEF8}"/>
              </a:ext>
            </a:extLst>
          </p:cNvPr>
          <p:cNvCxnSpPr/>
          <p:nvPr/>
        </p:nvCxnSpPr>
        <p:spPr>
          <a:xfrm flipH="1">
            <a:off x="514350" y="5829300"/>
            <a:ext cx="323850" cy="0"/>
          </a:xfrm>
          <a:prstGeom prst="line">
            <a:avLst/>
          </a:prstGeom>
          <a:ln w="127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3E71DD-4300-7049-A4D1-CF16C1FBC43C}"/>
              </a:ext>
            </a:extLst>
          </p:cNvPr>
          <p:cNvCxnSpPr/>
          <p:nvPr/>
        </p:nvCxnSpPr>
        <p:spPr>
          <a:xfrm flipV="1">
            <a:off x="514350" y="5280660"/>
            <a:ext cx="0" cy="54864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4CAF0E-225A-5641-8CD8-A4AC0F50ED9A}"/>
              </a:ext>
            </a:extLst>
          </p:cNvPr>
          <p:cNvCxnSpPr/>
          <p:nvPr/>
        </p:nvCxnSpPr>
        <p:spPr>
          <a:xfrm>
            <a:off x="514350" y="5280660"/>
            <a:ext cx="323850" cy="0"/>
          </a:xfrm>
          <a:prstGeom prst="line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BD9088-ED54-05C0-F401-65000A0C8148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9A72DE-CC26-DB83-6744-D4E62D12EB10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6E7C8-1326-6A41-CD50-4D7766F8C60C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62008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4592" y="1250611"/>
                <a:ext cx="11542816" cy="5242262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Mass conservation equation of species </a:t>
                </a:r>
                <a:r>
                  <a:rPr lang="en-US" sz="2000" i="1" dirty="0"/>
                  <a:t>s</a:t>
                </a:r>
                <a:r>
                  <a:rPr lang="en-US" sz="2000" dirty="0"/>
                  <a:t> for a steady flow</a:t>
                </a:r>
              </a:p>
              <a:p>
                <a:pPr marL="0" indent="0">
                  <a:buNone/>
                </a:pPr>
                <a:endParaRPr lang="en-US" sz="18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  <m:sSub>
                            <m:sSubPr>
                              <m:ctrlPr>
                                <a:rPr lang="el-G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  <m:e>
                          <m: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  <m:r>
                            <a:rPr lang="el-GR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𝜵</m:t>
                          </m:r>
                          <m:sSub>
                            <m:sSubPr>
                              <m:ctrlPr>
                                <a:rPr lang="el-G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600" dirty="0"/>
              </a:p>
              <a:p>
                <a:pPr marL="0" indent="0">
                  <a:buNone/>
                </a:pPr>
                <a:endParaRPr lang="en-US" sz="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mixture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mass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density</m:t>
                            </m:r>
                          </m:e>
                        </m:mr>
                        <m:m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velocity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vector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mass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fraction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species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number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species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the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mixture</m:t>
                            </m:r>
                          </m:e>
                        </m:mr>
                        <m:m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𝒟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mass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diffusion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coefficient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mass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production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rate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species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Need models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lvl="1"/>
                <a:r>
                  <a:rPr lang="en-US" sz="1600" dirty="0"/>
                  <a:t>Mixture is at best binary – H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, He – or at worst ternary – H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, H, He. Using a constant Schmidt number (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𝑆𝑐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𝒟</m:t>
                        </m:r>
                      </m:den>
                    </m:f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is the coefficient of viscosity of the mixture ) is okay in initial computations, or collision integral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(1,1)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lvl="1"/>
                <a:r>
                  <a:rPr lang="en-US" sz="1600" dirty="0"/>
                  <a:t>Need chemistry mechanism &amp; kinetics to develop production rate of species </a:t>
                </a:r>
                <a:r>
                  <a:rPr lang="en-US" sz="1600" i="1" dirty="0"/>
                  <a:t>s.</a:t>
                </a:r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4592" y="1250611"/>
                <a:ext cx="11542816" cy="5242262"/>
              </a:xfrm>
              <a:blipFill>
                <a:blip r:embed="rId2"/>
                <a:stretch>
                  <a:fillRect l="-440" t="-7488" b="-1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3CF0039F-62C2-F342-832C-66696F12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Mass Conservation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1300" b="1" dirty="0">
                <a:solidFill>
                  <a:srgbClr val="FFFF00"/>
                </a:solidFill>
              </a:rPr>
              <a:t>Wright, M. J., unpublished work (based partly on work of </a:t>
            </a:r>
            <a:r>
              <a:rPr lang="en-US" sz="1300" b="1" dirty="0" err="1">
                <a:solidFill>
                  <a:srgbClr val="FFFF00"/>
                </a:solidFill>
              </a:rPr>
              <a:t>Stallcop</a:t>
            </a:r>
            <a:r>
              <a:rPr lang="en-US" sz="1300" b="1" dirty="0">
                <a:solidFill>
                  <a:srgbClr val="FFFF00"/>
                </a:solidFill>
              </a:rPr>
              <a:t> et al., JTHT, 12(4), 1998)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2D2B42-1AC6-59F8-F161-492DEBF1DFF0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30154-C817-5C66-1831-66E993623E50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75016-9756-140C-C9AE-91C618E45423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06837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CF0039F-62C2-F342-832C-66696F12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Chemistry Mechanism and Kinetics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1300" b="1" dirty="0">
                <a:solidFill>
                  <a:srgbClr val="FFFF00"/>
                </a:solidFill>
              </a:rPr>
              <a:t>Leibowitz, L.P., </a:t>
            </a:r>
            <a:r>
              <a:rPr lang="en-US" sz="1300" b="1" i="1" dirty="0">
                <a:solidFill>
                  <a:srgbClr val="FFFF00"/>
                </a:solidFill>
              </a:rPr>
              <a:t>Physics of Fluids</a:t>
            </a:r>
            <a:r>
              <a:rPr lang="en-US" sz="1300" b="1" dirty="0">
                <a:solidFill>
                  <a:srgbClr val="FFFF00"/>
                </a:solidFill>
              </a:rPr>
              <a:t>, 16</a:t>
            </a:r>
            <a:r>
              <a:rPr lang="en-US" sz="1300" dirty="0">
                <a:solidFill>
                  <a:srgbClr val="FFFF00"/>
                </a:solidFill>
              </a:rPr>
              <a:t>(1)</a:t>
            </a:r>
            <a:r>
              <a:rPr lang="en-US" sz="1300" b="1" dirty="0">
                <a:solidFill>
                  <a:srgbClr val="FFFF00"/>
                </a:solidFill>
              </a:rPr>
              <a:t>, 1973, pp. 59-68</a:t>
            </a:r>
            <a:br>
              <a:rPr lang="en-US" sz="1300" b="1" dirty="0">
                <a:solidFill>
                  <a:srgbClr val="FFFF00"/>
                </a:solidFill>
              </a:rPr>
            </a:br>
            <a:r>
              <a:rPr lang="en-US" sz="1300" b="1" dirty="0">
                <a:solidFill>
                  <a:srgbClr val="FFFF00"/>
                </a:solidFill>
              </a:rPr>
              <a:t>Leibowitz, L.P. and </a:t>
            </a:r>
            <a:r>
              <a:rPr lang="en-US" sz="1300" b="1" dirty="0" err="1">
                <a:solidFill>
                  <a:srgbClr val="FFFF00"/>
                </a:solidFill>
              </a:rPr>
              <a:t>Kuo</a:t>
            </a:r>
            <a:r>
              <a:rPr lang="en-US" sz="1300" b="1" dirty="0">
                <a:solidFill>
                  <a:srgbClr val="FFFF00"/>
                </a:solidFill>
              </a:rPr>
              <a:t>, T.J., </a:t>
            </a:r>
            <a:r>
              <a:rPr lang="en-US" sz="1300" b="1" i="1" dirty="0">
                <a:solidFill>
                  <a:srgbClr val="FFFF00"/>
                </a:solidFill>
              </a:rPr>
              <a:t>AIAA Journal</a:t>
            </a:r>
            <a:r>
              <a:rPr lang="en-US" sz="1300" b="1" dirty="0">
                <a:solidFill>
                  <a:srgbClr val="FFFF00"/>
                </a:solidFill>
              </a:rPr>
              <a:t>, 14(9), 1976, pp. 1324-1329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2D2B42-1AC6-59F8-F161-492DEBF1DFF0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30154-C817-5C66-1831-66E993623E50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75016-9756-140C-C9AE-91C618E45423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E09014-F6DC-8607-83CE-82FEE0028E3C}"/>
                  </a:ext>
                </a:extLst>
              </p:cNvPr>
              <p:cNvSpPr txBox="1"/>
              <p:nvPr/>
            </p:nvSpPr>
            <p:spPr>
              <a:xfrm>
                <a:off x="1992280" y="1493703"/>
                <a:ext cx="8207440" cy="4796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Currently rely on mechanism and rates developed by Leibowitz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⇌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dissociation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⇌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associative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ionization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He</m:t>
                            </m:r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⇌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He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associative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ionization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⇌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direct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ionization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⇌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two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step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ionization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He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⇌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direct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ionization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He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  <m:e>
                            <m:r>
                              <a:rPr lang="en-US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⇌</m:t>
                            </m:r>
                          </m: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two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step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ionization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Reactions are written in the endothermic direction (energy supply direction)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Reaction rates are in modified Arrhenius form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endParaRPr lang="en-US" sz="1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Activation temperature from heats of reaction (assuming no thermal barriers)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E09014-F6DC-8607-83CE-82FEE0028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2280" y="1493703"/>
                <a:ext cx="8207440" cy="4796826"/>
              </a:xfrm>
              <a:prstGeom prst="rect">
                <a:avLst/>
              </a:prstGeom>
              <a:blipFill>
                <a:blip r:embed="rId2"/>
                <a:stretch>
                  <a:fillRect l="-463" t="-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386416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4592" y="1250611"/>
                <a:ext cx="11542816" cy="5242262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Momentum conservation equation for a steady flow</a:t>
                </a:r>
              </a:p>
              <a:p>
                <a:endParaRPr lang="en-US" sz="1000" dirty="0"/>
              </a:p>
              <a:p>
                <a:endParaRPr lang="en-US" sz="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𝒖𝒖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𝛁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𝐓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ℜ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ℳ</m:t>
                                </m:r>
                              </m:den>
                            </m:f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pressure</m:t>
                            </m:r>
                          </m:e>
                        </m:mr>
                        <m:mr>
                          <m:e>
                            <m:r>
                              <a:rPr lang="en-US" sz="1800" b="1" i="0" smtClean="0">
                                <a:latin typeface="Cambria Math" panose="02040503050406030204" pitchFamily="18" charset="0"/>
                              </a:rPr>
                              <m:t>𝐓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𝛻</m:t>
                                </m:r>
                                <m:r>
                                  <a:rPr lang="en-US" sz="18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𝒖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8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𝛻</m:t>
                                        </m:r>
                                        <m:r>
                                          <a:rPr lang="en-US" sz="1800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e>
                            </m:d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stress</m:t>
                            </m:r>
                            <m: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tensor</m:t>
                            </m:r>
                          </m:e>
                        </m:mr>
                      </m:m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ℜ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molar</m:t>
                            </m:r>
                            <m: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gas</m:t>
                            </m:r>
                            <m: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constant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=8.3144</m:t>
                            </m:r>
                            <m:f>
                              <m:f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 panose="02040503050406030204" pitchFamily="18" charset="0"/>
                                  </a:rPr>
                                  <m:t>J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 panose="02040503050406030204" pitchFamily="18" charset="0"/>
                                  </a:rPr>
                                  <m:t>mol</m:t>
                                </m:r>
                                <m:r>
                                  <a:rPr lang="en-US" sz="1800" b="0" i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</m:den>
                            </m:f>
                          </m:e>
                        </m:mr>
                        <m:m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ℳ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mixture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molar</m:t>
                            </m:r>
                            <m: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mass</m:t>
                            </m:r>
                          </m:e>
                        </m:mr>
                        <m:m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mixture</m:t>
                            </m:r>
                            <m: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coefficient</m:t>
                            </m:r>
                            <m: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viscosity</m:t>
                            </m:r>
                          </m:e>
                        </m:mr>
                      </m:m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/>
                  <a:t>Viscosity of each species from collision integrals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(2,2)</m:t>
                        </m:r>
                      </m:sup>
                    </m:sSup>
                  </m:oMath>
                </a14:m>
                <a:r>
                  <a:rPr lang="en-US" sz="1800" dirty="0"/>
                  <a:t> - classical approach is to use Lennard-Jones 6-12 potential</a:t>
                </a:r>
              </a:p>
              <a:p>
                <a:r>
                  <a:rPr lang="en-US" sz="1800" dirty="0">
                    <a:solidFill>
                      <a:srgbClr val="FF0000"/>
                    </a:solidFill>
                  </a:rPr>
                  <a:t>Viscosity of the mixture from mixing rule – either Wilke or Gupta-</a:t>
                </a:r>
                <a:r>
                  <a:rPr lang="en-US" sz="1800" dirty="0" err="1">
                    <a:solidFill>
                      <a:srgbClr val="FF0000"/>
                    </a:solidFill>
                  </a:rPr>
                  <a:t>Yos</a:t>
                </a:r>
                <a:endParaRPr lang="en-US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4592" y="1250611"/>
                <a:ext cx="11542816" cy="5242262"/>
              </a:xfrm>
              <a:blipFill>
                <a:blip r:embed="rId2"/>
                <a:stretch>
                  <a:fillRect l="-440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3CF0039F-62C2-F342-832C-66696F12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Momentum Conservation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1300" b="1" dirty="0" err="1">
                <a:solidFill>
                  <a:srgbClr val="FFFF00"/>
                </a:solidFill>
              </a:rPr>
              <a:t>Svehla</a:t>
            </a:r>
            <a:r>
              <a:rPr lang="en-US" sz="1300" b="1" dirty="0">
                <a:solidFill>
                  <a:srgbClr val="FFFF00"/>
                </a:solidFill>
              </a:rPr>
              <a:t>, R. A., NASA TR R-132, 1962, and NASA TM 4647, 1995</a:t>
            </a:r>
            <a:br>
              <a:rPr lang="en-US" sz="1300" b="1" dirty="0">
                <a:solidFill>
                  <a:srgbClr val="FFFF00"/>
                </a:solidFill>
              </a:rPr>
            </a:br>
            <a:r>
              <a:rPr lang="en-US" sz="1300" b="1" dirty="0">
                <a:solidFill>
                  <a:srgbClr val="FFFF00"/>
                </a:solidFill>
              </a:rPr>
              <a:t>Wright, M. J., unpublished work (based partly on work of </a:t>
            </a:r>
            <a:r>
              <a:rPr lang="en-US" sz="1300" b="1" dirty="0" err="1">
                <a:solidFill>
                  <a:srgbClr val="FFFF00"/>
                </a:solidFill>
              </a:rPr>
              <a:t>Stallcop</a:t>
            </a:r>
            <a:r>
              <a:rPr lang="en-US" sz="1300" b="1" dirty="0">
                <a:solidFill>
                  <a:srgbClr val="FFFF00"/>
                </a:solidFill>
              </a:rPr>
              <a:t> et al., JTHT, 12(4), 1998)</a:t>
            </a:r>
            <a:br>
              <a:rPr lang="en-US" sz="1300" b="1" dirty="0">
                <a:solidFill>
                  <a:schemeClr val="bg1"/>
                </a:solidFill>
              </a:rPr>
            </a:b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2D2B42-1AC6-59F8-F161-492DEBF1DFF0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30154-C817-5C66-1831-66E993623E50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75016-9756-140C-C9AE-91C618E45423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69582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54AB0-CECD-1AC9-690E-2511BFF212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A837D9-DD8D-C637-9776-C640279670A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9909C-2958-D91B-DDF0-93C29CB7F4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D064B0E-12D1-5183-9204-F979F48423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4592" y="1250611"/>
                <a:ext cx="11542816" cy="524226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/>
                  <a:t>Energy conservation equation for a steady flow</a:t>
                </a:r>
              </a:p>
              <a:p>
                <a:endParaRPr lang="en-US" sz="5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𝜵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limUpp>
                                <m:limUp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groupChr>
                                    <m:groupChrPr>
                                      <m:chr m:val="⏞"/>
                                      <m:pos m:val="top"/>
                                      <m:vertJc m:val="bot"/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groupChrPr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𝜅</m:t>
                                          </m:r>
                                          <m:r>
                                            <a:rPr lang="en-US" sz="18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𝜵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</m:d>
                                    </m:e>
                                  </m:groupCh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Thermal</m:t>
                                  </m:r>
                                </m:lim>
                              </m:limUp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𝜵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limUpp>
                                <m:limUp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groupChr>
                                    <m:groupChrPr>
                                      <m:chr m:val="⏞"/>
                                      <m:pos m:val="top"/>
                                      <m:vertJc m:val="bot"/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groupChr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nary>
                                            <m:naryPr>
                                              <m:chr m:val="∑"/>
                                              <m:ctrlP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m:rPr>
                                                  <m:brk m:alnAt="23"/>
                                                </m:rP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  <m:r>
                                                <a:rPr lang="en-US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sub>
                                            <m:sup>
                                              <m:sSub>
                                                <m:sSubPr>
                                                  <m:ctrlPr>
                                                    <a:rPr lang="en-US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𝑛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</m:sup>
                                            <m:e>
                                              <m:d>
                                                <m:dPr>
                                                  <m:begChr m:val="["/>
                                                  <m:endChr m:val="]"/>
                                                  <m:ctrlPr>
                                                    <a:rPr lang="en-US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h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</m:sub>
                                                  </m:sSub>
                                                  <m:d>
                                                    <m:dPr>
                                                      <m:ctrlP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𝑇</m:t>
                                                      </m:r>
                                                    </m:e>
                                                  </m:d>
                                                  <m:r>
                                                    <a:rPr lang="en-US" sz="180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+</m:t>
                                                  </m:r>
                                                  <m:sSubSup>
                                                    <m:sSubSupPr>
                                                      <m:ctrlP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∆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𝑓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 sz="180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o</m:t>
                                                      </m:r>
                                                    </m:sup>
                                                  </m:sSubSup>
                                                  <m:sSub>
                                                    <m:sSubPr>
                                                      <m:ctrlP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𝐻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l-G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ρ</m:t>
                                              </m:r>
                                              <m:r>
                                                <a:rPr lang="el-GR" sz="1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𝒟</m:t>
                                              </m:r>
                                              <m:r>
                                                <a:rPr lang="el-GR" sz="1800" b="1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𝜵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l-GR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</m:e>
                                          </m:nary>
                                        </m:e>
                                      </m:d>
                                    </m:e>
                                  </m:groupCh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Chemical</m:t>
                                  </m:r>
                                </m:lim>
                              </m:limUpp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</a:rPr>
                            <m:t>Diffusive</m:t>
                          </m:r>
                        </m:lim>
                      </m:limUpp>
                    </m:oMath>
                  </m:oMathPara>
                </a14:m>
                <a:endParaRPr lang="en-US" sz="1800" dirty="0"/>
              </a:p>
              <a:p>
                <a:endParaRPr lang="en-US" sz="500" dirty="0"/>
              </a:p>
              <a:p>
                <a:pPr lvl="1"/>
                <a:r>
                  <a:rPr lang="en-US" sz="1800" dirty="0"/>
                  <a:t>A constant amount of enthalpy can be added or subtracted from above equation without changing the balance</a:t>
                </a:r>
              </a:p>
              <a:p>
                <a:pPr lvl="2"/>
                <a:r>
                  <a:rPr lang="en-US" sz="1600" dirty="0"/>
                  <a:t>Useful idea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bSup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600" dirty="0"/>
                  <a:t> of dominant species is negative, </a:t>
                </a:r>
                <a:r>
                  <a:rPr lang="en-US" sz="1600" i="1" dirty="0"/>
                  <a:t>e.g.</a:t>
                </a:r>
                <a:r>
                  <a:rPr lang="en-US" sz="1600" dirty="0"/>
                  <a:t>, CO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has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bSup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≅−9</m:t>
                    </m:r>
                  </m:oMath>
                </a14:m>
                <a:r>
                  <a:rPr lang="en-US" sz="1600" dirty="0"/>
                  <a:t> MJ/kg</a:t>
                </a:r>
              </a:p>
              <a:p>
                <a:pPr lvl="2"/>
                <a:endParaRPr lang="en-US" sz="1600" dirty="0"/>
              </a:p>
              <a:p>
                <a:pPr lvl="1"/>
                <a:r>
                  <a:rPr lang="en-US" sz="1800" dirty="0"/>
                  <a:t>IF viscous terms are small (high Reynolds number), then</a:t>
                </a:r>
              </a:p>
              <a:p>
                <a:pPr lvl="1"/>
                <a:endParaRPr lang="en-US" sz="5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0     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    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𝒖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1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pPr lvl="2"/>
                <a:endParaRPr lang="en-US" sz="500" dirty="0"/>
              </a:p>
              <a:p>
                <a:pPr lvl="2"/>
                <a:r>
                  <a:rPr lang="en-US" sz="1600" dirty="0"/>
                  <a:t>Total enthalpy is a constant – a result that is useful in defining the boundary layer edge</a:t>
                </a:r>
              </a:p>
              <a:p>
                <a:pPr lvl="2"/>
                <a:endParaRPr lang="en-US" sz="1600" dirty="0"/>
              </a:p>
              <a:p>
                <a:pPr lvl="1"/>
                <a:r>
                  <a:rPr lang="en-US" sz="1800" dirty="0"/>
                  <a:t>Species enthalpy is from curve fits</a:t>
                </a:r>
              </a:p>
              <a:p>
                <a:pPr lvl="2"/>
                <a:r>
                  <a:rPr lang="en-US" sz="1600" dirty="0"/>
                  <a:t>NASA Lewis fits have 200 K lower limit on temperature – linear extrapolation of enthalpy at low temperature end</a:t>
                </a:r>
              </a:p>
              <a:p>
                <a:pPr lvl="2"/>
                <a:r>
                  <a:rPr lang="en-US" sz="1600" dirty="0"/>
                  <a:t>Bruno et al. fits have 50 K lower limit on temperature – preferred fits for Ice Giant entries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D064B0E-12D1-5183-9204-F979F4842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2" y="1250611"/>
                <a:ext cx="11542816" cy="5242262"/>
              </a:xfrm>
              <a:prstGeom prst="rect">
                <a:avLst/>
              </a:prstGeom>
              <a:blipFill>
                <a:blip r:embed="rId2"/>
                <a:stretch>
                  <a:fillRect l="-440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1AF946B6-EF9D-9277-9ABC-B3CF640FBD5D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Energy Conservation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1200" b="1" dirty="0">
                <a:solidFill>
                  <a:srgbClr val="FFFF00"/>
                </a:solidFill>
              </a:rPr>
              <a:t>Gordon, S. &amp; McBride, B., NASA RP-1311, June 1996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Bruno, D. et al., Phys. Plasmas 17, 112315 (2010)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Colonna, G. et al., Int. J. Hydrogen Energy 37, 9656-9668 (2012)</a:t>
            </a:r>
          </a:p>
          <a:p>
            <a:pPr algn="ctr"/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6787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9742C3-08C4-8A94-179E-98CF46FFE52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CA765-8EDE-9AA5-B562-59DA73BC7A9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11109-B5CE-9378-874C-3DA0596B31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0DE06-5F49-99B3-79F5-7588C6300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3860" y="1540046"/>
            <a:ext cx="3042666" cy="22799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C0F37A-5447-174B-592A-0868EF69A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523" y="1540046"/>
            <a:ext cx="3042666" cy="2279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44B661-E88C-4145-9DA6-A6D749DFC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3190" y="1540046"/>
            <a:ext cx="3042666" cy="2279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B55733-7C84-4B95-1548-4E1E9D9D3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858" y="4127121"/>
            <a:ext cx="3042666" cy="2279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A48B04-F781-454D-91B1-0337EC6BD9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523" y="4127121"/>
            <a:ext cx="3042666" cy="22799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0DF94F-A7C1-2DD6-D36C-0DB7CDAF4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3190" y="4127121"/>
            <a:ext cx="3042666" cy="22799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4CB45A9-BDDA-9E73-2C68-8A19720C4C4F}"/>
              </a:ext>
            </a:extLst>
          </p:cNvPr>
          <p:cNvSpPr txBox="1"/>
          <p:nvPr/>
        </p:nvSpPr>
        <p:spPr>
          <a:xfrm>
            <a:off x="1882145" y="162992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  <a:r>
              <a:rPr lang="en-US" b="1" baseline="-25000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CA5C65-5A1D-2AA0-403B-A948C36BECD0}"/>
              </a:ext>
            </a:extLst>
          </p:cNvPr>
          <p:cNvSpPr txBox="1"/>
          <p:nvPr/>
        </p:nvSpPr>
        <p:spPr>
          <a:xfrm>
            <a:off x="4928171" y="1629928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CEEE6B-658E-4870-72A6-C399E6B1E431}"/>
              </a:ext>
            </a:extLst>
          </p:cNvPr>
          <p:cNvSpPr txBox="1"/>
          <p:nvPr/>
        </p:nvSpPr>
        <p:spPr>
          <a:xfrm>
            <a:off x="7954834" y="1629928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F559B2-C0CA-2E07-34BE-C023CA71023C}"/>
                  </a:ext>
                </a:extLst>
              </p:cNvPr>
              <p:cNvSpPr txBox="1"/>
              <p:nvPr/>
            </p:nvSpPr>
            <p:spPr>
              <a:xfrm>
                <a:off x="3796856" y="1262037"/>
                <a:ext cx="4606004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Thermodynamic Properties – Specific Heat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]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F559B2-C0CA-2E07-34BE-C023CA7102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856" y="1262037"/>
                <a:ext cx="4606004" cy="390748"/>
              </a:xfrm>
              <a:prstGeom prst="rect">
                <a:avLst/>
              </a:prstGeom>
              <a:blipFill>
                <a:blip r:embed="rId8"/>
                <a:stretch>
                  <a:fillRect l="-1377" t="-6250" r="-2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88ED81D-3BC4-137C-B59C-4896800B1F24}"/>
                  </a:ext>
                </a:extLst>
              </p:cNvPr>
              <p:cNvSpPr txBox="1"/>
              <p:nvPr/>
            </p:nvSpPr>
            <p:spPr>
              <a:xfrm>
                <a:off x="3852801" y="3844723"/>
                <a:ext cx="4513287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Transport Properties – Viscosity [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𝑃𝑟</m:t>
                    </m:r>
                  </m:oMath>
                </a14:m>
                <a:r>
                  <a:rPr lang="en-US" dirty="0"/>
                  <a:t>]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88ED81D-3BC4-137C-B59C-4896800B1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01" y="3844723"/>
                <a:ext cx="4513287" cy="390748"/>
              </a:xfrm>
              <a:prstGeom prst="rect">
                <a:avLst/>
              </a:prstGeom>
              <a:blipFill>
                <a:blip r:embed="rId9"/>
                <a:stretch>
                  <a:fillRect l="-1124" t="-6250" r="-281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>
            <a:extLst>
              <a:ext uri="{FF2B5EF4-FFF2-40B4-BE49-F238E27FC236}">
                <a16:creationId xmlns:a16="http://schemas.microsoft.com/office/drawing/2014/main" id="{651947CD-7DDC-4737-C9F5-25A5841B1F40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Thermodynamics and Transport Properties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1200" b="1" dirty="0" err="1">
                <a:solidFill>
                  <a:srgbClr val="FFFF00"/>
                </a:solidFill>
              </a:rPr>
              <a:t>Gurvich</a:t>
            </a:r>
            <a:r>
              <a:rPr lang="en-US" sz="1200" b="1" dirty="0">
                <a:solidFill>
                  <a:srgbClr val="FFFF00"/>
                </a:solidFill>
              </a:rPr>
              <a:t> et al., Thermodynamic Properties of Individual Substances, Vol. 1/Part 2, Hemisphere Publishing, 1986</a:t>
            </a:r>
          </a:p>
          <a:p>
            <a:pPr algn="ctr"/>
            <a:r>
              <a:rPr lang="en-US" sz="1200" b="1" dirty="0" err="1">
                <a:solidFill>
                  <a:srgbClr val="FFFF00"/>
                </a:solidFill>
              </a:rPr>
              <a:t>Svehla</a:t>
            </a:r>
            <a:r>
              <a:rPr lang="en-US" sz="1200" b="1" dirty="0">
                <a:solidFill>
                  <a:srgbClr val="FFFF00"/>
                </a:solidFill>
              </a:rPr>
              <a:t>, R. A., NASA TR R-132, 1962, and NASA TM 4647, 1995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Wright, M. J., unpublished work (based partly on work of </a:t>
            </a:r>
            <a:r>
              <a:rPr lang="en-US" sz="1200" b="1" dirty="0" err="1">
                <a:solidFill>
                  <a:srgbClr val="FFFF00"/>
                </a:solidFill>
              </a:rPr>
              <a:t>Stallcop</a:t>
            </a:r>
            <a:r>
              <a:rPr lang="en-US" sz="1200" b="1" dirty="0">
                <a:solidFill>
                  <a:srgbClr val="FFFF00"/>
                </a:solidFill>
              </a:rPr>
              <a:t> et al., JTHT, 12(4), 1998)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CRC Handbook of Chemistry and Physics, 84th ed., 2003-2004, p. 6-184.</a:t>
            </a:r>
          </a:p>
          <a:p>
            <a:pPr algn="ctr"/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65153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768A94-0866-42EF-6DD8-F8EB25717B9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 dirty="0"/>
              <a:t>September 8,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FCA2C-96FA-3956-56B2-442B551124C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C0489-34A7-39D9-C5D7-7E7C51F0C4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A6919B8-17F2-6142-E4DF-76AD213B009F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Wall Boundary Conditions</a:t>
            </a:r>
            <a:endParaRPr lang="en-US" b="1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6D7E878-1043-A8F0-6FBB-CC41389E9C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3835" y="1181554"/>
                <a:ext cx="11784330" cy="518069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solidFill>
                      <a:srgbClr val="000000"/>
                    </a:solidFill>
                  </a:rPr>
                  <a:t>Three types of walls</a:t>
                </a:r>
              </a:p>
              <a:p>
                <a:pPr lvl="1"/>
                <a:r>
                  <a:rPr lang="en-US" sz="1800" b="1" dirty="0">
                    <a:solidFill>
                      <a:srgbClr val="000000"/>
                    </a:solidFill>
                  </a:rPr>
                  <a:t>Cold wall </a:t>
                </a:r>
                <a:r>
                  <a:rPr lang="en-US" sz="1800" dirty="0">
                    <a:solidFill>
                      <a:srgbClr val="000000"/>
                    </a:solidFill>
                  </a:rPr>
                  <a:t>– wall temperature fixed at 298 K (usually), but species chemistry allowed to float</a:t>
                </a:r>
              </a:p>
              <a:p>
                <a:pPr lvl="2"/>
                <a:r>
                  <a:rPr lang="en-US" sz="1600" dirty="0">
                    <a:solidFill>
                      <a:srgbClr val="000000"/>
                    </a:solidFill>
                  </a:rPr>
                  <a:t>The efficiencies could be temperature dependent and would be different for different materials</a:t>
                </a:r>
              </a:p>
              <a:p>
                <a:pPr lvl="1"/>
                <a:endParaRPr lang="en-US" sz="500" dirty="0">
                  <a:solidFill>
                    <a:srgbClr val="000000"/>
                  </a:solidFill>
                </a:endParaRPr>
              </a:p>
              <a:p>
                <a:pPr lvl="1"/>
                <a:r>
                  <a:rPr lang="en-US" sz="1800" b="1" dirty="0">
                    <a:solidFill>
                      <a:srgbClr val="000000"/>
                    </a:solidFill>
                  </a:rPr>
                  <a:t>Hot wall </a:t>
                </a:r>
                <a:r>
                  <a:rPr lang="en-US" sz="1800" dirty="0">
                    <a:solidFill>
                      <a:srgbClr val="000000"/>
                    </a:solidFill>
                  </a:rPr>
                  <a:t>– wall temperature AND species chemistry allowed to float, usually conduction into the material is ignored</a:t>
                </a:r>
              </a:p>
              <a:p>
                <a:pPr marL="914400" lvl="2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thermal</m:t>
                        </m:r>
                      </m:sub>
                    </m:sSub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chemical</m:t>
                        </m:r>
                      </m:sub>
                    </m:sSub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wall</m:t>
                            </m:r>
                          </m:sub>
                          <m:sup>
                            <m: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  <m: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sink</m:t>
                            </m:r>
                          </m:sub>
                          <m:sup>
                            <m: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is the emissivity and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is the Stefan-Boltzmann constant</a:t>
                </a:r>
              </a:p>
              <a:p>
                <a:pPr lvl="2"/>
                <a:endParaRPr lang="en-US" sz="500" dirty="0">
                  <a:solidFill>
                    <a:srgbClr val="000000"/>
                  </a:solidFill>
                </a:endParaRPr>
              </a:p>
              <a:p>
                <a:pPr lvl="1"/>
                <a:r>
                  <a:rPr lang="en-US" sz="1800" dirty="0">
                    <a:solidFill>
                      <a:srgbClr val="000000"/>
                    </a:solidFill>
                  </a:rPr>
                  <a:t>What is the wall composition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)?</a:t>
                </a:r>
              </a:p>
              <a:p>
                <a:pPr lvl="2"/>
                <a:r>
                  <a:rPr lang="en-US" sz="1600" dirty="0">
                    <a:solidFill>
                      <a:srgbClr val="000000"/>
                    </a:solidFill>
                  </a:rPr>
                  <a:t>Atoms are allowed to recombine (with consequent heat release), but gradients of mass of molecular species are set to zero</a:t>
                </a:r>
              </a:p>
              <a:p>
                <a:pPr marL="1714500" lvl="3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4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400" dirty="0"/>
                  <a:t>        </a:t>
                </a:r>
                <a14:m>
                  <m:oMath xmlns:m="http://schemas.openxmlformats.org/officeDocument/2006/math">
                    <m:r>
                      <a:rPr lang="en-US" sz="1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o</m:t>
                        </m:r>
                      </m:sup>
                    </m:sSubSup>
                    <m:r>
                      <a:rPr lang="en-US" sz="1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436</m:t>
                    </m:r>
                    <m:f>
                      <m:f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kJ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mol</m:t>
                        </m:r>
                      </m:den>
                    </m:f>
                    <m:r>
                      <a:rPr lang="en-US" sz="1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400" dirty="0"/>
              </a:p>
              <a:p>
                <a:pPr marL="1714500" lvl="3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He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500" dirty="0">
                  <a:solidFill>
                    <a:srgbClr val="000000"/>
                  </a:solidFill>
                </a:endParaRPr>
              </a:p>
              <a:p>
                <a:pPr lvl="2"/>
                <a:endParaRPr lang="en-US" sz="500" dirty="0">
                  <a:solidFill>
                    <a:srgbClr val="000000"/>
                  </a:solidFill>
                </a:endParaRPr>
              </a:p>
              <a:p>
                <a:pPr lvl="1"/>
                <a:r>
                  <a:rPr lang="en-US" sz="1800" dirty="0">
                    <a:solidFill>
                      <a:srgbClr val="000000"/>
                    </a:solidFill>
                  </a:rPr>
                  <a:t>For either kind of wall, atom recombination reactions are modeled as 1</a:t>
                </a:r>
                <a:r>
                  <a:rPr lang="en-US" sz="1800" baseline="30000" dirty="0">
                    <a:solidFill>
                      <a:srgbClr val="000000"/>
                    </a:solidFill>
                  </a:rPr>
                  <a:t>st</a:t>
                </a:r>
                <a:r>
                  <a:rPr lang="en-US" sz="1800" dirty="0">
                    <a:solidFill>
                      <a:srgbClr val="000000"/>
                    </a:solidFill>
                  </a:rPr>
                  <a:t>-order </a:t>
                </a:r>
                <a:r>
                  <a:rPr lang="en-US" sz="1800" i="1" dirty="0">
                    <a:solidFill>
                      <a:srgbClr val="000000"/>
                    </a:solidFill>
                  </a:rPr>
                  <a:t>gas-phase</a:t>
                </a:r>
                <a:r>
                  <a:rPr lang="en-US" sz="1800" dirty="0">
                    <a:solidFill>
                      <a:srgbClr val="000000"/>
                    </a:solidFill>
                  </a:rPr>
                  <a:t> reactions, usually without being tempered by the corresponding equilibrium constant</a:t>
                </a:r>
              </a:p>
              <a:p>
                <a:pPr lvl="2"/>
                <a:r>
                  <a:rPr lang="en-US" sz="1600" dirty="0">
                    <a:solidFill>
                      <a:srgbClr val="000000"/>
                    </a:solidFill>
                  </a:rPr>
                  <a:t>Percentage completion of recombination reaction is controlled by the efficiency parameter </a:t>
                </a:r>
                <a:r>
                  <a:rPr lang="en-US" sz="1600" dirty="0">
                    <a:solidFill>
                      <a:srgbClr val="000000"/>
                    </a:solidFill>
                    <a:latin typeface="Symbol" pitchFamily="2" charset="2"/>
                  </a:rPr>
                  <a:t>g</a:t>
                </a:r>
                <a:r>
                  <a:rPr lang="en-US" sz="1600" dirty="0">
                    <a:solidFill>
                      <a:srgbClr val="000000"/>
                    </a:solidFill>
                  </a:rPr>
                  <a:t>; </a:t>
                </a:r>
                <a:r>
                  <a:rPr lang="en-US" sz="1600" dirty="0">
                    <a:solidFill>
                      <a:srgbClr val="000000"/>
                    </a:solidFill>
                    <a:latin typeface="Symbol" pitchFamily="2" charset="2"/>
                  </a:rPr>
                  <a:t>g</a:t>
                </a:r>
                <a:r>
                  <a:rPr lang="en-US" sz="1600" dirty="0">
                    <a:solidFill>
                      <a:srgbClr val="000000"/>
                    </a:solidFill>
                  </a:rPr>
                  <a:t> = 1 is a fully “catalytic” wall and </a:t>
                </a:r>
                <a:r>
                  <a:rPr lang="en-US" sz="1600" dirty="0">
                    <a:solidFill>
                      <a:srgbClr val="000000"/>
                    </a:solidFill>
                    <a:latin typeface="Symbol" pitchFamily="2" charset="2"/>
                  </a:rPr>
                  <a:t>g</a:t>
                </a:r>
                <a:r>
                  <a:rPr lang="en-US" sz="1600" dirty="0">
                    <a:solidFill>
                      <a:srgbClr val="000000"/>
                    </a:solidFill>
                  </a:rPr>
                  <a:t> = 0 is a “noncatalytic wall”</a:t>
                </a:r>
              </a:p>
              <a:p>
                <a:pPr lvl="2"/>
                <a:r>
                  <a:rPr lang="en-US" sz="1600" dirty="0">
                    <a:solidFill>
                      <a:srgbClr val="000000"/>
                    </a:solidFill>
                  </a:rPr>
                  <a:t>The efficiencies could be temperature dependent and would be different for different materials</a:t>
                </a:r>
              </a:p>
              <a:p>
                <a:pPr lvl="1"/>
                <a:r>
                  <a:rPr lang="en-US" sz="1800" b="1" dirty="0">
                    <a:solidFill>
                      <a:srgbClr val="000000"/>
                    </a:solidFill>
                  </a:rPr>
                  <a:t>Equilibrium wall</a:t>
                </a:r>
                <a:r>
                  <a:rPr lang="en-US" sz="1800" dirty="0">
                    <a:solidFill>
                      <a:srgbClr val="000000"/>
                    </a:solidFill>
                  </a:rPr>
                  <a:t> – wall composition is determined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wall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wall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(fixed or floating)</a:t>
                </a:r>
              </a:p>
              <a:p>
                <a:pPr lvl="2"/>
                <a:r>
                  <a:rPr lang="en-US" sz="1600" dirty="0">
                    <a:solidFill>
                      <a:srgbClr val="000000"/>
                    </a:solidFill>
                  </a:rPr>
                  <a:t>Works well in most cases except for CO</a:t>
                </a:r>
                <a:r>
                  <a:rPr lang="en-US" sz="1600" baseline="-25000" dirty="0">
                    <a:solidFill>
                      <a:srgbClr val="000000"/>
                    </a:solidFill>
                  </a:rPr>
                  <a:t>2</a:t>
                </a:r>
                <a:r>
                  <a:rPr lang="en-US" sz="1600" dirty="0">
                    <a:solidFill>
                      <a:srgbClr val="000000"/>
                    </a:solidFill>
                  </a:rPr>
                  <a:t> flow over a cold wall – CO + O has a significant thermal barrier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6D7E878-1043-A8F0-6FBB-CC41389E9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35" y="1181554"/>
                <a:ext cx="11784330" cy="5180692"/>
              </a:xfrm>
              <a:prstGeom prst="rect">
                <a:avLst/>
              </a:prstGeom>
              <a:blipFill>
                <a:blip r:embed="rId2"/>
                <a:stretch>
                  <a:fillRect l="-323" t="-1467" r="-215" b="-1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6703173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768A94-0866-42EF-6DD8-F8EB25717B9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 dirty="0"/>
              <a:t>September 8,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FCA2C-96FA-3956-56B2-442B551124C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 dirty="0"/>
              <a:t>TFAWS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C0489-34A7-39D9-C5D7-7E7C51F0C4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A6919B8-17F2-6142-E4DF-76AD213B009F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“Catalysis”</a:t>
            </a:r>
            <a:endParaRPr lang="en-US" b="1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6D7E878-1043-A8F0-6FBB-CC41389E9C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3835" y="1181554"/>
                <a:ext cx="11784330" cy="518069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solidFill>
                      <a:srgbClr val="000000"/>
                    </a:solidFill>
                  </a:rPr>
                  <a:t>In principle, there is no thermal barrier to the reaction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No issue with this recombination for a cold wall – all recombination heat of reaction is recovered at the wall</a:t>
                </a: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There could be a problem with the hot-wall boundary condition, esp. if no conduction into the wall material is considered</a:t>
                </a: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The flux of H atoms recombining at the surface is</a:t>
                </a:r>
              </a:p>
              <a:p>
                <a:pPr marL="0" indent="0">
                  <a:buNone/>
                </a:pPr>
                <a:endParaRPr lang="en-US" sz="20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ℜ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ℳ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2000" dirty="0">
                  <a:solidFill>
                    <a:srgbClr val="0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0≤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</a:rPr>
                  <a:t> is the recombination efficiency (or “catalytic” efficiency)</a:t>
                </a:r>
              </a:p>
              <a:p>
                <a:pPr lvl="1"/>
                <a:r>
                  <a:rPr lang="en-US" sz="1800" dirty="0">
                    <a:solidFill>
                      <a:srgbClr val="000000"/>
                    </a:solidFill>
                  </a:rPr>
                  <a:t>Depends on the material</a:t>
                </a:r>
              </a:p>
              <a:p>
                <a:pPr lvl="1"/>
                <a:r>
                  <a:rPr lang="en-US" sz="1800" dirty="0">
                    <a:solidFill>
                      <a:srgbClr val="000000"/>
                    </a:solidFill>
                  </a:rPr>
                  <a:t>Could also be temperature dependent</a:t>
                </a: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Recombination is in the gas phase, but reaction is not tempered by the equilibrium constant</a:t>
                </a:r>
              </a:p>
              <a:p>
                <a:pPr lvl="1"/>
                <a:r>
                  <a:rPr lang="en-US" sz="1800" dirty="0">
                    <a:solidFill>
                      <a:srgbClr val="000000"/>
                    </a:solidFill>
                  </a:rPr>
                  <a:t>Predicted wall temperatures could be higher than the sublimation temperature of carbon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6D7E878-1043-A8F0-6FBB-CC41389E9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35" y="1181554"/>
                <a:ext cx="11784330" cy="5180692"/>
              </a:xfrm>
              <a:prstGeom prst="rect">
                <a:avLst/>
              </a:prstGeom>
              <a:blipFill>
                <a:blip r:embed="rId2"/>
                <a:stretch>
                  <a:fillRect l="-323" t="-1467" b="-1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885422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768A94-0866-42EF-6DD8-F8EB25717B9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 dirty="0"/>
              <a:t>September 8,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FCA2C-96FA-3956-56B2-442B551124C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C0489-34A7-39D9-C5D7-7E7C51F0C4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A6919B8-17F2-6142-E4DF-76AD213B009F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Transition &amp; Roughness</a:t>
            </a:r>
          </a:p>
          <a:p>
            <a:pPr algn="ctr"/>
            <a:r>
              <a:rPr lang="en-US" sz="1200" dirty="0">
                <a:solidFill>
                  <a:srgbClr val="FFFF00"/>
                </a:solidFill>
              </a:rPr>
              <a:t>Saunders, D. A., and Prabhu, D. K., BLAYER User Guide, NASA TM 2018 – 219749, 2018</a:t>
            </a:r>
            <a:endParaRPr lang="en-US" sz="1200" b="1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6D7E878-1043-A8F0-6FBB-CC41389E9C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3835" y="1181554"/>
                <a:ext cx="11784330" cy="518069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solidFill>
                      <a:srgbClr val="000000"/>
                    </a:solidFill>
                  </a:rPr>
                  <a:t>Aerothermal design databases are usually constructed assuming fully turbulent flow – conservative approach</a:t>
                </a: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Could some of that conservatism be reduced through considering flow transition?</a:t>
                </a: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Two considerations:</a:t>
                </a:r>
              </a:p>
              <a:p>
                <a:pPr lvl="1"/>
                <a:r>
                  <a:rPr lang="en-US" sz="1800" b="1" dirty="0">
                    <a:solidFill>
                      <a:srgbClr val="000000"/>
                    </a:solidFill>
                  </a:rPr>
                  <a:t>Smooth wall </a:t>
                </a:r>
                <a:r>
                  <a:rPr lang="en-US" sz="1800" dirty="0">
                    <a:solidFill>
                      <a:srgbClr val="000000"/>
                    </a:solidFill>
                  </a:rPr>
                  <a:t>– transition due to instability of the wall-bounded shear layer</a:t>
                </a:r>
              </a:p>
              <a:p>
                <a:pPr lvl="2"/>
                <a:r>
                  <a:rPr lang="en-US" sz="1600" dirty="0">
                    <a:solidFill>
                      <a:srgbClr val="000000"/>
                    </a:solidFill>
                  </a:rPr>
                  <a:t>Reynolds number based on momentum thickness is one criterion</a:t>
                </a:r>
              </a:p>
              <a:p>
                <a:pPr marL="914400" lvl="2" indent="0">
                  <a:buNone/>
                </a:pPr>
                <a:endParaRPr lang="en-US" sz="500" dirty="0">
                  <a:solidFill>
                    <a:srgbClr val="000000"/>
                  </a:solidFill>
                </a:endParaRP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&gt;250</m:t>
                      </m:r>
                    </m:oMath>
                  </m:oMathPara>
                </a14:m>
                <a:endParaRPr lang="en-US" sz="1800" dirty="0">
                  <a:solidFill>
                    <a:srgbClr val="000000"/>
                  </a:solidFill>
                </a:endParaRPr>
              </a:p>
              <a:p>
                <a:pPr marL="914400" lvl="2" indent="0">
                  <a:buNone/>
                </a:pPr>
                <a:endParaRPr lang="en-US" sz="500" dirty="0">
                  <a:solidFill>
                    <a:srgbClr val="000000"/>
                  </a:solidFill>
                </a:endParaRPr>
              </a:p>
              <a:p>
                <a:pPr lvl="1"/>
                <a:endParaRPr lang="en-US" sz="500" dirty="0">
                  <a:solidFill>
                    <a:srgbClr val="000000"/>
                  </a:solidFill>
                </a:endParaRPr>
              </a:p>
              <a:p>
                <a:pPr lvl="1"/>
                <a:r>
                  <a:rPr lang="en-US" sz="1800" b="1" dirty="0">
                    <a:solidFill>
                      <a:srgbClr val="000000"/>
                    </a:solidFill>
                  </a:rPr>
                  <a:t>Rough wall </a:t>
                </a:r>
                <a:r>
                  <a:rPr lang="en-US" sz="1800" dirty="0">
                    <a:solidFill>
                      <a:srgbClr val="000000"/>
                    </a:solidFill>
                  </a:rPr>
                  <a:t>–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sandgrain</a:t>
                </a:r>
                <a:r>
                  <a:rPr lang="en-US" sz="1800" dirty="0">
                    <a:solidFill>
                      <a:srgbClr val="000000"/>
                    </a:solidFill>
                  </a:rPr>
                  <a:t> roughness-based criterion</a:t>
                </a:r>
              </a:p>
              <a:p>
                <a:pPr lvl="1"/>
                <a:endParaRPr lang="en-US" sz="500" dirty="0">
                  <a:solidFill>
                    <a:srgbClr val="000000"/>
                  </a:solidFill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𝑘𝑘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800" dirty="0">
                  <a:solidFill>
                    <a:srgbClr val="000000"/>
                  </a:solidFill>
                </a:endParaRPr>
              </a:p>
              <a:p>
                <a:pPr lvl="1"/>
                <a:endParaRPr lang="en-US" sz="1800" dirty="0">
                  <a:solidFill>
                    <a:srgbClr val="000000"/>
                  </a:solidFill>
                </a:endParaRPr>
              </a:p>
              <a:p>
                <a:pPr lvl="2"/>
                <a:r>
                  <a:rPr lang="en-US" sz="1600" dirty="0">
                    <a:solidFill>
                      <a:srgbClr val="000000"/>
                    </a:solidFill>
                  </a:rPr>
                  <a:t>Viscosity is evaluated at the wall because roughness is part of the wall. Criterion is based on smooth-wall CFD</a:t>
                </a:r>
              </a:p>
              <a:p>
                <a:pPr lvl="2"/>
                <a:r>
                  <a:rPr lang="en-US" sz="1600" dirty="0">
                    <a:solidFill>
                      <a:srgbClr val="000000"/>
                    </a:solidFill>
                  </a:rPr>
                  <a:t>Roughness develops in time, but usually assumed constant over the entire flight</a:t>
                </a: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Use BLAYER code to determine edge, and boundary-layer parameters (thicknesses)</a:t>
                </a:r>
              </a:p>
              <a:p>
                <a:pPr marL="914400" lvl="2" indent="0">
                  <a:buFont typeface="Arial" panose="020B0604020202020204" pitchFamily="34" charset="0"/>
                  <a:buNone/>
                </a:pPr>
                <a:endParaRPr lang="en-US" sz="5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6D7E878-1043-A8F0-6FBB-CC41389E9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35" y="1181554"/>
                <a:ext cx="11784330" cy="5180692"/>
              </a:xfrm>
              <a:prstGeom prst="rect">
                <a:avLst/>
              </a:prstGeom>
              <a:blipFill>
                <a:blip r:embed="rId2"/>
                <a:stretch>
                  <a:fillRect l="-323" t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894148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Definition or Problem Statement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460" y="1253330"/>
                <a:ext cx="11750040" cy="5193190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Aerothermal environments mean </a:t>
                </a:r>
                <a:r>
                  <a:rPr lang="en-US" sz="2000" i="1" dirty="0">
                    <a:solidFill>
                      <a:srgbClr val="FF0000"/>
                    </a:solidFill>
                  </a:rPr>
                  <a:t>temporal &amp; spatial distributions of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i="1" dirty="0">
                    <a:solidFill>
                      <a:srgbClr val="FF0000"/>
                    </a:solidFill>
                  </a:rPr>
                  <a:t>physical quantities</a:t>
                </a:r>
                <a:r>
                  <a:rPr lang="en-US" sz="2000" i="1" dirty="0"/>
                  <a:t> </a:t>
                </a:r>
                <a:r>
                  <a:rPr lang="en-US" sz="2000" dirty="0"/>
                  <a:t>that are required </a:t>
                </a:r>
                <a:r>
                  <a:rPr lang="en-US" sz="2000" i="1" dirty="0">
                    <a:solidFill>
                      <a:srgbClr val="FF0000"/>
                    </a:solidFill>
                  </a:rPr>
                  <a:t>for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i="1" dirty="0">
                    <a:solidFill>
                      <a:srgbClr val="FF0000"/>
                    </a:solidFill>
                  </a:rPr>
                  <a:t>selection</a:t>
                </a:r>
                <a:r>
                  <a:rPr lang="en-US" sz="2000" dirty="0">
                    <a:solidFill>
                      <a:srgbClr val="FF0000"/>
                    </a:solidFill>
                  </a:rPr>
                  <a:t>, </a:t>
                </a:r>
                <a:r>
                  <a:rPr lang="en-US" sz="2000" i="1" dirty="0">
                    <a:solidFill>
                      <a:srgbClr val="FF0000"/>
                    </a:solidFill>
                  </a:rPr>
                  <a:t>sizing</a:t>
                </a:r>
                <a:r>
                  <a:rPr lang="en-US" sz="2000" dirty="0">
                    <a:solidFill>
                      <a:srgbClr val="FF0000"/>
                    </a:solidFill>
                  </a:rPr>
                  <a:t>, </a:t>
                </a:r>
                <a:r>
                  <a:rPr lang="en-US" sz="2000" i="1" dirty="0">
                    <a:solidFill>
                      <a:srgbClr val="FF0000"/>
                    </a:solidFill>
                  </a:rPr>
                  <a:t>testing/qualification of materials </a:t>
                </a:r>
                <a:r>
                  <a:rPr lang="en-US" sz="2000" dirty="0"/>
                  <a:t>that make up the thermal protection system around the atmospheric entry vehicle/capsule</a:t>
                </a:r>
              </a:p>
              <a:p>
                <a:endParaRPr lang="en-US" sz="1100" dirty="0"/>
              </a:p>
              <a:p>
                <a:r>
                  <a:rPr lang="en-US" sz="2000" dirty="0"/>
                  <a:t>The required physical quantities, for widely used materials response code, </a:t>
                </a:r>
                <a:r>
                  <a:rPr lang="en-US" sz="2000" i="1" dirty="0"/>
                  <a:t>e.g.</a:t>
                </a:r>
                <a:r>
                  <a:rPr lang="en-US" sz="2000" dirty="0"/>
                  <a:t>, FIAT, are:</a:t>
                </a:r>
              </a:p>
              <a:p>
                <a:pPr lvl="1"/>
                <a:r>
                  <a:rPr lang="en-US" sz="1800" dirty="0"/>
                  <a:t>Pressure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800" dirty="0"/>
                  <a:t>)</a:t>
                </a:r>
              </a:p>
              <a:p>
                <a:pPr lvl="1"/>
                <a:r>
                  <a:rPr lang="en-US" sz="1800" dirty="0"/>
                  <a:t>Convective film coefficient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sz="1800" dirty="0"/>
                  <a:t>)</a:t>
                </a:r>
              </a:p>
              <a:p>
                <a:pPr lvl="2"/>
                <a:r>
                  <a:rPr lang="en-US" sz="1700" dirty="0"/>
                  <a:t>Laminar, transitional, or turbulent</a:t>
                </a:r>
              </a:p>
              <a:p>
                <a:pPr lvl="2"/>
                <a:r>
                  <a:rPr lang="en-US" sz="1700" dirty="0"/>
                  <a:t>Hot wall or cold wall</a:t>
                </a:r>
              </a:p>
              <a:p>
                <a:pPr lvl="2"/>
                <a:r>
                  <a:rPr lang="en-US" sz="1700" dirty="0"/>
                  <a:t>Catalycity</a:t>
                </a:r>
              </a:p>
              <a:p>
                <a:pPr lvl="2"/>
                <a:r>
                  <a:rPr lang="en-US" sz="1700" dirty="0"/>
                  <a:t>Smooth wall or rough wall</a:t>
                </a:r>
              </a:p>
              <a:p>
                <a:pPr lvl="1"/>
                <a:r>
                  <a:rPr lang="en-US" sz="1800" dirty="0"/>
                  <a:t>Radiative heat flux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dirty="0" smtClean="0">
                            <a:latin typeface="Cambria Math" panose="02040503050406030204" pitchFamily="18" charset="0"/>
                          </a:rPr>
                          <m:t>Rad</m:t>
                        </m:r>
                      </m:sub>
                    </m:sSub>
                  </m:oMath>
                </a14:m>
                <a:r>
                  <a:rPr lang="en-US" sz="1800" dirty="0"/>
                  <a:t>)</a:t>
                </a:r>
              </a:p>
              <a:p>
                <a:pPr lvl="1"/>
                <a:r>
                  <a:rPr lang="en-US" sz="1800" dirty="0"/>
                  <a:t>Recovery enthalpy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dirty="0" smtClean="0">
                            <a:latin typeface="Cambria Math" panose="02040503050406030204" pitchFamily="18" charset="0"/>
                          </a:rPr>
                          <m:t>rec</m:t>
                        </m:r>
                      </m:sub>
                    </m:sSub>
                  </m:oMath>
                </a14:m>
                <a:r>
                  <a:rPr lang="en-US" sz="1800" dirty="0"/>
                  <a:t>)</a:t>
                </a:r>
              </a:p>
              <a:p>
                <a:endParaRPr lang="en-US" sz="1100" dirty="0"/>
              </a:p>
              <a:p>
                <a:r>
                  <a:rPr lang="en-US" sz="2000" dirty="0"/>
                  <a:t>Optional physical quantity of interest is:</a:t>
                </a:r>
              </a:p>
              <a:p>
                <a:pPr lvl="1"/>
                <a:r>
                  <a:rPr lang="en-US" sz="1800" dirty="0"/>
                  <a:t>Surface shear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1800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460" y="1253330"/>
                <a:ext cx="11750040" cy="5193190"/>
              </a:xfrm>
              <a:blipFill>
                <a:blip r:embed="rId2"/>
                <a:stretch>
                  <a:fillRect l="-431" t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25FFC7-A63D-AB44-9D59-BBA0725E6E53}"/>
                  </a:ext>
                </a:extLst>
              </p:cNvPr>
              <p:cNvSpPr txBox="1"/>
              <p:nvPr/>
            </p:nvSpPr>
            <p:spPr>
              <a:xfrm>
                <a:off x="10413127" y="3047329"/>
                <a:ext cx="1635255" cy="5211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Conv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rec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25FFC7-A63D-AB44-9D59-BBA0725E6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3127" y="3047329"/>
                <a:ext cx="1635255" cy="521168"/>
              </a:xfrm>
              <a:prstGeom prst="rect">
                <a:avLst/>
              </a:prstGeom>
              <a:blipFill>
                <a:blip r:embed="rId3"/>
                <a:stretch>
                  <a:fillRect l="-1538" t="-2439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9CDDF8-90D5-9642-8BBF-C3662B512FAA}"/>
                  </a:ext>
                </a:extLst>
              </p:cNvPr>
              <p:cNvSpPr txBox="1"/>
              <p:nvPr/>
            </p:nvSpPr>
            <p:spPr>
              <a:xfrm>
                <a:off x="8427263" y="4808944"/>
                <a:ext cx="3621119" cy="9991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rec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𝜍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𝜍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400" b="0" i="0" smtClean="0">
                                    <a:latin typeface="Cambria Math" panose="02040503050406030204" pitchFamily="18" charset="0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aminar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turbulent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9CDDF8-90D5-9642-8BBF-C3662B512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7263" y="4808944"/>
                <a:ext cx="3621119" cy="999184"/>
              </a:xfrm>
              <a:prstGeom prst="rect">
                <a:avLst/>
              </a:prstGeom>
              <a:blipFill>
                <a:blip r:embed="rId4"/>
                <a:stretch>
                  <a:fillRect t="-56250" r="-1748" b="-15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9D00F786-FF98-6949-870B-63415BA91217}"/>
              </a:ext>
            </a:extLst>
          </p:cNvPr>
          <p:cNvGrpSpPr/>
          <p:nvPr/>
        </p:nvGrpSpPr>
        <p:grpSpPr>
          <a:xfrm>
            <a:off x="9784080" y="4411980"/>
            <a:ext cx="1451610" cy="502920"/>
            <a:chOff x="9784080" y="4389120"/>
            <a:chExt cx="1451610" cy="50292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4EA8618-CB1E-D644-ADF7-6B111994D206}"/>
                </a:ext>
              </a:extLst>
            </p:cNvPr>
            <p:cNvCxnSpPr/>
            <p:nvPr/>
          </p:nvCxnSpPr>
          <p:spPr>
            <a:xfrm flipV="1">
              <a:off x="9784080" y="4389120"/>
              <a:ext cx="0" cy="385534"/>
            </a:xfrm>
            <a:prstGeom prst="line">
              <a:avLst/>
            </a:prstGeom>
            <a:ln w="1270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1164557-1AB4-3340-AE8F-FF456D15AE8A}"/>
                </a:ext>
              </a:extLst>
            </p:cNvPr>
            <p:cNvCxnSpPr/>
            <p:nvPr/>
          </p:nvCxnSpPr>
          <p:spPr>
            <a:xfrm>
              <a:off x="9784080" y="4389120"/>
              <a:ext cx="1451610" cy="0"/>
            </a:xfrm>
            <a:prstGeom prst="line">
              <a:avLst/>
            </a:prstGeom>
            <a:ln w="12700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5F33C8D-EEA4-D543-9187-36D933465767}"/>
                </a:ext>
              </a:extLst>
            </p:cNvPr>
            <p:cNvCxnSpPr/>
            <p:nvPr/>
          </p:nvCxnSpPr>
          <p:spPr>
            <a:xfrm>
              <a:off x="11235690" y="4389120"/>
              <a:ext cx="0" cy="502920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5662DB3-DA4F-8FE1-BEA2-39439268B613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B6E2AE9-AE04-CDED-2C56-66DB16E015B0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3E35E14-2EAB-19FF-ADC1-776A8DFB45A9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647902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Computing Tools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F4C87B-45D2-4C45-A860-3B325BD8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835" y="1215025"/>
            <a:ext cx="11784330" cy="5277847"/>
          </a:xfrm>
        </p:spPr>
        <p:txBody>
          <a:bodyPr>
            <a:noAutofit/>
          </a:bodyPr>
          <a:lstStyle/>
          <a:p>
            <a:r>
              <a:rPr lang="en-US" sz="2000" dirty="0"/>
              <a:t>Volume grid generation software (usually commercial)</a:t>
            </a:r>
          </a:p>
          <a:p>
            <a:pPr lvl="1"/>
            <a:r>
              <a:rPr lang="en-US" sz="1800" dirty="0"/>
              <a:t>Pointwise, Link3D, </a:t>
            </a:r>
            <a:r>
              <a:rPr lang="en-US" sz="1800" dirty="0" err="1"/>
              <a:t>GridPro</a:t>
            </a:r>
            <a:r>
              <a:rPr lang="en-US" sz="1800" dirty="0"/>
              <a:t>, …</a:t>
            </a:r>
          </a:p>
          <a:p>
            <a:pPr lvl="1"/>
            <a:r>
              <a:rPr lang="en-US" sz="1800" dirty="0"/>
              <a:t>For simple geometries (with rotational symmetry), CAPSULE_GRID developed by D. Saunders (Ames) is sufficient</a:t>
            </a:r>
          </a:p>
          <a:p>
            <a:pPr lvl="2"/>
            <a:r>
              <a:rPr lang="en-US" sz="1600" dirty="0"/>
              <a:t>An initial flow field solution is computed on the grid and the grid is progressively tailored so that the outer boundary conforms to the bow shock</a:t>
            </a:r>
          </a:p>
          <a:p>
            <a:r>
              <a:rPr lang="en-US" sz="2000" dirty="0"/>
              <a:t>High-temperature flow field computations</a:t>
            </a:r>
          </a:p>
          <a:p>
            <a:pPr lvl="1"/>
            <a:r>
              <a:rPr lang="en-US" sz="1800" dirty="0"/>
              <a:t>DPLR, LAURA, FUN3D, US3D, …</a:t>
            </a:r>
          </a:p>
          <a:p>
            <a:pPr lvl="1"/>
            <a:r>
              <a:rPr lang="en-US" sz="1800" dirty="0"/>
              <a:t>BLAYER to extract boundary-layer data from computed flow field</a:t>
            </a:r>
          </a:p>
          <a:p>
            <a:r>
              <a:rPr lang="en-US" sz="2000" dirty="0"/>
              <a:t>Radiation field computations</a:t>
            </a:r>
          </a:p>
          <a:p>
            <a:pPr lvl="1"/>
            <a:r>
              <a:rPr lang="en-US" sz="1800" dirty="0"/>
              <a:t>NEQAIR, HARA, …</a:t>
            </a:r>
          </a:p>
          <a:p>
            <a:r>
              <a:rPr lang="en-US" sz="2000" dirty="0">
                <a:solidFill>
                  <a:srgbClr val="000000"/>
                </a:solidFill>
              </a:rPr>
              <a:t>Materials thermal response computations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FIAT, TITAN, PATO, …</a:t>
            </a:r>
            <a:endParaRPr lang="en-US" sz="200" dirty="0">
              <a:solidFill>
                <a:srgbClr val="000000"/>
              </a:solidFill>
            </a:endParaRPr>
          </a:p>
          <a:p>
            <a:pPr lvl="2"/>
            <a:endParaRPr lang="en-US" sz="500" dirty="0"/>
          </a:p>
          <a:p>
            <a:r>
              <a:rPr lang="en-US" sz="2000" dirty="0"/>
              <a:t>The tools could be used standalone, or coupled together loosely</a:t>
            </a:r>
          </a:p>
          <a:p>
            <a:endParaRPr lang="en-US" sz="500" dirty="0"/>
          </a:p>
          <a:p>
            <a:r>
              <a:rPr lang="en-US" sz="2000" dirty="0"/>
              <a:t>If there is substantial mass loss due to ablation, then trajectory codes (POST2, TRAJ, …) would have to be coupled too – </a:t>
            </a:r>
            <a:r>
              <a:rPr lang="en-US" sz="1800" dirty="0"/>
              <a:t>Jovian entry would be a case in point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4D6CF11-471B-784C-9686-99FC2090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NASA Langley/Ames EDL Seminar Series for Summer Interns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0F4F836-578D-EA4D-B65A-7E01D695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A400C897-277E-9146-BBA7-74042F51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July 6, 2021</a:t>
            </a:r>
          </a:p>
        </p:txBody>
      </p:sp>
    </p:spTree>
    <p:extLst>
      <p:ext uri="{BB962C8B-B14F-4D97-AF65-F5344CB8AC3E}">
        <p14:creationId xmlns:p14="http://schemas.microsoft.com/office/powerpoint/2010/main" val="391719074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9" y="0"/>
            <a:ext cx="11253592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Features of High-Temperature Flow Field Codes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F4C87B-45D2-4C45-A860-3B325BD8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835" y="1325563"/>
            <a:ext cx="11784330" cy="5180692"/>
          </a:xfrm>
        </p:spPr>
        <p:txBody>
          <a:bodyPr>
            <a:noAutofit/>
          </a:bodyPr>
          <a:lstStyle/>
          <a:p>
            <a:r>
              <a:rPr lang="en-US" sz="2000" dirty="0"/>
              <a:t>Chemistry</a:t>
            </a:r>
          </a:p>
          <a:p>
            <a:pPr lvl="1"/>
            <a:r>
              <a:rPr lang="en-US" sz="1800" dirty="0"/>
              <a:t>Reaction mechanism &amp; rates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Thermodynamic properties – curve fits or analytical expressions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Atomic species and their ions (if necessary) – </a:t>
            </a:r>
            <a:r>
              <a:rPr lang="en-US" sz="1600" dirty="0">
                <a:solidFill>
                  <a:srgbClr val="000000"/>
                </a:solidFill>
              </a:rPr>
              <a:t>Translational energy (continuous) &amp; electronic energy (discrete/quantal)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Molecular species and their ions (if necessary) – </a:t>
            </a:r>
            <a:r>
              <a:rPr lang="en-US" sz="1600" dirty="0">
                <a:solidFill>
                  <a:srgbClr val="000000"/>
                </a:solidFill>
              </a:rPr>
              <a:t>Translational energy (continuous), rotational, vibrational, &amp; electronic energy (discrete/quantal)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Free electrons (if necessary)</a:t>
            </a:r>
            <a:endParaRPr lang="en-US" sz="2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Transport properties – curve fits or analytical expressions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Coefficients of mass diffusion, viscosity, and thermal conductivity – collision integrals of pairs of species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Mixing rules for mixture properties</a:t>
            </a:r>
          </a:p>
          <a:p>
            <a:r>
              <a:rPr lang="en-US" sz="2000" dirty="0">
                <a:solidFill>
                  <a:srgbClr val="000000"/>
                </a:solidFill>
              </a:rPr>
              <a:t>Models for turbulent transport of mass, momentum, and energy, perhaps including surface roughness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Baldwin-Lomax, SST, or </a:t>
            </a:r>
            <a:r>
              <a:rPr lang="en-US" sz="1800" dirty="0" err="1">
                <a:solidFill>
                  <a:srgbClr val="000000"/>
                </a:solidFill>
              </a:rPr>
              <a:t>Spalart-Allmaras</a:t>
            </a:r>
            <a:r>
              <a:rPr lang="en-US" sz="1800" dirty="0">
                <a:solidFill>
                  <a:srgbClr val="000000"/>
                </a:solidFill>
              </a:rPr>
              <a:t>, …</a:t>
            </a:r>
          </a:p>
          <a:p>
            <a:r>
              <a:rPr lang="en-US" sz="2000" dirty="0"/>
              <a:t>Gas-Surface Interaction – “catalysis”</a:t>
            </a:r>
          </a:p>
          <a:p>
            <a:endParaRPr lang="en-US" sz="300" dirty="0"/>
          </a:p>
          <a:p>
            <a:r>
              <a:rPr lang="en-US" sz="2000" dirty="0"/>
              <a:t>Blowing boundary conditions to consider injection of pyrolysis products from TPS material</a:t>
            </a:r>
            <a:endParaRPr lang="en-US" sz="1600" dirty="0"/>
          </a:p>
          <a:p>
            <a:pPr lvl="2"/>
            <a:endParaRPr lang="en-US" sz="1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9A02FD-B1BB-4FA1-1455-07FACA81CC4B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3AE45D-B85D-AC19-B3DE-A4E9A9E1088E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4F001-C164-FB29-DFB3-EDC9BB82311D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653635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248363-1AD3-8696-9A54-DC957D21FA3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 dirty="0"/>
              <a:t>September 8,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A45AF3-D5BC-3077-39DD-3BE7805241E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 dirty="0"/>
              <a:t>TFAWS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71F47-FDF3-905E-A2FE-A67F1FC2AA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CC533DB1-7E40-4E43-338F-126D72BAC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650" y="1223629"/>
            <a:ext cx="6525260" cy="42583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CFB8567D-5F25-1AFE-6276-E42CFEBFA8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209" y="0"/>
                <a:ext cx="11253592" cy="1325563"/>
              </a:xfrm>
              <a:prstGeom prst="rect">
                <a:avLst/>
              </a:prstGeom>
            </p:spPr>
            <p:txBody>
              <a:bodyPr anchor="ctr" anchorCtr="0"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Example: Ice Giant Entry Probe</a:t>
                </a:r>
              </a:p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𝑫</m:t>
                    </m:r>
                    <m:r>
                      <a:rPr lang="en-US" sz="2000" b="1" i="1" baseline="-2500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000" b="1" dirty="0">
                    <a:solidFill>
                      <a:schemeClr val="bg1"/>
                    </a:solidFill>
                  </a:rPr>
                  <a:t> = 1.26 m,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sz="2000" b="1" i="1" baseline="-2500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2000" b="1" dirty="0">
                    <a:solidFill>
                      <a:schemeClr val="bg1"/>
                    </a:solidFill>
                  </a:rPr>
                  <a:t> = 0.35 m,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sz="2000" b="1" i="1" baseline="-2500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sz="2000" b="1" dirty="0">
                    <a:solidFill>
                      <a:schemeClr val="bg1"/>
                    </a:solidFill>
                  </a:rPr>
                  <a:t> = 45°)</a:t>
                </a:r>
              </a:p>
            </p:txBody>
          </p:sp>
        </mc:Choice>
        <mc:Fallback xmlns=""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CFB8567D-5F25-1AFE-6276-E42CFEBFA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9" y="0"/>
                <a:ext cx="11253592" cy="1325563"/>
              </a:xfrm>
              <a:prstGeom prst="rect">
                <a:avLst/>
              </a:prstGeom>
              <a:blipFill>
                <a:blip r:embed="rId3"/>
                <a:stretch>
                  <a:fillRect t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3CC0D35-8529-4928-C83D-45BF5E2DB02F}"/>
              </a:ext>
            </a:extLst>
          </p:cNvPr>
          <p:cNvSpPr txBox="1"/>
          <p:nvPr/>
        </p:nvSpPr>
        <p:spPr>
          <a:xfrm>
            <a:off x="342900" y="5511141"/>
            <a:ext cx="11510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initial design purposes 3DOF trajectories are sufficient, i.e., no capsule dynamics are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 trajectory is usually the max. heat load trajectory – heat load is the time integral of the heat flux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Heat flux time history is usually referenced to the stagnation point</a:t>
            </a:r>
            <a:endParaRPr lang="en-US" sz="1200" dirty="0"/>
          </a:p>
        </p:txBody>
      </p:sp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6AE4BC06-14D2-B3BC-FE67-689C6C221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10" y="1947747"/>
            <a:ext cx="3606796" cy="32095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B7F7D76-1C0A-3ED6-2053-BF0C96DDBB7D}"/>
              </a:ext>
            </a:extLst>
          </p:cNvPr>
          <p:cNvSpPr txBox="1"/>
          <p:nvPr/>
        </p:nvSpPr>
        <p:spPr>
          <a:xfrm>
            <a:off x="1718710" y="1331377"/>
            <a:ext cx="176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Probe Geometry</a:t>
            </a:r>
          </a:p>
        </p:txBody>
      </p:sp>
    </p:spTree>
    <p:extLst>
      <p:ext uri="{BB962C8B-B14F-4D97-AF65-F5344CB8AC3E}">
        <p14:creationId xmlns:p14="http://schemas.microsoft.com/office/powerpoint/2010/main" val="146219059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77CCC6E-91E3-374D-82EA-6E435EF8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006CB-5C77-584F-9CB1-5C1448DAEDB7}"/>
              </a:ext>
            </a:extLst>
          </p:cNvPr>
          <p:cNvSpPr txBox="1"/>
          <p:nvPr/>
        </p:nvSpPr>
        <p:spPr>
          <a:xfrm>
            <a:off x="694480" y="2397410"/>
            <a:ext cx="1092650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Temperature profiles along stagnation line are shown for each time point along the flight trajectory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Near-wall magnification shows non-physical profiles for the fully catalytic wall case – wall temperatures &gt; sublimation temperature of 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Equilibrium wall profiles are better behaved – equilibrium is enforceable for cases with surface pressures greater than 1 bar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Turbulent flow unlikely at early time points – roughness enhancement has peculiarities (rough wall environments are lower than smooth wall!)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Best to use turbulent rough wall results for sizing – conservative thickness estimates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0797C17-5401-2C9A-6B0C-DCA1CE4D870F}"/>
              </a:ext>
            </a:extLst>
          </p:cNvPr>
          <p:cNvSpPr txBox="1">
            <a:spLocks/>
          </p:cNvSpPr>
          <p:nvPr/>
        </p:nvSpPr>
        <p:spPr>
          <a:xfrm>
            <a:off x="100209" y="0"/>
            <a:ext cx="11253592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DPLR Predictions for Selected Time Points (1/2)</a:t>
            </a:r>
          </a:p>
        </p:txBody>
      </p:sp>
    </p:spTree>
    <p:extLst>
      <p:ext uri="{BB962C8B-B14F-4D97-AF65-F5344CB8AC3E}">
        <p14:creationId xmlns:p14="http://schemas.microsoft.com/office/powerpoint/2010/main" val="4082501339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762B6D-8751-B84C-B47A-F172172FF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" y="1260410"/>
            <a:ext cx="7989570" cy="508635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5356054" y="20160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 = 177.6 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C9060B-AB6F-3E48-B99F-AB908D31356E}"/>
              </a:ext>
            </a:extLst>
          </p:cNvPr>
          <p:cNvSpPr txBox="1"/>
          <p:nvPr/>
        </p:nvSpPr>
        <p:spPr>
          <a:xfrm>
            <a:off x="8033385" y="3061958"/>
            <a:ext cx="41586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Turbulent rough wall calculation results are indistinguishable from laminar (counterintuitive, given turbulent smooth wall results are higher)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7B0D92-DF0B-214A-938C-31551A4277B2}"/>
              </a:ext>
            </a:extLst>
          </p:cNvPr>
          <p:cNvCxnSpPr/>
          <p:nvPr/>
        </p:nvCxnSpPr>
        <p:spPr>
          <a:xfrm>
            <a:off x="2680112" y="1108373"/>
            <a:ext cx="0" cy="538449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FA2349-F423-8F4B-8F93-0ACB93028677}"/>
              </a:ext>
            </a:extLst>
          </p:cNvPr>
          <p:cNvSpPr txBox="1"/>
          <p:nvPr/>
        </p:nvSpPr>
        <p:spPr>
          <a:xfrm>
            <a:off x="469348" y="798048"/>
            <a:ext cx="1715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Stag. line profile of 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DA0193-C108-424C-B29D-15318B9709D0}"/>
              </a:ext>
            </a:extLst>
          </p:cNvPr>
          <p:cNvSpPr txBox="1"/>
          <p:nvPr/>
        </p:nvSpPr>
        <p:spPr>
          <a:xfrm>
            <a:off x="3381401" y="796656"/>
            <a:ext cx="3636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Surface distributions of FIAT-relevant quantities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4E4569-C02B-1B4A-8384-207714E4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8BE5FA90-5CBA-75C4-DF8B-126F807909AE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75E5D80-3065-93F1-2CE9-8212003F3278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48265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7C268230-45FA-B044-943C-41CBA9FEE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" y="1261872"/>
            <a:ext cx="7989570" cy="508635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4019002" y="1"/>
            <a:ext cx="4154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 = 202.6 s (Peak Heating Point)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4E4569-C02B-1B4A-8384-207714E4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00128-A77B-1C40-B3A6-BD5C591A9EBC}"/>
              </a:ext>
            </a:extLst>
          </p:cNvPr>
          <p:cNvSpPr txBox="1"/>
          <p:nvPr/>
        </p:nvSpPr>
        <p:spPr>
          <a:xfrm>
            <a:off x="8035290" y="2354072"/>
            <a:ext cx="4156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Temperature profile shows negative gradient at the wall – wall temperature &gt; sublimation temperature of carbon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Turbulent rough wall calculation results are now clearly distinguishable from turbulent smooth wall results] – environments are turbulent – pressures are in excess of 1 bar (100 kPa) over wetted surface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9702FFFF-F4F6-7D93-2C84-BBCA56F6FE26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C278733-2676-BD85-6656-75E7EBE89BBA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577F2E-D213-9FC7-7EB3-5B0BB0E590E0}"/>
              </a:ext>
            </a:extLst>
          </p:cNvPr>
          <p:cNvSpPr txBox="1"/>
          <p:nvPr/>
        </p:nvSpPr>
        <p:spPr>
          <a:xfrm>
            <a:off x="469348" y="798048"/>
            <a:ext cx="1715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Stag. line profile of 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80E589-9B99-F992-A37D-CE3D31CDA8C9}"/>
              </a:ext>
            </a:extLst>
          </p:cNvPr>
          <p:cNvSpPr txBox="1"/>
          <p:nvPr/>
        </p:nvSpPr>
        <p:spPr>
          <a:xfrm>
            <a:off x="3381401" y="796656"/>
            <a:ext cx="3636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Surface distributions of FIAT-relevant quantities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FC4A387-1694-99F0-B4F3-CAFE09676DED}"/>
              </a:ext>
            </a:extLst>
          </p:cNvPr>
          <p:cNvCxnSpPr/>
          <p:nvPr/>
        </p:nvCxnSpPr>
        <p:spPr>
          <a:xfrm>
            <a:off x="2680112" y="1108373"/>
            <a:ext cx="0" cy="538449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295896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BA52D46A-520D-3644-931D-BF6172391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" y="1261872"/>
            <a:ext cx="7989570" cy="508635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3376616" y="1"/>
            <a:ext cx="5438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 = 207.7 s (Peak Dynamic Pressure Point)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4E4569-C02B-1B4A-8384-207714E4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9D40E6-DFDF-D74B-B77D-87DB16ED7A19}"/>
              </a:ext>
            </a:extLst>
          </p:cNvPr>
          <p:cNvSpPr txBox="1"/>
          <p:nvPr/>
        </p:nvSpPr>
        <p:spPr>
          <a:xfrm>
            <a:off x="8035292" y="2646460"/>
            <a:ext cx="41567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Temperature profile still shows negative gradient at the wall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Turbulent rough wall calculation results are now clearly distinguishable from turbulent smooth wall results] – environments are turbulent – pressures are in excess of 1 bar (100 kPa) over wetted area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BB8D7043-D2DA-3516-F941-059A705B3C11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BE6EF72-9D1C-C7A9-3C47-7518576A71AF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3F0AA3-C039-A52A-F7FF-D0D564D5B3A9}"/>
              </a:ext>
            </a:extLst>
          </p:cNvPr>
          <p:cNvSpPr txBox="1"/>
          <p:nvPr/>
        </p:nvSpPr>
        <p:spPr>
          <a:xfrm>
            <a:off x="469348" y="798048"/>
            <a:ext cx="1715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Stag. line profile of 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4FA1A3-165A-FD77-76E5-10E3DA311B0A}"/>
              </a:ext>
            </a:extLst>
          </p:cNvPr>
          <p:cNvSpPr txBox="1"/>
          <p:nvPr/>
        </p:nvSpPr>
        <p:spPr>
          <a:xfrm>
            <a:off x="3381401" y="796656"/>
            <a:ext cx="3636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Surface distributions of FIAT-relevant quantities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7DB89EE-E6D1-7305-A8D9-699FA8ADE09C}"/>
              </a:ext>
            </a:extLst>
          </p:cNvPr>
          <p:cNvCxnSpPr/>
          <p:nvPr/>
        </p:nvCxnSpPr>
        <p:spPr>
          <a:xfrm>
            <a:off x="2680112" y="1108373"/>
            <a:ext cx="0" cy="538449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261730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81E67DAD-0573-CB4A-8D12-CCC23D9D3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" y="1261872"/>
            <a:ext cx="7989570" cy="508635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5356093" y="1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 = 210.3 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4E4569-C02B-1B4A-8384-207714E4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2DBA89-7C9E-7A47-A3ED-E0A44F474EDE}"/>
              </a:ext>
            </a:extLst>
          </p:cNvPr>
          <p:cNvSpPr txBox="1"/>
          <p:nvPr/>
        </p:nvSpPr>
        <p:spPr>
          <a:xfrm>
            <a:off x="8035289" y="2507960"/>
            <a:ext cx="41567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Temperature profiles for hot wall cases are now similar for equilibrium and fully-catalytic wall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Turbulent rough wall calculation results are now clearly distinguishable from turbulent smooth wall results] – environments are turbulent – pressures are in excess of 1 bar over wetted area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9C946268-F932-B55B-76D6-43ADBAE69ED5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8, 2022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C82337B-EC50-FDD9-60E1-C001C20BA518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5DF460-FEA6-CEE9-45B9-E274F5347B88}"/>
              </a:ext>
            </a:extLst>
          </p:cNvPr>
          <p:cNvSpPr txBox="1"/>
          <p:nvPr/>
        </p:nvSpPr>
        <p:spPr>
          <a:xfrm>
            <a:off x="469348" y="798048"/>
            <a:ext cx="1715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Stag. line profile of 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6E9DFB-6DAC-5A48-2EB2-33464AD7CE76}"/>
              </a:ext>
            </a:extLst>
          </p:cNvPr>
          <p:cNvSpPr txBox="1"/>
          <p:nvPr/>
        </p:nvSpPr>
        <p:spPr>
          <a:xfrm>
            <a:off x="3381401" y="796656"/>
            <a:ext cx="3636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Surface distributions of FIAT-relevant quantities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DB771B-D17D-2F6E-EC50-B7DCE94C2BAB}"/>
              </a:ext>
            </a:extLst>
          </p:cNvPr>
          <p:cNvCxnSpPr/>
          <p:nvPr/>
        </p:nvCxnSpPr>
        <p:spPr>
          <a:xfrm>
            <a:off x="2680112" y="1108373"/>
            <a:ext cx="0" cy="538449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704914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77CCC6E-91E3-374D-82EA-6E435EF8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006CB-5C77-584F-9CB1-5C1448DAEDB7}"/>
              </a:ext>
            </a:extLst>
          </p:cNvPr>
          <p:cNvSpPr txBox="1"/>
          <p:nvPr/>
        </p:nvSpPr>
        <p:spPr>
          <a:xfrm>
            <a:off x="1639258" y="3247498"/>
            <a:ext cx="8913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Surface distributions of heat flux, shear stress, and </a:t>
            </a:r>
            <a:r>
              <a:rPr lang="en-US" sz="2000" dirty="0" err="1"/>
              <a:t>Re</a:t>
            </a:r>
            <a:r>
              <a:rPr lang="en-US" sz="2000" baseline="-25000" dirty="0" err="1"/>
              <a:t>kk</a:t>
            </a:r>
            <a:r>
              <a:rPr lang="en-US" sz="2000" dirty="0"/>
              <a:t> are shown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Cold-wall heat flux does not exceed 2200 W/cm</a:t>
            </a:r>
            <a:r>
              <a:rPr lang="en-US" sz="2000" baseline="30000" dirty="0"/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Hot-wall shear does not exceed 2 kPa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Re</a:t>
            </a:r>
            <a:r>
              <a:rPr lang="en-US" sz="2000" baseline="-25000" dirty="0" err="1"/>
              <a:t>kk</a:t>
            </a:r>
            <a:r>
              <a:rPr lang="en-US" sz="2000" dirty="0"/>
              <a:t> (k = 0.4 mm) exceeds 200 after t &gt; 203 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B62650D-5FFF-A1F6-C3A3-BC3B95E006FA}"/>
              </a:ext>
            </a:extLst>
          </p:cNvPr>
          <p:cNvSpPr txBox="1">
            <a:spLocks/>
          </p:cNvSpPr>
          <p:nvPr/>
        </p:nvSpPr>
        <p:spPr>
          <a:xfrm>
            <a:off x="100209" y="0"/>
            <a:ext cx="11253592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DPLR Predictions for Selected Time Points (2/2)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FE4ADAD-EC85-4E89-B341-0FB8B4C4A3F7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8AD7CE-6910-824C-B9D0-2F94F5957986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B9F40FCA-30F1-EDBA-D85F-BCBBC78BC397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8, 2022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78FAE7AF-4001-0BC6-BA52-4017C1F14AFF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177739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5356092" y="1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 = 177.6 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C9060B-AB6F-3E48-B99F-AB908D31356E}"/>
              </a:ext>
            </a:extLst>
          </p:cNvPr>
          <p:cNvSpPr txBox="1"/>
          <p:nvPr/>
        </p:nvSpPr>
        <p:spPr>
          <a:xfrm>
            <a:off x="769620" y="4910328"/>
            <a:ext cx="10652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Re</a:t>
            </a:r>
            <a:r>
              <a:rPr lang="en-US" sz="2000" baseline="-25000" dirty="0" err="1"/>
              <a:t>kk</a:t>
            </a:r>
            <a:r>
              <a:rPr lang="en-US" sz="2000" dirty="0"/>
              <a:t> &lt; 200 for entire wetted surface – flow laminar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Turbulent rough wall calculation results are indistinguishable from laminar (counterintuitive, given turbulent smooth wall results are higher)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4E4569-C02B-1B4A-8384-207714E4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BC520993-F4DD-BB46-BD86-D4082985D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" y="1243181"/>
            <a:ext cx="10652760" cy="3398520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A6AD4EF6-11A2-435F-3165-80D3E74A89E2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8, 2022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0F63CE2-C146-3268-9DEB-F093A1E18F3B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62160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5356093" y="1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 = 202.6 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4E4569-C02B-1B4A-8384-207714E4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196C5FB8-0A16-EE43-8571-BFB6B2E45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" y="1243584"/>
            <a:ext cx="10652760" cy="33985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BEC785-0B9B-564F-9672-DE05A1CC7477}"/>
              </a:ext>
            </a:extLst>
          </p:cNvPr>
          <p:cNvSpPr txBox="1"/>
          <p:nvPr/>
        </p:nvSpPr>
        <p:spPr>
          <a:xfrm>
            <a:off x="769620" y="4751879"/>
            <a:ext cx="106527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Re</a:t>
            </a:r>
            <a:r>
              <a:rPr lang="en-US" sz="2000" baseline="-25000" dirty="0" err="1"/>
              <a:t>kk</a:t>
            </a:r>
            <a:r>
              <a:rPr lang="en-US" sz="2000" dirty="0"/>
              <a:t> &gt; 200 for nearly entire wetted surface cold-wall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Re</a:t>
            </a:r>
            <a:r>
              <a:rPr lang="en-US" sz="2000" baseline="-25000" dirty="0" err="1"/>
              <a:t>kk</a:t>
            </a:r>
            <a:r>
              <a:rPr lang="en-US" sz="2000" dirty="0"/>
              <a:t> of 200 nearly reached at nose-cone junction for hot wall cases – flow likely transitions to turbulent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Turbulent rough wall calculation results are now clearly distinguishable from turbulent smooth wall results]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A780C3BE-E34C-B928-804B-CBC4BD187853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8, 2022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ED947B-D768-A9DC-EDE7-5C116EFA2A16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805458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5356093" y="1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 = 207.7 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4E4569-C02B-1B4A-8384-207714E4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8E9BAE65-36B3-AF4A-A299-1A60FF9B4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243584"/>
            <a:ext cx="10652760" cy="33985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06F84C-3016-DD44-A1AB-CA969ADF9903}"/>
              </a:ext>
            </a:extLst>
          </p:cNvPr>
          <p:cNvSpPr txBox="1"/>
          <p:nvPr/>
        </p:nvSpPr>
        <p:spPr>
          <a:xfrm>
            <a:off x="768095" y="4905767"/>
            <a:ext cx="10652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Re</a:t>
            </a:r>
            <a:r>
              <a:rPr lang="en-US" sz="2000" baseline="-25000" dirty="0" err="1"/>
              <a:t>kk</a:t>
            </a:r>
            <a:r>
              <a:rPr lang="en-US" sz="2000" dirty="0"/>
              <a:t> &gt; 200 for all cases (hot or cold wall) – flow turbulent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Turbulent rough wall calculation results are now clearly distinguishable from turbulent smooth wall results]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5C4A4BD-AC5B-F7CB-A7E9-7C498F19808E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8, 2022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FDA0BBA-7A8B-C15A-832F-A93963DB0B25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64062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5356093" y="1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 = 210.3 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4E4569-C02B-1B4A-8384-207714E4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439D22D2-7F61-5E49-82EA-D07B452EB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243584"/>
            <a:ext cx="10652760" cy="33985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B5BE61D-42A7-F841-800B-7677DB9C1AFD}"/>
              </a:ext>
            </a:extLst>
          </p:cNvPr>
          <p:cNvSpPr txBox="1"/>
          <p:nvPr/>
        </p:nvSpPr>
        <p:spPr>
          <a:xfrm>
            <a:off x="768095" y="4905767"/>
            <a:ext cx="10652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Re</a:t>
            </a:r>
            <a:r>
              <a:rPr lang="en-US" sz="2000" baseline="-25000" dirty="0" err="1"/>
              <a:t>kk</a:t>
            </a:r>
            <a:r>
              <a:rPr lang="en-US" sz="2000" dirty="0"/>
              <a:t> &gt; 200 for all cases (hot or cold wall) – flow turbulent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Turbulent rough wall calculation results are now clearly distinguishable from turbulent smooth wall results]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7719DD40-6AE1-1FE6-156A-437639E48E90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8, 2022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57523A8-C8EB-5CA2-D38B-24B5CFEECFE9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10736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63AEA8EE-65BA-274D-A350-BE32A363A3AD}"/>
              </a:ext>
            </a:extLst>
          </p:cNvPr>
          <p:cNvSpPr txBox="1"/>
          <p:nvPr/>
        </p:nvSpPr>
        <p:spPr>
          <a:xfrm>
            <a:off x="2472051" y="1"/>
            <a:ext cx="72480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Stagnation Point Environments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Correlations </a:t>
            </a:r>
            <a:r>
              <a:rPr lang="en-US" sz="2000" i="1" dirty="0">
                <a:solidFill>
                  <a:schemeClr val="bg1"/>
                </a:solidFill>
              </a:rPr>
              <a:t>vs.</a:t>
            </a:r>
            <a:r>
              <a:rPr lang="en-US" sz="2000" dirty="0">
                <a:solidFill>
                  <a:schemeClr val="bg1"/>
                </a:solidFill>
              </a:rPr>
              <a:t> Predictions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77CCC6E-91E3-374D-82EA-6E435EF84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D7CE-6910-824C-B9D0-2F94F5957986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F370128D-C43B-1D49-9277-3A3A6C13F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9674"/>
            <a:ext cx="3923329" cy="256032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1554C0D-97E4-EA44-8136-2E0F26516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3762" y="1199674"/>
            <a:ext cx="3924476" cy="2560320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C33FCA83-D48D-3A48-ADF2-80BF6331C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8671" y="1199674"/>
            <a:ext cx="3923329" cy="2560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73A383-A582-A044-8C8D-57A6DCC1DF80}"/>
                  </a:ext>
                </a:extLst>
              </p:cNvPr>
              <p:cNvSpPr txBox="1"/>
              <p:nvPr/>
            </p:nvSpPr>
            <p:spPr>
              <a:xfrm>
                <a:off x="162046" y="3916702"/>
                <a:ext cx="11875625" cy="1653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CFD predictions compared with environments constructed using correlations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Pressures are lower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product – expected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Edge enthalpies are lower than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value – boundary-layer edge not well defined at low freestream densities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Film coefficient significantly lower than expected – predicted heat flux (not shown) is lower, as is the edge enthalpy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FF0000"/>
                    </a:solidFill>
                  </a:rPr>
                  <a:t>Correlations-based stag. point environments are conservative!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73A383-A582-A044-8C8D-57A6DCC1D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046" y="3916702"/>
                <a:ext cx="11875625" cy="1653017"/>
              </a:xfrm>
              <a:prstGeom prst="rect">
                <a:avLst/>
              </a:prstGeom>
              <a:blipFill>
                <a:blip r:embed="rId6"/>
                <a:stretch>
                  <a:fillRect l="-427" t="-2290" b="-5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6630040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Uncertainties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F4C87B-45D2-4C45-A860-3B325BD8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7574" y="2025569"/>
            <a:ext cx="7596851" cy="3912243"/>
          </a:xfrm>
        </p:spPr>
        <p:txBody>
          <a:bodyPr>
            <a:noAutofit/>
          </a:bodyPr>
          <a:lstStyle/>
          <a:p>
            <a:r>
              <a:rPr lang="en-US" sz="2000" dirty="0"/>
              <a:t>Uncertainties are handled as multipliers on CFD predictions</a:t>
            </a:r>
          </a:p>
          <a:p>
            <a:endParaRPr lang="en-US" sz="1600" dirty="0"/>
          </a:p>
          <a:p>
            <a:r>
              <a:rPr lang="en-US" sz="2000" dirty="0"/>
              <a:t>Pressure: Uncertainty &lt; 10% =&gt; Multiplier (max.) = 1.1</a:t>
            </a:r>
          </a:p>
          <a:p>
            <a:endParaRPr lang="en-US" sz="1800" dirty="0"/>
          </a:p>
          <a:p>
            <a:r>
              <a:rPr lang="en-US" sz="2000" dirty="0"/>
              <a:t>Laminar heat flux: Uncertainty &lt; 20% =&gt; Multiplier (max.) = 1.20</a:t>
            </a:r>
          </a:p>
          <a:p>
            <a:endParaRPr lang="en-US" sz="2200" dirty="0"/>
          </a:p>
          <a:p>
            <a:r>
              <a:rPr lang="en-US" sz="2000" dirty="0">
                <a:solidFill>
                  <a:srgbClr val="000000"/>
                </a:solidFill>
              </a:rPr>
              <a:t>Turbulent heat flux: Uncertainty &lt; 35% =&gt; Multiplier (max.) = 1.35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000" dirty="0"/>
              <a:t>Heat flux augmentation due to roughness is roughly 30%</a:t>
            </a:r>
            <a:endParaRPr lang="en-US" sz="500" dirty="0"/>
          </a:p>
          <a:p>
            <a:endParaRPr lang="en-US" sz="200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4D6CF11-471B-784C-9686-99FC2090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NASA Langley/Ames EDL Seminar Series for Summer Interns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0F4F836-578D-EA4D-B65A-7E01D695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A400C897-277E-9146-BBA7-74042F51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July 6, 2021</a:t>
            </a:r>
          </a:p>
        </p:txBody>
      </p:sp>
    </p:spTree>
    <p:extLst>
      <p:ext uri="{BB962C8B-B14F-4D97-AF65-F5344CB8AC3E}">
        <p14:creationId xmlns:p14="http://schemas.microsoft.com/office/powerpoint/2010/main" val="3353287285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Using CFD results in early System Studies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F4C87B-45D2-4C45-A860-3B325BD8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368" y="1819827"/>
            <a:ext cx="10815264" cy="4178778"/>
          </a:xfrm>
        </p:spPr>
        <p:txBody>
          <a:bodyPr>
            <a:noAutofit/>
          </a:bodyPr>
          <a:lstStyle/>
          <a:p>
            <a:r>
              <a:rPr lang="en-US" sz="2000" dirty="0"/>
              <a:t>Early system studies and study of conceptual shapes usually focus on the stagnation point</a:t>
            </a:r>
          </a:p>
          <a:p>
            <a:endParaRPr lang="en-US" sz="2000" dirty="0"/>
          </a:p>
          <a:p>
            <a:r>
              <a:rPr lang="en-US" sz="2000" dirty="0"/>
              <a:t>Correlations can be developed from CFD data help speed up early system studies</a:t>
            </a:r>
          </a:p>
          <a:p>
            <a:endParaRPr lang="en-US" sz="2000" dirty="0"/>
          </a:p>
          <a:p>
            <a:r>
              <a:rPr lang="en-US" sz="2000" dirty="0"/>
              <a:t>Correlations are usually for the stagnation point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Correlations can be added to trajectory codes</a:t>
            </a:r>
          </a:p>
          <a:p>
            <a:pPr lvl="1"/>
            <a:endParaRPr lang="en-US" sz="1800" dirty="0">
              <a:solidFill>
                <a:srgbClr val="000000"/>
              </a:solidFill>
            </a:endParaRPr>
          </a:p>
          <a:p>
            <a:pPr lvl="2"/>
            <a:endParaRPr lang="en-US" sz="500" dirty="0"/>
          </a:p>
          <a:p>
            <a:r>
              <a:rPr lang="en-US" sz="2000" dirty="0"/>
              <a:t>Trajectory codes can be coupled with 1D material response solvers to size the heatshield material</a:t>
            </a:r>
          </a:p>
          <a:p>
            <a:pPr lvl="1"/>
            <a:r>
              <a:rPr lang="en-US" sz="1600" dirty="0"/>
              <a:t>1D stagnation point sizing result would mean uniform material thickness – useful in obtaining initial mass estimates</a:t>
            </a:r>
          </a:p>
          <a:p>
            <a:endParaRPr lang="en-US" sz="50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4D6CF11-471B-784C-9686-99FC2090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NASA Langley/Ames EDL Seminar Series for Summer Interns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0F4F836-578D-EA4D-B65A-7E01D695C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A400C897-277E-9146-BBA7-74042F51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July 6, 2021</a:t>
            </a:r>
          </a:p>
        </p:txBody>
      </p:sp>
    </p:spTree>
    <p:extLst>
      <p:ext uri="{BB962C8B-B14F-4D97-AF65-F5344CB8AC3E}">
        <p14:creationId xmlns:p14="http://schemas.microsoft.com/office/powerpoint/2010/main" val="3719129753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9" y="0"/>
            <a:ext cx="11253592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Stagnation Point Scaling Laws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3835" y="1325563"/>
                <a:ext cx="11784330" cy="5036682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>
                    <a:solidFill>
                      <a:srgbClr val="000000"/>
                    </a:solidFill>
                  </a:rPr>
                  <a:t>Simply functional relations between physical quantities, such as pressure, heat flux, … and ambient atmospheric properties, vehicle speed, and size, i.e., power laws of the type</a:t>
                </a:r>
              </a:p>
              <a:p>
                <a:endParaRPr lang="en-US" sz="2000" dirty="0">
                  <a:solidFill>
                    <a:srgbClr val="000000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aerothermal</m:t>
                        </m:r>
                      </m:sub>
                      <m:sup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bSup>
                    <m:sSubSup>
                      <m:sSub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bSup>
                  </m:oMath>
                </a14:m>
                <a:r>
                  <a:rPr lang="en-US" sz="22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bSup>
                  </m:oMath>
                </a14:m>
                <a:endParaRPr lang="en-US" sz="2200" dirty="0">
                  <a:solidFill>
                    <a:srgbClr val="000000"/>
                  </a:solidFill>
                </a:endParaRPr>
              </a:p>
              <a:p>
                <a:endParaRPr lang="en-US" sz="2200" dirty="0">
                  <a:solidFill>
                    <a:srgbClr val="00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aerothermal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is a characteristic length scale/aerothermal radius/effective radius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is ambient atmospheric density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 is flight speed</a:t>
                </a:r>
              </a:p>
              <a:p>
                <a:pPr lvl="1"/>
                <a:endParaRPr lang="en-US" sz="1800" dirty="0">
                  <a:solidFill>
                    <a:srgbClr val="000000"/>
                  </a:solidFill>
                </a:endParaRP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Require these for pressure, convective heat flux, radiative heat flux, and enthalpy</a:t>
                </a:r>
              </a:p>
              <a:p>
                <a:pPr lvl="1"/>
                <a:endParaRPr lang="en-US" sz="500" dirty="0">
                  <a:solidFill>
                    <a:srgbClr val="000000"/>
                  </a:solidFill>
                </a:endParaRPr>
              </a:p>
              <a:p>
                <a:r>
                  <a:rPr lang="en-US" sz="2000" dirty="0">
                    <a:solidFill>
                      <a:srgbClr val="000000"/>
                    </a:solidFill>
                  </a:rPr>
                  <a:t>Focus on the stagnation point because there is good theoretical considerations for this</a:t>
                </a:r>
              </a:p>
              <a:p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835" y="1325563"/>
                <a:ext cx="11784330" cy="5036682"/>
              </a:xfrm>
              <a:blipFill>
                <a:blip r:embed="rId3"/>
                <a:stretch>
                  <a:fillRect l="-323" t="-1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9B0C5F-79F5-A09A-5BFB-0D0225EDF115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C06860-8012-C544-AD80-67346C7D0B40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2EC61-C24D-3CDD-A73B-9CD41BB1B2CC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06779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Stagnation Point Environments: Pressure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7160" y="1250611"/>
                <a:ext cx="11841480" cy="5180692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Scaling law for pressure at the stagnation point</a:t>
                </a:r>
              </a:p>
              <a:p>
                <a:endParaRPr lang="en-US" sz="1800" dirty="0">
                  <a:solidFill>
                    <a:srgbClr val="000000"/>
                  </a:solidFill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stag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sSubSup>
                        <m:sSub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0.9&lt;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Modified Newtonian impact theory is the basis for this scaling law</a:t>
                </a:r>
              </a:p>
              <a:p>
                <a:pPr lvl="1"/>
                <a:r>
                  <a:rPr lang="en-US" sz="1800" dirty="0"/>
                  <a:t>Newtonian impact theory is strictly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→1</m:t>
                    </m:r>
                  </m:oMath>
                </a14:m>
                <a:r>
                  <a:rPr lang="en-US" sz="1800" dirty="0"/>
                  <a:t>, which gives a max pressure coefficient of 2</a:t>
                </a:r>
              </a:p>
              <a:p>
                <a:pPr lvl="1"/>
                <a:r>
                  <a:rPr lang="en-US" sz="1800" dirty="0"/>
                  <a:t>Modification to impact theory is necessary for finite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r>
                  <a:rPr lang="en-US" sz="2000" dirty="0"/>
                  <a:t>There is no geometric scale in this law and holds for a blunt body of any shape or size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160" y="1250611"/>
                <a:ext cx="11841480" cy="5180692"/>
              </a:xfrm>
              <a:blipFill>
                <a:blip r:embed="rId2"/>
                <a:stretch>
                  <a:fillRect l="-536" t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7C0C82-7B96-CDFD-9818-C78631AFF76F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C505BC-5C29-9B9E-7B2F-8435F1ECC810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2F797-522E-EED4-B22C-4C3C97C88160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995730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0"/>
            <a:ext cx="1121664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Stagnation Point Environments: Conv. Ht.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7160" y="1250611"/>
                <a:ext cx="11841480" cy="5180692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Scaling law for convective heat flux</a:t>
                </a:r>
              </a:p>
              <a:p>
                <a:endParaRPr lang="en-US" sz="500" dirty="0">
                  <a:solidFill>
                    <a:srgbClr val="000000"/>
                  </a:solidFill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stag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stag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aerothermal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d>
                        <m:d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edge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wall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500" dirty="0"/>
              </a:p>
              <a:p>
                <a:r>
                  <a:rPr lang="en-US" sz="2000" dirty="0"/>
                  <a:t>Simplified version of the Fay-Riddell correlation</a:t>
                </a:r>
              </a:p>
              <a:p>
                <a:pPr lvl="1"/>
                <a:r>
                  <a:rPr lang="en-US" sz="1600" dirty="0"/>
                  <a:t>Assumes 1</a:t>
                </a:r>
                <a:r>
                  <a:rPr lang="en-US" sz="1600" baseline="30000" dirty="0"/>
                  <a:t>st</a:t>
                </a:r>
                <a:r>
                  <a:rPr lang="en-US" sz="1600" dirty="0"/>
                  <a:t>-order boundary-layer theory, </a:t>
                </a:r>
                <a:r>
                  <a:rPr lang="en-US" sz="1600" i="1" dirty="0"/>
                  <a:t>i.e.</a:t>
                </a:r>
                <a:r>
                  <a:rPr lang="en-US" sz="1600" dirty="0"/>
                  <a:t>, thin shear layer attached to the wall is driven by the inviscid streamwise pressure gradient</a:t>
                </a:r>
              </a:p>
              <a:p>
                <a:pPr lvl="1"/>
                <a:r>
                  <a:rPr lang="en-US" sz="1600" dirty="0"/>
                  <a:t>Fay-Riddell correlation developed from boundary-layer computations with either frozen flow or equilibrium flow AND Sutherland’s law for viscosity</a:t>
                </a:r>
              </a:p>
              <a:p>
                <a:pPr lvl="1"/>
                <a:r>
                  <a:rPr lang="en-US" sz="1600" dirty="0"/>
                  <a:t>Correlation revisited by Zoby, </a:t>
                </a:r>
                <a:r>
                  <a:rPr lang="en-US" sz="1600" dirty="0" err="1"/>
                  <a:t>Deiwert</a:t>
                </a:r>
                <a:r>
                  <a:rPr lang="en-US" sz="1600" dirty="0"/>
                  <a:t>-Marvin, and Sutton-Graves in the 1960s-1970s – still in use today!</a:t>
                </a:r>
              </a:p>
              <a:p>
                <a:endParaRPr lang="en-US" sz="500" dirty="0"/>
              </a:p>
              <a:p>
                <a:r>
                  <a:rPr lang="en-US" sz="2000" dirty="0"/>
                  <a:t>There IS a geometric scale in this law</a:t>
                </a:r>
              </a:p>
              <a:p>
                <a:endParaRPr lang="en-US" sz="500" dirty="0"/>
              </a:p>
              <a:p>
                <a:r>
                  <a:rPr lang="en-US" sz="2000" dirty="0"/>
                  <a:t>Requires estimate of the enthalpy difference that drives heating</a:t>
                </a:r>
              </a:p>
              <a:p>
                <a:endParaRPr lang="en-US" sz="500" dirty="0"/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/>
                  <a:t> is constant, but value depends on the gas mixture AND is dependent on the choice of transport property model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160" y="1250611"/>
                <a:ext cx="11841480" cy="5180692"/>
              </a:xfrm>
              <a:blipFill>
                <a:blip r:embed="rId2"/>
                <a:stretch>
                  <a:fillRect l="-536" t="-1467" b="-2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B0A2D5-9620-FD5F-BC5A-B7177A533760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35C353-8259-6D6A-14A3-54A9A74C8635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27454-D1C6-9FE1-9441-4B185283F3FC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47189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0"/>
            <a:ext cx="1121664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Stagnation Point Environments: Conv. Ht.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7160" y="1250611"/>
                <a:ext cx="11841480" cy="5180692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Scaling law for convective film coefficient is then</a:t>
                </a:r>
              </a:p>
              <a:p>
                <a:endParaRPr lang="en-US" sz="500" dirty="0">
                  <a:solidFill>
                    <a:srgbClr val="000000"/>
                  </a:solidFill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stag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edge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wall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stag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aerothermal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500" dirty="0"/>
              </a:p>
              <a:p>
                <a:r>
                  <a:rPr lang="en-US" sz="2000" dirty="0"/>
                  <a:t>In the 1</a:t>
                </a:r>
                <a:r>
                  <a:rPr lang="en-US" sz="2000" baseline="30000" dirty="0"/>
                  <a:t>st</a:t>
                </a:r>
                <a:r>
                  <a:rPr lang="en-US" sz="2000" dirty="0"/>
                  <a:t> approximation, film coefficient is independent of wall type – cold </a:t>
                </a:r>
                <a:r>
                  <a:rPr lang="en-US" sz="2000" i="1" dirty="0"/>
                  <a:t>vs.</a:t>
                </a:r>
                <a:r>
                  <a:rPr lang="en-US" sz="2000" dirty="0"/>
                  <a:t> hot – and depends solely on stagnation pressure and the aerothermal length scale</a:t>
                </a:r>
              </a:p>
              <a:p>
                <a:endParaRPr lang="en-US" sz="500" dirty="0"/>
              </a:p>
              <a:p>
                <a:r>
                  <a:rPr lang="en-US" sz="2000" dirty="0"/>
                  <a:t>Convective film coefficient peaks when stagnation pressure peaks</a:t>
                </a:r>
              </a:p>
              <a:p>
                <a:endParaRPr lang="en-US" sz="500" dirty="0"/>
              </a:p>
              <a:p>
                <a:r>
                  <a:rPr lang="en-US" sz="2000" dirty="0"/>
                  <a:t>The edge enthalpy required by the materials response solver is simply the freestream total enthalpy</a:t>
                </a:r>
              </a:p>
              <a:p>
                <a:pPr lvl="1"/>
                <a:r>
                  <a:rPr lang="en-US" sz="1800" dirty="0"/>
                  <a:t>Assumption valid if boundary-layer thickness is significantly smaller than the shock-layer thickness</a:t>
                </a:r>
              </a:p>
              <a:p>
                <a:pPr lvl="1"/>
                <a:r>
                  <a:rPr lang="en-US" sz="1800" dirty="0"/>
                  <a:t>At the stagnation point there is no distinction between edge enthalpy and recovery enthalpy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BF4C87B-45D2-4C45-A860-3B325BD8C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160" y="1250611"/>
                <a:ext cx="11841480" cy="5180692"/>
              </a:xfrm>
              <a:blipFill>
                <a:blip r:embed="rId2"/>
                <a:stretch>
                  <a:fillRect l="-536" t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BC621E-B469-4445-8FB9-F43EE9C2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NASA Langley/Ames EDL Seminar Series for Summer Interns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9880417-99C0-BD4A-9F4C-56215C4F3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43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E21222D-9F09-1242-88C8-137393A41A86}"/>
                  </a:ext>
                </a:extLst>
              </p:cNvPr>
              <p:cNvSpPr/>
              <p:nvPr/>
            </p:nvSpPr>
            <p:spPr>
              <a:xfrm>
                <a:off x="3281030" y="5318562"/>
                <a:ext cx="5629939" cy="1112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Thermal</m:t>
                          </m:r>
                        </m:lim>
                      </m:limUp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limUpp>
                        <m:limUp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o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Chemical</m:t>
                          </m:r>
                        </m:lim>
                      </m:limUp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limUpp>
                        <m:limUp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/>
                                    </m:r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m:rPr>
                                  <m:brk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/>
                                    </m:r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Kinetic</m:t>
                          </m:r>
                        </m:lim>
                      </m:limUp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E21222D-9F09-1242-88C8-137393A41A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030" y="5318562"/>
                <a:ext cx="5629939" cy="1112741"/>
              </a:xfrm>
              <a:prstGeom prst="rect">
                <a:avLst/>
              </a:prstGeom>
              <a:blipFill>
                <a:blip r:embed="rId3"/>
                <a:stretch>
                  <a:fillRect t="-51685" b="-116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9FECEF1-6B67-204C-9648-A793B7B687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July 6, 2021</a:t>
            </a:r>
          </a:p>
        </p:txBody>
      </p:sp>
    </p:spTree>
    <p:extLst>
      <p:ext uri="{BB962C8B-B14F-4D97-AF65-F5344CB8AC3E}">
        <p14:creationId xmlns:p14="http://schemas.microsoft.com/office/powerpoint/2010/main" val="2731403962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0"/>
            <a:ext cx="1121664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Stagnation Point Environments: Conv. Ht. Flux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1300" dirty="0">
                <a:solidFill>
                  <a:srgbClr val="FFFF00"/>
                </a:solidFill>
              </a:rPr>
              <a:t>Sutton, K. and Graves, R. A., NASA TR T-376, November 1971.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024090-27F4-FCD7-5B32-C48E8E0C77B5}"/>
              </a:ext>
            </a:extLst>
          </p:cNvPr>
          <p:cNvSpPr txBox="1">
            <a:spLocks/>
          </p:cNvSpPr>
          <p:nvPr/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3257A24-F8CD-FED7-7034-E42DECD08EB6}"/>
              </a:ext>
            </a:extLst>
          </p:cNvPr>
          <p:cNvSpPr txBox="1">
            <a:spLocks/>
          </p:cNvSpPr>
          <p:nvPr/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83574A4-8E1E-3DD8-76F0-8F683B6A3936}"/>
              </a:ext>
            </a:extLst>
          </p:cNvPr>
          <p:cNvSpPr txBox="1">
            <a:spLocks/>
          </p:cNvSpPr>
          <p:nvPr/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BC26D0-6559-5840-9AE2-C58C7BF0A957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F88388-FDD4-80ED-DF6E-3C9822D30189}"/>
                  </a:ext>
                </a:extLst>
              </p:cNvPr>
              <p:cNvSpPr txBox="1"/>
              <p:nvPr/>
            </p:nvSpPr>
            <p:spPr>
              <a:xfrm>
                <a:off x="137160" y="4934472"/>
                <a:ext cx="11912086" cy="166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Sutton-Graves type correlation: heat flux driven by enthalpy difference &amp; agnostic to wall type – cold or hot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Cold wall (fully catalytic) and hot wall (equilibrium)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 values are in good agreement (&lt; 2% difference)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FF0000"/>
                    </a:solidFill>
                  </a:rPr>
                  <a:t>Hot wall (equilibrium)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of 0.0643 is about 9% different from previous value of 0.0594 – within aerothermal uncertainty of 25%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FF0000"/>
                    </a:solidFill>
                  </a:rPr>
                  <a:t>Hot wall (fully catalytic)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of 0.073 is greater than cold wall (or eq. wall) value by 23% or more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TRAJ type correlation: cold-wall heat flux driven by freestream density and velocity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FF0000"/>
                    </a:solidFill>
                  </a:rPr>
                  <a:t>Cold wall (fully catalytic)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value of 1.3493 x10</a:t>
                </a:r>
                <a:r>
                  <a:rPr lang="en-US" sz="1400" baseline="30000" dirty="0">
                    <a:solidFill>
                      <a:srgbClr val="FF0000"/>
                    </a:solidFill>
                  </a:rPr>
                  <a:t>-5</a:t>
                </a:r>
                <a:r>
                  <a:rPr lang="en-US" sz="1400" dirty="0">
                    <a:solidFill>
                      <a:srgbClr val="FF0000"/>
                    </a:solidFill>
                  </a:rPr>
                  <a:t> (for heat flux in W/m</a:t>
                </a:r>
                <a:r>
                  <a:rPr lang="en-US" sz="1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US" sz="1400" dirty="0">
                    <a:solidFill>
                      <a:srgbClr val="FF0000"/>
                    </a:solidFill>
                  </a:rPr>
                  <a:t>) compares very well with current value of 1.343 x10</a:t>
                </a:r>
                <a:r>
                  <a:rPr lang="en-US" sz="1400" baseline="30000" dirty="0">
                    <a:solidFill>
                      <a:srgbClr val="FF0000"/>
                    </a:solidFill>
                  </a:rPr>
                  <a:t>-5</a:t>
                </a:r>
                <a:r>
                  <a:rPr lang="en-US" sz="1400" dirty="0">
                    <a:solidFill>
                      <a:srgbClr val="FF0000"/>
                    </a:solidFill>
                  </a:rPr>
                  <a:t> coded in TRAJ (&lt; 0.5% different)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F88388-FDD4-80ED-DF6E-3C9822D30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" y="4934472"/>
                <a:ext cx="11912086" cy="1661993"/>
              </a:xfrm>
              <a:prstGeom prst="rect">
                <a:avLst/>
              </a:prstGeom>
              <a:blipFill>
                <a:blip r:embed="rId2"/>
                <a:stretch>
                  <a:fillRect l="-320" t="-758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4A7BA4-49BC-F342-19E0-89EDDED830E5}"/>
                  </a:ext>
                </a:extLst>
              </p:cNvPr>
              <p:cNvSpPr txBox="1"/>
              <p:nvPr/>
            </p:nvSpPr>
            <p:spPr>
              <a:xfrm>
                <a:off x="2876505" y="1209031"/>
                <a:ext cx="2381549" cy="645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dirty="0" smtClean="0">
                              <a:latin typeface="Cambria Math" panose="02040503050406030204" pitchFamily="18" charset="0"/>
                            </a:rPr>
                            <m:t>stag</m:t>
                          </m:r>
                        </m:sub>
                      </m:sSub>
                      <m:f>
                        <m:f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1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dirty="0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400" b="0" i="1" dirty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1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dirty="0" smtClean="0">
                                      <a:latin typeface="Cambria Math" panose="02040503050406030204" pitchFamily="18" charset="0"/>
                                    </a:rPr>
                                    <m:t>stag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4A7BA4-49BC-F342-19E0-89EDDED83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505" y="1209031"/>
                <a:ext cx="2381549" cy="6450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6B59ED-5668-D4B4-5C9D-EA9179D5998D}"/>
                  </a:ext>
                </a:extLst>
              </p:cNvPr>
              <p:cNvSpPr txBox="1"/>
              <p:nvPr/>
            </p:nvSpPr>
            <p:spPr>
              <a:xfrm>
                <a:off x="7468395" y="1377666"/>
                <a:ext cx="1994841" cy="443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dirty="0">
                            <a:latin typeface="Cambria Math" panose="02040503050406030204" pitchFamily="18" charset="0"/>
                          </a:rPr>
                          <m:t>stag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rad>
                      </m:den>
                    </m:f>
                    <m:rad>
                      <m:radPr>
                        <m:degHide m:val="on"/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3.2</m:t>
                        </m:r>
                      </m:sup>
                    </m:sSub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6B59ED-5668-D4B4-5C9D-EA9179D59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395" y="1377666"/>
                <a:ext cx="1994841" cy="4436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Chart, scatter chart&#10;&#10;Description automatically generated">
            <a:extLst>
              <a:ext uri="{FF2B5EF4-FFF2-40B4-BE49-F238E27FC236}">
                <a16:creationId xmlns:a16="http://schemas.microsoft.com/office/drawing/2014/main" id="{C8038373-BF74-E4BF-B431-563239B75D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3277" y="1903867"/>
            <a:ext cx="4567682" cy="2980817"/>
          </a:xfrm>
          <a:prstGeom prst="rect">
            <a:avLst/>
          </a:prstGeom>
        </p:spPr>
      </p:pic>
      <p:pic>
        <p:nvPicPr>
          <p:cNvPr id="17" name="Picture 16" descr="Chart, scatter chart&#10;&#10;Description automatically generated">
            <a:extLst>
              <a:ext uri="{FF2B5EF4-FFF2-40B4-BE49-F238E27FC236}">
                <a16:creationId xmlns:a16="http://schemas.microsoft.com/office/drawing/2014/main" id="{D5F871E1-0E3C-9015-748A-1AFEC2979D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1041" y="1903867"/>
            <a:ext cx="4567682" cy="298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34658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57FCDB-45D8-4061-89AA-1E14E41FC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4" y="1817703"/>
            <a:ext cx="3964686" cy="2970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A8EC09-2179-4345-7746-78E946AAF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490" y="1817703"/>
            <a:ext cx="3964686" cy="29707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442FFD-7B84-88AE-0D61-CC6863E5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420" y="1817703"/>
            <a:ext cx="3964686" cy="297078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AD9AB8-889E-B0D1-6F98-071750FC6E8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US"/>
              <a:t>September 8,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4B5EA8-F5BB-F221-4CF7-9CCD6C9159D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/>
              <a:t>TFAWS 2022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EFDDF-9D8F-66D1-1F62-60E7C83523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ABC26D0-6559-5840-9AE2-C58C7BF0A957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E358AF-9B82-C585-794E-70125C5A8464}"/>
              </a:ext>
            </a:extLst>
          </p:cNvPr>
          <p:cNvSpPr txBox="1"/>
          <p:nvPr/>
        </p:nvSpPr>
        <p:spPr>
          <a:xfrm>
            <a:off x="579046" y="1084505"/>
            <a:ext cx="21597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SATURN</a:t>
            </a:r>
          </a:p>
          <a:p>
            <a:pPr algn="ctr"/>
            <a:r>
              <a:rPr lang="en-US" sz="1200" b="1" dirty="0"/>
              <a:t>Velocity = 35.66 km/s (Inertial)</a:t>
            </a:r>
          </a:p>
          <a:p>
            <a:pPr algn="ctr"/>
            <a:r>
              <a:rPr lang="en-US" sz="1200" b="1" dirty="0"/>
              <a:t>Latitude = 0°, Azimuth = 67.05°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9FDDD0-68A6-1966-87BE-CBDD1D65858D}"/>
              </a:ext>
            </a:extLst>
          </p:cNvPr>
          <p:cNvSpPr txBox="1"/>
          <p:nvPr/>
        </p:nvSpPr>
        <p:spPr>
          <a:xfrm>
            <a:off x="-28894" y="4911295"/>
            <a:ext cx="1219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0" indent="-114300">
              <a:buFont typeface="Arial"/>
              <a:buChar char="•"/>
            </a:pPr>
            <a:r>
              <a:rPr lang="en-US" sz="2000" dirty="0"/>
              <a:t>2-Layer (insulation and recession) carbon-based ablator considered in the study</a:t>
            </a:r>
          </a:p>
          <a:p>
            <a:pPr marL="120650" indent="-114300">
              <a:buFont typeface="Arial"/>
              <a:buChar char="•"/>
            </a:pPr>
            <a:r>
              <a:rPr lang="en-US" sz="2000" dirty="0"/>
              <a:t>Trajectory code, TRAJ, coupled with the material response code, FIAT</a:t>
            </a:r>
          </a:p>
          <a:p>
            <a:pPr marL="120650" indent="-114300">
              <a:buFont typeface="Arial"/>
              <a:buChar char="•"/>
            </a:pPr>
            <a:r>
              <a:rPr lang="en-US" sz="2000" dirty="0"/>
              <a:t>Uncertainties in aerothermal environments (stag. point only), materials properties considered</a:t>
            </a:r>
          </a:p>
          <a:p>
            <a:pPr marL="120650" indent="-114300">
              <a:buFont typeface="Arial"/>
              <a:buChar char="•"/>
            </a:pPr>
            <a:r>
              <a:rPr lang="en-US" sz="2000" dirty="0"/>
              <a:t>Manufacturing margins added to material sizing predictions</a:t>
            </a:r>
          </a:p>
          <a:p>
            <a:pPr marL="120650" indent="-114300">
              <a:buFont typeface="Arial"/>
              <a:buChar char="•"/>
            </a:pPr>
            <a:r>
              <a:rPr lang="en-US" sz="2000" dirty="0"/>
              <a:t>Result assessed against the loom capability to weave predicted thickness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CF0F16-E541-1979-6AEC-1C90A19A646B}"/>
              </a:ext>
            </a:extLst>
          </p:cNvPr>
          <p:cNvSpPr txBox="1"/>
          <p:nvPr/>
        </p:nvSpPr>
        <p:spPr>
          <a:xfrm>
            <a:off x="4853956" y="1084505"/>
            <a:ext cx="21475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URANUS</a:t>
            </a:r>
          </a:p>
          <a:p>
            <a:pPr algn="ctr"/>
            <a:r>
              <a:rPr lang="en-US" sz="1200" b="1" dirty="0"/>
              <a:t>Velocity = 22.34 km/s (Inertial)</a:t>
            </a:r>
          </a:p>
          <a:p>
            <a:pPr algn="ctr"/>
            <a:r>
              <a:rPr lang="en-US" sz="1200" b="1" dirty="0"/>
              <a:t>Latitude = 0°, Azimuth = 37.7°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3AB9EE-2862-2A2F-9AD3-BF4E84872BC5}"/>
              </a:ext>
            </a:extLst>
          </p:cNvPr>
          <p:cNvSpPr txBox="1"/>
          <p:nvPr/>
        </p:nvSpPr>
        <p:spPr>
          <a:xfrm>
            <a:off x="9258615" y="1084505"/>
            <a:ext cx="22062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NEPTUNE</a:t>
            </a:r>
          </a:p>
          <a:p>
            <a:pPr algn="ctr"/>
            <a:r>
              <a:rPr lang="en-US" sz="1200" b="1" dirty="0"/>
              <a:t>Velocity = 24.73 km/s (Inertial)</a:t>
            </a:r>
          </a:p>
          <a:p>
            <a:pPr algn="ctr"/>
            <a:r>
              <a:rPr lang="en-US" sz="1200" b="1" dirty="0"/>
              <a:t>Latitude = -10°, Azimuth = 76.9°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8576BD3-923F-91D3-0B12-EFA2F067B8E6}"/>
              </a:ext>
            </a:extLst>
          </p:cNvPr>
          <p:cNvSpPr txBox="1">
            <a:spLocks/>
          </p:cNvSpPr>
          <p:nvPr/>
        </p:nvSpPr>
        <p:spPr>
          <a:xfrm>
            <a:off x="319423" y="0"/>
            <a:ext cx="11216640" cy="1325563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Application of Correlation-Based Methodology</a:t>
            </a:r>
          </a:p>
          <a:p>
            <a:pPr algn="ctr"/>
            <a:r>
              <a:rPr lang="en-US" sz="1200" b="1" dirty="0">
                <a:solidFill>
                  <a:srgbClr val="FFFF00"/>
                </a:solidFill>
              </a:rPr>
              <a:t>Prabhu, D. K., “Exploration of Atmospheric Entries at Saturn, Uranus &amp; Neptune with HEEET as Heatshield TPS,” FAR 2019, Torre </a:t>
            </a:r>
            <a:r>
              <a:rPr lang="en-US" sz="1200" b="1" dirty="0" err="1">
                <a:solidFill>
                  <a:srgbClr val="FFFF00"/>
                </a:solidFill>
              </a:rPr>
              <a:t>Cintola</a:t>
            </a:r>
            <a:r>
              <a:rPr lang="en-US" sz="1200" b="1" dirty="0">
                <a:solidFill>
                  <a:srgbClr val="FFFF00"/>
                </a:solidFill>
              </a:rPr>
              <a:t>, Italy.</a:t>
            </a:r>
          </a:p>
        </p:txBody>
      </p:sp>
    </p:spTree>
    <p:extLst>
      <p:ext uri="{BB962C8B-B14F-4D97-AF65-F5344CB8AC3E}">
        <p14:creationId xmlns:p14="http://schemas.microsoft.com/office/powerpoint/2010/main" val="2669508276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1B0750-1126-654F-AF24-B2E7FC87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Closing Remarks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F4C87B-45D2-4C45-A860-3B325BD8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968" y="1597306"/>
            <a:ext cx="11424063" cy="4648802"/>
          </a:xfrm>
        </p:spPr>
        <p:txBody>
          <a:bodyPr>
            <a:noAutofit/>
          </a:bodyPr>
          <a:lstStyle/>
          <a:p>
            <a:r>
              <a:rPr lang="en-US" sz="2200" dirty="0"/>
              <a:t>CFD for Ice Giant atmospheric entries is straightforward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2200" dirty="0"/>
              <a:t>Attention needs to be paid to:</a:t>
            </a:r>
          </a:p>
          <a:p>
            <a:pPr lvl="1"/>
            <a:r>
              <a:rPr lang="en-US" sz="1800" dirty="0"/>
              <a:t>Thermodynamic properties, which need extension down to 50 K – problem gets complicated due to ortho- &amp; para- forms of H2</a:t>
            </a:r>
          </a:p>
          <a:p>
            <a:pPr lvl="1"/>
            <a:r>
              <a:rPr lang="en-US" sz="1800" dirty="0"/>
              <a:t>Transport properties show inflections in temperature variation – science behind those need to be examined</a:t>
            </a:r>
          </a:p>
          <a:p>
            <a:pPr lvl="1"/>
            <a:r>
              <a:rPr lang="en-US" sz="1800" dirty="0"/>
              <a:t>CH</a:t>
            </a:r>
            <a:r>
              <a:rPr lang="en-US" sz="1800" baseline="-25000" dirty="0"/>
              <a:t>4</a:t>
            </a:r>
            <a:r>
              <a:rPr lang="en-US" sz="1800" dirty="0"/>
              <a:t> kinetics – might be important for Neptune entries even if the mole fraction is low</a:t>
            </a:r>
          </a:p>
          <a:p>
            <a:pPr lvl="1"/>
            <a:r>
              <a:rPr lang="en-US" sz="1800" dirty="0"/>
              <a:t>Gas-surface interaction of atomic H with hot carbon would need to be addressed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2200" dirty="0"/>
              <a:t>Other open issues (ongoing work)</a:t>
            </a:r>
            <a:endParaRPr lang="en-US" sz="1800" dirty="0"/>
          </a:p>
          <a:p>
            <a:pPr lvl="1"/>
            <a:r>
              <a:rPr lang="en-US" sz="1800" dirty="0"/>
              <a:t>Transition/Turbulence and influence of surface roughness</a:t>
            </a:r>
          </a:p>
          <a:p>
            <a:pPr lvl="1"/>
            <a:r>
              <a:rPr lang="en-US" sz="1800" dirty="0"/>
              <a:t>Fluid dynamics &amp; chemistry of wall blowing</a:t>
            </a:r>
          </a:p>
          <a:p>
            <a:pPr lvl="1"/>
            <a:r>
              <a:rPr lang="en-US" sz="1800" dirty="0"/>
              <a:t>Backshell environments</a:t>
            </a:r>
          </a:p>
          <a:p>
            <a:pPr lvl="1"/>
            <a:endParaRPr lang="en-US" sz="180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9A4DD09-FF27-B041-BED7-E06F4220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NASA Langley/Ames EDL Seminar Series for Summer Interns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3C09DE6-7564-154E-8EEB-226E9FE2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C876658-A80E-9B41-92E5-E9058A5B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287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July 6, 2021</a:t>
            </a:r>
          </a:p>
        </p:txBody>
      </p:sp>
    </p:spTree>
    <p:extLst>
      <p:ext uri="{BB962C8B-B14F-4D97-AF65-F5344CB8AC3E}">
        <p14:creationId xmlns:p14="http://schemas.microsoft.com/office/powerpoint/2010/main" val="2351804890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073241"/>
            <a:ext cx="10515600" cy="1016317"/>
          </a:xfrm>
        </p:spPr>
        <p:txBody>
          <a:bodyPr/>
          <a:lstStyle/>
          <a:p>
            <a:pPr algn="ctr"/>
            <a:r>
              <a:rPr lang="en-US" b="1" dirty="0"/>
              <a:t>Questions?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03F39E3-AE1E-D94E-99CE-50A67D94E50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492875"/>
            <a:ext cx="411480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NASA Langley/Ames EDL Seminar Series for Summer Interns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7F19F6D-9BCE-B249-BFEB-31A06B46D4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7ABC26D0-6559-5840-9AE2-C58C7BF0A957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35D4295-C584-DA4A-AA01-6B5019817EF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3"/>
            <a:ext cx="274320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July 6, 2021</a:t>
            </a:r>
          </a:p>
        </p:txBody>
      </p:sp>
    </p:spTree>
    <p:extLst>
      <p:ext uri="{BB962C8B-B14F-4D97-AF65-F5344CB8AC3E}">
        <p14:creationId xmlns:p14="http://schemas.microsoft.com/office/powerpoint/2010/main" val="3312497549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18460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36BB050CC5AF41A4C18FAF747864E4" ma:contentTypeVersion="14" ma:contentTypeDescription="Create a new document." ma:contentTypeScope="" ma:versionID="3c6cffdf728c0bd4b8bc814d7c0cdd28">
  <xsd:schema xmlns:xsd="http://www.w3.org/2001/XMLSchema" xmlns:xs="http://www.w3.org/2001/XMLSchema" xmlns:p="http://schemas.microsoft.com/office/2006/metadata/properties" xmlns:ns2="78c784a0-d4cd-41e4-9d4a-5cf43719d46c" xmlns:ns3="a795d6d7-5241-4775-ae22-563be83da853" xmlns:ns4="d900e117-17a0-4b24-9e47-511ef1d02c43" targetNamespace="http://schemas.microsoft.com/office/2006/metadata/properties" ma:root="true" ma:fieldsID="f576aa6f2f617c3418c562bb136fe7bf" ns2:_="" ns3:_="" ns4:_="">
    <xsd:import namespace="78c784a0-d4cd-41e4-9d4a-5cf43719d46c"/>
    <xsd:import namespace="a795d6d7-5241-4775-ae22-563be83da853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c784a0-d4cd-41e4-9d4a-5cf43719d4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95d6d7-5241-4775-ae22-563be83da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1ffb7c0-cf7b-455b-86d0-496c0f82de92}" ma:internalName="TaxCatchAll" ma:showField="CatchAllData" ma:web="a795d6d7-5241-4775-ae22-563be83da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F12522-4F86-4A02-A29C-B8B4A4C64AEA}"/>
</file>

<file path=customXml/itemProps2.xml><?xml version="1.0" encoding="utf-8"?>
<ds:datastoreItem xmlns:ds="http://schemas.openxmlformats.org/officeDocument/2006/customXml" ds:itemID="{753AD746-C1E2-4B27-942B-A55964E72FF0}"/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28337</TotalTime>
  <Words>5280</Words>
  <Application>Microsoft Macintosh PowerPoint</Application>
  <PresentationFormat>Widescreen</PresentationFormat>
  <Paragraphs>668</Paragraphs>
  <Slides>48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Symbol</vt:lpstr>
      <vt:lpstr>Office Theme</vt:lpstr>
      <vt:lpstr>CFD For Capsule Design</vt:lpstr>
      <vt:lpstr>CFD for Aerothermal Design of Capsules for Atmospheric Entries at the Ice Giants</vt:lpstr>
      <vt:lpstr>PowerPoint Presentation</vt:lpstr>
      <vt:lpstr>Need Knowledge Of…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General Ideas</vt:lpstr>
      <vt:lpstr>Mass Conservation Wright, M. J., unpublished work (based partly on work of Stallcop et al., JTHT, 12(4), 1998)</vt:lpstr>
      <vt:lpstr>Chemistry Mechanism and Kinetics Leibowitz, L.P., Physics of Fluids, 16(1), 1973, pp. 59-68 Leibowitz, L.P. and Kuo, T.J., AIAA Journal, 14(9), 1976, pp. 1324-1329</vt:lpstr>
      <vt:lpstr>Momentum Conservation Svehla, R. A., NASA TR R-132, 1962, and NASA TM 4647, 1995 Wright, M. J., unpublished work (based partly on work of Stallcop et al., JTHT, 12(4), 1998)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 or Problem Statement</vt:lpstr>
      <vt:lpstr>Computing Tools</vt:lpstr>
      <vt:lpstr>Features of High-Temperature Flow Field Codes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Uncertainties</vt:lpstr>
      <vt:lpstr>Using CFD results in early System Studies</vt:lpstr>
      <vt:lpstr>Stagnation Point Scaling Laws</vt:lpstr>
      <vt:lpstr>Stagnation Point Environments: Pressure</vt:lpstr>
      <vt:lpstr>Stagnation Point Environments: Conv. Ht. Flux</vt:lpstr>
      <vt:lpstr>Stagnation Point Environments: Conv. Ht. Flux</vt:lpstr>
      <vt:lpstr>Stagnation Point Environments: Conv. Ht. Flux Sutton, K. and Graves, R. A., NASA TR T-376, November 1971.</vt:lpstr>
      <vt:lpstr>PowerPoint Presentation</vt:lpstr>
      <vt:lpstr>Closing Remarks</vt:lpstr>
      <vt:lpstr>Questions?</vt:lpstr>
      <vt:lpstr>PowerPoint Presentation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Squire, Thomas H. (ARC-TSM)</dc:creator>
  <cp:lastModifiedBy>Dinesh K. Prabhu</cp:lastModifiedBy>
  <cp:revision>319</cp:revision>
  <dcterms:created xsi:type="dcterms:W3CDTF">2015-02-20T14:50:24Z</dcterms:created>
  <dcterms:modified xsi:type="dcterms:W3CDTF">2022-09-06T21:18:35Z</dcterms:modified>
</cp:coreProperties>
</file>