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3" r:id="rId5"/>
  </p:sldMasterIdLst>
  <p:notesMasterIdLst>
    <p:notesMasterId r:id="rId19"/>
  </p:notesMasterIdLst>
  <p:sldIdLst>
    <p:sldId id="18909" r:id="rId6"/>
    <p:sldId id="18915" r:id="rId7"/>
    <p:sldId id="18898" r:id="rId8"/>
    <p:sldId id="18919" r:id="rId9"/>
    <p:sldId id="18916" r:id="rId10"/>
    <p:sldId id="18900" r:id="rId11"/>
    <p:sldId id="18918" r:id="rId12"/>
    <p:sldId id="18917" r:id="rId13"/>
    <p:sldId id="18914" r:id="rId14"/>
    <p:sldId id="18903" r:id="rId15"/>
    <p:sldId id="18905" r:id="rId16"/>
    <p:sldId id="18912" r:id="rId17"/>
    <p:sldId id="18908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900" b="1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tt, Ian M. (LARC-D318)" initials="LIM(" lastIdx="14" clrIdx="0">
    <p:extLst>
      <p:ext uri="{19B8F6BF-5375-455C-9EA6-DF929625EA0E}">
        <p15:presenceInfo xmlns:p15="http://schemas.microsoft.com/office/powerpoint/2012/main" userId="S::ilevitt@ndc.nasa.gov::c62ebd05-bbed-45ad-814d-71595f515115" providerId="AD"/>
      </p:ext>
    </p:extLst>
  </p:cmAuthor>
  <p:cmAuthor id="2" name="Wing, David J. (LARC-D318)" initials="W(" lastIdx="9" clrIdx="1">
    <p:extLst>
      <p:ext uri="{19B8F6BF-5375-455C-9EA6-DF929625EA0E}">
        <p15:presenceInfo xmlns:p15="http://schemas.microsoft.com/office/powerpoint/2012/main" userId="S::dwing@ndc.nasa.gov::2ddd2db9-8114-4915-8e65-6c33b27aabdb" providerId="AD"/>
      </p:ext>
    </p:extLst>
  </p:cmAuthor>
  <p:cmAuthor id="3" name="Lacher, Andrew R. (LARC-D3)" initials="LAR(D" lastIdx="3" clrIdx="2">
    <p:extLst>
      <p:ext uri="{19B8F6BF-5375-455C-9EA6-DF929625EA0E}">
        <p15:presenceInfo xmlns:p15="http://schemas.microsoft.com/office/powerpoint/2012/main" userId="S::alacher@ndc.nasa.gov::5287aeea-ebab-41ad-95d4-f41fc5cf38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835"/>
    <a:srgbClr val="E67855"/>
    <a:srgbClr val="00FFFF"/>
    <a:srgbClr val="DF7247"/>
    <a:srgbClr val="B97F2A"/>
    <a:srgbClr val="B8D4EA"/>
    <a:srgbClr val="C0D1DA"/>
    <a:srgbClr val="0093C6"/>
    <a:srgbClr val="C4E2EA"/>
    <a:srgbClr val="F2D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/>
    <p:restoredTop sz="87897" autoAdjust="0"/>
  </p:normalViewPr>
  <p:slideViewPr>
    <p:cSldViewPr snapToGrid="0">
      <p:cViewPr varScale="1">
        <p:scale>
          <a:sx n="93" d="100"/>
          <a:sy n="93" d="100"/>
        </p:scale>
        <p:origin x="10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2F932-58E5-4B7A-995D-7F275ADD927A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7BEA3-3C49-41F7-8F4E-0B9724C45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Approved for release: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STRIVES </a:t>
            </a:r>
            <a:r>
              <a:rPr lang="en-US" sz="2800" b="0" i="0" dirty="0">
                <a:effectLst/>
                <a:latin typeface="Roboto" panose="02000000000000000000" pitchFamily="2" charset="0"/>
              </a:rPr>
              <a:t>20220013666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indent="-461963"/>
            <a:r>
              <a:rPr lang="en-US" sz="1200" dirty="0"/>
              <a:t>IFR	Instrument Flight Rules</a:t>
            </a:r>
          </a:p>
          <a:p>
            <a:pPr marL="461963" indent="-461963"/>
            <a:r>
              <a:rPr lang="en-US" sz="1200" dirty="0"/>
              <a:t>VFR	Visual Flight Rules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7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ETM – Upper Class E Traffic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UAS – Unmanned Aircraft Systems</a:t>
            </a:r>
          </a:p>
          <a:p>
            <a:r>
              <a:rPr lang="en-US" dirty="0"/>
              <a:t>UML – Urban Air Mobility</a:t>
            </a:r>
          </a:p>
          <a:p>
            <a:r>
              <a:rPr lang="en-US" dirty="0"/>
              <a:t>UTM – UAS Traffic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2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ATC – Air Traffic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2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9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09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BEA3-3C49-41F7-8F4E-0B9724C455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0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648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DC05-9963-4CCF-BF80-97C7AB15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3EF0-FD2E-4FC9-BDE8-685270D8D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03022-FFD8-4429-A740-262347EBC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4FE54-864A-4F89-A9A6-7403AE29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C14D5-3DD1-4A39-A047-51F0F0F9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0996A-5707-4D11-AA3E-CEF8F1D2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876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EB42A-BD35-4D0E-8E54-D640140E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0604B-9FFC-4450-8343-A7864AC4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BD5F6-D0C6-452B-9399-F3A9F6E71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80DC3-CCEB-4CA6-B209-2FAD0CBD6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29961A-AA9B-42B6-8BDD-671269E20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138E1-7CD0-482C-919A-D546BCE8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73A63-5378-4CAD-887D-6890D692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77BEA-4C14-46F3-9FE8-7FD41B47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4839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FB776-E820-46A6-B0C2-9664C565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3AA7C-70FC-4CB5-A15A-844A3E88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BCBE3-5A5D-43F2-BBC8-809F3649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A5E13-E0A5-4BC0-9A6F-B2AFB9A7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3876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20BA8-781C-407D-A4B3-05C7592C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766A7-873B-4797-A453-B05F0C2B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EE069-CC67-4F1E-9298-A0964CF3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7166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CE7E-C530-4218-8B46-2D2C94FB8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D158-3108-49C2-A45E-F244C849B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0C212-5618-4734-B959-90E43AABF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B2B8-72D3-42CA-B054-045A5CFC4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5F3A8-6D5B-4CA4-9325-95A896C3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5B99A-41C1-452B-B0C1-833F17BF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5439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9359-1D63-429E-8A7D-4A7BBCFB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F7DC8-84E6-4767-8814-21612C09C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683D7-767E-498F-996B-6D974D528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DBE4E-421B-42DC-829C-0CA1C054C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B9852-4C04-4617-BB7D-51EC79811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84689-152A-473B-A280-2AACDF14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7711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C10D-DC07-42DE-A9A0-1912971F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2DC75-550A-4A5F-96CA-22DB3CDF1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42AEF-8BC2-4054-A83A-C5B8542D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89F9-DF96-4805-B758-FB7B59BF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9966E-6926-4620-A732-36427ADF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9787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3E1B9-8609-4DC2-B040-C5410E131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E95D0-1504-4738-8A8E-27487C243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152CE-14FC-467B-B36A-38821308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9952-A3C9-48FB-A6C9-CFCBC31F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0BE4C-B08C-4AB5-AE9B-0FD46903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528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B59-3AC0-4803-BE56-428957D7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DD5C2-4E4D-4D66-A3F4-AE14C31DFB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150257"/>
            <a:ext cx="10972800" cy="5076372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71115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563A6-4F14-7F4A-83F1-1BB2074D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4655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1 - Prop &amp;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262063"/>
            <a:ext cx="10977033" cy="4705600"/>
          </a:xfrm>
        </p:spPr>
        <p:txBody>
          <a:bodyPr/>
          <a:lstStyle>
            <a:lvl1pPr marL="457189" indent="-457189">
              <a:buSzPct val="100000"/>
              <a:buFont typeface="Arial" panose="020B0604020202020204" pitchFamily="34" charset="0"/>
              <a:buChar char="■"/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43809"/>
      </p:ext>
    </p:extLst>
  </p:cSld>
  <p:clrMapOvr>
    <a:masterClrMapping/>
  </p:clrMapOvr>
  <p:transition spd="slow">
    <p:wip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331810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t 2 - Prop &amp;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262065"/>
            <a:ext cx="5365828" cy="4446587"/>
          </a:xfrm>
        </p:spPr>
        <p:txBody>
          <a:bodyPr/>
          <a:lstStyle>
            <a:lvl1pPr>
              <a:buSzPct val="100000"/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629" y="1262065"/>
            <a:ext cx="5368007" cy="4446587"/>
          </a:xfrm>
        </p:spPr>
        <p:txBody>
          <a:bodyPr/>
          <a:lstStyle>
            <a:lvl1pPr>
              <a:buSzPct val="100000"/>
              <a:defRPr sz="2133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93251"/>
      </p:ext>
    </p:extLst>
  </p:cSld>
  <p:clrMapOvr>
    <a:masterClrMapping/>
  </p:clrMapOvr>
  <p:transition spd="slow">
    <p:wip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253E-4344-4FAA-A275-BA043ADF4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0EB0F-2402-4F0A-A740-676760C0E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D957A-3F30-4761-8CAE-AA4A1C80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5472F-1D14-44B6-8341-046B56A64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6B6F3-F767-408D-B3AE-833923A2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057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98DF-EC16-4187-AAF1-42CEAD56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3EE6B-E4C0-4C81-A379-47C6F6DFA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A1C5C-2089-4C2B-91B6-D9C3B249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AD11-B330-438D-B4DB-26AA00FB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D2A1B-2551-47D8-AEE4-A43C8446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586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4A64-E1B7-4EE9-BD61-F632A88B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4D931-BB4A-4B41-AB45-2AA46B4B1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79C16-B45B-40D3-BF11-C793E46C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436F3-2D16-457B-BC34-8E1F46E4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E60D9-A75E-4EB5-A39F-2A7D2C9E4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5103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D PPT body IMAGE simple.jpg">
            <a:extLst>
              <a:ext uri="{FF2B5EF4-FFF2-40B4-BE49-F238E27FC236}">
                <a16:creationId xmlns:a16="http://schemas.microsoft.com/office/drawing/2014/main" id="{5FA6A5BD-9578-4F64-AE6F-A55CE84710C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142" y="0"/>
            <a:ext cx="9793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3"/>
          <p:cNvSpPr txBox="1">
            <a:spLocks/>
          </p:cNvSpPr>
          <p:nvPr userDrawn="1"/>
        </p:nvSpPr>
        <p:spPr>
          <a:xfrm>
            <a:off x="9458079" y="6529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887866-80AC-2F42-9AD1-8EE3C236D8D8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0B79C1-DBDA-4F8A-8A20-181A2FA6C1B7}"/>
              </a:ext>
            </a:extLst>
          </p:cNvPr>
          <p:cNvSpPr/>
          <p:nvPr userDrawn="1"/>
        </p:nvSpPr>
        <p:spPr>
          <a:xfrm>
            <a:off x="2260121" y="69011"/>
            <a:ext cx="1768415" cy="1388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B68E0-3370-4DA9-85B1-A18C4821E219}"/>
              </a:ext>
            </a:extLst>
          </p:cNvPr>
          <p:cNvSpPr txBox="1"/>
          <p:nvPr userDrawn="1"/>
        </p:nvSpPr>
        <p:spPr>
          <a:xfrm>
            <a:off x="11808279" y="658100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65991F1-938C-4B76-8666-C9086E97116B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51055" y="114815"/>
            <a:ext cx="917091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1055" y="1219201"/>
            <a:ext cx="10972800" cy="508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9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2" r:id="rId6"/>
  </p:sldLayoutIdLst>
  <p:transition spd="slow">
    <p:wipe/>
  </p:transition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lang="en-US" sz="3200" b="1" kern="1200" dirty="0">
          <a:solidFill>
            <a:schemeClr val="tx1"/>
          </a:solidFill>
          <a:latin typeface="Arial" charset="0"/>
          <a:ea typeface="+mj-ea"/>
          <a:cs typeface="ＭＳ Ｐゴシック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0"/>
          </a:solidFill>
          <a:latin typeface="Arial" charset="0"/>
          <a:ea typeface="ＭＳ Ｐゴシック" pitchFamily="28" charset="-128"/>
          <a:cs typeface="ＭＳ Ｐゴシック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tx1"/>
          </a:solidFill>
          <a:latin typeface="Arial" charset="0"/>
          <a:ea typeface="+mn-ea"/>
          <a:cs typeface="ＭＳ Ｐゴシック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b="1" kern="1200">
          <a:solidFill>
            <a:schemeClr val="tx1"/>
          </a:solidFill>
          <a:latin typeface="Arial" charset="0"/>
          <a:ea typeface="ＭＳ Ｐゴシック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5D0C2B-D4B2-4602-9DA7-2977849868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3" y="0"/>
            <a:ext cx="12205523" cy="793359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B3AD9F7E-CE74-4B67-BCD7-0E622A991C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0556" y="193480"/>
            <a:ext cx="537648" cy="44481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09B66-70A6-4CD0-9266-00D96943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40522-0211-4F00-8C83-B7E2572C7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0588"/>
            <a:ext cx="10515600" cy="505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EAD7D-BF86-43A2-8E53-A1C248C10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6D54-ECD5-4B37-9023-59665CB87410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39934-AA6B-43C0-986D-18056C81A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BDAB7-BFDD-4CAB-B3BB-102FA7F08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21EAA-F490-402B-AFA0-A6903D9589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F3911-9722-4CF3-B555-2353AC75C2E7}"/>
              </a:ext>
            </a:extLst>
          </p:cNvPr>
          <p:cNvSpPr txBox="1"/>
          <p:nvPr userDrawn="1"/>
        </p:nvSpPr>
        <p:spPr>
          <a:xfrm>
            <a:off x="11808279" y="6581001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265991F1-938C-4B76-8666-C9086E97116B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86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0" kern="1200">
          <a:solidFill>
            <a:schemeClr val="bg1"/>
          </a:solidFill>
          <a:latin typeface="Gobold Thin" panose="02000500000000000000" pitchFamily="2" charset="0"/>
          <a:ea typeface="ＭＳ Ｐゴシック" pitchFamily="-109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79.png"/><Relationship Id="rId3" Type="http://schemas.openxmlformats.org/officeDocument/2006/relationships/image" Target="../media/image77.jpeg"/><Relationship Id="rId7" Type="http://schemas.openxmlformats.org/officeDocument/2006/relationships/image" Target="../media/image32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svg"/><Relationship Id="rId4" Type="http://schemas.openxmlformats.org/officeDocument/2006/relationships/image" Target="../media/image78.jpeg"/><Relationship Id="rId9" Type="http://schemas.openxmlformats.org/officeDocument/2006/relationships/image" Target="../media/image48.png"/><Relationship Id="rId14" Type="http://schemas.openxmlformats.org/officeDocument/2006/relationships/image" Target="../media/image8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svg"/><Relationship Id="rId3" Type="http://schemas.openxmlformats.org/officeDocument/2006/relationships/image" Target="../media/image81.jpeg"/><Relationship Id="rId7" Type="http://schemas.openxmlformats.org/officeDocument/2006/relationships/image" Target="../media/image85.sv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5" Type="http://schemas.openxmlformats.org/officeDocument/2006/relationships/image" Target="../media/image83.sv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hyperlink" Target="mailto:David.Wing@nasa.gov" TargetMode="External"/><Relationship Id="rId3" Type="http://schemas.openxmlformats.org/officeDocument/2006/relationships/image" Target="../media/image60.svg"/><Relationship Id="rId7" Type="http://schemas.openxmlformats.org/officeDocument/2006/relationships/image" Target="../media/image47.svg"/><Relationship Id="rId12" Type="http://schemas.openxmlformats.org/officeDocument/2006/relationships/image" Target="../media/image100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11" Type="http://schemas.openxmlformats.org/officeDocument/2006/relationships/image" Target="../media/image99.svg"/><Relationship Id="rId5" Type="http://schemas.openxmlformats.org/officeDocument/2006/relationships/image" Target="../media/image94.svg"/><Relationship Id="rId10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97.svg"/><Relationship Id="rId14" Type="http://schemas.openxmlformats.org/officeDocument/2006/relationships/hyperlink" Target="mailto:Wes.Ryan@nasa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hyperlink" Target="http://www.aviationcoaching.com/cosa-un-controllore-del-traffico-aereo/" TargetMode="External"/><Relationship Id="rId3" Type="http://schemas.openxmlformats.org/officeDocument/2006/relationships/image" Target="../media/image28.png"/><Relationship Id="rId21" Type="http://schemas.openxmlformats.org/officeDocument/2006/relationships/image" Target="../media/image44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svg"/><Relationship Id="rId20" Type="http://schemas.openxmlformats.org/officeDocument/2006/relationships/hyperlink" Target="http://www.pngall.com/computer-monitor-pn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19" Type="http://schemas.openxmlformats.org/officeDocument/2006/relationships/image" Target="../media/image43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18" Type="http://schemas.openxmlformats.org/officeDocument/2006/relationships/image" Target="../media/image34.png"/><Relationship Id="rId3" Type="http://schemas.openxmlformats.org/officeDocument/2006/relationships/image" Target="../media/image46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image" Target="../media/image45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19" Type="http://schemas.openxmlformats.org/officeDocument/2006/relationships/image" Target="../media/image60.svg"/><Relationship Id="rId4" Type="http://schemas.openxmlformats.org/officeDocument/2006/relationships/image" Target="../media/image32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3" Type="http://schemas.openxmlformats.org/officeDocument/2006/relationships/image" Target="../media/image47.svg"/><Relationship Id="rId7" Type="http://schemas.openxmlformats.org/officeDocument/2006/relationships/image" Target="../media/image64.svg"/><Relationship Id="rId12" Type="http://schemas.openxmlformats.org/officeDocument/2006/relationships/image" Target="../media/image69.png"/><Relationship Id="rId17" Type="http://schemas.openxmlformats.org/officeDocument/2006/relationships/image" Target="../media/image74.svg"/><Relationship Id="rId2" Type="http://schemas.openxmlformats.org/officeDocument/2006/relationships/image" Target="../media/image32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5" Type="http://schemas.openxmlformats.org/officeDocument/2006/relationships/image" Target="../media/image7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023F8C-4EE5-DAF8-7184-BD4C211C4A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57CC7-1D57-8DD8-7A18-AE590C29D0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2900"/>
            <a:ext cx="12205523" cy="793359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BDD24237-8F91-3642-66CE-67819CCD29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3929" y="5947170"/>
            <a:ext cx="537648" cy="4448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B3B364-AEB6-ED9F-2188-8FE36C44C48D}"/>
              </a:ext>
            </a:extLst>
          </p:cNvPr>
          <p:cNvSpPr txBox="1"/>
          <p:nvPr/>
        </p:nvSpPr>
        <p:spPr>
          <a:xfrm>
            <a:off x="263448" y="5855234"/>
            <a:ext cx="5463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obold Thin" panose="02000500000000000000" pitchFamily="2" charset="0"/>
              </a:rPr>
              <a:t>Digital</a:t>
            </a:r>
            <a:r>
              <a:rPr lang="en-US" sz="3600" b="0" dirty="0">
                <a:solidFill>
                  <a:schemeClr val="bg1"/>
                </a:solidFill>
                <a:latin typeface="Gobold Thin" panose="02000500000000000000" pitchFamily="2" charset="0"/>
              </a:rPr>
              <a:t> Flight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E0BF0B-DF2B-4848-90E3-FF32230014AD}"/>
              </a:ext>
            </a:extLst>
          </p:cNvPr>
          <p:cNvSpPr txBox="1"/>
          <p:nvPr/>
        </p:nvSpPr>
        <p:spPr>
          <a:xfrm>
            <a:off x="3724402" y="5848321"/>
            <a:ext cx="4081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</a:rPr>
              <a:t>A New Cooperative Operating Mode to Complement VFR and IFR</a:t>
            </a:r>
            <a:endParaRPr lang="en-US" sz="1600" b="0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B7284-C6A3-4435-B55D-4DDBAFDFBDAE}"/>
              </a:ext>
            </a:extLst>
          </p:cNvPr>
          <p:cNvSpPr txBox="1"/>
          <p:nvPr/>
        </p:nvSpPr>
        <p:spPr>
          <a:xfrm>
            <a:off x="9091197" y="5871796"/>
            <a:ext cx="2321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chemeClr val="bg1"/>
                </a:solidFill>
              </a:rPr>
              <a:t>September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E8A3A-469B-47CF-A169-717E0DCF16FA}"/>
              </a:ext>
            </a:extLst>
          </p:cNvPr>
          <p:cNvSpPr txBox="1"/>
          <p:nvPr/>
        </p:nvSpPr>
        <p:spPr>
          <a:xfrm>
            <a:off x="9091197" y="6249149"/>
            <a:ext cx="23219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0" dirty="0">
                <a:solidFill>
                  <a:schemeClr val="bg1"/>
                </a:solidFill>
              </a:rPr>
              <a:t>Release approval 20220013666 </a:t>
            </a:r>
          </a:p>
        </p:txBody>
      </p:sp>
    </p:spTree>
    <p:extLst>
      <p:ext uri="{BB962C8B-B14F-4D97-AF65-F5344CB8AC3E}">
        <p14:creationId xmlns:p14="http://schemas.microsoft.com/office/powerpoint/2010/main" val="41167019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8CC4C9C9-F51F-4497-A0D6-7B6000842FD4}"/>
              </a:ext>
            </a:extLst>
          </p:cNvPr>
          <p:cNvGrpSpPr/>
          <p:nvPr/>
        </p:nvGrpSpPr>
        <p:grpSpPr>
          <a:xfrm>
            <a:off x="-2" y="791763"/>
            <a:ext cx="12192002" cy="6066237"/>
            <a:chOff x="-2" y="803338"/>
            <a:chExt cx="12192002" cy="60662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6C058DA-466C-4891-B27B-76D11E105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0966" y="1828800"/>
              <a:ext cx="6721034" cy="504077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793D02-29A7-A771-B16D-938E02A419B5}"/>
                </a:ext>
              </a:extLst>
            </p:cNvPr>
            <p:cNvSpPr txBox="1"/>
            <p:nvPr/>
          </p:nvSpPr>
          <p:spPr>
            <a:xfrm>
              <a:off x="5524782" y="1255247"/>
              <a:ext cx="6667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D55835"/>
                  </a:solidFill>
                  <a:latin typeface="Avenir Next" panose="020B0503020202020204" pitchFamily="34" charset="0"/>
                </a:rPr>
                <a:t>TASAR: Traffic Aware Strategic Aircrew Requests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EF7189E-A8B4-07C9-4C67-C099C43576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763" r="19913" b="486"/>
            <a:stretch/>
          </p:blipFill>
          <p:spPr>
            <a:xfrm rot="5400000">
              <a:off x="-297637" y="1100973"/>
              <a:ext cx="6066237" cy="54709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A24171-0139-4C62-8C61-74F73EE64B6F}"/>
              </a:ext>
            </a:extLst>
          </p:cNvPr>
          <p:cNvGrpSpPr/>
          <p:nvPr/>
        </p:nvGrpSpPr>
        <p:grpSpPr>
          <a:xfrm>
            <a:off x="117669" y="4653022"/>
            <a:ext cx="2488557" cy="2116799"/>
            <a:chOff x="960699" y="2829581"/>
            <a:chExt cx="2488557" cy="211679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888F46-2804-4ABD-8297-8B3B8C5BD9C1}"/>
                </a:ext>
              </a:extLst>
            </p:cNvPr>
            <p:cNvSpPr/>
            <p:nvPr/>
          </p:nvSpPr>
          <p:spPr>
            <a:xfrm>
              <a:off x="960699" y="2829581"/>
              <a:ext cx="2488557" cy="21167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54995D3-8766-43A3-A86A-57A6BEDFE903}"/>
                </a:ext>
              </a:extLst>
            </p:cNvPr>
            <p:cNvGrpSpPr/>
            <p:nvPr/>
          </p:nvGrpSpPr>
          <p:grpSpPr>
            <a:xfrm>
              <a:off x="1121635" y="2915055"/>
              <a:ext cx="2327621" cy="2031325"/>
              <a:chOff x="5669471" y="2177166"/>
              <a:chExt cx="2327621" cy="203132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F135CF-DB0F-4A93-60D9-7E4B2614B8F4}"/>
                  </a:ext>
                </a:extLst>
              </p:cNvPr>
              <p:cNvSpPr txBox="1"/>
              <p:nvPr/>
            </p:nvSpPr>
            <p:spPr>
              <a:xfrm>
                <a:off x="5954271" y="2177166"/>
                <a:ext cx="2042821" cy="20313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 Demi Bold" panose="020B0503020202020204" pitchFamily="34" charset="0"/>
                  </a:rPr>
                  <a:t>NASA technology for flight optimization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 Demi Bold" panose="020B0503020202020204" pitchFamily="34" charset="0"/>
                  </a:rPr>
                  <a:t>Validated in airline operations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 Demi Bold" panose="020B0503020202020204" pitchFamily="34" charset="0"/>
                  </a:rPr>
                  <a:t>Now commercially available 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A616561-96B9-42D8-8011-307DA992E3D0}"/>
                  </a:ext>
                </a:extLst>
              </p:cNvPr>
              <p:cNvGrpSpPr/>
              <p:nvPr/>
            </p:nvGrpSpPr>
            <p:grpSpPr>
              <a:xfrm>
                <a:off x="5669471" y="2273762"/>
                <a:ext cx="212823" cy="1622177"/>
                <a:chOff x="5669471" y="2273762"/>
                <a:chExt cx="212823" cy="162217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F6185F5-8D12-DC0D-FBCF-1C80A6126AB6}"/>
                    </a:ext>
                  </a:extLst>
                </p:cNvPr>
                <p:cNvSpPr/>
                <p:nvPr/>
              </p:nvSpPr>
              <p:spPr>
                <a:xfrm>
                  <a:off x="5669471" y="2273762"/>
                  <a:ext cx="210243" cy="210243"/>
                </a:xfrm>
                <a:prstGeom prst="ellipse">
                  <a:avLst/>
                </a:prstGeom>
                <a:solidFill>
                  <a:srgbClr val="D558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35FBAB1-E0D4-0528-329B-21C030521C3D}"/>
                    </a:ext>
                  </a:extLst>
                </p:cNvPr>
                <p:cNvSpPr/>
                <p:nvPr/>
              </p:nvSpPr>
              <p:spPr>
                <a:xfrm>
                  <a:off x="5672051" y="2979951"/>
                  <a:ext cx="210243" cy="210243"/>
                </a:xfrm>
                <a:prstGeom prst="ellipse">
                  <a:avLst/>
                </a:prstGeom>
                <a:solidFill>
                  <a:srgbClr val="D558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B1E998A-B545-B9DC-564E-6E6F5E840F1D}"/>
                    </a:ext>
                  </a:extLst>
                </p:cNvPr>
                <p:cNvSpPr/>
                <p:nvPr/>
              </p:nvSpPr>
              <p:spPr>
                <a:xfrm>
                  <a:off x="5672051" y="3685696"/>
                  <a:ext cx="210243" cy="210243"/>
                </a:xfrm>
                <a:prstGeom prst="ellipse">
                  <a:avLst/>
                </a:prstGeom>
                <a:solidFill>
                  <a:srgbClr val="D558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D7F1AC-945C-4ECD-B7B5-94B5F28C00C3}"/>
              </a:ext>
            </a:extLst>
          </p:cNvPr>
          <p:cNvGrpSpPr/>
          <p:nvPr/>
        </p:nvGrpSpPr>
        <p:grpSpPr>
          <a:xfrm>
            <a:off x="9768803" y="4710896"/>
            <a:ext cx="2305528" cy="2071262"/>
            <a:chOff x="-3217762" y="1720135"/>
            <a:chExt cx="2801073" cy="262442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02A08DE-7197-492B-8ECA-EA7B53937AD2}"/>
                </a:ext>
              </a:extLst>
            </p:cNvPr>
            <p:cNvSpPr/>
            <p:nvPr/>
          </p:nvSpPr>
          <p:spPr>
            <a:xfrm>
              <a:off x="-3217762" y="1720135"/>
              <a:ext cx="2801073" cy="26087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D97C123-14C3-4922-8325-4F06FB05C922}"/>
                </a:ext>
              </a:extLst>
            </p:cNvPr>
            <p:cNvGrpSpPr/>
            <p:nvPr/>
          </p:nvGrpSpPr>
          <p:grpSpPr>
            <a:xfrm>
              <a:off x="-2926394" y="1720135"/>
              <a:ext cx="2334974" cy="2624427"/>
              <a:chOff x="5233384" y="4203970"/>
              <a:chExt cx="2334974" cy="262442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DE9441E5-BB41-46B8-BAD5-5B4E2373DCD7}"/>
                  </a:ext>
                </a:extLst>
              </p:cNvPr>
              <p:cNvGrpSpPr/>
              <p:nvPr/>
            </p:nvGrpSpPr>
            <p:grpSpPr>
              <a:xfrm>
                <a:off x="5233384" y="4408645"/>
                <a:ext cx="2334974" cy="2419752"/>
                <a:chOff x="7469117" y="2362200"/>
                <a:chExt cx="3909597" cy="4051546"/>
              </a:xfrm>
            </p:grpSpPr>
            <p:sp>
              <p:nvSpPr>
                <p:cNvPr id="6" name="Star: 4 Points 2">
                  <a:extLst>
                    <a:ext uri="{FF2B5EF4-FFF2-40B4-BE49-F238E27FC236}">
                      <a16:creationId xmlns:a16="http://schemas.microsoft.com/office/drawing/2014/main" id="{39274A6F-AA15-C70D-698C-9E01E04A61FF}"/>
                    </a:ext>
                  </a:extLst>
                </p:cNvPr>
                <p:cNvSpPr/>
                <p:nvPr/>
              </p:nvSpPr>
              <p:spPr>
                <a:xfrm>
                  <a:off x="8312841" y="3378974"/>
                  <a:ext cx="1945221" cy="1873919"/>
                </a:xfrm>
                <a:prstGeom prst="star4">
                  <a:avLst>
                    <a:gd name="adj" fmla="val 1944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Avenir Next" panose="020B0503020202020204" pitchFamily="34" charset="0"/>
                    </a:rPr>
                    <a:t>DF</a:t>
                  </a:r>
                </a:p>
              </p:txBody>
            </p:sp>
            <p:pic>
              <p:nvPicPr>
                <p:cNvPr id="8" name="Graphic 7" descr="Handshake with solid fill">
                  <a:extLst>
                    <a:ext uri="{FF2B5EF4-FFF2-40B4-BE49-F238E27FC236}">
                      <a16:creationId xmlns:a16="http://schemas.microsoft.com/office/drawing/2014/main" id="{B1B95601-A2E9-0935-0D1A-F6D46CA1B1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52079" y="2362200"/>
                  <a:ext cx="1063064" cy="1114425"/>
                </a:xfrm>
                <a:prstGeom prst="rect">
                  <a:avLst/>
                </a:prstGeom>
              </p:spPr>
            </p:pic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22F3D1C-B1E9-9773-A5C3-375863AF69F6}"/>
                    </a:ext>
                  </a:extLst>
                </p:cNvPr>
                <p:cNvGrpSpPr/>
                <p:nvPr/>
              </p:nvGrpSpPr>
              <p:grpSpPr>
                <a:xfrm>
                  <a:off x="10299492" y="3586813"/>
                  <a:ext cx="1079222" cy="1160364"/>
                  <a:chOff x="875611" y="2010194"/>
                  <a:chExt cx="2261598" cy="2319571"/>
                </a:xfrm>
              </p:grpSpPr>
              <p:pic>
                <p:nvPicPr>
                  <p:cNvPr id="11" name="Graphic 10" descr="Airplane with solid fill">
                    <a:extLst>
                      <a:ext uri="{FF2B5EF4-FFF2-40B4-BE49-F238E27FC236}">
                        <a16:creationId xmlns:a16="http://schemas.microsoft.com/office/drawing/2014/main" id="{1CB5923E-E807-898E-B109-2ABEC51ABC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611" y="2839322"/>
                    <a:ext cx="1490443" cy="1490443"/>
                  </a:xfrm>
                  <a:prstGeom prst="rect">
                    <a:avLst/>
                  </a:prstGeom>
                </p:spPr>
              </p:pic>
              <p:pic>
                <p:nvPicPr>
                  <p:cNvPr id="13" name="Graphic 12" descr="Airplane with solid fill">
                    <a:extLst>
                      <a:ext uri="{FF2B5EF4-FFF2-40B4-BE49-F238E27FC236}">
                        <a16:creationId xmlns:a16="http://schemas.microsoft.com/office/drawing/2014/main" id="{4AAAF115-8213-4135-C49B-04AE6BEDAE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46766" y="2010194"/>
                    <a:ext cx="1490443" cy="149044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" name="Graphic 14" descr="Gears with solid fill">
                  <a:extLst>
                    <a:ext uri="{FF2B5EF4-FFF2-40B4-BE49-F238E27FC236}">
                      <a16:creationId xmlns:a16="http://schemas.microsoft.com/office/drawing/2014/main" id="{44ECD174-328D-8A03-4212-8FFD19CAF5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 rot="1650582">
                  <a:off x="8765098" y="5214445"/>
                  <a:ext cx="1167146" cy="1199301"/>
                </a:xfrm>
                <a:prstGeom prst="rect">
                  <a:avLst/>
                </a:prstGeom>
              </p:spPr>
            </p:pic>
            <p:pic>
              <p:nvPicPr>
                <p:cNvPr id="18" name="Graphic 17" descr="Cell Tower with solid fill">
                  <a:extLst>
                    <a:ext uri="{FF2B5EF4-FFF2-40B4-BE49-F238E27FC236}">
                      <a16:creationId xmlns:a16="http://schemas.microsoft.com/office/drawing/2014/main" id="{B8FDB105-270D-B330-8177-BA63992F45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9117" y="3544460"/>
                  <a:ext cx="941411" cy="1094309"/>
                </a:xfrm>
                <a:prstGeom prst="rect">
                  <a:avLst/>
                </a:prstGeom>
              </p:spPr>
            </p:pic>
          </p:grpSp>
          <p:pic>
            <p:nvPicPr>
              <p:cNvPr id="4" name="Graphic 3" descr="Checkmark with solid fill">
                <a:extLst>
                  <a:ext uri="{FF2B5EF4-FFF2-40B4-BE49-F238E27FC236}">
                    <a16:creationId xmlns:a16="http://schemas.microsoft.com/office/drawing/2014/main" id="{7611E44F-2724-4217-8F4B-6677BDC728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373137" y="4841035"/>
                <a:ext cx="409350" cy="409350"/>
              </a:xfrm>
              <a:prstGeom prst="rect">
                <a:avLst/>
              </a:prstGeom>
            </p:spPr>
          </p:pic>
          <p:pic>
            <p:nvPicPr>
              <p:cNvPr id="30" name="Graphic 29" descr="Checkmark with solid fill">
                <a:extLst>
                  <a:ext uri="{FF2B5EF4-FFF2-40B4-BE49-F238E27FC236}">
                    <a16:creationId xmlns:a16="http://schemas.microsoft.com/office/drawing/2014/main" id="{CF09DB78-F29D-4D2E-85A9-577E5AD16B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121506" y="4203970"/>
                <a:ext cx="409350" cy="409350"/>
              </a:xfrm>
              <a:prstGeom prst="rect">
                <a:avLst/>
              </a:prstGeom>
            </p:spPr>
          </p:pic>
          <p:pic>
            <p:nvPicPr>
              <p:cNvPr id="40" name="Graphic 39" descr="Checkmark with solid fill">
                <a:extLst>
                  <a:ext uri="{FF2B5EF4-FFF2-40B4-BE49-F238E27FC236}">
                    <a16:creationId xmlns:a16="http://schemas.microsoft.com/office/drawing/2014/main" id="{57D26266-5B61-4215-B251-6ACAB6604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075054" y="4841035"/>
                <a:ext cx="409350" cy="409350"/>
              </a:xfrm>
              <a:prstGeom prst="rect">
                <a:avLst/>
              </a:prstGeom>
            </p:spPr>
          </p:pic>
          <p:pic>
            <p:nvPicPr>
              <p:cNvPr id="41" name="Graphic 40" descr="Checkmark with solid fill">
                <a:extLst>
                  <a:ext uri="{FF2B5EF4-FFF2-40B4-BE49-F238E27FC236}">
                    <a16:creationId xmlns:a16="http://schemas.microsoft.com/office/drawing/2014/main" id="{34FD30BC-81F5-458B-A20C-2547CCE79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151257" y="5962411"/>
                <a:ext cx="409350" cy="409350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7A1D21D-B452-4331-9AE0-2167E675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NASA Tech is Already Building Toward Digital Flight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30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1FE48AE-9AF6-E6EB-0023-7B1B649D8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401"/>
          <a:stretch/>
        </p:blipFill>
        <p:spPr>
          <a:xfrm>
            <a:off x="412351" y="1788755"/>
            <a:ext cx="5748242" cy="48616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7B099B-711B-7AE9-EC35-BC3E2B3D3A78}"/>
              </a:ext>
            </a:extLst>
          </p:cNvPr>
          <p:cNvSpPr txBox="1"/>
          <p:nvPr/>
        </p:nvSpPr>
        <p:spPr>
          <a:xfrm>
            <a:off x="1171456" y="1940478"/>
            <a:ext cx="2570058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Safety &amp; Certification of Autonomous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0BEDC-0F09-1836-CECA-49DDBCE93CFD}"/>
              </a:ext>
            </a:extLst>
          </p:cNvPr>
          <p:cNvSpPr txBox="1"/>
          <p:nvPr/>
        </p:nvSpPr>
        <p:spPr>
          <a:xfrm>
            <a:off x="587304" y="3259940"/>
            <a:ext cx="1998261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Regulation Lead Time and Complexity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905261-A7EB-4E75-4098-E5EA25935D6C}"/>
              </a:ext>
            </a:extLst>
          </p:cNvPr>
          <p:cNvSpPr txBox="1"/>
          <p:nvPr/>
        </p:nvSpPr>
        <p:spPr>
          <a:xfrm>
            <a:off x="1167628" y="4198982"/>
            <a:ext cx="1998261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Technology and Data Link Maturity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4BD662-40ED-D129-A13E-81BE1F7AAC8C}"/>
              </a:ext>
            </a:extLst>
          </p:cNvPr>
          <p:cNvSpPr txBox="1"/>
          <p:nvPr/>
        </p:nvSpPr>
        <p:spPr>
          <a:xfrm>
            <a:off x="3354461" y="3755562"/>
            <a:ext cx="2057154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Unambiguous Responsibilities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1FFC42-2958-A417-1F25-47E9980167F8}"/>
              </a:ext>
            </a:extLst>
          </p:cNvPr>
          <p:cNvSpPr txBox="1"/>
          <p:nvPr/>
        </p:nvSpPr>
        <p:spPr>
          <a:xfrm>
            <a:off x="2874607" y="2753784"/>
            <a:ext cx="271360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Integration</a:t>
            </a:r>
            <a:b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with VFR and IFR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D4C350-59E4-F877-6004-433BF3C60942}"/>
              </a:ext>
            </a:extLst>
          </p:cNvPr>
          <p:cNvSpPr txBox="1"/>
          <p:nvPr/>
        </p:nvSpPr>
        <p:spPr>
          <a:xfrm>
            <a:off x="1112108" y="5706503"/>
            <a:ext cx="2570058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Viable Implementation Path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6A509C-803E-B0BA-A949-C098E200E495}"/>
              </a:ext>
            </a:extLst>
          </p:cNvPr>
          <p:cNvSpPr txBox="1"/>
          <p:nvPr/>
        </p:nvSpPr>
        <p:spPr>
          <a:xfrm>
            <a:off x="2605905" y="5023690"/>
            <a:ext cx="2815352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Avoiding Impact on Non-DF Cost and Operations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219F1-C758-64BA-EB91-28C23D755B0B}"/>
              </a:ext>
            </a:extLst>
          </p:cNvPr>
          <p:cNvSpPr txBox="1"/>
          <p:nvPr/>
        </p:nvSpPr>
        <p:spPr>
          <a:xfrm>
            <a:off x="3120730" y="6143095"/>
            <a:ext cx="2815352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bg1"/>
                </a:solidFill>
                <a:latin typeface="Avenir Black" panose="02000503020000020003" pitchFamily="2" charset="0"/>
                <a:cs typeface="Ink Free" panose="020F0502020204030204" pitchFamily="34" charset="0"/>
              </a:rPr>
              <a:t>Business Case Viability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86B38C-B7C5-890F-B0CC-3BBE6A7359BB}"/>
              </a:ext>
            </a:extLst>
          </p:cNvPr>
          <p:cNvSpPr txBox="1"/>
          <p:nvPr/>
        </p:nvSpPr>
        <p:spPr>
          <a:xfrm>
            <a:off x="347447" y="1366628"/>
            <a:ext cx="581314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Industry Workshops Identified Critical Barriers…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656545-DF90-4CB5-A542-97E4F7973BC4}"/>
              </a:ext>
            </a:extLst>
          </p:cNvPr>
          <p:cNvGrpSpPr/>
          <p:nvPr/>
        </p:nvGrpSpPr>
        <p:grpSpPr>
          <a:xfrm>
            <a:off x="6420692" y="1379355"/>
            <a:ext cx="5524381" cy="5600796"/>
            <a:chOff x="6420692" y="1379355"/>
            <a:chExt cx="5524381" cy="560079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DD9CBBA-C314-41F1-DC0B-236F5134788B}"/>
                </a:ext>
              </a:extLst>
            </p:cNvPr>
            <p:cNvGrpSpPr/>
            <p:nvPr/>
          </p:nvGrpSpPr>
          <p:grpSpPr>
            <a:xfrm>
              <a:off x="7042863" y="1379355"/>
              <a:ext cx="4902210" cy="5600796"/>
              <a:chOff x="6789258" y="1252033"/>
              <a:chExt cx="4902210" cy="5600796"/>
            </a:xfrm>
          </p:grpSpPr>
          <p:pic>
            <p:nvPicPr>
              <p:cNvPr id="26" name="Graphic 25" descr="Labor with solid fill">
                <a:extLst>
                  <a:ext uri="{FF2B5EF4-FFF2-40B4-BE49-F238E27FC236}">
                    <a16:creationId xmlns:a16="http://schemas.microsoft.com/office/drawing/2014/main" id="{3E8D93A8-2AA0-0D31-9AFB-7A46FA47F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1100619" y="1252033"/>
                <a:ext cx="490329" cy="49032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51C5C37-80ED-EDB2-B3CF-908EC921984F}"/>
                  </a:ext>
                </a:extLst>
              </p:cNvPr>
              <p:cNvSpPr txBox="1"/>
              <p:nvPr/>
            </p:nvSpPr>
            <p:spPr>
              <a:xfrm>
                <a:off x="7182891" y="1297143"/>
                <a:ext cx="35969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70C0"/>
                    </a:solidFill>
                    <a:latin typeface="Avenir Next" panose="020B0503020202020204" pitchFamily="34" charset="0"/>
                  </a:rPr>
                  <a:t>… and Paths Forward / “Chisels”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01E7A18B-0A59-E0EE-0C55-25401367A9C6}"/>
                  </a:ext>
                </a:extLst>
              </p:cNvPr>
              <p:cNvGrpSpPr/>
              <p:nvPr/>
            </p:nvGrpSpPr>
            <p:grpSpPr>
              <a:xfrm>
                <a:off x="6789258" y="1991201"/>
                <a:ext cx="4902210" cy="4861628"/>
                <a:chOff x="6917248" y="1806838"/>
                <a:chExt cx="4902210" cy="4861628"/>
              </a:xfrm>
            </p:grpSpPr>
            <p:sp>
              <p:nvSpPr>
                <p:cNvPr id="30" name="Content Placeholder 1">
                  <a:extLst>
                    <a:ext uri="{FF2B5EF4-FFF2-40B4-BE49-F238E27FC236}">
                      <a16:creationId xmlns:a16="http://schemas.microsoft.com/office/drawing/2014/main" id="{24DFE05F-C388-CE43-7208-2E2DA3CD6D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917248" y="1806838"/>
                  <a:ext cx="4902210" cy="4861628"/>
                </a:xfrm>
                <a:prstGeom prst="rect">
                  <a:avLst/>
                </a:prstGeom>
              </p:spPr>
              <p:txBody>
                <a:bodyPr>
                  <a:noAutofit/>
                </a:bodyPr>
                <a:lstStyle>
                  <a:lvl1pPr marL="342900" indent="-342900" eaLnBrk="1" hangingPunct="1">
                    <a:spcBef>
                      <a:spcPct val="20000"/>
                    </a:spcBef>
                    <a:buChar char="•"/>
                    <a:defRPr sz="1600">
                      <a:latin typeface="+mn-lt"/>
                      <a:ea typeface="ＭＳ Ｐゴシック" charset="-128"/>
                      <a:cs typeface="ＭＳ Ｐゴシック" charset="-128"/>
                    </a:defRPr>
                  </a:lvl1pPr>
                  <a:lvl2pPr marL="742950" lvl="1" indent="-285750" eaLnBrk="1" hangingPunct="1">
                    <a:spcBef>
                      <a:spcPct val="20000"/>
                    </a:spcBef>
                    <a:buChar char="–"/>
                    <a:defRPr sz="1400">
                      <a:latin typeface="+mn-lt"/>
                      <a:ea typeface="ＭＳ Ｐゴシック" charset="-128"/>
                    </a:defRPr>
                  </a:lvl2pPr>
                  <a:lvl3pPr marL="1143000" indent="-228600" eaLnBrk="1" hangingPunct="1">
                    <a:spcBef>
                      <a:spcPct val="20000"/>
                    </a:spcBef>
                    <a:buChar char="•"/>
                    <a:defRPr sz="1800">
                      <a:latin typeface="+mn-lt"/>
                      <a:ea typeface="ＭＳ Ｐゴシック" charset="-128"/>
                    </a:defRPr>
                  </a:lvl3pPr>
                  <a:lvl4pPr marL="1600200" indent="-228600" eaLnBrk="1" hangingPunct="1">
                    <a:spcBef>
                      <a:spcPct val="20000"/>
                    </a:spcBef>
                    <a:buChar char="–"/>
                    <a:defRPr sz="1800">
                      <a:latin typeface="+mn-lt"/>
                      <a:ea typeface="ＭＳ Ｐゴシック" charset="-128"/>
                    </a:defRPr>
                  </a:lvl4pPr>
                  <a:lvl5pPr marL="2057400" indent="-228600" eaLnBrk="1" hangingPunct="1">
                    <a:spcBef>
                      <a:spcPct val="20000"/>
                    </a:spcBef>
                    <a:buChar char="»"/>
                    <a:defRPr sz="1800">
                      <a:latin typeface="+mn-lt"/>
                      <a:ea typeface="ＭＳ Ｐゴシック" charset="-128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latin typeface="+mn-lt"/>
                      <a:ea typeface="+mn-ea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latin typeface="+mn-lt"/>
                      <a:ea typeface="+mn-ea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latin typeface="+mn-lt"/>
                      <a:ea typeface="+mn-ea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>
                    <a:buNone/>
                  </a:pPr>
                  <a:r>
                    <a:rPr lang="en-US" sz="1800" dirty="0">
                      <a:latin typeface="Avenir Next Demi Bold" panose="020B0503020202020204" pitchFamily="34" charset="0"/>
                    </a:rPr>
                    <a:t>Concept Communication</a:t>
                  </a:r>
                </a:p>
                <a:p>
                  <a:pPr marL="857250" lvl="2" indent="0">
                    <a:buNone/>
                  </a:pPr>
                  <a:r>
                    <a:rPr lang="en-US" sz="1600" b="0" dirty="0">
                      <a:latin typeface="Avenir Next Medium" panose="020B0503020202020204" pitchFamily="34" charset="0"/>
                    </a:rPr>
                    <a:t>Describe the DF concept in greater detail to reduce identified uncertainties</a:t>
                  </a:r>
                  <a:endParaRPr lang="en-US" sz="2000" b="0" dirty="0">
                    <a:latin typeface="Avenir Next Medium" panose="020B0503020202020204" pitchFamily="34" charset="0"/>
                  </a:endParaRPr>
                </a:p>
                <a:p>
                  <a:pPr marL="457200" lvl="1" indent="0">
                    <a:buNone/>
                  </a:pPr>
                  <a:endParaRPr lang="en-US" b="0" dirty="0">
                    <a:latin typeface="Avenir Next Medium" panose="020B0503020202020204" pitchFamily="34" charset="0"/>
                  </a:endParaRPr>
                </a:p>
                <a:p>
                  <a:pPr marL="0" indent="0">
                    <a:buNone/>
                  </a:pPr>
                  <a:r>
                    <a:rPr lang="en-US" sz="1800" dirty="0">
                      <a:latin typeface="Avenir Next Demi Bold" panose="020B0503020202020204" pitchFamily="34" charset="0"/>
                    </a:rPr>
                    <a:t>Stakeholder Engagement </a:t>
                  </a:r>
                </a:p>
                <a:p>
                  <a:pPr marL="857250" lvl="2" indent="0">
                    <a:buNone/>
                  </a:pPr>
                  <a:r>
                    <a:rPr lang="en-US" sz="1600" b="0" dirty="0">
                      <a:latin typeface="Avenir Next Medium" panose="020B0503020202020204" pitchFamily="34" charset="0"/>
                    </a:rPr>
                    <a:t>Engage with key stakeholders to communicate concept and get input on desired DF policy</a:t>
                  </a:r>
                </a:p>
                <a:p>
                  <a:pPr marL="0" indent="0">
                    <a:buNone/>
                  </a:pPr>
                  <a:endParaRPr lang="en-US" sz="1800" b="0" dirty="0">
                    <a:latin typeface="Avenir Next Medium" panose="020B0503020202020204" pitchFamily="34" charset="0"/>
                  </a:endParaRPr>
                </a:p>
                <a:p>
                  <a:pPr marL="0" indent="0">
                    <a:buNone/>
                  </a:pPr>
                  <a:r>
                    <a:rPr lang="en-US" sz="1800" dirty="0">
                      <a:latin typeface="Avenir Next Demi Bold" panose="020B0503020202020204" pitchFamily="34" charset="0"/>
                    </a:rPr>
                    <a:t>Modelling, Simulation, and Analysis</a:t>
                  </a:r>
                </a:p>
                <a:p>
                  <a:pPr marL="857250" lvl="2" indent="0">
                    <a:buNone/>
                  </a:pPr>
                  <a:r>
                    <a:rPr lang="en-US" sz="1600" b="0" dirty="0">
                      <a:latin typeface="Avenir Next Medium" panose="020B0503020202020204" pitchFamily="34" charset="0"/>
                    </a:rPr>
                    <a:t>Conduct studies to quantify performance and </a:t>
                  </a:r>
                  <a:br>
                    <a:rPr lang="en-US" sz="1600" b="0" dirty="0">
                      <a:latin typeface="Avenir Next Medium" panose="020B0503020202020204" pitchFamily="34" charset="0"/>
                    </a:rPr>
                  </a:br>
                  <a:r>
                    <a:rPr lang="en-US" sz="1600" b="0" dirty="0">
                      <a:latin typeface="Avenir Next Medium" panose="020B0503020202020204" pitchFamily="34" charset="0"/>
                    </a:rPr>
                    <a:t>safety impacts resulting from DF</a:t>
                  </a:r>
                </a:p>
                <a:p>
                  <a:pPr marL="457200" lvl="1" indent="0">
                    <a:buNone/>
                  </a:pPr>
                  <a:endParaRPr lang="en-US" sz="1600" b="0" dirty="0">
                    <a:latin typeface="Avenir Next Medium" panose="020B0503020202020204" pitchFamily="34" charset="0"/>
                  </a:endParaRPr>
                </a:p>
                <a:p>
                  <a:pPr marL="0" indent="0">
                    <a:buNone/>
                  </a:pPr>
                  <a:r>
                    <a:rPr lang="en-US" sz="1800" dirty="0">
                      <a:latin typeface="Avenir Next Demi Bold" panose="020B0503020202020204" pitchFamily="34" charset="0"/>
                    </a:rPr>
                    <a:t>Technology Demonstration</a:t>
                  </a:r>
                </a:p>
                <a:p>
                  <a:pPr marL="857250" lvl="2" indent="0">
                    <a:buNone/>
                  </a:pPr>
                  <a:r>
                    <a:rPr lang="en-US" sz="1600" b="0" dirty="0">
                      <a:latin typeface="Avenir Next Medium" panose="020B0503020202020204" pitchFamily="34" charset="0"/>
                    </a:rPr>
                    <a:t>Define and conduct real-world demonstrations of DF capabilities</a:t>
                  </a:r>
                </a:p>
                <a:p>
                  <a:pPr marL="457200" lvl="1" indent="0">
                    <a:buNone/>
                  </a:pPr>
                  <a:endParaRPr lang="en-US" sz="1600" b="0" dirty="0">
                    <a:latin typeface="Avenir Next Medium" panose="020B0503020202020204" pitchFamily="34" charset="0"/>
                  </a:endParaRPr>
                </a:p>
              </p:txBody>
            </p:sp>
            <p:pic>
              <p:nvPicPr>
                <p:cNvPr id="31" name="Graphic 30" descr="Quill with solid fill">
                  <a:extLst>
                    <a:ext uri="{FF2B5EF4-FFF2-40B4-BE49-F238E27FC236}">
                      <a16:creationId xmlns:a16="http://schemas.microsoft.com/office/drawing/2014/main" id="{EFCAAABE-CF1C-F675-F47C-DBD2847B1C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0481" y="2213404"/>
                  <a:ext cx="476186" cy="476186"/>
                </a:xfrm>
                <a:prstGeom prst="rect">
                  <a:avLst/>
                </a:prstGeom>
              </p:spPr>
            </p:pic>
            <p:pic>
              <p:nvPicPr>
                <p:cNvPr id="32" name="Graphic 31" descr="Internet with solid fill">
                  <a:extLst>
                    <a:ext uri="{FF2B5EF4-FFF2-40B4-BE49-F238E27FC236}">
                      <a16:creationId xmlns:a16="http://schemas.microsoft.com/office/drawing/2014/main" id="{42E283A9-3948-7D44-6223-481B9186CE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3553" y="4408455"/>
                  <a:ext cx="650042" cy="650042"/>
                </a:xfrm>
                <a:prstGeom prst="rect">
                  <a:avLst/>
                </a:prstGeom>
              </p:spPr>
            </p:pic>
            <p:pic>
              <p:nvPicPr>
                <p:cNvPr id="33" name="Graphic 32" descr="Take Off with solid fill">
                  <a:extLst>
                    <a:ext uri="{FF2B5EF4-FFF2-40B4-BE49-F238E27FC236}">
                      <a16:creationId xmlns:a16="http://schemas.microsoft.com/office/drawing/2014/main" id="{0A7C92D5-F922-8F15-D732-3C4E82B744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3553" y="5533345"/>
                  <a:ext cx="650042" cy="650042"/>
                </a:xfrm>
                <a:prstGeom prst="rect">
                  <a:avLst/>
                </a:prstGeom>
              </p:spPr>
            </p:pic>
            <p:pic>
              <p:nvPicPr>
                <p:cNvPr id="34" name="Graphic 33" descr="Users with solid fill">
                  <a:extLst>
                    <a:ext uri="{FF2B5EF4-FFF2-40B4-BE49-F238E27FC236}">
                      <a16:creationId xmlns:a16="http://schemas.microsoft.com/office/drawing/2014/main" id="{ED6EE1EC-9B3B-7367-C969-441F361FE6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3553" y="3227335"/>
                  <a:ext cx="650042" cy="650042"/>
                </a:xfrm>
                <a:prstGeom prst="rect">
                  <a:avLst/>
                </a:prstGeom>
              </p:spPr>
            </p:pic>
          </p:grpSp>
        </p:grp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1BE7BC7D-521E-73A7-4FE0-D91034A0EBDA}"/>
                </a:ext>
              </a:extLst>
            </p:cNvPr>
            <p:cNvSpPr/>
            <p:nvPr/>
          </p:nvSpPr>
          <p:spPr>
            <a:xfrm rot="5400000">
              <a:off x="6244739" y="4030643"/>
              <a:ext cx="729757" cy="377852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5B70D17-FB5B-4359-AA97-23B5C0A4C3FD}"/>
              </a:ext>
            </a:extLst>
          </p:cNvPr>
          <p:cNvSpPr txBox="1"/>
          <p:nvPr/>
        </p:nvSpPr>
        <p:spPr>
          <a:xfrm>
            <a:off x="3008671" y="783028"/>
            <a:ext cx="617465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Avenir Next" panose="020B0503020202020204" pitchFamily="34" charset="0"/>
              </a:rPr>
              <a:t>NASA Convergent Aeronautics Solutions (CAS) Project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83B926-B216-434A-AE4E-B037C73D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Digital Flight Community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04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7816AD8-DDD2-48B5-98CD-5E5AC252BB99}"/>
              </a:ext>
            </a:extLst>
          </p:cNvPr>
          <p:cNvSpPr/>
          <p:nvPr/>
        </p:nvSpPr>
        <p:spPr>
          <a:xfrm>
            <a:off x="6811261" y="4426753"/>
            <a:ext cx="2007229" cy="2078220"/>
          </a:xfrm>
          <a:custGeom>
            <a:avLst/>
            <a:gdLst>
              <a:gd name="connsiteX0" fmla="*/ 1273234 w 1632049"/>
              <a:gd name="connsiteY0" fmla="*/ 138344 h 1549739"/>
              <a:gd name="connsiteX1" fmla="*/ 347259 w 1632049"/>
              <a:gd name="connsiteY1" fmla="*/ 115194 h 1549739"/>
              <a:gd name="connsiteX2" fmla="*/ 34743 w 1632049"/>
              <a:gd name="connsiteY2" fmla="*/ 1388410 h 1549739"/>
              <a:gd name="connsiteX3" fmla="*/ 1088039 w 1632049"/>
              <a:gd name="connsiteY3" fmla="*/ 1388410 h 1549739"/>
              <a:gd name="connsiteX4" fmla="*/ 1632049 w 1632049"/>
              <a:gd name="connsiteY4" fmla="*/ 80470 h 1549739"/>
              <a:gd name="connsiteX0" fmla="*/ 1273234 w 1632049"/>
              <a:gd name="connsiteY0" fmla="*/ 138344 h 1549739"/>
              <a:gd name="connsiteX1" fmla="*/ 347259 w 1632049"/>
              <a:gd name="connsiteY1" fmla="*/ 115194 h 1549739"/>
              <a:gd name="connsiteX2" fmla="*/ 34743 w 1632049"/>
              <a:gd name="connsiteY2" fmla="*/ 1388410 h 1549739"/>
              <a:gd name="connsiteX3" fmla="*/ 1088039 w 1632049"/>
              <a:gd name="connsiteY3" fmla="*/ 1388410 h 1549739"/>
              <a:gd name="connsiteX4" fmla="*/ 1632049 w 1632049"/>
              <a:gd name="connsiteY4" fmla="*/ 80470 h 1549739"/>
              <a:gd name="connsiteX0" fmla="*/ 1273234 w 1632049"/>
              <a:gd name="connsiteY0" fmla="*/ 112460 h 1523855"/>
              <a:gd name="connsiteX1" fmla="*/ 347259 w 1632049"/>
              <a:gd name="connsiteY1" fmla="*/ 89310 h 1523855"/>
              <a:gd name="connsiteX2" fmla="*/ 34743 w 1632049"/>
              <a:gd name="connsiteY2" fmla="*/ 1362526 h 1523855"/>
              <a:gd name="connsiteX3" fmla="*/ 1088039 w 1632049"/>
              <a:gd name="connsiteY3" fmla="*/ 1362526 h 1523855"/>
              <a:gd name="connsiteX4" fmla="*/ 1632049 w 1632049"/>
              <a:gd name="connsiteY4" fmla="*/ 54586 h 1523855"/>
              <a:gd name="connsiteX0" fmla="*/ 1273234 w 1632049"/>
              <a:gd name="connsiteY0" fmla="*/ 112460 h 1523855"/>
              <a:gd name="connsiteX1" fmla="*/ 347259 w 1632049"/>
              <a:gd name="connsiteY1" fmla="*/ 89310 h 1523855"/>
              <a:gd name="connsiteX2" fmla="*/ 34743 w 1632049"/>
              <a:gd name="connsiteY2" fmla="*/ 1362526 h 1523855"/>
              <a:gd name="connsiteX3" fmla="*/ 1088039 w 1632049"/>
              <a:gd name="connsiteY3" fmla="*/ 1362526 h 1523855"/>
              <a:gd name="connsiteX4" fmla="*/ 1632049 w 1632049"/>
              <a:gd name="connsiteY4" fmla="*/ 54586 h 1523855"/>
              <a:gd name="connsiteX0" fmla="*/ 1273234 w 1632049"/>
              <a:gd name="connsiteY0" fmla="*/ 57874 h 1469269"/>
              <a:gd name="connsiteX1" fmla="*/ 347259 w 1632049"/>
              <a:gd name="connsiteY1" fmla="*/ 34724 h 1469269"/>
              <a:gd name="connsiteX2" fmla="*/ 34743 w 1632049"/>
              <a:gd name="connsiteY2" fmla="*/ 1307940 h 1469269"/>
              <a:gd name="connsiteX3" fmla="*/ 1088039 w 1632049"/>
              <a:gd name="connsiteY3" fmla="*/ 1307940 h 1469269"/>
              <a:gd name="connsiteX4" fmla="*/ 1632049 w 1632049"/>
              <a:gd name="connsiteY4" fmla="*/ 0 h 1469269"/>
              <a:gd name="connsiteX0" fmla="*/ 1287193 w 1646008"/>
              <a:gd name="connsiteY0" fmla="*/ 57874 h 1469269"/>
              <a:gd name="connsiteX1" fmla="*/ 361218 w 1646008"/>
              <a:gd name="connsiteY1" fmla="*/ 34724 h 1469269"/>
              <a:gd name="connsiteX2" fmla="*/ 48702 w 1646008"/>
              <a:gd name="connsiteY2" fmla="*/ 1307940 h 1469269"/>
              <a:gd name="connsiteX3" fmla="*/ 1101998 w 1646008"/>
              <a:gd name="connsiteY3" fmla="*/ 1307940 h 1469269"/>
              <a:gd name="connsiteX4" fmla="*/ 1646008 w 1646008"/>
              <a:gd name="connsiteY4" fmla="*/ 0 h 1469269"/>
              <a:gd name="connsiteX0" fmla="*/ 1346706 w 1705521"/>
              <a:gd name="connsiteY0" fmla="*/ 57874 h 1662535"/>
              <a:gd name="connsiteX1" fmla="*/ 420731 w 1705521"/>
              <a:gd name="connsiteY1" fmla="*/ 34724 h 1662535"/>
              <a:gd name="connsiteX2" fmla="*/ 38767 w 1705521"/>
              <a:gd name="connsiteY2" fmla="*/ 1585732 h 1662535"/>
              <a:gd name="connsiteX3" fmla="*/ 1161511 w 1705521"/>
              <a:gd name="connsiteY3" fmla="*/ 1307940 h 1662535"/>
              <a:gd name="connsiteX4" fmla="*/ 1705521 w 1705521"/>
              <a:gd name="connsiteY4" fmla="*/ 0 h 1662535"/>
              <a:gd name="connsiteX0" fmla="*/ 1346706 w 1705521"/>
              <a:gd name="connsiteY0" fmla="*/ 57874 h 1662535"/>
              <a:gd name="connsiteX1" fmla="*/ 420731 w 1705521"/>
              <a:gd name="connsiteY1" fmla="*/ 34724 h 1662535"/>
              <a:gd name="connsiteX2" fmla="*/ 38767 w 1705521"/>
              <a:gd name="connsiteY2" fmla="*/ 1585732 h 1662535"/>
              <a:gd name="connsiteX3" fmla="*/ 1161511 w 1705521"/>
              <a:gd name="connsiteY3" fmla="*/ 1307940 h 1662535"/>
              <a:gd name="connsiteX4" fmla="*/ 1705521 w 1705521"/>
              <a:gd name="connsiteY4" fmla="*/ 0 h 1662535"/>
              <a:gd name="connsiteX0" fmla="*/ 1307939 w 1666754"/>
              <a:gd name="connsiteY0" fmla="*/ 57874 h 1662535"/>
              <a:gd name="connsiteX1" fmla="*/ 381964 w 1666754"/>
              <a:gd name="connsiteY1" fmla="*/ 34724 h 1662535"/>
              <a:gd name="connsiteX2" fmla="*/ 0 w 1666754"/>
              <a:gd name="connsiteY2" fmla="*/ 1585732 h 1662535"/>
              <a:gd name="connsiteX3" fmla="*/ 1122744 w 1666754"/>
              <a:gd name="connsiteY3" fmla="*/ 1307940 h 1662535"/>
              <a:gd name="connsiteX4" fmla="*/ 1666754 w 1666754"/>
              <a:gd name="connsiteY4" fmla="*/ 0 h 1662535"/>
              <a:gd name="connsiteX0" fmla="*/ 1307939 w 1666754"/>
              <a:gd name="connsiteY0" fmla="*/ 57874 h 1597724"/>
              <a:gd name="connsiteX1" fmla="*/ 381964 w 1666754"/>
              <a:gd name="connsiteY1" fmla="*/ 34724 h 1597724"/>
              <a:gd name="connsiteX2" fmla="*/ 0 w 1666754"/>
              <a:gd name="connsiteY2" fmla="*/ 1585732 h 1597724"/>
              <a:gd name="connsiteX3" fmla="*/ 1122744 w 1666754"/>
              <a:gd name="connsiteY3" fmla="*/ 1307940 h 1597724"/>
              <a:gd name="connsiteX4" fmla="*/ 1666754 w 1666754"/>
              <a:gd name="connsiteY4" fmla="*/ 0 h 1597724"/>
              <a:gd name="connsiteX0" fmla="*/ 1307939 w 1666754"/>
              <a:gd name="connsiteY0" fmla="*/ 57874 h 1585732"/>
              <a:gd name="connsiteX1" fmla="*/ 381964 w 1666754"/>
              <a:gd name="connsiteY1" fmla="*/ 34724 h 1585732"/>
              <a:gd name="connsiteX2" fmla="*/ 0 w 1666754"/>
              <a:gd name="connsiteY2" fmla="*/ 1585732 h 1585732"/>
              <a:gd name="connsiteX3" fmla="*/ 1666754 w 1666754"/>
              <a:gd name="connsiteY3" fmla="*/ 0 h 1585732"/>
              <a:gd name="connsiteX0" fmla="*/ 1307939 w 1666754"/>
              <a:gd name="connsiteY0" fmla="*/ 57874 h 1601758"/>
              <a:gd name="connsiteX1" fmla="*/ 381964 w 1666754"/>
              <a:gd name="connsiteY1" fmla="*/ 34724 h 1601758"/>
              <a:gd name="connsiteX2" fmla="*/ 0 w 1666754"/>
              <a:gd name="connsiteY2" fmla="*/ 1585732 h 1601758"/>
              <a:gd name="connsiteX3" fmla="*/ 1666754 w 1666754"/>
              <a:gd name="connsiteY3" fmla="*/ 0 h 1601758"/>
              <a:gd name="connsiteX0" fmla="*/ 1307939 w 1666754"/>
              <a:gd name="connsiteY0" fmla="*/ 57874 h 1601758"/>
              <a:gd name="connsiteX1" fmla="*/ 381964 w 1666754"/>
              <a:gd name="connsiteY1" fmla="*/ 34724 h 1601758"/>
              <a:gd name="connsiteX2" fmla="*/ 0 w 1666754"/>
              <a:gd name="connsiteY2" fmla="*/ 1585732 h 1601758"/>
              <a:gd name="connsiteX3" fmla="*/ 1666754 w 1666754"/>
              <a:gd name="connsiteY3" fmla="*/ 0 h 1601758"/>
              <a:gd name="connsiteX4" fmla="*/ 1307939 w 1666754"/>
              <a:gd name="connsiteY4" fmla="*/ 57874 h 1601758"/>
              <a:gd name="connsiteX0" fmla="*/ 1666754 w 1666754"/>
              <a:gd name="connsiteY0" fmla="*/ 0 h 1601758"/>
              <a:gd name="connsiteX1" fmla="*/ 381964 w 1666754"/>
              <a:gd name="connsiteY1" fmla="*/ 34724 h 1601758"/>
              <a:gd name="connsiteX2" fmla="*/ 0 w 1666754"/>
              <a:gd name="connsiteY2" fmla="*/ 1585732 h 1601758"/>
              <a:gd name="connsiteX3" fmla="*/ 1666754 w 1666754"/>
              <a:gd name="connsiteY3" fmla="*/ 0 h 1601758"/>
              <a:gd name="connsiteX0" fmla="*/ 4519675 w 4519675"/>
              <a:gd name="connsiteY0" fmla="*/ 362440 h 1964198"/>
              <a:gd name="connsiteX1" fmla="*/ 20631 w 4519675"/>
              <a:gd name="connsiteY1" fmla="*/ 0 h 1964198"/>
              <a:gd name="connsiteX2" fmla="*/ 2852921 w 4519675"/>
              <a:gd name="connsiteY2" fmla="*/ 1948172 h 1964198"/>
              <a:gd name="connsiteX3" fmla="*/ 4519675 w 4519675"/>
              <a:gd name="connsiteY3" fmla="*/ 362440 h 1964198"/>
              <a:gd name="connsiteX0" fmla="*/ 2986439 w 2986439"/>
              <a:gd name="connsiteY0" fmla="*/ 0 h 2001368"/>
              <a:gd name="connsiteX1" fmla="*/ 20631 w 2986439"/>
              <a:gd name="connsiteY1" fmla="*/ 53196 h 2001368"/>
              <a:gd name="connsiteX2" fmla="*/ 2852921 w 2986439"/>
              <a:gd name="connsiteY2" fmla="*/ 2001368 h 2001368"/>
              <a:gd name="connsiteX3" fmla="*/ 2986439 w 2986439"/>
              <a:gd name="connsiteY3" fmla="*/ 0 h 2001368"/>
              <a:gd name="connsiteX0" fmla="*/ 2986439 w 3282661"/>
              <a:gd name="connsiteY0" fmla="*/ 0 h 2001368"/>
              <a:gd name="connsiteX1" fmla="*/ 20631 w 3282661"/>
              <a:gd name="connsiteY1" fmla="*/ 53196 h 2001368"/>
              <a:gd name="connsiteX2" fmla="*/ 2852921 w 3282661"/>
              <a:gd name="connsiteY2" fmla="*/ 2001368 h 2001368"/>
              <a:gd name="connsiteX3" fmla="*/ 2986439 w 3282661"/>
              <a:gd name="connsiteY3" fmla="*/ 0 h 2001368"/>
              <a:gd name="connsiteX0" fmla="*/ 3467845 w 3538221"/>
              <a:gd name="connsiteY0" fmla="*/ 0 h 2038313"/>
              <a:gd name="connsiteX1" fmla="*/ 502037 w 3538221"/>
              <a:gd name="connsiteY1" fmla="*/ 53196 h 2038313"/>
              <a:gd name="connsiteX2" fmla="*/ 0 w 3538221"/>
              <a:gd name="connsiteY2" fmla="*/ 2038313 h 2038313"/>
              <a:gd name="connsiteX3" fmla="*/ 3467845 w 3538221"/>
              <a:gd name="connsiteY3" fmla="*/ 0 h 2038313"/>
              <a:gd name="connsiteX0" fmla="*/ 3467845 w 3467845"/>
              <a:gd name="connsiteY0" fmla="*/ 0 h 2066923"/>
              <a:gd name="connsiteX1" fmla="*/ 502037 w 3467845"/>
              <a:gd name="connsiteY1" fmla="*/ 53196 h 2066923"/>
              <a:gd name="connsiteX2" fmla="*/ 0 w 3467845"/>
              <a:gd name="connsiteY2" fmla="*/ 2038313 h 2066923"/>
              <a:gd name="connsiteX3" fmla="*/ 3467845 w 3467845"/>
              <a:gd name="connsiteY3" fmla="*/ 0 h 2066923"/>
              <a:gd name="connsiteX0" fmla="*/ 3473255 w 3473255"/>
              <a:gd name="connsiteY0" fmla="*/ 0 h 2107897"/>
              <a:gd name="connsiteX1" fmla="*/ 507447 w 3473255"/>
              <a:gd name="connsiteY1" fmla="*/ 53196 h 2107897"/>
              <a:gd name="connsiteX2" fmla="*/ 0 w 3473255"/>
              <a:gd name="connsiteY2" fmla="*/ 2087009 h 2107897"/>
              <a:gd name="connsiteX3" fmla="*/ 3473255 w 3473255"/>
              <a:gd name="connsiteY3" fmla="*/ 0 h 2107897"/>
              <a:gd name="connsiteX0" fmla="*/ 3473255 w 3473255"/>
              <a:gd name="connsiteY0" fmla="*/ 0 h 2103403"/>
              <a:gd name="connsiteX1" fmla="*/ 507447 w 3473255"/>
              <a:gd name="connsiteY1" fmla="*/ 53196 h 2103403"/>
              <a:gd name="connsiteX2" fmla="*/ 0 w 3473255"/>
              <a:gd name="connsiteY2" fmla="*/ 2087009 h 2103403"/>
              <a:gd name="connsiteX3" fmla="*/ 3473255 w 3473255"/>
              <a:gd name="connsiteY3" fmla="*/ 0 h 2103403"/>
              <a:gd name="connsiteX0" fmla="*/ 3473255 w 3473255"/>
              <a:gd name="connsiteY0" fmla="*/ 0 h 2087009"/>
              <a:gd name="connsiteX1" fmla="*/ 507447 w 3473255"/>
              <a:gd name="connsiteY1" fmla="*/ 53196 h 2087009"/>
              <a:gd name="connsiteX2" fmla="*/ 0 w 3473255"/>
              <a:gd name="connsiteY2" fmla="*/ 2087009 h 2087009"/>
              <a:gd name="connsiteX3" fmla="*/ 3473255 w 3473255"/>
              <a:gd name="connsiteY3" fmla="*/ 0 h 2087009"/>
              <a:gd name="connsiteX0" fmla="*/ 3435155 w 3435155"/>
              <a:gd name="connsiteY0" fmla="*/ 0 h 2043467"/>
              <a:gd name="connsiteX1" fmla="*/ 507447 w 3435155"/>
              <a:gd name="connsiteY1" fmla="*/ 9654 h 2043467"/>
              <a:gd name="connsiteX2" fmla="*/ 0 w 3435155"/>
              <a:gd name="connsiteY2" fmla="*/ 2043467 h 2043467"/>
              <a:gd name="connsiteX3" fmla="*/ 3435155 w 3435155"/>
              <a:gd name="connsiteY3" fmla="*/ 0 h 2043467"/>
              <a:gd name="connsiteX0" fmla="*/ 3435155 w 3435155"/>
              <a:gd name="connsiteY0" fmla="*/ 28446 h 2071913"/>
              <a:gd name="connsiteX1" fmla="*/ 529218 w 3435155"/>
              <a:gd name="connsiteY1" fmla="*/ 0 h 2071913"/>
              <a:gd name="connsiteX2" fmla="*/ 0 w 3435155"/>
              <a:gd name="connsiteY2" fmla="*/ 2071913 h 2071913"/>
              <a:gd name="connsiteX3" fmla="*/ 3435155 w 3435155"/>
              <a:gd name="connsiteY3" fmla="*/ 28446 h 2071913"/>
              <a:gd name="connsiteX0" fmla="*/ 3478698 w 3478698"/>
              <a:gd name="connsiteY0" fmla="*/ 28446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28446 h 2071913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12117 h 2085711"/>
              <a:gd name="connsiteX1" fmla="*/ 529218 w 3478698"/>
              <a:gd name="connsiteY1" fmla="*/ 0 h 2085711"/>
              <a:gd name="connsiteX2" fmla="*/ 0 w 3478698"/>
              <a:gd name="connsiteY2" fmla="*/ 2071913 h 2085711"/>
              <a:gd name="connsiteX3" fmla="*/ 3478698 w 3478698"/>
              <a:gd name="connsiteY3" fmla="*/ 12117 h 2085711"/>
              <a:gd name="connsiteX0" fmla="*/ 3478698 w 3478698"/>
              <a:gd name="connsiteY0" fmla="*/ 12117 h 2081148"/>
              <a:gd name="connsiteX1" fmla="*/ 529218 w 3478698"/>
              <a:gd name="connsiteY1" fmla="*/ 0 h 2081148"/>
              <a:gd name="connsiteX2" fmla="*/ 0 w 3478698"/>
              <a:gd name="connsiteY2" fmla="*/ 2071913 h 2081148"/>
              <a:gd name="connsiteX3" fmla="*/ 3478698 w 3478698"/>
              <a:gd name="connsiteY3" fmla="*/ 12117 h 2081148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12117 h 2092591"/>
              <a:gd name="connsiteX1" fmla="*/ 529218 w 3478698"/>
              <a:gd name="connsiteY1" fmla="*/ 0 h 2092591"/>
              <a:gd name="connsiteX2" fmla="*/ 0 w 3478698"/>
              <a:gd name="connsiteY2" fmla="*/ 2071913 h 2092591"/>
              <a:gd name="connsiteX3" fmla="*/ 3478698 w 3478698"/>
              <a:gd name="connsiteY3" fmla="*/ 12117 h 2092591"/>
              <a:gd name="connsiteX0" fmla="*/ 3478698 w 3478698"/>
              <a:gd name="connsiteY0" fmla="*/ 12117 h 2092591"/>
              <a:gd name="connsiteX1" fmla="*/ 529218 w 3478698"/>
              <a:gd name="connsiteY1" fmla="*/ 0 h 2092591"/>
              <a:gd name="connsiteX2" fmla="*/ 0 w 3478698"/>
              <a:gd name="connsiteY2" fmla="*/ 2071913 h 2092591"/>
              <a:gd name="connsiteX3" fmla="*/ 3478698 w 3478698"/>
              <a:gd name="connsiteY3" fmla="*/ 12117 h 2092591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12117 h 2071913"/>
              <a:gd name="connsiteX1" fmla="*/ 529218 w 3478698"/>
              <a:gd name="connsiteY1" fmla="*/ 0 h 2071913"/>
              <a:gd name="connsiteX2" fmla="*/ 0 w 3478698"/>
              <a:gd name="connsiteY2" fmla="*/ 2071913 h 2071913"/>
              <a:gd name="connsiteX3" fmla="*/ 3478698 w 3478698"/>
              <a:gd name="connsiteY3" fmla="*/ 12117 h 2071913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25401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15797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  <a:gd name="connsiteX0" fmla="*/ 3478698 w 3478698"/>
              <a:gd name="connsiteY0" fmla="*/ 0 h 2059796"/>
              <a:gd name="connsiteX1" fmla="*/ 915797 w 3478698"/>
              <a:gd name="connsiteY1" fmla="*/ 13058 h 2059796"/>
              <a:gd name="connsiteX2" fmla="*/ 0 w 3478698"/>
              <a:gd name="connsiteY2" fmla="*/ 2059796 h 2059796"/>
              <a:gd name="connsiteX3" fmla="*/ 3478698 w 3478698"/>
              <a:gd name="connsiteY3" fmla="*/ 0 h 205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8698" h="2059796">
                <a:moveTo>
                  <a:pt x="3478698" y="0"/>
                </a:moveTo>
                <a:lnTo>
                  <a:pt x="915797" y="13058"/>
                </a:lnTo>
                <a:cubicBezTo>
                  <a:pt x="457898" y="1036427"/>
                  <a:pt x="462700" y="1036427"/>
                  <a:pt x="0" y="2059796"/>
                </a:cubicBezTo>
                <a:cubicBezTo>
                  <a:pt x="2216525" y="2005572"/>
                  <a:pt x="2599242" y="2172096"/>
                  <a:pt x="347869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DF</a:t>
            </a:r>
            <a:br>
              <a:rPr lang="en-US" sz="1800" dirty="0"/>
            </a:br>
            <a:r>
              <a:rPr lang="en-US" sz="1800" dirty="0"/>
              <a:t>Operational </a:t>
            </a:r>
            <a:br>
              <a:rPr lang="en-US" sz="1800" dirty="0"/>
            </a:br>
            <a:r>
              <a:rPr lang="en-US" sz="1800" dirty="0"/>
              <a:t>Credit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9C7D4D3D-98A0-4DAD-ABE0-0D9F32FC55BF}"/>
              </a:ext>
            </a:extLst>
          </p:cNvPr>
          <p:cNvSpPr/>
          <p:nvPr/>
        </p:nvSpPr>
        <p:spPr>
          <a:xfrm>
            <a:off x="7339431" y="1088021"/>
            <a:ext cx="2225072" cy="3333378"/>
          </a:xfrm>
          <a:prstGeom prst="parallelogram">
            <a:avLst>
              <a:gd name="adj" fmla="val 3334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/>
              <a:t>DFR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AABA56-D7C1-44EC-8C3D-9C113ADBFECE}"/>
              </a:ext>
            </a:extLst>
          </p:cNvPr>
          <p:cNvSpPr/>
          <p:nvPr/>
        </p:nvSpPr>
        <p:spPr>
          <a:xfrm>
            <a:off x="1273215" y="1238491"/>
            <a:ext cx="6423949" cy="2569580"/>
          </a:xfrm>
          <a:custGeom>
            <a:avLst/>
            <a:gdLst>
              <a:gd name="connsiteX0" fmla="*/ 182 w 8831665"/>
              <a:gd name="connsiteY0" fmla="*/ 4421529 h 4421529"/>
              <a:gd name="connsiteX1" fmla="*/ 856708 w 8831665"/>
              <a:gd name="connsiteY1" fmla="*/ 3020992 h 4421529"/>
              <a:gd name="connsiteX2" fmla="*/ 5162491 w 8831665"/>
              <a:gd name="connsiteY2" fmla="*/ 2905245 h 4421529"/>
              <a:gd name="connsiteX3" fmla="*/ 8831665 w 8831665"/>
              <a:gd name="connsiteY3" fmla="*/ 0 h 4421529"/>
              <a:gd name="connsiteX0" fmla="*/ 0 w 8831483"/>
              <a:gd name="connsiteY0" fmla="*/ 4421529 h 4421529"/>
              <a:gd name="connsiteX1" fmla="*/ 856526 w 8831483"/>
              <a:gd name="connsiteY1" fmla="*/ 3020992 h 4421529"/>
              <a:gd name="connsiteX2" fmla="*/ 5162309 w 8831483"/>
              <a:gd name="connsiteY2" fmla="*/ 2905245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1770926 w 8831483"/>
              <a:gd name="connsiteY1" fmla="*/ 3449255 h 4421529"/>
              <a:gd name="connsiteX2" fmla="*/ 5162309 w 8831483"/>
              <a:gd name="connsiteY2" fmla="*/ 2905245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1770926 w 8831483"/>
              <a:gd name="connsiteY1" fmla="*/ 3449255 h 4421529"/>
              <a:gd name="connsiteX2" fmla="*/ 6146157 w 8831483"/>
              <a:gd name="connsiteY2" fmla="*/ 2986268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1770926 w 8831483"/>
              <a:gd name="connsiteY1" fmla="*/ 3449255 h 4421529"/>
              <a:gd name="connsiteX2" fmla="*/ 6146157 w 8831483"/>
              <a:gd name="connsiteY2" fmla="*/ 2986268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1770926 w 8831483"/>
              <a:gd name="connsiteY1" fmla="*/ 3449255 h 4421529"/>
              <a:gd name="connsiteX2" fmla="*/ 6146157 w 8831483"/>
              <a:gd name="connsiteY2" fmla="*/ 2986268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2488798 w 8831483"/>
              <a:gd name="connsiteY1" fmla="*/ 3379624 h 4421529"/>
              <a:gd name="connsiteX2" fmla="*/ 6146157 w 8831483"/>
              <a:gd name="connsiteY2" fmla="*/ 2986268 h 4421529"/>
              <a:gd name="connsiteX3" fmla="*/ 8831483 w 8831483"/>
              <a:gd name="connsiteY3" fmla="*/ 0 h 4421529"/>
              <a:gd name="connsiteX0" fmla="*/ 0 w 8831483"/>
              <a:gd name="connsiteY0" fmla="*/ 4421529 h 4421529"/>
              <a:gd name="connsiteX1" fmla="*/ 2488798 w 8831483"/>
              <a:gd name="connsiteY1" fmla="*/ 3379624 h 4421529"/>
              <a:gd name="connsiteX2" fmla="*/ 6146157 w 8831483"/>
              <a:gd name="connsiteY2" fmla="*/ 2986268 h 4421529"/>
              <a:gd name="connsiteX3" fmla="*/ 8831483 w 8831483"/>
              <a:gd name="connsiteY3" fmla="*/ 0 h 4421529"/>
              <a:gd name="connsiteX0" fmla="*/ 0 w 8864872"/>
              <a:gd name="connsiteY0" fmla="*/ 3864487 h 3864487"/>
              <a:gd name="connsiteX1" fmla="*/ 2522187 w 8864872"/>
              <a:gd name="connsiteY1" fmla="*/ 3379624 h 3864487"/>
              <a:gd name="connsiteX2" fmla="*/ 6179546 w 8864872"/>
              <a:gd name="connsiteY2" fmla="*/ 2986268 h 3864487"/>
              <a:gd name="connsiteX3" fmla="*/ 8864872 w 8864872"/>
              <a:gd name="connsiteY3" fmla="*/ 0 h 3864487"/>
              <a:gd name="connsiteX0" fmla="*/ 0 w 8864872"/>
              <a:gd name="connsiteY0" fmla="*/ 3864487 h 3864487"/>
              <a:gd name="connsiteX1" fmla="*/ 2522187 w 8864872"/>
              <a:gd name="connsiteY1" fmla="*/ 3379624 h 3864487"/>
              <a:gd name="connsiteX2" fmla="*/ 6179546 w 8864872"/>
              <a:gd name="connsiteY2" fmla="*/ 2986268 h 3864487"/>
              <a:gd name="connsiteX3" fmla="*/ 8864872 w 8864872"/>
              <a:gd name="connsiteY3" fmla="*/ 0 h 386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4872" h="3864487">
                <a:moveTo>
                  <a:pt x="0" y="3864487"/>
                </a:moveTo>
                <a:cubicBezTo>
                  <a:pt x="518931" y="3348996"/>
                  <a:pt x="1525651" y="3386733"/>
                  <a:pt x="2522187" y="3379624"/>
                </a:cubicBezTo>
                <a:cubicBezTo>
                  <a:pt x="3518723" y="3372515"/>
                  <a:pt x="4850387" y="3489767"/>
                  <a:pt x="6179546" y="2986268"/>
                </a:cubicBezTo>
                <a:cubicBezTo>
                  <a:pt x="7508705" y="2482769"/>
                  <a:pt x="8042105" y="1536539"/>
                  <a:pt x="8864872" y="0"/>
                </a:cubicBezTo>
              </a:path>
            </a:pathLst>
          </a:cu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F22A00-F9C1-4C90-A43E-16EF361C1533}"/>
              </a:ext>
            </a:extLst>
          </p:cNvPr>
          <p:cNvSpPr txBox="1"/>
          <p:nvPr/>
        </p:nvSpPr>
        <p:spPr>
          <a:xfrm>
            <a:off x="1265011" y="1875837"/>
            <a:ext cx="4219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Launching the S-Curve </a:t>
            </a:r>
            <a:br>
              <a:rPr lang="en-US" sz="2800" dirty="0"/>
            </a:br>
            <a:r>
              <a:rPr lang="en-US" sz="2800" dirty="0"/>
              <a:t>of Digital Flight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1C4D64B-1342-45F6-A066-8A0203876E17}"/>
              </a:ext>
            </a:extLst>
          </p:cNvPr>
          <p:cNvGrpSpPr/>
          <p:nvPr/>
        </p:nvGrpSpPr>
        <p:grpSpPr>
          <a:xfrm>
            <a:off x="9175616" y="1220341"/>
            <a:ext cx="3239784" cy="2828817"/>
            <a:chOff x="7847248" y="1328205"/>
            <a:chExt cx="3239784" cy="28288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29080-260F-49D8-ADCB-DDB89030C8E3}"/>
                </a:ext>
              </a:extLst>
            </p:cNvPr>
            <p:cNvSpPr txBox="1"/>
            <p:nvPr/>
          </p:nvSpPr>
          <p:spPr>
            <a:xfrm>
              <a:off x="7847248" y="3849245"/>
              <a:ext cx="1661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Benign Applications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AB8B54-AB88-4121-BA75-DE946B981829}"/>
                </a:ext>
              </a:extLst>
            </p:cNvPr>
            <p:cNvSpPr txBox="1"/>
            <p:nvPr/>
          </p:nvSpPr>
          <p:spPr>
            <a:xfrm>
              <a:off x="7959699" y="3218985"/>
              <a:ext cx="3127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Increasing Complexity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4D382C-48A3-4CF7-885A-E43BE08967B8}"/>
                </a:ext>
              </a:extLst>
            </p:cNvPr>
            <p:cNvSpPr txBox="1"/>
            <p:nvPr/>
          </p:nvSpPr>
          <p:spPr>
            <a:xfrm>
              <a:off x="8236135" y="1958465"/>
              <a:ext cx="26231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Accelerated Adoption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DD4F24-F06E-4D7F-A90D-C4096A8D577D}"/>
                </a:ext>
              </a:extLst>
            </p:cNvPr>
            <p:cNvSpPr txBox="1"/>
            <p:nvPr/>
          </p:nvSpPr>
          <p:spPr>
            <a:xfrm>
              <a:off x="8115355" y="2588725"/>
              <a:ext cx="2406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Services Expansion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8A7446-0193-4DA0-A076-39EC70467295}"/>
                </a:ext>
              </a:extLst>
            </p:cNvPr>
            <p:cNvSpPr txBox="1"/>
            <p:nvPr/>
          </p:nvSpPr>
          <p:spPr>
            <a:xfrm>
              <a:off x="8385623" y="1328205"/>
              <a:ext cx="2150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Continuing Innovation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EA8170-8EA7-4A03-8B2E-437BDD793411}"/>
              </a:ext>
            </a:extLst>
          </p:cNvPr>
          <p:cNvGrpSpPr/>
          <p:nvPr/>
        </p:nvGrpSpPr>
        <p:grpSpPr>
          <a:xfrm>
            <a:off x="8722432" y="4847086"/>
            <a:ext cx="3343106" cy="1107617"/>
            <a:chOff x="7445258" y="4629206"/>
            <a:chExt cx="3343106" cy="11076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7455FD-052F-49E3-8004-5F98DDE8135B}"/>
                </a:ext>
              </a:extLst>
            </p:cNvPr>
            <p:cNvSpPr txBox="1"/>
            <p:nvPr/>
          </p:nvSpPr>
          <p:spPr>
            <a:xfrm>
              <a:off x="7445258" y="5429046"/>
              <a:ext cx="3127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Applications under VFR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79A7B0-A4A1-4A91-97B7-928F716C9253}"/>
                </a:ext>
              </a:extLst>
            </p:cNvPr>
            <p:cNvSpPr txBox="1"/>
            <p:nvPr/>
          </p:nvSpPr>
          <p:spPr>
            <a:xfrm>
              <a:off x="7661031" y="4629206"/>
              <a:ext cx="3127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Applications under IFR</a:t>
              </a:r>
            </a:p>
          </p:txBody>
        </p:sp>
      </p:grpSp>
      <p:sp>
        <p:nvSpPr>
          <p:cNvPr id="9" name="Parallelogram 8">
            <a:extLst>
              <a:ext uri="{FF2B5EF4-FFF2-40B4-BE49-F238E27FC236}">
                <a16:creationId xmlns:a16="http://schemas.microsoft.com/office/drawing/2014/main" id="{43163A19-EAE8-4799-8B29-9F5C18152683}"/>
              </a:ext>
            </a:extLst>
          </p:cNvPr>
          <p:cNvSpPr/>
          <p:nvPr/>
        </p:nvSpPr>
        <p:spPr>
          <a:xfrm>
            <a:off x="4062714" y="3738491"/>
            <a:ext cx="3427795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DFR Regulations Development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F8107206-0A5C-4D0C-99E2-012B078837B0}"/>
              </a:ext>
            </a:extLst>
          </p:cNvPr>
          <p:cNvSpPr/>
          <p:nvPr/>
        </p:nvSpPr>
        <p:spPr>
          <a:xfrm>
            <a:off x="2927296" y="4433946"/>
            <a:ext cx="2112535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Standards Development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61891009-BC0E-4076-B186-AE0FC05CC596}"/>
              </a:ext>
            </a:extLst>
          </p:cNvPr>
          <p:cNvSpPr/>
          <p:nvPr/>
        </p:nvSpPr>
        <p:spPr>
          <a:xfrm>
            <a:off x="4841955" y="4433946"/>
            <a:ext cx="2478667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Compliance Development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1AED48F-E9E8-4C07-95F9-A6B644AE63F3}"/>
              </a:ext>
            </a:extLst>
          </p:cNvPr>
          <p:cNvSpPr/>
          <p:nvPr/>
        </p:nvSpPr>
        <p:spPr>
          <a:xfrm>
            <a:off x="3490464" y="5116009"/>
            <a:ext cx="1918987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Critical Infrastructure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0118C98-6217-4EEA-B293-C0400FBB6113}"/>
              </a:ext>
            </a:extLst>
          </p:cNvPr>
          <p:cNvSpPr/>
          <p:nvPr/>
        </p:nvSpPr>
        <p:spPr>
          <a:xfrm>
            <a:off x="1913051" y="5116009"/>
            <a:ext cx="1728968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Performance R&amp;D</a:t>
            </a: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80771B7D-B0CA-4803-85E3-CA4E8487C18F}"/>
              </a:ext>
            </a:extLst>
          </p:cNvPr>
          <p:cNvSpPr/>
          <p:nvPr/>
        </p:nvSpPr>
        <p:spPr>
          <a:xfrm>
            <a:off x="5228843" y="5116009"/>
            <a:ext cx="1918987" cy="682907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Capability Maturation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D8B0E719-2D55-4DCA-BF93-F58B96FC41B4}"/>
              </a:ext>
            </a:extLst>
          </p:cNvPr>
          <p:cNvSpPr/>
          <p:nvPr/>
        </p:nvSpPr>
        <p:spPr>
          <a:xfrm>
            <a:off x="1064673" y="5822065"/>
            <a:ext cx="2106592" cy="682907"/>
          </a:xfrm>
          <a:prstGeom prst="parallelogram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DF Community Building</a:t>
            </a: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70BF3E1-0A26-4109-90FD-DB0EF05DAB32}"/>
              </a:ext>
            </a:extLst>
          </p:cNvPr>
          <p:cNvSpPr/>
          <p:nvPr/>
        </p:nvSpPr>
        <p:spPr>
          <a:xfrm>
            <a:off x="4863055" y="5822065"/>
            <a:ext cx="2106592" cy="682907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Information Services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7362BBE3-2A48-4B3B-AA9F-36E211E6EED2}"/>
              </a:ext>
            </a:extLst>
          </p:cNvPr>
          <p:cNvSpPr/>
          <p:nvPr/>
        </p:nvSpPr>
        <p:spPr>
          <a:xfrm>
            <a:off x="2963864" y="5822065"/>
            <a:ext cx="2106592" cy="682907"/>
          </a:xfrm>
          <a:prstGeom prst="parallelogram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Early Applications</a:t>
            </a: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8692E88A-9596-452B-A274-2C00C857E0E2}"/>
              </a:ext>
            </a:extLst>
          </p:cNvPr>
          <p:cNvSpPr/>
          <p:nvPr/>
        </p:nvSpPr>
        <p:spPr>
          <a:xfrm rot="16801864">
            <a:off x="8446993" y="1257396"/>
            <a:ext cx="595193" cy="431179"/>
          </a:xfrm>
          <a:prstGeom prst="stripedRightArrow">
            <a:avLst>
              <a:gd name="adj1" fmla="val 56035"/>
              <a:gd name="adj2" fmla="val 5971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C219B22-53CB-4EEC-93A0-285BDAE6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Digital Flight: A Path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41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4" grpId="0" animBg="1"/>
      <p:bldP spid="15" grpId="0"/>
      <p:bldP spid="9" grpId="0" animBg="1"/>
      <p:bldP spid="4" grpId="0" animBg="1"/>
      <p:bldP spid="10" grpId="0" animBg="1"/>
      <p:bldP spid="6" grpId="0" animBg="1"/>
      <p:bldP spid="8" grpId="0" animBg="1"/>
      <p:bldP spid="26" grpId="0" animBg="1"/>
      <p:bldP spid="3" grpId="0" animBg="1"/>
      <p:bldP spid="5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C2640B-6E39-4444-8C83-944EC6BE796C}"/>
              </a:ext>
            </a:extLst>
          </p:cNvPr>
          <p:cNvGrpSpPr/>
          <p:nvPr/>
        </p:nvGrpSpPr>
        <p:grpSpPr>
          <a:xfrm>
            <a:off x="4470694" y="967436"/>
            <a:ext cx="4243754" cy="803752"/>
            <a:chOff x="1435624" y="1812483"/>
            <a:chExt cx="4243754" cy="803752"/>
          </a:xfrm>
        </p:grpSpPr>
        <p:sp>
          <p:nvSpPr>
            <p:cNvPr id="11" name="Arrow: Notched Right 27">
              <a:extLst>
                <a:ext uri="{FF2B5EF4-FFF2-40B4-BE49-F238E27FC236}">
                  <a16:creationId xmlns:a16="http://schemas.microsoft.com/office/drawing/2014/main" id="{6EFA1B9B-5D0D-F159-9CB0-145B2D1F0A90}"/>
                </a:ext>
              </a:extLst>
            </p:cNvPr>
            <p:cNvSpPr/>
            <p:nvPr/>
          </p:nvSpPr>
          <p:spPr bwMode="auto">
            <a:xfrm>
              <a:off x="1435624" y="1835295"/>
              <a:ext cx="4243754" cy="721758"/>
            </a:xfrm>
            <a:prstGeom prst="notchedRightArrow">
              <a:avLst/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25000"/>
                </a:spcAft>
              </a:pPr>
              <a:endParaRPr lang="en-US" sz="900" b="1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716F2B-C448-6900-B38C-91231EAF02ED}"/>
                </a:ext>
              </a:extLst>
            </p:cNvPr>
            <p:cNvGrpSpPr/>
            <p:nvPr/>
          </p:nvGrpSpPr>
          <p:grpSpPr>
            <a:xfrm>
              <a:off x="1563506" y="1812483"/>
              <a:ext cx="3730081" cy="759696"/>
              <a:chOff x="2346577" y="5630293"/>
              <a:chExt cx="5460472" cy="1112120"/>
            </a:xfrm>
          </p:grpSpPr>
          <p:pic>
            <p:nvPicPr>
              <p:cNvPr id="13" name="Graphic 12" descr="Head with gears">
                <a:extLst>
                  <a:ext uri="{FF2B5EF4-FFF2-40B4-BE49-F238E27FC236}">
                    <a16:creationId xmlns:a16="http://schemas.microsoft.com/office/drawing/2014/main" id="{CB6D8BC5-74DC-3243-8C4A-2F1DA8336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346577" y="5692077"/>
                <a:ext cx="988552" cy="988552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1AF8EE2-5523-AA0F-181C-9D0D63191E3F}"/>
                  </a:ext>
                </a:extLst>
              </p:cNvPr>
              <p:cNvGrpSpPr/>
              <p:nvPr/>
            </p:nvGrpSpPr>
            <p:grpSpPr>
              <a:xfrm>
                <a:off x="6818497" y="5630293"/>
                <a:ext cx="988552" cy="1112120"/>
                <a:chOff x="10305802" y="4813960"/>
                <a:chExt cx="914400" cy="1028700"/>
              </a:xfrm>
            </p:grpSpPr>
            <p:pic>
              <p:nvPicPr>
                <p:cNvPr id="15" name="Graphic 14" descr="Rainy scene">
                  <a:extLst>
                    <a:ext uri="{FF2B5EF4-FFF2-40B4-BE49-F238E27FC236}">
                      <a16:creationId xmlns:a16="http://schemas.microsoft.com/office/drawing/2014/main" id="{84E6C65E-BCE0-4251-FE32-AEABED8017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5802" y="492826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6" name="Graphic 15" descr="Airplane">
                  <a:extLst>
                    <a:ext uri="{FF2B5EF4-FFF2-40B4-BE49-F238E27FC236}">
                      <a16:creationId xmlns:a16="http://schemas.microsoft.com/office/drawing/2014/main" id="{BD03DBA4-0988-7260-3DFC-7A12D8680E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10704446" y="4813960"/>
                  <a:ext cx="228600" cy="2286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9" name="Graphic 8" descr="Cloud Computing">
              <a:extLst>
                <a:ext uri="{FF2B5EF4-FFF2-40B4-BE49-F238E27FC236}">
                  <a16:creationId xmlns:a16="http://schemas.microsoft.com/office/drawing/2014/main" id="{9710BEC7-B3A7-8A7C-E4F4-C10843411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34344" y="1834900"/>
              <a:ext cx="771892" cy="780374"/>
            </a:xfrm>
            <a:prstGeom prst="rect">
              <a:avLst/>
            </a:prstGeom>
          </p:spPr>
        </p:pic>
        <p:pic>
          <p:nvPicPr>
            <p:cNvPr id="10" name="Graphic 9" descr="Connections">
              <a:extLst>
                <a:ext uri="{FF2B5EF4-FFF2-40B4-BE49-F238E27FC236}">
                  <a16:creationId xmlns:a16="http://schemas.microsoft.com/office/drawing/2014/main" id="{91294454-3000-26BA-7276-09D2176F3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473881" y="1841567"/>
              <a:ext cx="774672" cy="774668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59456D4E-29E2-4D0F-98F8-E351AB5E452A}"/>
              </a:ext>
            </a:extLst>
          </p:cNvPr>
          <p:cNvSpPr/>
          <p:nvPr/>
        </p:nvSpPr>
        <p:spPr>
          <a:xfrm>
            <a:off x="8410989" y="1031563"/>
            <a:ext cx="39044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venir Next Demi Bold" panose="020B0503020202020204" pitchFamily="34" charset="0"/>
              </a:rPr>
              <a:t>“We set sail on this new sea…</a:t>
            </a:r>
            <a:br>
              <a:rPr lang="en-US" sz="1800" dirty="0">
                <a:latin typeface="Avenir Next Demi Bold" panose="020B0503020202020204" pitchFamily="34" charset="0"/>
              </a:rPr>
            </a:br>
            <a:r>
              <a:rPr lang="en-US" sz="1800" dirty="0">
                <a:latin typeface="Avenir Next Demi Bold" panose="020B0503020202020204" pitchFamily="34" charset="0"/>
              </a:rPr>
              <a:t>     for the progress of all people.”</a:t>
            </a:r>
          </a:p>
          <a:p>
            <a:pPr algn="ctr"/>
            <a:r>
              <a:rPr lang="en-US" sz="1800" b="0" dirty="0">
                <a:latin typeface="Avenir Next Medium" panose="020B0503020202020204" pitchFamily="34" charset="0"/>
              </a:rPr>
              <a:t> </a:t>
            </a:r>
            <a:br>
              <a:rPr lang="en-US" sz="1800" b="0" dirty="0">
                <a:latin typeface="Avenir Next Medium" panose="020B0503020202020204" pitchFamily="34" charset="0"/>
              </a:rPr>
            </a:br>
            <a:r>
              <a:rPr lang="en-US" sz="1800" b="0" dirty="0">
                <a:latin typeface="Avenir Next Medium" panose="020B0503020202020204" pitchFamily="34" charset="0"/>
              </a:rPr>
              <a:t>John F. Kennedy</a:t>
            </a:r>
          </a:p>
          <a:p>
            <a:pPr algn="ctr"/>
            <a:r>
              <a:rPr lang="en-US" sz="1800" b="0" dirty="0">
                <a:latin typeface="Avenir Next Medium" panose="020B0503020202020204" pitchFamily="34" charset="0"/>
              </a:rPr>
              <a:t>Sept. 12, 1962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DF6924F-7D69-4AE4-BE4F-6B6A9CA305F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56123"/>
            <a:ext cx="8714448" cy="49018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32499-4205-403B-B493-5DC476F2AEE9}"/>
              </a:ext>
            </a:extLst>
          </p:cNvPr>
          <p:cNvSpPr txBox="1"/>
          <p:nvPr/>
        </p:nvSpPr>
        <p:spPr>
          <a:xfrm>
            <a:off x="9356891" y="3806896"/>
            <a:ext cx="22342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Thank You!</a:t>
            </a:r>
          </a:p>
          <a:p>
            <a:pPr algn="ctr"/>
            <a:endParaRPr lang="en-US" sz="3600" dirty="0"/>
          </a:p>
          <a:p>
            <a:pPr algn="ctr"/>
            <a:r>
              <a:rPr lang="en-US" sz="1400" dirty="0">
                <a:hlinkClick r:id="rId13"/>
              </a:rPr>
              <a:t>David.Wing@nasa.gov</a:t>
            </a:r>
            <a:endParaRPr lang="en-US" sz="1400" dirty="0"/>
          </a:p>
          <a:p>
            <a:pPr algn="ctr"/>
            <a:r>
              <a:rPr lang="en-US" sz="1400" dirty="0">
                <a:hlinkClick r:id="rId14"/>
              </a:rPr>
              <a:t>Wes.Ryan@nasa.gov</a:t>
            </a:r>
            <a:r>
              <a:rPr lang="en-US" sz="1400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015CF-78B1-408F-B40C-9B59FF64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Digital Flight: A Moonshot for Aviation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00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82E32D-F7BE-68DE-FADF-8AFC15DC74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51" y="1673057"/>
            <a:ext cx="7282350" cy="4428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48BEBF-5497-DD29-66E6-3476D32B1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331" y="4793872"/>
            <a:ext cx="1930400" cy="165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32387A-E7A1-CBAE-CD9C-4CDB63557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39" y="1625986"/>
            <a:ext cx="1388754" cy="928272"/>
          </a:xfrm>
          <a:prstGeom prst="rect">
            <a:avLst/>
          </a:prstGeom>
        </p:spPr>
      </p:pic>
      <p:sp>
        <p:nvSpPr>
          <p:cNvPr id="308" name="TextBox 307">
            <a:extLst>
              <a:ext uri="{FF2B5EF4-FFF2-40B4-BE49-F238E27FC236}">
                <a16:creationId xmlns:a16="http://schemas.microsoft.com/office/drawing/2014/main" id="{49D38B70-988C-4DB2-91DC-68C59B8171C2}"/>
              </a:ext>
            </a:extLst>
          </p:cNvPr>
          <p:cNvSpPr txBox="1"/>
          <p:nvPr/>
        </p:nvSpPr>
        <p:spPr>
          <a:xfrm>
            <a:off x="329937" y="1189495"/>
            <a:ext cx="16206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Origins of Visual Flight Rules (VFR)</a:t>
            </a:r>
          </a:p>
        </p:txBody>
      </p: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395659E3-30A2-4EC8-89D6-B7D3600BD05A}"/>
              </a:ext>
            </a:extLst>
          </p:cNvPr>
          <p:cNvGrpSpPr/>
          <p:nvPr/>
        </p:nvGrpSpPr>
        <p:grpSpPr>
          <a:xfrm>
            <a:off x="993847" y="1966280"/>
            <a:ext cx="1752289" cy="842081"/>
            <a:chOff x="993847" y="1966280"/>
            <a:chExt cx="1752289" cy="842081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BE15C2A0-E5C6-4F35-8827-24B08FC480C7}"/>
                </a:ext>
              </a:extLst>
            </p:cNvPr>
            <p:cNvSpPr txBox="1"/>
            <p:nvPr/>
          </p:nvSpPr>
          <p:spPr>
            <a:xfrm>
              <a:off x="993847" y="2500584"/>
              <a:ext cx="175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Visual Separation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0E0FB684-675D-45B3-BEDF-E46CB33CB4C4}"/>
                </a:ext>
              </a:extLst>
            </p:cNvPr>
            <p:cNvSpPr txBox="1"/>
            <p:nvPr/>
          </p:nvSpPr>
          <p:spPr>
            <a:xfrm>
              <a:off x="1662432" y="1966280"/>
              <a:ext cx="1083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See and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Avoid</a:t>
              </a:r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0B1E95E5-23DA-4653-B7E8-044E3461AA95}"/>
              </a:ext>
            </a:extLst>
          </p:cNvPr>
          <p:cNvGrpSpPr/>
          <p:nvPr/>
        </p:nvGrpSpPr>
        <p:grpSpPr>
          <a:xfrm>
            <a:off x="3050950" y="1647231"/>
            <a:ext cx="1189382" cy="1526915"/>
            <a:chOff x="3050950" y="1647231"/>
            <a:chExt cx="1189382" cy="15269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C491DB7-94A7-36E5-EAAD-813CAD2E8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1606" y="1647231"/>
              <a:ext cx="933450" cy="933450"/>
            </a:xfrm>
            <a:prstGeom prst="rect">
              <a:avLst/>
            </a:prstGeom>
          </p:spPr>
        </p:pic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F97BF0CD-0DE0-4BCB-8E55-F58EF7ACEEE4}"/>
                </a:ext>
              </a:extLst>
            </p:cNvPr>
            <p:cNvSpPr txBox="1"/>
            <p:nvPr/>
          </p:nvSpPr>
          <p:spPr>
            <a:xfrm>
              <a:off x="3050950" y="2712481"/>
              <a:ext cx="1189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Radio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Navigation</a:t>
              </a: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97E625E-1D59-4CC3-A650-B66FF7101543}"/>
              </a:ext>
            </a:extLst>
          </p:cNvPr>
          <p:cNvGrpSpPr/>
          <p:nvPr/>
        </p:nvGrpSpPr>
        <p:grpSpPr>
          <a:xfrm>
            <a:off x="4215462" y="1811888"/>
            <a:ext cx="3258801" cy="950667"/>
            <a:chOff x="4215462" y="1811888"/>
            <a:chExt cx="3258801" cy="9506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B4398D9-DFBB-0974-3296-96CD29DD9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6829" y="1811888"/>
              <a:ext cx="950667" cy="950667"/>
            </a:xfrm>
            <a:prstGeom prst="rect">
              <a:avLst/>
            </a:prstGeom>
          </p:spPr>
        </p:pic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AB5A7DC3-D3FB-4494-99BF-7003AFBAC007}"/>
                </a:ext>
              </a:extLst>
            </p:cNvPr>
            <p:cNvSpPr txBox="1"/>
            <p:nvPr/>
          </p:nvSpPr>
          <p:spPr>
            <a:xfrm>
              <a:off x="4215462" y="2010333"/>
              <a:ext cx="11406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“Airways”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698F05A6-8A2C-4124-AE4B-6DA4DE14A0B7}"/>
                </a:ext>
              </a:extLst>
            </p:cNvPr>
            <p:cNvSpPr txBox="1"/>
            <p:nvPr/>
          </p:nvSpPr>
          <p:spPr>
            <a:xfrm>
              <a:off x="5982458" y="2162408"/>
              <a:ext cx="14918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Increased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Collision Risk</a:t>
              </a:r>
            </a:p>
          </p:txBody>
        </p:sp>
      </p:grpSp>
      <p:sp>
        <p:nvSpPr>
          <p:cNvPr id="314" name="TextBox 313">
            <a:extLst>
              <a:ext uri="{FF2B5EF4-FFF2-40B4-BE49-F238E27FC236}">
                <a16:creationId xmlns:a16="http://schemas.microsoft.com/office/drawing/2014/main" id="{D442D71E-346A-455C-B169-45B2A25A3EF6}"/>
              </a:ext>
            </a:extLst>
          </p:cNvPr>
          <p:cNvSpPr txBox="1"/>
          <p:nvPr/>
        </p:nvSpPr>
        <p:spPr>
          <a:xfrm>
            <a:off x="5927798" y="1269973"/>
            <a:ext cx="186980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Origins of Instrument Flight Rules (IFR)</a:t>
            </a:r>
          </a:p>
        </p:txBody>
      </p: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B37454E6-5662-4BEF-B5FA-3C25CC6B4A9A}"/>
              </a:ext>
            </a:extLst>
          </p:cNvPr>
          <p:cNvGrpSpPr/>
          <p:nvPr/>
        </p:nvGrpSpPr>
        <p:grpSpPr>
          <a:xfrm>
            <a:off x="7354439" y="2466784"/>
            <a:ext cx="2232079" cy="1503710"/>
            <a:chOff x="7354439" y="2466784"/>
            <a:chExt cx="2232079" cy="150371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DCB662D-505D-6BAF-FE63-84222DA51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4439" y="2466784"/>
              <a:ext cx="950667" cy="950667"/>
            </a:xfrm>
            <a:prstGeom prst="rect">
              <a:avLst/>
            </a:prstGeom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66B1A125-6EB7-4210-99CE-D42D7C9594E7}"/>
                </a:ext>
              </a:extLst>
            </p:cNvPr>
            <p:cNvSpPr txBox="1"/>
            <p:nvPr/>
          </p:nvSpPr>
          <p:spPr>
            <a:xfrm>
              <a:off x="8189094" y="2605060"/>
              <a:ext cx="10249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“Airway”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Traffic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Control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(ATC)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4B317BBD-6123-4D0A-AD85-253616ABDFD1}"/>
                </a:ext>
              </a:extLst>
            </p:cNvPr>
            <p:cNvSpPr txBox="1"/>
            <p:nvPr/>
          </p:nvSpPr>
          <p:spPr>
            <a:xfrm>
              <a:off x="7834230" y="3447274"/>
              <a:ext cx="17522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Procedural Separation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EF5A3670-6E36-4BA8-955F-7406C1D666F0}"/>
              </a:ext>
            </a:extLst>
          </p:cNvPr>
          <p:cNvGrpSpPr/>
          <p:nvPr/>
        </p:nvGrpSpPr>
        <p:grpSpPr>
          <a:xfrm>
            <a:off x="5606759" y="3037241"/>
            <a:ext cx="1620601" cy="1613937"/>
            <a:chOff x="5606759" y="3037241"/>
            <a:chExt cx="1620601" cy="161393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8286D54-5595-5DE9-F989-4D8D7CB9A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3784" y="3037241"/>
              <a:ext cx="1369051" cy="1199434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56E3675D-A7DE-41B5-8090-45415B812BEF}"/>
                </a:ext>
              </a:extLst>
            </p:cNvPr>
            <p:cNvSpPr txBox="1"/>
            <p:nvPr/>
          </p:nvSpPr>
          <p:spPr>
            <a:xfrm>
              <a:off x="5606759" y="4189513"/>
              <a:ext cx="1620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Voice Communications</a:t>
              </a:r>
            </a:p>
          </p:txBody>
        </p:sp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F96E796B-3E5C-4EFE-ADC3-47B10DE3EECB}"/>
              </a:ext>
            </a:extLst>
          </p:cNvPr>
          <p:cNvGrpSpPr/>
          <p:nvPr/>
        </p:nvGrpSpPr>
        <p:grpSpPr>
          <a:xfrm>
            <a:off x="3990862" y="3347508"/>
            <a:ext cx="1269600" cy="1415715"/>
            <a:chOff x="3990862" y="3347508"/>
            <a:chExt cx="1269600" cy="141571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90FBEE2-7A48-6B17-CF92-6FF4956C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8984" y="3347508"/>
              <a:ext cx="950667" cy="950667"/>
            </a:xfrm>
            <a:prstGeom prst="rect">
              <a:avLst/>
            </a:prstGeom>
          </p:spPr>
        </p:pic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85C012D2-AFA3-4EA1-9B22-E4FE8A256B16}"/>
                </a:ext>
              </a:extLst>
            </p:cNvPr>
            <p:cNvSpPr txBox="1"/>
            <p:nvPr/>
          </p:nvSpPr>
          <p:spPr>
            <a:xfrm>
              <a:off x="3990862" y="4301558"/>
              <a:ext cx="126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Radar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Surveillance</a:t>
              </a:r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039FFAC1-89E9-4F04-9FA6-28D299018772}"/>
              </a:ext>
            </a:extLst>
          </p:cNvPr>
          <p:cNvGrpSpPr/>
          <p:nvPr/>
        </p:nvGrpSpPr>
        <p:grpSpPr>
          <a:xfrm>
            <a:off x="2234384" y="3494532"/>
            <a:ext cx="1249721" cy="1450293"/>
            <a:chOff x="2234384" y="3494532"/>
            <a:chExt cx="1249721" cy="145029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08B1D1-83BA-E9BA-E10F-B1BA4FD39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3469" y="3494532"/>
              <a:ext cx="950667" cy="950667"/>
            </a:xfrm>
            <a:prstGeom prst="rect">
              <a:avLst/>
            </a:prstGeom>
          </p:spPr>
        </p:pic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92D89D08-F1B3-4954-B053-F809197E3E93}"/>
                </a:ext>
              </a:extLst>
            </p:cNvPr>
            <p:cNvSpPr txBox="1"/>
            <p:nvPr/>
          </p:nvSpPr>
          <p:spPr>
            <a:xfrm>
              <a:off x="2234384" y="4421605"/>
              <a:ext cx="1249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Radar </a:t>
              </a:r>
            </a:p>
            <a:p>
              <a:pPr algn="ctr"/>
              <a:r>
                <a:rPr lang="en-US" sz="1400" dirty="0">
                  <a:solidFill>
                    <a:srgbClr val="C00000"/>
                  </a:solidFill>
                </a:rPr>
                <a:t>Separation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5662B641-7291-4125-AA1A-13B8AB400FBD}"/>
              </a:ext>
            </a:extLst>
          </p:cNvPr>
          <p:cNvGrpSpPr/>
          <p:nvPr/>
        </p:nvGrpSpPr>
        <p:grpSpPr>
          <a:xfrm>
            <a:off x="427910" y="4396025"/>
            <a:ext cx="1185403" cy="1660467"/>
            <a:chOff x="427910" y="4396025"/>
            <a:chExt cx="1185403" cy="166046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E3D0262-A8C3-15C9-3466-B812C369E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863" y="4396025"/>
              <a:ext cx="1118450" cy="955885"/>
            </a:xfrm>
            <a:prstGeom prst="rect">
              <a:avLst/>
            </a:prstGeom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ED0C057B-10AB-4CD3-8999-CBC09762467C}"/>
                </a:ext>
              </a:extLst>
            </p:cNvPr>
            <p:cNvSpPr txBox="1"/>
            <p:nvPr/>
          </p:nvSpPr>
          <p:spPr>
            <a:xfrm>
              <a:off x="427910" y="5410161"/>
              <a:ext cx="1173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Global </a:t>
              </a:r>
              <a:br>
                <a:rPr lang="en-US" sz="1200" dirty="0">
                  <a:solidFill>
                    <a:srgbClr val="002060"/>
                  </a:solidFill>
                </a:rPr>
              </a:br>
              <a:r>
                <a:rPr lang="en-US" sz="1200" dirty="0">
                  <a:solidFill>
                    <a:srgbClr val="002060"/>
                  </a:solidFill>
                </a:rPr>
                <a:t>Precision Navigation</a:t>
              </a: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2EE8AC21-F5D0-479F-9F0E-722FFDD1BDB0}"/>
              </a:ext>
            </a:extLst>
          </p:cNvPr>
          <p:cNvGrpSpPr/>
          <p:nvPr/>
        </p:nvGrpSpPr>
        <p:grpSpPr>
          <a:xfrm>
            <a:off x="1985436" y="4967219"/>
            <a:ext cx="1291932" cy="1466767"/>
            <a:chOff x="1985436" y="4967219"/>
            <a:chExt cx="1291932" cy="146676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4D6C66F-EF40-BC7B-F67A-27981FD4A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85436" y="4967219"/>
              <a:ext cx="1291932" cy="950667"/>
            </a:xfrm>
            <a:prstGeom prst="rect">
              <a:avLst/>
            </a:prstGeom>
          </p:spPr>
        </p:pic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9E1A681C-4E11-41F2-A54B-ABCCAED86643}"/>
                </a:ext>
              </a:extLst>
            </p:cNvPr>
            <p:cNvSpPr txBox="1"/>
            <p:nvPr/>
          </p:nvSpPr>
          <p:spPr>
            <a:xfrm>
              <a:off x="2036165" y="5972321"/>
              <a:ext cx="11261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Advanced 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Avionics</a:t>
              </a:r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1BB05E6-9482-43FB-B9C5-9A550F276C3A}"/>
              </a:ext>
            </a:extLst>
          </p:cNvPr>
          <p:cNvGrpSpPr/>
          <p:nvPr/>
        </p:nvGrpSpPr>
        <p:grpSpPr>
          <a:xfrm>
            <a:off x="3647864" y="5091957"/>
            <a:ext cx="1288262" cy="1627521"/>
            <a:chOff x="3647864" y="5091957"/>
            <a:chExt cx="1288262" cy="162752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2210332-7135-F126-E918-87299989F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6526" y="5091957"/>
              <a:ext cx="1269600" cy="950667"/>
            </a:xfrm>
            <a:prstGeom prst="rect">
              <a:avLst/>
            </a:prstGeom>
          </p:spPr>
        </p:pic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DA803658-2A71-4E10-8558-05D00B1C230B}"/>
                </a:ext>
              </a:extLst>
            </p:cNvPr>
            <p:cNvSpPr txBox="1"/>
            <p:nvPr/>
          </p:nvSpPr>
          <p:spPr>
            <a:xfrm>
              <a:off x="3647864" y="6073147"/>
              <a:ext cx="12880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Traffic </a:t>
              </a:r>
              <a:br>
                <a:rPr lang="en-US" sz="1200" dirty="0">
                  <a:solidFill>
                    <a:srgbClr val="002060"/>
                  </a:solidFill>
                </a:rPr>
              </a:br>
              <a:r>
                <a:rPr lang="en-US" sz="1200" dirty="0">
                  <a:solidFill>
                    <a:srgbClr val="002060"/>
                  </a:solidFill>
                </a:rPr>
                <a:t>Management Automation</a:t>
              </a:r>
            </a:p>
          </p:txBody>
        </p:sp>
      </p:grpSp>
      <p:sp>
        <p:nvSpPr>
          <p:cNvPr id="323" name="TextBox 322">
            <a:extLst>
              <a:ext uri="{FF2B5EF4-FFF2-40B4-BE49-F238E27FC236}">
                <a16:creationId xmlns:a16="http://schemas.microsoft.com/office/drawing/2014/main" id="{B6983E8A-2348-4DD6-998E-4EB48001395C}"/>
              </a:ext>
            </a:extLst>
          </p:cNvPr>
          <p:cNvSpPr txBox="1"/>
          <p:nvPr/>
        </p:nvSpPr>
        <p:spPr>
          <a:xfrm>
            <a:off x="6947544" y="6248852"/>
            <a:ext cx="175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</a:rPr>
              <a:t>Initial Trajectory-Based Operations</a:t>
            </a:r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9E498D13-6F52-445D-9595-5A3714CD2FED}"/>
              </a:ext>
            </a:extLst>
          </p:cNvPr>
          <p:cNvGrpSpPr/>
          <p:nvPr/>
        </p:nvGrpSpPr>
        <p:grpSpPr>
          <a:xfrm>
            <a:off x="510139" y="2810245"/>
            <a:ext cx="1298688" cy="629751"/>
            <a:chOff x="9626635" y="1120562"/>
            <a:chExt cx="1298688" cy="629751"/>
          </a:xfrm>
        </p:grpSpPr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1C4856F7-F675-4CC0-ADF3-CB35A96D033D}"/>
                </a:ext>
              </a:extLst>
            </p:cNvPr>
            <p:cNvSpPr/>
            <p:nvPr/>
          </p:nvSpPr>
          <p:spPr bwMode="auto">
            <a:xfrm>
              <a:off x="9626635" y="1120562"/>
              <a:ext cx="1298688" cy="6297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noAutofit/>
            </a:bodyPr>
            <a:lstStyle/>
            <a:p>
              <a:endParaRPr lang="en-US" sz="1600" i="1">
                <a:solidFill>
                  <a:srgbClr val="0070C0"/>
                </a:solidFill>
                <a:latin typeface="Arial" pitchFamily="-109" charset="0"/>
                <a:ea typeface="ＭＳ Ｐゴシック" pitchFamily="-109" charset="-128"/>
              </a:endParaRPr>
            </a:p>
          </p:txBody>
        </p: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2DDAB268-B30F-4FB7-829D-04EFCB83386A}"/>
                </a:ext>
              </a:extLst>
            </p:cNvPr>
            <p:cNvGrpSpPr/>
            <p:nvPr/>
          </p:nvGrpSpPr>
          <p:grpSpPr>
            <a:xfrm>
              <a:off x="9653916" y="1215306"/>
              <a:ext cx="1138971" cy="500137"/>
              <a:chOff x="7923260" y="4930031"/>
              <a:chExt cx="1138971" cy="500137"/>
            </a:xfrm>
          </p:grpSpPr>
          <p:grpSp>
            <p:nvGrpSpPr>
              <p:cNvPr id="327" name="Group 326">
                <a:extLst>
                  <a:ext uri="{FF2B5EF4-FFF2-40B4-BE49-F238E27FC236}">
                    <a16:creationId xmlns:a16="http://schemas.microsoft.com/office/drawing/2014/main" id="{65E32DB4-F5F4-406A-9A9D-DCEFBEFB2083}"/>
                  </a:ext>
                </a:extLst>
              </p:cNvPr>
              <p:cNvGrpSpPr/>
              <p:nvPr/>
            </p:nvGrpSpPr>
            <p:grpSpPr>
              <a:xfrm>
                <a:off x="8808867" y="4930566"/>
                <a:ext cx="253364" cy="444546"/>
                <a:chOff x="10916027" y="1717089"/>
                <a:chExt cx="354341" cy="621717"/>
              </a:xfrm>
            </p:grpSpPr>
            <p:pic>
              <p:nvPicPr>
                <p:cNvPr id="329" name="Graphic 328" descr="Checkmark">
                  <a:extLst>
                    <a:ext uri="{FF2B5EF4-FFF2-40B4-BE49-F238E27FC236}">
                      <a16:creationId xmlns:a16="http://schemas.microsoft.com/office/drawing/2014/main" id="{F4DAD834-559C-4D50-926E-66C5287F7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16027" y="1717089"/>
                  <a:ext cx="354341" cy="354341"/>
                </a:xfrm>
                <a:prstGeom prst="rect">
                  <a:avLst/>
                </a:prstGeom>
              </p:spPr>
            </p:pic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B81281D4-CA05-442E-B604-85BF52719FDA}"/>
                    </a:ext>
                  </a:extLst>
                </p:cNvPr>
                <p:cNvGrpSpPr/>
                <p:nvPr/>
              </p:nvGrpSpPr>
              <p:grpSpPr>
                <a:xfrm>
                  <a:off x="10974124" y="2099855"/>
                  <a:ext cx="238949" cy="238951"/>
                  <a:chOff x="9915091" y="2642756"/>
                  <a:chExt cx="238949" cy="238951"/>
                </a:xfrm>
              </p:grpSpPr>
              <p:cxnSp>
                <p:nvCxnSpPr>
                  <p:cNvPr id="331" name="Straight Connector 330">
                    <a:extLst>
                      <a:ext uri="{FF2B5EF4-FFF2-40B4-BE49-F238E27FC236}">
                        <a16:creationId xmlns:a16="http://schemas.microsoft.com/office/drawing/2014/main" id="{20533C4E-9EBC-4D83-B780-DC0DC3D6443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915091" y="2642757"/>
                    <a:ext cx="238949" cy="23895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>
                    <a:extLst>
                      <a:ext uri="{FF2B5EF4-FFF2-40B4-BE49-F238E27FC236}">
                        <a16:creationId xmlns:a16="http://schemas.microsoft.com/office/drawing/2014/main" id="{2CA3C520-0B15-4384-AC79-F4E65F95B9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9915091" y="2642756"/>
                    <a:ext cx="238949" cy="23895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A1E54C82-B4B1-475C-A891-8346582D9510}"/>
                  </a:ext>
                </a:extLst>
              </p:cNvPr>
              <p:cNvSpPr/>
              <p:nvPr/>
            </p:nvSpPr>
            <p:spPr>
              <a:xfrm>
                <a:off x="7923260" y="4930031"/>
                <a:ext cx="896399" cy="500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Flexibility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Access</a:t>
                </a:r>
              </a:p>
            </p:txBody>
          </p:sp>
        </p:grp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E0EF43D1-8ADD-4223-BE77-FE8D888AA345}"/>
              </a:ext>
            </a:extLst>
          </p:cNvPr>
          <p:cNvGrpSpPr/>
          <p:nvPr/>
        </p:nvGrpSpPr>
        <p:grpSpPr>
          <a:xfrm>
            <a:off x="8044037" y="1705967"/>
            <a:ext cx="1298688" cy="629751"/>
            <a:chOff x="9626635" y="1120562"/>
            <a:chExt cx="1298688" cy="629751"/>
          </a:xfrm>
        </p:grpSpPr>
        <p:sp>
          <p:nvSpPr>
            <p:cNvPr id="334" name="Rectangle 333">
              <a:extLst>
                <a:ext uri="{FF2B5EF4-FFF2-40B4-BE49-F238E27FC236}">
                  <a16:creationId xmlns:a16="http://schemas.microsoft.com/office/drawing/2014/main" id="{698B43AD-58B8-4ED3-AB19-E7924E8D16CA}"/>
                </a:ext>
              </a:extLst>
            </p:cNvPr>
            <p:cNvSpPr/>
            <p:nvPr/>
          </p:nvSpPr>
          <p:spPr bwMode="auto">
            <a:xfrm>
              <a:off x="9626635" y="1120562"/>
              <a:ext cx="1298688" cy="6297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noAutofit/>
            </a:bodyPr>
            <a:lstStyle/>
            <a:p>
              <a:endParaRPr lang="en-US" sz="1600" i="1">
                <a:solidFill>
                  <a:srgbClr val="0070C0"/>
                </a:solidFill>
                <a:latin typeface="Arial" pitchFamily="-109" charset="0"/>
                <a:ea typeface="ＭＳ Ｐゴシック" pitchFamily="-109" charset="-128"/>
              </a:endParaRPr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8A3B6625-9D23-4465-8D66-90E5C59913C2}"/>
                </a:ext>
              </a:extLst>
            </p:cNvPr>
            <p:cNvGrpSpPr/>
            <p:nvPr/>
          </p:nvGrpSpPr>
          <p:grpSpPr>
            <a:xfrm>
              <a:off x="9653916" y="1215306"/>
              <a:ext cx="1138971" cy="500137"/>
              <a:chOff x="7923260" y="4930031"/>
              <a:chExt cx="1138971" cy="500137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F475EED2-3D01-47B7-B2D0-5F37A8817BB7}"/>
                  </a:ext>
                </a:extLst>
              </p:cNvPr>
              <p:cNvGrpSpPr/>
              <p:nvPr/>
            </p:nvGrpSpPr>
            <p:grpSpPr>
              <a:xfrm>
                <a:off x="8808867" y="4983815"/>
                <a:ext cx="253364" cy="438361"/>
                <a:chOff x="10916027" y="1791561"/>
                <a:chExt cx="354341" cy="613067"/>
              </a:xfrm>
            </p:grpSpPr>
            <p:pic>
              <p:nvPicPr>
                <p:cNvPr id="338" name="Graphic 337" descr="Checkmark">
                  <a:extLst>
                    <a:ext uri="{FF2B5EF4-FFF2-40B4-BE49-F238E27FC236}">
                      <a16:creationId xmlns:a16="http://schemas.microsoft.com/office/drawing/2014/main" id="{055F0EFD-5C28-4B84-8333-77098C8A8A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16027" y="2050287"/>
                  <a:ext cx="354341" cy="354341"/>
                </a:xfrm>
                <a:prstGeom prst="rect">
                  <a:avLst/>
                </a:prstGeom>
              </p:spPr>
            </p:pic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AB6BEB9A-9598-43B5-8DBC-82EB8B1FB40B}"/>
                    </a:ext>
                  </a:extLst>
                </p:cNvPr>
                <p:cNvGrpSpPr/>
                <p:nvPr/>
              </p:nvGrpSpPr>
              <p:grpSpPr>
                <a:xfrm>
                  <a:off x="10974124" y="1791561"/>
                  <a:ext cx="238949" cy="238951"/>
                  <a:chOff x="9915091" y="2334462"/>
                  <a:chExt cx="238949" cy="238951"/>
                </a:xfrm>
              </p:grpSpPr>
              <p:cxnSp>
                <p:nvCxnSpPr>
                  <p:cNvPr id="340" name="Straight Connector 339">
                    <a:extLst>
                      <a:ext uri="{FF2B5EF4-FFF2-40B4-BE49-F238E27FC236}">
                        <a16:creationId xmlns:a16="http://schemas.microsoft.com/office/drawing/2014/main" id="{C5538B9C-910F-483D-B61F-4DCFE091E07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915091" y="2334463"/>
                    <a:ext cx="238949" cy="23895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>
                    <a:extLst>
                      <a:ext uri="{FF2B5EF4-FFF2-40B4-BE49-F238E27FC236}">
                        <a16:creationId xmlns:a16="http://schemas.microsoft.com/office/drawing/2014/main" id="{ECAA5DFC-F937-45B2-BEE0-8DB950A6D7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9915091" y="2334462"/>
                    <a:ext cx="238949" cy="23894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D5E6E180-7408-4F7E-99D4-6B1A9FC9D42F}"/>
                  </a:ext>
                </a:extLst>
              </p:cNvPr>
              <p:cNvSpPr/>
              <p:nvPr/>
            </p:nvSpPr>
            <p:spPr>
              <a:xfrm>
                <a:off x="7923260" y="4930031"/>
                <a:ext cx="896399" cy="500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Flexibility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Access</a:t>
                </a:r>
              </a:p>
            </p:txBody>
          </p:sp>
        </p:grp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5154740D-311F-47F3-BD3F-9E67DBFD400C}"/>
              </a:ext>
            </a:extLst>
          </p:cNvPr>
          <p:cNvGrpSpPr/>
          <p:nvPr/>
        </p:nvGrpSpPr>
        <p:grpSpPr>
          <a:xfrm>
            <a:off x="8678212" y="5894588"/>
            <a:ext cx="1298688" cy="849282"/>
            <a:chOff x="7063124" y="4601548"/>
            <a:chExt cx="1298688" cy="849282"/>
          </a:xfrm>
        </p:grpSpPr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42494F70-8FBA-4E84-81F2-8C03C3FB4789}"/>
                </a:ext>
              </a:extLst>
            </p:cNvPr>
            <p:cNvSpPr/>
            <p:nvPr/>
          </p:nvSpPr>
          <p:spPr bwMode="auto">
            <a:xfrm>
              <a:off x="7063124" y="4601548"/>
              <a:ext cx="1298688" cy="849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noAutofit/>
            </a:bodyPr>
            <a:lstStyle/>
            <a:p>
              <a:endParaRPr lang="en-US" sz="1600" i="1">
                <a:solidFill>
                  <a:srgbClr val="0070C0"/>
                </a:solidFill>
                <a:latin typeface="Arial" pitchFamily="-109" charset="0"/>
                <a:ea typeface="ＭＳ Ｐゴシック" pitchFamily="-109" charset="-128"/>
              </a:endParaRPr>
            </a:p>
          </p:txBody>
        </p:sp>
        <p:pic>
          <p:nvPicPr>
            <p:cNvPr id="344" name="Graphic 343" descr="Checkmark">
              <a:extLst>
                <a:ext uri="{FF2B5EF4-FFF2-40B4-BE49-F238E27FC236}">
                  <a16:creationId xmlns:a16="http://schemas.microsoft.com/office/drawing/2014/main" id="{AA7110F2-DB77-4868-A586-85CD589E1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976012" y="5164641"/>
              <a:ext cx="253364" cy="253364"/>
            </a:xfrm>
            <a:prstGeom prst="rect">
              <a:avLst/>
            </a:prstGeom>
          </p:spPr>
        </p:pic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6BC89C26-3A6A-41E4-AF03-015AB5E82100}"/>
                </a:ext>
              </a:extLst>
            </p:cNvPr>
            <p:cNvGrpSpPr/>
            <p:nvPr/>
          </p:nvGrpSpPr>
          <p:grpSpPr>
            <a:xfrm>
              <a:off x="8017553" y="4972682"/>
              <a:ext cx="170855" cy="170857"/>
              <a:chOff x="9915091" y="2334462"/>
              <a:chExt cx="238949" cy="238951"/>
            </a:xfrm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D2705480-E3B8-4D46-9F3C-4B0A3AE51365}"/>
                  </a:ext>
                </a:extLst>
              </p:cNvPr>
              <p:cNvCxnSpPr/>
              <p:nvPr/>
            </p:nvCxnSpPr>
            <p:spPr bwMode="auto">
              <a:xfrm>
                <a:off x="9915091" y="2334463"/>
                <a:ext cx="238949" cy="23895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9C807160-3735-49F9-9EC5-9438B2D6B4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915091" y="2334462"/>
                <a:ext cx="238949" cy="238949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51EDD696-37D8-4A3C-92D6-F9E1B8736481}"/>
                </a:ext>
              </a:extLst>
            </p:cNvPr>
            <p:cNvSpPr/>
            <p:nvPr/>
          </p:nvSpPr>
          <p:spPr>
            <a:xfrm>
              <a:off x="7090406" y="4696292"/>
              <a:ext cx="896399" cy="7232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200" dirty="0"/>
                <a:t>Capacity</a:t>
              </a:r>
            </a:p>
            <a:p>
              <a:pPr algn="ctr">
                <a:spcAft>
                  <a:spcPts val="300"/>
                </a:spcAft>
              </a:pPr>
              <a:r>
                <a:rPr lang="en-US" sz="1200" dirty="0"/>
                <a:t>Flexibility</a:t>
              </a:r>
            </a:p>
            <a:p>
              <a:pPr algn="ctr">
                <a:spcAft>
                  <a:spcPts val="300"/>
                </a:spcAft>
              </a:pPr>
              <a:r>
                <a:rPr lang="en-US" sz="1200" dirty="0"/>
                <a:t>Access</a:t>
              </a:r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6FF992CC-C6CC-4B17-BEF4-6F1B10D9F6F6}"/>
                </a:ext>
              </a:extLst>
            </p:cNvPr>
            <p:cNvCxnSpPr>
              <a:cxnSpLocks/>
            </p:cNvCxnSpPr>
            <p:nvPr/>
          </p:nvCxnSpPr>
          <p:spPr bwMode="auto">
            <a:xfrm rot="18900000" flipH="1">
              <a:off x="8028431" y="4745789"/>
              <a:ext cx="149100" cy="149099"/>
            </a:xfrm>
            <a:prstGeom prst="line">
              <a:avLst/>
            </a:prstGeom>
            <a:ln w="28575">
              <a:solidFill>
                <a:srgbClr val="00B0F0"/>
              </a:solidFill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170312F6-44AB-43E2-99F5-6284BD7A36DA}"/>
              </a:ext>
            </a:extLst>
          </p:cNvPr>
          <p:cNvGrpSpPr/>
          <p:nvPr/>
        </p:nvGrpSpPr>
        <p:grpSpPr>
          <a:xfrm>
            <a:off x="9226092" y="3225329"/>
            <a:ext cx="2697280" cy="2697280"/>
            <a:chOff x="9148411" y="3338683"/>
            <a:chExt cx="2697280" cy="2697280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9BBF3E21-B303-4A38-88AF-28862FFC31C6}"/>
                </a:ext>
              </a:extLst>
            </p:cNvPr>
            <p:cNvGrpSpPr/>
            <p:nvPr/>
          </p:nvGrpSpPr>
          <p:grpSpPr>
            <a:xfrm>
              <a:off x="9148411" y="3338683"/>
              <a:ext cx="2697280" cy="2697280"/>
              <a:chOff x="9406845" y="2941249"/>
              <a:chExt cx="2697280" cy="2697280"/>
            </a:xfrm>
          </p:grpSpPr>
          <p:sp>
            <p:nvSpPr>
              <p:cNvPr id="365" name="Diamond 364">
                <a:extLst>
                  <a:ext uri="{FF2B5EF4-FFF2-40B4-BE49-F238E27FC236}">
                    <a16:creationId xmlns:a16="http://schemas.microsoft.com/office/drawing/2014/main" id="{9792D265-FF11-4E05-95C9-5A8595FAB833}"/>
                  </a:ext>
                </a:extLst>
              </p:cNvPr>
              <p:cNvSpPr/>
              <p:nvPr/>
            </p:nvSpPr>
            <p:spPr bwMode="auto">
              <a:xfrm>
                <a:off x="9406845" y="2941249"/>
                <a:ext cx="2697280" cy="2697280"/>
              </a:xfrm>
              <a:prstGeom prst="diamond">
                <a:avLst/>
              </a:prstGeom>
              <a:solidFill>
                <a:srgbClr val="FFC000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692F3047-EE3F-4CEE-9654-507C0E5C8F3D}"/>
                  </a:ext>
                </a:extLst>
              </p:cNvPr>
              <p:cNvSpPr/>
              <p:nvPr/>
            </p:nvSpPr>
            <p:spPr>
              <a:xfrm>
                <a:off x="9677569" y="3469317"/>
                <a:ext cx="2121882" cy="9233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CAUTION!</a:t>
                </a: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The Future of </a:t>
                </a:r>
              </a:p>
              <a:p>
                <a:pPr algn="ctr"/>
                <a:r>
                  <a:rPr lang="en-US" sz="1800" dirty="0">
                    <a:solidFill>
                      <a:schemeClr val="tx1"/>
                    </a:solidFill>
                  </a:rPr>
                  <a:t>Aviation Mobility is:</a:t>
                </a:r>
              </a:p>
            </p:txBody>
          </p:sp>
          <p:sp>
            <p:nvSpPr>
              <p:cNvPr id="367" name="Diamond 366">
                <a:extLst>
                  <a:ext uri="{FF2B5EF4-FFF2-40B4-BE49-F238E27FC236}">
                    <a16:creationId xmlns:a16="http://schemas.microsoft.com/office/drawing/2014/main" id="{A343D384-FB9B-4AE0-A1AA-220E6686FB9E}"/>
                  </a:ext>
                </a:extLst>
              </p:cNvPr>
              <p:cNvSpPr/>
              <p:nvPr/>
            </p:nvSpPr>
            <p:spPr bwMode="auto">
              <a:xfrm>
                <a:off x="9502577" y="3036981"/>
                <a:ext cx="2505816" cy="2505816"/>
              </a:xfrm>
              <a:prstGeom prst="diamond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4572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DAC775DB-A5F1-4E53-84D6-BEB5FB3FAE19}"/>
                </a:ext>
              </a:extLst>
            </p:cNvPr>
            <p:cNvGrpSpPr/>
            <p:nvPr/>
          </p:nvGrpSpPr>
          <p:grpSpPr>
            <a:xfrm>
              <a:off x="9833862" y="4825043"/>
              <a:ext cx="1138970" cy="723275"/>
              <a:chOff x="7090406" y="5553656"/>
              <a:chExt cx="1138970" cy="723275"/>
            </a:xfrm>
          </p:grpSpPr>
          <p:pic>
            <p:nvPicPr>
              <p:cNvPr id="355" name="Graphic 354" descr="Checkmark">
                <a:extLst>
                  <a:ext uri="{FF2B5EF4-FFF2-40B4-BE49-F238E27FC236}">
                    <a16:creationId xmlns:a16="http://schemas.microsoft.com/office/drawing/2014/main" id="{2A181465-704A-47CD-BFD0-5646DA0061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976012" y="6022005"/>
                <a:ext cx="253364" cy="253364"/>
              </a:xfrm>
              <a:prstGeom prst="rect">
                <a:avLst/>
              </a:prstGeom>
            </p:spPr>
          </p:pic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2BF429A2-2280-49F6-A4AD-6F5D7604F65C}"/>
                  </a:ext>
                </a:extLst>
              </p:cNvPr>
              <p:cNvSpPr/>
              <p:nvPr/>
            </p:nvSpPr>
            <p:spPr>
              <a:xfrm>
                <a:off x="7090406" y="5553656"/>
                <a:ext cx="896399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Capacity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Flexibility</a:t>
                </a:r>
              </a:p>
              <a:p>
                <a:pPr algn="ctr">
                  <a:spcAft>
                    <a:spcPts val="300"/>
                  </a:spcAft>
                </a:pPr>
                <a:r>
                  <a:rPr lang="en-US" sz="1200" dirty="0"/>
                  <a:t>Access</a:t>
                </a:r>
              </a:p>
            </p:txBody>
          </p:sp>
          <p:pic>
            <p:nvPicPr>
              <p:cNvPr id="357" name="Graphic 356" descr="Checkmark">
                <a:extLst>
                  <a:ext uri="{FF2B5EF4-FFF2-40B4-BE49-F238E27FC236}">
                    <a16:creationId xmlns:a16="http://schemas.microsoft.com/office/drawing/2014/main" id="{8907D7BE-C499-4EF9-9930-A8F3337841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976012" y="5799838"/>
                <a:ext cx="253364" cy="253364"/>
              </a:xfrm>
              <a:prstGeom prst="rect">
                <a:avLst/>
              </a:prstGeom>
            </p:spPr>
          </p:pic>
          <p:pic>
            <p:nvPicPr>
              <p:cNvPr id="358" name="Graphic 357" descr="Checkmark">
                <a:extLst>
                  <a:ext uri="{FF2B5EF4-FFF2-40B4-BE49-F238E27FC236}">
                    <a16:creationId xmlns:a16="http://schemas.microsoft.com/office/drawing/2014/main" id="{EC3B2261-865C-41DF-98CF-B6129078D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976012" y="5578913"/>
                <a:ext cx="253364" cy="253364"/>
              </a:xfrm>
              <a:prstGeom prst="rect">
                <a:avLst/>
              </a:prstGeom>
            </p:spPr>
          </p:pic>
        </p:grp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2654D9C2-3262-414C-A099-42B5B5A383AB}"/>
              </a:ext>
            </a:extLst>
          </p:cNvPr>
          <p:cNvGrpSpPr/>
          <p:nvPr/>
        </p:nvGrpSpPr>
        <p:grpSpPr>
          <a:xfrm>
            <a:off x="5196387" y="4992601"/>
            <a:ext cx="1468344" cy="1752515"/>
            <a:chOff x="5196387" y="4992601"/>
            <a:chExt cx="1468344" cy="1752515"/>
          </a:xfrm>
        </p:grpSpPr>
        <p:pic>
          <p:nvPicPr>
            <p:cNvPr id="368" name="Picture 367">
              <a:extLst>
                <a:ext uri="{FF2B5EF4-FFF2-40B4-BE49-F238E27FC236}">
                  <a16:creationId xmlns:a16="http://schemas.microsoft.com/office/drawing/2014/main" id="{16859E64-F924-4F0B-8CA1-61BA28821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6387" y="4992601"/>
              <a:ext cx="1369051" cy="1199434"/>
            </a:xfrm>
            <a:prstGeom prst="rect">
              <a:avLst/>
            </a:prstGeom>
          </p:spPr>
        </p:pic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AB239641-0E5E-4AFA-A2C1-B678ACBCCABE}"/>
                </a:ext>
              </a:extLst>
            </p:cNvPr>
            <p:cNvSpPr txBox="1"/>
            <p:nvPr/>
          </p:nvSpPr>
          <p:spPr>
            <a:xfrm>
              <a:off x="5213427" y="6283451"/>
              <a:ext cx="1451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Data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Communications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4D1955-5ADF-43C1-8776-4C11F713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20</a:t>
            </a:r>
            <a:r>
              <a:rPr lang="en-US" sz="2800" b="0" baseline="30000" dirty="0">
                <a:solidFill>
                  <a:schemeClr val="bg1"/>
                </a:solidFill>
                <a:latin typeface="Gobold Thin" panose="02000500000000000000" pitchFamily="2" charset="0"/>
              </a:rPr>
              <a:t>th</a:t>
            </a:r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 Century Evolution of Operating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35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ECD6A9-8987-4A3E-A891-5D14ED0AF133}"/>
              </a:ext>
            </a:extLst>
          </p:cNvPr>
          <p:cNvSpPr txBox="1"/>
          <p:nvPr/>
        </p:nvSpPr>
        <p:spPr>
          <a:xfrm>
            <a:off x="364056" y="4516021"/>
            <a:ext cx="5752066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</a:rPr>
              <a:t>“New and adapted flight rules and procedures </a:t>
            </a:r>
            <a:r>
              <a:rPr lang="en-US" sz="2000" b="0" i="1" dirty="0">
                <a:solidFill>
                  <a:srgbClr val="0070C0"/>
                </a:solidFill>
              </a:rPr>
              <a:t>will be required to efficiently manage these increasingly dynamic operations of differing priority and types.</a:t>
            </a:r>
            <a:r>
              <a:rPr lang="en-US" sz="2000" i="1" dirty="0">
                <a:solidFill>
                  <a:srgbClr val="0070C0"/>
                </a:solidFill>
              </a:rPr>
              <a:t>”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br>
              <a:rPr lang="en-US" sz="1200" dirty="0"/>
            </a:br>
            <a:r>
              <a:rPr lang="en-US" sz="1200" dirty="0"/>
              <a:t> Airbus and Boeing, 2020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860D88-C454-452F-A780-0CCC9EA1A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782" y="1426077"/>
            <a:ext cx="5668340" cy="2891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VFR and IFR: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Not adaptable to greater flight diversity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Not scalable to high tempos &amp; density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Not suited to self-piloted aircraft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Not ensuring operational predictability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dirty="0"/>
              <a:t>Not conducive to regional growth</a:t>
            </a:r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B2336764-BE55-4AEB-B545-1EA6694312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06"/>
          <a:stretch/>
        </p:blipFill>
        <p:spPr>
          <a:xfrm>
            <a:off x="6377438" y="3034215"/>
            <a:ext cx="5529784" cy="1828800"/>
          </a:xfrm>
          <a:prstGeom prst="rect">
            <a:avLst/>
          </a:prstGeom>
        </p:spPr>
      </p:pic>
      <p:pic>
        <p:nvPicPr>
          <p:cNvPr id="9" name="Picture 8" descr="A city with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6849E63D-872D-4E92-AC1B-792AD00DDE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5" r="16078" b="52901"/>
          <a:stretch/>
        </p:blipFill>
        <p:spPr>
          <a:xfrm>
            <a:off x="6377438" y="4863015"/>
            <a:ext cx="5494418" cy="1828800"/>
          </a:xfrm>
          <a:prstGeom prst="rect">
            <a:avLst/>
          </a:prstGeom>
        </p:spPr>
      </p:pic>
      <p:pic>
        <p:nvPicPr>
          <p:cNvPr id="11" name="Picture 10" descr="A group of airplanes flying in the sky&#10;&#10;Description automatically generated with low confidence">
            <a:extLst>
              <a:ext uri="{FF2B5EF4-FFF2-40B4-BE49-F238E27FC236}">
                <a16:creationId xmlns:a16="http://schemas.microsoft.com/office/drawing/2014/main" id="{2FF3EE77-B312-46F5-94DC-77298DCA58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206"/>
          <a:stretch/>
        </p:blipFill>
        <p:spPr>
          <a:xfrm>
            <a:off x="6377438" y="1205415"/>
            <a:ext cx="5529785" cy="1828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3345AE-F43C-48F7-8111-10486DA1F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Limitations of Current Operating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28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4A463C9-6400-FA1D-E36D-704CD8B8B712}"/>
              </a:ext>
            </a:extLst>
          </p:cNvPr>
          <p:cNvSpPr>
            <a:spLocks noGrp="1"/>
          </p:cNvSpPr>
          <p:nvPr/>
        </p:nvSpPr>
        <p:spPr bwMode="auto">
          <a:xfrm>
            <a:off x="582088" y="1053623"/>
            <a:ext cx="7431612" cy="268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lang="en-US" sz="28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  <a:defRPr lang="en-US" sz="24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lang="en-US" sz="20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027062" indent="-280974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319147" indent="-228589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tabLst/>
              <a:defRPr lang="en-US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608058" indent="-228589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Helvetica LT Std" pitchFamily="34" charset="0"/>
              <a:buChar char="–"/>
              <a:tabLst/>
              <a:defRPr lang="en-US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None/>
            </a:pPr>
            <a:r>
              <a:rPr lang="en-US" dirty="0">
                <a:solidFill>
                  <a:srgbClr val="D55835"/>
                </a:solidFill>
                <a:latin typeface="Avenir Next Demi Bold" panose="020B0503020202020204" pitchFamily="34" charset="0"/>
              </a:rPr>
              <a:t>Digital Flight (DF):</a:t>
            </a:r>
          </a:p>
          <a:p>
            <a:pPr marL="0" lvl="0" indent="0">
              <a:buNone/>
            </a:pPr>
            <a:r>
              <a:rPr lang="en-US" dirty="0">
                <a:latin typeface="Avenir Next Demi Bold" panose="020B0503020202020204" pitchFamily="34" charset="0"/>
              </a:rPr>
              <a:t>A proposed cooperative operating mode</a:t>
            </a:r>
          </a:p>
          <a:p>
            <a:pPr marL="225425" lvl="1" indent="0">
              <a:buNone/>
            </a:pPr>
            <a:r>
              <a:rPr lang="en-US" sz="2000" b="0" dirty="0">
                <a:latin typeface="Avenir Next Medium" panose="020B0503020202020204" pitchFamily="34" charset="0"/>
              </a:rPr>
              <a:t>in which flight operations are conducted by reference to digital elements, with the </a:t>
            </a:r>
            <a:r>
              <a:rPr lang="en-US" sz="2000" b="0" u="sng" dirty="0">
                <a:latin typeface="Avenir Next Medium" panose="020B0503020202020204" pitchFamily="34" charset="0"/>
              </a:rPr>
              <a:t>operator</a:t>
            </a:r>
            <a:r>
              <a:rPr lang="en-US" sz="2000" b="0" dirty="0">
                <a:latin typeface="Avenir Next Medium" panose="020B0503020202020204" pitchFamily="34" charset="0"/>
              </a:rPr>
              <a:t> ensuring flight-path safety through cooperative practices and self-separation enabled by digital technologies and automated information exchange</a:t>
            </a:r>
            <a:endParaRPr lang="en-US" b="0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403329-BFA7-EADC-75F5-526140BCCE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5300" y="1228244"/>
            <a:ext cx="3886584" cy="2682148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B23CB60-9E83-49E2-9FC6-E4F50033A483}"/>
              </a:ext>
            </a:extLst>
          </p:cNvPr>
          <p:cNvSpPr>
            <a:spLocks noGrp="1"/>
          </p:cNvSpPr>
          <p:nvPr/>
        </p:nvSpPr>
        <p:spPr bwMode="auto">
          <a:xfrm>
            <a:off x="582087" y="3662188"/>
            <a:ext cx="11609913" cy="181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lang="en-US" sz="28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–"/>
              <a:defRPr lang="en-US" sz="24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lang="en-US" sz="2000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027062" indent="-280974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lang="en-US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319147" indent="-228589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q"/>
              <a:tabLst/>
              <a:defRPr lang="en-US" b="1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608058" indent="-228589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Helvetica LT Std" pitchFamily="34" charset="0"/>
              <a:buChar char="–"/>
              <a:tabLst/>
              <a:defRPr lang="en-US" sz="2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>
              <a:buNone/>
            </a:pPr>
            <a:r>
              <a:rPr lang="en-US" dirty="0">
                <a:solidFill>
                  <a:srgbClr val="D55835"/>
                </a:solidFill>
                <a:latin typeface="Avenir Next Demi Bold" panose="020B0503020202020204" pitchFamily="34" charset="0"/>
              </a:rPr>
              <a:t>Digital Flight Rules (DFR):</a:t>
            </a:r>
          </a:p>
          <a:p>
            <a:pPr marL="0" lvl="0" indent="0">
              <a:buNone/>
            </a:pPr>
            <a:r>
              <a:rPr lang="en-US" dirty="0">
                <a:latin typeface="Avenir Next Demi Bold" panose="020B0503020202020204" pitchFamily="34" charset="0"/>
              </a:rPr>
              <a:t>Regulations governing </a:t>
            </a:r>
            <a:r>
              <a:rPr lang="en-US" u="sng" dirty="0">
                <a:latin typeface="Avenir Next Demi Bold" panose="020B0503020202020204" pitchFamily="34" charset="0"/>
              </a:rPr>
              <a:t>sustained</a:t>
            </a:r>
            <a:r>
              <a:rPr lang="en-US" dirty="0">
                <a:latin typeface="Avenir Next Demi Bold" panose="020B0503020202020204" pitchFamily="34" charset="0"/>
              </a:rPr>
              <a:t> Digital Flight operations</a:t>
            </a:r>
          </a:p>
          <a:p>
            <a:pPr marL="225425" indent="-4763">
              <a:buNone/>
            </a:pPr>
            <a:r>
              <a:rPr lang="en-US" sz="2000" b="0" dirty="0">
                <a:latin typeface="Avenir Next Medium" panose="020B0503020202020204" pitchFamily="34" charset="0"/>
              </a:rPr>
              <a:t>as an alternate means of separation in VMC and IMC, in lieu of employing visual procedures (VFR) or receiving ATC separation services (IFR)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B13DC1-29D1-4CE6-87CA-041B2AE9EAA2}"/>
              </a:ext>
            </a:extLst>
          </p:cNvPr>
          <p:cNvSpPr txBox="1"/>
          <p:nvPr/>
        </p:nvSpPr>
        <p:spPr>
          <a:xfrm>
            <a:off x="821933" y="5702158"/>
            <a:ext cx="473638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pplicable to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airspace user categories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(i.e., new entrants and incumbent operators) and accepted in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airspace classes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without the need for segregation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556CF-B131-43F0-B143-0D4D75D6E134}"/>
              </a:ext>
            </a:extLst>
          </p:cNvPr>
          <p:cNvSpPr txBox="1"/>
          <p:nvPr/>
        </p:nvSpPr>
        <p:spPr>
          <a:xfrm>
            <a:off x="5928852" y="5702158"/>
            <a:ext cx="586985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Compatible with the emerging concepts of </a:t>
            </a:r>
            <a:r>
              <a:rPr lang="en-US" u="sng" dirty="0"/>
              <a:t>UTM, UAM, and ETM</a:t>
            </a:r>
            <a:r>
              <a:rPr lang="en-US" dirty="0"/>
              <a:t>. Could serve as the </a:t>
            </a:r>
            <a:r>
              <a:rPr lang="en-US" u="sng" dirty="0"/>
              <a:t>mature-state operating mode</a:t>
            </a:r>
            <a:r>
              <a:rPr lang="en-US" dirty="0"/>
              <a:t> in each of these concepts and other similar derivatives (</a:t>
            </a:r>
            <a:r>
              <a:rPr lang="en-US" dirty="0" err="1"/>
              <a:t>xTM</a:t>
            </a:r>
            <a:r>
              <a:rPr lang="en-US" dirty="0"/>
              <a:t>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5DE8B-FEB3-4E76-A707-458E28BA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Introducing “Digital Flight”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70651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CC91D05-0E77-4A17-8E16-5F60421A1B2C}"/>
              </a:ext>
            </a:extLst>
          </p:cNvPr>
          <p:cNvGrpSpPr/>
          <p:nvPr/>
        </p:nvGrpSpPr>
        <p:grpSpPr>
          <a:xfrm>
            <a:off x="1232160" y="2587820"/>
            <a:ext cx="9290551" cy="3994315"/>
            <a:chOff x="1232160" y="2587820"/>
            <a:chExt cx="9290551" cy="3994315"/>
          </a:xfrm>
        </p:grpSpPr>
        <p:sp>
          <p:nvSpPr>
            <p:cNvPr id="67" name="Triangle 1">
              <a:extLst>
                <a:ext uri="{FF2B5EF4-FFF2-40B4-BE49-F238E27FC236}">
                  <a16:creationId xmlns:a16="http://schemas.microsoft.com/office/drawing/2014/main" id="{ECD6167D-6526-4F89-8EBC-3DB6CCBD854D}"/>
                </a:ext>
              </a:extLst>
            </p:cNvPr>
            <p:cNvSpPr/>
            <p:nvPr/>
          </p:nvSpPr>
          <p:spPr>
            <a:xfrm>
              <a:off x="1232160" y="2587820"/>
              <a:ext cx="9290551" cy="3994315"/>
            </a:xfrm>
            <a:custGeom>
              <a:avLst/>
              <a:gdLst>
                <a:gd name="connsiteX0" fmla="*/ 0 w 9963873"/>
                <a:gd name="connsiteY0" fmla="*/ 4875907 h 4875907"/>
                <a:gd name="connsiteX1" fmla="*/ 9879479 w 9963873"/>
                <a:gd name="connsiteY1" fmla="*/ 0 h 4875907"/>
                <a:gd name="connsiteX2" fmla="*/ 9963873 w 9963873"/>
                <a:gd name="connsiteY2" fmla="*/ 4875907 h 4875907"/>
                <a:gd name="connsiteX3" fmla="*/ 0 w 9963873"/>
                <a:gd name="connsiteY3" fmla="*/ 4875907 h 4875907"/>
                <a:gd name="connsiteX0" fmla="*/ 0 w 9918153"/>
                <a:gd name="connsiteY0" fmla="*/ 4875907 h 4875907"/>
                <a:gd name="connsiteX1" fmla="*/ 9879479 w 9918153"/>
                <a:gd name="connsiteY1" fmla="*/ 0 h 4875907"/>
                <a:gd name="connsiteX2" fmla="*/ 9918153 w 9918153"/>
                <a:gd name="connsiteY2" fmla="*/ 4875907 h 4875907"/>
                <a:gd name="connsiteX3" fmla="*/ 0 w 9918153"/>
                <a:gd name="connsiteY3" fmla="*/ 4875907 h 4875907"/>
                <a:gd name="connsiteX0" fmla="*/ 0 w 9918153"/>
                <a:gd name="connsiteY0" fmla="*/ 4887337 h 4887337"/>
                <a:gd name="connsiteX1" fmla="*/ 9902339 w 9918153"/>
                <a:gd name="connsiteY1" fmla="*/ 0 h 4887337"/>
                <a:gd name="connsiteX2" fmla="*/ 9918153 w 9918153"/>
                <a:gd name="connsiteY2" fmla="*/ 4887337 h 4887337"/>
                <a:gd name="connsiteX3" fmla="*/ 0 w 9918153"/>
                <a:gd name="connsiteY3" fmla="*/ 4887337 h 48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18153" h="4887337">
                  <a:moveTo>
                    <a:pt x="0" y="4887337"/>
                  </a:moveTo>
                  <a:lnTo>
                    <a:pt x="9902339" y="0"/>
                  </a:lnTo>
                  <a:cubicBezTo>
                    <a:pt x="9907610" y="1629112"/>
                    <a:pt x="9912882" y="3258225"/>
                    <a:pt x="9918153" y="4887337"/>
                  </a:cubicBezTo>
                  <a:lnTo>
                    <a:pt x="0" y="4887337"/>
                  </a:lnTo>
                  <a:close/>
                </a:path>
              </a:pathLst>
            </a:custGeom>
            <a:gradFill>
              <a:gsLst>
                <a:gs pos="0">
                  <a:srgbClr val="00B050">
                    <a:lumMod val="39000"/>
                    <a:lumOff val="61000"/>
                  </a:srgbClr>
                </a:gs>
                <a:gs pos="65000">
                  <a:srgbClr val="FFC000"/>
                </a:gs>
                <a:gs pos="36000">
                  <a:schemeClr val="accent4">
                    <a:lumMod val="60000"/>
                    <a:lumOff val="40000"/>
                  </a:schemeClr>
                </a:gs>
                <a:gs pos="100000">
                  <a:srgbClr val="C00000">
                    <a:lumMod val="47000"/>
                    <a:lumOff val="53000"/>
                  </a:srgb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AFD71E88-DD47-4150-8C13-417590E8D28B}"/>
                </a:ext>
              </a:extLst>
            </p:cNvPr>
            <p:cNvGrpSpPr/>
            <p:nvPr/>
          </p:nvGrpSpPr>
          <p:grpSpPr>
            <a:xfrm>
              <a:off x="2122203" y="5685008"/>
              <a:ext cx="8203803" cy="745060"/>
              <a:chOff x="2122203" y="5685008"/>
              <a:chExt cx="8203803" cy="74506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9D1906-EFA9-43CB-BC66-CF9E42E2A9BE}"/>
                  </a:ext>
                </a:extLst>
              </p:cNvPr>
              <p:cNvSpPr txBox="1"/>
              <p:nvPr/>
            </p:nvSpPr>
            <p:spPr>
              <a:xfrm>
                <a:off x="7392441" y="5685008"/>
                <a:ext cx="2933565" cy="276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algn="ctr"/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Transformation Accumulation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C5BF322-8B76-42E4-8FBD-FB5723962C5D}"/>
                  </a:ext>
                </a:extLst>
              </p:cNvPr>
              <p:cNvSpPr txBox="1"/>
              <p:nvPr/>
            </p:nvSpPr>
            <p:spPr>
              <a:xfrm>
                <a:off x="7618046" y="5945397"/>
                <a:ext cx="25753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Evolution of proven capability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Maturity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 to serve needs &amp; risk targets 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413FFE2-E10C-4CF0-B686-B77867059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22203" y="6430068"/>
                <a:ext cx="800387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0CA96F7-96E9-48D5-8E85-F38926EFF9F5}"/>
              </a:ext>
            </a:extLst>
          </p:cNvPr>
          <p:cNvGrpSpPr/>
          <p:nvPr/>
        </p:nvGrpSpPr>
        <p:grpSpPr>
          <a:xfrm>
            <a:off x="10506655" y="1090892"/>
            <a:ext cx="1680972" cy="5491243"/>
            <a:chOff x="10506655" y="1090892"/>
            <a:chExt cx="1680972" cy="5491243"/>
          </a:xfrm>
        </p:grpSpPr>
        <p:pic>
          <p:nvPicPr>
            <p:cNvPr id="110" name="Picture 2">
              <a:extLst>
                <a:ext uri="{FF2B5EF4-FFF2-40B4-BE49-F238E27FC236}">
                  <a16:creationId xmlns:a16="http://schemas.microsoft.com/office/drawing/2014/main" id="{7975A1D2-049B-475A-A9B7-C3505EC9C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6655" y="1090892"/>
              <a:ext cx="1680972" cy="115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2BB84B9-B13B-4EAF-B150-ED0B09CE9C19}"/>
                </a:ext>
              </a:extLst>
            </p:cNvPr>
            <p:cNvSpPr/>
            <p:nvPr/>
          </p:nvSpPr>
          <p:spPr>
            <a:xfrm>
              <a:off x="10509954" y="2211918"/>
              <a:ext cx="1677672" cy="4370217"/>
            </a:xfrm>
            <a:prstGeom prst="rect">
              <a:avLst/>
            </a:prstGeom>
            <a:solidFill>
              <a:srgbClr val="9BBFDE"/>
            </a:solidFill>
            <a:ln w="571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Sky for All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Mid-21</a:t>
              </a:r>
              <a:r>
                <a:rPr kumimoji="0" lang="en-US" sz="120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en-US" sz="1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Century Vision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Achieve Scalable Secure Digital Aviation System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Assure Safety as Operations Diversify &amp; Grow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Design for Sustainability &amp; Resiliency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Enable Equitable Access for Diverse Ops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Enhance Quality of Life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Promote and Empower Operator Mobility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Transform Existing Aviation Ecosystem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DC644EFE-BFC8-4229-98D2-7F1F5A57187F}"/>
              </a:ext>
            </a:extLst>
          </p:cNvPr>
          <p:cNvSpPr txBox="1"/>
          <p:nvPr/>
        </p:nvSpPr>
        <p:spPr>
          <a:xfrm>
            <a:off x="349047" y="1222595"/>
            <a:ext cx="415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Approach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: Common New Operating Mode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0A4240C-43D1-4565-83C6-EB9E5A3B6D58}"/>
              </a:ext>
            </a:extLst>
          </p:cNvPr>
          <p:cNvGrpSpPr/>
          <p:nvPr/>
        </p:nvGrpSpPr>
        <p:grpSpPr>
          <a:xfrm>
            <a:off x="451929" y="1804164"/>
            <a:ext cx="9758638" cy="4186076"/>
            <a:chOff x="451929" y="1804164"/>
            <a:chExt cx="9758638" cy="418607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AFA2906-CB06-4A13-9A84-90DD1A33BB05}"/>
                </a:ext>
              </a:extLst>
            </p:cNvPr>
            <p:cNvSpPr/>
            <p:nvPr/>
          </p:nvSpPr>
          <p:spPr>
            <a:xfrm rot="20611926">
              <a:off x="962138" y="1925455"/>
              <a:ext cx="9248429" cy="4064785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Arrow: Down 74">
              <a:extLst>
                <a:ext uri="{FF2B5EF4-FFF2-40B4-BE49-F238E27FC236}">
                  <a16:creationId xmlns:a16="http://schemas.microsoft.com/office/drawing/2014/main" id="{EDAB878A-ECE6-4324-8786-F3EE15E12475}"/>
                </a:ext>
              </a:extLst>
            </p:cNvPr>
            <p:cNvSpPr/>
            <p:nvPr/>
          </p:nvSpPr>
          <p:spPr>
            <a:xfrm rot="19479304">
              <a:off x="2330589" y="1888086"/>
              <a:ext cx="274230" cy="1159053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1CE3817-155A-4D46-8E7C-5F6F35A9D9CF}"/>
                </a:ext>
              </a:extLst>
            </p:cNvPr>
            <p:cNvSpPr txBox="1"/>
            <p:nvPr/>
          </p:nvSpPr>
          <p:spPr>
            <a:xfrm>
              <a:off x="451929" y="1804164"/>
              <a:ext cx="3329768" cy="8309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Harmonization through Digital Flight</a:t>
              </a:r>
            </a:p>
            <a:p>
              <a:pPr marL="457200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Common operating mode</a:t>
              </a:r>
            </a:p>
            <a:p>
              <a:pPr marL="457200" marR="0" lvl="0" indent="-2222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Serving unique market needs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2D2DFC3-99F5-4E53-9A70-D60F746171BB}"/>
                </a:ext>
              </a:extLst>
            </p:cNvPr>
            <p:cNvSpPr txBox="1"/>
            <p:nvPr/>
          </p:nvSpPr>
          <p:spPr>
            <a:xfrm rot="20820486">
              <a:off x="2094579" y="4145525"/>
              <a:ext cx="6572618" cy="1783157"/>
            </a:xfrm>
            <a:prstGeom prst="rect">
              <a:avLst/>
            </a:prstGeom>
            <a:noFill/>
          </p:spPr>
          <p:txBody>
            <a:bodyPr wrap="square">
              <a:prstTxWarp prst="textArchDown">
                <a:avLst>
                  <a:gd name="adj" fmla="val 17997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Digital Flight Rules (DFR) &amp; Digital Information Ecosystem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7FFC2B-1239-4785-AD6F-961C77264823}"/>
              </a:ext>
            </a:extLst>
          </p:cNvPr>
          <p:cNvGrpSpPr/>
          <p:nvPr/>
        </p:nvGrpSpPr>
        <p:grpSpPr>
          <a:xfrm>
            <a:off x="2332941" y="6614994"/>
            <a:ext cx="6684859" cy="230832"/>
            <a:chOff x="2332941" y="6614994"/>
            <a:chExt cx="6684859" cy="230832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AA39DF2-E548-4F38-AAAE-FC761E4A5A8C}"/>
                </a:ext>
              </a:extLst>
            </p:cNvPr>
            <p:cNvSpPr txBox="1"/>
            <p:nvPr/>
          </p:nvSpPr>
          <p:spPr>
            <a:xfrm>
              <a:off x="2332941" y="6614994"/>
              <a:ext cx="210551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UTM:  UAS Traffic Management</a:t>
              </a:r>
              <a:endParaRPr lang="en-US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1D272D4-DB14-43BE-9036-33C60B1B1B0F}"/>
                </a:ext>
              </a:extLst>
            </p:cNvPr>
            <p:cNvSpPr txBox="1"/>
            <p:nvPr/>
          </p:nvSpPr>
          <p:spPr>
            <a:xfrm>
              <a:off x="4325014" y="6614994"/>
              <a:ext cx="236543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ETM:  Upper Class E Traffic Management</a:t>
              </a:r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4F0BFC7-25B7-4A6A-A258-4D30914542B6}"/>
                </a:ext>
              </a:extLst>
            </p:cNvPr>
            <p:cNvSpPr txBox="1"/>
            <p:nvPr/>
          </p:nvSpPr>
          <p:spPr>
            <a:xfrm>
              <a:off x="6652361" y="6614994"/>
              <a:ext cx="236543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UML:  UAM Maturity Level</a:t>
              </a:r>
              <a:endParaRPr lang="en-US" dirty="0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32DE0E47-D9A7-4AD5-97D3-9AC7E0E4C879}"/>
              </a:ext>
            </a:extLst>
          </p:cNvPr>
          <p:cNvSpPr txBox="1"/>
          <p:nvPr/>
        </p:nvSpPr>
        <p:spPr>
          <a:xfrm>
            <a:off x="227428" y="6614994"/>
            <a:ext cx="21055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  <a:cs typeface="+mn-cs"/>
              </a:rPr>
              <a:t>UAS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-109" charset="-128"/>
                <a:cs typeface="+mn-cs"/>
              </a:rPr>
              <a:t>:  Unmanned Aircraft System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C5803E-6005-4465-BA98-6C3C598E05A7}"/>
              </a:ext>
            </a:extLst>
          </p:cNvPr>
          <p:cNvGrpSpPr/>
          <p:nvPr/>
        </p:nvGrpSpPr>
        <p:grpSpPr>
          <a:xfrm>
            <a:off x="1105656" y="2169113"/>
            <a:ext cx="6311854" cy="3948400"/>
            <a:chOff x="1105656" y="2169113"/>
            <a:chExt cx="6311854" cy="394840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5C29D8E-2A0E-441D-8BD7-A76443E2E61A}"/>
                </a:ext>
              </a:extLst>
            </p:cNvPr>
            <p:cNvGrpSpPr/>
            <p:nvPr/>
          </p:nvGrpSpPr>
          <p:grpSpPr>
            <a:xfrm>
              <a:off x="4056446" y="2594512"/>
              <a:ext cx="1346797" cy="1335024"/>
              <a:chOff x="4358651" y="2470695"/>
              <a:chExt cx="1346797" cy="1420807"/>
            </a:xfrm>
          </p:grpSpPr>
          <p:pic>
            <p:nvPicPr>
              <p:cNvPr id="94" name="Picture 2" descr="Patchwork quilt svg/patchwork clipart/patchwork svg/quilt image 1">
                <a:extLst>
                  <a:ext uri="{FF2B5EF4-FFF2-40B4-BE49-F238E27FC236}">
                    <a16:creationId xmlns:a16="http://schemas.microsoft.com/office/drawing/2014/main" id="{C383FCB4-9FB1-46DB-9E32-2E02BE99F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5" t="57888" r="66351" b="1667"/>
              <a:stretch/>
            </p:blipFill>
            <p:spPr bwMode="auto">
              <a:xfrm>
                <a:off x="4361266" y="2470695"/>
                <a:ext cx="1341408" cy="1420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81D1458-C0EB-4CB1-98A5-BE6F53973C69}"/>
                  </a:ext>
                </a:extLst>
              </p:cNvPr>
              <p:cNvSpPr txBox="1"/>
              <p:nvPr/>
            </p:nvSpPr>
            <p:spPr>
              <a:xfrm>
                <a:off x="4358651" y="2479029"/>
                <a:ext cx="1346797" cy="327553"/>
              </a:xfrm>
              <a:prstGeom prst="rect">
                <a:avLst/>
              </a:prstGeom>
              <a:solidFill>
                <a:schemeClr val="bg1">
                  <a:alpha val="70307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ETM</a:t>
                </a:r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5374527-554E-49E7-B8DD-805267ADD7B4}"/>
                </a:ext>
              </a:extLst>
            </p:cNvPr>
            <p:cNvGrpSpPr/>
            <p:nvPr/>
          </p:nvGrpSpPr>
          <p:grpSpPr>
            <a:xfrm>
              <a:off x="1105656" y="4781899"/>
              <a:ext cx="1380332" cy="1335614"/>
              <a:chOff x="1105656" y="4781899"/>
              <a:chExt cx="1380332" cy="1335614"/>
            </a:xfrm>
          </p:grpSpPr>
          <p:pic>
            <p:nvPicPr>
              <p:cNvPr id="90" name="Picture 2" descr="Patchwork quilt svg/patchwork clipart/patchwork svg/quilt image 1">
                <a:extLst>
                  <a:ext uri="{FF2B5EF4-FFF2-40B4-BE49-F238E27FC236}">
                    <a16:creationId xmlns:a16="http://schemas.microsoft.com/office/drawing/2014/main" id="{A9275738-E4CA-4934-B501-43FF451035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5" t="57888" r="66351" b="1667"/>
              <a:stretch/>
            </p:blipFill>
            <p:spPr bwMode="auto">
              <a:xfrm>
                <a:off x="1126442" y="4781899"/>
                <a:ext cx="1359546" cy="1335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22146E3-FC21-4515-BBAA-5D2678CEB326}"/>
                  </a:ext>
                </a:extLst>
              </p:cNvPr>
              <p:cNvSpPr txBox="1"/>
              <p:nvPr/>
            </p:nvSpPr>
            <p:spPr>
              <a:xfrm>
                <a:off x="1105656" y="4786114"/>
                <a:ext cx="1363572" cy="307777"/>
              </a:xfrm>
              <a:prstGeom prst="rect">
                <a:avLst/>
              </a:prstGeom>
              <a:solidFill>
                <a:srgbClr val="FFFFFF">
                  <a:alpha val="70000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UTM</a:t>
                </a: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C766EEAA-5116-4EA2-9326-1FC44C179209}"/>
                </a:ext>
              </a:extLst>
            </p:cNvPr>
            <p:cNvGrpSpPr/>
            <p:nvPr/>
          </p:nvGrpSpPr>
          <p:grpSpPr>
            <a:xfrm>
              <a:off x="6071277" y="2169113"/>
              <a:ext cx="1346233" cy="1335024"/>
              <a:chOff x="5979244" y="2169113"/>
              <a:chExt cx="1346233" cy="1335024"/>
            </a:xfrm>
          </p:grpSpPr>
          <p:pic>
            <p:nvPicPr>
              <p:cNvPr id="96" name="Picture 2" descr="Patchwork quilt svg/patchwork clipart/patchwork svg/quilt image 1">
                <a:extLst>
                  <a:ext uri="{FF2B5EF4-FFF2-40B4-BE49-F238E27FC236}">
                    <a16:creationId xmlns:a16="http://schemas.microsoft.com/office/drawing/2014/main" id="{784FD03C-FE71-441E-9BA8-E188F35C8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25" t="57888" r="66351" b="1667"/>
              <a:stretch/>
            </p:blipFill>
            <p:spPr bwMode="auto">
              <a:xfrm>
                <a:off x="6036246" y="2169113"/>
                <a:ext cx="1267065" cy="1335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16F09AD-972A-440A-95CB-E1FF1901FF22}"/>
                  </a:ext>
                </a:extLst>
              </p:cNvPr>
              <p:cNvSpPr txBox="1"/>
              <p:nvPr/>
            </p:nvSpPr>
            <p:spPr>
              <a:xfrm>
                <a:off x="6004515" y="2173135"/>
                <a:ext cx="1267065" cy="30777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UML 4+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167690E3-DB00-4371-870C-A84A975435DE}"/>
                  </a:ext>
                </a:extLst>
              </p:cNvPr>
              <p:cNvSpPr txBox="1"/>
              <p:nvPr/>
            </p:nvSpPr>
            <p:spPr>
              <a:xfrm>
                <a:off x="5979244" y="2180033"/>
                <a:ext cx="1346233" cy="30777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-109" charset="-128"/>
                    <a:cs typeface="+mn-cs"/>
                  </a:rPr>
                  <a:t>UML 4+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0AA9FC-D5FD-4FBC-95AD-1EFDED71AC0C}"/>
              </a:ext>
            </a:extLst>
          </p:cNvPr>
          <p:cNvGrpSpPr/>
          <p:nvPr/>
        </p:nvGrpSpPr>
        <p:grpSpPr>
          <a:xfrm>
            <a:off x="2195295" y="1699373"/>
            <a:ext cx="7345162" cy="2945393"/>
            <a:chOff x="2195295" y="1699373"/>
            <a:chExt cx="7345162" cy="2945393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8A2DB9F-9095-4661-B25E-EF08EDBB4D1D}"/>
                </a:ext>
              </a:extLst>
            </p:cNvPr>
            <p:cNvSpPr txBox="1"/>
            <p:nvPr/>
          </p:nvSpPr>
          <p:spPr>
            <a:xfrm>
              <a:off x="8182052" y="1699373"/>
              <a:ext cx="1358405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IFR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F6828E5-E954-4CDA-B175-9A4F809B947F}"/>
                </a:ext>
              </a:extLst>
            </p:cNvPr>
            <p:cNvSpPr txBox="1"/>
            <p:nvPr/>
          </p:nvSpPr>
          <p:spPr>
            <a:xfrm>
              <a:off x="3219714" y="4336989"/>
              <a:ext cx="1359472" cy="307777"/>
            </a:xfrm>
            <a:prstGeom prst="rect">
              <a:avLst/>
            </a:prstGeom>
            <a:solidFill>
              <a:schemeClr val="bg1">
                <a:alpha val="69686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 / IFR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FFA3E09-60F8-4996-B600-F905D16164D5}"/>
                </a:ext>
              </a:extLst>
            </p:cNvPr>
            <p:cNvSpPr txBox="1"/>
            <p:nvPr/>
          </p:nvSpPr>
          <p:spPr>
            <a:xfrm>
              <a:off x="2195295" y="3003602"/>
              <a:ext cx="1359472" cy="307777"/>
            </a:xfrm>
            <a:prstGeom prst="rect">
              <a:avLst/>
            </a:prstGeom>
            <a:solidFill>
              <a:schemeClr val="bg1">
                <a:alpha val="69686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 / IFR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69CD4236-62D2-458D-8A2B-478AF6433383}"/>
                </a:ext>
              </a:extLst>
            </p:cNvPr>
            <p:cNvSpPr txBox="1"/>
            <p:nvPr/>
          </p:nvSpPr>
          <p:spPr>
            <a:xfrm>
              <a:off x="7511447" y="3469274"/>
              <a:ext cx="1358405" cy="30777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IFR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36F527D-0CC3-4D90-A286-F26A155851EB}"/>
                </a:ext>
              </a:extLst>
            </p:cNvPr>
            <p:cNvSpPr txBox="1"/>
            <p:nvPr/>
          </p:nvSpPr>
          <p:spPr>
            <a:xfrm>
              <a:off x="5402339" y="3921021"/>
              <a:ext cx="1359472" cy="307777"/>
            </a:xfrm>
            <a:prstGeom prst="rect">
              <a:avLst/>
            </a:prstGeom>
            <a:solidFill>
              <a:schemeClr val="bg1">
                <a:alpha val="69686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 / IFR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8D18942-D588-4851-914A-B4CC4C019C80}"/>
              </a:ext>
            </a:extLst>
          </p:cNvPr>
          <p:cNvGrpSpPr/>
          <p:nvPr/>
        </p:nvGrpSpPr>
        <p:grpSpPr>
          <a:xfrm>
            <a:off x="682633" y="2025798"/>
            <a:ext cx="9377590" cy="3634635"/>
            <a:chOff x="682633" y="2025798"/>
            <a:chExt cx="9377590" cy="3634635"/>
          </a:xfrm>
        </p:grpSpPr>
        <p:sp>
          <p:nvSpPr>
            <p:cNvPr id="99" name="Rounded Rectangle 3">
              <a:extLst>
                <a:ext uri="{FF2B5EF4-FFF2-40B4-BE49-F238E27FC236}">
                  <a16:creationId xmlns:a16="http://schemas.microsoft.com/office/drawing/2014/main" id="{4309516D-94EE-4DA4-98C2-CE1316EF6FEB}"/>
                </a:ext>
              </a:extLst>
            </p:cNvPr>
            <p:cNvSpPr/>
            <p:nvPr/>
          </p:nvSpPr>
          <p:spPr bwMode="auto">
            <a:xfrm>
              <a:off x="682633" y="5111793"/>
              <a:ext cx="2265982" cy="548640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Small UAS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“Beyond visual line of sight”</a:t>
              </a:r>
            </a:p>
          </p:txBody>
        </p:sp>
        <p:sp>
          <p:nvSpPr>
            <p:cNvPr id="100" name="Rounded Rectangle 6">
              <a:extLst>
                <a:ext uri="{FF2B5EF4-FFF2-40B4-BE49-F238E27FC236}">
                  <a16:creationId xmlns:a16="http://schemas.microsoft.com/office/drawing/2014/main" id="{4288207A-C00F-46A9-B712-1C8CA08999CF}"/>
                </a:ext>
              </a:extLst>
            </p:cNvPr>
            <p:cNvSpPr/>
            <p:nvPr/>
          </p:nvSpPr>
          <p:spPr bwMode="auto">
            <a:xfrm>
              <a:off x="2793221" y="4654710"/>
              <a:ext cx="2212458" cy="548640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General Aviation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“Simplified Vehicle Operations” </a:t>
              </a:r>
            </a:p>
          </p:txBody>
        </p:sp>
        <p:sp>
          <p:nvSpPr>
            <p:cNvPr id="101" name="Rounded Rectangle 6">
              <a:extLst>
                <a:ext uri="{FF2B5EF4-FFF2-40B4-BE49-F238E27FC236}">
                  <a16:creationId xmlns:a16="http://schemas.microsoft.com/office/drawing/2014/main" id="{0EB4C149-00D3-4FF2-8931-85E40DC72AD4}"/>
                </a:ext>
              </a:extLst>
            </p:cNvPr>
            <p:cNvSpPr/>
            <p:nvPr/>
          </p:nvSpPr>
          <p:spPr bwMode="auto">
            <a:xfrm>
              <a:off x="4815774" y="4235489"/>
              <a:ext cx="2411740" cy="510778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Regional Air Mobility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“Community-friendly regional travel”</a:t>
              </a:r>
            </a:p>
          </p:txBody>
        </p:sp>
        <p:sp>
          <p:nvSpPr>
            <p:cNvPr id="103" name="Rounded Rectangle 5">
              <a:extLst>
                <a:ext uri="{FF2B5EF4-FFF2-40B4-BE49-F238E27FC236}">
                  <a16:creationId xmlns:a16="http://schemas.microsoft.com/office/drawing/2014/main" id="{52A33A1C-FD54-4FBE-BF5C-E46EFF1B4FA3}"/>
                </a:ext>
              </a:extLst>
            </p:cNvPr>
            <p:cNvSpPr/>
            <p:nvPr/>
          </p:nvSpPr>
          <p:spPr bwMode="auto">
            <a:xfrm>
              <a:off x="6974573" y="3778406"/>
              <a:ext cx="2385895" cy="548640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Larger UAS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“Seamless integration in the NAS”</a:t>
              </a:r>
            </a:p>
          </p:txBody>
        </p:sp>
        <p:sp>
          <p:nvSpPr>
            <p:cNvPr id="106" name="Rounded Rectangle 6">
              <a:extLst>
                <a:ext uri="{FF2B5EF4-FFF2-40B4-BE49-F238E27FC236}">
                  <a16:creationId xmlns:a16="http://schemas.microsoft.com/office/drawing/2014/main" id="{3A928451-1BFE-47CA-A750-F58A94836C81}"/>
                </a:ext>
              </a:extLst>
            </p:cNvPr>
            <p:cNvSpPr/>
            <p:nvPr/>
          </p:nvSpPr>
          <p:spPr bwMode="auto">
            <a:xfrm>
              <a:off x="1704941" y="3321323"/>
              <a:ext cx="2331954" cy="548640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Emergency Air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Svcs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“All Weather Safe Response” </a:t>
              </a:r>
            </a:p>
          </p:txBody>
        </p:sp>
        <p:sp>
          <p:nvSpPr>
            <p:cNvPr id="104" name="Rounded Rectangle 5">
              <a:extLst>
                <a:ext uri="{FF2B5EF4-FFF2-40B4-BE49-F238E27FC236}">
                  <a16:creationId xmlns:a16="http://schemas.microsoft.com/office/drawing/2014/main" id="{FF07102E-3554-4EB7-BD97-E1E667C47B27}"/>
                </a:ext>
              </a:extLst>
            </p:cNvPr>
            <p:cNvSpPr/>
            <p:nvPr/>
          </p:nvSpPr>
          <p:spPr bwMode="auto">
            <a:xfrm>
              <a:off x="3695082" y="2902102"/>
              <a:ext cx="2073391" cy="510778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 Altitude Ops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“Cooperative separation”</a:t>
              </a:r>
            </a:p>
          </p:txBody>
        </p:sp>
        <p:sp>
          <p:nvSpPr>
            <p:cNvPr id="105" name="Rounded Rectangle 4">
              <a:extLst>
                <a:ext uri="{FF2B5EF4-FFF2-40B4-BE49-F238E27FC236}">
                  <a16:creationId xmlns:a16="http://schemas.microsoft.com/office/drawing/2014/main" id="{1C99A431-93DA-4A76-B1AB-F169602CDAF9}"/>
                </a:ext>
              </a:extLst>
            </p:cNvPr>
            <p:cNvSpPr/>
            <p:nvPr/>
          </p:nvSpPr>
          <p:spPr bwMode="auto">
            <a:xfrm>
              <a:off x="5559019" y="2482881"/>
              <a:ext cx="2368253" cy="510778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Urban Air Mobility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“Dense / complex urban ops”</a:t>
              </a:r>
            </a:p>
          </p:txBody>
        </p:sp>
        <p:sp>
          <p:nvSpPr>
            <p:cNvPr id="102" name="Rounded Rectangle 8">
              <a:extLst>
                <a:ext uri="{FF2B5EF4-FFF2-40B4-BE49-F238E27FC236}">
                  <a16:creationId xmlns:a16="http://schemas.microsoft.com/office/drawing/2014/main" id="{A231E1FE-CB95-40B9-98E2-934F0E9F73A1}"/>
                </a:ext>
              </a:extLst>
            </p:cNvPr>
            <p:cNvSpPr/>
            <p:nvPr/>
          </p:nvSpPr>
          <p:spPr bwMode="auto">
            <a:xfrm>
              <a:off x="7691971" y="2025798"/>
              <a:ext cx="2368252" cy="548640"/>
            </a:xfrm>
            <a:prstGeom prst="roundRect">
              <a:avLst/>
            </a:prstGeom>
            <a:solidFill>
              <a:schemeClr val="accent1"/>
            </a:soli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4572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Airline / Bus. Aviation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“Reduced operating costs”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EF10A46-FBA8-4A13-B375-FAA0D9CBE456}"/>
              </a:ext>
            </a:extLst>
          </p:cNvPr>
          <p:cNvGrpSpPr/>
          <p:nvPr/>
        </p:nvGrpSpPr>
        <p:grpSpPr>
          <a:xfrm>
            <a:off x="1126441" y="1705692"/>
            <a:ext cx="8401059" cy="3389858"/>
            <a:chOff x="1137367" y="1710798"/>
            <a:chExt cx="8401059" cy="3389858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D637D12-44FC-42F1-91E3-8B0D88FDD539}"/>
                </a:ext>
              </a:extLst>
            </p:cNvPr>
            <p:cNvSpPr txBox="1"/>
            <p:nvPr/>
          </p:nvSpPr>
          <p:spPr>
            <a:xfrm>
              <a:off x="4056287" y="2596108"/>
              <a:ext cx="1346797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ETM w/ DFR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34CA0C3-9312-4B92-92DC-614A0AD2C347}"/>
                </a:ext>
              </a:extLst>
            </p:cNvPr>
            <p:cNvSpPr txBox="1"/>
            <p:nvPr/>
          </p:nvSpPr>
          <p:spPr>
            <a:xfrm>
              <a:off x="8180020" y="1710798"/>
              <a:ext cx="1358406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IFR + DFR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EC62C957-B07C-4C77-BB28-CF51586C32D4}"/>
                </a:ext>
              </a:extLst>
            </p:cNvPr>
            <p:cNvSpPr txBox="1"/>
            <p:nvPr/>
          </p:nvSpPr>
          <p:spPr>
            <a:xfrm>
              <a:off x="3219713" y="4340957"/>
              <a:ext cx="1359471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 + IFR + DFR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DE53B57-F79C-4D6D-8F16-0BBEBA709AD4}"/>
                </a:ext>
              </a:extLst>
            </p:cNvPr>
            <p:cNvSpPr txBox="1"/>
            <p:nvPr/>
          </p:nvSpPr>
          <p:spPr>
            <a:xfrm>
              <a:off x="7513775" y="3469956"/>
              <a:ext cx="1358406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IFR + DFR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C7F40A9E-38F6-4005-8A63-152E64DFFEAB}"/>
                </a:ext>
              </a:extLst>
            </p:cNvPr>
            <p:cNvSpPr txBox="1"/>
            <p:nvPr/>
          </p:nvSpPr>
          <p:spPr>
            <a:xfrm>
              <a:off x="5341908" y="3928694"/>
              <a:ext cx="1359471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 + IFR + DFR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03CE55A-B2B4-4775-B5D3-77A6A5D0403D}"/>
                </a:ext>
              </a:extLst>
            </p:cNvPr>
            <p:cNvSpPr txBox="1"/>
            <p:nvPr/>
          </p:nvSpPr>
          <p:spPr>
            <a:xfrm>
              <a:off x="6054964" y="2162494"/>
              <a:ext cx="1370577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UML 4+ w/ DFR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E5BD818-1B8D-42FC-ADED-F60572DD3913}"/>
                </a:ext>
              </a:extLst>
            </p:cNvPr>
            <p:cNvSpPr txBox="1"/>
            <p:nvPr/>
          </p:nvSpPr>
          <p:spPr>
            <a:xfrm>
              <a:off x="1137367" y="4792879"/>
              <a:ext cx="1363571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UTM w/ DFR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B21B4A3-0867-41B1-8F61-422C0930A61F}"/>
                </a:ext>
              </a:extLst>
            </p:cNvPr>
            <p:cNvSpPr txBox="1"/>
            <p:nvPr/>
          </p:nvSpPr>
          <p:spPr>
            <a:xfrm>
              <a:off x="2186811" y="3017196"/>
              <a:ext cx="1359471" cy="30777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itchFamily="-109" charset="-128"/>
                  <a:cs typeface="+mn-cs"/>
                </a:rPr>
                <a:t>VFR + IFR + DFR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A944435-2665-4484-8656-6A243934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8" y="168377"/>
            <a:ext cx="10776485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Resolving Emerging Patchwork of Operating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999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3193B1A-09B6-FFA8-3FC3-7AB1B89100CA}"/>
              </a:ext>
            </a:extLst>
          </p:cNvPr>
          <p:cNvGrpSpPr/>
          <p:nvPr/>
        </p:nvGrpSpPr>
        <p:grpSpPr>
          <a:xfrm>
            <a:off x="518639" y="3196417"/>
            <a:ext cx="1127529" cy="1236964"/>
            <a:chOff x="480409" y="4901136"/>
            <a:chExt cx="1223582" cy="1342341"/>
          </a:xfrm>
        </p:grpSpPr>
        <p:pic>
          <p:nvPicPr>
            <p:cNvPr id="6" name="Graphic 5" descr="Head with gears">
              <a:extLst>
                <a:ext uri="{FF2B5EF4-FFF2-40B4-BE49-F238E27FC236}">
                  <a16:creationId xmlns:a16="http://schemas.microsoft.com/office/drawing/2014/main" id="{3DAECDD8-6E9A-4080-417D-CE16FED07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6245" y="4901136"/>
              <a:ext cx="1177746" cy="117774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01C0DE-AB11-BFC2-8EB1-BDC415818178}"/>
                </a:ext>
              </a:extLst>
            </p:cNvPr>
            <p:cNvSpPr/>
            <p:nvPr/>
          </p:nvSpPr>
          <p:spPr>
            <a:xfrm>
              <a:off x="480409" y="5992980"/>
              <a:ext cx="1070178" cy="250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Decision-Maker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27C842-644F-0653-B3E1-48C1D66B2808}"/>
              </a:ext>
            </a:extLst>
          </p:cNvPr>
          <p:cNvGrpSpPr/>
          <p:nvPr/>
        </p:nvGrpSpPr>
        <p:grpSpPr>
          <a:xfrm>
            <a:off x="5691532" y="3107202"/>
            <a:ext cx="1049057" cy="1442524"/>
            <a:chOff x="6064330" y="4919788"/>
            <a:chExt cx="1049057" cy="144252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91BB56-448C-E9D0-15E1-26BA13FEFA82}"/>
                </a:ext>
              </a:extLst>
            </p:cNvPr>
            <p:cNvGrpSpPr/>
            <p:nvPr/>
          </p:nvGrpSpPr>
          <p:grpSpPr>
            <a:xfrm>
              <a:off x="6064330" y="4919788"/>
              <a:ext cx="1049057" cy="1140442"/>
              <a:chOff x="10275832" y="4355645"/>
              <a:chExt cx="914400" cy="994055"/>
            </a:xfrm>
          </p:grpSpPr>
          <p:pic>
            <p:nvPicPr>
              <p:cNvPr id="11" name="Graphic 10" descr="Rainy scene">
                <a:extLst>
                  <a:ext uri="{FF2B5EF4-FFF2-40B4-BE49-F238E27FC236}">
                    <a16:creationId xmlns:a16="http://schemas.microsoft.com/office/drawing/2014/main" id="{A1288E76-9041-02B4-697E-AC2907C674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275832" y="44353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2" name="Graphic 11" descr="Airplane">
                <a:extLst>
                  <a:ext uri="{FF2B5EF4-FFF2-40B4-BE49-F238E27FC236}">
                    <a16:creationId xmlns:a16="http://schemas.microsoft.com/office/drawing/2014/main" id="{C22377A1-FD43-2A41-7EF9-C641DCD9C3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5400000">
                <a:off x="10704446" y="4355645"/>
                <a:ext cx="228600" cy="22860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6BBE44-BF7A-9C1F-9AF2-2941E4AB7E0E}"/>
                </a:ext>
              </a:extLst>
            </p:cNvPr>
            <p:cNvSpPr/>
            <p:nvPr/>
          </p:nvSpPr>
          <p:spPr>
            <a:xfrm>
              <a:off x="6178305" y="5992980"/>
              <a:ext cx="793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Operating </a:t>
              </a:r>
              <a:b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Environment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AA3D836D-1558-3C58-D1FD-877BC395D134}"/>
              </a:ext>
            </a:extLst>
          </p:cNvPr>
          <p:cNvSpPr/>
          <p:nvPr/>
        </p:nvSpPr>
        <p:spPr>
          <a:xfrm>
            <a:off x="4060494" y="3422171"/>
            <a:ext cx="344987" cy="358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CB648A-E8BE-424D-9029-C5EEF4D37A68}"/>
              </a:ext>
            </a:extLst>
          </p:cNvPr>
          <p:cNvGrpSpPr/>
          <p:nvPr/>
        </p:nvGrpSpPr>
        <p:grpSpPr>
          <a:xfrm>
            <a:off x="1760666" y="3140893"/>
            <a:ext cx="3728432" cy="1341243"/>
            <a:chOff x="1760666" y="3140893"/>
            <a:chExt cx="3728432" cy="1341243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06F6462-6113-0508-85C7-CA45352679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60666" y="3771993"/>
              <a:ext cx="3728432" cy="0"/>
            </a:xfrm>
            <a:prstGeom prst="line">
              <a:avLst/>
            </a:prstGeom>
            <a:ln w="76200">
              <a:solidFill>
                <a:srgbClr val="D55835"/>
              </a:solidFill>
              <a:headEnd type="oval" w="med" len="med"/>
              <a:tailEnd type="oval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482F27-950D-3E27-2EA1-DADA0317B04C}"/>
                </a:ext>
              </a:extLst>
            </p:cNvPr>
            <p:cNvGrpSpPr/>
            <p:nvPr/>
          </p:nvGrpSpPr>
          <p:grpSpPr>
            <a:xfrm>
              <a:off x="2135580" y="3140893"/>
              <a:ext cx="2997552" cy="1341243"/>
              <a:chOff x="2322271" y="3120281"/>
              <a:chExt cx="2997552" cy="134124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997B97E-8FEA-D7B5-F31C-EDB0D57862D4}"/>
                  </a:ext>
                </a:extLst>
              </p:cNvPr>
              <p:cNvSpPr/>
              <p:nvPr/>
            </p:nvSpPr>
            <p:spPr>
              <a:xfrm>
                <a:off x="2322271" y="3120281"/>
                <a:ext cx="29975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Proposed: Digital Flight</a:t>
                </a: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2F819E2-6BE5-82B3-38D9-125A13BADEE9}"/>
                  </a:ext>
                </a:extLst>
              </p:cNvPr>
              <p:cNvGrpSpPr/>
              <p:nvPr/>
            </p:nvGrpSpPr>
            <p:grpSpPr>
              <a:xfrm>
                <a:off x="3091467" y="3784457"/>
                <a:ext cx="639919" cy="677067"/>
                <a:chOff x="9459533" y="7435563"/>
                <a:chExt cx="1279837" cy="1354134"/>
              </a:xfrm>
            </p:grpSpPr>
            <p:pic>
              <p:nvPicPr>
                <p:cNvPr id="19" name="Graphic 18" descr="Head with gears">
                  <a:extLst>
                    <a:ext uri="{FF2B5EF4-FFF2-40B4-BE49-F238E27FC236}">
                      <a16:creationId xmlns:a16="http://schemas.microsoft.com/office/drawing/2014/main" id="{2490B126-1941-28EB-2A41-AF79921D71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17321" y="7435563"/>
                  <a:ext cx="1065315" cy="1065318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13AD226-8E85-DF86-DE94-A1F72750CD3B}"/>
                    </a:ext>
                  </a:extLst>
                </p:cNvPr>
                <p:cNvSpPr txBox="1"/>
                <p:nvPr/>
              </p:nvSpPr>
              <p:spPr>
                <a:xfrm>
                  <a:off x="9459533" y="8328033"/>
                  <a:ext cx="1279837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Operator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9F39CA1-ED60-05DC-0C69-209C0EB30049}"/>
                  </a:ext>
                </a:extLst>
              </p:cNvPr>
              <p:cNvGrpSpPr/>
              <p:nvPr/>
            </p:nvGrpSpPr>
            <p:grpSpPr>
              <a:xfrm>
                <a:off x="3779941" y="3423368"/>
                <a:ext cx="925280" cy="1038156"/>
                <a:chOff x="10836482" y="6713386"/>
                <a:chExt cx="1850560" cy="2076311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62D8866-A1C3-112B-61B9-57F9CF35EE37}"/>
                    </a:ext>
                  </a:extLst>
                </p:cNvPr>
                <p:cNvSpPr txBox="1"/>
                <p:nvPr/>
              </p:nvSpPr>
              <p:spPr>
                <a:xfrm>
                  <a:off x="10836482" y="8328033"/>
                  <a:ext cx="1536318" cy="461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Automation</a:t>
                  </a:r>
                </a:p>
              </p:txBody>
            </p:sp>
            <p:pic>
              <p:nvPicPr>
                <p:cNvPr id="18" name="Graphic 17" descr="Cloud Computing">
                  <a:extLst>
                    <a:ext uri="{FF2B5EF4-FFF2-40B4-BE49-F238E27FC236}">
                      <a16:creationId xmlns:a16="http://schemas.microsoft.com/office/drawing/2014/main" id="{FE8D864C-E68A-7E68-BDB3-1BE3758EE5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44982" y="6713386"/>
                  <a:ext cx="1642060" cy="181596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53786AF5-9F31-4839-258A-66D98AE5E2F7}"/>
              </a:ext>
            </a:extLst>
          </p:cNvPr>
          <p:cNvSpPr/>
          <p:nvPr/>
        </p:nvSpPr>
        <p:spPr>
          <a:xfrm>
            <a:off x="4071330" y="2498102"/>
            <a:ext cx="215298" cy="124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58210B9-5E88-E8D8-AB88-61859D90DF80}"/>
              </a:ext>
            </a:extLst>
          </p:cNvPr>
          <p:cNvSpPr/>
          <p:nvPr/>
        </p:nvSpPr>
        <p:spPr>
          <a:xfrm>
            <a:off x="3419700" y="2487783"/>
            <a:ext cx="277800" cy="124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47D1E3E-DF31-CC4E-64FA-1DC67B088021}"/>
              </a:ext>
            </a:extLst>
          </p:cNvPr>
          <p:cNvSpPr/>
          <p:nvPr/>
        </p:nvSpPr>
        <p:spPr>
          <a:xfrm>
            <a:off x="3019295" y="2482675"/>
            <a:ext cx="277799" cy="124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1FD1CA-BE88-4EEE-8385-298E999AE7D9}"/>
              </a:ext>
            </a:extLst>
          </p:cNvPr>
          <p:cNvGrpSpPr/>
          <p:nvPr/>
        </p:nvGrpSpPr>
        <p:grpSpPr>
          <a:xfrm>
            <a:off x="1774754" y="1383755"/>
            <a:ext cx="3728432" cy="1969788"/>
            <a:chOff x="1774754" y="1383755"/>
            <a:chExt cx="3728432" cy="196978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1F25292-E028-87DB-4D56-27551D68EB14}"/>
                </a:ext>
              </a:extLst>
            </p:cNvPr>
            <p:cNvGrpSpPr/>
            <p:nvPr/>
          </p:nvGrpSpPr>
          <p:grpSpPr>
            <a:xfrm>
              <a:off x="2910910" y="1383755"/>
              <a:ext cx="1552669" cy="1036195"/>
              <a:chOff x="9415792" y="2433759"/>
              <a:chExt cx="3105338" cy="207238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0A8A2CB-835A-3F12-B609-A72F6E6B45C9}"/>
                  </a:ext>
                </a:extLst>
              </p:cNvPr>
              <p:cNvSpPr/>
              <p:nvPr/>
            </p:nvSpPr>
            <p:spPr>
              <a:xfrm>
                <a:off x="9415792" y="2433759"/>
                <a:ext cx="3105338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Visual Flight</a:t>
                </a:r>
              </a:p>
            </p:txBody>
          </p:sp>
          <p:pic>
            <p:nvPicPr>
              <p:cNvPr id="40" name="Graphic 39" descr="Head with gears">
                <a:extLst>
                  <a:ext uri="{FF2B5EF4-FFF2-40B4-BE49-F238E27FC236}">
                    <a16:creationId xmlns:a16="http://schemas.microsoft.com/office/drawing/2014/main" id="{18437423-011E-0D2C-06A5-CD2EF8BA32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520729" y="3153464"/>
                <a:ext cx="1065316" cy="1065318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CBCA6D0-4B1C-4CFB-4DD2-95C642E52D32}"/>
                  </a:ext>
                </a:extLst>
              </p:cNvPr>
              <p:cNvSpPr txBox="1"/>
              <p:nvPr/>
            </p:nvSpPr>
            <p:spPr>
              <a:xfrm>
                <a:off x="10630698" y="4044484"/>
                <a:ext cx="818172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Pilot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36F92E1-DEBD-462F-9027-63D866CCC009}"/>
                </a:ext>
              </a:extLst>
            </p:cNvPr>
            <p:cNvGrpSpPr/>
            <p:nvPr/>
          </p:nvGrpSpPr>
          <p:grpSpPr>
            <a:xfrm>
              <a:off x="1774754" y="2159400"/>
              <a:ext cx="3728432" cy="1194143"/>
              <a:chOff x="1774754" y="2159400"/>
              <a:chExt cx="3728432" cy="1194143"/>
            </a:xfrm>
          </p:grpSpPr>
          <p:sp>
            <p:nvSpPr>
              <p:cNvPr id="65" name="Freeform: Shape 37">
                <a:extLst>
                  <a:ext uri="{FF2B5EF4-FFF2-40B4-BE49-F238E27FC236}">
                    <a16:creationId xmlns:a16="http://schemas.microsoft.com/office/drawing/2014/main" id="{E6815ECB-6698-52C0-560D-758BD68CD26D}"/>
                  </a:ext>
                </a:extLst>
              </p:cNvPr>
              <p:cNvSpPr/>
              <p:nvPr/>
            </p:nvSpPr>
            <p:spPr bwMode="auto">
              <a:xfrm>
                <a:off x="1774754" y="2555809"/>
                <a:ext cx="3728432" cy="797734"/>
              </a:xfrm>
              <a:custGeom>
                <a:avLst/>
                <a:gdLst>
                  <a:gd name="connsiteX0" fmla="*/ 0 w 5525311"/>
                  <a:gd name="connsiteY0" fmla="*/ 846307 h 865762"/>
                  <a:gd name="connsiteX1" fmla="*/ 846307 w 5525311"/>
                  <a:gd name="connsiteY1" fmla="*/ 0 h 865762"/>
                  <a:gd name="connsiteX2" fmla="*/ 4659549 w 5525311"/>
                  <a:gd name="connsiteY2" fmla="*/ 0 h 865762"/>
                  <a:gd name="connsiteX3" fmla="*/ 5525311 w 5525311"/>
                  <a:gd name="connsiteY3" fmla="*/ 865762 h 86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5311" h="865762">
                    <a:moveTo>
                      <a:pt x="0" y="846307"/>
                    </a:moveTo>
                    <a:lnTo>
                      <a:pt x="846307" y="0"/>
                    </a:lnTo>
                    <a:lnTo>
                      <a:pt x="4659549" y="0"/>
                    </a:lnTo>
                    <a:lnTo>
                      <a:pt x="5525311" y="865762"/>
                    </a:lnTo>
                  </a:path>
                </a:pathLst>
              </a:custGeom>
              <a:ln w="76200">
                <a:solidFill>
                  <a:schemeClr val="accent4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889B269F-118A-9FA5-8C64-C1C6B40EF581}"/>
                  </a:ext>
                </a:extLst>
              </p:cNvPr>
              <p:cNvGrpSpPr/>
              <p:nvPr/>
            </p:nvGrpSpPr>
            <p:grpSpPr>
              <a:xfrm>
                <a:off x="2961619" y="2159400"/>
                <a:ext cx="1485344" cy="792818"/>
                <a:chOff x="7713756" y="4847749"/>
                <a:chExt cx="2970688" cy="1585636"/>
              </a:xfrm>
              <a:solidFill>
                <a:schemeClr val="tx1"/>
              </a:solidFill>
            </p:grpSpPr>
            <p:pic>
              <p:nvPicPr>
                <p:cNvPr id="56" name="Graphic 55" descr="Eyes">
                  <a:extLst>
                    <a:ext uri="{FF2B5EF4-FFF2-40B4-BE49-F238E27FC236}">
                      <a16:creationId xmlns:a16="http://schemas.microsoft.com/office/drawing/2014/main" id="{9BBB8146-0B80-595E-AA6B-0AE5D47871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3756" y="4847749"/>
                  <a:ext cx="1585636" cy="1585636"/>
                </a:xfrm>
                <a:prstGeom prst="rect">
                  <a:avLst/>
                </a:prstGeom>
              </p:spPr>
            </p:pic>
            <p:pic>
              <p:nvPicPr>
                <p:cNvPr id="57" name="Graphic 56" descr="Ear with solid fill">
                  <a:extLst>
                    <a:ext uri="{FF2B5EF4-FFF2-40B4-BE49-F238E27FC236}">
                      <a16:creationId xmlns:a16="http://schemas.microsoft.com/office/drawing/2014/main" id="{2F31CCF8-0971-679E-6D04-F01625D2B3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67164" y="5054565"/>
                  <a:ext cx="1117280" cy="111728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14960E-BAF4-4C18-9D69-80D9114B9161}"/>
              </a:ext>
            </a:extLst>
          </p:cNvPr>
          <p:cNvGrpSpPr/>
          <p:nvPr/>
        </p:nvGrpSpPr>
        <p:grpSpPr>
          <a:xfrm>
            <a:off x="1760666" y="4195196"/>
            <a:ext cx="3728432" cy="2140356"/>
            <a:chOff x="1760666" y="4195196"/>
            <a:chExt cx="3728432" cy="214035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14394AC-340C-60A7-5042-B611A4F77BB5}"/>
                </a:ext>
              </a:extLst>
            </p:cNvPr>
            <p:cNvGrpSpPr/>
            <p:nvPr/>
          </p:nvGrpSpPr>
          <p:grpSpPr>
            <a:xfrm>
              <a:off x="2599458" y="5357402"/>
              <a:ext cx="2069797" cy="978150"/>
              <a:chOff x="8915921" y="10792078"/>
              <a:chExt cx="4139592" cy="19562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5E7BDBE-5757-46B9-82A5-F1B9AB711E6C}"/>
                  </a:ext>
                </a:extLst>
              </p:cNvPr>
              <p:cNvSpPr/>
              <p:nvPr/>
            </p:nvSpPr>
            <p:spPr>
              <a:xfrm>
                <a:off x="8915921" y="10792078"/>
                <a:ext cx="413959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Instrument Flight</a:t>
                </a:r>
              </a:p>
            </p:txBody>
          </p:sp>
          <p:pic>
            <p:nvPicPr>
              <p:cNvPr id="44" name="Graphic 43" descr="Head with gears">
                <a:extLst>
                  <a:ext uri="{FF2B5EF4-FFF2-40B4-BE49-F238E27FC236}">
                    <a16:creationId xmlns:a16="http://schemas.microsoft.com/office/drawing/2014/main" id="{0232BC43-F021-9022-2C9C-FD225AB23B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005322" y="11407146"/>
                <a:ext cx="1065318" cy="1065316"/>
              </a:xfrm>
              <a:prstGeom prst="rect">
                <a:avLst/>
              </a:prstGeom>
            </p:spPr>
          </p:pic>
          <p:pic>
            <p:nvPicPr>
              <p:cNvPr id="45" name="Graphic 44" descr="Head with gears">
                <a:extLst>
                  <a:ext uri="{FF2B5EF4-FFF2-40B4-BE49-F238E27FC236}">
                    <a16:creationId xmlns:a16="http://schemas.microsoft.com/office/drawing/2014/main" id="{88FD4049-0917-7BD4-C7F2-10A6AAC1E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794347" y="11392668"/>
                <a:ext cx="1065317" cy="1065317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79D517-F95B-28C6-DBDE-8DB410F97C93}"/>
                  </a:ext>
                </a:extLst>
              </p:cNvPr>
              <p:cNvSpPr txBox="1"/>
              <p:nvPr/>
            </p:nvSpPr>
            <p:spPr>
              <a:xfrm>
                <a:off x="10092676" y="12286713"/>
                <a:ext cx="795732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Pilot</a:t>
                </a: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05B248C-7A10-0AA3-9230-5EA94F922B5B}"/>
                  </a:ext>
                </a:extLst>
              </p:cNvPr>
              <p:cNvSpPr txBox="1"/>
              <p:nvPr/>
            </p:nvSpPr>
            <p:spPr>
              <a:xfrm>
                <a:off x="10949842" y="12286713"/>
                <a:ext cx="738024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ATC</a:t>
                </a:r>
              </a:p>
            </p:txBody>
          </p:sp>
        </p:grpSp>
        <p:sp>
          <p:nvSpPr>
            <p:cNvPr id="74" name="Freeform: Shape 37">
              <a:extLst>
                <a:ext uri="{FF2B5EF4-FFF2-40B4-BE49-F238E27FC236}">
                  <a16:creationId xmlns:a16="http://schemas.microsoft.com/office/drawing/2014/main" id="{BA012A99-896D-A30A-7C3F-9538D7B3634C}"/>
                </a:ext>
              </a:extLst>
            </p:cNvPr>
            <p:cNvSpPr/>
            <p:nvPr/>
          </p:nvSpPr>
          <p:spPr bwMode="auto">
            <a:xfrm flipV="1">
              <a:off x="1760666" y="4195196"/>
              <a:ext cx="3728432" cy="716110"/>
            </a:xfrm>
            <a:custGeom>
              <a:avLst/>
              <a:gdLst>
                <a:gd name="connsiteX0" fmla="*/ 0 w 5525311"/>
                <a:gd name="connsiteY0" fmla="*/ 846307 h 865762"/>
                <a:gd name="connsiteX1" fmla="*/ 846307 w 5525311"/>
                <a:gd name="connsiteY1" fmla="*/ 0 h 865762"/>
                <a:gd name="connsiteX2" fmla="*/ 4659549 w 5525311"/>
                <a:gd name="connsiteY2" fmla="*/ 0 h 865762"/>
                <a:gd name="connsiteX3" fmla="*/ 5525311 w 5525311"/>
                <a:gd name="connsiteY3" fmla="*/ 865762 h 86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5311" h="865762">
                  <a:moveTo>
                    <a:pt x="0" y="846307"/>
                  </a:moveTo>
                  <a:lnTo>
                    <a:pt x="846307" y="0"/>
                  </a:lnTo>
                  <a:lnTo>
                    <a:pt x="4659549" y="0"/>
                  </a:lnTo>
                  <a:lnTo>
                    <a:pt x="5525311" y="865762"/>
                  </a:lnTo>
                </a:path>
              </a:pathLst>
            </a:custGeom>
            <a:ln w="76200">
              <a:solidFill>
                <a:schemeClr val="accent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93DFF4-1DC1-F78A-4631-DF8F5CDE9F3A}"/>
                </a:ext>
              </a:extLst>
            </p:cNvPr>
            <p:cNvGrpSpPr/>
            <p:nvPr/>
          </p:nvGrpSpPr>
          <p:grpSpPr>
            <a:xfrm>
              <a:off x="2921664" y="4620036"/>
              <a:ext cx="1427775" cy="694756"/>
              <a:chOff x="9595916" y="9267935"/>
              <a:chExt cx="2855548" cy="1389512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A52A29B-4555-7D2A-C723-13BBFA51D4B3}"/>
                  </a:ext>
                </a:extLst>
              </p:cNvPr>
              <p:cNvGrpSpPr/>
              <p:nvPr/>
            </p:nvGrpSpPr>
            <p:grpSpPr>
              <a:xfrm>
                <a:off x="11127077" y="9496807"/>
                <a:ext cx="1324387" cy="1087489"/>
                <a:chOff x="7136897" y="8104954"/>
                <a:chExt cx="5610728" cy="4275952"/>
              </a:xfrm>
            </p:grpSpPr>
            <p:pic>
              <p:nvPicPr>
                <p:cNvPr id="52" name="Picture 51" descr="A picture containing diagram&#10;&#10;Description automatically generated">
                  <a:extLst>
                    <a:ext uri="{FF2B5EF4-FFF2-40B4-BE49-F238E27FC236}">
                      <a16:creationId xmlns:a16="http://schemas.microsoft.com/office/drawing/2014/main" id="{332452E6-47D7-2652-B671-7A83B4419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9044" y="8266195"/>
                  <a:ext cx="5206425" cy="3158666"/>
                </a:xfrm>
                <a:prstGeom prst="rect">
                  <a:avLst/>
                </a:prstGeom>
                <a:ln>
                  <a:solidFill>
                    <a:srgbClr val="EFC300"/>
                  </a:solidFill>
                </a:ln>
              </p:spPr>
            </p:pic>
            <p:pic>
              <p:nvPicPr>
                <p:cNvPr id="53" name="Picture 52" descr="A picture containing text, monitor, electronics, computer&#10;&#10;Description automatically generated">
                  <a:extLst>
                    <a:ext uri="{FF2B5EF4-FFF2-40B4-BE49-F238E27FC236}">
                      <a16:creationId xmlns:a16="http://schemas.microsoft.com/office/drawing/2014/main" id="{6C291517-6F29-1D8D-22EB-EDCF82BB46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837473B0-CC2E-450A-ABE3-18F120FF3D39}">
                      <a1611:picAttrSrcUrl xmlns:a1611="http://schemas.microsoft.com/office/drawing/2016/11/main" r:i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36897" y="8104954"/>
                  <a:ext cx="5610728" cy="4275952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14294F1C-3D98-9B32-E5DA-066ED781E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95916" y="9267935"/>
                <a:ext cx="1389511" cy="138951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00415ED-C021-4CB3-8487-B277457EFF13}"/>
              </a:ext>
            </a:extLst>
          </p:cNvPr>
          <p:cNvGrpSpPr/>
          <p:nvPr/>
        </p:nvGrpSpPr>
        <p:grpSpPr>
          <a:xfrm>
            <a:off x="6897853" y="2897675"/>
            <a:ext cx="5309098" cy="1961618"/>
            <a:chOff x="6926197" y="2816359"/>
            <a:chExt cx="5309098" cy="196161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18506D5-2EFC-CBB5-6CB1-5C828D588CDC}"/>
                </a:ext>
              </a:extLst>
            </p:cNvPr>
            <p:cNvGrpSpPr/>
            <p:nvPr/>
          </p:nvGrpSpPr>
          <p:grpSpPr>
            <a:xfrm>
              <a:off x="6926197" y="2816359"/>
              <a:ext cx="4557315" cy="1961618"/>
              <a:chOff x="7733198" y="2709578"/>
              <a:chExt cx="4557315" cy="196161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FBD001-C452-6237-5F19-35D0A831C6D7}"/>
                  </a:ext>
                </a:extLst>
              </p:cNvPr>
              <p:cNvSpPr/>
              <p:nvPr/>
            </p:nvSpPr>
            <p:spPr>
              <a:xfrm>
                <a:off x="7733198" y="3070758"/>
                <a:ext cx="4557315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Operator is the separator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Distributed decision-making 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 centralized coordination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b="0" u="sng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Required</a:t>
                </a:r>
                <a:r>
                  <a:rPr lang="en-US" sz="1400" b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intent </a:t>
                </a: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sharing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b="0" u="sng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Encoded </a:t>
                </a: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cooperative practices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Technology-dependent</a:t>
                </a:r>
                <a:r>
                  <a:rPr kumimoji="0" lang="en-US" sz="14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separation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b="0" u="sng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Cooperative</a:t>
                </a:r>
                <a:r>
                  <a:rPr lang="en-US" sz="1400" b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with Air Traffic Management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: Rounded Corners 48">
                <a:extLst>
                  <a:ext uri="{FF2B5EF4-FFF2-40B4-BE49-F238E27FC236}">
                    <a16:creationId xmlns:a16="http://schemas.microsoft.com/office/drawing/2014/main" id="{0014457C-EB9F-D8EA-292B-7FF0FB038FD3}"/>
                  </a:ext>
                </a:extLst>
              </p:cNvPr>
              <p:cNvSpPr/>
              <p:nvPr/>
            </p:nvSpPr>
            <p:spPr>
              <a:xfrm>
                <a:off x="7744263" y="2709578"/>
                <a:ext cx="4121000" cy="40862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D55835"/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Flight by Reference to Digital Information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B2D5ED6-AF3A-404F-8FAA-AB72B6D6DF0B}"/>
                </a:ext>
              </a:extLst>
            </p:cNvPr>
            <p:cNvGrpSpPr/>
            <p:nvPr/>
          </p:nvGrpSpPr>
          <p:grpSpPr>
            <a:xfrm>
              <a:off x="10869987" y="3203840"/>
              <a:ext cx="1365308" cy="1248582"/>
              <a:chOff x="10548663" y="3225946"/>
              <a:chExt cx="1365308" cy="1248582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0404BD-B79B-48C8-B37B-14BEA55CA677}"/>
                  </a:ext>
                </a:extLst>
              </p:cNvPr>
              <p:cNvSpPr txBox="1"/>
              <p:nvPr/>
            </p:nvSpPr>
            <p:spPr>
              <a:xfrm>
                <a:off x="10548663" y="3225946"/>
                <a:ext cx="10490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spcAft>
                    <a:spcPts val="1200"/>
                  </a:spcAft>
                  <a:defRPr sz="2000" b="1" i="1">
                    <a:solidFill>
                      <a:srgbClr val="1A854A"/>
                    </a:solidFill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854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Flexible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854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Scalable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34156E6-10B5-41BF-8DD0-9AEAB1381509}"/>
                  </a:ext>
                </a:extLst>
              </p:cNvPr>
              <p:cNvSpPr txBox="1"/>
              <p:nvPr/>
            </p:nvSpPr>
            <p:spPr>
              <a:xfrm>
                <a:off x="10550098" y="3828197"/>
                <a:ext cx="1363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854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Predictable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854A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Accessible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87C9E-2A02-420F-B7AD-83FD9B9367DB}"/>
              </a:ext>
            </a:extLst>
          </p:cNvPr>
          <p:cNvGrpSpPr/>
          <p:nvPr/>
        </p:nvGrpSpPr>
        <p:grpSpPr>
          <a:xfrm>
            <a:off x="6897853" y="1009688"/>
            <a:ext cx="5021192" cy="1823603"/>
            <a:chOff x="6897853" y="1173428"/>
            <a:chExt cx="5021192" cy="182360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73F70F-0FA0-3FF0-5EAB-C0A7295D0845}"/>
                </a:ext>
              </a:extLst>
            </p:cNvPr>
            <p:cNvGrpSpPr/>
            <p:nvPr/>
          </p:nvGrpSpPr>
          <p:grpSpPr>
            <a:xfrm>
              <a:off x="6897853" y="1173428"/>
              <a:ext cx="4557316" cy="1823603"/>
              <a:chOff x="7535163" y="1168965"/>
              <a:chExt cx="4557316" cy="162991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19EC041-3E2A-7322-17F2-59E66B19DA8B}"/>
                  </a:ext>
                </a:extLst>
              </p:cNvPr>
              <p:cNvSpPr/>
              <p:nvPr/>
            </p:nvSpPr>
            <p:spPr>
              <a:xfrm>
                <a:off x="7535164" y="1560987"/>
                <a:ext cx="4557315" cy="1237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Pilot sees and avoids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Distributed decision-making 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No centralized coordination </a:t>
                </a:r>
                <a:endParaRPr lang="en-US" sz="1400" b="0" dirty="0">
                  <a:solidFill>
                    <a:prstClr val="black"/>
                  </a:solidFill>
                  <a:latin typeface="Avenir Next Medium" panose="020B0503020202020204" pitchFamily="34" charset="0"/>
                  <a:ea typeface="+mn-ea"/>
                  <a:cs typeface="+mn-cs"/>
                </a:endParaRP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No required intent sharing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b="0" dirty="0">
                    <a:solidFill>
                      <a:prstClr val="black"/>
                    </a:solidFill>
                    <a:latin typeface="Avenir Next Medium" panose="020B0503020202020204" pitchFamily="34" charset="0"/>
                    <a:ea typeface="+mn-ea"/>
                    <a:cs typeface="+mn-cs"/>
                  </a:rPr>
                  <a:t>Cooperative </a:t>
                </a: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procedures and rules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Limited to no dependence on technology or ATC</a:t>
                </a:r>
              </a:p>
            </p:txBody>
          </p:sp>
          <p:sp>
            <p:nvSpPr>
              <p:cNvPr id="23" name="Rectangle: Rounded Corners 44">
                <a:extLst>
                  <a:ext uri="{FF2B5EF4-FFF2-40B4-BE49-F238E27FC236}">
                    <a16:creationId xmlns:a16="http://schemas.microsoft.com/office/drawing/2014/main" id="{EC270B8B-6B8D-A271-C519-C88E2A784E59}"/>
                  </a:ext>
                </a:extLst>
              </p:cNvPr>
              <p:cNvSpPr/>
              <p:nvPr/>
            </p:nvSpPr>
            <p:spPr>
              <a:xfrm>
                <a:off x="7535163" y="1168965"/>
                <a:ext cx="4116044" cy="36522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Flight by Visual Reference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21B018-948D-42BF-AD36-203BCC983F8E}"/>
                </a:ext>
              </a:extLst>
            </p:cNvPr>
            <p:cNvSpPr txBox="1"/>
            <p:nvPr/>
          </p:nvSpPr>
          <p:spPr>
            <a:xfrm>
              <a:off x="10869987" y="1584182"/>
              <a:ext cx="1049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spcAft>
                  <a:spcPts val="1200"/>
                </a:spcAft>
                <a:defRPr sz="2000" b="1" i="1">
                  <a:solidFill>
                    <a:srgbClr val="1A854A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854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Flexible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854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Scalable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5A7EFE-955A-463F-BACC-41155FCDC023}"/>
              </a:ext>
            </a:extLst>
          </p:cNvPr>
          <p:cNvGrpSpPr/>
          <p:nvPr/>
        </p:nvGrpSpPr>
        <p:grpSpPr>
          <a:xfrm>
            <a:off x="6897852" y="4923679"/>
            <a:ext cx="5309098" cy="1550501"/>
            <a:chOff x="6926196" y="4797419"/>
            <a:chExt cx="5309098" cy="17055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90E76B5-C2EF-BF6D-5911-14868C44CD99}"/>
                </a:ext>
              </a:extLst>
            </p:cNvPr>
            <p:cNvGrpSpPr/>
            <p:nvPr/>
          </p:nvGrpSpPr>
          <p:grpSpPr>
            <a:xfrm>
              <a:off x="6926196" y="4797419"/>
              <a:ext cx="4302615" cy="1705547"/>
              <a:chOff x="7169103" y="5092317"/>
              <a:chExt cx="4302615" cy="167764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3D09779-526E-8062-B922-AAD3638912AA}"/>
                  </a:ext>
                </a:extLst>
              </p:cNvPr>
              <p:cNvSpPr/>
              <p:nvPr/>
            </p:nvSpPr>
            <p:spPr>
              <a:xfrm>
                <a:off x="7205187" y="5504505"/>
                <a:ext cx="4266531" cy="1265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marR="0" lvl="0" indent="-1127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ATC is the separator</a:t>
                </a:r>
              </a:p>
              <a:p>
                <a:pPr marL="112713" marR="0" lvl="0" indent="-1127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Federated/centralized decision-making</a:t>
                </a:r>
              </a:p>
              <a:p>
                <a:pPr marL="112713" indent="-112713"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400" b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Centralized coordination via ATC approval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112713" marR="0" lvl="0" indent="-1127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Intent sharing with ATC</a:t>
                </a:r>
              </a:p>
              <a:p>
                <a:pPr marL="112713" marR="0" lvl="0" indent="-11271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venir Next Medium" panose="020B0503020202020204" pitchFamily="34" charset="0"/>
                    <a:ea typeface="+mn-ea"/>
                    <a:cs typeface="+mn-cs"/>
                  </a:rPr>
                  <a:t>Limited dependence on technology</a:t>
                </a:r>
              </a:p>
            </p:txBody>
          </p:sp>
          <p:sp>
            <p:nvSpPr>
              <p:cNvPr id="35" name="Rectangle: Rounded Corners 46">
                <a:extLst>
                  <a:ext uri="{FF2B5EF4-FFF2-40B4-BE49-F238E27FC236}">
                    <a16:creationId xmlns:a16="http://schemas.microsoft.com/office/drawing/2014/main" id="{261FE910-F067-ED0A-5CF4-53E57C36A53C}"/>
                  </a:ext>
                </a:extLst>
              </p:cNvPr>
              <p:cNvSpPr/>
              <p:nvPr/>
            </p:nvSpPr>
            <p:spPr>
              <a:xfrm>
                <a:off x="7169103" y="5092317"/>
                <a:ext cx="3653707" cy="44213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Avenir Next Demi Bold" panose="020B0503020202020204" pitchFamily="34" charset="0"/>
                    <a:ea typeface="+mn-ea"/>
                    <a:cs typeface="+mn-cs"/>
                  </a:rPr>
                  <a:t>Flight by Reference to Instruments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0F4F145-44F1-4242-914D-2A6A6592F3DC}"/>
                </a:ext>
              </a:extLst>
            </p:cNvPr>
            <p:cNvSpPr txBox="1"/>
            <p:nvPr/>
          </p:nvSpPr>
          <p:spPr>
            <a:xfrm>
              <a:off x="10871421" y="5197996"/>
              <a:ext cx="1363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854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Predictable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854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Accessible</a:t>
              </a:r>
            </a:p>
          </p:txBody>
        </p:sp>
      </p:grpSp>
      <p:sp>
        <p:nvSpPr>
          <p:cNvPr id="31" name="Title 30">
            <a:extLst>
              <a:ext uri="{FF2B5EF4-FFF2-40B4-BE49-F238E27FC236}">
                <a16:creationId xmlns:a16="http://schemas.microsoft.com/office/drawing/2014/main" id="{0FD480E7-7B2C-4E62-81D2-D6B894D1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A Third Operating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44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847480-DB86-7602-669A-AD9A6653F7F1}"/>
              </a:ext>
            </a:extLst>
          </p:cNvPr>
          <p:cNvSpPr txBox="1"/>
          <p:nvPr/>
        </p:nvSpPr>
        <p:spPr>
          <a:xfrm>
            <a:off x="1625415" y="1262199"/>
            <a:ext cx="255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D55835"/>
                </a:solidFill>
                <a:latin typeface="Avenir Next" panose="020B0503020202020204" pitchFamily="34" charset="0"/>
              </a:rPr>
              <a:t>Essential Elements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C6D52-C976-6223-51B0-47A252C408C4}"/>
              </a:ext>
            </a:extLst>
          </p:cNvPr>
          <p:cNvSpPr txBox="1"/>
          <p:nvPr/>
        </p:nvSpPr>
        <p:spPr>
          <a:xfrm>
            <a:off x="6711132" y="1262198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55835"/>
                </a:solidFill>
                <a:latin typeface="Avenir Next" panose="020B0503020202020204" pitchFamily="34" charset="0"/>
              </a:rPr>
              <a:t>Architectural Flexibility</a:t>
            </a:r>
          </a:p>
        </p:txBody>
      </p:sp>
      <p:sp>
        <p:nvSpPr>
          <p:cNvPr id="9" name="Star: 4 Points 2">
            <a:extLst>
              <a:ext uri="{FF2B5EF4-FFF2-40B4-BE49-F238E27FC236}">
                <a16:creationId xmlns:a16="http://schemas.microsoft.com/office/drawing/2014/main" id="{6E12EF89-B6F5-062D-DC18-C561D3827EC9}"/>
              </a:ext>
            </a:extLst>
          </p:cNvPr>
          <p:cNvSpPr/>
          <p:nvPr/>
        </p:nvSpPr>
        <p:spPr>
          <a:xfrm>
            <a:off x="1800856" y="3009585"/>
            <a:ext cx="2072226" cy="2072226"/>
          </a:xfrm>
          <a:prstGeom prst="star4">
            <a:avLst>
              <a:gd name="adj" fmla="val 1944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venir Next" panose="020B0503020202020204" pitchFamily="34" charset="0"/>
              </a:rPr>
              <a:t>Digital Flight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35679D-D7D9-0D25-987C-57C48B0B8031}"/>
              </a:ext>
            </a:extLst>
          </p:cNvPr>
          <p:cNvGrpSpPr/>
          <p:nvPr/>
        </p:nvGrpSpPr>
        <p:grpSpPr>
          <a:xfrm>
            <a:off x="1827048" y="1796422"/>
            <a:ext cx="2156090" cy="1388830"/>
            <a:chOff x="5678602" y="1129559"/>
            <a:chExt cx="3819315" cy="2460184"/>
          </a:xfrm>
        </p:grpSpPr>
        <p:pic>
          <p:nvPicPr>
            <p:cNvPr id="11" name="Graphic 10" descr="Handshake with solid fill">
              <a:extLst>
                <a:ext uri="{FF2B5EF4-FFF2-40B4-BE49-F238E27FC236}">
                  <a16:creationId xmlns:a16="http://schemas.microsoft.com/office/drawing/2014/main" id="{746CA904-FF24-9332-2D78-92160EE7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86667" y="1517380"/>
              <a:ext cx="2072363" cy="207236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0840811-747D-DFC1-C9D3-8AE9448BAB5B}"/>
                </a:ext>
              </a:extLst>
            </p:cNvPr>
            <p:cNvSpPr txBox="1"/>
            <p:nvPr/>
          </p:nvSpPr>
          <p:spPr>
            <a:xfrm>
              <a:off x="5678602" y="1129559"/>
              <a:ext cx="3819315" cy="599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Cooperative Practices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8353D5-B8EA-3153-CC9C-749978167E01}"/>
              </a:ext>
            </a:extLst>
          </p:cNvPr>
          <p:cNvGrpSpPr/>
          <p:nvPr/>
        </p:nvGrpSpPr>
        <p:grpSpPr>
          <a:xfrm>
            <a:off x="3766218" y="3124820"/>
            <a:ext cx="1516812" cy="1940759"/>
            <a:chOff x="585799" y="1882455"/>
            <a:chExt cx="2686892" cy="3437875"/>
          </a:xfrm>
        </p:grpSpPr>
        <p:pic>
          <p:nvPicPr>
            <p:cNvPr id="14" name="Graphic 13" descr="Airplane with solid fill">
              <a:extLst>
                <a:ext uri="{FF2B5EF4-FFF2-40B4-BE49-F238E27FC236}">
                  <a16:creationId xmlns:a16="http://schemas.microsoft.com/office/drawing/2014/main" id="{451A86A5-6B8E-B6E9-C881-F8800B23E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1031" y="2737604"/>
              <a:ext cx="1618181" cy="16181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452578-F491-A59B-9DD2-A6F88EF33D2D}"/>
                </a:ext>
              </a:extLst>
            </p:cNvPr>
            <p:cNvSpPr txBox="1"/>
            <p:nvPr/>
          </p:nvSpPr>
          <p:spPr>
            <a:xfrm>
              <a:off x="585799" y="4284455"/>
              <a:ext cx="2686892" cy="1035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Shared Traffic </a:t>
              </a:r>
              <a:b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</a:b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Awareness</a:t>
              </a:r>
            </a:p>
          </p:txBody>
        </p:sp>
        <p:pic>
          <p:nvPicPr>
            <p:cNvPr id="16" name="Graphic 15" descr="Airplane with solid fill">
              <a:extLst>
                <a:ext uri="{FF2B5EF4-FFF2-40B4-BE49-F238E27FC236}">
                  <a16:creationId xmlns:a16="http://schemas.microsoft.com/office/drawing/2014/main" id="{72D5B9AF-EEAA-4335-0037-FB8EA10D3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19030" y="1882455"/>
              <a:ext cx="1618181" cy="161818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684015-0D20-FB3C-FD1B-404DFAC102E7}"/>
              </a:ext>
            </a:extLst>
          </p:cNvPr>
          <p:cNvGrpSpPr/>
          <p:nvPr/>
        </p:nvGrpSpPr>
        <p:grpSpPr>
          <a:xfrm>
            <a:off x="1489168" y="5003822"/>
            <a:ext cx="2695602" cy="1115331"/>
            <a:chOff x="7557986" y="2229035"/>
            <a:chExt cx="6405314" cy="2956908"/>
          </a:xfrm>
        </p:grpSpPr>
        <p:pic>
          <p:nvPicPr>
            <p:cNvPr id="18" name="Graphic 17" descr="Gears with solid fill">
              <a:extLst>
                <a:ext uri="{FF2B5EF4-FFF2-40B4-BE49-F238E27FC236}">
                  <a16:creationId xmlns:a16="http://schemas.microsoft.com/office/drawing/2014/main" id="{29A8A5D1-D676-51A3-B14D-1B03743DE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50582">
              <a:off x="9554306" y="2229035"/>
              <a:ext cx="2412670" cy="241266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F7EC0A-83AA-C2B7-0098-6A566092BD17}"/>
                </a:ext>
              </a:extLst>
            </p:cNvPr>
            <p:cNvSpPr txBox="1"/>
            <p:nvPr/>
          </p:nvSpPr>
          <p:spPr>
            <a:xfrm>
              <a:off x="7557986" y="4288386"/>
              <a:ext cx="6405314" cy="897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 Separation Automation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576D09-4E90-4908-1ACC-789B68ED9CCF}"/>
              </a:ext>
            </a:extLst>
          </p:cNvPr>
          <p:cNvGrpSpPr/>
          <p:nvPr/>
        </p:nvGrpSpPr>
        <p:grpSpPr>
          <a:xfrm>
            <a:off x="292527" y="3370153"/>
            <a:ext cx="1990692" cy="1873688"/>
            <a:chOff x="2655664" y="2106058"/>
            <a:chExt cx="3785565" cy="3914521"/>
          </a:xfrm>
        </p:grpSpPr>
        <p:pic>
          <p:nvPicPr>
            <p:cNvPr id="21" name="Graphic 20" descr="Cell Tower with solid fill">
              <a:extLst>
                <a:ext uri="{FF2B5EF4-FFF2-40B4-BE49-F238E27FC236}">
                  <a16:creationId xmlns:a16="http://schemas.microsoft.com/office/drawing/2014/main" id="{C8EBDF49-4A57-7136-DBCF-983532016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85010" y="2106058"/>
              <a:ext cx="2206451" cy="220645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E365B1-5E4D-5D20-7184-D9C498E9CC06}"/>
                </a:ext>
              </a:extLst>
            </p:cNvPr>
            <p:cNvSpPr txBox="1"/>
            <p:nvPr/>
          </p:nvSpPr>
          <p:spPr>
            <a:xfrm>
              <a:off x="2655664" y="4284455"/>
              <a:ext cx="3785565" cy="1736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Digital Information Connectivity </a:t>
              </a:r>
              <a:b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</a:b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&amp; Services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B97C003-8BBB-A08D-CA58-72A4923C7FFF}"/>
              </a:ext>
            </a:extLst>
          </p:cNvPr>
          <p:cNvGrpSpPr/>
          <p:nvPr/>
        </p:nvGrpSpPr>
        <p:grpSpPr>
          <a:xfrm>
            <a:off x="6613272" y="1801897"/>
            <a:ext cx="5003617" cy="1452353"/>
            <a:chOff x="1932973" y="3934824"/>
            <a:chExt cx="5003617" cy="145235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556577F-96FE-ACC3-4F3D-ECA11504DD0D}"/>
                </a:ext>
              </a:extLst>
            </p:cNvPr>
            <p:cNvGrpSpPr/>
            <p:nvPr/>
          </p:nvGrpSpPr>
          <p:grpSpPr>
            <a:xfrm>
              <a:off x="1932973" y="3934824"/>
              <a:ext cx="1387558" cy="1452353"/>
              <a:chOff x="1932973" y="3266445"/>
              <a:chExt cx="1387558" cy="145235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1D964E5-48DC-51FF-EDA8-19A3D7DEBFA4}"/>
                  </a:ext>
                </a:extLst>
              </p:cNvPr>
              <p:cNvGrpSpPr/>
              <p:nvPr/>
            </p:nvGrpSpPr>
            <p:grpSpPr>
              <a:xfrm>
                <a:off x="1983594" y="3266445"/>
                <a:ext cx="1212724" cy="1212724"/>
                <a:chOff x="9616486" y="2477533"/>
                <a:chExt cx="1212724" cy="1212724"/>
              </a:xfrm>
            </p:grpSpPr>
            <p:pic>
              <p:nvPicPr>
                <p:cNvPr id="35" name="Graphic 34" descr="Arrow circle with solid fill">
                  <a:extLst>
                    <a:ext uri="{FF2B5EF4-FFF2-40B4-BE49-F238E27FC236}">
                      <a16:creationId xmlns:a16="http://schemas.microsoft.com/office/drawing/2014/main" id="{D88501B8-DA47-1994-931F-D199F596D8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16486" y="2477533"/>
                  <a:ext cx="1212724" cy="1212724"/>
                </a:xfrm>
                <a:prstGeom prst="rect">
                  <a:avLst/>
                </a:prstGeom>
              </p:spPr>
            </p:pic>
            <p:pic>
              <p:nvPicPr>
                <p:cNvPr id="36" name="Graphic 35" descr="Gears with solid fill">
                  <a:extLst>
                    <a:ext uri="{FF2B5EF4-FFF2-40B4-BE49-F238E27FC236}">
                      <a16:creationId xmlns:a16="http://schemas.microsoft.com/office/drawing/2014/main" id="{26C7FE33-F877-F8F6-49AA-68208D294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41996" y="2780209"/>
                  <a:ext cx="561703" cy="561703"/>
                </a:xfrm>
                <a:prstGeom prst="rect">
                  <a:avLst/>
                </a:prstGeom>
              </p:spPr>
            </p:pic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75A0B83-7D2A-2A30-74FE-105B8BB23F58}"/>
                  </a:ext>
                </a:extLst>
              </p:cNvPr>
              <p:cNvSpPr txBox="1"/>
              <p:nvPr/>
            </p:nvSpPr>
            <p:spPr>
              <a:xfrm>
                <a:off x="1932973" y="4380244"/>
                <a:ext cx="138755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2" algn="ctr"/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" panose="020B0503020202020204" pitchFamily="34" charset="0"/>
                  </a:rPr>
                  <a:t>Self-Provision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A5A03D0-2A38-AA90-76C6-D328B5787532}"/>
                </a:ext>
              </a:extLst>
            </p:cNvPr>
            <p:cNvGrpSpPr/>
            <p:nvPr/>
          </p:nvGrpSpPr>
          <p:grpSpPr>
            <a:xfrm>
              <a:off x="5023308" y="4173729"/>
              <a:ext cx="1913282" cy="1213448"/>
              <a:chOff x="5023308" y="3505350"/>
              <a:chExt cx="1913282" cy="1213448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3A530CC-CC5B-EBF2-A23C-98AB557F5E59}"/>
                  </a:ext>
                </a:extLst>
              </p:cNvPr>
              <p:cNvGrpSpPr/>
              <p:nvPr/>
            </p:nvGrpSpPr>
            <p:grpSpPr>
              <a:xfrm>
                <a:off x="5522749" y="3505350"/>
                <a:ext cx="914400" cy="1120228"/>
                <a:chOff x="10706423" y="2742081"/>
                <a:chExt cx="914400" cy="1120228"/>
              </a:xfrm>
            </p:grpSpPr>
            <p:pic>
              <p:nvPicPr>
                <p:cNvPr id="31" name="Graphic 30" descr="Open hand with solid fill">
                  <a:extLst>
                    <a:ext uri="{FF2B5EF4-FFF2-40B4-BE49-F238E27FC236}">
                      <a16:creationId xmlns:a16="http://schemas.microsoft.com/office/drawing/2014/main" id="{2EA6101E-2C5B-8FD5-BFDD-D947E8BB7E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06423" y="2947909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2" name="Graphic 31" descr="Gears with solid fill">
                  <a:extLst>
                    <a:ext uri="{FF2B5EF4-FFF2-40B4-BE49-F238E27FC236}">
                      <a16:creationId xmlns:a16="http://schemas.microsoft.com/office/drawing/2014/main" id="{8A59F3B6-173A-7F63-5E5E-71CDF014CD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919811" y="2742081"/>
                  <a:ext cx="561703" cy="561703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EB5E29-0009-EEE7-132E-5865471DE175}"/>
                  </a:ext>
                </a:extLst>
              </p:cNvPr>
              <p:cNvSpPr txBox="1"/>
              <p:nvPr/>
            </p:nvSpPr>
            <p:spPr>
              <a:xfrm>
                <a:off x="5023308" y="4380244"/>
                <a:ext cx="191328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2" algn="ctr"/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" panose="020B0503020202020204" pitchFamily="34" charset="0"/>
                  </a:rPr>
                  <a:t>Services Provision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8E0B5E-5B26-C2FE-C0F0-5FBAA4B44488}"/>
                </a:ext>
              </a:extLst>
            </p:cNvPr>
            <p:cNvGrpSpPr/>
            <p:nvPr/>
          </p:nvGrpSpPr>
          <p:grpSpPr>
            <a:xfrm>
              <a:off x="3312921" y="4516154"/>
              <a:ext cx="1890552" cy="372542"/>
              <a:chOff x="3339291" y="3888513"/>
              <a:chExt cx="1890552" cy="372542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99C9537B-4DFD-0916-5EA0-9DFA545CAC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469742" y="3888513"/>
                <a:ext cx="1670723" cy="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360BF4-A5C2-5A20-9952-343CD0256612}"/>
                  </a:ext>
                </a:extLst>
              </p:cNvPr>
              <p:cNvSpPr txBox="1"/>
              <p:nvPr/>
            </p:nvSpPr>
            <p:spPr>
              <a:xfrm>
                <a:off x="3339291" y="3922501"/>
                <a:ext cx="189055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  <a:latin typeface="Avenir Next" panose="020B0503020202020204" pitchFamily="34" charset="0"/>
                  </a:rPr>
                  <a:t>Spectrum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A26B75-71AB-68E0-9321-FF0FDD88F4B8}"/>
              </a:ext>
            </a:extLst>
          </p:cNvPr>
          <p:cNvGrpSpPr/>
          <p:nvPr/>
        </p:nvGrpSpPr>
        <p:grpSpPr>
          <a:xfrm>
            <a:off x="7381612" y="3503226"/>
            <a:ext cx="3113770" cy="2842413"/>
            <a:chOff x="7921808" y="2133750"/>
            <a:chExt cx="3963640" cy="361822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89AF43-D2EE-3803-5E46-16D47DEA00E7}"/>
                </a:ext>
              </a:extLst>
            </p:cNvPr>
            <p:cNvSpPr txBox="1"/>
            <p:nvPr/>
          </p:nvSpPr>
          <p:spPr>
            <a:xfrm>
              <a:off x="7921808" y="5007588"/>
              <a:ext cx="3963640" cy="744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 algn="ctr"/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Location of automation </a:t>
              </a:r>
              <a:b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</a:br>
              <a:r>
                <a:rPr lang="en-US" sz="1600" dirty="0">
                  <a:solidFill>
                    <a:schemeClr val="accent1">
                      <a:lumMod val="75000"/>
                    </a:schemeClr>
                  </a:solidFill>
                  <a:latin typeface="Avenir Next" panose="020B0503020202020204" pitchFamily="34" charset="0"/>
                </a:rPr>
                <a:t>and decision-making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506860-5FED-3C3F-ECEB-FF14E529B63F}"/>
                </a:ext>
              </a:extLst>
            </p:cNvPr>
            <p:cNvGrpSpPr/>
            <p:nvPr/>
          </p:nvGrpSpPr>
          <p:grpSpPr>
            <a:xfrm>
              <a:off x="8528675" y="2133750"/>
              <a:ext cx="2878244" cy="2896374"/>
              <a:chOff x="7956083" y="3552982"/>
              <a:chExt cx="2878244" cy="2896374"/>
            </a:xfrm>
          </p:grpSpPr>
          <p:pic>
            <p:nvPicPr>
              <p:cNvPr id="40" name="Graphic 39" descr="Work from home desk with solid fill">
                <a:extLst>
                  <a:ext uri="{FF2B5EF4-FFF2-40B4-BE49-F238E27FC236}">
                    <a16:creationId xmlns:a16="http://schemas.microsoft.com/office/drawing/2014/main" id="{BDD1D1A9-950B-AA3E-15B5-33EC70986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873836" y="553495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1" name="Graphic 40" descr="Syncing cloud with solid fill">
                <a:extLst>
                  <a:ext uri="{FF2B5EF4-FFF2-40B4-BE49-F238E27FC236}">
                    <a16:creationId xmlns:a16="http://schemas.microsoft.com/office/drawing/2014/main" id="{C888CEE3-3EFA-2E7E-9B6F-A6C50D5CE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919927" y="3552982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2" name="Freeform: Shape 39">
                <a:extLst>
                  <a:ext uri="{FF2B5EF4-FFF2-40B4-BE49-F238E27FC236}">
                    <a16:creationId xmlns:a16="http://schemas.microsoft.com/office/drawing/2014/main" id="{5B9BB3CD-38DF-BDF3-E62B-E12837AF79CE}"/>
                  </a:ext>
                </a:extLst>
              </p:cNvPr>
              <p:cNvSpPr/>
              <p:nvPr/>
            </p:nvSpPr>
            <p:spPr>
              <a:xfrm>
                <a:off x="7956083" y="3884056"/>
                <a:ext cx="776725" cy="252253"/>
              </a:xfrm>
              <a:custGeom>
                <a:avLst/>
                <a:gdLst>
                  <a:gd name="connsiteX0" fmla="*/ 85041 w 776725"/>
                  <a:gd name="connsiteY0" fmla="*/ 244643 h 252253"/>
                  <a:gd name="connsiteX1" fmla="*/ 62181 w 776725"/>
                  <a:gd name="connsiteY1" fmla="*/ 230356 h 252253"/>
                  <a:gd name="connsiteX2" fmla="*/ 945 w 776725"/>
                  <a:gd name="connsiteY2" fmla="*/ 126190 h 252253"/>
                  <a:gd name="connsiteX3" fmla="*/ 3702 w 776725"/>
                  <a:gd name="connsiteY3" fmla="*/ 116261 h 252253"/>
                  <a:gd name="connsiteX4" fmla="*/ 5783 w 776725"/>
                  <a:gd name="connsiteY4" fmla="*/ 115475 h 252253"/>
                  <a:gd name="connsiteX5" fmla="*/ 28282 w 776725"/>
                  <a:gd name="connsiteY5" fmla="*/ 110712 h 252253"/>
                  <a:gd name="connsiteX6" fmla="*/ 46998 w 776725"/>
                  <a:gd name="connsiteY6" fmla="*/ 115475 h 252253"/>
                  <a:gd name="connsiteX7" fmla="*/ 129580 w 776725"/>
                  <a:gd name="connsiteY7" fmla="*/ 186207 h 252253"/>
                  <a:gd name="connsiteX8" fmla="*/ 286457 w 776725"/>
                  <a:gd name="connsiteY8" fmla="*/ 153289 h 252253"/>
                  <a:gd name="connsiteX9" fmla="*/ 126675 w 776725"/>
                  <a:gd name="connsiteY9" fmla="*/ 20291 h 252253"/>
                  <a:gd name="connsiteX10" fmla="*/ 125759 w 776725"/>
                  <a:gd name="connsiteY10" fmla="*/ 10014 h 252253"/>
                  <a:gd name="connsiteX11" fmla="*/ 129847 w 776725"/>
                  <a:gd name="connsiteY11" fmla="*/ 7556 h 252253"/>
                  <a:gd name="connsiteX12" fmla="*/ 162879 w 776725"/>
                  <a:gd name="connsiteY12" fmla="*/ 632 h 252253"/>
                  <a:gd name="connsiteX13" fmla="*/ 180796 w 776725"/>
                  <a:gd name="connsiteY13" fmla="*/ 2537 h 252253"/>
                  <a:gd name="connsiteX14" fmla="*/ 443324 w 776725"/>
                  <a:gd name="connsiteY14" fmla="*/ 120437 h 252253"/>
                  <a:gd name="connsiteX15" fmla="*/ 664380 w 776725"/>
                  <a:gd name="connsiteY15" fmla="*/ 74098 h 252253"/>
                  <a:gd name="connsiteX16" fmla="*/ 776175 w 776725"/>
                  <a:gd name="connsiteY16" fmla="*/ 110188 h 252253"/>
                  <a:gd name="connsiteX17" fmla="*/ 712358 w 776725"/>
                  <a:gd name="connsiteY17" fmla="*/ 160804 h 252253"/>
                  <a:gd name="connsiteX18" fmla="*/ 343169 w 776725"/>
                  <a:gd name="connsiteY18" fmla="*/ 238280 h 252253"/>
                  <a:gd name="connsiteX19" fmla="*/ 158107 w 776725"/>
                  <a:gd name="connsiteY19" fmla="*/ 250310 h 25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76725" h="252253">
                    <a:moveTo>
                      <a:pt x="85041" y="244643"/>
                    </a:moveTo>
                    <a:cubicBezTo>
                      <a:pt x="75546" y="243899"/>
                      <a:pt x="67011" y="238565"/>
                      <a:pt x="62181" y="230356"/>
                    </a:cubicBezTo>
                    <a:lnTo>
                      <a:pt x="945" y="126190"/>
                    </a:lnTo>
                    <a:cubicBezTo>
                      <a:pt x="-1036" y="122687"/>
                      <a:pt x="199" y="118242"/>
                      <a:pt x="3702" y="116261"/>
                    </a:cubicBezTo>
                    <a:cubicBezTo>
                      <a:pt x="4351" y="115894"/>
                      <a:pt x="5053" y="115629"/>
                      <a:pt x="5783" y="115475"/>
                    </a:cubicBezTo>
                    <a:lnTo>
                      <a:pt x="28282" y="110712"/>
                    </a:lnTo>
                    <a:cubicBezTo>
                      <a:pt x="34921" y="109316"/>
                      <a:pt x="41834" y="111074"/>
                      <a:pt x="46998" y="115475"/>
                    </a:cubicBezTo>
                    <a:lnTo>
                      <a:pt x="129580" y="186207"/>
                    </a:lnTo>
                    <a:lnTo>
                      <a:pt x="286457" y="153289"/>
                    </a:lnTo>
                    <a:lnTo>
                      <a:pt x="126675" y="20291"/>
                    </a:lnTo>
                    <a:cubicBezTo>
                      <a:pt x="123584" y="17706"/>
                      <a:pt x="123174" y="13105"/>
                      <a:pt x="125759" y="10014"/>
                    </a:cubicBezTo>
                    <a:cubicBezTo>
                      <a:pt x="126808" y="8759"/>
                      <a:pt x="128247" y="7894"/>
                      <a:pt x="129847" y="7556"/>
                    </a:cubicBezTo>
                    <a:lnTo>
                      <a:pt x="162879" y="632"/>
                    </a:lnTo>
                    <a:cubicBezTo>
                      <a:pt x="168903" y="-644"/>
                      <a:pt x="175175" y="23"/>
                      <a:pt x="180796" y="2537"/>
                    </a:cubicBezTo>
                    <a:lnTo>
                      <a:pt x="443324" y="120437"/>
                    </a:lnTo>
                    <a:lnTo>
                      <a:pt x="664380" y="74098"/>
                    </a:lnTo>
                    <a:cubicBezTo>
                      <a:pt x="692898" y="68107"/>
                      <a:pt x="771689" y="88795"/>
                      <a:pt x="776175" y="110188"/>
                    </a:cubicBezTo>
                    <a:cubicBezTo>
                      <a:pt x="783662" y="145840"/>
                      <a:pt x="712358" y="160804"/>
                      <a:pt x="712358" y="160804"/>
                    </a:cubicBezTo>
                    <a:lnTo>
                      <a:pt x="343169" y="238280"/>
                    </a:lnTo>
                    <a:cubicBezTo>
                      <a:pt x="282364" y="251041"/>
                      <a:pt x="220053" y="255091"/>
                      <a:pt x="158107" y="2503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600" dirty="0"/>
              </a:p>
            </p:txBody>
          </p:sp>
          <p:pic>
            <p:nvPicPr>
              <p:cNvPr id="43" name="Graphic 42" descr="Head with gears with solid fill">
                <a:extLst>
                  <a:ext uri="{FF2B5EF4-FFF2-40B4-BE49-F238E27FC236}">
                    <a16:creationId xmlns:a16="http://schemas.microsoft.com/office/drawing/2014/main" id="{2FBFF8D6-FD74-7CE7-6610-8FAD70F83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873836" y="4467382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BB0EBF46-9F41-AB47-0027-8E7356489D1E}"/>
                  </a:ext>
                </a:extLst>
              </p:cNvPr>
              <p:cNvCxnSpPr/>
              <p:nvPr/>
            </p:nvCxnSpPr>
            <p:spPr bwMode="auto">
              <a:xfrm>
                <a:off x="8492254" y="4467382"/>
                <a:ext cx="469916" cy="1006873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9E30E1B-6619-1C73-636C-0021A52637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707273" y="4451496"/>
                <a:ext cx="469916" cy="1006873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23AD2A4C-95C5-F428-BEB8-7113A7F154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89552" y="4099429"/>
                <a:ext cx="1082969" cy="0"/>
              </a:xfrm>
              <a:prstGeom prst="straightConnector1">
                <a:avLst/>
              </a:prstGeom>
              <a:ln w="57150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1719EF-F7BF-8BB8-008E-0B3094227E0A}"/>
              </a:ext>
            </a:extLst>
          </p:cNvPr>
          <p:cNvCxnSpPr/>
          <p:nvPr/>
        </p:nvCxnSpPr>
        <p:spPr>
          <a:xfrm>
            <a:off x="6096000" y="1460759"/>
            <a:ext cx="0" cy="449450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C1EF31-6C17-492C-AD44-C40EE7F50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79" y="168377"/>
            <a:ext cx="10515600" cy="480131"/>
          </a:xfrm>
        </p:spPr>
        <p:txBody>
          <a:bodyPr/>
          <a:lstStyle/>
          <a:p>
            <a:r>
              <a:rPr lang="en-US" dirty="0"/>
              <a:t>Digital Flight </a:t>
            </a:r>
            <a:r>
              <a:rPr lang="en-US" sz="2800" b="0" dirty="0">
                <a:solidFill>
                  <a:schemeClr val="bg1"/>
                </a:solidFill>
                <a:latin typeface="Gobold Thin" panose="02000500000000000000" pitchFamily="2" charset="0"/>
              </a:rPr>
              <a:t>Elements and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06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4C992-735D-40E0-864E-AE02D76B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Flight Principal Capabilities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594E9C-4FD0-4C23-8E78-D30B42B39608}"/>
              </a:ext>
            </a:extLst>
          </p:cNvPr>
          <p:cNvGrpSpPr/>
          <p:nvPr/>
        </p:nvGrpSpPr>
        <p:grpSpPr>
          <a:xfrm>
            <a:off x="697642" y="1049273"/>
            <a:ext cx="2743200" cy="2743200"/>
            <a:chOff x="1131019" y="172987"/>
            <a:chExt cx="2743200" cy="27432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811607-29E5-45D6-B49D-43634B05B65E}"/>
                </a:ext>
              </a:extLst>
            </p:cNvPr>
            <p:cNvGrpSpPr/>
            <p:nvPr/>
          </p:nvGrpSpPr>
          <p:grpSpPr>
            <a:xfrm>
              <a:off x="1131019" y="172987"/>
              <a:ext cx="2743200" cy="2743200"/>
              <a:chOff x="1131019" y="854336"/>
              <a:chExt cx="2743200" cy="27432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301EBA-0F94-4FA7-AFE3-FB4DCFC4FDD5}"/>
                  </a:ext>
                </a:extLst>
              </p:cNvPr>
              <p:cNvSpPr/>
              <p:nvPr/>
            </p:nvSpPr>
            <p:spPr>
              <a:xfrm>
                <a:off x="1131019" y="854336"/>
                <a:ext cx="2743200" cy="27432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pic>
            <p:nvPicPr>
              <p:cNvPr id="27" name="Graphic 26" descr="Airplane with solid fill">
                <a:extLst>
                  <a:ext uri="{FF2B5EF4-FFF2-40B4-BE49-F238E27FC236}">
                    <a16:creationId xmlns:a16="http://schemas.microsoft.com/office/drawing/2014/main" id="{4E5074DA-8590-46B9-86D8-CDD8563CF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21184" y="3242698"/>
                <a:ext cx="137698" cy="137696"/>
              </a:xfrm>
              <a:prstGeom prst="rect">
                <a:avLst/>
              </a:prstGeom>
            </p:spPr>
          </p:pic>
          <p:pic>
            <p:nvPicPr>
              <p:cNvPr id="28" name="Graphic 27" descr="Airplane with solid fill">
                <a:extLst>
                  <a:ext uri="{FF2B5EF4-FFF2-40B4-BE49-F238E27FC236}">
                    <a16:creationId xmlns:a16="http://schemas.microsoft.com/office/drawing/2014/main" id="{68A9BE75-25EE-4A8B-9376-746DE9F6F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21239" y="3429000"/>
                <a:ext cx="137698" cy="137696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497C0DD-C1B6-4557-8F56-8F90B36EB395}"/>
                  </a:ext>
                </a:extLst>
              </p:cNvPr>
              <p:cNvSpPr txBox="1"/>
              <p:nvPr/>
            </p:nvSpPr>
            <p:spPr>
              <a:xfrm>
                <a:off x="1314588" y="3202288"/>
                <a:ext cx="58051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/>
                  <a:t>Current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A165FF-F29F-4DA8-9675-51DC664805F1}"/>
                  </a:ext>
                </a:extLst>
              </p:cNvPr>
              <p:cNvSpPr txBox="1"/>
              <p:nvPr/>
            </p:nvSpPr>
            <p:spPr>
              <a:xfrm>
                <a:off x="1333773" y="3374288"/>
                <a:ext cx="633796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dirty="0"/>
                  <a:t>Predicted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B582229-7935-4EA6-8B1B-4522125590E8}"/>
                  </a:ext>
                </a:extLst>
              </p:cNvPr>
              <p:cNvSpPr/>
              <p:nvPr/>
            </p:nvSpPr>
            <p:spPr>
              <a:xfrm>
                <a:off x="1131019" y="3202288"/>
                <a:ext cx="849704" cy="39524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E888AFB-7A3C-4501-8C0C-12DF0BCD90DD}"/>
                </a:ext>
              </a:extLst>
            </p:cNvPr>
            <p:cNvSpPr/>
            <p:nvPr/>
          </p:nvSpPr>
          <p:spPr>
            <a:xfrm>
              <a:off x="2080089" y="800091"/>
              <a:ext cx="541852" cy="54185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6" name="Graphic 5" descr="Airplane with solid fill">
              <a:extLst>
                <a:ext uri="{FF2B5EF4-FFF2-40B4-BE49-F238E27FC236}">
                  <a16:creationId xmlns:a16="http://schemas.microsoft.com/office/drawing/2014/main" id="{847CAB9C-9B68-419E-9C9B-9F4E483B1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05017" y="2390356"/>
              <a:ext cx="245999" cy="245999"/>
            </a:xfrm>
            <a:prstGeom prst="rect">
              <a:avLst/>
            </a:prstGeom>
          </p:spPr>
        </p:pic>
        <p:pic>
          <p:nvPicPr>
            <p:cNvPr id="7" name="Graphic 6" descr="Airplane with solid fill">
              <a:extLst>
                <a:ext uri="{FF2B5EF4-FFF2-40B4-BE49-F238E27FC236}">
                  <a16:creationId xmlns:a16="http://schemas.microsoft.com/office/drawing/2014/main" id="{4CC219FB-A33F-48C2-B025-8B350FDB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138308">
              <a:off x="3269675" y="1269984"/>
              <a:ext cx="245999" cy="24599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E4C817-2208-43F0-98FB-6CA65AEAFD8E}"/>
                </a:ext>
              </a:extLst>
            </p:cNvPr>
            <p:cNvCxnSpPr>
              <a:cxnSpLocks/>
              <a:stCxn id="6" idx="0"/>
              <a:endCxn id="9" idx="2"/>
            </p:cNvCxnSpPr>
            <p:nvPr/>
          </p:nvCxnSpPr>
          <p:spPr>
            <a:xfrm flipH="1" flipV="1">
              <a:off x="2228016" y="1476231"/>
              <a:ext cx="1" cy="914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phic 8" descr="Airplane with solid fill">
              <a:extLst>
                <a:ext uri="{FF2B5EF4-FFF2-40B4-BE49-F238E27FC236}">
                  <a16:creationId xmlns:a16="http://schemas.microsoft.com/office/drawing/2014/main" id="{1A867C20-EF77-4492-B833-0DB63DFFD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5016" y="1230232"/>
              <a:ext cx="245999" cy="245999"/>
            </a:xfrm>
            <a:prstGeom prst="rect">
              <a:avLst/>
            </a:prstGeom>
          </p:spPr>
        </p:pic>
        <p:pic>
          <p:nvPicPr>
            <p:cNvPr id="10" name="Graphic 9" descr="Airplane with solid fill">
              <a:extLst>
                <a:ext uri="{FF2B5EF4-FFF2-40B4-BE49-F238E27FC236}">
                  <a16:creationId xmlns:a16="http://schemas.microsoft.com/office/drawing/2014/main" id="{2A294A65-CC46-47F2-A833-503596F1B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138308">
              <a:off x="2228016" y="950030"/>
              <a:ext cx="245999" cy="2459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F79A00-65E4-44AB-8CEE-04DAAB6586FE}"/>
                </a:ext>
              </a:extLst>
            </p:cNvPr>
            <p:cNvSpPr/>
            <p:nvPr/>
          </p:nvSpPr>
          <p:spPr>
            <a:xfrm>
              <a:off x="2223436" y="328978"/>
              <a:ext cx="462012" cy="1877252"/>
            </a:xfrm>
            <a:custGeom>
              <a:avLst/>
              <a:gdLst>
                <a:gd name="connsiteX0" fmla="*/ 0 w 462012"/>
                <a:gd name="connsiteY0" fmla="*/ 2242686 h 2242686"/>
                <a:gd name="connsiteX1" fmla="*/ 462012 w 462012"/>
                <a:gd name="connsiteY1" fmla="*/ 1039528 h 2242686"/>
                <a:gd name="connsiteX2" fmla="*/ 240631 w 462012"/>
                <a:gd name="connsiteY2" fmla="*/ 0 h 224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2012" h="2242686">
                  <a:moveTo>
                    <a:pt x="0" y="2242686"/>
                  </a:moveTo>
                  <a:lnTo>
                    <a:pt x="462012" y="1039528"/>
                  </a:lnTo>
                  <a:lnTo>
                    <a:pt x="240631" y="0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12" name="Graphic 11" descr="Airplane with solid fill">
              <a:extLst>
                <a:ext uri="{FF2B5EF4-FFF2-40B4-BE49-F238E27FC236}">
                  <a16:creationId xmlns:a16="http://schemas.microsoft.com/office/drawing/2014/main" id="{717C5B93-CB85-4F5E-B570-8FCB64987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642757" y="541358"/>
              <a:ext cx="245999" cy="245999"/>
            </a:xfrm>
            <a:prstGeom prst="rect">
              <a:avLst/>
            </a:prstGeom>
          </p:spPr>
        </p:pic>
        <p:pic>
          <p:nvPicPr>
            <p:cNvPr id="13" name="Graphic 12" descr="Airplane with solid fill">
              <a:extLst>
                <a:ext uri="{FF2B5EF4-FFF2-40B4-BE49-F238E27FC236}">
                  <a16:creationId xmlns:a16="http://schemas.microsoft.com/office/drawing/2014/main" id="{09B8FC7E-2FBF-473B-8243-4F220B4D5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1642757" y="1658829"/>
              <a:ext cx="245999" cy="24599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293466-0E4F-4D26-8427-249AE011E3E0}"/>
                </a:ext>
              </a:extLst>
            </p:cNvPr>
            <p:cNvSpPr txBox="1"/>
            <p:nvPr/>
          </p:nvSpPr>
          <p:spPr>
            <a:xfrm>
              <a:off x="2018024" y="2543482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702ABE-6B1C-42E2-ACF3-D57A29358138}"/>
                </a:ext>
              </a:extLst>
            </p:cNvPr>
            <p:cNvSpPr txBox="1"/>
            <p:nvPr/>
          </p:nvSpPr>
          <p:spPr>
            <a:xfrm>
              <a:off x="2801676" y="1753171"/>
              <a:ext cx="661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Detected Conflict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13B5F3-AF6E-49B7-BD9F-744ECD9FA998}"/>
                </a:ext>
              </a:extLst>
            </p:cNvPr>
            <p:cNvCxnSpPr>
              <a:cxnSpLocks/>
              <a:stCxn id="7" idx="0"/>
              <a:endCxn id="10" idx="2"/>
            </p:cNvCxnSpPr>
            <p:nvPr/>
          </p:nvCxnSpPr>
          <p:spPr>
            <a:xfrm flipH="1" flipV="1">
              <a:off x="2469462" y="1106186"/>
              <a:ext cx="804766" cy="253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9FAAE9-A9D7-4009-8CE0-0BC0BCCCC832}"/>
                </a:ext>
              </a:extLst>
            </p:cNvPr>
            <p:cNvCxnSpPr>
              <a:cxnSpLocks/>
              <a:stCxn id="13" idx="2"/>
              <a:endCxn id="12" idx="0"/>
            </p:cNvCxnSpPr>
            <p:nvPr/>
          </p:nvCxnSpPr>
          <p:spPr>
            <a:xfrm flipV="1">
              <a:off x="1765756" y="787357"/>
              <a:ext cx="0" cy="8714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6874095-5D2C-4FF0-9D4B-CC677C62BCE2}"/>
                </a:ext>
              </a:extLst>
            </p:cNvPr>
            <p:cNvCxnSpPr>
              <a:cxnSpLocks/>
              <a:endCxn id="5" idx="4"/>
            </p:cNvCxnSpPr>
            <p:nvPr/>
          </p:nvCxnSpPr>
          <p:spPr>
            <a:xfrm flipH="1" flipV="1">
              <a:off x="2351015" y="1341943"/>
              <a:ext cx="500006" cy="4301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7F131FA-86B7-4CE3-BC59-4EC05FAEED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6978" y="667887"/>
              <a:ext cx="349874" cy="1194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85F3DC-536A-4AEF-A204-A53CD2183943}"/>
                </a:ext>
              </a:extLst>
            </p:cNvPr>
            <p:cNvSpPr txBox="1"/>
            <p:nvPr/>
          </p:nvSpPr>
          <p:spPr>
            <a:xfrm>
              <a:off x="2847831" y="457047"/>
              <a:ext cx="72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Computed Resolution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3F4953-CF51-453D-9DD5-794FE67A9FDF}"/>
                </a:ext>
              </a:extLst>
            </p:cNvPr>
            <p:cNvSpPr txBox="1"/>
            <p:nvPr/>
          </p:nvSpPr>
          <p:spPr>
            <a:xfrm>
              <a:off x="1402052" y="1932708"/>
              <a:ext cx="7290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Conflict Prevention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994D8FF-0E0B-4C49-90A3-E9A123D57B69}"/>
                </a:ext>
              </a:extLst>
            </p:cNvPr>
            <p:cNvSpPr/>
            <p:nvPr/>
          </p:nvSpPr>
          <p:spPr>
            <a:xfrm flipH="1">
              <a:off x="1965795" y="1575167"/>
              <a:ext cx="253077" cy="617194"/>
            </a:xfrm>
            <a:custGeom>
              <a:avLst/>
              <a:gdLst>
                <a:gd name="connsiteX0" fmla="*/ 0 w 462012"/>
                <a:gd name="connsiteY0" fmla="*/ 2242686 h 2242686"/>
                <a:gd name="connsiteX1" fmla="*/ 462012 w 462012"/>
                <a:gd name="connsiteY1" fmla="*/ 1039528 h 2242686"/>
                <a:gd name="connsiteX2" fmla="*/ 240631 w 462012"/>
                <a:gd name="connsiteY2" fmla="*/ 0 h 2242686"/>
                <a:gd name="connsiteX0" fmla="*/ 0 w 462012"/>
                <a:gd name="connsiteY0" fmla="*/ 1203158 h 1203158"/>
                <a:gd name="connsiteX1" fmla="*/ 462012 w 462012"/>
                <a:gd name="connsiteY1" fmla="*/ 0 h 1203158"/>
                <a:gd name="connsiteX0" fmla="*/ 0 w 171499"/>
                <a:gd name="connsiteY0" fmla="*/ 436395 h 436395"/>
                <a:gd name="connsiteX1" fmla="*/ 171499 w 171499"/>
                <a:gd name="connsiteY1" fmla="*/ 0 h 4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1499" h="436395">
                  <a:moveTo>
                    <a:pt x="0" y="436395"/>
                  </a:moveTo>
                  <a:lnTo>
                    <a:pt x="171499" y="0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23" name="Flowchart: Summing Junction 22">
              <a:extLst>
                <a:ext uri="{FF2B5EF4-FFF2-40B4-BE49-F238E27FC236}">
                  <a16:creationId xmlns:a16="http://schemas.microsoft.com/office/drawing/2014/main" id="{089D5B52-4853-415D-AAF3-6D8DFF1DBD54}"/>
                </a:ext>
              </a:extLst>
            </p:cNvPr>
            <p:cNvSpPr/>
            <p:nvPr/>
          </p:nvSpPr>
          <p:spPr>
            <a:xfrm>
              <a:off x="1965796" y="1672301"/>
              <a:ext cx="167327" cy="167327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24" name="Graphic 23" descr="Cloud With Lightning And Rain with solid fill">
              <a:extLst>
                <a:ext uri="{FF2B5EF4-FFF2-40B4-BE49-F238E27FC236}">
                  <a16:creationId xmlns:a16="http://schemas.microsoft.com/office/drawing/2014/main" id="{1B611D6A-74D2-4115-AB06-DC24FA9AE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57589" y="1933696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8A06B5-1F08-42F3-8050-5E54D65A5D7D}"/>
                </a:ext>
              </a:extLst>
            </p:cNvPr>
            <p:cNvSpPr txBox="1"/>
            <p:nvPr/>
          </p:nvSpPr>
          <p:spPr>
            <a:xfrm>
              <a:off x="2522577" y="2202186"/>
              <a:ext cx="725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Hazard Avoidance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A39B629-9C8B-42DE-96A7-F10F239F3B41}"/>
              </a:ext>
            </a:extLst>
          </p:cNvPr>
          <p:cNvGrpSpPr/>
          <p:nvPr/>
        </p:nvGrpSpPr>
        <p:grpSpPr>
          <a:xfrm>
            <a:off x="8477577" y="1049273"/>
            <a:ext cx="2743200" cy="2743200"/>
            <a:chOff x="7430776" y="181032"/>
            <a:chExt cx="2743200" cy="27432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A222E6-D8BB-41A0-9DA6-6C868D2221A5}"/>
                </a:ext>
              </a:extLst>
            </p:cNvPr>
            <p:cNvSpPr/>
            <p:nvPr/>
          </p:nvSpPr>
          <p:spPr>
            <a:xfrm>
              <a:off x="7430776" y="181032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73E76B4-1F71-417B-93A3-CAB9DEE82309}"/>
                </a:ext>
              </a:extLst>
            </p:cNvPr>
            <p:cNvGrpSpPr/>
            <p:nvPr/>
          </p:nvGrpSpPr>
          <p:grpSpPr>
            <a:xfrm>
              <a:off x="7924313" y="1804573"/>
              <a:ext cx="2073901" cy="688991"/>
              <a:chOff x="7924313" y="2491231"/>
              <a:chExt cx="2073901" cy="688991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94F2752-AA99-4EDA-BEAD-533AC8A71165}"/>
                  </a:ext>
                </a:extLst>
              </p:cNvPr>
              <p:cNvSpPr/>
              <p:nvPr/>
            </p:nvSpPr>
            <p:spPr>
              <a:xfrm>
                <a:off x="7929076" y="2491231"/>
                <a:ext cx="2034908" cy="6889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5E444F9-7F9C-46BC-9B6C-DF7CA60977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4313" y="2830104"/>
                <a:ext cx="207390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E5F9B99-6507-43B6-8771-B328CEC9C8F7}"/>
                  </a:ext>
                </a:extLst>
              </p:cNvPr>
              <p:cNvCxnSpPr/>
              <p:nvPr/>
            </p:nvCxnSpPr>
            <p:spPr>
              <a:xfrm>
                <a:off x="7924313" y="2491231"/>
                <a:ext cx="20396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A8211833-86A5-48EC-9F33-FA4C6171AAB4}"/>
                  </a:ext>
                </a:extLst>
              </p:cNvPr>
              <p:cNvCxnSpPr/>
              <p:nvPr/>
            </p:nvCxnSpPr>
            <p:spPr>
              <a:xfrm>
                <a:off x="7924313" y="3179078"/>
                <a:ext cx="203967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22898BB-7C6E-4C9B-BFAA-0CA23B41F3B4}"/>
                </a:ext>
              </a:extLst>
            </p:cNvPr>
            <p:cNvSpPr/>
            <p:nvPr/>
          </p:nvSpPr>
          <p:spPr>
            <a:xfrm>
              <a:off x="7929076" y="1019054"/>
              <a:ext cx="1732151" cy="2922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7697B4F-268E-46DA-A7F0-FB9BB9346262}"/>
                </a:ext>
              </a:extLst>
            </p:cNvPr>
            <p:cNvSpPr/>
            <p:nvPr/>
          </p:nvSpPr>
          <p:spPr>
            <a:xfrm>
              <a:off x="7929076" y="371550"/>
              <a:ext cx="1732151" cy="2922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84266B0-CC52-415D-A742-C0DB702A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678563" y="1004625"/>
              <a:ext cx="304800" cy="30480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463D2CB-9A97-47EC-888B-213A06337A69}"/>
                </a:ext>
              </a:extLst>
            </p:cNvPr>
            <p:cNvGrpSpPr/>
            <p:nvPr/>
          </p:nvGrpSpPr>
          <p:grpSpPr>
            <a:xfrm>
              <a:off x="7915363" y="1007907"/>
              <a:ext cx="1734959" cy="305827"/>
              <a:chOff x="8194864" y="1694565"/>
              <a:chExt cx="1469748" cy="305827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001441B-F272-44E7-8237-80C0592802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6557" y="1847479"/>
                <a:ext cx="145682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C6F2CBE-33D1-490B-8447-C575D021F7C8}"/>
                  </a:ext>
                </a:extLst>
              </p:cNvPr>
              <p:cNvCxnSpPr/>
              <p:nvPr/>
            </p:nvCxnSpPr>
            <p:spPr>
              <a:xfrm flipH="1">
                <a:off x="8196557" y="1694565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4EDA4E1-1783-469E-BA16-20FEF48EAA08}"/>
                  </a:ext>
                </a:extLst>
              </p:cNvPr>
              <p:cNvCxnSpPr/>
              <p:nvPr/>
            </p:nvCxnSpPr>
            <p:spPr>
              <a:xfrm flipH="1">
                <a:off x="8194864" y="1994168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6CFFEF7-866C-4FEF-BCF8-B6B6F76529AB}"/>
                </a:ext>
              </a:extLst>
            </p:cNvPr>
            <p:cNvGrpSpPr/>
            <p:nvPr/>
          </p:nvGrpSpPr>
          <p:grpSpPr>
            <a:xfrm>
              <a:off x="8015134" y="1009935"/>
              <a:ext cx="358833" cy="301320"/>
              <a:chOff x="8678770" y="1696593"/>
              <a:chExt cx="358833" cy="301320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E59D097-36C2-4C71-9FA7-B504718548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5959" y="1696593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081CCF0-061C-4885-9C87-82CB2069384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854650" y="1697970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16C32E18-4C7D-4C02-A3F8-C1B1D1AD10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8770" y="1737397"/>
                <a:ext cx="358833" cy="227183"/>
              </a:xfrm>
              <a:prstGeom prst="rect">
                <a:avLst/>
              </a:prstGeom>
            </p:spPr>
          </p:pic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52441E-41A1-4223-9BD3-45EAE0981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310" y="1990650"/>
              <a:ext cx="304800" cy="30480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0C0BE38-2DF2-4539-A789-341267501449}"/>
                </a:ext>
              </a:extLst>
            </p:cNvPr>
            <p:cNvGrpSpPr/>
            <p:nvPr/>
          </p:nvGrpSpPr>
          <p:grpSpPr>
            <a:xfrm>
              <a:off x="9160940" y="1798550"/>
              <a:ext cx="822423" cy="690606"/>
              <a:chOff x="8473773" y="2413914"/>
              <a:chExt cx="650124" cy="54592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86B93A6-563C-4504-89D1-39480FF9C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2870" y="2413914"/>
                <a:ext cx="0" cy="545923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C2D07DF-A187-4E5A-B517-22260A5BFD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805243" y="2416410"/>
                <a:ext cx="0" cy="545923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13B6975-9587-451A-8C4F-00F7CC3A6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73773" y="2487843"/>
                <a:ext cx="650124" cy="411603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DED63D-6CD2-424C-A92B-39B657D21371}"/>
                </a:ext>
              </a:extLst>
            </p:cNvPr>
            <p:cNvSpPr txBox="1"/>
            <p:nvPr/>
          </p:nvSpPr>
          <p:spPr>
            <a:xfrm>
              <a:off x="8408782" y="688058"/>
              <a:ext cx="994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Smaller </a:t>
              </a:r>
              <a:br>
                <a:rPr lang="en-US" sz="700" b="1" dirty="0"/>
              </a:br>
              <a:r>
                <a:rPr lang="en-US" sz="700" b="1" dirty="0"/>
                <a:t>Separation Criteria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3F0B4F-576E-47DC-8B82-5AB190A6EF1D}"/>
                </a:ext>
              </a:extLst>
            </p:cNvPr>
            <p:cNvSpPr txBox="1"/>
            <p:nvPr/>
          </p:nvSpPr>
          <p:spPr>
            <a:xfrm>
              <a:off x="8342721" y="1359912"/>
              <a:ext cx="105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/>
                <a:t>Larger </a:t>
              </a:r>
            </a:p>
            <a:p>
              <a:pPr algn="ctr"/>
              <a:r>
                <a:rPr lang="en-US" sz="700" b="1" dirty="0"/>
                <a:t>Separation Criteria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AA7EA70-0959-4CB1-BBD9-7C7BCB3C7E96}"/>
                </a:ext>
              </a:extLst>
            </p:cNvPr>
            <p:cNvGrpSpPr/>
            <p:nvPr/>
          </p:nvGrpSpPr>
          <p:grpSpPr>
            <a:xfrm>
              <a:off x="7915363" y="362024"/>
              <a:ext cx="1734959" cy="305827"/>
              <a:chOff x="8194864" y="1694565"/>
              <a:chExt cx="1469748" cy="305827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542C4EA-B9CF-438F-AB84-E3C0A5B571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96557" y="1847479"/>
                <a:ext cx="1456821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AF2281F-BAFB-4491-B680-51F1C15EB679}"/>
                  </a:ext>
                </a:extLst>
              </p:cNvPr>
              <p:cNvCxnSpPr/>
              <p:nvPr/>
            </p:nvCxnSpPr>
            <p:spPr>
              <a:xfrm flipH="1">
                <a:off x="8196557" y="1694565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42959DC-65C4-4F93-A3B9-E750A1E740B7}"/>
                  </a:ext>
                </a:extLst>
              </p:cNvPr>
              <p:cNvCxnSpPr/>
              <p:nvPr/>
            </p:nvCxnSpPr>
            <p:spPr>
              <a:xfrm flipH="1">
                <a:off x="8194864" y="1994168"/>
                <a:ext cx="1468055" cy="622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F203D64-EC9B-4E7E-9AFC-8CF57C03D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1310" y="371042"/>
              <a:ext cx="304800" cy="304800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EE3D615-B9CA-4775-A43E-F9073D92C2EA}"/>
                </a:ext>
              </a:extLst>
            </p:cNvPr>
            <p:cNvGrpSpPr/>
            <p:nvPr/>
          </p:nvGrpSpPr>
          <p:grpSpPr>
            <a:xfrm>
              <a:off x="9297631" y="370685"/>
              <a:ext cx="358833" cy="301320"/>
              <a:chOff x="8678770" y="1696593"/>
              <a:chExt cx="358833" cy="30132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D08460D-901B-494C-AD66-93E193038B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55959" y="1696593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5CBB285-538D-40D1-99F9-510580935A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854650" y="1697970"/>
                <a:ext cx="0" cy="301320"/>
              </a:xfrm>
              <a:prstGeom prst="line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AD42A16-A125-418C-AADD-8D5451482C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78770" y="1737397"/>
                <a:ext cx="358833" cy="227183"/>
              </a:xfrm>
              <a:prstGeom prst="rect">
                <a:avLst/>
              </a:prstGeom>
            </p:spPr>
          </p:pic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544E581-379B-49CC-8D45-9EEFCAB8181E}"/>
                </a:ext>
              </a:extLst>
            </p:cNvPr>
            <p:cNvSpPr txBox="1"/>
            <p:nvPr/>
          </p:nvSpPr>
          <p:spPr>
            <a:xfrm>
              <a:off x="7908320" y="365445"/>
              <a:ext cx="1232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Higher 4D Nav. Performance Shared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750790A-C937-4223-B43D-BDAEB6EA2B29}"/>
                </a:ext>
              </a:extLst>
            </p:cNvPr>
            <p:cNvSpPr txBox="1"/>
            <p:nvPr/>
          </p:nvSpPr>
          <p:spPr>
            <a:xfrm>
              <a:off x="8440017" y="1015879"/>
              <a:ext cx="12328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Higher 4D Nav. Performance Shared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0CF261-A5CC-4DD8-A600-34DABC77CA08}"/>
                </a:ext>
              </a:extLst>
            </p:cNvPr>
            <p:cNvSpPr txBox="1"/>
            <p:nvPr/>
          </p:nvSpPr>
          <p:spPr>
            <a:xfrm>
              <a:off x="7847809" y="1772968"/>
              <a:ext cx="12328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Lower 4D Nav. Performance</a:t>
              </a:r>
            </a:p>
            <a:p>
              <a:pPr algn="ctr"/>
              <a:r>
                <a:rPr lang="en-US" sz="700" dirty="0"/>
                <a:t>Shared or Assumed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2286F17-98EA-4B70-AADE-41708EEE4969}"/>
                </a:ext>
              </a:extLst>
            </p:cNvPr>
            <p:cNvCxnSpPr/>
            <p:nvPr/>
          </p:nvCxnSpPr>
          <p:spPr>
            <a:xfrm>
              <a:off x="8417874" y="674872"/>
              <a:ext cx="0" cy="329753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4F0D432-4341-47A4-99E5-3FC17DCF1C60}"/>
                </a:ext>
              </a:extLst>
            </p:cNvPr>
            <p:cNvCxnSpPr>
              <a:cxnSpLocks/>
            </p:cNvCxnSpPr>
            <p:nvPr/>
          </p:nvCxnSpPr>
          <p:spPr>
            <a:xfrm>
              <a:off x="9322851" y="1308452"/>
              <a:ext cx="0" cy="490098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24BC4B-5E3F-47D1-8098-A18A27F9CAC7}"/>
                </a:ext>
              </a:extLst>
            </p:cNvPr>
            <p:cNvSpPr txBox="1"/>
            <p:nvPr/>
          </p:nvSpPr>
          <p:spPr>
            <a:xfrm>
              <a:off x="7479136" y="2216485"/>
              <a:ext cx="46198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VFR</a:t>
              </a:r>
            </a:p>
            <a:p>
              <a:pPr algn="ctr"/>
              <a:r>
                <a:rPr lang="en-US" sz="1050" dirty="0"/>
                <a:t>IFR</a:t>
              </a:r>
            </a:p>
            <a:p>
              <a:pPr algn="ctr"/>
              <a:r>
                <a:rPr lang="en-US" sz="1050" dirty="0"/>
                <a:t>DFR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F74BE84-58CA-4297-8BE2-F9E4BCB236CF}"/>
                </a:ext>
              </a:extLst>
            </p:cNvPr>
            <p:cNvSpPr txBox="1"/>
            <p:nvPr/>
          </p:nvSpPr>
          <p:spPr>
            <a:xfrm>
              <a:off x="9660002" y="1187400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B7AE2D-B49E-493C-BB55-19EE2280E75D}"/>
                </a:ext>
              </a:extLst>
            </p:cNvPr>
            <p:cNvSpPr txBox="1"/>
            <p:nvPr/>
          </p:nvSpPr>
          <p:spPr>
            <a:xfrm>
              <a:off x="7475406" y="588853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E2DD32D-8CB4-4BF9-AAE9-441A3BB7B352}"/>
                </a:ext>
              </a:extLst>
            </p:cNvPr>
            <p:cNvSpPr txBox="1"/>
            <p:nvPr/>
          </p:nvSpPr>
          <p:spPr>
            <a:xfrm>
              <a:off x="8938964" y="2491120"/>
              <a:ext cx="12328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Lateral Performance</a:t>
              </a:r>
            </a:p>
            <a:p>
              <a:r>
                <a:rPr lang="en-US" sz="700" dirty="0"/>
                <a:t>Vertical Performance</a:t>
              </a:r>
            </a:p>
            <a:p>
              <a:r>
                <a:rPr lang="en-US" sz="700" dirty="0"/>
                <a:t>Along Path Performance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FFF3B9B-5F84-430C-AC80-C1A7210D7D30}"/>
              </a:ext>
            </a:extLst>
          </p:cNvPr>
          <p:cNvGrpSpPr/>
          <p:nvPr/>
        </p:nvGrpSpPr>
        <p:grpSpPr>
          <a:xfrm>
            <a:off x="579978" y="4117367"/>
            <a:ext cx="2862791" cy="2743200"/>
            <a:chOff x="1011428" y="3522519"/>
            <a:chExt cx="2862791" cy="27432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C1954F3-E613-4888-8CF6-32ED265C5D8A}"/>
                </a:ext>
              </a:extLst>
            </p:cNvPr>
            <p:cNvSpPr/>
            <p:nvPr/>
          </p:nvSpPr>
          <p:spPr>
            <a:xfrm>
              <a:off x="1131019" y="3522519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77" name="Graphic 76" descr="Airplane with solid fill">
              <a:extLst>
                <a:ext uri="{FF2B5EF4-FFF2-40B4-BE49-F238E27FC236}">
                  <a16:creationId xmlns:a16="http://schemas.microsoft.com/office/drawing/2014/main" id="{DFEEBBF2-0BB2-44F6-B680-2AA4F114F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195616">
              <a:off x="1492218" y="5317255"/>
              <a:ext cx="245999" cy="245999"/>
            </a:xfrm>
            <a:prstGeom prst="rect">
              <a:avLst/>
            </a:prstGeom>
          </p:spPr>
        </p:pic>
        <p:pic>
          <p:nvPicPr>
            <p:cNvPr id="78" name="Graphic 77" descr="Airplane with solid fill">
              <a:extLst>
                <a:ext uri="{FF2B5EF4-FFF2-40B4-BE49-F238E27FC236}">
                  <a16:creationId xmlns:a16="http://schemas.microsoft.com/office/drawing/2014/main" id="{1DCBE078-EF80-4B2A-BDFD-69990F735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764667">
              <a:off x="2934081" y="5059507"/>
              <a:ext cx="245999" cy="245999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5E617E2-8F5F-4221-A235-0FAA31D37FFD}"/>
                </a:ext>
              </a:extLst>
            </p:cNvPr>
            <p:cNvSpPr txBox="1"/>
            <p:nvPr/>
          </p:nvSpPr>
          <p:spPr>
            <a:xfrm>
              <a:off x="1180922" y="5405938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pic>
          <p:nvPicPr>
            <p:cNvPr id="80" name="Graphic 79" descr="Airplane with solid fill">
              <a:extLst>
                <a:ext uri="{FF2B5EF4-FFF2-40B4-BE49-F238E27FC236}">
                  <a16:creationId xmlns:a16="http://schemas.microsoft.com/office/drawing/2014/main" id="{1C1ADE63-8DEE-43F2-8268-4540E4F26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21184" y="5910881"/>
              <a:ext cx="137698" cy="137696"/>
            </a:xfrm>
            <a:prstGeom prst="rect">
              <a:avLst/>
            </a:prstGeom>
          </p:spPr>
        </p:pic>
        <p:pic>
          <p:nvPicPr>
            <p:cNvPr id="81" name="Graphic 80" descr="Airplane with solid fill">
              <a:extLst>
                <a:ext uri="{FF2B5EF4-FFF2-40B4-BE49-F238E27FC236}">
                  <a16:creationId xmlns:a16="http://schemas.microsoft.com/office/drawing/2014/main" id="{4CFA52F4-DEDA-487A-9C9B-0D2F48471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21239" y="6097183"/>
              <a:ext cx="137698" cy="137696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75D9F05-3144-4F60-ACD0-01696617F158}"/>
                </a:ext>
              </a:extLst>
            </p:cNvPr>
            <p:cNvSpPr txBox="1"/>
            <p:nvPr/>
          </p:nvSpPr>
          <p:spPr>
            <a:xfrm>
              <a:off x="1314588" y="5870471"/>
              <a:ext cx="5805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Current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AA6A460-1DDA-4A74-903E-042F252531ED}"/>
                </a:ext>
              </a:extLst>
            </p:cNvPr>
            <p:cNvSpPr txBox="1"/>
            <p:nvPr/>
          </p:nvSpPr>
          <p:spPr>
            <a:xfrm>
              <a:off x="1333773" y="6042471"/>
              <a:ext cx="6337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Predicted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08B5104-97FE-4794-9C89-88E96C7E2586}"/>
                </a:ext>
              </a:extLst>
            </p:cNvPr>
            <p:cNvSpPr/>
            <p:nvPr/>
          </p:nvSpPr>
          <p:spPr>
            <a:xfrm>
              <a:off x="1131019" y="5870471"/>
              <a:ext cx="849704" cy="3952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85" name="Octagon 84">
              <a:extLst>
                <a:ext uri="{FF2B5EF4-FFF2-40B4-BE49-F238E27FC236}">
                  <a16:creationId xmlns:a16="http://schemas.microsoft.com/office/drawing/2014/main" id="{810A7C0C-A19E-42E8-8758-6BC02ACC84CA}"/>
                </a:ext>
              </a:extLst>
            </p:cNvPr>
            <p:cNvSpPr/>
            <p:nvPr/>
          </p:nvSpPr>
          <p:spPr>
            <a:xfrm>
              <a:off x="2569182" y="3638620"/>
              <a:ext cx="897430" cy="897430"/>
            </a:xfrm>
            <a:prstGeom prst="octagon">
              <a:avLst>
                <a:gd name="adj" fmla="val 1849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Terminal</a:t>
              </a:r>
            </a:p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Airspace</a:t>
              </a:r>
            </a:p>
          </p:txBody>
        </p:sp>
        <p:sp>
          <p:nvSpPr>
            <p:cNvPr id="86" name="Star: 4 Points 85">
              <a:extLst>
                <a:ext uri="{FF2B5EF4-FFF2-40B4-BE49-F238E27FC236}">
                  <a16:creationId xmlns:a16="http://schemas.microsoft.com/office/drawing/2014/main" id="{59D01E1C-9BA1-4D29-9E35-1E5E821C206B}"/>
                </a:ext>
              </a:extLst>
            </p:cNvPr>
            <p:cNvSpPr/>
            <p:nvPr/>
          </p:nvSpPr>
          <p:spPr>
            <a:xfrm>
              <a:off x="2569294" y="4374832"/>
              <a:ext cx="171450" cy="17145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87" name="Graphic 86" descr="Airplane with solid fill">
              <a:extLst>
                <a:ext uri="{FF2B5EF4-FFF2-40B4-BE49-F238E27FC236}">
                  <a16:creationId xmlns:a16="http://schemas.microsoft.com/office/drawing/2014/main" id="{F4C9B83E-43BF-4CE3-A55F-3E29E56AF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4315394">
              <a:off x="1913799" y="4568144"/>
              <a:ext cx="245999" cy="245999"/>
            </a:xfrm>
            <a:prstGeom prst="rect">
              <a:avLst/>
            </a:prstGeom>
          </p:spPr>
        </p:pic>
        <p:pic>
          <p:nvPicPr>
            <p:cNvPr id="88" name="Graphic 87" descr="Clock with solid fill">
              <a:extLst>
                <a:ext uri="{FF2B5EF4-FFF2-40B4-BE49-F238E27FC236}">
                  <a16:creationId xmlns:a16="http://schemas.microsoft.com/office/drawing/2014/main" id="{DB233B8A-88C4-41DD-BC1B-1A05F7C0B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284660" y="4299689"/>
              <a:ext cx="264183" cy="264183"/>
            </a:xfrm>
            <a:prstGeom prst="rect">
              <a:avLst/>
            </a:prstGeom>
          </p:spPr>
        </p:pic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7400739-D408-4426-B813-162FECECE676}"/>
                </a:ext>
              </a:extLst>
            </p:cNvPr>
            <p:cNvSpPr/>
            <p:nvPr/>
          </p:nvSpPr>
          <p:spPr>
            <a:xfrm>
              <a:off x="1732487" y="4490398"/>
              <a:ext cx="918811" cy="871412"/>
            </a:xfrm>
            <a:custGeom>
              <a:avLst/>
              <a:gdLst>
                <a:gd name="connsiteX0" fmla="*/ 0 w 462012"/>
                <a:gd name="connsiteY0" fmla="*/ 2242686 h 2242686"/>
                <a:gd name="connsiteX1" fmla="*/ 462012 w 462012"/>
                <a:gd name="connsiteY1" fmla="*/ 1039528 h 2242686"/>
                <a:gd name="connsiteX2" fmla="*/ 240631 w 462012"/>
                <a:gd name="connsiteY2" fmla="*/ 0 h 2242686"/>
                <a:gd name="connsiteX0" fmla="*/ 0 w 1003032"/>
                <a:gd name="connsiteY0" fmla="*/ 2342823 h 2342823"/>
                <a:gd name="connsiteX1" fmla="*/ 1003032 w 1003032"/>
                <a:gd name="connsiteY1" fmla="*/ 1039528 h 2342823"/>
                <a:gd name="connsiteX2" fmla="*/ 781651 w 1003032"/>
                <a:gd name="connsiteY2" fmla="*/ 0 h 2342823"/>
                <a:gd name="connsiteX0" fmla="*/ 0 w 781651"/>
                <a:gd name="connsiteY0" fmla="*/ 2342823 h 2342823"/>
                <a:gd name="connsiteX1" fmla="*/ 629652 w 781651"/>
                <a:gd name="connsiteY1" fmla="*/ 1849725 h 2342823"/>
                <a:gd name="connsiteX2" fmla="*/ 781651 w 781651"/>
                <a:gd name="connsiteY2" fmla="*/ 0 h 2342823"/>
                <a:gd name="connsiteX0" fmla="*/ 0 w 918811"/>
                <a:gd name="connsiteY0" fmla="*/ 1041045 h 1041045"/>
                <a:gd name="connsiteX1" fmla="*/ 629652 w 918811"/>
                <a:gd name="connsiteY1" fmla="*/ 547947 h 1041045"/>
                <a:gd name="connsiteX2" fmla="*/ 918811 w 918811"/>
                <a:gd name="connsiteY2" fmla="*/ 0 h 104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811" h="1041045">
                  <a:moveTo>
                    <a:pt x="0" y="1041045"/>
                  </a:moveTo>
                  <a:lnTo>
                    <a:pt x="629652" y="547947"/>
                  </a:lnTo>
                  <a:lnTo>
                    <a:pt x="918811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805BAC0-E96A-4625-AC7F-08FF0AC18566}"/>
                </a:ext>
              </a:extLst>
            </p:cNvPr>
            <p:cNvSpPr txBox="1"/>
            <p:nvPr/>
          </p:nvSpPr>
          <p:spPr>
            <a:xfrm>
              <a:off x="1813844" y="438996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D828E0B-7FEB-4FCD-B558-9E28EE5F8B0C}"/>
                </a:ext>
              </a:extLst>
            </p:cNvPr>
            <p:cNvSpPr txBox="1"/>
            <p:nvPr/>
          </p:nvSpPr>
          <p:spPr>
            <a:xfrm>
              <a:off x="3082687" y="5050273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0D563F8-B74D-4C91-98E9-6B1A372D5F1E}"/>
                </a:ext>
              </a:extLst>
            </p:cNvPr>
            <p:cNvSpPr txBox="1"/>
            <p:nvPr/>
          </p:nvSpPr>
          <p:spPr>
            <a:xfrm>
              <a:off x="1332208" y="5580267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#3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534574-66F1-4787-93B3-CFAC24C7726D}"/>
                </a:ext>
              </a:extLst>
            </p:cNvPr>
            <p:cNvSpPr txBox="1"/>
            <p:nvPr/>
          </p:nvSpPr>
          <p:spPr>
            <a:xfrm>
              <a:off x="2900394" y="5264379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IFR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817D4D6-1670-4EE8-909C-08A014E7B85F}"/>
                </a:ext>
              </a:extLst>
            </p:cNvPr>
            <p:cNvSpPr txBox="1"/>
            <p:nvPr/>
          </p:nvSpPr>
          <p:spPr>
            <a:xfrm>
              <a:off x="1637878" y="4602255"/>
              <a:ext cx="412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IFR</a:t>
              </a:r>
            </a:p>
          </p:txBody>
        </p:sp>
        <p:pic>
          <p:nvPicPr>
            <p:cNvPr id="95" name="Graphic 94" descr="Airplane with solid fill">
              <a:extLst>
                <a:ext uri="{FF2B5EF4-FFF2-40B4-BE49-F238E27FC236}">
                  <a16:creationId xmlns:a16="http://schemas.microsoft.com/office/drawing/2014/main" id="{8E82F49C-4ECF-4761-B3D2-059017651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92868">
              <a:off x="2464033" y="4475860"/>
              <a:ext cx="245999" cy="245999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EC5368D-25D9-4668-AA77-C33AF736B7D1}"/>
                </a:ext>
              </a:extLst>
            </p:cNvPr>
            <p:cNvSpPr txBox="1"/>
            <p:nvPr/>
          </p:nvSpPr>
          <p:spPr>
            <a:xfrm>
              <a:off x="1909398" y="5649633"/>
              <a:ext cx="190645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Optimized route with self-separation producing dependable future state (actual time of arrival = RTA)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0D579108-5D75-4327-9C81-C9D413E3744E}"/>
                </a:ext>
              </a:extLst>
            </p:cNvPr>
            <p:cNvCxnSpPr>
              <a:cxnSpLocks/>
              <a:stCxn id="103" idx="0"/>
            </p:cNvCxnSpPr>
            <p:nvPr/>
          </p:nvCxnSpPr>
          <p:spPr>
            <a:xfrm flipV="1">
              <a:off x="1802055" y="5283338"/>
              <a:ext cx="89312" cy="2659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D5CA813-CFEF-4260-9C3B-C5B7E06515E9}"/>
                </a:ext>
              </a:extLst>
            </p:cNvPr>
            <p:cNvSpPr txBox="1"/>
            <p:nvPr/>
          </p:nvSpPr>
          <p:spPr>
            <a:xfrm>
              <a:off x="1332208" y="3780636"/>
              <a:ext cx="1123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Flow management assigns RTA to #3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9A7080D2-8B0D-4E6B-AFE1-5FF35DF4EDFC}"/>
                </a:ext>
              </a:extLst>
            </p:cNvPr>
            <p:cNvCxnSpPr>
              <a:cxnSpLocks/>
            </p:cNvCxnSpPr>
            <p:nvPr/>
          </p:nvCxnSpPr>
          <p:spPr>
            <a:xfrm>
              <a:off x="2212232" y="4111418"/>
              <a:ext cx="128879" cy="2141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562DC1A4-A39D-47FA-A040-2DF0ED1E40E5}"/>
                </a:ext>
              </a:extLst>
            </p:cNvPr>
            <p:cNvGrpSpPr/>
            <p:nvPr/>
          </p:nvGrpSpPr>
          <p:grpSpPr>
            <a:xfrm>
              <a:off x="1659075" y="5549282"/>
              <a:ext cx="272669" cy="259378"/>
              <a:chOff x="266603" y="5408481"/>
              <a:chExt cx="272669" cy="259378"/>
            </a:xfrm>
          </p:grpSpPr>
          <p:sp>
            <p:nvSpPr>
              <p:cNvPr id="102" name="Speech Bubble: Rectangle with Corners Rounded 101">
                <a:extLst>
                  <a:ext uri="{FF2B5EF4-FFF2-40B4-BE49-F238E27FC236}">
                    <a16:creationId xmlns:a16="http://schemas.microsoft.com/office/drawing/2014/main" id="{A2A10DA9-85C1-48F9-9274-B1F55AF97258}"/>
                  </a:ext>
                </a:extLst>
              </p:cNvPr>
              <p:cNvSpPr/>
              <p:nvPr/>
            </p:nvSpPr>
            <p:spPr>
              <a:xfrm>
                <a:off x="266603" y="5416976"/>
                <a:ext cx="269733" cy="242387"/>
              </a:xfrm>
              <a:prstGeom prst="wedgeRoundRectCallout">
                <a:avLst>
                  <a:gd name="adj1" fmla="val -32604"/>
                  <a:gd name="adj2" fmla="val -7176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pic>
            <p:nvPicPr>
              <p:cNvPr id="103" name="Graphic 102" descr="Gears with solid fill">
                <a:extLst>
                  <a:ext uri="{FF2B5EF4-FFF2-40B4-BE49-F238E27FC236}">
                    <a16:creationId xmlns:a16="http://schemas.microsoft.com/office/drawing/2014/main" id="{8CFE4A37-CC21-4E53-8E1D-E9FE685DB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79894" y="5408481"/>
                <a:ext cx="259378" cy="259378"/>
              </a:xfrm>
              <a:prstGeom prst="rect">
                <a:avLst/>
              </a:prstGeom>
            </p:spPr>
          </p:pic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265EE8A-BBDA-4CF5-B482-D4E520FEEE05}"/>
                </a:ext>
              </a:extLst>
            </p:cNvPr>
            <p:cNvSpPr txBox="1"/>
            <p:nvPr/>
          </p:nvSpPr>
          <p:spPr>
            <a:xfrm>
              <a:off x="1011428" y="4894119"/>
              <a:ext cx="79339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Shared</a:t>
              </a:r>
            </a:p>
            <a:p>
              <a:pPr algn="ctr"/>
              <a:r>
                <a:rPr lang="en-US" sz="700" dirty="0"/>
                <a:t> destination </a:t>
              </a:r>
            </a:p>
            <a:p>
              <a:pPr algn="ctr"/>
              <a:r>
                <a:rPr lang="en-US" sz="700" dirty="0"/>
                <a:t>and ETA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DEDB5EE-0A5B-4A0E-964E-AA57E0CC2D45}"/>
              </a:ext>
            </a:extLst>
          </p:cNvPr>
          <p:cNvGrpSpPr/>
          <p:nvPr/>
        </p:nvGrpSpPr>
        <p:grpSpPr>
          <a:xfrm>
            <a:off x="4622351" y="4117367"/>
            <a:ext cx="2745873" cy="2743200"/>
            <a:chOff x="4259325" y="3488763"/>
            <a:chExt cx="2745873" cy="2743200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11B8AEE-545E-4CEE-857A-5A77F0A081BE}"/>
                </a:ext>
              </a:extLst>
            </p:cNvPr>
            <p:cNvSpPr/>
            <p:nvPr/>
          </p:nvSpPr>
          <p:spPr>
            <a:xfrm>
              <a:off x="4261998" y="3488763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106" name="Graphic 105" descr="Airplane with solid fill">
              <a:extLst>
                <a:ext uri="{FF2B5EF4-FFF2-40B4-BE49-F238E27FC236}">
                  <a16:creationId xmlns:a16="http://schemas.microsoft.com/office/drawing/2014/main" id="{E5E22730-DDEE-4D0A-B798-D7F5A40AC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238540">
              <a:off x="5955733" y="4533977"/>
              <a:ext cx="245999" cy="245999"/>
            </a:xfrm>
            <a:prstGeom prst="rect">
              <a:avLst/>
            </a:prstGeom>
          </p:spPr>
        </p:pic>
        <p:pic>
          <p:nvPicPr>
            <p:cNvPr id="107" name="Graphic 106" descr="Airplane with solid fill">
              <a:extLst>
                <a:ext uri="{FF2B5EF4-FFF2-40B4-BE49-F238E27FC236}">
                  <a16:creationId xmlns:a16="http://schemas.microsoft.com/office/drawing/2014/main" id="{8A0C253B-323F-43E9-A89A-DE67D847D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328234">
              <a:off x="4447838" y="3792236"/>
              <a:ext cx="245999" cy="245999"/>
            </a:xfrm>
            <a:prstGeom prst="rect">
              <a:avLst/>
            </a:prstGeom>
          </p:spPr>
        </p:pic>
        <p:pic>
          <p:nvPicPr>
            <p:cNvPr id="108" name="Graphic 107" descr="Airplane with solid fill">
              <a:extLst>
                <a:ext uri="{FF2B5EF4-FFF2-40B4-BE49-F238E27FC236}">
                  <a16:creationId xmlns:a16="http://schemas.microsoft.com/office/drawing/2014/main" id="{277DFC5A-271B-4307-A0DB-ADA07FD46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326325">
              <a:off x="5057524" y="3657636"/>
              <a:ext cx="245999" cy="245999"/>
            </a:xfrm>
            <a:prstGeom prst="rect">
              <a:avLst/>
            </a:prstGeom>
          </p:spPr>
        </p:pic>
        <p:pic>
          <p:nvPicPr>
            <p:cNvPr id="109" name="Graphic 108" descr="Airplane with solid fill">
              <a:extLst>
                <a:ext uri="{FF2B5EF4-FFF2-40B4-BE49-F238E27FC236}">
                  <a16:creationId xmlns:a16="http://schemas.microsoft.com/office/drawing/2014/main" id="{5B26F847-F992-4FF7-ACCE-4BF06BB21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360544">
              <a:off x="4839137" y="5544279"/>
              <a:ext cx="245999" cy="245999"/>
            </a:xfrm>
            <a:prstGeom prst="rect">
              <a:avLst/>
            </a:prstGeom>
          </p:spPr>
        </p:pic>
        <p:pic>
          <p:nvPicPr>
            <p:cNvPr id="110" name="Graphic 109" descr="Airplane with solid fill">
              <a:extLst>
                <a:ext uri="{FF2B5EF4-FFF2-40B4-BE49-F238E27FC236}">
                  <a16:creationId xmlns:a16="http://schemas.microsoft.com/office/drawing/2014/main" id="{07E6DFE6-AE48-4817-BD73-6DAB723A3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53038">
              <a:off x="5341874" y="5729373"/>
              <a:ext cx="245999" cy="245999"/>
            </a:xfrm>
            <a:prstGeom prst="rect">
              <a:avLst/>
            </a:prstGeom>
          </p:spPr>
        </p:pic>
        <p:pic>
          <p:nvPicPr>
            <p:cNvPr id="111" name="Graphic 110" descr="Airplane with solid fill">
              <a:extLst>
                <a:ext uri="{FF2B5EF4-FFF2-40B4-BE49-F238E27FC236}">
                  <a16:creationId xmlns:a16="http://schemas.microsoft.com/office/drawing/2014/main" id="{A50D0280-3244-4FB3-8106-CC2B94660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726684">
              <a:off x="5644996" y="5011118"/>
              <a:ext cx="245999" cy="245999"/>
            </a:xfrm>
            <a:prstGeom prst="rect">
              <a:avLst/>
            </a:prstGeom>
          </p:spPr>
        </p:pic>
        <p:pic>
          <p:nvPicPr>
            <p:cNvPr id="112" name="Graphic 111" descr="Airplane with solid fill">
              <a:extLst>
                <a:ext uri="{FF2B5EF4-FFF2-40B4-BE49-F238E27FC236}">
                  <a16:creationId xmlns:a16="http://schemas.microsoft.com/office/drawing/2014/main" id="{A1CED023-3444-4D0A-B33F-6CC72675D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1619291">
              <a:off x="5149851" y="4575183"/>
              <a:ext cx="245999" cy="245999"/>
            </a:xfrm>
            <a:prstGeom prst="rect">
              <a:avLst/>
            </a:prstGeom>
          </p:spPr>
        </p:pic>
        <p:pic>
          <p:nvPicPr>
            <p:cNvPr id="113" name="Graphic 112" descr="Airplane with solid fill">
              <a:extLst>
                <a:ext uri="{FF2B5EF4-FFF2-40B4-BE49-F238E27FC236}">
                  <a16:creationId xmlns:a16="http://schemas.microsoft.com/office/drawing/2014/main" id="{A1346C7D-4B93-4A4F-A0C1-0BE4AE387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497662">
              <a:off x="4951423" y="4153320"/>
              <a:ext cx="245999" cy="245999"/>
            </a:xfrm>
            <a:prstGeom prst="rect">
              <a:avLst/>
            </a:prstGeom>
          </p:spPr>
        </p:pic>
        <p:pic>
          <p:nvPicPr>
            <p:cNvPr id="114" name="Graphic 113" descr="Airplane with solid fill">
              <a:extLst>
                <a:ext uri="{FF2B5EF4-FFF2-40B4-BE49-F238E27FC236}">
                  <a16:creationId xmlns:a16="http://schemas.microsoft.com/office/drawing/2014/main" id="{B76D1A2C-452E-476A-9424-3F109127D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72901" y="5480666"/>
              <a:ext cx="245999" cy="245999"/>
            </a:xfrm>
            <a:prstGeom prst="rect">
              <a:avLst/>
            </a:prstGeom>
          </p:spPr>
        </p:pic>
        <p:pic>
          <p:nvPicPr>
            <p:cNvPr id="115" name="Graphic 114" descr="Airplane with solid fill">
              <a:extLst>
                <a:ext uri="{FF2B5EF4-FFF2-40B4-BE49-F238E27FC236}">
                  <a16:creationId xmlns:a16="http://schemas.microsoft.com/office/drawing/2014/main" id="{E9EF38E3-9B9A-44D4-B682-D5B4581AC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3208186">
              <a:off x="5686757" y="3670657"/>
              <a:ext cx="245999" cy="245999"/>
            </a:xfrm>
            <a:prstGeom prst="rect">
              <a:avLst/>
            </a:prstGeom>
          </p:spPr>
        </p:pic>
        <p:pic>
          <p:nvPicPr>
            <p:cNvPr id="116" name="Graphic 115" descr="Airplane with solid fill">
              <a:extLst>
                <a:ext uri="{FF2B5EF4-FFF2-40B4-BE49-F238E27FC236}">
                  <a16:creationId xmlns:a16="http://schemas.microsoft.com/office/drawing/2014/main" id="{ED002A76-05A2-4E15-A0D6-4221B2528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02924" y="5544278"/>
              <a:ext cx="245999" cy="245999"/>
            </a:xfrm>
            <a:prstGeom prst="rect">
              <a:avLst/>
            </a:prstGeom>
          </p:spPr>
        </p:pic>
        <p:pic>
          <p:nvPicPr>
            <p:cNvPr id="117" name="Graphic 116" descr="Airplane with solid fill">
              <a:extLst>
                <a:ext uri="{FF2B5EF4-FFF2-40B4-BE49-F238E27FC236}">
                  <a16:creationId xmlns:a16="http://schemas.microsoft.com/office/drawing/2014/main" id="{132985F0-DAC0-42F9-9FD2-FC2466F9A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9122552">
              <a:off x="6484134" y="4768033"/>
              <a:ext cx="245999" cy="245999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9544F2C3-B942-431B-A22E-324830597D82}"/>
                </a:ext>
              </a:extLst>
            </p:cNvPr>
            <p:cNvGrpSpPr/>
            <p:nvPr/>
          </p:nvGrpSpPr>
          <p:grpSpPr>
            <a:xfrm>
              <a:off x="4346648" y="4238053"/>
              <a:ext cx="2502088" cy="869695"/>
              <a:chOff x="4346648" y="4127466"/>
              <a:chExt cx="2502088" cy="869695"/>
            </a:xfrm>
          </p:grpSpPr>
          <p:pic>
            <p:nvPicPr>
              <p:cNvPr id="123" name="Graphic 122" descr="Cloud With Lightning And Rain with solid fill">
                <a:extLst>
                  <a:ext uri="{FF2B5EF4-FFF2-40B4-BE49-F238E27FC236}">
                    <a16:creationId xmlns:a16="http://schemas.microsoft.com/office/drawing/2014/main" id="{41E5FD6B-B94F-489A-ABF9-16E792DF5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04735" y="449047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4" name="Graphic 123" descr="Cloud With Lightning And Rain with solid fill">
                <a:extLst>
                  <a:ext uri="{FF2B5EF4-FFF2-40B4-BE49-F238E27FC236}">
                    <a16:creationId xmlns:a16="http://schemas.microsoft.com/office/drawing/2014/main" id="{9F16311B-A89A-43D8-B725-E06DEB270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438206" y="438517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5" name="Graphic 124" descr="Cloud With Lightning And Rain with solid fill">
                <a:extLst>
                  <a:ext uri="{FF2B5EF4-FFF2-40B4-BE49-F238E27FC236}">
                    <a16:creationId xmlns:a16="http://schemas.microsoft.com/office/drawing/2014/main" id="{9D33DD4A-5BA2-4557-929C-7869E42CE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162936" y="415603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6" name="Graphic 125" descr="Cloud With Lightning And Rain with solid fill">
                <a:extLst>
                  <a:ext uri="{FF2B5EF4-FFF2-40B4-BE49-F238E27FC236}">
                    <a16:creationId xmlns:a16="http://schemas.microsoft.com/office/drawing/2014/main" id="{7C6C7E92-7247-442E-8AD2-24C386CC3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91536" y="4127466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127" name="Graphic 126" descr="Cloud With Lightning And Rain with solid fill">
                <a:extLst>
                  <a:ext uri="{FF2B5EF4-FFF2-40B4-BE49-F238E27FC236}">
                    <a16:creationId xmlns:a16="http://schemas.microsoft.com/office/drawing/2014/main" id="{13A8D63E-77B7-4683-8756-30BED5A18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346648" y="4539961"/>
                <a:ext cx="457200" cy="457200"/>
              </a:xfrm>
              <a:prstGeom prst="rect">
                <a:avLst/>
              </a:prstGeom>
            </p:spPr>
          </p:pic>
        </p:grpSp>
        <p:pic>
          <p:nvPicPr>
            <p:cNvPr id="119" name="Graphic 118" descr="Airplane with solid fill">
              <a:extLst>
                <a:ext uri="{FF2B5EF4-FFF2-40B4-BE49-F238E27FC236}">
                  <a16:creationId xmlns:a16="http://schemas.microsoft.com/office/drawing/2014/main" id="{E89361FD-2FEA-4BB4-BF91-19AD55200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2940204">
              <a:off x="5605442" y="4019992"/>
              <a:ext cx="245999" cy="245999"/>
            </a:xfrm>
            <a:prstGeom prst="rect">
              <a:avLst/>
            </a:prstGeom>
          </p:spPr>
        </p:pic>
        <p:pic>
          <p:nvPicPr>
            <p:cNvPr id="120" name="Graphic 119" descr="Airplane with solid fill">
              <a:extLst>
                <a:ext uri="{FF2B5EF4-FFF2-40B4-BE49-F238E27FC236}">
                  <a16:creationId xmlns:a16="http://schemas.microsoft.com/office/drawing/2014/main" id="{78BE399B-B750-4427-AA94-3DA1FC7348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4217935">
              <a:off x="6279923" y="3560149"/>
              <a:ext cx="245999" cy="245999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CDC71F2-A5E2-4EAC-846C-D61B33C1FEF9}"/>
                </a:ext>
              </a:extLst>
            </p:cNvPr>
            <p:cNvSpPr txBox="1"/>
            <p:nvPr/>
          </p:nvSpPr>
          <p:spPr>
            <a:xfrm>
              <a:off x="4259325" y="5958683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All DFR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5DA0B88-5CEF-4BA8-9661-586143C356E8}"/>
                </a:ext>
              </a:extLst>
            </p:cNvPr>
            <p:cNvSpPr txBox="1"/>
            <p:nvPr/>
          </p:nvSpPr>
          <p:spPr>
            <a:xfrm>
              <a:off x="5262232" y="5958683"/>
              <a:ext cx="167225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/>
                <a:t>No Central Coordinator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A397D0F-68FC-4322-AA2B-7C0EC851BD80}"/>
              </a:ext>
            </a:extLst>
          </p:cNvPr>
          <p:cNvGrpSpPr/>
          <p:nvPr/>
        </p:nvGrpSpPr>
        <p:grpSpPr>
          <a:xfrm>
            <a:off x="4632843" y="1049273"/>
            <a:ext cx="2815253" cy="2743200"/>
            <a:chOff x="4265288" y="108731"/>
            <a:chExt cx="2815253" cy="274320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17EC264-25FD-4B42-9DDA-8BCBC711A80E}"/>
                </a:ext>
              </a:extLst>
            </p:cNvPr>
            <p:cNvSpPr/>
            <p:nvPr/>
          </p:nvSpPr>
          <p:spPr>
            <a:xfrm>
              <a:off x="4265288" y="108731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2F3F051-287F-4720-8E76-014531093819}"/>
                </a:ext>
              </a:extLst>
            </p:cNvPr>
            <p:cNvSpPr/>
            <p:nvPr/>
          </p:nvSpPr>
          <p:spPr>
            <a:xfrm>
              <a:off x="5260310" y="819449"/>
              <a:ext cx="541852" cy="541852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131" name="Graphic 130" descr="Airplane with solid fill">
              <a:extLst>
                <a:ext uri="{FF2B5EF4-FFF2-40B4-BE49-F238E27FC236}">
                  <a16:creationId xmlns:a16="http://schemas.microsoft.com/office/drawing/2014/main" id="{8FF110EC-C3D8-4F23-88D2-E94EC3B17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85238" y="2409714"/>
              <a:ext cx="245999" cy="245999"/>
            </a:xfrm>
            <a:prstGeom prst="rect">
              <a:avLst/>
            </a:prstGeom>
          </p:spPr>
        </p:pic>
        <p:pic>
          <p:nvPicPr>
            <p:cNvPr id="132" name="Graphic 131" descr="Airplane with solid fill">
              <a:extLst>
                <a:ext uri="{FF2B5EF4-FFF2-40B4-BE49-F238E27FC236}">
                  <a16:creationId xmlns:a16="http://schemas.microsoft.com/office/drawing/2014/main" id="{BA262000-271F-4C84-B851-8CD5F5966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7138308">
              <a:off x="6449896" y="1289342"/>
              <a:ext cx="245999" cy="245999"/>
            </a:xfrm>
            <a:prstGeom prst="rect">
              <a:avLst/>
            </a:prstGeom>
          </p:spPr>
        </p:pic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8F9138C-3432-427A-ADF1-C8100623096C}"/>
                </a:ext>
              </a:extLst>
            </p:cNvPr>
            <p:cNvCxnSpPr>
              <a:cxnSpLocks/>
              <a:stCxn id="131" idx="0"/>
              <a:endCxn id="134" idx="2"/>
            </p:cNvCxnSpPr>
            <p:nvPr/>
          </p:nvCxnSpPr>
          <p:spPr>
            <a:xfrm flipH="1" flipV="1">
              <a:off x="5408237" y="1495589"/>
              <a:ext cx="1" cy="914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4" name="Graphic 133" descr="Airplane with solid fill">
              <a:extLst>
                <a:ext uri="{FF2B5EF4-FFF2-40B4-BE49-F238E27FC236}">
                  <a16:creationId xmlns:a16="http://schemas.microsoft.com/office/drawing/2014/main" id="{0E10EA22-DA6D-425D-8586-B45039608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5237" y="1249590"/>
              <a:ext cx="245999" cy="245999"/>
            </a:xfrm>
            <a:prstGeom prst="rect">
              <a:avLst/>
            </a:prstGeom>
          </p:spPr>
        </p:pic>
        <p:pic>
          <p:nvPicPr>
            <p:cNvPr id="135" name="Graphic 134" descr="Airplane with solid fill">
              <a:extLst>
                <a:ext uri="{FF2B5EF4-FFF2-40B4-BE49-F238E27FC236}">
                  <a16:creationId xmlns:a16="http://schemas.microsoft.com/office/drawing/2014/main" id="{CFF88DE8-883A-4ABD-BB63-1CA29F6B5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7138308">
              <a:off x="5408237" y="969388"/>
              <a:ext cx="245999" cy="245999"/>
            </a:xfrm>
            <a:prstGeom prst="rect">
              <a:avLst/>
            </a:prstGeom>
          </p:spPr>
        </p:pic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C0762C5-EABA-443B-9810-021E4A982064}"/>
                </a:ext>
              </a:extLst>
            </p:cNvPr>
            <p:cNvSpPr txBox="1"/>
            <p:nvPr/>
          </p:nvSpPr>
          <p:spPr>
            <a:xfrm>
              <a:off x="5198245" y="2562840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D218D1C-FE0E-4E78-A4C6-16FE24D6989E}"/>
                </a:ext>
              </a:extLst>
            </p:cNvPr>
            <p:cNvSpPr txBox="1"/>
            <p:nvPr/>
          </p:nvSpPr>
          <p:spPr>
            <a:xfrm>
              <a:off x="6604129" y="13354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DFR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7415BE2-1C1E-4821-AC96-959F25BA649F}"/>
                </a:ext>
              </a:extLst>
            </p:cNvPr>
            <p:cNvCxnSpPr>
              <a:cxnSpLocks/>
              <a:stCxn id="132" idx="0"/>
              <a:endCxn id="135" idx="2"/>
            </p:cNvCxnSpPr>
            <p:nvPr/>
          </p:nvCxnSpPr>
          <p:spPr>
            <a:xfrm flipH="1" flipV="1">
              <a:off x="5649683" y="1125544"/>
              <a:ext cx="804766" cy="253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9" name="Graphic 138" descr="Airplane with solid fill">
              <a:extLst>
                <a:ext uri="{FF2B5EF4-FFF2-40B4-BE49-F238E27FC236}">
                  <a16:creationId xmlns:a16="http://schemas.microsoft.com/office/drawing/2014/main" id="{0A932C76-E0ED-4876-9615-7A8FAC6A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55453" y="2497093"/>
              <a:ext cx="137698" cy="137696"/>
            </a:xfrm>
            <a:prstGeom prst="rect">
              <a:avLst/>
            </a:prstGeom>
          </p:spPr>
        </p:pic>
        <p:pic>
          <p:nvPicPr>
            <p:cNvPr id="140" name="Graphic 139" descr="Airplane with solid fill">
              <a:extLst>
                <a:ext uri="{FF2B5EF4-FFF2-40B4-BE49-F238E27FC236}">
                  <a16:creationId xmlns:a16="http://schemas.microsoft.com/office/drawing/2014/main" id="{22808E02-8298-4C5D-B19E-51074DA08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55508" y="2683395"/>
              <a:ext cx="137698" cy="137696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A6FA9B4-FC6D-49AB-B648-57ACF25553E0}"/>
                </a:ext>
              </a:extLst>
            </p:cNvPr>
            <p:cNvSpPr txBox="1"/>
            <p:nvPr/>
          </p:nvSpPr>
          <p:spPr>
            <a:xfrm>
              <a:off x="4448857" y="2456683"/>
              <a:ext cx="58051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Current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25C64513-5EA6-4D72-A18B-69D71BFF836D}"/>
                </a:ext>
              </a:extLst>
            </p:cNvPr>
            <p:cNvSpPr txBox="1"/>
            <p:nvPr/>
          </p:nvSpPr>
          <p:spPr>
            <a:xfrm>
              <a:off x="4468042" y="2628683"/>
              <a:ext cx="63379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Predicted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89D1CE2-4A07-42A9-92DF-71A6422588AB}"/>
                </a:ext>
              </a:extLst>
            </p:cNvPr>
            <p:cNvSpPr/>
            <p:nvPr/>
          </p:nvSpPr>
          <p:spPr>
            <a:xfrm>
              <a:off x="4265288" y="2456683"/>
              <a:ext cx="849704" cy="39524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B727A077-AB61-4E72-869B-B968F33F4E24}"/>
                </a:ext>
              </a:extLst>
            </p:cNvPr>
            <p:cNvGrpSpPr/>
            <p:nvPr/>
          </p:nvGrpSpPr>
          <p:grpSpPr>
            <a:xfrm>
              <a:off x="4494809" y="1629608"/>
              <a:ext cx="796497" cy="646086"/>
              <a:chOff x="5966864" y="2507083"/>
              <a:chExt cx="796497" cy="646086"/>
            </a:xfrm>
          </p:grpSpPr>
          <p:sp>
            <p:nvSpPr>
              <p:cNvPr id="155" name="Speech Bubble: Rectangle with Corners Rounded 154">
                <a:extLst>
                  <a:ext uri="{FF2B5EF4-FFF2-40B4-BE49-F238E27FC236}">
                    <a16:creationId xmlns:a16="http://schemas.microsoft.com/office/drawing/2014/main" id="{CED306DE-FF47-46B0-B5EC-BC6A8738849B}"/>
                  </a:ext>
                </a:extLst>
              </p:cNvPr>
              <p:cNvSpPr/>
              <p:nvPr/>
            </p:nvSpPr>
            <p:spPr>
              <a:xfrm>
                <a:off x="5966864" y="2507083"/>
                <a:ext cx="796497" cy="646086"/>
              </a:xfrm>
              <a:prstGeom prst="wedgeRoundRectCallout">
                <a:avLst>
                  <a:gd name="adj1" fmla="val 46533"/>
                  <a:gd name="adj2" fmla="val 7503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600" dirty="0"/>
                  <a:t>Coordination Rules</a:t>
                </a:r>
              </a:p>
            </p:txBody>
          </p:sp>
          <p:pic>
            <p:nvPicPr>
              <p:cNvPr id="156" name="Graphic 155" descr="Gears with solid fill">
                <a:extLst>
                  <a:ext uri="{FF2B5EF4-FFF2-40B4-BE49-F238E27FC236}">
                    <a16:creationId xmlns:a16="http://schemas.microsoft.com/office/drawing/2014/main" id="{45B5BD7D-102A-4D67-BC10-7BC80DE54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251239" y="2696862"/>
                <a:ext cx="429530" cy="429530"/>
              </a:xfrm>
              <a:prstGeom prst="rect">
                <a:avLst/>
              </a:prstGeom>
            </p:spPr>
          </p:pic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45BFFFB-7754-42D8-8DD3-D13AD61C3F0D}"/>
                </a:ext>
              </a:extLst>
            </p:cNvPr>
            <p:cNvGrpSpPr/>
            <p:nvPr/>
          </p:nvGrpSpPr>
          <p:grpSpPr>
            <a:xfrm>
              <a:off x="6143913" y="374809"/>
              <a:ext cx="796497" cy="646086"/>
              <a:chOff x="6068213" y="2496393"/>
              <a:chExt cx="796497" cy="646086"/>
            </a:xfrm>
          </p:grpSpPr>
          <p:sp>
            <p:nvSpPr>
              <p:cNvPr id="153" name="Speech Bubble: Rectangle with Corners Rounded 152">
                <a:extLst>
                  <a:ext uri="{FF2B5EF4-FFF2-40B4-BE49-F238E27FC236}">
                    <a16:creationId xmlns:a16="http://schemas.microsoft.com/office/drawing/2014/main" id="{39C51662-3239-4076-B82D-E246578DE349}"/>
                  </a:ext>
                </a:extLst>
              </p:cNvPr>
              <p:cNvSpPr/>
              <p:nvPr/>
            </p:nvSpPr>
            <p:spPr>
              <a:xfrm>
                <a:off x="6068213" y="2496393"/>
                <a:ext cx="796497" cy="646086"/>
              </a:xfrm>
              <a:prstGeom prst="wedgeRoundRectCallout">
                <a:avLst>
                  <a:gd name="adj1" fmla="val 9182"/>
                  <a:gd name="adj2" fmla="val 91838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600" dirty="0"/>
                  <a:t>Coordination Rules</a:t>
                </a:r>
              </a:p>
            </p:txBody>
          </p:sp>
          <p:pic>
            <p:nvPicPr>
              <p:cNvPr id="154" name="Graphic 153" descr="Gears with solid fill">
                <a:extLst>
                  <a:ext uri="{FF2B5EF4-FFF2-40B4-BE49-F238E27FC236}">
                    <a16:creationId xmlns:a16="http://schemas.microsoft.com/office/drawing/2014/main" id="{B4677459-C20B-4CC7-9E6B-39B5DB8DC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352588" y="2686172"/>
                <a:ext cx="429530" cy="429530"/>
              </a:xfrm>
              <a:prstGeom prst="rect">
                <a:avLst/>
              </a:prstGeom>
            </p:spPr>
          </p:pic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2B6CB7C-0311-4D1D-948A-B5DD991A2544}"/>
                </a:ext>
              </a:extLst>
            </p:cNvPr>
            <p:cNvSpPr txBox="1"/>
            <p:nvPr/>
          </p:nvSpPr>
          <p:spPr>
            <a:xfrm>
              <a:off x="4331552" y="145535"/>
              <a:ext cx="24000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Right-of-Way / Burden Electronically Determined</a:t>
              </a:r>
            </a:p>
            <a:p>
              <a:r>
                <a:rPr lang="en-US" sz="700" dirty="0"/>
                <a:t>Time-Critical Maneuvers Coordinated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776CF0A9-C668-491E-8008-E2DE276B35EA}"/>
                </a:ext>
              </a:extLst>
            </p:cNvPr>
            <p:cNvCxnSpPr>
              <a:cxnSpLocks/>
              <a:stCxn id="155" idx="0"/>
            </p:cNvCxnSpPr>
            <p:nvPr/>
          </p:nvCxnSpPr>
          <p:spPr>
            <a:xfrm flipV="1">
              <a:off x="4893058" y="484089"/>
              <a:ext cx="0" cy="1145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or: Elbow 147">
              <a:extLst>
                <a:ext uri="{FF2B5EF4-FFF2-40B4-BE49-F238E27FC236}">
                  <a16:creationId xmlns:a16="http://schemas.microsoft.com/office/drawing/2014/main" id="{4FFDBDC1-BCBA-4399-BD62-5C78FCB2CB9D}"/>
                </a:ext>
              </a:extLst>
            </p:cNvPr>
            <p:cNvCxnSpPr>
              <a:cxnSpLocks/>
              <a:stCxn id="153" idx="1"/>
              <a:endCxn id="146" idx="2"/>
            </p:cNvCxnSpPr>
            <p:nvPr/>
          </p:nvCxnSpPr>
          <p:spPr>
            <a:xfrm rot="10800000">
              <a:off x="5531587" y="453312"/>
              <a:ext cx="612326" cy="24454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55991C0-C7C4-4809-8FC2-AE20B5F3C7BD}"/>
                </a:ext>
              </a:extLst>
            </p:cNvPr>
            <p:cNvSpPr txBox="1"/>
            <p:nvPr/>
          </p:nvSpPr>
          <p:spPr>
            <a:xfrm>
              <a:off x="5494313" y="2452723"/>
              <a:ext cx="72279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Burdened</a:t>
              </a:r>
            </a:p>
          </p:txBody>
        </p:sp>
        <p:sp>
          <p:nvSpPr>
            <p:cNvPr id="150" name="Arc 149">
              <a:extLst>
                <a:ext uri="{FF2B5EF4-FFF2-40B4-BE49-F238E27FC236}">
                  <a16:creationId xmlns:a16="http://schemas.microsoft.com/office/drawing/2014/main" id="{B8197244-8079-4865-A437-5BBB9E67A74A}"/>
                </a:ext>
              </a:extLst>
            </p:cNvPr>
            <p:cNvSpPr/>
            <p:nvPr/>
          </p:nvSpPr>
          <p:spPr>
            <a:xfrm flipH="1">
              <a:off x="5416382" y="2060045"/>
              <a:ext cx="814317" cy="557778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B4410AF2-FF22-43E2-960A-20EA82AF8C28}"/>
                </a:ext>
              </a:extLst>
            </p:cNvPr>
            <p:cNvSpPr/>
            <p:nvPr/>
          </p:nvSpPr>
          <p:spPr>
            <a:xfrm rot="17094840" flipH="1">
              <a:off x="6134262" y="694850"/>
              <a:ext cx="814317" cy="557778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B8D8DFA-899B-444D-A832-5D2BD25230D9}"/>
                </a:ext>
              </a:extLst>
            </p:cNvPr>
            <p:cNvSpPr txBox="1"/>
            <p:nvPr/>
          </p:nvSpPr>
          <p:spPr>
            <a:xfrm>
              <a:off x="6091548" y="1553864"/>
              <a:ext cx="9541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Has Right-of-Way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DE294DE-8BEA-492E-B3A7-B414704ED195}"/>
              </a:ext>
            </a:extLst>
          </p:cNvPr>
          <p:cNvGrpSpPr/>
          <p:nvPr/>
        </p:nvGrpSpPr>
        <p:grpSpPr>
          <a:xfrm>
            <a:off x="8385286" y="4067200"/>
            <a:ext cx="3028761" cy="2813915"/>
            <a:chOff x="7357106" y="3454505"/>
            <a:chExt cx="3028761" cy="2813915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43213130-1B4E-4943-B5C7-F568D9DD778B}"/>
                </a:ext>
              </a:extLst>
            </p:cNvPr>
            <p:cNvSpPr/>
            <p:nvPr/>
          </p:nvSpPr>
          <p:spPr>
            <a:xfrm>
              <a:off x="7472629" y="3492897"/>
              <a:ext cx="2743200" cy="27432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3B0A8E6-D9AB-4520-81CD-1CB59835A0DF}"/>
                </a:ext>
              </a:extLst>
            </p:cNvPr>
            <p:cNvGrpSpPr/>
            <p:nvPr/>
          </p:nvGrpSpPr>
          <p:grpSpPr>
            <a:xfrm rot="3397553">
              <a:off x="8772167" y="5146093"/>
              <a:ext cx="952960" cy="423461"/>
              <a:chOff x="8638370" y="5276187"/>
              <a:chExt cx="952960" cy="423461"/>
            </a:xfrm>
          </p:grpSpPr>
          <p:pic>
            <p:nvPicPr>
              <p:cNvPr id="237" name="Graphic 236" descr="Airplane with solid fill">
                <a:extLst>
                  <a:ext uri="{FF2B5EF4-FFF2-40B4-BE49-F238E27FC236}">
                    <a16:creationId xmlns:a16="http://schemas.microsoft.com/office/drawing/2014/main" id="{05C70B6E-CC0C-4C5E-A70D-4D23312515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38" name="Straight Arrow Connector 237">
                <a:extLst>
                  <a:ext uri="{FF2B5EF4-FFF2-40B4-BE49-F238E27FC236}">
                    <a16:creationId xmlns:a16="http://schemas.microsoft.com/office/drawing/2014/main" id="{B6DEF1C0-3B31-4D33-82F4-3B609F4321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9211" y="5276187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Arc 238">
                <a:extLst>
                  <a:ext uri="{FF2B5EF4-FFF2-40B4-BE49-F238E27FC236}">
                    <a16:creationId xmlns:a16="http://schemas.microsoft.com/office/drawing/2014/main" id="{79DFCC6E-3863-459A-8AFA-B7D45A601E63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40" name="Arc 239">
                <a:extLst>
                  <a:ext uri="{FF2B5EF4-FFF2-40B4-BE49-F238E27FC236}">
                    <a16:creationId xmlns:a16="http://schemas.microsoft.com/office/drawing/2014/main" id="{98201B36-AF03-4999-8E06-FD2BCD6753C3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2F23567-5282-4668-974A-BEB95C16E2E5}"/>
                </a:ext>
              </a:extLst>
            </p:cNvPr>
            <p:cNvGrpSpPr/>
            <p:nvPr/>
          </p:nvGrpSpPr>
          <p:grpSpPr>
            <a:xfrm rot="1866338">
              <a:off x="7432896" y="5169437"/>
              <a:ext cx="952960" cy="641185"/>
              <a:chOff x="8638370" y="5058463"/>
              <a:chExt cx="952960" cy="641185"/>
            </a:xfrm>
          </p:grpSpPr>
          <p:pic>
            <p:nvPicPr>
              <p:cNvPr id="233" name="Graphic 232" descr="Airplane with solid fill">
                <a:extLst>
                  <a:ext uri="{FF2B5EF4-FFF2-40B4-BE49-F238E27FC236}">
                    <a16:creationId xmlns:a16="http://schemas.microsoft.com/office/drawing/2014/main" id="{D299A315-5889-41ED-94D7-23F3EB167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0E898976-E5F0-474D-A7D1-26C8EC3085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2497" y="5058463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Arc 234">
                <a:extLst>
                  <a:ext uri="{FF2B5EF4-FFF2-40B4-BE49-F238E27FC236}">
                    <a16:creationId xmlns:a16="http://schemas.microsoft.com/office/drawing/2014/main" id="{AF3DAF4E-2B25-46CD-A17F-FAEF04C6ED9F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36" name="Arc 235">
                <a:extLst>
                  <a:ext uri="{FF2B5EF4-FFF2-40B4-BE49-F238E27FC236}">
                    <a16:creationId xmlns:a16="http://schemas.microsoft.com/office/drawing/2014/main" id="{1356A805-7A63-42BE-A02C-2B2895701DC5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169F149-A788-408D-AB26-82CF1E083567}"/>
                </a:ext>
              </a:extLst>
            </p:cNvPr>
            <p:cNvGrpSpPr/>
            <p:nvPr/>
          </p:nvGrpSpPr>
          <p:grpSpPr>
            <a:xfrm rot="4788168">
              <a:off x="8007292" y="4448801"/>
              <a:ext cx="952960" cy="676144"/>
              <a:chOff x="8638370" y="5023504"/>
              <a:chExt cx="952960" cy="676144"/>
            </a:xfrm>
          </p:grpSpPr>
          <p:pic>
            <p:nvPicPr>
              <p:cNvPr id="229" name="Graphic 228" descr="Airplane with solid fill">
                <a:extLst>
                  <a:ext uri="{FF2B5EF4-FFF2-40B4-BE49-F238E27FC236}">
                    <a16:creationId xmlns:a16="http://schemas.microsoft.com/office/drawing/2014/main" id="{FC7D8541-BBF1-48FE-8988-826BF5BF7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0F498B05-45E8-45C8-AE53-3974EAD21B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1174" y="5023504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Arc 230">
                <a:extLst>
                  <a:ext uri="{FF2B5EF4-FFF2-40B4-BE49-F238E27FC236}">
                    <a16:creationId xmlns:a16="http://schemas.microsoft.com/office/drawing/2014/main" id="{C16F9C53-1F8A-43BD-98F7-EA38162C3BBF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32" name="Arc 231">
                <a:extLst>
                  <a:ext uri="{FF2B5EF4-FFF2-40B4-BE49-F238E27FC236}">
                    <a16:creationId xmlns:a16="http://schemas.microsoft.com/office/drawing/2014/main" id="{44A9D59A-BEB9-4639-85D1-4DB9E4EF6506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0C767A1-D368-40EB-B43E-A0A65E006D8B}"/>
                </a:ext>
              </a:extLst>
            </p:cNvPr>
            <p:cNvGrpSpPr/>
            <p:nvPr/>
          </p:nvGrpSpPr>
          <p:grpSpPr>
            <a:xfrm rot="17605971">
              <a:off x="8311349" y="4094308"/>
              <a:ext cx="952960" cy="643291"/>
              <a:chOff x="8638370" y="5056357"/>
              <a:chExt cx="952960" cy="643291"/>
            </a:xfrm>
          </p:grpSpPr>
          <p:pic>
            <p:nvPicPr>
              <p:cNvPr id="225" name="Graphic 224" descr="Airplane with solid fill">
                <a:extLst>
                  <a:ext uri="{FF2B5EF4-FFF2-40B4-BE49-F238E27FC236}">
                    <a16:creationId xmlns:a16="http://schemas.microsoft.com/office/drawing/2014/main" id="{B3EDEB90-7216-4601-B1F3-343B1DA95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26" name="Straight Arrow Connector 225">
                <a:extLst>
                  <a:ext uri="{FF2B5EF4-FFF2-40B4-BE49-F238E27FC236}">
                    <a16:creationId xmlns:a16="http://schemas.microsoft.com/office/drawing/2014/main" id="{1E083BFE-F18D-46ED-9E23-72BACE4129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627" y="5056357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Arc 226">
                <a:extLst>
                  <a:ext uri="{FF2B5EF4-FFF2-40B4-BE49-F238E27FC236}">
                    <a16:creationId xmlns:a16="http://schemas.microsoft.com/office/drawing/2014/main" id="{023D84A3-576F-4804-9F9E-6585CBD5559C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28" name="Arc 227">
                <a:extLst>
                  <a:ext uri="{FF2B5EF4-FFF2-40B4-BE49-F238E27FC236}">
                    <a16:creationId xmlns:a16="http://schemas.microsoft.com/office/drawing/2014/main" id="{036707E5-586A-49A0-8D07-CB27E322C770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ADCFA93C-5CD9-4A76-B9BD-ECC448013535}"/>
                </a:ext>
              </a:extLst>
            </p:cNvPr>
            <p:cNvGrpSpPr/>
            <p:nvPr/>
          </p:nvGrpSpPr>
          <p:grpSpPr>
            <a:xfrm rot="15377445">
              <a:off x="9218892" y="3796904"/>
              <a:ext cx="952960" cy="672531"/>
              <a:chOff x="8638370" y="5027117"/>
              <a:chExt cx="952960" cy="672531"/>
            </a:xfrm>
          </p:grpSpPr>
          <p:pic>
            <p:nvPicPr>
              <p:cNvPr id="221" name="Graphic 220" descr="Airplane with solid fill">
                <a:extLst>
                  <a:ext uri="{FF2B5EF4-FFF2-40B4-BE49-F238E27FC236}">
                    <a16:creationId xmlns:a16="http://schemas.microsoft.com/office/drawing/2014/main" id="{845025FF-3132-483D-BFB2-838C78093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22" name="Straight Arrow Connector 221">
                <a:extLst>
                  <a:ext uri="{FF2B5EF4-FFF2-40B4-BE49-F238E27FC236}">
                    <a16:creationId xmlns:a16="http://schemas.microsoft.com/office/drawing/2014/main" id="{C44303F7-9998-4785-BB30-33797E9B40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0542" y="5027117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3" name="Arc 222">
                <a:extLst>
                  <a:ext uri="{FF2B5EF4-FFF2-40B4-BE49-F238E27FC236}">
                    <a16:creationId xmlns:a16="http://schemas.microsoft.com/office/drawing/2014/main" id="{1CFF162F-E82D-4422-A18B-C50BFBF38D9D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24" name="Arc 223">
                <a:extLst>
                  <a:ext uri="{FF2B5EF4-FFF2-40B4-BE49-F238E27FC236}">
                    <a16:creationId xmlns:a16="http://schemas.microsoft.com/office/drawing/2014/main" id="{06776DC8-48EB-4F08-A0C6-FC29174A222E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2CE3F05-FE71-493A-BAC6-B5787D894F1E}"/>
                </a:ext>
              </a:extLst>
            </p:cNvPr>
            <p:cNvGrpSpPr/>
            <p:nvPr/>
          </p:nvGrpSpPr>
          <p:grpSpPr>
            <a:xfrm rot="11580003">
              <a:off x="8632484" y="3534551"/>
              <a:ext cx="952960" cy="677297"/>
              <a:chOff x="8638370" y="5022351"/>
              <a:chExt cx="952960" cy="677297"/>
            </a:xfrm>
          </p:grpSpPr>
          <p:pic>
            <p:nvPicPr>
              <p:cNvPr id="217" name="Graphic 216" descr="Airplane with solid fill">
                <a:extLst>
                  <a:ext uri="{FF2B5EF4-FFF2-40B4-BE49-F238E27FC236}">
                    <a16:creationId xmlns:a16="http://schemas.microsoft.com/office/drawing/2014/main" id="{CECCA93A-3413-437B-AEF9-E2CF0974F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F26A25A6-D22E-448C-B44A-CE0D7C4548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3181" y="5022351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Arc 218">
                <a:extLst>
                  <a:ext uri="{FF2B5EF4-FFF2-40B4-BE49-F238E27FC236}">
                    <a16:creationId xmlns:a16="http://schemas.microsoft.com/office/drawing/2014/main" id="{71C888BD-343A-4FEB-9FAE-2BA708A26703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id="{11EDE5D4-D010-4977-A754-7554DCEC9BAC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1E56515-7DE8-4427-9F1B-BE7F7227589D}"/>
                </a:ext>
              </a:extLst>
            </p:cNvPr>
            <p:cNvGrpSpPr/>
            <p:nvPr/>
          </p:nvGrpSpPr>
          <p:grpSpPr>
            <a:xfrm rot="16837843">
              <a:off x="9421090" y="5167955"/>
              <a:ext cx="952960" cy="416391"/>
              <a:chOff x="8638370" y="5283257"/>
              <a:chExt cx="952960" cy="416391"/>
            </a:xfrm>
          </p:grpSpPr>
          <p:pic>
            <p:nvPicPr>
              <p:cNvPr id="213" name="Graphic 212" descr="Airplane with solid fill">
                <a:extLst>
                  <a:ext uri="{FF2B5EF4-FFF2-40B4-BE49-F238E27FC236}">
                    <a16:creationId xmlns:a16="http://schemas.microsoft.com/office/drawing/2014/main" id="{CBB39D9D-F306-4E1B-8474-9FF309BDB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14" name="Straight Arrow Connector 213">
                <a:extLst>
                  <a:ext uri="{FF2B5EF4-FFF2-40B4-BE49-F238E27FC236}">
                    <a16:creationId xmlns:a16="http://schemas.microsoft.com/office/drawing/2014/main" id="{AD016E48-3BEA-49EC-8368-D56E6828C4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3855" y="5283257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id="{AEE896A3-CFE0-4A22-B0E3-E36B46692888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5791F6E8-47B4-472C-9572-684760B39523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D9A8EA-CC36-4CFC-980E-7D04B6656BD7}"/>
                </a:ext>
              </a:extLst>
            </p:cNvPr>
            <p:cNvGrpSpPr/>
            <p:nvPr/>
          </p:nvGrpSpPr>
          <p:grpSpPr>
            <a:xfrm rot="8608081">
              <a:off x="8322999" y="5031264"/>
              <a:ext cx="952960" cy="441516"/>
              <a:chOff x="8638370" y="5258132"/>
              <a:chExt cx="952960" cy="441516"/>
            </a:xfrm>
          </p:grpSpPr>
          <p:pic>
            <p:nvPicPr>
              <p:cNvPr id="209" name="Graphic 208" descr="Airplane with solid fill">
                <a:extLst>
                  <a:ext uri="{FF2B5EF4-FFF2-40B4-BE49-F238E27FC236}">
                    <a16:creationId xmlns:a16="http://schemas.microsoft.com/office/drawing/2014/main" id="{E2225C14-3520-4C25-9C4D-A5242F221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10" name="Straight Arrow Connector 209">
                <a:extLst>
                  <a:ext uri="{FF2B5EF4-FFF2-40B4-BE49-F238E27FC236}">
                    <a16:creationId xmlns:a16="http://schemas.microsoft.com/office/drawing/2014/main" id="{A0593F90-6877-45E5-A22D-C99322AD78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5431" y="5258132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id="{7D886C30-7619-47C3-85F9-8159F250F6B0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id="{27C5F6B1-719E-48A4-8087-49E418D50050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83DBAE1F-161E-4153-8725-90B5873AAE48}"/>
                </a:ext>
              </a:extLst>
            </p:cNvPr>
            <p:cNvGrpSpPr/>
            <p:nvPr/>
          </p:nvGrpSpPr>
          <p:grpSpPr>
            <a:xfrm rot="14745221">
              <a:off x="9350564" y="5549682"/>
              <a:ext cx="952960" cy="423594"/>
              <a:chOff x="8638370" y="5276054"/>
              <a:chExt cx="952960" cy="423594"/>
            </a:xfrm>
          </p:grpSpPr>
          <p:pic>
            <p:nvPicPr>
              <p:cNvPr id="205" name="Graphic 204" descr="Airplane with solid fill">
                <a:extLst>
                  <a:ext uri="{FF2B5EF4-FFF2-40B4-BE49-F238E27FC236}">
                    <a16:creationId xmlns:a16="http://schemas.microsoft.com/office/drawing/2014/main" id="{A73EC46E-E14C-4604-AFDA-589C5C6B7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06" name="Straight Arrow Connector 205">
                <a:extLst>
                  <a:ext uri="{FF2B5EF4-FFF2-40B4-BE49-F238E27FC236}">
                    <a16:creationId xmlns:a16="http://schemas.microsoft.com/office/drawing/2014/main" id="{B5AAAB4C-AFE1-43DA-9046-F43742E7EC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261" y="5276054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id="{7520DC3D-E2D9-42DB-8BF4-40408412F58D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8" name="Arc 207">
                <a:extLst>
                  <a:ext uri="{FF2B5EF4-FFF2-40B4-BE49-F238E27FC236}">
                    <a16:creationId xmlns:a16="http://schemas.microsoft.com/office/drawing/2014/main" id="{C3EB622A-FE7E-4542-B4B7-4480B8CA4125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F467924F-1063-4492-A31E-B3FF1944F3C0}"/>
                </a:ext>
              </a:extLst>
            </p:cNvPr>
            <p:cNvGrpSpPr/>
            <p:nvPr/>
          </p:nvGrpSpPr>
          <p:grpSpPr>
            <a:xfrm>
              <a:off x="8806033" y="5589773"/>
              <a:ext cx="952960" cy="428826"/>
              <a:chOff x="8638370" y="5270822"/>
              <a:chExt cx="952960" cy="428826"/>
            </a:xfrm>
          </p:grpSpPr>
          <p:pic>
            <p:nvPicPr>
              <p:cNvPr id="201" name="Graphic 200" descr="Airplane with solid fill">
                <a:extLst>
                  <a:ext uri="{FF2B5EF4-FFF2-40B4-BE49-F238E27FC236}">
                    <a16:creationId xmlns:a16="http://schemas.microsoft.com/office/drawing/2014/main" id="{78AF2A7C-AB34-450E-9109-13F1CD1D9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202" name="Straight Arrow Connector 201">
                <a:extLst>
                  <a:ext uri="{FF2B5EF4-FFF2-40B4-BE49-F238E27FC236}">
                    <a16:creationId xmlns:a16="http://schemas.microsoft.com/office/drawing/2014/main" id="{688EA695-68D6-4563-B183-17513D464F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5121" y="5270822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Arc 202">
                <a:extLst>
                  <a:ext uri="{FF2B5EF4-FFF2-40B4-BE49-F238E27FC236}">
                    <a16:creationId xmlns:a16="http://schemas.microsoft.com/office/drawing/2014/main" id="{987D41BB-5519-433F-9199-1E35E778DEA5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4" name="Arc 203">
                <a:extLst>
                  <a:ext uri="{FF2B5EF4-FFF2-40B4-BE49-F238E27FC236}">
                    <a16:creationId xmlns:a16="http://schemas.microsoft.com/office/drawing/2014/main" id="{FAD8AAC4-ABF6-42EF-9BAA-2A64034BC240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EB292A8-4356-4735-9A17-5684C1EAD49C}"/>
                </a:ext>
              </a:extLst>
            </p:cNvPr>
            <p:cNvSpPr txBox="1"/>
            <p:nvPr/>
          </p:nvSpPr>
          <p:spPr>
            <a:xfrm>
              <a:off x="7438357" y="6006810"/>
              <a:ext cx="6944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All DFR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3EA7512-AB97-4C37-B1A2-677ACA117F48}"/>
                </a:ext>
              </a:extLst>
            </p:cNvPr>
            <p:cNvGrpSpPr/>
            <p:nvPr/>
          </p:nvGrpSpPr>
          <p:grpSpPr>
            <a:xfrm>
              <a:off x="7464368" y="3608735"/>
              <a:ext cx="713315" cy="820607"/>
              <a:chOff x="7464844" y="3513761"/>
              <a:chExt cx="713315" cy="820607"/>
            </a:xfrm>
          </p:grpSpPr>
          <p:pic>
            <p:nvPicPr>
              <p:cNvPr id="197" name="Graphic 196" descr="Airplane with solid fill">
                <a:extLst>
                  <a:ext uri="{FF2B5EF4-FFF2-40B4-BE49-F238E27FC236}">
                    <a16:creationId xmlns:a16="http://schemas.microsoft.com/office/drawing/2014/main" id="{80127C39-F625-4C0B-9190-038B9BE90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8010469">
                <a:off x="7589317" y="3726351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198" name="Straight Arrow Connector 197">
                <a:extLst>
                  <a:ext uri="{FF2B5EF4-FFF2-40B4-BE49-F238E27FC236}">
                    <a16:creationId xmlns:a16="http://schemas.microsoft.com/office/drawing/2014/main" id="{D5F0D0CB-D771-45E0-B11F-F42119C762C5}"/>
                  </a:ext>
                </a:extLst>
              </p:cNvPr>
              <p:cNvCxnSpPr>
                <a:cxnSpLocks/>
              </p:cNvCxnSpPr>
              <p:nvPr/>
            </p:nvCxnSpPr>
            <p:spPr>
              <a:xfrm rot="8010469" flipH="1" flipV="1">
                <a:off x="7944145" y="3834948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Arc 198">
                <a:extLst>
                  <a:ext uri="{FF2B5EF4-FFF2-40B4-BE49-F238E27FC236}">
                    <a16:creationId xmlns:a16="http://schemas.microsoft.com/office/drawing/2014/main" id="{DADB8A32-0FE8-40A6-B2C5-9AA5E786224F}"/>
                  </a:ext>
                </a:extLst>
              </p:cNvPr>
              <p:cNvSpPr/>
              <p:nvPr/>
            </p:nvSpPr>
            <p:spPr>
              <a:xfrm rot="8010469">
                <a:off x="7719978" y="3589719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200" name="Arc 199">
                <a:extLst>
                  <a:ext uri="{FF2B5EF4-FFF2-40B4-BE49-F238E27FC236}">
                    <a16:creationId xmlns:a16="http://schemas.microsoft.com/office/drawing/2014/main" id="{B0DECABB-2490-445D-B3DF-40F6DA2C0432}"/>
                  </a:ext>
                </a:extLst>
              </p:cNvPr>
              <p:cNvSpPr/>
              <p:nvPr/>
            </p:nvSpPr>
            <p:spPr>
              <a:xfrm rot="8010469" flipH="1">
                <a:off x="7388886" y="3937668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pic>
          <p:nvPicPr>
            <p:cNvPr id="171" name="Graphic 170" descr="Airplane with solid fill">
              <a:extLst>
                <a:ext uri="{FF2B5EF4-FFF2-40B4-BE49-F238E27FC236}">
                  <a16:creationId xmlns:a16="http://schemas.microsoft.com/office/drawing/2014/main" id="{7357468C-2D64-4C9D-8591-27E8EC713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2639498">
              <a:off x="7732266" y="4444337"/>
              <a:ext cx="245999" cy="245999"/>
            </a:xfrm>
            <a:prstGeom prst="rect">
              <a:avLst/>
            </a:prstGeom>
          </p:spPr>
        </p:pic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4994EFC0-3FFD-4F8F-8732-6FDE51137FFC}"/>
                </a:ext>
              </a:extLst>
            </p:cNvPr>
            <p:cNvCxnSpPr>
              <a:cxnSpLocks/>
            </p:cNvCxnSpPr>
            <p:nvPr/>
          </p:nvCxnSpPr>
          <p:spPr>
            <a:xfrm rot="12639498" flipH="1" flipV="1">
              <a:off x="7694779" y="4611110"/>
              <a:ext cx="10828" cy="457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Arc 172">
              <a:extLst>
                <a:ext uri="{FF2B5EF4-FFF2-40B4-BE49-F238E27FC236}">
                  <a16:creationId xmlns:a16="http://schemas.microsoft.com/office/drawing/2014/main" id="{579E7195-54D9-4AB4-B3DA-8D257A7A7159}"/>
                </a:ext>
              </a:extLst>
            </p:cNvPr>
            <p:cNvSpPr/>
            <p:nvPr/>
          </p:nvSpPr>
          <p:spPr>
            <a:xfrm rot="12639498">
              <a:off x="7769974" y="4622771"/>
              <a:ext cx="472658" cy="320741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5B65303B-FAE8-48B3-A817-F4FE998EC115}"/>
                </a:ext>
              </a:extLst>
            </p:cNvPr>
            <p:cNvSpPr/>
            <p:nvPr/>
          </p:nvSpPr>
          <p:spPr>
            <a:xfrm rot="12639498" flipH="1">
              <a:off x="7357106" y="4377351"/>
              <a:ext cx="472658" cy="320741"/>
            </a:xfrm>
            <a:prstGeom prst="arc">
              <a:avLst>
                <a:gd name="adj1" fmla="val 18595998"/>
                <a:gd name="adj2" fmla="val 0"/>
              </a:avLst>
            </a:prstGeom>
            <a:ln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58259294-1C3B-4198-8EE3-D3EC181BABEF}"/>
                </a:ext>
              </a:extLst>
            </p:cNvPr>
            <p:cNvGrpSpPr/>
            <p:nvPr/>
          </p:nvGrpSpPr>
          <p:grpSpPr>
            <a:xfrm rot="17045844">
              <a:off x="7983754" y="5436293"/>
              <a:ext cx="952960" cy="654994"/>
              <a:chOff x="8638370" y="5044654"/>
              <a:chExt cx="952960" cy="654994"/>
            </a:xfrm>
          </p:grpSpPr>
          <p:pic>
            <p:nvPicPr>
              <p:cNvPr id="193" name="Graphic 192" descr="Airplane with solid fill">
                <a:extLst>
                  <a:ext uri="{FF2B5EF4-FFF2-40B4-BE49-F238E27FC236}">
                    <a16:creationId xmlns:a16="http://schemas.microsoft.com/office/drawing/2014/main" id="{26614511-7552-408D-855B-61AFA698A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194" name="Straight Arrow Connector 193">
                <a:extLst>
                  <a:ext uri="{FF2B5EF4-FFF2-40B4-BE49-F238E27FC236}">
                    <a16:creationId xmlns:a16="http://schemas.microsoft.com/office/drawing/2014/main" id="{998CEEB4-1EFB-4B85-91F6-EBAB9EB951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6620" y="5044654"/>
                <a:ext cx="10828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Arc 194">
                <a:extLst>
                  <a:ext uri="{FF2B5EF4-FFF2-40B4-BE49-F238E27FC236}">
                    <a16:creationId xmlns:a16="http://schemas.microsoft.com/office/drawing/2014/main" id="{2C1B5717-F487-4679-A5FC-2C6870EA8C0F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96" name="Arc 195">
                <a:extLst>
                  <a:ext uri="{FF2B5EF4-FFF2-40B4-BE49-F238E27FC236}">
                    <a16:creationId xmlns:a16="http://schemas.microsoft.com/office/drawing/2014/main" id="{4AEDA6C8-F0B2-4260-900B-864BF0F83831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5D759B59-16F6-4AB1-BA3E-680DC889FAB7}"/>
                </a:ext>
              </a:extLst>
            </p:cNvPr>
            <p:cNvGrpSpPr/>
            <p:nvPr/>
          </p:nvGrpSpPr>
          <p:grpSpPr>
            <a:xfrm rot="10036403">
              <a:off x="9091259" y="4677953"/>
              <a:ext cx="952960" cy="408543"/>
              <a:chOff x="8638370" y="5291105"/>
              <a:chExt cx="952960" cy="408543"/>
            </a:xfrm>
          </p:grpSpPr>
          <p:pic>
            <p:nvPicPr>
              <p:cNvPr id="189" name="Graphic 188" descr="Airplane with solid fill">
                <a:extLst>
                  <a:ext uri="{FF2B5EF4-FFF2-40B4-BE49-F238E27FC236}">
                    <a16:creationId xmlns:a16="http://schemas.microsoft.com/office/drawing/2014/main" id="{F8241EB8-B261-48EA-954D-327CB903E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F126FE85-67BD-4016-AF21-26D49660BE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150" y="5291105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Arc 190">
                <a:extLst>
                  <a:ext uri="{FF2B5EF4-FFF2-40B4-BE49-F238E27FC236}">
                    <a16:creationId xmlns:a16="http://schemas.microsoft.com/office/drawing/2014/main" id="{122AA7F2-B44F-4E7E-84A6-6131F414AC02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92" name="Arc 191">
                <a:extLst>
                  <a:ext uri="{FF2B5EF4-FFF2-40B4-BE49-F238E27FC236}">
                    <a16:creationId xmlns:a16="http://schemas.microsoft.com/office/drawing/2014/main" id="{DA380223-1A4D-4984-B082-FF9A3F88F0EF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BD9065B8-BFC1-4D04-81E9-A3E724147D32}"/>
                </a:ext>
              </a:extLst>
            </p:cNvPr>
            <p:cNvGrpSpPr/>
            <p:nvPr/>
          </p:nvGrpSpPr>
          <p:grpSpPr>
            <a:xfrm rot="6613250">
              <a:off x="8563564" y="4671713"/>
              <a:ext cx="952960" cy="420185"/>
              <a:chOff x="8638370" y="5279463"/>
              <a:chExt cx="952960" cy="420185"/>
            </a:xfrm>
          </p:grpSpPr>
          <p:pic>
            <p:nvPicPr>
              <p:cNvPr id="185" name="Graphic 184" descr="Airplane with solid fill">
                <a:extLst>
                  <a:ext uri="{FF2B5EF4-FFF2-40B4-BE49-F238E27FC236}">
                    <a16:creationId xmlns:a16="http://schemas.microsoft.com/office/drawing/2014/main" id="{C2EE33B5-832E-474F-80BC-36D218A79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91668" y="5453649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CF101194-43E1-47D7-A5E2-6A4761BB57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04129" y="5279463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Arc 186">
                <a:extLst>
                  <a:ext uri="{FF2B5EF4-FFF2-40B4-BE49-F238E27FC236}">
                    <a16:creationId xmlns:a16="http://schemas.microsoft.com/office/drawing/2014/main" id="{F8F1F6DC-BC7E-4F26-A903-07DEA7038850}"/>
                  </a:ext>
                </a:extLst>
              </p:cNvPr>
              <p:cNvSpPr/>
              <p:nvPr/>
            </p:nvSpPr>
            <p:spPr>
              <a:xfrm>
                <a:off x="8638370" y="5307653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88" name="Arc 187">
                <a:extLst>
                  <a:ext uri="{FF2B5EF4-FFF2-40B4-BE49-F238E27FC236}">
                    <a16:creationId xmlns:a16="http://schemas.microsoft.com/office/drawing/2014/main" id="{5E706627-7CCE-42F1-AFB0-0C37F29D3D76}"/>
                  </a:ext>
                </a:extLst>
              </p:cNvPr>
              <p:cNvSpPr/>
              <p:nvPr/>
            </p:nvSpPr>
            <p:spPr>
              <a:xfrm flipH="1">
                <a:off x="9118672" y="530824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7F684C6-E0C9-4426-8DA9-FB9880DB1215}"/>
                </a:ext>
              </a:extLst>
            </p:cNvPr>
            <p:cNvSpPr txBox="1"/>
            <p:nvPr/>
          </p:nvSpPr>
          <p:spPr>
            <a:xfrm>
              <a:off x="9035698" y="6006810"/>
              <a:ext cx="1180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50" dirty="0"/>
                <a:t>Higher Density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FB8C005-44F1-40F8-B17F-5523EED138E0}"/>
                </a:ext>
              </a:extLst>
            </p:cNvPr>
            <p:cNvSpPr txBox="1"/>
            <p:nvPr/>
          </p:nvSpPr>
          <p:spPr>
            <a:xfrm>
              <a:off x="7494358" y="3454505"/>
              <a:ext cx="1148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Lower Density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804A8A95-BDBF-49C6-BF1B-0499A3FE145C}"/>
                </a:ext>
              </a:extLst>
            </p:cNvPr>
            <p:cNvGrpSpPr/>
            <p:nvPr/>
          </p:nvGrpSpPr>
          <p:grpSpPr>
            <a:xfrm>
              <a:off x="9432907" y="4523099"/>
              <a:ext cx="952960" cy="437397"/>
              <a:chOff x="9432907" y="4523099"/>
              <a:chExt cx="952960" cy="437397"/>
            </a:xfrm>
          </p:grpSpPr>
          <p:pic>
            <p:nvPicPr>
              <p:cNvPr id="181" name="Graphic 180" descr="Airplane with solid fill">
                <a:extLst>
                  <a:ext uri="{FF2B5EF4-FFF2-40B4-BE49-F238E27FC236}">
                    <a16:creationId xmlns:a16="http://schemas.microsoft.com/office/drawing/2014/main" id="{B2F62266-CC7C-4D12-8E42-3E02999CA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786205" y="4714497"/>
                <a:ext cx="245999" cy="245999"/>
              </a:xfrm>
              <a:prstGeom prst="rect">
                <a:avLst/>
              </a:prstGeom>
            </p:spPr>
          </p:pic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6CA42709-9E8F-421B-9058-8FA4D7E3E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96966" y="4523099"/>
                <a:ext cx="10828" cy="18288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Arc 182">
                <a:extLst>
                  <a:ext uri="{FF2B5EF4-FFF2-40B4-BE49-F238E27FC236}">
                    <a16:creationId xmlns:a16="http://schemas.microsoft.com/office/drawing/2014/main" id="{46CFC985-5994-4388-B468-2B08269438EF}"/>
                  </a:ext>
                </a:extLst>
              </p:cNvPr>
              <p:cNvSpPr/>
              <p:nvPr/>
            </p:nvSpPr>
            <p:spPr>
              <a:xfrm>
                <a:off x="9432907" y="4568501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84" name="Arc 183">
                <a:extLst>
                  <a:ext uri="{FF2B5EF4-FFF2-40B4-BE49-F238E27FC236}">
                    <a16:creationId xmlns:a16="http://schemas.microsoft.com/office/drawing/2014/main" id="{4C22AC13-D1A4-481E-BBA8-A81279B721C7}"/>
                  </a:ext>
                </a:extLst>
              </p:cNvPr>
              <p:cNvSpPr/>
              <p:nvPr/>
            </p:nvSpPr>
            <p:spPr>
              <a:xfrm flipH="1">
                <a:off x="9913209" y="4569089"/>
                <a:ext cx="472658" cy="320741"/>
              </a:xfrm>
              <a:prstGeom prst="arc">
                <a:avLst>
                  <a:gd name="adj1" fmla="val 18595998"/>
                  <a:gd name="adj2" fmla="val 0"/>
                </a:avLst>
              </a:prstGeom>
              <a:ln>
                <a:prstDash val="sys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2AD50A6A-1BE8-4FEC-9AC2-CF17ECC21653}"/>
              </a:ext>
            </a:extLst>
          </p:cNvPr>
          <p:cNvSpPr txBox="1"/>
          <p:nvPr/>
        </p:nvSpPr>
        <p:spPr>
          <a:xfrm>
            <a:off x="789682" y="758795"/>
            <a:ext cx="2599035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Operator Self-Separation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40908A84-A873-410F-B9E4-79F5C59CFC16}"/>
              </a:ext>
            </a:extLst>
          </p:cNvPr>
          <p:cNvSpPr txBox="1"/>
          <p:nvPr/>
        </p:nvSpPr>
        <p:spPr>
          <a:xfrm>
            <a:off x="4267970" y="730372"/>
            <a:ext cx="3596406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 sz="180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sz="1400" dirty="0"/>
              <a:t>Cooperative Conflict Management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FA57563B-EBE5-43D7-ABF9-AF8318BEA832}"/>
              </a:ext>
            </a:extLst>
          </p:cNvPr>
          <p:cNvSpPr txBox="1"/>
          <p:nvPr/>
        </p:nvSpPr>
        <p:spPr>
          <a:xfrm>
            <a:off x="4375104" y="3812530"/>
            <a:ext cx="3258677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Self-Organization &amp; Sequencing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F3E7BF2D-1331-4311-BD7C-82661E2BF1FE}"/>
              </a:ext>
            </a:extLst>
          </p:cNvPr>
          <p:cNvSpPr txBox="1"/>
          <p:nvPr/>
        </p:nvSpPr>
        <p:spPr>
          <a:xfrm>
            <a:off x="108531" y="3802036"/>
            <a:ext cx="4104423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Collaborative Utilization of Constrained Resources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5B3CDED-0AB4-4196-8AD0-CC16B3F68AF6}"/>
              </a:ext>
            </a:extLst>
          </p:cNvPr>
          <p:cNvSpPr txBox="1"/>
          <p:nvPr/>
        </p:nvSpPr>
        <p:spPr>
          <a:xfrm>
            <a:off x="7974883" y="3792223"/>
            <a:ext cx="4104423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Self-Regulation of Density &amp; Operational Complexity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0169AFDF-4181-4A8C-9D24-A546E4BE01C0}"/>
              </a:ext>
            </a:extLst>
          </p:cNvPr>
          <p:cNvSpPr txBox="1"/>
          <p:nvPr/>
        </p:nvSpPr>
        <p:spPr>
          <a:xfrm>
            <a:off x="8656126" y="751818"/>
            <a:ext cx="2532603" cy="3126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defRPr sz="140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 dirty="0"/>
              <a:t>Adaptive Pairwise Separation</a:t>
            </a:r>
          </a:p>
        </p:txBody>
      </p:sp>
    </p:spTree>
    <p:extLst>
      <p:ext uri="{BB962C8B-B14F-4D97-AF65-F5344CB8AC3E}">
        <p14:creationId xmlns:p14="http://schemas.microsoft.com/office/powerpoint/2010/main" val="3850392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B58AB14-8ADF-4273-BDC3-F8C9414D264D}"/>
              </a:ext>
            </a:extLst>
          </p:cNvPr>
          <p:cNvGrpSpPr/>
          <p:nvPr/>
        </p:nvGrpSpPr>
        <p:grpSpPr>
          <a:xfrm>
            <a:off x="1373630" y="1140366"/>
            <a:ext cx="10315029" cy="5526437"/>
            <a:chOff x="1373630" y="1140366"/>
            <a:chExt cx="10315029" cy="5526437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425567A-2CF4-4775-93D1-6C6F9AEBF7CF}"/>
                </a:ext>
              </a:extLst>
            </p:cNvPr>
            <p:cNvGrpSpPr/>
            <p:nvPr/>
          </p:nvGrpSpPr>
          <p:grpSpPr>
            <a:xfrm>
              <a:off x="1392282" y="1140366"/>
              <a:ext cx="1860204" cy="2138165"/>
              <a:chOff x="989266" y="291271"/>
              <a:chExt cx="1324585" cy="1522511"/>
            </a:xfrm>
          </p:grpSpPr>
          <p:sp>
            <p:nvSpPr>
              <p:cNvPr id="166" name="Hexagon 165">
                <a:extLst>
                  <a:ext uri="{FF2B5EF4-FFF2-40B4-BE49-F238E27FC236}">
                    <a16:creationId xmlns:a16="http://schemas.microsoft.com/office/drawing/2014/main" id="{A69F2326-E48E-4781-95B2-4A159AEB64D8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Hexagon 4">
                <a:extLst>
                  <a:ext uri="{FF2B5EF4-FFF2-40B4-BE49-F238E27FC236}">
                    <a16:creationId xmlns:a16="http://schemas.microsoft.com/office/drawing/2014/main" id="{7062F0CD-E163-4A9F-AE9A-064CA086D232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7C56F3C-9A0D-4DD6-B5BF-625DD318F296}"/>
                </a:ext>
              </a:extLst>
            </p:cNvPr>
            <p:cNvGrpSpPr/>
            <p:nvPr/>
          </p:nvGrpSpPr>
          <p:grpSpPr>
            <a:xfrm>
              <a:off x="2321150" y="2839598"/>
              <a:ext cx="1860204" cy="2138165"/>
              <a:chOff x="989533" y="291272"/>
              <a:chExt cx="1324585" cy="1522511"/>
            </a:xfrm>
          </p:grpSpPr>
          <p:sp>
            <p:nvSpPr>
              <p:cNvPr id="164" name="Hexagon 163">
                <a:extLst>
                  <a:ext uri="{FF2B5EF4-FFF2-40B4-BE49-F238E27FC236}">
                    <a16:creationId xmlns:a16="http://schemas.microsoft.com/office/drawing/2014/main" id="{BDE1C8B0-BC55-4D6C-A389-30F0F8C71B6E}"/>
                  </a:ext>
                </a:extLst>
              </p:cNvPr>
              <p:cNvSpPr/>
              <p:nvPr/>
            </p:nvSpPr>
            <p:spPr>
              <a:xfrm rot="5400000">
                <a:off x="890570" y="390235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5" name="Hexagon 4">
                <a:extLst>
                  <a:ext uri="{FF2B5EF4-FFF2-40B4-BE49-F238E27FC236}">
                    <a16:creationId xmlns:a16="http://schemas.microsoft.com/office/drawing/2014/main" id="{1A91C763-9C7D-491C-82AC-DD55B4B0165D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77C0F91-83B6-42DC-818A-23F6479052DF}"/>
                </a:ext>
              </a:extLst>
            </p:cNvPr>
            <p:cNvGrpSpPr/>
            <p:nvPr/>
          </p:nvGrpSpPr>
          <p:grpSpPr>
            <a:xfrm>
              <a:off x="3250073" y="4528634"/>
              <a:ext cx="1860204" cy="2138165"/>
              <a:chOff x="989266" y="291271"/>
              <a:chExt cx="1324585" cy="1522511"/>
            </a:xfrm>
          </p:grpSpPr>
          <p:sp>
            <p:nvSpPr>
              <p:cNvPr id="162" name="Hexagon 161">
                <a:extLst>
                  <a:ext uri="{FF2B5EF4-FFF2-40B4-BE49-F238E27FC236}">
                    <a16:creationId xmlns:a16="http://schemas.microsoft.com/office/drawing/2014/main" id="{DE8D8F55-B4B0-4C7B-87BC-72B408E655FC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Hexagon 4">
                <a:extLst>
                  <a:ext uri="{FF2B5EF4-FFF2-40B4-BE49-F238E27FC236}">
                    <a16:creationId xmlns:a16="http://schemas.microsoft.com/office/drawing/2014/main" id="{4784EBC0-FF79-41C3-B9D2-BCAB8FF62CDB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21" name="Hexagon 120">
              <a:extLst>
                <a:ext uri="{FF2B5EF4-FFF2-40B4-BE49-F238E27FC236}">
                  <a16:creationId xmlns:a16="http://schemas.microsoft.com/office/drawing/2014/main" id="{233C72A1-C939-44E1-8514-859A69849ACF}"/>
                </a:ext>
              </a:extLst>
            </p:cNvPr>
            <p:cNvSpPr/>
            <p:nvPr/>
          </p:nvSpPr>
          <p:spPr>
            <a:xfrm rot="5400000">
              <a:off x="3125081" y="1279348"/>
              <a:ext cx="2138165" cy="18602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E98BDCD-75EF-4868-A03C-D0FACF9BCA21}"/>
                </a:ext>
              </a:extLst>
            </p:cNvPr>
            <p:cNvGrpSpPr/>
            <p:nvPr/>
          </p:nvGrpSpPr>
          <p:grpSpPr>
            <a:xfrm>
              <a:off x="5126516" y="4528635"/>
              <a:ext cx="1860204" cy="2138165"/>
              <a:chOff x="989266" y="291271"/>
              <a:chExt cx="1324585" cy="1522511"/>
            </a:xfrm>
          </p:grpSpPr>
          <p:sp>
            <p:nvSpPr>
              <p:cNvPr id="160" name="Hexagon 159">
                <a:extLst>
                  <a:ext uri="{FF2B5EF4-FFF2-40B4-BE49-F238E27FC236}">
                    <a16:creationId xmlns:a16="http://schemas.microsoft.com/office/drawing/2014/main" id="{F008273D-B99A-4055-A793-33539955C399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1" name="Hexagon 4">
                <a:extLst>
                  <a:ext uri="{FF2B5EF4-FFF2-40B4-BE49-F238E27FC236}">
                    <a16:creationId xmlns:a16="http://schemas.microsoft.com/office/drawing/2014/main" id="{C3EE6DB6-AF25-4928-9A89-9426EB2C8E57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EE6C5A3-F5FA-4938-BE69-EEB0C5667857}"/>
                </a:ext>
              </a:extLst>
            </p:cNvPr>
            <p:cNvGrpSpPr/>
            <p:nvPr/>
          </p:nvGrpSpPr>
          <p:grpSpPr>
            <a:xfrm>
              <a:off x="7002959" y="4528633"/>
              <a:ext cx="1860204" cy="2138165"/>
              <a:chOff x="989266" y="291271"/>
              <a:chExt cx="1324585" cy="1522511"/>
            </a:xfrm>
          </p:grpSpPr>
          <p:sp>
            <p:nvSpPr>
              <p:cNvPr id="158" name="Hexagon 157">
                <a:extLst>
                  <a:ext uri="{FF2B5EF4-FFF2-40B4-BE49-F238E27FC236}">
                    <a16:creationId xmlns:a16="http://schemas.microsoft.com/office/drawing/2014/main" id="{F493B285-7ED8-4292-99AD-B12D32FB3930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9" name="Hexagon 4">
                <a:extLst>
                  <a:ext uri="{FF2B5EF4-FFF2-40B4-BE49-F238E27FC236}">
                    <a16:creationId xmlns:a16="http://schemas.microsoft.com/office/drawing/2014/main" id="{0C9DCC98-DA85-45E8-BCCC-BFFED4DEA14A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07D96166-666E-43AB-B854-B51DAAD007B5}"/>
                </a:ext>
              </a:extLst>
            </p:cNvPr>
            <p:cNvSpPr txBox="1"/>
            <p:nvPr/>
          </p:nvSpPr>
          <p:spPr>
            <a:xfrm>
              <a:off x="6581058" y="3670951"/>
              <a:ext cx="829976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Text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03B87E51-82E8-4619-BFFD-9D1D3814648B}"/>
                </a:ext>
              </a:extLst>
            </p:cNvPr>
            <p:cNvGrpSpPr/>
            <p:nvPr/>
          </p:nvGrpSpPr>
          <p:grpSpPr>
            <a:xfrm>
              <a:off x="7007622" y="1150550"/>
              <a:ext cx="1860204" cy="2138165"/>
              <a:chOff x="989266" y="291271"/>
              <a:chExt cx="1324585" cy="1522511"/>
            </a:xfrm>
          </p:grpSpPr>
          <p:sp>
            <p:nvSpPr>
              <p:cNvPr id="156" name="Hexagon 155">
                <a:extLst>
                  <a:ext uri="{FF2B5EF4-FFF2-40B4-BE49-F238E27FC236}">
                    <a16:creationId xmlns:a16="http://schemas.microsoft.com/office/drawing/2014/main" id="{B33747B4-9CDD-480F-BB41-2DAAFD44495F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7" name="Hexagon 4">
                <a:extLst>
                  <a:ext uri="{FF2B5EF4-FFF2-40B4-BE49-F238E27FC236}">
                    <a16:creationId xmlns:a16="http://schemas.microsoft.com/office/drawing/2014/main" id="{D14C56AF-0724-43DC-8829-2D711724BB8E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633633C-43A9-4943-9B58-8DEF9557CF5A}"/>
                </a:ext>
              </a:extLst>
            </p:cNvPr>
            <p:cNvGrpSpPr/>
            <p:nvPr/>
          </p:nvGrpSpPr>
          <p:grpSpPr>
            <a:xfrm>
              <a:off x="5135842" y="1140367"/>
              <a:ext cx="1860204" cy="2138165"/>
              <a:chOff x="989266" y="291271"/>
              <a:chExt cx="1324585" cy="1522511"/>
            </a:xfrm>
          </p:grpSpPr>
          <p:sp>
            <p:nvSpPr>
              <p:cNvPr id="154" name="Hexagon 153">
                <a:extLst>
                  <a:ext uri="{FF2B5EF4-FFF2-40B4-BE49-F238E27FC236}">
                    <a16:creationId xmlns:a16="http://schemas.microsoft.com/office/drawing/2014/main" id="{24750D67-AF7A-4C2C-B74A-A44337A9DE82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5" name="Hexagon 4">
                <a:extLst>
                  <a:ext uri="{FF2B5EF4-FFF2-40B4-BE49-F238E27FC236}">
                    <a16:creationId xmlns:a16="http://schemas.microsoft.com/office/drawing/2014/main" id="{DBD9836D-A68B-4891-9D22-65A648E899AD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140CC1D1-B441-496E-9D90-C9ECFA9602E6}"/>
                </a:ext>
              </a:extLst>
            </p:cNvPr>
            <p:cNvGrpSpPr/>
            <p:nvPr/>
          </p:nvGrpSpPr>
          <p:grpSpPr>
            <a:xfrm>
              <a:off x="8879401" y="4528637"/>
              <a:ext cx="1860204" cy="2138165"/>
              <a:chOff x="989266" y="291271"/>
              <a:chExt cx="1324585" cy="1522511"/>
            </a:xfrm>
          </p:grpSpPr>
          <p:sp>
            <p:nvSpPr>
              <p:cNvPr id="152" name="Hexagon 151">
                <a:extLst>
                  <a:ext uri="{FF2B5EF4-FFF2-40B4-BE49-F238E27FC236}">
                    <a16:creationId xmlns:a16="http://schemas.microsoft.com/office/drawing/2014/main" id="{FA35CC97-BD8C-48C8-A4D4-38C970901141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3" name="Hexagon 4">
                <a:extLst>
                  <a:ext uri="{FF2B5EF4-FFF2-40B4-BE49-F238E27FC236}">
                    <a16:creationId xmlns:a16="http://schemas.microsoft.com/office/drawing/2014/main" id="{C5E516F3-DAE8-4BBF-BC5E-70DB22904EDD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314A53AA-C3B4-42D0-B422-0501D2DD9BAB}"/>
                </a:ext>
              </a:extLst>
            </p:cNvPr>
            <p:cNvGrpSpPr/>
            <p:nvPr/>
          </p:nvGrpSpPr>
          <p:grpSpPr>
            <a:xfrm>
              <a:off x="8879402" y="1140368"/>
              <a:ext cx="2809257" cy="3839898"/>
              <a:chOff x="989266" y="291271"/>
              <a:chExt cx="2000371" cy="2734253"/>
            </a:xfrm>
          </p:grpSpPr>
          <p:sp>
            <p:nvSpPr>
              <p:cNvPr id="150" name="Hexagon 149">
                <a:extLst>
                  <a:ext uri="{FF2B5EF4-FFF2-40B4-BE49-F238E27FC236}">
                    <a16:creationId xmlns:a16="http://schemas.microsoft.com/office/drawing/2014/main" id="{044D3C07-414B-429E-B413-95BF74827752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1" name="Hexagon 4">
                <a:extLst>
                  <a:ext uri="{FF2B5EF4-FFF2-40B4-BE49-F238E27FC236}">
                    <a16:creationId xmlns:a16="http://schemas.microsoft.com/office/drawing/2014/main" id="{6A8F1B9F-D32E-4DFA-BAE6-3FCD6B54DBE9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  <p:sp>
            <p:nvSpPr>
              <p:cNvPr id="168" name="Hexagon 167">
                <a:extLst>
                  <a:ext uri="{FF2B5EF4-FFF2-40B4-BE49-F238E27FC236}">
                    <a16:creationId xmlns:a16="http://schemas.microsoft.com/office/drawing/2014/main" id="{E4153543-8F6D-4B95-92D8-3D337FD3FB95}"/>
                  </a:ext>
                </a:extLst>
              </p:cNvPr>
              <p:cNvSpPr/>
              <p:nvPr/>
            </p:nvSpPr>
            <p:spPr>
              <a:xfrm rot="5400000">
                <a:off x="1566089" y="1601976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0A1AFA1-BE5B-4E80-A3CC-E079AC424550}"/>
                </a:ext>
              </a:extLst>
            </p:cNvPr>
            <p:cNvGrpSpPr/>
            <p:nvPr/>
          </p:nvGrpSpPr>
          <p:grpSpPr>
            <a:xfrm>
              <a:off x="1373630" y="4528638"/>
              <a:ext cx="1860204" cy="2138165"/>
              <a:chOff x="989266" y="291271"/>
              <a:chExt cx="1324585" cy="1522511"/>
            </a:xfrm>
          </p:grpSpPr>
          <p:sp>
            <p:nvSpPr>
              <p:cNvPr id="148" name="Hexagon 147">
                <a:extLst>
                  <a:ext uri="{FF2B5EF4-FFF2-40B4-BE49-F238E27FC236}">
                    <a16:creationId xmlns:a16="http://schemas.microsoft.com/office/drawing/2014/main" id="{031A4750-1B93-4974-8A40-A001D74CE5C7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9" name="Hexagon 4">
                <a:extLst>
                  <a:ext uri="{FF2B5EF4-FFF2-40B4-BE49-F238E27FC236}">
                    <a16:creationId xmlns:a16="http://schemas.microsoft.com/office/drawing/2014/main" id="{E5BC5686-4ED1-4AF6-9BFC-D2FDCA630E88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30" name="Hexagon 129">
              <a:extLst>
                <a:ext uri="{FF2B5EF4-FFF2-40B4-BE49-F238E27FC236}">
                  <a16:creationId xmlns:a16="http://schemas.microsoft.com/office/drawing/2014/main" id="{673253D4-8C34-403D-8601-BA908E5091FD}"/>
                </a:ext>
              </a:extLst>
            </p:cNvPr>
            <p:cNvSpPr/>
            <p:nvPr/>
          </p:nvSpPr>
          <p:spPr>
            <a:xfrm rot="5400000">
              <a:off x="5924549" y="2978578"/>
              <a:ext cx="2138166" cy="18602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endParaRPr lang="en-US"/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B1F4F1F-4C61-4A1E-8524-31121458A519}"/>
                </a:ext>
              </a:extLst>
            </p:cNvPr>
            <p:cNvSpPr/>
            <p:nvPr/>
          </p:nvSpPr>
          <p:spPr>
            <a:xfrm rot="5400000">
              <a:off x="4051726" y="2968381"/>
              <a:ext cx="2138166" cy="18602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endParaRPr lang="en-US"/>
            </a:p>
          </p:txBody>
        </p:sp>
        <p:sp>
          <p:nvSpPr>
            <p:cNvPr id="132" name="Hexagon 131">
              <a:extLst>
                <a:ext uri="{FF2B5EF4-FFF2-40B4-BE49-F238E27FC236}">
                  <a16:creationId xmlns:a16="http://schemas.microsoft.com/office/drawing/2014/main" id="{03B5C579-B2D4-4A6C-8EC1-EA0BBE8D988F}"/>
                </a:ext>
              </a:extLst>
            </p:cNvPr>
            <p:cNvSpPr/>
            <p:nvPr/>
          </p:nvSpPr>
          <p:spPr>
            <a:xfrm rot="5400000">
              <a:off x="7814981" y="2968381"/>
              <a:ext cx="2138166" cy="1860204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>
              <a:noAutofit/>
            </a:bodyPr>
            <a:lstStyle/>
            <a:p>
              <a:endParaRPr lang="en-US"/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CAF941C-E4F4-42B2-803B-D79C0CE4FDB0}"/>
                </a:ext>
              </a:extLst>
            </p:cNvPr>
            <p:cNvGrpSpPr/>
            <p:nvPr/>
          </p:nvGrpSpPr>
          <p:grpSpPr>
            <a:xfrm>
              <a:off x="1678604" y="1637913"/>
              <a:ext cx="9693066" cy="4537134"/>
              <a:chOff x="1678604" y="1637913"/>
              <a:chExt cx="9693066" cy="4537134"/>
            </a:xfrm>
          </p:grpSpPr>
          <p:pic>
            <p:nvPicPr>
              <p:cNvPr id="134" name="Graphic 133" descr="Handshake outline">
                <a:extLst>
                  <a:ext uri="{FF2B5EF4-FFF2-40B4-BE49-F238E27FC236}">
                    <a16:creationId xmlns:a16="http://schemas.microsoft.com/office/drawing/2014/main" id="{8B0B807D-B556-479D-8A68-59174EC383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78604" y="163791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35" name="Graphic 134" descr="Handshake outline">
                <a:extLst>
                  <a:ext uri="{FF2B5EF4-FFF2-40B4-BE49-F238E27FC236}">
                    <a16:creationId xmlns:a16="http://schemas.microsoft.com/office/drawing/2014/main" id="{2A6C51AA-DF4C-4A88-8A40-ACC82036A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55941" y="163791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36" name="Graphic 135" descr="Handshake outline">
                <a:extLst>
                  <a:ext uri="{FF2B5EF4-FFF2-40B4-BE49-F238E27FC236}">
                    <a16:creationId xmlns:a16="http://schemas.microsoft.com/office/drawing/2014/main" id="{ACF1A899-D95D-406C-97C0-59025725C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33278" y="163791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37" name="Graphic 136" descr="Handshake outline">
                <a:extLst>
                  <a:ext uri="{FF2B5EF4-FFF2-40B4-BE49-F238E27FC236}">
                    <a16:creationId xmlns:a16="http://schemas.microsoft.com/office/drawing/2014/main" id="{2B2BB596-DF52-4CE7-878F-B9C250FFC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10615" y="163791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38" name="Graphic 137" descr="Handshake outline">
                <a:extLst>
                  <a:ext uri="{FF2B5EF4-FFF2-40B4-BE49-F238E27FC236}">
                    <a16:creationId xmlns:a16="http://schemas.microsoft.com/office/drawing/2014/main" id="{F89D50E5-2B46-4B5F-AA21-2C8F91D89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187952" y="163791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39" name="Graphic 138" descr="Handshake outline">
                <a:extLst>
                  <a:ext uri="{FF2B5EF4-FFF2-40B4-BE49-F238E27FC236}">
                    <a16:creationId xmlns:a16="http://schemas.microsoft.com/office/drawing/2014/main" id="{C1837122-23FE-4414-8210-F0F7882992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68894" y="328433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0" name="Graphic 139" descr="Handshake outline">
                <a:extLst>
                  <a:ext uri="{FF2B5EF4-FFF2-40B4-BE49-F238E27FC236}">
                    <a16:creationId xmlns:a16="http://schemas.microsoft.com/office/drawing/2014/main" id="{C8D2E6BF-C20D-4409-B209-93FE6661B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546231" y="328433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1" name="Graphic 140" descr="Handshake outline">
                <a:extLst>
                  <a:ext uri="{FF2B5EF4-FFF2-40B4-BE49-F238E27FC236}">
                    <a16:creationId xmlns:a16="http://schemas.microsoft.com/office/drawing/2014/main" id="{2A380E5E-193A-41E4-9F78-F9216E47E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23568" y="328433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2" name="Graphic 141" descr="Handshake outline">
                <a:extLst>
                  <a:ext uri="{FF2B5EF4-FFF2-40B4-BE49-F238E27FC236}">
                    <a16:creationId xmlns:a16="http://schemas.microsoft.com/office/drawing/2014/main" id="{B295C50B-75C0-498B-BD95-BE472DE5B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300905" y="328433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3" name="Graphic 142" descr="Handshake outline">
                <a:extLst>
                  <a:ext uri="{FF2B5EF4-FFF2-40B4-BE49-F238E27FC236}">
                    <a16:creationId xmlns:a16="http://schemas.microsoft.com/office/drawing/2014/main" id="{D9FC3A44-D609-452A-AF76-87F701AE1D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82671" y="493075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4" name="Graphic 143" descr="Handshake outline">
                <a:extLst>
                  <a:ext uri="{FF2B5EF4-FFF2-40B4-BE49-F238E27FC236}">
                    <a16:creationId xmlns:a16="http://schemas.microsoft.com/office/drawing/2014/main" id="{F163D490-3C1D-4F43-9774-DC62CD7AC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60008" y="493075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5" name="Graphic 144" descr="Handshake outline">
                <a:extLst>
                  <a:ext uri="{FF2B5EF4-FFF2-40B4-BE49-F238E27FC236}">
                    <a16:creationId xmlns:a16="http://schemas.microsoft.com/office/drawing/2014/main" id="{2F3DF921-DC3A-4AC3-8C93-F10C339775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437345" y="493075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6" name="Graphic 145" descr="Handshake outline">
                <a:extLst>
                  <a:ext uri="{FF2B5EF4-FFF2-40B4-BE49-F238E27FC236}">
                    <a16:creationId xmlns:a16="http://schemas.microsoft.com/office/drawing/2014/main" id="{E1545E7D-502D-4754-979E-4D085576A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314682" y="493075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47" name="Graphic 146" descr="Handshake outline">
                <a:extLst>
                  <a:ext uri="{FF2B5EF4-FFF2-40B4-BE49-F238E27FC236}">
                    <a16:creationId xmlns:a16="http://schemas.microsoft.com/office/drawing/2014/main" id="{996FBAB3-678B-45C2-BD2C-B7A9C006C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192019" y="4930753"/>
                <a:ext cx="1244294" cy="1244294"/>
              </a:xfrm>
              <a:prstGeom prst="rect">
                <a:avLst/>
              </a:prstGeom>
            </p:spPr>
          </p:pic>
          <p:pic>
            <p:nvPicPr>
              <p:cNvPr id="169" name="Graphic 168" descr="Handshake outline">
                <a:extLst>
                  <a:ext uri="{FF2B5EF4-FFF2-40B4-BE49-F238E27FC236}">
                    <a16:creationId xmlns:a16="http://schemas.microsoft.com/office/drawing/2014/main" id="{0CA87D83-1B0F-4FAC-9F0C-AC232A6B7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0127376" y="3326946"/>
                <a:ext cx="1244294" cy="124429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F8DDA2-C618-499A-94BC-4AFBE835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Flight Cooperative Practices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C616B35-1BC0-4FF7-A160-3306B534D09E}"/>
              </a:ext>
            </a:extLst>
          </p:cNvPr>
          <p:cNvGrpSpPr/>
          <p:nvPr/>
        </p:nvGrpSpPr>
        <p:grpSpPr>
          <a:xfrm>
            <a:off x="1392282" y="1140366"/>
            <a:ext cx="1860204" cy="2138165"/>
            <a:chOff x="1392282" y="1140366"/>
            <a:chExt cx="1860204" cy="21381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F0B47-66F8-4149-ACD1-6C2CA45B9A1C}"/>
                </a:ext>
              </a:extLst>
            </p:cNvPr>
            <p:cNvGrpSpPr/>
            <p:nvPr/>
          </p:nvGrpSpPr>
          <p:grpSpPr>
            <a:xfrm>
              <a:off x="1392282" y="1140366"/>
              <a:ext cx="1860204" cy="2138165"/>
              <a:chOff x="989266" y="291271"/>
              <a:chExt cx="1324585" cy="1522511"/>
            </a:xfrm>
          </p:grpSpPr>
          <p:sp>
            <p:nvSpPr>
              <p:cNvPr id="4" name="Hexagon 3">
                <a:extLst>
                  <a:ext uri="{FF2B5EF4-FFF2-40B4-BE49-F238E27FC236}">
                    <a16:creationId xmlns:a16="http://schemas.microsoft.com/office/drawing/2014/main" id="{434B1091-DB6B-4315-ADE0-9857BE00550D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" name="Hexagon 4">
                <a:extLst>
                  <a:ext uri="{FF2B5EF4-FFF2-40B4-BE49-F238E27FC236}">
                    <a16:creationId xmlns:a16="http://schemas.microsoft.com/office/drawing/2014/main" id="{B16E65D9-332D-4F48-BC63-FDF8F4022FB6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33BB73-24F4-4E23-9C59-4BEC1E86B8F6}"/>
                </a:ext>
              </a:extLst>
            </p:cNvPr>
            <p:cNvSpPr txBox="1"/>
            <p:nvPr/>
          </p:nvSpPr>
          <p:spPr>
            <a:xfrm>
              <a:off x="1467557" y="1971719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Share and Update Intent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094B51C-0203-4F9A-A7D2-1D6F6F625ED7}"/>
              </a:ext>
            </a:extLst>
          </p:cNvPr>
          <p:cNvGrpSpPr/>
          <p:nvPr/>
        </p:nvGrpSpPr>
        <p:grpSpPr>
          <a:xfrm>
            <a:off x="2321150" y="2839598"/>
            <a:ext cx="1860204" cy="2138165"/>
            <a:chOff x="2322759" y="2839595"/>
            <a:chExt cx="1860204" cy="21381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2FAA40-DBFF-44F8-B77C-8D6907223368}"/>
                </a:ext>
              </a:extLst>
            </p:cNvPr>
            <p:cNvGrpSpPr/>
            <p:nvPr/>
          </p:nvGrpSpPr>
          <p:grpSpPr>
            <a:xfrm>
              <a:off x="2322759" y="2839595"/>
              <a:ext cx="1860204" cy="2138165"/>
              <a:chOff x="989533" y="291272"/>
              <a:chExt cx="1324585" cy="1522511"/>
            </a:xfrm>
          </p:grpSpPr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925C9173-76FA-45CB-843F-ABCEACD75121}"/>
                  </a:ext>
                </a:extLst>
              </p:cNvPr>
              <p:cNvSpPr/>
              <p:nvPr/>
            </p:nvSpPr>
            <p:spPr>
              <a:xfrm rot="5400000">
                <a:off x="890570" y="390235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Hexagon 4">
                <a:extLst>
                  <a:ext uri="{FF2B5EF4-FFF2-40B4-BE49-F238E27FC236}">
                    <a16:creationId xmlns:a16="http://schemas.microsoft.com/office/drawing/2014/main" id="{7F3C36C0-1143-4D88-9DB2-7FD5F2D59D14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0057BF-D15A-45A1-BB61-E37732B57D3A}"/>
                </a:ext>
              </a:extLst>
            </p:cNvPr>
            <p:cNvSpPr txBox="1"/>
            <p:nvPr/>
          </p:nvSpPr>
          <p:spPr>
            <a:xfrm>
              <a:off x="2398034" y="3670949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Respect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VFR and IFR Aircraft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78C8848-67C0-4F65-BFA7-C66AC7356139}"/>
              </a:ext>
            </a:extLst>
          </p:cNvPr>
          <p:cNvGrpSpPr/>
          <p:nvPr/>
        </p:nvGrpSpPr>
        <p:grpSpPr>
          <a:xfrm>
            <a:off x="3250073" y="4528634"/>
            <a:ext cx="1860204" cy="2138165"/>
            <a:chOff x="3264061" y="4528634"/>
            <a:chExt cx="1860204" cy="213816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179D1B9-3979-4521-841B-8C702B4BCED7}"/>
                </a:ext>
              </a:extLst>
            </p:cNvPr>
            <p:cNvGrpSpPr/>
            <p:nvPr/>
          </p:nvGrpSpPr>
          <p:grpSpPr>
            <a:xfrm>
              <a:off x="3264061" y="4528634"/>
              <a:ext cx="1860204" cy="2138165"/>
              <a:chOff x="989266" y="291271"/>
              <a:chExt cx="1324585" cy="1522511"/>
            </a:xfrm>
          </p:grpSpPr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573D1296-AC64-4E51-BAA1-4BF5CA679498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Hexagon 4">
                <a:extLst>
                  <a:ext uri="{FF2B5EF4-FFF2-40B4-BE49-F238E27FC236}">
                    <a16:creationId xmlns:a16="http://schemas.microsoft.com/office/drawing/2014/main" id="{8F77DF91-23B3-415B-8549-F743775D8BB1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3AB3D9-F1A9-4840-8A4C-97F2ABA839F7}"/>
                </a:ext>
              </a:extLst>
            </p:cNvPr>
            <p:cNvSpPr txBox="1"/>
            <p:nvPr/>
          </p:nvSpPr>
          <p:spPr>
            <a:xfrm>
              <a:off x="3339338" y="5359989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Respect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 Right-of-Way Among DF Aircraft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CB0D5DF-BA90-4971-9DC8-06E759FD82AB}"/>
              </a:ext>
            </a:extLst>
          </p:cNvPr>
          <p:cNvGrpSpPr/>
          <p:nvPr/>
        </p:nvGrpSpPr>
        <p:grpSpPr>
          <a:xfrm>
            <a:off x="3264062" y="1140367"/>
            <a:ext cx="1860204" cy="2138165"/>
            <a:chOff x="3264062" y="1140367"/>
            <a:chExt cx="1860204" cy="21381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3CDDEF-1274-4256-BFA9-660AF9E09A7F}"/>
                </a:ext>
              </a:extLst>
            </p:cNvPr>
            <p:cNvGrpSpPr/>
            <p:nvPr/>
          </p:nvGrpSpPr>
          <p:grpSpPr>
            <a:xfrm>
              <a:off x="3264062" y="1140367"/>
              <a:ext cx="1860204" cy="2138165"/>
              <a:chOff x="989266" y="291271"/>
              <a:chExt cx="1324585" cy="1522511"/>
            </a:xfrm>
          </p:grpSpPr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D79A136C-0877-4EB6-BF9E-1CB9443E0693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Hexagon 4">
                <a:extLst>
                  <a:ext uri="{FF2B5EF4-FFF2-40B4-BE49-F238E27FC236}">
                    <a16:creationId xmlns:a16="http://schemas.microsoft.com/office/drawing/2014/main" id="{E49A086F-59C1-4D3D-8423-791FE9E08228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5C04A6-3A84-4DA0-A704-D409EE8DC77E}"/>
                </a:ext>
              </a:extLst>
            </p:cNvPr>
            <p:cNvSpPr txBox="1"/>
            <p:nvPr/>
          </p:nvSpPr>
          <p:spPr>
            <a:xfrm>
              <a:off x="3339337" y="1971720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Navigate with Intended Precision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DE0679E-AAAB-4E29-9360-48F452DF12FD}"/>
              </a:ext>
            </a:extLst>
          </p:cNvPr>
          <p:cNvGrpSpPr/>
          <p:nvPr/>
        </p:nvGrpSpPr>
        <p:grpSpPr>
          <a:xfrm>
            <a:off x="5126516" y="4528635"/>
            <a:ext cx="1860204" cy="2138165"/>
            <a:chOff x="5135841" y="4528635"/>
            <a:chExt cx="1860204" cy="21381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F5551A2-60AB-4400-BF04-467866E01F32}"/>
                </a:ext>
              </a:extLst>
            </p:cNvPr>
            <p:cNvGrpSpPr/>
            <p:nvPr/>
          </p:nvGrpSpPr>
          <p:grpSpPr>
            <a:xfrm>
              <a:off x="5135841" y="4528635"/>
              <a:ext cx="1860204" cy="2138165"/>
              <a:chOff x="989266" y="291271"/>
              <a:chExt cx="1324585" cy="1522511"/>
            </a:xfrm>
          </p:grpSpPr>
          <p:sp>
            <p:nvSpPr>
              <p:cNvPr id="31" name="Hexagon 30">
                <a:extLst>
                  <a:ext uri="{FF2B5EF4-FFF2-40B4-BE49-F238E27FC236}">
                    <a16:creationId xmlns:a16="http://schemas.microsoft.com/office/drawing/2014/main" id="{0B85BF40-5685-4B77-9079-EF15CECDC803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Hexagon 4">
                <a:extLst>
                  <a:ext uri="{FF2B5EF4-FFF2-40B4-BE49-F238E27FC236}">
                    <a16:creationId xmlns:a16="http://schemas.microsoft.com/office/drawing/2014/main" id="{76D53EA6-8E55-42A7-B646-7CFC51052C33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B96055-1BFC-4FE7-AD26-7CAB6871ACD1}"/>
                </a:ext>
              </a:extLst>
            </p:cNvPr>
            <p:cNvSpPr txBox="1"/>
            <p:nvPr/>
          </p:nvSpPr>
          <p:spPr>
            <a:xfrm>
              <a:off x="5211118" y="5359990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Coordinate Maneuvering Among DF Aircraft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7354C21-CE2D-40F5-857C-B6B524632656}"/>
              </a:ext>
            </a:extLst>
          </p:cNvPr>
          <p:cNvGrpSpPr/>
          <p:nvPr/>
        </p:nvGrpSpPr>
        <p:grpSpPr>
          <a:xfrm>
            <a:off x="4189736" y="2839597"/>
            <a:ext cx="1860204" cy="2138165"/>
            <a:chOff x="5135842" y="1140366"/>
            <a:chExt cx="1860204" cy="213816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79C2C01-D25E-4B3C-842C-44AEBB32FB15}"/>
                </a:ext>
              </a:extLst>
            </p:cNvPr>
            <p:cNvGrpSpPr/>
            <p:nvPr/>
          </p:nvGrpSpPr>
          <p:grpSpPr>
            <a:xfrm>
              <a:off x="5135842" y="1140366"/>
              <a:ext cx="1860204" cy="2138165"/>
              <a:chOff x="989266" y="291271"/>
              <a:chExt cx="1324585" cy="1522511"/>
            </a:xfrm>
          </p:grpSpPr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D9D4449D-6660-4D4B-81AF-588FCBCE5BE6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Hexagon 4">
                <a:extLst>
                  <a:ext uri="{FF2B5EF4-FFF2-40B4-BE49-F238E27FC236}">
                    <a16:creationId xmlns:a16="http://schemas.microsoft.com/office/drawing/2014/main" id="{BAC6EFA2-AC61-43EE-A5EA-C079E2669E2D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14ED92-8324-4952-9264-A04F5DEBC68D}"/>
                </a:ext>
              </a:extLst>
            </p:cNvPr>
            <p:cNvSpPr txBox="1"/>
            <p:nvPr/>
          </p:nvSpPr>
          <p:spPr>
            <a:xfrm>
              <a:off x="5211118" y="1971719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Apply Pair-Appropriate Separation 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C8E1E1-8098-49BD-A37C-B86E6926AA0E}"/>
              </a:ext>
            </a:extLst>
          </p:cNvPr>
          <p:cNvGrpSpPr/>
          <p:nvPr/>
        </p:nvGrpSpPr>
        <p:grpSpPr>
          <a:xfrm>
            <a:off x="7007487" y="1150550"/>
            <a:ext cx="1860204" cy="2138165"/>
            <a:chOff x="7007621" y="4528636"/>
            <a:chExt cx="1860204" cy="213816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40B5AB9-1997-4EDD-B4D1-A2D45238948E}"/>
                </a:ext>
              </a:extLst>
            </p:cNvPr>
            <p:cNvGrpSpPr/>
            <p:nvPr/>
          </p:nvGrpSpPr>
          <p:grpSpPr>
            <a:xfrm>
              <a:off x="7007621" y="4528636"/>
              <a:ext cx="1860204" cy="2138165"/>
              <a:chOff x="989266" y="291271"/>
              <a:chExt cx="1324585" cy="1522511"/>
            </a:xfrm>
          </p:grpSpPr>
          <p:sp>
            <p:nvSpPr>
              <p:cNvPr id="46" name="Hexagon 45">
                <a:extLst>
                  <a:ext uri="{FF2B5EF4-FFF2-40B4-BE49-F238E27FC236}">
                    <a16:creationId xmlns:a16="http://schemas.microsoft.com/office/drawing/2014/main" id="{0E5FD458-94C9-4A89-A4EF-E65CE09F4390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Hexagon 4">
                <a:extLst>
                  <a:ext uri="{FF2B5EF4-FFF2-40B4-BE49-F238E27FC236}">
                    <a16:creationId xmlns:a16="http://schemas.microsoft.com/office/drawing/2014/main" id="{ED1C44FC-2157-4AAB-AC0F-77E025B766A9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65BE45-1DEE-492C-885B-3B6B876FEA44}"/>
                </a:ext>
              </a:extLst>
            </p:cNvPr>
            <p:cNvSpPr txBox="1"/>
            <p:nvPr/>
          </p:nvSpPr>
          <p:spPr>
            <a:xfrm>
              <a:off x="7082898" y="5430075"/>
              <a:ext cx="1737360" cy="40536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Respect Established Operating Procedures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98C5022-BD5B-4EEB-B0C4-545B533E5BDC}"/>
              </a:ext>
            </a:extLst>
          </p:cNvPr>
          <p:cNvGrpSpPr/>
          <p:nvPr/>
        </p:nvGrpSpPr>
        <p:grpSpPr>
          <a:xfrm>
            <a:off x="5135842" y="1140367"/>
            <a:ext cx="1860204" cy="2138165"/>
            <a:chOff x="7007622" y="1140367"/>
            <a:chExt cx="1860204" cy="213816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6D79A94-6D29-4E55-BC4D-F3567989A0A7}"/>
                </a:ext>
              </a:extLst>
            </p:cNvPr>
            <p:cNvGrpSpPr/>
            <p:nvPr/>
          </p:nvGrpSpPr>
          <p:grpSpPr>
            <a:xfrm>
              <a:off x="7007622" y="1140367"/>
              <a:ext cx="1860204" cy="2138165"/>
              <a:chOff x="989266" y="291271"/>
              <a:chExt cx="1324585" cy="1522511"/>
            </a:xfrm>
          </p:grpSpPr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CBC703FB-C9ED-4514-84F6-1B1935B02A54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Hexagon 4">
                <a:extLst>
                  <a:ext uri="{FF2B5EF4-FFF2-40B4-BE49-F238E27FC236}">
                    <a16:creationId xmlns:a16="http://schemas.microsoft.com/office/drawing/2014/main" id="{9F212E07-89FF-4591-8BB6-5E0F3625C416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B6514D-8717-4D93-A81C-8A0AB746E6E6}"/>
                </a:ext>
              </a:extLst>
            </p:cNvPr>
            <p:cNvSpPr txBox="1"/>
            <p:nvPr/>
          </p:nvSpPr>
          <p:spPr>
            <a:xfrm>
              <a:off x="7082898" y="1971720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Take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Timely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Action 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79C6B02-6692-4CE4-A69F-E1C2FBFEF1FB}"/>
              </a:ext>
            </a:extLst>
          </p:cNvPr>
          <p:cNvGrpSpPr/>
          <p:nvPr/>
        </p:nvGrpSpPr>
        <p:grpSpPr>
          <a:xfrm>
            <a:off x="7002960" y="4518426"/>
            <a:ext cx="1860204" cy="2138165"/>
            <a:chOff x="8879401" y="4528637"/>
            <a:chExt cx="1860204" cy="213816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895BB44-C66F-4638-B4CD-46DB5919852D}"/>
                </a:ext>
              </a:extLst>
            </p:cNvPr>
            <p:cNvGrpSpPr/>
            <p:nvPr/>
          </p:nvGrpSpPr>
          <p:grpSpPr>
            <a:xfrm>
              <a:off x="8879401" y="4528637"/>
              <a:ext cx="1860204" cy="2138165"/>
              <a:chOff x="989266" y="291271"/>
              <a:chExt cx="1324585" cy="1522511"/>
            </a:xfrm>
          </p:grpSpPr>
          <p:sp>
            <p:nvSpPr>
              <p:cNvPr id="61" name="Hexagon 60">
                <a:extLst>
                  <a:ext uri="{FF2B5EF4-FFF2-40B4-BE49-F238E27FC236}">
                    <a16:creationId xmlns:a16="http://schemas.microsoft.com/office/drawing/2014/main" id="{2A04F63E-1EEE-417F-862F-49E531FCB43A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Hexagon 4">
                <a:extLst>
                  <a:ext uri="{FF2B5EF4-FFF2-40B4-BE49-F238E27FC236}">
                    <a16:creationId xmlns:a16="http://schemas.microsoft.com/office/drawing/2014/main" id="{51CE457E-1F99-4749-88E9-56483D2AECE6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DBAE9D9-64D7-453B-A391-C12846F404C9}"/>
                </a:ext>
              </a:extLst>
            </p:cNvPr>
            <p:cNvSpPr txBox="1"/>
            <p:nvPr/>
          </p:nvSpPr>
          <p:spPr>
            <a:xfrm>
              <a:off x="8954678" y="5359992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Avoid Hot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Protected Airspace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552377C-CBD1-4034-971F-8E1F5C02DAF7}"/>
              </a:ext>
            </a:extLst>
          </p:cNvPr>
          <p:cNvGrpSpPr/>
          <p:nvPr/>
        </p:nvGrpSpPr>
        <p:grpSpPr>
          <a:xfrm>
            <a:off x="7944774" y="2834481"/>
            <a:ext cx="1860204" cy="2138165"/>
            <a:chOff x="8879402" y="1140368"/>
            <a:chExt cx="1860204" cy="2138165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8BB0635-14C2-4DBE-96A8-640261B3EE0F}"/>
                </a:ext>
              </a:extLst>
            </p:cNvPr>
            <p:cNvGrpSpPr/>
            <p:nvPr/>
          </p:nvGrpSpPr>
          <p:grpSpPr>
            <a:xfrm>
              <a:off x="8879402" y="1140368"/>
              <a:ext cx="1860204" cy="2138165"/>
              <a:chOff x="989266" y="291271"/>
              <a:chExt cx="1324585" cy="1522511"/>
            </a:xfrm>
          </p:grpSpPr>
          <p:sp>
            <p:nvSpPr>
              <p:cNvPr id="66" name="Hexagon 65">
                <a:extLst>
                  <a:ext uri="{FF2B5EF4-FFF2-40B4-BE49-F238E27FC236}">
                    <a16:creationId xmlns:a16="http://schemas.microsoft.com/office/drawing/2014/main" id="{3D98030B-0E48-4960-9705-5ECB69D8CCDB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Hexagon 4">
                <a:extLst>
                  <a:ext uri="{FF2B5EF4-FFF2-40B4-BE49-F238E27FC236}">
                    <a16:creationId xmlns:a16="http://schemas.microsoft.com/office/drawing/2014/main" id="{27AE675A-7E1A-4CF7-8D75-89975FB5DA72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9D0349D-B4B0-4766-94E6-8D726C0D7792}"/>
                </a:ext>
              </a:extLst>
            </p:cNvPr>
            <p:cNvSpPr txBox="1"/>
            <p:nvPr/>
          </p:nvSpPr>
          <p:spPr>
            <a:xfrm>
              <a:off x="8954678" y="1971720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Join in Appropriate Flow Management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AD71C6-0082-4333-ACE9-CC8BD8F81997}"/>
              </a:ext>
            </a:extLst>
          </p:cNvPr>
          <p:cNvGrpSpPr/>
          <p:nvPr/>
        </p:nvGrpSpPr>
        <p:grpSpPr>
          <a:xfrm>
            <a:off x="1373630" y="4528638"/>
            <a:ext cx="1860204" cy="2138165"/>
            <a:chOff x="1373630" y="4528638"/>
            <a:chExt cx="1860204" cy="213816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448BDE8-774F-4126-B7AA-E97ED36DFFE9}"/>
                </a:ext>
              </a:extLst>
            </p:cNvPr>
            <p:cNvGrpSpPr/>
            <p:nvPr/>
          </p:nvGrpSpPr>
          <p:grpSpPr>
            <a:xfrm>
              <a:off x="1373630" y="4528638"/>
              <a:ext cx="1860204" cy="2138165"/>
              <a:chOff x="989266" y="291271"/>
              <a:chExt cx="1324585" cy="1522511"/>
            </a:xfrm>
          </p:grpSpPr>
          <p:sp>
            <p:nvSpPr>
              <p:cNvPr id="76" name="Hexagon 75">
                <a:extLst>
                  <a:ext uri="{FF2B5EF4-FFF2-40B4-BE49-F238E27FC236}">
                    <a16:creationId xmlns:a16="http://schemas.microsoft.com/office/drawing/2014/main" id="{08C9542D-9ED1-4593-889F-4A0945E8B682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Hexagon 4">
                <a:extLst>
                  <a:ext uri="{FF2B5EF4-FFF2-40B4-BE49-F238E27FC236}">
                    <a16:creationId xmlns:a16="http://schemas.microsoft.com/office/drawing/2014/main" id="{CC8932B8-BAEB-4B44-9F1D-1A31C75A806B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0979F2C-A758-4C61-8EC3-D9BDDB8DA639}"/>
                </a:ext>
              </a:extLst>
            </p:cNvPr>
            <p:cNvSpPr txBox="1"/>
            <p:nvPr/>
          </p:nvSpPr>
          <p:spPr>
            <a:xfrm>
              <a:off x="1448907" y="5359993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Respect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Intent When Changing Intent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1CF815-6417-48B5-BFC2-56A34E611F74}"/>
              </a:ext>
            </a:extLst>
          </p:cNvPr>
          <p:cNvGrpSpPr/>
          <p:nvPr/>
        </p:nvGrpSpPr>
        <p:grpSpPr>
          <a:xfrm>
            <a:off x="6063530" y="2839597"/>
            <a:ext cx="1860204" cy="2138166"/>
            <a:chOff x="6063529" y="2839597"/>
            <a:chExt cx="1860204" cy="213816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0178B7C-D8A0-48C2-86B2-7AEB18CA08C4}"/>
                </a:ext>
              </a:extLst>
            </p:cNvPr>
            <p:cNvGrpSpPr/>
            <p:nvPr/>
          </p:nvGrpSpPr>
          <p:grpSpPr>
            <a:xfrm>
              <a:off x="6063529" y="2839597"/>
              <a:ext cx="1860204" cy="2138166"/>
              <a:chOff x="989266" y="291271"/>
              <a:chExt cx="1324585" cy="1522511"/>
            </a:xfrm>
          </p:grpSpPr>
          <p:sp>
            <p:nvSpPr>
              <p:cNvPr id="85" name="Hexagon 84">
                <a:extLst>
                  <a:ext uri="{FF2B5EF4-FFF2-40B4-BE49-F238E27FC236}">
                    <a16:creationId xmlns:a16="http://schemas.microsoft.com/office/drawing/2014/main" id="{CCF4B507-9FDF-496F-9091-4352B22440AC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Hexagon 4">
                <a:extLst>
                  <a:ext uri="{FF2B5EF4-FFF2-40B4-BE49-F238E27FC236}">
                    <a16:creationId xmlns:a16="http://schemas.microsoft.com/office/drawing/2014/main" id="{6FC5CE65-4E7F-4268-9E85-90E299ECC2D9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2251692-EEBB-480A-8015-35770C5E985A}"/>
                </a:ext>
              </a:extLst>
            </p:cNvPr>
            <p:cNvSpPr txBox="1"/>
            <p:nvPr/>
          </p:nvSpPr>
          <p:spPr>
            <a:xfrm>
              <a:off x="6138806" y="3670949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Coordinate </a:t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with ATC in Controlled Airspace 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CF18D29-EFB4-4B72-91D2-635992C43ABC}"/>
              </a:ext>
            </a:extLst>
          </p:cNvPr>
          <p:cNvGrpSpPr/>
          <p:nvPr/>
        </p:nvGrpSpPr>
        <p:grpSpPr>
          <a:xfrm>
            <a:off x="8891142" y="1153810"/>
            <a:ext cx="1860204" cy="2138165"/>
            <a:chOff x="7007621" y="4528636"/>
            <a:chExt cx="1860204" cy="2138165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F246F112-E500-48D5-A07F-AFD26B62BB75}"/>
                </a:ext>
              </a:extLst>
            </p:cNvPr>
            <p:cNvGrpSpPr/>
            <p:nvPr/>
          </p:nvGrpSpPr>
          <p:grpSpPr>
            <a:xfrm>
              <a:off x="7007621" y="4528636"/>
              <a:ext cx="1860204" cy="2138165"/>
              <a:chOff x="989266" y="291271"/>
              <a:chExt cx="1324585" cy="1522511"/>
            </a:xfrm>
          </p:grpSpPr>
          <p:sp>
            <p:nvSpPr>
              <p:cNvPr id="181" name="Hexagon 180">
                <a:extLst>
                  <a:ext uri="{FF2B5EF4-FFF2-40B4-BE49-F238E27FC236}">
                    <a16:creationId xmlns:a16="http://schemas.microsoft.com/office/drawing/2014/main" id="{B5406561-E568-43D5-9BD4-2A1EEDED3276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2" name="Hexagon 4">
                <a:extLst>
                  <a:ext uri="{FF2B5EF4-FFF2-40B4-BE49-F238E27FC236}">
                    <a16:creationId xmlns:a16="http://schemas.microsoft.com/office/drawing/2014/main" id="{3B812379-D58E-41E4-978A-4DDAF4031C4A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81346C0-710B-4E50-8B5A-3EE5881B5B5E}"/>
                </a:ext>
              </a:extLst>
            </p:cNvPr>
            <p:cNvSpPr txBox="1"/>
            <p:nvPr/>
          </p:nvSpPr>
          <p:spPr>
            <a:xfrm>
              <a:off x="7082898" y="5430075"/>
              <a:ext cx="1737360" cy="40536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To Be Determined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6548F76B-F97F-4D60-A38D-CFE6AE607F3F}"/>
              </a:ext>
            </a:extLst>
          </p:cNvPr>
          <p:cNvGrpSpPr/>
          <p:nvPr/>
        </p:nvGrpSpPr>
        <p:grpSpPr>
          <a:xfrm>
            <a:off x="8886615" y="4521686"/>
            <a:ext cx="1860204" cy="2138165"/>
            <a:chOff x="8879401" y="4528637"/>
            <a:chExt cx="1860204" cy="2138165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0362277-6444-40D9-AACB-EADB1FFBC3B5}"/>
                </a:ext>
              </a:extLst>
            </p:cNvPr>
            <p:cNvGrpSpPr/>
            <p:nvPr/>
          </p:nvGrpSpPr>
          <p:grpSpPr>
            <a:xfrm>
              <a:off x="8879401" y="4528637"/>
              <a:ext cx="1860204" cy="2138165"/>
              <a:chOff x="989266" y="291271"/>
              <a:chExt cx="1324585" cy="1522511"/>
            </a:xfrm>
          </p:grpSpPr>
          <p:sp>
            <p:nvSpPr>
              <p:cNvPr id="186" name="Hexagon 185">
                <a:extLst>
                  <a:ext uri="{FF2B5EF4-FFF2-40B4-BE49-F238E27FC236}">
                    <a16:creationId xmlns:a16="http://schemas.microsoft.com/office/drawing/2014/main" id="{EDF43F47-BB4F-470B-AFBB-ED6EFB056EE0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7" name="Hexagon 4">
                <a:extLst>
                  <a:ext uri="{FF2B5EF4-FFF2-40B4-BE49-F238E27FC236}">
                    <a16:creationId xmlns:a16="http://schemas.microsoft.com/office/drawing/2014/main" id="{D3390AA7-4E8B-486B-8057-C68A229CCB0C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B9545E8A-F698-4BB6-BC3A-472210531D2F}"/>
                </a:ext>
              </a:extLst>
            </p:cNvPr>
            <p:cNvSpPr txBox="1"/>
            <p:nvPr/>
          </p:nvSpPr>
          <p:spPr>
            <a:xfrm>
              <a:off x="8954678" y="5359992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To Be Determined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5171171C-CCCC-4F28-951D-A2BB47169D25}"/>
              </a:ext>
            </a:extLst>
          </p:cNvPr>
          <p:cNvGrpSpPr/>
          <p:nvPr/>
        </p:nvGrpSpPr>
        <p:grpSpPr>
          <a:xfrm>
            <a:off x="9828429" y="2837741"/>
            <a:ext cx="1860204" cy="2138165"/>
            <a:chOff x="8879402" y="1140368"/>
            <a:chExt cx="1860204" cy="2138165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AC985BAE-3980-4D3C-A49D-00BFE3775F6F}"/>
                </a:ext>
              </a:extLst>
            </p:cNvPr>
            <p:cNvGrpSpPr/>
            <p:nvPr/>
          </p:nvGrpSpPr>
          <p:grpSpPr>
            <a:xfrm>
              <a:off x="8879402" y="1140368"/>
              <a:ext cx="1860204" cy="2138165"/>
              <a:chOff x="989266" y="291271"/>
              <a:chExt cx="1324585" cy="1522511"/>
            </a:xfrm>
          </p:grpSpPr>
          <p:sp>
            <p:nvSpPr>
              <p:cNvPr id="191" name="Hexagon 190">
                <a:extLst>
                  <a:ext uri="{FF2B5EF4-FFF2-40B4-BE49-F238E27FC236}">
                    <a16:creationId xmlns:a16="http://schemas.microsoft.com/office/drawing/2014/main" id="{A7ADA1A2-09EC-48CC-8682-B56DABFAFCDF}"/>
                  </a:ext>
                </a:extLst>
              </p:cNvPr>
              <p:cNvSpPr/>
              <p:nvPr/>
            </p:nvSpPr>
            <p:spPr>
              <a:xfrm rot="5400000">
                <a:off x="890303" y="390234"/>
                <a:ext cx="1522511" cy="1324585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square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2" name="Hexagon 4">
                <a:extLst>
                  <a:ext uri="{FF2B5EF4-FFF2-40B4-BE49-F238E27FC236}">
                    <a16:creationId xmlns:a16="http://schemas.microsoft.com/office/drawing/2014/main" id="{416B72E9-0119-47F8-9575-28BCD338A955}"/>
                  </a:ext>
                </a:extLst>
              </p:cNvPr>
              <p:cNvSpPr txBox="1"/>
              <p:nvPr/>
            </p:nvSpPr>
            <p:spPr>
              <a:xfrm>
                <a:off x="1195681" y="528529"/>
                <a:ext cx="911755" cy="104799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600" kern="1200"/>
              </a:p>
            </p:txBody>
          </p:sp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5849B60B-7E86-4012-A0C6-23BA0F9012B2}"/>
                </a:ext>
              </a:extLst>
            </p:cNvPr>
            <p:cNvSpPr txBox="1"/>
            <p:nvPr/>
          </p:nvSpPr>
          <p:spPr>
            <a:xfrm>
              <a:off x="8954678" y="1971720"/>
              <a:ext cx="1737360" cy="47545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rgbClr val="FFC000"/>
                  </a:solidFill>
                </a:rPr>
                <a:t>To Be Determined</a:t>
              </a: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85F87C7A-0326-4765-B780-3FDD497F42AE}"/>
              </a:ext>
            </a:extLst>
          </p:cNvPr>
          <p:cNvSpPr txBox="1"/>
          <p:nvPr/>
        </p:nvSpPr>
        <p:spPr>
          <a:xfrm>
            <a:off x="687678" y="3236763"/>
            <a:ext cx="1440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Ensuring harmonized use of the airspace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6157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nasa_asp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4">
              <a:lumMod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triangl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eneral Template IV" id="{AA12F286-0220-46AD-8EB2-D5ADA8804303}" vid="{FFD71A0E-7D9F-4E50-89C4-C19FB40CD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A7DC4B64DF5418467DBA0EBC76AC6" ma:contentTypeVersion="6" ma:contentTypeDescription="Create a new document." ma:contentTypeScope="" ma:versionID="f47eef5af5d82d113d6c2c6958635db5">
  <xsd:schema xmlns:xsd="http://www.w3.org/2001/XMLSchema" xmlns:xs="http://www.w3.org/2001/XMLSchema" xmlns:p="http://schemas.microsoft.com/office/2006/metadata/properties" xmlns:ns2="5932d2ff-8176-4953-81df-18c95a1e2adf" targetNamespace="http://schemas.microsoft.com/office/2006/metadata/properties" ma:root="true" ma:fieldsID="d85b7463b093539a01c1fe9a11101b66" ns2:_="">
    <xsd:import namespace="5932d2ff-8176-4953-81df-18c95a1e2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2d2ff-8176-4953-81df-18c95a1e2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B7F612-FC18-4C62-B8BB-EA7746B87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2d2ff-8176-4953-81df-18c95a1e2a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4A2B21-1C8D-4C43-9A0B-D54DD3B2F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49D949-C717-462A-AFCA-A68056D0C8B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NASAdjw</Template>
  <TotalTime>20262</TotalTime>
  <Words>1233</Words>
  <Application>Microsoft Office PowerPoint</Application>
  <PresentationFormat>Widescreen</PresentationFormat>
  <Paragraphs>331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Avenir Black</vt:lpstr>
      <vt:lpstr>Avenir Next</vt:lpstr>
      <vt:lpstr>Avenir Next Demi Bold</vt:lpstr>
      <vt:lpstr>Avenir Next Medium</vt:lpstr>
      <vt:lpstr>Calibri</vt:lpstr>
      <vt:lpstr>Calibri Light</vt:lpstr>
      <vt:lpstr>Gobold Thin</vt:lpstr>
      <vt:lpstr>Roboto</vt:lpstr>
      <vt:lpstr>Wingdings</vt:lpstr>
      <vt:lpstr>1_nasa_asp_presentation</vt:lpstr>
      <vt:lpstr>Office Theme</vt:lpstr>
      <vt:lpstr>PowerPoint Presentation</vt:lpstr>
      <vt:lpstr>20th Century Evolution of Operating Modes</vt:lpstr>
      <vt:lpstr>Limitations of Current Operating Modes</vt:lpstr>
      <vt:lpstr>Introducing “Digital Flight”</vt:lpstr>
      <vt:lpstr>Resolving Emerging Patchwork of Operating Modes</vt:lpstr>
      <vt:lpstr>A Third Operating Mode</vt:lpstr>
      <vt:lpstr>Digital Flight Elements and Architecture</vt:lpstr>
      <vt:lpstr>Digital Flight Principal Capabilities</vt:lpstr>
      <vt:lpstr>Digital Flight Cooperative Practices</vt:lpstr>
      <vt:lpstr>NASA Tech is Already Building Toward Digital Flight</vt:lpstr>
      <vt:lpstr>Digital Flight Community Engagement</vt:lpstr>
      <vt:lpstr>Digital Flight: A Path Forward</vt:lpstr>
      <vt:lpstr>Digital Flight: A Moonshot for Aviation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Levitt, Ian M. (LARC-D318)</dc:creator>
  <cp:lastModifiedBy>Wing, David J. (LARC-D318)</cp:lastModifiedBy>
  <cp:revision>327</cp:revision>
  <dcterms:created xsi:type="dcterms:W3CDTF">2020-09-16T09:35:38Z</dcterms:created>
  <dcterms:modified xsi:type="dcterms:W3CDTF">2022-09-06T19:20:27Z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0x0101006D722E344E80524FB44CED15D0BAB4F5</vt:lpwstr>
  </property>
</Properties>
</file>