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1"/>
  </p:notesMasterIdLst>
  <p:handoutMasterIdLst>
    <p:handoutMasterId r:id="rId22"/>
  </p:handoutMasterIdLst>
  <p:sldIdLst>
    <p:sldId id="256" r:id="rId2"/>
    <p:sldId id="755" r:id="rId3"/>
    <p:sldId id="986" r:id="rId4"/>
    <p:sldId id="988" r:id="rId5"/>
    <p:sldId id="985" r:id="rId6"/>
    <p:sldId id="989" r:id="rId7"/>
    <p:sldId id="994" r:id="rId8"/>
    <p:sldId id="995" r:id="rId9"/>
    <p:sldId id="987" r:id="rId10"/>
    <p:sldId id="612" r:id="rId11"/>
    <p:sldId id="614" r:id="rId12"/>
    <p:sldId id="618" r:id="rId13"/>
    <p:sldId id="619" r:id="rId14"/>
    <p:sldId id="996" r:id="rId15"/>
    <p:sldId id="990" r:id="rId16"/>
    <p:sldId id="991" r:id="rId17"/>
    <p:sldId id="992" r:id="rId18"/>
    <p:sldId id="993" r:id="rId19"/>
    <p:sldId id="880" r:id="rId20"/>
  </p:sldIdLst>
  <p:sldSz cx="12192000" cy="6858000"/>
  <p:notesSz cx="6858000" cy="9144000"/>
  <p:defaultTextStyle>
    <a:defPPr>
      <a:defRPr lang="en-US"/>
    </a:defPPr>
    <a:lvl1pPr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1pPr>
    <a:lvl2pPr marL="4572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2pPr>
    <a:lvl3pPr marL="9144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3pPr>
    <a:lvl4pPr marL="13716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4pPr>
    <a:lvl5pPr marL="18288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DF5"/>
    <a:srgbClr val="009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03"/>
    <p:restoredTop sz="88387"/>
  </p:normalViewPr>
  <p:slideViewPr>
    <p:cSldViewPr snapToGrid="0" snapToObjects="1">
      <p:cViewPr varScale="1">
        <p:scale>
          <a:sx n="129" d="100"/>
          <a:sy n="129" d="100"/>
        </p:scale>
        <p:origin x="240" y="528"/>
      </p:cViewPr>
      <p:guideLst>
        <p:guide orient="horz" pos="2160"/>
        <p:guide pos="3847"/>
      </p:guideLst>
    </p:cSldViewPr>
  </p:slideViewPr>
  <p:outlineViewPr>
    <p:cViewPr>
      <p:scale>
        <a:sx n="33" d="100"/>
        <a:sy n="33" d="100"/>
      </p:scale>
      <p:origin x="0" y="0"/>
    </p:cViewPr>
  </p:outlineViewPr>
  <p:notesTextViewPr>
    <p:cViewPr>
      <p:scale>
        <a:sx n="110" d="100"/>
        <a:sy n="11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ssejas/Documents/fsnow_param.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ssejas/Documents/fsnow_param.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800" b="1" dirty="0"/>
              <a:t>Fresh Snow Fraction Vs. Reflectance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478744251556513"/>
          <c:y val="0.17784740449110528"/>
          <c:w val="0.55865857689284282"/>
          <c:h val="0.5794823563721202"/>
        </c:manualLayout>
      </c:layout>
      <c:scatterChart>
        <c:scatterStyle val="smoothMarker"/>
        <c:varyColors val="0"/>
        <c:ser>
          <c:idx val="0"/>
          <c:order val="0"/>
          <c:tx>
            <c:strRef>
              <c:f>Sheet2!$B$1</c:f>
              <c:strCache>
                <c:ptCount val="1"/>
                <c:pt idx="0">
                  <c:v>MW FSF vs Reflectance</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Sheet2!$A$2:$A$6</c:f>
              <c:numCache>
                <c:formatCode>General</c:formatCode>
                <c:ptCount val="5"/>
                <c:pt idx="0">
                  <c:v>0</c:v>
                </c:pt>
                <c:pt idx="1">
                  <c:v>12.5</c:v>
                </c:pt>
                <c:pt idx="2">
                  <c:v>37.5</c:v>
                </c:pt>
                <c:pt idx="3">
                  <c:v>62.5</c:v>
                </c:pt>
                <c:pt idx="4">
                  <c:v>87.5</c:v>
                </c:pt>
              </c:numCache>
            </c:numRef>
          </c:xVal>
          <c:yVal>
            <c:numRef>
              <c:f>Sheet2!$B$2:$B$6</c:f>
              <c:numCache>
                <c:formatCode>General</c:formatCode>
                <c:ptCount val="5"/>
                <c:pt idx="0">
                  <c:v>0.38</c:v>
                </c:pt>
                <c:pt idx="1">
                  <c:v>0.47</c:v>
                </c:pt>
                <c:pt idx="2">
                  <c:v>0.36</c:v>
                </c:pt>
                <c:pt idx="3">
                  <c:v>0.27</c:v>
                </c:pt>
                <c:pt idx="4">
                  <c:v>0.12</c:v>
                </c:pt>
              </c:numCache>
            </c:numRef>
          </c:yVal>
          <c:smooth val="1"/>
          <c:extLst>
            <c:ext xmlns:c16="http://schemas.microsoft.com/office/drawing/2014/chart" uri="{C3380CC4-5D6E-409C-BE32-E72D297353CC}">
              <c16:uniqueId val="{00000000-9A60-6246-91DC-E48843E67FFB}"/>
            </c:ext>
          </c:extLst>
        </c:ser>
        <c:ser>
          <c:idx val="1"/>
          <c:order val="1"/>
          <c:tx>
            <c:strRef>
              <c:f>Sheet2!$C$1</c:f>
              <c:strCache>
                <c:ptCount val="1"/>
                <c:pt idx="0">
                  <c:v>Imager FSF vs Reflectance</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Sheet2!$A$2:$A$6</c:f>
              <c:numCache>
                <c:formatCode>General</c:formatCode>
                <c:ptCount val="5"/>
                <c:pt idx="0">
                  <c:v>0</c:v>
                </c:pt>
                <c:pt idx="1">
                  <c:v>12.5</c:v>
                </c:pt>
                <c:pt idx="2">
                  <c:v>37.5</c:v>
                </c:pt>
                <c:pt idx="3">
                  <c:v>62.5</c:v>
                </c:pt>
                <c:pt idx="4">
                  <c:v>87.5</c:v>
                </c:pt>
              </c:numCache>
            </c:numRef>
          </c:xVal>
          <c:yVal>
            <c:numRef>
              <c:f>Sheet2!$C$2:$C$6</c:f>
              <c:numCache>
                <c:formatCode>General</c:formatCode>
                <c:ptCount val="5"/>
                <c:pt idx="0">
                  <c:v>0.59</c:v>
                </c:pt>
                <c:pt idx="1">
                  <c:v>0.72</c:v>
                </c:pt>
                <c:pt idx="2">
                  <c:v>0.64</c:v>
                </c:pt>
                <c:pt idx="3">
                  <c:v>0.53</c:v>
                </c:pt>
                <c:pt idx="4">
                  <c:v>0.34</c:v>
                </c:pt>
              </c:numCache>
            </c:numRef>
          </c:yVal>
          <c:smooth val="1"/>
          <c:extLst>
            <c:ext xmlns:c16="http://schemas.microsoft.com/office/drawing/2014/chart" uri="{C3380CC4-5D6E-409C-BE32-E72D297353CC}">
              <c16:uniqueId val="{00000001-9A60-6246-91DC-E48843E67FFB}"/>
            </c:ext>
          </c:extLst>
        </c:ser>
        <c:dLbls>
          <c:showLegendKey val="0"/>
          <c:showVal val="0"/>
          <c:showCatName val="0"/>
          <c:showSerName val="0"/>
          <c:showPercent val="0"/>
          <c:showBubbleSize val="0"/>
        </c:dLbls>
        <c:axId val="1880397712"/>
        <c:axId val="1880399360"/>
      </c:scatterChart>
      <c:valAx>
        <c:axId val="188039771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1" baseline="0"/>
                  <a:t>Cloud Fraction (%)</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80399360"/>
        <c:crossesAt val="-1"/>
        <c:crossBetween val="midCat"/>
        <c:majorUnit val="25"/>
      </c:valAx>
      <c:valAx>
        <c:axId val="188039936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1" baseline="0" dirty="0"/>
                  <a:t>Correlation</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80397712"/>
        <c:crosses val="autoZero"/>
        <c:crossBetween val="midCat"/>
        <c:majorUnit val="0.2"/>
        <c:minorUnit val="5.000000000000001E-2"/>
      </c:valAx>
      <c:spPr>
        <a:noFill/>
        <a:ln>
          <a:noFill/>
        </a:ln>
        <a:effectLst/>
      </c:spPr>
    </c:plotArea>
    <c:legend>
      <c:legendPos val="r"/>
      <c:layout>
        <c:manualLayout>
          <c:xMode val="edge"/>
          <c:yMode val="edge"/>
          <c:x val="0.66888735855884462"/>
          <c:y val="0.17768705645424768"/>
          <c:w val="0.31444597550306214"/>
          <c:h val="0.59758847265651593"/>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800" b="1" dirty="0"/>
              <a:t>Surface Type Vs.</a:t>
            </a:r>
            <a:r>
              <a:rPr lang="en-US" sz="1800" b="1" baseline="0" dirty="0"/>
              <a:t> Reflectance</a:t>
            </a:r>
            <a:endParaRPr lang="en-US" sz="1800"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449539944217407"/>
          <c:y val="0.17784740449110528"/>
          <c:w val="0.52461420710300088"/>
          <c:h val="0.5794823563721202"/>
        </c:manualLayout>
      </c:layout>
      <c:scatterChart>
        <c:scatterStyle val="smoothMarker"/>
        <c:varyColors val="0"/>
        <c:ser>
          <c:idx val="1"/>
          <c:order val="0"/>
          <c:tx>
            <c:strRef>
              <c:f>Sheet3!$C$1</c:f>
              <c:strCache>
                <c:ptCount val="1"/>
                <c:pt idx="0">
                  <c:v>Sfc Type vs Reflectance (100%)</c:v>
                </c:pt>
              </c:strCache>
            </c:strRef>
          </c:tx>
          <c:spPr>
            <a:ln w="25400" cap="rnd">
              <a:solidFill>
                <a:schemeClr val="tx1"/>
              </a:solidFill>
              <a:prstDash val="solid"/>
              <a:round/>
            </a:ln>
            <a:effectLst/>
          </c:spPr>
          <c:marker>
            <c:symbol val="circle"/>
            <c:size val="5"/>
            <c:spPr>
              <a:solidFill>
                <a:schemeClr val="accent2"/>
              </a:solidFill>
              <a:ln w="9525">
                <a:solidFill>
                  <a:schemeClr val="accent2"/>
                </a:solidFill>
              </a:ln>
              <a:effectLst/>
            </c:spPr>
          </c:marker>
          <c:xVal>
            <c:numRef>
              <c:f>Sheet3!$A$2:$A$6</c:f>
              <c:numCache>
                <c:formatCode>General</c:formatCode>
                <c:ptCount val="5"/>
                <c:pt idx="0">
                  <c:v>0</c:v>
                </c:pt>
                <c:pt idx="1">
                  <c:v>12.5</c:v>
                </c:pt>
                <c:pt idx="2">
                  <c:v>37.5</c:v>
                </c:pt>
                <c:pt idx="3">
                  <c:v>62.5</c:v>
                </c:pt>
                <c:pt idx="4">
                  <c:v>87.5</c:v>
                </c:pt>
              </c:numCache>
            </c:numRef>
          </c:xVal>
          <c:yVal>
            <c:numRef>
              <c:f>Sheet3!$C$2:$C$6</c:f>
              <c:numCache>
                <c:formatCode>General</c:formatCode>
                <c:ptCount val="5"/>
                <c:pt idx="0">
                  <c:v>0.56999999999999995</c:v>
                </c:pt>
                <c:pt idx="1">
                  <c:v>0.52</c:v>
                </c:pt>
                <c:pt idx="2">
                  <c:v>0.44</c:v>
                </c:pt>
                <c:pt idx="3">
                  <c:v>0.37</c:v>
                </c:pt>
                <c:pt idx="4">
                  <c:v>0.25</c:v>
                </c:pt>
              </c:numCache>
            </c:numRef>
          </c:yVal>
          <c:smooth val="1"/>
          <c:extLst>
            <c:ext xmlns:c16="http://schemas.microsoft.com/office/drawing/2014/chart" uri="{C3380CC4-5D6E-409C-BE32-E72D297353CC}">
              <c16:uniqueId val="{00000000-2219-404C-A3DC-73728B4C99C9}"/>
            </c:ext>
          </c:extLst>
        </c:ser>
        <c:ser>
          <c:idx val="2"/>
          <c:order val="1"/>
          <c:tx>
            <c:strRef>
              <c:f>Sheet3!$D$1</c:f>
              <c:strCache>
                <c:ptCount val="1"/>
                <c:pt idx="0">
                  <c:v>Sfc Type vs Reflectance (100%; thick cloud)</c:v>
                </c:pt>
              </c:strCache>
            </c:strRef>
          </c:tx>
          <c:spPr>
            <a:ln w="25400" cap="rnd">
              <a:solidFill>
                <a:schemeClr val="tx1">
                  <a:lumMod val="65000"/>
                  <a:lumOff val="35000"/>
                </a:schemeClr>
              </a:solidFill>
              <a:prstDash val="dash"/>
              <a:round/>
            </a:ln>
            <a:effectLst/>
          </c:spPr>
          <c:marker>
            <c:symbol val="circle"/>
            <c:size val="5"/>
            <c:spPr>
              <a:solidFill>
                <a:schemeClr val="accent3"/>
              </a:solidFill>
              <a:ln w="9525">
                <a:solidFill>
                  <a:schemeClr val="accent3"/>
                </a:solidFill>
              </a:ln>
              <a:effectLst/>
            </c:spPr>
          </c:marker>
          <c:xVal>
            <c:numRef>
              <c:f>Sheet3!$A$3:$A$6</c:f>
              <c:numCache>
                <c:formatCode>General</c:formatCode>
                <c:ptCount val="4"/>
                <c:pt idx="0">
                  <c:v>12.5</c:v>
                </c:pt>
                <c:pt idx="1">
                  <c:v>37.5</c:v>
                </c:pt>
                <c:pt idx="2">
                  <c:v>62.5</c:v>
                </c:pt>
                <c:pt idx="3">
                  <c:v>87.5</c:v>
                </c:pt>
              </c:numCache>
            </c:numRef>
          </c:xVal>
          <c:yVal>
            <c:numRef>
              <c:f>Sheet3!$D$3:$D$6</c:f>
              <c:numCache>
                <c:formatCode>General</c:formatCode>
                <c:ptCount val="4"/>
                <c:pt idx="0">
                  <c:v>0.48</c:v>
                </c:pt>
                <c:pt idx="1">
                  <c:v>0.37</c:v>
                </c:pt>
                <c:pt idx="2">
                  <c:v>0.3</c:v>
                </c:pt>
                <c:pt idx="3">
                  <c:v>0.2</c:v>
                </c:pt>
              </c:numCache>
            </c:numRef>
          </c:yVal>
          <c:smooth val="1"/>
          <c:extLst>
            <c:ext xmlns:c16="http://schemas.microsoft.com/office/drawing/2014/chart" uri="{C3380CC4-5D6E-409C-BE32-E72D297353CC}">
              <c16:uniqueId val="{00000001-2219-404C-A3DC-73728B4C99C9}"/>
            </c:ext>
          </c:extLst>
        </c:ser>
        <c:ser>
          <c:idx val="3"/>
          <c:order val="2"/>
          <c:tx>
            <c:strRef>
              <c:f>Sheet3!$E$1</c:f>
              <c:strCache>
                <c:ptCount val="1"/>
                <c:pt idx="0">
                  <c:v>Sfc Type vs Reflectance (100%; thin cloud)</c:v>
                </c:pt>
              </c:strCache>
            </c:strRef>
          </c:tx>
          <c:spPr>
            <a:ln w="25400" cap="rnd">
              <a:solidFill>
                <a:schemeClr val="bg1">
                  <a:lumMod val="65000"/>
                </a:schemeClr>
              </a:solidFill>
              <a:prstDash val="dash"/>
              <a:round/>
            </a:ln>
            <a:effectLst/>
          </c:spPr>
          <c:marker>
            <c:symbol val="circle"/>
            <c:size val="5"/>
            <c:spPr>
              <a:solidFill>
                <a:schemeClr val="tx2"/>
              </a:solidFill>
              <a:ln w="9525">
                <a:solidFill>
                  <a:schemeClr val="tx2"/>
                </a:solidFill>
              </a:ln>
              <a:effectLst/>
            </c:spPr>
          </c:marker>
          <c:xVal>
            <c:numRef>
              <c:f>Sheet3!$A$3:$A$6</c:f>
              <c:numCache>
                <c:formatCode>General</c:formatCode>
                <c:ptCount val="4"/>
                <c:pt idx="0">
                  <c:v>12.5</c:v>
                </c:pt>
                <c:pt idx="1">
                  <c:v>37.5</c:v>
                </c:pt>
                <c:pt idx="2">
                  <c:v>62.5</c:v>
                </c:pt>
                <c:pt idx="3">
                  <c:v>87.5</c:v>
                </c:pt>
              </c:numCache>
            </c:numRef>
          </c:xVal>
          <c:yVal>
            <c:numRef>
              <c:f>Sheet3!$E$3:$E$6</c:f>
              <c:numCache>
                <c:formatCode>General</c:formatCode>
                <c:ptCount val="4"/>
                <c:pt idx="0">
                  <c:v>0.56999999999999995</c:v>
                </c:pt>
                <c:pt idx="1">
                  <c:v>0.53</c:v>
                </c:pt>
                <c:pt idx="2">
                  <c:v>0.5</c:v>
                </c:pt>
                <c:pt idx="3">
                  <c:v>0.44</c:v>
                </c:pt>
              </c:numCache>
            </c:numRef>
          </c:yVal>
          <c:smooth val="1"/>
          <c:extLst>
            <c:ext xmlns:c16="http://schemas.microsoft.com/office/drawing/2014/chart" uri="{C3380CC4-5D6E-409C-BE32-E72D297353CC}">
              <c16:uniqueId val="{00000002-2219-404C-A3DC-73728B4C99C9}"/>
            </c:ext>
          </c:extLst>
        </c:ser>
        <c:dLbls>
          <c:showLegendKey val="0"/>
          <c:showVal val="0"/>
          <c:showCatName val="0"/>
          <c:showSerName val="0"/>
          <c:showPercent val="0"/>
          <c:showBubbleSize val="0"/>
        </c:dLbls>
        <c:axId val="1880397712"/>
        <c:axId val="1880399360"/>
      </c:scatterChart>
      <c:valAx>
        <c:axId val="1880397712"/>
        <c:scaling>
          <c:orientation val="minMax"/>
        </c:scaling>
        <c:delete val="0"/>
        <c:axPos val="b"/>
        <c:majorGridlines>
          <c:spPr>
            <a:ln w="9525" cap="flat" cmpd="sng" algn="ctr">
              <a:solidFill>
                <a:schemeClr val="accent1"/>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1" baseline="0" dirty="0"/>
                  <a:t>Cloud Fraction (%)</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cross"/>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80399360"/>
        <c:crossesAt val="-1"/>
        <c:crossBetween val="midCat"/>
        <c:majorUnit val="25"/>
      </c:valAx>
      <c:valAx>
        <c:axId val="188039936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1" baseline="0" dirty="0"/>
                  <a:t>Correlation</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880397712"/>
        <c:crosses val="autoZero"/>
        <c:crossBetween val="midCat"/>
        <c:majorUnit val="0.2"/>
        <c:minorUnit val="5.000000000000001E-2"/>
      </c:valAx>
      <c:spPr>
        <a:noFill/>
        <a:ln>
          <a:noFill/>
        </a:ln>
        <a:effectLst/>
      </c:spPr>
    </c:plotArea>
    <c:legend>
      <c:legendPos val="r"/>
      <c:layout>
        <c:manualLayout>
          <c:xMode val="edge"/>
          <c:yMode val="edge"/>
          <c:x val="0.66055402449693801"/>
          <c:y val="8.1622193059200931E-2"/>
          <c:w val="0.32494575678040244"/>
          <c:h val="0.78238407699037615"/>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5CDA1A-FA0B-B042-A2E2-8E733EA36FD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55F76F2A-D1D3-3B41-A1D9-E704D2C97B01}"/>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ヒラギノ角ゴ Pro W3" charset="-128"/>
              </a:defRPr>
            </a:lvl1pPr>
          </a:lstStyle>
          <a:p>
            <a:pPr>
              <a:defRPr/>
            </a:pPr>
            <a:fld id="{1CE562FE-8FA3-074C-AF31-33002722B65D}" type="datetime1">
              <a:rPr lang="en-US" altLang="en-US"/>
              <a:pPr>
                <a:defRPr/>
              </a:pPr>
              <a:t>9/6/22</a:t>
            </a:fld>
            <a:endParaRPr lang="en-US" altLang="en-US"/>
          </a:p>
        </p:txBody>
      </p:sp>
      <p:sp>
        <p:nvSpPr>
          <p:cNvPr id="4" name="Footer Placeholder 3">
            <a:extLst>
              <a:ext uri="{FF2B5EF4-FFF2-40B4-BE49-F238E27FC236}">
                <a16:creationId xmlns:a16="http://schemas.microsoft.com/office/drawing/2014/main" id="{E1305316-2A4D-FF41-A63E-25D11ED21B0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8CAE6E0F-AFEF-7542-AE88-9EA7790114C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ヒラギノ角ゴ Pro W3" charset="-128"/>
              </a:defRPr>
            </a:lvl1pPr>
          </a:lstStyle>
          <a:p>
            <a:pPr>
              <a:defRPr/>
            </a:pPr>
            <a:fld id="{10CD9197-A97F-C74B-B99D-0E606400E2A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704FCB-13DE-C245-A024-D76E040C112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48125722-B850-C340-8085-69361D702525}"/>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ヒラギノ角ゴ Pro W3" charset="-128"/>
              </a:defRPr>
            </a:lvl1pPr>
          </a:lstStyle>
          <a:p>
            <a:pPr>
              <a:defRPr/>
            </a:pPr>
            <a:fld id="{0B0F1BEF-D765-6549-B791-DB1051E36EE3}" type="datetime1">
              <a:rPr lang="en-US" altLang="en-US"/>
              <a:pPr>
                <a:defRPr/>
              </a:pPr>
              <a:t>9/6/22</a:t>
            </a:fld>
            <a:endParaRPr lang="en-US" altLang="en-US"/>
          </a:p>
        </p:txBody>
      </p:sp>
      <p:sp>
        <p:nvSpPr>
          <p:cNvPr id="4" name="Slide Image Placeholder 3">
            <a:extLst>
              <a:ext uri="{FF2B5EF4-FFF2-40B4-BE49-F238E27FC236}">
                <a16:creationId xmlns:a16="http://schemas.microsoft.com/office/drawing/2014/main" id="{90BFBD45-DCDE-9245-AAF7-ECAEB23FF1C8}"/>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6DD793F-38D6-FA48-A0CC-4A8895D68B7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79C521C-A1BE-7540-AED4-55E0A649080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4AA5ABB5-7BD4-2F40-99F8-B7697111F89F}"/>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ヒラギノ角ゴ Pro W3" charset="-128"/>
              </a:defRPr>
            </a:lvl1pPr>
          </a:lstStyle>
          <a:p>
            <a:pPr>
              <a:defRPr/>
            </a:pPr>
            <a:fld id="{DF20199C-2D79-7145-A43B-76D95D40E8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a:t>
            </a:fld>
            <a:endParaRPr lang="en-US" altLang="en-US"/>
          </a:p>
        </p:txBody>
      </p:sp>
    </p:spTree>
    <p:extLst>
      <p:ext uri="{BB962C8B-B14F-4D97-AF65-F5344CB8AC3E}">
        <p14:creationId xmlns:p14="http://schemas.microsoft.com/office/powerpoint/2010/main" val="2510361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ヒラギノ角ゴ Pro W3" charset="-128"/>
                <a:cs typeface="ヒラギノ角ゴ Pro W3" charset="-128"/>
              </a:rPr>
              <a:t>First I'd like to give you a brief overview of what is ADM.  CERES instrument measures the radiance. What we need is flux. To derive flux from the radiance measurements, we need to understand the relationship between radiance and flux, this is the goal of ADMs. </a:t>
            </a:r>
          </a:p>
          <a:p>
            <a:r>
              <a:rPr lang="en-US" sz="1200" kern="1200" dirty="0">
                <a:solidFill>
                  <a:schemeClr val="tx1"/>
                </a:solidFill>
                <a:effectLst/>
                <a:latin typeface="+mn-lt"/>
                <a:ea typeface="ヒラギノ角ゴ Pro W3" charset="-128"/>
                <a:cs typeface="ヒラギノ角ゴ Pro W3" charset="-128"/>
              </a:rPr>
              <a:t>To facilitate the development of the ADMs, CERES instrument has a special scan mode, rotating azimuth plane scan. In this mode, the CERES instrument can rotate in azimuth as it scans in elevation, thus maximize the angular coverage. During the early years of Terra/Aqua, one of the CERES instruments was always in RAP mode to collect data for ADM development.</a:t>
            </a:r>
          </a:p>
          <a:p>
            <a:r>
              <a:rPr lang="en-US" sz="1200" kern="1200" dirty="0">
                <a:solidFill>
                  <a:schemeClr val="tx1"/>
                </a:solidFill>
                <a:effectLst/>
                <a:latin typeface="+mn-lt"/>
                <a:ea typeface="ヒラギノ角ゴ Pro W3" charset="-128"/>
                <a:cs typeface="ヒラギノ角ゴ Pro W3" charset="-128"/>
              </a:rPr>
              <a:t> </a:t>
            </a:r>
          </a:p>
          <a:p>
            <a:r>
              <a:rPr lang="en-US" sz="1200" kern="1200" dirty="0">
                <a:solidFill>
                  <a:schemeClr val="tx1"/>
                </a:solidFill>
                <a:effectLst/>
                <a:latin typeface="+mn-lt"/>
                <a:ea typeface="ヒラギノ角ゴ Pro W3" charset="-128"/>
                <a:cs typeface="ヒラギノ角ゴ Pro W3" charset="-128"/>
              </a:rPr>
              <a:t>The general strategy of building an ADM is to sort measured radiances into angular bins over difference scene types, denote as I hat. Over a certain scene type, if we have sufficient angular coverage, we can integrate over all upwelling direction to estimate the flux (denote as F hat), and therefore estimate the AF for each scene type.  Scene type is defined using many variable, including </a:t>
            </a:r>
            <a:r>
              <a:rPr lang="en-US" sz="1200" kern="1200" dirty="0" err="1">
                <a:solidFill>
                  <a:schemeClr val="tx1"/>
                </a:solidFill>
                <a:effectLst/>
                <a:latin typeface="+mn-lt"/>
                <a:ea typeface="ヒラギノ角ゴ Pro W3" charset="-128"/>
                <a:cs typeface="ヒラギノ角ゴ Pro W3" charset="-128"/>
              </a:rPr>
              <a:t>cld</a:t>
            </a:r>
            <a:r>
              <a:rPr lang="en-US" sz="1200" kern="1200" dirty="0">
                <a:solidFill>
                  <a:schemeClr val="tx1"/>
                </a:solidFill>
                <a:effectLst/>
                <a:latin typeface="+mn-lt"/>
                <a:ea typeface="ヒラギノ角ゴ Pro W3" charset="-128"/>
                <a:cs typeface="ヒラギノ角ゴ Pro W3" charset="-128"/>
              </a:rPr>
              <a:t> properties, surface type, and snow/ice fraction, among other variables. </a:t>
            </a:r>
          </a:p>
          <a:p>
            <a:r>
              <a:rPr lang="en-US" sz="1200" kern="1200" dirty="0">
                <a:solidFill>
                  <a:schemeClr val="tx1"/>
                </a:solidFill>
                <a:effectLst/>
                <a:latin typeface="+mn-lt"/>
                <a:ea typeface="ヒラギノ角ゴ Pro W3" charset="-128"/>
                <a:cs typeface="ヒラギノ角ゴ Pro W3" charset="-128"/>
              </a:rPr>
              <a:t> </a:t>
            </a:r>
          </a:p>
          <a:p>
            <a:r>
              <a:rPr lang="en-US" sz="1200" kern="1200" dirty="0">
                <a:solidFill>
                  <a:schemeClr val="tx1"/>
                </a:solidFill>
                <a:effectLst/>
                <a:latin typeface="+mn-lt"/>
                <a:ea typeface="ヒラギノ角ゴ Pro W3" charset="-128"/>
                <a:cs typeface="ヒラギノ角ゴ Pro W3" charset="-128"/>
              </a:rPr>
              <a:t>Then TOA flux is determined from the observed radiance as shown in this equation.</a:t>
            </a:r>
          </a:p>
          <a:p>
            <a:r>
              <a:rPr lang="en-US" sz="1200" kern="1200" dirty="0">
                <a:solidFill>
                  <a:schemeClr val="tx1"/>
                </a:solidFill>
                <a:effectLst/>
                <a:latin typeface="+mn-lt"/>
                <a:ea typeface="ヒラギノ角ゴ Pro W3" charset="-128"/>
                <a:cs typeface="ヒラギノ角ゴ Pro W3" charset="-128"/>
              </a:rPr>
              <a:t> </a:t>
            </a: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2</a:t>
            </a:fld>
            <a:endParaRPr lang="en-US" altLang="en-US"/>
          </a:p>
        </p:txBody>
      </p:sp>
    </p:spTree>
    <p:extLst>
      <p:ext uri="{BB962C8B-B14F-4D97-AF65-F5344CB8AC3E}">
        <p14:creationId xmlns:p14="http://schemas.microsoft.com/office/powerpoint/2010/main" val="2307326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Proposed cloudy fresh-snow ADMs adding surface type and cloud properties for scene classification increase flux consistency by 3.5% for partly cloudy sky and by 1.7% for overcast sky.</a:t>
            </a:r>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3</a:t>
            </a:fld>
            <a:endParaRPr lang="en-US" altLang="en-US"/>
          </a:p>
        </p:txBody>
      </p:sp>
    </p:spTree>
    <p:extLst>
      <p:ext uri="{BB962C8B-B14F-4D97-AF65-F5344CB8AC3E}">
        <p14:creationId xmlns:p14="http://schemas.microsoft.com/office/powerpoint/2010/main" val="10036844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16s streams for water and 32 streams for ice. Cox-Munk ocean surface model with wind speed of 7 m/s</a:t>
            </a: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8</a:t>
            </a:fld>
            <a:endParaRPr lang="en-US" altLang="en-US"/>
          </a:p>
        </p:txBody>
      </p:sp>
    </p:spTree>
    <p:extLst>
      <p:ext uri="{BB962C8B-B14F-4D97-AF65-F5344CB8AC3E}">
        <p14:creationId xmlns:p14="http://schemas.microsoft.com/office/powerpoint/2010/main" val="2245464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ANN FOV for both cool Aqua and SSF</a:t>
            </a:r>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14</a:t>
            </a:fld>
            <a:endParaRPr lang="en-US" altLang="en-US"/>
          </a:p>
        </p:txBody>
      </p:sp>
    </p:spTree>
    <p:extLst>
      <p:ext uri="{BB962C8B-B14F-4D97-AF65-F5344CB8AC3E}">
        <p14:creationId xmlns:p14="http://schemas.microsoft.com/office/powerpoint/2010/main" val="3203585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15</a:t>
            </a:fld>
            <a:endParaRPr lang="en-US" altLang="en-US"/>
          </a:p>
        </p:txBody>
      </p:sp>
    </p:spTree>
    <p:extLst>
      <p:ext uri="{BB962C8B-B14F-4D97-AF65-F5344CB8AC3E}">
        <p14:creationId xmlns:p14="http://schemas.microsoft.com/office/powerpoint/2010/main" val="194944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19</a:t>
            </a:fld>
            <a:endParaRPr lang="en-US" altLang="en-US"/>
          </a:p>
        </p:txBody>
      </p:sp>
    </p:spTree>
    <p:extLst>
      <p:ext uri="{BB962C8B-B14F-4D97-AF65-F5344CB8AC3E}">
        <p14:creationId xmlns:p14="http://schemas.microsoft.com/office/powerpoint/2010/main" val="3133099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3478022-21B5-2247-8AFD-1004EEC5BF6B}"/>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5" name="Footer Placeholder 4">
            <a:extLst>
              <a:ext uri="{FF2B5EF4-FFF2-40B4-BE49-F238E27FC236}">
                <a16:creationId xmlns:a16="http://schemas.microsoft.com/office/drawing/2014/main" id="{061A2F75-B101-8440-88B8-1511DE18A072}"/>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F43E436-27C2-B849-B629-CC421C80FC5A}"/>
              </a:ext>
            </a:extLst>
          </p:cNvPr>
          <p:cNvSpPr>
            <a:spLocks noGrp="1"/>
          </p:cNvSpPr>
          <p:nvPr>
            <p:ph type="sldNum" sz="quarter" idx="12"/>
          </p:nvPr>
        </p:nvSpPr>
        <p:spPr/>
        <p:txBody>
          <a:bodyPr/>
          <a:lstStyle>
            <a:lvl1pPr>
              <a:defRPr/>
            </a:lvl1pPr>
          </a:lstStyle>
          <a:p>
            <a:pPr>
              <a:defRPr/>
            </a:pPr>
            <a:fld id="{F84F368D-6DC2-724D-BFBE-E9E4201EBCE9}" type="slidenum">
              <a:rPr lang="en-US" altLang="en-US"/>
              <a:pPr>
                <a:defRPr/>
              </a:pPr>
              <a:t>‹#›</a:t>
            </a:fld>
            <a:endParaRPr lang="en-US" altLang="en-US"/>
          </a:p>
        </p:txBody>
      </p:sp>
    </p:spTree>
    <p:extLst>
      <p:ext uri="{BB962C8B-B14F-4D97-AF65-F5344CB8AC3E}">
        <p14:creationId xmlns:p14="http://schemas.microsoft.com/office/powerpoint/2010/main" val="2167835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1313C-4169-FD48-AB7D-4E832614C2DF}"/>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5" name="Footer Placeholder 4">
            <a:extLst>
              <a:ext uri="{FF2B5EF4-FFF2-40B4-BE49-F238E27FC236}">
                <a16:creationId xmlns:a16="http://schemas.microsoft.com/office/drawing/2014/main" id="{6A583D76-16FE-7F48-AD60-55B70689D7C0}"/>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253CBD5C-9CDF-1D45-BF87-954210DCF746}"/>
              </a:ext>
            </a:extLst>
          </p:cNvPr>
          <p:cNvSpPr>
            <a:spLocks noGrp="1"/>
          </p:cNvSpPr>
          <p:nvPr>
            <p:ph type="sldNum" sz="quarter" idx="12"/>
          </p:nvPr>
        </p:nvSpPr>
        <p:spPr/>
        <p:txBody>
          <a:bodyPr/>
          <a:lstStyle>
            <a:lvl1pPr>
              <a:defRPr/>
            </a:lvl1pPr>
          </a:lstStyle>
          <a:p>
            <a:pPr>
              <a:defRPr/>
            </a:pPr>
            <a:fld id="{02CE6468-21D4-704F-BA4F-DB5904759ED1}" type="slidenum">
              <a:rPr lang="en-US" altLang="en-US"/>
              <a:pPr>
                <a:defRPr/>
              </a:pPr>
              <a:t>‹#›</a:t>
            </a:fld>
            <a:endParaRPr lang="en-US" altLang="en-US"/>
          </a:p>
        </p:txBody>
      </p:sp>
    </p:spTree>
    <p:extLst>
      <p:ext uri="{BB962C8B-B14F-4D97-AF65-F5344CB8AC3E}">
        <p14:creationId xmlns:p14="http://schemas.microsoft.com/office/powerpoint/2010/main" val="349343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67ED15-7CE6-3847-A712-F4B59C3EC2D5}"/>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5" name="Footer Placeholder 4">
            <a:extLst>
              <a:ext uri="{FF2B5EF4-FFF2-40B4-BE49-F238E27FC236}">
                <a16:creationId xmlns:a16="http://schemas.microsoft.com/office/drawing/2014/main" id="{65984933-26D3-2340-A15D-AAF8A83F8912}"/>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1080D41-B929-EB4C-AEDC-3B73F5903D13}"/>
              </a:ext>
            </a:extLst>
          </p:cNvPr>
          <p:cNvSpPr>
            <a:spLocks noGrp="1"/>
          </p:cNvSpPr>
          <p:nvPr>
            <p:ph type="sldNum" sz="quarter" idx="12"/>
          </p:nvPr>
        </p:nvSpPr>
        <p:spPr/>
        <p:txBody>
          <a:bodyPr/>
          <a:lstStyle>
            <a:lvl1pPr>
              <a:defRPr/>
            </a:lvl1pPr>
          </a:lstStyle>
          <a:p>
            <a:pPr>
              <a:defRPr/>
            </a:pPr>
            <a:fld id="{D2402C16-A838-8841-A9E6-198BBBCDC9A8}" type="slidenum">
              <a:rPr lang="en-US" altLang="en-US"/>
              <a:pPr>
                <a:defRPr/>
              </a:pPr>
              <a:t>‹#›</a:t>
            </a:fld>
            <a:endParaRPr lang="en-US" altLang="en-US"/>
          </a:p>
        </p:txBody>
      </p:sp>
    </p:spTree>
    <p:extLst>
      <p:ext uri="{BB962C8B-B14F-4D97-AF65-F5344CB8AC3E}">
        <p14:creationId xmlns:p14="http://schemas.microsoft.com/office/powerpoint/2010/main" val="4014683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9C3509F-364A-B64C-8966-78C6F0DFC8F4}"/>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6" name="Footer Placeholder 4">
            <a:extLst>
              <a:ext uri="{FF2B5EF4-FFF2-40B4-BE49-F238E27FC236}">
                <a16:creationId xmlns:a16="http://schemas.microsoft.com/office/drawing/2014/main" id="{7DF52B45-60A3-4A49-8B4A-D847D4E3F8B7}"/>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F3C5F631-4E4F-8543-8853-C14792689A78}"/>
              </a:ext>
            </a:extLst>
          </p:cNvPr>
          <p:cNvSpPr>
            <a:spLocks noGrp="1"/>
          </p:cNvSpPr>
          <p:nvPr>
            <p:ph type="sldNum" sz="quarter" idx="12"/>
          </p:nvPr>
        </p:nvSpPr>
        <p:spPr/>
        <p:txBody>
          <a:bodyPr/>
          <a:lstStyle>
            <a:lvl1pPr>
              <a:defRPr/>
            </a:lvl1pPr>
          </a:lstStyle>
          <a:p>
            <a:pPr>
              <a:defRPr/>
            </a:pPr>
            <a:fld id="{E4377B58-F23F-5B4F-9F0E-2CEE798CAB0F}" type="slidenum">
              <a:rPr lang="en-US" altLang="en-US"/>
              <a:pPr>
                <a:defRPr/>
              </a:pPr>
              <a:t>‹#›</a:t>
            </a:fld>
            <a:endParaRPr lang="en-US" altLang="en-US"/>
          </a:p>
        </p:txBody>
      </p:sp>
    </p:spTree>
    <p:extLst>
      <p:ext uri="{BB962C8B-B14F-4D97-AF65-F5344CB8AC3E}">
        <p14:creationId xmlns:p14="http://schemas.microsoft.com/office/powerpoint/2010/main" val="201427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FF63CC1-6397-7147-BF50-15CE4CB32FA6}"/>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8" name="Footer Placeholder 4">
            <a:extLst>
              <a:ext uri="{FF2B5EF4-FFF2-40B4-BE49-F238E27FC236}">
                <a16:creationId xmlns:a16="http://schemas.microsoft.com/office/drawing/2014/main" id="{43954BFB-786A-764C-A2BD-1560A4FB236A}"/>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9" name="Slide Number Placeholder 5">
            <a:extLst>
              <a:ext uri="{FF2B5EF4-FFF2-40B4-BE49-F238E27FC236}">
                <a16:creationId xmlns:a16="http://schemas.microsoft.com/office/drawing/2014/main" id="{3AF86F26-650B-A84A-BEAE-D9E42F2BD0D2}"/>
              </a:ext>
            </a:extLst>
          </p:cNvPr>
          <p:cNvSpPr>
            <a:spLocks noGrp="1"/>
          </p:cNvSpPr>
          <p:nvPr>
            <p:ph type="sldNum" sz="quarter" idx="12"/>
          </p:nvPr>
        </p:nvSpPr>
        <p:spPr/>
        <p:txBody>
          <a:bodyPr/>
          <a:lstStyle>
            <a:lvl1pPr>
              <a:defRPr/>
            </a:lvl1pPr>
          </a:lstStyle>
          <a:p>
            <a:pPr>
              <a:defRPr/>
            </a:pPr>
            <a:fld id="{7B8B19B3-0D71-E242-BA1F-079390C0C432}" type="slidenum">
              <a:rPr lang="en-US" altLang="en-US"/>
              <a:pPr>
                <a:defRPr/>
              </a:pPr>
              <a:t>‹#›</a:t>
            </a:fld>
            <a:endParaRPr lang="en-US" altLang="en-US"/>
          </a:p>
        </p:txBody>
      </p:sp>
    </p:spTree>
    <p:extLst>
      <p:ext uri="{BB962C8B-B14F-4D97-AF65-F5344CB8AC3E}">
        <p14:creationId xmlns:p14="http://schemas.microsoft.com/office/powerpoint/2010/main" val="182918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850F9DC-DB9E-3248-81EA-FCFBE9BFB5C1}"/>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4" name="Footer Placeholder 4">
            <a:extLst>
              <a:ext uri="{FF2B5EF4-FFF2-40B4-BE49-F238E27FC236}">
                <a16:creationId xmlns:a16="http://schemas.microsoft.com/office/drawing/2014/main" id="{F34B4BC7-7DD8-6D40-A0F1-39CA09DA6826}"/>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5" name="Slide Number Placeholder 5">
            <a:extLst>
              <a:ext uri="{FF2B5EF4-FFF2-40B4-BE49-F238E27FC236}">
                <a16:creationId xmlns:a16="http://schemas.microsoft.com/office/drawing/2014/main" id="{3D5E1CCE-9A09-3E4F-9BD2-CE293ED6662F}"/>
              </a:ext>
            </a:extLst>
          </p:cNvPr>
          <p:cNvSpPr>
            <a:spLocks noGrp="1"/>
          </p:cNvSpPr>
          <p:nvPr>
            <p:ph type="sldNum" sz="quarter" idx="12"/>
          </p:nvPr>
        </p:nvSpPr>
        <p:spPr/>
        <p:txBody>
          <a:bodyPr/>
          <a:lstStyle>
            <a:lvl1pPr>
              <a:defRPr/>
            </a:lvl1pPr>
          </a:lstStyle>
          <a:p>
            <a:pPr>
              <a:defRPr/>
            </a:pPr>
            <a:fld id="{D41CDCB7-54CC-FE4D-AEB9-143975A88916}" type="slidenum">
              <a:rPr lang="en-US" altLang="en-US"/>
              <a:pPr>
                <a:defRPr/>
              </a:pPr>
              <a:t>‹#›</a:t>
            </a:fld>
            <a:endParaRPr lang="en-US" altLang="en-US"/>
          </a:p>
        </p:txBody>
      </p:sp>
    </p:spTree>
    <p:extLst>
      <p:ext uri="{BB962C8B-B14F-4D97-AF65-F5344CB8AC3E}">
        <p14:creationId xmlns:p14="http://schemas.microsoft.com/office/powerpoint/2010/main" val="136846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A7F9B44-8445-1A49-8F2C-F89DFBDB86F7}"/>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3" name="Footer Placeholder 4">
            <a:extLst>
              <a:ext uri="{FF2B5EF4-FFF2-40B4-BE49-F238E27FC236}">
                <a16:creationId xmlns:a16="http://schemas.microsoft.com/office/drawing/2014/main" id="{C205B274-52CF-6545-B17C-12BA2BDD62E9}"/>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4" name="Slide Number Placeholder 5">
            <a:extLst>
              <a:ext uri="{FF2B5EF4-FFF2-40B4-BE49-F238E27FC236}">
                <a16:creationId xmlns:a16="http://schemas.microsoft.com/office/drawing/2014/main" id="{0F5B046F-3766-BE4E-80D2-8B812BD81801}"/>
              </a:ext>
            </a:extLst>
          </p:cNvPr>
          <p:cNvSpPr>
            <a:spLocks noGrp="1"/>
          </p:cNvSpPr>
          <p:nvPr>
            <p:ph type="sldNum" sz="quarter" idx="12"/>
          </p:nvPr>
        </p:nvSpPr>
        <p:spPr/>
        <p:txBody>
          <a:bodyPr/>
          <a:lstStyle>
            <a:lvl1pPr>
              <a:defRPr/>
            </a:lvl1pPr>
          </a:lstStyle>
          <a:p>
            <a:pPr>
              <a:defRPr/>
            </a:pPr>
            <a:fld id="{567D0EE1-F0A4-DA46-BEEE-592596D39CE9}" type="slidenum">
              <a:rPr lang="en-US" altLang="en-US"/>
              <a:pPr>
                <a:defRPr/>
              </a:pPr>
              <a:t>‹#›</a:t>
            </a:fld>
            <a:endParaRPr lang="en-US" altLang="en-US"/>
          </a:p>
        </p:txBody>
      </p:sp>
    </p:spTree>
    <p:extLst>
      <p:ext uri="{BB962C8B-B14F-4D97-AF65-F5344CB8AC3E}">
        <p14:creationId xmlns:p14="http://schemas.microsoft.com/office/powerpoint/2010/main" val="372440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B29ED60-4564-ED4A-A214-9771C7D9B0AF}"/>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6" name="Footer Placeholder 4">
            <a:extLst>
              <a:ext uri="{FF2B5EF4-FFF2-40B4-BE49-F238E27FC236}">
                <a16:creationId xmlns:a16="http://schemas.microsoft.com/office/drawing/2014/main" id="{1DC9A2E3-35D8-934E-9DA3-EF0942CAA036}"/>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86C5BFD6-9683-EA49-8B99-F738A3140FEA}"/>
              </a:ext>
            </a:extLst>
          </p:cNvPr>
          <p:cNvSpPr>
            <a:spLocks noGrp="1"/>
          </p:cNvSpPr>
          <p:nvPr>
            <p:ph type="sldNum" sz="quarter" idx="12"/>
          </p:nvPr>
        </p:nvSpPr>
        <p:spPr/>
        <p:txBody>
          <a:bodyPr/>
          <a:lstStyle>
            <a:lvl1pPr>
              <a:defRPr/>
            </a:lvl1pPr>
          </a:lstStyle>
          <a:p>
            <a:pPr>
              <a:defRPr/>
            </a:pPr>
            <a:fld id="{9780EC9B-9D58-D441-81EC-8165EABED057}" type="slidenum">
              <a:rPr lang="en-US" altLang="en-US"/>
              <a:pPr>
                <a:defRPr/>
              </a:pPr>
              <a:t>‹#›</a:t>
            </a:fld>
            <a:endParaRPr lang="en-US" altLang="en-US"/>
          </a:p>
        </p:txBody>
      </p:sp>
    </p:spTree>
    <p:extLst>
      <p:ext uri="{BB962C8B-B14F-4D97-AF65-F5344CB8AC3E}">
        <p14:creationId xmlns:p14="http://schemas.microsoft.com/office/powerpoint/2010/main" val="51980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2CE2633-EA02-BF45-A2AD-4562F618D9F2}"/>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6" name="Footer Placeholder 4">
            <a:extLst>
              <a:ext uri="{FF2B5EF4-FFF2-40B4-BE49-F238E27FC236}">
                <a16:creationId xmlns:a16="http://schemas.microsoft.com/office/drawing/2014/main" id="{CAAD911E-A668-2343-97D8-30C57092A11F}"/>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4EF76641-243C-D24D-A92A-E11797E8D5C0}"/>
              </a:ext>
            </a:extLst>
          </p:cNvPr>
          <p:cNvSpPr>
            <a:spLocks noGrp="1"/>
          </p:cNvSpPr>
          <p:nvPr>
            <p:ph type="sldNum" sz="quarter" idx="12"/>
          </p:nvPr>
        </p:nvSpPr>
        <p:spPr/>
        <p:txBody>
          <a:bodyPr/>
          <a:lstStyle>
            <a:lvl1pPr>
              <a:defRPr/>
            </a:lvl1pPr>
          </a:lstStyle>
          <a:p>
            <a:pPr>
              <a:defRPr/>
            </a:pPr>
            <a:fld id="{4158EF99-708D-734B-B0DE-307FF332FF4F}" type="slidenum">
              <a:rPr lang="en-US" altLang="en-US"/>
              <a:pPr>
                <a:defRPr/>
              </a:pPr>
              <a:t>‹#›</a:t>
            </a:fld>
            <a:endParaRPr lang="en-US" altLang="en-US"/>
          </a:p>
        </p:txBody>
      </p:sp>
    </p:spTree>
    <p:extLst>
      <p:ext uri="{BB962C8B-B14F-4D97-AF65-F5344CB8AC3E}">
        <p14:creationId xmlns:p14="http://schemas.microsoft.com/office/powerpoint/2010/main" val="387948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95BAD-9500-0B4E-AB1B-066A6CEF8F73}"/>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5" name="Footer Placeholder 4">
            <a:extLst>
              <a:ext uri="{FF2B5EF4-FFF2-40B4-BE49-F238E27FC236}">
                <a16:creationId xmlns:a16="http://schemas.microsoft.com/office/drawing/2014/main" id="{EE15C603-5EB8-3845-9DC5-74C4940125DA}"/>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6953C211-51BD-8244-B5D1-049168809B16}"/>
              </a:ext>
            </a:extLst>
          </p:cNvPr>
          <p:cNvSpPr>
            <a:spLocks noGrp="1"/>
          </p:cNvSpPr>
          <p:nvPr>
            <p:ph type="sldNum" sz="quarter" idx="12"/>
          </p:nvPr>
        </p:nvSpPr>
        <p:spPr/>
        <p:txBody>
          <a:bodyPr/>
          <a:lstStyle>
            <a:lvl1pPr>
              <a:defRPr/>
            </a:lvl1pPr>
          </a:lstStyle>
          <a:p>
            <a:pPr>
              <a:defRPr/>
            </a:pPr>
            <a:fld id="{5127262D-259B-CC46-B4E9-BAECD24A34E5}" type="slidenum">
              <a:rPr lang="en-US" altLang="en-US"/>
              <a:pPr>
                <a:defRPr/>
              </a:pPr>
              <a:t>‹#›</a:t>
            </a:fld>
            <a:endParaRPr lang="en-US" altLang="en-US"/>
          </a:p>
        </p:txBody>
      </p:sp>
    </p:spTree>
    <p:extLst>
      <p:ext uri="{BB962C8B-B14F-4D97-AF65-F5344CB8AC3E}">
        <p14:creationId xmlns:p14="http://schemas.microsoft.com/office/powerpoint/2010/main" val="306451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8E9DA6-66C5-7F4A-8471-20651D17E643}"/>
              </a:ext>
            </a:extLst>
          </p:cNvPr>
          <p:cNvSpPr>
            <a:spLocks noGrp="1"/>
          </p:cNvSpPr>
          <p:nvPr>
            <p:ph type="dt" sz="half" idx="10"/>
          </p:nvPr>
        </p:nvSpPr>
        <p:spPr/>
        <p:txBody>
          <a:bodyPr/>
          <a:lstStyle>
            <a:lvl1pPr>
              <a:defRPr/>
            </a:lvl1pPr>
          </a:lstStyle>
          <a:p>
            <a:pPr>
              <a:defRPr/>
            </a:pPr>
            <a:r>
              <a:rPr lang="en-US"/>
              <a:t>10/12/22</a:t>
            </a:r>
            <a:endParaRPr lang="en-US" dirty="0"/>
          </a:p>
        </p:txBody>
      </p:sp>
      <p:sp>
        <p:nvSpPr>
          <p:cNvPr id="5" name="Footer Placeholder 4">
            <a:extLst>
              <a:ext uri="{FF2B5EF4-FFF2-40B4-BE49-F238E27FC236}">
                <a16:creationId xmlns:a16="http://schemas.microsoft.com/office/drawing/2014/main" id="{71527EA5-0FDA-C84F-A6DB-5D1AD9589718}"/>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EC910C84-A762-0A4A-9FA7-E100BE79BC1F}"/>
              </a:ext>
            </a:extLst>
          </p:cNvPr>
          <p:cNvSpPr>
            <a:spLocks noGrp="1"/>
          </p:cNvSpPr>
          <p:nvPr>
            <p:ph type="sldNum" sz="quarter" idx="12"/>
          </p:nvPr>
        </p:nvSpPr>
        <p:spPr/>
        <p:txBody>
          <a:bodyPr/>
          <a:lstStyle>
            <a:lvl1pPr>
              <a:defRPr/>
            </a:lvl1pPr>
          </a:lstStyle>
          <a:p>
            <a:pPr>
              <a:defRPr/>
            </a:pPr>
            <a:fld id="{F4C29605-7631-7549-B6A3-99159F902AC2}" type="slidenum">
              <a:rPr lang="en-US" altLang="en-US"/>
              <a:pPr>
                <a:defRPr/>
              </a:pPr>
              <a:t>‹#›</a:t>
            </a:fld>
            <a:endParaRPr lang="en-US" altLang="en-US"/>
          </a:p>
        </p:txBody>
      </p:sp>
    </p:spTree>
    <p:extLst>
      <p:ext uri="{BB962C8B-B14F-4D97-AF65-F5344CB8AC3E}">
        <p14:creationId xmlns:p14="http://schemas.microsoft.com/office/powerpoint/2010/main" val="230943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65EBD2C-9722-4B42-BF26-A26E44D19E25}"/>
              </a:ext>
            </a:extLst>
          </p:cNvPr>
          <p:cNvSpPr>
            <a:spLocks noGrp="1"/>
          </p:cNvSpPr>
          <p:nvPr>
            <p:ph type="title"/>
          </p:nvPr>
        </p:nvSpPr>
        <p:spPr bwMode="auto">
          <a:xfrm>
            <a:off x="609600" y="53976"/>
            <a:ext cx="109728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ADE4EDC-4C2C-4241-BE9E-AAF45417CB09}"/>
              </a:ext>
            </a:extLst>
          </p:cNvPr>
          <p:cNvSpPr>
            <a:spLocks noGrp="1"/>
          </p:cNvSpPr>
          <p:nvPr>
            <p:ph type="body" idx="1"/>
          </p:nvPr>
        </p:nvSpPr>
        <p:spPr bwMode="auto">
          <a:xfrm>
            <a:off x="294217" y="957264"/>
            <a:ext cx="11681883"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 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7C33089-1F02-614E-BC76-6B14835958B6}"/>
              </a:ext>
            </a:extLst>
          </p:cNvPr>
          <p:cNvSpPr>
            <a:spLocks noGrp="1"/>
          </p:cNvSpPr>
          <p:nvPr>
            <p:ph type="dt" sz="half" idx="2"/>
          </p:nvPr>
        </p:nvSpPr>
        <p:spPr>
          <a:xfrm>
            <a:off x="609600" y="6532564"/>
            <a:ext cx="2844800" cy="25717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rgbClr val="FFFF00"/>
                </a:solidFill>
                <a:latin typeface="+mn-lt"/>
                <a:ea typeface="+mn-ea"/>
                <a:cs typeface="+mn-cs"/>
              </a:defRPr>
            </a:lvl1pPr>
          </a:lstStyle>
          <a:p>
            <a:pPr>
              <a:defRPr/>
            </a:pPr>
            <a:r>
              <a:rPr lang="en-US"/>
              <a:t>10/12/22</a:t>
            </a:r>
            <a:endParaRPr lang="en-US" dirty="0"/>
          </a:p>
        </p:txBody>
      </p:sp>
      <p:sp>
        <p:nvSpPr>
          <p:cNvPr id="5" name="Footer Placeholder 4">
            <a:extLst>
              <a:ext uri="{FF2B5EF4-FFF2-40B4-BE49-F238E27FC236}">
                <a16:creationId xmlns:a16="http://schemas.microsoft.com/office/drawing/2014/main" id="{FAF4EC90-7A03-B74C-9EAB-3869357E6C2E}"/>
              </a:ext>
            </a:extLst>
          </p:cNvPr>
          <p:cNvSpPr>
            <a:spLocks noGrp="1"/>
          </p:cNvSpPr>
          <p:nvPr>
            <p:ph type="ftr" sz="quarter" idx="3"/>
          </p:nvPr>
        </p:nvSpPr>
        <p:spPr>
          <a:xfrm>
            <a:off x="4165600" y="6532564"/>
            <a:ext cx="3733800" cy="25717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rgbClr val="FFFF00"/>
                </a:solidFill>
                <a:latin typeface="+mn-lt"/>
                <a:ea typeface="+mn-ea"/>
                <a:cs typeface="+mn-cs"/>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5C90C21D-D527-A645-A0C8-A03651CB3D22}"/>
              </a:ext>
            </a:extLst>
          </p:cNvPr>
          <p:cNvSpPr>
            <a:spLocks noGrp="1"/>
          </p:cNvSpPr>
          <p:nvPr>
            <p:ph type="sldNum" sz="quarter" idx="4"/>
          </p:nvPr>
        </p:nvSpPr>
        <p:spPr>
          <a:xfrm>
            <a:off x="8858251" y="6532564"/>
            <a:ext cx="2844800" cy="2571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00"/>
                </a:solidFill>
                <a:latin typeface="Calibri" charset="0"/>
                <a:ea typeface="ヒラギノ角ゴ Pro W3" charset="-128"/>
              </a:defRPr>
            </a:lvl1pPr>
          </a:lstStyle>
          <a:p>
            <a:pPr>
              <a:defRPr/>
            </a:pPr>
            <a:fld id="{41676FBC-4B63-364D-8808-8EF184EFB2A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0" fontAlgn="base" hangingPunct="0">
        <a:spcBef>
          <a:spcPct val="0"/>
        </a:spcBef>
        <a:spcAft>
          <a:spcPct val="0"/>
        </a:spcAft>
        <a:defRPr sz="2200" kern="1200">
          <a:solidFill>
            <a:srgbClr val="FFFF00"/>
          </a:solidFill>
          <a:latin typeface="Comic Sans MS"/>
          <a:ea typeface="ヒラギノ角ゴ Pro W3" charset="-128"/>
          <a:cs typeface="Comic Sans MS"/>
        </a:defRPr>
      </a:lvl1pPr>
      <a:lvl2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2pPr>
      <a:lvl3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3pPr>
      <a:lvl4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4pPr>
      <a:lvl5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5pPr>
      <a:lvl6pPr marL="457200" algn="ctr" defTabSz="457200" rtl="0" fontAlgn="base">
        <a:spcBef>
          <a:spcPct val="0"/>
        </a:spcBef>
        <a:spcAft>
          <a:spcPct val="0"/>
        </a:spcAft>
        <a:defRPr sz="3200">
          <a:solidFill>
            <a:srgbClr val="FFFF00"/>
          </a:solidFill>
          <a:latin typeface="Comic Sans MS" charset="0"/>
          <a:ea typeface="ヒラギノ角ゴ Pro W3" charset="-128"/>
        </a:defRPr>
      </a:lvl6pPr>
      <a:lvl7pPr marL="914400" algn="ctr" defTabSz="457200" rtl="0" fontAlgn="base">
        <a:spcBef>
          <a:spcPct val="0"/>
        </a:spcBef>
        <a:spcAft>
          <a:spcPct val="0"/>
        </a:spcAft>
        <a:defRPr sz="3200">
          <a:solidFill>
            <a:srgbClr val="FFFF00"/>
          </a:solidFill>
          <a:latin typeface="Comic Sans MS" charset="0"/>
          <a:ea typeface="ヒラギノ角ゴ Pro W3" charset="-128"/>
        </a:defRPr>
      </a:lvl7pPr>
      <a:lvl8pPr marL="1371600" algn="ctr" defTabSz="457200" rtl="0" fontAlgn="base">
        <a:spcBef>
          <a:spcPct val="0"/>
        </a:spcBef>
        <a:spcAft>
          <a:spcPct val="0"/>
        </a:spcAft>
        <a:defRPr sz="3200">
          <a:solidFill>
            <a:srgbClr val="FFFF00"/>
          </a:solidFill>
          <a:latin typeface="Comic Sans MS" charset="0"/>
          <a:ea typeface="ヒラギノ角ゴ Pro W3" charset="-128"/>
        </a:defRPr>
      </a:lvl8pPr>
      <a:lvl9pPr marL="1828800" algn="ctr" defTabSz="457200" rtl="0" fontAlgn="base">
        <a:spcBef>
          <a:spcPct val="0"/>
        </a:spcBef>
        <a:spcAft>
          <a:spcPct val="0"/>
        </a:spcAft>
        <a:defRPr sz="3200">
          <a:solidFill>
            <a:srgbClr val="FFFF00"/>
          </a:solidFill>
          <a:latin typeface="Comic Sans MS" charset="0"/>
          <a:ea typeface="ヒラギノ角ゴ Pro W3"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000" kern="1200">
          <a:solidFill>
            <a:schemeClr val="bg1"/>
          </a:solidFill>
          <a:latin typeface="Comic Sans MS"/>
          <a:ea typeface="ヒラギノ角ゴ Pro W3" charset="-128"/>
          <a:cs typeface="Comic Sans MS"/>
        </a:defRPr>
      </a:lvl1pPr>
      <a:lvl2pPr marL="742950" indent="-28575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2pPr>
      <a:lvl3pPr marL="914400" algn="l" defTabSz="457200" rtl="0" eaLnBrk="0" fontAlgn="base" hangingPunct="0">
        <a:spcBef>
          <a:spcPct val="20000"/>
        </a:spcBef>
        <a:spcAft>
          <a:spcPct val="0"/>
        </a:spcAft>
        <a:buFont typeface="Arial" panose="020B0604020202020204" pitchFamily="34" charset="0"/>
        <a:defRPr kern="1200">
          <a:solidFill>
            <a:schemeClr val="bg1"/>
          </a:solidFill>
          <a:latin typeface="Comic Sans MS"/>
          <a:ea typeface="ヒラギノ角ゴ Pro W3" charset="-128"/>
          <a:cs typeface="Comic Sans MS"/>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a:extLst>
              <a:ext uri="{FF2B5EF4-FFF2-40B4-BE49-F238E27FC236}">
                <a16:creationId xmlns:a16="http://schemas.microsoft.com/office/drawing/2014/main" id="{13CA309C-141F-4048-AF3E-356A314929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051"/>
            <a:ext cx="26993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itle 1">
            <a:extLst>
              <a:ext uri="{FF2B5EF4-FFF2-40B4-BE49-F238E27FC236}">
                <a16:creationId xmlns:a16="http://schemas.microsoft.com/office/drawing/2014/main" id="{3C22D47C-386D-8448-8374-719A9E596456}"/>
              </a:ext>
            </a:extLst>
          </p:cNvPr>
          <p:cNvSpPr>
            <a:spLocks noGrp="1"/>
          </p:cNvSpPr>
          <p:nvPr>
            <p:ph type="ctrTitle"/>
          </p:nvPr>
        </p:nvSpPr>
        <p:spPr>
          <a:xfrm>
            <a:off x="2353144" y="835757"/>
            <a:ext cx="7285037" cy="1470025"/>
          </a:xfrm>
        </p:spPr>
        <p:txBody>
          <a:bodyPr/>
          <a:lstStyle/>
          <a:p>
            <a:pPr eaLnBrk="1" hangingPunct="1"/>
            <a:r>
              <a:rPr lang="en-US" altLang="en-US" sz="2800" dirty="0">
                <a:latin typeface="Comic Sans MS" panose="030F0902030302020204" pitchFamily="66" charset="0"/>
                <a:ea typeface="ヒラギノ角ゴ Pro W3" panose="020B0300000000000000" pitchFamily="34" charset="-128"/>
                <a:cs typeface="Comic Sans MS" panose="030F0902030302020204" pitchFamily="66" charset="0"/>
              </a:rPr>
              <a:t>CERES Angular Distribution Model Working Group Report</a:t>
            </a:r>
          </a:p>
        </p:txBody>
      </p:sp>
      <p:sp>
        <p:nvSpPr>
          <p:cNvPr id="15363" name="Subtitle 2">
            <a:extLst>
              <a:ext uri="{FF2B5EF4-FFF2-40B4-BE49-F238E27FC236}">
                <a16:creationId xmlns:a16="http://schemas.microsoft.com/office/drawing/2014/main" id="{95630F1D-4CD6-2243-9666-CA00ED33475E}"/>
              </a:ext>
            </a:extLst>
          </p:cNvPr>
          <p:cNvSpPr>
            <a:spLocks noGrp="1"/>
          </p:cNvSpPr>
          <p:nvPr>
            <p:ph type="subTitle" idx="1"/>
          </p:nvPr>
        </p:nvSpPr>
        <p:spPr>
          <a:xfrm>
            <a:off x="2428875" y="3025203"/>
            <a:ext cx="7334250" cy="3055494"/>
          </a:xfrm>
        </p:spPr>
        <p:txBody>
          <a:bodyPr/>
          <a:lstStyle/>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Wenying Su</a:t>
            </a:r>
          </a:p>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Wenying.Su-1@nasa.gov</a:t>
            </a:r>
          </a:p>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NASA </a:t>
            </a:r>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LaRC</a:t>
            </a:r>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 Hampton VA</a:t>
            </a: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Zachary </a:t>
            </a:r>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Eitzen</a:t>
            </a:r>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   </a:t>
            </a:r>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Lusheng</a:t>
            </a:r>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 Liang  Sergio </a:t>
            </a:r>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Sejas</a:t>
            </a:r>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SSAI, Hampton VA</a:t>
            </a: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endParaRPr lang="en-US" altLang="en-US" dirty="0">
              <a:solidFill>
                <a:srgbClr val="FFFF00"/>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r>
              <a:rPr lang="en-US" altLang="en-US" dirty="0">
                <a:solidFill>
                  <a:srgbClr val="FFFF00"/>
                </a:solidFill>
                <a:latin typeface="Comic Sans MS" panose="030F0902030302020204" pitchFamily="66" charset="0"/>
                <a:ea typeface="ヒラギノ角ゴ Pro W3" panose="020B0300000000000000" pitchFamily="34" charset="-128"/>
                <a:cs typeface="Comic Sans MS" panose="030F0902030302020204" pitchFamily="66" charset="0"/>
              </a:rPr>
              <a:t> </a:t>
            </a:r>
          </a:p>
        </p:txBody>
      </p:sp>
      <p:pic>
        <p:nvPicPr>
          <p:cNvPr id="15364" name="Picture 1" descr="CERESlogo.pdf">
            <a:extLst>
              <a:ext uri="{FF2B5EF4-FFF2-40B4-BE49-F238E27FC236}">
                <a16:creationId xmlns:a16="http://schemas.microsoft.com/office/drawing/2014/main" id="{B6602DAF-5497-A849-A5AB-79D5BC2F76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90666" y="61914"/>
            <a:ext cx="183356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742"/>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7089F86F-647A-9F41-9C91-5E9F385A9E74}"/>
              </a:ext>
            </a:extLst>
          </p:cNvPr>
          <p:cNvSpPr>
            <a:spLocks noGrp="1"/>
          </p:cNvSpPr>
          <p:nvPr>
            <p:ph type="title"/>
          </p:nvPr>
        </p:nvSpPr>
        <p:spPr>
          <a:xfrm>
            <a:off x="1981200" y="-22225"/>
            <a:ext cx="8229600" cy="647700"/>
          </a:xfrm>
        </p:spPr>
        <p:txBody>
          <a:bodyPr/>
          <a:lstStyle/>
          <a:p>
            <a:r>
              <a:rPr lang="en-US" altLang="en-US" dirty="0">
                <a:latin typeface="Comic Sans MS" panose="030F0902030302020204" pitchFamily="66" charset="0"/>
                <a:ea typeface="ヒラギノ角ゴ Pro W3" panose="020B0300000000000000" pitchFamily="34" charset="-128"/>
                <a:cs typeface="Comic Sans MS" panose="030F0902030302020204" pitchFamily="66" charset="0"/>
              </a:rPr>
              <a:t>From radiance to flux: angular distribution models</a:t>
            </a:r>
          </a:p>
        </p:txBody>
      </p:sp>
      <p:sp>
        <p:nvSpPr>
          <p:cNvPr id="29698" name="Content Placeholder 2">
            <a:extLst>
              <a:ext uri="{FF2B5EF4-FFF2-40B4-BE49-F238E27FC236}">
                <a16:creationId xmlns:a16="http://schemas.microsoft.com/office/drawing/2014/main" id="{5E7755D8-0AE6-D74A-B274-B8CC1E3F138A}"/>
              </a:ext>
            </a:extLst>
          </p:cNvPr>
          <p:cNvSpPr>
            <a:spLocks noGrp="1"/>
          </p:cNvSpPr>
          <p:nvPr>
            <p:ph idx="1"/>
          </p:nvPr>
        </p:nvSpPr>
        <p:spPr>
          <a:xfrm>
            <a:off x="142323" y="842527"/>
            <a:ext cx="7050904" cy="4550785"/>
          </a:xfrm>
        </p:spPr>
        <p:txBody>
          <a:bodyPr/>
          <a:lstStyle/>
          <a:p>
            <a:pPr>
              <a:spcAft>
                <a:spcPts val="600"/>
              </a:spcAft>
            </a:pP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Sort observed radiances into angular bins over different </a:t>
            </a:r>
            <a:r>
              <a:rPr lang="en-US" altLang="en-US" sz="2200" u="sng" dirty="0">
                <a:latin typeface="Comic Sans MS" panose="030F0902030302020204" pitchFamily="66" charset="0"/>
                <a:ea typeface="ヒラギノ角ゴ Pro W3" panose="020B0300000000000000" pitchFamily="34" charset="-128"/>
                <a:cs typeface="Comic Sans MS" panose="030F0902030302020204" pitchFamily="66" charset="0"/>
              </a:rPr>
              <a:t>scene types</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a:t>
            </a:r>
          </a:p>
          <a:p>
            <a:pPr>
              <a:spcAft>
                <a:spcPts val="600"/>
              </a:spcAft>
            </a:pP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Integrate radiance over all </a:t>
            </a:r>
            <a:r>
              <a:rPr lang="en-US" altLang="en-US" sz="2200" dirty="0" err="1">
                <a:latin typeface="Comic Sans MS" panose="030F0902030302020204" pitchFamily="66" charset="0"/>
                <a:ea typeface="ヒラギノ角ゴ Pro W3" panose="020B0300000000000000" pitchFamily="34" charset="-128"/>
                <a:cs typeface="Comic Sans MS" panose="030F0902030302020204" pitchFamily="66" charset="0"/>
              </a:rPr>
              <a:t>θ</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 and </a:t>
            </a:r>
            <a:r>
              <a:rPr lang="en-US" altLang="en-US" sz="2200" dirty="0" err="1">
                <a:latin typeface="Lucida Grande" panose="020B0600040502020204" pitchFamily="34" charset="0"/>
                <a:ea typeface="ヒラギノ角ゴ Pro W3" panose="020B0300000000000000" pitchFamily="34" charset="-128"/>
                <a:cs typeface="Comic Sans MS" panose="030F0902030302020204" pitchFamily="66" charset="0"/>
              </a:rPr>
              <a:t>ϕ</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 to estimate the anisotropic factor for each scene type:</a:t>
            </a:r>
          </a:p>
          <a:p>
            <a:pPr>
              <a:spcAft>
                <a:spcPts val="600"/>
              </a:spcAft>
            </a:pPr>
            <a:endPar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endParaRPr>
          </a:p>
          <a:p>
            <a:pPr>
              <a:spcAft>
                <a:spcPts val="600"/>
              </a:spcAft>
            </a:pPr>
            <a:endPar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endParaRPr>
          </a:p>
          <a:p>
            <a:pPr marL="0" indent="0">
              <a:spcAft>
                <a:spcPts val="600"/>
              </a:spcAft>
              <a:buNone/>
            </a:pPr>
            <a:endPar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endParaRPr>
          </a:p>
          <a:p>
            <a:pPr>
              <a:spcAft>
                <a:spcPts val="600"/>
              </a:spcAft>
            </a:pP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For each radiance measurement, first determine the </a:t>
            </a:r>
            <a:r>
              <a:rPr lang="en-US" altLang="en-US" sz="2200" u="sng" dirty="0">
                <a:latin typeface="Comic Sans MS" panose="030F0902030302020204" pitchFamily="66" charset="0"/>
                <a:ea typeface="ヒラギノ角ゴ Pro W3" panose="020B0300000000000000" pitchFamily="34" charset="-128"/>
                <a:cs typeface="Comic Sans MS" panose="030F0902030302020204" pitchFamily="66" charset="0"/>
              </a:rPr>
              <a:t>scene type</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 then apply scene type dependent anisotropic factor to observed radiance to derive TOA  flux:</a:t>
            </a:r>
          </a:p>
          <a:p>
            <a:endParaRPr lang="en-US" altLang="en-US" dirty="0">
              <a:latin typeface="Comic Sans MS" panose="030F0902030302020204" pitchFamily="66" charset="0"/>
              <a:ea typeface="ヒラギノ角ゴ Pro W3" panose="020B0300000000000000" pitchFamily="34" charset="-128"/>
              <a:cs typeface="Comic Sans MS" panose="030F0902030302020204" pitchFamily="66" charset="0"/>
            </a:endParaRPr>
          </a:p>
        </p:txBody>
      </p:sp>
      <p:sp>
        <p:nvSpPr>
          <p:cNvPr id="29699" name="Date Placeholder 3">
            <a:extLst>
              <a:ext uri="{FF2B5EF4-FFF2-40B4-BE49-F238E27FC236}">
                <a16:creationId xmlns:a16="http://schemas.microsoft.com/office/drawing/2014/main" id="{F98D3078-947D-D440-8DDD-79D750AE28FF}"/>
              </a:ext>
            </a:extLst>
          </p:cNvPr>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fontAlgn="base">
              <a:spcBef>
                <a:spcPct val="0"/>
              </a:spcBef>
              <a:spcAft>
                <a:spcPct val="0"/>
              </a:spcAft>
              <a:buFontTx/>
              <a:buNone/>
            </a:pPr>
            <a:r>
              <a:rPr lang="en-US" altLang="en-US" sz="1000">
                <a:solidFill>
                  <a:srgbClr val="FFFF00"/>
                </a:solidFill>
                <a:latin typeface="Calibri" panose="020F0502020204030204" pitchFamily="34" charset="0"/>
              </a:rPr>
              <a:t>10/12/22</a:t>
            </a:r>
          </a:p>
        </p:txBody>
      </p:sp>
      <p:sp>
        <p:nvSpPr>
          <p:cNvPr id="2" name="Footer Placeholder 1">
            <a:extLst>
              <a:ext uri="{FF2B5EF4-FFF2-40B4-BE49-F238E27FC236}">
                <a16:creationId xmlns:a16="http://schemas.microsoft.com/office/drawing/2014/main" id="{D1FAAC77-AD03-614B-B530-CBB194AC781E}"/>
              </a:ext>
            </a:extLst>
          </p:cNvPr>
          <p:cNvSpPr>
            <a:spLocks noGrp="1"/>
          </p:cNvSpPr>
          <p:nvPr>
            <p:ph type="ftr" sz="quarter" idx="11"/>
          </p:nvPr>
        </p:nvSpPr>
        <p:spPr/>
        <p:txBody>
          <a:bodyPr/>
          <a:lstStyle/>
          <a:p>
            <a:pPr>
              <a:defRPr/>
            </a:pPr>
            <a:r>
              <a:rPr lang="en-US"/>
              <a:t>CERES STM</a:t>
            </a:r>
            <a:endParaRPr lang="en-US" dirty="0"/>
          </a:p>
        </p:txBody>
      </p:sp>
      <p:sp>
        <p:nvSpPr>
          <p:cNvPr id="3" name="Slide Number Placeholder 2">
            <a:extLst>
              <a:ext uri="{FF2B5EF4-FFF2-40B4-BE49-F238E27FC236}">
                <a16:creationId xmlns:a16="http://schemas.microsoft.com/office/drawing/2014/main" id="{6AC51A1E-CBDA-4D4C-AFEE-7B4E8151117E}"/>
              </a:ext>
            </a:extLst>
          </p:cNvPr>
          <p:cNvSpPr>
            <a:spLocks noGrp="1"/>
          </p:cNvSpPr>
          <p:nvPr>
            <p:ph type="sldNum" sz="quarter" idx="12"/>
          </p:nvPr>
        </p:nvSpPr>
        <p:spPr/>
        <p:txBody>
          <a:bodyPr/>
          <a:lstStyle/>
          <a:p>
            <a:pPr>
              <a:defRPr/>
            </a:pPr>
            <a:fld id="{02CE6468-21D4-704F-BA4F-DB5904759ED1}" type="slidenum">
              <a:rPr lang="en-US" altLang="en-US" smtClean="0"/>
              <a:pPr>
                <a:defRPr/>
              </a:pPr>
              <a:t>2</a:t>
            </a:fld>
            <a:endParaRPr lang="en-US" altLang="en-US"/>
          </a:p>
        </p:txBody>
      </p:sp>
      <p:pic>
        <p:nvPicPr>
          <p:cNvPr id="29702" name="Picture 8" descr="latex-image-1.pdf">
            <a:extLst>
              <a:ext uri="{FF2B5EF4-FFF2-40B4-BE49-F238E27FC236}">
                <a16:creationId xmlns:a16="http://schemas.microsoft.com/office/drawing/2014/main" id="{38D7514C-DA44-9348-A08A-B5A7E4CAB9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3697" y="5400236"/>
            <a:ext cx="3069432" cy="84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16" descr="latex-image-1.pdf">
            <a:extLst>
              <a:ext uri="{FF2B5EF4-FFF2-40B4-BE49-F238E27FC236}">
                <a16:creationId xmlns:a16="http://schemas.microsoft.com/office/drawing/2014/main" id="{F97F5B17-690D-8448-B318-29B2BF005C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8152" y="2851655"/>
            <a:ext cx="8094988" cy="93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4" name="Group 58">
            <a:extLst>
              <a:ext uri="{FF2B5EF4-FFF2-40B4-BE49-F238E27FC236}">
                <a16:creationId xmlns:a16="http://schemas.microsoft.com/office/drawing/2014/main" id="{2B177770-7B91-0241-B0E1-F728AE48E7DE}"/>
              </a:ext>
            </a:extLst>
          </p:cNvPr>
          <p:cNvGrpSpPr>
            <a:grpSpLocks/>
          </p:cNvGrpSpPr>
          <p:nvPr/>
        </p:nvGrpSpPr>
        <p:grpSpPr bwMode="auto">
          <a:xfrm>
            <a:off x="6964851" y="112712"/>
            <a:ext cx="4826689" cy="3374836"/>
            <a:chOff x="1702988" y="3067583"/>
            <a:chExt cx="5330201" cy="3512303"/>
          </a:xfrm>
        </p:grpSpPr>
        <p:grpSp>
          <p:nvGrpSpPr>
            <p:cNvPr id="29705" name="Group 56">
              <a:extLst>
                <a:ext uri="{FF2B5EF4-FFF2-40B4-BE49-F238E27FC236}">
                  <a16:creationId xmlns:a16="http://schemas.microsoft.com/office/drawing/2014/main" id="{165993C8-168D-A744-BF32-1FF5E1A71A68}"/>
                </a:ext>
              </a:extLst>
            </p:cNvPr>
            <p:cNvGrpSpPr>
              <a:grpSpLocks/>
            </p:cNvGrpSpPr>
            <p:nvPr/>
          </p:nvGrpSpPr>
          <p:grpSpPr bwMode="auto">
            <a:xfrm>
              <a:off x="1702988" y="3643653"/>
              <a:ext cx="4941194" cy="2936233"/>
              <a:chOff x="1582559" y="3549002"/>
              <a:chExt cx="4941194" cy="2936233"/>
            </a:xfrm>
          </p:grpSpPr>
          <p:sp>
            <p:nvSpPr>
              <p:cNvPr id="12" name="Block Arc 11">
                <a:extLst>
                  <a:ext uri="{FF2B5EF4-FFF2-40B4-BE49-F238E27FC236}">
                    <a16:creationId xmlns:a16="http://schemas.microsoft.com/office/drawing/2014/main" id="{5BB809A5-2698-EB41-A15A-B0A76B2BC319}"/>
                  </a:ext>
                </a:extLst>
              </p:cNvPr>
              <p:cNvSpPr>
                <a:spLocks/>
              </p:cNvSpPr>
              <p:nvPr/>
            </p:nvSpPr>
            <p:spPr bwMode="auto">
              <a:xfrm>
                <a:off x="4119438" y="5262247"/>
                <a:ext cx="455663" cy="200127"/>
              </a:xfrm>
              <a:custGeom>
                <a:avLst/>
                <a:gdLst>
                  <a:gd name="T0" fmla="*/ 0 w 455663"/>
                  <a:gd name="T1" fmla="*/ 100064 h 200127"/>
                  <a:gd name="T2" fmla="*/ 227832 w 455663"/>
                  <a:gd name="T3" fmla="*/ 0 h 200127"/>
                  <a:gd name="T4" fmla="*/ 455664 w 455663"/>
                  <a:gd name="T5" fmla="*/ 100064 h 200127"/>
                  <a:gd name="T6" fmla="*/ 405631 w 455663"/>
                  <a:gd name="T7" fmla="*/ 100064 h 200127"/>
                  <a:gd name="T8" fmla="*/ 227831 w 455663"/>
                  <a:gd name="T9" fmla="*/ 50032 h 200127"/>
                  <a:gd name="T10" fmla="*/ 50031 w 455663"/>
                  <a:gd name="T11" fmla="*/ 100064 h 200127"/>
                  <a:gd name="T12" fmla="*/ 0 w 455663"/>
                  <a:gd name="T13" fmla="*/ 100064 h 2001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5663" h="200127">
                    <a:moveTo>
                      <a:pt x="0" y="100064"/>
                    </a:moveTo>
                    <a:cubicBezTo>
                      <a:pt x="0" y="44800"/>
                      <a:pt x="102004" y="0"/>
                      <a:pt x="227832" y="0"/>
                    </a:cubicBezTo>
                    <a:cubicBezTo>
                      <a:pt x="353660" y="0"/>
                      <a:pt x="455664" y="44800"/>
                      <a:pt x="455664" y="100064"/>
                    </a:cubicBezTo>
                    <a:lnTo>
                      <a:pt x="405631" y="100064"/>
                    </a:lnTo>
                    <a:cubicBezTo>
                      <a:pt x="405631" y="72432"/>
                      <a:pt x="326027" y="50032"/>
                      <a:pt x="227831" y="50032"/>
                    </a:cubicBezTo>
                    <a:cubicBezTo>
                      <a:pt x="129635" y="50032"/>
                      <a:pt x="50031" y="72432"/>
                      <a:pt x="50031" y="100064"/>
                    </a:cubicBezTo>
                    <a:lnTo>
                      <a:pt x="0" y="100064"/>
                    </a:lnTo>
                    <a:close/>
                  </a:path>
                </a:pathLst>
              </a:custGeom>
              <a:solidFill>
                <a:schemeClr val="bg1"/>
              </a:solidFill>
              <a:ln w="3175" cap="flat" cmpd="sng">
                <a:solidFill>
                  <a:schemeClr val="bg1"/>
                </a:solidFill>
                <a:prstDash val="solid"/>
                <a:round/>
                <a:headEnd/>
                <a:tailEnd/>
              </a:ln>
              <a:effectLst>
                <a:outerShdw blurRad="40000" dist="23000" dir="5400000" rotWithShape="0">
                  <a:srgbClr val="000000">
                    <a:alpha val="34998"/>
                  </a:srgbClr>
                </a:outerShdw>
              </a:effectLst>
            </p:spPr>
            <p:txBody>
              <a:bodyPr anchor="ctr"/>
              <a:lstStyle/>
              <a:p>
                <a:pPr>
                  <a:defRPr/>
                </a:pPr>
                <a:endParaRPr lang="en-US"/>
              </a:p>
            </p:txBody>
          </p:sp>
          <p:sp>
            <p:nvSpPr>
              <p:cNvPr id="13" name="Block Arc 12">
                <a:extLst>
                  <a:ext uri="{FF2B5EF4-FFF2-40B4-BE49-F238E27FC236}">
                    <a16:creationId xmlns:a16="http://schemas.microsoft.com/office/drawing/2014/main" id="{60868D79-422D-DF42-BE37-798101A4A90E}"/>
                  </a:ext>
                </a:extLst>
              </p:cNvPr>
              <p:cNvSpPr>
                <a:spLocks/>
              </p:cNvSpPr>
              <p:nvPr/>
            </p:nvSpPr>
            <p:spPr bwMode="auto">
              <a:xfrm>
                <a:off x="4572982" y="4936805"/>
                <a:ext cx="529841" cy="168332"/>
              </a:xfrm>
              <a:custGeom>
                <a:avLst/>
                <a:gdLst>
                  <a:gd name="T0" fmla="*/ 0 w 529841"/>
                  <a:gd name="T1" fmla="*/ 84166 h 168332"/>
                  <a:gd name="T2" fmla="*/ 264921 w 529841"/>
                  <a:gd name="T3" fmla="*/ 0 h 168332"/>
                  <a:gd name="T4" fmla="*/ 529842 w 529841"/>
                  <a:gd name="T5" fmla="*/ 84166 h 168332"/>
                  <a:gd name="T6" fmla="*/ 487758 w 529841"/>
                  <a:gd name="T7" fmla="*/ 84166 h 168332"/>
                  <a:gd name="T8" fmla="*/ 264920 w 529841"/>
                  <a:gd name="T9" fmla="*/ 42083 h 168332"/>
                  <a:gd name="T10" fmla="*/ 42082 w 529841"/>
                  <a:gd name="T11" fmla="*/ 84166 h 168332"/>
                  <a:gd name="T12" fmla="*/ 0 w 529841"/>
                  <a:gd name="T13" fmla="*/ 84166 h 1683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9841" h="168332">
                    <a:moveTo>
                      <a:pt x="0" y="84166"/>
                    </a:moveTo>
                    <a:cubicBezTo>
                      <a:pt x="0" y="37682"/>
                      <a:pt x="118609" y="0"/>
                      <a:pt x="264921" y="0"/>
                    </a:cubicBezTo>
                    <a:cubicBezTo>
                      <a:pt x="411233" y="0"/>
                      <a:pt x="529842" y="37682"/>
                      <a:pt x="529842" y="84166"/>
                    </a:cubicBezTo>
                    <a:lnTo>
                      <a:pt x="487758" y="84166"/>
                    </a:lnTo>
                    <a:cubicBezTo>
                      <a:pt x="487758" y="60924"/>
                      <a:pt x="387990" y="42083"/>
                      <a:pt x="264920" y="42083"/>
                    </a:cubicBezTo>
                    <a:cubicBezTo>
                      <a:pt x="141850" y="42083"/>
                      <a:pt x="42082" y="60924"/>
                      <a:pt x="42082" y="84166"/>
                    </a:cubicBezTo>
                    <a:lnTo>
                      <a:pt x="0" y="84166"/>
                    </a:lnTo>
                    <a:close/>
                  </a:path>
                </a:pathLst>
              </a:custGeom>
              <a:solidFill>
                <a:schemeClr val="bg1"/>
              </a:solidFill>
              <a:ln w="9525" cap="flat" cmpd="sng">
                <a:solidFill>
                  <a:schemeClr val="bg1"/>
                </a:solidFill>
                <a:prstDash val="solid"/>
                <a:round/>
                <a:headEnd/>
                <a:tailEnd/>
              </a:ln>
              <a:effectLst>
                <a:outerShdw blurRad="40000" dist="23000" dir="5400000" rotWithShape="0">
                  <a:srgbClr val="000000">
                    <a:alpha val="34998"/>
                  </a:srgbClr>
                </a:outerShdw>
              </a:effectLst>
            </p:spPr>
            <p:txBody>
              <a:bodyPr anchor="ctr"/>
              <a:lstStyle/>
              <a:p>
                <a:pPr>
                  <a:defRPr/>
                </a:pPr>
                <a:endParaRPr lang="en-US"/>
              </a:p>
            </p:txBody>
          </p:sp>
          <p:grpSp>
            <p:nvGrpSpPr>
              <p:cNvPr id="29709" name="Group 52">
                <a:extLst>
                  <a:ext uri="{FF2B5EF4-FFF2-40B4-BE49-F238E27FC236}">
                    <a16:creationId xmlns:a16="http://schemas.microsoft.com/office/drawing/2014/main" id="{1B38A560-7C00-7141-861D-175CB86F6338}"/>
                  </a:ext>
                </a:extLst>
              </p:cNvPr>
              <p:cNvGrpSpPr>
                <a:grpSpLocks/>
              </p:cNvGrpSpPr>
              <p:nvPr/>
            </p:nvGrpSpPr>
            <p:grpSpPr bwMode="auto">
              <a:xfrm>
                <a:off x="1582559" y="3549002"/>
                <a:ext cx="4941194" cy="2936233"/>
                <a:chOff x="1582559" y="3596330"/>
                <a:chExt cx="4941194" cy="2936233"/>
              </a:xfrm>
            </p:grpSpPr>
            <p:grpSp>
              <p:nvGrpSpPr>
                <p:cNvPr id="29710" name="Group 34">
                  <a:extLst>
                    <a:ext uri="{FF2B5EF4-FFF2-40B4-BE49-F238E27FC236}">
                      <a16:creationId xmlns:a16="http://schemas.microsoft.com/office/drawing/2014/main" id="{57134D7A-4D4A-774D-AFC7-8569F9B16C13}"/>
                    </a:ext>
                  </a:extLst>
                </p:cNvPr>
                <p:cNvGrpSpPr>
                  <a:grpSpLocks/>
                </p:cNvGrpSpPr>
                <p:nvPr/>
              </p:nvGrpSpPr>
              <p:grpSpPr bwMode="auto">
                <a:xfrm>
                  <a:off x="2112880" y="3596386"/>
                  <a:ext cx="4410873" cy="2936177"/>
                  <a:chOff x="2112880" y="3075597"/>
                  <a:chExt cx="4410873" cy="2936177"/>
                </a:xfrm>
              </p:grpSpPr>
              <p:cxnSp>
                <p:nvCxnSpPr>
                  <p:cNvPr id="20" name="Straight Connector 19">
                    <a:extLst>
                      <a:ext uri="{FF2B5EF4-FFF2-40B4-BE49-F238E27FC236}">
                        <a16:creationId xmlns:a16="http://schemas.microsoft.com/office/drawing/2014/main" id="{07627CF2-604C-534B-B320-D9EEACEC317C}"/>
                      </a:ext>
                    </a:extLst>
                  </p:cNvPr>
                  <p:cNvCxnSpPr>
                    <a:cxnSpLocks noChangeShapeType="1"/>
                  </p:cNvCxnSpPr>
                  <p:nvPr/>
                </p:nvCxnSpPr>
                <p:spPr bwMode="auto">
                  <a:xfrm>
                    <a:off x="2114519" y="5166597"/>
                    <a:ext cx="2458463" cy="187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1" name="Straight Arrow Connector 20">
                    <a:extLst>
                      <a:ext uri="{FF2B5EF4-FFF2-40B4-BE49-F238E27FC236}">
                        <a16:creationId xmlns:a16="http://schemas.microsoft.com/office/drawing/2014/main" id="{8AA4BAC4-8B97-0049-87DC-9F842870BEB8}"/>
                      </a:ext>
                    </a:extLst>
                  </p:cNvPr>
                  <p:cNvCxnSpPr>
                    <a:cxnSpLocks noChangeShapeType="1"/>
                  </p:cNvCxnSpPr>
                  <p:nvPr/>
                </p:nvCxnSpPr>
                <p:spPr bwMode="auto">
                  <a:xfrm rot="5400000" flipH="1" flipV="1">
                    <a:off x="3526393" y="4120009"/>
                    <a:ext cx="2091057" cy="2120"/>
                  </a:xfrm>
                  <a:prstGeom prst="straightConnector1">
                    <a:avLst/>
                  </a:prstGeom>
                  <a:noFill/>
                  <a:ln w="38100">
                    <a:solidFill>
                      <a:schemeClr val="bg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 name="Straight Connector 21">
                    <a:extLst>
                      <a:ext uri="{FF2B5EF4-FFF2-40B4-BE49-F238E27FC236}">
                        <a16:creationId xmlns:a16="http://schemas.microsoft.com/office/drawing/2014/main" id="{7F6E8E8D-4449-DF4D-B41C-1B0A53231825}"/>
                      </a:ext>
                    </a:extLst>
                  </p:cNvPr>
                  <p:cNvCxnSpPr>
                    <a:cxnSpLocks noChangeShapeType="1"/>
                  </p:cNvCxnSpPr>
                  <p:nvPr/>
                </p:nvCxnSpPr>
                <p:spPr bwMode="auto">
                  <a:xfrm rot="10800000">
                    <a:off x="2114519" y="3898497"/>
                    <a:ext cx="2456343" cy="1268101"/>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3" name="Straight Connector 22">
                    <a:extLst>
                      <a:ext uri="{FF2B5EF4-FFF2-40B4-BE49-F238E27FC236}">
                        <a16:creationId xmlns:a16="http://schemas.microsoft.com/office/drawing/2014/main" id="{4441F880-0D02-F545-ABFE-119CB1C1921E}"/>
                      </a:ext>
                    </a:extLst>
                  </p:cNvPr>
                  <p:cNvCxnSpPr>
                    <a:cxnSpLocks noChangeShapeType="1"/>
                  </p:cNvCxnSpPr>
                  <p:nvPr/>
                </p:nvCxnSpPr>
                <p:spPr bwMode="auto">
                  <a:xfrm rot="5400000" flipH="1" flipV="1">
                    <a:off x="4456250" y="3375567"/>
                    <a:ext cx="1907762" cy="1674298"/>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4" name="Straight Connector 23">
                    <a:extLst>
                      <a:ext uri="{FF2B5EF4-FFF2-40B4-BE49-F238E27FC236}">
                        <a16:creationId xmlns:a16="http://schemas.microsoft.com/office/drawing/2014/main" id="{31C6B350-DE87-6343-A990-17DEF52CB00C}"/>
                      </a:ext>
                    </a:extLst>
                  </p:cNvPr>
                  <p:cNvCxnSpPr>
                    <a:cxnSpLocks noChangeShapeType="1"/>
                  </p:cNvCxnSpPr>
                  <p:nvPr/>
                </p:nvCxnSpPr>
                <p:spPr bwMode="auto">
                  <a:xfrm rot="5400000">
                    <a:off x="1479408" y="4531488"/>
                    <a:ext cx="1268101" cy="212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Connector 24">
                    <a:extLst>
                      <a:ext uri="{FF2B5EF4-FFF2-40B4-BE49-F238E27FC236}">
                        <a16:creationId xmlns:a16="http://schemas.microsoft.com/office/drawing/2014/main" id="{B48B1814-8F33-1C4E-AB6D-2EFB4054E955}"/>
                      </a:ext>
                    </a:extLst>
                  </p:cNvPr>
                  <p:cNvCxnSpPr>
                    <a:cxnSpLocks noChangeShapeType="1"/>
                  </p:cNvCxnSpPr>
                  <p:nvPr/>
                </p:nvCxnSpPr>
                <p:spPr bwMode="auto">
                  <a:xfrm rot="5400000">
                    <a:off x="4870698" y="4635417"/>
                    <a:ext cx="2753163" cy="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3003B837-D2DE-0146-93B5-CB34501507A9}"/>
                      </a:ext>
                    </a:extLst>
                  </p:cNvPr>
                  <p:cNvCxnSpPr>
                    <a:cxnSpLocks noChangeShapeType="1"/>
                  </p:cNvCxnSpPr>
                  <p:nvPr/>
                </p:nvCxnSpPr>
                <p:spPr bwMode="auto">
                  <a:xfrm>
                    <a:off x="4572982" y="5166597"/>
                    <a:ext cx="1674298" cy="84540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7" name="Straight Connector 26">
                    <a:extLst>
                      <a:ext uri="{FF2B5EF4-FFF2-40B4-BE49-F238E27FC236}">
                        <a16:creationId xmlns:a16="http://schemas.microsoft.com/office/drawing/2014/main" id="{08425212-8D57-BD49-AB50-EB32B90E59D2}"/>
                      </a:ext>
                    </a:extLst>
                  </p:cNvPr>
                  <p:cNvCxnSpPr>
                    <a:cxnSpLocks noChangeShapeType="1"/>
                  </p:cNvCxnSpPr>
                  <p:nvPr/>
                </p:nvCxnSpPr>
                <p:spPr bwMode="auto">
                  <a:xfrm>
                    <a:off x="4572982" y="5166597"/>
                    <a:ext cx="1949815" cy="1870"/>
                  </a:xfrm>
                  <a:prstGeom prst="line">
                    <a:avLst/>
                  </a:prstGeom>
                  <a:noFill/>
                  <a:ln w="31750">
                    <a:solidFill>
                      <a:schemeClr val="bg1"/>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16" name="Sun 15">
                  <a:extLst>
                    <a:ext uri="{FF2B5EF4-FFF2-40B4-BE49-F238E27FC236}">
                      <a16:creationId xmlns:a16="http://schemas.microsoft.com/office/drawing/2014/main" id="{003AF69D-CA86-6F45-AC63-19DCD297F37F}"/>
                    </a:ext>
                  </a:extLst>
                </p:cNvPr>
                <p:cNvSpPr>
                  <a:spLocks noChangeArrowheads="1"/>
                </p:cNvSpPr>
                <p:nvPr/>
              </p:nvSpPr>
              <p:spPr bwMode="auto">
                <a:xfrm>
                  <a:off x="1582559" y="3596330"/>
                  <a:ext cx="888014" cy="822956"/>
                </a:xfrm>
                <a:prstGeom prst="sun">
                  <a:avLst>
                    <a:gd name="adj" fmla="val 25000"/>
                  </a:avLst>
                </a:prstGeom>
                <a:solidFill>
                  <a:srgbClr val="FFFF00"/>
                </a:solidFill>
                <a:ln w="9525">
                  <a:solidFill>
                    <a:srgbClr val="FFFF00"/>
                  </a:solidFill>
                  <a:miter lim="800000"/>
                  <a:headEnd/>
                  <a:tailEnd/>
                </a:ln>
                <a:effectLst>
                  <a:outerShdw blurRad="40000" dist="23000" dir="5400000" rotWithShape="0">
                    <a:srgbClr val="808080">
                      <a:alpha val="34998"/>
                    </a:srgbClr>
                  </a:outerShdw>
                </a:effectLst>
              </p:spPr>
              <p:txBody>
                <a:bodyPr/>
                <a:lstStyle/>
                <a:p>
                  <a:pPr>
                    <a:defRPr/>
                  </a:pPr>
                  <a:endParaRPr lang="en-US">
                    <a:latin typeface="Arial" charset="0"/>
                    <a:ea typeface="ヒラギノ角ゴ Pro W3" charset="-128"/>
                  </a:endParaRPr>
                </a:p>
              </p:txBody>
            </p:sp>
            <p:sp>
              <p:nvSpPr>
                <p:cNvPr id="29712" name="TextBox 66">
                  <a:extLst>
                    <a:ext uri="{FF2B5EF4-FFF2-40B4-BE49-F238E27FC236}">
                      <a16:creationId xmlns:a16="http://schemas.microsoft.com/office/drawing/2014/main" id="{A45B86B6-CA4E-1B40-93ED-83753C2CD254}"/>
                    </a:ext>
                  </a:extLst>
                </p:cNvPr>
                <p:cNvSpPr txBox="1">
                  <a:spLocks noChangeArrowheads="1"/>
                </p:cNvSpPr>
                <p:nvPr/>
              </p:nvSpPr>
              <p:spPr bwMode="auto">
                <a:xfrm>
                  <a:off x="3918882" y="4720259"/>
                  <a:ext cx="818671" cy="5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a:solidFill>
                        <a:srgbClr val="FFFF00"/>
                      </a:solidFill>
                      <a:latin typeface="Lucida Grande" panose="020B0600040502020204" pitchFamily="34" charset="0"/>
                    </a:rPr>
                    <a:t>θ</a:t>
                  </a:r>
                  <a:r>
                    <a:rPr lang="en-US" altLang="en-US" sz="2400" baseline="-25000">
                      <a:solidFill>
                        <a:srgbClr val="FFFF00"/>
                      </a:solidFill>
                      <a:latin typeface="Lucida Grande" panose="020B0600040502020204" pitchFamily="34" charset="0"/>
                    </a:rPr>
                    <a:t>0</a:t>
                  </a:r>
                  <a:endParaRPr lang="en-US" altLang="en-US" sz="2400">
                    <a:solidFill>
                      <a:srgbClr val="FFFF00"/>
                    </a:solidFill>
                    <a:latin typeface="Arial" panose="020B0604020202020204" pitchFamily="34" charset="0"/>
                  </a:endParaRPr>
                </a:p>
              </p:txBody>
            </p:sp>
            <p:sp>
              <p:nvSpPr>
                <p:cNvPr id="29713" name="TextBox 67">
                  <a:extLst>
                    <a:ext uri="{FF2B5EF4-FFF2-40B4-BE49-F238E27FC236}">
                      <a16:creationId xmlns:a16="http://schemas.microsoft.com/office/drawing/2014/main" id="{1FF4FB93-9A96-474E-88F7-D6AE4472D328}"/>
                    </a:ext>
                  </a:extLst>
                </p:cNvPr>
                <p:cNvSpPr txBox="1">
                  <a:spLocks noChangeArrowheads="1"/>
                </p:cNvSpPr>
                <p:nvPr/>
              </p:nvSpPr>
              <p:spPr bwMode="auto">
                <a:xfrm>
                  <a:off x="4674507" y="4484377"/>
                  <a:ext cx="373720" cy="54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dirty="0" err="1">
                      <a:solidFill>
                        <a:srgbClr val="FFFF00"/>
                      </a:solidFill>
                      <a:latin typeface="Lucida Grande" panose="020B0600040502020204" pitchFamily="34" charset="0"/>
                    </a:rPr>
                    <a:t>θ</a:t>
                  </a:r>
                  <a:endParaRPr lang="en-US" altLang="en-US" sz="2400" dirty="0">
                    <a:solidFill>
                      <a:srgbClr val="FFFF00"/>
                    </a:solidFill>
                    <a:latin typeface="Arial" panose="020B0604020202020204" pitchFamily="34" charset="0"/>
                  </a:endParaRPr>
                </a:p>
              </p:txBody>
            </p:sp>
            <p:sp>
              <p:nvSpPr>
                <p:cNvPr id="29714" name="TextBox 68">
                  <a:extLst>
                    <a:ext uri="{FF2B5EF4-FFF2-40B4-BE49-F238E27FC236}">
                      <a16:creationId xmlns:a16="http://schemas.microsoft.com/office/drawing/2014/main" id="{4F3A4BC7-78B5-8349-AD5C-24F9B4D25EAC}"/>
                    </a:ext>
                  </a:extLst>
                </p:cNvPr>
                <p:cNvSpPr txBox="1">
                  <a:spLocks noChangeArrowheads="1"/>
                </p:cNvSpPr>
                <p:nvPr/>
              </p:nvSpPr>
              <p:spPr bwMode="auto">
                <a:xfrm>
                  <a:off x="5134994" y="5593051"/>
                  <a:ext cx="421960" cy="54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a:solidFill>
                        <a:srgbClr val="FFFF00"/>
                      </a:solidFill>
                      <a:latin typeface="Lucida Grande" panose="020B0600040502020204" pitchFamily="34" charset="0"/>
                    </a:rPr>
                    <a:t>ϕ</a:t>
                  </a:r>
                  <a:endParaRPr lang="en-US" altLang="en-US" sz="2400">
                    <a:solidFill>
                      <a:srgbClr val="FFFF00"/>
                    </a:solidFill>
                    <a:latin typeface="Arial" panose="020B0604020202020204" pitchFamily="34" charset="0"/>
                  </a:endParaRPr>
                </a:p>
              </p:txBody>
            </p:sp>
          </p:grpSp>
        </p:grpSp>
        <p:pic>
          <p:nvPicPr>
            <p:cNvPr id="29706" name="Picture 60">
              <a:extLst>
                <a:ext uri="{FF2B5EF4-FFF2-40B4-BE49-F238E27FC236}">
                  <a16:creationId xmlns:a16="http://schemas.microsoft.com/office/drawing/2014/main" id="{9351D299-80C3-0947-8871-C4ACAACF51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24550" y="3067583"/>
              <a:ext cx="1108639" cy="72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a:extLst>
              <a:ext uri="{FF2B5EF4-FFF2-40B4-BE49-F238E27FC236}">
                <a16:creationId xmlns:a16="http://schemas.microsoft.com/office/drawing/2014/main" id="{BAB1E5C1-02FB-294D-8400-527B17DB5442}"/>
              </a:ext>
            </a:extLst>
          </p:cNvPr>
          <p:cNvGrpSpPr/>
          <p:nvPr/>
        </p:nvGrpSpPr>
        <p:grpSpPr>
          <a:xfrm>
            <a:off x="8737601" y="3768132"/>
            <a:ext cx="3271611" cy="2830985"/>
            <a:chOff x="8737601" y="3768132"/>
            <a:chExt cx="3271611" cy="2830985"/>
          </a:xfrm>
        </p:grpSpPr>
        <p:pic>
          <p:nvPicPr>
            <p:cNvPr id="28" name="Picture 1">
              <a:extLst>
                <a:ext uri="{FF2B5EF4-FFF2-40B4-BE49-F238E27FC236}">
                  <a16:creationId xmlns:a16="http://schemas.microsoft.com/office/drawing/2014/main" id="{1ECBF6F3-3563-3B4D-95B7-3A844BE666F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37601" y="3830844"/>
              <a:ext cx="3268851" cy="276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6D2EAC4D-162E-A449-938B-B0D0287AF772}"/>
                </a:ext>
              </a:extLst>
            </p:cNvPr>
            <p:cNvSpPr/>
            <p:nvPr/>
          </p:nvSpPr>
          <p:spPr>
            <a:xfrm>
              <a:off x="9490574" y="3768132"/>
              <a:ext cx="2518638" cy="369332"/>
            </a:xfrm>
            <a:prstGeom prst="rect">
              <a:avLst/>
            </a:prstGeom>
          </p:spPr>
          <p:txBody>
            <a:bodyPr wrap="none">
              <a:spAutoFit/>
            </a:bodyPr>
            <a:lstStyle/>
            <a:p>
              <a:r>
                <a:rPr lang="en-US" sz="1800" dirty="0">
                  <a:solidFill>
                    <a:srgbClr val="FFFF00"/>
                  </a:solidFill>
                </a:rPr>
                <a:t>rotating azimuth plane </a:t>
              </a:r>
            </a:p>
          </p:txBody>
        </p:sp>
      </p:grpSp>
    </p:spTree>
    <p:extLst>
      <p:ext uri="{BB962C8B-B14F-4D97-AF65-F5344CB8AC3E}">
        <p14:creationId xmlns:p14="http://schemas.microsoft.com/office/powerpoint/2010/main" val="51398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7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A955-6940-9A3F-97A2-3D1663AFAE6F}"/>
              </a:ext>
            </a:extLst>
          </p:cNvPr>
          <p:cNvSpPr>
            <a:spLocks noGrp="1"/>
          </p:cNvSpPr>
          <p:nvPr>
            <p:ph type="title"/>
          </p:nvPr>
        </p:nvSpPr>
        <p:spPr/>
        <p:txBody>
          <a:bodyPr/>
          <a:lstStyle/>
          <a:p>
            <a:r>
              <a:rPr lang="en-US" dirty="0"/>
              <a:t>Partly cloudy fresh snow ADMs</a:t>
            </a:r>
          </a:p>
        </p:txBody>
      </p:sp>
      <p:sp>
        <p:nvSpPr>
          <p:cNvPr id="3" name="Content Placeholder 2">
            <a:extLst>
              <a:ext uri="{FF2B5EF4-FFF2-40B4-BE49-F238E27FC236}">
                <a16:creationId xmlns:a16="http://schemas.microsoft.com/office/drawing/2014/main" id="{C6C27941-A013-D893-4291-04D7039929AB}"/>
              </a:ext>
            </a:extLst>
          </p:cNvPr>
          <p:cNvSpPr>
            <a:spLocks noGrp="1"/>
          </p:cNvSpPr>
          <p:nvPr>
            <p:ph idx="1"/>
          </p:nvPr>
        </p:nvSpPr>
        <p:spPr>
          <a:xfrm>
            <a:off x="72013" y="585789"/>
            <a:ext cx="11920974" cy="2132562"/>
          </a:xfrm>
        </p:spPr>
        <p:txBody>
          <a:bodyPr/>
          <a:lstStyle/>
          <a:p>
            <a:r>
              <a:rPr lang="en-US" dirty="0"/>
              <a:t>Ed4: ADMs are derived for discrete intervals of cloud fraction and snow fraction. </a:t>
            </a:r>
          </a:p>
          <a:p>
            <a:r>
              <a:rPr lang="en-US" dirty="0"/>
              <a:t>Proposed Ed5:</a:t>
            </a:r>
          </a:p>
          <a:p>
            <a:pPr lvl="1"/>
            <a:r>
              <a:rPr lang="en-US" dirty="0"/>
              <a:t>Using imager-based fresh snow fraction, and assuming snow coverage under clouds is the same as cloud-free portion of the footprint</a:t>
            </a:r>
          </a:p>
          <a:p>
            <a:pPr lvl="1"/>
            <a:r>
              <a:rPr lang="en-US" dirty="0"/>
              <a:t>Adding dependency on surface type when fresh snow fraction equals 100%</a:t>
            </a:r>
          </a:p>
          <a:p>
            <a:pPr lvl="1"/>
            <a:r>
              <a:rPr lang="en-US" dirty="0"/>
              <a:t>Adding dependency on cloud thickness when cloud fraction greater than 50%</a:t>
            </a:r>
          </a:p>
          <a:p>
            <a:r>
              <a:rPr lang="en-US" dirty="0">
                <a:latin typeface="Comic Sans MS" panose="030F0902030302020204" pitchFamily="66" charset="0"/>
              </a:rPr>
              <a:t>New ADMs increase flux consistency by ~3.5% for partly cloudy fresh snow scenes. </a:t>
            </a:r>
          </a:p>
          <a:p>
            <a:pPr lvl="1"/>
            <a:endParaRPr lang="en-US" dirty="0"/>
          </a:p>
          <a:p>
            <a:endParaRPr lang="en-US" dirty="0"/>
          </a:p>
        </p:txBody>
      </p:sp>
      <p:sp>
        <p:nvSpPr>
          <p:cNvPr id="4" name="Date Placeholder 3">
            <a:extLst>
              <a:ext uri="{FF2B5EF4-FFF2-40B4-BE49-F238E27FC236}">
                <a16:creationId xmlns:a16="http://schemas.microsoft.com/office/drawing/2014/main" id="{70F02E82-DE4A-3101-4C8C-90D93A5DBA07}"/>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F68F0740-73C0-9A60-6B5D-CD5B93874D20}"/>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99E0CDD8-A91E-5BD9-097D-5DAE1CFE96B6}"/>
              </a:ext>
            </a:extLst>
          </p:cNvPr>
          <p:cNvSpPr>
            <a:spLocks noGrp="1"/>
          </p:cNvSpPr>
          <p:nvPr>
            <p:ph type="sldNum" sz="quarter" idx="12"/>
          </p:nvPr>
        </p:nvSpPr>
        <p:spPr/>
        <p:txBody>
          <a:bodyPr/>
          <a:lstStyle/>
          <a:p>
            <a:pPr>
              <a:defRPr/>
            </a:pPr>
            <a:fld id="{02CE6468-21D4-704F-BA4F-DB5904759ED1}" type="slidenum">
              <a:rPr lang="en-US" altLang="en-US" smtClean="0"/>
              <a:pPr>
                <a:defRPr/>
              </a:pPr>
              <a:t>3</a:t>
            </a:fld>
            <a:endParaRPr lang="en-US" altLang="en-US"/>
          </a:p>
        </p:txBody>
      </p:sp>
      <p:graphicFrame>
        <p:nvGraphicFramePr>
          <p:cNvPr id="11" name="Chart 10">
            <a:extLst>
              <a:ext uri="{FF2B5EF4-FFF2-40B4-BE49-F238E27FC236}">
                <a16:creationId xmlns:a16="http://schemas.microsoft.com/office/drawing/2014/main" id="{015603AF-54C1-2A08-E49F-290CD72DEBF5}"/>
              </a:ext>
            </a:extLst>
          </p:cNvPr>
          <p:cNvGraphicFramePr>
            <a:graphicFrameLocks noChangeAspect="1"/>
          </p:cNvGraphicFramePr>
          <p:nvPr>
            <p:extLst>
              <p:ext uri="{D42A27DB-BD31-4B8C-83A1-F6EECF244321}">
                <p14:modId xmlns:p14="http://schemas.microsoft.com/office/powerpoint/2010/main" val="49996184"/>
              </p:ext>
            </p:extLst>
          </p:nvPr>
        </p:nvGraphicFramePr>
        <p:xfrm>
          <a:off x="335446" y="3020859"/>
          <a:ext cx="5681870" cy="351170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FBC0A6E5-CA7D-653C-2A95-F5720B8578D0}"/>
              </a:ext>
            </a:extLst>
          </p:cNvPr>
          <p:cNvGraphicFramePr>
            <a:graphicFrameLocks noChangeAspect="1"/>
          </p:cNvGraphicFramePr>
          <p:nvPr>
            <p:extLst>
              <p:ext uri="{D42A27DB-BD31-4B8C-83A1-F6EECF244321}">
                <p14:modId xmlns:p14="http://schemas.microsoft.com/office/powerpoint/2010/main" val="1498213136"/>
              </p:ext>
            </p:extLst>
          </p:nvPr>
        </p:nvGraphicFramePr>
        <p:xfrm>
          <a:off x="6174686" y="3020859"/>
          <a:ext cx="5917925" cy="35055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681762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A0B5C-DA8F-01ED-40A3-24DE8568EE4A}"/>
              </a:ext>
            </a:extLst>
          </p:cNvPr>
          <p:cNvSpPr>
            <a:spLocks noGrp="1"/>
          </p:cNvSpPr>
          <p:nvPr>
            <p:ph type="title"/>
          </p:nvPr>
        </p:nvSpPr>
        <p:spPr/>
        <p:txBody>
          <a:bodyPr/>
          <a:lstStyle/>
          <a:p>
            <a:r>
              <a:rPr lang="en-US" dirty="0"/>
              <a:t>Impact of partly cloudy fresh-snow ADM change on fluxes</a:t>
            </a:r>
          </a:p>
        </p:txBody>
      </p:sp>
      <p:sp>
        <p:nvSpPr>
          <p:cNvPr id="4" name="Date Placeholder 3">
            <a:extLst>
              <a:ext uri="{FF2B5EF4-FFF2-40B4-BE49-F238E27FC236}">
                <a16:creationId xmlns:a16="http://schemas.microsoft.com/office/drawing/2014/main" id="{51515937-60B1-AE4A-8253-CD97D3FD2108}"/>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98651CBD-A067-46CA-00E4-37F79811A926}"/>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3C4EA2B2-B6AE-7DD0-38E5-241F39D788B3}"/>
              </a:ext>
            </a:extLst>
          </p:cNvPr>
          <p:cNvSpPr>
            <a:spLocks noGrp="1"/>
          </p:cNvSpPr>
          <p:nvPr>
            <p:ph type="sldNum" sz="quarter" idx="12"/>
          </p:nvPr>
        </p:nvSpPr>
        <p:spPr/>
        <p:txBody>
          <a:bodyPr/>
          <a:lstStyle/>
          <a:p>
            <a:pPr>
              <a:defRPr/>
            </a:pPr>
            <a:fld id="{02CE6468-21D4-704F-BA4F-DB5904759ED1}" type="slidenum">
              <a:rPr lang="en-US" altLang="en-US" smtClean="0"/>
              <a:pPr>
                <a:defRPr/>
              </a:pPr>
              <a:t>4</a:t>
            </a:fld>
            <a:endParaRPr lang="en-US" altLang="en-US"/>
          </a:p>
        </p:txBody>
      </p:sp>
      <p:pic>
        <p:nvPicPr>
          <p:cNvPr id="7" name="Picture 6">
            <a:extLst>
              <a:ext uri="{FF2B5EF4-FFF2-40B4-BE49-F238E27FC236}">
                <a16:creationId xmlns:a16="http://schemas.microsoft.com/office/drawing/2014/main" id="{165A0F7E-CB6E-4338-8653-F03D13735834}"/>
              </a:ext>
            </a:extLst>
          </p:cNvPr>
          <p:cNvPicPr>
            <a:picLocks noChangeAspect="1"/>
          </p:cNvPicPr>
          <p:nvPr/>
        </p:nvPicPr>
        <p:blipFill>
          <a:blip r:embed="rId2"/>
          <a:srcRect/>
          <a:stretch/>
        </p:blipFill>
        <p:spPr>
          <a:xfrm>
            <a:off x="1401419" y="487017"/>
            <a:ext cx="4273825" cy="3417275"/>
          </a:xfrm>
          <a:prstGeom prst="rect">
            <a:avLst/>
          </a:prstGeom>
        </p:spPr>
      </p:pic>
      <p:pic>
        <p:nvPicPr>
          <p:cNvPr id="8" name="Picture 7">
            <a:extLst>
              <a:ext uri="{FF2B5EF4-FFF2-40B4-BE49-F238E27FC236}">
                <a16:creationId xmlns:a16="http://schemas.microsoft.com/office/drawing/2014/main" id="{D7CABB9D-AAB9-3C94-5E64-D93E876B503C}"/>
              </a:ext>
            </a:extLst>
          </p:cNvPr>
          <p:cNvPicPr>
            <a:picLocks noChangeAspect="1"/>
          </p:cNvPicPr>
          <p:nvPr/>
        </p:nvPicPr>
        <p:blipFill>
          <a:blip r:embed="rId3"/>
          <a:srcRect/>
          <a:stretch/>
        </p:blipFill>
        <p:spPr>
          <a:xfrm>
            <a:off x="5617018" y="487016"/>
            <a:ext cx="4273824" cy="3417275"/>
          </a:xfrm>
          <a:prstGeom prst="rect">
            <a:avLst/>
          </a:prstGeom>
        </p:spPr>
      </p:pic>
      <p:pic>
        <p:nvPicPr>
          <p:cNvPr id="9" name="Picture 8">
            <a:extLst>
              <a:ext uri="{FF2B5EF4-FFF2-40B4-BE49-F238E27FC236}">
                <a16:creationId xmlns:a16="http://schemas.microsoft.com/office/drawing/2014/main" id="{AFE1DA32-0822-60DF-4757-233CDB324C5F}"/>
              </a:ext>
            </a:extLst>
          </p:cNvPr>
          <p:cNvPicPr>
            <a:picLocks noChangeAspect="1"/>
          </p:cNvPicPr>
          <p:nvPr/>
        </p:nvPicPr>
        <p:blipFill>
          <a:blip r:embed="rId4"/>
          <a:srcRect/>
          <a:stretch/>
        </p:blipFill>
        <p:spPr>
          <a:xfrm>
            <a:off x="1401419" y="3263755"/>
            <a:ext cx="4273824" cy="3417274"/>
          </a:xfrm>
          <a:prstGeom prst="rect">
            <a:avLst/>
          </a:prstGeom>
        </p:spPr>
      </p:pic>
      <p:pic>
        <p:nvPicPr>
          <p:cNvPr id="10" name="Picture 9">
            <a:extLst>
              <a:ext uri="{FF2B5EF4-FFF2-40B4-BE49-F238E27FC236}">
                <a16:creationId xmlns:a16="http://schemas.microsoft.com/office/drawing/2014/main" id="{AF0F053D-AAD0-94E7-60C9-DE4C6E62AFB5}"/>
              </a:ext>
            </a:extLst>
          </p:cNvPr>
          <p:cNvPicPr>
            <a:picLocks noChangeAspect="1"/>
          </p:cNvPicPr>
          <p:nvPr/>
        </p:nvPicPr>
        <p:blipFill>
          <a:blip r:embed="rId5"/>
          <a:srcRect/>
          <a:stretch/>
        </p:blipFill>
        <p:spPr>
          <a:xfrm>
            <a:off x="5646346" y="3287204"/>
            <a:ext cx="4244496" cy="3393825"/>
          </a:xfrm>
          <a:prstGeom prst="rect">
            <a:avLst/>
          </a:prstGeom>
        </p:spPr>
      </p:pic>
    </p:spTree>
    <p:extLst>
      <p:ext uri="{BB962C8B-B14F-4D97-AF65-F5344CB8AC3E}">
        <p14:creationId xmlns:p14="http://schemas.microsoft.com/office/powerpoint/2010/main" val="845897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A955-6940-9A3F-97A2-3D1663AFAE6F}"/>
              </a:ext>
            </a:extLst>
          </p:cNvPr>
          <p:cNvSpPr>
            <a:spLocks noGrp="1"/>
          </p:cNvSpPr>
          <p:nvPr>
            <p:ph type="title"/>
          </p:nvPr>
        </p:nvSpPr>
        <p:spPr/>
        <p:txBody>
          <a:bodyPr/>
          <a:lstStyle/>
          <a:p>
            <a:r>
              <a:rPr lang="en-US" dirty="0"/>
              <a:t>Overcast fresh snow ADMs</a:t>
            </a:r>
          </a:p>
        </p:txBody>
      </p:sp>
      <p:sp>
        <p:nvSpPr>
          <p:cNvPr id="3" name="Content Placeholder 2">
            <a:extLst>
              <a:ext uri="{FF2B5EF4-FFF2-40B4-BE49-F238E27FC236}">
                <a16:creationId xmlns:a16="http://schemas.microsoft.com/office/drawing/2014/main" id="{C6C27941-A013-D893-4291-04D7039929AB}"/>
              </a:ext>
            </a:extLst>
          </p:cNvPr>
          <p:cNvSpPr>
            <a:spLocks noGrp="1"/>
          </p:cNvSpPr>
          <p:nvPr>
            <p:ph idx="1"/>
          </p:nvPr>
        </p:nvSpPr>
        <p:spPr>
          <a:xfrm>
            <a:off x="341914" y="674565"/>
            <a:ext cx="10972800" cy="5248275"/>
          </a:xfrm>
        </p:spPr>
        <p:txBody>
          <a:bodyPr/>
          <a:lstStyle/>
          <a:p>
            <a:r>
              <a:rPr lang="en-US" dirty="0"/>
              <a:t>Ed4: Overcast ADMs are derived separately for bright and dark surfaces and for thin (tau&lt;10) and think (tau&gt;10) clouds. </a:t>
            </a:r>
          </a:p>
          <a:p>
            <a:r>
              <a:rPr lang="en-US" dirty="0"/>
              <a:t>Proposed Ed5 ADMs are constructed for:</a:t>
            </a:r>
          </a:p>
          <a:p>
            <a:pPr lvl="1"/>
            <a:r>
              <a:rPr lang="en-US" dirty="0"/>
              <a:t>4 surface type categories: low-to-mod tree shrub, mod-to-high tree shrub, dark desert, bright desert</a:t>
            </a:r>
          </a:p>
          <a:p>
            <a:pPr lvl="1"/>
            <a:r>
              <a:rPr lang="en-US" dirty="0"/>
              <a:t>6 log(tau) bins</a:t>
            </a:r>
          </a:p>
          <a:p>
            <a:pPr lvl="1"/>
            <a:r>
              <a:rPr lang="en-US" dirty="0"/>
              <a:t>2 cloud phase</a:t>
            </a:r>
          </a:p>
          <a:p>
            <a:r>
              <a:rPr lang="en-US" dirty="0">
                <a:latin typeface="Comic Sans MS" panose="030F0902030302020204" pitchFamily="66" charset="0"/>
              </a:rPr>
              <a:t>New ADMs increase flux consistency by ~1.7% for overcast fresh snow scenes. </a:t>
            </a:r>
          </a:p>
          <a:p>
            <a:pPr marL="0" indent="0">
              <a:buNone/>
            </a:pPr>
            <a:endParaRPr lang="en-US" dirty="0"/>
          </a:p>
          <a:p>
            <a:endParaRPr lang="en-US" dirty="0"/>
          </a:p>
          <a:p>
            <a:endParaRPr lang="en-US" dirty="0"/>
          </a:p>
          <a:p>
            <a:endParaRPr lang="en-US" dirty="0"/>
          </a:p>
        </p:txBody>
      </p:sp>
      <p:sp>
        <p:nvSpPr>
          <p:cNvPr id="4" name="Date Placeholder 3">
            <a:extLst>
              <a:ext uri="{FF2B5EF4-FFF2-40B4-BE49-F238E27FC236}">
                <a16:creationId xmlns:a16="http://schemas.microsoft.com/office/drawing/2014/main" id="{70F02E82-DE4A-3101-4C8C-90D93A5DBA07}"/>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F68F0740-73C0-9A60-6B5D-CD5B93874D20}"/>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99E0CDD8-A91E-5BD9-097D-5DAE1CFE96B6}"/>
              </a:ext>
            </a:extLst>
          </p:cNvPr>
          <p:cNvSpPr>
            <a:spLocks noGrp="1"/>
          </p:cNvSpPr>
          <p:nvPr>
            <p:ph type="sldNum" sz="quarter" idx="12"/>
          </p:nvPr>
        </p:nvSpPr>
        <p:spPr/>
        <p:txBody>
          <a:bodyPr/>
          <a:lstStyle/>
          <a:p>
            <a:pPr>
              <a:defRPr/>
            </a:pPr>
            <a:fld id="{02CE6468-21D4-704F-BA4F-DB5904759ED1}" type="slidenum">
              <a:rPr lang="en-US" altLang="en-US" smtClean="0"/>
              <a:pPr>
                <a:defRPr/>
              </a:pPr>
              <a:t>5</a:t>
            </a:fld>
            <a:endParaRPr lang="en-US" altLang="en-US"/>
          </a:p>
        </p:txBody>
      </p:sp>
    </p:spTree>
    <p:extLst>
      <p:ext uri="{BB962C8B-B14F-4D97-AF65-F5344CB8AC3E}">
        <p14:creationId xmlns:p14="http://schemas.microsoft.com/office/powerpoint/2010/main" val="150737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DE3FD-987E-E258-A046-A77313692DCF}"/>
              </a:ext>
            </a:extLst>
          </p:cNvPr>
          <p:cNvSpPr>
            <a:spLocks noGrp="1"/>
          </p:cNvSpPr>
          <p:nvPr>
            <p:ph type="title"/>
          </p:nvPr>
        </p:nvSpPr>
        <p:spPr/>
        <p:txBody>
          <a:bodyPr/>
          <a:lstStyle/>
          <a:p>
            <a:r>
              <a:rPr lang="en-US" dirty="0"/>
              <a:t>Impact of overcast fresh-snow ADM change on fluxes</a:t>
            </a:r>
          </a:p>
        </p:txBody>
      </p:sp>
      <p:sp>
        <p:nvSpPr>
          <p:cNvPr id="4" name="Date Placeholder 3">
            <a:extLst>
              <a:ext uri="{FF2B5EF4-FFF2-40B4-BE49-F238E27FC236}">
                <a16:creationId xmlns:a16="http://schemas.microsoft.com/office/drawing/2014/main" id="{90E2563E-2103-51C2-F458-3C38A4D55FA0}"/>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4EF5039F-1255-A993-BD13-3FEF76F71ED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124A7543-A1DB-33BB-75D3-B6071A61F2D7}"/>
              </a:ext>
            </a:extLst>
          </p:cNvPr>
          <p:cNvSpPr>
            <a:spLocks noGrp="1"/>
          </p:cNvSpPr>
          <p:nvPr>
            <p:ph type="sldNum" sz="quarter" idx="12"/>
          </p:nvPr>
        </p:nvSpPr>
        <p:spPr/>
        <p:txBody>
          <a:bodyPr/>
          <a:lstStyle/>
          <a:p>
            <a:pPr>
              <a:defRPr/>
            </a:pPr>
            <a:fld id="{02CE6468-21D4-704F-BA4F-DB5904759ED1}" type="slidenum">
              <a:rPr lang="en-US" altLang="en-US" smtClean="0"/>
              <a:pPr>
                <a:defRPr/>
              </a:pPr>
              <a:t>6</a:t>
            </a:fld>
            <a:endParaRPr lang="en-US" altLang="en-US"/>
          </a:p>
        </p:txBody>
      </p:sp>
      <p:pic>
        <p:nvPicPr>
          <p:cNvPr id="7" name="Picture 6">
            <a:extLst>
              <a:ext uri="{FF2B5EF4-FFF2-40B4-BE49-F238E27FC236}">
                <a16:creationId xmlns:a16="http://schemas.microsoft.com/office/drawing/2014/main" id="{3EC024E3-7E72-EB62-DB38-1C4C219FE4F5}"/>
              </a:ext>
            </a:extLst>
          </p:cNvPr>
          <p:cNvPicPr>
            <a:picLocks noChangeAspect="1"/>
          </p:cNvPicPr>
          <p:nvPr/>
        </p:nvPicPr>
        <p:blipFill>
          <a:blip r:embed="rId2"/>
          <a:srcRect/>
          <a:stretch/>
        </p:blipFill>
        <p:spPr>
          <a:xfrm>
            <a:off x="1512715" y="506896"/>
            <a:ext cx="4273824" cy="3417274"/>
          </a:xfrm>
          <a:prstGeom prst="rect">
            <a:avLst/>
          </a:prstGeom>
        </p:spPr>
      </p:pic>
      <p:pic>
        <p:nvPicPr>
          <p:cNvPr id="8" name="Picture 7">
            <a:extLst>
              <a:ext uri="{FF2B5EF4-FFF2-40B4-BE49-F238E27FC236}">
                <a16:creationId xmlns:a16="http://schemas.microsoft.com/office/drawing/2014/main" id="{57831757-A16B-94FB-91CC-FE90BEFE2A73}"/>
              </a:ext>
            </a:extLst>
          </p:cNvPr>
          <p:cNvPicPr>
            <a:picLocks noChangeAspect="1"/>
          </p:cNvPicPr>
          <p:nvPr/>
        </p:nvPicPr>
        <p:blipFill>
          <a:blip r:embed="rId3"/>
          <a:srcRect/>
          <a:stretch/>
        </p:blipFill>
        <p:spPr>
          <a:xfrm>
            <a:off x="5732671" y="506896"/>
            <a:ext cx="4273823" cy="3417274"/>
          </a:xfrm>
          <a:prstGeom prst="rect">
            <a:avLst/>
          </a:prstGeom>
        </p:spPr>
      </p:pic>
      <p:pic>
        <p:nvPicPr>
          <p:cNvPr id="9" name="Picture 8">
            <a:extLst>
              <a:ext uri="{FF2B5EF4-FFF2-40B4-BE49-F238E27FC236}">
                <a16:creationId xmlns:a16="http://schemas.microsoft.com/office/drawing/2014/main" id="{D7F65885-7FAE-B328-E2F7-9A4169DA627B}"/>
              </a:ext>
            </a:extLst>
          </p:cNvPr>
          <p:cNvPicPr>
            <a:picLocks noChangeAspect="1"/>
          </p:cNvPicPr>
          <p:nvPr/>
        </p:nvPicPr>
        <p:blipFill>
          <a:blip r:embed="rId4"/>
          <a:srcRect/>
          <a:stretch/>
        </p:blipFill>
        <p:spPr>
          <a:xfrm>
            <a:off x="1512716" y="3322770"/>
            <a:ext cx="4273823" cy="3417274"/>
          </a:xfrm>
          <a:prstGeom prst="rect">
            <a:avLst/>
          </a:prstGeom>
        </p:spPr>
      </p:pic>
      <p:pic>
        <p:nvPicPr>
          <p:cNvPr id="10" name="Picture 9">
            <a:extLst>
              <a:ext uri="{FF2B5EF4-FFF2-40B4-BE49-F238E27FC236}">
                <a16:creationId xmlns:a16="http://schemas.microsoft.com/office/drawing/2014/main" id="{52F5F6B7-2583-0057-FDDA-FD75D239A795}"/>
              </a:ext>
            </a:extLst>
          </p:cNvPr>
          <p:cNvPicPr>
            <a:picLocks noChangeAspect="1"/>
          </p:cNvPicPr>
          <p:nvPr/>
        </p:nvPicPr>
        <p:blipFill>
          <a:blip r:embed="rId5"/>
          <a:srcRect/>
          <a:stretch/>
        </p:blipFill>
        <p:spPr>
          <a:xfrm>
            <a:off x="5762488" y="3344855"/>
            <a:ext cx="4244496" cy="3393824"/>
          </a:xfrm>
          <a:prstGeom prst="rect">
            <a:avLst/>
          </a:prstGeom>
        </p:spPr>
      </p:pic>
    </p:spTree>
    <p:extLst>
      <p:ext uri="{BB962C8B-B14F-4D97-AF65-F5344CB8AC3E}">
        <p14:creationId xmlns:p14="http://schemas.microsoft.com/office/powerpoint/2010/main" val="984841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192F-3B7A-232B-F733-9755FF6EA310}"/>
              </a:ext>
            </a:extLst>
          </p:cNvPr>
          <p:cNvSpPr>
            <a:spLocks noGrp="1"/>
          </p:cNvSpPr>
          <p:nvPr>
            <p:ph type="title"/>
          </p:nvPr>
        </p:nvSpPr>
        <p:spPr/>
        <p:txBody>
          <a:bodyPr/>
          <a:lstStyle/>
          <a:p>
            <a:r>
              <a:rPr lang="en-US" dirty="0"/>
              <a:t>Cloud simulations used to fill the missing bin have large deviation from observation</a:t>
            </a:r>
          </a:p>
        </p:txBody>
      </p:sp>
      <p:sp>
        <p:nvSpPr>
          <p:cNvPr id="4" name="Date Placeholder 3">
            <a:extLst>
              <a:ext uri="{FF2B5EF4-FFF2-40B4-BE49-F238E27FC236}">
                <a16:creationId xmlns:a16="http://schemas.microsoft.com/office/drawing/2014/main" id="{43053012-FDB3-CAB7-DA2F-796BC603A4E0}"/>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5CAA07F4-3BF2-49C0-F574-F6CB7C3D746A}"/>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F500FFFC-9D65-10F9-B7F3-81E5F139215B}"/>
              </a:ext>
            </a:extLst>
          </p:cNvPr>
          <p:cNvSpPr>
            <a:spLocks noGrp="1"/>
          </p:cNvSpPr>
          <p:nvPr>
            <p:ph type="sldNum" sz="quarter" idx="12"/>
          </p:nvPr>
        </p:nvSpPr>
        <p:spPr/>
        <p:txBody>
          <a:bodyPr/>
          <a:lstStyle/>
          <a:p>
            <a:pPr>
              <a:defRPr/>
            </a:pPr>
            <a:fld id="{02CE6468-21D4-704F-BA4F-DB5904759ED1}" type="slidenum">
              <a:rPr lang="en-US" altLang="en-US" smtClean="0"/>
              <a:pPr>
                <a:defRPr/>
              </a:pPr>
              <a:t>7</a:t>
            </a:fld>
            <a:endParaRPr lang="en-US" altLang="en-US"/>
          </a:p>
        </p:txBody>
      </p:sp>
      <p:sp>
        <p:nvSpPr>
          <p:cNvPr id="7" name="TextBox 6">
            <a:extLst>
              <a:ext uri="{FF2B5EF4-FFF2-40B4-BE49-F238E27FC236}">
                <a16:creationId xmlns:a16="http://schemas.microsoft.com/office/drawing/2014/main" id="{75D67B2E-70A3-F23B-B393-0114DC38A842}"/>
              </a:ext>
            </a:extLst>
          </p:cNvPr>
          <p:cNvSpPr txBox="1"/>
          <p:nvPr/>
        </p:nvSpPr>
        <p:spPr>
          <a:xfrm>
            <a:off x="1032831" y="1153200"/>
            <a:ext cx="1501049" cy="461665"/>
          </a:xfrm>
          <a:prstGeom prst="rect">
            <a:avLst/>
          </a:prstGeom>
          <a:noFill/>
        </p:spPr>
        <p:txBody>
          <a:bodyPr wrap="square">
            <a:spAutoFit/>
          </a:bodyPr>
          <a:lstStyle/>
          <a:p>
            <a:r>
              <a:rPr lang="en-US" dirty="0">
                <a:solidFill>
                  <a:schemeClr val="bg1"/>
                </a:solidFill>
              </a:rPr>
              <a:t>water</a:t>
            </a:r>
          </a:p>
        </p:txBody>
      </p:sp>
      <p:sp>
        <p:nvSpPr>
          <p:cNvPr id="8" name="TextBox 7">
            <a:extLst>
              <a:ext uri="{FF2B5EF4-FFF2-40B4-BE49-F238E27FC236}">
                <a16:creationId xmlns:a16="http://schemas.microsoft.com/office/drawing/2014/main" id="{2753204B-CAE6-251A-3F12-31573617C876}"/>
              </a:ext>
            </a:extLst>
          </p:cNvPr>
          <p:cNvSpPr txBox="1"/>
          <p:nvPr/>
        </p:nvSpPr>
        <p:spPr>
          <a:xfrm>
            <a:off x="6892426" y="1169827"/>
            <a:ext cx="3639699" cy="461665"/>
          </a:xfrm>
          <a:prstGeom prst="rect">
            <a:avLst/>
          </a:prstGeom>
          <a:noFill/>
        </p:spPr>
        <p:txBody>
          <a:bodyPr wrap="square">
            <a:spAutoFit/>
          </a:bodyPr>
          <a:lstStyle/>
          <a:p>
            <a:r>
              <a:rPr lang="en-US" dirty="0">
                <a:solidFill>
                  <a:schemeClr val="bg1"/>
                </a:solidFill>
              </a:rPr>
              <a:t>Ice</a:t>
            </a:r>
          </a:p>
        </p:txBody>
      </p:sp>
      <p:pic>
        <p:nvPicPr>
          <p:cNvPr id="9" name="Picture 8">
            <a:extLst>
              <a:ext uri="{FF2B5EF4-FFF2-40B4-BE49-F238E27FC236}">
                <a16:creationId xmlns:a16="http://schemas.microsoft.com/office/drawing/2014/main" id="{EB64CAF0-B7B8-59F0-FBC9-5CCB2770B045}"/>
              </a:ext>
            </a:extLst>
          </p:cNvPr>
          <p:cNvPicPr>
            <a:picLocks noChangeAspect="1"/>
          </p:cNvPicPr>
          <p:nvPr/>
        </p:nvPicPr>
        <p:blipFill>
          <a:blip r:embed="rId2"/>
          <a:stretch>
            <a:fillRect/>
          </a:stretch>
        </p:blipFill>
        <p:spPr>
          <a:xfrm>
            <a:off x="0" y="1539159"/>
            <a:ext cx="6096000" cy="3657600"/>
          </a:xfrm>
          <a:prstGeom prst="rect">
            <a:avLst/>
          </a:prstGeom>
        </p:spPr>
      </p:pic>
      <p:pic>
        <p:nvPicPr>
          <p:cNvPr id="10" name="Picture 9">
            <a:extLst>
              <a:ext uri="{FF2B5EF4-FFF2-40B4-BE49-F238E27FC236}">
                <a16:creationId xmlns:a16="http://schemas.microsoft.com/office/drawing/2014/main" id="{FEAE759E-8E07-A4C3-4656-5B74CE126226}"/>
              </a:ext>
            </a:extLst>
          </p:cNvPr>
          <p:cNvPicPr>
            <a:picLocks noChangeAspect="1"/>
          </p:cNvPicPr>
          <p:nvPr/>
        </p:nvPicPr>
        <p:blipFill>
          <a:blip r:embed="rId3"/>
          <a:stretch>
            <a:fillRect/>
          </a:stretch>
        </p:blipFill>
        <p:spPr>
          <a:xfrm>
            <a:off x="6096000" y="1539159"/>
            <a:ext cx="6096000" cy="3657600"/>
          </a:xfrm>
          <a:prstGeom prst="rect">
            <a:avLst/>
          </a:prstGeom>
        </p:spPr>
      </p:pic>
    </p:spTree>
    <p:extLst>
      <p:ext uri="{BB962C8B-B14F-4D97-AF65-F5344CB8AC3E}">
        <p14:creationId xmlns:p14="http://schemas.microsoft.com/office/powerpoint/2010/main" val="158450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0C5BA-A78E-633F-3091-9B1BE946D6CD}"/>
              </a:ext>
            </a:extLst>
          </p:cNvPr>
          <p:cNvSpPr>
            <a:spLocks noGrp="1"/>
          </p:cNvSpPr>
          <p:nvPr>
            <p:ph type="title"/>
          </p:nvPr>
        </p:nvSpPr>
        <p:spPr/>
        <p:txBody>
          <a:bodyPr/>
          <a:lstStyle/>
          <a:p>
            <a:r>
              <a:rPr lang="en-US" dirty="0"/>
              <a:t>Calculation from DISORT with cloud optics from Ping Yang agrees better with observations</a:t>
            </a:r>
          </a:p>
        </p:txBody>
      </p:sp>
      <p:sp>
        <p:nvSpPr>
          <p:cNvPr id="4" name="Date Placeholder 3">
            <a:extLst>
              <a:ext uri="{FF2B5EF4-FFF2-40B4-BE49-F238E27FC236}">
                <a16:creationId xmlns:a16="http://schemas.microsoft.com/office/drawing/2014/main" id="{EC4F9D9E-8E9D-B604-8C6D-E6AA6D0816BE}"/>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9DB9C92B-1AF4-6426-6AF9-9FDEF628D0CF}"/>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96E514E-AAB9-93C4-DD92-83C4048B65A3}"/>
              </a:ext>
            </a:extLst>
          </p:cNvPr>
          <p:cNvSpPr>
            <a:spLocks noGrp="1"/>
          </p:cNvSpPr>
          <p:nvPr>
            <p:ph type="sldNum" sz="quarter" idx="12"/>
          </p:nvPr>
        </p:nvSpPr>
        <p:spPr/>
        <p:txBody>
          <a:bodyPr/>
          <a:lstStyle/>
          <a:p>
            <a:pPr>
              <a:defRPr/>
            </a:pPr>
            <a:fld id="{02CE6468-21D4-704F-BA4F-DB5904759ED1}" type="slidenum">
              <a:rPr lang="en-US" altLang="en-US" smtClean="0"/>
              <a:pPr>
                <a:defRPr/>
              </a:pPr>
              <a:t>8</a:t>
            </a:fld>
            <a:endParaRPr lang="en-US" altLang="en-US"/>
          </a:p>
        </p:txBody>
      </p:sp>
      <p:pic>
        <p:nvPicPr>
          <p:cNvPr id="7" name="Picture 6">
            <a:extLst>
              <a:ext uri="{FF2B5EF4-FFF2-40B4-BE49-F238E27FC236}">
                <a16:creationId xmlns:a16="http://schemas.microsoft.com/office/drawing/2014/main" id="{34CB61BA-0E22-F054-0D29-5FBB5AB6C39E}"/>
              </a:ext>
            </a:extLst>
          </p:cNvPr>
          <p:cNvPicPr>
            <a:picLocks noChangeAspect="1"/>
          </p:cNvPicPr>
          <p:nvPr/>
        </p:nvPicPr>
        <p:blipFill>
          <a:blip r:embed="rId3"/>
          <a:stretch>
            <a:fillRect/>
          </a:stretch>
        </p:blipFill>
        <p:spPr>
          <a:xfrm>
            <a:off x="0" y="1526253"/>
            <a:ext cx="6096000" cy="3657600"/>
          </a:xfrm>
          <a:prstGeom prst="rect">
            <a:avLst/>
          </a:prstGeom>
        </p:spPr>
      </p:pic>
      <p:sp>
        <p:nvSpPr>
          <p:cNvPr id="8" name="TextBox 7">
            <a:extLst>
              <a:ext uri="{FF2B5EF4-FFF2-40B4-BE49-F238E27FC236}">
                <a16:creationId xmlns:a16="http://schemas.microsoft.com/office/drawing/2014/main" id="{2C8B28D6-A7FC-63C9-4C9E-2FFEB151D134}"/>
              </a:ext>
            </a:extLst>
          </p:cNvPr>
          <p:cNvSpPr txBox="1"/>
          <p:nvPr/>
        </p:nvSpPr>
        <p:spPr>
          <a:xfrm>
            <a:off x="1032831" y="1153200"/>
            <a:ext cx="1104441" cy="461665"/>
          </a:xfrm>
          <a:prstGeom prst="rect">
            <a:avLst/>
          </a:prstGeom>
          <a:noFill/>
        </p:spPr>
        <p:txBody>
          <a:bodyPr wrap="square">
            <a:spAutoFit/>
          </a:bodyPr>
          <a:lstStyle/>
          <a:p>
            <a:r>
              <a:rPr lang="en-US" dirty="0">
                <a:solidFill>
                  <a:schemeClr val="bg1"/>
                </a:solidFill>
              </a:rPr>
              <a:t>water</a:t>
            </a:r>
          </a:p>
        </p:txBody>
      </p:sp>
      <p:sp>
        <p:nvSpPr>
          <p:cNvPr id="9" name="TextBox 8">
            <a:extLst>
              <a:ext uri="{FF2B5EF4-FFF2-40B4-BE49-F238E27FC236}">
                <a16:creationId xmlns:a16="http://schemas.microsoft.com/office/drawing/2014/main" id="{634C5DFB-0CF4-0121-5B14-05DCC745F69C}"/>
              </a:ext>
            </a:extLst>
          </p:cNvPr>
          <p:cNvSpPr txBox="1"/>
          <p:nvPr/>
        </p:nvSpPr>
        <p:spPr>
          <a:xfrm>
            <a:off x="6892426" y="1169827"/>
            <a:ext cx="1178148" cy="461665"/>
          </a:xfrm>
          <a:prstGeom prst="rect">
            <a:avLst/>
          </a:prstGeom>
          <a:noFill/>
        </p:spPr>
        <p:txBody>
          <a:bodyPr wrap="square">
            <a:spAutoFit/>
          </a:bodyPr>
          <a:lstStyle/>
          <a:p>
            <a:r>
              <a:rPr lang="en-US" dirty="0">
                <a:solidFill>
                  <a:schemeClr val="bg1"/>
                </a:solidFill>
              </a:rPr>
              <a:t>Ice</a:t>
            </a:r>
          </a:p>
        </p:txBody>
      </p:sp>
      <p:pic>
        <p:nvPicPr>
          <p:cNvPr id="10" name="Picture 9">
            <a:extLst>
              <a:ext uri="{FF2B5EF4-FFF2-40B4-BE49-F238E27FC236}">
                <a16:creationId xmlns:a16="http://schemas.microsoft.com/office/drawing/2014/main" id="{6990A01C-8D1E-5F55-B8FC-29C3C1916D0B}"/>
              </a:ext>
            </a:extLst>
          </p:cNvPr>
          <p:cNvPicPr>
            <a:picLocks noChangeAspect="1"/>
          </p:cNvPicPr>
          <p:nvPr/>
        </p:nvPicPr>
        <p:blipFill>
          <a:blip r:embed="rId4"/>
          <a:stretch>
            <a:fillRect/>
          </a:stretch>
        </p:blipFill>
        <p:spPr>
          <a:xfrm>
            <a:off x="6096000" y="1530870"/>
            <a:ext cx="6096000" cy="3657600"/>
          </a:xfrm>
          <a:prstGeom prst="rect">
            <a:avLst/>
          </a:prstGeom>
        </p:spPr>
      </p:pic>
      <p:sp>
        <p:nvSpPr>
          <p:cNvPr id="12" name="TextBox 11">
            <a:extLst>
              <a:ext uri="{FF2B5EF4-FFF2-40B4-BE49-F238E27FC236}">
                <a16:creationId xmlns:a16="http://schemas.microsoft.com/office/drawing/2014/main" id="{F91E34F1-E4B2-ED1F-12B9-854706694E69}"/>
              </a:ext>
            </a:extLst>
          </p:cNvPr>
          <p:cNvSpPr txBox="1"/>
          <p:nvPr/>
        </p:nvSpPr>
        <p:spPr bwMode="auto">
          <a:xfrm>
            <a:off x="372166" y="5208592"/>
            <a:ext cx="5531678" cy="707886"/>
          </a:xfrm>
          <a:prstGeom prst="rect">
            <a:avLst/>
          </a:prstGeom>
          <a:noFill/>
          <a:ln>
            <a:noFill/>
          </a:ln>
        </p:spPr>
        <p:txBody>
          <a:bodyPr wrap="square">
            <a:spAutoFit/>
          </a:bodyPr>
          <a:lstStyle/>
          <a:p>
            <a:r>
              <a:rPr lang="en-US" sz="2000" dirty="0">
                <a:solidFill>
                  <a:schemeClr val="bg1"/>
                </a:solidFill>
              </a:rPr>
              <a:t>Clouds placed at 500 to 1000 m with an effective diameter of 20um</a:t>
            </a:r>
          </a:p>
        </p:txBody>
      </p:sp>
      <p:sp>
        <p:nvSpPr>
          <p:cNvPr id="13" name="TextBox 12">
            <a:extLst>
              <a:ext uri="{FF2B5EF4-FFF2-40B4-BE49-F238E27FC236}">
                <a16:creationId xmlns:a16="http://schemas.microsoft.com/office/drawing/2014/main" id="{9AF4114E-49C4-FDD8-C387-5AE5F56E1733}"/>
              </a:ext>
            </a:extLst>
          </p:cNvPr>
          <p:cNvSpPr txBox="1"/>
          <p:nvPr/>
        </p:nvSpPr>
        <p:spPr bwMode="auto">
          <a:xfrm>
            <a:off x="6892426" y="5208592"/>
            <a:ext cx="4927408" cy="1323439"/>
          </a:xfrm>
          <a:prstGeom prst="rect">
            <a:avLst/>
          </a:prstGeom>
          <a:noFill/>
          <a:ln>
            <a:noFill/>
          </a:ln>
        </p:spPr>
        <p:txBody>
          <a:bodyPr wrap="square">
            <a:spAutoFit/>
          </a:bodyPr>
          <a:lstStyle/>
          <a:p>
            <a:r>
              <a:rPr lang="en-US" sz="2000" dirty="0">
                <a:solidFill>
                  <a:schemeClr val="bg1"/>
                </a:solidFill>
              </a:rPr>
              <a:t>Clouds placed at 7000 to 9000 m with an effective diameter of 46.34um (single habit model, PY, July 2016)</a:t>
            </a:r>
          </a:p>
          <a:p>
            <a:endParaRPr lang="en-US" sz="2000" dirty="0">
              <a:solidFill>
                <a:schemeClr val="bg1"/>
              </a:solidFill>
            </a:endParaRPr>
          </a:p>
        </p:txBody>
      </p:sp>
    </p:spTree>
    <p:extLst>
      <p:ext uri="{BB962C8B-B14F-4D97-AF65-F5344CB8AC3E}">
        <p14:creationId xmlns:p14="http://schemas.microsoft.com/office/powerpoint/2010/main" val="1053023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458DC-9EA5-2126-9DAB-EAD26B76FA7E}"/>
              </a:ext>
            </a:extLst>
          </p:cNvPr>
          <p:cNvSpPr>
            <a:spLocks noGrp="1"/>
          </p:cNvSpPr>
          <p:nvPr>
            <p:ph type="title"/>
          </p:nvPr>
        </p:nvSpPr>
        <p:spPr/>
        <p:txBody>
          <a:bodyPr/>
          <a:lstStyle/>
          <a:p>
            <a:r>
              <a:rPr lang="en-US" sz="2400" dirty="0"/>
              <a:t>How resilient are ADMs to climate variability and change</a:t>
            </a:r>
            <a:endParaRPr lang="en-US" dirty="0"/>
          </a:p>
        </p:txBody>
      </p:sp>
      <p:sp>
        <p:nvSpPr>
          <p:cNvPr id="3" name="Content Placeholder 2">
            <a:extLst>
              <a:ext uri="{FF2B5EF4-FFF2-40B4-BE49-F238E27FC236}">
                <a16:creationId xmlns:a16="http://schemas.microsoft.com/office/drawing/2014/main" id="{33870ADD-1FD8-5A53-8D4B-17D0C1D92422}"/>
              </a:ext>
            </a:extLst>
          </p:cNvPr>
          <p:cNvSpPr>
            <a:spLocks noGrp="1"/>
          </p:cNvSpPr>
          <p:nvPr>
            <p:ph idx="1"/>
          </p:nvPr>
        </p:nvSpPr>
        <p:spPr>
          <a:xfrm>
            <a:off x="99391" y="655984"/>
            <a:ext cx="11876709" cy="5549556"/>
          </a:xfrm>
        </p:spPr>
        <p:txBody>
          <a:bodyPr/>
          <a:lstStyle/>
          <a:p>
            <a:r>
              <a:rPr lang="en-US" dirty="0"/>
              <a:t>As climate change and the mean climate state shifts, can the ADMs constructed using data taking in the early 2000s be used for flux inversion now and in the coming decades?</a:t>
            </a:r>
          </a:p>
          <a:p>
            <a:r>
              <a:rPr lang="en-US" dirty="0"/>
              <a:t>Using data taken during different phase of ENSO to test LW ADM sensitivity to climate variability:</a:t>
            </a:r>
          </a:p>
          <a:p>
            <a:pPr lvl="1"/>
            <a:r>
              <a:rPr lang="en-US" dirty="0"/>
              <a:t>Used the NOAA Physical Sciences Laboratory Multivariate ENSO Index v2 to characterize ENSO phase. </a:t>
            </a:r>
          </a:p>
          <a:p>
            <a:pPr lvl="1"/>
            <a:r>
              <a:rPr lang="en-US" dirty="0"/>
              <a:t>Used 36 cool (MEI &lt; 0) cross-track months and the 12 coolest (MEI &lt; 0.14) RAPS months to construct clear- and cloudy-sky LW ADMs, called “Cool Aqua”.</a:t>
            </a:r>
          </a:p>
          <a:p>
            <a:r>
              <a:rPr lang="en-US" dirty="0"/>
              <a:t>Attempted to construct LW ADMs with only cross-track data, but it was impossible for clear-sky ADMs, and the cloudy-sky ADMs only worked for a minority of cloudy scenes, with most cloudy scenes going to neural networks.</a:t>
            </a:r>
          </a:p>
          <a:p>
            <a:r>
              <a:rPr lang="en-US" dirty="0"/>
              <a:t>The Ed4 inversion code was run with these Cool Aqua ADMs and the fluxes were compared with those on the SSF. </a:t>
            </a:r>
          </a:p>
          <a:p>
            <a:r>
              <a:rPr lang="en-US" dirty="0"/>
              <a:t>Note that most of the RAPS period was in warm ENSO conditions, so if ENSO has a large impact, it should show up here.</a:t>
            </a:r>
          </a:p>
        </p:txBody>
      </p:sp>
      <p:sp>
        <p:nvSpPr>
          <p:cNvPr id="4" name="Date Placeholder 3">
            <a:extLst>
              <a:ext uri="{FF2B5EF4-FFF2-40B4-BE49-F238E27FC236}">
                <a16:creationId xmlns:a16="http://schemas.microsoft.com/office/drawing/2014/main" id="{3331290C-B58A-8552-1CF3-118E3218D000}"/>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D4042132-D7B1-4B5E-53A2-A83114B7B1C6}"/>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066C714D-3672-FCA0-822B-94175B177F2C}"/>
              </a:ext>
            </a:extLst>
          </p:cNvPr>
          <p:cNvSpPr>
            <a:spLocks noGrp="1"/>
          </p:cNvSpPr>
          <p:nvPr>
            <p:ph type="sldNum" sz="quarter" idx="12"/>
          </p:nvPr>
        </p:nvSpPr>
        <p:spPr/>
        <p:txBody>
          <a:bodyPr/>
          <a:lstStyle/>
          <a:p>
            <a:pPr>
              <a:defRPr/>
            </a:pPr>
            <a:fld id="{02CE6468-21D4-704F-BA4F-DB5904759ED1}" type="slidenum">
              <a:rPr lang="en-US" altLang="en-US" smtClean="0"/>
              <a:pPr>
                <a:defRPr/>
              </a:pPr>
              <a:t>9</a:t>
            </a:fld>
            <a:endParaRPr lang="en-US" altLang="en-US"/>
          </a:p>
        </p:txBody>
      </p:sp>
    </p:spTree>
    <p:extLst>
      <p:ext uri="{BB962C8B-B14F-4D97-AF65-F5344CB8AC3E}">
        <p14:creationId xmlns:p14="http://schemas.microsoft.com/office/powerpoint/2010/main" val="1218890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4B9E-249C-6B46-9026-B5C2FE98301F}"/>
              </a:ext>
            </a:extLst>
          </p:cNvPr>
          <p:cNvSpPr>
            <a:spLocks noGrp="1"/>
          </p:cNvSpPr>
          <p:nvPr>
            <p:ph type="title"/>
          </p:nvPr>
        </p:nvSpPr>
        <p:spPr>
          <a:xfrm>
            <a:off x="346229" y="213733"/>
            <a:ext cx="10875146" cy="978963"/>
          </a:xfrm>
        </p:spPr>
        <p:txBody>
          <a:bodyPr>
            <a:normAutofit/>
          </a:bodyPr>
          <a:lstStyle/>
          <a:p>
            <a:pPr algn="ctr"/>
            <a:r>
              <a:rPr lang="en-US" dirty="0"/>
              <a:t>Daytime LW fluxes (Cool Aqua - SSF) </a:t>
            </a:r>
            <a:br>
              <a:rPr lang="en-US" dirty="0"/>
            </a:br>
            <a:r>
              <a:rPr lang="en-US" dirty="0"/>
              <a:t>Global average differences </a:t>
            </a:r>
          </a:p>
        </p:txBody>
      </p:sp>
      <p:graphicFrame>
        <p:nvGraphicFramePr>
          <p:cNvPr id="3" name="Table 3">
            <a:extLst>
              <a:ext uri="{FF2B5EF4-FFF2-40B4-BE49-F238E27FC236}">
                <a16:creationId xmlns:a16="http://schemas.microsoft.com/office/drawing/2014/main" id="{F152C868-47F9-5E41-86DE-878DC21537A1}"/>
              </a:ext>
            </a:extLst>
          </p:cNvPr>
          <p:cNvGraphicFramePr>
            <a:graphicFrameLocks noGrp="1"/>
          </p:cNvGraphicFramePr>
          <p:nvPr>
            <p:ph idx="1"/>
          </p:nvPr>
        </p:nvGraphicFramePr>
        <p:xfrm>
          <a:off x="2152650" y="1652325"/>
          <a:ext cx="7886700" cy="2062480"/>
        </p:xfrm>
        <a:graphic>
          <a:graphicData uri="http://schemas.openxmlformats.org/drawingml/2006/table">
            <a:tbl>
              <a:tblPr firstRow="1" bandRow="1">
                <a:tableStyleId>{5C22544A-7EE6-4342-B048-85BDC9FD1C3A}</a:tableStyleId>
              </a:tblPr>
              <a:tblGrid>
                <a:gridCol w="916458">
                  <a:extLst>
                    <a:ext uri="{9D8B030D-6E8A-4147-A177-3AD203B41FA5}">
                      <a16:colId xmlns:a16="http://schemas.microsoft.com/office/drawing/2014/main" val="1952303742"/>
                    </a:ext>
                  </a:extLst>
                </a:gridCol>
                <a:gridCol w="1695049">
                  <a:extLst>
                    <a:ext uri="{9D8B030D-6E8A-4147-A177-3AD203B41FA5}">
                      <a16:colId xmlns:a16="http://schemas.microsoft.com/office/drawing/2014/main" val="3629246783"/>
                    </a:ext>
                  </a:extLst>
                </a:gridCol>
                <a:gridCol w="1749286">
                  <a:extLst>
                    <a:ext uri="{9D8B030D-6E8A-4147-A177-3AD203B41FA5}">
                      <a16:colId xmlns:a16="http://schemas.microsoft.com/office/drawing/2014/main" val="4025353282"/>
                    </a:ext>
                  </a:extLst>
                </a:gridCol>
                <a:gridCol w="1769166">
                  <a:extLst>
                    <a:ext uri="{9D8B030D-6E8A-4147-A177-3AD203B41FA5}">
                      <a16:colId xmlns:a16="http://schemas.microsoft.com/office/drawing/2014/main" val="3372200165"/>
                    </a:ext>
                  </a:extLst>
                </a:gridCol>
                <a:gridCol w="1756741">
                  <a:extLst>
                    <a:ext uri="{9D8B030D-6E8A-4147-A177-3AD203B41FA5}">
                      <a16:colId xmlns:a16="http://schemas.microsoft.com/office/drawing/2014/main" val="3704283866"/>
                    </a:ext>
                  </a:extLst>
                </a:gridCol>
              </a:tblGrid>
              <a:tr h="370840">
                <a:tc>
                  <a:txBody>
                    <a:bodyPr/>
                    <a:lstStyle/>
                    <a:p>
                      <a:endParaRPr lang="en-US"/>
                    </a:p>
                  </a:txBody>
                  <a:tcPr/>
                </a:tc>
                <a:tc>
                  <a:txBody>
                    <a:bodyPr/>
                    <a:lstStyle/>
                    <a:p>
                      <a:r>
                        <a:rPr lang="en-US" sz="1600" dirty="0"/>
                        <a:t>All-sky bias </a:t>
                      </a:r>
                    </a:p>
                    <a:p>
                      <a:r>
                        <a:rPr lang="en-US" sz="1600" dirty="0"/>
                        <a:t>(W m</a:t>
                      </a:r>
                      <a:r>
                        <a:rPr lang="en-US" sz="1600" baseline="30000" dirty="0"/>
                        <a:t>-2</a:t>
                      </a:r>
                      <a:r>
                        <a:rPr lang="en-US" sz="1600" dirty="0"/>
                        <a:t>, %)</a:t>
                      </a:r>
                    </a:p>
                  </a:txBody>
                  <a:tcPr/>
                </a:tc>
                <a:tc>
                  <a:txBody>
                    <a:bodyPr/>
                    <a:lstStyle/>
                    <a:p>
                      <a:r>
                        <a:rPr lang="en-US" sz="1600" dirty="0">
                          <a:latin typeface="+mn-lt"/>
                        </a:rPr>
                        <a:t>All-sky RMS</a:t>
                      </a:r>
                    </a:p>
                  </a:txBody>
                  <a:tcPr/>
                </a:tc>
                <a:tc>
                  <a:txBody>
                    <a:bodyPr/>
                    <a:lstStyle/>
                    <a:p>
                      <a:r>
                        <a:rPr lang="en-US" sz="1600" dirty="0"/>
                        <a:t>Clear-sky bias</a:t>
                      </a:r>
                    </a:p>
                  </a:txBody>
                  <a:tcPr/>
                </a:tc>
                <a:tc>
                  <a:txBody>
                    <a:bodyPr/>
                    <a:lstStyle/>
                    <a:p>
                      <a:r>
                        <a:rPr lang="en-US" sz="1600" dirty="0"/>
                        <a:t>Clear-sky RMS</a:t>
                      </a:r>
                    </a:p>
                  </a:txBody>
                  <a:tcPr/>
                </a:tc>
                <a:extLst>
                  <a:ext uri="{0D108BD9-81ED-4DB2-BD59-A6C34878D82A}">
                    <a16:rowId xmlns:a16="http://schemas.microsoft.com/office/drawing/2014/main" val="3699843189"/>
                  </a:ext>
                </a:extLst>
              </a:tr>
              <a:tr h="370840">
                <a:tc>
                  <a:txBody>
                    <a:bodyPr/>
                    <a:lstStyle/>
                    <a:p>
                      <a:r>
                        <a:rPr lang="en-US" dirty="0"/>
                        <a:t>201801</a:t>
                      </a:r>
                    </a:p>
                  </a:txBody>
                  <a:tcPr/>
                </a:tc>
                <a:tc>
                  <a:txBody>
                    <a:bodyPr/>
                    <a:lstStyle/>
                    <a:p>
                      <a:r>
                        <a:rPr lang="en-US" baseline="0" dirty="0"/>
                        <a:t>-0.02 (-0.01%)</a:t>
                      </a:r>
                    </a:p>
                  </a:txBody>
                  <a:tcPr/>
                </a:tc>
                <a:tc>
                  <a:txBody>
                    <a:bodyPr/>
                    <a:lstStyle/>
                    <a:p>
                      <a:r>
                        <a:rPr lang="en-US" baseline="0" dirty="0"/>
                        <a:t>0.97 (0.40%)</a:t>
                      </a:r>
                    </a:p>
                  </a:txBody>
                  <a:tcPr/>
                </a:tc>
                <a:tc>
                  <a:txBody>
                    <a:bodyPr/>
                    <a:lstStyle/>
                    <a:p>
                      <a:r>
                        <a:rPr lang="en-US" baseline="0" dirty="0"/>
                        <a:t>0.05 (0.02%)</a:t>
                      </a:r>
                    </a:p>
                  </a:txBody>
                  <a:tcPr/>
                </a:tc>
                <a:tc>
                  <a:txBody>
                    <a:bodyPr/>
                    <a:lstStyle/>
                    <a:p>
                      <a:r>
                        <a:rPr lang="en-US" baseline="0" dirty="0"/>
                        <a:t>0.40 (0.15%)</a:t>
                      </a:r>
                    </a:p>
                  </a:txBody>
                  <a:tcPr/>
                </a:tc>
                <a:extLst>
                  <a:ext uri="{0D108BD9-81ED-4DB2-BD59-A6C34878D82A}">
                    <a16:rowId xmlns:a16="http://schemas.microsoft.com/office/drawing/2014/main" val="3399131935"/>
                  </a:ext>
                </a:extLst>
              </a:tr>
              <a:tr h="370840">
                <a:tc>
                  <a:txBody>
                    <a:bodyPr/>
                    <a:lstStyle/>
                    <a:p>
                      <a:r>
                        <a:rPr lang="en-US" dirty="0"/>
                        <a:t>201804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-0.01 (-0.01%)</a:t>
                      </a:r>
                    </a:p>
                  </a:txBody>
                  <a:tcPr/>
                </a:tc>
                <a:tc>
                  <a:txBody>
                    <a:bodyPr/>
                    <a:lstStyle/>
                    <a:p>
                      <a:r>
                        <a:rPr lang="en-US" baseline="0" dirty="0"/>
                        <a:t>1.01 (0.41%)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0.09 (0.03%)</a:t>
                      </a:r>
                    </a:p>
                  </a:txBody>
                  <a:tcPr/>
                </a:tc>
                <a:tc>
                  <a:txBody>
                    <a:bodyPr/>
                    <a:lstStyle/>
                    <a:p>
                      <a:r>
                        <a:rPr lang="en-US" baseline="0" dirty="0"/>
                        <a:t>0.36 (0.13%)</a:t>
                      </a:r>
                    </a:p>
                  </a:txBody>
                  <a:tcPr/>
                </a:tc>
                <a:extLst>
                  <a:ext uri="{0D108BD9-81ED-4DB2-BD59-A6C34878D82A}">
                    <a16:rowId xmlns:a16="http://schemas.microsoft.com/office/drawing/2014/main" val="298572834"/>
                  </a:ext>
                </a:extLst>
              </a:tr>
              <a:tr h="370840">
                <a:tc>
                  <a:txBody>
                    <a:bodyPr/>
                    <a:lstStyle/>
                    <a:p>
                      <a:r>
                        <a:rPr lang="en-US" dirty="0"/>
                        <a:t>201807</a:t>
                      </a:r>
                    </a:p>
                  </a:txBody>
                  <a:tcPr/>
                </a:tc>
                <a:tc>
                  <a:txBody>
                    <a:bodyPr/>
                    <a:lstStyle/>
                    <a:p>
                      <a:r>
                        <a:rPr lang="en-US" dirty="0"/>
                        <a:t>0.01 (&lt;0.01%)</a:t>
                      </a:r>
                    </a:p>
                  </a:txBody>
                  <a:tcPr/>
                </a:tc>
                <a:tc>
                  <a:txBody>
                    <a:bodyPr/>
                    <a:lstStyle/>
                    <a:p>
                      <a:r>
                        <a:rPr lang="en-US" dirty="0"/>
                        <a:t>1.01 (0.40%)</a:t>
                      </a:r>
                    </a:p>
                  </a:txBody>
                  <a:tcPr/>
                </a:tc>
                <a:tc>
                  <a:txBody>
                    <a:bodyPr/>
                    <a:lstStyle/>
                    <a:p>
                      <a:r>
                        <a:rPr lang="en-US" dirty="0"/>
                        <a:t>0.13 (0.04%)</a:t>
                      </a:r>
                    </a:p>
                  </a:txBody>
                  <a:tcPr/>
                </a:tc>
                <a:tc>
                  <a:txBody>
                    <a:bodyPr/>
                    <a:lstStyle/>
                    <a:p>
                      <a:r>
                        <a:rPr lang="en-US" dirty="0"/>
                        <a:t>0.40 (0.14%)</a:t>
                      </a:r>
                    </a:p>
                  </a:txBody>
                  <a:tcPr/>
                </a:tc>
                <a:extLst>
                  <a:ext uri="{0D108BD9-81ED-4DB2-BD59-A6C34878D82A}">
                    <a16:rowId xmlns:a16="http://schemas.microsoft.com/office/drawing/2014/main" val="4210414381"/>
                  </a:ext>
                </a:extLst>
              </a:tr>
              <a:tr h="370840">
                <a:tc>
                  <a:txBody>
                    <a:bodyPr/>
                    <a:lstStyle/>
                    <a:p>
                      <a:r>
                        <a:rPr lang="en-US" dirty="0"/>
                        <a:t>201810</a:t>
                      </a:r>
                    </a:p>
                  </a:txBody>
                  <a:tcPr/>
                </a:tc>
                <a:tc>
                  <a:txBody>
                    <a:bodyPr/>
                    <a:lstStyle/>
                    <a:p>
                      <a:r>
                        <a:rPr lang="en-US" dirty="0"/>
                        <a:t>-0.02 (-0.01%)</a:t>
                      </a:r>
                    </a:p>
                  </a:txBody>
                  <a:tcPr/>
                </a:tc>
                <a:tc>
                  <a:txBody>
                    <a:bodyPr/>
                    <a:lstStyle/>
                    <a:p>
                      <a:r>
                        <a:rPr lang="en-US" dirty="0"/>
                        <a:t>0.97 (0.39%)</a:t>
                      </a:r>
                    </a:p>
                  </a:txBody>
                  <a:tcPr/>
                </a:tc>
                <a:tc>
                  <a:txBody>
                    <a:bodyPr/>
                    <a:lstStyle/>
                    <a:p>
                      <a:r>
                        <a:rPr lang="en-US" dirty="0"/>
                        <a:t>0.08 (0.03%)</a:t>
                      </a:r>
                    </a:p>
                  </a:txBody>
                  <a:tcPr/>
                </a:tc>
                <a:tc>
                  <a:txBody>
                    <a:bodyPr/>
                    <a:lstStyle/>
                    <a:p>
                      <a:r>
                        <a:rPr lang="en-US" dirty="0"/>
                        <a:t>0.37 (0.14%)</a:t>
                      </a:r>
                    </a:p>
                  </a:txBody>
                  <a:tcPr/>
                </a:tc>
                <a:extLst>
                  <a:ext uri="{0D108BD9-81ED-4DB2-BD59-A6C34878D82A}">
                    <a16:rowId xmlns:a16="http://schemas.microsoft.com/office/drawing/2014/main" val="3910941099"/>
                  </a:ext>
                </a:extLst>
              </a:tr>
            </a:tbl>
          </a:graphicData>
        </a:graphic>
      </p:graphicFrame>
      <p:sp>
        <p:nvSpPr>
          <p:cNvPr id="4" name="TextBox 3">
            <a:extLst>
              <a:ext uri="{FF2B5EF4-FFF2-40B4-BE49-F238E27FC236}">
                <a16:creationId xmlns:a16="http://schemas.microsoft.com/office/drawing/2014/main" id="{226716DD-BFDA-602D-8E75-CFAC1280414F}"/>
              </a:ext>
            </a:extLst>
          </p:cNvPr>
          <p:cNvSpPr txBox="1"/>
          <p:nvPr/>
        </p:nvSpPr>
        <p:spPr>
          <a:xfrm>
            <a:off x="2152650" y="4174435"/>
            <a:ext cx="7886700" cy="1754326"/>
          </a:xfrm>
          <a:prstGeom prst="rect">
            <a:avLst/>
          </a:prstGeom>
          <a:noFill/>
        </p:spPr>
        <p:txBody>
          <a:bodyPr wrap="square" rtlCol="0">
            <a:spAutoFit/>
          </a:bodyPr>
          <a:lstStyle/>
          <a:p>
            <a:pPr eaLnBrk="1" fontAlgn="auto" hangingPunct="1">
              <a:spcBef>
                <a:spcPts val="0"/>
              </a:spcBef>
              <a:spcAft>
                <a:spcPts val="0"/>
              </a:spcAft>
              <a:defRPr/>
            </a:pPr>
            <a:r>
              <a:rPr lang="en-US" sz="1800" dirty="0">
                <a:solidFill>
                  <a:prstClr val="white"/>
                </a:solidFill>
                <a:latin typeface="Calibri" panose="020F0502020204030204"/>
                <a:ea typeface="+mn-ea"/>
              </a:rPr>
              <a:t>Biases and RMS Differences are calculated by averaging all flux differences within each grid cell when both the SSF and Cool Aqua fluxes are valid and not produced by neural networks, and then area-weighting grid cells with valid differences. Both clear-sky and all-sky fluxes are very close on average, and the RMS differences are within roughly 1 W m</a:t>
            </a:r>
            <a:r>
              <a:rPr lang="en-US" sz="1800" baseline="30000" dirty="0">
                <a:solidFill>
                  <a:prstClr val="white"/>
                </a:solidFill>
                <a:latin typeface="Calibri" panose="020F0502020204030204"/>
                <a:ea typeface="+mn-ea"/>
              </a:rPr>
              <a:t>-2</a:t>
            </a:r>
            <a:r>
              <a:rPr lang="en-US" sz="1800" dirty="0">
                <a:solidFill>
                  <a:prstClr val="white"/>
                </a:solidFill>
                <a:latin typeface="Calibri" panose="020F0502020204030204"/>
                <a:ea typeface="+mn-ea"/>
              </a:rPr>
              <a:t>. Note that 2018 went from cool ENSO conditions (Jan and Apr) to roughly neutral conditions (Jul) to warm conditions (October).</a:t>
            </a:r>
            <a:endParaRPr lang="en-US" sz="1800" dirty="0">
              <a:solidFill>
                <a:prstClr val="black"/>
              </a:solidFill>
              <a:latin typeface="Calibri" panose="020F0502020204030204"/>
              <a:ea typeface="+mn-ea"/>
            </a:endParaRPr>
          </a:p>
        </p:txBody>
      </p:sp>
      <p:sp>
        <p:nvSpPr>
          <p:cNvPr id="5" name="Date Placeholder 4">
            <a:extLst>
              <a:ext uri="{FF2B5EF4-FFF2-40B4-BE49-F238E27FC236}">
                <a16:creationId xmlns:a16="http://schemas.microsoft.com/office/drawing/2014/main" id="{874CDAF4-5052-A91D-1F34-FCA33248C41F}"/>
              </a:ext>
            </a:extLst>
          </p:cNvPr>
          <p:cNvSpPr>
            <a:spLocks noGrp="1"/>
          </p:cNvSpPr>
          <p:nvPr>
            <p:ph type="dt" sz="half" idx="10"/>
          </p:nvPr>
        </p:nvSpPr>
        <p:spPr/>
        <p:txBody>
          <a:bodyPr/>
          <a:lstStyle/>
          <a:p>
            <a:pPr>
              <a:defRPr/>
            </a:pPr>
            <a:r>
              <a:rPr lang="en-US"/>
              <a:t>10/12/22</a:t>
            </a:r>
            <a:endParaRPr lang="en-US" dirty="0"/>
          </a:p>
        </p:txBody>
      </p:sp>
      <p:sp>
        <p:nvSpPr>
          <p:cNvPr id="6" name="Footer Placeholder 5">
            <a:extLst>
              <a:ext uri="{FF2B5EF4-FFF2-40B4-BE49-F238E27FC236}">
                <a16:creationId xmlns:a16="http://schemas.microsoft.com/office/drawing/2014/main" id="{DE12885A-4126-D926-D304-3C0658D40DA0}"/>
              </a:ext>
            </a:extLst>
          </p:cNvPr>
          <p:cNvSpPr>
            <a:spLocks noGrp="1"/>
          </p:cNvSpPr>
          <p:nvPr>
            <p:ph type="ftr" sz="quarter" idx="11"/>
          </p:nvPr>
        </p:nvSpPr>
        <p:spPr/>
        <p:txBody>
          <a:bodyPr/>
          <a:lstStyle/>
          <a:p>
            <a:pPr>
              <a:defRPr/>
            </a:pPr>
            <a:r>
              <a:rPr lang="en-US"/>
              <a:t>CERES STM</a:t>
            </a:r>
            <a:endParaRPr lang="en-US" dirty="0"/>
          </a:p>
        </p:txBody>
      </p:sp>
      <p:sp>
        <p:nvSpPr>
          <p:cNvPr id="7" name="Slide Number Placeholder 6">
            <a:extLst>
              <a:ext uri="{FF2B5EF4-FFF2-40B4-BE49-F238E27FC236}">
                <a16:creationId xmlns:a16="http://schemas.microsoft.com/office/drawing/2014/main" id="{ECDA2CFD-834A-81D0-702B-DCE8ACAE2A4F}"/>
              </a:ext>
            </a:extLst>
          </p:cNvPr>
          <p:cNvSpPr>
            <a:spLocks noGrp="1"/>
          </p:cNvSpPr>
          <p:nvPr>
            <p:ph type="sldNum" sz="quarter" idx="12"/>
          </p:nvPr>
        </p:nvSpPr>
        <p:spPr/>
        <p:txBody>
          <a:bodyPr/>
          <a:lstStyle/>
          <a:p>
            <a:pPr>
              <a:defRPr/>
            </a:pPr>
            <a:fld id="{02CE6468-21D4-704F-BA4F-DB5904759ED1}" type="slidenum">
              <a:rPr lang="en-US" altLang="en-US" smtClean="0"/>
              <a:pPr>
                <a:defRPr/>
              </a:pPr>
              <a:t>10</a:t>
            </a:fld>
            <a:endParaRPr lang="en-US" altLang="en-US"/>
          </a:p>
        </p:txBody>
      </p:sp>
    </p:spTree>
    <p:extLst>
      <p:ext uri="{BB962C8B-B14F-4D97-AF65-F5344CB8AC3E}">
        <p14:creationId xmlns:p14="http://schemas.microsoft.com/office/powerpoint/2010/main" val="3581871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0C87774-A035-B3F4-3DCF-A807328099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137" y="784295"/>
            <a:ext cx="4156815"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05D4340-8143-ED95-473C-2AED5BA55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84295"/>
            <a:ext cx="4108664"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E59F15B-DAF5-A8CA-3577-7EC964FB60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1136" y="3558540"/>
            <a:ext cx="40894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04DB43F-3BFA-2C0F-8412-3EACB59C48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6742" y="3558540"/>
            <a:ext cx="4127923" cy="3200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AFED444-D754-C589-F219-F2B0B4FA56F6}"/>
              </a:ext>
            </a:extLst>
          </p:cNvPr>
          <p:cNvSpPr txBox="1"/>
          <p:nvPr/>
        </p:nvSpPr>
        <p:spPr>
          <a:xfrm>
            <a:off x="2365948" y="0"/>
            <a:ext cx="8058873" cy="707886"/>
          </a:xfrm>
          <a:prstGeom prst="rect">
            <a:avLst/>
          </a:prstGeom>
          <a:noFill/>
        </p:spPr>
        <p:txBody>
          <a:bodyPr wrap="none" rtlCol="0">
            <a:spAutoFit/>
          </a:bodyPr>
          <a:lstStyle/>
          <a:p>
            <a:pPr algn="ctr"/>
            <a:r>
              <a:rPr lang="en-US" sz="2000" dirty="0">
                <a:solidFill>
                  <a:srgbClr val="FFFF00"/>
                </a:solidFill>
              </a:rPr>
              <a:t>Daytime LW flux difference (Cool Aqua – SSF)</a:t>
            </a:r>
          </a:p>
          <a:p>
            <a:pPr algn="ctr"/>
            <a:r>
              <a:rPr lang="en-US" sz="2000" dirty="0">
                <a:solidFill>
                  <a:srgbClr val="FFFF00"/>
                </a:solidFill>
              </a:rPr>
              <a:t>Use footprints that both sets of ADMs produce non-ANN-based fluxes</a:t>
            </a:r>
          </a:p>
        </p:txBody>
      </p:sp>
      <p:sp>
        <p:nvSpPr>
          <p:cNvPr id="5" name="TextBox 4">
            <a:extLst>
              <a:ext uri="{FF2B5EF4-FFF2-40B4-BE49-F238E27FC236}">
                <a16:creationId xmlns:a16="http://schemas.microsoft.com/office/drawing/2014/main" id="{EE98CFF8-3339-2390-3924-5A79569D74DA}"/>
              </a:ext>
            </a:extLst>
          </p:cNvPr>
          <p:cNvSpPr txBox="1"/>
          <p:nvPr/>
        </p:nvSpPr>
        <p:spPr bwMode="auto">
          <a:xfrm>
            <a:off x="2233252" y="1198782"/>
            <a:ext cx="5314275" cy="2862322"/>
          </a:xfrm>
          <a:prstGeom prst="rect">
            <a:avLst/>
          </a:prstGeom>
          <a:noFill/>
          <a:ln>
            <a:noFill/>
          </a:ln>
        </p:spPr>
        <p:txBody>
          <a:bodyPr wrap="none" rtlCol="0">
            <a:spAutoFit/>
          </a:bodyPr>
          <a:lstStyle/>
          <a:p>
            <a:r>
              <a:rPr lang="en-US" sz="1800" dirty="0"/>
              <a:t>201801                                                        201804</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201807                                                        201810</a:t>
            </a:r>
          </a:p>
        </p:txBody>
      </p:sp>
      <p:sp>
        <p:nvSpPr>
          <p:cNvPr id="6" name="Date Placeholder 5">
            <a:extLst>
              <a:ext uri="{FF2B5EF4-FFF2-40B4-BE49-F238E27FC236}">
                <a16:creationId xmlns:a16="http://schemas.microsoft.com/office/drawing/2014/main" id="{EFA592EF-6651-BB38-D426-E05A9A8DA960}"/>
              </a:ext>
            </a:extLst>
          </p:cNvPr>
          <p:cNvSpPr>
            <a:spLocks noGrp="1"/>
          </p:cNvSpPr>
          <p:nvPr>
            <p:ph type="dt" sz="half" idx="10"/>
          </p:nvPr>
        </p:nvSpPr>
        <p:spPr/>
        <p:txBody>
          <a:bodyPr/>
          <a:lstStyle/>
          <a:p>
            <a:pPr>
              <a:defRPr/>
            </a:pPr>
            <a:r>
              <a:rPr lang="en-US"/>
              <a:t>10/12/22</a:t>
            </a:r>
            <a:endParaRPr lang="en-US" dirty="0"/>
          </a:p>
        </p:txBody>
      </p:sp>
      <p:sp>
        <p:nvSpPr>
          <p:cNvPr id="7" name="Footer Placeholder 6">
            <a:extLst>
              <a:ext uri="{FF2B5EF4-FFF2-40B4-BE49-F238E27FC236}">
                <a16:creationId xmlns:a16="http://schemas.microsoft.com/office/drawing/2014/main" id="{75F5AD95-D7D1-7F8B-1176-36F539E57355}"/>
              </a:ext>
            </a:extLst>
          </p:cNvPr>
          <p:cNvSpPr>
            <a:spLocks noGrp="1"/>
          </p:cNvSpPr>
          <p:nvPr>
            <p:ph type="ftr" sz="quarter" idx="11"/>
          </p:nvPr>
        </p:nvSpPr>
        <p:spPr/>
        <p:txBody>
          <a:bodyPr/>
          <a:lstStyle/>
          <a:p>
            <a:pPr>
              <a:defRPr/>
            </a:pPr>
            <a:r>
              <a:rPr lang="en-US"/>
              <a:t>CERES STM</a:t>
            </a:r>
            <a:endParaRPr lang="en-US" dirty="0"/>
          </a:p>
        </p:txBody>
      </p:sp>
      <p:sp>
        <p:nvSpPr>
          <p:cNvPr id="8" name="Slide Number Placeholder 7">
            <a:extLst>
              <a:ext uri="{FF2B5EF4-FFF2-40B4-BE49-F238E27FC236}">
                <a16:creationId xmlns:a16="http://schemas.microsoft.com/office/drawing/2014/main" id="{F15C19A9-561E-7E2F-DFF8-EEE9F5331BCC}"/>
              </a:ext>
            </a:extLst>
          </p:cNvPr>
          <p:cNvSpPr>
            <a:spLocks noGrp="1"/>
          </p:cNvSpPr>
          <p:nvPr>
            <p:ph type="sldNum" sz="quarter" idx="12"/>
          </p:nvPr>
        </p:nvSpPr>
        <p:spPr/>
        <p:txBody>
          <a:bodyPr/>
          <a:lstStyle/>
          <a:p>
            <a:pPr>
              <a:defRPr/>
            </a:pPr>
            <a:fld id="{02CE6468-21D4-704F-BA4F-DB5904759ED1}" type="slidenum">
              <a:rPr lang="en-US" altLang="en-US" smtClean="0"/>
              <a:pPr>
                <a:defRPr/>
              </a:pPr>
              <a:t>11</a:t>
            </a:fld>
            <a:endParaRPr lang="en-US" altLang="en-US"/>
          </a:p>
        </p:txBody>
      </p:sp>
    </p:spTree>
    <p:extLst>
      <p:ext uri="{BB962C8B-B14F-4D97-AF65-F5344CB8AC3E}">
        <p14:creationId xmlns:p14="http://schemas.microsoft.com/office/powerpoint/2010/main" val="1171651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94B9E-249C-6B46-9026-B5C2FE98301F}"/>
              </a:ext>
            </a:extLst>
          </p:cNvPr>
          <p:cNvSpPr>
            <a:spLocks noGrp="1"/>
          </p:cNvSpPr>
          <p:nvPr>
            <p:ph type="title"/>
          </p:nvPr>
        </p:nvSpPr>
        <p:spPr>
          <a:xfrm>
            <a:off x="1411550" y="382882"/>
            <a:ext cx="9630977" cy="1014094"/>
          </a:xfrm>
        </p:spPr>
        <p:txBody>
          <a:bodyPr>
            <a:normAutofit/>
          </a:bodyPr>
          <a:lstStyle/>
          <a:p>
            <a:pPr algn="ctr"/>
            <a:r>
              <a:rPr lang="en-US" sz="2000" dirty="0">
                <a:solidFill>
                  <a:schemeClr val="bg1"/>
                </a:solidFill>
              </a:rPr>
              <a:t>Daytime LW fluxes (Cool Aqua - SSF) </a:t>
            </a:r>
            <a:br>
              <a:rPr lang="en-US" sz="2000" dirty="0">
                <a:solidFill>
                  <a:schemeClr val="bg1"/>
                </a:solidFill>
              </a:rPr>
            </a:br>
            <a:r>
              <a:rPr lang="en-US" sz="2000" dirty="0">
                <a:solidFill>
                  <a:schemeClr val="bg1"/>
                </a:solidFill>
              </a:rPr>
              <a:t>Global average differences including ANN fluxes from both sets of ADMs</a:t>
            </a:r>
          </a:p>
        </p:txBody>
      </p:sp>
      <p:graphicFrame>
        <p:nvGraphicFramePr>
          <p:cNvPr id="3" name="Table 3">
            <a:extLst>
              <a:ext uri="{FF2B5EF4-FFF2-40B4-BE49-F238E27FC236}">
                <a16:creationId xmlns:a16="http://schemas.microsoft.com/office/drawing/2014/main" id="{F152C868-47F9-5E41-86DE-878DC21537A1}"/>
              </a:ext>
            </a:extLst>
          </p:cNvPr>
          <p:cNvGraphicFramePr>
            <a:graphicFrameLocks noGrp="1"/>
          </p:cNvGraphicFramePr>
          <p:nvPr>
            <p:ph idx="1"/>
          </p:nvPr>
        </p:nvGraphicFramePr>
        <p:xfrm>
          <a:off x="2152650" y="1825625"/>
          <a:ext cx="7886700" cy="2062480"/>
        </p:xfrm>
        <a:graphic>
          <a:graphicData uri="http://schemas.openxmlformats.org/drawingml/2006/table">
            <a:tbl>
              <a:tblPr firstRow="1" bandRow="1">
                <a:tableStyleId>{5C22544A-7EE6-4342-B048-85BDC9FD1C3A}</a:tableStyleId>
              </a:tblPr>
              <a:tblGrid>
                <a:gridCol w="916458">
                  <a:extLst>
                    <a:ext uri="{9D8B030D-6E8A-4147-A177-3AD203B41FA5}">
                      <a16:colId xmlns:a16="http://schemas.microsoft.com/office/drawing/2014/main" val="1952303742"/>
                    </a:ext>
                  </a:extLst>
                </a:gridCol>
                <a:gridCol w="1695049">
                  <a:extLst>
                    <a:ext uri="{9D8B030D-6E8A-4147-A177-3AD203B41FA5}">
                      <a16:colId xmlns:a16="http://schemas.microsoft.com/office/drawing/2014/main" val="3629246783"/>
                    </a:ext>
                  </a:extLst>
                </a:gridCol>
                <a:gridCol w="1749286">
                  <a:extLst>
                    <a:ext uri="{9D8B030D-6E8A-4147-A177-3AD203B41FA5}">
                      <a16:colId xmlns:a16="http://schemas.microsoft.com/office/drawing/2014/main" val="4025353282"/>
                    </a:ext>
                  </a:extLst>
                </a:gridCol>
                <a:gridCol w="1769166">
                  <a:extLst>
                    <a:ext uri="{9D8B030D-6E8A-4147-A177-3AD203B41FA5}">
                      <a16:colId xmlns:a16="http://schemas.microsoft.com/office/drawing/2014/main" val="3372200165"/>
                    </a:ext>
                  </a:extLst>
                </a:gridCol>
                <a:gridCol w="1756741">
                  <a:extLst>
                    <a:ext uri="{9D8B030D-6E8A-4147-A177-3AD203B41FA5}">
                      <a16:colId xmlns:a16="http://schemas.microsoft.com/office/drawing/2014/main" val="3704283866"/>
                    </a:ext>
                  </a:extLst>
                </a:gridCol>
              </a:tblGrid>
              <a:tr h="370840">
                <a:tc>
                  <a:txBody>
                    <a:bodyPr/>
                    <a:lstStyle/>
                    <a:p>
                      <a:endParaRPr lang="en-US"/>
                    </a:p>
                  </a:txBody>
                  <a:tcPr/>
                </a:tc>
                <a:tc>
                  <a:txBody>
                    <a:bodyPr/>
                    <a:lstStyle/>
                    <a:p>
                      <a:r>
                        <a:rPr lang="en-US" sz="1600" dirty="0"/>
                        <a:t>All-sky bias </a:t>
                      </a:r>
                    </a:p>
                    <a:p>
                      <a:r>
                        <a:rPr lang="en-US" sz="1600" dirty="0"/>
                        <a:t>(W m</a:t>
                      </a:r>
                      <a:r>
                        <a:rPr lang="en-US" sz="1600" baseline="30000" dirty="0"/>
                        <a:t>-2</a:t>
                      </a:r>
                      <a:r>
                        <a:rPr lang="en-US" sz="1600" dirty="0"/>
                        <a:t>, %)</a:t>
                      </a:r>
                    </a:p>
                  </a:txBody>
                  <a:tcPr/>
                </a:tc>
                <a:tc>
                  <a:txBody>
                    <a:bodyPr/>
                    <a:lstStyle/>
                    <a:p>
                      <a:r>
                        <a:rPr lang="en-US" sz="1600" dirty="0">
                          <a:latin typeface="+mn-lt"/>
                        </a:rPr>
                        <a:t>All-sky RMS</a:t>
                      </a:r>
                    </a:p>
                  </a:txBody>
                  <a:tcPr/>
                </a:tc>
                <a:tc>
                  <a:txBody>
                    <a:bodyPr/>
                    <a:lstStyle/>
                    <a:p>
                      <a:r>
                        <a:rPr lang="en-US" sz="1600" dirty="0"/>
                        <a:t>Clear-sky bias</a:t>
                      </a:r>
                    </a:p>
                  </a:txBody>
                  <a:tcPr/>
                </a:tc>
                <a:tc>
                  <a:txBody>
                    <a:bodyPr/>
                    <a:lstStyle/>
                    <a:p>
                      <a:r>
                        <a:rPr lang="en-US" sz="1600" dirty="0"/>
                        <a:t>Clear-sky RMS</a:t>
                      </a:r>
                    </a:p>
                  </a:txBody>
                  <a:tcPr/>
                </a:tc>
                <a:extLst>
                  <a:ext uri="{0D108BD9-81ED-4DB2-BD59-A6C34878D82A}">
                    <a16:rowId xmlns:a16="http://schemas.microsoft.com/office/drawing/2014/main" val="3699843189"/>
                  </a:ext>
                </a:extLst>
              </a:tr>
              <a:tr h="370840">
                <a:tc>
                  <a:txBody>
                    <a:bodyPr/>
                    <a:lstStyle/>
                    <a:p>
                      <a:r>
                        <a:rPr lang="en-US" dirty="0"/>
                        <a:t>201801</a:t>
                      </a:r>
                    </a:p>
                  </a:txBody>
                  <a:tcPr/>
                </a:tc>
                <a:tc>
                  <a:txBody>
                    <a:bodyPr/>
                    <a:lstStyle/>
                    <a:p>
                      <a:r>
                        <a:rPr lang="en-US" baseline="0" dirty="0"/>
                        <a:t>-0.03 (-0.01%)</a:t>
                      </a:r>
                    </a:p>
                  </a:txBody>
                  <a:tcPr/>
                </a:tc>
                <a:tc>
                  <a:txBody>
                    <a:bodyPr/>
                    <a:lstStyle/>
                    <a:p>
                      <a:r>
                        <a:rPr lang="en-US" baseline="0" dirty="0"/>
                        <a:t>1.20 (0.50%)</a:t>
                      </a:r>
                    </a:p>
                  </a:txBody>
                  <a:tcPr/>
                </a:tc>
                <a:tc>
                  <a:txBody>
                    <a:bodyPr/>
                    <a:lstStyle/>
                    <a:p>
                      <a:r>
                        <a:rPr lang="en-US" baseline="0" dirty="0"/>
                        <a:t>0.01 (~0.00%)</a:t>
                      </a:r>
                    </a:p>
                  </a:txBody>
                  <a:tcPr/>
                </a:tc>
                <a:tc>
                  <a:txBody>
                    <a:bodyPr/>
                    <a:lstStyle/>
                    <a:p>
                      <a:r>
                        <a:rPr lang="en-US" baseline="0" dirty="0"/>
                        <a:t>0.45 (0.16%)</a:t>
                      </a:r>
                    </a:p>
                  </a:txBody>
                  <a:tcPr/>
                </a:tc>
                <a:extLst>
                  <a:ext uri="{0D108BD9-81ED-4DB2-BD59-A6C34878D82A}">
                    <a16:rowId xmlns:a16="http://schemas.microsoft.com/office/drawing/2014/main" val="3399131935"/>
                  </a:ext>
                </a:extLst>
              </a:tr>
              <a:tr h="370840">
                <a:tc>
                  <a:txBody>
                    <a:bodyPr/>
                    <a:lstStyle/>
                    <a:p>
                      <a:r>
                        <a:rPr lang="en-US" dirty="0"/>
                        <a:t>201804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0.01 (~0.00%)</a:t>
                      </a:r>
                    </a:p>
                  </a:txBody>
                  <a:tcPr/>
                </a:tc>
                <a:tc>
                  <a:txBody>
                    <a:bodyPr/>
                    <a:lstStyle/>
                    <a:p>
                      <a:r>
                        <a:rPr lang="en-US" baseline="0" dirty="0"/>
                        <a:t>1.30 (0.54%)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0.08 (0.03%)</a:t>
                      </a:r>
                    </a:p>
                  </a:txBody>
                  <a:tcPr/>
                </a:tc>
                <a:tc>
                  <a:txBody>
                    <a:bodyPr/>
                    <a:lstStyle/>
                    <a:p>
                      <a:r>
                        <a:rPr lang="en-US" baseline="0" dirty="0"/>
                        <a:t>0.39 (0.14%)</a:t>
                      </a:r>
                    </a:p>
                  </a:txBody>
                  <a:tcPr/>
                </a:tc>
                <a:extLst>
                  <a:ext uri="{0D108BD9-81ED-4DB2-BD59-A6C34878D82A}">
                    <a16:rowId xmlns:a16="http://schemas.microsoft.com/office/drawing/2014/main" val="298572834"/>
                  </a:ext>
                </a:extLst>
              </a:tr>
              <a:tr h="370840">
                <a:tc>
                  <a:txBody>
                    <a:bodyPr/>
                    <a:lstStyle/>
                    <a:p>
                      <a:r>
                        <a:rPr lang="en-US" dirty="0"/>
                        <a:t>201807</a:t>
                      </a:r>
                    </a:p>
                  </a:txBody>
                  <a:tcPr/>
                </a:tc>
                <a:tc>
                  <a:txBody>
                    <a:bodyPr/>
                    <a:lstStyle/>
                    <a:p>
                      <a:r>
                        <a:rPr lang="en-US" dirty="0"/>
                        <a:t>-0.01 (~0.00%)</a:t>
                      </a:r>
                    </a:p>
                  </a:txBody>
                  <a:tcPr/>
                </a:tc>
                <a:tc>
                  <a:txBody>
                    <a:bodyPr/>
                    <a:lstStyle/>
                    <a:p>
                      <a:r>
                        <a:rPr lang="en-US" dirty="0"/>
                        <a:t>1.38 (0.55%)</a:t>
                      </a:r>
                    </a:p>
                  </a:txBody>
                  <a:tcPr/>
                </a:tc>
                <a:tc>
                  <a:txBody>
                    <a:bodyPr/>
                    <a:lstStyle/>
                    <a:p>
                      <a:r>
                        <a:rPr lang="en-US" dirty="0"/>
                        <a:t>0.08 (0.03%)</a:t>
                      </a:r>
                    </a:p>
                  </a:txBody>
                  <a:tcPr/>
                </a:tc>
                <a:tc>
                  <a:txBody>
                    <a:bodyPr/>
                    <a:lstStyle/>
                    <a:p>
                      <a:r>
                        <a:rPr lang="en-US" dirty="0"/>
                        <a:t>0.44 (0.15%)</a:t>
                      </a:r>
                    </a:p>
                  </a:txBody>
                  <a:tcPr/>
                </a:tc>
                <a:extLst>
                  <a:ext uri="{0D108BD9-81ED-4DB2-BD59-A6C34878D82A}">
                    <a16:rowId xmlns:a16="http://schemas.microsoft.com/office/drawing/2014/main" val="4210414381"/>
                  </a:ext>
                </a:extLst>
              </a:tr>
              <a:tr h="370840">
                <a:tc>
                  <a:txBody>
                    <a:bodyPr/>
                    <a:lstStyle/>
                    <a:p>
                      <a:r>
                        <a:rPr lang="en-US" dirty="0"/>
                        <a:t>201810</a:t>
                      </a:r>
                    </a:p>
                  </a:txBody>
                  <a:tcPr/>
                </a:tc>
                <a:tc>
                  <a:txBody>
                    <a:bodyPr/>
                    <a:lstStyle/>
                    <a:p>
                      <a:r>
                        <a:rPr lang="en-US" dirty="0"/>
                        <a:t>-0.03 (-0.01%)</a:t>
                      </a:r>
                    </a:p>
                  </a:txBody>
                  <a:tcPr/>
                </a:tc>
                <a:tc>
                  <a:txBody>
                    <a:bodyPr/>
                    <a:lstStyle/>
                    <a:p>
                      <a:r>
                        <a:rPr lang="en-US" dirty="0"/>
                        <a:t>1.30 (0.53%)</a:t>
                      </a:r>
                    </a:p>
                  </a:txBody>
                  <a:tcPr/>
                </a:tc>
                <a:tc>
                  <a:txBody>
                    <a:bodyPr/>
                    <a:lstStyle/>
                    <a:p>
                      <a:r>
                        <a:rPr lang="en-US" dirty="0"/>
                        <a:t>0.04 (0.01%)</a:t>
                      </a:r>
                    </a:p>
                  </a:txBody>
                  <a:tcPr/>
                </a:tc>
                <a:tc>
                  <a:txBody>
                    <a:bodyPr/>
                    <a:lstStyle/>
                    <a:p>
                      <a:r>
                        <a:rPr lang="en-US" dirty="0"/>
                        <a:t>0.43 (0.16%)</a:t>
                      </a:r>
                    </a:p>
                  </a:txBody>
                  <a:tcPr/>
                </a:tc>
                <a:extLst>
                  <a:ext uri="{0D108BD9-81ED-4DB2-BD59-A6C34878D82A}">
                    <a16:rowId xmlns:a16="http://schemas.microsoft.com/office/drawing/2014/main" val="3910941099"/>
                  </a:ext>
                </a:extLst>
              </a:tr>
            </a:tbl>
          </a:graphicData>
        </a:graphic>
      </p:graphicFrame>
      <p:sp>
        <p:nvSpPr>
          <p:cNvPr id="4" name="Date Placeholder 3">
            <a:extLst>
              <a:ext uri="{FF2B5EF4-FFF2-40B4-BE49-F238E27FC236}">
                <a16:creationId xmlns:a16="http://schemas.microsoft.com/office/drawing/2014/main" id="{353824D8-4ECA-A5BD-52B3-64363B42ED50}"/>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44024AF7-0287-2384-E12A-B1B6D8C602DB}"/>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82FEC30B-DF88-E774-8B2D-A28CCD92E01F}"/>
              </a:ext>
            </a:extLst>
          </p:cNvPr>
          <p:cNvSpPr>
            <a:spLocks noGrp="1"/>
          </p:cNvSpPr>
          <p:nvPr>
            <p:ph type="sldNum" sz="quarter" idx="12"/>
          </p:nvPr>
        </p:nvSpPr>
        <p:spPr/>
        <p:txBody>
          <a:bodyPr/>
          <a:lstStyle/>
          <a:p>
            <a:pPr>
              <a:defRPr/>
            </a:pPr>
            <a:fld id="{02CE6468-21D4-704F-BA4F-DB5904759ED1}" type="slidenum">
              <a:rPr lang="en-US" altLang="en-US" smtClean="0"/>
              <a:pPr>
                <a:defRPr/>
              </a:pPr>
              <a:t>12</a:t>
            </a:fld>
            <a:endParaRPr lang="en-US" altLang="en-US"/>
          </a:p>
        </p:txBody>
      </p:sp>
    </p:spTree>
    <p:extLst>
      <p:ext uri="{BB962C8B-B14F-4D97-AF65-F5344CB8AC3E}">
        <p14:creationId xmlns:p14="http://schemas.microsoft.com/office/powerpoint/2010/main" val="2766817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FED444-D754-C589-F219-F2B0B4FA56F6}"/>
              </a:ext>
            </a:extLst>
          </p:cNvPr>
          <p:cNvSpPr txBox="1"/>
          <p:nvPr/>
        </p:nvSpPr>
        <p:spPr>
          <a:xfrm>
            <a:off x="1184956" y="0"/>
            <a:ext cx="9872383" cy="707886"/>
          </a:xfrm>
          <a:prstGeom prst="rect">
            <a:avLst/>
          </a:prstGeom>
          <a:noFill/>
        </p:spPr>
        <p:txBody>
          <a:bodyPr wrap="none" rtlCol="0">
            <a:spAutoFit/>
          </a:bodyPr>
          <a:lstStyle/>
          <a:p>
            <a:pPr algn="ctr"/>
            <a:r>
              <a:rPr lang="en-US" sz="2000" dirty="0">
                <a:solidFill>
                  <a:schemeClr val="bg1"/>
                </a:solidFill>
              </a:rPr>
              <a:t>Daytime LW flux difference (Cool Aqua – SSF)</a:t>
            </a:r>
          </a:p>
          <a:p>
            <a:pPr algn="ctr"/>
            <a:r>
              <a:rPr lang="en-US" sz="2000" dirty="0">
                <a:solidFill>
                  <a:schemeClr val="bg1"/>
                </a:solidFill>
              </a:rPr>
              <a:t>Use footprints that both sets of ADMs produce valid fluxes including using ANN ADMs</a:t>
            </a:r>
          </a:p>
        </p:txBody>
      </p:sp>
      <p:pic>
        <p:nvPicPr>
          <p:cNvPr id="7" name="Content Placeholder 2">
            <a:extLst>
              <a:ext uri="{FF2B5EF4-FFF2-40B4-BE49-F238E27FC236}">
                <a16:creationId xmlns:a16="http://schemas.microsoft.com/office/drawing/2014/main" id="{96939E95-2E3B-D35C-7073-FA866303D022}"/>
              </a:ext>
            </a:extLst>
          </p:cNvPr>
          <p:cNvPicPr>
            <a:picLocks noGrp="1" noChangeAspect="1"/>
          </p:cNvPicPr>
          <p:nvPr>
            <p:ph idx="1"/>
          </p:nvPr>
        </p:nvPicPr>
        <p:blipFill>
          <a:blip r:embed="rId2"/>
          <a:stretch>
            <a:fillRect/>
          </a:stretch>
        </p:blipFill>
        <p:spPr>
          <a:xfrm>
            <a:off x="6104191" y="784295"/>
            <a:ext cx="4206398" cy="3200400"/>
          </a:xfrm>
          <a:prstGeom prst="rect">
            <a:avLst/>
          </a:prstGeom>
        </p:spPr>
      </p:pic>
      <p:pic>
        <p:nvPicPr>
          <p:cNvPr id="8" name="Content Placeholder 4">
            <a:extLst>
              <a:ext uri="{FF2B5EF4-FFF2-40B4-BE49-F238E27FC236}">
                <a16:creationId xmlns:a16="http://schemas.microsoft.com/office/drawing/2014/main" id="{5AF4FA87-49F8-0DAC-B1D4-E3B5CF8F8DFF}"/>
              </a:ext>
            </a:extLst>
          </p:cNvPr>
          <p:cNvPicPr>
            <a:picLocks noChangeAspect="1"/>
          </p:cNvPicPr>
          <p:nvPr/>
        </p:nvPicPr>
        <p:blipFill>
          <a:blip r:embed="rId3"/>
          <a:stretch>
            <a:fillRect/>
          </a:stretch>
        </p:blipFill>
        <p:spPr>
          <a:xfrm>
            <a:off x="1987337" y="784295"/>
            <a:ext cx="4124365" cy="3200400"/>
          </a:xfrm>
          <a:prstGeom prst="rect">
            <a:avLst/>
          </a:prstGeom>
        </p:spPr>
      </p:pic>
      <p:pic>
        <p:nvPicPr>
          <p:cNvPr id="9" name="Content Placeholder 2">
            <a:extLst>
              <a:ext uri="{FF2B5EF4-FFF2-40B4-BE49-F238E27FC236}">
                <a16:creationId xmlns:a16="http://schemas.microsoft.com/office/drawing/2014/main" id="{B608B6BD-EFB7-1164-30FC-EE3854CEDFC3}"/>
              </a:ext>
            </a:extLst>
          </p:cNvPr>
          <p:cNvPicPr>
            <a:picLocks noChangeAspect="1"/>
          </p:cNvPicPr>
          <p:nvPr/>
        </p:nvPicPr>
        <p:blipFill>
          <a:blip r:embed="rId4"/>
          <a:stretch>
            <a:fillRect/>
          </a:stretch>
        </p:blipFill>
        <p:spPr>
          <a:xfrm>
            <a:off x="1987337" y="3552404"/>
            <a:ext cx="4163671" cy="3200400"/>
          </a:xfrm>
          <a:prstGeom prst="rect">
            <a:avLst/>
          </a:prstGeom>
        </p:spPr>
      </p:pic>
      <p:pic>
        <p:nvPicPr>
          <p:cNvPr id="10" name="Content Placeholder 2">
            <a:extLst>
              <a:ext uri="{FF2B5EF4-FFF2-40B4-BE49-F238E27FC236}">
                <a16:creationId xmlns:a16="http://schemas.microsoft.com/office/drawing/2014/main" id="{D92A1097-F861-86D6-F81D-8735200D92ED}"/>
              </a:ext>
            </a:extLst>
          </p:cNvPr>
          <p:cNvPicPr>
            <a:picLocks noChangeAspect="1"/>
          </p:cNvPicPr>
          <p:nvPr/>
        </p:nvPicPr>
        <p:blipFill>
          <a:blip r:embed="rId5"/>
          <a:stretch>
            <a:fillRect/>
          </a:stretch>
        </p:blipFill>
        <p:spPr>
          <a:xfrm>
            <a:off x="6154109" y="3552404"/>
            <a:ext cx="4156480" cy="3200400"/>
          </a:xfrm>
          <a:prstGeom prst="rect">
            <a:avLst/>
          </a:prstGeom>
        </p:spPr>
      </p:pic>
      <p:sp>
        <p:nvSpPr>
          <p:cNvPr id="2" name="TextBox 1">
            <a:extLst>
              <a:ext uri="{FF2B5EF4-FFF2-40B4-BE49-F238E27FC236}">
                <a16:creationId xmlns:a16="http://schemas.microsoft.com/office/drawing/2014/main" id="{AC0DC09A-534D-2FBE-9043-5D3D27CB5FEC}"/>
              </a:ext>
            </a:extLst>
          </p:cNvPr>
          <p:cNvSpPr txBox="1"/>
          <p:nvPr/>
        </p:nvSpPr>
        <p:spPr bwMode="auto">
          <a:xfrm>
            <a:off x="2317621" y="1198782"/>
            <a:ext cx="5314275" cy="2862322"/>
          </a:xfrm>
          <a:prstGeom prst="rect">
            <a:avLst/>
          </a:prstGeom>
          <a:noFill/>
          <a:ln>
            <a:noFill/>
          </a:ln>
        </p:spPr>
        <p:txBody>
          <a:bodyPr wrap="none" rtlCol="0">
            <a:spAutoFit/>
          </a:bodyPr>
          <a:lstStyle/>
          <a:p>
            <a:r>
              <a:rPr lang="en-US" sz="1800" dirty="0"/>
              <a:t>201801                                                        201804</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201807                                                        201810</a:t>
            </a:r>
          </a:p>
        </p:txBody>
      </p:sp>
      <p:sp>
        <p:nvSpPr>
          <p:cNvPr id="3" name="Date Placeholder 2">
            <a:extLst>
              <a:ext uri="{FF2B5EF4-FFF2-40B4-BE49-F238E27FC236}">
                <a16:creationId xmlns:a16="http://schemas.microsoft.com/office/drawing/2014/main" id="{B8AE8098-E00C-9386-B20A-992125F19AC8}"/>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FA1D9A7C-74F8-BE30-7178-200CC3C9DF68}"/>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5E0E5CCB-89C9-7BD8-0BF3-31ED6A8CF7D5}"/>
              </a:ext>
            </a:extLst>
          </p:cNvPr>
          <p:cNvSpPr>
            <a:spLocks noGrp="1"/>
          </p:cNvSpPr>
          <p:nvPr>
            <p:ph type="sldNum" sz="quarter" idx="12"/>
          </p:nvPr>
        </p:nvSpPr>
        <p:spPr/>
        <p:txBody>
          <a:bodyPr/>
          <a:lstStyle/>
          <a:p>
            <a:pPr>
              <a:defRPr/>
            </a:pPr>
            <a:fld id="{02CE6468-21D4-704F-BA4F-DB5904759ED1}" type="slidenum">
              <a:rPr lang="en-US" altLang="en-US" smtClean="0"/>
              <a:pPr>
                <a:defRPr/>
              </a:pPr>
              <a:t>13</a:t>
            </a:fld>
            <a:endParaRPr lang="en-US" altLang="en-US"/>
          </a:p>
        </p:txBody>
      </p:sp>
    </p:spTree>
    <p:extLst>
      <p:ext uri="{BB962C8B-B14F-4D97-AF65-F5344CB8AC3E}">
        <p14:creationId xmlns:p14="http://schemas.microsoft.com/office/powerpoint/2010/main" val="3678595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FE188-196A-3C01-D9F2-26230DD0F8FB}"/>
              </a:ext>
            </a:extLst>
          </p:cNvPr>
          <p:cNvSpPr>
            <a:spLocks noGrp="1"/>
          </p:cNvSpPr>
          <p:nvPr>
            <p:ph type="title"/>
          </p:nvPr>
        </p:nvSpPr>
        <p:spPr/>
        <p:txBody>
          <a:bodyPr/>
          <a:lstStyle/>
          <a:p>
            <a:r>
              <a:rPr lang="en-US" dirty="0"/>
              <a:t>Daytime clear-sky LW fluxes difference (cool Aqua –SSF)</a:t>
            </a:r>
          </a:p>
        </p:txBody>
      </p:sp>
      <p:sp>
        <p:nvSpPr>
          <p:cNvPr id="4" name="Date Placeholder 3">
            <a:extLst>
              <a:ext uri="{FF2B5EF4-FFF2-40B4-BE49-F238E27FC236}">
                <a16:creationId xmlns:a16="http://schemas.microsoft.com/office/drawing/2014/main" id="{79F660C7-369D-7694-920E-F6F1AAE09767}"/>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6D3BEBCF-B86F-0491-1E60-680D0404BBE9}"/>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B17D8D7B-CF80-2C98-DB1B-648298F5347C}"/>
              </a:ext>
            </a:extLst>
          </p:cNvPr>
          <p:cNvSpPr>
            <a:spLocks noGrp="1"/>
          </p:cNvSpPr>
          <p:nvPr>
            <p:ph type="sldNum" sz="quarter" idx="12"/>
          </p:nvPr>
        </p:nvSpPr>
        <p:spPr/>
        <p:txBody>
          <a:bodyPr/>
          <a:lstStyle/>
          <a:p>
            <a:pPr>
              <a:defRPr/>
            </a:pPr>
            <a:fld id="{02CE6468-21D4-704F-BA4F-DB5904759ED1}" type="slidenum">
              <a:rPr lang="en-US" altLang="en-US" smtClean="0"/>
              <a:pPr>
                <a:defRPr/>
              </a:pPr>
              <a:t>14</a:t>
            </a:fld>
            <a:endParaRPr lang="en-US" altLang="en-US"/>
          </a:p>
        </p:txBody>
      </p:sp>
      <p:pic>
        <p:nvPicPr>
          <p:cNvPr id="7" name="Content Placeholder 4">
            <a:extLst>
              <a:ext uri="{FF2B5EF4-FFF2-40B4-BE49-F238E27FC236}">
                <a16:creationId xmlns:a16="http://schemas.microsoft.com/office/drawing/2014/main" id="{56AAB2C7-BC24-ADAE-306A-9B160F98083C}"/>
              </a:ext>
            </a:extLst>
          </p:cNvPr>
          <p:cNvPicPr>
            <a:picLocks noGrp="1" noChangeAspect="1"/>
          </p:cNvPicPr>
          <p:nvPr>
            <p:ph idx="1"/>
          </p:nvPr>
        </p:nvPicPr>
        <p:blipFill>
          <a:blip r:embed="rId3"/>
          <a:stretch>
            <a:fillRect/>
          </a:stretch>
        </p:blipFill>
        <p:spPr>
          <a:xfrm>
            <a:off x="1671296" y="593174"/>
            <a:ext cx="4193822" cy="3200400"/>
          </a:xfrm>
          <a:prstGeom prst="rect">
            <a:avLst/>
          </a:prstGeom>
        </p:spPr>
      </p:pic>
      <p:pic>
        <p:nvPicPr>
          <p:cNvPr id="8" name="Content Placeholder 5">
            <a:extLst>
              <a:ext uri="{FF2B5EF4-FFF2-40B4-BE49-F238E27FC236}">
                <a16:creationId xmlns:a16="http://schemas.microsoft.com/office/drawing/2014/main" id="{FE303D16-BE67-4A55-9692-AD358EDEC6F5}"/>
              </a:ext>
            </a:extLst>
          </p:cNvPr>
          <p:cNvPicPr>
            <a:picLocks noChangeAspect="1"/>
          </p:cNvPicPr>
          <p:nvPr/>
        </p:nvPicPr>
        <p:blipFill>
          <a:blip r:embed="rId4"/>
          <a:stretch>
            <a:fillRect/>
          </a:stretch>
        </p:blipFill>
        <p:spPr bwMode="auto">
          <a:xfrm>
            <a:off x="5865118" y="593174"/>
            <a:ext cx="416275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4">
            <a:extLst>
              <a:ext uri="{FF2B5EF4-FFF2-40B4-BE49-F238E27FC236}">
                <a16:creationId xmlns:a16="http://schemas.microsoft.com/office/drawing/2014/main" id="{6245EB55-C598-4C99-903C-A85713176B63}"/>
              </a:ext>
            </a:extLst>
          </p:cNvPr>
          <p:cNvPicPr>
            <a:picLocks noChangeAspect="1"/>
          </p:cNvPicPr>
          <p:nvPr/>
        </p:nvPicPr>
        <p:blipFill>
          <a:blip r:embed="rId5"/>
          <a:stretch>
            <a:fillRect/>
          </a:stretch>
        </p:blipFill>
        <p:spPr bwMode="auto">
          <a:xfrm>
            <a:off x="1668566" y="3232153"/>
            <a:ext cx="415995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4">
            <a:extLst>
              <a:ext uri="{FF2B5EF4-FFF2-40B4-BE49-F238E27FC236}">
                <a16:creationId xmlns:a16="http://schemas.microsoft.com/office/drawing/2014/main" id="{5C07CF36-B259-250A-B5A0-F6DDCFBD2621}"/>
              </a:ext>
            </a:extLst>
          </p:cNvPr>
          <p:cNvPicPr>
            <a:picLocks noChangeAspect="1"/>
          </p:cNvPicPr>
          <p:nvPr/>
        </p:nvPicPr>
        <p:blipFill>
          <a:blip r:embed="rId6"/>
          <a:stretch>
            <a:fillRect/>
          </a:stretch>
        </p:blipFill>
        <p:spPr bwMode="auto">
          <a:xfrm>
            <a:off x="5818662" y="3232153"/>
            <a:ext cx="4201232"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CAB4247A-82FD-C88C-D462-1408AE09F66E}"/>
              </a:ext>
            </a:extLst>
          </p:cNvPr>
          <p:cNvSpPr txBox="1"/>
          <p:nvPr/>
        </p:nvSpPr>
        <p:spPr bwMode="auto">
          <a:xfrm>
            <a:off x="1915200" y="2128015"/>
            <a:ext cx="5314275" cy="2862322"/>
          </a:xfrm>
          <a:prstGeom prst="rect">
            <a:avLst/>
          </a:prstGeom>
          <a:noFill/>
          <a:ln>
            <a:noFill/>
          </a:ln>
        </p:spPr>
        <p:txBody>
          <a:bodyPr wrap="none" rtlCol="0">
            <a:spAutoFit/>
          </a:bodyPr>
          <a:lstStyle/>
          <a:p>
            <a:r>
              <a:rPr lang="en-US" sz="1800" dirty="0">
                <a:solidFill>
                  <a:schemeClr val="accent6">
                    <a:lumMod val="75000"/>
                  </a:schemeClr>
                </a:solidFill>
              </a:rPr>
              <a:t>201801                                                        201804</a:t>
            </a:r>
          </a:p>
          <a:p>
            <a:endParaRPr lang="en-US" sz="1800" dirty="0">
              <a:solidFill>
                <a:schemeClr val="accent6">
                  <a:lumMod val="75000"/>
                </a:schemeClr>
              </a:solidFill>
            </a:endParaRPr>
          </a:p>
          <a:p>
            <a:endParaRPr lang="en-US" sz="1800" dirty="0">
              <a:solidFill>
                <a:schemeClr val="accent6">
                  <a:lumMod val="75000"/>
                </a:schemeClr>
              </a:solidFill>
            </a:endParaRPr>
          </a:p>
          <a:p>
            <a:endParaRPr lang="en-US" sz="1800" dirty="0">
              <a:solidFill>
                <a:schemeClr val="accent6">
                  <a:lumMod val="75000"/>
                </a:schemeClr>
              </a:solidFill>
            </a:endParaRPr>
          </a:p>
          <a:p>
            <a:endParaRPr lang="en-US" sz="1800" dirty="0">
              <a:solidFill>
                <a:schemeClr val="accent6">
                  <a:lumMod val="75000"/>
                </a:schemeClr>
              </a:solidFill>
            </a:endParaRPr>
          </a:p>
          <a:p>
            <a:endParaRPr lang="en-US" sz="1800" dirty="0">
              <a:solidFill>
                <a:schemeClr val="accent6">
                  <a:lumMod val="75000"/>
                </a:schemeClr>
              </a:solidFill>
            </a:endParaRPr>
          </a:p>
          <a:p>
            <a:endParaRPr lang="en-US" sz="1800" dirty="0">
              <a:solidFill>
                <a:schemeClr val="accent6">
                  <a:lumMod val="75000"/>
                </a:schemeClr>
              </a:solidFill>
            </a:endParaRPr>
          </a:p>
          <a:p>
            <a:endParaRPr lang="en-US" sz="1800" dirty="0">
              <a:solidFill>
                <a:schemeClr val="accent6">
                  <a:lumMod val="75000"/>
                </a:schemeClr>
              </a:solidFill>
            </a:endParaRPr>
          </a:p>
          <a:p>
            <a:endParaRPr lang="en-US" sz="1800" dirty="0">
              <a:solidFill>
                <a:schemeClr val="accent6">
                  <a:lumMod val="75000"/>
                </a:schemeClr>
              </a:solidFill>
            </a:endParaRPr>
          </a:p>
          <a:p>
            <a:r>
              <a:rPr lang="en-US" sz="1800" dirty="0">
                <a:solidFill>
                  <a:schemeClr val="accent6">
                    <a:lumMod val="75000"/>
                  </a:schemeClr>
                </a:solidFill>
              </a:rPr>
              <a:t>201807                                                        201810</a:t>
            </a:r>
          </a:p>
        </p:txBody>
      </p:sp>
    </p:spTree>
    <p:extLst>
      <p:ext uri="{BB962C8B-B14F-4D97-AF65-F5344CB8AC3E}">
        <p14:creationId xmlns:p14="http://schemas.microsoft.com/office/powerpoint/2010/main" val="3010124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671EF-1741-486E-7516-41DCE18008E8}"/>
              </a:ext>
            </a:extLst>
          </p:cNvPr>
          <p:cNvSpPr>
            <a:spLocks noGrp="1"/>
          </p:cNvSpPr>
          <p:nvPr>
            <p:ph type="title"/>
          </p:nvPr>
        </p:nvSpPr>
        <p:spPr/>
        <p:txBody>
          <a:bodyPr/>
          <a:lstStyle/>
          <a:p>
            <a:r>
              <a:rPr lang="en-US" dirty="0"/>
              <a:t>Surface emissivity</a:t>
            </a:r>
          </a:p>
        </p:txBody>
      </p:sp>
      <p:sp>
        <p:nvSpPr>
          <p:cNvPr id="3" name="Content Placeholder 2">
            <a:extLst>
              <a:ext uri="{FF2B5EF4-FFF2-40B4-BE49-F238E27FC236}">
                <a16:creationId xmlns:a16="http://schemas.microsoft.com/office/drawing/2014/main" id="{D95970AD-1422-63EF-68AF-AC3D5FA378ED}"/>
              </a:ext>
            </a:extLst>
          </p:cNvPr>
          <p:cNvSpPr>
            <a:spLocks noGrp="1"/>
          </p:cNvSpPr>
          <p:nvPr>
            <p:ph idx="1"/>
          </p:nvPr>
        </p:nvSpPr>
        <p:spPr/>
        <p:txBody>
          <a:bodyPr/>
          <a:lstStyle/>
          <a:p>
            <a:r>
              <a:rPr lang="en-US" dirty="0"/>
              <a:t>The LW emissivity is an input for the cloudy-sky LW ADMs, which are most scenes.</a:t>
            </a:r>
          </a:p>
          <a:p>
            <a:r>
              <a:rPr lang="en-US" dirty="0"/>
              <a:t>For Edition 4 and earlier editions, a single value of emissivity was assigned to each IGBP type for both the LW and WN channels. </a:t>
            </a:r>
          </a:p>
          <a:p>
            <a:r>
              <a:rPr lang="en-US" dirty="0"/>
              <a:t>With Edition 5, we will use 10-year climatology of surface emissivity based on IASI hyperspectral data (Zhou et al.  2011, 2013),  which will allow for the emissivity to change with season and vary within each IGBP type. This is especially important for arid and semi-arid land areas.</a:t>
            </a:r>
          </a:p>
          <a:p>
            <a:endParaRPr lang="en-US" dirty="0"/>
          </a:p>
        </p:txBody>
      </p:sp>
      <p:sp>
        <p:nvSpPr>
          <p:cNvPr id="4" name="Date Placeholder 3">
            <a:extLst>
              <a:ext uri="{FF2B5EF4-FFF2-40B4-BE49-F238E27FC236}">
                <a16:creationId xmlns:a16="http://schemas.microsoft.com/office/drawing/2014/main" id="{73CA20A1-FD53-E6CC-9761-F3C6B6A07D1F}"/>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73CD520C-422E-A6E3-A878-3AC38830A840}"/>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6976548F-EC04-113E-447B-CCD31952E818}"/>
              </a:ext>
            </a:extLst>
          </p:cNvPr>
          <p:cNvSpPr>
            <a:spLocks noGrp="1"/>
          </p:cNvSpPr>
          <p:nvPr>
            <p:ph type="sldNum" sz="quarter" idx="12"/>
          </p:nvPr>
        </p:nvSpPr>
        <p:spPr/>
        <p:txBody>
          <a:bodyPr/>
          <a:lstStyle/>
          <a:p>
            <a:pPr>
              <a:defRPr/>
            </a:pPr>
            <a:fld id="{02CE6468-21D4-704F-BA4F-DB5904759ED1}" type="slidenum">
              <a:rPr lang="en-US" altLang="en-US" smtClean="0"/>
              <a:pPr>
                <a:defRPr/>
              </a:pPr>
              <a:t>15</a:t>
            </a:fld>
            <a:endParaRPr lang="en-US" altLang="en-US"/>
          </a:p>
        </p:txBody>
      </p:sp>
    </p:spTree>
    <p:extLst>
      <p:ext uri="{BB962C8B-B14F-4D97-AF65-F5344CB8AC3E}">
        <p14:creationId xmlns:p14="http://schemas.microsoft.com/office/powerpoint/2010/main" val="3952021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17DB3-766E-E0BD-D9B2-9BD3DFD401A9}"/>
              </a:ext>
            </a:extLst>
          </p:cNvPr>
          <p:cNvSpPr>
            <a:spLocks noGrp="1"/>
          </p:cNvSpPr>
          <p:nvPr>
            <p:ph type="title"/>
          </p:nvPr>
        </p:nvSpPr>
        <p:spPr/>
        <p:txBody>
          <a:bodyPr/>
          <a:lstStyle/>
          <a:p>
            <a:r>
              <a:rPr lang="en-US" dirty="0"/>
              <a:t>Surface emissivity</a:t>
            </a:r>
          </a:p>
        </p:txBody>
      </p:sp>
      <p:sp>
        <p:nvSpPr>
          <p:cNvPr id="3" name="Content Placeholder 2">
            <a:extLst>
              <a:ext uri="{FF2B5EF4-FFF2-40B4-BE49-F238E27FC236}">
                <a16:creationId xmlns:a16="http://schemas.microsoft.com/office/drawing/2014/main" id="{4ED16997-5250-169D-68EF-B046D242600A}"/>
              </a:ext>
            </a:extLst>
          </p:cNvPr>
          <p:cNvSpPr>
            <a:spLocks noGrp="1"/>
          </p:cNvSpPr>
          <p:nvPr>
            <p:ph idx="1"/>
          </p:nvPr>
        </p:nvSpPr>
        <p:spPr>
          <a:xfrm>
            <a:off x="294217" y="957264"/>
            <a:ext cx="11681883" cy="2203379"/>
          </a:xfrm>
        </p:spPr>
        <p:txBody>
          <a:bodyPr/>
          <a:lstStyle/>
          <a:p>
            <a:r>
              <a:rPr lang="en-US" dirty="0"/>
              <a:t>The Zhou 10-year climatology of surface emissivity based on IASI hyperspectral data gives monthly 0.25° x 0.25° values of emissivity at 0.25 cm</a:t>
            </a:r>
            <a:r>
              <a:rPr lang="en-US" baseline="30000" dirty="0"/>
              <a:t>-1</a:t>
            </a:r>
            <a:r>
              <a:rPr lang="en-US" dirty="0"/>
              <a:t> resolution from 645 cm</a:t>
            </a:r>
            <a:r>
              <a:rPr lang="en-US" baseline="30000" dirty="0"/>
              <a:t>-1</a:t>
            </a:r>
            <a:r>
              <a:rPr lang="en-US" dirty="0"/>
              <a:t> to 2760 cm</a:t>
            </a:r>
            <a:r>
              <a:rPr lang="en-US" baseline="30000" dirty="0"/>
              <a:t>-1</a:t>
            </a:r>
            <a:r>
              <a:rPr lang="en-US" dirty="0"/>
              <a:t>. This was converted to LW channel emissivity by first calculating average emissivity over the 12 Fu-</a:t>
            </a:r>
            <a:r>
              <a:rPr lang="en-US" dirty="0" err="1"/>
              <a:t>Liou</a:t>
            </a:r>
            <a:r>
              <a:rPr lang="en-US" dirty="0"/>
              <a:t> bands, and then averaging the band averages over the LW, using a weighting factor: </a:t>
            </a:r>
          </a:p>
          <a:p>
            <a:endParaRPr lang="en-US" dirty="0"/>
          </a:p>
        </p:txBody>
      </p:sp>
      <p:sp>
        <p:nvSpPr>
          <p:cNvPr id="4" name="Date Placeholder 3">
            <a:extLst>
              <a:ext uri="{FF2B5EF4-FFF2-40B4-BE49-F238E27FC236}">
                <a16:creationId xmlns:a16="http://schemas.microsoft.com/office/drawing/2014/main" id="{A7C69E52-4946-38A9-A61B-65086D2727A7}"/>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097FFEC2-1CB6-F5FD-038B-64A931C68B1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C5DB220E-4F6E-023E-AB72-BE673BA6527B}"/>
              </a:ext>
            </a:extLst>
          </p:cNvPr>
          <p:cNvSpPr>
            <a:spLocks noGrp="1"/>
          </p:cNvSpPr>
          <p:nvPr>
            <p:ph type="sldNum" sz="quarter" idx="12"/>
          </p:nvPr>
        </p:nvSpPr>
        <p:spPr/>
        <p:txBody>
          <a:bodyPr/>
          <a:lstStyle/>
          <a:p>
            <a:pPr>
              <a:defRPr/>
            </a:pPr>
            <a:fld id="{02CE6468-21D4-704F-BA4F-DB5904759ED1}" type="slidenum">
              <a:rPr lang="en-US" altLang="en-US" smtClean="0"/>
              <a:pPr>
                <a:defRPr/>
              </a:pPr>
              <a:t>16</a:t>
            </a:fld>
            <a:endParaRPr lang="en-US" altLang="en-US"/>
          </a:p>
        </p:txBody>
      </p:sp>
      <p:pic>
        <p:nvPicPr>
          <p:cNvPr id="7" name="Picture 6">
            <a:extLst>
              <a:ext uri="{FF2B5EF4-FFF2-40B4-BE49-F238E27FC236}">
                <a16:creationId xmlns:a16="http://schemas.microsoft.com/office/drawing/2014/main" id="{A50A7F3C-D0E4-10D5-5AD3-6A75511226E8}"/>
              </a:ext>
            </a:extLst>
          </p:cNvPr>
          <p:cNvPicPr>
            <a:picLocks noChangeAspect="1"/>
          </p:cNvPicPr>
          <p:nvPr/>
        </p:nvPicPr>
        <p:blipFill>
          <a:blip r:embed="rId2"/>
          <a:stretch>
            <a:fillRect/>
          </a:stretch>
        </p:blipFill>
        <p:spPr>
          <a:xfrm>
            <a:off x="3026466" y="2821060"/>
            <a:ext cx="2768600" cy="2273300"/>
          </a:xfrm>
          <a:prstGeom prst="rect">
            <a:avLst/>
          </a:prstGeom>
        </p:spPr>
      </p:pic>
      <p:pic>
        <p:nvPicPr>
          <p:cNvPr id="8" name="Picture 7">
            <a:extLst>
              <a:ext uri="{FF2B5EF4-FFF2-40B4-BE49-F238E27FC236}">
                <a16:creationId xmlns:a16="http://schemas.microsoft.com/office/drawing/2014/main" id="{FD1E7B51-0027-449F-8DBF-CDC0BFEF379A}"/>
              </a:ext>
            </a:extLst>
          </p:cNvPr>
          <p:cNvPicPr>
            <a:picLocks noChangeAspect="1"/>
          </p:cNvPicPr>
          <p:nvPr/>
        </p:nvPicPr>
        <p:blipFill>
          <a:blip r:embed="rId3"/>
          <a:stretch>
            <a:fillRect/>
          </a:stretch>
        </p:blipFill>
        <p:spPr>
          <a:xfrm>
            <a:off x="6743700" y="3221110"/>
            <a:ext cx="2311400" cy="1473200"/>
          </a:xfrm>
          <a:prstGeom prst="rect">
            <a:avLst/>
          </a:prstGeom>
        </p:spPr>
      </p:pic>
    </p:spTree>
    <p:extLst>
      <p:ext uri="{BB962C8B-B14F-4D97-AF65-F5344CB8AC3E}">
        <p14:creationId xmlns:p14="http://schemas.microsoft.com/office/powerpoint/2010/main" val="2699116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89E3A-9441-056C-5D6E-E34FFAB7998E}"/>
              </a:ext>
            </a:extLst>
          </p:cNvPr>
          <p:cNvSpPr>
            <a:spLocks noGrp="1"/>
          </p:cNvSpPr>
          <p:nvPr>
            <p:ph type="title"/>
          </p:nvPr>
        </p:nvSpPr>
        <p:spPr/>
        <p:txBody>
          <a:bodyPr/>
          <a:lstStyle/>
          <a:p>
            <a:r>
              <a:rPr lang="en-US" dirty="0"/>
              <a:t>LW emissivity from IASI</a:t>
            </a:r>
          </a:p>
        </p:txBody>
      </p:sp>
      <p:sp>
        <p:nvSpPr>
          <p:cNvPr id="4" name="Date Placeholder 3">
            <a:extLst>
              <a:ext uri="{FF2B5EF4-FFF2-40B4-BE49-F238E27FC236}">
                <a16:creationId xmlns:a16="http://schemas.microsoft.com/office/drawing/2014/main" id="{0A6C5A0C-871A-F1F9-79C3-06DF7F422346}"/>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3B393C45-E8E2-9263-C2BB-F1F0A30BF540}"/>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EB6E1DA4-E83E-F358-4F2C-30BD33A569A6}"/>
              </a:ext>
            </a:extLst>
          </p:cNvPr>
          <p:cNvSpPr>
            <a:spLocks noGrp="1"/>
          </p:cNvSpPr>
          <p:nvPr>
            <p:ph type="sldNum" sz="quarter" idx="12"/>
          </p:nvPr>
        </p:nvSpPr>
        <p:spPr/>
        <p:txBody>
          <a:bodyPr/>
          <a:lstStyle/>
          <a:p>
            <a:pPr>
              <a:defRPr/>
            </a:pPr>
            <a:fld id="{02CE6468-21D4-704F-BA4F-DB5904759ED1}" type="slidenum">
              <a:rPr lang="en-US" altLang="en-US" smtClean="0"/>
              <a:pPr>
                <a:defRPr/>
              </a:pPr>
              <a:t>17</a:t>
            </a:fld>
            <a:endParaRPr lang="en-US" altLang="en-US"/>
          </a:p>
        </p:txBody>
      </p:sp>
      <p:pic>
        <p:nvPicPr>
          <p:cNvPr id="7" name="Picture 6">
            <a:extLst>
              <a:ext uri="{FF2B5EF4-FFF2-40B4-BE49-F238E27FC236}">
                <a16:creationId xmlns:a16="http://schemas.microsoft.com/office/drawing/2014/main" id="{33024F64-69FA-92F5-8009-7C6FFF0C3BE1}"/>
              </a:ext>
            </a:extLst>
          </p:cNvPr>
          <p:cNvPicPr>
            <a:picLocks noChangeAspect="1"/>
          </p:cNvPicPr>
          <p:nvPr/>
        </p:nvPicPr>
        <p:blipFill>
          <a:blip r:embed="rId2"/>
          <a:stretch>
            <a:fillRect/>
          </a:stretch>
        </p:blipFill>
        <p:spPr>
          <a:xfrm>
            <a:off x="1740221" y="555565"/>
            <a:ext cx="3860190" cy="2926080"/>
          </a:xfrm>
          <a:prstGeom prst="rect">
            <a:avLst/>
          </a:prstGeom>
        </p:spPr>
      </p:pic>
      <p:pic>
        <p:nvPicPr>
          <p:cNvPr id="8" name="Picture 7">
            <a:extLst>
              <a:ext uri="{FF2B5EF4-FFF2-40B4-BE49-F238E27FC236}">
                <a16:creationId xmlns:a16="http://schemas.microsoft.com/office/drawing/2014/main" id="{22E49618-E2EC-E662-726A-394434C656D4}"/>
              </a:ext>
            </a:extLst>
          </p:cNvPr>
          <p:cNvPicPr>
            <a:picLocks noChangeAspect="1"/>
          </p:cNvPicPr>
          <p:nvPr/>
        </p:nvPicPr>
        <p:blipFill>
          <a:blip r:embed="rId3"/>
          <a:stretch>
            <a:fillRect/>
          </a:stretch>
        </p:blipFill>
        <p:spPr>
          <a:xfrm>
            <a:off x="5580533" y="555565"/>
            <a:ext cx="3799950" cy="2926080"/>
          </a:xfrm>
          <a:prstGeom prst="rect">
            <a:avLst/>
          </a:prstGeom>
        </p:spPr>
      </p:pic>
      <p:pic>
        <p:nvPicPr>
          <p:cNvPr id="9" name="Picture 8">
            <a:extLst>
              <a:ext uri="{FF2B5EF4-FFF2-40B4-BE49-F238E27FC236}">
                <a16:creationId xmlns:a16="http://schemas.microsoft.com/office/drawing/2014/main" id="{DC0112D9-D408-BA3A-6EF0-E439881967A1}"/>
              </a:ext>
            </a:extLst>
          </p:cNvPr>
          <p:cNvPicPr>
            <a:picLocks noChangeAspect="1"/>
          </p:cNvPicPr>
          <p:nvPr/>
        </p:nvPicPr>
        <p:blipFill>
          <a:blip r:embed="rId4"/>
          <a:stretch>
            <a:fillRect/>
          </a:stretch>
        </p:blipFill>
        <p:spPr>
          <a:xfrm>
            <a:off x="1740221" y="3481645"/>
            <a:ext cx="3811159" cy="2926080"/>
          </a:xfrm>
          <a:prstGeom prst="rect">
            <a:avLst/>
          </a:prstGeom>
        </p:spPr>
      </p:pic>
      <p:pic>
        <p:nvPicPr>
          <p:cNvPr id="10" name="Picture 9">
            <a:extLst>
              <a:ext uri="{FF2B5EF4-FFF2-40B4-BE49-F238E27FC236}">
                <a16:creationId xmlns:a16="http://schemas.microsoft.com/office/drawing/2014/main" id="{A27736B3-E947-5AFC-597E-68248A9ED039}"/>
              </a:ext>
            </a:extLst>
          </p:cNvPr>
          <p:cNvPicPr>
            <a:picLocks noChangeAspect="1"/>
          </p:cNvPicPr>
          <p:nvPr/>
        </p:nvPicPr>
        <p:blipFill>
          <a:blip r:embed="rId5"/>
          <a:stretch>
            <a:fillRect/>
          </a:stretch>
        </p:blipFill>
        <p:spPr>
          <a:xfrm>
            <a:off x="5557125" y="3481645"/>
            <a:ext cx="3823358" cy="2926080"/>
          </a:xfrm>
          <a:prstGeom prst="rect">
            <a:avLst/>
          </a:prstGeom>
        </p:spPr>
      </p:pic>
      <p:sp>
        <p:nvSpPr>
          <p:cNvPr id="11" name="TextBox 10">
            <a:extLst>
              <a:ext uri="{FF2B5EF4-FFF2-40B4-BE49-F238E27FC236}">
                <a16:creationId xmlns:a16="http://schemas.microsoft.com/office/drawing/2014/main" id="{4B98F709-5BAB-1E27-CFDF-5907E69A627A}"/>
              </a:ext>
            </a:extLst>
          </p:cNvPr>
          <p:cNvSpPr txBox="1"/>
          <p:nvPr/>
        </p:nvSpPr>
        <p:spPr bwMode="auto">
          <a:xfrm>
            <a:off x="2032000" y="1120912"/>
            <a:ext cx="4365362" cy="3416320"/>
          </a:xfrm>
          <a:prstGeom prst="rect">
            <a:avLst/>
          </a:prstGeom>
          <a:noFill/>
          <a:ln>
            <a:noFill/>
          </a:ln>
        </p:spPr>
        <p:txBody>
          <a:bodyPr wrap="none" rtlCol="0">
            <a:spAutoFit/>
          </a:bodyPr>
          <a:lstStyle/>
          <a:p>
            <a:r>
              <a:rPr lang="en-US" sz="1800" dirty="0">
                <a:solidFill>
                  <a:srgbClr val="FFFF00"/>
                </a:solidFill>
              </a:rPr>
              <a:t>Jan                                                      Apr</a:t>
            </a: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endParaRPr lang="en-US" sz="1800" dirty="0">
              <a:solidFill>
                <a:srgbClr val="FFFF00"/>
              </a:solidFill>
            </a:endParaRPr>
          </a:p>
          <a:p>
            <a:r>
              <a:rPr lang="en-US" sz="1800" dirty="0">
                <a:solidFill>
                  <a:srgbClr val="FFFF00"/>
                </a:solidFill>
              </a:rPr>
              <a:t>July                                                     Oct</a:t>
            </a:r>
          </a:p>
        </p:txBody>
      </p:sp>
    </p:spTree>
    <p:extLst>
      <p:ext uri="{BB962C8B-B14F-4D97-AF65-F5344CB8AC3E}">
        <p14:creationId xmlns:p14="http://schemas.microsoft.com/office/powerpoint/2010/main" val="658370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E5A73-1B5C-46E9-FF35-1470427815A0}"/>
              </a:ext>
            </a:extLst>
          </p:cNvPr>
          <p:cNvSpPr>
            <a:spLocks noGrp="1"/>
          </p:cNvSpPr>
          <p:nvPr>
            <p:ph type="title"/>
          </p:nvPr>
        </p:nvSpPr>
        <p:spPr/>
        <p:txBody>
          <a:bodyPr/>
          <a:lstStyle/>
          <a:p>
            <a:r>
              <a:rPr lang="en-US" dirty="0"/>
              <a:t>Maximum seasonal difference in LW and WN emissivity</a:t>
            </a:r>
          </a:p>
        </p:txBody>
      </p:sp>
      <p:sp>
        <p:nvSpPr>
          <p:cNvPr id="4" name="Date Placeholder 3">
            <a:extLst>
              <a:ext uri="{FF2B5EF4-FFF2-40B4-BE49-F238E27FC236}">
                <a16:creationId xmlns:a16="http://schemas.microsoft.com/office/drawing/2014/main" id="{BB47A8F7-6D0A-6001-3781-CA3A0B278A84}"/>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4F2125E7-0C68-CA08-FFC4-EDD1F25AF9DA}"/>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EF4FD9FF-FB15-90EC-0054-099FC1FCC080}"/>
              </a:ext>
            </a:extLst>
          </p:cNvPr>
          <p:cNvSpPr>
            <a:spLocks noGrp="1"/>
          </p:cNvSpPr>
          <p:nvPr>
            <p:ph type="sldNum" sz="quarter" idx="12"/>
          </p:nvPr>
        </p:nvSpPr>
        <p:spPr/>
        <p:txBody>
          <a:bodyPr/>
          <a:lstStyle/>
          <a:p>
            <a:pPr>
              <a:defRPr/>
            </a:pPr>
            <a:fld id="{02CE6468-21D4-704F-BA4F-DB5904759ED1}" type="slidenum">
              <a:rPr lang="en-US" altLang="en-US" smtClean="0"/>
              <a:pPr>
                <a:defRPr/>
              </a:pPr>
              <a:t>18</a:t>
            </a:fld>
            <a:endParaRPr lang="en-US" altLang="en-US"/>
          </a:p>
        </p:txBody>
      </p:sp>
      <p:pic>
        <p:nvPicPr>
          <p:cNvPr id="7" name="Picture 6">
            <a:extLst>
              <a:ext uri="{FF2B5EF4-FFF2-40B4-BE49-F238E27FC236}">
                <a16:creationId xmlns:a16="http://schemas.microsoft.com/office/drawing/2014/main" id="{DC3F5651-1D45-391C-EB0D-197BBF76EAEA}"/>
              </a:ext>
            </a:extLst>
          </p:cNvPr>
          <p:cNvPicPr>
            <a:picLocks noChangeAspect="1"/>
          </p:cNvPicPr>
          <p:nvPr/>
        </p:nvPicPr>
        <p:blipFill>
          <a:blip r:embed="rId2"/>
          <a:stretch>
            <a:fillRect/>
          </a:stretch>
        </p:blipFill>
        <p:spPr>
          <a:xfrm>
            <a:off x="337832" y="1403865"/>
            <a:ext cx="5533503" cy="4114800"/>
          </a:xfrm>
          <a:prstGeom prst="rect">
            <a:avLst/>
          </a:prstGeom>
        </p:spPr>
      </p:pic>
      <p:pic>
        <p:nvPicPr>
          <p:cNvPr id="8" name="Picture 7">
            <a:extLst>
              <a:ext uri="{FF2B5EF4-FFF2-40B4-BE49-F238E27FC236}">
                <a16:creationId xmlns:a16="http://schemas.microsoft.com/office/drawing/2014/main" id="{AE4FA620-B3E0-B421-6085-4081F38F554C}"/>
              </a:ext>
            </a:extLst>
          </p:cNvPr>
          <p:cNvPicPr>
            <a:picLocks noChangeAspect="1"/>
          </p:cNvPicPr>
          <p:nvPr/>
        </p:nvPicPr>
        <p:blipFill>
          <a:blip r:embed="rId3"/>
          <a:stretch>
            <a:fillRect/>
          </a:stretch>
        </p:blipFill>
        <p:spPr>
          <a:xfrm>
            <a:off x="5890672" y="1403865"/>
            <a:ext cx="5461973" cy="4114800"/>
          </a:xfrm>
          <a:prstGeom prst="rect">
            <a:avLst/>
          </a:prstGeom>
        </p:spPr>
      </p:pic>
      <p:sp>
        <p:nvSpPr>
          <p:cNvPr id="9" name="TextBox 8">
            <a:extLst>
              <a:ext uri="{FF2B5EF4-FFF2-40B4-BE49-F238E27FC236}">
                <a16:creationId xmlns:a16="http://schemas.microsoft.com/office/drawing/2014/main" id="{E405B664-C9CC-EEDB-64DA-17EF11A0B922}"/>
              </a:ext>
            </a:extLst>
          </p:cNvPr>
          <p:cNvSpPr txBox="1"/>
          <p:nvPr/>
        </p:nvSpPr>
        <p:spPr bwMode="auto">
          <a:xfrm>
            <a:off x="3011557" y="942200"/>
            <a:ext cx="6403933" cy="461665"/>
          </a:xfrm>
          <a:prstGeom prst="rect">
            <a:avLst/>
          </a:prstGeom>
          <a:noFill/>
          <a:ln>
            <a:noFill/>
          </a:ln>
        </p:spPr>
        <p:txBody>
          <a:bodyPr wrap="none" rtlCol="0">
            <a:spAutoFit/>
          </a:bodyPr>
          <a:lstStyle/>
          <a:p>
            <a:r>
              <a:rPr lang="en-US" dirty="0">
                <a:solidFill>
                  <a:schemeClr val="bg1"/>
                </a:solidFill>
              </a:rPr>
              <a:t>LW                                                            WN</a:t>
            </a:r>
          </a:p>
        </p:txBody>
      </p:sp>
    </p:spTree>
    <p:extLst>
      <p:ext uri="{BB962C8B-B14F-4D97-AF65-F5344CB8AC3E}">
        <p14:creationId xmlns:p14="http://schemas.microsoft.com/office/powerpoint/2010/main" val="1925836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B982-2455-E742-8979-8A1E632C6E9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E9BEA06-6D86-584B-9016-DB6D642854CC}"/>
              </a:ext>
            </a:extLst>
          </p:cNvPr>
          <p:cNvSpPr>
            <a:spLocks noGrp="1"/>
          </p:cNvSpPr>
          <p:nvPr>
            <p:ph idx="1"/>
          </p:nvPr>
        </p:nvSpPr>
        <p:spPr>
          <a:xfrm>
            <a:off x="245826" y="668101"/>
            <a:ext cx="11614741" cy="5521797"/>
          </a:xfrm>
        </p:spPr>
        <p:txBody>
          <a:bodyPr/>
          <a:lstStyle/>
          <a:p>
            <a:pPr>
              <a:lnSpc>
                <a:spcPts val="3000"/>
              </a:lnSpc>
              <a:spcBef>
                <a:spcPts val="0"/>
              </a:spcBef>
              <a:spcAft>
                <a:spcPts val="600"/>
              </a:spcAft>
            </a:pPr>
            <a:r>
              <a:rPr lang="en-US" dirty="0"/>
              <a:t>Proposed cloudy fresh-snow ADMs adding surface type and cloud properties for scene classification increase flux consistency by 3.5% for partly cloudy sky and by 1.7% for overcast sky.</a:t>
            </a:r>
          </a:p>
          <a:p>
            <a:pPr>
              <a:lnSpc>
                <a:spcPts val="3000"/>
              </a:lnSpc>
              <a:spcBef>
                <a:spcPts val="0"/>
              </a:spcBef>
              <a:spcAft>
                <a:spcPts val="600"/>
              </a:spcAft>
            </a:pPr>
            <a:r>
              <a:rPr lang="en-US" dirty="0"/>
              <a:t>Radiances calculated from DISORT with cloud optics from Ping Yang agrees better with observations than those currently used to fill the missing bins. </a:t>
            </a:r>
          </a:p>
          <a:p>
            <a:pPr>
              <a:lnSpc>
                <a:spcPts val="3000"/>
              </a:lnSpc>
              <a:spcBef>
                <a:spcPts val="0"/>
              </a:spcBef>
              <a:spcAft>
                <a:spcPts val="600"/>
              </a:spcAft>
            </a:pPr>
            <a:r>
              <a:rPr lang="en-US" dirty="0"/>
              <a:t>RMS error of LW flux using ADMs developed with data taken during La Nina and El Nino phase is equivalent to LW ADM uncertainty, indicating small sensitivity of LW ADMs to climate variability. </a:t>
            </a:r>
          </a:p>
          <a:p>
            <a:pPr>
              <a:lnSpc>
                <a:spcPts val="3000"/>
              </a:lnSpc>
              <a:spcBef>
                <a:spcPts val="0"/>
              </a:spcBef>
              <a:spcAft>
                <a:spcPts val="600"/>
              </a:spcAft>
            </a:pPr>
            <a:r>
              <a:rPr lang="en-US" dirty="0"/>
              <a:t>Developed monthly surface LW and WN emissivity based on IASI spectral emissivity. Large seasonable variability are observed over arid and semi-arid regions. Impact on LW flux will be tested. </a:t>
            </a:r>
          </a:p>
          <a:p>
            <a:endParaRPr lang="en-US" dirty="0"/>
          </a:p>
        </p:txBody>
      </p:sp>
      <p:sp>
        <p:nvSpPr>
          <p:cNvPr id="4" name="Date Placeholder 3">
            <a:extLst>
              <a:ext uri="{FF2B5EF4-FFF2-40B4-BE49-F238E27FC236}">
                <a16:creationId xmlns:a16="http://schemas.microsoft.com/office/drawing/2014/main" id="{F3883AB5-2646-B14B-A2EB-578792A0A198}"/>
              </a:ext>
            </a:extLst>
          </p:cNvPr>
          <p:cNvSpPr>
            <a:spLocks noGrp="1"/>
          </p:cNvSpPr>
          <p:nvPr>
            <p:ph type="dt" sz="half" idx="10"/>
          </p:nvPr>
        </p:nvSpPr>
        <p:spPr/>
        <p:txBody>
          <a:bodyPr/>
          <a:lstStyle/>
          <a:p>
            <a:pPr>
              <a:defRPr/>
            </a:pPr>
            <a:r>
              <a:rPr lang="en-US"/>
              <a:t>10/12/22</a:t>
            </a:r>
            <a:endParaRPr lang="en-US" dirty="0"/>
          </a:p>
        </p:txBody>
      </p:sp>
      <p:sp>
        <p:nvSpPr>
          <p:cNvPr id="5" name="Footer Placeholder 4">
            <a:extLst>
              <a:ext uri="{FF2B5EF4-FFF2-40B4-BE49-F238E27FC236}">
                <a16:creationId xmlns:a16="http://schemas.microsoft.com/office/drawing/2014/main" id="{088569E6-1418-8C46-8161-0F5957C8FE29}"/>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7696FB18-EE3E-8B4E-82D8-0F4A6F621C7D}"/>
              </a:ext>
            </a:extLst>
          </p:cNvPr>
          <p:cNvSpPr>
            <a:spLocks noGrp="1"/>
          </p:cNvSpPr>
          <p:nvPr>
            <p:ph type="sldNum" sz="quarter" idx="12"/>
          </p:nvPr>
        </p:nvSpPr>
        <p:spPr/>
        <p:txBody>
          <a:bodyPr/>
          <a:lstStyle/>
          <a:p>
            <a:pPr>
              <a:defRPr/>
            </a:pPr>
            <a:fld id="{02CE6468-21D4-704F-BA4F-DB5904759ED1}" type="slidenum">
              <a:rPr lang="en-US" altLang="en-US" smtClean="0"/>
              <a:pPr>
                <a:defRPr/>
              </a:pPr>
              <a:t>19</a:t>
            </a:fld>
            <a:endParaRPr lang="en-US" altLang="en-US"/>
          </a:p>
        </p:txBody>
      </p:sp>
    </p:spTree>
    <p:extLst>
      <p:ext uri="{BB962C8B-B14F-4D97-AF65-F5344CB8AC3E}">
        <p14:creationId xmlns:p14="http://schemas.microsoft.com/office/powerpoint/2010/main" val="27889673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blipFill rotWithShape="0">
          <a:blip xmlns:r="http://schemas.openxmlformats.org/officeDocument/2006/relationships" r:embed="rId1"/>
          <a:stretch>
            <a:fillRect l="-267" t="-96667" r="-12600" b="-125000"/>
          </a:stretch>
        </a:blipFill>
        <a:ln>
          <a:noFill/>
        </a:ln>
        <a:extLst>
          <a:ext uri="{91240B29-F687-4F45-9708-019B960494DF}">
            <a14:hiddenLine xmlns:a14="http://schemas.microsoft.com/office/drawing/2010/main" w="9525">
              <a:solidFill>
                <a:srgbClr val="000000"/>
              </a:solidFill>
              <a:miter lim="800000"/>
              <a:headEnd/>
              <a:tailEnd/>
            </a14:hiddenLine>
          </a:ext>
        </a:extLst>
      </a:spPr>
      <a:bodyPr/>
      <a:lstStyle>
        <a:defPPr>
          <a:defRPr>
            <a:no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{F75153B2-A0C1-6344-84CE-420A13D7FB0C}tf16401369</Template>
  <TotalTime>439498</TotalTime>
  <Words>1602</Words>
  <Application>Microsoft Macintosh PowerPoint</Application>
  <PresentationFormat>Widescreen</PresentationFormat>
  <Paragraphs>247</Paragraphs>
  <Slides>19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Comic Sans MS</vt:lpstr>
      <vt:lpstr>Lucida Grande</vt:lpstr>
      <vt:lpstr>Office Theme</vt:lpstr>
      <vt:lpstr>CERES Angular Distribution Model Working Group Report</vt:lpstr>
      <vt:lpstr>From radiance to flux: angular distribution models</vt:lpstr>
      <vt:lpstr>Partly cloudy fresh snow ADMs</vt:lpstr>
      <vt:lpstr>Impact of partly cloudy fresh-snow ADM change on fluxes</vt:lpstr>
      <vt:lpstr>Overcast fresh snow ADMs</vt:lpstr>
      <vt:lpstr>Impact of overcast fresh-snow ADM change on fluxes</vt:lpstr>
      <vt:lpstr>Cloud simulations used to fill the missing bin have large deviation from observation</vt:lpstr>
      <vt:lpstr>Calculation from DISORT with cloud optics from Ping Yang agrees better with observations</vt:lpstr>
      <vt:lpstr>How resilient are ADMs to climate variability and change</vt:lpstr>
      <vt:lpstr>Daytime LW fluxes (Cool Aqua - SSF)  Global average differences </vt:lpstr>
      <vt:lpstr>PowerPoint Presentation</vt:lpstr>
      <vt:lpstr>Daytime LW fluxes (Cool Aqua - SSF)  Global average differences including ANN fluxes from both sets of ADMs</vt:lpstr>
      <vt:lpstr>PowerPoint Presentation</vt:lpstr>
      <vt:lpstr>Daytime clear-sky LW fluxes difference (cool Aqua –SSF)</vt:lpstr>
      <vt:lpstr>Surface emissivity</vt:lpstr>
      <vt:lpstr>Surface emissivity</vt:lpstr>
      <vt:lpstr>LW emissivity from IASI</vt:lpstr>
      <vt:lpstr>Maximum seasonal difference in LW and WN emissivity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NASA LaRC ODIN</dc:creator>
  <cp:lastModifiedBy>Su, Wenying (LARC-E302)</cp:lastModifiedBy>
  <cp:revision>2343</cp:revision>
  <cp:lastPrinted>2021-10-08T20:18:45Z</cp:lastPrinted>
  <dcterms:created xsi:type="dcterms:W3CDTF">2013-05-06T18:25:32Z</dcterms:created>
  <dcterms:modified xsi:type="dcterms:W3CDTF">2022-09-07T01:18:34Z</dcterms:modified>
</cp:coreProperties>
</file>