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9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2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ADAF8-BE73-41FC-AB5D-33B4559BC2A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98539" y="5897539"/>
            <a:ext cx="838199" cy="767687"/>
          </a:xfrm>
        </p:spPr>
        <p:txBody>
          <a:bodyPr/>
          <a:lstStyle/>
          <a:p>
            <a:fld id="{40818FFE-F220-4E4D-B40C-A22A6A07B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002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ADAF8-BE73-41FC-AB5D-33B4559BC2A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2370" y="5791007"/>
            <a:ext cx="838199" cy="767687"/>
          </a:xfrm>
        </p:spPr>
        <p:txBody>
          <a:bodyPr/>
          <a:lstStyle/>
          <a:p>
            <a:fld id="{40818FFE-F220-4E4D-B40C-A22A6A07BC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627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ADAF8-BE73-41FC-AB5D-33B4559BC2A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18FFE-F220-4E4D-B40C-A22A6A07B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905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ADAF8-BE73-41FC-AB5D-33B4559BC2A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18FFE-F220-4E4D-B40C-A22A6A07B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512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ADAF8-BE73-41FC-AB5D-33B4559BC2A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18FFE-F220-4E4D-B40C-A22A6A07B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011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ADAF8-BE73-41FC-AB5D-33B4559BC2A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18FFE-F220-4E4D-B40C-A22A6A07B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073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ADAF8-BE73-41FC-AB5D-33B4559BC2A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18FFE-F220-4E4D-B40C-A22A6A07B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307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ADAF8-BE73-41FC-AB5D-33B4559BC2A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18FFE-F220-4E4D-B40C-A22A6A07B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11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ADAF8-BE73-41FC-AB5D-33B4559BC2A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18FFE-F220-4E4D-B40C-A22A6A07B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900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ADAF8-BE73-41FC-AB5D-33B4559BC2A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18FFE-F220-4E4D-B40C-A22A6A07B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757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ADAF8-BE73-41FC-AB5D-33B4559BC2A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18FFE-F220-4E4D-B40C-A22A6A07B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874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ADAF8-BE73-41FC-AB5D-33B4559BC2A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18FFE-F220-4E4D-B40C-A22A6A07BCD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24129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ADAF8-BE73-41FC-AB5D-33B4559BC2A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18FFE-F220-4E4D-B40C-A22A6A07B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853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ADAF8-BE73-41FC-AB5D-33B4559BC2A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18FFE-F220-4E4D-B40C-A22A6A07B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2258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ADAF8-BE73-41FC-AB5D-33B4559BC2A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18FFE-F220-4E4D-B40C-A22A6A07B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294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ADAF8-BE73-41FC-AB5D-33B4559BC2A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18FFE-F220-4E4D-B40C-A22A6A07B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1648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ADAF8-BE73-41FC-AB5D-33B4559BC2A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18FFE-F220-4E4D-B40C-A22A6A07B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18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51ADAF8-BE73-41FC-AB5D-33B4559BC2A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61612" y="5864555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18FFE-F220-4E4D-B40C-A22A6A07BCDA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489ECB0-C27E-410F-8221-A86AE786446F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10141752" y="76200"/>
            <a:ext cx="1404137" cy="119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70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hyperlink" Target="https://www.youtube.com/watch?v=7-7dVrTcgm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youtube.com/watch?v=7-7dVrTcgm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3CA46-9E2C-4BD2-91E5-66F5CD3608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968188"/>
            <a:ext cx="8825658" cy="3809193"/>
          </a:xfrm>
        </p:spPr>
        <p:txBody>
          <a:bodyPr anchor="t" anchorCtr="0">
            <a:noAutofit/>
          </a:bodyPr>
          <a:lstStyle/>
          <a:p>
            <a:r>
              <a:rPr lang="en-US" sz="5400" dirty="0"/>
              <a:t>An Efficient and Effective Light Gas Gun Design for Millimeter-scale Hypervelocity Testing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6935E8-B6EA-44ED-B21F-C54E2041D0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5059" y="4910865"/>
            <a:ext cx="9144000" cy="1479178"/>
          </a:xfrm>
        </p:spPr>
        <p:txBody>
          <a:bodyPr/>
          <a:lstStyle/>
          <a:p>
            <a:r>
              <a:rPr lang="en-US" dirty="0"/>
              <a:t>Scott Hull, NASA Goddard Space Flight Center</a:t>
            </a:r>
          </a:p>
          <a:p>
            <a:r>
              <a:rPr lang="en-US" dirty="0"/>
              <a:t>Mark Kulick, Analytical Mechanics Associates</a:t>
            </a:r>
          </a:p>
          <a:p>
            <a:r>
              <a:rPr lang="en-US" dirty="0"/>
              <a:t>Don </a:t>
            </a:r>
            <a:r>
              <a:rPr lang="en-US" dirty="0" err="1"/>
              <a:t>Humes</a:t>
            </a:r>
            <a:r>
              <a:rPr lang="en-US" dirty="0"/>
              <a:t>, NASA Langley Research Center (Retired)</a:t>
            </a:r>
          </a:p>
        </p:txBody>
      </p:sp>
    </p:spTree>
    <p:extLst>
      <p:ext uri="{BB962C8B-B14F-4D97-AF65-F5344CB8AC3E}">
        <p14:creationId xmlns:p14="http://schemas.microsoft.com/office/powerpoint/2010/main" val="2839444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002FA-B415-4951-BA4D-027400D32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Documenting a Unique and Elegant Design of a Light Gas Gun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00489-145E-40E0-88B2-C3540DACB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  <a:p>
            <a:pPr lvl="1"/>
            <a:r>
              <a:rPr lang="en-US" dirty="0"/>
              <a:t>Designed in the early 1970’s for meteoroid impact studies</a:t>
            </a:r>
          </a:p>
          <a:p>
            <a:pPr lvl="1"/>
            <a:r>
              <a:rPr lang="en-US" dirty="0"/>
              <a:t>Used for over 30 years in support of a wide variety of NASA missions</a:t>
            </a:r>
          </a:p>
          <a:p>
            <a:pPr lvl="1"/>
            <a:r>
              <a:rPr lang="en-US" dirty="0"/>
              <a:t>Hardware has been donated to the National Air and Space Museum</a:t>
            </a:r>
          </a:p>
          <a:p>
            <a:r>
              <a:rPr lang="en-US" dirty="0"/>
              <a:t>Unique Characteristics</a:t>
            </a:r>
          </a:p>
          <a:p>
            <a:pPr lvl="1"/>
            <a:r>
              <a:rPr lang="en-US" dirty="0"/>
              <a:t>Used a 220 Swift hunting rifle for the first stage (similar to </a:t>
            </a:r>
            <a:r>
              <a:rPr lang="en-US" dirty="0" err="1"/>
              <a:t>CalTech</a:t>
            </a:r>
            <a:r>
              <a:rPr lang="en-US" dirty="0"/>
              <a:t> SPHIR)</a:t>
            </a:r>
          </a:p>
          <a:p>
            <a:pPr lvl="1"/>
            <a:r>
              <a:rPr lang="en-US" dirty="0"/>
              <a:t>Did not require a sabot: all energy went into accelerating the projectile</a:t>
            </a:r>
          </a:p>
          <a:p>
            <a:pPr lvl="1"/>
            <a:r>
              <a:rPr lang="en-US" dirty="0"/>
              <a:t>Launch Tube matched to the projectile diameter</a:t>
            </a:r>
          </a:p>
          <a:p>
            <a:pPr lvl="1"/>
            <a:r>
              <a:rPr lang="en-US" dirty="0"/>
              <a:t>Smaller powder charge: reduced safety concerns</a:t>
            </a:r>
          </a:p>
          <a:p>
            <a:pPr lvl="1"/>
            <a:r>
              <a:rPr lang="en-US" dirty="0"/>
              <a:t>Relatively small and easy to clean and cycle: lower cycle time and cost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93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5EB34-52AC-4920-90DA-57123880A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Langley Miniature Light Gas Gun </a:t>
            </a:r>
            <a:br>
              <a:rPr lang="en-US" dirty="0"/>
            </a:br>
            <a:r>
              <a:rPr lang="en-US" dirty="0"/>
              <a:t>Overall Design</a:t>
            </a:r>
          </a:p>
        </p:txBody>
      </p:sp>
      <p:pic>
        <p:nvPicPr>
          <p:cNvPr id="4" name="Content Placeholder 3" descr="Diagram, engineering drawing&#10;&#10;Description automatically generated">
            <a:extLst>
              <a:ext uri="{FF2B5EF4-FFF2-40B4-BE49-F238E27FC236}">
                <a16:creationId xmlns:a16="http://schemas.microsoft.com/office/drawing/2014/main" id="{DDB7A553-9908-48A1-B82B-32C43762360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08" y="2006902"/>
            <a:ext cx="11017583" cy="4398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928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88226-BCEF-4608-A98A-CE925E5BC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Preparation Cycle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718E2-A44E-4CC9-91BA-AF11C48F2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9702" y="5620871"/>
            <a:ext cx="4988255" cy="88750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Screen shots from </a:t>
            </a:r>
            <a:br>
              <a:rPr lang="en-US" dirty="0"/>
            </a:b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https://www.youtube.com/watch?v=7-7dVrTcgmg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47FE1A-79CB-45C4-82A1-1A76734E7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018" y="1444457"/>
            <a:ext cx="2219136" cy="23837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49336C-41BC-467C-9877-484D51922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388" y="2946648"/>
            <a:ext cx="1972153" cy="21279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966C27-AAEE-4D24-A504-BDAD5EB221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5312" y="4253207"/>
            <a:ext cx="2597121" cy="21520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092301-D051-4754-9F24-E174003E57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624" y="2785628"/>
            <a:ext cx="3172214" cy="21520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0D704B-A22B-4CCD-BB18-DB579D8757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0371" y="1560290"/>
            <a:ext cx="3020926" cy="215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967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D48C5-7C74-4D19-AFEF-3AC2D9A67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Chamber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D0D3F20-7021-4609-92DD-189B3E977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3969" y="5747657"/>
            <a:ext cx="3913988" cy="760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/>
              <a:t>Screen shots from </a:t>
            </a:r>
            <a:br>
              <a:rPr lang="en-US" sz="1600" dirty="0"/>
            </a:br>
            <a:r>
              <a:rPr lang="en-US" sz="14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https://www.youtube.com/watch?v=7-7dVrTcgmg</a:t>
            </a:r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2C55FB-A1AF-4D2D-B6AD-9C98A57F3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934" y="1247888"/>
            <a:ext cx="3921462" cy="25824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F1C3A9-9A78-4372-A79E-B6F8E41F51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5407" y="1250077"/>
            <a:ext cx="3607480" cy="25802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5CD0EE-4853-4943-A211-0C0B3598CB0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986"/>
          <a:stretch/>
        </p:blipFill>
        <p:spPr>
          <a:xfrm>
            <a:off x="3296065" y="3981981"/>
            <a:ext cx="4535503" cy="2332758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B99975E-213C-4528-BA63-53F27F3D7587}"/>
              </a:ext>
            </a:extLst>
          </p:cNvPr>
          <p:cNvCxnSpPr>
            <a:cxnSpLocks/>
          </p:cNvCxnSpPr>
          <p:nvPr/>
        </p:nvCxnSpPr>
        <p:spPr>
          <a:xfrm>
            <a:off x="3296065" y="3550024"/>
            <a:ext cx="1406564" cy="13180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CC0E5CE-E9EF-4334-A615-8A37C91E9690}"/>
              </a:ext>
            </a:extLst>
          </p:cNvPr>
          <p:cNvCxnSpPr>
            <a:cxnSpLocks/>
          </p:cNvCxnSpPr>
          <p:nvPr/>
        </p:nvCxnSpPr>
        <p:spPr>
          <a:xfrm>
            <a:off x="2815665" y="3307976"/>
            <a:ext cx="1886964" cy="177783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FB931A9-B68D-4ACE-A1E6-94D03614D965}"/>
              </a:ext>
            </a:extLst>
          </p:cNvPr>
          <p:cNvCxnSpPr>
            <a:cxnSpLocks/>
          </p:cNvCxnSpPr>
          <p:nvPr/>
        </p:nvCxnSpPr>
        <p:spPr>
          <a:xfrm flipH="1">
            <a:off x="5193832" y="1713103"/>
            <a:ext cx="2790136" cy="41399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7802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A6F06-8E88-4DC0-92E5-9AA7E0C7A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CDC07-5A49-428F-955E-5E778CD93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3168502"/>
            <a:ext cx="8947522" cy="3079898"/>
          </a:xfrm>
        </p:spPr>
        <p:txBody>
          <a:bodyPr>
            <a:normAutofit/>
          </a:bodyPr>
          <a:lstStyle/>
          <a:p>
            <a:r>
              <a:rPr lang="en-US" dirty="0"/>
              <a:t>Used off and on for over 30 years</a:t>
            </a:r>
          </a:p>
          <a:p>
            <a:pPr lvl="1"/>
            <a:r>
              <a:rPr lang="en-US" dirty="0"/>
              <a:t>Pioneer, Voyager 1, LDEF, Lunar Orbiter, International Space Station</a:t>
            </a:r>
          </a:p>
          <a:p>
            <a:r>
              <a:rPr lang="en-US" dirty="0"/>
              <a:t>Most tests at 5-7 km/s, maximum when new 9.2 km/s</a:t>
            </a:r>
          </a:p>
          <a:p>
            <a:r>
              <a:rPr lang="en-US" dirty="0"/>
              <a:t>Spherical and cylindrical projectiles, &lt;1to 3.2 mm diameter</a:t>
            </a:r>
          </a:p>
          <a:p>
            <a:r>
              <a:rPr lang="en-US" dirty="0"/>
              <a:t>Four launch tube diameters to match projectile</a:t>
            </a:r>
          </a:p>
          <a:p>
            <a:r>
              <a:rPr lang="en-US" dirty="0"/>
              <a:t>Nylon, glass, and stainless-steel projectiles</a:t>
            </a:r>
          </a:p>
          <a:p>
            <a:r>
              <a:rPr lang="en-US" dirty="0"/>
              <a:t>Estimated cost: $1.25 (1990) plus 1-hour labor per shot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7A0013-220F-453B-AAB9-E6CCE9BCE4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736"/>
          <a:stretch/>
        </p:blipFill>
        <p:spPr>
          <a:xfrm>
            <a:off x="3720225" y="521058"/>
            <a:ext cx="4977208" cy="256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792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D212D-261B-43EC-ABFB-E6B565550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BA492-FCD6-4B72-BF55-DF32DB73A9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Effective, efficient, and elegant design</a:t>
            </a:r>
          </a:p>
          <a:p>
            <a:r>
              <a:rPr lang="en-US" dirty="0"/>
              <a:t>Easily and inexpensively replaced components in wear locations</a:t>
            </a:r>
          </a:p>
          <a:p>
            <a:r>
              <a:rPr lang="en-US" dirty="0"/>
              <a:t>Low-cost option for small (1-3 mm) projectile testing</a:t>
            </a:r>
          </a:p>
          <a:p>
            <a:r>
              <a:rPr lang="en-US" dirty="0"/>
              <a:t>Limited to four diameter options, but could use cylindrical projectiles to adjust projectile mass</a:t>
            </a:r>
          </a:p>
          <a:p>
            <a:r>
              <a:rPr lang="en-US" dirty="0"/>
              <a:t>Operated for more than 30 years</a:t>
            </a:r>
          </a:p>
          <a:p>
            <a:r>
              <a:rPr lang="en-US" dirty="0"/>
              <a:t>Now retired, but elements of the design still have value for modern HVI test equipment</a:t>
            </a:r>
          </a:p>
        </p:txBody>
      </p:sp>
    </p:spTree>
    <p:extLst>
      <p:ext uri="{BB962C8B-B14F-4D97-AF65-F5344CB8AC3E}">
        <p14:creationId xmlns:p14="http://schemas.microsoft.com/office/powerpoint/2010/main" val="4029409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09866-B020-4525-B66D-AB8CFFA71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03B80-C4C1-4D3C-9BE3-149E4EB9B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Study the physics and mechanical stresses in each component to understand safety limits</a:t>
            </a:r>
          </a:p>
          <a:p>
            <a:endParaRPr lang="en-US" dirty="0"/>
          </a:p>
          <a:p>
            <a:r>
              <a:rPr lang="en-US" dirty="0"/>
              <a:t>Build a new LGG from this basic design</a:t>
            </a:r>
          </a:p>
          <a:p>
            <a:pPr lvl="1"/>
            <a:r>
              <a:rPr lang="en-US" dirty="0"/>
              <a:t>Optimize the powder charge, diaphragm thickness, and H</a:t>
            </a:r>
            <a:r>
              <a:rPr lang="en-US" baseline="-25000" dirty="0"/>
              <a:t>2</a:t>
            </a:r>
            <a:r>
              <a:rPr lang="en-US" dirty="0"/>
              <a:t> pressure</a:t>
            </a:r>
          </a:p>
          <a:p>
            <a:pPr lvl="1"/>
            <a:r>
              <a:rPr lang="en-US" dirty="0"/>
              <a:t>Goal of safely and routinely achieving 8, 9, or even 10 km/s</a:t>
            </a:r>
          </a:p>
          <a:p>
            <a:pPr lvl="1"/>
            <a:r>
              <a:rPr lang="en-US" dirty="0"/>
              <a:t>Retain cost-effectiveness to enable large sample sizes</a:t>
            </a:r>
          </a:p>
        </p:txBody>
      </p:sp>
    </p:spTree>
    <p:extLst>
      <p:ext uri="{BB962C8B-B14F-4D97-AF65-F5344CB8AC3E}">
        <p14:creationId xmlns:p14="http://schemas.microsoft.com/office/powerpoint/2010/main" val="12477107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1153</TotalTime>
  <Words>382</Words>
  <Application>Microsoft Office PowerPoint</Application>
  <PresentationFormat>Widescreen</PresentationFormat>
  <Paragraphs>42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Times New Roman</vt:lpstr>
      <vt:lpstr>Wingdings 3</vt:lpstr>
      <vt:lpstr>Ion</vt:lpstr>
      <vt:lpstr>An Efficient and Effective Light Gas Gun Design for Millimeter-scale Hypervelocity Testing</vt:lpstr>
      <vt:lpstr>Documenting a Unique and Elegant Design of a Light Gas Gun</vt:lpstr>
      <vt:lpstr>Langley Miniature Light Gas Gun  Overall Design</vt:lpstr>
      <vt:lpstr>Preparation Cycle</vt:lpstr>
      <vt:lpstr>Test Chamber</vt:lpstr>
      <vt:lpstr>Results</vt:lpstr>
      <vt:lpstr>Conclusions</vt:lpstr>
      <vt:lpstr>Potential Future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Efficient and Effective Light Gas Gun Design for Millimeter-scale Hypervelocity Testing</dc:title>
  <dc:creator>Scott Hull</dc:creator>
  <cp:lastModifiedBy>Scott Hull</cp:lastModifiedBy>
  <cp:revision>13</cp:revision>
  <dcterms:created xsi:type="dcterms:W3CDTF">2022-08-18T19:32:13Z</dcterms:created>
  <dcterms:modified xsi:type="dcterms:W3CDTF">2022-08-24T21:07:46Z</dcterms:modified>
</cp:coreProperties>
</file>