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theme/theme5.xml" ContentType="application/vnd.openxmlformats-officedocument.theme+xml"/>
  <Override PartName="/ppt/slideLayouts/slideLayout1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29" r:id="rId4"/>
    <p:sldMasterId id="2147483848" r:id="rId5"/>
    <p:sldMasterId id="2147483666" r:id="rId6"/>
    <p:sldMasterId id="2147483681" r:id="rId7"/>
    <p:sldMasterId id="2147483806" r:id="rId8"/>
    <p:sldMasterId id="2147483821" r:id="rId9"/>
  </p:sldMasterIdLst>
  <p:notesMasterIdLst>
    <p:notesMasterId r:id="rId45"/>
  </p:notesMasterIdLst>
  <p:handoutMasterIdLst>
    <p:handoutMasterId r:id="rId46"/>
  </p:handoutMasterIdLst>
  <p:sldIdLst>
    <p:sldId id="259" r:id="rId10"/>
    <p:sldId id="257" r:id="rId11"/>
    <p:sldId id="386" r:id="rId12"/>
    <p:sldId id="401" r:id="rId13"/>
    <p:sldId id="382" r:id="rId14"/>
    <p:sldId id="385" r:id="rId15"/>
    <p:sldId id="262" r:id="rId16"/>
    <p:sldId id="402" r:id="rId17"/>
    <p:sldId id="264" r:id="rId18"/>
    <p:sldId id="414" r:id="rId19"/>
    <p:sldId id="403" r:id="rId20"/>
    <p:sldId id="268" r:id="rId21"/>
    <p:sldId id="269" r:id="rId22"/>
    <p:sldId id="404" r:id="rId23"/>
    <p:sldId id="413" r:id="rId24"/>
    <p:sldId id="373" r:id="rId25"/>
    <p:sldId id="405" r:id="rId26"/>
    <p:sldId id="388" r:id="rId27"/>
    <p:sldId id="406" r:id="rId28"/>
    <p:sldId id="389" r:id="rId29"/>
    <p:sldId id="390" r:id="rId30"/>
    <p:sldId id="407" r:id="rId31"/>
    <p:sldId id="374" r:id="rId32"/>
    <p:sldId id="391" r:id="rId33"/>
    <p:sldId id="408" r:id="rId34"/>
    <p:sldId id="392" r:id="rId35"/>
    <p:sldId id="393" r:id="rId36"/>
    <p:sldId id="394" r:id="rId37"/>
    <p:sldId id="412" r:id="rId38"/>
    <p:sldId id="395" r:id="rId39"/>
    <p:sldId id="409" r:id="rId40"/>
    <p:sldId id="367" r:id="rId41"/>
    <p:sldId id="415" r:id="rId42"/>
    <p:sldId id="410" r:id="rId43"/>
    <p:sldId id="384" r:id="rId44"/>
  </p:sldIdLst>
  <p:sldSz cx="12192000" cy="6858000"/>
  <p:notesSz cx="6985000" cy="9283700"/>
  <p:embeddedFontLst>
    <p:embeddedFont>
      <p:font typeface="Calibri" panose="020F0502020204030204" pitchFamily="34" charset="0"/>
      <p:regular r:id="rId47"/>
      <p:bold r:id="rId48"/>
      <p:italic r:id="rId49"/>
      <p:boldItalic r:id="rId50"/>
    </p:embeddedFont>
    <p:embeddedFont>
      <p:font typeface="Jacobs Chronos" panose="020B060402020202020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1E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60F8704-076C-47E3-8B64-BA5440797084}">
  <a:tblStyle styleId="{C60F8704-076C-47E3-8B64-BA5440797084}" styleName="Jacobs Table Style 1">
    <a:wholeTbl>
      <a:tcTxStyle b="off">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wholeTbl>
    <a:band2H>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H>
    <a:band2V>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V>
    <a:la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lastCol>
    <a:fir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firstCol>
    <a:lastRow>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lastRow>
    <a:se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eCell>
    <a:sw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wCell>
    <a:firstRow>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firstRow>
    <a:ne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neCell>
    <a:nw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nwCell>
  </a:tblStyle>
  <a:tblStyle styleId="{BFCAF012-7E69-4072-AFDE-7F0A5DE60C18}" styleName="Jacobs Table Style 2">
    <a:wholeTbl>
      <a:tcTxStyle b="off">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wholeTbl>
    <a:band2H>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H>
    <a:band2V>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V>
    <a:la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lastCol>
    <a:fir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firstCol>
    <a:lastRow>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lastRow>
    <a:se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eCell>
    <a:sw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wCell>
    <a:firstRow>
      <a:tcTxStyle b="on">
        <a:fontRef idx="minor">
          <a:prstClr val="black"/>
        </a:fontRef>
        <a:schemeClr val="lt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1"/>
          </a:solidFill>
        </a:fill>
      </a:tcStyle>
    </a:firstRow>
    <a:neCell>
      <a:tcTxStyle b="on">
        <a:fontRef idx="minor">
          <a:prstClr val="black"/>
        </a:fontRef>
        <a:schemeClr val="lt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1"/>
          </a:solidFill>
        </a:fill>
      </a:tcStyle>
    </a:neCell>
    <a:nwCell>
      <a:tcTxStyle b="on">
        <a:fontRef idx="minor">
          <a:prstClr val="black"/>
        </a:fontRef>
        <a:schemeClr val="lt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1"/>
          </a:solidFill>
        </a:fill>
      </a:tcStyle>
    </a:nwCell>
  </a:tblStyle>
  <a:tblStyle styleId="{B1232FDD-9FA7-48EA-B9EF-A92EB47FDDB2}" styleName="Jacobs Table Style 3">
    <a:wholeTbl>
      <a:tcTxStyle b="off">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0" cmpd="sng">
              <a:solidFill>
                <a:schemeClr val="accent1"/>
              </a:solidFill>
            </a:ln>
          </a:insideV>
        </a:tcBdr>
        <a:fill>
          <a:noFill/>
        </a:fill>
      </a:tcStyle>
    </a:wholeTbl>
    <a:band2H>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0" cmpd="sng">
              <a:solidFill>
                <a:schemeClr val="accent1"/>
              </a:solidFill>
            </a:ln>
          </a:insideV>
        </a:tcBdr>
        <a:fill>
          <a:solidFill>
            <a:schemeClr val="accent4"/>
          </a:solidFill>
        </a:fill>
      </a:tcStyle>
    </a:band2H>
    <a:band2V>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4"/>
          </a:solidFill>
        </a:fill>
      </a:tcStyle>
    </a:band2V>
    <a:lastCo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4"/>
          </a:solidFill>
        </a:fill>
      </a:tcStyle>
    </a:lastCol>
    <a:firstCo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4"/>
          </a:solidFill>
        </a:fill>
      </a:tcStyle>
    </a:firstCol>
    <a:lastRow>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lastRow>
    <a:seCel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seCell>
    <a:swCel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swCell>
    <a:firstRow>
      <a:tcTxStyle b="on">
        <a:fontRef idx="minor">
          <a:prstClr val="black"/>
        </a:fontRef>
        <a:schemeClr val="lt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solidFill>
        </a:fill>
      </a:tcStyle>
    </a:firstRow>
    <a:neCell>
      <a:tcTxStyle b="on">
        <a:fontRef idx="minor">
          <a:prstClr val="black"/>
        </a:fontRef>
        <a:schemeClr val="lt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solidFill>
        </a:fill>
      </a:tcStyle>
    </a:neCell>
    <a:nwCell>
      <a:tcTxStyle b="on">
        <a:fontRef idx="minor">
          <a:prstClr val="black"/>
        </a:fontRef>
        <a:schemeClr val="lt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solidFill>
        </a:fill>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22" autoAdjust="0"/>
    <p:restoredTop sz="86722" autoAdjust="0"/>
  </p:normalViewPr>
  <p:slideViewPr>
    <p:cSldViewPr snapToGrid="0">
      <p:cViewPr varScale="1">
        <p:scale>
          <a:sx n="95" d="100"/>
          <a:sy n="95" d="100"/>
        </p:scale>
        <p:origin x="822" y="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2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notesMaster" Target="notesMasters/notesMaster1.xml"/><Relationship Id="rId53" Type="http://schemas.openxmlformats.org/officeDocument/2006/relationships/font" Target="fonts/font7.fntdata"/><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font" Target="fonts/font2.fntdata"/><Relationship Id="rId56"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font" Target="fonts/font5.fntdata"/><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handoutMaster" Target="handoutMasters/handoutMaster1.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3.fntdata"/><Relationship Id="rId57" Type="http://schemas.openxmlformats.org/officeDocument/2006/relationships/theme" Target="theme/theme1.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font" Target="fonts/font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334D18-2AE5-4FB2-88C0-AC58763A791E}"/>
              </a:ext>
            </a:extLst>
          </p:cNvPr>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a:extLst>
              <a:ext uri="{FF2B5EF4-FFF2-40B4-BE49-F238E27FC236}">
                <a16:creationId xmlns:a16="http://schemas.microsoft.com/office/drawing/2014/main" id="{2A895A56-5745-40EA-9D7E-9B96F4951972}"/>
              </a:ext>
            </a:extLst>
          </p:cNvPr>
          <p:cNvSpPr>
            <a:spLocks noGrp="1"/>
          </p:cNvSpPr>
          <p:nvPr>
            <p:ph type="dt" sz="quarter" idx="1"/>
          </p:nvPr>
        </p:nvSpPr>
        <p:spPr>
          <a:xfrm>
            <a:off x="3956550" y="0"/>
            <a:ext cx="3026833" cy="465797"/>
          </a:xfrm>
          <a:prstGeom prst="rect">
            <a:avLst/>
          </a:prstGeom>
        </p:spPr>
        <p:txBody>
          <a:bodyPr vert="horz" lIns="92958" tIns="46479" rIns="92958" bIns="46479" rtlCol="0"/>
          <a:lstStyle>
            <a:lvl1pPr algn="r">
              <a:defRPr sz="1200"/>
            </a:lvl1pPr>
          </a:lstStyle>
          <a:p>
            <a:fld id="{B797A51D-465D-438D-BB65-13C4828FA74D}" type="datetimeFigureOut">
              <a:rPr lang="en-US" smtClean="0"/>
              <a:t>9/7/2022</a:t>
            </a:fld>
            <a:endParaRPr lang="en-US"/>
          </a:p>
        </p:txBody>
      </p:sp>
      <p:sp>
        <p:nvSpPr>
          <p:cNvPr id="4" name="Footer Placeholder 3">
            <a:extLst>
              <a:ext uri="{FF2B5EF4-FFF2-40B4-BE49-F238E27FC236}">
                <a16:creationId xmlns:a16="http://schemas.microsoft.com/office/drawing/2014/main" id="{4E649E76-723B-461F-840E-22BB84845002}"/>
              </a:ext>
            </a:extLst>
          </p:cNvPr>
          <p:cNvSpPr>
            <a:spLocks noGrp="1"/>
          </p:cNvSpPr>
          <p:nvPr>
            <p:ph type="ftr" sz="quarter" idx="2"/>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8C24E38-3B7A-4AE2-89B3-57702F01E666}"/>
              </a:ext>
            </a:extLst>
          </p:cNvPr>
          <p:cNvSpPr>
            <a:spLocks noGrp="1"/>
          </p:cNvSpPr>
          <p:nvPr>
            <p:ph type="sldNum" sz="quarter" idx="3"/>
          </p:nvPr>
        </p:nvSpPr>
        <p:spPr>
          <a:xfrm>
            <a:off x="3956550" y="8817904"/>
            <a:ext cx="3026833" cy="465796"/>
          </a:xfrm>
          <a:prstGeom prst="rect">
            <a:avLst/>
          </a:prstGeom>
        </p:spPr>
        <p:txBody>
          <a:bodyPr vert="horz" lIns="92958" tIns="46479" rIns="92958" bIns="46479" rtlCol="0" anchor="b"/>
          <a:lstStyle>
            <a:lvl1pPr algn="r">
              <a:defRPr sz="1200"/>
            </a:lvl1pPr>
          </a:lstStyle>
          <a:p>
            <a:fld id="{2E3B27A0-9A40-4F0B-9547-846E5088B7C6}" type="slidenum">
              <a:rPr lang="en-US" smtClean="0"/>
              <a:t>‹#›</a:t>
            </a:fld>
            <a:endParaRPr lang="en-US"/>
          </a:p>
        </p:txBody>
      </p:sp>
    </p:spTree>
    <p:extLst>
      <p:ext uri="{BB962C8B-B14F-4D97-AF65-F5344CB8AC3E}">
        <p14:creationId xmlns:p14="http://schemas.microsoft.com/office/powerpoint/2010/main" val="4268068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61F82567-BB9E-4E87-B24B-87AB2D30DD49}" type="datetimeFigureOut">
              <a:rPr lang="en-US" smtClean="0"/>
              <a:t>9/7/2022</a:t>
            </a:fld>
            <a:endParaRPr lang="en-US"/>
          </a:p>
        </p:txBody>
      </p:sp>
      <p:sp>
        <p:nvSpPr>
          <p:cNvPr id="4" name="Slide Image Placeholder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2435426C-CA4F-4579-8ACE-2CDAEC2AB0CD}" type="slidenum">
              <a:rPr lang="en-US" smtClean="0"/>
              <a:t>‹#›</a:t>
            </a:fld>
            <a:endParaRPr lang="en-US"/>
          </a:p>
        </p:txBody>
      </p:sp>
    </p:spTree>
    <p:extLst>
      <p:ext uri="{BB962C8B-B14F-4D97-AF65-F5344CB8AC3E}">
        <p14:creationId xmlns:p14="http://schemas.microsoft.com/office/powerpoint/2010/main" val="65663334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to background of AM processes</a:t>
            </a:r>
          </a:p>
        </p:txBody>
      </p:sp>
      <p:sp>
        <p:nvSpPr>
          <p:cNvPr id="4" name="Slide Number Placeholder 3"/>
          <p:cNvSpPr>
            <a:spLocks noGrp="1"/>
          </p:cNvSpPr>
          <p:nvPr>
            <p:ph type="sldNum" sz="quarter" idx="5"/>
          </p:nvPr>
        </p:nvSpPr>
        <p:spPr/>
        <p:txBody>
          <a:bodyPr/>
          <a:lstStyle/>
          <a:p>
            <a:fld id="{2435426C-CA4F-4579-8ACE-2CDAEC2AB0CD}" type="slidenum">
              <a:rPr lang="en-US" smtClean="0"/>
              <a:t>2</a:t>
            </a:fld>
            <a:endParaRPr lang="en-US"/>
          </a:p>
        </p:txBody>
      </p:sp>
    </p:spTree>
    <p:extLst>
      <p:ext uri="{BB962C8B-B14F-4D97-AF65-F5344CB8AC3E}">
        <p14:creationId xmlns:p14="http://schemas.microsoft.com/office/powerpoint/2010/main" val="1973021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project was to begin laying the ground-work of applying additive manufacturing to solid rocket propulsion systems. At present, traditional manufacturing methods of forging and casting SRM cases have very lengthy timelines. Up to 1-2 year. </a:t>
            </a:r>
          </a:p>
          <a:p>
            <a:endParaRPr lang="en-US" dirty="0"/>
          </a:p>
          <a:p>
            <a:r>
              <a:rPr lang="en-US" dirty="0"/>
              <a:t>Long </a:t>
            </a:r>
            <a:r>
              <a:rPr lang="en-US" dirty="0" err="1"/>
              <a:t>mfg</a:t>
            </a:r>
            <a:r>
              <a:rPr lang="en-US" dirty="0"/>
              <a:t> lead times can bring too much schedule risk to a program.</a:t>
            </a:r>
          </a:p>
          <a:p>
            <a:endParaRPr lang="en-US" dirty="0"/>
          </a:p>
          <a:p>
            <a:r>
              <a:rPr lang="en-US" dirty="0"/>
              <a:t>Additive manufacturing can reduce this lead time down to just a couple of months. Opening the door for more complex geometries during the manufacturing process and reduce the need of tooling hardware.</a:t>
            </a:r>
          </a:p>
          <a:p>
            <a:endParaRPr lang="en-US" dirty="0"/>
          </a:p>
          <a:p>
            <a:r>
              <a:rPr lang="en-US" dirty="0"/>
              <a:t>Multiple current programs have considered using a metal SRM case, such as titanium: MAV and Europa Lander</a:t>
            </a:r>
          </a:p>
          <a:p>
            <a:endParaRPr lang="en-US" dirty="0"/>
          </a:p>
          <a:p>
            <a:endParaRPr lang="en-US" dirty="0"/>
          </a:p>
        </p:txBody>
      </p:sp>
      <p:sp>
        <p:nvSpPr>
          <p:cNvPr id="4" name="Slide Number Placeholder 3"/>
          <p:cNvSpPr>
            <a:spLocks noGrp="1"/>
          </p:cNvSpPr>
          <p:nvPr>
            <p:ph type="sldNum" sz="quarter" idx="5"/>
          </p:nvPr>
        </p:nvSpPr>
        <p:spPr/>
        <p:txBody>
          <a:bodyPr/>
          <a:lstStyle/>
          <a:p>
            <a:fld id="{2435426C-CA4F-4579-8ACE-2CDAEC2AB0CD}" type="slidenum">
              <a:rPr lang="en-US" smtClean="0"/>
              <a:t>3</a:t>
            </a:fld>
            <a:endParaRPr lang="en-US"/>
          </a:p>
        </p:txBody>
      </p:sp>
    </p:spTree>
    <p:extLst>
      <p:ext uri="{BB962C8B-B14F-4D97-AF65-F5344CB8AC3E}">
        <p14:creationId xmlns:p14="http://schemas.microsoft.com/office/powerpoint/2010/main" val="3945359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briefly cover comparisons of different AM processes</a:t>
            </a:r>
          </a:p>
        </p:txBody>
      </p:sp>
      <p:sp>
        <p:nvSpPr>
          <p:cNvPr id="4" name="Slide Number Placeholder 3"/>
          <p:cNvSpPr>
            <a:spLocks noGrp="1"/>
          </p:cNvSpPr>
          <p:nvPr>
            <p:ph type="sldNum" sz="quarter" idx="5"/>
          </p:nvPr>
        </p:nvSpPr>
        <p:spPr/>
        <p:txBody>
          <a:bodyPr/>
          <a:lstStyle/>
          <a:p>
            <a:fld id="{2435426C-CA4F-4579-8ACE-2CDAEC2AB0CD}" type="slidenum">
              <a:rPr lang="en-US" smtClean="0"/>
              <a:t>4</a:t>
            </a:fld>
            <a:endParaRPr lang="en-US"/>
          </a:p>
        </p:txBody>
      </p:sp>
    </p:spTree>
    <p:extLst>
      <p:ext uri="{BB962C8B-B14F-4D97-AF65-F5344CB8AC3E}">
        <p14:creationId xmlns:p14="http://schemas.microsoft.com/office/powerpoint/2010/main" val="3849197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AM processes that can be considered for SRM cases. On the right there is a chart them down into various categories. Currently, PBF and DED methods are being considered. </a:t>
            </a:r>
          </a:p>
          <a:p>
            <a:endParaRPr lang="en-US" dirty="0"/>
          </a:p>
          <a:p>
            <a:r>
              <a:rPr lang="en-US" dirty="0"/>
              <a:t>The small print space of PBF could fill a gap for small-scale SRMs for </a:t>
            </a:r>
            <a:r>
              <a:rPr lang="en-US" dirty="0" err="1"/>
              <a:t>cubeSats</a:t>
            </a:r>
            <a:r>
              <a:rPr lang="en-US" dirty="0"/>
              <a:t>.</a:t>
            </a:r>
          </a:p>
          <a:p>
            <a:endParaRPr lang="en-US" dirty="0"/>
          </a:p>
          <a:p>
            <a:r>
              <a:rPr lang="en-US" dirty="0"/>
              <a:t>Direct Energy Deposition (DED) can fill the </a:t>
            </a:r>
            <a:r>
              <a:rPr lang="en-US" dirty="0" err="1"/>
              <a:t>mfg</a:t>
            </a:r>
            <a:r>
              <a:rPr lang="en-US" dirty="0"/>
              <a:t> gap for larger SRM cases, such as the STAR 17 and 48 from the previous slide. DED processes also have the advantage of have developed technologies for multiple heat sources and both powder and wire as the feedstock.</a:t>
            </a:r>
          </a:p>
        </p:txBody>
      </p:sp>
      <p:sp>
        <p:nvSpPr>
          <p:cNvPr id="4" name="Slide Number Placeholder 3"/>
          <p:cNvSpPr>
            <a:spLocks noGrp="1"/>
          </p:cNvSpPr>
          <p:nvPr>
            <p:ph type="sldNum" sz="quarter" idx="5"/>
          </p:nvPr>
        </p:nvSpPr>
        <p:spPr/>
        <p:txBody>
          <a:bodyPr/>
          <a:lstStyle/>
          <a:p>
            <a:fld id="{2435426C-CA4F-4579-8ACE-2CDAEC2AB0CD}" type="slidenum">
              <a:rPr lang="en-US" smtClean="0"/>
              <a:t>5</a:t>
            </a:fld>
            <a:endParaRPr lang="en-US"/>
          </a:p>
        </p:txBody>
      </p:sp>
    </p:spTree>
    <p:extLst>
      <p:ext uri="{BB962C8B-B14F-4D97-AF65-F5344CB8AC3E}">
        <p14:creationId xmlns:p14="http://schemas.microsoft.com/office/powerpoint/2010/main" val="1141874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PBF can have a low deposition rate, due to the feature size that can be achieved, it works well as the resolution, or the near-net print, is very high.</a:t>
            </a:r>
          </a:p>
          <a:p>
            <a:endParaRPr lang="en-US" dirty="0"/>
          </a:p>
          <a:p>
            <a:r>
              <a:rPr lang="en-US" dirty="0"/>
              <a:t>For larger prints, DED achieves a high deposition rate, which will result in a lower feature resolution, leading to the need of some machining necessary post-print</a:t>
            </a:r>
          </a:p>
        </p:txBody>
      </p:sp>
      <p:sp>
        <p:nvSpPr>
          <p:cNvPr id="4" name="Slide Number Placeholder 3"/>
          <p:cNvSpPr>
            <a:spLocks noGrp="1"/>
          </p:cNvSpPr>
          <p:nvPr>
            <p:ph type="sldNum" sz="quarter" idx="5"/>
          </p:nvPr>
        </p:nvSpPr>
        <p:spPr/>
        <p:txBody>
          <a:bodyPr/>
          <a:lstStyle/>
          <a:p>
            <a:fld id="{2435426C-CA4F-4579-8ACE-2CDAEC2AB0CD}" type="slidenum">
              <a:rPr lang="en-US" smtClean="0"/>
              <a:t>6</a:t>
            </a:fld>
            <a:endParaRPr lang="en-US"/>
          </a:p>
        </p:txBody>
      </p:sp>
    </p:spTree>
    <p:extLst>
      <p:ext uri="{BB962C8B-B14F-4D97-AF65-F5344CB8AC3E}">
        <p14:creationId xmlns:p14="http://schemas.microsoft.com/office/powerpoint/2010/main" val="3709606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partnered with Future Additive Manufacturing Aerospace (FAMAero) to procure printed material for testing and analysis.</a:t>
            </a:r>
          </a:p>
          <a:p>
            <a:endParaRPr lang="en-US" dirty="0"/>
          </a:p>
          <a:p>
            <a:r>
              <a:rPr lang="en-US" dirty="0"/>
              <a:t>FAMAero is an AM service manufacturer that has the capability to print, heat treat and machine. The vendor uses a Sciaky electron beam additive </a:t>
            </a:r>
            <a:r>
              <a:rPr lang="en-US" dirty="0" err="1"/>
              <a:t>mfg</a:t>
            </a:r>
            <a:r>
              <a:rPr lang="en-US" dirty="0"/>
              <a:t> process, which is their patented version of electron beam wire direct energy deposition. Using a stationary e-beam heat source to melt material from an off-axis wire feedstock onto substrate attached to a gimble, in a vacuum chamber.</a:t>
            </a:r>
          </a:p>
        </p:txBody>
      </p:sp>
      <p:sp>
        <p:nvSpPr>
          <p:cNvPr id="4" name="Slide Number Placeholder 3"/>
          <p:cNvSpPr>
            <a:spLocks noGrp="1"/>
          </p:cNvSpPr>
          <p:nvPr>
            <p:ph type="sldNum" sz="quarter" idx="5"/>
          </p:nvPr>
        </p:nvSpPr>
        <p:spPr/>
        <p:txBody>
          <a:bodyPr/>
          <a:lstStyle/>
          <a:p>
            <a:fld id="{2435426C-CA4F-4579-8ACE-2CDAEC2AB0CD}" type="slidenum">
              <a:rPr lang="en-US" smtClean="0"/>
              <a:t>7</a:t>
            </a:fld>
            <a:endParaRPr lang="en-US"/>
          </a:p>
        </p:txBody>
      </p:sp>
    </p:spTree>
    <p:extLst>
      <p:ext uri="{BB962C8B-B14F-4D97-AF65-F5344CB8AC3E}">
        <p14:creationId xmlns:p14="http://schemas.microsoft.com/office/powerpoint/2010/main" val="2100853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cover the dome design</a:t>
            </a:r>
          </a:p>
        </p:txBody>
      </p:sp>
      <p:sp>
        <p:nvSpPr>
          <p:cNvPr id="4" name="Slide Number Placeholder 3"/>
          <p:cNvSpPr>
            <a:spLocks noGrp="1"/>
          </p:cNvSpPr>
          <p:nvPr>
            <p:ph type="sldNum" sz="quarter" idx="5"/>
          </p:nvPr>
        </p:nvSpPr>
        <p:spPr/>
        <p:txBody>
          <a:bodyPr/>
          <a:lstStyle/>
          <a:p>
            <a:fld id="{2435426C-CA4F-4579-8ACE-2CDAEC2AB0CD}" type="slidenum">
              <a:rPr lang="en-US" smtClean="0"/>
              <a:t>8</a:t>
            </a:fld>
            <a:endParaRPr lang="en-US"/>
          </a:p>
        </p:txBody>
      </p:sp>
    </p:spTree>
    <p:extLst>
      <p:ext uri="{BB962C8B-B14F-4D97-AF65-F5344CB8AC3E}">
        <p14:creationId xmlns:p14="http://schemas.microsoft.com/office/powerpoint/2010/main" val="2833673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designs were simple Ti64  titanium alloy domes with 10 radius and 70 thou wall thickness. We were able to procure 3 domes, from which we made 2 test articles:</a:t>
            </a:r>
          </a:p>
          <a:p>
            <a:endParaRPr lang="en-US" dirty="0"/>
          </a:p>
          <a:p>
            <a:r>
              <a:rPr lang="en-US" dirty="0"/>
              <a:t>A dome-to-dome, or spherical design, welding together two of the domes</a:t>
            </a:r>
          </a:p>
          <a:p>
            <a:r>
              <a:rPr lang="en-US" dirty="0"/>
              <a:t>And a dome-to-plate model welded together.</a:t>
            </a:r>
          </a:p>
          <a:p>
            <a:endParaRPr lang="en-US" dirty="0"/>
          </a:p>
          <a:p>
            <a:r>
              <a:rPr lang="en-US" dirty="0"/>
              <a:t>Finite element analysis was performed and predicted burst pressure at 1625 psi. FEA provided crucial insight into the test article designs.</a:t>
            </a:r>
          </a:p>
          <a:p>
            <a:endParaRPr lang="en-US" dirty="0"/>
          </a:p>
          <a:p>
            <a:r>
              <a:rPr lang="en-US" dirty="0"/>
              <a:t>The domes were given a thickened band to provide material and stiffening around the weldment</a:t>
            </a:r>
          </a:p>
          <a:p>
            <a:endParaRPr lang="en-US" dirty="0"/>
          </a:p>
          <a:p>
            <a:r>
              <a:rPr lang="en-US" dirty="0"/>
              <a:t>The plate is 2in thick. The greater thickness reduced predicted stress on the plate itself and through stress at the weldment, such that failure would be less likely to occur at the weldment prior to the expected burst pressure of the test articles.</a:t>
            </a:r>
          </a:p>
        </p:txBody>
      </p:sp>
      <p:sp>
        <p:nvSpPr>
          <p:cNvPr id="4" name="Slide Number Placeholder 3"/>
          <p:cNvSpPr>
            <a:spLocks noGrp="1"/>
          </p:cNvSpPr>
          <p:nvPr>
            <p:ph type="sldNum" sz="quarter" idx="5"/>
          </p:nvPr>
        </p:nvSpPr>
        <p:spPr/>
        <p:txBody>
          <a:bodyPr/>
          <a:lstStyle/>
          <a:p>
            <a:fld id="{2435426C-CA4F-4579-8ACE-2CDAEC2AB0CD}" type="slidenum">
              <a:rPr lang="en-US" smtClean="0"/>
              <a:t>9</a:t>
            </a:fld>
            <a:endParaRPr lang="en-US"/>
          </a:p>
        </p:txBody>
      </p:sp>
    </p:spTree>
    <p:extLst>
      <p:ext uri="{BB962C8B-B14F-4D97-AF65-F5344CB8AC3E}">
        <p14:creationId xmlns:p14="http://schemas.microsoft.com/office/powerpoint/2010/main" val="3143124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Finite element analysis was performed and predicted burst pressure at 1625 psi. FEA provided crucial insight into the test article designs.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Given size and wall thickness. Would represent state of the art pressure capability</a:t>
            </a:r>
            <a:endParaRPr lang="en-US" dirty="0"/>
          </a:p>
          <a:p>
            <a:endParaRPr lang="en-US" dirty="0"/>
          </a:p>
          <a:p>
            <a:r>
              <a:rPr lang="en-US" dirty="0"/>
              <a:t>The domes were given a thickened band to provide material and stiffening around the weldment</a:t>
            </a:r>
          </a:p>
          <a:p>
            <a:endParaRPr lang="en-US" dirty="0"/>
          </a:p>
          <a:p>
            <a:r>
              <a:rPr lang="en-US" dirty="0"/>
              <a:t>The plate is 2in thick. The greater thickness reduced predicted stress on the plate itself and through stress at the weldment, such that failure would be less likely to occur at the weldment prior to the expected burst pressure of the test articles.</a:t>
            </a:r>
          </a:p>
        </p:txBody>
      </p:sp>
      <p:sp>
        <p:nvSpPr>
          <p:cNvPr id="4" name="Slide Number Placeholder 3"/>
          <p:cNvSpPr>
            <a:spLocks noGrp="1"/>
          </p:cNvSpPr>
          <p:nvPr>
            <p:ph type="sldNum" sz="quarter" idx="5"/>
          </p:nvPr>
        </p:nvSpPr>
        <p:spPr/>
        <p:txBody>
          <a:bodyPr/>
          <a:lstStyle/>
          <a:p>
            <a:fld id="{2435426C-CA4F-4579-8ACE-2CDAEC2AB0CD}" type="slidenum">
              <a:rPr lang="en-US" smtClean="0"/>
              <a:t>10</a:t>
            </a:fld>
            <a:endParaRPr lang="en-US"/>
          </a:p>
        </p:txBody>
      </p:sp>
    </p:spTree>
    <p:extLst>
      <p:ext uri="{BB962C8B-B14F-4D97-AF65-F5344CB8AC3E}">
        <p14:creationId xmlns:p14="http://schemas.microsoft.com/office/powerpoint/2010/main" val="2056053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now we will discuss the hydrostatic burst testing setup</a:t>
            </a:r>
          </a:p>
        </p:txBody>
      </p:sp>
      <p:sp>
        <p:nvSpPr>
          <p:cNvPr id="4" name="Slide Number Placeholder 3"/>
          <p:cNvSpPr>
            <a:spLocks noGrp="1"/>
          </p:cNvSpPr>
          <p:nvPr>
            <p:ph type="sldNum" sz="quarter" idx="5"/>
          </p:nvPr>
        </p:nvSpPr>
        <p:spPr/>
        <p:txBody>
          <a:bodyPr/>
          <a:lstStyle/>
          <a:p>
            <a:fld id="{2435426C-CA4F-4579-8ACE-2CDAEC2AB0CD}" type="slidenum">
              <a:rPr lang="en-US" smtClean="0"/>
              <a:t>11</a:t>
            </a:fld>
            <a:endParaRPr lang="en-US"/>
          </a:p>
        </p:txBody>
      </p:sp>
    </p:spTree>
    <p:extLst>
      <p:ext uri="{BB962C8B-B14F-4D97-AF65-F5344CB8AC3E}">
        <p14:creationId xmlns:p14="http://schemas.microsoft.com/office/powerpoint/2010/main" val="4129413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Testing was performed at building 4205 at Marshall. The test utilized an air pressure system with a max allowable working pressure of 3000 </a:t>
            </a:r>
            <a:r>
              <a:rPr lang="en-US" dirty="0" err="1"/>
              <a:t>psig</a:t>
            </a:r>
            <a:r>
              <a:rPr lang="en-US" dirty="0"/>
              <a:t>, a water supply system, and a pressure transducer and pressure gauge instruments with MAWPs of 5000 </a:t>
            </a:r>
            <a:r>
              <a:rPr lang="en-US" dirty="0" err="1"/>
              <a:t>psig</a:t>
            </a:r>
            <a:r>
              <a:rPr lang="en-US" dirty="0"/>
              <a:t> and 3000 </a:t>
            </a:r>
            <a:r>
              <a:rPr lang="en-US" dirty="0" err="1"/>
              <a:t>psig</a:t>
            </a:r>
            <a:r>
              <a:rPr lang="en-US" dirty="0"/>
              <a:t> respectively.</a:t>
            </a:r>
          </a:p>
          <a:p>
            <a:endParaRPr lang="en-US" dirty="0"/>
          </a:p>
          <a:p>
            <a:r>
              <a:rPr lang="en-US" dirty="0"/>
              <a:t>Here the images show the control panels of the pressure system, the water supply tank (black) and the </a:t>
            </a:r>
            <a:r>
              <a:rPr lang="en-US" dirty="0" err="1"/>
              <a:t>pressurant</a:t>
            </a:r>
            <a:r>
              <a:rPr lang="en-US" dirty="0"/>
              <a:t> tank (silver)</a:t>
            </a:r>
          </a:p>
          <a:p>
            <a:endParaRPr lang="en-US" dirty="0"/>
          </a:p>
        </p:txBody>
      </p:sp>
      <p:sp>
        <p:nvSpPr>
          <p:cNvPr id="4" name="Slide Number Placeholder 3"/>
          <p:cNvSpPr>
            <a:spLocks noGrp="1"/>
          </p:cNvSpPr>
          <p:nvPr>
            <p:ph type="sldNum" sz="quarter" idx="5"/>
          </p:nvPr>
        </p:nvSpPr>
        <p:spPr/>
        <p:txBody>
          <a:bodyPr/>
          <a:lstStyle/>
          <a:p>
            <a:fld id="{2435426C-CA4F-4579-8ACE-2CDAEC2AB0CD}" type="slidenum">
              <a:rPr lang="en-US" smtClean="0"/>
              <a:t>12</a:t>
            </a:fld>
            <a:endParaRPr lang="en-US"/>
          </a:p>
        </p:txBody>
      </p:sp>
    </p:spTree>
    <p:extLst>
      <p:ext uri="{BB962C8B-B14F-4D97-AF65-F5344CB8AC3E}">
        <p14:creationId xmlns:p14="http://schemas.microsoft.com/office/powerpoint/2010/main" val="341153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test articles were fitting with plumbing to supply water and remove air. The dome-to-plate design had a hole machined in the middle of the plate and then a Swagelok T-fitting was inserted and connected via .25’’ tubing. Water flows through the ¼’’ tube and air is pushed out via 1/8’’ tubing inserted into ¼’’ tubing. The air outlet is capped once a stream of water is present.</a:t>
            </a:r>
          </a:p>
          <a:p>
            <a:endParaRPr lang="en-US" dirty="0"/>
          </a:p>
          <a:p>
            <a:r>
              <a:rPr lang="en-US" dirty="0"/>
              <a:t>The sphere design had a hole machined through the thickened circumferential band and then a titanium tube was welded to the hole. This allowed Swagelok fittings to be attached.</a:t>
            </a:r>
          </a:p>
        </p:txBody>
      </p:sp>
      <p:sp>
        <p:nvSpPr>
          <p:cNvPr id="4" name="Slide Number Placeholder 3"/>
          <p:cNvSpPr>
            <a:spLocks noGrp="1"/>
          </p:cNvSpPr>
          <p:nvPr>
            <p:ph type="sldNum" sz="quarter" idx="5"/>
          </p:nvPr>
        </p:nvSpPr>
        <p:spPr/>
        <p:txBody>
          <a:bodyPr/>
          <a:lstStyle/>
          <a:p>
            <a:fld id="{2435426C-CA4F-4579-8ACE-2CDAEC2AB0CD}" type="slidenum">
              <a:rPr lang="en-US" smtClean="0"/>
              <a:t>13</a:t>
            </a:fld>
            <a:endParaRPr lang="en-US"/>
          </a:p>
        </p:txBody>
      </p:sp>
    </p:spTree>
    <p:extLst>
      <p:ext uri="{BB962C8B-B14F-4D97-AF65-F5344CB8AC3E}">
        <p14:creationId xmlns:p14="http://schemas.microsoft.com/office/powerpoint/2010/main" val="4185285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on to the tensile testing</a:t>
            </a:r>
          </a:p>
        </p:txBody>
      </p:sp>
      <p:sp>
        <p:nvSpPr>
          <p:cNvPr id="4" name="Slide Number Placeholder 3"/>
          <p:cNvSpPr>
            <a:spLocks noGrp="1"/>
          </p:cNvSpPr>
          <p:nvPr>
            <p:ph type="sldNum" sz="quarter" idx="5"/>
          </p:nvPr>
        </p:nvSpPr>
        <p:spPr/>
        <p:txBody>
          <a:bodyPr/>
          <a:lstStyle/>
          <a:p>
            <a:fld id="{2435426C-CA4F-4579-8ACE-2CDAEC2AB0CD}" type="slidenum">
              <a:rPr lang="en-US" smtClean="0"/>
              <a:t>14</a:t>
            </a:fld>
            <a:endParaRPr lang="en-US"/>
          </a:p>
        </p:txBody>
      </p:sp>
    </p:spTree>
    <p:extLst>
      <p:ext uri="{BB962C8B-B14F-4D97-AF65-F5344CB8AC3E}">
        <p14:creationId xmlns:p14="http://schemas.microsoft.com/office/powerpoint/2010/main" val="1798690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Tensile testing was performed by EM22. </a:t>
            </a:r>
          </a:p>
          <a:p>
            <a:endParaRPr lang="en-US" dirty="0"/>
          </a:p>
          <a:p>
            <a:r>
              <a:rPr lang="en-US" dirty="0"/>
              <a:t>Without direct funding, we were able to get 1 sample for microscopy analysis and 6 dog-bone specimens: 3 vertical/perpendicular to the grain and 3 horizontal/parallel to the grain. The dog-bones were cut and tested according to the ASTM E8 standard.</a:t>
            </a:r>
          </a:p>
          <a:p>
            <a:endParaRPr lang="en-US" dirty="0"/>
          </a:p>
          <a:p>
            <a:r>
              <a:rPr lang="en-US" dirty="0"/>
              <a:t>Here you can see the sectioning of the dome by EM31, the dog-bones, and the cut plan.</a:t>
            </a:r>
          </a:p>
        </p:txBody>
      </p:sp>
      <p:sp>
        <p:nvSpPr>
          <p:cNvPr id="4" name="Slide Number Placeholder 3"/>
          <p:cNvSpPr>
            <a:spLocks noGrp="1"/>
          </p:cNvSpPr>
          <p:nvPr>
            <p:ph type="sldNum" sz="quarter" idx="5"/>
          </p:nvPr>
        </p:nvSpPr>
        <p:spPr/>
        <p:txBody>
          <a:bodyPr/>
          <a:lstStyle/>
          <a:p>
            <a:fld id="{2435426C-CA4F-4579-8ACE-2CDAEC2AB0CD}" type="slidenum">
              <a:rPr lang="en-US" smtClean="0"/>
              <a:t>15</a:t>
            </a:fld>
            <a:endParaRPr lang="en-US"/>
          </a:p>
        </p:txBody>
      </p:sp>
    </p:spTree>
    <p:extLst>
      <p:ext uri="{BB962C8B-B14F-4D97-AF65-F5344CB8AC3E}">
        <p14:creationId xmlns:p14="http://schemas.microsoft.com/office/powerpoint/2010/main" val="195852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Tensile testing was performed by EM22. </a:t>
            </a:r>
          </a:p>
          <a:p>
            <a:endParaRPr lang="en-US" dirty="0"/>
          </a:p>
          <a:p>
            <a:r>
              <a:rPr lang="en-US" dirty="0"/>
              <a:t>Without direct funding, we were able to get 1 sample for microscopy analysis and 6 dog-bone specimens: 3 vertical/perpendicular to the grain and 3 horizontal/parallel to the grain. The dog-bones were cut and tested according to the ASTM E8 standard.</a:t>
            </a:r>
          </a:p>
          <a:p>
            <a:endParaRPr lang="en-US" dirty="0"/>
          </a:p>
          <a:p>
            <a:r>
              <a:rPr lang="en-US" dirty="0"/>
              <a:t>Here you can see the sectioning of the dome by EM31, the dog-bones, and the cut plan.</a:t>
            </a:r>
          </a:p>
        </p:txBody>
      </p:sp>
      <p:sp>
        <p:nvSpPr>
          <p:cNvPr id="4" name="Slide Number Placeholder 3"/>
          <p:cNvSpPr>
            <a:spLocks noGrp="1"/>
          </p:cNvSpPr>
          <p:nvPr>
            <p:ph type="sldNum" sz="quarter" idx="5"/>
          </p:nvPr>
        </p:nvSpPr>
        <p:spPr/>
        <p:txBody>
          <a:bodyPr/>
          <a:lstStyle/>
          <a:p>
            <a:fld id="{2435426C-CA4F-4579-8ACE-2CDAEC2AB0CD}" type="slidenum">
              <a:rPr lang="en-US" smtClean="0"/>
              <a:t>16</a:t>
            </a:fld>
            <a:endParaRPr lang="en-US"/>
          </a:p>
        </p:txBody>
      </p:sp>
    </p:spTree>
    <p:extLst>
      <p:ext uri="{BB962C8B-B14F-4D97-AF65-F5344CB8AC3E}">
        <p14:creationId xmlns:p14="http://schemas.microsoft.com/office/powerpoint/2010/main" val="1156622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now for the material analysis</a:t>
            </a:r>
          </a:p>
        </p:txBody>
      </p:sp>
      <p:sp>
        <p:nvSpPr>
          <p:cNvPr id="4" name="Slide Number Placeholder 3"/>
          <p:cNvSpPr>
            <a:spLocks noGrp="1"/>
          </p:cNvSpPr>
          <p:nvPr>
            <p:ph type="sldNum" sz="quarter" idx="5"/>
          </p:nvPr>
        </p:nvSpPr>
        <p:spPr/>
        <p:txBody>
          <a:bodyPr/>
          <a:lstStyle/>
          <a:p>
            <a:fld id="{2435426C-CA4F-4579-8ACE-2CDAEC2AB0CD}" type="slidenum">
              <a:rPr lang="en-US" smtClean="0"/>
              <a:t>17</a:t>
            </a:fld>
            <a:endParaRPr lang="en-US"/>
          </a:p>
        </p:txBody>
      </p:sp>
    </p:spTree>
    <p:extLst>
      <p:ext uri="{BB962C8B-B14F-4D97-AF65-F5344CB8AC3E}">
        <p14:creationId xmlns:p14="http://schemas.microsoft.com/office/powerpoint/2010/main" val="3621259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material analysis performed consisted of microscopy, metallography, and micro-hardness. Fractography was performed on the tensile specimens post-test.</a:t>
            </a:r>
          </a:p>
          <a:p>
            <a:endParaRPr lang="en-US" dirty="0"/>
          </a:p>
          <a:p>
            <a:r>
              <a:rPr lang="en-US" dirty="0"/>
              <a:t>The M1 sample and tensile specimens were polished, etched, and washed prior to analysis to remove impurities and reveal the grain structure.</a:t>
            </a:r>
          </a:p>
          <a:p>
            <a:endParaRPr lang="en-US" dirty="0"/>
          </a:p>
          <a:p>
            <a:r>
              <a:rPr lang="en-US" dirty="0"/>
              <a:t>Micro-hardness was performed on the M1 sample with a dwell time of 10 sec per indent at a spacing of 2mm between indents.</a:t>
            </a:r>
          </a:p>
          <a:p>
            <a:endParaRPr lang="en-US" dirty="0"/>
          </a:p>
          <a:p>
            <a:endParaRPr lang="en-US" dirty="0"/>
          </a:p>
        </p:txBody>
      </p:sp>
      <p:sp>
        <p:nvSpPr>
          <p:cNvPr id="4" name="Slide Number Placeholder 3"/>
          <p:cNvSpPr>
            <a:spLocks noGrp="1"/>
          </p:cNvSpPr>
          <p:nvPr>
            <p:ph type="sldNum" sz="quarter" idx="5"/>
          </p:nvPr>
        </p:nvSpPr>
        <p:spPr/>
        <p:txBody>
          <a:bodyPr/>
          <a:lstStyle/>
          <a:p>
            <a:fld id="{2435426C-CA4F-4579-8ACE-2CDAEC2AB0CD}" type="slidenum">
              <a:rPr lang="en-US" smtClean="0"/>
              <a:t>18</a:t>
            </a:fld>
            <a:endParaRPr lang="en-US"/>
          </a:p>
        </p:txBody>
      </p:sp>
    </p:spTree>
    <p:extLst>
      <p:ext uri="{BB962C8B-B14F-4D97-AF65-F5344CB8AC3E}">
        <p14:creationId xmlns:p14="http://schemas.microsoft.com/office/powerpoint/2010/main" val="3734616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it is time to discuss the results! First the </a:t>
            </a:r>
            <a:r>
              <a:rPr lang="en-US" dirty="0" err="1"/>
              <a:t>Hydroburst</a:t>
            </a:r>
            <a:r>
              <a:rPr lang="en-US" dirty="0"/>
              <a:t> Test</a:t>
            </a:r>
          </a:p>
        </p:txBody>
      </p:sp>
      <p:sp>
        <p:nvSpPr>
          <p:cNvPr id="4" name="Slide Number Placeholder 3"/>
          <p:cNvSpPr>
            <a:spLocks noGrp="1"/>
          </p:cNvSpPr>
          <p:nvPr>
            <p:ph type="sldNum" sz="quarter" idx="5"/>
          </p:nvPr>
        </p:nvSpPr>
        <p:spPr/>
        <p:txBody>
          <a:bodyPr/>
          <a:lstStyle/>
          <a:p>
            <a:fld id="{2435426C-CA4F-4579-8ACE-2CDAEC2AB0CD}" type="slidenum">
              <a:rPr lang="en-US" smtClean="0"/>
              <a:t>19</a:t>
            </a:fld>
            <a:endParaRPr lang="en-US"/>
          </a:p>
        </p:txBody>
      </p:sp>
    </p:spTree>
    <p:extLst>
      <p:ext uri="{BB962C8B-B14F-4D97-AF65-F5344CB8AC3E}">
        <p14:creationId xmlns:p14="http://schemas.microsoft.com/office/powerpoint/2010/main" val="1369102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hydrostatic burst tests were performed using the dome-to-plate test article. The highest achieved burst pressure was roughly 1100psig.</a:t>
            </a:r>
          </a:p>
          <a:p>
            <a:endParaRPr lang="en-US" dirty="0"/>
          </a:p>
          <a:p>
            <a:r>
              <a:rPr lang="en-US" dirty="0"/>
              <a:t>Due to initial improper welding and subsequent weld issues, both test articles would fail at the weldment. </a:t>
            </a:r>
          </a:p>
          <a:p>
            <a:r>
              <a:rPr lang="en-US" dirty="0"/>
              <a:t>Which we would have repaired, evaluated, and then re-test. While the test articles may have experienced material fatiguing, the pressures were generally half or lower than the expected burst pressure.</a:t>
            </a:r>
          </a:p>
          <a:p>
            <a:endParaRPr lang="en-US" dirty="0"/>
          </a:p>
          <a:p>
            <a:r>
              <a:rPr lang="en-US" dirty="0"/>
              <a:t>The only failure that didn’t occur at the weld was the first test for the hemisphere test article, where the failure occurred in the dome at roughly 800psig. The cause is unknown, but after talking with the manufacturer it is possible aluminum that burns off during the printing process could have accumulated on the feedstock nozzle and fallen into the melt pool creating concentration of aluminum, weakening that area. Another possible cause would be a void.</a:t>
            </a:r>
          </a:p>
          <a:p>
            <a:endParaRPr lang="en-US" dirty="0"/>
          </a:p>
          <a:p>
            <a:endParaRPr lang="en-US" dirty="0"/>
          </a:p>
        </p:txBody>
      </p:sp>
      <p:sp>
        <p:nvSpPr>
          <p:cNvPr id="4" name="Slide Number Placeholder 3"/>
          <p:cNvSpPr>
            <a:spLocks noGrp="1"/>
          </p:cNvSpPr>
          <p:nvPr>
            <p:ph type="sldNum" sz="quarter" idx="5"/>
          </p:nvPr>
        </p:nvSpPr>
        <p:spPr/>
        <p:txBody>
          <a:bodyPr/>
          <a:lstStyle/>
          <a:p>
            <a:fld id="{2435426C-CA4F-4579-8ACE-2CDAEC2AB0CD}" type="slidenum">
              <a:rPr lang="en-US" smtClean="0"/>
              <a:t>20</a:t>
            </a:fld>
            <a:endParaRPr lang="en-US"/>
          </a:p>
        </p:txBody>
      </p:sp>
    </p:spTree>
    <p:extLst>
      <p:ext uri="{BB962C8B-B14F-4D97-AF65-F5344CB8AC3E}">
        <p14:creationId xmlns:p14="http://schemas.microsoft.com/office/powerpoint/2010/main" val="3423674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were 3 test conducted with the dome-to-dome test article.</a:t>
            </a:r>
          </a:p>
          <a:p>
            <a:endParaRPr lang="en-US" dirty="0"/>
          </a:p>
          <a:p>
            <a:r>
              <a:rPr lang="en-US" dirty="0"/>
              <a:t>Due to poor planning on our end and improper welding by vendor, the circumferential weld was only superficial, so during the first test it completely un-zipped at 550psi. The weld was redone by an EM31 machine shop with experience welding titanium. The 2</a:t>
            </a:r>
            <a:r>
              <a:rPr lang="en-US" baseline="30000" dirty="0"/>
              <a:t>nd</a:t>
            </a:r>
            <a:r>
              <a:rPr lang="en-US" dirty="0"/>
              <a:t> test exposed a flaw in the weld repair that was fixed and the 3</a:t>
            </a:r>
            <a:r>
              <a:rPr lang="en-US" baseline="30000" dirty="0"/>
              <a:t>rd</a:t>
            </a:r>
            <a:r>
              <a:rPr lang="en-US" dirty="0"/>
              <a:t> test saw a burst pressure of 1580psi, roughly 3% shy of the expected burst pressure from the FEA.</a:t>
            </a:r>
          </a:p>
        </p:txBody>
      </p:sp>
      <p:sp>
        <p:nvSpPr>
          <p:cNvPr id="4" name="Slide Number Placeholder 3"/>
          <p:cNvSpPr>
            <a:spLocks noGrp="1"/>
          </p:cNvSpPr>
          <p:nvPr>
            <p:ph type="sldNum" sz="quarter" idx="5"/>
          </p:nvPr>
        </p:nvSpPr>
        <p:spPr/>
        <p:txBody>
          <a:bodyPr/>
          <a:lstStyle/>
          <a:p>
            <a:fld id="{2435426C-CA4F-4579-8ACE-2CDAEC2AB0CD}" type="slidenum">
              <a:rPr lang="en-US" smtClean="0"/>
              <a:t>21</a:t>
            </a:fld>
            <a:endParaRPr lang="en-US"/>
          </a:p>
        </p:txBody>
      </p:sp>
    </p:spTree>
    <p:extLst>
      <p:ext uri="{BB962C8B-B14F-4D97-AF65-F5344CB8AC3E}">
        <p14:creationId xmlns:p14="http://schemas.microsoft.com/office/powerpoint/2010/main" val="12889912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on to the tensile test data</a:t>
            </a:r>
          </a:p>
        </p:txBody>
      </p:sp>
      <p:sp>
        <p:nvSpPr>
          <p:cNvPr id="4" name="Slide Number Placeholder 3"/>
          <p:cNvSpPr>
            <a:spLocks noGrp="1"/>
          </p:cNvSpPr>
          <p:nvPr>
            <p:ph type="sldNum" sz="quarter" idx="5"/>
          </p:nvPr>
        </p:nvSpPr>
        <p:spPr/>
        <p:txBody>
          <a:bodyPr/>
          <a:lstStyle/>
          <a:p>
            <a:fld id="{2435426C-CA4F-4579-8ACE-2CDAEC2AB0CD}" type="slidenum">
              <a:rPr lang="en-US" smtClean="0"/>
              <a:t>22</a:t>
            </a:fld>
            <a:endParaRPr lang="en-US"/>
          </a:p>
        </p:txBody>
      </p:sp>
    </p:spTree>
    <p:extLst>
      <p:ext uri="{BB962C8B-B14F-4D97-AF65-F5344CB8AC3E}">
        <p14:creationId xmlns:p14="http://schemas.microsoft.com/office/powerpoint/2010/main" val="2192794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EM22 performed the tensile testing and provided stress/strain curves, measures of displacement and load applied to each sample</a:t>
            </a:r>
          </a:p>
          <a:p>
            <a:endParaRPr lang="en-US" dirty="0"/>
          </a:p>
          <a:p>
            <a:endParaRPr lang="en-US" dirty="0"/>
          </a:p>
        </p:txBody>
      </p:sp>
      <p:sp>
        <p:nvSpPr>
          <p:cNvPr id="4" name="Slide Number Placeholder 3"/>
          <p:cNvSpPr>
            <a:spLocks noGrp="1"/>
          </p:cNvSpPr>
          <p:nvPr>
            <p:ph type="sldNum" sz="quarter" idx="5"/>
          </p:nvPr>
        </p:nvSpPr>
        <p:spPr/>
        <p:txBody>
          <a:bodyPr/>
          <a:lstStyle/>
          <a:p>
            <a:fld id="{2435426C-CA4F-4579-8ACE-2CDAEC2AB0CD}" type="slidenum">
              <a:rPr lang="en-US" smtClean="0"/>
              <a:t>23</a:t>
            </a:fld>
            <a:endParaRPr lang="en-US"/>
          </a:p>
        </p:txBody>
      </p:sp>
    </p:spTree>
    <p:extLst>
      <p:ext uri="{BB962C8B-B14F-4D97-AF65-F5344CB8AC3E}">
        <p14:creationId xmlns:p14="http://schemas.microsoft.com/office/powerpoint/2010/main" val="4225669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vs strains showed nominal conditions for the samples </a:t>
            </a:r>
          </a:p>
          <a:p>
            <a:endParaRPr lang="en-US" dirty="0"/>
          </a:p>
          <a:p>
            <a:r>
              <a:rPr lang="en-US" dirty="0"/>
              <a:t>Uncertainty analysis of the stress vs load showed good agreement in the horizontal samples, but significant differences in the vertical samples</a:t>
            </a:r>
          </a:p>
          <a:p>
            <a:endParaRPr lang="en-US" dirty="0"/>
          </a:p>
          <a:p>
            <a:r>
              <a:rPr lang="en-US" dirty="0"/>
              <a:t>This is possibly due to sample density or inconsistencies in cross-grain characteristics, such as voids. </a:t>
            </a:r>
          </a:p>
          <a:p>
            <a:endParaRPr lang="en-US" dirty="0"/>
          </a:p>
          <a:p>
            <a:r>
              <a:rPr lang="en-US" dirty="0"/>
              <a:t>Point of slide 23/24 is to indicate that the sample size was small. Uncertainty analysis showed there are no concerns with the tests or the equipment. Variation comes from the samples themselves and inconsistences (voids) or damage that were present prior to testing</a:t>
            </a:r>
          </a:p>
          <a:p>
            <a:endParaRPr lang="en-US" dirty="0"/>
          </a:p>
          <a:p>
            <a:r>
              <a:rPr lang="en-US" dirty="0"/>
              <a:t>More useful data will come from “virgin” material </a:t>
            </a:r>
          </a:p>
        </p:txBody>
      </p:sp>
      <p:sp>
        <p:nvSpPr>
          <p:cNvPr id="4" name="Slide Number Placeholder 3"/>
          <p:cNvSpPr>
            <a:spLocks noGrp="1"/>
          </p:cNvSpPr>
          <p:nvPr>
            <p:ph type="sldNum" sz="quarter" idx="5"/>
          </p:nvPr>
        </p:nvSpPr>
        <p:spPr/>
        <p:txBody>
          <a:bodyPr/>
          <a:lstStyle/>
          <a:p>
            <a:fld id="{2435426C-CA4F-4579-8ACE-2CDAEC2AB0CD}" type="slidenum">
              <a:rPr lang="en-US" smtClean="0"/>
              <a:t>24</a:t>
            </a:fld>
            <a:endParaRPr lang="en-US"/>
          </a:p>
        </p:txBody>
      </p:sp>
    </p:spTree>
    <p:extLst>
      <p:ext uri="{BB962C8B-B14F-4D97-AF65-F5344CB8AC3E}">
        <p14:creationId xmlns:p14="http://schemas.microsoft.com/office/powerpoint/2010/main" val="25264464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results of the microscopy analysis</a:t>
            </a:r>
          </a:p>
        </p:txBody>
      </p:sp>
      <p:sp>
        <p:nvSpPr>
          <p:cNvPr id="4" name="Slide Number Placeholder 3"/>
          <p:cNvSpPr>
            <a:spLocks noGrp="1"/>
          </p:cNvSpPr>
          <p:nvPr>
            <p:ph type="sldNum" sz="quarter" idx="5"/>
          </p:nvPr>
        </p:nvSpPr>
        <p:spPr/>
        <p:txBody>
          <a:bodyPr/>
          <a:lstStyle/>
          <a:p>
            <a:fld id="{2435426C-CA4F-4579-8ACE-2CDAEC2AB0CD}" type="slidenum">
              <a:rPr lang="en-US" smtClean="0"/>
              <a:t>25</a:t>
            </a:fld>
            <a:endParaRPr lang="en-US"/>
          </a:p>
        </p:txBody>
      </p:sp>
    </p:spTree>
    <p:extLst>
      <p:ext uri="{BB962C8B-B14F-4D97-AF65-F5344CB8AC3E}">
        <p14:creationId xmlns:p14="http://schemas.microsoft.com/office/powerpoint/2010/main" val="6942007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EM31 performed microscopy, micro-hardness, metallography, and fractography</a:t>
            </a:r>
          </a:p>
          <a:p>
            <a:endParaRPr lang="en-US" dirty="0"/>
          </a:p>
          <a:p>
            <a:r>
              <a:rPr lang="en-US" dirty="0"/>
              <a:t>Microscopy of the M1 sample showed the build layers are visible and grains are elongated parallel to the build direction</a:t>
            </a:r>
          </a:p>
          <a:p>
            <a:endParaRPr lang="en-US" dirty="0"/>
          </a:p>
          <a:p>
            <a:r>
              <a:rPr lang="en-US" dirty="0"/>
              <a:t>Melt pools were not visible. It is possible the heat treatment removed this kind of </a:t>
            </a:r>
            <a:r>
              <a:rPr lang="en-US" dirty="0" err="1"/>
              <a:t>characterisitic</a:t>
            </a:r>
            <a:endParaRPr lang="en-US" dirty="0"/>
          </a:p>
        </p:txBody>
      </p:sp>
      <p:sp>
        <p:nvSpPr>
          <p:cNvPr id="4" name="Slide Number Placeholder 3"/>
          <p:cNvSpPr>
            <a:spLocks noGrp="1"/>
          </p:cNvSpPr>
          <p:nvPr>
            <p:ph type="sldNum" sz="quarter" idx="5"/>
          </p:nvPr>
        </p:nvSpPr>
        <p:spPr/>
        <p:txBody>
          <a:bodyPr/>
          <a:lstStyle/>
          <a:p>
            <a:fld id="{2435426C-CA4F-4579-8ACE-2CDAEC2AB0CD}" type="slidenum">
              <a:rPr lang="en-US" smtClean="0"/>
              <a:t>26</a:t>
            </a:fld>
            <a:endParaRPr lang="en-US"/>
          </a:p>
        </p:txBody>
      </p:sp>
    </p:spTree>
    <p:extLst>
      <p:ext uri="{BB962C8B-B14F-4D97-AF65-F5344CB8AC3E}">
        <p14:creationId xmlns:p14="http://schemas.microsoft.com/office/powerpoint/2010/main" val="18764847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Multiple microstructures were identified during the micro-hardness testing. </a:t>
            </a:r>
            <a:r>
              <a:rPr lang="en-US" dirty="0" err="1"/>
              <a:t>Widmanstatten</a:t>
            </a:r>
            <a:r>
              <a:rPr lang="en-US" dirty="0"/>
              <a:t>, martensitic, and lamellar. The phases of these microstructures were not identified, not without further analysis which fell outside of this initial investigation. The hardness values from the front and cross-section of the M1 samples showed good agreement. Both sides had a standard deviation of about 16.5.</a:t>
            </a:r>
          </a:p>
        </p:txBody>
      </p:sp>
      <p:sp>
        <p:nvSpPr>
          <p:cNvPr id="4" name="Slide Number Placeholder 3"/>
          <p:cNvSpPr>
            <a:spLocks noGrp="1"/>
          </p:cNvSpPr>
          <p:nvPr>
            <p:ph type="sldNum" sz="quarter" idx="5"/>
          </p:nvPr>
        </p:nvSpPr>
        <p:spPr/>
        <p:txBody>
          <a:bodyPr/>
          <a:lstStyle/>
          <a:p>
            <a:fld id="{2435426C-CA4F-4579-8ACE-2CDAEC2AB0CD}" type="slidenum">
              <a:rPr lang="en-US" smtClean="0"/>
              <a:t>27</a:t>
            </a:fld>
            <a:endParaRPr lang="en-US"/>
          </a:p>
        </p:txBody>
      </p:sp>
    </p:spTree>
    <p:extLst>
      <p:ext uri="{BB962C8B-B14F-4D97-AF65-F5344CB8AC3E}">
        <p14:creationId xmlns:p14="http://schemas.microsoft.com/office/powerpoint/2010/main" val="25061209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of the fractured dog-bones were viewed at the fracture surface and the side. The fracture surfaces showed nothing unusual. The side profile showed stress cracks further away from the fracture surface. Some had rounded edges indicating they initiated around porosity.</a:t>
            </a:r>
          </a:p>
        </p:txBody>
      </p:sp>
      <p:sp>
        <p:nvSpPr>
          <p:cNvPr id="4" name="Slide Number Placeholder 3"/>
          <p:cNvSpPr>
            <a:spLocks noGrp="1"/>
          </p:cNvSpPr>
          <p:nvPr>
            <p:ph type="sldNum" sz="quarter" idx="5"/>
          </p:nvPr>
        </p:nvSpPr>
        <p:spPr/>
        <p:txBody>
          <a:bodyPr/>
          <a:lstStyle/>
          <a:p>
            <a:fld id="{2435426C-CA4F-4579-8ACE-2CDAEC2AB0CD}" type="slidenum">
              <a:rPr lang="en-US" smtClean="0"/>
              <a:t>28</a:t>
            </a:fld>
            <a:endParaRPr lang="en-US"/>
          </a:p>
        </p:txBody>
      </p:sp>
    </p:spTree>
    <p:extLst>
      <p:ext uri="{BB962C8B-B14F-4D97-AF65-F5344CB8AC3E}">
        <p14:creationId xmlns:p14="http://schemas.microsoft.com/office/powerpoint/2010/main" val="27914472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of the fractured dog-bones were viewed at the fracture surface and the side. The fracture surfaces showed nothing unusual. The side profile showed stress cracks further away from the fracture surface. Some had rounded edges indicating they initiated around porosity.</a:t>
            </a:r>
          </a:p>
        </p:txBody>
      </p:sp>
      <p:sp>
        <p:nvSpPr>
          <p:cNvPr id="4" name="Slide Number Placeholder 3"/>
          <p:cNvSpPr>
            <a:spLocks noGrp="1"/>
          </p:cNvSpPr>
          <p:nvPr>
            <p:ph type="sldNum" sz="quarter" idx="5"/>
          </p:nvPr>
        </p:nvSpPr>
        <p:spPr/>
        <p:txBody>
          <a:bodyPr/>
          <a:lstStyle/>
          <a:p>
            <a:fld id="{2435426C-CA4F-4579-8ACE-2CDAEC2AB0CD}" type="slidenum">
              <a:rPr lang="en-US" smtClean="0"/>
              <a:t>29</a:t>
            </a:fld>
            <a:endParaRPr lang="en-US"/>
          </a:p>
        </p:txBody>
      </p:sp>
    </p:spTree>
    <p:extLst>
      <p:ext uri="{BB962C8B-B14F-4D97-AF65-F5344CB8AC3E}">
        <p14:creationId xmlns:p14="http://schemas.microsoft.com/office/powerpoint/2010/main" val="12042607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Metallography showed a normal fracture for H1, V1 showed indication of tearing caused by porosity or </a:t>
            </a:r>
            <a:r>
              <a:rPr lang="en-US" dirty="0" err="1"/>
              <a:t>loack</a:t>
            </a:r>
            <a:r>
              <a:rPr lang="en-US" dirty="0"/>
              <a:t> of fusion extending between two layers.</a:t>
            </a:r>
          </a:p>
          <a:p>
            <a:r>
              <a:rPr lang="en-US" dirty="0"/>
              <a:t>The defect did not appear to be at the initiation site for the failure, but traveled between 2 layers. Could be due to layer separation from the hydrostatic testing. Grains were elongated along build direction as expected.</a:t>
            </a:r>
          </a:p>
        </p:txBody>
      </p:sp>
      <p:sp>
        <p:nvSpPr>
          <p:cNvPr id="4" name="Slide Number Placeholder 3"/>
          <p:cNvSpPr>
            <a:spLocks noGrp="1"/>
          </p:cNvSpPr>
          <p:nvPr>
            <p:ph type="sldNum" sz="quarter" idx="5"/>
          </p:nvPr>
        </p:nvSpPr>
        <p:spPr/>
        <p:txBody>
          <a:bodyPr/>
          <a:lstStyle/>
          <a:p>
            <a:fld id="{2435426C-CA4F-4579-8ACE-2CDAEC2AB0CD}" type="slidenum">
              <a:rPr lang="en-US" smtClean="0"/>
              <a:t>30</a:t>
            </a:fld>
            <a:endParaRPr lang="en-US"/>
          </a:p>
        </p:txBody>
      </p:sp>
    </p:spTree>
    <p:extLst>
      <p:ext uri="{BB962C8B-B14F-4D97-AF65-F5344CB8AC3E}">
        <p14:creationId xmlns:p14="http://schemas.microsoft.com/office/powerpoint/2010/main" val="39652940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35426C-CA4F-4579-8ACE-2CDAEC2AB0CD}" type="slidenum">
              <a:rPr lang="en-US" smtClean="0"/>
              <a:t>32</a:t>
            </a:fld>
            <a:endParaRPr lang="en-US"/>
          </a:p>
        </p:txBody>
      </p:sp>
    </p:spTree>
    <p:extLst>
      <p:ext uri="{BB962C8B-B14F-4D97-AF65-F5344CB8AC3E}">
        <p14:creationId xmlns:p14="http://schemas.microsoft.com/office/powerpoint/2010/main" val="3008123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35426C-CA4F-4579-8ACE-2CDAEC2AB0CD}" type="slidenum">
              <a:rPr lang="en-US" smtClean="0"/>
              <a:t>33</a:t>
            </a:fld>
            <a:endParaRPr lang="en-US"/>
          </a:p>
        </p:txBody>
      </p:sp>
    </p:spTree>
    <p:extLst>
      <p:ext uri="{BB962C8B-B14F-4D97-AF65-F5344CB8AC3E}">
        <p14:creationId xmlns:p14="http://schemas.microsoft.com/office/powerpoint/2010/main" val="19103460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p:txBody>
      </p:sp>
      <p:sp>
        <p:nvSpPr>
          <p:cNvPr id="4" name="Slide Number Placeholder 3"/>
          <p:cNvSpPr>
            <a:spLocks noGrp="1"/>
          </p:cNvSpPr>
          <p:nvPr>
            <p:ph type="sldNum" sz="quarter" idx="5"/>
          </p:nvPr>
        </p:nvSpPr>
        <p:spPr/>
        <p:txBody>
          <a:bodyPr/>
          <a:lstStyle/>
          <a:p>
            <a:fld id="{2435426C-CA4F-4579-8ACE-2CDAEC2AB0CD}" type="slidenum">
              <a:rPr lang="en-US" smtClean="0"/>
              <a:t>34</a:t>
            </a:fld>
            <a:endParaRPr lang="en-US"/>
          </a:p>
        </p:txBody>
      </p:sp>
    </p:spTree>
    <p:extLst>
      <p:ext uri="{BB962C8B-B14F-4D97-AF65-F5344CB8AC3E}">
        <p14:creationId xmlns:p14="http://schemas.microsoft.com/office/powerpoint/2010/main" val="70387294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347328-B70C-4751-BC8D-491CF38D14CA}"/>
              </a:ext>
            </a:extLst>
          </p:cNvPr>
          <p:cNvPicPr>
            <a:picLocks noChangeAspect="1"/>
          </p:cNvPicPr>
          <p:nvPr userDrawn="1"/>
        </p:nvPicPr>
        <p:blipFill rotWithShape="1">
          <a:blip r:embed="rId2">
            <a:duotone>
              <a:prstClr val="black"/>
              <a:schemeClr val="accent5">
                <a:lumMod val="60000"/>
                <a:lumOff val="40000"/>
                <a:tint val="45000"/>
                <a:satMod val="400000"/>
              </a:schemeClr>
            </a:duotone>
            <a:extLst>
              <a:ext uri="{BEBA8EAE-BF5A-486C-A8C5-ECC9F3942E4B}">
                <a14:imgProps xmlns:a14="http://schemas.microsoft.com/office/drawing/2010/main">
                  <a14:imgLayer r:embed="rId3">
                    <a14:imgEffect>
                      <a14:artisticPaintBrush/>
                    </a14:imgEffect>
                  </a14:imgLayer>
                </a14:imgProps>
              </a:ext>
              <a:ext uri="{28A0092B-C50C-407E-A947-70E740481C1C}">
                <a14:useLocalDpi xmlns:a14="http://schemas.microsoft.com/office/drawing/2010/main" val="0"/>
              </a:ext>
            </a:extLst>
          </a:blip>
          <a:srcRect b="666"/>
          <a:stretch/>
        </p:blipFill>
        <p:spPr>
          <a:xfrm>
            <a:off x="0" y="0"/>
            <a:ext cx="12192000" cy="6858000"/>
          </a:xfrm>
          <a:prstGeom prst="rect">
            <a:avLst/>
          </a:prstGeom>
        </p:spPr>
      </p:pic>
      <p:sp>
        <p:nvSpPr>
          <p:cNvPr id="13" name="Title 1">
            <a:extLst>
              <a:ext uri="{FF2B5EF4-FFF2-40B4-BE49-F238E27FC236}">
                <a16:creationId xmlns:a16="http://schemas.microsoft.com/office/drawing/2014/main" id="{1E20A46A-74ED-4819-86EC-E38A31E5BF86}"/>
              </a:ext>
            </a:extLst>
          </p:cNvPr>
          <p:cNvSpPr>
            <a:spLocks noGrp="1"/>
          </p:cNvSpPr>
          <p:nvPr userDrawn="1">
            <p:ph type="ctrTitle" hasCustomPrompt="1"/>
          </p:nvPr>
        </p:nvSpPr>
        <p:spPr>
          <a:xfrm>
            <a:off x="640080" y="2104056"/>
            <a:ext cx="8686800" cy="1463040"/>
          </a:xfrm>
          <a:prstGeom prst="rect">
            <a:avLst/>
          </a:prstGeom>
          <a:noFill/>
        </p:spPr>
        <p:txBody>
          <a:bodyPr anchor="b">
            <a:noAutofit/>
          </a:bodyPr>
          <a:lstStyle>
            <a:lvl1pPr algn="l">
              <a:defRPr sz="4800" b="1">
                <a:solidFill>
                  <a:schemeClr val="bg1"/>
                </a:solidFill>
                <a:latin typeface="55 Helvetica Roman"/>
              </a:defRPr>
            </a:lvl1pPr>
          </a:lstStyle>
          <a:p>
            <a:r>
              <a:rPr lang="en-US" dirty="0"/>
              <a:t>Presentation title, 48pt bold</a:t>
            </a:r>
            <a:br>
              <a:rPr lang="en-US" dirty="0"/>
            </a:br>
            <a:r>
              <a:rPr lang="en-US" dirty="0"/>
              <a:t>Two-line limit</a:t>
            </a:r>
          </a:p>
        </p:txBody>
      </p:sp>
      <p:sp>
        <p:nvSpPr>
          <p:cNvPr id="16" name="Text Placeholder 5">
            <a:extLst>
              <a:ext uri="{FF2B5EF4-FFF2-40B4-BE49-F238E27FC236}">
                <a16:creationId xmlns:a16="http://schemas.microsoft.com/office/drawing/2014/main" id="{B2C3EF58-96A4-4465-A795-FFCE070BE62D}"/>
              </a:ext>
            </a:extLst>
          </p:cNvPr>
          <p:cNvSpPr>
            <a:spLocks noGrp="1"/>
          </p:cNvSpPr>
          <p:nvPr userDrawn="1">
            <p:ph type="body" sz="quarter" idx="10" hasCustomPrompt="1"/>
          </p:nvPr>
        </p:nvSpPr>
        <p:spPr>
          <a:xfrm>
            <a:off x="639763" y="3808413"/>
            <a:ext cx="8658225" cy="1776412"/>
          </a:xfrm>
          <a:prstGeom prst="rect">
            <a:avLst/>
          </a:prstGeom>
        </p:spPr>
        <p:txBody>
          <a:bodyPr/>
          <a:lstStyle>
            <a:lvl1pPr marL="0" indent="0">
              <a:buFontTx/>
              <a:buNone/>
              <a:defRPr>
                <a:solidFill>
                  <a:schemeClr val="bg1"/>
                </a:solidFill>
                <a:latin typeface="55 Helvetica Roman"/>
              </a:defRPr>
            </a:lvl1pPr>
          </a:lstStyle>
          <a:p>
            <a:pPr lvl="0"/>
            <a:r>
              <a:rPr lang="en-AU" dirty="0"/>
              <a:t>Other information, 28pt</a:t>
            </a:r>
            <a:br>
              <a:rPr lang="en-AU" dirty="0"/>
            </a:br>
            <a:r>
              <a:rPr lang="en-AU" dirty="0"/>
              <a:t>T6041.1A  Rev. 01  2021-05-10</a:t>
            </a:r>
            <a:endParaRPr lang="en-US" dirty="0"/>
          </a:p>
        </p:txBody>
      </p:sp>
      <p:pic>
        <p:nvPicPr>
          <p:cNvPr id="14" name="Picture 25" descr="NASA insigniaCMYK">
            <a:extLst>
              <a:ext uri="{FF2B5EF4-FFF2-40B4-BE49-F238E27FC236}">
                <a16:creationId xmlns:a16="http://schemas.microsoft.com/office/drawing/2014/main" id="{21B1C530-0FD9-4F6F-BBF1-6CEBEBB84A3F}"/>
              </a:ext>
            </a:extLst>
          </p:cNvPr>
          <p:cNvPicPr preferRelativeResize="0">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925569" y="65391"/>
            <a:ext cx="1081907" cy="86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a:extLst>
              <a:ext uri="{FF2B5EF4-FFF2-40B4-BE49-F238E27FC236}">
                <a16:creationId xmlns:a16="http://schemas.microsoft.com/office/drawing/2014/main" id="{56767CEB-E769-403F-8F0B-2332CEAE7551}"/>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1326483" y="5649942"/>
            <a:ext cx="680993" cy="107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76696BC-EFC9-4267-BDC7-816D43CC6461}"/>
              </a:ext>
            </a:extLst>
          </p:cNvPr>
          <p:cNvSpPr txBox="1"/>
          <p:nvPr userDrawn="1"/>
        </p:nvSpPr>
        <p:spPr>
          <a:xfrm>
            <a:off x="319488" y="310552"/>
            <a:ext cx="5776512" cy="215444"/>
          </a:xfrm>
          <a:prstGeom prst="rect">
            <a:avLst/>
          </a:prstGeom>
          <a:noFill/>
        </p:spPr>
        <p:txBody>
          <a:bodyPr wrap="square" rtlCol="0">
            <a:spAutoFit/>
          </a:bodyPr>
          <a:lstStyle/>
          <a:p>
            <a:r>
              <a:rPr lang="en-US" sz="800" dirty="0">
                <a:solidFill>
                  <a:schemeClr val="bg1"/>
                </a:solidFill>
              </a:rPr>
              <a:t>National Aeronautics and Space Administration </a:t>
            </a:r>
          </a:p>
        </p:txBody>
      </p:sp>
    </p:spTree>
    <p:extLst>
      <p:ext uri="{BB962C8B-B14F-4D97-AF65-F5344CB8AC3E}">
        <p14:creationId xmlns:p14="http://schemas.microsoft.com/office/powerpoint/2010/main" val="1949732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Agenda	</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US" sz="800" dirty="0">
                <a:solidFill>
                  <a:schemeClr val="tx1"/>
                </a:solidFill>
              </a:rPr>
              <a:t>National Aeronautics and Space Administration </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hasCustomPrompt="1"/>
          </p:nvPr>
        </p:nvSpPr>
        <p:spPr>
          <a:xfrm>
            <a:off x="319723" y="1243013"/>
            <a:ext cx="11521440" cy="4935537"/>
          </a:xfrm>
        </p:spPr>
        <p:txBody>
          <a:bodyPr/>
          <a:lstStyle>
            <a:lvl1pPr marL="0" indent="-360000">
              <a:buFont typeface="+mj-lt"/>
              <a:buAutoNum type="arabicPeriod"/>
              <a:defRPr sz="2800" b="1"/>
            </a:lvl1pPr>
            <a:lvl2pPr marL="720000" indent="-360000">
              <a:buFont typeface="+mj-lt"/>
              <a:buAutoNum type="arabicPeriod"/>
              <a:defRPr sz="2600"/>
            </a:lvl2pPr>
            <a:lvl3pPr marL="1080000" indent="-360000">
              <a:buFont typeface="+mj-lt"/>
              <a:buAutoNum type="arabicPeriod"/>
              <a:defRPr sz="2400"/>
            </a:lvl3pPr>
            <a:lvl4pPr marL="1440000" indent="-360000">
              <a:buFont typeface="+mj-lt"/>
              <a:buAutoNum type="arabicPeriod"/>
              <a:defRPr sz="2200"/>
            </a:lvl4pPr>
            <a:lvl5pPr marL="1800000" indent="-360000">
              <a:buFont typeface="+mj-lt"/>
              <a:buAutoNum type="arabicPeriod"/>
              <a:defRPr sz="2000"/>
            </a:lvl5pPr>
          </a:lstStyle>
          <a:p>
            <a:pPr lvl="0"/>
            <a:r>
              <a:rPr lang="en-US" dirty="0"/>
              <a:t>Numbered list, 24pt bold</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2196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ntent Blu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US" sz="800" dirty="0">
                <a:solidFill>
                  <a:schemeClr val="tx1"/>
                </a:solidFill>
              </a:rPr>
              <a:t>National Aeronautics and Space Administration </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cxnSp>
        <p:nvCxnSpPr>
          <p:cNvPr id="9" name="Straight Connector 8">
            <a:extLst>
              <a:ext uri="{FF2B5EF4-FFF2-40B4-BE49-F238E27FC236}">
                <a16:creationId xmlns:a16="http://schemas.microsoft.com/office/drawing/2014/main" id="{FB5378AA-48D0-49EA-BE9B-95BC597EFC4C}"/>
              </a:ext>
            </a:extLst>
          </p:cNvPr>
          <p:cNvCxnSpPr/>
          <p:nvPr userDrawn="1"/>
        </p:nvCxnSpPr>
        <p:spPr>
          <a:xfrm>
            <a:off x="320040" y="6217920"/>
            <a:ext cx="1152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p:cNvSpPr>
            <a:spLocks noGrp="1"/>
          </p:cNvSpPr>
          <p:nvPr userDrawn="1">
            <p:ph sz="quarter" idx="12"/>
          </p:nvPr>
        </p:nvSpPr>
        <p:spPr>
          <a:xfrm>
            <a:off x="320675" y="1230313"/>
            <a:ext cx="11520488" cy="48863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8020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Blu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D1A4D0B-0DB5-48CB-A20C-756557E4CFF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865467" y="-6182"/>
            <a:ext cx="3326533" cy="6864182"/>
          </a:xfrm>
          <a:prstGeom prst="rect">
            <a:avLst/>
          </a:prstGeom>
        </p:spPr>
      </p:pic>
      <p:sp>
        <p:nvSpPr>
          <p:cNvPr id="8" name="Title 1">
            <a:extLst>
              <a:ext uri="{FF2B5EF4-FFF2-40B4-BE49-F238E27FC236}">
                <a16:creationId xmlns:a16="http://schemas.microsoft.com/office/drawing/2014/main" id="{2D882184-E550-4860-A9DA-423B5B546456}"/>
              </a:ext>
            </a:extLst>
          </p:cNvPr>
          <p:cNvSpPr>
            <a:spLocks noGrp="1"/>
          </p:cNvSpPr>
          <p:nvPr>
            <p:ph type="ctrTitle" hasCustomPrompt="1"/>
          </p:nvPr>
        </p:nvSpPr>
        <p:spPr>
          <a:xfrm>
            <a:off x="640080" y="3383280"/>
            <a:ext cx="8075295" cy="1371600"/>
          </a:xfrm>
          <a:prstGeom prst="rect">
            <a:avLst/>
          </a:prstGeom>
        </p:spPr>
        <p:txBody>
          <a:bodyPr anchor="b"/>
          <a:lstStyle>
            <a:lvl1pPr algn="l">
              <a:defRPr sz="4200">
                <a:solidFill>
                  <a:schemeClr val="tx1"/>
                </a:solidFill>
                <a:latin typeface="55 Helvetica Roman"/>
                <a:cs typeface="Jacobs Chronos" panose="010B0603030503030204" pitchFamily="34" charset="0"/>
              </a:defRPr>
            </a:lvl1pPr>
          </a:lstStyle>
          <a:p>
            <a:r>
              <a:rPr lang="en-US" dirty="0"/>
              <a:t>Section/divider title, 42pt bold,</a:t>
            </a:r>
            <a:br>
              <a:rPr lang="en-US" dirty="0"/>
            </a:br>
            <a:r>
              <a:rPr lang="en-US" dirty="0"/>
              <a:t>two-line limit</a:t>
            </a:r>
          </a:p>
        </p:txBody>
      </p:sp>
      <p:sp>
        <p:nvSpPr>
          <p:cNvPr id="9" name="Subtitle 2">
            <a:extLst>
              <a:ext uri="{FF2B5EF4-FFF2-40B4-BE49-F238E27FC236}">
                <a16:creationId xmlns:a16="http://schemas.microsoft.com/office/drawing/2014/main" id="{C4408A91-5A5E-4803-9FED-E9862C527184}"/>
              </a:ext>
            </a:extLst>
          </p:cNvPr>
          <p:cNvSpPr>
            <a:spLocks noGrp="1"/>
          </p:cNvSpPr>
          <p:nvPr>
            <p:ph type="subTitle" idx="1" hasCustomPrompt="1"/>
          </p:nvPr>
        </p:nvSpPr>
        <p:spPr>
          <a:xfrm>
            <a:off x="640080" y="5168580"/>
            <a:ext cx="8075295" cy="618270"/>
          </a:xfrm>
          <a:prstGeom prst="rect">
            <a:avLst/>
          </a:prstGeom>
        </p:spPr>
        <p:txBody>
          <a:bodyPr/>
          <a:lstStyle>
            <a:lvl1pPr marL="0" indent="0" algn="l">
              <a:buNone/>
              <a:defRPr sz="2400">
                <a:solidFill>
                  <a:schemeClr val="tx1"/>
                </a:solidFill>
                <a:latin typeface="55 Helvetica Roman"/>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  </a:t>
            </a:r>
          </a:p>
        </p:txBody>
      </p:sp>
      <p:pic>
        <p:nvPicPr>
          <p:cNvPr id="5" name="Picture 4"/>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664262" y="5370538"/>
            <a:ext cx="2221403" cy="1185457"/>
          </a:xfrm>
          <a:prstGeom prst="rect">
            <a:avLst/>
          </a:prstGeom>
        </p:spPr>
      </p:pic>
    </p:spTree>
    <p:extLst>
      <p:ext uri="{BB962C8B-B14F-4D97-AF65-F5344CB8AC3E}">
        <p14:creationId xmlns:p14="http://schemas.microsoft.com/office/powerpoint/2010/main" val="2326908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vider Blu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D1A4D0B-0DB5-48CB-A20C-756557E4CFF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865467" y="-6182"/>
            <a:ext cx="3326533" cy="6864182"/>
          </a:xfrm>
          <a:prstGeom prst="rect">
            <a:avLst/>
          </a:prstGeom>
        </p:spPr>
      </p:pic>
      <p:sp>
        <p:nvSpPr>
          <p:cNvPr id="8" name="Title 1">
            <a:extLst>
              <a:ext uri="{FF2B5EF4-FFF2-40B4-BE49-F238E27FC236}">
                <a16:creationId xmlns:a16="http://schemas.microsoft.com/office/drawing/2014/main" id="{2D882184-E550-4860-A9DA-423B5B546456}"/>
              </a:ext>
            </a:extLst>
          </p:cNvPr>
          <p:cNvSpPr>
            <a:spLocks noGrp="1"/>
          </p:cNvSpPr>
          <p:nvPr>
            <p:ph type="ctrTitle" hasCustomPrompt="1"/>
          </p:nvPr>
        </p:nvSpPr>
        <p:spPr>
          <a:xfrm>
            <a:off x="640080" y="3383280"/>
            <a:ext cx="8075295" cy="1371600"/>
          </a:xfrm>
          <a:prstGeom prst="rect">
            <a:avLst/>
          </a:prstGeom>
        </p:spPr>
        <p:txBody>
          <a:bodyPr anchor="b"/>
          <a:lstStyle>
            <a:lvl1pPr algn="l">
              <a:defRPr sz="4200">
                <a:solidFill>
                  <a:schemeClr val="tx1"/>
                </a:solidFill>
                <a:latin typeface="55 Helvetica Roman"/>
                <a:cs typeface="Jacobs Chronos" panose="010B0603030503030204" pitchFamily="34" charset="0"/>
              </a:defRPr>
            </a:lvl1pPr>
          </a:lstStyle>
          <a:p>
            <a:r>
              <a:rPr lang="en-US" dirty="0"/>
              <a:t>Section/divider title, 42pt bold,</a:t>
            </a:r>
            <a:br>
              <a:rPr lang="en-US" dirty="0"/>
            </a:br>
            <a:r>
              <a:rPr lang="en-US" dirty="0"/>
              <a:t>two-line limit</a:t>
            </a:r>
          </a:p>
        </p:txBody>
      </p:sp>
      <p:sp>
        <p:nvSpPr>
          <p:cNvPr id="9" name="Subtitle 2">
            <a:extLst>
              <a:ext uri="{FF2B5EF4-FFF2-40B4-BE49-F238E27FC236}">
                <a16:creationId xmlns:a16="http://schemas.microsoft.com/office/drawing/2014/main" id="{C4408A91-5A5E-4803-9FED-E9862C527184}"/>
              </a:ext>
            </a:extLst>
          </p:cNvPr>
          <p:cNvSpPr>
            <a:spLocks noGrp="1"/>
          </p:cNvSpPr>
          <p:nvPr>
            <p:ph type="subTitle" idx="1" hasCustomPrompt="1"/>
          </p:nvPr>
        </p:nvSpPr>
        <p:spPr>
          <a:xfrm>
            <a:off x="640080" y="5168580"/>
            <a:ext cx="8075295" cy="618270"/>
          </a:xfrm>
          <a:prstGeom prst="rect">
            <a:avLst/>
          </a:prstGeom>
        </p:spPr>
        <p:txBody>
          <a:bodyPr/>
          <a:lstStyle>
            <a:lvl1pPr marL="0" indent="0" algn="l">
              <a:buNone/>
              <a:defRPr sz="2400">
                <a:solidFill>
                  <a:schemeClr val="tx1"/>
                </a:solidFill>
                <a:latin typeface="55 Helvetica Roman"/>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  </a:t>
            </a:r>
          </a:p>
        </p:txBody>
      </p:sp>
    </p:spTree>
    <p:extLst>
      <p:ext uri="{BB962C8B-B14F-4D97-AF65-F5344CB8AC3E}">
        <p14:creationId xmlns:p14="http://schemas.microsoft.com/office/powerpoint/2010/main" val="2229235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Blu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US" sz="800" dirty="0">
                <a:solidFill>
                  <a:schemeClr val="tx1"/>
                </a:solidFill>
              </a:rPr>
              <a:t>National Aeronautics and Space Administration </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cxnSp>
        <p:nvCxnSpPr>
          <p:cNvPr id="9" name="Straight Connector 8">
            <a:extLst>
              <a:ext uri="{FF2B5EF4-FFF2-40B4-BE49-F238E27FC236}">
                <a16:creationId xmlns:a16="http://schemas.microsoft.com/office/drawing/2014/main" id="{FB5378AA-48D0-49EA-BE9B-95BC597EFC4C}"/>
              </a:ext>
            </a:extLst>
          </p:cNvPr>
          <p:cNvCxnSpPr/>
          <p:nvPr userDrawn="1"/>
        </p:nvCxnSpPr>
        <p:spPr>
          <a:xfrm>
            <a:off x="320040" y="6217920"/>
            <a:ext cx="1152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p:cNvSpPr>
            <a:spLocks noGrp="1"/>
          </p:cNvSpPr>
          <p:nvPr>
            <p:ph sz="quarter" idx="12"/>
          </p:nvPr>
        </p:nvSpPr>
        <p:spPr>
          <a:xfrm>
            <a:off x="320675" y="1230313"/>
            <a:ext cx="11520488" cy="48863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57435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D69A-E638-4EF9-B1B4-DC33D18460AF}"/>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4711E40-870E-441B-ABE0-B6BC51B969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5EBB9E5-231B-436F-A89D-D13E77B5D234}"/>
              </a:ext>
            </a:extLst>
          </p:cNvPr>
          <p:cNvSpPr>
            <a:spLocks noGrp="1"/>
          </p:cNvSpPr>
          <p:nvPr>
            <p:ph type="dt" sz="half" idx="10"/>
          </p:nvPr>
        </p:nvSpPr>
        <p:spPr/>
        <p:txBody>
          <a:bodyPr/>
          <a:lstStyle/>
          <a:p>
            <a:fld id="{3D24DFAA-40E0-45FF-BA96-D4708FF3C7CA}" type="datetime1">
              <a:rPr lang="en-US" smtClean="0"/>
              <a:t>9/7/2022</a:t>
            </a:fld>
            <a:endParaRPr lang="en-US"/>
          </a:p>
        </p:txBody>
      </p:sp>
      <p:sp>
        <p:nvSpPr>
          <p:cNvPr id="5" name="Footer Placeholder 4">
            <a:extLst>
              <a:ext uri="{FF2B5EF4-FFF2-40B4-BE49-F238E27FC236}">
                <a16:creationId xmlns:a16="http://schemas.microsoft.com/office/drawing/2014/main" id="{B8E8772E-1F54-4DDD-BB44-F834CA394C09}"/>
              </a:ext>
            </a:extLst>
          </p:cNvPr>
          <p:cNvSpPr>
            <a:spLocks noGrp="1"/>
          </p:cNvSpPr>
          <p:nvPr>
            <p:ph type="ftr" sz="quarter" idx="11"/>
          </p:nvPr>
        </p:nvSpPr>
        <p:spPr/>
        <p:txBody>
          <a:bodyPr/>
          <a:lstStyle/>
          <a:p>
            <a:r>
              <a:rPr lang="en-US" dirty="0"/>
              <a:t>National Aeronautics and Space Administration </a:t>
            </a:r>
          </a:p>
        </p:txBody>
      </p:sp>
      <p:sp>
        <p:nvSpPr>
          <p:cNvPr id="6" name="Slide Number Placeholder 5">
            <a:extLst>
              <a:ext uri="{FF2B5EF4-FFF2-40B4-BE49-F238E27FC236}">
                <a16:creationId xmlns:a16="http://schemas.microsoft.com/office/drawing/2014/main" id="{70B9D83C-6EE9-4FFD-AA25-5055B7F789C8}"/>
              </a:ext>
            </a:extLst>
          </p:cNvPr>
          <p:cNvSpPr>
            <a:spLocks noGrp="1"/>
          </p:cNvSpPr>
          <p:nvPr>
            <p:ph type="sldNum" sz="quarter" idx="12"/>
          </p:nvPr>
        </p:nvSpPr>
        <p:spPr/>
        <p:txBody>
          <a:bodyPr/>
          <a:lstStyle/>
          <a:p>
            <a:fld id="{EF81E5C8-E1FA-49A6-9E52-C97C3DC6DBE7}" type="slidenum">
              <a:rPr lang="en-US" smtClean="0"/>
              <a:t>‹#›</a:t>
            </a:fld>
            <a:endParaRPr lang="en-US"/>
          </a:p>
        </p:txBody>
      </p:sp>
    </p:spTree>
    <p:extLst>
      <p:ext uri="{BB962C8B-B14F-4D97-AF65-F5344CB8AC3E}">
        <p14:creationId xmlns:p14="http://schemas.microsoft.com/office/powerpoint/2010/main" val="1362012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D1F8D7-2498-475C-BB89-45A6B15B1C37}"/>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060C00F7-FB21-4310-89E3-4AAA88A816D4}"/>
              </a:ext>
            </a:extLst>
          </p:cNvPr>
          <p:cNvSpPr>
            <a:spLocks noGrp="1"/>
          </p:cNvSpPr>
          <p:nvPr>
            <p:ph type="ftr" sz="quarter" idx="11"/>
          </p:nvPr>
        </p:nvSpPr>
        <p:spPr/>
        <p:txBody>
          <a:bodyPr/>
          <a:lstStyle/>
          <a:p>
            <a:r>
              <a:rPr lang="en-US" dirty="0"/>
              <a:t>National Aeronautics and Space Administration </a:t>
            </a:r>
          </a:p>
        </p:txBody>
      </p:sp>
      <p:sp>
        <p:nvSpPr>
          <p:cNvPr id="4" name="Slide Number Placeholder 3">
            <a:extLst>
              <a:ext uri="{FF2B5EF4-FFF2-40B4-BE49-F238E27FC236}">
                <a16:creationId xmlns:a16="http://schemas.microsoft.com/office/drawing/2014/main" id="{443141AE-2E2D-4220-B4B9-5406ECFCFC03}"/>
              </a:ext>
            </a:extLst>
          </p:cNvPr>
          <p:cNvSpPr>
            <a:spLocks noGrp="1"/>
          </p:cNvSpPr>
          <p:nvPr>
            <p:ph type="sldNum" sz="quarter" idx="12"/>
          </p:nvPr>
        </p:nvSpPr>
        <p:spPr/>
        <p:txBody>
          <a:bodyPr/>
          <a:lstStyle/>
          <a:p>
            <a:fld id="{EF81E5C8-E1FA-49A6-9E52-C97C3DC6DBE7}" type="slidenum">
              <a:rPr lang="en-US" smtClean="0"/>
              <a:t>‹#›</a:t>
            </a:fld>
            <a:endParaRPr lang="en-US"/>
          </a:p>
        </p:txBody>
      </p:sp>
    </p:spTree>
    <p:extLst>
      <p:ext uri="{BB962C8B-B14F-4D97-AF65-F5344CB8AC3E}">
        <p14:creationId xmlns:p14="http://schemas.microsoft.com/office/powerpoint/2010/main" val="1930556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Blu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94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Agenda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Agenda	</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US" sz="800" dirty="0">
                <a:solidFill>
                  <a:schemeClr val="tx1"/>
                </a:solidFill>
              </a:rPr>
              <a:t>National Aeronautics and Space Administration </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hasCustomPrompt="1"/>
          </p:nvPr>
        </p:nvSpPr>
        <p:spPr>
          <a:xfrm>
            <a:off x="319723" y="1243013"/>
            <a:ext cx="11521440" cy="4935537"/>
          </a:xfrm>
        </p:spPr>
        <p:txBody>
          <a:bodyPr/>
          <a:lstStyle>
            <a:lvl1pPr marL="0" indent="-360000">
              <a:buFont typeface="+mj-lt"/>
              <a:buAutoNum type="arabicPeriod"/>
              <a:defRPr b="1"/>
            </a:lvl1pPr>
            <a:lvl2pPr marL="720000" indent="-360000">
              <a:buFont typeface="+mj-lt"/>
              <a:buAutoNum type="arabicPeriod"/>
              <a:defRPr/>
            </a:lvl2pPr>
            <a:lvl3pPr marL="1080000" indent="-360000">
              <a:buFont typeface="+mj-lt"/>
              <a:buAutoNum type="arabicPeriod"/>
              <a:defRPr/>
            </a:lvl3pPr>
            <a:lvl4pPr marL="1440000" indent="-360000">
              <a:buFont typeface="+mj-lt"/>
              <a:buAutoNum type="arabicPeriod"/>
              <a:defRPr/>
            </a:lvl4pPr>
            <a:lvl5pPr marL="1800000" indent="-360000">
              <a:buFont typeface="+mj-lt"/>
              <a:buAutoNum type="arabicPeriod"/>
              <a:defRPr/>
            </a:lvl5pPr>
          </a:lstStyle>
          <a:p>
            <a:pPr lvl="0"/>
            <a:r>
              <a:rPr lang="en-US" dirty="0"/>
              <a:t>Numbered list, 24pt bold</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1735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G Status Blue">
    <p:spTree>
      <p:nvGrpSpPr>
        <p:cNvPr id="1" name=""/>
        <p:cNvGrpSpPr/>
        <p:nvPr/>
      </p:nvGrpSpPr>
      <p:grpSpPr>
        <a:xfrm>
          <a:off x="0" y="0"/>
          <a:ext cx="0" cy="0"/>
          <a:chOff x="0" y="0"/>
          <a:chExt cx="0" cy="0"/>
        </a:xfrm>
      </p:grpSpPr>
      <p:sp>
        <p:nvSpPr>
          <p:cNvPr id="2" name="Title 1"/>
          <p:cNvSpPr>
            <a:spLocks noGrp="1"/>
          </p:cNvSpPr>
          <p:nvPr>
            <p:ph type="title"/>
          </p:nvPr>
        </p:nvSpPr>
        <p:spPr>
          <a:xfrm>
            <a:off x="320040" y="247137"/>
            <a:ext cx="11521440" cy="640080"/>
          </a:xfrm>
          <a:prstGeom prst="rect">
            <a:avLst/>
          </a:prstGeom>
        </p:spPr>
        <p:txBody>
          <a:bodyPr/>
          <a:lstStyle/>
          <a:p>
            <a:r>
              <a:rPr lang="en-US" dirty="0"/>
              <a:t>Click to edit Master title style</a:t>
            </a:r>
          </a:p>
        </p:txBody>
      </p:sp>
      <p:sp>
        <p:nvSpPr>
          <p:cNvPr id="6" name="Content Placeholder 5"/>
          <p:cNvSpPr>
            <a:spLocks noGrp="1"/>
          </p:cNvSpPr>
          <p:nvPr>
            <p:ph sz="quarter" idx="12"/>
          </p:nvPr>
        </p:nvSpPr>
        <p:spPr>
          <a:xfrm>
            <a:off x="310039" y="1264040"/>
            <a:ext cx="5669280" cy="2432304"/>
          </a:xfrm>
          <a:prstGeom prst="rect">
            <a:avLst/>
          </a:prstGeom>
          <a:ln>
            <a:solidFill>
              <a:schemeClr val="tx1"/>
            </a:solidFill>
          </a:ln>
        </p:spPr>
        <p:txBody>
          <a:bodyPr tIns="365760"/>
          <a:lstStyle>
            <a:lvl1pPr>
              <a:lnSpc>
                <a:spcPct val="70000"/>
              </a:lnSpc>
              <a:defRPr sz="2000"/>
            </a:lvl1pPr>
            <a:lvl2pPr>
              <a:lnSpc>
                <a:spcPct val="70000"/>
              </a:lnSpc>
              <a:defRPr sz="2000"/>
            </a:lvl2pPr>
            <a:lvl3pPr>
              <a:lnSpc>
                <a:spcPct val="70000"/>
              </a:lnSpc>
              <a:defRPr sz="1800"/>
            </a:lvl3pPr>
            <a:lvl4pPr>
              <a:lnSpc>
                <a:spcPct val="70000"/>
              </a:lnSpc>
              <a:defRPr sz="1600"/>
            </a:lvl4pPr>
            <a:lvl5pPr>
              <a:lnSpc>
                <a:spcPct val="70000"/>
              </a:lnSpc>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320040" y="3728455"/>
            <a:ext cx="5669280" cy="2432304"/>
          </a:xfrm>
          <a:prstGeom prst="rect">
            <a:avLst/>
          </a:prstGeom>
          <a:ln>
            <a:solidFill>
              <a:schemeClr val="tx1"/>
            </a:solidFill>
          </a:ln>
        </p:spPr>
        <p:txBody>
          <a:bodyPr tIns="365760"/>
          <a:lstStyle>
            <a:lvl1pPr>
              <a:lnSpc>
                <a:spcPct val="70000"/>
              </a:lnSpc>
              <a:defRPr sz="2000"/>
            </a:lvl1pPr>
            <a:lvl2pPr>
              <a:lnSpc>
                <a:spcPct val="70000"/>
              </a:lnSpc>
              <a:defRPr sz="2000"/>
            </a:lvl2pPr>
            <a:lvl3pPr>
              <a:lnSpc>
                <a:spcPct val="70000"/>
              </a:lnSpc>
              <a:defRPr sz="1800"/>
            </a:lvl3pPr>
            <a:lvl4pPr>
              <a:lnSpc>
                <a:spcPct val="70000"/>
              </a:lnSpc>
              <a:defRPr sz="1600"/>
            </a:lvl4pPr>
            <a:lvl5pPr>
              <a:lnSpc>
                <a:spcPct val="70000"/>
              </a:lnSpc>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4"/>
          </p:nvPr>
        </p:nvSpPr>
        <p:spPr>
          <a:xfrm>
            <a:off x="6107113" y="1259438"/>
            <a:ext cx="5669280" cy="2430060"/>
          </a:xfrm>
          <a:prstGeom prst="rect">
            <a:avLst/>
          </a:prstGeom>
          <a:ln>
            <a:solidFill>
              <a:schemeClr val="tx1"/>
            </a:solidFill>
          </a:ln>
        </p:spPr>
        <p:txBody>
          <a:bodyPr tIns="365760"/>
          <a:lstStyle>
            <a:lvl1pPr>
              <a:lnSpc>
                <a:spcPct val="70000"/>
              </a:lnSpc>
              <a:defRPr sz="2000"/>
            </a:lvl1pPr>
            <a:lvl2pPr>
              <a:lnSpc>
                <a:spcPct val="70000"/>
              </a:lnSpc>
              <a:defRPr sz="2000"/>
            </a:lvl2pPr>
            <a:lvl3pPr>
              <a:lnSpc>
                <a:spcPct val="70000"/>
              </a:lnSpc>
              <a:defRPr sz="1800"/>
            </a:lvl3pPr>
            <a:lvl4pPr>
              <a:lnSpc>
                <a:spcPct val="70000"/>
              </a:lnSpc>
              <a:defRPr sz="1600"/>
            </a:lvl4pPr>
            <a:lvl5pPr>
              <a:lnSpc>
                <a:spcPct val="70000"/>
              </a:lnSpc>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p:cNvSpPr txBox="1"/>
          <p:nvPr userDrawn="1"/>
        </p:nvSpPr>
        <p:spPr>
          <a:xfrm>
            <a:off x="310039" y="1231929"/>
            <a:ext cx="3710762" cy="400110"/>
          </a:xfrm>
          <a:prstGeom prst="rect">
            <a:avLst/>
          </a:prstGeom>
          <a:noFill/>
        </p:spPr>
        <p:txBody>
          <a:bodyPr wrap="square" lIns="45720" rtlCol="0">
            <a:spAutoFit/>
          </a:bodyPr>
          <a:lstStyle/>
          <a:p>
            <a:r>
              <a:rPr lang="en-US" sz="2000" b="1" dirty="0">
                <a:solidFill>
                  <a:schemeClr val="accent1"/>
                </a:solidFill>
              </a:rPr>
              <a:t>Grant</a:t>
            </a:r>
            <a:r>
              <a:rPr lang="en-US" sz="2000" b="1" baseline="0" dirty="0">
                <a:solidFill>
                  <a:schemeClr val="accent1"/>
                </a:solidFill>
              </a:rPr>
              <a:t> Scope and Goals</a:t>
            </a:r>
            <a:endParaRPr lang="en-US" sz="2000" b="1" dirty="0">
              <a:solidFill>
                <a:schemeClr val="accent1"/>
              </a:solidFill>
            </a:endParaRPr>
          </a:p>
        </p:txBody>
      </p:sp>
      <p:sp>
        <p:nvSpPr>
          <p:cNvPr id="12" name="TextBox 11"/>
          <p:cNvSpPr txBox="1"/>
          <p:nvPr userDrawn="1"/>
        </p:nvSpPr>
        <p:spPr>
          <a:xfrm>
            <a:off x="6080760" y="1244357"/>
            <a:ext cx="3710762" cy="400110"/>
          </a:xfrm>
          <a:prstGeom prst="rect">
            <a:avLst/>
          </a:prstGeom>
          <a:noFill/>
        </p:spPr>
        <p:txBody>
          <a:bodyPr wrap="square" lIns="45720" rtlCol="0">
            <a:spAutoFit/>
          </a:bodyPr>
          <a:lstStyle/>
          <a:p>
            <a:r>
              <a:rPr lang="en-US" sz="2000" b="1" dirty="0">
                <a:solidFill>
                  <a:schemeClr val="accent1"/>
                </a:solidFill>
              </a:rPr>
              <a:t>Accomplishments</a:t>
            </a:r>
            <a:r>
              <a:rPr lang="en-US" sz="2000" b="1" baseline="0" dirty="0">
                <a:solidFill>
                  <a:schemeClr val="accent1"/>
                </a:solidFill>
              </a:rPr>
              <a:t> and Plans</a:t>
            </a:r>
            <a:endParaRPr lang="en-US" sz="2000" b="1" dirty="0">
              <a:solidFill>
                <a:schemeClr val="accent1"/>
              </a:solidFill>
            </a:endParaRPr>
          </a:p>
        </p:txBody>
      </p:sp>
      <p:sp>
        <p:nvSpPr>
          <p:cNvPr id="13" name="TextBox 12"/>
          <p:cNvSpPr txBox="1"/>
          <p:nvPr userDrawn="1"/>
        </p:nvSpPr>
        <p:spPr>
          <a:xfrm>
            <a:off x="334496" y="3705599"/>
            <a:ext cx="3710762" cy="400110"/>
          </a:xfrm>
          <a:prstGeom prst="rect">
            <a:avLst/>
          </a:prstGeom>
          <a:noFill/>
        </p:spPr>
        <p:txBody>
          <a:bodyPr wrap="square" lIns="45720" rtlCol="0">
            <a:spAutoFit/>
          </a:bodyPr>
          <a:lstStyle/>
          <a:p>
            <a:r>
              <a:rPr lang="en-US" sz="2000" b="1" dirty="0">
                <a:solidFill>
                  <a:schemeClr val="accent1"/>
                </a:solidFill>
              </a:rPr>
              <a:t>Issues/Concerns</a:t>
            </a:r>
          </a:p>
        </p:txBody>
      </p:sp>
      <p:sp>
        <p:nvSpPr>
          <p:cNvPr id="14" name="TextBox 13"/>
          <p:cNvSpPr txBox="1"/>
          <p:nvPr userDrawn="1"/>
        </p:nvSpPr>
        <p:spPr>
          <a:xfrm>
            <a:off x="6080760" y="3764132"/>
            <a:ext cx="3710762" cy="400110"/>
          </a:xfrm>
          <a:prstGeom prst="rect">
            <a:avLst/>
          </a:prstGeom>
          <a:noFill/>
        </p:spPr>
        <p:txBody>
          <a:bodyPr wrap="square" lIns="45720" rtlCol="0">
            <a:spAutoFit/>
          </a:bodyPr>
          <a:lstStyle/>
          <a:p>
            <a:r>
              <a:rPr lang="en-US" sz="2000" b="1" dirty="0">
                <a:solidFill>
                  <a:schemeClr val="accent1"/>
                </a:solidFill>
              </a:rPr>
              <a:t>Budget and Status</a:t>
            </a:r>
          </a:p>
        </p:txBody>
      </p:sp>
      <p:sp>
        <p:nvSpPr>
          <p:cNvPr id="15" name="TextBox 14"/>
          <p:cNvSpPr txBox="1"/>
          <p:nvPr userDrawn="1"/>
        </p:nvSpPr>
        <p:spPr>
          <a:xfrm>
            <a:off x="710876" y="815244"/>
            <a:ext cx="1645112" cy="400110"/>
          </a:xfrm>
          <a:prstGeom prst="rect">
            <a:avLst/>
          </a:prstGeom>
          <a:noFill/>
        </p:spPr>
        <p:txBody>
          <a:bodyPr wrap="square" lIns="45720" rtlCol="0">
            <a:spAutoFit/>
          </a:bodyPr>
          <a:lstStyle/>
          <a:p>
            <a:r>
              <a:rPr lang="en-US" sz="2000" b="1" dirty="0">
                <a:solidFill>
                  <a:schemeClr val="accent1"/>
                </a:solidFill>
              </a:rPr>
              <a:t>Innovator</a:t>
            </a:r>
            <a:r>
              <a:rPr lang="en-US" sz="2000" b="1" dirty="0">
                <a:solidFill>
                  <a:schemeClr val="tx1"/>
                </a:solidFill>
              </a:rPr>
              <a:t>-</a:t>
            </a:r>
          </a:p>
        </p:txBody>
      </p:sp>
      <p:sp>
        <p:nvSpPr>
          <p:cNvPr id="17" name="Text Placeholder 16"/>
          <p:cNvSpPr>
            <a:spLocks noGrp="1"/>
          </p:cNvSpPr>
          <p:nvPr>
            <p:ph type="body" sz="quarter" idx="15"/>
          </p:nvPr>
        </p:nvSpPr>
        <p:spPr>
          <a:xfrm>
            <a:off x="1935332" y="845079"/>
            <a:ext cx="9670556" cy="339725"/>
          </a:xfrm>
          <a:prstGeom prst="rect">
            <a:avLst/>
          </a:prstGeom>
        </p:spPr>
        <p:txBody>
          <a:bodyPr/>
          <a:lstStyle>
            <a:lvl1pPr marL="0" indent="0">
              <a:buFontTx/>
              <a:buNone/>
              <a:defRPr/>
            </a:lvl1pPr>
          </a:lstStyle>
          <a:p>
            <a:pPr lvl="0"/>
            <a:r>
              <a:rPr lang="en-US" dirty="0"/>
              <a:t>Edit Master text styles</a:t>
            </a:r>
          </a:p>
        </p:txBody>
      </p:sp>
      <p:sp>
        <p:nvSpPr>
          <p:cNvPr id="23" name="TextBox 22"/>
          <p:cNvSpPr txBox="1"/>
          <p:nvPr userDrawn="1"/>
        </p:nvSpPr>
        <p:spPr>
          <a:xfrm>
            <a:off x="334496" y="6291292"/>
            <a:ext cx="2021493" cy="292388"/>
          </a:xfrm>
          <a:prstGeom prst="rect">
            <a:avLst/>
          </a:prstGeom>
          <a:noFill/>
        </p:spPr>
        <p:txBody>
          <a:bodyPr wrap="square" lIns="45720" bIns="0" rtlCol="0" anchor="b">
            <a:spAutoFit/>
          </a:bodyPr>
          <a:lstStyle/>
          <a:p>
            <a:r>
              <a:rPr lang="en-US" sz="1600" b="1" dirty="0">
                <a:solidFill>
                  <a:schemeClr val="accent1"/>
                </a:solidFill>
              </a:rPr>
              <a:t>Reporting Date:</a:t>
            </a:r>
          </a:p>
        </p:txBody>
      </p:sp>
      <p:sp>
        <p:nvSpPr>
          <p:cNvPr id="25" name="Content Placeholder 24"/>
          <p:cNvSpPr>
            <a:spLocks noGrp="1"/>
          </p:cNvSpPr>
          <p:nvPr>
            <p:ph sz="quarter" idx="17" hasCustomPrompt="1"/>
          </p:nvPr>
        </p:nvSpPr>
        <p:spPr>
          <a:xfrm>
            <a:off x="6107113" y="4164242"/>
            <a:ext cx="5668962" cy="1996846"/>
          </a:xfrm>
          <a:prstGeom prst="rect">
            <a:avLst/>
          </a:prstGeom>
        </p:spPr>
        <p:txBody>
          <a:bodyPr/>
          <a:lstStyle>
            <a:lvl1pPr marL="0" indent="0">
              <a:buNone/>
              <a:defRPr/>
            </a:lvl1pPr>
          </a:lstStyle>
          <a:p>
            <a:pPr lvl="0"/>
            <a:r>
              <a:rPr lang="en-US" dirty="0"/>
              <a:t> </a:t>
            </a:r>
          </a:p>
        </p:txBody>
      </p:sp>
      <p:grpSp>
        <p:nvGrpSpPr>
          <p:cNvPr id="26" name="Group 25">
            <a:extLst>
              <a:ext uri="{FF2B5EF4-FFF2-40B4-BE49-F238E27FC236}">
                <a16:creationId xmlns:a16="http://schemas.microsoft.com/office/drawing/2014/main" id="{EED51E53-C704-4648-A432-C3D579C368E5}"/>
              </a:ext>
            </a:extLst>
          </p:cNvPr>
          <p:cNvGrpSpPr/>
          <p:nvPr userDrawn="1"/>
        </p:nvGrpSpPr>
        <p:grpSpPr>
          <a:xfrm>
            <a:off x="0" y="-2"/>
            <a:ext cx="182880" cy="6858002"/>
            <a:chOff x="0" y="-2"/>
            <a:chExt cx="182880" cy="6858002"/>
          </a:xfrm>
        </p:grpSpPr>
        <p:sp>
          <p:nvSpPr>
            <p:cNvPr id="27" name="Rectangle 26">
              <a:extLst>
                <a:ext uri="{FF2B5EF4-FFF2-40B4-BE49-F238E27FC236}">
                  <a16:creationId xmlns:a16="http://schemas.microsoft.com/office/drawing/2014/main" id="{EADC94DF-CF22-48A4-BA0A-C4C38A013B84}"/>
                </a:ext>
              </a:extLst>
            </p:cNvPr>
            <p:cNvSpPr/>
            <p:nvPr userDrawn="1"/>
          </p:nvSpPr>
          <p:spPr>
            <a:xfrm>
              <a:off x="0" y="6210887"/>
              <a:ext cx="182880" cy="647113"/>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2AFE780-91D7-411E-9616-15D5F7F95B48}"/>
                </a:ext>
              </a:extLst>
            </p:cNvPr>
            <p:cNvSpPr/>
            <p:nvPr userDrawn="1"/>
          </p:nvSpPr>
          <p:spPr>
            <a:xfrm>
              <a:off x="0" y="-2"/>
              <a:ext cx="182880" cy="45720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8CE3C64-85E4-4847-9D32-67A911A0EBFE}"/>
                </a:ext>
              </a:extLst>
            </p:cNvPr>
            <p:cNvSpPr/>
            <p:nvPr userDrawn="1"/>
          </p:nvSpPr>
          <p:spPr>
            <a:xfrm>
              <a:off x="0" y="4517053"/>
              <a:ext cx="182880" cy="1709928"/>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 Placeholder 4"/>
          <p:cNvSpPr>
            <a:spLocks noGrp="1"/>
          </p:cNvSpPr>
          <p:nvPr>
            <p:ph type="body" sz="quarter" idx="18"/>
          </p:nvPr>
        </p:nvSpPr>
        <p:spPr>
          <a:xfrm>
            <a:off x="1935163" y="6308725"/>
            <a:ext cx="3103562" cy="365125"/>
          </a:xfrm>
          <a:prstGeom prst="rect">
            <a:avLst/>
          </a:prstGeom>
        </p:spPr>
        <p:txBody>
          <a:bodyPr/>
          <a:lstStyle>
            <a:lvl1pPr marL="0" indent="0">
              <a:buNone/>
              <a:defRPr sz="1800"/>
            </a:lvl1pPr>
          </a:lstStyle>
          <a:p>
            <a:pPr lvl="0"/>
            <a:r>
              <a:rPr lang="en-US" dirty="0"/>
              <a:t>Edit Master text styles</a:t>
            </a:r>
          </a:p>
        </p:txBody>
      </p:sp>
      <p:sp>
        <p:nvSpPr>
          <p:cNvPr id="21" name="Footer Placeholder 2"/>
          <p:cNvSpPr>
            <a:spLocks noGrp="1"/>
          </p:cNvSpPr>
          <p:nvPr>
            <p:ph type="ftr" sz="quarter" idx="10"/>
          </p:nvPr>
        </p:nvSpPr>
        <p:spPr>
          <a:xfrm>
            <a:off x="9215755" y="6397283"/>
            <a:ext cx="2560320" cy="274320"/>
          </a:xfrm>
          <a:prstGeom prst="rect">
            <a:avLst/>
          </a:prstGeom>
        </p:spPr>
        <p:txBody>
          <a:bodyPr/>
          <a:lstStyle>
            <a:lvl1pPr algn="r">
              <a:defRPr sz="1400"/>
            </a:lvl1pPr>
          </a:lstStyle>
          <a:p>
            <a:r>
              <a:rPr lang="en-AU" dirty="0"/>
              <a:t>©Jacobs 2021</a:t>
            </a:r>
          </a:p>
        </p:txBody>
      </p:sp>
    </p:spTree>
    <p:extLst>
      <p:ext uri="{BB962C8B-B14F-4D97-AF65-F5344CB8AC3E}">
        <p14:creationId xmlns:p14="http://schemas.microsoft.com/office/powerpoint/2010/main" val="159703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ad Chart Blue">
    <p:spTree>
      <p:nvGrpSpPr>
        <p:cNvPr id="1" name=""/>
        <p:cNvGrpSpPr/>
        <p:nvPr/>
      </p:nvGrpSpPr>
      <p:grpSpPr>
        <a:xfrm>
          <a:off x="0" y="0"/>
          <a:ext cx="0" cy="0"/>
          <a:chOff x="0" y="0"/>
          <a:chExt cx="0" cy="0"/>
        </a:xfrm>
      </p:grpSpPr>
      <p:sp>
        <p:nvSpPr>
          <p:cNvPr id="2" name="Title 1"/>
          <p:cNvSpPr>
            <a:spLocks noGrp="1"/>
          </p:cNvSpPr>
          <p:nvPr>
            <p:ph type="title"/>
          </p:nvPr>
        </p:nvSpPr>
        <p:spPr>
          <a:xfrm>
            <a:off x="320040" y="247137"/>
            <a:ext cx="11521440" cy="640080"/>
          </a:xfrm>
          <a:prstGeom prst="rect">
            <a:avLst/>
          </a:prstGeom>
        </p:spPr>
        <p:txBody>
          <a:bodyPr/>
          <a:lstStyle/>
          <a:p>
            <a:r>
              <a:rPr lang="en-US"/>
              <a:t>Click to edit Master title style</a:t>
            </a:r>
          </a:p>
        </p:txBody>
      </p:sp>
      <p:sp>
        <p:nvSpPr>
          <p:cNvPr id="6" name="Content Placeholder 5"/>
          <p:cNvSpPr>
            <a:spLocks noGrp="1"/>
          </p:cNvSpPr>
          <p:nvPr>
            <p:ph sz="quarter" idx="12"/>
          </p:nvPr>
        </p:nvSpPr>
        <p:spPr>
          <a:xfrm>
            <a:off x="310039" y="1264040"/>
            <a:ext cx="5669280" cy="2432304"/>
          </a:xfrm>
          <a:prstGeom prst="rect">
            <a:avLst/>
          </a:prstGeom>
          <a:ln>
            <a:solidFill>
              <a:schemeClr val="tx1"/>
            </a:solidFill>
          </a:ln>
        </p:spPr>
        <p:txBody>
          <a:bodyPr tIns="91440"/>
          <a:lstStyle>
            <a:lvl1pPr>
              <a:lnSpc>
                <a:spcPct val="70000"/>
              </a:lnSpc>
              <a:defRPr sz="2000"/>
            </a:lvl1pPr>
            <a:lvl2pPr>
              <a:lnSpc>
                <a:spcPct val="70000"/>
              </a:lnSpc>
              <a:defRPr sz="2000"/>
            </a:lvl2pPr>
            <a:lvl3pPr>
              <a:lnSpc>
                <a:spcPct val="70000"/>
              </a:lnSpc>
              <a:defRPr sz="1800"/>
            </a:lvl3pPr>
            <a:lvl4pPr>
              <a:lnSpc>
                <a:spcPct val="70000"/>
              </a:lnSpc>
              <a:defRPr sz="1600"/>
            </a:lvl4pPr>
            <a:lvl5pPr>
              <a:lnSpc>
                <a:spcPct val="70000"/>
              </a:lnSpc>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6" name="Group 25">
            <a:extLst>
              <a:ext uri="{FF2B5EF4-FFF2-40B4-BE49-F238E27FC236}">
                <a16:creationId xmlns:a16="http://schemas.microsoft.com/office/drawing/2014/main" id="{EED51E53-C704-4648-A432-C3D579C368E5}"/>
              </a:ext>
            </a:extLst>
          </p:cNvPr>
          <p:cNvGrpSpPr/>
          <p:nvPr userDrawn="1"/>
        </p:nvGrpSpPr>
        <p:grpSpPr>
          <a:xfrm>
            <a:off x="0" y="-2"/>
            <a:ext cx="182880" cy="6858002"/>
            <a:chOff x="0" y="-2"/>
            <a:chExt cx="182880" cy="6858002"/>
          </a:xfrm>
        </p:grpSpPr>
        <p:sp>
          <p:nvSpPr>
            <p:cNvPr id="27" name="Rectangle 26">
              <a:extLst>
                <a:ext uri="{FF2B5EF4-FFF2-40B4-BE49-F238E27FC236}">
                  <a16:creationId xmlns:a16="http://schemas.microsoft.com/office/drawing/2014/main" id="{EADC94DF-CF22-48A4-BA0A-C4C38A013B84}"/>
                </a:ext>
              </a:extLst>
            </p:cNvPr>
            <p:cNvSpPr/>
            <p:nvPr userDrawn="1"/>
          </p:nvSpPr>
          <p:spPr>
            <a:xfrm>
              <a:off x="0" y="6210887"/>
              <a:ext cx="182880" cy="647113"/>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2AFE780-91D7-411E-9616-15D5F7F95B48}"/>
                </a:ext>
              </a:extLst>
            </p:cNvPr>
            <p:cNvSpPr/>
            <p:nvPr userDrawn="1"/>
          </p:nvSpPr>
          <p:spPr>
            <a:xfrm>
              <a:off x="0" y="-2"/>
              <a:ext cx="182880" cy="45720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8CE3C64-85E4-4847-9D32-67A911A0EBFE}"/>
                </a:ext>
              </a:extLst>
            </p:cNvPr>
            <p:cNvSpPr/>
            <p:nvPr userDrawn="1"/>
          </p:nvSpPr>
          <p:spPr>
            <a:xfrm>
              <a:off x="0" y="4517053"/>
              <a:ext cx="182880" cy="1709928"/>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Footer Placeholder 2"/>
          <p:cNvSpPr>
            <a:spLocks noGrp="1"/>
          </p:cNvSpPr>
          <p:nvPr>
            <p:ph type="ftr" sz="quarter" idx="10"/>
          </p:nvPr>
        </p:nvSpPr>
        <p:spPr>
          <a:xfrm>
            <a:off x="9215755" y="6397283"/>
            <a:ext cx="2560320" cy="274320"/>
          </a:xfrm>
          <a:prstGeom prst="rect">
            <a:avLst/>
          </a:prstGeom>
        </p:spPr>
        <p:txBody>
          <a:bodyPr/>
          <a:lstStyle>
            <a:lvl1pPr algn="r">
              <a:defRPr sz="1400"/>
            </a:lvl1pPr>
          </a:lstStyle>
          <a:p>
            <a:r>
              <a:rPr lang="en-AU"/>
              <a:t>©Jacobs 2021</a:t>
            </a:r>
            <a:endParaRPr lang="en-AU" dirty="0"/>
          </a:p>
        </p:txBody>
      </p:sp>
      <p:sp>
        <p:nvSpPr>
          <p:cNvPr id="2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a:xfrm>
            <a:off x="320040" y="6309360"/>
            <a:ext cx="781674" cy="274320"/>
          </a:xfrm>
          <a:prstGeom prst="rect">
            <a:avLst/>
          </a:prstGeom>
        </p:spPr>
        <p:txBody>
          <a:bodyPr bIns="0" anchor="b" anchorCtr="0"/>
          <a:lstStyle>
            <a:lvl1pPr>
              <a:defRPr sz="1100"/>
            </a:lvl1pPr>
          </a:lstStyle>
          <a:p>
            <a:fld id="{9B3E39EC-4BE2-4DEA-81C0-4ABC0AAB4AC0}" type="slidenum">
              <a:rPr lang="en-AU" smtClean="0"/>
              <a:pPr/>
              <a:t>‹#›</a:t>
            </a:fld>
            <a:endParaRPr lang="en-AU" dirty="0"/>
          </a:p>
        </p:txBody>
      </p:sp>
      <p:sp>
        <p:nvSpPr>
          <p:cNvPr id="30" name="Content Placeholder 5"/>
          <p:cNvSpPr>
            <a:spLocks noGrp="1"/>
          </p:cNvSpPr>
          <p:nvPr>
            <p:ph sz="quarter" idx="16"/>
          </p:nvPr>
        </p:nvSpPr>
        <p:spPr>
          <a:xfrm>
            <a:off x="6172200" y="1264040"/>
            <a:ext cx="5669280" cy="2432304"/>
          </a:xfrm>
          <a:prstGeom prst="rect">
            <a:avLst/>
          </a:prstGeom>
          <a:ln>
            <a:solidFill>
              <a:schemeClr val="tx1"/>
            </a:solidFill>
          </a:ln>
        </p:spPr>
        <p:txBody>
          <a:bodyPr tIns="91440"/>
          <a:lstStyle>
            <a:lvl1pPr>
              <a:lnSpc>
                <a:spcPct val="70000"/>
              </a:lnSpc>
              <a:defRPr sz="2000"/>
            </a:lvl1pPr>
            <a:lvl2pPr>
              <a:lnSpc>
                <a:spcPct val="70000"/>
              </a:lnSpc>
              <a:defRPr sz="2000"/>
            </a:lvl2pPr>
            <a:lvl3pPr>
              <a:lnSpc>
                <a:spcPct val="70000"/>
              </a:lnSpc>
              <a:defRPr sz="1800"/>
            </a:lvl3pPr>
            <a:lvl4pPr>
              <a:lnSpc>
                <a:spcPct val="70000"/>
              </a:lnSpc>
              <a:defRPr sz="1600"/>
            </a:lvl4pPr>
            <a:lvl5pPr>
              <a:lnSpc>
                <a:spcPct val="70000"/>
              </a:lnSpc>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Content Placeholder 5"/>
          <p:cNvSpPr>
            <a:spLocks noGrp="1"/>
          </p:cNvSpPr>
          <p:nvPr>
            <p:ph sz="quarter" idx="17"/>
          </p:nvPr>
        </p:nvSpPr>
        <p:spPr>
          <a:xfrm>
            <a:off x="320040" y="3828370"/>
            <a:ext cx="5669280" cy="2432304"/>
          </a:xfrm>
          <a:prstGeom prst="rect">
            <a:avLst/>
          </a:prstGeom>
          <a:ln>
            <a:solidFill>
              <a:schemeClr val="tx1"/>
            </a:solidFill>
          </a:ln>
        </p:spPr>
        <p:txBody>
          <a:bodyPr tIns="91440"/>
          <a:lstStyle>
            <a:lvl1pPr>
              <a:lnSpc>
                <a:spcPct val="70000"/>
              </a:lnSpc>
              <a:defRPr sz="2000"/>
            </a:lvl1pPr>
            <a:lvl2pPr>
              <a:lnSpc>
                <a:spcPct val="70000"/>
              </a:lnSpc>
              <a:defRPr sz="2000"/>
            </a:lvl2pPr>
            <a:lvl3pPr>
              <a:lnSpc>
                <a:spcPct val="70000"/>
              </a:lnSpc>
              <a:defRPr sz="1800"/>
            </a:lvl3pPr>
            <a:lvl4pPr>
              <a:lnSpc>
                <a:spcPct val="70000"/>
              </a:lnSpc>
              <a:defRPr sz="1600"/>
            </a:lvl4pPr>
            <a:lvl5pPr>
              <a:lnSpc>
                <a:spcPct val="70000"/>
              </a:lnSpc>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Content Placeholder 5"/>
          <p:cNvSpPr>
            <a:spLocks noGrp="1"/>
          </p:cNvSpPr>
          <p:nvPr>
            <p:ph sz="quarter" idx="18"/>
          </p:nvPr>
        </p:nvSpPr>
        <p:spPr>
          <a:xfrm>
            <a:off x="6182201" y="3828370"/>
            <a:ext cx="5669280" cy="2432304"/>
          </a:xfrm>
          <a:prstGeom prst="rect">
            <a:avLst/>
          </a:prstGeom>
          <a:ln>
            <a:solidFill>
              <a:schemeClr val="tx1"/>
            </a:solidFill>
          </a:ln>
        </p:spPr>
        <p:txBody>
          <a:bodyPr tIns="91440"/>
          <a:lstStyle>
            <a:lvl1pPr>
              <a:lnSpc>
                <a:spcPct val="70000"/>
              </a:lnSpc>
              <a:defRPr sz="2000"/>
            </a:lvl1pPr>
            <a:lvl2pPr>
              <a:lnSpc>
                <a:spcPct val="70000"/>
              </a:lnSpc>
              <a:defRPr sz="2000"/>
            </a:lvl2pPr>
            <a:lvl3pPr>
              <a:lnSpc>
                <a:spcPct val="70000"/>
              </a:lnSpc>
              <a:defRPr sz="1800"/>
            </a:lvl3pPr>
            <a:lvl4pPr>
              <a:lnSpc>
                <a:spcPct val="70000"/>
              </a:lnSpc>
              <a:defRPr sz="1600"/>
            </a:lvl4pPr>
            <a:lvl5pPr>
              <a:lnSpc>
                <a:spcPct val="70000"/>
              </a:lnSpc>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381065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4.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1.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2856883"/>
      </p:ext>
    </p:extLst>
  </p:cSld>
  <p:clrMap bg1="lt1" tx1="dk1" bg2="lt2" tx2="dk2" accent1="accent1" accent2="accent2" accent3="accent3" accent4="accent4" accent5="accent5" accent6="accent6" hlink="hlink" folHlink="folHlink"/>
  <p:sldLayoutIdLst>
    <p:sldLayoutId id="2147483832" r:id="rId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Click to edit Master title style</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311640"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US" dirty="0"/>
              <a:t>National Aeronautics and Space Administration </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 Chronos" panose="020B0603030503030204"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1013836146"/>
      </p:ext>
    </p:extLst>
  </p:cSld>
  <p:clrMap bg1="lt1" tx1="dk1" bg2="lt2" tx2="dk2" accent1="accent1" accent2="accent2" accent3="accent3" accent4="accent4" accent5="accent5" accent6="accent6" hlink="hlink" folHlink="folHlink"/>
  <p:sldLayoutIdLst>
    <p:sldLayoutId id="2147483849" r:id="rId1"/>
    <p:sldLayoutId id="2147483856" r:id="rId2"/>
  </p:sldLayoutIdLst>
  <p:hf hdr="0" dt="0"/>
  <p:txStyles>
    <p:titleStyle>
      <a:lvl1pPr algn="l" defTabSz="914400" rtl="0" eaLnBrk="1" latinLnBrk="0" hangingPunct="1">
        <a:lnSpc>
          <a:spcPct val="90000"/>
        </a:lnSpc>
        <a:spcBef>
          <a:spcPct val="0"/>
        </a:spcBef>
        <a:buNone/>
        <a:defRPr sz="3200" b="1" kern="1200">
          <a:solidFill>
            <a:schemeClr val="tx1"/>
          </a:solidFill>
          <a:latin typeface="55 Helvetica Roman"/>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55 Helvetica Roman"/>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600" kern="1200">
          <a:solidFill>
            <a:schemeClr val="tx1"/>
          </a:solidFill>
          <a:latin typeface="55 Helvetica Roman"/>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55 Helvetica Roman"/>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55 Helvetica Roman"/>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55 Helvetica Roman"/>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1271093"/>
      </p:ext>
    </p:extLst>
  </p:cSld>
  <p:clrMap bg1="lt1" tx1="dk1" bg2="lt2" tx2="dk2" accent1="accent1" accent2="accent2" accent3="accent3" accent4="accent4" accent5="accent5" accent6="accent6" hlink="hlink" folHlink="folHlink"/>
  <p:sldLayoutIdLst>
    <p:sldLayoutId id="2147483667" r:id="rId1"/>
    <p:sldLayoutId id="2147483825" r:id="rId2"/>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Jacobs Chronos" panose="010B0603030503030204" pitchFamily="34" charset="0"/>
          <a:ea typeface="+mn-ea"/>
          <a:cs typeface="Jacobs Chronos" panose="010B0603030503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US" sz="800" dirty="0">
                <a:solidFill>
                  <a:schemeClr val="tx1"/>
                </a:solidFill>
              </a:rPr>
              <a:t>National Aeronautics and Space Administration </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 Chronos" panose="020B0603030503030204"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2378116694"/>
      </p:ext>
    </p:extLst>
  </p:cSld>
  <p:clrMap bg1="lt1" tx1="dk1" bg2="lt2" tx2="dk2" accent1="accent1" accent2="accent2" accent3="accent3" accent4="accent4" accent5="accent5" accent6="accent6" hlink="hlink" folHlink="folHlink"/>
  <p:sldLayoutIdLst>
    <p:sldLayoutId id="2147483712" r:id="rId1"/>
    <p:sldLayoutId id="2147483851" r:id="rId2"/>
    <p:sldLayoutId id="2147483853" r:id="rId3"/>
    <p:sldLayoutId id="2147483854" r:id="rId4"/>
    <p:sldLayoutId id="2147483855" r:id="rId5"/>
  </p:sldLayoutIdLst>
  <p:hf hdr="0" dt="0"/>
  <p:txStyles>
    <p:titleStyle>
      <a:lvl1pPr algn="l" defTabSz="914400" rtl="0" eaLnBrk="1" latinLnBrk="0" hangingPunct="1">
        <a:lnSpc>
          <a:spcPct val="90000"/>
        </a:lnSpc>
        <a:spcBef>
          <a:spcPct val="0"/>
        </a:spcBef>
        <a:buNone/>
        <a:defRPr sz="3200" b="1" kern="1200">
          <a:solidFill>
            <a:schemeClr val="tx1"/>
          </a:solidFill>
          <a:latin typeface="55 Helvetica Roman"/>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55 Helvetica Roman"/>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600" kern="1200">
          <a:solidFill>
            <a:schemeClr val="tx1"/>
          </a:solidFill>
          <a:latin typeface="55 Helvetica Roman"/>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55 Helvetica Roman"/>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2000" kern="1200">
          <a:solidFill>
            <a:schemeClr val="tx1"/>
          </a:solidFill>
          <a:latin typeface="55 Helvetica Roman"/>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55 Helvetica Roman"/>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5124642"/>
      </p:ext>
    </p:extLst>
  </p:cSld>
  <p:clrMap bg1="lt1" tx1="dk1" bg2="lt2" tx2="dk2" accent1="accent1" accent2="accent2" accent3="accent3" accent4="accent4" accent5="accent5" accent6="accent6" hlink="hlink" folHlink="folHlink"/>
  <p:sldLayoutIdLst>
    <p:sldLayoutId id="2147483819" r:id="rId1"/>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5256766"/>
      </p:ext>
    </p:extLst>
  </p:cSld>
  <p:clrMap bg1="lt1" tx1="dk1" bg2="lt2" tx2="dk2" accent1="accent1" accent2="accent2" accent3="accent3" accent4="accent4" accent5="accent5" accent6="accent6" hlink="hlink" folHlink="folHlink"/>
  <p:sldLayoutIdLst>
    <p:sldLayoutId id="2147483822" r:id="rId1"/>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30.jpe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5.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microsoft.com/office/2007/relationships/hdphoto" Target="../media/hdphoto3.wdp"/><Relationship Id="rId5" Type="http://schemas.openxmlformats.org/officeDocument/2006/relationships/image" Target="../media/image46.png"/><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9.xml"/><Relationship Id="rId1" Type="http://schemas.openxmlformats.org/officeDocument/2006/relationships/slideLayout" Target="../slideLayouts/slideLayout9.xml"/><Relationship Id="rId6" Type="http://schemas.openxmlformats.org/officeDocument/2006/relationships/image" Target="../media/image59.jpeg"/><Relationship Id="rId5" Type="http://schemas.openxmlformats.org/officeDocument/2006/relationships/image" Target="../media/image58.tiff"/><Relationship Id="rId4" Type="http://schemas.openxmlformats.org/officeDocument/2006/relationships/image" Target="../media/image57.jpeg"/></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doi.org/10.1007/s11665-022-06850-0"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hyperlink" Target="https://doi.org/10.1016/j.ijrmhm.2018.02.009"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C0B322-4088-4D7A-A2E3-8CF9F34EA470}"/>
              </a:ext>
            </a:extLst>
          </p:cNvPr>
          <p:cNvSpPr>
            <a:spLocks noGrp="1"/>
          </p:cNvSpPr>
          <p:nvPr>
            <p:ph type="ctrTitle"/>
          </p:nvPr>
        </p:nvSpPr>
        <p:spPr/>
        <p:txBody>
          <a:bodyPr/>
          <a:lstStyle/>
          <a:p>
            <a:r>
              <a:rPr lang="en-US" dirty="0"/>
              <a:t>Additive Manufacture </a:t>
            </a:r>
            <a:r>
              <a:rPr lang="en-US"/>
              <a:t>Application For Solid </a:t>
            </a:r>
            <a:r>
              <a:rPr lang="en-US" dirty="0"/>
              <a:t>Rocket Motor Cases</a:t>
            </a:r>
          </a:p>
        </p:txBody>
      </p:sp>
      <p:sp>
        <p:nvSpPr>
          <p:cNvPr id="5" name="Text Placeholder 4">
            <a:extLst>
              <a:ext uri="{FF2B5EF4-FFF2-40B4-BE49-F238E27FC236}">
                <a16:creationId xmlns:a16="http://schemas.microsoft.com/office/drawing/2014/main" id="{98256D59-BE46-4A58-B330-5D5D5D84F111}"/>
              </a:ext>
            </a:extLst>
          </p:cNvPr>
          <p:cNvSpPr>
            <a:spLocks noGrp="1"/>
          </p:cNvSpPr>
          <p:nvPr>
            <p:ph type="body" sz="quarter" idx="10"/>
          </p:nvPr>
        </p:nvSpPr>
        <p:spPr/>
        <p:txBody>
          <a:bodyPr/>
          <a:lstStyle/>
          <a:p>
            <a:r>
              <a:rPr lang="en-US" dirty="0"/>
              <a:t>NASA Solid Propulsion Systems &amp; Pyrotechnic Devices Branch, ER62</a:t>
            </a:r>
          </a:p>
          <a:p>
            <a:r>
              <a:rPr lang="en-US" dirty="0"/>
              <a:t>Nicholas Briggs</a:t>
            </a:r>
          </a:p>
          <a:p>
            <a:r>
              <a:rPr lang="en-US" dirty="0"/>
              <a:t>Amit Patel</a:t>
            </a:r>
          </a:p>
        </p:txBody>
      </p:sp>
    </p:spTree>
    <p:extLst>
      <p:ext uri="{BB962C8B-B14F-4D97-AF65-F5344CB8AC3E}">
        <p14:creationId xmlns:p14="http://schemas.microsoft.com/office/powerpoint/2010/main" val="3549543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3056F8-6C56-42AA-A852-6DB0B6F70D3D}"/>
              </a:ext>
            </a:extLst>
          </p:cNvPr>
          <p:cNvSpPr>
            <a:spLocks noGrp="1"/>
          </p:cNvSpPr>
          <p:nvPr>
            <p:ph type="title"/>
          </p:nvPr>
        </p:nvSpPr>
        <p:spPr/>
        <p:txBody>
          <a:bodyPr>
            <a:normAutofit fontScale="90000"/>
          </a:bodyPr>
          <a:lstStyle/>
          <a:p>
            <a:r>
              <a:rPr lang="en-US" sz="2800" dirty="0"/>
              <a:t>Agenda: Evaluating Material Strength for 3D-printed EBAM Titanium Spherical Designs</a:t>
            </a:r>
            <a:br>
              <a:rPr lang="en-US" sz="2800" dirty="0"/>
            </a:br>
            <a:endParaRPr lang="en-US" dirty="0"/>
          </a:p>
        </p:txBody>
      </p:sp>
      <p:sp>
        <p:nvSpPr>
          <p:cNvPr id="3" name="Footer Placeholder 2"/>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p:cNvSpPr>
            <a:spLocks noGrp="1"/>
          </p:cNvSpPr>
          <p:nvPr>
            <p:ph type="sldNum" sz="quarter" idx="11"/>
          </p:nvPr>
        </p:nvSpPr>
        <p:spPr/>
        <p:txBody>
          <a:bodyPr/>
          <a:lstStyle/>
          <a:p>
            <a:fld id="{9B3E39EC-4BE2-4DEA-81C0-4ABC0AAB4AC0}" type="slidenum">
              <a:rPr lang="en-AU" smtClean="0"/>
              <a:pPr/>
              <a:t>2</a:t>
            </a:fld>
            <a:endParaRPr lang="en-AU" dirty="0"/>
          </a:p>
        </p:txBody>
      </p:sp>
      <p:sp>
        <p:nvSpPr>
          <p:cNvPr id="7" name="Text Placeholder 6">
            <a:extLst>
              <a:ext uri="{FF2B5EF4-FFF2-40B4-BE49-F238E27FC236}">
                <a16:creationId xmlns:a16="http://schemas.microsoft.com/office/drawing/2014/main" id="{AA44D29F-6EF4-4570-90B7-F01621569260}"/>
              </a:ext>
            </a:extLst>
          </p:cNvPr>
          <p:cNvSpPr>
            <a:spLocks noGrp="1"/>
          </p:cNvSpPr>
          <p:nvPr>
            <p:ph type="body" sz="quarter" idx="12"/>
          </p:nvPr>
        </p:nvSpPr>
        <p:spPr>
          <a:xfrm>
            <a:off x="320039" y="1126875"/>
            <a:ext cx="11521440" cy="4935537"/>
          </a:xfrm>
        </p:spPr>
        <p:txBody>
          <a:bodyPr/>
          <a:lstStyle/>
          <a:p>
            <a:r>
              <a:rPr lang="en-US" sz="2000" dirty="0">
                <a:solidFill>
                  <a:srgbClr val="FF0000"/>
                </a:solidFill>
              </a:rPr>
              <a:t>Objective</a:t>
            </a:r>
          </a:p>
          <a:p>
            <a:r>
              <a:rPr lang="en-US" sz="2000" dirty="0"/>
              <a:t>Background of AM Processes</a:t>
            </a:r>
          </a:p>
          <a:p>
            <a:r>
              <a:rPr lang="en-US" sz="2000" dirty="0"/>
              <a:t>Approach</a:t>
            </a:r>
          </a:p>
          <a:p>
            <a:pPr lvl="1"/>
            <a:r>
              <a:rPr lang="en-US" sz="2000" dirty="0"/>
              <a:t>Titanium Dome Design</a:t>
            </a:r>
          </a:p>
          <a:p>
            <a:pPr lvl="1"/>
            <a:r>
              <a:rPr lang="en-US" sz="2000" dirty="0" err="1"/>
              <a:t>Hydroburst</a:t>
            </a:r>
            <a:r>
              <a:rPr lang="en-US" sz="2000" dirty="0"/>
              <a:t> Testing</a:t>
            </a:r>
          </a:p>
          <a:p>
            <a:pPr lvl="1"/>
            <a:r>
              <a:rPr lang="en-US" sz="2000" dirty="0"/>
              <a:t>Tensile Testing</a:t>
            </a:r>
          </a:p>
          <a:p>
            <a:pPr lvl="1"/>
            <a:r>
              <a:rPr lang="en-US" sz="2000" dirty="0"/>
              <a:t>Microstructure Analysis</a:t>
            </a:r>
          </a:p>
          <a:p>
            <a:pPr>
              <a:buFont typeface="+mj-lt"/>
              <a:buAutoNum type="arabicPeriod"/>
            </a:pPr>
            <a:r>
              <a:rPr lang="en-US" sz="2000" dirty="0"/>
              <a:t>Results and Discussion</a:t>
            </a:r>
          </a:p>
          <a:p>
            <a:pPr lvl="1"/>
            <a:r>
              <a:rPr lang="en-US" sz="2000" dirty="0" err="1"/>
              <a:t>Hydroburst</a:t>
            </a:r>
            <a:r>
              <a:rPr lang="en-US" sz="2000" dirty="0"/>
              <a:t> Challenges</a:t>
            </a:r>
          </a:p>
          <a:p>
            <a:pPr lvl="1"/>
            <a:r>
              <a:rPr lang="en-US" sz="2000" dirty="0"/>
              <a:t>Tensile Test Data Statistics and Trends</a:t>
            </a:r>
          </a:p>
          <a:p>
            <a:pPr lvl="1"/>
            <a:r>
              <a:rPr lang="en-US" sz="2000" dirty="0"/>
              <a:t>Microstructure Results</a:t>
            </a:r>
          </a:p>
          <a:p>
            <a:pPr>
              <a:buFont typeface="+mj-lt"/>
              <a:buAutoNum type="arabicPeriod"/>
            </a:pPr>
            <a:r>
              <a:rPr lang="en-US" sz="2000" dirty="0"/>
              <a:t>Concluding Remarks</a:t>
            </a:r>
          </a:p>
          <a:p>
            <a:pPr indent="0">
              <a:buNone/>
            </a:pPr>
            <a:endParaRPr lang="en-US" dirty="0"/>
          </a:p>
          <a:p>
            <a:endParaRPr lang="en-US" dirty="0"/>
          </a:p>
          <a:p>
            <a:endParaRPr lang="en-US" dirty="0"/>
          </a:p>
        </p:txBody>
      </p:sp>
      <p:pic>
        <p:nvPicPr>
          <p:cNvPr id="8" name="Picture 2" descr="Image Courtesy of Sciaky">
            <a:extLst>
              <a:ext uri="{FF2B5EF4-FFF2-40B4-BE49-F238E27FC236}">
                <a16:creationId xmlns:a16="http://schemas.microsoft.com/office/drawing/2014/main" id="{540DF7C9-F22F-4BAB-A0DA-00A86AE244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91"/>
          <a:stretch/>
        </p:blipFill>
        <p:spPr bwMode="auto">
          <a:xfrm>
            <a:off x="5625737" y="1686400"/>
            <a:ext cx="6189616" cy="35211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778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E4400CB-ED63-48F8-9414-EA7AC5C85D2A}"/>
              </a:ext>
            </a:extLst>
          </p:cNvPr>
          <p:cNvSpPr>
            <a:spLocks noGrp="1"/>
          </p:cNvSpPr>
          <p:nvPr>
            <p:ph type="title"/>
          </p:nvPr>
        </p:nvSpPr>
        <p:spPr/>
        <p:txBody>
          <a:bodyPr/>
          <a:lstStyle/>
          <a:p>
            <a:r>
              <a:rPr lang="en-US" dirty="0"/>
              <a:t>Objective: Electron Beam Additive Manufacturing of SRM Cases</a:t>
            </a:r>
          </a:p>
        </p:txBody>
      </p:sp>
      <p:sp>
        <p:nvSpPr>
          <p:cNvPr id="4" name="Footer Placeholder 3">
            <a:extLst>
              <a:ext uri="{FF2B5EF4-FFF2-40B4-BE49-F238E27FC236}">
                <a16:creationId xmlns:a16="http://schemas.microsoft.com/office/drawing/2014/main" id="{43B9F451-5F28-42FA-9812-069341F83A20}"/>
              </a:ext>
            </a:extLst>
          </p:cNvPr>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5" name="Slide Number Placeholder 4">
            <a:extLst>
              <a:ext uri="{FF2B5EF4-FFF2-40B4-BE49-F238E27FC236}">
                <a16:creationId xmlns:a16="http://schemas.microsoft.com/office/drawing/2014/main" id="{AB033AC9-67AB-4E25-94AA-8817D53276B2}"/>
              </a:ext>
            </a:extLst>
          </p:cNvPr>
          <p:cNvSpPr>
            <a:spLocks noGrp="1"/>
          </p:cNvSpPr>
          <p:nvPr>
            <p:ph type="sldNum" sz="quarter" idx="11"/>
          </p:nvPr>
        </p:nvSpPr>
        <p:spPr/>
        <p:txBody>
          <a:bodyPr/>
          <a:lstStyle/>
          <a:p>
            <a:fld id="{EF81E5C8-E1FA-49A6-9E52-C97C3DC6DBE7}" type="slidenum">
              <a:rPr lang="en-US" smtClean="0"/>
              <a:t>3</a:t>
            </a:fld>
            <a:endParaRPr lang="en-US"/>
          </a:p>
        </p:txBody>
      </p:sp>
      <p:sp>
        <p:nvSpPr>
          <p:cNvPr id="7" name="Content Placeholder 6">
            <a:extLst>
              <a:ext uri="{FF2B5EF4-FFF2-40B4-BE49-F238E27FC236}">
                <a16:creationId xmlns:a16="http://schemas.microsoft.com/office/drawing/2014/main" id="{B5CA8E80-832E-44B3-AB4C-7CCCC863B6C6}"/>
              </a:ext>
            </a:extLst>
          </p:cNvPr>
          <p:cNvSpPr>
            <a:spLocks noGrp="1"/>
          </p:cNvSpPr>
          <p:nvPr>
            <p:ph sz="quarter" idx="12"/>
          </p:nvPr>
        </p:nvSpPr>
        <p:spPr>
          <a:xfrm>
            <a:off x="320675" y="1230313"/>
            <a:ext cx="7308034" cy="4778601"/>
          </a:xfrm>
        </p:spPr>
        <p:txBody>
          <a:bodyPr/>
          <a:lstStyle/>
          <a:p>
            <a:r>
              <a:rPr lang="en-US" sz="2000" dirty="0"/>
              <a:t>Goal to reduce the procurement time of SRM cases to significantly reduce unmanned mission risks.</a:t>
            </a:r>
          </a:p>
          <a:p>
            <a:pPr lvl="1"/>
            <a:r>
              <a:rPr lang="en-US" sz="2000" dirty="0"/>
              <a:t>Lead time for SRM manufacturing can take up to 3 years.</a:t>
            </a:r>
          </a:p>
          <a:p>
            <a:pPr lvl="1"/>
            <a:r>
              <a:rPr lang="en-US" sz="2000" dirty="0"/>
              <a:t>Forgings can take 6-12 months to create and machine with assembly taking an additional 8 months.</a:t>
            </a:r>
          </a:p>
          <a:p>
            <a:pPr lvl="1"/>
            <a:r>
              <a:rPr lang="en-US" sz="2000" dirty="0"/>
              <a:t>AM processes can reduce some of the manufacturing time by up to 80%.</a:t>
            </a:r>
          </a:p>
          <a:p>
            <a:pPr lvl="1"/>
            <a:r>
              <a:rPr lang="en-US" sz="2000" dirty="0"/>
              <a:t>AM opens the door for more complex geometries without increased manufacturing costs.</a:t>
            </a:r>
          </a:p>
          <a:p>
            <a:r>
              <a:rPr lang="en-US" sz="2000" dirty="0"/>
              <a:t>Current programs that have considered using titanium case SRMs include Mars Ascent Vehicle (MAV), Europa Lander, and VIPER (moon lander).</a:t>
            </a:r>
          </a:p>
        </p:txBody>
      </p:sp>
      <p:pic>
        <p:nvPicPr>
          <p:cNvPr id="10" name="Picture 2" descr="image002">
            <a:extLst>
              <a:ext uri="{FF2B5EF4-FFF2-40B4-BE49-F238E27FC236}">
                <a16:creationId xmlns:a16="http://schemas.microsoft.com/office/drawing/2014/main" id="{F03C2E75-0655-4A4E-9539-4F156F1A01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2113" y="1126875"/>
            <a:ext cx="3159366" cy="195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CE1C0AD8-99A2-4802-8630-854FD587F4EF}"/>
              </a:ext>
            </a:extLst>
          </p:cNvPr>
          <p:cNvSpPr txBox="1"/>
          <p:nvPr/>
        </p:nvSpPr>
        <p:spPr>
          <a:xfrm>
            <a:off x="9281159" y="2961701"/>
            <a:ext cx="1369682" cy="369332"/>
          </a:xfrm>
          <a:prstGeom prst="rect">
            <a:avLst/>
          </a:prstGeom>
          <a:noFill/>
        </p:spPr>
        <p:txBody>
          <a:bodyPr wrap="square" rtlCol="0">
            <a:spAutoFit/>
          </a:bodyPr>
          <a:lstStyle/>
          <a:p>
            <a:r>
              <a:rPr lang="en-US" dirty="0"/>
              <a:t>STAR 17</a:t>
            </a:r>
          </a:p>
        </p:txBody>
      </p:sp>
      <p:pic>
        <p:nvPicPr>
          <p:cNvPr id="12" name="Picture 11">
            <a:extLst>
              <a:ext uri="{FF2B5EF4-FFF2-40B4-BE49-F238E27FC236}">
                <a16:creationId xmlns:a16="http://schemas.microsoft.com/office/drawing/2014/main" id="{2B187B25-CDA4-407A-8193-590DA1E02183}"/>
              </a:ext>
            </a:extLst>
          </p:cNvPr>
          <p:cNvPicPr>
            <a:picLocks noChangeAspect="1"/>
          </p:cNvPicPr>
          <p:nvPr/>
        </p:nvPicPr>
        <p:blipFill>
          <a:blip r:embed="rId4"/>
          <a:stretch>
            <a:fillRect/>
          </a:stretch>
        </p:blipFill>
        <p:spPr>
          <a:xfrm>
            <a:off x="8411664" y="3331033"/>
            <a:ext cx="3343956" cy="1891662"/>
          </a:xfrm>
          <a:prstGeom prst="rect">
            <a:avLst/>
          </a:prstGeom>
        </p:spPr>
      </p:pic>
      <p:sp>
        <p:nvSpPr>
          <p:cNvPr id="13" name="TextBox 12">
            <a:extLst>
              <a:ext uri="{FF2B5EF4-FFF2-40B4-BE49-F238E27FC236}">
                <a16:creationId xmlns:a16="http://schemas.microsoft.com/office/drawing/2014/main" id="{5A3B9C54-0920-493E-9B57-816D16AF4EFC}"/>
              </a:ext>
            </a:extLst>
          </p:cNvPr>
          <p:cNvSpPr txBox="1"/>
          <p:nvPr/>
        </p:nvSpPr>
        <p:spPr>
          <a:xfrm>
            <a:off x="8477492" y="5222695"/>
            <a:ext cx="3568608" cy="646331"/>
          </a:xfrm>
          <a:prstGeom prst="rect">
            <a:avLst/>
          </a:prstGeom>
          <a:noFill/>
        </p:spPr>
        <p:txBody>
          <a:bodyPr wrap="square" rtlCol="0">
            <a:spAutoFit/>
          </a:bodyPr>
          <a:lstStyle/>
          <a:p>
            <a:r>
              <a:rPr lang="en-US" dirty="0"/>
              <a:t>STAR 48 – Europa De-Orbit Stage and VIPER Lander De-Orbit Stage</a:t>
            </a:r>
          </a:p>
        </p:txBody>
      </p:sp>
    </p:spTree>
    <p:extLst>
      <p:ext uri="{BB962C8B-B14F-4D97-AF65-F5344CB8AC3E}">
        <p14:creationId xmlns:p14="http://schemas.microsoft.com/office/powerpoint/2010/main" val="2495262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3056F8-6C56-42AA-A852-6DB0B6F70D3D}"/>
              </a:ext>
            </a:extLst>
          </p:cNvPr>
          <p:cNvSpPr>
            <a:spLocks noGrp="1"/>
          </p:cNvSpPr>
          <p:nvPr>
            <p:ph type="title"/>
          </p:nvPr>
        </p:nvSpPr>
        <p:spPr/>
        <p:txBody>
          <a:bodyPr>
            <a:normAutofit fontScale="90000"/>
          </a:bodyPr>
          <a:lstStyle/>
          <a:p>
            <a:r>
              <a:rPr lang="en-US" sz="2800" dirty="0"/>
              <a:t>Agenda: Evaluating Material Strength for 3D-printed EBAM Titanium Spherical Designs</a:t>
            </a:r>
            <a:br>
              <a:rPr lang="en-US" sz="2800" dirty="0"/>
            </a:br>
            <a:endParaRPr lang="en-US" dirty="0"/>
          </a:p>
        </p:txBody>
      </p:sp>
      <p:sp>
        <p:nvSpPr>
          <p:cNvPr id="3" name="Footer Placeholder 2"/>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p:cNvSpPr>
            <a:spLocks noGrp="1"/>
          </p:cNvSpPr>
          <p:nvPr>
            <p:ph type="sldNum" sz="quarter" idx="11"/>
          </p:nvPr>
        </p:nvSpPr>
        <p:spPr/>
        <p:txBody>
          <a:bodyPr/>
          <a:lstStyle/>
          <a:p>
            <a:fld id="{9B3E39EC-4BE2-4DEA-81C0-4ABC0AAB4AC0}" type="slidenum">
              <a:rPr lang="en-AU" smtClean="0"/>
              <a:pPr/>
              <a:t>4</a:t>
            </a:fld>
            <a:endParaRPr lang="en-AU" dirty="0"/>
          </a:p>
        </p:txBody>
      </p:sp>
      <p:sp>
        <p:nvSpPr>
          <p:cNvPr id="7" name="Text Placeholder 6">
            <a:extLst>
              <a:ext uri="{FF2B5EF4-FFF2-40B4-BE49-F238E27FC236}">
                <a16:creationId xmlns:a16="http://schemas.microsoft.com/office/drawing/2014/main" id="{AA44D29F-6EF4-4570-90B7-F01621569260}"/>
              </a:ext>
            </a:extLst>
          </p:cNvPr>
          <p:cNvSpPr>
            <a:spLocks noGrp="1"/>
          </p:cNvSpPr>
          <p:nvPr>
            <p:ph type="body" sz="quarter" idx="12"/>
          </p:nvPr>
        </p:nvSpPr>
        <p:spPr>
          <a:xfrm>
            <a:off x="320039" y="1126875"/>
            <a:ext cx="11521440" cy="4935537"/>
          </a:xfrm>
        </p:spPr>
        <p:txBody>
          <a:bodyPr/>
          <a:lstStyle/>
          <a:p>
            <a:r>
              <a:rPr lang="en-US" sz="2000" dirty="0"/>
              <a:t>Objective</a:t>
            </a:r>
          </a:p>
          <a:p>
            <a:r>
              <a:rPr lang="en-US" sz="2000" dirty="0">
                <a:solidFill>
                  <a:srgbClr val="FF0000"/>
                </a:solidFill>
              </a:rPr>
              <a:t>Background of AM Processes</a:t>
            </a:r>
          </a:p>
          <a:p>
            <a:r>
              <a:rPr lang="en-US" sz="2000" dirty="0"/>
              <a:t>Approach</a:t>
            </a:r>
          </a:p>
          <a:p>
            <a:pPr lvl="1"/>
            <a:r>
              <a:rPr lang="en-US" sz="2000" dirty="0"/>
              <a:t>Titanium Dome Design</a:t>
            </a:r>
          </a:p>
          <a:p>
            <a:pPr lvl="1"/>
            <a:r>
              <a:rPr lang="en-US" sz="2000" dirty="0" err="1"/>
              <a:t>Hydroburst</a:t>
            </a:r>
            <a:r>
              <a:rPr lang="en-US" sz="2000" dirty="0"/>
              <a:t> Testing</a:t>
            </a:r>
          </a:p>
          <a:p>
            <a:pPr lvl="1"/>
            <a:r>
              <a:rPr lang="en-US" sz="2000" dirty="0"/>
              <a:t>Tensile Testing</a:t>
            </a:r>
          </a:p>
          <a:p>
            <a:pPr lvl="1"/>
            <a:r>
              <a:rPr lang="en-US" sz="2000" dirty="0"/>
              <a:t>Microstructure Analysis</a:t>
            </a:r>
          </a:p>
          <a:p>
            <a:pPr>
              <a:buFont typeface="+mj-lt"/>
              <a:buAutoNum type="arabicPeriod"/>
            </a:pPr>
            <a:r>
              <a:rPr lang="en-US" sz="2000" dirty="0"/>
              <a:t>Results and Discussion</a:t>
            </a:r>
          </a:p>
          <a:p>
            <a:pPr lvl="1"/>
            <a:r>
              <a:rPr lang="en-US" sz="2000" dirty="0" err="1"/>
              <a:t>Hydroburst</a:t>
            </a:r>
            <a:r>
              <a:rPr lang="en-US" sz="2000" dirty="0"/>
              <a:t> Challenges</a:t>
            </a:r>
          </a:p>
          <a:p>
            <a:pPr lvl="1"/>
            <a:r>
              <a:rPr lang="en-US" sz="2000" dirty="0"/>
              <a:t>Tensile Test Data Statistics and Trends</a:t>
            </a:r>
          </a:p>
          <a:p>
            <a:pPr lvl="1"/>
            <a:r>
              <a:rPr lang="en-US" sz="2000" dirty="0"/>
              <a:t>Microstructure Results</a:t>
            </a:r>
          </a:p>
          <a:p>
            <a:pPr>
              <a:buFont typeface="+mj-lt"/>
              <a:buAutoNum type="arabicPeriod"/>
            </a:pPr>
            <a:r>
              <a:rPr lang="en-US" sz="2000" dirty="0"/>
              <a:t>Concluding Remarks</a:t>
            </a:r>
          </a:p>
          <a:p>
            <a:pPr indent="0">
              <a:buNone/>
            </a:pPr>
            <a:endParaRPr lang="en-US" dirty="0"/>
          </a:p>
          <a:p>
            <a:endParaRPr lang="en-US" dirty="0"/>
          </a:p>
          <a:p>
            <a:endParaRPr lang="en-US" dirty="0"/>
          </a:p>
        </p:txBody>
      </p:sp>
      <p:pic>
        <p:nvPicPr>
          <p:cNvPr id="8" name="Picture 2" descr="Image Courtesy of Sciaky">
            <a:extLst>
              <a:ext uri="{FF2B5EF4-FFF2-40B4-BE49-F238E27FC236}">
                <a16:creationId xmlns:a16="http://schemas.microsoft.com/office/drawing/2014/main" id="{540DF7C9-F22F-4BAB-A0DA-00A86AE244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91"/>
          <a:stretch/>
        </p:blipFill>
        <p:spPr bwMode="auto">
          <a:xfrm>
            <a:off x="5625737" y="1686400"/>
            <a:ext cx="6189616" cy="35211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580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5E7452-7495-4A9B-B84F-50867C8E6C09}"/>
              </a:ext>
            </a:extLst>
          </p:cNvPr>
          <p:cNvSpPr>
            <a:spLocks noGrp="1"/>
          </p:cNvSpPr>
          <p:nvPr>
            <p:ph type="title"/>
          </p:nvPr>
        </p:nvSpPr>
        <p:spPr/>
        <p:txBody>
          <a:bodyPr/>
          <a:lstStyle/>
          <a:p>
            <a:r>
              <a:rPr lang="en-US" dirty="0"/>
              <a:t>Types of AM Processes</a:t>
            </a:r>
          </a:p>
        </p:txBody>
      </p:sp>
      <p:sp>
        <p:nvSpPr>
          <p:cNvPr id="4" name="Footer Placeholder 3">
            <a:extLst>
              <a:ext uri="{FF2B5EF4-FFF2-40B4-BE49-F238E27FC236}">
                <a16:creationId xmlns:a16="http://schemas.microsoft.com/office/drawing/2014/main" id="{268AD057-4C0D-4D55-9E66-68185ECD1315}"/>
              </a:ext>
            </a:extLst>
          </p:cNvPr>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5" name="Slide Number Placeholder 4">
            <a:extLst>
              <a:ext uri="{FF2B5EF4-FFF2-40B4-BE49-F238E27FC236}">
                <a16:creationId xmlns:a16="http://schemas.microsoft.com/office/drawing/2014/main" id="{F7D78CF7-B206-47BA-9DF5-0A1FC2941E7A}"/>
              </a:ext>
            </a:extLst>
          </p:cNvPr>
          <p:cNvSpPr>
            <a:spLocks noGrp="1"/>
          </p:cNvSpPr>
          <p:nvPr>
            <p:ph type="sldNum" sz="quarter" idx="11"/>
          </p:nvPr>
        </p:nvSpPr>
        <p:spPr/>
        <p:txBody>
          <a:bodyPr/>
          <a:lstStyle/>
          <a:p>
            <a:fld id="{EF81E5C8-E1FA-49A6-9E52-C97C3DC6DBE7}" type="slidenum">
              <a:rPr lang="en-US" smtClean="0"/>
              <a:t>5</a:t>
            </a:fld>
            <a:endParaRPr lang="en-US"/>
          </a:p>
        </p:txBody>
      </p:sp>
      <p:sp>
        <p:nvSpPr>
          <p:cNvPr id="7" name="Content Placeholder 6">
            <a:extLst>
              <a:ext uri="{FF2B5EF4-FFF2-40B4-BE49-F238E27FC236}">
                <a16:creationId xmlns:a16="http://schemas.microsoft.com/office/drawing/2014/main" id="{B62B50BD-B84A-4BDE-88E4-71AAB56C6664}"/>
              </a:ext>
            </a:extLst>
          </p:cNvPr>
          <p:cNvSpPr>
            <a:spLocks noGrp="1"/>
          </p:cNvSpPr>
          <p:nvPr>
            <p:ph sz="quarter" idx="12"/>
          </p:nvPr>
        </p:nvSpPr>
        <p:spPr>
          <a:xfrm>
            <a:off x="320675" y="1230313"/>
            <a:ext cx="4913176" cy="4886325"/>
          </a:xfrm>
        </p:spPr>
        <p:txBody>
          <a:bodyPr/>
          <a:lstStyle/>
          <a:p>
            <a:r>
              <a:rPr lang="en-US" sz="2400" dirty="0"/>
              <a:t>Powder Bed Fusion (PBF) – parts fabricated using a bed of powder feedstock and a laser or electron beam as a heat source.</a:t>
            </a:r>
          </a:p>
          <a:p>
            <a:r>
              <a:rPr lang="en-US" sz="2400" dirty="0"/>
              <a:t>Directed Energy Deposition (DED) – parts are fabricated by blowing powder or feeding preheated material in a melt pool and melting with a laser or electron beam.</a:t>
            </a:r>
          </a:p>
          <a:p>
            <a:r>
              <a:rPr lang="en-US" sz="2400" dirty="0"/>
              <a:t>Solid State – uses a solid or powder feedstock fed into a rotating friction stir pin tool.</a:t>
            </a:r>
          </a:p>
        </p:txBody>
      </p:sp>
      <p:pic>
        <p:nvPicPr>
          <p:cNvPr id="9" name="Picture 8">
            <a:extLst>
              <a:ext uri="{FF2B5EF4-FFF2-40B4-BE49-F238E27FC236}">
                <a16:creationId xmlns:a16="http://schemas.microsoft.com/office/drawing/2014/main" id="{BF0096AC-57BF-4695-A838-F84B6CAEF8B7}"/>
              </a:ext>
            </a:extLst>
          </p:cNvPr>
          <p:cNvPicPr>
            <a:picLocks noChangeAspect="1"/>
          </p:cNvPicPr>
          <p:nvPr/>
        </p:nvPicPr>
        <p:blipFill>
          <a:blip r:embed="rId3"/>
          <a:stretch>
            <a:fillRect/>
          </a:stretch>
        </p:blipFill>
        <p:spPr>
          <a:xfrm>
            <a:off x="5342463" y="1230313"/>
            <a:ext cx="6697382" cy="4628137"/>
          </a:xfrm>
          <a:prstGeom prst="rect">
            <a:avLst/>
          </a:prstGeom>
        </p:spPr>
      </p:pic>
      <p:sp>
        <p:nvSpPr>
          <p:cNvPr id="10" name="TextBox 9">
            <a:extLst>
              <a:ext uri="{FF2B5EF4-FFF2-40B4-BE49-F238E27FC236}">
                <a16:creationId xmlns:a16="http://schemas.microsoft.com/office/drawing/2014/main" id="{298F1D3E-AA3F-428B-A4A2-1AC4C3D65B5C}"/>
              </a:ext>
            </a:extLst>
          </p:cNvPr>
          <p:cNvSpPr txBox="1"/>
          <p:nvPr/>
        </p:nvSpPr>
        <p:spPr>
          <a:xfrm>
            <a:off x="5317218" y="6348549"/>
            <a:ext cx="763542" cy="369332"/>
          </a:xfrm>
          <a:prstGeom prst="rect">
            <a:avLst/>
          </a:prstGeom>
          <a:noFill/>
        </p:spPr>
        <p:txBody>
          <a:bodyPr wrap="none" rtlCol="0">
            <a:spAutoFit/>
          </a:bodyPr>
          <a:lstStyle/>
          <a:p>
            <a:r>
              <a:rPr lang="en-US" dirty="0"/>
              <a:t>Ref: 1</a:t>
            </a:r>
          </a:p>
        </p:txBody>
      </p:sp>
    </p:spTree>
    <p:extLst>
      <p:ext uri="{BB962C8B-B14F-4D97-AF65-F5344CB8AC3E}">
        <p14:creationId xmlns:p14="http://schemas.microsoft.com/office/powerpoint/2010/main" val="2412719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F19C9DC-78A2-45F5-BFBC-585D28BC4FF8}"/>
              </a:ext>
            </a:extLst>
          </p:cNvPr>
          <p:cNvSpPr>
            <a:spLocks noGrp="1"/>
          </p:cNvSpPr>
          <p:nvPr>
            <p:ph type="title"/>
          </p:nvPr>
        </p:nvSpPr>
        <p:spPr/>
        <p:txBody>
          <a:bodyPr/>
          <a:lstStyle/>
          <a:p>
            <a:r>
              <a:rPr lang="en-US" dirty="0"/>
              <a:t>AM Process Build Platform Comparison</a:t>
            </a:r>
          </a:p>
        </p:txBody>
      </p:sp>
      <p:sp>
        <p:nvSpPr>
          <p:cNvPr id="4" name="Footer Placeholder 3">
            <a:extLst>
              <a:ext uri="{FF2B5EF4-FFF2-40B4-BE49-F238E27FC236}">
                <a16:creationId xmlns:a16="http://schemas.microsoft.com/office/drawing/2014/main" id="{B7B6C8B8-4015-4B85-AABB-5876D9021DA1}"/>
              </a:ext>
            </a:extLst>
          </p:cNvPr>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5" name="Slide Number Placeholder 4">
            <a:extLst>
              <a:ext uri="{FF2B5EF4-FFF2-40B4-BE49-F238E27FC236}">
                <a16:creationId xmlns:a16="http://schemas.microsoft.com/office/drawing/2014/main" id="{E7019827-C366-424F-A986-855CD639907B}"/>
              </a:ext>
            </a:extLst>
          </p:cNvPr>
          <p:cNvSpPr>
            <a:spLocks noGrp="1"/>
          </p:cNvSpPr>
          <p:nvPr>
            <p:ph type="sldNum" sz="quarter" idx="11"/>
          </p:nvPr>
        </p:nvSpPr>
        <p:spPr/>
        <p:txBody>
          <a:bodyPr/>
          <a:lstStyle/>
          <a:p>
            <a:fld id="{EF81E5C8-E1FA-49A6-9E52-C97C3DC6DBE7}" type="slidenum">
              <a:rPr lang="en-US" smtClean="0"/>
              <a:t>6</a:t>
            </a:fld>
            <a:endParaRPr lang="en-US"/>
          </a:p>
        </p:txBody>
      </p:sp>
      <p:sp>
        <p:nvSpPr>
          <p:cNvPr id="7" name="Content Placeholder 6">
            <a:extLst>
              <a:ext uri="{FF2B5EF4-FFF2-40B4-BE49-F238E27FC236}">
                <a16:creationId xmlns:a16="http://schemas.microsoft.com/office/drawing/2014/main" id="{1D1C8DCB-D2BD-4C5D-884B-8B6A7B0AF3D2}"/>
              </a:ext>
            </a:extLst>
          </p:cNvPr>
          <p:cNvSpPr>
            <a:spLocks noGrp="1"/>
          </p:cNvSpPr>
          <p:nvPr>
            <p:ph sz="quarter" idx="12"/>
          </p:nvPr>
        </p:nvSpPr>
        <p:spPr>
          <a:xfrm>
            <a:off x="242297" y="1274956"/>
            <a:ext cx="5453108" cy="369332"/>
          </a:xfrm>
        </p:spPr>
        <p:txBody>
          <a:bodyPr/>
          <a:lstStyle/>
          <a:p>
            <a:r>
              <a:rPr lang="en-US" dirty="0"/>
              <a:t>Build Volume:</a:t>
            </a:r>
          </a:p>
          <a:p>
            <a:pPr marL="0" indent="0">
              <a:buNone/>
            </a:pPr>
            <a:endParaRPr lang="en-US" dirty="0"/>
          </a:p>
        </p:txBody>
      </p:sp>
      <p:pic>
        <p:nvPicPr>
          <p:cNvPr id="9" name="Picture 8">
            <a:extLst>
              <a:ext uri="{FF2B5EF4-FFF2-40B4-BE49-F238E27FC236}">
                <a16:creationId xmlns:a16="http://schemas.microsoft.com/office/drawing/2014/main" id="{1AB81A86-2022-436E-8197-875919D082E6}"/>
              </a:ext>
            </a:extLst>
          </p:cNvPr>
          <p:cNvPicPr>
            <a:picLocks noChangeAspect="1"/>
          </p:cNvPicPr>
          <p:nvPr/>
        </p:nvPicPr>
        <p:blipFill rotWithShape="1">
          <a:blip r:embed="rId3"/>
          <a:srcRect l="49729"/>
          <a:stretch/>
        </p:blipFill>
        <p:spPr>
          <a:xfrm>
            <a:off x="540387" y="1709044"/>
            <a:ext cx="4856928" cy="4452236"/>
          </a:xfrm>
          <a:prstGeom prst="rect">
            <a:avLst/>
          </a:prstGeom>
        </p:spPr>
      </p:pic>
      <p:sp>
        <p:nvSpPr>
          <p:cNvPr id="10" name="Content Placeholder 6">
            <a:extLst>
              <a:ext uri="{FF2B5EF4-FFF2-40B4-BE49-F238E27FC236}">
                <a16:creationId xmlns:a16="http://schemas.microsoft.com/office/drawing/2014/main" id="{B5B39BC9-407F-4D4A-8AFC-2C4E2BDED044}"/>
              </a:ext>
            </a:extLst>
          </p:cNvPr>
          <p:cNvSpPr txBox="1">
            <a:spLocks/>
          </p:cNvSpPr>
          <p:nvPr/>
        </p:nvSpPr>
        <p:spPr>
          <a:xfrm>
            <a:off x="6096000" y="1274955"/>
            <a:ext cx="5453108" cy="434089"/>
          </a:xfrm>
          <a:prstGeom prst="rect">
            <a:avLst/>
          </a:prstGeom>
          <a:noFill/>
        </p:spPr>
        <p:txBody>
          <a:bodyPr vert="horz" lIns="0" tIns="0" rIns="0" bIns="0" rtlCol="0">
            <a:noAutofit/>
          </a:bodyPr>
          <a:lst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Build Rate</a:t>
            </a:r>
          </a:p>
        </p:txBody>
      </p:sp>
      <p:sp>
        <p:nvSpPr>
          <p:cNvPr id="11" name="TextBox 10">
            <a:extLst>
              <a:ext uri="{FF2B5EF4-FFF2-40B4-BE49-F238E27FC236}">
                <a16:creationId xmlns:a16="http://schemas.microsoft.com/office/drawing/2014/main" id="{706C2138-262B-4181-A4DE-30E2A19D4372}"/>
              </a:ext>
            </a:extLst>
          </p:cNvPr>
          <p:cNvSpPr txBox="1"/>
          <p:nvPr/>
        </p:nvSpPr>
        <p:spPr>
          <a:xfrm>
            <a:off x="5397315" y="6336673"/>
            <a:ext cx="763542" cy="369332"/>
          </a:xfrm>
          <a:prstGeom prst="rect">
            <a:avLst/>
          </a:prstGeom>
          <a:noFill/>
        </p:spPr>
        <p:txBody>
          <a:bodyPr wrap="none" rtlCol="0">
            <a:spAutoFit/>
          </a:bodyPr>
          <a:lstStyle/>
          <a:p>
            <a:r>
              <a:rPr lang="en-US" dirty="0"/>
              <a:t>Ref: 1</a:t>
            </a:r>
          </a:p>
        </p:txBody>
      </p:sp>
      <p:pic>
        <p:nvPicPr>
          <p:cNvPr id="13" name="Picture 12">
            <a:extLst>
              <a:ext uri="{FF2B5EF4-FFF2-40B4-BE49-F238E27FC236}">
                <a16:creationId xmlns:a16="http://schemas.microsoft.com/office/drawing/2014/main" id="{E25BA251-2A52-45F5-A72C-0A380AD7259C}"/>
              </a:ext>
            </a:extLst>
          </p:cNvPr>
          <p:cNvPicPr>
            <a:picLocks noChangeAspect="1"/>
          </p:cNvPicPr>
          <p:nvPr/>
        </p:nvPicPr>
        <p:blipFill>
          <a:blip r:embed="rId4"/>
          <a:stretch>
            <a:fillRect/>
          </a:stretch>
        </p:blipFill>
        <p:spPr>
          <a:xfrm>
            <a:off x="6096001" y="1709045"/>
            <a:ext cx="5560352" cy="4138852"/>
          </a:xfrm>
          <a:prstGeom prst="rect">
            <a:avLst/>
          </a:prstGeom>
        </p:spPr>
      </p:pic>
    </p:spTree>
    <p:extLst>
      <p:ext uri="{BB962C8B-B14F-4D97-AF65-F5344CB8AC3E}">
        <p14:creationId xmlns:p14="http://schemas.microsoft.com/office/powerpoint/2010/main" val="1560524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991406F-6B07-407A-BCB9-D9DF2A53131D}"/>
              </a:ext>
            </a:extLst>
          </p:cNvPr>
          <p:cNvSpPr>
            <a:spLocks noGrp="1"/>
          </p:cNvSpPr>
          <p:nvPr>
            <p:ph type="ftr" sz="quarter" idx="10"/>
          </p:nvPr>
        </p:nvSpPr>
        <p:spPr/>
        <p:txBody>
          <a:bodyPr/>
          <a:lstStyle/>
          <a:p>
            <a:r>
              <a:rPr lang="en-US" sz="800" dirty="0">
                <a:solidFill>
                  <a:schemeClr val="tx1"/>
                </a:solidFill>
              </a:rPr>
              <a:t>National Aeronautics and Space Administration</a:t>
            </a:r>
          </a:p>
        </p:txBody>
      </p:sp>
      <p:sp>
        <p:nvSpPr>
          <p:cNvPr id="4" name="Slide Number Placeholder 3">
            <a:extLst>
              <a:ext uri="{FF2B5EF4-FFF2-40B4-BE49-F238E27FC236}">
                <a16:creationId xmlns:a16="http://schemas.microsoft.com/office/drawing/2014/main" id="{1BEC11C5-F9C8-47D8-BD92-D943B1A9FA20}"/>
              </a:ext>
            </a:extLst>
          </p:cNvPr>
          <p:cNvSpPr>
            <a:spLocks noGrp="1"/>
          </p:cNvSpPr>
          <p:nvPr>
            <p:ph type="sldNum" sz="quarter" idx="11"/>
          </p:nvPr>
        </p:nvSpPr>
        <p:spPr/>
        <p:txBody>
          <a:bodyPr/>
          <a:lstStyle/>
          <a:p>
            <a:fld id="{9B3E39EC-4BE2-4DEA-81C0-4ABC0AAB4AC0}" type="slidenum">
              <a:rPr lang="en-AU" smtClean="0"/>
              <a:pPr/>
              <a:t>7</a:t>
            </a:fld>
            <a:endParaRPr lang="en-AU" dirty="0"/>
          </a:p>
        </p:txBody>
      </p:sp>
      <p:sp>
        <p:nvSpPr>
          <p:cNvPr id="5" name="Content Placeholder 4">
            <a:extLst>
              <a:ext uri="{FF2B5EF4-FFF2-40B4-BE49-F238E27FC236}">
                <a16:creationId xmlns:a16="http://schemas.microsoft.com/office/drawing/2014/main" id="{B400CFB3-07BE-4265-A2CA-E5C904D293D2}"/>
              </a:ext>
            </a:extLst>
          </p:cNvPr>
          <p:cNvSpPr>
            <a:spLocks noGrp="1"/>
          </p:cNvSpPr>
          <p:nvPr>
            <p:ph sz="quarter" idx="12"/>
          </p:nvPr>
        </p:nvSpPr>
        <p:spPr>
          <a:xfrm>
            <a:off x="320040" y="1629940"/>
            <a:ext cx="6934200" cy="3946710"/>
          </a:xfrm>
        </p:spPr>
        <p:txBody>
          <a:bodyPr/>
          <a:lstStyle/>
          <a:p>
            <a:r>
              <a:rPr lang="en-US" sz="2400" dirty="0"/>
              <a:t>Future Additive Manufacturing Aerospace (FAMAero) is a factory service manufacturer providing: AM, heat treatment, machining.</a:t>
            </a:r>
          </a:p>
          <a:p>
            <a:r>
              <a:rPr lang="en-US" sz="2400" dirty="0"/>
              <a:t>FAMAero uses a Sciaky, Inc. Electron Beam Additive Manufacturing (EBAM) process</a:t>
            </a:r>
          </a:p>
          <a:p>
            <a:r>
              <a:rPr lang="en-US" sz="2400" dirty="0"/>
              <a:t>EBAM is an electron beam wire DED (EBW-DED) process. A stationary electron beam melts material from an off-axis wire feed onto a gimble build plate in a vacuum chamber.</a:t>
            </a:r>
            <a:r>
              <a:rPr lang="en-US" sz="2400" baseline="30000" dirty="0"/>
              <a:t>3</a:t>
            </a:r>
            <a:endParaRPr lang="en-US" sz="2400" dirty="0"/>
          </a:p>
          <a:p>
            <a:endParaRPr lang="en-US" sz="2400" dirty="0"/>
          </a:p>
        </p:txBody>
      </p:sp>
      <p:sp>
        <p:nvSpPr>
          <p:cNvPr id="6" name="Title 1">
            <a:extLst>
              <a:ext uri="{FF2B5EF4-FFF2-40B4-BE49-F238E27FC236}">
                <a16:creationId xmlns:a16="http://schemas.microsoft.com/office/drawing/2014/main" id="{32A8CCA6-2D83-405B-98C7-0F38AA93B992}"/>
              </a:ext>
            </a:extLst>
          </p:cNvPr>
          <p:cNvSpPr txBox="1">
            <a:spLocks/>
          </p:cNvSpPr>
          <p:nvPr/>
        </p:nvSpPr>
        <p:spPr bwMode="white">
          <a:xfrm>
            <a:off x="419100" y="274320"/>
            <a:ext cx="11521440" cy="640080"/>
          </a:xfrm>
          <a:prstGeom prst="rect">
            <a:avLst/>
          </a:prstGeom>
        </p:spPr>
        <p:txBody>
          <a:bodyPr vert="horz" lIns="0" tIns="0" rIns="0" bIns="0" rtlCol="0" anchor="ctr">
            <a:normAutofit fontScale="97500"/>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US" dirty="0">
                <a:latin typeface="55 Helvetica Roman"/>
              </a:rPr>
              <a:t>Purpose: Electron Beam Additive Manufacturing of SRM Cases</a:t>
            </a:r>
          </a:p>
        </p:txBody>
      </p:sp>
      <p:pic>
        <p:nvPicPr>
          <p:cNvPr id="8" name="Picture 7">
            <a:extLst>
              <a:ext uri="{FF2B5EF4-FFF2-40B4-BE49-F238E27FC236}">
                <a16:creationId xmlns:a16="http://schemas.microsoft.com/office/drawing/2014/main" id="{150E902F-706C-4C82-8286-DB06BE437BA0}"/>
              </a:ext>
            </a:extLst>
          </p:cNvPr>
          <p:cNvPicPr>
            <a:picLocks noChangeAspect="1"/>
          </p:cNvPicPr>
          <p:nvPr/>
        </p:nvPicPr>
        <p:blipFill>
          <a:blip r:embed="rId3"/>
          <a:stretch>
            <a:fillRect/>
          </a:stretch>
        </p:blipFill>
        <p:spPr>
          <a:xfrm>
            <a:off x="7985760" y="1195882"/>
            <a:ext cx="3337332" cy="4649898"/>
          </a:xfrm>
          <a:prstGeom prst="rect">
            <a:avLst/>
          </a:prstGeom>
        </p:spPr>
      </p:pic>
    </p:spTree>
    <p:extLst>
      <p:ext uri="{BB962C8B-B14F-4D97-AF65-F5344CB8AC3E}">
        <p14:creationId xmlns:p14="http://schemas.microsoft.com/office/powerpoint/2010/main" val="2456280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3056F8-6C56-42AA-A852-6DB0B6F70D3D}"/>
              </a:ext>
            </a:extLst>
          </p:cNvPr>
          <p:cNvSpPr>
            <a:spLocks noGrp="1"/>
          </p:cNvSpPr>
          <p:nvPr>
            <p:ph type="title"/>
          </p:nvPr>
        </p:nvSpPr>
        <p:spPr/>
        <p:txBody>
          <a:bodyPr>
            <a:normAutofit fontScale="90000"/>
          </a:bodyPr>
          <a:lstStyle/>
          <a:p>
            <a:r>
              <a:rPr lang="en-US" sz="2800" dirty="0"/>
              <a:t>Agenda: Evaluating Material Strength for 3D-printed EBAM Titanium Spherical Designs</a:t>
            </a:r>
            <a:br>
              <a:rPr lang="en-US" sz="2800" dirty="0"/>
            </a:br>
            <a:endParaRPr lang="en-US" dirty="0"/>
          </a:p>
        </p:txBody>
      </p:sp>
      <p:sp>
        <p:nvSpPr>
          <p:cNvPr id="3" name="Footer Placeholder 2"/>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p:cNvSpPr>
            <a:spLocks noGrp="1"/>
          </p:cNvSpPr>
          <p:nvPr>
            <p:ph type="sldNum" sz="quarter" idx="11"/>
          </p:nvPr>
        </p:nvSpPr>
        <p:spPr/>
        <p:txBody>
          <a:bodyPr/>
          <a:lstStyle/>
          <a:p>
            <a:fld id="{9B3E39EC-4BE2-4DEA-81C0-4ABC0AAB4AC0}" type="slidenum">
              <a:rPr lang="en-AU" smtClean="0"/>
              <a:pPr/>
              <a:t>8</a:t>
            </a:fld>
            <a:endParaRPr lang="en-AU" dirty="0"/>
          </a:p>
        </p:txBody>
      </p:sp>
      <p:sp>
        <p:nvSpPr>
          <p:cNvPr id="7" name="Text Placeholder 6">
            <a:extLst>
              <a:ext uri="{FF2B5EF4-FFF2-40B4-BE49-F238E27FC236}">
                <a16:creationId xmlns:a16="http://schemas.microsoft.com/office/drawing/2014/main" id="{AA44D29F-6EF4-4570-90B7-F01621569260}"/>
              </a:ext>
            </a:extLst>
          </p:cNvPr>
          <p:cNvSpPr>
            <a:spLocks noGrp="1"/>
          </p:cNvSpPr>
          <p:nvPr>
            <p:ph type="body" sz="quarter" idx="12"/>
          </p:nvPr>
        </p:nvSpPr>
        <p:spPr>
          <a:xfrm>
            <a:off x="320039" y="1126875"/>
            <a:ext cx="11521440" cy="4935537"/>
          </a:xfrm>
        </p:spPr>
        <p:txBody>
          <a:bodyPr/>
          <a:lstStyle/>
          <a:p>
            <a:r>
              <a:rPr lang="en-US" sz="2000" dirty="0"/>
              <a:t>Objective</a:t>
            </a:r>
          </a:p>
          <a:p>
            <a:r>
              <a:rPr lang="en-US" sz="2000" dirty="0"/>
              <a:t>Background of AM Processes</a:t>
            </a:r>
          </a:p>
          <a:p>
            <a:r>
              <a:rPr lang="en-US" sz="2000" dirty="0">
                <a:solidFill>
                  <a:srgbClr val="FF0000"/>
                </a:solidFill>
              </a:rPr>
              <a:t>Approach</a:t>
            </a:r>
          </a:p>
          <a:p>
            <a:pPr lvl="1"/>
            <a:r>
              <a:rPr lang="en-US" sz="2000" dirty="0">
                <a:solidFill>
                  <a:srgbClr val="FF0000"/>
                </a:solidFill>
              </a:rPr>
              <a:t>Titanium Dome Design</a:t>
            </a:r>
          </a:p>
          <a:p>
            <a:pPr lvl="1"/>
            <a:r>
              <a:rPr lang="en-US" sz="2000" dirty="0" err="1"/>
              <a:t>Hydroburst</a:t>
            </a:r>
            <a:r>
              <a:rPr lang="en-US" sz="2000" dirty="0"/>
              <a:t> Testing</a:t>
            </a:r>
          </a:p>
          <a:p>
            <a:pPr lvl="1"/>
            <a:r>
              <a:rPr lang="en-US" sz="2000" dirty="0"/>
              <a:t>Tensile Testing</a:t>
            </a:r>
          </a:p>
          <a:p>
            <a:pPr lvl="1"/>
            <a:r>
              <a:rPr lang="en-US" sz="2000" dirty="0"/>
              <a:t>Microstructure Analysis</a:t>
            </a:r>
          </a:p>
          <a:p>
            <a:pPr>
              <a:buFont typeface="+mj-lt"/>
              <a:buAutoNum type="arabicPeriod"/>
            </a:pPr>
            <a:r>
              <a:rPr lang="en-US" sz="2000" dirty="0"/>
              <a:t>Results and Discussion</a:t>
            </a:r>
          </a:p>
          <a:p>
            <a:pPr lvl="1"/>
            <a:r>
              <a:rPr lang="en-US" sz="2000" dirty="0" err="1"/>
              <a:t>Hydroburst</a:t>
            </a:r>
            <a:r>
              <a:rPr lang="en-US" sz="2000" dirty="0"/>
              <a:t> Challenges</a:t>
            </a:r>
          </a:p>
          <a:p>
            <a:pPr lvl="1"/>
            <a:r>
              <a:rPr lang="en-US" sz="2000" dirty="0"/>
              <a:t>Tensile Test Data Statistics and Trends</a:t>
            </a:r>
          </a:p>
          <a:p>
            <a:pPr lvl="1"/>
            <a:r>
              <a:rPr lang="en-US" sz="2000" dirty="0"/>
              <a:t>Microstructure Results</a:t>
            </a:r>
          </a:p>
          <a:p>
            <a:pPr>
              <a:buFont typeface="+mj-lt"/>
              <a:buAutoNum type="arabicPeriod"/>
            </a:pPr>
            <a:r>
              <a:rPr lang="en-US" sz="2000" dirty="0"/>
              <a:t>Concluding Remarks</a:t>
            </a:r>
          </a:p>
          <a:p>
            <a:pPr indent="0">
              <a:buNone/>
            </a:pPr>
            <a:endParaRPr lang="en-US" dirty="0"/>
          </a:p>
          <a:p>
            <a:endParaRPr lang="en-US" dirty="0"/>
          </a:p>
          <a:p>
            <a:endParaRPr lang="en-US" dirty="0"/>
          </a:p>
        </p:txBody>
      </p:sp>
      <p:pic>
        <p:nvPicPr>
          <p:cNvPr id="8" name="Picture 2" descr="Image Courtesy of Sciaky">
            <a:extLst>
              <a:ext uri="{FF2B5EF4-FFF2-40B4-BE49-F238E27FC236}">
                <a16:creationId xmlns:a16="http://schemas.microsoft.com/office/drawing/2014/main" id="{540DF7C9-F22F-4BAB-A0DA-00A86AE244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91"/>
          <a:stretch/>
        </p:blipFill>
        <p:spPr bwMode="auto">
          <a:xfrm>
            <a:off x="5625737" y="1686400"/>
            <a:ext cx="6189616" cy="35211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181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4366-EF45-43DC-AA60-5E6ADA800FAE}"/>
              </a:ext>
            </a:extLst>
          </p:cNvPr>
          <p:cNvSpPr>
            <a:spLocks noGrp="1"/>
          </p:cNvSpPr>
          <p:nvPr>
            <p:ph type="title"/>
          </p:nvPr>
        </p:nvSpPr>
        <p:spPr>
          <a:xfrm>
            <a:off x="320040" y="352782"/>
            <a:ext cx="11521440" cy="640080"/>
          </a:xfrm>
        </p:spPr>
        <p:txBody>
          <a:bodyPr>
            <a:normAutofit/>
          </a:bodyPr>
          <a:lstStyle/>
          <a:p>
            <a:r>
              <a:rPr lang="en-US" dirty="0"/>
              <a:t>Design and Structural Analysis</a:t>
            </a:r>
          </a:p>
        </p:txBody>
      </p:sp>
      <p:sp>
        <p:nvSpPr>
          <p:cNvPr id="3" name="Footer Placeholder 2">
            <a:extLst>
              <a:ext uri="{FF2B5EF4-FFF2-40B4-BE49-F238E27FC236}">
                <a16:creationId xmlns:a16="http://schemas.microsoft.com/office/drawing/2014/main" id="{36DFD3ED-EBCB-4E16-A046-DEF7A17D00CC}"/>
              </a:ext>
            </a:extLst>
          </p:cNvPr>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a:extLst>
              <a:ext uri="{FF2B5EF4-FFF2-40B4-BE49-F238E27FC236}">
                <a16:creationId xmlns:a16="http://schemas.microsoft.com/office/drawing/2014/main" id="{76FE89DA-E636-4E6A-9677-A1E8777C11AE}"/>
              </a:ext>
            </a:extLst>
          </p:cNvPr>
          <p:cNvSpPr>
            <a:spLocks noGrp="1"/>
          </p:cNvSpPr>
          <p:nvPr>
            <p:ph type="sldNum" sz="quarter" idx="11"/>
          </p:nvPr>
        </p:nvSpPr>
        <p:spPr/>
        <p:txBody>
          <a:bodyPr/>
          <a:lstStyle/>
          <a:p>
            <a:fld id="{9B3E39EC-4BE2-4DEA-81C0-4ABC0AAB4AC0}" type="slidenum">
              <a:rPr lang="en-AU" smtClean="0"/>
              <a:pPr/>
              <a:t>9</a:t>
            </a:fld>
            <a:endParaRPr lang="en-AU" dirty="0"/>
          </a:p>
        </p:txBody>
      </p:sp>
      <p:sp>
        <p:nvSpPr>
          <p:cNvPr id="11" name="TextBox 10">
            <a:extLst>
              <a:ext uri="{FF2B5EF4-FFF2-40B4-BE49-F238E27FC236}">
                <a16:creationId xmlns:a16="http://schemas.microsoft.com/office/drawing/2014/main" id="{D4551FF6-30EA-458C-AE55-8FE0E2B48405}"/>
              </a:ext>
            </a:extLst>
          </p:cNvPr>
          <p:cNvSpPr txBox="1"/>
          <p:nvPr/>
        </p:nvSpPr>
        <p:spPr>
          <a:xfrm>
            <a:off x="369381" y="1117676"/>
            <a:ext cx="6339862" cy="4478149"/>
          </a:xfrm>
          <a:prstGeom prst="rect">
            <a:avLst/>
          </a:prstGeom>
          <a:noFill/>
        </p:spPr>
        <p:txBody>
          <a:bodyPr wrap="square">
            <a:spAutoFit/>
          </a:bodyPr>
          <a:lstStyle/>
          <a:p>
            <a:pPr marL="270000" marR="8255" indent="-270000" fontAlgn="base">
              <a:spcBef>
                <a:spcPts val="600"/>
              </a:spcBef>
              <a:buClr>
                <a:srgbClr val="000000"/>
              </a:buClr>
              <a:buSzPts val="2200"/>
              <a:buFont typeface="Wingdings" panose="05000000000000000000" pitchFamily="2" charset="2"/>
              <a:buChar char="§"/>
            </a:pPr>
            <a:r>
              <a:rPr lang="en-US" sz="2400" dirty="0">
                <a:latin typeface="55 Helvetica Roman"/>
                <a:cs typeface="Jacobs Chronos" panose="010B0603030503030204" pitchFamily="34" charset="0"/>
              </a:rPr>
              <a:t>Procurement: </a:t>
            </a:r>
          </a:p>
          <a:p>
            <a:pPr marL="727200" marR="8255" lvl="1" indent="-270000" fontAlgn="base">
              <a:spcBef>
                <a:spcPts val="600"/>
              </a:spcBef>
              <a:buClr>
                <a:srgbClr val="000000"/>
              </a:buClr>
              <a:buSzPts val="2200"/>
              <a:buFont typeface="Wingdings" panose="05000000000000000000" pitchFamily="2" charset="2"/>
              <a:buChar char="§"/>
            </a:pPr>
            <a:r>
              <a:rPr lang="en-US" sz="2000" dirty="0">
                <a:latin typeface="55 Helvetica Roman"/>
                <a:cs typeface="Jacobs Chronos" panose="010B0603030503030204" pitchFamily="34" charset="0"/>
              </a:rPr>
              <a:t>3 domes </a:t>
            </a:r>
          </a:p>
          <a:p>
            <a:pPr marL="727200" marR="8255" lvl="1" indent="-270000" fontAlgn="base">
              <a:spcBef>
                <a:spcPts val="600"/>
              </a:spcBef>
              <a:buClr>
                <a:srgbClr val="000000"/>
              </a:buClr>
              <a:buSzPts val="2200"/>
              <a:buFont typeface="Wingdings" panose="05000000000000000000" pitchFamily="2" charset="2"/>
              <a:buChar char="§"/>
            </a:pPr>
            <a:r>
              <a:rPr lang="en-US" sz="2000" dirty="0">
                <a:latin typeface="55 Helvetica Roman"/>
                <a:cs typeface="Jacobs Chronos" panose="010B0603030503030204" pitchFamily="34" charset="0"/>
              </a:rPr>
              <a:t>20in diameter </a:t>
            </a:r>
          </a:p>
          <a:p>
            <a:pPr marL="727200" marR="8255" lvl="1" indent="-270000" fontAlgn="base">
              <a:spcBef>
                <a:spcPts val="600"/>
              </a:spcBef>
              <a:buClr>
                <a:srgbClr val="000000"/>
              </a:buClr>
              <a:buSzPts val="2200"/>
              <a:buFont typeface="Wingdings" panose="05000000000000000000" pitchFamily="2" charset="2"/>
              <a:buChar char="§"/>
            </a:pPr>
            <a:r>
              <a:rPr lang="en-US" sz="2000" dirty="0">
                <a:latin typeface="55 Helvetica Roman"/>
                <a:cs typeface="Jacobs Chronos" panose="010B0603030503030204" pitchFamily="34" charset="0"/>
              </a:rPr>
              <a:t>0.07in wall thickness</a:t>
            </a:r>
          </a:p>
          <a:p>
            <a:pPr marL="270000" marR="8255" indent="-270000" fontAlgn="base">
              <a:spcBef>
                <a:spcPts val="600"/>
              </a:spcBef>
              <a:buClr>
                <a:srgbClr val="000000"/>
              </a:buClr>
              <a:buSzPts val="2200"/>
              <a:buFont typeface="Wingdings" panose="05000000000000000000" pitchFamily="2" charset="2"/>
              <a:buChar char="§"/>
            </a:pPr>
            <a:r>
              <a:rPr lang="en-US" sz="2400" dirty="0">
                <a:latin typeface="55 Helvetica Roman"/>
                <a:cs typeface="Jacobs Chronos" panose="010B0603030503030204" pitchFamily="34" charset="0"/>
              </a:rPr>
              <a:t>Material: AM Ti-6Al-4V, commonly used alpha-beta titanium alloy with a high strength-to-weight ratio.</a:t>
            </a:r>
          </a:p>
          <a:p>
            <a:pPr marL="270000" marR="8255" lvl="0" indent="-270000" fontAlgn="base">
              <a:spcAft>
                <a:spcPts val="600"/>
              </a:spcAft>
              <a:buClr>
                <a:srgbClr val="000000"/>
              </a:buClr>
              <a:buSzPts val="2200"/>
              <a:buFont typeface="Wingdings" panose="05000000000000000000" pitchFamily="2" charset="2"/>
              <a:buChar char="§"/>
            </a:pPr>
            <a:r>
              <a:rPr lang="en-US" sz="2400" dirty="0">
                <a:latin typeface="55 Helvetica Roman"/>
                <a:cs typeface="Jacobs Chronos" panose="010B0603030503030204" pitchFamily="34" charset="0"/>
              </a:rPr>
              <a:t>Designs: </a:t>
            </a:r>
          </a:p>
          <a:p>
            <a:pPr marL="727200" marR="8255" lvl="1" indent="-270000" fontAlgn="base">
              <a:buClr>
                <a:srgbClr val="000000"/>
              </a:buClr>
              <a:buSzPts val="2200"/>
              <a:buFont typeface="Wingdings" panose="05000000000000000000" pitchFamily="2" charset="2"/>
              <a:buChar char="§"/>
            </a:pPr>
            <a:r>
              <a:rPr lang="en-US" sz="2000" dirty="0">
                <a:latin typeface="55 Helvetica Roman"/>
                <a:cs typeface="Jacobs Chronos" panose="010B0603030503030204" pitchFamily="34" charset="0"/>
              </a:rPr>
              <a:t>Dome to Dome model with two halves welded together. </a:t>
            </a:r>
          </a:p>
          <a:p>
            <a:pPr marL="727200" marR="8255" lvl="1" indent="-270000" fontAlgn="base">
              <a:buClr>
                <a:srgbClr val="000000"/>
              </a:buClr>
              <a:buSzPts val="2200"/>
              <a:buFont typeface="Wingdings" panose="05000000000000000000" pitchFamily="2" charset="2"/>
              <a:buChar char="§"/>
            </a:pPr>
            <a:r>
              <a:rPr lang="en-US" sz="2000" dirty="0">
                <a:latin typeface="55 Helvetica Roman"/>
                <a:cs typeface="Jacobs Chronos" panose="010B0603030503030204" pitchFamily="34" charset="0"/>
              </a:rPr>
              <a:t>Dome to Plate model with one half welded to a Plate.</a:t>
            </a:r>
          </a:p>
        </p:txBody>
      </p:sp>
      <p:pic>
        <p:nvPicPr>
          <p:cNvPr id="24" name="Picture 23">
            <a:extLst>
              <a:ext uri="{FF2B5EF4-FFF2-40B4-BE49-F238E27FC236}">
                <a16:creationId xmlns:a16="http://schemas.microsoft.com/office/drawing/2014/main" id="{977C9E0E-77D2-43BF-BE6B-E47AE7279BBF}"/>
              </a:ext>
            </a:extLst>
          </p:cNvPr>
          <p:cNvPicPr>
            <a:picLocks noChangeAspect="1"/>
          </p:cNvPicPr>
          <p:nvPr/>
        </p:nvPicPr>
        <p:blipFill>
          <a:blip r:embed="rId3"/>
          <a:stretch>
            <a:fillRect/>
          </a:stretch>
        </p:blipFill>
        <p:spPr>
          <a:xfrm>
            <a:off x="9705460" y="992862"/>
            <a:ext cx="2117158" cy="2870378"/>
          </a:xfrm>
          <a:prstGeom prst="rect">
            <a:avLst/>
          </a:prstGeom>
        </p:spPr>
      </p:pic>
      <p:pic>
        <p:nvPicPr>
          <p:cNvPr id="25" name="Picture 24">
            <a:extLst>
              <a:ext uri="{FF2B5EF4-FFF2-40B4-BE49-F238E27FC236}">
                <a16:creationId xmlns:a16="http://schemas.microsoft.com/office/drawing/2014/main" id="{1B8FB72A-E141-48DE-83E8-83C04BDA6997}"/>
              </a:ext>
            </a:extLst>
          </p:cNvPr>
          <p:cNvPicPr>
            <a:picLocks noChangeAspect="1"/>
          </p:cNvPicPr>
          <p:nvPr/>
        </p:nvPicPr>
        <p:blipFill>
          <a:blip r:embed="rId4"/>
          <a:stretch>
            <a:fillRect/>
          </a:stretch>
        </p:blipFill>
        <p:spPr>
          <a:xfrm>
            <a:off x="7261622" y="992862"/>
            <a:ext cx="1891459" cy="2798801"/>
          </a:xfrm>
          <a:prstGeom prst="rect">
            <a:avLst/>
          </a:prstGeom>
        </p:spPr>
      </p:pic>
      <p:pic>
        <p:nvPicPr>
          <p:cNvPr id="26" name="Picture 25">
            <a:extLst>
              <a:ext uri="{FF2B5EF4-FFF2-40B4-BE49-F238E27FC236}">
                <a16:creationId xmlns:a16="http://schemas.microsoft.com/office/drawing/2014/main" id="{536C9F60-E7DA-49F8-956D-9CCA6BBF3DC1}"/>
              </a:ext>
            </a:extLst>
          </p:cNvPr>
          <p:cNvPicPr>
            <a:picLocks noChangeAspect="1"/>
          </p:cNvPicPr>
          <p:nvPr/>
        </p:nvPicPr>
        <p:blipFill>
          <a:blip r:embed="rId5"/>
          <a:stretch>
            <a:fillRect/>
          </a:stretch>
        </p:blipFill>
        <p:spPr>
          <a:xfrm>
            <a:off x="7261621" y="3884459"/>
            <a:ext cx="1891460" cy="1980679"/>
          </a:xfrm>
          <a:prstGeom prst="rect">
            <a:avLst/>
          </a:prstGeom>
        </p:spPr>
      </p:pic>
      <p:sp>
        <p:nvSpPr>
          <p:cNvPr id="5" name="TextBox 4">
            <a:extLst>
              <a:ext uri="{FF2B5EF4-FFF2-40B4-BE49-F238E27FC236}">
                <a16:creationId xmlns:a16="http://schemas.microsoft.com/office/drawing/2014/main" id="{746D9389-D0EF-48B3-9E58-531648FE9916}"/>
              </a:ext>
            </a:extLst>
          </p:cNvPr>
          <p:cNvSpPr txBox="1"/>
          <p:nvPr/>
        </p:nvSpPr>
        <p:spPr>
          <a:xfrm>
            <a:off x="6985431" y="5862876"/>
            <a:ext cx="2443839" cy="369332"/>
          </a:xfrm>
          <a:prstGeom prst="rect">
            <a:avLst/>
          </a:prstGeom>
          <a:noFill/>
        </p:spPr>
        <p:txBody>
          <a:bodyPr wrap="square" rtlCol="0">
            <a:spAutoFit/>
          </a:bodyPr>
          <a:lstStyle/>
          <a:p>
            <a:r>
              <a:rPr lang="en-US" dirty="0">
                <a:latin typeface="55 Helvetica Roman"/>
              </a:rPr>
              <a:t>Completed Test Articles</a:t>
            </a:r>
          </a:p>
        </p:txBody>
      </p:sp>
      <p:sp>
        <p:nvSpPr>
          <p:cNvPr id="27" name="TextBox 26">
            <a:extLst>
              <a:ext uri="{FF2B5EF4-FFF2-40B4-BE49-F238E27FC236}">
                <a16:creationId xmlns:a16="http://schemas.microsoft.com/office/drawing/2014/main" id="{400AED36-5C77-417B-AC9D-BC005D837217}"/>
              </a:ext>
            </a:extLst>
          </p:cNvPr>
          <p:cNvSpPr txBox="1"/>
          <p:nvPr/>
        </p:nvSpPr>
        <p:spPr>
          <a:xfrm>
            <a:off x="9248598" y="3810461"/>
            <a:ext cx="3030881" cy="369332"/>
          </a:xfrm>
          <a:prstGeom prst="rect">
            <a:avLst/>
          </a:prstGeom>
          <a:noFill/>
        </p:spPr>
        <p:txBody>
          <a:bodyPr wrap="square" rtlCol="0">
            <a:spAutoFit/>
          </a:bodyPr>
          <a:lstStyle/>
          <a:p>
            <a:r>
              <a:rPr lang="en-US" dirty="0">
                <a:latin typeface="55 Helvetica Roman"/>
              </a:rPr>
              <a:t>Printed Domes, Pre-machined</a:t>
            </a:r>
          </a:p>
        </p:txBody>
      </p:sp>
    </p:spTree>
    <p:extLst>
      <p:ext uri="{BB962C8B-B14F-4D97-AF65-F5344CB8AC3E}">
        <p14:creationId xmlns:p14="http://schemas.microsoft.com/office/powerpoint/2010/main" val="4015603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4366-EF45-43DC-AA60-5E6ADA800FAE}"/>
              </a:ext>
            </a:extLst>
          </p:cNvPr>
          <p:cNvSpPr>
            <a:spLocks noGrp="1"/>
          </p:cNvSpPr>
          <p:nvPr>
            <p:ph type="title"/>
          </p:nvPr>
        </p:nvSpPr>
        <p:spPr>
          <a:xfrm>
            <a:off x="320040" y="352782"/>
            <a:ext cx="11521440" cy="640080"/>
          </a:xfrm>
        </p:spPr>
        <p:txBody>
          <a:bodyPr>
            <a:normAutofit/>
          </a:bodyPr>
          <a:lstStyle/>
          <a:p>
            <a:r>
              <a:rPr lang="en-US" dirty="0"/>
              <a:t>Design and Structural Analysis</a:t>
            </a:r>
          </a:p>
        </p:txBody>
      </p:sp>
      <p:sp>
        <p:nvSpPr>
          <p:cNvPr id="3" name="Footer Placeholder 2">
            <a:extLst>
              <a:ext uri="{FF2B5EF4-FFF2-40B4-BE49-F238E27FC236}">
                <a16:creationId xmlns:a16="http://schemas.microsoft.com/office/drawing/2014/main" id="{36DFD3ED-EBCB-4E16-A046-DEF7A17D00CC}"/>
              </a:ext>
            </a:extLst>
          </p:cNvPr>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a:extLst>
              <a:ext uri="{FF2B5EF4-FFF2-40B4-BE49-F238E27FC236}">
                <a16:creationId xmlns:a16="http://schemas.microsoft.com/office/drawing/2014/main" id="{76FE89DA-E636-4E6A-9677-A1E8777C11AE}"/>
              </a:ext>
            </a:extLst>
          </p:cNvPr>
          <p:cNvSpPr>
            <a:spLocks noGrp="1"/>
          </p:cNvSpPr>
          <p:nvPr>
            <p:ph type="sldNum" sz="quarter" idx="11"/>
          </p:nvPr>
        </p:nvSpPr>
        <p:spPr/>
        <p:txBody>
          <a:bodyPr/>
          <a:lstStyle/>
          <a:p>
            <a:fld id="{9B3E39EC-4BE2-4DEA-81C0-4ABC0AAB4AC0}" type="slidenum">
              <a:rPr lang="en-AU" smtClean="0"/>
              <a:pPr/>
              <a:t>10</a:t>
            </a:fld>
            <a:endParaRPr lang="en-AU" dirty="0"/>
          </a:p>
        </p:txBody>
      </p:sp>
      <p:sp>
        <p:nvSpPr>
          <p:cNvPr id="11" name="TextBox 10">
            <a:extLst>
              <a:ext uri="{FF2B5EF4-FFF2-40B4-BE49-F238E27FC236}">
                <a16:creationId xmlns:a16="http://schemas.microsoft.com/office/drawing/2014/main" id="{D4551FF6-30EA-458C-AE55-8FE0E2B48405}"/>
              </a:ext>
            </a:extLst>
          </p:cNvPr>
          <p:cNvSpPr txBox="1"/>
          <p:nvPr/>
        </p:nvSpPr>
        <p:spPr>
          <a:xfrm>
            <a:off x="369380" y="1107561"/>
            <a:ext cx="6339862" cy="2062103"/>
          </a:xfrm>
          <a:prstGeom prst="rect">
            <a:avLst/>
          </a:prstGeom>
          <a:noFill/>
        </p:spPr>
        <p:txBody>
          <a:bodyPr wrap="square">
            <a:spAutoFit/>
          </a:bodyPr>
          <a:lstStyle/>
          <a:p>
            <a:pPr marL="270000" marR="8255" indent="-270000" fontAlgn="base">
              <a:spcBef>
                <a:spcPts val="600"/>
              </a:spcBef>
              <a:buClr>
                <a:srgbClr val="000000"/>
              </a:buClr>
              <a:buSzPts val="2200"/>
              <a:buFont typeface="Wingdings" panose="05000000000000000000" pitchFamily="2" charset="2"/>
              <a:buChar char="§"/>
            </a:pPr>
            <a:r>
              <a:rPr lang="en-US" sz="2400" dirty="0">
                <a:latin typeface="55 Helvetica Roman"/>
                <a:cs typeface="Jacobs Chronos" panose="010B0603030503030204" pitchFamily="34" charset="0"/>
              </a:rPr>
              <a:t>Finite Element Analysis</a:t>
            </a:r>
          </a:p>
          <a:p>
            <a:pPr marL="727200" marR="8255" lvl="1" indent="-270000" fontAlgn="base">
              <a:spcBef>
                <a:spcPts val="600"/>
              </a:spcBef>
              <a:buClr>
                <a:srgbClr val="000000"/>
              </a:buClr>
              <a:buSzPts val="2200"/>
              <a:buFont typeface="Wingdings" panose="05000000000000000000" pitchFamily="2" charset="2"/>
              <a:buChar char="§"/>
            </a:pPr>
            <a:r>
              <a:rPr lang="en-US" sz="2000" dirty="0">
                <a:latin typeface="55 Helvetica Roman"/>
                <a:cs typeface="Jacobs Chronos" panose="010B0603030503030204" pitchFamily="34" charset="0"/>
              </a:rPr>
              <a:t>Burst Pressure: 1625psi</a:t>
            </a:r>
          </a:p>
          <a:p>
            <a:pPr marL="270000" marR="8255" indent="-270000" fontAlgn="base">
              <a:spcBef>
                <a:spcPts val="600"/>
              </a:spcBef>
              <a:buClr>
                <a:srgbClr val="000000"/>
              </a:buClr>
              <a:buSzPts val="2200"/>
              <a:buFont typeface="Wingdings" panose="05000000000000000000" pitchFamily="2" charset="2"/>
              <a:buChar char="§"/>
            </a:pPr>
            <a:r>
              <a:rPr lang="en-US" sz="2400" dirty="0">
                <a:latin typeface="55 Helvetica Roman"/>
                <a:cs typeface="Jacobs Chronos" panose="010B0603030503030204" pitchFamily="34" charset="0"/>
              </a:rPr>
              <a:t>Design Concerns</a:t>
            </a:r>
          </a:p>
          <a:p>
            <a:pPr marL="727200" marR="8255" lvl="1" indent="-270000" fontAlgn="base">
              <a:spcBef>
                <a:spcPts val="600"/>
              </a:spcBef>
              <a:buClr>
                <a:srgbClr val="000000"/>
              </a:buClr>
              <a:buSzPts val="2200"/>
              <a:buFont typeface="Wingdings" panose="05000000000000000000" pitchFamily="2" charset="2"/>
              <a:buChar char="§"/>
            </a:pPr>
            <a:r>
              <a:rPr lang="en-US" sz="2000" dirty="0">
                <a:latin typeface="55 Helvetica Roman"/>
                <a:cs typeface="Jacobs Chronos" panose="010B0603030503030204" pitchFamily="34" charset="0"/>
              </a:rPr>
              <a:t>Plate Thickness</a:t>
            </a:r>
          </a:p>
          <a:p>
            <a:pPr marL="727200" marR="8255" lvl="1" indent="-270000" fontAlgn="base">
              <a:spcBef>
                <a:spcPts val="600"/>
              </a:spcBef>
              <a:buClr>
                <a:srgbClr val="000000"/>
              </a:buClr>
              <a:buSzPts val="2200"/>
              <a:buFont typeface="Wingdings" panose="05000000000000000000" pitchFamily="2" charset="2"/>
              <a:buChar char="§"/>
            </a:pPr>
            <a:r>
              <a:rPr lang="en-US" sz="2000" dirty="0">
                <a:latin typeface="55 Helvetica Roman"/>
                <a:cs typeface="Jacobs Chronos" panose="010B0603030503030204" pitchFamily="34" charset="0"/>
              </a:rPr>
              <a:t>Through stress at weldment</a:t>
            </a:r>
          </a:p>
        </p:txBody>
      </p:sp>
      <p:pic>
        <p:nvPicPr>
          <p:cNvPr id="6" name="Picture 5">
            <a:extLst>
              <a:ext uri="{FF2B5EF4-FFF2-40B4-BE49-F238E27FC236}">
                <a16:creationId xmlns:a16="http://schemas.microsoft.com/office/drawing/2014/main" id="{9E2D20D2-2DE8-44E1-834B-98D5FAFC38C6}"/>
              </a:ext>
            </a:extLst>
          </p:cNvPr>
          <p:cNvPicPr>
            <a:picLocks noChangeAspect="1"/>
          </p:cNvPicPr>
          <p:nvPr/>
        </p:nvPicPr>
        <p:blipFill>
          <a:blip r:embed="rId3"/>
          <a:stretch>
            <a:fillRect/>
          </a:stretch>
        </p:blipFill>
        <p:spPr>
          <a:xfrm>
            <a:off x="369380" y="3429000"/>
            <a:ext cx="6423653" cy="2779593"/>
          </a:xfrm>
          <a:prstGeom prst="rect">
            <a:avLst/>
          </a:prstGeom>
        </p:spPr>
      </p:pic>
      <p:grpSp>
        <p:nvGrpSpPr>
          <p:cNvPr id="25" name="Group 24">
            <a:extLst>
              <a:ext uri="{FF2B5EF4-FFF2-40B4-BE49-F238E27FC236}">
                <a16:creationId xmlns:a16="http://schemas.microsoft.com/office/drawing/2014/main" id="{4FB7AFE0-CC5C-4BC5-8C93-AA3DB84FAB20}"/>
              </a:ext>
            </a:extLst>
          </p:cNvPr>
          <p:cNvGrpSpPr/>
          <p:nvPr/>
        </p:nvGrpSpPr>
        <p:grpSpPr>
          <a:xfrm>
            <a:off x="7189632" y="352782"/>
            <a:ext cx="4913468" cy="3559154"/>
            <a:chOff x="7189632" y="352782"/>
            <a:chExt cx="4913468" cy="3559154"/>
          </a:xfrm>
        </p:grpSpPr>
        <p:pic>
          <p:nvPicPr>
            <p:cNvPr id="8" name="Picture 7">
              <a:extLst>
                <a:ext uri="{FF2B5EF4-FFF2-40B4-BE49-F238E27FC236}">
                  <a16:creationId xmlns:a16="http://schemas.microsoft.com/office/drawing/2014/main" id="{1AFBD2DE-BECB-4C28-99C5-D1603E0B16F7}"/>
                </a:ext>
              </a:extLst>
            </p:cNvPr>
            <p:cNvPicPr>
              <a:picLocks noChangeAspect="1"/>
            </p:cNvPicPr>
            <p:nvPr/>
          </p:nvPicPr>
          <p:blipFill>
            <a:blip r:embed="rId4"/>
            <a:stretch>
              <a:fillRect/>
            </a:stretch>
          </p:blipFill>
          <p:spPr>
            <a:xfrm>
              <a:off x="7189632" y="352782"/>
              <a:ext cx="3987831" cy="3448551"/>
            </a:xfrm>
            <a:prstGeom prst="rect">
              <a:avLst/>
            </a:prstGeom>
          </p:spPr>
        </p:pic>
        <p:sp>
          <p:nvSpPr>
            <p:cNvPr id="24" name="TextBox 23">
              <a:extLst>
                <a:ext uri="{FF2B5EF4-FFF2-40B4-BE49-F238E27FC236}">
                  <a16:creationId xmlns:a16="http://schemas.microsoft.com/office/drawing/2014/main" id="{0E4575CA-8FF0-4D77-A5B3-0023C9F083AA}"/>
                </a:ext>
              </a:extLst>
            </p:cNvPr>
            <p:cNvSpPr txBox="1"/>
            <p:nvPr/>
          </p:nvSpPr>
          <p:spPr>
            <a:xfrm>
              <a:off x="11009778" y="3080939"/>
              <a:ext cx="1093322" cy="830997"/>
            </a:xfrm>
            <a:prstGeom prst="rect">
              <a:avLst/>
            </a:prstGeom>
            <a:solidFill>
              <a:schemeClr val="bg1"/>
            </a:solidFill>
          </p:spPr>
          <p:txBody>
            <a:bodyPr wrap="square" rtlCol="0">
              <a:spAutoFit/>
            </a:bodyPr>
            <a:lstStyle/>
            <a:p>
              <a:r>
                <a:rPr lang="en-US" sz="1600" dirty="0">
                  <a:latin typeface="55 Helvetica Roman"/>
                </a:rPr>
                <a:t>Through Stress of 120ksi</a:t>
              </a:r>
            </a:p>
          </p:txBody>
        </p:sp>
      </p:grpSp>
    </p:spTree>
    <p:extLst>
      <p:ext uri="{BB962C8B-B14F-4D97-AF65-F5344CB8AC3E}">
        <p14:creationId xmlns:p14="http://schemas.microsoft.com/office/powerpoint/2010/main" val="2500413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3056F8-6C56-42AA-A852-6DB0B6F70D3D}"/>
              </a:ext>
            </a:extLst>
          </p:cNvPr>
          <p:cNvSpPr>
            <a:spLocks noGrp="1"/>
          </p:cNvSpPr>
          <p:nvPr>
            <p:ph type="title"/>
          </p:nvPr>
        </p:nvSpPr>
        <p:spPr/>
        <p:txBody>
          <a:bodyPr>
            <a:normAutofit fontScale="90000"/>
          </a:bodyPr>
          <a:lstStyle/>
          <a:p>
            <a:r>
              <a:rPr lang="en-US" sz="2800" dirty="0"/>
              <a:t>Agenda: Evaluating Material Strength for 3D-printed EBAM Titanium Spherical Designs</a:t>
            </a:r>
            <a:br>
              <a:rPr lang="en-US" sz="2800" dirty="0"/>
            </a:br>
            <a:endParaRPr lang="en-US" dirty="0"/>
          </a:p>
        </p:txBody>
      </p:sp>
      <p:sp>
        <p:nvSpPr>
          <p:cNvPr id="3" name="Footer Placeholder 2"/>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p:cNvSpPr>
            <a:spLocks noGrp="1"/>
          </p:cNvSpPr>
          <p:nvPr>
            <p:ph type="sldNum" sz="quarter" idx="11"/>
          </p:nvPr>
        </p:nvSpPr>
        <p:spPr/>
        <p:txBody>
          <a:bodyPr/>
          <a:lstStyle/>
          <a:p>
            <a:fld id="{9B3E39EC-4BE2-4DEA-81C0-4ABC0AAB4AC0}" type="slidenum">
              <a:rPr lang="en-AU" smtClean="0"/>
              <a:pPr/>
              <a:t>11</a:t>
            </a:fld>
            <a:endParaRPr lang="en-AU" dirty="0"/>
          </a:p>
        </p:txBody>
      </p:sp>
      <p:sp>
        <p:nvSpPr>
          <p:cNvPr id="7" name="Text Placeholder 6">
            <a:extLst>
              <a:ext uri="{FF2B5EF4-FFF2-40B4-BE49-F238E27FC236}">
                <a16:creationId xmlns:a16="http://schemas.microsoft.com/office/drawing/2014/main" id="{AA44D29F-6EF4-4570-90B7-F01621569260}"/>
              </a:ext>
            </a:extLst>
          </p:cNvPr>
          <p:cNvSpPr>
            <a:spLocks noGrp="1"/>
          </p:cNvSpPr>
          <p:nvPr>
            <p:ph type="body" sz="quarter" idx="12"/>
          </p:nvPr>
        </p:nvSpPr>
        <p:spPr>
          <a:xfrm>
            <a:off x="320039" y="1126875"/>
            <a:ext cx="11521440" cy="4935537"/>
          </a:xfrm>
        </p:spPr>
        <p:txBody>
          <a:bodyPr/>
          <a:lstStyle/>
          <a:p>
            <a:r>
              <a:rPr lang="en-US" sz="2000" dirty="0"/>
              <a:t>Objective</a:t>
            </a:r>
          </a:p>
          <a:p>
            <a:r>
              <a:rPr lang="en-US" sz="2000" dirty="0"/>
              <a:t>Background of AM Processes</a:t>
            </a:r>
          </a:p>
          <a:p>
            <a:r>
              <a:rPr lang="en-US" sz="2000" dirty="0">
                <a:solidFill>
                  <a:srgbClr val="FF0000"/>
                </a:solidFill>
              </a:rPr>
              <a:t>Approach</a:t>
            </a:r>
          </a:p>
          <a:p>
            <a:pPr lvl="1"/>
            <a:r>
              <a:rPr lang="en-US" sz="2000" dirty="0"/>
              <a:t>Titanium Dome Design</a:t>
            </a:r>
          </a:p>
          <a:p>
            <a:pPr lvl="1"/>
            <a:r>
              <a:rPr lang="en-US" sz="2000" dirty="0" err="1">
                <a:solidFill>
                  <a:srgbClr val="FF0000"/>
                </a:solidFill>
              </a:rPr>
              <a:t>Hydroburst</a:t>
            </a:r>
            <a:r>
              <a:rPr lang="en-US" sz="2000" dirty="0">
                <a:solidFill>
                  <a:srgbClr val="FF0000"/>
                </a:solidFill>
              </a:rPr>
              <a:t> Testing</a:t>
            </a:r>
          </a:p>
          <a:p>
            <a:pPr lvl="1"/>
            <a:r>
              <a:rPr lang="en-US" sz="2000" dirty="0"/>
              <a:t>Tensile Testing</a:t>
            </a:r>
          </a:p>
          <a:p>
            <a:pPr lvl="1"/>
            <a:r>
              <a:rPr lang="en-US" sz="2000" dirty="0"/>
              <a:t>Microstructure Analysis</a:t>
            </a:r>
          </a:p>
          <a:p>
            <a:pPr>
              <a:buFont typeface="+mj-lt"/>
              <a:buAutoNum type="arabicPeriod"/>
            </a:pPr>
            <a:r>
              <a:rPr lang="en-US" sz="2000" dirty="0"/>
              <a:t>Results and Discussion</a:t>
            </a:r>
          </a:p>
          <a:p>
            <a:pPr lvl="1"/>
            <a:r>
              <a:rPr lang="en-US" sz="2000" dirty="0" err="1"/>
              <a:t>Hydroburst</a:t>
            </a:r>
            <a:r>
              <a:rPr lang="en-US" sz="2000" dirty="0"/>
              <a:t> Challenges</a:t>
            </a:r>
          </a:p>
          <a:p>
            <a:pPr lvl="1"/>
            <a:r>
              <a:rPr lang="en-US" sz="2000" dirty="0"/>
              <a:t>Tensile Test Data Statistics and Trends</a:t>
            </a:r>
          </a:p>
          <a:p>
            <a:pPr lvl="1"/>
            <a:r>
              <a:rPr lang="en-US" sz="2000" dirty="0"/>
              <a:t>Microstructure Results</a:t>
            </a:r>
          </a:p>
          <a:p>
            <a:pPr>
              <a:buFont typeface="+mj-lt"/>
              <a:buAutoNum type="arabicPeriod"/>
            </a:pPr>
            <a:r>
              <a:rPr lang="en-US" sz="2000" dirty="0"/>
              <a:t>Concluding Remarks</a:t>
            </a:r>
          </a:p>
          <a:p>
            <a:pPr indent="0">
              <a:buNone/>
            </a:pPr>
            <a:endParaRPr lang="en-US" dirty="0"/>
          </a:p>
          <a:p>
            <a:endParaRPr lang="en-US" dirty="0"/>
          </a:p>
          <a:p>
            <a:endParaRPr lang="en-US" dirty="0"/>
          </a:p>
        </p:txBody>
      </p:sp>
      <p:pic>
        <p:nvPicPr>
          <p:cNvPr id="8" name="Picture 2" descr="Image Courtesy of Sciaky">
            <a:extLst>
              <a:ext uri="{FF2B5EF4-FFF2-40B4-BE49-F238E27FC236}">
                <a16:creationId xmlns:a16="http://schemas.microsoft.com/office/drawing/2014/main" id="{540DF7C9-F22F-4BAB-A0DA-00A86AE244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91"/>
          <a:stretch/>
        </p:blipFill>
        <p:spPr bwMode="auto">
          <a:xfrm>
            <a:off x="5625737" y="1686400"/>
            <a:ext cx="6189616" cy="35211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537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13E48-CF7A-4A59-AD49-F76DDFA745E3}"/>
              </a:ext>
            </a:extLst>
          </p:cNvPr>
          <p:cNvSpPr>
            <a:spLocks noGrp="1"/>
          </p:cNvSpPr>
          <p:nvPr>
            <p:ph type="title"/>
          </p:nvPr>
        </p:nvSpPr>
        <p:spPr>
          <a:xfrm>
            <a:off x="441960" y="274320"/>
            <a:ext cx="11521440" cy="640080"/>
          </a:xfrm>
        </p:spPr>
        <p:txBody>
          <a:bodyPr>
            <a:normAutofit/>
          </a:bodyPr>
          <a:lstStyle/>
          <a:p>
            <a:r>
              <a:rPr lang="en-US" dirty="0"/>
              <a:t>Hydro-burst Testing Set-up</a:t>
            </a:r>
          </a:p>
        </p:txBody>
      </p:sp>
      <p:sp>
        <p:nvSpPr>
          <p:cNvPr id="3" name="Footer Placeholder 2">
            <a:extLst>
              <a:ext uri="{FF2B5EF4-FFF2-40B4-BE49-F238E27FC236}">
                <a16:creationId xmlns:a16="http://schemas.microsoft.com/office/drawing/2014/main" id="{514C605D-8EFD-4158-8241-6BA1BA35B9AE}"/>
              </a:ext>
            </a:extLst>
          </p:cNvPr>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a:extLst>
              <a:ext uri="{FF2B5EF4-FFF2-40B4-BE49-F238E27FC236}">
                <a16:creationId xmlns:a16="http://schemas.microsoft.com/office/drawing/2014/main" id="{B59B760F-FADC-43F7-A9CD-41CD35434207}"/>
              </a:ext>
            </a:extLst>
          </p:cNvPr>
          <p:cNvSpPr>
            <a:spLocks noGrp="1"/>
          </p:cNvSpPr>
          <p:nvPr>
            <p:ph type="sldNum" sz="quarter" idx="11"/>
          </p:nvPr>
        </p:nvSpPr>
        <p:spPr/>
        <p:txBody>
          <a:bodyPr/>
          <a:lstStyle/>
          <a:p>
            <a:fld id="{9B3E39EC-4BE2-4DEA-81C0-4ABC0AAB4AC0}" type="slidenum">
              <a:rPr lang="en-AU" smtClean="0"/>
              <a:pPr/>
              <a:t>12</a:t>
            </a:fld>
            <a:endParaRPr lang="en-AU" dirty="0"/>
          </a:p>
        </p:txBody>
      </p:sp>
      <p:sp>
        <p:nvSpPr>
          <p:cNvPr id="8" name="Text Box 6">
            <a:extLst>
              <a:ext uri="{FF2B5EF4-FFF2-40B4-BE49-F238E27FC236}">
                <a16:creationId xmlns:a16="http://schemas.microsoft.com/office/drawing/2014/main" id="{33400903-E956-46B1-8520-25E4B8B12462}"/>
              </a:ext>
            </a:extLst>
          </p:cNvPr>
          <p:cNvSpPr txBox="1">
            <a:spLocks noGrp="1" noChangeArrowheads="1"/>
          </p:cNvSpPr>
          <p:nvPr>
            <p:ph sz="quarter" idx="12"/>
          </p:nvPr>
        </p:nvSpPr>
        <p:spPr bwMode="auto">
          <a:xfrm>
            <a:off x="441960" y="1326571"/>
            <a:ext cx="9027504" cy="1421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defPPr>
              <a:defRPr kern="1200" smtId="4294967295"/>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indent="0">
              <a:buNone/>
            </a:pPr>
            <a:r>
              <a:rPr lang="en-US" sz="2400" dirty="0">
                <a:latin typeface="55 Helvetica Roman"/>
              </a:rPr>
              <a:t>The hydro-burst system consists of an Air pressure system (MAWP 3000 psig), Water supply system (V0515/TK313, MAWP 3000 psig), Pressure transducer (Honeywell, MAWP 5000 psig), and Pressure gauge (3D Instruments, MAWP 3000 psig).  </a:t>
            </a:r>
          </a:p>
        </p:txBody>
      </p:sp>
      <p:pic>
        <p:nvPicPr>
          <p:cNvPr id="9" name="Picture 8" descr="A picture containing indoor, wall&#10;&#10;Description automatically generated">
            <a:extLst>
              <a:ext uri="{FF2B5EF4-FFF2-40B4-BE49-F238E27FC236}">
                <a16:creationId xmlns:a16="http://schemas.microsoft.com/office/drawing/2014/main" id="{924CE5B7-29EF-4B43-BE0B-8FDBD95087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3794" y="3160671"/>
            <a:ext cx="2230465" cy="2973952"/>
          </a:xfrm>
          <a:prstGeom prst="rect">
            <a:avLst/>
          </a:prstGeom>
        </p:spPr>
      </p:pic>
      <p:pic>
        <p:nvPicPr>
          <p:cNvPr id="10" name="Picture 9" descr="A picture containing text, indoor&#10;&#10;Description automatically generated">
            <a:extLst>
              <a:ext uri="{FF2B5EF4-FFF2-40B4-BE49-F238E27FC236}">
                <a16:creationId xmlns:a16="http://schemas.microsoft.com/office/drawing/2014/main" id="{4C5574AE-D965-4638-802B-478E3047D4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5454" y="3160671"/>
            <a:ext cx="2230464" cy="2973950"/>
          </a:xfrm>
          <a:prstGeom prst="rect">
            <a:avLst/>
          </a:prstGeom>
        </p:spPr>
      </p:pic>
      <p:pic>
        <p:nvPicPr>
          <p:cNvPr id="11" name="Picture 10" descr="A picture containing text, device, gauge, several&#10;&#10;Description automatically generated">
            <a:extLst>
              <a:ext uri="{FF2B5EF4-FFF2-40B4-BE49-F238E27FC236}">
                <a16:creationId xmlns:a16="http://schemas.microsoft.com/office/drawing/2014/main" id="{DD03BFE5-2096-44DE-B6A9-F9F7E6667DA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rot="5400000">
            <a:off x="227371" y="3545546"/>
            <a:ext cx="2973952" cy="2230465"/>
          </a:xfrm>
          <a:prstGeom prst="rect">
            <a:avLst/>
          </a:prstGeom>
        </p:spPr>
      </p:pic>
      <p:pic>
        <p:nvPicPr>
          <p:cNvPr id="12" name="Picture 11">
            <a:extLst>
              <a:ext uri="{FF2B5EF4-FFF2-40B4-BE49-F238E27FC236}">
                <a16:creationId xmlns:a16="http://schemas.microsoft.com/office/drawing/2014/main" id="{EA4A97B1-D2AB-476A-93E0-5B20097C3172}"/>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rot="5400000">
            <a:off x="2584220" y="3545547"/>
            <a:ext cx="2973957" cy="2230468"/>
          </a:xfrm>
          <a:prstGeom prst="rect">
            <a:avLst/>
          </a:prstGeom>
        </p:spPr>
      </p:pic>
    </p:spTree>
    <p:extLst>
      <p:ext uri="{BB962C8B-B14F-4D97-AF65-F5344CB8AC3E}">
        <p14:creationId xmlns:p14="http://schemas.microsoft.com/office/powerpoint/2010/main" val="2736487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13E48-CF7A-4A59-AD49-F76DDFA745E3}"/>
              </a:ext>
            </a:extLst>
          </p:cNvPr>
          <p:cNvSpPr>
            <a:spLocks noGrp="1"/>
          </p:cNvSpPr>
          <p:nvPr>
            <p:ph type="title"/>
          </p:nvPr>
        </p:nvSpPr>
        <p:spPr>
          <a:xfrm>
            <a:off x="457200" y="274320"/>
            <a:ext cx="11521440" cy="640080"/>
          </a:xfrm>
        </p:spPr>
        <p:txBody>
          <a:bodyPr>
            <a:normAutofit/>
          </a:bodyPr>
          <a:lstStyle/>
          <a:p>
            <a:r>
              <a:rPr lang="en-US" dirty="0"/>
              <a:t>Hydro-burst Testing Set-up</a:t>
            </a:r>
          </a:p>
        </p:txBody>
      </p:sp>
      <p:sp>
        <p:nvSpPr>
          <p:cNvPr id="3" name="Footer Placeholder 2">
            <a:extLst>
              <a:ext uri="{FF2B5EF4-FFF2-40B4-BE49-F238E27FC236}">
                <a16:creationId xmlns:a16="http://schemas.microsoft.com/office/drawing/2014/main" id="{514C605D-8EFD-4158-8241-6BA1BA35B9AE}"/>
              </a:ext>
            </a:extLst>
          </p:cNvPr>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a:extLst>
              <a:ext uri="{FF2B5EF4-FFF2-40B4-BE49-F238E27FC236}">
                <a16:creationId xmlns:a16="http://schemas.microsoft.com/office/drawing/2014/main" id="{B59B760F-FADC-43F7-A9CD-41CD35434207}"/>
              </a:ext>
            </a:extLst>
          </p:cNvPr>
          <p:cNvSpPr>
            <a:spLocks noGrp="1"/>
          </p:cNvSpPr>
          <p:nvPr>
            <p:ph type="sldNum" sz="quarter" idx="11"/>
          </p:nvPr>
        </p:nvSpPr>
        <p:spPr/>
        <p:txBody>
          <a:bodyPr/>
          <a:lstStyle/>
          <a:p>
            <a:fld id="{9B3E39EC-4BE2-4DEA-81C0-4ABC0AAB4AC0}" type="slidenum">
              <a:rPr lang="en-AU" smtClean="0"/>
              <a:pPr/>
              <a:t>13</a:t>
            </a:fld>
            <a:endParaRPr lang="en-AU" dirty="0"/>
          </a:p>
        </p:txBody>
      </p:sp>
      <p:sp>
        <p:nvSpPr>
          <p:cNvPr id="8" name="Text Box 6">
            <a:extLst>
              <a:ext uri="{FF2B5EF4-FFF2-40B4-BE49-F238E27FC236}">
                <a16:creationId xmlns:a16="http://schemas.microsoft.com/office/drawing/2014/main" id="{33400903-E956-46B1-8520-25E4B8B12462}"/>
              </a:ext>
            </a:extLst>
          </p:cNvPr>
          <p:cNvSpPr txBox="1">
            <a:spLocks noGrp="1" noChangeArrowheads="1"/>
          </p:cNvSpPr>
          <p:nvPr>
            <p:ph sz="quarter" idx="12"/>
          </p:nvPr>
        </p:nvSpPr>
        <p:spPr bwMode="auto">
          <a:xfrm>
            <a:off x="320040" y="914400"/>
            <a:ext cx="4990465" cy="208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defPPr>
              <a:defRPr kern="1200" smtId="4294967295"/>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2400" dirty="0">
                <a:latin typeface="55 Helvetica Roman"/>
              </a:rPr>
              <a:t>For the dome-plate configuration, a port hole was machined through the face of the plate; a Swagelok T-fitting was inserted and connected to the pressure system via .25” tubing. </a:t>
            </a:r>
          </a:p>
        </p:txBody>
      </p:sp>
      <p:pic>
        <p:nvPicPr>
          <p:cNvPr id="6" name="Picture 5">
            <a:extLst>
              <a:ext uri="{FF2B5EF4-FFF2-40B4-BE49-F238E27FC236}">
                <a16:creationId xmlns:a16="http://schemas.microsoft.com/office/drawing/2014/main" id="{4E654D4F-C796-486E-84D1-B5A9DD522EEA}"/>
              </a:ext>
            </a:extLst>
          </p:cNvPr>
          <p:cNvPicPr>
            <a:picLocks noChangeAspect="1"/>
          </p:cNvPicPr>
          <p:nvPr/>
        </p:nvPicPr>
        <p:blipFill>
          <a:blip r:embed="rId3"/>
          <a:stretch>
            <a:fillRect/>
          </a:stretch>
        </p:blipFill>
        <p:spPr>
          <a:xfrm>
            <a:off x="478035" y="3656309"/>
            <a:ext cx="3105150" cy="2424113"/>
          </a:xfrm>
          <a:prstGeom prst="rect">
            <a:avLst/>
          </a:prstGeom>
        </p:spPr>
      </p:pic>
      <p:sp>
        <p:nvSpPr>
          <p:cNvPr id="7" name="TextBox 6">
            <a:extLst>
              <a:ext uri="{FF2B5EF4-FFF2-40B4-BE49-F238E27FC236}">
                <a16:creationId xmlns:a16="http://schemas.microsoft.com/office/drawing/2014/main" id="{BEF89FB2-A95F-4F71-AD8F-5B6097E7D6BB}"/>
              </a:ext>
            </a:extLst>
          </p:cNvPr>
          <p:cNvSpPr txBox="1"/>
          <p:nvPr/>
        </p:nvSpPr>
        <p:spPr>
          <a:xfrm>
            <a:off x="6249373" y="916004"/>
            <a:ext cx="5366710" cy="1846659"/>
          </a:xfrm>
          <a:prstGeom prst="rect">
            <a:avLst/>
          </a:prstGeom>
          <a:noFill/>
        </p:spPr>
        <p:txBody>
          <a:bodyPr wrap="square" rtlCol="0">
            <a:spAutoFit/>
          </a:bodyPr>
          <a:lstStyle/>
          <a:p>
            <a:pPr marL="285750" indent="-285750">
              <a:buFont typeface="Wingdings" panose="05000000000000000000" pitchFamily="2" charset="2"/>
              <a:buChar char="§"/>
            </a:pPr>
            <a:r>
              <a:rPr lang="en-US" sz="2400" dirty="0">
                <a:latin typeface="55 Helvetica Roman"/>
              </a:rPr>
              <a:t>The sphere configuration has a port hole machined through the .140” thick titanium belt with .25” tubing welded to the sphere.</a:t>
            </a:r>
          </a:p>
          <a:p>
            <a:endParaRPr lang="en-US" dirty="0"/>
          </a:p>
        </p:txBody>
      </p:sp>
      <p:pic>
        <p:nvPicPr>
          <p:cNvPr id="16" name="Picture 15">
            <a:extLst>
              <a:ext uri="{FF2B5EF4-FFF2-40B4-BE49-F238E27FC236}">
                <a16:creationId xmlns:a16="http://schemas.microsoft.com/office/drawing/2014/main" id="{8A60F30E-FBD5-4407-9FEA-6AFAE726EA68}"/>
              </a:ext>
            </a:extLst>
          </p:cNvPr>
          <p:cNvPicPr>
            <a:picLocks noChangeAspect="1"/>
          </p:cNvPicPr>
          <p:nvPr/>
        </p:nvPicPr>
        <p:blipFill>
          <a:blip r:embed="rId4"/>
          <a:stretch>
            <a:fillRect/>
          </a:stretch>
        </p:blipFill>
        <p:spPr>
          <a:xfrm>
            <a:off x="8940775" y="3409388"/>
            <a:ext cx="2844898" cy="2698380"/>
          </a:xfrm>
          <a:prstGeom prst="rect">
            <a:avLst/>
          </a:prstGeom>
        </p:spPr>
      </p:pic>
      <p:grpSp>
        <p:nvGrpSpPr>
          <p:cNvPr id="11" name="Group 10">
            <a:extLst>
              <a:ext uri="{FF2B5EF4-FFF2-40B4-BE49-F238E27FC236}">
                <a16:creationId xmlns:a16="http://schemas.microsoft.com/office/drawing/2014/main" id="{2F8981C0-FAD9-455C-A573-673FB8CF355F}"/>
              </a:ext>
            </a:extLst>
          </p:cNvPr>
          <p:cNvGrpSpPr/>
          <p:nvPr/>
        </p:nvGrpSpPr>
        <p:grpSpPr>
          <a:xfrm>
            <a:off x="3768276" y="2671695"/>
            <a:ext cx="2742248" cy="3546670"/>
            <a:chOff x="5718175" y="1838325"/>
            <a:chExt cx="4044788" cy="5372100"/>
          </a:xfrm>
        </p:grpSpPr>
        <p:pic>
          <p:nvPicPr>
            <p:cNvPr id="12" name="Picture 6" descr="A picture containing appliance&#10;&#10;Description automatically generated">
              <a:extLst>
                <a:ext uri="{FF2B5EF4-FFF2-40B4-BE49-F238E27FC236}">
                  <a16:creationId xmlns:a16="http://schemas.microsoft.com/office/drawing/2014/main" id="{069187B5-C5FE-4AC0-A07E-5E42CADED5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8175" y="1838325"/>
              <a:ext cx="4029075"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0">
              <a:extLst>
                <a:ext uri="{FF2B5EF4-FFF2-40B4-BE49-F238E27FC236}">
                  <a16:creationId xmlns:a16="http://schemas.microsoft.com/office/drawing/2014/main" id="{00C34CD2-FA9F-464B-836C-4127C6A0A7D7}"/>
                </a:ext>
              </a:extLst>
            </p:cNvPr>
            <p:cNvSpPr txBox="1">
              <a:spLocks noChangeArrowheads="1"/>
            </p:cNvSpPr>
            <p:nvPr/>
          </p:nvSpPr>
          <p:spPr bwMode="auto">
            <a:xfrm rot="2011405">
              <a:off x="8469151" y="5384614"/>
              <a:ext cx="1293812" cy="46618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900">
                  <a:solidFill>
                    <a:srgbClr val="666666"/>
                  </a:solidFill>
                  <a:latin typeface="55 Helvetica Roman" pitchFamily="1" charset="0"/>
                </a:defRPr>
              </a:lvl1pPr>
              <a:lvl2pPr marL="742950" indent="-285750">
                <a:defRPr sz="900">
                  <a:solidFill>
                    <a:srgbClr val="666666"/>
                  </a:solidFill>
                  <a:latin typeface="55 Helvetica Roman" pitchFamily="1" charset="0"/>
                </a:defRPr>
              </a:lvl2pPr>
              <a:lvl3pPr marL="1143000" indent="-228600">
                <a:defRPr sz="900">
                  <a:solidFill>
                    <a:srgbClr val="666666"/>
                  </a:solidFill>
                  <a:latin typeface="55 Helvetica Roman" pitchFamily="1" charset="0"/>
                </a:defRPr>
              </a:lvl3pPr>
              <a:lvl4pPr marL="1600200" indent="-228600">
                <a:defRPr sz="900">
                  <a:solidFill>
                    <a:srgbClr val="666666"/>
                  </a:solidFill>
                  <a:latin typeface="55 Helvetica Roman" pitchFamily="1" charset="0"/>
                </a:defRPr>
              </a:lvl4pPr>
              <a:lvl5pPr marL="2057400" indent="-228600">
                <a:defRPr sz="900">
                  <a:solidFill>
                    <a:srgbClr val="666666"/>
                  </a:solidFill>
                  <a:latin typeface="55 Helvetica Roman" pitchFamily="1" charset="0"/>
                </a:defRPr>
              </a:lvl5pPr>
              <a:lvl6pPr marL="2514600" indent="-228600" eaLnBrk="0" fontAlgn="base" hangingPunct="0">
                <a:spcBef>
                  <a:spcPct val="0"/>
                </a:spcBef>
                <a:spcAft>
                  <a:spcPct val="0"/>
                </a:spcAft>
                <a:defRPr sz="900">
                  <a:solidFill>
                    <a:srgbClr val="666666"/>
                  </a:solidFill>
                  <a:latin typeface="55 Helvetica Roman" pitchFamily="1" charset="0"/>
                </a:defRPr>
              </a:lvl6pPr>
              <a:lvl7pPr marL="2971800" indent="-228600" eaLnBrk="0" fontAlgn="base" hangingPunct="0">
                <a:spcBef>
                  <a:spcPct val="0"/>
                </a:spcBef>
                <a:spcAft>
                  <a:spcPct val="0"/>
                </a:spcAft>
                <a:defRPr sz="900">
                  <a:solidFill>
                    <a:srgbClr val="666666"/>
                  </a:solidFill>
                  <a:latin typeface="55 Helvetica Roman" pitchFamily="1" charset="0"/>
                </a:defRPr>
              </a:lvl7pPr>
              <a:lvl8pPr marL="3429000" indent="-228600" eaLnBrk="0" fontAlgn="base" hangingPunct="0">
                <a:spcBef>
                  <a:spcPct val="0"/>
                </a:spcBef>
                <a:spcAft>
                  <a:spcPct val="0"/>
                </a:spcAft>
                <a:defRPr sz="900">
                  <a:solidFill>
                    <a:srgbClr val="666666"/>
                  </a:solidFill>
                  <a:latin typeface="55 Helvetica Roman" pitchFamily="1" charset="0"/>
                </a:defRPr>
              </a:lvl8pPr>
              <a:lvl9pPr marL="3886200" indent="-228600" eaLnBrk="0" fontAlgn="base" hangingPunct="0">
                <a:spcBef>
                  <a:spcPct val="0"/>
                </a:spcBef>
                <a:spcAft>
                  <a:spcPct val="0"/>
                </a:spcAft>
                <a:defRPr sz="900">
                  <a:solidFill>
                    <a:srgbClr val="666666"/>
                  </a:solidFill>
                  <a:latin typeface="55 Helvetica Roman" pitchFamily="1" charset="0"/>
                </a:defRPr>
              </a:lvl9pPr>
            </a:lstStyle>
            <a:p>
              <a:r>
                <a:rPr lang="en-US" altLang="en-US" sz="1400" b="1" dirty="0">
                  <a:solidFill>
                    <a:srgbClr val="FF0000"/>
                  </a:solidFill>
                </a:rPr>
                <a:t>Water In</a:t>
              </a:r>
            </a:p>
          </p:txBody>
        </p:sp>
        <p:cxnSp>
          <p:nvCxnSpPr>
            <p:cNvPr id="17" name="Straight Arrow Connector 2">
              <a:extLst>
                <a:ext uri="{FF2B5EF4-FFF2-40B4-BE49-F238E27FC236}">
                  <a16:creationId xmlns:a16="http://schemas.microsoft.com/office/drawing/2014/main" id="{047A7481-BD5A-4546-8848-C3648A3D9F22}"/>
                </a:ext>
              </a:extLst>
            </p:cNvPr>
            <p:cNvCxnSpPr>
              <a:cxnSpLocks noChangeShapeType="1"/>
            </p:cNvCxnSpPr>
            <p:nvPr/>
          </p:nvCxnSpPr>
          <p:spPr bwMode="auto">
            <a:xfrm flipH="1" flipV="1">
              <a:off x="8267009" y="5788390"/>
              <a:ext cx="1179513" cy="781051"/>
            </a:xfrm>
            <a:prstGeom prst="straightConnector1">
              <a:avLst/>
            </a:prstGeom>
            <a:noFill/>
            <a:ln w="7620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Arrow Connector 7">
              <a:extLst>
                <a:ext uri="{FF2B5EF4-FFF2-40B4-BE49-F238E27FC236}">
                  <a16:creationId xmlns:a16="http://schemas.microsoft.com/office/drawing/2014/main" id="{00443552-086C-4CFA-B6B8-63C74C435A81}"/>
                </a:ext>
              </a:extLst>
            </p:cNvPr>
            <p:cNvCxnSpPr>
              <a:cxnSpLocks noChangeShapeType="1"/>
            </p:cNvCxnSpPr>
            <p:nvPr/>
          </p:nvCxnSpPr>
          <p:spPr bwMode="auto">
            <a:xfrm>
              <a:off x="8228653" y="4652849"/>
              <a:ext cx="1006476" cy="0"/>
            </a:xfrm>
            <a:prstGeom prst="straightConnector1">
              <a:avLst/>
            </a:prstGeom>
            <a:noFill/>
            <a:ln w="3810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Box 6">
              <a:extLst>
                <a:ext uri="{FF2B5EF4-FFF2-40B4-BE49-F238E27FC236}">
                  <a16:creationId xmlns:a16="http://schemas.microsoft.com/office/drawing/2014/main" id="{974DEC9C-3D80-4596-A2C7-E50751A920AF}"/>
                </a:ext>
              </a:extLst>
            </p:cNvPr>
            <p:cNvSpPr txBox="1">
              <a:spLocks noChangeArrowheads="1"/>
            </p:cNvSpPr>
            <p:nvPr/>
          </p:nvSpPr>
          <p:spPr bwMode="auto">
            <a:xfrm>
              <a:off x="8230242" y="4054475"/>
              <a:ext cx="1004887" cy="4195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900">
                  <a:solidFill>
                    <a:srgbClr val="666666"/>
                  </a:solidFill>
                  <a:latin typeface="55 Helvetica Roman" pitchFamily="1" charset="0"/>
                </a:defRPr>
              </a:lvl1pPr>
              <a:lvl2pPr marL="742950" indent="-285750">
                <a:defRPr sz="900">
                  <a:solidFill>
                    <a:srgbClr val="666666"/>
                  </a:solidFill>
                  <a:latin typeface="55 Helvetica Roman" pitchFamily="1" charset="0"/>
                </a:defRPr>
              </a:lvl2pPr>
              <a:lvl3pPr marL="1143000" indent="-228600">
                <a:defRPr sz="900">
                  <a:solidFill>
                    <a:srgbClr val="666666"/>
                  </a:solidFill>
                  <a:latin typeface="55 Helvetica Roman" pitchFamily="1" charset="0"/>
                </a:defRPr>
              </a:lvl3pPr>
              <a:lvl4pPr marL="1600200" indent="-228600">
                <a:defRPr sz="900">
                  <a:solidFill>
                    <a:srgbClr val="666666"/>
                  </a:solidFill>
                  <a:latin typeface="55 Helvetica Roman" pitchFamily="1" charset="0"/>
                </a:defRPr>
              </a:lvl4pPr>
              <a:lvl5pPr marL="2057400" indent="-228600">
                <a:defRPr sz="900">
                  <a:solidFill>
                    <a:srgbClr val="666666"/>
                  </a:solidFill>
                  <a:latin typeface="55 Helvetica Roman" pitchFamily="1" charset="0"/>
                </a:defRPr>
              </a:lvl5pPr>
              <a:lvl6pPr marL="2514600" indent="-228600" eaLnBrk="0" fontAlgn="base" hangingPunct="0">
                <a:spcBef>
                  <a:spcPct val="0"/>
                </a:spcBef>
                <a:spcAft>
                  <a:spcPct val="0"/>
                </a:spcAft>
                <a:defRPr sz="900">
                  <a:solidFill>
                    <a:srgbClr val="666666"/>
                  </a:solidFill>
                  <a:latin typeface="55 Helvetica Roman" pitchFamily="1" charset="0"/>
                </a:defRPr>
              </a:lvl6pPr>
              <a:lvl7pPr marL="2971800" indent="-228600" eaLnBrk="0" fontAlgn="base" hangingPunct="0">
                <a:spcBef>
                  <a:spcPct val="0"/>
                </a:spcBef>
                <a:spcAft>
                  <a:spcPct val="0"/>
                </a:spcAft>
                <a:defRPr sz="900">
                  <a:solidFill>
                    <a:srgbClr val="666666"/>
                  </a:solidFill>
                  <a:latin typeface="55 Helvetica Roman" pitchFamily="1" charset="0"/>
                </a:defRPr>
              </a:lvl7pPr>
              <a:lvl8pPr marL="3429000" indent="-228600" eaLnBrk="0" fontAlgn="base" hangingPunct="0">
                <a:spcBef>
                  <a:spcPct val="0"/>
                </a:spcBef>
                <a:spcAft>
                  <a:spcPct val="0"/>
                </a:spcAft>
                <a:defRPr sz="900">
                  <a:solidFill>
                    <a:srgbClr val="666666"/>
                  </a:solidFill>
                  <a:latin typeface="55 Helvetica Roman" pitchFamily="1" charset="0"/>
                </a:defRPr>
              </a:lvl8pPr>
              <a:lvl9pPr marL="3886200" indent="-228600" eaLnBrk="0" fontAlgn="base" hangingPunct="0">
                <a:spcBef>
                  <a:spcPct val="0"/>
                </a:spcBef>
                <a:spcAft>
                  <a:spcPct val="0"/>
                </a:spcAft>
                <a:defRPr sz="900">
                  <a:solidFill>
                    <a:srgbClr val="666666"/>
                  </a:solidFill>
                  <a:latin typeface="55 Helvetica Roman" pitchFamily="1" charset="0"/>
                </a:defRPr>
              </a:lvl9pPr>
            </a:lstStyle>
            <a:p>
              <a:r>
                <a:rPr lang="en-US" altLang="en-US" sz="1200" b="1" dirty="0">
                  <a:solidFill>
                    <a:srgbClr val="FF0000"/>
                  </a:solidFill>
                </a:rPr>
                <a:t>Air out</a:t>
              </a:r>
            </a:p>
          </p:txBody>
        </p:sp>
      </p:grpSp>
      <p:grpSp>
        <p:nvGrpSpPr>
          <p:cNvPr id="5" name="Group 4">
            <a:extLst>
              <a:ext uri="{FF2B5EF4-FFF2-40B4-BE49-F238E27FC236}">
                <a16:creationId xmlns:a16="http://schemas.microsoft.com/office/drawing/2014/main" id="{70AFC176-2C15-4EF0-854F-9D80F4539CB3}"/>
              </a:ext>
            </a:extLst>
          </p:cNvPr>
          <p:cNvGrpSpPr/>
          <p:nvPr/>
        </p:nvGrpSpPr>
        <p:grpSpPr>
          <a:xfrm>
            <a:off x="6547098" y="2833974"/>
            <a:ext cx="2326820" cy="3385916"/>
            <a:chOff x="6489520" y="2568380"/>
            <a:chExt cx="2326820" cy="3385916"/>
          </a:xfrm>
        </p:grpSpPr>
        <p:pic>
          <p:nvPicPr>
            <p:cNvPr id="13" name="Picture 2">
              <a:extLst>
                <a:ext uri="{FF2B5EF4-FFF2-40B4-BE49-F238E27FC236}">
                  <a16:creationId xmlns:a16="http://schemas.microsoft.com/office/drawing/2014/main" id="{5086E18F-C1F4-499E-8AC3-6CE6937D85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89520" y="2568380"/>
              <a:ext cx="2326820" cy="338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6">
              <a:extLst>
                <a:ext uri="{FF2B5EF4-FFF2-40B4-BE49-F238E27FC236}">
                  <a16:creationId xmlns:a16="http://schemas.microsoft.com/office/drawing/2014/main" id="{165DF708-FF24-4128-AA4E-95343BA4F002}"/>
                </a:ext>
              </a:extLst>
            </p:cNvPr>
            <p:cNvSpPr txBox="1">
              <a:spLocks noChangeArrowheads="1"/>
            </p:cNvSpPr>
            <p:nvPr/>
          </p:nvSpPr>
          <p:spPr bwMode="auto">
            <a:xfrm rot="21067343">
              <a:off x="6628676" y="3129019"/>
              <a:ext cx="681284" cy="27699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900">
                  <a:solidFill>
                    <a:srgbClr val="666666"/>
                  </a:solidFill>
                  <a:latin typeface="55 Helvetica Roman" pitchFamily="1" charset="0"/>
                </a:defRPr>
              </a:lvl1pPr>
              <a:lvl2pPr marL="742950" indent="-285750">
                <a:defRPr sz="900">
                  <a:solidFill>
                    <a:srgbClr val="666666"/>
                  </a:solidFill>
                  <a:latin typeface="55 Helvetica Roman" pitchFamily="1" charset="0"/>
                </a:defRPr>
              </a:lvl2pPr>
              <a:lvl3pPr marL="1143000" indent="-228600">
                <a:defRPr sz="900">
                  <a:solidFill>
                    <a:srgbClr val="666666"/>
                  </a:solidFill>
                  <a:latin typeface="55 Helvetica Roman" pitchFamily="1" charset="0"/>
                </a:defRPr>
              </a:lvl3pPr>
              <a:lvl4pPr marL="1600200" indent="-228600">
                <a:defRPr sz="900">
                  <a:solidFill>
                    <a:srgbClr val="666666"/>
                  </a:solidFill>
                  <a:latin typeface="55 Helvetica Roman" pitchFamily="1" charset="0"/>
                </a:defRPr>
              </a:lvl4pPr>
              <a:lvl5pPr marL="2057400" indent="-228600">
                <a:defRPr sz="900">
                  <a:solidFill>
                    <a:srgbClr val="666666"/>
                  </a:solidFill>
                  <a:latin typeface="55 Helvetica Roman" pitchFamily="1" charset="0"/>
                </a:defRPr>
              </a:lvl5pPr>
              <a:lvl6pPr marL="2514600" indent="-228600" eaLnBrk="0" fontAlgn="base" hangingPunct="0">
                <a:spcBef>
                  <a:spcPct val="0"/>
                </a:spcBef>
                <a:spcAft>
                  <a:spcPct val="0"/>
                </a:spcAft>
                <a:defRPr sz="900">
                  <a:solidFill>
                    <a:srgbClr val="666666"/>
                  </a:solidFill>
                  <a:latin typeface="55 Helvetica Roman" pitchFamily="1" charset="0"/>
                </a:defRPr>
              </a:lvl6pPr>
              <a:lvl7pPr marL="2971800" indent="-228600" eaLnBrk="0" fontAlgn="base" hangingPunct="0">
                <a:spcBef>
                  <a:spcPct val="0"/>
                </a:spcBef>
                <a:spcAft>
                  <a:spcPct val="0"/>
                </a:spcAft>
                <a:defRPr sz="900">
                  <a:solidFill>
                    <a:srgbClr val="666666"/>
                  </a:solidFill>
                  <a:latin typeface="55 Helvetica Roman" pitchFamily="1" charset="0"/>
                </a:defRPr>
              </a:lvl7pPr>
              <a:lvl8pPr marL="3429000" indent="-228600" eaLnBrk="0" fontAlgn="base" hangingPunct="0">
                <a:spcBef>
                  <a:spcPct val="0"/>
                </a:spcBef>
                <a:spcAft>
                  <a:spcPct val="0"/>
                </a:spcAft>
                <a:defRPr sz="900">
                  <a:solidFill>
                    <a:srgbClr val="666666"/>
                  </a:solidFill>
                  <a:latin typeface="55 Helvetica Roman" pitchFamily="1" charset="0"/>
                </a:defRPr>
              </a:lvl8pPr>
              <a:lvl9pPr marL="3886200" indent="-228600" eaLnBrk="0" fontAlgn="base" hangingPunct="0">
                <a:spcBef>
                  <a:spcPct val="0"/>
                </a:spcBef>
                <a:spcAft>
                  <a:spcPct val="0"/>
                </a:spcAft>
                <a:defRPr sz="900">
                  <a:solidFill>
                    <a:srgbClr val="666666"/>
                  </a:solidFill>
                  <a:latin typeface="55 Helvetica Roman" pitchFamily="1" charset="0"/>
                </a:defRPr>
              </a:lvl9pPr>
            </a:lstStyle>
            <a:p>
              <a:r>
                <a:rPr lang="en-US" altLang="en-US" sz="1200" b="1" dirty="0">
                  <a:solidFill>
                    <a:srgbClr val="FF0000"/>
                  </a:solidFill>
                </a:rPr>
                <a:t>Air out</a:t>
              </a:r>
            </a:p>
          </p:txBody>
        </p:sp>
        <p:cxnSp>
          <p:nvCxnSpPr>
            <p:cNvPr id="21" name="Straight Arrow Connector 7">
              <a:extLst>
                <a:ext uri="{FF2B5EF4-FFF2-40B4-BE49-F238E27FC236}">
                  <a16:creationId xmlns:a16="http://schemas.microsoft.com/office/drawing/2014/main" id="{C824FE7D-AFCC-4A16-A522-D2A714C9FCE6}"/>
                </a:ext>
              </a:extLst>
            </p:cNvPr>
            <p:cNvCxnSpPr>
              <a:cxnSpLocks noChangeShapeType="1"/>
            </p:cNvCxnSpPr>
            <p:nvPr/>
          </p:nvCxnSpPr>
          <p:spPr bwMode="auto">
            <a:xfrm flipH="1">
              <a:off x="6731726" y="3485344"/>
              <a:ext cx="496803" cy="110084"/>
            </a:xfrm>
            <a:prstGeom prst="straightConnector1">
              <a:avLst/>
            </a:prstGeom>
            <a:noFill/>
            <a:ln w="3810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10">
              <a:extLst>
                <a:ext uri="{FF2B5EF4-FFF2-40B4-BE49-F238E27FC236}">
                  <a16:creationId xmlns:a16="http://schemas.microsoft.com/office/drawing/2014/main" id="{0670CD83-EAF1-4BDF-A2BC-1ECB18981037}"/>
                </a:ext>
              </a:extLst>
            </p:cNvPr>
            <p:cNvSpPr txBox="1">
              <a:spLocks noChangeArrowheads="1"/>
            </p:cNvSpPr>
            <p:nvPr/>
          </p:nvSpPr>
          <p:spPr bwMode="auto">
            <a:xfrm rot="5791200">
              <a:off x="8062488" y="3225089"/>
              <a:ext cx="877167" cy="30777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900">
                  <a:solidFill>
                    <a:srgbClr val="666666"/>
                  </a:solidFill>
                  <a:latin typeface="55 Helvetica Roman" pitchFamily="1" charset="0"/>
                </a:defRPr>
              </a:lvl1pPr>
              <a:lvl2pPr marL="742950" indent="-285750">
                <a:defRPr sz="900">
                  <a:solidFill>
                    <a:srgbClr val="666666"/>
                  </a:solidFill>
                  <a:latin typeface="55 Helvetica Roman" pitchFamily="1" charset="0"/>
                </a:defRPr>
              </a:lvl2pPr>
              <a:lvl3pPr marL="1143000" indent="-228600">
                <a:defRPr sz="900">
                  <a:solidFill>
                    <a:srgbClr val="666666"/>
                  </a:solidFill>
                  <a:latin typeface="55 Helvetica Roman" pitchFamily="1" charset="0"/>
                </a:defRPr>
              </a:lvl3pPr>
              <a:lvl4pPr marL="1600200" indent="-228600">
                <a:defRPr sz="900">
                  <a:solidFill>
                    <a:srgbClr val="666666"/>
                  </a:solidFill>
                  <a:latin typeface="55 Helvetica Roman" pitchFamily="1" charset="0"/>
                </a:defRPr>
              </a:lvl4pPr>
              <a:lvl5pPr marL="2057400" indent="-228600">
                <a:defRPr sz="900">
                  <a:solidFill>
                    <a:srgbClr val="666666"/>
                  </a:solidFill>
                  <a:latin typeface="55 Helvetica Roman" pitchFamily="1" charset="0"/>
                </a:defRPr>
              </a:lvl5pPr>
              <a:lvl6pPr marL="2514600" indent="-228600" eaLnBrk="0" fontAlgn="base" hangingPunct="0">
                <a:spcBef>
                  <a:spcPct val="0"/>
                </a:spcBef>
                <a:spcAft>
                  <a:spcPct val="0"/>
                </a:spcAft>
                <a:defRPr sz="900">
                  <a:solidFill>
                    <a:srgbClr val="666666"/>
                  </a:solidFill>
                  <a:latin typeface="55 Helvetica Roman" pitchFamily="1" charset="0"/>
                </a:defRPr>
              </a:lvl6pPr>
              <a:lvl7pPr marL="2971800" indent="-228600" eaLnBrk="0" fontAlgn="base" hangingPunct="0">
                <a:spcBef>
                  <a:spcPct val="0"/>
                </a:spcBef>
                <a:spcAft>
                  <a:spcPct val="0"/>
                </a:spcAft>
                <a:defRPr sz="900">
                  <a:solidFill>
                    <a:srgbClr val="666666"/>
                  </a:solidFill>
                  <a:latin typeface="55 Helvetica Roman" pitchFamily="1" charset="0"/>
                </a:defRPr>
              </a:lvl7pPr>
              <a:lvl8pPr marL="3429000" indent="-228600" eaLnBrk="0" fontAlgn="base" hangingPunct="0">
                <a:spcBef>
                  <a:spcPct val="0"/>
                </a:spcBef>
                <a:spcAft>
                  <a:spcPct val="0"/>
                </a:spcAft>
                <a:defRPr sz="900">
                  <a:solidFill>
                    <a:srgbClr val="666666"/>
                  </a:solidFill>
                  <a:latin typeface="55 Helvetica Roman" pitchFamily="1" charset="0"/>
                </a:defRPr>
              </a:lvl8pPr>
              <a:lvl9pPr marL="3886200" indent="-228600" eaLnBrk="0" fontAlgn="base" hangingPunct="0">
                <a:spcBef>
                  <a:spcPct val="0"/>
                </a:spcBef>
                <a:spcAft>
                  <a:spcPct val="0"/>
                </a:spcAft>
                <a:defRPr sz="900">
                  <a:solidFill>
                    <a:srgbClr val="666666"/>
                  </a:solidFill>
                  <a:latin typeface="55 Helvetica Roman" pitchFamily="1" charset="0"/>
                </a:defRPr>
              </a:lvl9pPr>
            </a:lstStyle>
            <a:p>
              <a:r>
                <a:rPr lang="en-US" altLang="en-US" sz="1400" b="1" dirty="0">
                  <a:solidFill>
                    <a:srgbClr val="FF0000"/>
                  </a:solidFill>
                </a:rPr>
                <a:t>Water In</a:t>
              </a:r>
            </a:p>
          </p:txBody>
        </p:sp>
        <p:cxnSp>
          <p:nvCxnSpPr>
            <p:cNvPr id="23" name="Straight Arrow Connector 7">
              <a:extLst>
                <a:ext uri="{FF2B5EF4-FFF2-40B4-BE49-F238E27FC236}">
                  <a16:creationId xmlns:a16="http://schemas.microsoft.com/office/drawing/2014/main" id="{9BC4EDDE-0749-4082-8C8C-8ED9D96B2E0E}"/>
                </a:ext>
              </a:extLst>
            </p:cNvPr>
            <p:cNvCxnSpPr>
              <a:cxnSpLocks noChangeShapeType="1"/>
            </p:cNvCxnSpPr>
            <p:nvPr/>
          </p:nvCxnSpPr>
          <p:spPr bwMode="auto">
            <a:xfrm flipH="1">
              <a:off x="8150715" y="3143794"/>
              <a:ext cx="85058" cy="493843"/>
            </a:xfrm>
            <a:prstGeom prst="straightConnector1">
              <a:avLst/>
            </a:prstGeom>
            <a:noFill/>
            <a:ln w="3810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2675187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3056F8-6C56-42AA-A852-6DB0B6F70D3D}"/>
              </a:ext>
            </a:extLst>
          </p:cNvPr>
          <p:cNvSpPr>
            <a:spLocks noGrp="1"/>
          </p:cNvSpPr>
          <p:nvPr>
            <p:ph type="title"/>
          </p:nvPr>
        </p:nvSpPr>
        <p:spPr/>
        <p:txBody>
          <a:bodyPr>
            <a:normAutofit fontScale="90000"/>
          </a:bodyPr>
          <a:lstStyle/>
          <a:p>
            <a:r>
              <a:rPr lang="en-US" sz="2800" dirty="0"/>
              <a:t>Agenda: Evaluating Material Strength for 3D-printed EBAM Titanium Spherical Designs</a:t>
            </a:r>
            <a:br>
              <a:rPr lang="en-US" sz="2800" dirty="0"/>
            </a:br>
            <a:endParaRPr lang="en-US" dirty="0"/>
          </a:p>
        </p:txBody>
      </p:sp>
      <p:sp>
        <p:nvSpPr>
          <p:cNvPr id="3" name="Footer Placeholder 2"/>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p:cNvSpPr>
            <a:spLocks noGrp="1"/>
          </p:cNvSpPr>
          <p:nvPr>
            <p:ph type="sldNum" sz="quarter" idx="11"/>
          </p:nvPr>
        </p:nvSpPr>
        <p:spPr/>
        <p:txBody>
          <a:bodyPr/>
          <a:lstStyle/>
          <a:p>
            <a:fld id="{9B3E39EC-4BE2-4DEA-81C0-4ABC0AAB4AC0}" type="slidenum">
              <a:rPr lang="en-AU" smtClean="0"/>
              <a:pPr/>
              <a:t>14</a:t>
            </a:fld>
            <a:endParaRPr lang="en-AU" dirty="0"/>
          </a:p>
        </p:txBody>
      </p:sp>
      <p:sp>
        <p:nvSpPr>
          <p:cNvPr id="7" name="Text Placeholder 6">
            <a:extLst>
              <a:ext uri="{FF2B5EF4-FFF2-40B4-BE49-F238E27FC236}">
                <a16:creationId xmlns:a16="http://schemas.microsoft.com/office/drawing/2014/main" id="{AA44D29F-6EF4-4570-90B7-F01621569260}"/>
              </a:ext>
            </a:extLst>
          </p:cNvPr>
          <p:cNvSpPr>
            <a:spLocks noGrp="1"/>
          </p:cNvSpPr>
          <p:nvPr>
            <p:ph type="body" sz="quarter" idx="12"/>
          </p:nvPr>
        </p:nvSpPr>
        <p:spPr>
          <a:xfrm>
            <a:off x="320039" y="1126875"/>
            <a:ext cx="11521440" cy="4935537"/>
          </a:xfrm>
        </p:spPr>
        <p:txBody>
          <a:bodyPr/>
          <a:lstStyle/>
          <a:p>
            <a:r>
              <a:rPr lang="en-US" sz="2000" dirty="0"/>
              <a:t>Objective</a:t>
            </a:r>
          </a:p>
          <a:p>
            <a:r>
              <a:rPr lang="en-US" sz="2000" dirty="0"/>
              <a:t>Background of AM Processes</a:t>
            </a:r>
          </a:p>
          <a:p>
            <a:r>
              <a:rPr lang="en-US" sz="2000" dirty="0">
                <a:solidFill>
                  <a:srgbClr val="FF0000"/>
                </a:solidFill>
              </a:rPr>
              <a:t>Approach</a:t>
            </a:r>
          </a:p>
          <a:p>
            <a:pPr lvl="1"/>
            <a:r>
              <a:rPr lang="en-US" sz="2000" dirty="0"/>
              <a:t>Titanium Dome Design</a:t>
            </a:r>
          </a:p>
          <a:p>
            <a:pPr lvl="1"/>
            <a:r>
              <a:rPr lang="en-US" sz="2000" dirty="0" err="1"/>
              <a:t>Hydroburst</a:t>
            </a:r>
            <a:r>
              <a:rPr lang="en-US" sz="2000" dirty="0"/>
              <a:t> Testing</a:t>
            </a:r>
          </a:p>
          <a:p>
            <a:pPr lvl="1"/>
            <a:r>
              <a:rPr lang="en-US" sz="2000" dirty="0">
                <a:solidFill>
                  <a:srgbClr val="FF0000"/>
                </a:solidFill>
              </a:rPr>
              <a:t>Tensile Testing</a:t>
            </a:r>
          </a:p>
          <a:p>
            <a:pPr lvl="1"/>
            <a:r>
              <a:rPr lang="en-US" sz="2000" dirty="0"/>
              <a:t>Microstructure Analysis</a:t>
            </a:r>
          </a:p>
          <a:p>
            <a:pPr>
              <a:buFont typeface="+mj-lt"/>
              <a:buAutoNum type="arabicPeriod"/>
            </a:pPr>
            <a:r>
              <a:rPr lang="en-US" sz="2000" dirty="0"/>
              <a:t>Results and Discussion</a:t>
            </a:r>
          </a:p>
          <a:p>
            <a:pPr lvl="1"/>
            <a:r>
              <a:rPr lang="en-US" sz="2000" dirty="0" err="1"/>
              <a:t>Hydroburst</a:t>
            </a:r>
            <a:r>
              <a:rPr lang="en-US" sz="2000" dirty="0"/>
              <a:t> Challenges</a:t>
            </a:r>
          </a:p>
          <a:p>
            <a:pPr lvl="1"/>
            <a:r>
              <a:rPr lang="en-US" sz="2000" dirty="0"/>
              <a:t>Tensile Test Data Statistics and Trends</a:t>
            </a:r>
          </a:p>
          <a:p>
            <a:pPr lvl="1"/>
            <a:r>
              <a:rPr lang="en-US" sz="2000" dirty="0"/>
              <a:t>Microstructure Results</a:t>
            </a:r>
          </a:p>
          <a:p>
            <a:pPr>
              <a:buFont typeface="+mj-lt"/>
              <a:buAutoNum type="arabicPeriod"/>
            </a:pPr>
            <a:r>
              <a:rPr lang="en-US" sz="2000" dirty="0"/>
              <a:t>Concluding Remarks</a:t>
            </a:r>
          </a:p>
          <a:p>
            <a:pPr indent="0">
              <a:buNone/>
            </a:pPr>
            <a:endParaRPr lang="en-US" dirty="0"/>
          </a:p>
          <a:p>
            <a:endParaRPr lang="en-US" dirty="0"/>
          </a:p>
          <a:p>
            <a:endParaRPr lang="en-US" dirty="0"/>
          </a:p>
        </p:txBody>
      </p:sp>
      <p:pic>
        <p:nvPicPr>
          <p:cNvPr id="8" name="Picture 2" descr="Image Courtesy of Sciaky">
            <a:extLst>
              <a:ext uri="{FF2B5EF4-FFF2-40B4-BE49-F238E27FC236}">
                <a16:creationId xmlns:a16="http://schemas.microsoft.com/office/drawing/2014/main" id="{540DF7C9-F22F-4BAB-A0DA-00A86AE244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91"/>
          <a:stretch/>
        </p:blipFill>
        <p:spPr bwMode="auto">
          <a:xfrm>
            <a:off x="5625737" y="1686400"/>
            <a:ext cx="6189616" cy="35211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791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C3B43-3D8B-476E-8F42-BF8A08296A44}"/>
              </a:ext>
            </a:extLst>
          </p:cNvPr>
          <p:cNvSpPr>
            <a:spLocks noGrp="1"/>
          </p:cNvSpPr>
          <p:nvPr>
            <p:ph type="title"/>
          </p:nvPr>
        </p:nvSpPr>
        <p:spPr/>
        <p:txBody>
          <a:bodyPr/>
          <a:lstStyle/>
          <a:p>
            <a:r>
              <a:rPr lang="en-US" dirty="0"/>
              <a:t>Material Testing &amp; Analysis:</a:t>
            </a:r>
          </a:p>
        </p:txBody>
      </p:sp>
      <p:sp>
        <p:nvSpPr>
          <p:cNvPr id="3" name="Footer Placeholder 2">
            <a:extLst>
              <a:ext uri="{FF2B5EF4-FFF2-40B4-BE49-F238E27FC236}">
                <a16:creationId xmlns:a16="http://schemas.microsoft.com/office/drawing/2014/main" id="{57491501-CCF6-4F56-9BD9-C883C7273636}"/>
              </a:ext>
            </a:extLst>
          </p:cNvPr>
          <p:cNvSpPr>
            <a:spLocks noGrp="1"/>
          </p:cNvSpPr>
          <p:nvPr>
            <p:ph type="ftr" sz="quarter" idx="10"/>
          </p:nvPr>
        </p:nvSpPr>
        <p:spPr/>
        <p:txBody>
          <a:bodyPr/>
          <a:lstStyle/>
          <a:p>
            <a:r>
              <a:rPr lang="en-US" sz="800" dirty="0">
                <a:solidFill>
                  <a:schemeClr val="tx1"/>
                </a:solidFill>
              </a:rPr>
              <a:t>National Aeronautics and Space Administration</a:t>
            </a:r>
          </a:p>
        </p:txBody>
      </p:sp>
      <p:sp>
        <p:nvSpPr>
          <p:cNvPr id="4" name="Slide Number Placeholder 3">
            <a:extLst>
              <a:ext uri="{FF2B5EF4-FFF2-40B4-BE49-F238E27FC236}">
                <a16:creationId xmlns:a16="http://schemas.microsoft.com/office/drawing/2014/main" id="{C818F3A9-5A24-49E6-ADFE-8391551B9B3A}"/>
              </a:ext>
            </a:extLst>
          </p:cNvPr>
          <p:cNvSpPr>
            <a:spLocks noGrp="1"/>
          </p:cNvSpPr>
          <p:nvPr>
            <p:ph type="sldNum" sz="quarter" idx="11"/>
          </p:nvPr>
        </p:nvSpPr>
        <p:spPr/>
        <p:txBody>
          <a:bodyPr/>
          <a:lstStyle/>
          <a:p>
            <a:fld id="{9B3E39EC-4BE2-4DEA-81C0-4ABC0AAB4AC0}" type="slidenum">
              <a:rPr lang="en-AU" smtClean="0">
                <a:latin typeface="Arial" panose="020B0604020202020204" pitchFamily="34" charset="0"/>
                <a:cs typeface="Arial" panose="020B0604020202020204" pitchFamily="34" charset="0"/>
              </a:rPr>
              <a:pPr/>
              <a:t>15</a:t>
            </a:fld>
            <a:endParaRPr lang="en-AU"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14FCE86C-C9B0-4B9A-BB2A-0DE31EAB63B1}"/>
              </a:ext>
            </a:extLst>
          </p:cNvPr>
          <p:cNvSpPr>
            <a:spLocks noGrp="1"/>
          </p:cNvSpPr>
          <p:nvPr>
            <p:ph sz="quarter" idx="12"/>
          </p:nvPr>
        </p:nvSpPr>
        <p:spPr/>
        <p:txBody>
          <a:bodyPr/>
          <a:lstStyle/>
          <a:p>
            <a:pPr lvl="1"/>
            <a:r>
              <a:rPr lang="en-US" sz="2800" dirty="0"/>
              <a:t>Specimen</a:t>
            </a:r>
          </a:p>
          <a:p>
            <a:pPr lvl="2"/>
            <a:r>
              <a:rPr lang="en-US" dirty="0"/>
              <a:t>6 ASTM E8 dog-bones: 3 horizontal, 3 vertical</a:t>
            </a:r>
          </a:p>
          <a:p>
            <a:pPr lvl="2"/>
            <a:r>
              <a:rPr lang="en-US" dirty="0"/>
              <a:t>1 microstructure sample</a:t>
            </a:r>
          </a:p>
        </p:txBody>
      </p:sp>
      <p:grpSp>
        <p:nvGrpSpPr>
          <p:cNvPr id="7" name="Group 6">
            <a:extLst>
              <a:ext uri="{FF2B5EF4-FFF2-40B4-BE49-F238E27FC236}">
                <a16:creationId xmlns:a16="http://schemas.microsoft.com/office/drawing/2014/main" id="{E48794C3-DA3B-4266-BC4D-904A307A4B5B}"/>
              </a:ext>
            </a:extLst>
          </p:cNvPr>
          <p:cNvGrpSpPr/>
          <p:nvPr/>
        </p:nvGrpSpPr>
        <p:grpSpPr>
          <a:xfrm>
            <a:off x="517794" y="2675493"/>
            <a:ext cx="3809579" cy="3453952"/>
            <a:chOff x="173662" y="3055159"/>
            <a:chExt cx="3809579" cy="3453952"/>
          </a:xfrm>
        </p:grpSpPr>
        <p:grpSp>
          <p:nvGrpSpPr>
            <p:cNvPr id="12" name="Group 11">
              <a:extLst>
                <a:ext uri="{FF2B5EF4-FFF2-40B4-BE49-F238E27FC236}">
                  <a16:creationId xmlns:a16="http://schemas.microsoft.com/office/drawing/2014/main" id="{128DF9AB-973D-4A5A-8017-F5301FB16EBF}"/>
                </a:ext>
              </a:extLst>
            </p:cNvPr>
            <p:cNvGrpSpPr/>
            <p:nvPr/>
          </p:nvGrpSpPr>
          <p:grpSpPr>
            <a:xfrm>
              <a:off x="173662" y="3055159"/>
              <a:ext cx="3809579" cy="3300064"/>
              <a:chOff x="220094" y="1148116"/>
              <a:chExt cx="4828154" cy="4052971"/>
            </a:xfrm>
          </p:grpSpPr>
          <p:pic>
            <p:nvPicPr>
              <p:cNvPr id="13" name="Picture 12">
                <a:extLst>
                  <a:ext uri="{FF2B5EF4-FFF2-40B4-BE49-F238E27FC236}">
                    <a16:creationId xmlns:a16="http://schemas.microsoft.com/office/drawing/2014/main" id="{82451596-59BE-47BF-A57F-1435D3C59784}"/>
                  </a:ext>
                </a:extLst>
              </p:cNvPr>
              <p:cNvPicPr>
                <a:picLocks noChangeAspect="1"/>
              </p:cNvPicPr>
              <p:nvPr/>
            </p:nvPicPr>
            <p:blipFill rotWithShape="1">
              <a:blip r:embed="rId3"/>
              <a:srcRect l="4360" t="6481"/>
              <a:stretch/>
            </p:blipFill>
            <p:spPr>
              <a:xfrm>
                <a:off x="220094" y="1148116"/>
                <a:ext cx="4828154" cy="4052971"/>
              </a:xfrm>
              <a:prstGeom prst="rect">
                <a:avLst/>
              </a:prstGeom>
            </p:spPr>
          </p:pic>
          <p:sp>
            <p:nvSpPr>
              <p:cNvPr id="18" name="TextBox 17">
                <a:extLst>
                  <a:ext uri="{FF2B5EF4-FFF2-40B4-BE49-F238E27FC236}">
                    <a16:creationId xmlns:a16="http://schemas.microsoft.com/office/drawing/2014/main" id="{660BEA54-E0C1-482E-B207-1306603C6E4B}"/>
                  </a:ext>
                </a:extLst>
              </p:cNvPr>
              <p:cNvSpPr txBox="1"/>
              <p:nvPr/>
            </p:nvSpPr>
            <p:spPr>
              <a:xfrm>
                <a:off x="1367245" y="3600271"/>
                <a:ext cx="500144" cy="299817"/>
              </a:xfrm>
              <a:prstGeom prst="rect">
                <a:avLst/>
              </a:prstGeom>
              <a:noFill/>
            </p:spPr>
            <p:txBody>
              <a:bodyPr wrap="square" rtlCol="0">
                <a:spAutoFit/>
              </a:bodyPr>
              <a:lstStyle/>
              <a:p>
                <a:r>
                  <a:rPr lang="en-US" sz="1100" b="1" dirty="0">
                    <a:solidFill>
                      <a:schemeClr val="accent5">
                        <a:lumMod val="75000"/>
                      </a:schemeClr>
                    </a:solidFill>
                  </a:rPr>
                  <a:t>H1</a:t>
                </a:r>
              </a:p>
            </p:txBody>
          </p:sp>
          <p:sp>
            <p:nvSpPr>
              <p:cNvPr id="19" name="TextBox 18">
                <a:extLst>
                  <a:ext uri="{FF2B5EF4-FFF2-40B4-BE49-F238E27FC236}">
                    <a16:creationId xmlns:a16="http://schemas.microsoft.com/office/drawing/2014/main" id="{27A37DC7-0798-4E4B-AB41-2BE3063632DA}"/>
                  </a:ext>
                </a:extLst>
              </p:cNvPr>
              <p:cNvSpPr txBox="1"/>
              <p:nvPr/>
            </p:nvSpPr>
            <p:spPr>
              <a:xfrm>
                <a:off x="1705001" y="3616966"/>
                <a:ext cx="500144" cy="321296"/>
              </a:xfrm>
              <a:prstGeom prst="rect">
                <a:avLst/>
              </a:prstGeom>
              <a:noFill/>
            </p:spPr>
            <p:txBody>
              <a:bodyPr wrap="square" rtlCol="0">
                <a:spAutoFit/>
              </a:bodyPr>
              <a:lstStyle/>
              <a:p>
                <a:r>
                  <a:rPr lang="en-US" sz="1100" b="1" dirty="0">
                    <a:solidFill>
                      <a:srgbClr val="C00000"/>
                    </a:solidFill>
                  </a:rPr>
                  <a:t>H2</a:t>
                </a:r>
              </a:p>
            </p:txBody>
          </p:sp>
          <p:sp>
            <p:nvSpPr>
              <p:cNvPr id="20" name="TextBox 19">
                <a:extLst>
                  <a:ext uri="{FF2B5EF4-FFF2-40B4-BE49-F238E27FC236}">
                    <a16:creationId xmlns:a16="http://schemas.microsoft.com/office/drawing/2014/main" id="{C3BFC08A-1EF7-4602-9C02-3D81FAF972CC}"/>
                  </a:ext>
                </a:extLst>
              </p:cNvPr>
              <p:cNvSpPr txBox="1"/>
              <p:nvPr/>
            </p:nvSpPr>
            <p:spPr>
              <a:xfrm>
                <a:off x="2264826" y="3604255"/>
                <a:ext cx="500144" cy="321296"/>
              </a:xfrm>
              <a:prstGeom prst="rect">
                <a:avLst/>
              </a:prstGeom>
              <a:noFill/>
            </p:spPr>
            <p:txBody>
              <a:bodyPr wrap="square" rtlCol="0">
                <a:spAutoFit/>
              </a:bodyPr>
              <a:lstStyle/>
              <a:p>
                <a:r>
                  <a:rPr lang="en-US" sz="1100" b="1" dirty="0">
                    <a:solidFill>
                      <a:schemeClr val="accent4"/>
                    </a:solidFill>
                  </a:rPr>
                  <a:t>H3</a:t>
                </a:r>
              </a:p>
            </p:txBody>
          </p:sp>
          <p:sp>
            <p:nvSpPr>
              <p:cNvPr id="21" name="TextBox 20">
                <a:extLst>
                  <a:ext uri="{FF2B5EF4-FFF2-40B4-BE49-F238E27FC236}">
                    <a16:creationId xmlns:a16="http://schemas.microsoft.com/office/drawing/2014/main" id="{3821866C-69FC-4A72-8D68-44AC0CA061CE}"/>
                  </a:ext>
                </a:extLst>
              </p:cNvPr>
              <p:cNvSpPr txBox="1"/>
              <p:nvPr/>
            </p:nvSpPr>
            <p:spPr>
              <a:xfrm>
                <a:off x="2708952" y="4562568"/>
                <a:ext cx="500144" cy="321296"/>
              </a:xfrm>
              <a:prstGeom prst="rect">
                <a:avLst/>
              </a:prstGeom>
              <a:noFill/>
            </p:spPr>
            <p:txBody>
              <a:bodyPr wrap="square" rtlCol="0">
                <a:spAutoFit/>
              </a:bodyPr>
              <a:lstStyle/>
              <a:p>
                <a:r>
                  <a:rPr lang="en-US" sz="1100" b="1" dirty="0">
                    <a:solidFill>
                      <a:srgbClr val="7030A0"/>
                    </a:solidFill>
                  </a:rPr>
                  <a:t>V1</a:t>
                </a:r>
              </a:p>
            </p:txBody>
          </p:sp>
          <p:sp>
            <p:nvSpPr>
              <p:cNvPr id="22" name="TextBox 21">
                <a:extLst>
                  <a:ext uri="{FF2B5EF4-FFF2-40B4-BE49-F238E27FC236}">
                    <a16:creationId xmlns:a16="http://schemas.microsoft.com/office/drawing/2014/main" id="{6EA7F5CD-0E0F-40EB-BFB6-9A56FAD774F4}"/>
                  </a:ext>
                </a:extLst>
              </p:cNvPr>
              <p:cNvSpPr txBox="1"/>
              <p:nvPr/>
            </p:nvSpPr>
            <p:spPr>
              <a:xfrm>
                <a:off x="2708952" y="4033376"/>
                <a:ext cx="500144" cy="321296"/>
              </a:xfrm>
              <a:prstGeom prst="rect">
                <a:avLst/>
              </a:prstGeom>
              <a:noFill/>
            </p:spPr>
            <p:txBody>
              <a:bodyPr wrap="square" rtlCol="0">
                <a:spAutoFit/>
              </a:bodyPr>
              <a:lstStyle/>
              <a:p>
                <a:r>
                  <a:rPr lang="en-US" sz="1100" b="1" dirty="0">
                    <a:solidFill>
                      <a:srgbClr val="00B0F0"/>
                    </a:solidFill>
                  </a:rPr>
                  <a:t>V2</a:t>
                </a:r>
              </a:p>
            </p:txBody>
          </p:sp>
          <p:sp>
            <p:nvSpPr>
              <p:cNvPr id="23" name="TextBox 22">
                <a:extLst>
                  <a:ext uri="{FF2B5EF4-FFF2-40B4-BE49-F238E27FC236}">
                    <a16:creationId xmlns:a16="http://schemas.microsoft.com/office/drawing/2014/main" id="{C1B699FD-1A61-478F-8701-08579B6BAACD}"/>
                  </a:ext>
                </a:extLst>
              </p:cNvPr>
              <p:cNvSpPr txBox="1"/>
              <p:nvPr/>
            </p:nvSpPr>
            <p:spPr>
              <a:xfrm>
                <a:off x="2708952" y="1960443"/>
                <a:ext cx="500144" cy="321296"/>
              </a:xfrm>
              <a:prstGeom prst="rect">
                <a:avLst/>
              </a:prstGeom>
              <a:noFill/>
            </p:spPr>
            <p:txBody>
              <a:bodyPr wrap="square" rtlCol="0">
                <a:spAutoFit/>
              </a:bodyPr>
              <a:lstStyle/>
              <a:p>
                <a:r>
                  <a:rPr lang="en-US" sz="1100" b="1" dirty="0">
                    <a:solidFill>
                      <a:schemeClr val="accent2"/>
                    </a:solidFill>
                  </a:rPr>
                  <a:t>V3</a:t>
                </a:r>
              </a:p>
            </p:txBody>
          </p:sp>
          <p:sp>
            <p:nvSpPr>
              <p:cNvPr id="24" name="TextBox 23">
                <a:extLst>
                  <a:ext uri="{FF2B5EF4-FFF2-40B4-BE49-F238E27FC236}">
                    <a16:creationId xmlns:a16="http://schemas.microsoft.com/office/drawing/2014/main" id="{537E345F-8FDB-441F-8A57-E005FF998479}"/>
                  </a:ext>
                </a:extLst>
              </p:cNvPr>
              <p:cNvSpPr txBox="1"/>
              <p:nvPr/>
            </p:nvSpPr>
            <p:spPr>
              <a:xfrm>
                <a:off x="3786038" y="4412659"/>
                <a:ext cx="541033" cy="299817"/>
              </a:xfrm>
              <a:prstGeom prst="rect">
                <a:avLst/>
              </a:prstGeom>
              <a:noFill/>
            </p:spPr>
            <p:txBody>
              <a:bodyPr wrap="square" rtlCol="0">
                <a:spAutoFit/>
              </a:bodyPr>
              <a:lstStyle/>
              <a:p>
                <a:r>
                  <a:rPr lang="en-US" sz="1100" b="1" dirty="0"/>
                  <a:t>M1</a:t>
                </a:r>
              </a:p>
            </p:txBody>
          </p:sp>
        </p:grpSp>
        <p:sp>
          <p:nvSpPr>
            <p:cNvPr id="6" name="TextBox 5">
              <a:extLst>
                <a:ext uri="{FF2B5EF4-FFF2-40B4-BE49-F238E27FC236}">
                  <a16:creationId xmlns:a16="http://schemas.microsoft.com/office/drawing/2014/main" id="{647FB78F-4FBB-4D22-BBAD-27CF848C700A}"/>
                </a:ext>
              </a:extLst>
            </p:cNvPr>
            <p:cNvSpPr txBox="1"/>
            <p:nvPr/>
          </p:nvSpPr>
          <p:spPr>
            <a:xfrm>
              <a:off x="1212847" y="6201334"/>
              <a:ext cx="2420278" cy="307777"/>
            </a:xfrm>
            <a:prstGeom prst="rect">
              <a:avLst/>
            </a:prstGeom>
            <a:noFill/>
          </p:spPr>
          <p:txBody>
            <a:bodyPr wrap="none" rtlCol="0">
              <a:spAutoFit/>
            </a:bodyPr>
            <a:lstStyle/>
            <a:p>
              <a:r>
                <a:rPr lang="en-US" sz="1400" dirty="0">
                  <a:latin typeface="55 Helvetica Roman"/>
                </a:rPr>
                <a:t>Cut plan for dog-bone samples</a:t>
              </a:r>
            </a:p>
          </p:txBody>
        </p:sp>
      </p:grpSp>
      <p:pic>
        <p:nvPicPr>
          <p:cNvPr id="11" name="Picture 10">
            <a:extLst>
              <a:ext uri="{FF2B5EF4-FFF2-40B4-BE49-F238E27FC236}">
                <a16:creationId xmlns:a16="http://schemas.microsoft.com/office/drawing/2014/main" id="{F2CB135E-A4F7-4A1C-BDB3-BF9584A75DF4}"/>
              </a:ext>
            </a:extLst>
          </p:cNvPr>
          <p:cNvPicPr>
            <a:picLocks noChangeAspect="1"/>
          </p:cNvPicPr>
          <p:nvPr/>
        </p:nvPicPr>
        <p:blipFill>
          <a:blip r:embed="rId4"/>
          <a:stretch>
            <a:fillRect/>
          </a:stretch>
        </p:blipFill>
        <p:spPr>
          <a:xfrm>
            <a:off x="5064843" y="3310044"/>
            <a:ext cx="6038850" cy="2724150"/>
          </a:xfrm>
          <a:prstGeom prst="rect">
            <a:avLst/>
          </a:prstGeom>
        </p:spPr>
      </p:pic>
      <p:sp>
        <p:nvSpPr>
          <p:cNvPr id="27" name="TextBox 26">
            <a:extLst>
              <a:ext uri="{FF2B5EF4-FFF2-40B4-BE49-F238E27FC236}">
                <a16:creationId xmlns:a16="http://schemas.microsoft.com/office/drawing/2014/main" id="{E70FE876-E5EC-4E05-BA82-6D84CE309BAF}"/>
              </a:ext>
            </a:extLst>
          </p:cNvPr>
          <p:cNvSpPr txBox="1"/>
          <p:nvPr/>
        </p:nvSpPr>
        <p:spPr>
          <a:xfrm>
            <a:off x="9281159" y="3641324"/>
            <a:ext cx="429253" cy="261610"/>
          </a:xfrm>
          <a:prstGeom prst="rect">
            <a:avLst/>
          </a:prstGeom>
          <a:solidFill>
            <a:schemeClr val="bg1"/>
          </a:solidFill>
        </p:spPr>
        <p:txBody>
          <a:bodyPr wrap="square" rtlCol="0">
            <a:spAutoFit/>
          </a:bodyPr>
          <a:lstStyle/>
          <a:p>
            <a:r>
              <a:rPr lang="en-US" sz="1100" b="1" dirty="0">
                <a:solidFill>
                  <a:schemeClr val="accent5">
                    <a:lumMod val="75000"/>
                  </a:schemeClr>
                </a:solidFill>
              </a:rPr>
              <a:t>H1</a:t>
            </a:r>
          </a:p>
        </p:txBody>
      </p:sp>
      <p:sp>
        <p:nvSpPr>
          <p:cNvPr id="28" name="TextBox 27">
            <a:extLst>
              <a:ext uri="{FF2B5EF4-FFF2-40B4-BE49-F238E27FC236}">
                <a16:creationId xmlns:a16="http://schemas.microsoft.com/office/drawing/2014/main" id="{2C4712AD-996C-4290-8654-537CEF024E20}"/>
              </a:ext>
            </a:extLst>
          </p:cNvPr>
          <p:cNvSpPr txBox="1"/>
          <p:nvPr/>
        </p:nvSpPr>
        <p:spPr>
          <a:xfrm>
            <a:off x="9281159" y="4043370"/>
            <a:ext cx="429253" cy="261610"/>
          </a:xfrm>
          <a:prstGeom prst="rect">
            <a:avLst/>
          </a:prstGeom>
          <a:solidFill>
            <a:schemeClr val="bg1"/>
          </a:solidFill>
        </p:spPr>
        <p:txBody>
          <a:bodyPr wrap="square" rtlCol="0">
            <a:spAutoFit/>
          </a:bodyPr>
          <a:lstStyle/>
          <a:p>
            <a:r>
              <a:rPr lang="en-US" sz="1100" b="1" dirty="0">
                <a:solidFill>
                  <a:srgbClr val="FF0000"/>
                </a:solidFill>
              </a:rPr>
              <a:t>H2</a:t>
            </a:r>
          </a:p>
        </p:txBody>
      </p:sp>
      <p:sp>
        <p:nvSpPr>
          <p:cNvPr id="29" name="TextBox 28">
            <a:extLst>
              <a:ext uri="{FF2B5EF4-FFF2-40B4-BE49-F238E27FC236}">
                <a16:creationId xmlns:a16="http://schemas.microsoft.com/office/drawing/2014/main" id="{BDA3E9F5-DA17-4965-9CA5-70735CA6C61A}"/>
              </a:ext>
            </a:extLst>
          </p:cNvPr>
          <p:cNvSpPr txBox="1"/>
          <p:nvPr/>
        </p:nvSpPr>
        <p:spPr>
          <a:xfrm>
            <a:off x="9281159" y="4707026"/>
            <a:ext cx="429253" cy="261610"/>
          </a:xfrm>
          <a:prstGeom prst="rect">
            <a:avLst/>
          </a:prstGeom>
          <a:solidFill>
            <a:schemeClr val="bg1"/>
          </a:solidFill>
        </p:spPr>
        <p:txBody>
          <a:bodyPr wrap="square" rtlCol="0">
            <a:spAutoFit/>
          </a:bodyPr>
          <a:lstStyle/>
          <a:p>
            <a:r>
              <a:rPr lang="en-US" sz="1100" b="1" dirty="0">
                <a:solidFill>
                  <a:schemeClr val="accent4"/>
                </a:solidFill>
              </a:rPr>
              <a:t>H3</a:t>
            </a:r>
          </a:p>
        </p:txBody>
      </p:sp>
      <p:sp>
        <p:nvSpPr>
          <p:cNvPr id="30" name="TextBox 29">
            <a:extLst>
              <a:ext uri="{FF2B5EF4-FFF2-40B4-BE49-F238E27FC236}">
                <a16:creationId xmlns:a16="http://schemas.microsoft.com/office/drawing/2014/main" id="{E612FABD-C2F9-4270-AE70-4C922DC219CD}"/>
              </a:ext>
            </a:extLst>
          </p:cNvPr>
          <p:cNvSpPr txBox="1"/>
          <p:nvPr/>
        </p:nvSpPr>
        <p:spPr>
          <a:xfrm>
            <a:off x="10502563" y="5007609"/>
            <a:ext cx="426894" cy="244121"/>
          </a:xfrm>
          <a:prstGeom prst="rect">
            <a:avLst/>
          </a:prstGeom>
          <a:noFill/>
        </p:spPr>
        <p:txBody>
          <a:bodyPr wrap="square" rtlCol="0">
            <a:spAutoFit/>
          </a:bodyPr>
          <a:lstStyle/>
          <a:p>
            <a:r>
              <a:rPr lang="en-US" sz="1100" b="1" dirty="0"/>
              <a:t>M1</a:t>
            </a:r>
          </a:p>
        </p:txBody>
      </p:sp>
    </p:spTree>
    <p:extLst>
      <p:ext uri="{BB962C8B-B14F-4D97-AF65-F5344CB8AC3E}">
        <p14:creationId xmlns:p14="http://schemas.microsoft.com/office/powerpoint/2010/main" val="3495400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C3B43-3D8B-476E-8F42-BF8A08296A44}"/>
              </a:ext>
            </a:extLst>
          </p:cNvPr>
          <p:cNvSpPr>
            <a:spLocks noGrp="1"/>
          </p:cNvSpPr>
          <p:nvPr>
            <p:ph type="title"/>
          </p:nvPr>
        </p:nvSpPr>
        <p:spPr/>
        <p:txBody>
          <a:bodyPr/>
          <a:lstStyle/>
          <a:p>
            <a:r>
              <a:rPr lang="en-US" dirty="0"/>
              <a:t>Material Testing &amp; Analysis:</a:t>
            </a:r>
          </a:p>
        </p:txBody>
      </p:sp>
      <p:sp>
        <p:nvSpPr>
          <p:cNvPr id="3" name="Footer Placeholder 2">
            <a:extLst>
              <a:ext uri="{FF2B5EF4-FFF2-40B4-BE49-F238E27FC236}">
                <a16:creationId xmlns:a16="http://schemas.microsoft.com/office/drawing/2014/main" id="{57491501-CCF6-4F56-9BD9-C883C7273636}"/>
              </a:ext>
            </a:extLst>
          </p:cNvPr>
          <p:cNvSpPr>
            <a:spLocks noGrp="1"/>
          </p:cNvSpPr>
          <p:nvPr>
            <p:ph type="ftr" sz="quarter" idx="10"/>
          </p:nvPr>
        </p:nvSpPr>
        <p:spPr/>
        <p:txBody>
          <a:bodyPr/>
          <a:lstStyle/>
          <a:p>
            <a:r>
              <a:rPr lang="en-US" sz="800" dirty="0">
                <a:solidFill>
                  <a:schemeClr val="tx1"/>
                </a:solidFill>
              </a:rPr>
              <a:t>National Aeronautics and Space Administration</a:t>
            </a:r>
          </a:p>
        </p:txBody>
      </p:sp>
      <p:sp>
        <p:nvSpPr>
          <p:cNvPr id="4" name="Slide Number Placeholder 3">
            <a:extLst>
              <a:ext uri="{FF2B5EF4-FFF2-40B4-BE49-F238E27FC236}">
                <a16:creationId xmlns:a16="http://schemas.microsoft.com/office/drawing/2014/main" id="{C818F3A9-5A24-49E6-ADFE-8391551B9B3A}"/>
              </a:ext>
            </a:extLst>
          </p:cNvPr>
          <p:cNvSpPr>
            <a:spLocks noGrp="1"/>
          </p:cNvSpPr>
          <p:nvPr>
            <p:ph type="sldNum" sz="quarter" idx="11"/>
          </p:nvPr>
        </p:nvSpPr>
        <p:spPr/>
        <p:txBody>
          <a:bodyPr/>
          <a:lstStyle/>
          <a:p>
            <a:fld id="{9B3E39EC-4BE2-4DEA-81C0-4ABC0AAB4AC0}" type="slidenum">
              <a:rPr lang="en-AU" smtClean="0">
                <a:latin typeface="Arial" panose="020B0604020202020204" pitchFamily="34" charset="0"/>
                <a:cs typeface="Arial" panose="020B0604020202020204" pitchFamily="34" charset="0"/>
              </a:rPr>
              <a:pPr/>
              <a:t>16</a:t>
            </a:fld>
            <a:endParaRPr lang="en-AU"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14FCE86C-C9B0-4B9A-BB2A-0DE31EAB63B1}"/>
              </a:ext>
            </a:extLst>
          </p:cNvPr>
          <p:cNvSpPr>
            <a:spLocks noGrp="1"/>
          </p:cNvSpPr>
          <p:nvPr>
            <p:ph sz="quarter" idx="12"/>
          </p:nvPr>
        </p:nvSpPr>
        <p:spPr/>
        <p:txBody>
          <a:bodyPr/>
          <a:lstStyle/>
          <a:p>
            <a:pPr lvl="1"/>
            <a:endParaRPr lang="en-US" sz="2400" dirty="0"/>
          </a:p>
          <a:p>
            <a:pPr lvl="1"/>
            <a:r>
              <a:rPr lang="en-US" sz="2400" dirty="0"/>
              <a:t>Samples were pulled from one dome of the post-tested Spherical test article</a:t>
            </a:r>
          </a:p>
          <a:p>
            <a:pPr lvl="1"/>
            <a:r>
              <a:rPr lang="en-US" sz="2400" dirty="0"/>
              <a:t>Dome sectioned and specimens cut by the </a:t>
            </a:r>
            <a:r>
              <a:rPr lang="en-US" sz="2400" dirty="0">
                <a:effectLst/>
                <a:ea typeface="Calibri" panose="020F0502020204030204" pitchFamily="34" charset="0"/>
                <a:cs typeface="Calibri" panose="020F0502020204030204" pitchFamily="34" charset="0"/>
              </a:rPr>
              <a:t>Materials Science and Metallurgy branch</a:t>
            </a:r>
            <a:endParaRPr lang="en-US" sz="2400" dirty="0"/>
          </a:p>
          <a:p>
            <a:pPr lvl="1"/>
            <a:r>
              <a:rPr lang="en-US" sz="2400" dirty="0"/>
              <a:t>Mechanical testing by the Materials Mechanical Test Facility </a:t>
            </a:r>
          </a:p>
        </p:txBody>
      </p:sp>
      <p:pic>
        <p:nvPicPr>
          <p:cNvPr id="9" name="Picture 8" descr="A picture containing indoor, pan&#10;&#10;Description automatically generated">
            <a:extLst>
              <a:ext uri="{FF2B5EF4-FFF2-40B4-BE49-F238E27FC236}">
                <a16:creationId xmlns:a16="http://schemas.microsoft.com/office/drawing/2014/main" id="{92F67A39-AD2C-4C2A-BA99-8D78F8837F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1410" y="3088305"/>
            <a:ext cx="2594494" cy="3088447"/>
          </a:xfrm>
          <a:prstGeom prst="rect">
            <a:avLst/>
          </a:prstGeom>
        </p:spPr>
      </p:pic>
      <p:pic>
        <p:nvPicPr>
          <p:cNvPr id="10" name="Picture 9">
            <a:extLst>
              <a:ext uri="{FF2B5EF4-FFF2-40B4-BE49-F238E27FC236}">
                <a16:creationId xmlns:a16="http://schemas.microsoft.com/office/drawing/2014/main" id="{24121004-BEF9-443E-BD80-66F07276900B}"/>
              </a:ext>
            </a:extLst>
          </p:cNvPr>
          <p:cNvPicPr>
            <a:picLocks noChangeAspect="1"/>
          </p:cNvPicPr>
          <p:nvPr/>
        </p:nvPicPr>
        <p:blipFill rotWithShape="1">
          <a:blip r:embed="rId4">
            <a:extLst>
              <a:ext uri="{28A0092B-C50C-407E-A947-70E740481C1C}">
                <a14:useLocalDpi xmlns:a14="http://schemas.microsoft.com/office/drawing/2010/main" val="0"/>
              </a:ext>
            </a:extLst>
          </a:blip>
          <a:srcRect b="13444"/>
          <a:stretch/>
        </p:blipFill>
        <p:spPr>
          <a:xfrm>
            <a:off x="5572134" y="3715922"/>
            <a:ext cx="2366990" cy="1536578"/>
          </a:xfrm>
          <a:prstGeom prst="rect">
            <a:avLst/>
          </a:prstGeom>
        </p:spPr>
      </p:pic>
      <p:pic>
        <p:nvPicPr>
          <p:cNvPr id="14" name="Picture 2">
            <a:extLst>
              <a:ext uri="{FF2B5EF4-FFF2-40B4-BE49-F238E27FC236}">
                <a16:creationId xmlns:a16="http://schemas.microsoft.com/office/drawing/2014/main" id="{C354D34C-863B-4E7F-9CBE-0FCD276FACC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755" r="6761"/>
          <a:stretch/>
        </p:blipFill>
        <p:spPr bwMode="auto">
          <a:xfrm>
            <a:off x="8031585" y="3026299"/>
            <a:ext cx="3809578" cy="2833555"/>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E54D96AD-1B5B-41B5-BB74-FC1BA247BA14}"/>
              </a:ext>
            </a:extLst>
          </p:cNvPr>
          <p:cNvSpPr txBox="1"/>
          <p:nvPr/>
        </p:nvSpPr>
        <p:spPr>
          <a:xfrm>
            <a:off x="8306665" y="5868975"/>
            <a:ext cx="3000630" cy="307777"/>
          </a:xfrm>
          <a:prstGeom prst="rect">
            <a:avLst/>
          </a:prstGeom>
          <a:noFill/>
        </p:spPr>
        <p:txBody>
          <a:bodyPr wrap="none" rtlCol="0">
            <a:spAutoFit/>
          </a:bodyPr>
          <a:lstStyle/>
          <a:p>
            <a:r>
              <a:rPr lang="en-US" sz="1400" dirty="0">
                <a:latin typeface="55 Helvetica Roman"/>
              </a:rPr>
              <a:t>6 total samples: 3 horizontal, 3 vertical</a:t>
            </a:r>
          </a:p>
        </p:txBody>
      </p:sp>
      <p:pic>
        <p:nvPicPr>
          <p:cNvPr id="27" name="Picture 26">
            <a:extLst>
              <a:ext uri="{FF2B5EF4-FFF2-40B4-BE49-F238E27FC236}">
                <a16:creationId xmlns:a16="http://schemas.microsoft.com/office/drawing/2014/main" id="{CEA8B381-3DD0-423D-BBED-5E654BDCEEC9}"/>
              </a:ext>
            </a:extLst>
          </p:cNvPr>
          <p:cNvPicPr>
            <a:picLocks noChangeAspect="1"/>
          </p:cNvPicPr>
          <p:nvPr/>
        </p:nvPicPr>
        <p:blipFill>
          <a:blip r:embed="rId6"/>
          <a:stretch>
            <a:fillRect/>
          </a:stretch>
        </p:blipFill>
        <p:spPr>
          <a:xfrm>
            <a:off x="638444" y="3088305"/>
            <a:ext cx="2087205" cy="3088447"/>
          </a:xfrm>
          <a:prstGeom prst="rect">
            <a:avLst/>
          </a:prstGeom>
        </p:spPr>
      </p:pic>
    </p:spTree>
    <p:extLst>
      <p:ext uri="{BB962C8B-B14F-4D97-AF65-F5344CB8AC3E}">
        <p14:creationId xmlns:p14="http://schemas.microsoft.com/office/powerpoint/2010/main" val="2835113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3056F8-6C56-42AA-A852-6DB0B6F70D3D}"/>
              </a:ext>
            </a:extLst>
          </p:cNvPr>
          <p:cNvSpPr>
            <a:spLocks noGrp="1"/>
          </p:cNvSpPr>
          <p:nvPr>
            <p:ph type="title"/>
          </p:nvPr>
        </p:nvSpPr>
        <p:spPr/>
        <p:txBody>
          <a:bodyPr>
            <a:normAutofit fontScale="90000"/>
          </a:bodyPr>
          <a:lstStyle/>
          <a:p>
            <a:r>
              <a:rPr lang="en-US" sz="2800" dirty="0"/>
              <a:t>Agenda: Evaluating Material Strength for 3D-printed EBAM Titanium Spherical Designs</a:t>
            </a:r>
            <a:br>
              <a:rPr lang="en-US" sz="2800" dirty="0"/>
            </a:br>
            <a:endParaRPr lang="en-US" dirty="0"/>
          </a:p>
        </p:txBody>
      </p:sp>
      <p:sp>
        <p:nvSpPr>
          <p:cNvPr id="3" name="Footer Placeholder 2"/>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p:cNvSpPr>
            <a:spLocks noGrp="1"/>
          </p:cNvSpPr>
          <p:nvPr>
            <p:ph type="sldNum" sz="quarter" idx="11"/>
          </p:nvPr>
        </p:nvSpPr>
        <p:spPr/>
        <p:txBody>
          <a:bodyPr/>
          <a:lstStyle/>
          <a:p>
            <a:fld id="{9B3E39EC-4BE2-4DEA-81C0-4ABC0AAB4AC0}" type="slidenum">
              <a:rPr lang="en-AU" smtClean="0"/>
              <a:pPr/>
              <a:t>17</a:t>
            </a:fld>
            <a:endParaRPr lang="en-AU" dirty="0"/>
          </a:p>
        </p:txBody>
      </p:sp>
      <p:sp>
        <p:nvSpPr>
          <p:cNvPr id="7" name="Text Placeholder 6">
            <a:extLst>
              <a:ext uri="{FF2B5EF4-FFF2-40B4-BE49-F238E27FC236}">
                <a16:creationId xmlns:a16="http://schemas.microsoft.com/office/drawing/2014/main" id="{AA44D29F-6EF4-4570-90B7-F01621569260}"/>
              </a:ext>
            </a:extLst>
          </p:cNvPr>
          <p:cNvSpPr>
            <a:spLocks noGrp="1"/>
          </p:cNvSpPr>
          <p:nvPr>
            <p:ph type="body" sz="quarter" idx="12"/>
          </p:nvPr>
        </p:nvSpPr>
        <p:spPr>
          <a:xfrm>
            <a:off x="320039" y="1126875"/>
            <a:ext cx="11521440" cy="4935537"/>
          </a:xfrm>
        </p:spPr>
        <p:txBody>
          <a:bodyPr/>
          <a:lstStyle/>
          <a:p>
            <a:r>
              <a:rPr lang="en-US" sz="2000" dirty="0"/>
              <a:t>Objective</a:t>
            </a:r>
          </a:p>
          <a:p>
            <a:r>
              <a:rPr lang="en-US" sz="2000" dirty="0"/>
              <a:t>Background of AM Processes</a:t>
            </a:r>
          </a:p>
          <a:p>
            <a:r>
              <a:rPr lang="en-US" sz="2000" dirty="0">
                <a:solidFill>
                  <a:srgbClr val="FF0000"/>
                </a:solidFill>
              </a:rPr>
              <a:t>Approach</a:t>
            </a:r>
          </a:p>
          <a:p>
            <a:pPr lvl="1"/>
            <a:r>
              <a:rPr lang="en-US" sz="2000" dirty="0"/>
              <a:t>Titanium Dome Design</a:t>
            </a:r>
          </a:p>
          <a:p>
            <a:pPr lvl="1"/>
            <a:r>
              <a:rPr lang="en-US" sz="2000" dirty="0" err="1"/>
              <a:t>Hydroburst</a:t>
            </a:r>
            <a:r>
              <a:rPr lang="en-US" sz="2000" dirty="0"/>
              <a:t> Testing</a:t>
            </a:r>
          </a:p>
          <a:p>
            <a:pPr lvl="1"/>
            <a:r>
              <a:rPr lang="en-US" sz="2000" dirty="0"/>
              <a:t>Tensile Testing</a:t>
            </a:r>
          </a:p>
          <a:p>
            <a:pPr lvl="1"/>
            <a:r>
              <a:rPr lang="en-US" sz="2000" dirty="0">
                <a:solidFill>
                  <a:srgbClr val="FF0000"/>
                </a:solidFill>
              </a:rPr>
              <a:t>Microstructure Analysis</a:t>
            </a:r>
          </a:p>
          <a:p>
            <a:pPr>
              <a:buFont typeface="+mj-lt"/>
              <a:buAutoNum type="arabicPeriod"/>
            </a:pPr>
            <a:r>
              <a:rPr lang="en-US" sz="2000" dirty="0"/>
              <a:t>Results and Discussion</a:t>
            </a:r>
          </a:p>
          <a:p>
            <a:pPr lvl="1"/>
            <a:r>
              <a:rPr lang="en-US" sz="2000" dirty="0" err="1"/>
              <a:t>Hydroburst</a:t>
            </a:r>
            <a:r>
              <a:rPr lang="en-US" sz="2000" dirty="0"/>
              <a:t> Challenges</a:t>
            </a:r>
          </a:p>
          <a:p>
            <a:pPr lvl="1"/>
            <a:r>
              <a:rPr lang="en-US" sz="2000" dirty="0"/>
              <a:t>Tensile Test Data Statistics and Trends</a:t>
            </a:r>
          </a:p>
          <a:p>
            <a:pPr lvl="1"/>
            <a:r>
              <a:rPr lang="en-US" sz="2000" dirty="0"/>
              <a:t>Microstructure Results</a:t>
            </a:r>
          </a:p>
          <a:p>
            <a:pPr>
              <a:buFont typeface="+mj-lt"/>
              <a:buAutoNum type="arabicPeriod"/>
            </a:pPr>
            <a:r>
              <a:rPr lang="en-US" sz="2000" dirty="0"/>
              <a:t>Concluding Remarks</a:t>
            </a:r>
          </a:p>
          <a:p>
            <a:pPr indent="0">
              <a:buNone/>
            </a:pPr>
            <a:endParaRPr lang="en-US" dirty="0"/>
          </a:p>
          <a:p>
            <a:endParaRPr lang="en-US" dirty="0"/>
          </a:p>
          <a:p>
            <a:endParaRPr lang="en-US" dirty="0"/>
          </a:p>
        </p:txBody>
      </p:sp>
      <p:pic>
        <p:nvPicPr>
          <p:cNvPr id="8" name="Picture 2" descr="Image Courtesy of Sciaky">
            <a:extLst>
              <a:ext uri="{FF2B5EF4-FFF2-40B4-BE49-F238E27FC236}">
                <a16:creationId xmlns:a16="http://schemas.microsoft.com/office/drawing/2014/main" id="{540DF7C9-F22F-4BAB-A0DA-00A86AE244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91"/>
          <a:stretch/>
        </p:blipFill>
        <p:spPr bwMode="auto">
          <a:xfrm>
            <a:off x="5625737" y="1686400"/>
            <a:ext cx="6189616" cy="35211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2862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D768717-F880-4699-B2C1-047132E024AC}"/>
              </a:ext>
            </a:extLst>
          </p:cNvPr>
          <p:cNvSpPr>
            <a:spLocks noGrp="1"/>
          </p:cNvSpPr>
          <p:nvPr>
            <p:ph type="title"/>
          </p:nvPr>
        </p:nvSpPr>
        <p:spPr/>
        <p:txBody>
          <a:bodyPr/>
          <a:lstStyle/>
          <a:p>
            <a:r>
              <a:rPr lang="en-US" dirty="0"/>
              <a:t>Light Microscopy, Micro-Hardness, Fractography Testing</a:t>
            </a:r>
          </a:p>
        </p:txBody>
      </p:sp>
      <p:sp>
        <p:nvSpPr>
          <p:cNvPr id="4" name="Footer Placeholder 3">
            <a:extLst>
              <a:ext uri="{FF2B5EF4-FFF2-40B4-BE49-F238E27FC236}">
                <a16:creationId xmlns:a16="http://schemas.microsoft.com/office/drawing/2014/main" id="{D0A832E2-2BFA-4169-A1A4-159F44F5410B}"/>
              </a:ext>
            </a:extLst>
          </p:cNvPr>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5" name="Slide Number Placeholder 4">
            <a:extLst>
              <a:ext uri="{FF2B5EF4-FFF2-40B4-BE49-F238E27FC236}">
                <a16:creationId xmlns:a16="http://schemas.microsoft.com/office/drawing/2014/main" id="{12D2C1D6-6C1C-488E-9943-81659E476077}"/>
              </a:ext>
            </a:extLst>
          </p:cNvPr>
          <p:cNvSpPr>
            <a:spLocks noGrp="1"/>
          </p:cNvSpPr>
          <p:nvPr>
            <p:ph type="sldNum" sz="quarter" idx="11"/>
          </p:nvPr>
        </p:nvSpPr>
        <p:spPr/>
        <p:txBody>
          <a:bodyPr/>
          <a:lstStyle/>
          <a:p>
            <a:fld id="{EF81E5C8-E1FA-49A6-9E52-C97C3DC6DBE7}" type="slidenum">
              <a:rPr lang="en-US" smtClean="0"/>
              <a:t>18</a:t>
            </a:fld>
            <a:endParaRPr lang="en-US"/>
          </a:p>
        </p:txBody>
      </p:sp>
      <p:sp>
        <p:nvSpPr>
          <p:cNvPr id="7" name="Content Placeholder 6">
            <a:extLst>
              <a:ext uri="{FF2B5EF4-FFF2-40B4-BE49-F238E27FC236}">
                <a16:creationId xmlns:a16="http://schemas.microsoft.com/office/drawing/2014/main" id="{BF35FFE3-E519-4792-91DE-D3066F2C96BB}"/>
              </a:ext>
            </a:extLst>
          </p:cNvPr>
          <p:cNvSpPr>
            <a:spLocks noGrp="1"/>
          </p:cNvSpPr>
          <p:nvPr>
            <p:ph sz="quarter" idx="12"/>
          </p:nvPr>
        </p:nvSpPr>
        <p:spPr/>
        <p:txBody>
          <a:bodyPr/>
          <a:lstStyle/>
          <a:p>
            <a:r>
              <a:rPr lang="en-US" sz="1900" dirty="0"/>
              <a:t>Light Microscopy</a:t>
            </a:r>
          </a:p>
          <a:p>
            <a:pPr lvl="1"/>
            <a:r>
              <a:rPr lang="en-US" sz="1900" dirty="0"/>
              <a:t>Specimens were polished down to 0.05</a:t>
            </a:r>
            <a:r>
              <a:rPr lang="en-US" sz="1900" dirty="0">
                <a:latin typeface="Times New Roman" panose="02020603050405020304" pitchFamily="18" charset="0"/>
                <a:cs typeface="Times New Roman" panose="02020603050405020304" pitchFamily="18" charset="0"/>
              </a:rPr>
              <a:t>µ</a:t>
            </a:r>
            <a:r>
              <a:rPr lang="en-US" sz="1900" dirty="0"/>
              <a:t>m Colloidal </a:t>
            </a:r>
            <a:r>
              <a:rPr lang="en-US" sz="1900" dirty="0" err="1"/>
              <a:t>SiC</a:t>
            </a:r>
            <a:r>
              <a:rPr lang="en-US" sz="1900" dirty="0"/>
              <a:t> solution to achieve a mirror like finish, specimens were then etched using Keller’s Etchant (195mL H2O, 2mL HF, 3mL HCl, 5mL N) by submersion for 10 seconds followed by water rinse and ethanol rinse to remove water’s impurities. This is done to reveal the grain structure of the specimens.</a:t>
            </a:r>
          </a:p>
          <a:p>
            <a:pPr lvl="1"/>
            <a:r>
              <a:rPr lang="en-US" sz="1900" dirty="0"/>
              <a:t>Images were taken on Leica DMI5000 M at 100x and stitched into Montage format to provide an overall image of the specimens.</a:t>
            </a:r>
          </a:p>
          <a:p>
            <a:r>
              <a:rPr lang="en-US" sz="1900" dirty="0"/>
              <a:t>Micro hardness</a:t>
            </a:r>
          </a:p>
          <a:p>
            <a:pPr lvl="1"/>
            <a:r>
              <a:rPr lang="en-US" sz="1900" dirty="0"/>
              <a:t>Micro hardness was performed using </a:t>
            </a:r>
            <a:r>
              <a:rPr lang="en-US" sz="1900" dirty="0" err="1"/>
              <a:t>Vicker’s</a:t>
            </a:r>
            <a:r>
              <a:rPr lang="en-US" sz="1900" dirty="0"/>
              <a:t> indenter on a </a:t>
            </a:r>
            <a:r>
              <a:rPr lang="en-US" sz="1900" dirty="0" err="1"/>
              <a:t>Struers</a:t>
            </a:r>
            <a:r>
              <a:rPr lang="en-US" sz="1900" dirty="0"/>
              <a:t> </a:t>
            </a:r>
            <a:r>
              <a:rPr lang="en-US" sz="1900" dirty="0" err="1"/>
              <a:t>DuraScan</a:t>
            </a:r>
            <a:r>
              <a:rPr lang="en-US" sz="1900" dirty="0"/>
              <a:t> 80. 200gf and a dwell time of 10 second per indent with a space of 2mm between each indent to avoid plasticity effects from previous indents. Measurements were performed after polishing and etching to identify where in the microstructure the hardness measurements were taken from.</a:t>
            </a:r>
          </a:p>
          <a:p>
            <a:r>
              <a:rPr lang="en-US" sz="1900" dirty="0"/>
              <a:t>Cross-Section of Fracture</a:t>
            </a:r>
          </a:p>
          <a:p>
            <a:pPr lvl="1"/>
            <a:r>
              <a:rPr lang="en-US" sz="1900" dirty="0"/>
              <a:t>Specimens were mounted and polished down to a mirror like finish using 0.05µm colloidal silica and then etched using Keller’s Etchant to reveal the microstructure. Specimens were submerged in the etchant for about 6 seconds and rinsed with water and ethanol, the etchant assisted in revealing the microstructure and build layers.</a:t>
            </a:r>
          </a:p>
          <a:p>
            <a:endParaRPr lang="en-US" dirty="0"/>
          </a:p>
        </p:txBody>
      </p:sp>
    </p:spTree>
    <p:extLst>
      <p:ext uri="{BB962C8B-B14F-4D97-AF65-F5344CB8AC3E}">
        <p14:creationId xmlns:p14="http://schemas.microsoft.com/office/powerpoint/2010/main" val="1767505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3056F8-6C56-42AA-A852-6DB0B6F70D3D}"/>
              </a:ext>
            </a:extLst>
          </p:cNvPr>
          <p:cNvSpPr>
            <a:spLocks noGrp="1"/>
          </p:cNvSpPr>
          <p:nvPr>
            <p:ph type="title"/>
          </p:nvPr>
        </p:nvSpPr>
        <p:spPr/>
        <p:txBody>
          <a:bodyPr>
            <a:normAutofit fontScale="90000"/>
          </a:bodyPr>
          <a:lstStyle/>
          <a:p>
            <a:r>
              <a:rPr lang="en-US" sz="2800" dirty="0"/>
              <a:t>Agenda: Evaluating Material Strength for 3D-printed EBAM Titanium Spherical Designs</a:t>
            </a:r>
            <a:br>
              <a:rPr lang="en-US" sz="2800" dirty="0"/>
            </a:br>
            <a:endParaRPr lang="en-US" dirty="0"/>
          </a:p>
        </p:txBody>
      </p:sp>
      <p:sp>
        <p:nvSpPr>
          <p:cNvPr id="3" name="Footer Placeholder 2"/>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p:cNvSpPr>
            <a:spLocks noGrp="1"/>
          </p:cNvSpPr>
          <p:nvPr>
            <p:ph type="sldNum" sz="quarter" idx="11"/>
          </p:nvPr>
        </p:nvSpPr>
        <p:spPr/>
        <p:txBody>
          <a:bodyPr/>
          <a:lstStyle/>
          <a:p>
            <a:fld id="{9B3E39EC-4BE2-4DEA-81C0-4ABC0AAB4AC0}" type="slidenum">
              <a:rPr lang="en-AU" smtClean="0"/>
              <a:pPr/>
              <a:t>19</a:t>
            </a:fld>
            <a:endParaRPr lang="en-AU" dirty="0"/>
          </a:p>
        </p:txBody>
      </p:sp>
      <p:sp>
        <p:nvSpPr>
          <p:cNvPr id="7" name="Text Placeholder 6">
            <a:extLst>
              <a:ext uri="{FF2B5EF4-FFF2-40B4-BE49-F238E27FC236}">
                <a16:creationId xmlns:a16="http://schemas.microsoft.com/office/drawing/2014/main" id="{AA44D29F-6EF4-4570-90B7-F01621569260}"/>
              </a:ext>
            </a:extLst>
          </p:cNvPr>
          <p:cNvSpPr>
            <a:spLocks noGrp="1"/>
          </p:cNvSpPr>
          <p:nvPr>
            <p:ph type="body" sz="quarter" idx="12"/>
          </p:nvPr>
        </p:nvSpPr>
        <p:spPr>
          <a:xfrm>
            <a:off x="320039" y="1126875"/>
            <a:ext cx="11521440" cy="4935537"/>
          </a:xfrm>
        </p:spPr>
        <p:txBody>
          <a:bodyPr/>
          <a:lstStyle/>
          <a:p>
            <a:r>
              <a:rPr lang="en-US" sz="2000" dirty="0"/>
              <a:t>Objective</a:t>
            </a:r>
          </a:p>
          <a:p>
            <a:r>
              <a:rPr lang="en-US" sz="2000" dirty="0"/>
              <a:t>Background of AM Processes</a:t>
            </a:r>
          </a:p>
          <a:p>
            <a:r>
              <a:rPr lang="en-US" sz="2000" dirty="0"/>
              <a:t>Approach</a:t>
            </a:r>
          </a:p>
          <a:p>
            <a:pPr lvl="1"/>
            <a:r>
              <a:rPr lang="en-US" sz="2000" dirty="0"/>
              <a:t>Titanium Dome Design</a:t>
            </a:r>
          </a:p>
          <a:p>
            <a:pPr lvl="1"/>
            <a:r>
              <a:rPr lang="en-US" sz="2000" dirty="0" err="1"/>
              <a:t>Hydroburst</a:t>
            </a:r>
            <a:r>
              <a:rPr lang="en-US" sz="2000" dirty="0"/>
              <a:t> Testing</a:t>
            </a:r>
          </a:p>
          <a:p>
            <a:pPr lvl="1"/>
            <a:r>
              <a:rPr lang="en-US" sz="2000" dirty="0"/>
              <a:t>Tensile Testing</a:t>
            </a:r>
          </a:p>
          <a:p>
            <a:pPr lvl="1"/>
            <a:r>
              <a:rPr lang="en-US" sz="2000" dirty="0"/>
              <a:t>Microstructure Analysis</a:t>
            </a:r>
          </a:p>
          <a:p>
            <a:pPr>
              <a:buFont typeface="+mj-lt"/>
              <a:buAutoNum type="arabicPeriod"/>
            </a:pPr>
            <a:r>
              <a:rPr lang="en-US" sz="2000" dirty="0">
                <a:solidFill>
                  <a:srgbClr val="FF0000"/>
                </a:solidFill>
              </a:rPr>
              <a:t>Results and Discussion</a:t>
            </a:r>
          </a:p>
          <a:p>
            <a:pPr lvl="1"/>
            <a:r>
              <a:rPr lang="en-US" sz="2000" dirty="0" err="1">
                <a:solidFill>
                  <a:srgbClr val="FF0000"/>
                </a:solidFill>
              </a:rPr>
              <a:t>Hydroburst</a:t>
            </a:r>
            <a:r>
              <a:rPr lang="en-US" sz="2000" dirty="0">
                <a:solidFill>
                  <a:srgbClr val="FF0000"/>
                </a:solidFill>
              </a:rPr>
              <a:t> Challenges</a:t>
            </a:r>
          </a:p>
          <a:p>
            <a:pPr lvl="1"/>
            <a:r>
              <a:rPr lang="en-US" sz="2000" dirty="0"/>
              <a:t>Tensile Test Data Statistics and Trends</a:t>
            </a:r>
          </a:p>
          <a:p>
            <a:pPr lvl="1"/>
            <a:r>
              <a:rPr lang="en-US" sz="2000" dirty="0"/>
              <a:t>Microstructure Results</a:t>
            </a:r>
          </a:p>
          <a:p>
            <a:pPr>
              <a:buFont typeface="+mj-lt"/>
              <a:buAutoNum type="arabicPeriod"/>
            </a:pPr>
            <a:r>
              <a:rPr lang="en-US" sz="2000" dirty="0"/>
              <a:t>Concluding Remarks</a:t>
            </a:r>
          </a:p>
          <a:p>
            <a:pPr indent="0">
              <a:buNone/>
            </a:pPr>
            <a:endParaRPr lang="en-US" dirty="0"/>
          </a:p>
          <a:p>
            <a:endParaRPr lang="en-US" dirty="0"/>
          </a:p>
          <a:p>
            <a:endParaRPr lang="en-US" dirty="0"/>
          </a:p>
        </p:txBody>
      </p:sp>
      <p:pic>
        <p:nvPicPr>
          <p:cNvPr id="8" name="Picture 2" descr="Image Courtesy of Sciaky">
            <a:extLst>
              <a:ext uri="{FF2B5EF4-FFF2-40B4-BE49-F238E27FC236}">
                <a16:creationId xmlns:a16="http://schemas.microsoft.com/office/drawing/2014/main" id="{540DF7C9-F22F-4BAB-A0DA-00A86AE244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91"/>
          <a:stretch/>
        </p:blipFill>
        <p:spPr bwMode="auto">
          <a:xfrm>
            <a:off x="5625737" y="1686400"/>
            <a:ext cx="6189616" cy="35211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117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541AA23-00DF-482C-82B4-27546207E37D}"/>
              </a:ext>
            </a:extLst>
          </p:cNvPr>
          <p:cNvSpPr>
            <a:spLocks noGrp="1"/>
          </p:cNvSpPr>
          <p:nvPr>
            <p:ph type="title"/>
          </p:nvPr>
        </p:nvSpPr>
        <p:spPr/>
        <p:txBody>
          <a:bodyPr/>
          <a:lstStyle/>
          <a:p>
            <a:r>
              <a:rPr lang="en-US" dirty="0"/>
              <a:t>Hemisphere Hydro-burst Test Results</a:t>
            </a:r>
          </a:p>
        </p:txBody>
      </p:sp>
      <p:sp>
        <p:nvSpPr>
          <p:cNvPr id="3" name="Footer Placeholder 2">
            <a:extLst>
              <a:ext uri="{FF2B5EF4-FFF2-40B4-BE49-F238E27FC236}">
                <a16:creationId xmlns:a16="http://schemas.microsoft.com/office/drawing/2014/main" id="{A3FF803E-B986-4579-A81B-B6DB5F350A5A}"/>
              </a:ext>
            </a:extLst>
          </p:cNvPr>
          <p:cNvSpPr>
            <a:spLocks noGrp="1"/>
          </p:cNvSpPr>
          <p:nvPr>
            <p:ph type="ftr" sz="quarter" idx="10"/>
          </p:nvPr>
        </p:nvSpPr>
        <p:spPr>
          <a:xfrm>
            <a:off x="9281158" y="6309360"/>
            <a:ext cx="2590801" cy="274320"/>
          </a:xfrm>
        </p:spPr>
        <p:txBody>
          <a:bodyPr/>
          <a:lstStyle/>
          <a:p>
            <a:r>
              <a:rPr lang="en-US" sz="800">
                <a:solidFill>
                  <a:schemeClr val="tx1"/>
                </a:solidFill>
              </a:rPr>
              <a:t>National Aeronautics and Space Administration </a:t>
            </a:r>
            <a:endParaRPr lang="en-US" sz="800" dirty="0">
              <a:solidFill>
                <a:schemeClr val="tx1"/>
              </a:solidFill>
            </a:endParaRPr>
          </a:p>
        </p:txBody>
      </p:sp>
      <p:sp>
        <p:nvSpPr>
          <p:cNvPr id="4" name="Slide Number Placeholder 3">
            <a:extLst>
              <a:ext uri="{FF2B5EF4-FFF2-40B4-BE49-F238E27FC236}">
                <a16:creationId xmlns:a16="http://schemas.microsoft.com/office/drawing/2014/main" id="{5ECFEF68-8C9C-406A-B32A-6C31AB583130}"/>
              </a:ext>
            </a:extLst>
          </p:cNvPr>
          <p:cNvSpPr>
            <a:spLocks noGrp="1"/>
          </p:cNvSpPr>
          <p:nvPr>
            <p:ph type="sldNum" sz="quarter" idx="11"/>
          </p:nvPr>
        </p:nvSpPr>
        <p:spPr/>
        <p:txBody>
          <a:bodyPr/>
          <a:lstStyle/>
          <a:p>
            <a:fld id="{9B3E39EC-4BE2-4DEA-81C0-4ABC0AAB4AC0}" type="slidenum">
              <a:rPr lang="en-AU" smtClean="0"/>
              <a:pPr/>
              <a:t>20</a:t>
            </a:fld>
            <a:endParaRPr lang="en-AU" dirty="0"/>
          </a:p>
        </p:txBody>
      </p:sp>
      <p:sp>
        <p:nvSpPr>
          <p:cNvPr id="7" name="Content Placeholder 6">
            <a:extLst>
              <a:ext uri="{FF2B5EF4-FFF2-40B4-BE49-F238E27FC236}">
                <a16:creationId xmlns:a16="http://schemas.microsoft.com/office/drawing/2014/main" id="{AAE06434-604F-44DA-AFE3-B9E6AA94B12B}"/>
              </a:ext>
            </a:extLst>
          </p:cNvPr>
          <p:cNvSpPr>
            <a:spLocks noGrp="1"/>
          </p:cNvSpPr>
          <p:nvPr>
            <p:ph sz="quarter" idx="12"/>
          </p:nvPr>
        </p:nvSpPr>
        <p:spPr>
          <a:xfrm>
            <a:off x="320675" y="1230313"/>
            <a:ext cx="6020197" cy="4886325"/>
          </a:xfrm>
        </p:spPr>
        <p:txBody>
          <a:bodyPr/>
          <a:lstStyle/>
          <a:p>
            <a:r>
              <a:rPr lang="en-US" sz="2400" dirty="0"/>
              <a:t>4 tests completed</a:t>
            </a:r>
          </a:p>
          <a:p>
            <a:r>
              <a:rPr lang="en-US" sz="2400" dirty="0"/>
              <a:t>Test #1: Dome failed along one of the print layers about 50 layers up from the circumferential band creating a 1.25” crack. The dome burst at 800 </a:t>
            </a:r>
            <a:r>
              <a:rPr lang="en-US" sz="2400" dirty="0" err="1"/>
              <a:t>psig</a:t>
            </a:r>
            <a:r>
              <a:rPr lang="en-US" sz="2400" dirty="0"/>
              <a:t>.</a:t>
            </a:r>
          </a:p>
          <a:p>
            <a:r>
              <a:rPr lang="en-US" sz="2400" dirty="0"/>
              <a:t>Test #2: Crack was repaired and burst at 817 </a:t>
            </a:r>
            <a:r>
              <a:rPr lang="en-US" sz="2400" dirty="0" err="1"/>
              <a:t>psig</a:t>
            </a:r>
            <a:r>
              <a:rPr lang="en-US" sz="2400" dirty="0"/>
              <a:t>. Failure at initial crack location.</a:t>
            </a:r>
          </a:p>
          <a:p>
            <a:r>
              <a:rPr lang="en-US" sz="2400" dirty="0"/>
              <a:t>Test #3: Failed along the circumferential weld.</a:t>
            </a:r>
          </a:p>
          <a:p>
            <a:r>
              <a:rPr lang="en-US" sz="2400" dirty="0"/>
              <a:t>Test #4: Failed along the circumferential weld at around 1100 </a:t>
            </a:r>
            <a:r>
              <a:rPr lang="en-US" sz="2400" dirty="0" err="1"/>
              <a:t>psig</a:t>
            </a:r>
            <a:r>
              <a:rPr lang="en-US" sz="2400" dirty="0"/>
              <a:t>.</a:t>
            </a:r>
          </a:p>
          <a:p>
            <a:endParaRPr lang="en-US" dirty="0"/>
          </a:p>
        </p:txBody>
      </p:sp>
      <p:pic>
        <p:nvPicPr>
          <p:cNvPr id="8" name="Picture 7">
            <a:extLst>
              <a:ext uri="{FF2B5EF4-FFF2-40B4-BE49-F238E27FC236}">
                <a16:creationId xmlns:a16="http://schemas.microsoft.com/office/drawing/2014/main" id="{1066D166-6D27-4657-B83E-FEEFCE5AA71A}"/>
              </a:ext>
            </a:extLst>
          </p:cNvPr>
          <p:cNvPicPr>
            <a:picLocks noChangeAspect="1"/>
          </p:cNvPicPr>
          <p:nvPr/>
        </p:nvPicPr>
        <p:blipFill>
          <a:blip r:embed="rId3"/>
          <a:stretch>
            <a:fillRect/>
          </a:stretch>
        </p:blipFill>
        <p:spPr>
          <a:xfrm>
            <a:off x="6734220" y="1147322"/>
            <a:ext cx="2762582" cy="2153227"/>
          </a:xfrm>
          <a:prstGeom prst="rect">
            <a:avLst/>
          </a:prstGeom>
        </p:spPr>
      </p:pic>
      <p:pic>
        <p:nvPicPr>
          <p:cNvPr id="9" name="Picture 8">
            <a:extLst>
              <a:ext uri="{FF2B5EF4-FFF2-40B4-BE49-F238E27FC236}">
                <a16:creationId xmlns:a16="http://schemas.microsoft.com/office/drawing/2014/main" id="{C593DB51-A2D0-4BEF-8A6B-D7E5AB3076B6}"/>
              </a:ext>
            </a:extLst>
          </p:cNvPr>
          <p:cNvPicPr>
            <a:picLocks noChangeAspect="1"/>
          </p:cNvPicPr>
          <p:nvPr/>
        </p:nvPicPr>
        <p:blipFill>
          <a:blip r:embed="rId4"/>
          <a:stretch>
            <a:fillRect/>
          </a:stretch>
        </p:blipFill>
        <p:spPr>
          <a:xfrm>
            <a:off x="9580733" y="963033"/>
            <a:ext cx="2260746" cy="2521803"/>
          </a:xfrm>
          <a:prstGeom prst="rect">
            <a:avLst/>
          </a:prstGeom>
        </p:spPr>
      </p:pic>
      <p:pic>
        <p:nvPicPr>
          <p:cNvPr id="11" name="Picture 10">
            <a:extLst>
              <a:ext uri="{FF2B5EF4-FFF2-40B4-BE49-F238E27FC236}">
                <a16:creationId xmlns:a16="http://schemas.microsoft.com/office/drawing/2014/main" id="{9F02D765-E70C-46A4-B273-1929BB5CF255}"/>
              </a:ext>
            </a:extLst>
          </p:cNvPr>
          <p:cNvPicPr>
            <a:picLocks noChangeAspect="1"/>
          </p:cNvPicPr>
          <p:nvPr/>
        </p:nvPicPr>
        <p:blipFill>
          <a:blip r:embed="rId5"/>
          <a:stretch>
            <a:fillRect/>
          </a:stretch>
        </p:blipFill>
        <p:spPr>
          <a:xfrm>
            <a:off x="6424803" y="3367041"/>
            <a:ext cx="2339447" cy="2766094"/>
          </a:xfrm>
          <a:prstGeom prst="rect">
            <a:avLst/>
          </a:prstGeom>
        </p:spPr>
      </p:pic>
      <p:pic>
        <p:nvPicPr>
          <p:cNvPr id="12" name="Picture 11">
            <a:extLst>
              <a:ext uri="{FF2B5EF4-FFF2-40B4-BE49-F238E27FC236}">
                <a16:creationId xmlns:a16="http://schemas.microsoft.com/office/drawing/2014/main" id="{19F940D0-4235-44EB-AE44-99E9EA22597B}"/>
              </a:ext>
            </a:extLst>
          </p:cNvPr>
          <p:cNvPicPr>
            <a:picLocks noChangeAspect="1"/>
          </p:cNvPicPr>
          <p:nvPr/>
        </p:nvPicPr>
        <p:blipFill rotWithShape="1">
          <a:blip r:embed="rId6"/>
          <a:srcRect t="8200"/>
          <a:stretch/>
        </p:blipFill>
        <p:spPr>
          <a:xfrm>
            <a:off x="8396411" y="3673475"/>
            <a:ext cx="3719627" cy="2153227"/>
          </a:xfrm>
          <a:prstGeom prst="rect">
            <a:avLst/>
          </a:prstGeom>
        </p:spPr>
      </p:pic>
    </p:spTree>
    <p:extLst>
      <p:ext uri="{BB962C8B-B14F-4D97-AF65-F5344CB8AC3E}">
        <p14:creationId xmlns:p14="http://schemas.microsoft.com/office/powerpoint/2010/main" val="405728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9AA54C1-5460-4F3A-8337-401B7BD37D1A}"/>
              </a:ext>
            </a:extLst>
          </p:cNvPr>
          <p:cNvSpPr>
            <a:spLocks noGrp="1"/>
          </p:cNvSpPr>
          <p:nvPr>
            <p:ph type="title"/>
          </p:nvPr>
        </p:nvSpPr>
        <p:spPr/>
        <p:txBody>
          <a:bodyPr/>
          <a:lstStyle/>
          <a:p>
            <a:r>
              <a:rPr lang="en-US" dirty="0"/>
              <a:t>Sphere Hydro-burst Test Results</a:t>
            </a:r>
          </a:p>
        </p:txBody>
      </p:sp>
      <p:sp>
        <p:nvSpPr>
          <p:cNvPr id="4" name="Footer Placeholder 3">
            <a:extLst>
              <a:ext uri="{FF2B5EF4-FFF2-40B4-BE49-F238E27FC236}">
                <a16:creationId xmlns:a16="http://schemas.microsoft.com/office/drawing/2014/main" id="{BC116F2E-D0AA-44D9-8E7C-B0268D0B5DE6}"/>
              </a:ext>
            </a:extLst>
          </p:cNvPr>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5" name="Slide Number Placeholder 4">
            <a:extLst>
              <a:ext uri="{FF2B5EF4-FFF2-40B4-BE49-F238E27FC236}">
                <a16:creationId xmlns:a16="http://schemas.microsoft.com/office/drawing/2014/main" id="{52DA955C-2207-4D77-8E39-E3F440E6BB37}"/>
              </a:ext>
            </a:extLst>
          </p:cNvPr>
          <p:cNvSpPr>
            <a:spLocks noGrp="1"/>
          </p:cNvSpPr>
          <p:nvPr>
            <p:ph type="sldNum" sz="quarter" idx="11"/>
          </p:nvPr>
        </p:nvSpPr>
        <p:spPr/>
        <p:txBody>
          <a:bodyPr/>
          <a:lstStyle/>
          <a:p>
            <a:fld id="{EF81E5C8-E1FA-49A6-9E52-C97C3DC6DBE7}" type="slidenum">
              <a:rPr lang="en-US" smtClean="0"/>
              <a:t>21</a:t>
            </a:fld>
            <a:endParaRPr lang="en-US"/>
          </a:p>
        </p:txBody>
      </p:sp>
      <p:sp>
        <p:nvSpPr>
          <p:cNvPr id="9" name="Content Placeholder 8">
            <a:extLst>
              <a:ext uri="{FF2B5EF4-FFF2-40B4-BE49-F238E27FC236}">
                <a16:creationId xmlns:a16="http://schemas.microsoft.com/office/drawing/2014/main" id="{DC604941-372E-445F-8172-B0E5D9403C0D}"/>
              </a:ext>
            </a:extLst>
          </p:cNvPr>
          <p:cNvSpPr>
            <a:spLocks noGrp="1"/>
          </p:cNvSpPr>
          <p:nvPr>
            <p:ph sz="quarter" idx="12"/>
          </p:nvPr>
        </p:nvSpPr>
        <p:spPr>
          <a:xfrm>
            <a:off x="320675" y="1230313"/>
            <a:ext cx="5932079" cy="4886325"/>
          </a:xfrm>
        </p:spPr>
        <p:txBody>
          <a:bodyPr/>
          <a:lstStyle/>
          <a:p>
            <a:r>
              <a:rPr lang="en-US" sz="2400" dirty="0"/>
              <a:t>3 tests completed</a:t>
            </a:r>
          </a:p>
          <a:p>
            <a:r>
              <a:rPr lang="en-US" sz="2400" dirty="0"/>
              <a:t>Test #1: Failed along circumferential weld at ~550 </a:t>
            </a:r>
            <a:r>
              <a:rPr lang="en-US" sz="2400" dirty="0" err="1"/>
              <a:t>psig</a:t>
            </a:r>
            <a:r>
              <a:rPr lang="en-US" sz="2400" dirty="0"/>
              <a:t>. Weld un-zipped.</a:t>
            </a:r>
          </a:p>
          <a:p>
            <a:r>
              <a:rPr lang="en-US" sz="2400" dirty="0"/>
              <a:t>Test #2: Small crack propagation along weld. ~330 </a:t>
            </a:r>
            <a:r>
              <a:rPr lang="en-US" sz="2400" dirty="0" err="1"/>
              <a:t>psig</a:t>
            </a:r>
            <a:endParaRPr lang="en-US" sz="2400" dirty="0"/>
          </a:p>
          <a:p>
            <a:r>
              <a:rPr lang="en-US" sz="2400" dirty="0"/>
              <a:t>Test #3: Burst and failure of the circumferential weld at an estimated burst pressure of 1580 </a:t>
            </a:r>
            <a:r>
              <a:rPr lang="en-US" sz="2400" dirty="0" err="1"/>
              <a:t>psig</a:t>
            </a:r>
            <a:r>
              <a:rPr lang="en-US" sz="2400" dirty="0"/>
              <a:t>.</a:t>
            </a:r>
          </a:p>
          <a:p>
            <a:pPr lvl="1"/>
            <a:r>
              <a:rPr lang="en-US" sz="2000" dirty="0"/>
              <a:t>Almost 98% of the predicted burst pressure based on the analysis</a:t>
            </a:r>
          </a:p>
          <a:p>
            <a:endParaRPr lang="en-US" dirty="0"/>
          </a:p>
        </p:txBody>
      </p:sp>
      <p:pic>
        <p:nvPicPr>
          <p:cNvPr id="11" name="FD Test 3 Trim">
            <a:hlinkClick r:id="" action="ppaction://media"/>
            <a:extLst>
              <a:ext uri="{FF2B5EF4-FFF2-40B4-BE49-F238E27FC236}">
                <a16:creationId xmlns:a16="http://schemas.microsoft.com/office/drawing/2014/main" id="{99693740-08E5-496A-80BC-75EC364BA94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751894" y="1898252"/>
            <a:ext cx="5119431" cy="2879680"/>
          </a:xfrm>
          <a:prstGeom prst="rect">
            <a:avLst/>
          </a:prstGeom>
        </p:spPr>
      </p:pic>
    </p:spTree>
    <p:extLst>
      <p:ext uri="{BB962C8B-B14F-4D97-AF65-F5344CB8AC3E}">
        <p14:creationId xmlns:p14="http://schemas.microsoft.com/office/powerpoint/2010/main" val="2502378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8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p:cTn id="12" fill="hold" display="0">
                  <p:stCondLst>
                    <p:cond delay="indefinite"/>
                  </p:stCondLst>
                </p:cTn>
                <p:tgtEl>
                  <p:spTgt spid="11"/>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3056F8-6C56-42AA-A852-6DB0B6F70D3D}"/>
              </a:ext>
            </a:extLst>
          </p:cNvPr>
          <p:cNvSpPr>
            <a:spLocks noGrp="1"/>
          </p:cNvSpPr>
          <p:nvPr>
            <p:ph type="title"/>
          </p:nvPr>
        </p:nvSpPr>
        <p:spPr/>
        <p:txBody>
          <a:bodyPr>
            <a:normAutofit fontScale="90000"/>
          </a:bodyPr>
          <a:lstStyle/>
          <a:p>
            <a:r>
              <a:rPr lang="en-US" sz="2800" dirty="0"/>
              <a:t>Agenda: Evaluating Material Strength for 3D-printed EBAM Titanium Spherical Designs</a:t>
            </a:r>
            <a:br>
              <a:rPr lang="en-US" sz="2800" dirty="0"/>
            </a:br>
            <a:endParaRPr lang="en-US" dirty="0"/>
          </a:p>
        </p:txBody>
      </p:sp>
      <p:sp>
        <p:nvSpPr>
          <p:cNvPr id="3" name="Footer Placeholder 2"/>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p:cNvSpPr>
            <a:spLocks noGrp="1"/>
          </p:cNvSpPr>
          <p:nvPr>
            <p:ph type="sldNum" sz="quarter" idx="11"/>
          </p:nvPr>
        </p:nvSpPr>
        <p:spPr/>
        <p:txBody>
          <a:bodyPr/>
          <a:lstStyle/>
          <a:p>
            <a:fld id="{9B3E39EC-4BE2-4DEA-81C0-4ABC0AAB4AC0}" type="slidenum">
              <a:rPr lang="en-AU" smtClean="0"/>
              <a:pPr/>
              <a:t>22</a:t>
            </a:fld>
            <a:endParaRPr lang="en-AU" dirty="0"/>
          </a:p>
        </p:txBody>
      </p:sp>
      <p:sp>
        <p:nvSpPr>
          <p:cNvPr id="7" name="Text Placeholder 6">
            <a:extLst>
              <a:ext uri="{FF2B5EF4-FFF2-40B4-BE49-F238E27FC236}">
                <a16:creationId xmlns:a16="http://schemas.microsoft.com/office/drawing/2014/main" id="{AA44D29F-6EF4-4570-90B7-F01621569260}"/>
              </a:ext>
            </a:extLst>
          </p:cNvPr>
          <p:cNvSpPr>
            <a:spLocks noGrp="1"/>
          </p:cNvSpPr>
          <p:nvPr>
            <p:ph type="body" sz="quarter" idx="12"/>
          </p:nvPr>
        </p:nvSpPr>
        <p:spPr>
          <a:xfrm>
            <a:off x="320039" y="1126875"/>
            <a:ext cx="11521440" cy="4935537"/>
          </a:xfrm>
        </p:spPr>
        <p:txBody>
          <a:bodyPr/>
          <a:lstStyle/>
          <a:p>
            <a:r>
              <a:rPr lang="en-US" sz="2000" dirty="0"/>
              <a:t>Objective</a:t>
            </a:r>
          </a:p>
          <a:p>
            <a:r>
              <a:rPr lang="en-US" sz="2000" dirty="0"/>
              <a:t>Background of AM Processes</a:t>
            </a:r>
          </a:p>
          <a:p>
            <a:r>
              <a:rPr lang="en-US" sz="2000" dirty="0"/>
              <a:t>Approach</a:t>
            </a:r>
          </a:p>
          <a:p>
            <a:pPr lvl="1"/>
            <a:r>
              <a:rPr lang="en-US" sz="2000" dirty="0"/>
              <a:t>Titanium Dome Design</a:t>
            </a:r>
          </a:p>
          <a:p>
            <a:pPr lvl="1"/>
            <a:r>
              <a:rPr lang="en-US" sz="2000" dirty="0" err="1"/>
              <a:t>Hydroburst</a:t>
            </a:r>
            <a:r>
              <a:rPr lang="en-US" sz="2000" dirty="0"/>
              <a:t> Testing</a:t>
            </a:r>
          </a:p>
          <a:p>
            <a:pPr lvl="1"/>
            <a:r>
              <a:rPr lang="en-US" sz="2000" dirty="0"/>
              <a:t>Tensile Testing</a:t>
            </a:r>
          </a:p>
          <a:p>
            <a:pPr lvl="1"/>
            <a:r>
              <a:rPr lang="en-US" sz="2000" dirty="0"/>
              <a:t>Microstructure Analysis</a:t>
            </a:r>
          </a:p>
          <a:p>
            <a:pPr>
              <a:buFont typeface="+mj-lt"/>
              <a:buAutoNum type="arabicPeriod"/>
            </a:pPr>
            <a:r>
              <a:rPr lang="en-US" sz="2000" dirty="0">
                <a:solidFill>
                  <a:srgbClr val="FF0000"/>
                </a:solidFill>
              </a:rPr>
              <a:t>Results and Discussion</a:t>
            </a:r>
          </a:p>
          <a:p>
            <a:pPr lvl="1"/>
            <a:r>
              <a:rPr lang="en-US" sz="2000" dirty="0" err="1"/>
              <a:t>Hydroburst</a:t>
            </a:r>
            <a:r>
              <a:rPr lang="en-US" sz="2000" dirty="0"/>
              <a:t> Challenges</a:t>
            </a:r>
          </a:p>
          <a:p>
            <a:pPr lvl="1"/>
            <a:r>
              <a:rPr lang="en-US" sz="2000" dirty="0">
                <a:solidFill>
                  <a:srgbClr val="FF0000"/>
                </a:solidFill>
              </a:rPr>
              <a:t>Tensile Test Data Statistics and Trends</a:t>
            </a:r>
          </a:p>
          <a:p>
            <a:pPr lvl="1"/>
            <a:r>
              <a:rPr lang="en-US" sz="2000" dirty="0"/>
              <a:t>Microstructure Results</a:t>
            </a:r>
          </a:p>
          <a:p>
            <a:pPr>
              <a:buFont typeface="+mj-lt"/>
              <a:buAutoNum type="arabicPeriod"/>
            </a:pPr>
            <a:r>
              <a:rPr lang="en-US" sz="2000" dirty="0"/>
              <a:t>Concluding Remarks</a:t>
            </a:r>
          </a:p>
          <a:p>
            <a:pPr indent="0">
              <a:buNone/>
            </a:pPr>
            <a:endParaRPr lang="en-US" dirty="0"/>
          </a:p>
          <a:p>
            <a:endParaRPr lang="en-US" dirty="0"/>
          </a:p>
          <a:p>
            <a:endParaRPr lang="en-US" dirty="0"/>
          </a:p>
        </p:txBody>
      </p:sp>
      <p:pic>
        <p:nvPicPr>
          <p:cNvPr id="8" name="Picture 2" descr="Image Courtesy of Sciaky">
            <a:extLst>
              <a:ext uri="{FF2B5EF4-FFF2-40B4-BE49-F238E27FC236}">
                <a16:creationId xmlns:a16="http://schemas.microsoft.com/office/drawing/2014/main" id="{540DF7C9-F22F-4BAB-A0DA-00A86AE244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91"/>
          <a:stretch/>
        </p:blipFill>
        <p:spPr bwMode="auto">
          <a:xfrm>
            <a:off x="5625737" y="1686400"/>
            <a:ext cx="6189616" cy="35211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019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FD75B-6053-4795-BB1A-AD0799B75E7E}"/>
              </a:ext>
            </a:extLst>
          </p:cNvPr>
          <p:cNvSpPr>
            <a:spLocks noGrp="1"/>
          </p:cNvSpPr>
          <p:nvPr>
            <p:ph type="title"/>
          </p:nvPr>
        </p:nvSpPr>
        <p:spPr/>
        <p:txBody>
          <a:bodyPr/>
          <a:lstStyle/>
          <a:p>
            <a:r>
              <a:rPr lang="en-US" dirty="0"/>
              <a:t>Project Results</a:t>
            </a:r>
          </a:p>
        </p:txBody>
      </p:sp>
      <p:sp>
        <p:nvSpPr>
          <p:cNvPr id="21" name="Footer Placeholder 2">
            <a:extLst>
              <a:ext uri="{FF2B5EF4-FFF2-40B4-BE49-F238E27FC236}">
                <a16:creationId xmlns:a16="http://schemas.microsoft.com/office/drawing/2014/main" id="{12F92DCD-677B-497C-AC5B-FEC8F5D257AD}"/>
              </a:ext>
            </a:extLst>
          </p:cNvPr>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a:extLst>
              <a:ext uri="{FF2B5EF4-FFF2-40B4-BE49-F238E27FC236}">
                <a16:creationId xmlns:a16="http://schemas.microsoft.com/office/drawing/2014/main" id="{3B4CAE49-5B2A-40C6-A432-E15C7FCABF32}"/>
              </a:ext>
            </a:extLst>
          </p:cNvPr>
          <p:cNvSpPr>
            <a:spLocks noGrp="1"/>
          </p:cNvSpPr>
          <p:nvPr>
            <p:ph type="sldNum" sz="quarter" idx="11"/>
          </p:nvPr>
        </p:nvSpPr>
        <p:spPr/>
        <p:txBody>
          <a:bodyPr/>
          <a:lstStyle/>
          <a:p>
            <a:fld id="{9B3E39EC-4BE2-4DEA-81C0-4ABC0AAB4AC0}" type="slidenum">
              <a:rPr lang="en-AU" smtClean="0"/>
              <a:pPr/>
              <a:t>23</a:t>
            </a:fld>
            <a:endParaRPr lang="en-AU" dirty="0"/>
          </a:p>
        </p:txBody>
      </p:sp>
      <p:sp>
        <p:nvSpPr>
          <p:cNvPr id="17" name="Text Placeholder 4">
            <a:extLst>
              <a:ext uri="{FF2B5EF4-FFF2-40B4-BE49-F238E27FC236}">
                <a16:creationId xmlns:a16="http://schemas.microsoft.com/office/drawing/2014/main" id="{F75A6B81-169B-4DD0-92F4-A9B8B6D163C4}"/>
              </a:ext>
            </a:extLst>
          </p:cNvPr>
          <p:cNvSpPr>
            <a:spLocks noGrp="1"/>
          </p:cNvSpPr>
          <p:nvPr>
            <p:ph sz="quarter" idx="12"/>
          </p:nvPr>
        </p:nvSpPr>
        <p:spPr/>
        <p:txBody>
          <a:bodyPr/>
          <a:lstStyle/>
          <a:p>
            <a:r>
              <a:rPr lang="en-US" sz="2400" dirty="0"/>
              <a:t>Tensile Stress Testing:</a:t>
            </a:r>
          </a:p>
          <a:p>
            <a:pPr lvl="1"/>
            <a:r>
              <a:rPr lang="en-US" sz="2000" dirty="0"/>
              <a:t>Strain gages were attached to the dog-bone samples</a:t>
            </a:r>
          </a:p>
          <a:p>
            <a:pPr lvl="1"/>
            <a:r>
              <a:rPr lang="en-US" sz="2000" dirty="0"/>
              <a:t>Provided stress, strain curves and measure the displacement and load applied to each sample</a:t>
            </a:r>
            <a:r>
              <a:rPr lang="en-US" sz="2400" dirty="0"/>
              <a:t>.</a:t>
            </a:r>
          </a:p>
          <a:p>
            <a:pPr lvl="1"/>
            <a:r>
              <a:rPr lang="en-US" sz="2000" dirty="0">
                <a:latin typeface="55 Helvetica Roman"/>
              </a:rPr>
              <a:t>Vertical samples had higher displacement &amp; variation</a:t>
            </a:r>
            <a:r>
              <a:rPr lang="en-US" sz="2000" dirty="0"/>
              <a:t> </a:t>
            </a:r>
          </a:p>
          <a:p>
            <a:pPr marL="0" indent="0">
              <a:buNone/>
            </a:pPr>
            <a:endParaRPr lang="en-US" dirty="0"/>
          </a:p>
        </p:txBody>
      </p:sp>
      <p:pic>
        <p:nvPicPr>
          <p:cNvPr id="7" name="Picture 6">
            <a:extLst>
              <a:ext uri="{FF2B5EF4-FFF2-40B4-BE49-F238E27FC236}">
                <a16:creationId xmlns:a16="http://schemas.microsoft.com/office/drawing/2014/main" id="{990FD861-6B33-4419-878D-8064EF595A60}"/>
              </a:ext>
            </a:extLst>
          </p:cNvPr>
          <p:cNvPicPr>
            <a:picLocks noChangeAspect="1"/>
          </p:cNvPicPr>
          <p:nvPr/>
        </p:nvPicPr>
        <p:blipFill>
          <a:blip r:embed="rId3"/>
          <a:stretch>
            <a:fillRect/>
          </a:stretch>
        </p:blipFill>
        <p:spPr>
          <a:xfrm>
            <a:off x="5269314" y="3204712"/>
            <a:ext cx="6922686" cy="2892305"/>
          </a:xfrm>
          <a:prstGeom prst="rect">
            <a:avLst/>
          </a:prstGeom>
        </p:spPr>
      </p:pic>
      <p:pic>
        <p:nvPicPr>
          <p:cNvPr id="18" name="Picture 17">
            <a:extLst>
              <a:ext uri="{FF2B5EF4-FFF2-40B4-BE49-F238E27FC236}">
                <a16:creationId xmlns:a16="http://schemas.microsoft.com/office/drawing/2014/main" id="{56CAC91C-59B8-4216-947C-C6D43914F9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4209" y="2946493"/>
            <a:ext cx="2420113" cy="3226817"/>
          </a:xfrm>
          <a:prstGeom prst="rect">
            <a:avLst/>
          </a:prstGeom>
        </p:spPr>
      </p:pic>
      <p:pic>
        <p:nvPicPr>
          <p:cNvPr id="19" name="Picture 18" descr="A picture containing text, tool&#10;&#10;Description automatically generated">
            <a:extLst>
              <a:ext uri="{FF2B5EF4-FFF2-40B4-BE49-F238E27FC236}">
                <a16:creationId xmlns:a16="http://schemas.microsoft.com/office/drawing/2014/main" id="{5EB4F577-A841-433B-9F3B-D4E08B9AB1CF}"/>
              </a:ext>
            </a:extLst>
          </p:cNvPr>
          <p:cNvPicPr>
            <a:picLocks noChangeAspect="1"/>
          </p:cNvPicPr>
          <p:nvPr/>
        </p:nvPicPr>
        <p:blipFill rotWithShape="1">
          <a:blip r:embed="rId5">
            <a:extLst>
              <a:ext uri="{28A0092B-C50C-407E-A947-70E740481C1C}">
                <a14:useLocalDpi xmlns:a14="http://schemas.microsoft.com/office/drawing/2010/main" val="0"/>
              </a:ext>
            </a:extLst>
          </a:blip>
          <a:srcRect l="31429" r="30381"/>
          <a:stretch/>
        </p:blipFill>
        <p:spPr>
          <a:xfrm>
            <a:off x="91115" y="3551721"/>
            <a:ext cx="1304986" cy="2562781"/>
          </a:xfrm>
          <a:prstGeom prst="rect">
            <a:avLst/>
          </a:prstGeom>
        </p:spPr>
      </p:pic>
      <p:pic>
        <p:nvPicPr>
          <p:cNvPr id="20" name="Picture 19" descr="A piece of paper with writing on it&#10;&#10;Description automatically generated with low confidence">
            <a:extLst>
              <a:ext uri="{FF2B5EF4-FFF2-40B4-BE49-F238E27FC236}">
                <a16:creationId xmlns:a16="http://schemas.microsoft.com/office/drawing/2014/main" id="{C1B1ABA5-E177-4781-8EAF-3DE01E79E191}"/>
              </a:ext>
            </a:extLst>
          </p:cNvPr>
          <p:cNvPicPr>
            <a:picLocks noChangeAspect="1"/>
          </p:cNvPicPr>
          <p:nvPr/>
        </p:nvPicPr>
        <p:blipFill rotWithShape="1">
          <a:blip r:embed="rId6">
            <a:extLst>
              <a:ext uri="{28A0092B-C50C-407E-A947-70E740481C1C}">
                <a14:useLocalDpi xmlns:a14="http://schemas.microsoft.com/office/drawing/2010/main" val="0"/>
              </a:ext>
            </a:extLst>
          </a:blip>
          <a:srcRect l="32381" r="32191"/>
          <a:stretch/>
        </p:blipFill>
        <p:spPr>
          <a:xfrm>
            <a:off x="1393514" y="3551720"/>
            <a:ext cx="1210609" cy="2562782"/>
          </a:xfrm>
          <a:prstGeom prst="rect">
            <a:avLst/>
          </a:prstGeom>
        </p:spPr>
      </p:pic>
    </p:spTree>
    <p:extLst>
      <p:ext uri="{BB962C8B-B14F-4D97-AF65-F5344CB8AC3E}">
        <p14:creationId xmlns:p14="http://schemas.microsoft.com/office/powerpoint/2010/main" val="4287438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FD75B-6053-4795-BB1A-AD0799B75E7E}"/>
              </a:ext>
            </a:extLst>
          </p:cNvPr>
          <p:cNvSpPr>
            <a:spLocks noGrp="1"/>
          </p:cNvSpPr>
          <p:nvPr>
            <p:ph type="title"/>
          </p:nvPr>
        </p:nvSpPr>
        <p:spPr/>
        <p:txBody>
          <a:bodyPr/>
          <a:lstStyle/>
          <a:p>
            <a:r>
              <a:rPr lang="en-US" dirty="0"/>
              <a:t>Project Results</a:t>
            </a:r>
          </a:p>
        </p:txBody>
      </p:sp>
      <p:sp>
        <p:nvSpPr>
          <p:cNvPr id="30" name="Footer Placeholder 2">
            <a:extLst>
              <a:ext uri="{FF2B5EF4-FFF2-40B4-BE49-F238E27FC236}">
                <a16:creationId xmlns:a16="http://schemas.microsoft.com/office/drawing/2014/main" id="{16A90884-ECDD-45FF-BA53-41EFA7D84D1E}"/>
              </a:ext>
            </a:extLst>
          </p:cNvPr>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a:extLst>
              <a:ext uri="{FF2B5EF4-FFF2-40B4-BE49-F238E27FC236}">
                <a16:creationId xmlns:a16="http://schemas.microsoft.com/office/drawing/2014/main" id="{3B4CAE49-5B2A-40C6-A432-E15C7FCABF32}"/>
              </a:ext>
            </a:extLst>
          </p:cNvPr>
          <p:cNvSpPr>
            <a:spLocks noGrp="1"/>
          </p:cNvSpPr>
          <p:nvPr>
            <p:ph type="sldNum" sz="quarter" idx="11"/>
          </p:nvPr>
        </p:nvSpPr>
        <p:spPr/>
        <p:txBody>
          <a:bodyPr/>
          <a:lstStyle/>
          <a:p>
            <a:fld id="{9B3E39EC-4BE2-4DEA-81C0-4ABC0AAB4AC0}" type="slidenum">
              <a:rPr lang="en-AU" smtClean="0"/>
              <a:pPr/>
              <a:t>24</a:t>
            </a:fld>
            <a:endParaRPr lang="en-AU" dirty="0"/>
          </a:p>
        </p:txBody>
      </p:sp>
      <p:sp>
        <p:nvSpPr>
          <p:cNvPr id="17" name="Text Placeholder 4">
            <a:extLst>
              <a:ext uri="{FF2B5EF4-FFF2-40B4-BE49-F238E27FC236}">
                <a16:creationId xmlns:a16="http://schemas.microsoft.com/office/drawing/2014/main" id="{F75A6B81-169B-4DD0-92F4-A9B8B6D163C4}"/>
              </a:ext>
            </a:extLst>
          </p:cNvPr>
          <p:cNvSpPr>
            <a:spLocks noGrp="1"/>
          </p:cNvSpPr>
          <p:nvPr>
            <p:ph sz="quarter" idx="12"/>
          </p:nvPr>
        </p:nvSpPr>
        <p:spPr>
          <a:xfrm>
            <a:off x="320675" y="1230313"/>
            <a:ext cx="7895070" cy="4886325"/>
          </a:xfrm>
        </p:spPr>
        <p:txBody>
          <a:bodyPr/>
          <a:lstStyle/>
          <a:p>
            <a:r>
              <a:rPr lang="en-US" sz="2400" dirty="0"/>
              <a:t>Tensile Stress Testing:</a:t>
            </a:r>
          </a:p>
          <a:p>
            <a:pPr lvl="1"/>
            <a:r>
              <a:rPr lang="en-US" sz="2000" dirty="0"/>
              <a:t>Stress vs. Strain profiles showed conditions were nominal for samples.</a:t>
            </a:r>
          </a:p>
          <a:p>
            <a:pPr lvl="1"/>
            <a:r>
              <a:rPr lang="en-US" sz="2000" dirty="0"/>
              <a:t>Uncertainty in Stress vs. Load analysis showed good agreement in horizontal samples and significant differences in vertical samples.</a:t>
            </a:r>
          </a:p>
          <a:p>
            <a:pPr lvl="2"/>
            <a:r>
              <a:rPr lang="en-US" sz="1800" dirty="0"/>
              <a:t>Points of error – sample density or inconsistencies in cross-grain characteristics</a:t>
            </a:r>
          </a:p>
        </p:txBody>
      </p:sp>
      <p:pic>
        <p:nvPicPr>
          <p:cNvPr id="20" name="Picture 19">
            <a:extLst>
              <a:ext uri="{FF2B5EF4-FFF2-40B4-BE49-F238E27FC236}">
                <a16:creationId xmlns:a16="http://schemas.microsoft.com/office/drawing/2014/main" id="{6F778974-2C98-4FF5-B658-26C02AF7E368}"/>
              </a:ext>
            </a:extLst>
          </p:cNvPr>
          <p:cNvPicPr>
            <a:picLocks noChangeAspect="1"/>
          </p:cNvPicPr>
          <p:nvPr/>
        </p:nvPicPr>
        <p:blipFill>
          <a:blip r:embed="rId3"/>
          <a:stretch>
            <a:fillRect/>
          </a:stretch>
        </p:blipFill>
        <p:spPr>
          <a:xfrm>
            <a:off x="489616" y="3135910"/>
            <a:ext cx="5235806" cy="2980293"/>
          </a:xfrm>
          <a:prstGeom prst="rect">
            <a:avLst/>
          </a:prstGeom>
        </p:spPr>
      </p:pic>
      <p:grpSp>
        <p:nvGrpSpPr>
          <p:cNvPr id="7" name="Group 6">
            <a:extLst>
              <a:ext uri="{FF2B5EF4-FFF2-40B4-BE49-F238E27FC236}">
                <a16:creationId xmlns:a16="http://schemas.microsoft.com/office/drawing/2014/main" id="{9383B42B-00E1-47B9-A3D5-D78D23AB0D7E}"/>
              </a:ext>
            </a:extLst>
          </p:cNvPr>
          <p:cNvGrpSpPr/>
          <p:nvPr/>
        </p:nvGrpSpPr>
        <p:grpSpPr>
          <a:xfrm>
            <a:off x="6047098" y="3059710"/>
            <a:ext cx="5077983" cy="3003945"/>
            <a:chOff x="6057240" y="3300064"/>
            <a:chExt cx="5273497" cy="3109229"/>
          </a:xfrm>
        </p:grpSpPr>
        <p:pic>
          <p:nvPicPr>
            <p:cNvPr id="5" name="Picture 4">
              <a:extLst>
                <a:ext uri="{FF2B5EF4-FFF2-40B4-BE49-F238E27FC236}">
                  <a16:creationId xmlns:a16="http://schemas.microsoft.com/office/drawing/2014/main" id="{EB7F5C42-BB83-4839-AE86-11AF004CD1E5}"/>
                </a:ext>
              </a:extLst>
            </p:cNvPr>
            <p:cNvPicPr>
              <a:picLocks noChangeAspect="1"/>
            </p:cNvPicPr>
            <p:nvPr/>
          </p:nvPicPr>
          <p:blipFill>
            <a:blip r:embed="rId4"/>
            <a:stretch>
              <a:fillRect/>
            </a:stretch>
          </p:blipFill>
          <p:spPr>
            <a:xfrm>
              <a:off x="6057240" y="3300064"/>
              <a:ext cx="5273497" cy="3109229"/>
            </a:xfrm>
            <a:prstGeom prst="rect">
              <a:avLst/>
            </a:prstGeom>
          </p:spPr>
        </p:pic>
        <p:sp>
          <p:nvSpPr>
            <p:cNvPr id="3" name="Oval 2">
              <a:extLst>
                <a:ext uri="{FF2B5EF4-FFF2-40B4-BE49-F238E27FC236}">
                  <a16:creationId xmlns:a16="http://schemas.microsoft.com/office/drawing/2014/main" id="{91CE209B-D9A9-479D-B341-A92E178D1649}"/>
                </a:ext>
              </a:extLst>
            </p:cNvPr>
            <p:cNvSpPr/>
            <p:nvPr/>
          </p:nvSpPr>
          <p:spPr>
            <a:xfrm rot="19821959">
              <a:off x="9966379" y="3883280"/>
              <a:ext cx="350430" cy="94667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9AD3A6A-FB68-4F76-8848-C3972E7E3EF4}"/>
                </a:ext>
              </a:extLst>
            </p:cNvPr>
            <p:cNvSpPr/>
            <p:nvPr/>
          </p:nvSpPr>
          <p:spPr>
            <a:xfrm rot="15519085">
              <a:off x="8405710" y="2984612"/>
              <a:ext cx="428407" cy="339027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1701742-4729-486A-8BE4-C3BB6FFF4358}"/>
                </a:ext>
              </a:extLst>
            </p:cNvPr>
            <p:cNvSpPr txBox="1"/>
            <p:nvPr/>
          </p:nvSpPr>
          <p:spPr>
            <a:xfrm>
              <a:off x="8867124" y="3567917"/>
              <a:ext cx="1302857" cy="369332"/>
            </a:xfrm>
            <a:prstGeom prst="rect">
              <a:avLst/>
            </a:prstGeom>
            <a:noFill/>
          </p:spPr>
          <p:txBody>
            <a:bodyPr wrap="none" rtlCol="0">
              <a:spAutoFit/>
            </a:bodyPr>
            <a:lstStyle/>
            <a:p>
              <a:r>
                <a:rPr lang="en-US" dirty="0"/>
                <a:t>Horizontal </a:t>
              </a:r>
            </a:p>
          </p:txBody>
        </p:sp>
        <p:sp>
          <p:nvSpPr>
            <p:cNvPr id="31" name="TextBox 30">
              <a:extLst>
                <a:ext uri="{FF2B5EF4-FFF2-40B4-BE49-F238E27FC236}">
                  <a16:creationId xmlns:a16="http://schemas.microsoft.com/office/drawing/2014/main" id="{16683D98-7F25-458D-8906-E72E437817E3}"/>
                </a:ext>
              </a:extLst>
            </p:cNvPr>
            <p:cNvSpPr txBox="1"/>
            <p:nvPr/>
          </p:nvSpPr>
          <p:spPr>
            <a:xfrm>
              <a:off x="8186900" y="4918354"/>
              <a:ext cx="1008096" cy="369332"/>
            </a:xfrm>
            <a:prstGeom prst="rect">
              <a:avLst/>
            </a:prstGeom>
            <a:noFill/>
          </p:spPr>
          <p:txBody>
            <a:bodyPr wrap="none" rtlCol="0">
              <a:spAutoFit/>
            </a:bodyPr>
            <a:lstStyle/>
            <a:p>
              <a:r>
                <a:rPr lang="en-US" dirty="0"/>
                <a:t>Vertical </a:t>
              </a:r>
            </a:p>
          </p:txBody>
        </p:sp>
      </p:grpSp>
      <p:pic>
        <p:nvPicPr>
          <p:cNvPr id="10" name="Picture 9" descr="Diagram&#10;&#10;Description automatically generated">
            <a:extLst>
              <a:ext uri="{FF2B5EF4-FFF2-40B4-BE49-F238E27FC236}">
                <a16:creationId xmlns:a16="http://schemas.microsoft.com/office/drawing/2014/main" id="{30F108E1-F1DA-4855-9D15-DA26E547F5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0838" y="90532"/>
            <a:ext cx="3316336" cy="2872550"/>
          </a:xfrm>
          <a:prstGeom prst="rect">
            <a:avLst/>
          </a:prstGeom>
        </p:spPr>
      </p:pic>
    </p:spTree>
    <p:extLst>
      <p:ext uri="{BB962C8B-B14F-4D97-AF65-F5344CB8AC3E}">
        <p14:creationId xmlns:p14="http://schemas.microsoft.com/office/powerpoint/2010/main" val="3839258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3056F8-6C56-42AA-A852-6DB0B6F70D3D}"/>
              </a:ext>
            </a:extLst>
          </p:cNvPr>
          <p:cNvSpPr>
            <a:spLocks noGrp="1"/>
          </p:cNvSpPr>
          <p:nvPr>
            <p:ph type="title"/>
          </p:nvPr>
        </p:nvSpPr>
        <p:spPr/>
        <p:txBody>
          <a:bodyPr>
            <a:normAutofit fontScale="90000"/>
          </a:bodyPr>
          <a:lstStyle/>
          <a:p>
            <a:r>
              <a:rPr lang="en-US" sz="2800" dirty="0"/>
              <a:t>Agenda: Evaluating Material Strength for 3D-printed EBAM Titanium Spherical Designs</a:t>
            </a:r>
            <a:br>
              <a:rPr lang="en-US" sz="2800" dirty="0"/>
            </a:br>
            <a:endParaRPr lang="en-US" dirty="0"/>
          </a:p>
        </p:txBody>
      </p:sp>
      <p:sp>
        <p:nvSpPr>
          <p:cNvPr id="3" name="Footer Placeholder 2"/>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p:cNvSpPr>
            <a:spLocks noGrp="1"/>
          </p:cNvSpPr>
          <p:nvPr>
            <p:ph type="sldNum" sz="quarter" idx="11"/>
          </p:nvPr>
        </p:nvSpPr>
        <p:spPr/>
        <p:txBody>
          <a:bodyPr/>
          <a:lstStyle/>
          <a:p>
            <a:fld id="{9B3E39EC-4BE2-4DEA-81C0-4ABC0AAB4AC0}" type="slidenum">
              <a:rPr lang="en-AU" smtClean="0"/>
              <a:pPr/>
              <a:t>25</a:t>
            </a:fld>
            <a:endParaRPr lang="en-AU" dirty="0"/>
          </a:p>
        </p:txBody>
      </p:sp>
      <p:sp>
        <p:nvSpPr>
          <p:cNvPr id="7" name="Text Placeholder 6">
            <a:extLst>
              <a:ext uri="{FF2B5EF4-FFF2-40B4-BE49-F238E27FC236}">
                <a16:creationId xmlns:a16="http://schemas.microsoft.com/office/drawing/2014/main" id="{AA44D29F-6EF4-4570-90B7-F01621569260}"/>
              </a:ext>
            </a:extLst>
          </p:cNvPr>
          <p:cNvSpPr>
            <a:spLocks noGrp="1"/>
          </p:cNvSpPr>
          <p:nvPr>
            <p:ph type="body" sz="quarter" idx="12"/>
          </p:nvPr>
        </p:nvSpPr>
        <p:spPr>
          <a:xfrm>
            <a:off x="320039" y="1126875"/>
            <a:ext cx="11521440" cy="4935537"/>
          </a:xfrm>
        </p:spPr>
        <p:txBody>
          <a:bodyPr/>
          <a:lstStyle/>
          <a:p>
            <a:r>
              <a:rPr lang="en-US" sz="2000" dirty="0"/>
              <a:t>Objective</a:t>
            </a:r>
          </a:p>
          <a:p>
            <a:r>
              <a:rPr lang="en-US" sz="2000" dirty="0"/>
              <a:t>Background of AM Processes</a:t>
            </a:r>
          </a:p>
          <a:p>
            <a:r>
              <a:rPr lang="en-US" sz="2000" dirty="0"/>
              <a:t>Approach</a:t>
            </a:r>
          </a:p>
          <a:p>
            <a:pPr lvl="1"/>
            <a:r>
              <a:rPr lang="en-US" sz="2000" dirty="0"/>
              <a:t>Titanium Dome Design</a:t>
            </a:r>
          </a:p>
          <a:p>
            <a:pPr lvl="1"/>
            <a:r>
              <a:rPr lang="en-US" sz="2000" dirty="0" err="1"/>
              <a:t>Hydroburst</a:t>
            </a:r>
            <a:r>
              <a:rPr lang="en-US" sz="2000" dirty="0"/>
              <a:t> Testing</a:t>
            </a:r>
          </a:p>
          <a:p>
            <a:pPr lvl="1"/>
            <a:r>
              <a:rPr lang="en-US" sz="2000" dirty="0"/>
              <a:t>Tensile Testing</a:t>
            </a:r>
          </a:p>
          <a:p>
            <a:pPr lvl="1"/>
            <a:r>
              <a:rPr lang="en-US" sz="2000" dirty="0"/>
              <a:t>Microstructure Analysis</a:t>
            </a:r>
          </a:p>
          <a:p>
            <a:pPr>
              <a:buFont typeface="+mj-lt"/>
              <a:buAutoNum type="arabicPeriod"/>
            </a:pPr>
            <a:r>
              <a:rPr lang="en-US" sz="2000" dirty="0">
                <a:solidFill>
                  <a:srgbClr val="FF0000"/>
                </a:solidFill>
              </a:rPr>
              <a:t>Results and Discussion</a:t>
            </a:r>
          </a:p>
          <a:p>
            <a:pPr lvl="1"/>
            <a:r>
              <a:rPr lang="en-US" sz="2000" dirty="0" err="1"/>
              <a:t>Hydroburst</a:t>
            </a:r>
            <a:r>
              <a:rPr lang="en-US" sz="2000" dirty="0"/>
              <a:t> Challenges</a:t>
            </a:r>
          </a:p>
          <a:p>
            <a:pPr lvl="1"/>
            <a:r>
              <a:rPr lang="en-US" sz="2000" dirty="0"/>
              <a:t>Tensile Test Data Statistics and Trends</a:t>
            </a:r>
          </a:p>
          <a:p>
            <a:pPr lvl="1"/>
            <a:r>
              <a:rPr lang="en-US" sz="2000" dirty="0">
                <a:solidFill>
                  <a:srgbClr val="FF0000"/>
                </a:solidFill>
              </a:rPr>
              <a:t>Microstructure</a:t>
            </a:r>
            <a:r>
              <a:rPr lang="en-US" sz="2000" dirty="0"/>
              <a:t> </a:t>
            </a:r>
            <a:r>
              <a:rPr lang="en-US" sz="2000" dirty="0">
                <a:solidFill>
                  <a:srgbClr val="FF0000"/>
                </a:solidFill>
              </a:rPr>
              <a:t>Results</a:t>
            </a:r>
          </a:p>
          <a:p>
            <a:pPr>
              <a:buFont typeface="+mj-lt"/>
              <a:buAutoNum type="arabicPeriod"/>
            </a:pPr>
            <a:r>
              <a:rPr lang="en-US" sz="2000" dirty="0"/>
              <a:t>Concluding Remarks</a:t>
            </a:r>
          </a:p>
          <a:p>
            <a:pPr indent="0">
              <a:buNone/>
            </a:pPr>
            <a:endParaRPr lang="en-US" dirty="0"/>
          </a:p>
          <a:p>
            <a:endParaRPr lang="en-US" dirty="0"/>
          </a:p>
          <a:p>
            <a:endParaRPr lang="en-US" dirty="0"/>
          </a:p>
        </p:txBody>
      </p:sp>
      <p:pic>
        <p:nvPicPr>
          <p:cNvPr id="8" name="Picture 2" descr="Image Courtesy of Sciaky">
            <a:extLst>
              <a:ext uri="{FF2B5EF4-FFF2-40B4-BE49-F238E27FC236}">
                <a16:creationId xmlns:a16="http://schemas.microsoft.com/office/drawing/2014/main" id="{540DF7C9-F22F-4BAB-A0DA-00A86AE244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91"/>
          <a:stretch/>
        </p:blipFill>
        <p:spPr bwMode="auto">
          <a:xfrm>
            <a:off x="5625737" y="1686400"/>
            <a:ext cx="6189616" cy="35211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514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C3B43-3D8B-476E-8F42-BF8A08296A44}"/>
              </a:ext>
            </a:extLst>
          </p:cNvPr>
          <p:cNvSpPr>
            <a:spLocks noGrp="1"/>
          </p:cNvSpPr>
          <p:nvPr>
            <p:ph type="title"/>
          </p:nvPr>
        </p:nvSpPr>
        <p:spPr/>
        <p:txBody>
          <a:bodyPr>
            <a:normAutofit/>
          </a:bodyPr>
          <a:lstStyle/>
          <a:p>
            <a:r>
              <a:rPr lang="en-US" dirty="0"/>
              <a:t>Digital Light Microscopy Results</a:t>
            </a:r>
          </a:p>
        </p:txBody>
      </p:sp>
      <p:sp>
        <p:nvSpPr>
          <p:cNvPr id="3" name="Footer Placeholder 2">
            <a:extLst>
              <a:ext uri="{FF2B5EF4-FFF2-40B4-BE49-F238E27FC236}">
                <a16:creationId xmlns:a16="http://schemas.microsoft.com/office/drawing/2014/main" id="{57491501-CCF6-4F56-9BD9-C883C7273636}"/>
              </a:ext>
            </a:extLst>
          </p:cNvPr>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a:extLst>
              <a:ext uri="{FF2B5EF4-FFF2-40B4-BE49-F238E27FC236}">
                <a16:creationId xmlns:a16="http://schemas.microsoft.com/office/drawing/2014/main" id="{C818F3A9-5A24-49E6-ADFE-8391551B9B3A}"/>
              </a:ext>
            </a:extLst>
          </p:cNvPr>
          <p:cNvSpPr>
            <a:spLocks noGrp="1"/>
          </p:cNvSpPr>
          <p:nvPr>
            <p:ph type="sldNum" sz="quarter" idx="11"/>
          </p:nvPr>
        </p:nvSpPr>
        <p:spPr>
          <a:xfrm>
            <a:off x="319061" y="6308087"/>
            <a:ext cx="782653" cy="275593"/>
          </a:xfrm>
        </p:spPr>
        <p:txBody>
          <a:bodyPr/>
          <a:lstStyle/>
          <a:p>
            <a:fld id="{9B3E39EC-4BE2-4DEA-81C0-4ABC0AAB4AC0}" type="slidenum">
              <a:rPr lang="en-AU" smtClean="0">
                <a:latin typeface="Arial" panose="020B0604020202020204" pitchFamily="34" charset="0"/>
                <a:cs typeface="Arial" panose="020B0604020202020204" pitchFamily="34" charset="0"/>
              </a:rPr>
              <a:pPr/>
              <a:t>26</a:t>
            </a:fld>
            <a:endParaRPr lang="en-AU"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14FCE86C-C9B0-4B9A-BB2A-0DE31EAB63B1}"/>
              </a:ext>
            </a:extLst>
          </p:cNvPr>
          <p:cNvSpPr>
            <a:spLocks noGrp="1"/>
          </p:cNvSpPr>
          <p:nvPr>
            <p:ph type="body" sz="quarter" idx="12"/>
          </p:nvPr>
        </p:nvSpPr>
        <p:spPr/>
        <p:txBody>
          <a:bodyPr/>
          <a:lstStyle/>
          <a:p>
            <a:pPr lvl="1"/>
            <a:r>
              <a:rPr lang="en-US" sz="1800" dirty="0"/>
              <a:t>Materials Science and Metallurgy Branch conducted the light microscopy, micro-hardness, fractography, and metallography evaluation</a:t>
            </a:r>
          </a:p>
          <a:p>
            <a:pPr lvl="1"/>
            <a:r>
              <a:rPr lang="en-US" sz="1800" dirty="0"/>
              <a:t>Specimens were polished down to 0.05</a:t>
            </a:r>
            <a:r>
              <a:rPr lang="en-US" sz="1800" dirty="0">
                <a:latin typeface="Times New Roman" panose="02020603050405020304" pitchFamily="18" charset="0"/>
                <a:cs typeface="Times New Roman" panose="02020603050405020304" pitchFamily="18" charset="0"/>
              </a:rPr>
              <a:t>µ</a:t>
            </a:r>
            <a:r>
              <a:rPr lang="en-US" sz="1800" dirty="0"/>
              <a:t>m Colloidal </a:t>
            </a:r>
            <a:r>
              <a:rPr lang="en-US" sz="1800" dirty="0" err="1"/>
              <a:t>SiC</a:t>
            </a:r>
            <a:r>
              <a:rPr lang="en-US" sz="1800" dirty="0"/>
              <a:t> solution to achieve a mirror like finish, specimens were then etched using Keller’s Etchant (195mL H2O, 2mL HF, 3mL HCl, 5mL N) by submersion for 10 seconds followed by water rinse and ethanol rinse to remove water’s impurities. - This is done to reveal the grain structure of the specimens.</a:t>
            </a:r>
          </a:p>
          <a:p>
            <a:pPr lvl="1"/>
            <a:r>
              <a:rPr lang="en-US" sz="1800" dirty="0"/>
              <a:t>Build layers are visible and grains are elongated parallel to build direction.</a:t>
            </a:r>
          </a:p>
          <a:p>
            <a:pPr lvl="1"/>
            <a:r>
              <a:rPr lang="en-US" sz="1800" dirty="0"/>
              <a:t>Melt pools were expected to be visible, but they could not be identified, making layer height difficult to properly measure.</a:t>
            </a:r>
          </a:p>
          <a:p>
            <a:pPr lvl="1"/>
            <a:endParaRPr lang="en-US" sz="1600" dirty="0"/>
          </a:p>
          <a:p>
            <a:pPr lvl="1"/>
            <a:endParaRPr lang="en-US" dirty="0"/>
          </a:p>
        </p:txBody>
      </p:sp>
      <p:grpSp>
        <p:nvGrpSpPr>
          <p:cNvPr id="7" name="Group 6">
            <a:extLst>
              <a:ext uri="{FF2B5EF4-FFF2-40B4-BE49-F238E27FC236}">
                <a16:creationId xmlns:a16="http://schemas.microsoft.com/office/drawing/2014/main" id="{99BE0B12-559C-4CA2-8E0E-DF67145AEC9B}"/>
              </a:ext>
            </a:extLst>
          </p:cNvPr>
          <p:cNvGrpSpPr/>
          <p:nvPr/>
        </p:nvGrpSpPr>
        <p:grpSpPr>
          <a:xfrm>
            <a:off x="620252" y="3223221"/>
            <a:ext cx="6251040" cy="3342801"/>
            <a:chOff x="1197846" y="3240879"/>
            <a:chExt cx="6251040" cy="3342801"/>
          </a:xfrm>
        </p:grpSpPr>
        <p:pic>
          <p:nvPicPr>
            <p:cNvPr id="22" name="Content Placeholder 8">
              <a:extLst>
                <a:ext uri="{FF2B5EF4-FFF2-40B4-BE49-F238E27FC236}">
                  <a16:creationId xmlns:a16="http://schemas.microsoft.com/office/drawing/2014/main" id="{0357BF27-1FCC-4DCA-9AA2-64873A6D73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8"/>
            <a:stretch/>
          </p:blipFill>
          <p:spPr>
            <a:xfrm>
              <a:off x="1197846" y="3240879"/>
              <a:ext cx="6251040" cy="3342801"/>
            </a:xfrm>
            <a:prstGeom prst="rect">
              <a:avLst/>
            </a:prstGeom>
          </p:spPr>
        </p:pic>
        <p:grpSp>
          <p:nvGrpSpPr>
            <p:cNvPr id="23" name="Group 22">
              <a:extLst>
                <a:ext uri="{FF2B5EF4-FFF2-40B4-BE49-F238E27FC236}">
                  <a16:creationId xmlns:a16="http://schemas.microsoft.com/office/drawing/2014/main" id="{7030D9A7-FA76-4F22-B8A6-80A14F83BEDD}"/>
                </a:ext>
              </a:extLst>
            </p:cNvPr>
            <p:cNvGrpSpPr/>
            <p:nvPr/>
          </p:nvGrpSpPr>
          <p:grpSpPr>
            <a:xfrm>
              <a:off x="3253824" y="5930760"/>
              <a:ext cx="1827166" cy="432238"/>
              <a:chOff x="3760608" y="4846741"/>
              <a:chExt cx="1938183" cy="681475"/>
            </a:xfrm>
          </p:grpSpPr>
          <p:sp>
            <p:nvSpPr>
              <p:cNvPr id="24" name="Arrow: Left-Right 23">
                <a:extLst>
                  <a:ext uri="{FF2B5EF4-FFF2-40B4-BE49-F238E27FC236}">
                    <a16:creationId xmlns:a16="http://schemas.microsoft.com/office/drawing/2014/main" id="{BDE5D302-6556-4D44-90EC-08EB74468F36}"/>
                  </a:ext>
                </a:extLst>
              </p:cNvPr>
              <p:cNvSpPr/>
              <p:nvPr/>
            </p:nvSpPr>
            <p:spPr>
              <a:xfrm>
                <a:off x="3760608" y="4846741"/>
                <a:ext cx="1788992"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7C128D8-5A6C-468E-8AF2-FC8372F1837D}"/>
                  </a:ext>
                </a:extLst>
              </p:cNvPr>
              <p:cNvSpPr txBox="1"/>
              <p:nvPr/>
            </p:nvSpPr>
            <p:spPr>
              <a:xfrm>
                <a:off x="3869992" y="5158884"/>
                <a:ext cx="1828799" cy="369332"/>
              </a:xfrm>
              <a:prstGeom prst="rect">
                <a:avLst/>
              </a:prstGeom>
              <a:noFill/>
            </p:spPr>
            <p:txBody>
              <a:bodyPr wrap="square" rtlCol="0">
                <a:spAutoFit/>
              </a:bodyPr>
              <a:lstStyle/>
              <a:p>
                <a:r>
                  <a:rPr lang="en-US" dirty="0">
                    <a:solidFill>
                      <a:schemeClr val="bg2"/>
                    </a:solidFill>
                  </a:rPr>
                  <a:t>Build Direction</a:t>
                </a:r>
              </a:p>
            </p:txBody>
          </p:sp>
        </p:grpSp>
        <p:sp>
          <p:nvSpPr>
            <p:cNvPr id="39" name="TextBox 38">
              <a:extLst>
                <a:ext uri="{FF2B5EF4-FFF2-40B4-BE49-F238E27FC236}">
                  <a16:creationId xmlns:a16="http://schemas.microsoft.com/office/drawing/2014/main" id="{7276825C-D0A8-48C0-A619-9B7960BBCBDE}"/>
                </a:ext>
              </a:extLst>
            </p:cNvPr>
            <p:cNvSpPr txBox="1"/>
            <p:nvPr/>
          </p:nvSpPr>
          <p:spPr>
            <a:xfrm>
              <a:off x="7215345" y="3244334"/>
              <a:ext cx="233541" cy="369332"/>
            </a:xfrm>
            <a:prstGeom prst="rect">
              <a:avLst/>
            </a:prstGeom>
            <a:solidFill>
              <a:schemeClr val="tx1"/>
            </a:solidFill>
          </p:spPr>
          <p:txBody>
            <a:bodyPr wrap="square" rtlCol="0">
              <a:spAutoFit/>
            </a:bodyPr>
            <a:lstStyle/>
            <a:p>
              <a:r>
                <a:rPr lang="en-US" dirty="0">
                  <a:solidFill>
                    <a:schemeClr val="bg1"/>
                  </a:solidFill>
                </a:rPr>
                <a:t>A</a:t>
              </a:r>
            </a:p>
          </p:txBody>
        </p:sp>
        <p:cxnSp>
          <p:nvCxnSpPr>
            <p:cNvPr id="42" name="Straight Arrow Connector 41">
              <a:extLst>
                <a:ext uri="{FF2B5EF4-FFF2-40B4-BE49-F238E27FC236}">
                  <a16:creationId xmlns:a16="http://schemas.microsoft.com/office/drawing/2014/main" id="{7252FDF6-15E7-48CB-A40E-A73C61E55278}"/>
                </a:ext>
              </a:extLst>
            </p:cNvPr>
            <p:cNvCxnSpPr>
              <a:cxnSpLocks/>
            </p:cNvCxnSpPr>
            <p:nvPr/>
          </p:nvCxnSpPr>
          <p:spPr>
            <a:xfrm>
              <a:off x="3079579" y="4293970"/>
              <a:ext cx="1414302"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AD8029DD-320F-4F69-9637-E3CB625F1987}"/>
                </a:ext>
              </a:extLst>
            </p:cNvPr>
            <p:cNvSpPr txBox="1"/>
            <p:nvPr/>
          </p:nvSpPr>
          <p:spPr>
            <a:xfrm>
              <a:off x="3218143" y="4303069"/>
              <a:ext cx="1053653" cy="369332"/>
            </a:xfrm>
            <a:prstGeom prst="rect">
              <a:avLst/>
            </a:prstGeom>
            <a:noFill/>
          </p:spPr>
          <p:txBody>
            <a:bodyPr wrap="square" rtlCol="0">
              <a:spAutoFit/>
            </a:bodyPr>
            <a:lstStyle/>
            <a:p>
              <a:r>
                <a:rPr lang="en-US" dirty="0"/>
                <a:t>~3.4mm</a:t>
              </a:r>
            </a:p>
          </p:txBody>
        </p:sp>
        <p:sp>
          <p:nvSpPr>
            <p:cNvPr id="44" name="TextBox 43">
              <a:extLst>
                <a:ext uri="{FF2B5EF4-FFF2-40B4-BE49-F238E27FC236}">
                  <a16:creationId xmlns:a16="http://schemas.microsoft.com/office/drawing/2014/main" id="{84532791-50DA-4390-A7CC-9B038F29A43E}"/>
                </a:ext>
              </a:extLst>
            </p:cNvPr>
            <p:cNvSpPr txBox="1"/>
            <p:nvPr/>
          </p:nvSpPr>
          <p:spPr>
            <a:xfrm>
              <a:off x="3121491" y="3910385"/>
              <a:ext cx="1526846" cy="369332"/>
            </a:xfrm>
            <a:prstGeom prst="rect">
              <a:avLst/>
            </a:prstGeom>
            <a:noFill/>
          </p:spPr>
          <p:txBody>
            <a:bodyPr wrap="square" rtlCol="0">
              <a:spAutoFit/>
            </a:bodyPr>
            <a:lstStyle/>
            <a:p>
              <a:r>
                <a:rPr lang="en-US" dirty="0"/>
                <a:t>Build layers</a:t>
              </a:r>
            </a:p>
          </p:txBody>
        </p:sp>
      </p:grpSp>
      <p:grpSp>
        <p:nvGrpSpPr>
          <p:cNvPr id="6" name="Group 5">
            <a:extLst>
              <a:ext uri="{FF2B5EF4-FFF2-40B4-BE49-F238E27FC236}">
                <a16:creationId xmlns:a16="http://schemas.microsoft.com/office/drawing/2014/main" id="{61ADE09D-8B46-4551-AA13-4480AE505319}"/>
              </a:ext>
            </a:extLst>
          </p:cNvPr>
          <p:cNvGrpSpPr/>
          <p:nvPr/>
        </p:nvGrpSpPr>
        <p:grpSpPr>
          <a:xfrm>
            <a:off x="7027015" y="3194718"/>
            <a:ext cx="2684686" cy="3399805"/>
            <a:chOff x="8029931" y="3317062"/>
            <a:chExt cx="2684686" cy="3399805"/>
          </a:xfrm>
        </p:grpSpPr>
        <p:sp>
          <p:nvSpPr>
            <p:cNvPr id="45" name="TextBox 44">
              <a:extLst>
                <a:ext uri="{FF2B5EF4-FFF2-40B4-BE49-F238E27FC236}">
                  <a16:creationId xmlns:a16="http://schemas.microsoft.com/office/drawing/2014/main" id="{3BD598A0-8D2B-4B70-93DF-CEA162FF624F}"/>
                </a:ext>
              </a:extLst>
            </p:cNvPr>
            <p:cNvSpPr txBox="1"/>
            <p:nvPr/>
          </p:nvSpPr>
          <p:spPr>
            <a:xfrm>
              <a:off x="8029931" y="5869050"/>
              <a:ext cx="2684686" cy="769441"/>
            </a:xfrm>
            <a:prstGeom prst="rect">
              <a:avLst/>
            </a:prstGeom>
            <a:noFill/>
          </p:spPr>
          <p:txBody>
            <a:bodyPr wrap="square" rtlCol="0">
              <a:spAutoFit/>
            </a:bodyPr>
            <a:lstStyle/>
            <a:p>
              <a:r>
                <a:rPr lang="en-US" sz="1100" dirty="0"/>
                <a:t>Examples of visible weld pools from DED</a:t>
              </a:r>
            </a:p>
            <a:p>
              <a:r>
                <a:rPr lang="en-US" sz="1100" dirty="0"/>
                <a:t>Source: </a:t>
              </a:r>
              <a:r>
                <a:rPr lang="en-US" sz="1100" i="1" dirty="0"/>
                <a:t>Effect of Stress Relief on AM Ti-6Al-4V: Geometry and Microstructure</a:t>
              </a:r>
            </a:p>
            <a:p>
              <a:r>
                <a:rPr lang="en-US" sz="1100" i="1" dirty="0"/>
                <a:t>Auburn University</a:t>
              </a:r>
              <a:endParaRPr lang="en-US" sz="1100" dirty="0"/>
            </a:p>
          </p:txBody>
        </p:sp>
        <p:pic>
          <p:nvPicPr>
            <p:cNvPr id="46" name="Picture 45">
              <a:extLst>
                <a:ext uri="{FF2B5EF4-FFF2-40B4-BE49-F238E27FC236}">
                  <a16:creationId xmlns:a16="http://schemas.microsoft.com/office/drawing/2014/main" id="{EDE6A138-8E55-4250-84A4-3DDB98612004}"/>
                </a:ext>
              </a:extLst>
            </p:cNvPr>
            <p:cNvPicPr>
              <a:picLocks noChangeAspect="1"/>
            </p:cNvPicPr>
            <p:nvPr/>
          </p:nvPicPr>
          <p:blipFill>
            <a:blip r:embed="rId4"/>
            <a:stretch>
              <a:fillRect/>
            </a:stretch>
          </p:blipFill>
          <p:spPr>
            <a:xfrm>
              <a:off x="8173838" y="3317062"/>
              <a:ext cx="2274132" cy="2568808"/>
            </a:xfrm>
            <a:prstGeom prst="rect">
              <a:avLst/>
            </a:prstGeom>
          </p:spPr>
        </p:pic>
        <p:sp>
          <p:nvSpPr>
            <p:cNvPr id="47" name="TextBox 46">
              <a:extLst>
                <a:ext uri="{FF2B5EF4-FFF2-40B4-BE49-F238E27FC236}">
                  <a16:creationId xmlns:a16="http://schemas.microsoft.com/office/drawing/2014/main" id="{4C4686ED-725A-4F6C-AFCE-8F0FA4CFA6EA}"/>
                </a:ext>
              </a:extLst>
            </p:cNvPr>
            <p:cNvSpPr txBox="1"/>
            <p:nvPr/>
          </p:nvSpPr>
          <p:spPr>
            <a:xfrm>
              <a:off x="8148414" y="3535724"/>
              <a:ext cx="1044010" cy="369332"/>
            </a:xfrm>
            <a:prstGeom prst="rect">
              <a:avLst/>
            </a:prstGeom>
            <a:noFill/>
          </p:spPr>
          <p:txBody>
            <a:bodyPr wrap="square" rtlCol="0">
              <a:spAutoFit/>
            </a:bodyPr>
            <a:lstStyle/>
            <a:p>
              <a:r>
                <a:rPr lang="en-US" dirty="0">
                  <a:solidFill>
                    <a:srgbClr val="C00000"/>
                  </a:solidFill>
                </a:rPr>
                <a:t>LP-DED</a:t>
              </a:r>
            </a:p>
          </p:txBody>
        </p:sp>
        <p:sp>
          <p:nvSpPr>
            <p:cNvPr id="50" name="TextBox 49">
              <a:extLst>
                <a:ext uri="{FF2B5EF4-FFF2-40B4-BE49-F238E27FC236}">
                  <a16:creationId xmlns:a16="http://schemas.microsoft.com/office/drawing/2014/main" id="{BAEB0A28-47B0-4822-B7BC-41BEDE50C8F3}"/>
                </a:ext>
              </a:extLst>
            </p:cNvPr>
            <p:cNvSpPr txBox="1"/>
            <p:nvPr/>
          </p:nvSpPr>
          <p:spPr>
            <a:xfrm>
              <a:off x="8148413" y="5255447"/>
              <a:ext cx="1044009" cy="369332"/>
            </a:xfrm>
            <a:prstGeom prst="rect">
              <a:avLst/>
            </a:prstGeom>
            <a:noFill/>
          </p:spPr>
          <p:txBody>
            <a:bodyPr wrap="square" rtlCol="0">
              <a:spAutoFit/>
            </a:bodyPr>
            <a:lstStyle/>
            <a:p>
              <a:r>
                <a:rPr lang="en-US" dirty="0">
                  <a:solidFill>
                    <a:srgbClr val="C00000"/>
                  </a:solidFill>
                </a:rPr>
                <a:t>LW-DED</a:t>
              </a:r>
            </a:p>
          </p:txBody>
        </p:sp>
        <p:sp>
          <p:nvSpPr>
            <p:cNvPr id="51" name="Rectangle 50">
              <a:extLst>
                <a:ext uri="{FF2B5EF4-FFF2-40B4-BE49-F238E27FC236}">
                  <a16:creationId xmlns:a16="http://schemas.microsoft.com/office/drawing/2014/main" id="{51860ED9-337B-4697-ACFB-ABFE719DC4CF}"/>
                </a:ext>
              </a:extLst>
            </p:cNvPr>
            <p:cNvSpPr/>
            <p:nvPr/>
          </p:nvSpPr>
          <p:spPr>
            <a:xfrm>
              <a:off x="8029931" y="3317062"/>
              <a:ext cx="2635905" cy="3399805"/>
            </a:xfrm>
            <a:prstGeom prst="rect">
              <a:avLst/>
            </a:prstGeom>
            <a:noFill/>
            <a:ln w="19050">
              <a:solidFill>
                <a:srgbClr val="4313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90913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C3B43-3D8B-476E-8F42-BF8A08296A44}"/>
              </a:ext>
            </a:extLst>
          </p:cNvPr>
          <p:cNvSpPr>
            <a:spLocks noGrp="1"/>
          </p:cNvSpPr>
          <p:nvPr>
            <p:ph type="title"/>
          </p:nvPr>
        </p:nvSpPr>
        <p:spPr/>
        <p:txBody>
          <a:bodyPr>
            <a:normAutofit/>
          </a:bodyPr>
          <a:lstStyle/>
          <a:p>
            <a:r>
              <a:rPr lang="en-US" dirty="0"/>
              <a:t>Micro Hardness Results</a:t>
            </a:r>
          </a:p>
        </p:txBody>
      </p:sp>
      <p:sp>
        <p:nvSpPr>
          <p:cNvPr id="3" name="Footer Placeholder 2">
            <a:extLst>
              <a:ext uri="{FF2B5EF4-FFF2-40B4-BE49-F238E27FC236}">
                <a16:creationId xmlns:a16="http://schemas.microsoft.com/office/drawing/2014/main" id="{57491501-CCF6-4F56-9BD9-C883C7273636}"/>
              </a:ext>
            </a:extLst>
          </p:cNvPr>
          <p:cNvSpPr>
            <a:spLocks noGrp="1"/>
          </p:cNvSpPr>
          <p:nvPr>
            <p:ph type="ftr" sz="quarter" idx="10"/>
          </p:nvPr>
        </p:nvSpPr>
        <p:spPr/>
        <p:txBody>
          <a:bodyPr/>
          <a:lstStyle/>
          <a:p>
            <a:r>
              <a:rPr lang="en-US" sz="800" dirty="0">
                <a:solidFill>
                  <a:schemeClr val="tx1"/>
                </a:solidFill>
              </a:rPr>
              <a:t>National Aeronautics and Space Administration </a:t>
            </a:r>
          </a:p>
        </p:txBody>
      </p:sp>
      <p:sp>
        <p:nvSpPr>
          <p:cNvPr id="4" name="Slide Number Placeholder 3">
            <a:extLst>
              <a:ext uri="{FF2B5EF4-FFF2-40B4-BE49-F238E27FC236}">
                <a16:creationId xmlns:a16="http://schemas.microsoft.com/office/drawing/2014/main" id="{C818F3A9-5A24-49E6-ADFE-8391551B9B3A}"/>
              </a:ext>
            </a:extLst>
          </p:cNvPr>
          <p:cNvSpPr>
            <a:spLocks noGrp="1"/>
          </p:cNvSpPr>
          <p:nvPr>
            <p:ph type="sldNum" sz="quarter" idx="11"/>
          </p:nvPr>
        </p:nvSpPr>
        <p:spPr/>
        <p:txBody>
          <a:bodyPr/>
          <a:lstStyle/>
          <a:p>
            <a:fld id="{9B3E39EC-4BE2-4DEA-81C0-4ABC0AAB4AC0}" type="slidenum">
              <a:rPr lang="en-AU" smtClean="0">
                <a:latin typeface="Arial" panose="020B0604020202020204" pitchFamily="34" charset="0"/>
                <a:cs typeface="Arial" panose="020B0604020202020204" pitchFamily="34" charset="0"/>
              </a:rPr>
              <a:pPr/>
              <a:t>27</a:t>
            </a:fld>
            <a:endParaRPr lang="en-AU"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14FCE86C-C9B0-4B9A-BB2A-0DE31EAB63B1}"/>
              </a:ext>
            </a:extLst>
          </p:cNvPr>
          <p:cNvSpPr>
            <a:spLocks noGrp="1"/>
          </p:cNvSpPr>
          <p:nvPr>
            <p:ph type="body" sz="quarter" idx="12"/>
          </p:nvPr>
        </p:nvSpPr>
        <p:spPr/>
        <p:txBody>
          <a:bodyPr/>
          <a:lstStyle/>
          <a:p>
            <a:pPr lvl="1"/>
            <a:r>
              <a:rPr lang="en-US" sz="1800" dirty="0"/>
              <a:t>Micro hardness was performed using </a:t>
            </a:r>
            <a:r>
              <a:rPr lang="en-US" sz="1800" dirty="0" err="1"/>
              <a:t>Vicker’s</a:t>
            </a:r>
            <a:r>
              <a:rPr lang="en-US" sz="1800" dirty="0"/>
              <a:t> indenter on a </a:t>
            </a:r>
            <a:r>
              <a:rPr lang="en-US" sz="1800" dirty="0" err="1"/>
              <a:t>Struers</a:t>
            </a:r>
            <a:r>
              <a:rPr lang="en-US" sz="1800" dirty="0"/>
              <a:t> </a:t>
            </a:r>
            <a:r>
              <a:rPr lang="en-US" sz="1800" dirty="0" err="1"/>
              <a:t>DuraScan</a:t>
            </a:r>
            <a:r>
              <a:rPr lang="en-US" sz="1800" dirty="0"/>
              <a:t> 80. 200gf was applied with a dwell time of 10 second per indent with a space of 2mm between each indent to avoid plasticity effects from previous indents. Measurements were performed after polishing and etching to identify where in the microstructure the hardness measurements were taken from.</a:t>
            </a:r>
          </a:p>
          <a:p>
            <a:pPr lvl="1"/>
            <a:r>
              <a:rPr lang="en-US" sz="1800" dirty="0"/>
              <a:t>Microstructures are clearly visible in the front of the microstructures. Did not etch as well in the cross-sections. Microstructures appear to be composed of </a:t>
            </a:r>
            <a:r>
              <a:rPr lang="en-US" sz="1800" dirty="0" err="1"/>
              <a:t>Widmanstätten</a:t>
            </a:r>
            <a:r>
              <a:rPr lang="en-US" sz="1800" dirty="0"/>
              <a:t>, martensitic, and lamellar structures, but phases cannot be fully identified without further analysis.</a:t>
            </a:r>
          </a:p>
          <a:p>
            <a:pPr lvl="1"/>
            <a:r>
              <a:rPr lang="en-US" sz="1800" dirty="0"/>
              <a:t>Hardness values were taken along grain boundaries.</a:t>
            </a:r>
          </a:p>
          <a:p>
            <a:pPr lvl="1"/>
            <a:endParaRPr lang="en-US" dirty="0"/>
          </a:p>
        </p:txBody>
      </p:sp>
      <p:pic>
        <p:nvPicPr>
          <p:cNvPr id="19" name="Picture 18" descr="A picture containing text&#10;&#10;Description automatically generated">
            <a:extLst>
              <a:ext uri="{FF2B5EF4-FFF2-40B4-BE49-F238E27FC236}">
                <a16:creationId xmlns:a16="http://schemas.microsoft.com/office/drawing/2014/main" id="{E6AD5C1E-928B-4018-A07E-8660AB0D3B7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581785" y="3673165"/>
            <a:ext cx="3237179" cy="2313233"/>
          </a:xfrm>
          <a:prstGeom prst="rect">
            <a:avLst/>
          </a:prstGeom>
        </p:spPr>
      </p:pic>
      <p:sp>
        <p:nvSpPr>
          <p:cNvPr id="6" name="TextBox 5">
            <a:extLst>
              <a:ext uri="{FF2B5EF4-FFF2-40B4-BE49-F238E27FC236}">
                <a16:creationId xmlns:a16="http://schemas.microsoft.com/office/drawing/2014/main" id="{0255B121-222E-4051-9830-CA79961C3609}"/>
              </a:ext>
            </a:extLst>
          </p:cNvPr>
          <p:cNvSpPr txBox="1"/>
          <p:nvPr/>
        </p:nvSpPr>
        <p:spPr>
          <a:xfrm>
            <a:off x="1176600" y="5948194"/>
            <a:ext cx="1898853" cy="369332"/>
          </a:xfrm>
          <a:prstGeom prst="rect">
            <a:avLst/>
          </a:prstGeom>
          <a:noFill/>
        </p:spPr>
        <p:txBody>
          <a:bodyPr wrap="none" rtlCol="0">
            <a:spAutoFit/>
          </a:bodyPr>
          <a:lstStyle/>
          <a:p>
            <a:r>
              <a:rPr lang="en-US" dirty="0">
                <a:latin typeface="55 Helvetica Roman"/>
              </a:rPr>
              <a:t>Front of Specimen</a:t>
            </a:r>
          </a:p>
        </p:txBody>
      </p:sp>
      <p:pic>
        <p:nvPicPr>
          <p:cNvPr id="21" name="Picture 20">
            <a:extLst>
              <a:ext uri="{FF2B5EF4-FFF2-40B4-BE49-F238E27FC236}">
                <a16:creationId xmlns:a16="http://schemas.microsoft.com/office/drawing/2014/main" id="{A908BDFA-BE7B-4991-8B4F-BC4DC2A51805}"/>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70000"/>
                    </a14:imgEffect>
                  </a14:imgLayer>
                </a14:imgProps>
              </a:ext>
              <a:ext uri="{28A0092B-C50C-407E-A947-70E740481C1C}">
                <a14:useLocalDpi xmlns:a14="http://schemas.microsoft.com/office/drawing/2010/main"/>
              </a:ext>
            </a:extLst>
          </a:blip>
          <a:stretch>
            <a:fillRect/>
          </a:stretch>
        </p:blipFill>
        <p:spPr>
          <a:xfrm>
            <a:off x="4371945" y="3673165"/>
            <a:ext cx="3237179" cy="2313234"/>
          </a:xfrm>
          <a:prstGeom prst="rect">
            <a:avLst/>
          </a:prstGeom>
        </p:spPr>
      </p:pic>
      <p:sp>
        <p:nvSpPr>
          <p:cNvPr id="26" name="TextBox 25">
            <a:extLst>
              <a:ext uri="{FF2B5EF4-FFF2-40B4-BE49-F238E27FC236}">
                <a16:creationId xmlns:a16="http://schemas.microsoft.com/office/drawing/2014/main" id="{8AE80EBE-9E0F-4762-A123-DCCE53F21D1C}"/>
              </a:ext>
            </a:extLst>
          </p:cNvPr>
          <p:cNvSpPr txBox="1"/>
          <p:nvPr/>
        </p:nvSpPr>
        <p:spPr>
          <a:xfrm>
            <a:off x="4559597" y="5978425"/>
            <a:ext cx="2644763" cy="369332"/>
          </a:xfrm>
          <a:prstGeom prst="rect">
            <a:avLst/>
          </a:prstGeom>
          <a:noFill/>
        </p:spPr>
        <p:txBody>
          <a:bodyPr wrap="none" rtlCol="0">
            <a:spAutoFit/>
          </a:bodyPr>
          <a:lstStyle/>
          <a:p>
            <a:r>
              <a:rPr lang="en-US" dirty="0">
                <a:latin typeface="55 Helvetica Roman"/>
              </a:rPr>
              <a:t>Cross Section of Specimen</a:t>
            </a:r>
          </a:p>
        </p:txBody>
      </p:sp>
      <p:pic>
        <p:nvPicPr>
          <p:cNvPr id="27" name="Picture 26">
            <a:extLst>
              <a:ext uri="{FF2B5EF4-FFF2-40B4-BE49-F238E27FC236}">
                <a16:creationId xmlns:a16="http://schemas.microsoft.com/office/drawing/2014/main" id="{A9D4A5A1-0D2B-4D8D-8344-28B5995EA583}"/>
              </a:ext>
            </a:extLst>
          </p:cNvPr>
          <p:cNvPicPr>
            <a:picLocks noChangeAspect="1"/>
          </p:cNvPicPr>
          <p:nvPr/>
        </p:nvPicPr>
        <p:blipFill rotWithShape="1">
          <a:blip r:embed="rId7"/>
          <a:srcRect l="3933" t="9827" r="1367" b="2449"/>
          <a:stretch/>
        </p:blipFill>
        <p:spPr>
          <a:xfrm>
            <a:off x="8022783" y="3673165"/>
            <a:ext cx="3818380" cy="2554940"/>
          </a:xfrm>
          <a:prstGeom prst="rect">
            <a:avLst/>
          </a:prstGeom>
        </p:spPr>
      </p:pic>
    </p:spTree>
    <p:extLst>
      <p:ext uri="{BB962C8B-B14F-4D97-AF65-F5344CB8AC3E}">
        <p14:creationId xmlns:p14="http://schemas.microsoft.com/office/powerpoint/2010/main" val="474408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FD75B-6053-4795-BB1A-AD0799B75E7E}"/>
              </a:ext>
            </a:extLst>
          </p:cNvPr>
          <p:cNvSpPr>
            <a:spLocks noGrp="1"/>
          </p:cNvSpPr>
          <p:nvPr>
            <p:ph type="title"/>
          </p:nvPr>
        </p:nvSpPr>
        <p:spPr/>
        <p:txBody>
          <a:bodyPr>
            <a:normAutofit/>
          </a:bodyPr>
          <a:lstStyle/>
          <a:p>
            <a:r>
              <a:rPr lang="en-US" dirty="0"/>
              <a:t>Fractography Results</a:t>
            </a:r>
          </a:p>
        </p:txBody>
      </p:sp>
      <p:sp>
        <p:nvSpPr>
          <p:cNvPr id="4" name="Slide Number Placeholder 3">
            <a:extLst>
              <a:ext uri="{FF2B5EF4-FFF2-40B4-BE49-F238E27FC236}">
                <a16:creationId xmlns:a16="http://schemas.microsoft.com/office/drawing/2014/main" id="{3B4CAE49-5B2A-40C6-A432-E15C7FCABF32}"/>
              </a:ext>
            </a:extLst>
          </p:cNvPr>
          <p:cNvSpPr>
            <a:spLocks noGrp="1"/>
          </p:cNvSpPr>
          <p:nvPr>
            <p:ph type="sldNum" sz="quarter" idx="11"/>
          </p:nvPr>
        </p:nvSpPr>
        <p:spPr/>
        <p:txBody>
          <a:bodyPr/>
          <a:lstStyle/>
          <a:p>
            <a:fld id="{9B3E39EC-4BE2-4DEA-81C0-4ABC0AAB4AC0}" type="slidenum">
              <a:rPr lang="en-AU" smtClean="0"/>
              <a:pPr/>
              <a:t>28</a:t>
            </a:fld>
            <a:endParaRPr lang="en-AU" dirty="0"/>
          </a:p>
        </p:txBody>
      </p:sp>
      <p:sp>
        <p:nvSpPr>
          <p:cNvPr id="17" name="Text Placeholder 4">
            <a:extLst>
              <a:ext uri="{FF2B5EF4-FFF2-40B4-BE49-F238E27FC236}">
                <a16:creationId xmlns:a16="http://schemas.microsoft.com/office/drawing/2014/main" id="{F75A6B81-169B-4DD0-92F4-A9B8B6D163C4}"/>
              </a:ext>
            </a:extLst>
          </p:cNvPr>
          <p:cNvSpPr>
            <a:spLocks noGrp="1"/>
          </p:cNvSpPr>
          <p:nvPr>
            <p:ph type="body" sz="quarter" idx="12"/>
          </p:nvPr>
        </p:nvSpPr>
        <p:spPr>
          <a:xfrm>
            <a:off x="319723" y="1243013"/>
            <a:ext cx="4241519" cy="5066347"/>
          </a:xfrm>
        </p:spPr>
        <p:txBody>
          <a:bodyPr/>
          <a:lstStyle/>
          <a:p>
            <a:pPr lvl="1"/>
            <a:r>
              <a:rPr lang="en-US" sz="2400" dirty="0"/>
              <a:t>Optical Microscopy – one side of each fracture was clamped upright in order to optically image the fracture face.</a:t>
            </a:r>
          </a:p>
          <a:p>
            <a:pPr lvl="1"/>
            <a:r>
              <a:rPr lang="en-US" sz="2400" dirty="0"/>
              <a:t>Scanning Electron Microscopy (SEM) – fracture surfaces were scanned using a Hitachi 3700N machine to view the topography and voids around the fracture.</a:t>
            </a:r>
          </a:p>
          <a:p>
            <a:pPr lvl="1"/>
            <a:r>
              <a:rPr lang="en-US" sz="2400" dirty="0"/>
              <a:t>Fracture surfaces did not indicate anything unusual with specimens.</a:t>
            </a:r>
          </a:p>
          <a:p>
            <a:pPr marL="270000" lvl="1" indent="0">
              <a:buNone/>
            </a:pPr>
            <a:endParaRPr lang="en-US" sz="1800" dirty="0"/>
          </a:p>
          <a:p>
            <a:pPr lvl="1"/>
            <a:endParaRPr lang="en-US" dirty="0"/>
          </a:p>
        </p:txBody>
      </p:sp>
      <p:pic>
        <p:nvPicPr>
          <p:cNvPr id="18" name="Content Placeholder 5" descr="A close-up of a fetus&#10;&#10;Description automatically generated with low confidence">
            <a:extLst>
              <a:ext uri="{FF2B5EF4-FFF2-40B4-BE49-F238E27FC236}">
                <a16:creationId xmlns:a16="http://schemas.microsoft.com/office/drawing/2014/main" id="{775D8D6C-0FFB-466F-AA82-37395D07BF3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10800000">
            <a:off x="4658450" y="3024620"/>
            <a:ext cx="3863592" cy="2079863"/>
          </a:xfrm>
          <a:prstGeom prst="rect">
            <a:avLst/>
          </a:prstGeom>
        </p:spPr>
      </p:pic>
      <p:pic>
        <p:nvPicPr>
          <p:cNvPr id="19" name="Picture 18" descr="A picture containing close, stone&#10;&#10;Description automatically generated">
            <a:extLst>
              <a:ext uri="{FF2B5EF4-FFF2-40B4-BE49-F238E27FC236}">
                <a16:creationId xmlns:a16="http://schemas.microsoft.com/office/drawing/2014/main" id="{0F077C9A-343C-4105-98B5-C818A206FFE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658448" y="966383"/>
            <a:ext cx="3669957" cy="2079863"/>
          </a:xfrm>
          <a:prstGeom prst="rect">
            <a:avLst/>
          </a:prstGeom>
        </p:spPr>
      </p:pic>
      <p:sp>
        <p:nvSpPr>
          <p:cNvPr id="20" name="TextBox 19">
            <a:extLst>
              <a:ext uri="{FF2B5EF4-FFF2-40B4-BE49-F238E27FC236}">
                <a16:creationId xmlns:a16="http://schemas.microsoft.com/office/drawing/2014/main" id="{679D6A58-4ECE-407C-8C64-6FD761C18D2E}"/>
              </a:ext>
            </a:extLst>
          </p:cNvPr>
          <p:cNvSpPr txBox="1"/>
          <p:nvPr/>
        </p:nvSpPr>
        <p:spPr>
          <a:xfrm>
            <a:off x="4658446" y="981476"/>
            <a:ext cx="1065785" cy="369332"/>
          </a:xfrm>
          <a:prstGeom prst="rect">
            <a:avLst/>
          </a:prstGeom>
          <a:solidFill>
            <a:schemeClr val="tx1"/>
          </a:solidFill>
        </p:spPr>
        <p:txBody>
          <a:bodyPr wrap="square" rtlCol="0">
            <a:spAutoFit/>
          </a:bodyPr>
          <a:lstStyle/>
          <a:p>
            <a:r>
              <a:rPr lang="en-US" dirty="0">
                <a:solidFill>
                  <a:schemeClr val="bg1"/>
                </a:solidFill>
              </a:rPr>
              <a:t>H1-SEM</a:t>
            </a:r>
          </a:p>
        </p:txBody>
      </p:sp>
      <p:sp>
        <p:nvSpPr>
          <p:cNvPr id="21" name="TextBox 20">
            <a:extLst>
              <a:ext uri="{FF2B5EF4-FFF2-40B4-BE49-F238E27FC236}">
                <a16:creationId xmlns:a16="http://schemas.microsoft.com/office/drawing/2014/main" id="{98217832-1AE5-49DC-9FF5-2B31FAB54C61}"/>
              </a:ext>
            </a:extLst>
          </p:cNvPr>
          <p:cNvSpPr txBox="1"/>
          <p:nvPr/>
        </p:nvSpPr>
        <p:spPr>
          <a:xfrm>
            <a:off x="4658449" y="3037766"/>
            <a:ext cx="918841" cy="369332"/>
          </a:xfrm>
          <a:prstGeom prst="rect">
            <a:avLst/>
          </a:prstGeom>
          <a:solidFill>
            <a:schemeClr val="tx1"/>
          </a:solidFill>
        </p:spPr>
        <p:txBody>
          <a:bodyPr wrap="none" rtlCol="0">
            <a:spAutoFit/>
          </a:bodyPr>
          <a:lstStyle/>
          <a:p>
            <a:r>
              <a:rPr lang="en-US" dirty="0">
                <a:solidFill>
                  <a:schemeClr val="bg1"/>
                </a:solidFill>
              </a:rPr>
              <a:t>V1-SEM</a:t>
            </a:r>
          </a:p>
        </p:txBody>
      </p:sp>
      <p:pic>
        <p:nvPicPr>
          <p:cNvPr id="23" name="Picture 22" descr="A picture containing piece&#10;&#10;Description automatically generated">
            <a:extLst>
              <a:ext uri="{FF2B5EF4-FFF2-40B4-BE49-F238E27FC236}">
                <a16:creationId xmlns:a16="http://schemas.microsoft.com/office/drawing/2014/main" id="{3D0E46D5-86B7-4094-BAFD-F90D8A4BC69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328406" y="3025040"/>
            <a:ext cx="3863594" cy="2083885"/>
          </a:xfrm>
          <a:prstGeom prst="rect">
            <a:avLst/>
          </a:prstGeom>
        </p:spPr>
      </p:pic>
      <p:pic>
        <p:nvPicPr>
          <p:cNvPr id="24" name="Picture 23">
            <a:extLst>
              <a:ext uri="{FF2B5EF4-FFF2-40B4-BE49-F238E27FC236}">
                <a16:creationId xmlns:a16="http://schemas.microsoft.com/office/drawing/2014/main" id="{473DDB07-2068-4941-AF28-AB3835A321E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0800000">
            <a:off x="8328407" y="962360"/>
            <a:ext cx="3863593" cy="2083886"/>
          </a:xfrm>
          <a:prstGeom prst="rect">
            <a:avLst/>
          </a:prstGeom>
        </p:spPr>
      </p:pic>
      <p:sp>
        <p:nvSpPr>
          <p:cNvPr id="25" name="TextBox 24">
            <a:extLst>
              <a:ext uri="{FF2B5EF4-FFF2-40B4-BE49-F238E27FC236}">
                <a16:creationId xmlns:a16="http://schemas.microsoft.com/office/drawing/2014/main" id="{202DC084-62E0-402F-8B0F-FCEDC743007A}"/>
              </a:ext>
            </a:extLst>
          </p:cNvPr>
          <p:cNvSpPr txBox="1"/>
          <p:nvPr/>
        </p:nvSpPr>
        <p:spPr>
          <a:xfrm>
            <a:off x="8328407" y="967885"/>
            <a:ext cx="1178784" cy="369332"/>
          </a:xfrm>
          <a:prstGeom prst="rect">
            <a:avLst/>
          </a:prstGeom>
          <a:solidFill>
            <a:schemeClr val="tx1"/>
          </a:solidFill>
        </p:spPr>
        <p:txBody>
          <a:bodyPr wrap="none" rtlCol="0">
            <a:spAutoFit/>
          </a:bodyPr>
          <a:lstStyle/>
          <a:p>
            <a:r>
              <a:rPr lang="en-US" dirty="0">
                <a:solidFill>
                  <a:schemeClr val="bg1"/>
                </a:solidFill>
              </a:rPr>
              <a:t>H1-Optical</a:t>
            </a:r>
          </a:p>
        </p:txBody>
      </p:sp>
      <p:sp>
        <p:nvSpPr>
          <p:cNvPr id="26" name="TextBox 25">
            <a:extLst>
              <a:ext uri="{FF2B5EF4-FFF2-40B4-BE49-F238E27FC236}">
                <a16:creationId xmlns:a16="http://schemas.microsoft.com/office/drawing/2014/main" id="{FBFAF6FE-A3F6-49F8-B8BF-44BEEB8057C0}"/>
              </a:ext>
            </a:extLst>
          </p:cNvPr>
          <p:cNvSpPr txBox="1"/>
          <p:nvPr/>
        </p:nvSpPr>
        <p:spPr>
          <a:xfrm>
            <a:off x="8347960" y="3050296"/>
            <a:ext cx="1307483" cy="369332"/>
          </a:xfrm>
          <a:prstGeom prst="rect">
            <a:avLst/>
          </a:prstGeom>
          <a:solidFill>
            <a:schemeClr val="tx1"/>
          </a:solidFill>
        </p:spPr>
        <p:txBody>
          <a:bodyPr wrap="square" rtlCol="0">
            <a:spAutoFit/>
          </a:bodyPr>
          <a:lstStyle/>
          <a:p>
            <a:r>
              <a:rPr lang="en-US" dirty="0">
                <a:solidFill>
                  <a:schemeClr val="bg1"/>
                </a:solidFill>
              </a:rPr>
              <a:t>V1-Optical</a:t>
            </a:r>
          </a:p>
        </p:txBody>
      </p:sp>
      <p:sp>
        <p:nvSpPr>
          <p:cNvPr id="27" name="Footer Placeholder 2">
            <a:extLst>
              <a:ext uri="{FF2B5EF4-FFF2-40B4-BE49-F238E27FC236}">
                <a16:creationId xmlns:a16="http://schemas.microsoft.com/office/drawing/2014/main" id="{292CAD4E-A619-479E-891B-D252AA4AA311}"/>
              </a:ext>
            </a:extLst>
          </p:cNvPr>
          <p:cNvSpPr>
            <a:spLocks noGrp="1"/>
          </p:cNvSpPr>
          <p:nvPr>
            <p:ph type="ftr" sz="quarter" idx="10"/>
          </p:nvPr>
        </p:nvSpPr>
        <p:spPr>
          <a:xfrm>
            <a:off x="9281159" y="6309360"/>
            <a:ext cx="2560320" cy="274320"/>
          </a:xfrm>
        </p:spPr>
        <p:txBody>
          <a:bodyPr/>
          <a:lstStyle/>
          <a:p>
            <a:r>
              <a:rPr lang="en-US" sz="800" dirty="0">
                <a:solidFill>
                  <a:schemeClr val="tx1"/>
                </a:solidFill>
              </a:rPr>
              <a:t>National Aeronautics and Space Administration </a:t>
            </a:r>
          </a:p>
        </p:txBody>
      </p:sp>
    </p:spTree>
    <p:extLst>
      <p:ext uri="{BB962C8B-B14F-4D97-AF65-F5344CB8AC3E}">
        <p14:creationId xmlns:p14="http://schemas.microsoft.com/office/powerpoint/2010/main" val="3348238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FD75B-6053-4795-BB1A-AD0799B75E7E}"/>
              </a:ext>
            </a:extLst>
          </p:cNvPr>
          <p:cNvSpPr>
            <a:spLocks noGrp="1"/>
          </p:cNvSpPr>
          <p:nvPr>
            <p:ph type="title"/>
          </p:nvPr>
        </p:nvSpPr>
        <p:spPr/>
        <p:txBody>
          <a:bodyPr>
            <a:normAutofit/>
          </a:bodyPr>
          <a:lstStyle/>
          <a:p>
            <a:r>
              <a:rPr lang="en-US" dirty="0"/>
              <a:t>Fractography Results</a:t>
            </a:r>
          </a:p>
        </p:txBody>
      </p:sp>
      <p:sp>
        <p:nvSpPr>
          <p:cNvPr id="4" name="Slide Number Placeholder 3">
            <a:extLst>
              <a:ext uri="{FF2B5EF4-FFF2-40B4-BE49-F238E27FC236}">
                <a16:creationId xmlns:a16="http://schemas.microsoft.com/office/drawing/2014/main" id="{3B4CAE49-5B2A-40C6-A432-E15C7FCABF32}"/>
              </a:ext>
            </a:extLst>
          </p:cNvPr>
          <p:cNvSpPr>
            <a:spLocks noGrp="1"/>
          </p:cNvSpPr>
          <p:nvPr>
            <p:ph type="sldNum" sz="quarter" idx="11"/>
          </p:nvPr>
        </p:nvSpPr>
        <p:spPr/>
        <p:txBody>
          <a:bodyPr/>
          <a:lstStyle/>
          <a:p>
            <a:fld id="{9B3E39EC-4BE2-4DEA-81C0-4ABC0AAB4AC0}" type="slidenum">
              <a:rPr lang="en-AU" smtClean="0"/>
              <a:pPr/>
              <a:t>29</a:t>
            </a:fld>
            <a:endParaRPr lang="en-AU" dirty="0"/>
          </a:p>
        </p:txBody>
      </p:sp>
      <p:sp>
        <p:nvSpPr>
          <p:cNvPr id="17" name="Text Placeholder 4">
            <a:extLst>
              <a:ext uri="{FF2B5EF4-FFF2-40B4-BE49-F238E27FC236}">
                <a16:creationId xmlns:a16="http://schemas.microsoft.com/office/drawing/2014/main" id="{F75A6B81-169B-4DD0-92F4-A9B8B6D163C4}"/>
              </a:ext>
            </a:extLst>
          </p:cNvPr>
          <p:cNvSpPr>
            <a:spLocks noGrp="1"/>
          </p:cNvSpPr>
          <p:nvPr>
            <p:ph type="body" sz="quarter" idx="12"/>
          </p:nvPr>
        </p:nvSpPr>
        <p:spPr>
          <a:xfrm>
            <a:off x="319723" y="1243013"/>
            <a:ext cx="4241519" cy="5066347"/>
          </a:xfrm>
        </p:spPr>
        <p:txBody>
          <a:bodyPr/>
          <a:lstStyle/>
          <a:p>
            <a:pPr lvl="1"/>
            <a:r>
              <a:rPr lang="en-US" sz="2800" dirty="0"/>
              <a:t>SEM did show stress cracks further away from fracture surface.</a:t>
            </a:r>
          </a:p>
          <a:p>
            <a:pPr lvl="2"/>
            <a:r>
              <a:rPr lang="en-US" dirty="0"/>
              <a:t>Some cracks have rounded edges suggesting they initiated around porosity.</a:t>
            </a:r>
          </a:p>
          <a:p>
            <a:pPr lvl="2"/>
            <a:endParaRPr lang="en-US" dirty="0"/>
          </a:p>
          <a:p>
            <a:pPr marL="540000" lvl="2" indent="0">
              <a:buNone/>
            </a:pPr>
            <a:endParaRPr lang="en-US" dirty="0"/>
          </a:p>
          <a:p>
            <a:pPr marL="540000" lvl="2" indent="0">
              <a:buNone/>
            </a:pPr>
            <a:endParaRPr lang="en-US" dirty="0"/>
          </a:p>
          <a:p>
            <a:pPr lvl="1"/>
            <a:r>
              <a:rPr lang="en-US" sz="2800" dirty="0"/>
              <a:t>H1 had more porosity, but less cracking</a:t>
            </a:r>
          </a:p>
        </p:txBody>
      </p:sp>
      <p:sp>
        <p:nvSpPr>
          <p:cNvPr id="27" name="Footer Placeholder 2">
            <a:extLst>
              <a:ext uri="{FF2B5EF4-FFF2-40B4-BE49-F238E27FC236}">
                <a16:creationId xmlns:a16="http://schemas.microsoft.com/office/drawing/2014/main" id="{292CAD4E-A619-479E-891B-D252AA4AA311}"/>
              </a:ext>
            </a:extLst>
          </p:cNvPr>
          <p:cNvSpPr>
            <a:spLocks noGrp="1"/>
          </p:cNvSpPr>
          <p:nvPr>
            <p:ph type="ftr" sz="quarter" idx="10"/>
          </p:nvPr>
        </p:nvSpPr>
        <p:spPr>
          <a:xfrm>
            <a:off x="9281159" y="6309360"/>
            <a:ext cx="2560320" cy="274320"/>
          </a:xfrm>
        </p:spPr>
        <p:txBody>
          <a:bodyPr/>
          <a:lstStyle/>
          <a:p>
            <a:r>
              <a:rPr lang="en-US" sz="800" dirty="0">
                <a:solidFill>
                  <a:schemeClr val="tx1"/>
                </a:solidFill>
              </a:rPr>
              <a:t>National Aeronautics and Space Administration </a:t>
            </a:r>
          </a:p>
        </p:txBody>
      </p:sp>
      <p:pic>
        <p:nvPicPr>
          <p:cNvPr id="28" name="Picture 27" descr="A shadow of a person on a white surface&#10;&#10;Description automatically generated with medium confidence">
            <a:extLst>
              <a:ext uri="{FF2B5EF4-FFF2-40B4-BE49-F238E27FC236}">
                <a16:creationId xmlns:a16="http://schemas.microsoft.com/office/drawing/2014/main" id="{C5A7A9C5-AF0F-44CA-8086-A3AFEF4E4D0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16628" y="1199667"/>
            <a:ext cx="2548084" cy="1935948"/>
          </a:xfrm>
          <a:prstGeom prst="rect">
            <a:avLst/>
          </a:prstGeom>
        </p:spPr>
      </p:pic>
      <p:sp>
        <p:nvSpPr>
          <p:cNvPr id="29" name="TextBox 28">
            <a:extLst>
              <a:ext uri="{FF2B5EF4-FFF2-40B4-BE49-F238E27FC236}">
                <a16:creationId xmlns:a16="http://schemas.microsoft.com/office/drawing/2014/main" id="{746EC890-7A9D-44CC-9129-0AF051FBF190}"/>
              </a:ext>
            </a:extLst>
          </p:cNvPr>
          <p:cNvSpPr txBox="1"/>
          <p:nvPr/>
        </p:nvSpPr>
        <p:spPr>
          <a:xfrm>
            <a:off x="5526932" y="1220873"/>
            <a:ext cx="827373" cy="584775"/>
          </a:xfrm>
          <a:prstGeom prst="rect">
            <a:avLst/>
          </a:prstGeom>
          <a:solidFill>
            <a:schemeClr val="tx1"/>
          </a:solidFill>
        </p:spPr>
        <p:txBody>
          <a:bodyPr wrap="square" rtlCol="0">
            <a:spAutoFit/>
          </a:bodyPr>
          <a:lstStyle/>
          <a:p>
            <a:r>
              <a:rPr lang="en-US" sz="1600" dirty="0">
                <a:solidFill>
                  <a:schemeClr val="bg1"/>
                </a:solidFill>
                <a:latin typeface="55 Helvetica Roman"/>
              </a:rPr>
              <a:t>V1 BSE-600x</a:t>
            </a:r>
          </a:p>
        </p:txBody>
      </p:sp>
      <p:pic>
        <p:nvPicPr>
          <p:cNvPr id="16" name="Picture 15">
            <a:extLst>
              <a:ext uri="{FF2B5EF4-FFF2-40B4-BE49-F238E27FC236}">
                <a16:creationId xmlns:a16="http://schemas.microsoft.com/office/drawing/2014/main" id="{13029FEE-ECFC-4C77-988C-C0DA9544F83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75016" y="1196982"/>
            <a:ext cx="2548084" cy="1935948"/>
          </a:xfrm>
          <a:prstGeom prst="rect">
            <a:avLst/>
          </a:prstGeom>
        </p:spPr>
      </p:pic>
      <p:sp>
        <p:nvSpPr>
          <p:cNvPr id="22" name="TextBox 21">
            <a:extLst>
              <a:ext uri="{FF2B5EF4-FFF2-40B4-BE49-F238E27FC236}">
                <a16:creationId xmlns:a16="http://schemas.microsoft.com/office/drawing/2014/main" id="{CB18D42A-915E-4A41-AF42-D7E66CB567BD}"/>
              </a:ext>
            </a:extLst>
          </p:cNvPr>
          <p:cNvSpPr txBox="1"/>
          <p:nvPr/>
        </p:nvSpPr>
        <p:spPr>
          <a:xfrm>
            <a:off x="8203439" y="1243013"/>
            <a:ext cx="816659" cy="584775"/>
          </a:xfrm>
          <a:prstGeom prst="rect">
            <a:avLst/>
          </a:prstGeom>
          <a:solidFill>
            <a:schemeClr val="tx1"/>
          </a:solidFill>
        </p:spPr>
        <p:txBody>
          <a:bodyPr wrap="square" rtlCol="0">
            <a:spAutoFit/>
          </a:bodyPr>
          <a:lstStyle/>
          <a:p>
            <a:r>
              <a:rPr lang="en-US" sz="1600" dirty="0">
                <a:solidFill>
                  <a:schemeClr val="bg1"/>
                </a:solidFill>
                <a:latin typeface="55 Helvetica Roman"/>
              </a:rPr>
              <a:t>V1 BSE-600x</a:t>
            </a:r>
          </a:p>
        </p:txBody>
      </p:sp>
      <p:grpSp>
        <p:nvGrpSpPr>
          <p:cNvPr id="30" name="Group 29">
            <a:extLst>
              <a:ext uri="{FF2B5EF4-FFF2-40B4-BE49-F238E27FC236}">
                <a16:creationId xmlns:a16="http://schemas.microsoft.com/office/drawing/2014/main" id="{50BCE525-9B09-4DF0-B2CC-58A5F8457D1A}"/>
              </a:ext>
            </a:extLst>
          </p:cNvPr>
          <p:cNvGrpSpPr/>
          <p:nvPr/>
        </p:nvGrpSpPr>
        <p:grpSpPr>
          <a:xfrm>
            <a:off x="7060985" y="675954"/>
            <a:ext cx="1959113" cy="484632"/>
            <a:chOff x="3686775" y="4828501"/>
            <a:chExt cx="1959113" cy="484632"/>
          </a:xfrm>
        </p:grpSpPr>
        <p:sp>
          <p:nvSpPr>
            <p:cNvPr id="31" name="Arrow: Left-Right 30">
              <a:extLst>
                <a:ext uri="{FF2B5EF4-FFF2-40B4-BE49-F238E27FC236}">
                  <a16:creationId xmlns:a16="http://schemas.microsoft.com/office/drawing/2014/main" id="{1FFA9E59-17AF-4B2C-B116-45440D85F89E}"/>
                </a:ext>
              </a:extLst>
            </p:cNvPr>
            <p:cNvSpPr/>
            <p:nvPr/>
          </p:nvSpPr>
          <p:spPr>
            <a:xfrm>
              <a:off x="3686775" y="4828501"/>
              <a:ext cx="1788992" cy="484632"/>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659A83D8-E60B-4CB8-B05C-ED79747E3FEA}"/>
                </a:ext>
              </a:extLst>
            </p:cNvPr>
            <p:cNvSpPr txBox="1"/>
            <p:nvPr/>
          </p:nvSpPr>
          <p:spPr>
            <a:xfrm>
              <a:off x="3817088" y="4886151"/>
              <a:ext cx="1828800" cy="369332"/>
            </a:xfrm>
            <a:prstGeom prst="rect">
              <a:avLst/>
            </a:prstGeom>
            <a:noFill/>
          </p:spPr>
          <p:txBody>
            <a:bodyPr wrap="square" rtlCol="0">
              <a:spAutoFit/>
            </a:bodyPr>
            <a:lstStyle/>
            <a:p>
              <a:r>
                <a:rPr lang="en-US" dirty="0">
                  <a:solidFill>
                    <a:schemeClr val="bg2"/>
                  </a:solidFill>
                  <a:latin typeface="55 Helvetica Roman"/>
                </a:rPr>
                <a:t>Build Direction</a:t>
              </a:r>
            </a:p>
          </p:txBody>
        </p:sp>
      </p:grpSp>
      <p:pic>
        <p:nvPicPr>
          <p:cNvPr id="33" name="Picture 32">
            <a:extLst>
              <a:ext uri="{FF2B5EF4-FFF2-40B4-BE49-F238E27FC236}">
                <a16:creationId xmlns:a16="http://schemas.microsoft.com/office/drawing/2014/main" id="{DAE38171-0883-43C6-9AC5-02C82F202D5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075016" y="4017969"/>
            <a:ext cx="2548084" cy="1935946"/>
          </a:xfrm>
          <a:prstGeom prst="rect">
            <a:avLst/>
          </a:prstGeom>
        </p:spPr>
      </p:pic>
      <p:pic>
        <p:nvPicPr>
          <p:cNvPr id="34" name="Picture 33">
            <a:extLst>
              <a:ext uri="{FF2B5EF4-FFF2-40B4-BE49-F238E27FC236}">
                <a16:creationId xmlns:a16="http://schemas.microsoft.com/office/drawing/2014/main" id="{CBF32B5E-6966-40C1-968D-38498940814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516626" y="4017967"/>
            <a:ext cx="2548086" cy="1935948"/>
          </a:xfrm>
          <a:prstGeom prst="rect">
            <a:avLst/>
          </a:prstGeom>
        </p:spPr>
      </p:pic>
      <p:sp>
        <p:nvSpPr>
          <p:cNvPr id="35" name="TextBox 34">
            <a:extLst>
              <a:ext uri="{FF2B5EF4-FFF2-40B4-BE49-F238E27FC236}">
                <a16:creationId xmlns:a16="http://schemas.microsoft.com/office/drawing/2014/main" id="{69DE7351-68AB-4081-BF2B-14EC1560E987}"/>
              </a:ext>
            </a:extLst>
          </p:cNvPr>
          <p:cNvSpPr txBox="1"/>
          <p:nvPr/>
        </p:nvSpPr>
        <p:spPr>
          <a:xfrm>
            <a:off x="7191298" y="4028964"/>
            <a:ext cx="883718" cy="584775"/>
          </a:xfrm>
          <a:prstGeom prst="rect">
            <a:avLst/>
          </a:prstGeom>
          <a:solidFill>
            <a:schemeClr val="tx1"/>
          </a:solidFill>
        </p:spPr>
        <p:txBody>
          <a:bodyPr wrap="square" rtlCol="0">
            <a:spAutoFit/>
          </a:bodyPr>
          <a:lstStyle/>
          <a:p>
            <a:r>
              <a:rPr lang="en-US" sz="1600" dirty="0">
                <a:solidFill>
                  <a:schemeClr val="bg1"/>
                </a:solidFill>
                <a:latin typeface="55 Helvetica Roman"/>
              </a:rPr>
              <a:t>H1 BSE-750x</a:t>
            </a:r>
          </a:p>
        </p:txBody>
      </p:sp>
      <p:sp>
        <p:nvSpPr>
          <p:cNvPr id="36" name="TextBox 35">
            <a:extLst>
              <a:ext uri="{FF2B5EF4-FFF2-40B4-BE49-F238E27FC236}">
                <a16:creationId xmlns:a16="http://schemas.microsoft.com/office/drawing/2014/main" id="{0E1769BC-3494-400D-8E8B-0E711EB6C2DC}"/>
              </a:ext>
            </a:extLst>
          </p:cNvPr>
          <p:cNvSpPr txBox="1"/>
          <p:nvPr/>
        </p:nvSpPr>
        <p:spPr>
          <a:xfrm>
            <a:off x="9732936" y="4017967"/>
            <a:ext cx="828515" cy="584775"/>
          </a:xfrm>
          <a:prstGeom prst="rect">
            <a:avLst/>
          </a:prstGeom>
          <a:solidFill>
            <a:schemeClr val="tx1"/>
          </a:solidFill>
        </p:spPr>
        <p:txBody>
          <a:bodyPr wrap="square" rtlCol="0">
            <a:spAutoFit/>
          </a:bodyPr>
          <a:lstStyle/>
          <a:p>
            <a:r>
              <a:rPr lang="en-US" sz="1600" dirty="0">
                <a:solidFill>
                  <a:schemeClr val="bg1"/>
                </a:solidFill>
                <a:latin typeface="55 Helvetica Roman"/>
              </a:rPr>
              <a:t>H1 BSE-100x</a:t>
            </a:r>
          </a:p>
        </p:txBody>
      </p:sp>
      <p:grpSp>
        <p:nvGrpSpPr>
          <p:cNvPr id="40" name="Group 39">
            <a:extLst>
              <a:ext uri="{FF2B5EF4-FFF2-40B4-BE49-F238E27FC236}">
                <a16:creationId xmlns:a16="http://schemas.microsoft.com/office/drawing/2014/main" id="{0611F4B4-5320-461E-9976-DE74C00DC3E4}"/>
              </a:ext>
            </a:extLst>
          </p:cNvPr>
          <p:cNvGrpSpPr/>
          <p:nvPr/>
        </p:nvGrpSpPr>
        <p:grpSpPr>
          <a:xfrm rot="5400000">
            <a:off x="10020004" y="4755208"/>
            <a:ext cx="1959113" cy="484632"/>
            <a:chOff x="3686775" y="4828501"/>
            <a:chExt cx="1959113" cy="484632"/>
          </a:xfrm>
        </p:grpSpPr>
        <p:sp>
          <p:nvSpPr>
            <p:cNvPr id="41" name="Arrow: Left-Right 40">
              <a:extLst>
                <a:ext uri="{FF2B5EF4-FFF2-40B4-BE49-F238E27FC236}">
                  <a16:creationId xmlns:a16="http://schemas.microsoft.com/office/drawing/2014/main" id="{FD1BB732-EE90-4B2F-8A3F-6E9A977FC5FA}"/>
                </a:ext>
              </a:extLst>
            </p:cNvPr>
            <p:cNvSpPr/>
            <p:nvPr/>
          </p:nvSpPr>
          <p:spPr>
            <a:xfrm>
              <a:off x="3686775" y="4828501"/>
              <a:ext cx="1788992" cy="484632"/>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B38E1A73-FA70-4E89-AF70-BE3F0D971090}"/>
                </a:ext>
              </a:extLst>
            </p:cNvPr>
            <p:cNvSpPr txBox="1"/>
            <p:nvPr/>
          </p:nvSpPr>
          <p:spPr>
            <a:xfrm>
              <a:off x="3817088" y="4886151"/>
              <a:ext cx="1828800" cy="369332"/>
            </a:xfrm>
            <a:prstGeom prst="rect">
              <a:avLst/>
            </a:prstGeom>
            <a:noFill/>
          </p:spPr>
          <p:txBody>
            <a:bodyPr wrap="square" rtlCol="0">
              <a:spAutoFit/>
            </a:bodyPr>
            <a:lstStyle/>
            <a:p>
              <a:r>
                <a:rPr lang="en-US" dirty="0">
                  <a:solidFill>
                    <a:schemeClr val="bg2"/>
                  </a:solidFill>
                  <a:latin typeface="55 Helvetica Roman"/>
                </a:rPr>
                <a:t>Build Direction</a:t>
              </a:r>
            </a:p>
          </p:txBody>
        </p:sp>
      </p:grpSp>
    </p:spTree>
    <p:extLst>
      <p:ext uri="{BB962C8B-B14F-4D97-AF65-F5344CB8AC3E}">
        <p14:creationId xmlns:p14="http://schemas.microsoft.com/office/powerpoint/2010/main" val="23722902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C3B43-3D8B-476E-8F42-BF8A08296A44}"/>
              </a:ext>
            </a:extLst>
          </p:cNvPr>
          <p:cNvSpPr>
            <a:spLocks noGrp="1"/>
          </p:cNvSpPr>
          <p:nvPr>
            <p:ph type="title"/>
          </p:nvPr>
        </p:nvSpPr>
        <p:spPr>
          <a:xfrm>
            <a:off x="775644" y="77393"/>
            <a:ext cx="11521440" cy="640080"/>
          </a:xfrm>
        </p:spPr>
        <p:txBody>
          <a:bodyPr>
            <a:normAutofit/>
          </a:bodyPr>
          <a:lstStyle/>
          <a:p>
            <a:r>
              <a:rPr lang="en-US" dirty="0"/>
              <a:t>Metallography of Fracture Specimens Results</a:t>
            </a:r>
          </a:p>
        </p:txBody>
      </p:sp>
      <p:grpSp>
        <p:nvGrpSpPr>
          <p:cNvPr id="3" name="Group 2">
            <a:extLst>
              <a:ext uri="{FF2B5EF4-FFF2-40B4-BE49-F238E27FC236}">
                <a16:creationId xmlns:a16="http://schemas.microsoft.com/office/drawing/2014/main" id="{8FBB4A5F-F4B6-4911-8E04-0BE75EA3A810}"/>
              </a:ext>
            </a:extLst>
          </p:cNvPr>
          <p:cNvGrpSpPr/>
          <p:nvPr/>
        </p:nvGrpSpPr>
        <p:grpSpPr>
          <a:xfrm>
            <a:off x="6193840" y="782800"/>
            <a:ext cx="5900717" cy="2644912"/>
            <a:chOff x="5950453" y="1087641"/>
            <a:chExt cx="5900717" cy="2644912"/>
          </a:xfrm>
        </p:grpSpPr>
        <p:pic>
          <p:nvPicPr>
            <p:cNvPr id="24" name="Content Placeholder 7" descr="A picture containing text&#10;&#10;Description automatically generated">
              <a:extLst>
                <a:ext uri="{FF2B5EF4-FFF2-40B4-BE49-F238E27FC236}">
                  <a16:creationId xmlns:a16="http://schemas.microsoft.com/office/drawing/2014/main" id="{7440B263-E3E3-4E9D-AD2E-719A1F1FAC1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950453" y="1087641"/>
              <a:ext cx="5900717" cy="2644912"/>
            </a:xfrm>
            <a:prstGeom prst="rect">
              <a:avLst/>
            </a:prstGeom>
          </p:spPr>
        </p:pic>
        <p:sp>
          <p:nvSpPr>
            <p:cNvPr id="39" name="TextBox 38">
              <a:extLst>
                <a:ext uri="{FF2B5EF4-FFF2-40B4-BE49-F238E27FC236}">
                  <a16:creationId xmlns:a16="http://schemas.microsoft.com/office/drawing/2014/main" id="{746914B1-3B13-4D3E-AADC-689AF3363AF4}"/>
                </a:ext>
              </a:extLst>
            </p:cNvPr>
            <p:cNvSpPr txBox="1"/>
            <p:nvPr/>
          </p:nvSpPr>
          <p:spPr>
            <a:xfrm>
              <a:off x="9790869" y="2840743"/>
              <a:ext cx="2044539" cy="646331"/>
            </a:xfrm>
            <a:prstGeom prst="rect">
              <a:avLst/>
            </a:prstGeom>
            <a:solidFill>
              <a:schemeClr val="tx1"/>
            </a:solidFill>
          </p:spPr>
          <p:txBody>
            <a:bodyPr wrap="square" rtlCol="0">
              <a:spAutoFit/>
            </a:bodyPr>
            <a:lstStyle/>
            <a:p>
              <a:pPr algn="ctr"/>
              <a:r>
                <a:rPr lang="en-US" dirty="0">
                  <a:solidFill>
                    <a:schemeClr val="bg1"/>
                  </a:solidFill>
                </a:rPr>
                <a:t>5mm</a:t>
              </a:r>
            </a:p>
            <a:p>
              <a:pPr algn="ctr"/>
              <a:endParaRPr lang="en-US" dirty="0">
                <a:solidFill>
                  <a:schemeClr val="bg1"/>
                </a:solidFill>
              </a:endParaRPr>
            </a:p>
          </p:txBody>
        </p:sp>
        <p:cxnSp>
          <p:nvCxnSpPr>
            <p:cNvPr id="40" name="Straight Arrow Connector 39">
              <a:extLst>
                <a:ext uri="{FF2B5EF4-FFF2-40B4-BE49-F238E27FC236}">
                  <a16:creationId xmlns:a16="http://schemas.microsoft.com/office/drawing/2014/main" id="{916D6AEC-4D12-4840-8846-8FFB2BE31E87}"/>
                </a:ext>
              </a:extLst>
            </p:cNvPr>
            <p:cNvCxnSpPr>
              <a:cxnSpLocks/>
            </p:cNvCxnSpPr>
            <p:nvPr/>
          </p:nvCxnSpPr>
          <p:spPr>
            <a:xfrm>
              <a:off x="9901726" y="3275362"/>
              <a:ext cx="1906291" cy="0"/>
            </a:xfrm>
            <a:prstGeom prst="straightConnector1">
              <a:avLst/>
            </a:prstGeom>
            <a:ln w="285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6E573A6D-868B-4C67-BA6F-1AAB4B8C84B2}"/>
                </a:ext>
              </a:extLst>
            </p:cNvPr>
            <p:cNvSpPr txBox="1"/>
            <p:nvPr/>
          </p:nvSpPr>
          <p:spPr>
            <a:xfrm>
              <a:off x="11405214" y="1093547"/>
              <a:ext cx="445956" cy="369332"/>
            </a:xfrm>
            <a:prstGeom prst="rect">
              <a:avLst/>
            </a:prstGeom>
            <a:solidFill>
              <a:schemeClr val="tx1"/>
            </a:solidFill>
          </p:spPr>
          <p:txBody>
            <a:bodyPr wrap="none" rtlCol="0">
              <a:spAutoFit/>
            </a:bodyPr>
            <a:lstStyle/>
            <a:p>
              <a:r>
                <a:rPr lang="en-US" dirty="0">
                  <a:solidFill>
                    <a:schemeClr val="bg1"/>
                  </a:solidFill>
                </a:rPr>
                <a:t>H1</a:t>
              </a:r>
            </a:p>
          </p:txBody>
        </p:sp>
      </p:grpSp>
      <p:sp>
        <p:nvSpPr>
          <p:cNvPr id="51" name="TextBox 50">
            <a:extLst>
              <a:ext uri="{FF2B5EF4-FFF2-40B4-BE49-F238E27FC236}">
                <a16:creationId xmlns:a16="http://schemas.microsoft.com/office/drawing/2014/main" id="{8AED34AE-1BB6-4FD5-8F55-DE6E5FBEAE1F}"/>
              </a:ext>
            </a:extLst>
          </p:cNvPr>
          <p:cNvSpPr txBox="1"/>
          <p:nvPr/>
        </p:nvSpPr>
        <p:spPr>
          <a:xfrm>
            <a:off x="202998" y="1668817"/>
            <a:ext cx="5768528"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t>Metallography of cross sections showed a normal fracture for H1.</a:t>
            </a:r>
          </a:p>
        </p:txBody>
      </p:sp>
      <p:grpSp>
        <p:nvGrpSpPr>
          <p:cNvPr id="6" name="Group 5">
            <a:extLst>
              <a:ext uri="{FF2B5EF4-FFF2-40B4-BE49-F238E27FC236}">
                <a16:creationId xmlns:a16="http://schemas.microsoft.com/office/drawing/2014/main" id="{18475AF6-2AFE-49F1-B996-4AF5C5523793}"/>
              </a:ext>
            </a:extLst>
          </p:cNvPr>
          <p:cNvGrpSpPr/>
          <p:nvPr/>
        </p:nvGrpSpPr>
        <p:grpSpPr>
          <a:xfrm>
            <a:off x="4246774" y="4079662"/>
            <a:ext cx="1710355" cy="2295773"/>
            <a:chOff x="3442232" y="4008731"/>
            <a:chExt cx="2299490" cy="2566342"/>
          </a:xfrm>
        </p:grpSpPr>
        <p:pic>
          <p:nvPicPr>
            <p:cNvPr id="54" name="Picture 53" descr="A satellite image of a hurricane&#10;&#10;Description automatically generated with low confidence">
              <a:extLst>
                <a:ext uri="{FF2B5EF4-FFF2-40B4-BE49-F238E27FC236}">
                  <a16:creationId xmlns:a16="http://schemas.microsoft.com/office/drawing/2014/main" id="{ECF42542-D7CF-41F3-B2AE-8B29F420DC9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442232" y="4008731"/>
              <a:ext cx="2299490" cy="2566342"/>
            </a:xfrm>
            <a:prstGeom prst="rect">
              <a:avLst/>
            </a:prstGeom>
            <a:ln w="28575">
              <a:solidFill>
                <a:schemeClr val="accent5">
                  <a:lumMod val="40000"/>
                  <a:lumOff val="60000"/>
                </a:schemeClr>
              </a:solidFill>
            </a:ln>
          </p:spPr>
        </p:pic>
        <p:pic>
          <p:nvPicPr>
            <p:cNvPr id="55" name="Picture 54" descr="A satellite image of a hurricane&#10;&#10;Description automatically generated with low confidence">
              <a:extLst>
                <a:ext uri="{FF2B5EF4-FFF2-40B4-BE49-F238E27FC236}">
                  <a16:creationId xmlns:a16="http://schemas.microsoft.com/office/drawing/2014/main" id="{3A30FE54-E5CE-4E6D-BD76-9DCD3A9DCB5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442232" y="6299310"/>
              <a:ext cx="918948" cy="265129"/>
            </a:xfrm>
            <a:prstGeom prst="rect">
              <a:avLst/>
            </a:prstGeom>
          </p:spPr>
        </p:pic>
      </p:grpSp>
      <p:grpSp>
        <p:nvGrpSpPr>
          <p:cNvPr id="8" name="Group 7">
            <a:extLst>
              <a:ext uri="{FF2B5EF4-FFF2-40B4-BE49-F238E27FC236}">
                <a16:creationId xmlns:a16="http://schemas.microsoft.com/office/drawing/2014/main" id="{62015A74-6C1F-4C23-97B9-134F37CB02CA}"/>
              </a:ext>
            </a:extLst>
          </p:cNvPr>
          <p:cNvGrpSpPr/>
          <p:nvPr/>
        </p:nvGrpSpPr>
        <p:grpSpPr>
          <a:xfrm>
            <a:off x="6200706" y="1567237"/>
            <a:ext cx="5900717" cy="4732073"/>
            <a:chOff x="5904269" y="1440050"/>
            <a:chExt cx="5900717" cy="4732073"/>
          </a:xfrm>
        </p:grpSpPr>
        <p:grpSp>
          <p:nvGrpSpPr>
            <p:cNvPr id="5" name="Group 4">
              <a:extLst>
                <a:ext uri="{FF2B5EF4-FFF2-40B4-BE49-F238E27FC236}">
                  <a16:creationId xmlns:a16="http://schemas.microsoft.com/office/drawing/2014/main" id="{7195EC2E-03C4-4EDC-91D3-560BFA65E11C}"/>
                </a:ext>
              </a:extLst>
            </p:cNvPr>
            <p:cNvGrpSpPr/>
            <p:nvPr/>
          </p:nvGrpSpPr>
          <p:grpSpPr>
            <a:xfrm>
              <a:off x="5904269" y="3527211"/>
              <a:ext cx="5900717" cy="2644912"/>
              <a:chOff x="5940446" y="3930161"/>
              <a:chExt cx="5900717" cy="2644912"/>
            </a:xfrm>
          </p:grpSpPr>
          <p:grpSp>
            <p:nvGrpSpPr>
              <p:cNvPr id="42" name="Group 41">
                <a:extLst>
                  <a:ext uri="{FF2B5EF4-FFF2-40B4-BE49-F238E27FC236}">
                    <a16:creationId xmlns:a16="http://schemas.microsoft.com/office/drawing/2014/main" id="{690D0348-CC27-451E-A991-1464ACC88ECF}"/>
                  </a:ext>
                </a:extLst>
              </p:cNvPr>
              <p:cNvGrpSpPr>
                <a:grpSpLocks noChangeAspect="1"/>
              </p:cNvGrpSpPr>
              <p:nvPr/>
            </p:nvGrpSpPr>
            <p:grpSpPr>
              <a:xfrm>
                <a:off x="5940446" y="3930161"/>
                <a:ext cx="5900717" cy="2644912"/>
                <a:chOff x="5891975" y="4045375"/>
                <a:chExt cx="4591374" cy="2058018"/>
              </a:xfrm>
            </p:grpSpPr>
            <p:pic>
              <p:nvPicPr>
                <p:cNvPr id="43" name="Picture 42">
                  <a:extLst>
                    <a:ext uri="{FF2B5EF4-FFF2-40B4-BE49-F238E27FC236}">
                      <a16:creationId xmlns:a16="http://schemas.microsoft.com/office/drawing/2014/main" id="{51634EAA-2371-4E1D-9B94-5C4CE5194894}"/>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891975" y="4045375"/>
                  <a:ext cx="4591374" cy="2058018"/>
                </a:xfrm>
                <a:prstGeom prst="rect">
                  <a:avLst/>
                </a:prstGeom>
              </p:spPr>
            </p:pic>
            <p:grpSp>
              <p:nvGrpSpPr>
                <p:cNvPr id="44" name="Group 43">
                  <a:extLst>
                    <a:ext uri="{FF2B5EF4-FFF2-40B4-BE49-F238E27FC236}">
                      <a16:creationId xmlns:a16="http://schemas.microsoft.com/office/drawing/2014/main" id="{B22B4228-6228-41A9-802C-F3553B4CE91E}"/>
                    </a:ext>
                  </a:extLst>
                </p:cNvPr>
                <p:cNvGrpSpPr/>
                <p:nvPr/>
              </p:nvGrpSpPr>
              <p:grpSpPr>
                <a:xfrm>
                  <a:off x="8833259" y="5457062"/>
                  <a:ext cx="1650090" cy="646331"/>
                  <a:chOff x="8852108" y="5081324"/>
                  <a:chExt cx="1650090" cy="646331"/>
                </a:xfrm>
              </p:grpSpPr>
              <p:sp>
                <p:nvSpPr>
                  <p:cNvPr id="45" name="TextBox 44">
                    <a:extLst>
                      <a:ext uri="{FF2B5EF4-FFF2-40B4-BE49-F238E27FC236}">
                        <a16:creationId xmlns:a16="http://schemas.microsoft.com/office/drawing/2014/main" id="{AC150DBA-962D-47B1-BE4B-66FD5A599444}"/>
                      </a:ext>
                    </a:extLst>
                  </p:cNvPr>
                  <p:cNvSpPr txBox="1"/>
                  <p:nvPr/>
                </p:nvSpPr>
                <p:spPr>
                  <a:xfrm>
                    <a:off x="8852108" y="5081324"/>
                    <a:ext cx="1650090" cy="646331"/>
                  </a:xfrm>
                  <a:prstGeom prst="rect">
                    <a:avLst/>
                  </a:prstGeom>
                  <a:solidFill>
                    <a:schemeClr val="tx1"/>
                  </a:solidFill>
                </p:spPr>
                <p:txBody>
                  <a:bodyPr wrap="square" rtlCol="0">
                    <a:spAutoFit/>
                  </a:bodyPr>
                  <a:lstStyle/>
                  <a:p>
                    <a:pPr algn="ctr"/>
                    <a:r>
                      <a:rPr lang="en-US" dirty="0">
                        <a:solidFill>
                          <a:schemeClr val="bg1"/>
                        </a:solidFill>
                      </a:rPr>
                      <a:t>5mm</a:t>
                    </a:r>
                  </a:p>
                  <a:p>
                    <a:pPr algn="ctr"/>
                    <a:endParaRPr lang="en-US" dirty="0">
                      <a:solidFill>
                        <a:schemeClr val="bg1"/>
                      </a:solidFill>
                    </a:endParaRPr>
                  </a:p>
                </p:txBody>
              </p:sp>
              <p:cxnSp>
                <p:nvCxnSpPr>
                  <p:cNvPr id="46" name="Straight Arrow Connector 45">
                    <a:extLst>
                      <a:ext uri="{FF2B5EF4-FFF2-40B4-BE49-F238E27FC236}">
                        <a16:creationId xmlns:a16="http://schemas.microsoft.com/office/drawing/2014/main" id="{36E00567-2F62-4CC2-8870-BE1230223E97}"/>
                      </a:ext>
                    </a:extLst>
                  </p:cNvPr>
                  <p:cNvCxnSpPr>
                    <a:cxnSpLocks/>
                  </p:cNvCxnSpPr>
                  <p:nvPr/>
                </p:nvCxnSpPr>
                <p:spPr>
                  <a:xfrm>
                    <a:off x="8965289" y="5540014"/>
                    <a:ext cx="1508760" cy="0"/>
                  </a:xfrm>
                  <a:prstGeom prst="straightConnector1">
                    <a:avLst/>
                  </a:prstGeom>
                  <a:ln w="285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sp>
            <p:nvSpPr>
              <p:cNvPr id="50" name="TextBox 49">
                <a:extLst>
                  <a:ext uri="{FF2B5EF4-FFF2-40B4-BE49-F238E27FC236}">
                    <a16:creationId xmlns:a16="http://schemas.microsoft.com/office/drawing/2014/main" id="{B2C0546C-342E-4EB2-9027-9340B6435D9C}"/>
                  </a:ext>
                </a:extLst>
              </p:cNvPr>
              <p:cNvSpPr txBox="1"/>
              <p:nvPr/>
            </p:nvSpPr>
            <p:spPr>
              <a:xfrm>
                <a:off x="11402276" y="3943219"/>
                <a:ext cx="433132" cy="369332"/>
              </a:xfrm>
              <a:prstGeom prst="rect">
                <a:avLst/>
              </a:prstGeom>
              <a:solidFill>
                <a:schemeClr val="tx1"/>
              </a:solidFill>
            </p:spPr>
            <p:txBody>
              <a:bodyPr wrap="none" rtlCol="0">
                <a:spAutoFit/>
              </a:bodyPr>
              <a:lstStyle/>
              <a:p>
                <a:r>
                  <a:rPr lang="en-US" dirty="0">
                    <a:solidFill>
                      <a:schemeClr val="bg1"/>
                    </a:solidFill>
                  </a:rPr>
                  <a:t>V1</a:t>
                </a:r>
              </a:p>
            </p:txBody>
          </p:sp>
          <p:cxnSp>
            <p:nvCxnSpPr>
              <p:cNvPr id="17" name="Straight Arrow Connector 16">
                <a:extLst>
                  <a:ext uri="{FF2B5EF4-FFF2-40B4-BE49-F238E27FC236}">
                    <a16:creationId xmlns:a16="http://schemas.microsoft.com/office/drawing/2014/main" id="{4C88B308-8475-436D-84A2-DAA222F29FF6}"/>
                  </a:ext>
                </a:extLst>
              </p:cNvPr>
              <p:cNvCxnSpPr>
                <a:cxnSpLocks/>
                <a:stCxn id="18" idx="1"/>
              </p:cNvCxnSpPr>
              <p:nvPr/>
            </p:nvCxnSpPr>
            <p:spPr>
              <a:xfrm flipH="1" flipV="1">
                <a:off x="6096001" y="4116976"/>
                <a:ext cx="880726" cy="359903"/>
              </a:xfrm>
              <a:prstGeom prst="straightConnector1">
                <a:avLst/>
              </a:prstGeom>
              <a:ln w="28575">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18" name="TextBox 17">
                <a:extLst>
                  <a:ext uri="{FF2B5EF4-FFF2-40B4-BE49-F238E27FC236}">
                    <a16:creationId xmlns:a16="http://schemas.microsoft.com/office/drawing/2014/main" id="{40C545EA-2A48-4309-ACEB-BD54A723C0EF}"/>
                  </a:ext>
                </a:extLst>
              </p:cNvPr>
              <p:cNvSpPr txBox="1"/>
              <p:nvPr/>
            </p:nvSpPr>
            <p:spPr>
              <a:xfrm>
                <a:off x="6976727" y="4215269"/>
                <a:ext cx="1285049" cy="523220"/>
              </a:xfrm>
              <a:prstGeom prst="rect">
                <a:avLst/>
              </a:prstGeom>
              <a:solidFill>
                <a:schemeClr val="bg1"/>
              </a:solidFill>
              <a:ln w="28575">
                <a:solidFill>
                  <a:srgbClr val="FF0000"/>
                </a:solidFill>
              </a:ln>
            </p:spPr>
            <p:txBody>
              <a:bodyPr wrap="square" rtlCol="0">
                <a:spAutoFit/>
              </a:bodyPr>
              <a:lstStyle/>
              <a:p>
                <a:pPr algn="ctr"/>
                <a:r>
                  <a:rPr lang="en-US" sz="1400" dirty="0"/>
                  <a:t>Crack initiation site</a:t>
                </a:r>
              </a:p>
            </p:txBody>
          </p:sp>
          <p:sp>
            <p:nvSpPr>
              <p:cNvPr id="20" name="TextBox 19">
                <a:extLst>
                  <a:ext uri="{FF2B5EF4-FFF2-40B4-BE49-F238E27FC236}">
                    <a16:creationId xmlns:a16="http://schemas.microsoft.com/office/drawing/2014/main" id="{400223E3-2C26-4C1E-8956-B994F5C2359E}"/>
                  </a:ext>
                </a:extLst>
              </p:cNvPr>
              <p:cNvSpPr txBox="1"/>
              <p:nvPr/>
            </p:nvSpPr>
            <p:spPr>
              <a:xfrm>
                <a:off x="7255307" y="5847985"/>
                <a:ext cx="1609058" cy="523220"/>
              </a:xfrm>
              <a:prstGeom prst="rect">
                <a:avLst/>
              </a:prstGeom>
              <a:solidFill>
                <a:schemeClr val="bg1"/>
              </a:solidFill>
              <a:ln>
                <a:solidFill>
                  <a:srgbClr val="FF0000"/>
                </a:solidFill>
              </a:ln>
            </p:spPr>
            <p:txBody>
              <a:bodyPr wrap="square" rtlCol="0">
                <a:spAutoFit/>
              </a:bodyPr>
              <a:lstStyle/>
              <a:p>
                <a:pPr algn="ctr"/>
                <a:r>
                  <a:rPr lang="en-US" sz="1400" dirty="0"/>
                  <a:t>crack propagates and tears</a:t>
                </a:r>
              </a:p>
            </p:txBody>
          </p:sp>
          <p:sp>
            <p:nvSpPr>
              <p:cNvPr id="4" name="Rectangle 3">
                <a:extLst>
                  <a:ext uri="{FF2B5EF4-FFF2-40B4-BE49-F238E27FC236}">
                    <a16:creationId xmlns:a16="http://schemas.microsoft.com/office/drawing/2014/main" id="{C9AB4D8D-7B15-4B92-8554-DE548EC93D5E}"/>
                  </a:ext>
                </a:extLst>
              </p:cNvPr>
              <p:cNvSpPr/>
              <p:nvPr/>
            </p:nvSpPr>
            <p:spPr>
              <a:xfrm>
                <a:off x="6089743" y="5217215"/>
                <a:ext cx="1026274" cy="968188"/>
              </a:xfrm>
              <a:prstGeom prst="rect">
                <a:avLst/>
              </a:prstGeom>
              <a:noFill/>
              <a:ln w="19050">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Arc 18">
              <a:extLst>
                <a:ext uri="{FF2B5EF4-FFF2-40B4-BE49-F238E27FC236}">
                  <a16:creationId xmlns:a16="http://schemas.microsoft.com/office/drawing/2014/main" id="{0D79468C-F32C-4688-9093-7532264EF5E6}"/>
                </a:ext>
              </a:extLst>
            </p:cNvPr>
            <p:cNvSpPr/>
            <p:nvPr/>
          </p:nvSpPr>
          <p:spPr>
            <a:xfrm rot="10606870">
              <a:off x="5955145" y="1440050"/>
              <a:ext cx="1792176" cy="4544821"/>
            </a:xfrm>
            <a:prstGeom prst="arc">
              <a:avLst/>
            </a:prstGeom>
            <a:ln w="28575">
              <a:solidFill>
                <a:srgbClr val="FF0000"/>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7" name="Straight Connector 6">
            <a:extLst>
              <a:ext uri="{FF2B5EF4-FFF2-40B4-BE49-F238E27FC236}">
                <a16:creationId xmlns:a16="http://schemas.microsoft.com/office/drawing/2014/main" id="{71D9A954-888F-4DC5-8668-A51053B9925B}"/>
              </a:ext>
            </a:extLst>
          </p:cNvPr>
          <p:cNvCxnSpPr>
            <a:cxnSpLocks/>
          </p:cNvCxnSpPr>
          <p:nvPr/>
        </p:nvCxnSpPr>
        <p:spPr>
          <a:xfrm>
            <a:off x="5957129" y="4091864"/>
            <a:ext cx="405016" cy="875873"/>
          </a:xfrm>
          <a:prstGeom prst="line">
            <a:avLst/>
          </a:prstGeom>
          <a:ln w="28575">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FE9C0F6-8FAE-4248-9DE2-C43E857AAA8F}"/>
              </a:ext>
            </a:extLst>
          </p:cNvPr>
          <p:cNvCxnSpPr>
            <a:cxnSpLocks/>
          </p:cNvCxnSpPr>
          <p:nvPr/>
        </p:nvCxnSpPr>
        <p:spPr>
          <a:xfrm flipV="1">
            <a:off x="6051847" y="5893284"/>
            <a:ext cx="310298" cy="472638"/>
          </a:xfrm>
          <a:prstGeom prst="line">
            <a:avLst/>
          </a:prstGeom>
          <a:ln w="28575">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0" name="Footer Placeholder 2">
            <a:extLst>
              <a:ext uri="{FF2B5EF4-FFF2-40B4-BE49-F238E27FC236}">
                <a16:creationId xmlns:a16="http://schemas.microsoft.com/office/drawing/2014/main" id="{1EFB119C-94F5-4469-B373-B4DB73E73ABE}"/>
              </a:ext>
            </a:extLst>
          </p:cNvPr>
          <p:cNvSpPr>
            <a:spLocks noGrp="1"/>
          </p:cNvSpPr>
          <p:nvPr>
            <p:ph type="ftr" sz="quarter" idx="10"/>
          </p:nvPr>
        </p:nvSpPr>
        <p:spPr>
          <a:xfrm>
            <a:off x="9281159" y="6309360"/>
            <a:ext cx="2560320" cy="274320"/>
          </a:xfrm>
        </p:spPr>
        <p:txBody>
          <a:bodyPr/>
          <a:lstStyle/>
          <a:p>
            <a:r>
              <a:rPr lang="en-US" sz="800" dirty="0">
                <a:solidFill>
                  <a:schemeClr val="tx1"/>
                </a:solidFill>
              </a:rPr>
              <a:t>National Aeronautics and Space Administration </a:t>
            </a:r>
          </a:p>
        </p:txBody>
      </p:sp>
      <p:sp>
        <p:nvSpPr>
          <p:cNvPr id="26" name="Slide Number Placeholder 3">
            <a:extLst>
              <a:ext uri="{FF2B5EF4-FFF2-40B4-BE49-F238E27FC236}">
                <a16:creationId xmlns:a16="http://schemas.microsoft.com/office/drawing/2014/main" id="{BC79CE27-10B7-4F87-8454-F82F5491A034}"/>
              </a:ext>
            </a:extLst>
          </p:cNvPr>
          <p:cNvSpPr>
            <a:spLocks noGrp="1"/>
          </p:cNvSpPr>
          <p:nvPr>
            <p:ph type="sldNum" sz="quarter" idx="11"/>
          </p:nvPr>
        </p:nvSpPr>
        <p:spPr>
          <a:xfrm>
            <a:off x="202998" y="6332561"/>
            <a:ext cx="781674" cy="274320"/>
          </a:xfrm>
        </p:spPr>
        <p:txBody>
          <a:bodyPr/>
          <a:lstStyle/>
          <a:p>
            <a:fld id="{9B3E39EC-4BE2-4DEA-81C0-4ABC0AAB4AC0}" type="slidenum">
              <a:rPr lang="en-AU" smtClean="0"/>
              <a:pPr/>
              <a:t>30</a:t>
            </a:fld>
            <a:endParaRPr lang="en-AU" dirty="0"/>
          </a:p>
        </p:txBody>
      </p:sp>
      <p:sp>
        <p:nvSpPr>
          <p:cNvPr id="33" name="TextBox 32">
            <a:extLst>
              <a:ext uri="{FF2B5EF4-FFF2-40B4-BE49-F238E27FC236}">
                <a16:creationId xmlns:a16="http://schemas.microsoft.com/office/drawing/2014/main" id="{BA7EF34D-9CFD-462C-926D-FB76CC2149F4}"/>
              </a:ext>
            </a:extLst>
          </p:cNvPr>
          <p:cNvSpPr txBox="1"/>
          <p:nvPr/>
        </p:nvSpPr>
        <p:spPr>
          <a:xfrm>
            <a:off x="310494" y="2535902"/>
            <a:ext cx="3984620" cy="3785652"/>
          </a:xfrm>
          <a:prstGeom prst="rect">
            <a:avLst/>
          </a:prstGeom>
          <a:noFill/>
        </p:spPr>
        <p:txBody>
          <a:bodyPr wrap="square" rtlCol="0">
            <a:spAutoFit/>
          </a:bodyPr>
          <a:lstStyle/>
          <a:p>
            <a:pPr marL="285750" indent="-285750">
              <a:buFont typeface="Arial" panose="020B0604020202020204" pitchFamily="34" charset="0"/>
              <a:buChar char="•"/>
            </a:pPr>
            <a:r>
              <a:rPr lang="en-US" sz="2000" dirty="0"/>
              <a:t>V1 shows indication of tearing possibly caused by porosity or lack of fusion extending between two layers.</a:t>
            </a:r>
          </a:p>
          <a:p>
            <a:pPr marL="742950" lvl="1" indent="-285750">
              <a:buFont typeface="Arial" panose="020B0604020202020204" pitchFamily="34" charset="0"/>
              <a:buChar char="•"/>
            </a:pPr>
            <a:r>
              <a:rPr lang="en-US" sz="2000" dirty="0"/>
              <a:t>Defect not at crack initiation site for failure.</a:t>
            </a:r>
          </a:p>
          <a:p>
            <a:pPr marL="742950" lvl="1" indent="-285750">
              <a:buFont typeface="Arial" panose="020B0604020202020204" pitchFamily="34" charset="0"/>
              <a:buChar char="•"/>
            </a:pPr>
            <a:r>
              <a:rPr lang="en-US" sz="2000" dirty="0"/>
              <a:t>Fracture travels between two layers.</a:t>
            </a:r>
          </a:p>
          <a:p>
            <a:pPr marL="742950" lvl="1" indent="-285750">
              <a:buFont typeface="Arial" panose="020B0604020202020204" pitchFamily="34" charset="0"/>
              <a:buChar char="•"/>
            </a:pPr>
            <a:r>
              <a:rPr lang="en-US" sz="2000" dirty="0"/>
              <a:t>Could be layer separation from hydro-burst testing.</a:t>
            </a:r>
          </a:p>
          <a:p>
            <a:pPr marL="285750" indent="-285750">
              <a:buFont typeface="Arial" panose="020B0604020202020204" pitchFamily="34" charset="0"/>
              <a:buChar char="•"/>
            </a:pPr>
            <a:r>
              <a:rPr lang="en-US" sz="2000" dirty="0">
                <a:latin typeface="55 Helvetica Roman"/>
              </a:rPr>
              <a:t>Grains are elongated along the build direction</a:t>
            </a:r>
            <a:endParaRPr lang="en-US" sz="1600" dirty="0"/>
          </a:p>
        </p:txBody>
      </p:sp>
    </p:spTree>
    <p:extLst>
      <p:ext uri="{BB962C8B-B14F-4D97-AF65-F5344CB8AC3E}">
        <p14:creationId xmlns:p14="http://schemas.microsoft.com/office/powerpoint/2010/main" val="15626931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3056F8-6C56-42AA-A852-6DB0B6F70D3D}"/>
              </a:ext>
            </a:extLst>
          </p:cNvPr>
          <p:cNvSpPr>
            <a:spLocks noGrp="1"/>
          </p:cNvSpPr>
          <p:nvPr>
            <p:ph type="title"/>
          </p:nvPr>
        </p:nvSpPr>
        <p:spPr/>
        <p:txBody>
          <a:bodyPr>
            <a:normAutofit fontScale="90000"/>
          </a:bodyPr>
          <a:lstStyle/>
          <a:p>
            <a:r>
              <a:rPr lang="en-US" sz="2800" dirty="0"/>
              <a:t>Agenda: Evaluating Material Strength for 3D-printed EBAM Titanium Spherical Designs</a:t>
            </a:r>
            <a:br>
              <a:rPr lang="en-US" sz="2800" dirty="0"/>
            </a:br>
            <a:endParaRPr lang="en-US" dirty="0"/>
          </a:p>
        </p:txBody>
      </p:sp>
      <p:sp>
        <p:nvSpPr>
          <p:cNvPr id="4" name="Slide Number Placeholder 3"/>
          <p:cNvSpPr>
            <a:spLocks noGrp="1"/>
          </p:cNvSpPr>
          <p:nvPr>
            <p:ph type="sldNum" sz="quarter" idx="11"/>
          </p:nvPr>
        </p:nvSpPr>
        <p:spPr/>
        <p:txBody>
          <a:bodyPr/>
          <a:lstStyle/>
          <a:p>
            <a:fld id="{9B3E39EC-4BE2-4DEA-81C0-4ABC0AAB4AC0}" type="slidenum">
              <a:rPr lang="en-AU" smtClean="0"/>
              <a:pPr/>
              <a:t>31</a:t>
            </a:fld>
            <a:endParaRPr lang="en-AU" dirty="0"/>
          </a:p>
        </p:txBody>
      </p:sp>
      <p:sp>
        <p:nvSpPr>
          <p:cNvPr id="7" name="Text Placeholder 6">
            <a:extLst>
              <a:ext uri="{FF2B5EF4-FFF2-40B4-BE49-F238E27FC236}">
                <a16:creationId xmlns:a16="http://schemas.microsoft.com/office/drawing/2014/main" id="{AA44D29F-6EF4-4570-90B7-F01621569260}"/>
              </a:ext>
            </a:extLst>
          </p:cNvPr>
          <p:cNvSpPr>
            <a:spLocks noGrp="1"/>
          </p:cNvSpPr>
          <p:nvPr>
            <p:ph type="body" sz="quarter" idx="12"/>
          </p:nvPr>
        </p:nvSpPr>
        <p:spPr>
          <a:xfrm>
            <a:off x="320039" y="1126875"/>
            <a:ext cx="11521440" cy="4935537"/>
          </a:xfrm>
        </p:spPr>
        <p:txBody>
          <a:bodyPr/>
          <a:lstStyle/>
          <a:p>
            <a:r>
              <a:rPr lang="en-US" sz="2000" dirty="0"/>
              <a:t>Objective</a:t>
            </a:r>
          </a:p>
          <a:p>
            <a:r>
              <a:rPr lang="en-US" sz="2000" dirty="0"/>
              <a:t>Background of AM Processes</a:t>
            </a:r>
          </a:p>
          <a:p>
            <a:r>
              <a:rPr lang="en-US" sz="2000" dirty="0"/>
              <a:t>Approach</a:t>
            </a:r>
          </a:p>
          <a:p>
            <a:pPr lvl="1"/>
            <a:r>
              <a:rPr lang="en-US" sz="2000" dirty="0"/>
              <a:t>Titanium Dome Design</a:t>
            </a:r>
          </a:p>
          <a:p>
            <a:pPr lvl="1"/>
            <a:r>
              <a:rPr lang="en-US" sz="2000" dirty="0" err="1"/>
              <a:t>Hydroburst</a:t>
            </a:r>
            <a:r>
              <a:rPr lang="en-US" sz="2000" dirty="0"/>
              <a:t> Testing</a:t>
            </a:r>
          </a:p>
          <a:p>
            <a:pPr lvl="1"/>
            <a:r>
              <a:rPr lang="en-US" sz="2000" dirty="0"/>
              <a:t>Tensile Testing</a:t>
            </a:r>
          </a:p>
          <a:p>
            <a:pPr lvl="1"/>
            <a:r>
              <a:rPr lang="en-US" sz="2000" dirty="0"/>
              <a:t>Microstructure Analysis</a:t>
            </a:r>
          </a:p>
          <a:p>
            <a:pPr>
              <a:buFont typeface="+mj-lt"/>
              <a:buAutoNum type="arabicPeriod"/>
            </a:pPr>
            <a:r>
              <a:rPr lang="en-US" sz="2000" dirty="0"/>
              <a:t>Results and Discussion</a:t>
            </a:r>
          </a:p>
          <a:p>
            <a:pPr lvl="1"/>
            <a:r>
              <a:rPr lang="en-US" sz="2000" dirty="0" err="1"/>
              <a:t>Hydroburst</a:t>
            </a:r>
            <a:r>
              <a:rPr lang="en-US" sz="2000" dirty="0"/>
              <a:t> Challenges</a:t>
            </a:r>
          </a:p>
          <a:p>
            <a:pPr lvl="1"/>
            <a:r>
              <a:rPr lang="en-US" sz="2000" dirty="0"/>
              <a:t>Tensile Test Data Statistics and Trends</a:t>
            </a:r>
          </a:p>
          <a:p>
            <a:pPr lvl="1"/>
            <a:r>
              <a:rPr lang="en-US" sz="2000" dirty="0"/>
              <a:t>Microstructure Results</a:t>
            </a:r>
          </a:p>
          <a:p>
            <a:pPr>
              <a:buFont typeface="+mj-lt"/>
              <a:buAutoNum type="arabicPeriod"/>
            </a:pPr>
            <a:r>
              <a:rPr lang="en-US" sz="2000" dirty="0">
                <a:solidFill>
                  <a:srgbClr val="FF0000"/>
                </a:solidFill>
              </a:rPr>
              <a:t>Concluding Remarks</a:t>
            </a:r>
          </a:p>
          <a:p>
            <a:pPr indent="0">
              <a:buNone/>
            </a:pPr>
            <a:endParaRPr lang="en-US" dirty="0"/>
          </a:p>
          <a:p>
            <a:endParaRPr lang="en-US" dirty="0"/>
          </a:p>
          <a:p>
            <a:endParaRPr lang="en-US" dirty="0"/>
          </a:p>
        </p:txBody>
      </p:sp>
      <p:pic>
        <p:nvPicPr>
          <p:cNvPr id="8" name="Picture 2" descr="Image Courtesy of Sciaky">
            <a:extLst>
              <a:ext uri="{FF2B5EF4-FFF2-40B4-BE49-F238E27FC236}">
                <a16:creationId xmlns:a16="http://schemas.microsoft.com/office/drawing/2014/main" id="{540DF7C9-F22F-4BAB-A0DA-00A86AE244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891"/>
          <a:stretch/>
        </p:blipFill>
        <p:spPr bwMode="auto">
          <a:xfrm>
            <a:off x="5625737" y="1686400"/>
            <a:ext cx="6189616" cy="35211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0" name="Footer Placeholder 2">
            <a:extLst>
              <a:ext uri="{FF2B5EF4-FFF2-40B4-BE49-F238E27FC236}">
                <a16:creationId xmlns:a16="http://schemas.microsoft.com/office/drawing/2014/main" id="{541542E9-BAFB-41A0-9013-3341074BFD86}"/>
              </a:ext>
            </a:extLst>
          </p:cNvPr>
          <p:cNvSpPr>
            <a:spLocks noGrp="1"/>
          </p:cNvSpPr>
          <p:nvPr>
            <p:ph type="ftr" sz="quarter" idx="10"/>
          </p:nvPr>
        </p:nvSpPr>
        <p:spPr>
          <a:xfrm>
            <a:off x="9280525" y="6308725"/>
            <a:ext cx="2560638" cy="274638"/>
          </a:xfrm>
        </p:spPr>
        <p:txBody>
          <a:bodyPr/>
          <a:lstStyle/>
          <a:p>
            <a:r>
              <a:rPr lang="en-US" sz="800" dirty="0">
                <a:solidFill>
                  <a:schemeClr val="tx1"/>
                </a:solidFill>
              </a:rPr>
              <a:t>National Aeronautics and Space Administration </a:t>
            </a:r>
          </a:p>
        </p:txBody>
      </p:sp>
    </p:spTree>
    <p:extLst>
      <p:ext uri="{BB962C8B-B14F-4D97-AF65-F5344CB8AC3E}">
        <p14:creationId xmlns:p14="http://schemas.microsoft.com/office/powerpoint/2010/main" val="2269400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990604-7DCE-4638-B06F-67FEA0347BD3}"/>
              </a:ext>
            </a:extLst>
          </p:cNvPr>
          <p:cNvSpPr>
            <a:spLocks noGrp="1"/>
          </p:cNvSpPr>
          <p:nvPr>
            <p:ph type="title"/>
          </p:nvPr>
        </p:nvSpPr>
        <p:spPr/>
        <p:txBody>
          <a:bodyPr>
            <a:normAutofit/>
          </a:bodyPr>
          <a:lstStyle/>
          <a:p>
            <a:r>
              <a:rPr lang="en-US" dirty="0"/>
              <a:t>Lessons Learned</a:t>
            </a:r>
          </a:p>
        </p:txBody>
      </p:sp>
      <p:sp>
        <p:nvSpPr>
          <p:cNvPr id="5" name="Content Placeholder 4">
            <a:extLst>
              <a:ext uri="{FF2B5EF4-FFF2-40B4-BE49-F238E27FC236}">
                <a16:creationId xmlns:a16="http://schemas.microsoft.com/office/drawing/2014/main" id="{915C7368-E442-4D97-ACF9-FB0172E15269}"/>
              </a:ext>
            </a:extLst>
          </p:cNvPr>
          <p:cNvSpPr>
            <a:spLocks noGrp="1"/>
          </p:cNvSpPr>
          <p:nvPr>
            <p:ph sz="quarter" idx="12"/>
          </p:nvPr>
        </p:nvSpPr>
        <p:spPr>
          <a:xfrm>
            <a:off x="335756" y="1282564"/>
            <a:ext cx="5455444" cy="4886325"/>
          </a:xfrm>
        </p:spPr>
        <p:txBody>
          <a:bodyPr/>
          <a:lstStyle/>
          <a:p>
            <a:pPr marL="285750" indent="-285750">
              <a:buFont typeface="Arial" panose="020B0604020202020204" pitchFamily="34" charset="0"/>
              <a:buChar char="•"/>
            </a:pPr>
            <a:r>
              <a:rPr lang="en-US" dirty="0"/>
              <a:t>Early Career Experience</a:t>
            </a:r>
          </a:p>
          <a:p>
            <a:pPr marL="555750" lvl="1" indent="-285750">
              <a:buFont typeface="Arial" panose="020B0604020202020204" pitchFamily="34" charset="0"/>
              <a:buChar char="•"/>
            </a:pPr>
            <a:r>
              <a:rPr lang="en-US" sz="2400" dirty="0"/>
              <a:t>Project Planning</a:t>
            </a:r>
          </a:p>
          <a:p>
            <a:pPr marL="555750" lvl="1" indent="-285750">
              <a:buFont typeface="Arial" panose="020B0604020202020204" pitchFamily="34" charset="0"/>
              <a:buChar char="•"/>
            </a:pPr>
            <a:r>
              <a:rPr lang="en-US" sz="2400" dirty="0"/>
              <a:t>Design</a:t>
            </a:r>
          </a:p>
          <a:p>
            <a:pPr marL="555750" lvl="1" indent="-285750">
              <a:buFont typeface="Arial" panose="020B0604020202020204" pitchFamily="34" charset="0"/>
              <a:buChar char="•"/>
            </a:pPr>
            <a:r>
              <a:rPr lang="en-US" sz="2400" dirty="0"/>
              <a:t>Additive Manufacturing</a:t>
            </a:r>
          </a:p>
          <a:p>
            <a:pPr marL="285750" indent="-285750">
              <a:buFont typeface="Arial" panose="020B0604020202020204" pitchFamily="34" charset="0"/>
              <a:buChar char="•"/>
            </a:pPr>
            <a:r>
              <a:rPr lang="en-US" dirty="0"/>
              <a:t>Welds</a:t>
            </a:r>
          </a:p>
          <a:p>
            <a:pPr marL="555750" lvl="1" indent="-285750">
              <a:buFont typeface="Arial" panose="020B0604020202020204" pitchFamily="34" charset="0"/>
              <a:buChar char="•"/>
            </a:pPr>
            <a:r>
              <a:rPr lang="en-US" sz="2400" dirty="0"/>
              <a:t>Requires investigating interaction of welds and AM material</a:t>
            </a:r>
          </a:p>
          <a:p>
            <a:pPr marL="555750" lvl="1" indent="-285750">
              <a:buFont typeface="Arial" panose="020B0604020202020204" pitchFamily="34" charset="0"/>
              <a:buChar char="•"/>
            </a:pPr>
            <a:r>
              <a:rPr lang="en-US" sz="2400" dirty="0"/>
              <a:t>Solution</a:t>
            </a:r>
          </a:p>
          <a:p>
            <a:endParaRPr lang="en-US" dirty="0"/>
          </a:p>
        </p:txBody>
      </p:sp>
      <p:sp>
        <p:nvSpPr>
          <p:cNvPr id="6" name="Footer Placeholder 2">
            <a:extLst>
              <a:ext uri="{FF2B5EF4-FFF2-40B4-BE49-F238E27FC236}">
                <a16:creationId xmlns:a16="http://schemas.microsoft.com/office/drawing/2014/main" id="{64512E0B-0E17-49A9-BF0E-D4000786FBB2}"/>
              </a:ext>
            </a:extLst>
          </p:cNvPr>
          <p:cNvSpPr>
            <a:spLocks noGrp="1"/>
          </p:cNvSpPr>
          <p:nvPr>
            <p:ph type="ftr" sz="quarter" idx="10"/>
          </p:nvPr>
        </p:nvSpPr>
        <p:spPr>
          <a:xfrm>
            <a:off x="9281159" y="6309360"/>
            <a:ext cx="2560320" cy="274320"/>
          </a:xfrm>
        </p:spPr>
        <p:txBody>
          <a:bodyPr/>
          <a:lstStyle/>
          <a:p>
            <a:r>
              <a:rPr lang="en-US" sz="800" dirty="0">
                <a:solidFill>
                  <a:schemeClr val="tx1"/>
                </a:solidFill>
              </a:rPr>
              <a:t>National Aeronautics and Space Administration </a:t>
            </a:r>
          </a:p>
        </p:txBody>
      </p:sp>
      <p:pic>
        <p:nvPicPr>
          <p:cNvPr id="7" name="Picture 6">
            <a:extLst>
              <a:ext uri="{FF2B5EF4-FFF2-40B4-BE49-F238E27FC236}">
                <a16:creationId xmlns:a16="http://schemas.microsoft.com/office/drawing/2014/main" id="{A2DAEBCA-C9C9-4471-BD23-09F6551DF3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91200" y="1511164"/>
            <a:ext cx="2863033" cy="2985516"/>
          </a:xfrm>
          <a:prstGeom prst="rect">
            <a:avLst/>
          </a:prstGeom>
        </p:spPr>
      </p:pic>
      <p:pic>
        <p:nvPicPr>
          <p:cNvPr id="9" name="Picture 8">
            <a:extLst>
              <a:ext uri="{FF2B5EF4-FFF2-40B4-BE49-F238E27FC236}">
                <a16:creationId xmlns:a16="http://schemas.microsoft.com/office/drawing/2014/main" id="{CF65C48C-38DD-4937-85D5-3A2A580302BE}"/>
              </a:ext>
            </a:extLst>
          </p:cNvPr>
          <p:cNvPicPr>
            <a:picLocks noChangeAspect="1"/>
          </p:cNvPicPr>
          <p:nvPr/>
        </p:nvPicPr>
        <p:blipFill>
          <a:blip r:embed="rId4"/>
          <a:stretch>
            <a:fillRect/>
          </a:stretch>
        </p:blipFill>
        <p:spPr>
          <a:xfrm>
            <a:off x="8938915" y="1282564"/>
            <a:ext cx="3244808" cy="3066894"/>
          </a:xfrm>
          <a:prstGeom prst="rect">
            <a:avLst/>
          </a:prstGeom>
        </p:spPr>
      </p:pic>
    </p:spTree>
    <p:extLst>
      <p:ext uri="{BB962C8B-B14F-4D97-AF65-F5344CB8AC3E}">
        <p14:creationId xmlns:p14="http://schemas.microsoft.com/office/powerpoint/2010/main" val="737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B0C2C-0DC5-4075-8FF4-E56291EC15DE}"/>
              </a:ext>
            </a:extLst>
          </p:cNvPr>
          <p:cNvSpPr txBox="1">
            <a:spLocks/>
          </p:cNvSpPr>
          <p:nvPr/>
        </p:nvSpPr>
        <p:spPr>
          <a:xfrm>
            <a:off x="960120" y="259451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3" name="Title 2">
            <a:extLst>
              <a:ext uri="{FF2B5EF4-FFF2-40B4-BE49-F238E27FC236}">
                <a16:creationId xmlns:a16="http://schemas.microsoft.com/office/drawing/2014/main" id="{6D990604-7DCE-4638-B06F-67FEA0347BD3}"/>
              </a:ext>
            </a:extLst>
          </p:cNvPr>
          <p:cNvSpPr>
            <a:spLocks noGrp="1"/>
          </p:cNvSpPr>
          <p:nvPr>
            <p:ph type="title"/>
          </p:nvPr>
        </p:nvSpPr>
        <p:spPr/>
        <p:txBody>
          <a:bodyPr>
            <a:normAutofit/>
          </a:bodyPr>
          <a:lstStyle/>
          <a:p>
            <a:r>
              <a:rPr lang="en-US" dirty="0"/>
              <a:t>Concluding Remarks</a:t>
            </a:r>
          </a:p>
        </p:txBody>
      </p:sp>
      <p:sp>
        <p:nvSpPr>
          <p:cNvPr id="5" name="Content Placeholder 4">
            <a:extLst>
              <a:ext uri="{FF2B5EF4-FFF2-40B4-BE49-F238E27FC236}">
                <a16:creationId xmlns:a16="http://schemas.microsoft.com/office/drawing/2014/main" id="{915C7368-E442-4D97-ACF9-FB0172E15269}"/>
              </a:ext>
            </a:extLst>
          </p:cNvPr>
          <p:cNvSpPr>
            <a:spLocks noGrp="1"/>
          </p:cNvSpPr>
          <p:nvPr>
            <p:ph sz="quarter" idx="12"/>
          </p:nvPr>
        </p:nvSpPr>
        <p:spPr>
          <a:xfrm>
            <a:off x="335755" y="1126875"/>
            <a:ext cx="11706427" cy="4886325"/>
          </a:xfrm>
        </p:spPr>
        <p:txBody>
          <a:bodyPr/>
          <a:lstStyle/>
          <a:p>
            <a:pPr marL="285750" indent="-285750">
              <a:buFont typeface="Arial" panose="020B0604020202020204" pitchFamily="34" charset="0"/>
              <a:buChar char="•"/>
            </a:pPr>
            <a:r>
              <a:rPr lang="en-US" sz="2400" dirty="0"/>
              <a:t>The current testing showed the feasibility of using the EBW-DED process to manufacture titanium domes and potential SRM cases.</a:t>
            </a:r>
          </a:p>
          <a:p>
            <a:pPr marL="285750" indent="-285750">
              <a:buFont typeface="Arial" panose="020B0604020202020204" pitchFamily="34" charset="0"/>
              <a:buChar char="•"/>
            </a:pPr>
            <a:r>
              <a:rPr lang="en-US" sz="2400" dirty="0"/>
              <a:t>The hydro-burst testing resulted in up to 1580 </a:t>
            </a:r>
            <a:r>
              <a:rPr lang="en-US" sz="2400" dirty="0" err="1"/>
              <a:t>psig</a:t>
            </a:r>
            <a:r>
              <a:rPr lang="en-US" sz="2400" dirty="0"/>
              <a:t> of case pressure.</a:t>
            </a:r>
          </a:p>
          <a:p>
            <a:pPr marL="285750" indent="-285750">
              <a:buFont typeface="Arial" panose="020B0604020202020204" pitchFamily="34" charset="0"/>
              <a:buChar char="•"/>
            </a:pPr>
            <a:r>
              <a:rPr lang="en-US" sz="2400" dirty="0"/>
              <a:t>Tensile test data revealed good agreement in horizontal test samples and variation of vertical test sample data.</a:t>
            </a:r>
          </a:p>
          <a:p>
            <a:pPr marL="285750" indent="-285750">
              <a:buFont typeface="Arial" panose="020B0604020202020204" pitchFamily="34" charset="0"/>
              <a:buChar char="•"/>
            </a:pPr>
            <a:r>
              <a:rPr lang="en-US" sz="2400" dirty="0"/>
              <a:t>The micro-structure evaluation found no evidence of unusual characteristics</a:t>
            </a:r>
          </a:p>
          <a:p>
            <a:pPr marL="285750" indent="-285750">
              <a:buFont typeface="Arial" panose="020B0604020202020204" pitchFamily="34" charset="0"/>
              <a:buChar char="•"/>
            </a:pPr>
            <a:r>
              <a:rPr lang="en-US" sz="2400" dirty="0"/>
              <a:t>Fractures appear to be intragranular showing that grain boundaries are not the weakest part of the material. Porosity and lack of fusion is a concern that could lower the stress capability of the samples.</a:t>
            </a:r>
          </a:p>
          <a:p>
            <a:pPr marL="285750" indent="-285750">
              <a:buFont typeface="Arial" panose="020B0604020202020204" pitchFamily="34" charset="0"/>
              <a:buChar char="•"/>
            </a:pPr>
            <a:r>
              <a:rPr lang="en-US" sz="2400" dirty="0"/>
              <a:t>Future work should encompass evaluation of other AM processes, such as, Laser Powder-Bed Fusion and EBP-DED. With follow up on other aerospace grade materials like aluminum and steel.</a:t>
            </a:r>
          </a:p>
          <a:p>
            <a:pPr marL="285750" indent="-285750">
              <a:buFont typeface="Arial" panose="020B0604020202020204" pitchFamily="34" charset="0"/>
              <a:buChar char="•"/>
            </a:pPr>
            <a:r>
              <a:rPr lang="en-US" sz="2400" dirty="0"/>
              <a:t>Long-term goal to produce solid rocket motor casing for hot-fire testing.</a:t>
            </a:r>
          </a:p>
          <a:p>
            <a:endParaRPr lang="en-US" dirty="0"/>
          </a:p>
        </p:txBody>
      </p:sp>
      <p:sp>
        <p:nvSpPr>
          <p:cNvPr id="6" name="Footer Placeholder 2">
            <a:extLst>
              <a:ext uri="{FF2B5EF4-FFF2-40B4-BE49-F238E27FC236}">
                <a16:creationId xmlns:a16="http://schemas.microsoft.com/office/drawing/2014/main" id="{64512E0B-0E17-49A9-BF0E-D4000786FBB2}"/>
              </a:ext>
            </a:extLst>
          </p:cNvPr>
          <p:cNvSpPr>
            <a:spLocks noGrp="1"/>
          </p:cNvSpPr>
          <p:nvPr>
            <p:ph type="ftr" sz="quarter" idx="10"/>
          </p:nvPr>
        </p:nvSpPr>
        <p:spPr>
          <a:xfrm>
            <a:off x="9281159" y="6309360"/>
            <a:ext cx="2560320" cy="274320"/>
          </a:xfrm>
        </p:spPr>
        <p:txBody>
          <a:bodyPr/>
          <a:lstStyle/>
          <a:p>
            <a:r>
              <a:rPr lang="en-US" sz="800" dirty="0">
                <a:solidFill>
                  <a:schemeClr val="tx1"/>
                </a:solidFill>
              </a:rPr>
              <a:t>National Aeronautics and Space Administration </a:t>
            </a:r>
          </a:p>
        </p:txBody>
      </p:sp>
    </p:spTree>
    <p:extLst>
      <p:ext uri="{BB962C8B-B14F-4D97-AF65-F5344CB8AC3E}">
        <p14:creationId xmlns:p14="http://schemas.microsoft.com/office/powerpoint/2010/main" val="2303116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7A91-0B4C-4A78-A55D-4BB9E7C061E0}"/>
              </a:ext>
            </a:extLst>
          </p:cNvPr>
          <p:cNvSpPr>
            <a:spLocks noGrp="1"/>
          </p:cNvSpPr>
          <p:nvPr>
            <p:ph type="title"/>
          </p:nvPr>
        </p:nvSpPr>
        <p:spPr/>
        <p:txBody>
          <a:bodyPr/>
          <a:lstStyle/>
          <a:p>
            <a:r>
              <a:rPr lang="en-US" dirty="0"/>
              <a:t>References</a:t>
            </a:r>
          </a:p>
        </p:txBody>
      </p:sp>
      <p:sp>
        <p:nvSpPr>
          <p:cNvPr id="3" name="Footer Placeholder 2">
            <a:extLst>
              <a:ext uri="{FF2B5EF4-FFF2-40B4-BE49-F238E27FC236}">
                <a16:creationId xmlns:a16="http://schemas.microsoft.com/office/drawing/2014/main" id="{2D7AFE2F-3EA7-4EE4-8009-FCFF8BE2B0A5}"/>
              </a:ext>
            </a:extLst>
          </p:cNvPr>
          <p:cNvSpPr>
            <a:spLocks noGrp="1"/>
          </p:cNvSpPr>
          <p:nvPr>
            <p:ph type="ftr" sz="quarter" idx="10"/>
          </p:nvPr>
        </p:nvSpPr>
        <p:spPr/>
        <p:txBody>
          <a:bodyPr/>
          <a:lstStyle/>
          <a:p>
            <a:r>
              <a:rPr lang="en-US" sz="800">
                <a:solidFill>
                  <a:schemeClr val="tx1"/>
                </a:solidFill>
              </a:rPr>
              <a:t>National Aeronautics and Space Administration </a:t>
            </a:r>
            <a:endParaRPr lang="en-US" sz="800" dirty="0">
              <a:solidFill>
                <a:schemeClr val="tx1"/>
              </a:solidFill>
            </a:endParaRPr>
          </a:p>
        </p:txBody>
      </p:sp>
      <p:sp>
        <p:nvSpPr>
          <p:cNvPr id="4" name="Slide Number Placeholder 3">
            <a:extLst>
              <a:ext uri="{FF2B5EF4-FFF2-40B4-BE49-F238E27FC236}">
                <a16:creationId xmlns:a16="http://schemas.microsoft.com/office/drawing/2014/main" id="{F35E37F6-8481-49BA-A4E7-F9560B86A6AA}"/>
              </a:ext>
            </a:extLst>
          </p:cNvPr>
          <p:cNvSpPr>
            <a:spLocks noGrp="1"/>
          </p:cNvSpPr>
          <p:nvPr>
            <p:ph type="sldNum" sz="quarter" idx="11"/>
          </p:nvPr>
        </p:nvSpPr>
        <p:spPr/>
        <p:txBody>
          <a:bodyPr/>
          <a:lstStyle/>
          <a:p>
            <a:fld id="{9B3E39EC-4BE2-4DEA-81C0-4ABC0AAB4AC0}" type="slidenum">
              <a:rPr lang="en-AU" smtClean="0"/>
              <a:pPr/>
              <a:t>34</a:t>
            </a:fld>
            <a:endParaRPr lang="en-AU" dirty="0"/>
          </a:p>
        </p:txBody>
      </p:sp>
      <p:sp>
        <p:nvSpPr>
          <p:cNvPr id="5" name="Content Placeholder 4">
            <a:extLst>
              <a:ext uri="{FF2B5EF4-FFF2-40B4-BE49-F238E27FC236}">
                <a16:creationId xmlns:a16="http://schemas.microsoft.com/office/drawing/2014/main" id="{35DA41CD-DEDA-4E3F-943A-FDF42E7920FC}"/>
              </a:ext>
            </a:extLst>
          </p:cNvPr>
          <p:cNvSpPr>
            <a:spLocks noGrp="1"/>
          </p:cNvSpPr>
          <p:nvPr>
            <p:ph sz="quarter" idx="12"/>
          </p:nvPr>
        </p:nvSpPr>
        <p:spPr/>
        <p:txBody>
          <a:bodyPr/>
          <a:lstStyle/>
          <a:p>
            <a:pPr marL="514350" indent="-514350">
              <a:buFont typeface="+mj-lt"/>
              <a:buAutoNum type="arabicPeriod"/>
            </a:pPr>
            <a:r>
              <a:rPr lang="en-US" sz="2000" dirty="0">
                <a:effectLst/>
              </a:rPr>
              <a:t>Northrop Grumman. (2018). </a:t>
            </a:r>
            <a:r>
              <a:rPr lang="en-US" sz="2000" i="1" dirty="0">
                <a:effectLst/>
              </a:rPr>
              <a:t>Propulsion Products Catalog</a:t>
            </a:r>
            <a:r>
              <a:rPr lang="en-US" sz="2000" dirty="0">
                <a:effectLst/>
              </a:rPr>
              <a:t>. Magna, UT; Northrop Grumman. </a:t>
            </a:r>
            <a:endParaRPr lang="en-US" sz="2000" dirty="0">
              <a:solidFill>
                <a:srgbClr val="333333"/>
              </a:solidFill>
              <a:latin typeface="-apple-system"/>
            </a:endParaRPr>
          </a:p>
          <a:p>
            <a:pPr marL="511175" indent="-511175">
              <a:buFont typeface="+mj-lt"/>
              <a:buAutoNum type="arabicPeriod"/>
            </a:pPr>
            <a:r>
              <a:rPr lang="en-US" sz="2000" b="0" i="0" dirty="0">
                <a:solidFill>
                  <a:srgbClr val="333333"/>
                </a:solidFill>
                <a:effectLst/>
                <a:latin typeface="-apple-system"/>
              </a:rPr>
              <a:t>Gradl, P., Tinker, D.C., Park, A. </a:t>
            </a:r>
            <a:r>
              <a:rPr lang="en-US" sz="2000" b="0" i="1" dirty="0">
                <a:solidFill>
                  <a:srgbClr val="333333"/>
                </a:solidFill>
                <a:effectLst/>
                <a:latin typeface="-apple-system"/>
              </a:rPr>
              <a:t>et al.</a:t>
            </a:r>
            <a:r>
              <a:rPr lang="en-US" sz="2000" b="0" i="0" dirty="0">
                <a:solidFill>
                  <a:srgbClr val="333333"/>
                </a:solidFill>
                <a:effectLst/>
                <a:latin typeface="-apple-system"/>
              </a:rPr>
              <a:t> Robust Metal Additive Manufacturing Process Selection and 	Development for Aerospace Components. </a:t>
            </a:r>
            <a:r>
              <a:rPr lang="en-US" sz="2000" b="0" i="1" dirty="0">
                <a:solidFill>
                  <a:srgbClr val="333333"/>
                </a:solidFill>
                <a:effectLst/>
                <a:latin typeface="-apple-system"/>
              </a:rPr>
              <a:t>J. of </a:t>
            </a:r>
            <a:r>
              <a:rPr lang="en-US" sz="2000" b="0" i="1" dirty="0" err="1">
                <a:solidFill>
                  <a:srgbClr val="333333"/>
                </a:solidFill>
                <a:effectLst/>
                <a:latin typeface="-apple-system"/>
              </a:rPr>
              <a:t>Materi</a:t>
            </a:r>
            <a:r>
              <a:rPr lang="en-US" sz="2000" b="0" i="1" dirty="0">
                <a:solidFill>
                  <a:srgbClr val="333333"/>
                </a:solidFill>
                <a:effectLst/>
                <a:latin typeface="-apple-system"/>
              </a:rPr>
              <a:t> </a:t>
            </a:r>
            <a:r>
              <a:rPr lang="en-US" sz="2000" b="0" i="1" dirty="0" err="1">
                <a:solidFill>
                  <a:srgbClr val="333333"/>
                </a:solidFill>
                <a:effectLst/>
                <a:latin typeface="-apple-system"/>
              </a:rPr>
              <a:t>Eng</a:t>
            </a:r>
            <a:r>
              <a:rPr lang="en-US" sz="2000" b="0" i="1" dirty="0">
                <a:solidFill>
                  <a:srgbClr val="333333"/>
                </a:solidFill>
                <a:effectLst/>
                <a:latin typeface="-apple-system"/>
              </a:rPr>
              <a:t> and Perform</a:t>
            </a:r>
            <a:r>
              <a:rPr lang="en-US" sz="2000" b="0" i="0" dirty="0">
                <a:solidFill>
                  <a:srgbClr val="333333"/>
                </a:solidFill>
                <a:effectLst/>
                <a:latin typeface="-apple-system"/>
              </a:rPr>
              <a:t> </a:t>
            </a:r>
            <a:r>
              <a:rPr lang="en-US" sz="2000" i="0" dirty="0">
                <a:solidFill>
                  <a:srgbClr val="333333"/>
                </a:solidFill>
                <a:effectLst/>
                <a:latin typeface="-apple-system"/>
              </a:rPr>
              <a:t>31</a:t>
            </a:r>
            <a:r>
              <a:rPr lang="en-US" sz="2000" b="0" i="0" dirty="0">
                <a:solidFill>
                  <a:srgbClr val="333333"/>
                </a:solidFill>
                <a:effectLst/>
                <a:latin typeface="-apple-system"/>
              </a:rPr>
              <a:t>, 6013–6044 (2022). 	</a:t>
            </a:r>
            <a:r>
              <a:rPr lang="en-US" sz="2000" b="0" i="0" dirty="0">
                <a:solidFill>
                  <a:srgbClr val="333333"/>
                </a:solidFill>
                <a:effectLst/>
                <a:latin typeface="-apple-system"/>
                <a:hlinkClick r:id="rId3"/>
              </a:rPr>
              <a:t>https://doi.org/10.1007/s11665-022-06850-0</a:t>
            </a:r>
            <a:endParaRPr lang="en-US" sz="2000" b="0" i="0" dirty="0">
              <a:solidFill>
                <a:srgbClr val="333333"/>
              </a:solidFill>
              <a:effectLst/>
              <a:latin typeface="-apple-system"/>
            </a:endParaRPr>
          </a:p>
          <a:p>
            <a:pPr marL="511175" indent="-511175">
              <a:buFont typeface="+mj-lt"/>
              <a:buAutoNum type="arabicPeriod"/>
            </a:pPr>
            <a:r>
              <a:rPr lang="en-US" sz="2000" dirty="0" err="1"/>
              <a:t>Stawovy</a:t>
            </a:r>
            <a:r>
              <a:rPr lang="en-US" sz="2000" dirty="0"/>
              <a:t>, M. T. (2018). Comparison of LCAC and pm </a:t>
            </a:r>
            <a:r>
              <a:rPr lang="en-US" sz="2000" dirty="0" err="1"/>
              <a:t>mo</a:t>
            </a:r>
            <a:r>
              <a:rPr lang="en-US" sz="2000" dirty="0"/>
              <a:t> deposited using Sciaky EBAM™. International 	Journal of Refractory Metals and Hard Materials, 73, 162–167. 	</a:t>
            </a:r>
            <a:r>
              <a:rPr lang="en-US" sz="2000" dirty="0">
                <a:hlinkClick r:id="rId4"/>
              </a:rPr>
              <a:t>https://doi.org/10.1016/j.ijrmhm.2018.02.009</a:t>
            </a:r>
            <a:endParaRPr lang="en-US" sz="2000" dirty="0"/>
          </a:p>
          <a:p>
            <a:pPr marL="511175" indent="-511175">
              <a:buFont typeface="+mj-lt"/>
              <a:buAutoNum type="arabicPeriod"/>
            </a:pPr>
            <a:r>
              <a:rPr lang="en-US" sz="2000" dirty="0"/>
              <a:t>Jones, L. H. (2020). (rep.). Structural Analysis of the ER62 TE AM Dome (pp. 1–9). MSFC, AL: ER41. </a:t>
            </a:r>
          </a:p>
          <a:p>
            <a:pPr marL="511175" indent="-511175">
              <a:buFont typeface="+mj-lt"/>
              <a:buAutoNum type="arabicPeriod"/>
            </a:pPr>
            <a:r>
              <a:rPr lang="en-US" sz="2000" dirty="0"/>
              <a:t>Barber, K. (2022). (rep.). 3D Printed Ti64 Dome (pp. 1–9). MSFC, AL: EM22. </a:t>
            </a:r>
          </a:p>
          <a:p>
            <a:pPr marL="511175" indent="-511175">
              <a:buFont typeface="+mj-lt"/>
              <a:buAutoNum type="arabicPeriod"/>
            </a:pPr>
            <a:r>
              <a:rPr lang="en-US" sz="2000" dirty="0"/>
              <a:t>Demeneghi, G., &amp; Handley, C. (2022). (rep.). Thin AM Ti64 Dome Sample (pp. 1–19). MSFC, AL: EM31. </a:t>
            </a:r>
          </a:p>
          <a:p>
            <a:pPr marL="511175" indent="-511175">
              <a:buFont typeface="+mj-lt"/>
              <a:buAutoNum type="arabicPeriod"/>
            </a:pPr>
            <a:endParaRPr lang="en-US" sz="2000" dirty="0"/>
          </a:p>
        </p:txBody>
      </p:sp>
    </p:spTree>
    <p:extLst>
      <p:ext uri="{BB962C8B-B14F-4D97-AF65-F5344CB8AC3E}">
        <p14:creationId xmlns:p14="http://schemas.microsoft.com/office/powerpoint/2010/main" val="26486396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B05929-04A3-415C-8797-A8822082591D}"/>
              </a:ext>
            </a:extLst>
          </p:cNvPr>
          <p:cNvSpPr>
            <a:spLocks noGrp="1"/>
          </p:cNvSpPr>
          <p:nvPr>
            <p:ph type="ctrTitle"/>
          </p:nvPr>
        </p:nvSpPr>
        <p:spPr>
          <a:xfrm>
            <a:off x="1523999" y="1886676"/>
            <a:ext cx="9144000" cy="2387600"/>
          </a:xfrm>
        </p:spPr>
        <p:txBody>
          <a:bodyPr/>
          <a:lstStyle/>
          <a:p>
            <a:r>
              <a:rPr lang="en-US" dirty="0"/>
              <a:t>Questions</a:t>
            </a:r>
          </a:p>
        </p:txBody>
      </p:sp>
      <p:sp>
        <p:nvSpPr>
          <p:cNvPr id="3" name="Slide Number Placeholder 2">
            <a:extLst>
              <a:ext uri="{FF2B5EF4-FFF2-40B4-BE49-F238E27FC236}">
                <a16:creationId xmlns:a16="http://schemas.microsoft.com/office/drawing/2014/main" id="{CC3411B7-93A5-479E-B73A-915A6FD535F0}"/>
              </a:ext>
            </a:extLst>
          </p:cNvPr>
          <p:cNvSpPr>
            <a:spLocks noGrp="1"/>
          </p:cNvSpPr>
          <p:nvPr>
            <p:ph type="sldNum" sz="quarter" idx="12"/>
          </p:nvPr>
        </p:nvSpPr>
        <p:spPr/>
        <p:txBody>
          <a:bodyPr/>
          <a:lstStyle/>
          <a:p>
            <a:fld id="{EF81E5C8-E1FA-49A6-9E52-C97C3DC6DBE7}" type="slidenum">
              <a:rPr lang="en-US" smtClean="0"/>
              <a:t>35</a:t>
            </a:fld>
            <a:endParaRPr lang="en-US"/>
          </a:p>
        </p:txBody>
      </p:sp>
      <p:sp>
        <p:nvSpPr>
          <p:cNvPr id="6" name="Footer Placeholder 2">
            <a:extLst>
              <a:ext uri="{FF2B5EF4-FFF2-40B4-BE49-F238E27FC236}">
                <a16:creationId xmlns:a16="http://schemas.microsoft.com/office/drawing/2014/main" id="{9CA0D582-B1BF-49F4-BB0E-57E68C88CE76}"/>
              </a:ext>
            </a:extLst>
          </p:cNvPr>
          <p:cNvSpPr>
            <a:spLocks noGrp="1"/>
          </p:cNvSpPr>
          <p:nvPr>
            <p:ph type="ftr" sz="quarter" idx="11"/>
          </p:nvPr>
        </p:nvSpPr>
        <p:spPr>
          <a:xfrm>
            <a:off x="9280525" y="6308725"/>
            <a:ext cx="2560638" cy="274638"/>
          </a:xfrm>
        </p:spPr>
        <p:txBody>
          <a:bodyPr/>
          <a:lstStyle/>
          <a:p>
            <a:r>
              <a:rPr lang="en-US" sz="800" dirty="0">
                <a:solidFill>
                  <a:schemeClr val="tx1"/>
                </a:solidFill>
              </a:rPr>
              <a:t>National Aeronautics and Space Administration </a:t>
            </a:r>
          </a:p>
        </p:txBody>
      </p:sp>
      <p:pic>
        <p:nvPicPr>
          <p:cNvPr id="7" name="Picture 12" descr="NASA insigniaCMYK">
            <a:extLst>
              <a:ext uri="{FF2B5EF4-FFF2-40B4-BE49-F238E27FC236}">
                <a16:creationId xmlns:a16="http://schemas.microsoft.com/office/drawing/2014/main" id="{C0B1AA45-F4C9-4129-8487-19AC6A83656C}"/>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5679" y="1527040"/>
            <a:ext cx="1660639" cy="1328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1060104"/>
      </p:ext>
    </p:extLst>
  </p:cSld>
  <p:clrMapOvr>
    <a:masterClrMapping/>
  </p:clrMapOvr>
</p:sld>
</file>

<file path=ppt/theme/theme1.xml><?xml version="1.0" encoding="utf-8"?>
<a:theme xmlns:a="http://schemas.openxmlformats.org/drawingml/2006/main" name="Jacobs PowerPoint">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genda">
  <a:themeElements>
    <a:clrScheme name="Jacobs Charts &amp; Tables">
      <a:dk1>
        <a:srgbClr val="000000"/>
      </a:dk1>
      <a:lt1>
        <a:srgbClr val="FFFFFF"/>
      </a:lt1>
      <a:dk2>
        <a:srgbClr val="333333"/>
      </a:dk2>
      <a:lt2>
        <a:srgbClr val="E5E5E5"/>
      </a:lt2>
      <a:accent1>
        <a:srgbClr val="333333"/>
      </a:accent1>
      <a:accent2>
        <a:srgbClr val="A5A5A5"/>
      </a:accent2>
      <a:accent3>
        <a:srgbClr val="C8C8C8"/>
      </a:accent3>
      <a:accent4>
        <a:srgbClr val="E6E6E6"/>
      </a:accent4>
      <a:accent5>
        <a:srgbClr val="333333"/>
      </a:accent5>
      <a:accent6>
        <a:srgbClr val="A5A5A5"/>
      </a:accent6>
      <a:hlink>
        <a:srgbClr val="C8C8C8"/>
      </a:hlink>
      <a:folHlink>
        <a:srgbClr val="E6E6E6"/>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2BC0991B-61B6-4672-9C8C-AFD0EAE0E6D5}"/>
    </a:ext>
  </a:extLst>
</a:theme>
</file>

<file path=ppt/theme/theme3.xml><?xml version="1.0" encoding="utf-8"?>
<a:theme xmlns:a="http://schemas.openxmlformats.org/drawingml/2006/main" name="Dividers Slide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7400D640-EF4A-46E9-BB93-688E265BD11D}"/>
    </a:ext>
  </a:extLst>
</a:theme>
</file>

<file path=ppt/theme/theme4.xml><?xml version="1.0" encoding="utf-8"?>
<a:theme xmlns:a="http://schemas.openxmlformats.org/drawingml/2006/main" name="Custom Design">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44989FB5-C365-492E-8918-FA1B52802865}"/>
    </a:ext>
  </a:extLst>
</a:theme>
</file>

<file path=ppt/theme/theme5.xml><?xml version="1.0" encoding="utf-8"?>
<a:theme xmlns:a="http://schemas.openxmlformats.org/drawingml/2006/main" name="Innovation Grant Status Quad">
  <a:themeElements>
    <a:clrScheme name="Custom 10">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44989FB5-C365-492E-8918-FA1B52802865}"/>
    </a:ext>
  </a:extLst>
</a:theme>
</file>

<file path=ppt/theme/theme6.xml><?xml version="1.0" encoding="utf-8"?>
<a:theme xmlns:a="http://schemas.openxmlformats.org/drawingml/2006/main" name="1_Quad chart">
  <a:themeElements>
    <a:clrScheme name="Custom 10">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44989FB5-C365-492E-8918-FA1B52802865}"/>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C52628577EC5B4B84B60A1CA033FD5B" ma:contentTypeVersion="1" ma:contentTypeDescription="Create a new document." ma:contentTypeScope="" ma:versionID="5af8c7ea6ff02c7b733a352362be9f6a">
  <xsd:schema xmlns:xsd="http://www.w3.org/2001/XMLSchema" xmlns:xs="http://www.w3.org/2001/XMLSchema" xmlns:p="http://schemas.microsoft.com/office/2006/metadata/properties" xmlns:ns2="8347ee61-1a34-464e-be01-4992e63f8b1f" targetNamespace="http://schemas.microsoft.com/office/2006/metadata/properties" ma:root="true" ma:fieldsID="bfe296a88abb874732c66788a8f8d5fe" ns2:_="">
    <xsd:import namespace="8347ee61-1a34-464e-be01-4992e63f8b1f"/>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47ee61-1a34-464e-be01-4992e63f8b1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999B5B-9DD3-44F7-929E-78C1E9416820}">
  <ds:schemaRefs>
    <ds:schemaRef ds:uri="http://purl.org/dc/elements/1.1/"/>
    <ds:schemaRef ds:uri="http://schemas.microsoft.com/office/2006/documentManagement/types"/>
    <ds:schemaRef ds:uri="http://schemas.microsoft.com/office/2006/metadata/properties"/>
    <ds:schemaRef ds:uri="8347ee61-1a34-464e-be01-4992e63f8b1f"/>
    <ds:schemaRef ds:uri="http://purl.org/dc/terms/"/>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5EC268D-F9A6-4E58-A941-7AC7C1CDD0DB}">
  <ds:schemaRefs>
    <ds:schemaRef ds:uri="http://schemas.microsoft.com/sharepoint/v3/contenttype/forms"/>
  </ds:schemaRefs>
</ds:datastoreItem>
</file>

<file path=customXml/itemProps3.xml><?xml version="1.0" encoding="utf-8"?>
<ds:datastoreItem xmlns:ds="http://schemas.openxmlformats.org/officeDocument/2006/customXml" ds:itemID="{C8007755-70D1-44C9-99E9-3C0482F377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47ee61-1a34-464e-be01-4992e63f8b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Jacobs_PowerPoint_V7-01</Template>
  <TotalTime>24332</TotalTime>
  <Words>4250</Words>
  <Application>Microsoft Office PowerPoint</Application>
  <PresentationFormat>Widescreen</PresentationFormat>
  <Paragraphs>517</Paragraphs>
  <Slides>35</Slides>
  <Notes>32</Notes>
  <HiddenSlides>0</HiddenSlides>
  <MMClips>1</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35</vt:i4>
      </vt:variant>
    </vt:vector>
  </HeadingPairs>
  <TitlesOfParts>
    <vt:vector size="48" baseType="lpstr">
      <vt:lpstr>Calibri</vt:lpstr>
      <vt:lpstr>Wingdings</vt:lpstr>
      <vt:lpstr>Arial</vt:lpstr>
      <vt:lpstr>Times New Roman</vt:lpstr>
      <vt:lpstr>Jacobs Chronos</vt:lpstr>
      <vt:lpstr>55 Helvetica Roman</vt:lpstr>
      <vt:lpstr>-apple-system</vt:lpstr>
      <vt:lpstr>Jacobs PowerPoint</vt:lpstr>
      <vt:lpstr>Agenda</vt:lpstr>
      <vt:lpstr>Dividers Slides</vt:lpstr>
      <vt:lpstr>Custom Design</vt:lpstr>
      <vt:lpstr>Innovation Grant Status Quad</vt:lpstr>
      <vt:lpstr>1_Quad chart</vt:lpstr>
      <vt:lpstr>Additive Manufacture Application For Solid Rocket Motor Cases</vt:lpstr>
      <vt:lpstr>Agenda: Evaluating Material Strength for 3D-printed EBAM Titanium Spherical Designs </vt:lpstr>
      <vt:lpstr>Objective: Electron Beam Additive Manufacturing of SRM Cases</vt:lpstr>
      <vt:lpstr>Agenda: Evaluating Material Strength for 3D-printed EBAM Titanium Spherical Designs </vt:lpstr>
      <vt:lpstr>Types of AM Processes</vt:lpstr>
      <vt:lpstr>AM Process Build Platform Comparison</vt:lpstr>
      <vt:lpstr>PowerPoint Presentation</vt:lpstr>
      <vt:lpstr>Agenda: Evaluating Material Strength for 3D-printed EBAM Titanium Spherical Designs </vt:lpstr>
      <vt:lpstr>Design and Structural Analysis</vt:lpstr>
      <vt:lpstr>Design and Structural Analysis</vt:lpstr>
      <vt:lpstr>Agenda: Evaluating Material Strength for 3D-printed EBAM Titanium Spherical Designs </vt:lpstr>
      <vt:lpstr>Hydro-burst Testing Set-up</vt:lpstr>
      <vt:lpstr>Hydro-burst Testing Set-up</vt:lpstr>
      <vt:lpstr>Agenda: Evaluating Material Strength for 3D-printed EBAM Titanium Spherical Designs </vt:lpstr>
      <vt:lpstr>Material Testing &amp; Analysis:</vt:lpstr>
      <vt:lpstr>Material Testing &amp; Analysis:</vt:lpstr>
      <vt:lpstr>Agenda: Evaluating Material Strength for 3D-printed EBAM Titanium Spherical Designs </vt:lpstr>
      <vt:lpstr>Light Microscopy, Micro-Hardness, Fractography Testing</vt:lpstr>
      <vt:lpstr>Agenda: Evaluating Material Strength for 3D-printed EBAM Titanium Spherical Designs </vt:lpstr>
      <vt:lpstr>Hemisphere Hydro-burst Test Results</vt:lpstr>
      <vt:lpstr>Sphere Hydro-burst Test Results</vt:lpstr>
      <vt:lpstr>Agenda: Evaluating Material Strength for 3D-printed EBAM Titanium Spherical Designs </vt:lpstr>
      <vt:lpstr>Project Results</vt:lpstr>
      <vt:lpstr>Project Results</vt:lpstr>
      <vt:lpstr>Agenda: Evaluating Material Strength for 3D-printed EBAM Titanium Spherical Designs </vt:lpstr>
      <vt:lpstr>Digital Light Microscopy Results</vt:lpstr>
      <vt:lpstr>Micro Hardness Results</vt:lpstr>
      <vt:lpstr>Fractography Results</vt:lpstr>
      <vt:lpstr>Fractography Results</vt:lpstr>
      <vt:lpstr>Metallography of Fracture Specimens Results</vt:lpstr>
      <vt:lpstr>Agenda: Evaluating Material Strength for 3D-printed EBAM Titanium Spherical Designs </vt:lpstr>
      <vt:lpstr>Lessons Learned</vt:lpstr>
      <vt:lpstr>Concluding Remarks</vt:lpstr>
      <vt:lpstr>References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Jacobs Basic PowerPoint Template</dc:title>
  <dc:creator>Gray, Amanda;Cyndi (MSFC-ED10)[ESSCA]</dc:creator>
  <cp:keywords>Reduced file size</cp:keywords>
  <cp:lastModifiedBy>Briggs, Nicholas J. (MSFC-ER62)</cp:lastModifiedBy>
  <cp:revision>236</cp:revision>
  <cp:lastPrinted>2022-09-06T13:46:27Z</cp:lastPrinted>
  <dcterms:created xsi:type="dcterms:W3CDTF">2019-10-29T21:59:11Z</dcterms:created>
  <dcterms:modified xsi:type="dcterms:W3CDTF">2022-09-07T22:11:10Z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0x010100FC52628577EC5B4B84B60A1CA033FD5B</vt:lpwstr>
  </property>
  <property fmtid="{D5CDD505-2E9C-101B-9397-08002B2CF9AE}" pid="3" name="JiveObjectID">
    <vt:lpwstr>85685</vt:lpwstr>
  </property>
  <property fmtid="{D5CDD505-2E9C-101B-9397-08002B2CF9AE}" pid="4" name="Jive_VersionGuid">
    <vt:lpwstr>f929f89a-e4f0-4463-9ab8-849d38477e16</vt:lpwstr>
  </property>
  <property fmtid="{D5CDD505-2E9C-101B-9397-08002B2CF9AE}" pid="5" name="Offisync_UpdateToken">
    <vt:lpwstr>3</vt:lpwstr>
  </property>
  <property fmtid="{D5CDD505-2E9C-101B-9397-08002B2CF9AE}" pid="6" name="Offisync_ProviderInitializationData">
    <vt:lpwstr>https://jacobsconnect.jacobs.com</vt:lpwstr>
  </property>
  <property fmtid="{D5CDD505-2E9C-101B-9397-08002B2CF9AE}" pid="7" name="Offisync_UniqueId">
    <vt:lpwstr>305709</vt:lpwstr>
  </property>
  <property fmtid="{D5CDD505-2E9C-101B-9397-08002B2CF9AE}" pid="8" name="Offisync_ServerID">
    <vt:lpwstr>9cccfa22-076e-4cdd-971e-89631ff06cda</vt:lpwstr>
  </property>
  <property fmtid="{D5CDD505-2E9C-101B-9397-08002B2CF9AE}" pid="9" name="Jive_LatestUserAccountName">
    <vt:lpwstr>cyndi.russell@jacobs.com</vt:lpwstr>
  </property>
</Properties>
</file>