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10146" r:id="rId5"/>
    <p:sldId id="2072578145" r:id="rId6"/>
    <p:sldId id="2072578147" r:id="rId7"/>
    <p:sldId id="2072578148" r:id="rId8"/>
    <p:sldId id="2072578161" r:id="rId9"/>
    <p:sldId id="2072578160" r:id="rId10"/>
    <p:sldId id="2072578162" r:id="rId11"/>
    <p:sldId id="2072578164" r:id="rId12"/>
    <p:sldId id="2072578165" r:id="rId13"/>
    <p:sldId id="207257815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2160" userDrawn="1">
          <p15:clr>
            <a:srgbClr val="A4A3A4"/>
          </p15:clr>
        </p15:guide>
        <p15:guide id="4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tie Jo Adams" initials="KJA" lastIdx="2" clrIdx="0">
    <p:extLst>
      <p:ext uri="{19B8F6BF-5375-455C-9EA6-DF929625EA0E}">
        <p15:presenceInfo xmlns:p15="http://schemas.microsoft.com/office/powerpoint/2012/main" userId="Katie Jo Adam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F6C"/>
    <a:srgbClr val="CC00FF"/>
    <a:srgbClr val="0000FF"/>
    <a:srgbClr val="00A3E0"/>
    <a:srgbClr val="DB9FD2"/>
    <a:srgbClr val="FFFFFF"/>
    <a:srgbClr val="D0CECE"/>
    <a:srgbClr val="0285CA"/>
    <a:srgbClr val="96B0DE"/>
    <a:srgbClr val="70C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B03944-D507-4725-BC9B-A727AE6DC530}" v="2" dt="2022-09-14T20:38:27.8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77" autoAdjust="0"/>
    <p:restoredTop sz="86463" autoAdjust="0"/>
  </p:normalViewPr>
  <p:slideViewPr>
    <p:cSldViewPr snapToGrid="0" showGuides="1">
      <p:cViewPr varScale="1">
        <p:scale>
          <a:sx n="110" d="100"/>
          <a:sy n="110" d="100"/>
        </p:scale>
        <p:origin x="1104" y="16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154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1B0925-D018-4694-8BD2-B89F172BCC04}" type="datetimeFigureOut">
              <a:rPr lang="en-US" smtClean="0"/>
              <a:t>9/15/22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51C376-EA5F-40EB-B5C9-F210D82C3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887536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4688863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91F5F514-E216-4B0B-9B33-6FEA2EC08AD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8476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91F5F514-E216-4B0B-9B33-6FEA2EC08AD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031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755110" y="3084382"/>
            <a:ext cx="10684021" cy="40309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0" cap="all" baseline="0">
                <a:solidFill>
                  <a:srgbClr val="002F6C"/>
                </a:solidFill>
                <a:latin typeface="Agency FB" panose="020B0503020202020204" pitchFamily="34" charset="0"/>
              </a:defRPr>
            </a:lvl1pPr>
          </a:lstStyle>
          <a:p>
            <a:pPr lvl="0"/>
            <a:r>
              <a:rPr lang="en-US" dirty="0"/>
              <a:t>PRESENTATION SUBTITLE</a:t>
            </a:r>
          </a:p>
        </p:txBody>
      </p:sp>
      <p:sp>
        <p:nvSpPr>
          <p:cNvPr id="27" name="Text Placeholder 24"/>
          <p:cNvSpPr>
            <a:spLocks noGrp="1"/>
          </p:cNvSpPr>
          <p:nvPr>
            <p:ph type="body" sz="quarter" idx="12" hasCustomPrompt="1"/>
          </p:nvPr>
        </p:nvSpPr>
        <p:spPr>
          <a:xfrm>
            <a:off x="753989" y="4158597"/>
            <a:ext cx="10684021" cy="612333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baseline="0">
                <a:solidFill>
                  <a:srgbClr val="002F6C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Presenter’s Full Name</a:t>
            </a:r>
            <a:br>
              <a:rPr lang="en-US" dirty="0"/>
            </a:br>
            <a:r>
              <a:rPr lang="en-US" dirty="0"/>
              <a:t>Job Title</a:t>
            </a:r>
          </a:p>
          <a:p>
            <a:pPr lvl="0"/>
            <a:endParaRPr lang="en-US" dirty="0"/>
          </a:p>
        </p:txBody>
      </p:sp>
      <p:sp>
        <p:nvSpPr>
          <p:cNvPr id="28" name="Text Placeholder 24"/>
          <p:cNvSpPr>
            <a:spLocks noGrp="1"/>
          </p:cNvSpPr>
          <p:nvPr>
            <p:ph type="body" sz="quarter" idx="13" hasCustomPrompt="1"/>
          </p:nvPr>
        </p:nvSpPr>
        <p:spPr>
          <a:xfrm>
            <a:off x="753989" y="3694076"/>
            <a:ext cx="10684021" cy="3746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baseline="0">
                <a:solidFill>
                  <a:srgbClr val="002F6C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Location/Date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0" hasCustomPrompt="1"/>
          </p:nvPr>
        </p:nvSpPr>
        <p:spPr>
          <a:xfrm>
            <a:off x="755111" y="2221008"/>
            <a:ext cx="10684021" cy="86337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000" b="1" cap="all" baseline="0">
                <a:solidFill>
                  <a:srgbClr val="002F6C"/>
                </a:solidFill>
                <a:latin typeface="Agency FB" panose="020B0503020202020204" pitchFamily="34" charset="0"/>
              </a:defRPr>
            </a:lvl1pPr>
          </a:lstStyle>
          <a:p>
            <a:pPr lvl="0"/>
            <a:r>
              <a:rPr lang="en-US" dirty="0"/>
              <a:t>CLICK TO ENTER PRESENTATION TITLE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1852E18-07CE-4345-9896-C18B720D8E69}"/>
              </a:ext>
            </a:extLst>
          </p:cNvPr>
          <p:cNvCxnSpPr/>
          <p:nvPr userDrawn="1"/>
        </p:nvCxnSpPr>
        <p:spPr>
          <a:xfrm>
            <a:off x="129993" y="778476"/>
            <a:ext cx="10669812" cy="0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277AAEF1-59BD-4E45-A5E2-ED79433919D5}"/>
              </a:ext>
            </a:extLst>
          </p:cNvPr>
          <p:cNvSpPr/>
          <p:nvPr userDrawn="1"/>
        </p:nvSpPr>
        <p:spPr>
          <a:xfrm>
            <a:off x="0" y="6464592"/>
            <a:ext cx="12192000" cy="393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4A64DA2F-894D-44DF-840A-A08C8AE8D3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7216" y="162575"/>
            <a:ext cx="950368" cy="78500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124D124-F03C-4D11-98E7-0D0787D3C520}"/>
              </a:ext>
            </a:extLst>
          </p:cNvPr>
          <p:cNvSpPr txBox="1"/>
          <p:nvPr userDrawn="1"/>
        </p:nvSpPr>
        <p:spPr>
          <a:xfrm>
            <a:off x="11582400" y="6490471"/>
            <a:ext cx="609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5264778-C0F2-4A1D-870D-8751F1230773}" type="slidenum">
              <a:rPr lang="en-US" sz="900" smtClean="0">
                <a:solidFill>
                  <a:schemeClr val="bg1"/>
                </a:solidFill>
              </a:rPr>
              <a:pPr algn="ctr"/>
              <a:t>‹#›</a:t>
            </a:fld>
            <a:endParaRPr lang="en-US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3068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207521E-BCF9-447F-9DCE-9DF2B88CA1D6}"/>
              </a:ext>
            </a:extLst>
          </p:cNvPr>
          <p:cNvSpPr/>
          <p:nvPr userDrawn="1"/>
        </p:nvSpPr>
        <p:spPr>
          <a:xfrm>
            <a:off x="0" y="6464592"/>
            <a:ext cx="12192000" cy="393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EC49E4E-DC12-4C13-8237-52C5A208BD6A}"/>
              </a:ext>
            </a:extLst>
          </p:cNvPr>
          <p:cNvCxnSpPr>
            <a:cxnSpLocks/>
          </p:cNvCxnSpPr>
          <p:nvPr userDrawn="1"/>
        </p:nvCxnSpPr>
        <p:spPr>
          <a:xfrm>
            <a:off x="0" y="778476"/>
            <a:ext cx="12192000" cy="0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907723A4-623A-490E-AC05-EB11442B058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9993" y="115780"/>
            <a:ext cx="6618169" cy="5608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 cap="all" baseline="0">
                <a:solidFill>
                  <a:schemeClr val="accent1"/>
                </a:solidFill>
                <a:latin typeface="Agency FB" panose="020B0503020202020204" pitchFamily="34" charset="0"/>
              </a:defRPr>
            </a:lvl1pPr>
          </a:lstStyle>
          <a:p>
            <a:pPr lvl="0"/>
            <a:r>
              <a:rPr lang="en-US" dirty="0"/>
              <a:t>CLICK TO ENTER HEADER</a:t>
            </a:r>
          </a:p>
        </p:txBody>
      </p:sp>
      <p:sp>
        <p:nvSpPr>
          <p:cNvPr id="9" name="Content Placeholder 12">
            <a:extLst>
              <a:ext uri="{FF2B5EF4-FFF2-40B4-BE49-F238E27FC236}">
                <a16:creationId xmlns:a16="http://schemas.microsoft.com/office/drawing/2014/main" id="{66F4460E-B7D3-4135-AC74-BB1909CD35CF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44944" y="932872"/>
            <a:ext cx="11391241" cy="5402603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000" baseline="0">
                <a:solidFill>
                  <a:srgbClr val="63666A"/>
                </a:solidFill>
                <a:latin typeface="+mn-lt"/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 marL="3657600" indent="0">
              <a:buNone/>
              <a:defRPr/>
            </a:lvl9pPr>
          </a:lstStyle>
          <a:p>
            <a:pPr lvl="0"/>
            <a:r>
              <a:rPr lang="en-US" dirty="0"/>
              <a:t>Click to enter text.</a:t>
            </a:r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2CAD425E-99EF-49E5-B6F9-4A3E5B2466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7216" y="162575"/>
            <a:ext cx="950368" cy="78500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F3C1CB5-1D7F-4290-9184-F3192AFA0563}"/>
              </a:ext>
            </a:extLst>
          </p:cNvPr>
          <p:cNvSpPr txBox="1"/>
          <p:nvPr userDrawn="1"/>
        </p:nvSpPr>
        <p:spPr>
          <a:xfrm>
            <a:off x="11582400" y="6490471"/>
            <a:ext cx="609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5264778-C0F2-4A1D-870D-8751F1230773}" type="slidenum">
              <a:rPr lang="en-US" sz="900" smtClean="0">
                <a:solidFill>
                  <a:schemeClr val="bg1"/>
                </a:solidFill>
              </a:rPr>
              <a:pPr algn="ctr"/>
              <a:t>‹#›</a:t>
            </a:fld>
            <a:endParaRPr lang="en-US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51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 with Hea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58140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fif"/><Relationship Id="rId4" Type="http://schemas.openxmlformats.org/officeDocument/2006/relationships/theme" Target="../theme/theme1.xml"/><Relationship Id="rId9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FEBF71C-FDA5-425A-831C-3863D7D435B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8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82400" y="6490471"/>
            <a:ext cx="609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5264778-C0F2-4A1D-870D-8751F1230773}" type="slidenum">
              <a:rPr lang="en-US" sz="900" smtClean="0">
                <a:solidFill>
                  <a:schemeClr val="bg1"/>
                </a:solidFill>
              </a:rPr>
              <a:pPr algn="ctr"/>
              <a:t>‹#›</a:t>
            </a:fld>
            <a:endParaRPr lang="en-US" sz="900" dirty="0">
              <a:solidFill>
                <a:schemeClr val="bg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783A635-3C85-4543-A8FB-58F8D011BF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35" t="19697" r="12843" b="19243"/>
          <a:stretch/>
        </p:blipFill>
        <p:spPr>
          <a:xfrm rot="20023718">
            <a:off x="6320099" y="2829481"/>
            <a:ext cx="1248442" cy="124999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C69E99F-C415-434B-84B9-DD946C4398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137" r="26471"/>
          <a:stretch/>
        </p:blipFill>
        <p:spPr>
          <a:xfrm rot="20444487">
            <a:off x="4277180" y="2918894"/>
            <a:ext cx="2206190" cy="224035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15FCAD4-AFCC-4F71-A4E4-F0BE600C9E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55" t="52576" r="24216" b="6666"/>
          <a:stretch/>
        </p:blipFill>
        <p:spPr>
          <a:xfrm rot="19434629">
            <a:off x="-20439" y="2352798"/>
            <a:ext cx="4811718" cy="4741218"/>
          </a:xfrm>
          <a:prstGeom prst="rect">
            <a:avLst/>
          </a:prstGeom>
        </p:spPr>
      </p:pic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81BFA19-1B54-4F87-8E5C-6B1A78BF9EE8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7216" y="162575"/>
            <a:ext cx="950368" cy="78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405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97" r:id="rId2"/>
    <p:sldLayoutId id="2147483667" r:id="rId3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b="1" kern="1200">
          <a:solidFill>
            <a:schemeClr val="accent1"/>
          </a:solidFill>
          <a:latin typeface="Agency FB" panose="020B05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pos="384" userDrawn="1">
          <p15:clr>
            <a:srgbClr val="F26B43"/>
          </p15:clr>
        </p15:guide>
        <p15:guide id="3" pos="7296" userDrawn="1">
          <p15:clr>
            <a:srgbClr val="F26B43"/>
          </p15:clr>
        </p15:guide>
        <p15:guide id="4" orient="horz" pos="360" userDrawn="1">
          <p15:clr>
            <a:srgbClr val="F26B43"/>
          </p15:clr>
        </p15:guide>
        <p15:guide id="5" orient="horz" pos="21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8E17ABC-3C38-46E3-BDD8-0BC5B9B6D40D}"/>
              </a:ext>
            </a:extLst>
          </p:cNvPr>
          <p:cNvSpPr txBox="1"/>
          <p:nvPr/>
        </p:nvSpPr>
        <p:spPr bwMode="auto">
          <a:xfrm>
            <a:off x="8314386" y="5590727"/>
            <a:ext cx="3035616" cy="63094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87413" eaLnBrk="1" hangingPunct="1">
              <a:spcBef>
                <a:spcPts val="600"/>
              </a:spcBef>
              <a:buSzPct val="100000"/>
              <a:buNone/>
              <a:defRPr kumimoji="0" sz="2400" i="0" u="none" strike="noStrike" kern="0" cap="none" spc="0" normalizeH="0" baseline="0">
                <a:ln>
                  <a:solidFill>
                    <a:srgbClr val="000000">
                      <a:lumMod val="65000"/>
                      <a:lumOff val="35000"/>
                    </a:srgbClr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</a:defRPr>
            </a:lvl1pPr>
            <a:lvl2pPr marL="0" indent="0" defTabSz="887413" eaLnBrk="1" hangingPunct="1">
              <a:spcBef>
                <a:spcPts val="600"/>
              </a:spcBef>
              <a:buSzPct val="100000"/>
              <a:buNone/>
              <a:defRPr sz="1800" b="0" baseline="0">
                <a:solidFill>
                  <a:schemeClr val="tx1">
                    <a:lumMod val="75000"/>
                  </a:schemeClr>
                </a:solidFill>
                <a:effectLst/>
                <a:latin typeface="Calibri"/>
                <a:cs typeface="Calibri"/>
              </a:defRPr>
            </a:lvl2pPr>
            <a:lvl3pPr marL="0" indent="0" defTabSz="887413" eaLnBrk="1" hangingPunct="1">
              <a:spcBef>
                <a:spcPts val="600"/>
              </a:spcBef>
              <a:buSzPct val="80000"/>
              <a:buNone/>
              <a:defRPr sz="1800" b="0" baseline="0">
                <a:solidFill>
                  <a:schemeClr val="tx1">
                    <a:lumMod val="75000"/>
                  </a:schemeClr>
                </a:solidFill>
                <a:effectLst/>
                <a:latin typeface="Calibri"/>
                <a:cs typeface="Calibri"/>
              </a:defRPr>
            </a:lvl3pPr>
            <a:lvl4pPr marL="0" indent="0" defTabSz="887413" eaLnBrk="1" hangingPunct="1">
              <a:spcBef>
                <a:spcPct val="20000"/>
              </a:spcBef>
              <a:buSzPct val="80000"/>
              <a:buFont typeface="Arial" pitchFamily="34" charset="0"/>
              <a:buNone/>
              <a:defRPr sz="1800" b="0" baseline="0">
                <a:solidFill>
                  <a:schemeClr val="tx1">
                    <a:lumMod val="75000"/>
                  </a:schemeClr>
                </a:solidFill>
                <a:effectLst/>
                <a:latin typeface="Calibri"/>
                <a:cs typeface="Calibri"/>
              </a:defRPr>
            </a:lvl4pPr>
            <a:lvl5pPr marL="0" indent="0" defTabSz="887413" eaLnBrk="1" hangingPunct="1">
              <a:spcBef>
                <a:spcPct val="20000"/>
              </a:spcBef>
              <a:buSzPct val="80000"/>
              <a:buFont typeface="Arial" pitchFamily="34" charset="0"/>
              <a:buNone/>
              <a:defRPr sz="1800">
                <a:solidFill>
                  <a:schemeClr val="bg2"/>
                </a:solidFill>
                <a:effectLst/>
                <a:latin typeface="Calibri"/>
                <a:cs typeface="Calibri"/>
              </a:defRPr>
            </a:lvl5pPr>
            <a:lvl6pPr marL="2451100" indent="-222250" defTabSz="887413" fontAlgn="base">
              <a:spcBef>
                <a:spcPct val="20000"/>
              </a:spcBef>
              <a:spcAft>
                <a:spcPct val="0"/>
              </a:spcAft>
              <a:buChar char="»"/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08300" indent="-222250" defTabSz="887413" fontAlgn="base">
              <a:spcBef>
                <a:spcPct val="20000"/>
              </a:spcBef>
              <a:spcAft>
                <a:spcPct val="0"/>
              </a:spcAft>
              <a:buChar char="»"/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365500" indent="-222250" defTabSz="887413" fontAlgn="base">
              <a:spcBef>
                <a:spcPct val="20000"/>
              </a:spcBef>
              <a:spcAft>
                <a:spcPct val="0"/>
              </a:spcAft>
              <a:buChar char="»"/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22700" indent="-222250" defTabSz="887413" fontAlgn="base">
              <a:spcBef>
                <a:spcPct val="20000"/>
              </a:spcBef>
              <a:spcAft>
                <a:spcPct val="0"/>
              </a:spcAft>
              <a:buChar char="»"/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lvl="0" algn="r"/>
            <a:r>
              <a:rPr lang="en-US" sz="1800" b="1" dirty="0">
                <a:solidFill>
                  <a:schemeClr val="bg1"/>
                </a:solidFill>
                <a:effectLst/>
                <a:latin typeface="Agency FB" panose="020B0503020202020204" pitchFamily="34" charset="0"/>
              </a:rPr>
              <a:t>Presenter: Robert Walker</a:t>
            </a:r>
          </a:p>
          <a:p>
            <a:pPr lvl="0" algn="r"/>
            <a:r>
              <a:rPr lang="en-US" sz="1800" b="1" dirty="0">
                <a:solidFill>
                  <a:schemeClr val="bg1"/>
                </a:solidFill>
                <a:effectLst/>
                <a:latin typeface="Agency FB" panose="020B0503020202020204" pitchFamily="34" charset="0"/>
              </a:rPr>
              <a:t>DATE: 9/29/2022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8DBDE9-377A-4EFB-9E44-AEEC45A26CB4}"/>
              </a:ext>
            </a:extLst>
          </p:cNvPr>
          <p:cNvSpPr txBox="1"/>
          <p:nvPr/>
        </p:nvSpPr>
        <p:spPr bwMode="auto">
          <a:xfrm>
            <a:off x="604217" y="176508"/>
            <a:ext cx="10991848" cy="62803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ctr" defTabSz="877888" eaLnBrk="1" hangingPunct="1">
              <a:lnSpc>
                <a:spcPct val="100000"/>
              </a:lnSpc>
              <a:defRPr kumimoji="0" sz="4800" i="0" u="none" strike="noStrike" kern="0" cap="none" spc="0" normalizeH="0" baseline="0">
                <a:ln>
                  <a:solidFill>
                    <a:srgbClr val="000000">
                      <a:lumMod val="65000"/>
                      <a:lumOff val="35000"/>
                    </a:srgbClr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gency FB" panose="020B0503020202020204" pitchFamily="34" charset="0"/>
                <a:ea typeface="+mj-ea"/>
                <a:cs typeface="Calibri"/>
              </a:defRPr>
            </a:lvl1pPr>
            <a:lvl2pPr defTabSz="887413" eaLnBrk="1" hangingPunct="1">
              <a:defRPr sz="3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-112" charset="0"/>
                <a:cs typeface="ＭＳ Ｐゴシック" pitchFamily="-112" charset="-128"/>
              </a:defRPr>
            </a:lvl2pPr>
            <a:lvl3pPr defTabSz="887413" eaLnBrk="1" hangingPunct="1">
              <a:defRPr sz="3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-112" charset="0"/>
                <a:cs typeface="ＭＳ Ｐゴシック" pitchFamily="-112" charset="-128"/>
              </a:defRPr>
            </a:lvl3pPr>
            <a:lvl4pPr defTabSz="887413" eaLnBrk="1" hangingPunct="1">
              <a:defRPr sz="3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-112" charset="0"/>
                <a:cs typeface="ＭＳ Ｐゴシック" pitchFamily="-112" charset="-128"/>
              </a:defRPr>
            </a:lvl4pPr>
            <a:lvl5pPr defTabSz="887413" eaLnBrk="1" hangingPunct="1">
              <a:defRPr sz="3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-112" charset="0"/>
                <a:cs typeface="ＭＳ Ｐゴシック" pitchFamily="-112" charset="-128"/>
              </a:defRPr>
            </a:lvl5pPr>
            <a:lvl6pPr marL="457200" defTabSz="8874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-112" charset="0"/>
              </a:defRPr>
            </a:lvl6pPr>
            <a:lvl7pPr marL="914400" defTabSz="8874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-112" charset="0"/>
              </a:defRPr>
            </a:lvl7pPr>
            <a:lvl8pPr marL="1371600" defTabSz="8874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-112" charset="0"/>
              </a:defRPr>
            </a:lvl8pPr>
            <a:lvl9pPr marL="1828800" defTabSz="8874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-112" charset="0"/>
              </a:defRPr>
            </a:lvl9pPr>
          </a:lstStyle>
          <a:p>
            <a:pPr lvl="0"/>
            <a:r>
              <a:rPr lang="en-US" sz="4000" b="1" dirty="0">
                <a:solidFill>
                  <a:schemeClr val="bg1"/>
                </a:solidFill>
              </a:rPr>
              <a:t>Low Leakage Valves for Long Duration Missions</a:t>
            </a:r>
          </a:p>
        </p:txBody>
      </p:sp>
      <p:sp>
        <p:nvSpPr>
          <p:cNvPr id="8" name="Subtitle 9">
            <a:extLst>
              <a:ext uri="{FF2B5EF4-FFF2-40B4-BE49-F238E27FC236}">
                <a16:creationId xmlns:a16="http://schemas.microsoft.com/office/drawing/2014/main" id="{1FA5B6DE-1A0A-4B9E-96CB-E3995FCE25BA}"/>
              </a:ext>
            </a:extLst>
          </p:cNvPr>
          <p:cNvSpPr txBox="1">
            <a:spLocks/>
          </p:cNvSpPr>
          <p:nvPr/>
        </p:nvSpPr>
        <p:spPr>
          <a:xfrm>
            <a:off x="604341" y="1164192"/>
            <a:ext cx="10991851" cy="514513"/>
          </a:xfrm>
          <a:prstGeom prst="rect">
            <a:avLst/>
          </a:prstGeom>
        </p:spPr>
        <p:txBody>
          <a:bodyPr/>
          <a:lstStyle>
            <a:lvl1pPr marL="0" indent="0" algn="ctr" defTabSz="658416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kumimoji="0" lang="en-US" sz="2700" b="1" i="0" u="none" strike="noStrike" kern="0" cap="none" spc="0" normalizeH="0" baseline="0" dirty="0">
                <a:ln>
                  <a:solidFill>
                    <a:srgbClr val="000000">
                      <a:lumMod val="65000"/>
                      <a:lumOff val="35000"/>
                    </a:srgb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gency FB" panose="020B0503020202020204" pitchFamily="34" charset="0"/>
                <a:ea typeface="+mj-ea"/>
                <a:cs typeface="Calibri"/>
              </a:defRPr>
            </a:lvl1pPr>
            <a:lvl2pPr marL="383381" indent="-209550" algn="l" defTabSz="665560" rtl="0" eaLnBrk="1" fontAlgn="base" hangingPunct="1">
              <a:spcBef>
                <a:spcPts val="450"/>
              </a:spcBef>
              <a:spcAft>
                <a:spcPct val="0"/>
              </a:spcAft>
              <a:buSzPct val="100000"/>
              <a:buChar char="–"/>
              <a:defRPr sz="1500" b="0" baseline="0">
                <a:solidFill>
                  <a:schemeClr val="tx1">
                    <a:lumMod val="75000"/>
                  </a:schemeClr>
                </a:solidFill>
                <a:effectLst/>
                <a:latin typeface="Calibri"/>
                <a:ea typeface="ＭＳ Ｐゴシック" pitchFamily="-112" charset="-128"/>
                <a:cs typeface="Calibri"/>
              </a:defRPr>
            </a:lvl2pPr>
            <a:lvl3pPr marL="558404" indent="-175022" algn="l" defTabSz="665560" rtl="0" eaLnBrk="1" fontAlgn="base" hangingPunct="1">
              <a:spcBef>
                <a:spcPts val="450"/>
              </a:spcBef>
              <a:spcAft>
                <a:spcPct val="0"/>
              </a:spcAft>
              <a:buSzPct val="80000"/>
              <a:buChar char="•"/>
              <a:defRPr sz="1350" b="0" baseline="0">
                <a:solidFill>
                  <a:schemeClr val="tx1">
                    <a:lumMod val="75000"/>
                  </a:schemeClr>
                </a:solidFill>
                <a:effectLst/>
                <a:latin typeface="Calibri"/>
                <a:ea typeface="ＭＳ Ｐゴシック" pitchFamily="-112" charset="-128"/>
                <a:cs typeface="Calibri"/>
              </a:defRPr>
            </a:lvl3pPr>
            <a:lvl4pPr marL="685800" indent="-127397" algn="l" defTabSz="665560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Font typeface="Arial" pitchFamily="34" charset="0"/>
              <a:buChar char="–"/>
              <a:defRPr sz="1350" b="0" baseline="0">
                <a:solidFill>
                  <a:schemeClr val="tx1">
                    <a:lumMod val="75000"/>
                  </a:schemeClr>
                </a:solidFill>
                <a:effectLst/>
                <a:latin typeface="Calibri"/>
                <a:ea typeface="ＭＳ Ｐゴシック" pitchFamily="-112" charset="-128"/>
                <a:cs typeface="Calibri"/>
              </a:defRPr>
            </a:lvl4pPr>
            <a:lvl5pPr marL="859631" indent="-133350" algn="l" defTabSz="665560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Font typeface="Arial" pitchFamily="34" charset="0"/>
              <a:buChar char="•"/>
              <a:defRPr sz="1500" b="1">
                <a:solidFill>
                  <a:schemeClr val="bg2"/>
                </a:solidFill>
                <a:effectLst/>
                <a:latin typeface="Calibri"/>
                <a:ea typeface="ＭＳ Ｐゴシック" pitchFamily="-112" charset="-128"/>
                <a:cs typeface="Calibri"/>
              </a:defRPr>
            </a:lvl5pPr>
            <a:lvl6pPr marL="1838325" indent="-166688" algn="l" defTabSz="665560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 b="1">
                <a:solidFill>
                  <a:srgbClr val="FAFD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pitchFamily="-112" charset="-128"/>
              </a:defRPr>
            </a:lvl6pPr>
            <a:lvl7pPr marL="2181225" indent="-166688" algn="l" defTabSz="665560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 b="1">
                <a:solidFill>
                  <a:srgbClr val="FAFD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pitchFamily="-112" charset="-128"/>
              </a:defRPr>
            </a:lvl7pPr>
            <a:lvl8pPr marL="2524125" indent="-166688" algn="l" defTabSz="665560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 b="1">
                <a:solidFill>
                  <a:srgbClr val="FAFD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pitchFamily="-112" charset="-128"/>
              </a:defRPr>
            </a:lvl8pPr>
            <a:lvl9pPr marL="2867025" indent="-166688" algn="l" defTabSz="665560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 b="1">
                <a:solidFill>
                  <a:srgbClr val="FAFD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pitchFamily="-112" charset="-128"/>
              </a:defRPr>
            </a:lvl9pPr>
          </a:lstStyle>
          <a:p>
            <a:r>
              <a:rPr lang="en-US" dirty="0">
                <a:effectLst/>
              </a:rPr>
              <a:t>NASA In-Space Chemical Propulsion Technical Interchange Meeting</a:t>
            </a:r>
          </a:p>
        </p:txBody>
      </p:sp>
    </p:spTree>
    <p:extLst>
      <p:ext uri="{BB962C8B-B14F-4D97-AF65-F5344CB8AC3E}">
        <p14:creationId xmlns:p14="http://schemas.microsoft.com/office/powerpoint/2010/main" val="1779084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C8B5A4-5CB3-41F8-B0E0-BEDFEAAB8A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Activity Overview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32F909F-DCCF-4BDB-B213-82DEE6436EAE}"/>
              </a:ext>
            </a:extLst>
          </p:cNvPr>
          <p:cNvSpPr txBox="1"/>
          <p:nvPr/>
        </p:nvSpPr>
        <p:spPr>
          <a:xfrm>
            <a:off x="526763" y="1214096"/>
            <a:ext cx="8001000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b="1" u="sng" dirty="0">
                <a:solidFill>
                  <a:schemeClr val="tx2"/>
                </a:solidFill>
              </a:rPr>
              <a:t>Components required on a typical in-space stage:</a:t>
            </a:r>
            <a:endParaRPr lang="en-US" sz="700" dirty="0">
              <a:solidFill>
                <a:schemeClr val="tx2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1000" i="1" dirty="0">
                <a:solidFill>
                  <a:schemeClr val="tx2"/>
                </a:solidFill>
              </a:rPr>
              <a:t>(Not a comprehensive list…)</a:t>
            </a:r>
            <a:endParaRPr lang="en-US" sz="1000" dirty="0">
              <a:solidFill>
                <a:schemeClr val="tx2"/>
              </a:solidFill>
            </a:endParaRPr>
          </a:p>
          <a:p>
            <a:pPr marL="342900" indent="-342900">
              <a:spcAft>
                <a:spcPts val="200"/>
              </a:spcAft>
              <a:buFont typeface="+mj-lt"/>
              <a:buAutoNum type="arabicPeriod"/>
            </a:pPr>
            <a:r>
              <a:rPr lang="en-US" sz="1400" dirty="0">
                <a:solidFill>
                  <a:schemeClr val="tx2"/>
                </a:solidFill>
              </a:rPr>
              <a:t>Engine Isolation Valve (or Pre-valve)</a:t>
            </a:r>
          </a:p>
          <a:p>
            <a:pPr marL="342900" indent="-342900">
              <a:spcAft>
                <a:spcPts val="200"/>
              </a:spcAft>
              <a:buFont typeface="+mj-lt"/>
              <a:buAutoNum type="arabicPeriod"/>
            </a:pPr>
            <a:r>
              <a:rPr lang="en-US" sz="1400" dirty="0">
                <a:solidFill>
                  <a:schemeClr val="tx2"/>
                </a:solidFill>
              </a:rPr>
              <a:t>Relief Valve</a:t>
            </a:r>
          </a:p>
          <a:p>
            <a:pPr marL="342900" indent="-342900">
              <a:spcAft>
                <a:spcPts val="200"/>
              </a:spcAft>
              <a:buFont typeface="+mj-lt"/>
              <a:buAutoNum type="arabicPeriod"/>
            </a:pPr>
            <a:r>
              <a:rPr lang="en-US" sz="1400" dirty="0">
                <a:solidFill>
                  <a:schemeClr val="tx2"/>
                </a:solidFill>
              </a:rPr>
              <a:t>Vent Valve</a:t>
            </a:r>
          </a:p>
          <a:p>
            <a:pPr marL="342900" indent="-342900">
              <a:spcAft>
                <a:spcPts val="200"/>
              </a:spcAft>
              <a:buFont typeface="+mj-lt"/>
              <a:buAutoNum type="arabicPeriod"/>
            </a:pPr>
            <a:r>
              <a:rPr lang="en-US" sz="1400" dirty="0">
                <a:solidFill>
                  <a:schemeClr val="tx2"/>
                </a:solidFill>
              </a:rPr>
              <a:t>Fill / Drain Valve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5CE5DD50-5F96-4D16-80A4-074023C2790C}"/>
              </a:ext>
            </a:extLst>
          </p:cNvPr>
          <p:cNvGrpSpPr/>
          <p:nvPr/>
        </p:nvGrpSpPr>
        <p:grpSpPr>
          <a:xfrm>
            <a:off x="4870163" y="1504899"/>
            <a:ext cx="3505200" cy="1473117"/>
            <a:chOff x="909513" y="4114800"/>
            <a:chExt cx="3729993" cy="1706867"/>
          </a:xfrm>
        </p:grpSpPr>
        <p:sp>
          <p:nvSpPr>
            <p:cNvPr id="71" name="Can 11">
              <a:extLst>
                <a:ext uri="{FF2B5EF4-FFF2-40B4-BE49-F238E27FC236}">
                  <a16:creationId xmlns:a16="http://schemas.microsoft.com/office/drawing/2014/main" id="{96486885-9FCF-440E-90C6-0DD9EB04A51E}"/>
                </a:ext>
              </a:extLst>
            </p:cNvPr>
            <p:cNvSpPr/>
            <p:nvPr/>
          </p:nvSpPr>
          <p:spPr>
            <a:xfrm rot="16200000">
              <a:off x="2258683" y="4218317"/>
              <a:ext cx="741872" cy="1449238"/>
            </a:xfrm>
            <a:prstGeom prst="ca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n-US" dirty="0"/>
                <a:t>Stage Tank</a:t>
              </a:r>
            </a:p>
          </p:txBody>
        </p:sp>
        <p:sp>
          <p:nvSpPr>
            <p:cNvPr id="72" name="Flowchart: Collate 71">
              <a:extLst>
                <a:ext uri="{FF2B5EF4-FFF2-40B4-BE49-F238E27FC236}">
                  <a16:creationId xmlns:a16="http://schemas.microsoft.com/office/drawing/2014/main" id="{CE3CDAB9-E7FB-4FDF-9D7E-FA81A800940B}"/>
                </a:ext>
              </a:extLst>
            </p:cNvPr>
            <p:cNvSpPr/>
            <p:nvPr/>
          </p:nvSpPr>
          <p:spPr>
            <a:xfrm rot="5400000">
              <a:off x="3666012" y="4809226"/>
              <a:ext cx="250166" cy="267418"/>
            </a:xfrm>
            <a:prstGeom prst="flowChartCol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3" name="Flowchart: Collate 72">
              <a:extLst>
                <a:ext uri="{FF2B5EF4-FFF2-40B4-BE49-F238E27FC236}">
                  <a16:creationId xmlns:a16="http://schemas.microsoft.com/office/drawing/2014/main" id="{925688D8-26ED-4679-9CCD-AB910306A2A3}"/>
                </a:ext>
              </a:extLst>
            </p:cNvPr>
            <p:cNvSpPr/>
            <p:nvPr/>
          </p:nvSpPr>
          <p:spPr>
            <a:xfrm>
              <a:off x="3411532" y="5218871"/>
              <a:ext cx="250166" cy="267418"/>
            </a:xfrm>
            <a:prstGeom prst="flowChartCol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4" name="Flowchart: Collate 73">
              <a:extLst>
                <a:ext uri="{FF2B5EF4-FFF2-40B4-BE49-F238E27FC236}">
                  <a16:creationId xmlns:a16="http://schemas.microsoft.com/office/drawing/2014/main" id="{F5B095F7-80AA-4379-978E-4810736F44DA}"/>
                </a:ext>
              </a:extLst>
            </p:cNvPr>
            <p:cNvSpPr/>
            <p:nvPr/>
          </p:nvSpPr>
          <p:spPr>
            <a:xfrm>
              <a:off x="1403886" y="4354849"/>
              <a:ext cx="250166" cy="267418"/>
            </a:xfrm>
            <a:prstGeom prst="flowChartCol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5" name="Flowchart: Collate 74">
              <a:extLst>
                <a:ext uri="{FF2B5EF4-FFF2-40B4-BE49-F238E27FC236}">
                  <a16:creationId xmlns:a16="http://schemas.microsoft.com/office/drawing/2014/main" id="{562AAF81-9795-45CA-9B8F-40A6B7291380}"/>
                </a:ext>
              </a:extLst>
            </p:cNvPr>
            <p:cNvSpPr/>
            <p:nvPr/>
          </p:nvSpPr>
          <p:spPr>
            <a:xfrm>
              <a:off x="1403886" y="5180163"/>
              <a:ext cx="250166" cy="267418"/>
            </a:xfrm>
            <a:prstGeom prst="flowChartCol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76" name="Elbow Connector 18">
              <a:extLst>
                <a:ext uri="{FF2B5EF4-FFF2-40B4-BE49-F238E27FC236}">
                  <a16:creationId xmlns:a16="http://schemas.microsoft.com/office/drawing/2014/main" id="{3FB5EC16-681F-4214-AB44-0EF83F4C9F6A}"/>
                </a:ext>
              </a:extLst>
            </p:cNvPr>
            <p:cNvCxnSpPr>
              <a:cxnSpLocks/>
              <a:stCxn id="74" idx="2"/>
              <a:endCxn id="71" idx="1"/>
            </p:cNvCxnSpPr>
            <p:nvPr/>
          </p:nvCxnSpPr>
          <p:spPr>
            <a:xfrm rot="16200000" flipH="1">
              <a:off x="1556650" y="4594585"/>
              <a:ext cx="320669" cy="376031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Elbow Connector 19">
              <a:extLst>
                <a:ext uri="{FF2B5EF4-FFF2-40B4-BE49-F238E27FC236}">
                  <a16:creationId xmlns:a16="http://schemas.microsoft.com/office/drawing/2014/main" id="{6EBD8623-F65E-4833-B712-1BE1B2A18C5B}"/>
                </a:ext>
              </a:extLst>
            </p:cNvPr>
            <p:cNvCxnSpPr>
              <a:cxnSpLocks/>
              <a:stCxn id="71" idx="1"/>
              <a:endCxn id="75" idx="0"/>
            </p:cNvCxnSpPr>
            <p:nvPr/>
          </p:nvCxnSpPr>
          <p:spPr>
            <a:xfrm rot="10800000" flipV="1">
              <a:off x="1528970" y="4942935"/>
              <a:ext cx="376031" cy="237227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Elbow Connector 20">
              <a:extLst>
                <a:ext uri="{FF2B5EF4-FFF2-40B4-BE49-F238E27FC236}">
                  <a16:creationId xmlns:a16="http://schemas.microsoft.com/office/drawing/2014/main" id="{EF2E95B9-DEA0-433A-BFAA-8A1ECE2F73AF}"/>
                </a:ext>
              </a:extLst>
            </p:cNvPr>
            <p:cNvCxnSpPr>
              <a:cxnSpLocks/>
              <a:stCxn id="71" idx="3"/>
              <a:endCxn id="72" idx="2"/>
            </p:cNvCxnSpPr>
            <p:nvPr/>
          </p:nvCxnSpPr>
          <p:spPr>
            <a:xfrm flipV="1">
              <a:off x="3354238" y="4942935"/>
              <a:ext cx="303148" cy="1"/>
            </a:xfrm>
            <a:prstGeom prst="bent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Elbow Connector 21">
              <a:extLst>
                <a:ext uri="{FF2B5EF4-FFF2-40B4-BE49-F238E27FC236}">
                  <a16:creationId xmlns:a16="http://schemas.microsoft.com/office/drawing/2014/main" id="{EB0A01B3-3A41-4994-B482-3109D41F7257}"/>
                </a:ext>
              </a:extLst>
            </p:cNvPr>
            <p:cNvCxnSpPr>
              <a:cxnSpLocks/>
              <a:stCxn id="71" idx="3"/>
              <a:endCxn id="73" idx="0"/>
            </p:cNvCxnSpPr>
            <p:nvPr/>
          </p:nvCxnSpPr>
          <p:spPr>
            <a:xfrm>
              <a:off x="3354238" y="4942936"/>
              <a:ext cx="182377" cy="275935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Elbow Connector 22">
              <a:extLst>
                <a:ext uri="{FF2B5EF4-FFF2-40B4-BE49-F238E27FC236}">
                  <a16:creationId xmlns:a16="http://schemas.microsoft.com/office/drawing/2014/main" id="{2533D072-CCFF-4A9E-9D26-1FA82E93987F}"/>
                </a:ext>
              </a:extLst>
            </p:cNvPr>
            <p:cNvCxnSpPr>
              <a:cxnSpLocks/>
              <a:stCxn id="73" idx="2"/>
            </p:cNvCxnSpPr>
            <p:nvPr/>
          </p:nvCxnSpPr>
          <p:spPr>
            <a:xfrm rot="16200000" flipH="1">
              <a:off x="3503565" y="5519338"/>
              <a:ext cx="66101" cy="1"/>
            </a:xfrm>
            <a:prstGeom prst="bent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7B30FCFB-58E4-4877-8C9E-ADEFCDB23E62}"/>
                </a:ext>
              </a:extLst>
            </p:cNvPr>
            <p:cNvSpPr/>
            <p:nvPr/>
          </p:nvSpPr>
          <p:spPr>
            <a:xfrm>
              <a:off x="4141693" y="4865824"/>
              <a:ext cx="168518" cy="15422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Trapezoid 81">
              <a:extLst>
                <a:ext uri="{FF2B5EF4-FFF2-40B4-BE49-F238E27FC236}">
                  <a16:creationId xmlns:a16="http://schemas.microsoft.com/office/drawing/2014/main" id="{0C72FFF1-6CE6-4128-B5C0-2E80442403E5}"/>
                </a:ext>
              </a:extLst>
            </p:cNvPr>
            <p:cNvSpPr/>
            <p:nvPr/>
          </p:nvSpPr>
          <p:spPr>
            <a:xfrm rot="16200000">
              <a:off x="4268602" y="4778288"/>
              <a:ext cx="412513" cy="329294"/>
            </a:xfrm>
            <a:prstGeom prst="trapezoid">
              <a:avLst>
                <a:gd name="adj" fmla="val 3547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3" name="Elbow Connector 25">
              <a:extLst>
                <a:ext uri="{FF2B5EF4-FFF2-40B4-BE49-F238E27FC236}">
                  <a16:creationId xmlns:a16="http://schemas.microsoft.com/office/drawing/2014/main" id="{428CB33D-24B8-4EAD-B0B9-F0FD1BCF5062}"/>
                </a:ext>
              </a:extLst>
            </p:cNvPr>
            <p:cNvCxnSpPr>
              <a:cxnSpLocks/>
              <a:stCxn id="72" idx="0"/>
              <a:endCxn id="81" idx="1"/>
            </p:cNvCxnSpPr>
            <p:nvPr/>
          </p:nvCxnSpPr>
          <p:spPr>
            <a:xfrm>
              <a:off x="3924804" y="4942935"/>
              <a:ext cx="216889" cy="1"/>
            </a:xfrm>
            <a:prstGeom prst="bent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6E86856A-7CF6-4394-AE28-7FD2E121706E}"/>
                </a:ext>
              </a:extLst>
            </p:cNvPr>
            <p:cNvSpPr txBox="1"/>
            <p:nvPr/>
          </p:nvSpPr>
          <p:spPr>
            <a:xfrm>
              <a:off x="1071687" y="4379674"/>
              <a:ext cx="356854" cy="2942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solidFill>
                    <a:schemeClr val="tx2"/>
                  </a:solidFill>
                </a:rPr>
                <a:t>RV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885BC79-3DC2-4DB4-840C-A1B3E092B1DF}"/>
                </a:ext>
              </a:extLst>
            </p:cNvPr>
            <p:cNvSpPr txBox="1"/>
            <p:nvPr/>
          </p:nvSpPr>
          <p:spPr>
            <a:xfrm>
              <a:off x="909513" y="5174295"/>
              <a:ext cx="510377" cy="2942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solidFill>
                    <a:schemeClr val="tx2"/>
                  </a:solidFill>
                </a:rPr>
                <a:t>VENT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106008B2-8DCF-4730-86B1-8B5ADE4513FD}"/>
                </a:ext>
              </a:extLst>
            </p:cNvPr>
            <p:cNvSpPr txBox="1"/>
            <p:nvPr/>
          </p:nvSpPr>
          <p:spPr>
            <a:xfrm>
              <a:off x="3571675" y="5234776"/>
              <a:ext cx="916359" cy="2942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solidFill>
                    <a:schemeClr val="tx2"/>
                  </a:solidFill>
                </a:rPr>
                <a:t>FILL / DRAIN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2234CEE-61DF-4ECB-A5B6-EB3FA0B1979B}"/>
                </a:ext>
              </a:extLst>
            </p:cNvPr>
            <p:cNvSpPr txBox="1"/>
            <p:nvPr/>
          </p:nvSpPr>
          <p:spPr>
            <a:xfrm>
              <a:off x="3504291" y="4556256"/>
              <a:ext cx="795247" cy="2942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solidFill>
                    <a:schemeClr val="tx2"/>
                  </a:solidFill>
                </a:rPr>
                <a:t>PREVALVE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15A6FD7C-C1F6-42B3-A691-2C807DBFB7ED}"/>
                </a:ext>
              </a:extLst>
            </p:cNvPr>
            <p:cNvSpPr txBox="1"/>
            <p:nvPr/>
          </p:nvSpPr>
          <p:spPr>
            <a:xfrm>
              <a:off x="2206902" y="5527460"/>
              <a:ext cx="984591" cy="2942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i="1" dirty="0">
                  <a:solidFill>
                    <a:schemeClr val="tx2"/>
                  </a:solidFill>
                </a:rPr>
                <a:t>Not to scale…</a:t>
              </a:r>
              <a:endParaRPr lang="en-US" sz="1050" b="1" i="1" dirty="0">
                <a:solidFill>
                  <a:schemeClr val="tx2"/>
                </a:solidFill>
              </a:endParaRPr>
            </a:p>
          </p:txBody>
        </p:sp>
        <p:sp>
          <p:nvSpPr>
            <p:cNvPr id="89" name="Donut 5">
              <a:extLst>
                <a:ext uri="{FF2B5EF4-FFF2-40B4-BE49-F238E27FC236}">
                  <a16:creationId xmlns:a16="http://schemas.microsoft.com/office/drawing/2014/main" id="{AC372468-5933-4ED6-BF6F-8F869AAC6A23}"/>
                </a:ext>
              </a:extLst>
            </p:cNvPr>
            <p:cNvSpPr/>
            <p:nvPr/>
          </p:nvSpPr>
          <p:spPr>
            <a:xfrm>
              <a:off x="3657600" y="4267200"/>
              <a:ext cx="304800" cy="304800"/>
            </a:xfrm>
            <a:prstGeom prst="donut">
              <a:avLst>
                <a:gd name="adj" fmla="val 7975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2"/>
                  </a:solidFill>
                </a:rPr>
                <a:t>1</a:t>
              </a:r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90" name="Donut 32">
              <a:extLst>
                <a:ext uri="{FF2B5EF4-FFF2-40B4-BE49-F238E27FC236}">
                  <a16:creationId xmlns:a16="http://schemas.microsoft.com/office/drawing/2014/main" id="{EFB4F396-1408-4679-B463-AFAC94BD3298}"/>
                </a:ext>
              </a:extLst>
            </p:cNvPr>
            <p:cNvSpPr/>
            <p:nvPr/>
          </p:nvSpPr>
          <p:spPr>
            <a:xfrm>
              <a:off x="1066800" y="4114800"/>
              <a:ext cx="304800" cy="304800"/>
            </a:xfrm>
            <a:prstGeom prst="donut">
              <a:avLst>
                <a:gd name="adj" fmla="val 7975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2"/>
                  </a:solidFill>
                </a:rPr>
                <a:t>2</a:t>
              </a:r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91" name="Donut 33">
              <a:extLst>
                <a:ext uri="{FF2B5EF4-FFF2-40B4-BE49-F238E27FC236}">
                  <a16:creationId xmlns:a16="http://schemas.microsoft.com/office/drawing/2014/main" id="{512B9088-0EFA-4123-9968-3125D3C7E409}"/>
                </a:ext>
              </a:extLst>
            </p:cNvPr>
            <p:cNvSpPr/>
            <p:nvPr/>
          </p:nvSpPr>
          <p:spPr>
            <a:xfrm>
              <a:off x="990600" y="5410200"/>
              <a:ext cx="304800" cy="304800"/>
            </a:xfrm>
            <a:prstGeom prst="donut">
              <a:avLst>
                <a:gd name="adj" fmla="val 7975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2"/>
                  </a:solidFill>
                </a:rPr>
                <a:t>3</a:t>
              </a:r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92" name="Donut 34">
              <a:extLst>
                <a:ext uri="{FF2B5EF4-FFF2-40B4-BE49-F238E27FC236}">
                  <a16:creationId xmlns:a16="http://schemas.microsoft.com/office/drawing/2014/main" id="{76AA5A53-5E3C-4314-A243-2D17D3CA1B6C}"/>
                </a:ext>
              </a:extLst>
            </p:cNvPr>
            <p:cNvSpPr/>
            <p:nvPr/>
          </p:nvSpPr>
          <p:spPr>
            <a:xfrm>
              <a:off x="3733800" y="5486400"/>
              <a:ext cx="304800" cy="304800"/>
            </a:xfrm>
            <a:prstGeom prst="donut">
              <a:avLst>
                <a:gd name="adj" fmla="val 7975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2"/>
                  </a:solidFill>
                </a:rPr>
                <a:t>4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CFC7F41A-769E-42FB-ACF5-8B408C3E6006}"/>
              </a:ext>
            </a:extLst>
          </p:cNvPr>
          <p:cNvGrpSpPr/>
          <p:nvPr/>
        </p:nvGrpSpPr>
        <p:grpSpPr>
          <a:xfrm>
            <a:off x="9413741" y="1260357"/>
            <a:ext cx="2057458" cy="3819289"/>
            <a:chOff x="9482514" y="318060"/>
            <a:chExt cx="2325568" cy="4246225"/>
          </a:xfrm>
        </p:grpSpPr>
        <p:pic>
          <p:nvPicPr>
            <p:cNvPr id="93" name="Picture 92">
              <a:extLst>
                <a:ext uri="{FF2B5EF4-FFF2-40B4-BE49-F238E27FC236}">
                  <a16:creationId xmlns:a16="http://schemas.microsoft.com/office/drawing/2014/main" id="{34BDE0F9-5B61-4502-9D76-2A60BA8641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80684" y="318060"/>
              <a:ext cx="2127398" cy="382703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22389DA1-463A-41E3-A076-94C499F2CCE2}"/>
                </a:ext>
              </a:extLst>
            </p:cNvPr>
            <p:cNvSpPr txBox="1"/>
            <p:nvPr/>
          </p:nvSpPr>
          <p:spPr>
            <a:xfrm>
              <a:off x="9482514" y="4148787"/>
              <a:ext cx="2316660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i="1" dirty="0">
                  <a:solidFill>
                    <a:schemeClr val="tx2"/>
                  </a:solidFill>
                </a:rPr>
                <a:t>Mars Transportation Assessment Study</a:t>
              </a:r>
            </a:p>
            <a:p>
              <a:pPr algn="ctr"/>
              <a:r>
                <a:rPr lang="en-US" sz="1050" i="1" dirty="0">
                  <a:solidFill>
                    <a:schemeClr val="tx2"/>
                  </a:solidFill>
                </a:rPr>
                <a:t>Vehicle Concept (Dec 2020)</a:t>
              </a:r>
              <a:endParaRPr lang="en-US" sz="1050" b="1" i="1" dirty="0">
                <a:solidFill>
                  <a:schemeClr val="tx2"/>
                </a:solidFill>
              </a:endParaRPr>
            </a:p>
          </p:txBody>
        </p:sp>
      </p:grpSp>
      <p:sp>
        <p:nvSpPr>
          <p:cNvPr id="95" name="TextBox 94">
            <a:extLst>
              <a:ext uri="{FF2B5EF4-FFF2-40B4-BE49-F238E27FC236}">
                <a16:creationId xmlns:a16="http://schemas.microsoft.com/office/drawing/2014/main" id="{F61BE334-F943-4118-AA67-9F2392E6A715}"/>
              </a:ext>
            </a:extLst>
          </p:cNvPr>
          <p:cNvSpPr txBox="1"/>
          <p:nvPr/>
        </p:nvSpPr>
        <p:spPr>
          <a:xfrm>
            <a:off x="526763" y="3639172"/>
            <a:ext cx="233813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u="sng" dirty="0">
                <a:solidFill>
                  <a:schemeClr val="tx2"/>
                </a:solidFill>
              </a:rPr>
              <a:t>Self-Aligning Seat and Poppet Design</a:t>
            </a:r>
          </a:p>
          <a:p>
            <a:r>
              <a:rPr lang="en-US" sz="1400" dirty="0">
                <a:solidFill>
                  <a:schemeClr val="tx2"/>
                </a:solidFill>
              </a:rPr>
              <a:t>Allows greater tolerance of misalignments and surface imperfections.</a:t>
            </a:r>
          </a:p>
        </p:txBody>
      </p:sp>
      <p:pic>
        <p:nvPicPr>
          <p:cNvPr id="96" name="Picture 95">
            <a:extLst>
              <a:ext uri="{FF2B5EF4-FFF2-40B4-BE49-F238E27FC236}">
                <a16:creationId xmlns:a16="http://schemas.microsoft.com/office/drawing/2014/main" id="{E9A3520E-D5A1-450F-931E-18C78A85AA3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0792" y="3648619"/>
            <a:ext cx="3326008" cy="2566294"/>
          </a:xfrm>
          <a:prstGeom prst="rect">
            <a:avLst/>
          </a:prstGeom>
          <a:ln>
            <a:solidFill>
              <a:schemeClr val="tx2"/>
            </a:solidFill>
          </a:ln>
        </p:spPr>
      </p:pic>
      <p:grpSp>
        <p:nvGrpSpPr>
          <p:cNvPr id="99" name="Group 98">
            <a:extLst>
              <a:ext uri="{FF2B5EF4-FFF2-40B4-BE49-F238E27FC236}">
                <a16:creationId xmlns:a16="http://schemas.microsoft.com/office/drawing/2014/main" id="{D42BDDBC-4425-4F65-824A-CC32DDAE76EA}"/>
              </a:ext>
            </a:extLst>
          </p:cNvPr>
          <p:cNvGrpSpPr/>
          <p:nvPr/>
        </p:nvGrpSpPr>
        <p:grpSpPr>
          <a:xfrm>
            <a:off x="6267515" y="4125354"/>
            <a:ext cx="3408892" cy="2136056"/>
            <a:chOff x="5168654" y="4036144"/>
            <a:chExt cx="3408892" cy="2136056"/>
          </a:xfrm>
        </p:grpSpPr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A79ACD50-F899-48CD-AC78-1311F323708C}"/>
                </a:ext>
              </a:extLst>
            </p:cNvPr>
            <p:cNvSpPr/>
            <p:nvPr/>
          </p:nvSpPr>
          <p:spPr>
            <a:xfrm>
              <a:off x="5999388" y="4310337"/>
              <a:ext cx="2198151" cy="95410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marL="231775" lvl="1">
                <a:spcAft>
                  <a:spcPts val="200"/>
                </a:spcAft>
              </a:pPr>
              <a:r>
                <a:rPr lang="en-US" sz="1400" dirty="0">
                  <a:solidFill>
                    <a:schemeClr val="tx2"/>
                  </a:solidFill>
                </a:rPr>
                <a:t>Looking for internal leakage rates &lt; 0.6 SCIM  (vs. 500 SCIM or more in typical industry valves)</a:t>
              </a:r>
            </a:p>
          </p:txBody>
        </p:sp>
        <p:pic>
          <p:nvPicPr>
            <p:cNvPr id="101" name="Picture 100">
              <a:extLst>
                <a:ext uri="{FF2B5EF4-FFF2-40B4-BE49-F238E27FC236}">
                  <a16:creationId xmlns:a16="http://schemas.microsoft.com/office/drawing/2014/main" id="{BF182A8F-1B57-435A-A5C6-E458F8A1BB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265940" y="4036144"/>
              <a:ext cx="774521" cy="129494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C6D1CC44-1DC5-46BD-A1D0-BEA4BD800AA1}"/>
                </a:ext>
              </a:extLst>
            </p:cNvPr>
            <p:cNvGrpSpPr/>
            <p:nvPr/>
          </p:nvGrpSpPr>
          <p:grpSpPr>
            <a:xfrm>
              <a:off x="5168654" y="5334000"/>
              <a:ext cx="3408892" cy="838200"/>
              <a:chOff x="4241588" y="1504980"/>
              <a:chExt cx="3408892" cy="838200"/>
            </a:xfrm>
          </p:grpSpPr>
          <p:pic>
            <p:nvPicPr>
              <p:cNvPr id="103" name="Picture 102">
                <a:extLst>
                  <a:ext uri="{FF2B5EF4-FFF2-40B4-BE49-F238E27FC236}">
                    <a16:creationId xmlns:a16="http://schemas.microsoft.com/office/drawing/2014/main" id="{40295B69-6783-48F5-8C82-559632D980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05301" y="1504980"/>
                <a:ext cx="3263909" cy="543218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104" name="Content Placeholder 1">
                <a:extLst>
                  <a:ext uri="{FF2B5EF4-FFF2-40B4-BE49-F238E27FC236}">
                    <a16:creationId xmlns:a16="http://schemas.microsoft.com/office/drawing/2014/main" id="{080DC26C-8417-4581-8230-9E65AA3C0E0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241588" y="2095919"/>
                <a:ext cx="3408892" cy="247261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/>
              <a:lstStyle>
                <a:lvl1pPr marL="342900" indent="-3429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000" kern="1200" baseline="0">
                    <a:solidFill>
                      <a:srgbClr val="63666A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1200" i="1" dirty="0">
                    <a:solidFill>
                      <a:schemeClr val="tx2"/>
                    </a:solidFill>
                  </a:rPr>
                  <a:t>Vendor Flysheet: VACCO V0E11000-01  (Public Data)</a:t>
                </a:r>
              </a:p>
            </p:txBody>
          </p:sp>
        </p:grp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BFDDA97E-ACBB-4243-B718-9B0A13A7BEB7}"/>
              </a:ext>
            </a:extLst>
          </p:cNvPr>
          <p:cNvSpPr txBox="1"/>
          <p:nvPr/>
        </p:nvSpPr>
        <p:spPr>
          <a:xfrm>
            <a:off x="526763" y="4876600"/>
            <a:ext cx="15002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NOTE: Technology is patent pending (SN 17/566,068)</a:t>
            </a:r>
          </a:p>
        </p:txBody>
      </p:sp>
    </p:spTree>
    <p:extLst>
      <p:ext uri="{BB962C8B-B14F-4D97-AF65-F5344CB8AC3E}">
        <p14:creationId xmlns:p14="http://schemas.microsoft.com/office/powerpoint/2010/main" val="1336174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C8B5A4-5CB3-41F8-B0E0-BEDFEAAB8A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9993" y="115780"/>
            <a:ext cx="9182449" cy="560887"/>
          </a:xfrm>
        </p:spPr>
        <p:txBody>
          <a:bodyPr/>
          <a:lstStyle/>
          <a:p>
            <a:r>
              <a:rPr lang="en-US" dirty="0"/>
              <a:t>Technology Maturity history progression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CFF7CE70-A0F7-4D6B-98CD-5F35F64AB848}"/>
              </a:ext>
            </a:extLst>
          </p:cNvPr>
          <p:cNvSpPr txBox="1">
            <a:spLocks noChangeArrowheads="1"/>
          </p:cNvSpPr>
          <p:nvPr/>
        </p:nvSpPr>
        <p:spPr>
          <a:xfrm>
            <a:off x="247834" y="1016589"/>
            <a:ext cx="9570869" cy="6010086"/>
          </a:xfrm>
          <a:prstGeom prst="rect">
            <a:avLst/>
          </a:prstGeom>
        </p:spPr>
        <p:txBody>
          <a:bodyPr/>
          <a:lstStyle>
            <a:lvl1pPr marL="257175" indent="-257175" algn="l" defTabSz="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557213" indent="-214313" algn="l" defTabSz="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857250" indent="-171450" algn="l" defTabSz="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200150" indent="-171450" algn="l" defTabSz="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1543050" indent="-171450" algn="l" defTabSz="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75" marR="0" lvl="0" indent="-257175" algn="l" defTabSz="3429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The Low Leakage Valve activity consists of 5 sub-activities:</a:t>
            </a:r>
          </a:p>
          <a:p>
            <a:pPr marL="642938" marR="0" lvl="1" indent="-342900" algn="l" defTabSz="3429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Low Leakage Seat Seals (with irradiated seat seals)</a:t>
            </a:r>
          </a:p>
          <a:p>
            <a:pPr marL="642938" marR="0" lvl="1" indent="-342900" algn="l" defTabSz="3429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Low Leakage Shaft Seals (with irradiated shaft seals)</a:t>
            </a:r>
          </a:p>
          <a:p>
            <a:pPr marL="642938" marR="0" lvl="1" indent="-342900" algn="l" defTabSz="3429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Low Leakage Isolation Valve (3” nominal size)</a:t>
            </a:r>
          </a:p>
          <a:p>
            <a:pPr marL="642938" marR="0" lvl="1" indent="-342900" algn="l" defTabSz="3429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Low Leakage Relief Valve (3” nominal size)</a:t>
            </a:r>
          </a:p>
          <a:p>
            <a:pPr marL="642938" marR="0" lvl="1" indent="-342900" algn="l" defTabSz="3429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Low Leakage Pre-Valve (8” nominal size)</a:t>
            </a:r>
          </a:p>
          <a:p>
            <a:pPr marL="0" marR="0" lvl="0" indent="0" algn="l" defTabSz="3429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charset="-128"/>
              <a:cs typeface="Arial" panose="020B0604020202020204" pitchFamily="34" charset="0"/>
            </a:endParaRPr>
          </a:p>
          <a:p>
            <a:pPr marL="257175" marR="0" lvl="0" indent="-257175" algn="l" defTabSz="3429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charset="-128"/>
              <a:cs typeface="Arial" panose="020B0604020202020204" pitchFamily="34" charset="0"/>
            </a:endParaRPr>
          </a:p>
          <a:p>
            <a:pPr marL="257175" marR="0" lvl="0" indent="-257175" algn="l" defTabSz="3429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altLang="en-US" sz="2000" b="1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  <a:p>
            <a:pPr marL="257175" marR="0" lvl="0" indent="-257175" algn="l" defTabSz="3429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charset="-128"/>
              <a:cs typeface="Arial" panose="020B0604020202020204" pitchFamily="34" charset="0"/>
            </a:endParaRPr>
          </a:p>
          <a:p>
            <a:pPr marL="257175" marR="0" lvl="0" indent="-257175" algn="l" defTabSz="3429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altLang="en-US" sz="2000" b="1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  <a:p>
            <a:pPr marL="257175" marR="0" lvl="0" indent="-257175" algn="l" defTabSz="3429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charset="-128"/>
              <a:cs typeface="Arial" panose="020B0604020202020204" pitchFamily="34" charset="0"/>
            </a:endParaRPr>
          </a:p>
          <a:p>
            <a:pPr marL="257175" marR="0" lvl="0" indent="-257175" algn="l" defTabSz="3429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7175" marR="0" lvl="0" indent="-257175" algn="l" defTabSz="3429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altLang="en-US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7175" marR="0" lvl="0" indent="-257175" algn="l" defTabSz="3429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These sub-activities are being worked to demonstrate the MSFC Low Leakage Valve Technology in relevant environments and to push the TRL to 5.</a:t>
            </a:r>
          </a:p>
          <a:p>
            <a:pPr marL="257175" marR="0" lvl="0" indent="-257175" algn="l" defTabSz="3429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charset="-128"/>
              <a:cs typeface="Arial" panose="020B0604020202020204" pitchFamily="34" charset="0"/>
            </a:endParaRPr>
          </a:p>
          <a:p>
            <a:pPr marL="285750" marR="0" lvl="0" indent="-285750" algn="l" defTabSz="3429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  <a:p>
            <a:pPr marL="285750" marR="0" lvl="0" indent="-285750" algn="l" defTabSz="3429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  <a:p>
            <a:pPr marL="557213" marR="0" lvl="1" indent="-214313" algn="l" defTabSz="3429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342900" marR="0" lvl="1" indent="0" algn="l" defTabSz="3429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342900" marR="0" lvl="1" indent="0" algn="l" defTabSz="3429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342900" marR="0" lvl="1" indent="0" algn="l" defTabSz="3429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342900" marR="0" lvl="1" indent="0" algn="l" defTabSz="3429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285750" marR="0" lvl="0" indent="-285750" algn="l" defTabSz="3429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  <a:p>
            <a:pPr marL="0" marR="0" lvl="0" indent="0" algn="l" defTabSz="3429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79D6C1-D06A-4D17-92EA-DF8A0AAC76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6027" y="3082601"/>
            <a:ext cx="6331002" cy="1805441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10" name="Picture 9" descr="A picture containing timeline&#10;&#10;Description automatically generated">
            <a:extLst>
              <a:ext uri="{FF2B5EF4-FFF2-40B4-BE49-F238E27FC236}">
                <a16:creationId xmlns:a16="http://schemas.microsoft.com/office/drawing/2014/main" id="{6B4E2A70-F582-4DD6-9742-D20848A184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8525" y="1537669"/>
            <a:ext cx="4423817" cy="3381060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988067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DD91DB7-C57D-4340-BA27-777F3B06D7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Sub-activity Status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1EC069-CF73-4D7E-8F20-B3254535023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4944" y="932872"/>
            <a:ext cx="8686353" cy="2387377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18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1 - Large Scale Leakage Fixture (LSLF)</a:t>
            </a:r>
          </a:p>
          <a:p>
            <a:r>
              <a:rPr lang="en-US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LSLF is a test fixture intended to evaluate radiation effects on non-metallic seats for engine and main propulsion system valves. </a:t>
            </a:r>
          </a:p>
          <a:p>
            <a:pPr marL="517525" lvl="1" indent="-285750"/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Non-irradiated components were tested to establish baseline results, which were then used to evaluate the performance of additional seats which have been subjected to an irradiation process. </a:t>
            </a:r>
          </a:p>
          <a:p>
            <a:pPr marL="517525" lvl="1" indent="-285750"/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 was also used to evaluate the robustness of the technology through offset component testing.</a:t>
            </a:r>
          </a:p>
          <a:p>
            <a:pPr marL="517525" lvl="1" indent="-285750"/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 analysis / reporting currently underway.</a:t>
            </a:r>
          </a:p>
          <a:p>
            <a:endParaRPr lang="en-US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F33E5D2-729E-4AEA-B253-BC1FD710D2FB}"/>
              </a:ext>
            </a:extLst>
          </p:cNvPr>
          <p:cNvGrpSpPr/>
          <p:nvPr/>
        </p:nvGrpSpPr>
        <p:grpSpPr>
          <a:xfrm>
            <a:off x="734494" y="3771165"/>
            <a:ext cx="1676400" cy="2539916"/>
            <a:chOff x="973584" y="3576454"/>
            <a:chExt cx="1676400" cy="253991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45C18E9-DB9B-45AD-BB64-4DD8C939BC8E}"/>
                </a:ext>
              </a:extLst>
            </p:cNvPr>
            <p:cNvSpPr txBox="1"/>
            <p:nvPr/>
          </p:nvSpPr>
          <p:spPr>
            <a:xfrm>
              <a:off x="1049784" y="5862454"/>
              <a:ext cx="1382110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i="1" dirty="0"/>
                <a:t>Test article and setup</a:t>
              </a:r>
              <a:endParaRPr lang="en-US" sz="1050" b="1" i="1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A9CB0F5-BA19-4D32-A1CC-6E90F7DC9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3584" y="3576454"/>
              <a:ext cx="1676400" cy="2266435"/>
            </a:xfrm>
            <a:prstGeom prst="rect">
              <a:avLst/>
            </a:prstGeom>
            <a:ln>
              <a:solidFill>
                <a:schemeClr val="tx2"/>
              </a:solidFill>
            </a:ln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B95C9BC-B0A8-4792-8B51-5F0349D5506A}"/>
              </a:ext>
            </a:extLst>
          </p:cNvPr>
          <p:cNvGrpSpPr/>
          <p:nvPr/>
        </p:nvGrpSpPr>
        <p:grpSpPr>
          <a:xfrm>
            <a:off x="2708515" y="4581154"/>
            <a:ext cx="1644443" cy="1701716"/>
            <a:chOff x="3152313" y="3789285"/>
            <a:chExt cx="1644443" cy="170171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E0211CC-DC71-43ED-8515-E67D1E0823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2313" y="3789285"/>
              <a:ext cx="1644443" cy="1447800"/>
            </a:xfrm>
            <a:prstGeom prst="rect">
              <a:avLst/>
            </a:prstGeom>
            <a:ln>
              <a:solidFill>
                <a:schemeClr val="tx2"/>
              </a:solidFill>
            </a:ln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F6C167D-96A5-4C8A-857A-CE238CC5AC83}"/>
                </a:ext>
              </a:extLst>
            </p:cNvPr>
            <p:cNvSpPr txBox="1"/>
            <p:nvPr/>
          </p:nvSpPr>
          <p:spPr>
            <a:xfrm>
              <a:off x="3304713" y="5237085"/>
              <a:ext cx="1478290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i="1" dirty="0"/>
                <a:t>During seat changeover</a:t>
              </a:r>
              <a:endParaRPr lang="en-US" sz="1050" b="1" i="1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9DB084C-5FC5-45BB-9E4D-8598EC84EE1D}"/>
              </a:ext>
            </a:extLst>
          </p:cNvPr>
          <p:cNvGrpSpPr/>
          <p:nvPr/>
        </p:nvGrpSpPr>
        <p:grpSpPr>
          <a:xfrm>
            <a:off x="9335616" y="932872"/>
            <a:ext cx="2542719" cy="2743200"/>
            <a:chOff x="9119587" y="1079078"/>
            <a:chExt cx="2542719" cy="2743200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02E327C5-B9C7-4CB6-ACA4-D62D87B7CF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95787" y="1079078"/>
              <a:ext cx="1524000" cy="271020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3" name="Frame 12">
              <a:extLst>
                <a:ext uri="{FF2B5EF4-FFF2-40B4-BE49-F238E27FC236}">
                  <a16:creationId xmlns:a16="http://schemas.microsoft.com/office/drawing/2014/main" id="{D2F80021-53BF-4C7B-8FB3-51E661FE575C}"/>
                </a:ext>
              </a:extLst>
            </p:cNvPr>
            <p:cNvSpPr/>
            <p:nvPr/>
          </p:nvSpPr>
          <p:spPr>
            <a:xfrm>
              <a:off x="9119587" y="1569272"/>
              <a:ext cx="1676400" cy="2253006"/>
            </a:xfrm>
            <a:prstGeom prst="frame">
              <a:avLst>
                <a:gd name="adj1" fmla="val 2976"/>
              </a:avLst>
            </a:prstGeom>
            <a:solidFill>
              <a:srgbClr val="00B05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D68D8B0-C64A-45CF-B267-D384CED26632}"/>
                </a:ext>
              </a:extLst>
            </p:cNvPr>
            <p:cNvSpPr txBox="1"/>
            <p:nvPr/>
          </p:nvSpPr>
          <p:spPr>
            <a:xfrm>
              <a:off x="10900306" y="2354282"/>
              <a:ext cx="762000" cy="415498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i="1" dirty="0">
                  <a:solidFill>
                    <a:srgbClr val="00B050"/>
                  </a:solidFill>
                </a:rPr>
                <a:t>All testing complete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3276C0E-477C-472C-AD96-BDE4328830EA}"/>
              </a:ext>
            </a:extLst>
          </p:cNvPr>
          <p:cNvGrpSpPr/>
          <p:nvPr/>
        </p:nvGrpSpPr>
        <p:grpSpPr>
          <a:xfrm>
            <a:off x="7319431" y="4029825"/>
            <a:ext cx="2352847" cy="2373214"/>
            <a:chOff x="6225796" y="1083157"/>
            <a:chExt cx="2352847" cy="2373214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26B62D5-73BB-4EC4-9D3A-3DC7710920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25796" y="1083157"/>
              <a:ext cx="2352847" cy="202468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39CD3E6-340F-4D4C-9150-05CC3DAA2B8D}"/>
                </a:ext>
              </a:extLst>
            </p:cNvPr>
            <p:cNvSpPr txBox="1"/>
            <p:nvPr/>
          </p:nvSpPr>
          <p:spPr>
            <a:xfrm>
              <a:off x="6437852" y="3202455"/>
              <a:ext cx="1928733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i="1" dirty="0"/>
                <a:t>Damaged PTFE Seat (Irradiated)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C81C239-862E-4EF4-B578-61AE49317AB9}"/>
              </a:ext>
            </a:extLst>
          </p:cNvPr>
          <p:cNvGrpSpPr/>
          <p:nvPr/>
        </p:nvGrpSpPr>
        <p:grpSpPr>
          <a:xfrm>
            <a:off x="4833158" y="3845000"/>
            <a:ext cx="2027413" cy="2449414"/>
            <a:chOff x="4783003" y="3778411"/>
            <a:chExt cx="2027413" cy="2449414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6FFD595-7BD2-4E8A-BC09-684A19E6F95B}"/>
                </a:ext>
              </a:extLst>
            </p:cNvPr>
            <p:cNvGrpSpPr/>
            <p:nvPr/>
          </p:nvGrpSpPr>
          <p:grpSpPr>
            <a:xfrm>
              <a:off x="4783003" y="3856700"/>
              <a:ext cx="2027413" cy="2371125"/>
              <a:chOff x="12093064" y="3536102"/>
              <a:chExt cx="2027413" cy="2371125"/>
            </a:xfrm>
          </p:grpSpPr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BE43F743-5BAC-457B-8891-023D4B8D6F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2093064" y="3536102"/>
                <a:ext cx="2027413" cy="2022597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6A82E5B-62DB-43A4-AA01-E91B595FD794}"/>
                  </a:ext>
                </a:extLst>
              </p:cNvPr>
              <p:cNvSpPr txBox="1"/>
              <p:nvPr/>
            </p:nvSpPr>
            <p:spPr>
              <a:xfrm>
                <a:off x="12568802" y="5653311"/>
                <a:ext cx="1075936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i="1" dirty="0"/>
                  <a:t>“Offset” Poppet</a:t>
                </a:r>
              </a:p>
            </p:txBody>
          </p:sp>
        </p:grpSp>
        <p:sp>
          <p:nvSpPr>
            <p:cNvPr id="21" name="Frame 20">
              <a:extLst>
                <a:ext uri="{FF2B5EF4-FFF2-40B4-BE49-F238E27FC236}">
                  <a16:creationId xmlns:a16="http://schemas.microsoft.com/office/drawing/2014/main" id="{1CCEA138-89F3-4ADE-89BA-0500BA9447E3}"/>
                </a:ext>
              </a:extLst>
            </p:cNvPr>
            <p:cNvSpPr/>
            <p:nvPr/>
          </p:nvSpPr>
          <p:spPr>
            <a:xfrm>
              <a:off x="4905416" y="3778411"/>
              <a:ext cx="1828800" cy="669930"/>
            </a:xfrm>
            <a:prstGeom prst="frame">
              <a:avLst>
                <a:gd name="adj1" fmla="val 10940"/>
              </a:avLst>
            </a:prstGeom>
            <a:solidFill>
              <a:srgbClr val="FF000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3940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DD91DB7-C57D-4340-BA27-777F3B06D7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Sub-activity Status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1EC069-CF73-4D7E-8F20-B3254535023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4944" y="932872"/>
            <a:ext cx="8686353" cy="2387377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18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– Shaft Seal Leakage Fixture (SSLF)</a:t>
            </a:r>
          </a:p>
          <a:p>
            <a:r>
              <a:rPr lang="en-US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SSLF is a test fixture intended to evaluate radiation effects on non-metallic materials in commercially available shaft seals for engine valves.</a:t>
            </a:r>
          </a:p>
          <a:p>
            <a:pPr marL="517525" lvl="1" indent="-285750"/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Components were tested to establish baseline results, which were then used to evaluate the performance of additional shaft seals which have been subjected to an irradiation process.</a:t>
            </a:r>
          </a:p>
          <a:p>
            <a:pPr marL="517525" lvl="1" indent="-285750"/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 amounts of internal leakage observed with non-irradiated seal, extreme amounts with irradiated seal. Disassembly revealed catastrophic damage to irradiated seal.</a:t>
            </a:r>
          </a:p>
          <a:p>
            <a:endParaRPr lang="en-US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22CFD13-39C1-4A61-B59F-6DC35384162D}"/>
              </a:ext>
            </a:extLst>
          </p:cNvPr>
          <p:cNvGrpSpPr/>
          <p:nvPr/>
        </p:nvGrpSpPr>
        <p:grpSpPr>
          <a:xfrm>
            <a:off x="965147" y="3576454"/>
            <a:ext cx="2540002" cy="2158916"/>
            <a:chOff x="5867400" y="1524000"/>
            <a:chExt cx="2540002" cy="2158916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C148A27A-ABBE-4795-AA57-F4D7C19904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67400" y="1524000"/>
              <a:ext cx="2540002" cy="1905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C46904E-227A-422A-A4C9-765D0A672326}"/>
                </a:ext>
              </a:extLst>
            </p:cNvPr>
            <p:cNvSpPr txBox="1"/>
            <p:nvPr/>
          </p:nvSpPr>
          <p:spPr>
            <a:xfrm>
              <a:off x="6400800" y="3429000"/>
              <a:ext cx="1380506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i="1" dirty="0">
                  <a:solidFill>
                    <a:schemeClr val="tx2"/>
                  </a:solidFill>
                </a:rPr>
                <a:t>Assembled test article</a:t>
              </a:r>
              <a:endParaRPr lang="en-US" sz="1050" b="1" i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687E31C-565A-4D99-9246-80EF7BBAF9C1}"/>
              </a:ext>
            </a:extLst>
          </p:cNvPr>
          <p:cNvGrpSpPr/>
          <p:nvPr/>
        </p:nvGrpSpPr>
        <p:grpSpPr>
          <a:xfrm>
            <a:off x="4198987" y="3523381"/>
            <a:ext cx="1732402" cy="2401747"/>
            <a:chOff x="6271200" y="4092535"/>
            <a:chExt cx="1732402" cy="240174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B040370-943C-4C69-B006-43E0F6DF7375}"/>
                </a:ext>
              </a:extLst>
            </p:cNvPr>
            <p:cNvSpPr txBox="1"/>
            <p:nvPr/>
          </p:nvSpPr>
          <p:spPr>
            <a:xfrm>
              <a:off x="6400800" y="6240366"/>
              <a:ext cx="1524776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i="1" dirty="0">
                  <a:solidFill>
                    <a:schemeClr val="tx2"/>
                  </a:solidFill>
                </a:rPr>
                <a:t>Failure of Irradiated Seal</a:t>
              </a:r>
              <a:endParaRPr lang="en-US" sz="1050" b="1" i="1" dirty="0">
                <a:solidFill>
                  <a:schemeClr val="tx2"/>
                </a:solidFill>
              </a:endParaRPr>
            </a:p>
          </p:txBody>
        </p:sp>
        <p:pic>
          <p:nvPicPr>
            <p:cNvPr id="31" name="Picture 30" descr="A picture containing floor&#10;&#10;Description automatically generated">
              <a:extLst>
                <a:ext uri="{FF2B5EF4-FFF2-40B4-BE49-F238E27FC236}">
                  <a16:creationId xmlns:a16="http://schemas.microsoft.com/office/drawing/2014/main" id="{CA7789FF-6B81-451D-AD9B-FE4286072D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71200" y="4092535"/>
              <a:ext cx="1732402" cy="2068453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FBD52B2-2F6A-463E-BEB1-E491EE017DEE}"/>
              </a:ext>
            </a:extLst>
          </p:cNvPr>
          <p:cNvGrpSpPr/>
          <p:nvPr/>
        </p:nvGrpSpPr>
        <p:grpSpPr>
          <a:xfrm>
            <a:off x="6637616" y="3381557"/>
            <a:ext cx="4950062" cy="2742198"/>
            <a:chOff x="531682" y="3417392"/>
            <a:chExt cx="4950062" cy="2742198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DC14EB8E-4109-43D3-ADB0-2817CF6527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31682" y="3417392"/>
              <a:ext cx="4950062" cy="239962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1773260-D197-4569-8DCC-3F07651BC4EA}"/>
                </a:ext>
              </a:extLst>
            </p:cNvPr>
            <p:cNvSpPr txBox="1"/>
            <p:nvPr/>
          </p:nvSpPr>
          <p:spPr>
            <a:xfrm>
              <a:off x="767055" y="5905674"/>
              <a:ext cx="4560864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i="1" dirty="0">
                  <a:solidFill>
                    <a:schemeClr val="tx2"/>
                  </a:solidFill>
                </a:rPr>
                <a:t>Non-Irradiated shaft seal leakage (blue) vs irradiated shaft seal leakage (orange).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BBFCF28-1973-41A1-9DB1-2A68D75B7CE9}"/>
              </a:ext>
            </a:extLst>
          </p:cNvPr>
          <p:cNvGrpSpPr/>
          <p:nvPr/>
        </p:nvGrpSpPr>
        <p:grpSpPr>
          <a:xfrm>
            <a:off x="9039634" y="956723"/>
            <a:ext cx="2704587" cy="2107891"/>
            <a:chOff x="6210813" y="4038600"/>
            <a:chExt cx="2704587" cy="2107891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FE55A92E-2300-4120-AEC9-119A18FCF418}"/>
                </a:ext>
              </a:extLst>
            </p:cNvPr>
            <p:cNvGrpSpPr/>
            <p:nvPr/>
          </p:nvGrpSpPr>
          <p:grpSpPr>
            <a:xfrm>
              <a:off x="6210813" y="4038600"/>
              <a:ext cx="2704587" cy="2107891"/>
              <a:chOff x="5448813" y="4343400"/>
              <a:chExt cx="2704587" cy="2107891"/>
            </a:xfrm>
          </p:grpSpPr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AFA60EB4-9559-408F-8129-4C7BF986E000}"/>
                  </a:ext>
                </a:extLst>
              </p:cNvPr>
              <p:cNvGrpSpPr/>
              <p:nvPr/>
            </p:nvGrpSpPr>
            <p:grpSpPr>
              <a:xfrm>
                <a:off x="5562600" y="4343400"/>
                <a:ext cx="2438400" cy="1828800"/>
                <a:chOff x="-228600" y="2362200"/>
                <a:chExt cx="5918080" cy="4060780"/>
              </a:xfrm>
            </p:grpSpPr>
            <p:pic>
              <p:nvPicPr>
                <p:cNvPr id="39" name="Picture 38">
                  <a:extLst>
                    <a:ext uri="{FF2B5EF4-FFF2-40B4-BE49-F238E27FC236}">
                      <a16:creationId xmlns:a16="http://schemas.microsoft.com/office/drawing/2014/main" id="{C14165DF-8A81-4737-B6F6-426F38E5E5E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-228600" y="2362200"/>
                  <a:ext cx="5918080" cy="406078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775632B4-640D-4973-BFC4-17460241DA24}"/>
                    </a:ext>
                  </a:extLst>
                </p:cNvPr>
                <p:cNvSpPr/>
                <p:nvPr/>
              </p:nvSpPr>
              <p:spPr>
                <a:xfrm>
                  <a:off x="2445468" y="3515850"/>
                  <a:ext cx="113212" cy="60960"/>
                </a:xfrm>
                <a:prstGeom prst="rect">
                  <a:avLst/>
                </a:prstGeom>
                <a:solidFill>
                  <a:srgbClr val="FFFF00"/>
                </a:solidFill>
                <a:ln w="12700" cap="flat" cmpd="sng" algn="ctr">
                  <a:solidFill>
                    <a:srgbClr val="FFFF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95296D65-C5A2-4208-B20C-C90C67FBB22A}"/>
                    </a:ext>
                  </a:extLst>
                </p:cNvPr>
                <p:cNvSpPr/>
                <p:nvPr/>
              </p:nvSpPr>
              <p:spPr>
                <a:xfrm>
                  <a:off x="2840755" y="3515850"/>
                  <a:ext cx="113212" cy="60960"/>
                </a:xfrm>
                <a:prstGeom prst="rect">
                  <a:avLst/>
                </a:prstGeom>
                <a:solidFill>
                  <a:srgbClr val="FFFF00"/>
                </a:solidFill>
                <a:ln w="12700" cap="flat" cmpd="sng" algn="ctr">
                  <a:solidFill>
                    <a:srgbClr val="FFFF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0BC5F897-CE1D-46F0-A0CE-2EF552DC1D18}"/>
                    </a:ext>
                  </a:extLst>
                </p:cNvPr>
                <p:cNvSpPr/>
                <p:nvPr/>
              </p:nvSpPr>
              <p:spPr>
                <a:xfrm>
                  <a:off x="2414526" y="5752801"/>
                  <a:ext cx="113212" cy="430666"/>
                </a:xfrm>
                <a:prstGeom prst="rect">
                  <a:avLst/>
                </a:prstGeom>
                <a:solidFill>
                  <a:srgbClr val="FFFF00"/>
                </a:solidFill>
                <a:ln w="12700" cap="flat" cmpd="sng" algn="ctr">
                  <a:solidFill>
                    <a:srgbClr val="FFFF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2173E150-6720-4B02-BED8-3804E6DEE8C5}"/>
                    </a:ext>
                  </a:extLst>
                </p:cNvPr>
                <p:cNvSpPr/>
                <p:nvPr/>
              </p:nvSpPr>
              <p:spPr>
                <a:xfrm>
                  <a:off x="2357920" y="5937653"/>
                  <a:ext cx="113212" cy="245813"/>
                </a:xfrm>
                <a:prstGeom prst="rect">
                  <a:avLst/>
                </a:prstGeom>
                <a:solidFill>
                  <a:srgbClr val="FFFF00"/>
                </a:solidFill>
                <a:ln w="12700" cap="flat" cmpd="sng" algn="ctr">
                  <a:solidFill>
                    <a:srgbClr val="FFFF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D3C6094F-667E-40B4-9D2F-9C0DCB0E46C2}"/>
                    </a:ext>
                  </a:extLst>
                </p:cNvPr>
                <p:cNvSpPr/>
                <p:nvPr/>
              </p:nvSpPr>
              <p:spPr>
                <a:xfrm>
                  <a:off x="2885151" y="5752801"/>
                  <a:ext cx="113212" cy="430666"/>
                </a:xfrm>
                <a:prstGeom prst="rect">
                  <a:avLst/>
                </a:prstGeom>
                <a:solidFill>
                  <a:srgbClr val="FFFF00"/>
                </a:solidFill>
                <a:ln w="12700" cap="flat" cmpd="sng" algn="ctr">
                  <a:solidFill>
                    <a:srgbClr val="FFFF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FD31BF37-6471-472E-AF3B-167688E7A3F5}"/>
                    </a:ext>
                  </a:extLst>
                </p:cNvPr>
                <p:cNvSpPr/>
                <p:nvPr/>
              </p:nvSpPr>
              <p:spPr>
                <a:xfrm>
                  <a:off x="2928332" y="5934504"/>
                  <a:ext cx="113212" cy="245813"/>
                </a:xfrm>
                <a:prstGeom prst="rect">
                  <a:avLst/>
                </a:prstGeom>
                <a:solidFill>
                  <a:srgbClr val="FFFF00"/>
                </a:solidFill>
                <a:ln w="12700" cap="flat" cmpd="sng" algn="ctr">
                  <a:solidFill>
                    <a:srgbClr val="FFFF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pic>
              <p:nvPicPr>
                <p:cNvPr id="46" name="Picture 45">
                  <a:extLst>
                    <a:ext uri="{FF2B5EF4-FFF2-40B4-BE49-F238E27FC236}">
                      <a16:creationId xmlns:a16="http://schemas.microsoft.com/office/drawing/2014/main" id="{558DF46E-194C-496F-A272-7538B7D6A7F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/>
                <a:srcRect l="72364"/>
                <a:stretch/>
              </p:blipFill>
              <p:spPr>
                <a:xfrm rot="10800000">
                  <a:off x="2292457" y="4559483"/>
                  <a:ext cx="225106" cy="495335"/>
                </a:xfrm>
                <a:prstGeom prst="rect">
                  <a:avLst/>
                </a:prstGeom>
              </p:spPr>
            </p:pic>
            <p:pic>
              <p:nvPicPr>
                <p:cNvPr id="47" name="Picture 46">
                  <a:extLst>
                    <a:ext uri="{FF2B5EF4-FFF2-40B4-BE49-F238E27FC236}">
                      <a16:creationId xmlns:a16="http://schemas.microsoft.com/office/drawing/2014/main" id="{1ED140DE-FD06-4FFA-AE9B-F46F50E11F6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/>
                <a:srcRect r="72934"/>
                <a:stretch/>
              </p:blipFill>
              <p:spPr>
                <a:xfrm rot="10800000">
                  <a:off x="2884387" y="4556331"/>
                  <a:ext cx="219661" cy="493535"/>
                </a:xfrm>
                <a:prstGeom prst="rect">
                  <a:avLst/>
                </a:prstGeom>
              </p:spPr>
            </p:pic>
          </p:grp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6BE48054-7B7D-4AE4-9BDB-D82ECB207B5C}"/>
                  </a:ext>
                </a:extLst>
              </p:cNvPr>
              <p:cNvSpPr txBox="1"/>
              <p:nvPr/>
            </p:nvSpPr>
            <p:spPr>
              <a:xfrm>
                <a:off x="5448813" y="6197375"/>
                <a:ext cx="2704587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i="1" dirty="0">
                    <a:solidFill>
                      <a:schemeClr val="tx2"/>
                    </a:solidFill>
                  </a:rPr>
                  <a:t>Test article cross section, test seal highlighted.</a:t>
                </a:r>
                <a:endParaRPr lang="en-US" sz="1050" b="1" i="1" dirty="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36" name="Frame 35">
              <a:extLst>
                <a:ext uri="{FF2B5EF4-FFF2-40B4-BE49-F238E27FC236}">
                  <a16:creationId xmlns:a16="http://schemas.microsoft.com/office/drawing/2014/main" id="{82E46026-E2F9-4CC0-A73A-57BA6F27A9B0}"/>
                </a:ext>
              </a:extLst>
            </p:cNvPr>
            <p:cNvSpPr/>
            <p:nvPr/>
          </p:nvSpPr>
          <p:spPr>
            <a:xfrm>
              <a:off x="7256091" y="5274185"/>
              <a:ext cx="516310" cy="402337"/>
            </a:xfrm>
            <a:prstGeom prst="fram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8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33693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DD91DB7-C57D-4340-BA27-777F3B06D7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Sub-activity Status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1EC069-CF73-4D7E-8F20-B3254535023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4945" y="932872"/>
            <a:ext cx="7501062" cy="2387377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18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– Low Leakage Isolation Valve (LLIV)</a:t>
            </a:r>
          </a:p>
          <a:p>
            <a:r>
              <a:rPr lang="en-US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LLIV is a test valve intended to show that the technology can be scaled to large, fully functional vent valves, and fill/drain valves.</a:t>
            </a:r>
          </a:p>
          <a:p>
            <a:pPr marL="517525" lvl="1" indent="-285750"/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Leak test conducted after LN2 flow, observed excessive internal leak rates during testing.</a:t>
            </a:r>
          </a:p>
          <a:p>
            <a:pPr marL="517525" lvl="1" indent="-285750"/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Follow on testing to determine potential cause is in process. Evaluating orientation, poppet stiffness, chill-in time,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endParaRPr lang="en-US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D79CB896-32EF-4C0A-8C00-CF7FBF3F99DB}"/>
              </a:ext>
            </a:extLst>
          </p:cNvPr>
          <p:cNvGrpSpPr/>
          <p:nvPr/>
        </p:nvGrpSpPr>
        <p:grpSpPr>
          <a:xfrm>
            <a:off x="883945" y="3819897"/>
            <a:ext cx="4043153" cy="1695443"/>
            <a:chOff x="-2895600" y="3276600"/>
            <a:chExt cx="2743200" cy="1202101"/>
          </a:xfrm>
        </p:grpSpPr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D6CB8340-213D-41D0-B31B-13AD1C83F4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95600" y="3276600"/>
              <a:ext cx="2743200" cy="977113"/>
            </a:xfrm>
            <a:prstGeom prst="rect">
              <a:avLst/>
            </a:prstGeom>
            <a:ln>
              <a:solidFill>
                <a:schemeClr val="tx2"/>
              </a:solidFill>
            </a:ln>
          </p:spPr>
        </p:pic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D34B303-B5A9-4D55-B859-22E7B5B58DDF}"/>
                </a:ext>
              </a:extLst>
            </p:cNvPr>
            <p:cNvSpPr txBox="1"/>
            <p:nvPr/>
          </p:nvSpPr>
          <p:spPr>
            <a:xfrm>
              <a:off x="-2259348" y="4298670"/>
              <a:ext cx="1398879" cy="1800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i="1" dirty="0">
                  <a:solidFill>
                    <a:schemeClr val="tx2"/>
                  </a:solidFill>
                </a:rPr>
                <a:t>Test Article with End Cap Adapters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A1DD9EB5-FB05-406F-9AF2-99FE610A4DFE}"/>
              </a:ext>
            </a:extLst>
          </p:cNvPr>
          <p:cNvGrpSpPr>
            <a:grpSpLocks noChangeAspect="1"/>
          </p:cNvGrpSpPr>
          <p:nvPr/>
        </p:nvGrpSpPr>
        <p:grpSpPr>
          <a:xfrm>
            <a:off x="8503805" y="1177726"/>
            <a:ext cx="3143250" cy="1619250"/>
            <a:chOff x="-2590800" y="5181600"/>
            <a:chExt cx="3505200" cy="1482259"/>
          </a:xfrm>
        </p:grpSpPr>
        <p:sp>
          <p:nvSpPr>
            <p:cNvPr id="61" name="Donut 54">
              <a:extLst>
                <a:ext uri="{FF2B5EF4-FFF2-40B4-BE49-F238E27FC236}">
                  <a16:creationId xmlns:a16="http://schemas.microsoft.com/office/drawing/2014/main" id="{FE4019B4-154E-47FE-AA72-392CA2B06A63}"/>
                </a:ext>
              </a:extLst>
            </p:cNvPr>
            <p:cNvSpPr/>
            <p:nvPr/>
          </p:nvSpPr>
          <p:spPr>
            <a:xfrm>
              <a:off x="-2514600" y="6324600"/>
              <a:ext cx="286431" cy="263059"/>
            </a:xfrm>
            <a:prstGeom prst="donut">
              <a:avLst>
                <a:gd name="adj" fmla="val 7975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2"/>
                  </a:solidFill>
                </a:rPr>
                <a:t>3</a:t>
              </a:r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2" name="Donut 55">
              <a:extLst>
                <a:ext uri="{FF2B5EF4-FFF2-40B4-BE49-F238E27FC236}">
                  <a16:creationId xmlns:a16="http://schemas.microsoft.com/office/drawing/2014/main" id="{D467751E-92D0-45A0-93DC-01C605D12179}"/>
                </a:ext>
              </a:extLst>
            </p:cNvPr>
            <p:cNvSpPr/>
            <p:nvPr/>
          </p:nvSpPr>
          <p:spPr>
            <a:xfrm>
              <a:off x="152400" y="6400800"/>
              <a:ext cx="286431" cy="263059"/>
            </a:xfrm>
            <a:prstGeom prst="donut">
              <a:avLst>
                <a:gd name="adj" fmla="val 7975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2"/>
                  </a:solidFill>
                </a:rPr>
                <a:t>3</a:t>
              </a:r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63" name="Can 56">
              <a:extLst>
                <a:ext uri="{FF2B5EF4-FFF2-40B4-BE49-F238E27FC236}">
                  <a16:creationId xmlns:a16="http://schemas.microsoft.com/office/drawing/2014/main" id="{AF5566EE-6EFA-4096-9344-9AC2DE3D1C85}"/>
                </a:ext>
              </a:extLst>
            </p:cNvPr>
            <p:cNvSpPr/>
            <p:nvPr/>
          </p:nvSpPr>
          <p:spPr>
            <a:xfrm rot="16200000">
              <a:off x="-1294496" y="5215376"/>
              <a:ext cx="640275" cy="1361898"/>
            </a:xfrm>
            <a:prstGeom prst="ca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n-US" sz="1200" dirty="0"/>
                <a:t>Stage Tank</a:t>
              </a:r>
            </a:p>
          </p:txBody>
        </p:sp>
        <p:sp>
          <p:nvSpPr>
            <p:cNvPr id="64" name="Flowchart: Collate 63">
              <a:extLst>
                <a:ext uri="{FF2B5EF4-FFF2-40B4-BE49-F238E27FC236}">
                  <a16:creationId xmlns:a16="http://schemas.microsoft.com/office/drawing/2014/main" id="{299EB6B8-4E6E-4627-A67F-EE18FAC222A8}"/>
                </a:ext>
              </a:extLst>
            </p:cNvPr>
            <p:cNvSpPr/>
            <p:nvPr/>
          </p:nvSpPr>
          <p:spPr>
            <a:xfrm rot="5400000">
              <a:off x="9166" y="5770674"/>
              <a:ext cx="215907" cy="251302"/>
            </a:xfrm>
            <a:prstGeom prst="flowChartCol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5" name="Flowchart: Collate 64">
              <a:extLst>
                <a:ext uri="{FF2B5EF4-FFF2-40B4-BE49-F238E27FC236}">
                  <a16:creationId xmlns:a16="http://schemas.microsoft.com/office/drawing/2014/main" id="{6A0A3F69-1CDC-4258-A4D2-1D801E45A9AC}"/>
                </a:ext>
              </a:extLst>
            </p:cNvPr>
            <p:cNvSpPr/>
            <p:nvPr/>
          </p:nvSpPr>
          <p:spPr>
            <a:xfrm>
              <a:off x="-239569" y="6134472"/>
              <a:ext cx="235089" cy="230796"/>
            </a:xfrm>
            <a:prstGeom prst="flowChartCol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6" name="Flowchart: Collate 65">
              <a:extLst>
                <a:ext uri="{FF2B5EF4-FFF2-40B4-BE49-F238E27FC236}">
                  <a16:creationId xmlns:a16="http://schemas.microsoft.com/office/drawing/2014/main" id="{A8D61AF8-BB1C-4E8A-84CF-1B911878A32A}"/>
                </a:ext>
              </a:extLst>
            </p:cNvPr>
            <p:cNvSpPr/>
            <p:nvPr/>
          </p:nvSpPr>
          <p:spPr>
            <a:xfrm>
              <a:off x="-2126221" y="5388775"/>
              <a:ext cx="235089" cy="230796"/>
            </a:xfrm>
            <a:prstGeom prst="flowChartCol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7" name="Flowchart: Collate 66">
              <a:extLst>
                <a:ext uri="{FF2B5EF4-FFF2-40B4-BE49-F238E27FC236}">
                  <a16:creationId xmlns:a16="http://schemas.microsoft.com/office/drawing/2014/main" id="{9F96959A-9B0E-44B1-847A-56CFE7DFE5AE}"/>
                </a:ext>
              </a:extLst>
            </p:cNvPr>
            <p:cNvSpPr/>
            <p:nvPr/>
          </p:nvSpPr>
          <p:spPr>
            <a:xfrm>
              <a:off x="-2126221" y="6101065"/>
              <a:ext cx="235089" cy="230796"/>
            </a:xfrm>
            <a:prstGeom prst="flowChartCol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68" name="Elbow Connector 61">
              <a:extLst>
                <a:ext uri="{FF2B5EF4-FFF2-40B4-BE49-F238E27FC236}">
                  <a16:creationId xmlns:a16="http://schemas.microsoft.com/office/drawing/2014/main" id="{72653DBE-A2DF-4A96-890A-78ACFDC7DEE5}"/>
                </a:ext>
              </a:extLst>
            </p:cNvPr>
            <p:cNvCxnSpPr>
              <a:stCxn id="66" idx="2"/>
              <a:endCxn id="63" idx="1"/>
            </p:cNvCxnSpPr>
            <p:nvPr/>
          </p:nvCxnSpPr>
          <p:spPr>
            <a:xfrm rot="16200000" flipH="1">
              <a:off x="-1970369" y="5581263"/>
              <a:ext cx="276754" cy="353369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Elbow Connector 62">
              <a:extLst>
                <a:ext uri="{FF2B5EF4-FFF2-40B4-BE49-F238E27FC236}">
                  <a16:creationId xmlns:a16="http://schemas.microsoft.com/office/drawing/2014/main" id="{9FD7F04E-D70F-417F-B768-0B16D02A89F3}"/>
                </a:ext>
              </a:extLst>
            </p:cNvPr>
            <p:cNvCxnSpPr>
              <a:stCxn id="63" idx="1"/>
              <a:endCxn id="67" idx="0"/>
            </p:cNvCxnSpPr>
            <p:nvPr/>
          </p:nvCxnSpPr>
          <p:spPr>
            <a:xfrm rot="10800000" flipV="1">
              <a:off x="-2008675" y="5896324"/>
              <a:ext cx="353369" cy="204739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Elbow Connector 63">
              <a:extLst>
                <a:ext uri="{FF2B5EF4-FFF2-40B4-BE49-F238E27FC236}">
                  <a16:creationId xmlns:a16="http://schemas.microsoft.com/office/drawing/2014/main" id="{81A1A5C2-A065-4AE0-8B44-9D08AE7CACC1}"/>
                </a:ext>
              </a:extLst>
            </p:cNvPr>
            <p:cNvCxnSpPr>
              <a:stCxn id="63" idx="3"/>
              <a:endCxn id="64" idx="2"/>
            </p:cNvCxnSpPr>
            <p:nvPr/>
          </p:nvCxnSpPr>
          <p:spPr>
            <a:xfrm flipV="1">
              <a:off x="-293410" y="5896324"/>
              <a:ext cx="284878" cy="1"/>
            </a:xfrm>
            <a:prstGeom prst="bent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Elbow Connector 64">
              <a:extLst>
                <a:ext uri="{FF2B5EF4-FFF2-40B4-BE49-F238E27FC236}">
                  <a16:creationId xmlns:a16="http://schemas.microsoft.com/office/drawing/2014/main" id="{6770C6C6-CC8A-4A47-880D-F6902657F130}"/>
                </a:ext>
              </a:extLst>
            </p:cNvPr>
            <p:cNvCxnSpPr>
              <a:stCxn id="63" idx="3"/>
              <a:endCxn id="65" idx="0"/>
            </p:cNvCxnSpPr>
            <p:nvPr/>
          </p:nvCxnSpPr>
          <p:spPr>
            <a:xfrm>
              <a:off x="-293410" y="5896325"/>
              <a:ext cx="171386" cy="238147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Elbow Connector 65">
              <a:extLst>
                <a:ext uri="{FF2B5EF4-FFF2-40B4-BE49-F238E27FC236}">
                  <a16:creationId xmlns:a16="http://schemas.microsoft.com/office/drawing/2014/main" id="{352865A9-EA05-4D0B-B829-29F4BD5C93F1}"/>
                </a:ext>
              </a:extLst>
            </p:cNvPr>
            <p:cNvCxnSpPr>
              <a:stCxn id="65" idx="2"/>
            </p:cNvCxnSpPr>
            <p:nvPr/>
          </p:nvCxnSpPr>
          <p:spPr>
            <a:xfrm rot="16200000" flipH="1">
              <a:off x="-150548" y="6393791"/>
              <a:ext cx="57049" cy="1"/>
            </a:xfrm>
            <a:prstGeom prst="bent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BF935025-F6D4-470A-887D-9EB25A265559}"/>
                </a:ext>
              </a:extLst>
            </p:cNvPr>
            <p:cNvSpPr/>
            <p:nvPr/>
          </p:nvSpPr>
          <p:spPr>
            <a:xfrm>
              <a:off x="446588" y="5829773"/>
              <a:ext cx="158362" cy="13310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Trapezoid 73">
              <a:extLst>
                <a:ext uri="{FF2B5EF4-FFF2-40B4-BE49-F238E27FC236}">
                  <a16:creationId xmlns:a16="http://schemas.microsoft.com/office/drawing/2014/main" id="{ADD22D0D-DFEC-43AC-9D59-A435DAC61258}"/>
                </a:ext>
              </a:extLst>
            </p:cNvPr>
            <p:cNvSpPr/>
            <p:nvPr/>
          </p:nvSpPr>
          <p:spPr>
            <a:xfrm rot="16200000">
              <a:off x="581665" y="5741600"/>
              <a:ext cx="356021" cy="309449"/>
            </a:xfrm>
            <a:prstGeom prst="trapezoid">
              <a:avLst>
                <a:gd name="adj" fmla="val 3547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5" name="Elbow Connector 68">
              <a:extLst>
                <a:ext uri="{FF2B5EF4-FFF2-40B4-BE49-F238E27FC236}">
                  <a16:creationId xmlns:a16="http://schemas.microsoft.com/office/drawing/2014/main" id="{C7F80A37-8AEF-4ABC-9B34-069ABE0F5333}"/>
                </a:ext>
              </a:extLst>
            </p:cNvPr>
            <p:cNvCxnSpPr>
              <a:stCxn id="64" idx="0"/>
              <a:endCxn id="73" idx="1"/>
            </p:cNvCxnSpPr>
            <p:nvPr/>
          </p:nvCxnSpPr>
          <p:spPr>
            <a:xfrm>
              <a:off x="242770" y="5896324"/>
              <a:ext cx="203818" cy="1"/>
            </a:xfrm>
            <a:prstGeom prst="bent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75547621-734F-40E3-8F45-EB1496166955}"/>
                </a:ext>
              </a:extLst>
            </p:cNvPr>
            <p:cNvSpPr txBox="1"/>
            <p:nvPr/>
          </p:nvSpPr>
          <p:spPr>
            <a:xfrm>
              <a:off x="-2438401" y="5410200"/>
              <a:ext cx="416063" cy="2465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RV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D1EFECFB-28AB-4007-BAB8-1595FFCF7408}"/>
                </a:ext>
              </a:extLst>
            </p:cNvPr>
            <p:cNvSpPr txBox="1"/>
            <p:nvPr/>
          </p:nvSpPr>
          <p:spPr>
            <a:xfrm>
              <a:off x="-2590800" y="6096000"/>
              <a:ext cx="454406" cy="1972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solidFill>
                    <a:schemeClr val="tx2"/>
                  </a:solidFill>
                </a:rPr>
                <a:t>VENT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E152B371-8FF3-4E2D-9380-A47BF30C6979}"/>
                </a:ext>
              </a:extLst>
            </p:cNvPr>
            <p:cNvSpPr txBox="1"/>
            <p:nvPr/>
          </p:nvSpPr>
          <p:spPr>
            <a:xfrm>
              <a:off x="-89076" y="6148199"/>
              <a:ext cx="777960" cy="1972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solidFill>
                    <a:schemeClr val="tx2"/>
                  </a:solidFill>
                </a:rPr>
                <a:t>FILL / DRAIN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88D8DF5D-E072-453D-8146-2ACB05FCE49D}"/>
                </a:ext>
              </a:extLst>
            </p:cNvPr>
            <p:cNvSpPr txBox="1"/>
            <p:nvPr/>
          </p:nvSpPr>
          <p:spPr>
            <a:xfrm>
              <a:off x="-152400" y="5562600"/>
              <a:ext cx="851788" cy="2465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PREVALVE</a:t>
              </a:r>
            </a:p>
          </p:txBody>
        </p:sp>
        <p:sp>
          <p:nvSpPr>
            <p:cNvPr id="80" name="Donut 74">
              <a:extLst>
                <a:ext uri="{FF2B5EF4-FFF2-40B4-BE49-F238E27FC236}">
                  <a16:creationId xmlns:a16="http://schemas.microsoft.com/office/drawing/2014/main" id="{ACE3E831-2871-4290-A589-3D6544C766CB}"/>
                </a:ext>
              </a:extLst>
            </p:cNvPr>
            <p:cNvSpPr/>
            <p:nvPr/>
          </p:nvSpPr>
          <p:spPr>
            <a:xfrm>
              <a:off x="-2438400" y="5181600"/>
              <a:ext cx="286431" cy="263059"/>
            </a:xfrm>
            <a:prstGeom prst="donut">
              <a:avLst>
                <a:gd name="adj" fmla="val 7975"/>
              </a:avLst>
            </a:prstGeom>
            <a:solidFill>
              <a:schemeClr val="bg1"/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81" name="Donut 75">
              <a:extLst>
                <a:ext uri="{FF2B5EF4-FFF2-40B4-BE49-F238E27FC236}">
                  <a16:creationId xmlns:a16="http://schemas.microsoft.com/office/drawing/2014/main" id="{B67728EC-7183-4212-8E03-5E53942F035C}"/>
                </a:ext>
              </a:extLst>
            </p:cNvPr>
            <p:cNvSpPr/>
            <p:nvPr/>
          </p:nvSpPr>
          <p:spPr>
            <a:xfrm>
              <a:off x="0" y="5334000"/>
              <a:ext cx="286431" cy="263059"/>
            </a:xfrm>
            <a:prstGeom prst="donut">
              <a:avLst>
                <a:gd name="adj" fmla="val 7975"/>
              </a:avLst>
            </a:prstGeom>
            <a:solidFill>
              <a:schemeClr val="bg1"/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/>
                  </a:solidFill>
                </a:rPr>
                <a:t>5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B513A111-2261-416A-87B1-5E66F8669851}"/>
              </a:ext>
            </a:extLst>
          </p:cNvPr>
          <p:cNvGrpSpPr/>
          <p:nvPr/>
        </p:nvGrpSpPr>
        <p:grpSpPr>
          <a:xfrm>
            <a:off x="6580588" y="3320249"/>
            <a:ext cx="3525298" cy="2653281"/>
            <a:chOff x="5681213" y="646589"/>
            <a:chExt cx="3525298" cy="2653281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C9282F57-17F5-48C4-8D9E-D70BD434EDB2}"/>
                </a:ext>
              </a:extLst>
            </p:cNvPr>
            <p:cNvSpPr txBox="1"/>
            <p:nvPr/>
          </p:nvSpPr>
          <p:spPr>
            <a:xfrm>
              <a:off x="6488259" y="3045954"/>
              <a:ext cx="1750800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i="1" dirty="0">
                  <a:solidFill>
                    <a:schemeClr val="tx2"/>
                  </a:solidFill>
                </a:rPr>
                <a:t>Isolation Valve in Test Set-up</a:t>
              </a:r>
            </a:p>
          </p:txBody>
        </p:sp>
        <p:pic>
          <p:nvPicPr>
            <p:cNvPr id="84" name="Picture 83">
              <a:extLst>
                <a:ext uri="{FF2B5EF4-FFF2-40B4-BE49-F238E27FC236}">
                  <a16:creationId xmlns:a16="http://schemas.microsoft.com/office/drawing/2014/main" id="{90907633-970E-45B9-809E-6F8817E3CB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5681213" y="646589"/>
              <a:ext cx="3525298" cy="2309336"/>
            </a:xfrm>
            <a:prstGeom prst="rect">
              <a:avLst/>
            </a:prstGeom>
            <a:ln>
              <a:solidFill>
                <a:schemeClr val="tx2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865560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DD91DB7-C57D-4340-BA27-777F3B06D7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Sub-activity Status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1EC069-CF73-4D7E-8F20-B3254535023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4944" y="932872"/>
            <a:ext cx="8686353" cy="3285637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18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– Low Leakage Relief Valve (LLRV)</a:t>
            </a:r>
          </a:p>
          <a:p>
            <a:r>
              <a:rPr lang="en-US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LLRV is a test valve (3” nominal) intended to show that the technology can be scaled to fully functional relief valves and used with a low leakage pilot valve.</a:t>
            </a:r>
          </a:p>
          <a:p>
            <a:pPr marL="517525" lvl="1" indent="-285750"/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Ambient and cryogenic testing of fully integrated test article completed. Modifications to address temperature and cracking pressure issues were successful.</a:t>
            </a:r>
          </a:p>
          <a:p>
            <a:pPr marL="517525" lvl="1" indent="-285750"/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Internal leakage at ambient temperature was 0.006 SCIM or lower. Internal leakage after cryogenic flow was below gauge’s calibrated level (0.1 SCIM or less).</a:t>
            </a:r>
          </a:p>
          <a:p>
            <a:pPr marL="517525" lvl="1" indent="-285750"/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LLRV to be tested with LH2 in late 2022.</a:t>
            </a:r>
          </a:p>
          <a:p>
            <a:pPr marL="517525" lvl="1" indent="-285750"/>
            <a:endPara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30854D7-9E9A-41C8-8DE3-887C0CA5792C}"/>
              </a:ext>
            </a:extLst>
          </p:cNvPr>
          <p:cNvGrpSpPr>
            <a:grpSpLocks noChangeAspect="1"/>
          </p:cNvGrpSpPr>
          <p:nvPr/>
        </p:nvGrpSpPr>
        <p:grpSpPr>
          <a:xfrm>
            <a:off x="967471" y="3851357"/>
            <a:ext cx="4308503" cy="2382931"/>
            <a:chOff x="6464862" y="2804821"/>
            <a:chExt cx="2651328" cy="1466388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BD632470-E923-465F-94C4-692E1E761FB5}"/>
                </a:ext>
              </a:extLst>
            </p:cNvPr>
            <p:cNvGrpSpPr/>
            <p:nvPr/>
          </p:nvGrpSpPr>
          <p:grpSpPr>
            <a:xfrm>
              <a:off x="6464862" y="2804821"/>
              <a:ext cx="2651328" cy="1466388"/>
              <a:chOff x="6464862" y="2804821"/>
              <a:chExt cx="2651328" cy="1466388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FD49757F-E841-4924-9635-10430AD705C3}"/>
                  </a:ext>
                </a:extLst>
              </p:cNvPr>
              <p:cNvGrpSpPr/>
              <p:nvPr/>
            </p:nvGrpSpPr>
            <p:grpSpPr>
              <a:xfrm>
                <a:off x="6597801" y="2804821"/>
                <a:ext cx="2518389" cy="1305536"/>
                <a:chOff x="5792549" y="1661820"/>
                <a:chExt cx="2822083" cy="1305536"/>
              </a:xfrm>
            </p:grpSpPr>
            <p:pic>
              <p:nvPicPr>
                <p:cNvPr id="18" name="Picture 17">
                  <a:extLst>
                    <a:ext uri="{FF2B5EF4-FFF2-40B4-BE49-F238E27FC236}">
                      <a16:creationId xmlns:a16="http://schemas.microsoft.com/office/drawing/2014/main" id="{3BB0AB12-83F7-406B-8BE4-906ACE58BCD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792549" y="1665714"/>
                  <a:ext cx="1180197" cy="1301642"/>
                </a:xfrm>
                <a:prstGeom prst="rect">
                  <a:avLst/>
                </a:prstGeom>
              </p:spPr>
            </p:pic>
            <p:sp>
              <p:nvSpPr>
                <p:cNvPr id="19" name="Frame 18">
                  <a:extLst>
                    <a:ext uri="{FF2B5EF4-FFF2-40B4-BE49-F238E27FC236}">
                      <a16:creationId xmlns:a16="http://schemas.microsoft.com/office/drawing/2014/main" id="{0CDF6CFB-46B8-43D8-B96A-AB8951C3029C}"/>
                    </a:ext>
                  </a:extLst>
                </p:cNvPr>
                <p:cNvSpPr/>
                <p:nvPr/>
              </p:nvSpPr>
              <p:spPr>
                <a:xfrm>
                  <a:off x="6636720" y="2210473"/>
                  <a:ext cx="375517" cy="457201"/>
                </a:xfrm>
                <a:prstGeom prst="frame">
                  <a:avLst>
                    <a:gd name="adj1" fmla="val 4630"/>
                  </a:avLst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pic>
              <p:nvPicPr>
                <p:cNvPr id="20" name="Picture 19">
                  <a:extLst>
                    <a:ext uri="{FF2B5EF4-FFF2-40B4-BE49-F238E27FC236}">
                      <a16:creationId xmlns:a16="http://schemas.microsoft.com/office/drawing/2014/main" id="{31553BD8-D827-41A6-B0EF-08AD5DFA3C7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7349878" y="1698710"/>
                  <a:ext cx="1301643" cy="1227864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</p:grp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6E0AB08-D461-4A9F-A533-F1C5B8A42609}"/>
                  </a:ext>
                </a:extLst>
              </p:cNvPr>
              <p:cNvSpPr txBox="1"/>
              <p:nvPr/>
            </p:nvSpPr>
            <p:spPr>
              <a:xfrm>
                <a:off x="6464862" y="4114956"/>
                <a:ext cx="1319070" cy="1562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50" i="1" dirty="0">
                    <a:solidFill>
                      <a:schemeClr val="tx2"/>
                    </a:solidFill>
                  </a:rPr>
                  <a:t>Model of main relief valve with pilot</a:t>
                </a:r>
                <a:endParaRPr lang="en-US" sz="1050" b="1" i="1" dirty="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07BD7B4-57FA-49DB-B759-F77635DFE30D}"/>
                </a:ext>
              </a:extLst>
            </p:cNvPr>
            <p:cNvSpPr txBox="1"/>
            <p:nvPr/>
          </p:nvSpPr>
          <p:spPr>
            <a:xfrm>
              <a:off x="8096680" y="4109359"/>
              <a:ext cx="829795" cy="1562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i="1" dirty="0">
                  <a:solidFill>
                    <a:schemeClr val="tx2"/>
                  </a:solidFill>
                </a:rPr>
                <a:t>Pilot valve assembled</a:t>
              </a:r>
              <a:endParaRPr lang="en-US" sz="1050" b="1" i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AB3DE60-AB00-4D58-BFF1-881C990B88B5}"/>
              </a:ext>
            </a:extLst>
          </p:cNvPr>
          <p:cNvGrpSpPr/>
          <p:nvPr/>
        </p:nvGrpSpPr>
        <p:grpSpPr>
          <a:xfrm>
            <a:off x="8834207" y="3293339"/>
            <a:ext cx="2605200" cy="2889463"/>
            <a:chOff x="-1838369" y="3422988"/>
            <a:chExt cx="2605200" cy="2889463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1365EF42-3A26-4AC1-B4D0-4418EBA406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 rot="5400000">
              <a:off x="-1724889" y="3742149"/>
              <a:ext cx="2553294" cy="191497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94D18D4-BBAF-4479-AC29-DDAAD714B73E}"/>
                </a:ext>
              </a:extLst>
            </p:cNvPr>
            <p:cNvSpPr txBox="1"/>
            <p:nvPr/>
          </p:nvSpPr>
          <p:spPr>
            <a:xfrm>
              <a:off x="-1838369" y="6058535"/>
              <a:ext cx="2605200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i="1" dirty="0">
                  <a:solidFill>
                    <a:schemeClr val="tx2"/>
                  </a:solidFill>
                </a:rPr>
                <a:t>         Relief Valve integrated into Test Setup</a:t>
              </a:r>
              <a:endParaRPr lang="en-US" sz="1050" b="1" i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B109A6C-CBFF-4973-94EA-EEBD48A0F951}"/>
              </a:ext>
            </a:extLst>
          </p:cNvPr>
          <p:cNvGrpSpPr/>
          <p:nvPr/>
        </p:nvGrpSpPr>
        <p:grpSpPr>
          <a:xfrm>
            <a:off x="9132456" y="1129097"/>
            <a:ext cx="2514600" cy="1257947"/>
            <a:chOff x="-2971800" y="-1142999"/>
            <a:chExt cx="2514600" cy="1257947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E875D13A-23F6-4AB0-83F9-C8B9935C0867}"/>
                </a:ext>
              </a:extLst>
            </p:cNvPr>
            <p:cNvGrpSpPr/>
            <p:nvPr/>
          </p:nvGrpSpPr>
          <p:grpSpPr>
            <a:xfrm>
              <a:off x="-2971800" y="-990595"/>
              <a:ext cx="2514600" cy="931906"/>
              <a:chOff x="-2590800" y="5355985"/>
              <a:chExt cx="3505200" cy="1066331"/>
            </a:xfrm>
          </p:grpSpPr>
          <p:sp>
            <p:nvSpPr>
              <p:cNvPr id="42" name="Can 66">
                <a:extLst>
                  <a:ext uri="{FF2B5EF4-FFF2-40B4-BE49-F238E27FC236}">
                    <a16:creationId xmlns:a16="http://schemas.microsoft.com/office/drawing/2014/main" id="{A6690F84-E9C9-4EC6-8AE5-09E9E762ED72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6200000">
                <a:off x="-1296912" y="5222065"/>
                <a:ext cx="635996" cy="1352800"/>
              </a:xfrm>
              <a:prstGeom prst="can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1200" dirty="0"/>
                  <a:t>Stage Tank</a:t>
                </a:r>
              </a:p>
            </p:txBody>
          </p:sp>
          <p:sp>
            <p:nvSpPr>
              <p:cNvPr id="43" name="Flowchart: Collate 42">
                <a:extLst>
                  <a:ext uri="{FF2B5EF4-FFF2-40B4-BE49-F238E27FC236}">
                    <a16:creationId xmlns:a16="http://schemas.microsoft.com/office/drawing/2014/main" id="{9887009B-CA9E-42B8-9993-0DB5318272E7}"/>
                  </a:ext>
                </a:extLst>
              </p:cNvPr>
              <p:cNvSpPr/>
              <p:nvPr/>
            </p:nvSpPr>
            <p:spPr>
              <a:xfrm rot="5400000">
                <a:off x="9166" y="5770674"/>
                <a:ext cx="215907" cy="251302"/>
              </a:xfrm>
              <a:prstGeom prst="flowChartCollat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Flowchart: Collate 43">
                <a:extLst>
                  <a:ext uri="{FF2B5EF4-FFF2-40B4-BE49-F238E27FC236}">
                    <a16:creationId xmlns:a16="http://schemas.microsoft.com/office/drawing/2014/main" id="{22E5A60C-3EFC-4B04-9D9A-2A51EE470DE2}"/>
                  </a:ext>
                </a:extLst>
              </p:cNvPr>
              <p:cNvSpPr/>
              <p:nvPr/>
            </p:nvSpPr>
            <p:spPr>
              <a:xfrm>
                <a:off x="-239569" y="6134472"/>
                <a:ext cx="235089" cy="230796"/>
              </a:xfrm>
              <a:prstGeom prst="flowChartCollat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Flowchart: Collate 44">
                <a:extLst>
                  <a:ext uri="{FF2B5EF4-FFF2-40B4-BE49-F238E27FC236}">
                    <a16:creationId xmlns:a16="http://schemas.microsoft.com/office/drawing/2014/main" id="{63DD0859-BFCF-4D26-B962-0BA1BB81975A}"/>
                  </a:ext>
                </a:extLst>
              </p:cNvPr>
              <p:cNvSpPr/>
              <p:nvPr/>
            </p:nvSpPr>
            <p:spPr>
              <a:xfrm>
                <a:off x="-2126221" y="5388775"/>
                <a:ext cx="235089" cy="230796"/>
              </a:xfrm>
              <a:prstGeom prst="flowChartCollat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Flowchart: Collate 45">
                <a:extLst>
                  <a:ext uri="{FF2B5EF4-FFF2-40B4-BE49-F238E27FC236}">
                    <a16:creationId xmlns:a16="http://schemas.microsoft.com/office/drawing/2014/main" id="{3163CD73-2BE8-454E-BF9B-0C5BD31D6C75}"/>
                  </a:ext>
                </a:extLst>
              </p:cNvPr>
              <p:cNvSpPr/>
              <p:nvPr/>
            </p:nvSpPr>
            <p:spPr>
              <a:xfrm>
                <a:off x="-2126221" y="6101065"/>
                <a:ext cx="235089" cy="230796"/>
              </a:xfrm>
              <a:prstGeom prst="flowChartCollat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47" name="Elbow Connector 71">
                <a:extLst>
                  <a:ext uri="{FF2B5EF4-FFF2-40B4-BE49-F238E27FC236}">
                    <a16:creationId xmlns:a16="http://schemas.microsoft.com/office/drawing/2014/main" id="{98B77FC7-09B9-4794-A35A-F752010EE0D8}"/>
                  </a:ext>
                </a:extLst>
              </p:cNvPr>
              <p:cNvCxnSpPr>
                <a:stCxn id="45" idx="2"/>
                <a:endCxn id="42" idx="1"/>
              </p:cNvCxnSpPr>
              <p:nvPr/>
            </p:nvCxnSpPr>
            <p:spPr>
              <a:xfrm rot="16200000" flipH="1">
                <a:off x="-1971442" y="5582336"/>
                <a:ext cx="278895" cy="353362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Elbow Connector 72">
                <a:extLst>
                  <a:ext uri="{FF2B5EF4-FFF2-40B4-BE49-F238E27FC236}">
                    <a16:creationId xmlns:a16="http://schemas.microsoft.com/office/drawing/2014/main" id="{9FC1C85E-ABE6-4B5E-B899-08057AF5E37F}"/>
                  </a:ext>
                </a:extLst>
              </p:cNvPr>
              <p:cNvCxnSpPr>
                <a:stCxn id="42" idx="1"/>
                <a:endCxn id="46" idx="0"/>
              </p:cNvCxnSpPr>
              <p:nvPr/>
            </p:nvCxnSpPr>
            <p:spPr>
              <a:xfrm rot="10800000" flipV="1">
                <a:off x="-2008674" y="5898465"/>
                <a:ext cx="353362" cy="202599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Elbow Connector 73">
                <a:extLst>
                  <a:ext uri="{FF2B5EF4-FFF2-40B4-BE49-F238E27FC236}">
                    <a16:creationId xmlns:a16="http://schemas.microsoft.com/office/drawing/2014/main" id="{36C794E8-BC9C-49FF-8325-90950F03AA6E}"/>
                  </a:ext>
                </a:extLst>
              </p:cNvPr>
              <p:cNvCxnSpPr>
                <a:stCxn id="42" idx="3"/>
                <a:endCxn id="43" idx="2"/>
              </p:cNvCxnSpPr>
              <p:nvPr/>
            </p:nvCxnSpPr>
            <p:spPr>
              <a:xfrm flipV="1">
                <a:off x="-302513" y="5896326"/>
                <a:ext cx="293982" cy="2139"/>
              </a:xfrm>
              <a:prstGeom prst="bentConnector3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Elbow Connector 74">
                <a:extLst>
                  <a:ext uri="{FF2B5EF4-FFF2-40B4-BE49-F238E27FC236}">
                    <a16:creationId xmlns:a16="http://schemas.microsoft.com/office/drawing/2014/main" id="{DBBC87AC-BDA9-4D37-AA8C-1C6802A75213}"/>
                  </a:ext>
                </a:extLst>
              </p:cNvPr>
              <p:cNvCxnSpPr>
                <a:stCxn id="42" idx="3"/>
                <a:endCxn id="44" idx="0"/>
              </p:cNvCxnSpPr>
              <p:nvPr/>
            </p:nvCxnSpPr>
            <p:spPr>
              <a:xfrm>
                <a:off x="-302513" y="5898465"/>
                <a:ext cx="180490" cy="236008"/>
              </a:xfrm>
              <a:prstGeom prst="bentConnector2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Elbow Connector 75">
                <a:extLst>
                  <a:ext uri="{FF2B5EF4-FFF2-40B4-BE49-F238E27FC236}">
                    <a16:creationId xmlns:a16="http://schemas.microsoft.com/office/drawing/2014/main" id="{C35EA788-4718-42B9-BE0E-72EE75AA7470}"/>
                  </a:ext>
                </a:extLst>
              </p:cNvPr>
              <p:cNvCxnSpPr>
                <a:stCxn id="44" idx="2"/>
              </p:cNvCxnSpPr>
              <p:nvPr/>
            </p:nvCxnSpPr>
            <p:spPr>
              <a:xfrm rot="16200000" flipH="1">
                <a:off x="-150548" y="6393791"/>
                <a:ext cx="57049" cy="1"/>
              </a:xfrm>
              <a:prstGeom prst="bentConnector3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F90A47C2-73FC-4E7A-BB65-D0B79696613E}"/>
                  </a:ext>
                </a:extLst>
              </p:cNvPr>
              <p:cNvSpPr/>
              <p:nvPr/>
            </p:nvSpPr>
            <p:spPr>
              <a:xfrm>
                <a:off x="446588" y="5829773"/>
                <a:ext cx="158362" cy="13310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Trapezoid 52">
                <a:extLst>
                  <a:ext uri="{FF2B5EF4-FFF2-40B4-BE49-F238E27FC236}">
                    <a16:creationId xmlns:a16="http://schemas.microsoft.com/office/drawing/2014/main" id="{16056D23-6C01-45B6-8CFE-570D4B458D15}"/>
                  </a:ext>
                </a:extLst>
              </p:cNvPr>
              <p:cNvSpPr/>
              <p:nvPr/>
            </p:nvSpPr>
            <p:spPr>
              <a:xfrm rot="16200000">
                <a:off x="581665" y="5741600"/>
                <a:ext cx="356021" cy="309449"/>
              </a:xfrm>
              <a:prstGeom prst="trapezoid">
                <a:avLst>
                  <a:gd name="adj" fmla="val 35479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4" name="Elbow Connector 78">
                <a:extLst>
                  <a:ext uri="{FF2B5EF4-FFF2-40B4-BE49-F238E27FC236}">
                    <a16:creationId xmlns:a16="http://schemas.microsoft.com/office/drawing/2014/main" id="{A6590E11-801A-4520-8C60-5987116425F9}"/>
                  </a:ext>
                </a:extLst>
              </p:cNvPr>
              <p:cNvCxnSpPr>
                <a:stCxn id="43" idx="0"/>
                <a:endCxn id="52" idx="1"/>
              </p:cNvCxnSpPr>
              <p:nvPr/>
            </p:nvCxnSpPr>
            <p:spPr>
              <a:xfrm>
                <a:off x="242770" y="5896324"/>
                <a:ext cx="203818" cy="1"/>
              </a:xfrm>
              <a:prstGeom prst="bentConnector3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08180D9B-2132-47E5-BC63-5A9CA975F320}"/>
                  </a:ext>
                </a:extLst>
              </p:cNvPr>
              <p:cNvSpPr txBox="1"/>
              <p:nvPr/>
            </p:nvSpPr>
            <p:spPr>
              <a:xfrm>
                <a:off x="-2438401" y="5410200"/>
                <a:ext cx="416063" cy="2465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/>
                  <a:t>RV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8BF86791-8C44-429F-A6F3-ACCA0BC0583C}"/>
                  </a:ext>
                </a:extLst>
              </p:cNvPr>
              <p:cNvSpPr txBox="1"/>
              <p:nvPr/>
            </p:nvSpPr>
            <p:spPr>
              <a:xfrm>
                <a:off x="-2590800" y="6096000"/>
                <a:ext cx="568008" cy="2465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/>
                  <a:t>VENT</a:t>
                </a: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4DB91D8C-FA95-4CF5-B9DF-05A2F50D8508}"/>
                  </a:ext>
                </a:extLst>
              </p:cNvPr>
              <p:cNvSpPr txBox="1"/>
              <p:nvPr/>
            </p:nvSpPr>
            <p:spPr>
              <a:xfrm>
                <a:off x="-89076" y="6148199"/>
                <a:ext cx="972450" cy="2465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/>
                  <a:t>FILL / DRAIN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87C12CB7-04C2-4AC9-BB0E-11FD43A8DE50}"/>
                  </a:ext>
                </a:extLst>
              </p:cNvPr>
              <p:cNvSpPr txBox="1"/>
              <p:nvPr/>
            </p:nvSpPr>
            <p:spPr>
              <a:xfrm>
                <a:off x="-152400" y="5562600"/>
                <a:ext cx="851788" cy="2465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/>
                  <a:t>PREVALVE</a:t>
                </a:r>
              </a:p>
            </p:txBody>
          </p:sp>
          <p:sp>
            <p:nvSpPr>
              <p:cNvPr id="59" name="Donut 83">
                <a:extLst>
                  <a:ext uri="{FF2B5EF4-FFF2-40B4-BE49-F238E27FC236}">
                    <a16:creationId xmlns:a16="http://schemas.microsoft.com/office/drawing/2014/main" id="{93DD7451-1F46-467F-B687-22F1FD91D0B7}"/>
                  </a:ext>
                </a:extLst>
              </p:cNvPr>
              <p:cNvSpPr/>
              <p:nvPr/>
            </p:nvSpPr>
            <p:spPr>
              <a:xfrm>
                <a:off x="-41564" y="5355985"/>
                <a:ext cx="286431" cy="263059"/>
              </a:xfrm>
              <a:prstGeom prst="donut">
                <a:avLst>
                  <a:gd name="adj" fmla="val 7975"/>
                </a:avLst>
              </a:prstGeom>
              <a:solidFill>
                <a:schemeClr val="bg1"/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 dirty="0">
                    <a:solidFill>
                      <a:schemeClr val="tx1"/>
                    </a:solidFill>
                  </a:rPr>
                  <a:t>5</a:t>
                </a:r>
              </a:p>
            </p:txBody>
          </p:sp>
        </p:grpSp>
        <p:sp>
          <p:nvSpPr>
            <p:cNvPr id="39" name="Donut 41">
              <a:extLst>
                <a:ext uri="{FF2B5EF4-FFF2-40B4-BE49-F238E27FC236}">
                  <a16:creationId xmlns:a16="http://schemas.microsoft.com/office/drawing/2014/main" id="{C41472F5-4196-47EA-A375-94BA9173E4B1}"/>
                </a:ext>
              </a:extLst>
            </p:cNvPr>
            <p:cNvSpPr/>
            <p:nvPr/>
          </p:nvSpPr>
          <p:spPr>
            <a:xfrm>
              <a:off x="-2895600" y="-1142999"/>
              <a:ext cx="205483" cy="229897"/>
            </a:xfrm>
            <a:prstGeom prst="donut">
              <a:avLst>
                <a:gd name="adj" fmla="val 7975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/>
                  </a:solidFill>
                </a:rPr>
                <a:t>4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0" name="Donut 43">
              <a:extLst>
                <a:ext uri="{FF2B5EF4-FFF2-40B4-BE49-F238E27FC236}">
                  <a16:creationId xmlns:a16="http://schemas.microsoft.com/office/drawing/2014/main" id="{EEDB7201-AD80-4252-8136-26457C40BB10}"/>
                </a:ext>
              </a:extLst>
            </p:cNvPr>
            <p:cNvSpPr/>
            <p:nvPr/>
          </p:nvSpPr>
          <p:spPr>
            <a:xfrm>
              <a:off x="-990600" y="-114949"/>
              <a:ext cx="205483" cy="229897"/>
            </a:xfrm>
            <a:prstGeom prst="donut">
              <a:avLst>
                <a:gd name="adj" fmla="val 7975"/>
              </a:avLst>
            </a:prstGeom>
            <a:solidFill>
              <a:schemeClr val="bg1"/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41" name="Donut 63">
              <a:extLst>
                <a:ext uri="{FF2B5EF4-FFF2-40B4-BE49-F238E27FC236}">
                  <a16:creationId xmlns:a16="http://schemas.microsoft.com/office/drawing/2014/main" id="{A8DC90FD-E75F-4A0E-86D0-6E6207833722}"/>
                </a:ext>
              </a:extLst>
            </p:cNvPr>
            <p:cNvSpPr/>
            <p:nvPr/>
          </p:nvSpPr>
          <p:spPr>
            <a:xfrm>
              <a:off x="-2895600" y="-152400"/>
              <a:ext cx="205483" cy="229897"/>
            </a:xfrm>
            <a:prstGeom prst="donut">
              <a:avLst>
                <a:gd name="adj" fmla="val 7975"/>
              </a:avLst>
            </a:prstGeom>
            <a:solidFill>
              <a:schemeClr val="bg1"/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/>
                  </a:solidFill>
                </a:rPr>
                <a:t>3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90B8FA62-99C6-4390-902A-FCEA53EAA55C}"/>
              </a:ext>
            </a:extLst>
          </p:cNvPr>
          <p:cNvGrpSpPr/>
          <p:nvPr/>
        </p:nvGrpSpPr>
        <p:grpSpPr>
          <a:xfrm>
            <a:off x="6134977" y="3832196"/>
            <a:ext cx="2218877" cy="2402092"/>
            <a:chOff x="818941" y="4194655"/>
            <a:chExt cx="2218877" cy="2402092"/>
          </a:xfrm>
        </p:grpSpPr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27B93E94-E1FE-45BF-B160-0120AF378F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89352" y="4194655"/>
              <a:ext cx="1865848" cy="2113657"/>
            </a:xfrm>
            <a:prstGeom prst="rect">
              <a:avLst/>
            </a:prstGeom>
            <a:ln>
              <a:solidFill>
                <a:schemeClr val="tx2"/>
              </a:solidFill>
            </a:ln>
          </p:spPr>
        </p:pic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7DA84B5-C5B5-4703-A4F6-9B18D506E20B}"/>
                </a:ext>
              </a:extLst>
            </p:cNvPr>
            <p:cNvSpPr txBox="1"/>
            <p:nvPr/>
          </p:nvSpPr>
          <p:spPr>
            <a:xfrm>
              <a:off x="818941" y="6342831"/>
              <a:ext cx="2218877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i="1" dirty="0">
                  <a:solidFill>
                    <a:schemeClr val="tx2"/>
                  </a:solidFill>
                </a:rPr>
                <a:t>Main relief valve assembled (no Pilot)</a:t>
              </a:r>
              <a:endParaRPr lang="en-US" sz="1050" b="1" i="1" dirty="0">
                <a:solidFill>
                  <a:schemeClr val="tx2"/>
                </a:solidFill>
              </a:endParaRPr>
            </a:p>
          </p:txBody>
        </p:sp>
      </p:grp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36A1B7C5-9097-4AB0-9BB4-15E06D1F0EE3}"/>
              </a:ext>
            </a:extLst>
          </p:cNvPr>
          <p:cNvCxnSpPr>
            <a:cxnSpLocks/>
            <a:endCxn id="19" idx="3"/>
          </p:cNvCxnSpPr>
          <p:nvPr/>
        </p:nvCxnSpPr>
        <p:spPr>
          <a:xfrm flipH="1">
            <a:off x="2952245" y="4980559"/>
            <a:ext cx="666989" cy="133862"/>
          </a:xfrm>
          <a:prstGeom prst="straightConnector1">
            <a:avLst/>
          </a:prstGeom>
          <a:ln w="34925">
            <a:solidFill>
              <a:srgbClr val="FF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2804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DD91DB7-C57D-4340-BA27-777F3B06D7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Sub-activity Status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1EC069-CF73-4D7E-8F20-B3254535023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4945" y="932872"/>
            <a:ext cx="8385696" cy="2387377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18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– Large Pre-Valve (LPV)</a:t>
            </a:r>
          </a:p>
          <a:p>
            <a:r>
              <a:rPr lang="en-US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LPV is a test valve (8” nominal) intended to show that the technology can be scaled to large pre-valves.</a:t>
            </a:r>
          </a:p>
          <a:p>
            <a:pPr marL="517525" lvl="1" indent="-285750"/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Component fabrication completed. Test article assembled, integrated into test stand.</a:t>
            </a:r>
          </a:p>
          <a:p>
            <a:pPr marL="517525" lvl="1" indent="-285750"/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Initial testing conducted (Proof test, leak and cycle (with LN2-chilled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GHe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517525" lvl="1" indent="-285750"/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Follow-on LN2 testing is planned to evaluate actuator modifications prior to LH2 testing.</a:t>
            </a:r>
          </a:p>
          <a:p>
            <a:endParaRPr lang="en-US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DFF7C51-8A32-4755-A86C-6BE331F7753E}"/>
              </a:ext>
            </a:extLst>
          </p:cNvPr>
          <p:cNvGrpSpPr/>
          <p:nvPr/>
        </p:nvGrpSpPr>
        <p:grpSpPr>
          <a:xfrm>
            <a:off x="1483360" y="3194068"/>
            <a:ext cx="2130667" cy="3141010"/>
            <a:chOff x="-1751481" y="2885885"/>
            <a:chExt cx="2130667" cy="3141010"/>
          </a:xfrm>
        </p:grpSpPr>
        <p:pic>
          <p:nvPicPr>
            <p:cNvPr id="14" name="Picture 13" descr="A picture containing indoor, kitchenware, gear&#10;&#10;Description automatically generated">
              <a:extLst>
                <a:ext uri="{FF2B5EF4-FFF2-40B4-BE49-F238E27FC236}">
                  <a16:creationId xmlns:a16="http://schemas.microsoft.com/office/drawing/2014/main" id="{17D254C4-07D0-4808-9508-B1FD835C1E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751481" y="2885885"/>
              <a:ext cx="2130667" cy="284089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74C8D21-61E8-44EA-95C5-683C838415A8}"/>
                </a:ext>
              </a:extLst>
            </p:cNvPr>
            <p:cNvSpPr txBox="1"/>
            <p:nvPr/>
          </p:nvSpPr>
          <p:spPr>
            <a:xfrm>
              <a:off x="-1614321" y="5772979"/>
              <a:ext cx="193442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i="1" dirty="0">
                  <a:solidFill>
                    <a:schemeClr val="tx2"/>
                  </a:solidFill>
                </a:rPr>
                <a:t>LPV Poppet Assembled into Seat</a:t>
              </a:r>
              <a:endParaRPr lang="en-US" sz="1050" b="1" i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5FCC6A5-1473-4105-9CAB-988912E769D3}"/>
              </a:ext>
            </a:extLst>
          </p:cNvPr>
          <p:cNvGrpSpPr/>
          <p:nvPr/>
        </p:nvGrpSpPr>
        <p:grpSpPr>
          <a:xfrm>
            <a:off x="4952836" y="3194068"/>
            <a:ext cx="2362895" cy="3167654"/>
            <a:chOff x="6037134" y="2635224"/>
            <a:chExt cx="2362895" cy="3167654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1B9B1518-D9C6-427D-85C5-58007BFE68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37134" y="2635224"/>
              <a:ext cx="2362895" cy="289239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8F395BF-2932-4123-88FE-E2188009364A}"/>
                </a:ext>
              </a:extLst>
            </p:cNvPr>
            <p:cNvSpPr txBox="1"/>
            <p:nvPr/>
          </p:nvSpPr>
          <p:spPr>
            <a:xfrm>
              <a:off x="6194778" y="5548962"/>
              <a:ext cx="206165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i="1" dirty="0">
                  <a:solidFill>
                    <a:schemeClr val="tx2"/>
                  </a:solidFill>
                </a:rPr>
                <a:t>LPV Actuator Assembly in Process</a:t>
              </a:r>
              <a:endParaRPr lang="en-US" sz="1050" b="1" i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2DB81CE-1301-4CC4-9473-A2193DBC2E04}"/>
              </a:ext>
            </a:extLst>
          </p:cNvPr>
          <p:cNvGrpSpPr/>
          <p:nvPr/>
        </p:nvGrpSpPr>
        <p:grpSpPr>
          <a:xfrm>
            <a:off x="8290880" y="3194068"/>
            <a:ext cx="3007040" cy="3184672"/>
            <a:chOff x="5628551" y="2634344"/>
            <a:chExt cx="3007040" cy="3184672"/>
          </a:xfrm>
        </p:grpSpPr>
        <p:pic>
          <p:nvPicPr>
            <p:cNvPr id="20" name="Picture 19" descr="A person working on a machine&#10;&#10;Description automatically generated with low confidence">
              <a:extLst>
                <a:ext uri="{FF2B5EF4-FFF2-40B4-BE49-F238E27FC236}">
                  <a16:creationId xmlns:a16="http://schemas.microsoft.com/office/drawing/2014/main" id="{53BC1C39-98B9-4F5E-A2B0-AF2999B157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28551" y="2634344"/>
              <a:ext cx="3007040" cy="287423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95E6263-A328-4924-8AAA-4ED2B4D4EB5C}"/>
                </a:ext>
              </a:extLst>
            </p:cNvPr>
            <p:cNvSpPr txBox="1"/>
            <p:nvPr/>
          </p:nvSpPr>
          <p:spPr>
            <a:xfrm>
              <a:off x="5748225" y="5565100"/>
              <a:ext cx="277243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i="1" dirty="0">
                  <a:solidFill>
                    <a:schemeClr val="tx2"/>
                  </a:solidFill>
                </a:rPr>
                <a:t>Integration of Assembled LPV with Test Stand</a:t>
              </a:r>
              <a:endParaRPr lang="en-US" sz="1050" b="1" i="1" dirty="0">
                <a:solidFill>
                  <a:schemeClr val="tx2"/>
                </a:solidFill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59133F90-9D82-4CB1-BE8C-66D7B4F66D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5384" y="1181733"/>
            <a:ext cx="3158002" cy="167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478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DD91DB7-C57D-4340-BA27-777F3B06D7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1EC069-CF73-4D7E-8F20-B3254535023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4944" y="1100830"/>
            <a:ext cx="8029889" cy="5160018"/>
          </a:xfrm>
        </p:spPr>
        <p:txBody>
          <a:bodyPr/>
          <a:lstStyle/>
          <a:p>
            <a:pPr>
              <a:spcBef>
                <a:spcPts val="2400"/>
              </a:spcBef>
              <a:spcAft>
                <a:spcPts val="2400"/>
              </a:spcAft>
            </a:pPr>
            <a:r>
              <a:rPr lang="en-US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Challenges exist for future long duration missions seeking to utilize cryogenic propellants to meet mission requirements.</a:t>
            </a:r>
          </a:p>
          <a:p>
            <a:pPr>
              <a:spcBef>
                <a:spcPts val="2400"/>
              </a:spcBef>
              <a:spcAft>
                <a:spcPts val="2400"/>
              </a:spcAft>
            </a:pPr>
            <a:r>
              <a:rPr lang="en-US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Current technology allows for internal leakage rates ranging upwards of 2,000 SCIM for 10” valves. Could account for multiple tons of propellant loss over a multi-year mission.</a:t>
            </a:r>
          </a:p>
          <a:p>
            <a:pPr>
              <a:spcBef>
                <a:spcPts val="2400"/>
              </a:spcBef>
              <a:spcAft>
                <a:spcPts val="2400"/>
              </a:spcAft>
            </a:pPr>
            <a:r>
              <a:rPr lang="en-US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Most internal leakage rates can be attributed to imperfections and mis-alignments. Self-aligning seat and poppet technology allows valve to be more tolerant of imperfect contact.</a:t>
            </a:r>
          </a:p>
          <a:p>
            <a:pPr>
              <a:spcBef>
                <a:spcPts val="2400"/>
              </a:spcBef>
              <a:spcAft>
                <a:spcPts val="2400"/>
              </a:spcAft>
            </a:pPr>
            <a:r>
              <a:rPr lang="en-US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 articles have been developed and are currently being tested at LN2 temperatures. Test articles are anticipated to undergo testing at LH2 temperatures in late 2022.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C816CCF-873C-407F-8063-3D29C3973256}"/>
              </a:ext>
            </a:extLst>
          </p:cNvPr>
          <p:cNvGrpSpPr/>
          <p:nvPr/>
        </p:nvGrpSpPr>
        <p:grpSpPr>
          <a:xfrm>
            <a:off x="8422135" y="1941959"/>
            <a:ext cx="3769865" cy="3497302"/>
            <a:chOff x="7877191" y="1606057"/>
            <a:chExt cx="3769865" cy="3497302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720CC69D-E887-4A99-991F-E4D45CFF55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77191" y="1606057"/>
              <a:ext cx="3769865" cy="2908767"/>
            </a:xfrm>
            <a:prstGeom prst="rect">
              <a:avLst/>
            </a:prstGeom>
            <a:ln>
              <a:solidFill>
                <a:schemeClr val="tx2"/>
              </a:solidFill>
            </a:ln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36B8D40-8646-4544-9183-C61DC35E7A5B}"/>
                </a:ext>
              </a:extLst>
            </p:cNvPr>
            <p:cNvSpPr txBox="1"/>
            <p:nvPr/>
          </p:nvSpPr>
          <p:spPr>
            <a:xfrm>
              <a:off x="8793740" y="4580139"/>
              <a:ext cx="2377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rgbClr val="FF0000"/>
                  </a:solidFill>
                </a:rPr>
                <a:t>NOTE: Technology is patent pending (SN 17/566,068)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92223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E98279E-AA2C-4F32-86DF-A777D502E1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backup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25D17B-328E-42FC-8CAA-5A06F54FC91E}"/>
              </a:ext>
            </a:extLst>
          </p:cNvPr>
          <p:cNvSpPr txBox="1"/>
          <p:nvPr/>
        </p:nvSpPr>
        <p:spPr>
          <a:xfrm>
            <a:off x="3014980" y="2853907"/>
            <a:ext cx="61620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1" i="0" u="sng" strike="noStrike" kern="1200" cap="all" spc="0" normalizeH="0" baseline="0" noProof="0" dirty="0">
                <a:ln>
                  <a:noFill/>
                </a:ln>
                <a:solidFill>
                  <a:srgbClr val="002F6C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3314591543"/>
      </p:ext>
    </p:extLst>
  </p:cSld>
  <p:clrMapOvr>
    <a:masterClrMapping/>
  </p:clrMapOvr>
</p:sld>
</file>

<file path=ppt/theme/theme1.xml><?xml version="1.0" encoding="utf-8"?>
<a:theme xmlns:a="http://schemas.openxmlformats.org/drawingml/2006/main" name="Planet Title">
  <a:themeElements>
    <a:clrScheme name="LMTemplate_Colors">
      <a:dk1>
        <a:srgbClr val="63666A"/>
      </a:dk1>
      <a:lt1>
        <a:sysClr val="window" lastClr="FFFFFF"/>
      </a:lt1>
      <a:dk2>
        <a:srgbClr val="000000"/>
      </a:dk2>
      <a:lt2>
        <a:srgbClr val="E7E6E6"/>
      </a:lt2>
      <a:accent1>
        <a:srgbClr val="002F6C"/>
      </a:accent1>
      <a:accent2>
        <a:srgbClr val="00A3E0"/>
      </a:accent2>
      <a:accent3>
        <a:srgbClr val="007396"/>
      </a:accent3>
      <a:accent4>
        <a:srgbClr val="833177"/>
      </a:accent4>
      <a:accent5>
        <a:srgbClr val="43B02A"/>
      </a:accent5>
      <a:accent6>
        <a:srgbClr val="FFCD0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FM Checkpoint Template.pptx" id="{9A72BB6D-7A60-4742-B4E4-52347AD484B1}" vid="{440225B6-E72A-4181-8FE3-63BCC2ABE58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2B2B0F082DD145B2E1D1190ADFACFA" ma:contentTypeVersion="12" ma:contentTypeDescription="Create a new document." ma:contentTypeScope="" ma:versionID="f8b0657a03d455886aaaaf9efed7ec72">
  <xsd:schema xmlns:xsd="http://www.w3.org/2001/XMLSchema" xmlns:xs="http://www.w3.org/2001/XMLSchema" xmlns:p="http://schemas.microsoft.com/office/2006/metadata/properties" xmlns:ns3="2444aba6-ce56-4d5d-9bef-d8846d1f2248" xmlns:ns4="27c7aebc-a036-4920-9dd6-e081fbf5a5c5" targetNamespace="http://schemas.microsoft.com/office/2006/metadata/properties" ma:root="true" ma:fieldsID="efb006b7f4159d01b0048b9b00d23e39" ns3:_="" ns4:_="">
    <xsd:import namespace="2444aba6-ce56-4d5d-9bef-d8846d1f2248"/>
    <xsd:import namespace="27c7aebc-a036-4920-9dd6-e081fbf5a5c5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Locatio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44aba6-ce56-4d5d-9bef-d8846d1f224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c7aebc-a036-4920-9dd6-e081fbf5a5c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099D200-8C76-4381-B149-0ABAA83066DA}">
  <ds:schemaRefs>
    <ds:schemaRef ds:uri="http://schemas.microsoft.com/office/2006/documentManagement/types"/>
    <ds:schemaRef ds:uri="27c7aebc-a036-4920-9dd6-e081fbf5a5c5"/>
    <ds:schemaRef ds:uri="2444aba6-ce56-4d5d-9bef-d8846d1f2248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45D910FE-BA35-46CD-9006-7B6EAFC6271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71A68B6-5CEE-4DDB-B0FA-BC6374EDAF4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444aba6-ce56-4d5d-9bef-d8846d1f2248"/>
    <ds:schemaRef ds:uri="27c7aebc-a036-4920-9dd6-e081fbf5a5c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CFM Checkpoint Template</Template>
  <TotalTime>1819</TotalTime>
  <Words>891</Words>
  <Application>Microsoft Macintosh PowerPoint</Application>
  <PresentationFormat>Widescreen</PresentationFormat>
  <Paragraphs>126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Agency FB</vt:lpstr>
      <vt:lpstr>Arial</vt:lpstr>
      <vt:lpstr>Calibri</vt:lpstr>
      <vt:lpstr>Times New Roman</vt:lpstr>
      <vt:lpstr>Planet Title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Sev1Tech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Walker, Robert J. (MSFC-ER14)[ESSCA]</dc:creator>
  <cp:keywords>PowerPoint</cp:keywords>
  <cp:lastModifiedBy>Narmore, Kimberly A. (MSFC-IS63)</cp:lastModifiedBy>
  <cp:revision>35</cp:revision>
  <dcterms:created xsi:type="dcterms:W3CDTF">2021-10-06T19:00:24Z</dcterms:created>
  <dcterms:modified xsi:type="dcterms:W3CDTF">2022-09-15T13:34:19Z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0x010100E12B2B0F082DD145B2E1D1190ADFACFA</vt:lpwstr>
  </property>
  <property fmtid="{D5CDD505-2E9C-101B-9397-08002B2CF9AE}" pid="3" name="Enterprise Keywords">
    <vt:lpwstr>34;#Official|cf27d6ae-165f-4fd4-82df-b359670c06e5;#33;#template|aa6d2b24-3068-464c-b8a1-9c0912f06071;#32;#PowerPoint|fdd97a65-f75e-49d0-985b-95654da0a884</vt:lpwstr>
  </property>
  <property fmtid="{D5CDD505-2E9C-101B-9397-08002B2CF9AE}" pid="4" name="checkedProgramsCount">
    <vt:i4>0</vt:i4>
  </property>
  <property fmtid="{D5CDD505-2E9C-101B-9397-08002B2CF9AE}" pid="5" name="lmss_lock_sip_cache">
    <vt:lpwstr>;#Lockheed Martin Proprietary Information (LMPI);#~#~#~#~#</vt:lpwstr>
  </property>
  <property fmtid="{D5CDD505-2E9C-101B-9397-08002B2CF9AE}" pid="6" name="office_lock_sip_cache">
    <vt:lpwstr>;#Lockheed Martin Proprietary Information (LMPI);#~#~#~#~#</vt:lpwstr>
  </property>
  <property fmtid="{D5CDD505-2E9C-101B-9397-08002B2CF9AE}" pid="7" name="sip_cache_lock_id">
    <vt:lpwstr>31637649034170000000</vt:lpwstr>
  </property>
  <property fmtid="{D5CDD505-2E9C-101B-9397-08002B2CF9AE}" pid="8" name="LM SIP Document Sensitivity">
    <vt:lpwstr>Lockheed Martin Proprietary Information</vt:lpwstr>
  </property>
  <property fmtid="{D5CDD505-2E9C-101B-9397-08002B2CF9AE}" pid="9" name="Document Author">
    <vt:lpwstr>ACCT02\wdpratt</vt:lpwstr>
  </property>
  <property fmtid="{D5CDD505-2E9C-101B-9397-08002B2CF9AE}" pid="10" name="Document Sensitivity">
    <vt:lpwstr>2</vt:lpwstr>
  </property>
  <property fmtid="{D5CDD505-2E9C-101B-9397-08002B2CF9AE}" pid="11" name="ThirdParty">
    <vt:lpwstr/>
  </property>
  <property fmtid="{D5CDD505-2E9C-101B-9397-08002B2CF9AE}" pid="12" name="OCI Restriction">
    <vt:bool>false</vt:bool>
  </property>
  <property fmtid="{D5CDD505-2E9C-101B-9397-08002B2CF9AE}" pid="13" name="OCI Additional Info">
    <vt:lpwstr/>
  </property>
  <property fmtid="{D5CDD505-2E9C-101B-9397-08002B2CF9AE}" pid="14" name="Allow Header Overwrite">
    <vt:bool>true</vt:bool>
  </property>
  <property fmtid="{D5CDD505-2E9C-101B-9397-08002B2CF9AE}" pid="15" name="Allow Footer Overwrite">
    <vt:bool>true</vt:bool>
  </property>
  <property fmtid="{D5CDD505-2E9C-101B-9397-08002B2CF9AE}" pid="16" name="Multiple Selected">
    <vt:lpwstr>-1</vt:lpwstr>
  </property>
  <property fmtid="{D5CDD505-2E9C-101B-9397-08002B2CF9AE}" pid="17" name="SIPLongWording">
    <vt:lpwstr>Lockheed Martin Proprietary Information_x000d_
_x000d_
</vt:lpwstr>
  </property>
  <property fmtid="{D5CDD505-2E9C-101B-9397-08002B2CF9AE}" pid="18" name="ExpCountry">
    <vt:lpwstr/>
  </property>
  <property fmtid="{D5CDD505-2E9C-101B-9397-08002B2CF9AE}" pid="19" name="TextBoxAndDropdownValues">
    <vt:lpwstr>TB_Third_PARTY:;</vt:lpwstr>
  </property>
</Properties>
</file>