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6" r:id="rId5"/>
  </p:sldMasterIdLst>
  <p:notesMasterIdLst>
    <p:notesMasterId r:id="rId22"/>
  </p:notesMasterIdLst>
  <p:handoutMasterIdLst>
    <p:handoutMasterId r:id="rId23"/>
  </p:handoutMasterIdLst>
  <p:sldIdLst>
    <p:sldId id="331" r:id="rId6"/>
    <p:sldId id="351" r:id="rId7"/>
    <p:sldId id="339" r:id="rId8"/>
    <p:sldId id="361" r:id="rId9"/>
    <p:sldId id="362" r:id="rId10"/>
    <p:sldId id="370" r:id="rId11"/>
    <p:sldId id="371" r:id="rId12"/>
    <p:sldId id="363" r:id="rId13"/>
    <p:sldId id="365" r:id="rId14"/>
    <p:sldId id="366" r:id="rId15"/>
    <p:sldId id="367" r:id="rId16"/>
    <p:sldId id="368" r:id="rId17"/>
    <p:sldId id="358" r:id="rId18"/>
    <p:sldId id="369" r:id="rId19"/>
    <p:sldId id="372" r:id="rId20"/>
    <p:sldId id="374" r:id="rId21"/>
  </p:sldIdLst>
  <p:sldSz cx="9601200" cy="7315200"/>
  <p:notesSz cx="7010400" cy="9296400"/>
  <p:defaultTextStyle>
    <a:defPPr>
      <a:defRPr lang="en-US"/>
    </a:defPPr>
    <a:lvl1pPr marL="0" algn="l" defTabSz="483306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1pPr>
    <a:lvl2pPr marL="483306" algn="l" defTabSz="483306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2pPr>
    <a:lvl3pPr marL="966612" algn="l" defTabSz="483306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3pPr>
    <a:lvl4pPr marL="1449918" algn="l" defTabSz="483306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4pPr>
    <a:lvl5pPr marL="1933224" algn="l" defTabSz="483306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5pPr>
    <a:lvl6pPr marL="2416531" algn="l" defTabSz="483306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6pPr>
    <a:lvl7pPr marL="2899837" algn="l" defTabSz="483306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7pPr>
    <a:lvl8pPr marL="3383143" algn="l" defTabSz="483306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8pPr>
    <a:lvl9pPr marL="3866449" algn="l" defTabSz="483306" rtl="0" eaLnBrk="1" latinLnBrk="0" hangingPunct="1">
      <a:defRPr sz="19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0" userDrawn="1">
          <p15:clr>
            <a:srgbClr val="A4A3A4"/>
          </p15:clr>
        </p15:guide>
        <p15:guide id="2" pos="29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ickerbocker, Gary E. (MSFC-HP25)" initials="KGE(" lastIdx="1" clrIdx="0">
    <p:extLst>
      <p:ext uri="{19B8F6BF-5375-455C-9EA6-DF929625EA0E}">
        <p15:presenceInfo xmlns:p15="http://schemas.microsoft.com/office/powerpoint/2012/main" userId="S-1-5-21-330711430-3775241029-4075259233-70790" providerId="AD"/>
      </p:ext>
    </p:extLst>
  </p:cmAuthor>
  <p:cmAuthor id="2" name="Blanding, Beau T. (MSFC-HP27)[HOSC SERVICES CONTRACT]" initials="BBT(SC" lastIdx="4" clrIdx="1">
    <p:extLst>
      <p:ext uri="{19B8F6BF-5375-455C-9EA6-DF929625EA0E}">
        <p15:presenceInfo xmlns:p15="http://schemas.microsoft.com/office/powerpoint/2012/main" userId="S::bblandin@ndc.nasa.gov::623d6e7e-4aa3-469a-8791-4c98f8b25249" providerId="AD"/>
      </p:ext>
    </p:extLst>
  </p:cmAuthor>
  <p:cmAuthor id="3" name="Jackson, Jonathan W. (MSFC-HP27)[HOSC SERVICES CONTRACT]" initials="JJW(SC" lastIdx="14" clrIdx="2">
    <p:extLst>
      <p:ext uri="{19B8F6BF-5375-455C-9EA6-DF929625EA0E}">
        <p15:presenceInfo xmlns:p15="http://schemas.microsoft.com/office/powerpoint/2012/main" userId="S::jwjacks4@ndc.nasa.gov::00515acb-79e3-42d1-aecc-93501c3470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352" y="36"/>
      </p:cViewPr>
      <p:guideLst>
        <p:guide orient="horz" pos="2280"/>
        <p:guide pos="297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82" d="100"/>
          <a:sy n="82" d="100"/>
        </p:scale>
        <p:origin x="292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99C2C-E5A2-4D2C-9BCD-4BE64CBF7B93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2E4DF-0FBD-487F-8CBB-8DD25609D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41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22F67-95F6-4253-BC31-A991F7D913C8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46213" y="1162050"/>
            <a:ext cx="41179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0B806-47CC-43B4-A0D9-D4F7ACD02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41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Preparing for JSL2 to become available soon (maybe October, check dates).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D0B806-47CC-43B4-A0D9-D4F7ACD02D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65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HDTN slide referring to testing done with them (1GB, 4 second delay).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D0B806-47CC-43B4-A0D9-D4F7ACD02D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15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" y="6478438"/>
            <a:ext cx="9601200" cy="836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1203896" y="0"/>
            <a:ext cx="8397303" cy="836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ate Placeholder 3"/>
          <p:cNvSpPr txBox="1">
            <a:spLocks/>
          </p:cNvSpPr>
          <p:nvPr userDrawn="1"/>
        </p:nvSpPr>
        <p:spPr>
          <a:xfrm>
            <a:off x="257391" y="685927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16E4D-354B-45C2-8D64-E6F31B051CD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lide Number Placeholder 5"/>
          <p:cNvSpPr txBox="1">
            <a:spLocks/>
          </p:cNvSpPr>
          <p:nvPr userDrawn="1"/>
        </p:nvSpPr>
        <p:spPr>
          <a:xfrm>
            <a:off x="7116318" y="68592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9E181-900B-41D2-939B-253B1DC4F38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39DE5FA-D86C-3748-84A0-4D9E24F15C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-6927"/>
            <a:ext cx="9594194" cy="73288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39DE5FA-D86C-3748-84A0-4D9E24F15C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-6927"/>
            <a:ext cx="9594194" cy="7328898"/>
          </a:xfrm>
          <a:prstGeom prst="rect">
            <a:avLst/>
          </a:prstGeom>
        </p:spPr>
      </p:pic>
      <p:sp>
        <p:nvSpPr>
          <p:cNvPr id="25" name="Subtitle 2"/>
          <p:cNvSpPr>
            <a:spLocks noGrp="1"/>
          </p:cNvSpPr>
          <p:nvPr>
            <p:ph type="subTitle" idx="1"/>
          </p:nvPr>
        </p:nvSpPr>
        <p:spPr>
          <a:xfrm>
            <a:off x="1303795" y="5361134"/>
            <a:ext cx="7200900" cy="176614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10"/>
          </p:nvPr>
        </p:nvSpPr>
        <p:spPr>
          <a:xfrm>
            <a:off x="223660" y="6932504"/>
            <a:ext cx="2160270" cy="389467"/>
          </a:xfrm>
          <a:prstGeom prst="rect">
            <a:avLst/>
          </a:prstGeom>
        </p:spPr>
        <p:txBody>
          <a:bodyPr/>
          <a:lstStyle/>
          <a:p>
            <a:fld id="{004B76FF-88DE-4690-B712-9DE6A9BE8CC9}" type="datetime1">
              <a:rPr lang="en-US" smtClean="0"/>
              <a:t>9/12/2022</a:t>
            </a:fld>
            <a:endParaRPr lang="en-US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6" y="6932504"/>
            <a:ext cx="3240405" cy="3894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754" y="6932504"/>
            <a:ext cx="2160270" cy="389467"/>
          </a:xfrm>
          <a:prstGeom prst="rect">
            <a:avLst/>
          </a:prstGeom>
        </p:spPr>
        <p:txBody>
          <a:bodyPr/>
          <a:lstStyle/>
          <a:p>
            <a:fld id="{2AAB9B12-63B3-1C48-A2A3-C29EF745DF09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7CFB4D7-921A-1642-A848-E3BBC4C24D7D}"/>
              </a:ext>
            </a:extLst>
          </p:cNvPr>
          <p:cNvSpPr txBox="1"/>
          <p:nvPr userDrawn="1"/>
        </p:nvSpPr>
        <p:spPr>
          <a:xfrm>
            <a:off x="1088604" y="1462703"/>
            <a:ext cx="74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dirty="0">
                <a:solidFill>
                  <a:srgbClr val="FFC000"/>
                </a:solidFill>
                <a:latin typeface="Century Gothic" panose="020B0502020202020204" pitchFamily="34" charset="0"/>
              </a:rPr>
              <a:t>Human Exploration Development &amp; Operations Office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56A60DF-C63E-5B4F-9B27-E689EF28C393}"/>
              </a:ext>
            </a:extLst>
          </p:cNvPr>
          <p:cNvCxnSpPr/>
          <p:nvPr userDrawn="1"/>
        </p:nvCxnSpPr>
        <p:spPr>
          <a:xfrm>
            <a:off x="1317657" y="1928652"/>
            <a:ext cx="6875077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29C84FE-4123-6048-AD26-11ACC749B1E2}"/>
              </a:ext>
            </a:extLst>
          </p:cNvPr>
          <p:cNvCxnSpPr/>
          <p:nvPr userDrawn="1"/>
        </p:nvCxnSpPr>
        <p:spPr>
          <a:xfrm>
            <a:off x="1317657" y="1989437"/>
            <a:ext cx="6875077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47FC708-A7A2-E34C-A80C-DE1C76170A68}"/>
              </a:ext>
            </a:extLst>
          </p:cNvPr>
          <p:cNvSpPr txBox="1"/>
          <p:nvPr userDrawn="1"/>
        </p:nvSpPr>
        <p:spPr>
          <a:xfrm>
            <a:off x="1352583" y="2033150"/>
            <a:ext cx="6812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Advancing Human Exploration &amp; Discovery</a:t>
            </a:r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078" y="2399922"/>
            <a:ext cx="1454574" cy="13981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380" y="1129239"/>
            <a:ext cx="9153765" cy="563199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3028950" y="687883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7116318" y="68592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9E181-900B-41D2-939B-253B1DC4F38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1457864" y="7599"/>
            <a:ext cx="6610710" cy="773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Investigation Area Networking</a:t>
            </a:r>
            <a:r>
              <a:rPr lang="en-US" baseline="0" dirty="0"/>
              <a:t> Concept</a:t>
            </a:r>
            <a:endParaRPr lang="en-US" dirty="0">
              <a:solidFill>
                <a:srgbClr val="FF0000"/>
              </a:solidFill>
            </a:endParaRPr>
          </a:p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1196975"/>
            <a:ext cx="7200900" cy="25463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3841750"/>
            <a:ext cx="7200900" cy="17668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9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61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38" y="1824038"/>
            <a:ext cx="8280400" cy="30432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638" y="4895850"/>
            <a:ext cx="8280400" cy="1600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30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0" y="1947863"/>
            <a:ext cx="4064000" cy="46402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947863"/>
            <a:ext cx="4064000" cy="46402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89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88" y="388938"/>
            <a:ext cx="8280400" cy="1414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988" y="1793875"/>
            <a:ext cx="4060825" cy="8778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988" y="2671763"/>
            <a:ext cx="4060825" cy="39306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925" y="1793875"/>
            <a:ext cx="4081463" cy="8778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925" y="2671763"/>
            <a:ext cx="4081463" cy="39306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60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79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0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88" y="487363"/>
            <a:ext cx="3095625" cy="1706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463" y="1052513"/>
            <a:ext cx="4860925" cy="51990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988" y="2193925"/>
            <a:ext cx="3095625" cy="4065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36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88" y="487363"/>
            <a:ext cx="3095625" cy="1706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81463" y="1052513"/>
            <a:ext cx="4860925" cy="51990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988" y="2193925"/>
            <a:ext cx="3095625" cy="4065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36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89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700" y="388938"/>
            <a:ext cx="2070100" cy="6199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388938"/>
            <a:ext cx="6057900" cy="619918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87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7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7599"/>
            <a:ext cx="9601199" cy="773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9448" y="1129240"/>
            <a:ext cx="8641080" cy="4827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284046" y="723647"/>
            <a:ext cx="733584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431" y="71680"/>
            <a:ext cx="832104" cy="6988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23" y="6776646"/>
            <a:ext cx="1774220" cy="457200"/>
          </a:xfrm>
          <a:prstGeom prst="rect">
            <a:avLst/>
          </a:prstGeom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-30678" y="68977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B16E4D-354B-45C2-8D64-E6F31B051CD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9/12/2022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7116318" y="68592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9E181-900B-41D2-939B-253B1DC4F38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1" y="66171"/>
            <a:ext cx="808613" cy="7772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388938"/>
            <a:ext cx="8280400" cy="1414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1947863"/>
            <a:ext cx="8280400" cy="4640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400" y="6780213"/>
            <a:ext cx="2160588" cy="388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5FD03-2989-4175-9A3D-D4408C1AE23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79763" y="6780213"/>
            <a:ext cx="3241675" cy="388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213" y="6780213"/>
            <a:ext cx="2160587" cy="388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7A0DB-E8E4-48BE-B9E2-0251B2B71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8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27533E-4762-094B-BD24-33C4D54249C4}"/>
              </a:ext>
            </a:extLst>
          </p:cNvPr>
          <p:cNvSpPr txBox="1"/>
          <p:nvPr/>
        </p:nvSpPr>
        <p:spPr>
          <a:xfrm>
            <a:off x="427383" y="4746142"/>
            <a:ext cx="16023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  <a:latin typeface="Helvetica Bold Oblique" pitchFamily="2" charset="0"/>
              </a:rPr>
              <a:t>DTN Virtual F2F September 13th, 2022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1C915A-4063-A846-9B36-588D0FEA4CFE}"/>
              </a:ext>
            </a:extLst>
          </p:cNvPr>
          <p:cNvSpPr txBox="1"/>
          <p:nvPr/>
        </p:nvSpPr>
        <p:spPr>
          <a:xfrm>
            <a:off x="228600" y="572620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HOSC DTN Overview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C915A-4063-A846-9B36-588D0FEA4CFE}"/>
              </a:ext>
            </a:extLst>
          </p:cNvPr>
          <p:cNvSpPr txBox="1"/>
          <p:nvPr/>
        </p:nvSpPr>
        <p:spPr>
          <a:xfrm>
            <a:off x="1930737" y="6183046"/>
            <a:ext cx="2869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en-US" sz="1800" b="0" dirty="0"/>
              <a:t>Ivica Ristovski	</a:t>
            </a:r>
          </a:p>
          <a:p>
            <a:r>
              <a:rPr lang="en-US" sz="1800" b="0" dirty="0"/>
              <a:t>Joshua Deaton</a:t>
            </a:r>
          </a:p>
          <a:p>
            <a:r>
              <a:rPr lang="en-US" sz="1800" b="0" dirty="0"/>
              <a:t>Beau Blanding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67CDDD-A28D-47CA-A722-F21EE1F59B0E}"/>
              </a:ext>
            </a:extLst>
          </p:cNvPr>
          <p:cNvSpPr txBox="1"/>
          <p:nvPr/>
        </p:nvSpPr>
        <p:spPr>
          <a:xfrm>
            <a:off x="4589584" y="6183046"/>
            <a:ext cx="30808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en-US" sz="1800" b="0" dirty="0"/>
              <a:t>Jonathan Jackson</a:t>
            </a:r>
          </a:p>
          <a:p>
            <a:r>
              <a:rPr lang="en-US" sz="1800" b="0" dirty="0"/>
              <a:t>Rebecca Kim</a:t>
            </a:r>
          </a:p>
          <a:p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2417995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ISS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DTN Implementation</a:t>
            </a:r>
          </a:p>
          <a:p>
            <a:r>
              <a:rPr lang="en-US" dirty="0"/>
              <a:t>Current DTNME Work</a:t>
            </a:r>
          </a:p>
          <a:p>
            <a:r>
              <a:rPr lang="en-US" dirty="0"/>
              <a:t>Future DTNME Work</a:t>
            </a:r>
          </a:p>
          <a:p>
            <a:r>
              <a:rPr lang="en-US" dirty="0"/>
              <a:t>Future ISS DTN Implementation</a:t>
            </a:r>
          </a:p>
          <a:p>
            <a:r>
              <a:rPr lang="en-US" dirty="0"/>
              <a:t>Key Dates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970252" y="131033"/>
            <a:ext cx="5844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251613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3166" y="165245"/>
            <a:ext cx="5844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Current ISS DTN Implementation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5040" y="2773019"/>
            <a:ext cx="568171" cy="186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0A63D3-CC83-4339-8D6F-DE663B306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3801"/>
            <a:ext cx="9601200" cy="53387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8DD4E8-A7FE-4147-B114-D6121667CB4F}"/>
              </a:ext>
            </a:extLst>
          </p:cNvPr>
          <p:cNvSpPr txBox="1"/>
          <p:nvPr/>
        </p:nvSpPr>
        <p:spPr>
          <a:xfrm>
            <a:off x="6794207" y="6463716"/>
            <a:ext cx="1847654" cy="385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2A112-DA34-4DB3-A1A1-F559AE7FDE19}"/>
              </a:ext>
            </a:extLst>
          </p:cNvPr>
          <p:cNvSpPr txBox="1"/>
          <p:nvPr/>
        </p:nvSpPr>
        <p:spPr>
          <a:xfrm>
            <a:off x="959339" y="6463716"/>
            <a:ext cx="1847654" cy="385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Onboard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26384-44BF-48F1-BD32-A8FE149241E3}"/>
              </a:ext>
            </a:extLst>
          </p:cNvPr>
          <p:cNvSpPr txBox="1"/>
          <p:nvPr/>
        </p:nvSpPr>
        <p:spPr>
          <a:xfrm>
            <a:off x="2474843" y="4591878"/>
            <a:ext cx="4552122" cy="1263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JSL2 DTNME v0.1.1 to become operational in October 2022 timeframe.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JSL2 DTNME v1.1 to become operational in the April 2023 timeframe.</a:t>
            </a:r>
          </a:p>
        </p:txBody>
      </p:sp>
    </p:spTree>
    <p:extLst>
      <p:ext uri="{BB962C8B-B14F-4D97-AF65-F5344CB8AC3E}">
        <p14:creationId xmlns:p14="http://schemas.microsoft.com/office/powerpoint/2010/main" val="2345418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858BAE-762D-42B5-9C6B-B2B69B1CB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ISS DTN supports a multipath routing architecture between the ISS and the ground.</a:t>
            </a:r>
          </a:p>
          <a:p>
            <a:r>
              <a:rPr lang="en-US" dirty="0"/>
              <a:t>ISS DTN support teams are tasked with providing improvements to ISS DTN operations.</a:t>
            </a:r>
          </a:p>
          <a:p>
            <a:r>
              <a:rPr lang="en-US" dirty="0"/>
              <a:t>This service supports numerous payloads and reliable payload data transfers.</a:t>
            </a:r>
          </a:p>
          <a:p>
            <a:r>
              <a:rPr lang="en-US" dirty="0"/>
              <a:t>Potential improvements were identified and discussed at the last SCaN meeting.</a:t>
            </a:r>
          </a:p>
          <a:p>
            <a:r>
              <a:rPr lang="en-US" dirty="0"/>
              <a:t>This presentation describes our progress and plan to implement these improvements.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8564B6-EEBF-44A0-B59F-C8D4A28F9CC1}"/>
              </a:ext>
            </a:extLst>
          </p:cNvPr>
          <p:cNvSpPr/>
          <p:nvPr/>
        </p:nvSpPr>
        <p:spPr>
          <a:xfrm>
            <a:off x="1970252" y="131033"/>
            <a:ext cx="5844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19718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378B68-9483-4C87-8B1E-DC334E485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MSFC and JSC have completed the ISS DTN Dual Gateway system in preparation for the ISS DTN Dual Gateway system. </a:t>
            </a:r>
          </a:p>
          <a:p>
            <a:r>
              <a:rPr lang="en-US" dirty="0"/>
              <a:t>The ISS DTN Dual Gateways provides the following benefits:</a:t>
            </a:r>
          </a:p>
          <a:p>
            <a:pPr lvl="1"/>
            <a:r>
              <a:rPr lang="en-US" dirty="0"/>
              <a:t>Increases ISS DTN bandwidth with the introduction of onboard DTNME (from 100 Mbps to 400 Mbps).</a:t>
            </a:r>
          </a:p>
          <a:p>
            <a:pPr lvl="2"/>
            <a:r>
              <a:rPr lang="en-US" dirty="0"/>
              <a:t>Rate limitations are imposed due to available hardware.</a:t>
            </a:r>
          </a:p>
          <a:p>
            <a:pPr lvl="2"/>
            <a:r>
              <a:rPr lang="en-US" dirty="0"/>
              <a:t>Lab testing of DTNME supersedes 1 Gbps.</a:t>
            </a:r>
          </a:p>
          <a:p>
            <a:pPr lvl="1"/>
            <a:r>
              <a:rPr lang="en-US" dirty="0"/>
              <a:t>Introduces partial ISS DTN redundancy.</a:t>
            </a:r>
          </a:p>
          <a:p>
            <a:pPr lvl="2"/>
            <a:r>
              <a:rPr lang="en-US" dirty="0"/>
              <a:t>Sets stage for fully redundant ISS DTN architecture. </a:t>
            </a:r>
          </a:p>
          <a:p>
            <a:pPr lvl="1"/>
            <a:r>
              <a:rPr lang="en-US" dirty="0"/>
              <a:t>Provides use case for future space implementations.</a:t>
            </a:r>
          </a:p>
          <a:p>
            <a:r>
              <a:rPr lang="en-US" dirty="0"/>
              <a:t>The ISS DTN Dual Gateways also provides a path for expansion through ENCODE.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ECFA53-767E-40F4-8D12-B88F9FC34C82}"/>
              </a:ext>
            </a:extLst>
          </p:cNvPr>
          <p:cNvSpPr/>
          <p:nvPr/>
        </p:nvSpPr>
        <p:spPr>
          <a:xfrm>
            <a:off x="1970252" y="131033"/>
            <a:ext cx="5844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ISS DTN Dual Gateways</a:t>
            </a:r>
          </a:p>
        </p:txBody>
      </p:sp>
    </p:spTree>
    <p:extLst>
      <p:ext uri="{BB962C8B-B14F-4D97-AF65-F5344CB8AC3E}">
        <p14:creationId xmlns:p14="http://schemas.microsoft.com/office/powerpoint/2010/main" val="3554705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378B68-9483-4C87-8B1E-DC334E485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MSFC and JSC are currently working on upgrading their DTNME ground and onboard nodes to DTNME v1.1.</a:t>
            </a:r>
          </a:p>
          <a:p>
            <a:r>
              <a:rPr lang="en-US" dirty="0"/>
              <a:t>This version includes:</a:t>
            </a:r>
          </a:p>
          <a:p>
            <a:pPr lvl="1"/>
            <a:r>
              <a:rPr lang="en-US" dirty="0"/>
              <a:t>BPv7 and BPv6 support</a:t>
            </a:r>
          </a:p>
          <a:p>
            <a:pPr lvl="1"/>
            <a:r>
              <a:rPr lang="en-US" dirty="0"/>
              <a:t>RHEL 8 compatibility</a:t>
            </a:r>
          </a:p>
          <a:p>
            <a:pPr lvl="1"/>
            <a:endParaRPr lang="en-US" dirty="0"/>
          </a:p>
          <a:p>
            <a:r>
              <a:rPr lang="en-US" dirty="0"/>
              <a:t>DTNME v1.1 will be available on </a:t>
            </a:r>
            <a:r>
              <a:rPr lang="en-US" dirty="0" err="1"/>
              <a:t>Github</a:t>
            </a:r>
            <a:r>
              <a:rPr lang="en-US" dirty="0"/>
              <a:t> when the release process is complete.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ECFA53-767E-40F4-8D12-B88F9FC34C82}"/>
              </a:ext>
            </a:extLst>
          </p:cNvPr>
          <p:cNvSpPr/>
          <p:nvPr/>
        </p:nvSpPr>
        <p:spPr>
          <a:xfrm>
            <a:off x="1786414" y="131033"/>
            <a:ext cx="602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ISS DTN Dual Gateways (cont.)</a:t>
            </a:r>
          </a:p>
        </p:txBody>
      </p:sp>
    </p:spTree>
    <p:extLst>
      <p:ext uri="{BB962C8B-B14F-4D97-AF65-F5344CB8AC3E}">
        <p14:creationId xmlns:p14="http://schemas.microsoft.com/office/powerpoint/2010/main" val="20253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269188-9255-4DCA-A4B9-F7FE01A47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MSFC DTN team has been collaborating with the Glen Research Center (GRC) on the DTN component of the ENCODE project.</a:t>
            </a:r>
          </a:p>
          <a:p>
            <a:r>
              <a:rPr lang="en-US" dirty="0"/>
              <a:t>The participating DTN implementations were MSFC’s DTNME and GRC’s Hi-rate DTN (HDTN).</a:t>
            </a:r>
          </a:p>
          <a:p>
            <a:r>
              <a:rPr lang="en-US" dirty="0"/>
              <a:t>Collaborative testing has shown that rates of 1 Gbps with a 4 second delay is achievable between DTNME and HDTN.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A2EA54-3463-47D3-8017-A2E7715F9FB3}"/>
              </a:ext>
            </a:extLst>
          </p:cNvPr>
          <p:cNvSpPr/>
          <p:nvPr/>
        </p:nvSpPr>
        <p:spPr>
          <a:xfrm>
            <a:off x="1970252" y="131033"/>
            <a:ext cx="5844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DTNME-HDTN Testing</a:t>
            </a:r>
          </a:p>
        </p:txBody>
      </p:sp>
    </p:spTree>
    <p:extLst>
      <p:ext uri="{BB962C8B-B14F-4D97-AF65-F5344CB8AC3E}">
        <p14:creationId xmlns:p14="http://schemas.microsoft.com/office/powerpoint/2010/main" val="80768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9F07-37D6-4963-AC20-0CD03A9A4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BARD is a new DTNME technology feature that allows operations to have better control over different bundle flows within a DTN system.</a:t>
            </a:r>
          </a:p>
          <a:p>
            <a:r>
              <a:rPr lang="en-US" dirty="0"/>
              <a:t>BARD provides the following benefits:</a:t>
            </a:r>
          </a:p>
          <a:p>
            <a:pPr lvl="1"/>
            <a:r>
              <a:rPr lang="en-US" sz="2000" dirty="0">
                <a:effectLst/>
              </a:rPr>
              <a:t>Moves</a:t>
            </a:r>
            <a:r>
              <a:rPr lang="en-US" sz="2000" b="0" i="0" dirty="0">
                <a:effectLst/>
              </a:rPr>
              <a:t> </a:t>
            </a:r>
            <a:r>
              <a:rPr lang="en-US" sz="2000" dirty="0">
                <a:effectLst/>
              </a:rPr>
              <a:t>bundles</a:t>
            </a:r>
            <a:r>
              <a:rPr lang="en-US" sz="2000" b="0" i="0" dirty="0">
                <a:effectLst/>
              </a:rPr>
              <a:t> </a:t>
            </a:r>
            <a:r>
              <a:rPr lang="en-US" sz="2000" dirty="0">
                <a:effectLst/>
              </a:rPr>
              <a:t>from</a:t>
            </a:r>
            <a:r>
              <a:rPr lang="en-US" sz="2000" b="0" i="0" dirty="0">
                <a:effectLst/>
              </a:rPr>
              <a:t> </a:t>
            </a:r>
            <a:r>
              <a:rPr lang="en-US" sz="2000" dirty="0">
                <a:effectLst/>
              </a:rPr>
              <a:t>DTNME to</a:t>
            </a:r>
            <a:r>
              <a:rPr lang="en-US" sz="2000" b="0" i="0" dirty="0">
                <a:effectLst/>
              </a:rPr>
              <a:t> </a:t>
            </a:r>
            <a:r>
              <a:rPr lang="en-US" sz="2000" dirty="0">
                <a:effectLst/>
              </a:rPr>
              <a:t>an</a:t>
            </a:r>
            <a:r>
              <a:rPr lang="en-US" sz="2000" b="0" i="0" dirty="0">
                <a:effectLst/>
              </a:rPr>
              <a:t> </a:t>
            </a:r>
            <a:r>
              <a:rPr lang="en-US" sz="2000" dirty="0">
                <a:effectLst/>
              </a:rPr>
              <a:t>alternate</a:t>
            </a:r>
            <a:r>
              <a:rPr lang="en-US" sz="2000" b="0" i="0" dirty="0">
                <a:effectLst/>
              </a:rPr>
              <a:t> </a:t>
            </a:r>
            <a:r>
              <a:rPr lang="en-US" sz="2000" dirty="0">
                <a:effectLst/>
              </a:rPr>
              <a:t>storage</a:t>
            </a:r>
            <a:r>
              <a:rPr lang="en-US" sz="2000" b="0" i="0" dirty="0">
                <a:effectLst/>
              </a:rPr>
              <a:t> </a:t>
            </a:r>
            <a:r>
              <a:rPr lang="en-US" sz="2000" dirty="0">
                <a:effectLst/>
              </a:rPr>
              <a:t>location</a:t>
            </a:r>
          </a:p>
          <a:p>
            <a:pPr lvl="1"/>
            <a:r>
              <a:rPr lang="en-US" sz="2000" dirty="0">
                <a:effectLst/>
              </a:rPr>
              <a:t>Ingests bundles from an alternate external storage location into DTNME.</a:t>
            </a:r>
          </a:p>
          <a:p>
            <a:pPr lvl="2"/>
            <a:r>
              <a:rPr lang="en-US" dirty="0">
                <a:effectLst/>
              </a:rPr>
              <a:t>Can override bundle timeout by generating a new bundle if needed.</a:t>
            </a:r>
            <a:endParaRPr lang="en-US" dirty="0"/>
          </a:p>
          <a:p>
            <a:pPr lvl="1"/>
            <a:r>
              <a:rPr lang="en-US" sz="2000" dirty="0">
                <a:effectLst/>
              </a:rPr>
              <a:t>Tracks bundle storage usage within DTNME and the alternate storage location</a:t>
            </a:r>
            <a:endParaRPr lang="en-US" sz="2000" dirty="0"/>
          </a:p>
          <a:p>
            <a:pPr lvl="1"/>
            <a:r>
              <a:rPr lang="en-US" sz="2000" dirty="0">
                <a:effectLst/>
              </a:rPr>
              <a:t>Allows policies to be setup to determine what causes bundles to move between DTNME and the alternate external storage location based on either source or destination EID.</a:t>
            </a:r>
            <a:endParaRPr lang="en-US" sz="2000" dirty="0"/>
          </a:p>
          <a:p>
            <a:pPr lvl="2"/>
            <a:r>
              <a:rPr lang="en-US" dirty="0">
                <a:effectLst/>
              </a:rPr>
              <a:t>Max Storage Usage</a:t>
            </a:r>
            <a:endParaRPr lang="en-US" dirty="0"/>
          </a:p>
          <a:p>
            <a:pPr lvl="2"/>
            <a:r>
              <a:rPr lang="en-US" sz="2000" dirty="0">
                <a:effectLst/>
              </a:rPr>
              <a:t>Minimum Storage Usage</a:t>
            </a:r>
            <a:endParaRPr lang="en-US" dirty="0"/>
          </a:p>
          <a:p>
            <a:pPr lvl="2"/>
            <a:r>
              <a:rPr lang="en-US" sz="2000" dirty="0">
                <a:effectLst/>
              </a:rPr>
              <a:t>Max Bundle Count</a:t>
            </a:r>
          </a:p>
          <a:p>
            <a:pPr lvl="2"/>
            <a:r>
              <a:rPr lang="en-US" sz="2000" dirty="0">
                <a:effectLst/>
              </a:rPr>
              <a:t>Minimum Bundle Count</a:t>
            </a:r>
            <a:endParaRPr lang="en-US" dirty="0"/>
          </a:p>
          <a:p>
            <a:pPr lvl="2"/>
            <a:r>
              <a:rPr lang="en-US" sz="2000" dirty="0">
                <a:effectLst/>
              </a:rPr>
              <a:t>Bundle Timeout</a:t>
            </a:r>
          </a:p>
          <a:p>
            <a:r>
              <a:rPr lang="en-US" dirty="0"/>
              <a:t>BARD beta version is developed, currently in process for NASA </a:t>
            </a:r>
            <a:r>
              <a:rPr lang="en-US" dirty="0" err="1"/>
              <a:t>Github</a:t>
            </a:r>
            <a:r>
              <a:rPr lang="en-US" dirty="0"/>
              <a:t> release by Fall 2022 timeframe.</a:t>
            </a:r>
          </a:p>
          <a:p>
            <a:r>
              <a:rPr lang="en-US" dirty="0"/>
              <a:t>BARD is to be incorporated into ISS operations in FY23.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664960-6C36-49F6-86E1-B4C838C3613F}"/>
              </a:ext>
            </a:extLst>
          </p:cNvPr>
          <p:cNvSpPr/>
          <p:nvPr/>
        </p:nvSpPr>
        <p:spPr>
          <a:xfrm>
            <a:off x="1172954" y="122729"/>
            <a:ext cx="7491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Bundle Architectural Restaging Daemon (BARD)</a:t>
            </a:r>
          </a:p>
        </p:txBody>
      </p:sp>
    </p:spTree>
    <p:extLst>
      <p:ext uri="{BB962C8B-B14F-4D97-AF65-F5344CB8AC3E}">
        <p14:creationId xmlns:p14="http://schemas.microsoft.com/office/powerpoint/2010/main" val="1374330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563961-DC63-4D1C-92A7-5509DACEF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AMP - SCaN</a:t>
            </a:r>
          </a:p>
          <a:p>
            <a:pPr lvl="1"/>
            <a:r>
              <a:rPr lang="en-US" dirty="0"/>
              <a:t>The HOSC DTN team has integrated AMP into DTNME as part of a previous SCaN activity.</a:t>
            </a:r>
          </a:p>
          <a:p>
            <a:endParaRPr lang="en-US" dirty="0"/>
          </a:p>
          <a:p>
            <a:r>
              <a:rPr lang="en-US" dirty="0"/>
              <a:t>AMP GUI - ISS</a:t>
            </a:r>
          </a:p>
          <a:p>
            <a:pPr lvl="1"/>
            <a:r>
              <a:rPr lang="en-US" dirty="0"/>
              <a:t>An operational concept is in work, which will define the capabilities of the AMP GUI.</a:t>
            </a:r>
          </a:p>
          <a:p>
            <a:pPr lvl="1"/>
            <a:r>
              <a:rPr lang="en-US" dirty="0"/>
              <a:t>This will provide authenticated users with an interactive ISS DTN topology map to perform monitoring and request additional status from AMP enabled client nodes.</a:t>
            </a:r>
          </a:p>
          <a:p>
            <a:r>
              <a:rPr lang="en-US" dirty="0"/>
              <a:t>Expecting ISS authorized work to be completed in FY24.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C4ED7B-3D23-4483-BF66-6C5CFF83F193}"/>
              </a:ext>
            </a:extLst>
          </p:cNvPr>
          <p:cNvSpPr/>
          <p:nvPr/>
        </p:nvSpPr>
        <p:spPr>
          <a:xfrm>
            <a:off x="505472" y="133864"/>
            <a:ext cx="8781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Asynchronous Management Protocol (AMP)</a:t>
            </a:r>
          </a:p>
        </p:txBody>
      </p:sp>
    </p:spTree>
    <p:extLst>
      <p:ext uri="{BB962C8B-B14F-4D97-AF65-F5344CB8AC3E}">
        <p14:creationId xmlns:p14="http://schemas.microsoft.com/office/powerpoint/2010/main" val="1510339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182D8D-7808-4E57-885F-A8012AB18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February 2022, the MSFC-DTN team proposed an integration for IMC-BMD. </a:t>
            </a:r>
          </a:p>
          <a:p>
            <a:r>
              <a:rPr lang="en-US" dirty="0"/>
              <a:t>IMC-BMD was to provide DTNME interoperability with the ION 4.1.1 Bundle Multicast implementation and provides an enhanced capability using IMC Router Nodes.</a:t>
            </a:r>
          </a:p>
          <a:p>
            <a:r>
              <a:rPr lang="en-US" dirty="0"/>
              <a:t>There is currently no standard for IMC-BMD, thus the DTNME implementation required examination of the ION source code to provide compatibility.</a:t>
            </a:r>
          </a:p>
          <a:p>
            <a:r>
              <a:rPr lang="en-US" dirty="0"/>
              <a:t>The MSFC-DTN team’s primary focus was to ensure compatibility with the BPv7 implementation of ION.</a:t>
            </a:r>
          </a:p>
          <a:p>
            <a:pPr lvl="1"/>
            <a:r>
              <a:rPr lang="en-US" dirty="0"/>
              <a:t>The MSFC-DTN team also ensured compatibility with the ION BPv6 implementation.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074BC3-880A-4F4D-97C6-6D899A7EB885}"/>
              </a:ext>
            </a:extLst>
          </p:cNvPr>
          <p:cNvSpPr/>
          <p:nvPr/>
        </p:nvSpPr>
        <p:spPr>
          <a:xfrm>
            <a:off x="505472" y="236416"/>
            <a:ext cx="8781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Interplanetary Multicast Bundle Multi-Destination (IMC-BMD)</a:t>
            </a:r>
          </a:p>
        </p:txBody>
      </p:sp>
    </p:spTree>
    <p:extLst>
      <p:ext uri="{BB962C8B-B14F-4D97-AF65-F5344CB8AC3E}">
        <p14:creationId xmlns:p14="http://schemas.microsoft.com/office/powerpoint/2010/main" val="2740989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FE940F1-F1C0-473B-898D-B9A01B55A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RTPoverDTN</a:t>
            </a:r>
            <a:r>
              <a:rPr lang="en-US" dirty="0"/>
              <a:t> – CCSDS</a:t>
            </a:r>
          </a:p>
          <a:p>
            <a:pPr lvl="1"/>
            <a:r>
              <a:rPr lang="en-US" dirty="0"/>
              <a:t>Allows RTP to be streamed through DTN.</a:t>
            </a:r>
          </a:p>
          <a:p>
            <a:pPr lvl="1"/>
            <a:r>
              <a:rPr lang="en-US" dirty="0"/>
              <a:t>Testing with DLR is complete. CCSDS is currently going through editorials for the standard.</a:t>
            </a:r>
          </a:p>
          <a:p>
            <a:r>
              <a:rPr lang="en-US" dirty="0" err="1"/>
              <a:t>BPSec</a:t>
            </a:r>
            <a:r>
              <a:rPr lang="en-US" dirty="0"/>
              <a:t> – CCSDS</a:t>
            </a:r>
          </a:p>
          <a:p>
            <a:pPr lvl="1"/>
            <a:r>
              <a:rPr lang="en-US" dirty="0"/>
              <a:t>Allows for bundle confidentiality and bundle integrity support.</a:t>
            </a:r>
          </a:p>
          <a:p>
            <a:pPr lvl="1"/>
            <a:r>
              <a:rPr lang="en-US" dirty="0"/>
              <a:t>Both </a:t>
            </a:r>
            <a:r>
              <a:rPr lang="en-US" dirty="0" err="1"/>
              <a:t>RTPoverDTN</a:t>
            </a:r>
            <a:r>
              <a:rPr lang="en-US" dirty="0"/>
              <a:t> and </a:t>
            </a:r>
            <a:r>
              <a:rPr lang="en-US" dirty="0" err="1"/>
              <a:t>BPSec</a:t>
            </a:r>
            <a:r>
              <a:rPr lang="en-US" dirty="0"/>
              <a:t> will be featured in upcoming DTNME </a:t>
            </a:r>
            <a:r>
              <a:rPr lang="en-US" dirty="0" err="1"/>
              <a:t>Github</a:t>
            </a:r>
            <a:r>
              <a:rPr lang="en-US" dirty="0"/>
              <a:t> releases.</a:t>
            </a:r>
          </a:p>
          <a:p>
            <a:r>
              <a:rPr lang="en-US" dirty="0"/>
              <a:t>Secondary Channel – ISS </a:t>
            </a:r>
          </a:p>
          <a:p>
            <a:pPr lvl="1"/>
            <a:r>
              <a:rPr lang="en-US" dirty="0"/>
              <a:t>Will allow for real-time data to travel through DTN while having an alternate channel deliver the complete version of that data in non-real-time.</a:t>
            </a:r>
          </a:p>
          <a:p>
            <a:r>
              <a:rPr lang="en-US" dirty="0"/>
              <a:t>New DTNME library – ISS </a:t>
            </a:r>
          </a:p>
          <a:p>
            <a:pPr lvl="1"/>
            <a:r>
              <a:rPr lang="en-US" dirty="0"/>
              <a:t>Will replace outdated </a:t>
            </a:r>
            <a:r>
              <a:rPr lang="en-US" dirty="0" err="1"/>
              <a:t>Oasys</a:t>
            </a:r>
            <a:r>
              <a:rPr lang="en-US" dirty="0"/>
              <a:t> libraries with Boost.</a:t>
            </a:r>
          </a:p>
          <a:p>
            <a:r>
              <a:rPr lang="en-US" dirty="0"/>
              <a:t>Schedule Aware Bundle Routing (SABR) - SCaN</a:t>
            </a:r>
          </a:p>
          <a:p>
            <a:pPr lvl="1"/>
            <a:r>
              <a:rPr lang="en-US" dirty="0"/>
              <a:t>Will improve link management using planned and scheduled connectivity changes.</a:t>
            </a:r>
          </a:p>
          <a:p>
            <a:r>
              <a:rPr lang="en-US" sz="2200" dirty="0"/>
              <a:t>NACK-Oriented Reliable Multicast (NORM) Convergence layer – SCaN</a:t>
            </a:r>
          </a:p>
          <a:p>
            <a:pPr lvl="1"/>
            <a:r>
              <a:rPr lang="en-US" dirty="0"/>
              <a:t>Will provide reliable multicast capability across a single link.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781B90-E3BA-4805-BA7B-E254D2F0EAAB}"/>
              </a:ext>
            </a:extLst>
          </p:cNvPr>
          <p:cNvSpPr/>
          <p:nvPr/>
        </p:nvSpPr>
        <p:spPr>
          <a:xfrm>
            <a:off x="505472" y="133864"/>
            <a:ext cx="8781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MSFC DTN Improvements (Current and Future)</a:t>
            </a:r>
          </a:p>
        </p:txBody>
      </p:sp>
    </p:spTree>
    <p:extLst>
      <p:ext uri="{BB962C8B-B14F-4D97-AF65-F5344CB8AC3E}">
        <p14:creationId xmlns:p14="http://schemas.microsoft.com/office/powerpoint/2010/main" val="3569955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3166" y="165245"/>
            <a:ext cx="5844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Future ISS DTN Implementation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5040" y="2773019"/>
            <a:ext cx="568171" cy="186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D194A82A-815D-43C5-99E6-FED39F2C388F}"/>
              </a:ext>
            </a:extLst>
          </p:cNvPr>
          <p:cNvSpPr/>
          <p:nvPr/>
        </p:nvSpPr>
        <p:spPr>
          <a:xfrm>
            <a:off x="5857840" y="3583501"/>
            <a:ext cx="820315" cy="485801"/>
          </a:xfrm>
          <a:prstGeom prst="hexagon">
            <a:avLst>
              <a:gd name="adj" fmla="val 40165"/>
              <a:gd name="vf" fmla="val 11547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cs typeface="Times New Roman" panose="02020603050405020304" pitchFamily="18" charset="0"/>
              </a:rPr>
              <a:t>DTNME G/W HOSC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095E48-996A-4C6A-B0F5-F8E322488B2E}"/>
              </a:ext>
            </a:extLst>
          </p:cNvPr>
          <p:cNvCxnSpPr>
            <a:cxnSpLocks/>
          </p:cNvCxnSpPr>
          <p:nvPr/>
        </p:nvCxnSpPr>
        <p:spPr>
          <a:xfrm>
            <a:off x="7116417" y="3299792"/>
            <a:ext cx="0" cy="540689"/>
          </a:xfrm>
          <a:prstGeom prst="line">
            <a:avLst/>
          </a:prstGeom>
          <a:ln w="22225">
            <a:solidFill>
              <a:srgbClr val="FFC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ED1DEE-81F1-4F23-8514-0A52DA946156}"/>
              </a:ext>
            </a:extLst>
          </p:cNvPr>
          <p:cNvCxnSpPr>
            <a:cxnSpLocks/>
          </p:cNvCxnSpPr>
          <p:nvPr/>
        </p:nvCxnSpPr>
        <p:spPr>
          <a:xfrm flipH="1">
            <a:off x="6678155" y="3832530"/>
            <a:ext cx="438262" cy="0"/>
          </a:xfrm>
          <a:prstGeom prst="line">
            <a:avLst/>
          </a:prstGeom>
          <a:ln w="22225">
            <a:solidFill>
              <a:srgbClr val="FFC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1198053-8F9E-4A89-BBDE-E05B1001B016}"/>
              </a:ext>
            </a:extLst>
          </p:cNvPr>
          <p:cNvCxnSpPr>
            <a:cxnSpLocks/>
            <a:stCxn id="4" idx="3"/>
          </p:cNvCxnSpPr>
          <p:nvPr/>
        </p:nvCxnSpPr>
        <p:spPr>
          <a:xfrm flipH="1">
            <a:off x="3434862" y="3826402"/>
            <a:ext cx="2422978" cy="6128"/>
          </a:xfrm>
          <a:prstGeom prst="line">
            <a:avLst/>
          </a:prstGeom>
          <a:ln w="19050">
            <a:solidFill>
              <a:schemeClr val="accent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Hexagon 9">
            <a:extLst>
              <a:ext uri="{FF2B5EF4-FFF2-40B4-BE49-F238E27FC236}">
                <a16:creationId xmlns:a16="http://schemas.microsoft.com/office/drawing/2014/main" id="{CD346AB8-E9E1-4DE2-AFAC-74BF502DE6FD}"/>
              </a:ext>
            </a:extLst>
          </p:cNvPr>
          <p:cNvSpPr/>
          <p:nvPr/>
        </p:nvSpPr>
        <p:spPr>
          <a:xfrm>
            <a:off x="3024703" y="3597580"/>
            <a:ext cx="820315" cy="485801"/>
          </a:xfrm>
          <a:prstGeom prst="hexagon">
            <a:avLst>
              <a:gd name="adj" fmla="val 40165"/>
              <a:gd name="vf" fmla="val 115470"/>
            </a:avLst>
          </a:prstGeom>
          <a:solidFill>
            <a:schemeClr val="accent1"/>
          </a:solidFill>
          <a:ln w="349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  <a:cs typeface="Times New Roman" panose="02020603050405020304" pitchFamily="18" charset="0"/>
              </a:rPr>
              <a:t>DTNME G/W JSL1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32B841-3301-4A06-B9BB-791322EFE4F3}"/>
              </a:ext>
            </a:extLst>
          </p:cNvPr>
          <p:cNvSpPr/>
          <p:nvPr/>
        </p:nvSpPr>
        <p:spPr>
          <a:xfrm>
            <a:off x="4493623" y="3299792"/>
            <a:ext cx="731511" cy="3920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AB7976-0641-4A9F-8B75-946D110396E6}"/>
              </a:ext>
            </a:extLst>
          </p:cNvPr>
          <p:cNvCxnSpPr>
            <a:cxnSpLocks/>
          </p:cNvCxnSpPr>
          <p:nvPr/>
        </p:nvCxnSpPr>
        <p:spPr>
          <a:xfrm flipH="1">
            <a:off x="2580754" y="3836877"/>
            <a:ext cx="438262" cy="0"/>
          </a:xfrm>
          <a:prstGeom prst="line">
            <a:avLst/>
          </a:prstGeom>
          <a:ln w="22225">
            <a:solidFill>
              <a:srgbClr val="FFC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0AEEE5A-5C92-47E4-B6A4-1D86398167C3}"/>
              </a:ext>
            </a:extLst>
          </p:cNvPr>
          <p:cNvCxnSpPr>
            <a:cxnSpLocks/>
          </p:cNvCxnSpPr>
          <p:nvPr/>
        </p:nvCxnSpPr>
        <p:spPr>
          <a:xfrm>
            <a:off x="2627129" y="3304139"/>
            <a:ext cx="0" cy="540689"/>
          </a:xfrm>
          <a:prstGeom prst="line">
            <a:avLst/>
          </a:prstGeom>
          <a:ln w="22225">
            <a:solidFill>
              <a:srgbClr val="FFC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5CD0E6-08B4-45D0-9A24-939F3C53F89D}"/>
              </a:ext>
            </a:extLst>
          </p:cNvPr>
          <p:cNvCxnSpPr>
            <a:stCxn id="10" idx="0"/>
          </p:cNvCxnSpPr>
          <p:nvPr/>
        </p:nvCxnSpPr>
        <p:spPr>
          <a:xfrm flipV="1">
            <a:off x="3845018" y="3196046"/>
            <a:ext cx="2012822" cy="64443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A5B426B-6A7A-499B-8019-96704B714FA6}"/>
              </a:ext>
            </a:extLst>
          </p:cNvPr>
          <p:cNvCxnSpPr>
            <a:cxnSpLocks/>
            <a:endCxn id="4" idx="3"/>
          </p:cNvCxnSpPr>
          <p:nvPr/>
        </p:nvCxnSpPr>
        <p:spPr>
          <a:xfrm>
            <a:off x="3850705" y="3196046"/>
            <a:ext cx="2007135" cy="630356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758AD3B-6F4E-41C2-B86B-F83905A60BD1}"/>
              </a:ext>
            </a:extLst>
          </p:cNvPr>
          <p:cNvSpPr txBox="1"/>
          <p:nvPr/>
        </p:nvSpPr>
        <p:spPr>
          <a:xfrm>
            <a:off x="4133720" y="3898081"/>
            <a:ext cx="16224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BPv7 and BPv6/v7 compatible</a:t>
            </a:r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EBB50F00-3E0D-467A-8F45-6E6A0B64A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593772"/>
              </p:ext>
            </p:extLst>
          </p:nvPr>
        </p:nvGraphicFramePr>
        <p:xfrm>
          <a:off x="3710062" y="4867629"/>
          <a:ext cx="2472812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6406">
                  <a:extLst>
                    <a:ext uri="{9D8B030D-6E8A-4147-A177-3AD203B41FA5}">
                      <a16:colId xmlns:a16="http://schemas.microsoft.com/office/drawing/2014/main" val="771590050"/>
                    </a:ext>
                  </a:extLst>
                </a:gridCol>
                <a:gridCol w="1236406">
                  <a:extLst>
                    <a:ext uri="{9D8B030D-6E8A-4147-A177-3AD203B41FA5}">
                      <a16:colId xmlns:a16="http://schemas.microsoft.com/office/drawing/2014/main" val="1158525118"/>
                    </a:ext>
                  </a:extLst>
                </a:gridCol>
              </a:tblGrid>
              <a:tr h="255654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-------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Future Implementation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044701"/>
                  </a:ext>
                </a:extLst>
              </a:tr>
            </a:tbl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442DB70A-4A15-4EC6-A946-03D6AF6B5E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72563" y="912232"/>
            <a:ext cx="8256074" cy="545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72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380" y="1010367"/>
            <a:ext cx="9232143" cy="58875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Open Source Dates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/>
              <a:t>BARD Beta Released to </a:t>
            </a:r>
            <a:r>
              <a:rPr lang="en-US" dirty="0" err="1"/>
              <a:t>Github</a:t>
            </a:r>
            <a:r>
              <a:rPr lang="en-US" dirty="0"/>
              <a:t> – Fall 2022</a:t>
            </a:r>
          </a:p>
          <a:p>
            <a:pPr lvl="1"/>
            <a:r>
              <a:rPr lang="en-US" dirty="0"/>
              <a:t>BPv6 and BPv7</a:t>
            </a:r>
          </a:p>
          <a:p>
            <a:pPr lvl="1"/>
            <a:r>
              <a:rPr lang="en-US" dirty="0"/>
              <a:t>ISS Bug fixes</a:t>
            </a:r>
          </a:p>
          <a:p>
            <a:endParaRPr lang="en-US" dirty="0"/>
          </a:p>
          <a:p>
            <a:r>
              <a:rPr lang="en-US" dirty="0"/>
              <a:t>DTNME v1.1 Released to </a:t>
            </a:r>
            <a:r>
              <a:rPr lang="en-US" dirty="0" err="1"/>
              <a:t>Github</a:t>
            </a:r>
            <a:r>
              <a:rPr lang="en-US" dirty="0"/>
              <a:t> – TBD</a:t>
            </a:r>
          </a:p>
          <a:p>
            <a:pPr lvl="1"/>
            <a:r>
              <a:rPr lang="en-US" dirty="0"/>
              <a:t>RHEL 8 compatibility</a:t>
            </a:r>
          </a:p>
          <a:p>
            <a:endParaRPr lang="en-US" dirty="0"/>
          </a:p>
          <a:p>
            <a:r>
              <a:rPr lang="en-US" dirty="0"/>
              <a:t>IMC-BMD Beta Released to </a:t>
            </a:r>
            <a:r>
              <a:rPr lang="en-US" dirty="0" err="1"/>
              <a:t>Github</a:t>
            </a:r>
            <a:r>
              <a:rPr lang="en-US" dirty="0"/>
              <a:t> – TBD</a:t>
            </a:r>
          </a:p>
          <a:p>
            <a:pPr lvl="1"/>
            <a:r>
              <a:rPr lang="en-US" dirty="0"/>
              <a:t>Full Bundle Multi-Destination functionality within DTNME</a:t>
            </a:r>
          </a:p>
          <a:p>
            <a:pPr lvl="1"/>
            <a:r>
              <a:rPr lang="en-US" dirty="0" err="1"/>
              <a:t>BPSec</a:t>
            </a:r>
            <a:r>
              <a:rPr lang="en-US" dirty="0"/>
              <a:t> within DTNME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Operational Dates</a:t>
            </a:r>
            <a:endParaRPr lang="en-US" dirty="0"/>
          </a:p>
          <a:p>
            <a:r>
              <a:rPr lang="en-US" dirty="0"/>
              <a:t>DTNME v1.1 Final* is planned for ISS operational delivery - FY23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900" i="1" dirty="0"/>
              <a:t>*Final releases reflect an ISS Operational Release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68856" y="165245"/>
            <a:ext cx="6663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Key Dates</a:t>
            </a:r>
          </a:p>
        </p:txBody>
      </p:sp>
    </p:spTree>
    <p:extLst>
      <p:ext uri="{BB962C8B-B14F-4D97-AF65-F5344CB8AC3E}">
        <p14:creationId xmlns:p14="http://schemas.microsoft.com/office/powerpoint/2010/main" val="4220644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30292-55EB-4CDA-8866-A252AA6C3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994550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47A6CC3-A736-432B-92F3-907CC77A34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7788400"/>
              </p:ext>
            </p:extLst>
          </p:nvPr>
        </p:nvGraphicFramePr>
        <p:xfrm>
          <a:off x="228600" y="897713"/>
          <a:ext cx="9153524" cy="61010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576762">
                  <a:extLst>
                    <a:ext uri="{9D8B030D-6E8A-4147-A177-3AD203B41FA5}">
                      <a16:colId xmlns:a16="http://schemas.microsoft.com/office/drawing/2014/main" val="3931848347"/>
                    </a:ext>
                  </a:extLst>
                </a:gridCol>
                <a:gridCol w="4576762">
                  <a:extLst>
                    <a:ext uri="{9D8B030D-6E8A-4147-A177-3AD203B41FA5}">
                      <a16:colId xmlns:a16="http://schemas.microsoft.com/office/drawing/2014/main" val="1304924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Asynchronous Management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54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Bundle Architectural Restaging Daemon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27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Bundle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60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BPsec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Bundle Protocol Security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84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Delay Tolerant Networking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75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DTNME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DTN Marshall Enterprise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7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Endpoint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32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Enabling Network Communication with Optical and DTN for Exploration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15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Glen Research Center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64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HDTN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Hi-rate DTN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92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Huntsville Operations Support Center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3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IMC-BMD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Interplanetary Multicast Bundle </a:t>
                      </a:r>
                      <a:r>
                        <a:rPr lang="en-US" dirty="0" err="1"/>
                        <a:t>Multidestination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44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Interplanetary Overlay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2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International Space Station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9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Johnson Space Center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27509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809A8B8-B707-46FE-AA0A-8B93D52D3D53}"/>
              </a:ext>
            </a:extLst>
          </p:cNvPr>
          <p:cNvSpPr/>
          <p:nvPr/>
        </p:nvSpPr>
        <p:spPr>
          <a:xfrm>
            <a:off x="1468856" y="165245"/>
            <a:ext cx="6663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Acronyms</a:t>
            </a:r>
          </a:p>
        </p:txBody>
      </p:sp>
    </p:spTree>
    <p:extLst>
      <p:ext uri="{BB962C8B-B14F-4D97-AF65-F5344CB8AC3E}">
        <p14:creationId xmlns:p14="http://schemas.microsoft.com/office/powerpoint/2010/main" val="2119694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47A6CC3-A736-432B-92F3-907CC77A34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0191530"/>
              </p:ext>
            </p:extLst>
          </p:nvPr>
        </p:nvGraphicFramePr>
        <p:xfrm>
          <a:off x="228600" y="897713"/>
          <a:ext cx="9153524" cy="48209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576762">
                  <a:extLst>
                    <a:ext uri="{9D8B030D-6E8A-4147-A177-3AD203B41FA5}">
                      <a16:colId xmlns:a16="http://schemas.microsoft.com/office/drawing/2014/main" val="3931848347"/>
                    </a:ext>
                  </a:extLst>
                </a:gridCol>
                <a:gridCol w="4576762">
                  <a:extLst>
                    <a:ext uri="{9D8B030D-6E8A-4147-A177-3AD203B41FA5}">
                      <a16:colId xmlns:a16="http://schemas.microsoft.com/office/drawing/2014/main" val="1304924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JSL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Joint Station 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89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LTP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/>
                        <a:t>Licklider</a:t>
                      </a:r>
                      <a:r>
                        <a:rPr lang="en-US" b="0" dirty="0"/>
                        <a:t> Transmission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58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MSFC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Marshall Space Flight Center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61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NORM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NACK-Oriented Reliable Multicast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82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RHEL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Red Hat Enterprise Linux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54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RTPoverDTN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Real Time Protocol over DTN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27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Schedule Aware Bundle Routing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60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SCaN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Space Communications and Navigation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84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TCP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69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Transmission Control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4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TReK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Telescience</a:t>
                      </a:r>
                      <a:r>
                        <a:rPr lang="en-US" dirty="0"/>
                        <a:t> Resource Kit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80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User Datagram Protocol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75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Virtual Machine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97579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809A8B8-B707-46FE-AA0A-8B93D52D3D53}"/>
              </a:ext>
            </a:extLst>
          </p:cNvPr>
          <p:cNvSpPr/>
          <p:nvPr/>
        </p:nvSpPr>
        <p:spPr>
          <a:xfrm>
            <a:off x="1468856" y="165245"/>
            <a:ext cx="6663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Acronyms</a:t>
            </a:r>
          </a:p>
        </p:txBody>
      </p:sp>
    </p:spTree>
    <p:extLst>
      <p:ext uri="{BB962C8B-B14F-4D97-AF65-F5344CB8AC3E}">
        <p14:creationId xmlns:p14="http://schemas.microsoft.com/office/powerpoint/2010/main" val="241684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FEC8536ABF9348BC4B1703745DD8A9" ma:contentTypeVersion="4" ma:contentTypeDescription="Create a new document." ma:contentTypeScope="" ma:versionID="118ff75947eeac4756e46481606aedb6">
  <xsd:schema xmlns:xsd="http://www.w3.org/2001/XMLSchema" xmlns:xs="http://www.w3.org/2001/XMLSchema" xmlns:p="http://schemas.microsoft.com/office/2006/metadata/properties" xmlns:ns2="cf1fd67d-55d4-4326-a7f8-e3b327ab3a23" xmlns:ns3="f5d3a9e4-60b4-411a-a09f-43485e137dff" targetNamespace="http://schemas.microsoft.com/office/2006/metadata/properties" ma:root="true" ma:fieldsID="9e15a7bfb3ed10ddf6f92fff0c19a794" ns2:_="" ns3:_="">
    <xsd:import namespace="cf1fd67d-55d4-4326-a7f8-e3b327ab3a23"/>
    <xsd:import namespace="f5d3a9e4-60b4-411a-a09f-43485e137d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fd67d-55d4-4326-a7f8-e3b327ab3a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d3a9e4-60b4-411a-a09f-43485e137d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4581625-1019-444D-8102-9453BDF171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0A0279-1AC2-44F0-BD66-5F2A5236B8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1fd67d-55d4-4326-a7f8-e3b327ab3a23"/>
    <ds:schemaRef ds:uri="f5d3a9e4-60b4-411a-a09f-43485e137d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1AEC43-6064-460D-BBC5-87A187C15A9A}">
  <ds:schemaRefs>
    <ds:schemaRef ds:uri="http://purl.org/dc/terms/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f5d3a9e4-60b4-411a-a09f-43485e137dff"/>
    <ds:schemaRef ds:uri="cf1fd67d-55d4-4326-a7f8-e3b327ab3a23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112469</TotalTime>
  <Words>1066</Words>
  <Application>Microsoft Office PowerPoint</Application>
  <PresentationFormat>Custom</PresentationFormat>
  <Paragraphs>180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Helvetica Bold Oblique</vt:lpstr>
      <vt:lpstr>Arial</vt:lpstr>
      <vt:lpstr>Calibri</vt:lpstr>
      <vt:lpstr>Calibri Light</vt:lpstr>
      <vt:lpstr>Century Gothic</vt:lpstr>
      <vt:lpstr>Helvetica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MSFC DTN Overview.pptx</dc:title>
  <dc:creator>ODIN</dc:creator>
  <cp:lastModifiedBy>Blanding, Beau T. (MSFC-HP27)[HOSC SERVICES CONTRACT]</cp:lastModifiedBy>
  <cp:revision>589</cp:revision>
  <cp:lastPrinted>2019-02-13T13:57:10Z</cp:lastPrinted>
  <dcterms:created xsi:type="dcterms:W3CDTF">2017-02-06T15:32:04Z</dcterms:created>
  <dcterms:modified xsi:type="dcterms:W3CDTF">2022-09-12T20:21:18Z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0x0101001DFEC8536ABF9348BC4B1703745DD8A9</vt:lpwstr>
  </property>
  <property fmtid="{D5CDD505-2E9C-101B-9397-08002B2CF9AE}" pid="3" name="Organization">
    <vt:lpwstr>1;#ISS|0b5d11bb-7aec-4e83-9e49-1924b0480941</vt:lpwstr>
  </property>
  <property fmtid="{D5CDD505-2E9C-101B-9397-08002B2CF9AE}" pid="4" name="Board">
    <vt:lpwstr>19;#CRCP|87bf99cd-7e4e-4fe6-88a9-a90d4f5f299f</vt:lpwstr>
  </property>
</Properties>
</file>