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4" r:id="rId2"/>
  </p:sldMasterIdLst>
  <p:notesMasterIdLst>
    <p:notesMasterId r:id="rId14"/>
  </p:notesMasterIdLst>
  <p:sldIdLst>
    <p:sldId id="1789" r:id="rId3"/>
    <p:sldId id="1711" r:id="rId4"/>
    <p:sldId id="1770" r:id="rId5"/>
    <p:sldId id="1777" r:id="rId6"/>
    <p:sldId id="1788" r:id="rId7"/>
    <p:sldId id="585" r:id="rId8"/>
    <p:sldId id="433" r:id="rId9"/>
    <p:sldId id="432" r:id="rId10"/>
    <p:sldId id="1779" r:id="rId11"/>
    <p:sldId id="1768" r:id="rId12"/>
    <p:sldId id="17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9FDF"/>
    <a:srgbClr val="2276AC"/>
    <a:srgbClr val="B8E1EC"/>
    <a:srgbClr val="70AD47"/>
    <a:srgbClr val="15C630"/>
    <a:srgbClr val="00FA00"/>
    <a:srgbClr val="5ABE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157"/>
    <p:restoredTop sz="95102"/>
  </p:normalViewPr>
  <p:slideViewPr>
    <p:cSldViewPr snapToGrid="0" snapToObjects="1" showGuides="1">
      <p:cViewPr varScale="1">
        <p:scale>
          <a:sx n="105" d="100"/>
          <a:sy n="105" d="100"/>
        </p:scale>
        <p:origin x="1032" y="96"/>
      </p:cViewPr>
      <p:guideLst>
        <p:guide orient="horz" pos="2160"/>
        <p:guide pos="3840"/>
      </p:guideLst>
    </p:cSldViewPr>
  </p:slideViewPr>
  <p:notesTextViewPr>
    <p:cViewPr>
      <p:scale>
        <a:sx n="1" d="1"/>
        <a:sy n="1" d="1"/>
      </p:scale>
      <p:origin x="0" y="0"/>
    </p:cViewPr>
  </p:notesTextViewPr>
  <p:sorterViewPr>
    <p:cViewPr>
      <p:scale>
        <a:sx n="95" d="100"/>
        <a:sy n="9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B10707-EEB3-DF4B-91B9-CFD3EABF7F6B}" type="datetimeFigureOut">
              <a:rPr lang="en-US" smtClean="0"/>
              <a:t>9/26/2022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ABB22C-40CD-C746-9381-A45F6E52E8F6}" type="slidenum">
              <a:rPr lang="en-US" smtClean="0"/>
              <a:t>‹#›</a:t>
            </a:fld>
            <a:endParaRPr lang="en-US"/>
          </a:p>
        </p:txBody>
      </p:sp>
    </p:spTree>
    <p:extLst>
      <p:ext uri="{BB962C8B-B14F-4D97-AF65-F5344CB8AC3E}">
        <p14:creationId xmlns:p14="http://schemas.microsoft.com/office/powerpoint/2010/main" val="3209891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Cornucopia of Capability slide…. </a:t>
            </a:r>
            <a:r>
              <a:rPr lang="en-US" dirty="0">
                <a:sym typeface="Wingdings" pitchFamily="2" charset="2"/>
              </a:rPr>
              <a:t></a:t>
            </a:r>
            <a:endParaRPr lang="en-US" dirty="0"/>
          </a:p>
        </p:txBody>
      </p:sp>
      <p:sp>
        <p:nvSpPr>
          <p:cNvPr id="4" name="Slide Number Placeholder 3"/>
          <p:cNvSpPr>
            <a:spLocks noGrp="1"/>
          </p:cNvSpPr>
          <p:nvPr>
            <p:ph type="sldNum" sz="quarter" idx="5"/>
          </p:nvPr>
        </p:nvSpPr>
        <p:spPr/>
        <p:txBody>
          <a:bodyPr/>
          <a:lstStyle/>
          <a:p>
            <a:fld id="{FD83657F-6B73-40CD-82EE-70A80D602A84}" type="slidenum">
              <a:rPr lang="en-US" smtClean="0"/>
              <a:t>2</a:t>
            </a:fld>
            <a:endParaRPr lang="en-US"/>
          </a:p>
        </p:txBody>
      </p:sp>
    </p:spTree>
    <p:extLst>
      <p:ext uri="{BB962C8B-B14F-4D97-AF65-F5344CB8AC3E}">
        <p14:creationId xmlns:p14="http://schemas.microsoft.com/office/powerpoint/2010/main" val="3052547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p>
            <a:fld id="{566C693D-26C7-4935-8493-5166D81BC318}" type="slidenum">
              <a:rPr lang="en-US" smtClean="0"/>
              <a:pPr/>
              <a:t>7</a:t>
            </a:fld>
            <a:endParaRPr lang="en-US" dirty="0"/>
          </a:p>
        </p:txBody>
      </p:sp>
      <p:sp>
        <p:nvSpPr>
          <p:cNvPr id="7171" name="Rectangle 2"/>
          <p:cNvSpPr>
            <a:spLocks noGrp="1" noRot="1" noChangeAspect="1" noChangeArrowheads="1" noTextEdit="1"/>
          </p:cNvSpPr>
          <p:nvPr>
            <p:ph type="sldImg"/>
          </p:nvPr>
        </p:nvSpPr>
        <p:spPr>
          <a:solidFill>
            <a:srgbClr val="FFFFFF"/>
          </a:solidFill>
          <a:ln/>
        </p:spPr>
      </p:sp>
      <p:sp>
        <p:nvSpPr>
          <p:cNvPr id="7172" name="Rectangle 3"/>
          <p:cNvSpPr>
            <a:spLocks noGrp="1" noChangeArrowheads="1"/>
          </p:cNvSpPr>
          <p:nvPr>
            <p:ph type="body" idx="1"/>
          </p:nvPr>
        </p:nvSpPr>
        <p:spPr>
          <a:solidFill>
            <a:srgbClr val="FFFFFF"/>
          </a:solidFill>
          <a:ln>
            <a:solidFill>
              <a:schemeClr val="tx1"/>
            </a:solidFill>
          </a:ln>
        </p:spPr>
        <p:txBody>
          <a:bodyPr/>
          <a:lstStyle/>
          <a:p>
            <a:pPr eaLnBrk="1" hangingPunct="1"/>
            <a:endParaRPr lang="en-US" sz="1000" dirty="0"/>
          </a:p>
        </p:txBody>
      </p:sp>
    </p:spTree>
    <p:extLst>
      <p:ext uri="{BB962C8B-B14F-4D97-AF65-F5344CB8AC3E}">
        <p14:creationId xmlns:p14="http://schemas.microsoft.com/office/powerpoint/2010/main" val="883568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p>
            <a:fld id="{566C693D-26C7-4935-8493-5166D81BC318}" type="slidenum">
              <a:rPr lang="en-US" smtClean="0"/>
              <a:pPr/>
              <a:t>8</a:t>
            </a:fld>
            <a:endParaRPr lang="en-US" dirty="0"/>
          </a:p>
        </p:txBody>
      </p:sp>
      <p:sp>
        <p:nvSpPr>
          <p:cNvPr id="7171" name="Rectangle 2"/>
          <p:cNvSpPr>
            <a:spLocks noGrp="1" noRot="1" noChangeAspect="1" noChangeArrowheads="1" noTextEdit="1"/>
          </p:cNvSpPr>
          <p:nvPr>
            <p:ph type="sldImg"/>
          </p:nvPr>
        </p:nvSpPr>
        <p:spPr>
          <a:solidFill>
            <a:srgbClr val="FFFFFF"/>
          </a:solidFill>
          <a:ln/>
        </p:spPr>
      </p:sp>
      <p:sp>
        <p:nvSpPr>
          <p:cNvPr id="7172" name="Rectangle 3"/>
          <p:cNvSpPr>
            <a:spLocks noGrp="1" noChangeArrowheads="1"/>
          </p:cNvSpPr>
          <p:nvPr>
            <p:ph type="body" idx="1"/>
          </p:nvPr>
        </p:nvSpPr>
        <p:spPr>
          <a:solidFill>
            <a:srgbClr val="FFFFFF"/>
          </a:solidFill>
          <a:ln>
            <a:solidFill>
              <a:schemeClr val="tx1"/>
            </a:solidFill>
          </a:ln>
        </p:spPr>
        <p:txBody>
          <a:bodyPr/>
          <a:lstStyle/>
          <a:p>
            <a:pPr eaLnBrk="1" hangingPunct="1"/>
            <a:r>
              <a:rPr lang="en-US" sz="1000" dirty="0"/>
              <a:t>As of Feb 2009, all historical data comes from EMS (no EDGRS annual report data for pre-2000) and OBPG data is added from the Ocean Color website statistics for FY04 through FY12.</a:t>
            </a:r>
          </a:p>
          <a:p>
            <a:pPr eaLnBrk="1" hangingPunct="1"/>
            <a:endParaRPr lang="en-US" sz="1000" dirty="0"/>
          </a:p>
          <a:p>
            <a:pPr eaLnBrk="1" hangingPunct="1"/>
            <a:r>
              <a:rPr lang="en-US" sz="1000" dirty="0"/>
              <a:t>Prior years (FY00-FY2008) products distribution data sources cover the following data centers:</a:t>
            </a:r>
          </a:p>
          <a:p>
            <a:pPr lvl="1" eaLnBrk="1" hangingPunct="1"/>
            <a:r>
              <a:rPr lang="en-US" sz="1000" dirty="0"/>
              <a:t>ASF DAAC, LP DAAC, GES DISC, GHRC DAAC, PO.DAAC, ASDC, NSIDC DAAC, ORNL DAAC, SEDAC, including  OBPG* since FY2004, LAADS DAAC since FY2006, CDDIS since FY2009 and LANCE since FY10. All data are on FY boundaries. </a:t>
            </a:r>
          </a:p>
          <a:p>
            <a:pPr eaLnBrk="1" hangingPunct="1"/>
            <a:r>
              <a:rPr lang="en-US" sz="1000" dirty="0"/>
              <a:t>FY2011 data is cumulated per month for the following 11 data centers:</a:t>
            </a:r>
          </a:p>
          <a:p>
            <a:pPr lvl="1" eaLnBrk="1" hangingPunct="1"/>
            <a:r>
              <a:rPr lang="en-US" sz="1000" dirty="0"/>
              <a:t>ASF DAAC, LP DAAC, GES DISC, GHRC DAAC, PO.DAAC, ASDC, NSIDC DAAC, ORNL DAAC, LAADS DAAC, SEDAC, CDDIS, and</a:t>
            </a:r>
            <a:r>
              <a:rPr lang="en-US" sz="1000" baseline="0" dirty="0"/>
              <a:t> LANCE </a:t>
            </a:r>
            <a:r>
              <a:rPr lang="en-US" sz="1000" dirty="0"/>
              <a:t>with OBPG* added at end of the fiscal year. </a:t>
            </a:r>
          </a:p>
          <a:p>
            <a:pPr eaLnBrk="1" hangingPunct="1"/>
            <a:r>
              <a:rPr lang="en-US" sz="1000" dirty="0"/>
              <a:t>FY2012 data is cumulated per month for the following data centers:</a:t>
            </a:r>
          </a:p>
          <a:p>
            <a:pPr lvl="1" eaLnBrk="1" hangingPunct="1"/>
            <a:r>
              <a:rPr lang="en-US" sz="1000" dirty="0"/>
              <a:t>ASF DAAC, LP DAAC, GES DISC, GHRC DAAC, PO.DAAC, ASDC, NSIDC DAAC, ORNL DAAC, LAADS DAAC, SEDAC, CDDIS and LANCE; OBPG* data included as of June 2012, the earlier months added at end of the fiscal year. </a:t>
            </a:r>
          </a:p>
          <a:p>
            <a:pPr lvl="1" eaLnBrk="1" hangingPunct="1"/>
            <a:r>
              <a:rPr lang="en-US" sz="1000" dirty="0"/>
              <a:t>As of FY12 CALIPSO distribution is included in  ASDC totals.</a:t>
            </a:r>
          </a:p>
          <a:p>
            <a:pPr eaLnBrk="1" hangingPunct="1"/>
            <a:r>
              <a:rPr lang="en-US" sz="1000" dirty="0"/>
              <a:t>FY2013/14/15/16/17/18/19 data is cumulated per month for the following data centers:</a:t>
            </a:r>
          </a:p>
          <a:p>
            <a:pPr lvl="1" eaLnBrk="1" hangingPunct="1"/>
            <a:r>
              <a:rPr lang="en-US" sz="1000" dirty="0"/>
              <a:t>ASF DAAC, LP DAAC, GES DISC, GHRC DAAC, PO.DAAC, ASDC, NSIDC DAAC, ORNL DAAC, LAADS DAAC, SEDAC, CDDIS, OB.DAAC*, LANCE</a:t>
            </a:r>
          </a:p>
          <a:p>
            <a:pPr lvl="1" eaLnBrk="1" hangingPunct="1"/>
            <a:r>
              <a:rPr lang="en-US" sz="1000" dirty="0"/>
              <a:t>(* Beginning in October 1 2015, OBPG has been renamed to OB.DAAC)</a:t>
            </a:r>
          </a:p>
        </p:txBody>
      </p:sp>
    </p:spTree>
    <p:extLst>
      <p:ext uri="{BB962C8B-B14F-4D97-AF65-F5344CB8AC3E}">
        <p14:creationId xmlns:p14="http://schemas.microsoft.com/office/powerpoint/2010/main" val="2819539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ABB22C-40CD-C746-9381-A45F6E52E8F6}" type="slidenum">
              <a:rPr lang="en-US" smtClean="0"/>
              <a:t>9</a:t>
            </a:fld>
            <a:endParaRPr lang="en-US"/>
          </a:p>
        </p:txBody>
      </p:sp>
    </p:spTree>
    <p:extLst>
      <p:ext uri="{BB962C8B-B14F-4D97-AF65-F5344CB8AC3E}">
        <p14:creationId xmlns:p14="http://schemas.microsoft.com/office/powerpoint/2010/main" val="3605716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forget to put your </a:t>
            </a:r>
            <a:r>
              <a:rPr lang="en-US"/>
              <a:t>email address here!</a:t>
            </a:r>
          </a:p>
        </p:txBody>
      </p:sp>
      <p:sp>
        <p:nvSpPr>
          <p:cNvPr id="4" name="Slide Number Placeholder 3"/>
          <p:cNvSpPr>
            <a:spLocks noGrp="1"/>
          </p:cNvSpPr>
          <p:nvPr>
            <p:ph type="sldNum" sz="quarter" idx="5"/>
          </p:nvPr>
        </p:nvSpPr>
        <p:spPr/>
        <p:txBody>
          <a:bodyPr/>
          <a:lstStyle/>
          <a:p>
            <a:fld id="{E6ABB22C-40CD-C746-9381-A45F6E52E8F6}" type="slidenum">
              <a:rPr lang="en-US" smtClean="0"/>
              <a:t>11</a:t>
            </a:fld>
            <a:endParaRPr lang="en-US"/>
          </a:p>
        </p:txBody>
      </p:sp>
    </p:spTree>
    <p:extLst>
      <p:ext uri="{BB962C8B-B14F-4D97-AF65-F5344CB8AC3E}">
        <p14:creationId xmlns:p14="http://schemas.microsoft.com/office/powerpoint/2010/main" val="2606288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9120F-DBF0-7E44-AD66-0CC821F56A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D00FE7-31DD-4E40-8DEC-471B58EBBB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FAC23B-8E41-DA4A-8653-644DBC4FD579}"/>
              </a:ext>
            </a:extLst>
          </p:cNvPr>
          <p:cNvSpPr>
            <a:spLocks noGrp="1"/>
          </p:cNvSpPr>
          <p:nvPr>
            <p:ph type="dt" sz="half" idx="10"/>
          </p:nvPr>
        </p:nvSpPr>
        <p:spPr/>
        <p:txBody>
          <a:bodyPr/>
          <a:lstStyle/>
          <a:p>
            <a:fld id="{2F1749FC-4317-6F4D-A3A5-B6CD49B440F0}" type="datetimeFigureOut">
              <a:rPr lang="en-US" smtClean="0"/>
              <a:t>9/26/2022</a:t>
            </a:fld>
            <a:endParaRPr lang="en-US"/>
          </a:p>
        </p:txBody>
      </p:sp>
      <p:sp>
        <p:nvSpPr>
          <p:cNvPr id="5" name="Footer Placeholder 4">
            <a:extLst>
              <a:ext uri="{FF2B5EF4-FFF2-40B4-BE49-F238E27FC236}">
                <a16:creationId xmlns:a16="http://schemas.microsoft.com/office/drawing/2014/main" id="{6244DCCC-23E3-5C46-893A-5B01788470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4A8D2B-DB4B-B84C-AFF7-E27C4E2D2A8F}"/>
              </a:ext>
            </a:extLst>
          </p:cNvPr>
          <p:cNvSpPr>
            <a:spLocks noGrp="1"/>
          </p:cNvSpPr>
          <p:nvPr>
            <p:ph type="sldNum" sz="quarter" idx="12"/>
          </p:nvPr>
        </p:nvSpPr>
        <p:spPr/>
        <p:txBody>
          <a:bodyPr/>
          <a:lstStyle/>
          <a:p>
            <a:fld id="{306AEB72-D26F-E943-8AB7-18933433550A}" type="slidenum">
              <a:rPr lang="en-US" smtClean="0"/>
              <a:t>‹#›</a:t>
            </a:fld>
            <a:endParaRPr lang="en-US"/>
          </a:p>
        </p:txBody>
      </p:sp>
    </p:spTree>
    <p:extLst>
      <p:ext uri="{BB962C8B-B14F-4D97-AF65-F5344CB8AC3E}">
        <p14:creationId xmlns:p14="http://schemas.microsoft.com/office/powerpoint/2010/main" val="408618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37527-0C12-8741-ACC9-32193820D2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249D8D-6924-D64F-AC30-8B3954E2F7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1DE7FB-397D-2C4E-BFE9-449856D4BA35}"/>
              </a:ext>
            </a:extLst>
          </p:cNvPr>
          <p:cNvSpPr>
            <a:spLocks noGrp="1"/>
          </p:cNvSpPr>
          <p:nvPr>
            <p:ph type="dt" sz="half" idx="10"/>
          </p:nvPr>
        </p:nvSpPr>
        <p:spPr/>
        <p:txBody>
          <a:bodyPr/>
          <a:lstStyle/>
          <a:p>
            <a:fld id="{2F1749FC-4317-6F4D-A3A5-B6CD49B440F0}" type="datetimeFigureOut">
              <a:rPr lang="en-US" smtClean="0"/>
              <a:t>9/26/2022</a:t>
            </a:fld>
            <a:endParaRPr lang="en-US"/>
          </a:p>
        </p:txBody>
      </p:sp>
      <p:sp>
        <p:nvSpPr>
          <p:cNvPr id="5" name="Footer Placeholder 4">
            <a:extLst>
              <a:ext uri="{FF2B5EF4-FFF2-40B4-BE49-F238E27FC236}">
                <a16:creationId xmlns:a16="http://schemas.microsoft.com/office/drawing/2014/main" id="{CBD40134-6A9D-9A47-86E8-0E8E7BD0E3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7385FC-F345-304B-A608-8800E8923574}"/>
              </a:ext>
            </a:extLst>
          </p:cNvPr>
          <p:cNvSpPr>
            <a:spLocks noGrp="1"/>
          </p:cNvSpPr>
          <p:nvPr>
            <p:ph type="sldNum" sz="quarter" idx="12"/>
          </p:nvPr>
        </p:nvSpPr>
        <p:spPr/>
        <p:txBody>
          <a:bodyPr/>
          <a:lstStyle/>
          <a:p>
            <a:fld id="{306AEB72-D26F-E943-8AB7-18933433550A}" type="slidenum">
              <a:rPr lang="en-US" smtClean="0"/>
              <a:t>‹#›</a:t>
            </a:fld>
            <a:endParaRPr lang="en-US"/>
          </a:p>
        </p:txBody>
      </p:sp>
    </p:spTree>
    <p:extLst>
      <p:ext uri="{BB962C8B-B14F-4D97-AF65-F5344CB8AC3E}">
        <p14:creationId xmlns:p14="http://schemas.microsoft.com/office/powerpoint/2010/main" val="3757806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4D53-0A6A-3F4A-AA92-79EE9F9C03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FB84F61-FD0B-DD4F-98E1-7F1E152CB6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07F9C2-8937-9A4F-AEB0-4D5DA61E703E}"/>
              </a:ext>
            </a:extLst>
          </p:cNvPr>
          <p:cNvSpPr>
            <a:spLocks noGrp="1"/>
          </p:cNvSpPr>
          <p:nvPr>
            <p:ph type="dt" sz="half" idx="10"/>
          </p:nvPr>
        </p:nvSpPr>
        <p:spPr/>
        <p:txBody>
          <a:bodyPr/>
          <a:lstStyle/>
          <a:p>
            <a:fld id="{2F1749FC-4317-6F4D-A3A5-B6CD49B440F0}" type="datetimeFigureOut">
              <a:rPr lang="en-US" smtClean="0"/>
              <a:t>9/26/2022</a:t>
            </a:fld>
            <a:endParaRPr lang="en-US"/>
          </a:p>
        </p:txBody>
      </p:sp>
      <p:sp>
        <p:nvSpPr>
          <p:cNvPr id="5" name="Footer Placeholder 4">
            <a:extLst>
              <a:ext uri="{FF2B5EF4-FFF2-40B4-BE49-F238E27FC236}">
                <a16:creationId xmlns:a16="http://schemas.microsoft.com/office/drawing/2014/main" id="{5FC5E453-568B-4A4B-B376-5B713D417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C01B41-FC1C-F141-9E14-BBE17A858142}"/>
              </a:ext>
            </a:extLst>
          </p:cNvPr>
          <p:cNvSpPr>
            <a:spLocks noGrp="1"/>
          </p:cNvSpPr>
          <p:nvPr>
            <p:ph type="sldNum" sz="quarter" idx="12"/>
          </p:nvPr>
        </p:nvSpPr>
        <p:spPr/>
        <p:txBody>
          <a:bodyPr/>
          <a:lstStyle/>
          <a:p>
            <a:fld id="{306AEB72-D26F-E943-8AB7-18933433550A}" type="slidenum">
              <a:rPr lang="en-US" smtClean="0"/>
              <a:t>‹#›</a:t>
            </a:fld>
            <a:endParaRPr lang="en-US"/>
          </a:p>
        </p:txBody>
      </p:sp>
    </p:spTree>
    <p:extLst>
      <p:ext uri="{BB962C8B-B14F-4D97-AF65-F5344CB8AC3E}">
        <p14:creationId xmlns:p14="http://schemas.microsoft.com/office/powerpoint/2010/main" val="555464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3772E-0529-D148-BD00-6DFB6A6E5A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21ACC6-77BA-A446-952C-45E5E08B40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50CD03E-20E5-7844-AF23-AD768805F69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620F27-218B-6640-BBC2-4513B3788944}"/>
              </a:ext>
            </a:extLst>
          </p:cNvPr>
          <p:cNvSpPr>
            <a:spLocks noGrp="1"/>
          </p:cNvSpPr>
          <p:nvPr>
            <p:ph type="dt" sz="half" idx="10"/>
          </p:nvPr>
        </p:nvSpPr>
        <p:spPr/>
        <p:txBody>
          <a:bodyPr/>
          <a:lstStyle/>
          <a:p>
            <a:fld id="{2F1749FC-4317-6F4D-A3A5-B6CD49B440F0}" type="datetimeFigureOut">
              <a:rPr lang="en-US" smtClean="0"/>
              <a:t>9/26/2022</a:t>
            </a:fld>
            <a:endParaRPr lang="en-US"/>
          </a:p>
        </p:txBody>
      </p:sp>
      <p:sp>
        <p:nvSpPr>
          <p:cNvPr id="6" name="Footer Placeholder 5">
            <a:extLst>
              <a:ext uri="{FF2B5EF4-FFF2-40B4-BE49-F238E27FC236}">
                <a16:creationId xmlns:a16="http://schemas.microsoft.com/office/drawing/2014/main" id="{AA704B04-DF9E-5349-9791-C6E6E70C63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C424B9-86F3-B54C-9AE9-1651C78935DF}"/>
              </a:ext>
            </a:extLst>
          </p:cNvPr>
          <p:cNvSpPr>
            <a:spLocks noGrp="1"/>
          </p:cNvSpPr>
          <p:nvPr>
            <p:ph type="sldNum" sz="quarter" idx="12"/>
          </p:nvPr>
        </p:nvSpPr>
        <p:spPr/>
        <p:txBody>
          <a:bodyPr/>
          <a:lstStyle/>
          <a:p>
            <a:fld id="{306AEB72-D26F-E943-8AB7-18933433550A}" type="slidenum">
              <a:rPr lang="en-US" smtClean="0"/>
              <a:t>‹#›</a:t>
            </a:fld>
            <a:endParaRPr lang="en-US"/>
          </a:p>
        </p:txBody>
      </p:sp>
    </p:spTree>
    <p:extLst>
      <p:ext uri="{BB962C8B-B14F-4D97-AF65-F5344CB8AC3E}">
        <p14:creationId xmlns:p14="http://schemas.microsoft.com/office/powerpoint/2010/main" val="3730168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716BB-3562-1545-A00D-25D4F8A5BA6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01828D6-72DB-4F4F-9629-40D03C439C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71D4DD-2DB9-604E-8869-4837D48C56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1BF6460-F504-8C49-B074-E9C59855DE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E6D86C-C748-764A-9ABB-81894A3A27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6AF8343-AEEB-A34D-A56F-4859686A2C8B}"/>
              </a:ext>
            </a:extLst>
          </p:cNvPr>
          <p:cNvSpPr>
            <a:spLocks noGrp="1"/>
          </p:cNvSpPr>
          <p:nvPr>
            <p:ph type="dt" sz="half" idx="10"/>
          </p:nvPr>
        </p:nvSpPr>
        <p:spPr/>
        <p:txBody>
          <a:bodyPr/>
          <a:lstStyle/>
          <a:p>
            <a:fld id="{2F1749FC-4317-6F4D-A3A5-B6CD49B440F0}" type="datetimeFigureOut">
              <a:rPr lang="en-US" smtClean="0"/>
              <a:t>9/26/2022</a:t>
            </a:fld>
            <a:endParaRPr lang="en-US"/>
          </a:p>
        </p:txBody>
      </p:sp>
      <p:sp>
        <p:nvSpPr>
          <p:cNvPr id="8" name="Footer Placeholder 7">
            <a:extLst>
              <a:ext uri="{FF2B5EF4-FFF2-40B4-BE49-F238E27FC236}">
                <a16:creationId xmlns:a16="http://schemas.microsoft.com/office/drawing/2014/main" id="{2E7C2504-539D-584C-B7A2-0D2CC11361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61E838B-5A02-2144-9415-F130E4900864}"/>
              </a:ext>
            </a:extLst>
          </p:cNvPr>
          <p:cNvSpPr>
            <a:spLocks noGrp="1"/>
          </p:cNvSpPr>
          <p:nvPr>
            <p:ph type="sldNum" sz="quarter" idx="12"/>
          </p:nvPr>
        </p:nvSpPr>
        <p:spPr/>
        <p:txBody>
          <a:bodyPr/>
          <a:lstStyle/>
          <a:p>
            <a:fld id="{306AEB72-D26F-E943-8AB7-18933433550A}" type="slidenum">
              <a:rPr lang="en-US" smtClean="0"/>
              <a:t>‹#›</a:t>
            </a:fld>
            <a:endParaRPr lang="en-US"/>
          </a:p>
        </p:txBody>
      </p:sp>
    </p:spTree>
    <p:extLst>
      <p:ext uri="{BB962C8B-B14F-4D97-AF65-F5344CB8AC3E}">
        <p14:creationId xmlns:p14="http://schemas.microsoft.com/office/powerpoint/2010/main" val="485220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67D43-761C-F349-B718-7775EE059B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B9F6DA-AA38-1A4A-B951-3A5E40C25D07}"/>
              </a:ext>
            </a:extLst>
          </p:cNvPr>
          <p:cNvSpPr>
            <a:spLocks noGrp="1"/>
          </p:cNvSpPr>
          <p:nvPr>
            <p:ph type="dt" sz="half" idx="10"/>
          </p:nvPr>
        </p:nvSpPr>
        <p:spPr/>
        <p:txBody>
          <a:bodyPr/>
          <a:lstStyle/>
          <a:p>
            <a:fld id="{2F1749FC-4317-6F4D-A3A5-B6CD49B440F0}" type="datetimeFigureOut">
              <a:rPr lang="en-US" smtClean="0"/>
              <a:t>9/26/2022</a:t>
            </a:fld>
            <a:endParaRPr lang="en-US"/>
          </a:p>
        </p:txBody>
      </p:sp>
      <p:sp>
        <p:nvSpPr>
          <p:cNvPr id="4" name="Footer Placeholder 3">
            <a:extLst>
              <a:ext uri="{FF2B5EF4-FFF2-40B4-BE49-F238E27FC236}">
                <a16:creationId xmlns:a16="http://schemas.microsoft.com/office/drawing/2014/main" id="{A8FD6FCE-CF4A-244A-8712-BC743F6CB7A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EF1516-9688-644E-A7AE-9ED9DE3BB5F1}"/>
              </a:ext>
            </a:extLst>
          </p:cNvPr>
          <p:cNvSpPr>
            <a:spLocks noGrp="1"/>
          </p:cNvSpPr>
          <p:nvPr>
            <p:ph type="sldNum" sz="quarter" idx="12"/>
          </p:nvPr>
        </p:nvSpPr>
        <p:spPr/>
        <p:txBody>
          <a:bodyPr/>
          <a:lstStyle/>
          <a:p>
            <a:fld id="{306AEB72-D26F-E943-8AB7-18933433550A}" type="slidenum">
              <a:rPr lang="en-US" smtClean="0"/>
              <a:t>‹#›</a:t>
            </a:fld>
            <a:endParaRPr lang="en-US"/>
          </a:p>
        </p:txBody>
      </p:sp>
    </p:spTree>
    <p:extLst>
      <p:ext uri="{BB962C8B-B14F-4D97-AF65-F5344CB8AC3E}">
        <p14:creationId xmlns:p14="http://schemas.microsoft.com/office/powerpoint/2010/main" val="3586323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7E8E7F-9360-9146-A57F-F8BD19098A17}"/>
              </a:ext>
            </a:extLst>
          </p:cNvPr>
          <p:cNvSpPr>
            <a:spLocks noGrp="1"/>
          </p:cNvSpPr>
          <p:nvPr>
            <p:ph type="dt" sz="half" idx="10"/>
          </p:nvPr>
        </p:nvSpPr>
        <p:spPr/>
        <p:txBody>
          <a:bodyPr/>
          <a:lstStyle/>
          <a:p>
            <a:fld id="{2F1749FC-4317-6F4D-A3A5-B6CD49B440F0}" type="datetimeFigureOut">
              <a:rPr lang="en-US" smtClean="0"/>
              <a:t>9/26/2022</a:t>
            </a:fld>
            <a:endParaRPr lang="en-US"/>
          </a:p>
        </p:txBody>
      </p:sp>
      <p:sp>
        <p:nvSpPr>
          <p:cNvPr id="3" name="Footer Placeholder 2">
            <a:extLst>
              <a:ext uri="{FF2B5EF4-FFF2-40B4-BE49-F238E27FC236}">
                <a16:creationId xmlns:a16="http://schemas.microsoft.com/office/drawing/2014/main" id="{83E2C1BC-4098-9648-AFBF-BF0952A732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3C960AB-1811-A74E-B13F-97108B20CD99}"/>
              </a:ext>
            </a:extLst>
          </p:cNvPr>
          <p:cNvSpPr>
            <a:spLocks noGrp="1"/>
          </p:cNvSpPr>
          <p:nvPr>
            <p:ph type="sldNum" sz="quarter" idx="12"/>
          </p:nvPr>
        </p:nvSpPr>
        <p:spPr/>
        <p:txBody>
          <a:bodyPr/>
          <a:lstStyle/>
          <a:p>
            <a:fld id="{306AEB72-D26F-E943-8AB7-18933433550A}" type="slidenum">
              <a:rPr lang="en-US" smtClean="0"/>
              <a:t>‹#›</a:t>
            </a:fld>
            <a:endParaRPr lang="en-US"/>
          </a:p>
        </p:txBody>
      </p:sp>
    </p:spTree>
    <p:extLst>
      <p:ext uri="{BB962C8B-B14F-4D97-AF65-F5344CB8AC3E}">
        <p14:creationId xmlns:p14="http://schemas.microsoft.com/office/powerpoint/2010/main" val="3015655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EB848-FC89-0344-BDAE-97ACE41064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B0C563-AAAA-A543-A94B-BB1781A4C8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D66F8E-D9B4-3843-BB93-6CA44D74CC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A382BC-9ED0-E248-974E-996C751BE065}"/>
              </a:ext>
            </a:extLst>
          </p:cNvPr>
          <p:cNvSpPr>
            <a:spLocks noGrp="1"/>
          </p:cNvSpPr>
          <p:nvPr>
            <p:ph type="dt" sz="half" idx="10"/>
          </p:nvPr>
        </p:nvSpPr>
        <p:spPr/>
        <p:txBody>
          <a:bodyPr/>
          <a:lstStyle/>
          <a:p>
            <a:fld id="{2F1749FC-4317-6F4D-A3A5-B6CD49B440F0}" type="datetimeFigureOut">
              <a:rPr lang="en-US" smtClean="0"/>
              <a:t>9/26/2022</a:t>
            </a:fld>
            <a:endParaRPr lang="en-US"/>
          </a:p>
        </p:txBody>
      </p:sp>
      <p:sp>
        <p:nvSpPr>
          <p:cNvPr id="6" name="Footer Placeholder 5">
            <a:extLst>
              <a:ext uri="{FF2B5EF4-FFF2-40B4-BE49-F238E27FC236}">
                <a16:creationId xmlns:a16="http://schemas.microsoft.com/office/drawing/2014/main" id="{CF60CB18-D9D0-F54D-9091-0FECB5C63D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8859CE-9A6C-564E-A361-7826D5907A5A}"/>
              </a:ext>
            </a:extLst>
          </p:cNvPr>
          <p:cNvSpPr>
            <a:spLocks noGrp="1"/>
          </p:cNvSpPr>
          <p:nvPr>
            <p:ph type="sldNum" sz="quarter" idx="12"/>
          </p:nvPr>
        </p:nvSpPr>
        <p:spPr/>
        <p:txBody>
          <a:bodyPr/>
          <a:lstStyle/>
          <a:p>
            <a:fld id="{306AEB72-D26F-E943-8AB7-18933433550A}" type="slidenum">
              <a:rPr lang="en-US" smtClean="0"/>
              <a:t>‹#›</a:t>
            </a:fld>
            <a:endParaRPr lang="en-US"/>
          </a:p>
        </p:txBody>
      </p:sp>
    </p:spTree>
    <p:extLst>
      <p:ext uri="{BB962C8B-B14F-4D97-AF65-F5344CB8AC3E}">
        <p14:creationId xmlns:p14="http://schemas.microsoft.com/office/powerpoint/2010/main" val="2601276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03754-98D3-254F-98E7-0085B2AF02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88589C7-39DC-E24D-9939-E69C7F4610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5435D9A-BC69-0C4B-A0D5-6673447619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AE64F5-EDBE-8B44-9748-9CF2A5038202}"/>
              </a:ext>
            </a:extLst>
          </p:cNvPr>
          <p:cNvSpPr>
            <a:spLocks noGrp="1"/>
          </p:cNvSpPr>
          <p:nvPr>
            <p:ph type="dt" sz="half" idx="10"/>
          </p:nvPr>
        </p:nvSpPr>
        <p:spPr/>
        <p:txBody>
          <a:bodyPr/>
          <a:lstStyle/>
          <a:p>
            <a:fld id="{2F1749FC-4317-6F4D-A3A5-B6CD49B440F0}" type="datetimeFigureOut">
              <a:rPr lang="en-US" smtClean="0"/>
              <a:t>9/26/2022</a:t>
            </a:fld>
            <a:endParaRPr lang="en-US"/>
          </a:p>
        </p:txBody>
      </p:sp>
      <p:sp>
        <p:nvSpPr>
          <p:cNvPr id="6" name="Footer Placeholder 5">
            <a:extLst>
              <a:ext uri="{FF2B5EF4-FFF2-40B4-BE49-F238E27FC236}">
                <a16:creationId xmlns:a16="http://schemas.microsoft.com/office/drawing/2014/main" id="{7358F075-6E09-434C-8915-56CB786E2E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74DECC-16C0-4E48-8CDD-66CD94A33727}"/>
              </a:ext>
            </a:extLst>
          </p:cNvPr>
          <p:cNvSpPr>
            <a:spLocks noGrp="1"/>
          </p:cNvSpPr>
          <p:nvPr>
            <p:ph type="sldNum" sz="quarter" idx="12"/>
          </p:nvPr>
        </p:nvSpPr>
        <p:spPr/>
        <p:txBody>
          <a:bodyPr/>
          <a:lstStyle/>
          <a:p>
            <a:fld id="{306AEB72-D26F-E943-8AB7-18933433550A}" type="slidenum">
              <a:rPr lang="en-US" smtClean="0"/>
              <a:t>‹#›</a:t>
            </a:fld>
            <a:endParaRPr lang="en-US"/>
          </a:p>
        </p:txBody>
      </p:sp>
    </p:spTree>
    <p:extLst>
      <p:ext uri="{BB962C8B-B14F-4D97-AF65-F5344CB8AC3E}">
        <p14:creationId xmlns:p14="http://schemas.microsoft.com/office/powerpoint/2010/main" val="1806356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E9E56-1F95-F242-97C2-4A9A6D09E3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750192-3B0A-8E41-BE46-56E684FF2A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CB150F-A137-C345-BD53-30419297032B}"/>
              </a:ext>
            </a:extLst>
          </p:cNvPr>
          <p:cNvSpPr>
            <a:spLocks noGrp="1"/>
          </p:cNvSpPr>
          <p:nvPr>
            <p:ph type="dt" sz="half" idx="10"/>
          </p:nvPr>
        </p:nvSpPr>
        <p:spPr/>
        <p:txBody>
          <a:bodyPr/>
          <a:lstStyle/>
          <a:p>
            <a:fld id="{2F1749FC-4317-6F4D-A3A5-B6CD49B440F0}" type="datetimeFigureOut">
              <a:rPr lang="en-US" smtClean="0"/>
              <a:t>9/26/2022</a:t>
            </a:fld>
            <a:endParaRPr lang="en-US"/>
          </a:p>
        </p:txBody>
      </p:sp>
      <p:sp>
        <p:nvSpPr>
          <p:cNvPr id="5" name="Footer Placeholder 4">
            <a:extLst>
              <a:ext uri="{FF2B5EF4-FFF2-40B4-BE49-F238E27FC236}">
                <a16:creationId xmlns:a16="http://schemas.microsoft.com/office/drawing/2014/main" id="{3015384C-FBDC-D14E-85CD-601199C2B0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9CA58A-E12A-A14F-A897-04BFEBA1F3BD}"/>
              </a:ext>
            </a:extLst>
          </p:cNvPr>
          <p:cNvSpPr>
            <a:spLocks noGrp="1"/>
          </p:cNvSpPr>
          <p:nvPr>
            <p:ph type="sldNum" sz="quarter" idx="12"/>
          </p:nvPr>
        </p:nvSpPr>
        <p:spPr/>
        <p:txBody>
          <a:bodyPr/>
          <a:lstStyle/>
          <a:p>
            <a:fld id="{306AEB72-D26F-E943-8AB7-18933433550A}" type="slidenum">
              <a:rPr lang="en-US" smtClean="0"/>
              <a:t>‹#›</a:t>
            </a:fld>
            <a:endParaRPr lang="en-US"/>
          </a:p>
        </p:txBody>
      </p:sp>
    </p:spTree>
    <p:extLst>
      <p:ext uri="{BB962C8B-B14F-4D97-AF65-F5344CB8AC3E}">
        <p14:creationId xmlns:p14="http://schemas.microsoft.com/office/powerpoint/2010/main" val="1184285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14A152-42F7-5A48-B1C3-3FA17B540C2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9C2397-F4A2-A04B-9C20-CED356464C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38CBD8-A5BA-404D-8FF8-A9C7738A6DFA}"/>
              </a:ext>
            </a:extLst>
          </p:cNvPr>
          <p:cNvSpPr>
            <a:spLocks noGrp="1"/>
          </p:cNvSpPr>
          <p:nvPr>
            <p:ph type="dt" sz="half" idx="10"/>
          </p:nvPr>
        </p:nvSpPr>
        <p:spPr/>
        <p:txBody>
          <a:bodyPr/>
          <a:lstStyle/>
          <a:p>
            <a:fld id="{2F1749FC-4317-6F4D-A3A5-B6CD49B440F0}" type="datetimeFigureOut">
              <a:rPr lang="en-US" smtClean="0"/>
              <a:t>9/26/2022</a:t>
            </a:fld>
            <a:endParaRPr lang="en-US"/>
          </a:p>
        </p:txBody>
      </p:sp>
      <p:sp>
        <p:nvSpPr>
          <p:cNvPr id="5" name="Footer Placeholder 4">
            <a:extLst>
              <a:ext uri="{FF2B5EF4-FFF2-40B4-BE49-F238E27FC236}">
                <a16:creationId xmlns:a16="http://schemas.microsoft.com/office/drawing/2014/main" id="{7CB0E778-A779-6346-BCE9-9621386342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0E6A45-0D2F-6848-8E37-FD16F3484901}"/>
              </a:ext>
            </a:extLst>
          </p:cNvPr>
          <p:cNvSpPr>
            <a:spLocks noGrp="1"/>
          </p:cNvSpPr>
          <p:nvPr>
            <p:ph type="sldNum" sz="quarter" idx="12"/>
          </p:nvPr>
        </p:nvSpPr>
        <p:spPr/>
        <p:txBody>
          <a:bodyPr/>
          <a:lstStyle/>
          <a:p>
            <a:fld id="{306AEB72-D26F-E943-8AB7-18933433550A}" type="slidenum">
              <a:rPr lang="en-US" smtClean="0"/>
              <a:t>‹#›</a:t>
            </a:fld>
            <a:endParaRPr lang="en-US"/>
          </a:p>
        </p:txBody>
      </p:sp>
    </p:spTree>
    <p:extLst>
      <p:ext uri="{BB962C8B-B14F-4D97-AF65-F5344CB8AC3E}">
        <p14:creationId xmlns:p14="http://schemas.microsoft.com/office/powerpoint/2010/main" val="4062835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49456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59809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9120F-DBF0-7E44-AD66-0CC821F56A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D00FE7-31DD-4E40-8DEC-471B58EBBB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FAC23B-8E41-DA4A-8653-644DBC4FD579}"/>
              </a:ext>
            </a:extLst>
          </p:cNvPr>
          <p:cNvSpPr>
            <a:spLocks noGrp="1"/>
          </p:cNvSpPr>
          <p:nvPr>
            <p:ph type="dt" sz="half" idx="10"/>
          </p:nvPr>
        </p:nvSpPr>
        <p:spPr/>
        <p:txBody>
          <a:bodyPr/>
          <a:lstStyle/>
          <a:p>
            <a:fld id="{2F1749FC-4317-6F4D-A3A5-B6CD49B440F0}" type="datetimeFigureOut">
              <a:rPr lang="en-US" smtClean="0"/>
              <a:t>9/26/2022</a:t>
            </a:fld>
            <a:endParaRPr lang="en-US"/>
          </a:p>
        </p:txBody>
      </p:sp>
      <p:sp>
        <p:nvSpPr>
          <p:cNvPr id="5" name="Footer Placeholder 4">
            <a:extLst>
              <a:ext uri="{FF2B5EF4-FFF2-40B4-BE49-F238E27FC236}">
                <a16:creationId xmlns:a16="http://schemas.microsoft.com/office/drawing/2014/main" id="{6244DCCC-23E3-5C46-893A-5B01788470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4A8D2B-DB4B-B84C-AFF7-E27C4E2D2A8F}"/>
              </a:ext>
            </a:extLst>
          </p:cNvPr>
          <p:cNvSpPr>
            <a:spLocks noGrp="1"/>
          </p:cNvSpPr>
          <p:nvPr>
            <p:ph type="sldNum" sz="quarter" idx="12"/>
          </p:nvPr>
        </p:nvSpPr>
        <p:spPr/>
        <p:txBody>
          <a:bodyPr/>
          <a:lstStyle/>
          <a:p>
            <a:fld id="{306AEB72-D26F-E943-8AB7-18933433550A}" type="slidenum">
              <a:rPr lang="en-US" smtClean="0"/>
              <a:t>‹#›</a:t>
            </a:fld>
            <a:endParaRPr lang="en-US"/>
          </a:p>
        </p:txBody>
      </p:sp>
    </p:spTree>
    <p:extLst>
      <p:ext uri="{BB962C8B-B14F-4D97-AF65-F5344CB8AC3E}">
        <p14:creationId xmlns:p14="http://schemas.microsoft.com/office/powerpoint/2010/main" val="23768527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2C5A3-1B2D-D1FF-9207-911B579D55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643599-14BF-5716-E94A-D38A55A610B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ED7D43-9257-02C9-7C85-1F94871B4A88}"/>
              </a:ext>
            </a:extLst>
          </p:cNvPr>
          <p:cNvSpPr>
            <a:spLocks noGrp="1"/>
          </p:cNvSpPr>
          <p:nvPr>
            <p:ph type="dt" sz="half" idx="10"/>
          </p:nvPr>
        </p:nvSpPr>
        <p:spPr/>
        <p:txBody>
          <a:bodyPr/>
          <a:lstStyle/>
          <a:p>
            <a:fld id="{31726AE2-4E29-2643-ADB4-8CCB524BA956}" type="datetimeFigureOut">
              <a:rPr lang="en-US" smtClean="0"/>
              <a:t>9/26/2022</a:t>
            </a:fld>
            <a:endParaRPr lang="en-US"/>
          </a:p>
        </p:txBody>
      </p:sp>
      <p:sp>
        <p:nvSpPr>
          <p:cNvPr id="5" name="Footer Placeholder 4">
            <a:extLst>
              <a:ext uri="{FF2B5EF4-FFF2-40B4-BE49-F238E27FC236}">
                <a16:creationId xmlns:a16="http://schemas.microsoft.com/office/drawing/2014/main" id="{C69DD973-44A0-2960-7AD9-2D1D952BD7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A87A99-F24B-6C5E-4177-94F07F928492}"/>
              </a:ext>
            </a:extLst>
          </p:cNvPr>
          <p:cNvSpPr>
            <a:spLocks noGrp="1"/>
          </p:cNvSpPr>
          <p:nvPr>
            <p:ph type="sldNum" sz="quarter" idx="12"/>
          </p:nvPr>
        </p:nvSpPr>
        <p:spPr/>
        <p:txBody>
          <a:bodyPr/>
          <a:lstStyle/>
          <a:p>
            <a:fld id="{309BC49E-BA90-904E-8E24-FE7E0A536B42}" type="slidenum">
              <a:rPr lang="en-US" smtClean="0"/>
              <a:t>‹#›</a:t>
            </a:fld>
            <a:endParaRPr lang="en-US"/>
          </a:p>
        </p:txBody>
      </p:sp>
    </p:spTree>
    <p:extLst>
      <p:ext uri="{BB962C8B-B14F-4D97-AF65-F5344CB8AC3E}">
        <p14:creationId xmlns:p14="http://schemas.microsoft.com/office/powerpoint/2010/main" val="1191759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6995D8-43C9-B44D-ACF6-5E02CD484B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DAF23BC-BF1A-994B-A11F-5ADDF1209A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285F3C-7F59-C440-88F9-F448782FEA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1749FC-4317-6F4D-A3A5-B6CD49B440F0}" type="datetimeFigureOut">
              <a:rPr lang="en-US" smtClean="0"/>
              <a:t>9/26/2022</a:t>
            </a:fld>
            <a:endParaRPr lang="en-US"/>
          </a:p>
        </p:txBody>
      </p:sp>
      <p:sp>
        <p:nvSpPr>
          <p:cNvPr id="5" name="Footer Placeholder 4">
            <a:extLst>
              <a:ext uri="{FF2B5EF4-FFF2-40B4-BE49-F238E27FC236}">
                <a16:creationId xmlns:a16="http://schemas.microsoft.com/office/drawing/2014/main" id="{599D6DEF-1EDE-3340-A58A-6F4CA646CB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2DA69C3-820A-8947-A0B6-F4F6BCFFB9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6AEB72-D26F-E943-8AB7-18933433550A}" type="slidenum">
              <a:rPr lang="en-US" smtClean="0"/>
              <a:t>‹#›</a:t>
            </a:fld>
            <a:endParaRPr lang="en-US"/>
          </a:p>
        </p:txBody>
      </p:sp>
    </p:spTree>
    <p:extLst>
      <p:ext uri="{BB962C8B-B14F-4D97-AF65-F5344CB8AC3E}">
        <p14:creationId xmlns:p14="http://schemas.microsoft.com/office/powerpoint/2010/main" val="30005425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9C0A61-5360-4652-99E9-D481A1EDD48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accent1">
              <a:alpha val="0"/>
            </a:schemeClr>
          </a:solidFill>
        </p:spPr>
      </p:pic>
      <p:sp>
        <p:nvSpPr>
          <p:cNvPr id="4" name="Rectangle 3">
            <a:extLst>
              <a:ext uri="{FF2B5EF4-FFF2-40B4-BE49-F238E27FC236}">
                <a16:creationId xmlns:a16="http://schemas.microsoft.com/office/drawing/2014/main" id="{FAD6EDA1-8F0E-10A0-82F8-122F96271CEB}"/>
              </a:ext>
            </a:extLst>
          </p:cNvPr>
          <p:cNvSpPr/>
          <p:nvPr userDrawn="1"/>
        </p:nvSpPr>
        <p:spPr>
          <a:xfrm>
            <a:off x="0" y="4201610"/>
            <a:ext cx="12192000" cy="2656390"/>
          </a:xfrm>
          <a:prstGeom prst="rect">
            <a:avLst/>
          </a:prstGeom>
          <a:solidFill>
            <a:srgbClr val="5ABEFF">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0484917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Lst>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3" Type="http://schemas.openxmlformats.org/officeDocument/2006/relationships/image" Target="../media/image13.png"/><Relationship Id="rId18" Type="http://schemas.openxmlformats.org/officeDocument/2006/relationships/image" Target="../media/image18.png"/><Relationship Id="rId26" Type="http://schemas.openxmlformats.org/officeDocument/2006/relationships/image" Target="../media/image26.png"/><Relationship Id="rId39" Type="http://schemas.openxmlformats.org/officeDocument/2006/relationships/image" Target="../media/image39.png"/><Relationship Id="rId21" Type="http://schemas.openxmlformats.org/officeDocument/2006/relationships/image" Target="../media/image21.png"/><Relationship Id="rId34" Type="http://schemas.openxmlformats.org/officeDocument/2006/relationships/image" Target="../media/image34.png"/><Relationship Id="rId42" Type="http://schemas.openxmlformats.org/officeDocument/2006/relationships/image" Target="../media/image42.png"/><Relationship Id="rId7" Type="http://schemas.openxmlformats.org/officeDocument/2006/relationships/image" Target="../media/image7.png"/><Relationship Id="rId2" Type="http://schemas.openxmlformats.org/officeDocument/2006/relationships/notesSlide" Target="../notesSlides/notesSlide1.xml"/><Relationship Id="rId16" Type="http://schemas.openxmlformats.org/officeDocument/2006/relationships/image" Target="../media/image16.png"/><Relationship Id="rId29" Type="http://schemas.openxmlformats.org/officeDocument/2006/relationships/image" Target="../media/image29.png"/><Relationship Id="rId1" Type="http://schemas.openxmlformats.org/officeDocument/2006/relationships/slideLayout" Target="../slideLayouts/slideLayout14.xml"/><Relationship Id="rId6" Type="http://schemas.openxmlformats.org/officeDocument/2006/relationships/image" Target="../media/image6.png"/><Relationship Id="rId11" Type="http://schemas.openxmlformats.org/officeDocument/2006/relationships/image" Target="../media/image11.png"/><Relationship Id="rId24" Type="http://schemas.openxmlformats.org/officeDocument/2006/relationships/image" Target="../media/image24.png"/><Relationship Id="rId32" Type="http://schemas.openxmlformats.org/officeDocument/2006/relationships/image" Target="../media/image32.png"/><Relationship Id="rId37" Type="http://schemas.openxmlformats.org/officeDocument/2006/relationships/image" Target="../media/image37.png"/><Relationship Id="rId40" Type="http://schemas.openxmlformats.org/officeDocument/2006/relationships/image" Target="../media/image40.png"/><Relationship Id="rId45" Type="http://schemas.openxmlformats.org/officeDocument/2006/relationships/image" Target="../media/image45.png"/><Relationship Id="rId5" Type="http://schemas.openxmlformats.org/officeDocument/2006/relationships/image" Target="../media/image5.png"/><Relationship Id="rId15" Type="http://schemas.openxmlformats.org/officeDocument/2006/relationships/image" Target="../media/image15.png"/><Relationship Id="rId23" Type="http://schemas.openxmlformats.org/officeDocument/2006/relationships/image" Target="../media/image23.png"/><Relationship Id="rId28" Type="http://schemas.openxmlformats.org/officeDocument/2006/relationships/image" Target="../media/image28.png"/><Relationship Id="rId36" Type="http://schemas.openxmlformats.org/officeDocument/2006/relationships/image" Target="../media/image36.png"/><Relationship Id="rId10" Type="http://schemas.openxmlformats.org/officeDocument/2006/relationships/image" Target="../media/image10.png"/><Relationship Id="rId19" Type="http://schemas.openxmlformats.org/officeDocument/2006/relationships/image" Target="../media/image19.png"/><Relationship Id="rId31" Type="http://schemas.openxmlformats.org/officeDocument/2006/relationships/image" Target="../media/image31.png"/><Relationship Id="rId44" Type="http://schemas.openxmlformats.org/officeDocument/2006/relationships/image" Target="../media/image44.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 Id="rId27" Type="http://schemas.openxmlformats.org/officeDocument/2006/relationships/image" Target="../media/image27.png"/><Relationship Id="rId30" Type="http://schemas.openxmlformats.org/officeDocument/2006/relationships/image" Target="../media/image30.png"/><Relationship Id="rId35" Type="http://schemas.openxmlformats.org/officeDocument/2006/relationships/image" Target="../media/image35.png"/><Relationship Id="rId43" Type="http://schemas.openxmlformats.org/officeDocument/2006/relationships/image" Target="../media/image43.png"/><Relationship Id="rId8" Type="http://schemas.openxmlformats.org/officeDocument/2006/relationships/image" Target="../media/image8.png"/><Relationship Id="rId3" Type="http://schemas.openxmlformats.org/officeDocument/2006/relationships/image" Target="../media/image3.jpeg"/><Relationship Id="rId12" Type="http://schemas.openxmlformats.org/officeDocument/2006/relationships/image" Target="../media/image12.png"/><Relationship Id="rId17" Type="http://schemas.openxmlformats.org/officeDocument/2006/relationships/image" Target="../media/image17.png"/><Relationship Id="rId25" Type="http://schemas.openxmlformats.org/officeDocument/2006/relationships/image" Target="../media/image25.png"/><Relationship Id="rId33" Type="http://schemas.openxmlformats.org/officeDocument/2006/relationships/image" Target="../media/image33.png"/><Relationship Id="rId38" Type="http://schemas.openxmlformats.org/officeDocument/2006/relationships/image" Target="../media/image38.png"/><Relationship Id="rId46" Type="http://schemas.openxmlformats.org/officeDocument/2006/relationships/image" Target="../media/image46.png"/><Relationship Id="rId20" Type="http://schemas.openxmlformats.org/officeDocument/2006/relationships/image" Target="../media/image20.png"/><Relationship Id="rId41" Type="http://schemas.openxmlformats.org/officeDocument/2006/relationships/image" Target="../media/image41.png"/></Relationships>
</file>

<file path=ppt/slides/_rels/slide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54.svg"/><Relationship Id="rId13" Type="http://schemas.openxmlformats.org/officeDocument/2006/relationships/image" Target="../media/image59.pn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8.svg"/><Relationship Id="rId2" Type="http://schemas.openxmlformats.org/officeDocument/2006/relationships/image" Target="../media/image47.png"/><Relationship Id="rId1" Type="http://schemas.openxmlformats.org/officeDocument/2006/relationships/slideLayout" Target="../slideLayouts/slideLayout12.xml"/><Relationship Id="rId6" Type="http://schemas.openxmlformats.org/officeDocument/2006/relationships/image" Target="../media/image52.svg"/><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 Id="rId14" Type="http://schemas.openxmlformats.org/officeDocument/2006/relationships/image" Target="../media/image60.svg"/></Relationships>
</file>

<file path=ppt/slides/_rels/slide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svg"/><Relationship Id="rId7" Type="http://schemas.openxmlformats.org/officeDocument/2006/relationships/image" Target="../media/image54.svg"/><Relationship Id="rId2" Type="http://schemas.openxmlformats.org/officeDocument/2006/relationships/image" Target="../media/image49.png"/><Relationship Id="rId1" Type="http://schemas.openxmlformats.org/officeDocument/2006/relationships/slideLayout" Target="../slideLayouts/slideLayout13.xml"/><Relationship Id="rId6" Type="http://schemas.openxmlformats.org/officeDocument/2006/relationships/image" Target="../media/image53.png"/><Relationship Id="rId11" Type="http://schemas.openxmlformats.org/officeDocument/2006/relationships/image" Target="../media/image58.svg"/><Relationship Id="rId5" Type="http://schemas.openxmlformats.org/officeDocument/2006/relationships/image" Target="../media/image52.sv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svg"/></Relationships>
</file>

<file path=ppt/slides/_rels/slide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4.png"/></Relationships>
</file>

<file path=ppt/slides/_rels/slide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65.emf"/></Relationships>
</file>

<file path=ppt/slides/_rels/slide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66.png"/></Relationships>
</file>

<file path=ppt/slides/_rels/slide1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2.xml"/><Relationship Id="rId5" Type="http://schemas.openxmlformats.org/officeDocument/2006/relationships/image" Target="../media/image69.png"/><Relationship Id="rId4" Type="http://schemas.openxmlformats.org/officeDocument/2006/relationships/image" Target="../media/image47.png"/></Relationships>
</file>

<file path=ppt/slides/_rels/slide1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C9FDF"/>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FBAFE1E-AF74-8D15-740B-5992D1E06EEA}"/>
              </a:ext>
            </a:extLst>
          </p:cNvPr>
          <p:cNvSpPr>
            <a:spLocks noGrp="1"/>
          </p:cNvSpPr>
          <p:nvPr>
            <p:ph type="title"/>
          </p:nvPr>
        </p:nvSpPr>
        <p:spPr>
          <a:xfrm>
            <a:off x="836612" y="986118"/>
            <a:ext cx="3932238" cy="1600200"/>
          </a:xfrm>
        </p:spPr>
        <p:txBody>
          <a:bodyPr>
            <a:normAutofit/>
          </a:bodyPr>
          <a:lstStyle/>
          <a:p>
            <a:r>
              <a:rPr lang="en-US" sz="6000" b="1" dirty="0">
                <a:solidFill>
                  <a:schemeClr val="bg1"/>
                </a:solidFill>
              </a:rPr>
              <a:t>NASA </a:t>
            </a:r>
            <a:r>
              <a:rPr lang="en-US" sz="4800" b="1" dirty="0">
                <a:solidFill>
                  <a:schemeClr val="bg1"/>
                </a:solidFill>
              </a:rPr>
              <a:t>Agency Report</a:t>
            </a:r>
            <a:endParaRPr lang="en-US" sz="6000" b="1" dirty="0">
              <a:solidFill>
                <a:schemeClr val="bg1"/>
              </a:solidFill>
            </a:endParaRPr>
          </a:p>
        </p:txBody>
      </p:sp>
      <p:pic>
        <p:nvPicPr>
          <p:cNvPr id="8" name="Content Placeholder 7">
            <a:extLst>
              <a:ext uri="{FF2B5EF4-FFF2-40B4-BE49-F238E27FC236}">
                <a16:creationId xmlns:a16="http://schemas.microsoft.com/office/drawing/2014/main" id="{AE23BD8C-97C9-E956-4136-4D1E66B98FDA}"/>
              </a:ext>
            </a:extLst>
          </p:cNvPr>
          <p:cNvPicPr>
            <a:picLocks noGrp="1" noChangeAspect="1"/>
          </p:cNvPicPr>
          <p:nvPr>
            <p:ph idx="1"/>
          </p:nvPr>
        </p:nvPicPr>
        <p:blipFill>
          <a:blip r:embed="rId2"/>
          <a:stretch>
            <a:fillRect/>
          </a:stretch>
        </p:blipFill>
        <p:spPr>
          <a:xfrm>
            <a:off x="5183188" y="1144739"/>
            <a:ext cx="6172200" cy="4558996"/>
          </a:xfrm>
          <a:ln>
            <a:solidFill>
              <a:schemeClr val="bg1"/>
            </a:solidFill>
          </a:ln>
        </p:spPr>
      </p:pic>
      <p:sp>
        <p:nvSpPr>
          <p:cNvPr id="6" name="Text Placeholder 5">
            <a:extLst>
              <a:ext uri="{FF2B5EF4-FFF2-40B4-BE49-F238E27FC236}">
                <a16:creationId xmlns:a16="http://schemas.microsoft.com/office/drawing/2014/main" id="{09A4DEFF-489E-39AE-80A8-3EFB4B97B670}"/>
              </a:ext>
            </a:extLst>
          </p:cNvPr>
          <p:cNvSpPr>
            <a:spLocks noGrp="1"/>
          </p:cNvSpPr>
          <p:nvPr>
            <p:ph type="body" sz="half" idx="2"/>
          </p:nvPr>
        </p:nvSpPr>
        <p:spPr>
          <a:xfrm>
            <a:off x="836612" y="2060294"/>
            <a:ext cx="3932237" cy="3811588"/>
          </a:xfrm>
        </p:spPr>
        <p:txBody>
          <a:bodyPr>
            <a:normAutofit/>
          </a:bodyPr>
          <a:lstStyle/>
          <a:p>
            <a:r>
              <a:rPr lang="en-US" sz="3600" dirty="0">
                <a:solidFill>
                  <a:schemeClr val="bg1"/>
                </a:solidFill>
              </a:rPr>
              <a:t> </a:t>
            </a:r>
          </a:p>
          <a:p>
            <a:r>
              <a:rPr lang="en-US" sz="3600">
                <a:solidFill>
                  <a:schemeClr val="bg1"/>
                </a:solidFill>
              </a:rPr>
              <a:t>Andrew Mitchell</a:t>
            </a:r>
          </a:p>
          <a:p>
            <a:r>
              <a:rPr lang="en-US" sz="3600" dirty="0">
                <a:solidFill>
                  <a:schemeClr val="bg1"/>
                </a:solidFill>
              </a:rPr>
              <a:t>Dawn Lowe</a:t>
            </a:r>
          </a:p>
          <a:p>
            <a:r>
              <a:rPr lang="en-US" sz="2800" dirty="0">
                <a:solidFill>
                  <a:schemeClr val="bg1"/>
                </a:solidFill>
              </a:rPr>
              <a:t>WGISS 54</a:t>
            </a:r>
          </a:p>
          <a:p>
            <a:r>
              <a:rPr lang="en-US" sz="2800" dirty="0">
                <a:solidFill>
                  <a:schemeClr val="bg1"/>
                </a:solidFill>
              </a:rPr>
              <a:t>October 6, 2022</a:t>
            </a:r>
          </a:p>
        </p:txBody>
      </p:sp>
      <p:sp>
        <p:nvSpPr>
          <p:cNvPr id="9" name="TextBox 8">
            <a:extLst>
              <a:ext uri="{FF2B5EF4-FFF2-40B4-BE49-F238E27FC236}">
                <a16:creationId xmlns:a16="http://schemas.microsoft.com/office/drawing/2014/main" id="{ED0DF016-521A-2AE3-C1A2-E3D118D76AD5}"/>
              </a:ext>
            </a:extLst>
          </p:cNvPr>
          <p:cNvSpPr txBox="1"/>
          <p:nvPr/>
        </p:nvSpPr>
        <p:spPr>
          <a:xfrm>
            <a:off x="5586821" y="5790857"/>
            <a:ext cx="5768567" cy="523220"/>
          </a:xfrm>
          <a:prstGeom prst="rect">
            <a:avLst/>
          </a:prstGeom>
          <a:noFill/>
        </p:spPr>
        <p:txBody>
          <a:bodyPr wrap="none" rtlCol="0">
            <a:spAutoFit/>
          </a:bodyPr>
          <a:lstStyle/>
          <a:p>
            <a:pPr algn="r"/>
            <a:r>
              <a:rPr lang="en-US" sz="1400" dirty="0">
                <a:solidFill>
                  <a:schemeClr val="bg1"/>
                </a:solidFill>
              </a:rPr>
              <a:t>September 5, 2022 - Western United States Wildfires, Idaho </a:t>
            </a:r>
          </a:p>
          <a:p>
            <a:pPr algn="r"/>
            <a:r>
              <a:rPr lang="en-US" sz="1400" dirty="0">
                <a:solidFill>
                  <a:schemeClr val="bg1"/>
                </a:solidFill>
              </a:rPr>
              <a:t>Satellite: Aqua - Image Credit: MODIS Land Rapid Response Team, NASA GSFC</a:t>
            </a:r>
          </a:p>
        </p:txBody>
      </p:sp>
    </p:spTree>
    <p:extLst>
      <p:ext uri="{BB962C8B-B14F-4D97-AF65-F5344CB8AC3E}">
        <p14:creationId xmlns:p14="http://schemas.microsoft.com/office/powerpoint/2010/main" val="3966353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 name="Picture 180" descr="A planet in space&#10;&#10;Description automatically generated with low confidence">
            <a:extLst>
              <a:ext uri="{FF2B5EF4-FFF2-40B4-BE49-F238E27FC236}">
                <a16:creationId xmlns:a16="http://schemas.microsoft.com/office/drawing/2014/main" id="{D3304B60-4FAA-6C4A-B255-43501471151C}"/>
              </a:ext>
            </a:extLst>
          </p:cNvPr>
          <p:cNvPicPr>
            <a:picLocks noChangeAspect="1"/>
          </p:cNvPicPr>
          <p:nvPr/>
        </p:nvPicPr>
        <p:blipFill>
          <a:blip r:embed="rId3"/>
          <a:stretch>
            <a:fillRect/>
          </a:stretch>
        </p:blipFill>
        <p:spPr>
          <a:xfrm>
            <a:off x="-31750" y="0"/>
            <a:ext cx="12192000" cy="6858000"/>
          </a:xfrm>
          <a:prstGeom prst="rect">
            <a:avLst/>
          </a:prstGeom>
        </p:spPr>
      </p:pic>
      <p:grpSp>
        <p:nvGrpSpPr>
          <p:cNvPr id="85" name="Group 84">
            <a:extLst>
              <a:ext uri="{FF2B5EF4-FFF2-40B4-BE49-F238E27FC236}">
                <a16:creationId xmlns:a16="http://schemas.microsoft.com/office/drawing/2014/main" id="{478E904C-47F7-844B-AD09-396C284C2606}"/>
              </a:ext>
            </a:extLst>
          </p:cNvPr>
          <p:cNvGrpSpPr/>
          <p:nvPr/>
        </p:nvGrpSpPr>
        <p:grpSpPr>
          <a:xfrm>
            <a:off x="5326765" y="5830747"/>
            <a:ext cx="900414" cy="531953"/>
            <a:chOff x="5326765" y="5830747"/>
            <a:chExt cx="900414" cy="531953"/>
          </a:xfrm>
        </p:grpSpPr>
        <p:pic>
          <p:nvPicPr>
            <p:cNvPr id="54" name="Picture 53" descr="A picture containing window, building, wheel&#10;&#10;Description automatically generated">
              <a:extLst>
                <a:ext uri="{FF2B5EF4-FFF2-40B4-BE49-F238E27FC236}">
                  <a16:creationId xmlns:a16="http://schemas.microsoft.com/office/drawing/2014/main" id="{CE9A2B4C-C17E-7344-A48C-0D05FB0D6CDF}"/>
                </a:ext>
              </a:extLst>
            </p:cNvPr>
            <p:cNvPicPr>
              <a:picLocks noChangeAspect="1"/>
            </p:cNvPicPr>
            <p:nvPr/>
          </p:nvPicPr>
          <p:blipFill>
            <a:blip r:embed="rId4"/>
            <a:stretch>
              <a:fillRect/>
            </a:stretch>
          </p:blipFill>
          <p:spPr>
            <a:xfrm>
              <a:off x="5326765" y="5886450"/>
              <a:ext cx="111126" cy="111126"/>
            </a:xfrm>
            <a:prstGeom prst="rect">
              <a:avLst/>
            </a:prstGeom>
          </p:spPr>
        </p:pic>
        <p:pic>
          <p:nvPicPr>
            <p:cNvPr id="114" name="Picture 113" descr="A picture containing insect&#10;&#10;Description automatically generated">
              <a:extLst>
                <a:ext uri="{FF2B5EF4-FFF2-40B4-BE49-F238E27FC236}">
                  <a16:creationId xmlns:a16="http://schemas.microsoft.com/office/drawing/2014/main" id="{A54C7E55-C706-234D-BC2D-2B4AE6B27679}"/>
                </a:ext>
              </a:extLst>
            </p:cNvPr>
            <p:cNvPicPr>
              <a:picLocks noChangeAspect="1"/>
            </p:cNvPicPr>
            <p:nvPr/>
          </p:nvPicPr>
          <p:blipFill>
            <a:blip r:embed="rId5"/>
            <a:stretch>
              <a:fillRect/>
            </a:stretch>
          </p:blipFill>
          <p:spPr>
            <a:xfrm>
              <a:off x="5391150" y="6045200"/>
              <a:ext cx="596900" cy="317500"/>
            </a:xfrm>
            <a:prstGeom prst="rect">
              <a:avLst/>
            </a:prstGeom>
          </p:spPr>
        </p:pic>
        <p:sp>
          <p:nvSpPr>
            <p:cNvPr id="150" name="TextBox 149">
              <a:extLst>
                <a:ext uri="{FF2B5EF4-FFF2-40B4-BE49-F238E27FC236}">
                  <a16:creationId xmlns:a16="http://schemas.microsoft.com/office/drawing/2014/main" id="{CE8FE535-A7D8-764F-8AFE-34F59AD18958}"/>
                </a:ext>
              </a:extLst>
            </p:cNvPr>
            <p:cNvSpPr txBox="1"/>
            <p:nvPr/>
          </p:nvSpPr>
          <p:spPr>
            <a:xfrm>
              <a:off x="5369688" y="5830747"/>
              <a:ext cx="857491"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SENTINEL-6B</a:t>
              </a:r>
            </a:p>
          </p:txBody>
        </p:sp>
      </p:grpSp>
      <p:grpSp>
        <p:nvGrpSpPr>
          <p:cNvPr id="17" name="Group 16">
            <a:extLst>
              <a:ext uri="{FF2B5EF4-FFF2-40B4-BE49-F238E27FC236}">
                <a16:creationId xmlns:a16="http://schemas.microsoft.com/office/drawing/2014/main" id="{1FB08CCF-1F2A-5841-8793-755DFB2E9A51}"/>
              </a:ext>
            </a:extLst>
          </p:cNvPr>
          <p:cNvGrpSpPr/>
          <p:nvPr/>
        </p:nvGrpSpPr>
        <p:grpSpPr>
          <a:xfrm>
            <a:off x="5753100" y="3677856"/>
            <a:ext cx="686193" cy="460794"/>
            <a:chOff x="5753100" y="3677856"/>
            <a:chExt cx="686193" cy="460794"/>
          </a:xfrm>
        </p:grpSpPr>
        <p:sp>
          <p:nvSpPr>
            <p:cNvPr id="97" name="TextBox 96">
              <a:extLst>
                <a:ext uri="{FF2B5EF4-FFF2-40B4-BE49-F238E27FC236}">
                  <a16:creationId xmlns:a16="http://schemas.microsoft.com/office/drawing/2014/main" id="{28E4CD08-AE65-B54E-918D-24BC96894F2C}"/>
                </a:ext>
              </a:extLst>
            </p:cNvPr>
            <p:cNvSpPr txBox="1"/>
            <p:nvPr/>
          </p:nvSpPr>
          <p:spPr>
            <a:xfrm>
              <a:off x="5796023" y="3677856"/>
              <a:ext cx="643270"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AURA</a:t>
              </a:r>
            </a:p>
          </p:txBody>
        </p:sp>
        <p:pic>
          <p:nvPicPr>
            <p:cNvPr id="41" name="Picture 40" descr="A picture containing window, building, wheel&#10;&#10;Description automatically generated">
              <a:extLst>
                <a:ext uri="{FF2B5EF4-FFF2-40B4-BE49-F238E27FC236}">
                  <a16:creationId xmlns:a16="http://schemas.microsoft.com/office/drawing/2014/main" id="{37F99A42-0E5A-ED4D-A1F1-95A47F30F248}"/>
                </a:ext>
              </a:extLst>
            </p:cNvPr>
            <p:cNvPicPr>
              <a:picLocks noChangeAspect="1"/>
            </p:cNvPicPr>
            <p:nvPr/>
          </p:nvPicPr>
          <p:blipFill>
            <a:blip r:embed="rId4"/>
            <a:stretch>
              <a:fillRect/>
            </a:stretch>
          </p:blipFill>
          <p:spPr>
            <a:xfrm>
              <a:off x="5753100" y="3743325"/>
              <a:ext cx="111126" cy="111126"/>
            </a:xfrm>
            <a:prstGeom prst="rect">
              <a:avLst/>
            </a:prstGeom>
          </p:spPr>
        </p:pic>
        <p:pic>
          <p:nvPicPr>
            <p:cNvPr id="84" name="Picture 83" descr="A picture containing gear&#10;&#10;Description automatically generated">
              <a:extLst>
                <a:ext uri="{FF2B5EF4-FFF2-40B4-BE49-F238E27FC236}">
                  <a16:creationId xmlns:a16="http://schemas.microsoft.com/office/drawing/2014/main" id="{822DFC69-F31C-A449-BA9B-CF4F98704D48}"/>
                </a:ext>
              </a:extLst>
            </p:cNvPr>
            <p:cNvPicPr>
              <a:picLocks noChangeAspect="1"/>
            </p:cNvPicPr>
            <p:nvPr/>
          </p:nvPicPr>
          <p:blipFill>
            <a:blip r:embed="rId6"/>
            <a:stretch>
              <a:fillRect/>
            </a:stretch>
          </p:blipFill>
          <p:spPr>
            <a:xfrm>
              <a:off x="5772150" y="3897350"/>
              <a:ext cx="635000" cy="241300"/>
            </a:xfrm>
            <a:prstGeom prst="rect">
              <a:avLst/>
            </a:prstGeom>
          </p:spPr>
        </p:pic>
      </p:grpSp>
      <p:grpSp>
        <p:nvGrpSpPr>
          <p:cNvPr id="19" name="Group 18">
            <a:extLst>
              <a:ext uri="{FF2B5EF4-FFF2-40B4-BE49-F238E27FC236}">
                <a16:creationId xmlns:a16="http://schemas.microsoft.com/office/drawing/2014/main" id="{9CD16ABF-5AA3-864F-A289-87AE6E18175D}"/>
              </a:ext>
            </a:extLst>
          </p:cNvPr>
          <p:cNvGrpSpPr/>
          <p:nvPr/>
        </p:nvGrpSpPr>
        <p:grpSpPr>
          <a:xfrm>
            <a:off x="7069100" y="2880167"/>
            <a:ext cx="865622" cy="487733"/>
            <a:chOff x="7069100" y="2880167"/>
            <a:chExt cx="865622" cy="487733"/>
          </a:xfrm>
        </p:grpSpPr>
        <p:sp>
          <p:nvSpPr>
            <p:cNvPr id="101" name="TextBox 100">
              <a:extLst>
                <a:ext uri="{FF2B5EF4-FFF2-40B4-BE49-F238E27FC236}">
                  <a16:creationId xmlns:a16="http://schemas.microsoft.com/office/drawing/2014/main" id="{CBA16907-D9B2-3B41-B3CE-F0107410124F}"/>
                </a:ext>
              </a:extLst>
            </p:cNvPr>
            <p:cNvSpPr txBox="1"/>
            <p:nvPr/>
          </p:nvSpPr>
          <p:spPr>
            <a:xfrm>
              <a:off x="7149572" y="2880167"/>
              <a:ext cx="785150"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CALIPSO</a:t>
              </a:r>
            </a:p>
          </p:txBody>
        </p:sp>
        <p:pic>
          <p:nvPicPr>
            <p:cNvPr id="40" name="Picture 39" descr="A picture containing window, building, wheel&#10;&#10;Description automatically generated">
              <a:extLst>
                <a:ext uri="{FF2B5EF4-FFF2-40B4-BE49-F238E27FC236}">
                  <a16:creationId xmlns:a16="http://schemas.microsoft.com/office/drawing/2014/main" id="{0B92DAEF-0A25-C148-A5A8-F2C94A17DBF4}"/>
                </a:ext>
              </a:extLst>
            </p:cNvPr>
            <p:cNvPicPr>
              <a:picLocks noChangeAspect="1"/>
            </p:cNvPicPr>
            <p:nvPr/>
          </p:nvPicPr>
          <p:blipFill>
            <a:blip r:embed="rId4"/>
            <a:stretch>
              <a:fillRect/>
            </a:stretch>
          </p:blipFill>
          <p:spPr>
            <a:xfrm>
              <a:off x="7099300" y="2952750"/>
              <a:ext cx="111126" cy="111126"/>
            </a:xfrm>
            <a:prstGeom prst="rect">
              <a:avLst/>
            </a:prstGeom>
          </p:spPr>
        </p:pic>
        <p:pic>
          <p:nvPicPr>
            <p:cNvPr id="86" name="Picture 85" descr="A picture containing satellite, transport&#10;&#10;Description automatically generated">
              <a:extLst>
                <a:ext uri="{FF2B5EF4-FFF2-40B4-BE49-F238E27FC236}">
                  <a16:creationId xmlns:a16="http://schemas.microsoft.com/office/drawing/2014/main" id="{9DB6BAD9-2692-3348-9B90-AABCAC846DE5}"/>
                </a:ext>
              </a:extLst>
            </p:cNvPr>
            <p:cNvPicPr>
              <a:picLocks noChangeAspect="1"/>
            </p:cNvPicPr>
            <p:nvPr/>
          </p:nvPicPr>
          <p:blipFill>
            <a:blip r:embed="rId7"/>
            <a:stretch>
              <a:fillRect/>
            </a:stretch>
          </p:blipFill>
          <p:spPr>
            <a:xfrm>
              <a:off x="7069100" y="3101200"/>
              <a:ext cx="520700" cy="266700"/>
            </a:xfrm>
            <a:prstGeom prst="rect">
              <a:avLst/>
            </a:prstGeom>
          </p:spPr>
        </p:pic>
      </p:grpSp>
      <p:grpSp>
        <p:nvGrpSpPr>
          <p:cNvPr id="36" name="Group 35">
            <a:extLst>
              <a:ext uri="{FF2B5EF4-FFF2-40B4-BE49-F238E27FC236}">
                <a16:creationId xmlns:a16="http://schemas.microsoft.com/office/drawing/2014/main" id="{7AA3DFAF-B9AE-5142-9EB5-1C9D2BADB0F3}"/>
              </a:ext>
            </a:extLst>
          </p:cNvPr>
          <p:cNvGrpSpPr/>
          <p:nvPr/>
        </p:nvGrpSpPr>
        <p:grpSpPr>
          <a:xfrm>
            <a:off x="1911350" y="523755"/>
            <a:ext cx="993896" cy="462820"/>
            <a:chOff x="1911350" y="523755"/>
            <a:chExt cx="993896" cy="462820"/>
          </a:xfrm>
        </p:grpSpPr>
        <p:sp>
          <p:nvSpPr>
            <p:cNvPr id="117" name="TextBox 116">
              <a:extLst>
                <a:ext uri="{FF2B5EF4-FFF2-40B4-BE49-F238E27FC236}">
                  <a16:creationId xmlns:a16="http://schemas.microsoft.com/office/drawing/2014/main" id="{FAC4F0CC-7210-B845-9BB0-622AEE64A061}"/>
                </a:ext>
              </a:extLst>
            </p:cNvPr>
            <p:cNvSpPr txBox="1"/>
            <p:nvPr/>
          </p:nvSpPr>
          <p:spPr>
            <a:xfrm>
              <a:off x="1962874" y="523755"/>
              <a:ext cx="942372"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GRACE-FO (2)</a:t>
              </a:r>
            </a:p>
          </p:txBody>
        </p:sp>
        <p:pic>
          <p:nvPicPr>
            <p:cNvPr id="48" name="Picture 47" descr="A picture containing window, building, wheel&#10;&#10;Description automatically generated">
              <a:extLst>
                <a:ext uri="{FF2B5EF4-FFF2-40B4-BE49-F238E27FC236}">
                  <a16:creationId xmlns:a16="http://schemas.microsoft.com/office/drawing/2014/main" id="{CE42C4ED-E99A-4E48-98C1-24CFC9712E6D}"/>
                </a:ext>
              </a:extLst>
            </p:cNvPr>
            <p:cNvPicPr>
              <a:picLocks noChangeAspect="1"/>
            </p:cNvPicPr>
            <p:nvPr/>
          </p:nvPicPr>
          <p:blipFill>
            <a:blip r:embed="rId4"/>
            <a:stretch>
              <a:fillRect/>
            </a:stretch>
          </p:blipFill>
          <p:spPr>
            <a:xfrm>
              <a:off x="1911350" y="596900"/>
              <a:ext cx="111126" cy="111126"/>
            </a:xfrm>
            <a:prstGeom prst="rect">
              <a:avLst/>
            </a:prstGeom>
          </p:spPr>
        </p:pic>
        <p:pic>
          <p:nvPicPr>
            <p:cNvPr id="96" name="Picture 95">
              <a:extLst>
                <a:ext uri="{FF2B5EF4-FFF2-40B4-BE49-F238E27FC236}">
                  <a16:creationId xmlns:a16="http://schemas.microsoft.com/office/drawing/2014/main" id="{CC8691FE-DA78-BE49-A913-AB6A30BF6F25}"/>
                </a:ext>
              </a:extLst>
            </p:cNvPr>
            <p:cNvPicPr>
              <a:picLocks noChangeAspect="1"/>
            </p:cNvPicPr>
            <p:nvPr/>
          </p:nvPicPr>
          <p:blipFill>
            <a:blip r:embed="rId8"/>
            <a:stretch>
              <a:fillRect/>
            </a:stretch>
          </p:blipFill>
          <p:spPr>
            <a:xfrm>
              <a:off x="2111375" y="770675"/>
              <a:ext cx="508000" cy="215900"/>
            </a:xfrm>
            <a:prstGeom prst="rect">
              <a:avLst/>
            </a:prstGeom>
          </p:spPr>
        </p:pic>
      </p:grpSp>
      <p:grpSp>
        <p:nvGrpSpPr>
          <p:cNvPr id="83" name="Group 82">
            <a:extLst>
              <a:ext uri="{FF2B5EF4-FFF2-40B4-BE49-F238E27FC236}">
                <a16:creationId xmlns:a16="http://schemas.microsoft.com/office/drawing/2014/main" id="{F8059533-804B-5C48-A8B9-C798CAC771AE}"/>
              </a:ext>
            </a:extLst>
          </p:cNvPr>
          <p:cNvGrpSpPr/>
          <p:nvPr/>
        </p:nvGrpSpPr>
        <p:grpSpPr>
          <a:xfrm>
            <a:off x="4885475" y="5353291"/>
            <a:ext cx="736600" cy="395784"/>
            <a:chOff x="4885475" y="5353291"/>
            <a:chExt cx="736600" cy="395784"/>
          </a:xfrm>
        </p:grpSpPr>
        <p:sp>
          <p:nvSpPr>
            <p:cNvPr id="149" name="TextBox 148">
              <a:extLst>
                <a:ext uri="{FF2B5EF4-FFF2-40B4-BE49-F238E27FC236}">
                  <a16:creationId xmlns:a16="http://schemas.microsoft.com/office/drawing/2014/main" id="{0EE80E43-2B71-8F45-981F-D99D2ABBB4E2}"/>
                </a:ext>
              </a:extLst>
            </p:cNvPr>
            <p:cNvSpPr txBox="1"/>
            <p:nvPr/>
          </p:nvSpPr>
          <p:spPr>
            <a:xfrm>
              <a:off x="5008944" y="5353291"/>
              <a:ext cx="516038"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PACE</a:t>
              </a:r>
            </a:p>
          </p:txBody>
        </p:sp>
        <p:pic>
          <p:nvPicPr>
            <p:cNvPr id="53" name="Picture 52" descr="A picture containing window, building, wheel&#10;&#10;Description automatically generated">
              <a:extLst>
                <a:ext uri="{FF2B5EF4-FFF2-40B4-BE49-F238E27FC236}">
                  <a16:creationId xmlns:a16="http://schemas.microsoft.com/office/drawing/2014/main" id="{8874BB4A-3C6C-914E-8937-D19DC3DA3F10}"/>
                </a:ext>
              </a:extLst>
            </p:cNvPr>
            <p:cNvPicPr>
              <a:picLocks noChangeAspect="1"/>
            </p:cNvPicPr>
            <p:nvPr/>
          </p:nvPicPr>
          <p:blipFill>
            <a:blip r:embed="rId4"/>
            <a:stretch>
              <a:fillRect/>
            </a:stretch>
          </p:blipFill>
          <p:spPr>
            <a:xfrm>
              <a:off x="4965700" y="5410200"/>
              <a:ext cx="111126" cy="111126"/>
            </a:xfrm>
            <a:prstGeom prst="rect">
              <a:avLst/>
            </a:prstGeom>
          </p:spPr>
        </p:pic>
        <p:pic>
          <p:nvPicPr>
            <p:cNvPr id="112" name="Picture 111" descr="A picture containing weapon&#10;&#10;Description automatically generated">
              <a:extLst>
                <a:ext uri="{FF2B5EF4-FFF2-40B4-BE49-F238E27FC236}">
                  <a16:creationId xmlns:a16="http://schemas.microsoft.com/office/drawing/2014/main" id="{0CE65318-3752-344A-9116-0367801CD690}"/>
                </a:ext>
              </a:extLst>
            </p:cNvPr>
            <p:cNvPicPr>
              <a:picLocks noChangeAspect="1"/>
            </p:cNvPicPr>
            <p:nvPr/>
          </p:nvPicPr>
          <p:blipFill>
            <a:blip r:embed="rId9"/>
            <a:stretch>
              <a:fillRect/>
            </a:stretch>
          </p:blipFill>
          <p:spPr>
            <a:xfrm>
              <a:off x="4885475" y="5533175"/>
              <a:ext cx="736600" cy="215900"/>
            </a:xfrm>
            <a:prstGeom prst="rect">
              <a:avLst/>
            </a:prstGeom>
          </p:spPr>
        </p:pic>
      </p:grpSp>
      <p:grpSp>
        <p:nvGrpSpPr>
          <p:cNvPr id="67" name="Group 66">
            <a:extLst>
              <a:ext uri="{FF2B5EF4-FFF2-40B4-BE49-F238E27FC236}">
                <a16:creationId xmlns:a16="http://schemas.microsoft.com/office/drawing/2014/main" id="{FDEB74FB-0B2A-3844-BC2A-CA3D172FF4A0}"/>
              </a:ext>
            </a:extLst>
          </p:cNvPr>
          <p:cNvGrpSpPr/>
          <p:nvPr/>
        </p:nvGrpSpPr>
        <p:grpSpPr>
          <a:xfrm>
            <a:off x="1793875" y="3706792"/>
            <a:ext cx="695325" cy="598508"/>
            <a:chOff x="1793875" y="3706792"/>
            <a:chExt cx="695325" cy="598508"/>
          </a:xfrm>
        </p:grpSpPr>
        <p:sp>
          <p:nvSpPr>
            <p:cNvPr id="139" name="TextBox 138">
              <a:extLst>
                <a:ext uri="{FF2B5EF4-FFF2-40B4-BE49-F238E27FC236}">
                  <a16:creationId xmlns:a16="http://schemas.microsoft.com/office/drawing/2014/main" id="{2C92C11A-421A-E341-8B44-3681AA607466}"/>
                </a:ext>
              </a:extLst>
            </p:cNvPr>
            <p:cNvSpPr txBox="1"/>
            <p:nvPr/>
          </p:nvSpPr>
          <p:spPr>
            <a:xfrm>
              <a:off x="1840374" y="3706792"/>
              <a:ext cx="527613"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SWOT</a:t>
              </a:r>
            </a:p>
          </p:txBody>
        </p:sp>
        <p:pic>
          <p:nvPicPr>
            <p:cNvPr id="51" name="Picture 50" descr="A picture containing window, building, wheel&#10;&#10;Description automatically generated">
              <a:extLst>
                <a:ext uri="{FF2B5EF4-FFF2-40B4-BE49-F238E27FC236}">
                  <a16:creationId xmlns:a16="http://schemas.microsoft.com/office/drawing/2014/main" id="{AAE05E6F-D61B-694B-A8A6-A3D418A5FB5A}"/>
                </a:ext>
              </a:extLst>
            </p:cNvPr>
            <p:cNvPicPr>
              <a:picLocks noChangeAspect="1"/>
            </p:cNvPicPr>
            <p:nvPr/>
          </p:nvPicPr>
          <p:blipFill>
            <a:blip r:embed="rId4"/>
            <a:stretch>
              <a:fillRect/>
            </a:stretch>
          </p:blipFill>
          <p:spPr>
            <a:xfrm>
              <a:off x="1793875" y="3762375"/>
              <a:ext cx="111126" cy="111126"/>
            </a:xfrm>
            <a:prstGeom prst="rect">
              <a:avLst/>
            </a:prstGeom>
          </p:spPr>
        </p:pic>
        <p:pic>
          <p:nvPicPr>
            <p:cNvPr id="122" name="Picture 121" descr="A close-up of a satellite&#10;&#10;Description automatically generated with low confidence">
              <a:extLst>
                <a:ext uri="{FF2B5EF4-FFF2-40B4-BE49-F238E27FC236}">
                  <a16:creationId xmlns:a16="http://schemas.microsoft.com/office/drawing/2014/main" id="{01334B68-53F9-D849-BD24-CDE4AD427CCA}"/>
                </a:ext>
              </a:extLst>
            </p:cNvPr>
            <p:cNvPicPr>
              <a:picLocks noChangeAspect="1"/>
            </p:cNvPicPr>
            <p:nvPr/>
          </p:nvPicPr>
          <p:blipFill>
            <a:blip r:embed="rId10"/>
            <a:stretch>
              <a:fillRect/>
            </a:stretch>
          </p:blipFill>
          <p:spPr>
            <a:xfrm>
              <a:off x="1879600" y="3886200"/>
              <a:ext cx="609600" cy="419100"/>
            </a:xfrm>
            <a:prstGeom prst="rect">
              <a:avLst/>
            </a:prstGeom>
          </p:spPr>
        </p:pic>
      </p:grpSp>
      <p:pic>
        <p:nvPicPr>
          <p:cNvPr id="129" name="Picture 128">
            <a:extLst>
              <a:ext uri="{FF2B5EF4-FFF2-40B4-BE49-F238E27FC236}">
                <a16:creationId xmlns:a16="http://schemas.microsoft.com/office/drawing/2014/main" id="{F72C2EA3-4971-B446-96BC-AED5606DC31B}"/>
              </a:ext>
            </a:extLst>
          </p:cNvPr>
          <p:cNvPicPr>
            <a:picLocks noChangeAspect="1"/>
          </p:cNvPicPr>
          <p:nvPr/>
        </p:nvPicPr>
        <p:blipFill>
          <a:blip r:embed="rId11"/>
          <a:stretch>
            <a:fillRect/>
          </a:stretch>
        </p:blipFill>
        <p:spPr>
          <a:xfrm>
            <a:off x="9189720" y="188468"/>
            <a:ext cx="2787269" cy="845792"/>
          </a:xfrm>
          <a:prstGeom prst="rect">
            <a:avLst/>
          </a:prstGeom>
        </p:spPr>
      </p:pic>
      <p:sp>
        <p:nvSpPr>
          <p:cNvPr id="130" name="TextBox 129">
            <a:extLst>
              <a:ext uri="{FF2B5EF4-FFF2-40B4-BE49-F238E27FC236}">
                <a16:creationId xmlns:a16="http://schemas.microsoft.com/office/drawing/2014/main" id="{CF941EAE-0D88-824F-84F8-4ACF74638267}"/>
              </a:ext>
            </a:extLst>
          </p:cNvPr>
          <p:cNvSpPr txBox="1"/>
          <p:nvPr/>
        </p:nvSpPr>
        <p:spPr>
          <a:xfrm>
            <a:off x="8778240" y="1293352"/>
            <a:ext cx="3145536" cy="569387"/>
          </a:xfrm>
          <a:prstGeom prst="rect">
            <a:avLst/>
          </a:prstGeom>
          <a:noFill/>
        </p:spPr>
        <p:txBody>
          <a:bodyPr wrap="square" rtlCol="0">
            <a:spAutoFit/>
          </a:bodyPr>
          <a:lstStyle/>
          <a:p>
            <a:pPr algn="r"/>
            <a:r>
              <a:rPr lang="en-US" sz="3100">
                <a:solidFill>
                  <a:schemeClr val="bg1"/>
                </a:solidFill>
                <a:latin typeface="Arial" panose="020B0604020202020204" pitchFamily="34" charset="0"/>
                <a:cs typeface="Arial" panose="020B0604020202020204" pitchFamily="34" charset="0"/>
              </a:rPr>
              <a:t>EARTH FLEET</a:t>
            </a:r>
          </a:p>
        </p:txBody>
      </p:sp>
      <p:grpSp>
        <p:nvGrpSpPr>
          <p:cNvPr id="178" name="Group 177">
            <a:extLst>
              <a:ext uri="{FF2B5EF4-FFF2-40B4-BE49-F238E27FC236}">
                <a16:creationId xmlns:a16="http://schemas.microsoft.com/office/drawing/2014/main" id="{2C582BEF-A3AE-5246-819D-4DB1A1BFF5E8}"/>
              </a:ext>
            </a:extLst>
          </p:cNvPr>
          <p:cNvGrpSpPr/>
          <p:nvPr/>
        </p:nvGrpSpPr>
        <p:grpSpPr>
          <a:xfrm>
            <a:off x="9380943" y="3910733"/>
            <a:ext cx="2518448" cy="742228"/>
            <a:chOff x="9380943" y="3828288"/>
            <a:chExt cx="2518448" cy="742228"/>
          </a:xfrm>
        </p:grpSpPr>
        <p:grpSp>
          <p:nvGrpSpPr>
            <p:cNvPr id="177" name="Group 176">
              <a:extLst>
                <a:ext uri="{FF2B5EF4-FFF2-40B4-BE49-F238E27FC236}">
                  <a16:creationId xmlns:a16="http://schemas.microsoft.com/office/drawing/2014/main" id="{661F476D-871A-704E-98DF-B9AA34B018AE}"/>
                </a:ext>
              </a:extLst>
            </p:cNvPr>
            <p:cNvGrpSpPr/>
            <p:nvPr/>
          </p:nvGrpSpPr>
          <p:grpSpPr>
            <a:xfrm>
              <a:off x="9380943" y="4139629"/>
              <a:ext cx="2468932" cy="430887"/>
              <a:chOff x="9380943" y="4139629"/>
              <a:chExt cx="2468932" cy="430887"/>
            </a:xfrm>
          </p:grpSpPr>
          <p:sp>
            <p:nvSpPr>
              <p:cNvPr id="89" name="TextBox 88">
                <a:extLst>
                  <a:ext uri="{FF2B5EF4-FFF2-40B4-BE49-F238E27FC236}">
                    <a16:creationId xmlns:a16="http://schemas.microsoft.com/office/drawing/2014/main" id="{A09E3D5D-2CDF-4F48-A69E-A2059817B009}"/>
                  </a:ext>
                </a:extLst>
              </p:cNvPr>
              <p:cNvSpPr txBox="1"/>
              <p:nvPr/>
            </p:nvSpPr>
            <p:spPr>
              <a:xfrm>
                <a:off x="9380943" y="4139629"/>
                <a:ext cx="2330602" cy="430887"/>
              </a:xfrm>
              <a:prstGeom prst="rect">
                <a:avLst/>
              </a:prstGeom>
              <a:noFill/>
            </p:spPr>
            <p:txBody>
              <a:bodyPr wrap="square" rtlCol="0">
                <a:spAutoFit/>
              </a:bodyPr>
              <a:lstStyle/>
              <a:p>
                <a:pPr algn="r"/>
                <a:r>
                  <a:rPr lang="en-US" sz="1100">
                    <a:solidFill>
                      <a:srgbClr val="C3E7FE"/>
                    </a:solidFill>
                    <a:latin typeface="Arial Narrow" panose="020B0604020202020204" pitchFamily="34" charset="0"/>
                    <a:cs typeface="Arial Narrow" panose="020B0604020202020204" pitchFamily="34" charset="0"/>
                  </a:rPr>
                  <a:t>OMPS-LIMB 2022</a:t>
                </a:r>
              </a:p>
              <a:p>
                <a:pPr algn="r"/>
                <a:r>
                  <a:rPr lang="en-US" sz="1100">
                    <a:solidFill>
                      <a:srgbClr val="C3E7FE"/>
                    </a:solidFill>
                    <a:latin typeface="Arial Narrow" panose="020B0604020202020204" pitchFamily="34" charset="0"/>
                    <a:cs typeface="Arial Narrow" panose="020B0604020202020204" pitchFamily="34" charset="0"/>
                  </a:rPr>
                  <a:t>LIBERA 2027</a:t>
                </a:r>
              </a:p>
            </p:txBody>
          </p:sp>
          <p:pic>
            <p:nvPicPr>
              <p:cNvPr id="33" name="Picture 32">
                <a:extLst>
                  <a:ext uri="{FF2B5EF4-FFF2-40B4-BE49-F238E27FC236}">
                    <a16:creationId xmlns:a16="http://schemas.microsoft.com/office/drawing/2014/main" id="{5F3CE1E4-4D7F-4B4D-A534-BBB42EFCC3B7}"/>
                  </a:ext>
                </a:extLst>
              </p:cNvPr>
              <p:cNvPicPr>
                <a:picLocks noChangeAspect="1"/>
              </p:cNvPicPr>
              <p:nvPr/>
            </p:nvPicPr>
            <p:blipFill>
              <a:blip r:embed="rId12"/>
              <a:stretch>
                <a:fillRect/>
              </a:stretch>
            </p:blipFill>
            <p:spPr>
              <a:xfrm>
                <a:off x="11645900" y="4210050"/>
                <a:ext cx="203200" cy="127000"/>
              </a:xfrm>
              <a:prstGeom prst="rect">
                <a:avLst/>
              </a:prstGeom>
            </p:spPr>
          </p:pic>
          <p:pic>
            <p:nvPicPr>
              <p:cNvPr id="35" name="Picture 34">
                <a:extLst>
                  <a:ext uri="{FF2B5EF4-FFF2-40B4-BE49-F238E27FC236}">
                    <a16:creationId xmlns:a16="http://schemas.microsoft.com/office/drawing/2014/main" id="{9C21858B-68C8-194A-BEE2-97FAD4F0153C}"/>
                  </a:ext>
                </a:extLst>
              </p:cNvPr>
              <p:cNvPicPr>
                <a:picLocks noChangeAspect="1"/>
              </p:cNvPicPr>
              <p:nvPr/>
            </p:nvPicPr>
            <p:blipFill>
              <a:blip r:embed="rId13"/>
              <a:stretch>
                <a:fillRect/>
              </a:stretch>
            </p:blipFill>
            <p:spPr>
              <a:xfrm>
                <a:off x="11646675" y="4379100"/>
                <a:ext cx="203200" cy="127000"/>
              </a:xfrm>
              <a:prstGeom prst="rect">
                <a:avLst/>
              </a:prstGeom>
            </p:spPr>
          </p:pic>
          <p:pic>
            <p:nvPicPr>
              <p:cNvPr id="55" name="Picture 54" descr="A black and white image of a person's face&#10;&#10;Description automatically generated with low confidence">
                <a:extLst>
                  <a:ext uri="{FF2B5EF4-FFF2-40B4-BE49-F238E27FC236}">
                    <a16:creationId xmlns:a16="http://schemas.microsoft.com/office/drawing/2014/main" id="{D174F2C4-5176-9446-8325-C0EFCE735706}"/>
                  </a:ext>
                </a:extLst>
              </p:cNvPr>
              <p:cNvPicPr>
                <a:picLocks noChangeAspect="1"/>
              </p:cNvPicPr>
              <p:nvPr/>
            </p:nvPicPr>
            <p:blipFill>
              <a:blip r:embed="rId14"/>
              <a:stretch>
                <a:fillRect/>
              </a:stretch>
            </p:blipFill>
            <p:spPr>
              <a:xfrm>
                <a:off x="10517630" y="4219575"/>
                <a:ext cx="158857" cy="114730"/>
              </a:xfrm>
              <a:prstGeom prst="rect">
                <a:avLst/>
              </a:prstGeom>
            </p:spPr>
          </p:pic>
          <p:pic>
            <p:nvPicPr>
              <p:cNvPr id="56" name="Picture 55" descr="A black and white image of a person's face&#10;&#10;Description automatically generated with low confidence">
                <a:extLst>
                  <a:ext uri="{FF2B5EF4-FFF2-40B4-BE49-F238E27FC236}">
                    <a16:creationId xmlns:a16="http://schemas.microsoft.com/office/drawing/2014/main" id="{6741A265-481E-A34D-9E9A-D446DFC2805A}"/>
                  </a:ext>
                </a:extLst>
              </p:cNvPr>
              <p:cNvPicPr>
                <a:picLocks noChangeAspect="1"/>
              </p:cNvPicPr>
              <p:nvPr/>
            </p:nvPicPr>
            <p:blipFill>
              <a:blip r:embed="rId14"/>
              <a:stretch>
                <a:fillRect/>
              </a:stretch>
            </p:blipFill>
            <p:spPr>
              <a:xfrm>
                <a:off x="10758930" y="4388995"/>
                <a:ext cx="158857" cy="114730"/>
              </a:xfrm>
              <a:prstGeom prst="rect">
                <a:avLst/>
              </a:prstGeom>
            </p:spPr>
          </p:pic>
        </p:grpSp>
        <p:sp>
          <p:nvSpPr>
            <p:cNvPr id="132" name="TextBox 131">
              <a:extLst>
                <a:ext uri="{FF2B5EF4-FFF2-40B4-BE49-F238E27FC236}">
                  <a16:creationId xmlns:a16="http://schemas.microsoft.com/office/drawing/2014/main" id="{DEA897A1-27F1-D745-80AC-47E43453FC6D}"/>
                </a:ext>
              </a:extLst>
            </p:cNvPr>
            <p:cNvSpPr txBox="1"/>
            <p:nvPr/>
          </p:nvSpPr>
          <p:spPr>
            <a:xfrm>
              <a:off x="9815512" y="3828288"/>
              <a:ext cx="2083879" cy="353943"/>
            </a:xfrm>
            <a:prstGeom prst="rect">
              <a:avLst/>
            </a:prstGeom>
            <a:noFill/>
          </p:spPr>
          <p:txBody>
            <a:bodyPr wrap="square" rtlCol="0">
              <a:spAutoFit/>
            </a:bodyPr>
            <a:lstStyle/>
            <a:p>
              <a:pPr algn="r"/>
              <a:r>
                <a:rPr lang="en-US" sz="1700">
                  <a:solidFill>
                    <a:schemeClr val="bg1"/>
                  </a:solidFill>
                  <a:latin typeface="Arial Narrow" panose="020B0604020202020204" pitchFamily="34" charset="0"/>
                  <a:cs typeface="Arial Narrow" panose="020B0604020202020204" pitchFamily="34" charset="0"/>
                </a:rPr>
                <a:t>JPSS INSTRUMENTS</a:t>
              </a:r>
            </a:p>
          </p:txBody>
        </p:sp>
      </p:grpSp>
      <p:sp>
        <p:nvSpPr>
          <p:cNvPr id="133" name="TextBox 132">
            <a:extLst>
              <a:ext uri="{FF2B5EF4-FFF2-40B4-BE49-F238E27FC236}">
                <a16:creationId xmlns:a16="http://schemas.microsoft.com/office/drawing/2014/main" id="{19AA58A7-58A1-2B49-B6FF-8E5C17E465FE}"/>
              </a:ext>
            </a:extLst>
          </p:cNvPr>
          <p:cNvSpPr txBox="1"/>
          <p:nvPr/>
        </p:nvSpPr>
        <p:spPr>
          <a:xfrm>
            <a:off x="9958388" y="5004816"/>
            <a:ext cx="1941004" cy="353943"/>
          </a:xfrm>
          <a:prstGeom prst="rect">
            <a:avLst/>
          </a:prstGeom>
          <a:noFill/>
        </p:spPr>
        <p:txBody>
          <a:bodyPr wrap="square" rtlCol="0">
            <a:spAutoFit/>
          </a:bodyPr>
          <a:lstStyle/>
          <a:p>
            <a:pPr algn="r"/>
            <a:r>
              <a:rPr lang="en-US" sz="1700">
                <a:solidFill>
                  <a:schemeClr val="bg1"/>
                </a:solidFill>
                <a:latin typeface="Arial Narrow" panose="020B0604020202020204" pitchFamily="34" charset="0"/>
                <a:cs typeface="Arial Narrow" panose="020B0604020202020204" pitchFamily="34" charset="0"/>
              </a:rPr>
              <a:t>ISS INSTRUMENTS</a:t>
            </a:r>
          </a:p>
        </p:txBody>
      </p:sp>
      <p:sp>
        <p:nvSpPr>
          <p:cNvPr id="134" name="TextBox 133">
            <a:extLst>
              <a:ext uri="{FF2B5EF4-FFF2-40B4-BE49-F238E27FC236}">
                <a16:creationId xmlns:a16="http://schemas.microsoft.com/office/drawing/2014/main" id="{541E2D9F-ECC4-834E-B87E-44F5B91AF4F6}"/>
              </a:ext>
            </a:extLst>
          </p:cNvPr>
          <p:cNvSpPr txBox="1"/>
          <p:nvPr/>
        </p:nvSpPr>
        <p:spPr>
          <a:xfrm>
            <a:off x="10529888" y="5876544"/>
            <a:ext cx="1369504" cy="353943"/>
          </a:xfrm>
          <a:prstGeom prst="rect">
            <a:avLst/>
          </a:prstGeom>
          <a:noFill/>
        </p:spPr>
        <p:txBody>
          <a:bodyPr wrap="square" rtlCol="0">
            <a:spAutoFit/>
          </a:bodyPr>
          <a:lstStyle/>
          <a:p>
            <a:pPr algn="r"/>
            <a:r>
              <a:rPr lang="en-US" sz="1700">
                <a:solidFill>
                  <a:schemeClr val="bg1"/>
                </a:solidFill>
                <a:latin typeface="Arial Narrow" panose="020B0604020202020204" pitchFamily="34" charset="0"/>
                <a:cs typeface="Arial Narrow" panose="020B0604020202020204" pitchFamily="34" charset="0"/>
              </a:rPr>
              <a:t>MISSIONS</a:t>
            </a:r>
          </a:p>
        </p:txBody>
      </p:sp>
      <p:grpSp>
        <p:nvGrpSpPr>
          <p:cNvPr id="179" name="Group 178">
            <a:extLst>
              <a:ext uri="{FF2B5EF4-FFF2-40B4-BE49-F238E27FC236}">
                <a16:creationId xmlns:a16="http://schemas.microsoft.com/office/drawing/2014/main" id="{4843297B-13E9-AC45-8409-6BF097DC4FAA}"/>
              </a:ext>
            </a:extLst>
          </p:cNvPr>
          <p:cNvGrpSpPr/>
          <p:nvPr/>
        </p:nvGrpSpPr>
        <p:grpSpPr>
          <a:xfrm>
            <a:off x="8720907" y="2152886"/>
            <a:ext cx="3145536" cy="1741724"/>
            <a:chOff x="8720907" y="2212846"/>
            <a:chExt cx="3145536" cy="1741724"/>
          </a:xfrm>
        </p:grpSpPr>
        <p:sp>
          <p:nvSpPr>
            <p:cNvPr id="131" name="TextBox 130">
              <a:extLst>
                <a:ext uri="{FF2B5EF4-FFF2-40B4-BE49-F238E27FC236}">
                  <a16:creationId xmlns:a16="http://schemas.microsoft.com/office/drawing/2014/main" id="{A7763622-EF62-1F4A-B303-69445099AB72}"/>
                </a:ext>
              </a:extLst>
            </p:cNvPr>
            <p:cNvSpPr txBox="1"/>
            <p:nvPr/>
          </p:nvSpPr>
          <p:spPr>
            <a:xfrm>
              <a:off x="8720907" y="2212846"/>
              <a:ext cx="3145536" cy="353943"/>
            </a:xfrm>
            <a:prstGeom prst="rect">
              <a:avLst/>
            </a:prstGeom>
            <a:noFill/>
          </p:spPr>
          <p:txBody>
            <a:bodyPr wrap="square" rtlCol="0">
              <a:spAutoFit/>
            </a:bodyPr>
            <a:lstStyle/>
            <a:p>
              <a:pPr algn="r"/>
              <a:r>
                <a:rPr lang="en-US" sz="1700">
                  <a:solidFill>
                    <a:schemeClr val="bg1"/>
                  </a:solidFill>
                  <a:latin typeface="Arial Narrow" panose="020B0604020202020204" pitchFamily="34" charset="0"/>
                  <a:cs typeface="Arial Narrow" panose="020B0604020202020204" pitchFamily="34" charset="0"/>
                </a:rPr>
                <a:t>INVEST/CUBESATS</a:t>
              </a:r>
            </a:p>
          </p:txBody>
        </p:sp>
        <p:grpSp>
          <p:nvGrpSpPr>
            <p:cNvPr id="176" name="Group 175">
              <a:extLst>
                <a:ext uri="{FF2B5EF4-FFF2-40B4-BE49-F238E27FC236}">
                  <a16:creationId xmlns:a16="http://schemas.microsoft.com/office/drawing/2014/main" id="{353E2CCE-4D22-5E47-99D4-9B524773A237}"/>
                </a:ext>
              </a:extLst>
            </p:cNvPr>
            <p:cNvGrpSpPr/>
            <p:nvPr/>
          </p:nvGrpSpPr>
          <p:grpSpPr>
            <a:xfrm>
              <a:off x="9285120" y="2508020"/>
              <a:ext cx="2496880" cy="1446550"/>
              <a:chOff x="9285120" y="2508020"/>
              <a:chExt cx="2496880" cy="1446550"/>
            </a:xfrm>
          </p:grpSpPr>
          <p:pic>
            <p:nvPicPr>
              <p:cNvPr id="9" name="Picture 8">
                <a:extLst>
                  <a:ext uri="{FF2B5EF4-FFF2-40B4-BE49-F238E27FC236}">
                    <a16:creationId xmlns:a16="http://schemas.microsoft.com/office/drawing/2014/main" id="{547E9CF8-D1A0-F74F-AFE5-9E693B33FCF3}"/>
                  </a:ext>
                </a:extLst>
              </p:cNvPr>
              <p:cNvPicPr>
                <a:picLocks noChangeAspect="1"/>
              </p:cNvPicPr>
              <p:nvPr/>
            </p:nvPicPr>
            <p:blipFill>
              <a:blip r:embed="rId15"/>
              <a:stretch>
                <a:fillRect/>
              </a:stretch>
            </p:blipFill>
            <p:spPr>
              <a:xfrm>
                <a:off x="11655000" y="2751156"/>
                <a:ext cx="127000" cy="127000"/>
              </a:xfrm>
              <a:prstGeom prst="rect">
                <a:avLst/>
              </a:prstGeom>
            </p:spPr>
          </p:pic>
          <p:pic>
            <p:nvPicPr>
              <p:cNvPr id="11" name="Picture 10">
                <a:extLst>
                  <a:ext uri="{FF2B5EF4-FFF2-40B4-BE49-F238E27FC236}">
                    <a16:creationId xmlns:a16="http://schemas.microsoft.com/office/drawing/2014/main" id="{1BF23C2C-8D4E-184E-B584-244AEF112FC1}"/>
                  </a:ext>
                </a:extLst>
              </p:cNvPr>
              <p:cNvPicPr>
                <a:picLocks noChangeAspect="1"/>
              </p:cNvPicPr>
              <p:nvPr/>
            </p:nvPicPr>
            <p:blipFill>
              <a:blip r:embed="rId16"/>
              <a:stretch>
                <a:fillRect/>
              </a:stretch>
            </p:blipFill>
            <p:spPr>
              <a:xfrm>
                <a:off x="11655000" y="3086738"/>
                <a:ext cx="127000" cy="127000"/>
              </a:xfrm>
              <a:prstGeom prst="rect">
                <a:avLst/>
              </a:prstGeom>
            </p:spPr>
          </p:pic>
          <p:pic>
            <p:nvPicPr>
              <p:cNvPr id="12" name="Picture 11">
                <a:extLst>
                  <a:ext uri="{FF2B5EF4-FFF2-40B4-BE49-F238E27FC236}">
                    <a16:creationId xmlns:a16="http://schemas.microsoft.com/office/drawing/2014/main" id="{36200430-289B-154B-807F-3B7150E56ACA}"/>
                  </a:ext>
                </a:extLst>
              </p:cNvPr>
              <p:cNvPicPr>
                <a:picLocks noChangeAspect="1"/>
              </p:cNvPicPr>
              <p:nvPr/>
            </p:nvPicPr>
            <p:blipFill>
              <a:blip r:embed="rId17"/>
              <a:stretch>
                <a:fillRect/>
              </a:stretch>
            </p:blipFill>
            <p:spPr>
              <a:xfrm>
                <a:off x="11655000" y="2583365"/>
                <a:ext cx="127000" cy="127000"/>
              </a:xfrm>
              <a:prstGeom prst="rect">
                <a:avLst/>
              </a:prstGeom>
            </p:spPr>
          </p:pic>
          <p:pic>
            <p:nvPicPr>
              <p:cNvPr id="13" name="Picture 12">
                <a:extLst>
                  <a:ext uri="{FF2B5EF4-FFF2-40B4-BE49-F238E27FC236}">
                    <a16:creationId xmlns:a16="http://schemas.microsoft.com/office/drawing/2014/main" id="{FAD2C9F8-A873-EF4F-9928-C7BEA3E5FCC4}"/>
                  </a:ext>
                </a:extLst>
              </p:cNvPr>
              <p:cNvPicPr>
                <a:picLocks noChangeAspect="1"/>
              </p:cNvPicPr>
              <p:nvPr/>
            </p:nvPicPr>
            <p:blipFill>
              <a:blip r:embed="rId15"/>
              <a:stretch>
                <a:fillRect/>
              </a:stretch>
            </p:blipFill>
            <p:spPr>
              <a:xfrm>
                <a:off x="11655000" y="2918947"/>
                <a:ext cx="127000" cy="127000"/>
              </a:xfrm>
              <a:prstGeom prst="rect">
                <a:avLst/>
              </a:prstGeom>
            </p:spPr>
          </p:pic>
          <p:pic>
            <p:nvPicPr>
              <p:cNvPr id="14" name="Picture 13">
                <a:extLst>
                  <a:ext uri="{FF2B5EF4-FFF2-40B4-BE49-F238E27FC236}">
                    <a16:creationId xmlns:a16="http://schemas.microsoft.com/office/drawing/2014/main" id="{5C98D20A-3D17-BE4C-BC9E-5A080CE2C03C}"/>
                  </a:ext>
                </a:extLst>
              </p:cNvPr>
              <p:cNvPicPr>
                <a:picLocks noChangeAspect="1"/>
              </p:cNvPicPr>
              <p:nvPr/>
            </p:nvPicPr>
            <p:blipFill>
              <a:blip r:embed="rId16"/>
              <a:stretch>
                <a:fillRect/>
              </a:stretch>
            </p:blipFill>
            <p:spPr>
              <a:xfrm>
                <a:off x="11655000" y="3254529"/>
                <a:ext cx="127000" cy="127000"/>
              </a:xfrm>
              <a:prstGeom prst="rect">
                <a:avLst/>
              </a:prstGeom>
            </p:spPr>
          </p:pic>
          <p:pic>
            <p:nvPicPr>
              <p:cNvPr id="15" name="Picture 14">
                <a:extLst>
                  <a:ext uri="{FF2B5EF4-FFF2-40B4-BE49-F238E27FC236}">
                    <a16:creationId xmlns:a16="http://schemas.microsoft.com/office/drawing/2014/main" id="{080A643F-A657-CA41-9891-2CA70E4F0F67}"/>
                  </a:ext>
                </a:extLst>
              </p:cNvPr>
              <p:cNvPicPr>
                <a:picLocks noChangeAspect="1"/>
              </p:cNvPicPr>
              <p:nvPr/>
            </p:nvPicPr>
            <p:blipFill>
              <a:blip r:embed="rId16"/>
              <a:stretch>
                <a:fillRect/>
              </a:stretch>
            </p:blipFill>
            <p:spPr>
              <a:xfrm>
                <a:off x="11655000" y="3422320"/>
                <a:ext cx="127000" cy="127000"/>
              </a:xfrm>
              <a:prstGeom prst="rect">
                <a:avLst/>
              </a:prstGeom>
            </p:spPr>
          </p:pic>
          <p:pic>
            <p:nvPicPr>
              <p:cNvPr id="16" name="Picture 15">
                <a:extLst>
                  <a:ext uri="{FF2B5EF4-FFF2-40B4-BE49-F238E27FC236}">
                    <a16:creationId xmlns:a16="http://schemas.microsoft.com/office/drawing/2014/main" id="{F0750C3F-3C04-2C48-8163-89FBB41448CF}"/>
                  </a:ext>
                </a:extLst>
              </p:cNvPr>
              <p:cNvPicPr>
                <a:picLocks noChangeAspect="1"/>
              </p:cNvPicPr>
              <p:nvPr/>
            </p:nvPicPr>
            <p:blipFill>
              <a:blip r:embed="rId16"/>
              <a:stretch>
                <a:fillRect/>
              </a:stretch>
            </p:blipFill>
            <p:spPr>
              <a:xfrm>
                <a:off x="11655000" y="3590112"/>
                <a:ext cx="127000" cy="127000"/>
              </a:xfrm>
              <a:prstGeom prst="rect">
                <a:avLst/>
              </a:prstGeom>
            </p:spPr>
          </p:pic>
          <p:sp>
            <p:nvSpPr>
              <p:cNvPr id="87" name="TextBox 86">
                <a:extLst>
                  <a:ext uri="{FF2B5EF4-FFF2-40B4-BE49-F238E27FC236}">
                    <a16:creationId xmlns:a16="http://schemas.microsoft.com/office/drawing/2014/main" id="{4E019C8A-4DA7-AA47-929F-5A7595EBC0F1}"/>
                  </a:ext>
                </a:extLst>
              </p:cNvPr>
              <p:cNvSpPr txBox="1"/>
              <p:nvPr/>
            </p:nvSpPr>
            <p:spPr>
              <a:xfrm>
                <a:off x="9285120" y="2508020"/>
                <a:ext cx="2370649" cy="1446550"/>
              </a:xfrm>
              <a:prstGeom prst="rect">
                <a:avLst/>
              </a:prstGeom>
              <a:noFill/>
            </p:spPr>
            <p:txBody>
              <a:bodyPr wrap="square" rtlCol="0">
                <a:spAutoFit/>
              </a:bodyPr>
              <a:lstStyle/>
              <a:p>
                <a:pPr algn="r"/>
                <a:r>
                  <a:rPr lang="en-US" sz="1100">
                    <a:solidFill>
                      <a:srgbClr val="C3E7FE"/>
                    </a:solidFill>
                    <a:latin typeface="Arial Narrow" panose="020B0604020202020204" pitchFamily="34" charset="0"/>
                    <a:cs typeface="Arial Narrow" panose="020B0604020202020204" pitchFamily="34" charset="0"/>
                  </a:rPr>
                  <a:t>CSIM-FD 2023</a:t>
                </a:r>
              </a:p>
              <a:p>
                <a:pPr algn="r"/>
                <a:r>
                  <a:rPr lang="en-US" sz="1100">
                    <a:solidFill>
                      <a:srgbClr val="C3E7FE"/>
                    </a:solidFill>
                    <a:latin typeface="Arial Narrow" panose="020B0604020202020204" pitchFamily="34" charset="0"/>
                    <a:cs typeface="Arial Narrow" panose="020B0604020202020204" pitchFamily="34" charset="0"/>
                  </a:rPr>
                  <a:t>HARP 2022</a:t>
                </a:r>
              </a:p>
              <a:p>
                <a:pPr algn="r"/>
                <a:r>
                  <a:rPr lang="en-US" sz="1100">
                    <a:solidFill>
                      <a:srgbClr val="C3E7FE"/>
                    </a:solidFill>
                    <a:latin typeface="Arial Narrow" panose="020B0604020202020204" pitchFamily="34" charset="0"/>
                    <a:cs typeface="Arial Narrow" panose="020B0604020202020204" pitchFamily="34" charset="0"/>
                  </a:rPr>
                  <a:t>CIRIS 2023</a:t>
                </a:r>
              </a:p>
              <a:p>
                <a:pPr algn="r"/>
                <a:r>
                  <a:rPr lang="en-US" sz="1100">
                    <a:solidFill>
                      <a:srgbClr val="C3E7FE"/>
                    </a:solidFill>
                    <a:latin typeface="Arial Narrow" panose="020B0604020202020204" pitchFamily="34" charset="0"/>
                    <a:cs typeface="Arial Narrow" panose="020B0604020202020204" pitchFamily="34" charset="0"/>
                  </a:rPr>
                  <a:t>CTIM* 2022</a:t>
                </a:r>
              </a:p>
              <a:p>
                <a:pPr algn="r"/>
                <a:r>
                  <a:rPr lang="en-US" sz="1100">
                    <a:solidFill>
                      <a:srgbClr val="C3E7FE"/>
                    </a:solidFill>
                    <a:latin typeface="Arial Narrow" panose="020B0604020202020204" pitchFamily="34" charset="0"/>
                    <a:cs typeface="Arial Narrow" panose="020B0604020202020204" pitchFamily="34" charset="0"/>
                  </a:rPr>
                  <a:t>HYTI* 2022</a:t>
                </a:r>
              </a:p>
              <a:p>
                <a:pPr algn="r"/>
                <a:r>
                  <a:rPr lang="en-US" sz="1100">
                    <a:solidFill>
                      <a:srgbClr val="C3E7FE"/>
                    </a:solidFill>
                    <a:latin typeface="Arial Narrow" panose="020B0604020202020204" pitchFamily="34" charset="0"/>
                    <a:cs typeface="Arial Narrow" panose="020B0604020202020204" pitchFamily="34" charset="0"/>
                  </a:rPr>
                  <a:t>SNOOPI* 2022</a:t>
                </a:r>
              </a:p>
              <a:p>
                <a:pPr algn="r"/>
                <a:r>
                  <a:rPr lang="en-US" sz="1100">
                    <a:solidFill>
                      <a:srgbClr val="C3E7FE"/>
                    </a:solidFill>
                    <a:latin typeface="Arial Narrow" panose="020B0604020202020204" pitchFamily="34" charset="0"/>
                    <a:cs typeface="Arial Narrow" panose="020B0604020202020204" pitchFamily="34" charset="0"/>
                  </a:rPr>
                  <a:t>NACHOS* 2022</a:t>
                </a:r>
              </a:p>
              <a:p>
                <a:pPr algn="r"/>
                <a:r>
                  <a:rPr lang="en-US" sz="1100">
                    <a:solidFill>
                      <a:srgbClr val="C3E7FE"/>
                    </a:solidFill>
                    <a:latin typeface="Arial Narrow" panose="020B0604020202020204" pitchFamily="34" charset="0"/>
                    <a:cs typeface="Arial Narrow" panose="020B0604020202020204" pitchFamily="34" charset="0"/>
                  </a:rPr>
                  <a:t>NACHOS2* 2022</a:t>
                </a:r>
              </a:p>
            </p:txBody>
          </p:sp>
          <p:pic>
            <p:nvPicPr>
              <p:cNvPr id="196" name="Picture 195">
                <a:extLst>
                  <a:ext uri="{FF2B5EF4-FFF2-40B4-BE49-F238E27FC236}">
                    <a16:creationId xmlns:a16="http://schemas.microsoft.com/office/drawing/2014/main" id="{C3900FDB-C1B4-2F4F-8681-DDB4F32FF433}"/>
                  </a:ext>
                </a:extLst>
              </p:cNvPr>
              <p:cNvPicPr>
                <a:picLocks noChangeAspect="1"/>
              </p:cNvPicPr>
              <p:nvPr/>
            </p:nvPicPr>
            <p:blipFill>
              <a:blip r:embed="rId16"/>
              <a:stretch>
                <a:fillRect/>
              </a:stretch>
            </p:blipFill>
            <p:spPr>
              <a:xfrm>
                <a:off x="11655000" y="3756285"/>
                <a:ext cx="127000" cy="127000"/>
              </a:xfrm>
              <a:prstGeom prst="rect">
                <a:avLst/>
              </a:prstGeom>
            </p:spPr>
          </p:pic>
        </p:grpSp>
      </p:grpSp>
      <p:grpSp>
        <p:nvGrpSpPr>
          <p:cNvPr id="6" name="Group 5">
            <a:extLst>
              <a:ext uri="{FF2B5EF4-FFF2-40B4-BE49-F238E27FC236}">
                <a16:creationId xmlns:a16="http://schemas.microsoft.com/office/drawing/2014/main" id="{DA853D66-32AD-1040-A71E-1C322299560A}"/>
              </a:ext>
            </a:extLst>
          </p:cNvPr>
          <p:cNvGrpSpPr/>
          <p:nvPr/>
        </p:nvGrpSpPr>
        <p:grpSpPr>
          <a:xfrm>
            <a:off x="3543300" y="2889452"/>
            <a:ext cx="897252" cy="398223"/>
            <a:chOff x="3543300" y="2889452"/>
            <a:chExt cx="897252" cy="398223"/>
          </a:xfrm>
        </p:grpSpPr>
        <p:pic>
          <p:nvPicPr>
            <p:cNvPr id="44" name="Picture 43" descr="A black and white image of a person's face&#10;&#10;Description automatically generated with low confidence">
              <a:extLst>
                <a:ext uri="{FF2B5EF4-FFF2-40B4-BE49-F238E27FC236}">
                  <a16:creationId xmlns:a16="http://schemas.microsoft.com/office/drawing/2014/main" id="{3A0F1300-542F-5842-93E1-37411A31754D}"/>
                </a:ext>
              </a:extLst>
            </p:cNvPr>
            <p:cNvPicPr>
              <a:picLocks noChangeAspect="1"/>
            </p:cNvPicPr>
            <p:nvPr/>
          </p:nvPicPr>
          <p:blipFill>
            <a:blip r:embed="rId14"/>
            <a:stretch>
              <a:fillRect/>
            </a:stretch>
          </p:blipFill>
          <p:spPr>
            <a:xfrm>
              <a:off x="3543300" y="2968625"/>
              <a:ext cx="158857" cy="114730"/>
            </a:xfrm>
            <a:prstGeom prst="rect">
              <a:avLst/>
            </a:prstGeom>
          </p:spPr>
        </p:pic>
        <p:pic>
          <p:nvPicPr>
            <p:cNvPr id="102" name="Picture 101" descr="A picture containing text, satellite&#10;&#10;Description automatically generated">
              <a:extLst>
                <a:ext uri="{FF2B5EF4-FFF2-40B4-BE49-F238E27FC236}">
                  <a16:creationId xmlns:a16="http://schemas.microsoft.com/office/drawing/2014/main" id="{DDD9475D-F26D-854C-A8CE-330174AEF89A}"/>
                </a:ext>
              </a:extLst>
            </p:cNvPr>
            <p:cNvPicPr>
              <a:picLocks noChangeAspect="1"/>
            </p:cNvPicPr>
            <p:nvPr/>
          </p:nvPicPr>
          <p:blipFill>
            <a:blip r:embed="rId18"/>
            <a:stretch>
              <a:fillRect/>
            </a:stretch>
          </p:blipFill>
          <p:spPr>
            <a:xfrm>
              <a:off x="3713125" y="3109875"/>
              <a:ext cx="469900" cy="177800"/>
            </a:xfrm>
            <a:prstGeom prst="rect">
              <a:avLst/>
            </a:prstGeom>
          </p:spPr>
        </p:pic>
        <p:sp>
          <p:nvSpPr>
            <p:cNvPr id="91" name="TextBox 90">
              <a:extLst>
                <a:ext uri="{FF2B5EF4-FFF2-40B4-BE49-F238E27FC236}">
                  <a16:creationId xmlns:a16="http://schemas.microsoft.com/office/drawing/2014/main" id="{D52C0519-FF96-DC4B-AB18-A58873C285AF}"/>
                </a:ext>
              </a:extLst>
            </p:cNvPr>
            <p:cNvSpPr txBox="1"/>
            <p:nvPr/>
          </p:nvSpPr>
          <p:spPr>
            <a:xfrm>
              <a:off x="3621845" y="2889452"/>
              <a:ext cx="818707"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LANDSAT 7</a:t>
              </a:r>
            </a:p>
          </p:txBody>
        </p:sp>
      </p:grpSp>
      <p:grpSp>
        <p:nvGrpSpPr>
          <p:cNvPr id="8" name="Group 7">
            <a:extLst>
              <a:ext uri="{FF2B5EF4-FFF2-40B4-BE49-F238E27FC236}">
                <a16:creationId xmlns:a16="http://schemas.microsoft.com/office/drawing/2014/main" id="{A584D1BC-0C55-EC4D-B06B-28FAEEA8ABE5}"/>
              </a:ext>
            </a:extLst>
          </p:cNvPr>
          <p:cNvGrpSpPr/>
          <p:nvPr/>
        </p:nvGrpSpPr>
        <p:grpSpPr>
          <a:xfrm>
            <a:off x="4168775" y="3322675"/>
            <a:ext cx="690305" cy="492050"/>
            <a:chOff x="4168775" y="3322675"/>
            <a:chExt cx="690305" cy="492050"/>
          </a:xfrm>
        </p:grpSpPr>
        <p:pic>
          <p:nvPicPr>
            <p:cNvPr id="43" name="Picture 42" descr="A picture containing window, building, wheel&#10;&#10;Description automatically generated">
              <a:extLst>
                <a:ext uri="{FF2B5EF4-FFF2-40B4-BE49-F238E27FC236}">
                  <a16:creationId xmlns:a16="http://schemas.microsoft.com/office/drawing/2014/main" id="{43703F3D-9B2A-2246-844C-3E3334A2CA11}"/>
                </a:ext>
              </a:extLst>
            </p:cNvPr>
            <p:cNvPicPr>
              <a:picLocks noChangeAspect="1"/>
            </p:cNvPicPr>
            <p:nvPr/>
          </p:nvPicPr>
          <p:blipFill>
            <a:blip r:embed="rId4"/>
            <a:stretch>
              <a:fillRect/>
            </a:stretch>
          </p:blipFill>
          <p:spPr>
            <a:xfrm>
              <a:off x="4168775" y="3387725"/>
              <a:ext cx="111126" cy="111126"/>
            </a:xfrm>
            <a:prstGeom prst="rect">
              <a:avLst/>
            </a:prstGeom>
          </p:spPr>
        </p:pic>
        <p:pic>
          <p:nvPicPr>
            <p:cNvPr id="126" name="Picture 125" descr="A picture containing gear&#10;&#10;Description automatically generated">
              <a:extLst>
                <a:ext uri="{FF2B5EF4-FFF2-40B4-BE49-F238E27FC236}">
                  <a16:creationId xmlns:a16="http://schemas.microsoft.com/office/drawing/2014/main" id="{1B115252-26B4-304E-89E3-0AEA8382F722}"/>
                </a:ext>
              </a:extLst>
            </p:cNvPr>
            <p:cNvPicPr>
              <a:picLocks noChangeAspect="1"/>
            </p:cNvPicPr>
            <p:nvPr/>
          </p:nvPicPr>
          <p:blipFill>
            <a:blip r:embed="rId19"/>
            <a:stretch>
              <a:fillRect/>
            </a:stretch>
          </p:blipFill>
          <p:spPr>
            <a:xfrm>
              <a:off x="4338600" y="3522625"/>
              <a:ext cx="393700" cy="292100"/>
            </a:xfrm>
            <a:prstGeom prst="rect">
              <a:avLst/>
            </a:prstGeom>
          </p:spPr>
        </p:pic>
        <p:sp>
          <p:nvSpPr>
            <p:cNvPr id="93" name="TextBox 92">
              <a:extLst>
                <a:ext uri="{FF2B5EF4-FFF2-40B4-BE49-F238E27FC236}">
                  <a16:creationId xmlns:a16="http://schemas.microsoft.com/office/drawing/2014/main" id="{FC7E3C56-2D81-5943-8923-55B8B0397947}"/>
                </a:ext>
              </a:extLst>
            </p:cNvPr>
            <p:cNvSpPr txBox="1"/>
            <p:nvPr/>
          </p:nvSpPr>
          <p:spPr>
            <a:xfrm>
              <a:off x="4215810" y="3322675"/>
              <a:ext cx="643270"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TERRA</a:t>
              </a:r>
            </a:p>
          </p:txBody>
        </p:sp>
      </p:grpSp>
      <p:grpSp>
        <p:nvGrpSpPr>
          <p:cNvPr id="10" name="Group 9">
            <a:extLst>
              <a:ext uri="{FF2B5EF4-FFF2-40B4-BE49-F238E27FC236}">
                <a16:creationId xmlns:a16="http://schemas.microsoft.com/office/drawing/2014/main" id="{90A6D38F-04A3-7A44-B08C-37647F87ED53}"/>
              </a:ext>
            </a:extLst>
          </p:cNvPr>
          <p:cNvGrpSpPr/>
          <p:nvPr/>
        </p:nvGrpSpPr>
        <p:grpSpPr>
          <a:xfrm>
            <a:off x="4895850" y="3551902"/>
            <a:ext cx="683843" cy="493898"/>
            <a:chOff x="4895850" y="3551902"/>
            <a:chExt cx="683843" cy="493898"/>
          </a:xfrm>
        </p:grpSpPr>
        <p:pic>
          <p:nvPicPr>
            <p:cNvPr id="42" name="Picture 41" descr="A picture containing window, building, wheel&#10;&#10;Description automatically generated">
              <a:extLst>
                <a:ext uri="{FF2B5EF4-FFF2-40B4-BE49-F238E27FC236}">
                  <a16:creationId xmlns:a16="http://schemas.microsoft.com/office/drawing/2014/main" id="{DCCDF196-98DC-104E-B0A2-87EB9A8E9B81}"/>
                </a:ext>
              </a:extLst>
            </p:cNvPr>
            <p:cNvPicPr>
              <a:picLocks noChangeAspect="1"/>
            </p:cNvPicPr>
            <p:nvPr/>
          </p:nvPicPr>
          <p:blipFill>
            <a:blip r:embed="rId4"/>
            <a:stretch>
              <a:fillRect/>
            </a:stretch>
          </p:blipFill>
          <p:spPr>
            <a:xfrm>
              <a:off x="4895850" y="3619500"/>
              <a:ext cx="111126" cy="111126"/>
            </a:xfrm>
            <a:prstGeom prst="rect">
              <a:avLst/>
            </a:prstGeom>
          </p:spPr>
        </p:pic>
        <p:pic>
          <p:nvPicPr>
            <p:cNvPr id="82" name="Picture 81" descr="A black and white image of a world map&#10;&#10;Description automatically generated with low confidence">
              <a:extLst>
                <a:ext uri="{FF2B5EF4-FFF2-40B4-BE49-F238E27FC236}">
                  <a16:creationId xmlns:a16="http://schemas.microsoft.com/office/drawing/2014/main" id="{492D1606-04E0-DC4D-A121-30ABDF43E164}"/>
                </a:ext>
              </a:extLst>
            </p:cNvPr>
            <p:cNvPicPr>
              <a:picLocks noChangeAspect="1"/>
            </p:cNvPicPr>
            <p:nvPr/>
          </p:nvPicPr>
          <p:blipFill>
            <a:blip r:embed="rId20"/>
            <a:stretch>
              <a:fillRect/>
            </a:stretch>
          </p:blipFill>
          <p:spPr>
            <a:xfrm>
              <a:off x="4997450" y="3766400"/>
              <a:ext cx="406400" cy="279400"/>
            </a:xfrm>
            <a:prstGeom prst="rect">
              <a:avLst/>
            </a:prstGeom>
          </p:spPr>
        </p:pic>
        <p:sp>
          <p:nvSpPr>
            <p:cNvPr id="95" name="TextBox 94">
              <a:extLst>
                <a:ext uri="{FF2B5EF4-FFF2-40B4-BE49-F238E27FC236}">
                  <a16:creationId xmlns:a16="http://schemas.microsoft.com/office/drawing/2014/main" id="{C14B7B1D-6270-2549-B24D-361A9A11CB2D}"/>
                </a:ext>
              </a:extLst>
            </p:cNvPr>
            <p:cNvSpPr txBox="1"/>
            <p:nvPr/>
          </p:nvSpPr>
          <p:spPr>
            <a:xfrm>
              <a:off x="4936423" y="3551902"/>
              <a:ext cx="643270"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AQUA</a:t>
              </a:r>
            </a:p>
          </p:txBody>
        </p:sp>
      </p:grpSp>
      <p:grpSp>
        <p:nvGrpSpPr>
          <p:cNvPr id="4" name="Group 3">
            <a:extLst>
              <a:ext uri="{FF2B5EF4-FFF2-40B4-BE49-F238E27FC236}">
                <a16:creationId xmlns:a16="http://schemas.microsoft.com/office/drawing/2014/main" id="{35CF14E2-3F78-EA47-8385-A584ECDE666E}"/>
              </a:ext>
            </a:extLst>
          </p:cNvPr>
          <p:cNvGrpSpPr/>
          <p:nvPr/>
        </p:nvGrpSpPr>
        <p:grpSpPr>
          <a:xfrm>
            <a:off x="6629400" y="3482051"/>
            <a:ext cx="836270" cy="486699"/>
            <a:chOff x="6629400" y="3482051"/>
            <a:chExt cx="836270" cy="486699"/>
          </a:xfrm>
        </p:grpSpPr>
        <p:pic>
          <p:nvPicPr>
            <p:cNvPr id="37" name="Picture 36" descr="A picture containing window, building, wheel&#10;&#10;Description automatically generated">
              <a:extLst>
                <a:ext uri="{FF2B5EF4-FFF2-40B4-BE49-F238E27FC236}">
                  <a16:creationId xmlns:a16="http://schemas.microsoft.com/office/drawing/2014/main" id="{2CB11F98-E77B-5C44-AB9F-C2D19E2E6F39}"/>
                </a:ext>
              </a:extLst>
            </p:cNvPr>
            <p:cNvPicPr>
              <a:picLocks noChangeAspect="1"/>
            </p:cNvPicPr>
            <p:nvPr/>
          </p:nvPicPr>
          <p:blipFill>
            <a:blip r:embed="rId4"/>
            <a:stretch>
              <a:fillRect/>
            </a:stretch>
          </p:blipFill>
          <p:spPr>
            <a:xfrm>
              <a:off x="6629400" y="3549649"/>
              <a:ext cx="111126" cy="111126"/>
            </a:xfrm>
            <a:prstGeom prst="rect">
              <a:avLst/>
            </a:prstGeom>
          </p:spPr>
        </p:pic>
        <p:pic>
          <p:nvPicPr>
            <p:cNvPr id="88" name="Picture 87">
              <a:extLst>
                <a:ext uri="{FF2B5EF4-FFF2-40B4-BE49-F238E27FC236}">
                  <a16:creationId xmlns:a16="http://schemas.microsoft.com/office/drawing/2014/main" id="{5D0E9DE9-E25D-BE47-BB61-C96457591F07}"/>
                </a:ext>
              </a:extLst>
            </p:cNvPr>
            <p:cNvPicPr>
              <a:picLocks noChangeAspect="1"/>
            </p:cNvPicPr>
            <p:nvPr/>
          </p:nvPicPr>
          <p:blipFill>
            <a:blip r:embed="rId21"/>
            <a:stretch>
              <a:fillRect/>
            </a:stretch>
          </p:blipFill>
          <p:spPr>
            <a:xfrm>
              <a:off x="6768250" y="3689350"/>
              <a:ext cx="355600" cy="279400"/>
            </a:xfrm>
            <a:prstGeom prst="rect">
              <a:avLst/>
            </a:prstGeom>
          </p:spPr>
        </p:pic>
        <p:sp>
          <p:nvSpPr>
            <p:cNvPr id="99" name="TextBox 98">
              <a:extLst>
                <a:ext uri="{FF2B5EF4-FFF2-40B4-BE49-F238E27FC236}">
                  <a16:creationId xmlns:a16="http://schemas.microsoft.com/office/drawing/2014/main" id="{FDC2187C-71CE-3540-927F-DC7C54DE8013}"/>
                </a:ext>
              </a:extLst>
            </p:cNvPr>
            <p:cNvSpPr txBox="1"/>
            <p:nvPr/>
          </p:nvSpPr>
          <p:spPr>
            <a:xfrm>
              <a:off x="6680520" y="3482051"/>
              <a:ext cx="785150"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CLOUDSAT</a:t>
              </a:r>
            </a:p>
          </p:txBody>
        </p:sp>
      </p:grpSp>
      <p:grpSp>
        <p:nvGrpSpPr>
          <p:cNvPr id="21" name="Group 20">
            <a:extLst>
              <a:ext uri="{FF2B5EF4-FFF2-40B4-BE49-F238E27FC236}">
                <a16:creationId xmlns:a16="http://schemas.microsoft.com/office/drawing/2014/main" id="{5C501282-35D0-DB42-933C-1638C73CDFE0}"/>
              </a:ext>
            </a:extLst>
          </p:cNvPr>
          <p:cNvGrpSpPr/>
          <p:nvPr/>
        </p:nvGrpSpPr>
        <p:grpSpPr>
          <a:xfrm>
            <a:off x="6908693" y="2100805"/>
            <a:ext cx="862743" cy="466920"/>
            <a:chOff x="6908693" y="2100805"/>
            <a:chExt cx="862743" cy="466920"/>
          </a:xfrm>
        </p:grpSpPr>
        <p:pic>
          <p:nvPicPr>
            <p:cNvPr id="39" name="Picture 38" descr="A black and white image of a person's face&#10;&#10;Description automatically generated with low confidence">
              <a:extLst>
                <a:ext uri="{FF2B5EF4-FFF2-40B4-BE49-F238E27FC236}">
                  <a16:creationId xmlns:a16="http://schemas.microsoft.com/office/drawing/2014/main" id="{2B106FB2-82C3-FE43-B0BB-E0CD66FB772D}"/>
                </a:ext>
              </a:extLst>
            </p:cNvPr>
            <p:cNvPicPr>
              <a:picLocks noChangeAspect="1"/>
            </p:cNvPicPr>
            <p:nvPr/>
          </p:nvPicPr>
          <p:blipFill>
            <a:blip r:embed="rId14"/>
            <a:stretch>
              <a:fillRect/>
            </a:stretch>
          </p:blipFill>
          <p:spPr>
            <a:xfrm>
              <a:off x="6908693" y="2176796"/>
              <a:ext cx="158857" cy="114730"/>
            </a:xfrm>
            <a:prstGeom prst="rect">
              <a:avLst/>
            </a:prstGeom>
          </p:spPr>
        </p:pic>
        <p:pic>
          <p:nvPicPr>
            <p:cNvPr id="120" name="Picture 119" descr="A screenshot of a computer&#10;&#10;Description automatically generated with medium confidence">
              <a:extLst>
                <a:ext uri="{FF2B5EF4-FFF2-40B4-BE49-F238E27FC236}">
                  <a16:creationId xmlns:a16="http://schemas.microsoft.com/office/drawing/2014/main" id="{2D505143-638B-5140-ABDB-55DF756814AF}"/>
                </a:ext>
              </a:extLst>
            </p:cNvPr>
            <p:cNvPicPr>
              <a:picLocks noChangeAspect="1"/>
            </p:cNvPicPr>
            <p:nvPr/>
          </p:nvPicPr>
          <p:blipFill>
            <a:blip r:embed="rId22"/>
            <a:stretch>
              <a:fillRect/>
            </a:stretch>
          </p:blipFill>
          <p:spPr>
            <a:xfrm>
              <a:off x="7047650" y="2339125"/>
              <a:ext cx="495300" cy="228600"/>
            </a:xfrm>
            <a:prstGeom prst="rect">
              <a:avLst/>
            </a:prstGeom>
          </p:spPr>
        </p:pic>
        <p:sp>
          <p:nvSpPr>
            <p:cNvPr id="103" name="TextBox 102">
              <a:extLst>
                <a:ext uri="{FF2B5EF4-FFF2-40B4-BE49-F238E27FC236}">
                  <a16:creationId xmlns:a16="http://schemas.microsoft.com/office/drawing/2014/main" id="{5E90BC88-A039-7C4A-AF12-0B2AA5756CD8}"/>
                </a:ext>
              </a:extLst>
            </p:cNvPr>
            <p:cNvSpPr txBox="1"/>
            <p:nvPr/>
          </p:nvSpPr>
          <p:spPr>
            <a:xfrm>
              <a:off x="6986286" y="2100805"/>
              <a:ext cx="785150"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SUOMI NPP</a:t>
              </a:r>
            </a:p>
          </p:txBody>
        </p:sp>
      </p:grpSp>
      <p:grpSp>
        <p:nvGrpSpPr>
          <p:cNvPr id="23" name="Group 22">
            <a:extLst>
              <a:ext uri="{FF2B5EF4-FFF2-40B4-BE49-F238E27FC236}">
                <a16:creationId xmlns:a16="http://schemas.microsoft.com/office/drawing/2014/main" id="{0ACEA953-F863-0C47-8996-39D20521784C}"/>
              </a:ext>
            </a:extLst>
          </p:cNvPr>
          <p:cNvGrpSpPr/>
          <p:nvPr/>
        </p:nvGrpSpPr>
        <p:grpSpPr>
          <a:xfrm>
            <a:off x="6492875" y="1538468"/>
            <a:ext cx="864767" cy="381557"/>
            <a:chOff x="6492875" y="1538468"/>
            <a:chExt cx="864767" cy="381557"/>
          </a:xfrm>
        </p:grpSpPr>
        <p:pic>
          <p:nvPicPr>
            <p:cNvPr id="45" name="Picture 44" descr="A black and white image of a person's face&#10;&#10;Description automatically generated with low confidence">
              <a:extLst>
                <a:ext uri="{FF2B5EF4-FFF2-40B4-BE49-F238E27FC236}">
                  <a16:creationId xmlns:a16="http://schemas.microsoft.com/office/drawing/2014/main" id="{2137A682-FBE4-154E-92FA-28C7765FFA95}"/>
                </a:ext>
              </a:extLst>
            </p:cNvPr>
            <p:cNvPicPr>
              <a:picLocks noChangeAspect="1"/>
            </p:cNvPicPr>
            <p:nvPr/>
          </p:nvPicPr>
          <p:blipFill>
            <a:blip r:embed="rId14"/>
            <a:stretch>
              <a:fillRect/>
            </a:stretch>
          </p:blipFill>
          <p:spPr>
            <a:xfrm>
              <a:off x="6492875" y="1609725"/>
              <a:ext cx="158857" cy="114730"/>
            </a:xfrm>
            <a:prstGeom prst="rect">
              <a:avLst/>
            </a:prstGeom>
          </p:spPr>
        </p:pic>
        <p:pic>
          <p:nvPicPr>
            <p:cNvPr id="104" name="Picture 103" descr="A screenshot of a video game&#10;&#10;Description automatically generated with medium confidence">
              <a:extLst>
                <a:ext uri="{FF2B5EF4-FFF2-40B4-BE49-F238E27FC236}">
                  <a16:creationId xmlns:a16="http://schemas.microsoft.com/office/drawing/2014/main" id="{4437E939-DE95-474D-8F06-FD8B58CDD929}"/>
                </a:ext>
              </a:extLst>
            </p:cNvPr>
            <p:cNvPicPr>
              <a:picLocks noChangeAspect="1"/>
            </p:cNvPicPr>
            <p:nvPr/>
          </p:nvPicPr>
          <p:blipFill>
            <a:blip r:embed="rId23"/>
            <a:stretch>
              <a:fillRect/>
            </a:stretch>
          </p:blipFill>
          <p:spPr>
            <a:xfrm>
              <a:off x="6660300" y="1767625"/>
              <a:ext cx="584200" cy="152400"/>
            </a:xfrm>
            <a:prstGeom prst="rect">
              <a:avLst/>
            </a:prstGeom>
          </p:spPr>
        </p:pic>
        <p:sp>
          <p:nvSpPr>
            <p:cNvPr id="105" name="TextBox 104">
              <a:extLst>
                <a:ext uri="{FF2B5EF4-FFF2-40B4-BE49-F238E27FC236}">
                  <a16:creationId xmlns:a16="http://schemas.microsoft.com/office/drawing/2014/main" id="{37E93024-37AB-C14F-B69F-C1B17592212B}"/>
                </a:ext>
              </a:extLst>
            </p:cNvPr>
            <p:cNvSpPr txBox="1"/>
            <p:nvPr/>
          </p:nvSpPr>
          <p:spPr>
            <a:xfrm>
              <a:off x="6572492" y="1538468"/>
              <a:ext cx="785150"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LANDSAT 8</a:t>
              </a:r>
            </a:p>
          </p:txBody>
        </p:sp>
      </p:grpSp>
      <p:grpSp>
        <p:nvGrpSpPr>
          <p:cNvPr id="24" name="Group 23">
            <a:extLst>
              <a:ext uri="{FF2B5EF4-FFF2-40B4-BE49-F238E27FC236}">
                <a16:creationId xmlns:a16="http://schemas.microsoft.com/office/drawing/2014/main" id="{46B96DAA-F190-C64B-A548-55B5E80812ED}"/>
              </a:ext>
            </a:extLst>
          </p:cNvPr>
          <p:cNvGrpSpPr/>
          <p:nvPr/>
        </p:nvGrpSpPr>
        <p:grpSpPr>
          <a:xfrm>
            <a:off x="6019800" y="1027253"/>
            <a:ext cx="694550" cy="450672"/>
            <a:chOff x="6019800" y="1027253"/>
            <a:chExt cx="694550" cy="450672"/>
          </a:xfrm>
        </p:grpSpPr>
        <p:pic>
          <p:nvPicPr>
            <p:cNvPr id="46" name="Picture 45" descr="A picture containing window, building, wheel&#10;&#10;Description automatically generated">
              <a:extLst>
                <a:ext uri="{FF2B5EF4-FFF2-40B4-BE49-F238E27FC236}">
                  <a16:creationId xmlns:a16="http://schemas.microsoft.com/office/drawing/2014/main" id="{7A3131B5-8512-524A-B423-76A3DC704B41}"/>
                </a:ext>
              </a:extLst>
            </p:cNvPr>
            <p:cNvPicPr>
              <a:picLocks noChangeAspect="1"/>
            </p:cNvPicPr>
            <p:nvPr/>
          </p:nvPicPr>
          <p:blipFill>
            <a:blip r:embed="rId4"/>
            <a:stretch>
              <a:fillRect/>
            </a:stretch>
          </p:blipFill>
          <p:spPr>
            <a:xfrm>
              <a:off x="6019800" y="1089025"/>
              <a:ext cx="111126" cy="111126"/>
            </a:xfrm>
            <a:prstGeom prst="rect">
              <a:avLst/>
            </a:prstGeom>
          </p:spPr>
        </p:pic>
        <p:pic>
          <p:nvPicPr>
            <p:cNvPr id="94" name="Picture 93" descr="A picture containing satellite, transport&#10;&#10;Description automatically generated">
              <a:extLst>
                <a:ext uri="{FF2B5EF4-FFF2-40B4-BE49-F238E27FC236}">
                  <a16:creationId xmlns:a16="http://schemas.microsoft.com/office/drawing/2014/main" id="{5EBC337E-9578-884C-A2D9-C25627E10A4E}"/>
                </a:ext>
              </a:extLst>
            </p:cNvPr>
            <p:cNvPicPr>
              <a:picLocks noChangeAspect="1"/>
            </p:cNvPicPr>
            <p:nvPr/>
          </p:nvPicPr>
          <p:blipFill>
            <a:blip r:embed="rId24"/>
            <a:stretch>
              <a:fillRect/>
            </a:stretch>
          </p:blipFill>
          <p:spPr>
            <a:xfrm>
              <a:off x="6193650" y="1223925"/>
              <a:ext cx="520700" cy="254000"/>
            </a:xfrm>
            <a:prstGeom prst="rect">
              <a:avLst/>
            </a:prstGeom>
          </p:spPr>
        </p:pic>
        <p:sp>
          <p:nvSpPr>
            <p:cNvPr id="107" name="TextBox 106">
              <a:extLst>
                <a:ext uri="{FF2B5EF4-FFF2-40B4-BE49-F238E27FC236}">
                  <a16:creationId xmlns:a16="http://schemas.microsoft.com/office/drawing/2014/main" id="{0FBF118C-F8A1-A24C-A315-4E4596E474FF}"/>
                </a:ext>
              </a:extLst>
            </p:cNvPr>
            <p:cNvSpPr txBox="1"/>
            <p:nvPr/>
          </p:nvSpPr>
          <p:spPr>
            <a:xfrm>
              <a:off x="6068992" y="1027253"/>
              <a:ext cx="428264"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GPM</a:t>
              </a:r>
            </a:p>
          </p:txBody>
        </p:sp>
      </p:grpSp>
      <p:grpSp>
        <p:nvGrpSpPr>
          <p:cNvPr id="25" name="Group 24">
            <a:extLst>
              <a:ext uri="{FF2B5EF4-FFF2-40B4-BE49-F238E27FC236}">
                <a16:creationId xmlns:a16="http://schemas.microsoft.com/office/drawing/2014/main" id="{3783E980-87D8-AE4A-9905-DBC43E6D8432}"/>
              </a:ext>
            </a:extLst>
          </p:cNvPr>
          <p:cNvGrpSpPr/>
          <p:nvPr/>
        </p:nvGrpSpPr>
        <p:grpSpPr>
          <a:xfrm>
            <a:off x="5302168" y="679048"/>
            <a:ext cx="762082" cy="411527"/>
            <a:chOff x="5302168" y="679048"/>
            <a:chExt cx="762082" cy="411527"/>
          </a:xfrm>
        </p:grpSpPr>
        <p:pic>
          <p:nvPicPr>
            <p:cNvPr id="110" name="Picture 109" descr="A picture containing transport, satellite&#10;&#10;Description automatically generated">
              <a:extLst>
                <a:ext uri="{FF2B5EF4-FFF2-40B4-BE49-F238E27FC236}">
                  <a16:creationId xmlns:a16="http://schemas.microsoft.com/office/drawing/2014/main" id="{90A05B5A-3268-1146-A79B-153BC22CCF6D}"/>
                </a:ext>
              </a:extLst>
            </p:cNvPr>
            <p:cNvPicPr>
              <a:picLocks noChangeAspect="1"/>
            </p:cNvPicPr>
            <p:nvPr/>
          </p:nvPicPr>
          <p:blipFill>
            <a:blip r:embed="rId25"/>
            <a:stretch>
              <a:fillRect/>
            </a:stretch>
          </p:blipFill>
          <p:spPr>
            <a:xfrm>
              <a:off x="5378450" y="874675"/>
              <a:ext cx="685800" cy="215900"/>
            </a:xfrm>
            <a:prstGeom prst="rect">
              <a:avLst/>
            </a:prstGeom>
          </p:spPr>
        </p:pic>
        <p:sp>
          <p:nvSpPr>
            <p:cNvPr id="109" name="TextBox 108">
              <a:extLst>
                <a:ext uri="{FF2B5EF4-FFF2-40B4-BE49-F238E27FC236}">
                  <a16:creationId xmlns:a16="http://schemas.microsoft.com/office/drawing/2014/main" id="{9128DD05-2737-914B-B1D1-A6C38232211D}"/>
                </a:ext>
              </a:extLst>
            </p:cNvPr>
            <p:cNvSpPr txBox="1"/>
            <p:nvPr/>
          </p:nvSpPr>
          <p:spPr>
            <a:xfrm>
              <a:off x="5302168" y="679048"/>
              <a:ext cx="539188"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OCO-2</a:t>
              </a:r>
            </a:p>
          </p:txBody>
        </p:sp>
      </p:grpSp>
      <p:grpSp>
        <p:nvGrpSpPr>
          <p:cNvPr id="26" name="Group 25">
            <a:extLst>
              <a:ext uri="{FF2B5EF4-FFF2-40B4-BE49-F238E27FC236}">
                <a16:creationId xmlns:a16="http://schemas.microsoft.com/office/drawing/2014/main" id="{B14C59E6-13F1-C041-9FBD-517EE28D606C}"/>
              </a:ext>
            </a:extLst>
          </p:cNvPr>
          <p:cNvGrpSpPr/>
          <p:nvPr/>
        </p:nvGrpSpPr>
        <p:grpSpPr>
          <a:xfrm>
            <a:off x="4622157" y="420547"/>
            <a:ext cx="592743" cy="562078"/>
            <a:chOff x="4622157" y="420547"/>
            <a:chExt cx="592743" cy="562078"/>
          </a:xfrm>
        </p:grpSpPr>
        <p:pic>
          <p:nvPicPr>
            <p:cNvPr id="118" name="Picture 117" descr="A close-up of a planet&#10;&#10;Description automatically generated with low confidence">
              <a:extLst>
                <a:ext uri="{FF2B5EF4-FFF2-40B4-BE49-F238E27FC236}">
                  <a16:creationId xmlns:a16="http://schemas.microsoft.com/office/drawing/2014/main" id="{A9FD32EE-34F8-DC40-A2E4-2C15F706FA24}"/>
                </a:ext>
              </a:extLst>
            </p:cNvPr>
            <p:cNvPicPr>
              <a:picLocks noChangeAspect="1"/>
            </p:cNvPicPr>
            <p:nvPr/>
          </p:nvPicPr>
          <p:blipFill>
            <a:blip r:embed="rId26"/>
            <a:stretch>
              <a:fillRect/>
            </a:stretch>
          </p:blipFill>
          <p:spPr>
            <a:xfrm>
              <a:off x="4922800" y="525425"/>
              <a:ext cx="292100" cy="457200"/>
            </a:xfrm>
            <a:prstGeom prst="rect">
              <a:avLst/>
            </a:prstGeom>
          </p:spPr>
        </p:pic>
        <p:sp>
          <p:nvSpPr>
            <p:cNvPr id="111" name="TextBox 110">
              <a:extLst>
                <a:ext uri="{FF2B5EF4-FFF2-40B4-BE49-F238E27FC236}">
                  <a16:creationId xmlns:a16="http://schemas.microsoft.com/office/drawing/2014/main" id="{A25D516D-63ED-0245-952A-272885AF08DD}"/>
                </a:ext>
              </a:extLst>
            </p:cNvPr>
            <p:cNvSpPr txBox="1"/>
            <p:nvPr/>
          </p:nvSpPr>
          <p:spPr>
            <a:xfrm>
              <a:off x="4622157" y="420547"/>
              <a:ext cx="539188"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SMAP</a:t>
              </a:r>
            </a:p>
          </p:txBody>
        </p:sp>
      </p:grpSp>
      <p:grpSp>
        <p:nvGrpSpPr>
          <p:cNvPr id="32" name="Group 31">
            <a:extLst>
              <a:ext uri="{FF2B5EF4-FFF2-40B4-BE49-F238E27FC236}">
                <a16:creationId xmlns:a16="http://schemas.microsoft.com/office/drawing/2014/main" id="{80FA97B5-ABA9-3C4C-8829-BD086941C96A}"/>
              </a:ext>
            </a:extLst>
          </p:cNvPr>
          <p:cNvGrpSpPr/>
          <p:nvPr/>
        </p:nvGrpSpPr>
        <p:grpSpPr>
          <a:xfrm>
            <a:off x="3733800" y="250785"/>
            <a:ext cx="1042686" cy="543740"/>
            <a:chOff x="3733800" y="250785"/>
            <a:chExt cx="1042686" cy="543740"/>
          </a:xfrm>
        </p:grpSpPr>
        <p:pic>
          <p:nvPicPr>
            <p:cNvPr id="47" name="Picture 46" descr="A black and white image of a person's face&#10;&#10;Description automatically generated with low confidence">
              <a:extLst>
                <a:ext uri="{FF2B5EF4-FFF2-40B4-BE49-F238E27FC236}">
                  <a16:creationId xmlns:a16="http://schemas.microsoft.com/office/drawing/2014/main" id="{A08AF38C-4FD5-6948-B75E-7C15166BFDA6}"/>
                </a:ext>
              </a:extLst>
            </p:cNvPr>
            <p:cNvPicPr>
              <a:picLocks noChangeAspect="1"/>
            </p:cNvPicPr>
            <p:nvPr/>
          </p:nvPicPr>
          <p:blipFill>
            <a:blip r:embed="rId14"/>
            <a:stretch>
              <a:fillRect/>
            </a:stretch>
          </p:blipFill>
          <p:spPr>
            <a:xfrm>
              <a:off x="3733800" y="320675"/>
              <a:ext cx="158857" cy="114730"/>
            </a:xfrm>
            <a:prstGeom prst="rect">
              <a:avLst/>
            </a:prstGeom>
          </p:spPr>
        </p:pic>
        <p:pic>
          <p:nvPicPr>
            <p:cNvPr id="108" name="Picture 107">
              <a:extLst>
                <a:ext uri="{FF2B5EF4-FFF2-40B4-BE49-F238E27FC236}">
                  <a16:creationId xmlns:a16="http://schemas.microsoft.com/office/drawing/2014/main" id="{4BCF4177-4C0B-CA4B-9E76-AE280325DF1A}"/>
                </a:ext>
              </a:extLst>
            </p:cNvPr>
            <p:cNvPicPr>
              <a:picLocks noChangeAspect="1"/>
            </p:cNvPicPr>
            <p:nvPr/>
          </p:nvPicPr>
          <p:blipFill>
            <a:blip r:embed="rId27"/>
            <a:stretch>
              <a:fillRect/>
            </a:stretch>
          </p:blipFill>
          <p:spPr>
            <a:xfrm>
              <a:off x="4013975" y="489725"/>
              <a:ext cx="444500" cy="304800"/>
            </a:xfrm>
            <a:prstGeom prst="rect">
              <a:avLst/>
            </a:prstGeom>
          </p:spPr>
        </p:pic>
        <p:sp>
          <p:nvSpPr>
            <p:cNvPr id="113" name="TextBox 112">
              <a:extLst>
                <a:ext uri="{FF2B5EF4-FFF2-40B4-BE49-F238E27FC236}">
                  <a16:creationId xmlns:a16="http://schemas.microsoft.com/office/drawing/2014/main" id="{D1653FDA-949F-124F-8566-C1D5BDEE5999}"/>
                </a:ext>
              </a:extLst>
            </p:cNvPr>
            <p:cNvSpPr txBox="1"/>
            <p:nvPr/>
          </p:nvSpPr>
          <p:spPr>
            <a:xfrm>
              <a:off x="3823504" y="250785"/>
              <a:ext cx="952982"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NISTAR, EPIC</a:t>
              </a:r>
            </a:p>
          </p:txBody>
        </p:sp>
      </p:grpSp>
      <p:grpSp>
        <p:nvGrpSpPr>
          <p:cNvPr id="34" name="Group 33">
            <a:extLst>
              <a:ext uri="{FF2B5EF4-FFF2-40B4-BE49-F238E27FC236}">
                <a16:creationId xmlns:a16="http://schemas.microsoft.com/office/drawing/2014/main" id="{842F7F88-9357-1B49-8A15-95FB5D84625D}"/>
              </a:ext>
            </a:extLst>
          </p:cNvPr>
          <p:cNvGrpSpPr/>
          <p:nvPr/>
        </p:nvGrpSpPr>
        <p:grpSpPr>
          <a:xfrm>
            <a:off x="2877273" y="264289"/>
            <a:ext cx="870077" cy="446911"/>
            <a:chOff x="2877273" y="264289"/>
            <a:chExt cx="870077" cy="446911"/>
          </a:xfrm>
        </p:grpSpPr>
        <p:pic>
          <p:nvPicPr>
            <p:cNvPr id="90" name="Picture 89" descr="A screenshot of a computer&#10;&#10;Description automatically generated with medium confidence">
              <a:extLst>
                <a:ext uri="{FF2B5EF4-FFF2-40B4-BE49-F238E27FC236}">
                  <a16:creationId xmlns:a16="http://schemas.microsoft.com/office/drawing/2014/main" id="{CCB769AF-E466-BF47-A30D-58E7FD338C0F}"/>
                </a:ext>
              </a:extLst>
            </p:cNvPr>
            <p:cNvPicPr>
              <a:picLocks noChangeAspect="1"/>
            </p:cNvPicPr>
            <p:nvPr/>
          </p:nvPicPr>
          <p:blipFill>
            <a:blip r:embed="rId28"/>
            <a:stretch>
              <a:fillRect/>
            </a:stretch>
          </p:blipFill>
          <p:spPr>
            <a:xfrm>
              <a:off x="2972650" y="533400"/>
              <a:ext cx="774700" cy="177800"/>
            </a:xfrm>
            <a:prstGeom prst="rect">
              <a:avLst/>
            </a:prstGeom>
          </p:spPr>
        </p:pic>
        <p:sp>
          <p:nvSpPr>
            <p:cNvPr id="115" name="TextBox 114">
              <a:extLst>
                <a:ext uri="{FF2B5EF4-FFF2-40B4-BE49-F238E27FC236}">
                  <a16:creationId xmlns:a16="http://schemas.microsoft.com/office/drawing/2014/main" id="{D89E5117-516F-654D-8421-6C3831929922}"/>
                </a:ext>
              </a:extLst>
            </p:cNvPr>
            <p:cNvSpPr txBox="1"/>
            <p:nvPr/>
          </p:nvSpPr>
          <p:spPr>
            <a:xfrm>
              <a:off x="2877273" y="264289"/>
              <a:ext cx="822767"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CYGNSS (8)</a:t>
              </a:r>
            </a:p>
          </p:txBody>
        </p:sp>
      </p:grpSp>
      <p:grpSp>
        <p:nvGrpSpPr>
          <p:cNvPr id="38" name="Group 37">
            <a:extLst>
              <a:ext uri="{FF2B5EF4-FFF2-40B4-BE49-F238E27FC236}">
                <a16:creationId xmlns:a16="http://schemas.microsoft.com/office/drawing/2014/main" id="{C562D93D-11C2-E54B-9F13-342E5411AC00}"/>
              </a:ext>
            </a:extLst>
          </p:cNvPr>
          <p:cNvGrpSpPr/>
          <p:nvPr/>
        </p:nvGrpSpPr>
        <p:grpSpPr>
          <a:xfrm>
            <a:off x="1295400" y="810228"/>
            <a:ext cx="734028" cy="405797"/>
            <a:chOff x="1295400" y="810228"/>
            <a:chExt cx="734028" cy="405797"/>
          </a:xfrm>
        </p:grpSpPr>
        <p:pic>
          <p:nvPicPr>
            <p:cNvPr id="98" name="Picture 97" descr="A screenshot of a video game&#10;&#10;Description automatically generated with medium confidence">
              <a:extLst>
                <a:ext uri="{FF2B5EF4-FFF2-40B4-BE49-F238E27FC236}">
                  <a16:creationId xmlns:a16="http://schemas.microsoft.com/office/drawing/2014/main" id="{3E75493E-292E-1148-8D59-086DAD8FD7AE}"/>
                </a:ext>
              </a:extLst>
            </p:cNvPr>
            <p:cNvPicPr>
              <a:picLocks noChangeAspect="1"/>
            </p:cNvPicPr>
            <p:nvPr/>
          </p:nvPicPr>
          <p:blipFill>
            <a:blip r:embed="rId29"/>
            <a:stretch>
              <a:fillRect/>
            </a:stretch>
          </p:blipFill>
          <p:spPr>
            <a:xfrm>
              <a:off x="1365250" y="1038225"/>
              <a:ext cx="622300" cy="177800"/>
            </a:xfrm>
            <a:prstGeom prst="rect">
              <a:avLst/>
            </a:prstGeom>
          </p:spPr>
        </p:pic>
        <p:sp>
          <p:nvSpPr>
            <p:cNvPr id="119" name="TextBox 118">
              <a:extLst>
                <a:ext uri="{FF2B5EF4-FFF2-40B4-BE49-F238E27FC236}">
                  <a16:creationId xmlns:a16="http://schemas.microsoft.com/office/drawing/2014/main" id="{4B34EADE-DDC9-1143-94E9-98293F5F7205}"/>
                </a:ext>
              </a:extLst>
            </p:cNvPr>
            <p:cNvSpPr txBox="1"/>
            <p:nvPr/>
          </p:nvSpPr>
          <p:spPr>
            <a:xfrm>
              <a:off x="1295400" y="810228"/>
              <a:ext cx="734028"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ICESAT-2</a:t>
              </a:r>
            </a:p>
          </p:txBody>
        </p:sp>
      </p:grpSp>
      <p:grpSp>
        <p:nvGrpSpPr>
          <p:cNvPr id="165" name="Group 164">
            <a:extLst>
              <a:ext uri="{FF2B5EF4-FFF2-40B4-BE49-F238E27FC236}">
                <a16:creationId xmlns:a16="http://schemas.microsoft.com/office/drawing/2014/main" id="{D2CFE372-C435-754B-8F1A-7C84522D979A}"/>
              </a:ext>
            </a:extLst>
          </p:cNvPr>
          <p:cNvGrpSpPr/>
          <p:nvPr/>
        </p:nvGrpSpPr>
        <p:grpSpPr>
          <a:xfrm>
            <a:off x="2330450" y="1486382"/>
            <a:ext cx="617236" cy="246221"/>
            <a:chOff x="2330450" y="1486382"/>
            <a:chExt cx="617236" cy="246221"/>
          </a:xfrm>
        </p:grpSpPr>
        <p:pic>
          <p:nvPicPr>
            <p:cNvPr id="31" name="Picture 30">
              <a:extLst>
                <a:ext uri="{FF2B5EF4-FFF2-40B4-BE49-F238E27FC236}">
                  <a16:creationId xmlns:a16="http://schemas.microsoft.com/office/drawing/2014/main" id="{1C5F4428-D45F-9E4C-A901-352C24D88116}"/>
                </a:ext>
              </a:extLst>
            </p:cNvPr>
            <p:cNvPicPr>
              <a:picLocks noChangeAspect="1"/>
            </p:cNvPicPr>
            <p:nvPr/>
          </p:nvPicPr>
          <p:blipFill>
            <a:blip r:embed="rId30"/>
            <a:stretch>
              <a:fillRect/>
            </a:stretch>
          </p:blipFill>
          <p:spPr>
            <a:xfrm>
              <a:off x="2330450" y="1562100"/>
              <a:ext cx="165100" cy="88900"/>
            </a:xfrm>
            <a:prstGeom prst="rect">
              <a:avLst/>
            </a:prstGeom>
          </p:spPr>
        </p:pic>
        <p:sp>
          <p:nvSpPr>
            <p:cNvPr id="121" name="TextBox 120">
              <a:extLst>
                <a:ext uri="{FF2B5EF4-FFF2-40B4-BE49-F238E27FC236}">
                  <a16:creationId xmlns:a16="http://schemas.microsoft.com/office/drawing/2014/main" id="{8711A3DA-63BE-2F46-B92C-58EE54DAAF88}"/>
                </a:ext>
              </a:extLst>
            </p:cNvPr>
            <p:cNvSpPr txBox="1"/>
            <p:nvPr/>
          </p:nvSpPr>
          <p:spPr>
            <a:xfrm>
              <a:off x="2449975" y="1486382"/>
              <a:ext cx="497711" cy="246221"/>
            </a:xfrm>
            <a:prstGeom prst="rect">
              <a:avLst/>
            </a:prstGeom>
            <a:noFill/>
          </p:spPr>
          <p:txBody>
            <a:bodyPr wrap="square" rtlCol="0">
              <a:spAutoFit/>
            </a:bodyPr>
            <a:lstStyle/>
            <a:p>
              <a:r>
                <a:rPr lang="en-US" sz="1000">
                  <a:solidFill>
                    <a:srgbClr val="C3E7FE"/>
                  </a:solidFill>
                  <a:latin typeface="Arial Narrow" panose="020B0604020202020204" pitchFamily="34" charset="0"/>
                  <a:cs typeface="Arial Narrow" panose="020B0604020202020204" pitchFamily="34" charset="0"/>
                </a:rPr>
                <a:t>GEDI</a:t>
              </a:r>
            </a:p>
          </p:txBody>
        </p:sp>
      </p:grpSp>
      <p:grpSp>
        <p:nvGrpSpPr>
          <p:cNvPr id="59" name="Group 58">
            <a:extLst>
              <a:ext uri="{FF2B5EF4-FFF2-40B4-BE49-F238E27FC236}">
                <a16:creationId xmlns:a16="http://schemas.microsoft.com/office/drawing/2014/main" id="{BB04DDAB-D981-4542-8515-B883F554637C}"/>
              </a:ext>
            </a:extLst>
          </p:cNvPr>
          <p:cNvGrpSpPr/>
          <p:nvPr/>
        </p:nvGrpSpPr>
        <p:grpSpPr>
          <a:xfrm>
            <a:off x="1102032" y="2798807"/>
            <a:ext cx="897038" cy="546938"/>
            <a:chOff x="603814" y="2074762"/>
            <a:chExt cx="897038" cy="546938"/>
          </a:xfrm>
        </p:grpSpPr>
        <p:pic>
          <p:nvPicPr>
            <p:cNvPr id="128" name="Picture 127" descr="A picture containing case&#10;&#10;Description automatically generated">
              <a:extLst>
                <a:ext uri="{FF2B5EF4-FFF2-40B4-BE49-F238E27FC236}">
                  <a16:creationId xmlns:a16="http://schemas.microsoft.com/office/drawing/2014/main" id="{48DB6C9C-7096-9D45-B179-EA51C05F4A49}"/>
                </a:ext>
              </a:extLst>
            </p:cNvPr>
            <p:cNvPicPr>
              <a:picLocks noChangeAspect="1"/>
            </p:cNvPicPr>
            <p:nvPr/>
          </p:nvPicPr>
          <p:blipFill>
            <a:blip r:embed="rId31"/>
            <a:stretch>
              <a:fillRect/>
            </a:stretch>
          </p:blipFill>
          <p:spPr>
            <a:xfrm>
              <a:off x="716700" y="2316900"/>
              <a:ext cx="508000" cy="304800"/>
            </a:xfrm>
            <a:prstGeom prst="rect">
              <a:avLst/>
            </a:prstGeom>
          </p:spPr>
        </p:pic>
        <p:sp>
          <p:nvSpPr>
            <p:cNvPr id="123" name="TextBox 122">
              <a:extLst>
                <a:ext uri="{FF2B5EF4-FFF2-40B4-BE49-F238E27FC236}">
                  <a16:creationId xmlns:a16="http://schemas.microsoft.com/office/drawing/2014/main" id="{8604299C-7233-294E-A8DC-3ACC8F6B5948}"/>
                </a:ext>
              </a:extLst>
            </p:cNvPr>
            <p:cNvSpPr txBox="1"/>
            <p:nvPr/>
          </p:nvSpPr>
          <p:spPr>
            <a:xfrm>
              <a:off x="603814" y="2074762"/>
              <a:ext cx="897038"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TROPICS (6)</a:t>
              </a:r>
            </a:p>
          </p:txBody>
        </p:sp>
      </p:grpSp>
      <p:grpSp>
        <p:nvGrpSpPr>
          <p:cNvPr id="166" name="Group 165">
            <a:extLst>
              <a:ext uri="{FF2B5EF4-FFF2-40B4-BE49-F238E27FC236}">
                <a16:creationId xmlns:a16="http://schemas.microsoft.com/office/drawing/2014/main" id="{8AE6A1BA-FC91-FF41-B92B-0FBC796BDABB}"/>
              </a:ext>
            </a:extLst>
          </p:cNvPr>
          <p:cNvGrpSpPr/>
          <p:nvPr/>
        </p:nvGrpSpPr>
        <p:grpSpPr>
          <a:xfrm>
            <a:off x="2060575" y="2024606"/>
            <a:ext cx="624752" cy="233397"/>
            <a:chOff x="2060575" y="2024606"/>
            <a:chExt cx="624752" cy="233397"/>
          </a:xfrm>
        </p:grpSpPr>
        <p:pic>
          <p:nvPicPr>
            <p:cNvPr id="30" name="Picture 29">
              <a:extLst>
                <a:ext uri="{FF2B5EF4-FFF2-40B4-BE49-F238E27FC236}">
                  <a16:creationId xmlns:a16="http://schemas.microsoft.com/office/drawing/2014/main" id="{55361201-607C-7E45-B0B7-243CCA973A1E}"/>
                </a:ext>
              </a:extLst>
            </p:cNvPr>
            <p:cNvPicPr>
              <a:picLocks noChangeAspect="1"/>
            </p:cNvPicPr>
            <p:nvPr/>
          </p:nvPicPr>
          <p:blipFill>
            <a:blip r:embed="rId32"/>
            <a:stretch>
              <a:fillRect/>
            </a:stretch>
          </p:blipFill>
          <p:spPr>
            <a:xfrm>
              <a:off x="2060575" y="2089150"/>
              <a:ext cx="165100" cy="88900"/>
            </a:xfrm>
            <a:prstGeom prst="rect">
              <a:avLst/>
            </a:prstGeom>
          </p:spPr>
        </p:pic>
        <p:sp>
          <p:nvSpPr>
            <p:cNvPr id="125" name="TextBox 124">
              <a:extLst>
                <a:ext uri="{FF2B5EF4-FFF2-40B4-BE49-F238E27FC236}">
                  <a16:creationId xmlns:a16="http://schemas.microsoft.com/office/drawing/2014/main" id="{93620CBE-9EC2-7B4E-886F-C191199B64A3}"/>
                </a:ext>
              </a:extLst>
            </p:cNvPr>
            <p:cNvSpPr txBox="1"/>
            <p:nvPr/>
          </p:nvSpPr>
          <p:spPr>
            <a:xfrm>
              <a:off x="2183757" y="2024606"/>
              <a:ext cx="501570"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EMIT</a:t>
              </a:r>
            </a:p>
          </p:txBody>
        </p:sp>
      </p:grpSp>
      <p:grpSp>
        <p:nvGrpSpPr>
          <p:cNvPr id="167" name="Group 166">
            <a:extLst>
              <a:ext uri="{FF2B5EF4-FFF2-40B4-BE49-F238E27FC236}">
                <a16:creationId xmlns:a16="http://schemas.microsoft.com/office/drawing/2014/main" id="{42172A1E-4D8C-3940-BCB6-FC8BCDB784A0}"/>
              </a:ext>
            </a:extLst>
          </p:cNvPr>
          <p:cNvGrpSpPr/>
          <p:nvPr/>
        </p:nvGrpSpPr>
        <p:grpSpPr>
          <a:xfrm>
            <a:off x="1912716" y="2343150"/>
            <a:ext cx="834342" cy="304533"/>
            <a:chOff x="1912716" y="2343150"/>
            <a:chExt cx="834342" cy="304533"/>
          </a:xfrm>
        </p:grpSpPr>
        <p:pic>
          <p:nvPicPr>
            <p:cNvPr id="29" name="Picture 28">
              <a:extLst>
                <a:ext uri="{FF2B5EF4-FFF2-40B4-BE49-F238E27FC236}">
                  <a16:creationId xmlns:a16="http://schemas.microsoft.com/office/drawing/2014/main" id="{27CEAE8F-44EC-EA41-A817-C53449F70B72}"/>
                </a:ext>
              </a:extLst>
            </p:cNvPr>
            <p:cNvPicPr>
              <a:picLocks noChangeAspect="1"/>
            </p:cNvPicPr>
            <p:nvPr/>
          </p:nvPicPr>
          <p:blipFill>
            <a:blip r:embed="rId33"/>
            <a:stretch>
              <a:fillRect/>
            </a:stretch>
          </p:blipFill>
          <p:spPr>
            <a:xfrm>
              <a:off x="2009775" y="2343150"/>
              <a:ext cx="152400" cy="88900"/>
            </a:xfrm>
            <a:prstGeom prst="rect">
              <a:avLst/>
            </a:prstGeom>
          </p:spPr>
        </p:pic>
        <p:sp>
          <p:nvSpPr>
            <p:cNvPr id="127" name="TextBox 126">
              <a:extLst>
                <a:ext uri="{FF2B5EF4-FFF2-40B4-BE49-F238E27FC236}">
                  <a16:creationId xmlns:a16="http://schemas.microsoft.com/office/drawing/2014/main" id="{A0A1B962-B0AF-0742-B03A-15D36BB3E906}"/>
                </a:ext>
              </a:extLst>
            </p:cNvPr>
            <p:cNvSpPr txBox="1"/>
            <p:nvPr/>
          </p:nvSpPr>
          <p:spPr>
            <a:xfrm>
              <a:off x="1912716" y="2414286"/>
              <a:ext cx="834342"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ECOSTRESS</a:t>
              </a:r>
            </a:p>
          </p:txBody>
        </p:sp>
      </p:grpSp>
      <p:grpSp>
        <p:nvGrpSpPr>
          <p:cNvPr id="57" name="Group 56">
            <a:extLst>
              <a:ext uri="{FF2B5EF4-FFF2-40B4-BE49-F238E27FC236}">
                <a16:creationId xmlns:a16="http://schemas.microsoft.com/office/drawing/2014/main" id="{F757C84D-8567-2A47-8784-8BF0734D67FD}"/>
              </a:ext>
            </a:extLst>
          </p:cNvPr>
          <p:cNvGrpSpPr/>
          <p:nvPr/>
        </p:nvGrpSpPr>
        <p:grpSpPr>
          <a:xfrm>
            <a:off x="880620" y="1312762"/>
            <a:ext cx="1218256" cy="669213"/>
            <a:chOff x="880620" y="1312762"/>
            <a:chExt cx="1218256" cy="669213"/>
          </a:xfrm>
        </p:grpSpPr>
        <p:pic>
          <p:nvPicPr>
            <p:cNvPr id="49" name="Picture 48" descr="A picture containing window, building, wheel&#10;&#10;Description automatically generated">
              <a:extLst>
                <a:ext uri="{FF2B5EF4-FFF2-40B4-BE49-F238E27FC236}">
                  <a16:creationId xmlns:a16="http://schemas.microsoft.com/office/drawing/2014/main" id="{779C778F-F555-BF4C-BEAB-6A0CF7C0AD63}"/>
                </a:ext>
              </a:extLst>
            </p:cNvPr>
            <p:cNvPicPr>
              <a:picLocks noChangeAspect="1"/>
            </p:cNvPicPr>
            <p:nvPr/>
          </p:nvPicPr>
          <p:blipFill>
            <a:blip r:embed="rId4"/>
            <a:stretch>
              <a:fillRect/>
            </a:stretch>
          </p:blipFill>
          <p:spPr>
            <a:xfrm>
              <a:off x="880620" y="1371600"/>
              <a:ext cx="111126" cy="111126"/>
            </a:xfrm>
            <a:prstGeom prst="rect">
              <a:avLst/>
            </a:prstGeom>
          </p:spPr>
        </p:pic>
        <p:pic>
          <p:nvPicPr>
            <p:cNvPr id="116" name="Picture 115" descr="A picture containing text&#10;&#10;Description automatically generated">
              <a:extLst>
                <a:ext uri="{FF2B5EF4-FFF2-40B4-BE49-F238E27FC236}">
                  <a16:creationId xmlns:a16="http://schemas.microsoft.com/office/drawing/2014/main" id="{ED792588-2FBE-7A42-A3A4-29213C330443}"/>
                </a:ext>
              </a:extLst>
            </p:cNvPr>
            <p:cNvPicPr>
              <a:picLocks noChangeAspect="1"/>
            </p:cNvPicPr>
            <p:nvPr/>
          </p:nvPicPr>
          <p:blipFill>
            <a:blip r:embed="rId34"/>
            <a:stretch>
              <a:fillRect/>
            </a:stretch>
          </p:blipFill>
          <p:spPr>
            <a:xfrm>
              <a:off x="962800" y="1702575"/>
              <a:ext cx="558800" cy="279400"/>
            </a:xfrm>
            <a:prstGeom prst="rect">
              <a:avLst/>
            </a:prstGeom>
          </p:spPr>
        </p:pic>
        <p:sp>
          <p:nvSpPr>
            <p:cNvPr id="135" name="TextBox 134">
              <a:extLst>
                <a:ext uri="{FF2B5EF4-FFF2-40B4-BE49-F238E27FC236}">
                  <a16:creationId xmlns:a16="http://schemas.microsoft.com/office/drawing/2014/main" id="{05105AE4-D37D-7F42-A0FC-04FFAAE193A4}"/>
                </a:ext>
              </a:extLst>
            </p:cNvPr>
            <p:cNvSpPr txBox="1"/>
            <p:nvPr/>
          </p:nvSpPr>
          <p:spPr>
            <a:xfrm>
              <a:off x="933691" y="1312762"/>
              <a:ext cx="1165185" cy="374461"/>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SENTINEL-6</a:t>
              </a:r>
            </a:p>
            <a:p>
              <a:pPr>
                <a:lnSpc>
                  <a:spcPts val="1100"/>
                </a:lnSpc>
              </a:pPr>
              <a:r>
                <a:rPr lang="en-US" sz="1000">
                  <a:solidFill>
                    <a:srgbClr val="C3E7FE"/>
                  </a:solidFill>
                  <a:latin typeface="Arial Narrow" panose="020B0604020202020204" pitchFamily="34" charset="0"/>
                  <a:cs typeface="Arial Narrow" panose="020B0604020202020204" pitchFamily="34" charset="0"/>
                </a:rPr>
                <a:t>MICHAEL FREILICH</a:t>
              </a:r>
            </a:p>
          </p:txBody>
        </p:sp>
      </p:grpSp>
      <p:grpSp>
        <p:nvGrpSpPr>
          <p:cNvPr id="62" name="Group 61">
            <a:extLst>
              <a:ext uri="{FF2B5EF4-FFF2-40B4-BE49-F238E27FC236}">
                <a16:creationId xmlns:a16="http://schemas.microsoft.com/office/drawing/2014/main" id="{34C435EB-2031-874B-AB07-529DAE341B91}"/>
              </a:ext>
            </a:extLst>
          </p:cNvPr>
          <p:cNvGrpSpPr/>
          <p:nvPr/>
        </p:nvGrpSpPr>
        <p:grpSpPr>
          <a:xfrm>
            <a:off x="917745" y="3482051"/>
            <a:ext cx="723900" cy="520700"/>
            <a:chOff x="1069975" y="2565400"/>
            <a:chExt cx="723900" cy="520700"/>
          </a:xfrm>
        </p:grpSpPr>
        <p:pic>
          <p:nvPicPr>
            <p:cNvPr id="50" name="Picture 49" descr="A picture containing window, building, wheel&#10;&#10;Description automatically generated">
              <a:extLst>
                <a:ext uri="{FF2B5EF4-FFF2-40B4-BE49-F238E27FC236}">
                  <a16:creationId xmlns:a16="http://schemas.microsoft.com/office/drawing/2014/main" id="{53F21945-900C-6146-82DC-0C5C68E9DE97}"/>
                </a:ext>
              </a:extLst>
            </p:cNvPr>
            <p:cNvPicPr>
              <a:picLocks noChangeAspect="1"/>
            </p:cNvPicPr>
            <p:nvPr/>
          </p:nvPicPr>
          <p:blipFill>
            <a:blip r:embed="rId4"/>
            <a:stretch>
              <a:fillRect/>
            </a:stretch>
          </p:blipFill>
          <p:spPr>
            <a:xfrm>
              <a:off x="1069975" y="2743200"/>
              <a:ext cx="111126" cy="111126"/>
            </a:xfrm>
            <a:prstGeom prst="rect">
              <a:avLst/>
            </a:prstGeom>
          </p:spPr>
        </p:pic>
        <p:pic>
          <p:nvPicPr>
            <p:cNvPr id="106" name="Picture 105">
              <a:extLst>
                <a:ext uri="{FF2B5EF4-FFF2-40B4-BE49-F238E27FC236}">
                  <a16:creationId xmlns:a16="http://schemas.microsoft.com/office/drawing/2014/main" id="{8D3EA76A-F1D3-4040-B6BA-E689B97FC535}"/>
                </a:ext>
              </a:extLst>
            </p:cNvPr>
            <p:cNvPicPr>
              <a:picLocks noChangeAspect="1"/>
            </p:cNvPicPr>
            <p:nvPr/>
          </p:nvPicPr>
          <p:blipFill>
            <a:blip r:embed="rId35"/>
            <a:stretch>
              <a:fillRect/>
            </a:stretch>
          </p:blipFill>
          <p:spPr>
            <a:xfrm>
              <a:off x="1476375" y="2565400"/>
              <a:ext cx="317500" cy="520700"/>
            </a:xfrm>
            <a:prstGeom prst="rect">
              <a:avLst/>
            </a:prstGeom>
          </p:spPr>
        </p:pic>
        <p:sp>
          <p:nvSpPr>
            <p:cNvPr id="136" name="TextBox 135">
              <a:extLst>
                <a:ext uri="{FF2B5EF4-FFF2-40B4-BE49-F238E27FC236}">
                  <a16:creationId xmlns:a16="http://schemas.microsoft.com/office/drawing/2014/main" id="{AA56742A-52D7-1E47-8E19-DA0D361E035A}"/>
                </a:ext>
              </a:extLst>
            </p:cNvPr>
            <p:cNvSpPr txBox="1"/>
            <p:nvPr/>
          </p:nvSpPr>
          <p:spPr>
            <a:xfrm>
              <a:off x="1121779" y="2687256"/>
              <a:ext cx="517967"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NISAR</a:t>
              </a:r>
            </a:p>
          </p:txBody>
        </p:sp>
      </p:grpSp>
      <p:grpSp>
        <p:nvGrpSpPr>
          <p:cNvPr id="65" name="Group 64">
            <a:extLst>
              <a:ext uri="{FF2B5EF4-FFF2-40B4-BE49-F238E27FC236}">
                <a16:creationId xmlns:a16="http://schemas.microsoft.com/office/drawing/2014/main" id="{E3F7ABB5-C918-1744-B849-251A00B4848C}"/>
              </a:ext>
            </a:extLst>
          </p:cNvPr>
          <p:cNvGrpSpPr/>
          <p:nvPr/>
        </p:nvGrpSpPr>
        <p:grpSpPr>
          <a:xfrm>
            <a:off x="584207" y="2117716"/>
            <a:ext cx="878792" cy="543499"/>
            <a:chOff x="946150" y="3241876"/>
            <a:chExt cx="878792" cy="543499"/>
          </a:xfrm>
        </p:grpSpPr>
        <p:pic>
          <p:nvPicPr>
            <p:cNvPr id="52" name="Picture 51" descr="A black and white image of a person's face&#10;&#10;Description automatically generated with low confidence">
              <a:extLst>
                <a:ext uri="{FF2B5EF4-FFF2-40B4-BE49-F238E27FC236}">
                  <a16:creationId xmlns:a16="http://schemas.microsoft.com/office/drawing/2014/main" id="{773917A4-1FA8-E54C-BDC6-2452FC913034}"/>
                </a:ext>
              </a:extLst>
            </p:cNvPr>
            <p:cNvPicPr>
              <a:picLocks noChangeAspect="1"/>
            </p:cNvPicPr>
            <p:nvPr/>
          </p:nvPicPr>
          <p:blipFill>
            <a:blip r:embed="rId14">
              <a:duotone>
                <a:prstClr val="black"/>
                <a:schemeClr val="accent6">
                  <a:tint val="45000"/>
                  <a:satMod val="400000"/>
                </a:schemeClr>
              </a:duotone>
            </a:blip>
            <a:stretch>
              <a:fillRect/>
            </a:stretch>
          </p:blipFill>
          <p:spPr>
            <a:xfrm>
              <a:off x="946150" y="3298825"/>
              <a:ext cx="158857" cy="114730"/>
            </a:xfrm>
            <a:prstGeom prst="rect">
              <a:avLst/>
            </a:prstGeom>
            <a:ln>
              <a:noFill/>
            </a:ln>
          </p:spPr>
        </p:pic>
        <p:pic>
          <p:nvPicPr>
            <p:cNvPr id="100" name="Picture 99" descr="A picture containing satellite&#10;&#10;Description automatically generated">
              <a:extLst>
                <a:ext uri="{FF2B5EF4-FFF2-40B4-BE49-F238E27FC236}">
                  <a16:creationId xmlns:a16="http://schemas.microsoft.com/office/drawing/2014/main" id="{7871104D-1B01-7E48-8918-9D11983CBAD2}"/>
                </a:ext>
              </a:extLst>
            </p:cNvPr>
            <p:cNvPicPr>
              <a:picLocks noChangeAspect="1"/>
            </p:cNvPicPr>
            <p:nvPr/>
          </p:nvPicPr>
          <p:blipFill>
            <a:blip r:embed="rId36">
              <a:duotone>
                <a:prstClr val="black"/>
                <a:schemeClr val="accent6">
                  <a:tint val="45000"/>
                  <a:satMod val="400000"/>
                </a:schemeClr>
              </a:duotone>
            </a:blip>
            <a:stretch>
              <a:fillRect/>
            </a:stretch>
          </p:blipFill>
          <p:spPr>
            <a:xfrm>
              <a:off x="1070750" y="3493275"/>
              <a:ext cx="660400" cy="292100"/>
            </a:xfrm>
            <a:prstGeom prst="rect">
              <a:avLst/>
            </a:prstGeom>
          </p:spPr>
        </p:pic>
        <p:sp>
          <p:nvSpPr>
            <p:cNvPr id="137" name="TextBox 136">
              <a:extLst>
                <a:ext uri="{FF2B5EF4-FFF2-40B4-BE49-F238E27FC236}">
                  <a16:creationId xmlns:a16="http://schemas.microsoft.com/office/drawing/2014/main" id="{7D26F8F8-12F9-394C-8D79-32A95C78DF9D}"/>
                </a:ext>
              </a:extLst>
            </p:cNvPr>
            <p:cNvSpPr txBox="1"/>
            <p:nvPr/>
          </p:nvSpPr>
          <p:spPr>
            <a:xfrm>
              <a:off x="1047509" y="3241876"/>
              <a:ext cx="777433"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LANDSAT-9</a:t>
              </a:r>
            </a:p>
          </p:txBody>
        </p:sp>
      </p:grpSp>
      <p:grpSp>
        <p:nvGrpSpPr>
          <p:cNvPr id="168" name="Group 167">
            <a:extLst>
              <a:ext uri="{FF2B5EF4-FFF2-40B4-BE49-F238E27FC236}">
                <a16:creationId xmlns:a16="http://schemas.microsoft.com/office/drawing/2014/main" id="{F710F162-7CC4-494D-9BDC-BFB4331C33AE}"/>
              </a:ext>
            </a:extLst>
          </p:cNvPr>
          <p:cNvGrpSpPr/>
          <p:nvPr/>
        </p:nvGrpSpPr>
        <p:grpSpPr>
          <a:xfrm>
            <a:off x="2178050" y="3017134"/>
            <a:ext cx="630740" cy="233397"/>
            <a:chOff x="2178050" y="3017134"/>
            <a:chExt cx="630740" cy="233397"/>
          </a:xfrm>
        </p:grpSpPr>
        <p:pic>
          <p:nvPicPr>
            <p:cNvPr id="28" name="Picture 27">
              <a:extLst>
                <a:ext uri="{FF2B5EF4-FFF2-40B4-BE49-F238E27FC236}">
                  <a16:creationId xmlns:a16="http://schemas.microsoft.com/office/drawing/2014/main" id="{A70A5525-85BC-444D-A9AE-536AD405167F}"/>
                </a:ext>
              </a:extLst>
            </p:cNvPr>
            <p:cNvPicPr>
              <a:picLocks noChangeAspect="1"/>
            </p:cNvPicPr>
            <p:nvPr/>
          </p:nvPicPr>
          <p:blipFill>
            <a:blip r:embed="rId30"/>
            <a:stretch>
              <a:fillRect/>
            </a:stretch>
          </p:blipFill>
          <p:spPr>
            <a:xfrm>
              <a:off x="2178050" y="3086100"/>
              <a:ext cx="165100" cy="88900"/>
            </a:xfrm>
            <a:prstGeom prst="rect">
              <a:avLst/>
            </a:prstGeom>
          </p:spPr>
        </p:pic>
        <p:sp>
          <p:nvSpPr>
            <p:cNvPr id="138" name="TextBox 137">
              <a:extLst>
                <a:ext uri="{FF2B5EF4-FFF2-40B4-BE49-F238E27FC236}">
                  <a16:creationId xmlns:a16="http://schemas.microsoft.com/office/drawing/2014/main" id="{0396BCAA-084C-8440-BC81-6F82140210F1}"/>
                </a:ext>
              </a:extLst>
            </p:cNvPr>
            <p:cNvSpPr txBox="1"/>
            <p:nvPr/>
          </p:nvSpPr>
          <p:spPr>
            <a:xfrm>
              <a:off x="2281177" y="3017134"/>
              <a:ext cx="527613"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OCO-3</a:t>
              </a:r>
            </a:p>
          </p:txBody>
        </p:sp>
      </p:grpSp>
      <p:grpSp>
        <p:nvGrpSpPr>
          <p:cNvPr id="169" name="Group 168">
            <a:extLst>
              <a:ext uri="{FF2B5EF4-FFF2-40B4-BE49-F238E27FC236}">
                <a16:creationId xmlns:a16="http://schemas.microsoft.com/office/drawing/2014/main" id="{52319DD4-3402-F34A-8053-5E2A6AA8ADF3}"/>
              </a:ext>
            </a:extLst>
          </p:cNvPr>
          <p:cNvGrpSpPr/>
          <p:nvPr/>
        </p:nvGrpSpPr>
        <p:grpSpPr>
          <a:xfrm>
            <a:off x="2638063" y="3709950"/>
            <a:ext cx="872924" cy="307404"/>
            <a:chOff x="2638063" y="3709950"/>
            <a:chExt cx="872924" cy="307404"/>
          </a:xfrm>
        </p:grpSpPr>
        <p:pic>
          <p:nvPicPr>
            <p:cNvPr id="22" name="Picture 21">
              <a:extLst>
                <a:ext uri="{FF2B5EF4-FFF2-40B4-BE49-F238E27FC236}">
                  <a16:creationId xmlns:a16="http://schemas.microsoft.com/office/drawing/2014/main" id="{E34F6377-DC98-1648-846F-E5BAD01A7CF9}"/>
                </a:ext>
              </a:extLst>
            </p:cNvPr>
            <p:cNvPicPr>
              <a:picLocks noChangeAspect="1"/>
            </p:cNvPicPr>
            <p:nvPr/>
          </p:nvPicPr>
          <p:blipFill>
            <a:blip r:embed="rId32"/>
            <a:stretch>
              <a:fillRect/>
            </a:stretch>
          </p:blipFill>
          <p:spPr>
            <a:xfrm>
              <a:off x="2665375" y="3709950"/>
              <a:ext cx="165100" cy="88900"/>
            </a:xfrm>
            <a:prstGeom prst="rect">
              <a:avLst/>
            </a:prstGeom>
          </p:spPr>
        </p:pic>
        <p:sp>
          <p:nvSpPr>
            <p:cNvPr id="140" name="TextBox 139">
              <a:extLst>
                <a:ext uri="{FF2B5EF4-FFF2-40B4-BE49-F238E27FC236}">
                  <a16:creationId xmlns:a16="http://schemas.microsoft.com/office/drawing/2014/main" id="{B1902237-D566-2F4A-8DB2-F9864BF811B8}"/>
                </a:ext>
              </a:extLst>
            </p:cNvPr>
            <p:cNvSpPr txBox="1"/>
            <p:nvPr/>
          </p:nvSpPr>
          <p:spPr>
            <a:xfrm>
              <a:off x="2638063" y="3783957"/>
              <a:ext cx="872924"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CLARREO-PF</a:t>
              </a:r>
            </a:p>
          </p:txBody>
        </p:sp>
      </p:grpSp>
      <p:grpSp>
        <p:nvGrpSpPr>
          <p:cNvPr id="69" name="Group 68">
            <a:extLst>
              <a:ext uri="{FF2B5EF4-FFF2-40B4-BE49-F238E27FC236}">
                <a16:creationId xmlns:a16="http://schemas.microsoft.com/office/drawing/2014/main" id="{3EB6D6C3-4CAA-1249-B581-D7552E50DD2E}"/>
              </a:ext>
            </a:extLst>
          </p:cNvPr>
          <p:cNvGrpSpPr/>
          <p:nvPr/>
        </p:nvGrpSpPr>
        <p:grpSpPr>
          <a:xfrm>
            <a:off x="1934901" y="4342435"/>
            <a:ext cx="872924" cy="509740"/>
            <a:chOff x="1934901" y="4342435"/>
            <a:chExt cx="872924" cy="509740"/>
          </a:xfrm>
        </p:grpSpPr>
        <p:pic>
          <p:nvPicPr>
            <p:cNvPr id="92" name="Picture 91" descr="A close-up of a map&#10;&#10;Description automatically generated with low confidence">
              <a:extLst>
                <a:ext uri="{FF2B5EF4-FFF2-40B4-BE49-F238E27FC236}">
                  <a16:creationId xmlns:a16="http://schemas.microsoft.com/office/drawing/2014/main" id="{FCF7ACA6-BDD9-9B44-B7BC-E12781A5BF00}"/>
                </a:ext>
              </a:extLst>
            </p:cNvPr>
            <p:cNvPicPr>
              <a:picLocks noChangeAspect="1"/>
            </p:cNvPicPr>
            <p:nvPr/>
          </p:nvPicPr>
          <p:blipFill>
            <a:blip r:embed="rId37"/>
            <a:stretch>
              <a:fillRect/>
            </a:stretch>
          </p:blipFill>
          <p:spPr>
            <a:xfrm>
              <a:off x="1951075" y="4547375"/>
              <a:ext cx="711200" cy="304800"/>
            </a:xfrm>
            <a:prstGeom prst="rect">
              <a:avLst/>
            </a:prstGeom>
          </p:spPr>
        </p:pic>
        <p:sp>
          <p:nvSpPr>
            <p:cNvPr id="141" name="TextBox 140">
              <a:extLst>
                <a:ext uri="{FF2B5EF4-FFF2-40B4-BE49-F238E27FC236}">
                  <a16:creationId xmlns:a16="http://schemas.microsoft.com/office/drawing/2014/main" id="{EBEDF371-F61A-E040-B994-4D3A84DA6566}"/>
                </a:ext>
              </a:extLst>
            </p:cNvPr>
            <p:cNvSpPr txBox="1"/>
            <p:nvPr/>
          </p:nvSpPr>
          <p:spPr>
            <a:xfrm>
              <a:off x="1934901" y="4342435"/>
              <a:ext cx="872924"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GEOCARB</a:t>
              </a:r>
            </a:p>
          </p:txBody>
        </p:sp>
      </p:grpSp>
      <p:grpSp>
        <p:nvGrpSpPr>
          <p:cNvPr id="170" name="Group 169">
            <a:extLst>
              <a:ext uri="{FF2B5EF4-FFF2-40B4-BE49-F238E27FC236}">
                <a16:creationId xmlns:a16="http://schemas.microsoft.com/office/drawing/2014/main" id="{64481ADB-FA40-AA4F-B21E-D546364D1E19}"/>
              </a:ext>
            </a:extLst>
          </p:cNvPr>
          <p:cNvGrpSpPr/>
          <p:nvPr/>
        </p:nvGrpSpPr>
        <p:grpSpPr>
          <a:xfrm>
            <a:off x="3074175" y="4068501"/>
            <a:ext cx="622007" cy="233397"/>
            <a:chOff x="3074175" y="4068501"/>
            <a:chExt cx="622007" cy="233397"/>
          </a:xfrm>
        </p:grpSpPr>
        <p:pic>
          <p:nvPicPr>
            <p:cNvPr id="20" name="Picture 19">
              <a:extLst>
                <a:ext uri="{FF2B5EF4-FFF2-40B4-BE49-F238E27FC236}">
                  <a16:creationId xmlns:a16="http://schemas.microsoft.com/office/drawing/2014/main" id="{65A40D67-7903-CE4F-A364-5CA411998838}"/>
                </a:ext>
              </a:extLst>
            </p:cNvPr>
            <p:cNvPicPr>
              <a:picLocks noChangeAspect="1"/>
            </p:cNvPicPr>
            <p:nvPr/>
          </p:nvPicPr>
          <p:blipFill>
            <a:blip r:embed="rId30"/>
            <a:stretch>
              <a:fillRect/>
            </a:stretch>
          </p:blipFill>
          <p:spPr>
            <a:xfrm>
              <a:off x="3074175" y="4137800"/>
              <a:ext cx="165100" cy="88900"/>
            </a:xfrm>
            <a:prstGeom prst="rect">
              <a:avLst/>
            </a:prstGeom>
          </p:spPr>
        </p:pic>
        <p:sp>
          <p:nvSpPr>
            <p:cNvPr id="142" name="TextBox 141">
              <a:extLst>
                <a:ext uri="{FF2B5EF4-FFF2-40B4-BE49-F238E27FC236}">
                  <a16:creationId xmlns:a16="http://schemas.microsoft.com/office/drawing/2014/main" id="{4F651C56-45AD-C747-BC4F-73D103EAF00C}"/>
                </a:ext>
              </a:extLst>
            </p:cNvPr>
            <p:cNvSpPr txBox="1"/>
            <p:nvPr/>
          </p:nvSpPr>
          <p:spPr>
            <a:xfrm>
              <a:off x="3182073" y="4068501"/>
              <a:ext cx="514109"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TSIS-1</a:t>
              </a:r>
            </a:p>
          </p:txBody>
        </p:sp>
      </p:grpSp>
      <p:grpSp>
        <p:nvGrpSpPr>
          <p:cNvPr id="71" name="Group 70">
            <a:extLst>
              <a:ext uri="{FF2B5EF4-FFF2-40B4-BE49-F238E27FC236}">
                <a16:creationId xmlns:a16="http://schemas.microsoft.com/office/drawing/2014/main" id="{5666DAE1-4C40-E249-9AA5-AB373CEBB2AC}"/>
              </a:ext>
            </a:extLst>
          </p:cNvPr>
          <p:cNvGrpSpPr/>
          <p:nvPr/>
        </p:nvGrpSpPr>
        <p:grpSpPr>
          <a:xfrm>
            <a:off x="2735483" y="4513162"/>
            <a:ext cx="662542" cy="466013"/>
            <a:chOff x="2735483" y="4513162"/>
            <a:chExt cx="662542" cy="466013"/>
          </a:xfrm>
        </p:grpSpPr>
        <p:pic>
          <p:nvPicPr>
            <p:cNvPr id="124" name="Picture 123">
              <a:extLst>
                <a:ext uri="{FF2B5EF4-FFF2-40B4-BE49-F238E27FC236}">
                  <a16:creationId xmlns:a16="http://schemas.microsoft.com/office/drawing/2014/main" id="{612DFCBF-E488-164F-AB34-23457561E059}"/>
                </a:ext>
              </a:extLst>
            </p:cNvPr>
            <p:cNvPicPr>
              <a:picLocks noChangeAspect="1"/>
            </p:cNvPicPr>
            <p:nvPr/>
          </p:nvPicPr>
          <p:blipFill>
            <a:blip r:embed="rId38"/>
            <a:stretch>
              <a:fillRect/>
            </a:stretch>
          </p:blipFill>
          <p:spPr>
            <a:xfrm>
              <a:off x="2763025" y="4725175"/>
              <a:ext cx="635000" cy="254000"/>
            </a:xfrm>
            <a:prstGeom prst="rect">
              <a:avLst/>
            </a:prstGeom>
          </p:spPr>
        </p:pic>
        <p:sp>
          <p:nvSpPr>
            <p:cNvPr id="143" name="TextBox 142">
              <a:extLst>
                <a:ext uri="{FF2B5EF4-FFF2-40B4-BE49-F238E27FC236}">
                  <a16:creationId xmlns:a16="http://schemas.microsoft.com/office/drawing/2014/main" id="{3077EDC2-5611-064E-BE7B-2AE6BE357E0B}"/>
                </a:ext>
              </a:extLst>
            </p:cNvPr>
            <p:cNvSpPr txBox="1"/>
            <p:nvPr/>
          </p:nvSpPr>
          <p:spPr>
            <a:xfrm>
              <a:off x="2735483" y="4513162"/>
              <a:ext cx="578734"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TEMPO</a:t>
              </a:r>
            </a:p>
          </p:txBody>
        </p:sp>
      </p:grpSp>
      <p:grpSp>
        <p:nvGrpSpPr>
          <p:cNvPr id="171" name="Group 170">
            <a:extLst>
              <a:ext uri="{FF2B5EF4-FFF2-40B4-BE49-F238E27FC236}">
                <a16:creationId xmlns:a16="http://schemas.microsoft.com/office/drawing/2014/main" id="{2BB3D730-6030-5848-8143-589742A85454}"/>
              </a:ext>
            </a:extLst>
          </p:cNvPr>
          <p:cNvGrpSpPr/>
          <p:nvPr/>
        </p:nvGrpSpPr>
        <p:grpSpPr>
          <a:xfrm>
            <a:off x="3470275" y="4307712"/>
            <a:ext cx="503700" cy="233397"/>
            <a:chOff x="3470275" y="4307712"/>
            <a:chExt cx="503700" cy="233397"/>
          </a:xfrm>
        </p:grpSpPr>
        <p:pic>
          <p:nvPicPr>
            <p:cNvPr id="27" name="Picture 26">
              <a:extLst>
                <a:ext uri="{FF2B5EF4-FFF2-40B4-BE49-F238E27FC236}">
                  <a16:creationId xmlns:a16="http://schemas.microsoft.com/office/drawing/2014/main" id="{4D93F9AB-FE1E-E446-9FB2-F89EE34B72E6}"/>
                </a:ext>
              </a:extLst>
            </p:cNvPr>
            <p:cNvPicPr>
              <a:picLocks noChangeAspect="1"/>
            </p:cNvPicPr>
            <p:nvPr/>
          </p:nvPicPr>
          <p:blipFill>
            <a:blip r:embed="rId33"/>
            <a:stretch>
              <a:fillRect/>
            </a:stretch>
          </p:blipFill>
          <p:spPr>
            <a:xfrm>
              <a:off x="3470275" y="4378325"/>
              <a:ext cx="152400" cy="88900"/>
            </a:xfrm>
            <a:prstGeom prst="rect">
              <a:avLst/>
            </a:prstGeom>
          </p:spPr>
        </p:pic>
        <p:sp>
          <p:nvSpPr>
            <p:cNvPr id="144" name="TextBox 143">
              <a:extLst>
                <a:ext uri="{FF2B5EF4-FFF2-40B4-BE49-F238E27FC236}">
                  <a16:creationId xmlns:a16="http://schemas.microsoft.com/office/drawing/2014/main" id="{837E8CD7-1E97-4748-A3D3-8A889E536351}"/>
                </a:ext>
              </a:extLst>
            </p:cNvPr>
            <p:cNvSpPr txBox="1"/>
            <p:nvPr/>
          </p:nvSpPr>
          <p:spPr>
            <a:xfrm>
              <a:off x="3581400" y="4307712"/>
              <a:ext cx="392575"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LIS</a:t>
              </a:r>
            </a:p>
          </p:txBody>
        </p:sp>
      </p:grpSp>
      <p:grpSp>
        <p:nvGrpSpPr>
          <p:cNvPr id="172" name="Group 171">
            <a:extLst>
              <a:ext uri="{FF2B5EF4-FFF2-40B4-BE49-F238E27FC236}">
                <a16:creationId xmlns:a16="http://schemas.microsoft.com/office/drawing/2014/main" id="{F8DC890E-83B3-9940-A9DC-51832FCC0441}"/>
              </a:ext>
            </a:extLst>
          </p:cNvPr>
          <p:cNvGrpSpPr/>
          <p:nvPr/>
        </p:nvGrpSpPr>
        <p:grpSpPr>
          <a:xfrm>
            <a:off x="3816350" y="4529560"/>
            <a:ext cx="732501" cy="233397"/>
            <a:chOff x="3816350" y="4529560"/>
            <a:chExt cx="732501" cy="233397"/>
          </a:xfrm>
        </p:grpSpPr>
        <p:pic>
          <p:nvPicPr>
            <p:cNvPr id="18" name="Picture 17">
              <a:extLst>
                <a:ext uri="{FF2B5EF4-FFF2-40B4-BE49-F238E27FC236}">
                  <a16:creationId xmlns:a16="http://schemas.microsoft.com/office/drawing/2014/main" id="{CBDC4063-D9D6-6349-B0FF-49237A6F05BD}"/>
                </a:ext>
              </a:extLst>
            </p:cNvPr>
            <p:cNvPicPr>
              <a:picLocks noChangeAspect="1"/>
            </p:cNvPicPr>
            <p:nvPr/>
          </p:nvPicPr>
          <p:blipFill>
            <a:blip r:embed="rId33"/>
            <a:stretch>
              <a:fillRect/>
            </a:stretch>
          </p:blipFill>
          <p:spPr>
            <a:xfrm>
              <a:off x="3816350" y="4600575"/>
              <a:ext cx="152400" cy="88900"/>
            </a:xfrm>
            <a:prstGeom prst="rect">
              <a:avLst/>
            </a:prstGeom>
          </p:spPr>
        </p:pic>
        <p:sp>
          <p:nvSpPr>
            <p:cNvPr id="145" name="TextBox 144">
              <a:extLst>
                <a:ext uri="{FF2B5EF4-FFF2-40B4-BE49-F238E27FC236}">
                  <a16:creationId xmlns:a16="http://schemas.microsoft.com/office/drawing/2014/main" id="{0A360C75-1EC8-6D48-830B-A41D4E5EBD7C}"/>
                </a:ext>
              </a:extLst>
            </p:cNvPr>
            <p:cNvSpPr txBox="1"/>
            <p:nvPr/>
          </p:nvSpPr>
          <p:spPr>
            <a:xfrm>
              <a:off x="3912243" y="4529560"/>
              <a:ext cx="636608"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SAGE III</a:t>
              </a:r>
            </a:p>
          </p:txBody>
        </p:sp>
      </p:grpSp>
      <p:grpSp>
        <p:nvGrpSpPr>
          <p:cNvPr id="73" name="Group 72">
            <a:extLst>
              <a:ext uri="{FF2B5EF4-FFF2-40B4-BE49-F238E27FC236}">
                <a16:creationId xmlns:a16="http://schemas.microsoft.com/office/drawing/2014/main" id="{745D52D8-4033-EA41-9771-972021675A3B}"/>
              </a:ext>
            </a:extLst>
          </p:cNvPr>
          <p:cNvGrpSpPr/>
          <p:nvPr/>
        </p:nvGrpSpPr>
        <p:grpSpPr>
          <a:xfrm>
            <a:off x="2821330" y="5024378"/>
            <a:ext cx="855320" cy="522347"/>
            <a:chOff x="2821330" y="5024378"/>
            <a:chExt cx="855320" cy="522347"/>
          </a:xfrm>
        </p:grpSpPr>
        <p:pic>
          <p:nvPicPr>
            <p:cNvPr id="63" name="Picture 62" descr="A picture containing text&#10;&#10;Description automatically generated">
              <a:extLst>
                <a:ext uri="{FF2B5EF4-FFF2-40B4-BE49-F238E27FC236}">
                  <a16:creationId xmlns:a16="http://schemas.microsoft.com/office/drawing/2014/main" id="{92659BB2-CF7F-6744-B6B9-C60158C6A5E8}"/>
                </a:ext>
              </a:extLst>
            </p:cNvPr>
            <p:cNvPicPr>
              <a:picLocks noChangeAspect="1"/>
            </p:cNvPicPr>
            <p:nvPr/>
          </p:nvPicPr>
          <p:blipFill>
            <a:blip r:embed="rId39"/>
            <a:stretch>
              <a:fillRect/>
            </a:stretch>
          </p:blipFill>
          <p:spPr>
            <a:xfrm>
              <a:off x="3041650" y="5203825"/>
              <a:ext cx="635000" cy="342900"/>
            </a:xfrm>
            <a:prstGeom prst="rect">
              <a:avLst/>
            </a:prstGeom>
          </p:spPr>
        </p:pic>
        <p:sp>
          <p:nvSpPr>
            <p:cNvPr id="146" name="TextBox 145">
              <a:extLst>
                <a:ext uri="{FF2B5EF4-FFF2-40B4-BE49-F238E27FC236}">
                  <a16:creationId xmlns:a16="http://schemas.microsoft.com/office/drawing/2014/main" id="{259985F0-CD3A-E34A-B64C-5F6A70473486}"/>
                </a:ext>
              </a:extLst>
            </p:cNvPr>
            <p:cNvSpPr txBox="1"/>
            <p:nvPr/>
          </p:nvSpPr>
          <p:spPr>
            <a:xfrm>
              <a:off x="2821330" y="5024378"/>
              <a:ext cx="816980"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PREFIRE (2)</a:t>
              </a:r>
            </a:p>
          </p:txBody>
        </p:sp>
      </p:grpSp>
      <p:grpSp>
        <p:nvGrpSpPr>
          <p:cNvPr id="75" name="Group 74">
            <a:extLst>
              <a:ext uri="{FF2B5EF4-FFF2-40B4-BE49-F238E27FC236}">
                <a16:creationId xmlns:a16="http://schemas.microsoft.com/office/drawing/2014/main" id="{639D3368-A389-1844-B9ED-A25B2C1B5C38}"/>
              </a:ext>
            </a:extLst>
          </p:cNvPr>
          <p:cNvGrpSpPr/>
          <p:nvPr/>
        </p:nvGrpSpPr>
        <p:grpSpPr>
          <a:xfrm>
            <a:off x="3819525" y="5050420"/>
            <a:ext cx="622300" cy="486780"/>
            <a:chOff x="3819525" y="5050420"/>
            <a:chExt cx="622300" cy="486780"/>
          </a:xfrm>
        </p:grpSpPr>
        <p:pic>
          <p:nvPicPr>
            <p:cNvPr id="58" name="Picture 57" descr="A picture containing text, building material&#10;&#10;Description automatically generated">
              <a:extLst>
                <a:ext uri="{FF2B5EF4-FFF2-40B4-BE49-F238E27FC236}">
                  <a16:creationId xmlns:a16="http://schemas.microsoft.com/office/drawing/2014/main" id="{157EF313-5248-C34B-893C-B9409E906AC2}"/>
                </a:ext>
              </a:extLst>
            </p:cNvPr>
            <p:cNvPicPr>
              <a:picLocks noChangeAspect="1"/>
            </p:cNvPicPr>
            <p:nvPr/>
          </p:nvPicPr>
          <p:blipFill>
            <a:blip r:embed="rId40"/>
            <a:stretch>
              <a:fillRect/>
            </a:stretch>
          </p:blipFill>
          <p:spPr>
            <a:xfrm>
              <a:off x="3819525" y="5219700"/>
              <a:ext cx="622300" cy="317500"/>
            </a:xfrm>
            <a:prstGeom prst="rect">
              <a:avLst/>
            </a:prstGeom>
          </p:spPr>
        </p:pic>
        <p:sp>
          <p:nvSpPr>
            <p:cNvPr id="147" name="TextBox 146">
              <a:extLst>
                <a:ext uri="{FF2B5EF4-FFF2-40B4-BE49-F238E27FC236}">
                  <a16:creationId xmlns:a16="http://schemas.microsoft.com/office/drawing/2014/main" id="{4738D877-53BB-FC4E-88DD-5BB28A376785}"/>
                </a:ext>
              </a:extLst>
            </p:cNvPr>
            <p:cNvSpPr txBox="1"/>
            <p:nvPr/>
          </p:nvSpPr>
          <p:spPr>
            <a:xfrm>
              <a:off x="3841830" y="5050420"/>
              <a:ext cx="452377"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MAIA</a:t>
              </a:r>
            </a:p>
          </p:txBody>
        </p:sp>
      </p:grpSp>
      <p:grpSp>
        <p:nvGrpSpPr>
          <p:cNvPr id="81" name="Group 80">
            <a:extLst>
              <a:ext uri="{FF2B5EF4-FFF2-40B4-BE49-F238E27FC236}">
                <a16:creationId xmlns:a16="http://schemas.microsoft.com/office/drawing/2014/main" id="{B54A37F0-47B2-3F47-8773-A087FDF86EA5}"/>
              </a:ext>
            </a:extLst>
          </p:cNvPr>
          <p:cNvGrpSpPr/>
          <p:nvPr/>
        </p:nvGrpSpPr>
        <p:grpSpPr>
          <a:xfrm>
            <a:off x="4001947" y="5578032"/>
            <a:ext cx="766903" cy="470343"/>
            <a:chOff x="4001947" y="5578032"/>
            <a:chExt cx="766903" cy="470343"/>
          </a:xfrm>
        </p:grpSpPr>
        <p:pic>
          <p:nvPicPr>
            <p:cNvPr id="61" name="Picture 60" descr="A picture containing text&#10;&#10;Description automatically generated">
              <a:extLst>
                <a:ext uri="{FF2B5EF4-FFF2-40B4-BE49-F238E27FC236}">
                  <a16:creationId xmlns:a16="http://schemas.microsoft.com/office/drawing/2014/main" id="{1A45531B-3887-784A-9E77-3A21D101614B}"/>
                </a:ext>
              </a:extLst>
            </p:cNvPr>
            <p:cNvPicPr>
              <a:picLocks noChangeAspect="1"/>
            </p:cNvPicPr>
            <p:nvPr/>
          </p:nvPicPr>
          <p:blipFill>
            <a:blip r:embed="rId39"/>
            <a:stretch>
              <a:fillRect/>
            </a:stretch>
          </p:blipFill>
          <p:spPr>
            <a:xfrm>
              <a:off x="4133850" y="5705475"/>
              <a:ext cx="635000" cy="342900"/>
            </a:xfrm>
            <a:prstGeom prst="rect">
              <a:avLst/>
            </a:prstGeom>
          </p:spPr>
        </p:pic>
        <p:sp>
          <p:nvSpPr>
            <p:cNvPr id="148" name="TextBox 147">
              <a:extLst>
                <a:ext uri="{FF2B5EF4-FFF2-40B4-BE49-F238E27FC236}">
                  <a16:creationId xmlns:a16="http://schemas.microsoft.com/office/drawing/2014/main" id="{C555F5BB-4673-6948-99B5-213F8B935F01}"/>
                </a:ext>
              </a:extLst>
            </p:cNvPr>
            <p:cNvSpPr txBox="1"/>
            <p:nvPr/>
          </p:nvSpPr>
          <p:spPr>
            <a:xfrm>
              <a:off x="4001947" y="5578032"/>
              <a:ext cx="516038"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TSIS-2</a:t>
              </a:r>
            </a:p>
          </p:txBody>
        </p:sp>
      </p:grpSp>
      <p:grpSp>
        <p:nvGrpSpPr>
          <p:cNvPr id="182" name="Group 181">
            <a:extLst>
              <a:ext uri="{FF2B5EF4-FFF2-40B4-BE49-F238E27FC236}">
                <a16:creationId xmlns:a16="http://schemas.microsoft.com/office/drawing/2014/main" id="{358F930A-D399-9B4D-82C9-7A7B8237AD43}"/>
              </a:ext>
            </a:extLst>
          </p:cNvPr>
          <p:cNvGrpSpPr/>
          <p:nvPr/>
        </p:nvGrpSpPr>
        <p:grpSpPr>
          <a:xfrm>
            <a:off x="6741300" y="5628190"/>
            <a:ext cx="635632" cy="551135"/>
            <a:chOff x="6741300" y="5628190"/>
            <a:chExt cx="635632" cy="551135"/>
          </a:xfrm>
        </p:grpSpPr>
        <p:pic>
          <p:nvPicPr>
            <p:cNvPr id="60" name="Picture 59" descr="A picture containing text&#10;&#10;Description automatically generated">
              <a:extLst>
                <a:ext uri="{FF2B5EF4-FFF2-40B4-BE49-F238E27FC236}">
                  <a16:creationId xmlns:a16="http://schemas.microsoft.com/office/drawing/2014/main" id="{008D1967-6DBD-794B-BEF8-37E5E30BAF8C}"/>
                </a:ext>
              </a:extLst>
            </p:cNvPr>
            <p:cNvPicPr>
              <a:picLocks noChangeAspect="1"/>
            </p:cNvPicPr>
            <p:nvPr/>
          </p:nvPicPr>
          <p:blipFill>
            <a:blip r:embed="rId39"/>
            <a:stretch>
              <a:fillRect/>
            </a:stretch>
          </p:blipFill>
          <p:spPr>
            <a:xfrm>
              <a:off x="6741300" y="5836425"/>
              <a:ext cx="635000" cy="342900"/>
            </a:xfrm>
            <a:prstGeom prst="rect">
              <a:avLst/>
            </a:prstGeom>
          </p:spPr>
        </p:pic>
        <p:sp>
          <p:nvSpPr>
            <p:cNvPr id="151" name="TextBox 150">
              <a:extLst>
                <a:ext uri="{FF2B5EF4-FFF2-40B4-BE49-F238E27FC236}">
                  <a16:creationId xmlns:a16="http://schemas.microsoft.com/office/drawing/2014/main" id="{9FF8F24A-A124-174B-BDB8-40F17093E64E}"/>
                </a:ext>
              </a:extLst>
            </p:cNvPr>
            <p:cNvSpPr txBox="1"/>
            <p:nvPr/>
          </p:nvSpPr>
          <p:spPr>
            <a:xfrm>
              <a:off x="6795304" y="5628190"/>
              <a:ext cx="581628"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GLIMR</a:t>
              </a:r>
            </a:p>
          </p:txBody>
        </p:sp>
      </p:grpSp>
      <p:grpSp>
        <p:nvGrpSpPr>
          <p:cNvPr id="183" name="Group 182">
            <a:extLst>
              <a:ext uri="{FF2B5EF4-FFF2-40B4-BE49-F238E27FC236}">
                <a16:creationId xmlns:a16="http://schemas.microsoft.com/office/drawing/2014/main" id="{C9C523DE-35CA-2845-8101-5DD254B2B9A1}"/>
              </a:ext>
            </a:extLst>
          </p:cNvPr>
          <p:cNvGrpSpPr/>
          <p:nvPr/>
        </p:nvGrpSpPr>
        <p:grpSpPr>
          <a:xfrm>
            <a:off x="7772399" y="5628190"/>
            <a:ext cx="873889" cy="538435"/>
            <a:chOff x="7772399" y="5628190"/>
            <a:chExt cx="873889" cy="538435"/>
          </a:xfrm>
        </p:grpSpPr>
        <p:pic>
          <p:nvPicPr>
            <p:cNvPr id="64" name="Picture 63" descr="A picture containing text, building material&#10;&#10;Description automatically generated">
              <a:extLst>
                <a:ext uri="{FF2B5EF4-FFF2-40B4-BE49-F238E27FC236}">
                  <a16:creationId xmlns:a16="http://schemas.microsoft.com/office/drawing/2014/main" id="{CC940F99-B335-9345-8572-3AB34BAF839B}"/>
                </a:ext>
              </a:extLst>
            </p:cNvPr>
            <p:cNvPicPr>
              <a:picLocks noChangeAspect="1"/>
            </p:cNvPicPr>
            <p:nvPr/>
          </p:nvPicPr>
          <p:blipFill>
            <a:blip r:embed="rId40"/>
            <a:stretch>
              <a:fillRect/>
            </a:stretch>
          </p:blipFill>
          <p:spPr>
            <a:xfrm>
              <a:off x="7889875" y="5849125"/>
              <a:ext cx="622300" cy="317500"/>
            </a:xfrm>
            <a:prstGeom prst="rect">
              <a:avLst/>
            </a:prstGeom>
          </p:spPr>
        </p:pic>
        <p:sp>
          <p:nvSpPr>
            <p:cNvPr id="152" name="TextBox 151">
              <a:extLst>
                <a:ext uri="{FF2B5EF4-FFF2-40B4-BE49-F238E27FC236}">
                  <a16:creationId xmlns:a16="http://schemas.microsoft.com/office/drawing/2014/main" id="{21ED1177-F929-E144-906F-4E24E309E918}"/>
                </a:ext>
              </a:extLst>
            </p:cNvPr>
            <p:cNvSpPr txBox="1"/>
            <p:nvPr/>
          </p:nvSpPr>
          <p:spPr>
            <a:xfrm>
              <a:off x="7772399" y="5628190"/>
              <a:ext cx="873889" cy="233397"/>
            </a:xfrm>
            <a:prstGeom prst="rect">
              <a:avLst/>
            </a:prstGeom>
            <a:noFill/>
          </p:spPr>
          <p:txBody>
            <a:bodyPr wrap="square" rtlCol="0">
              <a:spAutoFit/>
            </a:bodyPr>
            <a:lstStyle/>
            <a:p>
              <a:pPr>
                <a:lnSpc>
                  <a:spcPts val="1100"/>
                </a:lnSpc>
              </a:pPr>
              <a:r>
                <a:rPr lang="en-US" sz="1000">
                  <a:solidFill>
                    <a:srgbClr val="C3E7FE"/>
                  </a:solidFill>
                  <a:latin typeface="Arial Narrow" panose="020B0604020202020204" pitchFamily="34" charset="0"/>
                  <a:cs typeface="Arial Narrow" panose="020B0604020202020204" pitchFamily="34" charset="0"/>
                </a:rPr>
                <a:t>ESO-1, 2, 3, 4</a:t>
              </a:r>
            </a:p>
          </p:txBody>
        </p:sp>
      </p:grpSp>
      <p:grpSp>
        <p:nvGrpSpPr>
          <p:cNvPr id="175" name="Group 174">
            <a:extLst>
              <a:ext uri="{FF2B5EF4-FFF2-40B4-BE49-F238E27FC236}">
                <a16:creationId xmlns:a16="http://schemas.microsoft.com/office/drawing/2014/main" id="{5ADD95A2-F746-9241-82F9-E53B0A83029F}"/>
              </a:ext>
            </a:extLst>
          </p:cNvPr>
          <p:cNvGrpSpPr/>
          <p:nvPr/>
        </p:nvGrpSpPr>
        <p:grpSpPr>
          <a:xfrm>
            <a:off x="217251" y="5290668"/>
            <a:ext cx="2851641" cy="1186072"/>
            <a:chOff x="217251" y="5463054"/>
            <a:chExt cx="2851641" cy="1186072"/>
          </a:xfrm>
        </p:grpSpPr>
        <p:grpSp>
          <p:nvGrpSpPr>
            <p:cNvPr id="173" name="Group 172">
              <a:extLst>
                <a:ext uri="{FF2B5EF4-FFF2-40B4-BE49-F238E27FC236}">
                  <a16:creationId xmlns:a16="http://schemas.microsoft.com/office/drawing/2014/main" id="{02B13391-FBFE-9241-941D-D8A8B2506185}"/>
                </a:ext>
              </a:extLst>
            </p:cNvPr>
            <p:cNvGrpSpPr/>
            <p:nvPr/>
          </p:nvGrpSpPr>
          <p:grpSpPr>
            <a:xfrm>
              <a:off x="292025" y="5722782"/>
              <a:ext cx="1447282" cy="926344"/>
              <a:chOff x="292025" y="5722782"/>
              <a:chExt cx="1447282" cy="926344"/>
            </a:xfrm>
          </p:grpSpPr>
          <p:sp>
            <p:nvSpPr>
              <p:cNvPr id="153" name="TextBox 152">
                <a:extLst>
                  <a:ext uri="{FF2B5EF4-FFF2-40B4-BE49-F238E27FC236}">
                    <a16:creationId xmlns:a16="http://schemas.microsoft.com/office/drawing/2014/main" id="{95B5598B-0263-9E4C-BEE6-8609016BF3DE}"/>
                  </a:ext>
                </a:extLst>
              </p:cNvPr>
              <p:cNvSpPr txBox="1"/>
              <p:nvPr/>
            </p:nvSpPr>
            <p:spPr>
              <a:xfrm>
                <a:off x="388783" y="5722782"/>
                <a:ext cx="1350524" cy="926344"/>
              </a:xfrm>
              <a:prstGeom prst="rect">
                <a:avLst/>
              </a:prstGeom>
              <a:noFill/>
            </p:spPr>
            <p:txBody>
              <a:bodyPr wrap="square" rtlCol="0">
                <a:spAutoFit/>
              </a:bodyPr>
              <a:lstStyle/>
              <a:p>
                <a:pPr>
                  <a:lnSpc>
                    <a:spcPts val="1060"/>
                  </a:lnSpc>
                </a:pPr>
                <a:r>
                  <a:rPr lang="en-US" sz="800">
                    <a:solidFill>
                      <a:srgbClr val="C3E7FE"/>
                    </a:solidFill>
                    <a:latin typeface="Arial Narrow" panose="020B0604020202020204" pitchFamily="34" charset="0"/>
                    <a:cs typeface="Arial Narrow" panose="020B0604020202020204" pitchFamily="34" charset="0"/>
                  </a:rPr>
                  <a:t>INTERNATIONAL PARTNERS</a:t>
                </a:r>
              </a:p>
              <a:p>
                <a:pPr>
                  <a:lnSpc>
                    <a:spcPts val="1060"/>
                  </a:lnSpc>
                </a:pPr>
                <a:r>
                  <a:rPr lang="en-US" sz="800">
                    <a:solidFill>
                      <a:srgbClr val="C3E7FE"/>
                    </a:solidFill>
                    <a:latin typeface="Arial Narrow" panose="020B0604020202020204" pitchFamily="34" charset="0"/>
                    <a:cs typeface="Arial Narrow" panose="020B0604020202020204" pitchFamily="34" charset="0"/>
                  </a:rPr>
                  <a:t>U.S. PARTNER</a:t>
                </a:r>
              </a:p>
              <a:p>
                <a:pPr>
                  <a:lnSpc>
                    <a:spcPts val="1060"/>
                  </a:lnSpc>
                </a:pPr>
                <a:r>
                  <a:rPr lang="en-US" sz="800">
                    <a:solidFill>
                      <a:srgbClr val="C3E7FE"/>
                    </a:solidFill>
                    <a:latin typeface="Arial Narrow" panose="020B0604020202020204" pitchFamily="34" charset="0"/>
                    <a:cs typeface="Arial Narrow" panose="020B0604020202020204" pitchFamily="34" charset="0"/>
                  </a:rPr>
                  <a:t>ISS INSTRUMENT</a:t>
                </a:r>
              </a:p>
              <a:p>
                <a:pPr>
                  <a:lnSpc>
                    <a:spcPts val="1060"/>
                  </a:lnSpc>
                </a:pPr>
                <a:r>
                  <a:rPr lang="en-US" sz="800">
                    <a:solidFill>
                      <a:srgbClr val="C3E7FE"/>
                    </a:solidFill>
                    <a:latin typeface="Arial Narrow" panose="020B0604020202020204" pitchFamily="34" charset="0"/>
                    <a:cs typeface="Arial Narrow" panose="020B0604020202020204" pitchFamily="34" charset="0"/>
                  </a:rPr>
                  <a:t>JPSS INSTRUMENT</a:t>
                </a:r>
              </a:p>
              <a:p>
                <a:pPr>
                  <a:lnSpc>
                    <a:spcPts val="1060"/>
                  </a:lnSpc>
                </a:pPr>
                <a:r>
                  <a:rPr lang="en-US" sz="800">
                    <a:solidFill>
                      <a:srgbClr val="C3E7FE"/>
                    </a:solidFill>
                    <a:latin typeface="Arial Narrow" panose="020B0604020202020204" pitchFamily="34" charset="0"/>
                    <a:cs typeface="Arial Narrow" panose="020B0604020202020204" pitchFamily="34" charset="0"/>
                  </a:rPr>
                  <a:t>CUBESAT</a:t>
                </a:r>
              </a:p>
              <a:p>
                <a:pPr>
                  <a:lnSpc>
                    <a:spcPts val="1060"/>
                  </a:lnSpc>
                </a:pPr>
                <a:r>
                  <a:rPr lang="en-US" sz="800">
                    <a:solidFill>
                      <a:srgbClr val="C3E7FE"/>
                    </a:solidFill>
                    <a:latin typeface="Arial Narrow" panose="020B0604020202020204" pitchFamily="34" charset="0"/>
                    <a:cs typeface="Arial Narrow" panose="020B0604020202020204" pitchFamily="34" charset="0"/>
                  </a:rPr>
                  <a:t>LAUNCH DATE TBD</a:t>
                </a:r>
              </a:p>
            </p:txBody>
          </p:sp>
          <p:pic>
            <p:nvPicPr>
              <p:cNvPr id="66" name="Picture 65">
                <a:extLst>
                  <a:ext uri="{FF2B5EF4-FFF2-40B4-BE49-F238E27FC236}">
                    <a16:creationId xmlns:a16="http://schemas.microsoft.com/office/drawing/2014/main" id="{54E8814A-BE64-8143-BC44-DE55B0BD088B}"/>
                  </a:ext>
                </a:extLst>
              </p:cNvPr>
              <p:cNvPicPr>
                <a:picLocks noChangeAspect="1"/>
              </p:cNvPicPr>
              <p:nvPr/>
            </p:nvPicPr>
            <p:blipFill>
              <a:blip r:embed="rId41"/>
              <a:stretch>
                <a:fillRect/>
              </a:stretch>
            </p:blipFill>
            <p:spPr>
              <a:xfrm>
                <a:off x="330200" y="6508750"/>
                <a:ext cx="63500" cy="50800"/>
              </a:xfrm>
              <a:prstGeom prst="rect">
                <a:avLst/>
              </a:prstGeom>
            </p:spPr>
          </p:pic>
          <p:pic>
            <p:nvPicPr>
              <p:cNvPr id="68" name="Picture 67">
                <a:extLst>
                  <a:ext uri="{FF2B5EF4-FFF2-40B4-BE49-F238E27FC236}">
                    <a16:creationId xmlns:a16="http://schemas.microsoft.com/office/drawing/2014/main" id="{CECA62DA-8C0E-6B48-957B-AA457C787994}"/>
                  </a:ext>
                </a:extLst>
              </p:cNvPr>
              <p:cNvPicPr>
                <a:picLocks noChangeAspect="1"/>
              </p:cNvPicPr>
              <p:nvPr/>
            </p:nvPicPr>
            <p:blipFill>
              <a:blip r:embed="rId42"/>
              <a:stretch>
                <a:fillRect/>
              </a:stretch>
            </p:blipFill>
            <p:spPr>
              <a:xfrm>
                <a:off x="315100" y="6331725"/>
                <a:ext cx="101600" cy="101600"/>
              </a:xfrm>
              <a:prstGeom prst="rect">
                <a:avLst/>
              </a:prstGeom>
            </p:spPr>
          </p:pic>
          <p:pic>
            <p:nvPicPr>
              <p:cNvPr id="70" name="Picture 69">
                <a:extLst>
                  <a:ext uri="{FF2B5EF4-FFF2-40B4-BE49-F238E27FC236}">
                    <a16:creationId xmlns:a16="http://schemas.microsoft.com/office/drawing/2014/main" id="{95C8A147-269C-7F4C-8367-DAADF7E83DF6}"/>
                  </a:ext>
                </a:extLst>
              </p:cNvPr>
              <p:cNvPicPr>
                <a:picLocks noChangeAspect="1"/>
              </p:cNvPicPr>
              <p:nvPr/>
            </p:nvPicPr>
            <p:blipFill>
              <a:blip r:embed="rId43"/>
              <a:stretch>
                <a:fillRect/>
              </a:stretch>
            </p:blipFill>
            <p:spPr>
              <a:xfrm>
                <a:off x="319050" y="5802275"/>
                <a:ext cx="88900" cy="76200"/>
              </a:xfrm>
              <a:prstGeom prst="rect">
                <a:avLst/>
              </a:prstGeom>
            </p:spPr>
          </p:pic>
          <p:pic>
            <p:nvPicPr>
              <p:cNvPr id="72" name="Picture 71">
                <a:extLst>
                  <a:ext uri="{FF2B5EF4-FFF2-40B4-BE49-F238E27FC236}">
                    <a16:creationId xmlns:a16="http://schemas.microsoft.com/office/drawing/2014/main" id="{2D744BCF-DD6E-A740-AC1C-9DDDDB79F8DF}"/>
                  </a:ext>
                </a:extLst>
              </p:cNvPr>
              <p:cNvPicPr>
                <a:picLocks noChangeAspect="1"/>
              </p:cNvPicPr>
              <p:nvPr/>
            </p:nvPicPr>
            <p:blipFill>
              <a:blip r:embed="rId44"/>
              <a:stretch>
                <a:fillRect/>
              </a:stretch>
            </p:blipFill>
            <p:spPr>
              <a:xfrm>
                <a:off x="297600" y="6082450"/>
                <a:ext cx="127000" cy="63500"/>
              </a:xfrm>
              <a:prstGeom prst="rect">
                <a:avLst/>
              </a:prstGeom>
            </p:spPr>
          </p:pic>
          <p:pic>
            <p:nvPicPr>
              <p:cNvPr id="74" name="Picture 73">
                <a:extLst>
                  <a:ext uri="{FF2B5EF4-FFF2-40B4-BE49-F238E27FC236}">
                    <a16:creationId xmlns:a16="http://schemas.microsoft.com/office/drawing/2014/main" id="{92592AC2-17EE-2943-84A9-95BF3D23B910}"/>
                  </a:ext>
                </a:extLst>
              </p:cNvPr>
              <p:cNvPicPr>
                <a:picLocks noChangeAspect="1"/>
              </p:cNvPicPr>
              <p:nvPr/>
            </p:nvPicPr>
            <p:blipFill>
              <a:blip r:embed="rId45"/>
              <a:stretch>
                <a:fillRect/>
              </a:stretch>
            </p:blipFill>
            <p:spPr>
              <a:xfrm>
                <a:off x="292025" y="6232450"/>
                <a:ext cx="139700" cy="38100"/>
              </a:xfrm>
              <a:prstGeom prst="rect">
                <a:avLst/>
              </a:prstGeom>
            </p:spPr>
          </p:pic>
          <p:pic>
            <p:nvPicPr>
              <p:cNvPr id="76" name="Picture 75">
                <a:extLst>
                  <a:ext uri="{FF2B5EF4-FFF2-40B4-BE49-F238E27FC236}">
                    <a16:creationId xmlns:a16="http://schemas.microsoft.com/office/drawing/2014/main" id="{62B3D93C-F6E8-6F4D-BF5D-5D975F43BF70}"/>
                  </a:ext>
                </a:extLst>
              </p:cNvPr>
              <p:cNvPicPr>
                <a:picLocks noChangeAspect="1"/>
              </p:cNvPicPr>
              <p:nvPr/>
            </p:nvPicPr>
            <p:blipFill>
              <a:blip r:embed="rId46"/>
              <a:stretch>
                <a:fillRect/>
              </a:stretch>
            </p:blipFill>
            <p:spPr>
              <a:xfrm>
                <a:off x="315025" y="5937950"/>
                <a:ext cx="101600" cy="76200"/>
              </a:xfrm>
              <a:prstGeom prst="rect">
                <a:avLst/>
              </a:prstGeom>
            </p:spPr>
          </p:pic>
        </p:grpSp>
        <p:grpSp>
          <p:nvGrpSpPr>
            <p:cNvPr id="174" name="Group 173">
              <a:extLst>
                <a:ext uri="{FF2B5EF4-FFF2-40B4-BE49-F238E27FC236}">
                  <a16:creationId xmlns:a16="http://schemas.microsoft.com/office/drawing/2014/main" id="{0DD77148-18D0-F141-A143-7FFEE16AEC1F}"/>
                </a:ext>
              </a:extLst>
            </p:cNvPr>
            <p:cNvGrpSpPr/>
            <p:nvPr/>
          </p:nvGrpSpPr>
          <p:grpSpPr>
            <a:xfrm>
              <a:off x="1646237" y="5999047"/>
              <a:ext cx="1422655" cy="644215"/>
              <a:chOff x="1646237" y="5999047"/>
              <a:chExt cx="1422655" cy="644215"/>
            </a:xfrm>
          </p:grpSpPr>
          <p:sp>
            <p:nvSpPr>
              <p:cNvPr id="77" name="Oval 76">
                <a:extLst>
                  <a:ext uri="{FF2B5EF4-FFF2-40B4-BE49-F238E27FC236}">
                    <a16:creationId xmlns:a16="http://schemas.microsoft.com/office/drawing/2014/main" id="{F1521072-1DEA-D743-A90B-29B738F66013}"/>
                  </a:ext>
                </a:extLst>
              </p:cNvPr>
              <p:cNvSpPr/>
              <p:nvPr/>
            </p:nvSpPr>
            <p:spPr>
              <a:xfrm>
                <a:off x="1646237" y="6064250"/>
                <a:ext cx="92075" cy="92075"/>
              </a:xfrm>
              <a:prstGeom prst="ellipse">
                <a:avLst/>
              </a:prstGeom>
              <a:solidFill>
                <a:srgbClr val="FCE2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CE294"/>
                  </a:solidFill>
                </a:endParaRPr>
              </a:p>
            </p:txBody>
          </p:sp>
          <p:sp>
            <p:nvSpPr>
              <p:cNvPr id="78" name="Oval 77">
                <a:extLst>
                  <a:ext uri="{FF2B5EF4-FFF2-40B4-BE49-F238E27FC236}">
                    <a16:creationId xmlns:a16="http://schemas.microsoft.com/office/drawing/2014/main" id="{A3B853A6-2224-7844-9DC3-A9B4DCB90D36}"/>
                  </a:ext>
                </a:extLst>
              </p:cNvPr>
              <p:cNvSpPr/>
              <p:nvPr/>
            </p:nvSpPr>
            <p:spPr>
              <a:xfrm>
                <a:off x="1646237" y="6203950"/>
                <a:ext cx="92075" cy="92075"/>
              </a:xfrm>
              <a:prstGeom prst="ellipse">
                <a:avLst/>
              </a:prstGeom>
              <a:solidFill>
                <a:srgbClr val="FFA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CE294"/>
                  </a:solidFill>
                </a:endParaRPr>
              </a:p>
            </p:txBody>
          </p:sp>
          <p:sp>
            <p:nvSpPr>
              <p:cNvPr id="79" name="Oval 78">
                <a:extLst>
                  <a:ext uri="{FF2B5EF4-FFF2-40B4-BE49-F238E27FC236}">
                    <a16:creationId xmlns:a16="http://schemas.microsoft.com/office/drawing/2014/main" id="{390F1EDB-BAF6-1B4A-BBC0-5BFD712DA225}"/>
                  </a:ext>
                </a:extLst>
              </p:cNvPr>
              <p:cNvSpPr/>
              <p:nvPr/>
            </p:nvSpPr>
            <p:spPr>
              <a:xfrm>
                <a:off x="1646237" y="6343650"/>
                <a:ext cx="92075" cy="92075"/>
              </a:xfrm>
              <a:prstGeom prst="ellipse">
                <a:avLst/>
              </a:prstGeom>
              <a:solidFill>
                <a:srgbClr val="61DE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CE294"/>
                  </a:solidFill>
                </a:endParaRPr>
              </a:p>
            </p:txBody>
          </p:sp>
          <p:sp>
            <p:nvSpPr>
              <p:cNvPr id="80" name="Oval 79">
                <a:extLst>
                  <a:ext uri="{FF2B5EF4-FFF2-40B4-BE49-F238E27FC236}">
                    <a16:creationId xmlns:a16="http://schemas.microsoft.com/office/drawing/2014/main" id="{60CD4ABB-CA7C-1F4E-ACBB-0848FAE3252A}"/>
                  </a:ext>
                </a:extLst>
              </p:cNvPr>
              <p:cNvSpPr/>
              <p:nvPr/>
            </p:nvSpPr>
            <p:spPr>
              <a:xfrm>
                <a:off x="1646237" y="6486525"/>
                <a:ext cx="92075" cy="92075"/>
              </a:xfrm>
              <a:prstGeom prst="ellipse">
                <a:avLst/>
              </a:prstGeom>
              <a:solidFill>
                <a:srgbClr val="26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CE294"/>
                  </a:solidFill>
                </a:endParaRPr>
              </a:p>
            </p:txBody>
          </p:sp>
          <p:sp>
            <p:nvSpPr>
              <p:cNvPr id="154" name="TextBox 153">
                <a:extLst>
                  <a:ext uri="{FF2B5EF4-FFF2-40B4-BE49-F238E27FC236}">
                    <a16:creationId xmlns:a16="http://schemas.microsoft.com/office/drawing/2014/main" id="{A4D7D69E-8D35-094C-B0B7-E3E4F94B9F81}"/>
                  </a:ext>
                </a:extLst>
              </p:cNvPr>
              <p:cNvSpPr txBox="1"/>
              <p:nvPr/>
            </p:nvSpPr>
            <p:spPr>
              <a:xfrm>
                <a:off x="1718368" y="5999047"/>
                <a:ext cx="1350524" cy="644215"/>
              </a:xfrm>
              <a:prstGeom prst="rect">
                <a:avLst/>
              </a:prstGeom>
              <a:noFill/>
            </p:spPr>
            <p:txBody>
              <a:bodyPr wrap="square" rtlCol="0">
                <a:spAutoFit/>
              </a:bodyPr>
              <a:lstStyle/>
              <a:p>
                <a:pPr>
                  <a:lnSpc>
                    <a:spcPts val="1060"/>
                  </a:lnSpc>
                </a:pPr>
                <a:r>
                  <a:rPr lang="en-US" sz="800">
                    <a:solidFill>
                      <a:srgbClr val="C3E7FE"/>
                    </a:solidFill>
                    <a:latin typeface="Arial Narrow" panose="020B0604020202020204" pitchFamily="34" charset="0"/>
                    <a:cs typeface="Arial Narrow" panose="020B0604020202020204" pitchFamily="34" charset="0"/>
                  </a:rPr>
                  <a:t>PREFORMULATION</a:t>
                </a:r>
              </a:p>
              <a:p>
                <a:pPr>
                  <a:lnSpc>
                    <a:spcPts val="1060"/>
                  </a:lnSpc>
                </a:pPr>
                <a:r>
                  <a:rPr lang="en-US" sz="800">
                    <a:solidFill>
                      <a:srgbClr val="C3E7FE"/>
                    </a:solidFill>
                    <a:latin typeface="Arial Narrow" panose="020B0604020202020204" pitchFamily="34" charset="0"/>
                    <a:cs typeface="Arial Narrow" panose="020B0604020202020204" pitchFamily="34" charset="0"/>
                  </a:rPr>
                  <a:t>FORMULATION</a:t>
                </a:r>
              </a:p>
              <a:p>
                <a:pPr>
                  <a:lnSpc>
                    <a:spcPts val="1060"/>
                  </a:lnSpc>
                </a:pPr>
                <a:r>
                  <a:rPr lang="en-US" sz="800">
                    <a:solidFill>
                      <a:srgbClr val="C3E7FE"/>
                    </a:solidFill>
                    <a:latin typeface="Arial Narrow" panose="020B0604020202020204" pitchFamily="34" charset="0"/>
                    <a:cs typeface="Arial Narrow" panose="020B0604020202020204" pitchFamily="34" charset="0"/>
                  </a:rPr>
                  <a:t>OPERATING</a:t>
                </a:r>
              </a:p>
              <a:p>
                <a:pPr>
                  <a:lnSpc>
                    <a:spcPts val="1060"/>
                  </a:lnSpc>
                </a:pPr>
                <a:r>
                  <a:rPr lang="en-US" sz="800">
                    <a:solidFill>
                      <a:srgbClr val="C3E7FE"/>
                    </a:solidFill>
                    <a:latin typeface="Arial Narrow" panose="020B0604020202020204" pitchFamily="34" charset="0"/>
                    <a:cs typeface="Arial Narrow" panose="020B0604020202020204" pitchFamily="34" charset="0"/>
                  </a:rPr>
                  <a:t>EXTENDED</a:t>
                </a:r>
              </a:p>
            </p:txBody>
          </p:sp>
        </p:grpSp>
        <p:sp>
          <p:nvSpPr>
            <p:cNvPr id="155" name="TextBox 154">
              <a:extLst>
                <a:ext uri="{FF2B5EF4-FFF2-40B4-BE49-F238E27FC236}">
                  <a16:creationId xmlns:a16="http://schemas.microsoft.com/office/drawing/2014/main" id="{30EDD599-86FC-A44B-AADF-29BE85C5291B}"/>
                </a:ext>
              </a:extLst>
            </p:cNvPr>
            <p:cNvSpPr txBox="1"/>
            <p:nvPr/>
          </p:nvSpPr>
          <p:spPr>
            <a:xfrm>
              <a:off x="217251" y="5463054"/>
              <a:ext cx="1350524" cy="243849"/>
            </a:xfrm>
            <a:prstGeom prst="rect">
              <a:avLst/>
            </a:prstGeom>
            <a:noFill/>
          </p:spPr>
          <p:txBody>
            <a:bodyPr wrap="square" rtlCol="0">
              <a:spAutoFit/>
            </a:bodyPr>
            <a:lstStyle/>
            <a:p>
              <a:pPr>
                <a:lnSpc>
                  <a:spcPts val="1060"/>
                </a:lnSpc>
              </a:pPr>
              <a:r>
                <a:rPr lang="en-US" sz="1600">
                  <a:solidFill>
                    <a:srgbClr val="C3E7FE"/>
                  </a:solidFill>
                  <a:latin typeface="Arial Narrow" panose="020B0604020202020204" pitchFamily="34" charset="0"/>
                  <a:cs typeface="Arial Narrow" panose="020B0604020202020204" pitchFamily="34" charset="0"/>
                </a:rPr>
                <a:t>KEY</a:t>
              </a:r>
            </a:p>
          </p:txBody>
        </p:sp>
      </p:grpSp>
      <p:sp>
        <p:nvSpPr>
          <p:cNvPr id="156" name="TextBox 155">
            <a:extLst>
              <a:ext uri="{FF2B5EF4-FFF2-40B4-BE49-F238E27FC236}">
                <a16:creationId xmlns:a16="http://schemas.microsoft.com/office/drawing/2014/main" id="{C77F51ED-31DC-354E-A151-96C9D2FD0AF8}"/>
              </a:ext>
            </a:extLst>
          </p:cNvPr>
          <p:cNvSpPr txBox="1"/>
          <p:nvPr/>
        </p:nvSpPr>
        <p:spPr>
          <a:xfrm>
            <a:off x="7805057" y="2551610"/>
            <a:ext cx="772626" cy="307777"/>
          </a:xfrm>
          <a:prstGeom prst="rect">
            <a:avLst/>
          </a:prstGeom>
          <a:noFill/>
        </p:spPr>
        <p:txBody>
          <a:bodyPr wrap="square" rtlCol="0">
            <a:spAutoFit/>
          </a:bodyPr>
          <a:lstStyle/>
          <a:p>
            <a:r>
              <a:rPr lang="en-US" sz="1400">
                <a:solidFill>
                  <a:srgbClr val="63ACD0"/>
                </a:solidFill>
                <a:latin typeface="Arial Narrow" panose="020B0604020202020204" pitchFamily="34" charset="0"/>
                <a:cs typeface="Arial Narrow" panose="020B0604020202020204" pitchFamily="34" charset="0"/>
              </a:rPr>
              <a:t>2010</a:t>
            </a:r>
          </a:p>
        </p:txBody>
      </p:sp>
      <p:sp>
        <p:nvSpPr>
          <p:cNvPr id="157" name="TextBox 156">
            <a:extLst>
              <a:ext uri="{FF2B5EF4-FFF2-40B4-BE49-F238E27FC236}">
                <a16:creationId xmlns:a16="http://schemas.microsoft.com/office/drawing/2014/main" id="{645182F6-99E0-4E4A-B679-6C5B140BB05B}"/>
              </a:ext>
            </a:extLst>
          </p:cNvPr>
          <p:cNvSpPr txBox="1"/>
          <p:nvPr/>
        </p:nvSpPr>
        <p:spPr>
          <a:xfrm>
            <a:off x="6540138" y="4191000"/>
            <a:ext cx="772626" cy="307777"/>
          </a:xfrm>
          <a:prstGeom prst="rect">
            <a:avLst/>
          </a:prstGeom>
          <a:noFill/>
        </p:spPr>
        <p:txBody>
          <a:bodyPr wrap="square" rtlCol="0">
            <a:spAutoFit/>
          </a:bodyPr>
          <a:lstStyle/>
          <a:p>
            <a:r>
              <a:rPr lang="en-US" sz="1400">
                <a:solidFill>
                  <a:srgbClr val="63ACD0"/>
                </a:solidFill>
                <a:latin typeface="Arial Narrow" panose="020B0604020202020204" pitchFamily="34" charset="0"/>
                <a:cs typeface="Arial Narrow" panose="020B0604020202020204" pitchFamily="34" charset="0"/>
              </a:rPr>
              <a:t>2005</a:t>
            </a:r>
          </a:p>
        </p:txBody>
      </p:sp>
      <p:sp>
        <p:nvSpPr>
          <p:cNvPr id="158" name="TextBox 157">
            <a:extLst>
              <a:ext uri="{FF2B5EF4-FFF2-40B4-BE49-F238E27FC236}">
                <a16:creationId xmlns:a16="http://schemas.microsoft.com/office/drawing/2014/main" id="{C71F3776-BAB6-284D-B569-D35B34AD692E}"/>
              </a:ext>
            </a:extLst>
          </p:cNvPr>
          <p:cNvSpPr txBox="1"/>
          <p:nvPr/>
        </p:nvSpPr>
        <p:spPr>
          <a:xfrm>
            <a:off x="4245429" y="3953691"/>
            <a:ext cx="574766" cy="307777"/>
          </a:xfrm>
          <a:prstGeom prst="rect">
            <a:avLst/>
          </a:prstGeom>
          <a:noFill/>
        </p:spPr>
        <p:txBody>
          <a:bodyPr wrap="square" rtlCol="0">
            <a:spAutoFit/>
          </a:bodyPr>
          <a:lstStyle/>
          <a:p>
            <a:r>
              <a:rPr lang="en-US" sz="1400">
                <a:solidFill>
                  <a:srgbClr val="63ACD0"/>
                </a:solidFill>
                <a:latin typeface="Arial Narrow" panose="020B0604020202020204" pitchFamily="34" charset="0"/>
                <a:cs typeface="Arial Narrow" panose="020B0604020202020204" pitchFamily="34" charset="0"/>
              </a:rPr>
              <a:t>2000</a:t>
            </a:r>
          </a:p>
        </p:txBody>
      </p:sp>
      <p:sp>
        <p:nvSpPr>
          <p:cNvPr id="159" name="TextBox 158">
            <a:extLst>
              <a:ext uri="{FF2B5EF4-FFF2-40B4-BE49-F238E27FC236}">
                <a16:creationId xmlns:a16="http://schemas.microsoft.com/office/drawing/2014/main" id="{08200E64-725F-C842-A0FC-1411D8B67965}"/>
              </a:ext>
            </a:extLst>
          </p:cNvPr>
          <p:cNvSpPr txBox="1"/>
          <p:nvPr/>
        </p:nvSpPr>
        <p:spPr>
          <a:xfrm>
            <a:off x="2764972" y="2588622"/>
            <a:ext cx="574766" cy="307777"/>
          </a:xfrm>
          <a:prstGeom prst="rect">
            <a:avLst/>
          </a:prstGeom>
          <a:noFill/>
        </p:spPr>
        <p:txBody>
          <a:bodyPr wrap="square" rtlCol="0">
            <a:spAutoFit/>
          </a:bodyPr>
          <a:lstStyle/>
          <a:p>
            <a:r>
              <a:rPr lang="en-US" sz="1400">
                <a:solidFill>
                  <a:srgbClr val="4C8AA8"/>
                </a:solidFill>
                <a:latin typeface="Arial Narrow" panose="020B0604020202020204" pitchFamily="34" charset="0"/>
                <a:cs typeface="Arial Narrow" panose="020B0604020202020204" pitchFamily="34" charset="0"/>
              </a:rPr>
              <a:t>1995</a:t>
            </a:r>
          </a:p>
        </p:txBody>
      </p:sp>
      <p:sp>
        <p:nvSpPr>
          <p:cNvPr id="160" name="TextBox 159">
            <a:extLst>
              <a:ext uri="{FF2B5EF4-FFF2-40B4-BE49-F238E27FC236}">
                <a16:creationId xmlns:a16="http://schemas.microsoft.com/office/drawing/2014/main" id="{0BE55E88-537E-FD41-9982-1A071D617417}"/>
              </a:ext>
            </a:extLst>
          </p:cNvPr>
          <p:cNvSpPr txBox="1"/>
          <p:nvPr/>
        </p:nvSpPr>
        <p:spPr>
          <a:xfrm>
            <a:off x="5111931" y="152400"/>
            <a:ext cx="772626" cy="307777"/>
          </a:xfrm>
          <a:prstGeom prst="rect">
            <a:avLst/>
          </a:prstGeom>
          <a:noFill/>
        </p:spPr>
        <p:txBody>
          <a:bodyPr wrap="square" rtlCol="0">
            <a:spAutoFit/>
          </a:bodyPr>
          <a:lstStyle/>
          <a:p>
            <a:r>
              <a:rPr lang="en-US" sz="1400">
                <a:solidFill>
                  <a:srgbClr val="63ACD0"/>
                </a:solidFill>
                <a:latin typeface="Arial Narrow" panose="020B0604020202020204" pitchFamily="34" charset="0"/>
                <a:cs typeface="Arial Narrow" panose="020B0604020202020204" pitchFamily="34" charset="0"/>
              </a:rPr>
              <a:t>2015</a:t>
            </a:r>
          </a:p>
        </p:txBody>
      </p:sp>
      <p:sp>
        <p:nvSpPr>
          <p:cNvPr id="161" name="TextBox 160">
            <a:extLst>
              <a:ext uri="{FF2B5EF4-FFF2-40B4-BE49-F238E27FC236}">
                <a16:creationId xmlns:a16="http://schemas.microsoft.com/office/drawing/2014/main" id="{497CCCC1-F6BD-DF47-87C3-0B68B0435D4C}"/>
              </a:ext>
            </a:extLst>
          </p:cNvPr>
          <p:cNvSpPr txBox="1"/>
          <p:nvPr/>
        </p:nvSpPr>
        <p:spPr>
          <a:xfrm>
            <a:off x="365760" y="820783"/>
            <a:ext cx="646352" cy="307777"/>
          </a:xfrm>
          <a:prstGeom prst="rect">
            <a:avLst/>
          </a:prstGeom>
          <a:noFill/>
        </p:spPr>
        <p:txBody>
          <a:bodyPr wrap="square" rtlCol="0">
            <a:spAutoFit/>
          </a:bodyPr>
          <a:lstStyle/>
          <a:p>
            <a:pPr algn="r"/>
            <a:r>
              <a:rPr lang="en-US" sz="1400">
                <a:solidFill>
                  <a:srgbClr val="4C8AA8"/>
                </a:solidFill>
                <a:latin typeface="Arial Narrow" panose="020B0604020202020204" pitchFamily="34" charset="0"/>
                <a:cs typeface="Arial Narrow" panose="020B0604020202020204" pitchFamily="34" charset="0"/>
              </a:rPr>
              <a:t>2020</a:t>
            </a:r>
          </a:p>
        </p:txBody>
      </p:sp>
      <p:sp>
        <p:nvSpPr>
          <p:cNvPr id="162" name="TextBox 161">
            <a:extLst>
              <a:ext uri="{FF2B5EF4-FFF2-40B4-BE49-F238E27FC236}">
                <a16:creationId xmlns:a16="http://schemas.microsoft.com/office/drawing/2014/main" id="{D55878F1-B4C7-7544-88CA-6AD1DE7C9572}"/>
              </a:ext>
            </a:extLst>
          </p:cNvPr>
          <p:cNvSpPr txBox="1"/>
          <p:nvPr/>
        </p:nvSpPr>
        <p:spPr>
          <a:xfrm>
            <a:off x="4746171" y="6457406"/>
            <a:ext cx="772626" cy="307777"/>
          </a:xfrm>
          <a:prstGeom prst="rect">
            <a:avLst/>
          </a:prstGeom>
          <a:noFill/>
        </p:spPr>
        <p:txBody>
          <a:bodyPr wrap="square" rtlCol="0">
            <a:spAutoFit/>
          </a:bodyPr>
          <a:lstStyle/>
          <a:p>
            <a:pPr algn="r"/>
            <a:r>
              <a:rPr lang="en-US" sz="1400">
                <a:solidFill>
                  <a:srgbClr val="63ACD0"/>
                </a:solidFill>
                <a:latin typeface="Arial Narrow" panose="020B0604020202020204" pitchFamily="34" charset="0"/>
                <a:cs typeface="Arial Narrow" panose="020B0604020202020204" pitchFamily="34" charset="0"/>
              </a:rPr>
              <a:t>2025</a:t>
            </a:r>
          </a:p>
        </p:txBody>
      </p:sp>
    </p:spTree>
    <p:extLst>
      <p:ext uri="{BB962C8B-B14F-4D97-AF65-F5344CB8AC3E}">
        <p14:creationId xmlns:p14="http://schemas.microsoft.com/office/powerpoint/2010/main" val="2957899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057BD6E-198C-6EF3-5A63-4B384B078C98}"/>
              </a:ext>
            </a:extLst>
          </p:cNvPr>
          <p:cNvSpPr/>
          <p:nvPr/>
        </p:nvSpPr>
        <p:spPr>
          <a:xfrm>
            <a:off x="0" y="0"/>
            <a:ext cx="12192000" cy="6858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oogle Shape;187;p29" descr="NASA Logo transparent.png">
            <a:extLst>
              <a:ext uri="{FF2B5EF4-FFF2-40B4-BE49-F238E27FC236}">
                <a16:creationId xmlns:a16="http://schemas.microsoft.com/office/drawing/2014/main" id="{E74C74AE-4928-617F-D67B-6AF0280AB119}"/>
              </a:ext>
            </a:extLst>
          </p:cNvPr>
          <p:cNvPicPr preferRelativeResize="0"/>
          <p:nvPr/>
        </p:nvPicPr>
        <p:blipFill rotWithShape="1">
          <a:blip r:embed="rId2">
            <a:alphaModFix/>
          </a:blip>
          <a:srcRect/>
          <a:stretch/>
        </p:blipFill>
        <p:spPr>
          <a:xfrm>
            <a:off x="11283855" y="6030517"/>
            <a:ext cx="731604" cy="585076"/>
          </a:xfrm>
          <a:prstGeom prst="rect">
            <a:avLst/>
          </a:prstGeom>
          <a:noFill/>
          <a:ln>
            <a:noFill/>
          </a:ln>
          <a:effectLst>
            <a:outerShdw blurRad="63500" dist="88900" dir="2700000">
              <a:schemeClr val="dk1">
                <a:alpha val="43529"/>
              </a:schemeClr>
            </a:outerShdw>
          </a:effectLst>
        </p:spPr>
      </p:pic>
      <p:pic>
        <p:nvPicPr>
          <p:cNvPr id="10" name="Image" descr="Image">
            <a:extLst>
              <a:ext uri="{FF2B5EF4-FFF2-40B4-BE49-F238E27FC236}">
                <a16:creationId xmlns:a16="http://schemas.microsoft.com/office/drawing/2014/main" id="{083B91E2-4905-1AB1-D6FD-8D168FFE40E9}"/>
              </a:ext>
            </a:extLst>
          </p:cNvPr>
          <p:cNvPicPr>
            <a:picLocks noChangeAspect="1"/>
          </p:cNvPicPr>
          <p:nvPr/>
        </p:nvPicPr>
        <p:blipFill>
          <a:blip r:embed="rId3"/>
          <a:stretch>
            <a:fillRect/>
          </a:stretch>
        </p:blipFill>
        <p:spPr>
          <a:xfrm>
            <a:off x="958660" y="1"/>
            <a:ext cx="10063471" cy="6616478"/>
          </a:xfrm>
          <a:prstGeom prst="rect">
            <a:avLst/>
          </a:prstGeom>
          <a:ln w="12700">
            <a:miter lim="400000"/>
          </a:ln>
        </p:spPr>
      </p:pic>
      <p:sp>
        <p:nvSpPr>
          <p:cNvPr id="11" name="Google Shape;338;p5">
            <a:extLst>
              <a:ext uri="{FF2B5EF4-FFF2-40B4-BE49-F238E27FC236}">
                <a16:creationId xmlns:a16="http://schemas.microsoft.com/office/drawing/2014/main" id="{7A1BCFC5-647D-457A-00F3-2C03063ADECA}"/>
              </a:ext>
            </a:extLst>
          </p:cNvPr>
          <p:cNvSpPr txBox="1">
            <a:spLocks/>
          </p:cNvSpPr>
          <p:nvPr/>
        </p:nvSpPr>
        <p:spPr>
          <a:xfrm>
            <a:off x="3897505" y="5753313"/>
            <a:ext cx="7335835" cy="1325563"/>
          </a:xfrm>
          <a:prstGeom prst="rect">
            <a:avLst/>
          </a:prstGeom>
          <a:noFill/>
          <a:ln>
            <a:noFill/>
          </a:ln>
        </p:spPr>
        <p:txBody>
          <a:bodyPr spcFirstLastPara="1" wrap="square" lIns="91425" tIns="45700" rIns="91425" bIns="45700" anchor="ctr" anchorCtr="0">
            <a:normAutofit/>
          </a:bodyPr>
          <a:lst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a:lstStyle>
          <a:p>
            <a:pPr algn="l">
              <a:spcBef>
                <a:spcPts val="0"/>
              </a:spcBef>
              <a:buClr>
                <a:schemeClr val="dk1"/>
              </a:buClr>
              <a:buSzPts val="4400"/>
              <a:buFont typeface="Calibri"/>
              <a:buNone/>
            </a:pPr>
            <a:r>
              <a:rPr lang="en-US" sz="3600" b="1" dirty="0">
                <a:latin typeface="Eurostile" panose="020B0504020202050204" pitchFamily="34" charset="77"/>
              </a:rPr>
              <a:t>Distributed Active Archive Centers</a:t>
            </a:r>
            <a:endParaRPr lang="en-US" b="1" dirty="0">
              <a:latin typeface="Eurostile" panose="020B0504020202050204" pitchFamily="34" charset="77"/>
            </a:endParaRPr>
          </a:p>
        </p:txBody>
      </p:sp>
    </p:spTree>
    <p:extLst>
      <p:ext uri="{BB962C8B-B14F-4D97-AF65-F5344CB8AC3E}">
        <p14:creationId xmlns:p14="http://schemas.microsoft.com/office/powerpoint/2010/main" val="523114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187;p29" descr="NASA Logo transparent.png">
            <a:extLst>
              <a:ext uri="{FF2B5EF4-FFF2-40B4-BE49-F238E27FC236}">
                <a16:creationId xmlns:a16="http://schemas.microsoft.com/office/drawing/2014/main" id="{E74C74AE-4928-617F-D67B-6AF0280AB119}"/>
              </a:ext>
            </a:extLst>
          </p:cNvPr>
          <p:cNvPicPr preferRelativeResize="0"/>
          <p:nvPr/>
        </p:nvPicPr>
        <p:blipFill rotWithShape="1">
          <a:blip r:embed="rId2">
            <a:alphaModFix/>
          </a:blip>
          <a:srcRect/>
          <a:stretch/>
        </p:blipFill>
        <p:spPr>
          <a:xfrm>
            <a:off x="11283855" y="6030517"/>
            <a:ext cx="731604" cy="585076"/>
          </a:xfrm>
          <a:prstGeom prst="rect">
            <a:avLst/>
          </a:prstGeom>
          <a:noFill/>
          <a:ln>
            <a:noFill/>
          </a:ln>
          <a:effectLst>
            <a:outerShdw blurRad="63500" dist="88900" dir="2700000">
              <a:schemeClr val="dk1">
                <a:alpha val="43529"/>
              </a:schemeClr>
            </a:outerShdw>
          </a:effectLst>
        </p:spPr>
      </p:pic>
      <p:sp>
        <p:nvSpPr>
          <p:cNvPr id="5" name="Slide Number Placeholder 1">
            <a:extLst>
              <a:ext uri="{FF2B5EF4-FFF2-40B4-BE49-F238E27FC236}">
                <a16:creationId xmlns:a16="http://schemas.microsoft.com/office/drawing/2014/main" id="{B82BC458-FC38-03E9-3A59-AAA7FF63C8D2}"/>
              </a:ext>
            </a:extLst>
          </p:cNvPr>
          <p:cNvSpPr txBox="1">
            <a:spLocks/>
          </p:cNvSpPr>
          <p:nvPr/>
        </p:nvSpPr>
        <p:spPr>
          <a:xfrm>
            <a:off x="9260716" y="6450282"/>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0A4EE4C-4960-4282-8E32-892092D425FF}" type="slidenum">
              <a:rPr lang="en-US" sz="1200" smtClean="0"/>
              <a:pPr algn="r"/>
              <a:t>4</a:t>
            </a:fld>
            <a:endParaRPr lang="en-US" sz="1200"/>
          </a:p>
        </p:txBody>
      </p:sp>
      <p:sp>
        <p:nvSpPr>
          <p:cNvPr id="14" name="Oval 13">
            <a:extLst>
              <a:ext uri="{FF2B5EF4-FFF2-40B4-BE49-F238E27FC236}">
                <a16:creationId xmlns:a16="http://schemas.microsoft.com/office/drawing/2014/main" id="{3C059CE6-FA98-9362-DAF3-F883D26BF4E1}"/>
              </a:ext>
            </a:extLst>
          </p:cNvPr>
          <p:cNvSpPr/>
          <p:nvPr/>
        </p:nvSpPr>
        <p:spPr>
          <a:xfrm>
            <a:off x="-154081" y="1196091"/>
            <a:ext cx="3246715" cy="3246715"/>
          </a:xfrm>
          <a:prstGeom prst="ellipse">
            <a:avLst/>
          </a:prstGeom>
          <a:solidFill>
            <a:srgbClr val="2276A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EB59C46B-0A1B-3FD8-960C-EDDB5B0E1BED}"/>
              </a:ext>
            </a:extLst>
          </p:cNvPr>
          <p:cNvSpPr/>
          <p:nvPr/>
        </p:nvSpPr>
        <p:spPr>
          <a:xfrm>
            <a:off x="2576257" y="2331348"/>
            <a:ext cx="1615591" cy="1615591"/>
          </a:xfrm>
          <a:prstGeom prst="ellipse">
            <a:avLst/>
          </a:prstGeom>
          <a:solidFill>
            <a:srgbClr val="C4E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Connections with solid fill">
            <a:extLst>
              <a:ext uri="{FF2B5EF4-FFF2-40B4-BE49-F238E27FC236}">
                <a16:creationId xmlns:a16="http://schemas.microsoft.com/office/drawing/2014/main" id="{450E3004-737D-8603-E533-F125FEE15ED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55925" y="2540774"/>
            <a:ext cx="1203682" cy="1203682"/>
          </a:xfrm>
          <a:prstGeom prst="rect">
            <a:avLst/>
          </a:prstGeom>
        </p:spPr>
      </p:pic>
      <p:sp>
        <p:nvSpPr>
          <p:cNvPr id="17" name="Oval 16">
            <a:extLst>
              <a:ext uri="{FF2B5EF4-FFF2-40B4-BE49-F238E27FC236}">
                <a16:creationId xmlns:a16="http://schemas.microsoft.com/office/drawing/2014/main" id="{97AC43FB-D18C-D308-658A-E1AAADD3C785}"/>
              </a:ext>
            </a:extLst>
          </p:cNvPr>
          <p:cNvSpPr/>
          <p:nvPr/>
        </p:nvSpPr>
        <p:spPr>
          <a:xfrm>
            <a:off x="8394928" y="-152727"/>
            <a:ext cx="3769454" cy="3769454"/>
          </a:xfrm>
          <a:prstGeom prst="ellipse">
            <a:avLst/>
          </a:prstGeom>
          <a:solidFill>
            <a:srgbClr val="2276A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136A722A-AAD8-145D-5B05-C61FCF74B174}"/>
              </a:ext>
            </a:extLst>
          </p:cNvPr>
          <p:cNvGrpSpPr/>
          <p:nvPr/>
        </p:nvGrpSpPr>
        <p:grpSpPr>
          <a:xfrm>
            <a:off x="7438393" y="118459"/>
            <a:ext cx="1403602" cy="1403602"/>
            <a:chOff x="7798970" y="69538"/>
            <a:chExt cx="1403602" cy="1403602"/>
          </a:xfrm>
        </p:grpSpPr>
        <p:sp>
          <p:nvSpPr>
            <p:cNvPr id="19" name="Oval 18">
              <a:extLst>
                <a:ext uri="{FF2B5EF4-FFF2-40B4-BE49-F238E27FC236}">
                  <a16:creationId xmlns:a16="http://schemas.microsoft.com/office/drawing/2014/main" id="{CBDB03A1-083B-C58F-0A00-B949BC4E02CC}"/>
                </a:ext>
              </a:extLst>
            </p:cNvPr>
            <p:cNvSpPr/>
            <p:nvPr/>
          </p:nvSpPr>
          <p:spPr>
            <a:xfrm>
              <a:off x="7798970" y="69538"/>
              <a:ext cx="1403602" cy="1403602"/>
            </a:xfrm>
            <a:prstGeom prst="ellipse">
              <a:avLst/>
            </a:prstGeom>
            <a:solidFill>
              <a:srgbClr val="C4E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raphic 19" descr="Search Inventory with solid fill">
              <a:extLst>
                <a:ext uri="{FF2B5EF4-FFF2-40B4-BE49-F238E27FC236}">
                  <a16:creationId xmlns:a16="http://schemas.microsoft.com/office/drawing/2014/main" id="{01EA0CA5-0735-610A-CBAF-5C4A068EA9A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88590" y="355264"/>
              <a:ext cx="771548" cy="771548"/>
            </a:xfrm>
            <a:prstGeom prst="rect">
              <a:avLst/>
            </a:prstGeom>
          </p:spPr>
        </p:pic>
      </p:grpSp>
      <p:sp>
        <p:nvSpPr>
          <p:cNvPr id="21" name="Oval 20">
            <a:extLst>
              <a:ext uri="{FF2B5EF4-FFF2-40B4-BE49-F238E27FC236}">
                <a16:creationId xmlns:a16="http://schemas.microsoft.com/office/drawing/2014/main" id="{3C8332E0-9873-FFD5-8360-D7DABEBAACCD}"/>
              </a:ext>
            </a:extLst>
          </p:cNvPr>
          <p:cNvSpPr/>
          <p:nvPr/>
        </p:nvSpPr>
        <p:spPr>
          <a:xfrm>
            <a:off x="10431087" y="4691946"/>
            <a:ext cx="1469536" cy="1469536"/>
          </a:xfrm>
          <a:prstGeom prst="ellipse">
            <a:avLst/>
          </a:prstGeom>
          <a:solidFill>
            <a:srgbClr val="C4E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B04418F4-4C04-6A21-7E8B-71B482F1DF0D}"/>
              </a:ext>
            </a:extLst>
          </p:cNvPr>
          <p:cNvSpPr txBox="1"/>
          <p:nvPr/>
        </p:nvSpPr>
        <p:spPr>
          <a:xfrm>
            <a:off x="291577" y="2034616"/>
            <a:ext cx="2558447" cy="1661993"/>
          </a:xfrm>
          <a:prstGeom prst="rect">
            <a:avLst/>
          </a:prstGeom>
          <a:noFill/>
        </p:spPr>
        <p:txBody>
          <a:bodyPr wrap="square" lIns="91440" tIns="45720" rIns="91440" bIns="45720" rtlCol="0" anchor="t">
            <a:spAutoFit/>
          </a:bodyPr>
          <a:lstStyle/>
          <a:p>
            <a:r>
              <a:rPr lang="en-US" sz="1500" dirty="0">
                <a:solidFill>
                  <a:schemeClr val="bg1"/>
                </a:solidFill>
                <a:latin typeface="Open Sans"/>
                <a:ea typeface="Open Sans"/>
                <a:cs typeface="Open Sans"/>
              </a:rPr>
              <a:t>EOSDIS distributed almost</a:t>
            </a:r>
            <a:endParaRPr lang="en-US" sz="15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2100" b="1" dirty="0">
                <a:solidFill>
                  <a:schemeClr val="accent5">
                    <a:lumMod val="40000"/>
                    <a:lumOff val="60000"/>
                  </a:schemeClr>
                </a:solidFill>
                <a:latin typeface="Open Sans"/>
                <a:ea typeface="Open Sans"/>
                <a:cs typeface="Open Sans"/>
              </a:rPr>
              <a:t>2 BILLION</a:t>
            </a:r>
          </a:p>
          <a:p>
            <a:r>
              <a:rPr lang="en-US" sz="1500" dirty="0">
                <a:solidFill>
                  <a:schemeClr val="bg1"/>
                </a:solidFill>
                <a:latin typeface="Open Sans"/>
                <a:ea typeface="Open Sans"/>
                <a:cs typeface="Open Sans"/>
              </a:rPr>
              <a:t>data products to over</a:t>
            </a:r>
          </a:p>
          <a:p>
            <a:r>
              <a:rPr lang="en-US" sz="2100" b="1" dirty="0">
                <a:solidFill>
                  <a:schemeClr val="accent5">
                    <a:lumMod val="40000"/>
                    <a:lumOff val="60000"/>
                  </a:schemeClr>
                </a:solidFill>
                <a:latin typeface="Open Sans"/>
                <a:ea typeface="Open Sans"/>
                <a:cs typeface="Open Sans"/>
              </a:rPr>
              <a:t>1.7 </a:t>
            </a:r>
            <a:r>
              <a:rPr lang="en-US" sz="2100" b="1" dirty="0">
                <a:solidFill>
                  <a:srgbClr val="B8E1EC"/>
                </a:solidFill>
                <a:latin typeface="Open Sans"/>
                <a:ea typeface="Open Sans"/>
                <a:cs typeface="Open Sans"/>
              </a:rPr>
              <a:t>MILLION</a:t>
            </a:r>
          </a:p>
          <a:p>
            <a:r>
              <a:rPr lang="en-US" sz="1500" dirty="0">
                <a:solidFill>
                  <a:schemeClr val="bg1"/>
                </a:solidFill>
                <a:latin typeface="Open Sans"/>
                <a:ea typeface="Open Sans"/>
                <a:cs typeface="Open Sans"/>
              </a:rPr>
              <a:t>distinct data users </a:t>
            </a:r>
            <a:endParaRPr lang="en-US" sz="15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500" dirty="0">
                <a:solidFill>
                  <a:schemeClr val="bg1"/>
                </a:solidFill>
                <a:latin typeface="Open Sans"/>
                <a:ea typeface="Open Sans"/>
                <a:cs typeface="Open Sans"/>
              </a:rPr>
              <a:t>around the world</a:t>
            </a:r>
          </a:p>
        </p:txBody>
      </p:sp>
      <p:grpSp>
        <p:nvGrpSpPr>
          <p:cNvPr id="23" name="Group 22">
            <a:extLst>
              <a:ext uri="{FF2B5EF4-FFF2-40B4-BE49-F238E27FC236}">
                <a16:creationId xmlns:a16="http://schemas.microsoft.com/office/drawing/2014/main" id="{A426A3F6-3D46-4C09-5904-BC4B299916BD}"/>
              </a:ext>
            </a:extLst>
          </p:cNvPr>
          <p:cNvGrpSpPr/>
          <p:nvPr/>
        </p:nvGrpSpPr>
        <p:grpSpPr>
          <a:xfrm>
            <a:off x="1433779" y="4066467"/>
            <a:ext cx="3779033" cy="2672006"/>
            <a:chOff x="99391" y="4474462"/>
            <a:chExt cx="3779033" cy="2672006"/>
          </a:xfrm>
        </p:grpSpPr>
        <p:sp>
          <p:nvSpPr>
            <p:cNvPr id="24" name="Oval 23">
              <a:extLst>
                <a:ext uri="{FF2B5EF4-FFF2-40B4-BE49-F238E27FC236}">
                  <a16:creationId xmlns:a16="http://schemas.microsoft.com/office/drawing/2014/main" id="{AC37B873-8A95-538D-EBAD-06B56F4533E6}"/>
                </a:ext>
              </a:extLst>
            </p:cNvPr>
            <p:cNvSpPr/>
            <p:nvPr/>
          </p:nvSpPr>
          <p:spPr>
            <a:xfrm>
              <a:off x="1206418" y="4474462"/>
              <a:ext cx="2672006" cy="2672006"/>
            </a:xfrm>
            <a:prstGeom prst="ellipse">
              <a:avLst/>
            </a:prstGeom>
            <a:solidFill>
              <a:srgbClr val="2276A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B7EEA4F-194B-A565-DBD6-6C754333F777}"/>
                </a:ext>
              </a:extLst>
            </p:cNvPr>
            <p:cNvSpPr/>
            <p:nvPr/>
          </p:nvSpPr>
          <p:spPr>
            <a:xfrm>
              <a:off x="99391" y="4738469"/>
              <a:ext cx="1623746" cy="1623746"/>
            </a:xfrm>
            <a:prstGeom prst="ellipse">
              <a:avLst/>
            </a:prstGeom>
            <a:solidFill>
              <a:srgbClr val="C4E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Graphic 25" descr="Folder Search with solid fill">
              <a:extLst>
                <a:ext uri="{FF2B5EF4-FFF2-40B4-BE49-F238E27FC236}">
                  <a16:creationId xmlns:a16="http://schemas.microsoft.com/office/drawing/2014/main" id="{A783A020-1B27-087D-4552-F55D5DE45E8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6818" y="4972516"/>
              <a:ext cx="1230872" cy="1230872"/>
            </a:xfrm>
            <a:prstGeom prst="rect">
              <a:avLst/>
            </a:prstGeom>
          </p:spPr>
        </p:pic>
        <p:sp>
          <p:nvSpPr>
            <p:cNvPr id="27" name="TextBox 26">
              <a:extLst>
                <a:ext uri="{FF2B5EF4-FFF2-40B4-BE49-F238E27FC236}">
                  <a16:creationId xmlns:a16="http://schemas.microsoft.com/office/drawing/2014/main" id="{3308675C-F08E-A974-274B-6DEAAB66A487}"/>
                </a:ext>
              </a:extLst>
            </p:cNvPr>
            <p:cNvSpPr txBox="1"/>
            <p:nvPr/>
          </p:nvSpPr>
          <p:spPr>
            <a:xfrm>
              <a:off x="1813383" y="5172644"/>
              <a:ext cx="1890525" cy="1107996"/>
            </a:xfrm>
            <a:prstGeom prst="rect">
              <a:avLst/>
            </a:prstGeom>
            <a:noFill/>
          </p:spPr>
          <p:txBody>
            <a:bodyPr wrap="square" lIns="91440" tIns="45720" rIns="91440" bIns="45720" rtlCol="0" anchor="t">
              <a:spAutoFit/>
            </a:bodyPr>
            <a:lstStyle/>
            <a:p>
              <a:r>
                <a:rPr lang="en-US" sz="1500">
                  <a:solidFill>
                    <a:schemeClr val="bg1"/>
                  </a:solidFill>
                  <a:latin typeface="Open Sans"/>
                  <a:ea typeface="Open Sans"/>
                  <a:cs typeface="Open Sans"/>
                </a:rPr>
                <a:t>with over</a:t>
              </a:r>
            </a:p>
            <a:p>
              <a:r>
                <a:rPr lang="en-US" sz="2100" b="1">
                  <a:solidFill>
                    <a:schemeClr val="accent5">
                      <a:lumMod val="40000"/>
                      <a:lumOff val="60000"/>
                    </a:schemeClr>
                  </a:solidFill>
                  <a:latin typeface="Open Sans"/>
                  <a:ea typeface="Open Sans"/>
                  <a:cs typeface="Open Sans"/>
                </a:rPr>
                <a:t>3.56 BILLION</a:t>
              </a:r>
            </a:p>
            <a:p>
              <a:r>
                <a:rPr lang="en-US" sz="1500">
                  <a:solidFill>
                    <a:schemeClr val="bg1"/>
                  </a:solidFill>
                  <a:latin typeface="Open Sans"/>
                  <a:ea typeface="Open Sans"/>
                  <a:cs typeface="Open Sans"/>
                </a:rPr>
                <a:t>files in the EOSDIS archive</a:t>
              </a:r>
              <a:endParaRPr lang="en-US" sz="15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8" name="Group 27">
            <a:extLst>
              <a:ext uri="{FF2B5EF4-FFF2-40B4-BE49-F238E27FC236}">
                <a16:creationId xmlns:a16="http://schemas.microsoft.com/office/drawing/2014/main" id="{13B72D89-6947-F3C9-618C-2B7C1BAD1D40}"/>
              </a:ext>
            </a:extLst>
          </p:cNvPr>
          <p:cNvGrpSpPr/>
          <p:nvPr/>
        </p:nvGrpSpPr>
        <p:grpSpPr>
          <a:xfrm>
            <a:off x="5409694" y="2597280"/>
            <a:ext cx="4994587" cy="4792072"/>
            <a:chOff x="4139275" y="2641109"/>
            <a:chExt cx="4994587" cy="4792072"/>
          </a:xfrm>
        </p:grpSpPr>
        <p:sp>
          <p:nvSpPr>
            <p:cNvPr id="29" name="Oval 28">
              <a:extLst>
                <a:ext uri="{FF2B5EF4-FFF2-40B4-BE49-F238E27FC236}">
                  <a16:creationId xmlns:a16="http://schemas.microsoft.com/office/drawing/2014/main" id="{27BA4CA2-FF5B-09F5-459D-6B555523A636}"/>
                </a:ext>
              </a:extLst>
            </p:cNvPr>
            <p:cNvSpPr/>
            <p:nvPr/>
          </p:nvSpPr>
          <p:spPr>
            <a:xfrm>
              <a:off x="4139275" y="2641109"/>
              <a:ext cx="4792072" cy="4792072"/>
            </a:xfrm>
            <a:prstGeom prst="ellipse">
              <a:avLst/>
            </a:prstGeom>
            <a:solidFill>
              <a:srgbClr val="2276A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72EEA694-A737-312F-9EDD-15C46F3604A0}"/>
                </a:ext>
              </a:extLst>
            </p:cNvPr>
            <p:cNvSpPr/>
            <p:nvPr/>
          </p:nvSpPr>
          <p:spPr>
            <a:xfrm>
              <a:off x="7518272" y="3188946"/>
              <a:ext cx="1615590" cy="1615590"/>
            </a:xfrm>
            <a:prstGeom prst="ellipse">
              <a:avLst/>
            </a:prstGeom>
            <a:solidFill>
              <a:srgbClr val="C4E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phic 30" descr="Satellite with solid fill">
              <a:extLst>
                <a:ext uri="{FF2B5EF4-FFF2-40B4-BE49-F238E27FC236}">
                  <a16:creationId xmlns:a16="http://schemas.microsoft.com/office/drawing/2014/main" id="{8CA471A2-CE4C-62A2-1554-0DE1447202D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780867" y="3447110"/>
              <a:ext cx="1090399" cy="1090399"/>
            </a:xfrm>
            <a:prstGeom prst="rect">
              <a:avLst/>
            </a:prstGeom>
          </p:spPr>
        </p:pic>
        <p:sp>
          <p:nvSpPr>
            <p:cNvPr id="32" name="TextBox 31">
              <a:extLst>
                <a:ext uri="{FF2B5EF4-FFF2-40B4-BE49-F238E27FC236}">
                  <a16:creationId xmlns:a16="http://schemas.microsoft.com/office/drawing/2014/main" id="{37880333-A8B7-62A7-E52D-4346CF32F62E}"/>
                </a:ext>
              </a:extLst>
            </p:cNvPr>
            <p:cNvSpPr txBox="1"/>
            <p:nvPr/>
          </p:nvSpPr>
          <p:spPr>
            <a:xfrm>
              <a:off x="4865124" y="3478006"/>
              <a:ext cx="3686381" cy="3493264"/>
            </a:xfrm>
            <a:prstGeom prst="rect">
              <a:avLst/>
            </a:prstGeom>
            <a:noFill/>
          </p:spPr>
          <p:txBody>
            <a:bodyPr wrap="square" lIns="121920" tIns="60960" rIns="121920" bIns="60960" rtlCol="0" anchor="t">
              <a:spAutoFit/>
            </a:bodyPr>
            <a:lstStyle/>
            <a:p>
              <a:r>
                <a:rPr lang="en-US" sz="1500" dirty="0">
                  <a:solidFill>
                    <a:schemeClr val="bg1"/>
                  </a:solidFill>
                  <a:latin typeface="Open Sans"/>
                  <a:ea typeface="Open Sans"/>
                  <a:cs typeface="Open Sans"/>
                </a:rPr>
                <a:t>Our Land, Atmosphere </a:t>
              </a:r>
              <a:endParaRPr lang="en-US" sz="15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500" dirty="0">
                  <a:solidFill>
                    <a:schemeClr val="bg1"/>
                  </a:solidFill>
                  <a:latin typeface="Open Sans"/>
                  <a:ea typeface="Open Sans"/>
                  <a:cs typeface="Open Sans"/>
                </a:rPr>
                <a:t>Near real-time Capability </a:t>
              </a:r>
              <a:endParaRPr lang="en-US" sz="15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500" dirty="0">
                  <a:solidFill>
                    <a:schemeClr val="bg1"/>
                  </a:solidFill>
                  <a:latin typeface="Open Sans"/>
                  <a:ea typeface="Open Sans"/>
                  <a:cs typeface="Open Sans"/>
                </a:rPr>
                <a:t>for Earth Observing </a:t>
              </a:r>
            </a:p>
            <a:p>
              <a:r>
                <a:rPr lang="en-US" sz="1500" dirty="0">
                  <a:solidFill>
                    <a:schemeClr val="bg1"/>
                  </a:solidFill>
                  <a:latin typeface="Open Sans"/>
                  <a:ea typeface="Open Sans"/>
                  <a:cs typeface="Open Sans"/>
                </a:rPr>
                <a:t>System </a:t>
              </a:r>
              <a:r>
                <a:rPr lang="en-US" b="1" dirty="0">
                  <a:solidFill>
                    <a:schemeClr val="accent6">
                      <a:lumMod val="60000"/>
                      <a:lumOff val="40000"/>
                    </a:schemeClr>
                  </a:solidFill>
                  <a:latin typeface="Open Sans"/>
                  <a:ea typeface="Open Sans"/>
                  <a:cs typeface="Open Sans"/>
                </a:rPr>
                <a:t>(LANCE) </a:t>
              </a:r>
              <a:r>
                <a:rPr lang="en-US" sz="1500" dirty="0">
                  <a:solidFill>
                    <a:schemeClr val="bg1"/>
                  </a:solidFill>
                  <a:latin typeface="Open Sans"/>
                  <a:ea typeface="Open Sans"/>
                  <a:cs typeface="Open Sans"/>
                </a:rPr>
                <a:t>had</a:t>
              </a:r>
            </a:p>
            <a:p>
              <a:r>
                <a:rPr lang="en-US" sz="2100" b="1" dirty="0">
                  <a:solidFill>
                    <a:schemeClr val="accent5">
                      <a:lumMod val="40000"/>
                      <a:lumOff val="60000"/>
                    </a:schemeClr>
                  </a:solidFill>
                  <a:latin typeface="Open Sans"/>
                  <a:ea typeface="Open Sans"/>
                  <a:cs typeface="Open Sans"/>
                </a:rPr>
                <a:t>OVER 820</a:t>
              </a:r>
            </a:p>
            <a:p>
              <a:r>
                <a:rPr lang="en-US" sz="1500" dirty="0">
                  <a:solidFill>
                    <a:schemeClr val="bg1"/>
                  </a:solidFill>
                  <a:latin typeface="Open Sans"/>
                  <a:ea typeface="Open Sans"/>
                  <a:cs typeface="Open Sans"/>
                </a:rPr>
                <a:t>unique datasets,</a:t>
              </a:r>
            </a:p>
            <a:p>
              <a:r>
                <a:rPr lang="en-US" sz="1500" dirty="0">
                  <a:solidFill>
                    <a:schemeClr val="bg1"/>
                  </a:solidFill>
                  <a:latin typeface="Open Sans"/>
                  <a:ea typeface="Open Sans"/>
                  <a:cs typeface="Open Sans"/>
                </a:rPr>
                <a:t>distributed more than</a:t>
              </a:r>
              <a:endParaRPr lang="en-US" sz="15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2100" b="1" dirty="0">
                  <a:solidFill>
                    <a:schemeClr val="accent5">
                      <a:lumMod val="40000"/>
                      <a:lumOff val="60000"/>
                    </a:schemeClr>
                  </a:solidFill>
                  <a:latin typeface="Open Sans"/>
                  <a:ea typeface="Open Sans"/>
                  <a:cs typeface="Open Sans"/>
                </a:rPr>
                <a:t>125 MILLION FILES</a:t>
              </a:r>
            </a:p>
            <a:p>
              <a:r>
                <a:rPr lang="en-US" sz="1500" dirty="0">
                  <a:solidFill>
                    <a:schemeClr val="bg1"/>
                  </a:solidFill>
                  <a:latin typeface="Open Sans"/>
                  <a:ea typeface="Open Sans"/>
                  <a:cs typeface="Open Sans"/>
                </a:rPr>
                <a:t>and produced 2.57 Petabytes of data</a:t>
              </a:r>
            </a:p>
            <a:p>
              <a:r>
                <a:rPr lang="en-US" b="1" dirty="0">
                  <a:solidFill>
                    <a:schemeClr val="accent5">
                      <a:lumMod val="40000"/>
                      <a:lumOff val="60000"/>
                    </a:schemeClr>
                  </a:solidFill>
                  <a:latin typeface="Open Sans"/>
                  <a:ea typeface="Open Sans"/>
                  <a:cs typeface="Open Sans"/>
                </a:rPr>
                <a:t>WITHIN 3 HOURS OF A SATELLITE OBSERVATION</a:t>
              </a:r>
            </a:p>
            <a:p>
              <a:endParaRPr lang="en-US" b="1" dirty="0">
                <a:solidFill>
                  <a:schemeClr val="accent5">
                    <a:lumMod val="40000"/>
                    <a:lumOff val="6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5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33" name="TextBox 32">
            <a:extLst>
              <a:ext uri="{FF2B5EF4-FFF2-40B4-BE49-F238E27FC236}">
                <a16:creationId xmlns:a16="http://schemas.microsoft.com/office/drawing/2014/main" id="{0B046942-8ADD-A375-D50D-2B4EAF9EF85A}"/>
              </a:ext>
            </a:extLst>
          </p:cNvPr>
          <p:cNvSpPr txBox="1"/>
          <p:nvPr/>
        </p:nvSpPr>
        <p:spPr>
          <a:xfrm>
            <a:off x="9080303" y="531528"/>
            <a:ext cx="2860294" cy="2716128"/>
          </a:xfrm>
          <a:prstGeom prst="rect">
            <a:avLst/>
          </a:prstGeom>
          <a:noFill/>
        </p:spPr>
        <p:txBody>
          <a:bodyPr wrap="square" lIns="91440" tIns="45720" rIns="91440" bIns="45720" rtlCol="0" anchor="t">
            <a:spAutoFit/>
          </a:bodyPr>
          <a:lstStyle/>
          <a:p>
            <a:r>
              <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Number of products distributed by discipline:</a:t>
            </a:r>
          </a:p>
          <a:p>
            <a:pPr>
              <a:spcAft>
                <a:spcPts val="300"/>
              </a:spcAft>
            </a:pPr>
            <a:r>
              <a:rPr lang="en-US" sz="1500" b="1" dirty="0">
                <a:solidFill>
                  <a:schemeClr val="accent6">
                    <a:lumMod val="60000"/>
                    <a:lumOff val="40000"/>
                  </a:schemeClr>
                </a:solidFill>
                <a:latin typeface="Open Sans"/>
                <a:ea typeface="Open Sans"/>
                <a:cs typeface="Open Sans"/>
              </a:rPr>
              <a:t>LAND: 1.34 BILLION</a:t>
            </a:r>
          </a:p>
          <a:p>
            <a:pPr>
              <a:spcAft>
                <a:spcPts val="300"/>
              </a:spcAft>
            </a:pPr>
            <a:r>
              <a:rPr lang="en-US" sz="1500" b="1" dirty="0">
                <a:solidFill>
                  <a:schemeClr val="accent5">
                    <a:lumMod val="40000"/>
                    <a:lumOff val="60000"/>
                  </a:schemeClr>
                </a:solidFill>
                <a:latin typeface="Open Sans"/>
                <a:ea typeface="Open Sans"/>
                <a:cs typeface="Open Sans"/>
              </a:rPr>
              <a:t>ATMOSPHERE: 399 MILLION</a:t>
            </a:r>
          </a:p>
          <a:p>
            <a:pPr>
              <a:spcAft>
                <a:spcPts val="300"/>
              </a:spcAft>
            </a:pPr>
            <a:r>
              <a:rPr lang="en-US" sz="1500" b="1" dirty="0">
                <a:solidFill>
                  <a:schemeClr val="accent6">
                    <a:lumMod val="60000"/>
                    <a:lumOff val="40000"/>
                  </a:schemeClr>
                </a:solidFill>
                <a:latin typeface="Open Sans"/>
                <a:ea typeface="Open Sans"/>
                <a:cs typeface="Open Sans"/>
              </a:rPr>
              <a:t>OCEAN: 115 MILLION</a:t>
            </a:r>
          </a:p>
          <a:p>
            <a:pPr>
              <a:spcAft>
                <a:spcPts val="300"/>
              </a:spcAft>
            </a:pPr>
            <a:r>
              <a:rPr lang="en-US" sz="1500" b="1" dirty="0">
                <a:solidFill>
                  <a:schemeClr val="accent5">
                    <a:lumMod val="40000"/>
                    <a:lumOff val="60000"/>
                  </a:schemeClr>
                </a:solidFill>
                <a:latin typeface="Open Sans"/>
                <a:ea typeface="Open Sans"/>
                <a:cs typeface="Open Sans"/>
              </a:rPr>
              <a:t>CRYOSPHERE: 31 MILLION</a:t>
            </a:r>
          </a:p>
          <a:p>
            <a:pPr>
              <a:spcAft>
                <a:spcPts val="300"/>
              </a:spcAft>
            </a:pPr>
            <a:r>
              <a:rPr lang="en-US" sz="1500" b="1" dirty="0">
                <a:solidFill>
                  <a:schemeClr val="accent5">
                    <a:lumMod val="40000"/>
                    <a:lumOff val="60000"/>
                  </a:schemeClr>
                </a:solidFill>
                <a:latin typeface="Open Sans"/>
                <a:ea typeface="Open Sans"/>
                <a:cs typeface="Open Sans"/>
              </a:rPr>
              <a:t>OTHERS: 30 MILLION</a:t>
            </a:r>
          </a:p>
          <a:p>
            <a:pPr>
              <a:spcAft>
                <a:spcPts val="300"/>
              </a:spcAft>
            </a:pPr>
            <a:r>
              <a:rPr lang="en-US" sz="1500" b="1" dirty="0">
                <a:solidFill>
                  <a:schemeClr val="accent5">
                    <a:lumMod val="40000"/>
                    <a:lumOff val="60000"/>
                  </a:schemeClr>
                </a:solidFill>
                <a:latin typeface="Open Sans"/>
                <a:ea typeface="Open Sans"/>
                <a:cs typeface="Open Sans"/>
              </a:rPr>
              <a:t>RAW: 28 MILLION</a:t>
            </a:r>
          </a:p>
          <a:p>
            <a:pPr>
              <a:spcAft>
                <a:spcPts val="300"/>
              </a:spcAft>
            </a:pPr>
            <a:r>
              <a:rPr lang="en-US" sz="1500" b="1" dirty="0">
                <a:solidFill>
                  <a:schemeClr val="accent5">
                    <a:lumMod val="40000"/>
                    <a:lumOff val="60000"/>
                  </a:schemeClr>
                </a:solidFill>
                <a:latin typeface="Open Sans"/>
                <a:ea typeface="Open Sans"/>
                <a:cs typeface="Open Sans"/>
              </a:rPr>
              <a:t>RADIANCE: 19 MILLION</a:t>
            </a:r>
          </a:p>
          <a:p>
            <a:endParaRPr lang="en-US" sz="1600" b="1" dirty="0">
              <a:solidFill>
                <a:schemeClr val="accent5">
                  <a:lumMod val="40000"/>
                  <a:lumOff val="60000"/>
                </a:schemeClr>
              </a:solidFill>
              <a:latin typeface="Open Sans"/>
              <a:ea typeface="Open Sans"/>
              <a:cs typeface="Open Sans"/>
            </a:endParaRPr>
          </a:p>
        </p:txBody>
      </p:sp>
      <p:sp>
        <p:nvSpPr>
          <p:cNvPr id="34" name="Google Shape;481;p65">
            <a:extLst>
              <a:ext uri="{FF2B5EF4-FFF2-40B4-BE49-F238E27FC236}">
                <a16:creationId xmlns:a16="http://schemas.microsoft.com/office/drawing/2014/main" id="{DF14132E-C51A-9316-9CE4-2CAFCA89C0F8}"/>
              </a:ext>
            </a:extLst>
          </p:cNvPr>
          <p:cNvSpPr txBox="1">
            <a:spLocks/>
          </p:cNvSpPr>
          <p:nvPr/>
        </p:nvSpPr>
        <p:spPr>
          <a:xfrm>
            <a:off x="118297" y="-79959"/>
            <a:ext cx="3893011" cy="1252596"/>
          </a:xfrm>
          <a:prstGeom prst="rect">
            <a:avLst/>
          </a:prstGeom>
        </p:spPr>
        <p:txBody>
          <a:bodyPr spcFirstLastPara="1" wrap="square" lIns="121900" tIns="121900" rIns="121900" bIns="121900" anchor="b" anchorCtr="0">
            <a:normAutofit/>
          </a:bodyPr>
          <a:lst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a:lstStyle>
          <a:p>
            <a:pPr algn="l"/>
            <a:r>
              <a:rPr lang="en-US" sz="3200" b="1" spc="67" dirty="0">
                <a:solidFill>
                  <a:schemeClr val="tx1"/>
                </a:solidFill>
                <a:latin typeface="Eurostile" panose="020B0504020202050204" pitchFamily="34" charset="77"/>
                <a:ea typeface="Open Sans Light"/>
                <a:cs typeface="Open Sans Light"/>
              </a:rPr>
              <a:t>EOSDIS </a:t>
            </a:r>
            <a:r>
              <a:rPr lang="en-US" sz="3200" b="1" spc="67" dirty="0">
                <a:latin typeface="Eurostile" panose="020B0504020202050204" pitchFamily="34" charset="77"/>
                <a:ea typeface="Open Sans Light"/>
                <a:cs typeface="Open Sans Light"/>
              </a:rPr>
              <a:t>Highlights</a:t>
            </a:r>
            <a:r>
              <a:rPr lang="en-US" sz="3200" b="1" spc="67" dirty="0">
                <a:solidFill>
                  <a:schemeClr val="tx1"/>
                </a:solidFill>
                <a:latin typeface="Eurostile" panose="020B0504020202050204" pitchFamily="34" charset="77"/>
                <a:ea typeface="Open Sans Light"/>
                <a:cs typeface="Open Sans Light"/>
              </a:rPr>
              <a:t> </a:t>
            </a:r>
            <a:r>
              <a:rPr lang="en-US" sz="2400" b="1" spc="67" dirty="0">
                <a:solidFill>
                  <a:schemeClr val="tx1"/>
                </a:solidFill>
                <a:latin typeface="Eurostile" panose="020B0504020202050204" pitchFamily="34" charset="77"/>
                <a:ea typeface="Open Sans Light"/>
                <a:cs typeface="Open Sans Light"/>
              </a:rPr>
              <a:t>from 2021</a:t>
            </a:r>
            <a:endParaRPr lang="en-US" sz="3200" b="1" spc="67" dirty="0">
              <a:solidFill>
                <a:schemeClr val="tx1"/>
              </a:solidFill>
              <a:latin typeface="Eurostile" panose="020B0504020202050204" pitchFamily="34" charset="77"/>
              <a:ea typeface="Open Sans Light"/>
              <a:cs typeface="Open Sans Light"/>
            </a:endParaRPr>
          </a:p>
        </p:txBody>
      </p:sp>
      <p:grpSp>
        <p:nvGrpSpPr>
          <p:cNvPr id="35" name="Group 34">
            <a:extLst>
              <a:ext uri="{FF2B5EF4-FFF2-40B4-BE49-F238E27FC236}">
                <a16:creationId xmlns:a16="http://schemas.microsoft.com/office/drawing/2014/main" id="{5555A0C5-1968-9AE7-2B80-DB1181F0E1BD}"/>
              </a:ext>
            </a:extLst>
          </p:cNvPr>
          <p:cNvGrpSpPr/>
          <p:nvPr/>
        </p:nvGrpSpPr>
        <p:grpSpPr>
          <a:xfrm>
            <a:off x="3676617" y="35427"/>
            <a:ext cx="3827316" cy="3115990"/>
            <a:chOff x="3703908" y="-586396"/>
            <a:chExt cx="3827316" cy="3115990"/>
          </a:xfrm>
        </p:grpSpPr>
        <p:sp>
          <p:nvSpPr>
            <p:cNvPr id="36" name="Oval 35">
              <a:extLst>
                <a:ext uri="{FF2B5EF4-FFF2-40B4-BE49-F238E27FC236}">
                  <a16:creationId xmlns:a16="http://schemas.microsoft.com/office/drawing/2014/main" id="{3CE919DD-9345-EDB2-2241-5FD419A6EC93}"/>
                </a:ext>
              </a:extLst>
            </p:cNvPr>
            <p:cNvSpPr/>
            <p:nvPr/>
          </p:nvSpPr>
          <p:spPr>
            <a:xfrm>
              <a:off x="3703908" y="-586396"/>
              <a:ext cx="3103716" cy="3103716"/>
            </a:xfrm>
            <a:prstGeom prst="ellipse">
              <a:avLst/>
            </a:prstGeom>
            <a:solidFill>
              <a:srgbClr val="2276A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36D02478-4E7D-49F9-DC2C-F19D0C0957EA}"/>
                </a:ext>
              </a:extLst>
            </p:cNvPr>
            <p:cNvGrpSpPr/>
            <p:nvPr/>
          </p:nvGrpSpPr>
          <p:grpSpPr>
            <a:xfrm>
              <a:off x="6179553" y="1177923"/>
              <a:ext cx="1351671" cy="1351671"/>
              <a:chOff x="3320287" y="1742960"/>
              <a:chExt cx="1351671" cy="1351671"/>
            </a:xfrm>
          </p:grpSpPr>
          <p:sp>
            <p:nvSpPr>
              <p:cNvPr id="39" name="Oval 38">
                <a:extLst>
                  <a:ext uri="{FF2B5EF4-FFF2-40B4-BE49-F238E27FC236}">
                    <a16:creationId xmlns:a16="http://schemas.microsoft.com/office/drawing/2014/main" id="{33158FEC-1E80-ED84-E5C4-FEF9C6EBD5FF}"/>
                  </a:ext>
                </a:extLst>
              </p:cNvPr>
              <p:cNvSpPr/>
              <p:nvPr/>
            </p:nvSpPr>
            <p:spPr>
              <a:xfrm>
                <a:off x="3320287" y="1742960"/>
                <a:ext cx="1351671" cy="1351671"/>
              </a:xfrm>
              <a:prstGeom prst="ellipse">
                <a:avLst/>
              </a:prstGeom>
              <a:solidFill>
                <a:srgbClr val="C4E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Graphic 39" descr="Server with solid fill">
                <a:extLst>
                  <a:ext uri="{FF2B5EF4-FFF2-40B4-BE49-F238E27FC236}">
                    <a16:creationId xmlns:a16="http://schemas.microsoft.com/office/drawing/2014/main" id="{FD4C380E-18AA-49A5-5CDD-22C9918C4EC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581366" y="1938785"/>
                <a:ext cx="766473" cy="766473"/>
              </a:xfrm>
              <a:prstGeom prst="rect">
                <a:avLst/>
              </a:prstGeom>
            </p:spPr>
          </p:pic>
        </p:grpSp>
        <p:sp>
          <p:nvSpPr>
            <p:cNvPr id="38" name="TextBox 37">
              <a:extLst>
                <a:ext uri="{FF2B5EF4-FFF2-40B4-BE49-F238E27FC236}">
                  <a16:creationId xmlns:a16="http://schemas.microsoft.com/office/drawing/2014/main" id="{46D9B059-45AF-A135-BF5D-80A55F852C1E}"/>
                </a:ext>
              </a:extLst>
            </p:cNvPr>
            <p:cNvSpPr txBox="1"/>
            <p:nvPr/>
          </p:nvSpPr>
          <p:spPr>
            <a:xfrm>
              <a:off x="4137771" y="477593"/>
              <a:ext cx="2366187" cy="1107996"/>
            </a:xfrm>
            <a:prstGeom prst="rect">
              <a:avLst/>
            </a:prstGeom>
            <a:noFill/>
          </p:spPr>
          <p:txBody>
            <a:bodyPr wrap="square" lIns="91440" tIns="45720" rIns="91440" bIns="45720" rtlCol="0" anchor="t">
              <a:spAutoFit/>
            </a:bodyPr>
            <a:lstStyle/>
            <a:p>
              <a:r>
                <a:rPr lang="en-US" sz="1500" dirty="0">
                  <a:solidFill>
                    <a:schemeClr val="bg1"/>
                  </a:solidFill>
                  <a:latin typeface="Open Sans"/>
                  <a:ea typeface="Open Sans"/>
                  <a:cs typeface="Open Sans"/>
                </a:rPr>
                <a:t>There were more than</a:t>
              </a:r>
              <a:endParaRPr lang="en-US" sz="15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2100" b="1" dirty="0">
                  <a:solidFill>
                    <a:schemeClr val="accent5">
                      <a:lumMod val="40000"/>
                      <a:lumOff val="60000"/>
                    </a:schemeClr>
                  </a:solidFill>
                  <a:latin typeface="Open Sans"/>
                  <a:ea typeface="Open Sans"/>
                  <a:cs typeface="Open Sans"/>
                </a:rPr>
                <a:t>59 PETABYTES </a:t>
              </a:r>
              <a:endParaRPr lang="en-US" sz="2100" b="1" dirty="0">
                <a:solidFill>
                  <a:schemeClr val="accent5">
                    <a:lumMod val="40000"/>
                    <a:lumOff val="6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500" dirty="0">
                  <a:solidFill>
                    <a:schemeClr val="bg1"/>
                  </a:solidFill>
                  <a:latin typeface="Open Sans"/>
                  <a:ea typeface="Open Sans"/>
                  <a:cs typeface="Open Sans"/>
                </a:rPr>
                <a:t>of Earth science data in the EOSDIS archive </a:t>
              </a:r>
            </a:p>
          </p:txBody>
        </p:sp>
      </p:grpSp>
      <p:pic>
        <p:nvPicPr>
          <p:cNvPr id="3" name="Graphic 2" descr="Airplane with solid fill">
            <a:extLst>
              <a:ext uri="{FF2B5EF4-FFF2-40B4-BE49-F238E27FC236}">
                <a16:creationId xmlns:a16="http://schemas.microsoft.com/office/drawing/2014/main" id="{BF3A601E-0DEC-49D0-909E-EB1CDB5072F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rot="2145618">
            <a:off x="10761783" y="4935127"/>
            <a:ext cx="914400" cy="914400"/>
          </a:xfrm>
          <a:prstGeom prst="rect">
            <a:avLst/>
          </a:prstGeom>
        </p:spPr>
      </p:pic>
    </p:spTree>
    <p:extLst>
      <p:ext uri="{BB962C8B-B14F-4D97-AF65-F5344CB8AC3E}">
        <p14:creationId xmlns:p14="http://schemas.microsoft.com/office/powerpoint/2010/main" val="1894057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82BC458-FC38-03E9-3A59-AAA7FF63C8D2}"/>
              </a:ext>
            </a:extLst>
          </p:cNvPr>
          <p:cNvSpPr txBox="1">
            <a:spLocks/>
          </p:cNvSpPr>
          <p:nvPr/>
        </p:nvSpPr>
        <p:spPr>
          <a:xfrm>
            <a:off x="9260716" y="6450282"/>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0A4EE4C-4960-4282-8E32-892092D425FF}" type="slidenum">
              <a:rPr lang="en-US" sz="1400" b="1" smtClean="0"/>
              <a:pPr algn="r"/>
              <a:t>5</a:t>
            </a:fld>
            <a:endParaRPr lang="en-US" sz="1200" b="1" dirty="0"/>
          </a:p>
        </p:txBody>
      </p:sp>
      <p:sp>
        <p:nvSpPr>
          <p:cNvPr id="14" name="Oval 13">
            <a:extLst>
              <a:ext uri="{FF2B5EF4-FFF2-40B4-BE49-F238E27FC236}">
                <a16:creationId xmlns:a16="http://schemas.microsoft.com/office/drawing/2014/main" id="{3C059CE6-FA98-9362-DAF3-F883D26BF4E1}"/>
              </a:ext>
            </a:extLst>
          </p:cNvPr>
          <p:cNvSpPr/>
          <p:nvPr/>
        </p:nvSpPr>
        <p:spPr>
          <a:xfrm>
            <a:off x="-154081" y="1196091"/>
            <a:ext cx="3246715" cy="3246715"/>
          </a:xfrm>
          <a:prstGeom prst="ellipse">
            <a:avLst/>
          </a:prstGeom>
          <a:solidFill>
            <a:srgbClr val="2276A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EB59C46B-0A1B-3FD8-960C-EDDB5B0E1BED}"/>
              </a:ext>
            </a:extLst>
          </p:cNvPr>
          <p:cNvSpPr/>
          <p:nvPr/>
        </p:nvSpPr>
        <p:spPr>
          <a:xfrm>
            <a:off x="2576257" y="2331348"/>
            <a:ext cx="1615591" cy="1615591"/>
          </a:xfrm>
          <a:prstGeom prst="ellipse">
            <a:avLst/>
          </a:prstGeom>
          <a:solidFill>
            <a:srgbClr val="C4E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Connections with solid fill">
            <a:extLst>
              <a:ext uri="{FF2B5EF4-FFF2-40B4-BE49-F238E27FC236}">
                <a16:creationId xmlns:a16="http://schemas.microsoft.com/office/drawing/2014/main" id="{450E3004-737D-8603-E533-F125FEE15E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55925" y="2540774"/>
            <a:ext cx="1203682" cy="1203682"/>
          </a:xfrm>
          <a:prstGeom prst="rect">
            <a:avLst/>
          </a:prstGeom>
        </p:spPr>
      </p:pic>
      <p:sp>
        <p:nvSpPr>
          <p:cNvPr id="17" name="Oval 16">
            <a:extLst>
              <a:ext uri="{FF2B5EF4-FFF2-40B4-BE49-F238E27FC236}">
                <a16:creationId xmlns:a16="http://schemas.microsoft.com/office/drawing/2014/main" id="{97AC43FB-D18C-D308-658A-E1AAADD3C785}"/>
              </a:ext>
            </a:extLst>
          </p:cNvPr>
          <p:cNvSpPr/>
          <p:nvPr/>
        </p:nvSpPr>
        <p:spPr>
          <a:xfrm>
            <a:off x="8394928" y="-152727"/>
            <a:ext cx="3769454" cy="3769454"/>
          </a:xfrm>
          <a:prstGeom prst="ellipse">
            <a:avLst/>
          </a:prstGeom>
          <a:solidFill>
            <a:srgbClr val="2276A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136A722A-AAD8-145D-5B05-C61FCF74B174}"/>
              </a:ext>
            </a:extLst>
          </p:cNvPr>
          <p:cNvGrpSpPr/>
          <p:nvPr/>
        </p:nvGrpSpPr>
        <p:grpSpPr>
          <a:xfrm>
            <a:off x="7438393" y="118459"/>
            <a:ext cx="1403602" cy="1403602"/>
            <a:chOff x="7798970" y="69538"/>
            <a:chExt cx="1403602" cy="1403602"/>
          </a:xfrm>
        </p:grpSpPr>
        <p:sp>
          <p:nvSpPr>
            <p:cNvPr id="19" name="Oval 18">
              <a:extLst>
                <a:ext uri="{FF2B5EF4-FFF2-40B4-BE49-F238E27FC236}">
                  <a16:creationId xmlns:a16="http://schemas.microsoft.com/office/drawing/2014/main" id="{CBDB03A1-083B-C58F-0A00-B949BC4E02CC}"/>
                </a:ext>
              </a:extLst>
            </p:cNvPr>
            <p:cNvSpPr/>
            <p:nvPr/>
          </p:nvSpPr>
          <p:spPr>
            <a:xfrm>
              <a:off x="7798970" y="69538"/>
              <a:ext cx="1403602" cy="1403602"/>
            </a:xfrm>
            <a:prstGeom prst="ellipse">
              <a:avLst/>
            </a:prstGeom>
            <a:solidFill>
              <a:srgbClr val="C4E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raphic 19" descr="Search Inventory with solid fill">
              <a:extLst>
                <a:ext uri="{FF2B5EF4-FFF2-40B4-BE49-F238E27FC236}">
                  <a16:creationId xmlns:a16="http://schemas.microsoft.com/office/drawing/2014/main" id="{01EA0CA5-0735-610A-CBAF-5C4A068EA9A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88590" y="355264"/>
              <a:ext cx="771548" cy="771548"/>
            </a:xfrm>
            <a:prstGeom prst="rect">
              <a:avLst/>
            </a:prstGeom>
          </p:spPr>
        </p:pic>
      </p:grpSp>
      <p:sp>
        <p:nvSpPr>
          <p:cNvPr id="22" name="TextBox 21">
            <a:extLst>
              <a:ext uri="{FF2B5EF4-FFF2-40B4-BE49-F238E27FC236}">
                <a16:creationId xmlns:a16="http://schemas.microsoft.com/office/drawing/2014/main" id="{B04418F4-4C04-6A21-7E8B-71B482F1DF0D}"/>
              </a:ext>
            </a:extLst>
          </p:cNvPr>
          <p:cNvSpPr txBox="1"/>
          <p:nvPr/>
        </p:nvSpPr>
        <p:spPr>
          <a:xfrm>
            <a:off x="291577" y="2034616"/>
            <a:ext cx="2558447" cy="1661993"/>
          </a:xfrm>
          <a:prstGeom prst="rect">
            <a:avLst/>
          </a:prstGeom>
          <a:noFill/>
        </p:spPr>
        <p:txBody>
          <a:bodyPr wrap="square" lIns="91440" tIns="45720" rIns="91440" bIns="45720" rtlCol="0" anchor="t">
            <a:spAutoFit/>
          </a:bodyPr>
          <a:lstStyle/>
          <a:p>
            <a:r>
              <a:rPr lang="en-US" sz="1500" dirty="0">
                <a:solidFill>
                  <a:schemeClr val="bg1"/>
                </a:solidFill>
                <a:latin typeface="Open Sans"/>
                <a:ea typeface="Open Sans"/>
                <a:cs typeface="Open Sans"/>
              </a:rPr>
              <a:t>EOSDIS distributes more  than </a:t>
            </a:r>
            <a:r>
              <a:rPr lang="en-US" sz="2100" b="1" dirty="0">
                <a:solidFill>
                  <a:schemeClr val="accent5">
                    <a:lumMod val="40000"/>
                    <a:lumOff val="60000"/>
                  </a:schemeClr>
                </a:solidFill>
                <a:latin typeface="Open Sans"/>
                <a:ea typeface="Open Sans"/>
                <a:cs typeface="Open Sans"/>
              </a:rPr>
              <a:t>2 BILLION</a:t>
            </a:r>
          </a:p>
          <a:p>
            <a:r>
              <a:rPr lang="en-US" sz="1500" dirty="0">
                <a:solidFill>
                  <a:schemeClr val="bg1"/>
                </a:solidFill>
                <a:latin typeface="Open Sans"/>
                <a:ea typeface="Open Sans"/>
                <a:cs typeface="Open Sans"/>
              </a:rPr>
              <a:t>data products to over</a:t>
            </a:r>
          </a:p>
          <a:p>
            <a:r>
              <a:rPr lang="en-US" sz="2100" b="1" dirty="0">
                <a:solidFill>
                  <a:schemeClr val="accent5">
                    <a:lumMod val="40000"/>
                    <a:lumOff val="60000"/>
                  </a:schemeClr>
                </a:solidFill>
                <a:latin typeface="Open Sans"/>
                <a:ea typeface="Open Sans"/>
                <a:cs typeface="Open Sans"/>
              </a:rPr>
              <a:t>1.7 MILLION</a:t>
            </a:r>
          </a:p>
          <a:p>
            <a:r>
              <a:rPr lang="en-US" sz="1500" dirty="0">
                <a:solidFill>
                  <a:schemeClr val="bg1"/>
                </a:solidFill>
                <a:latin typeface="Open Sans"/>
                <a:ea typeface="Open Sans"/>
                <a:cs typeface="Open Sans"/>
              </a:rPr>
              <a:t>distinct data users </a:t>
            </a:r>
            <a:endParaRPr lang="en-US" sz="15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500" dirty="0">
                <a:solidFill>
                  <a:schemeClr val="bg1"/>
                </a:solidFill>
                <a:latin typeface="Open Sans"/>
                <a:ea typeface="Open Sans"/>
                <a:cs typeface="Open Sans"/>
              </a:rPr>
              <a:t>around the world</a:t>
            </a:r>
          </a:p>
        </p:txBody>
      </p:sp>
      <p:grpSp>
        <p:nvGrpSpPr>
          <p:cNvPr id="23" name="Group 22">
            <a:extLst>
              <a:ext uri="{FF2B5EF4-FFF2-40B4-BE49-F238E27FC236}">
                <a16:creationId xmlns:a16="http://schemas.microsoft.com/office/drawing/2014/main" id="{A426A3F6-3D46-4C09-5904-BC4B299916BD}"/>
              </a:ext>
            </a:extLst>
          </p:cNvPr>
          <p:cNvGrpSpPr/>
          <p:nvPr/>
        </p:nvGrpSpPr>
        <p:grpSpPr>
          <a:xfrm>
            <a:off x="1433779" y="4066467"/>
            <a:ext cx="3779033" cy="2672006"/>
            <a:chOff x="99391" y="4474462"/>
            <a:chExt cx="3779033" cy="2672006"/>
          </a:xfrm>
        </p:grpSpPr>
        <p:sp>
          <p:nvSpPr>
            <p:cNvPr id="24" name="Oval 23">
              <a:extLst>
                <a:ext uri="{FF2B5EF4-FFF2-40B4-BE49-F238E27FC236}">
                  <a16:creationId xmlns:a16="http://schemas.microsoft.com/office/drawing/2014/main" id="{AC37B873-8A95-538D-EBAD-06B56F4533E6}"/>
                </a:ext>
              </a:extLst>
            </p:cNvPr>
            <p:cNvSpPr/>
            <p:nvPr/>
          </p:nvSpPr>
          <p:spPr>
            <a:xfrm>
              <a:off x="1206418" y="4474462"/>
              <a:ext cx="2672006" cy="2672006"/>
            </a:xfrm>
            <a:prstGeom prst="ellipse">
              <a:avLst/>
            </a:prstGeom>
            <a:solidFill>
              <a:srgbClr val="2276A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B7EEA4F-194B-A565-DBD6-6C754333F777}"/>
                </a:ext>
              </a:extLst>
            </p:cNvPr>
            <p:cNvSpPr/>
            <p:nvPr/>
          </p:nvSpPr>
          <p:spPr>
            <a:xfrm>
              <a:off x="99391" y="4738469"/>
              <a:ext cx="1623746" cy="1623746"/>
            </a:xfrm>
            <a:prstGeom prst="ellipse">
              <a:avLst/>
            </a:prstGeom>
            <a:solidFill>
              <a:srgbClr val="C4E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Graphic 25" descr="Folder Search with solid fill">
              <a:extLst>
                <a:ext uri="{FF2B5EF4-FFF2-40B4-BE49-F238E27FC236}">
                  <a16:creationId xmlns:a16="http://schemas.microsoft.com/office/drawing/2014/main" id="{A783A020-1B27-087D-4552-F55D5DE45E8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76818" y="4972516"/>
              <a:ext cx="1230872" cy="1230872"/>
            </a:xfrm>
            <a:prstGeom prst="rect">
              <a:avLst/>
            </a:prstGeom>
          </p:spPr>
        </p:pic>
        <p:sp>
          <p:nvSpPr>
            <p:cNvPr id="27" name="TextBox 26">
              <a:extLst>
                <a:ext uri="{FF2B5EF4-FFF2-40B4-BE49-F238E27FC236}">
                  <a16:creationId xmlns:a16="http://schemas.microsoft.com/office/drawing/2014/main" id="{3308675C-F08E-A974-274B-6DEAAB66A487}"/>
                </a:ext>
              </a:extLst>
            </p:cNvPr>
            <p:cNvSpPr txBox="1"/>
            <p:nvPr/>
          </p:nvSpPr>
          <p:spPr>
            <a:xfrm>
              <a:off x="1813383" y="5172644"/>
              <a:ext cx="1890525" cy="1107996"/>
            </a:xfrm>
            <a:prstGeom prst="rect">
              <a:avLst/>
            </a:prstGeom>
            <a:noFill/>
          </p:spPr>
          <p:txBody>
            <a:bodyPr wrap="square" lIns="91440" tIns="45720" rIns="91440" bIns="45720" rtlCol="0" anchor="t">
              <a:spAutoFit/>
            </a:bodyPr>
            <a:lstStyle/>
            <a:p>
              <a:r>
                <a:rPr lang="en-US" sz="1500">
                  <a:solidFill>
                    <a:schemeClr val="bg1"/>
                  </a:solidFill>
                  <a:latin typeface="Open Sans"/>
                  <a:ea typeface="Open Sans"/>
                  <a:cs typeface="Open Sans"/>
                </a:rPr>
                <a:t>with over</a:t>
              </a:r>
            </a:p>
            <a:p>
              <a:r>
                <a:rPr lang="en-US" sz="2100" b="1">
                  <a:solidFill>
                    <a:schemeClr val="accent5">
                      <a:lumMod val="40000"/>
                      <a:lumOff val="60000"/>
                    </a:schemeClr>
                  </a:solidFill>
                  <a:latin typeface="Open Sans"/>
                  <a:ea typeface="Open Sans"/>
                  <a:cs typeface="Open Sans"/>
                </a:rPr>
                <a:t>3.56 BILLION</a:t>
              </a:r>
            </a:p>
            <a:p>
              <a:r>
                <a:rPr lang="en-US" sz="1500">
                  <a:solidFill>
                    <a:schemeClr val="bg1"/>
                  </a:solidFill>
                  <a:latin typeface="Open Sans"/>
                  <a:ea typeface="Open Sans"/>
                  <a:cs typeface="Open Sans"/>
                </a:rPr>
                <a:t>files in the EOSDIS archive</a:t>
              </a:r>
              <a:endParaRPr lang="en-US" sz="15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8" name="Group 27">
            <a:extLst>
              <a:ext uri="{FF2B5EF4-FFF2-40B4-BE49-F238E27FC236}">
                <a16:creationId xmlns:a16="http://schemas.microsoft.com/office/drawing/2014/main" id="{13B72D89-6947-F3C9-618C-2B7C1BAD1D40}"/>
              </a:ext>
            </a:extLst>
          </p:cNvPr>
          <p:cNvGrpSpPr/>
          <p:nvPr/>
        </p:nvGrpSpPr>
        <p:grpSpPr>
          <a:xfrm>
            <a:off x="5436500" y="2638721"/>
            <a:ext cx="4994587" cy="4792072"/>
            <a:chOff x="4139275" y="2641109"/>
            <a:chExt cx="4994587" cy="4792072"/>
          </a:xfrm>
        </p:grpSpPr>
        <p:sp>
          <p:nvSpPr>
            <p:cNvPr id="29" name="Oval 28">
              <a:extLst>
                <a:ext uri="{FF2B5EF4-FFF2-40B4-BE49-F238E27FC236}">
                  <a16:creationId xmlns:a16="http://schemas.microsoft.com/office/drawing/2014/main" id="{27BA4CA2-FF5B-09F5-459D-6B555523A636}"/>
                </a:ext>
              </a:extLst>
            </p:cNvPr>
            <p:cNvSpPr/>
            <p:nvPr/>
          </p:nvSpPr>
          <p:spPr>
            <a:xfrm>
              <a:off x="4139275" y="2641109"/>
              <a:ext cx="4792072" cy="4792072"/>
            </a:xfrm>
            <a:prstGeom prst="ellipse">
              <a:avLst/>
            </a:prstGeom>
            <a:solidFill>
              <a:srgbClr val="2276A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72EEA694-A737-312F-9EDD-15C46F3604A0}"/>
                </a:ext>
              </a:extLst>
            </p:cNvPr>
            <p:cNvSpPr/>
            <p:nvPr/>
          </p:nvSpPr>
          <p:spPr>
            <a:xfrm>
              <a:off x="7518272" y="3188946"/>
              <a:ext cx="1615590" cy="1615590"/>
            </a:xfrm>
            <a:prstGeom prst="ellipse">
              <a:avLst/>
            </a:prstGeom>
            <a:solidFill>
              <a:srgbClr val="C4E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phic 30" descr="Satellite with solid fill">
              <a:extLst>
                <a:ext uri="{FF2B5EF4-FFF2-40B4-BE49-F238E27FC236}">
                  <a16:creationId xmlns:a16="http://schemas.microsoft.com/office/drawing/2014/main" id="{8CA471A2-CE4C-62A2-1554-0DE1447202D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780867" y="3447110"/>
              <a:ext cx="1090399" cy="1090399"/>
            </a:xfrm>
            <a:prstGeom prst="rect">
              <a:avLst/>
            </a:prstGeom>
          </p:spPr>
        </p:pic>
        <p:sp>
          <p:nvSpPr>
            <p:cNvPr id="32" name="TextBox 31">
              <a:extLst>
                <a:ext uri="{FF2B5EF4-FFF2-40B4-BE49-F238E27FC236}">
                  <a16:creationId xmlns:a16="http://schemas.microsoft.com/office/drawing/2014/main" id="{37880333-A8B7-62A7-E52D-4346CF32F62E}"/>
                </a:ext>
              </a:extLst>
            </p:cNvPr>
            <p:cNvSpPr txBox="1"/>
            <p:nvPr/>
          </p:nvSpPr>
          <p:spPr>
            <a:xfrm>
              <a:off x="4865124" y="3478006"/>
              <a:ext cx="3686381" cy="3493264"/>
            </a:xfrm>
            <a:prstGeom prst="rect">
              <a:avLst/>
            </a:prstGeom>
            <a:noFill/>
          </p:spPr>
          <p:txBody>
            <a:bodyPr wrap="square" lIns="121920" tIns="60960" rIns="121920" bIns="60960" rtlCol="0" anchor="t">
              <a:spAutoFit/>
            </a:bodyPr>
            <a:lstStyle/>
            <a:p>
              <a:r>
                <a:rPr lang="en-US" sz="1500" dirty="0">
                  <a:solidFill>
                    <a:schemeClr val="bg1"/>
                  </a:solidFill>
                  <a:latin typeface="Open Sans"/>
                  <a:ea typeface="Open Sans"/>
                  <a:cs typeface="Open Sans"/>
                </a:rPr>
                <a:t>Our Land, Atmosphere </a:t>
              </a:r>
              <a:endParaRPr lang="en-US" sz="15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500" dirty="0">
                  <a:solidFill>
                    <a:schemeClr val="bg1"/>
                  </a:solidFill>
                  <a:latin typeface="Open Sans"/>
                  <a:ea typeface="Open Sans"/>
                  <a:cs typeface="Open Sans"/>
                </a:rPr>
                <a:t>Near real-time Capability </a:t>
              </a:r>
              <a:endParaRPr lang="en-US" sz="15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500" dirty="0">
                  <a:solidFill>
                    <a:schemeClr val="bg1"/>
                  </a:solidFill>
                  <a:latin typeface="Open Sans"/>
                  <a:ea typeface="Open Sans"/>
                  <a:cs typeface="Open Sans"/>
                </a:rPr>
                <a:t>for Earth Observing </a:t>
              </a:r>
            </a:p>
            <a:p>
              <a:r>
                <a:rPr lang="en-US" sz="1500" dirty="0">
                  <a:solidFill>
                    <a:schemeClr val="bg1"/>
                  </a:solidFill>
                  <a:latin typeface="Open Sans"/>
                  <a:ea typeface="Open Sans"/>
                  <a:cs typeface="Open Sans"/>
                </a:rPr>
                <a:t>System </a:t>
              </a:r>
              <a:r>
                <a:rPr lang="en-US" dirty="0">
                  <a:solidFill>
                    <a:schemeClr val="bg1"/>
                  </a:solidFill>
                  <a:latin typeface="Open Sans"/>
                  <a:ea typeface="Open Sans"/>
                  <a:cs typeface="Open Sans"/>
                </a:rPr>
                <a:t>(LANCE) </a:t>
              </a:r>
              <a:r>
                <a:rPr lang="en-US" sz="1500" dirty="0">
                  <a:solidFill>
                    <a:schemeClr val="bg1"/>
                  </a:solidFill>
                  <a:latin typeface="Open Sans"/>
                  <a:ea typeface="Open Sans"/>
                  <a:cs typeface="Open Sans"/>
                </a:rPr>
                <a:t>had</a:t>
              </a:r>
            </a:p>
            <a:p>
              <a:r>
                <a:rPr lang="en-US" sz="2100" b="1" dirty="0">
                  <a:solidFill>
                    <a:schemeClr val="accent5">
                      <a:lumMod val="40000"/>
                      <a:lumOff val="60000"/>
                    </a:schemeClr>
                  </a:solidFill>
                  <a:latin typeface="Open Sans"/>
                  <a:ea typeface="Open Sans"/>
                  <a:cs typeface="Open Sans"/>
                </a:rPr>
                <a:t>OVER 820</a:t>
              </a:r>
            </a:p>
            <a:p>
              <a:r>
                <a:rPr lang="en-US" sz="1500" dirty="0">
                  <a:solidFill>
                    <a:schemeClr val="bg1"/>
                  </a:solidFill>
                  <a:latin typeface="Open Sans"/>
                  <a:ea typeface="Open Sans"/>
                  <a:cs typeface="Open Sans"/>
                </a:rPr>
                <a:t>unique datasets,</a:t>
              </a:r>
            </a:p>
            <a:p>
              <a:r>
                <a:rPr lang="en-US" sz="1500" dirty="0">
                  <a:solidFill>
                    <a:schemeClr val="bg1"/>
                  </a:solidFill>
                  <a:latin typeface="Open Sans"/>
                  <a:ea typeface="Open Sans"/>
                  <a:cs typeface="Open Sans"/>
                </a:rPr>
                <a:t>distributed more than</a:t>
              </a:r>
              <a:endParaRPr lang="en-US" sz="15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2100" b="1" dirty="0">
                  <a:solidFill>
                    <a:schemeClr val="accent5">
                      <a:lumMod val="40000"/>
                      <a:lumOff val="60000"/>
                    </a:schemeClr>
                  </a:solidFill>
                  <a:latin typeface="Open Sans"/>
                  <a:ea typeface="Open Sans"/>
                  <a:cs typeface="Open Sans"/>
                </a:rPr>
                <a:t>125 MILLION FILES</a:t>
              </a:r>
            </a:p>
            <a:p>
              <a:r>
                <a:rPr lang="en-US" sz="1500" dirty="0">
                  <a:solidFill>
                    <a:schemeClr val="bg1"/>
                  </a:solidFill>
                  <a:latin typeface="Open Sans"/>
                  <a:ea typeface="Open Sans"/>
                  <a:cs typeface="Open Sans"/>
                </a:rPr>
                <a:t>and produced 2.57 Petabytes of data</a:t>
              </a:r>
            </a:p>
            <a:p>
              <a:r>
                <a:rPr lang="en-US" b="1" dirty="0">
                  <a:solidFill>
                    <a:schemeClr val="accent5">
                      <a:lumMod val="40000"/>
                      <a:lumOff val="60000"/>
                    </a:schemeClr>
                  </a:solidFill>
                  <a:latin typeface="Open Sans"/>
                  <a:ea typeface="Open Sans"/>
                  <a:cs typeface="Open Sans"/>
                </a:rPr>
                <a:t>WITHIN 3 HOURS OF A SATELLITE OBSERVATION</a:t>
              </a:r>
            </a:p>
            <a:p>
              <a:endParaRPr lang="en-US" b="1" dirty="0">
                <a:solidFill>
                  <a:schemeClr val="accent5">
                    <a:lumMod val="40000"/>
                    <a:lumOff val="6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5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33" name="TextBox 32">
            <a:extLst>
              <a:ext uri="{FF2B5EF4-FFF2-40B4-BE49-F238E27FC236}">
                <a16:creationId xmlns:a16="http://schemas.microsoft.com/office/drawing/2014/main" id="{0B046942-8ADD-A375-D50D-2B4EAF9EF85A}"/>
              </a:ext>
            </a:extLst>
          </p:cNvPr>
          <p:cNvSpPr txBox="1"/>
          <p:nvPr/>
        </p:nvSpPr>
        <p:spPr>
          <a:xfrm>
            <a:off x="8978911" y="696518"/>
            <a:ext cx="2860294" cy="2369880"/>
          </a:xfrm>
          <a:prstGeom prst="rect">
            <a:avLst/>
          </a:prstGeom>
          <a:noFill/>
        </p:spPr>
        <p:txBody>
          <a:bodyPr wrap="square" lIns="91440" tIns="45720" rIns="91440" bIns="45720" rtlCol="0" anchor="t">
            <a:spAutoFit/>
          </a:bodyPr>
          <a:lstStyle/>
          <a:p>
            <a:r>
              <a:rPr lang="en-US" b="1" dirty="0">
                <a:solidFill>
                  <a:schemeClr val="accent5">
                    <a:lumMod val="40000"/>
                    <a:lumOff val="60000"/>
                  </a:schemeClr>
                </a:solidFill>
                <a:latin typeface="Open Sans" panose="020B0606030504020204" pitchFamily="34" charset="0"/>
                <a:ea typeface="Open Sans" panose="020B0606030504020204" pitchFamily="34" charset="0"/>
                <a:cs typeface="Open Sans" panose="020B0606030504020204" pitchFamily="34" charset="0"/>
              </a:rPr>
              <a:t>24 PB </a:t>
            </a: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of data </a:t>
            </a:r>
            <a:r>
              <a:rPr lang="en-US" b="1" dirty="0">
                <a:solidFill>
                  <a:schemeClr val="accent5">
                    <a:lumMod val="40000"/>
                    <a:lumOff val="60000"/>
                  </a:schemeClr>
                </a:solidFill>
                <a:latin typeface="Open Sans" panose="020B0606030504020204" pitchFamily="34" charset="0"/>
                <a:ea typeface="Open Sans" panose="020B0606030504020204" pitchFamily="34" charset="0"/>
                <a:cs typeface="Open Sans" panose="020B0606030504020204" pitchFamily="34" charset="0"/>
              </a:rPr>
              <a:t>(~62 million files</a:t>
            </a:r>
            <a:r>
              <a:rPr lang="en-US" dirty="0">
                <a:solidFill>
                  <a:schemeClr val="accent5">
                    <a:lumMod val="40000"/>
                    <a:lumOff val="60000"/>
                  </a:schemeClr>
                </a:solidFill>
                <a:latin typeface="Open Sans" panose="020B0606030504020204" pitchFamily="34" charset="0"/>
                <a:ea typeface="Open Sans" panose="020B0606030504020204" pitchFamily="34" charset="0"/>
                <a:cs typeface="Open Sans" panose="020B0606030504020204" pitchFamily="34" charset="0"/>
              </a:rPr>
              <a:t>)</a:t>
            </a: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 in Earthdata Cloud</a:t>
            </a:r>
          </a:p>
          <a:p>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2000" b="1" dirty="0">
                <a:solidFill>
                  <a:schemeClr val="accent5">
                    <a:lumMod val="40000"/>
                    <a:lumOff val="60000"/>
                  </a:schemeClr>
                </a:solidFill>
                <a:latin typeface="Open Sans" panose="020B0606030504020204" pitchFamily="34" charset="0"/>
                <a:ea typeface="Open Sans" panose="020B0606030504020204" pitchFamily="34" charset="0"/>
                <a:cs typeface="Open Sans" panose="020B0606030504020204" pitchFamily="34" charset="0"/>
              </a:rPr>
              <a:t>3.4 Million files added </a:t>
            </a: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to the cloud since April</a:t>
            </a:r>
            <a:endParaRPr lang="en-US" sz="2000" dirty="0">
              <a:solidFill>
                <a:schemeClr val="accent5">
                  <a:lumMod val="40000"/>
                  <a:lumOff val="60000"/>
                </a:schemeClr>
              </a:solidFill>
              <a:latin typeface="Open Sans"/>
              <a:ea typeface="Open Sans"/>
              <a:cs typeface="Open Sans"/>
            </a:endParaRPr>
          </a:p>
          <a:p>
            <a:endParaRPr lang="en-US" sz="1600" b="1" dirty="0">
              <a:solidFill>
                <a:schemeClr val="accent5">
                  <a:lumMod val="40000"/>
                  <a:lumOff val="60000"/>
                </a:schemeClr>
              </a:solidFill>
              <a:latin typeface="Open Sans"/>
              <a:ea typeface="Open Sans"/>
              <a:cs typeface="Open Sans"/>
            </a:endParaRPr>
          </a:p>
        </p:txBody>
      </p:sp>
      <p:sp>
        <p:nvSpPr>
          <p:cNvPr id="34" name="Google Shape;481;p65">
            <a:extLst>
              <a:ext uri="{FF2B5EF4-FFF2-40B4-BE49-F238E27FC236}">
                <a16:creationId xmlns:a16="http://schemas.microsoft.com/office/drawing/2014/main" id="{DF14132E-C51A-9316-9CE4-2CAFCA89C0F8}"/>
              </a:ext>
            </a:extLst>
          </p:cNvPr>
          <p:cNvSpPr txBox="1">
            <a:spLocks/>
          </p:cNvSpPr>
          <p:nvPr/>
        </p:nvSpPr>
        <p:spPr>
          <a:xfrm>
            <a:off x="115516" y="118459"/>
            <a:ext cx="3893011" cy="772463"/>
          </a:xfrm>
          <a:prstGeom prst="rect">
            <a:avLst/>
          </a:prstGeom>
        </p:spPr>
        <p:txBody>
          <a:bodyPr spcFirstLastPara="1" wrap="square" lIns="121900" tIns="121900" rIns="121900" bIns="121900" anchor="b" anchorCtr="0">
            <a:normAutofit/>
          </a:bodyPr>
          <a:lst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a:lstStyle>
          <a:p>
            <a:pPr algn="l"/>
            <a:r>
              <a:rPr lang="en-US" sz="3600" b="1" spc="67" dirty="0">
                <a:solidFill>
                  <a:schemeClr val="tx1"/>
                </a:solidFill>
                <a:latin typeface="Eurostile" panose="020B0504020202050204" pitchFamily="34" charset="77"/>
                <a:ea typeface="Open Sans Light"/>
                <a:cs typeface="Open Sans Light"/>
              </a:rPr>
              <a:t>EOSDIS Metrics </a:t>
            </a:r>
            <a:r>
              <a:rPr lang="en-US" sz="3600" b="1" spc="67" dirty="0">
                <a:latin typeface="Eurostile" panose="020B0504020202050204" pitchFamily="34" charset="77"/>
                <a:ea typeface="Open Sans Light"/>
                <a:cs typeface="Open Sans Light"/>
              </a:rPr>
              <a:t> </a:t>
            </a:r>
            <a:endParaRPr lang="en-US" sz="3600" b="1" spc="67" dirty="0">
              <a:solidFill>
                <a:schemeClr val="tx1"/>
              </a:solidFill>
              <a:latin typeface="Eurostile" panose="020B0504020202050204" pitchFamily="34" charset="77"/>
              <a:ea typeface="Open Sans Light"/>
              <a:cs typeface="Open Sans Light"/>
            </a:endParaRPr>
          </a:p>
        </p:txBody>
      </p:sp>
      <p:grpSp>
        <p:nvGrpSpPr>
          <p:cNvPr id="35" name="Group 34">
            <a:extLst>
              <a:ext uri="{FF2B5EF4-FFF2-40B4-BE49-F238E27FC236}">
                <a16:creationId xmlns:a16="http://schemas.microsoft.com/office/drawing/2014/main" id="{5555A0C5-1968-9AE7-2B80-DB1181F0E1BD}"/>
              </a:ext>
            </a:extLst>
          </p:cNvPr>
          <p:cNvGrpSpPr/>
          <p:nvPr/>
        </p:nvGrpSpPr>
        <p:grpSpPr>
          <a:xfrm>
            <a:off x="3676617" y="419595"/>
            <a:ext cx="3827316" cy="3115990"/>
            <a:chOff x="3703908" y="-586396"/>
            <a:chExt cx="3827316" cy="3115990"/>
          </a:xfrm>
        </p:grpSpPr>
        <p:sp>
          <p:nvSpPr>
            <p:cNvPr id="36" name="Oval 35">
              <a:extLst>
                <a:ext uri="{FF2B5EF4-FFF2-40B4-BE49-F238E27FC236}">
                  <a16:creationId xmlns:a16="http://schemas.microsoft.com/office/drawing/2014/main" id="{3CE919DD-9345-EDB2-2241-5FD419A6EC93}"/>
                </a:ext>
              </a:extLst>
            </p:cNvPr>
            <p:cNvSpPr/>
            <p:nvPr/>
          </p:nvSpPr>
          <p:spPr>
            <a:xfrm>
              <a:off x="3703908" y="-586396"/>
              <a:ext cx="3103716" cy="3103716"/>
            </a:xfrm>
            <a:prstGeom prst="ellipse">
              <a:avLst/>
            </a:prstGeom>
            <a:solidFill>
              <a:srgbClr val="2276A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36D02478-4E7D-49F9-DC2C-F19D0C0957EA}"/>
                </a:ext>
              </a:extLst>
            </p:cNvPr>
            <p:cNvGrpSpPr/>
            <p:nvPr/>
          </p:nvGrpSpPr>
          <p:grpSpPr>
            <a:xfrm>
              <a:off x="6179553" y="1177923"/>
              <a:ext cx="1351671" cy="1351671"/>
              <a:chOff x="3320287" y="1742960"/>
              <a:chExt cx="1351671" cy="1351671"/>
            </a:xfrm>
          </p:grpSpPr>
          <p:sp>
            <p:nvSpPr>
              <p:cNvPr id="39" name="Oval 38">
                <a:extLst>
                  <a:ext uri="{FF2B5EF4-FFF2-40B4-BE49-F238E27FC236}">
                    <a16:creationId xmlns:a16="http://schemas.microsoft.com/office/drawing/2014/main" id="{33158FEC-1E80-ED84-E5C4-FEF9C6EBD5FF}"/>
                  </a:ext>
                </a:extLst>
              </p:cNvPr>
              <p:cNvSpPr/>
              <p:nvPr/>
            </p:nvSpPr>
            <p:spPr>
              <a:xfrm>
                <a:off x="3320287" y="1742960"/>
                <a:ext cx="1351671" cy="1351671"/>
              </a:xfrm>
              <a:prstGeom prst="ellipse">
                <a:avLst/>
              </a:prstGeom>
              <a:solidFill>
                <a:srgbClr val="C4E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Graphic 39" descr="Server with solid fill">
                <a:extLst>
                  <a:ext uri="{FF2B5EF4-FFF2-40B4-BE49-F238E27FC236}">
                    <a16:creationId xmlns:a16="http://schemas.microsoft.com/office/drawing/2014/main" id="{FD4C380E-18AA-49A5-5CDD-22C9918C4EC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581366" y="1938785"/>
                <a:ext cx="766473" cy="766473"/>
              </a:xfrm>
              <a:prstGeom prst="rect">
                <a:avLst/>
              </a:prstGeom>
            </p:spPr>
          </p:pic>
        </p:grpSp>
        <p:sp>
          <p:nvSpPr>
            <p:cNvPr id="38" name="TextBox 37">
              <a:extLst>
                <a:ext uri="{FF2B5EF4-FFF2-40B4-BE49-F238E27FC236}">
                  <a16:creationId xmlns:a16="http://schemas.microsoft.com/office/drawing/2014/main" id="{46D9B059-45AF-A135-BF5D-80A55F852C1E}"/>
                </a:ext>
              </a:extLst>
            </p:cNvPr>
            <p:cNvSpPr txBox="1"/>
            <p:nvPr/>
          </p:nvSpPr>
          <p:spPr>
            <a:xfrm>
              <a:off x="4137771" y="477593"/>
              <a:ext cx="2366187" cy="1107996"/>
            </a:xfrm>
            <a:prstGeom prst="rect">
              <a:avLst/>
            </a:prstGeom>
            <a:noFill/>
          </p:spPr>
          <p:txBody>
            <a:bodyPr wrap="square" lIns="91440" tIns="45720" rIns="91440" bIns="45720" rtlCol="0" anchor="t">
              <a:spAutoFit/>
            </a:bodyPr>
            <a:lstStyle/>
            <a:p>
              <a:r>
                <a:rPr lang="en-US" sz="1500" dirty="0">
                  <a:solidFill>
                    <a:schemeClr val="bg1"/>
                  </a:solidFill>
                  <a:latin typeface="Open Sans"/>
                  <a:ea typeface="Open Sans"/>
                  <a:cs typeface="Open Sans"/>
                </a:rPr>
                <a:t>There were more than</a:t>
              </a:r>
              <a:endParaRPr lang="en-US" sz="15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2100" b="1" dirty="0">
                  <a:solidFill>
                    <a:schemeClr val="accent5">
                      <a:lumMod val="40000"/>
                      <a:lumOff val="60000"/>
                    </a:schemeClr>
                  </a:solidFill>
                  <a:latin typeface="Open Sans"/>
                  <a:ea typeface="Open Sans"/>
                  <a:cs typeface="Open Sans"/>
                </a:rPr>
                <a:t>72 PETABYTES </a:t>
              </a:r>
              <a:endParaRPr lang="en-US" sz="2100" b="1" dirty="0">
                <a:solidFill>
                  <a:schemeClr val="accent5">
                    <a:lumMod val="40000"/>
                    <a:lumOff val="6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500" dirty="0">
                  <a:solidFill>
                    <a:schemeClr val="bg1"/>
                  </a:solidFill>
                  <a:latin typeface="Open Sans"/>
                  <a:ea typeface="Open Sans"/>
                  <a:cs typeface="Open Sans"/>
                </a:rPr>
                <a:t>of Earth science data in the EOSDIS archive </a:t>
              </a:r>
            </a:p>
          </p:txBody>
        </p:sp>
      </p:grpSp>
    </p:spTree>
    <p:extLst>
      <p:ext uri="{BB962C8B-B14F-4D97-AF65-F5344CB8AC3E}">
        <p14:creationId xmlns:p14="http://schemas.microsoft.com/office/powerpoint/2010/main" val="771863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AE034-A22D-03B7-65C4-238E2CB2CAA7}"/>
              </a:ext>
            </a:extLst>
          </p:cNvPr>
          <p:cNvSpPr>
            <a:spLocks noGrp="1"/>
          </p:cNvSpPr>
          <p:nvPr>
            <p:ph type="title"/>
          </p:nvPr>
        </p:nvSpPr>
        <p:spPr>
          <a:xfrm>
            <a:off x="2152650" y="491095"/>
            <a:ext cx="7886700" cy="994172"/>
          </a:xfrm>
        </p:spPr>
        <p:txBody>
          <a:bodyPr>
            <a:noAutofit/>
          </a:bodyPr>
          <a:lstStyle/>
          <a:p>
            <a:pPr algn="ctr"/>
            <a:r>
              <a:rPr lang="en-US" sz="3600" b="1" dirty="0">
                <a:latin typeface="+mn-lt"/>
              </a:rPr>
              <a:t>One Billion Granules of Searchable Metadata in EOSDIS Catalog!</a:t>
            </a:r>
          </a:p>
        </p:txBody>
      </p:sp>
      <p:sp>
        <p:nvSpPr>
          <p:cNvPr id="3" name="Content Placeholder 2">
            <a:extLst>
              <a:ext uri="{FF2B5EF4-FFF2-40B4-BE49-F238E27FC236}">
                <a16:creationId xmlns:a16="http://schemas.microsoft.com/office/drawing/2014/main" id="{EEF495DA-4DCF-F8CB-3050-45CAA67519E8}"/>
              </a:ext>
            </a:extLst>
          </p:cNvPr>
          <p:cNvSpPr>
            <a:spLocks noGrp="1"/>
          </p:cNvSpPr>
          <p:nvPr>
            <p:ph idx="1"/>
          </p:nvPr>
        </p:nvSpPr>
        <p:spPr>
          <a:xfrm>
            <a:off x="6656897" y="4239515"/>
            <a:ext cx="3826168" cy="1728574"/>
          </a:xfrm>
        </p:spPr>
        <p:style>
          <a:lnRef idx="1">
            <a:schemeClr val="accent5"/>
          </a:lnRef>
          <a:fillRef idx="2">
            <a:schemeClr val="accent5"/>
          </a:fillRef>
          <a:effectRef idx="1">
            <a:schemeClr val="accent5"/>
          </a:effectRef>
          <a:fontRef idx="minor">
            <a:schemeClr val="dk1"/>
          </a:fontRef>
        </p:style>
        <p:txBody>
          <a:bodyPr>
            <a:noAutofit/>
          </a:bodyPr>
          <a:lstStyle/>
          <a:p>
            <a:pPr marL="0" indent="0">
              <a:buNone/>
            </a:pPr>
            <a:r>
              <a:rPr lang="en-US" sz="1400" dirty="0">
                <a:latin typeface="Arial" panose="020B0604020202020204" pitchFamily="34" charset="0"/>
                <a:ea typeface="Arial" panose="020B0604020202020204" pitchFamily="34" charset="0"/>
              </a:rPr>
              <a:t>The EOSDIS Common Metadata Repository (CMR) is a metadata catalog and search engine used to provide discovery capabilities for NASA, other U.S. agencies, and international Earth science data holdings. Metadata describing the satellite data itself, are acquired and submitted to the CMR as collection and granule (file-level) records for indexing. CMR enables complex and responsive search capabilities, returning results on average within 550 </a:t>
            </a:r>
            <a:r>
              <a:rPr lang="en-US" sz="1400" dirty="0" err="1">
                <a:latin typeface="Arial" panose="020B0604020202020204" pitchFamily="34" charset="0"/>
                <a:ea typeface="Arial" panose="020B0604020202020204" pitchFamily="34" charset="0"/>
              </a:rPr>
              <a:t>ms</a:t>
            </a:r>
            <a:r>
              <a:rPr lang="en-US" sz="1400" dirty="0">
                <a:latin typeface="Arial" panose="020B0604020202020204" pitchFamily="34" charset="0"/>
                <a:ea typeface="Arial" panose="020B0604020202020204" pitchFamily="34" charset="0"/>
              </a:rPr>
              <a:t> for Collections and 660 </a:t>
            </a:r>
            <a:r>
              <a:rPr lang="en-US" sz="1400" dirty="0" err="1">
                <a:latin typeface="Arial" panose="020B0604020202020204" pitchFamily="34" charset="0"/>
                <a:ea typeface="Arial" panose="020B0604020202020204" pitchFamily="34" charset="0"/>
              </a:rPr>
              <a:t>ms</a:t>
            </a:r>
            <a:r>
              <a:rPr lang="en-US" sz="1400" dirty="0">
                <a:latin typeface="Arial" panose="020B0604020202020204" pitchFamily="34" charset="0"/>
                <a:ea typeface="Arial" panose="020B0604020202020204" pitchFamily="34" charset="0"/>
              </a:rPr>
              <a:t> for granules.</a:t>
            </a:r>
          </a:p>
        </p:txBody>
      </p:sp>
      <p:pic>
        <p:nvPicPr>
          <p:cNvPr id="5" name="Picture 4">
            <a:extLst>
              <a:ext uri="{FF2B5EF4-FFF2-40B4-BE49-F238E27FC236}">
                <a16:creationId xmlns:a16="http://schemas.microsoft.com/office/drawing/2014/main" id="{04E1FA8D-B32A-C341-8DC7-28D3677DF40D}"/>
              </a:ext>
            </a:extLst>
          </p:cNvPr>
          <p:cNvPicPr>
            <a:picLocks noChangeAspect="1"/>
          </p:cNvPicPr>
          <p:nvPr/>
        </p:nvPicPr>
        <p:blipFill rotWithShape="1">
          <a:blip r:embed="rId2"/>
          <a:srcRect r="24046"/>
          <a:stretch/>
        </p:blipFill>
        <p:spPr>
          <a:xfrm>
            <a:off x="1815690" y="2852443"/>
            <a:ext cx="4167346" cy="3394325"/>
          </a:xfrm>
          <a:prstGeom prst="rect">
            <a:avLst/>
          </a:prstGeom>
          <a:effectLst>
            <a:glow rad="193070">
              <a:schemeClr val="accent1">
                <a:alpha val="40000"/>
              </a:schemeClr>
            </a:glow>
            <a:outerShdw blurRad="50800" dist="38100" dir="2700000" algn="tl" rotWithShape="0">
              <a:prstClr val="black">
                <a:alpha val="40000"/>
              </a:prstClr>
            </a:outerShdw>
          </a:effectLst>
        </p:spPr>
      </p:pic>
      <p:sp>
        <p:nvSpPr>
          <p:cNvPr id="7" name="Slide Number Placeholder 6">
            <a:extLst>
              <a:ext uri="{FF2B5EF4-FFF2-40B4-BE49-F238E27FC236}">
                <a16:creationId xmlns:a16="http://schemas.microsoft.com/office/drawing/2014/main" id="{B920EAB2-1829-4E2B-A939-4982FA9AC8F1}"/>
              </a:ext>
            </a:extLst>
          </p:cNvPr>
          <p:cNvSpPr txBox="1">
            <a:spLocks/>
          </p:cNvSpPr>
          <p:nvPr/>
        </p:nvSpPr>
        <p:spPr>
          <a:xfrm>
            <a:off x="8077200" y="6492876"/>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566BE44E-BBCA-F34A-B182-DB2E2DA4E620}" type="slidenum">
              <a:rPr lang="en-US">
                <a:solidFill>
                  <a:prstClr val="black">
                    <a:tint val="75000"/>
                  </a:prstClr>
                </a:solidFill>
                <a:latin typeface="Calibri"/>
              </a:rPr>
              <a:pPr>
                <a:defRPr/>
              </a:pPr>
              <a:t>6</a:t>
            </a:fld>
            <a:endParaRPr lang="en-US" dirty="0">
              <a:solidFill>
                <a:prstClr val="black">
                  <a:tint val="75000"/>
                </a:prstClr>
              </a:solidFill>
              <a:latin typeface="Calibri"/>
            </a:endParaRPr>
          </a:p>
        </p:txBody>
      </p:sp>
      <p:pic>
        <p:nvPicPr>
          <p:cNvPr id="9" name="Shape 234" descr="Blank Diagram - Page 1.png">
            <a:extLst>
              <a:ext uri="{FF2B5EF4-FFF2-40B4-BE49-F238E27FC236}">
                <a16:creationId xmlns:a16="http://schemas.microsoft.com/office/drawing/2014/main" id="{3AC69E6E-2DD9-423A-8A0C-B69BAB1E1E87}"/>
              </a:ext>
            </a:extLst>
          </p:cNvPr>
          <p:cNvPicPr preferRelativeResize="0"/>
          <p:nvPr/>
        </p:nvPicPr>
        <p:blipFill>
          <a:blip r:embed="rId3">
            <a:alphaModFix/>
          </a:blip>
          <a:stretch>
            <a:fillRect/>
          </a:stretch>
        </p:blipFill>
        <p:spPr>
          <a:xfrm>
            <a:off x="6656898" y="1573622"/>
            <a:ext cx="3539615" cy="2628118"/>
          </a:xfrm>
          <a:prstGeom prst="rect">
            <a:avLst/>
          </a:prstGeom>
          <a:noFill/>
          <a:ln>
            <a:noFill/>
          </a:ln>
        </p:spPr>
      </p:pic>
      <p:sp>
        <p:nvSpPr>
          <p:cNvPr id="10" name="TextBox 9">
            <a:extLst>
              <a:ext uri="{FF2B5EF4-FFF2-40B4-BE49-F238E27FC236}">
                <a16:creationId xmlns:a16="http://schemas.microsoft.com/office/drawing/2014/main" id="{1579502C-390B-49F8-BBFB-A037CFD08529}"/>
              </a:ext>
            </a:extLst>
          </p:cNvPr>
          <p:cNvSpPr txBox="1"/>
          <p:nvPr/>
        </p:nvSpPr>
        <p:spPr>
          <a:xfrm>
            <a:off x="1815690" y="1712519"/>
            <a:ext cx="5272201" cy="83099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n-US" sz="16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CMR reached the 1 billion granule records mark on June 18th, 2022. This represents the ~54,000 total collections of earth science data in EOSDIS.</a:t>
            </a:r>
          </a:p>
        </p:txBody>
      </p:sp>
    </p:spTree>
    <p:extLst>
      <p:ext uri="{BB962C8B-B14F-4D97-AF65-F5344CB8AC3E}">
        <p14:creationId xmlns:p14="http://schemas.microsoft.com/office/powerpoint/2010/main" val="1744501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C76232C-AA06-01A6-469B-C844C69A7CD0}"/>
              </a:ext>
            </a:extLst>
          </p:cNvPr>
          <p:cNvPicPr>
            <a:picLocks noChangeAspect="1"/>
          </p:cNvPicPr>
          <p:nvPr/>
        </p:nvPicPr>
        <p:blipFill>
          <a:blip r:embed="rId3"/>
          <a:stretch>
            <a:fillRect/>
          </a:stretch>
        </p:blipFill>
        <p:spPr>
          <a:xfrm>
            <a:off x="2121695" y="958302"/>
            <a:ext cx="7625643" cy="5526638"/>
          </a:xfrm>
          <a:prstGeom prst="rect">
            <a:avLst/>
          </a:prstGeom>
        </p:spPr>
      </p:pic>
      <p:sp>
        <p:nvSpPr>
          <p:cNvPr id="25" name="TextBox 24">
            <a:extLst>
              <a:ext uri="{FF2B5EF4-FFF2-40B4-BE49-F238E27FC236}">
                <a16:creationId xmlns:a16="http://schemas.microsoft.com/office/drawing/2014/main" id="{97CE9BFA-17CC-5C4E-8AC6-84DCA8672740}"/>
              </a:ext>
            </a:extLst>
          </p:cNvPr>
          <p:cNvSpPr txBox="1"/>
          <p:nvPr/>
        </p:nvSpPr>
        <p:spPr>
          <a:xfrm>
            <a:off x="4270819" y="1174549"/>
            <a:ext cx="1517069" cy="307777"/>
          </a:xfrm>
          <a:prstGeom prst="rect">
            <a:avLst/>
          </a:prstGeom>
          <a:solidFill>
            <a:schemeClr val="bg1"/>
          </a:solidFill>
        </p:spPr>
        <p:txBody>
          <a:bodyPr wrap="square" rtlCol="0">
            <a:spAutoFit/>
          </a:bodyPr>
          <a:lstStyle/>
          <a:p>
            <a:r>
              <a:rPr lang="en-US" sz="1400" b="1" dirty="0">
                <a:latin typeface="Calibri" panose="020F0502020204030204" pitchFamily="34" charset="0"/>
                <a:cs typeface="Calibri" panose="020F0502020204030204" pitchFamily="34" charset="0"/>
              </a:rPr>
              <a:t>Important Events</a:t>
            </a:r>
          </a:p>
        </p:txBody>
      </p:sp>
      <p:sp>
        <p:nvSpPr>
          <p:cNvPr id="2051" name="Date Placeholder 2"/>
          <p:cNvSpPr>
            <a:spLocks noGrp="1"/>
          </p:cNvSpPr>
          <p:nvPr>
            <p:ph type="dt" sz="quarter" idx="10"/>
          </p:nvPr>
        </p:nvSpPr>
        <p:spPr>
          <a:noFill/>
        </p:spPr>
        <p:txBody>
          <a:bodyPr/>
          <a:lstStyle/>
          <a:p>
            <a:fld id="{0099D02D-459B-429A-8E98-EF413D4A2FCF}" type="datetime1">
              <a:rPr lang="en-US" smtClean="0"/>
              <a:pPr/>
              <a:t>9/26/2022</a:t>
            </a:fld>
            <a:endParaRPr lang="en-US" dirty="0"/>
          </a:p>
        </p:txBody>
      </p:sp>
      <p:sp>
        <p:nvSpPr>
          <p:cNvPr id="2053" name="Slide Number Placeholder 4"/>
          <p:cNvSpPr>
            <a:spLocks noGrp="1"/>
          </p:cNvSpPr>
          <p:nvPr>
            <p:ph type="sldNum" sz="quarter" idx="12"/>
          </p:nvPr>
        </p:nvSpPr>
        <p:spPr>
          <a:noFill/>
        </p:spPr>
        <p:txBody>
          <a:bodyPr/>
          <a:lstStyle/>
          <a:p>
            <a:fld id="{F998C29E-DCBA-4F55-B757-560E8834D555}" type="slidenum">
              <a:rPr lang="en-US" smtClean="0"/>
              <a:pPr/>
              <a:t>7</a:t>
            </a:fld>
            <a:endParaRPr lang="en-US" dirty="0"/>
          </a:p>
        </p:txBody>
      </p:sp>
      <p:sp>
        <p:nvSpPr>
          <p:cNvPr id="2054" name="Rectangle 2"/>
          <p:cNvSpPr>
            <a:spLocks noGrp="1" noChangeArrowheads="1"/>
          </p:cNvSpPr>
          <p:nvPr>
            <p:ph type="title"/>
          </p:nvPr>
        </p:nvSpPr>
        <p:spPr>
          <a:xfrm>
            <a:off x="2384425" y="0"/>
            <a:ext cx="7772400" cy="1011238"/>
          </a:xfrm>
        </p:spPr>
        <p:txBody>
          <a:bodyPr/>
          <a:lstStyle/>
          <a:p>
            <a:pPr eaLnBrk="1" hangingPunct="1"/>
            <a:r>
              <a:rPr lang="en-US" sz="2000" dirty="0">
                <a:solidFill>
                  <a:sysClr val="windowText" lastClr="000000"/>
                </a:solidFill>
                <a:latin typeface="Calibri" panose="020F0502020204030204" pitchFamily="34" charset="0"/>
                <a:cs typeface="Calibri" panose="020F0502020204030204" pitchFamily="34" charset="0"/>
              </a:rPr>
              <a:t>Total EOSDIS Accumulated Data Archive Volume (Petabytes)</a:t>
            </a:r>
            <a:br>
              <a:rPr lang="en-US" sz="2000" dirty="0">
                <a:solidFill>
                  <a:sysClr val="windowText" lastClr="000000"/>
                </a:solidFill>
                <a:latin typeface="Calibri" panose="020F0502020204030204" pitchFamily="34" charset="0"/>
                <a:cs typeface="Calibri" panose="020F0502020204030204" pitchFamily="34" charset="0"/>
              </a:rPr>
            </a:br>
            <a:r>
              <a:rPr lang="en-US" sz="2000" dirty="0">
                <a:solidFill>
                  <a:sysClr val="windowText" lastClr="000000"/>
                </a:solidFill>
                <a:latin typeface="Calibri" panose="020F0502020204030204" pitchFamily="34" charset="0"/>
                <a:cs typeface="Calibri" panose="020F0502020204030204" pitchFamily="34" charset="0"/>
              </a:rPr>
              <a:t>Trend: FY2000-FY2022 (at the end of July 2022 )</a:t>
            </a:r>
            <a:endParaRPr lang="en-US" sz="2000" dirty="0">
              <a:latin typeface="Calibri" panose="020F0502020204030204" pitchFamily="34" charset="0"/>
              <a:cs typeface="Calibri" panose="020F0502020204030204" pitchFamily="34" charset="0"/>
            </a:endParaRPr>
          </a:p>
        </p:txBody>
      </p:sp>
      <p:sp>
        <p:nvSpPr>
          <p:cNvPr id="2055" name="Line 4"/>
          <p:cNvSpPr>
            <a:spLocks noChangeShapeType="1"/>
          </p:cNvSpPr>
          <p:nvPr/>
        </p:nvSpPr>
        <p:spPr bwMode="auto">
          <a:xfrm>
            <a:off x="1608138" y="868363"/>
            <a:ext cx="8799512" cy="0"/>
          </a:xfrm>
          <a:prstGeom prst="line">
            <a:avLst/>
          </a:prstGeom>
          <a:noFill/>
          <a:ln w="28575">
            <a:solidFill>
              <a:srgbClr val="FF0000"/>
            </a:solidFill>
            <a:round/>
            <a:headEnd/>
            <a:tailEnd/>
          </a:ln>
        </p:spPr>
        <p:txBody>
          <a:bodyPr wrap="none" anchor="ctr"/>
          <a:lstStyle/>
          <a:p>
            <a:endParaRPr lang="en-US" dirty="0"/>
          </a:p>
        </p:txBody>
      </p:sp>
      <p:pic>
        <p:nvPicPr>
          <p:cNvPr id="2056"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12901" y="147638"/>
            <a:ext cx="652463" cy="558800"/>
          </a:xfrm>
          <a:prstGeom prst="rect">
            <a:avLst/>
          </a:prstGeom>
          <a:noFill/>
          <a:ln w="9525">
            <a:noFill/>
            <a:miter lim="800000"/>
            <a:headEnd/>
            <a:tailEnd/>
          </a:ln>
        </p:spPr>
      </p:pic>
      <p:graphicFrame>
        <p:nvGraphicFramePr>
          <p:cNvPr id="24" name="Table 23">
            <a:extLst>
              <a:ext uri="{FF2B5EF4-FFF2-40B4-BE49-F238E27FC236}">
                <a16:creationId xmlns:a16="http://schemas.microsoft.com/office/drawing/2014/main" id="{A62708CB-95D0-E843-9747-85A2236266E2}"/>
              </a:ext>
            </a:extLst>
          </p:cNvPr>
          <p:cNvGraphicFramePr>
            <a:graphicFrameLocks noGrp="1"/>
          </p:cNvGraphicFramePr>
          <p:nvPr/>
        </p:nvGraphicFramePr>
        <p:xfrm>
          <a:off x="2773998" y="1478653"/>
          <a:ext cx="4510709" cy="1737360"/>
        </p:xfrm>
        <a:graphic>
          <a:graphicData uri="http://schemas.openxmlformats.org/drawingml/2006/table">
            <a:tbl>
              <a:tblPr firstRow="1" bandRow="1">
                <a:tableStyleId>{5C22544A-7EE6-4342-B048-85BDC9FD1C3A}</a:tableStyleId>
              </a:tblPr>
              <a:tblGrid>
                <a:gridCol w="912404">
                  <a:extLst>
                    <a:ext uri="{9D8B030D-6E8A-4147-A177-3AD203B41FA5}">
                      <a16:colId xmlns:a16="http://schemas.microsoft.com/office/drawing/2014/main" val="3596247870"/>
                    </a:ext>
                  </a:extLst>
                </a:gridCol>
                <a:gridCol w="3598305">
                  <a:extLst>
                    <a:ext uri="{9D8B030D-6E8A-4147-A177-3AD203B41FA5}">
                      <a16:colId xmlns:a16="http://schemas.microsoft.com/office/drawing/2014/main" val="901230650"/>
                    </a:ext>
                  </a:extLst>
                </a:gridCol>
              </a:tblGrid>
              <a:tr h="211458">
                <a:tc>
                  <a:txBody>
                    <a:bodyPr/>
                    <a:lstStyle/>
                    <a:p>
                      <a:pPr algn="l"/>
                      <a:r>
                        <a:rPr lang="en-US" sz="900" b="1" dirty="0">
                          <a:solidFill>
                            <a:schemeClr val="tx1"/>
                          </a:solidFill>
                          <a:latin typeface="Calibri" panose="020F0502020204030204" pitchFamily="34" charset="0"/>
                          <a:cs typeface="Calibri" panose="020F0502020204030204" pitchFamily="34" charset="0"/>
                        </a:rPr>
                        <a:t>FY2003</a:t>
                      </a:r>
                      <a:endParaRPr lang="en-US" sz="900" b="1"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900" b="1" dirty="0">
                          <a:solidFill>
                            <a:schemeClr val="tx1"/>
                          </a:solidFill>
                          <a:latin typeface="Calibri" panose="020F0502020204030204" pitchFamily="34" charset="0"/>
                          <a:cs typeface="Calibri" panose="020F0502020204030204" pitchFamily="34" charset="0"/>
                        </a:rPr>
                        <a:t>Addition of ICESAT product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46693905"/>
                  </a:ext>
                </a:extLst>
              </a:tr>
              <a:tr h="131625">
                <a:tc>
                  <a:txBody>
                    <a:bodyPr/>
                    <a:lstStyle/>
                    <a:p>
                      <a:pPr algn="l"/>
                      <a:r>
                        <a:rPr lang="en-US" sz="900" b="1" dirty="0">
                          <a:latin typeface="Calibri" panose="020F0502020204030204" pitchFamily="34" charset="0"/>
                          <a:cs typeface="Calibri" panose="020F0502020204030204" pitchFamily="34" charset="0"/>
                        </a:rPr>
                        <a:t>FY2008-FY2009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900" b="1" dirty="0">
                          <a:latin typeface="Calibri" panose="020F0502020204030204" pitchFamily="34" charset="0"/>
                          <a:cs typeface="Calibri" panose="020F0502020204030204" pitchFamily="34" charset="0"/>
                        </a:rPr>
                        <a:t>Deletion of  MODIS Collection 4 products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43999348"/>
                  </a:ext>
                </a:extLst>
              </a:tr>
              <a:tr h="0">
                <a:tc>
                  <a:txBody>
                    <a:bodyPr/>
                    <a:lstStyle/>
                    <a:p>
                      <a:pPr algn="l"/>
                      <a:r>
                        <a:rPr lang="en-US" sz="900" b="1" dirty="0">
                          <a:latin typeface="Calibri" panose="020F0502020204030204" pitchFamily="34" charset="0"/>
                          <a:cs typeface="Calibri" panose="020F0502020204030204" pitchFamily="34" charset="0"/>
                        </a:rPr>
                        <a:t>FY2013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900" b="1" dirty="0">
                          <a:latin typeface="Calibri" panose="020F0502020204030204" pitchFamily="34" charset="0"/>
                          <a:cs typeface="Calibri" panose="020F0502020204030204" pitchFamily="34" charset="0"/>
                        </a:rPr>
                        <a:t>Addition of AQUARIUS and ICEBRIDGE products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5040612"/>
                  </a:ext>
                </a:extLst>
              </a:tr>
              <a:tr h="250549">
                <a:tc>
                  <a:txBody>
                    <a:bodyPr/>
                    <a:lstStyle/>
                    <a:p>
                      <a:pPr algn="l"/>
                      <a:r>
                        <a:rPr lang="en-US" sz="900" b="1" dirty="0">
                          <a:latin typeface="Calibri" panose="020F0502020204030204" pitchFamily="34" charset="0"/>
                          <a:cs typeface="Calibri" panose="020F0502020204030204" pitchFamily="34" charset="0"/>
                        </a:rPr>
                        <a:t>FY2014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900" b="1" dirty="0">
                          <a:latin typeface="Calibri" panose="020F0502020204030204" pitchFamily="34" charset="0"/>
                          <a:cs typeface="Calibri" panose="020F0502020204030204" pitchFamily="34" charset="0"/>
                        </a:rPr>
                        <a:t>Deletion of over 10 million files (2 PB) of data by ASF as part of their consolidation and transition of data to new media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44960596"/>
                  </a:ext>
                </a:extLst>
              </a:tr>
              <a:tr h="211458">
                <a:tc>
                  <a:txBody>
                    <a:bodyPr/>
                    <a:lstStyle/>
                    <a:p>
                      <a:pPr algn="l"/>
                      <a:r>
                        <a:rPr lang="en-US" sz="900" b="1" dirty="0">
                          <a:latin typeface="Calibri" panose="020F0502020204030204" pitchFamily="34" charset="0"/>
                          <a:cs typeface="Calibri" panose="020F0502020204030204" pitchFamily="34" charset="0"/>
                        </a:rPr>
                        <a:t>FY2015-FY2019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900" b="1" dirty="0">
                          <a:latin typeface="Calibri" panose="020F0502020204030204" pitchFamily="34" charset="0"/>
                          <a:cs typeface="Calibri" panose="020F0502020204030204" pitchFamily="34" charset="0"/>
                        </a:rPr>
                        <a:t>Reprocessing  Collection 6 &amp; 6.1 MODIS Terra and Aqua data products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4270138"/>
                  </a:ext>
                </a:extLst>
              </a:tr>
              <a:tr h="211458">
                <a:tc>
                  <a:txBody>
                    <a:bodyPr/>
                    <a:lstStyle/>
                    <a:p>
                      <a:pPr algn="l"/>
                      <a:r>
                        <a:rPr lang="en-US" sz="900" b="1" dirty="0">
                          <a:latin typeface="Calibri" panose="020F0502020204030204" pitchFamily="34" charset="0"/>
                          <a:cs typeface="Calibri" panose="020F0502020204030204" pitchFamily="34" charset="0"/>
                        </a:rPr>
                        <a:t>FY2016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900" b="1" dirty="0">
                          <a:latin typeface="Calibri" panose="020F0502020204030204" pitchFamily="34" charset="0"/>
                          <a:cs typeface="Calibri" panose="020F0502020204030204" pitchFamily="34" charset="0"/>
                        </a:rPr>
                        <a:t>Addition of GPM and ALOS PALSAR products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8298278"/>
                  </a:ext>
                </a:extLst>
              </a:tr>
              <a:tr h="2114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dirty="0">
                          <a:latin typeface="Calibri" panose="020F0502020204030204" pitchFamily="34" charset="0"/>
                          <a:cs typeface="Calibri" panose="020F0502020204030204" pitchFamily="34" charset="0"/>
                        </a:rPr>
                        <a:t>FY2017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dirty="0">
                          <a:latin typeface="Calibri" panose="020F0502020204030204" pitchFamily="34" charset="0"/>
                          <a:cs typeface="Calibri" panose="020F0502020204030204" pitchFamily="34" charset="0"/>
                        </a:rPr>
                        <a:t>Addition of OB.DAAC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46696422"/>
                  </a:ext>
                </a:extLst>
              </a:tr>
            </a:tbl>
          </a:graphicData>
        </a:graphic>
      </p:graphicFrame>
      <p:sp>
        <p:nvSpPr>
          <p:cNvPr id="3" name="TextBox 2">
            <a:extLst>
              <a:ext uri="{FF2B5EF4-FFF2-40B4-BE49-F238E27FC236}">
                <a16:creationId xmlns:a16="http://schemas.microsoft.com/office/drawing/2014/main" id="{59D46F69-43DD-B549-88A9-711F92EA3F90}"/>
              </a:ext>
            </a:extLst>
          </p:cNvPr>
          <p:cNvSpPr txBox="1"/>
          <p:nvPr/>
        </p:nvSpPr>
        <p:spPr>
          <a:xfrm>
            <a:off x="2715412" y="3962154"/>
            <a:ext cx="3915156" cy="784830"/>
          </a:xfrm>
          <a:prstGeom prst="rect">
            <a:avLst/>
          </a:prstGeom>
          <a:ln w="9525"/>
        </p:spPr>
        <p:style>
          <a:lnRef idx="2">
            <a:schemeClr val="dk1"/>
          </a:lnRef>
          <a:fillRef idx="1">
            <a:schemeClr val="lt1"/>
          </a:fillRef>
          <a:effectRef idx="0">
            <a:schemeClr val="dk1"/>
          </a:effectRef>
          <a:fontRef idx="minor">
            <a:schemeClr val="dk1"/>
          </a:fontRef>
        </p:style>
        <p:txBody>
          <a:bodyPr wrap="square" rtlCol="0">
            <a:spAutoFit/>
          </a:bodyPr>
          <a:lstStyle/>
          <a:p>
            <a:r>
              <a:rPr lang="en-US" sz="900" b="1" dirty="0">
                <a:latin typeface="Calibri" panose="020F0502020204030204" pitchFamily="34" charset="0"/>
                <a:cs typeface="Calibri" panose="020F0502020204030204" pitchFamily="34" charset="0"/>
              </a:rPr>
              <a:t>Notes</a:t>
            </a:r>
            <a:r>
              <a:rPr lang="en-US" sz="900" dirty="0">
                <a:latin typeface="Calibri" panose="020F0502020204030204" pitchFamily="34" charset="0"/>
                <a:cs typeface="Calibri" panose="020F0502020204030204" pitchFamily="34" charset="0"/>
              </a:rPr>
              <a:t>: </a:t>
            </a:r>
          </a:p>
          <a:p>
            <a:pPr marL="171450" indent="-171450">
              <a:buFont typeface="Arial" panose="020B0604020202020204" pitchFamily="34" charset="0"/>
              <a:buChar char="•"/>
            </a:pPr>
            <a:r>
              <a:rPr lang="en-US" sz="900" dirty="0">
                <a:solidFill>
                  <a:schemeClr val="tx1"/>
                </a:solidFill>
                <a:latin typeface="Calibri" panose="020F0502020204030204" pitchFamily="34" charset="0"/>
                <a:cs typeface="Calibri" panose="020F0502020204030204" pitchFamily="34" charset="0"/>
              </a:rPr>
              <a:t>The trend data for earlier years are from EOSDIS Annual Metrics Reports. </a:t>
            </a:r>
          </a:p>
          <a:p>
            <a:pPr marL="171450" indent="-171450">
              <a:buFont typeface="Arial" panose="020B0604020202020204" pitchFamily="34" charset="0"/>
              <a:buChar char="•"/>
            </a:pPr>
            <a:r>
              <a:rPr lang="en-US" sz="900" dirty="0">
                <a:solidFill>
                  <a:schemeClr val="tx1"/>
                </a:solidFill>
                <a:latin typeface="Calibri" panose="020F0502020204030204" pitchFamily="34" charset="0"/>
                <a:cs typeface="Calibri" panose="020F0502020204030204" pitchFamily="34" charset="0"/>
              </a:rPr>
              <a:t>Current fiscal year data will be updated by DAACS at the end of the fiscal year to report additional products or/and the deletion of the products that may not have been reported to EMS.</a:t>
            </a:r>
          </a:p>
        </p:txBody>
      </p:sp>
    </p:spTree>
    <p:extLst>
      <p:ext uri="{BB962C8B-B14F-4D97-AF65-F5344CB8AC3E}">
        <p14:creationId xmlns:p14="http://schemas.microsoft.com/office/powerpoint/2010/main" val="1102721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Date Placeholder 2"/>
          <p:cNvSpPr>
            <a:spLocks noGrp="1"/>
          </p:cNvSpPr>
          <p:nvPr>
            <p:ph type="dt" sz="quarter" idx="10"/>
          </p:nvPr>
        </p:nvSpPr>
        <p:spPr>
          <a:noFill/>
        </p:spPr>
        <p:txBody>
          <a:bodyPr/>
          <a:lstStyle/>
          <a:p>
            <a:fld id="{0099D02D-459B-429A-8E98-EF413D4A2FCF}" type="datetime1">
              <a:rPr lang="en-US" smtClean="0"/>
              <a:pPr/>
              <a:t>9/26/2022</a:t>
            </a:fld>
            <a:endParaRPr lang="en-US" dirty="0"/>
          </a:p>
        </p:txBody>
      </p:sp>
      <p:sp>
        <p:nvSpPr>
          <p:cNvPr id="2053" name="Slide Number Placeholder 4"/>
          <p:cNvSpPr>
            <a:spLocks noGrp="1"/>
          </p:cNvSpPr>
          <p:nvPr>
            <p:ph type="sldNum" sz="quarter" idx="12"/>
          </p:nvPr>
        </p:nvSpPr>
        <p:spPr>
          <a:noFill/>
        </p:spPr>
        <p:txBody>
          <a:bodyPr/>
          <a:lstStyle/>
          <a:p>
            <a:fld id="{F998C29E-DCBA-4F55-B757-560E8834D555}" type="slidenum">
              <a:rPr lang="en-US" smtClean="0"/>
              <a:pPr/>
              <a:t>8</a:t>
            </a:fld>
            <a:endParaRPr lang="en-US" dirty="0"/>
          </a:p>
        </p:txBody>
      </p:sp>
      <p:sp>
        <p:nvSpPr>
          <p:cNvPr id="2054" name="Rectangle 2"/>
          <p:cNvSpPr>
            <a:spLocks noGrp="1" noChangeArrowheads="1"/>
          </p:cNvSpPr>
          <p:nvPr>
            <p:ph type="title"/>
          </p:nvPr>
        </p:nvSpPr>
        <p:spPr>
          <a:xfrm>
            <a:off x="2271305" y="0"/>
            <a:ext cx="8023225" cy="1011238"/>
          </a:xfrm>
        </p:spPr>
        <p:txBody>
          <a:bodyPr/>
          <a:lstStyle/>
          <a:p>
            <a:pPr eaLnBrk="1" hangingPunct="1"/>
            <a:r>
              <a:rPr lang="en-US" sz="2400" dirty="0">
                <a:latin typeface="Calibri" panose="020F0502020204030204" pitchFamily="34" charset="0"/>
                <a:cs typeface="Calibri" panose="020F0502020204030204" pitchFamily="34" charset="0"/>
              </a:rPr>
              <a:t>EOSDIS</a:t>
            </a:r>
            <a:r>
              <a:rPr lang="en-US" sz="2400" dirty="0"/>
              <a:t> Products Delivered: FY00 thru July 2022 </a:t>
            </a:r>
          </a:p>
        </p:txBody>
      </p:sp>
      <p:sp>
        <p:nvSpPr>
          <p:cNvPr id="2055" name="Line 4"/>
          <p:cNvSpPr>
            <a:spLocks noChangeShapeType="1"/>
          </p:cNvSpPr>
          <p:nvPr/>
        </p:nvSpPr>
        <p:spPr bwMode="auto">
          <a:xfrm>
            <a:off x="1608138" y="868363"/>
            <a:ext cx="8799512" cy="0"/>
          </a:xfrm>
          <a:prstGeom prst="line">
            <a:avLst/>
          </a:prstGeom>
          <a:noFill/>
          <a:ln w="28575">
            <a:solidFill>
              <a:srgbClr val="FF0000"/>
            </a:solidFill>
            <a:round/>
            <a:headEnd/>
            <a:tailEnd/>
          </a:ln>
        </p:spPr>
        <p:txBody>
          <a:bodyPr wrap="none" anchor="ctr"/>
          <a:lstStyle/>
          <a:p>
            <a:endParaRPr lang="en-US" dirty="0"/>
          </a:p>
        </p:txBody>
      </p:sp>
      <p:pic>
        <p:nvPicPr>
          <p:cNvPr id="2056"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12901" y="147638"/>
            <a:ext cx="652463" cy="558800"/>
          </a:xfrm>
          <a:prstGeom prst="rect">
            <a:avLst/>
          </a:prstGeom>
          <a:noFill/>
          <a:ln w="9525">
            <a:noFill/>
            <a:miter lim="800000"/>
            <a:headEnd/>
            <a:tailEnd/>
          </a:ln>
        </p:spPr>
      </p:pic>
      <p:sp>
        <p:nvSpPr>
          <p:cNvPr id="12" name="Text Box 12"/>
          <p:cNvSpPr txBox="1">
            <a:spLocks noChangeArrowheads="1"/>
          </p:cNvSpPr>
          <p:nvPr/>
        </p:nvSpPr>
        <p:spPr bwMode="auto">
          <a:xfrm>
            <a:off x="5396048" y="6476996"/>
            <a:ext cx="1399905" cy="369332"/>
          </a:xfrm>
          <a:prstGeom prst="rect">
            <a:avLst/>
          </a:prstGeom>
          <a:noFill/>
          <a:ln w="9525">
            <a:noFill/>
            <a:miter lim="800000"/>
            <a:headEnd/>
            <a:tailEnd/>
          </a:ln>
        </p:spPr>
        <p:txBody>
          <a:bodyPr wrap="square">
            <a:spAutoFit/>
          </a:bodyPr>
          <a:lstStyle/>
          <a:p>
            <a:pPr algn="ctr">
              <a:spcBef>
                <a:spcPct val="50000"/>
              </a:spcBef>
            </a:pPr>
            <a:r>
              <a:rPr lang="en-US" b="1" dirty="0"/>
              <a:t>Fiscal Year</a:t>
            </a:r>
            <a:endParaRPr lang="en-US" dirty="0"/>
          </a:p>
        </p:txBody>
      </p:sp>
      <p:sp>
        <p:nvSpPr>
          <p:cNvPr id="2057" name="Text Box 12"/>
          <p:cNvSpPr txBox="1">
            <a:spLocks noChangeArrowheads="1"/>
          </p:cNvSpPr>
          <p:nvPr/>
        </p:nvSpPr>
        <p:spPr bwMode="auto">
          <a:xfrm>
            <a:off x="9527310" y="1879602"/>
            <a:ext cx="786922" cy="430887"/>
          </a:xfrm>
          <a:prstGeom prst="rect">
            <a:avLst/>
          </a:prstGeom>
          <a:noFill/>
          <a:ln w="9525">
            <a:noFill/>
            <a:miter lim="800000"/>
            <a:headEnd/>
            <a:tailEnd/>
          </a:ln>
        </p:spPr>
        <p:txBody>
          <a:bodyPr wrap="square">
            <a:spAutoFit/>
          </a:bodyPr>
          <a:lstStyle/>
          <a:p>
            <a:pPr>
              <a:spcBef>
                <a:spcPct val="50000"/>
              </a:spcBef>
            </a:pPr>
            <a:r>
              <a:rPr lang="en-US" sz="1100" b="1" dirty="0">
                <a:latin typeface="Calibri" panose="020F0502020204030204" pitchFamily="34" charset="0"/>
                <a:cs typeface="Calibri" panose="020F0502020204030204" pitchFamily="34" charset="0"/>
              </a:rPr>
              <a:t>Added in June 2022</a:t>
            </a:r>
          </a:p>
        </p:txBody>
      </p:sp>
      <p:pic>
        <p:nvPicPr>
          <p:cNvPr id="2" name="Picture 1">
            <a:extLst>
              <a:ext uri="{FF2B5EF4-FFF2-40B4-BE49-F238E27FC236}">
                <a16:creationId xmlns:a16="http://schemas.microsoft.com/office/drawing/2014/main" id="{EB3B30FA-600C-AA8E-3278-2FC1805565D2}"/>
              </a:ext>
            </a:extLst>
          </p:cNvPr>
          <p:cNvPicPr>
            <a:picLocks noChangeAspect="1"/>
          </p:cNvPicPr>
          <p:nvPr/>
        </p:nvPicPr>
        <p:blipFill>
          <a:blip r:embed="rId4"/>
          <a:stretch>
            <a:fillRect/>
          </a:stretch>
        </p:blipFill>
        <p:spPr>
          <a:xfrm>
            <a:off x="2076404" y="929110"/>
            <a:ext cx="7543712" cy="5467258"/>
          </a:xfrm>
          <a:prstGeom prst="rect">
            <a:avLst/>
          </a:prstGeom>
        </p:spPr>
      </p:pic>
    </p:spTree>
    <p:extLst>
      <p:ext uri="{BB962C8B-B14F-4D97-AF65-F5344CB8AC3E}">
        <p14:creationId xmlns:p14="http://schemas.microsoft.com/office/powerpoint/2010/main" val="428753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187;p29" descr="NASA Logo transparent.png">
            <a:extLst>
              <a:ext uri="{FF2B5EF4-FFF2-40B4-BE49-F238E27FC236}">
                <a16:creationId xmlns:a16="http://schemas.microsoft.com/office/drawing/2014/main" id="{E74C74AE-4928-617F-D67B-6AF0280AB119}"/>
              </a:ext>
            </a:extLst>
          </p:cNvPr>
          <p:cNvPicPr preferRelativeResize="0"/>
          <p:nvPr/>
        </p:nvPicPr>
        <p:blipFill rotWithShape="1">
          <a:blip r:embed="rId3">
            <a:alphaModFix/>
          </a:blip>
          <a:srcRect/>
          <a:stretch/>
        </p:blipFill>
        <p:spPr>
          <a:xfrm>
            <a:off x="11283855" y="6030517"/>
            <a:ext cx="731604" cy="585076"/>
          </a:xfrm>
          <a:prstGeom prst="rect">
            <a:avLst/>
          </a:prstGeom>
          <a:noFill/>
          <a:ln>
            <a:noFill/>
          </a:ln>
          <a:effectLst>
            <a:outerShdw blurRad="63500" dist="88900" dir="2700000">
              <a:schemeClr val="dk1">
                <a:alpha val="43529"/>
              </a:schemeClr>
            </a:outerShdw>
          </a:effectLst>
        </p:spPr>
      </p:pic>
      <p:sp>
        <p:nvSpPr>
          <p:cNvPr id="5" name="Slide Number Placeholder 1">
            <a:extLst>
              <a:ext uri="{FF2B5EF4-FFF2-40B4-BE49-F238E27FC236}">
                <a16:creationId xmlns:a16="http://schemas.microsoft.com/office/drawing/2014/main" id="{B82BC458-FC38-03E9-3A59-AAA7FF63C8D2}"/>
              </a:ext>
            </a:extLst>
          </p:cNvPr>
          <p:cNvSpPr txBox="1">
            <a:spLocks/>
          </p:cNvSpPr>
          <p:nvPr/>
        </p:nvSpPr>
        <p:spPr>
          <a:xfrm>
            <a:off x="9260716" y="6450282"/>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0A4EE4C-4960-4282-8E32-892092D425FF}" type="slidenum">
              <a:rPr lang="en-US" sz="1200" smtClean="0"/>
              <a:pPr algn="r"/>
              <a:t>9</a:t>
            </a:fld>
            <a:endParaRPr lang="en-US" sz="1200"/>
          </a:p>
        </p:txBody>
      </p:sp>
      <p:sp>
        <p:nvSpPr>
          <p:cNvPr id="14" name="Slide Number Placeholder 1">
            <a:extLst>
              <a:ext uri="{FF2B5EF4-FFF2-40B4-BE49-F238E27FC236}">
                <a16:creationId xmlns:a16="http://schemas.microsoft.com/office/drawing/2014/main" id="{E6608DB0-C719-1F2A-57D4-56ACFC323C8C}"/>
              </a:ext>
            </a:extLst>
          </p:cNvPr>
          <p:cNvSpPr txBox="1">
            <a:spLocks/>
          </p:cNvSpPr>
          <p:nvPr/>
        </p:nvSpPr>
        <p:spPr>
          <a:xfrm>
            <a:off x="9260716" y="6450282"/>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0A4EE4C-4960-4282-8E32-892092D425FF}" type="slidenum">
              <a:rPr lang="en-US" sz="1200" smtClean="0"/>
              <a:pPr algn="r"/>
              <a:t>9</a:t>
            </a:fld>
            <a:endParaRPr lang="en-US" sz="1200"/>
          </a:p>
        </p:txBody>
      </p:sp>
      <p:sp>
        <p:nvSpPr>
          <p:cNvPr id="30" name="TextBox 29">
            <a:extLst>
              <a:ext uri="{FF2B5EF4-FFF2-40B4-BE49-F238E27FC236}">
                <a16:creationId xmlns:a16="http://schemas.microsoft.com/office/drawing/2014/main" id="{048A3CB9-2E57-32CE-8D61-8D2DDD53B024}"/>
              </a:ext>
            </a:extLst>
          </p:cNvPr>
          <p:cNvSpPr txBox="1"/>
          <p:nvPr/>
        </p:nvSpPr>
        <p:spPr>
          <a:xfrm>
            <a:off x="737069" y="5692485"/>
            <a:ext cx="10312549" cy="9527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20000"/>
              </a:lnSpc>
            </a:pPr>
            <a:r>
              <a:rPr lang="en-US" sz="1600" b="1" i="1" dirty="0">
                <a:solidFill>
                  <a:srgbClr val="2B5169"/>
                </a:solidFill>
                <a:latin typeface="Eurostile" panose="020B0504020202050204" pitchFamily="34" charset="77"/>
                <a:ea typeface="Open Sans"/>
                <a:cs typeface="Open Sans"/>
              </a:rPr>
              <a:t>Based on current launch schedules, the archive volume is expected to grow to more than 250 PB by 2025 with the addition of data from upcoming high-data-volume missions like SWOT (scheduled  late 2022 launch) and NISAR (scheduled 2023 launch). </a:t>
            </a:r>
          </a:p>
        </p:txBody>
      </p:sp>
      <p:sp>
        <p:nvSpPr>
          <p:cNvPr id="31" name="TextBox 30">
            <a:extLst>
              <a:ext uri="{FF2B5EF4-FFF2-40B4-BE49-F238E27FC236}">
                <a16:creationId xmlns:a16="http://schemas.microsoft.com/office/drawing/2014/main" id="{6E914C4E-EF7F-2ADB-F543-C8548C13FD34}"/>
              </a:ext>
            </a:extLst>
          </p:cNvPr>
          <p:cNvSpPr txBox="1"/>
          <p:nvPr/>
        </p:nvSpPr>
        <p:spPr>
          <a:xfrm>
            <a:off x="448267" y="396503"/>
            <a:ext cx="11366996" cy="1025987"/>
          </a:xfrm>
          <a:prstGeom prst="rect">
            <a:avLst/>
          </a:prstGeom>
          <a:noFill/>
        </p:spPr>
        <p:txBody>
          <a:bodyPr wrap="square" lIns="91440" tIns="45720" rIns="91440" bIns="45720" rtlCol="0" anchor="t">
            <a:spAutoFit/>
          </a:bodyPr>
          <a:lstStyle/>
          <a:p>
            <a:pPr>
              <a:lnSpc>
                <a:spcPct val="114000"/>
              </a:lnSpc>
            </a:pPr>
            <a:r>
              <a:rPr lang="en-US" sz="2800" b="1" dirty="0">
                <a:solidFill>
                  <a:schemeClr val="bg1"/>
                </a:solidFill>
                <a:latin typeface="Eurostile" panose="020B0504020202050204" pitchFamily="34" charset="77"/>
                <a:ea typeface="Open Sans"/>
                <a:cs typeface="Open Sans"/>
              </a:rPr>
              <a:t>Yearly </a:t>
            </a:r>
            <a:r>
              <a:rPr lang="en-US" sz="2800" b="1" dirty="0">
                <a:latin typeface="Eurostile" panose="020B0504020202050204" pitchFamily="34" charset="77"/>
                <a:ea typeface="Open Sans"/>
                <a:cs typeface="Open Sans"/>
              </a:rPr>
              <a:t>Archive Growth </a:t>
            </a:r>
            <a:r>
              <a:rPr lang="en-US" sz="2800" b="1" dirty="0">
                <a:solidFill>
                  <a:schemeClr val="bg1"/>
                </a:solidFill>
                <a:latin typeface="Eurostile" panose="020B0504020202050204" pitchFamily="34" charset="77"/>
                <a:ea typeface="Open Sans"/>
                <a:cs typeface="Open Sans"/>
              </a:rPr>
              <a:t>Projections for Current Holdings and the New Missions</a:t>
            </a:r>
          </a:p>
          <a:p>
            <a:pPr>
              <a:lnSpc>
                <a:spcPct val="114000"/>
              </a:lnSpc>
            </a:pPr>
            <a:r>
              <a:rPr lang="en-US" sz="2800" b="1" dirty="0">
                <a:solidFill>
                  <a:schemeClr val="bg1"/>
                </a:solidFill>
                <a:latin typeface="Eurostile" panose="020B0504020202050204" pitchFamily="34" charset="77"/>
                <a:ea typeface="Open Sans"/>
                <a:cs typeface="Open Sans"/>
              </a:rPr>
              <a:t>(FY 2019 – FY 2029)</a:t>
            </a:r>
          </a:p>
        </p:txBody>
      </p:sp>
      <p:graphicFrame>
        <p:nvGraphicFramePr>
          <p:cNvPr id="32" name="Table 20">
            <a:extLst>
              <a:ext uri="{FF2B5EF4-FFF2-40B4-BE49-F238E27FC236}">
                <a16:creationId xmlns:a16="http://schemas.microsoft.com/office/drawing/2014/main" id="{97D2D080-76D8-3CA8-9585-F0A178975BC7}"/>
              </a:ext>
            </a:extLst>
          </p:cNvPr>
          <p:cNvGraphicFramePr>
            <a:graphicFrameLocks noGrp="1"/>
          </p:cNvGraphicFramePr>
          <p:nvPr>
            <p:extLst>
              <p:ext uri="{D42A27DB-BD31-4B8C-83A1-F6EECF244321}">
                <p14:modId xmlns:p14="http://schemas.microsoft.com/office/powerpoint/2010/main" val="1383798552"/>
              </p:ext>
            </p:extLst>
          </p:nvPr>
        </p:nvGraphicFramePr>
        <p:xfrm>
          <a:off x="1359495" y="2024376"/>
          <a:ext cx="9971113" cy="2809247"/>
        </p:xfrm>
        <a:graphic>
          <a:graphicData uri="http://schemas.openxmlformats.org/drawingml/2006/table">
            <a:tbl>
              <a:tblPr firstRow="1" bandRow="1">
                <a:tableStyleId>{2D5ABB26-0587-4C30-8999-92F81FD0307C}</a:tableStyleId>
              </a:tblPr>
              <a:tblGrid>
                <a:gridCol w="912265">
                  <a:extLst>
                    <a:ext uri="{9D8B030D-6E8A-4147-A177-3AD203B41FA5}">
                      <a16:colId xmlns:a16="http://schemas.microsoft.com/office/drawing/2014/main" val="1216824790"/>
                    </a:ext>
                  </a:extLst>
                </a:gridCol>
                <a:gridCol w="1641171">
                  <a:extLst>
                    <a:ext uri="{9D8B030D-6E8A-4147-A177-3AD203B41FA5}">
                      <a16:colId xmlns:a16="http://schemas.microsoft.com/office/drawing/2014/main" val="583313873"/>
                    </a:ext>
                  </a:extLst>
                </a:gridCol>
                <a:gridCol w="1276718">
                  <a:extLst>
                    <a:ext uri="{9D8B030D-6E8A-4147-A177-3AD203B41FA5}">
                      <a16:colId xmlns:a16="http://schemas.microsoft.com/office/drawing/2014/main" val="2271418654"/>
                    </a:ext>
                  </a:extLst>
                </a:gridCol>
                <a:gridCol w="1276718">
                  <a:extLst>
                    <a:ext uri="{9D8B030D-6E8A-4147-A177-3AD203B41FA5}">
                      <a16:colId xmlns:a16="http://schemas.microsoft.com/office/drawing/2014/main" val="3966734138"/>
                    </a:ext>
                  </a:extLst>
                </a:gridCol>
                <a:gridCol w="1276718">
                  <a:extLst>
                    <a:ext uri="{9D8B030D-6E8A-4147-A177-3AD203B41FA5}">
                      <a16:colId xmlns:a16="http://schemas.microsoft.com/office/drawing/2014/main" val="4110651838"/>
                    </a:ext>
                  </a:extLst>
                </a:gridCol>
                <a:gridCol w="1276718">
                  <a:extLst>
                    <a:ext uri="{9D8B030D-6E8A-4147-A177-3AD203B41FA5}">
                      <a16:colId xmlns:a16="http://schemas.microsoft.com/office/drawing/2014/main" val="986020638"/>
                    </a:ext>
                  </a:extLst>
                </a:gridCol>
                <a:gridCol w="1276718">
                  <a:extLst>
                    <a:ext uri="{9D8B030D-6E8A-4147-A177-3AD203B41FA5}">
                      <a16:colId xmlns:a16="http://schemas.microsoft.com/office/drawing/2014/main" val="1252435045"/>
                    </a:ext>
                  </a:extLst>
                </a:gridCol>
                <a:gridCol w="1034087">
                  <a:extLst>
                    <a:ext uri="{9D8B030D-6E8A-4147-A177-3AD203B41FA5}">
                      <a16:colId xmlns:a16="http://schemas.microsoft.com/office/drawing/2014/main" val="1834886859"/>
                    </a:ext>
                  </a:extLst>
                </a:gridCol>
              </a:tblGrid>
              <a:tr h="401321">
                <a:tc>
                  <a:txBody>
                    <a:bodyPr/>
                    <a:lstStyle/>
                    <a:p>
                      <a:endParaRPr lang="en-US"/>
                    </a:p>
                  </a:txBody>
                  <a:tcP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94943970"/>
                  </a:ext>
                </a:extLst>
              </a:tr>
              <a:tr h="401321">
                <a:tc>
                  <a:txBody>
                    <a:bodyPr/>
                    <a:lstStyle/>
                    <a:p>
                      <a:endParaRPr lang="en-US"/>
                    </a:p>
                  </a:txBody>
                  <a:tcP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831034333"/>
                  </a:ext>
                </a:extLst>
              </a:tr>
              <a:tr h="401321">
                <a:tc>
                  <a:txBody>
                    <a:bodyPr/>
                    <a:lstStyle/>
                    <a:p>
                      <a:endParaRPr lang="en-US"/>
                    </a:p>
                  </a:txBody>
                  <a:tcP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60745159"/>
                  </a:ext>
                </a:extLst>
              </a:tr>
              <a:tr h="401321">
                <a:tc>
                  <a:txBody>
                    <a:bodyPr/>
                    <a:lstStyle/>
                    <a:p>
                      <a:endParaRPr lang="en-US"/>
                    </a:p>
                  </a:txBody>
                  <a:tcP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962390926"/>
                  </a:ext>
                </a:extLst>
              </a:tr>
              <a:tr h="401321">
                <a:tc>
                  <a:txBody>
                    <a:bodyPr/>
                    <a:lstStyle/>
                    <a:p>
                      <a:endParaRPr lang="en-US"/>
                    </a:p>
                  </a:txBody>
                  <a:tcP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869531183"/>
                  </a:ext>
                </a:extLst>
              </a:tr>
              <a:tr h="401321">
                <a:tc>
                  <a:txBody>
                    <a:bodyPr/>
                    <a:lstStyle/>
                    <a:p>
                      <a:endParaRPr lang="en-US"/>
                    </a:p>
                  </a:txBody>
                  <a:tcP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581667369"/>
                  </a:ext>
                </a:extLst>
              </a:tr>
              <a:tr h="401321">
                <a:tc>
                  <a:txBody>
                    <a:bodyPr/>
                    <a:lstStyle/>
                    <a:p>
                      <a:endParaRPr lang="en-US"/>
                    </a:p>
                  </a:txBody>
                  <a:tcP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649166442"/>
                  </a:ext>
                </a:extLst>
              </a:tr>
            </a:tbl>
          </a:graphicData>
        </a:graphic>
      </p:graphicFrame>
      <p:sp>
        <p:nvSpPr>
          <p:cNvPr id="33" name="TextBox 32">
            <a:extLst>
              <a:ext uri="{FF2B5EF4-FFF2-40B4-BE49-F238E27FC236}">
                <a16:creationId xmlns:a16="http://schemas.microsoft.com/office/drawing/2014/main" id="{96EAECCF-E086-7267-1706-5F7D5B33E096}"/>
              </a:ext>
            </a:extLst>
          </p:cNvPr>
          <p:cNvSpPr txBox="1"/>
          <p:nvPr/>
        </p:nvSpPr>
        <p:spPr>
          <a:xfrm>
            <a:off x="2772507" y="5231221"/>
            <a:ext cx="6646983" cy="261610"/>
          </a:xfrm>
          <a:prstGeom prst="rect">
            <a:avLst/>
          </a:prstGeom>
          <a:noFill/>
        </p:spPr>
        <p:txBody>
          <a:bodyPr wrap="square" rtlCol="0">
            <a:spAutoFit/>
          </a:bodyPr>
          <a:lstStyle/>
          <a:p>
            <a:pPr algn="ctr"/>
            <a:r>
              <a:rPr lang="en-US" sz="1100" b="1">
                <a:solidFill>
                  <a:srgbClr val="2B5169"/>
                </a:solidFill>
                <a:latin typeface="Open Sans Semibold" panose="020B0606030504020204" pitchFamily="34" charset="0"/>
                <a:ea typeface="Open Sans Semibold" panose="020B0606030504020204" pitchFamily="34" charset="0"/>
                <a:cs typeface="Open Sans Semibold" panose="020B0606030504020204" pitchFamily="34" charset="0"/>
              </a:rPr>
              <a:t>Fiscal Year</a:t>
            </a:r>
          </a:p>
        </p:txBody>
      </p:sp>
      <p:sp>
        <p:nvSpPr>
          <p:cNvPr id="34" name="TextBox 33">
            <a:extLst>
              <a:ext uri="{FF2B5EF4-FFF2-40B4-BE49-F238E27FC236}">
                <a16:creationId xmlns:a16="http://schemas.microsoft.com/office/drawing/2014/main" id="{B26173E1-50DA-9976-F068-A2B94A599126}"/>
              </a:ext>
            </a:extLst>
          </p:cNvPr>
          <p:cNvSpPr txBox="1"/>
          <p:nvPr/>
        </p:nvSpPr>
        <p:spPr>
          <a:xfrm>
            <a:off x="1359495" y="4938606"/>
            <a:ext cx="10312549" cy="246221"/>
          </a:xfrm>
          <a:prstGeom prst="rect">
            <a:avLst/>
          </a:prstGeom>
          <a:noFill/>
        </p:spPr>
        <p:txBody>
          <a:bodyPr wrap="square" rtlCol="0">
            <a:spAutoFit/>
          </a:bodyPr>
          <a:lstStyle/>
          <a:p>
            <a:pPr algn="just"/>
            <a:r>
              <a:rPr lang="en-US" sz="1000">
                <a:solidFill>
                  <a:srgbClr val="2B5169"/>
                </a:solidFill>
                <a:latin typeface="Open Sans" panose="020B0606030504020204" pitchFamily="34" charset="0"/>
                <a:ea typeface="Open Sans" panose="020B0606030504020204" pitchFamily="34" charset="0"/>
                <a:cs typeface="Open Sans" panose="020B0606030504020204" pitchFamily="34" charset="0"/>
              </a:rPr>
              <a:t>2019                    2020                    2021                    2022                    2023                    2024                    2025                    2026                    2027                    2028                    2029</a:t>
            </a:r>
          </a:p>
        </p:txBody>
      </p:sp>
      <p:pic>
        <p:nvPicPr>
          <p:cNvPr id="35" name="Picture 34" descr="A picture containing text, orange&#10;&#10;Description automatically generated">
            <a:extLst>
              <a:ext uri="{FF2B5EF4-FFF2-40B4-BE49-F238E27FC236}">
                <a16:creationId xmlns:a16="http://schemas.microsoft.com/office/drawing/2014/main" id="{F20217CF-7E95-4020-BF60-372D7EF7812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359494" y="1965114"/>
            <a:ext cx="9971114" cy="3360498"/>
          </a:xfrm>
          <a:prstGeom prst="rect">
            <a:avLst/>
          </a:prstGeom>
        </p:spPr>
      </p:pic>
      <p:sp>
        <p:nvSpPr>
          <p:cNvPr id="36" name="TextBox 35">
            <a:extLst>
              <a:ext uri="{FF2B5EF4-FFF2-40B4-BE49-F238E27FC236}">
                <a16:creationId xmlns:a16="http://schemas.microsoft.com/office/drawing/2014/main" id="{DED7FF48-E91E-03C9-087F-C038F5C5D289}"/>
              </a:ext>
            </a:extLst>
          </p:cNvPr>
          <p:cNvSpPr txBox="1"/>
          <p:nvPr/>
        </p:nvSpPr>
        <p:spPr>
          <a:xfrm>
            <a:off x="944544" y="1795085"/>
            <a:ext cx="414952" cy="3970318"/>
          </a:xfrm>
          <a:prstGeom prst="rect">
            <a:avLst/>
          </a:prstGeom>
          <a:noFill/>
        </p:spPr>
        <p:txBody>
          <a:bodyPr wrap="square" rtlCol="0">
            <a:spAutoFit/>
          </a:bodyPr>
          <a:lstStyle/>
          <a:p>
            <a:pPr algn="r">
              <a:lnSpc>
                <a:spcPct val="250000"/>
              </a:lnSpc>
            </a:pPr>
            <a:r>
              <a:rPr lang="en-US" sz="1050">
                <a:solidFill>
                  <a:srgbClr val="2B5169"/>
                </a:solidFill>
                <a:latin typeface="Open Sans" panose="020B0606030504020204" pitchFamily="34" charset="0"/>
                <a:ea typeface="Open Sans" panose="020B0606030504020204" pitchFamily="34" charset="0"/>
                <a:cs typeface="Open Sans" panose="020B0606030504020204" pitchFamily="34" charset="0"/>
              </a:rPr>
              <a:t>350</a:t>
            </a:r>
          </a:p>
          <a:p>
            <a:pPr algn="r">
              <a:lnSpc>
                <a:spcPct val="250000"/>
              </a:lnSpc>
            </a:pPr>
            <a:r>
              <a:rPr lang="en-US" sz="1050">
                <a:solidFill>
                  <a:srgbClr val="2B5169"/>
                </a:solidFill>
                <a:latin typeface="Open Sans" panose="020B0606030504020204" pitchFamily="34" charset="0"/>
                <a:ea typeface="Open Sans" panose="020B0606030504020204" pitchFamily="34" charset="0"/>
                <a:cs typeface="Open Sans" panose="020B0606030504020204" pitchFamily="34" charset="0"/>
              </a:rPr>
              <a:t>300</a:t>
            </a:r>
          </a:p>
          <a:p>
            <a:pPr algn="r">
              <a:lnSpc>
                <a:spcPct val="250000"/>
              </a:lnSpc>
            </a:pPr>
            <a:r>
              <a:rPr lang="en-US" sz="1050">
                <a:solidFill>
                  <a:srgbClr val="2B5169"/>
                </a:solidFill>
                <a:latin typeface="Open Sans" panose="020B0606030504020204" pitchFamily="34" charset="0"/>
                <a:ea typeface="Open Sans" panose="020B0606030504020204" pitchFamily="34" charset="0"/>
                <a:cs typeface="Open Sans" panose="020B0606030504020204" pitchFamily="34" charset="0"/>
              </a:rPr>
              <a:t>250</a:t>
            </a:r>
          </a:p>
          <a:p>
            <a:pPr algn="r">
              <a:lnSpc>
                <a:spcPct val="250000"/>
              </a:lnSpc>
            </a:pPr>
            <a:r>
              <a:rPr lang="en-US" sz="1050">
                <a:solidFill>
                  <a:srgbClr val="2B5169"/>
                </a:solidFill>
                <a:latin typeface="Open Sans" panose="020B0606030504020204" pitchFamily="34" charset="0"/>
                <a:ea typeface="Open Sans" panose="020B0606030504020204" pitchFamily="34" charset="0"/>
                <a:cs typeface="Open Sans" panose="020B0606030504020204" pitchFamily="34" charset="0"/>
              </a:rPr>
              <a:t>200</a:t>
            </a:r>
          </a:p>
          <a:p>
            <a:pPr algn="r">
              <a:lnSpc>
                <a:spcPct val="250000"/>
              </a:lnSpc>
            </a:pPr>
            <a:r>
              <a:rPr lang="en-US" sz="1050">
                <a:solidFill>
                  <a:srgbClr val="2B5169"/>
                </a:solidFill>
                <a:latin typeface="Open Sans" panose="020B0606030504020204" pitchFamily="34" charset="0"/>
                <a:ea typeface="Open Sans" panose="020B0606030504020204" pitchFamily="34" charset="0"/>
                <a:cs typeface="Open Sans" panose="020B0606030504020204" pitchFamily="34" charset="0"/>
              </a:rPr>
              <a:t>150</a:t>
            </a:r>
          </a:p>
          <a:p>
            <a:pPr algn="r">
              <a:lnSpc>
                <a:spcPct val="250000"/>
              </a:lnSpc>
            </a:pPr>
            <a:r>
              <a:rPr lang="en-US" sz="1050">
                <a:solidFill>
                  <a:srgbClr val="2B5169"/>
                </a:solidFill>
                <a:latin typeface="Open Sans" panose="020B0606030504020204" pitchFamily="34" charset="0"/>
                <a:ea typeface="Open Sans" panose="020B0606030504020204" pitchFamily="34" charset="0"/>
                <a:cs typeface="Open Sans" panose="020B0606030504020204" pitchFamily="34" charset="0"/>
              </a:rPr>
              <a:t>100</a:t>
            </a:r>
          </a:p>
          <a:p>
            <a:pPr algn="r">
              <a:lnSpc>
                <a:spcPct val="250000"/>
              </a:lnSpc>
            </a:pPr>
            <a:r>
              <a:rPr lang="en-US" sz="1050">
                <a:solidFill>
                  <a:srgbClr val="2B5169"/>
                </a:solidFill>
                <a:latin typeface="Open Sans" panose="020B0606030504020204" pitchFamily="34" charset="0"/>
                <a:ea typeface="Open Sans" panose="020B0606030504020204" pitchFamily="34" charset="0"/>
                <a:cs typeface="Open Sans" panose="020B0606030504020204" pitchFamily="34" charset="0"/>
              </a:rPr>
              <a:t>50</a:t>
            </a:r>
          </a:p>
          <a:p>
            <a:pPr algn="r">
              <a:lnSpc>
                <a:spcPct val="250000"/>
              </a:lnSpc>
            </a:pPr>
            <a:r>
              <a:rPr lang="en-US" sz="1050">
                <a:solidFill>
                  <a:srgbClr val="2B5169"/>
                </a:solidFill>
                <a:latin typeface="Open Sans" panose="020B0606030504020204" pitchFamily="34" charset="0"/>
                <a:ea typeface="Open Sans" panose="020B0606030504020204" pitchFamily="34" charset="0"/>
                <a:cs typeface="Open Sans" panose="020B0606030504020204" pitchFamily="34" charset="0"/>
              </a:rPr>
              <a:t>0</a:t>
            </a:r>
            <a:endParaRPr lang="en-US" sz="1200">
              <a:latin typeface="Open Sans" panose="020B0606030504020204" pitchFamily="34" charset="0"/>
              <a:ea typeface="Open Sans" panose="020B0606030504020204" pitchFamily="34" charset="0"/>
              <a:cs typeface="Open Sans" panose="020B0606030504020204" pitchFamily="34" charset="0"/>
            </a:endParaRPr>
          </a:p>
          <a:p>
            <a:pPr>
              <a:lnSpc>
                <a:spcPct val="250000"/>
              </a:lnSpc>
            </a:pPr>
            <a:endParaRPr lang="en-US" sz="1200">
              <a:latin typeface="Open Sans" panose="020B0606030504020204" pitchFamily="34" charset="0"/>
              <a:ea typeface="Open Sans" panose="020B0606030504020204" pitchFamily="34" charset="0"/>
              <a:cs typeface="Open Sans" panose="020B0606030504020204" pitchFamily="34" charset="0"/>
            </a:endParaRPr>
          </a:p>
          <a:p>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37" name="TextBox 36">
            <a:extLst>
              <a:ext uri="{FF2B5EF4-FFF2-40B4-BE49-F238E27FC236}">
                <a16:creationId xmlns:a16="http://schemas.microsoft.com/office/drawing/2014/main" id="{E5B9421A-6DD1-CF35-F9DC-B55FADD85553}"/>
              </a:ext>
            </a:extLst>
          </p:cNvPr>
          <p:cNvSpPr txBox="1"/>
          <p:nvPr/>
        </p:nvSpPr>
        <p:spPr>
          <a:xfrm rot="16200000">
            <a:off x="-924436" y="3205618"/>
            <a:ext cx="3323011" cy="307777"/>
          </a:xfrm>
          <a:prstGeom prst="rect">
            <a:avLst/>
          </a:prstGeom>
          <a:noFill/>
        </p:spPr>
        <p:txBody>
          <a:bodyPr wrap="square" rtlCol="0">
            <a:spAutoFit/>
          </a:bodyPr>
          <a:lstStyle/>
          <a:p>
            <a:pPr algn="ctr"/>
            <a:r>
              <a:rPr lang="en-US" sz="1400" b="1">
                <a:solidFill>
                  <a:srgbClr val="2B5169"/>
                </a:solidFill>
                <a:latin typeface="Open Sans Semibold" panose="020B0606030504020204" pitchFamily="34" charset="0"/>
                <a:ea typeface="Open Sans Semibold" panose="020B0606030504020204" pitchFamily="34" charset="0"/>
                <a:cs typeface="Open Sans Semibold" panose="020B0606030504020204" pitchFamily="34" charset="0"/>
              </a:rPr>
              <a:t>Total Archive Volume (PB)</a:t>
            </a:r>
          </a:p>
        </p:txBody>
      </p:sp>
      <p:sp>
        <p:nvSpPr>
          <p:cNvPr id="38" name="TextBox 37">
            <a:extLst>
              <a:ext uri="{FF2B5EF4-FFF2-40B4-BE49-F238E27FC236}">
                <a16:creationId xmlns:a16="http://schemas.microsoft.com/office/drawing/2014/main" id="{FAD0E0CA-D968-A58F-335B-B8608E047D1E}"/>
              </a:ext>
            </a:extLst>
          </p:cNvPr>
          <p:cNvSpPr txBox="1"/>
          <p:nvPr/>
        </p:nvSpPr>
        <p:spPr>
          <a:xfrm>
            <a:off x="2772507" y="1718271"/>
            <a:ext cx="6182604" cy="246221"/>
          </a:xfrm>
          <a:prstGeom prst="rect">
            <a:avLst/>
          </a:prstGeom>
          <a:noFill/>
        </p:spPr>
        <p:txBody>
          <a:bodyPr wrap="square" rtlCol="0">
            <a:spAutoFit/>
          </a:bodyPr>
          <a:lstStyle/>
          <a:p>
            <a:pPr algn="ctr"/>
            <a:r>
              <a:rPr lang="en-US" sz="1000" dirty="0">
                <a:solidFill>
                  <a:srgbClr val="2B5169"/>
                </a:solidFill>
                <a:latin typeface="Open Sans Semibold" panose="020B0606030504020204" pitchFamily="34" charset="0"/>
                <a:ea typeface="Open Sans Semibold" panose="020B0606030504020204" pitchFamily="34" charset="0"/>
                <a:cs typeface="Open Sans Semibold" panose="020B0606030504020204" pitchFamily="34" charset="0"/>
              </a:rPr>
              <a:t>Current Holdings              New Missions</a:t>
            </a:r>
          </a:p>
        </p:txBody>
      </p:sp>
      <p:sp>
        <p:nvSpPr>
          <p:cNvPr id="39" name="Rectangle 38">
            <a:extLst>
              <a:ext uri="{FF2B5EF4-FFF2-40B4-BE49-F238E27FC236}">
                <a16:creationId xmlns:a16="http://schemas.microsoft.com/office/drawing/2014/main" id="{2AD2330E-5207-B9E4-5705-0FF287A9F40C}"/>
              </a:ext>
            </a:extLst>
          </p:cNvPr>
          <p:cNvSpPr/>
          <p:nvPr/>
        </p:nvSpPr>
        <p:spPr>
          <a:xfrm>
            <a:off x="4431660" y="1808490"/>
            <a:ext cx="197595" cy="83522"/>
          </a:xfrm>
          <a:prstGeom prst="rect">
            <a:avLst/>
          </a:prstGeom>
          <a:solidFill>
            <a:srgbClr val="2276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276AC"/>
              </a:solidFill>
            </a:endParaRPr>
          </a:p>
        </p:txBody>
      </p:sp>
      <p:sp>
        <p:nvSpPr>
          <p:cNvPr id="40" name="Rectangle 39">
            <a:extLst>
              <a:ext uri="{FF2B5EF4-FFF2-40B4-BE49-F238E27FC236}">
                <a16:creationId xmlns:a16="http://schemas.microsoft.com/office/drawing/2014/main" id="{3C197A03-B057-A714-CA96-332AED33F587}"/>
              </a:ext>
            </a:extLst>
          </p:cNvPr>
          <p:cNvSpPr/>
          <p:nvPr/>
        </p:nvSpPr>
        <p:spPr>
          <a:xfrm>
            <a:off x="5934170" y="1812038"/>
            <a:ext cx="197595" cy="83522"/>
          </a:xfrm>
          <a:prstGeom prst="rect">
            <a:avLst/>
          </a:prstGeom>
          <a:solidFill>
            <a:srgbClr val="F16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6465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4595340-161D-40F7-01C8-D67E25D21C6E}"/>
              </a:ext>
            </a:extLst>
          </p:cNvPr>
          <p:cNvPicPr>
            <a:picLocks noChangeAspect="1"/>
          </p:cNvPicPr>
          <p:nvPr/>
        </p:nvPicPr>
        <p:blipFill>
          <a:blip r:embed="rId2"/>
          <a:stretch>
            <a:fillRect/>
          </a:stretch>
        </p:blipFill>
        <p:spPr>
          <a:xfrm>
            <a:off x="5918711" y="3638160"/>
            <a:ext cx="5628868" cy="2993468"/>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A26BE4E7-0598-40AD-C1ED-0F28564E4764}"/>
              </a:ext>
            </a:extLst>
          </p:cNvPr>
          <p:cNvPicPr>
            <a:picLocks noChangeAspect="1"/>
          </p:cNvPicPr>
          <p:nvPr/>
        </p:nvPicPr>
        <p:blipFill>
          <a:blip r:embed="rId3"/>
          <a:stretch>
            <a:fillRect/>
          </a:stretch>
        </p:blipFill>
        <p:spPr>
          <a:xfrm>
            <a:off x="419262" y="363356"/>
            <a:ext cx="5390305" cy="3179268"/>
          </a:xfrm>
          <a:prstGeom prst="rect">
            <a:avLst/>
          </a:prstGeom>
          <a:effectLst>
            <a:outerShdw blurRad="50800" dist="38100" dir="2700000" algn="tl" rotWithShape="0">
              <a:prstClr val="black">
                <a:alpha val="40000"/>
              </a:prstClr>
            </a:outerShdw>
          </a:effectLst>
        </p:spPr>
      </p:pic>
      <p:sp>
        <p:nvSpPr>
          <p:cNvPr id="12" name="Rectangle 11">
            <a:extLst>
              <a:ext uri="{FF2B5EF4-FFF2-40B4-BE49-F238E27FC236}">
                <a16:creationId xmlns:a16="http://schemas.microsoft.com/office/drawing/2014/main" id="{89655A26-121B-0D44-FD9D-85DF00FD3537}"/>
              </a:ext>
            </a:extLst>
          </p:cNvPr>
          <p:cNvSpPr/>
          <p:nvPr/>
        </p:nvSpPr>
        <p:spPr>
          <a:xfrm>
            <a:off x="5893935" y="1805361"/>
            <a:ext cx="5628867" cy="1569660"/>
          </a:xfrm>
          <a:prstGeom prst="rect">
            <a:avLst/>
          </a:prstGeom>
        </p:spPr>
        <p:txBody>
          <a:bodyPr wrap="square">
            <a:spAutoFit/>
          </a:bodyPr>
          <a:lstStyle/>
          <a:p>
            <a:r>
              <a:rPr lang="en-US" sz="2400" b="1" dirty="0">
                <a:latin typeface="Eurostile" panose="020B0504020202050204" pitchFamily="34" charset="77"/>
              </a:rPr>
              <a:t>Today</a:t>
            </a:r>
            <a:r>
              <a:rPr lang="en-US" sz="2400" dirty="0">
                <a:latin typeface="Eurostile" panose="020B0504020202050204" pitchFamily="34" charset="77"/>
              </a:rPr>
              <a:t> users seeking NASA’s data may have to visit several DAACs to fulfill their needs.  Moving between data centers and interfaces can be less efficient and time consuming.</a:t>
            </a:r>
          </a:p>
        </p:txBody>
      </p:sp>
      <p:sp>
        <p:nvSpPr>
          <p:cNvPr id="13" name="Rectangle 12">
            <a:extLst>
              <a:ext uri="{FF2B5EF4-FFF2-40B4-BE49-F238E27FC236}">
                <a16:creationId xmlns:a16="http://schemas.microsoft.com/office/drawing/2014/main" id="{5143FA58-00FD-9BC6-D339-714893BA90F6}"/>
              </a:ext>
            </a:extLst>
          </p:cNvPr>
          <p:cNvSpPr/>
          <p:nvPr/>
        </p:nvSpPr>
        <p:spPr>
          <a:xfrm>
            <a:off x="285448" y="4165398"/>
            <a:ext cx="5524119" cy="1569660"/>
          </a:xfrm>
          <a:prstGeom prst="rect">
            <a:avLst/>
          </a:prstGeom>
        </p:spPr>
        <p:txBody>
          <a:bodyPr wrap="square">
            <a:spAutoFit/>
          </a:bodyPr>
          <a:lstStyle/>
          <a:p>
            <a:pPr algn="r"/>
            <a:r>
              <a:rPr lang="en-US" sz="2400" dirty="0">
                <a:latin typeface="Eurostile" panose="020B0504020202050204" pitchFamily="34" charset="77"/>
              </a:rPr>
              <a:t>As more EOSDIS data is moved into NASA’s Earthdata Cloud, users will </a:t>
            </a:r>
            <a:r>
              <a:rPr lang="en-US" sz="2400" b="1" dirty="0">
                <a:latin typeface="Eurostile" panose="020B0504020202050204" pitchFamily="34" charset="77"/>
              </a:rPr>
              <a:t>be increasingly </a:t>
            </a:r>
            <a:r>
              <a:rPr lang="en-US" sz="2400" dirty="0">
                <a:latin typeface="Eurostile" panose="020B0504020202050204" pitchFamily="34" charset="77"/>
              </a:rPr>
              <a:t>able to (seamlessly) use data across traditional discipline silos – making the </a:t>
            </a:r>
            <a:r>
              <a:rPr lang="en-US" sz="2400" u="sng" dirty="0">
                <a:latin typeface="Eurostile" panose="020B0504020202050204" pitchFamily="34" charset="77"/>
              </a:rPr>
              <a:t>near future </a:t>
            </a:r>
            <a:r>
              <a:rPr lang="en-US" sz="2400" dirty="0">
                <a:latin typeface="Eurostile" panose="020B0504020202050204" pitchFamily="34" charset="77"/>
              </a:rPr>
              <a:t>look a lot like a ‘Data Lake’.</a:t>
            </a:r>
          </a:p>
        </p:txBody>
      </p:sp>
      <p:sp>
        <p:nvSpPr>
          <p:cNvPr id="14" name="Google Shape;338;p5">
            <a:extLst>
              <a:ext uri="{FF2B5EF4-FFF2-40B4-BE49-F238E27FC236}">
                <a16:creationId xmlns:a16="http://schemas.microsoft.com/office/drawing/2014/main" id="{D691381C-3444-879B-ACFF-2F02569FA8F8}"/>
              </a:ext>
            </a:extLst>
          </p:cNvPr>
          <p:cNvSpPr txBox="1">
            <a:spLocks/>
          </p:cNvSpPr>
          <p:nvPr/>
        </p:nvSpPr>
        <p:spPr>
          <a:xfrm>
            <a:off x="6419902" y="152517"/>
            <a:ext cx="5508241" cy="1325563"/>
          </a:xfrm>
          <a:prstGeom prst="rect">
            <a:avLst/>
          </a:prstGeom>
          <a:noFill/>
          <a:ln>
            <a:noFill/>
          </a:ln>
        </p:spPr>
        <p:txBody>
          <a:bodyPr spcFirstLastPara="1" wrap="square" lIns="91425" tIns="45700" rIns="91425" bIns="45700" anchor="ctr" anchorCtr="0">
            <a:normAutofit lnSpcReduction="10000"/>
          </a:bodyPr>
          <a:lst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a:lstStyle>
          <a:p>
            <a:pPr algn="r">
              <a:spcBef>
                <a:spcPts val="0"/>
              </a:spcBef>
              <a:buClr>
                <a:schemeClr val="dk1"/>
              </a:buClr>
              <a:buSzPts val="4400"/>
              <a:buFont typeface="Calibri"/>
              <a:buNone/>
            </a:pPr>
            <a:r>
              <a:rPr lang="en-US" sz="3600" b="1" dirty="0">
                <a:latin typeface="Eurostile" panose="020B0504020202050204" pitchFamily="34" charset="77"/>
              </a:rPr>
              <a:t>EOSDIS Transition:</a:t>
            </a:r>
            <a:br>
              <a:rPr lang="en-US" sz="3600" b="1" dirty="0">
                <a:latin typeface="Eurostile" panose="020B0504020202050204" pitchFamily="34" charset="77"/>
              </a:rPr>
            </a:br>
            <a:r>
              <a:rPr lang="en-US" sz="2800" b="1" dirty="0">
                <a:latin typeface="Eurostile" panose="020B0504020202050204" pitchFamily="34" charset="77"/>
              </a:rPr>
              <a:t>DAACs moving data into the </a:t>
            </a:r>
          </a:p>
          <a:p>
            <a:pPr algn="r">
              <a:spcBef>
                <a:spcPts val="0"/>
              </a:spcBef>
              <a:buClr>
                <a:schemeClr val="dk1"/>
              </a:buClr>
              <a:buSzPts val="4400"/>
              <a:buFont typeface="Calibri"/>
              <a:buNone/>
            </a:pPr>
            <a:r>
              <a:rPr lang="en-US" sz="2800" b="1" dirty="0" err="1">
                <a:latin typeface="Eurostile" panose="020B0504020202050204" pitchFamily="34" charset="77"/>
              </a:rPr>
              <a:t>Earthdata</a:t>
            </a:r>
            <a:r>
              <a:rPr lang="en-US" sz="2800" b="1" dirty="0">
                <a:latin typeface="Eurostile" panose="020B0504020202050204" pitchFamily="34" charset="77"/>
              </a:rPr>
              <a:t>  Cloud (EDC)</a:t>
            </a:r>
            <a:endParaRPr lang="en-US" b="1" dirty="0">
              <a:latin typeface="Eurostile" panose="020B0504020202050204" pitchFamily="34" charset="77"/>
            </a:endParaRPr>
          </a:p>
        </p:txBody>
      </p:sp>
      <p:pic>
        <p:nvPicPr>
          <p:cNvPr id="9" name="Google Shape;187;p29" descr="NASA Logo transparent.png">
            <a:extLst>
              <a:ext uri="{FF2B5EF4-FFF2-40B4-BE49-F238E27FC236}">
                <a16:creationId xmlns:a16="http://schemas.microsoft.com/office/drawing/2014/main" id="{E74C74AE-4928-617F-D67B-6AF0280AB119}"/>
              </a:ext>
            </a:extLst>
          </p:cNvPr>
          <p:cNvPicPr preferRelativeResize="0"/>
          <p:nvPr/>
        </p:nvPicPr>
        <p:blipFill rotWithShape="1">
          <a:blip r:embed="rId4">
            <a:alphaModFix/>
          </a:blip>
          <a:srcRect/>
          <a:stretch/>
        </p:blipFill>
        <p:spPr>
          <a:xfrm>
            <a:off x="11283855" y="6030517"/>
            <a:ext cx="731604" cy="585076"/>
          </a:xfrm>
          <a:prstGeom prst="rect">
            <a:avLst/>
          </a:prstGeom>
          <a:noFill/>
          <a:ln>
            <a:noFill/>
          </a:ln>
          <a:effectLst>
            <a:outerShdw blurRad="63500" dist="88900" dir="2700000">
              <a:schemeClr val="dk1">
                <a:alpha val="43529"/>
              </a:schemeClr>
            </a:outerShdw>
          </a:effectLst>
        </p:spPr>
      </p:pic>
      <p:pic>
        <p:nvPicPr>
          <p:cNvPr id="8" name="Picture 7">
            <a:extLst>
              <a:ext uri="{FF2B5EF4-FFF2-40B4-BE49-F238E27FC236}">
                <a16:creationId xmlns:a16="http://schemas.microsoft.com/office/drawing/2014/main" id="{B7B026AC-E475-B508-B6AB-9E70861F2E31}"/>
              </a:ext>
            </a:extLst>
          </p:cNvPr>
          <p:cNvPicPr>
            <a:picLocks noChangeAspect="1"/>
          </p:cNvPicPr>
          <p:nvPr/>
        </p:nvPicPr>
        <p:blipFill>
          <a:blip r:embed="rId5"/>
          <a:stretch>
            <a:fillRect/>
          </a:stretch>
        </p:blipFill>
        <p:spPr>
          <a:xfrm>
            <a:off x="285448" y="5564459"/>
            <a:ext cx="1405053" cy="1405053"/>
          </a:xfrm>
          <a:prstGeom prst="rect">
            <a:avLst/>
          </a:prstGeom>
        </p:spPr>
      </p:pic>
    </p:spTree>
    <p:extLst>
      <p:ext uri="{BB962C8B-B14F-4D97-AF65-F5344CB8AC3E}">
        <p14:creationId xmlns:p14="http://schemas.microsoft.com/office/powerpoint/2010/main" val="4243166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748F254-E1FA-725B-9F74-0C3560538524}"/>
              </a:ext>
            </a:extLst>
          </p:cNvPr>
          <p:cNvSpPr/>
          <p:nvPr/>
        </p:nvSpPr>
        <p:spPr>
          <a:xfrm>
            <a:off x="0" y="0"/>
            <a:ext cx="12192000" cy="6858000"/>
          </a:xfrm>
          <a:prstGeom prst="rect">
            <a:avLst/>
          </a:prstGeom>
          <a:solidFill>
            <a:srgbClr val="2C9F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r more visit:…">
            <a:extLst>
              <a:ext uri="{FF2B5EF4-FFF2-40B4-BE49-F238E27FC236}">
                <a16:creationId xmlns:a16="http://schemas.microsoft.com/office/drawing/2014/main" id="{251F4B2D-149A-3DD5-24B5-B7F5A3BFC472}"/>
              </a:ext>
            </a:extLst>
          </p:cNvPr>
          <p:cNvSpPr txBox="1">
            <a:spLocks/>
          </p:cNvSpPr>
          <p:nvPr/>
        </p:nvSpPr>
        <p:spPr>
          <a:xfrm>
            <a:off x="1397876" y="1952412"/>
            <a:ext cx="9396248" cy="29531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804672">
              <a:defRPr sz="3607" b="1">
                <a:latin typeface="Avenir Next Regular"/>
                <a:ea typeface="Avenir Next Regular"/>
                <a:cs typeface="Avenir Next Regular"/>
                <a:sym typeface="Avenir Next Regular"/>
              </a:defRPr>
            </a:pPr>
            <a:r>
              <a:rPr lang="en-US" dirty="0">
                <a:latin typeface="Eurostile" panose="020B0504020202050204" pitchFamily="34" charset="77"/>
                <a:sym typeface="Avenir Next Regular"/>
              </a:rPr>
              <a:t>For more information visit:</a:t>
            </a:r>
          </a:p>
          <a:p>
            <a:pPr algn="ctr" defTabSz="804672">
              <a:defRPr sz="3607" b="1">
                <a:latin typeface="Avenir Next Regular"/>
                <a:ea typeface="Avenir Next Regular"/>
                <a:cs typeface="Avenir Next Regular"/>
                <a:sym typeface="Avenir Next Regular"/>
              </a:defRPr>
            </a:pPr>
            <a:r>
              <a:rPr lang="en-US" dirty="0">
                <a:solidFill>
                  <a:schemeClr val="bg1"/>
                </a:solidFill>
                <a:latin typeface="Eurostile" panose="020B0504020202050204" pitchFamily="34" charset="77"/>
                <a:sym typeface="Avenir Next Regular"/>
              </a:rPr>
              <a:t>earthdata.nasa.gov </a:t>
            </a:r>
          </a:p>
          <a:p>
            <a:pPr algn="ctr" defTabSz="804672">
              <a:defRPr sz="3607" b="1">
                <a:latin typeface="Avenir Next Regular"/>
                <a:ea typeface="Avenir Next Regular"/>
                <a:cs typeface="Avenir Next Regular"/>
                <a:sym typeface="Avenir Next Regular"/>
              </a:defRPr>
            </a:pPr>
            <a:endParaRPr lang="en-US" dirty="0">
              <a:solidFill>
                <a:schemeClr val="bg1"/>
              </a:solidFill>
              <a:latin typeface="Eurostile" panose="020B0504020202050204" pitchFamily="34" charset="77"/>
              <a:sym typeface="Avenir Next Regular"/>
            </a:endParaRPr>
          </a:p>
        </p:txBody>
      </p:sp>
      <p:pic>
        <p:nvPicPr>
          <p:cNvPr id="4" name="Google Shape;187;p29" descr="NASA Logo transparent.png">
            <a:extLst>
              <a:ext uri="{FF2B5EF4-FFF2-40B4-BE49-F238E27FC236}">
                <a16:creationId xmlns:a16="http://schemas.microsoft.com/office/drawing/2014/main" id="{E563E37B-2683-025E-7FBE-45827F5AE42A}"/>
              </a:ext>
            </a:extLst>
          </p:cNvPr>
          <p:cNvPicPr preferRelativeResize="0"/>
          <p:nvPr/>
        </p:nvPicPr>
        <p:blipFill rotWithShape="1">
          <a:blip r:embed="rId3">
            <a:alphaModFix/>
          </a:blip>
          <a:srcRect/>
          <a:stretch/>
        </p:blipFill>
        <p:spPr>
          <a:xfrm>
            <a:off x="11283855" y="6030517"/>
            <a:ext cx="731604" cy="585076"/>
          </a:xfrm>
          <a:prstGeom prst="rect">
            <a:avLst/>
          </a:prstGeom>
          <a:noFill/>
          <a:ln>
            <a:noFill/>
          </a:ln>
          <a:effectLst>
            <a:outerShdw blurRad="63500" dist="88900" dir="2700000">
              <a:schemeClr val="dk1">
                <a:alpha val="43529"/>
              </a:schemeClr>
            </a:outerShdw>
          </a:effectLst>
        </p:spPr>
      </p:pic>
    </p:spTree>
    <p:extLst>
      <p:ext uri="{BB962C8B-B14F-4D97-AF65-F5344CB8AC3E}">
        <p14:creationId xmlns:p14="http://schemas.microsoft.com/office/powerpoint/2010/main" val="18067821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F7A1A12-E882-4900-B4B0-9922F45A8E63}" vid="{1A1182E8-522A-44CE-906F-0D3FFA628B7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{3B8BE485-A496-764C-BCAD-7C418799973A}tf10001057</Template>
  <TotalTime>8090</TotalTime>
  <Words>1190</Words>
  <Application>Microsoft Office PowerPoint</Application>
  <PresentationFormat>Widescreen</PresentationFormat>
  <Paragraphs>210</Paragraphs>
  <Slides>11</Slides>
  <Notes>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11</vt:i4>
      </vt:variant>
    </vt:vector>
  </HeadingPairs>
  <TitlesOfParts>
    <vt:vector size="20" baseType="lpstr">
      <vt:lpstr>Arial</vt:lpstr>
      <vt:lpstr>Arial Narrow</vt:lpstr>
      <vt:lpstr>Calibri</vt:lpstr>
      <vt:lpstr>Calibri Light</vt:lpstr>
      <vt:lpstr>Eurostile</vt:lpstr>
      <vt:lpstr>Open Sans</vt:lpstr>
      <vt:lpstr>Open Sans Semibold</vt:lpstr>
      <vt:lpstr>Office Theme</vt:lpstr>
      <vt:lpstr>4_Office Theme</vt:lpstr>
      <vt:lpstr>NASA Agency Report</vt:lpstr>
      <vt:lpstr>PowerPoint Presentation</vt:lpstr>
      <vt:lpstr>PowerPoint Presentation</vt:lpstr>
      <vt:lpstr>PowerPoint Presentation</vt:lpstr>
      <vt:lpstr>PowerPoint Presentation</vt:lpstr>
      <vt:lpstr>One Billion Granules of Searchable Metadata in EOSDIS Catalog!</vt:lpstr>
      <vt:lpstr>Total EOSDIS Accumulated Data Archive Volume (Petabytes) Trend: FY2000-FY2022 (at the end of July 2022 )</vt:lpstr>
      <vt:lpstr>EOSDIS Products Delivered: FY00 thru July 2022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Lindsay, Francis (GSFC-5860)</dc:creator>
  <cp:lastModifiedBy>Trakas, Diane E. (GSFC-423.0)[ASRC FEDERAL SYSTEM SOLUTIONS]</cp:lastModifiedBy>
  <cp:revision>176</cp:revision>
  <dcterms:created xsi:type="dcterms:W3CDTF">2022-03-23T19:21:55Z</dcterms:created>
  <dcterms:modified xsi:type="dcterms:W3CDTF">2022-09-26T13:13:27Z</dcterms:modified>
</cp:coreProperties>
</file>