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0"/>
  </p:notesMasterIdLst>
  <p:sldIdLst>
    <p:sldId id="256" r:id="rId2"/>
    <p:sldId id="259" r:id="rId3"/>
    <p:sldId id="260" r:id="rId4"/>
    <p:sldId id="261" r:id="rId5"/>
    <p:sldId id="262" r:id="rId6"/>
    <p:sldId id="264" r:id="rId7"/>
    <p:sldId id="265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iiXfUsGJpOBAsgibKuTnDgzzj3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8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" name="Google Shape;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169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35F09-D8AC-4AEA-94A6-2A373D84FF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788CB6-36A6-406D-AAA7-A3C00E390B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D872D-9F5E-43E3-8975-F72D86F17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6435-65AF-476C-923D-A50CB44A06B6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CC0CF-BF4E-416B-B02D-6BD6BC243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26D19-73F1-417B-987B-6D7ED6155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F28A-5D1B-4D03-99E3-5AFD69524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88814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84D18-1C7A-48FE-B237-593FE5A3E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29201-FE65-48AE-B659-9379201C7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FB105F-4069-4991-A57A-0DDE58811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6435-65AF-476C-923D-A50CB44A06B6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D1DA2-EC3D-49EE-8894-EB054FE58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D16AE-6F0C-43F0-9378-2AC1E526A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F28A-5D1B-4D03-99E3-5AFD69524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93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E7232-C7EE-4EED-B60B-8869A7879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0235DE-CD70-4333-BBF7-AD2B77986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B0799-B166-4870-9825-C17721C55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6435-65AF-476C-923D-A50CB44A06B6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6CC84-8B5F-485D-9DA8-F81A8237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64D67-27D7-4024-8222-718E1CF3D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F28A-5D1B-4D03-99E3-5AFD69524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4916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0ADA2-25EC-4B7B-8FC3-8939CA3CC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06895-E403-4105-B848-77F0F20767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F93915-7137-47E7-BA42-B93E2260A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87DE10-EC38-4DF1-9053-52157D4E5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6435-65AF-476C-923D-A50CB44A06B6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B79DF6-7DAD-4DB0-A612-F61F1AD01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3A1D5F-15A5-4B75-BD0C-388D4B775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F28A-5D1B-4D03-99E3-5AFD69524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53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21C40-7433-44D4-BEA9-A782D067F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AA128-7D53-4A85-BD43-079A2008F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C3683F-2D67-4684-B762-ACF2B9BA0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F1CE02-EBF6-40AB-BE94-F1A6E2DD75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56B247-B803-4337-B126-1F6BB216FC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A7F9FA-4085-406D-A597-27A498F25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6435-65AF-476C-923D-A50CB44A06B6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D9BCBC-48D8-4C9E-B539-0CE1AC816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864835-C428-4EEB-8E43-C77195A35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F28A-5D1B-4D03-99E3-5AFD69524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1609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18956-5ACA-414F-8DAF-BEEB38AE6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66B621-2D36-44CA-995F-A38EBFDF0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6435-65AF-476C-923D-A50CB44A06B6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8A8EA1-291A-4678-ABAC-C1086FFF1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15D30E-401E-4D62-94D6-82A2F8878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F28A-5D1B-4D03-99E3-5AFD69524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27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4B5ED3-AC45-4F33-A4B9-B2A1BAE76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6435-65AF-476C-923D-A50CB44A06B6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787D4E-8D15-47AA-836F-BC1A396B3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D5472-5D9A-4C7F-8A43-B983EC461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F28A-5D1B-4D03-99E3-5AFD69524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33369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08869-D592-4FE5-8D80-00CE2EAAA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E33DD-E0CF-4B31-877C-C4971561D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EA349-19D7-4B58-AC65-D4A0334FE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873DD0-07B4-43FB-8A86-DBF535FA2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6435-65AF-476C-923D-A50CB44A06B6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E888F-EA7C-4AE2-A849-CB690255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C5EA5-8BCA-4D37-9C6A-0EDDA46A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F28A-5D1B-4D03-99E3-5AFD69524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6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2E598-92EA-49C8-A0DE-B7A6D4C71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B7CC94-AB25-42BA-BB3E-009F14D894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3DA7D-32E2-49F3-9891-8795A231CB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D3C5E3-D0A6-45E7-B400-4B1BCA438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6435-65AF-476C-923D-A50CB44A06B6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97D75C-ADB5-4914-B17D-ED194F16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02F688-7130-46CC-8CC1-3F5B537A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F28A-5D1B-4D03-99E3-5AFD69524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11127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FE79C-B899-4A34-B3C4-766681AF4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1A1FDD-6B49-4552-9741-FD4181EA8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8F0A0-AD86-4BA5-B40E-2610BA660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6435-65AF-476C-923D-A50CB44A06B6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5662C-40FE-41D5-BC4C-23806B2A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A5B92-5F6F-41EF-9B46-F930B1A38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F28A-5D1B-4D03-99E3-5AFD69524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47741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FCD7FF-0139-4338-BE6B-C8E1EEEA8F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27C524-7AC2-475B-A515-3200492B0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AB85D-1751-4F2A-A5FB-55C38F8D9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6435-65AF-476C-923D-A50CB44A06B6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B678E-D6C5-4D36-8D59-7E67C9D24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3B3BA-3CD1-4050-84DB-270892D3C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4F28A-5D1B-4D03-99E3-5AFD69524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0836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>
            <a:spLocks noGrp="1"/>
          </p:cNvSpPr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  <a:defRPr sz="8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574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body" idx="1"/>
          </p:nvPr>
        </p:nvSpPr>
        <p:spPr>
          <a:xfrm>
            <a:off x="324233" y="1558533"/>
            <a:ext cx="11495400" cy="4662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❖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2644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86A25D-064B-4335-8A97-1B11002CD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41AD9C-F222-4BB6-BF2A-EEE303A61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5BC30-944C-4AD7-BBB4-BBAAD5C03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96435-65AF-476C-923D-A50CB44A06B6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E5635-6758-405D-904C-61572BD3C9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0B7B3-3989-4A98-8EB3-405650140C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4F28A-5D1B-4D03-99E3-5AFD69524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71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US" sz="7500" dirty="0">
                <a:solidFill>
                  <a:schemeClr val="tx1"/>
                </a:solidFill>
              </a:rPr>
              <a:t>NASA</a:t>
            </a:r>
            <a:br>
              <a:rPr lang="en-US" sz="7500" dirty="0">
                <a:solidFill>
                  <a:schemeClr val="tx1"/>
                </a:solidFill>
              </a:rPr>
            </a:br>
            <a:br>
              <a:rPr lang="en-US" sz="75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Commercial </a:t>
            </a:r>
            <a:r>
              <a:rPr lang="en-US" sz="4000" dirty="0" err="1">
                <a:solidFill>
                  <a:schemeClr val="tx1"/>
                </a:solidFill>
              </a:rPr>
              <a:t>Smallsat</a:t>
            </a:r>
            <a:r>
              <a:rPr lang="en-US" sz="4000" dirty="0">
                <a:solidFill>
                  <a:schemeClr val="tx1"/>
                </a:solidFill>
              </a:rPr>
              <a:t> Data Acquisition (CSDA) Program</a:t>
            </a:r>
            <a:endParaRPr sz="4000" i="1" dirty="0">
              <a:solidFill>
                <a:schemeClr val="tx1"/>
              </a:solidFill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7222284" y="4252682"/>
            <a:ext cx="4832943" cy="2605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1" dirty="0">
              <a:solidFill>
                <a:schemeClr val="accent1"/>
              </a:solidFill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dirty="0">
                <a:solidFill>
                  <a:schemeClr val="accent1"/>
                </a:solidFill>
              </a:rPr>
              <a:t>Alfreda Hall</a:t>
            </a:r>
            <a:r>
              <a:rPr lang="en-GB" sz="2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, NASA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Agenda Item #2.2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SIT</a:t>
            </a:r>
            <a:r>
              <a:rPr lang="en-GB" sz="2200" b="1" dirty="0">
                <a:solidFill>
                  <a:schemeClr val="accent1"/>
                </a:solidFill>
              </a:rPr>
              <a:t> </a:t>
            </a:r>
            <a:r>
              <a:rPr lang="en-GB" sz="2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TW 2022, ESA/ESRIN</a:t>
            </a:r>
            <a:endParaRPr sz="22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13th - 15th September 2022</a:t>
            </a:r>
            <a:endParaRPr sz="2200" b="1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Google Shape;83;p2">
            <a:extLst>
              <a:ext uri="{FF2B5EF4-FFF2-40B4-BE49-F238E27FC236}">
                <a16:creationId xmlns:a16="http://schemas.microsoft.com/office/drawing/2014/main" id="{56829EED-EC36-4B16-BA8B-C472F39EA2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05237" y="377783"/>
            <a:ext cx="1679944" cy="1397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1;p2">
            <a:extLst>
              <a:ext uri="{FF2B5EF4-FFF2-40B4-BE49-F238E27FC236}">
                <a16:creationId xmlns:a16="http://schemas.microsoft.com/office/drawing/2014/main" id="{6136C572-350C-4450-8480-1480DACBBC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3849" y="1168507"/>
            <a:ext cx="7320123" cy="471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1"/>
                </a:solidFill>
              </a:rPr>
              <a:t>Pilot initiated in November 2017 to evaluate data from operating commercial small-satellite constellations for research and applied science activities</a:t>
            </a:r>
            <a:endParaRPr sz="2000" dirty="0">
              <a:solidFill>
                <a:schemeClr val="tx1"/>
              </a:solidFill>
            </a:endParaRPr>
          </a:p>
          <a:p>
            <a:pPr marL="74295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Augment and/or complement NASA Earth observations</a:t>
            </a:r>
            <a:endParaRPr sz="1800" dirty="0">
              <a:solidFill>
                <a:schemeClr val="tx1"/>
              </a:solidFill>
            </a:endParaRPr>
          </a:p>
          <a:p>
            <a:pPr marL="74295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</a:rPr>
              <a:t>Cost effective means to advance/extend research and applications </a:t>
            </a:r>
            <a:endParaRPr sz="1800"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1"/>
                </a:solidFill>
              </a:rPr>
              <a:t>Blanket Purchase Agreements (BPAs) were awarded in September 2018 to Maxar (</a:t>
            </a:r>
            <a:r>
              <a:rPr lang="en-US" sz="2000" dirty="0" err="1">
                <a:solidFill>
                  <a:schemeClr val="tx1"/>
                </a:solidFill>
              </a:rPr>
              <a:t>DigitalGlobe</a:t>
            </a:r>
            <a:r>
              <a:rPr lang="en-US" sz="2000" dirty="0">
                <a:solidFill>
                  <a:schemeClr val="tx1"/>
                </a:solidFill>
              </a:rPr>
              <a:t>) Inc., Planet Labs Inc., and Spire Global</a:t>
            </a:r>
            <a:endParaRPr sz="2000"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1"/>
                </a:solidFill>
              </a:rPr>
              <a:t>Pilot successfully ended early 2020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2000" dirty="0">
                <a:solidFill>
                  <a:schemeClr val="tx1"/>
                </a:solidFill>
              </a:rPr>
              <a:t> sustained program - CSDA Program</a:t>
            </a:r>
            <a:endParaRPr dirty="0">
              <a:solidFill>
                <a:schemeClr val="tx1"/>
              </a:solidFill>
            </a:endParaRPr>
          </a:p>
          <a:p>
            <a:pPr marL="971550" lvl="1" indent="-2857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-US" sz="1800" i="1" dirty="0">
                <a:solidFill>
                  <a:schemeClr val="tx1"/>
                </a:solidFill>
              </a:rPr>
              <a:t>Restrictive nature of the End User License Agreements (EULAs) made standard scientific collaboration difficult and must be addressed in future data purchases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endParaRPr sz="1800" dirty="0">
              <a:solidFill>
                <a:schemeClr val="tx1"/>
              </a:solidFill>
            </a:endParaRPr>
          </a:p>
        </p:txBody>
      </p:sp>
      <p:sp>
        <p:nvSpPr>
          <p:cNvPr id="87" name="Google Shape;87;p5"/>
          <p:cNvSpPr txBox="1">
            <a:spLocks noGrp="1"/>
          </p:cNvSpPr>
          <p:nvPr>
            <p:ph type="title"/>
          </p:nvPr>
        </p:nvSpPr>
        <p:spPr>
          <a:xfrm>
            <a:off x="167039" y="108373"/>
            <a:ext cx="9571546" cy="864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3200" dirty="0">
                <a:solidFill>
                  <a:schemeClr val="tx1"/>
                </a:solidFill>
              </a:rPr>
              <a:t>Commercial </a:t>
            </a:r>
            <a:r>
              <a:rPr lang="en-US" sz="3200" dirty="0" err="1">
                <a:solidFill>
                  <a:schemeClr val="tx1"/>
                </a:solidFill>
              </a:rPr>
              <a:t>Smallsat</a:t>
            </a:r>
            <a:r>
              <a:rPr lang="en-US" sz="3200" dirty="0">
                <a:solidFill>
                  <a:schemeClr val="tx1"/>
                </a:solidFill>
              </a:rPr>
              <a:t> Data Acquisition (CSDA) Program</a:t>
            </a:r>
            <a:endParaRPr sz="3200" b="1" dirty="0">
              <a:solidFill>
                <a:schemeClr val="tx1"/>
              </a:solidFill>
            </a:endParaRPr>
          </a:p>
        </p:txBody>
      </p:sp>
      <p:pic>
        <p:nvPicPr>
          <p:cNvPr id="6" name="Google Shape;84;p2">
            <a:extLst>
              <a:ext uri="{FF2B5EF4-FFF2-40B4-BE49-F238E27FC236}">
                <a16:creationId xmlns:a16="http://schemas.microsoft.com/office/drawing/2014/main" id="{E623B9A5-87B7-43F8-866A-AB7D08FE30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48111" y="1839428"/>
            <a:ext cx="2743200" cy="3549035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2060">
                <a:alpha val="40000"/>
              </a:srgbClr>
            </a:outerShdw>
          </a:effectLst>
        </p:spPr>
      </p:pic>
      <p:pic>
        <p:nvPicPr>
          <p:cNvPr id="5" name="Google Shape;83;p2">
            <a:extLst>
              <a:ext uri="{FF2B5EF4-FFF2-40B4-BE49-F238E27FC236}">
                <a16:creationId xmlns:a16="http://schemas.microsoft.com/office/drawing/2014/main" id="{8BCDFA24-A0B7-4722-8E00-F3C9730471A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4;p43">
            <a:extLst>
              <a:ext uri="{FF2B5EF4-FFF2-40B4-BE49-F238E27FC236}">
                <a16:creationId xmlns:a16="http://schemas.microsoft.com/office/drawing/2014/main" id="{B2FBBF8F-EACF-40B2-B1F8-01AE2F2346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23850" y="1558925"/>
            <a:ext cx="11495088" cy="4052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Establish a continuous and repeatable process to on-ramp new commercial data vendors.</a:t>
            </a:r>
            <a:endParaRPr dirty="0">
              <a:solidFill>
                <a:schemeClr val="tx1"/>
              </a:solidFill>
            </a:endParaRPr>
          </a:p>
          <a:p>
            <a:pPr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ts val="1800"/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Enable sustained use of purchased data for broader use and dissemination by Earth scientific community.</a:t>
            </a:r>
            <a:endParaRPr dirty="0">
              <a:solidFill>
                <a:schemeClr val="tx1"/>
              </a:solidFill>
            </a:endParaRPr>
          </a:p>
          <a:p>
            <a:pPr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ts val="1800"/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Ensure long-term data preservation, access and distribution of purchased data and long-term access for scientific reproducibility.</a:t>
            </a:r>
            <a:endParaRPr dirty="0">
              <a:solidFill>
                <a:schemeClr val="tx1"/>
              </a:solidFill>
            </a:endParaRPr>
          </a:p>
          <a:p>
            <a:pPr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Coordinate with other U.S. Government agencies and international partners on the evaluation and scientific use of commercial data.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EDA2DE-CC3D-4643-8CC5-B13DDE835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48" y="133407"/>
            <a:ext cx="9386864" cy="779002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Commercial </a:t>
            </a:r>
            <a:r>
              <a:rPr lang="en-US" sz="3200" dirty="0" err="1">
                <a:solidFill>
                  <a:schemeClr val="tx1"/>
                </a:solidFill>
              </a:rPr>
              <a:t>Smallsat</a:t>
            </a:r>
            <a:r>
              <a:rPr lang="en-US" sz="3200" dirty="0">
                <a:solidFill>
                  <a:schemeClr val="tx1"/>
                </a:solidFill>
              </a:rPr>
              <a:t> Data Acquisition (CSDA) Program Objectives</a:t>
            </a:r>
          </a:p>
        </p:txBody>
      </p:sp>
      <p:pic>
        <p:nvPicPr>
          <p:cNvPr id="5" name="Google Shape;83;p2">
            <a:extLst>
              <a:ext uri="{FF2B5EF4-FFF2-40B4-BE49-F238E27FC236}">
                <a16:creationId xmlns:a16="http://schemas.microsoft.com/office/drawing/2014/main" id="{6F899BD1-0BCF-484D-89E7-3CF633D407B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1679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89F4C7-C4C4-465A-AE70-04959C3E8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End User License Agreements (EULAs) Summary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244DB24-6179-4F85-95E5-858ABA8381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051192"/>
              </p:ext>
            </p:extLst>
          </p:nvPr>
        </p:nvGraphicFramePr>
        <p:xfrm>
          <a:off x="1315778" y="1229878"/>
          <a:ext cx="9646388" cy="3841851"/>
        </p:xfrm>
        <a:graphic>
          <a:graphicData uri="http://schemas.openxmlformats.org/drawingml/2006/table">
            <a:tbl>
              <a:tblPr bandRow="1"/>
              <a:tblGrid>
                <a:gridCol w="5323903">
                  <a:extLst>
                    <a:ext uri="{9D8B030D-6E8A-4147-A177-3AD203B41FA5}">
                      <a16:colId xmlns:a16="http://schemas.microsoft.com/office/drawing/2014/main" val="1385774397"/>
                    </a:ext>
                  </a:extLst>
                </a:gridCol>
                <a:gridCol w="1745709">
                  <a:extLst>
                    <a:ext uri="{9D8B030D-6E8A-4147-A177-3AD203B41FA5}">
                      <a16:colId xmlns:a16="http://schemas.microsoft.com/office/drawing/2014/main" val="3629464803"/>
                    </a:ext>
                  </a:extLst>
                </a:gridCol>
                <a:gridCol w="1470071">
                  <a:extLst>
                    <a:ext uri="{9D8B030D-6E8A-4147-A177-3AD203B41FA5}">
                      <a16:colId xmlns:a16="http://schemas.microsoft.com/office/drawing/2014/main" val="2419073752"/>
                    </a:ext>
                  </a:extLst>
                </a:gridCol>
                <a:gridCol w="1106705">
                  <a:extLst>
                    <a:ext uri="{9D8B030D-6E8A-4147-A177-3AD203B41FA5}">
                      <a16:colId xmlns:a16="http://schemas.microsoft.com/office/drawing/2014/main" val="3571360512"/>
                    </a:ext>
                  </a:extLst>
                </a:gridCol>
              </a:tblGrid>
              <a:tr h="358132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Authorized User Community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Type of EULA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043901"/>
                  </a:ext>
                </a:extLst>
              </a:tr>
              <a:tr h="7443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Public Release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U.S.G. Plus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U.S.G.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7357539"/>
                  </a:ext>
                </a:extLst>
              </a:tr>
              <a:tr h="163696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U.S. Federal Government including: 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U.S. State/Local/Tribal Government; Academia; Contractors and Grantees associated with Government Agency </a:t>
                      </a:r>
                      <a:endParaRPr lang="en-US" sz="2000" dirty="0">
                        <a:effectLst/>
                        <a:latin typeface="+mn-lt"/>
                        <a:ea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7310679"/>
                  </a:ext>
                </a:extLst>
              </a:tr>
              <a:tr h="7443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U. S. Federal Government, Foreign Civil Partners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3626958"/>
                  </a:ext>
                </a:extLst>
              </a:tr>
              <a:tr h="3581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Public Release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273370"/>
                  </a:ext>
                </a:extLst>
              </a:tr>
            </a:tbl>
          </a:graphicData>
        </a:graphic>
      </p:graphicFrame>
      <p:sp>
        <p:nvSpPr>
          <p:cNvPr id="10" name="Google Shape;106;p44">
            <a:extLst>
              <a:ext uri="{FF2B5EF4-FFF2-40B4-BE49-F238E27FC236}">
                <a16:creationId xmlns:a16="http://schemas.microsoft.com/office/drawing/2014/main" id="{B605B486-4B5F-4D16-8A2B-C8FA05C6DAB8}"/>
              </a:ext>
            </a:extLst>
          </p:cNvPr>
          <p:cNvSpPr/>
          <p:nvPr/>
        </p:nvSpPr>
        <p:spPr>
          <a:xfrm>
            <a:off x="1201561" y="5612461"/>
            <a:ext cx="333136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Scientific Non-Commercial Use License</a:t>
            </a:r>
            <a:endParaRPr sz="14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07;p44">
            <a:extLst>
              <a:ext uri="{FF2B5EF4-FFF2-40B4-BE49-F238E27FC236}">
                <a16:creationId xmlns:a16="http://schemas.microsoft.com/office/drawing/2014/main" id="{CEC97BEB-7FF6-47B5-8E52-C8FCD97AB348}"/>
              </a:ext>
            </a:extLst>
          </p:cNvPr>
          <p:cNvSpPr/>
          <p:nvPr/>
        </p:nvSpPr>
        <p:spPr>
          <a:xfrm>
            <a:off x="1201561" y="5969072"/>
            <a:ext cx="100584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Tiered EULA approach is modeled after National Reconnaissance Office’s (NRO’s) family of EULAs.</a:t>
            </a:r>
            <a:endParaRPr sz="105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83;p2">
            <a:extLst>
              <a:ext uri="{FF2B5EF4-FFF2-40B4-BE49-F238E27FC236}">
                <a16:creationId xmlns:a16="http://schemas.microsoft.com/office/drawing/2014/main" id="{CDA9750E-80C7-486D-AEF1-841DCF18FA2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9457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6;p45">
            <a:extLst>
              <a:ext uri="{FF2B5EF4-FFF2-40B4-BE49-F238E27FC236}">
                <a16:creationId xmlns:a16="http://schemas.microsoft.com/office/drawing/2014/main" id="{6098B21D-289F-4A71-9E0D-F14E302236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44027" y="1189755"/>
            <a:ext cx="10403775" cy="5232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ts val="1800"/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1"/>
                </a:solidFill>
              </a:rPr>
              <a:t>In 2021, CSDA licensing agreements expanded to broaden the applicability for scientific applications across </a:t>
            </a:r>
            <a:r>
              <a:rPr lang="en-US" sz="2000">
                <a:solidFill>
                  <a:schemeClr val="tx1"/>
                </a:solidFill>
              </a:rPr>
              <a:t>the U.S. </a:t>
            </a:r>
            <a:r>
              <a:rPr lang="en-US" sz="2000" dirty="0">
                <a:solidFill>
                  <a:schemeClr val="tx1"/>
                </a:solidFill>
              </a:rPr>
              <a:t>Government</a:t>
            </a:r>
            <a:endParaRPr dirty="0">
              <a:solidFill>
                <a:schemeClr val="tx1"/>
              </a:solidFill>
            </a:endParaRPr>
          </a:p>
          <a:p>
            <a:pPr marL="1027113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ts val="1800"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Spire Global, Inc.:  Available to Federal/State/Local/Tribal Governments &amp; funded research</a:t>
            </a:r>
            <a:endParaRPr dirty="0">
              <a:solidFill>
                <a:schemeClr val="tx1"/>
              </a:solidFill>
            </a:endParaRPr>
          </a:p>
          <a:p>
            <a:pPr marL="1484313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ts val="18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</a:rPr>
              <a:t>Full GNSS Science Data Catalog</a:t>
            </a:r>
            <a:endParaRPr dirty="0">
              <a:solidFill>
                <a:schemeClr val="tx1"/>
              </a:solidFill>
            </a:endParaRPr>
          </a:p>
          <a:p>
            <a:pPr marL="1027113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ts val="1800"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Planet Labs:  Available to Federal Civilian Agencies, National Science Foundation (NSF), </a:t>
            </a:r>
            <a:r>
              <a:rPr lang="en-US" dirty="0">
                <a:solidFill>
                  <a:schemeClr val="tx1"/>
                </a:solidFill>
              </a:rPr>
              <a:t>and</a:t>
            </a:r>
            <a:r>
              <a:rPr lang="en-US" sz="2000" dirty="0">
                <a:solidFill>
                  <a:schemeClr val="tx1"/>
                </a:solidFill>
              </a:rPr>
              <a:t> their funded research </a:t>
            </a:r>
            <a:endParaRPr dirty="0">
              <a:solidFill>
                <a:schemeClr val="tx1"/>
              </a:solidFill>
            </a:endParaRPr>
          </a:p>
          <a:p>
            <a:pPr marL="1484313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ts val="18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</a:rPr>
              <a:t>Full </a:t>
            </a:r>
            <a:r>
              <a:rPr lang="en-US" sz="2000" dirty="0" err="1">
                <a:solidFill>
                  <a:schemeClr val="tx1"/>
                </a:solidFill>
              </a:rPr>
              <a:t>PlanetScope</a:t>
            </a:r>
            <a:r>
              <a:rPr lang="en-US" sz="2000" dirty="0">
                <a:solidFill>
                  <a:schemeClr val="tx1"/>
                </a:solidFill>
              </a:rPr>
              <a:t> and </a:t>
            </a:r>
            <a:r>
              <a:rPr lang="en-US" sz="2000" dirty="0" err="1">
                <a:solidFill>
                  <a:schemeClr val="tx1"/>
                </a:solidFill>
              </a:rPr>
              <a:t>RapidEye</a:t>
            </a:r>
            <a:r>
              <a:rPr lang="en-US" sz="2000" dirty="0">
                <a:solidFill>
                  <a:schemeClr val="tx1"/>
                </a:solidFill>
              </a:rPr>
              <a:t> archive</a:t>
            </a:r>
            <a:endParaRPr dirty="0">
              <a:solidFill>
                <a:schemeClr val="tx1"/>
              </a:solidFill>
            </a:endParaRPr>
          </a:p>
          <a:p>
            <a:pPr marL="1027113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ts val="1800"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</a:rPr>
              <a:t>Other licensing details remain similar:</a:t>
            </a:r>
            <a:endParaRPr dirty="0">
              <a:solidFill>
                <a:schemeClr val="tx1"/>
              </a:solidFill>
            </a:endParaRPr>
          </a:p>
          <a:p>
            <a:pPr marL="1484313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ts val="18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/>
                </a:solidFill>
              </a:rPr>
              <a:t>30-day latency; scientific use only</a:t>
            </a:r>
            <a:endParaRPr dirty="0">
              <a:solidFill>
                <a:schemeClr val="tx1"/>
              </a:solidFill>
            </a:endParaRPr>
          </a:p>
          <a:p>
            <a:pPr marL="5715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ts val="1800"/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1"/>
                </a:solidFill>
              </a:rPr>
              <a:t>On-ramp 2 and beyond vendors– utilize the broaden licenses: USG, USG Plus, and Public Release</a:t>
            </a:r>
            <a:endParaRPr dirty="0">
              <a:solidFill>
                <a:schemeClr val="tx1"/>
              </a:solidFill>
            </a:endParaRPr>
          </a:p>
          <a:p>
            <a:pPr marL="5715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ts val="1800"/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tx1"/>
                </a:solidFill>
              </a:rPr>
              <a:t>These licensing uplifts will make the data more readily-available across the government and improve both value and interagency collaboration.</a:t>
            </a:r>
            <a:br>
              <a:rPr lang="en-US" sz="2000" dirty="0">
                <a:solidFill>
                  <a:schemeClr val="tx1"/>
                </a:solidFill>
              </a:rPr>
            </a:b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5" name="Google Shape;114;p45">
            <a:extLst>
              <a:ext uri="{FF2B5EF4-FFF2-40B4-BE49-F238E27FC236}">
                <a16:creationId xmlns:a16="http://schemas.microsoft.com/office/drawing/2014/main" id="{EFD2012E-5F7A-432C-812A-F33F57F725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048" y="214595"/>
            <a:ext cx="9386864" cy="701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5CBF9"/>
              </a:buClr>
              <a:buSzPts val="4000"/>
              <a:buFont typeface="Arial"/>
              <a:buNone/>
            </a:pPr>
            <a:r>
              <a:rPr lang="en-US" dirty="0">
                <a:solidFill>
                  <a:schemeClr val="tx1"/>
                </a:solidFill>
              </a:rPr>
              <a:t>CSDA Program License Uplifts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6" name="Google Shape;83;p2">
            <a:extLst>
              <a:ext uri="{FF2B5EF4-FFF2-40B4-BE49-F238E27FC236}">
                <a16:creationId xmlns:a16="http://schemas.microsoft.com/office/drawing/2014/main" id="{00C05B67-A49D-4EBA-AEA9-1AB105659F7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1629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31B735-5129-420B-89B9-B2AC48C33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300" y="1188664"/>
            <a:ext cx="11495400" cy="5109394"/>
          </a:xfrm>
        </p:spPr>
        <p:txBody>
          <a:bodyPr/>
          <a:lstStyle/>
          <a:p>
            <a:r>
              <a:rPr lang="en-US" sz="2400" dirty="0"/>
              <a:t>On-ramp #3: On-ramp of qualified vendors from third RFI (December 2020) is underway. Sole source synopsis posted for Capella Space, ICEYE U.S., Inc, </a:t>
            </a:r>
            <a:r>
              <a:rPr lang="en-US" sz="2400" dirty="0" err="1"/>
              <a:t>GeoOptics</a:t>
            </a:r>
            <a:r>
              <a:rPr lang="en-US" sz="2400" dirty="0"/>
              <a:t>, Inc, and </a:t>
            </a:r>
            <a:r>
              <a:rPr lang="en-US" sz="2400" dirty="0" err="1"/>
              <a:t>GHGSat</a:t>
            </a:r>
            <a:r>
              <a:rPr lang="en-US" sz="2400" dirty="0"/>
              <a:t>, Inc. </a:t>
            </a:r>
          </a:p>
          <a:p>
            <a:pPr lvl="1"/>
            <a:r>
              <a:rPr lang="en-US" sz="2000" dirty="0"/>
              <a:t>Selection of Principal Investigators (PIs) for evaluations via ROSES 2022 (A. 43); Proposals Due: July 21, 2022; Review panels being assembled</a:t>
            </a:r>
          </a:p>
          <a:p>
            <a:pPr lvl="1"/>
            <a:r>
              <a:rPr lang="en-US" sz="2000" dirty="0"/>
              <a:t>Procurements are underway</a:t>
            </a:r>
          </a:p>
          <a:p>
            <a:r>
              <a:rPr lang="en-US" sz="2400" dirty="0"/>
              <a:t>Future On-ramp Plans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Moving from BPAs to Multiple-Award Indefinite-Delivery, Indefinite-Quantity (IDIQ) contract with Firm-Fixed-Price (FFP) task orders, FY2023</a:t>
            </a:r>
          </a:p>
          <a:p>
            <a:pPr lvl="2"/>
            <a:r>
              <a:rPr lang="en-US" sz="1600" dirty="0"/>
              <a:t>On-ramp new vendors for evaluation of new commercial Earth observing data products</a:t>
            </a:r>
          </a:p>
          <a:p>
            <a:pPr lvl="2"/>
            <a:r>
              <a:rPr lang="en-US" sz="1600" dirty="0"/>
              <a:t>Sustained use and dissemination of previously CSDA evaluated data products </a:t>
            </a:r>
          </a:p>
          <a:p>
            <a:pPr lvl="1"/>
            <a:r>
              <a:rPr lang="en-US" sz="2000" dirty="0"/>
              <a:t>NASA will continue to require End User License Agreements (EULAs) to enable broad levels of dissemination and shareability of the commercial data with the US government agencies and partners.</a:t>
            </a:r>
          </a:p>
          <a:p>
            <a:pPr lvl="1"/>
            <a:r>
              <a:rPr lang="en-US" sz="2000" dirty="0"/>
              <a:t>Pre-solicitation Synopsis released April 12, 2022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7A2FCF-A09F-4AB4-8D00-B39287BD9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</a:rPr>
              <a:t>Upcoming On-ramps and Evaluations</a:t>
            </a:r>
          </a:p>
        </p:txBody>
      </p:sp>
      <p:pic>
        <p:nvPicPr>
          <p:cNvPr id="4" name="Google Shape;83;p2">
            <a:extLst>
              <a:ext uri="{FF2B5EF4-FFF2-40B4-BE49-F238E27FC236}">
                <a16:creationId xmlns:a16="http://schemas.microsoft.com/office/drawing/2014/main" id="{9A7DB540-BD96-45F5-B001-DB48D59E862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5212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729D51-C7DF-464E-9753-FB7B17BEB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300" y="1087290"/>
            <a:ext cx="11495400" cy="5210769"/>
          </a:xfrm>
        </p:spPr>
        <p:txBody>
          <a:bodyPr/>
          <a:lstStyle/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ESA/NASA Joint Program Planning Group Sub-Group 3: Ground Segments and Data: </a:t>
            </a:r>
            <a:r>
              <a:rPr lang="en-US" i="1" dirty="0"/>
              <a:t>Coordinated evaluation of commercial Third Party mission data</a:t>
            </a:r>
          </a:p>
          <a:p>
            <a:pPr lvl="1"/>
            <a:r>
              <a:rPr lang="en-US" dirty="0"/>
              <a:t>Elaborated common data assessment guidelines to be used to support future NASA and ESA evaluation of commercial missions </a:t>
            </a:r>
          </a:p>
          <a:p>
            <a:pPr lvl="2"/>
            <a:r>
              <a:rPr lang="en-US" i="1" dirty="0"/>
              <a:t>Drafted Joint ESA-NASA </a:t>
            </a:r>
            <a:r>
              <a:rPr lang="en-US" sz="2000" i="1" dirty="0"/>
              <a:t>Earth Observation Mission Quality Framework Guidelines for Optical and Synthetic Aperture Radar (SAR)</a:t>
            </a:r>
            <a:endParaRPr lang="en-US" i="1" dirty="0"/>
          </a:p>
          <a:p>
            <a:pPr lvl="1"/>
            <a:r>
              <a:rPr lang="en-US" dirty="0"/>
              <a:t>Performed cross-assessment of some commercial missions, in particular Planet constellations (</a:t>
            </a:r>
            <a:r>
              <a:rPr lang="en-US" dirty="0" err="1"/>
              <a:t>PlanetScope</a:t>
            </a:r>
            <a:r>
              <a:rPr lang="en-US" dirty="0"/>
              <a:t> and </a:t>
            </a:r>
            <a:r>
              <a:rPr lang="en-US" dirty="0" err="1"/>
              <a:t>SkySat</a:t>
            </a:r>
            <a:r>
              <a:rPr lang="en-US" dirty="0"/>
              <a:t> constellations), exchanging information on the evaluation before publication</a:t>
            </a:r>
          </a:p>
          <a:p>
            <a:pPr lvl="1"/>
            <a:r>
              <a:rPr lang="en-US" dirty="0"/>
              <a:t>Coordinated their participation to data quality workshops related to Very High Resolution EO  (VH-RODA, JACIE)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  <a:latin typeface="+mn-lt"/>
                <a:cs typeface="Calibri" panose="020F0502020204030204" pitchFamily="34" charset="0"/>
                <a:sym typeface="Helvetica Neue"/>
              </a:rPr>
              <a:t>Initiate discussions on coordination data licenses for data purchased and related issues for facilitating data use, where permissible</a:t>
            </a:r>
            <a:endParaRPr lang="en-US" i="1" dirty="0"/>
          </a:p>
          <a:p>
            <a:pPr lvl="1"/>
            <a:endParaRPr lang="en-US" i="1" dirty="0"/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E71385-6B64-463D-ACFC-5C0142EF1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</a:rPr>
              <a:t>ESA-NASA </a:t>
            </a:r>
            <a:r>
              <a:rPr lang="en-US" sz="4000" i="1" dirty="0">
                <a:solidFill>
                  <a:schemeClr val="tx1"/>
                </a:solidFill>
              </a:rPr>
              <a:t>New Space </a:t>
            </a:r>
            <a:r>
              <a:rPr lang="en-US" sz="4000" dirty="0">
                <a:solidFill>
                  <a:schemeClr val="tx1"/>
                </a:solidFill>
              </a:rPr>
              <a:t>Collaborations</a:t>
            </a:r>
          </a:p>
        </p:txBody>
      </p:sp>
      <p:pic>
        <p:nvPicPr>
          <p:cNvPr id="4" name="Google Shape;83;p2">
            <a:extLst>
              <a:ext uri="{FF2B5EF4-FFF2-40B4-BE49-F238E27FC236}">
                <a16:creationId xmlns:a16="http://schemas.microsoft.com/office/drawing/2014/main" id="{A9BE0FBD-E7FB-4767-A283-AE2864ADA3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9218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722C32-6633-45F0-8443-65344E827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300" y="1085922"/>
            <a:ext cx="11495400" cy="5078573"/>
          </a:xfrm>
        </p:spPr>
        <p:txBody>
          <a:bodyPr/>
          <a:lstStyle/>
          <a:p>
            <a:r>
              <a:rPr lang="en-US" dirty="0"/>
              <a:t>Data Evaluations</a:t>
            </a:r>
            <a:endParaRPr lang="en-US" sz="2000" dirty="0">
              <a:latin typeface="+mn-lt"/>
              <a:cs typeface="Calibri" panose="020F0502020204030204" pitchFamily="34" charset="0"/>
            </a:endParaRPr>
          </a:p>
          <a:p>
            <a:pPr lvl="2"/>
            <a:r>
              <a:rPr lang="en-US" dirty="0">
                <a:latin typeface="+mn-lt"/>
                <a:cs typeface="Calibri" panose="020F0502020204030204" pitchFamily="34" charset="0"/>
              </a:rPr>
              <a:t>Mechanisms to share preliminary and final results and understand </a:t>
            </a:r>
            <a:r>
              <a:rPr lang="en" dirty="0">
                <a:solidFill>
                  <a:schemeClr val="dk1"/>
                </a:solidFill>
              </a:rPr>
              <a:t>the commonalities as well as the differences among the results</a:t>
            </a:r>
            <a:endParaRPr lang="en-US" dirty="0">
              <a:latin typeface="+mn-lt"/>
              <a:cs typeface="Calibri" panose="020F0502020204030204" pitchFamily="34" charset="0"/>
            </a:endParaRPr>
          </a:p>
          <a:p>
            <a:pPr lvl="2"/>
            <a:r>
              <a:rPr lang="en-US" dirty="0">
                <a:latin typeface="+mn-lt"/>
                <a:cs typeface="Calibri" panose="020F0502020204030204" pitchFamily="34" charset="0"/>
              </a:rPr>
              <a:t>Share final evaluation reports across CEOS</a:t>
            </a:r>
            <a:endParaRPr lang="en-US" dirty="0">
              <a:highlight>
                <a:srgbClr val="FFFF00"/>
              </a:highlight>
              <a:latin typeface="+mn-lt"/>
            </a:endParaRPr>
          </a:p>
          <a:p>
            <a:r>
              <a:rPr lang="en-US" dirty="0"/>
              <a:t>Data Quality Assessments</a:t>
            </a:r>
          </a:p>
          <a:p>
            <a:pPr lvl="1"/>
            <a:r>
              <a:rPr lang="en-US" dirty="0"/>
              <a:t>Collaborate on the development of common data quality assessment guidelines</a:t>
            </a:r>
          </a:p>
          <a:p>
            <a:pPr lvl="2"/>
            <a:r>
              <a:rPr lang="en-US" dirty="0"/>
              <a:t>Great start: Joint Draft ESA-NASA Earth Observation Mission Quality Framework Guidelines for Optical and Synthetic Aperture Radar (SAR). Briefed and well received at the </a:t>
            </a:r>
            <a:r>
              <a:rPr lang="en-US" dirty="0">
                <a:solidFill>
                  <a:srgbClr val="000000"/>
                </a:solidFill>
              </a:rPr>
              <a:t>CEOS Working Group on Calibration &amp; Validation (WGCV) Infrared and Visible Optical Sensors (IVOS) 34 Meeting held August 31, 2022</a:t>
            </a:r>
            <a:endParaRPr lang="en-US" dirty="0"/>
          </a:p>
          <a:p>
            <a:r>
              <a:rPr lang="en-US" dirty="0"/>
              <a:t>End User Licenses</a:t>
            </a:r>
          </a:p>
          <a:p>
            <a:pPr lvl="1"/>
            <a:r>
              <a:rPr lang="en-US" dirty="0"/>
              <a:t>Have discussions on coordination data licenses for data purchased and related issues for facilitating data use, where permissible</a:t>
            </a:r>
          </a:p>
          <a:p>
            <a:pPr marL="533400" lvl="1" indent="0">
              <a:buNone/>
            </a:pPr>
            <a:endParaRPr lang="en-US" dirty="0"/>
          </a:p>
          <a:p>
            <a:pPr lvl="2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D3D3396-A4FC-4B25-8B42-71CD4C27C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Opportunities for Collaboration</a:t>
            </a:r>
          </a:p>
        </p:txBody>
      </p:sp>
      <p:pic>
        <p:nvPicPr>
          <p:cNvPr id="4" name="Google Shape;83;p2">
            <a:extLst>
              <a:ext uri="{FF2B5EF4-FFF2-40B4-BE49-F238E27FC236}">
                <a16:creationId xmlns:a16="http://schemas.microsoft.com/office/drawing/2014/main" id="{C40FD840-14F1-460C-BBD6-09D2BA63C29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2179" y="5949244"/>
            <a:ext cx="926574" cy="769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5741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</TotalTime>
  <Words>841</Words>
  <Application>Microsoft Office PowerPoint</Application>
  <PresentationFormat>Widescreen</PresentationFormat>
  <Paragraphs>75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Noto Sans Symbols</vt:lpstr>
      <vt:lpstr>Wingdings</vt:lpstr>
      <vt:lpstr>Office Theme</vt:lpstr>
      <vt:lpstr>NASA  Commercial Smallsat Data Acquisition (CSDA) Program</vt:lpstr>
      <vt:lpstr>Commercial Smallsat Data Acquisition (CSDA) Program</vt:lpstr>
      <vt:lpstr>Commercial Smallsat Data Acquisition (CSDA) Program Objectives</vt:lpstr>
      <vt:lpstr>End User License Agreements (EULAs) Summary </vt:lpstr>
      <vt:lpstr>CSDA Program License Uplifts</vt:lpstr>
      <vt:lpstr>Upcoming On-ramps and Evaluations</vt:lpstr>
      <vt:lpstr>ESA-NASA New Space Collaborations</vt:lpstr>
      <vt:lpstr>Opportunities for Collaboration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 Technical Workshop 2022 Presentation Template and Guidance</dc:title>
  <dc:creator>Riza Singh</dc:creator>
  <cp:lastModifiedBy>Trakas, Diane E. (GSFC-423.0)[ASRC FEDERAL SYSTEM SOLUTIONS]</cp:lastModifiedBy>
  <cp:revision>28</cp:revision>
  <dcterms:modified xsi:type="dcterms:W3CDTF">2022-09-08T20:11:36Z</dcterms:modified>
</cp:coreProperties>
</file>