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7"/>
  </p:notesMasterIdLst>
  <p:sldIdLst>
    <p:sldId id="268" r:id="rId5"/>
    <p:sldId id="310" r:id="rId6"/>
    <p:sldId id="323" r:id="rId7"/>
    <p:sldId id="313" r:id="rId8"/>
    <p:sldId id="312" r:id="rId9"/>
    <p:sldId id="324" r:id="rId10"/>
    <p:sldId id="321" r:id="rId11"/>
    <p:sldId id="315" r:id="rId12"/>
    <p:sldId id="320" r:id="rId13"/>
    <p:sldId id="318" r:id="rId14"/>
    <p:sldId id="319" r:id="rId15"/>
    <p:sldId id="31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19" autoAdjust="0"/>
  </p:normalViewPr>
  <p:slideViewPr>
    <p:cSldViewPr snapToGrid="0">
      <p:cViewPr varScale="1">
        <p:scale>
          <a:sx n="78" d="100"/>
          <a:sy n="78" d="100"/>
        </p:scale>
        <p:origin x="806" y="58"/>
      </p:cViewPr>
      <p:guideLst/>
    </p:cSldViewPr>
  </p:slideViewPr>
  <p:notesTextViewPr>
    <p:cViewPr>
      <p:scale>
        <a:sx n="1" d="1"/>
        <a:sy n="1" d="1"/>
      </p:scale>
      <p:origin x="0" y="0"/>
    </p:cViewPr>
  </p:notesTextViewPr>
  <p:notesViewPr>
    <p:cSldViewPr snapToGrid="0">
      <p:cViewPr varScale="1">
        <p:scale>
          <a:sx n="62" d="100"/>
          <a:sy n="62" d="100"/>
        </p:scale>
        <p:origin x="3154" y="7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6DFA04-31EF-49B6-AFAE-2287858E0303}" type="doc">
      <dgm:prSet loTypeId="urn:microsoft.com/office/officeart/2016/7/layout/RoundedRectangleTimeline" loCatId="process" qsTypeId="urn:microsoft.com/office/officeart/2005/8/quickstyle/simple1" qsCatId="simple" csTypeId="urn:microsoft.com/office/officeart/2005/8/colors/accent1_2" csCatId="accent1" phldr="1"/>
      <dgm:spPr/>
      <dgm:t>
        <a:bodyPr/>
        <a:lstStyle/>
        <a:p>
          <a:endParaRPr lang="en-US"/>
        </a:p>
      </dgm:t>
    </dgm:pt>
    <dgm:pt modelId="{EBEA9F54-7364-45F9-829B-BF1EB38AEB12}" type="pres">
      <dgm:prSet presAssocID="{A86DFA04-31EF-49B6-AFAE-2287858E0303}" presName="Name0" presStyleCnt="0">
        <dgm:presLayoutVars>
          <dgm:chMax/>
          <dgm:chPref/>
          <dgm:animLvl val="lvl"/>
        </dgm:presLayoutVars>
      </dgm:prSet>
      <dgm:spPr/>
    </dgm:pt>
  </dgm:ptLst>
  <dgm:cxnLst>
    <dgm:cxn modelId="{AED1CC2F-C2A3-4A40-80FC-0F8E1651414C}" type="presOf" srcId="{A86DFA04-31EF-49B6-AFAE-2287858E0303}" destId="{EBEA9F54-7364-45F9-829B-BF1EB38AEB12}" srcOrd="0" destOrd="0" presId="urn:microsoft.com/office/officeart/2016/7/layout/RoundedRectangleTimeline"/>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AE8333-ED99-4A84-B2B8-1C22AF339A25}" type="datetimeFigureOut">
              <a:rPr lang="en-US" smtClean="0"/>
              <a:t>10/26/2021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B130AF-31ED-4F6F-8ACE-10F40476EE80}" type="slidenum">
              <a:rPr lang="en-US" smtClean="0"/>
              <a:t>‹#›</a:t>
            </a:fld>
            <a:endParaRPr lang="en-US" dirty="0"/>
          </a:p>
        </p:txBody>
      </p:sp>
    </p:spTree>
    <p:extLst>
      <p:ext uri="{BB962C8B-B14F-4D97-AF65-F5344CB8AC3E}">
        <p14:creationId xmlns:p14="http://schemas.microsoft.com/office/powerpoint/2010/main" val="113675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shapes represent the varying resources in Heliophysics, which are connected in often confusing ways to other resources, creating a maze for newcomers to work through. This represents the current situation in Heliophysics. One must navigate the maze to be able to do science!</a:t>
            </a:r>
          </a:p>
        </p:txBody>
      </p:sp>
      <p:sp>
        <p:nvSpPr>
          <p:cNvPr id="4" name="Slide Number Placeholder 3"/>
          <p:cNvSpPr>
            <a:spLocks noGrp="1"/>
          </p:cNvSpPr>
          <p:nvPr>
            <p:ph type="sldNum" sz="quarter" idx="5"/>
          </p:nvPr>
        </p:nvSpPr>
        <p:spPr/>
        <p:txBody>
          <a:bodyPr/>
          <a:lstStyle/>
          <a:p>
            <a:fld id="{AAB130AF-31ED-4F6F-8ACE-10F40476EE80}" type="slidenum">
              <a:rPr lang="en-US" smtClean="0"/>
              <a:t>1</a:t>
            </a:fld>
            <a:endParaRPr lang="en-US" dirty="0"/>
          </a:p>
        </p:txBody>
      </p:sp>
    </p:spTree>
    <p:extLst>
      <p:ext uri="{BB962C8B-B14F-4D97-AF65-F5344CB8AC3E}">
        <p14:creationId xmlns:p14="http://schemas.microsoft.com/office/powerpoint/2010/main" val="40941641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short, we want our work to be more efficient!</a:t>
            </a:r>
          </a:p>
        </p:txBody>
      </p:sp>
      <p:sp>
        <p:nvSpPr>
          <p:cNvPr id="4" name="Slide Number Placeholder 3"/>
          <p:cNvSpPr>
            <a:spLocks noGrp="1"/>
          </p:cNvSpPr>
          <p:nvPr>
            <p:ph type="sldNum" sz="quarter" idx="5"/>
          </p:nvPr>
        </p:nvSpPr>
        <p:spPr/>
        <p:txBody>
          <a:bodyPr/>
          <a:lstStyle/>
          <a:p>
            <a:fld id="{AAB130AF-31ED-4F6F-8ACE-10F40476EE80}" type="slidenum">
              <a:rPr lang="en-US" smtClean="0"/>
              <a:t>2</a:t>
            </a:fld>
            <a:endParaRPr lang="en-US" dirty="0"/>
          </a:p>
        </p:txBody>
      </p:sp>
    </p:spTree>
    <p:extLst>
      <p:ext uri="{BB962C8B-B14F-4D97-AF65-F5344CB8AC3E}">
        <p14:creationId xmlns:p14="http://schemas.microsoft.com/office/powerpoint/2010/main" val="3038149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knowledge portion of LIKED shown here is based on the format already implemented by Wikipedia, but adds the functionality, content, and additional connections we need to discover resources and make connections more easily. </a:t>
            </a: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Figure 2:</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Diagram of the structure of the phenomenon page.</a:t>
            </a:r>
            <a:r>
              <a:rPr lang="en-US" sz="1200" kern="1200" dirty="0">
                <a:solidFill>
                  <a:schemeClr val="tx1"/>
                </a:solidFill>
                <a:effectLst/>
                <a:latin typeface="+mn-lt"/>
                <a:ea typeface="+mn-ea"/>
                <a:cs typeface="+mn-cs"/>
              </a:rPr>
              <a:t> Blue boxes show the page components. The ‘Chat with a scientist’ and ‘Add/request content’ components are envisioned to be on the sidebar of the page. Dashed boxes are pages maintained by the library resource website, yellow boxes are the search websites depicted in Figure 1, and green boxes are external websites. Arrows show links between the components and pages indicated. Other page types have a similar structure and linking between components and pages as appropriate for each page’s content.</a:t>
            </a:r>
          </a:p>
        </p:txBody>
      </p:sp>
      <p:sp>
        <p:nvSpPr>
          <p:cNvPr id="4" name="Slide Number Placeholder 3"/>
          <p:cNvSpPr>
            <a:spLocks noGrp="1"/>
          </p:cNvSpPr>
          <p:nvPr>
            <p:ph type="sldNum" sz="quarter" idx="5"/>
          </p:nvPr>
        </p:nvSpPr>
        <p:spPr/>
        <p:txBody>
          <a:bodyPr/>
          <a:lstStyle/>
          <a:p>
            <a:fld id="{AAB130AF-31ED-4F6F-8ACE-10F40476EE80}" type="slidenum">
              <a:rPr lang="en-US" smtClean="0"/>
              <a:t>4</a:t>
            </a:fld>
            <a:endParaRPr lang="en-US" dirty="0"/>
          </a:p>
        </p:txBody>
      </p:sp>
    </p:spTree>
    <p:extLst>
      <p:ext uri="{BB962C8B-B14F-4D97-AF65-F5344CB8AC3E}">
        <p14:creationId xmlns:p14="http://schemas.microsoft.com/office/powerpoint/2010/main" val="32149416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FAIR = Findable Accessible Interoperable and Reusable, in this case applied to multiple components: data, models, software, knowledge, funding, connections, ideation, and so on. Simplifying findability is one way to approach the issue of retaining talent in the field by leveling the playing field for younger members. Instead of implementing a one-size-fits-all access standard for all archives, we instead follow the lead of the Earth Science and related fields by proposing a ‘system of systems’ approach.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Figure 1:</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Depiction of the operational structure of the discovery sections of the online library resource</a:t>
            </a:r>
            <a:r>
              <a:rPr lang="en-US" sz="1200" kern="1200" dirty="0">
                <a:solidFill>
                  <a:schemeClr val="tx1"/>
                </a:solidFill>
                <a:effectLst/>
                <a:latin typeface="+mn-lt"/>
                <a:ea typeface="+mn-ea"/>
                <a:cs typeface="+mn-cs"/>
              </a:rPr>
              <a:t>. Orange boxes represent the library discovery search forms, described in the text, which are a layer on top of the boxed elements, either green or yellow, in the dashed category boxes. Green boxes indicate examples of external elements in each category, while yellow boxes are webpages maintained by the library resource website. Grey boxes are examples of suggested required microservices or capabilities provided by each element in the same category.</a:t>
            </a:r>
          </a:p>
        </p:txBody>
      </p:sp>
      <p:sp>
        <p:nvSpPr>
          <p:cNvPr id="4" name="Slide Number Placeholder 3"/>
          <p:cNvSpPr>
            <a:spLocks noGrp="1"/>
          </p:cNvSpPr>
          <p:nvPr>
            <p:ph type="sldNum" sz="quarter" idx="5"/>
          </p:nvPr>
        </p:nvSpPr>
        <p:spPr/>
        <p:txBody>
          <a:bodyPr/>
          <a:lstStyle/>
          <a:p>
            <a:fld id="{AAB130AF-31ED-4F6F-8ACE-10F40476EE80}" type="slidenum">
              <a:rPr lang="en-US" smtClean="0"/>
              <a:t>5</a:t>
            </a:fld>
            <a:endParaRPr lang="en-US" dirty="0"/>
          </a:p>
        </p:txBody>
      </p:sp>
    </p:spTree>
    <p:extLst>
      <p:ext uri="{BB962C8B-B14F-4D97-AF65-F5344CB8AC3E}">
        <p14:creationId xmlns:p14="http://schemas.microsoft.com/office/powerpoint/2010/main" val="35194443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B130AF-31ED-4F6F-8ACE-10F40476EE80}" type="slidenum">
              <a:rPr lang="en-US" smtClean="0"/>
              <a:t>6</a:t>
            </a:fld>
            <a:endParaRPr lang="en-US" dirty="0"/>
          </a:p>
        </p:txBody>
      </p:sp>
    </p:spTree>
    <p:extLst>
      <p:ext uri="{BB962C8B-B14F-4D97-AF65-F5344CB8AC3E}">
        <p14:creationId xmlns:p14="http://schemas.microsoft.com/office/powerpoint/2010/main" val="39877639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Figure 3:</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Diagram of the components and built-in capabilities of the Implement, Analyze, Reproduce, and Share pillars of the DIARieS ecosystem.</a:t>
            </a:r>
            <a:r>
              <a:rPr lang="en-US" sz="1200" kern="1200" dirty="0">
                <a:solidFill>
                  <a:schemeClr val="tx1"/>
                </a:solidFill>
                <a:effectLst/>
                <a:latin typeface="+mn-lt"/>
                <a:ea typeface="+mn-ea"/>
                <a:cs typeface="+mn-cs"/>
              </a:rPr>
              <a:t> Light blue boxes represent discovered research components implemented in the ecosystem through the discovery sections, with the exception of the Share pillar. Instead, blue boxes connected to the Share pillar indicate capabilities of the ecosystem. The dashed lines separate elements included in the container, which includes the notebooks, from linked resources accessible from but not included in the container (yellow boxes). Orange boxes show automatically included elements based on current or future capabilities of the underlying infrastructure (e.g. SPASE metadata and </a:t>
            </a:r>
            <a:r>
              <a:rPr lang="en-US" sz="1200" kern="1200" dirty="0" err="1">
                <a:solidFill>
                  <a:schemeClr val="tx1"/>
                </a:solidFill>
                <a:effectLst/>
                <a:latin typeface="+mn-lt"/>
                <a:ea typeface="+mn-ea"/>
                <a:cs typeface="+mn-cs"/>
              </a:rPr>
              <a:t>Jupyter</a:t>
            </a:r>
            <a:r>
              <a:rPr lang="en-US" sz="1200" kern="1200" dirty="0">
                <a:solidFill>
                  <a:schemeClr val="tx1"/>
                </a:solidFill>
                <a:effectLst/>
                <a:latin typeface="+mn-lt"/>
                <a:ea typeface="+mn-ea"/>
                <a:cs typeface="+mn-cs"/>
              </a:rPr>
              <a:t> Notebooks).</a:t>
            </a:r>
          </a:p>
        </p:txBody>
      </p:sp>
      <p:sp>
        <p:nvSpPr>
          <p:cNvPr id="4" name="Slide Number Placeholder 3"/>
          <p:cNvSpPr>
            <a:spLocks noGrp="1"/>
          </p:cNvSpPr>
          <p:nvPr>
            <p:ph type="sldNum" sz="quarter" idx="5"/>
          </p:nvPr>
        </p:nvSpPr>
        <p:spPr/>
        <p:txBody>
          <a:bodyPr/>
          <a:lstStyle/>
          <a:p>
            <a:fld id="{AAB130AF-31ED-4F6F-8ACE-10F40476EE80}" type="slidenum">
              <a:rPr lang="en-US" smtClean="0"/>
              <a:t>8</a:t>
            </a:fld>
            <a:endParaRPr lang="en-US" dirty="0"/>
          </a:p>
        </p:txBody>
      </p:sp>
    </p:spTree>
    <p:extLst>
      <p:ext uri="{BB962C8B-B14F-4D97-AF65-F5344CB8AC3E}">
        <p14:creationId xmlns:p14="http://schemas.microsoft.com/office/powerpoint/2010/main" val="13339034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LIKED: lightbulb, a place for ideation. </a:t>
            </a:r>
            <a:r>
              <a:rPr lang="en-US" dirty="0" err="1"/>
              <a:t>DIARieS</a:t>
            </a:r>
            <a:r>
              <a:rPr lang="en-US" dirty="0"/>
              <a:t>: notebook, a new workflow.</a:t>
            </a:r>
          </a:p>
          <a:p>
            <a:r>
              <a:rPr lang="en-US" dirty="0"/>
              <a:t>The development of a resource similar to LIKED supports the development of the next generation workflow, DIARieS.</a:t>
            </a:r>
          </a:p>
        </p:txBody>
      </p:sp>
      <p:sp>
        <p:nvSpPr>
          <p:cNvPr id="4" name="Slide Number Placeholder 3"/>
          <p:cNvSpPr>
            <a:spLocks noGrp="1"/>
          </p:cNvSpPr>
          <p:nvPr>
            <p:ph type="sldNum" sz="quarter" idx="5"/>
          </p:nvPr>
        </p:nvSpPr>
        <p:spPr/>
        <p:txBody>
          <a:bodyPr/>
          <a:lstStyle/>
          <a:p>
            <a:fld id="{AAB130AF-31ED-4F6F-8ACE-10F40476EE80}" type="slidenum">
              <a:rPr lang="en-US" smtClean="0"/>
              <a:t>9</a:t>
            </a:fld>
            <a:endParaRPr lang="en-US" dirty="0"/>
          </a:p>
        </p:txBody>
      </p:sp>
    </p:spTree>
    <p:extLst>
      <p:ext uri="{BB962C8B-B14F-4D97-AF65-F5344CB8AC3E}">
        <p14:creationId xmlns:p14="http://schemas.microsoft.com/office/powerpoint/2010/main" val="17392919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10/26/2021</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7225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10/26/2021</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52010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10/26/2021</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70401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10/26/2021</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52231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10/26/2021</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16775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10/26/2021</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42260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10/26/2021</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40723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10/26/2021</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411850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10/26/2021</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84398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10/26/2021</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90708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2.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drive.google.com/file/d/1FBBHjgLUu4sr1JYP-10hVKnqb-fb32q_/view?usp=sharing" TargetMode="External"/><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s://drive.google.com/file/d/1JExyj0CxGuUoRxJR4DwXqVc7ONw9OQgW/view?usp=shar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F0502020204030204"/>
              <a:ea typeface="+mn-ea"/>
              <a:cs typeface="+mn-cs"/>
            </a:endParaRPr>
          </a:p>
        </p:txBody>
      </p:sp>
      <p:sp>
        <p:nvSpPr>
          <p:cNvPr id="2" name="Title 1">
            <a:extLst>
              <a:ext uri="{FF2B5EF4-FFF2-40B4-BE49-F238E27FC236}">
                <a16:creationId xmlns:a16="http://schemas.microsoft.com/office/drawing/2014/main" id="{4010AF38-26DF-48B3-952C-4A9091D6863C}"/>
              </a:ext>
            </a:extLst>
          </p:cNvPr>
          <p:cNvSpPr>
            <a:spLocks noGrp="1"/>
          </p:cNvSpPr>
          <p:nvPr>
            <p:ph type="ctrTitle"/>
          </p:nvPr>
        </p:nvSpPr>
        <p:spPr>
          <a:xfrm>
            <a:off x="648929" y="639097"/>
            <a:ext cx="6253317" cy="3686015"/>
          </a:xfrm>
        </p:spPr>
        <p:txBody>
          <a:bodyPr>
            <a:normAutofit/>
          </a:bodyPr>
          <a:lstStyle/>
          <a:p>
            <a:r>
              <a:rPr lang="en-US" dirty="0"/>
              <a:t>LIKED and DIARieS</a:t>
            </a:r>
            <a:endParaRPr lang="en-US" sz="8000" dirty="0"/>
          </a:p>
        </p:txBody>
      </p:sp>
      <p:sp>
        <p:nvSpPr>
          <p:cNvPr id="3" name="Subtitle 2">
            <a:extLst>
              <a:ext uri="{FF2B5EF4-FFF2-40B4-BE49-F238E27FC236}">
                <a16:creationId xmlns:a16="http://schemas.microsoft.com/office/drawing/2014/main" id="{37FC2D8F-56D2-4ADF-B439-0E09E7C37894}"/>
              </a:ext>
            </a:extLst>
          </p:cNvPr>
          <p:cNvSpPr>
            <a:spLocks noGrp="1"/>
          </p:cNvSpPr>
          <p:nvPr>
            <p:ph type="subTitle" idx="1"/>
          </p:nvPr>
        </p:nvSpPr>
        <p:spPr>
          <a:xfrm>
            <a:off x="632899" y="4672739"/>
            <a:ext cx="6269347" cy="1021498"/>
          </a:xfrm>
        </p:spPr>
        <p:txBody>
          <a:bodyPr>
            <a:normAutofit/>
          </a:bodyPr>
          <a:lstStyle/>
          <a:p>
            <a:r>
              <a:rPr lang="en-US" dirty="0">
                <a:solidFill>
                  <a:schemeClr val="tx1">
                    <a:lumMod val="85000"/>
                    <a:lumOff val="15000"/>
                  </a:schemeClr>
                </a:solidFill>
              </a:rPr>
              <a:t>Developing the next generation Heliophysics resources</a:t>
            </a:r>
            <a:endParaRPr lang="en-US" sz="2400" dirty="0">
              <a:solidFill>
                <a:schemeClr val="tx1">
                  <a:lumMod val="85000"/>
                  <a:lumOff val="15000"/>
                </a:schemeClr>
              </a:solidFill>
            </a:endParaRPr>
          </a:p>
        </p:txBody>
      </p:sp>
      <p:cxnSp>
        <p:nvCxnSpPr>
          <p:cNvPr id="29" name="Straight Connector 28">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44179"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308AC96E-AA33-4309-B51D-072F59E6EC0B}"/>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7556686" y="1"/>
            <a:ext cx="4635315" cy="6857999"/>
          </a:xfrm>
          <a:prstGeom prst="rect">
            <a:avLst/>
          </a:prstGeom>
        </p:spPr>
      </p:pic>
      <p:sp>
        <p:nvSpPr>
          <p:cNvPr id="4" name="Footer Placeholder 3">
            <a:extLst>
              <a:ext uri="{FF2B5EF4-FFF2-40B4-BE49-F238E27FC236}">
                <a16:creationId xmlns:a16="http://schemas.microsoft.com/office/drawing/2014/main" id="{5772F28E-30D1-4358-9916-B03F65FEA7B5}"/>
              </a:ext>
            </a:extLst>
          </p:cNvPr>
          <p:cNvSpPr>
            <a:spLocks noGrp="1"/>
          </p:cNvSpPr>
          <p:nvPr>
            <p:ph type="ftr" sz="quarter" idx="11"/>
          </p:nvPr>
        </p:nvSpPr>
        <p:spPr/>
        <p:txBody>
          <a:bodyPr/>
          <a:lstStyle/>
          <a:p>
            <a:r>
              <a:rPr lang="en-US" dirty="0"/>
              <a:t>Rebecca Ringuette - IHDEA 2021</a:t>
            </a:r>
          </a:p>
        </p:txBody>
      </p:sp>
      <p:sp>
        <p:nvSpPr>
          <p:cNvPr id="5" name="TextBox 4">
            <a:extLst>
              <a:ext uri="{FF2B5EF4-FFF2-40B4-BE49-F238E27FC236}">
                <a16:creationId xmlns:a16="http://schemas.microsoft.com/office/drawing/2014/main" id="{CAF2CE98-7DB8-418A-88E9-8455E0A38037}"/>
              </a:ext>
            </a:extLst>
          </p:cNvPr>
          <p:cNvSpPr txBox="1"/>
          <p:nvPr/>
        </p:nvSpPr>
        <p:spPr>
          <a:xfrm>
            <a:off x="1097279" y="6419354"/>
            <a:ext cx="5131836" cy="338554"/>
          </a:xfrm>
          <a:prstGeom prst="rect">
            <a:avLst/>
          </a:prstGeom>
          <a:noFill/>
        </p:spPr>
        <p:txBody>
          <a:bodyPr wrap="square" rtlCol="0">
            <a:spAutoFit/>
          </a:bodyPr>
          <a:lstStyle/>
          <a:p>
            <a:pPr algn="ctr"/>
            <a:r>
              <a:rPr lang="en-US" sz="1600" dirty="0" err="1"/>
              <a:t>PyHC</a:t>
            </a:r>
            <a:r>
              <a:rPr lang="en-US" sz="1600" dirty="0"/>
              <a:t> 2021 Fall Meeting</a:t>
            </a:r>
          </a:p>
        </p:txBody>
      </p:sp>
      <p:sp>
        <p:nvSpPr>
          <p:cNvPr id="7" name="TextBox 6">
            <a:extLst>
              <a:ext uri="{FF2B5EF4-FFF2-40B4-BE49-F238E27FC236}">
                <a16:creationId xmlns:a16="http://schemas.microsoft.com/office/drawing/2014/main" id="{C5C3EE4A-FEEF-4E22-BC0B-13BD19C4DFF6}"/>
              </a:ext>
            </a:extLst>
          </p:cNvPr>
          <p:cNvSpPr txBox="1"/>
          <p:nvPr/>
        </p:nvSpPr>
        <p:spPr>
          <a:xfrm>
            <a:off x="638117" y="5731052"/>
            <a:ext cx="6330369" cy="584775"/>
          </a:xfrm>
          <a:prstGeom prst="rect">
            <a:avLst/>
          </a:prstGeom>
          <a:noFill/>
        </p:spPr>
        <p:txBody>
          <a:bodyPr wrap="square" rtlCol="0">
            <a:spAutoFit/>
          </a:bodyPr>
          <a:lstStyle/>
          <a:p>
            <a:r>
              <a:rPr lang="en-US" sz="1600" i="1" dirty="0"/>
              <a:t>R. Ringuette</a:t>
            </a:r>
            <a:r>
              <a:rPr lang="en-US" sz="1600" dirty="0"/>
              <a:t>, A. Engell, O. Gerland, R. M. McGranaghan, and B. Thompson. </a:t>
            </a:r>
          </a:p>
        </p:txBody>
      </p:sp>
    </p:spTree>
    <p:extLst>
      <p:ext uri="{BB962C8B-B14F-4D97-AF65-F5344CB8AC3E}">
        <p14:creationId xmlns:p14="http://schemas.microsoft.com/office/powerpoint/2010/main" val="39127473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44" name="Straight Connector 43">
            <a:extLst>
              <a:ext uri="{FF2B5EF4-FFF2-40B4-BE49-F238E27FC236}">
                <a16:creationId xmlns:a16="http://schemas.microsoft.com/office/drawing/2014/main" id="{14DBA0D5-53DC-48EC-B5A0-64DCEB30F85A}"/>
              </a:ext>
            </a:extLst>
          </p:cNvPr>
          <p:cNvCxnSpPr>
            <a:cxnSpLocks/>
            <a:stCxn id="3" idx="0"/>
          </p:cNvCxnSpPr>
          <p:nvPr/>
        </p:nvCxnSpPr>
        <p:spPr>
          <a:xfrm flipV="1">
            <a:off x="6096000" y="2854141"/>
            <a:ext cx="0" cy="37667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EA9E381-49ED-4644-94A3-4D09CFA9E79F}"/>
              </a:ext>
            </a:extLst>
          </p:cNvPr>
          <p:cNvCxnSpPr>
            <a:cxnSpLocks/>
          </p:cNvCxnSpPr>
          <p:nvPr/>
        </p:nvCxnSpPr>
        <p:spPr>
          <a:xfrm flipV="1">
            <a:off x="7325959" y="2858913"/>
            <a:ext cx="1632949" cy="40834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365FEB3-278A-43BA-A48A-59DB21EAFD97}"/>
              </a:ext>
            </a:extLst>
          </p:cNvPr>
          <p:cNvCxnSpPr>
            <a:cxnSpLocks/>
          </p:cNvCxnSpPr>
          <p:nvPr/>
        </p:nvCxnSpPr>
        <p:spPr>
          <a:xfrm flipH="1" flipV="1">
            <a:off x="2199677" y="3426431"/>
            <a:ext cx="1352683" cy="41584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F76CB32-901A-4DA0-AA8A-9A7B5A88BFCD}"/>
              </a:ext>
            </a:extLst>
          </p:cNvPr>
          <p:cNvSpPr>
            <a:spLocks noGrp="1"/>
          </p:cNvSpPr>
          <p:nvPr>
            <p:ph type="title"/>
          </p:nvPr>
        </p:nvSpPr>
        <p:spPr>
          <a:xfrm>
            <a:off x="1097280" y="286603"/>
            <a:ext cx="10058400" cy="1450757"/>
          </a:xfrm>
        </p:spPr>
        <p:txBody>
          <a:bodyPr>
            <a:normAutofit/>
          </a:bodyPr>
          <a:lstStyle/>
          <a:p>
            <a:r>
              <a:rPr lang="en-US" dirty="0"/>
              <a:t>Motivation</a:t>
            </a:r>
          </a:p>
        </p:txBody>
      </p:sp>
      <p:graphicFrame>
        <p:nvGraphicFramePr>
          <p:cNvPr id="14" name="Content Placeholder 2" descr="SmartArt timeline">
            <a:extLst>
              <a:ext uri="{FF2B5EF4-FFF2-40B4-BE49-F238E27FC236}">
                <a16:creationId xmlns:a16="http://schemas.microsoft.com/office/drawing/2014/main" id="{62612D72-5A4E-430E-8505-B2C209DA7C74}"/>
              </a:ext>
            </a:extLst>
          </p:cNvPr>
          <p:cNvGraphicFramePr>
            <a:graphicFrameLocks noGrp="1"/>
          </p:cNvGraphicFramePr>
          <p:nvPr>
            <p:ph idx="1"/>
            <p:extLst>
              <p:ext uri="{D42A27DB-BD31-4B8C-83A1-F6EECF244321}">
                <p14:modId xmlns:p14="http://schemas.microsoft.com/office/powerpoint/2010/main" val="177062108"/>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Rectangle: Rounded Corners 2">
            <a:extLst>
              <a:ext uri="{FF2B5EF4-FFF2-40B4-BE49-F238E27FC236}">
                <a16:creationId xmlns:a16="http://schemas.microsoft.com/office/drawing/2014/main" id="{946C45D5-E1E7-4796-A7C6-D907E2BE5E11}"/>
              </a:ext>
            </a:extLst>
          </p:cNvPr>
          <p:cNvSpPr/>
          <p:nvPr/>
        </p:nvSpPr>
        <p:spPr>
          <a:xfrm>
            <a:off x="3552360" y="3230814"/>
            <a:ext cx="5087280" cy="1914039"/>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rPr>
              <a:t>What infrastructure would a researcher or student new to Heliophysics, and possibly also new to programming, want to more easily brainstorm, network, and begin a new research project, even involving multiple disciplines?</a:t>
            </a:r>
            <a:endParaRPr lang="en-US" b="1" dirty="0">
              <a:solidFill>
                <a:schemeClr val="tx1"/>
              </a:solidFill>
            </a:endParaRPr>
          </a:p>
        </p:txBody>
      </p:sp>
      <p:sp>
        <p:nvSpPr>
          <p:cNvPr id="4" name="Rectangle: Rounded Corners 3">
            <a:extLst>
              <a:ext uri="{FF2B5EF4-FFF2-40B4-BE49-F238E27FC236}">
                <a16:creationId xmlns:a16="http://schemas.microsoft.com/office/drawing/2014/main" id="{C73F0697-876D-4D9B-8C5B-10D2ED6D8BBC}"/>
              </a:ext>
            </a:extLst>
          </p:cNvPr>
          <p:cNvSpPr/>
          <p:nvPr/>
        </p:nvSpPr>
        <p:spPr>
          <a:xfrm>
            <a:off x="777695" y="3132373"/>
            <a:ext cx="1474236" cy="1133669"/>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Curated educational content</a:t>
            </a:r>
          </a:p>
        </p:txBody>
      </p:sp>
      <p:sp>
        <p:nvSpPr>
          <p:cNvPr id="6" name="Rectangle: Rounded Corners 5">
            <a:extLst>
              <a:ext uri="{FF2B5EF4-FFF2-40B4-BE49-F238E27FC236}">
                <a16:creationId xmlns:a16="http://schemas.microsoft.com/office/drawing/2014/main" id="{C8A4971F-18D0-47F5-9A20-CFE69A10C238}"/>
              </a:ext>
            </a:extLst>
          </p:cNvPr>
          <p:cNvSpPr/>
          <p:nvPr/>
        </p:nvSpPr>
        <p:spPr>
          <a:xfrm>
            <a:off x="1493279" y="2053078"/>
            <a:ext cx="2226906" cy="801063"/>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Easily discoverable data and models</a:t>
            </a:r>
          </a:p>
        </p:txBody>
      </p:sp>
      <p:sp>
        <p:nvSpPr>
          <p:cNvPr id="7" name="Rectangle: Rounded Corners 6">
            <a:extLst>
              <a:ext uri="{FF2B5EF4-FFF2-40B4-BE49-F238E27FC236}">
                <a16:creationId xmlns:a16="http://schemas.microsoft.com/office/drawing/2014/main" id="{5FF7C187-32BC-4321-8E14-F742DCE6E944}"/>
              </a:ext>
            </a:extLst>
          </p:cNvPr>
          <p:cNvSpPr/>
          <p:nvPr/>
        </p:nvSpPr>
        <p:spPr>
          <a:xfrm>
            <a:off x="799180" y="4804090"/>
            <a:ext cx="1503601" cy="119934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Relevant software that WORKS</a:t>
            </a:r>
          </a:p>
        </p:txBody>
      </p:sp>
      <p:sp>
        <p:nvSpPr>
          <p:cNvPr id="8" name="Rectangle: Rounded Corners 7">
            <a:extLst>
              <a:ext uri="{FF2B5EF4-FFF2-40B4-BE49-F238E27FC236}">
                <a16:creationId xmlns:a16="http://schemas.microsoft.com/office/drawing/2014/main" id="{2C208B29-5011-474E-BBF5-B1347D8E3825}"/>
              </a:ext>
            </a:extLst>
          </p:cNvPr>
          <p:cNvSpPr/>
          <p:nvPr/>
        </p:nvSpPr>
        <p:spPr>
          <a:xfrm>
            <a:off x="9720607" y="3172587"/>
            <a:ext cx="1597414" cy="1046645"/>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Helpful and collaborative networks</a:t>
            </a:r>
          </a:p>
        </p:txBody>
      </p:sp>
      <p:sp>
        <p:nvSpPr>
          <p:cNvPr id="9" name="Rectangle: Rounded Corners 8">
            <a:extLst>
              <a:ext uri="{FF2B5EF4-FFF2-40B4-BE49-F238E27FC236}">
                <a16:creationId xmlns:a16="http://schemas.microsoft.com/office/drawing/2014/main" id="{2DB39AC6-DE63-4330-BE17-9786E9AB5F74}"/>
              </a:ext>
            </a:extLst>
          </p:cNvPr>
          <p:cNvSpPr/>
          <p:nvPr/>
        </p:nvSpPr>
        <p:spPr>
          <a:xfrm>
            <a:off x="9730780" y="4804090"/>
            <a:ext cx="1792418" cy="127107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Intelligent connections between topics and data </a:t>
            </a:r>
          </a:p>
        </p:txBody>
      </p:sp>
      <p:sp>
        <p:nvSpPr>
          <p:cNvPr id="10" name="Rectangle: Rounded Corners 9">
            <a:extLst>
              <a:ext uri="{FF2B5EF4-FFF2-40B4-BE49-F238E27FC236}">
                <a16:creationId xmlns:a16="http://schemas.microsoft.com/office/drawing/2014/main" id="{B9297390-E6A3-4FD0-9221-9F97FDF58802}"/>
              </a:ext>
            </a:extLst>
          </p:cNvPr>
          <p:cNvSpPr/>
          <p:nvPr/>
        </p:nvSpPr>
        <p:spPr>
          <a:xfrm>
            <a:off x="5635691" y="5553199"/>
            <a:ext cx="3473956" cy="739742"/>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Easier virtual collaboration across institutions and agencies</a:t>
            </a:r>
          </a:p>
        </p:txBody>
      </p:sp>
      <p:sp>
        <p:nvSpPr>
          <p:cNvPr id="11" name="Rectangle: Rounded Corners 10">
            <a:extLst>
              <a:ext uri="{FF2B5EF4-FFF2-40B4-BE49-F238E27FC236}">
                <a16:creationId xmlns:a16="http://schemas.microsoft.com/office/drawing/2014/main" id="{45258990-2101-4EF9-BBD1-C0A12A66363D}"/>
              </a:ext>
            </a:extLst>
          </p:cNvPr>
          <p:cNvSpPr/>
          <p:nvPr/>
        </p:nvSpPr>
        <p:spPr>
          <a:xfrm>
            <a:off x="2757958" y="5525982"/>
            <a:ext cx="2164086" cy="739742"/>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Streamlined workflow assembly </a:t>
            </a:r>
          </a:p>
        </p:txBody>
      </p:sp>
      <p:sp>
        <p:nvSpPr>
          <p:cNvPr id="12" name="Rectangle: Rounded Corners 11">
            <a:extLst>
              <a:ext uri="{FF2B5EF4-FFF2-40B4-BE49-F238E27FC236}">
                <a16:creationId xmlns:a16="http://schemas.microsoft.com/office/drawing/2014/main" id="{CC40CCE2-4929-4BB5-A8AB-A2E448EB7D5B}"/>
              </a:ext>
            </a:extLst>
          </p:cNvPr>
          <p:cNvSpPr/>
          <p:nvPr/>
        </p:nvSpPr>
        <p:spPr>
          <a:xfrm>
            <a:off x="7996193" y="2052765"/>
            <a:ext cx="2226906" cy="792775"/>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Findable and interactive tutorials</a:t>
            </a:r>
          </a:p>
        </p:txBody>
      </p:sp>
      <p:cxnSp>
        <p:nvCxnSpPr>
          <p:cNvPr id="16" name="Straight Connector 15">
            <a:extLst>
              <a:ext uri="{FF2B5EF4-FFF2-40B4-BE49-F238E27FC236}">
                <a16:creationId xmlns:a16="http://schemas.microsoft.com/office/drawing/2014/main" id="{296C7044-827F-4943-B1E2-C928A9C4E955}"/>
              </a:ext>
            </a:extLst>
          </p:cNvPr>
          <p:cNvCxnSpPr>
            <a:cxnSpLocks/>
          </p:cNvCxnSpPr>
          <p:nvPr/>
        </p:nvCxnSpPr>
        <p:spPr>
          <a:xfrm flipH="1" flipV="1">
            <a:off x="3683775" y="2822468"/>
            <a:ext cx="1238270" cy="408347"/>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1FDC3C6-0A3A-48A1-9804-3B01FB5E7062}"/>
              </a:ext>
            </a:extLst>
          </p:cNvPr>
          <p:cNvCxnSpPr>
            <a:cxnSpLocks/>
            <a:endCxn id="8" idx="1"/>
          </p:cNvCxnSpPr>
          <p:nvPr/>
        </p:nvCxnSpPr>
        <p:spPr>
          <a:xfrm flipV="1">
            <a:off x="8643832" y="3695910"/>
            <a:ext cx="1076775" cy="30891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2D03B18-8691-435C-9A53-3220DC1FF8B8}"/>
              </a:ext>
            </a:extLst>
          </p:cNvPr>
          <p:cNvCxnSpPr>
            <a:cxnSpLocks/>
            <a:endCxn id="7" idx="3"/>
          </p:cNvCxnSpPr>
          <p:nvPr/>
        </p:nvCxnSpPr>
        <p:spPr>
          <a:xfrm flipH="1">
            <a:off x="2302781" y="4645790"/>
            <a:ext cx="1273102" cy="75797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5677063E-872D-4614-A711-416682479A1B}"/>
              </a:ext>
            </a:extLst>
          </p:cNvPr>
          <p:cNvCxnSpPr>
            <a:cxnSpLocks/>
          </p:cNvCxnSpPr>
          <p:nvPr/>
        </p:nvCxnSpPr>
        <p:spPr>
          <a:xfrm flipH="1">
            <a:off x="4116501" y="5079438"/>
            <a:ext cx="1213016" cy="43528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0CF6B90-1F7F-4D0A-B2AB-04A03C983008}"/>
              </a:ext>
            </a:extLst>
          </p:cNvPr>
          <p:cNvCxnSpPr>
            <a:cxnSpLocks/>
          </p:cNvCxnSpPr>
          <p:nvPr/>
        </p:nvCxnSpPr>
        <p:spPr>
          <a:xfrm>
            <a:off x="6923423" y="5158461"/>
            <a:ext cx="1128895" cy="39473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491DE9A-7277-488F-BAED-38A33CB47D0E}"/>
              </a:ext>
            </a:extLst>
          </p:cNvPr>
          <p:cNvCxnSpPr>
            <a:cxnSpLocks/>
            <a:stCxn id="9" idx="1"/>
          </p:cNvCxnSpPr>
          <p:nvPr/>
        </p:nvCxnSpPr>
        <p:spPr>
          <a:xfrm flipH="1" flipV="1">
            <a:off x="8619664" y="4485157"/>
            <a:ext cx="1111116" cy="954468"/>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0" name="Rectangle: Rounded Corners 39">
            <a:extLst>
              <a:ext uri="{FF2B5EF4-FFF2-40B4-BE49-F238E27FC236}">
                <a16:creationId xmlns:a16="http://schemas.microsoft.com/office/drawing/2014/main" id="{33A39224-87A0-4A42-B255-8C0D6F11F051}"/>
              </a:ext>
            </a:extLst>
          </p:cNvPr>
          <p:cNvSpPr/>
          <p:nvPr/>
        </p:nvSpPr>
        <p:spPr>
          <a:xfrm>
            <a:off x="4885635" y="2048622"/>
            <a:ext cx="2226906" cy="801063"/>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t>Simple data and model access</a:t>
            </a:r>
          </a:p>
        </p:txBody>
      </p:sp>
    </p:spTree>
    <p:extLst>
      <p:ext uri="{BB962C8B-B14F-4D97-AF65-F5344CB8AC3E}">
        <p14:creationId xmlns:p14="http://schemas.microsoft.com/office/powerpoint/2010/main" val="2482546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ECF0FC6-D57B-48B6-9036-F4FFD91A4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17A211C-5863-4303-AC3D-AEBFDF6D6A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44150" y="-1"/>
            <a:ext cx="4050791"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0FA2369-10B3-4A99-93ED-036A92FD9C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809D69E-BFC4-423E-8F3C-FC197E2ACCD1}"/>
              </a:ext>
            </a:extLst>
          </p:cNvPr>
          <p:cNvSpPr>
            <a:spLocks noGrp="1"/>
          </p:cNvSpPr>
          <p:nvPr>
            <p:ph type="title"/>
          </p:nvPr>
        </p:nvSpPr>
        <p:spPr>
          <a:xfrm>
            <a:off x="8026162" y="1799304"/>
            <a:ext cx="3704820" cy="1907456"/>
          </a:xfrm>
        </p:spPr>
        <p:txBody>
          <a:bodyPr>
            <a:normAutofit/>
          </a:bodyPr>
          <a:lstStyle/>
          <a:p>
            <a:pPr algn="r"/>
            <a:r>
              <a:rPr lang="en-US" dirty="0">
                <a:solidFill>
                  <a:schemeClr val="tx1"/>
                </a:solidFill>
              </a:rPr>
              <a:t>Proposed </a:t>
            </a:r>
            <a:br>
              <a:rPr lang="en-US" dirty="0">
                <a:solidFill>
                  <a:schemeClr val="tx1"/>
                </a:solidFill>
              </a:rPr>
            </a:br>
            <a:r>
              <a:rPr lang="en-US" dirty="0">
                <a:solidFill>
                  <a:schemeClr val="tx1"/>
                </a:solidFill>
              </a:rPr>
              <a:t>Solution</a:t>
            </a:r>
          </a:p>
        </p:txBody>
      </p:sp>
      <p:sp>
        <p:nvSpPr>
          <p:cNvPr id="11" name="Rectangle: Rounded Corners 10">
            <a:extLst>
              <a:ext uri="{FF2B5EF4-FFF2-40B4-BE49-F238E27FC236}">
                <a16:creationId xmlns:a16="http://schemas.microsoft.com/office/drawing/2014/main" id="{791E7A3D-9332-4F1F-9F88-B76B4D9B8244}"/>
              </a:ext>
            </a:extLst>
          </p:cNvPr>
          <p:cNvSpPr/>
          <p:nvPr/>
        </p:nvSpPr>
        <p:spPr>
          <a:xfrm>
            <a:off x="1808047" y="1502606"/>
            <a:ext cx="4292081" cy="3489130"/>
          </a:xfrm>
          <a:prstGeom prst="roundRect">
            <a:avLst/>
          </a:prstGeom>
          <a:effectLst>
            <a:outerShdw blurRad="50800" dist="114300" dir="5400000" algn="t" rotWithShape="0">
              <a:prstClr val="black">
                <a:alpha val="40000"/>
              </a:prstClr>
            </a:outerShdw>
          </a:effectLst>
          <a:scene3d>
            <a:camera prst="orthographicFront"/>
            <a:lightRig rig="threePt" dir="t"/>
          </a:scene3d>
          <a:sp3d extrusionH="457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latin typeface="+mj-lt"/>
              </a:rPr>
              <a:t>LIKED</a:t>
            </a:r>
          </a:p>
          <a:p>
            <a:pPr algn="ctr"/>
            <a:r>
              <a:rPr lang="en-US" sz="2400" dirty="0">
                <a:solidFill>
                  <a:schemeClr val="tx1"/>
                </a:solidFill>
              </a:rPr>
              <a:t>A </a:t>
            </a:r>
            <a:r>
              <a:rPr lang="en-US" sz="2400" b="1" dirty="0">
                <a:solidFill>
                  <a:schemeClr val="tx1"/>
                </a:solidFill>
                <a:latin typeface="+mj-lt"/>
              </a:rPr>
              <a:t>LI</a:t>
            </a:r>
            <a:r>
              <a:rPr lang="en-US" sz="2400" dirty="0">
                <a:solidFill>
                  <a:schemeClr val="tx1"/>
                </a:solidFill>
              </a:rPr>
              <a:t>brary </a:t>
            </a:r>
            <a:r>
              <a:rPr lang="en-US" sz="2400" b="1" dirty="0">
                <a:solidFill>
                  <a:schemeClr val="tx1"/>
                </a:solidFill>
                <a:latin typeface="+mj-lt"/>
              </a:rPr>
              <a:t>K</a:t>
            </a:r>
            <a:r>
              <a:rPr lang="en-US" sz="2400" dirty="0">
                <a:solidFill>
                  <a:schemeClr val="tx1"/>
                </a:solidFill>
              </a:rPr>
              <a:t>nowledg</a:t>
            </a:r>
            <a:r>
              <a:rPr lang="en-US" sz="2400" b="1" dirty="0">
                <a:solidFill>
                  <a:schemeClr val="tx1"/>
                </a:solidFill>
                <a:latin typeface="+mj-lt"/>
              </a:rPr>
              <a:t>E</a:t>
            </a:r>
            <a:r>
              <a:rPr lang="en-US" sz="2400" dirty="0">
                <a:solidFill>
                  <a:schemeClr val="tx1"/>
                </a:solidFill>
              </a:rPr>
              <a:t> and </a:t>
            </a:r>
            <a:r>
              <a:rPr lang="en-US" sz="2400" b="1" dirty="0">
                <a:solidFill>
                  <a:schemeClr val="tx1"/>
                </a:solidFill>
                <a:latin typeface="+mj-lt"/>
              </a:rPr>
              <a:t>D</a:t>
            </a:r>
            <a:r>
              <a:rPr lang="en-US" sz="2400" dirty="0">
                <a:solidFill>
                  <a:schemeClr val="tx1"/>
                </a:solidFill>
              </a:rPr>
              <a:t>iscovery online resource for discovering and implementing knowledge, data, and infrastructure resources. </a:t>
            </a:r>
          </a:p>
        </p:txBody>
      </p:sp>
    </p:spTree>
    <p:extLst>
      <p:ext uri="{BB962C8B-B14F-4D97-AF65-F5344CB8AC3E}">
        <p14:creationId xmlns:p14="http://schemas.microsoft.com/office/powerpoint/2010/main" val="19668219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9919"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2C87A741-584B-48A7-B7BC-2C38400B1313}"/>
              </a:ext>
            </a:extLst>
          </p:cNvPr>
          <p:cNvSpPr>
            <a:spLocks noGrp="1"/>
          </p:cNvSpPr>
          <p:nvPr>
            <p:ph type="title"/>
          </p:nvPr>
        </p:nvSpPr>
        <p:spPr>
          <a:xfrm>
            <a:off x="492370" y="516836"/>
            <a:ext cx="3084844" cy="1961086"/>
          </a:xfrm>
        </p:spPr>
        <p:txBody>
          <a:bodyPr>
            <a:normAutofit/>
          </a:bodyPr>
          <a:lstStyle/>
          <a:p>
            <a:r>
              <a:rPr lang="en-US" sz="4000" dirty="0">
                <a:solidFill>
                  <a:srgbClr val="FFFFFF"/>
                </a:solidFill>
              </a:rPr>
              <a:t>LIKED: Putting the F in FAIR</a:t>
            </a:r>
          </a:p>
        </p:txBody>
      </p:sp>
      <p:cxnSp>
        <p:nvCxnSpPr>
          <p:cNvPr id="16" name="Straight Connector 15">
            <a:extLst>
              <a:ext uri="{FF2B5EF4-FFF2-40B4-BE49-F238E27FC236}">
                <a16:creationId xmlns:a16="http://schemas.microsoft.com/office/drawing/2014/main" id="{E04A321A-A039-4720-87B4-66A4210E0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752" y="2638787"/>
            <a:ext cx="27432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67AA90D2-AA2B-4932-B53E-FA9FD2F88AED}"/>
              </a:ext>
            </a:extLst>
          </p:cNvPr>
          <p:cNvSpPr>
            <a:spLocks noGrp="1"/>
          </p:cNvSpPr>
          <p:nvPr>
            <p:ph idx="1"/>
          </p:nvPr>
        </p:nvSpPr>
        <p:spPr>
          <a:xfrm>
            <a:off x="571752" y="2799654"/>
            <a:ext cx="3005462" cy="3189665"/>
          </a:xfrm>
        </p:spPr>
        <p:txBody>
          <a:bodyPr>
            <a:normAutofit lnSpcReduction="10000"/>
          </a:bodyPr>
          <a:lstStyle/>
          <a:p>
            <a:pPr lvl="1">
              <a:buFont typeface="Arial" panose="020B0604020202020204" pitchFamily="34" charset="0"/>
              <a:buChar char="•"/>
            </a:pPr>
            <a:r>
              <a:rPr lang="en-US" sz="1800" b="1" i="1" dirty="0">
                <a:solidFill>
                  <a:schemeClr val="accent1">
                    <a:lumMod val="40000"/>
                    <a:lumOff val="60000"/>
                  </a:schemeClr>
                </a:solidFill>
              </a:rPr>
              <a:t>Collaboratively build </a:t>
            </a:r>
            <a:r>
              <a:rPr lang="en-US" sz="1800" dirty="0">
                <a:solidFill>
                  <a:srgbClr val="FFFFFF"/>
                </a:solidFill>
              </a:rPr>
              <a:t>a central ideation resource</a:t>
            </a:r>
          </a:p>
          <a:p>
            <a:pPr lvl="1">
              <a:buFont typeface="Arial" panose="020B0604020202020204" pitchFamily="34" charset="0"/>
              <a:buChar char="•"/>
            </a:pPr>
            <a:r>
              <a:rPr lang="en-US" sz="1800" b="1" i="1" dirty="0">
                <a:solidFill>
                  <a:schemeClr val="accent1">
                    <a:lumMod val="40000"/>
                    <a:lumOff val="60000"/>
                  </a:schemeClr>
                </a:solidFill>
              </a:rPr>
              <a:t>Connect</a:t>
            </a:r>
            <a:r>
              <a:rPr lang="en-US" sz="1800" dirty="0">
                <a:solidFill>
                  <a:srgbClr val="FFFFFF"/>
                </a:solidFill>
              </a:rPr>
              <a:t> educational content to Heliophysics resources</a:t>
            </a:r>
          </a:p>
          <a:p>
            <a:pPr lvl="1">
              <a:buFont typeface="Arial" panose="020B0604020202020204" pitchFamily="34" charset="0"/>
              <a:buChar char="•"/>
            </a:pPr>
            <a:r>
              <a:rPr lang="en-US" sz="1800" dirty="0">
                <a:solidFill>
                  <a:schemeClr val="bg1"/>
                </a:solidFill>
              </a:rPr>
              <a:t>Encourage</a:t>
            </a:r>
            <a:r>
              <a:rPr lang="en-US" sz="1800" dirty="0">
                <a:solidFill>
                  <a:schemeClr val="accent1">
                    <a:lumMod val="40000"/>
                    <a:lumOff val="60000"/>
                  </a:schemeClr>
                </a:solidFill>
              </a:rPr>
              <a:t> </a:t>
            </a:r>
            <a:r>
              <a:rPr lang="en-US" sz="1800" b="1" i="1" dirty="0">
                <a:solidFill>
                  <a:schemeClr val="accent1">
                    <a:lumMod val="40000"/>
                    <a:lumOff val="60000"/>
                  </a:schemeClr>
                </a:solidFill>
              </a:rPr>
              <a:t>content discovery</a:t>
            </a:r>
            <a:r>
              <a:rPr lang="en-US" sz="1800" b="1" i="1" dirty="0">
                <a:solidFill>
                  <a:srgbClr val="FFFFFF"/>
                </a:solidFill>
              </a:rPr>
              <a:t> </a:t>
            </a:r>
            <a:r>
              <a:rPr lang="en-US" sz="1800" dirty="0">
                <a:solidFill>
                  <a:srgbClr val="FFFFFF"/>
                </a:solidFill>
              </a:rPr>
              <a:t>across research areas</a:t>
            </a:r>
          </a:p>
          <a:p>
            <a:pPr lvl="1">
              <a:buFont typeface="Arial" panose="020B0604020202020204" pitchFamily="34" charset="0"/>
              <a:buChar char="•"/>
            </a:pPr>
            <a:r>
              <a:rPr lang="en-US" sz="1800" dirty="0">
                <a:solidFill>
                  <a:srgbClr val="FFFFFF"/>
                </a:solidFill>
              </a:rPr>
              <a:t>Promote and create </a:t>
            </a:r>
            <a:r>
              <a:rPr lang="en-US" sz="1800" b="1" i="1" dirty="0">
                <a:solidFill>
                  <a:schemeClr val="accent1">
                    <a:lumMod val="40000"/>
                    <a:lumOff val="60000"/>
                  </a:schemeClr>
                </a:solidFill>
              </a:rPr>
              <a:t>interactive content </a:t>
            </a:r>
            <a:r>
              <a:rPr lang="en-US" sz="1800" dirty="0">
                <a:solidFill>
                  <a:srgbClr val="FFFFFF"/>
                </a:solidFill>
              </a:rPr>
              <a:t>to attract new talent</a:t>
            </a:r>
          </a:p>
          <a:p>
            <a:pPr lvl="1">
              <a:buFont typeface="Arial" panose="020B0604020202020204" pitchFamily="34" charset="0"/>
              <a:buChar char="•"/>
            </a:pPr>
            <a:endParaRPr lang="en-US" sz="1600" dirty="0">
              <a:solidFill>
                <a:srgbClr val="FFFFFF"/>
              </a:solidFill>
            </a:endParaRPr>
          </a:p>
        </p:txBody>
      </p:sp>
      <p:pic>
        <p:nvPicPr>
          <p:cNvPr id="5" name="Content Placeholder 4" descr="Diagram&#10;&#10;Description automatically generated">
            <a:extLst>
              <a:ext uri="{FF2B5EF4-FFF2-40B4-BE49-F238E27FC236}">
                <a16:creationId xmlns:a16="http://schemas.microsoft.com/office/drawing/2014/main" id="{8522FE56-7917-461C-BC02-35F5F8B7516D}"/>
              </a:ext>
            </a:extLst>
          </p:cNvPr>
          <p:cNvPicPr>
            <a:picLocks noChangeAspect="1"/>
          </p:cNvPicPr>
          <p:nvPr/>
        </p:nvPicPr>
        <p:blipFill>
          <a:blip r:embed="rId3"/>
          <a:stretch>
            <a:fillRect/>
          </a:stretch>
        </p:blipFill>
        <p:spPr>
          <a:xfrm>
            <a:off x="4213261" y="1000154"/>
            <a:ext cx="7825413" cy="5184336"/>
          </a:xfrm>
          <a:prstGeom prst="rect">
            <a:avLst/>
          </a:prstGeom>
        </p:spPr>
      </p:pic>
    </p:spTree>
    <p:extLst>
      <p:ext uri="{BB962C8B-B14F-4D97-AF65-F5344CB8AC3E}">
        <p14:creationId xmlns:p14="http://schemas.microsoft.com/office/powerpoint/2010/main" val="3016431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1000"/>
                                  </p:stCondLst>
                                  <p:childTnLst>
                                    <p:set>
                                      <p:cBhvr>
                                        <p:cTn id="10" dur="1" fill="hold">
                                          <p:stCondLst>
                                            <p:cond delay="0"/>
                                          </p:stCondLst>
                                        </p:cTn>
                                        <p:tgtEl>
                                          <p:spTgt spid="9">
                                            <p:txEl>
                                              <p:pRg st="1" end="1"/>
                                            </p:txEl>
                                          </p:spTgt>
                                        </p:tgtEl>
                                        <p:attrNameLst>
                                          <p:attrName>style.visibility</p:attrName>
                                        </p:attrNameLst>
                                      </p:cBhvr>
                                      <p:to>
                                        <p:strVal val="visible"/>
                                      </p:to>
                                    </p:set>
                                    <p:animEffect transition="in" filter="wipe(left)">
                                      <p:cBhvr>
                                        <p:cTn id="11" dur="500"/>
                                        <p:tgtEl>
                                          <p:spTgt spid="9">
                                            <p:txEl>
                                              <p:pRg st="1" end="1"/>
                                            </p:txEl>
                                          </p:spTgt>
                                        </p:tgtEl>
                                      </p:cBhvr>
                                    </p:animEffect>
                                  </p:childTnLst>
                                </p:cTn>
                              </p:par>
                            </p:childTnLst>
                          </p:cTn>
                        </p:par>
                        <p:par>
                          <p:cTn id="12" fill="hold">
                            <p:stCondLst>
                              <p:cond delay="2000"/>
                            </p:stCondLst>
                            <p:childTnLst>
                              <p:par>
                                <p:cTn id="13" presetID="22" presetClass="entr" presetSubtype="8" fill="hold" nodeType="afterEffect">
                                  <p:stCondLst>
                                    <p:cond delay="1000"/>
                                  </p:stCondLst>
                                  <p:childTnLst>
                                    <p:set>
                                      <p:cBhvr>
                                        <p:cTn id="14" dur="1" fill="hold">
                                          <p:stCondLst>
                                            <p:cond delay="0"/>
                                          </p:stCondLst>
                                        </p:cTn>
                                        <p:tgtEl>
                                          <p:spTgt spid="9">
                                            <p:txEl>
                                              <p:pRg st="2" end="2"/>
                                            </p:txEl>
                                          </p:spTgt>
                                        </p:tgtEl>
                                        <p:attrNameLst>
                                          <p:attrName>style.visibility</p:attrName>
                                        </p:attrNameLst>
                                      </p:cBhvr>
                                      <p:to>
                                        <p:strVal val="visible"/>
                                      </p:to>
                                    </p:set>
                                    <p:animEffect transition="in" filter="wipe(left)">
                                      <p:cBhvr>
                                        <p:cTn id="15" dur="500"/>
                                        <p:tgtEl>
                                          <p:spTgt spid="9">
                                            <p:txEl>
                                              <p:pRg st="2" end="2"/>
                                            </p:txEl>
                                          </p:spTgt>
                                        </p:tgtEl>
                                      </p:cBhvr>
                                    </p:animEffect>
                                  </p:childTnLst>
                                </p:cTn>
                              </p:par>
                            </p:childTnLst>
                          </p:cTn>
                        </p:par>
                        <p:par>
                          <p:cTn id="16" fill="hold">
                            <p:stCondLst>
                              <p:cond delay="3500"/>
                            </p:stCondLst>
                            <p:childTnLst>
                              <p:par>
                                <p:cTn id="17" presetID="22" presetClass="entr" presetSubtype="8" fill="hold" nodeType="afterEffect">
                                  <p:stCondLst>
                                    <p:cond delay="1000"/>
                                  </p:stCondLst>
                                  <p:childTnLst>
                                    <p:set>
                                      <p:cBhvr>
                                        <p:cTn id="18" dur="1" fill="hold">
                                          <p:stCondLst>
                                            <p:cond delay="0"/>
                                          </p:stCondLst>
                                        </p:cTn>
                                        <p:tgtEl>
                                          <p:spTgt spid="9">
                                            <p:txEl>
                                              <p:pRg st="3" end="3"/>
                                            </p:txEl>
                                          </p:spTgt>
                                        </p:tgtEl>
                                        <p:attrNameLst>
                                          <p:attrName>style.visibility</p:attrName>
                                        </p:attrNameLst>
                                      </p:cBhvr>
                                      <p:to>
                                        <p:strVal val="visible"/>
                                      </p:to>
                                    </p:set>
                                    <p:animEffect transition="in" filter="wipe(left)">
                                      <p:cBhvr>
                                        <p:cTn id="19"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9919"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6AA1CB64-B72B-4AC2-A56E-FC843DAC778E}"/>
              </a:ext>
            </a:extLst>
          </p:cNvPr>
          <p:cNvSpPr>
            <a:spLocks noGrp="1"/>
          </p:cNvSpPr>
          <p:nvPr>
            <p:ph type="title"/>
          </p:nvPr>
        </p:nvSpPr>
        <p:spPr>
          <a:xfrm>
            <a:off x="492370" y="516836"/>
            <a:ext cx="3084844" cy="1961086"/>
          </a:xfrm>
        </p:spPr>
        <p:txBody>
          <a:bodyPr vert="horz" lIns="91440" tIns="45720" rIns="91440" bIns="45720" rtlCol="0">
            <a:normAutofit/>
          </a:bodyPr>
          <a:lstStyle/>
          <a:p>
            <a:r>
              <a:rPr lang="en-US" sz="4000" dirty="0">
                <a:solidFill>
                  <a:srgbClr val="FFFFFF"/>
                </a:solidFill>
              </a:rPr>
              <a:t>LIKED: Putting the </a:t>
            </a:r>
            <a:br>
              <a:rPr lang="en-US" sz="4000" dirty="0">
                <a:solidFill>
                  <a:srgbClr val="FFFFFF"/>
                </a:solidFill>
              </a:rPr>
            </a:br>
            <a:r>
              <a:rPr lang="en-US" sz="4000" dirty="0">
                <a:solidFill>
                  <a:srgbClr val="FFFFFF"/>
                </a:solidFill>
              </a:rPr>
              <a:t>F in FAIR</a:t>
            </a:r>
          </a:p>
        </p:txBody>
      </p:sp>
      <p:cxnSp>
        <p:nvCxnSpPr>
          <p:cNvPr id="38" name="Straight Connector 37">
            <a:extLst>
              <a:ext uri="{FF2B5EF4-FFF2-40B4-BE49-F238E27FC236}">
                <a16:creationId xmlns:a16="http://schemas.microsoft.com/office/drawing/2014/main" id="{E04A321A-A039-4720-87B4-66A4210E0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1752" y="2638787"/>
            <a:ext cx="27432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Content Placeholder 21">
            <a:extLst>
              <a:ext uri="{FF2B5EF4-FFF2-40B4-BE49-F238E27FC236}">
                <a16:creationId xmlns:a16="http://schemas.microsoft.com/office/drawing/2014/main" id="{13E2F0F7-2E47-4DF1-BA0B-A79F69E10FBC}"/>
              </a:ext>
            </a:extLst>
          </p:cNvPr>
          <p:cNvSpPr>
            <a:spLocks noGrp="1"/>
          </p:cNvSpPr>
          <p:nvPr>
            <p:ph idx="1"/>
          </p:nvPr>
        </p:nvSpPr>
        <p:spPr>
          <a:xfrm>
            <a:off x="571752" y="2799654"/>
            <a:ext cx="3005462" cy="3451853"/>
          </a:xfrm>
        </p:spPr>
        <p:txBody>
          <a:bodyPr>
            <a:normAutofit lnSpcReduction="10000"/>
          </a:bodyPr>
          <a:lstStyle/>
          <a:p>
            <a:pPr lvl="1">
              <a:buFont typeface="Arial" panose="020B0604020202020204" pitchFamily="34" charset="0"/>
              <a:buChar char="•"/>
            </a:pPr>
            <a:r>
              <a:rPr lang="en-US" sz="1800" dirty="0">
                <a:solidFill>
                  <a:srgbClr val="FFFFFF"/>
                </a:solidFill>
              </a:rPr>
              <a:t>Build a </a:t>
            </a:r>
            <a:r>
              <a:rPr lang="en-US" sz="1800" b="1" i="1" dirty="0">
                <a:solidFill>
                  <a:schemeClr val="accent1">
                    <a:lumMod val="40000"/>
                    <a:lumOff val="60000"/>
                  </a:schemeClr>
                </a:solidFill>
              </a:rPr>
              <a:t>system of systems </a:t>
            </a:r>
            <a:r>
              <a:rPr lang="en-US" sz="1800" dirty="0">
                <a:solidFill>
                  <a:srgbClr val="FFFFFF"/>
                </a:solidFill>
              </a:rPr>
              <a:t>via simplified parameters</a:t>
            </a:r>
          </a:p>
          <a:p>
            <a:pPr lvl="1">
              <a:buFont typeface="Arial" panose="020B0604020202020204" pitchFamily="34" charset="0"/>
              <a:buChar char="•"/>
            </a:pPr>
            <a:r>
              <a:rPr lang="en-US" sz="1800" b="1" i="1" dirty="0">
                <a:solidFill>
                  <a:schemeClr val="accent1">
                    <a:lumMod val="40000"/>
                    <a:lumOff val="60000"/>
                  </a:schemeClr>
                </a:solidFill>
              </a:rPr>
              <a:t>Efficiently leverage </a:t>
            </a:r>
            <a:r>
              <a:rPr lang="en-US" sz="1800" dirty="0">
                <a:solidFill>
                  <a:srgbClr val="FFFFFF"/>
                </a:solidFill>
              </a:rPr>
              <a:t>currently existing archives and resources</a:t>
            </a:r>
          </a:p>
          <a:p>
            <a:pPr lvl="1">
              <a:buFont typeface="Arial" panose="020B0604020202020204" pitchFamily="34" charset="0"/>
              <a:buChar char="•"/>
            </a:pPr>
            <a:r>
              <a:rPr lang="en-US" sz="1800" dirty="0">
                <a:solidFill>
                  <a:srgbClr val="FFFFFF"/>
                </a:solidFill>
              </a:rPr>
              <a:t>Work towards a </a:t>
            </a:r>
            <a:r>
              <a:rPr lang="en-US" sz="1800" b="1" i="1" dirty="0">
                <a:solidFill>
                  <a:schemeClr val="accent1">
                    <a:lumMod val="40000"/>
                    <a:lumOff val="60000"/>
                  </a:schemeClr>
                </a:solidFill>
              </a:rPr>
              <a:t>standard set of microservices</a:t>
            </a:r>
          </a:p>
          <a:p>
            <a:pPr lvl="1">
              <a:buFont typeface="Arial" panose="020B0604020202020204" pitchFamily="34" charset="0"/>
              <a:buChar char="•"/>
            </a:pPr>
            <a:r>
              <a:rPr lang="en-US" sz="1800" b="1" i="1" dirty="0">
                <a:solidFill>
                  <a:schemeClr val="accent1">
                    <a:lumMod val="40000"/>
                    <a:lumOff val="60000"/>
                  </a:schemeClr>
                </a:solidFill>
              </a:rPr>
              <a:t>Increase connections </a:t>
            </a:r>
            <a:r>
              <a:rPr lang="en-US" sz="1800" dirty="0">
                <a:solidFill>
                  <a:srgbClr val="FFFFFF"/>
                </a:solidFill>
              </a:rPr>
              <a:t>between components</a:t>
            </a:r>
          </a:p>
          <a:p>
            <a:pPr lvl="1">
              <a:buFont typeface="Arial" panose="020B0604020202020204" pitchFamily="34" charset="0"/>
              <a:buChar char="•"/>
            </a:pPr>
            <a:r>
              <a:rPr lang="en-US" sz="1800" b="1" i="1" dirty="0">
                <a:solidFill>
                  <a:schemeClr val="accent1">
                    <a:lumMod val="40000"/>
                    <a:lumOff val="60000"/>
                  </a:schemeClr>
                </a:solidFill>
              </a:rPr>
              <a:t>Extend</a:t>
            </a:r>
            <a:r>
              <a:rPr lang="en-US" sz="1800" dirty="0">
                <a:solidFill>
                  <a:srgbClr val="FFFFFF"/>
                </a:solidFill>
              </a:rPr>
              <a:t> to areas outside of Heliophysics</a:t>
            </a:r>
          </a:p>
          <a:p>
            <a:pPr lvl="1">
              <a:buFont typeface="Arial" panose="020B0604020202020204" pitchFamily="34" charset="0"/>
              <a:buChar char="•"/>
            </a:pPr>
            <a:endParaRPr lang="en-US" sz="1800" dirty="0">
              <a:solidFill>
                <a:srgbClr val="FFFFFF"/>
              </a:solidFill>
            </a:endParaRPr>
          </a:p>
        </p:txBody>
      </p:sp>
      <p:pic>
        <p:nvPicPr>
          <p:cNvPr id="5" name="Content Placeholder 4" descr="Diagram&#10;&#10;Description automatically generated">
            <a:extLst>
              <a:ext uri="{FF2B5EF4-FFF2-40B4-BE49-F238E27FC236}">
                <a16:creationId xmlns:a16="http://schemas.microsoft.com/office/drawing/2014/main" id="{DD27A897-4EBF-41BA-9944-0563416E5E24}"/>
              </a:ext>
            </a:extLst>
          </p:cNvPr>
          <p:cNvPicPr>
            <a:picLocks noChangeAspect="1"/>
          </p:cNvPicPr>
          <p:nvPr/>
        </p:nvPicPr>
        <p:blipFill>
          <a:blip r:embed="rId3"/>
          <a:stretch>
            <a:fillRect/>
          </a:stretch>
        </p:blipFill>
        <p:spPr>
          <a:xfrm>
            <a:off x="4059935" y="1164908"/>
            <a:ext cx="8040687" cy="4824411"/>
          </a:xfrm>
          <a:prstGeom prst="rect">
            <a:avLst/>
          </a:prstGeom>
        </p:spPr>
      </p:pic>
      <p:sp>
        <p:nvSpPr>
          <p:cNvPr id="3" name="TextBox 2">
            <a:extLst>
              <a:ext uri="{FF2B5EF4-FFF2-40B4-BE49-F238E27FC236}">
                <a16:creationId xmlns:a16="http://schemas.microsoft.com/office/drawing/2014/main" id="{233A2E04-904F-4119-BCB8-73E4D4B79C22}"/>
              </a:ext>
            </a:extLst>
          </p:cNvPr>
          <p:cNvSpPr txBox="1"/>
          <p:nvPr/>
        </p:nvSpPr>
        <p:spPr>
          <a:xfrm>
            <a:off x="4532671" y="6251507"/>
            <a:ext cx="7087577" cy="369332"/>
          </a:xfrm>
          <a:prstGeom prst="rect">
            <a:avLst/>
          </a:prstGeom>
          <a:noFill/>
        </p:spPr>
        <p:txBody>
          <a:bodyPr wrap="square" rtlCol="0">
            <a:spAutoFit/>
          </a:bodyPr>
          <a:lstStyle/>
          <a:p>
            <a:pPr algn="ctr"/>
            <a:r>
              <a:rPr lang="en-US" dirty="0"/>
              <a:t>(FAIR = Findable, Accessible, Interoperable and Reusable)</a:t>
            </a:r>
          </a:p>
        </p:txBody>
      </p:sp>
    </p:spTree>
    <p:extLst>
      <p:ext uri="{BB962C8B-B14F-4D97-AF65-F5344CB8AC3E}">
        <p14:creationId xmlns:p14="http://schemas.microsoft.com/office/powerpoint/2010/main" val="2097426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wipe(left)">
                                      <p:cBhvr>
                                        <p:cTn id="7" dur="500"/>
                                        <p:tgtEl>
                                          <p:spTgt spid="22">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1000"/>
                                  </p:stCondLst>
                                  <p:childTnLst>
                                    <p:set>
                                      <p:cBhvr>
                                        <p:cTn id="10" dur="1" fill="hold">
                                          <p:stCondLst>
                                            <p:cond delay="0"/>
                                          </p:stCondLst>
                                        </p:cTn>
                                        <p:tgtEl>
                                          <p:spTgt spid="22">
                                            <p:txEl>
                                              <p:pRg st="1" end="1"/>
                                            </p:txEl>
                                          </p:spTgt>
                                        </p:tgtEl>
                                        <p:attrNameLst>
                                          <p:attrName>style.visibility</p:attrName>
                                        </p:attrNameLst>
                                      </p:cBhvr>
                                      <p:to>
                                        <p:strVal val="visible"/>
                                      </p:to>
                                    </p:set>
                                    <p:animEffect transition="in" filter="wipe(left)">
                                      <p:cBhvr>
                                        <p:cTn id="11" dur="500"/>
                                        <p:tgtEl>
                                          <p:spTgt spid="22">
                                            <p:txEl>
                                              <p:pRg st="1" end="1"/>
                                            </p:txEl>
                                          </p:spTgt>
                                        </p:tgtEl>
                                      </p:cBhvr>
                                    </p:animEffect>
                                  </p:childTnLst>
                                </p:cTn>
                              </p:par>
                            </p:childTnLst>
                          </p:cTn>
                        </p:par>
                        <p:par>
                          <p:cTn id="12" fill="hold">
                            <p:stCondLst>
                              <p:cond delay="2000"/>
                            </p:stCondLst>
                            <p:childTnLst>
                              <p:par>
                                <p:cTn id="13" presetID="22" presetClass="entr" presetSubtype="8" fill="hold" nodeType="afterEffect">
                                  <p:stCondLst>
                                    <p:cond delay="1000"/>
                                  </p:stCondLst>
                                  <p:childTnLst>
                                    <p:set>
                                      <p:cBhvr>
                                        <p:cTn id="14" dur="1" fill="hold">
                                          <p:stCondLst>
                                            <p:cond delay="0"/>
                                          </p:stCondLst>
                                        </p:cTn>
                                        <p:tgtEl>
                                          <p:spTgt spid="22">
                                            <p:txEl>
                                              <p:pRg st="2" end="2"/>
                                            </p:txEl>
                                          </p:spTgt>
                                        </p:tgtEl>
                                        <p:attrNameLst>
                                          <p:attrName>style.visibility</p:attrName>
                                        </p:attrNameLst>
                                      </p:cBhvr>
                                      <p:to>
                                        <p:strVal val="visible"/>
                                      </p:to>
                                    </p:set>
                                    <p:animEffect transition="in" filter="wipe(left)">
                                      <p:cBhvr>
                                        <p:cTn id="15" dur="500"/>
                                        <p:tgtEl>
                                          <p:spTgt spid="22">
                                            <p:txEl>
                                              <p:pRg st="2" end="2"/>
                                            </p:txEl>
                                          </p:spTgt>
                                        </p:tgtEl>
                                      </p:cBhvr>
                                    </p:animEffect>
                                  </p:childTnLst>
                                </p:cTn>
                              </p:par>
                            </p:childTnLst>
                          </p:cTn>
                        </p:par>
                        <p:par>
                          <p:cTn id="16" fill="hold">
                            <p:stCondLst>
                              <p:cond delay="3500"/>
                            </p:stCondLst>
                            <p:childTnLst>
                              <p:par>
                                <p:cTn id="17" presetID="22" presetClass="entr" presetSubtype="8" fill="hold" nodeType="afterEffect">
                                  <p:stCondLst>
                                    <p:cond delay="1000"/>
                                  </p:stCondLst>
                                  <p:childTnLst>
                                    <p:set>
                                      <p:cBhvr>
                                        <p:cTn id="18" dur="1" fill="hold">
                                          <p:stCondLst>
                                            <p:cond delay="0"/>
                                          </p:stCondLst>
                                        </p:cTn>
                                        <p:tgtEl>
                                          <p:spTgt spid="22">
                                            <p:txEl>
                                              <p:pRg st="3" end="3"/>
                                            </p:txEl>
                                          </p:spTgt>
                                        </p:tgtEl>
                                        <p:attrNameLst>
                                          <p:attrName>style.visibility</p:attrName>
                                        </p:attrNameLst>
                                      </p:cBhvr>
                                      <p:to>
                                        <p:strVal val="visible"/>
                                      </p:to>
                                    </p:set>
                                    <p:animEffect transition="in" filter="wipe(left)">
                                      <p:cBhvr>
                                        <p:cTn id="19" dur="500"/>
                                        <p:tgtEl>
                                          <p:spTgt spid="22">
                                            <p:txEl>
                                              <p:pRg st="3" end="3"/>
                                            </p:txEl>
                                          </p:spTgt>
                                        </p:tgtEl>
                                      </p:cBhvr>
                                    </p:animEffect>
                                  </p:childTnLst>
                                </p:cTn>
                              </p:par>
                            </p:childTnLst>
                          </p:cTn>
                        </p:par>
                        <p:par>
                          <p:cTn id="20" fill="hold">
                            <p:stCondLst>
                              <p:cond delay="5000"/>
                            </p:stCondLst>
                            <p:childTnLst>
                              <p:par>
                                <p:cTn id="21" presetID="22" presetClass="entr" presetSubtype="8" fill="hold" nodeType="afterEffect">
                                  <p:stCondLst>
                                    <p:cond delay="1000"/>
                                  </p:stCondLst>
                                  <p:childTnLst>
                                    <p:set>
                                      <p:cBhvr>
                                        <p:cTn id="22" dur="1" fill="hold">
                                          <p:stCondLst>
                                            <p:cond delay="0"/>
                                          </p:stCondLst>
                                        </p:cTn>
                                        <p:tgtEl>
                                          <p:spTgt spid="22">
                                            <p:txEl>
                                              <p:pRg st="4" end="4"/>
                                            </p:txEl>
                                          </p:spTgt>
                                        </p:tgtEl>
                                        <p:attrNameLst>
                                          <p:attrName>style.visibility</p:attrName>
                                        </p:attrNameLst>
                                      </p:cBhvr>
                                      <p:to>
                                        <p:strVal val="visible"/>
                                      </p:to>
                                    </p:set>
                                    <p:animEffect transition="in" filter="wipe(left)">
                                      <p:cBhvr>
                                        <p:cTn id="23" dur="500"/>
                                        <p:tgtEl>
                                          <p:spTgt spid="2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ECF0FC6-D57B-48B6-9036-F4FFD91A4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17A211C-5863-4303-AC3D-AEBFDF6D6A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44150" y="-1"/>
            <a:ext cx="4050791"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0FA2369-10B3-4A99-93ED-036A92FD9C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Title 1">
            <a:extLst>
              <a:ext uri="{FF2B5EF4-FFF2-40B4-BE49-F238E27FC236}">
                <a16:creationId xmlns:a16="http://schemas.microsoft.com/office/drawing/2014/main" id="{D33CE5B3-C0B7-4CAF-A220-49659D722F57}"/>
              </a:ext>
            </a:extLst>
          </p:cNvPr>
          <p:cNvSpPr txBox="1">
            <a:spLocks/>
          </p:cNvSpPr>
          <p:nvPr/>
        </p:nvSpPr>
        <p:spPr>
          <a:xfrm>
            <a:off x="8026162" y="1799304"/>
            <a:ext cx="3704820" cy="190745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a:lstStyle>
          <a:p>
            <a:pPr algn="r"/>
            <a:r>
              <a:rPr lang="en-US">
                <a:solidFill>
                  <a:schemeClr val="tx1"/>
                </a:solidFill>
              </a:rPr>
              <a:t>Proposed </a:t>
            </a:r>
            <a:br>
              <a:rPr lang="en-US">
                <a:solidFill>
                  <a:schemeClr val="tx1"/>
                </a:solidFill>
              </a:rPr>
            </a:br>
            <a:r>
              <a:rPr lang="en-US">
                <a:solidFill>
                  <a:schemeClr val="tx1"/>
                </a:solidFill>
              </a:rPr>
              <a:t>Solution</a:t>
            </a:r>
            <a:endParaRPr lang="en-US" dirty="0">
              <a:solidFill>
                <a:schemeClr val="tx1"/>
              </a:solidFill>
            </a:endParaRPr>
          </a:p>
        </p:txBody>
      </p:sp>
      <p:sp>
        <p:nvSpPr>
          <p:cNvPr id="32" name="Rectangle: Rounded Corners 31">
            <a:extLst>
              <a:ext uri="{FF2B5EF4-FFF2-40B4-BE49-F238E27FC236}">
                <a16:creationId xmlns:a16="http://schemas.microsoft.com/office/drawing/2014/main" id="{E1A3C504-46A8-4CE1-89A2-D8C0D19C69BD}"/>
              </a:ext>
            </a:extLst>
          </p:cNvPr>
          <p:cNvSpPr/>
          <p:nvPr/>
        </p:nvSpPr>
        <p:spPr>
          <a:xfrm>
            <a:off x="1808047" y="1502606"/>
            <a:ext cx="4292081" cy="3489130"/>
          </a:xfrm>
          <a:prstGeom prst="roundRect">
            <a:avLst/>
          </a:prstGeom>
          <a:effectLst>
            <a:outerShdw blurRad="50800" dist="114300" dir="5400000" algn="t" rotWithShape="0">
              <a:prstClr val="black">
                <a:alpha val="40000"/>
              </a:prstClr>
            </a:outerShdw>
          </a:effectLst>
          <a:scene3d>
            <a:camera prst="orthographicFront"/>
            <a:lightRig rig="threePt" dir="t"/>
          </a:scene3d>
          <a:sp3d extrusionH="457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latin typeface="+mj-lt"/>
              </a:rPr>
              <a:t>LIKED</a:t>
            </a:r>
          </a:p>
          <a:p>
            <a:pPr algn="ctr"/>
            <a:r>
              <a:rPr lang="en-US" sz="2400" dirty="0">
                <a:solidFill>
                  <a:schemeClr val="tx1"/>
                </a:solidFill>
              </a:rPr>
              <a:t>A </a:t>
            </a:r>
            <a:r>
              <a:rPr lang="en-US" sz="2400" b="1" dirty="0">
                <a:solidFill>
                  <a:schemeClr val="tx1"/>
                </a:solidFill>
                <a:latin typeface="+mj-lt"/>
              </a:rPr>
              <a:t>LI</a:t>
            </a:r>
            <a:r>
              <a:rPr lang="en-US" sz="2400" dirty="0">
                <a:solidFill>
                  <a:schemeClr val="tx1"/>
                </a:solidFill>
              </a:rPr>
              <a:t>brary </a:t>
            </a:r>
            <a:r>
              <a:rPr lang="en-US" sz="2400" b="1" dirty="0">
                <a:solidFill>
                  <a:schemeClr val="tx1"/>
                </a:solidFill>
                <a:latin typeface="+mj-lt"/>
              </a:rPr>
              <a:t>K</a:t>
            </a:r>
            <a:r>
              <a:rPr lang="en-US" sz="2400" dirty="0">
                <a:solidFill>
                  <a:schemeClr val="tx1"/>
                </a:solidFill>
              </a:rPr>
              <a:t>nowledg</a:t>
            </a:r>
            <a:r>
              <a:rPr lang="en-US" sz="2400" b="1" dirty="0">
                <a:solidFill>
                  <a:schemeClr val="tx1"/>
                </a:solidFill>
                <a:latin typeface="+mj-lt"/>
              </a:rPr>
              <a:t>E</a:t>
            </a:r>
            <a:r>
              <a:rPr lang="en-US" sz="2400" dirty="0">
                <a:solidFill>
                  <a:schemeClr val="tx1"/>
                </a:solidFill>
              </a:rPr>
              <a:t> and </a:t>
            </a:r>
            <a:r>
              <a:rPr lang="en-US" sz="2400" b="1" dirty="0">
                <a:solidFill>
                  <a:schemeClr val="tx1"/>
                </a:solidFill>
                <a:latin typeface="+mj-lt"/>
              </a:rPr>
              <a:t>D</a:t>
            </a:r>
            <a:r>
              <a:rPr lang="en-US" sz="2400" dirty="0">
                <a:solidFill>
                  <a:schemeClr val="tx1"/>
                </a:solidFill>
              </a:rPr>
              <a:t>iscovery online resource for discovering and implementing knowledge, data, and infrastructure resources. </a:t>
            </a:r>
          </a:p>
        </p:txBody>
      </p:sp>
      <p:sp>
        <p:nvSpPr>
          <p:cNvPr id="33" name="Rectangle: Rounded Corners 32">
            <a:extLst>
              <a:ext uri="{FF2B5EF4-FFF2-40B4-BE49-F238E27FC236}">
                <a16:creationId xmlns:a16="http://schemas.microsoft.com/office/drawing/2014/main" id="{7158603C-76D5-4D3C-9B08-D940714994C4}"/>
              </a:ext>
            </a:extLst>
          </p:cNvPr>
          <p:cNvSpPr/>
          <p:nvPr/>
        </p:nvSpPr>
        <p:spPr>
          <a:xfrm>
            <a:off x="1808047" y="3247171"/>
            <a:ext cx="4292081" cy="3489130"/>
          </a:xfrm>
          <a:prstGeom prst="roundRect">
            <a:avLst/>
          </a:prstGeom>
          <a:effectLst>
            <a:outerShdw blurRad="50800" dist="114300" dir="5400000" algn="t" rotWithShape="0">
              <a:prstClr val="black">
                <a:alpha val="40000"/>
              </a:prstClr>
            </a:outerShdw>
          </a:effectLst>
          <a:scene3d>
            <a:camera prst="orthographicFront">
              <a:rot lat="20999999" lon="0" rev="0"/>
            </a:camera>
            <a:lightRig rig="threePt" dir="t"/>
          </a:scene3d>
          <a:sp3d extrusionH="457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latin typeface="+mj-lt"/>
              </a:rPr>
              <a:t>LIKED</a:t>
            </a:r>
          </a:p>
          <a:p>
            <a:pPr algn="ctr"/>
            <a:r>
              <a:rPr lang="en-US" sz="2400" dirty="0">
                <a:solidFill>
                  <a:schemeClr val="tx1"/>
                </a:solidFill>
              </a:rPr>
              <a:t>A </a:t>
            </a:r>
            <a:r>
              <a:rPr lang="en-US" sz="2400" b="1" dirty="0">
                <a:solidFill>
                  <a:schemeClr val="tx1"/>
                </a:solidFill>
                <a:latin typeface="+mj-lt"/>
              </a:rPr>
              <a:t>LI</a:t>
            </a:r>
            <a:r>
              <a:rPr lang="en-US" sz="2400" dirty="0">
                <a:solidFill>
                  <a:schemeClr val="tx1"/>
                </a:solidFill>
              </a:rPr>
              <a:t>brary </a:t>
            </a:r>
            <a:r>
              <a:rPr lang="en-US" sz="2400" b="1" dirty="0">
                <a:solidFill>
                  <a:schemeClr val="tx1"/>
                </a:solidFill>
                <a:latin typeface="+mj-lt"/>
              </a:rPr>
              <a:t>K</a:t>
            </a:r>
            <a:r>
              <a:rPr lang="en-US" sz="2400" dirty="0">
                <a:solidFill>
                  <a:schemeClr val="tx1"/>
                </a:solidFill>
              </a:rPr>
              <a:t>nowledg</a:t>
            </a:r>
            <a:r>
              <a:rPr lang="en-US" sz="2400" b="1" dirty="0">
                <a:solidFill>
                  <a:schemeClr val="tx1"/>
                </a:solidFill>
                <a:latin typeface="+mj-lt"/>
              </a:rPr>
              <a:t>E</a:t>
            </a:r>
            <a:r>
              <a:rPr lang="en-US" sz="2400" dirty="0">
                <a:solidFill>
                  <a:schemeClr val="tx1"/>
                </a:solidFill>
              </a:rPr>
              <a:t> and </a:t>
            </a:r>
            <a:r>
              <a:rPr lang="en-US" sz="2400" b="1" dirty="0">
                <a:solidFill>
                  <a:schemeClr val="tx1"/>
                </a:solidFill>
                <a:latin typeface="+mj-lt"/>
              </a:rPr>
              <a:t>D</a:t>
            </a:r>
            <a:r>
              <a:rPr lang="en-US" sz="2400" dirty="0">
                <a:solidFill>
                  <a:schemeClr val="tx1"/>
                </a:solidFill>
              </a:rPr>
              <a:t>iscovery online resource for discovering and implementing knowledge, data, and infrastructure resources. </a:t>
            </a:r>
          </a:p>
        </p:txBody>
      </p:sp>
      <p:sp>
        <p:nvSpPr>
          <p:cNvPr id="34" name="Rectangle: Rounded Corners 33">
            <a:extLst>
              <a:ext uri="{FF2B5EF4-FFF2-40B4-BE49-F238E27FC236}">
                <a16:creationId xmlns:a16="http://schemas.microsoft.com/office/drawing/2014/main" id="{3026EA02-008C-47A4-8B2A-B6849E4CB341}"/>
              </a:ext>
            </a:extLst>
          </p:cNvPr>
          <p:cNvSpPr/>
          <p:nvPr/>
        </p:nvSpPr>
        <p:spPr>
          <a:xfrm>
            <a:off x="1808045" y="3233314"/>
            <a:ext cx="4292081" cy="3489130"/>
          </a:xfrm>
          <a:prstGeom prst="roundRect">
            <a:avLst/>
          </a:prstGeom>
          <a:effectLst>
            <a:outerShdw blurRad="50800" dist="114300" dir="5400000" algn="t" rotWithShape="0">
              <a:prstClr val="black">
                <a:alpha val="40000"/>
              </a:prstClr>
            </a:outerShdw>
          </a:effectLst>
          <a:scene3d>
            <a:camera prst="orthographicFront">
              <a:rot lat="20399999" lon="0" rev="0"/>
            </a:camera>
            <a:lightRig rig="threePt" dir="t"/>
          </a:scene3d>
          <a:sp3d extrusionH="457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latin typeface="+mj-lt"/>
              </a:rPr>
              <a:t>LIKED</a:t>
            </a:r>
          </a:p>
          <a:p>
            <a:pPr algn="ctr"/>
            <a:r>
              <a:rPr lang="en-US" sz="2400" dirty="0">
                <a:solidFill>
                  <a:schemeClr val="tx1"/>
                </a:solidFill>
              </a:rPr>
              <a:t>A </a:t>
            </a:r>
            <a:r>
              <a:rPr lang="en-US" sz="2400" b="1" dirty="0">
                <a:solidFill>
                  <a:schemeClr val="tx1"/>
                </a:solidFill>
                <a:latin typeface="+mj-lt"/>
              </a:rPr>
              <a:t>LI</a:t>
            </a:r>
            <a:r>
              <a:rPr lang="en-US" sz="2400" dirty="0">
                <a:solidFill>
                  <a:schemeClr val="tx1"/>
                </a:solidFill>
              </a:rPr>
              <a:t>brary </a:t>
            </a:r>
            <a:r>
              <a:rPr lang="en-US" sz="2400" b="1" dirty="0">
                <a:solidFill>
                  <a:schemeClr val="tx1"/>
                </a:solidFill>
                <a:latin typeface="+mj-lt"/>
              </a:rPr>
              <a:t>K</a:t>
            </a:r>
            <a:r>
              <a:rPr lang="en-US" sz="2400" dirty="0">
                <a:solidFill>
                  <a:schemeClr val="tx1"/>
                </a:solidFill>
              </a:rPr>
              <a:t>nowledg</a:t>
            </a:r>
            <a:r>
              <a:rPr lang="en-US" sz="2400" b="1" dirty="0">
                <a:solidFill>
                  <a:schemeClr val="tx1"/>
                </a:solidFill>
                <a:latin typeface="+mj-lt"/>
              </a:rPr>
              <a:t>E</a:t>
            </a:r>
            <a:r>
              <a:rPr lang="en-US" sz="2400" dirty="0">
                <a:solidFill>
                  <a:schemeClr val="tx1"/>
                </a:solidFill>
              </a:rPr>
              <a:t> and </a:t>
            </a:r>
            <a:r>
              <a:rPr lang="en-US" sz="2400" b="1" dirty="0">
                <a:solidFill>
                  <a:schemeClr val="tx1"/>
                </a:solidFill>
                <a:latin typeface="+mj-lt"/>
              </a:rPr>
              <a:t>D</a:t>
            </a:r>
            <a:r>
              <a:rPr lang="en-US" sz="2400" dirty="0">
                <a:solidFill>
                  <a:schemeClr val="tx1"/>
                </a:solidFill>
              </a:rPr>
              <a:t>iscovery online resource for discovering and implementing knowledge, data, and infrastructure resources. </a:t>
            </a:r>
          </a:p>
        </p:txBody>
      </p:sp>
      <p:sp>
        <p:nvSpPr>
          <p:cNvPr id="35" name="Rectangle: Rounded Corners 34">
            <a:extLst>
              <a:ext uri="{FF2B5EF4-FFF2-40B4-BE49-F238E27FC236}">
                <a16:creationId xmlns:a16="http://schemas.microsoft.com/office/drawing/2014/main" id="{47D70673-B3F9-4524-A37E-491D13010340}"/>
              </a:ext>
            </a:extLst>
          </p:cNvPr>
          <p:cNvSpPr/>
          <p:nvPr/>
        </p:nvSpPr>
        <p:spPr>
          <a:xfrm>
            <a:off x="1808045" y="3261024"/>
            <a:ext cx="4292081" cy="3489130"/>
          </a:xfrm>
          <a:prstGeom prst="roundRect">
            <a:avLst/>
          </a:prstGeom>
          <a:effectLst>
            <a:outerShdw blurRad="50800" dist="114300" dir="5400000" algn="t" rotWithShape="0">
              <a:prstClr val="black">
                <a:alpha val="40000"/>
              </a:prstClr>
            </a:outerShdw>
          </a:effectLst>
          <a:scene3d>
            <a:camera prst="orthographicFront">
              <a:rot lat="20399999" lon="0" rev="0"/>
            </a:camera>
            <a:lightRig rig="threePt" dir="t"/>
          </a:scene3d>
          <a:sp3d extrusionH="457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latin typeface="+mj-lt"/>
              </a:rPr>
              <a:t>LIKED</a:t>
            </a:r>
          </a:p>
          <a:p>
            <a:pPr algn="ctr"/>
            <a:r>
              <a:rPr lang="en-US" sz="2400" dirty="0">
                <a:solidFill>
                  <a:schemeClr val="tx1"/>
                </a:solidFill>
              </a:rPr>
              <a:t>A </a:t>
            </a:r>
            <a:r>
              <a:rPr lang="en-US" sz="2400" b="1" dirty="0">
                <a:solidFill>
                  <a:schemeClr val="tx1"/>
                </a:solidFill>
                <a:latin typeface="+mj-lt"/>
              </a:rPr>
              <a:t>LI</a:t>
            </a:r>
            <a:r>
              <a:rPr lang="en-US" sz="2400" dirty="0">
                <a:solidFill>
                  <a:schemeClr val="tx1"/>
                </a:solidFill>
              </a:rPr>
              <a:t>brary </a:t>
            </a:r>
            <a:r>
              <a:rPr lang="en-US" sz="2400" b="1" dirty="0">
                <a:solidFill>
                  <a:schemeClr val="tx1"/>
                </a:solidFill>
                <a:latin typeface="+mj-lt"/>
              </a:rPr>
              <a:t>K</a:t>
            </a:r>
            <a:r>
              <a:rPr lang="en-US" sz="2400" dirty="0">
                <a:solidFill>
                  <a:schemeClr val="tx1"/>
                </a:solidFill>
              </a:rPr>
              <a:t>nowledg</a:t>
            </a:r>
            <a:r>
              <a:rPr lang="en-US" sz="2400" b="1" dirty="0">
                <a:solidFill>
                  <a:schemeClr val="tx1"/>
                </a:solidFill>
                <a:latin typeface="+mj-lt"/>
              </a:rPr>
              <a:t>E</a:t>
            </a:r>
            <a:r>
              <a:rPr lang="en-US" sz="2400" dirty="0">
                <a:solidFill>
                  <a:schemeClr val="tx1"/>
                </a:solidFill>
              </a:rPr>
              <a:t> and </a:t>
            </a:r>
            <a:r>
              <a:rPr lang="en-US" sz="2400" b="1" dirty="0">
                <a:solidFill>
                  <a:schemeClr val="tx1"/>
                </a:solidFill>
                <a:latin typeface="+mj-lt"/>
              </a:rPr>
              <a:t>D</a:t>
            </a:r>
            <a:r>
              <a:rPr lang="en-US" sz="2400" dirty="0">
                <a:solidFill>
                  <a:schemeClr val="tx1"/>
                </a:solidFill>
              </a:rPr>
              <a:t>iscovery online resource for discovering and implementing knowledge, data, and infrastructure resources. </a:t>
            </a:r>
          </a:p>
        </p:txBody>
      </p:sp>
      <p:sp>
        <p:nvSpPr>
          <p:cNvPr id="37" name="Rectangle: Rounded Corners 36">
            <a:extLst>
              <a:ext uri="{FF2B5EF4-FFF2-40B4-BE49-F238E27FC236}">
                <a16:creationId xmlns:a16="http://schemas.microsoft.com/office/drawing/2014/main" id="{D39A682B-6C87-4162-93A5-F07E71D28068}"/>
              </a:ext>
            </a:extLst>
          </p:cNvPr>
          <p:cNvSpPr/>
          <p:nvPr/>
        </p:nvSpPr>
        <p:spPr>
          <a:xfrm>
            <a:off x="1799419" y="3247171"/>
            <a:ext cx="4292081" cy="3489130"/>
          </a:xfrm>
          <a:prstGeom prst="roundRect">
            <a:avLst/>
          </a:prstGeom>
          <a:effectLst>
            <a:outerShdw blurRad="50800" dist="114300" dir="5400000" algn="t" rotWithShape="0">
              <a:prstClr val="black">
                <a:alpha val="40000"/>
              </a:prstClr>
            </a:outerShdw>
          </a:effectLst>
          <a:scene3d>
            <a:camera prst="orthographicFront">
              <a:rot lat="19799998" lon="0" rev="0"/>
            </a:camera>
            <a:lightRig rig="threePt" dir="t"/>
          </a:scene3d>
          <a:sp3d extrusionH="457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latin typeface="+mj-lt"/>
              </a:rPr>
              <a:t>LIKED</a:t>
            </a:r>
          </a:p>
          <a:p>
            <a:pPr algn="ctr"/>
            <a:r>
              <a:rPr lang="en-US" sz="2400" dirty="0">
                <a:solidFill>
                  <a:schemeClr val="tx1"/>
                </a:solidFill>
              </a:rPr>
              <a:t>A </a:t>
            </a:r>
            <a:r>
              <a:rPr lang="en-US" sz="2400" b="1" dirty="0">
                <a:solidFill>
                  <a:schemeClr val="tx1"/>
                </a:solidFill>
                <a:latin typeface="+mj-lt"/>
              </a:rPr>
              <a:t>LI</a:t>
            </a:r>
            <a:r>
              <a:rPr lang="en-US" sz="2400" dirty="0">
                <a:solidFill>
                  <a:schemeClr val="tx1"/>
                </a:solidFill>
              </a:rPr>
              <a:t>brary </a:t>
            </a:r>
            <a:r>
              <a:rPr lang="en-US" sz="2400" b="1" dirty="0">
                <a:solidFill>
                  <a:schemeClr val="tx1"/>
                </a:solidFill>
                <a:latin typeface="+mj-lt"/>
              </a:rPr>
              <a:t>K</a:t>
            </a:r>
            <a:r>
              <a:rPr lang="en-US" sz="2400" dirty="0">
                <a:solidFill>
                  <a:schemeClr val="tx1"/>
                </a:solidFill>
              </a:rPr>
              <a:t>nowledg</a:t>
            </a:r>
            <a:r>
              <a:rPr lang="en-US" sz="2400" b="1" dirty="0">
                <a:solidFill>
                  <a:schemeClr val="tx1"/>
                </a:solidFill>
                <a:latin typeface="+mj-lt"/>
              </a:rPr>
              <a:t>E</a:t>
            </a:r>
            <a:r>
              <a:rPr lang="en-US" sz="2400" dirty="0">
                <a:solidFill>
                  <a:schemeClr val="tx1"/>
                </a:solidFill>
              </a:rPr>
              <a:t> and </a:t>
            </a:r>
            <a:r>
              <a:rPr lang="en-US" sz="2400" b="1" dirty="0">
                <a:solidFill>
                  <a:schemeClr val="tx1"/>
                </a:solidFill>
                <a:latin typeface="+mj-lt"/>
              </a:rPr>
              <a:t>D</a:t>
            </a:r>
            <a:r>
              <a:rPr lang="en-US" sz="2400" dirty="0">
                <a:solidFill>
                  <a:schemeClr val="tx1"/>
                </a:solidFill>
              </a:rPr>
              <a:t>iscovery online resource for discovering and implementing knowledge, data, and infrastructure resources. </a:t>
            </a:r>
          </a:p>
        </p:txBody>
      </p:sp>
      <p:sp>
        <p:nvSpPr>
          <p:cNvPr id="38" name="Rectangle: Rounded Corners 37">
            <a:extLst>
              <a:ext uri="{FF2B5EF4-FFF2-40B4-BE49-F238E27FC236}">
                <a16:creationId xmlns:a16="http://schemas.microsoft.com/office/drawing/2014/main" id="{F0C5B883-5F59-4D87-B667-42C22433C838}"/>
              </a:ext>
            </a:extLst>
          </p:cNvPr>
          <p:cNvSpPr/>
          <p:nvPr/>
        </p:nvSpPr>
        <p:spPr>
          <a:xfrm>
            <a:off x="1816671" y="3233315"/>
            <a:ext cx="4292081" cy="3489130"/>
          </a:xfrm>
          <a:prstGeom prst="roundRect">
            <a:avLst/>
          </a:prstGeom>
          <a:effectLst>
            <a:outerShdw blurRad="50800" dist="114300" dir="5400000" algn="t" rotWithShape="0">
              <a:prstClr val="black">
                <a:alpha val="40000"/>
              </a:prstClr>
            </a:outerShdw>
          </a:effectLst>
          <a:scene3d>
            <a:camera prst="orthographicFront">
              <a:rot lat="19199996" lon="0" rev="0"/>
            </a:camera>
            <a:lightRig rig="threePt" dir="t"/>
          </a:scene3d>
          <a:sp3d extrusionH="457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latin typeface="+mj-lt"/>
              </a:rPr>
              <a:t>LIKED</a:t>
            </a:r>
          </a:p>
          <a:p>
            <a:pPr algn="ctr"/>
            <a:r>
              <a:rPr lang="en-US" sz="2400" dirty="0">
                <a:solidFill>
                  <a:schemeClr val="tx1"/>
                </a:solidFill>
              </a:rPr>
              <a:t>A </a:t>
            </a:r>
            <a:r>
              <a:rPr lang="en-US" sz="2400" b="1" dirty="0">
                <a:solidFill>
                  <a:schemeClr val="tx1"/>
                </a:solidFill>
                <a:latin typeface="+mj-lt"/>
              </a:rPr>
              <a:t>LI</a:t>
            </a:r>
            <a:r>
              <a:rPr lang="en-US" sz="2400" dirty="0">
                <a:solidFill>
                  <a:schemeClr val="tx1"/>
                </a:solidFill>
              </a:rPr>
              <a:t>brary </a:t>
            </a:r>
            <a:r>
              <a:rPr lang="en-US" sz="2400" b="1" dirty="0">
                <a:solidFill>
                  <a:schemeClr val="tx1"/>
                </a:solidFill>
                <a:latin typeface="+mj-lt"/>
              </a:rPr>
              <a:t>K</a:t>
            </a:r>
            <a:r>
              <a:rPr lang="en-US" sz="2400" dirty="0">
                <a:solidFill>
                  <a:schemeClr val="tx1"/>
                </a:solidFill>
              </a:rPr>
              <a:t>nowledg</a:t>
            </a:r>
            <a:r>
              <a:rPr lang="en-US" sz="2400" b="1" dirty="0">
                <a:solidFill>
                  <a:schemeClr val="tx1"/>
                </a:solidFill>
                <a:latin typeface="+mj-lt"/>
              </a:rPr>
              <a:t>E</a:t>
            </a:r>
            <a:r>
              <a:rPr lang="en-US" sz="2400" dirty="0">
                <a:solidFill>
                  <a:schemeClr val="tx1"/>
                </a:solidFill>
              </a:rPr>
              <a:t> and </a:t>
            </a:r>
            <a:r>
              <a:rPr lang="en-US" sz="2400" b="1" dirty="0">
                <a:solidFill>
                  <a:schemeClr val="tx1"/>
                </a:solidFill>
                <a:latin typeface="+mj-lt"/>
              </a:rPr>
              <a:t>D</a:t>
            </a:r>
            <a:r>
              <a:rPr lang="en-US" sz="2400" dirty="0">
                <a:solidFill>
                  <a:schemeClr val="tx1"/>
                </a:solidFill>
              </a:rPr>
              <a:t>iscovery online resource for discovering and implementing knowledge, data, and infrastructure resources. </a:t>
            </a:r>
          </a:p>
        </p:txBody>
      </p:sp>
      <p:sp>
        <p:nvSpPr>
          <p:cNvPr id="39" name="Rectangle: Rounded Corners 38">
            <a:extLst>
              <a:ext uri="{FF2B5EF4-FFF2-40B4-BE49-F238E27FC236}">
                <a16:creationId xmlns:a16="http://schemas.microsoft.com/office/drawing/2014/main" id="{448191D9-34B3-4756-9A02-DEFD2E264A35}"/>
              </a:ext>
            </a:extLst>
          </p:cNvPr>
          <p:cNvSpPr/>
          <p:nvPr/>
        </p:nvSpPr>
        <p:spPr>
          <a:xfrm>
            <a:off x="1803208" y="3233314"/>
            <a:ext cx="4292081" cy="3489130"/>
          </a:xfrm>
          <a:prstGeom prst="roundRect">
            <a:avLst/>
          </a:prstGeom>
          <a:effectLst>
            <a:outerShdw blurRad="50800" dist="114300" dir="5400000" algn="t" rotWithShape="0">
              <a:prstClr val="black">
                <a:alpha val="40000"/>
              </a:prstClr>
            </a:outerShdw>
          </a:effectLst>
          <a:scene3d>
            <a:camera prst="orthographicFront">
              <a:rot lat="18599993" lon="0" rev="0"/>
            </a:camera>
            <a:lightRig rig="threePt" dir="t"/>
          </a:scene3d>
          <a:sp3d extrusionH="457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latin typeface="+mj-lt"/>
              </a:rPr>
              <a:t>LIKED</a:t>
            </a:r>
          </a:p>
          <a:p>
            <a:pPr algn="ctr"/>
            <a:r>
              <a:rPr lang="en-US" sz="2400" dirty="0">
                <a:solidFill>
                  <a:schemeClr val="tx1"/>
                </a:solidFill>
              </a:rPr>
              <a:t>A </a:t>
            </a:r>
            <a:r>
              <a:rPr lang="en-US" sz="2400" b="1" dirty="0">
                <a:solidFill>
                  <a:schemeClr val="tx1"/>
                </a:solidFill>
                <a:latin typeface="+mj-lt"/>
              </a:rPr>
              <a:t>LI</a:t>
            </a:r>
            <a:r>
              <a:rPr lang="en-US" sz="2400" dirty="0">
                <a:solidFill>
                  <a:schemeClr val="tx1"/>
                </a:solidFill>
              </a:rPr>
              <a:t>brary </a:t>
            </a:r>
            <a:r>
              <a:rPr lang="en-US" sz="2400" b="1" dirty="0">
                <a:solidFill>
                  <a:schemeClr val="tx1"/>
                </a:solidFill>
                <a:latin typeface="+mj-lt"/>
              </a:rPr>
              <a:t>K</a:t>
            </a:r>
            <a:r>
              <a:rPr lang="en-US" sz="2400" dirty="0">
                <a:solidFill>
                  <a:schemeClr val="tx1"/>
                </a:solidFill>
              </a:rPr>
              <a:t>nowledg</a:t>
            </a:r>
            <a:r>
              <a:rPr lang="en-US" sz="2400" b="1" dirty="0">
                <a:solidFill>
                  <a:schemeClr val="tx1"/>
                </a:solidFill>
                <a:latin typeface="+mj-lt"/>
              </a:rPr>
              <a:t>E</a:t>
            </a:r>
            <a:r>
              <a:rPr lang="en-US" sz="2400" dirty="0">
                <a:solidFill>
                  <a:schemeClr val="tx1"/>
                </a:solidFill>
              </a:rPr>
              <a:t> and </a:t>
            </a:r>
            <a:r>
              <a:rPr lang="en-US" sz="2400" b="1" dirty="0">
                <a:solidFill>
                  <a:schemeClr val="tx1"/>
                </a:solidFill>
                <a:latin typeface="+mj-lt"/>
              </a:rPr>
              <a:t>D</a:t>
            </a:r>
            <a:r>
              <a:rPr lang="en-US" sz="2400" dirty="0">
                <a:solidFill>
                  <a:schemeClr val="tx1"/>
                </a:solidFill>
              </a:rPr>
              <a:t>iscovery online resource for discovering and implementing knowledge, data, and infrastructure resources. </a:t>
            </a:r>
          </a:p>
        </p:txBody>
      </p:sp>
      <p:sp>
        <p:nvSpPr>
          <p:cNvPr id="40" name="Rectangle: Rounded Corners 39">
            <a:extLst>
              <a:ext uri="{FF2B5EF4-FFF2-40B4-BE49-F238E27FC236}">
                <a16:creationId xmlns:a16="http://schemas.microsoft.com/office/drawing/2014/main" id="{31041E11-7496-4A7E-9E4C-760A879BEB53}"/>
              </a:ext>
            </a:extLst>
          </p:cNvPr>
          <p:cNvSpPr/>
          <p:nvPr/>
        </p:nvSpPr>
        <p:spPr>
          <a:xfrm>
            <a:off x="1805104" y="3274877"/>
            <a:ext cx="4292081" cy="3489130"/>
          </a:xfrm>
          <a:prstGeom prst="roundRect">
            <a:avLst/>
          </a:prstGeom>
          <a:effectLst>
            <a:outerShdw blurRad="50800" dist="114300" dir="5400000" algn="t" rotWithShape="0">
              <a:prstClr val="black">
                <a:alpha val="40000"/>
              </a:prstClr>
            </a:outerShdw>
          </a:effectLst>
          <a:scene3d>
            <a:camera prst="orthographicFront">
              <a:rot lat="17999990" lon="0" rev="0"/>
            </a:camera>
            <a:lightRig rig="threePt" dir="t"/>
          </a:scene3d>
          <a:sp3d extrusionH="457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latin typeface="+mj-lt"/>
              </a:rPr>
              <a:t>LIKED</a:t>
            </a:r>
          </a:p>
          <a:p>
            <a:pPr algn="ctr"/>
            <a:r>
              <a:rPr lang="en-US" sz="2400" dirty="0">
                <a:solidFill>
                  <a:schemeClr val="tx1"/>
                </a:solidFill>
              </a:rPr>
              <a:t>A </a:t>
            </a:r>
            <a:r>
              <a:rPr lang="en-US" sz="2400" b="1" dirty="0">
                <a:solidFill>
                  <a:schemeClr val="tx1"/>
                </a:solidFill>
                <a:latin typeface="+mj-lt"/>
              </a:rPr>
              <a:t>LI</a:t>
            </a:r>
            <a:r>
              <a:rPr lang="en-US" sz="2400" dirty="0">
                <a:solidFill>
                  <a:schemeClr val="tx1"/>
                </a:solidFill>
              </a:rPr>
              <a:t>brary </a:t>
            </a:r>
            <a:r>
              <a:rPr lang="en-US" sz="2400" b="1" dirty="0">
                <a:solidFill>
                  <a:schemeClr val="tx1"/>
                </a:solidFill>
                <a:latin typeface="+mj-lt"/>
              </a:rPr>
              <a:t>K</a:t>
            </a:r>
            <a:r>
              <a:rPr lang="en-US" sz="2400" dirty="0">
                <a:solidFill>
                  <a:schemeClr val="tx1"/>
                </a:solidFill>
              </a:rPr>
              <a:t>nowledg</a:t>
            </a:r>
            <a:r>
              <a:rPr lang="en-US" sz="2400" b="1" dirty="0">
                <a:solidFill>
                  <a:schemeClr val="tx1"/>
                </a:solidFill>
                <a:latin typeface="+mj-lt"/>
              </a:rPr>
              <a:t>E</a:t>
            </a:r>
            <a:r>
              <a:rPr lang="en-US" sz="2400" dirty="0">
                <a:solidFill>
                  <a:schemeClr val="tx1"/>
                </a:solidFill>
              </a:rPr>
              <a:t> and </a:t>
            </a:r>
            <a:r>
              <a:rPr lang="en-US" sz="2400" b="1" dirty="0">
                <a:solidFill>
                  <a:schemeClr val="tx1"/>
                </a:solidFill>
                <a:latin typeface="+mj-lt"/>
              </a:rPr>
              <a:t>D</a:t>
            </a:r>
            <a:r>
              <a:rPr lang="en-US" sz="2400" dirty="0">
                <a:solidFill>
                  <a:schemeClr val="tx1"/>
                </a:solidFill>
              </a:rPr>
              <a:t>iscovery online resource for discovering and implementing knowledge, data, and infrastructure resources. </a:t>
            </a:r>
          </a:p>
        </p:txBody>
      </p:sp>
      <p:sp>
        <p:nvSpPr>
          <p:cNvPr id="41" name="Rectangle: Rounded Corners 40">
            <a:extLst>
              <a:ext uri="{FF2B5EF4-FFF2-40B4-BE49-F238E27FC236}">
                <a16:creationId xmlns:a16="http://schemas.microsoft.com/office/drawing/2014/main" id="{C1DE7F4C-FF3C-4485-A638-9D11EBAD8C4B}"/>
              </a:ext>
            </a:extLst>
          </p:cNvPr>
          <p:cNvSpPr/>
          <p:nvPr/>
        </p:nvSpPr>
        <p:spPr>
          <a:xfrm>
            <a:off x="1825295" y="3302583"/>
            <a:ext cx="4292081" cy="3489130"/>
          </a:xfrm>
          <a:prstGeom prst="roundRect">
            <a:avLst/>
          </a:prstGeom>
          <a:effectLst>
            <a:outerShdw blurRad="50800" dist="114300" dir="5400000" algn="t" rotWithShape="0">
              <a:prstClr val="black">
                <a:alpha val="40000"/>
              </a:prstClr>
            </a:outerShdw>
          </a:effectLst>
          <a:scene3d>
            <a:camera prst="orthographicFront">
              <a:rot lat="17399987" lon="0" rev="0"/>
            </a:camera>
            <a:lightRig rig="threePt" dir="t"/>
          </a:scene3d>
          <a:sp3d extrusionH="457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latin typeface="+mj-lt"/>
              </a:rPr>
              <a:t>LIKED</a:t>
            </a:r>
          </a:p>
          <a:p>
            <a:pPr algn="ctr"/>
            <a:r>
              <a:rPr lang="en-US" sz="2400" dirty="0">
                <a:solidFill>
                  <a:schemeClr val="tx1"/>
                </a:solidFill>
              </a:rPr>
              <a:t>A </a:t>
            </a:r>
            <a:r>
              <a:rPr lang="en-US" sz="2400" b="1" dirty="0">
                <a:solidFill>
                  <a:schemeClr val="tx1"/>
                </a:solidFill>
                <a:latin typeface="+mj-lt"/>
              </a:rPr>
              <a:t>LI</a:t>
            </a:r>
            <a:r>
              <a:rPr lang="en-US" sz="2400" dirty="0">
                <a:solidFill>
                  <a:schemeClr val="tx1"/>
                </a:solidFill>
              </a:rPr>
              <a:t>brary </a:t>
            </a:r>
            <a:r>
              <a:rPr lang="en-US" sz="2400" b="1" dirty="0">
                <a:solidFill>
                  <a:schemeClr val="tx1"/>
                </a:solidFill>
                <a:latin typeface="+mj-lt"/>
              </a:rPr>
              <a:t>K</a:t>
            </a:r>
            <a:r>
              <a:rPr lang="en-US" sz="2400" dirty="0">
                <a:solidFill>
                  <a:schemeClr val="tx1"/>
                </a:solidFill>
              </a:rPr>
              <a:t>nowledg</a:t>
            </a:r>
            <a:r>
              <a:rPr lang="en-US" sz="2400" b="1" dirty="0">
                <a:solidFill>
                  <a:schemeClr val="tx1"/>
                </a:solidFill>
                <a:latin typeface="+mj-lt"/>
              </a:rPr>
              <a:t>E</a:t>
            </a:r>
            <a:r>
              <a:rPr lang="en-US" sz="2400" dirty="0">
                <a:solidFill>
                  <a:schemeClr val="tx1"/>
                </a:solidFill>
              </a:rPr>
              <a:t> and </a:t>
            </a:r>
            <a:r>
              <a:rPr lang="en-US" sz="2400" b="1" dirty="0">
                <a:solidFill>
                  <a:schemeClr val="tx1"/>
                </a:solidFill>
                <a:latin typeface="+mj-lt"/>
              </a:rPr>
              <a:t>D</a:t>
            </a:r>
            <a:r>
              <a:rPr lang="en-US" sz="2400" dirty="0">
                <a:solidFill>
                  <a:schemeClr val="tx1"/>
                </a:solidFill>
              </a:rPr>
              <a:t>iscovery online resource for discovering and implementing knowledge, data, and infrastructure resources. </a:t>
            </a:r>
          </a:p>
        </p:txBody>
      </p:sp>
      <p:sp>
        <p:nvSpPr>
          <p:cNvPr id="42" name="Rectangle: Rounded Corners 41">
            <a:extLst>
              <a:ext uri="{FF2B5EF4-FFF2-40B4-BE49-F238E27FC236}">
                <a16:creationId xmlns:a16="http://schemas.microsoft.com/office/drawing/2014/main" id="{4ADC3772-47CB-4447-962E-E49D25B75B57}"/>
              </a:ext>
            </a:extLst>
          </p:cNvPr>
          <p:cNvSpPr/>
          <p:nvPr/>
        </p:nvSpPr>
        <p:spPr>
          <a:xfrm>
            <a:off x="1825295" y="3396573"/>
            <a:ext cx="4292081" cy="3489130"/>
          </a:xfrm>
          <a:prstGeom prst="roundRect">
            <a:avLst/>
          </a:prstGeom>
          <a:effectLst>
            <a:outerShdw blurRad="50800" dist="114300" dir="5400000" algn="t" rotWithShape="0">
              <a:prstClr val="black">
                <a:alpha val="40000"/>
              </a:prstClr>
            </a:outerShdw>
          </a:effectLst>
          <a:scene3d>
            <a:camera prst="orthographicFront">
              <a:rot lat="17399987" lon="0" rev="0"/>
            </a:camera>
            <a:lightRig rig="threePt" dir="t"/>
          </a:scene3d>
          <a:sp3d extrusionH="457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latin typeface="+mj-lt"/>
              </a:rPr>
              <a:t>LIKED</a:t>
            </a:r>
          </a:p>
          <a:p>
            <a:pPr algn="ctr"/>
            <a:r>
              <a:rPr lang="en-US" sz="2400" dirty="0">
                <a:solidFill>
                  <a:schemeClr val="tx1"/>
                </a:solidFill>
              </a:rPr>
              <a:t>A </a:t>
            </a:r>
            <a:r>
              <a:rPr lang="en-US" sz="2400" b="1" dirty="0">
                <a:solidFill>
                  <a:schemeClr val="tx1"/>
                </a:solidFill>
                <a:latin typeface="+mj-lt"/>
              </a:rPr>
              <a:t>LI</a:t>
            </a:r>
            <a:r>
              <a:rPr lang="en-US" sz="2400" dirty="0">
                <a:solidFill>
                  <a:schemeClr val="tx1"/>
                </a:solidFill>
              </a:rPr>
              <a:t>brary </a:t>
            </a:r>
            <a:r>
              <a:rPr lang="en-US" sz="2400" b="1" dirty="0">
                <a:solidFill>
                  <a:schemeClr val="tx1"/>
                </a:solidFill>
                <a:latin typeface="+mj-lt"/>
              </a:rPr>
              <a:t>K</a:t>
            </a:r>
            <a:r>
              <a:rPr lang="en-US" sz="2400" dirty="0">
                <a:solidFill>
                  <a:schemeClr val="tx1"/>
                </a:solidFill>
              </a:rPr>
              <a:t>nowledg</a:t>
            </a:r>
            <a:r>
              <a:rPr lang="en-US" sz="2400" b="1" dirty="0">
                <a:solidFill>
                  <a:schemeClr val="tx1"/>
                </a:solidFill>
                <a:latin typeface="+mj-lt"/>
              </a:rPr>
              <a:t>E</a:t>
            </a:r>
            <a:r>
              <a:rPr lang="en-US" sz="2400" dirty="0">
                <a:solidFill>
                  <a:schemeClr val="tx1"/>
                </a:solidFill>
              </a:rPr>
              <a:t> and </a:t>
            </a:r>
            <a:r>
              <a:rPr lang="en-US" sz="2400" b="1" dirty="0">
                <a:solidFill>
                  <a:schemeClr val="tx1"/>
                </a:solidFill>
                <a:latin typeface="+mj-lt"/>
              </a:rPr>
              <a:t>D</a:t>
            </a:r>
            <a:r>
              <a:rPr lang="en-US" sz="2400" dirty="0">
                <a:solidFill>
                  <a:schemeClr val="tx1"/>
                </a:solidFill>
              </a:rPr>
              <a:t>iscovery online resource for discovering and implementing knowledge, data, and infrastructure resources. </a:t>
            </a:r>
          </a:p>
        </p:txBody>
      </p:sp>
      <p:sp>
        <p:nvSpPr>
          <p:cNvPr id="43" name="Rectangle: Rounded Corners 42">
            <a:extLst>
              <a:ext uri="{FF2B5EF4-FFF2-40B4-BE49-F238E27FC236}">
                <a16:creationId xmlns:a16="http://schemas.microsoft.com/office/drawing/2014/main" id="{639BC067-D7B3-4263-90B3-AFE14650B1F7}"/>
              </a:ext>
            </a:extLst>
          </p:cNvPr>
          <p:cNvSpPr/>
          <p:nvPr/>
        </p:nvSpPr>
        <p:spPr>
          <a:xfrm>
            <a:off x="1825290" y="3454983"/>
            <a:ext cx="4292081" cy="3489130"/>
          </a:xfrm>
          <a:prstGeom prst="roundRect">
            <a:avLst/>
          </a:prstGeom>
          <a:effectLst>
            <a:outerShdw blurRad="50800" dist="114300" dir="5400000" algn="t" rotWithShape="0">
              <a:prstClr val="black">
                <a:alpha val="40000"/>
              </a:prstClr>
            </a:outerShdw>
          </a:effectLst>
          <a:scene3d>
            <a:camera prst="orthographicFront">
              <a:rot lat="17435421" lon="20739074" rev="807995"/>
            </a:camera>
            <a:lightRig rig="threePt" dir="t"/>
          </a:scene3d>
          <a:sp3d extrusionH="457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latin typeface="+mj-lt"/>
              </a:rPr>
              <a:t>LIKED</a:t>
            </a:r>
          </a:p>
          <a:p>
            <a:pPr algn="ctr"/>
            <a:r>
              <a:rPr lang="en-US" sz="2400" dirty="0">
                <a:solidFill>
                  <a:schemeClr val="tx1"/>
                </a:solidFill>
              </a:rPr>
              <a:t>A </a:t>
            </a:r>
            <a:r>
              <a:rPr lang="en-US" sz="2400" b="1" dirty="0">
                <a:solidFill>
                  <a:schemeClr val="tx1"/>
                </a:solidFill>
                <a:latin typeface="+mj-lt"/>
              </a:rPr>
              <a:t>LI</a:t>
            </a:r>
            <a:r>
              <a:rPr lang="en-US" sz="2400" dirty="0">
                <a:solidFill>
                  <a:schemeClr val="tx1"/>
                </a:solidFill>
              </a:rPr>
              <a:t>brary </a:t>
            </a:r>
            <a:r>
              <a:rPr lang="en-US" sz="2400" b="1" dirty="0">
                <a:solidFill>
                  <a:schemeClr val="tx1"/>
                </a:solidFill>
                <a:latin typeface="+mj-lt"/>
              </a:rPr>
              <a:t>K</a:t>
            </a:r>
            <a:r>
              <a:rPr lang="en-US" sz="2400" dirty="0">
                <a:solidFill>
                  <a:schemeClr val="tx1"/>
                </a:solidFill>
              </a:rPr>
              <a:t>nowledg</a:t>
            </a:r>
            <a:r>
              <a:rPr lang="en-US" sz="2400" b="1" dirty="0">
                <a:solidFill>
                  <a:schemeClr val="tx1"/>
                </a:solidFill>
                <a:latin typeface="+mj-lt"/>
              </a:rPr>
              <a:t>E</a:t>
            </a:r>
            <a:r>
              <a:rPr lang="en-US" sz="2400" dirty="0">
                <a:solidFill>
                  <a:schemeClr val="tx1"/>
                </a:solidFill>
              </a:rPr>
              <a:t> and </a:t>
            </a:r>
            <a:r>
              <a:rPr lang="en-US" sz="2400" b="1" dirty="0">
                <a:solidFill>
                  <a:schemeClr val="tx1"/>
                </a:solidFill>
                <a:latin typeface="+mj-lt"/>
              </a:rPr>
              <a:t>D</a:t>
            </a:r>
            <a:r>
              <a:rPr lang="en-US" sz="2400" dirty="0">
                <a:solidFill>
                  <a:schemeClr val="tx1"/>
                </a:solidFill>
              </a:rPr>
              <a:t>iscovery online resource for discovering and implementing knowledge, data, and infrastructure resources. </a:t>
            </a:r>
          </a:p>
        </p:txBody>
      </p:sp>
      <p:sp>
        <p:nvSpPr>
          <p:cNvPr id="44" name="Rectangle: Rounded Corners 43">
            <a:extLst>
              <a:ext uri="{FF2B5EF4-FFF2-40B4-BE49-F238E27FC236}">
                <a16:creationId xmlns:a16="http://schemas.microsoft.com/office/drawing/2014/main" id="{3C23B4A3-B146-4055-B310-ACA1223745E9}"/>
              </a:ext>
            </a:extLst>
          </p:cNvPr>
          <p:cNvSpPr/>
          <p:nvPr/>
        </p:nvSpPr>
        <p:spPr>
          <a:xfrm>
            <a:off x="1839143" y="3454981"/>
            <a:ext cx="4292081" cy="3489130"/>
          </a:xfrm>
          <a:prstGeom prst="roundRect">
            <a:avLst/>
          </a:prstGeom>
          <a:effectLst>
            <a:outerShdw blurRad="50800" dist="114300" dir="5400000" algn="t" rotWithShape="0">
              <a:prstClr val="black">
                <a:alpha val="40000"/>
              </a:prstClr>
            </a:outerShdw>
          </a:effectLst>
          <a:scene3d>
            <a:camera prst="orthographicFront">
              <a:rot lat="17536105" lon="19963589" rev="1530354"/>
            </a:camera>
            <a:lightRig rig="threePt" dir="t"/>
          </a:scene3d>
          <a:sp3d extrusionH="457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latin typeface="+mj-lt"/>
              </a:rPr>
              <a:t>LIKED</a:t>
            </a:r>
          </a:p>
          <a:p>
            <a:pPr algn="ctr"/>
            <a:r>
              <a:rPr lang="en-US" sz="2400" dirty="0">
                <a:solidFill>
                  <a:schemeClr val="tx1"/>
                </a:solidFill>
              </a:rPr>
              <a:t>A </a:t>
            </a:r>
            <a:r>
              <a:rPr lang="en-US" sz="2400" b="1" dirty="0">
                <a:solidFill>
                  <a:schemeClr val="tx1"/>
                </a:solidFill>
                <a:latin typeface="+mj-lt"/>
              </a:rPr>
              <a:t>LI</a:t>
            </a:r>
            <a:r>
              <a:rPr lang="en-US" sz="2400" dirty="0">
                <a:solidFill>
                  <a:schemeClr val="tx1"/>
                </a:solidFill>
              </a:rPr>
              <a:t>brary </a:t>
            </a:r>
            <a:r>
              <a:rPr lang="en-US" sz="2400" b="1" dirty="0">
                <a:solidFill>
                  <a:schemeClr val="tx1"/>
                </a:solidFill>
                <a:latin typeface="+mj-lt"/>
              </a:rPr>
              <a:t>K</a:t>
            </a:r>
            <a:r>
              <a:rPr lang="en-US" sz="2400" dirty="0">
                <a:solidFill>
                  <a:schemeClr val="tx1"/>
                </a:solidFill>
              </a:rPr>
              <a:t>nowledg</a:t>
            </a:r>
            <a:r>
              <a:rPr lang="en-US" sz="2400" b="1" dirty="0">
                <a:solidFill>
                  <a:schemeClr val="tx1"/>
                </a:solidFill>
                <a:latin typeface="+mj-lt"/>
              </a:rPr>
              <a:t>E</a:t>
            </a:r>
            <a:r>
              <a:rPr lang="en-US" sz="2400" dirty="0">
                <a:solidFill>
                  <a:schemeClr val="tx1"/>
                </a:solidFill>
              </a:rPr>
              <a:t> and </a:t>
            </a:r>
            <a:r>
              <a:rPr lang="en-US" sz="2400" b="1" dirty="0">
                <a:solidFill>
                  <a:schemeClr val="tx1"/>
                </a:solidFill>
                <a:latin typeface="+mj-lt"/>
              </a:rPr>
              <a:t>D</a:t>
            </a:r>
            <a:r>
              <a:rPr lang="en-US" sz="2400" dirty="0">
                <a:solidFill>
                  <a:schemeClr val="tx1"/>
                </a:solidFill>
              </a:rPr>
              <a:t>iscovery online resource for discovering and implementing knowledge, data, and infrastructure resources. </a:t>
            </a:r>
          </a:p>
        </p:txBody>
      </p:sp>
      <p:sp>
        <p:nvSpPr>
          <p:cNvPr id="45" name="Rectangle: Rounded Corners 44">
            <a:extLst>
              <a:ext uri="{FF2B5EF4-FFF2-40B4-BE49-F238E27FC236}">
                <a16:creationId xmlns:a16="http://schemas.microsoft.com/office/drawing/2014/main" id="{4507EC92-C47C-4F36-A1F0-0D272C51C273}"/>
              </a:ext>
            </a:extLst>
          </p:cNvPr>
          <p:cNvSpPr/>
          <p:nvPr/>
        </p:nvSpPr>
        <p:spPr>
          <a:xfrm>
            <a:off x="1970026" y="1393417"/>
            <a:ext cx="4292081" cy="3498461"/>
          </a:xfrm>
          <a:prstGeom prst="roundRect">
            <a:avLst/>
          </a:prstGeom>
          <a:effectLst>
            <a:outerShdw blurRad="127000" dist="203200" dir="5400000" algn="t" rotWithShape="0">
              <a:prstClr val="black">
                <a:alpha val="40000"/>
              </a:prstClr>
            </a:outerShdw>
          </a:effectLst>
          <a:scene3d>
            <a:camera prst="orthographicFront">
              <a:rot lat="20999983" lon="21599960" rev="0"/>
            </a:camera>
            <a:lightRig rig="threePt" dir="t"/>
          </a:scene3d>
          <a:sp3d extrusionH="914400">
            <a:bevelB w="88900"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latin typeface="+mj-lt"/>
              </a:rPr>
              <a:t>DIARieS</a:t>
            </a:r>
          </a:p>
          <a:p>
            <a:pPr algn="ctr"/>
            <a:r>
              <a:rPr lang="en-US" sz="2400" dirty="0">
                <a:solidFill>
                  <a:schemeClr val="tx1"/>
                </a:solidFill>
              </a:rPr>
              <a:t>An ecosystem to simplify </a:t>
            </a:r>
            <a:r>
              <a:rPr lang="en-US" sz="2400" b="1" dirty="0">
                <a:solidFill>
                  <a:schemeClr val="tx1"/>
                </a:solidFill>
                <a:latin typeface="+mj-lt"/>
              </a:rPr>
              <a:t>D</a:t>
            </a:r>
            <a:r>
              <a:rPr lang="en-US" sz="2400" dirty="0">
                <a:solidFill>
                  <a:schemeClr val="tx1"/>
                </a:solidFill>
              </a:rPr>
              <a:t>iscovery, </a:t>
            </a:r>
            <a:r>
              <a:rPr lang="en-US" sz="2400" b="1" dirty="0">
                <a:solidFill>
                  <a:schemeClr val="tx1"/>
                </a:solidFill>
                <a:latin typeface="+mj-lt"/>
              </a:rPr>
              <a:t>I</a:t>
            </a:r>
            <a:r>
              <a:rPr lang="en-US" sz="2400" dirty="0">
                <a:solidFill>
                  <a:schemeClr val="tx1"/>
                </a:solidFill>
              </a:rPr>
              <a:t>mplementation, </a:t>
            </a:r>
            <a:r>
              <a:rPr lang="en-US" sz="2400" b="1" dirty="0">
                <a:solidFill>
                  <a:schemeClr val="tx1"/>
                </a:solidFill>
                <a:latin typeface="+mj-lt"/>
              </a:rPr>
              <a:t>A</a:t>
            </a:r>
            <a:r>
              <a:rPr lang="en-US" sz="2400" dirty="0">
                <a:solidFill>
                  <a:schemeClr val="tx1"/>
                </a:solidFill>
              </a:rPr>
              <a:t>nalysis, </a:t>
            </a:r>
            <a:r>
              <a:rPr lang="en-US" sz="2400" b="1" dirty="0">
                <a:solidFill>
                  <a:schemeClr val="tx1"/>
                </a:solidFill>
                <a:latin typeface="+mj-lt"/>
              </a:rPr>
              <a:t>R</a:t>
            </a:r>
            <a:r>
              <a:rPr lang="en-US" sz="2400" dirty="0">
                <a:solidFill>
                  <a:schemeClr val="tx1"/>
                </a:solidFill>
              </a:rPr>
              <a:t>eproducibility, and </a:t>
            </a:r>
            <a:r>
              <a:rPr lang="en-US" sz="2400" b="1" dirty="0">
                <a:solidFill>
                  <a:schemeClr val="tx1"/>
                </a:solidFill>
                <a:latin typeface="+mj-lt"/>
              </a:rPr>
              <a:t>S</a:t>
            </a:r>
            <a:r>
              <a:rPr lang="en-US" sz="2400" dirty="0">
                <a:solidFill>
                  <a:schemeClr val="tx1"/>
                </a:solidFill>
              </a:rPr>
              <a:t>haring of scientific results and environments. </a:t>
            </a:r>
          </a:p>
        </p:txBody>
      </p:sp>
    </p:spTree>
    <p:extLst>
      <p:ext uri="{BB962C8B-B14F-4D97-AF65-F5344CB8AC3E}">
        <p14:creationId xmlns:p14="http://schemas.microsoft.com/office/powerpoint/2010/main" val="3715503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fill="hold" grpId="0" nodeType="clickEffect">
                                  <p:stCondLst>
                                    <p:cond delay="0"/>
                                  </p:stCondLst>
                                  <p:childTnLst>
                                    <p:animMotion origin="layout" path="M 0 0 L 0 0.25 E" pathEditMode="fixed" ptsTypes="">
                                      <p:cBhvr>
                                        <p:cTn id="6" dur="1000" fill="hold"/>
                                        <p:tgtEl>
                                          <p:spTgt spid="32"/>
                                        </p:tgtEl>
                                        <p:attrNameLst>
                                          <p:attrName>ppt_x</p:attrName>
                                          <p:attrName>ppt_y</p:attrName>
                                        </p:attrNameLst>
                                      </p:cBhvr>
                                    </p:animMotion>
                                  </p:childTnLst>
                                </p:cTn>
                              </p:par>
                            </p:childTnLst>
                          </p:cTn>
                        </p:par>
                        <p:par>
                          <p:cTn id="7" fill="hold">
                            <p:stCondLst>
                              <p:cond delay="1000"/>
                            </p:stCondLst>
                            <p:childTnLst>
                              <p:par>
                                <p:cTn id="8" presetID="1" presetClass="exit" presetSubtype="0" fill="hold" grpId="1" nodeType="afterEffect">
                                  <p:stCondLst>
                                    <p:cond delay="0"/>
                                  </p:stCondLst>
                                  <p:childTnLst>
                                    <p:set>
                                      <p:cBhvr>
                                        <p:cTn id="9" dur="1" fill="hold">
                                          <p:stCondLst>
                                            <p:cond delay="0"/>
                                          </p:stCondLst>
                                        </p:cTn>
                                        <p:tgtEl>
                                          <p:spTgt spid="32"/>
                                        </p:tgtEl>
                                        <p:attrNameLst>
                                          <p:attrName>style.visibility</p:attrName>
                                        </p:attrNameLst>
                                      </p:cBhvr>
                                      <p:to>
                                        <p:strVal val="hidden"/>
                                      </p:to>
                                    </p:set>
                                  </p:childTnLst>
                                </p:cTn>
                              </p:par>
                            </p:childTnLst>
                          </p:cTn>
                        </p:par>
                        <p:par>
                          <p:cTn id="10" fill="hold">
                            <p:stCondLst>
                              <p:cond delay="1000"/>
                            </p:stCondLst>
                            <p:childTnLst>
                              <p:par>
                                <p:cTn id="11" presetID="1" presetClass="entr" presetSubtype="0" fill="hold" grpId="2" nodeType="after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childTnLst>
                          </p:cTn>
                        </p:par>
                        <p:par>
                          <p:cTn id="13" fill="hold">
                            <p:stCondLst>
                              <p:cond delay="1000"/>
                            </p:stCondLst>
                            <p:childTnLst>
                              <p:par>
                                <p:cTn id="14" presetID="1" presetClass="exit" presetSubtype="0" fill="hold" grpId="1" nodeType="afterEffect">
                                  <p:stCondLst>
                                    <p:cond delay="50"/>
                                  </p:stCondLst>
                                  <p:childTnLst>
                                    <p:set>
                                      <p:cBhvr>
                                        <p:cTn id="15" dur="1" fill="hold">
                                          <p:stCondLst>
                                            <p:cond delay="0"/>
                                          </p:stCondLst>
                                        </p:cTn>
                                        <p:tgtEl>
                                          <p:spTgt spid="33"/>
                                        </p:tgtEl>
                                        <p:attrNameLst>
                                          <p:attrName>style.visibility</p:attrName>
                                        </p:attrNameLst>
                                      </p:cBhvr>
                                      <p:to>
                                        <p:strVal val="hidden"/>
                                      </p:to>
                                    </p:set>
                                  </p:childTnLst>
                                </p:cTn>
                              </p:par>
                            </p:childTnLst>
                          </p:cTn>
                        </p:par>
                        <p:par>
                          <p:cTn id="16" fill="hold">
                            <p:stCondLst>
                              <p:cond delay="1050"/>
                            </p:stCondLst>
                            <p:childTnLst>
                              <p:par>
                                <p:cTn id="17" presetID="1" presetClass="entr" presetSubtype="0" fill="hold" grpId="1" nodeType="after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par>
                          <p:cTn id="19" fill="hold">
                            <p:stCondLst>
                              <p:cond delay="1050"/>
                            </p:stCondLst>
                            <p:childTnLst>
                              <p:par>
                                <p:cTn id="20" presetID="1" presetClass="exit" presetSubtype="0" fill="hold" grpId="0" nodeType="afterEffect">
                                  <p:stCondLst>
                                    <p:cond delay="50"/>
                                  </p:stCondLst>
                                  <p:childTnLst>
                                    <p:set>
                                      <p:cBhvr>
                                        <p:cTn id="21" dur="1" fill="hold">
                                          <p:stCondLst>
                                            <p:cond delay="0"/>
                                          </p:stCondLst>
                                        </p:cTn>
                                        <p:tgtEl>
                                          <p:spTgt spid="34"/>
                                        </p:tgtEl>
                                        <p:attrNameLst>
                                          <p:attrName>style.visibility</p:attrName>
                                        </p:attrNameLst>
                                      </p:cBhvr>
                                      <p:to>
                                        <p:strVal val="hidden"/>
                                      </p:to>
                                    </p:set>
                                  </p:childTnLst>
                                </p:cTn>
                              </p:par>
                            </p:childTnLst>
                          </p:cTn>
                        </p:par>
                        <p:par>
                          <p:cTn id="22" fill="hold">
                            <p:stCondLst>
                              <p:cond delay="1100"/>
                            </p:stCondLst>
                            <p:childTnLst>
                              <p:par>
                                <p:cTn id="23" presetID="1" presetClass="entr" presetSubtype="0" fill="hold" grpId="1" nodeType="after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childTnLst>
                          </p:cTn>
                        </p:par>
                        <p:par>
                          <p:cTn id="25" fill="hold">
                            <p:stCondLst>
                              <p:cond delay="1100"/>
                            </p:stCondLst>
                            <p:childTnLst>
                              <p:par>
                                <p:cTn id="26" presetID="1" presetClass="exit" presetSubtype="0" fill="hold" grpId="0" nodeType="afterEffect">
                                  <p:stCondLst>
                                    <p:cond delay="50"/>
                                  </p:stCondLst>
                                  <p:childTnLst>
                                    <p:set>
                                      <p:cBhvr>
                                        <p:cTn id="27" dur="1" fill="hold">
                                          <p:stCondLst>
                                            <p:cond delay="0"/>
                                          </p:stCondLst>
                                        </p:cTn>
                                        <p:tgtEl>
                                          <p:spTgt spid="35"/>
                                        </p:tgtEl>
                                        <p:attrNameLst>
                                          <p:attrName>style.visibility</p:attrName>
                                        </p:attrNameLst>
                                      </p:cBhvr>
                                      <p:to>
                                        <p:strVal val="hidden"/>
                                      </p:to>
                                    </p:set>
                                  </p:childTnLst>
                                </p:cTn>
                              </p:par>
                            </p:childTnLst>
                          </p:cTn>
                        </p:par>
                        <p:par>
                          <p:cTn id="28" fill="hold">
                            <p:stCondLst>
                              <p:cond delay="1150"/>
                            </p:stCondLst>
                            <p:childTnLst>
                              <p:par>
                                <p:cTn id="29" presetID="1" presetClass="entr" presetSubtype="0" fill="hold" grpId="1" nodeType="after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childTnLst>
                          </p:cTn>
                        </p:par>
                        <p:par>
                          <p:cTn id="31" fill="hold">
                            <p:stCondLst>
                              <p:cond delay="1150"/>
                            </p:stCondLst>
                            <p:childTnLst>
                              <p:par>
                                <p:cTn id="32" presetID="1" presetClass="exit" presetSubtype="0" fill="hold" grpId="0" nodeType="afterEffect">
                                  <p:stCondLst>
                                    <p:cond delay="50"/>
                                  </p:stCondLst>
                                  <p:childTnLst>
                                    <p:set>
                                      <p:cBhvr>
                                        <p:cTn id="33" dur="1" fill="hold">
                                          <p:stCondLst>
                                            <p:cond delay="0"/>
                                          </p:stCondLst>
                                        </p:cTn>
                                        <p:tgtEl>
                                          <p:spTgt spid="37"/>
                                        </p:tgtEl>
                                        <p:attrNameLst>
                                          <p:attrName>style.visibility</p:attrName>
                                        </p:attrNameLst>
                                      </p:cBhvr>
                                      <p:to>
                                        <p:strVal val="hidden"/>
                                      </p:to>
                                    </p:set>
                                  </p:childTnLst>
                                </p:cTn>
                              </p:par>
                            </p:childTnLst>
                          </p:cTn>
                        </p:par>
                        <p:par>
                          <p:cTn id="34" fill="hold">
                            <p:stCondLst>
                              <p:cond delay="1200"/>
                            </p:stCondLst>
                            <p:childTnLst>
                              <p:par>
                                <p:cTn id="35" presetID="1" presetClass="entr" presetSubtype="0" fill="hold" grpId="1" nodeType="after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childTnLst>
                          </p:cTn>
                        </p:par>
                        <p:par>
                          <p:cTn id="37" fill="hold">
                            <p:stCondLst>
                              <p:cond delay="1200"/>
                            </p:stCondLst>
                            <p:childTnLst>
                              <p:par>
                                <p:cTn id="38" presetID="1" presetClass="exit" presetSubtype="0" fill="hold" grpId="0" nodeType="afterEffect">
                                  <p:stCondLst>
                                    <p:cond delay="50"/>
                                  </p:stCondLst>
                                  <p:childTnLst>
                                    <p:set>
                                      <p:cBhvr>
                                        <p:cTn id="39" dur="1" fill="hold">
                                          <p:stCondLst>
                                            <p:cond delay="0"/>
                                          </p:stCondLst>
                                        </p:cTn>
                                        <p:tgtEl>
                                          <p:spTgt spid="38"/>
                                        </p:tgtEl>
                                        <p:attrNameLst>
                                          <p:attrName>style.visibility</p:attrName>
                                        </p:attrNameLst>
                                      </p:cBhvr>
                                      <p:to>
                                        <p:strVal val="hidden"/>
                                      </p:to>
                                    </p:set>
                                  </p:childTnLst>
                                </p:cTn>
                              </p:par>
                            </p:childTnLst>
                          </p:cTn>
                        </p:par>
                        <p:par>
                          <p:cTn id="40" fill="hold">
                            <p:stCondLst>
                              <p:cond delay="1250"/>
                            </p:stCondLst>
                            <p:childTnLst>
                              <p:par>
                                <p:cTn id="41" presetID="1" presetClass="entr" presetSubtype="0" fill="hold" grpId="1" nodeType="after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childTnLst>
                          </p:cTn>
                        </p:par>
                        <p:par>
                          <p:cTn id="43" fill="hold">
                            <p:stCondLst>
                              <p:cond delay="1250"/>
                            </p:stCondLst>
                            <p:childTnLst>
                              <p:par>
                                <p:cTn id="44" presetID="1" presetClass="exit" presetSubtype="0" fill="hold" grpId="0" nodeType="afterEffect">
                                  <p:stCondLst>
                                    <p:cond delay="50"/>
                                  </p:stCondLst>
                                  <p:childTnLst>
                                    <p:set>
                                      <p:cBhvr>
                                        <p:cTn id="45" dur="1" fill="hold">
                                          <p:stCondLst>
                                            <p:cond delay="0"/>
                                          </p:stCondLst>
                                        </p:cTn>
                                        <p:tgtEl>
                                          <p:spTgt spid="39"/>
                                        </p:tgtEl>
                                        <p:attrNameLst>
                                          <p:attrName>style.visibility</p:attrName>
                                        </p:attrNameLst>
                                      </p:cBhvr>
                                      <p:to>
                                        <p:strVal val="hidden"/>
                                      </p:to>
                                    </p:set>
                                  </p:childTnLst>
                                </p:cTn>
                              </p:par>
                            </p:childTnLst>
                          </p:cTn>
                        </p:par>
                        <p:par>
                          <p:cTn id="46" fill="hold">
                            <p:stCondLst>
                              <p:cond delay="1300"/>
                            </p:stCondLst>
                            <p:childTnLst>
                              <p:par>
                                <p:cTn id="47" presetID="1" presetClass="entr" presetSubtype="0" fill="hold" grpId="1" nodeType="afterEffect">
                                  <p:stCondLst>
                                    <p:cond delay="0"/>
                                  </p:stCondLst>
                                  <p:childTnLst>
                                    <p:set>
                                      <p:cBhvr>
                                        <p:cTn id="48" dur="1" fill="hold">
                                          <p:stCondLst>
                                            <p:cond delay="0"/>
                                          </p:stCondLst>
                                        </p:cTn>
                                        <p:tgtEl>
                                          <p:spTgt spid="40"/>
                                        </p:tgtEl>
                                        <p:attrNameLst>
                                          <p:attrName>style.visibility</p:attrName>
                                        </p:attrNameLst>
                                      </p:cBhvr>
                                      <p:to>
                                        <p:strVal val="visible"/>
                                      </p:to>
                                    </p:set>
                                  </p:childTnLst>
                                </p:cTn>
                              </p:par>
                            </p:childTnLst>
                          </p:cTn>
                        </p:par>
                        <p:par>
                          <p:cTn id="49" fill="hold">
                            <p:stCondLst>
                              <p:cond delay="1300"/>
                            </p:stCondLst>
                            <p:childTnLst>
                              <p:par>
                                <p:cTn id="50" presetID="1" presetClass="exit" presetSubtype="0" fill="hold" grpId="0" nodeType="afterEffect">
                                  <p:stCondLst>
                                    <p:cond delay="50"/>
                                  </p:stCondLst>
                                  <p:childTnLst>
                                    <p:set>
                                      <p:cBhvr>
                                        <p:cTn id="51" dur="1" fill="hold">
                                          <p:stCondLst>
                                            <p:cond delay="0"/>
                                          </p:stCondLst>
                                        </p:cTn>
                                        <p:tgtEl>
                                          <p:spTgt spid="40"/>
                                        </p:tgtEl>
                                        <p:attrNameLst>
                                          <p:attrName>style.visibility</p:attrName>
                                        </p:attrNameLst>
                                      </p:cBhvr>
                                      <p:to>
                                        <p:strVal val="hidden"/>
                                      </p:to>
                                    </p:set>
                                  </p:childTnLst>
                                </p:cTn>
                              </p:par>
                            </p:childTnLst>
                          </p:cTn>
                        </p:par>
                        <p:par>
                          <p:cTn id="52" fill="hold">
                            <p:stCondLst>
                              <p:cond delay="1350"/>
                            </p:stCondLst>
                            <p:childTnLst>
                              <p:par>
                                <p:cTn id="53" presetID="1" presetClass="entr" presetSubtype="0" fill="hold" grpId="1" nodeType="afterEffect">
                                  <p:stCondLst>
                                    <p:cond delay="0"/>
                                  </p:stCondLst>
                                  <p:childTnLst>
                                    <p:set>
                                      <p:cBhvr>
                                        <p:cTn id="54" dur="1" fill="hold">
                                          <p:stCondLst>
                                            <p:cond delay="0"/>
                                          </p:stCondLst>
                                        </p:cTn>
                                        <p:tgtEl>
                                          <p:spTgt spid="41"/>
                                        </p:tgtEl>
                                        <p:attrNameLst>
                                          <p:attrName>style.visibility</p:attrName>
                                        </p:attrNameLst>
                                      </p:cBhvr>
                                      <p:to>
                                        <p:strVal val="visible"/>
                                      </p:to>
                                    </p:set>
                                  </p:childTnLst>
                                </p:cTn>
                              </p:par>
                            </p:childTnLst>
                          </p:cTn>
                        </p:par>
                        <p:par>
                          <p:cTn id="55" fill="hold">
                            <p:stCondLst>
                              <p:cond delay="1350"/>
                            </p:stCondLst>
                            <p:childTnLst>
                              <p:par>
                                <p:cTn id="56" presetID="1" presetClass="exit" presetSubtype="0" fill="hold" grpId="0" nodeType="afterEffect">
                                  <p:stCondLst>
                                    <p:cond delay="50"/>
                                  </p:stCondLst>
                                  <p:childTnLst>
                                    <p:set>
                                      <p:cBhvr>
                                        <p:cTn id="57" dur="1" fill="hold">
                                          <p:stCondLst>
                                            <p:cond delay="0"/>
                                          </p:stCondLst>
                                        </p:cTn>
                                        <p:tgtEl>
                                          <p:spTgt spid="41"/>
                                        </p:tgtEl>
                                        <p:attrNameLst>
                                          <p:attrName>style.visibility</p:attrName>
                                        </p:attrNameLst>
                                      </p:cBhvr>
                                      <p:to>
                                        <p:strVal val="hidden"/>
                                      </p:to>
                                    </p:set>
                                  </p:childTnLst>
                                </p:cTn>
                              </p:par>
                            </p:childTnLst>
                          </p:cTn>
                        </p:par>
                        <p:par>
                          <p:cTn id="58" fill="hold">
                            <p:stCondLst>
                              <p:cond delay="1400"/>
                            </p:stCondLst>
                            <p:childTnLst>
                              <p:par>
                                <p:cTn id="59" presetID="1" presetClass="entr" presetSubtype="0" fill="hold" grpId="1" nodeType="afterEffect">
                                  <p:stCondLst>
                                    <p:cond delay="0"/>
                                  </p:stCondLst>
                                  <p:childTnLst>
                                    <p:set>
                                      <p:cBhvr>
                                        <p:cTn id="60" dur="1" fill="hold">
                                          <p:stCondLst>
                                            <p:cond delay="0"/>
                                          </p:stCondLst>
                                        </p:cTn>
                                        <p:tgtEl>
                                          <p:spTgt spid="42"/>
                                        </p:tgtEl>
                                        <p:attrNameLst>
                                          <p:attrName>style.visibility</p:attrName>
                                        </p:attrNameLst>
                                      </p:cBhvr>
                                      <p:to>
                                        <p:strVal val="visible"/>
                                      </p:to>
                                    </p:set>
                                  </p:childTnLst>
                                </p:cTn>
                              </p:par>
                            </p:childTnLst>
                          </p:cTn>
                        </p:par>
                        <p:par>
                          <p:cTn id="61" fill="hold">
                            <p:stCondLst>
                              <p:cond delay="1400"/>
                            </p:stCondLst>
                            <p:childTnLst>
                              <p:par>
                                <p:cTn id="62" presetID="1" presetClass="exit" presetSubtype="0" fill="hold" grpId="0" nodeType="afterEffect">
                                  <p:stCondLst>
                                    <p:cond delay="50"/>
                                  </p:stCondLst>
                                  <p:childTnLst>
                                    <p:set>
                                      <p:cBhvr>
                                        <p:cTn id="63" dur="1" fill="hold">
                                          <p:stCondLst>
                                            <p:cond delay="0"/>
                                          </p:stCondLst>
                                        </p:cTn>
                                        <p:tgtEl>
                                          <p:spTgt spid="42"/>
                                        </p:tgtEl>
                                        <p:attrNameLst>
                                          <p:attrName>style.visibility</p:attrName>
                                        </p:attrNameLst>
                                      </p:cBhvr>
                                      <p:to>
                                        <p:strVal val="hidden"/>
                                      </p:to>
                                    </p:set>
                                  </p:childTnLst>
                                </p:cTn>
                              </p:par>
                            </p:childTnLst>
                          </p:cTn>
                        </p:par>
                        <p:par>
                          <p:cTn id="64" fill="hold">
                            <p:stCondLst>
                              <p:cond delay="1450"/>
                            </p:stCondLst>
                            <p:childTnLst>
                              <p:par>
                                <p:cTn id="65" presetID="1" presetClass="entr" presetSubtype="0" fill="hold" grpId="1" nodeType="afterEffect">
                                  <p:stCondLst>
                                    <p:cond delay="0"/>
                                  </p:stCondLst>
                                  <p:childTnLst>
                                    <p:set>
                                      <p:cBhvr>
                                        <p:cTn id="66" dur="1" fill="hold">
                                          <p:stCondLst>
                                            <p:cond delay="0"/>
                                          </p:stCondLst>
                                        </p:cTn>
                                        <p:tgtEl>
                                          <p:spTgt spid="43"/>
                                        </p:tgtEl>
                                        <p:attrNameLst>
                                          <p:attrName>style.visibility</p:attrName>
                                        </p:attrNameLst>
                                      </p:cBhvr>
                                      <p:to>
                                        <p:strVal val="visible"/>
                                      </p:to>
                                    </p:set>
                                  </p:childTnLst>
                                </p:cTn>
                              </p:par>
                            </p:childTnLst>
                          </p:cTn>
                        </p:par>
                        <p:par>
                          <p:cTn id="67" fill="hold">
                            <p:stCondLst>
                              <p:cond delay="1450"/>
                            </p:stCondLst>
                            <p:childTnLst>
                              <p:par>
                                <p:cTn id="68" presetID="1" presetClass="exit" presetSubtype="0" fill="hold" grpId="0" nodeType="afterEffect">
                                  <p:stCondLst>
                                    <p:cond delay="50"/>
                                  </p:stCondLst>
                                  <p:childTnLst>
                                    <p:set>
                                      <p:cBhvr>
                                        <p:cTn id="69" dur="1" fill="hold">
                                          <p:stCondLst>
                                            <p:cond delay="0"/>
                                          </p:stCondLst>
                                        </p:cTn>
                                        <p:tgtEl>
                                          <p:spTgt spid="43"/>
                                        </p:tgtEl>
                                        <p:attrNameLst>
                                          <p:attrName>style.visibility</p:attrName>
                                        </p:attrNameLst>
                                      </p:cBhvr>
                                      <p:to>
                                        <p:strVal val="hidden"/>
                                      </p:to>
                                    </p:set>
                                  </p:childTnLst>
                                </p:cTn>
                              </p:par>
                            </p:childTnLst>
                          </p:cTn>
                        </p:par>
                        <p:par>
                          <p:cTn id="70" fill="hold">
                            <p:stCondLst>
                              <p:cond delay="1500"/>
                            </p:stCondLst>
                            <p:childTnLst>
                              <p:par>
                                <p:cTn id="71" presetID="1" presetClass="entr" presetSubtype="0" fill="hold" grpId="1" nodeType="afterEffect">
                                  <p:stCondLst>
                                    <p:cond delay="0"/>
                                  </p:stCondLst>
                                  <p:childTnLst>
                                    <p:set>
                                      <p:cBhvr>
                                        <p:cTn id="72" dur="1" fill="hold">
                                          <p:stCondLst>
                                            <p:cond delay="0"/>
                                          </p:stCondLst>
                                        </p:cTn>
                                        <p:tgtEl>
                                          <p:spTgt spid="44"/>
                                        </p:tgtEl>
                                        <p:attrNameLst>
                                          <p:attrName>style.visibility</p:attrName>
                                        </p:attrNameLst>
                                      </p:cBhvr>
                                      <p:to>
                                        <p:strVal val="visible"/>
                                      </p:to>
                                    </p:set>
                                  </p:childTnLst>
                                </p:cTn>
                              </p:par>
                            </p:childTnLst>
                          </p:cTn>
                        </p:par>
                        <p:par>
                          <p:cTn id="73" fill="hold">
                            <p:stCondLst>
                              <p:cond delay="1500"/>
                            </p:stCondLst>
                            <p:childTnLst>
                              <p:par>
                                <p:cTn id="74" presetID="47" presetClass="entr" presetSubtype="0" fill="hold" grpId="0" nodeType="afterEffect">
                                  <p:stCondLst>
                                    <p:cond delay="100"/>
                                  </p:stCondLst>
                                  <p:childTnLst>
                                    <p:set>
                                      <p:cBhvr>
                                        <p:cTn id="75" dur="1" fill="hold">
                                          <p:stCondLst>
                                            <p:cond delay="0"/>
                                          </p:stCondLst>
                                        </p:cTn>
                                        <p:tgtEl>
                                          <p:spTgt spid="45"/>
                                        </p:tgtEl>
                                        <p:attrNameLst>
                                          <p:attrName>style.visibility</p:attrName>
                                        </p:attrNameLst>
                                      </p:cBhvr>
                                      <p:to>
                                        <p:strVal val="visible"/>
                                      </p:to>
                                    </p:set>
                                    <p:animEffect transition="in" filter="fade">
                                      <p:cBhvr>
                                        <p:cTn id="76" dur="500"/>
                                        <p:tgtEl>
                                          <p:spTgt spid="45"/>
                                        </p:tgtEl>
                                      </p:cBhvr>
                                    </p:animEffect>
                                    <p:anim calcmode="lin" valueType="num">
                                      <p:cBhvr>
                                        <p:cTn id="77" dur="500" fill="hold"/>
                                        <p:tgtEl>
                                          <p:spTgt spid="45"/>
                                        </p:tgtEl>
                                        <p:attrNameLst>
                                          <p:attrName>ppt_x</p:attrName>
                                        </p:attrNameLst>
                                      </p:cBhvr>
                                      <p:tavLst>
                                        <p:tav tm="0">
                                          <p:val>
                                            <p:strVal val="#ppt_x"/>
                                          </p:val>
                                        </p:tav>
                                        <p:tav tm="100000">
                                          <p:val>
                                            <p:strVal val="#ppt_x"/>
                                          </p:val>
                                        </p:tav>
                                      </p:tavLst>
                                    </p:anim>
                                    <p:anim calcmode="lin" valueType="num">
                                      <p:cBhvr>
                                        <p:cTn id="78" dur="5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2" grpId="1" animBg="1"/>
      <p:bldP spid="33" grpId="1" animBg="1"/>
      <p:bldP spid="33" grpId="2" animBg="1"/>
      <p:bldP spid="34" grpId="0" animBg="1"/>
      <p:bldP spid="34" grpId="1" animBg="1"/>
      <p:bldP spid="35" grpId="0" animBg="1"/>
      <p:bldP spid="35"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1" animBg="1"/>
      <p:bldP spid="4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497DE5-0939-4D1D-9350-0C5E1B209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CCC70ED-6C63-4537-B7EB-51990D6C0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724" y="457200"/>
            <a:ext cx="11274552" cy="594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76E24C1-2968-40DC-A36E-F6B85F0F07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Content Placeholder 4" descr="A picture containing timeline&#10;&#10;Description automatically generated">
            <a:extLst>
              <a:ext uri="{FF2B5EF4-FFF2-40B4-BE49-F238E27FC236}">
                <a16:creationId xmlns:a16="http://schemas.microsoft.com/office/drawing/2014/main" id="{82E368D0-9522-4A4B-99D0-A943428AF336}"/>
              </a:ext>
            </a:extLst>
          </p:cNvPr>
          <p:cNvPicPr>
            <a:picLocks noChangeAspect="1"/>
          </p:cNvPicPr>
          <p:nvPr/>
        </p:nvPicPr>
        <p:blipFill>
          <a:blip r:embed="rId2"/>
          <a:stretch>
            <a:fillRect/>
          </a:stretch>
        </p:blipFill>
        <p:spPr>
          <a:xfrm>
            <a:off x="1312262" y="974758"/>
            <a:ext cx="9599479" cy="5039728"/>
          </a:xfrm>
          <a:prstGeom prst="rect">
            <a:avLst/>
          </a:prstGeom>
        </p:spPr>
      </p:pic>
    </p:spTree>
    <p:extLst>
      <p:ext uri="{BB962C8B-B14F-4D97-AF65-F5344CB8AC3E}">
        <p14:creationId xmlns:p14="http://schemas.microsoft.com/office/powerpoint/2010/main" val="1085345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D2F9A-F9F4-41D9-A6DF-C289A32A723B}"/>
              </a:ext>
            </a:extLst>
          </p:cNvPr>
          <p:cNvSpPr>
            <a:spLocks noGrp="1"/>
          </p:cNvSpPr>
          <p:nvPr>
            <p:ph type="title"/>
          </p:nvPr>
        </p:nvSpPr>
        <p:spPr/>
        <p:txBody>
          <a:bodyPr/>
          <a:lstStyle/>
          <a:p>
            <a:r>
              <a:rPr lang="en-US" dirty="0"/>
              <a:t>DIARieS: Simplifying AIR</a:t>
            </a:r>
          </a:p>
        </p:txBody>
      </p:sp>
      <p:pic>
        <p:nvPicPr>
          <p:cNvPr id="5" name="Content Placeholder 4" descr="Diagram&#10;&#10;Description automatically generated">
            <a:extLst>
              <a:ext uri="{FF2B5EF4-FFF2-40B4-BE49-F238E27FC236}">
                <a16:creationId xmlns:a16="http://schemas.microsoft.com/office/drawing/2014/main" id="{C8659086-276A-4244-87B0-0253E5542BBD}"/>
              </a:ext>
            </a:extLst>
          </p:cNvPr>
          <p:cNvPicPr>
            <a:picLocks noGrp="1" noChangeAspect="1"/>
          </p:cNvPicPr>
          <p:nvPr>
            <p:ph idx="1"/>
          </p:nvPr>
        </p:nvPicPr>
        <p:blipFill>
          <a:blip r:embed="rId3"/>
          <a:stretch>
            <a:fillRect/>
          </a:stretch>
        </p:blipFill>
        <p:spPr>
          <a:xfrm>
            <a:off x="2274748" y="2061543"/>
            <a:ext cx="7703464" cy="4274697"/>
          </a:xfrm>
        </p:spPr>
      </p:pic>
    </p:spTree>
    <p:extLst>
      <p:ext uri="{BB962C8B-B14F-4D97-AF65-F5344CB8AC3E}">
        <p14:creationId xmlns:p14="http://schemas.microsoft.com/office/powerpoint/2010/main" val="789240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AA900-310D-4CB3-A73C-717F7FB3671B}"/>
              </a:ext>
            </a:extLst>
          </p:cNvPr>
          <p:cNvSpPr>
            <a:spLocks noGrp="1"/>
          </p:cNvSpPr>
          <p:nvPr>
            <p:ph type="title"/>
          </p:nvPr>
        </p:nvSpPr>
        <p:spPr>
          <a:xfrm>
            <a:off x="1097280" y="193297"/>
            <a:ext cx="10058400" cy="1450757"/>
          </a:xfrm>
        </p:spPr>
        <p:txBody>
          <a:bodyPr/>
          <a:lstStyle/>
          <a:p>
            <a:pPr algn="ctr"/>
            <a:r>
              <a:rPr lang="en-US" dirty="0"/>
              <a:t>LIKED + </a:t>
            </a:r>
            <a:r>
              <a:rPr lang="en-US" dirty="0" err="1"/>
              <a:t>DIARieS</a:t>
            </a:r>
            <a:r>
              <a:rPr lang="en-US" dirty="0"/>
              <a:t> = FAIR Science</a:t>
            </a:r>
          </a:p>
        </p:txBody>
      </p:sp>
      <p:sp>
        <p:nvSpPr>
          <p:cNvPr id="3" name="Rectangle: Rounded Corners 2">
            <a:extLst>
              <a:ext uri="{FF2B5EF4-FFF2-40B4-BE49-F238E27FC236}">
                <a16:creationId xmlns:a16="http://schemas.microsoft.com/office/drawing/2014/main" id="{22F9AD11-7E41-4423-B502-C4BE120CF92A}"/>
              </a:ext>
            </a:extLst>
          </p:cNvPr>
          <p:cNvSpPr/>
          <p:nvPr/>
        </p:nvSpPr>
        <p:spPr>
          <a:xfrm>
            <a:off x="2418735" y="4599435"/>
            <a:ext cx="7354529" cy="1236013"/>
          </a:xfrm>
          <a:prstGeom prst="roundRect">
            <a:avLst/>
          </a:prstGeom>
          <a:solidFill>
            <a:schemeClr val="accent1">
              <a:lumMod val="40000"/>
              <a:lumOff val="60000"/>
            </a:schemeClr>
          </a:solidFill>
          <a:ln w="76200">
            <a:solidFill>
              <a:schemeClr val="tx1"/>
            </a:solidFill>
          </a:ln>
          <a:effectLst>
            <a:outerShdw blurRad="50800" dist="762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schemeClr val="tx1"/>
                </a:solidFill>
              </a:rPr>
              <a:t>How can these ideas be applied to </a:t>
            </a:r>
            <a:r>
              <a:rPr lang="en-US" sz="2800" b="1" i="1" dirty="0" err="1">
                <a:solidFill>
                  <a:schemeClr val="tx1"/>
                </a:solidFill>
              </a:rPr>
              <a:t>PyHC</a:t>
            </a:r>
            <a:r>
              <a:rPr lang="en-US" sz="2800" b="1" i="1" dirty="0">
                <a:solidFill>
                  <a:schemeClr val="tx1"/>
                </a:solidFill>
              </a:rPr>
              <a:t>?</a:t>
            </a:r>
          </a:p>
        </p:txBody>
      </p:sp>
      <p:grpSp>
        <p:nvGrpSpPr>
          <p:cNvPr id="12" name="Group 11">
            <a:extLst>
              <a:ext uri="{FF2B5EF4-FFF2-40B4-BE49-F238E27FC236}">
                <a16:creationId xmlns:a16="http://schemas.microsoft.com/office/drawing/2014/main" id="{A5365853-0EB0-42D7-A361-16D797171CA7}"/>
              </a:ext>
            </a:extLst>
          </p:cNvPr>
          <p:cNvGrpSpPr/>
          <p:nvPr/>
        </p:nvGrpSpPr>
        <p:grpSpPr>
          <a:xfrm>
            <a:off x="1581024" y="2202428"/>
            <a:ext cx="9095821" cy="1759972"/>
            <a:chOff x="1531864" y="2202428"/>
            <a:chExt cx="9095821" cy="1759972"/>
          </a:xfrm>
        </p:grpSpPr>
        <p:sp>
          <p:nvSpPr>
            <p:cNvPr id="4" name="Rectangle: Rounded Corners 3">
              <a:extLst>
                <a:ext uri="{FF2B5EF4-FFF2-40B4-BE49-F238E27FC236}">
                  <a16:creationId xmlns:a16="http://schemas.microsoft.com/office/drawing/2014/main" id="{B25818C2-BBA4-4043-8847-13EA4E88B11A}"/>
                </a:ext>
              </a:extLst>
            </p:cNvPr>
            <p:cNvSpPr/>
            <p:nvPr/>
          </p:nvSpPr>
          <p:spPr>
            <a:xfrm>
              <a:off x="8362334" y="2239864"/>
              <a:ext cx="2265351" cy="17225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Build</a:t>
              </a:r>
              <a:r>
                <a:rPr lang="en-US" sz="2400" b="1" dirty="0">
                  <a:solidFill>
                    <a:schemeClr val="tx1"/>
                  </a:solidFill>
                </a:rPr>
                <a:t> </a:t>
              </a:r>
              <a:r>
                <a:rPr lang="en-US" sz="2400" dirty="0">
                  <a:solidFill>
                    <a:schemeClr val="tx1"/>
                  </a:solidFill>
                </a:rPr>
                <a:t>upon current technology</a:t>
              </a:r>
              <a:endParaRPr lang="en-US" sz="2400" b="1" dirty="0">
                <a:solidFill>
                  <a:schemeClr val="tx1"/>
                </a:solidFill>
              </a:endParaRPr>
            </a:p>
          </p:txBody>
        </p:sp>
        <p:sp>
          <p:nvSpPr>
            <p:cNvPr id="5" name="Rectangle: Rounded Corners 4">
              <a:extLst>
                <a:ext uri="{FF2B5EF4-FFF2-40B4-BE49-F238E27FC236}">
                  <a16:creationId xmlns:a16="http://schemas.microsoft.com/office/drawing/2014/main" id="{FEB69813-0C16-4D39-9EFA-5F12E0C133CF}"/>
                </a:ext>
              </a:extLst>
            </p:cNvPr>
            <p:cNvSpPr/>
            <p:nvPr/>
          </p:nvSpPr>
          <p:spPr>
            <a:xfrm>
              <a:off x="4952015" y="2239864"/>
              <a:ext cx="2349910" cy="17225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Focus on a standard set of </a:t>
              </a:r>
              <a:r>
                <a:rPr lang="en-US" sz="2400" i="1" dirty="0">
                  <a:solidFill>
                    <a:schemeClr val="tx1"/>
                  </a:solidFill>
                </a:rPr>
                <a:t>microservices</a:t>
              </a:r>
            </a:p>
          </p:txBody>
        </p:sp>
        <p:sp>
          <p:nvSpPr>
            <p:cNvPr id="7" name="Rectangle: Rounded Corners 6">
              <a:extLst>
                <a:ext uri="{FF2B5EF4-FFF2-40B4-BE49-F238E27FC236}">
                  <a16:creationId xmlns:a16="http://schemas.microsoft.com/office/drawing/2014/main" id="{3FF4C75A-A86E-43B0-A92D-C8F70D001225}"/>
                </a:ext>
              </a:extLst>
            </p:cNvPr>
            <p:cNvSpPr/>
            <p:nvPr/>
          </p:nvSpPr>
          <p:spPr>
            <a:xfrm>
              <a:off x="1531864" y="2202428"/>
              <a:ext cx="2349910" cy="17225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Develop simple but flexible connections</a:t>
              </a:r>
            </a:p>
          </p:txBody>
        </p:sp>
        <p:sp>
          <p:nvSpPr>
            <p:cNvPr id="9" name="Plus Sign 8">
              <a:extLst>
                <a:ext uri="{FF2B5EF4-FFF2-40B4-BE49-F238E27FC236}">
                  <a16:creationId xmlns:a16="http://schemas.microsoft.com/office/drawing/2014/main" id="{2A93C3A2-8681-4483-8250-0AB170FEBAE6}"/>
                </a:ext>
              </a:extLst>
            </p:cNvPr>
            <p:cNvSpPr/>
            <p:nvPr/>
          </p:nvSpPr>
          <p:spPr>
            <a:xfrm>
              <a:off x="4065144" y="2753035"/>
              <a:ext cx="703501" cy="737419"/>
            </a:xfrm>
            <a:prstGeom prst="mathPl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lus Sign 9">
              <a:extLst>
                <a:ext uri="{FF2B5EF4-FFF2-40B4-BE49-F238E27FC236}">
                  <a16:creationId xmlns:a16="http://schemas.microsoft.com/office/drawing/2014/main" id="{08E039F9-B4FE-44ED-9C89-7C0C4657C6BE}"/>
                </a:ext>
              </a:extLst>
            </p:cNvPr>
            <p:cNvSpPr/>
            <p:nvPr/>
          </p:nvSpPr>
          <p:spPr>
            <a:xfrm>
              <a:off x="7480379" y="2753035"/>
              <a:ext cx="703501" cy="737419"/>
            </a:xfrm>
            <a:prstGeom prst="mathPlu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18881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614DC-6EFC-4F0C-918C-31EC0242AC18}"/>
              </a:ext>
            </a:extLst>
          </p:cNvPr>
          <p:cNvSpPr>
            <a:spLocks noGrp="1"/>
          </p:cNvSpPr>
          <p:nvPr>
            <p:ph type="title"/>
          </p:nvPr>
        </p:nvSpPr>
        <p:spPr/>
        <p:txBody>
          <a:bodyPr/>
          <a:lstStyle/>
          <a:p>
            <a:r>
              <a:rPr lang="en-US" dirty="0"/>
              <a:t>Application to </a:t>
            </a:r>
            <a:r>
              <a:rPr lang="en-US" dirty="0" err="1"/>
              <a:t>PyHC</a:t>
            </a:r>
            <a:r>
              <a:rPr lang="en-US" dirty="0"/>
              <a:t>:</a:t>
            </a:r>
            <a:br>
              <a:rPr lang="en-US" dirty="0"/>
            </a:br>
            <a:r>
              <a:rPr lang="en-US" sz="2800" i="1" dirty="0"/>
              <a:t>Developing Standards</a:t>
            </a:r>
            <a:endParaRPr lang="en-US" i="1" dirty="0"/>
          </a:p>
        </p:txBody>
      </p:sp>
      <p:sp>
        <p:nvSpPr>
          <p:cNvPr id="3" name="Content Placeholder 2">
            <a:extLst>
              <a:ext uri="{FF2B5EF4-FFF2-40B4-BE49-F238E27FC236}">
                <a16:creationId xmlns:a16="http://schemas.microsoft.com/office/drawing/2014/main" id="{E27A4BA6-FE81-4299-BC34-9F7488889C76}"/>
              </a:ext>
            </a:extLst>
          </p:cNvPr>
          <p:cNvSpPr>
            <a:spLocks noGrp="1"/>
          </p:cNvSpPr>
          <p:nvPr>
            <p:ph idx="1"/>
          </p:nvPr>
        </p:nvSpPr>
        <p:spPr>
          <a:xfrm>
            <a:off x="1097280" y="2049209"/>
            <a:ext cx="10058400" cy="4253270"/>
          </a:xfrm>
        </p:spPr>
        <p:txBody>
          <a:bodyPr numCol="2">
            <a:normAutofit lnSpcReduction="10000"/>
          </a:bodyPr>
          <a:lstStyle/>
          <a:p>
            <a:pPr>
              <a:buFont typeface="Wingdings" panose="05000000000000000000" pitchFamily="2" charset="2"/>
              <a:buChar char="Ø"/>
            </a:pPr>
            <a:r>
              <a:rPr lang="en-US" sz="2400" dirty="0"/>
              <a:t> </a:t>
            </a:r>
            <a:r>
              <a:rPr lang="en-US" sz="2400" dirty="0">
                <a:solidFill>
                  <a:schemeClr val="accent1"/>
                </a:solidFill>
              </a:rPr>
              <a:t>Develop </a:t>
            </a:r>
            <a:r>
              <a:rPr lang="en-US" sz="2400" b="1" i="1" u="sng" dirty="0">
                <a:solidFill>
                  <a:schemeClr val="accent1"/>
                </a:solidFill>
              </a:rPr>
              <a:t>minimum</a:t>
            </a:r>
            <a:r>
              <a:rPr lang="en-US" sz="2400" b="1" dirty="0">
                <a:solidFill>
                  <a:schemeClr val="accent1"/>
                </a:solidFill>
              </a:rPr>
              <a:t> (required) standards</a:t>
            </a:r>
            <a:r>
              <a:rPr lang="en-US" sz="2400" dirty="0">
                <a:solidFill>
                  <a:schemeClr val="accent1"/>
                </a:solidFill>
              </a:rPr>
              <a:t>: </a:t>
            </a:r>
            <a:r>
              <a:rPr lang="en-US" sz="2400" i="1" dirty="0"/>
              <a:t>What standards ensure the software is </a:t>
            </a:r>
            <a:r>
              <a:rPr lang="en-US" sz="2400" b="1" i="1" dirty="0"/>
              <a:t>relevant</a:t>
            </a:r>
            <a:r>
              <a:rPr lang="en-US" sz="2400" i="1" dirty="0"/>
              <a:t> </a:t>
            </a:r>
            <a:r>
              <a:rPr lang="en-US" sz="2400" b="1" i="1" dirty="0"/>
              <a:t>and</a:t>
            </a:r>
            <a:r>
              <a:rPr lang="en-US" sz="2400" i="1" dirty="0"/>
              <a:t> </a:t>
            </a:r>
            <a:r>
              <a:rPr lang="en-US" sz="2400" b="1" i="1" dirty="0"/>
              <a:t>usable</a:t>
            </a:r>
            <a:r>
              <a:rPr lang="en-US" sz="2400" i="1" dirty="0"/>
              <a:t> for </a:t>
            </a:r>
            <a:r>
              <a:rPr lang="en-US" sz="2400" i="1" dirty="0" err="1"/>
              <a:t>PyHC</a:t>
            </a:r>
            <a:r>
              <a:rPr lang="en-US" sz="2400" i="1" dirty="0"/>
              <a:t> users?</a:t>
            </a:r>
          </a:p>
          <a:p>
            <a:pPr lvl="1">
              <a:buFont typeface="Wingdings" panose="05000000000000000000" pitchFamily="2" charset="2"/>
              <a:buChar char="Ø"/>
            </a:pPr>
            <a:r>
              <a:rPr lang="en-US" sz="2000" dirty="0"/>
              <a:t> Minimum percentage of code coverage (possibly 80%)</a:t>
            </a:r>
          </a:p>
          <a:p>
            <a:pPr lvl="1">
              <a:buFont typeface="Wingdings" panose="05000000000000000000" pitchFamily="2" charset="2"/>
              <a:buChar char="Ø"/>
            </a:pPr>
            <a:r>
              <a:rPr lang="en-US" sz="2000" dirty="0"/>
              <a:t> Python 3 compatibility </a:t>
            </a:r>
          </a:p>
          <a:p>
            <a:pPr lvl="1">
              <a:buFont typeface="Wingdings" panose="05000000000000000000" pitchFamily="2" charset="2"/>
              <a:buChar char="Ø"/>
            </a:pPr>
            <a:r>
              <a:rPr lang="en-US" sz="2000" dirty="0"/>
              <a:t> Application to </a:t>
            </a:r>
            <a:r>
              <a:rPr lang="en-US" sz="2000" dirty="0" err="1"/>
              <a:t>heliophysics</a:t>
            </a:r>
            <a:r>
              <a:rPr lang="en-US" sz="2000" dirty="0"/>
              <a:t> and/or space weather</a:t>
            </a:r>
          </a:p>
          <a:p>
            <a:pPr lvl="1">
              <a:buFont typeface="Wingdings" panose="05000000000000000000" pitchFamily="2" charset="2"/>
              <a:buChar char="Ø"/>
            </a:pPr>
            <a:r>
              <a:rPr lang="en-US" sz="2000" dirty="0"/>
              <a:t> Minimum documentation requirement</a:t>
            </a:r>
          </a:p>
          <a:p>
            <a:pPr lvl="1">
              <a:buFont typeface="Wingdings" panose="05000000000000000000" pitchFamily="2" charset="2"/>
              <a:buChar char="Ø"/>
            </a:pPr>
            <a:r>
              <a:rPr lang="en-US" sz="2000" dirty="0"/>
              <a:t> </a:t>
            </a:r>
            <a:r>
              <a:rPr lang="en-US" sz="2000" dirty="0" err="1"/>
              <a:t>Conda</a:t>
            </a:r>
            <a:r>
              <a:rPr lang="en-US" sz="2000" dirty="0"/>
              <a:t>, pip, or git installation </a:t>
            </a:r>
          </a:p>
          <a:p>
            <a:pPr>
              <a:buFont typeface="Wingdings" panose="05000000000000000000" pitchFamily="2" charset="2"/>
              <a:buChar char="Ø"/>
            </a:pPr>
            <a:r>
              <a:rPr lang="en-US" sz="2400" dirty="0"/>
              <a:t> </a:t>
            </a:r>
            <a:r>
              <a:rPr lang="en-US" sz="2400" dirty="0">
                <a:solidFill>
                  <a:schemeClr val="accent1"/>
                </a:solidFill>
              </a:rPr>
              <a:t>Develop </a:t>
            </a:r>
            <a:r>
              <a:rPr lang="en-US" sz="2400" b="1" i="1" u="sng" dirty="0">
                <a:solidFill>
                  <a:schemeClr val="accent1"/>
                </a:solidFill>
              </a:rPr>
              <a:t>preferred</a:t>
            </a:r>
            <a:r>
              <a:rPr lang="en-US" sz="2400" b="1" dirty="0">
                <a:solidFill>
                  <a:schemeClr val="accent1"/>
                </a:solidFill>
              </a:rPr>
              <a:t> standards</a:t>
            </a:r>
            <a:r>
              <a:rPr lang="en-US" sz="2400" dirty="0">
                <a:solidFill>
                  <a:schemeClr val="accent1"/>
                </a:solidFill>
              </a:rPr>
              <a:t>: </a:t>
            </a:r>
            <a:br>
              <a:rPr lang="en-US" sz="2400" dirty="0">
                <a:solidFill>
                  <a:schemeClr val="accent1"/>
                </a:solidFill>
              </a:rPr>
            </a:br>
            <a:r>
              <a:rPr lang="en-US" sz="2400" i="1" dirty="0"/>
              <a:t>What standards </a:t>
            </a:r>
            <a:r>
              <a:rPr lang="en-US" sz="2400" b="1" i="1" dirty="0"/>
              <a:t>increase the usefulness</a:t>
            </a:r>
            <a:r>
              <a:rPr lang="en-US" sz="2400" i="1" dirty="0"/>
              <a:t> of the software, especially with other </a:t>
            </a:r>
            <a:r>
              <a:rPr lang="en-US" sz="2400" i="1" dirty="0" err="1"/>
              <a:t>PyHC</a:t>
            </a:r>
            <a:r>
              <a:rPr lang="en-US" sz="2400" i="1" dirty="0"/>
              <a:t> software?</a:t>
            </a:r>
          </a:p>
          <a:p>
            <a:pPr lvl="1">
              <a:buFont typeface="Wingdings" panose="05000000000000000000" pitchFamily="2" charset="2"/>
              <a:buChar char="Ø"/>
            </a:pPr>
            <a:r>
              <a:rPr lang="en-US" sz="2000" dirty="0"/>
              <a:t> Higher percentage of code coverage (possibly 90%)</a:t>
            </a:r>
          </a:p>
          <a:p>
            <a:pPr lvl="1">
              <a:buFont typeface="Wingdings" panose="05000000000000000000" pitchFamily="2" charset="2"/>
              <a:buChar char="Ø"/>
            </a:pPr>
            <a:r>
              <a:rPr lang="en-US" sz="2000" dirty="0"/>
              <a:t> Containerized tutorials for high priority functionalities</a:t>
            </a:r>
          </a:p>
          <a:p>
            <a:pPr lvl="1">
              <a:buFont typeface="Wingdings" panose="05000000000000000000" pitchFamily="2" charset="2"/>
              <a:buChar char="Ø"/>
            </a:pPr>
            <a:r>
              <a:rPr lang="en-US" sz="2000" dirty="0"/>
              <a:t> Interfaces/Interoperability with other </a:t>
            </a:r>
            <a:r>
              <a:rPr lang="en-US" sz="2000" dirty="0" err="1"/>
              <a:t>PyHC</a:t>
            </a:r>
            <a:r>
              <a:rPr lang="en-US" sz="2000" dirty="0"/>
              <a:t> software packages</a:t>
            </a:r>
          </a:p>
          <a:p>
            <a:pPr lvl="1">
              <a:buFont typeface="Wingdings" panose="05000000000000000000" pitchFamily="2" charset="2"/>
              <a:buChar char="Ø"/>
            </a:pPr>
            <a:r>
              <a:rPr lang="en-US" sz="2000" dirty="0"/>
              <a:t> </a:t>
            </a:r>
            <a:r>
              <a:rPr lang="en-US" sz="2000" dirty="0" err="1"/>
              <a:t>Conda</a:t>
            </a:r>
            <a:r>
              <a:rPr lang="en-US" sz="2000" dirty="0"/>
              <a:t> and/or pip installation (not just via git)</a:t>
            </a:r>
          </a:p>
        </p:txBody>
      </p:sp>
    </p:spTree>
    <p:extLst>
      <p:ext uri="{BB962C8B-B14F-4D97-AF65-F5344CB8AC3E}">
        <p14:creationId xmlns:p14="http://schemas.microsoft.com/office/powerpoint/2010/main" val="3147230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4B981-CB54-4802-8721-3DA272CA0F8C}"/>
              </a:ext>
            </a:extLst>
          </p:cNvPr>
          <p:cNvSpPr>
            <a:spLocks noGrp="1"/>
          </p:cNvSpPr>
          <p:nvPr>
            <p:ph type="title"/>
          </p:nvPr>
        </p:nvSpPr>
        <p:spPr/>
        <p:txBody>
          <a:bodyPr/>
          <a:lstStyle/>
          <a:p>
            <a:r>
              <a:rPr lang="en-US" dirty="0"/>
              <a:t>Application to </a:t>
            </a:r>
            <a:r>
              <a:rPr lang="en-US" dirty="0" err="1"/>
              <a:t>PyHC</a:t>
            </a:r>
            <a:r>
              <a:rPr lang="en-US" dirty="0"/>
              <a:t>:</a:t>
            </a:r>
            <a:br>
              <a:rPr lang="en-US" dirty="0"/>
            </a:br>
            <a:r>
              <a:rPr lang="en-US" sz="2800" i="1" dirty="0"/>
              <a:t>Motivating Developers</a:t>
            </a:r>
            <a:endParaRPr lang="en-US" dirty="0"/>
          </a:p>
        </p:txBody>
      </p:sp>
      <p:sp>
        <p:nvSpPr>
          <p:cNvPr id="3" name="Content Placeholder 2">
            <a:extLst>
              <a:ext uri="{FF2B5EF4-FFF2-40B4-BE49-F238E27FC236}">
                <a16:creationId xmlns:a16="http://schemas.microsoft.com/office/drawing/2014/main" id="{39A90FEA-EB79-4F0B-8F0B-6F737652340C}"/>
              </a:ext>
            </a:extLst>
          </p:cNvPr>
          <p:cNvSpPr>
            <a:spLocks noGrp="1"/>
          </p:cNvSpPr>
          <p:nvPr>
            <p:ph idx="1"/>
          </p:nvPr>
        </p:nvSpPr>
        <p:spPr/>
        <p:txBody>
          <a:bodyPr>
            <a:normAutofit fontScale="85000" lnSpcReduction="20000"/>
          </a:bodyPr>
          <a:lstStyle/>
          <a:p>
            <a:pPr marL="0" indent="0">
              <a:buNone/>
            </a:pPr>
            <a:r>
              <a:rPr lang="en-US" sz="2800" b="1" dirty="0">
                <a:solidFill>
                  <a:schemeClr val="accent1"/>
                </a:solidFill>
              </a:rPr>
              <a:t>Offer services </a:t>
            </a:r>
            <a:r>
              <a:rPr lang="en-US" sz="2800" dirty="0">
                <a:solidFill>
                  <a:schemeClr val="accent1"/>
                </a:solidFill>
              </a:rPr>
              <a:t>to member software packages:</a:t>
            </a:r>
          </a:p>
          <a:p>
            <a:pPr lvl="1">
              <a:lnSpc>
                <a:spcPct val="150000"/>
              </a:lnSpc>
              <a:buFont typeface="Wingdings" panose="05000000000000000000" pitchFamily="2" charset="2"/>
              <a:buChar char="Ø"/>
            </a:pPr>
            <a:r>
              <a:rPr lang="en-US" sz="2400" dirty="0"/>
              <a:t> </a:t>
            </a:r>
            <a:r>
              <a:rPr lang="en-US" sz="2400" b="1" dirty="0"/>
              <a:t>Technical support </a:t>
            </a:r>
            <a:r>
              <a:rPr lang="en-US" sz="2400" dirty="0"/>
              <a:t>in CI/CD workflow setup when desired</a:t>
            </a:r>
          </a:p>
          <a:p>
            <a:pPr lvl="1">
              <a:lnSpc>
                <a:spcPct val="150000"/>
              </a:lnSpc>
              <a:buFont typeface="Wingdings" panose="05000000000000000000" pitchFamily="2" charset="2"/>
              <a:buChar char="Ø"/>
            </a:pPr>
            <a:r>
              <a:rPr lang="en-US" sz="2400" dirty="0"/>
              <a:t> </a:t>
            </a:r>
            <a:r>
              <a:rPr lang="en-US" sz="2400" b="1" dirty="0"/>
              <a:t>Containerize</a:t>
            </a:r>
            <a:r>
              <a:rPr lang="en-US" sz="2400" dirty="0"/>
              <a:t> tutorials and software for each package in a publicly accessible form (e.g. </a:t>
            </a:r>
            <a:r>
              <a:rPr lang="en-US" sz="2400" dirty="0" err="1"/>
              <a:t>BinderHub</a:t>
            </a:r>
            <a:r>
              <a:rPr lang="en-US" sz="2400" dirty="0"/>
              <a:t> or </a:t>
            </a:r>
            <a:r>
              <a:rPr lang="en-US" sz="2400" dirty="0" err="1"/>
              <a:t>DeepNote</a:t>
            </a:r>
            <a:r>
              <a:rPr lang="en-US" sz="2400" dirty="0"/>
              <a:t>)</a:t>
            </a:r>
          </a:p>
          <a:p>
            <a:pPr lvl="1">
              <a:lnSpc>
                <a:spcPct val="150000"/>
              </a:lnSpc>
              <a:buFont typeface="Wingdings" panose="05000000000000000000" pitchFamily="2" charset="2"/>
              <a:buChar char="Ø"/>
            </a:pPr>
            <a:r>
              <a:rPr lang="en-US" sz="2400" dirty="0"/>
              <a:t> </a:t>
            </a:r>
            <a:r>
              <a:rPr lang="en-US" sz="2400" b="1" dirty="0"/>
              <a:t>Increase discoverability </a:t>
            </a:r>
            <a:r>
              <a:rPr lang="en-US" sz="2400" dirty="0"/>
              <a:t>for software packages and created tutorials</a:t>
            </a:r>
          </a:p>
          <a:p>
            <a:pPr lvl="1">
              <a:lnSpc>
                <a:spcPct val="150000"/>
              </a:lnSpc>
              <a:buFont typeface="Wingdings" panose="05000000000000000000" pitchFamily="2" charset="2"/>
              <a:buChar char="Ø"/>
            </a:pPr>
            <a:r>
              <a:rPr lang="en-US" sz="2400" dirty="0"/>
              <a:t> </a:t>
            </a:r>
            <a:r>
              <a:rPr lang="en-US" sz="2400" b="1" dirty="0"/>
              <a:t>Active public promotion </a:t>
            </a:r>
            <a:r>
              <a:rPr lang="en-US" sz="2400" dirty="0"/>
              <a:t>of each package’s features to relevant audiences</a:t>
            </a:r>
          </a:p>
          <a:p>
            <a:pPr lvl="1">
              <a:lnSpc>
                <a:spcPct val="150000"/>
              </a:lnSpc>
              <a:buFont typeface="Wingdings" panose="05000000000000000000" pitchFamily="2" charset="2"/>
              <a:buChar char="Ø"/>
            </a:pPr>
            <a:r>
              <a:rPr lang="en-US" sz="2400" dirty="0"/>
              <a:t> </a:t>
            </a:r>
            <a:r>
              <a:rPr lang="en-US" sz="2400" b="1" dirty="0"/>
              <a:t>Coordination/Funding </a:t>
            </a:r>
            <a:r>
              <a:rPr lang="en-US" sz="2400" dirty="0"/>
              <a:t>for creating multi-package tutorials and interfaces</a:t>
            </a:r>
          </a:p>
          <a:p>
            <a:pPr lvl="1">
              <a:lnSpc>
                <a:spcPct val="150000"/>
              </a:lnSpc>
              <a:buFont typeface="Wingdings" panose="05000000000000000000" pitchFamily="2" charset="2"/>
              <a:buChar char="Ø"/>
            </a:pPr>
            <a:r>
              <a:rPr lang="en-US" sz="2400" dirty="0"/>
              <a:t> </a:t>
            </a:r>
            <a:r>
              <a:rPr lang="en-US" sz="2400" b="1" dirty="0"/>
              <a:t>Additional benefits </a:t>
            </a:r>
            <a:r>
              <a:rPr lang="en-US" sz="2400" dirty="0"/>
              <a:t>for achieving preferred standards</a:t>
            </a:r>
          </a:p>
          <a:p>
            <a:endParaRPr lang="en-US" sz="2000" dirty="0"/>
          </a:p>
        </p:txBody>
      </p:sp>
    </p:spTree>
    <p:extLst>
      <p:ext uri="{BB962C8B-B14F-4D97-AF65-F5344CB8AC3E}">
        <p14:creationId xmlns:p14="http://schemas.microsoft.com/office/powerpoint/2010/main" val="3926088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1"/>
            <a:ext cx="4648593" cy="6857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E01EE1BD-B8C9-467F-9BEC-CB8CC9978D72}"/>
              </a:ext>
            </a:extLst>
          </p:cNvPr>
          <p:cNvSpPr>
            <a:spLocks noGrp="1"/>
          </p:cNvSpPr>
          <p:nvPr>
            <p:ph type="title"/>
          </p:nvPr>
        </p:nvSpPr>
        <p:spPr>
          <a:xfrm>
            <a:off x="492369" y="605896"/>
            <a:ext cx="3642309" cy="5646208"/>
          </a:xfrm>
        </p:spPr>
        <p:txBody>
          <a:bodyPr anchor="ctr">
            <a:normAutofit/>
          </a:bodyPr>
          <a:lstStyle/>
          <a:p>
            <a:r>
              <a:rPr lang="en-US" sz="4400" dirty="0">
                <a:solidFill>
                  <a:schemeClr val="bg1"/>
                </a:solidFill>
              </a:rPr>
              <a:t>Summary</a:t>
            </a:r>
          </a:p>
        </p:txBody>
      </p:sp>
      <p:sp>
        <p:nvSpPr>
          <p:cNvPr id="12" name="Rectangle 11">
            <a:extLst>
              <a:ext uri="{FF2B5EF4-FFF2-40B4-BE49-F238E27FC236}">
                <a16:creationId xmlns:a16="http://schemas.microsoft.com/office/drawing/2014/main" id="{FCAEED9E-BB91-43A0-911B-1ACD8803E3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Rectangle: Rounded Corners 3">
            <a:extLst>
              <a:ext uri="{FF2B5EF4-FFF2-40B4-BE49-F238E27FC236}">
                <a16:creationId xmlns:a16="http://schemas.microsoft.com/office/drawing/2014/main" id="{2FCBB12D-B169-487E-A350-739190D385FB}"/>
              </a:ext>
            </a:extLst>
          </p:cNvPr>
          <p:cNvSpPr/>
          <p:nvPr/>
        </p:nvSpPr>
        <p:spPr>
          <a:xfrm>
            <a:off x="5112774" y="393288"/>
            <a:ext cx="6145161" cy="983226"/>
          </a:xfrm>
          <a:prstGeom prst="roundRect">
            <a:avLst/>
          </a:prstGeom>
          <a:solidFill>
            <a:schemeClr val="accent1">
              <a:lumMod val="40000"/>
              <a:lumOff val="60000"/>
            </a:schemeClr>
          </a:solidFill>
          <a:ln>
            <a:solidFill>
              <a:schemeClr val="accent6"/>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tabLst/>
            </a:pPr>
            <a:r>
              <a:rPr lang="en-US" sz="2400" b="1" dirty="0">
                <a:solidFill>
                  <a:schemeClr val="tx1"/>
                </a:solidFill>
              </a:rPr>
              <a:t>Heliophysics currently needs a coordinated push to make our work FAIR and efficient.</a:t>
            </a:r>
          </a:p>
        </p:txBody>
      </p:sp>
      <p:sp>
        <p:nvSpPr>
          <p:cNvPr id="5" name="Rectangle: Rounded Corners 4">
            <a:extLst>
              <a:ext uri="{FF2B5EF4-FFF2-40B4-BE49-F238E27FC236}">
                <a16:creationId xmlns:a16="http://schemas.microsoft.com/office/drawing/2014/main" id="{DBFDFA27-9D02-45B9-B3EA-740E7F3571B9}"/>
              </a:ext>
            </a:extLst>
          </p:cNvPr>
          <p:cNvSpPr/>
          <p:nvPr/>
        </p:nvSpPr>
        <p:spPr>
          <a:xfrm>
            <a:off x="5112773" y="1936954"/>
            <a:ext cx="1917291" cy="2271251"/>
          </a:xfrm>
          <a:prstGeom prst="roundRect">
            <a:avLst/>
          </a:prstGeom>
          <a:solidFill>
            <a:schemeClr val="accent1"/>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000" b="1" i="1" dirty="0">
                <a:solidFill>
                  <a:schemeClr val="tx1"/>
                </a:solidFill>
              </a:rPr>
              <a:t>Connect</a:t>
            </a:r>
            <a:br>
              <a:rPr lang="en-US" sz="2000" dirty="0">
                <a:solidFill>
                  <a:schemeClr val="tx1"/>
                </a:solidFill>
              </a:rPr>
            </a:br>
            <a:r>
              <a:rPr lang="en-US" sz="2000" dirty="0">
                <a:solidFill>
                  <a:schemeClr val="tx1"/>
                </a:solidFill>
              </a:rPr>
              <a:t>our archives based on a ‘system of systems’ approach.</a:t>
            </a:r>
          </a:p>
        </p:txBody>
      </p:sp>
      <p:sp>
        <p:nvSpPr>
          <p:cNvPr id="9" name="Rectangle: Rounded Corners 8">
            <a:extLst>
              <a:ext uri="{FF2B5EF4-FFF2-40B4-BE49-F238E27FC236}">
                <a16:creationId xmlns:a16="http://schemas.microsoft.com/office/drawing/2014/main" id="{00A345FA-9643-4542-B88C-7C26ED43DA73}"/>
              </a:ext>
            </a:extLst>
          </p:cNvPr>
          <p:cNvSpPr/>
          <p:nvPr/>
        </p:nvSpPr>
        <p:spPr>
          <a:xfrm>
            <a:off x="7381974" y="1936953"/>
            <a:ext cx="1740310" cy="2271251"/>
          </a:xfrm>
          <a:prstGeom prst="roundRect">
            <a:avLst/>
          </a:prstGeom>
          <a:solidFill>
            <a:schemeClr val="accent1"/>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i="1" dirty="0">
                <a:solidFill>
                  <a:schemeClr val="tx1"/>
                </a:solidFill>
              </a:rPr>
              <a:t>Build</a:t>
            </a:r>
            <a:br>
              <a:rPr lang="en-US" sz="2000" b="1" i="1" dirty="0">
                <a:solidFill>
                  <a:schemeClr val="tx1"/>
                </a:solidFill>
              </a:rPr>
            </a:br>
            <a:r>
              <a:rPr lang="en-US" sz="2000" dirty="0">
                <a:solidFill>
                  <a:schemeClr val="tx1"/>
                </a:solidFill>
              </a:rPr>
              <a:t>on the successes of current efforts and technology.</a:t>
            </a:r>
          </a:p>
        </p:txBody>
      </p:sp>
      <p:sp>
        <p:nvSpPr>
          <p:cNvPr id="11" name="Rectangle: Rounded Corners 10">
            <a:extLst>
              <a:ext uri="{FF2B5EF4-FFF2-40B4-BE49-F238E27FC236}">
                <a16:creationId xmlns:a16="http://schemas.microsoft.com/office/drawing/2014/main" id="{E160613A-8ED1-43FE-B9CD-717B3AD857E9}"/>
              </a:ext>
            </a:extLst>
          </p:cNvPr>
          <p:cNvSpPr/>
          <p:nvPr/>
        </p:nvSpPr>
        <p:spPr>
          <a:xfrm>
            <a:off x="9517625" y="1936954"/>
            <a:ext cx="1740310" cy="2271251"/>
          </a:xfrm>
          <a:prstGeom prst="roundRect">
            <a:avLst/>
          </a:prstGeom>
          <a:solidFill>
            <a:schemeClr val="accent1"/>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000" b="1" i="1" dirty="0">
                <a:solidFill>
                  <a:schemeClr val="tx1"/>
                </a:solidFill>
              </a:rPr>
              <a:t>Assemble</a:t>
            </a:r>
            <a:r>
              <a:rPr lang="en-US" sz="2000" dirty="0">
                <a:solidFill>
                  <a:schemeClr val="tx1"/>
                </a:solidFill>
              </a:rPr>
              <a:t> educational and ideation content from ongoing work.</a:t>
            </a:r>
          </a:p>
        </p:txBody>
      </p:sp>
      <p:sp>
        <p:nvSpPr>
          <p:cNvPr id="6" name="Rectangle: Rounded Corners 5">
            <a:extLst>
              <a:ext uri="{FF2B5EF4-FFF2-40B4-BE49-F238E27FC236}">
                <a16:creationId xmlns:a16="http://schemas.microsoft.com/office/drawing/2014/main" id="{88850D22-6F0A-410C-8F00-F7B89AAA76A8}"/>
              </a:ext>
            </a:extLst>
          </p:cNvPr>
          <p:cNvSpPr/>
          <p:nvPr/>
        </p:nvSpPr>
        <p:spPr>
          <a:xfrm>
            <a:off x="5112773" y="4724401"/>
            <a:ext cx="6145162" cy="1347016"/>
          </a:xfrm>
          <a:prstGeom prst="roundRect">
            <a:avLst/>
          </a:prstGeom>
          <a:solidFill>
            <a:schemeClr val="accent1">
              <a:lumMod val="40000"/>
              <a:lumOff val="60000"/>
            </a:schemeClr>
          </a:solidFill>
          <a:ln>
            <a:solidFill>
              <a:schemeClr val="accent6"/>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We call on the community to work together on this goal to launch our field into the future.</a:t>
            </a:r>
          </a:p>
        </p:txBody>
      </p:sp>
      <p:cxnSp>
        <p:nvCxnSpPr>
          <p:cNvPr id="13" name="Straight Connector 12">
            <a:extLst>
              <a:ext uri="{FF2B5EF4-FFF2-40B4-BE49-F238E27FC236}">
                <a16:creationId xmlns:a16="http://schemas.microsoft.com/office/drawing/2014/main" id="{D560E9C1-13F3-4999-9A61-ECF2BF1474C4}"/>
              </a:ext>
            </a:extLst>
          </p:cNvPr>
          <p:cNvCxnSpPr>
            <a:stCxn id="5" idx="3"/>
            <a:endCxn id="9" idx="1"/>
          </p:cNvCxnSpPr>
          <p:nvPr/>
        </p:nvCxnSpPr>
        <p:spPr>
          <a:xfrm flipV="1">
            <a:off x="7030064" y="3072579"/>
            <a:ext cx="35191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09D96AA-ADEB-49E5-B59D-65B6E3E0C632}"/>
              </a:ext>
            </a:extLst>
          </p:cNvPr>
          <p:cNvCxnSpPr>
            <a:cxnSpLocks/>
            <a:stCxn id="9" idx="3"/>
            <a:endCxn id="11" idx="1"/>
          </p:cNvCxnSpPr>
          <p:nvPr/>
        </p:nvCxnSpPr>
        <p:spPr>
          <a:xfrm>
            <a:off x="9122284" y="3072579"/>
            <a:ext cx="395341"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B0059A3-8D07-486C-9AFA-EC56BADE4A09}"/>
              </a:ext>
            </a:extLst>
          </p:cNvPr>
          <p:cNvPicPr>
            <a:picLocks noChangeAspect="1"/>
          </p:cNvPicPr>
          <p:nvPr/>
        </p:nvPicPr>
        <p:blipFill>
          <a:blip r:embed="rId2"/>
          <a:stretch>
            <a:fillRect/>
          </a:stretch>
        </p:blipFill>
        <p:spPr>
          <a:xfrm>
            <a:off x="594606" y="457200"/>
            <a:ext cx="1310448" cy="1323685"/>
          </a:xfrm>
          <a:prstGeom prst="rect">
            <a:avLst/>
          </a:prstGeom>
        </p:spPr>
      </p:pic>
      <p:sp>
        <p:nvSpPr>
          <p:cNvPr id="7" name="TextBox 6">
            <a:extLst>
              <a:ext uri="{FF2B5EF4-FFF2-40B4-BE49-F238E27FC236}">
                <a16:creationId xmlns:a16="http://schemas.microsoft.com/office/drawing/2014/main" id="{9D2C73C9-0879-4AE7-8AF7-A68CBBAF7AA7}"/>
              </a:ext>
            </a:extLst>
          </p:cNvPr>
          <p:cNvSpPr txBox="1"/>
          <p:nvPr/>
        </p:nvSpPr>
        <p:spPr>
          <a:xfrm>
            <a:off x="1767340" y="6438575"/>
            <a:ext cx="8608155" cy="369332"/>
          </a:xfrm>
          <a:prstGeom prst="rect">
            <a:avLst/>
          </a:prstGeom>
          <a:noFill/>
        </p:spPr>
        <p:txBody>
          <a:bodyPr wrap="square" rtlCol="0">
            <a:spAutoFit/>
          </a:bodyPr>
          <a:lstStyle/>
          <a:p>
            <a:pPr algn="ctr"/>
            <a:r>
              <a:rPr lang="en-US" dirty="0">
                <a:solidFill>
                  <a:schemeClr val="bg1"/>
                </a:solidFill>
              </a:rPr>
              <a:t>For more details, either scan the QR codes or click the links. </a:t>
            </a:r>
          </a:p>
        </p:txBody>
      </p:sp>
      <p:sp>
        <p:nvSpPr>
          <p:cNvPr id="17" name="Rectangle 16">
            <a:extLst>
              <a:ext uri="{FF2B5EF4-FFF2-40B4-BE49-F238E27FC236}">
                <a16:creationId xmlns:a16="http://schemas.microsoft.com/office/drawing/2014/main" id="{827E8AE6-9BD7-400D-925C-F899343066A2}"/>
              </a:ext>
            </a:extLst>
          </p:cNvPr>
          <p:cNvSpPr/>
          <p:nvPr/>
        </p:nvSpPr>
        <p:spPr>
          <a:xfrm>
            <a:off x="328536" y="4982740"/>
            <a:ext cx="3969974" cy="1169551"/>
          </a:xfrm>
          <a:prstGeom prst="rect">
            <a:avLst/>
          </a:prstGeom>
        </p:spPr>
        <p:txBody>
          <a:bodyPr wrap="square">
            <a:spAutoFit/>
          </a:bodyPr>
          <a:lstStyle/>
          <a:p>
            <a:r>
              <a:rPr lang="en-US" sz="1400" dirty="0">
                <a:hlinkClick r:id="rId3">
                  <a:extLst>
                    <a:ext uri="{A12FA001-AC4F-418D-AE19-62706E023703}">
                      <ahyp:hlinkClr xmlns:ahyp="http://schemas.microsoft.com/office/drawing/2018/hyperlinkcolor" val="tx"/>
                    </a:ext>
                  </a:extLst>
                </a:hlinkClick>
              </a:rPr>
              <a:t>https://drive.google.com/file/d/1FBBHjgLUu4sr1JYP-10hVKnqb-fb32q_/view?usp=sharing</a:t>
            </a:r>
            <a:endParaRPr lang="en-US" sz="1400" dirty="0"/>
          </a:p>
          <a:p>
            <a:endParaRPr lang="en-US" sz="1400" dirty="0"/>
          </a:p>
          <a:p>
            <a:r>
              <a:rPr lang="en-US" sz="1400" dirty="0">
                <a:hlinkClick r:id="rId4">
                  <a:extLst>
                    <a:ext uri="{A12FA001-AC4F-418D-AE19-62706E023703}">
                      <ahyp:hlinkClr xmlns:ahyp="http://schemas.microsoft.com/office/drawing/2018/hyperlinkcolor" val="tx"/>
                    </a:ext>
                  </a:extLst>
                </a:hlinkClick>
              </a:rPr>
              <a:t>https://drive.google.com/file/d/1JExyj0CxGuUoRxJR4DwXqVc7ONw9OQgW/view?usp=sharing</a:t>
            </a:r>
            <a:endParaRPr lang="en-US" sz="1400" dirty="0"/>
          </a:p>
        </p:txBody>
      </p:sp>
      <p:pic>
        <p:nvPicPr>
          <p:cNvPr id="18" name="Picture 17">
            <a:extLst>
              <a:ext uri="{FF2B5EF4-FFF2-40B4-BE49-F238E27FC236}">
                <a16:creationId xmlns:a16="http://schemas.microsoft.com/office/drawing/2014/main" id="{11CBE4BB-8731-4E8D-91A5-01FB627FCB6E}"/>
              </a:ext>
            </a:extLst>
          </p:cNvPr>
          <p:cNvPicPr>
            <a:picLocks noChangeAspect="1"/>
          </p:cNvPicPr>
          <p:nvPr/>
        </p:nvPicPr>
        <p:blipFill>
          <a:blip r:embed="rId5"/>
          <a:stretch>
            <a:fillRect/>
          </a:stretch>
        </p:blipFill>
        <p:spPr>
          <a:xfrm>
            <a:off x="2560286" y="462756"/>
            <a:ext cx="1343741" cy="1323685"/>
          </a:xfrm>
          <a:prstGeom prst="rect">
            <a:avLst/>
          </a:prstGeom>
        </p:spPr>
      </p:pic>
    </p:spTree>
    <p:extLst>
      <p:ext uri="{BB962C8B-B14F-4D97-AF65-F5344CB8AC3E}">
        <p14:creationId xmlns:p14="http://schemas.microsoft.com/office/powerpoint/2010/main" val="3959427295"/>
      </p:ext>
    </p:extLst>
  </p:cSld>
  <p:clrMapOvr>
    <a:masterClrMapping/>
  </p:clrMapOvr>
</p:sld>
</file>

<file path=ppt/theme/theme1.xml><?xml version="1.0" encoding="utf-8"?>
<a:theme xmlns:a="http://schemas.openxmlformats.org/drawingml/2006/main" name="1_RetrospectVTI">
  <a:themeElements>
    <a:clrScheme name="Custom 34">
      <a:dk1>
        <a:sysClr val="windowText" lastClr="000000"/>
      </a:dk1>
      <a:lt1>
        <a:sysClr val="window" lastClr="FFFFFF"/>
      </a:lt1>
      <a:dk2>
        <a:srgbClr val="39302A"/>
      </a:dk2>
      <a:lt2>
        <a:srgbClr val="E5DEDB"/>
      </a:lt2>
      <a:accent1>
        <a:srgbClr val="EC7016"/>
      </a:accent1>
      <a:accent2>
        <a:srgbClr val="F8931D"/>
      </a:accent2>
      <a:accent3>
        <a:srgbClr val="CE8D3E"/>
      </a:accent3>
      <a:accent4>
        <a:srgbClr val="E64823"/>
      </a:accent4>
      <a:accent5>
        <a:srgbClr val="FFCA08"/>
      </a:accent5>
      <a:accent6>
        <a:srgbClr val="9C6A6A"/>
      </a:accent6>
      <a:hlink>
        <a:srgbClr val="2998E3"/>
      </a:hlink>
      <a:folHlink>
        <a:srgbClr val="7F723D"/>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1">
    <a:dk1>
      <a:sysClr val="windowText" lastClr="000000"/>
    </a:dk1>
    <a:lt1>
      <a:sysClr val="window" lastClr="FFFFFF"/>
    </a:lt1>
    <a:dk2>
      <a:srgbClr val="39302A"/>
    </a:dk2>
    <a:lt2>
      <a:srgbClr val="E5DEDB"/>
    </a:lt2>
    <a:accent1>
      <a:srgbClr val="F36826"/>
    </a:accent1>
    <a:accent2>
      <a:srgbClr val="FB8E09"/>
    </a:accent2>
    <a:accent3>
      <a:srgbClr val="D48B32"/>
    </a:accent3>
    <a:accent4>
      <a:srgbClr val="E64823"/>
    </a:accent4>
    <a:accent5>
      <a:srgbClr val="FFCA08"/>
    </a:accent5>
    <a:accent6>
      <a:srgbClr val="AF695B"/>
    </a:accent6>
    <a:hlink>
      <a:srgbClr val="2998E3"/>
    </a:hlink>
    <a:folHlink>
      <a:srgbClr val="7F723D"/>
    </a:folHlink>
  </a:clrScheme>
</a:themeOverride>
</file>

<file path=ppt/theme/themeOverride2.xml><?xml version="1.0" encoding="utf-8"?>
<a:themeOverride xmlns:a="http://schemas.openxmlformats.org/drawingml/2006/main">
  <a:clrScheme name="Custom 41">
    <a:dk1>
      <a:sysClr val="windowText" lastClr="000000"/>
    </a:dk1>
    <a:lt1>
      <a:sysClr val="window" lastClr="FFFFFF"/>
    </a:lt1>
    <a:dk2>
      <a:srgbClr val="39302A"/>
    </a:dk2>
    <a:lt2>
      <a:srgbClr val="E5DEDB"/>
    </a:lt2>
    <a:accent1>
      <a:srgbClr val="F36826"/>
    </a:accent1>
    <a:accent2>
      <a:srgbClr val="FB8E09"/>
    </a:accent2>
    <a:accent3>
      <a:srgbClr val="D48B32"/>
    </a:accent3>
    <a:accent4>
      <a:srgbClr val="E64823"/>
    </a:accent4>
    <a:accent5>
      <a:srgbClr val="FFCA08"/>
    </a:accent5>
    <a:accent6>
      <a:srgbClr val="AF695B"/>
    </a:accent6>
    <a:hlink>
      <a:srgbClr val="2998E3"/>
    </a:hlink>
    <a:folHlink>
      <a:srgbClr val="7F723D"/>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747A963-53E0-44AF-AF13-963FE676C6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F5B1FD9-3BB6-4DA9-A089-3B68C2323D4F}">
  <ds:schemaRefs>
    <ds:schemaRef ds:uri="http://schemas.microsoft.com/office/2006/documentManagement/types"/>
    <ds:schemaRef ds:uri="http://purl.org/dc/dcmitype/"/>
    <ds:schemaRef ds:uri="http://purl.org/dc/elements/1.1/"/>
    <ds:schemaRef ds:uri="http://www.w3.org/XML/1998/namespace"/>
    <ds:schemaRef ds:uri="http://schemas.microsoft.com/office/2006/metadata/properties"/>
    <ds:schemaRef ds:uri="71af3243-3dd4-4a8d-8c0d-dd76da1f02a5"/>
    <ds:schemaRef ds:uri="http://schemas.microsoft.com/office/infopath/2007/PartnerControls"/>
    <ds:schemaRef ds:uri="http://schemas.openxmlformats.org/package/2006/metadata/core-properties"/>
    <ds:schemaRef ds:uri="16c05727-aa75-4e4a-9b5f-8a80a1165891"/>
    <ds:schemaRef ds:uri="http://purl.org/dc/terms/"/>
  </ds:schemaRefs>
</ds:datastoreItem>
</file>

<file path=customXml/itemProps3.xml><?xml version="1.0" encoding="utf-8"?>
<ds:datastoreItem xmlns:ds="http://schemas.openxmlformats.org/officeDocument/2006/customXml" ds:itemID="{638A3B04-B0F3-4C12-A722-52B5CF6D972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{276B8D46-845D-4FFC-8B1D-A6D4881E2CF0}tf33845126_win32</Template>
  <TotalTime>1319</TotalTime>
  <Words>1410</Words>
  <Application>Microsoft Office PowerPoint</Application>
  <PresentationFormat>Widescreen</PresentationFormat>
  <Paragraphs>110</Paragraphs>
  <Slides>12</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Bookman Old Style</vt:lpstr>
      <vt:lpstr>Calibri</vt:lpstr>
      <vt:lpstr>Franklin Gothic Book</vt:lpstr>
      <vt:lpstr>Wingdings</vt:lpstr>
      <vt:lpstr>1_RetrospectVTI</vt:lpstr>
      <vt:lpstr>LIKED and DIARieS</vt:lpstr>
      <vt:lpstr>Motivation</vt:lpstr>
      <vt:lpstr>Proposed  Solution</vt:lpstr>
      <vt:lpstr>LIKED: Putting the F in FAIR</vt:lpstr>
      <vt:lpstr>LIKED: Putting the  F in FAIR</vt:lpstr>
      <vt:lpstr>PowerPoint Presentation</vt:lpstr>
      <vt:lpstr>PowerPoint Presentation</vt:lpstr>
      <vt:lpstr>DIARieS: Simplifying AIR</vt:lpstr>
      <vt:lpstr>LIKED + DIARieS = FAIR Science</vt:lpstr>
      <vt:lpstr>Application to PyHC: Developing Standards</vt:lpstr>
      <vt:lpstr>Application to PyHC: Motivating Developers</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LIKED and DIARieS</dc:title>
  <dc:creator>Ringuette, Rebecca A. (GSFC-674.0)[ADNET SYSTEMS INC]</dc:creator>
  <cp:lastModifiedBy>Ringuette, Rebecca A. (GSFC-674.0)[ADNET SYSTEMS INC]</cp:lastModifiedBy>
  <cp:revision>93</cp:revision>
  <dcterms:created xsi:type="dcterms:W3CDTF">2021-09-29T23:17:26Z</dcterms:created>
  <dcterms:modified xsi:type="dcterms:W3CDTF">2021-10-26T15:24:23Z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