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43" r:id="rId5"/>
    <p:sldMasterId id="2147483763" r:id="rId6"/>
  </p:sldMasterIdLst>
  <p:notesMasterIdLst>
    <p:notesMasterId r:id="rId17"/>
  </p:notesMasterIdLst>
  <p:sldIdLst>
    <p:sldId id="258" r:id="rId7"/>
    <p:sldId id="2479" r:id="rId8"/>
    <p:sldId id="2480" r:id="rId9"/>
    <p:sldId id="2481" r:id="rId10"/>
    <p:sldId id="2529" r:id="rId11"/>
    <p:sldId id="2531" r:id="rId12"/>
    <p:sldId id="2532" r:id="rId13"/>
    <p:sldId id="2533" r:id="rId14"/>
    <p:sldId id="390" r:id="rId15"/>
    <p:sldId id="2476" r:id="rId16"/>
  </p:sldIdLst>
  <p:sldSz cx="12801600" cy="73152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6EF435-8657-4D82-B9D1-9364DE0D5EC0}">
          <p14:sldIdLst>
            <p14:sldId id="258"/>
            <p14:sldId id="2479"/>
            <p14:sldId id="2480"/>
            <p14:sldId id="2481"/>
            <p14:sldId id="2529"/>
            <p14:sldId id="2531"/>
            <p14:sldId id="2532"/>
            <p14:sldId id="2533"/>
            <p14:sldId id="390"/>
            <p14:sldId id="2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4E3"/>
    <a:srgbClr val="E3B0AF"/>
    <a:srgbClr val="9DC3E6"/>
    <a:srgbClr val="FFF2CC"/>
    <a:srgbClr val="FCF2CC"/>
    <a:srgbClr val="843C0C"/>
    <a:srgbClr val="ED7D31"/>
    <a:srgbClr val="ED914D"/>
    <a:srgbClr val="385723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67" autoAdjust="0"/>
    <p:restoredTop sz="97049" autoAdjust="0"/>
  </p:normalViewPr>
  <p:slideViewPr>
    <p:cSldViewPr showGuides="1">
      <p:cViewPr varScale="1">
        <p:scale>
          <a:sx n="120" d="100"/>
          <a:sy n="120" d="100"/>
        </p:scale>
        <p:origin x="960" y="184"/>
      </p:cViewPr>
      <p:guideLst>
        <p:guide orient="horz" pos="196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2A0C678-52B0-4AB3-AF45-314435E8488A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200150"/>
            <a:ext cx="56705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D1C2255-2620-438C-9FBB-DB8DA12D0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9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from the Johnson Space Center Virtual Reality sim of the stark lighting conditions across relatively flat terrain.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Crew, or roving assets, need to get from current location to target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6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Lunar Reference System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LuNaMaps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provide the accurate cartographic info.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LunaNet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PNT services enable positioning and time knowledge by receivers. These positions directly relate to the maps from the Lunar Reference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91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LunaNet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PNT services enable positioning and time knowledge by receivers. These positions directly relate to the maps from the Lunar Reference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2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C2255-2620-438C-9FBB-DB8DA12D09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68F7-312F-2449-A356-498AE7A9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804270" y="592546"/>
            <a:ext cx="161086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623" y="982959"/>
            <a:ext cx="8060157" cy="1359746"/>
          </a:xfrm>
        </p:spPr>
        <p:txBody>
          <a:bodyPr anchor="t">
            <a:noAutofit/>
          </a:bodyPr>
          <a:lstStyle>
            <a:lvl1pPr algn="l">
              <a:defRPr sz="493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7623" y="4020651"/>
            <a:ext cx="8060157" cy="1587669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7591" y="361468"/>
            <a:ext cx="977612" cy="8238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1445064" y="328217"/>
            <a:ext cx="0" cy="902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882109" y="6882183"/>
            <a:ext cx="1610868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4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goddard</a:t>
            </a:r>
            <a:endParaRPr lang="en-US" sz="8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771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69809E-4777-5242-BF88-14FCDDF26EA0}" type="datetime1">
              <a:rPr lang="en-US" smtClean="0"/>
              <a:t>9/9/22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5684" y="6771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5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14BC-5D44-E747-9DEB-DDF2A1A79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97187"/>
            <a:ext cx="9601200" cy="2546773"/>
          </a:xfrm>
        </p:spPr>
        <p:txBody>
          <a:bodyPr anchor="b"/>
          <a:lstStyle>
            <a:lvl1pPr algn="ctr">
              <a:defRPr sz="6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898F4-21F6-B041-B8DB-8C27B7F46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3842174"/>
            <a:ext cx="9601200" cy="1766146"/>
          </a:xfrm>
        </p:spPr>
        <p:txBody>
          <a:bodyPr/>
          <a:lstStyle>
            <a:lvl1pPr marL="0" indent="0" algn="ctr">
              <a:buNone/>
              <a:defRPr sz="2481"/>
            </a:lvl1pPr>
            <a:lvl2pPr marL="472559" indent="0" algn="ctr">
              <a:buNone/>
              <a:defRPr sz="2067"/>
            </a:lvl2pPr>
            <a:lvl3pPr marL="945119" indent="0" algn="ctr">
              <a:buNone/>
              <a:defRPr sz="1861"/>
            </a:lvl3pPr>
            <a:lvl4pPr marL="1417677" indent="0" algn="ctr">
              <a:buNone/>
              <a:defRPr sz="1654"/>
            </a:lvl4pPr>
            <a:lvl5pPr marL="1890236" indent="0" algn="ctr">
              <a:buNone/>
              <a:defRPr sz="1654"/>
            </a:lvl5pPr>
            <a:lvl6pPr marL="2362795" indent="0" algn="ctr">
              <a:buNone/>
              <a:defRPr sz="1654"/>
            </a:lvl6pPr>
            <a:lvl7pPr marL="2835355" indent="0" algn="ctr">
              <a:buNone/>
              <a:defRPr sz="1654"/>
            </a:lvl7pPr>
            <a:lvl8pPr marL="3307914" indent="0" algn="ctr">
              <a:buNone/>
              <a:defRPr sz="1654"/>
            </a:lvl8pPr>
            <a:lvl9pPr marL="3780473" indent="0" algn="ctr">
              <a:buNone/>
              <a:defRPr sz="165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B7E5-5C95-A54D-B6FE-E0FBCC57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F7293-8721-6348-BF77-A4B0F569D8D9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246EA-4877-FA4B-8786-379D7E3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D93D-48CB-EA4D-A7FD-76B73CD3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FF5D-343B-2C4C-A341-6FED1F694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10CE-0156-3940-920A-A48C7EE8AA7D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72455"/>
            <a:ext cx="10881360" cy="1568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45280"/>
            <a:ext cx="89611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F7F7-9369-9C40-B4E4-5E2C1E4B4166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6_Cover_100DP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801600" cy="73152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533900" y="6942668"/>
            <a:ext cx="4053840" cy="389467"/>
          </a:xfrm>
          <a:prstGeom prst="rect">
            <a:avLst/>
          </a:prstGeom>
        </p:spPr>
        <p:txBody>
          <a:bodyPr vert="horz" lIns="96012" tIns="48006" rIns="96012" bIns="4800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UNCLASSIFIED</a:t>
            </a:r>
            <a:endParaRPr lang="en-US" sz="1260" dirty="0"/>
          </a:p>
        </p:txBody>
      </p:sp>
    </p:spTree>
    <p:extLst>
      <p:ext uri="{BB962C8B-B14F-4D97-AF65-F5344CB8AC3E}">
        <p14:creationId xmlns:p14="http://schemas.microsoft.com/office/powerpoint/2010/main" val="1193975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70E3-5DC0-A14A-B8BA-A8F84E5F3B81}" type="datetime1">
              <a:rPr lang="en-US" smtClean="0"/>
              <a:t>9/9/22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7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307842"/>
            <a:ext cx="10881360" cy="1452880"/>
          </a:xfrm>
        </p:spPr>
        <p:txBody>
          <a:bodyPr anchor="t"/>
          <a:lstStyle>
            <a:lvl1pPr algn="l">
              <a:defRPr sz="42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682242"/>
            <a:ext cx="1088136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14CB9-BADD-F548-8A0A-02A67ADC9D03}" type="datetime1">
              <a:rPr lang="en-US" smtClean="0"/>
              <a:t>9/9/22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43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637454"/>
            <a:ext cx="5656263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319867"/>
            <a:ext cx="5656263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7" y="1637454"/>
            <a:ext cx="5658485" cy="682413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2319867"/>
            <a:ext cx="5658485" cy="4214707"/>
          </a:xfrm>
        </p:spPr>
        <p:txBody>
          <a:bodyPr/>
          <a:lstStyle>
            <a:lvl1pPr>
              <a:defRPr sz="2520"/>
            </a:lvl1pPr>
            <a:lvl2pPr>
              <a:defRPr sz="2100"/>
            </a:lvl2pPr>
            <a:lvl3pPr>
              <a:defRPr sz="189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D7EB1-A894-BF4A-8C6D-71880CCDC775}" type="datetime1">
              <a:rPr lang="en-US" smtClean="0"/>
              <a:t>9/9/22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5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43C3-3310-9847-BE5D-1A9B53A4BCD7}" type="datetime1">
              <a:rPr lang="en-US" smtClean="0"/>
              <a:t>9/9/22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4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C4E3-6778-064D-A65B-C31D103B49E3}" type="datetime1">
              <a:rPr lang="en-US" smtClean="0"/>
              <a:t>9/9/22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4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470" y="0"/>
            <a:ext cx="10094138" cy="10374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D91-6B4F-E041-A491-C5E5BA069C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9/9/22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880" y="6838507"/>
            <a:ext cx="4053840" cy="476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C80A-B514-4A4F-8C59-9310EB0FB9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0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2C938-C2B5-8446-98CB-10B32508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1550" y="7077254"/>
            <a:ext cx="586740" cy="389467"/>
          </a:xfrm>
          <a:prstGeom prst="rect">
            <a:avLst/>
          </a:prstGeom>
        </p:spPr>
        <p:txBody>
          <a:bodyPr/>
          <a:lstStyle>
            <a:lvl1pPr algn="just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5433FEE-5ED2-9C4D-A970-2742DEE55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3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B6C4E-35A6-4646-89E6-6E89CCD6B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2C2163F8-CE71-4315-A5AA-1179B7CC29CE}"/>
              </a:ext>
            </a:extLst>
          </p:cNvPr>
          <p:cNvSpPr/>
          <p:nvPr userDrawn="1"/>
        </p:nvSpPr>
        <p:spPr>
          <a:xfrm flipV="1">
            <a:off x="0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2000"/>
                </a:srgbClr>
              </a:gs>
              <a:gs pos="12000">
                <a:schemeClr val="accent5">
                  <a:lumMod val="50000"/>
                  <a:alpha val="49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B3629-A5C8-41C0-A947-FE7F8F474A53}"/>
              </a:ext>
            </a:extLst>
          </p:cNvPr>
          <p:cNvGrpSpPr/>
          <p:nvPr userDrawn="1"/>
        </p:nvGrpSpPr>
        <p:grpSpPr>
          <a:xfrm>
            <a:off x="461658" y="392054"/>
            <a:ext cx="11991495" cy="6741348"/>
            <a:chOff x="461658" y="392054"/>
            <a:chExt cx="11991495" cy="67413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EAC5A-750D-4E31-819A-66072F423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A959609E-D8AA-41CF-93F0-CB914D8882A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7214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200" b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B96E1-D574-4F11-B8F7-0FAB26DFBC99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7157" cy="2589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83" b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C1F22A-849E-4CE2-B310-5DE91EED18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64645" y="1809681"/>
            <a:ext cx="10929150" cy="11112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0" indent="0">
              <a:buNone/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dirty="0" err="1"/>
              <a:t>SCaN</a:t>
            </a:r>
            <a:r>
              <a:rPr lang="en-US" dirty="0"/>
              <a:t> Presentation Title Here: Calibri 24pt</a:t>
            </a:r>
          </a:p>
          <a:p>
            <a:pPr lvl="1"/>
            <a:r>
              <a:rPr lang="en-US" dirty="0"/>
              <a:t>Presented by: Your Name Here</a:t>
            </a:r>
          </a:p>
          <a:p>
            <a:pPr lvl="1"/>
            <a:r>
              <a:rPr lang="en-US" dirty="0"/>
              <a:t>Your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73ED03-1E80-495E-B8D9-A36A779A19B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614227" y="5327751"/>
            <a:ext cx="2587625" cy="508481"/>
          </a:xfrm>
        </p:spPr>
        <p:txBody>
          <a:bodyPr anchor="b"/>
          <a:lstStyle>
            <a:lvl2pPr marL="0" indent="0" algn="r">
              <a:buFontTx/>
              <a:buNone/>
              <a:defRPr b="0"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Date Here</a:t>
            </a:r>
          </a:p>
        </p:txBody>
      </p:sp>
      <p:sp>
        <p:nvSpPr>
          <p:cNvPr id="13" name="Footer Placeholder 16">
            <a:extLst>
              <a:ext uri="{FF2B5EF4-FFF2-40B4-BE49-F238E27FC236}">
                <a16:creationId xmlns:a16="http://schemas.microsoft.com/office/drawing/2014/main" id="{F861B366-B2E1-400A-9E8F-AFED266BB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771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Footer Placeholder 16">
            <a:extLst>
              <a:ext uri="{FF2B5EF4-FFF2-40B4-BE49-F238E27FC236}">
                <a16:creationId xmlns:a16="http://schemas.microsoft.com/office/drawing/2014/main" id="{E28478B0-0FE9-489A-90BA-40D0D2A0A328}"/>
              </a:ext>
            </a:extLst>
          </p:cNvPr>
          <p:cNvSpPr txBox="1">
            <a:spLocks/>
          </p:cNvSpPr>
          <p:nvPr userDrawn="1"/>
        </p:nvSpPr>
        <p:spPr>
          <a:xfrm>
            <a:off x="4343400" y="1848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530857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4D01-906C-4301-982E-F852ED821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"/>
            <a:ext cx="12811763" cy="870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571" y="15684"/>
            <a:ext cx="12214029" cy="855177"/>
          </a:xfrm>
          <a:ln>
            <a:noFill/>
          </a:ln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869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4D01-906C-4301-982E-F852ED821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"/>
            <a:ext cx="12801597" cy="920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08" y="15682"/>
            <a:ext cx="11992865" cy="905297"/>
          </a:xfrm>
          <a:ln>
            <a:noFill/>
          </a:ln>
        </p:spPr>
        <p:txBody>
          <a:bodyPr anchor="ctr" anchorCtr="0">
            <a:normAutofit/>
          </a:bodyPr>
          <a:lstStyle>
            <a:lvl1pPr>
              <a:defRPr sz="3544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05808" y="1090507"/>
            <a:ext cx="11992864" cy="585536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108913" y="6945868"/>
            <a:ext cx="258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2" dirty="0">
                <a:solidFill>
                  <a:schemeClr val="bg1">
                    <a:lumMod val="65000"/>
                  </a:schemeClr>
                </a:solidFill>
              </a:rPr>
              <a:t>SBU, NASA Pre-Decisional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17824" y="6945868"/>
            <a:ext cx="258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B6DCD13-45F5-4879-9DCC-75FC92199358}" type="slidenum">
              <a:rPr lang="en-US" sz="1772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772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5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2" y="2"/>
            <a:ext cx="7048500" cy="7315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20641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34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9" y="354500"/>
            <a:ext cx="9401928" cy="11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Title: Font is Calibri 36pt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820277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58" smtClean="0">
                <a:solidFill>
                  <a:schemeClr val="bg1"/>
                </a:solidFill>
              </a:rPr>
              <a:pPr algn="r"/>
              <a:t>‹#›</a:t>
            </a:fld>
            <a:endParaRPr lang="en-US" sz="1358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5839" y="1570461"/>
            <a:ext cx="9359214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</p:spTree>
    <p:extLst>
      <p:ext uri="{BB962C8B-B14F-4D97-AF65-F5344CB8AC3E}">
        <p14:creationId xmlns:p14="http://schemas.microsoft.com/office/powerpoint/2010/main" val="4178657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2C938-C2B5-8446-98CB-10B32508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1550" y="7077254"/>
            <a:ext cx="586740" cy="389467"/>
          </a:xfrm>
          <a:prstGeom prst="rect">
            <a:avLst/>
          </a:prstGeom>
        </p:spPr>
        <p:txBody>
          <a:bodyPr/>
          <a:lstStyle>
            <a:lvl1pPr algn="just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5433FEE-5ED2-9C4D-A970-2742DEE55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68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2D1CA8-CE30-B840-A87F-11571A81D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1550" y="7077254"/>
            <a:ext cx="586740" cy="389467"/>
          </a:xfrm>
          <a:prstGeom prst="rect">
            <a:avLst/>
          </a:prstGeom>
        </p:spPr>
        <p:txBody>
          <a:bodyPr/>
          <a:lstStyle>
            <a:lvl1pPr algn="just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5433FEE-5ED2-9C4D-A970-2742DEE55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58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1B9AA-6B7B-6F49-8BE0-DDB6DF51A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13004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BF70F9-910E-B84F-BFDA-2EA43D6F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140" y="315855"/>
            <a:ext cx="6449768" cy="622700"/>
          </a:xfrm>
          <a:prstGeom prst="rect">
            <a:avLst/>
          </a:prstGeom>
        </p:spPr>
        <p:txBody>
          <a:bodyPr/>
          <a:lstStyle>
            <a:lvl1pPr>
              <a:defRPr sz="252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5EA7B-45FF-E04F-9774-DBB993F5D8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829" y="161967"/>
            <a:ext cx="888850" cy="75547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CD9AD0-F891-D945-9F9A-621A99183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1550" y="7077254"/>
            <a:ext cx="586740" cy="389467"/>
          </a:xfrm>
          <a:prstGeom prst="rect">
            <a:avLst/>
          </a:prstGeom>
        </p:spPr>
        <p:txBody>
          <a:bodyPr/>
          <a:lstStyle>
            <a:lvl1pPr algn="just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5433FEE-5ED2-9C4D-A970-2742DEE55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5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68F7-312F-2449-A356-498AE7A9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804270" y="592546"/>
            <a:ext cx="161086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623" y="982959"/>
            <a:ext cx="8060157" cy="1359746"/>
          </a:xfrm>
        </p:spPr>
        <p:txBody>
          <a:bodyPr anchor="t">
            <a:noAutofit/>
          </a:bodyPr>
          <a:lstStyle>
            <a:lvl1pPr algn="l">
              <a:defRPr sz="493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7623" y="4020651"/>
            <a:ext cx="8060157" cy="1587669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7591" y="361468"/>
            <a:ext cx="977612" cy="8238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1445064" y="328217"/>
            <a:ext cx="0" cy="9020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882109" y="6882183"/>
            <a:ext cx="1610868" cy="22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60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r>
              <a:rPr lang="en-US" sz="8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84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goddard</a:t>
            </a:r>
            <a:endParaRPr lang="en-US" sz="8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7710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55B64-62F3-5242-B7BE-EBD106947D06}" type="datetime1">
              <a:rPr lang="en-US" smtClean="0"/>
              <a:t>9/9/22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5684" y="6771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72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20642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8" y="457199"/>
            <a:ext cx="11335789" cy="100412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Title: Font is Calibri 36pt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5839" y="1570458"/>
            <a:ext cx="11335788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  <p:sp>
        <p:nvSpPr>
          <p:cNvPr id="9" name="Footer Placeholder 16">
            <a:extLst>
              <a:ext uri="{FF2B5EF4-FFF2-40B4-BE49-F238E27FC236}">
                <a16:creationId xmlns:a16="http://schemas.microsoft.com/office/drawing/2014/main" id="{99EC92B4-6934-4AB5-A30B-470C8B9F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771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B0BB8199-D400-4574-9DC3-7DF462E304EB}"/>
              </a:ext>
            </a:extLst>
          </p:cNvPr>
          <p:cNvSpPr txBox="1">
            <a:spLocks/>
          </p:cNvSpPr>
          <p:nvPr userDrawn="1"/>
        </p:nvSpPr>
        <p:spPr>
          <a:xfrm>
            <a:off x="4343400" y="1848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87695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3" y="0"/>
            <a:ext cx="12801600" cy="1733550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-4764" y="0"/>
            <a:ext cx="12801600" cy="192024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75000"/>
                </a:srgbClr>
              </a:gs>
              <a:gs pos="21000">
                <a:schemeClr val="accent5">
                  <a:lumMod val="50000"/>
                  <a:alpha val="7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 dirty="0"/>
          </a:p>
        </p:txBody>
      </p:sp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64076" y="457200"/>
            <a:ext cx="11446408" cy="1147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Title: Font is Calibri 36pt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733425" y="2062152"/>
            <a:ext cx="11377059" cy="470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Edit Caption Titles: Font is Calibri </a:t>
            </a:r>
            <a:r>
              <a:rPr lang="en-US" dirty="0" err="1"/>
              <a:t>24pt</a:t>
            </a:r>
            <a:endParaRPr lang="en-US" dirty="0"/>
          </a:p>
          <a:p>
            <a:pPr lvl="2"/>
            <a:r>
              <a:rPr lang="en-US" dirty="0"/>
              <a:t>Second level: Font is Calibri </a:t>
            </a:r>
            <a:r>
              <a:rPr lang="en-US" dirty="0" err="1"/>
              <a:t>20pt</a:t>
            </a:r>
            <a:endParaRPr lang="en-US" dirty="0"/>
          </a:p>
          <a:p>
            <a:pPr lvl="3"/>
            <a:r>
              <a:rPr lang="en-US" dirty="0"/>
              <a:t>Third level: Font is Calibri </a:t>
            </a:r>
            <a:r>
              <a:rPr lang="en-US" dirty="0" err="1"/>
              <a:t>18pt</a:t>
            </a:r>
            <a:endParaRPr lang="en-US" dirty="0"/>
          </a:p>
          <a:p>
            <a:pPr lvl="4"/>
            <a:r>
              <a:rPr lang="en-US" dirty="0"/>
              <a:t>Fourth level: Font is Calibri </a:t>
            </a:r>
            <a:r>
              <a:rPr lang="en-US" dirty="0" err="1"/>
              <a:t>16pt</a:t>
            </a:r>
            <a:endParaRPr lang="en-US" dirty="0"/>
          </a:p>
          <a:p>
            <a:pPr lvl="5"/>
            <a:r>
              <a:rPr lang="en-US" dirty="0"/>
              <a:t>Fifth level: Font is Calibri </a:t>
            </a:r>
            <a:r>
              <a:rPr lang="en-US" dirty="0" err="1"/>
              <a:t>14pt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6">
            <a:extLst>
              <a:ext uri="{FF2B5EF4-FFF2-40B4-BE49-F238E27FC236}">
                <a16:creationId xmlns:a16="http://schemas.microsoft.com/office/drawing/2014/main" id="{ED029AE7-C9A3-46C6-B6C7-1E6C4E4E3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873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ACE30048-2EA6-4B5D-97AB-13B2D15382BB}"/>
              </a:ext>
            </a:extLst>
          </p:cNvPr>
          <p:cNvSpPr txBox="1">
            <a:spLocks/>
          </p:cNvSpPr>
          <p:nvPr userDrawn="1"/>
        </p:nvSpPr>
        <p:spPr>
          <a:xfrm>
            <a:off x="4343400" y="76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96367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3" y="0"/>
            <a:ext cx="12801600" cy="1733550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-4764" y="0"/>
            <a:ext cx="12801600" cy="192024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75000"/>
                </a:srgbClr>
              </a:gs>
              <a:gs pos="21000">
                <a:schemeClr val="accent5">
                  <a:lumMod val="50000"/>
                  <a:alpha val="7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/>
          </a:p>
        </p:txBody>
      </p:sp>
      <p:sp>
        <p:nvSpPr>
          <p:cNvPr id="13" name="Прямоугольник 25">
            <a:extLst>
              <a:ext uri="{FF2B5EF4-FFF2-40B4-BE49-F238E27FC236}">
                <a16:creationId xmlns:a16="http://schemas.microsoft.com/office/drawing/2014/main" id="{981541EB-8784-47B5-B5E3-21E67A158C3B}"/>
              </a:ext>
            </a:extLst>
          </p:cNvPr>
          <p:cNvSpPr/>
          <p:nvPr userDrawn="1"/>
        </p:nvSpPr>
        <p:spPr>
          <a:xfrm>
            <a:off x="525486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 dirty="0">
                <a:solidFill>
                  <a:srgbClr val="FFFFFF"/>
                </a:solidFill>
                <a:latin typeface="Raleway Light" panose="020B0403030101060003" pitchFamily="34" charset="-52"/>
              </a:rPr>
              <a:t>1</a:t>
            </a:r>
            <a:endParaRPr lang="ru-RU" sz="1470" dirty="0">
              <a:latin typeface="Raleway Light" panose="020B0403030101060003" pitchFamily="34" charset="-52"/>
            </a:endParaRPr>
          </a:p>
        </p:txBody>
      </p:sp>
      <p:sp>
        <p:nvSpPr>
          <p:cNvPr id="14" name="Прямоугольник 26">
            <a:extLst>
              <a:ext uri="{FF2B5EF4-FFF2-40B4-BE49-F238E27FC236}">
                <a16:creationId xmlns:a16="http://schemas.microsoft.com/office/drawing/2014/main" id="{66DE82B3-32FA-4178-BF49-425D75AB400F}"/>
              </a:ext>
            </a:extLst>
          </p:cNvPr>
          <p:cNvSpPr/>
          <p:nvPr userDrawn="1"/>
        </p:nvSpPr>
        <p:spPr>
          <a:xfrm>
            <a:off x="4621088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 dirty="0">
                <a:solidFill>
                  <a:srgbClr val="FFFFFF"/>
                </a:solidFill>
                <a:latin typeface="Raleway Light" panose="020B0403030101060003" pitchFamily="34" charset="-52"/>
              </a:rPr>
              <a:t>2</a:t>
            </a:r>
            <a:endParaRPr lang="ru-RU" sz="1470" dirty="0">
              <a:latin typeface="Raleway Light" panose="020B0403030101060003" pitchFamily="34" charset="-52"/>
            </a:endParaRPr>
          </a:p>
        </p:txBody>
      </p:sp>
      <p:sp>
        <p:nvSpPr>
          <p:cNvPr id="15" name="Прямоугольник 27">
            <a:extLst>
              <a:ext uri="{FF2B5EF4-FFF2-40B4-BE49-F238E27FC236}">
                <a16:creationId xmlns:a16="http://schemas.microsoft.com/office/drawing/2014/main" id="{1382DDB0-F2BD-4625-BD4F-BBD1FB0FD2B4}"/>
              </a:ext>
            </a:extLst>
          </p:cNvPr>
          <p:cNvSpPr/>
          <p:nvPr userDrawn="1"/>
        </p:nvSpPr>
        <p:spPr>
          <a:xfrm>
            <a:off x="8703953" y="2705863"/>
            <a:ext cx="277180" cy="2760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70" spc="315" dirty="0">
                <a:solidFill>
                  <a:srgbClr val="FFFFFF"/>
                </a:solidFill>
                <a:latin typeface="Raleway Light" panose="020B0403030101060003" pitchFamily="34" charset="-52"/>
              </a:rPr>
              <a:t>3</a:t>
            </a:r>
            <a:endParaRPr lang="ru-RU" sz="1470" dirty="0">
              <a:latin typeface="Raleway Light" panose="020B0403030101060003" pitchFamily="34" charset="-52"/>
            </a:endParaRP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 hasCustomPrompt="1"/>
          </p:nvPr>
        </p:nvSpPr>
        <p:spPr>
          <a:xfrm>
            <a:off x="916703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31775" indent="-231775">
              <a:defRPr sz="2000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 hasCustomPrompt="1"/>
          </p:nvPr>
        </p:nvSpPr>
        <p:spPr>
          <a:xfrm>
            <a:off x="5033976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84163" indent="-227013">
              <a:defRPr sz="2000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7EAFDA0-F1BC-4B35-BEB5-79C2D63E0918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9123361" y="2631570"/>
            <a:ext cx="3550524" cy="334096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84163" indent="-227013">
              <a:defRPr sz="2000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200" smtClean="0">
                <a:solidFill>
                  <a:schemeClr val="bg2">
                    <a:lumMod val="7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64076" y="457199"/>
            <a:ext cx="11722854" cy="11477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Title: Font is Calibri 36pt </a:t>
            </a:r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8B8BF8A7-E7C5-47DE-ABD0-3AC6A96DD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873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355E2D-E24D-4B2D-A988-51DBC45B752A}"/>
              </a:ext>
            </a:extLst>
          </p:cNvPr>
          <p:cNvSpPr txBox="1">
            <a:spLocks/>
          </p:cNvSpPr>
          <p:nvPr userDrawn="1"/>
        </p:nvSpPr>
        <p:spPr>
          <a:xfrm>
            <a:off x="4343400" y="76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56829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BB6E1-81F3-489A-A151-BD7E6187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41287" cy="7315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838" y="354499"/>
            <a:ext cx="11367687" cy="1106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ACF1167-CB1C-4811-9DB8-B54EF5F0F696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5839" y="1570458"/>
            <a:ext cx="11367686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6">
            <a:extLst>
              <a:ext uri="{FF2B5EF4-FFF2-40B4-BE49-F238E27FC236}">
                <a16:creationId xmlns:a16="http://schemas.microsoft.com/office/drawing/2014/main" id="{02459A12-2BD4-46AA-A1F7-686E14427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873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BB17139F-305C-460F-9F6F-31F210C722E5}"/>
              </a:ext>
            </a:extLst>
          </p:cNvPr>
          <p:cNvSpPr txBox="1">
            <a:spLocks/>
          </p:cNvSpPr>
          <p:nvPr userDrawn="1"/>
        </p:nvSpPr>
        <p:spPr>
          <a:xfrm>
            <a:off x="4343400" y="76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55074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-1"/>
            <a:ext cx="7048500" cy="7315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20642"/>
            <a:ext cx="12801600" cy="733584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8" y="457199"/>
            <a:ext cx="11335789" cy="100412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Title: Font is Calibri 36pt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25839" y="1570458"/>
            <a:ext cx="11335788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6">
            <a:extLst>
              <a:ext uri="{FF2B5EF4-FFF2-40B4-BE49-F238E27FC236}">
                <a16:creationId xmlns:a16="http://schemas.microsoft.com/office/drawing/2014/main" id="{99EC92B4-6934-4AB5-A30B-470C8B9F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873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B0BB8199-D400-4574-9DC3-7DF462E304EB}"/>
              </a:ext>
            </a:extLst>
          </p:cNvPr>
          <p:cNvSpPr txBox="1">
            <a:spLocks/>
          </p:cNvSpPr>
          <p:nvPr userDrawn="1"/>
        </p:nvSpPr>
        <p:spPr>
          <a:xfrm>
            <a:off x="4343400" y="762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76067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CFED6-58AB-4F36-B000-92E71E0AD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242" y="0"/>
            <a:ext cx="7334250" cy="7315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FDDE5-31B8-4837-89DA-38AEF4DE300E}"/>
              </a:ext>
            </a:extLst>
          </p:cNvPr>
          <p:cNvSpPr/>
          <p:nvPr userDrawn="1"/>
        </p:nvSpPr>
        <p:spPr>
          <a:xfrm flipH="1" flipV="1">
            <a:off x="0" y="0"/>
            <a:ext cx="12801600" cy="7321941"/>
          </a:xfrm>
          <a:prstGeom prst="rect">
            <a:avLst/>
          </a:prstGeom>
          <a:gradFill>
            <a:gsLst>
              <a:gs pos="90000">
                <a:srgbClr val="D6E6F5">
                  <a:alpha val="46000"/>
                </a:srgbClr>
              </a:gs>
              <a:gs pos="67000">
                <a:srgbClr val="EBF3FA"/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 dirty="0"/>
          </a:p>
        </p:txBody>
      </p:sp>
      <p:pic>
        <p:nvPicPr>
          <p:cNvPr id="11" name="Picture 10" descr="Celestia-R1---OverlayTitleHD.png">
            <a:extLst>
              <a:ext uri="{FF2B5EF4-FFF2-40B4-BE49-F238E27FC236}">
                <a16:creationId xmlns:a16="http://schemas.microsoft.com/office/drawing/2014/main" id="{4137826C-5138-401C-A577-D1B081BAF1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-203199" y="-6741"/>
            <a:ext cx="13004799" cy="731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3F13E3-136A-4416-B3F8-FAB2972B48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8" y="354499"/>
            <a:ext cx="11249787" cy="1106824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8C2481-4E1C-424F-BBAD-9C20D86429B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25840" y="1571113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Double Column Text Box Layout: 24pt</a:t>
            </a:r>
          </a:p>
          <a:p>
            <a:pPr lvl="1"/>
            <a:r>
              <a:rPr lang="en-US" dirty="0"/>
              <a:t>Second level: 20pt</a:t>
            </a:r>
          </a:p>
          <a:p>
            <a:pPr lvl="2"/>
            <a:r>
              <a:rPr lang="en-US" dirty="0"/>
              <a:t>Third level: 18pt</a:t>
            </a:r>
          </a:p>
          <a:p>
            <a:pPr lvl="3"/>
            <a:r>
              <a:rPr lang="en-US" dirty="0"/>
              <a:t>Fourth level: 16pt</a:t>
            </a:r>
          </a:p>
          <a:p>
            <a:pPr lvl="4"/>
            <a:r>
              <a:rPr lang="en-US" dirty="0"/>
              <a:t>Fifth level: 16pt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4432016-332D-4DD1-8360-F400F2CB65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55308" y="1576900"/>
            <a:ext cx="5520318" cy="4886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Double Column Text Box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E5B379C-9EB2-4A4B-9684-E6A33FD65789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2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EA20-B359-4CD3-B653-C94838B8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50" y="0"/>
            <a:ext cx="7334250" cy="7315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A90DE5-FFC0-4B2E-BD1D-090A8394B922}"/>
              </a:ext>
            </a:extLst>
          </p:cNvPr>
          <p:cNvSpPr/>
          <p:nvPr userDrawn="1"/>
        </p:nvSpPr>
        <p:spPr>
          <a:xfrm flipH="1">
            <a:off x="5859" y="0"/>
            <a:ext cx="12801600" cy="7326924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975EF-C31F-4DD2-BC6D-6A0BA761C2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5839" y="354499"/>
            <a:ext cx="11388952" cy="1106824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 dirty="0"/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DAC83FFA-EA50-4345-9D3E-5E3AB8B13343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25838" y="1570458"/>
            <a:ext cx="11388951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5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B8FA-1486-495C-AD99-1E9EBCEF8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7315200"/>
          </a:xfrm>
          <a:prstGeom prst="rect">
            <a:avLst/>
          </a:prstGeom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A95CFF44-A5F7-4203-8DAE-A2A1BB139389}"/>
              </a:ext>
            </a:extLst>
          </p:cNvPr>
          <p:cNvSpPr/>
          <p:nvPr userDrawn="1"/>
        </p:nvSpPr>
        <p:spPr>
          <a:xfrm flipV="1">
            <a:off x="6523" y="0"/>
            <a:ext cx="12801600" cy="73152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51000"/>
                </a:srgbClr>
              </a:gs>
              <a:gs pos="12000">
                <a:schemeClr val="tx2">
                  <a:lumMod val="60000"/>
                  <a:lumOff val="40000"/>
                  <a:alpha val="10000"/>
                </a:schemeClr>
              </a:gs>
              <a:gs pos="49000">
                <a:schemeClr val="bg1">
                  <a:alpha val="7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0151" y="450849"/>
            <a:ext cx="1103002" cy="91715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86633" y="2244436"/>
            <a:ext cx="11041380" cy="170790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Divider Page Title: Font is Calibri 36pt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D2F3190F-6672-42C3-BCBF-31079B7F520D}"/>
              </a:ext>
            </a:extLst>
          </p:cNvPr>
          <p:cNvSpPr txBox="1">
            <a:spLocks/>
          </p:cNvSpPr>
          <p:nvPr userDrawn="1"/>
        </p:nvSpPr>
        <p:spPr>
          <a:xfrm>
            <a:off x="9820275" y="6754386"/>
            <a:ext cx="2879725" cy="38893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6816AFD6-C719-4FA2-BA6D-BC641B1D9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771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DDEAB3AA-EDF9-476A-A5E8-FD3453DDDFCD}"/>
              </a:ext>
            </a:extLst>
          </p:cNvPr>
          <p:cNvSpPr txBox="1">
            <a:spLocks/>
          </p:cNvSpPr>
          <p:nvPr userDrawn="1"/>
        </p:nvSpPr>
        <p:spPr>
          <a:xfrm>
            <a:off x="4343400" y="1848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UNCLASSIFIED</a:t>
            </a:r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36D4DA2E-BC2A-46FB-B275-48B1537EC10D}"/>
              </a:ext>
            </a:extLst>
          </p:cNvPr>
          <p:cNvSpPr txBox="1">
            <a:spLocks/>
          </p:cNvSpPr>
          <p:nvPr userDrawn="1"/>
        </p:nvSpPr>
        <p:spPr>
          <a:xfrm>
            <a:off x="4478084" y="6923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15" name="Footer Placeholder 16">
            <a:extLst>
              <a:ext uri="{FF2B5EF4-FFF2-40B4-BE49-F238E27FC236}">
                <a16:creationId xmlns:a16="http://schemas.microsoft.com/office/drawing/2014/main" id="{B868CB9B-833F-4C8B-A47E-6D714D0F504F}"/>
              </a:ext>
            </a:extLst>
          </p:cNvPr>
          <p:cNvSpPr txBox="1">
            <a:spLocks/>
          </p:cNvSpPr>
          <p:nvPr userDrawn="1"/>
        </p:nvSpPr>
        <p:spPr>
          <a:xfrm>
            <a:off x="4495800" y="3372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00196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tif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5838" y="550013"/>
            <a:ext cx="11686663" cy="9113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Title: Font is Calibri 36pt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839" y="1570458"/>
            <a:ext cx="11686662" cy="487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5539" y="6780106"/>
            <a:ext cx="716215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2">
                    <a:lumMod val="75000"/>
                  </a:schemeClr>
                </a:solidFill>
                <a:effectLst/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EB9A4169-C2BD-4424-B1E4-8245F301F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5684" y="6873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1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661" r:id="rId2"/>
    <p:sldLayoutId id="2147483705" r:id="rId3"/>
    <p:sldLayoutId id="2147483665" r:id="rId4"/>
    <p:sldLayoutId id="2147483662" r:id="rId5"/>
    <p:sldLayoutId id="2147483674" r:id="rId6"/>
    <p:sldLayoutId id="2147483675" r:id="rId7"/>
    <p:sldLayoutId id="2147483676" r:id="rId8"/>
    <p:sldLayoutId id="2147483695" r:id="rId9"/>
    <p:sldLayoutId id="2147483739" r:id="rId10"/>
    <p:sldLayoutId id="2147483742" r:id="rId11"/>
  </p:sldLayoutIdLst>
  <p:hf hdr="0" ftr="0" dt="0"/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6012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60120" rtl="0" eaLnBrk="1" latinLnBrk="0" hangingPunct="1">
        <a:lnSpc>
          <a:spcPct val="90000"/>
        </a:lnSpc>
        <a:spcBef>
          <a:spcPts val="525"/>
        </a:spcBef>
        <a:buSzPct val="110000"/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76263" indent="-290513" algn="l" defTabSz="960120" rtl="0" eaLnBrk="1" latinLnBrk="0" hangingPunct="1">
        <a:lnSpc>
          <a:spcPct val="90000"/>
        </a:lnSpc>
        <a:spcBef>
          <a:spcPts val="600"/>
        </a:spcBef>
        <a:buSzPct val="110000"/>
        <a:buFont typeface="Calibri" panose="020F050202020403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285750" algn="l" defTabSz="96012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7013" algn="l" defTabSz="960120" rtl="0" eaLnBrk="1" latinLnBrk="0" hangingPunct="1">
        <a:lnSpc>
          <a:spcPct val="90000"/>
        </a:lnSpc>
        <a:spcBef>
          <a:spcPts val="600"/>
        </a:spcBef>
        <a:buSzPct val="100000"/>
        <a:buFont typeface="Wingdings" panose="05000000000000000000" pitchFamily="2" charset="2"/>
        <a:buChar char="§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82675" indent="-239713" algn="l" defTabSz="960120" rtl="0" eaLnBrk="1" latinLnBrk="0" hangingPunct="1">
        <a:lnSpc>
          <a:spcPct val="90000"/>
        </a:lnSpc>
        <a:spcBef>
          <a:spcPts val="600"/>
        </a:spcBef>
        <a:buFont typeface="Courier New" panose="02070309020205020404" pitchFamily="49" charset="0"/>
        <a:buChar char="o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936" userDrawn="1">
          <p15:clr>
            <a:srgbClr val="F26B43"/>
          </p15:clr>
        </p15:guide>
        <p15:guide id="5" pos="462" userDrawn="1">
          <p15:clr>
            <a:srgbClr val="F26B43"/>
          </p15:clr>
        </p15:guide>
        <p15:guide id="6" orient="horz" pos="1045" userDrawn="1">
          <p15:clr>
            <a:srgbClr val="F26B43"/>
          </p15:clr>
        </p15:guide>
        <p15:guide id="7" orient="horz" pos="412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63040"/>
            <a:ext cx="11734800" cy="512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780108"/>
            <a:ext cx="29870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85F47-586E-B946-94B4-D53C6D0E58B5}" type="datetime1">
              <a:rPr lang="en-US" smtClean="0"/>
              <a:t>9/9/22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780108"/>
            <a:ext cx="29870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A7AB8-C288-4B6D-983D-9C88E091BD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6_INNER1_100DPI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795601" cy="12591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1" y="0"/>
            <a:ext cx="11067886" cy="1137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Content Placeholder 5" descr="NASA color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2313" y="97241"/>
            <a:ext cx="1116416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8" r:id="rId4"/>
    <p:sldLayoutId id="2147483749" r:id="rId5"/>
    <p:sldLayoutId id="2147483750" r:id="rId6"/>
    <p:sldLayoutId id="2147483755" r:id="rId7"/>
    <p:sldLayoutId id="2147483762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60120" rtl="0" eaLnBrk="1" latinLnBrk="0" hangingPunct="1">
        <a:spcBef>
          <a:spcPct val="0"/>
        </a:spcBef>
        <a:buNone/>
        <a:defRPr sz="37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045" indent="-360045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80098" indent="-300038" algn="l" defTabSz="960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3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3561E4-1618-CF44-B99A-A3F1CEC8A29C}"/>
              </a:ext>
            </a:extLst>
          </p:cNvPr>
          <p:cNvSpPr/>
          <p:nvPr userDrawn="1"/>
        </p:nvSpPr>
        <p:spPr>
          <a:xfrm>
            <a:off x="0" y="7091596"/>
            <a:ext cx="12801600" cy="249818"/>
          </a:xfrm>
          <a:prstGeom prst="rect">
            <a:avLst/>
          </a:prstGeom>
          <a:solidFill>
            <a:srgbClr val="0C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3FE857-C145-4844-A957-E13F9E0A37D2}"/>
              </a:ext>
            </a:extLst>
          </p:cNvPr>
          <p:cNvSpPr/>
          <p:nvPr userDrawn="1"/>
        </p:nvSpPr>
        <p:spPr>
          <a:xfrm>
            <a:off x="168204" y="7091596"/>
            <a:ext cx="37321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International Mars Ice Mapper Mission:   Communications Needs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02ACA1F-4C0F-1241-B929-A2022C806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01550" y="7077254"/>
            <a:ext cx="586740" cy="389467"/>
          </a:xfrm>
          <a:prstGeom prst="rect">
            <a:avLst/>
          </a:prstGeom>
        </p:spPr>
        <p:txBody>
          <a:bodyPr/>
          <a:lstStyle>
            <a:lvl1pPr algn="just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5433FEE-5ED2-9C4D-A970-2742DEE5535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28FD7-7425-2E4D-B3AD-F756B13C54C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801600" cy="1060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2FCDC-3A43-0441-BB3E-0FC22A3264BF}"/>
              </a:ext>
            </a:extLst>
          </p:cNvPr>
          <p:cNvSpPr txBox="1"/>
          <p:nvPr userDrawn="1"/>
        </p:nvSpPr>
        <p:spPr>
          <a:xfrm rot="18968597">
            <a:off x="4257410" y="3168298"/>
            <a:ext cx="3655168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80" dirty="0">
                <a:solidFill>
                  <a:schemeClr val="bg1">
                    <a:lumMod val="85000"/>
                    <a:alpha val="44000"/>
                  </a:schemeClr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10300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70" r:id="rId4"/>
    <p:sldLayoutId id="2147483771" r:id="rId5"/>
  </p:sldLayoutIdLst>
  <p:hf hdr="0" ftr="0" dt="0"/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jpeg"/><Relationship Id="rId19" Type="http://schemas.openxmlformats.org/officeDocument/2006/relationships/image" Target="../media/image35.sv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esc.gsfc.nasa.gov/static-files/Draft%20LunaNet%20Interoperability%20Specification%20Fin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D39A49-DEFD-4AAA-ADE0-264E38F8D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623" y="871870"/>
            <a:ext cx="9972777" cy="2991300"/>
          </a:xfrm>
        </p:spPr>
        <p:txBody>
          <a:bodyPr/>
          <a:lstStyle/>
          <a:p>
            <a:r>
              <a:rPr lang="en-GB" dirty="0"/>
              <a:t>Interoperable Services to Mitigate Lunar Position, Navigation, and Timing Challenges</a:t>
            </a:r>
            <a:br>
              <a:rPr lang="en-US" dirty="0"/>
            </a:br>
            <a:r>
              <a:rPr lang="en-US" dirty="0"/>
              <a:t> 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1429B-2A0C-45C3-8813-E3A36AB31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623" y="5257799"/>
            <a:ext cx="11191977" cy="1513225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Cheryl Gramling, Goddard Senior Fellow, Assoc. Chief for Technology, Mission Engineering and Systems Analysis Division</a:t>
            </a:r>
          </a:p>
          <a:p>
            <a:r>
              <a:rPr lang="en-US" sz="1600" dirty="0"/>
              <a:t>Juan Crenshaw, Goddard Space Flight Center, Navigation and Mission Design Branch</a:t>
            </a:r>
          </a:p>
          <a:p>
            <a:r>
              <a:rPr lang="en-US" sz="1600" dirty="0"/>
              <a:t>Laurie Mann, Goddard Space Flight Center, Navigation and Mission Design Branch</a:t>
            </a:r>
          </a:p>
          <a:p>
            <a:pPr>
              <a:defRPr/>
            </a:pPr>
            <a:r>
              <a:rPr lang="en-US" altLang="en-US" sz="1600" dirty="0"/>
              <a:t>73</a:t>
            </a:r>
            <a:r>
              <a:rPr lang="en-US" altLang="en-US" sz="1600" baseline="30000" dirty="0"/>
              <a:t>rd</a:t>
            </a:r>
            <a:r>
              <a:rPr lang="en-US" altLang="en-US" sz="1600" dirty="0"/>
              <a:t> International Astronautical Congress, Paris, France</a:t>
            </a:r>
          </a:p>
          <a:p>
            <a:r>
              <a:rPr lang="en-US" sz="1600" dirty="0"/>
              <a:t>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343413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C6782-565A-479A-B2DB-931A0268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BFC2E746-0D85-4B5A-BF83-52B8CEB3D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33" y="1"/>
            <a:ext cx="12804433" cy="73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F3E58D-85D9-4B72-A003-187FC162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484" y="4953000"/>
            <a:ext cx="2345962" cy="9113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2958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3678D1-75D1-403E-BBDF-FE5D1E43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16FD9-B7EB-4C2A-9962-E845BC908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Lunar Position, Navigation, and Timing (PNT) Challenges</a:t>
            </a:r>
          </a:p>
          <a:p>
            <a:r>
              <a:rPr lang="en-US" dirty="0"/>
              <a:t>Engaging Systems to Safely Navigate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30EC88-988B-458A-BEAF-62E28FEDA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3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48C5935-B0D8-EE47-6DF9-AAD26DC7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29" y="42898"/>
            <a:ext cx="10094138" cy="1037442"/>
          </a:xfrm>
        </p:spPr>
        <p:txBody>
          <a:bodyPr/>
          <a:lstStyle/>
          <a:p>
            <a:r>
              <a:rPr lang="en-US" dirty="0"/>
              <a:t>Lunar PNT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F9D02-1600-45F8-7343-0AADEC46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247BBD-CCEC-7762-6CF1-9A37D9033C1B}"/>
              </a:ext>
            </a:extLst>
          </p:cNvPr>
          <p:cNvGrpSpPr/>
          <p:nvPr/>
        </p:nvGrpSpPr>
        <p:grpSpPr>
          <a:xfrm>
            <a:off x="470697" y="3005223"/>
            <a:ext cx="2753156" cy="2021537"/>
            <a:chOff x="7772400" y="5271782"/>
            <a:chExt cx="3191309" cy="193975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E8B99F6-398C-01D6-BD09-E6A71B85AF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72400" y="5271782"/>
              <a:ext cx="319130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99B438-2CB6-E4EE-DF7A-743665AC2EFB}"/>
                </a:ext>
              </a:extLst>
            </p:cNvPr>
            <p:cNvSpPr txBox="1"/>
            <p:nvPr/>
          </p:nvSpPr>
          <p:spPr>
            <a:xfrm>
              <a:off x="7991792" y="6862470"/>
              <a:ext cx="2971917" cy="19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6" i="1" dirty="0"/>
                <a:t>Zuber et al. (2012), Lemoine et al. (2012), Lemoine et al. (2013)</a:t>
              </a: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FDCA8DB-C7AA-171E-E17D-ECB650D077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75511" y="7041802"/>
              <a:ext cx="2271336" cy="16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8574C0-0350-0059-9A98-2E42221025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79" y="5250791"/>
            <a:ext cx="3200621" cy="1529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3C6731-FDF2-5712-900B-850FF3976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59" y="1869631"/>
            <a:ext cx="3084641" cy="1135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A79FA5-1EA2-76EE-789C-DC6677F0D4B9}"/>
              </a:ext>
            </a:extLst>
          </p:cNvPr>
          <p:cNvSpPr txBox="1"/>
          <p:nvPr/>
        </p:nvSpPr>
        <p:spPr>
          <a:xfrm>
            <a:off x="3588783" y="1219200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 Conditions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FC7238-BC5B-1FFA-EBE7-0AEE26BD65D5}"/>
              </a:ext>
            </a:extLst>
          </p:cNvPr>
          <p:cNvSpPr txBox="1"/>
          <p:nvPr/>
        </p:nvSpPr>
        <p:spPr>
          <a:xfrm>
            <a:off x="4584447" y="4825405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Occulted Earth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A614D-FAF1-23EE-E7DF-622E4D96DA69}"/>
              </a:ext>
            </a:extLst>
          </p:cNvPr>
          <p:cNvSpPr txBox="1"/>
          <p:nvPr/>
        </p:nvSpPr>
        <p:spPr>
          <a:xfrm>
            <a:off x="8407191" y="3163698"/>
            <a:ext cx="13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Interference</a:t>
            </a:r>
          </a:p>
        </p:txBody>
      </p:sp>
      <p:pic>
        <p:nvPicPr>
          <p:cNvPr id="19" name="Picture 18" descr="A picture containing person, photo, sitting, standing&#10;&#10;Description automatically generated">
            <a:extLst>
              <a:ext uri="{FF2B5EF4-FFF2-40B4-BE49-F238E27FC236}">
                <a16:creationId xmlns:a16="http://schemas.microsoft.com/office/drawing/2014/main" id="{2876CDCE-E3BF-6041-9993-C5823372B8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4885" y="5115237"/>
            <a:ext cx="7779475" cy="1895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D41C47-6F00-05F6-6E46-33BB99BD1B0D}"/>
              </a:ext>
            </a:extLst>
          </p:cNvPr>
          <p:cNvSpPr txBox="1"/>
          <p:nvPr/>
        </p:nvSpPr>
        <p:spPr>
          <a:xfrm>
            <a:off x="820854" y="1219200"/>
            <a:ext cx="184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System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C94400CA-4D2E-AA68-C882-DE58A5BBA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564015"/>
            <a:ext cx="2294959" cy="18103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EC387D-6F94-AFF7-2739-5FFD6719567D}"/>
              </a:ext>
            </a:extLst>
          </p:cNvPr>
          <p:cNvSpPr txBox="1"/>
          <p:nvPr/>
        </p:nvSpPr>
        <p:spPr>
          <a:xfrm>
            <a:off x="9641185" y="1219200"/>
            <a:ext cx="145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Stark Lighting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1D3355-A6D5-654F-B7BD-490AA2F39C97}"/>
              </a:ext>
            </a:extLst>
          </p:cNvPr>
          <p:cNvSpPr txBox="1"/>
          <p:nvPr/>
        </p:nvSpPr>
        <p:spPr>
          <a:xfrm>
            <a:off x="8629786" y="4818445"/>
            <a:ext cx="218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Power, Mass, Volume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E97A58-09FF-FC98-C060-C6BDB1B07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1444" y="3488410"/>
            <a:ext cx="1739900" cy="1155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2D08D5-018D-3C23-9B32-414EEA8525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673" y="1574976"/>
            <a:ext cx="4649527" cy="14674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E76E05-98DF-B073-4CA6-6EFAEF4573D4}"/>
              </a:ext>
            </a:extLst>
          </p:cNvPr>
          <p:cNvSpPr txBox="1"/>
          <p:nvPr/>
        </p:nvSpPr>
        <p:spPr>
          <a:xfrm>
            <a:off x="10954405" y="316369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Fusion</a:t>
            </a: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0A283309-9F0F-D319-1519-A0D24369C4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860" y="2839416"/>
            <a:ext cx="2044700" cy="1752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8A5B12-421A-BBC3-800F-6377EEC43DE3}"/>
              </a:ext>
            </a:extLst>
          </p:cNvPr>
          <p:cNvSpPr txBox="1"/>
          <p:nvPr/>
        </p:nvSpPr>
        <p:spPr>
          <a:xfrm>
            <a:off x="5825860" y="2526268"/>
            <a:ext cx="213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Environment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4DEE3-F726-4212-1702-D5311DCFAAAB}"/>
              </a:ext>
            </a:extLst>
          </p:cNvPr>
          <p:cNvSpPr txBox="1"/>
          <p:nvPr/>
        </p:nvSpPr>
        <p:spPr>
          <a:xfrm>
            <a:off x="5800318" y="4592208"/>
            <a:ext cx="228620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“</a:t>
            </a:r>
            <a:r>
              <a:rPr lang="en-US" sz="600" dirty="0" err="1"/>
              <a:t>Heliophysics</a:t>
            </a:r>
            <a:r>
              <a:rPr lang="en-US" sz="600" dirty="0"/>
              <a:t> Science and the Moon”, NASA Advisory Council, 2007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533D4C-E6C3-7A02-9724-722F660DEA0C}"/>
              </a:ext>
            </a:extLst>
          </p:cNvPr>
          <p:cNvGrpSpPr/>
          <p:nvPr/>
        </p:nvGrpSpPr>
        <p:grpSpPr>
          <a:xfrm>
            <a:off x="10134600" y="3339203"/>
            <a:ext cx="2543738" cy="1638489"/>
            <a:chOff x="10321364" y="3339203"/>
            <a:chExt cx="2543738" cy="1638489"/>
          </a:xfrm>
        </p:grpSpPr>
        <p:pic>
          <p:nvPicPr>
            <p:cNvPr id="34" name="Graphic 33" descr="Single gear with solid fill">
              <a:extLst>
                <a:ext uri="{FF2B5EF4-FFF2-40B4-BE49-F238E27FC236}">
                  <a16:creationId xmlns:a16="http://schemas.microsoft.com/office/drawing/2014/main" id="{B04BC9AB-8FD3-A8D5-9660-E289518A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800356" y="3946563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Single gear with solid fill">
              <a:extLst>
                <a:ext uri="{FF2B5EF4-FFF2-40B4-BE49-F238E27FC236}">
                  <a16:creationId xmlns:a16="http://schemas.microsoft.com/office/drawing/2014/main" id="{27F4EEEA-9683-126C-C69F-6FAF0D7E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752089">
              <a:off x="11290456" y="3403046"/>
              <a:ext cx="1574646" cy="1574646"/>
            </a:xfrm>
            <a:prstGeom prst="rect">
              <a:avLst/>
            </a:prstGeom>
          </p:spPr>
        </p:pic>
        <p:pic>
          <p:nvPicPr>
            <p:cNvPr id="36" name="Graphic 35" descr="Single gear with solid fill">
              <a:extLst>
                <a:ext uri="{FF2B5EF4-FFF2-40B4-BE49-F238E27FC236}">
                  <a16:creationId xmlns:a16="http://schemas.microsoft.com/office/drawing/2014/main" id="{10941235-8CFC-223A-1CEC-50B70F9D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882417" y="3339203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6" descr="Single gear with solid fill">
              <a:extLst>
                <a:ext uri="{FF2B5EF4-FFF2-40B4-BE49-F238E27FC236}">
                  <a16:creationId xmlns:a16="http://schemas.microsoft.com/office/drawing/2014/main" id="{DC1F871E-9DDE-549B-829E-9B9DB74D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379531">
              <a:off x="10321364" y="359695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11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1259C7-2F82-BA3D-06BD-BE527A5A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E69C-0831-FCEB-8EC9-60EB566C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AB8-C288-4B6D-983D-9C88E091BD8F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A0491-12AF-7011-7833-9C71610005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726917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231659-0904-489A-5C8D-A10CEFF56C6E}"/>
              </a:ext>
            </a:extLst>
          </p:cNvPr>
          <p:cNvSpPr txBox="1"/>
          <p:nvPr/>
        </p:nvSpPr>
        <p:spPr>
          <a:xfrm>
            <a:off x="381000" y="1295400"/>
            <a:ext cx="6614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Stark lighting conditions  encountered on the Moon</a:t>
            </a:r>
          </a:p>
        </p:txBody>
      </p:sp>
    </p:spTree>
    <p:extLst>
      <p:ext uri="{BB962C8B-B14F-4D97-AF65-F5344CB8AC3E}">
        <p14:creationId xmlns:p14="http://schemas.microsoft.com/office/powerpoint/2010/main" val="27688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79839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4775"/>
            <a:ext cx="12801598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58EE3-C9A8-6CD6-1968-B4BF1344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780106"/>
            <a:ext cx="2880360" cy="38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369A7AB8-C288-4B6D-983D-9C88E091BD8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570B47CC-E25B-9E7D-C332-A5C2E46B1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6"/>
            <a:ext cx="12798399" cy="73106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4359F0-0F16-47F0-B4E3-43A3BC0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40" y="134617"/>
            <a:ext cx="10561320" cy="474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Lunar Navigation Notional Scenario</a:t>
            </a:r>
          </a:p>
        </p:txBody>
      </p:sp>
    </p:spTree>
    <p:extLst>
      <p:ext uri="{BB962C8B-B14F-4D97-AF65-F5344CB8AC3E}">
        <p14:creationId xmlns:p14="http://schemas.microsoft.com/office/powerpoint/2010/main" val="326706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79839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4775"/>
            <a:ext cx="12801598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58EE3-C9A8-6CD6-1968-B4BF1344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780106"/>
            <a:ext cx="2880360" cy="38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369A7AB8-C288-4B6D-983D-9C88E091BD8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983E9873-2C44-D288-9D25-714378231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903200" cy="7391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4359F0-0F16-47F0-B4E3-43A3BC0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38" y="152400"/>
            <a:ext cx="10561320" cy="776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Lunar Navigation Notional Scenario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700" i="1" dirty="0">
                <a:solidFill>
                  <a:srgbClr val="FFFFFF"/>
                </a:solidFill>
              </a:rPr>
              <a:t>Lunar Reference System and Cartographic Products</a:t>
            </a:r>
            <a:endParaRPr lang="en-US" sz="3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7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79839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4775"/>
            <a:ext cx="12801598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58EE3-C9A8-6CD6-1968-B4BF1344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780106"/>
            <a:ext cx="2880360" cy="38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369A7AB8-C288-4B6D-983D-9C88E091BD8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indoor, bed&#10;&#10;Description automatically generated">
            <a:extLst>
              <a:ext uri="{FF2B5EF4-FFF2-40B4-BE49-F238E27FC236}">
                <a16:creationId xmlns:a16="http://schemas.microsoft.com/office/drawing/2014/main" id="{9D528929-BF98-3F22-3FE5-D08867B47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" y="0"/>
            <a:ext cx="12795196" cy="731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4359F0-0F16-47F0-B4E3-43A3BC0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38" y="76200"/>
            <a:ext cx="10561320" cy="8591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Lunar Navigation Notional Scenario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700" i="1" dirty="0">
                <a:solidFill>
                  <a:srgbClr val="FFFFFF"/>
                </a:solidFill>
              </a:rPr>
              <a:t>Lunar Reference System, Cartographic Products, and </a:t>
            </a:r>
            <a:r>
              <a:rPr lang="en-US" sz="2700" i="1" dirty="0" err="1">
                <a:solidFill>
                  <a:srgbClr val="FFFFFF"/>
                </a:solidFill>
              </a:rPr>
              <a:t>LunaNet</a:t>
            </a:r>
            <a:r>
              <a:rPr lang="en-US" sz="2700" i="1" dirty="0">
                <a:solidFill>
                  <a:srgbClr val="FFFFFF"/>
                </a:solidFill>
              </a:rPr>
              <a:t> PNT Services</a:t>
            </a:r>
            <a:endParaRPr lang="en-US" sz="3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7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79839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54775"/>
            <a:ext cx="12801598" cy="337295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58EE3-C9A8-6CD6-1968-B4BF1344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30" y="6780106"/>
            <a:ext cx="2880360" cy="389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369A7AB8-C288-4B6D-983D-9C88E091BD8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1A1CC6FD-FAE1-0862-1679-9FFAE7A4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98398" cy="7315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4359F0-0F16-47F0-B4E3-43A3BC0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38" y="76200"/>
            <a:ext cx="10561320" cy="8591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Lunar Navigation Notional Scenario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700" i="1" dirty="0">
                <a:solidFill>
                  <a:srgbClr val="FFFFFF"/>
                </a:solidFill>
              </a:rPr>
              <a:t>Enabled Safe Path Planning and Execution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39F185-B743-6218-2AD9-158B816EDD1D}"/>
              </a:ext>
            </a:extLst>
          </p:cNvPr>
          <p:cNvSpPr txBox="1">
            <a:spLocks/>
          </p:cNvSpPr>
          <p:nvPr/>
        </p:nvSpPr>
        <p:spPr>
          <a:xfrm>
            <a:off x="381000" y="2667000"/>
            <a:ext cx="5715000" cy="153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6012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90000"/>
              </a:lnSpc>
            </a:pPr>
            <a:r>
              <a:rPr lang="en-US" sz="3200" dirty="0" err="1">
                <a:solidFill>
                  <a:srgbClr val="FFFFFF"/>
                </a:solidFill>
              </a:rPr>
              <a:t>LunaNet</a:t>
            </a:r>
            <a:r>
              <a:rPr lang="en-US" sz="3200" dirty="0">
                <a:solidFill>
                  <a:srgbClr val="FFFFFF"/>
                </a:solidFill>
              </a:rPr>
              <a:t> PNT services allow users to determine accurate position on high resolution </a:t>
            </a:r>
            <a:r>
              <a:rPr lang="en-US" sz="3200" dirty="0" err="1">
                <a:solidFill>
                  <a:srgbClr val="FFFFFF"/>
                </a:solidFill>
              </a:rPr>
              <a:t>LuNaMaps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09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D84A9C5-BD3C-4009-B98D-5E8F769FA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6" y="28363"/>
            <a:ext cx="4375634" cy="72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365C0-96D2-45A2-AD2E-C27DCE887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75" y="1230476"/>
            <a:ext cx="3360420" cy="4758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800" b="1" kern="1200" dirty="0">
                <a:solidFill>
                  <a:srgbClr val="32F0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E7F7A-2815-4CE2-8A1B-45496E0F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221724"/>
            <a:ext cx="8286974" cy="57124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b="0" dirty="0"/>
              <a:t>Navigating in the Artemis cislunar environment introduces scenarios that differ significantly from previous missions.</a:t>
            </a:r>
          </a:p>
          <a:p>
            <a:pPr indent="-228600" defTabSz="914400"/>
            <a:r>
              <a:rPr lang="en-US" dirty="0" err="1">
                <a:hlinkClick r:id="rId4"/>
              </a:rPr>
              <a:t>LunaNet</a:t>
            </a:r>
            <a:r>
              <a:rPr lang="en-US" dirty="0"/>
              <a:t> establishes the infrastructure framework to mitigate challenges and enable accurate and timely position, velocity, and time (PVT) knowledge.</a:t>
            </a:r>
          </a:p>
          <a:p>
            <a:pPr indent="-228600" defTabSz="914400"/>
            <a:r>
              <a:rPr lang="en-US" dirty="0"/>
              <a:t>Efforts underway by NASA and international partners form the basis for safe and consistent navigation in the lunar regime.</a:t>
            </a:r>
          </a:p>
          <a:p>
            <a:pPr lvl="1" indent="-228600" defTabSz="914400"/>
            <a:r>
              <a:rPr lang="en-US" dirty="0"/>
              <a:t>Focus areas include defining the Lunar Reference System, surface networks with PNT, and a user terminal for receiving and synthesizing observations into PVT solution.</a:t>
            </a:r>
          </a:p>
        </p:txBody>
      </p:sp>
      <p:pic>
        <p:nvPicPr>
          <p:cNvPr id="9" name="Picture 8" descr="PPT6_INNER1_100DPI.png">
            <a:extLst>
              <a:ext uri="{FF2B5EF4-FFF2-40B4-BE49-F238E27FC236}">
                <a16:creationId xmlns:a16="http://schemas.microsoft.com/office/drawing/2014/main" id="{24CBC036-B855-46AA-B8A9-873A89E153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795601" cy="125910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3BE08F1-47D4-47D8-8AE3-D6366A876AD1}"/>
              </a:ext>
            </a:extLst>
          </p:cNvPr>
          <p:cNvSpPr txBox="1">
            <a:spLocks/>
          </p:cNvSpPr>
          <p:nvPr/>
        </p:nvSpPr>
        <p:spPr>
          <a:xfrm>
            <a:off x="4375635" y="0"/>
            <a:ext cx="7012292" cy="1137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Content Placeholder 5" descr="NASA color.png">
            <a:extLst>
              <a:ext uri="{FF2B5EF4-FFF2-40B4-BE49-F238E27FC236}">
                <a16:creationId xmlns:a16="http://schemas.microsoft.com/office/drawing/2014/main" id="{A9E7F187-EF3E-4CCD-B02D-90BAB50F9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2313" y="97241"/>
            <a:ext cx="1116416" cy="975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60188-2B29-3243-EE9B-FD7D66805035}"/>
              </a:ext>
            </a:extLst>
          </p:cNvPr>
          <p:cNvSpPr txBox="1"/>
          <p:nvPr/>
        </p:nvSpPr>
        <p:spPr>
          <a:xfrm>
            <a:off x="4495800" y="6934200"/>
            <a:ext cx="7184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Acknowledgements: Johnson Space Center Virtual Reality Simulation Facility; Chris </a:t>
            </a:r>
            <a:r>
              <a:rPr lang="en-US" sz="1200" dirty="0" err="1"/>
              <a:t>Gnam</a:t>
            </a:r>
            <a:r>
              <a:rPr lang="en-US" sz="1200"/>
              <a:t>, </a:t>
            </a:r>
            <a:r>
              <a:rPr lang="en-US" sz="1200" dirty="0"/>
              <a:t>GSFC </a:t>
            </a:r>
            <a:r>
              <a:rPr lang="en-US" sz="1200" dirty="0" err="1"/>
              <a:t>LuNaMaps</a:t>
            </a:r>
            <a:r>
              <a:rPr lang="en-US" sz="1200" dirty="0"/>
              <a:t> team.</a:t>
            </a:r>
          </a:p>
        </p:txBody>
      </p:sp>
    </p:spTree>
    <p:extLst>
      <p:ext uri="{BB962C8B-B14F-4D97-AF65-F5344CB8AC3E}">
        <p14:creationId xmlns:p14="http://schemas.microsoft.com/office/powerpoint/2010/main" val="1062219074"/>
      </p:ext>
    </p:extLst>
  </p:cSld>
  <p:clrMapOvr>
    <a:masterClrMapping/>
  </p:clrMapOvr>
</p:sld>
</file>

<file path=ppt/theme/theme1.xml><?xml version="1.0" encoding="utf-8"?>
<a:theme xmlns:a="http://schemas.openxmlformats.org/drawingml/2006/main" name="SCaN 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Net to NRO SETR d1-cjg" id="{015A6FCE-D7CD-A247-8161-884F3B83FC59}" vid="{BE9F18DE-B25D-0D43-8826-12B7D71D5CD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Net to NRO SETR d1-cjg" id="{015A6FCE-D7CD-A247-8161-884F3B83FC59}" vid="{13F3FB87-4876-D340-AE1C-EC8A198841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Net to NRO SETR d1-cjg" id="{015A6FCE-D7CD-A247-8161-884F3B83FC59}" vid="{02ED4BB0-E273-4545-AC93-0070737D36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48DF7CEFC03A41A9771801E8D3F401" ma:contentTypeVersion="1" ma:contentTypeDescription="Create a new document." ma:contentTypeScope="" ma:versionID="ef5f0ee5e765cd1443e1678d8a710e8a">
  <xsd:schema xmlns:xsd="http://www.w3.org/2001/XMLSchema" xmlns:xs="http://www.w3.org/2001/XMLSchema" xmlns:p="http://schemas.microsoft.com/office/2006/metadata/properties" xmlns:ns2="57fb39da-600e-467b-8fe8-5f17a748d6bb" targetNamespace="http://schemas.microsoft.com/office/2006/metadata/properties" ma:root="true" ma:fieldsID="f47a1b50984544d682c7194ba9ef1af7" ns2:_="">
    <xsd:import namespace="57fb39da-600e-467b-8fe8-5f17a748d6b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b39da-600e-467b-8fe8-5f17a748d6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3F4826-8C21-4BC6-AA00-5EA575417FDA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57fb39da-600e-467b-8fe8-5f17a748d6bb"/>
    <ds:schemaRef ds:uri="http://schemas.openxmlformats.org/package/2006/metadata/core-properti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013F42-BAAA-4594-9540-10A17B45B7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CE978-3290-479D-AD07-BF9F8DDCEC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fb39da-600e-467b-8fe8-5f17a748d6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SCaN Master Slide</Template>
  <TotalTime>9572</TotalTime>
  <Words>424</Words>
  <Application>Microsoft Macintosh PowerPoint</Application>
  <PresentationFormat>Custom</PresentationFormat>
  <Paragraphs>53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Raleway Light</vt:lpstr>
      <vt:lpstr>Wingdings</vt:lpstr>
      <vt:lpstr>SCaN Master Slide</vt:lpstr>
      <vt:lpstr>1_Office Theme</vt:lpstr>
      <vt:lpstr>Office Theme</vt:lpstr>
      <vt:lpstr>Interoperable Services to Mitigate Lunar Position, Navigation, and Timing Challenges   </vt:lpstr>
      <vt:lpstr>Agenda</vt:lpstr>
      <vt:lpstr>Lunar PNT Challenges</vt:lpstr>
      <vt:lpstr>PowerPoint Presentation</vt:lpstr>
      <vt:lpstr>Lunar Navigation Notional Scenario</vt:lpstr>
      <vt:lpstr>Lunar Navigation Notional Scenario Lunar Reference System and Cartographic Products</vt:lpstr>
      <vt:lpstr>Lunar Navigation Notional Scenario Lunar Reference System, Cartographic Products, and LunaNet PNT Services</vt:lpstr>
      <vt:lpstr>Lunar Navigation Notional Scenario Enabled Safe Path Planning and Execution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LunaNet: The Lunar Internet for Space Communications &amp; PNT Capabilities  </dc:title>
  <dc:creator>Gramling, Cheryl J. (GSFC-5900)</dc:creator>
  <cp:lastModifiedBy>Gramling, Cheryl J. (GSFC-5900)</cp:lastModifiedBy>
  <cp:revision>44</cp:revision>
  <dcterms:created xsi:type="dcterms:W3CDTF">2022-08-28T16:19:36Z</dcterms:created>
  <dcterms:modified xsi:type="dcterms:W3CDTF">2022-09-09T18:20:41Z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0x010100C348DF7CEFC03A41A9771801E8D3F401</vt:lpwstr>
  </property>
</Properties>
</file>