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364" r:id="rId2"/>
    <p:sldId id="365" r:id="rId3"/>
    <p:sldId id="367" r:id="rId4"/>
    <p:sldId id="366" r:id="rId5"/>
    <p:sldId id="378" r:id="rId6"/>
    <p:sldId id="379" r:id="rId7"/>
    <p:sldId id="368" r:id="rId8"/>
    <p:sldId id="370" r:id="rId9"/>
    <p:sldId id="371" r:id="rId10"/>
    <p:sldId id="381" r:id="rId11"/>
    <p:sldId id="392" r:id="rId12"/>
    <p:sldId id="372" r:id="rId13"/>
    <p:sldId id="39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igan, Erin L. (MSFC-EM21)" initials="LEL(" lastIdx="1" clrIdx="0">
    <p:extLst>
      <p:ext uri="{19B8F6BF-5375-455C-9EA6-DF929625EA0E}">
        <p15:presenceInfo xmlns:p15="http://schemas.microsoft.com/office/powerpoint/2012/main" userId="S::elanigan@ndc.nasa.gov::045257bb-9809-4ec5-8112-05075f1d3f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/>
    <p:restoredTop sz="89388"/>
  </p:normalViewPr>
  <p:slideViewPr>
    <p:cSldViewPr snapToGrid="0" snapToObjects="1">
      <p:cViewPr>
        <p:scale>
          <a:sx n="148" d="100"/>
          <a:sy n="148" d="100"/>
        </p:scale>
        <p:origin x="77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57939-2BBC-844E-BA0D-8F809B8ABC49}" type="datetimeFigureOut">
              <a:rPr lang="en-US" smtClean="0"/>
              <a:t>9/6/22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73C68-DC85-6741-A344-B21118876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868E77E-CB9C-45CA-8959-DCEAECE970A4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67" tIns="44440" rIns="90467" bIns="444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0708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9DBF306-0C4F-40D5-BFEB-9A39B3AE49F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26161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9DBF306-0C4F-40D5-BFEB-9A39B3AE49F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61512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9DBF306-0C4F-40D5-BFEB-9A39B3AE49F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93853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424D6BD-0D89-4B00-BD6F-345650A4EF1C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0" dirty="0"/>
          </a:p>
        </p:txBody>
      </p:sp>
    </p:spTree>
    <p:extLst>
      <p:ext uri="{BB962C8B-B14F-4D97-AF65-F5344CB8AC3E}">
        <p14:creationId xmlns:p14="http://schemas.microsoft.com/office/powerpoint/2010/main" val="386900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D424D6BD-0D89-4B00-BD6F-345650A4EF1C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0" dirty="0"/>
          </a:p>
        </p:txBody>
      </p:sp>
    </p:spTree>
    <p:extLst>
      <p:ext uri="{BB962C8B-B14F-4D97-AF65-F5344CB8AC3E}">
        <p14:creationId xmlns:p14="http://schemas.microsoft.com/office/powerpoint/2010/main" val="45291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9DBF306-0C4F-40D5-BFEB-9A39B3AE49F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15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9DBF306-0C4F-40D5-BFEB-9A39B3AE49F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8694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9DBF306-0C4F-40D5-BFEB-9A39B3AE49F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24744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9DBF306-0C4F-40D5-BFEB-9A39B3AE49F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6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09772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9DBF306-0C4F-40D5-BFEB-9A39B3AE49F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617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9DBF306-0C4F-40D5-BFEB-9A39B3AE49F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2613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59DBF306-0C4F-40D5-BFEB-9A39B3AE49F0}" type="slidenum">
              <a:rPr lang="en-US" altLang="en-US" sz="1200" b="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698500"/>
            <a:ext cx="60499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861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2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7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1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2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F590-099E-B141-A162-2C158F0BEFA5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3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2.png"/><Relationship Id="rId9" Type="http://schemas.openxmlformats.org/officeDocument/2006/relationships/image" Target="../media/image2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485900" y="4767264"/>
            <a:ext cx="1600200" cy="273844"/>
          </a:xfrm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42900" y="1609154"/>
            <a:ext cx="3582956" cy="209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9050" bIns="19050">
            <a:spAutoFit/>
          </a:bodyPr>
          <a:lstStyle/>
          <a:p>
            <a:pPr eaLnBrk="0" hangingPunct="0">
              <a:spcAft>
                <a:spcPts val="200"/>
              </a:spcAft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Erin Lanigan</a:t>
            </a:r>
          </a:p>
          <a:p>
            <a:pPr eaLnBrk="0" hangingPunct="0">
              <a:spcAft>
                <a:spcPts val="200"/>
              </a:spcAft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NASA Marshall Space Flight Center</a:t>
            </a:r>
          </a:p>
          <a:p>
            <a:pPr eaLnBrk="0" hangingPunct="0"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Nondestructive Evaluation Team</a:t>
            </a:r>
          </a:p>
          <a:p>
            <a:pPr eaLnBrk="0" hangingPunct="0">
              <a:defRPr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0" hangingPunct="0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ADAPT Fall 2022 Meeting</a:t>
            </a:r>
          </a:p>
          <a:p>
            <a:pPr eaLnBrk="0" hangingPunct="0">
              <a:defRPr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September 22, 2022</a:t>
            </a:r>
          </a:p>
          <a:p>
            <a:pPr eaLnBrk="0" hangingPunct="0">
              <a:defRPr/>
            </a:pP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42900" y="331670"/>
            <a:ext cx="82053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Role of NDE and In Situ Process Monitoring in Managing Risk of AM Space Hardware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39A2C-CD87-3E4A-9F55-5F0AC0BA6C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01AD24-36BE-BE42-B1FF-4BA7B98868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111DB9-5262-F445-8415-DE6CF54EF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577" y="1691951"/>
            <a:ext cx="3582955" cy="2278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76799E-4ED3-314F-92A0-5C6E9393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8136348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" y="4833501"/>
            <a:ext cx="1600200" cy="273844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050">
              <a:solidFill>
                <a:srgbClr val="404040"/>
              </a:solidFill>
            </a:endParaRPr>
          </a:p>
          <a:p>
            <a:pPr algn="l" eaLnBrk="1" hangingPunct="1"/>
            <a:fld id="{44D714AD-D994-4606-A6A7-E0BD58956995}" type="slidenum">
              <a:rPr lang="en-US" altLang="en-US" sz="1050" smtClean="0">
                <a:solidFill>
                  <a:srgbClr val="404040"/>
                </a:solidFill>
              </a:rPr>
              <a:pPr algn="l" eaLnBrk="1" hangingPunct="1"/>
              <a:t>10</a:t>
            </a:fld>
            <a:endParaRPr lang="en-US" altLang="en-US" sz="1050" dirty="0">
              <a:solidFill>
                <a:srgbClr val="40404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359695" y="4524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91102" y="160298"/>
            <a:ext cx="89528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Passive in situ process monitoring may be used as a quantitative indicator of part quality, if qualified.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D0EDC-E423-3541-80FE-F25958987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8DA02-3FB7-4346-B6EE-47DA0DD075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10F47A-68D1-D24E-820B-7FB4314B9FEE}"/>
              </a:ext>
            </a:extLst>
          </p:cNvPr>
          <p:cNvSpPr txBox="1"/>
          <p:nvPr/>
        </p:nvSpPr>
        <p:spPr>
          <a:xfrm>
            <a:off x="191102" y="1064589"/>
            <a:ext cx="146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Language: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967AA-02F5-A24D-A091-417469288D0F}"/>
              </a:ext>
            </a:extLst>
          </p:cNvPr>
          <p:cNvSpPr txBox="1"/>
          <p:nvPr/>
        </p:nvSpPr>
        <p:spPr>
          <a:xfrm>
            <a:off x="564855" y="1465450"/>
            <a:ext cx="801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“Prior to use as a quantitative indicator of part quality for part acceptance, passive in-situ process monitoring technologies </a:t>
            </a:r>
            <a:r>
              <a:rPr lang="en-US" b="1" dirty="0"/>
              <a:t>shall</a:t>
            </a:r>
            <a:r>
              <a:rPr lang="en-US" dirty="0"/>
              <a:t> be </a:t>
            </a:r>
            <a:r>
              <a:rPr lang="en-US" b="1" i="1" dirty="0">
                <a:solidFill>
                  <a:srgbClr val="C00000"/>
                </a:solidFill>
              </a:rPr>
              <a:t>qualified</a:t>
            </a:r>
            <a:r>
              <a:rPr lang="en-US" dirty="0"/>
              <a:t> by the CEO to the satisfaction of NASA in a manner </a:t>
            </a:r>
            <a:r>
              <a:rPr lang="en-US" dirty="0">
                <a:solidFill>
                  <a:srgbClr val="C00000"/>
                </a:solidFill>
              </a:rPr>
              <a:t>analogous to other NDE techniques</a:t>
            </a:r>
            <a:r>
              <a:rPr lang="en-US" dirty="0"/>
              <a:t>.”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A9032C-3A74-134B-8E74-2DDB3B3FB615}"/>
              </a:ext>
            </a:extLst>
          </p:cNvPr>
          <p:cNvSpPr txBox="1"/>
          <p:nvPr/>
        </p:nvSpPr>
        <p:spPr>
          <a:xfrm>
            <a:off x="191102" y="2368990"/>
            <a:ext cx="1466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Rationale: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255E2C-2AFD-5D4E-8FE8-6F20ABC7999E}"/>
              </a:ext>
            </a:extLst>
          </p:cNvPr>
          <p:cNvSpPr txBox="1"/>
          <p:nvPr/>
        </p:nvSpPr>
        <p:spPr>
          <a:xfrm>
            <a:off x="564854" y="2726395"/>
            <a:ext cx="798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/>
              <a:t>“All processes that are used to establish quantifiable quality assurance metrics are qualified against established criteria to </a:t>
            </a:r>
            <a:r>
              <a:rPr lang="en-US" dirty="0">
                <a:solidFill>
                  <a:srgbClr val="C00000"/>
                </a:solidFill>
              </a:rPr>
              <a:t>verify detection reliability</a:t>
            </a:r>
            <a:r>
              <a:rPr lang="en-US" dirty="0"/>
              <a:t>, calibration, and implementation. If in-situ monitoring techniques are employed for such purposes, the need for such qualification is unchanged.”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4BD5-492A-5646-8F82-F9E72E429E50}"/>
              </a:ext>
            </a:extLst>
          </p:cNvPr>
          <p:cNvSpPr txBox="1"/>
          <p:nvPr/>
        </p:nvSpPr>
        <p:spPr>
          <a:xfrm>
            <a:off x="3781638" y="4265496"/>
            <a:ext cx="1549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(emphasis added)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6C78B06-9B5E-B880-1FCD-4AE93DCC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1931637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" y="4833501"/>
            <a:ext cx="1600200" cy="273844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050">
              <a:solidFill>
                <a:srgbClr val="404040"/>
              </a:solidFill>
            </a:endParaRPr>
          </a:p>
          <a:p>
            <a:pPr algn="l" eaLnBrk="1" hangingPunct="1"/>
            <a:fld id="{44D714AD-D994-4606-A6A7-E0BD58956995}" type="slidenum">
              <a:rPr lang="en-US" altLang="en-US" sz="1050" smtClean="0">
                <a:solidFill>
                  <a:srgbClr val="404040"/>
                </a:solidFill>
              </a:rPr>
              <a:pPr algn="l" eaLnBrk="1" hangingPunct="1"/>
              <a:t>11</a:t>
            </a:fld>
            <a:endParaRPr lang="en-US" altLang="en-US" sz="1050" dirty="0">
              <a:solidFill>
                <a:srgbClr val="40404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359695" y="4524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91102" y="160298"/>
            <a:ext cx="8952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Passive in situ process monitoring may NOT replace NDE.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D0EDC-E423-3541-80FE-F25958987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8DA02-3FB7-4346-B6EE-47DA0DD075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8A9032C-3A74-134B-8E74-2DDB3B3FB615}"/>
              </a:ext>
            </a:extLst>
          </p:cNvPr>
          <p:cNvSpPr txBox="1"/>
          <p:nvPr/>
        </p:nvSpPr>
        <p:spPr>
          <a:xfrm>
            <a:off x="191102" y="712990"/>
            <a:ext cx="2197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Rationale (cont.):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255E2C-2AFD-5D4E-8FE8-6F20ABC7999E}"/>
              </a:ext>
            </a:extLst>
          </p:cNvPr>
          <p:cNvSpPr txBox="1"/>
          <p:nvPr/>
        </p:nvSpPr>
        <p:spPr>
          <a:xfrm>
            <a:off x="564854" y="1236825"/>
            <a:ext cx="7982969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“Certification of a passive in-situ monitoring technology relies upon a thorough</a:t>
            </a:r>
            <a:r>
              <a:rPr lang="en-US" sz="1600" b="1" i="1" dirty="0"/>
              <a:t> </a:t>
            </a:r>
            <a:r>
              <a:rPr lang="en-US" sz="1600" dirty="0">
                <a:solidFill>
                  <a:srgbClr val="C00000"/>
                </a:solidFill>
              </a:rPr>
              <a:t>understanding of the physical basis </a:t>
            </a:r>
            <a:r>
              <a:rPr lang="en-US" sz="1600" dirty="0"/>
              <a:t>for the measured phenomena, a </a:t>
            </a:r>
            <a:r>
              <a:rPr lang="en-US" sz="1600" dirty="0">
                <a:solidFill>
                  <a:srgbClr val="C00000"/>
                </a:solidFill>
              </a:rPr>
              <a:t>proven causal correlation </a:t>
            </a:r>
            <a:r>
              <a:rPr lang="en-US" sz="1600" dirty="0"/>
              <a:t>of the measured phenomena to a well-defined defective process state, and a proven level of reliability for detection of the defective process state.”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“If qualified in the manner stated above, an in-situ process monitoring technique can be used to </a:t>
            </a:r>
            <a:r>
              <a:rPr lang="en-US" sz="1600" dirty="0">
                <a:solidFill>
                  <a:srgbClr val="C00000"/>
                </a:solidFill>
              </a:rPr>
              <a:t>complement</a:t>
            </a:r>
            <a:r>
              <a:rPr lang="en-US" sz="1600" dirty="0"/>
              <a:t> NDE in the Integrated Structural Integrity Rationale of the PPP. At this time, even a qualified in-situ process monitoring method </a:t>
            </a:r>
            <a:r>
              <a:rPr lang="en-US" sz="1600" dirty="0">
                <a:solidFill>
                  <a:srgbClr val="C00000"/>
                </a:solidFill>
              </a:rPr>
              <a:t>cannot</a:t>
            </a:r>
            <a:r>
              <a:rPr lang="en-US" sz="1600" dirty="0"/>
              <a:t> be considered a complete replacement for NDE.”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“Even if qualification is not desired, the use of in-situ process monitoring is </a:t>
            </a:r>
            <a:r>
              <a:rPr lang="en-US" sz="1600" dirty="0">
                <a:solidFill>
                  <a:srgbClr val="C00000"/>
                </a:solidFill>
              </a:rPr>
              <a:t>encouraged</a:t>
            </a:r>
            <a:r>
              <a:rPr lang="en-US" sz="1600" dirty="0"/>
              <a:t> as a source of </a:t>
            </a:r>
            <a:r>
              <a:rPr lang="en-US" sz="1600" dirty="0">
                <a:solidFill>
                  <a:srgbClr val="C00000"/>
                </a:solidFill>
              </a:rPr>
              <a:t>process control data</a:t>
            </a:r>
            <a:r>
              <a:rPr lang="en-US" sz="1600" dirty="0"/>
              <a:t>. This data can also be used to help </a:t>
            </a:r>
            <a:r>
              <a:rPr lang="en-US" sz="1600" dirty="0">
                <a:solidFill>
                  <a:srgbClr val="C00000"/>
                </a:solidFill>
              </a:rPr>
              <a:t>guide targeted inspection</a:t>
            </a:r>
            <a:r>
              <a:rPr lang="en-US" sz="1600" dirty="0"/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4BD5-492A-5646-8F82-F9E72E429E50}"/>
              </a:ext>
            </a:extLst>
          </p:cNvPr>
          <p:cNvSpPr txBox="1"/>
          <p:nvPr/>
        </p:nvSpPr>
        <p:spPr>
          <a:xfrm>
            <a:off x="3781638" y="4265496"/>
            <a:ext cx="1549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(emphasis added)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79C350C-C7BA-FE86-5005-2331E51B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28781755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" y="4833501"/>
            <a:ext cx="1600200" cy="273844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050">
              <a:solidFill>
                <a:srgbClr val="404040"/>
              </a:solidFill>
            </a:endParaRPr>
          </a:p>
          <a:p>
            <a:pPr algn="l" eaLnBrk="1" hangingPunct="1"/>
            <a:fld id="{44D714AD-D994-4606-A6A7-E0BD58956995}" type="slidenum">
              <a:rPr lang="en-US" altLang="en-US" sz="1050" smtClean="0">
                <a:solidFill>
                  <a:srgbClr val="404040"/>
                </a:solidFill>
              </a:rPr>
              <a:pPr algn="l" eaLnBrk="1" hangingPunct="1"/>
              <a:t>12</a:t>
            </a:fld>
            <a:endParaRPr lang="en-US" altLang="en-US" sz="1050" dirty="0">
              <a:solidFill>
                <a:srgbClr val="40404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359695" y="4524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49294" y="81443"/>
            <a:ext cx="8740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In situ monitoring can be used in several aspects of certification: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D0EDC-E423-3541-80FE-F25958987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8DA02-3FB7-4346-B6EE-47DA0DD075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BE2DA-9234-1844-89CB-A7AA2DEB31DD}"/>
              </a:ext>
            </a:extLst>
          </p:cNvPr>
          <p:cNvSpPr txBox="1"/>
          <p:nvPr/>
        </p:nvSpPr>
        <p:spPr>
          <a:xfrm>
            <a:off x="5424427" y="701061"/>
            <a:ext cx="35476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Qualification of Material Process (QMP)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600" dirty="0"/>
              <a:t>Use with process development</a:t>
            </a:r>
          </a:p>
          <a:p>
            <a:r>
              <a:rPr lang="en-US" sz="1600" b="1" dirty="0"/>
              <a:t>Part Classification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600" dirty="0"/>
              <a:t>Improve inspectability for better AM risk posture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600" dirty="0"/>
              <a:t>Inspection process must be qualified by cognizant engineering org. (CEO)</a:t>
            </a:r>
          </a:p>
          <a:p>
            <a:r>
              <a:rPr lang="en-US" sz="1600" b="1" dirty="0"/>
              <a:t>Part Production Plan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600" dirty="0"/>
              <a:t>Integrated Structural Integrity Rationale (ISIR):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Can be specified as a defect screening action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Must be qualified by CEO</a:t>
            </a:r>
          </a:p>
          <a:p>
            <a:r>
              <a:rPr lang="en-US" sz="1600" b="1" dirty="0"/>
              <a:t>Production Controls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600" dirty="0"/>
              <a:t>Could develop certain metrics to track over time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370F5B-AAC5-9045-B0CA-3EE8A083F7D8}"/>
              </a:ext>
            </a:extLst>
          </p:cNvPr>
          <p:cNvSpPr/>
          <p:nvPr/>
        </p:nvSpPr>
        <p:spPr>
          <a:xfrm>
            <a:off x="2147941" y="3403322"/>
            <a:ext cx="2954506" cy="134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91918929-5B35-504B-A289-74FD74C27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4" b="96558" l="1304" r="99080">
                        <a14:foregroundMark x1="1380" y1="4221" x2="1380" y2="4221"/>
                        <a14:foregroundMark x1="21933" y1="33896" x2="21933" y2="33896"/>
                        <a14:foregroundMark x1="13880" y1="22727" x2="40337" y2="39026"/>
                        <a14:foregroundMark x1="40337" y1="39026" x2="41104" y2="40130"/>
                        <a14:foregroundMark x1="5445" y1="5130" x2="38037" y2="28442"/>
                        <a14:foregroundMark x1="38037" y1="28442" x2="64494" y2="71429"/>
                        <a14:foregroundMark x1="64494" y1="71429" x2="64494" y2="71429"/>
                        <a14:foregroundMark x1="17945" y1="3831" x2="90491" y2="6494"/>
                        <a14:foregroundMark x1="90491" y1="6494" x2="91104" y2="5909"/>
                        <a14:foregroundMark x1="20552" y1="1753" x2="58436" y2="3831"/>
                        <a14:foregroundMark x1="58436" y1="3831" x2="88957" y2="1753"/>
                        <a14:foregroundMark x1="88957" y1="1753" x2="96626" y2="2338"/>
                        <a14:foregroundMark x1="87270" y1="95260" x2="84816" y2="95455"/>
                        <a14:foregroundMark x1="88650" y1="95260" x2="93098" y2="95455"/>
                        <a14:foregroundMark x1="88190" y1="95844" x2="96856" y2="94675"/>
                        <a14:foregroundMark x1="83052" y1="95974" x2="98620" y2="95455"/>
                        <a14:foregroundMark x1="82132" y1="96558" x2="96089" y2="96558"/>
                        <a14:foregroundMark x1="96089" y1="96558" x2="98466" y2="96364"/>
                        <a14:foregroundMark x1="97776" y1="96558" x2="99080" y2="95649"/>
                        <a14:foregroundMark x1="81672" y1="96364" x2="80368" y2="956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7332" y="547783"/>
            <a:ext cx="3670740" cy="433507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5B64EB6-55A5-F048-8877-337DA1BF7CBE}"/>
              </a:ext>
            </a:extLst>
          </p:cNvPr>
          <p:cNvSpPr/>
          <p:nvPr/>
        </p:nvSpPr>
        <p:spPr>
          <a:xfrm>
            <a:off x="2384933" y="3373291"/>
            <a:ext cx="826994" cy="138312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545A54C-5A3E-7D46-8375-E8648CFBB163}"/>
              </a:ext>
            </a:extLst>
          </p:cNvPr>
          <p:cNvSpPr/>
          <p:nvPr/>
        </p:nvSpPr>
        <p:spPr>
          <a:xfrm>
            <a:off x="2120654" y="4005637"/>
            <a:ext cx="952959" cy="143741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244CB99-33D5-AC42-97DD-729EFD307C5B}"/>
              </a:ext>
            </a:extLst>
          </p:cNvPr>
          <p:cNvSpPr/>
          <p:nvPr/>
        </p:nvSpPr>
        <p:spPr>
          <a:xfrm>
            <a:off x="2392615" y="3632511"/>
            <a:ext cx="1203513" cy="140350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6BAB42C-3D9D-A046-9D5F-C170DE1213FD}"/>
              </a:ext>
            </a:extLst>
          </p:cNvPr>
          <p:cNvSpPr/>
          <p:nvPr/>
        </p:nvSpPr>
        <p:spPr>
          <a:xfrm>
            <a:off x="2117205" y="1846505"/>
            <a:ext cx="1455871" cy="143660"/>
          </a:xfrm>
          <a:prstGeom prst="round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177310-2890-64C5-BA52-E45A10D5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96386459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" y="4835130"/>
            <a:ext cx="1600200" cy="273844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050">
              <a:solidFill>
                <a:srgbClr val="404040"/>
              </a:solidFill>
            </a:endParaRPr>
          </a:p>
          <a:p>
            <a:pPr algn="l" eaLnBrk="1" hangingPunct="1"/>
            <a:fld id="{569AA3CD-A2CB-466D-9230-F5738A9C58EC}" type="slidenum">
              <a:rPr lang="en-US" altLang="en-US" sz="1050">
                <a:solidFill>
                  <a:srgbClr val="404040"/>
                </a:solidFill>
              </a:rPr>
              <a:pPr algn="l" eaLnBrk="1" hangingPunct="1"/>
              <a:t>13</a:t>
            </a:fld>
            <a:endParaRPr lang="en-US" altLang="en-US" sz="1050">
              <a:solidFill>
                <a:srgbClr val="404040"/>
              </a:solidFill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322847" y="204295"/>
            <a:ext cx="84593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tabLst>
                <a:tab pos="17653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In summary, NASA wants to help enable the use of in situ monitoring in certification of AM space hardware.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C6234A-B6D8-5A4A-BD08-33B40250EB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4A28D-000C-7141-9403-A77BFAE362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45916-DFA9-9842-9C11-E0951BE45A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271" y="3576197"/>
            <a:ext cx="1909813" cy="1020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A28666-40CB-AD47-8D60-13594B22B3A6}"/>
              </a:ext>
            </a:extLst>
          </p:cNvPr>
          <p:cNvSpPr txBox="1"/>
          <p:nvPr/>
        </p:nvSpPr>
        <p:spPr>
          <a:xfrm>
            <a:off x="361814" y="1204275"/>
            <a:ext cx="84203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for process monitoring is </a:t>
            </a:r>
            <a:r>
              <a:rPr lang="en-US" b="1" i="1" dirty="0">
                <a:solidFill>
                  <a:srgbClr val="C00000"/>
                </a:solidFill>
              </a:rPr>
              <a:t>highly encouraged.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	</a:t>
            </a:r>
            <a:r>
              <a:rPr lang="en-US" dirty="0"/>
              <a:t> → Will help inform, develop, and prepare for part quality function</a:t>
            </a:r>
          </a:p>
          <a:p>
            <a:endParaRPr lang="en-US" sz="1000" dirty="0"/>
          </a:p>
          <a:p>
            <a:r>
              <a:rPr lang="en-US" dirty="0"/>
              <a:t>To use for </a:t>
            </a:r>
            <a:r>
              <a:rPr lang="en-US" b="1" i="1" dirty="0">
                <a:solidFill>
                  <a:srgbClr val="C00000"/>
                </a:solidFill>
              </a:rPr>
              <a:t>quantitative part quality </a:t>
            </a:r>
            <a:r>
              <a:rPr lang="en-US" dirty="0"/>
              <a:t>function, monitoring system must be qualified.</a:t>
            </a:r>
          </a:p>
          <a:p>
            <a:r>
              <a:rPr lang="en-US" dirty="0"/>
              <a:t>	→ Main challenge: developing correlation of indication to verified defect</a:t>
            </a:r>
          </a:p>
          <a:p>
            <a:endParaRPr lang="en-US" sz="1000" dirty="0"/>
          </a:p>
          <a:p>
            <a:r>
              <a:rPr lang="en-US" dirty="0"/>
              <a:t>Qualifying </a:t>
            </a:r>
            <a:r>
              <a:rPr lang="en-US" b="1" i="1" dirty="0">
                <a:solidFill>
                  <a:srgbClr val="C00000"/>
                </a:solidFill>
              </a:rPr>
              <a:t>closed-loop, adaptive </a:t>
            </a:r>
            <a:r>
              <a:rPr lang="en-US" dirty="0"/>
              <a:t>systems will require a new approach to the QMP.</a:t>
            </a:r>
          </a:p>
          <a:p>
            <a:endParaRPr lang="en-US" sz="1000" dirty="0"/>
          </a:p>
          <a:p>
            <a:r>
              <a:rPr lang="en-US" b="1" i="1" dirty="0">
                <a:solidFill>
                  <a:srgbClr val="C00000"/>
                </a:solidFill>
              </a:rPr>
              <a:t>NDE</a:t>
            </a:r>
            <a:r>
              <a:rPr lang="en-US" dirty="0"/>
              <a:t> is still vital for verification of post-build quality.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5DCD3-ACF1-5C40-85DD-9407594C7873}"/>
              </a:ext>
            </a:extLst>
          </p:cNvPr>
          <p:cNvSpPr txBox="1"/>
          <p:nvPr/>
        </p:nvSpPr>
        <p:spPr>
          <a:xfrm>
            <a:off x="1580655" y="3686255"/>
            <a:ext cx="34544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Thank you for your time!</a:t>
            </a:r>
          </a:p>
          <a:p>
            <a:pPr algn="ctr"/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A4B21DE-BA47-83FC-2D20-F24F8020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30293153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" y="4835130"/>
            <a:ext cx="1600200" cy="273844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050">
              <a:solidFill>
                <a:srgbClr val="404040"/>
              </a:solidFill>
            </a:endParaRPr>
          </a:p>
          <a:p>
            <a:pPr algn="l" eaLnBrk="1" hangingPunct="1"/>
            <a:fld id="{569AA3CD-A2CB-466D-9230-F5738A9C58EC}" type="slidenum">
              <a:rPr lang="en-US" altLang="en-US" sz="1050">
                <a:solidFill>
                  <a:srgbClr val="404040"/>
                </a:solidFill>
              </a:rPr>
              <a:pPr algn="l" eaLnBrk="1" hangingPunct="1"/>
              <a:t>2</a:t>
            </a:fld>
            <a:endParaRPr lang="en-US" altLang="en-US" sz="1050">
              <a:solidFill>
                <a:srgbClr val="404040"/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160084" y="2468751"/>
            <a:ext cx="1815482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625" tIns="19050" rIns="47625" bIns="19050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Qualification of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situ monitoring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7502264" y="3629821"/>
            <a:ext cx="1480312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625" tIns="19050" rIns="47625" bIns="19050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Certification framework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161423" y="138479"/>
            <a:ext cx="882115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600" dirty="0">
                <a:solidFill>
                  <a:srgbClr val="000000"/>
                </a:solidFill>
              </a:rPr>
              <a:t>We will discuss NASA’s interest in qualifying in situ monitoring methods for certification of AM space hardware.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C6234A-B6D8-5A4A-BD08-33B40250E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4A28D-000C-7141-9403-A77BFAE36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45916-DFA9-9842-9C11-E0951BE45A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403" r="2516" b="11475"/>
          <a:stretch/>
        </p:blipFill>
        <p:spPr>
          <a:xfrm>
            <a:off x="2696589" y="2431922"/>
            <a:ext cx="2242166" cy="11978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31620-5E8D-C748-B422-97E3C53EB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959" y="3396868"/>
            <a:ext cx="2230892" cy="1197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CF3C5A-AC10-2F47-8882-0FDA5A228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40" y="1154756"/>
            <a:ext cx="1978720" cy="13139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0C486B5D-7BB6-6F4D-B4D9-DF4564AE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302" y="1254242"/>
            <a:ext cx="2048741" cy="59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625" tIns="19050" rIns="47625" bIns="19050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NASA’s involvement and approach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096D29D-BD5B-0FF8-313A-64436374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0919973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359695" y="4524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05403" y="195285"/>
            <a:ext cx="896653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600" dirty="0">
                <a:solidFill>
                  <a:srgbClr val="000000"/>
                </a:solidFill>
              </a:rPr>
              <a:t>NASA is interested in qualifying in situ monitoring for complex, critical parts that are difficult to inspect using traditional NDE.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B61FA4-A126-9F4C-8362-7440771ADD38}"/>
              </a:ext>
            </a:extLst>
          </p:cNvPr>
          <p:cNvSpPr txBox="1"/>
          <p:nvPr/>
        </p:nvSpPr>
        <p:spPr>
          <a:xfrm>
            <a:off x="6505170" y="3683884"/>
            <a:ext cx="31388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hangingPunct="0">
              <a:defRPr/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RS-25 Pogo Accumulator Z-Baffle</a:t>
            </a:r>
          </a:p>
          <a:p>
            <a:pPr lvl="0" defTabSz="914400" eaLnBrk="0" hangingPunct="0"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Over 100 Welds Eliminated</a:t>
            </a:r>
          </a:p>
          <a:p>
            <a:pPr lvl="0" defTabSz="914400" eaLnBrk="0" hangingPunct="0"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Nearly 35% Cost Reduction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7B8506D-2069-9D43-9E26-38DD0FF7D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2" t="15436" r="40681" b="17438"/>
          <a:stretch/>
        </p:blipFill>
        <p:spPr>
          <a:xfrm>
            <a:off x="7232831" y="1563908"/>
            <a:ext cx="1578240" cy="13324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0A05F58-7524-4E45-9820-DE6BE9367D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6640" y="2462438"/>
            <a:ext cx="1074762" cy="11485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37BAB82-7AD6-B943-BEE4-FE91B9D4F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8627" y="2863486"/>
            <a:ext cx="1311340" cy="13442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09E842-B765-594E-88A2-03CF7D2EDB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131" y="2858960"/>
            <a:ext cx="1411582" cy="13492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9" name="Picture 2" descr="D:\jbt\_SpecialProjects\MC-2\Pics\Combustion Devices\28Element\photo.JPG">
            <a:extLst>
              <a:ext uri="{FF2B5EF4-FFF2-40B4-BE49-F238E27FC236}">
                <a16:creationId xmlns:a16="http://schemas.microsoft.com/office/drawing/2014/main" id="{07C7A644-F1AB-104A-866D-E9D8AC7E1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903" y="2565451"/>
            <a:ext cx="1398049" cy="1206449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>
            <a:extLst>
              <a:ext uri="{FF2B5EF4-FFF2-40B4-BE49-F238E27FC236}">
                <a16:creationId xmlns:a16="http://schemas.microsoft.com/office/drawing/2014/main" id="{A0FFFD4E-FA56-A346-8BBA-32F7966D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979" y="2564638"/>
            <a:ext cx="1411582" cy="121588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1E2991C-C08E-4B40-A273-4FC60F0336BE}"/>
              </a:ext>
            </a:extLst>
          </p:cNvPr>
          <p:cNvSpPr txBox="1"/>
          <p:nvPr/>
        </p:nvSpPr>
        <p:spPr>
          <a:xfrm>
            <a:off x="183175" y="1478470"/>
            <a:ext cx="3402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28-Element Inconel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®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625 Fuel Injector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R="0" lvl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cs typeface="Arial" panose="020B0604020202020204" pitchFamily="34" charset="0"/>
              </a:rPr>
              <a:t>Reduced 163 parts to 2</a:t>
            </a:r>
          </a:p>
          <a:p>
            <a:pPr eaLnBrk="0" hangingPunct="0">
              <a:defRPr/>
            </a:pPr>
            <a:r>
              <a:rPr lang="en-US" sz="1400" dirty="0">
                <a:cs typeface="Arial" panose="020B0604020202020204" pitchFamily="34" charset="0"/>
              </a:rPr>
              <a:t>Schedule reduced from 1 year to 4 months</a:t>
            </a:r>
          </a:p>
          <a:p>
            <a:pPr eaLnBrk="0" hangingPunct="0">
              <a:defRPr/>
            </a:pPr>
            <a:r>
              <a:rPr lang="en-US" sz="1400" dirty="0">
                <a:cs typeface="Arial" panose="020B0604020202020204" pitchFamily="34" charset="0"/>
              </a:rPr>
              <a:t>70% cost reduction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2850AEC-5751-7247-B616-E5C3DBEE34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1436" y="1464872"/>
            <a:ext cx="1074762" cy="1221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6A53802-2F57-D648-9FDC-5664218C45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9175" y="1469629"/>
            <a:ext cx="791712" cy="12118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54730A-7C6A-2D4E-8BA9-2A20CDAA9AE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994" t="11500" b="1"/>
          <a:stretch/>
        </p:blipFill>
        <p:spPr>
          <a:xfrm>
            <a:off x="5713067" y="1464872"/>
            <a:ext cx="674889" cy="12213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A76D4162-2E80-BB49-AB9F-5C9185994B4E}"/>
              </a:ext>
            </a:extLst>
          </p:cNvPr>
          <p:cNvSpPr txBox="1"/>
          <p:nvPr/>
        </p:nvSpPr>
        <p:spPr>
          <a:xfrm>
            <a:off x="2908862" y="4280587"/>
            <a:ext cx="419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Injector Assembly</a:t>
            </a:r>
          </a:p>
          <a:p>
            <a:r>
              <a:rPr lang="en-US" sz="1400" dirty="0"/>
              <a:t>MSFC Project with Army Air and Missile Defense (AMD)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AE094D-131E-D649-8E7A-1D15F6EFAEE5}"/>
              </a:ext>
            </a:extLst>
          </p:cNvPr>
          <p:cNvSpPr txBox="1"/>
          <p:nvPr/>
        </p:nvSpPr>
        <p:spPr>
          <a:xfrm>
            <a:off x="2901580" y="1078523"/>
            <a:ext cx="4045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Cryogenic Heat Exchanger-Injector-Condenser Demo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4E7688A-C63B-9749-ABE5-E742A595002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15E999F-7B2D-AF44-AEFF-3C9134E134B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sp>
        <p:nvSpPr>
          <p:cNvPr id="55" name="Right Arrow 54">
            <a:extLst>
              <a:ext uri="{FF2B5EF4-FFF2-40B4-BE49-F238E27FC236}">
                <a16:creationId xmlns:a16="http://schemas.microsoft.com/office/drawing/2014/main" id="{5F835B3A-A057-0143-8984-F7F9D84011FF}"/>
              </a:ext>
            </a:extLst>
          </p:cNvPr>
          <p:cNvSpPr/>
          <p:nvPr/>
        </p:nvSpPr>
        <p:spPr>
          <a:xfrm rot="20274871" flipV="1">
            <a:off x="7608174" y="2442871"/>
            <a:ext cx="424942" cy="303536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70922EA-9855-6A1E-8B54-66BE5F6E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8325086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" y="4833501"/>
            <a:ext cx="1600200" cy="273844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050">
              <a:solidFill>
                <a:srgbClr val="404040"/>
              </a:solidFill>
            </a:endParaRPr>
          </a:p>
          <a:p>
            <a:pPr algn="l" eaLnBrk="1" hangingPunct="1"/>
            <a:fld id="{44D714AD-D994-4606-A6A7-E0BD58956995}" type="slidenum">
              <a:rPr lang="en-US" altLang="en-US" sz="1050" smtClean="0">
                <a:solidFill>
                  <a:srgbClr val="404040"/>
                </a:solidFill>
              </a:rPr>
              <a:pPr algn="l" eaLnBrk="1" hangingPunct="1"/>
              <a:t>4</a:t>
            </a:fld>
            <a:endParaRPr lang="en-US" altLang="en-US" sz="1050" dirty="0">
              <a:solidFill>
                <a:srgbClr val="40404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359695" y="4524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32347" y="148566"/>
            <a:ext cx="8879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MSFC has investigated in situ process monitoring through various mechanisms.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D0EDC-E423-3541-80FE-F25958987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8DA02-3FB7-4346-B6EE-47DA0DD075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2B1982-F61D-2F44-BDE8-0E23C3C401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684" b="4671"/>
          <a:stretch/>
        </p:blipFill>
        <p:spPr>
          <a:xfrm>
            <a:off x="648261" y="1715750"/>
            <a:ext cx="2238148" cy="5968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C6FAA0-4162-1141-9991-3E1035961643}"/>
              </a:ext>
            </a:extLst>
          </p:cNvPr>
          <p:cNvSpPr txBox="1"/>
          <p:nvPr/>
        </p:nvSpPr>
        <p:spPr>
          <a:xfrm>
            <a:off x="234588" y="1264476"/>
            <a:ext cx="581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Business Innovation Research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D74303-D846-FE44-ADD9-21D13410C48C}"/>
              </a:ext>
            </a:extLst>
          </p:cNvPr>
          <p:cNvSpPr txBox="1"/>
          <p:nvPr/>
        </p:nvSpPr>
        <p:spPr>
          <a:xfrm>
            <a:off x="234588" y="2446493"/>
            <a:ext cx="436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Systems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11EE1D9-09BF-B64C-8F50-D25555FBFE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522" b="13529"/>
          <a:stretch/>
        </p:blipFill>
        <p:spPr>
          <a:xfrm>
            <a:off x="5188364" y="1161269"/>
            <a:ext cx="2731168" cy="107695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7CBD96B-E30C-0E4D-B781-0ECE66149323}"/>
              </a:ext>
            </a:extLst>
          </p:cNvPr>
          <p:cNvSpPr txBox="1"/>
          <p:nvPr/>
        </p:nvSpPr>
        <p:spPr>
          <a:xfrm>
            <a:off x="4960978" y="903133"/>
            <a:ext cx="391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ASTM Working Group WK73289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39D2CA-CF8C-5F4E-BE92-1A66AFA15BC3}"/>
              </a:ext>
            </a:extLst>
          </p:cNvPr>
          <p:cNvSpPr txBox="1"/>
          <p:nvPr/>
        </p:nvSpPr>
        <p:spPr>
          <a:xfrm>
            <a:off x="5038120" y="2179182"/>
            <a:ext cx="317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“Standard Guide for In-Situ Monitoring of Metal Additive Manufactured Parts”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63FD2A-5210-DE46-8C18-1D1322E54C38}"/>
              </a:ext>
            </a:extLst>
          </p:cNvPr>
          <p:cNvSpPr txBox="1"/>
          <p:nvPr/>
        </p:nvSpPr>
        <p:spPr>
          <a:xfrm>
            <a:off x="5001736" y="2820237"/>
            <a:ext cx="319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ASTM AM Center of Excellence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097F55-1346-2548-AAC2-58D92B1E8A27}"/>
              </a:ext>
            </a:extLst>
          </p:cNvPr>
          <p:cNvSpPr txBox="1"/>
          <p:nvPr/>
        </p:nvSpPr>
        <p:spPr>
          <a:xfrm>
            <a:off x="5188364" y="4096911"/>
            <a:ext cx="335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 a landscape survey and workshop with road mapping session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CA837A5E-8CD0-8A42-AF94-D656CE727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9"/>
          <a:stretch/>
        </p:blipFill>
        <p:spPr bwMode="auto">
          <a:xfrm>
            <a:off x="2787990" y="2900905"/>
            <a:ext cx="1683415" cy="59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ED28897E-CD0F-364C-AB54-8D4E31B0B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5" t="34815" r="55835" b="43597"/>
          <a:stretch/>
        </p:blipFill>
        <p:spPr bwMode="auto">
          <a:xfrm>
            <a:off x="648261" y="2921948"/>
            <a:ext cx="1444136" cy="5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7D6ED51-AFE0-F44D-9BA6-0EC5171D5D3B}"/>
              </a:ext>
            </a:extLst>
          </p:cNvPr>
          <p:cNvSpPr txBox="1"/>
          <p:nvPr/>
        </p:nvSpPr>
        <p:spPr>
          <a:xfrm>
            <a:off x="251765" y="3555158"/>
            <a:ext cx="229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Optical Tomography </a:t>
            </a:r>
          </a:p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Meltpool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Monitoring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4D9977-07A8-7A4B-A667-737B1E95DCF9}"/>
              </a:ext>
            </a:extLst>
          </p:cNvPr>
          <p:cNvSpPr txBox="1"/>
          <p:nvPr/>
        </p:nvSpPr>
        <p:spPr>
          <a:xfrm>
            <a:off x="2440754" y="3555158"/>
            <a:ext cx="2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ARCTOS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 Tomography &amp; High-Speed Spatter Imaging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C7F1BBB-7552-894E-9612-1B3B8661D37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3918"/>
          <a:stretch/>
        </p:blipFill>
        <p:spPr>
          <a:xfrm>
            <a:off x="5235736" y="3210592"/>
            <a:ext cx="2731168" cy="886319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113465A-49B5-4E8D-91C6-B4F49558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1264855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8037FDA-523F-4E4F-9ACD-08A0A13DE052}"/>
              </a:ext>
            </a:extLst>
          </p:cNvPr>
          <p:cNvSpPr/>
          <p:nvPr/>
        </p:nvSpPr>
        <p:spPr>
          <a:xfrm>
            <a:off x="5175064" y="2757577"/>
            <a:ext cx="3526804" cy="14917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15178A-15F0-8540-B434-D62B70423EE9}"/>
              </a:ext>
            </a:extLst>
          </p:cNvPr>
          <p:cNvSpPr/>
          <p:nvPr/>
        </p:nvSpPr>
        <p:spPr>
          <a:xfrm>
            <a:off x="442132" y="3698547"/>
            <a:ext cx="8259736" cy="550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BB94EC-BD11-2241-B6FF-F705AEBB88D5}"/>
              </a:ext>
            </a:extLst>
          </p:cNvPr>
          <p:cNvSpPr/>
          <p:nvPr/>
        </p:nvSpPr>
        <p:spPr>
          <a:xfrm>
            <a:off x="1916775" y="2757576"/>
            <a:ext cx="3258289" cy="1491721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B5017A-6863-434B-88CE-C459BD960BC6}"/>
              </a:ext>
            </a:extLst>
          </p:cNvPr>
          <p:cNvSpPr/>
          <p:nvPr/>
        </p:nvSpPr>
        <p:spPr>
          <a:xfrm>
            <a:off x="442132" y="3147795"/>
            <a:ext cx="8259736" cy="550752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" y="4833501"/>
            <a:ext cx="1600200" cy="273844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050">
              <a:solidFill>
                <a:srgbClr val="404040"/>
              </a:solidFill>
            </a:endParaRPr>
          </a:p>
          <a:p>
            <a:pPr algn="l" eaLnBrk="1" hangingPunct="1"/>
            <a:fld id="{44D714AD-D994-4606-A6A7-E0BD58956995}" type="slidenum">
              <a:rPr lang="en-US" altLang="en-US" sz="1050" smtClean="0">
                <a:solidFill>
                  <a:srgbClr val="404040"/>
                </a:solidFill>
              </a:rPr>
              <a:pPr algn="l" eaLnBrk="1" hangingPunct="1"/>
              <a:t>5</a:t>
            </a:fld>
            <a:endParaRPr lang="en-US" altLang="en-US" sz="1050" dirty="0">
              <a:solidFill>
                <a:srgbClr val="40404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359695" y="4524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32347" y="148566"/>
            <a:ext cx="8879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There are many different in situ process monitoring technologies which observe different physical phenomena.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D0EDC-E423-3541-80FE-F25958987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8DA02-3FB7-4346-B6EE-47DA0DD075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554F3-C6F2-7942-8284-B9864F1EDC74}"/>
              </a:ext>
            </a:extLst>
          </p:cNvPr>
          <p:cNvSpPr txBox="1"/>
          <p:nvPr/>
        </p:nvSpPr>
        <p:spPr>
          <a:xfrm>
            <a:off x="5687318" y="1162678"/>
            <a:ext cx="319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Ultrasonic Frequency Spectrum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ACC426-252B-EB4C-84CE-EC0CC7776F62}"/>
              </a:ext>
            </a:extLst>
          </p:cNvPr>
          <p:cNvSpPr txBox="1"/>
          <p:nvPr/>
        </p:nvSpPr>
        <p:spPr>
          <a:xfrm>
            <a:off x="308625" y="1162678"/>
            <a:ext cx="377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Electromagnetic Frequency Spectrum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01216D-831C-164A-88C7-B7801CF3A4FF}"/>
              </a:ext>
            </a:extLst>
          </p:cNvPr>
          <p:cNvSpPr txBox="1"/>
          <p:nvPr/>
        </p:nvSpPr>
        <p:spPr>
          <a:xfrm>
            <a:off x="431052" y="3421812"/>
            <a:ext cx="1496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(No external excitation)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9E21F3-A092-C24D-BACD-CF8830336A2A}"/>
              </a:ext>
            </a:extLst>
          </p:cNvPr>
          <p:cNvSpPr txBox="1"/>
          <p:nvPr/>
        </p:nvSpPr>
        <p:spPr>
          <a:xfrm>
            <a:off x="2064239" y="2766985"/>
            <a:ext cx="296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Monitor During Build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1AE0C-E8BB-DC4A-929F-942E6E197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318" y="1532378"/>
            <a:ext cx="2975376" cy="707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EEDE5C-C19E-2143-851C-247E1223B7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25" y="1563460"/>
            <a:ext cx="5113162" cy="1468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E997D1-7244-134B-8E07-76C62BD1E9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25" y="1735827"/>
            <a:ext cx="5113162" cy="562067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CD45E84C-4BD4-5547-AE8D-E97DE06A9B65}"/>
              </a:ext>
            </a:extLst>
          </p:cNvPr>
          <p:cNvSpPr/>
          <p:nvPr/>
        </p:nvSpPr>
        <p:spPr>
          <a:xfrm rot="16200000">
            <a:off x="2971624" y="2309344"/>
            <a:ext cx="225662" cy="202759"/>
          </a:xfrm>
          <a:prstGeom prst="rightArrow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9EEED065-6BA0-2A41-B1A3-3B96F36DCF38}"/>
              </a:ext>
            </a:extLst>
          </p:cNvPr>
          <p:cNvSpPr/>
          <p:nvPr/>
        </p:nvSpPr>
        <p:spPr>
          <a:xfrm rot="16200000">
            <a:off x="3272422" y="2309345"/>
            <a:ext cx="225662" cy="202759"/>
          </a:xfrm>
          <a:prstGeom prst="rightArrow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DAC4416E-142C-4544-9A4E-04E9250C75D1}"/>
              </a:ext>
            </a:extLst>
          </p:cNvPr>
          <p:cNvSpPr/>
          <p:nvPr/>
        </p:nvSpPr>
        <p:spPr>
          <a:xfrm rot="16200000">
            <a:off x="4455828" y="2307904"/>
            <a:ext cx="225662" cy="202759"/>
          </a:xfrm>
          <a:prstGeom prst="rightArrow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8F42E7CD-46D9-264E-982B-7CBFAE681530}"/>
              </a:ext>
            </a:extLst>
          </p:cNvPr>
          <p:cNvSpPr/>
          <p:nvPr/>
        </p:nvSpPr>
        <p:spPr>
          <a:xfrm rot="16200000">
            <a:off x="7734733" y="2307903"/>
            <a:ext cx="225662" cy="202759"/>
          </a:xfrm>
          <a:prstGeom prst="rightArrow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5976D7-32D2-8748-8C70-F90CE7986135}"/>
              </a:ext>
            </a:extLst>
          </p:cNvPr>
          <p:cNvSpPr txBox="1"/>
          <p:nvPr/>
        </p:nvSpPr>
        <p:spPr>
          <a:xfrm>
            <a:off x="5309321" y="2768020"/>
            <a:ext cx="325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Inspection Between Build Layers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AC1378-8916-F34B-90EF-D4D14E371DC3}"/>
              </a:ext>
            </a:extLst>
          </p:cNvPr>
          <p:cNvSpPr txBox="1"/>
          <p:nvPr/>
        </p:nvSpPr>
        <p:spPr>
          <a:xfrm>
            <a:off x="730234" y="3147794"/>
            <a:ext cx="89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Passive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D15B0C-8CD3-7040-8886-B4CC92D99948}"/>
              </a:ext>
            </a:extLst>
          </p:cNvPr>
          <p:cNvSpPr txBox="1"/>
          <p:nvPr/>
        </p:nvSpPr>
        <p:spPr>
          <a:xfrm>
            <a:off x="598726" y="3973197"/>
            <a:ext cx="1161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(Added excitation)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D6ECCF-FB03-E74A-81A4-6B117AD5C140}"/>
              </a:ext>
            </a:extLst>
          </p:cNvPr>
          <p:cNvSpPr txBox="1"/>
          <p:nvPr/>
        </p:nvSpPr>
        <p:spPr>
          <a:xfrm>
            <a:off x="792725" y="3696462"/>
            <a:ext cx="7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7E65A-DD94-0740-8DFD-3B5D9A17AC69}"/>
              </a:ext>
            </a:extLst>
          </p:cNvPr>
          <p:cNvSpPr txBox="1"/>
          <p:nvPr/>
        </p:nvSpPr>
        <p:spPr>
          <a:xfrm>
            <a:off x="2678912" y="3190980"/>
            <a:ext cx="161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Infrared/near-IR </a:t>
            </a:r>
          </a:p>
          <a:p>
            <a:pPr algn="ctr"/>
            <a:r>
              <a:rPr lang="en-US" sz="1200" dirty="0"/>
              <a:t>melt pool monitoring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A28614-58C1-7449-94E8-A78F3576FCE8}"/>
              </a:ext>
            </a:extLst>
          </p:cNvPr>
          <p:cNvSpPr txBox="1"/>
          <p:nvPr/>
        </p:nvSpPr>
        <p:spPr>
          <a:xfrm>
            <a:off x="2678912" y="3788795"/>
            <a:ext cx="161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-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78C357-7484-1645-85EF-476971D4D7EA}"/>
              </a:ext>
            </a:extLst>
          </p:cNvPr>
          <p:cNvSpPr txBox="1"/>
          <p:nvPr/>
        </p:nvSpPr>
        <p:spPr>
          <a:xfrm>
            <a:off x="6130745" y="3190981"/>
            <a:ext cx="161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Visual</a:t>
            </a:r>
          </a:p>
          <a:p>
            <a:pPr algn="ctr"/>
            <a:r>
              <a:rPr lang="en-US" sz="1200" dirty="0"/>
              <a:t>Laser profilometry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1B7A5A-8306-CD47-8F88-B692C219AA2F}"/>
              </a:ext>
            </a:extLst>
          </p:cNvPr>
          <p:cNvSpPr txBox="1"/>
          <p:nvPr/>
        </p:nvSpPr>
        <p:spPr>
          <a:xfrm>
            <a:off x="6130745" y="3719434"/>
            <a:ext cx="161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Laser ultrasonic</a:t>
            </a:r>
          </a:p>
          <a:p>
            <a:pPr algn="ctr"/>
            <a:r>
              <a:rPr lang="en-US" sz="1200" dirty="0"/>
              <a:t>X-ray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96103952-9584-4844-A661-94E121AF3D6C}"/>
              </a:ext>
            </a:extLst>
          </p:cNvPr>
          <p:cNvSpPr/>
          <p:nvPr/>
        </p:nvSpPr>
        <p:spPr>
          <a:xfrm rot="16200000">
            <a:off x="6724260" y="2311218"/>
            <a:ext cx="225662" cy="202759"/>
          </a:xfrm>
          <a:prstGeom prst="rightArrow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4D51632-A99C-18A9-93CA-377EF3F4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150949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77F5BD8-D0A3-C64B-9215-02F8E917F4F7}"/>
              </a:ext>
            </a:extLst>
          </p:cNvPr>
          <p:cNvSpPr/>
          <p:nvPr/>
        </p:nvSpPr>
        <p:spPr>
          <a:xfrm>
            <a:off x="309838" y="1452656"/>
            <a:ext cx="8595093" cy="1603384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142A96-2568-6343-967B-91EDEC1244C3}"/>
              </a:ext>
            </a:extLst>
          </p:cNvPr>
          <p:cNvSpPr/>
          <p:nvPr/>
        </p:nvSpPr>
        <p:spPr>
          <a:xfrm>
            <a:off x="309837" y="3056040"/>
            <a:ext cx="8595093" cy="1197734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" y="4833501"/>
            <a:ext cx="1600200" cy="273844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050">
              <a:solidFill>
                <a:srgbClr val="404040"/>
              </a:solidFill>
            </a:endParaRPr>
          </a:p>
          <a:p>
            <a:pPr algn="l" eaLnBrk="1" hangingPunct="1"/>
            <a:fld id="{44D714AD-D994-4606-A6A7-E0BD58956995}" type="slidenum">
              <a:rPr lang="en-US" altLang="en-US" sz="1050" smtClean="0">
                <a:solidFill>
                  <a:srgbClr val="404040"/>
                </a:solidFill>
              </a:rPr>
              <a:pPr algn="l" eaLnBrk="1" hangingPunct="1"/>
              <a:t>6</a:t>
            </a:fld>
            <a:endParaRPr lang="en-US" altLang="en-US" sz="1050" dirty="0">
              <a:solidFill>
                <a:srgbClr val="40404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359695" y="4524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32347" y="148566"/>
            <a:ext cx="88793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There are also different additive manufacturing technologies that can be monitored.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D0EDC-E423-3541-80FE-F25958987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8DA02-3FB7-4346-B6EE-47DA0DD075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ACC426-252B-EB4C-84CE-EC0CC7776F62}"/>
              </a:ext>
            </a:extLst>
          </p:cNvPr>
          <p:cNvSpPr txBox="1"/>
          <p:nvPr/>
        </p:nvSpPr>
        <p:spPr>
          <a:xfrm>
            <a:off x="2371103" y="1102673"/>
            <a:ext cx="220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Powder Bed Systems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9E21F3-A092-C24D-BACD-CF8830336A2A}"/>
              </a:ext>
            </a:extLst>
          </p:cNvPr>
          <p:cNvSpPr txBox="1"/>
          <p:nvPr/>
        </p:nvSpPr>
        <p:spPr>
          <a:xfrm>
            <a:off x="364567" y="1492538"/>
            <a:ext cx="114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Process: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5976D7-32D2-8748-8C70-F90CE7986135}"/>
              </a:ext>
            </a:extLst>
          </p:cNvPr>
          <p:cNvSpPr txBox="1"/>
          <p:nvPr/>
        </p:nvSpPr>
        <p:spPr>
          <a:xfrm>
            <a:off x="345779" y="3164398"/>
            <a:ext cx="177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Feedstock: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D77831-1615-0047-9E88-BF001ECFDAAD}"/>
              </a:ext>
            </a:extLst>
          </p:cNvPr>
          <p:cNvSpPr txBox="1"/>
          <p:nvPr/>
        </p:nvSpPr>
        <p:spPr>
          <a:xfrm>
            <a:off x="5683093" y="1101795"/>
            <a:ext cx="220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Freeform Fabrication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077899-0DE4-1D47-91BF-BA7A9420CABE}"/>
              </a:ext>
            </a:extLst>
          </p:cNvPr>
          <p:cNvSpPr txBox="1"/>
          <p:nvPr/>
        </p:nvSpPr>
        <p:spPr>
          <a:xfrm>
            <a:off x="2286000" y="1650310"/>
            <a:ext cx="2587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Laser Powder Bed Fusion (L-PBF)</a:t>
            </a:r>
          </a:p>
          <a:p>
            <a:pPr algn="ctr"/>
            <a:r>
              <a:rPr lang="en-US" sz="1400" dirty="0"/>
              <a:t>Electron Beam Melting (EBM)</a:t>
            </a:r>
          </a:p>
          <a:p>
            <a:pPr algn="ctr"/>
            <a:r>
              <a:rPr lang="en-US" sz="1400" dirty="0"/>
              <a:t>Selective Laser Sintering (SLS)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78CD3D-D636-2B4A-9F8E-3B9859B36FD4}"/>
              </a:ext>
            </a:extLst>
          </p:cNvPr>
          <p:cNvSpPr txBox="1"/>
          <p:nvPr/>
        </p:nvSpPr>
        <p:spPr>
          <a:xfrm>
            <a:off x="2286000" y="3164398"/>
            <a:ext cx="258775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Metals: Nickel alloys, copper alloys, titanium alloys, etc.</a:t>
            </a:r>
          </a:p>
          <a:p>
            <a:pPr algn="ctr"/>
            <a:endParaRPr lang="en-US" sz="700" dirty="0"/>
          </a:p>
          <a:p>
            <a:pPr algn="ctr"/>
            <a:r>
              <a:rPr lang="en-US" sz="1400" dirty="0"/>
              <a:t>Polymers: nylon, polyamide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9B2BB5-5D7E-754A-B6A3-D9EBA3E932C8}"/>
              </a:ext>
            </a:extLst>
          </p:cNvPr>
          <p:cNvSpPr txBox="1"/>
          <p:nvPr/>
        </p:nvSpPr>
        <p:spPr>
          <a:xfrm>
            <a:off x="4982590" y="1615273"/>
            <a:ext cx="34590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Laser Directed Energy Deposition (DED)</a:t>
            </a:r>
          </a:p>
          <a:p>
            <a:pPr algn="ctr"/>
            <a:r>
              <a:rPr lang="en-US" sz="1400" dirty="0"/>
              <a:t>Electron Beam Free Form Fabrication (EBF</a:t>
            </a:r>
            <a:r>
              <a:rPr lang="en-US" sz="1400" baseline="30000" dirty="0"/>
              <a:t>3</a:t>
            </a:r>
            <a:r>
              <a:rPr lang="en-US" sz="1400" dirty="0"/>
              <a:t>)</a:t>
            </a:r>
          </a:p>
          <a:p>
            <a:pPr algn="ctr"/>
            <a:r>
              <a:rPr lang="en-US" sz="1400" dirty="0"/>
              <a:t>Rapid Plasma Deposition</a:t>
            </a:r>
          </a:p>
          <a:p>
            <a:pPr algn="ctr"/>
            <a:r>
              <a:rPr lang="en-US" sz="1400" dirty="0"/>
              <a:t>Additive Friction Stir Weld</a:t>
            </a:r>
          </a:p>
          <a:p>
            <a:pPr algn="ctr"/>
            <a:endParaRPr lang="en-US" sz="700" dirty="0"/>
          </a:p>
          <a:p>
            <a:pPr algn="ctr"/>
            <a:r>
              <a:rPr lang="en-US" sz="1400" dirty="0"/>
              <a:t>Fused Filament Fabrication (FFF)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09FDFF-F45E-1047-8A1A-081FFF2A9668}"/>
              </a:ext>
            </a:extLst>
          </p:cNvPr>
          <p:cNvSpPr txBox="1"/>
          <p:nvPr/>
        </p:nvSpPr>
        <p:spPr>
          <a:xfrm>
            <a:off x="5224899" y="3164398"/>
            <a:ext cx="311728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Metal powder/wire/chips</a:t>
            </a:r>
          </a:p>
          <a:p>
            <a:pPr algn="ctr"/>
            <a:endParaRPr lang="en-US" sz="700" dirty="0"/>
          </a:p>
          <a:p>
            <a:pPr algn="ctr"/>
            <a:r>
              <a:rPr lang="en-US" sz="1400" dirty="0"/>
              <a:t>Filament: polymer, carbon fiber, biological, etc.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C0992C66-3CD2-054C-B559-03493CF37244}"/>
              </a:ext>
            </a:extLst>
          </p:cNvPr>
          <p:cNvSpPr/>
          <p:nvPr/>
        </p:nvSpPr>
        <p:spPr>
          <a:xfrm rot="9433378">
            <a:off x="8260247" y="1615477"/>
            <a:ext cx="362772" cy="183318"/>
          </a:xfrm>
          <a:prstGeom prst="rightArrow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CA4FF9B-1DC6-D143-82E0-0D1872D98C3C}"/>
              </a:ext>
            </a:extLst>
          </p:cNvPr>
          <p:cNvSpPr/>
          <p:nvPr/>
        </p:nvSpPr>
        <p:spPr>
          <a:xfrm rot="1380000">
            <a:off x="1903719" y="1628251"/>
            <a:ext cx="362772" cy="183318"/>
          </a:xfrm>
          <a:prstGeom prst="rightArrow">
            <a:avLst/>
          </a:prstGeom>
          <a:solidFill>
            <a:srgbClr val="FF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E9DCF98-980B-D057-0CE1-95B1927D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30941297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" y="4833501"/>
            <a:ext cx="1600200" cy="273844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050">
              <a:solidFill>
                <a:srgbClr val="404040"/>
              </a:solidFill>
            </a:endParaRPr>
          </a:p>
          <a:p>
            <a:pPr algn="l" eaLnBrk="1" hangingPunct="1"/>
            <a:fld id="{44D714AD-D994-4606-A6A7-E0BD58956995}" type="slidenum">
              <a:rPr lang="en-US" altLang="en-US" sz="1050" smtClean="0">
                <a:solidFill>
                  <a:srgbClr val="404040"/>
                </a:solidFill>
              </a:rPr>
              <a:pPr algn="l" eaLnBrk="1" hangingPunct="1"/>
              <a:t>7</a:t>
            </a:fld>
            <a:endParaRPr lang="en-US" altLang="en-US" sz="1050" dirty="0">
              <a:solidFill>
                <a:srgbClr val="40404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359695" y="4524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32347" y="160298"/>
            <a:ext cx="88793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600" dirty="0">
                <a:solidFill>
                  <a:srgbClr val="000000"/>
                </a:solidFill>
              </a:rPr>
              <a:t>There are two main functions of in situ process monitoring: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D0EDC-E423-3541-80FE-F25958987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8DA02-3FB7-4346-B6EE-47DA0DD075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554F3-C6F2-7942-8284-B9864F1EDC74}"/>
              </a:ext>
            </a:extLst>
          </p:cNvPr>
          <p:cNvSpPr txBox="1"/>
          <p:nvPr/>
        </p:nvSpPr>
        <p:spPr>
          <a:xfrm>
            <a:off x="1019630" y="867982"/>
            <a:ext cx="254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Process Control Function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654E4F-561E-674C-86FB-7BB7333CF926}"/>
              </a:ext>
            </a:extLst>
          </p:cNvPr>
          <p:cNvSpPr txBox="1"/>
          <p:nvPr/>
        </p:nvSpPr>
        <p:spPr>
          <a:xfrm>
            <a:off x="5043096" y="1299095"/>
            <a:ext cx="37848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Quantitative analysis of part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Requires a </a:t>
            </a:r>
            <a:r>
              <a:rPr lang="en-US" sz="1600" dirty="0">
                <a:solidFill>
                  <a:srgbClr val="C00000"/>
                </a:solidFill>
              </a:rPr>
              <a:t>known correlation </a:t>
            </a:r>
            <a:r>
              <a:rPr lang="en-US" sz="1600" dirty="0"/>
              <a:t>between indications, physics of the process, and actual defects in the finished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Need to know </a:t>
            </a:r>
            <a:r>
              <a:rPr lang="en-US" sz="1600" dirty="0">
                <a:solidFill>
                  <a:srgbClr val="C00000"/>
                </a:solidFill>
              </a:rPr>
              <a:t>probability of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Extra step – verify actual size, location of created defects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Need to </a:t>
            </a:r>
            <a:r>
              <a:rPr lang="en-US" sz="1600" b="1" dirty="0">
                <a:solidFill>
                  <a:srgbClr val="C00000"/>
                </a:solidFill>
              </a:rPr>
              <a:t>treat it like NDE </a:t>
            </a:r>
            <a:r>
              <a:rPr lang="en-US" sz="1600" dirty="0"/>
              <a:t>– believe and investigate every indication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Can’t dismiss anything as a false positive unless proven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54855-94CA-BD45-B608-EAE3F3B35644}"/>
              </a:ext>
            </a:extLst>
          </p:cNvPr>
          <p:cNvSpPr txBox="1"/>
          <p:nvPr/>
        </p:nvSpPr>
        <p:spPr>
          <a:xfrm>
            <a:off x="4299708" y="2222425"/>
            <a:ext cx="54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vs.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4682CC-AD96-8146-9D97-A8810B420025}"/>
              </a:ext>
            </a:extLst>
          </p:cNvPr>
          <p:cNvSpPr txBox="1"/>
          <p:nvPr/>
        </p:nvSpPr>
        <p:spPr>
          <a:xfrm>
            <a:off x="5576685" y="862650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Part Quality Function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36305F-A5C0-6445-B998-2911F1D2559F}"/>
              </a:ext>
            </a:extLst>
          </p:cNvPr>
          <p:cNvSpPr txBox="1"/>
          <p:nvPr/>
        </p:nvSpPr>
        <p:spPr>
          <a:xfrm>
            <a:off x="515815" y="1304788"/>
            <a:ext cx="35850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Real-time warning of build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 to check for </a:t>
            </a:r>
            <a:r>
              <a:rPr lang="en-US" sz="1600" dirty="0">
                <a:solidFill>
                  <a:srgbClr val="C00000"/>
                </a:solidFill>
              </a:rPr>
              <a:t>process 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Monitor </a:t>
            </a:r>
            <a:r>
              <a:rPr lang="en-US" sz="1600" dirty="0">
                <a:solidFill>
                  <a:srgbClr val="C00000"/>
                </a:solidFill>
              </a:rPr>
              <a:t>effects of parameter changes</a:t>
            </a:r>
            <a:r>
              <a:rPr lang="en-US" sz="1600" dirty="0"/>
              <a:t>, spatter, etc.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Not</a:t>
            </a:r>
            <a:r>
              <a:rPr lang="en-US" sz="1600" dirty="0"/>
              <a:t> counting on it for quantitative part quality metrics or defect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May help tell you where to look for a problem, but would require verification with NDE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2D7FA6D-F75B-4044-808F-70CCE63A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2747425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" y="4833501"/>
            <a:ext cx="1600200" cy="273844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050">
              <a:solidFill>
                <a:srgbClr val="404040"/>
              </a:solidFill>
            </a:endParaRPr>
          </a:p>
          <a:p>
            <a:pPr algn="l" eaLnBrk="1" hangingPunct="1"/>
            <a:fld id="{44D714AD-D994-4606-A6A7-E0BD58956995}" type="slidenum">
              <a:rPr lang="en-US" altLang="en-US" sz="1050" smtClean="0">
                <a:solidFill>
                  <a:srgbClr val="404040"/>
                </a:solidFill>
              </a:rPr>
              <a:pPr algn="l" eaLnBrk="1" hangingPunct="1"/>
              <a:t>8</a:t>
            </a:fld>
            <a:endParaRPr lang="en-US" altLang="en-US" sz="1050" dirty="0">
              <a:solidFill>
                <a:srgbClr val="40404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359695" y="4524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32347" y="160298"/>
            <a:ext cx="88793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200" dirty="0">
                <a:solidFill>
                  <a:srgbClr val="000000"/>
                </a:solidFill>
              </a:rPr>
              <a:t>When considering the use of in situ process monitoring for part qualification, there are a few aspects that challenge the current paradigm.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D0EDC-E423-3541-80FE-F25958987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8DA02-3FB7-4346-B6EE-47DA0DD075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A4682CC-AD96-8146-9D97-A8810B420025}"/>
              </a:ext>
            </a:extLst>
          </p:cNvPr>
          <p:cNvSpPr txBox="1"/>
          <p:nvPr/>
        </p:nvSpPr>
        <p:spPr>
          <a:xfrm>
            <a:off x="394182" y="3167931"/>
            <a:ext cx="4785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Closed-loop process control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36305F-A5C0-6445-B998-2911F1D2559F}"/>
              </a:ext>
            </a:extLst>
          </p:cNvPr>
          <p:cNvSpPr txBox="1"/>
          <p:nvPr/>
        </p:nvSpPr>
        <p:spPr>
          <a:xfrm>
            <a:off x="634258" y="1271291"/>
            <a:ext cx="8026265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Often, defect observations are indirect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Directly observing process variation, inferring final defect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Must understand physical basis for measured phenomena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Need to prove a causal correlation from measured indications to defect state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Probability of detection (POD) study must include secondary verification of created defects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1B62B-3FEA-EF47-8C3C-30A36E742441}"/>
              </a:ext>
            </a:extLst>
          </p:cNvPr>
          <p:cNvSpPr txBox="1"/>
          <p:nvPr/>
        </p:nvSpPr>
        <p:spPr>
          <a:xfrm>
            <a:off x="634259" y="3497106"/>
            <a:ext cx="6416952" cy="79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Current NASA qualification logic based on a locked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For real-time parameter changes, a new approach is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0F47A-68D1-D24E-820B-7FB4314B9FEE}"/>
              </a:ext>
            </a:extLst>
          </p:cNvPr>
          <p:cNvSpPr txBox="1"/>
          <p:nvPr/>
        </p:nvSpPr>
        <p:spPr>
          <a:xfrm>
            <a:off x="394182" y="935139"/>
            <a:ext cx="4032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In-process vs. post-process NDE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B59BB3-C936-BC4B-903B-42DC6AE92D75}"/>
              </a:ext>
            </a:extLst>
          </p:cNvPr>
          <p:cNvSpPr txBox="1"/>
          <p:nvPr/>
        </p:nvSpPr>
        <p:spPr>
          <a:xfrm>
            <a:off x="6507846" y="3668999"/>
            <a:ext cx="177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no longer nondestructive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52C2EC-DE72-C168-3912-E3388AAB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337046437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7150" y="4833501"/>
            <a:ext cx="1600200" cy="273844"/>
          </a:xfrm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0099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en-US" altLang="en-US" sz="1050">
              <a:solidFill>
                <a:srgbClr val="404040"/>
              </a:solidFill>
            </a:endParaRPr>
          </a:p>
          <a:p>
            <a:pPr algn="l" eaLnBrk="1" hangingPunct="1"/>
            <a:fld id="{44D714AD-D994-4606-A6A7-E0BD58956995}" type="slidenum">
              <a:rPr lang="en-US" altLang="en-US" sz="1050" smtClean="0">
                <a:solidFill>
                  <a:srgbClr val="404040"/>
                </a:solidFill>
              </a:rPr>
              <a:pPr algn="l" eaLnBrk="1" hangingPunct="1"/>
              <a:t>9</a:t>
            </a:fld>
            <a:endParaRPr lang="en-US" altLang="en-US" sz="1050" dirty="0">
              <a:solidFill>
                <a:srgbClr val="40404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359695" y="4524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32347" y="160298"/>
            <a:ext cx="88793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2400" b="1">
                <a:solidFill>
                  <a:srgbClr val="262626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The current logic of additive manufactured part certification is outlined </a:t>
            </a:r>
            <a:r>
              <a:rPr lang="en-US" altLang="en-US">
                <a:solidFill>
                  <a:srgbClr val="000000"/>
                </a:solidFill>
              </a:rPr>
              <a:t>in NASA-STD-6016C, </a:t>
            </a:r>
            <a:r>
              <a:rPr lang="en-US" altLang="en-US" dirty="0">
                <a:solidFill>
                  <a:srgbClr val="000000"/>
                </a:solidFill>
              </a:rPr>
              <a:t>NASA-STD-6030, and NASA-STD-6033.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D0EDC-E423-3541-80FE-F25958987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52" y="4253774"/>
            <a:ext cx="1779452" cy="88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8DA02-3FB7-4346-B6EE-47DA0DD075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30" y="4377499"/>
            <a:ext cx="700885" cy="7008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A4682CC-AD96-8146-9D97-A8810B420025}"/>
              </a:ext>
            </a:extLst>
          </p:cNvPr>
          <p:cNvSpPr txBox="1"/>
          <p:nvPr/>
        </p:nvSpPr>
        <p:spPr>
          <a:xfrm>
            <a:off x="6483141" y="1035272"/>
            <a:ext cx="195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MSFC-SPEC-3717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0F47A-68D1-D24E-820B-7FB4314B9FEE}"/>
              </a:ext>
            </a:extLst>
          </p:cNvPr>
          <p:cNvSpPr txBox="1"/>
          <p:nvPr/>
        </p:nvSpPr>
        <p:spPr>
          <a:xfrm>
            <a:off x="3915293" y="1035272"/>
            <a:ext cx="1864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MSFC-STD-3716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CB3A67-7298-4447-BDB6-D0AF22E4254D}"/>
              </a:ext>
            </a:extLst>
          </p:cNvPr>
          <p:cNvSpPr txBox="1"/>
          <p:nvPr/>
        </p:nvSpPr>
        <p:spPr>
          <a:xfrm>
            <a:off x="897326" y="3445336"/>
            <a:ext cx="209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NASA-STD-6016C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D1A07A-E1A9-A146-BB76-C650A663C247}"/>
              </a:ext>
            </a:extLst>
          </p:cNvPr>
          <p:cNvSpPr txBox="1"/>
          <p:nvPr/>
        </p:nvSpPr>
        <p:spPr>
          <a:xfrm>
            <a:off x="714139" y="3839454"/>
            <a:ext cx="2564357" cy="34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General M&amp;P requirements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A6B8A6-1BAD-674E-8C44-445CEF9F6E74}"/>
              </a:ext>
            </a:extLst>
          </p:cNvPr>
          <p:cNvSpPr txBox="1"/>
          <p:nvPr/>
        </p:nvSpPr>
        <p:spPr>
          <a:xfrm>
            <a:off x="3915293" y="2708354"/>
            <a:ext cx="1966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NASA-STD-6030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E34C83-FA9F-C743-8382-F2147243A0BA}"/>
              </a:ext>
            </a:extLst>
          </p:cNvPr>
          <p:cNvSpPr txBox="1"/>
          <p:nvPr/>
        </p:nvSpPr>
        <p:spPr>
          <a:xfrm>
            <a:off x="6409502" y="2708354"/>
            <a:ext cx="202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NASA-STD-6033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967AA-02F5-A24D-A091-417469288D0F}"/>
              </a:ext>
            </a:extLst>
          </p:cNvPr>
          <p:cNvSpPr txBox="1"/>
          <p:nvPr/>
        </p:nvSpPr>
        <p:spPr>
          <a:xfrm>
            <a:off x="3512909" y="1383154"/>
            <a:ext cx="2678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Standard for Additively Manufactured Spaceflight Hardware by Laser Powder Bed Fusion in Metals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320948-63FE-624E-B3D2-1B1CD190F80A}"/>
              </a:ext>
            </a:extLst>
          </p:cNvPr>
          <p:cNvSpPr txBox="1"/>
          <p:nvPr/>
        </p:nvSpPr>
        <p:spPr>
          <a:xfrm>
            <a:off x="6206892" y="1383333"/>
            <a:ext cx="2564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Specification for Control and Qualification of Laser Powder Bed Fusion Metallurgical Processes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FC0B07-80CB-1142-BD8E-4AC9F700EE1A}"/>
              </a:ext>
            </a:extLst>
          </p:cNvPr>
          <p:cNvCxnSpPr>
            <a:cxnSpLocks/>
          </p:cNvCxnSpPr>
          <p:nvPr/>
        </p:nvCxnSpPr>
        <p:spPr>
          <a:xfrm>
            <a:off x="6113893" y="2341223"/>
            <a:ext cx="0" cy="36713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E1D4845-7225-6B4F-8D0D-8FD93EB930AA}"/>
              </a:ext>
            </a:extLst>
          </p:cNvPr>
          <p:cNvSpPr txBox="1"/>
          <p:nvPr/>
        </p:nvSpPr>
        <p:spPr>
          <a:xfrm>
            <a:off x="3585205" y="3060203"/>
            <a:ext cx="25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NASA Technical Standard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BD08AD-8F0F-7A49-BBEE-73237C0EDA2A}"/>
              </a:ext>
            </a:extLst>
          </p:cNvPr>
          <p:cNvSpPr txBox="1"/>
          <p:nvPr/>
        </p:nvSpPr>
        <p:spPr>
          <a:xfrm>
            <a:off x="6176412" y="3060203"/>
            <a:ext cx="256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NASA Technical Standard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2DB9E8-2951-7C49-8259-671828C2DA23}"/>
              </a:ext>
            </a:extLst>
          </p:cNvPr>
          <p:cNvSpPr txBox="1"/>
          <p:nvPr/>
        </p:nvSpPr>
        <p:spPr>
          <a:xfrm>
            <a:off x="3565422" y="3365885"/>
            <a:ext cx="256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Additive Manufacturing Requirements for Spaceflight Systems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721236-73D2-7C41-BD90-99B0579F38BE}"/>
              </a:ext>
            </a:extLst>
          </p:cNvPr>
          <p:cNvSpPr txBox="1"/>
          <p:nvPr/>
        </p:nvSpPr>
        <p:spPr>
          <a:xfrm>
            <a:off x="6119754" y="3373409"/>
            <a:ext cx="2678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Additive Manufacturing Requirements for Equipment and Facility Control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6657A4-CA54-424D-92A0-4829A2AA945A}"/>
              </a:ext>
            </a:extLst>
          </p:cNvPr>
          <p:cNvSpPr txBox="1"/>
          <p:nvPr/>
        </p:nvSpPr>
        <p:spPr>
          <a:xfrm>
            <a:off x="2388177" y="4306651"/>
            <a:ext cx="614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Handbook coming soon</a:t>
            </a:r>
            <a:r>
              <a:rPr lang="en-US" dirty="0"/>
              <a:t> with more specifics on implementation.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4C85CE-FE03-654C-B6EA-B3936283C2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9" b="15511"/>
          <a:stretch/>
        </p:blipFill>
        <p:spPr>
          <a:xfrm>
            <a:off x="374241" y="1172307"/>
            <a:ext cx="2874839" cy="207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DC1BFF5-DCA7-FC0E-2B39-24CBE3AB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8177" y="4675983"/>
            <a:ext cx="4114800" cy="365125"/>
          </a:xfrm>
        </p:spPr>
        <p:txBody>
          <a:bodyPr/>
          <a:lstStyle/>
          <a:p>
            <a:r>
              <a:rPr lang="en-US" dirty="0"/>
              <a:t>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43065008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32060</TotalTime>
  <Words>1258</Words>
  <Application>Microsoft Macintosh PowerPoint</Application>
  <PresentationFormat>On-screen Show (16:9)</PresentationFormat>
  <Paragraphs>197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Lanigan, Erin L. (MSFC-EM21)</cp:lastModifiedBy>
  <cp:revision>292</cp:revision>
  <dcterms:created xsi:type="dcterms:W3CDTF">2019-02-19T16:08:52Z</dcterms:created>
  <dcterms:modified xsi:type="dcterms:W3CDTF">2022-09-09T17:02:26Z</dcterms:modified>
</cp:coreProperties>
</file>