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67" r:id="rId3"/>
  </p:sldMasterIdLst>
  <p:notesMasterIdLst>
    <p:notesMasterId r:id="rId26"/>
  </p:notesMasterIdLst>
  <p:sldIdLst>
    <p:sldId id="256" r:id="rId4"/>
    <p:sldId id="834" r:id="rId5"/>
    <p:sldId id="846" r:id="rId6"/>
    <p:sldId id="852" r:id="rId7"/>
    <p:sldId id="851" r:id="rId8"/>
    <p:sldId id="854" r:id="rId9"/>
    <p:sldId id="689" r:id="rId10"/>
    <p:sldId id="842" r:id="rId11"/>
    <p:sldId id="631" r:id="rId12"/>
    <p:sldId id="856" r:id="rId13"/>
    <p:sldId id="858" r:id="rId14"/>
    <p:sldId id="832" r:id="rId15"/>
    <p:sldId id="843" r:id="rId16"/>
    <p:sldId id="844" r:id="rId17"/>
    <p:sldId id="857" r:id="rId18"/>
    <p:sldId id="845" r:id="rId19"/>
    <p:sldId id="830" r:id="rId20"/>
    <p:sldId id="855" r:id="rId21"/>
    <p:sldId id="634" r:id="rId22"/>
    <p:sldId id="633" r:id="rId23"/>
    <p:sldId id="849" r:id="rId24"/>
    <p:sldId id="85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an B Jenkin" initials="ABJ" lastIdx="13" clrIdx="0">
    <p:extLst>
      <p:ext uri="{19B8F6BF-5375-455C-9EA6-DF929625EA0E}">
        <p15:presenceInfo xmlns:p15="http://schemas.microsoft.com/office/powerpoint/2012/main" userId="S::E17860@aero.org::11874a33-8985-463d-9926-56ae87d10a6d" providerId="AD"/>
      </p:ext>
    </p:extLst>
  </p:cmAuthor>
  <p:cmAuthor id="2" name="Squire, Michael D. (LARC-C103)" initials="SMD(C" lastIdx="8" clrIdx="1">
    <p:extLst>
      <p:ext uri="{19B8F6BF-5375-455C-9EA6-DF929625EA0E}">
        <p15:presenceInfo xmlns:p15="http://schemas.microsoft.com/office/powerpoint/2012/main" userId="S::msquire@ndc.nasa.gov::4d4e2af7-4233-40c2-b73a-a3ad24d2e7e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732" autoAdjust="0"/>
    <p:restoredTop sz="94242" autoAdjust="0"/>
  </p:normalViewPr>
  <p:slideViewPr>
    <p:cSldViewPr snapToGrid="0">
      <p:cViewPr varScale="1">
        <p:scale>
          <a:sx n="62" d="100"/>
          <a:sy n="62" d="100"/>
        </p:scale>
        <p:origin x="1108" y="5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needels\Desktop\ERO_Directional_Flux_Overview.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60" b="1" i="0" u="none" strike="noStrike" kern="1200" spc="0" baseline="0">
                <a:solidFill>
                  <a:schemeClr val="tx1">
                    <a:lumMod val="65000"/>
                    <a:lumOff val="35000"/>
                  </a:schemeClr>
                </a:solidFill>
                <a:latin typeface="+mn-lt"/>
                <a:ea typeface="+mn-ea"/>
                <a:cs typeface="+mn-cs"/>
              </a:defRPr>
            </a:pPr>
            <a:r>
              <a:rPr lang="en-US" dirty="0"/>
              <a:t>ERO Outbound Trajectory BCC Flux Directionality</a:t>
            </a:r>
          </a:p>
        </c:rich>
      </c:tx>
      <c:overlay val="0"/>
      <c:spPr>
        <a:noFill/>
        <a:ln>
          <a:noFill/>
        </a:ln>
        <a:effectLst/>
      </c:spPr>
      <c:txPr>
        <a:bodyPr rot="0" spcFirstLastPara="1" vertOverflow="ellipsis" vert="horz" wrap="square" anchor="ctr" anchorCtr="1"/>
        <a:lstStyle/>
        <a:p>
          <a:pPr>
            <a:defRPr sz="126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v>Low Density</c:v>
          </c:tx>
          <c:spPr>
            <a:solidFill>
              <a:schemeClr val="accent2"/>
            </a:solidFill>
            <a:ln>
              <a:noFill/>
            </a:ln>
            <a:effectLst/>
          </c:spPr>
          <c:invertIfNegative val="0"/>
          <c:cat>
            <c:strRef>
              <c:f>Outbound!$C$3:$H$3</c:f>
              <c:strCache>
                <c:ptCount val="6"/>
                <c:pt idx="0">
                  <c:v>Ram (+x)</c:v>
                </c:pt>
                <c:pt idx="1">
                  <c:v>Wake (-x)</c:v>
                </c:pt>
                <c:pt idx="2">
                  <c:v>Port (+y)</c:v>
                </c:pt>
                <c:pt idx="3">
                  <c:v>Starboard (-y)</c:v>
                </c:pt>
                <c:pt idx="4">
                  <c:v>Orbit Normal (+z)</c:v>
                </c:pt>
                <c:pt idx="5">
                  <c:v>Orbit Normal (-z)</c:v>
                </c:pt>
              </c:strCache>
            </c:strRef>
          </c:cat>
          <c:val>
            <c:numRef>
              <c:f>Outbound!$C$5:$H$5</c:f>
              <c:numCache>
                <c:formatCode>0.00E+00</c:formatCode>
                <c:ptCount val="6"/>
                <c:pt idx="0">
                  <c:v>0.93726810000000005</c:v>
                </c:pt>
                <c:pt idx="1">
                  <c:v>3.472981E-2</c:v>
                </c:pt>
                <c:pt idx="2">
                  <c:v>0.28028829999999999</c:v>
                </c:pt>
                <c:pt idx="3">
                  <c:v>0.30172359999999998</c:v>
                </c:pt>
                <c:pt idx="4">
                  <c:v>0.5428463</c:v>
                </c:pt>
                <c:pt idx="5">
                  <c:v>0.54424720000000004</c:v>
                </c:pt>
              </c:numCache>
            </c:numRef>
          </c:val>
          <c:extLst>
            <c:ext xmlns:c16="http://schemas.microsoft.com/office/drawing/2014/chart" uri="{C3380CC4-5D6E-409C-BE32-E72D297353CC}">
              <c16:uniqueId val="{00000000-EF13-4335-AB63-BA167C1E16FE}"/>
            </c:ext>
          </c:extLst>
        </c:ser>
        <c:ser>
          <c:idx val="0"/>
          <c:order val="1"/>
          <c:tx>
            <c:v>High Density</c:v>
          </c:tx>
          <c:spPr>
            <a:solidFill>
              <a:schemeClr val="accent1"/>
            </a:solidFill>
            <a:ln>
              <a:noFill/>
            </a:ln>
            <a:effectLst/>
          </c:spPr>
          <c:invertIfNegative val="0"/>
          <c:cat>
            <c:strRef>
              <c:f>Outbound!$C$3:$H$3</c:f>
              <c:strCache>
                <c:ptCount val="6"/>
                <c:pt idx="0">
                  <c:v>Ram (+x)</c:v>
                </c:pt>
                <c:pt idx="1">
                  <c:v>Wake (-x)</c:v>
                </c:pt>
                <c:pt idx="2">
                  <c:v>Port (+y)</c:v>
                </c:pt>
                <c:pt idx="3">
                  <c:v>Starboard (-y)</c:v>
                </c:pt>
                <c:pt idx="4">
                  <c:v>Orbit Normal (+z)</c:v>
                </c:pt>
                <c:pt idx="5">
                  <c:v>Orbit Normal (-z)</c:v>
                </c:pt>
              </c:strCache>
            </c:strRef>
          </c:cat>
          <c:val>
            <c:numRef>
              <c:f>Outbound!$C$4:$H$4</c:f>
              <c:numCache>
                <c:formatCode>0.00E+00</c:formatCode>
                <c:ptCount val="6"/>
                <c:pt idx="0">
                  <c:v>0.97505640000000005</c:v>
                </c:pt>
                <c:pt idx="1">
                  <c:v>0.1625711</c:v>
                </c:pt>
                <c:pt idx="2">
                  <c:v>1.5718099999999999</c:v>
                </c:pt>
                <c:pt idx="3">
                  <c:v>1.6437870000000001</c:v>
                </c:pt>
                <c:pt idx="4">
                  <c:v>0.3533232</c:v>
                </c:pt>
                <c:pt idx="5">
                  <c:v>0.35689340000000003</c:v>
                </c:pt>
              </c:numCache>
            </c:numRef>
          </c:val>
          <c:extLst>
            <c:ext xmlns:c16="http://schemas.microsoft.com/office/drawing/2014/chart" uri="{C3380CC4-5D6E-409C-BE32-E72D297353CC}">
              <c16:uniqueId val="{00000001-EF13-4335-AB63-BA167C1E16FE}"/>
            </c:ext>
          </c:extLst>
        </c:ser>
        <c:ser>
          <c:idx val="2"/>
          <c:order val="2"/>
          <c:tx>
            <c:v>Total</c:v>
          </c:tx>
          <c:spPr>
            <a:solidFill>
              <a:schemeClr val="accent3"/>
            </a:solidFill>
            <a:ln>
              <a:noFill/>
            </a:ln>
            <a:effectLst/>
          </c:spPr>
          <c:invertIfNegative val="0"/>
          <c:cat>
            <c:strRef>
              <c:f>Outbound!$C$3:$H$3</c:f>
              <c:strCache>
                <c:ptCount val="6"/>
                <c:pt idx="0">
                  <c:v>Ram (+x)</c:v>
                </c:pt>
                <c:pt idx="1">
                  <c:v>Wake (-x)</c:v>
                </c:pt>
                <c:pt idx="2">
                  <c:v>Port (+y)</c:v>
                </c:pt>
                <c:pt idx="3">
                  <c:v>Starboard (-y)</c:v>
                </c:pt>
                <c:pt idx="4">
                  <c:v>Orbit Normal (+z)</c:v>
                </c:pt>
                <c:pt idx="5">
                  <c:v>Orbit Normal (-z)</c:v>
                </c:pt>
              </c:strCache>
            </c:strRef>
          </c:cat>
          <c:val>
            <c:numRef>
              <c:f>Outbound!$C$6:$H$6</c:f>
              <c:numCache>
                <c:formatCode>0.00E+00</c:formatCode>
                <c:ptCount val="6"/>
                <c:pt idx="0">
                  <c:v>1.9123245</c:v>
                </c:pt>
                <c:pt idx="1">
                  <c:v>0.19730091</c:v>
                </c:pt>
                <c:pt idx="2">
                  <c:v>1.8520983</c:v>
                </c:pt>
                <c:pt idx="3">
                  <c:v>1.9455106</c:v>
                </c:pt>
                <c:pt idx="4">
                  <c:v>0.89616950000000006</c:v>
                </c:pt>
                <c:pt idx="5">
                  <c:v>0.90114060000000007</c:v>
                </c:pt>
              </c:numCache>
            </c:numRef>
          </c:val>
          <c:extLst>
            <c:ext xmlns:c16="http://schemas.microsoft.com/office/drawing/2014/chart" uri="{C3380CC4-5D6E-409C-BE32-E72D297353CC}">
              <c16:uniqueId val="{00000002-EF13-4335-AB63-BA167C1E16FE}"/>
            </c:ext>
          </c:extLst>
        </c:ser>
        <c:dLbls>
          <c:showLegendKey val="0"/>
          <c:showVal val="0"/>
          <c:showCatName val="0"/>
          <c:showSerName val="0"/>
          <c:showPercent val="0"/>
          <c:showBubbleSize val="0"/>
        </c:dLbls>
        <c:gapWidth val="219"/>
        <c:overlap val="-27"/>
        <c:axId val="1559721456"/>
        <c:axId val="1605792384"/>
      </c:barChart>
      <c:catAx>
        <c:axId val="1559721456"/>
        <c:scaling>
          <c:orientation val="minMax"/>
        </c:scaling>
        <c:delete val="0"/>
        <c:axPos val="b"/>
        <c:title>
          <c:tx>
            <c:rich>
              <a:bodyPr rot="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r>
                  <a:rPr lang="en-US" dirty="0"/>
                  <a:t>Direction</a:t>
                </a:r>
              </a:p>
            </c:rich>
          </c:tx>
          <c:overlay val="0"/>
          <c:spPr>
            <a:noFill/>
            <a:ln>
              <a:noFill/>
            </a:ln>
            <a:effectLst/>
          </c:spPr>
          <c:txPr>
            <a:bodyPr rot="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605792384"/>
        <c:crosses val="autoZero"/>
        <c:auto val="1"/>
        <c:lblAlgn val="ctr"/>
        <c:lblOffset val="100"/>
        <c:noMultiLvlLbl val="0"/>
      </c:catAx>
      <c:valAx>
        <c:axId val="16057923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r>
                  <a:rPr lang="en-US" dirty="0"/>
                  <a:t>Average Flux (m^-2-yr^-1)</a:t>
                </a:r>
              </a:p>
            </c:rich>
          </c:tx>
          <c:overlay val="0"/>
          <c:spPr>
            <a:noFill/>
            <a:ln>
              <a:noFill/>
            </a:ln>
            <a:effectLst/>
          </c:spPr>
          <c:txPr>
            <a:bodyPr rot="-54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title>
        <c:numFmt formatCode="0.00E+00"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55972145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b="1"/>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9A4183-3032-45AA-AFFF-03D07F6E33EF}" type="datetimeFigureOut">
              <a:rPr lang="en-US" smtClean="0"/>
              <a:t>8/31/2022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8E9D62-0BA2-4223-9912-64BC9C4D2D9C}" type="slidenum">
              <a:rPr lang="en-US" smtClean="0"/>
              <a:t>‹#›</a:t>
            </a:fld>
            <a:endParaRPr lang="en-US" dirty="0"/>
          </a:p>
        </p:txBody>
      </p:sp>
    </p:spTree>
    <p:extLst>
      <p:ext uri="{BB962C8B-B14F-4D97-AF65-F5344CB8AC3E}">
        <p14:creationId xmlns:p14="http://schemas.microsoft.com/office/powerpoint/2010/main" val="2944815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8E9D62-0BA2-4223-9912-64BC9C4D2D9C}" type="slidenum">
              <a:rPr lang="en-US" smtClean="0"/>
              <a:t>5</a:t>
            </a:fld>
            <a:endParaRPr lang="en-US" dirty="0"/>
          </a:p>
        </p:txBody>
      </p:sp>
    </p:spTree>
    <p:extLst>
      <p:ext uri="{BB962C8B-B14F-4D97-AF65-F5344CB8AC3E}">
        <p14:creationId xmlns:p14="http://schemas.microsoft.com/office/powerpoint/2010/main" val="3230489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8E9D62-0BA2-4223-9912-64BC9C4D2D9C}" type="slidenum">
              <a:rPr lang="en-US" smtClean="0"/>
              <a:t>6</a:t>
            </a:fld>
            <a:endParaRPr lang="en-US" dirty="0"/>
          </a:p>
        </p:txBody>
      </p:sp>
    </p:spTree>
    <p:extLst>
      <p:ext uri="{BB962C8B-B14F-4D97-AF65-F5344CB8AC3E}">
        <p14:creationId xmlns:p14="http://schemas.microsoft.com/office/powerpoint/2010/main" val="776533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8E9D62-0BA2-4223-9912-64BC9C4D2D9C}" type="slidenum">
              <a:rPr lang="en-US" smtClean="0"/>
              <a:t>12</a:t>
            </a:fld>
            <a:endParaRPr lang="en-US" dirty="0"/>
          </a:p>
        </p:txBody>
      </p:sp>
    </p:spTree>
    <p:extLst>
      <p:ext uri="{BB962C8B-B14F-4D97-AF65-F5344CB8AC3E}">
        <p14:creationId xmlns:p14="http://schemas.microsoft.com/office/powerpoint/2010/main" val="1433554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8E9D62-0BA2-4223-9912-64BC9C4D2D9C}" type="slidenum">
              <a:rPr lang="en-US" smtClean="0"/>
              <a:t>13</a:t>
            </a:fld>
            <a:endParaRPr lang="en-US" dirty="0"/>
          </a:p>
        </p:txBody>
      </p:sp>
    </p:spTree>
    <p:extLst>
      <p:ext uri="{BB962C8B-B14F-4D97-AF65-F5344CB8AC3E}">
        <p14:creationId xmlns:p14="http://schemas.microsoft.com/office/powerpoint/2010/main" val="1010114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8E9D62-0BA2-4223-9912-64BC9C4D2D9C}" type="slidenum">
              <a:rPr lang="en-US" smtClean="0"/>
              <a:t>14</a:t>
            </a:fld>
            <a:endParaRPr lang="en-US" dirty="0"/>
          </a:p>
        </p:txBody>
      </p:sp>
    </p:spTree>
    <p:extLst>
      <p:ext uri="{BB962C8B-B14F-4D97-AF65-F5344CB8AC3E}">
        <p14:creationId xmlns:p14="http://schemas.microsoft.com/office/powerpoint/2010/main" val="2472980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8E9D62-0BA2-4223-9912-64BC9C4D2D9C}" type="slidenum">
              <a:rPr lang="en-US" smtClean="0"/>
              <a:t>15</a:t>
            </a:fld>
            <a:endParaRPr lang="en-US" dirty="0"/>
          </a:p>
        </p:txBody>
      </p:sp>
    </p:spTree>
    <p:extLst>
      <p:ext uri="{BB962C8B-B14F-4D97-AF65-F5344CB8AC3E}">
        <p14:creationId xmlns:p14="http://schemas.microsoft.com/office/powerpoint/2010/main" val="75857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8E9D62-0BA2-4223-9912-64BC9C4D2D9C}" type="slidenum">
              <a:rPr lang="en-US" smtClean="0"/>
              <a:t>16</a:t>
            </a:fld>
            <a:endParaRPr lang="en-US" dirty="0"/>
          </a:p>
        </p:txBody>
      </p:sp>
    </p:spTree>
    <p:extLst>
      <p:ext uri="{BB962C8B-B14F-4D97-AF65-F5344CB8AC3E}">
        <p14:creationId xmlns:p14="http://schemas.microsoft.com/office/powerpoint/2010/main" val="2577077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8E9D62-0BA2-4223-9912-64BC9C4D2D9C}" type="slidenum">
              <a:rPr lang="en-US" smtClean="0"/>
              <a:t>21</a:t>
            </a:fld>
            <a:endParaRPr lang="en-US" dirty="0"/>
          </a:p>
        </p:txBody>
      </p:sp>
    </p:spTree>
    <p:extLst>
      <p:ext uri="{BB962C8B-B14F-4D97-AF65-F5344CB8AC3E}">
        <p14:creationId xmlns:p14="http://schemas.microsoft.com/office/powerpoint/2010/main" val="1842360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88E9D62-0BA2-4223-9912-64BC9C4D2D9C}" type="slidenum">
              <a:rPr lang="en-US" smtClean="0"/>
              <a:t>22</a:t>
            </a:fld>
            <a:endParaRPr lang="en-US" dirty="0"/>
          </a:p>
        </p:txBody>
      </p:sp>
    </p:spTree>
    <p:extLst>
      <p:ext uri="{BB962C8B-B14F-4D97-AF65-F5344CB8AC3E}">
        <p14:creationId xmlns:p14="http://schemas.microsoft.com/office/powerpoint/2010/main" val="2653402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p:txBody>
          <a:bodyPr/>
          <a:lstStyle/>
          <a:p>
            <a:fld id="{5B33F593-F91C-4B17-A3BC-AC5CE3A7CA9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40677"/>
            <a:ext cx="10981038" cy="782868"/>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33F593-F91C-4B17-A3BC-AC5CE3A7CA9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A_Basic_Master">
    <p:spTree>
      <p:nvGrpSpPr>
        <p:cNvPr id="1" name=""/>
        <p:cNvGrpSpPr/>
        <p:nvPr/>
      </p:nvGrpSpPr>
      <p:grpSpPr>
        <a:xfrm>
          <a:off x="0" y="0"/>
          <a:ext cx="0" cy="0"/>
          <a:chOff x="0" y="0"/>
          <a:chExt cx="0" cy="0"/>
        </a:xfrm>
      </p:grpSpPr>
      <p:sp>
        <p:nvSpPr>
          <p:cNvPr id="7" name="Content Placeholder 6"/>
          <p:cNvSpPr>
            <a:spLocks noGrp="1"/>
          </p:cNvSpPr>
          <p:nvPr>
            <p:ph sz="quarter" idx="15" hasCustomPrompt="1"/>
          </p:nvPr>
        </p:nvSpPr>
        <p:spPr>
          <a:xfrm>
            <a:off x="304797" y="1225566"/>
            <a:ext cx="11271681" cy="4798717"/>
          </a:xfrm>
          <a:prstGeom prst="rect">
            <a:avLst/>
          </a:prstGeom>
        </p:spPr>
        <p:txBody>
          <a:bodyPr vert="horz"/>
          <a:lstStyle>
            <a:lvl1pPr marL="282575" indent="-282575">
              <a:buSzPct val="130000"/>
              <a:defRPr sz="180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dirty="0"/>
              <a:t>Bullet 1 level—Bullet 130% size text—Black, 18 point Arial</a:t>
            </a:r>
          </a:p>
          <a:p>
            <a:pPr lvl="1"/>
            <a:r>
              <a:rPr lang="en-US" dirty="0"/>
              <a:t>Bullet 2 level—16 point Arial Italic</a:t>
            </a:r>
          </a:p>
          <a:p>
            <a:pPr lvl="2"/>
            <a:r>
              <a:rPr lang="en-US" dirty="0"/>
              <a:t>Bullet 3 level—Bullet 125% size text—16 point Arial</a:t>
            </a:r>
          </a:p>
          <a:p>
            <a:pPr lvl="3"/>
            <a:r>
              <a:rPr lang="en-US" dirty="0"/>
              <a:t>Bullet 4 level—16 point Arial Italic</a:t>
            </a:r>
          </a:p>
          <a:p>
            <a:pPr lvl="4"/>
            <a:r>
              <a:rPr lang="en-US" dirty="0"/>
              <a:t>Bullet 5 level—Bullet 100% size text—16 point Arial</a:t>
            </a:r>
          </a:p>
        </p:txBody>
      </p:sp>
      <p:sp>
        <p:nvSpPr>
          <p:cNvPr id="6" name="Text Placeholder 7"/>
          <p:cNvSpPr>
            <a:spLocks noGrp="1"/>
          </p:cNvSpPr>
          <p:nvPr>
            <p:ph type="body" sz="quarter" idx="13" hasCustomPrompt="1"/>
          </p:nvPr>
        </p:nvSpPr>
        <p:spPr>
          <a:xfrm>
            <a:off x="304798" y="6177006"/>
            <a:ext cx="11271681" cy="464933"/>
          </a:xfrm>
          <a:prstGeom prst="rect">
            <a:avLst/>
          </a:prstGeom>
        </p:spPr>
        <p:txBody>
          <a:bodyPr vert="horz"/>
          <a:lstStyle>
            <a:lvl1pPr marL="0" indent="0">
              <a:lnSpc>
                <a:spcPts val="1700"/>
              </a:lnSpc>
              <a:spcBef>
                <a:spcPts val="0"/>
              </a:spcBef>
              <a:buNone/>
              <a:defRPr sz="1600" b="1" i="1">
                <a:solidFill>
                  <a:schemeClr val="bg2"/>
                </a:solidFill>
                <a:latin typeface="+mn-lt"/>
              </a:defRPr>
            </a:lvl1pPr>
          </a:lstStyle>
          <a:p>
            <a:r>
              <a:rPr lang="en-US" dirty="0"/>
              <a:t>Key Point—Arial Bold Italic, 16 point</a:t>
            </a:r>
          </a:p>
        </p:txBody>
      </p:sp>
      <p:sp>
        <p:nvSpPr>
          <p:cNvPr id="8" name="Title 1"/>
          <p:cNvSpPr>
            <a:spLocks noGrp="1"/>
          </p:cNvSpPr>
          <p:nvPr>
            <p:ph type="title" hasCustomPrompt="1"/>
          </p:nvPr>
        </p:nvSpPr>
        <p:spPr>
          <a:xfrm>
            <a:off x="304799" y="233088"/>
            <a:ext cx="10368199" cy="581597"/>
          </a:xfrm>
          <a:prstGeom prst="rect">
            <a:avLst/>
          </a:prstGeom>
        </p:spPr>
        <p:txBody>
          <a:bodyPr/>
          <a:lstStyle>
            <a:lvl1pPr>
              <a:defRPr sz="2400" b="1" i="1" baseline="0">
                <a:solidFill>
                  <a:schemeClr val="tx1"/>
                </a:solidFill>
              </a:defRPr>
            </a:lvl1pPr>
          </a:lstStyle>
          <a:p>
            <a:r>
              <a:rPr lang="en-US" dirty="0"/>
              <a:t>Head—Black 24 point Arial, Bold, Italic</a:t>
            </a:r>
          </a:p>
        </p:txBody>
      </p:sp>
      <p:sp>
        <p:nvSpPr>
          <p:cNvPr id="9" name="Text Placeholder 9"/>
          <p:cNvSpPr>
            <a:spLocks noGrp="1"/>
          </p:cNvSpPr>
          <p:nvPr>
            <p:ph type="body" sz="quarter" idx="14" hasCustomPrompt="1"/>
          </p:nvPr>
        </p:nvSpPr>
        <p:spPr>
          <a:xfrm>
            <a:off x="304801" y="626040"/>
            <a:ext cx="10368199" cy="446802"/>
          </a:xfrm>
          <a:prstGeom prst="rect">
            <a:avLst/>
          </a:prstGeom>
        </p:spPr>
        <p:txBody>
          <a:bodyPr vert="horz"/>
          <a:lstStyle>
            <a:lvl1pPr marL="3175" marR="0" indent="-3175" algn="l" defTabSz="457200" rtl="0" eaLnBrk="1" fontAlgn="auto" latinLnBrk="0" hangingPunct="1">
              <a:lnSpc>
                <a:spcPct val="100000"/>
              </a:lnSpc>
              <a:spcBef>
                <a:spcPct val="20000"/>
              </a:spcBef>
              <a:spcAft>
                <a:spcPts val="0"/>
              </a:spcAft>
              <a:buClrTx/>
              <a:buSzTx/>
              <a:buFont typeface="Arial"/>
              <a:buNone/>
              <a:tabLst/>
              <a:defRPr sz="2000" b="0" i="1">
                <a:solidFill>
                  <a:schemeClr val="tx2"/>
                </a:solidFill>
                <a:latin typeface="+mn-lt"/>
              </a:defRPr>
            </a:lvl1pPr>
          </a:lstStyle>
          <a:p>
            <a:pPr lvl="0"/>
            <a:r>
              <a:rPr lang="en-US" dirty="0"/>
              <a:t>Subtitle—Gray, 20 point Arial</a:t>
            </a:r>
          </a:p>
        </p:txBody>
      </p:sp>
    </p:spTree>
    <p:extLst>
      <p:ext uri="{BB962C8B-B14F-4D97-AF65-F5344CB8AC3E}">
        <p14:creationId xmlns:p14="http://schemas.microsoft.com/office/powerpoint/2010/main" val="256856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B_Header_Blank">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304799" y="233088"/>
            <a:ext cx="10368199" cy="581597"/>
          </a:xfrm>
          <a:prstGeom prst="rect">
            <a:avLst/>
          </a:prstGeom>
        </p:spPr>
        <p:txBody>
          <a:bodyPr/>
          <a:lstStyle>
            <a:lvl1pPr>
              <a:defRPr sz="2400" b="1" i="1" baseline="0">
                <a:solidFill>
                  <a:schemeClr val="tx1"/>
                </a:solidFill>
              </a:defRPr>
            </a:lvl1pPr>
          </a:lstStyle>
          <a:p>
            <a:r>
              <a:rPr lang="en-US" dirty="0"/>
              <a:t>Head—Black 24 point Arial, Bold, Italic</a:t>
            </a:r>
          </a:p>
        </p:txBody>
      </p:sp>
      <p:sp>
        <p:nvSpPr>
          <p:cNvPr id="10" name="Text Placeholder 7"/>
          <p:cNvSpPr>
            <a:spLocks noGrp="1"/>
          </p:cNvSpPr>
          <p:nvPr>
            <p:ph type="body" sz="quarter" idx="13" hasCustomPrompt="1"/>
          </p:nvPr>
        </p:nvSpPr>
        <p:spPr>
          <a:xfrm>
            <a:off x="304798" y="6177006"/>
            <a:ext cx="11271681" cy="464933"/>
          </a:xfrm>
          <a:prstGeom prst="rect">
            <a:avLst/>
          </a:prstGeom>
        </p:spPr>
        <p:txBody>
          <a:bodyPr vert="horz"/>
          <a:lstStyle>
            <a:lvl1pPr marL="0" indent="0">
              <a:lnSpc>
                <a:spcPts val="1700"/>
              </a:lnSpc>
              <a:spcBef>
                <a:spcPts val="0"/>
              </a:spcBef>
              <a:buNone/>
              <a:defRPr sz="1600" b="1" i="1">
                <a:solidFill>
                  <a:schemeClr val="bg2"/>
                </a:solidFill>
                <a:latin typeface="+mn-lt"/>
              </a:defRPr>
            </a:lvl1pPr>
          </a:lstStyle>
          <a:p>
            <a:r>
              <a:rPr lang="en-US" dirty="0"/>
              <a:t>Key Point—Arial Bold Italic, 16 point</a:t>
            </a:r>
          </a:p>
        </p:txBody>
      </p:sp>
      <p:sp>
        <p:nvSpPr>
          <p:cNvPr id="4" name="Text Placeholder 9"/>
          <p:cNvSpPr>
            <a:spLocks noGrp="1"/>
          </p:cNvSpPr>
          <p:nvPr>
            <p:ph type="body" sz="quarter" idx="14" hasCustomPrompt="1"/>
          </p:nvPr>
        </p:nvSpPr>
        <p:spPr>
          <a:xfrm>
            <a:off x="304801" y="626040"/>
            <a:ext cx="10368199" cy="446802"/>
          </a:xfrm>
          <a:prstGeom prst="rect">
            <a:avLst/>
          </a:prstGeom>
        </p:spPr>
        <p:txBody>
          <a:bodyPr vert="horz"/>
          <a:lstStyle>
            <a:lvl1pPr marL="3175" marR="0" indent="-3175" algn="l" defTabSz="457200" rtl="0" eaLnBrk="1" fontAlgn="auto" latinLnBrk="0" hangingPunct="1">
              <a:lnSpc>
                <a:spcPct val="100000"/>
              </a:lnSpc>
              <a:spcBef>
                <a:spcPct val="20000"/>
              </a:spcBef>
              <a:spcAft>
                <a:spcPts val="0"/>
              </a:spcAft>
              <a:buClrTx/>
              <a:buSzTx/>
              <a:buFont typeface="Arial"/>
              <a:buNone/>
              <a:tabLst/>
              <a:defRPr sz="2000" b="0" i="1">
                <a:solidFill>
                  <a:schemeClr val="tx2"/>
                </a:solidFill>
                <a:latin typeface="+mn-lt"/>
              </a:defRPr>
            </a:lvl1pPr>
          </a:lstStyle>
          <a:p>
            <a:pPr lvl="0"/>
            <a:r>
              <a:rPr lang="en-US" dirty="0"/>
              <a:t>Subtitle—Gray, 20 point Arial</a:t>
            </a:r>
          </a:p>
        </p:txBody>
      </p:sp>
    </p:spTree>
    <p:extLst>
      <p:ext uri="{BB962C8B-B14F-4D97-AF65-F5344CB8AC3E}">
        <p14:creationId xmlns:p14="http://schemas.microsoft.com/office/powerpoint/2010/main" val="1781103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C_Acronym_Box">
    <p:spTree>
      <p:nvGrpSpPr>
        <p:cNvPr id="1" name=""/>
        <p:cNvGrpSpPr/>
        <p:nvPr/>
      </p:nvGrpSpPr>
      <p:grpSpPr>
        <a:xfrm>
          <a:off x="0" y="0"/>
          <a:ext cx="0" cy="0"/>
          <a:chOff x="0" y="0"/>
          <a:chExt cx="0" cy="0"/>
        </a:xfrm>
      </p:grpSpPr>
      <p:sp>
        <p:nvSpPr>
          <p:cNvPr id="9" name="Text Placeholder 3"/>
          <p:cNvSpPr>
            <a:spLocks noGrp="1"/>
          </p:cNvSpPr>
          <p:nvPr>
            <p:ph type="body" sz="quarter" idx="16" hasCustomPrompt="1"/>
          </p:nvPr>
        </p:nvSpPr>
        <p:spPr>
          <a:xfrm>
            <a:off x="304797" y="5653378"/>
            <a:ext cx="11271683" cy="470841"/>
          </a:xfrm>
          <a:prstGeom prst="rect">
            <a:avLst/>
          </a:prstGeom>
        </p:spPr>
        <p:txBody>
          <a:bodyPr vert="horz" numCol="4"/>
          <a:lstStyle>
            <a:lvl1pPr marL="0" marR="0" indent="0" algn="l" defTabSz="457200" rtl="0" eaLnBrk="1" fontAlgn="auto" latinLnBrk="0" hangingPunct="1">
              <a:lnSpc>
                <a:spcPts val="1100"/>
              </a:lnSpc>
              <a:spcBef>
                <a:spcPts val="0"/>
              </a:spcBef>
              <a:spcAft>
                <a:spcPts val="0"/>
              </a:spcAft>
              <a:buClrTx/>
              <a:buSzTx/>
              <a:buFont typeface="Arial"/>
              <a:buNone/>
              <a:tabLst>
                <a:tab pos="1825625" algn="l"/>
                <a:tab pos="3659188" algn="l"/>
                <a:tab pos="5484813" algn="l"/>
              </a:tabLst>
              <a:defRPr sz="800" b="1" i="1"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ACR1 = Acronym 1</a:t>
            </a:r>
            <a:br>
              <a:rPr lang="en-US" dirty="0"/>
            </a:br>
            <a:r>
              <a:rPr lang="en-US" dirty="0"/>
              <a:t>ACR2 = Acronym 2</a:t>
            </a:r>
            <a:br>
              <a:rPr lang="en-US" dirty="0"/>
            </a:br>
            <a:r>
              <a:rPr lang="en-US" dirty="0"/>
              <a:t>ACR3 = Acronym 3</a:t>
            </a:r>
            <a:br>
              <a:rPr lang="en-US" dirty="0"/>
            </a:br>
            <a:r>
              <a:rPr lang="en-US" dirty="0"/>
              <a:t>ACR4 = Acronym 4</a:t>
            </a:r>
            <a:br>
              <a:rPr lang="en-US" dirty="0"/>
            </a:br>
            <a:r>
              <a:rPr lang="en-US" dirty="0"/>
              <a:t>ACR5 = Acronym 5</a:t>
            </a:r>
            <a:br>
              <a:rPr lang="en-US" dirty="0"/>
            </a:br>
            <a:r>
              <a:rPr lang="en-US" dirty="0"/>
              <a:t>ACR6 = Acronym 6</a:t>
            </a:r>
            <a:br>
              <a:rPr lang="en-US" dirty="0"/>
            </a:br>
            <a:r>
              <a:rPr lang="en-US" dirty="0"/>
              <a:t>ACR7 = Acronym 7</a:t>
            </a:r>
            <a:br>
              <a:rPr lang="en-US" dirty="0"/>
            </a:br>
            <a:r>
              <a:rPr lang="en-US" dirty="0"/>
              <a:t>ACR8 = Acronym 8</a:t>
            </a:r>
          </a:p>
        </p:txBody>
      </p:sp>
      <p:sp>
        <p:nvSpPr>
          <p:cNvPr id="11" name="Content Placeholder 6"/>
          <p:cNvSpPr>
            <a:spLocks noGrp="1"/>
          </p:cNvSpPr>
          <p:nvPr>
            <p:ph sz="quarter" idx="15" hasCustomPrompt="1"/>
          </p:nvPr>
        </p:nvSpPr>
        <p:spPr>
          <a:xfrm>
            <a:off x="304800" y="1207638"/>
            <a:ext cx="11271681" cy="4381001"/>
          </a:xfrm>
          <a:prstGeom prst="rect">
            <a:avLst/>
          </a:prstGeom>
        </p:spPr>
        <p:txBody>
          <a:bodyPr vert="horz"/>
          <a:lstStyle>
            <a:lvl1pPr marL="282575" indent="-282575">
              <a:buSzPct val="130000"/>
              <a:defRPr sz="180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dirty="0"/>
              <a:t>This is a multipurpose box—use for text, tables, charts or video</a:t>
            </a:r>
          </a:p>
        </p:txBody>
      </p:sp>
      <p:sp>
        <p:nvSpPr>
          <p:cNvPr id="10" name="Text Placeholder 7"/>
          <p:cNvSpPr>
            <a:spLocks noGrp="1"/>
          </p:cNvSpPr>
          <p:nvPr>
            <p:ph type="body" sz="quarter" idx="13" hasCustomPrompt="1"/>
          </p:nvPr>
        </p:nvSpPr>
        <p:spPr>
          <a:xfrm>
            <a:off x="304798" y="6177006"/>
            <a:ext cx="11271681" cy="464933"/>
          </a:xfrm>
          <a:prstGeom prst="rect">
            <a:avLst/>
          </a:prstGeom>
        </p:spPr>
        <p:txBody>
          <a:bodyPr vert="horz"/>
          <a:lstStyle>
            <a:lvl1pPr marL="0" indent="0">
              <a:lnSpc>
                <a:spcPts val="1700"/>
              </a:lnSpc>
              <a:spcBef>
                <a:spcPts val="0"/>
              </a:spcBef>
              <a:buNone/>
              <a:defRPr sz="1600" b="1" i="1">
                <a:solidFill>
                  <a:schemeClr val="bg2"/>
                </a:solidFill>
                <a:latin typeface="+mn-lt"/>
              </a:defRPr>
            </a:lvl1pPr>
          </a:lstStyle>
          <a:p>
            <a:r>
              <a:rPr lang="en-US" dirty="0"/>
              <a:t>Key Point—Arial Bold Italic, 16 point</a:t>
            </a:r>
          </a:p>
        </p:txBody>
      </p:sp>
      <p:sp>
        <p:nvSpPr>
          <p:cNvPr id="15" name="Title 1"/>
          <p:cNvSpPr>
            <a:spLocks noGrp="1"/>
          </p:cNvSpPr>
          <p:nvPr>
            <p:ph type="title" hasCustomPrompt="1"/>
          </p:nvPr>
        </p:nvSpPr>
        <p:spPr>
          <a:xfrm>
            <a:off x="304799" y="233088"/>
            <a:ext cx="10368199" cy="581597"/>
          </a:xfrm>
          <a:prstGeom prst="rect">
            <a:avLst/>
          </a:prstGeom>
        </p:spPr>
        <p:txBody>
          <a:bodyPr/>
          <a:lstStyle>
            <a:lvl1pPr>
              <a:defRPr sz="2400" b="1" i="1" baseline="0">
                <a:solidFill>
                  <a:schemeClr val="tx1"/>
                </a:solidFill>
              </a:defRPr>
            </a:lvl1pPr>
          </a:lstStyle>
          <a:p>
            <a:r>
              <a:rPr lang="en-US" dirty="0"/>
              <a:t>Head—Black 24 point Arial, Bold, Italic</a:t>
            </a:r>
          </a:p>
        </p:txBody>
      </p:sp>
      <p:sp>
        <p:nvSpPr>
          <p:cNvPr id="16" name="Text Placeholder 9"/>
          <p:cNvSpPr>
            <a:spLocks noGrp="1"/>
          </p:cNvSpPr>
          <p:nvPr>
            <p:ph type="body" sz="quarter" idx="14" hasCustomPrompt="1"/>
          </p:nvPr>
        </p:nvSpPr>
        <p:spPr>
          <a:xfrm>
            <a:off x="304801" y="626040"/>
            <a:ext cx="10368199" cy="446802"/>
          </a:xfrm>
          <a:prstGeom prst="rect">
            <a:avLst/>
          </a:prstGeom>
        </p:spPr>
        <p:txBody>
          <a:bodyPr vert="horz"/>
          <a:lstStyle>
            <a:lvl1pPr marL="3175" marR="0" indent="-3175" algn="l" defTabSz="457200" rtl="0" eaLnBrk="1" fontAlgn="auto" latinLnBrk="0" hangingPunct="1">
              <a:lnSpc>
                <a:spcPct val="100000"/>
              </a:lnSpc>
              <a:spcBef>
                <a:spcPct val="20000"/>
              </a:spcBef>
              <a:spcAft>
                <a:spcPts val="0"/>
              </a:spcAft>
              <a:buClrTx/>
              <a:buSzTx/>
              <a:buFont typeface="Arial"/>
              <a:buNone/>
              <a:tabLst/>
              <a:defRPr sz="2000" b="0" i="1">
                <a:solidFill>
                  <a:schemeClr val="tx2"/>
                </a:solidFill>
                <a:latin typeface="+mn-lt"/>
              </a:defRPr>
            </a:lvl1pPr>
          </a:lstStyle>
          <a:p>
            <a:pPr lvl="0"/>
            <a:r>
              <a:rPr lang="en-US" dirty="0"/>
              <a:t>Subtitle—Gray, 20 point Arial</a:t>
            </a:r>
          </a:p>
        </p:txBody>
      </p:sp>
    </p:spTree>
    <p:extLst>
      <p:ext uri="{BB962C8B-B14F-4D97-AF65-F5344CB8AC3E}">
        <p14:creationId xmlns:p14="http://schemas.microsoft.com/office/powerpoint/2010/main" val="1516617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D_Left_Text_Picture">
    <p:spTree>
      <p:nvGrpSpPr>
        <p:cNvPr id="1" name=""/>
        <p:cNvGrpSpPr/>
        <p:nvPr/>
      </p:nvGrpSpPr>
      <p:grpSpPr>
        <a:xfrm>
          <a:off x="0" y="0"/>
          <a:ext cx="0" cy="0"/>
          <a:chOff x="0" y="0"/>
          <a:chExt cx="0" cy="0"/>
        </a:xfrm>
      </p:grpSpPr>
      <p:sp>
        <p:nvSpPr>
          <p:cNvPr id="7" name="Content Placeholder 6"/>
          <p:cNvSpPr>
            <a:spLocks noGrp="1"/>
          </p:cNvSpPr>
          <p:nvPr>
            <p:ph sz="quarter" idx="15" hasCustomPrompt="1"/>
          </p:nvPr>
        </p:nvSpPr>
        <p:spPr>
          <a:xfrm>
            <a:off x="304796" y="1225566"/>
            <a:ext cx="5501395" cy="4798717"/>
          </a:xfrm>
          <a:prstGeom prst="rect">
            <a:avLst/>
          </a:prstGeom>
        </p:spPr>
        <p:txBody>
          <a:bodyPr vert="horz"/>
          <a:lstStyle>
            <a:lvl1pPr marL="282575" indent="-282575">
              <a:buSzPct val="130000"/>
              <a:defRPr sz="180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dirty="0"/>
              <a:t>Bullet 1 level—Bullet 130% size text—Black, 18 point Arial</a:t>
            </a:r>
          </a:p>
          <a:p>
            <a:pPr lvl="1"/>
            <a:r>
              <a:rPr lang="en-US" dirty="0"/>
              <a:t>Bullet 2 level—16 point Arial Italic</a:t>
            </a:r>
          </a:p>
          <a:p>
            <a:pPr lvl="2"/>
            <a:r>
              <a:rPr lang="en-US" dirty="0"/>
              <a:t>Bullet 3 level—Bullet 125% size text—16 point Arial</a:t>
            </a:r>
          </a:p>
          <a:p>
            <a:pPr lvl="3"/>
            <a:r>
              <a:rPr lang="en-US" dirty="0"/>
              <a:t>Bullet 4 level—16 point Arial Italic</a:t>
            </a:r>
          </a:p>
          <a:p>
            <a:pPr lvl="4"/>
            <a:r>
              <a:rPr lang="en-US" dirty="0"/>
              <a:t>Bullet 5 level—Bullet 100% size text—16 point Arial</a:t>
            </a:r>
          </a:p>
        </p:txBody>
      </p:sp>
      <p:sp>
        <p:nvSpPr>
          <p:cNvPr id="6" name="Text Placeholder 7"/>
          <p:cNvSpPr>
            <a:spLocks noGrp="1"/>
          </p:cNvSpPr>
          <p:nvPr>
            <p:ph type="body" sz="quarter" idx="13" hasCustomPrompt="1"/>
          </p:nvPr>
        </p:nvSpPr>
        <p:spPr>
          <a:xfrm>
            <a:off x="304798" y="6177006"/>
            <a:ext cx="11271681" cy="464933"/>
          </a:xfrm>
          <a:prstGeom prst="rect">
            <a:avLst/>
          </a:prstGeom>
        </p:spPr>
        <p:txBody>
          <a:bodyPr vert="horz"/>
          <a:lstStyle>
            <a:lvl1pPr marL="0" indent="0">
              <a:lnSpc>
                <a:spcPts val="1700"/>
              </a:lnSpc>
              <a:spcBef>
                <a:spcPts val="0"/>
              </a:spcBef>
              <a:buNone/>
              <a:defRPr sz="1600" b="1" i="1">
                <a:solidFill>
                  <a:schemeClr val="bg2"/>
                </a:solidFill>
                <a:latin typeface="+mn-lt"/>
              </a:defRPr>
            </a:lvl1pPr>
          </a:lstStyle>
          <a:p>
            <a:r>
              <a:rPr lang="en-US" dirty="0"/>
              <a:t>Key Point—Arial Bold Italic, 16 point</a:t>
            </a:r>
          </a:p>
        </p:txBody>
      </p:sp>
      <p:sp>
        <p:nvSpPr>
          <p:cNvPr id="8" name="Title 1"/>
          <p:cNvSpPr>
            <a:spLocks noGrp="1"/>
          </p:cNvSpPr>
          <p:nvPr>
            <p:ph type="title" hasCustomPrompt="1"/>
          </p:nvPr>
        </p:nvSpPr>
        <p:spPr>
          <a:xfrm>
            <a:off x="304799" y="233088"/>
            <a:ext cx="10368199" cy="581597"/>
          </a:xfrm>
          <a:prstGeom prst="rect">
            <a:avLst/>
          </a:prstGeom>
        </p:spPr>
        <p:txBody>
          <a:bodyPr/>
          <a:lstStyle>
            <a:lvl1pPr>
              <a:defRPr sz="2400" b="1" i="1" baseline="0">
                <a:solidFill>
                  <a:schemeClr val="tx1"/>
                </a:solidFill>
              </a:defRPr>
            </a:lvl1pPr>
          </a:lstStyle>
          <a:p>
            <a:r>
              <a:rPr lang="en-US" dirty="0"/>
              <a:t>Head—Black 24 point Arial, Bold, Italic</a:t>
            </a:r>
          </a:p>
        </p:txBody>
      </p:sp>
      <p:sp>
        <p:nvSpPr>
          <p:cNvPr id="9" name="Text Placeholder 9"/>
          <p:cNvSpPr>
            <a:spLocks noGrp="1"/>
          </p:cNvSpPr>
          <p:nvPr>
            <p:ph type="body" sz="quarter" idx="14" hasCustomPrompt="1"/>
          </p:nvPr>
        </p:nvSpPr>
        <p:spPr>
          <a:xfrm>
            <a:off x="304801" y="626040"/>
            <a:ext cx="10368199" cy="446802"/>
          </a:xfrm>
          <a:prstGeom prst="rect">
            <a:avLst/>
          </a:prstGeom>
        </p:spPr>
        <p:txBody>
          <a:bodyPr vert="horz"/>
          <a:lstStyle>
            <a:lvl1pPr marL="3175" marR="0" indent="-3175" algn="l" defTabSz="457200" rtl="0" eaLnBrk="1" fontAlgn="auto" latinLnBrk="0" hangingPunct="1">
              <a:lnSpc>
                <a:spcPct val="100000"/>
              </a:lnSpc>
              <a:spcBef>
                <a:spcPct val="20000"/>
              </a:spcBef>
              <a:spcAft>
                <a:spcPts val="0"/>
              </a:spcAft>
              <a:buClrTx/>
              <a:buSzTx/>
              <a:buFont typeface="Arial"/>
              <a:buNone/>
              <a:tabLst/>
              <a:defRPr sz="2000" b="0" i="1">
                <a:solidFill>
                  <a:schemeClr val="tx2"/>
                </a:solidFill>
                <a:latin typeface="+mn-lt"/>
              </a:defRPr>
            </a:lvl1pPr>
          </a:lstStyle>
          <a:p>
            <a:pPr lvl="0"/>
            <a:r>
              <a:rPr lang="en-US" dirty="0"/>
              <a:t>Subtitle—Gray, 20 point Arial</a:t>
            </a:r>
          </a:p>
        </p:txBody>
      </p:sp>
      <p:sp>
        <p:nvSpPr>
          <p:cNvPr id="3" name="Picture Placeholder 2"/>
          <p:cNvSpPr>
            <a:spLocks noGrp="1"/>
          </p:cNvSpPr>
          <p:nvPr>
            <p:ph type="pic" sz="quarter" idx="16" hasCustomPrompt="1"/>
          </p:nvPr>
        </p:nvSpPr>
        <p:spPr>
          <a:xfrm>
            <a:off x="6096001" y="1207637"/>
            <a:ext cx="5480479" cy="4798998"/>
          </a:xfrm>
          <a:prstGeom prst="rect">
            <a:avLst/>
          </a:prstGeom>
        </p:spPr>
        <p:txBody>
          <a:bodyPr/>
          <a:lstStyle>
            <a:lvl1pPr marL="0" indent="0">
              <a:buFontTx/>
              <a:buNone/>
              <a:defRPr sz="1800"/>
            </a:lvl1pPr>
          </a:lstStyle>
          <a:p>
            <a:r>
              <a:rPr lang="en-US" dirty="0"/>
              <a:t>Click Icon to Add Picture</a:t>
            </a:r>
          </a:p>
        </p:txBody>
      </p:sp>
    </p:spTree>
    <p:extLst>
      <p:ext uri="{BB962C8B-B14F-4D97-AF65-F5344CB8AC3E}">
        <p14:creationId xmlns:p14="http://schemas.microsoft.com/office/powerpoint/2010/main" val="1693788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E_Right_Text_Picture">
    <p:spTree>
      <p:nvGrpSpPr>
        <p:cNvPr id="1" name=""/>
        <p:cNvGrpSpPr/>
        <p:nvPr/>
      </p:nvGrpSpPr>
      <p:grpSpPr>
        <a:xfrm>
          <a:off x="0" y="0"/>
          <a:ext cx="0" cy="0"/>
          <a:chOff x="0" y="0"/>
          <a:chExt cx="0" cy="0"/>
        </a:xfrm>
      </p:grpSpPr>
      <p:sp>
        <p:nvSpPr>
          <p:cNvPr id="6" name="Text Placeholder 7"/>
          <p:cNvSpPr>
            <a:spLocks noGrp="1"/>
          </p:cNvSpPr>
          <p:nvPr>
            <p:ph type="body" sz="quarter" idx="13" hasCustomPrompt="1"/>
          </p:nvPr>
        </p:nvSpPr>
        <p:spPr>
          <a:xfrm>
            <a:off x="304798" y="6177006"/>
            <a:ext cx="11271681" cy="464933"/>
          </a:xfrm>
          <a:prstGeom prst="rect">
            <a:avLst/>
          </a:prstGeom>
        </p:spPr>
        <p:txBody>
          <a:bodyPr vert="horz"/>
          <a:lstStyle>
            <a:lvl1pPr marL="0" indent="0">
              <a:lnSpc>
                <a:spcPts val="1700"/>
              </a:lnSpc>
              <a:spcBef>
                <a:spcPts val="0"/>
              </a:spcBef>
              <a:buNone/>
              <a:defRPr sz="1600" b="1" i="1">
                <a:solidFill>
                  <a:schemeClr val="bg2"/>
                </a:solidFill>
                <a:latin typeface="+mn-lt"/>
              </a:defRPr>
            </a:lvl1pPr>
          </a:lstStyle>
          <a:p>
            <a:r>
              <a:rPr lang="en-US" dirty="0"/>
              <a:t>Key Point—Arial Bold Italic, 16 point</a:t>
            </a:r>
          </a:p>
        </p:txBody>
      </p:sp>
      <p:sp>
        <p:nvSpPr>
          <p:cNvPr id="8" name="Title 1"/>
          <p:cNvSpPr>
            <a:spLocks noGrp="1"/>
          </p:cNvSpPr>
          <p:nvPr>
            <p:ph type="title" hasCustomPrompt="1"/>
          </p:nvPr>
        </p:nvSpPr>
        <p:spPr>
          <a:xfrm>
            <a:off x="304799" y="233088"/>
            <a:ext cx="10368199" cy="581597"/>
          </a:xfrm>
          <a:prstGeom prst="rect">
            <a:avLst/>
          </a:prstGeom>
        </p:spPr>
        <p:txBody>
          <a:bodyPr/>
          <a:lstStyle>
            <a:lvl1pPr>
              <a:defRPr sz="2400" b="1" i="1" baseline="0">
                <a:solidFill>
                  <a:schemeClr val="tx1"/>
                </a:solidFill>
              </a:defRPr>
            </a:lvl1pPr>
          </a:lstStyle>
          <a:p>
            <a:r>
              <a:rPr lang="en-US" dirty="0"/>
              <a:t>Head—Black 24 point Arial, Bold, Italic</a:t>
            </a:r>
          </a:p>
        </p:txBody>
      </p:sp>
      <p:sp>
        <p:nvSpPr>
          <p:cNvPr id="9" name="Text Placeholder 9"/>
          <p:cNvSpPr>
            <a:spLocks noGrp="1"/>
          </p:cNvSpPr>
          <p:nvPr>
            <p:ph type="body" sz="quarter" idx="14" hasCustomPrompt="1"/>
          </p:nvPr>
        </p:nvSpPr>
        <p:spPr>
          <a:xfrm>
            <a:off x="304801" y="626040"/>
            <a:ext cx="10368199" cy="446802"/>
          </a:xfrm>
          <a:prstGeom prst="rect">
            <a:avLst/>
          </a:prstGeom>
        </p:spPr>
        <p:txBody>
          <a:bodyPr vert="horz"/>
          <a:lstStyle>
            <a:lvl1pPr marL="3175" marR="0" indent="-3175" algn="l" defTabSz="457200" rtl="0" eaLnBrk="1" fontAlgn="auto" latinLnBrk="0" hangingPunct="1">
              <a:lnSpc>
                <a:spcPct val="100000"/>
              </a:lnSpc>
              <a:spcBef>
                <a:spcPct val="20000"/>
              </a:spcBef>
              <a:spcAft>
                <a:spcPts val="0"/>
              </a:spcAft>
              <a:buClrTx/>
              <a:buSzTx/>
              <a:buFont typeface="Arial"/>
              <a:buNone/>
              <a:tabLst/>
              <a:defRPr sz="2000" b="0" i="1">
                <a:solidFill>
                  <a:schemeClr val="tx2"/>
                </a:solidFill>
                <a:latin typeface="+mn-lt"/>
              </a:defRPr>
            </a:lvl1pPr>
          </a:lstStyle>
          <a:p>
            <a:pPr lvl="0"/>
            <a:r>
              <a:rPr lang="en-US" dirty="0"/>
              <a:t>Subtitle—Gray, 20 point Arial</a:t>
            </a:r>
          </a:p>
        </p:txBody>
      </p:sp>
      <p:sp>
        <p:nvSpPr>
          <p:cNvPr id="10" name="Content Placeholder 6"/>
          <p:cNvSpPr>
            <a:spLocks noGrp="1"/>
          </p:cNvSpPr>
          <p:nvPr>
            <p:ph sz="quarter" idx="15" hasCustomPrompt="1"/>
          </p:nvPr>
        </p:nvSpPr>
        <p:spPr>
          <a:xfrm>
            <a:off x="6075084" y="1225566"/>
            <a:ext cx="5501395" cy="4798717"/>
          </a:xfrm>
          <a:prstGeom prst="rect">
            <a:avLst/>
          </a:prstGeom>
        </p:spPr>
        <p:txBody>
          <a:bodyPr vert="horz"/>
          <a:lstStyle>
            <a:lvl1pPr marL="282575" indent="-282575">
              <a:buSzPct val="130000"/>
              <a:defRPr sz="180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dirty="0"/>
              <a:t>Bullet 1 level—Bullet 130% size text—Black, 18 point Arial</a:t>
            </a:r>
          </a:p>
          <a:p>
            <a:pPr lvl="1"/>
            <a:r>
              <a:rPr lang="en-US" dirty="0"/>
              <a:t>Bullet 2 level—16 point Arial Italic</a:t>
            </a:r>
          </a:p>
          <a:p>
            <a:pPr lvl="2"/>
            <a:r>
              <a:rPr lang="en-US" dirty="0"/>
              <a:t>Bullet 3 level—Bullet 125% size text—16 point Arial</a:t>
            </a:r>
          </a:p>
          <a:p>
            <a:pPr lvl="3"/>
            <a:r>
              <a:rPr lang="en-US" dirty="0"/>
              <a:t>Bullet 4 level—16 point Arial Italic</a:t>
            </a:r>
          </a:p>
          <a:p>
            <a:pPr lvl="4"/>
            <a:r>
              <a:rPr lang="en-US" dirty="0"/>
              <a:t>Bullet 5 level—Bullet 100% size text—16 point Arial</a:t>
            </a:r>
          </a:p>
        </p:txBody>
      </p:sp>
      <p:sp>
        <p:nvSpPr>
          <p:cNvPr id="11" name="Picture Placeholder 2"/>
          <p:cNvSpPr>
            <a:spLocks noGrp="1"/>
          </p:cNvSpPr>
          <p:nvPr>
            <p:ph type="pic" sz="quarter" idx="16" hasCustomPrompt="1"/>
          </p:nvPr>
        </p:nvSpPr>
        <p:spPr>
          <a:xfrm>
            <a:off x="304798" y="1225424"/>
            <a:ext cx="5480479" cy="4798998"/>
          </a:xfrm>
          <a:prstGeom prst="rect">
            <a:avLst/>
          </a:prstGeom>
        </p:spPr>
        <p:txBody>
          <a:bodyPr/>
          <a:lstStyle>
            <a:lvl1pPr marL="0" indent="0">
              <a:buFontTx/>
              <a:buNone/>
              <a:defRPr sz="1800"/>
            </a:lvl1pPr>
          </a:lstStyle>
          <a:p>
            <a:r>
              <a:rPr lang="en-US" dirty="0"/>
              <a:t>Click Icon to Add Picture</a:t>
            </a:r>
          </a:p>
        </p:txBody>
      </p:sp>
    </p:spTree>
    <p:extLst>
      <p:ext uri="{BB962C8B-B14F-4D97-AF65-F5344CB8AC3E}">
        <p14:creationId xmlns:p14="http://schemas.microsoft.com/office/powerpoint/2010/main" val="2606745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F_Quad_Chart">
    <p:spTree>
      <p:nvGrpSpPr>
        <p:cNvPr id="1" name=""/>
        <p:cNvGrpSpPr/>
        <p:nvPr/>
      </p:nvGrpSpPr>
      <p:grpSpPr>
        <a:xfrm>
          <a:off x="0" y="0"/>
          <a:ext cx="0" cy="0"/>
          <a:chOff x="0" y="0"/>
          <a:chExt cx="0" cy="0"/>
        </a:xfrm>
      </p:grpSpPr>
      <p:cxnSp>
        <p:nvCxnSpPr>
          <p:cNvPr id="8" name="Straight Connector 7"/>
          <p:cNvCxnSpPr/>
          <p:nvPr userDrawn="1"/>
        </p:nvCxnSpPr>
        <p:spPr>
          <a:xfrm flipH="1">
            <a:off x="6102445" y="1205816"/>
            <a:ext cx="255" cy="4893307"/>
          </a:xfrm>
          <a:prstGeom prst="line">
            <a:avLst/>
          </a:prstGeom>
          <a:ln w="1270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flipV="1">
            <a:off x="304798" y="3641651"/>
            <a:ext cx="11497457" cy="6396"/>
          </a:xfrm>
          <a:prstGeom prst="line">
            <a:avLst/>
          </a:prstGeom>
          <a:ln w="1270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 Placeholder 17"/>
          <p:cNvSpPr>
            <a:spLocks noGrp="1"/>
          </p:cNvSpPr>
          <p:nvPr>
            <p:ph type="body" sz="quarter" idx="15"/>
          </p:nvPr>
        </p:nvSpPr>
        <p:spPr>
          <a:xfrm>
            <a:off x="304798" y="1205815"/>
            <a:ext cx="5691268" cy="2366552"/>
          </a:xfrm>
          <a:prstGeom prst="rect">
            <a:avLst/>
          </a:prstGeom>
        </p:spPr>
        <p:txBody>
          <a:bodyPr vert="horz"/>
          <a:lstStyle>
            <a:lvl1pPr marL="169863" indent="-169863">
              <a:defRPr sz="1400"/>
            </a:lvl1pPr>
            <a:lvl2pPr marL="339725" indent="-169863">
              <a:defRPr sz="1400"/>
            </a:lvl2pPr>
            <a:lvl3pPr marL="565150" indent="-112713">
              <a:defRPr sz="1400"/>
            </a:lvl3pPr>
            <a:lvl4pPr marL="862013" indent="-169863">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Text Placeholder 17"/>
          <p:cNvSpPr>
            <a:spLocks noGrp="1"/>
          </p:cNvSpPr>
          <p:nvPr>
            <p:ph type="body" sz="quarter" idx="18"/>
          </p:nvPr>
        </p:nvSpPr>
        <p:spPr>
          <a:xfrm>
            <a:off x="6209078" y="1205815"/>
            <a:ext cx="5593177" cy="2366552"/>
          </a:xfrm>
          <a:prstGeom prst="rect">
            <a:avLst/>
          </a:prstGeom>
        </p:spPr>
        <p:txBody>
          <a:bodyPr vert="horz"/>
          <a:lstStyle>
            <a:lvl1pPr marL="169863" indent="-169863">
              <a:defRPr sz="1400"/>
            </a:lvl1pPr>
            <a:lvl2pPr marL="339725" indent="-169863">
              <a:defRPr sz="1400"/>
            </a:lvl2pPr>
            <a:lvl3pPr marL="565150" indent="-112713">
              <a:defRPr sz="1400"/>
            </a:lvl3pPr>
            <a:lvl4pPr marL="862013" indent="-169863">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3" name="Text Placeholder 17"/>
          <p:cNvSpPr>
            <a:spLocks noGrp="1"/>
          </p:cNvSpPr>
          <p:nvPr>
            <p:ph type="body" sz="quarter" idx="19"/>
          </p:nvPr>
        </p:nvSpPr>
        <p:spPr>
          <a:xfrm>
            <a:off x="304798" y="3693647"/>
            <a:ext cx="5691268" cy="2404751"/>
          </a:xfrm>
          <a:prstGeom prst="rect">
            <a:avLst/>
          </a:prstGeom>
        </p:spPr>
        <p:txBody>
          <a:bodyPr vert="horz"/>
          <a:lstStyle>
            <a:lvl1pPr marL="169863" indent="-169863">
              <a:defRPr sz="1400"/>
            </a:lvl1pPr>
            <a:lvl2pPr marL="339725" indent="-169863">
              <a:defRPr sz="1400"/>
            </a:lvl2pPr>
            <a:lvl3pPr marL="565150" indent="-112713">
              <a:defRPr sz="1400"/>
            </a:lvl3pPr>
            <a:lvl4pPr marL="862013" indent="-169863">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4" name="Text Placeholder 17"/>
          <p:cNvSpPr>
            <a:spLocks noGrp="1"/>
          </p:cNvSpPr>
          <p:nvPr>
            <p:ph type="body" sz="quarter" idx="20"/>
          </p:nvPr>
        </p:nvSpPr>
        <p:spPr>
          <a:xfrm>
            <a:off x="6209078" y="3693647"/>
            <a:ext cx="5593177" cy="2404751"/>
          </a:xfrm>
          <a:prstGeom prst="rect">
            <a:avLst/>
          </a:prstGeom>
        </p:spPr>
        <p:txBody>
          <a:bodyPr vert="horz"/>
          <a:lstStyle>
            <a:lvl1pPr marL="169863" indent="-169863">
              <a:defRPr sz="1400"/>
            </a:lvl1pPr>
            <a:lvl2pPr marL="339725" indent="-169863">
              <a:defRPr sz="1400"/>
            </a:lvl2pPr>
            <a:lvl3pPr marL="565150" indent="-112713">
              <a:defRPr sz="1400"/>
            </a:lvl3pPr>
            <a:lvl4pPr marL="862013" indent="-169863">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8" name="Text Placeholder 7"/>
          <p:cNvSpPr>
            <a:spLocks noGrp="1"/>
          </p:cNvSpPr>
          <p:nvPr>
            <p:ph type="body" sz="quarter" idx="13" hasCustomPrompt="1"/>
          </p:nvPr>
        </p:nvSpPr>
        <p:spPr>
          <a:xfrm>
            <a:off x="304798" y="6188958"/>
            <a:ext cx="11271681" cy="464933"/>
          </a:xfrm>
          <a:prstGeom prst="rect">
            <a:avLst/>
          </a:prstGeom>
        </p:spPr>
        <p:txBody>
          <a:bodyPr vert="horz"/>
          <a:lstStyle>
            <a:lvl1pPr marL="0" indent="0">
              <a:lnSpc>
                <a:spcPts val="1700"/>
              </a:lnSpc>
              <a:spcBef>
                <a:spcPts val="0"/>
              </a:spcBef>
              <a:buNone/>
              <a:defRPr sz="1600" b="1" i="1">
                <a:solidFill>
                  <a:schemeClr val="bg2"/>
                </a:solidFill>
                <a:latin typeface="+mn-lt"/>
              </a:defRPr>
            </a:lvl1pPr>
          </a:lstStyle>
          <a:p>
            <a:r>
              <a:rPr lang="en-US" dirty="0"/>
              <a:t>Key Point—Arial Bold Italic, 16 point</a:t>
            </a:r>
          </a:p>
        </p:txBody>
      </p:sp>
      <p:sp>
        <p:nvSpPr>
          <p:cNvPr id="19" name="Title 1"/>
          <p:cNvSpPr>
            <a:spLocks noGrp="1"/>
          </p:cNvSpPr>
          <p:nvPr>
            <p:ph type="title" hasCustomPrompt="1"/>
          </p:nvPr>
        </p:nvSpPr>
        <p:spPr>
          <a:xfrm>
            <a:off x="304799" y="233088"/>
            <a:ext cx="10368199" cy="581597"/>
          </a:xfrm>
          <a:prstGeom prst="rect">
            <a:avLst/>
          </a:prstGeom>
        </p:spPr>
        <p:txBody>
          <a:bodyPr/>
          <a:lstStyle>
            <a:lvl1pPr>
              <a:defRPr sz="2400" b="1" i="1" baseline="0">
                <a:solidFill>
                  <a:schemeClr val="tx1"/>
                </a:solidFill>
              </a:defRPr>
            </a:lvl1pPr>
          </a:lstStyle>
          <a:p>
            <a:r>
              <a:rPr lang="en-US" dirty="0"/>
              <a:t>Head—Black 24 point Arial, Bold, Italic</a:t>
            </a:r>
          </a:p>
        </p:txBody>
      </p:sp>
      <p:sp>
        <p:nvSpPr>
          <p:cNvPr id="20" name="Text Placeholder 9"/>
          <p:cNvSpPr>
            <a:spLocks noGrp="1"/>
          </p:cNvSpPr>
          <p:nvPr>
            <p:ph type="body" sz="quarter" idx="14" hasCustomPrompt="1"/>
          </p:nvPr>
        </p:nvSpPr>
        <p:spPr>
          <a:xfrm>
            <a:off x="304801" y="626040"/>
            <a:ext cx="10368199" cy="446802"/>
          </a:xfrm>
          <a:prstGeom prst="rect">
            <a:avLst/>
          </a:prstGeom>
        </p:spPr>
        <p:txBody>
          <a:bodyPr vert="horz"/>
          <a:lstStyle>
            <a:lvl1pPr marL="3175" marR="0" indent="-3175" algn="l" defTabSz="457200" rtl="0" eaLnBrk="1" fontAlgn="auto" latinLnBrk="0" hangingPunct="1">
              <a:lnSpc>
                <a:spcPct val="100000"/>
              </a:lnSpc>
              <a:spcBef>
                <a:spcPct val="20000"/>
              </a:spcBef>
              <a:spcAft>
                <a:spcPts val="0"/>
              </a:spcAft>
              <a:buClrTx/>
              <a:buSzTx/>
              <a:buFont typeface="Arial"/>
              <a:buNone/>
              <a:tabLst/>
              <a:defRPr sz="2000" b="0" i="1">
                <a:solidFill>
                  <a:schemeClr val="tx2"/>
                </a:solidFill>
                <a:latin typeface="+mn-lt"/>
              </a:defRPr>
            </a:lvl1pPr>
          </a:lstStyle>
          <a:p>
            <a:pPr lvl="0"/>
            <a:r>
              <a:rPr lang="en-US" dirty="0"/>
              <a:t>Subtitle—Gray, 20 point Arial</a:t>
            </a:r>
          </a:p>
        </p:txBody>
      </p:sp>
    </p:spTree>
    <p:extLst>
      <p:ext uri="{BB962C8B-B14F-4D97-AF65-F5344CB8AC3E}">
        <p14:creationId xmlns:p14="http://schemas.microsoft.com/office/powerpoint/2010/main" val="2210189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G_Compare_Contrast">
    <p:spTree>
      <p:nvGrpSpPr>
        <p:cNvPr id="1" name=""/>
        <p:cNvGrpSpPr/>
        <p:nvPr/>
      </p:nvGrpSpPr>
      <p:grpSpPr>
        <a:xfrm>
          <a:off x="0" y="0"/>
          <a:ext cx="0" cy="0"/>
          <a:chOff x="0" y="0"/>
          <a:chExt cx="0" cy="0"/>
        </a:xfrm>
      </p:grpSpPr>
      <p:cxnSp>
        <p:nvCxnSpPr>
          <p:cNvPr id="8" name="Straight Connector 7"/>
          <p:cNvCxnSpPr/>
          <p:nvPr userDrawn="1"/>
        </p:nvCxnSpPr>
        <p:spPr>
          <a:xfrm>
            <a:off x="6106341" y="3744347"/>
            <a:ext cx="0" cy="2345875"/>
          </a:xfrm>
          <a:prstGeom prst="line">
            <a:avLst/>
          </a:prstGeom>
          <a:ln w="12700" cap="flat" cmpd="sng" algn="ctr">
            <a:solidFill>
              <a:schemeClr val="tx1"/>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Text Placeholder 17"/>
          <p:cNvSpPr>
            <a:spLocks noGrp="1"/>
          </p:cNvSpPr>
          <p:nvPr>
            <p:ph type="body" sz="quarter" idx="15"/>
          </p:nvPr>
        </p:nvSpPr>
        <p:spPr>
          <a:xfrm>
            <a:off x="304799" y="1197639"/>
            <a:ext cx="11477472" cy="2366552"/>
          </a:xfrm>
          <a:prstGeom prst="rect">
            <a:avLst/>
          </a:prstGeom>
        </p:spPr>
        <p:txBody>
          <a:bodyPr vert="horz"/>
          <a:lstStyle>
            <a:lvl1pPr marL="169863" indent="-169863">
              <a:defRPr sz="1600"/>
            </a:lvl1pPr>
            <a:lvl2pPr marL="339725" indent="-169863">
              <a:defRPr sz="1600"/>
            </a:lvl2pPr>
            <a:lvl3pPr marL="565150" indent="-112713">
              <a:defRPr sz="1600"/>
            </a:lvl3pPr>
            <a:lvl4pPr marL="862013" indent="-169863">
              <a:defRPr sz="1600"/>
            </a:lvl4pPr>
            <a:lvl5pPr>
              <a:defRPr sz="1600"/>
            </a:lvl5pPr>
          </a:lstStyle>
          <a:p>
            <a:pPr lvl="0"/>
            <a:r>
              <a:rPr lang="en-US"/>
              <a:t>Edit Master text styles</a:t>
            </a:r>
          </a:p>
        </p:txBody>
      </p:sp>
      <p:sp>
        <p:nvSpPr>
          <p:cNvPr id="11" name="Text Placeholder 17"/>
          <p:cNvSpPr>
            <a:spLocks noGrp="1"/>
          </p:cNvSpPr>
          <p:nvPr>
            <p:ph type="body" sz="quarter" idx="19"/>
          </p:nvPr>
        </p:nvSpPr>
        <p:spPr>
          <a:xfrm>
            <a:off x="304798" y="3685471"/>
            <a:ext cx="5615759" cy="2404751"/>
          </a:xfrm>
          <a:prstGeom prst="rect">
            <a:avLst/>
          </a:prstGeom>
        </p:spPr>
        <p:txBody>
          <a:bodyPr vert="horz"/>
          <a:lstStyle>
            <a:lvl1pPr marL="169863" indent="-169863">
              <a:defRPr sz="1400"/>
            </a:lvl1pPr>
            <a:lvl2pPr marL="339725" indent="-169863">
              <a:defRPr sz="1400"/>
            </a:lvl2pPr>
            <a:lvl3pPr marL="565150" indent="-112713">
              <a:defRPr sz="1400"/>
            </a:lvl3pPr>
            <a:lvl4pPr marL="862013" indent="-169863">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2" name="Text Placeholder 17"/>
          <p:cNvSpPr>
            <a:spLocks noGrp="1"/>
          </p:cNvSpPr>
          <p:nvPr>
            <p:ph type="body" sz="quarter" idx="20"/>
          </p:nvPr>
        </p:nvSpPr>
        <p:spPr>
          <a:xfrm>
            <a:off x="6292127" y="3685471"/>
            <a:ext cx="5490143" cy="2404751"/>
          </a:xfrm>
          <a:prstGeom prst="rect">
            <a:avLst/>
          </a:prstGeom>
        </p:spPr>
        <p:txBody>
          <a:bodyPr vert="horz"/>
          <a:lstStyle>
            <a:lvl1pPr marL="169863" indent="-169863">
              <a:defRPr sz="1400"/>
            </a:lvl1pPr>
            <a:lvl2pPr marL="339725" indent="-169863">
              <a:defRPr sz="1400"/>
            </a:lvl2pPr>
            <a:lvl3pPr marL="565150" indent="-112713">
              <a:defRPr sz="1400"/>
            </a:lvl3pPr>
            <a:lvl4pPr marL="862013" indent="-169863">
              <a:defRPr sz="1400"/>
            </a:lvl4pPr>
            <a:lvl5pPr>
              <a:defRPr sz="1400"/>
            </a:lvl5pPr>
          </a:lstStyle>
          <a:p>
            <a:pPr lvl="0"/>
            <a:r>
              <a:rPr lang="en-US"/>
              <a:t>Edit Master text styles</a:t>
            </a:r>
          </a:p>
          <a:p>
            <a:pPr lvl="1"/>
            <a:r>
              <a:rPr lang="en-US"/>
              <a:t>Second level</a:t>
            </a:r>
          </a:p>
          <a:p>
            <a:pPr lvl="2"/>
            <a:r>
              <a:rPr lang="en-US"/>
              <a:t>Third level</a:t>
            </a:r>
          </a:p>
          <a:p>
            <a:pPr lvl="3"/>
            <a:r>
              <a:rPr lang="en-US"/>
              <a:t>Fourth level</a:t>
            </a:r>
          </a:p>
        </p:txBody>
      </p:sp>
      <p:sp>
        <p:nvSpPr>
          <p:cNvPr id="10" name="Text Placeholder 7"/>
          <p:cNvSpPr>
            <a:spLocks noGrp="1"/>
          </p:cNvSpPr>
          <p:nvPr>
            <p:ph type="body" sz="quarter" idx="13" hasCustomPrompt="1"/>
          </p:nvPr>
        </p:nvSpPr>
        <p:spPr>
          <a:xfrm>
            <a:off x="304798" y="6188958"/>
            <a:ext cx="11271681" cy="464933"/>
          </a:xfrm>
          <a:prstGeom prst="rect">
            <a:avLst/>
          </a:prstGeom>
        </p:spPr>
        <p:txBody>
          <a:bodyPr vert="horz"/>
          <a:lstStyle>
            <a:lvl1pPr marL="0" indent="0">
              <a:lnSpc>
                <a:spcPts val="1700"/>
              </a:lnSpc>
              <a:spcBef>
                <a:spcPts val="0"/>
              </a:spcBef>
              <a:buNone/>
              <a:defRPr sz="1600" b="1" i="1">
                <a:solidFill>
                  <a:schemeClr val="bg2"/>
                </a:solidFill>
                <a:latin typeface="+mn-lt"/>
              </a:defRPr>
            </a:lvl1pPr>
          </a:lstStyle>
          <a:p>
            <a:r>
              <a:rPr lang="en-US" dirty="0"/>
              <a:t>Key Point—Arial Bold Italic, 16 point</a:t>
            </a:r>
          </a:p>
        </p:txBody>
      </p:sp>
      <p:sp>
        <p:nvSpPr>
          <p:cNvPr id="16" name="Title 1"/>
          <p:cNvSpPr>
            <a:spLocks noGrp="1"/>
          </p:cNvSpPr>
          <p:nvPr>
            <p:ph type="title" hasCustomPrompt="1"/>
          </p:nvPr>
        </p:nvSpPr>
        <p:spPr>
          <a:xfrm>
            <a:off x="304799" y="233088"/>
            <a:ext cx="10368199" cy="581597"/>
          </a:xfrm>
          <a:prstGeom prst="rect">
            <a:avLst/>
          </a:prstGeom>
        </p:spPr>
        <p:txBody>
          <a:bodyPr/>
          <a:lstStyle>
            <a:lvl1pPr>
              <a:defRPr sz="2400" b="1" i="1" baseline="0">
                <a:solidFill>
                  <a:schemeClr val="tx1"/>
                </a:solidFill>
              </a:defRPr>
            </a:lvl1pPr>
          </a:lstStyle>
          <a:p>
            <a:r>
              <a:rPr lang="en-US" dirty="0"/>
              <a:t>Head—Black 24 point Arial, Bold, Italic</a:t>
            </a:r>
          </a:p>
        </p:txBody>
      </p:sp>
      <p:sp>
        <p:nvSpPr>
          <p:cNvPr id="17" name="Text Placeholder 9"/>
          <p:cNvSpPr>
            <a:spLocks noGrp="1"/>
          </p:cNvSpPr>
          <p:nvPr>
            <p:ph type="body" sz="quarter" idx="14" hasCustomPrompt="1"/>
          </p:nvPr>
        </p:nvSpPr>
        <p:spPr>
          <a:xfrm>
            <a:off x="304801" y="626040"/>
            <a:ext cx="10368199" cy="446802"/>
          </a:xfrm>
          <a:prstGeom prst="rect">
            <a:avLst/>
          </a:prstGeom>
        </p:spPr>
        <p:txBody>
          <a:bodyPr vert="horz"/>
          <a:lstStyle>
            <a:lvl1pPr marL="3175" marR="0" indent="-3175" algn="l" defTabSz="457200" rtl="0" eaLnBrk="1" fontAlgn="auto" latinLnBrk="0" hangingPunct="1">
              <a:lnSpc>
                <a:spcPct val="100000"/>
              </a:lnSpc>
              <a:spcBef>
                <a:spcPct val="20000"/>
              </a:spcBef>
              <a:spcAft>
                <a:spcPts val="0"/>
              </a:spcAft>
              <a:buClrTx/>
              <a:buSzTx/>
              <a:buFont typeface="Arial"/>
              <a:buNone/>
              <a:tabLst/>
              <a:defRPr sz="2000" b="0" i="1">
                <a:solidFill>
                  <a:schemeClr val="tx2"/>
                </a:solidFill>
                <a:latin typeface="+mn-lt"/>
              </a:defRPr>
            </a:lvl1pPr>
          </a:lstStyle>
          <a:p>
            <a:pPr lvl="0"/>
            <a:r>
              <a:rPr lang="en-US" dirty="0"/>
              <a:t>Subtitle—Gray, 20 point Arial</a:t>
            </a:r>
          </a:p>
        </p:txBody>
      </p:sp>
    </p:spTree>
    <p:extLst>
      <p:ext uri="{BB962C8B-B14F-4D97-AF65-F5344CB8AC3E}">
        <p14:creationId xmlns:p14="http://schemas.microsoft.com/office/powerpoint/2010/main" val="191057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H_Risk Format_Corner Image">
    <p:spTree>
      <p:nvGrpSpPr>
        <p:cNvPr id="1" name=""/>
        <p:cNvGrpSpPr/>
        <p:nvPr/>
      </p:nvGrpSpPr>
      <p:grpSpPr>
        <a:xfrm>
          <a:off x="0" y="0"/>
          <a:ext cx="0" cy="0"/>
          <a:chOff x="0" y="0"/>
          <a:chExt cx="0" cy="0"/>
        </a:xfrm>
      </p:grpSpPr>
      <p:pic>
        <p:nvPicPr>
          <p:cNvPr id="8" name="Picture 7" descr="CCEO Risk Format_P8sample_crosshatch.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231067" y="814686"/>
            <a:ext cx="2979367" cy="1867301"/>
          </a:xfrm>
          <a:prstGeom prst="rect">
            <a:avLst/>
          </a:prstGeom>
        </p:spPr>
      </p:pic>
      <p:sp>
        <p:nvSpPr>
          <p:cNvPr id="11" name="Content Placeholder 6"/>
          <p:cNvSpPr>
            <a:spLocks noGrp="1"/>
          </p:cNvSpPr>
          <p:nvPr>
            <p:ph sz="quarter" idx="17"/>
          </p:nvPr>
        </p:nvSpPr>
        <p:spPr>
          <a:xfrm>
            <a:off x="304798" y="1233557"/>
            <a:ext cx="7647297" cy="4794684"/>
          </a:xfrm>
          <a:prstGeom prst="rect">
            <a:avLst/>
          </a:prstGeom>
        </p:spPr>
        <p:txBody>
          <a:bodyPr vert="horz"/>
          <a:lstStyle>
            <a:lvl1pPr marL="282575" indent="-282575">
              <a:buSzPct val="130000"/>
              <a:defRPr sz="1600"/>
            </a:lvl1pPr>
            <a:lvl2pPr marL="517525" indent="-227013">
              <a:defRPr sz="1400"/>
            </a:lvl2pPr>
            <a:lvl3pPr marL="800100" indent="-176213">
              <a:buSzPct val="125000"/>
              <a:defRPr sz="1400"/>
            </a:lvl3pPr>
            <a:lvl4pPr marL="1201738" indent="-228600">
              <a:defRPr sz="1400"/>
            </a:lvl4pPr>
            <a:lvl5pPr marL="1430338" indent="-176213">
              <a:buFont typeface="Arial"/>
              <a:buChar char="•"/>
              <a:defRPr sz="1400"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7"/>
          <p:cNvSpPr>
            <a:spLocks noGrp="1"/>
          </p:cNvSpPr>
          <p:nvPr>
            <p:ph type="body" sz="quarter" idx="13" hasCustomPrompt="1"/>
          </p:nvPr>
        </p:nvSpPr>
        <p:spPr>
          <a:xfrm>
            <a:off x="304798" y="6188958"/>
            <a:ext cx="11271681" cy="464933"/>
          </a:xfrm>
          <a:prstGeom prst="rect">
            <a:avLst/>
          </a:prstGeom>
        </p:spPr>
        <p:txBody>
          <a:bodyPr vert="horz"/>
          <a:lstStyle>
            <a:lvl1pPr marL="0" indent="0">
              <a:lnSpc>
                <a:spcPts val="1700"/>
              </a:lnSpc>
              <a:spcBef>
                <a:spcPts val="0"/>
              </a:spcBef>
              <a:buNone/>
              <a:defRPr sz="1600" b="1" i="1">
                <a:solidFill>
                  <a:schemeClr val="bg2"/>
                </a:solidFill>
                <a:latin typeface="+mn-lt"/>
              </a:defRPr>
            </a:lvl1pPr>
          </a:lstStyle>
          <a:p>
            <a:r>
              <a:rPr lang="en-US" dirty="0"/>
              <a:t>Key Point—Arial Bold Italic, 16 point</a:t>
            </a:r>
          </a:p>
        </p:txBody>
      </p:sp>
      <p:sp>
        <p:nvSpPr>
          <p:cNvPr id="15" name="Title 1"/>
          <p:cNvSpPr>
            <a:spLocks noGrp="1"/>
          </p:cNvSpPr>
          <p:nvPr>
            <p:ph type="title" hasCustomPrompt="1"/>
          </p:nvPr>
        </p:nvSpPr>
        <p:spPr>
          <a:xfrm>
            <a:off x="304799" y="233088"/>
            <a:ext cx="10368199" cy="581597"/>
          </a:xfrm>
          <a:prstGeom prst="rect">
            <a:avLst/>
          </a:prstGeom>
        </p:spPr>
        <p:txBody>
          <a:bodyPr/>
          <a:lstStyle>
            <a:lvl1pPr>
              <a:defRPr sz="2400" b="1" i="1" baseline="0">
                <a:solidFill>
                  <a:schemeClr val="tx1"/>
                </a:solidFill>
              </a:defRPr>
            </a:lvl1pPr>
          </a:lstStyle>
          <a:p>
            <a:r>
              <a:rPr lang="en-US" dirty="0"/>
              <a:t>Head—Black 24 point Arial, Bold, Italic</a:t>
            </a:r>
          </a:p>
        </p:txBody>
      </p:sp>
      <p:sp>
        <p:nvSpPr>
          <p:cNvPr id="16" name="Text Placeholder 9"/>
          <p:cNvSpPr>
            <a:spLocks noGrp="1"/>
          </p:cNvSpPr>
          <p:nvPr>
            <p:ph type="body" sz="quarter" idx="14" hasCustomPrompt="1"/>
          </p:nvPr>
        </p:nvSpPr>
        <p:spPr>
          <a:xfrm>
            <a:off x="304800" y="626040"/>
            <a:ext cx="7815072" cy="446802"/>
          </a:xfrm>
          <a:prstGeom prst="rect">
            <a:avLst/>
          </a:prstGeom>
        </p:spPr>
        <p:txBody>
          <a:bodyPr vert="horz"/>
          <a:lstStyle>
            <a:lvl1pPr marL="3175" marR="0" indent="-3175" algn="l" defTabSz="457200" rtl="0" eaLnBrk="1" fontAlgn="auto" latinLnBrk="0" hangingPunct="1">
              <a:lnSpc>
                <a:spcPct val="100000"/>
              </a:lnSpc>
              <a:spcBef>
                <a:spcPct val="20000"/>
              </a:spcBef>
              <a:spcAft>
                <a:spcPts val="0"/>
              </a:spcAft>
              <a:buClrTx/>
              <a:buSzTx/>
              <a:buFont typeface="Arial"/>
              <a:buNone/>
              <a:tabLst/>
              <a:defRPr sz="2000" b="0" i="1">
                <a:solidFill>
                  <a:schemeClr val="tx2"/>
                </a:solidFill>
                <a:latin typeface="+mn-lt"/>
              </a:defRPr>
            </a:lvl1pPr>
          </a:lstStyle>
          <a:p>
            <a:pPr lvl="0"/>
            <a:r>
              <a:rPr lang="en-US" dirty="0"/>
              <a:t>Subtitle—Gray, 20 point Arial</a:t>
            </a:r>
          </a:p>
        </p:txBody>
      </p:sp>
    </p:spTree>
    <p:extLst>
      <p:ext uri="{BB962C8B-B14F-4D97-AF65-F5344CB8AC3E}">
        <p14:creationId xmlns:p14="http://schemas.microsoft.com/office/powerpoint/2010/main" val="3959120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I_Risk Format_Large Image">
    <p:spTree>
      <p:nvGrpSpPr>
        <p:cNvPr id="1" name=""/>
        <p:cNvGrpSpPr/>
        <p:nvPr/>
      </p:nvGrpSpPr>
      <p:grpSpPr>
        <a:xfrm>
          <a:off x="0" y="0"/>
          <a:ext cx="0" cy="0"/>
          <a:chOff x="0" y="0"/>
          <a:chExt cx="0" cy="0"/>
        </a:xfrm>
      </p:grpSpPr>
      <p:sp>
        <p:nvSpPr>
          <p:cNvPr id="8" name="Content Placeholder 6"/>
          <p:cNvSpPr>
            <a:spLocks noGrp="1"/>
          </p:cNvSpPr>
          <p:nvPr>
            <p:ph sz="quarter" idx="17" hasCustomPrompt="1"/>
          </p:nvPr>
        </p:nvSpPr>
        <p:spPr>
          <a:xfrm>
            <a:off x="304798" y="1134320"/>
            <a:ext cx="4954140" cy="4861367"/>
          </a:xfrm>
          <a:prstGeom prst="rect">
            <a:avLst/>
          </a:prstGeom>
        </p:spPr>
        <p:txBody>
          <a:bodyPr vert="horz"/>
          <a:lstStyle>
            <a:lvl1pPr marL="282575" indent="-282575">
              <a:buSzPct val="130000"/>
              <a:defRPr sz="1600"/>
            </a:lvl1pPr>
            <a:lvl2pPr marL="517525" indent="-227013">
              <a:defRPr sz="1400"/>
            </a:lvl2pPr>
            <a:lvl3pPr marL="800100" indent="-176213">
              <a:buSzPct val="125000"/>
              <a:defRPr sz="1400"/>
            </a:lvl3pPr>
            <a:lvl4pPr marL="1201738" indent="-228600">
              <a:defRPr sz="1400"/>
            </a:lvl4pPr>
            <a:lvl5pPr marL="1430338" indent="-176213">
              <a:buFont typeface="Arial"/>
              <a:buChar char="•"/>
              <a:defRPr sz="1400" baseline="0"/>
            </a:lvl5pPr>
          </a:lstStyle>
          <a:p>
            <a:r>
              <a:rPr lang="en-US" dirty="0"/>
              <a:t>Bullet 1 level – Bullet 130% size text – Black, 16 point Arial</a:t>
            </a:r>
          </a:p>
          <a:p>
            <a:pPr lvl="1"/>
            <a:r>
              <a:rPr lang="en-US" dirty="0"/>
              <a:t>Bullet 2 level – 14 point Arial Italic</a:t>
            </a:r>
          </a:p>
          <a:p>
            <a:pPr lvl="2"/>
            <a:r>
              <a:rPr lang="en-US" dirty="0"/>
              <a:t>Bullet 3 level – Bullet 125% size text – 14 point Arial</a:t>
            </a:r>
          </a:p>
          <a:p>
            <a:pPr lvl="3"/>
            <a:r>
              <a:rPr lang="en-US" dirty="0"/>
              <a:t>Bullet 4 level – 14 point Arial Italic</a:t>
            </a:r>
          </a:p>
          <a:p>
            <a:pPr lvl="4"/>
            <a:r>
              <a:rPr lang="en-US" dirty="0"/>
              <a:t>Bullet 5 level – Bullet 100% size text – 14 point Arial</a:t>
            </a:r>
          </a:p>
        </p:txBody>
      </p:sp>
      <p:pic>
        <p:nvPicPr>
          <p:cNvPr id="9" name="Picture 8" descr="CCEO Risk Format_P8sample_crosshatch.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412204" y="1134532"/>
            <a:ext cx="6164275" cy="4564685"/>
          </a:xfrm>
          <a:prstGeom prst="rect">
            <a:avLst/>
          </a:prstGeom>
        </p:spPr>
      </p:pic>
      <p:grpSp>
        <p:nvGrpSpPr>
          <p:cNvPr id="2" name="Group 1"/>
          <p:cNvGrpSpPr/>
          <p:nvPr userDrawn="1"/>
        </p:nvGrpSpPr>
        <p:grpSpPr>
          <a:xfrm>
            <a:off x="5412205" y="5777499"/>
            <a:ext cx="6145364" cy="220573"/>
            <a:chOff x="4333069" y="5714104"/>
            <a:chExt cx="4609023" cy="220573"/>
          </a:xfrm>
        </p:grpSpPr>
        <p:sp>
          <p:nvSpPr>
            <p:cNvPr id="11" name="Rectangle 10"/>
            <p:cNvSpPr/>
            <p:nvPr userDrawn="1"/>
          </p:nvSpPr>
          <p:spPr>
            <a:xfrm>
              <a:off x="4333069" y="5748518"/>
              <a:ext cx="228600" cy="152400"/>
            </a:xfrm>
            <a:prstGeom prst="rect">
              <a:avLst/>
            </a:prstGeom>
            <a:solidFill>
              <a:schemeClr val="accent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2" name="Rectangle 11"/>
            <p:cNvSpPr/>
            <p:nvPr userDrawn="1"/>
          </p:nvSpPr>
          <p:spPr>
            <a:xfrm>
              <a:off x="6987786" y="5748724"/>
              <a:ext cx="228600" cy="152400"/>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13" name="TextBox 12"/>
            <p:cNvSpPr txBox="1"/>
            <p:nvPr userDrawn="1"/>
          </p:nvSpPr>
          <p:spPr>
            <a:xfrm>
              <a:off x="4544208" y="5714104"/>
              <a:ext cx="4397884" cy="220573"/>
            </a:xfrm>
            <a:prstGeom prst="rect">
              <a:avLst/>
            </a:prstGeom>
            <a:noFill/>
          </p:spPr>
          <p:txBody>
            <a:bodyPr wrap="square" rtlCol="0">
              <a:spAutoFit/>
            </a:bodyPr>
            <a:lstStyle/>
            <a:p>
              <a:pPr>
                <a:lnSpc>
                  <a:spcPts val="1000"/>
                </a:lnSpc>
                <a:tabLst>
                  <a:tab pos="2630488" algn="l"/>
                </a:tabLst>
              </a:pPr>
              <a:r>
                <a:rPr lang="en-US" sz="900" dirty="0"/>
                <a:t>Current risk assessment with uncertainty	Expected risk assessment with	proposed mitigation</a:t>
              </a:r>
            </a:p>
          </p:txBody>
        </p:sp>
      </p:grpSp>
      <p:sp>
        <p:nvSpPr>
          <p:cNvPr id="17" name="Text Placeholder 7"/>
          <p:cNvSpPr>
            <a:spLocks noGrp="1"/>
          </p:cNvSpPr>
          <p:nvPr>
            <p:ph type="body" sz="quarter" idx="13" hasCustomPrompt="1"/>
          </p:nvPr>
        </p:nvSpPr>
        <p:spPr>
          <a:xfrm>
            <a:off x="304798" y="6188958"/>
            <a:ext cx="11271681" cy="464933"/>
          </a:xfrm>
          <a:prstGeom prst="rect">
            <a:avLst/>
          </a:prstGeom>
        </p:spPr>
        <p:txBody>
          <a:bodyPr vert="horz"/>
          <a:lstStyle>
            <a:lvl1pPr marL="0" indent="0">
              <a:lnSpc>
                <a:spcPts val="1700"/>
              </a:lnSpc>
              <a:spcBef>
                <a:spcPts val="0"/>
              </a:spcBef>
              <a:buNone/>
              <a:defRPr sz="1600" b="1" i="1">
                <a:solidFill>
                  <a:schemeClr val="bg2"/>
                </a:solidFill>
                <a:latin typeface="+mn-lt"/>
              </a:defRPr>
            </a:lvl1pPr>
          </a:lstStyle>
          <a:p>
            <a:r>
              <a:rPr lang="en-US" dirty="0"/>
              <a:t>Key Point—Arial Bold Italic, 16 point</a:t>
            </a:r>
          </a:p>
        </p:txBody>
      </p:sp>
      <p:sp>
        <p:nvSpPr>
          <p:cNvPr id="18" name="Title 1"/>
          <p:cNvSpPr>
            <a:spLocks noGrp="1"/>
          </p:cNvSpPr>
          <p:nvPr>
            <p:ph type="title" hasCustomPrompt="1"/>
          </p:nvPr>
        </p:nvSpPr>
        <p:spPr>
          <a:xfrm>
            <a:off x="304799" y="233088"/>
            <a:ext cx="10368199" cy="581597"/>
          </a:xfrm>
          <a:prstGeom prst="rect">
            <a:avLst/>
          </a:prstGeom>
        </p:spPr>
        <p:txBody>
          <a:bodyPr/>
          <a:lstStyle>
            <a:lvl1pPr>
              <a:defRPr sz="2400" b="1" i="1" baseline="0">
                <a:solidFill>
                  <a:schemeClr val="tx1"/>
                </a:solidFill>
              </a:defRPr>
            </a:lvl1pPr>
          </a:lstStyle>
          <a:p>
            <a:r>
              <a:rPr lang="en-US" dirty="0"/>
              <a:t>Head—Black 24 point Arial, Bold, Italic</a:t>
            </a:r>
          </a:p>
        </p:txBody>
      </p:sp>
      <p:sp>
        <p:nvSpPr>
          <p:cNvPr id="19" name="Text Placeholder 9"/>
          <p:cNvSpPr>
            <a:spLocks noGrp="1"/>
          </p:cNvSpPr>
          <p:nvPr>
            <p:ph type="body" sz="quarter" idx="14" hasCustomPrompt="1"/>
          </p:nvPr>
        </p:nvSpPr>
        <p:spPr>
          <a:xfrm>
            <a:off x="304801" y="626040"/>
            <a:ext cx="10368199" cy="446802"/>
          </a:xfrm>
          <a:prstGeom prst="rect">
            <a:avLst/>
          </a:prstGeom>
        </p:spPr>
        <p:txBody>
          <a:bodyPr vert="horz"/>
          <a:lstStyle>
            <a:lvl1pPr marL="3175" marR="0" indent="-3175" algn="l" defTabSz="457200" rtl="0" eaLnBrk="1" fontAlgn="auto" latinLnBrk="0" hangingPunct="1">
              <a:lnSpc>
                <a:spcPct val="100000"/>
              </a:lnSpc>
              <a:spcBef>
                <a:spcPct val="20000"/>
              </a:spcBef>
              <a:spcAft>
                <a:spcPts val="0"/>
              </a:spcAft>
              <a:buClrTx/>
              <a:buSzTx/>
              <a:buFont typeface="Arial"/>
              <a:buNone/>
              <a:tabLst/>
              <a:defRPr sz="2000" b="0" i="1">
                <a:solidFill>
                  <a:schemeClr val="tx2"/>
                </a:solidFill>
                <a:latin typeface="+mn-lt"/>
              </a:defRPr>
            </a:lvl1pPr>
          </a:lstStyle>
          <a:p>
            <a:pPr lvl="0"/>
            <a:r>
              <a:rPr lang="en-US" dirty="0"/>
              <a:t>Subtitle—Gray, 20 point Arial</a:t>
            </a:r>
          </a:p>
        </p:txBody>
      </p:sp>
    </p:spTree>
    <p:extLst>
      <p:ext uri="{BB962C8B-B14F-4D97-AF65-F5344CB8AC3E}">
        <p14:creationId xmlns:p14="http://schemas.microsoft.com/office/powerpoint/2010/main" val="24242173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J_Contact Information">
    <p:spTree>
      <p:nvGrpSpPr>
        <p:cNvPr id="1" name=""/>
        <p:cNvGrpSpPr/>
        <p:nvPr/>
      </p:nvGrpSpPr>
      <p:grpSpPr>
        <a:xfrm>
          <a:off x="0" y="0"/>
          <a:ext cx="0" cy="0"/>
          <a:chOff x="0" y="0"/>
          <a:chExt cx="0" cy="0"/>
        </a:xfrm>
      </p:grpSpPr>
      <p:sp>
        <p:nvSpPr>
          <p:cNvPr id="17" name="Text Placeholder 7"/>
          <p:cNvSpPr>
            <a:spLocks noGrp="1"/>
          </p:cNvSpPr>
          <p:nvPr>
            <p:ph type="body" sz="quarter" idx="13" hasCustomPrompt="1"/>
          </p:nvPr>
        </p:nvSpPr>
        <p:spPr>
          <a:xfrm>
            <a:off x="304798" y="6043679"/>
            <a:ext cx="11271681" cy="464933"/>
          </a:xfrm>
          <a:prstGeom prst="rect">
            <a:avLst/>
          </a:prstGeom>
        </p:spPr>
        <p:txBody>
          <a:bodyPr vert="horz"/>
          <a:lstStyle>
            <a:lvl1pPr marL="0" indent="0">
              <a:lnSpc>
                <a:spcPts val="1700"/>
              </a:lnSpc>
              <a:spcBef>
                <a:spcPts val="0"/>
              </a:spcBef>
              <a:buNone/>
              <a:defRPr sz="1600" b="1" i="1">
                <a:solidFill>
                  <a:schemeClr val="bg2"/>
                </a:solidFill>
                <a:latin typeface="+mn-lt"/>
              </a:defRPr>
            </a:lvl1pPr>
          </a:lstStyle>
          <a:p>
            <a:r>
              <a:rPr lang="en-US" dirty="0"/>
              <a:t>Key Point—Arial Bold Italic, 16 point</a:t>
            </a:r>
          </a:p>
        </p:txBody>
      </p:sp>
      <p:sp>
        <p:nvSpPr>
          <p:cNvPr id="18" name="Title 1"/>
          <p:cNvSpPr>
            <a:spLocks noGrp="1"/>
          </p:cNvSpPr>
          <p:nvPr>
            <p:ph type="title" hasCustomPrompt="1"/>
          </p:nvPr>
        </p:nvSpPr>
        <p:spPr>
          <a:xfrm>
            <a:off x="304799" y="233088"/>
            <a:ext cx="10368199" cy="581597"/>
          </a:xfrm>
          <a:prstGeom prst="rect">
            <a:avLst/>
          </a:prstGeom>
        </p:spPr>
        <p:txBody>
          <a:bodyPr/>
          <a:lstStyle>
            <a:lvl1pPr>
              <a:defRPr sz="2400" b="1" i="1" baseline="0">
                <a:solidFill>
                  <a:schemeClr val="tx1"/>
                </a:solidFill>
              </a:defRPr>
            </a:lvl1pPr>
          </a:lstStyle>
          <a:p>
            <a:r>
              <a:rPr lang="en-US" dirty="0"/>
              <a:t>Head—Black 24 point Arial, Bold, Italic</a:t>
            </a:r>
          </a:p>
        </p:txBody>
      </p:sp>
      <p:sp>
        <p:nvSpPr>
          <p:cNvPr id="19" name="Text Placeholder 9"/>
          <p:cNvSpPr>
            <a:spLocks noGrp="1"/>
          </p:cNvSpPr>
          <p:nvPr>
            <p:ph type="body" sz="quarter" idx="14" hasCustomPrompt="1"/>
          </p:nvPr>
        </p:nvSpPr>
        <p:spPr>
          <a:xfrm>
            <a:off x="304801" y="626040"/>
            <a:ext cx="10368199" cy="446802"/>
          </a:xfrm>
          <a:prstGeom prst="rect">
            <a:avLst/>
          </a:prstGeom>
        </p:spPr>
        <p:txBody>
          <a:bodyPr vert="horz"/>
          <a:lstStyle>
            <a:lvl1pPr marL="3175" marR="0" indent="-3175" algn="l" defTabSz="457200" rtl="0" eaLnBrk="1" fontAlgn="auto" latinLnBrk="0" hangingPunct="1">
              <a:lnSpc>
                <a:spcPct val="100000"/>
              </a:lnSpc>
              <a:spcBef>
                <a:spcPct val="20000"/>
              </a:spcBef>
              <a:spcAft>
                <a:spcPts val="0"/>
              </a:spcAft>
              <a:buClrTx/>
              <a:buSzTx/>
              <a:buFont typeface="Arial"/>
              <a:buNone/>
              <a:tabLst/>
              <a:defRPr sz="2000" b="0" i="1">
                <a:solidFill>
                  <a:schemeClr val="tx2"/>
                </a:solidFill>
                <a:latin typeface="+mn-lt"/>
              </a:defRPr>
            </a:lvl1pPr>
          </a:lstStyle>
          <a:p>
            <a:pPr lvl="0"/>
            <a:r>
              <a:rPr lang="en-US" dirty="0"/>
              <a:t>Subtitle—Gray, 20 point Arial</a:t>
            </a:r>
          </a:p>
        </p:txBody>
      </p:sp>
      <p:sp>
        <p:nvSpPr>
          <p:cNvPr id="14" name="Text Box 19"/>
          <p:cNvSpPr txBox="1">
            <a:spLocks noChangeArrowheads="1"/>
          </p:cNvSpPr>
          <p:nvPr userDrawn="1"/>
        </p:nvSpPr>
        <p:spPr bwMode="auto">
          <a:xfrm>
            <a:off x="320023" y="6346387"/>
            <a:ext cx="2244956" cy="324448"/>
          </a:xfrm>
          <a:prstGeom prst="rect">
            <a:avLst/>
          </a:prstGeom>
          <a:noFill/>
          <a:ln w="9525">
            <a:noFill/>
            <a:miter lim="800000"/>
            <a:headEnd/>
            <a:tailEnd/>
          </a:ln>
          <a:effectLst/>
        </p:spPr>
        <p:txBody>
          <a:bodyPr wrap="square" anchor="b">
            <a:prstTxWarp prst="textNoShape">
              <a:avLst/>
            </a:prstTxWarp>
            <a:spAutoFit/>
          </a:bodyPr>
          <a:lstStyle/>
          <a:p>
            <a:pPr>
              <a:lnSpc>
                <a:spcPts val="860"/>
              </a:lnSpc>
            </a:pPr>
            <a:r>
              <a:rPr lang="en-US" sz="800" dirty="0"/>
              <a:t>e-mail address</a:t>
            </a:r>
          </a:p>
          <a:p>
            <a:pPr>
              <a:lnSpc>
                <a:spcPts val="860"/>
              </a:lnSpc>
            </a:pPr>
            <a:r>
              <a:rPr lang="en-US" sz="800" dirty="0"/>
              <a:t>Department/subdivision name</a:t>
            </a:r>
          </a:p>
        </p:txBody>
      </p:sp>
    </p:spTree>
    <p:extLst>
      <p:ext uri="{BB962C8B-B14F-4D97-AF65-F5344CB8AC3E}">
        <p14:creationId xmlns:p14="http://schemas.microsoft.com/office/powerpoint/2010/main" val="12184283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K_Transition">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4800" y="2111898"/>
            <a:ext cx="10363200" cy="1063867"/>
          </a:xfrm>
          <a:prstGeom prst="rect">
            <a:avLst/>
          </a:prstGeom>
        </p:spPr>
        <p:txBody>
          <a:bodyPr/>
          <a:lstStyle>
            <a:lvl1pPr algn="l">
              <a:defRPr sz="3200" b="1" i="1" baseline="0">
                <a:solidFill>
                  <a:schemeClr val="bg2"/>
                </a:solidFill>
                <a:latin typeface="Arial"/>
                <a:cs typeface="Arial"/>
              </a:defRPr>
            </a:lvl1pPr>
          </a:lstStyle>
          <a:p>
            <a:r>
              <a:rPr lang="en-US" dirty="0"/>
              <a:t>Transition Slide</a:t>
            </a:r>
          </a:p>
        </p:txBody>
      </p:sp>
      <p:sp>
        <p:nvSpPr>
          <p:cNvPr id="3" name="Subtitle 2"/>
          <p:cNvSpPr>
            <a:spLocks noGrp="1"/>
          </p:cNvSpPr>
          <p:nvPr>
            <p:ph type="subTitle" idx="1" hasCustomPrompt="1"/>
          </p:nvPr>
        </p:nvSpPr>
        <p:spPr>
          <a:xfrm>
            <a:off x="304800" y="3245325"/>
            <a:ext cx="10363200" cy="1752600"/>
          </a:xfrm>
          <a:prstGeom prst="rect">
            <a:avLst/>
          </a:prstGeom>
        </p:spPr>
        <p:txBody>
          <a:bodyPr>
            <a:normAutofit/>
          </a:bodyPr>
          <a:lstStyle>
            <a:lvl1pPr marL="0" indent="0" algn="l">
              <a:buNone/>
              <a:defRPr sz="2400">
                <a:solidFill>
                  <a:schemeClr val="tx1"/>
                </a:solidFill>
                <a:latin typeface="+mj-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Transition Subtitle</a:t>
            </a:r>
          </a:p>
        </p:txBody>
      </p:sp>
    </p:spTree>
    <p:extLst>
      <p:ext uri="{BB962C8B-B14F-4D97-AF65-F5344CB8AC3E}">
        <p14:creationId xmlns:p14="http://schemas.microsoft.com/office/powerpoint/2010/main" val="6117670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6" name="Text Box 14"/>
          <p:cNvSpPr txBox="1">
            <a:spLocks noChangeArrowheads="1"/>
          </p:cNvSpPr>
          <p:nvPr userDrawn="1"/>
        </p:nvSpPr>
        <p:spPr bwMode="auto">
          <a:xfrm>
            <a:off x="213367" y="6552549"/>
            <a:ext cx="3928533" cy="215444"/>
          </a:xfrm>
          <a:prstGeom prst="rect">
            <a:avLst/>
          </a:prstGeom>
          <a:noFill/>
          <a:ln w="9525">
            <a:noFill/>
            <a:miter lim="800000"/>
            <a:headEnd/>
            <a:tailEnd/>
          </a:ln>
          <a:effectLst/>
        </p:spPr>
        <p:txBody>
          <a:bodyPr anchor="b">
            <a:spAutoFit/>
          </a:bodyPr>
          <a:lstStyle/>
          <a:p>
            <a:pPr>
              <a:defRPr/>
            </a:pPr>
            <a:r>
              <a:rPr lang="en-US" sz="800" dirty="0">
                <a:latin typeface="Arial" charset="0"/>
                <a:ea typeface="ＭＳ Ｐゴシック" pitchFamily="1" charset="-128"/>
                <a:cs typeface="+mn-cs"/>
              </a:rPr>
              <a:t> </a:t>
            </a:r>
          </a:p>
        </p:txBody>
      </p:sp>
      <p:sp>
        <p:nvSpPr>
          <p:cNvPr id="8" name="Title 1"/>
          <p:cNvSpPr>
            <a:spLocks noGrp="1"/>
          </p:cNvSpPr>
          <p:nvPr>
            <p:ph type="title"/>
          </p:nvPr>
        </p:nvSpPr>
        <p:spPr>
          <a:xfrm>
            <a:off x="387351" y="450850"/>
            <a:ext cx="11140016" cy="488950"/>
          </a:xfrm>
          <a:prstGeom prst="rect">
            <a:avLst/>
          </a:prstGeom>
        </p:spPr>
        <p:txBody>
          <a:bodyPr/>
          <a:lstStyle/>
          <a:p>
            <a:r>
              <a:rPr lang="en-US" dirty="0"/>
              <a:t>Click to edit Master title style</a:t>
            </a:r>
          </a:p>
        </p:txBody>
      </p:sp>
      <p:sp>
        <p:nvSpPr>
          <p:cNvPr id="9" name="Content Placeholder 2"/>
          <p:cNvSpPr>
            <a:spLocks noGrp="1"/>
          </p:cNvSpPr>
          <p:nvPr>
            <p:ph idx="1"/>
          </p:nvPr>
        </p:nvSpPr>
        <p:spPr>
          <a:xfrm>
            <a:off x="535518" y="1431926"/>
            <a:ext cx="10892367" cy="17176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05931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7351" y="450850"/>
            <a:ext cx="11140016" cy="48895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535518" y="1431926"/>
            <a:ext cx="10892367" cy="17176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4254003"/>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146624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A_Basic_Master_markings">
    <p:spTree>
      <p:nvGrpSpPr>
        <p:cNvPr id="1" name=""/>
        <p:cNvGrpSpPr/>
        <p:nvPr/>
      </p:nvGrpSpPr>
      <p:grpSpPr>
        <a:xfrm>
          <a:off x="0" y="0"/>
          <a:ext cx="0" cy="0"/>
          <a:chOff x="0" y="0"/>
          <a:chExt cx="0" cy="0"/>
        </a:xfrm>
      </p:grpSpPr>
      <p:sp>
        <p:nvSpPr>
          <p:cNvPr id="7" name="Content Placeholder 6"/>
          <p:cNvSpPr>
            <a:spLocks noGrp="1"/>
          </p:cNvSpPr>
          <p:nvPr>
            <p:ph sz="quarter" idx="15" hasCustomPrompt="1"/>
          </p:nvPr>
        </p:nvSpPr>
        <p:spPr>
          <a:xfrm>
            <a:off x="304797" y="1225566"/>
            <a:ext cx="11271681" cy="4798717"/>
          </a:xfrm>
          <a:prstGeom prst="rect">
            <a:avLst/>
          </a:prstGeom>
        </p:spPr>
        <p:txBody>
          <a:bodyPr vert="horz"/>
          <a:lstStyle>
            <a:lvl1pPr marL="282575" indent="-282575">
              <a:buSzPct val="130000"/>
              <a:defRPr sz="1800"/>
            </a:lvl1pPr>
            <a:lvl2pPr marL="517525" indent="-227013">
              <a:defRPr sz="1600"/>
            </a:lvl2pPr>
            <a:lvl3pPr marL="800100" indent="-176213">
              <a:buSzPct val="125000"/>
              <a:defRPr sz="1600"/>
            </a:lvl3pPr>
            <a:lvl4pPr marL="1201738" indent="-228600">
              <a:defRPr sz="1600"/>
            </a:lvl4pPr>
            <a:lvl5pPr marL="1430338" indent="-176213">
              <a:buFont typeface="Arial"/>
              <a:buChar char="•"/>
              <a:defRPr sz="1600"/>
            </a:lvl5pPr>
          </a:lstStyle>
          <a:p>
            <a:r>
              <a:rPr lang="en-US" dirty="0"/>
              <a:t>Bullet 1 level—Bullet 130% size text—Black, 18 point Arial</a:t>
            </a:r>
          </a:p>
          <a:p>
            <a:pPr lvl="1"/>
            <a:r>
              <a:rPr lang="en-US" dirty="0"/>
              <a:t>Bullet 2 level—16 point Arial Italic</a:t>
            </a:r>
          </a:p>
          <a:p>
            <a:pPr lvl="2"/>
            <a:r>
              <a:rPr lang="en-US" dirty="0"/>
              <a:t>Bullet 3 level—Bullet 125% size text—16 point Arial</a:t>
            </a:r>
          </a:p>
          <a:p>
            <a:pPr lvl="3"/>
            <a:r>
              <a:rPr lang="en-US" dirty="0"/>
              <a:t>Bullet 4 level—16 point Arial Italic</a:t>
            </a:r>
          </a:p>
          <a:p>
            <a:pPr lvl="4"/>
            <a:r>
              <a:rPr lang="en-US" dirty="0"/>
              <a:t>Bullet 5 level—Bullet 100% size text—16 point Arial</a:t>
            </a:r>
          </a:p>
        </p:txBody>
      </p:sp>
      <p:sp>
        <p:nvSpPr>
          <p:cNvPr id="6" name="Text Placeholder 7"/>
          <p:cNvSpPr>
            <a:spLocks noGrp="1"/>
          </p:cNvSpPr>
          <p:nvPr>
            <p:ph type="body" sz="quarter" idx="13" hasCustomPrompt="1"/>
          </p:nvPr>
        </p:nvSpPr>
        <p:spPr>
          <a:xfrm>
            <a:off x="304798" y="6177006"/>
            <a:ext cx="11271681" cy="464933"/>
          </a:xfrm>
          <a:prstGeom prst="rect">
            <a:avLst/>
          </a:prstGeom>
        </p:spPr>
        <p:txBody>
          <a:bodyPr vert="horz"/>
          <a:lstStyle>
            <a:lvl1pPr marL="0" indent="0">
              <a:lnSpc>
                <a:spcPts val="1700"/>
              </a:lnSpc>
              <a:spcBef>
                <a:spcPts val="0"/>
              </a:spcBef>
              <a:buNone/>
              <a:defRPr sz="1600" b="1" i="1">
                <a:solidFill>
                  <a:schemeClr val="bg2"/>
                </a:solidFill>
                <a:latin typeface="+mn-lt"/>
              </a:defRPr>
            </a:lvl1pPr>
          </a:lstStyle>
          <a:p>
            <a:r>
              <a:rPr lang="en-US" dirty="0"/>
              <a:t>Key Point—Arial Bold Italic, 16 point</a:t>
            </a:r>
          </a:p>
        </p:txBody>
      </p:sp>
      <p:sp>
        <p:nvSpPr>
          <p:cNvPr id="8" name="Title 1"/>
          <p:cNvSpPr>
            <a:spLocks noGrp="1"/>
          </p:cNvSpPr>
          <p:nvPr>
            <p:ph type="title" hasCustomPrompt="1"/>
          </p:nvPr>
        </p:nvSpPr>
        <p:spPr>
          <a:xfrm>
            <a:off x="304799" y="233088"/>
            <a:ext cx="10368199" cy="581597"/>
          </a:xfrm>
          <a:prstGeom prst="rect">
            <a:avLst/>
          </a:prstGeom>
        </p:spPr>
        <p:txBody>
          <a:bodyPr/>
          <a:lstStyle>
            <a:lvl1pPr>
              <a:defRPr sz="2400" b="1" i="1" baseline="0">
                <a:solidFill>
                  <a:schemeClr val="tx1"/>
                </a:solidFill>
              </a:defRPr>
            </a:lvl1pPr>
          </a:lstStyle>
          <a:p>
            <a:r>
              <a:rPr lang="en-US" dirty="0"/>
              <a:t>Head—Black 24 point Arial, Bold, Italic</a:t>
            </a:r>
          </a:p>
        </p:txBody>
      </p:sp>
      <p:sp>
        <p:nvSpPr>
          <p:cNvPr id="9" name="Text Placeholder 9"/>
          <p:cNvSpPr>
            <a:spLocks noGrp="1"/>
          </p:cNvSpPr>
          <p:nvPr>
            <p:ph type="body" sz="quarter" idx="14" hasCustomPrompt="1"/>
          </p:nvPr>
        </p:nvSpPr>
        <p:spPr>
          <a:xfrm>
            <a:off x="304801" y="626040"/>
            <a:ext cx="10368199" cy="446802"/>
          </a:xfrm>
          <a:prstGeom prst="rect">
            <a:avLst/>
          </a:prstGeom>
        </p:spPr>
        <p:txBody>
          <a:bodyPr vert="horz"/>
          <a:lstStyle>
            <a:lvl1pPr marL="3175" marR="0" indent="-3175" algn="l" defTabSz="457200" rtl="0" eaLnBrk="1" fontAlgn="auto" latinLnBrk="0" hangingPunct="1">
              <a:lnSpc>
                <a:spcPct val="100000"/>
              </a:lnSpc>
              <a:spcBef>
                <a:spcPct val="20000"/>
              </a:spcBef>
              <a:spcAft>
                <a:spcPts val="0"/>
              </a:spcAft>
              <a:buClrTx/>
              <a:buSzTx/>
              <a:buFont typeface="Arial"/>
              <a:buNone/>
              <a:tabLst/>
              <a:defRPr sz="2000" b="0" i="1">
                <a:solidFill>
                  <a:schemeClr val="tx2"/>
                </a:solidFill>
                <a:latin typeface="+mn-lt"/>
              </a:defRPr>
            </a:lvl1pPr>
          </a:lstStyle>
          <a:p>
            <a:pPr lvl="0"/>
            <a:r>
              <a:rPr lang="en-US" dirty="0"/>
              <a:t>Subtitle—Gray, 20 point Arial</a:t>
            </a:r>
          </a:p>
        </p:txBody>
      </p:sp>
      <p:sp>
        <p:nvSpPr>
          <p:cNvPr id="5" name="Text Placeholder 4"/>
          <p:cNvSpPr>
            <a:spLocks noGrp="1"/>
          </p:cNvSpPr>
          <p:nvPr>
            <p:ph type="body" sz="quarter" idx="16"/>
          </p:nvPr>
        </p:nvSpPr>
        <p:spPr>
          <a:xfrm>
            <a:off x="0" y="0"/>
            <a:ext cx="12192000" cy="233088"/>
          </a:xfrm>
          <a:prstGeom prst="rect">
            <a:avLst/>
          </a:prstGeom>
        </p:spPr>
        <p:txBody>
          <a:bodyPr/>
          <a:lstStyle>
            <a:lvl1pPr marL="0" indent="0" algn="ctr">
              <a:buNone/>
              <a:defRPr sz="900" b="1"/>
            </a:lvl1pPr>
          </a:lstStyle>
          <a:p>
            <a:endParaRPr lang="en-US" dirty="0"/>
          </a:p>
        </p:txBody>
      </p:sp>
      <p:sp>
        <p:nvSpPr>
          <p:cNvPr id="12" name="Text Placeholder 4"/>
          <p:cNvSpPr>
            <a:spLocks noGrp="1"/>
          </p:cNvSpPr>
          <p:nvPr>
            <p:ph type="body" sz="quarter" idx="17"/>
          </p:nvPr>
        </p:nvSpPr>
        <p:spPr>
          <a:xfrm>
            <a:off x="0" y="6641938"/>
            <a:ext cx="12192000" cy="216062"/>
          </a:xfrm>
          <a:prstGeom prst="rect">
            <a:avLst/>
          </a:prstGeom>
        </p:spPr>
        <p:txBody>
          <a:bodyPr/>
          <a:lstStyle>
            <a:lvl1pPr marL="0" indent="0" algn="ctr">
              <a:buNone/>
              <a:defRPr sz="900" b="1"/>
            </a:lvl1pPr>
          </a:lstStyle>
          <a:p>
            <a:endParaRPr lang="en-US" dirty="0"/>
          </a:p>
        </p:txBody>
      </p:sp>
    </p:spTree>
    <p:extLst>
      <p:ext uri="{BB962C8B-B14F-4D97-AF65-F5344CB8AC3E}">
        <p14:creationId xmlns:p14="http://schemas.microsoft.com/office/powerpoint/2010/main" val="12831528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748368" y="3532499"/>
            <a:ext cx="9443633" cy="3320717"/>
          </a:xfrm>
          <a:prstGeom prst="rect">
            <a:avLst/>
          </a:prstGeom>
        </p:spPr>
      </p:pic>
      <p:sp>
        <p:nvSpPr>
          <p:cNvPr id="2" name="Title 1"/>
          <p:cNvSpPr>
            <a:spLocks noGrp="1"/>
          </p:cNvSpPr>
          <p:nvPr>
            <p:ph type="ctrTitle"/>
          </p:nvPr>
        </p:nvSpPr>
        <p:spPr>
          <a:xfrm>
            <a:off x="337958" y="1561384"/>
            <a:ext cx="9392205" cy="1131159"/>
          </a:xfrm>
          <a:ln>
            <a:noFill/>
          </a:ln>
        </p:spPr>
        <p:txBody>
          <a:bodyPr/>
          <a:lstStyle>
            <a:lvl1pPr algn="l">
              <a:defRPr sz="4000" b="0" i="0">
                <a:solidFill>
                  <a:schemeClr val="bg1"/>
                </a:solidFill>
                <a:latin typeface="+mj-lt"/>
                <a:cs typeface="Arial"/>
              </a:defRPr>
            </a:lvl1pPr>
          </a:lstStyle>
          <a:p>
            <a:r>
              <a:rPr lang="en-US"/>
              <a:t>Click to edit Master title style</a:t>
            </a:r>
          </a:p>
        </p:txBody>
      </p:sp>
      <p:sp>
        <p:nvSpPr>
          <p:cNvPr id="3" name="Subtitle 2"/>
          <p:cNvSpPr>
            <a:spLocks noGrp="1"/>
          </p:cNvSpPr>
          <p:nvPr>
            <p:ph type="subTitle" idx="1"/>
          </p:nvPr>
        </p:nvSpPr>
        <p:spPr>
          <a:xfrm>
            <a:off x="337957" y="4135966"/>
            <a:ext cx="4820819" cy="1225253"/>
          </a:xfrm>
          <a:ln>
            <a:noFill/>
          </a:ln>
        </p:spPr>
        <p:txBody>
          <a:bodyPr>
            <a:normAutofit/>
          </a:bodyPr>
          <a:lstStyle>
            <a:lvl1pPr marL="0" indent="0" algn="l">
              <a:buNone/>
              <a:defRPr sz="2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Footer Placeholder 4"/>
          <p:cNvSpPr>
            <a:spLocks noGrp="1"/>
          </p:cNvSpPr>
          <p:nvPr>
            <p:ph type="ftr" sz="quarter" idx="11"/>
          </p:nvPr>
        </p:nvSpPr>
        <p:spPr>
          <a:xfrm>
            <a:off x="1087213" y="6464726"/>
            <a:ext cx="9997424" cy="223329"/>
          </a:xfrm>
          <a:prstGeom prst="rect">
            <a:avLst/>
          </a:prstGeom>
        </p:spPr>
        <p:txBody>
          <a:bodyPr/>
          <a:lstStyle>
            <a:lvl1pPr>
              <a:defRPr>
                <a:solidFill>
                  <a:schemeClr val="bg1">
                    <a:lumMod val="95000"/>
                  </a:schemeClr>
                </a:solidFill>
              </a:defRPr>
            </a:lvl1pPr>
          </a:lstStyle>
          <a:p>
            <a:endParaRPr lang="en-US" dirty="0"/>
          </a:p>
        </p:txBody>
      </p:sp>
      <p:pic>
        <p:nvPicPr>
          <p:cNvPr id="10" name="Picture 9" descr="NASA insignia2Color.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17163" y="183018"/>
            <a:ext cx="793954" cy="656539"/>
          </a:xfrm>
          <a:prstGeom prst="rect">
            <a:avLst/>
          </a:prstGeom>
        </p:spPr>
      </p:pic>
    </p:spTree>
    <p:extLst>
      <p:ext uri="{BB962C8B-B14F-4D97-AF65-F5344CB8AC3E}">
        <p14:creationId xmlns:p14="http://schemas.microsoft.com/office/powerpoint/2010/main" val="1703934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1" y="946631"/>
            <a:ext cx="11588750" cy="5275290"/>
          </a:xfrm>
        </p:spPr>
        <p:txBody>
          <a:bodyPr wrap="square">
            <a:sp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3"/>
          <p:cNvSpPr>
            <a:spLocks noGrp="1"/>
          </p:cNvSpPr>
          <p:nvPr>
            <p:ph type="title"/>
          </p:nvPr>
        </p:nvSpPr>
        <p:spPr/>
        <p:txBody>
          <a:bodyPr/>
          <a:lstStyle>
            <a:lvl1pPr>
              <a:defRPr sz="2800">
                <a:latin typeface="Arial" panose="020B0604020202020204" pitchFamily="34" charset="0"/>
                <a:cs typeface="Arial" panose="020B0604020202020204" pitchFamily="34" charset="0"/>
              </a:defRPr>
            </a:lvl1pPr>
          </a:lstStyle>
          <a:p>
            <a:r>
              <a:rPr lang="en-US"/>
              <a:t>Click to edit Master title style</a:t>
            </a:r>
          </a:p>
        </p:txBody>
      </p:sp>
      <p:sp>
        <p:nvSpPr>
          <p:cNvPr id="6" name="Slide Number Placeholder 4"/>
          <p:cNvSpPr>
            <a:spLocks noGrp="1"/>
          </p:cNvSpPr>
          <p:nvPr>
            <p:ph type="sldNum" sz="quarter" idx="12"/>
          </p:nvPr>
        </p:nvSpPr>
        <p:spPr>
          <a:xfrm>
            <a:off x="11335539" y="6570664"/>
            <a:ext cx="856461" cy="287337"/>
          </a:xfrm>
        </p:spPr>
        <p:txBody>
          <a:bodyPr/>
          <a:lstStyle>
            <a:lvl1pPr>
              <a:defRPr>
                <a:latin typeface="+mn-lt"/>
              </a:defRPr>
            </a:lvl1pPr>
          </a:lstStyle>
          <a:p>
            <a:fld id="{47D749B2-C211-4C08-902F-333D50210EFD}" type="slidenum">
              <a:rPr lang="en-US" smtClean="0"/>
              <a:t>‹#›</a:t>
            </a:fld>
            <a:endParaRPr lang="en-US" dirty="0"/>
          </a:p>
        </p:txBody>
      </p:sp>
      <p:sp>
        <p:nvSpPr>
          <p:cNvPr id="5" name="Footer Placeholder 3"/>
          <p:cNvSpPr>
            <a:spLocks noGrp="1"/>
          </p:cNvSpPr>
          <p:nvPr>
            <p:ph type="ftr" sz="quarter" idx="3"/>
          </p:nvPr>
        </p:nvSpPr>
        <p:spPr>
          <a:xfrm>
            <a:off x="1288915" y="6567940"/>
            <a:ext cx="9959189" cy="287337"/>
          </a:xfrm>
          <a:prstGeom prst="rect">
            <a:avLst/>
          </a:prstGeom>
        </p:spPr>
        <p:txBody>
          <a:bodyPr vert="horz" lIns="91440" tIns="45720" rIns="91440" bIns="45720" rtlCol="0" anchor="ctr"/>
          <a:lstStyle>
            <a:lvl1pPr algn="ctr">
              <a:defRPr lang="en-US" sz="900" i="1" smtClean="0">
                <a:solidFill>
                  <a:schemeClr val="bg1">
                    <a:lumMod val="50000"/>
                  </a:schemeClr>
                </a:solidFill>
              </a:defRPr>
            </a:lvl1pPr>
          </a:lstStyle>
          <a:p>
            <a:endParaRPr lang="en-US" dirty="0"/>
          </a:p>
        </p:txBody>
      </p:sp>
    </p:spTree>
    <p:extLst>
      <p:ext uri="{BB962C8B-B14F-4D97-AF65-F5344CB8AC3E}">
        <p14:creationId xmlns:p14="http://schemas.microsoft.com/office/powerpoint/2010/main" val="37454173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lgn="l" rtl="0" eaLnBrk="1" fontAlgn="base" hangingPunct="1">
              <a:spcBef>
                <a:spcPct val="0"/>
              </a:spcBef>
              <a:spcAft>
                <a:spcPct val="0"/>
              </a:spcAft>
              <a:defRPr lang="en-US" sz="2800" dirty="0">
                <a:solidFill>
                  <a:schemeClr val="tx1"/>
                </a:solidFill>
                <a:latin typeface="Arial" panose="020B0604020202020204" pitchFamily="34" charset="0"/>
                <a:ea typeface="Arial Unicode MS" panose="020B0604020202020204" pitchFamily="34" charset="-128"/>
                <a:cs typeface="Arial" panose="020B0604020202020204" pitchFamily="34" charset="0"/>
              </a:defRPr>
            </a:lvl1pPr>
          </a:lstStyle>
          <a:p>
            <a:r>
              <a:rPr lang="en-US"/>
              <a:t>Click to edit Master title style</a:t>
            </a:r>
          </a:p>
        </p:txBody>
      </p:sp>
      <p:sp>
        <p:nvSpPr>
          <p:cNvPr id="7" name="Slide Number Placeholder 6"/>
          <p:cNvSpPr>
            <a:spLocks noGrp="1"/>
          </p:cNvSpPr>
          <p:nvPr>
            <p:ph type="sldNum" sz="quarter" idx="12"/>
          </p:nvPr>
        </p:nvSpPr>
        <p:spPr/>
        <p:txBody>
          <a:bodyPr/>
          <a:lstStyle/>
          <a:p>
            <a:fld id="{47D749B2-C211-4C08-902F-333D50210EFD}" type="slidenum">
              <a:rPr lang="en-US" smtClean="0"/>
              <a:t>‹#›</a:t>
            </a:fld>
            <a:endParaRPr lang="en-US" dirty="0"/>
          </a:p>
        </p:txBody>
      </p:sp>
    </p:spTree>
    <p:extLst>
      <p:ext uri="{BB962C8B-B14F-4D97-AF65-F5344CB8AC3E}">
        <p14:creationId xmlns:p14="http://schemas.microsoft.com/office/powerpoint/2010/main" val="23274070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47D749B2-C211-4C08-902F-333D50210EFD}" type="slidenum">
              <a:rPr lang="en-US" smtClean="0"/>
              <a:t>‹#›</a:t>
            </a:fld>
            <a:endParaRPr lang="en-US" dirty="0"/>
          </a:p>
        </p:txBody>
      </p:sp>
      <p:sp>
        <p:nvSpPr>
          <p:cNvPr id="4" name="Content Placeholder 2"/>
          <p:cNvSpPr>
            <a:spLocks noGrp="1"/>
          </p:cNvSpPr>
          <p:nvPr>
            <p:ph idx="1"/>
          </p:nvPr>
        </p:nvSpPr>
        <p:spPr>
          <a:xfrm>
            <a:off x="274919" y="946631"/>
            <a:ext cx="5749364" cy="5275290"/>
          </a:xfrm>
        </p:spPr>
        <p:txBody>
          <a:bodyPr wrap="square">
            <a:sp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3"/>
          <p:cNvSpPr>
            <a:spLocks noGrp="1"/>
          </p:cNvSpPr>
          <p:nvPr>
            <p:ph type="ftr" sz="quarter" idx="3"/>
          </p:nvPr>
        </p:nvSpPr>
        <p:spPr>
          <a:xfrm>
            <a:off x="1288915" y="6567940"/>
            <a:ext cx="9959189" cy="287337"/>
          </a:xfrm>
          <a:prstGeom prst="rect">
            <a:avLst/>
          </a:prstGeom>
        </p:spPr>
        <p:txBody>
          <a:bodyPr vert="horz" lIns="91440" tIns="45720" rIns="91440" bIns="45720" rtlCol="0" anchor="ctr"/>
          <a:lstStyle>
            <a:lvl1pPr algn="ctr">
              <a:defRPr lang="en-US" sz="900" i="1" smtClean="0">
                <a:solidFill>
                  <a:schemeClr val="bg1">
                    <a:lumMod val="50000"/>
                  </a:schemeClr>
                </a:solidFill>
              </a:defRPr>
            </a:lvl1pPr>
          </a:lstStyle>
          <a:p>
            <a:endParaRPr lang="en-US" dirty="0"/>
          </a:p>
        </p:txBody>
      </p:sp>
      <p:sp>
        <p:nvSpPr>
          <p:cNvPr id="6" name="Content Placeholder 2"/>
          <p:cNvSpPr>
            <a:spLocks noGrp="1"/>
          </p:cNvSpPr>
          <p:nvPr>
            <p:ph idx="11"/>
          </p:nvPr>
        </p:nvSpPr>
        <p:spPr>
          <a:xfrm>
            <a:off x="6191624" y="946631"/>
            <a:ext cx="5749364" cy="5275290"/>
          </a:xfrm>
        </p:spPr>
        <p:txBody>
          <a:bodyPr wrap="square">
            <a:spAutoFit/>
          </a:bodyPr>
          <a:lstStyle>
            <a:lvl1pPr>
              <a:defRPr sz="20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6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marL="1828800" indent="0">
              <a:buNone/>
              <a:defRPr sz="12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48218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88BF82-A5AC-534D-A27F-1074A59A33F6}"/>
              </a:ext>
            </a:extLst>
          </p:cNvPr>
          <p:cNvSpPr>
            <a:spLocks noGrp="1"/>
          </p:cNvSpPr>
          <p:nvPr>
            <p:ph type="title"/>
          </p:nvPr>
        </p:nvSpPr>
        <p:spPr>
          <a:xfrm>
            <a:off x="203201" y="25400"/>
            <a:ext cx="8733367" cy="6429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lang="en-US" b="1"/>
            </a:lvl1pPr>
          </a:lstStyle>
          <a:p>
            <a:pPr lvl="0"/>
            <a:r>
              <a:rPr lang="en-US"/>
              <a:t>Click to edit Master title style</a:t>
            </a:r>
          </a:p>
        </p:txBody>
      </p:sp>
      <p:sp>
        <p:nvSpPr>
          <p:cNvPr id="11" name="Slide Number Placeholder 10">
            <a:extLst>
              <a:ext uri="{FF2B5EF4-FFF2-40B4-BE49-F238E27FC236}">
                <a16:creationId xmlns:a16="http://schemas.microsoft.com/office/drawing/2014/main" id="{D0A51EDD-CAF5-6E42-A43F-E6A73C8A1218}"/>
              </a:ext>
            </a:extLst>
          </p:cNvPr>
          <p:cNvSpPr>
            <a:spLocks noGrp="1"/>
          </p:cNvSpPr>
          <p:nvPr>
            <p:ph type="sldNum" sz="quarter" idx="11"/>
          </p:nvPr>
        </p:nvSpPr>
        <p:spPr/>
        <p:txBody>
          <a:bodyPr/>
          <a:lstStyle/>
          <a:p>
            <a:fld id="{47D749B2-C211-4C08-902F-333D50210EFD}" type="slidenum">
              <a:rPr lang="en-US" smtClean="0"/>
              <a:t>‹#›</a:t>
            </a:fld>
            <a:endParaRPr lang="en-US" dirty="0"/>
          </a:p>
        </p:txBody>
      </p:sp>
    </p:spTree>
    <p:extLst>
      <p:ext uri="{BB962C8B-B14F-4D97-AF65-F5344CB8AC3E}">
        <p14:creationId xmlns:p14="http://schemas.microsoft.com/office/powerpoint/2010/main" val="37126202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6" name="Text Box 14"/>
          <p:cNvSpPr txBox="1">
            <a:spLocks noChangeArrowheads="1"/>
          </p:cNvSpPr>
          <p:nvPr userDrawn="1"/>
        </p:nvSpPr>
        <p:spPr bwMode="auto">
          <a:xfrm>
            <a:off x="213367" y="6552549"/>
            <a:ext cx="3928533" cy="215444"/>
          </a:xfrm>
          <a:prstGeom prst="rect">
            <a:avLst/>
          </a:prstGeom>
          <a:noFill/>
          <a:ln w="9525">
            <a:noFill/>
            <a:miter lim="800000"/>
            <a:headEnd/>
            <a:tailEnd/>
          </a:ln>
          <a:effectLst/>
        </p:spPr>
        <p:txBody>
          <a:bodyPr anchor="b">
            <a:spAutoFit/>
          </a:bodyPr>
          <a:lstStyle/>
          <a:p>
            <a:pPr>
              <a:defRPr/>
            </a:pPr>
            <a:r>
              <a:rPr lang="en-US" sz="800" dirty="0">
                <a:latin typeface="Arial" charset="0"/>
                <a:ea typeface="ＭＳ Ｐゴシック" pitchFamily="1" charset="-128"/>
                <a:cs typeface="+mn-cs"/>
              </a:rPr>
              <a:t> </a:t>
            </a:r>
          </a:p>
        </p:txBody>
      </p:sp>
      <p:sp>
        <p:nvSpPr>
          <p:cNvPr id="8" name="Title 1"/>
          <p:cNvSpPr>
            <a:spLocks noGrp="1"/>
          </p:cNvSpPr>
          <p:nvPr>
            <p:ph type="title"/>
          </p:nvPr>
        </p:nvSpPr>
        <p:spPr>
          <a:xfrm>
            <a:off x="387351" y="450850"/>
            <a:ext cx="11140016" cy="488950"/>
          </a:xfrm>
          <a:prstGeom prst="rect">
            <a:avLst/>
          </a:prstGeom>
        </p:spPr>
        <p:txBody>
          <a:bodyPr/>
          <a:lstStyle/>
          <a:p>
            <a:r>
              <a:rPr lang="en-US" dirty="0"/>
              <a:t>Click to edit Master title style</a:t>
            </a:r>
          </a:p>
        </p:txBody>
      </p:sp>
      <p:sp>
        <p:nvSpPr>
          <p:cNvPr id="9" name="Content Placeholder 2"/>
          <p:cNvSpPr>
            <a:spLocks noGrp="1"/>
          </p:cNvSpPr>
          <p:nvPr>
            <p:ph idx="1"/>
          </p:nvPr>
        </p:nvSpPr>
        <p:spPr>
          <a:xfrm>
            <a:off x="535518" y="1431926"/>
            <a:ext cx="10892367" cy="17176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70608"/>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1.png"/><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20.xml"/><Relationship Id="rId7"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40677"/>
            <a:ext cx="8835851" cy="78286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64642"/>
            <a:ext cx="10972800" cy="53155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02901" y="6356351"/>
            <a:ext cx="103297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972800" y="6356351"/>
            <a:ext cx="609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33F593-F91C-4B17-A3BC-AC5CE3A7CA9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24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1800" b="1"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400" i="1"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p:cNvSpPr txBox="1"/>
          <p:nvPr userDrawn="1"/>
        </p:nvSpPr>
        <p:spPr>
          <a:xfrm>
            <a:off x="273897" y="6642556"/>
            <a:ext cx="924983" cy="215444"/>
          </a:xfrm>
          <a:prstGeom prst="rect">
            <a:avLst/>
          </a:prstGeom>
          <a:noFill/>
        </p:spPr>
        <p:txBody>
          <a:bodyPr wrap="square" rtlCol="0">
            <a:spAutoFit/>
          </a:bodyPr>
          <a:lstStyle/>
          <a:p>
            <a:pPr algn="l"/>
            <a:fld id="{C14145BE-CC18-4145-962A-7F02CD48E99F}" type="slidenum">
              <a:rPr lang="en-US" sz="800" smtClean="0"/>
              <a:pPr algn="l"/>
              <a:t>‹#›</a:t>
            </a:fld>
            <a:endParaRPr lang="en-US" sz="800" dirty="0"/>
          </a:p>
        </p:txBody>
      </p:sp>
      <p:pic>
        <p:nvPicPr>
          <p:cNvPr id="4" name="Picture 3">
            <a:extLst>
              <a:ext uri="{FF2B5EF4-FFF2-40B4-BE49-F238E27FC236}">
                <a16:creationId xmlns:a16="http://schemas.microsoft.com/office/drawing/2014/main" id="{6BA69257-6216-463F-897E-93E6531BD646}"/>
              </a:ext>
            </a:extLst>
          </p:cNvPr>
          <p:cNvPicPr>
            <a:picLocks noChangeAspect="1"/>
          </p:cNvPicPr>
          <p:nvPr userDrawn="1"/>
        </p:nvPicPr>
        <p:blipFill>
          <a:blip r:embed="rId17"/>
          <a:stretch>
            <a:fillRect/>
          </a:stretch>
        </p:blipFill>
        <p:spPr>
          <a:xfrm>
            <a:off x="504" y="283"/>
            <a:ext cx="12190992" cy="6857433"/>
          </a:xfrm>
          <a:prstGeom prst="rect">
            <a:avLst/>
          </a:prstGeom>
        </p:spPr>
      </p:pic>
    </p:spTree>
    <p:extLst>
      <p:ext uri="{BB962C8B-B14F-4D97-AF65-F5344CB8AC3E}">
        <p14:creationId xmlns:p14="http://schemas.microsoft.com/office/powerpoint/2010/main" val="1662171847"/>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Lst>
  <p:txStyles>
    <p:titleStyle>
      <a:lvl1pPr algn="l" defTabSz="457200" rtl="0" eaLnBrk="1" latinLnBrk="0" hangingPunct="1">
        <a:spcBef>
          <a:spcPct val="0"/>
        </a:spcBef>
        <a:buNone/>
        <a:defRPr sz="26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03201" y="25400"/>
            <a:ext cx="8733367" cy="6429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203201" y="923188"/>
            <a:ext cx="11582400" cy="15450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4"/>
          </p:nvPr>
        </p:nvSpPr>
        <p:spPr>
          <a:xfrm>
            <a:off x="11317500" y="6578070"/>
            <a:ext cx="878733" cy="275890"/>
          </a:xfrm>
          <a:prstGeom prst="rect">
            <a:avLst/>
          </a:prstGeom>
        </p:spPr>
        <p:txBody>
          <a:bodyPr vert="horz" wrap="square" lIns="91440" tIns="45720" rIns="91440" bIns="45720" rtlCol="0" anchor="ctr">
            <a:noAutofit/>
          </a:bodyPr>
          <a:lstStyle>
            <a:lvl1pPr algn="r">
              <a:defRPr sz="800">
                <a:solidFill>
                  <a:schemeClr val="tx1">
                    <a:tint val="75000"/>
                  </a:schemeClr>
                </a:solidFill>
                <a:latin typeface="+mn-lt"/>
                <a:ea typeface="Arial Unicode MS" panose="020B0604020202020204" pitchFamily="34" charset="-128"/>
                <a:cs typeface="Arial Unicode MS" panose="020B0604020202020204" pitchFamily="34" charset="-128"/>
              </a:defRPr>
            </a:lvl1pPr>
          </a:lstStyle>
          <a:p>
            <a:fld id="{47D749B2-C211-4C08-902F-333D50210EFD}" type="slidenum">
              <a:rPr lang="en-US" smtClean="0"/>
              <a:t>‹#›</a:t>
            </a:fld>
            <a:endParaRPr lang="en-US" dirty="0"/>
          </a:p>
        </p:txBody>
      </p:sp>
      <p:sp>
        <p:nvSpPr>
          <p:cNvPr id="1033" name="Rectangle 8"/>
          <p:cNvSpPr>
            <a:spLocks noChangeArrowheads="1"/>
          </p:cNvSpPr>
          <p:nvPr/>
        </p:nvSpPr>
        <p:spPr bwMode="auto">
          <a:xfrm rot="10800000" flipH="1">
            <a:off x="3863" y="876434"/>
            <a:ext cx="12187767" cy="26855"/>
          </a:xfrm>
          <a:prstGeom prst="rect">
            <a:avLst/>
          </a:prstGeom>
          <a:solidFill>
            <a:srgbClr val="800000"/>
          </a:solidFill>
          <a:ln w="9525">
            <a:solidFill>
              <a:srgbClr val="800000"/>
            </a:solidFill>
            <a:miter lim="800000"/>
            <a:headEnd/>
            <a:tailEnd/>
          </a:ln>
        </p:spPr>
        <p:txBody>
          <a:bodyPr wrap="none" anchor="ctr"/>
          <a:lstStyle/>
          <a:p>
            <a:pPr defTabSz="914400" fontAlgn="base">
              <a:spcBef>
                <a:spcPct val="0"/>
              </a:spcBef>
              <a:spcAft>
                <a:spcPct val="0"/>
              </a:spcAft>
            </a:pPr>
            <a:endParaRPr lang="en-US" sz="1800" dirty="0">
              <a:solidFill>
                <a:prstClr val="black"/>
              </a:solidFill>
              <a:latin typeface="Arial" pitchFamily="34" charset="0"/>
              <a:ea typeface="Arial Unicode MS" panose="020B0604020202020204" pitchFamily="34" charset="-128"/>
            </a:endParaRPr>
          </a:p>
        </p:txBody>
      </p:sp>
      <p:sp>
        <p:nvSpPr>
          <p:cNvPr id="1034" name="Rectangle 7"/>
          <p:cNvSpPr>
            <a:spLocks noChangeArrowheads="1"/>
          </p:cNvSpPr>
          <p:nvPr/>
        </p:nvSpPr>
        <p:spPr bwMode="auto">
          <a:xfrm rot="10800000" flipH="1">
            <a:off x="-2117" y="711201"/>
            <a:ext cx="12198351" cy="145333"/>
          </a:xfrm>
          <a:prstGeom prst="rect">
            <a:avLst/>
          </a:prstGeom>
          <a:gradFill flip="none" rotWithShape="1">
            <a:gsLst>
              <a:gs pos="0">
                <a:schemeClr val="tx2">
                  <a:lumMod val="60000"/>
                  <a:lumOff val="40000"/>
                </a:schemeClr>
              </a:gs>
              <a:gs pos="78000">
                <a:schemeClr val="accent5">
                  <a:lumMod val="75000"/>
                </a:schemeClr>
              </a:gs>
            </a:gsLst>
            <a:lin ang="0" scaled="1"/>
            <a:tileRect/>
          </a:gradFill>
          <a:ln w="9525">
            <a:noFill/>
            <a:miter lim="800000"/>
            <a:headEnd/>
            <a:tailEnd/>
          </a:ln>
        </p:spPr>
        <p:txBody>
          <a:bodyPr rot="10800000" wrap="none" anchor="ctr"/>
          <a:lstStyle/>
          <a:p>
            <a:pPr algn="r" defTabSz="914400" fontAlgn="base">
              <a:spcBef>
                <a:spcPct val="0"/>
              </a:spcBef>
              <a:spcAft>
                <a:spcPct val="0"/>
              </a:spcAft>
            </a:pPr>
            <a:r>
              <a:rPr lang="en-US" sz="1100" dirty="0">
                <a:solidFill>
                  <a:prstClr val="white"/>
                </a:solidFill>
                <a:latin typeface="Helvetica Light"/>
                <a:ea typeface="Helvetica Light"/>
                <a:cs typeface="Helvetica Light"/>
              </a:rPr>
              <a:t>MSR</a:t>
            </a:r>
            <a:r>
              <a:rPr lang="en-US" sz="1100" baseline="0" dirty="0">
                <a:solidFill>
                  <a:prstClr val="white"/>
                </a:solidFill>
                <a:latin typeface="Helvetica Light"/>
                <a:ea typeface="Helvetica Light"/>
                <a:cs typeface="Helvetica Light"/>
              </a:rPr>
              <a:t> CCRS Earth Return Module</a:t>
            </a:r>
            <a:endParaRPr lang="en-US" sz="1100" dirty="0">
              <a:solidFill>
                <a:prstClr val="white"/>
              </a:solidFill>
              <a:latin typeface="Helvetica Light"/>
              <a:ea typeface="Helvetica Light"/>
              <a:cs typeface="Helvetica Light"/>
            </a:endParaRPr>
          </a:p>
        </p:txBody>
      </p:sp>
      <p:pic>
        <p:nvPicPr>
          <p:cNvPr id="8" name="Picture 7" descr="NASA insignia2Color.eps"/>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077614" y="18599"/>
            <a:ext cx="793954" cy="656539"/>
          </a:xfrm>
          <a:prstGeom prst="rect">
            <a:avLst/>
          </a:prstGeom>
        </p:spPr>
      </p:pic>
    </p:spTree>
    <p:extLst>
      <p:ext uri="{BB962C8B-B14F-4D97-AF65-F5344CB8AC3E}">
        <p14:creationId xmlns:p14="http://schemas.microsoft.com/office/powerpoint/2010/main" val="357467903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Lst>
  <p:hf hdr="0" dt="0"/>
  <p:txStyles>
    <p:titleStyle>
      <a:lvl1pPr algn="l" rtl="0" eaLnBrk="1" fontAlgn="base" hangingPunct="1">
        <a:spcBef>
          <a:spcPct val="0"/>
        </a:spcBef>
        <a:spcAft>
          <a:spcPct val="0"/>
        </a:spcAft>
        <a:defRPr sz="2800" b="1">
          <a:solidFill>
            <a:schemeClr val="tx1"/>
          </a:solidFill>
          <a:latin typeface="Arial"/>
          <a:ea typeface="Arial Unicode MS" panose="020B0604020202020204" pitchFamily="34" charset="-128"/>
          <a:cs typeface="Arial"/>
        </a:defRPr>
      </a:lvl1pPr>
      <a:lvl2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2pPr>
      <a:lvl3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3pPr>
      <a:lvl4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4pPr>
      <a:lvl5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5pPr>
      <a:lvl6pPr marL="457200" algn="ctr" rtl="0" eaLnBrk="1" fontAlgn="base" hangingPunct="1">
        <a:spcBef>
          <a:spcPct val="0"/>
        </a:spcBef>
        <a:spcAft>
          <a:spcPct val="0"/>
        </a:spcAft>
        <a:defRPr sz="2800">
          <a:solidFill>
            <a:srgbClr val="800000"/>
          </a:solidFill>
          <a:latin typeface="Arial" charset="0"/>
        </a:defRPr>
      </a:lvl6pPr>
      <a:lvl7pPr marL="914400" algn="ctr" rtl="0" eaLnBrk="1" fontAlgn="base" hangingPunct="1">
        <a:spcBef>
          <a:spcPct val="0"/>
        </a:spcBef>
        <a:spcAft>
          <a:spcPct val="0"/>
        </a:spcAft>
        <a:defRPr sz="2800">
          <a:solidFill>
            <a:srgbClr val="800000"/>
          </a:solidFill>
          <a:latin typeface="Arial" charset="0"/>
        </a:defRPr>
      </a:lvl7pPr>
      <a:lvl8pPr marL="1371600" algn="ctr" rtl="0" eaLnBrk="1" fontAlgn="base" hangingPunct="1">
        <a:spcBef>
          <a:spcPct val="0"/>
        </a:spcBef>
        <a:spcAft>
          <a:spcPct val="0"/>
        </a:spcAft>
        <a:defRPr sz="2800">
          <a:solidFill>
            <a:srgbClr val="800000"/>
          </a:solidFill>
          <a:latin typeface="Arial" charset="0"/>
        </a:defRPr>
      </a:lvl8pPr>
      <a:lvl9pPr marL="1828800" algn="ctr" rtl="0" eaLnBrk="1" fontAlgn="base" hangingPunct="1">
        <a:spcBef>
          <a:spcPct val="0"/>
        </a:spcBef>
        <a:spcAft>
          <a:spcPct val="0"/>
        </a:spcAft>
        <a:defRPr sz="2800">
          <a:solidFill>
            <a:srgbClr val="800000"/>
          </a:solidFill>
          <a:latin typeface="Arial" charset="0"/>
        </a:defRPr>
      </a:lvl9pPr>
    </p:titleStyle>
    <p:bodyStyle>
      <a:lvl1pPr marL="342900" indent="-342900" algn="l" rtl="0" eaLnBrk="1" fontAlgn="base" hangingPunct="1">
        <a:spcBef>
          <a:spcPct val="20000"/>
        </a:spcBef>
        <a:spcAft>
          <a:spcPct val="0"/>
        </a:spcAft>
        <a:buChar char="•"/>
        <a:defRPr sz="2000">
          <a:solidFill>
            <a:schemeClr val="tx1"/>
          </a:solidFill>
          <a:latin typeface="Arial"/>
          <a:ea typeface="Arial Unicode MS" panose="020B0604020202020204" pitchFamily="34" charset="-128"/>
          <a:cs typeface="Arial"/>
        </a:defRPr>
      </a:lvl1pPr>
      <a:lvl2pPr marL="742950" indent="-285750" algn="l" rtl="0" eaLnBrk="1" fontAlgn="base" hangingPunct="1">
        <a:spcBef>
          <a:spcPct val="20000"/>
        </a:spcBef>
        <a:spcAft>
          <a:spcPct val="0"/>
        </a:spcAft>
        <a:buChar char="–"/>
        <a:defRPr sz="1800">
          <a:solidFill>
            <a:schemeClr val="tx1"/>
          </a:solidFill>
          <a:latin typeface="Arial"/>
          <a:ea typeface="Arial Unicode MS" panose="020B0604020202020204" pitchFamily="34" charset="-128"/>
          <a:cs typeface="Arial"/>
        </a:defRPr>
      </a:lvl2pPr>
      <a:lvl3pPr marL="1143000" indent="-228600" algn="l" rtl="0" eaLnBrk="1" fontAlgn="base" hangingPunct="1">
        <a:spcBef>
          <a:spcPct val="20000"/>
        </a:spcBef>
        <a:spcAft>
          <a:spcPct val="0"/>
        </a:spcAft>
        <a:buChar char="•"/>
        <a:defRPr sz="1600">
          <a:solidFill>
            <a:schemeClr val="tx1"/>
          </a:solidFill>
          <a:latin typeface="Arial"/>
          <a:ea typeface="Arial Unicode MS" panose="020B0604020202020204" pitchFamily="34" charset="-128"/>
          <a:cs typeface="Arial"/>
        </a:defRPr>
      </a:lvl3pPr>
      <a:lvl4pPr marL="1600200" indent="-228600" algn="l" rtl="0" eaLnBrk="1" fontAlgn="base" hangingPunct="1">
        <a:spcBef>
          <a:spcPct val="20000"/>
        </a:spcBef>
        <a:spcAft>
          <a:spcPct val="0"/>
        </a:spcAft>
        <a:buChar char="–"/>
        <a:defRPr sz="1400">
          <a:solidFill>
            <a:schemeClr val="tx1"/>
          </a:solidFill>
          <a:latin typeface="Arial"/>
          <a:ea typeface="Arial Unicode MS" panose="020B0604020202020204" pitchFamily="34" charset="-128"/>
          <a:cs typeface="Arial"/>
        </a:defRPr>
      </a:lvl4pPr>
      <a:lvl5pPr marL="2057400" indent="-228600" algn="l" rtl="0" eaLnBrk="1" fontAlgn="base" hangingPunct="1">
        <a:spcBef>
          <a:spcPct val="20000"/>
        </a:spcBef>
        <a:spcAft>
          <a:spcPct val="0"/>
        </a:spcAft>
        <a:buChar char="»"/>
        <a:defRPr sz="1200">
          <a:solidFill>
            <a:schemeClr val="tx1"/>
          </a:solidFill>
          <a:latin typeface="Arial"/>
          <a:ea typeface="Arial Unicode MS" panose="020B0604020202020204" pitchFamily="34" charset="-128"/>
          <a:cs typeface="Arial"/>
        </a:defRPr>
      </a:lvl5pPr>
      <a:lvl6pPr marL="2514600" indent="-228600" algn="l" rtl="0" eaLnBrk="1" fontAlgn="base" hangingPunct="1">
        <a:spcBef>
          <a:spcPct val="20000"/>
        </a:spcBef>
        <a:spcAft>
          <a:spcPct val="0"/>
        </a:spcAft>
        <a:buChar char="»"/>
        <a:defRPr sz="1400">
          <a:solidFill>
            <a:srgbClr val="004080"/>
          </a:solidFill>
          <a:latin typeface="+mn-lt"/>
        </a:defRPr>
      </a:lvl6pPr>
      <a:lvl7pPr marL="2971800" indent="-228600" algn="l" rtl="0" eaLnBrk="1" fontAlgn="base" hangingPunct="1">
        <a:spcBef>
          <a:spcPct val="20000"/>
        </a:spcBef>
        <a:spcAft>
          <a:spcPct val="0"/>
        </a:spcAft>
        <a:buChar char="»"/>
        <a:defRPr sz="1400">
          <a:solidFill>
            <a:srgbClr val="004080"/>
          </a:solidFill>
          <a:latin typeface="+mn-lt"/>
        </a:defRPr>
      </a:lvl7pPr>
      <a:lvl8pPr marL="3429000" indent="-228600" algn="l" rtl="0" eaLnBrk="1" fontAlgn="base" hangingPunct="1">
        <a:spcBef>
          <a:spcPct val="20000"/>
        </a:spcBef>
        <a:spcAft>
          <a:spcPct val="0"/>
        </a:spcAft>
        <a:buChar char="»"/>
        <a:defRPr sz="1400">
          <a:solidFill>
            <a:srgbClr val="004080"/>
          </a:solidFill>
          <a:latin typeface="+mn-lt"/>
        </a:defRPr>
      </a:lvl8pPr>
      <a:lvl9pPr marL="3886200" indent="-228600" algn="l" rtl="0" eaLnBrk="1" fontAlgn="base" hangingPunct="1">
        <a:spcBef>
          <a:spcPct val="20000"/>
        </a:spcBef>
        <a:spcAft>
          <a:spcPct val="0"/>
        </a:spcAft>
        <a:buChar char="»"/>
        <a:defRPr sz="1400">
          <a:solidFill>
            <a:srgbClr val="00408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9555" y="1071958"/>
            <a:ext cx="10363200" cy="1470025"/>
          </a:xfrm>
        </p:spPr>
        <p:txBody>
          <a:bodyPr>
            <a:normAutofit/>
          </a:bodyPr>
          <a:lstStyle/>
          <a:p>
            <a:r>
              <a:rPr lang="en-US" sz="2800" dirty="0"/>
              <a:t>Case Study of Meteoroid Fluence on a</a:t>
            </a:r>
            <a:br>
              <a:rPr lang="en-US" sz="2800" dirty="0"/>
            </a:br>
            <a:r>
              <a:rPr lang="en-US" sz="2800" dirty="0"/>
              <a:t>Mars Sample Return Mission</a:t>
            </a:r>
            <a:endParaRPr lang="en-US" sz="2200" i="1" dirty="0"/>
          </a:p>
        </p:txBody>
      </p:sp>
      <p:sp>
        <p:nvSpPr>
          <p:cNvPr id="3" name="Subtitle 2"/>
          <p:cNvSpPr>
            <a:spLocks noGrp="1"/>
          </p:cNvSpPr>
          <p:nvPr>
            <p:ph type="subTitle" idx="1"/>
          </p:nvPr>
        </p:nvSpPr>
        <p:spPr>
          <a:xfrm>
            <a:off x="1641250" y="2879176"/>
            <a:ext cx="3836709" cy="1752600"/>
          </a:xfrm>
        </p:spPr>
        <p:txBody>
          <a:bodyPr/>
          <a:lstStyle/>
          <a:p>
            <a:r>
              <a:rPr lang="en-US" dirty="0"/>
              <a:t>The Aerospace Corporation/</a:t>
            </a:r>
          </a:p>
          <a:p>
            <a:r>
              <a:rPr lang="en-US" dirty="0"/>
              <a:t>Astrodynamics Department</a:t>
            </a:r>
          </a:p>
          <a:p>
            <a:r>
              <a:rPr lang="en-US" dirty="0">
                <a:solidFill>
                  <a:schemeClr val="tx1"/>
                </a:solidFill>
              </a:rPr>
              <a:t>Alan B. Jenkin</a:t>
            </a:r>
          </a:p>
          <a:p>
            <a:r>
              <a:rPr lang="en-US" dirty="0">
                <a:solidFill>
                  <a:schemeClr val="tx1"/>
                </a:solidFill>
              </a:rPr>
              <a:t>Katie Steward</a:t>
            </a:r>
          </a:p>
          <a:p>
            <a:r>
              <a:rPr lang="en-US" dirty="0">
                <a:solidFill>
                  <a:schemeClr val="tx1"/>
                </a:solidFill>
              </a:rPr>
              <a:t>Glenn E. Peterson</a:t>
            </a:r>
          </a:p>
        </p:txBody>
      </p:sp>
      <p:sp>
        <p:nvSpPr>
          <p:cNvPr id="4" name="Subtitle 2">
            <a:extLst>
              <a:ext uri="{FF2B5EF4-FFF2-40B4-BE49-F238E27FC236}">
                <a16:creationId xmlns:a16="http://schemas.microsoft.com/office/drawing/2014/main" id="{4F09959D-8917-44E6-85FA-3CFBFE62FF41}"/>
              </a:ext>
            </a:extLst>
          </p:cNvPr>
          <p:cNvSpPr txBox="1">
            <a:spLocks/>
          </p:cNvSpPr>
          <p:nvPr/>
        </p:nvSpPr>
        <p:spPr>
          <a:xfrm>
            <a:off x="6591892" y="2927881"/>
            <a:ext cx="4268772"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1800" b="1" kern="1200">
                <a:solidFill>
                  <a:schemeClr val="tx1">
                    <a:tint val="75000"/>
                  </a:schemeClr>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16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1400" i="1"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14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a:t>NASA Ames Research Center</a:t>
            </a:r>
          </a:p>
          <a:p>
            <a:r>
              <a:rPr lang="en-US" dirty="0">
                <a:solidFill>
                  <a:schemeClr val="tx1"/>
                </a:solidFill>
              </a:rPr>
              <a:t>Jacob T. Needels, Peter J, Gage (Neerim Corporation)</a:t>
            </a:r>
          </a:p>
          <a:p>
            <a:r>
              <a:rPr lang="en-US" dirty="0">
                <a:solidFill>
                  <a:schemeClr val="tx1"/>
                </a:solidFill>
              </a:rPr>
              <a:t>Ken Gee, Ashley M. Coates, Todd R. White (NASA ARC)</a:t>
            </a:r>
          </a:p>
        </p:txBody>
      </p:sp>
      <p:sp>
        <p:nvSpPr>
          <p:cNvPr id="5" name="Subtitle 2">
            <a:extLst>
              <a:ext uri="{FF2B5EF4-FFF2-40B4-BE49-F238E27FC236}">
                <a16:creationId xmlns:a16="http://schemas.microsoft.com/office/drawing/2014/main" id="{ECA41A2D-4CCF-44DF-A242-783ED41B3341}"/>
              </a:ext>
            </a:extLst>
          </p:cNvPr>
          <p:cNvSpPr txBox="1">
            <a:spLocks/>
          </p:cNvSpPr>
          <p:nvPr/>
        </p:nvSpPr>
        <p:spPr>
          <a:xfrm>
            <a:off x="3737141" y="4579143"/>
            <a:ext cx="4268772" cy="84291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1800" b="1" kern="1200">
                <a:solidFill>
                  <a:schemeClr val="tx1">
                    <a:tint val="75000"/>
                  </a:schemeClr>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16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1400" i="1"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14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a:t>NESC</a:t>
            </a:r>
          </a:p>
          <a:p>
            <a:r>
              <a:rPr lang="en-US" dirty="0">
                <a:solidFill>
                  <a:schemeClr val="tx1"/>
                </a:solidFill>
              </a:rPr>
              <a:t>Mike Squire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609600" y="964642"/>
            <a:ext cx="5799826" cy="5445394"/>
          </a:xfrm>
        </p:spPr>
        <p:txBody>
          <a:bodyPr>
            <a:normAutofit fontScale="85000" lnSpcReduction="20000"/>
          </a:bodyPr>
          <a:lstStyle/>
          <a:p>
            <a:r>
              <a:rPr lang="en-US" dirty="0"/>
              <a:t>The Mars Sample Return (MSR) Campaign must satisfy a Back Planetary Protection requirement that limits the risk of biological contamination of the Earth by Martian microbes</a:t>
            </a:r>
          </a:p>
          <a:p>
            <a:endParaRPr lang="en-US" dirty="0"/>
          </a:p>
          <a:p>
            <a:r>
              <a:rPr lang="en-US" dirty="0"/>
              <a:t>The Earth Return Orbiter (ERO), being developed by the European Space Agency (ESA), will carry the Capture, Containment, and Return System (CCRS)</a:t>
            </a:r>
          </a:p>
          <a:p>
            <a:endParaRPr lang="en-US" dirty="0"/>
          </a:p>
          <a:p>
            <a:r>
              <a:rPr lang="en-US" dirty="0"/>
              <a:t>CCRS is being developed by NASA to</a:t>
            </a:r>
          </a:p>
          <a:p>
            <a:pPr lvl="1"/>
            <a:r>
              <a:rPr lang="en-US" dirty="0"/>
              <a:t>Retrieve the Orbiting Sample (OS) while in Mars orbit</a:t>
            </a:r>
          </a:p>
          <a:p>
            <a:pPr lvl="1"/>
            <a:r>
              <a:rPr lang="en-US" dirty="0"/>
              <a:t>Surround the OS with two containment layers to create the Contained OS (COS)</a:t>
            </a:r>
          </a:p>
          <a:p>
            <a:pPr lvl="1"/>
            <a:r>
              <a:rPr lang="en-US" dirty="0"/>
              <a:t>Transfer the COS to the </a:t>
            </a:r>
            <a:r>
              <a:rPr lang="en-US" b="1" dirty="0"/>
              <a:t>Earth Entry System (EES)</a:t>
            </a:r>
            <a:r>
              <a:rPr lang="en-US" dirty="0"/>
              <a:t>, which will be released by the ERO to carry the samples through entry, descent, and landing at the Utah Test and Training Range</a:t>
            </a:r>
          </a:p>
          <a:p>
            <a:endParaRPr lang="en-US" dirty="0"/>
          </a:p>
          <a:p>
            <a:r>
              <a:rPr lang="en-US" dirty="0"/>
              <a:t>Micrometeoroid (MM) impact damage to the EES Thermal Protection System (TPS) could result in the break-up of the EES and a loss of sample containment during Earth entry</a:t>
            </a:r>
          </a:p>
          <a:p>
            <a:pPr lvl="1"/>
            <a:r>
              <a:rPr lang="en-US" dirty="0"/>
              <a:t>MM damage is possible at any time during the ERO mission</a:t>
            </a:r>
            <a:endParaRPr lang="en-US" strike="sngStrike" dirty="0"/>
          </a:p>
          <a:p>
            <a:pPr lvl="1"/>
            <a:r>
              <a:rPr lang="en-US" dirty="0"/>
              <a:t>The </a:t>
            </a:r>
            <a:r>
              <a:rPr lang="en-US" b="1" dirty="0"/>
              <a:t>Micrometeoroid Protection System (MMPS)</a:t>
            </a:r>
            <a:r>
              <a:rPr lang="en-US" dirty="0"/>
              <a:t> will be implemented to protect the EES and limit the MM damage risk</a:t>
            </a:r>
          </a:p>
        </p:txBody>
      </p:sp>
      <p:pic>
        <p:nvPicPr>
          <p:cNvPr id="4" name="Picture 4">
            <a:extLst>
              <a:ext uri="{FF2B5EF4-FFF2-40B4-BE49-F238E27FC236}">
                <a16:creationId xmlns:a16="http://schemas.microsoft.com/office/drawing/2014/main" id="{1C7A638C-BDBF-4523-81E7-399351B8DB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2450" y="1865110"/>
            <a:ext cx="5549550" cy="3127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87B2C7F1-7E7D-4F3E-9D6D-331611905A28}"/>
              </a:ext>
            </a:extLst>
          </p:cNvPr>
          <p:cNvSpPr txBox="1"/>
          <p:nvPr/>
        </p:nvSpPr>
        <p:spPr>
          <a:xfrm>
            <a:off x="7872413" y="1457325"/>
            <a:ext cx="2952750" cy="369332"/>
          </a:xfrm>
          <a:prstGeom prst="rect">
            <a:avLst/>
          </a:prstGeom>
          <a:noFill/>
        </p:spPr>
        <p:txBody>
          <a:bodyPr wrap="square" rtlCol="0">
            <a:spAutoFit/>
          </a:bodyPr>
          <a:lstStyle/>
          <a:p>
            <a:r>
              <a:rPr lang="en-US" b="1" dirty="0"/>
              <a:t>Earth Return Orbiter (ERO)</a:t>
            </a:r>
          </a:p>
        </p:txBody>
      </p:sp>
    </p:spTree>
    <p:extLst>
      <p:ext uri="{BB962C8B-B14F-4D97-AF65-F5344CB8AC3E}">
        <p14:creationId xmlns:p14="http://schemas.microsoft.com/office/powerpoint/2010/main" val="532115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CD9472-0ACD-436F-BF96-DFC19935EA78}"/>
              </a:ext>
            </a:extLst>
          </p:cNvPr>
          <p:cNvSpPr>
            <a:spLocks noGrp="1"/>
          </p:cNvSpPr>
          <p:nvPr>
            <p:ph idx="1"/>
          </p:nvPr>
        </p:nvSpPr>
        <p:spPr>
          <a:xfrm>
            <a:off x="203201" y="946631"/>
            <a:ext cx="11588750" cy="769441"/>
          </a:xfrm>
        </p:spPr>
        <p:txBody>
          <a:bodyPr/>
          <a:lstStyle/>
          <a:p>
            <a:r>
              <a:rPr lang="en-US" dirty="0"/>
              <a:t>The MMPS is a shield covering the EES TPS to protect it from meteoroid impacts</a:t>
            </a:r>
          </a:p>
          <a:p>
            <a:r>
              <a:rPr lang="en-US" dirty="0"/>
              <a:t>Figure shows an illustration of the CCRS, including MMPS and TPS</a:t>
            </a:r>
          </a:p>
        </p:txBody>
      </p:sp>
      <p:sp>
        <p:nvSpPr>
          <p:cNvPr id="2" name="Title 1">
            <a:extLst>
              <a:ext uri="{FF2B5EF4-FFF2-40B4-BE49-F238E27FC236}">
                <a16:creationId xmlns:a16="http://schemas.microsoft.com/office/drawing/2014/main" id="{929E003C-314F-4FC9-A973-EF7854A23DF5}"/>
              </a:ext>
            </a:extLst>
          </p:cNvPr>
          <p:cNvSpPr>
            <a:spLocks noGrp="1"/>
          </p:cNvSpPr>
          <p:nvPr>
            <p:ph type="title"/>
          </p:nvPr>
        </p:nvSpPr>
        <p:spPr/>
        <p:txBody>
          <a:bodyPr/>
          <a:lstStyle/>
          <a:p>
            <a:r>
              <a:rPr lang="en-US" dirty="0"/>
              <a:t>Illustration of CCRS</a:t>
            </a:r>
          </a:p>
        </p:txBody>
      </p:sp>
      <p:pic>
        <p:nvPicPr>
          <p:cNvPr id="4" name="Picture 3">
            <a:extLst>
              <a:ext uri="{FF2B5EF4-FFF2-40B4-BE49-F238E27FC236}">
                <a16:creationId xmlns:a16="http://schemas.microsoft.com/office/drawing/2014/main" id="{6C4EDD59-BB4C-4632-BF9E-9583C1ADF92D}"/>
              </a:ext>
            </a:extLst>
          </p:cNvPr>
          <p:cNvPicPr>
            <a:picLocks noChangeAspect="1"/>
          </p:cNvPicPr>
          <p:nvPr/>
        </p:nvPicPr>
        <p:blipFill>
          <a:blip r:embed="rId2"/>
          <a:stretch>
            <a:fillRect/>
          </a:stretch>
        </p:blipFill>
        <p:spPr>
          <a:xfrm>
            <a:off x="5531600" y="2132562"/>
            <a:ext cx="6303024" cy="3684750"/>
          </a:xfrm>
          <a:prstGeom prst="rect">
            <a:avLst/>
          </a:prstGeom>
        </p:spPr>
      </p:pic>
      <p:pic>
        <p:nvPicPr>
          <p:cNvPr id="6" name="Picture 9">
            <a:extLst>
              <a:ext uri="{FF2B5EF4-FFF2-40B4-BE49-F238E27FC236}">
                <a16:creationId xmlns:a16="http://schemas.microsoft.com/office/drawing/2014/main" id="{624732E5-73A3-4629-865F-E6EE8D0A34E2}"/>
              </a:ext>
            </a:extLst>
          </p:cNvPr>
          <p:cNvPicPr>
            <a:picLocks noChangeAspect="1"/>
          </p:cNvPicPr>
          <p:nvPr/>
        </p:nvPicPr>
        <p:blipFill rotWithShape="1">
          <a:blip r:embed="rId3"/>
          <a:srcRect t="5507"/>
          <a:stretch/>
        </p:blipFill>
        <p:spPr>
          <a:xfrm>
            <a:off x="789623" y="2729888"/>
            <a:ext cx="3989360" cy="2658109"/>
          </a:xfrm>
          <a:prstGeom prst="rect">
            <a:avLst/>
          </a:prstGeom>
        </p:spPr>
      </p:pic>
      <p:sp>
        <p:nvSpPr>
          <p:cNvPr id="7" name="TextBox 6">
            <a:extLst>
              <a:ext uri="{FF2B5EF4-FFF2-40B4-BE49-F238E27FC236}">
                <a16:creationId xmlns:a16="http://schemas.microsoft.com/office/drawing/2014/main" id="{BAE5211B-2802-4E3C-A6BF-BF57E21665D1}"/>
              </a:ext>
            </a:extLst>
          </p:cNvPr>
          <p:cNvSpPr txBox="1"/>
          <p:nvPr/>
        </p:nvSpPr>
        <p:spPr>
          <a:xfrm>
            <a:off x="1442221" y="2643383"/>
            <a:ext cx="872371" cy="307777"/>
          </a:xfrm>
          <a:prstGeom prst="rect">
            <a:avLst/>
          </a:prstGeom>
          <a:noFill/>
        </p:spPr>
        <p:txBody>
          <a:bodyPr wrap="square" rtlCol="0">
            <a:spAutoFit/>
          </a:bodyPr>
          <a:lstStyle/>
          <a:p>
            <a:pPr algn="ctr"/>
            <a:r>
              <a:rPr lang="en-US" sz="1400" b="1" dirty="0"/>
              <a:t>MMPS</a:t>
            </a:r>
          </a:p>
        </p:txBody>
      </p:sp>
      <p:cxnSp>
        <p:nvCxnSpPr>
          <p:cNvPr id="8" name="Straight Arrow Connector 7">
            <a:extLst>
              <a:ext uri="{FF2B5EF4-FFF2-40B4-BE49-F238E27FC236}">
                <a16:creationId xmlns:a16="http://schemas.microsoft.com/office/drawing/2014/main" id="{DCA97D3E-6516-4018-AF69-10D499E2163C}"/>
              </a:ext>
            </a:extLst>
          </p:cNvPr>
          <p:cNvCxnSpPr>
            <a:cxnSpLocks/>
          </p:cNvCxnSpPr>
          <p:nvPr/>
        </p:nvCxnSpPr>
        <p:spPr bwMode="auto">
          <a:xfrm>
            <a:off x="2123247" y="2951609"/>
            <a:ext cx="872370" cy="310363"/>
          </a:xfrm>
          <a:prstGeom prst="straightConnector1">
            <a:avLst/>
          </a:prstGeom>
          <a:noFill/>
          <a:ln w="38100" cap="flat" cmpd="sng" algn="ctr">
            <a:solidFill>
              <a:srgbClr val="FF0000"/>
            </a:solidFill>
            <a:prstDash val="solid"/>
            <a:round/>
            <a:headEnd type="none" w="med" len="med"/>
            <a:tailEnd type="triangle"/>
          </a:ln>
          <a:effectLst/>
        </p:spPr>
      </p:cxnSp>
      <p:sp>
        <p:nvSpPr>
          <p:cNvPr id="9" name="TextBox 8">
            <a:extLst>
              <a:ext uri="{FF2B5EF4-FFF2-40B4-BE49-F238E27FC236}">
                <a16:creationId xmlns:a16="http://schemas.microsoft.com/office/drawing/2014/main" id="{DB77F649-1AA5-410E-980F-B94A94D428BF}"/>
              </a:ext>
            </a:extLst>
          </p:cNvPr>
          <p:cNvSpPr txBox="1"/>
          <p:nvPr/>
        </p:nvSpPr>
        <p:spPr>
          <a:xfrm>
            <a:off x="4233041" y="6042241"/>
            <a:ext cx="1126929" cy="523220"/>
          </a:xfrm>
          <a:prstGeom prst="rect">
            <a:avLst/>
          </a:prstGeom>
          <a:noFill/>
        </p:spPr>
        <p:txBody>
          <a:bodyPr wrap="square" rtlCol="0">
            <a:spAutoFit/>
          </a:bodyPr>
          <a:lstStyle/>
          <a:p>
            <a:pPr algn="ctr"/>
            <a:r>
              <a:rPr lang="en-US" sz="2800" b="1" dirty="0"/>
              <a:t>CCRS</a:t>
            </a:r>
          </a:p>
        </p:txBody>
      </p:sp>
      <p:cxnSp>
        <p:nvCxnSpPr>
          <p:cNvPr id="10" name="Straight Arrow Connector 9">
            <a:extLst>
              <a:ext uri="{FF2B5EF4-FFF2-40B4-BE49-F238E27FC236}">
                <a16:creationId xmlns:a16="http://schemas.microsoft.com/office/drawing/2014/main" id="{220267D4-FA61-4669-BCA8-3000305ABA95}"/>
              </a:ext>
            </a:extLst>
          </p:cNvPr>
          <p:cNvCxnSpPr>
            <a:cxnSpLocks/>
            <a:stCxn id="9" idx="3"/>
          </p:cNvCxnSpPr>
          <p:nvPr/>
        </p:nvCxnSpPr>
        <p:spPr bwMode="auto">
          <a:xfrm flipV="1">
            <a:off x="5359970" y="5990899"/>
            <a:ext cx="1096009" cy="312952"/>
          </a:xfrm>
          <a:prstGeom prst="straightConnector1">
            <a:avLst/>
          </a:prstGeom>
          <a:noFill/>
          <a:ln w="38100" cap="flat" cmpd="sng" algn="ctr">
            <a:solidFill>
              <a:srgbClr val="FF0000"/>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D39D1103-9D59-4B2D-9F07-91969BF0F339}"/>
              </a:ext>
            </a:extLst>
          </p:cNvPr>
          <p:cNvCxnSpPr>
            <a:cxnSpLocks/>
            <a:stCxn id="9" idx="1"/>
          </p:cNvCxnSpPr>
          <p:nvPr/>
        </p:nvCxnSpPr>
        <p:spPr bwMode="auto">
          <a:xfrm flipH="1" flipV="1">
            <a:off x="3586655" y="5549462"/>
            <a:ext cx="646386" cy="754389"/>
          </a:xfrm>
          <a:prstGeom prst="straightConnector1">
            <a:avLst/>
          </a:prstGeom>
          <a:noFill/>
          <a:ln w="3810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2422417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CCRS and NESC Meteoroid Risk Assessment</a:t>
            </a:r>
          </a:p>
        </p:txBody>
      </p:sp>
      <p:sp>
        <p:nvSpPr>
          <p:cNvPr id="3" name="Content Placeholder 2"/>
          <p:cNvSpPr>
            <a:spLocks noGrp="1"/>
          </p:cNvSpPr>
          <p:nvPr>
            <p:ph idx="1"/>
          </p:nvPr>
        </p:nvSpPr>
        <p:spPr>
          <a:xfrm>
            <a:off x="609600" y="1419446"/>
            <a:ext cx="10972800" cy="3511142"/>
          </a:xfrm>
        </p:spPr>
        <p:txBody>
          <a:bodyPr>
            <a:normAutofit fontScale="92500" lnSpcReduction="20000"/>
          </a:bodyPr>
          <a:lstStyle/>
          <a:p>
            <a:r>
              <a:rPr lang="en-US" dirty="0"/>
              <a:t>The CCRS Project performed an extensive study in collaboration with the NASA Engineering and Safety Center (NESC) to assess the probability of damage to the MMPS and TPS by meteoroids over the entire ERO mission, including </a:t>
            </a:r>
          </a:p>
          <a:p>
            <a:pPr lvl="1"/>
            <a:r>
              <a:rPr lang="en-US" dirty="0"/>
              <a:t>Computation of the meteoroid fluence on the MMPS and directly on the TPS after EES separation from the ERO</a:t>
            </a:r>
          </a:p>
          <a:p>
            <a:pPr lvl="1"/>
            <a:r>
              <a:rPr lang="en-US" dirty="0"/>
              <a:t>Assessment of damage to the MMPS and TPS via hypervelocity impact tests, hydrocode simulations, and empirical damage prediction and ballistic limit equations (BLEs)</a:t>
            </a:r>
          </a:p>
          <a:p>
            <a:pPr lvl="1"/>
            <a:r>
              <a:rPr lang="en-US" dirty="0"/>
              <a:t>Assessment of different MMPS options to optimize MM protection within the boundaries of the overall MSR/CCRS design</a:t>
            </a:r>
          </a:p>
          <a:p>
            <a:endParaRPr lang="en-US" dirty="0"/>
          </a:p>
          <a:p>
            <a:r>
              <a:rPr lang="en-US" dirty="0"/>
              <a:t>The focus of this paper is the assessment of meteoroid fluence on the MMPS over the Outbound trajectory and how it can be used to establish scenarios for hydrocode simulation and assess damage risk</a:t>
            </a:r>
            <a:endParaRPr lang="en-US" strike="sngStrike" dirty="0"/>
          </a:p>
        </p:txBody>
      </p:sp>
    </p:spTree>
    <p:extLst>
      <p:ext uri="{BB962C8B-B14F-4D97-AF65-F5344CB8AC3E}">
        <p14:creationId xmlns:p14="http://schemas.microsoft.com/office/powerpoint/2010/main" val="49834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Mission Phases</a:t>
            </a:r>
          </a:p>
        </p:txBody>
      </p:sp>
      <p:sp>
        <p:nvSpPr>
          <p:cNvPr id="3" name="Content Placeholder 2"/>
          <p:cNvSpPr>
            <a:spLocks noGrp="1"/>
          </p:cNvSpPr>
          <p:nvPr>
            <p:ph idx="1"/>
          </p:nvPr>
        </p:nvSpPr>
        <p:spPr>
          <a:xfrm>
            <a:off x="609600" y="1419446"/>
            <a:ext cx="7413297" cy="3009119"/>
          </a:xfrm>
        </p:spPr>
        <p:txBody>
          <a:bodyPr>
            <a:normAutofit fontScale="85000" lnSpcReduction="10000"/>
          </a:bodyPr>
          <a:lstStyle/>
          <a:p>
            <a:r>
              <a:rPr lang="en-US" dirty="0"/>
              <a:t>The ERO mission consists of several trajectory phases</a:t>
            </a:r>
          </a:p>
          <a:p>
            <a:pPr marL="742950" lvl="2" indent="-342900"/>
            <a:r>
              <a:rPr lang="en-US" sz="1800" dirty="0"/>
              <a:t>Change of heliocentric orbital elements for these phases is accomplished via continuous low-thrust electric propulsion (EP)</a:t>
            </a:r>
          </a:p>
          <a:p>
            <a:endParaRPr lang="en-US" dirty="0"/>
          </a:p>
          <a:p>
            <a:r>
              <a:rPr lang="en-US" dirty="0"/>
              <a:t>The major mission phases (shown below) are : Outbound (Earth to Mars), Spiral Down at Mars, Low Mars Orbit (where the OS is retrieved), Spiral Up, and Inbound (Mars to Earth)</a:t>
            </a:r>
          </a:p>
          <a:p>
            <a:endParaRPr lang="en-US" dirty="0"/>
          </a:p>
          <a:p>
            <a:r>
              <a:rPr lang="en-US" dirty="0"/>
              <a:t>Results presented in this paper are for the Outbound phase trajectory</a:t>
            </a:r>
          </a:p>
          <a:p>
            <a:pPr marL="742950" lvl="2" indent="-342900"/>
            <a:r>
              <a:rPr lang="en-US" sz="1800" dirty="0"/>
              <a:t>However, the same assessments for other trajectory phases of the mission are being performed</a:t>
            </a:r>
          </a:p>
        </p:txBody>
      </p:sp>
      <p:grpSp>
        <p:nvGrpSpPr>
          <p:cNvPr id="4" name="Group 3">
            <a:extLst>
              <a:ext uri="{FF2B5EF4-FFF2-40B4-BE49-F238E27FC236}">
                <a16:creationId xmlns:a16="http://schemas.microsoft.com/office/drawing/2014/main" id="{F7F882FB-F88B-435E-BBC6-C802B6AD81A1}"/>
              </a:ext>
            </a:extLst>
          </p:cNvPr>
          <p:cNvGrpSpPr/>
          <p:nvPr/>
        </p:nvGrpSpPr>
        <p:grpSpPr>
          <a:xfrm>
            <a:off x="304497" y="5041576"/>
            <a:ext cx="8097718" cy="793956"/>
            <a:chOff x="1143000" y="228600"/>
            <a:chExt cx="8097718" cy="793956"/>
          </a:xfrm>
        </p:grpSpPr>
        <p:graphicFrame>
          <p:nvGraphicFramePr>
            <p:cNvPr id="5" name="Content Placeholder 5">
              <a:extLst>
                <a:ext uri="{FF2B5EF4-FFF2-40B4-BE49-F238E27FC236}">
                  <a16:creationId xmlns:a16="http://schemas.microsoft.com/office/drawing/2014/main" id="{07E1C29F-DE72-486F-920D-ACC241F5F399}"/>
                </a:ext>
              </a:extLst>
            </p:cNvPr>
            <p:cNvGraphicFramePr>
              <a:graphicFrameLocks/>
            </p:cNvGraphicFramePr>
            <p:nvPr>
              <p:extLst>
                <p:ext uri="{D42A27DB-BD31-4B8C-83A1-F6EECF244321}">
                  <p14:modId xmlns:p14="http://schemas.microsoft.com/office/powerpoint/2010/main" val="1053856138"/>
                </p:ext>
              </p:extLst>
            </p:nvPr>
          </p:nvGraphicFramePr>
          <p:xfrm>
            <a:off x="1143000" y="428758"/>
            <a:ext cx="7718400" cy="548640"/>
          </p:xfrm>
          <a:graphic>
            <a:graphicData uri="http://schemas.openxmlformats.org/drawingml/2006/table">
              <a:tbl>
                <a:tblPr/>
                <a:tblGrid>
                  <a:gridCol w="857600">
                    <a:extLst>
                      <a:ext uri="{9D8B030D-6E8A-4147-A177-3AD203B41FA5}">
                        <a16:colId xmlns:a16="http://schemas.microsoft.com/office/drawing/2014/main" val="20000"/>
                      </a:ext>
                    </a:extLst>
                  </a:gridCol>
                  <a:gridCol w="1500800">
                    <a:extLst>
                      <a:ext uri="{9D8B030D-6E8A-4147-A177-3AD203B41FA5}">
                        <a16:colId xmlns:a16="http://schemas.microsoft.com/office/drawing/2014/main" val="20008"/>
                      </a:ext>
                    </a:extLst>
                  </a:gridCol>
                  <a:gridCol w="857600">
                    <a:extLst>
                      <a:ext uri="{9D8B030D-6E8A-4147-A177-3AD203B41FA5}">
                        <a16:colId xmlns:a16="http://schemas.microsoft.com/office/drawing/2014/main" val="20022"/>
                      </a:ext>
                    </a:extLst>
                  </a:gridCol>
                  <a:gridCol w="1500800">
                    <a:extLst>
                      <a:ext uri="{9D8B030D-6E8A-4147-A177-3AD203B41FA5}">
                        <a16:colId xmlns:a16="http://schemas.microsoft.com/office/drawing/2014/main" val="20030"/>
                      </a:ext>
                    </a:extLst>
                  </a:gridCol>
                  <a:gridCol w="321600">
                    <a:extLst>
                      <a:ext uri="{9D8B030D-6E8A-4147-A177-3AD203B41FA5}">
                        <a16:colId xmlns:a16="http://schemas.microsoft.com/office/drawing/2014/main" val="20044"/>
                      </a:ext>
                    </a:extLst>
                  </a:gridCol>
                  <a:gridCol w="857600">
                    <a:extLst>
                      <a:ext uri="{9D8B030D-6E8A-4147-A177-3AD203B41FA5}">
                        <a16:colId xmlns:a16="http://schemas.microsoft.com/office/drawing/2014/main" val="20047"/>
                      </a:ext>
                    </a:extLst>
                  </a:gridCol>
                  <a:gridCol w="1500800">
                    <a:extLst>
                      <a:ext uri="{9D8B030D-6E8A-4147-A177-3AD203B41FA5}">
                        <a16:colId xmlns:a16="http://schemas.microsoft.com/office/drawing/2014/main" val="20055"/>
                      </a:ext>
                    </a:extLst>
                  </a:gridCol>
                  <a:gridCol w="107200">
                    <a:extLst>
                      <a:ext uri="{9D8B030D-6E8A-4147-A177-3AD203B41FA5}">
                        <a16:colId xmlns:a16="http://schemas.microsoft.com/office/drawing/2014/main" val="20069"/>
                      </a:ext>
                    </a:extLst>
                  </a:gridCol>
                  <a:gridCol w="107200">
                    <a:extLst>
                      <a:ext uri="{9D8B030D-6E8A-4147-A177-3AD203B41FA5}">
                        <a16:colId xmlns:a16="http://schemas.microsoft.com/office/drawing/2014/main" val="20070"/>
                      </a:ext>
                    </a:extLst>
                  </a:gridCol>
                  <a:gridCol w="107200">
                    <a:extLst>
                      <a:ext uri="{9D8B030D-6E8A-4147-A177-3AD203B41FA5}">
                        <a16:colId xmlns:a16="http://schemas.microsoft.com/office/drawing/2014/main" val="20071"/>
                      </a:ext>
                    </a:extLst>
                  </a:gridCol>
                </a:tblGrid>
                <a:tr h="262771">
                  <a:tc>
                    <a:txBody>
                      <a:bodyPr/>
                      <a:lstStyle/>
                      <a:p>
                        <a:pPr algn="ctr" fontAlgn="ctr"/>
                        <a:endParaRPr lang="en-US" sz="1100" b="0" i="0" u="none" strike="noStrike" dirty="0">
                          <a:solidFill>
                            <a:schemeClr val="bg1"/>
                          </a:solidFill>
                          <a:effectLst/>
                          <a:latin typeface="Calibri" panose="020F0502020204030204" pitchFamily="34" charset="0"/>
                        </a:endParaRPr>
                      </a:p>
                    </a:txBody>
                    <a:tcPr marL="5743" marR="5743" marT="574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sz="1100" b="0" i="0" u="none" strike="noStrike" dirty="0">
                          <a:solidFill>
                            <a:srgbClr val="FFFFFF"/>
                          </a:solidFill>
                          <a:effectLst/>
                          <a:latin typeface="Calibri" panose="020F0502020204030204" pitchFamily="34" charset="0"/>
                        </a:endParaRPr>
                      </a:p>
                    </a:txBody>
                    <a:tcPr marL="5743" marR="5743" marT="5743"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sz="1000" b="0" i="0" u="none" strike="noStrike" dirty="0">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sz="1100" b="0" i="0" u="none" strike="noStrike" dirty="0">
                          <a:solidFill>
                            <a:srgbClr val="FFFFFF"/>
                          </a:solidFill>
                          <a:effectLst/>
                          <a:latin typeface="Calibri" panose="020F0502020204030204" pitchFamily="34" charset="0"/>
                        </a:endParaRPr>
                      </a:p>
                    </a:txBody>
                    <a:tcPr marL="5743" marR="5743" marT="574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sz="600" b="0" i="0" u="none" strike="noStrike" dirty="0">
                          <a:solidFill>
                            <a:srgbClr val="000000"/>
                          </a:solidFill>
                          <a:effectLst/>
                          <a:latin typeface="Calibri" panose="020F0502020204030204" pitchFamily="34" charset="0"/>
                        </a:endParaRPr>
                      </a:p>
                    </a:txBody>
                    <a:tcPr marL="5743" marR="5743" marT="574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5743" marR="5743" marT="574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endParaRPr lang="en-US" sz="1100" b="0" i="0" u="none" strike="noStrike" dirty="0">
                          <a:solidFill>
                            <a:srgbClr val="000000"/>
                          </a:solidFill>
                          <a:effectLst/>
                          <a:latin typeface="Calibri" panose="020F0502020204030204" pitchFamily="34" charset="0"/>
                        </a:endParaRPr>
                      </a:p>
                    </a:txBody>
                    <a:tcPr marL="5743" marR="5743" marT="574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3185060820"/>
                    </a:ext>
                  </a:extLst>
                </a:tr>
                <a:tr h="285869">
                  <a:tc>
                    <a:txBody>
                      <a:bodyPr/>
                      <a:lstStyle/>
                      <a:p>
                        <a:pPr algn="ctr" fontAlgn="ctr"/>
                        <a:r>
                          <a:rPr lang="en-US" sz="900" b="0" i="0" u="none" strike="noStrike" dirty="0">
                            <a:solidFill>
                              <a:schemeClr val="bg1"/>
                            </a:solidFill>
                            <a:effectLst/>
                            <a:latin typeface="Calibri" panose="020F0502020204030204" pitchFamily="34" charset="0"/>
                          </a:rPr>
                          <a:t>Pre-Launch</a:t>
                        </a:r>
                        <a:endParaRPr lang="en-US" sz="1100" b="0" i="0" u="none" strike="noStrike" dirty="0">
                          <a:solidFill>
                            <a:schemeClr val="bg1"/>
                          </a:solidFill>
                          <a:effectLst/>
                          <a:latin typeface="Calibri" panose="020F0502020204030204" pitchFamily="34" charset="0"/>
                        </a:endParaRPr>
                      </a:p>
                    </a:txBody>
                    <a:tcPr marL="5743" marR="5743" marT="5743"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algn="ctr" fontAlgn="ctr"/>
                        <a:r>
                          <a:rPr lang="en-US" sz="1100" b="0" i="0" u="none" strike="noStrike" dirty="0">
                            <a:solidFill>
                              <a:srgbClr val="FFFFFF"/>
                            </a:solidFill>
                            <a:effectLst/>
                            <a:latin typeface="Calibri" panose="020F0502020204030204" pitchFamily="34" charset="0"/>
                          </a:rPr>
                          <a:t>Earth to Mars</a:t>
                        </a:r>
                      </a:p>
                    </a:txBody>
                    <a:tcPr marL="5743" marR="5743" marT="5743"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fontAlgn="ctr"/>
                        <a:r>
                          <a:rPr lang="en-US" sz="1000" b="0" i="0" u="none" strike="noStrike" dirty="0">
                            <a:solidFill>
                              <a:srgbClr val="000000"/>
                            </a:solidFill>
                            <a:effectLst/>
                            <a:latin typeface="Calibri" panose="020F0502020204030204" pitchFamily="34" charset="0"/>
                          </a:rPr>
                          <a:t>  Spiral Down</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r>
                          <a:rPr lang="en-US" sz="1100" b="0" i="0" u="none" strike="noStrike" dirty="0">
                            <a:solidFill>
                              <a:srgbClr val="FFFFFF"/>
                            </a:solidFill>
                            <a:effectLst/>
                            <a:latin typeface="Calibri" panose="020F0502020204030204" pitchFamily="34" charset="0"/>
                          </a:rPr>
                          <a:t>Low Mars</a:t>
                        </a:r>
                        <a:r>
                          <a:rPr lang="en-US" sz="1100" b="0" i="0" u="none" strike="noStrike" baseline="0" dirty="0">
                            <a:solidFill>
                              <a:srgbClr val="FFFFFF"/>
                            </a:solidFill>
                            <a:effectLst/>
                            <a:latin typeface="Calibri" panose="020F0502020204030204" pitchFamily="34" charset="0"/>
                          </a:rPr>
                          <a:t> Orbit (</a:t>
                        </a:r>
                        <a:r>
                          <a:rPr lang="en-US" sz="1100" b="0" i="0" u="none" strike="noStrike" dirty="0">
                            <a:solidFill>
                              <a:srgbClr val="FFFFFF"/>
                            </a:solidFill>
                            <a:effectLst/>
                            <a:latin typeface="Calibri" panose="020F0502020204030204" pitchFamily="34" charset="0"/>
                          </a:rPr>
                          <a:t>Relay)</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a:txBody>
                      <a:bodyPr/>
                      <a:lstStyle/>
                      <a:p>
                        <a:pPr algn="ctr" fontAlgn="ctr"/>
                        <a:r>
                          <a:rPr lang="en-US" sz="600" b="0" i="0" u="none" strike="noStrike" dirty="0">
                            <a:solidFill>
                              <a:srgbClr val="000000"/>
                            </a:solidFill>
                            <a:effectLst/>
                            <a:latin typeface="Calibri" panose="020F0502020204030204" pitchFamily="34" charset="0"/>
                          </a:rPr>
                          <a:t>RDV and Contain</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ctr"/>
                        <a:r>
                          <a:rPr lang="en-US" sz="1100" b="0" i="0" u="none" strike="noStrike" dirty="0">
                            <a:solidFill>
                              <a:srgbClr val="000000"/>
                            </a:solidFill>
                            <a:effectLst/>
                            <a:latin typeface="Calibri" panose="020F0502020204030204" pitchFamily="34" charset="0"/>
                          </a:rPr>
                          <a:t>Spiral Up</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r>
                          <a:rPr lang="en-US" sz="1100" b="0" i="0" u="none" strike="noStrike" dirty="0">
                            <a:solidFill>
                              <a:srgbClr val="000000"/>
                            </a:solidFill>
                            <a:effectLst/>
                            <a:latin typeface="Calibri" panose="020F0502020204030204" pitchFamily="34" charset="0"/>
                          </a:rPr>
                          <a:t>Mars to Earth</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7D31"/>
                      </a:solidFill>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8"/>
                    </a:ext>
                  </a:extLst>
                </a:tr>
              </a:tbl>
            </a:graphicData>
          </a:graphic>
        </p:graphicFrame>
        <p:sp>
          <p:nvSpPr>
            <p:cNvPr id="6" name="TextBox 5">
              <a:extLst>
                <a:ext uri="{FF2B5EF4-FFF2-40B4-BE49-F238E27FC236}">
                  <a16:creationId xmlns:a16="http://schemas.microsoft.com/office/drawing/2014/main" id="{CAE026E9-84C6-4910-8D6A-C4CEC6EB5483}"/>
                </a:ext>
              </a:extLst>
            </p:cNvPr>
            <p:cNvSpPr txBox="1"/>
            <p:nvPr/>
          </p:nvSpPr>
          <p:spPr>
            <a:xfrm>
              <a:off x="1695316" y="228600"/>
              <a:ext cx="598241" cy="261610"/>
            </a:xfrm>
            <a:prstGeom prst="rect">
              <a:avLst/>
            </a:prstGeom>
            <a:noFill/>
          </p:spPr>
          <p:txBody>
            <a:bodyPr wrap="none" rtlCol="0">
              <a:spAutoFit/>
            </a:bodyPr>
            <a:lstStyle/>
            <a:p>
              <a:pPr algn="ctr"/>
              <a:r>
                <a:rPr lang="en-US" sz="1100" b="1" dirty="0"/>
                <a:t>Launch</a:t>
              </a:r>
            </a:p>
          </p:txBody>
        </p:sp>
        <p:sp>
          <p:nvSpPr>
            <p:cNvPr id="7" name="TextBox 6">
              <a:extLst>
                <a:ext uri="{FF2B5EF4-FFF2-40B4-BE49-F238E27FC236}">
                  <a16:creationId xmlns:a16="http://schemas.microsoft.com/office/drawing/2014/main" id="{3119682E-A7F8-4EDA-8812-807FE55B256E}"/>
                </a:ext>
              </a:extLst>
            </p:cNvPr>
            <p:cNvSpPr txBox="1"/>
            <p:nvPr/>
          </p:nvSpPr>
          <p:spPr>
            <a:xfrm>
              <a:off x="2813840" y="228600"/>
              <a:ext cx="1377300" cy="261610"/>
            </a:xfrm>
            <a:prstGeom prst="rect">
              <a:avLst/>
            </a:prstGeom>
            <a:noFill/>
          </p:spPr>
          <p:txBody>
            <a:bodyPr wrap="none" rtlCol="0">
              <a:spAutoFit/>
            </a:bodyPr>
            <a:lstStyle/>
            <a:p>
              <a:pPr algn="ctr"/>
              <a:r>
                <a:rPr lang="en-US" sz="1100" b="1" dirty="0"/>
                <a:t>Mars Orbit Insertion</a:t>
              </a:r>
            </a:p>
          </p:txBody>
        </p:sp>
        <p:pic>
          <p:nvPicPr>
            <p:cNvPr id="8" name="Picture 3">
              <a:extLst>
                <a:ext uri="{FF2B5EF4-FFF2-40B4-BE49-F238E27FC236}">
                  <a16:creationId xmlns:a16="http://schemas.microsoft.com/office/drawing/2014/main" id="{D3777354-A5DC-4C30-BE12-B02AF9BE36FA}"/>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814052" y="659818"/>
              <a:ext cx="363168" cy="3627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Oval 8">
              <a:extLst>
                <a:ext uri="{FF2B5EF4-FFF2-40B4-BE49-F238E27FC236}">
                  <a16:creationId xmlns:a16="http://schemas.microsoft.com/office/drawing/2014/main" id="{4FC7BC0D-BF2B-4981-B6AA-3B1E6BE7AA9E}"/>
                </a:ext>
              </a:extLst>
            </p:cNvPr>
            <p:cNvSpPr>
              <a:spLocks noChangeAspect="1"/>
            </p:cNvSpPr>
            <p:nvPr/>
          </p:nvSpPr>
          <p:spPr bwMode="auto">
            <a:xfrm>
              <a:off x="3367548" y="696688"/>
              <a:ext cx="268144" cy="269482"/>
            </a:xfrm>
            <a:prstGeom prst="ellipse">
              <a:avLst/>
            </a:prstGeom>
            <a:blipFill rotWithShape="1">
              <a:blip r:embed="rId4" cstate="print">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457200" fontAlgn="base">
                <a:spcBef>
                  <a:spcPct val="0"/>
                </a:spcBef>
                <a:spcAft>
                  <a:spcPct val="0"/>
                </a:spcAft>
                <a:defRPr/>
              </a:pPr>
              <a:endParaRPr lang="en-US" sz="2400" dirty="0">
                <a:solidFill>
                  <a:srgbClr val="000000"/>
                </a:solidFill>
                <a:latin typeface="Arial" charset="0"/>
                <a:ea typeface="ＭＳ Ｐゴシック" charset="0"/>
              </a:endParaRPr>
            </a:p>
          </p:txBody>
        </p:sp>
        <p:sp>
          <p:nvSpPr>
            <p:cNvPr id="10" name="TextBox 9">
              <a:extLst>
                <a:ext uri="{FF2B5EF4-FFF2-40B4-BE49-F238E27FC236}">
                  <a16:creationId xmlns:a16="http://schemas.microsoft.com/office/drawing/2014/main" id="{7BD86E00-7ADD-437E-8BEE-42072432FE7C}"/>
                </a:ext>
              </a:extLst>
            </p:cNvPr>
            <p:cNvSpPr txBox="1"/>
            <p:nvPr/>
          </p:nvSpPr>
          <p:spPr>
            <a:xfrm>
              <a:off x="7842578" y="236232"/>
              <a:ext cx="1398140" cy="261610"/>
            </a:xfrm>
            <a:prstGeom prst="rect">
              <a:avLst/>
            </a:prstGeom>
            <a:noFill/>
          </p:spPr>
          <p:txBody>
            <a:bodyPr wrap="none" rtlCol="0">
              <a:spAutoFit/>
            </a:bodyPr>
            <a:lstStyle/>
            <a:p>
              <a:pPr algn="ctr"/>
              <a:r>
                <a:rPr lang="en-US" sz="1100" b="1" dirty="0"/>
                <a:t>Earth Interface Point</a:t>
              </a:r>
            </a:p>
          </p:txBody>
        </p:sp>
        <p:pic>
          <p:nvPicPr>
            <p:cNvPr id="11" name="Picture 3">
              <a:extLst>
                <a:ext uri="{FF2B5EF4-FFF2-40B4-BE49-F238E27FC236}">
                  <a16:creationId xmlns:a16="http://schemas.microsoft.com/office/drawing/2014/main" id="{F46836FB-9C3D-4B38-BD67-2BC0CCEDE3A5}"/>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8352804" y="649985"/>
              <a:ext cx="363168" cy="3627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cxnSp>
        <p:nvCxnSpPr>
          <p:cNvPr id="13" name="Straight Connector 12">
            <a:extLst>
              <a:ext uri="{FF2B5EF4-FFF2-40B4-BE49-F238E27FC236}">
                <a16:creationId xmlns:a16="http://schemas.microsoft.com/office/drawing/2014/main" id="{DAB6DE26-6864-4A61-8BA5-9550BE11377A}"/>
              </a:ext>
            </a:extLst>
          </p:cNvPr>
          <p:cNvCxnSpPr>
            <a:cxnSpLocks/>
          </p:cNvCxnSpPr>
          <p:nvPr/>
        </p:nvCxnSpPr>
        <p:spPr bwMode="auto">
          <a:xfrm flipV="1">
            <a:off x="1221827" y="4698875"/>
            <a:ext cx="1443318" cy="779930"/>
          </a:xfrm>
          <a:prstGeom prst="line">
            <a:avLst/>
          </a:prstGeom>
          <a:noFill/>
          <a:ln w="25400" cap="flat" cmpd="sng" algn="ctr">
            <a:solidFill>
              <a:schemeClr val="accent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CA85736-AF8B-491B-8D53-C929BCCF2228}"/>
              </a:ext>
            </a:extLst>
          </p:cNvPr>
          <p:cNvCxnSpPr>
            <a:cxnSpLocks/>
          </p:cNvCxnSpPr>
          <p:nvPr/>
        </p:nvCxnSpPr>
        <p:spPr bwMode="auto">
          <a:xfrm flipV="1">
            <a:off x="2566533" y="4671981"/>
            <a:ext cx="116541" cy="842686"/>
          </a:xfrm>
          <a:prstGeom prst="line">
            <a:avLst/>
          </a:prstGeom>
          <a:noFill/>
          <a:ln w="25400" cap="flat" cmpd="sng" algn="ctr">
            <a:solidFill>
              <a:schemeClr val="accent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2B06C292-B708-470A-AFAD-A8E38E45625B}"/>
              </a:ext>
            </a:extLst>
          </p:cNvPr>
          <p:cNvSpPr txBox="1"/>
          <p:nvPr/>
        </p:nvSpPr>
        <p:spPr>
          <a:xfrm>
            <a:off x="1197175" y="4402149"/>
            <a:ext cx="3036793" cy="307777"/>
          </a:xfrm>
          <a:prstGeom prst="rect">
            <a:avLst/>
          </a:prstGeom>
          <a:noFill/>
        </p:spPr>
        <p:txBody>
          <a:bodyPr wrap="square">
            <a:spAutoFit/>
          </a:bodyPr>
          <a:lstStyle/>
          <a:p>
            <a:pPr algn="ctr"/>
            <a:r>
              <a:rPr lang="en-US" sz="1400" b="1" dirty="0">
                <a:solidFill>
                  <a:srgbClr val="FF0000"/>
                </a:solidFill>
              </a:rPr>
              <a:t>Outbound phase trajectory</a:t>
            </a:r>
          </a:p>
        </p:txBody>
      </p:sp>
      <p:pic>
        <p:nvPicPr>
          <p:cNvPr id="15" name="Picture 14">
            <a:extLst>
              <a:ext uri="{FF2B5EF4-FFF2-40B4-BE49-F238E27FC236}">
                <a16:creationId xmlns:a16="http://schemas.microsoft.com/office/drawing/2014/main" id="{D863754D-89C8-4507-A298-5A9DDE810C21}"/>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58585" y="1873917"/>
            <a:ext cx="3849624" cy="2798064"/>
          </a:xfrm>
          <a:prstGeom prst="rect">
            <a:avLst/>
          </a:prstGeom>
          <a:noFill/>
        </p:spPr>
      </p:pic>
      <p:sp>
        <p:nvSpPr>
          <p:cNvPr id="12" name="TextBox 11">
            <a:extLst>
              <a:ext uri="{FF2B5EF4-FFF2-40B4-BE49-F238E27FC236}">
                <a16:creationId xmlns:a16="http://schemas.microsoft.com/office/drawing/2014/main" id="{C20638DC-A372-4E0F-8E9F-AFA829F12D14}"/>
              </a:ext>
            </a:extLst>
          </p:cNvPr>
          <p:cNvSpPr txBox="1"/>
          <p:nvPr/>
        </p:nvSpPr>
        <p:spPr>
          <a:xfrm>
            <a:off x="9025759" y="1419446"/>
            <a:ext cx="2364827" cy="369332"/>
          </a:xfrm>
          <a:prstGeom prst="rect">
            <a:avLst/>
          </a:prstGeom>
          <a:noFill/>
        </p:spPr>
        <p:txBody>
          <a:bodyPr wrap="square" rtlCol="0">
            <a:spAutoFit/>
          </a:bodyPr>
          <a:lstStyle/>
          <a:p>
            <a:r>
              <a:rPr lang="en-US" dirty="0"/>
              <a:t>Outbound trajectory</a:t>
            </a:r>
          </a:p>
        </p:txBody>
      </p:sp>
    </p:spTree>
    <p:extLst>
      <p:ext uri="{BB962C8B-B14F-4D97-AF65-F5344CB8AC3E}">
        <p14:creationId xmlns:p14="http://schemas.microsoft.com/office/powerpoint/2010/main" val="2742612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B8D3E9-7F16-4A7E-84D9-C73F6FE685E8}"/>
              </a:ext>
            </a:extLst>
          </p:cNvPr>
          <p:cNvPicPr>
            <a:picLocks noChangeAspect="1"/>
          </p:cNvPicPr>
          <p:nvPr/>
        </p:nvPicPr>
        <p:blipFill>
          <a:blip r:embed="rId3"/>
          <a:stretch>
            <a:fillRect/>
          </a:stretch>
        </p:blipFill>
        <p:spPr>
          <a:xfrm>
            <a:off x="7680960" y="941832"/>
            <a:ext cx="3779874" cy="2743200"/>
          </a:xfrm>
          <a:prstGeom prst="rect">
            <a:avLst/>
          </a:prstGeom>
        </p:spPr>
      </p:pic>
      <p:sp>
        <p:nvSpPr>
          <p:cNvPr id="4098" name="Rectangle 2"/>
          <p:cNvSpPr>
            <a:spLocks noGrp="1" noChangeArrowheads="1"/>
          </p:cNvSpPr>
          <p:nvPr>
            <p:ph type="title"/>
          </p:nvPr>
        </p:nvSpPr>
        <p:spPr/>
        <p:txBody>
          <a:bodyPr/>
          <a:lstStyle/>
          <a:p>
            <a:pPr>
              <a:defRPr/>
            </a:pPr>
            <a:r>
              <a:rPr lang="en-US" sz="2400" b="1" i="1" dirty="0"/>
              <a:t>Analysis of Meteoroid Impingement Fluence over Trajectory</a:t>
            </a:r>
          </a:p>
        </p:txBody>
      </p:sp>
      <p:sp>
        <p:nvSpPr>
          <p:cNvPr id="23" name="Rectangle 3">
            <a:extLst>
              <a:ext uri="{FF2B5EF4-FFF2-40B4-BE49-F238E27FC236}">
                <a16:creationId xmlns:a16="http://schemas.microsoft.com/office/drawing/2014/main" id="{5295E4C4-9F70-4711-BC0E-AB82A02EB6E5}"/>
              </a:ext>
            </a:extLst>
          </p:cNvPr>
          <p:cNvSpPr>
            <a:spLocks noGrp="1" noChangeArrowheads="1"/>
          </p:cNvSpPr>
          <p:nvPr>
            <p:ph idx="1"/>
          </p:nvPr>
        </p:nvSpPr>
        <p:spPr>
          <a:xfrm>
            <a:off x="387351" y="949843"/>
            <a:ext cx="7021222" cy="5398570"/>
          </a:xfrm>
        </p:spPr>
        <p:txBody>
          <a:bodyPr/>
          <a:lstStyle/>
          <a:p>
            <a:r>
              <a:rPr lang="en-US" sz="1600" dirty="0"/>
              <a:t>MODRA (Meteoroid and Orbital Debris Risk Assessment) is a probabilistic risk assessment tool for examining the risk of damage to spacecraft components by meteoroids and orbital debris </a:t>
            </a:r>
          </a:p>
          <a:p>
            <a:endParaRPr lang="en-US" sz="1600" dirty="0"/>
          </a:p>
          <a:p>
            <a:r>
              <a:rPr lang="en-US" sz="1600" dirty="0"/>
              <a:t>A typical analysis begins by creating a model of the MMOD environment including flux, impact velocities, and impact directionality, in this case from NASA Meteoroid Engineering Model ver. 3 (MEM3)</a:t>
            </a:r>
          </a:p>
          <a:p>
            <a:endParaRPr lang="en-US" sz="1600" dirty="0"/>
          </a:p>
          <a:p>
            <a:r>
              <a:rPr lang="en-US" sz="1600" dirty="0"/>
              <a:t>The ERO Outbound trajectory was down-sampled to 100 points, each representing a single segment of the trajectory</a:t>
            </a:r>
          </a:p>
          <a:p>
            <a:endParaRPr lang="en-US" sz="1600" dirty="0"/>
          </a:p>
          <a:p>
            <a:r>
              <a:rPr lang="en-US" sz="1600" dirty="0"/>
              <a:t>MEM3 was evaluated at the down-sampled points, producing files of impinging flux vs. relative velocity, azimuth, and elevation in the MEM3 body-fixed frame at each point</a:t>
            </a:r>
          </a:p>
          <a:p>
            <a:endParaRPr lang="en-US" sz="1600" dirty="0"/>
          </a:p>
          <a:p>
            <a:r>
              <a:rPr lang="en-US" sz="1600" dirty="0"/>
              <a:t>MODRA uses the ERO spacecraft attitude and MEM3 flux files at each trajectory point to compute cumulative impinging fluence (integrated flux) on the MMPS over each segment represented by each point</a:t>
            </a:r>
          </a:p>
        </p:txBody>
      </p:sp>
      <p:pic>
        <p:nvPicPr>
          <p:cNvPr id="5" name="Picture 4">
            <a:extLst>
              <a:ext uri="{FF2B5EF4-FFF2-40B4-BE49-F238E27FC236}">
                <a16:creationId xmlns:a16="http://schemas.microsoft.com/office/drawing/2014/main" id="{DFD0099D-1BDB-49E4-985D-9E9F6D11726F}"/>
              </a:ext>
            </a:extLst>
          </p:cNvPr>
          <p:cNvPicPr>
            <a:picLocks noChangeAspect="1"/>
          </p:cNvPicPr>
          <p:nvPr/>
        </p:nvPicPr>
        <p:blipFill>
          <a:blip r:embed="rId4"/>
          <a:stretch>
            <a:fillRect/>
          </a:stretch>
        </p:blipFill>
        <p:spPr>
          <a:xfrm>
            <a:off x="7677989" y="3832736"/>
            <a:ext cx="3779874" cy="2743200"/>
          </a:xfrm>
          <a:prstGeom prst="rect">
            <a:avLst/>
          </a:prstGeom>
        </p:spPr>
      </p:pic>
      <p:grpSp>
        <p:nvGrpSpPr>
          <p:cNvPr id="6" name="Group 5">
            <a:extLst>
              <a:ext uri="{FF2B5EF4-FFF2-40B4-BE49-F238E27FC236}">
                <a16:creationId xmlns:a16="http://schemas.microsoft.com/office/drawing/2014/main" id="{B88660BA-58BC-4B7A-874B-843CA18C2691}"/>
              </a:ext>
            </a:extLst>
          </p:cNvPr>
          <p:cNvGrpSpPr>
            <a:grpSpLocks noChangeAspect="1"/>
          </p:cNvGrpSpPr>
          <p:nvPr/>
        </p:nvGrpSpPr>
        <p:grpSpPr>
          <a:xfrm rot="5400000">
            <a:off x="3424389" y="6039235"/>
            <a:ext cx="756121" cy="457200"/>
            <a:chOff x="3190800" y="3312165"/>
            <a:chExt cx="4482595" cy="2710470"/>
          </a:xfrm>
        </p:grpSpPr>
        <p:sp>
          <p:nvSpPr>
            <p:cNvPr id="7" name="Oval 6">
              <a:extLst>
                <a:ext uri="{FF2B5EF4-FFF2-40B4-BE49-F238E27FC236}">
                  <a16:creationId xmlns:a16="http://schemas.microsoft.com/office/drawing/2014/main" id="{B8861D2D-A0F7-4566-8F8B-B1A63AE2CA54}"/>
                </a:ext>
              </a:extLst>
            </p:cNvPr>
            <p:cNvSpPr/>
            <p:nvPr/>
          </p:nvSpPr>
          <p:spPr>
            <a:xfrm>
              <a:off x="4200030" y="3312165"/>
              <a:ext cx="2524988" cy="2608566"/>
            </a:xfrm>
            <a:prstGeom prst="ellipse">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8" name="Rectangle 7">
              <a:extLst>
                <a:ext uri="{FF2B5EF4-FFF2-40B4-BE49-F238E27FC236}">
                  <a16:creationId xmlns:a16="http://schemas.microsoft.com/office/drawing/2014/main" id="{3288D103-55A1-46A6-A280-1DE82BDE7A47}"/>
                </a:ext>
              </a:extLst>
            </p:cNvPr>
            <p:cNvSpPr/>
            <p:nvPr/>
          </p:nvSpPr>
          <p:spPr>
            <a:xfrm>
              <a:off x="4182216" y="3715313"/>
              <a:ext cx="2584072" cy="2307322"/>
            </a:xfrm>
            <a:prstGeom prst="rect">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cxnSp>
          <p:nvCxnSpPr>
            <p:cNvPr id="9" name="Straight Connector 8">
              <a:extLst>
                <a:ext uri="{FF2B5EF4-FFF2-40B4-BE49-F238E27FC236}">
                  <a16:creationId xmlns:a16="http://schemas.microsoft.com/office/drawing/2014/main" id="{DA521060-6A3C-43A5-8D60-C843D2F1FE4D}"/>
                </a:ext>
              </a:extLst>
            </p:cNvPr>
            <p:cNvCxnSpPr>
              <a:cxnSpLocks/>
            </p:cNvCxnSpPr>
            <p:nvPr/>
          </p:nvCxnSpPr>
          <p:spPr>
            <a:xfrm>
              <a:off x="4643592" y="3622056"/>
              <a:ext cx="1633182"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5579A1A-92CE-4457-A9E8-C68D671FA1F2}"/>
                </a:ext>
              </a:extLst>
            </p:cNvPr>
            <p:cNvCxnSpPr>
              <a:cxnSpLocks/>
            </p:cNvCxnSpPr>
            <p:nvPr/>
          </p:nvCxnSpPr>
          <p:spPr>
            <a:xfrm>
              <a:off x="4757323" y="3535620"/>
              <a:ext cx="1390492"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0EEB1A6-210C-41D7-AFAC-108C5A63431A}"/>
                </a:ext>
              </a:extLst>
            </p:cNvPr>
            <p:cNvCxnSpPr>
              <a:cxnSpLocks/>
            </p:cNvCxnSpPr>
            <p:nvPr/>
          </p:nvCxnSpPr>
          <p:spPr>
            <a:xfrm>
              <a:off x="4948392" y="3452636"/>
              <a:ext cx="1069074"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3F63D44-2CB7-4209-B031-3453EC33BAE5}"/>
                </a:ext>
              </a:extLst>
            </p:cNvPr>
            <p:cNvCxnSpPr>
              <a:cxnSpLocks/>
            </p:cNvCxnSpPr>
            <p:nvPr/>
          </p:nvCxnSpPr>
          <p:spPr>
            <a:xfrm>
              <a:off x="5095770" y="3383227"/>
              <a:ext cx="787966"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B16F30A-47C3-41F0-8E45-93110B5AE3A9}"/>
                </a:ext>
              </a:extLst>
            </p:cNvPr>
            <p:cNvCxnSpPr>
              <a:cxnSpLocks/>
            </p:cNvCxnSpPr>
            <p:nvPr/>
          </p:nvCxnSpPr>
          <p:spPr>
            <a:xfrm>
              <a:off x="3216691" y="5058482"/>
              <a:ext cx="4456704"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695F9A0-8E1B-4327-B9FB-A51CF26BEE77}"/>
                </a:ext>
              </a:extLst>
            </p:cNvPr>
            <p:cNvCxnSpPr>
              <a:cxnSpLocks/>
            </p:cNvCxnSpPr>
            <p:nvPr/>
          </p:nvCxnSpPr>
          <p:spPr>
            <a:xfrm>
              <a:off x="4522093" y="3715316"/>
              <a:ext cx="1830618"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CA3C542-1397-481B-AE8A-05C769826F6E}"/>
                </a:ext>
              </a:extLst>
            </p:cNvPr>
            <p:cNvCxnSpPr/>
            <p:nvPr/>
          </p:nvCxnSpPr>
          <p:spPr>
            <a:xfrm>
              <a:off x="3417959"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712C45A7-257F-4912-B708-89F9E5F1FCA9}"/>
                </a:ext>
              </a:extLst>
            </p:cNvPr>
            <p:cNvCxnSpPr/>
            <p:nvPr/>
          </p:nvCxnSpPr>
          <p:spPr>
            <a:xfrm>
              <a:off x="3685974"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B5E1E36E-93F5-4CDD-8923-B91B35D333B0}"/>
                </a:ext>
              </a:extLst>
            </p:cNvPr>
            <p:cNvCxnSpPr/>
            <p:nvPr/>
          </p:nvCxnSpPr>
          <p:spPr>
            <a:xfrm>
              <a:off x="4084102" y="5085777"/>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AEE680DA-E057-4417-BDBB-13830C1D0B68}"/>
                </a:ext>
              </a:extLst>
            </p:cNvPr>
            <p:cNvCxnSpPr/>
            <p:nvPr/>
          </p:nvCxnSpPr>
          <p:spPr>
            <a:xfrm>
              <a:off x="4453854" y="5085777"/>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630644FF-4159-4475-AC04-FB6A5886F042}"/>
                </a:ext>
              </a:extLst>
            </p:cNvPr>
            <p:cNvCxnSpPr/>
            <p:nvPr/>
          </p:nvCxnSpPr>
          <p:spPr>
            <a:xfrm>
              <a:off x="4891525"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5471D0D-1858-412B-BA18-E890A5C2D49B}"/>
                </a:ext>
              </a:extLst>
            </p:cNvPr>
            <p:cNvCxnSpPr/>
            <p:nvPr/>
          </p:nvCxnSpPr>
          <p:spPr>
            <a:xfrm>
              <a:off x="6017466"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3A6AEE2B-5B46-4A88-9146-65C3227323D4}"/>
                </a:ext>
              </a:extLst>
            </p:cNvPr>
            <p:cNvCxnSpPr/>
            <p:nvPr/>
          </p:nvCxnSpPr>
          <p:spPr>
            <a:xfrm>
              <a:off x="6511060"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764EBE06-0814-417F-B6C3-52AADAD140AE}"/>
                </a:ext>
              </a:extLst>
            </p:cNvPr>
            <p:cNvCxnSpPr/>
            <p:nvPr/>
          </p:nvCxnSpPr>
          <p:spPr>
            <a:xfrm>
              <a:off x="6961436"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BA3F751-E946-49B8-8B4A-36289C53FC89}"/>
                </a:ext>
              </a:extLst>
            </p:cNvPr>
            <p:cNvCxnSpPr/>
            <p:nvPr/>
          </p:nvCxnSpPr>
          <p:spPr>
            <a:xfrm>
              <a:off x="7305880"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ABC08612-9AAA-466E-A05C-5FAF5DCE8098}"/>
                </a:ext>
              </a:extLst>
            </p:cNvPr>
            <p:cNvCxnSpPr/>
            <p:nvPr/>
          </p:nvCxnSpPr>
          <p:spPr>
            <a:xfrm>
              <a:off x="7518168"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46E6C948-425F-4439-BAA3-6DCAEC2B0AF1}"/>
                </a:ext>
              </a:extLst>
            </p:cNvPr>
            <p:cNvCxnSpPr>
              <a:cxnSpLocks/>
            </p:cNvCxnSpPr>
            <p:nvPr/>
          </p:nvCxnSpPr>
          <p:spPr>
            <a:xfrm flipH="1">
              <a:off x="3417959" y="3715316"/>
              <a:ext cx="1269242" cy="134316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04380DD4-F5FA-49E9-8D3D-AD6CDBBC3566}"/>
                </a:ext>
              </a:extLst>
            </p:cNvPr>
            <p:cNvCxnSpPr>
              <a:cxnSpLocks/>
            </p:cNvCxnSpPr>
            <p:nvPr/>
          </p:nvCxnSpPr>
          <p:spPr>
            <a:xfrm flipH="1">
              <a:off x="3706723" y="3701219"/>
              <a:ext cx="1177054" cy="135498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79BD1ED-58F7-4E24-BA5A-0B931542E5FE}"/>
                </a:ext>
              </a:extLst>
            </p:cNvPr>
            <p:cNvCxnSpPr>
              <a:cxnSpLocks/>
            </p:cNvCxnSpPr>
            <p:nvPr/>
          </p:nvCxnSpPr>
          <p:spPr>
            <a:xfrm flipH="1">
              <a:off x="4060616" y="3715314"/>
              <a:ext cx="1004006" cy="132922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84BD79DA-7A84-4567-AB96-E6FEE5B81C90}"/>
                </a:ext>
              </a:extLst>
            </p:cNvPr>
            <p:cNvCxnSpPr>
              <a:cxnSpLocks/>
            </p:cNvCxnSpPr>
            <p:nvPr/>
          </p:nvCxnSpPr>
          <p:spPr>
            <a:xfrm flipH="1">
              <a:off x="4434302" y="3724608"/>
              <a:ext cx="794261" cy="134553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4821B3F4-4B88-4582-935D-5E3B137483CF}"/>
                </a:ext>
              </a:extLst>
            </p:cNvPr>
            <p:cNvCxnSpPr>
              <a:cxnSpLocks/>
            </p:cNvCxnSpPr>
            <p:nvPr/>
          </p:nvCxnSpPr>
          <p:spPr>
            <a:xfrm flipH="1">
              <a:off x="4875604" y="3718296"/>
              <a:ext cx="505527" cy="136758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24EF36D5-6EB6-403F-BCC9-3C73AE4CA015}"/>
                </a:ext>
              </a:extLst>
            </p:cNvPr>
            <p:cNvCxnSpPr>
              <a:cxnSpLocks/>
            </p:cNvCxnSpPr>
            <p:nvPr/>
          </p:nvCxnSpPr>
          <p:spPr>
            <a:xfrm>
              <a:off x="5602249" y="3708492"/>
              <a:ext cx="402492" cy="1345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CB1941A7-6AF1-4534-8081-3599CF0E6E4F}"/>
                </a:ext>
              </a:extLst>
            </p:cNvPr>
            <p:cNvCxnSpPr>
              <a:cxnSpLocks/>
            </p:cNvCxnSpPr>
            <p:nvPr/>
          </p:nvCxnSpPr>
          <p:spPr>
            <a:xfrm>
              <a:off x="5714163" y="3722141"/>
              <a:ext cx="786849" cy="134800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EF9B17E4-4E29-49BD-88E4-8B7B379D9208}"/>
                </a:ext>
              </a:extLst>
            </p:cNvPr>
            <p:cNvCxnSpPr>
              <a:cxnSpLocks/>
            </p:cNvCxnSpPr>
            <p:nvPr/>
          </p:nvCxnSpPr>
          <p:spPr>
            <a:xfrm>
              <a:off x="5883736" y="3722141"/>
              <a:ext cx="1067651" cy="134800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E44222D-33C3-44FF-98F9-920AEBEDFF8D}"/>
                </a:ext>
              </a:extLst>
            </p:cNvPr>
            <p:cNvCxnSpPr>
              <a:cxnSpLocks/>
            </p:cNvCxnSpPr>
            <p:nvPr/>
          </p:nvCxnSpPr>
          <p:spPr>
            <a:xfrm>
              <a:off x="6077007" y="3729259"/>
              <a:ext cx="1225542" cy="132457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378C577-EEE1-4B98-BD9D-9FFF9217617E}"/>
                </a:ext>
              </a:extLst>
            </p:cNvPr>
            <p:cNvCxnSpPr>
              <a:cxnSpLocks/>
            </p:cNvCxnSpPr>
            <p:nvPr/>
          </p:nvCxnSpPr>
          <p:spPr>
            <a:xfrm>
              <a:off x="6209082" y="3701219"/>
              <a:ext cx="1288615" cy="135261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BABDE1E8-BEF3-4E72-B2F0-2993262433DD}"/>
                </a:ext>
              </a:extLst>
            </p:cNvPr>
            <p:cNvCxnSpPr>
              <a:cxnSpLocks/>
            </p:cNvCxnSpPr>
            <p:nvPr/>
          </p:nvCxnSpPr>
          <p:spPr>
            <a:xfrm flipH="1">
              <a:off x="3190800" y="3715313"/>
              <a:ext cx="1345345" cy="1345893"/>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64F7E339-81FC-48E6-ABC4-460CE1E3F7D1}"/>
                </a:ext>
              </a:extLst>
            </p:cNvPr>
            <p:cNvCxnSpPr>
              <a:cxnSpLocks/>
            </p:cNvCxnSpPr>
            <p:nvPr/>
          </p:nvCxnSpPr>
          <p:spPr>
            <a:xfrm>
              <a:off x="6357167" y="3725866"/>
              <a:ext cx="1313548" cy="133478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1EAAA953-C269-4674-9B15-E70B3A05EAEF}"/>
                </a:ext>
              </a:extLst>
            </p:cNvPr>
            <p:cNvCxnSpPr/>
            <p:nvPr/>
          </p:nvCxnSpPr>
          <p:spPr>
            <a:xfrm>
              <a:off x="3201464" y="5060655"/>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456566CC-AA26-40F8-9D2A-78D5C6C16FCF}"/>
                </a:ext>
              </a:extLst>
            </p:cNvPr>
            <p:cNvCxnSpPr/>
            <p:nvPr/>
          </p:nvCxnSpPr>
          <p:spPr>
            <a:xfrm>
              <a:off x="7670715" y="5070145"/>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2965F05-FB7E-42F6-A3C8-709459E575D4}"/>
                </a:ext>
              </a:extLst>
            </p:cNvPr>
            <p:cNvCxnSpPr>
              <a:cxnSpLocks/>
            </p:cNvCxnSpPr>
            <p:nvPr/>
          </p:nvCxnSpPr>
          <p:spPr>
            <a:xfrm>
              <a:off x="3216691" y="5336276"/>
              <a:ext cx="4456704"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cxnSp>
        <p:nvCxnSpPr>
          <p:cNvPr id="41" name="Straight Arrow Connector 40">
            <a:extLst>
              <a:ext uri="{FF2B5EF4-FFF2-40B4-BE49-F238E27FC236}">
                <a16:creationId xmlns:a16="http://schemas.microsoft.com/office/drawing/2014/main" id="{416E80E8-CCE4-4827-B5AE-1905FCA8EA1E}"/>
              </a:ext>
            </a:extLst>
          </p:cNvPr>
          <p:cNvCxnSpPr>
            <a:cxnSpLocks/>
            <a:stCxn id="8" idx="2"/>
          </p:cNvCxnSpPr>
          <p:nvPr/>
        </p:nvCxnSpPr>
        <p:spPr>
          <a:xfrm flipV="1">
            <a:off x="3573849" y="6259238"/>
            <a:ext cx="1631564" cy="15708"/>
          </a:xfrm>
          <a:prstGeom prst="straightConnector1">
            <a:avLst/>
          </a:prstGeom>
          <a:ln w="444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2" name="Rectangle 41">
            <a:extLst>
              <a:ext uri="{FF2B5EF4-FFF2-40B4-BE49-F238E27FC236}">
                <a16:creationId xmlns:a16="http://schemas.microsoft.com/office/drawing/2014/main" id="{F3409EF9-4348-4E74-92C2-FC7B28625542}"/>
              </a:ext>
            </a:extLst>
          </p:cNvPr>
          <p:cNvSpPr/>
          <p:nvPr/>
        </p:nvSpPr>
        <p:spPr>
          <a:xfrm>
            <a:off x="4210287" y="6358456"/>
            <a:ext cx="2147886" cy="279148"/>
          </a:xfrm>
          <a:prstGeom prst="rect">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Spacecraft bus x</a:t>
            </a:r>
          </a:p>
        </p:txBody>
      </p:sp>
      <p:sp>
        <p:nvSpPr>
          <p:cNvPr id="43" name="TextBox 42">
            <a:extLst>
              <a:ext uri="{FF2B5EF4-FFF2-40B4-BE49-F238E27FC236}">
                <a16:creationId xmlns:a16="http://schemas.microsoft.com/office/drawing/2014/main" id="{91FF385F-0EA9-4ACD-ADB0-04B2EBC47969}"/>
              </a:ext>
            </a:extLst>
          </p:cNvPr>
          <p:cNvSpPr txBox="1"/>
          <p:nvPr/>
        </p:nvSpPr>
        <p:spPr>
          <a:xfrm>
            <a:off x="2811585" y="5868316"/>
            <a:ext cx="904999" cy="369332"/>
          </a:xfrm>
          <a:prstGeom prst="rect">
            <a:avLst/>
          </a:prstGeom>
          <a:noFill/>
        </p:spPr>
        <p:txBody>
          <a:bodyPr wrap="square" rtlCol="0">
            <a:spAutoFit/>
          </a:bodyPr>
          <a:lstStyle/>
          <a:p>
            <a:r>
              <a:rPr lang="en-US" dirty="0"/>
              <a:t>MMPS</a:t>
            </a:r>
          </a:p>
        </p:txBody>
      </p:sp>
    </p:spTree>
    <p:extLst>
      <p:ext uri="{BB962C8B-B14F-4D97-AF65-F5344CB8AC3E}">
        <p14:creationId xmlns:p14="http://schemas.microsoft.com/office/powerpoint/2010/main" val="202871312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Group 101">
            <a:extLst>
              <a:ext uri="{FF2B5EF4-FFF2-40B4-BE49-F238E27FC236}">
                <a16:creationId xmlns:a16="http://schemas.microsoft.com/office/drawing/2014/main" id="{0496327A-E4B3-4449-8480-6AC0581AE1DA}"/>
              </a:ext>
            </a:extLst>
          </p:cNvPr>
          <p:cNvGrpSpPr>
            <a:grpSpLocks noChangeAspect="1"/>
          </p:cNvGrpSpPr>
          <p:nvPr/>
        </p:nvGrpSpPr>
        <p:grpSpPr>
          <a:xfrm rot="2929869">
            <a:off x="10334777" y="4605783"/>
            <a:ext cx="756121" cy="457200"/>
            <a:chOff x="3190800" y="3312165"/>
            <a:chExt cx="4482595" cy="2710470"/>
          </a:xfrm>
        </p:grpSpPr>
        <p:sp>
          <p:nvSpPr>
            <p:cNvPr id="103" name="Oval 102">
              <a:extLst>
                <a:ext uri="{FF2B5EF4-FFF2-40B4-BE49-F238E27FC236}">
                  <a16:creationId xmlns:a16="http://schemas.microsoft.com/office/drawing/2014/main" id="{78B1237A-F0E3-4C58-BB96-A819204F07C4}"/>
                </a:ext>
              </a:extLst>
            </p:cNvPr>
            <p:cNvSpPr/>
            <p:nvPr/>
          </p:nvSpPr>
          <p:spPr>
            <a:xfrm>
              <a:off x="4200030" y="3312165"/>
              <a:ext cx="2524988" cy="2608566"/>
            </a:xfrm>
            <a:prstGeom prst="ellipse">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04" name="Rectangle 103">
              <a:extLst>
                <a:ext uri="{FF2B5EF4-FFF2-40B4-BE49-F238E27FC236}">
                  <a16:creationId xmlns:a16="http://schemas.microsoft.com/office/drawing/2014/main" id="{881093C3-93B5-474F-9171-F777EB9952F4}"/>
                </a:ext>
              </a:extLst>
            </p:cNvPr>
            <p:cNvSpPr/>
            <p:nvPr/>
          </p:nvSpPr>
          <p:spPr>
            <a:xfrm>
              <a:off x="4182216" y="3715313"/>
              <a:ext cx="2584072" cy="2307322"/>
            </a:xfrm>
            <a:prstGeom prst="rect">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cxnSp>
          <p:nvCxnSpPr>
            <p:cNvPr id="105" name="Straight Connector 104">
              <a:extLst>
                <a:ext uri="{FF2B5EF4-FFF2-40B4-BE49-F238E27FC236}">
                  <a16:creationId xmlns:a16="http://schemas.microsoft.com/office/drawing/2014/main" id="{955D58BE-78A0-4DFF-85C3-76306826C52C}"/>
                </a:ext>
              </a:extLst>
            </p:cNvPr>
            <p:cNvCxnSpPr>
              <a:cxnSpLocks/>
            </p:cNvCxnSpPr>
            <p:nvPr/>
          </p:nvCxnSpPr>
          <p:spPr>
            <a:xfrm>
              <a:off x="4643592" y="3622056"/>
              <a:ext cx="1633182"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B355DE39-4DE7-4708-BD05-BC533D20A202}"/>
                </a:ext>
              </a:extLst>
            </p:cNvPr>
            <p:cNvCxnSpPr>
              <a:cxnSpLocks/>
            </p:cNvCxnSpPr>
            <p:nvPr/>
          </p:nvCxnSpPr>
          <p:spPr>
            <a:xfrm>
              <a:off x="4757323" y="3535620"/>
              <a:ext cx="1390492"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B235F016-2C06-4A34-891F-9AA082FC361D}"/>
                </a:ext>
              </a:extLst>
            </p:cNvPr>
            <p:cNvCxnSpPr>
              <a:cxnSpLocks/>
            </p:cNvCxnSpPr>
            <p:nvPr/>
          </p:nvCxnSpPr>
          <p:spPr>
            <a:xfrm>
              <a:off x="4948392" y="3452636"/>
              <a:ext cx="1069074"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6D5D23AE-635B-4BB9-8D16-4861292BE25C}"/>
                </a:ext>
              </a:extLst>
            </p:cNvPr>
            <p:cNvCxnSpPr>
              <a:cxnSpLocks/>
            </p:cNvCxnSpPr>
            <p:nvPr/>
          </p:nvCxnSpPr>
          <p:spPr>
            <a:xfrm>
              <a:off x="5095770" y="3383227"/>
              <a:ext cx="787966"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E80A0607-8AD2-45EA-A702-1E4CBEA65AF8}"/>
                </a:ext>
              </a:extLst>
            </p:cNvPr>
            <p:cNvCxnSpPr>
              <a:cxnSpLocks/>
            </p:cNvCxnSpPr>
            <p:nvPr/>
          </p:nvCxnSpPr>
          <p:spPr>
            <a:xfrm>
              <a:off x="3216691" y="5058482"/>
              <a:ext cx="4456704"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4B4BDCA5-87B0-419A-AB25-FE025511F970}"/>
                </a:ext>
              </a:extLst>
            </p:cNvPr>
            <p:cNvCxnSpPr>
              <a:cxnSpLocks/>
            </p:cNvCxnSpPr>
            <p:nvPr/>
          </p:nvCxnSpPr>
          <p:spPr>
            <a:xfrm>
              <a:off x="4522093" y="3715316"/>
              <a:ext cx="1830618"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4F6F21D8-A61C-47DF-972B-38575C2BD057}"/>
                </a:ext>
              </a:extLst>
            </p:cNvPr>
            <p:cNvCxnSpPr/>
            <p:nvPr/>
          </p:nvCxnSpPr>
          <p:spPr>
            <a:xfrm>
              <a:off x="3417959"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031DC87E-98E2-4BAA-A9CA-4D0F8E254108}"/>
                </a:ext>
              </a:extLst>
            </p:cNvPr>
            <p:cNvCxnSpPr/>
            <p:nvPr/>
          </p:nvCxnSpPr>
          <p:spPr>
            <a:xfrm>
              <a:off x="3685974"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467383F8-B38A-4B2F-9CF0-B09A5C867D6B}"/>
                </a:ext>
              </a:extLst>
            </p:cNvPr>
            <p:cNvCxnSpPr/>
            <p:nvPr/>
          </p:nvCxnSpPr>
          <p:spPr>
            <a:xfrm>
              <a:off x="4084102" y="5085777"/>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409DBC42-F595-47C5-AA12-D626CCF83135}"/>
                </a:ext>
              </a:extLst>
            </p:cNvPr>
            <p:cNvCxnSpPr/>
            <p:nvPr/>
          </p:nvCxnSpPr>
          <p:spPr>
            <a:xfrm>
              <a:off x="4453854" y="5085777"/>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1067923F-887E-41BD-82D0-0D921AFCF629}"/>
                </a:ext>
              </a:extLst>
            </p:cNvPr>
            <p:cNvCxnSpPr/>
            <p:nvPr/>
          </p:nvCxnSpPr>
          <p:spPr>
            <a:xfrm>
              <a:off x="4891525"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5310EB03-127F-4238-A566-A2F3798ABB76}"/>
                </a:ext>
              </a:extLst>
            </p:cNvPr>
            <p:cNvCxnSpPr/>
            <p:nvPr/>
          </p:nvCxnSpPr>
          <p:spPr>
            <a:xfrm>
              <a:off x="6017466"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34FC80BD-C0DE-4C61-A7D9-87D13F927D56}"/>
                </a:ext>
              </a:extLst>
            </p:cNvPr>
            <p:cNvCxnSpPr/>
            <p:nvPr/>
          </p:nvCxnSpPr>
          <p:spPr>
            <a:xfrm>
              <a:off x="6511060"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E6AAC7F4-84B2-458F-8C80-09E6B8A690E7}"/>
                </a:ext>
              </a:extLst>
            </p:cNvPr>
            <p:cNvCxnSpPr/>
            <p:nvPr/>
          </p:nvCxnSpPr>
          <p:spPr>
            <a:xfrm>
              <a:off x="6961436"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CC164290-871E-422E-AA9A-8F9A0A4C1482}"/>
                </a:ext>
              </a:extLst>
            </p:cNvPr>
            <p:cNvCxnSpPr/>
            <p:nvPr/>
          </p:nvCxnSpPr>
          <p:spPr>
            <a:xfrm>
              <a:off x="7305880"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1410E66A-7C3D-41D0-88AB-672C0DB6809B}"/>
                </a:ext>
              </a:extLst>
            </p:cNvPr>
            <p:cNvCxnSpPr/>
            <p:nvPr/>
          </p:nvCxnSpPr>
          <p:spPr>
            <a:xfrm>
              <a:off x="7518168"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CDD158D4-91C2-4F41-BBEA-8EAA91E4EA56}"/>
                </a:ext>
              </a:extLst>
            </p:cNvPr>
            <p:cNvCxnSpPr>
              <a:cxnSpLocks/>
            </p:cNvCxnSpPr>
            <p:nvPr/>
          </p:nvCxnSpPr>
          <p:spPr>
            <a:xfrm flipH="1">
              <a:off x="3417959" y="3715316"/>
              <a:ext cx="1269242" cy="134316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5DCDE3BD-7D6F-4C16-AECA-B44920623999}"/>
                </a:ext>
              </a:extLst>
            </p:cNvPr>
            <p:cNvCxnSpPr>
              <a:cxnSpLocks/>
            </p:cNvCxnSpPr>
            <p:nvPr/>
          </p:nvCxnSpPr>
          <p:spPr>
            <a:xfrm flipH="1">
              <a:off x="3706723" y="3701219"/>
              <a:ext cx="1177054" cy="135498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F919D28F-5721-4B49-8C5E-6AA0F8AF9F74}"/>
                </a:ext>
              </a:extLst>
            </p:cNvPr>
            <p:cNvCxnSpPr>
              <a:cxnSpLocks/>
            </p:cNvCxnSpPr>
            <p:nvPr/>
          </p:nvCxnSpPr>
          <p:spPr>
            <a:xfrm flipH="1">
              <a:off x="4060616" y="3715314"/>
              <a:ext cx="1004006" cy="132922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12C719AA-62A9-404B-8828-235D6C890DFB}"/>
                </a:ext>
              </a:extLst>
            </p:cNvPr>
            <p:cNvCxnSpPr>
              <a:cxnSpLocks/>
            </p:cNvCxnSpPr>
            <p:nvPr/>
          </p:nvCxnSpPr>
          <p:spPr>
            <a:xfrm flipH="1">
              <a:off x="4434302" y="3724608"/>
              <a:ext cx="794261" cy="134553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BDA43CEF-0C17-4752-BB17-27B77990628E}"/>
                </a:ext>
              </a:extLst>
            </p:cNvPr>
            <p:cNvCxnSpPr>
              <a:cxnSpLocks/>
            </p:cNvCxnSpPr>
            <p:nvPr/>
          </p:nvCxnSpPr>
          <p:spPr>
            <a:xfrm flipH="1">
              <a:off x="4875604" y="3718296"/>
              <a:ext cx="505527" cy="136758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81AE0512-98F2-46C1-B7C7-BAB058BAB23D}"/>
                </a:ext>
              </a:extLst>
            </p:cNvPr>
            <p:cNvCxnSpPr>
              <a:cxnSpLocks/>
            </p:cNvCxnSpPr>
            <p:nvPr/>
          </p:nvCxnSpPr>
          <p:spPr>
            <a:xfrm>
              <a:off x="5602249" y="3708492"/>
              <a:ext cx="402492" cy="1345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2C0EA4EB-EFE4-4CA4-BC23-6DA3FE96ED01}"/>
                </a:ext>
              </a:extLst>
            </p:cNvPr>
            <p:cNvCxnSpPr>
              <a:cxnSpLocks/>
            </p:cNvCxnSpPr>
            <p:nvPr/>
          </p:nvCxnSpPr>
          <p:spPr>
            <a:xfrm>
              <a:off x="5714163" y="3722141"/>
              <a:ext cx="786849" cy="134800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9DD763C7-D67E-4704-98BB-994B6EED94D8}"/>
                </a:ext>
              </a:extLst>
            </p:cNvPr>
            <p:cNvCxnSpPr>
              <a:cxnSpLocks/>
            </p:cNvCxnSpPr>
            <p:nvPr/>
          </p:nvCxnSpPr>
          <p:spPr>
            <a:xfrm>
              <a:off x="5883736" y="3722141"/>
              <a:ext cx="1067651" cy="134800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25F46DAB-A712-4250-AEC7-206D6B3D0FB1}"/>
                </a:ext>
              </a:extLst>
            </p:cNvPr>
            <p:cNvCxnSpPr>
              <a:cxnSpLocks/>
            </p:cNvCxnSpPr>
            <p:nvPr/>
          </p:nvCxnSpPr>
          <p:spPr>
            <a:xfrm>
              <a:off x="6077007" y="3729259"/>
              <a:ext cx="1225542" cy="132457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6DC8FDC5-D75B-4E70-928E-1BB17724F4F0}"/>
                </a:ext>
              </a:extLst>
            </p:cNvPr>
            <p:cNvCxnSpPr>
              <a:cxnSpLocks/>
            </p:cNvCxnSpPr>
            <p:nvPr/>
          </p:nvCxnSpPr>
          <p:spPr>
            <a:xfrm>
              <a:off x="6209082" y="3701219"/>
              <a:ext cx="1288615" cy="135261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7A12C4A5-532D-43E9-9E95-90BF600A4609}"/>
                </a:ext>
              </a:extLst>
            </p:cNvPr>
            <p:cNvCxnSpPr>
              <a:cxnSpLocks/>
            </p:cNvCxnSpPr>
            <p:nvPr/>
          </p:nvCxnSpPr>
          <p:spPr>
            <a:xfrm flipH="1">
              <a:off x="3190800" y="3715313"/>
              <a:ext cx="1345345" cy="1345893"/>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E277B452-197E-48A3-85CC-B2F8EBA6E159}"/>
                </a:ext>
              </a:extLst>
            </p:cNvPr>
            <p:cNvCxnSpPr>
              <a:cxnSpLocks/>
            </p:cNvCxnSpPr>
            <p:nvPr/>
          </p:nvCxnSpPr>
          <p:spPr>
            <a:xfrm>
              <a:off x="6357167" y="3725866"/>
              <a:ext cx="1313548" cy="133478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F5B0849E-6917-41C8-8E38-E08B6CA85E3C}"/>
                </a:ext>
              </a:extLst>
            </p:cNvPr>
            <p:cNvCxnSpPr/>
            <p:nvPr/>
          </p:nvCxnSpPr>
          <p:spPr>
            <a:xfrm>
              <a:off x="3201464" y="5060655"/>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47797FD4-BDCA-4810-A837-490CAF7AE328}"/>
                </a:ext>
              </a:extLst>
            </p:cNvPr>
            <p:cNvCxnSpPr/>
            <p:nvPr/>
          </p:nvCxnSpPr>
          <p:spPr>
            <a:xfrm>
              <a:off x="7670715" y="5070145"/>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27DA0A11-8C69-43AF-8D8D-92242E78165A}"/>
                </a:ext>
              </a:extLst>
            </p:cNvPr>
            <p:cNvCxnSpPr>
              <a:cxnSpLocks/>
            </p:cNvCxnSpPr>
            <p:nvPr/>
          </p:nvCxnSpPr>
          <p:spPr>
            <a:xfrm>
              <a:off x="3216691" y="5336276"/>
              <a:ext cx="4456704"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68" name="Group 67">
            <a:extLst>
              <a:ext uri="{FF2B5EF4-FFF2-40B4-BE49-F238E27FC236}">
                <a16:creationId xmlns:a16="http://schemas.microsoft.com/office/drawing/2014/main" id="{0E026471-832B-43D0-A27B-1EDC3635DD58}"/>
              </a:ext>
            </a:extLst>
          </p:cNvPr>
          <p:cNvGrpSpPr>
            <a:grpSpLocks noChangeAspect="1"/>
          </p:cNvGrpSpPr>
          <p:nvPr/>
        </p:nvGrpSpPr>
        <p:grpSpPr>
          <a:xfrm rot="2333331">
            <a:off x="9245071" y="2181645"/>
            <a:ext cx="1512241" cy="914400"/>
            <a:chOff x="3190800" y="3312165"/>
            <a:chExt cx="4482595" cy="2710470"/>
          </a:xfrm>
        </p:grpSpPr>
        <p:sp>
          <p:nvSpPr>
            <p:cNvPr id="69" name="Oval 68">
              <a:extLst>
                <a:ext uri="{FF2B5EF4-FFF2-40B4-BE49-F238E27FC236}">
                  <a16:creationId xmlns:a16="http://schemas.microsoft.com/office/drawing/2014/main" id="{E8417A8F-52E3-46D2-A8EC-308DCEC6294C}"/>
                </a:ext>
              </a:extLst>
            </p:cNvPr>
            <p:cNvSpPr/>
            <p:nvPr/>
          </p:nvSpPr>
          <p:spPr>
            <a:xfrm>
              <a:off x="4200030" y="3312165"/>
              <a:ext cx="2524988" cy="2608566"/>
            </a:xfrm>
            <a:prstGeom prst="ellipse">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70" name="Rectangle 69">
              <a:extLst>
                <a:ext uri="{FF2B5EF4-FFF2-40B4-BE49-F238E27FC236}">
                  <a16:creationId xmlns:a16="http://schemas.microsoft.com/office/drawing/2014/main" id="{8239C35C-EC8B-4598-B0D9-AC1E70459413}"/>
                </a:ext>
              </a:extLst>
            </p:cNvPr>
            <p:cNvSpPr/>
            <p:nvPr/>
          </p:nvSpPr>
          <p:spPr>
            <a:xfrm>
              <a:off x="4182216" y="3715313"/>
              <a:ext cx="2584072" cy="2307322"/>
            </a:xfrm>
            <a:prstGeom prst="rect">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cxnSp>
          <p:nvCxnSpPr>
            <p:cNvPr id="71" name="Straight Connector 70">
              <a:extLst>
                <a:ext uri="{FF2B5EF4-FFF2-40B4-BE49-F238E27FC236}">
                  <a16:creationId xmlns:a16="http://schemas.microsoft.com/office/drawing/2014/main" id="{3A9A231E-6801-4C88-BF38-9020C138A6BD}"/>
                </a:ext>
              </a:extLst>
            </p:cNvPr>
            <p:cNvCxnSpPr>
              <a:cxnSpLocks/>
            </p:cNvCxnSpPr>
            <p:nvPr/>
          </p:nvCxnSpPr>
          <p:spPr>
            <a:xfrm>
              <a:off x="4643592" y="3622056"/>
              <a:ext cx="1633182"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F7F3633A-2C56-465E-8B96-BCEF1FEF3CD7}"/>
                </a:ext>
              </a:extLst>
            </p:cNvPr>
            <p:cNvCxnSpPr>
              <a:cxnSpLocks/>
            </p:cNvCxnSpPr>
            <p:nvPr/>
          </p:nvCxnSpPr>
          <p:spPr>
            <a:xfrm>
              <a:off x="4757323" y="3535620"/>
              <a:ext cx="1390492"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E095C47A-8D40-4623-8CC4-F2BCDD04C47E}"/>
                </a:ext>
              </a:extLst>
            </p:cNvPr>
            <p:cNvCxnSpPr>
              <a:cxnSpLocks/>
            </p:cNvCxnSpPr>
            <p:nvPr/>
          </p:nvCxnSpPr>
          <p:spPr>
            <a:xfrm>
              <a:off x="4948392" y="3452636"/>
              <a:ext cx="1069074"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CE3FB84C-A26F-48D5-9B3F-4448B5FD7483}"/>
                </a:ext>
              </a:extLst>
            </p:cNvPr>
            <p:cNvCxnSpPr>
              <a:cxnSpLocks/>
            </p:cNvCxnSpPr>
            <p:nvPr/>
          </p:nvCxnSpPr>
          <p:spPr>
            <a:xfrm>
              <a:off x="5095770" y="3383227"/>
              <a:ext cx="787966"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A45FF094-C02F-4462-96D0-6C851CF2116D}"/>
                </a:ext>
              </a:extLst>
            </p:cNvPr>
            <p:cNvCxnSpPr>
              <a:cxnSpLocks/>
            </p:cNvCxnSpPr>
            <p:nvPr/>
          </p:nvCxnSpPr>
          <p:spPr>
            <a:xfrm>
              <a:off x="3216691" y="5058482"/>
              <a:ext cx="4456704"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8850898D-D226-4398-8ECD-7A148870F165}"/>
                </a:ext>
              </a:extLst>
            </p:cNvPr>
            <p:cNvCxnSpPr>
              <a:cxnSpLocks/>
            </p:cNvCxnSpPr>
            <p:nvPr/>
          </p:nvCxnSpPr>
          <p:spPr>
            <a:xfrm>
              <a:off x="4522093" y="3715316"/>
              <a:ext cx="1830618"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49149F82-1ED8-474F-A801-7A4F0FA3CCBD}"/>
                </a:ext>
              </a:extLst>
            </p:cNvPr>
            <p:cNvCxnSpPr/>
            <p:nvPr/>
          </p:nvCxnSpPr>
          <p:spPr>
            <a:xfrm>
              <a:off x="3417959"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C6E9792F-D779-4873-A006-0F060CFAD913}"/>
                </a:ext>
              </a:extLst>
            </p:cNvPr>
            <p:cNvCxnSpPr/>
            <p:nvPr/>
          </p:nvCxnSpPr>
          <p:spPr>
            <a:xfrm>
              <a:off x="3685974"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A9A638C4-1404-4E6E-92D2-A688B2B560A9}"/>
                </a:ext>
              </a:extLst>
            </p:cNvPr>
            <p:cNvCxnSpPr/>
            <p:nvPr/>
          </p:nvCxnSpPr>
          <p:spPr>
            <a:xfrm>
              <a:off x="4084102" y="5085777"/>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C2A313C7-FFB9-444A-8DD7-20F745E48306}"/>
                </a:ext>
              </a:extLst>
            </p:cNvPr>
            <p:cNvCxnSpPr/>
            <p:nvPr/>
          </p:nvCxnSpPr>
          <p:spPr>
            <a:xfrm>
              <a:off x="4453854" y="5085777"/>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2F70F22F-C466-457C-AC6E-7C54BD54F475}"/>
                </a:ext>
              </a:extLst>
            </p:cNvPr>
            <p:cNvCxnSpPr/>
            <p:nvPr/>
          </p:nvCxnSpPr>
          <p:spPr>
            <a:xfrm>
              <a:off x="4891525"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5C1B51AF-627F-47E2-B5F9-7B87E2BACF0F}"/>
                </a:ext>
              </a:extLst>
            </p:cNvPr>
            <p:cNvCxnSpPr/>
            <p:nvPr/>
          </p:nvCxnSpPr>
          <p:spPr>
            <a:xfrm>
              <a:off x="6017466"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9F781EE0-642D-4CA9-BA8E-04778AF7EF70}"/>
                </a:ext>
              </a:extLst>
            </p:cNvPr>
            <p:cNvCxnSpPr/>
            <p:nvPr/>
          </p:nvCxnSpPr>
          <p:spPr>
            <a:xfrm>
              <a:off x="6511060"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F0AEA1DE-31F3-45E3-BEC1-A47DE6BA256C}"/>
                </a:ext>
              </a:extLst>
            </p:cNvPr>
            <p:cNvCxnSpPr/>
            <p:nvPr/>
          </p:nvCxnSpPr>
          <p:spPr>
            <a:xfrm>
              <a:off x="6961436"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2BDA1A8E-6D57-4D40-8C33-04291708F8C1}"/>
                </a:ext>
              </a:extLst>
            </p:cNvPr>
            <p:cNvCxnSpPr/>
            <p:nvPr/>
          </p:nvCxnSpPr>
          <p:spPr>
            <a:xfrm>
              <a:off x="7305880"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CCB7195F-5EB9-4BE4-80E0-FE6B421F0B23}"/>
                </a:ext>
              </a:extLst>
            </p:cNvPr>
            <p:cNvCxnSpPr/>
            <p:nvPr/>
          </p:nvCxnSpPr>
          <p:spPr>
            <a:xfrm>
              <a:off x="7518168" y="507514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84D7EA28-BF0D-45A7-83A7-EFDF98D7ADD2}"/>
                </a:ext>
              </a:extLst>
            </p:cNvPr>
            <p:cNvCxnSpPr>
              <a:cxnSpLocks/>
            </p:cNvCxnSpPr>
            <p:nvPr/>
          </p:nvCxnSpPr>
          <p:spPr>
            <a:xfrm flipH="1">
              <a:off x="3417959" y="3715316"/>
              <a:ext cx="1269242" cy="134316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1FA45364-B694-431A-81E6-DACCCBB8F84E}"/>
                </a:ext>
              </a:extLst>
            </p:cNvPr>
            <p:cNvCxnSpPr>
              <a:cxnSpLocks/>
            </p:cNvCxnSpPr>
            <p:nvPr/>
          </p:nvCxnSpPr>
          <p:spPr>
            <a:xfrm flipH="1">
              <a:off x="3706723" y="3701219"/>
              <a:ext cx="1177054" cy="135498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19E20661-46DA-4C9D-AB1A-34F901954131}"/>
                </a:ext>
              </a:extLst>
            </p:cNvPr>
            <p:cNvCxnSpPr>
              <a:cxnSpLocks/>
            </p:cNvCxnSpPr>
            <p:nvPr/>
          </p:nvCxnSpPr>
          <p:spPr>
            <a:xfrm flipH="1">
              <a:off x="4060616" y="3715314"/>
              <a:ext cx="1004006" cy="132922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47F013B2-4BD2-43F2-B7D5-6EA3C021932F}"/>
                </a:ext>
              </a:extLst>
            </p:cNvPr>
            <p:cNvCxnSpPr>
              <a:cxnSpLocks/>
            </p:cNvCxnSpPr>
            <p:nvPr/>
          </p:nvCxnSpPr>
          <p:spPr>
            <a:xfrm flipH="1">
              <a:off x="4434302" y="3724608"/>
              <a:ext cx="794261" cy="134553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2E61BED3-A59A-450D-993F-00E048966041}"/>
                </a:ext>
              </a:extLst>
            </p:cNvPr>
            <p:cNvCxnSpPr>
              <a:cxnSpLocks/>
            </p:cNvCxnSpPr>
            <p:nvPr/>
          </p:nvCxnSpPr>
          <p:spPr>
            <a:xfrm flipH="1">
              <a:off x="4875604" y="3718296"/>
              <a:ext cx="505527" cy="136758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E2F6BA73-50C7-40C3-A7CD-397D3FC1AD0E}"/>
                </a:ext>
              </a:extLst>
            </p:cNvPr>
            <p:cNvCxnSpPr>
              <a:cxnSpLocks/>
            </p:cNvCxnSpPr>
            <p:nvPr/>
          </p:nvCxnSpPr>
          <p:spPr>
            <a:xfrm>
              <a:off x="5602249" y="3708492"/>
              <a:ext cx="402492" cy="1345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D8878DF7-7F2E-4AE0-B08F-9BDA04B208F9}"/>
                </a:ext>
              </a:extLst>
            </p:cNvPr>
            <p:cNvCxnSpPr>
              <a:cxnSpLocks/>
            </p:cNvCxnSpPr>
            <p:nvPr/>
          </p:nvCxnSpPr>
          <p:spPr>
            <a:xfrm>
              <a:off x="5714163" y="3722141"/>
              <a:ext cx="786849" cy="134800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B4176190-258B-48CE-9ADE-C46465401E4F}"/>
                </a:ext>
              </a:extLst>
            </p:cNvPr>
            <p:cNvCxnSpPr>
              <a:cxnSpLocks/>
            </p:cNvCxnSpPr>
            <p:nvPr/>
          </p:nvCxnSpPr>
          <p:spPr>
            <a:xfrm>
              <a:off x="5883736" y="3722141"/>
              <a:ext cx="1067651" cy="134800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E4E5C1C1-C6AF-4D13-92B6-6C6F95F56D22}"/>
                </a:ext>
              </a:extLst>
            </p:cNvPr>
            <p:cNvCxnSpPr>
              <a:cxnSpLocks/>
            </p:cNvCxnSpPr>
            <p:nvPr/>
          </p:nvCxnSpPr>
          <p:spPr>
            <a:xfrm>
              <a:off x="6077007" y="3729259"/>
              <a:ext cx="1225542" cy="132457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87A510E3-08B5-4C75-972F-8F8F5B6D883C}"/>
                </a:ext>
              </a:extLst>
            </p:cNvPr>
            <p:cNvCxnSpPr>
              <a:cxnSpLocks/>
            </p:cNvCxnSpPr>
            <p:nvPr/>
          </p:nvCxnSpPr>
          <p:spPr>
            <a:xfrm>
              <a:off x="6209082" y="3701219"/>
              <a:ext cx="1288615" cy="135261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C9558F45-C35D-46A1-9298-0EBC78EDA9FF}"/>
                </a:ext>
              </a:extLst>
            </p:cNvPr>
            <p:cNvCxnSpPr>
              <a:cxnSpLocks/>
            </p:cNvCxnSpPr>
            <p:nvPr/>
          </p:nvCxnSpPr>
          <p:spPr>
            <a:xfrm flipH="1">
              <a:off x="3190800" y="3715313"/>
              <a:ext cx="1345345" cy="1345893"/>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3E0B0E25-92A3-4DDC-9F12-DD7F2FD67019}"/>
                </a:ext>
              </a:extLst>
            </p:cNvPr>
            <p:cNvCxnSpPr>
              <a:cxnSpLocks/>
            </p:cNvCxnSpPr>
            <p:nvPr/>
          </p:nvCxnSpPr>
          <p:spPr>
            <a:xfrm>
              <a:off x="6357167" y="3725866"/>
              <a:ext cx="1313548" cy="133478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FB28159C-FEAE-46C4-95E4-6D4885BD1927}"/>
                </a:ext>
              </a:extLst>
            </p:cNvPr>
            <p:cNvCxnSpPr/>
            <p:nvPr/>
          </p:nvCxnSpPr>
          <p:spPr>
            <a:xfrm>
              <a:off x="3201464" y="5060655"/>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15E35D93-0F1C-4546-90F4-B5B6B2E85453}"/>
                </a:ext>
              </a:extLst>
            </p:cNvPr>
            <p:cNvCxnSpPr/>
            <p:nvPr/>
          </p:nvCxnSpPr>
          <p:spPr>
            <a:xfrm>
              <a:off x="7670715" y="5070145"/>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5290CAA0-0F06-4CE7-B885-42EEA6CF6DED}"/>
                </a:ext>
              </a:extLst>
            </p:cNvPr>
            <p:cNvCxnSpPr>
              <a:cxnSpLocks/>
            </p:cNvCxnSpPr>
            <p:nvPr/>
          </p:nvCxnSpPr>
          <p:spPr>
            <a:xfrm>
              <a:off x="3216691" y="5336276"/>
              <a:ext cx="4456704"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sp>
        <p:nvSpPr>
          <p:cNvPr id="8" name="Rectangle 2">
            <a:extLst>
              <a:ext uri="{FF2B5EF4-FFF2-40B4-BE49-F238E27FC236}">
                <a16:creationId xmlns:a16="http://schemas.microsoft.com/office/drawing/2014/main" id="{A9F9BB22-4291-4668-8FD0-2B5BF5096DC3}"/>
              </a:ext>
            </a:extLst>
          </p:cNvPr>
          <p:cNvSpPr>
            <a:spLocks noGrp="1" noChangeArrowheads="1"/>
          </p:cNvSpPr>
          <p:nvPr>
            <p:ph type="title"/>
          </p:nvPr>
        </p:nvSpPr>
        <p:spPr>
          <a:xfrm>
            <a:off x="384048" y="448056"/>
            <a:ext cx="8355012" cy="488950"/>
          </a:xfrm>
        </p:spPr>
        <p:txBody>
          <a:bodyPr/>
          <a:lstStyle/>
          <a:p>
            <a:pPr>
              <a:defRPr/>
            </a:pPr>
            <a:r>
              <a:rPr lang="en-US" sz="2400" b="1" i="1" dirty="0"/>
              <a:t>MEM3 Modeled Sources</a:t>
            </a:r>
          </a:p>
        </p:txBody>
      </p:sp>
      <p:sp>
        <p:nvSpPr>
          <p:cNvPr id="9" name="Content Placeholder 2">
            <a:extLst>
              <a:ext uri="{FF2B5EF4-FFF2-40B4-BE49-F238E27FC236}">
                <a16:creationId xmlns:a16="http://schemas.microsoft.com/office/drawing/2014/main" id="{699B6DF2-65B8-4466-B041-10247B443A95}"/>
              </a:ext>
            </a:extLst>
          </p:cNvPr>
          <p:cNvSpPr>
            <a:spLocks noGrp="1"/>
          </p:cNvSpPr>
          <p:nvPr>
            <p:ph idx="1"/>
          </p:nvPr>
        </p:nvSpPr>
        <p:spPr>
          <a:xfrm>
            <a:off x="294983" y="1073625"/>
            <a:ext cx="5873833" cy="5137389"/>
          </a:xfrm>
        </p:spPr>
        <p:txBody>
          <a:bodyPr/>
          <a:lstStyle/>
          <a:p>
            <a:r>
              <a:rPr lang="en-US" sz="1600" dirty="0"/>
              <a:t>Population sources in MEM3:</a:t>
            </a:r>
          </a:p>
          <a:p>
            <a:pPr lvl="1"/>
            <a:r>
              <a:rPr lang="en-US" sz="1400" dirty="0"/>
              <a:t>The six sources are: helion &amp; anti-helion, north and south apex, north and south toroidal</a:t>
            </a:r>
          </a:p>
          <a:p>
            <a:pPr lvl="1"/>
            <a:r>
              <a:rPr lang="en-US" sz="1400" dirty="0"/>
              <a:t>Model includes meteoroid impact directionality based on data from Canadian Meteor Orbit Radar survey</a:t>
            </a:r>
          </a:p>
          <a:p>
            <a:r>
              <a:rPr lang="en-US" sz="1600" dirty="0"/>
              <a:t>MEM3 produces two meteoroid populations: low density and high density </a:t>
            </a:r>
          </a:p>
          <a:p>
            <a:pPr lvl="1"/>
            <a:r>
              <a:rPr lang="en-US" sz="1400" dirty="0"/>
              <a:t>Each has its own velocity, direction, and density distributions</a:t>
            </a:r>
          </a:p>
          <a:p>
            <a:pPr lvl="1"/>
            <a:r>
              <a:rPr lang="en-US" sz="1400" dirty="0"/>
              <a:t>Low-density population is representative of meteoroids with a high content of ice (~1 gm/cm</a:t>
            </a:r>
            <a:r>
              <a:rPr lang="en-US" sz="1400" baseline="30000" dirty="0"/>
              <a:t>3</a:t>
            </a:r>
            <a:r>
              <a:rPr lang="en-US" sz="1400" dirty="0"/>
              <a:t>)</a:t>
            </a:r>
          </a:p>
          <a:p>
            <a:pPr lvl="2"/>
            <a:r>
              <a:rPr lang="en-US" sz="1400" dirty="0"/>
              <a:t>Associated with the toroidal and apex sources</a:t>
            </a:r>
          </a:p>
          <a:p>
            <a:pPr lvl="2"/>
            <a:r>
              <a:rPr lang="en-US" sz="1400" dirty="0"/>
              <a:t>Typical velocities range from 5 to 70 km/sec</a:t>
            </a:r>
          </a:p>
          <a:p>
            <a:pPr lvl="1"/>
            <a:r>
              <a:rPr lang="en-US" sz="1400" dirty="0"/>
              <a:t>High-density population is representative of stony chondritic meteoroids (~3-4 g/cm</a:t>
            </a:r>
            <a:r>
              <a:rPr lang="en-US" sz="1400" baseline="30000" dirty="0"/>
              <a:t>3</a:t>
            </a:r>
            <a:r>
              <a:rPr lang="en-US" sz="1400" dirty="0"/>
              <a:t>)</a:t>
            </a:r>
          </a:p>
          <a:p>
            <a:pPr lvl="2"/>
            <a:r>
              <a:rPr lang="en-US" sz="1400" dirty="0"/>
              <a:t>Associated with the helion and anti-helion sources</a:t>
            </a:r>
          </a:p>
          <a:p>
            <a:pPr lvl="2"/>
            <a:r>
              <a:rPr lang="en-US" sz="1400" dirty="0"/>
              <a:t>Typical velocities are more tightly constrained than the low-density population at ~10-40 km/sec</a:t>
            </a:r>
          </a:p>
          <a:p>
            <a:r>
              <a:rPr lang="en-US" sz="1600" b="1" dirty="0"/>
              <a:t>Important point: the relative attitude of the vehicle with respect to these sources will influence the fluence on the MMPS </a:t>
            </a:r>
          </a:p>
          <a:p>
            <a:endParaRPr lang="en-US" sz="1400" dirty="0"/>
          </a:p>
        </p:txBody>
      </p:sp>
      <p:sp>
        <p:nvSpPr>
          <p:cNvPr id="4" name="Oval 3">
            <a:extLst>
              <a:ext uri="{FF2B5EF4-FFF2-40B4-BE49-F238E27FC236}">
                <a16:creationId xmlns:a16="http://schemas.microsoft.com/office/drawing/2014/main" id="{6EC161BA-401F-4FA8-883A-65E5A3749553}"/>
              </a:ext>
            </a:extLst>
          </p:cNvPr>
          <p:cNvSpPr/>
          <p:nvPr/>
        </p:nvSpPr>
        <p:spPr>
          <a:xfrm>
            <a:off x="6168816" y="2473757"/>
            <a:ext cx="4855832" cy="1692323"/>
          </a:xfrm>
          <a:prstGeom prst="ellipse">
            <a:avLst/>
          </a:prstGeom>
          <a:solidFill>
            <a:schemeClr val="accent1">
              <a:alpha val="4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Arrow Connector 5">
            <a:extLst>
              <a:ext uri="{FF2B5EF4-FFF2-40B4-BE49-F238E27FC236}">
                <a16:creationId xmlns:a16="http://schemas.microsoft.com/office/drawing/2014/main" id="{391DA4C9-BCB7-4AD2-B041-2D76A29907A6}"/>
              </a:ext>
            </a:extLst>
          </p:cNvPr>
          <p:cNvCxnSpPr>
            <a:cxnSpLocks/>
          </p:cNvCxnSpPr>
          <p:nvPr/>
        </p:nvCxnSpPr>
        <p:spPr>
          <a:xfrm flipH="1" flipV="1">
            <a:off x="8603380" y="2160896"/>
            <a:ext cx="1458797" cy="490345"/>
          </a:xfrm>
          <a:prstGeom prst="straightConnector1">
            <a:avLst/>
          </a:prstGeom>
          <a:ln w="41275">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9E5C9023-5F48-422A-9B0C-CB1F3D75698B}"/>
              </a:ext>
            </a:extLst>
          </p:cNvPr>
          <p:cNvCxnSpPr>
            <a:cxnSpLocks/>
            <a:stCxn id="14" idx="2"/>
          </p:cNvCxnSpPr>
          <p:nvPr/>
        </p:nvCxnSpPr>
        <p:spPr>
          <a:xfrm>
            <a:off x="8123825" y="1317695"/>
            <a:ext cx="1339284" cy="873464"/>
          </a:xfrm>
          <a:prstGeom prst="straightConnector1">
            <a:avLst/>
          </a:prstGeom>
          <a:ln w="53975">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FF2A4593-43E2-48B4-85E9-7DAD64E0E998}"/>
              </a:ext>
            </a:extLst>
          </p:cNvPr>
          <p:cNvCxnSpPr>
            <a:cxnSpLocks/>
          </p:cNvCxnSpPr>
          <p:nvPr/>
        </p:nvCxnSpPr>
        <p:spPr>
          <a:xfrm flipV="1">
            <a:off x="7858664" y="2638677"/>
            <a:ext cx="1592273" cy="403269"/>
          </a:xfrm>
          <a:prstGeom prst="straightConnector1">
            <a:avLst/>
          </a:prstGeom>
          <a:ln w="53975">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E0A694A4-CD2B-483F-9B5C-EAF2F9C91362}"/>
              </a:ext>
            </a:extLst>
          </p:cNvPr>
          <p:cNvCxnSpPr>
            <a:cxnSpLocks/>
          </p:cNvCxnSpPr>
          <p:nvPr/>
        </p:nvCxnSpPr>
        <p:spPr>
          <a:xfrm>
            <a:off x="9820927" y="958302"/>
            <a:ext cx="425298" cy="1222588"/>
          </a:xfrm>
          <a:prstGeom prst="straightConnector1">
            <a:avLst/>
          </a:prstGeom>
          <a:ln w="53975">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2AF45EA4-349A-454A-853E-40F4E5FB2768}"/>
              </a:ext>
            </a:extLst>
          </p:cNvPr>
          <p:cNvCxnSpPr>
            <a:cxnSpLocks/>
          </p:cNvCxnSpPr>
          <p:nvPr/>
        </p:nvCxnSpPr>
        <p:spPr>
          <a:xfrm flipV="1">
            <a:off x="9435795" y="3194384"/>
            <a:ext cx="658719" cy="765253"/>
          </a:xfrm>
          <a:prstGeom prst="straightConnector1">
            <a:avLst/>
          </a:prstGeom>
          <a:ln w="53975">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sp>
        <p:nvSpPr>
          <p:cNvPr id="13" name="Oval 12">
            <a:extLst>
              <a:ext uri="{FF2B5EF4-FFF2-40B4-BE49-F238E27FC236}">
                <a16:creationId xmlns:a16="http://schemas.microsoft.com/office/drawing/2014/main" id="{68F0EFA4-43DE-4CAA-A9C0-011CC20B3968}"/>
              </a:ext>
            </a:extLst>
          </p:cNvPr>
          <p:cNvSpPr/>
          <p:nvPr/>
        </p:nvSpPr>
        <p:spPr>
          <a:xfrm>
            <a:off x="8540030" y="3141285"/>
            <a:ext cx="258806" cy="270111"/>
          </a:xfrm>
          <a:prstGeom prst="ellipse">
            <a:avLst/>
          </a:prstGeom>
          <a:solidFill>
            <a:srgbClr val="FFFF00"/>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4" name="TextBox 13">
            <a:extLst>
              <a:ext uri="{FF2B5EF4-FFF2-40B4-BE49-F238E27FC236}">
                <a16:creationId xmlns:a16="http://schemas.microsoft.com/office/drawing/2014/main" id="{46E25A76-5A06-4476-8462-8D86EF2CF27B}"/>
              </a:ext>
            </a:extLst>
          </p:cNvPr>
          <p:cNvSpPr txBox="1"/>
          <p:nvPr/>
        </p:nvSpPr>
        <p:spPr>
          <a:xfrm>
            <a:off x="7214267" y="671364"/>
            <a:ext cx="1819115" cy="646331"/>
          </a:xfrm>
          <a:prstGeom prst="rect">
            <a:avLst/>
          </a:prstGeom>
          <a:noFill/>
        </p:spPr>
        <p:txBody>
          <a:bodyPr wrap="square" rtlCol="0">
            <a:spAutoFit/>
          </a:bodyPr>
          <a:lstStyle/>
          <a:p>
            <a:r>
              <a:rPr lang="en-US" dirty="0"/>
              <a:t>North apex radiant</a:t>
            </a:r>
          </a:p>
        </p:txBody>
      </p:sp>
      <p:sp>
        <p:nvSpPr>
          <p:cNvPr id="15" name="TextBox 14">
            <a:extLst>
              <a:ext uri="{FF2B5EF4-FFF2-40B4-BE49-F238E27FC236}">
                <a16:creationId xmlns:a16="http://schemas.microsoft.com/office/drawing/2014/main" id="{EA569A9D-285A-46FA-89F8-AE0C72FBD5D1}"/>
              </a:ext>
            </a:extLst>
          </p:cNvPr>
          <p:cNvSpPr txBox="1"/>
          <p:nvPr/>
        </p:nvSpPr>
        <p:spPr>
          <a:xfrm>
            <a:off x="6904427" y="1812003"/>
            <a:ext cx="2200827" cy="369332"/>
          </a:xfrm>
          <a:prstGeom prst="rect">
            <a:avLst/>
          </a:prstGeom>
          <a:noFill/>
        </p:spPr>
        <p:txBody>
          <a:bodyPr wrap="square" rtlCol="0">
            <a:spAutoFit/>
          </a:bodyPr>
          <a:lstStyle/>
          <a:p>
            <a:r>
              <a:rPr lang="en-US" dirty="0"/>
              <a:t>Velocity about Sun</a:t>
            </a:r>
          </a:p>
        </p:txBody>
      </p:sp>
      <p:sp>
        <p:nvSpPr>
          <p:cNvPr id="16" name="TextBox 15">
            <a:extLst>
              <a:ext uri="{FF2B5EF4-FFF2-40B4-BE49-F238E27FC236}">
                <a16:creationId xmlns:a16="http://schemas.microsoft.com/office/drawing/2014/main" id="{E2947A57-9A06-49D4-A084-D8F12BD82115}"/>
              </a:ext>
            </a:extLst>
          </p:cNvPr>
          <p:cNvSpPr txBox="1"/>
          <p:nvPr/>
        </p:nvSpPr>
        <p:spPr>
          <a:xfrm>
            <a:off x="9141301" y="235194"/>
            <a:ext cx="1819115" cy="646331"/>
          </a:xfrm>
          <a:prstGeom prst="rect">
            <a:avLst/>
          </a:prstGeom>
          <a:noFill/>
        </p:spPr>
        <p:txBody>
          <a:bodyPr wrap="square" rtlCol="0">
            <a:spAutoFit/>
          </a:bodyPr>
          <a:lstStyle/>
          <a:p>
            <a:r>
              <a:rPr lang="en-US" dirty="0"/>
              <a:t>North toroidal radiant</a:t>
            </a:r>
          </a:p>
        </p:txBody>
      </p:sp>
      <p:sp>
        <p:nvSpPr>
          <p:cNvPr id="17" name="TextBox 16">
            <a:extLst>
              <a:ext uri="{FF2B5EF4-FFF2-40B4-BE49-F238E27FC236}">
                <a16:creationId xmlns:a16="http://schemas.microsoft.com/office/drawing/2014/main" id="{DBF25DC3-A5F4-49C6-BC70-A476DB7D832C}"/>
              </a:ext>
            </a:extLst>
          </p:cNvPr>
          <p:cNvSpPr txBox="1"/>
          <p:nvPr/>
        </p:nvSpPr>
        <p:spPr>
          <a:xfrm>
            <a:off x="8100771" y="3472564"/>
            <a:ext cx="1819115" cy="646331"/>
          </a:xfrm>
          <a:prstGeom prst="rect">
            <a:avLst/>
          </a:prstGeom>
          <a:noFill/>
        </p:spPr>
        <p:txBody>
          <a:bodyPr wrap="square" rtlCol="0">
            <a:spAutoFit/>
          </a:bodyPr>
          <a:lstStyle/>
          <a:p>
            <a:r>
              <a:rPr lang="en-US" dirty="0"/>
              <a:t>South toroidal radiant</a:t>
            </a:r>
          </a:p>
        </p:txBody>
      </p:sp>
      <p:sp>
        <p:nvSpPr>
          <p:cNvPr id="18" name="TextBox 17">
            <a:extLst>
              <a:ext uri="{FF2B5EF4-FFF2-40B4-BE49-F238E27FC236}">
                <a16:creationId xmlns:a16="http://schemas.microsoft.com/office/drawing/2014/main" id="{1887E331-A859-428E-BF86-0D8359B7A7EC}"/>
              </a:ext>
            </a:extLst>
          </p:cNvPr>
          <p:cNvSpPr txBox="1"/>
          <p:nvPr/>
        </p:nvSpPr>
        <p:spPr>
          <a:xfrm>
            <a:off x="6964777" y="2610673"/>
            <a:ext cx="1819115" cy="646331"/>
          </a:xfrm>
          <a:prstGeom prst="rect">
            <a:avLst/>
          </a:prstGeom>
          <a:noFill/>
        </p:spPr>
        <p:txBody>
          <a:bodyPr wrap="square" rtlCol="0">
            <a:spAutoFit/>
          </a:bodyPr>
          <a:lstStyle/>
          <a:p>
            <a:r>
              <a:rPr lang="en-US" dirty="0"/>
              <a:t>South apex radiant</a:t>
            </a:r>
          </a:p>
        </p:txBody>
      </p:sp>
      <p:sp>
        <p:nvSpPr>
          <p:cNvPr id="19" name="TextBox 18">
            <a:extLst>
              <a:ext uri="{FF2B5EF4-FFF2-40B4-BE49-F238E27FC236}">
                <a16:creationId xmlns:a16="http://schemas.microsoft.com/office/drawing/2014/main" id="{ADB3D20C-4698-4DE6-818A-38A61972C682}"/>
              </a:ext>
            </a:extLst>
          </p:cNvPr>
          <p:cNvSpPr txBox="1"/>
          <p:nvPr/>
        </p:nvSpPr>
        <p:spPr>
          <a:xfrm>
            <a:off x="7984629" y="3066240"/>
            <a:ext cx="620818" cy="369332"/>
          </a:xfrm>
          <a:prstGeom prst="rect">
            <a:avLst/>
          </a:prstGeom>
          <a:noFill/>
        </p:spPr>
        <p:txBody>
          <a:bodyPr wrap="square" rtlCol="0">
            <a:spAutoFit/>
          </a:bodyPr>
          <a:lstStyle/>
          <a:p>
            <a:r>
              <a:rPr lang="en-US" dirty="0"/>
              <a:t>Sun</a:t>
            </a:r>
          </a:p>
        </p:txBody>
      </p:sp>
      <p:cxnSp>
        <p:nvCxnSpPr>
          <p:cNvPr id="20" name="Straight Arrow Connector 19">
            <a:extLst>
              <a:ext uri="{FF2B5EF4-FFF2-40B4-BE49-F238E27FC236}">
                <a16:creationId xmlns:a16="http://schemas.microsoft.com/office/drawing/2014/main" id="{09A3C18B-9601-45CF-ABE3-14BE842E8EBE}"/>
              </a:ext>
            </a:extLst>
          </p:cNvPr>
          <p:cNvCxnSpPr>
            <a:cxnSpLocks/>
          </p:cNvCxnSpPr>
          <p:nvPr/>
        </p:nvCxnSpPr>
        <p:spPr>
          <a:xfrm>
            <a:off x="10548503" y="3996139"/>
            <a:ext cx="201438" cy="479750"/>
          </a:xfrm>
          <a:prstGeom prst="straightConnector1">
            <a:avLst/>
          </a:prstGeom>
          <a:ln w="53975">
            <a:solidFill>
              <a:schemeClr val="accent3">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Oval 3">
            <a:extLst>
              <a:ext uri="{FF2B5EF4-FFF2-40B4-BE49-F238E27FC236}">
                <a16:creationId xmlns:a16="http://schemas.microsoft.com/office/drawing/2014/main" id="{8FD2DEE7-5667-4D37-8160-2525FB8D86C8}"/>
              </a:ext>
            </a:extLst>
          </p:cNvPr>
          <p:cNvSpPr/>
          <p:nvPr/>
        </p:nvSpPr>
        <p:spPr>
          <a:xfrm>
            <a:off x="9701045" y="4834383"/>
            <a:ext cx="1826892" cy="1804654"/>
          </a:xfrm>
          <a:prstGeom prst="ellipse">
            <a:avLst/>
          </a:prstGeom>
          <a:solidFill>
            <a:schemeClr val="accent1">
              <a:alpha val="4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B6CCFBD9-C7FB-42EA-AD6E-943DFB35AEA2}"/>
              </a:ext>
            </a:extLst>
          </p:cNvPr>
          <p:cNvSpPr/>
          <p:nvPr/>
        </p:nvSpPr>
        <p:spPr>
          <a:xfrm>
            <a:off x="10503311" y="5603142"/>
            <a:ext cx="258806" cy="270111"/>
          </a:xfrm>
          <a:prstGeom prst="ellipse">
            <a:avLst/>
          </a:prstGeom>
          <a:solidFill>
            <a:srgbClr val="FFFF00"/>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cxnSp>
        <p:nvCxnSpPr>
          <p:cNvPr id="24" name="Straight Arrow Connector 23">
            <a:extLst>
              <a:ext uri="{FF2B5EF4-FFF2-40B4-BE49-F238E27FC236}">
                <a16:creationId xmlns:a16="http://schemas.microsoft.com/office/drawing/2014/main" id="{534BFBA2-2452-4FAC-98DB-F6AFE4D8391B}"/>
              </a:ext>
            </a:extLst>
          </p:cNvPr>
          <p:cNvCxnSpPr>
            <a:cxnSpLocks/>
          </p:cNvCxnSpPr>
          <p:nvPr/>
        </p:nvCxnSpPr>
        <p:spPr>
          <a:xfrm flipH="1" flipV="1">
            <a:off x="9363815" y="4846629"/>
            <a:ext cx="1236581" cy="1"/>
          </a:xfrm>
          <a:prstGeom prst="straightConnector1">
            <a:avLst/>
          </a:prstGeom>
          <a:ln w="41275">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CEAB236D-98D2-4DE7-AE84-90DB9560EC4E}"/>
              </a:ext>
            </a:extLst>
          </p:cNvPr>
          <p:cNvCxnSpPr>
            <a:cxnSpLocks/>
          </p:cNvCxnSpPr>
          <p:nvPr/>
        </p:nvCxnSpPr>
        <p:spPr>
          <a:xfrm flipV="1">
            <a:off x="10523488" y="5196920"/>
            <a:ext cx="237519" cy="445153"/>
          </a:xfrm>
          <a:prstGeom prst="straightConnector1">
            <a:avLst/>
          </a:prstGeom>
          <a:ln w="53975">
            <a:solidFill>
              <a:schemeClr val="accent3">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CA241C28-201D-44E3-A17E-96D5A96F447A}"/>
              </a:ext>
            </a:extLst>
          </p:cNvPr>
          <p:cNvSpPr txBox="1"/>
          <p:nvPr/>
        </p:nvSpPr>
        <p:spPr>
          <a:xfrm>
            <a:off x="10684952" y="3761582"/>
            <a:ext cx="1540377" cy="646331"/>
          </a:xfrm>
          <a:prstGeom prst="rect">
            <a:avLst/>
          </a:prstGeom>
          <a:noFill/>
        </p:spPr>
        <p:txBody>
          <a:bodyPr wrap="square" rtlCol="0">
            <a:spAutoFit/>
          </a:bodyPr>
          <a:lstStyle/>
          <a:p>
            <a:r>
              <a:rPr lang="en-US" dirty="0"/>
              <a:t>Anti-helion radiant</a:t>
            </a:r>
          </a:p>
        </p:txBody>
      </p:sp>
      <p:sp>
        <p:nvSpPr>
          <p:cNvPr id="27" name="TextBox 26">
            <a:extLst>
              <a:ext uri="{FF2B5EF4-FFF2-40B4-BE49-F238E27FC236}">
                <a16:creationId xmlns:a16="http://schemas.microsoft.com/office/drawing/2014/main" id="{25C46B67-D1C9-4AEC-927B-D74F7434C2CA}"/>
              </a:ext>
            </a:extLst>
          </p:cNvPr>
          <p:cNvSpPr txBox="1"/>
          <p:nvPr/>
        </p:nvSpPr>
        <p:spPr>
          <a:xfrm>
            <a:off x="8313496" y="4481063"/>
            <a:ext cx="2200827" cy="369332"/>
          </a:xfrm>
          <a:prstGeom prst="rect">
            <a:avLst/>
          </a:prstGeom>
          <a:noFill/>
        </p:spPr>
        <p:txBody>
          <a:bodyPr wrap="square" rtlCol="0">
            <a:spAutoFit/>
          </a:bodyPr>
          <a:lstStyle/>
          <a:p>
            <a:r>
              <a:rPr lang="en-US" dirty="0"/>
              <a:t>Velocity about Sun</a:t>
            </a:r>
          </a:p>
        </p:txBody>
      </p:sp>
      <p:sp>
        <p:nvSpPr>
          <p:cNvPr id="28" name="TextBox 27">
            <a:extLst>
              <a:ext uri="{FF2B5EF4-FFF2-40B4-BE49-F238E27FC236}">
                <a16:creationId xmlns:a16="http://schemas.microsoft.com/office/drawing/2014/main" id="{79B443A9-38E4-408C-B1F3-D4F8F66D032D}"/>
              </a:ext>
            </a:extLst>
          </p:cNvPr>
          <p:cNvSpPr txBox="1"/>
          <p:nvPr/>
        </p:nvSpPr>
        <p:spPr>
          <a:xfrm>
            <a:off x="9691138" y="5228110"/>
            <a:ext cx="927956" cy="646331"/>
          </a:xfrm>
          <a:prstGeom prst="rect">
            <a:avLst/>
          </a:prstGeom>
          <a:noFill/>
        </p:spPr>
        <p:txBody>
          <a:bodyPr wrap="square" rtlCol="0">
            <a:spAutoFit/>
          </a:bodyPr>
          <a:lstStyle/>
          <a:p>
            <a:r>
              <a:rPr lang="en-US" dirty="0"/>
              <a:t>Helion radiant</a:t>
            </a:r>
          </a:p>
        </p:txBody>
      </p:sp>
      <p:sp>
        <p:nvSpPr>
          <p:cNvPr id="29" name="TextBox 28">
            <a:extLst>
              <a:ext uri="{FF2B5EF4-FFF2-40B4-BE49-F238E27FC236}">
                <a16:creationId xmlns:a16="http://schemas.microsoft.com/office/drawing/2014/main" id="{3138A41A-3548-42C8-9AE7-DC38427BBC10}"/>
              </a:ext>
            </a:extLst>
          </p:cNvPr>
          <p:cNvSpPr txBox="1"/>
          <p:nvPr/>
        </p:nvSpPr>
        <p:spPr>
          <a:xfrm>
            <a:off x="10714700" y="5552044"/>
            <a:ext cx="620818" cy="369332"/>
          </a:xfrm>
          <a:prstGeom prst="rect">
            <a:avLst/>
          </a:prstGeom>
          <a:noFill/>
        </p:spPr>
        <p:txBody>
          <a:bodyPr wrap="square" rtlCol="0">
            <a:spAutoFit/>
          </a:bodyPr>
          <a:lstStyle/>
          <a:p>
            <a:r>
              <a:rPr lang="en-US" dirty="0"/>
              <a:t>Sun</a:t>
            </a:r>
          </a:p>
        </p:txBody>
      </p:sp>
      <p:cxnSp>
        <p:nvCxnSpPr>
          <p:cNvPr id="146" name="Straight Arrow Connector 145">
            <a:extLst>
              <a:ext uri="{FF2B5EF4-FFF2-40B4-BE49-F238E27FC236}">
                <a16:creationId xmlns:a16="http://schemas.microsoft.com/office/drawing/2014/main" id="{7BFCDE10-2B49-4EF5-83B8-343D895CD454}"/>
              </a:ext>
            </a:extLst>
          </p:cNvPr>
          <p:cNvCxnSpPr>
            <a:cxnSpLocks/>
          </p:cNvCxnSpPr>
          <p:nvPr/>
        </p:nvCxnSpPr>
        <p:spPr>
          <a:xfrm>
            <a:off x="8097099" y="5642073"/>
            <a:ext cx="579855" cy="0"/>
          </a:xfrm>
          <a:prstGeom prst="straightConnector1">
            <a:avLst/>
          </a:prstGeom>
          <a:ln w="53975">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9" name="Straight Arrow Connector 148">
            <a:extLst>
              <a:ext uri="{FF2B5EF4-FFF2-40B4-BE49-F238E27FC236}">
                <a16:creationId xmlns:a16="http://schemas.microsoft.com/office/drawing/2014/main" id="{E0939836-6F2A-4416-B785-0408B3BD1107}"/>
              </a:ext>
            </a:extLst>
          </p:cNvPr>
          <p:cNvCxnSpPr>
            <a:cxnSpLocks/>
          </p:cNvCxnSpPr>
          <p:nvPr/>
        </p:nvCxnSpPr>
        <p:spPr>
          <a:xfrm>
            <a:off x="8100771" y="5921376"/>
            <a:ext cx="576183" cy="0"/>
          </a:xfrm>
          <a:prstGeom prst="straightConnector1">
            <a:avLst/>
          </a:prstGeom>
          <a:ln w="53975">
            <a:solidFill>
              <a:schemeClr val="accent3">
                <a:lumMod val="7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153" name="TextBox 152">
            <a:extLst>
              <a:ext uri="{FF2B5EF4-FFF2-40B4-BE49-F238E27FC236}">
                <a16:creationId xmlns:a16="http://schemas.microsoft.com/office/drawing/2014/main" id="{7C149E5E-E0F1-4126-9BBB-717FBE28505E}"/>
              </a:ext>
            </a:extLst>
          </p:cNvPr>
          <p:cNvSpPr txBox="1"/>
          <p:nvPr/>
        </p:nvSpPr>
        <p:spPr>
          <a:xfrm>
            <a:off x="6393148" y="5473948"/>
            <a:ext cx="1801946" cy="307777"/>
          </a:xfrm>
          <a:prstGeom prst="rect">
            <a:avLst/>
          </a:prstGeom>
          <a:noFill/>
        </p:spPr>
        <p:txBody>
          <a:bodyPr wrap="square" rtlCol="0">
            <a:spAutoFit/>
          </a:bodyPr>
          <a:lstStyle/>
          <a:p>
            <a:r>
              <a:rPr lang="en-US" sz="1400" dirty="0"/>
              <a:t>Low-density radiant</a:t>
            </a:r>
          </a:p>
        </p:txBody>
      </p:sp>
      <p:sp>
        <p:nvSpPr>
          <p:cNvPr id="154" name="TextBox 153">
            <a:extLst>
              <a:ext uri="{FF2B5EF4-FFF2-40B4-BE49-F238E27FC236}">
                <a16:creationId xmlns:a16="http://schemas.microsoft.com/office/drawing/2014/main" id="{A08F1D58-94D1-4AA3-BA91-1E6422E13F39}"/>
              </a:ext>
            </a:extLst>
          </p:cNvPr>
          <p:cNvSpPr txBox="1"/>
          <p:nvPr/>
        </p:nvSpPr>
        <p:spPr>
          <a:xfrm>
            <a:off x="6397451" y="5758312"/>
            <a:ext cx="1797643" cy="307777"/>
          </a:xfrm>
          <a:prstGeom prst="rect">
            <a:avLst/>
          </a:prstGeom>
          <a:noFill/>
        </p:spPr>
        <p:txBody>
          <a:bodyPr wrap="square" rtlCol="0">
            <a:spAutoFit/>
          </a:bodyPr>
          <a:lstStyle/>
          <a:p>
            <a:r>
              <a:rPr lang="en-US" sz="1400" dirty="0"/>
              <a:t>High-density radiant</a:t>
            </a:r>
          </a:p>
        </p:txBody>
      </p:sp>
      <p:sp>
        <p:nvSpPr>
          <p:cNvPr id="136" name="TextBox 135">
            <a:extLst>
              <a:ext uri="{FF2B5EF4-FFF2-40B4-BE49-F238E27FC236}">
                <a16:creationId xmlns:a16="http://schemas.microsoft.com/office/drawing/2014/main" id="{C09FA183-7BEB-445C-9121-D84512DDF3B4}"/>
              </a:ext>
            </a:extLst>
          </p:cNvPr>
          <p:cNvSpPr txBox="1"/>
          <p:nvPr/>
        </p:nvSpPr>
        <p:spPr>
          <a:xfrm>
            <a:off x="10379397" y="2136570"/>
            <a:ext cx="904999" cy="369332"/>
          </a:xfrm>
          <a:prstGeom prst="rect">
            <a:avLst/>
          </a:prstGeom>
          <a:noFill/>
        </p:spPr>
        <p:txBody>
          <a:bodyPr wrap="square" rtlCol="0">
            <a:spAutoFit/>
          </a:bodyPr>
          <a:lstStyle/>
          <a:p>
            <a:r>
              <a:rPr lang="en-US" dirty="0"/>
              <a:t>MMPS</a:t>
            </a:r>
          </a:p>
        </p:txBody>
      </p:sp>
      <p:sp>
        <p:nvSpPr>
          <p:cNvPr id="137" name="TextBox 136">
            <a:extLst>
              <a:ext uri="{FF2B5EF4-FFF2-40B4-BE49-F238E27FC236}">
                <a16:creationId xmlns:a16="http://schemas.microsoft.com/office/drawing/2014/main" id="{6B59C9C7-D0C7-4328-9709-82AAFA48D424}"/>
              </a:ext>
            </a:extLst>
          </p:cNvPr>
          <p:cNvSpPr txBox="1"/>
          <p:nvPr/>
        </p:nvSpPr>
        <p:spPr>
          <a:xfrm>
            <a:off x="10882857" y="4511727"/>
            <a:ext cx="904999" cy="369332"/>
          </a:xfrm>
          <a:prstGeom prst="rect">
            <a:avLst/>
          </a:prstGeom>
          <a:noFill/>
        </p:spPr>
        <p:txBody>
          <a:bodyPr wrap="square" rtlCol="0">
            <a:spAutoFit/>
          </a:bodyPr>
          <a:lstStyle/>
          <a:p>
            <a:r>
              <a:rPr lang="en-US" dirty="0"/>
              <a:t>MMPS</a:t>
            </a:r>
          </a:p>
        </p:txBody>
      </p:sp>
    </p:spTree>
    <p:extLst>
      <p:ext uri="{BB962C8B-B14F-4D97-AF65-F5344CB8AC3E}">
        <p14:creationId xmlns:p14="http://schemas.microsoft.com/office/powerpoint/2010/main" val="179512955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5EED8-6468-41A8-9FBF-FB4F3F8CF690}"/>
              </a:ext>
            </a:extLst>
          </p:cNvPr>
          <p:cNvSpPr>
            <a:spLocks noGrp="1"/>
          </p:cNvSpPr>
          <p:nvPr>
            <p:ph type="title"/>
          </p:nvPr>
        </p:nvSpPr>
        <p:spPr/>
        <p:txBody>
          <a:bodyPr/>
          <a:lstStyle/>
          <a:p>
            <a:pPr>
              <a:defRPr/>
            </a:pPr>
            <a:r>
              <a:rPr lang="en-US" sz="2400" b="1" i="1" dirty="0"/>
              <a:t>MODRA Algorithm</a:t>
            </a:r>
          </a:p>
        </p:txBody>
      </p:sp>
      <p:grpSp>
        <p:nvGrpSpPr>
          <p:cNvPr id="29" name="Group 28">
            <a:extLst>
              <a:ext uri="{FF2B5EF4-FFF2-40B4-BE49-F238E27FC236}">
                <a16:creationId xmlns:a16="http://schemas.microsoft.com/office/drawing/2014/main" id="{8C258853-9D83-4A2A-A745-D53389EBABBD}"/>
              </a:ext>
            </a:extLst>
          </p:cNvPr>
          <p:cNvGrpSpPr/>
          <p:nvPr/>
        </p:nvGrpSpPr>
        <p:grpSpPr>
          <a:xfrm>
            <a:off x="387351" y="1091271"/>
            <a:ext cx="11339593" cy="5412596"/>
            <a:chOff x="639190" y="939801"/>
            <a:chExt cx="8220695" cy="5412596"/>
          </a:xfrm>
        </p:grpSpPr>
        <p:sp>
          <p:nvSpPr>
            <p:cNvPr id="36" name="TextBox 35">
              <a:extLst>
                <a:ext uri="{FF2B5EF4-FFF2-40B4-BE49-F238E27FC236}">
                  <a16:creationId xmlns:a16="http://schemas.microsoft.com/office/drawing/2014/main" id="{0969AEDA-971D-414B-BD95-375EC6E7F39C}"/>
                </a:ext>
              </a:extLst>
            </p:cNvPr>
            <p:cNvSpPr txBox="1"/>
            <p:nvPr/>
          </p:nvSpPr>
          <p:spPr>
            <a:xfrm>
              <a:off x="3531051" y="4144919"/>
              <a:ext cx="900396" cy="733534"/>
            </a:xfrm>
            <a:prstGeom prst="rect">
              <a:avLst/>
            </a:prstGeom>
            <a:solidFill>
              <a:schemeClr val="accent3">
                <a:lumMod val="60000"/>
                <a:lumOff val="40000"/>
              </a:schemeClr>
            </a:solidFill>
          </p:spPr>
          <p:txBody>
            <a:bodyPr wrap="square" rtlCol="0">
              <a:spAutoFit/>
            </a:bodyPr>
            <a:lstStyle/>
            <a:p>
              <a:endParaRPr lang="en-US" i="1" dirty="0"/>
            </a:p>
          </p:txBody>
        </p:sp>
        <p:sp>
          <p:nvSpPr>
            <p:cNvPr id="37" name="TextBox 36">
              <a:extLst>
                <a:ext uri="{FF2B5EF4-FFF2-40B4-BE49-F238E27FC236}">
                  <a16:creationId xmlns:a16="http://schemas.microsoft.com/office/drawing/2014/main" id="{D7A3F4E1-FF41-408B-A38D-4831580984B1}"/>
                </a:ext>
              </a:extLst>
            </p:cNvPr>
            <p:cNvSpPr txBox="1"/>
            <p:nvPr/>
          </p:nvSpPr>
          <p:spPr>
            <a:xfrm>
              <a:off x="4451950" y="4144919"/>
              <a:ext cx="752905" cy="733534"/>
            </a:xfrm>
            <a:prstGeom prst="rect">
              <a:avLst/>
            </a:prstGeom>
            <a:solidFill>
              <a:schemeClr val="accent1">
                <a:lumMod val="40000"/>
                <a:lumOff val="60000"/>
              </a:schemeClr>
            </a:solidFill>
          </p:spPr>
          <p:txBody>
            <a:bodyPr wrap="square" rtlCol="0">
              <a:spAutoFit/>
            </a:bodyPr>
            <a:lstStyle/>
            <a:p>
              <a:endParaRPr lang="en-US" i="1" dirty="0"/>
            </a:p>
          </p:txBody>
        </p:sp>
        <p:sp>
          <p:nvSpPr>
            <p:cNvPr id="38" name="TextBox 37">
              <a:extLst>
                <a:ext uri="{FF2B5EF4-FFF2-40B4-BE49-F238E27FC236}">
                  <a16:creationId xmlns:a16="http://schemas.microsoft.com/office/drawing/2014/main" id="{8EB6C45E-3EB0-4B2B-85D5-10C03DE11028}"/>
                </a:ext>
              </a:extLst>
            </p:cNvPr>
            <p:cNvSpPr txBox="1"/>
            <p:nvPr/>
          </p:nvSpPr>
          <p:spPr>
            <a:xfrm>
              <a:off x="6426977" y="4144192"/>
              <a:ext cx="1031936" cy="733534"/>
            </a:xfrm>
            <a:prstGeom prst="rect">
              <a:avLst/>
            </a:prstGeom>
            <a:solidFill>
              <a:schemeClr val="accent1">
                <a:lumMod val="40000"/>
                <a:lumOff val="60000"/>
              </a:schemeClr>
            </a:solidFill>
          </p:spPr>
          <p:txBody>
            <a:bodyPr wrap="square" rtlCol="0">
              <a:spAutoFit/>
            </a:bodyPr>
            <a:lstStyle/>
            <a:p>
              <a:endParaRPr lang="en-US" i="1" dirty="0"/>
            </a:p>
          </p:txBody>
        </p:sp>
        <p:sp>
          <p:nvSpPr>
            <p:cNvPr id="39" name="TextBox 38">
              <a:extLst>
                <a:ext uri="{FF2B5EF4-FFF2-40B4-BE49-F238E27FC236}">
                  <a16:creationId xmlns:a16="http://schemas.microsoft.com/office/drawing/2014/main" id="{23109BE3-5C31-4F7A-9C62-1C14CD791488}"/>
                </a:ext>
              </a:extLst>
            </p:cNvPr>
            <p:cNvSpPr txBox="1"/>
            <p:nvPr/>
          </p:nvSpPr>
          <p:spPr>
            <a:xfrm>
              <a:off x="5217359" y="4144192"/>
              <a:ext cx="1197113" cy="733534"/>
            </a:xfrm>
            <a:prstGeom prst="rect">
              <a:avLst/>
            </a:prstGeom>
            <a:solidFill>
              <a:schemeClr val="accent6">
                <a:lumMod val="60000"/>
                <a:lumOff val="40000"/>
              </a:schemeClr>
            </a:solidFill>
          </p:spPr>
          <p:txBody>
            <a:bodyPr wrap="square" rtlCol="0">
              <a:spAutoFit/>
            </a:bodyPr>
            <a:lstStyle/>
            <a:p>
              <a:endParaRPr lang="en-US" i="1" dirty="0"/>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8FD76268-1AC1-4DBF-94C4-DB29D63A9D78}"/>
                    </a:ext>
                  </a:extLst>
                </p:cNvPr>
                <p:cNvSpPr txBox="1"/>
                <p:nvPr/>
              </p:nvSpPr>
              <p:spPr>
                <a:xfrm>
                  <a:off x="1298337" y="4068434"/>
                  <a:ext cx="7035565" cy="885050"/>
                </a:xfrm>
                <a:prstGeom prst="rect">
                  <a:avLst/>
                </a:prstGeom>
                <a:noFill/>
              </p:spPr>
              <p:txBody>
                <a:bodyPr wrap="square" rtlCol="0">
                  <a:spAutoFit/>
                </a:bodyPr>
                <a:lstStyle/>
                <a:p>
                  <a:pPr algn="ctr"/>
                  <a14:m>
                    <m:oMath xmlns:m="http://schemas.openxmlformats.org/officeDocument/2006/math">
                      <m:r>
                        <a:rPr lang="en-US" sz="1600" b="1" i="1" smtClean="0">
                          <a:latin typeface="Cambria Math" panose="02040503050406030204" pitchFamily="18" charset="0"/>
                        </a:rPr>
                        <m:t>𝑰𝒎𝒑𝒊𝒏𝒈𝒊𝒏𝒈</m:t>
                      </m:r>
                      <m:r>
                        <a:rPr lang="en-US" sz="1600" b="1" i="1" smtClean="0">
                          <a:latin typeface="Cambria Math" panose="02040503050406030204" pitchFamily="18" charset="0"/>
                        </a:rPr>
                        <m:t> </m:t>
                      </m:r>
                      <m:r>
                        <a:rPr lang="en-US" sz="1600" b="1" i="1">
                          <a:latin typeface="Cambria Math" panose="02040503050406030204" pitchFamily="18" charset="0"/>
                        </a:rPr>
                        <m:t>𝑭𝒍𝒖𝒙</m:t>
                      </m:r>
                      <m:r>
                        <a:rPr lang="en-US" sz="1600" b="0" i="0" smtClean="0">
                          <a:latin typeface="Cambria Math" panose="02040503050406030204" pitchFamily="18" charset="0"/>
                        </a:rPr>
                        <m:t>=</m:t>
                      </m:r>
                      <m:d>
                        <m:dPr>
                          <m:ctrlPr>
                            <a:rPr lang="en-US" sz="1600" i="1" smtClean="0">
                              <a:latin typeface="Cambria Math" panose="02040503050406030204" pitchFamily="18" charset="0"/>
                            </a:rPr>
                          </m:ctrlPr>
                        </m:dPr>
                        <m:e>
                          <m:eqArr>
                            <m:eqArrPr>
                              <m:ctrlPr>
                                <a:rPr lang="en-US" sz="1600" b="0" i="1" smtClean="0">
                                  <a:latin typeface="Cambria Math" panose="02040503050406030204" pitchFamily="18" charset="0"/>
                                </a:rPr>
                              </m:ctrlPr>
                            </m:eqArrPr>
                            <m:e>
                              <m:r>
                                <a:rPr lang="en-US" sz="1600" b="0" i="1" smtClean="0">
                                  <a:latin typeface="Cambria Math" panose="02040503050406030204" pitchFamily="18" charset="0"/>
                                </a:rPr>
                                <m:t>𝐶𝑢𝑚𝑢𝑙𝑎𝑡𝑖𝑣𝑒</m:t>
                              </m:r>
                            </m:e>
                            <m:e>
                              <m:r>
                                <a:rPr lang="en-US" sz="1600" b="0" i="1" smtClean="0">
                                  <a:latin typeface="Cambria Math" panose="02040503050406030204" pitchFamily="18" charset="0"/>
                                </a:rPr>
                                <m:t>𝐹𝑙𝑢𝑥</m:t>
                              </m:r>
                            </m:e>
                          </m:eqArr>
                        </m:e>
                      </m:d>
                      <m:d>
                        <m:dPr>
                          <m:ctrlPr>
                            <a:rPr lang="en-US" sz="1600" i="1" smtClean="0">
                              <a:latin typeface="Cambria Math" panose="02040503050406030204" pitchFamily="18" charset="0"/>
                            </a:rPr>
                          </m:ctrlPr>
                        </m:dPr>
                        <m:e>
                          <m:eqArr>
                            <m:eqArrPr>
                              <m:ctrlPr>
                                <a:rPr lang="en-US" sz="1600" b="0" i="1" smtClean="0">
                                  <a:latin typeface="Cambria Math" panose="02040503050406030204" pitchFamily="18" charset="0"/>
                                </a:rPr>
                              </m:ctrlPr>
                            </m:eqArrPr>
                            <m:e>
                              <m:r>
                                <a:rPr lang="en-US" sz="1600" b="0" i="1" smtClean="0">
                                  <a:latin typeface="Cambria Math" panose="02040503050406030204" pitchFamily="18" charset="0"/>
                                </a:rPr>
                                <m:t>𝑆𝑢𝑟𝑓𝑎𝑐𝑒</m:t>
                              </m:r>
                            </m:e>
                            <m:e>
                              <m:r>
                                <a:rPr lang="en-US" sz="1600" b="0" i="1" smtClean="0">
                                  <a:latin typeface="Cambria Math" panose="02040503050406030204" pitchFamily="18" charset="0"/>
                                </a:rPr>
                                <m:t>𝐸𝑙𝑒𝑚𝑒𝑛𝑡</m:t>
                              </m:r>
                            </m:e>
                            <m:e>
                              <m:r>
                                <a:rPr lang="en-US" sz="1600" b="0" i="1" smtClean="0">
                                  <a:latin typeface="Cambria Math" panose="02040503050406030204" pitchFamily="18" charset="0"/>
                                </a:rPr>
                                <m:t>𝐴𝑟𝑒𝑎</m:t>
                              </m:r>
                            </m:e>
                          </m:eqArr>
                        </m:e>
                      </m:d>
                      <m:d>
                        <m:dPr>
                          <m:ctrlPr>
                            <a:rPr lang="en-US" sz="1600" i="1" smtClean="0">
                              <a:latin typeface="Cambria Math" panose="02040503050406030204" pitchFamily="18" charset="0"/>
                            </a:rPr>
                          </m:ctrlPr>
                        </m:dPr>
                        <m:e>
                          <m:r>
                            <a:rPr lang="en-US" sz="1600" b="0" i="1" smtClean="0">
                              <a:latin typeface="Cambria Math" panose="02040503050406030204" pitchFamily="18" charset="0"/>
                            </a:rPr>
                            <m:t>𝑃</m:t>
                          </m:r>
                          <m:d>
                            <m:dPr>
                              <m:ctrlPr>
                                <a:rPr lang="en-US" sz="1600" b="0" i="1" smtClean="0">
                                  <a:latin typeface="Cambria Math" panose="02040503050406030204" pitchFamily="18" charset="0"/>
                                </a:rPr>
                              </m:ctrlPr>
                            </m:dPr>
                            <m:e>
                              <m:eqArr>
                                <m:eqArrPr>
                                  <m:ctrlPr>
                                    <a:rPr lang="en-US" sz="1600" b="0" i="1" smtClean="0">
                                      <a:latin typeface="Cambria Math" panose="02040503050406030204" pitchFamily="18" charset="0"/>
                                    </a:rPr>
                                  </m:ctrlPr>
                                </m:eqArrPr>
                                <m:e>
                                  <m:r>
                                    <a:rPr lang="en-US" sz="1600" b="0" i="1" smtClean="0">
                                      <a:latin typeface="Cambria Math" panose="02040503050406030204" pitchFamily="18" charset="0"/>
                                    </a:rPr>
                                    <m:t>𝐹𝑙𝑢𝑥</m:t>
                                  </m:r>
                                </m:e>
                                <m:e>
                                  <m:r>
                                    <a:rPr lang="en-US" sz="1600" b="0" i="1" smtClean="0">
                                      <a:latin typeface="Cambria Math" panose="02040503050406030204" pitchFamily="18" charset="0"/>
                                    </a:rPr>
                                    <m:t>𝐶𝑜𝑚𝑝𝑜𝑛𝑒𝑛𝑡</m:t>
                                  </m:r>
                                </m:e>
                              </m:eqArr>
                            </m:e>
                          </m:d>
                        </m:e>
                      </m:d>
                      <m:d>
                        <m:dPr>
                          <m:ctrlPr>
                            <a:rPr lang="en-US" sz="1600" i="1" smtClean="0">
                              <a:latin typeface="Cambria Math" panose="02040503050406030204" pitchFamily="18" charset="0"/>
                            </a:rPr>
                          </m:ctrlPr>
                        </m:dPr>
                        <m:e>
                          <m:r>
                            <a:rPr lang="en-US" sz="1600" b="0" i="1" smtClean="0">
                              <a:latin typeface="Cambria Math" panose="02040503050406030204" pitchFamily="18" charset="0"/>
                            </a:rPr>
                            <m:t>𝑃</m:t>
                          </m:r>
                          <m:d>
                            <m:dPr>
                              <m:ctrlPr>
                                <a:rPr lang="en-US" sz="1600" b="0" i="1" smtClean="0">
                                  <a:latin typeface="Cambria Math" panose="02040503050406030204" pitchFamily="18" charset="0"/>
                                </a:rPr>
                              </m:ctrlPr>
                            </m:dPr>
                            <m:e>
                              <m:eqArr>
                                <m:eqArrPr>
                                  <m:ctrlPr>
                                    <a:rPr lang="en-US" sz="1600" b="0" i="1" smtClean="0">
                                      <a:latin typeface="Cambria Math" panose="02040503050406030204" pitchFamily="18" charset="0"/>
                                    </a:rPr>
                                  </m:ctrlPr>
                                </m:eqArrPr>
                                <m:e>
                                  <m:r>
                                    <a:rPr lang="en-US" sz="1600" b="0" i="1" smtClean="0">
                                      <a:latin typeface="Cambria Math" panose="02040503050406030204" pitchFamily="18" charset="0"/>
                                    </a:rPr>
                                    <m:t>𝑅𝑜𝑡𝑎𝑡𝑖𝑜𝑛</m:t>
                                  </m:r>
                                </m:e>
                                <m:e>
                                  <m:r>
                                    <a:rPr lang="en-US" sz="1600" b="0" i="1" smtClean="0">
                                      <a:latin typeface="Cambria Math" panose="02040503050406030204" pitchFamily="18" charset="0"/>
                                    </a:rPr>
                                    <m:t>𝐴𝑡𝑡𝑖𝑡𝑢𝑑𝑒</m:t>
                                  </m:r>
                                </m:e>
                              </m:eqArr>
                            </m:e>
                          </m:d>
                        </m:e>
                      </m:d>
                    </m:oMath>
                  </a14:m>
                  <a:r>
                    <a:rPr lang="en-US" sz="1600" dirty="0"/>
                    <a:t> </a:t>
                  </a:r>
                </a:p>
              </p:txBody>
            </p:sp>
          </mc:Choice>
          <mc:Fallback xmlns="">
            <p:sp>
              <p:nvSpPr>
                <p:cNvPr id="40" name="TextBox 39">
                  <a:extLst>
                    <a:ext uri="{FF2B5EF4-FFF2-40B4-BE49-F238E27FC236}">
                      <a16:creationId xmlns:a16="http://schemas.microsoft.com/office/drawing/2014/main" id="{8FD76268-1AC1-4DBF-94C4-DB29D63A9D78}"/>
                    </a:ext>
                  </a:extLst>
                </p:cNvPr>
                <p:cNvSpPr txBox="1">
                  <a:spLocks noRot="1" noChangeAspect="1" noMove="1" noResize="1" noEditPoints="1" noAdjustHandles="1" noChangeArrowheads="1" noChangeShapeType="1" noTextEdit="1"/>
                </p:cNvSpPr>
                <p:nvPr/>
              </p:nvSpPr>
              <p:spPr>
                <a:xfrm>
                  <a:off x="1298337" y="4068434"/>
                  <a:ext cx="7035565" cy="885050"/>
                </a:xfrm>
                <a:prstGeom prst="rect">
                  <a:avLst/>
                </a:prstGeom>
                <a:blipFill>
                  <a:blip r:embed="rId2"/>
                  <a:stretch>
                    <a:fillRect/>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43AC5D4C-98EA-4C4A-B875-3A0BA17AD277}"/>
                </a:ext>
              </a:extLst>
            </p:cNvPr>
            <p:cNvSpPr txBox="1"/>
            <p:nvPr/>
          </p:nvSpPr>
          <p:spPr>
            <a:xfrm>
              <a:off x="887764" y="1482571"/>
              <a:ext cx="7708513" cy="369332"/>
            </a:xfrm>
            <a:prstGeom prst="rect">
              <a:avLst/>
            </a:prstGeom>
            <a:noFill/>
          </p:spPr>
          <p:txBody>
            <a:bodyPr wrap="square" rtlCol="0">
              <a:spAutoFit/>
            </a:bodyPr>
            <a:lstStyle/>
            <a:p>
              <a:pPr marL="285750" indent="-285750">
                <a:buFont typeface="Arial" panose="020B0604020202020204" pitchFamily="34" charset="0"/>
                <a:buChar char="•"/>
              </a:pPr>
              <a:r>
                <a:rPr lang="en-US" dirty="0"/>
                <a:t>Convert surface unit vector from the spacecraft rotated frame into the environment model flux frame</a:t>
              </a:r>
            </a:p>
          </p:txBody>
        </p:sp>
        <p:sp>
          <p:nvSpPr>
            <p:cNvPr id="31" name="TextBox 30">
              <a:extLst>
                <a:ext uri="{FF2B5EF4-FFF2-40B4-BE49-F238E27FC236}">
                  <a16:creationId xmlns:a16="http://schemas.microsoft.com/office/drawing/2014/main" id="{BE9226CB-6215-465F-9309-FE275BEA366A}"/>
                </a:ext>
              </a:extLst>
            </p:cNvPr>
            <p:cNvSpPr txBox="1"/>
            <p:nvPr/>
          </p:nvSpPr>
          <p:spPr>
            <a:xfrm>
              <a:off x="1251734" y="3370224"/>
              <a:ext cx="7608151" cy="49699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b="1" dirty="0"/>
                <a:t>Store:</a:t>
              </a:r>
              <a:r>
                <a:rPr lang="en-US" sz="2000" b="1" dirty="0"/>
                <a:t> </a:t>
              </a:r>
            </a:p>
          </p:txBody>
        </p:sp>
        <p:grpSp>
          <p:nvGrpSpPr>
            <p:cNvPr id="32" name="Group 31">
              <a:extLst>
                <a:ext uri="{FF2B5EF4-FFF2-40B4-BE49-F238E27FC236}">
                  <a16:creationId xmlns:a16="http://schemas.microsoft.com/office/drawing/2014/main" id="{8975ABA8-ACF1-4B81-9A32-BC5F8B41862D}"/>
                </a:ext>
              </a:extLst>
            </p:cNvPr>
            <p:cNvGrpSpPr/>
            <p:nvPr/>
          </p:nvGrpSpPr>
          <p:grpSpPr>
            <a:xfrm>
              <a:off x="1136324" y="2868888"/>
              <a:ext cx="7359592" cy="2058219"/>
              <a:chOff x="1136324" y="2868888"/>
              <a:chExt cx="7359592" cy="2058219"/>
            </a:xfrm>
          </p:grpSpPr>
          <p:grpSp>
            <p:nvGrpSpPr>
              <p:cNvPr id="49" name="Group 48">
                <a:extLst>
                  <a:ext uri="{FF2B5EF4-FFF2-40B4-BE49-F238E27FC236}">
                    <a16:creationId xmlns:a16="http://schemas.microsoft.com/office/drawing/2014/main" id="{39692FAE-01BD-4DD0-8E53-36E5BCF13D3A}"/>
                  </a:ext>
                </a:extLst>
              </p:cNvPr>
              <p:cNvGrpSpPr/>
              <p:nvPr/>
            </p:nvGrpSpPr>
            <p:grpSpPr>
              <a:xfrm>
                <a:off x="1136324" y="2868888"/>
                <a:ext cx="7359592" cy="2058219"/>
                <a:chOff x="1136342" y="2288343"/>
                <a:chExt cx="7119141" cy="2058219"/>
              </a:xfrm>
            </p:grpSpPr>
            <p:sp>
              <p:nvSpPr>
                <p:cNvPr id="51" name="TextBox 50">
                  <a:extLst>
                    <a:ext uri="{FF2B5EF4-FFF2-40B4-BE49-F238E27FC236}">
                      <a16:creationId xmlns:a16="http://schemas.microsoft.com/office/drawing/2014/main" id="{C3B48859-7B6E-4E04-B8A5-06D19C8FBF43}"/>
                    </a:ext>
                  </a:extLst>
                </p:cNvPr>
                <p:cNvSpPr txBox="1"/>
                <p:nvPr/>
              </p:nvSpPr>
              <p:spPr>
                <a:xfrm>
                  <a:off x="1136344" y="2288343"/>
                  <a:ext cx="7119139" cy="372862"/>
                </a:xfrm>
                <a:prstGeom prst="rect">
                  <a:avLst/>
                </a:prstGeom>
                <a:solidFill>
                  <a:schemeClr val="accent3">
                    <a:lumMod val="60000"/>
                    <a:lumOff val="40000"/>
                  </a:schemeClr>
                </a:solidFill>
              </p:spPr>
              <p:txBody>
                <a:bodyPr wrap="square" rtlCol="0">
                  <a:spAutoFit/>
                </a:bodyPr>
                <a:lstStyle/>
                <a:p>
                  <a:r>
                    <a:rPr lang="en-US" i="1" dirty="0"/>
                    <a:t>loop: </a:t>
                  </a:r>
                  <a:r>
                    <a:rPr lang="en-US" b="1" i="1" dirty="0"/>
                    <a:t>Particle Mass</a:t>
                  </a:r>
                  <a:endParaRPr lang="en-US" i="1" dirty="0"/>
                </a:p>
              </p:txBody>
            </p:sp>
            <p:cxnSp>
              <p:nvCxnSpPr>
                <p:cNvPr id="52" name="Straight Connector 51">
                  <a:extLst>
                    <a:ext uri="{FF2B5EF4-FFF2-40B4-BE49-F238E27FC236}">
                      <a16:creationId xmlns:a16="http://schemas.microsoft.com/office/drawing/2014/main" id="{F60E75A6-104D-4D07-9D66-5CFF4343DB24}"/>
                    </a:ext>
                  </a:extLst>
                </p:cNvPr>
                <p:cNvCxnSpPr>
                  <a:cxnSpLocks/>
                </p:cNvCxnSpPr>
                <p:nvPr/>
              </p:nvCxnSpPr>
              <p:spPr>
                <a:xfrm>
                  <a:off x="1136342" y="2288343"/>
                  <a:ext cx="2" cy="205821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50" name="Straight Connector 49">
                <a:extLst>
                  <a:ext uri="{FF2B5EF4-FFF2-40B4-BE49-F238E27FC236}">
                    <a16:creationId xmlns:a16="http://schemas.microsoft.com/office/drawing/2014/main" id="{A2996211-DE36-4D00-AAD0-62559863CDE5}"/>
                  </a:ext>
                </a:extLst>
              </p:cNvPr>
              <p:cNvCxnSpPr/>
              <p:nvPr/>
            </p:nvCxnSpPr>
            <p:spPr>
              <a:xfrm>
                <a:off x="1136324" y="4927107"/>
                <a:ext cx="324026"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3" name="Group 32">
              <a:extLst>
                <a:ext uri="{FF2B5EF4-FFF2-40B4-BE49-F238E27FC236}">
                  <a16:creationId xmlns:a16="http://schemas.microsoft.com/office/drawing/2014/main" id="{56685974-61B1-4608-828D-BB450A852C75}"/>
                </a:ext>
              </a:extLst>
            </p:cNvPr>
            <p:cNvGrpSpPr/>
            <p:nvPr/>
          </p:nvGrpSpPr>
          <p:grpSpPr>
            <a:xfrm>
              <a:off x="887757" y="2298810"/>
              <a:ext cx="7608159" cy="2947887"/>
              <a:chOff x="887757" y="2298811"/>
              <a:chExt cx="7608159" cy="2885748"/>
            </a:xfrm>
          </p:grpSpPr>
          <p:grpSp>
            <p:nvGrpSpPr>
              <p:cNvPr id="45" name="Group 44">
                <a:extLst>
                  <a:ext uri="{FF2B5EF4-FFF2-40B4-BE49-F238E27FC236}">
                    <a16:creationId xmlns:a16="http://schemas.microsoft.com/office/drawing/2014/main" id="{1845E996-9B5D-4BD1-A86D-CB88AFDEC9BF}"/>
                  </a:ext>
                </a:extLst>
              </p:cNvPr>
              <p:cNvGrpSpPr/>
              <p:nvPr/>
            </p:nvGrpSpPr>
            <p:grpSpPr>
              <a:xfrm>
                <a:off x="887757" y="2298811"/>
                <a:ext cx="7608159" cy="2885748"/>
                <a:chOff x="1136342" y="2288343"/>
                <a:chExt cx="7359587" cy="2885748"/>
              </a:xfrm>
            </p:grpSpPr>
            <p:sp>
              <p:nvSpPr>
                <p:cNvPr id="47" name="TextBox 46">
                  <a:extLst>
                    <a:ext uri="{FF2B5EF4-FFF2-40B4-BE49-F238E27FC236}">
                      <a16:creationId xmlns:a16="http://schemas.microsoft.com/office/drawing/2014/main" id="{7D890E97-4E33-4C53-AD34-B80C51ADFF28}"/>
                    </a:ext>
                  </a:extLst>
                </p:cNvPr>
                <p:cNvSpPr txBox="1"/>
                <p:nvPr/>
              </p:nvSpPr>
              <p:spPr>
                <a:xfrm>
                  <a:off x="1136342" y="2288343"/>
                  <a:ext cx="7359587" cy="372862"/>
                </a:xfrm>
                <a:prstGeom prst="rect">
                  <a:avLst/>
                </a:prstGeom>
                <a:solidFill>
                  <a:schemeClr val="accent6">
                    <a:lumMod val="60000"/>
                    <a:lumOff val="40000"/>
                  </a:schemeClr>
                </a:solidFill>
              </p:spPr>
              <p:txBody>
                <a:bodyPr wrap="square" rtlCol="0">
                  <a:spAutoFit/>
                </a:bodyPr>
                <a:lstStyle/>
                <a:p>
                  <a:r>
                    <a:rPr lang="en-US" i="1" dirty="0"/>
                    <a:t>loop: </a:t>
                  </a:r>
                  <a:r>
                    <a:rPr lang="en-US" b="1" i="1" dirty="0"/>
                    <a:t>Particle Flux Component (Impact Velocity and Direction) </a:t>
                  </a:r>
                  <a:endParaRPr lang="en-US" i="1" dirty="0"/>
                </a:p>
              </p:txBody>
            </p:sp>
            <p:cxnSp>
              <p:nvCxnSpPr>
                <p:cNvPr id="48" name="Straight Connector 47">
                  <a:extLst>
                    <a:ext uri="{FF2B5EF4-FFF2-40B4-BE49-F238E27FC236}">
                      <a16:creationId xmlns:a16="http://schemas.microsoft.com/office/drawing/2014/main" id="{379D3D2B-A541-42B5-86F0-7A595648A30E}"/>
                    </a:ext>
                  </a:extLst>
                </p:cNvPr>
                <p:cNvCxnSpPr>
                  <a:cxnSpLocks/>
                </p:cNvCxnSpPr>
                <p:nvPr/>
              </p:nvCxnSpPr>
              <p:spPr>
                <a:xfrm>
                  <a:off x="1136342" y="2288343"/>
                  <a:ext cx="0" cy="288574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46" name="Straight Connector 45">
                <a:extLst>
                  <a:ext uri="{FF2B5EF4-FFF2-40B4-BE49-F238E27FC236}">
                    <a16:creationId xmlns:a16="http://schemas.microsoft.com/office/drawing/2014/main" id="{545A5370-37F1-42F0-AA84-6F491C3BF44D}"/>
                  </a:ext>
                </a:extLst>
              </p:cNvPr>
              <p:cNvCxnSpPr/>
              <p:nvPr/>
            </p:nvCxnSpPr>
            <p:spPr>
              <a:xfrm>
                <a:off x="887757" y="5184559"/>
                <a:ext cx="324026"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4" name="Group 33">
              <a:extLst>
                <a:ext uri="{FF2B5EF4-FFF2-40B4-BE49-F238E27FC236}">
                  <a16:creationId xmlns:a16="http://schemas.microsoft.com/office/drawing/2014/main" id="{E3958310-34E4-4887-8EDE-2A8F3DCA1F38}"/>
                </a:ext>
              </a:extLst>
            </p:cNvPr>
            <p:cNvGrpSpPr/>
            <p:nvPr/>
          </p:nvGrpSpPr>
          <p:grpSpPr>
            <a:xfrm>
              <a:off x="639190" y="939801"/>
              <a:ext cx="7856739" cy="4590988"/>
              <a:chOff x="639190" y="939800"/>
              <a:chExt cx="7856739" cy="4617621"/>
            </a:xfrm>
          </p:grpSpPr>
          <p:grpSp>
            <p:nvGrpSpPr>
              <p:cNvPr id="41" name="Group 40">
                <a:extLst>
                  <a:ext uri="{FF2B5EF4-FFF2-40B4-BE49-F238E27FC236}">
                    <a16:creationId xmlns:a16="http://schemas.microsoft.com/office/drawing/2014/main" id="{C1A16055-F2C9-42D1-BB70-4B78F6037CF3}"/>
                  </a:ext>
                </a:extLst>
              </p:cNvPr>
              <p:cNvGrpSpPr/>
              <p:nvPr/>
            </p:nvGrpSpPr>
            <p:grpSpPr>
              <a:xfrm>
                <a:off x="639190" y="939800"/>
                <a:ext cx="7856739" cy="4617621"/>
                <a:chOff x="639191" y="958110"/>
                <a:chExt cx="7856739" cy="4617621"/>
              </a:xfrm>
            </p:grpSpPr>
            <p:sp>
              <p:nvSpPr>
                <p:cNvPr id="43" name="TextBox 42">
                  <a:extLst>
                    <a:ext uri="{FF2B5EF4-FFF2-40B4-BE49-F238E27FC236}">
                      <a16:creationId xmlns:a16="http://schemas.microsoft.com/office/drawing/2014/main" id="{4216BB44-4345-4935-B700-F5FAB4CB93B8}"/>
                    </a:ext>
                  </a:extLst>
                </p:cNvPr>
                <p:cNvSpPr txBox="1"/>
                <p:nvPr/>
              </p:nvSpPr>
              <p:spPr>
                <a:xfrm>
                  <a:off x="639191" y="958110"/>
                  <a:ext cx="7856739" cy="372862"/>
                </a:xfrm>
                <a:prstGeom prst="rect">
                  <a:avLst/>
                </a:prstGeom>
                <a:solidFill>
                  <a:schemeClr val="accent1">
                    <a:lumMod val="40000"/>
                    <a:lumOff val="60000"/>
                  </a:schemeClr>
                </a:solidFill>
              </p:spPr>
              <p:txBody>
                <a:bodyPr wrap="square" rtlCol="0">
                  <a:spAutoFit/>
                </a:bodyPr>
                <a:lstStyle/>
                <a:p>
                  <a:r>
                    <a:rPr lang="en-US" i="1" dirty="0"/>
                    <a:t>loop: </a:t>
                  </a:r>
                  <a:r>
                    <a:rPr lang="en-US" b="1" i="1" dirty="0"/>
                    <a:t>Surface Elements and Attitudes</a:t>
                  </a:r>
                </a:p>
              </p:txBody>
            </p:sp>
            <p:cxnSp>
              <p:nvCxnSpPr>
                <p:cNvPr id="44" name="Straight Connector 43">
                  <a:extLst>
                    <a:ext uri="{FF2B5EF4-FFF2-40B4-BE49-F238E27FC236}">
                      <a16:creationId xmlns:a16="http://schemas.microsoft.com/office/drawing/2014/main" id="{97FB6898-12F1-4322-A6FD-EFFD4E122E2D}"/>
                    </a:ext>
                  </a:extLst>
                </p:cNvPr>
                <p:cNvCxnSpPr>
                  <a:cxnSpLocks/>
                </p:cNvCxnSpPr>
                <p:nvPr/>
              </p:nvCxnSpPr>
              <p:spPr>
                <a:xfrm>
                  <a:off x="639191" y="958110"/>
                  <a:ext cx="0" cy="461762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42" name="Straight Connector 41">
                <a:extLst>
                  <a:ext uri="{FF2B5EF4-FFF2-40B4-BE49-F238E27FC236}">
                    <a16:creationId xmlns:a16="http://schemas.microsoft.com/office/drawing/2014/main" id="{0479ADFA-EBD2-4D85-891D-C7F9021263B6}"/>
                  </a:ext>
                </a:extLst>
              </p:cNvPr>
              <p:cNvCxnSpPr/>
              <p:nvPr/>
            </p:nvCxnSpPr>
            <p:spPr>
              <a:xfrm>
                <a:off x="639190" y="5557421"/>
                <a:ext cx="324026"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5" name="TextBox 34">
              <a:extLst>
                <a:ext uri="{FF2B5EF4-FFF2-40B4-BE49-F238E27FC236}">
                  <a16:creationId xmlns:a16="http://schemas.microsoft.com/office/drawing/2014/main" id="{2FC37D74-D473-4BFB-B9FC-2F03E00304A6}"/>
                </a:ext>
              </a:extLst>
            </p:cNvPr>
            <p:cNvSpPr txBox="1"/>
            <p:nvPr/>
          </p:nvSpPr>
          <p:spPr>
            <a:xfrm>
              <a:off x="639190" y="5618863"/>
              <a:ext cx="8006333" cy="733534"/>
            </a:xfrm>
            <a:prstGeom prst="rect">
              <a:avLst/>
            </a:prstGeom>
            <a:noFill/>
          </p:spPr>
          <p:txBody>
            <a:bodyPr wrap="square" rtlCol="0">
              <a:spAutoFit/>
            </a:bodyPr>
            <a:lstStyle/>
            <a:p>
              <a:pPr marL="285750" indent="-285750">
                <a:buFont typeface="Arial" panose="020B0604020202020204" pitchFamily="34" charset="0"/>
                <a:buChar char="•"/>
              </a:pPr>
              <a:r>
                <a:rPr lang="en-US" dirty="0"/>
                <a:t>Sum impinging flux from each loop to yield total damage flux</a:t>
              </a:r>
            </a:p>
            <a:p>
              <a:pPr marL="285750" indent="-285750">
                <a:lnSpc>
                  <a:spcPct val="150000"/>
                </a:lnSpc>
                <a:buFont typeface="Arial" panose="020B0604020202020204" pitchFamily="34" charset="0"/>
                <a:buChar char="•"/>
              </a:pPr>
              <a:r>
                <a:rPr lang="en-US" b="1" dirty="0"/>
                <a:t>Compute impinging fluence </a:t>
              </a:r>
              <a:r>
                <a:rPr lang="en-US" dirty="0"/>
                <a:t>from total impinging flux and mission duration</a:t>
              </a:r>
            </a:p>
          </p:txBody>
        </p:sp>
      </p:grpSp>
      <p:sp>
        <p:nvSpPr>
          <p:cNvPr id="3" name="TextBox 2">
            <a:extLst>
              <a:ext uri="{FF2B5EF4-FFF2-40B4-BE49-F238E27FC236}">
                <a16:creationId xmlns:a16="http://schemas.microsoft.com/office/drawing/2014/main" id="{53A6F921-BDE1-4B42-8C85-1CF665DB5382}"/>
              </a:ext>
            </a:extLst>
          </p:cNvPr>
          <p:cNvSpPr txBox="1"/>
          <p:nvPr/>
        </p:nvSpPr>
        <p:spPr>
          <a:xfrm>
            <a:off x="2406473" y="5323230"/>
            <a:ext cx="7379054" cy="307777"/>
          </a:xfrm>
          <a:prstGeom prst="rect">
            <a:avLst/>
          </a:prstGeom>
          <a:noFill/>
        </p:spPr>
        <p:txBody>
          <a:bodyPr wrap="square" rtlCol="0">
            <a:spAutoFit/>
          </a:bodyPr>
          <a:lstStyle/>
          <a:p>
            <a:r>
              <a:rPr lang="en-US" sz="1400" dirty="0"/>
              <a:t>Gruen Meteoroid flux vs. mass model scaled to match the MEM3 population flux at 10</a:t>
            </a:r>
            <a:r>
              <a:rPr lang="en-US" sz="1400" baseline="30000" dirty="0"/>
              <a:t>-6</a:t>
            </a:r>
            <a:r>
              <a:rPr lang="en-US" sz="1400" dirty="0"/>
              <a:t> g</a:t>
            </a:r>
          </a:p>
        </p:txBody>
      </p:sp>
      <p:cxnSp>
        <p:nvCxnSpPr>
          <p:cNvPr id="28" name="Straight Arrow Connector 27">
            <a:extLst>
              <a:ext uri="{FF2B5EF4-FFF2-40B4-BE49-F238E27FC236}">
                <a16:creationId xmlns:a16="http://schemas.microsoft.com/office/drawing/2014/main" id="{081C6C1A-AE99-47A6-A76E-F250BE72FE5F}"/>
              </a:ext>
            </a:extLst>
          </p:cNvPr>
          <p:cNvCxnSpPr>
            <a:cxnSpLocks/>
          </p:cNvCxnSpPr>
          <p:nvPr/>
        </p:nvCxnSpPr>
        <p:spPr>
          <a:xfrm flipV="1">
            <a:off x="3821000" y="4934309"/>
            <a:ext cx="1182321" cy="388921"/>
          </a:xfrm>
          <a:prstGeom prst="straightConnector1">
            <a:avLst/>
          </a:prstGeom>
          <a:ln w="53975">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867842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defRPr/>
            </a:pPr>
            <a:r>
              <a:rPr lang="en-US" sz="2400" b="1" i="1" dirty="0"/>
              <a:t>MMPS FEM Model for MODRA</a:t>
            </a:r>
          </a:p>
        </p:txBody>
      </p:sp>
      <p:sp>
        <p:nvSpPr>
          <p:cNvPr id="70" name="TextBox 69">
            <a:extLst>
              <a:ext uri="{FF2B5EF4-FFF2-40B4-BE49-F238E27FC236}">
                <a16:creationId xmlns:a16="http://schemas.microsoft.com/office/drawing/2014/main" id="{777D9ED8-1901-49CA-9CA4-85C7335E95E3}"/>
              </a:ext>
            </a:extLst>
          </p:cNvPr>
          <p:cNvSpPr txBox="1"/>
          <p:nvPr/>
        </p:nvSpPr>
        <p:spPr>
          <a:xfrm>
            <a:off x="5699412" y="1242880"/>
            <a:ext cx="1291988" cy="584775"/>
          </a:xfrm>
          <a:prstGeom prst="rect">
            <a:avLst/>
          </a:prstGeom>
          <a:noFill/>
        </p:spPr>
        <p:txBody>
          <a:bodyPr wrap="square" rtlCol="0">
            <a:spAutoFit/>
          </a:bodyPr>
          <a:lstStyle/>
          <a:p>
            <a:r>
              <a:rPr lang="en-US" sz="1600" dirty="0"/>
              <a:t>Spacecraft bus x</a:t>
            </a:r>
          </a:p>
        </p:txBody>
      </p:sp>
      <p:sp>
        <p:nvSpPr>
          <p:cNvPr id="72" name="TextBox 71">
            <a:extLst>
              <a:ext uri="{FF2B5EF4-FFF2-40B4-BE49-F238E27FC236}">
                <a16:creationId xmlns:a16="http://schemas.microsoft.com/office/drawing/2014/main" id="{BCFAF520-E27A-47F8-AEE9-C8DDD4D082CD}"/>
              </a:ext>
            </a:extLst>
          </p:cNvPr>
          <p:cNvSpPr txBox="1"/>
          <p:nvPr/>
        </p:nvSpPr>
        <p:spPr>
          <a:xfrm>
            <a:off x="3535916" y="5940679"/>
            <a:ext cx="1291988" cy="584775"/>
          </a:xfrm>
          <a:prstGeom prst="rect">
            <a:avLst/>
          </a:prstGeom>
          <a:noFill/>
        </p:spPr>
        <p:txBody>
          <a:bodyPr wrap="square" rtlCol="0">
            <a:spAutoFit/>
          </a:bodyPr>
          <a:lstStyle/>
          <a:p>
            <a:r>
              <a:rPr lang="en-US" sz="1600" dirty="0"/>
              <a:t>Spacecraft bus y</a:t>
            </a:r>
          </a:p>
        </p:txBody>
      </p:sp>
      <p:sp>
        <p:nvSpPr>
          <p:cNvPr id="73" name="TextBox 72">
            <a:extLst>
              <a:ext uri="{FF2B5EF4-FFF2-40B4-BE49-F238E27FC236}">
                <a16:creationId xmlns:a16="http://schemas.microsoft.com/office/drawing/2014/main" id="{8020C9B4-DB70-4BDC-B8C0-B7BCD52F0897}"/>
              </a:ext>
            </a:extLst>
          </p:cNvPr>
          <p:cNvSpPr txBox="1"/>
          <p:nvPr/>
        </p:nvSpPr>
        <p:spPr>
          <a:xfrm>
            <a:off x="8317182" y="5071772"/>
            <a:ext cx="1291988" cy="584775"/>
          </a:xfrm>
          <a:prstGeom prst="rect">
            <a:avLst/>
          </a:prstGeom>
          <a:noFill/>
        </p:spPr>
        <p:txBody>
          <a:bodyPr wrap="square" rtlCol="0">
            <a:spAutoFit/>
          </a:bodyPr>
          <a:lstStyle/>
          <a:p>
            <a:r>
              <a:rPr lang="en-US" sz="1600" dirty="0"/>
              <a:t>Spacecraft bus z</a:t>
            </a:r>
          </a:p>
        </p:txBody>
      </p:sp>
      <p:sp>
        <p:nvSpPr>
          <p:cNvPr id="75" name="Arc 74">
            <a:extLst>
              <a:ext uri="{FF2B5EF4-FFF2-40B4-BE49-F238E27FC236}">
                <a16:creationId xmlns:a16="http://schemas.microsoft.com/office/drawing/2014/main" id="{40B2CE06-1AFD-461B-8D16-CCD7A3D4F6AD}"/>
              </a:ext>
            </a:extLst>
          </p:cNvPr>
          <p:cNvSpPr/>
          <p:nvPr/>
        </p:nvSpPr>
        <p:spPr>
          <a:xfrm rot="9180751">
            <a:off x="4262725" y="4393152"/>
            <a:ext cx="1796338" cy="1442323"/>
          </a:xfrm>
          <a:prstGeom prst="arc">
            <a:avLst/>
          </a:prstGeom>
          <a:ln w="41275">
            <a:solidFill>
              <a:schemeClr val="tx1"/>
            </a:solidFill>
            <a:headEnd type="triangle"/>
            <a:tailEnd type="none"/>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76" name="TextBox 75">
            <a:extLst>
              <a:ext uri="{FF2B5EF4-FFF2-40B4-BE49-F238E27FC236}">
                <a16:creationId xmlns:a16="http://schemas.microsoft.com/office/drawing/2014/main" id="{645AD2E7-4C79-49FE-90C8-56023019F667}"/>
              </a:ext>
            </a:extLst>
          </p:cNvPr>
          <p:cNvSpPr txBox="1"/>
          <p:nvPr/>
        </p:nvSpPr>
        <p:spPr>
          <a:xfrm>
            <a:off x="5554450" y="5689645"/>
            <a:ext cx="1877929" cy="584775"/>
          </a:xfrm>
          <a:prstGeom prst="rect">
            <a:avLst/>
          </a:prstGeom>
          <a:noFill/>
        </p:spPr>
        <p:txBody>
          <a:bodyPr wrap="square" rtlCol="0">
            <a:spAutoFit/>
          </a:bodyPr>
          <a:lstStyle/>
          <a:p>
            <a:r>
              <a:rPr lang="en-US" sz="1600" dirty="0"/>
              <a:t>Angle of rotation about x-axis </a:t>
            </a:r>
            <a:r>
              <a:rPr lang="el-GR" sz="1600" dirty="0"/>
              <a:t>θ</a:t>
            </a:r>
            <a:endParaRPr lang="en-US" sz="1600" dirty="0"/>
          </a:p>
        </p:txBody>
      </p:sp>
      <p:sp>
        <p:nvSpPr>
          <p:cNvPr id="77" name="TextBox 76">
            <a:extLst>
              <a:ext uri="{FF2B5EF4-FFF2-40B4-BE49-F238E27FC236}">
                <a16:creationId xmlns:a16="http://schemas.microsoft.com/office/drawing/2014/main" id="{E0CB23B4-DDC6-42B3-9B4F-E3A1EC57E02C}"/>
              </a:ext>
            </a:extLst>
          </p:cNvPr>
          <p:cNvSpPr txBox="1"/>
          <p:nvPr/>
        </p:nvSpPr>
        <p:spPr>
          <a:xfrm>
            <a:off x="7893627" y="3514015"/>
            <a:ext cx="2518744" cy="369332"/>
          </a:xfrm>
          <a:prstGeom prst="rect">
            <a:avLst/>
          </a:prstGeom>
          <a:noFill/>
        </p:spPr>
        <p:txBody>
          <a:bodyPr wrap="square" rtlCol="0">
            <a:spAutoFit/>
          </a:bodyPr>
          <a:lstStyle/>
          <a:p>
            <a:r>
              <a:rPr lang="en-US" dirty="0"/>
              <a:t>Section 1: 36 elements</a:t>
            </a:r>
          </a:p>
        </p:txBody>
      </p:sp>
      <p:sp>
        <p:nvSpPr>
          <p:cNvPr id="78" name="TextBox 77">
            <a:extLst>
              <a:ext uri="{FF2B5EF4-FFF2-40B4-BE49-F238E27FC236}">
                <a16:creationId xmlns:a16="http://schemas.microsoft.com/office/drawing/2014/main" id="{81B34801-57B9-415E-B315-5B11EF115A02}"/>
              </a:ext>
            </a:extLst>
          </p:cNvPr>
          <p:cNvSpPr txBox="1"/>
          <p:nvPr/>
        </p:nvSpPr>
        <p:spPr>
          <a:xfrm>
            <a:off x="7679343" y="3119353"/>
            <a:ext cx="2518744" cy="369332"/>
          </a:xfrm>
          <a:prstGeom prst="rect">
            <a:avLst/>
          </a:prstGeom>
          <a:noFill/>
        </p:spPr>
        <p:txBody>
          <a:bodyPr wrap="square" rtlCol="0">
            <a:spAutoFit/>
          </a:bodyPr>
          <a:lstStyle/>
          <a:p>
            <a:r>
              <a:rPr lang="en-US" dirty="0"/>
              <a:t>Section 2: 36 elements</a:t>
            </a:r>
          </a:p>
        </p:txBody>
      </p:sp>
      <p:sp>
        <p:nvSpPr>
          <p:cNvPr id="79" name="TextBox 78">
            <a:extLst>
              <a:ext uri="{FF2B5EF4-FFF2-40B4-BE49-F238E27FC236}">
                <a16:creationId xmlns:a16="http://schemas.microsoft.com/office/drawing/2014/main" id="{2651E5EB-B101-470C-9011-1F3496C5C762}"/>
              </a:ext>
            </a:extLst>
          </p:cNvPr>
          <p:cNvSpPr txBox="1"/>
          <p:nvPr/>
        </p:nvSpPr>
        <p:spPr>
          <a:xfrm>
            <a:off x="7700099" y="2180800"/>
            <a:ext cx="1871073" cy="276999"/>
          </a:xfrm>
          <a:prstGeom prst="rect">
            <a:avLst/>
          </a:prstGeom>
          <a:noFill/>
        </p:spPr>
        <p:txBody>
          <a:bodyPr wrap="square" rtlCol="0">
            <a:spAutoFit/>
          </a:bodyPr>
          <a:lstStyle/>
          <a:p>
            <a:r>
              <a:rPr lang="en-US" sz="1200" dirty="0"/>
              <a:t>Section 5: 12 elements</a:t>
            </a:r>
          </a:p>
        </p:txBody>
      </p:sp>
      <p:sp>
        <p:nvSpPr>
          <p:cNvPr id="80" name="TextBox 79">
            <a:extLst>
              <a:ext uri="{FF2B5EF4-FFF2-40B4-BE49-F238E27FC236}">
                <a16:creationId xmlns:a16="http://schemas.microsoft.com/office/drawing/2014/main" id="{02698F3D-EB27-4831-9F64-BEB08A95C951}"/>
              </a:ext>
            </a:extLst>
          </p:cNvPr>
          <p:cNvSpPr txBox="1"/>
          <p:nvPr/>
        </p:nvSpPr>
        <p:spPr>
          <a:xfrm>
            <a:off x="7446583" y="1930529"/>
            <a:ext cx="1871073" cy="276999"/>
          </a:xfrm>
          <a:prstGeom prst="rect">
            <a:avLst/>
          </a:prstGeom>
          <a:noFill/>
        </p:spPr>
        <p:txBody>
          <a:bodyPr wrap="square" rtlCol="0">
            <a:spAutoFit/>
          </a:bodyPr>
          <a:lstStyle/>
          <a:p>
            <a:r>
              <a:rPr lang="en-US" sz="1200" dirty="0"/>
              <a:t>Section 6: 8 elements</a:t>
            </a:r>
          </a:p>
        </p:txBody>
      </p:sp>
      <p:sp>
        <p:nvSpPr>
          <p:cNvPr id="81" name="TextBox 80">
            <a:extLst>
              <a:ext uri="{FF2B5EF4-FFF2-40B4-BE49-F238E27FC236}">
                <a16:creationId xmlns:a16="http://schemas.microsoft.com/office/drawing/2014/main" id="{D7DA8860-147D-4F14-9F61-8380DA215606}"/>
              </a:ext>
            </a:extLst>
          </p:cNvPr>
          <p:cNvSpPr txBox="1"/>
          <p:nvPr/>
        </p:nvSpPr>
        <p:spPr>
          <a:xfrm>
            <a:off x="8189871" y="2647454"/>
            <a:ext cx="1871073" cy="276999"/>
          </a:xfrm>
          <a:prstGeom prst="rect">
            <a:avLst/>
          </a:prstGeom>
          <a:noFill/>
        </p:spPr>
        <p:txBody>
          <a:bodyPr wrap="square" rtlCol="0">
            <a:spAutoFit/>
          </a:bodyPr>
          <a:lstStyle/>
          <a:p>
            <a:r>
              <a:rPr lang="en-US" sz="1200" dirty="0"/>
              <a:t>Section 3: 12 elements</a:t>
            </a:r>
          </a:p>
        </p:txBody>
      </p:sp>
      <p:sp>
        <p:nvSpPr>
          <p:cNvPr id="82" name="TextBox 81">
            <a:extLst>
              <a:ext uri="{FF2B5EF4-FFF2-40B4-BE49-F238E27FC236}">
                <a16:creationId xmlns:a16="http://schemas.microsoft.com/office/drawing/2014/main" id="{5C63F3B3-2984-4001-8367-A5E5153BDBF6}"/>
              </a:ext>
            </a:extLst>
          </p:cNvPr>
          <p:cNvSpPr txBox="1"/>
          <p:nvPr/>
        </p:nvSpPr>
        <p:spPr>
          <a:xfrm>
            <a:off x="7953457" y="2431573"/>
            <a:ext cx="1871073" cy="276999"/>
          </a:xfrm>
          <a:prstGeom prst="rect">
            <a:avLst/>
          </a:prstGeom>
          <a:noFill/>
        </p:spPr>
        <p:txBody>
          <a:bodyPr wrap="square" rtlCol="0">
            <a:spAutoFit/>
          </a:bodyPr>
          <a:lstStyle/>
          <a:p>
            <a:r>
              <a:rPr lang="en-US" sz="1200" dirty="0"/>
              <a:t>Section 4: 12 elements</a:t>
            </a:r>
          </a:p>
        </p:txBody>
      </p:sp>
      <p:sp>
        <p:nvSpPr>
          <p:cNvPr id="83" name="TextBox 82">
            <a:extLst>
              <a:ext uri="{FF2B5EF4-FFF2-40B4-BE49-F238E27FC236}">
                <a16:creationId xmlns:a16="http://schemas.microsoft.com/office/drawing/2014/main" id="{75696A86-FFE9-4145-A63D-55BAB553AF72}"/>
              </a:ext>
            </a:extLst>
          </p:cNvPr>
          <p:cNvSpPr txBox="1"/>
          <p:nvPr/>
        </p:nvSpPr>
        <p:spPr>
          <a:xfrm>
            <a:off x="7318260" y="1665919"/>
            <a:ext cx="1871073" cy="276999"/>
          </a:xfrm>
          <a:prstGeom prst="rect">
            <a:avLst/>
          </a:prstGeom>
          <a:noFill/>
        </p:spPr>
        <p:txBody>
          <a:bodyPr wrap="square" rtlCol="0">
            <a:spAutoFit/>
          </a:bodyPr>
          <a:lstStyle/>
          <a:p>
            <a:r>
              <a:rPr lang="en-US" sz="1200" dirty="0"/>
              <a:t>Section 7: 4 elements</a:t>
            </a:r>
          </a:p>
        </p:txBody>
      </p:sp>
      <p:cxnSp>
        <p:nvCxnSpPr>
          <p:cNvPr id="84" name="Straight Arrow Connector 83">
            <a:extLst>
              <a:ext uri="{FF2B5EF4-FFF2-40B4-BE49-F238E27FC236}">
                <a16:creationId xmlns:a16="http://schemas.microsoft.com/office/drawing/2014/main" id="{31DC9739-7456-4366-A88D-B5E57F235CC1}"/>
              </a:ext>
            </a:extLst>
          </p:cNvPr>
          <p:cNvCxnSpPr>
            <a:cxnSpLocks/>
            <a:stCxn id="77" idx="2"/>
          </p:cNvCxnSpPr>
          <p:nvPr/>
        </p:nvCxnSpPr>
        <p:spPr>
          <a:xfrm flipH="1">
            <a:off x="7679343" y="3883347"/>
            <a:ext cx="1473656" cy="352823"/>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5" name="Straight Arrow Connector 84">
            <a:extLst>
              <a:ext uri="{FF2B5EF4-FFF2-40B4-BE49-F238E27FC236}">
                <a16:creationId xmlns:a16="http://schemas.microsoft.com/office/drawing/2014/main" id="{7E7EEAB6-6A3C-4C47-84E9-3B3AE3CECCCE}"/>
              </a:ext>
            </a:extLst>
          </p:cNvPr>
          <p:cNvCxnSpPr>
            <a:cxnSpLocks/>
            <a:stCxn id="81" idx="1"/>
          </p:cNvCxnSpPr>
          <p:nvPr/>
        </p:nvCxnSpPr>
        <p:spPr>
          <a:xfrm flipH="1" flipV="1">
            <a:off x="6578847" y="2738494"/>
            <a:ext cx="1611024" cy="47460"/>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a:extLst>
              <a:ext uri="{FF2B5EF4-FFF2-40B4-BE49-F238E27FC236}">
                <a16:creationId xmlns:a16="http://schemas.microsoft.com/office/drawing/2014/main" id="{7F74F130-766A-4BAF-A20F-67139E08362F}"/>
              </a:ext>
            </a:extLst>
          </p:cNvPr>
          <p:cNvCxnSpPr>
            <a:cxnSpLocks/>
            <a:stCxn id="80" idx="1"/>
          </p:cNvCxnSpPr>
          <p:nvPr/>
        </p:nvCxnSpPr>
        <p:spPr>
          <a:xfrm flipH="1">
            <a:off x="6071759" y="2069029"/>
            <a:ext cx="1374824" cy="387928"/>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a:extLst>
              <a:ext uri="{FF2B5EF4-FFF2-40B4-BE49-F238E27FC236}">
                <a16:creationId xmlns:a16="http://schemas.microsoft.com/office/drawing/2014/main" id="{F332EBBD-3B85-474D-9663-58E7059C9D92}"/>
              </a:ext>
            </a:extLst>
          </p:cNvPr>
          <p:cNvCxnSpPr>
            <a:cxnSpLocks/>
            <a:stCxn id="83" idx="1"/>
          </p:cNvCxnSpPr>
          <p:nvPr/>
        </p:nvCxnSpPr>
        <p:spPr>
          <a:xfrm flipH="1">
            <a:off x="5692756" y="1804419"/>
            <a:ext cx="1625504" cy="580331"/>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88" name="TextBox 87">
            <a:extLst>
              <a:ext uri="{FF2B5EF4-FFF2-40B4-BE49-F238E27FC236}">
                <a16:creationId xmlns:a16="http://schemas.microsoft.com/office/drawing/2014/main" id="{63F728B5-A915-4C16-8205-DB31A95B35D8}"/>
              </a:ext>
            </a:extLst>
          </p:cNvPr>
          <p:cNvSpPr txBox="1"/>
          <p:nvPr/>
        </p:nvSpPr>
        <p:spPr>
          <a:xfrm>
            <a:off x="1622631" y="1841831"/>
            <a:ext cx="2958885" cy="338554"/>
          </a:xfrm>
          <a:prstGeom prst="rect">
            <a:avLst/>
          </a:prstGeom>
          <a:noFill/>
        </p:spPr>
        <p:txBody>
          <a:bodyPr wrap="square" rtlCol="0">
            <a:spAutoFit/>
          </a:bodyPr>
          <a:lstStyle/>
          <a:p>
            <a:r>
              <a:rPr lang="en-US" sz="1600" dirty="0"/>
              <a:t>Conical portion: Sections 2-7</a:t>
            </a:r>
          </a:p>
        </p:txBody>
      </p:sp>
      <p:sp>
        <p:nvSpPr>
          <p:cNvPr id="89" name="TextBox 88">
            <a:extLst>
              <a:ext uri="{FF2B5EF4-FFF2-40B4-BE49-F238E27FC236}">
                <a16:creationId xmlns:a16="http://schemas.microsoft.com/office/drawing/2014/main" id="{4B920205-B920-402D-83C5-1BEA856AF6BA}"/>
              </a:ext>
            </a:extLst>
          </p:cNvPr>
          <p:cNvSpPr txBox="1"/>
          <p:nvPr/>
        </p:nvSpPr>
        <p:spPr>
          <a:xfrm>
            <a:off x="1502347" y="4763594"/>
            <a:ext cx="1921074" cy="584775"/>
          </a:xfrm>
          <a:prstGeom prst="rect">
            <a:avLst/>
          </a:prstGeom>
          <a:noFill/>
        </p:spPr>
        <p:txBody>
          <a:bodyPr wrap="square" rtlCol="0">
            <a:spAutoFit/>
          </a:bodyPr>
          <a:lstStyle/>
          <a:p>
            <a:r>
              <a:rPr lang="en-US" sz="1600" dirty="0"/>
              <a:t>Cylindrical portion: Section 1</a:t>
            </a:r>
          </a:p>
        </p:txBody>
      </p:sp>
      <p:cxnSp>
        <p:nvCxnSpPr>
          <p:cNvPr id="90" name="Straight Arrow Connector 89">
            <a:extLst>
              <a:ext uri="{FF2B5EF4-FFF2-40B4-BE49-F238E27FC236}">
                <a16:creationId xmlns:a16="http://schemas.microsoft.com/office/drawing/2014/main" id="{016F7B8D-E9C6-4B96-8D9E-11BD0EC80F33}"/>
              </a:ext>
            </a:extLst>
          </p:cNvPr>
          <p:cNvCxnSpPr>
            <a:cxnSpLocks/>
            <a:stCxn id="88" idx="2"/>
          </p:cNvCxnSpPr>
          <p:nvPr/>
        </p:nvCxnSpPr>
        <p:spPr>
          <a:xfrm>
            <a:off x="3102074" y="2180385"/>
            <a:ext cx="562783" cy="1430538"/>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1" name="Straight Arrow Connector 90">
            <a:extLst>
              <a:ext uri="{FF2B5EF4-FFF2-40B4-BE49-F238E27FC236}">
                <a16:creationId xmlns:a16="http://schemas.microsoft.com/office/drawing/2014/main" id="{E44DA0DE-725C-4051-A742-99A434CD6AD8}"/>
              </a:ext>
            </a:extLst>
          </p:cNvPr>
          <p:cNvCxnSpPr>
            <a:cxnSpLocks/>
            <a:stCxn id="89" idx="0"/>
          </p:cNvCxnSpPr>
          <p:nvPr/>
        </p:nvCxnSpPr>
        <p:spPr>
          <a:xfrm flipV="1">
            <a:off x="2462884" y="4341471"/>
            <a:ext cx="814680" cy="422123"/>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2" name="Straight Arrow Connector 91">
            <a:extLst>
              <a:ext uri="{FF2B5EF4-FFF2-40B4-BE49-F238E27FC236}">
                <a16:creationId xmlns:a16="http://schemas.microsoft.com/office/drawing/2014/main" id="{E913391C-E98C-4D2D-839F-83E6657CC436}"/>
              </a:ext>
            </a:extLst>
          </p:cNvPr>
          <p:cNvCxnSpPr>
            <a:cxnSpLocks/>
            <a:stCxn id="88" idx="2"/>
          </p:cNvCxnSpPr>
          <p:nvPr/>
        </p:nvCxnSpPr>
        <p:spPr>
          <a:xfrm>
            <a:off x="3102074" y="2180385"/>
            <a:ext cx="1765611" cy="400792"/>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93" name="Group 92">
            <a:extLst>
              <a:ext uri="{FF2B5EF4-FFF2-40B4-BE49-F238E27FC236}">
                <a16:creationId xmlns:a16="http://schemas.microsoft.com/office/drawing/2014/main" id="{285C68DC-EA6C-43D6-B703-1D7E83DA0B23}"/>
              </a:ext>
            </a:extLst>
          </p:cNvPr>
          <p:cNvGrpSpPr/>
          <p:nvPr/>
        </p:nvGrpSpPr>
        <p:grpSpPr>
          <a:xfrm>
            <a:off x="3331503" y="2319300"/>
            <a:ext cx="4621954" cy="2770992"/>
            <a:chOff x="2072880" y="2419313"/>
            <a:chExt cx="4621954" cy="2770992"/>
          </a:xfrm>
        </p:grpSpPr>
        <p:grpSp>
          <p:nvGrpSpPr>
            <p:cNvPr id="98" name="Group 97">
              <a:extLst>
                <a:ext uri="{FF2B5EF4-FFF2-40B4-BE49-F238E27FC236}">
                  <a16:creationId xmlns:a16="http://schemas.microsoft.com/office/drawing/2014/main" id="{47055D06-4C89-446A-9EA6-85755D198C80}"/>
                </a:ext>
              </a:extLst>
            </p:cNvPr>
            <p:cNvGrpSpPr/>
            <p:nvPr/>
          </p:nvGrpSpPr>
          <p:grpSpPr>
            <a:xfrm>
              <a:off x="3064296" y="2479835"/>
              <a:ext cx="2542802" cy="2710470"/>
              <a:chOff x="3064296" y="2479835"/>
              <a:chExt cx="2542802" cy="2710470"/>
            </a:xfrm>
          </p:grpSpPr>
          <p:sp>
            <p:nvSpPr>
              <p:cNvPr id="133" name="Oval 132">
                <a:extLst>
                  <a:ext uri="{FF2B5EF4-FFF2-40B4-BE49-F238E27FC236}">
                    <a16:creationId xmlns:a16="http://schemas.microsoft.com/office/drawing/2014/main" id="{B702326C-9025-4FDA-84DF-5A5BE2B31647}"/>
                  </a:ext>
                </a:extLst>
              </p:cNvPr>
              <p:cNvSpPr/>
              <p:nvPr/>
            </p:nvSpPr>
            <p:spPr>
              <a:xfrm>
                <a:off x="3082110" y="2479835"/>
                <a:ext cx="2524988" cy="2608566"/>
              </a:xfrm>
              <a:prstGeom prst="ellipse">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34" name="Rectangle 133">
                <a:extLst>
                  <a:ext uri="{FF2B5EF4-FFF2-40B4-BE49-F238E27FC236}">
                    <a16:creationId xmlns:a16="http://schemas.microsoft.com/office/drawing/2014/main" id="{28424C7C-0376-402C-B2C0-89EDA900CBC9}"/>
                  </a:ext>
                </a:extLst>
              </p:cNvPr>
              <p:cNvSpPr/>
              <p:nvPr/>
            </p:nvSpPr>
            <p:spPr>
              <a:xfrm>
                <a:off x="3064296" y="2882983"/>
                <a:ext cx="2542801" cy="2307322"/>
              </a:xfrm>
              <a:prstGeom prst="rect">
                <a:avLst/>
              </a:prstGeom>
              <a:solidFill>
                <a:schemeClr val="bg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grpSp>
        <p:cxnSp>
          <p:nvCxnSpPr>
            <p:cNvPr id="99" name="Straight Connector 98">
              <a:extLst>
                <a:ext uri="{FF2B5EF4-FFF2-40B4-BE49-F238E27FC236}">
                  <a16:creationId xmlns:a16="http://schemas.microsoft.com/office/drawing/2014/main" id="{291591F3-708C-4BD2-9BD6-BC9C2D921651}"/>
                </a:ext>
              </a:extLst>
            </p:cNvPr>
            <p:cNvCxnSpPr>
              <a:cxnSpLocks/>
            </p:cNvCxnSpPr>
            <p:nvPr/>
          </p:nvCxnSpPr>
          <p:spPr>
            <a:xfrm>
              <a:off x="3525672" y="2789726"/>
              <a:ext cx="1633182"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24F83068-1915-474E-A57D-BBB84417589D}"/>
                </a:ext>
              </a:extLst>
            </p:cNvPr>
            <p:cNvCxnSpPr>
              <a:cxnSpLocks/>
            </p:cNvCxnSpPr>
            <p:nvPr/>
          </p:nvCxnSpPr>
          <p:spPr>
            <a:xfrm>
              <a:off x="3639403" y="2703290"/>
              <a:ext cx="1390492"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F87DE467-DD2C-4B72-B36A-F4560873C000}"/>
                </a:ext>
              </a:extLst>
            </p:cNvPr>
            <p:cNvCxnSpPr>
              <a:cxnSpLocks/>
            </p:cNvCxnSpPr>
            <p:nvPr/>
          </p:nvCxnSpPr>
          <p:spPr>
            <a:xfrm>
              <a:off x="3830472" y="2620306"/>
              <a:ext cx="1069074"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64B3857F-0AE0-41D3-A7F8-DEADBCAF9C5F}"/>
                </a:ext>
              </a:extLst>
            </p:cNvPr>
            <p:cNvCxnSpPr>
              <a:cxnSpLocks/>
            </p:cNvCxnSpPr>
            <p:nvPr/>
          </p:nvCxnSpPr>
          <p:spPr>
            <a:xfrm>
              <a:off x="3977850" y="2550897"/>
              <a:ext cx="787966"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D423374B-688E-41D5-8CFF-2455DB7D3363}"/>
                </a:ext>
              </a:extLst>
            </p:cNvPr>
            <p:cNvCxnSpPr>
              <a:cxnSpLocks/>
            </p:cNvCxnSpPr>
            <p:nvPr/>
          </p:nvCxnSpPr>
          <p:spPr>
            <a:xfrm>
              <a:off x="2098771" y="4226152"/>
              <a:ext cx="4456704"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CB3B0E59-DAB4-4EF3-B837-5CC8E9FFEC52}"/>
                </a:ext>
              </a:extLst>
            </p:cNvPr>
            <p:cNvCxnSpPr>
              <a:cxnSpLocks/>
            </p:cNvCxnSpPr>
            <p:nvPr/>
          </p:nvCxnSpPr>
          <p:spPr>
            <a:xfrm>
              <a:off x="3404173" y="2882986"/>
              <a:ext cx="1830618"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5" name="Straight Arrow Connector 104">
              <a:extLst>
                <a:ext uri="{FF2B5EF4-FFF2-40B4-BE49-F238E27FC236}">
                  <a16:creationId xmlns:a16="http://schemas.microsoft.com/office/drawing/2014/main" id="{8F17E244-86F1-4C72-BBA6-2DDAECB41A43}"/>
                </a:ext>
              </a:extLst>
            </p:cNvPr>
            <p:cNvCxnSpPr>
              <a:cxnSpLocks/>
              <a:stCxn id="78" idx="1"/>
            </p:cNvCxnSpPr>
            <p:nvPr/>
          </p:nvCxnSpPr>
          <p:spPr>
            <a:xfrm flipH="1">
              <a:off x="5969020" y="3404032"/>
              <a:ext cx="451700" cy="184666"/>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6" name="Straight Arrow Connector 105">
              <a:extLst>
                <a:ext uri="{FF2B5EF4-FFF2-40B4-BE49-F238E27FC236}">
                  <a16:creationId xmlns:a16="http://schemas.microsoft.com/office/drawing/2014/main" id="{35E4B109-B704-45E4-A7A3-8CF2C5D7D915}"/>
                </a:ext>
              </a:extLst>
            </p:cNvPr>
            <p:cNvCxnSpPr>
              <a:cxnSpLocks/>
              <a:stCxn id="82" idx="1"/>
            </p:cNvCxnSpPr>
            <p:nvPr/>
          </p:nvCxnSpPr>
          <p:spPr>
            <a:xfrm flipH="1">
              <a:off x="5201032" y="2670086"/>
              <a:ext cx="1493802" cy="84386"/>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7" name="Straight Arrow Connector 106">
              <a:extLst>
                <a:ext uri="{FF2B5EF4-FFF2-40B4-BE49-F238E27FC236}">
                  <a16:creationId xmlns:a16="http://schemas.microsoft.com/office/drawing/2014/main" id="{9043CFC3-8344-452E-8E5E-5ED69A25D29C}"/>
                </a:ext>
              </a:extLst>
            </p:cNvPr>
            <p:cNvCxnSpPr>
              <a:cxnSpLocks/>
              <a:stCxn id="79" idx="1"/>
            </p:cNvCxnSpPr>
            <p:nvPr/>
          </p:nvCxnSpPr>
          <p:spPr>
            <a:xfrm flipH="1">
              <a:off x="5029896" y="2419313"/>
              <a:ext cx="1411580" cy="230916"/>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3FA807FF-7817-4E64-B55E-56B2B49CA55F}"/>
                </a:ext>
              </a:extLst>
            </p:cNvPr>
            <p:cNvCxnSpPr/>
            <p:nvPr/>
          </p:nvCxnSpPr>
          <p:spPr>
            <a:xfrm>
              <a:off x="2300039" y="424281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E70AF3E1-A251-4793-B959-6E68EE58B1B3}"/>
                </a:ext>
              </a:extLst>
            </p:cNvPr>
            <p:cNvCxnSpPr/>
            <p:nvPr/>
          </p:nvCxnSpPr>
          <p:spPr>
            <a:xfrm>
              <a:off x="2568054" y="424281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026CA8E8-308C-481B-8DBF-08867F9C2175}"/>
                </a:ext>
              </a:extLst>
            </p:cNvPr>
            <p:cNvCxnSpPr/>
            <p:nvPr/>
          </p:nvCxnSpPr>
          <p:spPr>
            <a:xfrm>
              <a:off x="2966182" y="4253447"/>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59F52FA8-F9C4-4E95-A12F-93627ECFB957}"/>
                </a:ext>
              </a:extLst>
            </p:cNvPr>
            <p:cNvCxnSpPr/>
            <p:nvPr/>
          </p:nvCxnSpPr>
          <p:spPr>
            <a:xfrm>
              <a:off x="3335934" y="4253447"/>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2F6ACE07-ADCA-4E26-A6C1-503B96425F7F}"/>
                </a:ext>
              </a:extLst>
            </p:cNvPr>
            <p:cNvCxnSpPr/>
            <p:nvPr/>
          </p:nvCxnSpPr>
          <p:spPr>
            <a:xfrm>
              <a:off x="3773605" y="424281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BECB9B0F-F2F3-400B-A8BA-B87A98B65E5B}"/>
                </a:ext>
              </a:extLst>
            </p:cNvPr>
            <p:cNvCxnSpPr/>
            <p:nvPr/>
          </p:nvCxnSpPr>
          <p:spPr>
            <a:xfrm>
              <a:off x="4899546" y="424281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EDA2AE53-0A60-4BF9-88DC-1231321ED608}"/>
                </a:ext>
              </a:extLst>
            </p:cNvPr>
            <p:cNvCxnSpPr/>
            <p:nvPr/>
          </p:nvCxnSpPr>
          <p:spPr>
            <a:xfrm>
              <a:off x="5393140" y="424281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403818C6-695F-4448-9CBA-A43C6B168433}"/>
                </a:ext>
              </a:extLst>
            </p:cNvPr>
            <p:cNvCxnSpPr/>
            <p:nvPr/>
          </p:nvCxnSpPr>
          <p:spPr>
            <a:xfrm>
              <a:off x="5843516" y="424281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606A5D7C-C655-4309-AC83-C70B6D4452D8}"/>
                </a:ext>
              </a:extLst>
            </p:cNvPr>
            <p:cNvCxnSpPr/>
            <p:nvPr/>
          </p:nvCxnSpPr>
          <p:spPr>
            <a:xfrm>
              <a:off x="6187960" y="424281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C12D8EE7-C94E-4291-9167-A951DABA211C}"/>
                </a:ext>
              </a:extLst>
            </p:cNvPr>
            <p:cNvCxnSpPr/>
            <p:nvPr/>
          </p:nvCxnSpPr>
          <p:spPr>
            <a:xfrm>
              <a:off x="6400248" y="4242819"/>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3E01FC85-7AC4-477B-A12C-1B6FDCF93F8E}"/>
                </a:ext>
              </a:extLst>
            </p:cNvPr>
            <p:cNvCxnSpPr>
              <a:cxnSpLocks/>
            </p:cNvCxnSpPr>
            <p:nvPr/>
          </p:nvCxnSpPr>
          <p:spPr>
            <a:xfrm flipH="1">
              <a:off x="2300039" y="2882986"/>
              <a:ext cx="1269242" cy="134316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2889D5C8-839B-4FE5-9738-1EA9CC4AD5CF}"/>
                </a:ext>
              </a:extLst>
            </p:cNvPr>
            <p:cNvCxnSpPr>
              <a:cxnSpLocks/>
            </p:cNvCxnSpPr>
            <p:nvPr/>
          </p:nvCxnSpPr>
          <p:spPr>
            <a:xfrm flipH="1">
              <a:off x="2588803" y="2868889"/>
              <a:ext cx="1177054" cy="135498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D7D27467-7572-4130-8475-62A8402444E9}"/>
                </a:ext>
              </a:extLst>
            </p:cNvPr>
            <p:cNvCxnSpPr>
              <a:cxnSpLocks/>
            </p:cNvCxnSpPr>
            <p:nvPr/>
          </p:nvCxnSpPr>
          <p:spPr>
            <a:xfrm flipH="1">
              <a:off x="2942696" y="2882984"/>
              <a:ext cx="1004006" cy="132922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ABFF79D7-106A-4E7C-B3A3-0999D5A37B8F}"/>
                </a:ext>
              </a:extLst>
            </p:cNvPr>
            <p:cNvCxnSpPr>
              <a:cxnSpLocks/>
            </p:cNvCxnSpPr>
            <p:nvPr/>
          </p:nvCxnSpPr>
          <p:spPr>
            <a:xfrm flipH="1">
              <a:off x="3316382" y="2892278"/>
              <a:ext cx="794261" cy="134553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F124ECB9-5EE3-48F5-BA09-0F7F72444662}"/>
                </a:ext>
              </a:extLst>
            </p:cNvPr>
            <p:cNvCxnSpPr>
              <a:cxnSpLocks/>
            </p:cNvCxnSpPr>
            <p:nvPr/>
          </p:nvCxnSpPr>
          <p:spPr>
            <a:xfrm flipH="1">
              <a:off x="3757684" y="2885966"/>
              <a:ext cx="505527" cy="136758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5C3A4656-E868-47E1-86E1-D21D94B7FF93}"/>
                </a:ext>
              </a:extLst>
            </p:cNvPr>
            <p:cNvCxnSpPr>
              <a:cxnSpLocks/>
            </p:cNvCxnSpPr>
            <p:nvPr/>
          </p:nvCxnSpPr>
          <p:spPr>
            <a:xfrm>
              <a:off x="4484329" y="2876162"/>
              <a:ext cx="402492" cy="134533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F453BC9A-25F8-4DAC-9C48-D5098F03BE6D}"/>
                </a:ext>
              </a:extLst>
            </p:cNvPr>
            <p:cNvCxnSpPr>
              <a:cxnSpLocks/>
            </p:cNvCxnSpPr>
            <p:nvPr/>
          </p:nvCxnSpPr>
          <p:spPr>
            <a:xfrm>
              <a:off x="4596243" y="2889811"/>
              <a:ext cx="786849" cy="134800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E3CFBBCF-3C4B-407A-A882-4EFB6C7B7943}"/>
                </a:ext>
              </a:extLst>
            </p:cNvPr>
            <p:cNvCxnSpPr>
              <a:cxnSpLocks/>
            </p:cNvCxnSpPr>
            <p:nvPr/>
          </p:nvCxnSpPr>
          <p:spPr>
            <a:xfrm>
              <a:off x="4765816" y="2889811"/>
              <a:ext cx="1067651" cy="1348004"/>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19D21594-EFCF-494C-B381-9C9632460652}"/>
                </a:ext>
              </a:extLst>
            </p:cNvPr>
            <p:cNvCxnSpPr>
              <a:cxnSpLocks/>
            </p:cNvCxnSpPr>
            <p:nvPr/>
          </p:nvCxnSpPr>
          <p:spPr>
            <a:xfrm>
              <a:off x="4959087" y="2896929"/>
              <a:ext cx="1225542" cy="132457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E60C1D5A-C63E-45E9-AC58-A0A8D8E161D6}"/>
                </a:ext>
              </a:extLst>
            </p:cNvPr>
            <p:cNvCxnSpPr>
              <a:cxnSpLocks/>
            </p:cNvCxnSpPr>
            <p:nvPr/>
          </p:nvCxnSpPr>
          <p:spPr>
            <a:xfrm>
              <a:off x="5091162" y="2868889"/>
              <a:ext cx="1288615" cy="135261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4CDAFC93-F60D-4735-9307-1A30801AF4FC}"/>
                </a:ext>
              </a:extLst>
            </p:cNvPr>
            <p:cNvCxnSpPr>
              <a:cxnSpLocks/>
            </p:cNvCxnSpPr>
            <p:nvPr/>
          </p:nvCxnSpPr>
          <p:spPr>
            <a:xfrm flipH="1">
              <a:off x="2072880" y="2882983"/>
              <a:ext cx="1345345" cy="1345893"/>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8D3097CD-3F29-4F85-9B25-F4F05BBAAD3F}"/>
                </a:ext>
              </a:extLst>
            </p:cNvPr>
            <p:cNvCxnSpPr>
              <a:cxnSpLocks/>
            </p:cNvCxnSpPr>
            <p:nvPr/>
          </p:nvCxnSpPr>
          <p:spPr>
            <a:xfrm>
              <a:off x="5239247" y="2893536"/>
              <a:ext cx="1313548" cy="133478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A9DDD6B0-6ED9-43BF-94BD-6A4B071B89D6}"/>
                </a:ext>
              </a:extLst>
            </p:cNvPr>
            <p:cNvCxnSpPr/>
            <p:nvPr/>
          </p:nvCxnSpPr>
          <p:spPr>
            <a:xfrm>
              <a:off x="2083544" y="4228325"/>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AB217942-0B95-46C0-9AD2-3F8C0740D347}"/>
                </a:ext>
              </a:extLst>
            </p:cNvPr>
            <p:cNvCxnSpPr/>
            <p:nvPr/>
          </p:nvCxnSpPr>
          <p:spPr>
            <a:xfrm>
              <a:off x="6552795" y="4237815"/>
              <a:ext cx="0" cy="27760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9B6E7244-C33F-40BC-95AD-4CA873C6B35D}"/>
                </a:ext>
              </a:extLst>
            </p:cNvPr>
            <p:cNvCxnSpPr>
              <a:cxnSpLocks/>
            </p:cNvCxnSpPr>
            <p:nvPr/>
          </p:nvCxnSpPr>
          <p:spPr>
            <a:xfrm>
              <a:off x="2098771" y="4503946"/>
              <a:ext cx="4456704" cy="0"/>
            </a:xfrm>
            <a:prstGeom prst="line">
              <a:avLst/>
            </a:prstGeom>
            <a:ln w="22225">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grpSp>
      <p:grpSp>
        <p:nvGrpSpPr>
          <p:cNvPr id="94" name="Group 93">
            <a:extLst>
              <a:ext uri="{FF2B5EF4-FFF2-40B4-BE49-F238E27FC236}">
                <a16:creationId xmlns:a16="http://schemas.microsoft.com/office/drawing/2014/main" id="{BACADA34-D3BE-487F-BDDF-3CB00156BF22}"/>
              </a:ext>
            </a:extLst>
          </p:cNvPr>
          <p:cNvGrpSpPr/>
          <p:nvPr/>
        </p:nvGrpSpPr>
        <p:grpSpPr>
          <a:xfrm>
            <a:off x="3283041" y="1551366"/>
            <a:ext cx="5832143" cy="4503761"/>
            <a:chOff x="2024418" y="1651379"/>
            <a:chExt cx="5832143" cy="4503761"/>
          </a:xfrm>
        </p:grpSpPr>
        <p:cxnSp>
          <p:nvCxnSpPr>
            <p:cNvPr id="95" name="Straight Arrow Connector 94">
              <a:extLst>
                <a:ext uri="{FF2B5EF4-FFF2-40B4-BE49-F238E27FC236}">
                  <a16:creationId xmlns:a16="http://schemas.microsoft.com/office/drawing/2014/main" id="{343B323C-5545-438E-904D-0949306FCB9A}"/>
                </a:ext>
              </a:extLst>
            </p:cNvPr>
            <p:cNvCxnSpPr>
              <a:cxnSpLocks/>
            </p:cNvCxnSpPr>
            <p:nvPr/>
          </p:nvCxnSpPr>
          <p:spPr>
            <a:xfrm flipH="1">
              <a:off x="2024418" y="4965512"/>
              <a:ext cx="2347415" cy="1189628"/>
            </a:xfrm>
            <a:prstGeom prst="straightConnector1">
              <a:avLst/>
            </a:prstGeom>
            <a:ln w="4762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6" name="Straight Arrow Connector 95">
              <a:extLst>
                <a:ext uri="{FF2B5EF4-FFF2-40B4-BE49-F238E27FC236}">
                  <a16:creationId xmlns:a16="http://schemas.microsoft.com/office/drawing/2014/main" id="{116AAE66-6C07-4960-8422-ECA23CE8E9F5}"/>
                </a:ext>
              </a:extLst>
            </p:cNvPr>
            <p:cNvCxnSpPr>
              <a:cxnSpLocks/>
            </p:cNvCxnSpPr>
            <p:nvPr/>
          </p:nvCxnSpPr>
          <p:spPr>
            <a:xfrm>
              <a:off x="4371833" y="4976884"/>
              <a:ext cx="3484728" cy="0"/>
            </a:xfrm>
            <a:prstGeom prst="straightConnector1">
              <a:avLst/>
            </a:prstGeom>
            <a:ln w="4762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7" name="Straight Arrow Connector 96">
              <a:extLst>
                <a:ext uri="{FF2B5EF4-FFF2-40B4-BE49-F238E27FC236}">
                  <a16:creationId xmlns:a16="http://schemas.microsoft.com/office/drawing/2014/main" id="{1A140435-101F-4339-8ED0-F22266665EAC}"/>
                </a:ext>
              </a:extLst>
            </p:cNvPr>
            <p:cNvCxnSpPr>
              <a:cxnSpLocks/>
            </p:cNvCxnSpPr>
            <p:nvPr/>
          </p:nvCxnSpPr>
          <p:spPr>
            <a:xfrm flipV="1">
              <a:off x="4371833" y="1651379"/>
              <a:ext cx="0" cy="3325505"/>
            </a:xfrm>
            <a:prstGeom prst="straightConnector1">
              <a:avLst/>
            </a:prstGeom>
            <a:ln w="4762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98708847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4A5231-D3ED-4511-ACF2-EE3EF5C7B1BA}"/>
              </a:ext>
            </a:extLst>
          </p:cNvPr>
          <p:cNvSpPr>
            <a:spLocks noGrp="1"/>
          </p:cNvSpPr>
          <p:nvPr>
            <p:ph idx="1"/>
          </p:nvPr>
        </p:nvSpPr>
        <p:spPr>
          <a:xfrm>
            <a:off x="203201" y="946631"/>
            <a:ext cx="11588750" cy="1698927"/>
          </a:xfrm>
        </p:spPr>
        <p:txBody>
          <a:bodyPr/>
          <a:lstStyle/>
          <a:p>
            <a:r>
              <a:rPr lang="en-US" sz="1800" dirty="0"/>
              <a:t>Initial analysis on simple cube using ERO outbound trajectory using MEM3 software</a:t>
            </a:r>
          </a:p>
          <a:p>
            <a:r>
              <a:rPr lang="en-US" sz="1800" dirty="0"/>
              <a:t>Flux on cube faces determined with ram (+x) direction aligned along velocity vector</a:t>
            </a:r>
          </a:p>
          <a:p>
            <a:r>
              <a:rPr lang="en-US" sz="1800" dirty="0"/>
              <a:t>Ram, port, and starboard direction exhibit highest fluxes</a:t>
            </a:r>
          </a:p>
          <a:p>
            <a:r>
              <a:rPr lang="en-US" sz="1800" dirty="0"/>
              <a:t>Wake (-x) exhibits significantly lower average flux</a:t>
            </a:r>
          </a:p>
          <a:p>
            <a:pPr lvl="1"/>
            <a:r>
              <a:rPr lang="en-US" sz="1600" dirty="0"/>
              <a:t>Preliminary indication is that alignment of CCRS in wake vs ram direction would result in decrease in risk</a:t>
            </a:r>
          </a:p>
        </p:txBody>
      </p:sp>
      <p:sp>
        <p:nvSpPr>
          <p:cNvPr id="3" name="Title 2">
            <a:extLst>
              <a:ext uri="{FF2B5EF4-FFF2-40B4-BE49-F238E27FC236}">
                <a16:creationId xmlns:a16="http://schemas.microsoft.com/office/drawing/2014/main" id="{EFF1B746-2B51-4CBA-8045-E781CB714C57}"/>
              </a:ext>
            </a:extLst>
          </p:cNvPr>
          <p:cNvSpPr>
            <a:spLocks noGrp="1"/>
          </p:cNvSpPr>
          <p:nvPr>
            <p:ph type="title"/>
          </p:nvPr>
        </p:nvSpPr>
        <p:spPr/>
        <p:txBody>
          <a:bodyPr/>
          <a:lstStyle/>
          <a:p>
            <a:r>
              <a:rPr lang="en-US" dirty="0"/>
              <a:t>ERO Outbound BCC Cube Flux Results</a:t>
            </a:r>
          </a:p>
        </p:txBody>
      </p:sp>
      <p:sp>
        <p:nvSpPr>
          <p:cNvPr id="4" name="Slide Number Placeholder 3">
            <a:extLst>
              <a:ext uri="{FF2B5EF4-FFF2-40B4-BE49-F238E27FC236}">
                <a16:creationId xmlns:a16="http://schemas.microsoft.com/office/drawing/2014/main" id="{987303D0-9BAD-493B-9BE4-EDB01D0D3C62}"/>
              </a:ext>
            </a:extLst>
          </p:cNvPr>
          <p:cNvSpPr>
            <a:spLocks noGrp="1"/>
          </p:cNvSpPr>
          <p:nvPr>
            <p:ph type="sldNum" sz="quarter" idx="12"/>
          </p:nvPr>
        </p:nvSpPr>
        <p:spPr/>
        <p:txBody>
          <a:bodyPr/>
          <a:lstStyle/>
          <a:p>
            <a:fld id="{EE814D0C-FCEB-4B9E-BEFA-321A2E0DC8E1}" type="slidenum">
              <a:rPr lang="en-US" smtClean="0"/>
              <a:t>10</a:t>
            </a:fld>
            <a:endParaRPr lang="en-US" dirty="0"/>
          </a:p>
        </p:txBody>
      </p:sp>
      <p:graphicFrame>
        <p:nvGraphicFramePr>
          <p:cNvPr id="9" name="Chart 8">
            <a:extLst>
              <a:ext uri="{FF2B5EF4-FFF2-40B4-BE49-F238E27FC236}">
                <a16:creationId xmlns:a16="http://schemas.microsoft.com/office/drawing/2014/main" id="{7C965852-F25E-486D-AE11-D03EF99279AB}"/>
              </a:ext>
            </a:extLst>
          </p:cNvPr>
          <p:cNvGraphicFramePr>
            <a:graphicFrameLocks/>
          </p:cNvGraphicFramePr>
          <p:nvPr>
            <p:extLst>
              <p:ext uri="{D42A27DB-BD31-4B8C-83A1-F6EECF244321}">
                <p14:modId xmlns:p14="http://schemas.microsoft.com/office/powerpoint/2010/main" val="3860831773"/>
              </p:ext>
            </p:extLst>
          </p:nvPr>
        </p:nvGraphicFramePr>
        <p:xfrm>
          <a:off x="1833650" y="2782407"/>
          <a:ext cx="8327851" cy="38600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30979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D6BABD-0A5F-49AD-A2B5-DAD9E50C4C73}"/>
              </a:ext>
            </a:extLst>
          </p:cNvPr>
          <p:cNvSpPr>
            <a:spLocks noGrp="1"/>
          </p:cNvSpPr>
          <p:nvPr>
            <p:ph idx="1"/>
          </p:nvPr>
        </p:nvSpPr>
        <p:spPr>
          <a:xfrm>
            <a:off x="203201" y="946631"/>
            <a:ext cx="5617097" cy="5927777"/>
          </a:xfrm>
        </p:spPr>
        <p:txBody>
          <a:bodyPr/>
          <a:lstStyle/>
          <a:p>
            <a:r>
              <a:rPr lang="en-US" sz="1800" kern="0" dirty="0">
                <a:effectLst/>
                <a:ea typeface="Times New Roman" panose="02020603050405020304" pitchFamily="18" charset="0"/>
              </a:rPr>
              <a:t>To </a:t>
            </a:r>
            <a:r>
              <a:rPr lang="en-US" sz="1800" dirty="0">
                <a:ea typeface="Times New Roman" panose="02020603050405020304" pitchFamily="18" charset="0"/>
              </a:rPr>
              <a:t>obtain a higher fidelity assessment of orientation effects, a</a:t>
            </a:r>
            <a:r>
              <a:rPr lang="en-US" sz="1800" kern="0" dirty="0">
                <a:effectLst/>
                <a:ea typeface="Times New Roman" panose="02020603050405020304" pitchFamily="18" charset="0"/>
              </a:rPr>
              <a:t> study was conducted using the Aerospace Corporation MODRA code for the outbound trajectory </a:t>
            </a:r>
          </a:p>
          <a:p>
            <a:r>
              <a:rPr lang="en-US" sz="1800" kern="0" dirty="0">
                <a:effectLst/>
                <a:ea typeface="Times New Roman" panose="02020603050405020304" pitchFamily="18" charset="0"/>
              </a:rPr>
              <a:t>The CCRS was oriented in each of the six directions in MEM3 body-centered coordinates, and the overall fluence on the MMPS </a:t>
            </a:r>
          </a:p>
          <a:p>
            <a:pPr lvl="1"/>
            <a:r>
              <a:rPr lang="en-US" sz="1600" dirty="0">
                <a:ea typeface="Times New Roman" panose="02020603050405020304" pitchFamily="18" charset="0"/>
              </a:rPr>
              <a:t>T</a:t>
            </a:r>
            <a:r>
              <a:rPr lang="en-US" sz="1600" kern="0" dirty="0">
                <a:effectLst/>
                <a:ea typeface="Times New Roman" panose="02020603050405020304" pitchFamily="18" charset="0"/>
              </a:rPr>
              <a:t>here is a reduction in the benefit of orientation relative to cube results, since even when the CCRS is oriented in the wake direction, it still is impacted by flux from the other directions</a:t>
            </a:r>
          </a:p>
          <a:p>
            <a:pPr lvl="1"/>
            <a:r>
              <a:rPr lang="en-US" sz="1600" kern="0" dirty="0">
                <a:effectLst/>
                <a:ea typeface="Times New Roman" panose="02020603050405020304" pitchFamily="18" charset="0"/>
              </a:rPr>
              <a:t>Despite this, the MODRA results indicate that a ~40% reduction in fluence could be obtained by switching ERO attitude such that CCRS is oriented in the anti-velocity direction for the entirety of the cruise</a:t>
            </a:r>
          </a:p>
          <a:p>
            <a:pPr lvl="1"/>
            <a:r>
              <a:rPr lang="en-US" sz="1600" kern="0" dirty="0">
                <a:effectLst/>
                <a:ea typeface="Times New Roman" panose="02020603050405020304" pitchFamily="18" charset="0"/>
              </a:rPr>
              <a:t>Propulsion and communication pointing requirements reduce this possible benefit by restricting the attitude profile, but this estimate serves as an upper bound to the feasible benefit obtained in shifting vehicle orientation throughout the mission</a:t>
            </a:r>
            <a:endParaRPr lang="en-US" sz="1600" kern="700" dirty="0">
              <a:effectLst/>
              <a:ea typeface="Times New Roman" panose="02020603050405020304" pitchFamily="18" charset="0"/>
            </a:endParaRPr>
          </a:p>
        </p:txBody>
      </p:sp>
      <p:sp>
        <p:nvSpPr>
          <p:cNvPr id="3" name="Title 2">
            <a:extLst>
              <a:ext uri="{FF2B5EF4-FFF2-40B4-BE49-F238E27FC236}">
                <a16:creationId xmlns:a16="http://schemas.microsoft.com/office/drawing/2014/main" id="{D0A726BF-3536-42D7-AE58-B1820D8EF034}"/>
              </a:ext>
            </a:extLst>
          </p:cNvPr>
          <p:cNvSpPr>
            <a:spLocks noGrp="1"/>
          </p:cNvSpPr>
          <p:nvPr>
            <p:ph type="title"/>
          </p:nvPr>
        </p:nvSpPr>
        <p:spPr>
          <a:xfrm>
            <a:off x="203201" y="25400"/>
            <a:ext cx="9281458" cy="642938"/>
          </a:xfrm>
        </p:spPr>
        <p:txBody>
          <a:bodyPr/>
          <a:lstStyle/>
          <a:p>
            <a:r>
              <a:rPr lang="en-US" dirty="0"/>
              <a:t>MODRA Assessment of Outbound Fluence on MMPS</a:t>
            </a:r>
          </a:p>
        </p:txBody>
      </p:sp>
      <p:sp>
        <p:nvSpPr>
          <p:cNvPr id="4" name="Slide Number Placeholder 3">
            <a:extLst>
              <a:ext uri="{FF2B5EF4-FFF2-40B4-BE49-F238E27FC236}">
                <a16:creationId xmlns:a16="http://schemas.microsoft.com/office/drawing/2014/main" id="{4173E1FB-B742-4DFA-BE12-F9EFDC5F290F}"/>
              </a:ext>
            </a:extLst>
          </p:cNvPr>
          <p:cNvSpPr>
            <a:spLocks noGrp="1"/>
          </p:cNvSpPr>
          <p:nvPr>
            <p:ph type="sldNum" sz="quarter" idx="12"/>
          </p:nvPr>
        </p:nvSpPr>
        <p:spPr/>
        <p:txBody>
          <a:bodyPr/>
          <a:lstStyle/>
          <a:p>
            <a:fld id="{47D749B2-C211-4C08-902F-333D50210EFD}" type="slidenum">
              <a:rPr lang="en-US" smtClean="0"/>
              <a:t>11</a:t>
            </a:fld>
            <a:endParaRPr lang="en-US" dirty="0"/>
          </a:p>
        </p:txBody>
      </p:sp>
      <p:pic>
        <p:nvPicPr>
          <p:cNvPr id="6" name="Picture 5">
            <a:extLst>
              <a:ext uri="{FF2B5EF4-FFF2-40B4-BE49-F238E27FC236}">
                <a16:creationId xmlns:a16="http://schemas.microsoft.com/office/drawing/2014/main" id="{986B15DD-B46A-4892-8604-F26C8F636B7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75473" y="1533397"/>
            <a:ext cx="6328562" cy="4592880"/>
          </a:xfrm>
          <a:prstGeom prst="rect">
            <a:avLst/>
          </a:prstGeom>
          <a:noFill/>
        </p:spPr>
      </p:pic>
    </p:spTree>
    <p:extLst>
      <p:ext uri="{BB962C8B-B14F-4D97-AF65-F5344CB8AC3E}">
        <p14:creationId xmlns:p14="http://schemas.microsoft.com/office/powerpoint/2010/main" val="2866189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8C6CD7-DD97-4491-B9D8-812112966C38}"/>
              </a:ext>
            </a:extLst>
          </p:cNvPr>
          <p:cNvPicPr>
            <a:picLocks noChangeAspect="1"/>
          </p:cNvPicPr>
          <p:nvPr/>
        </p:nvPicPr>
        <p:blipFill>
          <a:blip r:embed="rId3"/>
          <a:stretch>
            <a:fillRect/>
          </a:stretch>
        </p:blipFill>
        <p:spPr>
          <a:xfrm>
            <a:off x="6096000" y="2082602"/>
            <a:ext cx="5770871" cy="4188143"/>
          </a:xfrm>
          <a:prstGeom prst="rect">
            <a:avLst/>
          </a:prstGeom>
        </p:spPr>
      </p:pic>
      <p:pic>
        <p:nvPicPr>
          <p:cNvPr id="2" name="Picture 1">
            <a:extLst>
              <a:ext uri="{FF2B5EF4-FFF2-40B4-BE49-F238E27FC236}">
                <a16:creationId xmlns:a16="http://schemas.microsoft.com/office/drawing/2014/main" id="{CE732F72-F348-4992-9F1A-18A3EA0340FF}"/>
              </a:ext>
            </a:extLst>
          </p:cNvPr>
          <p:cNvPicPr>
            <a:picLocks noChangeAspect="1"/>
          </p:cNvPicPr>
          <p:nvPr/>
        </p:nvPicPr>
        <p:blipFill>
          <a:blip r:embed="rId4"/>
          <a:stretch>
            <a:fillRect/>
          </a:stretch>
        </p:blipFill>
        <p:spPr>
          <a:xfrm>
            <a:off x="468820" y="2082602"/>
            <a:ext cx="5770871" cy="4188143"/>
          </a:xfrm>
          <a:prstGeom prst="rect">
            <a:avLst/>
          </a:prstGeom>
        </p:spPr>
      </p:pic>
      <p:sp>
        <p:nvSpPr>
          <p:cNvPr id="4098" name="Rectangle 2"/>
          <p:cNvSpPr>
            <a:spLocks noGrp="1" noChangeArrowheads="1"/>
          </p:cNvSpPr>
          <p:nvPr>
            <p:ph type="title"/>
          </p:nvPr>
        </p:nvSpPr>
        <p:spPr>
          <a:xfrm>
            <a:off x="585216" y="129737"/>
            <a:ext cx="9110531" cy="488950"/>
          </a:xfrm>
        </p:spPr>
        <p:txBody>
          <a:bodyPr/>
          <a:lstStyle/>
          <a:p>
            <a:pPr>
              <a:defRPr/>
            </a:pPr>
            <a:r>
              <a:rPr lang="en-US" sz="2400" b="1" i="1" dirty="0"/>
              <a:t>Variation of Impinging Meteoroid Fluence over Trajectory</a:t>
            </a:r>
          </a:p>
        </p:txBody>
      </p:sp>
      <p:sp>
        <p:nvSpPr>
          <p:cNvPr id="6" name="Text Placeholder 5">
            <a:extLst>
              <a:ext uri="{FF2B5EF4-FFF2-40B4-BE49-F238E27FC236}">
                <a16:creationId xmlns:a16="http://schemas.microsoft.com/office/drawing/2014/main" id="{21DF3004-A4E0-4685-BBC2-8B7CA99F561E}"/>
              </a:ext>
            </a:extLst>
          </p:cNvPr>
          <p:cNvSpPr txBox="1">
            <a:spLocks/>
          </p:cNvSpPr>
          <p:nvPr/>
        </p:nvSpPr>
        <p:spPr>
          <a:xfrm>
            <a:off x="649224" y="557784"/>
            <a:ext cx="8232280" cy="446802"/>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75" indent="-3175">
              <a:buNone/>
            </a:pPr>
            <a:r>
              <a:rPr lang="en-US" i="1" dirty="0">
                <a:solidFill>
                  <a:srgbClr val="6F6F70"/>
                </a:solidFill>
              </a:rPr>
              <a:t>Outbound trajectory, conical section</a:t>
            </a:r>
          </a:p>
        </p:txBody>
      </p:sp>
      <p:sp>
        <p:nvSpPr>
          <p:cNvPr id="16" name="TextBox 15">
            <a:extLst>
              <a:ext uri="{FF2B5EF4-FFF2-40B4-BE49-F238E27FC236}">
                <a16:creationId xmlns:a16="http://schemas.microsoft.com/office/drawing/2014/main" id="{9B68C3D1-1018-4705-B399-D47BC9BF52C3}"/>
              </a:ext>
            </a:extLst>
          </p:cNvPr>
          <p:cNvSpPr txBox="1"/>
          <p:nvPr/>
        </p:nvSpPr>
        <p:spPr>
          <a:xfrm>
            <a:off x="2856875" y="2164636"/>
            <a:ext cx="1485565" cy="369332"/>
          </a:xfrm>
          <a:prstGeom prst="rect">
            <a:avLst/>
          </a:prstGeom>
          <a:noFill/>
        </p:spPr>
        <p:txBody>
          <a:bodyPr wrap="square" rtlCol="0">
            <a:spAutoFit/>
          </a:bodyPr>
          <a:lstStyle/>
          <a:p>
            <a:r>
              <a:rPr lang="en-US" dirty="0"/>
              <a:t>Low density</a:t>
            </a:r>
          </a:p>
        </p:txBody>
      </p:sp>
      <p:sp>
        <p:nvSpPr>
          <p:cNvPr id="17" name="TextBox 16">
            <a:extLst>
              <a:ext uri="{FF2B5EF4-FFF2-40B4-BE49-F238E27FC236}">
                <a16:creationId xmlns:a16="http://schemas.microsoft.com/office/drawing/2014/main" id="{ACCF6B6D-C9C8-45AD-A93E-4697E4BEB78A}"/>
              </a:ext>
            </a:extLst>
          </p:cNvPr>
          <p:cNvSpPr txBox="1"/>
          <p:nvPr/>
        </p:nvSpPr>
        <p:spPr>
          <a:xfrm>
            <a:off x="8252811" y="2196350"/>
            <a:ext cx="1485565" cy="369332"/>
          </a:xfrm>
          <a:prstGeom prst="rect">
            <a:avLst/>
          </a:prstGeom>
          <a:noFill/>
        </p:spPr>
        <p:txBody>
          <a:bodyPr wrap="square" rtlCol="0">
            <a:spAutoFit/>
          </a:bodyPr>
          <a:lstStyle/>
          <a:p>
            <a:r>
              <a:rPr lang="en-US" dirty="0"/>
              <a:t>High density</a:t>
            </a:r>
          </a:p>
        </p:txBody>
      </p:sp>
      <p:sp>
        <p:nvSpPr>
          <p:cNvPr id="19" name="TextBox 18">
            <a:extLst>
              <a:ext uri="{FF2B5EF4-FFF2-40B4-BE49-F238E27FC236}">
                <a16:creationId xmlns:a16="http://schemas.microsoft.com/office/drawing/2014/main" id="{5A5AFF2C-BBE2-4F71-82C5-562FA7ED47AA}"/>
              </a:ext>
            </a:extLst>
          </p:cNvPr>
          <p:cNvSpPr txBox="1"/>
          <p:nvPr/>
        </p:nvSpPr>
        <p:spPr>
          <a:xfrm>
            <a:off x="5773026" y="5982481"/>
            <a:ext cx="1355678" cy="738664"/>
          </a:xfrm>
          <a:prstGeom prst="rect">
            <a:avLst/>
          </a:prstGeom>
          <a:solidFill>
            <a:schemeClr val="bg1"/>
          </a:solidFill>
          <a:ln>
            <a:solidFill>
              <a:schemeClr val="accent1"/>
            </a:solidFill>
          </a:ln>
        </p:spPr>
        <p:txBody>
          <a:bodyPr wrap="square" rtlCol="0">
            <a:spAutoFit/>
          </a:bodyPr>
          <a:lstStyle/>
          <a:p>
            <a:r>
              <a:rPr lang="en-US" sz="1400" dirty="0"/>
              <a:t>Fluence is for MM mass &gt;= 10</a:t>
            </a:r>
            <a:r>
              <a:rPr lang="en-US" sz="1400" baseline="30000" dirty="0"/>
              <a:t>-6</a:t>
            </a:r>
            <a:r>
              <a:rPr lang="en-US" sz="1400" dirty="0"/>
              <a:t> g</a:t>
            </a:r>
          </a:p>
        </p:txBody>
      </p:sp>
      <p:sp>
        <p:nvSpPr>
          <p:cNvPr id="23" name="Rectangle 3">
            <a:extLst>
              <a:ext uri="{FF2B5EF4-FFF2-40B4-BE49-F238E27FC236}">
                <a16:creationId xmlns:a16="http://schemas.microsoft.com/office/drawing/2014/main" id="{5295E4C4-9F70-4711-BC0E-AB82A02EB6E5}"/>
              </a:ext>
            </a:extLst>
          </p:cNvPr>
          <p:cNvSpPr>
            <a:spLocks noGrp="1" noChangeArrowheads="1"/>
          </p:cNvSpPr>
          <p:nvPr>
            <p:ph idx="1"/>
          </p:nvPr>
        </p:nvSpPr>
        <p:spPr>
          <a:xfrm>
            <a:off x="746675" y="914400"/>
            <a:ext cx="10828638" cy="1719262"/>
          </a:xfrm>
        </p:spPr>
        <p:txBody>
          <a:bodyPr/>
          <a:lstStyle/>
          <a:p>
            <a:r>
              <a:rPr lang="en-US" sz="1800" dirty="0"/>
              <a:t>Plots show impinging fluence on conical portion of MMPS section per day</a:t>
            </a:r>
          </a:p>
          <a:p>
            <a:r>
              <a:rPr lang="en-US" sz="1800" dirty="0"/>
              <a:t>Variation with time follows the changes in the attitude profile</a:t>
            </a:r>
          </a:p>
          <a:p>
            <a:pPr lvl="1"/>
            <a:r>
              <a:rPr lang="en-US" sz="1600" dirty="0"/>
              <a:t>For example, there are sudden changes in impinging fluence per day when the spacecraft is reoriented to or from the attitude required for EP thrusting</a:t>
            </a:r>
          </a:p>
        </p:txBody>
      </p:sp>
    </p:spTree>
    <p:extLst>
      <p:ext uri="{BB962C8B-B14F-4D97-AF65-F5344CB8AC3E}">
        <p14:creationId xmlns:p14="http://schemas.microsoft.com/office/powerpoint/2010/main" val="133522270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85216" y="129737"/>
            <a:ext cx="9191494" cy="488950"/>
          </a:xfrm>
        </p:spPr>
        <p:txBody>
          <a:bodyPr/>
          <a:lstStyle/>
          <a:p>
            <a:pPr>
              <a:defRPr/>
            </a:pPr>
            <a:r>
              <a:rPr lang="en-US" sz="2400" b="1" i="1" dirty="0"/>
              <a:t>Impinging Cumulative Meteoroid Fluence vs. Impactor Mass</a:t>
            </a:r>
          </a:p>
        </p:txBody>
      </p:sp>
      <p:sp>
        <p:nvSpPr>
          <p:cNvPr id="6" name="Text Placeholder 5">
            <a:extLst>
              <a:ext uri="{FF2B5EF4-FFF2-40B4-BE49-F238E27FC236}">
                <a16:creationId xmlns:a16="http://schemas.microsoft.com/office/drawing/2014/main" id="{21DF3004-A4E0-4685-BBC2-8B7CA99F561E}"/>
              </a:ext>
            </a:extLst>
          </p:cNvPr>
          <p:cNvSpPr txBox="1">
            <a:spLocks/>
          </p:cNvSpPr>
          <p:nvPr/>
        </p:nvSpPr>
        <p:spPr>
          <a:xfrm>
            <a:off x="649224" y="557784"/>
            <a:ext cx="8232280" cy="446802"/>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75" indent="-3175">
              <a:buNone/>
            </a:pPr>
            <a:r>
              <a:rPr lang="en-US" i="1" dirty="0">
                <a:solidFill>
                  <a:srgbClr val="6F6F70"/>
                </a:solidFill>
              </a:rPr>
              <a:t>Outbound trajectory, conical section</a:t>
            </a:r>
          </a:p>
        </p:txBody>
      </p:sp>
      <p:sp>
        <p:nvSpPr>
          <p:cNvPr id="23" name="Rectangle 3">
            <a:extLst>
              <a:ext uri="{FF2B5EF4-FFF2-40B4-BE49-F238E27FC236}">
                <a16:creationId xmlns:a16="http://schemas.microsoft.com/office/drawing/2014/main" id="{5295E4C4-9F70-4711-BC0E-AB82A02EB6E5}"/>
              </a:ext>
            </a:extLst>
          </p:cNvPr>
          <p:cNvSpPr>
            <a:spLocks noGrp="1" noChangeArrowheads="1"/>
          </p:cNvSpPr>
          <p:nvPr>
            <p:ph idx="1"/>
          </p:nvPr>
        </p:nvSpPr>
        <p:spPr>
          <a:xfrm>
            <a:off x="670475" y="966246"/>
            <a:ext cx="10828638" cy="1238792"/>
          </a:xfrm>
        </p:spPr>
        <p:txBody>
          <a:bodyPr/>
          <a:lstStyle/>
          <a:p>
            <a:r>
              <a:rPr lang="en-US" sz="1800" dirty="0"/>
              <a:t>Plot shows impinging fluence on conical portion of MMPS over the Outbound trajectory vs. meteoroid mass for the MEM3 low-density and high-density populations</a:t>
            </a:r>
          </a:p>
          <a:p>
            <a:pPr lvl="1"/>
            <a:r>
              <a:rPr lang="en-US" sz="1600" dirty="0"/>
              <a:t>Reverse cumulative curves, i.e., the fluence at a given mass includes all meteoroids at that mass and larger over the Outbound trajectory</a:t>
            </a:r>
          </a:p>
        </p:txBody>
      </p:sp>
      <p:pic>
        <p:nvPicPr>
          <p:cNvPr id="10" name="Picture 9">
            <a:extLst>
              <a:ext uri="{FF2B5EF4-FFF2-40B4-BE49-F238E27FC236}">
                <a16:creationId xmlns:a16="http://schemas.microsoft.com/office/drawing/2014/main" id="{242D2B72-EF27-434E-AC67-92624A57B3E4}"/>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4805364" y="2205038"/>
            <a:ext cx="6510336" cy="4486275"/>
          </a:xfrm>
          <a:prstGeom prst="rect">
            <a:avLst/>
          </a:prstGeom>
          <a:noFill/>
        </p:spPr>
      </p:pic>
      <p:sp>
        <p:nvSpPr>
          <p:cNvPr id="7" name="TextBox 6">
            <a:extLst>
              <a:ext uri="{FF2B5EF4-FFF2-40B4-BE49-F238E27FC236}">
                <a16:creationId xmlns:a16="http://schemas.microsoft.com/office/drawing/2014/main" id="{68C8C536-640D-4558-9D71-112B2C77EF97}"/>
              </a:ext>
            </a:extLst>
          </p:cNvPr>
          <p:cNvSpPr txBox="1"/>
          <p:nvPr/>
        </p:nvSpPr>
        <p:spPr>
          <a:xfrm>
            <a:off x="1185863" y="3812910"/>
            <a:ext cx="3274190" cy="738664"/>
          </a:xfrm>
          <a:prstGeom prst="rect">
            <a:avLst/>
          </a:prstGeom>
          <a:noFill/>
          <a:ln>
            <a:solidFill>
              <a:schemeClr val="tx1"/>
            </a:solidFill>
          </a:ln>
        </p:spPr>
        <p:txBody>
          <a:bodyPr wrap="square" rtlCol="0">
            <a:spAutoFit/>
          </a:bodyPr>
          <a:lstStyle/>
          <a:p>
            <a:r>
              <a:rPr lang="en-US" sz="1400" b="1" dirty="0"/>
              <a:t>Curve is used with critical damaging mass from hydrocodes to determine damaging fluence</a:t>
            </a:r>
          </a:p>
        </p:txBody>
      </p:sp>
    </p:spTree>
    <p:extLst>
      <p:ext uri="{BB962C8B-B14F-4D97-AF65-F5344CB8AC3E}">
        <p14:creationId xmlns:p14="http://schemas.microsoft.com/office/powerpoint/2010/main" val="207490608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6C2092D-147A-4739-9829-E80B86D369D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335" y="2122770"/>
            <a:ext cx="5769864" cy="4187952"/>
          </a:xfrm>
          <a:prstGeom prst="rect">
            <a:avLst/>
          </a:prstGeom>
          <a:noFill/>
          <a:ln>
            <a:noFill/>
          </a:ln>
        </p:spPr>
      </p:pic>
      <p:pic>
        <p:nvPicPr>
          <p:cNvPr id="11" name="Picture 10">
            <a:extLst>
              <a:ext uri="{FF2B5EF4-FFF2-40B4-BE49-F238E27FC236}">
                <a16:creationId xmlns:a16="http://schemas.microsoft.com/office/drawing/2014/main" id="{C9E9F011-769B-4A48-8EDA-8DCEC7FA7746}"/>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22323" y="2122770"/>
            <a:ext cx="5769864" cy="4187952"/>
          </a:xfrm>
          <a:prstGeom prst="rect">
            <a:avLst/>
          </a:prstGeom>
          <a:noFill/>
          <a:ln>
            <a:noFill/>
          </a:ln>
        </p:spPr>
      </p:pic>
      <p:sp>
        <p:nvSpPr>
          <p:cNvPr id="4098" name="Rectangle 2"/>
          <p:cNvSpPr>
            <a:spLocks noGrp="1" noChangeArrowheads="1"/>
          </p:cNvSpPr>
          <p:nvPr>
            <p:ph type="title"/>
          </p:nvPr>
        </p:nvSpPr>
        <p:spPr>
          <a:xfrm>
            <a:off x="588335" y="129737"/>
            <a:ext cx="9841540" cy="488950"/>
          </a:xfrm>
        </p:spPr>
        <p:txBody>
          <a:bodyPr/>
          <a:lstStyle/>
          <a:p>
            <a:pPr>
              <a:defRPr/>
            </a:pPr>
            <a:r>
              <a:rPr lang="en-US" sz="2400" b="1" i="1" dirty="0"/>
              <a:t>Impinging Meteoroid Fluence vs. Impact Velocity and Angle</a:t>
            </a:r>
          </a:p>
        </p:txBody>
      </p:sp>
      <p:sp>
        <p:nvSpPr>
          <p:cNvPr id="6" name="Text Placeholder 5">
            <a:extLst>
              <a:ext uri="{FF2B5EF4-FFF2-40B4-BE49-F238E27FC236}">
                <a16:creationId xmlns:a16="http://schemas.microsoft.com/office/drawing/2014/main" id="{21DF3004-A4E0-4685-BBC2-8B7CA99F561E}"/>
              </a:ext>
            </a:extLst>
          </p:cNvPr>
          <p:cNvSpPr txBox="1">
            <a:spLocks/>
          </p:cNvSpPr>
          <p:nvPr/>
        </p:nvSpPr>
        <p:spPr>
          <a:xfrm>
            <a:off x="647701" y="552901"/>
            <a:ext cx="8232280" cy="446802"/>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75" indent="-3175">
              <a:buNone/>
            </a:pPr>
            <a:r>
              <a:rPr lang="en-US" i="1" dirty="0">
                <a:solidFill>
                  <a:srgbClr val="6F6F70"/>
                </a:solidFill>
              </a:rPr>
              <a:t>Outbound trajectory, conical section</a:t>
            </a:r>
          </a:p>
        </p:txBody>
      </p:sp>
      <p:sp>
        <p:nvSpPr>
          <p:cNvPr id="19" name="TextBox 18">
            <a:extLst>
              <a:ext uri="{FF2B5EF4-FFF2-40B4-BE49-F238E27FC236}">
                <a16:creationId xmlns:a16="http://schemas.microsoft.com/office/drawing/2014/main" id="{5A5AFF2C-BBE2-4F71-82C5-562FA7ED47AA}"/>
              </a:ext>
            </a:extLst>
          </p:cNvPr>
          <p:cNvSpPr txBox="1"/>
          <p:nvPr/>
        </p:nvSpPr>
        <p:spPr>
          <a:xfrm>
            <a:off x="5773026" y="5982481"/>
            <a:ext cx="1355678" cy="738664"/>
          </a:xfrm>
          <a:prstGeom prst="rect">
            <a:avLst/>
          </a:prstGeom>
          <a:solidFill>
            <a:schemeClr val="bg1"/>
          </a:solidFill>
          <a:ln>
            <a:solidFill>
              <a:schemeClr val="accent1"/>
            </a:solidFill>
          </a:ln>
        </p:spPr>
        <p:txBody>
          <a:bodyPr wrap="square" rtlCol="0">
            <a:spAutoFit/>
          </a:bodyPr>
          <a:lstStyle/>
          <a:p>
            <a:r>
              <a:rPr lang="en-US" sz="1400" dirty="0"/>
              <a:t>Fluence is for MM mass &gt;= 10</a:t>
            </a:r>
            <a:r>
              <a:rPr lang="en-US" sz="1400" baseline="30000" dirty="0"/>
              <a:t>-6</a:t>
            </a:r>
            <a:r>
              <a:rPr lang="en-US" sz="1400" dirty="0"/>
              <a:t> g</a:t>
            </a:r>
          </a:p>
        </p:txBody>
      </p:sp>
      <p:sp>
        <p:nvSpPr>
          <p:cNvPr id="23" name="Rectangle 3">
            <a:extLst>
              <a:ext uri="{FF2B5EF4-FFF2-40B4-BE49-F238E27FC236}">
                <a16:creationId xmlns:a16="http://schemas.microsoft.com/office/drawing/2014/main" id="{5295E4C4-9F70-4711-BC0E-AB82A02EB6E5}"/>
              </a:ext>
            </a:extLst>
          </p:cNvPr>
          <p:cNvSpPr>
            <a:spLocks noGrp="1" noChangeArrowheads="1"/>
          </p:cNvSpPr>
          <p:nvPr>
            <p:ph idx="1"/>
          </p:nvPr>
        </p:nvSpPr>
        <p:spPr>
          <a:xfrm>
            <a:off x="588335" y="1262290"/>
            <a:ext cx="10828638" cy="782108"/>
          </a:xfrm>
        </p:spPr>
        <p:txBody>
          <a:bodyPr/>
          <a:lstStyle/>
          <a:p>
            <a:r>
              <a:rPr lang="en-US" sz="1800" dirty="0"/>
              <a:t>Plots show histograms of cumulative fluence on the conical section of the MMPS over the Outbound trajectory vs. meteoroid impact velocity and angle for the MEM3 low-density and high-density populations</a:t>
            </a:r>
          </a:p>
        </p:txBody>
      </p:sp>
      <p:sp>
        <p:nvSpPr>
          <p:cNvPr id="8" name="TextBox 7">
            <a:extLst>
              <a:ext uri="{FF2B5EF4-FFF2-40B4-BE49-F238E27FC236}">
                <a16:creationId xmlns:a16="http://schemas.microsoft.com/office/drawing/2014/main" id="{358796B6-B78A-4F39-AC1F-F6CC06A96F14}"/>
              </a:ext>
            </a:extLst>
          </p:cNvPr>
          <p:cNvSpPr txBox="1"/>
          <p:nvPr/>
        </p:nvSpPr>
        <p:spPr>
          <a:xfrm>
            <a:off x="1409701" y="6127484"/>
            <a:ext cx="4007615" cy="523220"/>
          </a:xfrm>
          <a:prstGeom prst="rect">
            <a:avLst/>
          </a:prstGeom>
          <a:noFill/>
          <a:ln>
            <a:solidFill>
              <a:schemeClr val="tx1"/>
            </a:solidFill>
          </a:ln>
        </p:spPr>
        <p:txBody>
          <a:bodyPr wrap="square" rtlCol="0">
            <a:spAutoFit/>
          </a:bodyPr>
          <a:lstStyle/>
          <a:p>
            <a:r>
              <a:rPr lang="en-US" sz="1400" b="1" dirty="0"/>
              <a:t>Broad velocity distribution from 5 to 65 km/s</a:t>
            </a:r>
          </a:p>
          <a:p>
            <a:r>
              <a:rPr lang="en-US" sz="1400" b="1" dirty="0"/>
              <a:t>Impact angle mode at ~40 deg</a:t>
            </a:r>
          </a:p>
        </p:txBody>
      </p:sp>
      <p:sp>
        <p:nvSpPr>
          <p:cNvPr id="9" name="TextBox 8">
            <a:extLst>
              <a:ext uri="{FF2B5EF4-FFF2-40B4-BE49-F238E27FC236}">
                <a16:creationId xmlns:a16="http://schemas.microsoft.com/office/drawing/2014/main" id="{0966059E-F29F-49A5-9147-138F4FF8CB40}"/>
              </a:ext>
            </a:extLst>
          </p:cNvPr>
          <p:cNvSpPr txBox="1"/>
          <p:nvPr/>
        </p:nvSpPr>
        <p:spPr>
          <a:xfrm>
            <a:off x="7373507" y="6127484"/>
            <a:ext cx="3121300" cy="523220"/>
          </a:xfrm>
          <a:prstGeom prst="rect">
            <a:avLst/>
          </a:prstGeom>
          <a:noFill/>
          <a:ln>
            <a:solidFill>
              <a:schemeClr val="tx1"/>
            </a:solidFill>
          </a:ln>
        </p:spPr>
        <p:txBody>
          <a:bodyPr wrap="square" rtlCol="0">
            <a:spAutoFit/>
          </a:bodyPr>
          <a:lstStyle/>
          <a:p>
            <a:r>
              <a:rPr lang="en-US" sz="1400" b="1" dirty="0"/>
              <a:t>Impact velocity mode at ~20 km/s</a:t>
            </a:r>
          </a:p>
          <a:p>
            <a:r>
              <a:rPr lang="en-US" sz="1400" b="1" dirty="0"/>
              <a:t>Impact angle mode at ~40 deg</a:t>
            </a:r>
          </a:p>
        </p:txBody>
      </p:sp>
    </p:spTree>
    <p:extLst>
      <p:ext uri="{BB962C8B-B14F-4D97-AF65-F5344CB8AC3E}">
        <p14:creationId xmlns:p14="http://schemas.microsoft.com/office/powerpoint/2010/main" val="37997195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4A5231-D3ED-4511-ACF2-EE3EF5C7B1BA}"/>
              </a:ext>
            </a:extLst>
          </p:cNvPr>
          <p:cNvSpPr>
            <a:spLocks noGrp="1"/>
          </p:cNvSpPr>
          <p:nvPr>
            <p:ph idx="1"/>
          </p:nvPr>
        </p:nvSpPr>
        <p:spPr>
          <a:xfrm>
            <a:off x="203201" y="998000"/>
            <a:ext cx="5425242" cy="5546134"/>
          </a:xfrm>
        </p:spPr>
        <p:txBody>
          <a:bodyPr/>
          <a:lstStyle/>
          <a:p>
            <a:r>
              <a:rPr lang="en-US" sz="1800" dirty="0"/>
              <a:t>Hydrocodes are computational models that can be used to assess material response to hypervelocity impacts</a:t>
            </a:r>
          </a:p>
          <a:p>
            <a:pPr lvl="1"/>
            <a:r>
              <a:rPr lang="en-US" sz="1600" dirty="0"/>
              <a:t>Hydrocodes can be used to inform the impactor characteristics for which critical damage occurs, to support BUMPER/MODRA risk assessment</a:t>
            </a:r>
          </a:p>
          <a:p>
            <a:pPr lvl="1"/>
            <a:r>
              <a:rPr lang="en-US" sz="1600" dirty="0"/>
              <a:t>Information about meteoroid fluence can be used to inform hydrocode to assess the impactors that are most likely to cause damage to the TPS</a:t>
            </a:r>
          </a:p>
          <a:p>
            <a:r>
              <a:rPr lang="en-US" sz="1800" kern="700" dirty="0">
                <a:effectLst/>
                <a:ea typeface="Times New Roman" panose="02020603050405020304" pitchFamily="18" charset="0"/>
              </a:rPr>
              <a:t>Solutions using CTH</a:t>
            </a:r>
            <a:r>
              <a:rPr lang="en-US" sz="1800" kern="700" baseline="30000" dirty="0">
                <a:effectLst/>
                <a:ea typeface="Times New Roman" panose="02020603050405020304" pitchFamily="18" charset="0"/>
              </a:rPr>
              <a:t>1</a:t>
            </a:r>
            <a:r>
              <a:rPr lang="en-US" sz="1800" kern="700" dirty="0">
                <a:effectLst/>
                <a:ea typeface="Times New Roman" panose="02020603050405020304" pitchFamily="18" charset="0"/>
              </a:rPr>
              <a:t>, an Eulerian hydrocode developed at Sandia National Laboratories, were used to determine the critical impactor that would penetrate a candidate shield design, consisting of four layers of Nextel/Solimide on top of a carbon fiber composite structural panel</a:t>
            </a:r>
          </a:p>
          <a:p>
            <a:pPr lvl="1"/>
            <a:r>
              <a:rPr lang="en-US" sz="1600" kern="700" dirty="0">
                <a:ea typeface="Times New Roman" panose="02020603050405020304" pitchFamily="18" charset="0"/>
              </a:rPr>
              <a:t>The figures show the impact through the shield cross-section (left) and the resulting craters on the TPS (right)</a:t>
            </a:r>
            <a:r>
              <a:rPr lang="en-US" sz="1600" kern="700" dirty="0">
                <a:effectLst/>
                <a:ea typeface="Times New Roman" panose="02020603050405020304" pitchFamily="18" charset="0"/>
              </a:rPr>
              <a:t> </a:t>
            </a:r>
          </a:p>
          <a:p>
            <a:pPr lvl="1"/>
            <a:r>
              <a:rPr lang="en-US" sz="1600" kern="700" dirty="0">
                <a:effectLst/>
                <a:ea typeface="Times New Roman" panose="02020603050405020304" pitchFamily="18" charset="0"/>
              </a:rPr>
              <a:t>In this case, the crater depths in the TPS were approximately 10% of the total TPS thickness   </a:t>
            </a:r>
            <a:endParaRPr lang="en-US" sz="1600" dirty="0"/>
          </a:p>
        </p:txBody>
      </p:sp>
      <p:sp>
        <p:nvSpPr>
          <p:cNvPr id="3" name="Title 2">
            <a:extLst>
              <a:ext uri="{FF2B5EF4-FFF2-40B4-BE49-F238E27FC236}">
                <a16:creationId xmlns:a16="http://schemas.microsoft.com/office/drawing/2014/main" id="{EFF1B746-2B51-4CBA-8045-E781CB714C57}"/>
              </a:ext>
            </a:extLst>
          </p:cNvPr>
          <p:cNvSpPr>
            <a:spLocks noGrp="1"/>
          </p:cNvSpPr>
          <p:nvPr>
            <p:ph type="title"/>
          </p:nvPr>
        </p:nvSpPr>
        <p:spPr>
          <a:xfrm>
            <a:off x="203201" y="25400"/>
            <a:ext cx="9047331" cy="642938"/>
          </a:xfrm>
        </p:spPr>
        <p:txBody>
          <a:bodyPr/>
          <a:lstStyle/>
          <a:p>
            <a:r>
              <a:rPr lang="en-US" dirty="0"/>
              <a:t>Hydrocode Simulation in Support Risk Assessment</a:t>
            </a:r>
          </a:p>
        </p:txBody>
      </p:sp>
      <p:sp>
        <p:nvSpPr>
          <p:cNvPr id="4" name="Slide Number Placeholder 3">
            <a:extLst>
              <a:ext uri="{FF2B5EF4-FFF2-40B4-BE49-F238E27FC236}">
                <a16:creationId xmlns:a16="http://schemas.microsoft.com/office/drawing/2014/main" id="{987303D0-9BAD-493B-9BE4-EDB01D0D3C62}"/>
              </a:ext>
            </a:extLst>
          </p:cNvPr>
          <p:cNvSpPr>
            <a:spLocks noGrp="1"/>
          </p:cNvSpPr>
          <p:nvPr>
            <p:ph type="sldNum" sz="quarter" idx="12"/>
          </p:nvPr>
        </p:nvSpPr>
        <p:spPr>
          <a:prstGeom prst="rect">
            <a:avLst/>
          </a:prstGeom>
        </p:spPr>
        <p:txBody>
          <a:bodyPr vert="horz" wrap="square" lIns="91440" tIns="45720" rIns="91440" bIns="45720" rtlCol="0" anchor="ctr">
            <a:noAutofit/>
          </a:bodyPr>
          <a:lstStyle>
            <a:defPPr>
              <a:defRPr lang="en-US"/>
            </a:defPPr>
            <a:lvl1pPr marL="0" algn="r" defTabSz="914400" rtl="0" eaLnBrk="1" latinLnBrk="0" hangingPunct="1">
              <a:defRPr sz="800" kern="1200">
                <a:solidFill>
                  <a:schemeClr val="tx1">
                    <a:tint val="75000"/>
                  </a:schemeClr>
                </a:solidFill>
                <a:latin typeface="+mn-lt"/>
                <a:ea typeface="Arial Unicode MS" panose="020B0604020202020204" pitchFamily="34" charset="-128"/>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7D749B2-C211-4C08-902F-333D50210EFD}" type="slidenum">
              <a:rPr lang="en-US" smtClean="0"/>
              <a:pPr/>
              <a:t>15</a:t>
            </a:fld>
            <a:endParaRPr lang="en-US" dirty="0"/>
          </a:p>
        </p:txBody>
      </p:sp>
      <p:pic>
        <p:nvPicPr>
          <p:cNvPr id="8" name="Picture 7" descr="Diagram&#10;&#10;Description automatically generated">
            <a:extLst>
              <a:ext uri="{FF2B5EF4-FFF2-40B4-BE49-F238E27FC236}">
                <a16:creationId xmlns:a16="http://schemas.microsoft.com/office/drawing/2014/main" id="{FC8BF3D8-19F6-469C-9620-62E1A797C287}"/>
              </a:ext>
            </a:extLst>
          </p:cNvPr>
          <p:cNvPicPr/>
          <p:nvPr/>
        </p:nvPicPr>
        <p:blipFill rotWithShape="1">
          <a:blip r:embed="rId3" cstate="print">
            <a:extLst>
              <a:ext uri="{28A0092B-C50C-407E-A947-70E740481C1C}">
                <a14:useLocalDpi xmlns:a14="http://schemas.microsoft.com/office/drawing/2010/main" val="0"/>
              </a:ext>
            </a:extLst>
          </a:blip>
          <a:srcRect b="10131"/>
          <a:stretch/>
        </p:blipFill>
        <p:spPr>
          <a:xfrm>
            <a:off x="5517532" y="3317550"/>
            <a:ext cx="4930067" cy="3322947"/>
          </a:xfrm>
          <a:prstGeom prst="rect">
            <a:avLst/>
          </a:prstGeom>
        </p:spPr>
      </p:pic>
      <p:pic>
        <p:nvPicPr>
          <p:cNvPr id="9" name="Picture 8">
            <a:extLst>
              <a:ext uri="{FF2B5EF4-FFF2-40B4-BE49-F238E27FC236}">
                <a16:creationId xmlns:a16="http://schemas.microsoft.com/office/drawing/2014/main" id="{535BA999-B107-498D-9943-F573563462FA}"/>
              </a:ext>
            </a:extLst>
          </p:cNvPr>
          <p:cNvPicPr/>
          <p:nvPr/>
        </p:nvPicPr>
        <p:blipFill rotWithShape="1">
          <a:blip r:embed="rId4" cstate="print">
            <a:extLst>
              <a:ext uri="{28A0092B-C50C-407E-A947-70E740481C1C}">
                <a14:useLocalDpi xmlns:a14="http://schemas.microsoft.com/office/drawing/2010/main" val="0"/>
              </a:ext>
            </a:extLst>
          </a:blip>
          <a:srcRect r="22229" b="9993"/>
          <a:stretch/>
        </p:blipFill>
        <p:spPr>
          <a:xfrm>
            <a:off x="8939260" y="3491722"/>
            <a:ext cx="3252740" cy="3169040"/>
          </a:xfrm>
          <a:prstGeom prst="rect">
            <a:avLst/>
          </a:prstGeom>
        </p:spPr>
      </p:pic>
      <p:graphicFrame>
        <p:nvGraphicFramePr>
          <p:cNvPr id="6" name="Table 9">
            <a:extLst>
              <a:ext uri="{FF2B5EF4-FFF2-40B4-BE49-F238E27FC236}">
                <a16:creationId xmlns:a16="http://schemas.microsoft.com/office/drawing/2014/main" id="{8F87767B-02BB-4457-B999-F4E2A7C024DE}"/>
              </a:ext>
            </a:extLst>
          </p:cNvPr>
          <p:cNvGraphicFramePr>
            <a:graphicFrameLocks noGrp="1"/>
          </p:cNvGraphicFramePr>
          <p:nvPr>
            <p:extLst>
              <p:ext uri="{D42A27DB-BD31-4B8C-83A1-F6EECF244321}">
                <p14:modId xmlns:p14="http://schemas.microsoft.com/office/powerpoint/2010/main" val="990218913"/>
              </p:ext>
            </p:extLst>
          </p:nvPr>
        </p:nvGraphicFramePr>
        <p:xfrm>
          <a:off x="5981341" y="998000"/>
          <a:ext cx="5782428" cy="2225040"/>
        </p:xfrm>
        <a:graphic>
          <a:graphicData uri="http://schemas.openxmlformats.org/drawingml/2006/table">
            <a:tbl>
              <a:tblPr firstRow="1" bandRow="1">
                <a:tableStyleId>{5C22544A-7EE6-4342-B048-85BDC9FD1C3A}</a:tableStyleId>
              </a:tblPr>
              <a:tblGrid>
                <a:gridCol w="2891214">
                  <a:extLst>
                    <a:ext uri="{9D8B030D-6E8A-4147-A177-3AD203B41FA5}">
                      <a16:colId xmlns:a16="http://schemas.microsoft.com/office/drawing/2014/main" val="968060142"/>
                    </a:ext>
                  </a:extLst>
                </a:gridCol>
                <a:gridCol w="2891214">
                  <a:extLst>
                    <a:ext uri="{9D8B030D-6E8A-4147-A177-3AD203B41FA5}">
                      <a16:colId xmlns:a16="http://schemas.microsoft.com/office/drawing/2014/main" val="3984254718"/>
                    </a:ext>
                  </a:extLst>
                </a:gridCol>
              </a:tblGrid>
              <a:tr h="370840">
                <a:tc gridSpan="2">
                  <a:txBody>
                    <a:bodyPr/>
                    <a:lstStyle/>
                    <a:p>
                      <a:pPr algn="ctr"/>
                      <a:r>
                        <a:rPr lang="en-US" dirty="0"/>
                        <a:t>Impactor Parameters</a:t>
                      </a:r>
                    </a:p>
                  </a:txBody>
                  <a:tcPr/>
                </a:tc>
                <a:tc hMerge="1">
                  <a:txBody>
                    <a:bodyPr/>
                    <a:lstStyle/>
                    <a:p>
                      <a:endParaRPr lang="en-US" dirty="0"/>
                    </a:p>
                  </a:txBody>
                  <a:tcPr/>
                </a:tc>
                <a:extLst>
                  <a:ext uri="{0D108BD9-81ED-4DB2-BD59-A6C34878D82A}">
                    <a16:rowId xmlns:a16="http://schemas.microsoft.com/office/drawing/2014/main" val="1426462782"/>
                  </a:ext>
                </a:extLst>
              </a:tr>
              <a:tr h="370840">
                <a:tc>
                  <a:txBody>
                    <a:bodyPr/>
                    <a:lstStyle/>
                    <a:p>
                      <a:r>
                        <a:rPr lang="en-US" dirty="0"/>
                        <a:t>Material</a:t>
                      </a:r>
                    </a:p>
                  </a:txBody>
                  <a:tcPr/>
                </a:tc>
                <a:tc>
                  <a:txBody>
                    <a:bodyPr/>
                    <a:lstStyle/>
                    <a:p>
                      <a:r>
                        <a:rPr lang="en-US" dirty="0"/>
                        <a:t>Dunite</a:t>
                      </a:r>
                    </a:p>
                  </a:txBody>
                  <a:tcPr/>
                </a:tc>
                <a:extLst>
                  <a:ext uri="{0D108BD9-81ED-4DB2-BD59-A6C34878D82A}">
                    <a16:rowId xmlns:a16="http://schemas.microsoft.com/office/drawing/2014/main" val="711389793"/>
                  </a:ext>
                </a:extLst>
              </a:tr>
              <a:tr h="370840">
                <a:tc>
                  <a:txBody>
                    <a:bodyPr/>
                    <a:lstStyle/>
                    <a:p>
                      <a:r>
                        <a:rPr lang="en-US" dirty="0"/>
                        <a:t>Energy</a:t>
                      </a:r>
                    </a:p>
                  </a:txBody>
                  <a:tcPr/>
                </a:tc>
                <a:tc>
                  <a:txBody>
                    <a:bodyPr/>
                    <a:lstStyle/>
                    <a:p>
                      <a:r>
                        <a:rPr lang="en-US" dirty="0"/>
                        <a:t>3,000 J</a:t>
                      </a:r>
                    </a:p>
                  </a:txBody>
                  <a:tcPr/>
                </a:tc>
                <a:extLst>
                  <a:ext uri="{0D108BD9-81ED-4DB2-BD59-A6C34878D82A}">
                    <a16:rowId xmlns:a16="http://schemas.microsoft.com/office/drawing/2014/main" val="1632126597"/>
                  </a:ext>
                </a:extLst>
              </a:tr>
              <a:tr h="370840">
                <a:tc>
                  <a:txBody>
                    <a:bodyPr/>
                    <a:lstStyle/>
                    <a:p>
                      <a:r>
                        <a:rPr lang="en-US" i="0" dirty="0"/>
                        <a:t>Mass</a:t>
                      </a:r>
                    </a:p>
                  </a:txBody>
                  <a:tcPr/>
                </a:tc>
                <a:tc>
                  <a:txBody>
                    <a:bodyPr/>
                    <a:lstStyle/>
                    <a:p>
                      <a:r>
                        <a:rPr lang="en-US" i="0" dirty="0"/>
                        <a:t>0.015 g</a:t>
                      </a:r>
                    </a:p>
                  </a:txBody>
                  <a:tcPr/>
                </a:tc>
                <a:extLst>
                  <a:ext uri="{0D108BD9-81ED-4DB2-BD59-A6C34878D82A}">
                    <a16:rowId xmlns:a16="http://schemas.microsoft.com/office/drawing/2014/main" val="2388151345"/>
                  </a:ext>
                </a:extLst>
              </a:tr>
              <a:tr h="370840">
                <a:tc>
                  <a:txBody>
                    <a:bodyPr/>
                    <a:lstStyle/>
                    <a:p>
                      <a:r>
                        <a:rPr lang="en-US" i="0" dirty="0"/>
                        <a:t>Velocity</a:t>
                      </a:r>
                    </a:p>
                  </a:txBody>
                  <a:tcPr/>
                </a:tc>
                <a:tc>
                  <a:txBody>
                    <a:bodyPr/>
                    <a:lstStyle/>
                    <a:p>
                      <a:r>
                        <a:rPr lang="en-US" i="0" dirty="0"/>
                        <a:t>20 km/s</a:t>
                      </a:r>
                    </a:p>
                  </a:txBody>
                  <a:tcPr/>
                </a:tc>
                <a:extLst>
                  <a:ext uri="{0D108BD9-81ED-4DB2-BD59-A6C34878D82A}">
                    <a16:rowId xmlns:a16="http://schemas.microsoft.com/office/drawing/2014/main" val="3035412142"/>
                  </a:ext>
                </a:extLst>
              </a:tr>
              <a:tr h="370840">
                <a:tc>
                  <a:txBody>
                    <a:bodyPr/>
                    <a:lstStyle/>
                    <a:p>
                      <a:r>
                        <a:rPr lang="en-US" i="0" dirty="0"/>
                        <a:t>Impact Angle</a:t>
                      </a:r>
                    </a:p>
                  </a:txBody>
                  <a:tcPr/>
                </a:tc>
                <a:tc>
                  <a:txBody>
                    <a:bodyPr/>
                    <a:lstStyle/>
                    <a:p>
                      <a:r>
                        <a:rPr lang="en-US" i="0" dirty="0"/>
                        <a:t>40 deg</a:t>
                      </a:r>
                    </a:p>
                  </a:txBody>
                  <a:tcPr/>
                </a:tc>
                <a:extLst>
                  <a:ext uri="{0D108BD9-81ED-4DB2-BD59-A6C34878D82A}">
                    <a16:rowId xmlns:a16="http://schemas.microsoft.com/office/drawing/2014/main" val="2681475459"/>
                  </a:ext>
                </a:extLst>
              </a:tr>
            </a:tbl>
          </a:graphicData>
        </a:graphic>
      </p:graphicFrame>
      <p:sp>
        <p:nvSpPr>
          <p:cNvPr id="10" name="TextBox 9">
            <a:extLst>
              <a:ext uri="{FF2B5EF4-FFF2-40B4-BE49-F238E27FC236}">
                <a16:creationId xmlns:a16="http://schemas.microsoft.com/office/drawing/2014/main" id="{2F42598C-BC14-4918-B1D1-16E882BC79E4}"/>
              </a:ext>
            </a:extLst>
          </p:cNvPr>
          <p:cNvSpPr txBox="1"/>
          <p:nvPr/>
        </p:nvSpPr>
        <p:spPr>
          <a:xfrm>
            <a:off x="0" y="6630003"/>
            <a:ext cx="9579006" cy="184666"/>
          </a:xfrm>
          <a:prstGeom prst="rect">
            <a:avLst/>
          </a:prstGeom>
          <a:noFill/>
        </p:spPr>
        <p:txBody>
          <a:bodyPr wrap="square" rtlCol="0">
            <a:spAutoFit/>
          </a:bodyPr>
          <a:lstStyle/>
          <a:p>
            <a:r>
              <a:rPr lang="en-US" sz="600" kern="0" dirty="0">
                <a:latin typeface="Arial" panose="020B0604020202020204" pitchFamily="34" charset="0"/>
                <a:ea typeface="Times New Roman" panose="02020603050405020304" pitchFamily="18" charset="0"/>
                <a:cs typeface="Arial" panose="020B0604020202020204" pitchFamily="34" charset="0"/>
              </a:rPr>
              <a:t>1. </a:t>
            </a:r>
            <a:r>
              <a:rPr lang="en-US" sz="600" kern="700" dirty="0">
                <a:effectLst/>
                <a:latin typeface="Arial" panose="020B0604020202020204" pitchFamily="34" charset="0"/>
                <a:ea typeface="Times New Roman" panose="02020603050405020304" pitchFamily="18" charset="0"/>
                <a:cs typeface="Arial" panose="020B0604020202020204" pitchFamily="34" charset="0"/>
              </a:rPr>
              <a:t>McGlaun, J. M., Thompson, S. L., Elrick, M. G., and Kaman Sciences Corp., Albuquerque, NM. 1989. "CTH: A three-dimensional shock wave physics code". United States. https://doi.org/10.1016/0734-743X(90)90071-3. https://www.osti.gov/servlets/purl/5359688.</a:t>
            </a:r>
          </a:p>
        </p:txBody>
      </p:sp>
    </p:spTree>
    <p:extLst>
      <p:ext uri="{BB962C8B-B14F-4D97-AF65-F5344CB8AC3E}">
        <p14:creationId xmlns:p14="http://schemas.microsoft.com/office/powerpoint/2010/main" val="1817426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7F8BB2-2F7C-4630-8D45-A9B7225DE8DC}"/>
              </a:ext>
            </a:extLst>
          </p:cNvPr>
          <p:cNvPicPr>
            <a:picLocks noChangeAspect="1"/>
          </p:cNvPicPr>
          <p:nvPr/>
        </p:nvPicPr>
        <p:blipFill>
          <a:blip r:embed="rId3"/>
          <a:stretch>
            <a:fillRect/>
          </a:stretch>
        </p:blipFill>
        <p:spPr>
          <a:xfrm>
            <a:off x="6153912" y="3584448"/>
            <a:ext cx="5860929" cy="2843784"/>
          </a:xfrm>
          <a:prstGeom prst="rect">
            <a:avLst/>
          </a:prstGeom>
        </p:spPr>
      </p:pic>
      <p:sp>
        <p:nvSpPr>
          <p:cNvPr id="4098" name="Rectangle 2"/>
          <p:cNvSpPr>
            <a:spLocks noGrp="1" noChangeArrowheads="1"/>
          </p:cNvSpPr>
          <p:nvPr>
            <p:ph type="title"/>
          </p:nvPr>
        </p:nvSpPr>
        <p:spPr>
          <a:xfrm>
            <a:off x="585216" y="129737"/>
            <a:ext cx="9710606" cy="488950"/>
          </a:xfrm>
        </p:spPr>
        <p:txBody>
          <a:bodyPr/>
          <a:lstStyle/>
          <a:p>
            <a:pPr>
              <a:defRPr/>
            </a:pPr>
            <a:r>
              <a:rPr lang="en-US" sz="2400" b="1" i="1" dirty="0"/>
              <a:t>Hydrocode Cases and Corresponding MODRA Damage Fluences</a:t>
            </a:r>
          </a:p>
        </p:txBody>
      </p:sp>
      <p:sp>
        <p:nvSpPr>
          <p:cNvPr id="6" name="Text Placeholder 5">
            <a:extLst>
              <a:ext uri="{FF2B5EF4-FFF2-40B4-BE49-F238E27FC236}">
                <a16:creationId xmlns:a16="http://schemas.microsoft.com/office/drawing/2014/main" id="{21DF3004-A4E0-4685-BBC2-8B7CA99F561E}"/>
              </a:ext>
            </a:extLst>
          </p:cNvPr>
          <p:cNvSpPr txBox="1">
            <a:spLocks/>
          </p:cNvSpPr>
          <p:nvPr/>
        </p:nvSpPr>
        <p:spPr>
          <a:xfrm>
            <a:off x="649224" y="557784"/>
            <a:ext cx="8232280" cy="446802"/>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75" indent="-3175">
              <a:buNone/>
            </a:pPr>
            <a:r>
              <a:rPr lang="en-US" i="1" dirty="0">
                <a:solidFill>
                  <a:srgbClr val="6F6F70"/>
                </a:solidFill>
              </a:rPr>
              <a:t>Outbound trajectory, conical section</a:t>
            </a:r>
          </a:p>
        </p:txBody>
      </p:sp>
      <p:sp>
        <p:nvSpPr>
          <p:cNvPr id="16" name="TextBox 15">
            <a:extLst>
              <a:ext uri="{FF2B5EF4-FFF2-40B4-BE49-F238E27FC236}">
                <a16:creationId xmlns:a16="http://schemas.microsoft.com/office/drawing/2014/main" id="{9B68C3D1-1018-4705-B399-D47BC9BF52C3}"/>
              </a:ext>
            </a:extLst>
          </p:cNvPr>
          <p:cNvSpPr txBox="1"/>
          <p:nvPr/>
        </p:nvSpPr>
        <p:spPr>
          <a:xfrm>
            <a:off x="262209" y="3130617"/>
            <a:ext cx="1485565" cy="369332"/>
          </a:xfrm>
          <a:prstGeom prst="rect">
            <a:avLst/>
          </a:prstGeom>
          <a:noFill/>
        </p:spPr>
        <p:txBody>
          <a:bodyPr wrap="square" rtlCol="0">
            <a:spAutoFit/>
          </a:bodyPr>
          <a:lstStyle/>
          <a:p>
            <a:r>
              <a:rPr lang="en-US" dirty="0"/>
              <a:t>Low density</a:t>
            </a:r>
          </a:p>
        </p:txBody>
      </p:sp>
      <p:sp>
        <p:nvSpPr>
          <p:cNvPr id="17" name="TextBox 16">
            <a:extLst>
              <a:ext uri="{FF2B5EF4-FFF2-40B4-BE49-F238E27FC236}">
                <a16:creationId xmlns:a16="http://schemas.microsoft.com/office/drawing/2014/main" id="{ACCF6B6D-C9C8-45AD-A93E-4697E4BEB78A}"/>
              </a:ext>
            </a:extLst>
          </p:cNvPr>
          <p:cNvSpPr txBox="1"/>
          <p:nvPr/>
        </p:nvSpPr>
        <p:spPr>
          <a:xfrm>
            <a:off x="10727511" y="3111433"/>
            <a:ext cx="1485565" cy="369332"/>
          </a:xfrm>
          <a:prstGeom prst="rect">
            <a:avLst/>
          </a:prstGeom>
          <a:noFill/>
        </p:spPr>
        <p:txBody>
          <a:bodyPr wrap="square" rtlCol="0">
            <a:spAutoFit/>
          </a:bodyPr>
          <a:lstStyle/>
          <a:p>
            <a:r>
              <a:rPr lang="en-US" dirty="0"/>
              <a:t>High density</a:t>
            </a:r>
          </a:p>
        </p:txBody>
      </p:sp>
      <p:pic>
        <p:nvPicPr>
          <p:cNvPr id="12" name="Picture 11">
            <a:extLst>
              <a:ext uri="{FF2B5EF4-FFF2-40B4-BE49-F238E27FC236}">
                <a16:creationId xmlns:a16="http://schemas.microsoft.com/office/drawing/2014/main" id="{3EF5A3C2-3237-4387-BD9E-F880554AE266}"/>
              </a:ext>
            </a:extLst>
          </p:cNvPr>
          <p:cNvPicPr/>
          <p:nvPr/>
        </p:nvPicPr>
        <p:blipFill>
          <a:blip r:embed="rId4"/>
          <a:stretch>
            <a:fillRect/>
          </a:stretch>
        </p:blipFill>
        <p:spPr>
          <a:xfrm>
            <a:off x="139212" y="3581716"/>
            <a:ext cx="5860000" cy="2843333"/>
          </a:xfrm>
          <a:prstGeom prst="rect">
            <a:avLst/>
          </a:prstGeom>
        </p:spPr>
      </p:pic>
      <p:sp>
        <p:nvSpPr>
          <p:cNvPr id="8" name="Rectangle 3">
            <a:extLst>
              <a:ext uri="{FF2B5EF4-FFF2-40B4-BE49-F238E27FC236}">
                <a16:creationId xmlns:a16="http://schemas.microsoft.com/office/drawing/2014/main" id="{4C9DF154-D488-46D6-AB45-BABA388F82C6}"/>
              </a:ext>
            </a:extLst>
          </p:cNvPr>
          <p:cNvSpPr>
            <a:spLocks noGrp="1" noChangeArrowheads="1"/>
          </p:cNvSpPr>
          <p:nvPr>
            <p:ph idx="1"/>
          </p:nvPr>
        </p:nvSpPr>
        <p:spPr>
          <a:xfrm>
            <a:off x="681681" y="1026513"/>
            <a:ext cx="10828638" cy="2114550"/>
          </a:xfrm>
        </p:spPr>
        <p:txBody>
          <a:bodyPr/>
          <a:lstStyle/>
          <a:p>
            <a:r>
              <a:rPr lang="en-US" sz="1600" dirty="0"/>
              <a:t>For the low-density population, the cases at angle 30 deg and velocities 40 and 55 km/s have critical masses for 12 mm TPS penetration from SPHC hydrocode runs for the NESC support to CCRS</a:t>
            </a:r>
          </a:p>
          <a:p>
            <a:r>
              <a:rPr lang="en-US" sz="1600" dirty="0"/>
              <a:t>For the high-density population, the cases at angle 30 deg and all velocities have critical masses from SPHC hydrocode runs</a:t>
            </a:r>
          </a:p>
          <a:p>
            <a:r>
              <a:rPr lang="en-US" sz="1600" dirty="0"/>
              <a:t>The other cases have hypothetical critical masses (shown in italics) selected by the Aerospace authors to illustrate the methodology</a:t>
            </a:r>
          </a:p>
        </p:txBody>
      </p:sp>
      <p:sp>
        <p:nvSpPr>
          <p:cNvPr id="2" name="TextBox 1">
            <a:extLst>
              <a:ext uri="{FF2B5EF4-FFF2-40B4-BE49-F238E27FC236}">
                <a16:creationId xmlns:a16="http://schemas.microsoft.com/office/drawing/2014/main" id="{A3819299-5B62-4CD5-92C3-632F9629DA89}"/>
              </a:ext>
            </a:extLst>
          </p:cNvPr>
          <p:cNvSpPr txBox="1"/>
          <p:nvPr/>
        </p:nvSpPr>
        <p:spPr>
          <a:xfrm>
            <a:off x="5402993" y="2475042"/>
            <a:ext cx="2287772" cy="830997"/>
          </a:xfrm>
          <a:prstGeom prst="rect">
            <a:avLst/>
          </a:prstGeom>
          <a:solidFill>
            <a:schemeClr val="accent3"/>
          </a:solidFill>
          <a:ln>
            <a:solidFill>
              <a:schemeClr val="tx1"/>
            </a:solidFill>
          </a:ln>
        </p:spPr>
        <p:txBody>
          <a:bodyPr wrap="square" rtlCol="0">
            <a:spAutoFit/>
          </a:bodyPr>
          <a:lstStyle/>
          <a:p>
            <a:r>
              <a:rPr lang="en-US" sz="1600" dirty="0"/>
              <a:t>Critical mass for TPS damage from hydrocode analysis</a:t>
            </a:r>
          </a:p>
        </p:txBody>
      </p:sp>
      <p:cxnSp>
        <p:nvCxnSpPr>
          <p:cNvPr id="4" name="Straight Arrow Connector 3">
            <a:extLst>
              <a:ext uri="{FF2B5EF4-FFF2-40B4-BE49-F238E27FC236}">
                <a16:creationId xmlns:a16="http://schemas.microsoft.com/office/drawing/2014/main" id="{AF90F331-77B0-468B-B08D-EC0002E4B140}"/>
              </a:ext>
            </a:extLst>
          </p:cNvPr>
          <p:cNvCxnSpPr>
            <a:cxnSpLocks/>
            <a:stCxn id="2" idx="3"/>
          </p:cNvCxnSpPr>
          <p:nvPr/>
        </p:nvCxnSpPr>
        <p:spPr>
          <a:xfrm>
            <a:off x="7690765" y="2890541"/>
            <a:ext cx="2500854" cy="818421"/>
          </a:xfrm>
          <a:prstGeom prst="straightConnector1">
            <a:avLst/>
          </a:prstGeom>
          <a:ln w="66675">
            <a:solidFill>
              <a:schemeClr val="accent3"/>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3895C9E-DD5B-4127-8A0C-EFE0E38AF90B}"/>
              </a:ext>
            </a:extLst>
          </p:cNvPr>
          <p:cNvCxnSpPr>
            <a:cxnSpLocks/>
            <a:stCxn id="2" idx="1"/>
          </p:cNvCxnSpPr>
          <p:nvPr/>
        </p:nvCxnSpPr>
        <p:spPr>
          <a:xfrm flipH="1">
            <a:off x="4217079" y="2890541"/>
            <a:ext cx="1185914" cy="661421"/>
          </a:xfrm>
          <a:prstGeom prst="straightConnector1">
            <a:avLst/>
          </a:prstGeom>
          <a:ln w="66675">
            <a:solidFill>
              <a:schemeClr val="accent3"/>
            </a:solidFill>
            <a:tailEnd type="triangle"/>
          </a:ln>
          <a:effectLst/>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B08AEBA5-4768-43AC-8FE2-BF4709F81A1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8442" y="2630874"/>
            <a:ext cx="1238813" cy="766418"/>
          </a:xfrm>
          <a:prstGeom prst="rect">
            <a:avLst/>
          </a:prstGeom>
          <a:noFill/>
          <a:ln>
            <a:noFill/>
          </a:ln>
        </p:spPr>
      </p:pic>
      <p:cxnSp>
        <p:nvCxnSpPr>
          <p:cNvPr id="18" name="Straight Arrow Connector 17">
            <a:extLst>
              <a:ext uri="{FF2B5EF4-FFF2-40B4-BE49-F238E27FC236}">
                <a16:creationId xmlns:a16="http://schemas.microsoft.com/office/drawing/2014/main" id="{301F9152-179E-427A-BD15-0A8E280B940C}"/>
              </a:ext>
            </a:extLst>
          </p:cNvPr>
          <p:cNvCxnSpPr>
            <a:cxnSpLocks/>
          </p:cNvCxnSpPr>
          <p:nvPr/>
        </p:nvCxnSpPr>
        <p:spPr>
          <a:xfrm>
            <a:off x="2786332" y="3397291"/>
            <a:ext cx="474453" cy="184425"/>
          </a:xfrm>
          <a:prstGeom prst="straightConnector1">
            <a:avLst/>
          </a:prstGeom>
          <a:ln w="53975">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20" name="Picture 19">
            <a:extLst>
              <a:ext uri="{FF2B5EF4-FFF2-40B4-BE49-F238E27FC236}">
                <a16:creationId xmlns:a16="http://schemas.microsoft.com/office/drawing/2014/main" id="{A91F7D1A-0D90-450C-A8A5-32ACDF3858FA}"/>
              </a:ext>
            </a:extLst>
          </p:cNvPr>
          <p:cNvPicPr/>
          <p:nvPr/>
        </p:nvPicPr>
        <p:blipFill>
          <a:blip r:embed="rId6" cstate="print">
            <a:extLst>
              <a:ext uri="{28A0092B-C50C-407E-A947-70E740481C1C}">
                <a14:useLocalDpi xmlns:a14="http://schemas.microsoft.com/office/drawing/2010/main" val="0"/>
              </a:ext>
            </a:extLst>
          </a:blip>
          <a:stretch>
            <a:fillRect/>
          </a:stretch>
        </p:blipFill>
        <p:spPr bwMode="auto">
          <a:xfrm>
            <a:off x="3456714" y="2551683"/>
            <a:ext cx="952297" cy="830997"/>
          </a:xfrm>
          <a:prstGeom prst="rect">
            <a:avLst/>
          </a:prstGeom>
          <a:noFill/>
        </p:spPr>
      </p:pic>
      <p:cxnSp>
        <p:nvCxnSpPr>
          <p:cNvPr id="21" name="Straight Arrow Connector 20">
            <a:extLst>
              <a:ext uri="{FF2B5EF4-FFF2-40B4-BE49-F238E27FC236}">
                <a16:creationId xmlns:a16="http://schemas.microsoft.com/office/drawing/2014/main" id="{FA02980B-A3EC-419E-98F0-1FF7506D3F82}"/>
              </a:ext>
            </a:extLst>
          </p:cNvPr>
          <p:cNvCxnSpPr>
            <a:cxnSpLocks/>
          </p:cNvCxnSpPr>
          <p:nvPr/>
        </p:nvCxnSpPr>
        <p:spPr>
          <a:xfrm>
            <a:off x="4035546" y="3178794"/>
            <a:ext cx="777468" cy="402922"/>
          </a:xfrm>
          <a:prstGeom prst="straightConnector1">
            <a:avLst/>
          </a:prstGeom>
          <a:ln w="53975">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29" name="Picture 28">
            <a:extLst>
              <a:ext uri="{FF2B5EF4-FFF2-40B4-BE49-F238E27FC236}">
                <a16:creationId xmlns:a16="http://schemas.microsoft.com/office/drawing/2014/main" id="{0A73E123-C9EE-4913-A6E7-8854A109E6AD}"/>
              </a:ext>
            </a:extLst>
          </p:cNvPr>
          <p:cNvPicPr/>
          <p:nvPr/>
        </p:nvPicPr>
        <p:blipFill>
          <a:blip r:embed="rId6" cstate="print">
            <a:extLst>
              <a:ext uri="{28A0092B-C50C-407E-A947-70E740481C1C}">
                <a14:useLocalDpi xmlns:a14="http://schemas.microsoft.com/office/drawing/2010/main" val="0"/>
              </a:ext>
            </a:extLst>
          </a:blip>
          <a:stretch>
            <a:fillRect/>
          </a:stretch>
        </p:blipFill>
        <p:spPr bwMode="auto">
          <a:xfrm>
            <a:off x="9868799" y="2411018"/>
            <a:ext cx="952297" cy="830997"/>
          </a:xfrm>
          <a:prstGeom prst="rect">
            <a:avLst/>
          </a:prstGeom>
          <a:noFill/>
        </p:spPr>
      </p:pic>
      <p:cxnSp>
        <p:nvCxnSpPr>
          <p:cNvPr id="30" name="Straight Arrow Connector 29">
            <a:extLst>
              <a:ext uri="{FF2B5EF4-FFF2-40B4-BE49-F238E27FC236}">
                <a16:creationId xmlns:a16="http://schemas.microsoft.com/office/drawing/2014/main" id="{D7451D46-6B05-4740-91D7-8DF632E3B7A6}"/>
              </a:ext>
            </a:extLst>
          </p:cNvPr>
          <p:cNvCxnSpPr>
            <a:cxnSpLocks/>
          </p:cNvCxnSpPr>
          <p:nvPr/>
        </p:nvCxnSpPr>
        <p:spPr>
          <a:xfrm>
            <a:off x="10489569" y="3040333"/>
            <a:ext cx="287405" cy="541383"/>
          </a:xfrm>
          <a:prstGeom prst="straightConnector1">
            <a:avLst/>
          </a:prstGeom>
          <a:ln w="53975">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3" name="Picture 32">
            <a:extLst>
              <a:ext uri="{FF2B5EF4-FFF2-40B4-BE49-F238E27FC236}">
                <a16:creationId xmlns:a16="http://schemas.microsoft.com/office/drawing/2014/main" id="{4C62CB40-A6FD-4AAA-8595-C410440C59F4}"/>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679054" y="2430671"/>
            <a:ext cx="1125625" cy="748123"/>
          </a:xfrm>
          <a:prstGeom prst="rect">
            <a:avLst/>
          </a:prstGeom>
          <a:noFill/>
          <a:ln>
            <a:noFill/>
          </a:ln>
        </p:spPr>
      </p:pic>
      <p:cxnSp>
        <p:nvCxnSpPr>
          <p:cNvPr id="34" name="Straight Arrow Connector 33">
            <a:extLst>
              <a:ext uri="{FF2B5EF4-FFF2-40B4-BE49-F238E27FC236}">
                <a16:creationId xmlns:a16="http://schemas.microsoft.com/office/drawing/2014/main" id="{4F1C91E5-65CC-4433-BF43-525143099688}"/>
              </a:ext>
            </a:extLst>
          </p:cNvPr>
          <p:cNvCxnSpPr>
            <a:cxnSpLocks/>
          </p:cNvCxnSpPr>
          <p:nvPr/>
        </p:nvCxnSpPr>
        <p:spPr>
          <a:xfrm>
            <a:off x="9145015" y="3090904"/>
            <a:ext cx="107290" cy="527911"/>
          </a:xfrm>
          <a:prstGeom prst="straightConnector1">
            <a:avLst/>
          </a:prstGeom>
          <a:ln w="53975">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665425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normAutofit/>
          </a:bodyPr>
          <a:lstStyle/>
          <a:p>
            <a:r>
              <a:rPr lang="en-US" dirty="0"/>
              <a:t>Presented results of an analysis of fluence of meteoroids impinging on the MMPS covering the TPS of the CCRS EES</a:t>
            </a:r>
          </a:p>
          <a:p>
            <a:pPr lvl="1"/>
            <a:r>
              <a:rPr lang="en-US" dirty="0"/>
              <a:t>Used the MEM3 meteoroid environment model flux distributions</a:t>
            </a:r>
          </a:p>
          <a:p>
            <a:endParaRPr lang="en-US" dirty="0"/>
          </a:p>
          <a:p>
            <a:r>
              <a:rPr lang="en-US" dirty="0"/>
              <a:t>Results show the reduction in fluence on cube faces and on the MMPS that can be achieved by selection of an anti-velocity orientation of the MMPS</a:t>
            </a:r>
          </a:p>
          <a:p>
            <a:pPr lvl="1"/>
            <a:r>
              <a:rPr lang="en-US" dirty="0"/>
              <a:t>Due to directionality of the MEM3 meteoroid environment model </a:t>
            </a:r>
          </a:p>
          <a:p>
            <a:endParaRPr lang="en-US" dirty="0"/>
          </a:p>
          <a:p>
            <a:r>
              <a:rPr lang="en-US" dirty="0"/>
              <a:t>Presented distributions of impinging fluence on the MMPS over velocity, direction, and mass</a:t>
            </a:r>
          </a:p>
          <a:p>
            <a:pPr lvl="1"/>
            <a:r>
              <a:rPr lang="en-US" dirty="0"/>
              <a:t>Accounted for the spacecraft attitude profile over the trajectory using the MODRA code</a:t>
            </a:r>
          </a:p>
          <a:p>
            <a:endParaRPr lang="en-US" dirty="0"/>
          </a:p>
          <a:p>
            <a:r>
              <a:rPr lang="en-US" dirty="0"/>
              <a:t>A methodology was developed to estimate damaging fluence on the TPS from impinging fluence distributions and hydrocode results</a:t>
            </a:r>
          </a:p>
          <a:p>
            <a:pPr lvl="1"/>
            <a:r>
              <a:rPr lang="en-US" dirty="0"/>
              <a:t>Presented example tables with impact velocity-angle scenarios, critical masses for TPS penetration from hydrocode analysis, resulting net damaging fluence to the TPS for each scenario from impinging fluence distributions, and the total net damaging fluence across the scenarios</a:t>
            </a:r>
          </a:p>
        </p:txBody>
      </p:sp>
    </p:spTree>
    <p:extLst>
      <p:ext uri="{BB962C8B-B14F-4D97-AF65-F5344CB8AC3E}">
        <p14:creationId xmlns:p14="http://schemas.microsoft.com/office/powerpoint/2010/main" val="3348943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ACAA59A-732E-4790-ADE8-9E123DD4D1B0}"/>
              </a:ext>
            </a:extLst>
          </p:cNvPr>
          <p:cNvSpPr txBox="1"/>
          <p:nvPr/>
        </p:nvSpPr>
        <p:spPr>
          <a:xfrm>
            <a:off x="4744528" y="2898476"/>
            <a:ext cx="3114137" cy="830997"/>
          </a:xfrm>
          <a:prstGeom prst="rect">
            <a:avLst/>
          </a:prstGeom>
          <a:noFill/>
        </p:spPr>
        <p:txBody>
          <a:bodyPr wrap="square" rtlCol="0">
            <a:spAutoFit/>
          </a:bodyPr>
          <a:lstStyle/>
          <a:p>
            <a:r>
              <a:rPr lang="en-US" sz="4800" dirty="0"/>
              <a:t>Appendix</a:t>
            </a:r>
          </a:p>
        </p:txBody>
      </p:sp>
    </p:spTree>
    <p:extLst>
      <p:ext uri="{BB962C8B-B14F-4D97-AF65-F5344CB8AC3E}">
        <p14:creationId xmlns:p14="http://schemas.microsoft.com/office/powerpoint/2010/main" val="3842846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BDB7C5-D2C7-4266-803A-48A4D560A609}"/>
              </a:ext>
            </a:extLst>
          </p:cNvPr>
          <p:cNvPicPr>
            <a:picLocks noChangeAspect="1"/>
          </p:cNvPicPr>
          <p:nvPr/>
        </p:nvPicPr>
        <p:blipFill>
          <a:blip r:embed="rId2"/>
          <a:stretch>
            <a:fillRect/>
          </a:stretch>
        </p:blipFill>
        <p:spPr>
          <a:xfrm>
            <a:off x="6349341" y="3083624"/>
            <a:ext cx="4354205" cy="3160014"/>
          </a:xfrm>
          <a:prstGeom prst="rect">
            <a:avLst/>
          </a:prstGeom>
        </p:spPr>
      </p:pic>
      <p:pic>
        <p:nvPicPr>
          <p:cNvPr id="10" name="Picture 9">
            <a:extLst>
              <a:ext uri="{FF2B5EF4-FFF2-40B4-BE49-F238E27FC236}">
                <a16:creationId xmlns:a16="http://schemas.microsoft.com/office/drawing/2014/main" id="{8426BBBD-2D0E-4B0D-8FE3-AF231D5985C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1424" y="3083624"/>
            <a:ext cx="4032788" cy="3160014"/>
          </a:xfrm>
          <a:prstGeom prst="rect">
            <a:avLst/>
          </a:prstGeom>
          <a:noFill/>
        </p:spPr>
      </p:pic>
      <p:sp>
        <p:nvSpPr>
          <p:cNvPr id="2" name="Title 1"/>
          <p:cNvSpPr>
            <a:spLocks noGrp="1"/>
          </p:cNvSpPr>
          <p:nvPr>
            <p:ph type="title"/>
          </p:nvPr>
        </p:nvSpPr>
        <p:spPr/>
        <p:txBody>
          <a:bodyPr/>
          <a:lstStyle/>
          <a:p>
            <a:pPr algn="l"/>
            <a:r>
              <a:rPr lang="en-US" sz="2400" b="1" i="1" dirty="0"/>
              <a:t>Spacecraft Trajectory</a:t>
            </a:r>
          </a:p>
        </p:txBody>
      </p:sp>
      <p:sp>
        <p:nvSpPr>
          <p:cNvPr id="3" name="Content Placeholder 2"/>
          <p:cNvSpPr>
            <a:spLocks noGrp="1"/>
          </p:cNvSpPr>
          <p:nvPr>
            <p:ph idx="1"/>
          </p:nvPr>
        </p:nvSpPr>
        <p:spPr/>
        <p:txBody>
          <a:bodyPr/>
          <a:lstStyle/>
          <a:p>
            <a:r>
              <a:rPr lang="en-US" sz="1600" dirty="0"/>
              <a:t>Left plot shows the spacecraft position in the x-y plane of the Sun-centered inertial frame (start date October 11, 2027, duration 758 days)</a:t>
            </a:r>
          </a:p>
          <a:p>
            <a:r>
              <a:rPr lang="en-US" sz="1600" dirty="0"/>
              <a:t>Right plot shows position vector components and radial distance from Sun</a:t>
            </a:r>
          </a:p>
          <a:p>
            <a:r>
              <a:rPr lang="en-US" sz="1600" dirty="0"/>
              <a:t>For this analysis, trajectory is down-sampled to 100 points to facilitate matching MEM3 outputs and spacecraft attitude</a:t>
            </a:r>
          </a:p>
        </p:txBody>
      </p:sp>
      <p:sp>
        <p:nvSpPr>
          <p:cNvPr id="8" name="Text Placeholder 5">
            <a:extLst>
              <a:ext uri="{FF2B5EF4-FFF2-40B4-BE49-F238E27FC236}">
                <a16:creationId xmlns:a16="http://schemas.microsoft.com/office/drawing/2014/main" id="{57814741-9177-43A4-BA54-53DD290C2BA1}"/>
              </a:ext>
            </a:extLst>
          </p:cNvPr>
          <p:cNvSpPr txBox="1">
            <a:spLocks/>
          </p:cNvSpPr>
          <p:nvPr/>
        </p:nvSpPr>
        <p:spPr>
          <a:xfrm>
            <a:off x="490539" y="854302"/>
            <a:ext cx="7776149" cy="446802"/>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75" indent="-3175">
              <a:buNone/>
            </a:pPr>
            <a:r>
              <a:rPr lang="en-US" i="1" dirty="0">
                <a:solidFill>
                  <a:schemeClr val="tx2"/>
                </a:solidFill>
                <a:latin typeface="+mn-lt"/>
              </a:rPr>
              <a:t>Outbound (Earth to Mars)</a:t>
            </a:r>
          </a:p>
        </p:txBody>
      </p:sp>
    </p:spTree>
    <p:extLst>
      <p:ext uri="{BB962C8B-B14F-4D97-AF65-F5344CB8AC3E}">
        <p14:creationId xmlns:p14="http://schemas.microsoft.com/office/powerpoint/2010/main" val="188602633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9A100F-7D25-49D5-BE77-9AF2A11516F8}"/>
              </a:ext>
            </a:extLst>
          </p:cNvPr>
          <p:cNvPicPr>
            <a:picLocks noChangeAspect="1"/>
          </p:cNvPicPr>
          <p:nvPr/>
        </p:nvPicPr>
        <p:blipFill>
          <a:blip r:embed="rId2"/>
          <a:stretch>
            <a:fillRect/>
          </a:stretch>
        </p:blipFill>
        <p:spPr>
          <a:xfrm>
            <a:off x="5895136" y="1794169"/>
            <a:ext cx="5299853" cy="3846307"/>
          </a:xfrm>
          <a:prstGeom prst="rect">
            <a:avLst/>
          </a:prstGeom>
        </p:spPr>
      </p:pic>
      <p:sp>
        <p:nvSpPr>
          <p:cNvPr id="2" name="Title 1"/>
          <p:cNvSpPr>
            <a:spLocks noGrp="1"/>
          </p:cNvSpPr>
          <p:nvPr>
            <p:ph type="title"/>
          </p:nvPr>
        </p:nvSpPr>
        <p:spPr/>
        <p:txBody>
          <a:bodyPr/>
          <a:lstStyle/>
          <a:p>
            <a:pPr algn="l"/>
            <a:r>
              <a:rPr lang="en-US" sz="2400" b="1" i="1" dirty="0"/>
              <a:t>Spacecraft Attitude</a:t>
            </a:r>
          </a:p>
        </p:txBody>
      </p:sp>
      <p:sp>
        <p:nvSpPr>
          <p:cNvPr id="3" name="Content Placeholder 2"/>
          <p:cNvSpPr>
            <a:spLocks noGrp="1"/>
          </p:cNvSpPr>
          <p:nvPr>
            <p:ph idx="1"/>
          </p:nvPr>
        </p:nvSpPr>
        <p:spPr>
          <a:xfrm>
            <a:off x="387351" y="1955801"/>
            <a:ext cx="5008032" cy="3411537"/>
          </a:xfrm>
        </p:spPr>
        <p:txBody>
          <a:bodyPr/>
          <a:lstStyle/>
          <a:p>
            <a:r>
              <a:rPr lang="en-US" sz="1600" dirty="0"/>
              <a:t>Plot shows components of the spacecraft body +x vector in the Sun-centered inertial frame</a:t>
            </a:r>
          </a:p>
          <a:p>
            <a:pPr lvl="1"/>
            <a:r>
              <a:rPr lang="en-US" sz="1400" dirty="0"/>
              <a:t>Smooth lines are from the original provided trajectories (18193 points)</a:t>
            </a:r>
          </a:p>
          <a:p>
            <a:pPr lvl="1"/>
            <a:r>
              <a:rPr lang="en-US" sz="1400" dirty="0"/>
              <a:t>Squares are the down-sampled points (100) used in the analysis</a:t>
            </a:r>
          </a:p>
          <a:p>
            <a:endParaRPr lang="en-US" sz="1600" dirty="0"/>
          </a:p>
          <a:p>
            <a:r>
              <a:rPr lang="en-US" sz="1600" dirty="0"/>
              <a:t>During portions of the trajectory where EP thrusting is occurring, the spacecraft undergoes periodic brief attitude reorientations to support spacecraft maintenance activities</a:t>
            </a:r>
          </a:p>
        </p:txBody>
      </p:sp>
      <p:sp>
        <p:nvSpPr>
          <p:cNvPr id="6" name="Text Placeholder 5">
            <a:extLst>
              <a:ext uri="{FF2B5EF4-FFF2-40B4-BE49-F238E27FC236}">
                <a16:creationId xmlns:a16="http://schemas.microsoft.com/office/drawing/2014/main" id="{C13F6EEF-EEAC-414B-988C-1B91E66BF692}"/>
              </a:ext>
            </a:extLst>
          </p:cNvPr>
          <p:cNvSpPr txBox="1">
            <a:spLocks/>
          </p:cNvSpPr>
          <p:nvPr/>
        </p:nvSpPr>
        <p:spPr>
          <a:xfrm>
            <a:off x="490539" y="854302"/>
            <a:ext cx="7776149" cy="446802"/>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75" indent="-3175">
              <a:buNone/>
            </a:pPr>
            <a:r>
              <a:rPr lang="en-US" i="1" dirty="0">
                <a:solidFill>
                  <a:schemeClr val="tx2"/>
                </a:solidFill>
                <a:latin typeface="+mn-lt"/>
              </a:rPr>
              <a:t>Outbound (Earth to Mars)</a:t>
            </a:r>
          </a:p>
        </p:txBody>
      </p:sp>
    </p:spTree>
    <p:extLst>
      <p:ext uri="{BB962C8B-B14F-4D97-AF65-F5344CB8AC3E}">
        <p14:creationId xmlns:p14="http://schemas.microsoft.com/office/powerpoint/2010/main" val="250849891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4048" y="448056"/>
            <a:ext cx="8355012" cy="488950"/>
          </a:xfrm>
        </p:spPr>
        <p:txBody>
          <a:bodyPr/>
          <a:lstStyle/>
          <a:p>
            <a:pPr>
              <a:defRPr/>
            </a:pPr>
            <a:r>
              <a:rPr lang="en-US" sz="2400" b="1" i="1" dirty="0"/>
              <a:t>Observations from Velocity and Angle Distribution</a:t>
            </a:r>
          </a:p>
        </p:txBody>
      </p:sp>
      <p:sp>
        <p:nvSpPr>
          <p:cNvPr id="6" name="Text Placeholder 5">
            <a:extLst>
              <a:ext uri="{FF2B5EF4-FFF2-40B4-BE49-F238E27FC236}">
                <a16:creationId xmlns:a16="http://schemas.microsoft.com/office/drawing/2014/main" id="{21DF3004-A4E0-4685-BBC2-8B7CA99F561E}"/>
              </a:ext>
            </a:extLst>
          </p:cNvPr>
          <p:cNvSpPr txBox="1">
            <a:spLocks/>
          </p:cNvSpPr>
          <p:nvPr/>
        </p:nvSpPr>
        <p:spPr>
          <a:xfrm>
            <a:off x="493776" y="850392"/>
            <a:ext cx="8232280" cy="446802"/>
          </a:xfrm>
          <a:prstGeom prst="rect">
            <a:avLst/>
          </a:prstGeom>
        </p:spPr>
        <p:txBody>
          <a:bodyPr/>
          <a:lst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i="1"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i="1"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175" indent="-3175">
              <a:buNone/>
            </a:pPr>
            <a:r>
              <a:rPr lang="en-US" i="1" dirty="0">
                <a:solidFill>
                  <a:srgbClr val="6F6F70"/>
                </a:solidFill>
              </a:rPr>
              <a:t>Outbound trajectory, conical section</a:t>
            </a:r>
          </a:p>
        </p:txBody>
      </p:sp>
      <p:sp>
        <p:nvSpPr>
          <p:cNvPr id="23" name="Rectangle 3">
            <a:extLst>
              <a:ext uri="{FF2B5EF4-FFF2-40B4-BE49-F238E27FC236}">
                <a16:creationId xmlns:a16="http://schemas.microsoft.com/office/drawing/2014/main" id="{5295E4C4-9F70-4711-BC0E-AB82A02EB6E5}"/>
              </a:ext>
            </a:extLst>
          </p:cNvPr>
          <p:cNvSpPr>
            <a:spLocks noGrp="1" noChangeArrowheads="1"/>
          </p:cNvSpPr>
          <p:nvPr>
            <p:ph idx="1"/>
          </p:nvPr>
        </p:nvSpPr>
        <p:spPr>
          <a:xfrm>
            <a:off x="592534" y="1608814"/>
            <a:ext cx="10828638" cy="4506236"/>
          </a:xfrm>
        </p:spPr>
        <p:txBody>
          <a:bodyPr/>
          <a:lstStyle/>
          <a:p>
            <a:r>
              <a:rPr lang="en-US" sz="1800" dirty="0"/>
              <a:t>For the MEM3 low-density population, there is a broad velocity distribution from 5 to 65 km/s</a:t>
            </a:r>
          </a:p>
          <a:p>
            <a:endParaRPr lang="en-US" sz="1800" dirty="0"/>
          </a:p>
          <a:p>
            <a:r>
              <a:rPr lang="en-US" sz="1800" dirty="0"/>
              <a:t>For the MEM3 high-density population, there is a clear mode in the velocity distribution at approximately 20 km/s</a:t>
            </a:r>
          </a:p>
          <a:p>
            <a:endParaRPr lang="en-US" sz="1800" dirty="0"/>
          </a:p>
          <a:p>
            <a:r>
              <a:rPr lang="en-US" sz="1800" dirty="0"/>
              <a:t>For both populations, the angle distribution is broad from 0 to 80 degrees, with a mode at approximately 40 degrees</a:t>
            </a:r>
          </a:p>
          <a:p>
            <a:pPr lvl="1"/>
            <a:r>
              <a:rPr lang="en-US" sz="1800" dirty="0"/>
              <a:t>The broadness of the angle distribution is due to the changing attitude of the spacecraft and the shape of the MMPS, both of which spread out the meteoroid flux directionality relative to the surface of the MMPS</a:t>
            </a:r>
          </a:p>
          <a:p>
            <a:endParaRPr lang="en-US" sz="1800" dirty="0"/>
          </a:p>
          <a:p>
            <a:r>
              <a:rPr lang="en-US" sz="1800" dirty="0"/>
              <a:t>These distributions can be used to establish a recommended set of hydrocode simulation scenarios and compute net damage fluence</a:t>
            </a:r>
          </a:p>
        </p:txBody>
      </p:sp>
    </p:spTree>
    <p:extLst>
      <p:ext uri="{BB962C8B-B14F-4D97-AF65-F5344CB8AC3E}">
        <p14:creationId xmlns:p14="http://schemas.microsoft.com/office/powerpoint/2010/main" val="406020896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4048" y="448056"/>
            <a:ext cx="10116588" cy="488950"/>
          </a:xfrm>
        </p:spPr>
        <p:txBody>
          <a:bodyPr/>
          <a:lstStyle/>
          <a:p>
            <a:pPr>
              <a:defRPr/>
            </a:pPr>
            <a:r>
              <a:rPr lang="en-US" sz="2400" b="1" i="1" dirty="0"/>
              <a:t>Combining with Hydrocode Results to Estimate Damaging Fluence</a:t>
            </a:r>
          </a:p>
        </p:txBody>
      </p:sp>
      <p:sp>
        <p:nvSpPr>
          <p:cNvPr id="23" name="Rectangle 3">
            <a:extLst>
              <a:ext uri="{FF2B5EF4-FFF2-40B4-BE49-F238E27FC236}">
                <a16:creationId xmlns:a16="http://schemas.microsoft.com/office/drawing/2014/main" id="{5295E4C4-9F70-4711-BC0E-AB82A02EB6E5}"/>
              </a:ext>
            </a:extLst>
          </p:cNvPr>
          <p:cNvSpPr>
            <a:spLocks noGrp="1" noChangeArrowheads="1"/>
          </p:cNvSpPr>
          <p:nvPr>
            <p:ph idx="1"/>
          </p:nvPr>
        </p:nvSpPr>
        <p:spPr>
          <a:xfrm>
            <a:off x="518075" y="1500188"/>
            <a:ext cx="10828638" cy="4676776"/>
          </a:xfrm>
        </p:spPr>
        <p:txBody>
          <a:bodyPr/>
          <a:lstStyle/>
          <a:p>
            <a:r>
              <a:rPr lang="en-US" sz="1800" dirty="0"/>
              <a:t>Tables on previous slide in this presentation show an example set of velocity and angle scenarios for the MEM3 low and high-density populations and the Outbound trajectory</a:t>
            </a:r>
          </a:p>
          <a:p>
            <a:endParaRPr lang="en-US" sz="1800" dirty="0"/>
          </a:p>
          <a:p>
            <a:r>
              <a:rPr lang="en-US" sz="1800" dirty="0"/>
              <a:t>For each velocity-angle scenario, the tables show</a:t>
            </a:r>
          </a:p>
          <a:p>
            <a:pPr lvl="1"/>
            <a:r>
              <a:rPr lang="en-US" sz="1800" dirty="0"/>
              <a:t>Represented impact velocity and angle range</a:t>
            </a:r>
          </a:p>
          <a:p>
            <a:pPr lvl="1"/>
            <a:r>
              <a:rPr lang="en-US" sz="1800" dirty="0"/>
              <a:t>The assigned probability computed from the normalized histogram of fluence vs. impact velocity and angle</a:t>
            </a:r>
          </a:p>
          <a:p>
            <a:pPr lvl="1"/>
            <a:r>
              <a:rPr lang="en-US" sz="1800" dirty="0"/>
              <a:t>The critical mass for TPS penetration determined from SPHC hydrocode runs for a sample MMPS design</a:t>
            </a:r>
          </a:p>
          <a:p>
            <a:pPr lvl="1"/>
            <a:r>
              <a:rPr lang="en-US" sz="1800" dirty="0"/>
              <a:t>The damaging fluence on the conical section of the MMPS determined from the cumulative fluence vs. mass distribution</a:t>
            </a:r>
          </a:p>
          <a:p>
            <a:pPr lvl="1"/>
            <a:r>
              <a:rPr lang="en-US" sz="1800" dirty="0"/>
              <a:t>Net damaging fluence for the velocity-angle case ( = damaging fluence x probability of velocity/impact scenario)</a:t>
            </a:r>
          </a:p>
          <a:p>
            <a:pPr lvl="1"/>
            <a:r>
              <a:rPr lang="en-US" sz="1800" dirty="0"/>
              <a:t>Total net damaging fluence (summed across all velocity-angle scenarios)</a:t>
            </a:r>
          </a:p>
        </p:txBody>
      </p:sp>
    </p:spTree>
    <p:extLst>
      <p:ext uri="{BB962C8B-B14F-4D97-AF65-F5344CB8AC3E}">
        <p14:creationId xmlns:p14="http://schemas.microsoft.com/office/powerpoint/2010/main" val="631068120"/>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orporate Template">
  <a:themeElements>
    <a:clrScheme name="Aerospace New Colors">
      <a:dk1>
        <a:srgbClr val="000000"/>
      </a:dk1>
      <a:lt1>
        <a:sysClr val="window" lastClr="FFFFFF"/>
      </a:lt1>
      <a:dk2>
        <a:srgbClr val="6F6F70"/>
      </a:dk2>
      <a:lt2>
        <a:srgbClr val="2E008B"/>
      </a:lt2>
      <a:accent1>
        <a:srgbClr val="5E8AB4"/>
      </a:accent1>
      <a:accent2>
        <a:srgbClr val="9B7793"/>
      </a:accent2>
      <a:accent3>
        <a:srgbClr val="FF8F1C"/>
      </a:accent3>
      <a:accent4>
        <a:srgbClr val="FFC72C"/>
      </a:accent4>
      <a:accent5>
        <a:srgbClr val="4F868E"/>
      </a:accent5>
      <a:accent6>
        <a:srgbClr val="A4D65E"/>
      </a:accent6>
      <a:hlink>
        <a:srgbClr val="5E8AB4"/>
      </a:hlink>
      <a:folHlink>
        <a:srgbClr val="4F868E"/>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2700">
          <a:solidFill>
            <a:schemeClr val="tx1"/>
          </a:solidFill>
        </a:ln>
        <a:effectLst/>
      </a:spPr>
      <a:bodyPr rtlCol="0" anchor="ctr"/>
      <a:lstStyle>
        <a:defPPr algn="ctr">
          <a:defRPr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5C51C56A-770B-4DB4-B7D6-0AA2349D85A9}" vid="{3F35F2E3-03AF-46EE-AF2B-BAC81145DD97}"/>
    </a:ext>
  </a:extLst>
</a:theme>
</file>

<file path=ppt/theme/theme3.xml><?xml version="1.0" encoding="utf-8"?>
<a:theme xmlns:a="http://schemas.openxmlformats.org/drawingml/2006/main" name="JPL-MF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accent1"/>
          </a:solid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200" b="0" i="0" u="none" strike="noStrike" cap="none" normalizeH="0" baseline="0" dirty="0" smtClean="0">
            <a:ln>
              <a:noFill/>
            </a:ln>
            <a:solidFill>
              <a:schemeClr val="tx1"/>
            </a:solidFill>
            <a:effectLst/>
            <a:latin typeface="Arial Narrow" pitchFamily="34" charset="0"/>
          </a:defRPr>
        </a:defPPr>
      </a:lstStyle>
    </a:spDef>
    <a:lnDef>
      <a:spPr bwMode="auto">
        <a:noFill/>
        <a:ln w="25400" cap="flat" cmpd="sng" algn="ctr">
          <a:solidFill>
            <a:schemeClr val="accent1"/>
          </a:solidFill>
          <a:prstDash val="solid"/>
          <a:round/>
          <a:headEnd type="none" w="med" len="med"/>
          <a:tailEnd type="none" w="med" len="med"/>
        </a:ln>
        <a:effectLst/>
      </a:spPr>
      <a:bodyPr/>
      <a:lstStyle/>
    </a:lnDef>
  </a:objectDefaults>
  <a:extraClrSchemeLst>
    <a:extraClrScheme>
      <a:clrScheme name="MSL_CDR_PPT_Template_V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SL_CDR_PPT_Template_V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SL_CDR_PPT_Template_V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SL_CDR_PPT_Template_V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SL_CDR_PPT_Template_V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SL_CDR_PPT_Template_V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SL_CDR_PPT_Template_V5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SL_CDR_PPT_Template_V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SL_CDR_PPT_Template_V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SL_CDR_PPT_Template_V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SL_CDR_PPT_Template_V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SL_CDR_PPT_Template_V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2418</TotalTime>
  <Words>2439</Words>
  <Application>Microsoft Office PowerPoint</Application>
  <PresentationFormat>Widescreen</PresentationFormat>
  <Paragraphs>240</Paragraphs>
  <Slides>22</Slides>
  <Notes>9</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22</vt:i4>
      </vt:variant>
    </vt:vector>
  </HeadingPairs>
  <TitlesOfParts>
    <vt:vector size="29" baseType="lpstr">
      <vt:lpstr>Arial</vt:lpstr>
      <vt:lpstr>Calibri</vt:lpstr>
      <vt:lpstr>Cambria Math</vt:lpstr>
      <vt:lpstr>Helvetica Light</vt:lpstr>
      <vt:lpstr>Office Theme</vt:lpstr>
      <vt:lpstr>1_Corporate Template</vt:lpstr>
      <vt:lpstr>JPL-MFO</vt:lpstr>
      <vt:lpstr>Case Study of Meteoroid Fluence on a Mars Sample Return Mission</vt:lpstr>
      <vt:lpstr>Introduction</vt:lpstr>
      <vt:lpstr>Illustration of CCRS</vt:lpstr>
      <vt:lpstr>CCRS and NESC Meteoroid Risk Assessment</vt:lpstr>
      <vt:lpstr>Mission Phases</vt:lpstr>
      <vt:lpstr>Analysis of Meteoroid Impingement Fluence over Trajectory</vt:lpstr>
      <vt:lpstr>MEM3 Modeled Sources</vt:lpstr>
      <vt:lpstr>MODRA Algorithm</vt:lpstr>
      <vt:lpstr>MMPS FEM Model for MODRA</vt:lpstr>
      <vt:lpstr>ERO Outbound BCC Cube Flux Results</vt:lpstr>
      <vt:lpstr>MODRA Assessment of Outbound Fluence on MMPS</vt:lpstr>
      <vt:lpstr>Variation of Impinging Meteoroid Fluence over Trajectory</vt:lpstr>
      <vt:lpstr>Impinging Cumulative Meteoroid Fluence vs. Impactor Mass</vt:lpstr>
      <vt:lpstr>Impinging Meteoroid Fluence vs. Impact Velocity and Angle</vt:lpstr>
      <vt:lpstr>Hydrocode Simulation in Support Risk Assessment</vt:lpstr>
      <vt:lpstr>Hydrocode Cases and Corresponding MODRA Damage Fluences</vt:lpstr>
      <vt:lpstr>Conclusions</vt:lpstr>
      <vt:lpstr>PowerPoint Presentation</vt:lpstr>
      <vt:lpstr>Spacecraft Trajectory</vt:lpstr>
      <vt:lpstr>Spacecraft Attitude</vt:lpstr>
      <vt:lpstr>Observations from Velocity and Angle Distribution</vt:lpstr>
      <vt:lpstr>Combining with Hydrocode Results to Estimate Damaging Fluence</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Mike Squire</dc:creator>
  <cp:lastModifiedBy>Needels, Jacob T. (ARC-TSS)[Analytical Mechanics Associates, INC.]</cp:lastModifiedBy>
  <cp:revision>205</cp:revision>
  <dcterms:created xsi:type="dcterms:W3CDTF">2011-04-20T19:21:39Z</dcterms:created>
  <dcterms:modified xsi:type="dcterms:W3CDTF">2022-09-01T06:56:03Z</dcterms:modified>
</cp:coreProperties>
</file>