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20"/>
  </p:notesMasterIdLst>
  <p:sldIdLst>
    <p:sldId id="256" r:id="rId2"/>
    <p:sldId id="441" r:id="rId3"/>
    <p:sldId id="442" r:id="rId4"/>
    <p:sldId id="383" r:id="rId5"/>
    <p:sldId id="429" r:id="rId6"/>
    <p:sldId id="434" r:id="rId7"/>
    <p:sldId id="432" r:id="rId8"/>
    <p:sldId id="440" r:id="rId9"/>
    <p:sldId id="425" r:id="rId10"/>
    <p:sldId id="435" r:id="rId11"/>
    <p:sldId id="413" r:id="rId12"/>
    <p:sldId id="445" r:id="rId13"/>
    <p:sldId id="438" r:id="rId14"/>
    <p:sldId id="437" r:id="rId15"/>
    <p:sldId id="446" r:id="rId16"/>
    <p:sldId id="439" r:id="rId17"/>
    <p:sldId id="419" r:id="rId18"/>
    <p:sldId id="44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lson, William G. (MSFC-EM10)[ESSSA]" initials="TWG(" lastIdx="6" clrIdx="0">
    <p:extLst>
      <p:ext uri="{19B8F6BF-5375-455C-9EA6-DF929625EA0E}">
        <p15:presenceInfo xmlns:p15="http://schemas.microsoft.com/office/powerpoint/2012/main" userId="S-1-5-21-330711430-3775241029-4075259233-6290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95" autoAdjust="0"/>
    <p:restoredTop sz="97205" autoAdjust="0"/>
  </p:normalViewPr>
  <p:slideViewPr>
    <p:cSldViewPr snapToGrid="0">
      <p:cViewPr varScale="1">
        <p:scale>
          <a:sx n="103" d="100"/>
          <a:sy n="103" d="100"/>
        </p:scale>
        <p:origin x="114"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2D1C9-F42E-440D-9F11-770D1CF571F5}" type="datetimeFigureOut">
              <a:rPr lang="en-US" smtClean="0"/>
              <a:t>9/12/2022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411BE2-93F4-48A4-87EA-E0F9FC05B3E1}" type="slidenum">
              <a:rPr lang="en-US" smtClean="0"/>
              <a:t>‹#›</a:t>
            </a:fld>
            <a:endParaRPr lang="en-US" dirty="0"/>
          </a:p>
        </p:txBody>
      </p:sp>
    </p:spTree>
    <p:extLst>
      <p:ext uri="{BB962C8B-B14F-4D97-AF65-F5344CB8AC3E}">
        <p14:creationId xmlns:p14="http://schemas.microsoft.com/office/powerpoint/2010/main" val="267900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4</a:t>
            </a:fld>
            <a:endParaRPr lang="en-US" dirty="0"/>
          </a:p>
        </p:txBody>
      </p:sp>
    </p:spTree>
    <p:extLst>
      <p:ext uri="{BB962C8B-B14F-4D97-AF65-F5344CB8AC3E}">
        <p14:creationId xmlns:p14="http://schemas.microsoft.com/office/powerpoint/2010/main" val="419072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5</a:t>
            </a:fld>
            <a:endParaRPr lang="en-US" dirty="0"/>
          </a:p>
        </p:txBody>
      </p:sp>
    </p:spTree>
    <p:extLst>
      <p:ext uri="{BB962C8B-B14F-4D97-AF65-F5344CB8AC3E}">
        <p14:creationId xmlns:p14="http://schemas.microsoft.com/office/powerpoint/2010/main" val="1822010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6</a:t>
            </a:fld>
            <a:endParaRPr lang="en-US" dirty="0"/>
          </a:p>
        </p:txBody>
      </p:sp>
    </p:spTree>
    <p:extLst>
      <p:ext uri="{BB962C8B-B14F-4D97-AF65-F5344CB8AC3E}">
        <p14:creationId xmlns:p14="http://schemas.microsoft.com/office/powerpoint/2010/main" val="1707114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7</a:t>
            </a:fld>
            <a:endParaRPr lang="en-US" dirty="0"/>
          </a:p>
        </p:txBody>
      </p:sp>
    </p:spTree>
    <p:extLst>
      <p:ext uri="{BB962C8B-B14F-4D97-AF65-F5344CB8AC3E}">
        <p14:creationId xmlns:p14="http://schemas.microsoft.com/office/powerpoint/2010/main" val="3866158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8</a:t>
            </a:fld>
            <a:endParaRPr lang="en-US" dirty="0"/>
          </a:p>
        </p:txBody>
      </p:sp>
    </p:spTree>
    <p:extLst>
      <p:ext uri="{BB962C8B-B14F-4D97-AF65-F5344CB8AC3E}">
        <p14:creationId xmlns:p14="http://schemas.microsoft.com/office/powerpoint/2010/main" val="1867017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9</a:t>
            </a:fld>
            <a:endParaRPr lang="en-US" dirty="0"/>
          </a:p>
        </p:txBody>
      </p:sp>
    </p:spTree>
    <p:extLst>
      <p:ext uri="{BB962C8B-B14F-4D97-AF65-F5344CB8AC3E}">
        <p14:creationId xmlns:p14="http://schemas.microsoft.com/office/powerpoint/2010/main" val="3234633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10</a:t>
            </a:fld>
            <a:endParaRPr lang="en-US" dirty="0"/>
          </a:p>
        </p:txBody>
      </p:sp>
    </p:spTree>
    <p:extLst>
      <p:ext uri="{BB962C8B-B14F-4D97-AF65-F5344CB8AC3E}">
        <p14:creationId xmlns:p14="http://schemas.microsoft.com/office/powerpoint/2010/main" val="2493400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11</a:t>
            </a:fld>
            <a:endParaRPr lang="en-US" dirty="0"/>
          </a:p>
        </p:txBody>
      </p:sp>
    </p:spTree>
    <p:extLst>
      <p:ext uri="{BB962C8B-B14F-4D97-AF65-F5344CB8AC3E}">
        <p14:creationId xmlns:p14="http://schemas.microsoft.com/office/powerpoint/2010/main" val="3169536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12</a:t>
            </a:fld>
            <a:endParaRPr lang="en-US" dirty="0"/>
          </a:p>
        </p:txBody>
      </p:sp>
    </p:spTree>
    <p:extLst>
      <p:ext uri="{BB962C8B-B14F-4D97-AF65-F5344CB8AC3E}">
        <p14:creationId xmlns:p14="http://schemas.microsoft.com/office/powerpoint/2010/main" val="2018841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13</a:t>
            </a:fld>
            <a:endParaRPr lang="en-US" dirty="0"/>
          </a:p>
        </p:txBody>
      </p:sp>
    </p:spTree>
    <p:extLst>
      <p:ext uri="{BB962C8B-B14F-4D97-AF65-F5344CB8AC3E}">
        <p14:creationId xmlns:p14="http://schemas.microsoft.com/office/powerpoint/2010/main" val="3725896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14</a:t>
            </a:fld>
            <a:endParaRPr lang="en-US" dirty="0"/>
          </a:p>
        </p:txBody>
      </p:sp>
    </p:spTree>
    <p:extLst>
      <p:ext uri="{BB962C8B-B14F-4D97-AF65-F5344CB8AC3E}">
        <p14:creationId xmlns:p14="http://schemas.microsoft.com/office/powerpoint/2010/main" val="1325546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15</a:t>
            </a:fld>
            <a:endParaRPr lang="en-US" dirty="0"/>
          </a:p>
        </p:txBody>
      </p:sp>
    </p:spTree>
    <p:extLst>
      <p:ext uri="{BB962C8B-B14F-4D97-AF65-F5344CB8AC3E}">
        <p14:creationId xmlns:p14="http://schemas.microsoft.com/office/powerpoint/2010/main" val="3969699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16</a:t>
            </a:fld>
            <a:endParaRPr lang="en-US" dirty="0"/>
          </a:p>
        </p:txBody>
      </p:sp>
    </p:spTree>
    <p:extLst>
      <p:ext uri="{BB962C8B-B14F-4D97-AF65-F5344CB8AC3E}">
        <p14:creationId xmlns:p14="http://schemas.microsoft.com/office/powerpoint/2010/main" val="3684157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17</a:t>
            </a:fld>
            <a:endParaRPr lang="en-US" dirty="0"/>
          </a:p>
        </p:txBody>
      </p:sp>
    </p:spTree>
    <p:extLst>
      <p:ext uri="{BB962C8B-B14F-4D97-AF65-F5344CB8AC3E}">
        <p14:creationId xmlns:p14="http://schemas.microsoft.com/office/powerpoint/2010/main" val="891386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3F3D04-10FC-41C7-9279-A9753E03D25C}" type="slidenum">
              <a:rPr lang="en-US" smtClean="0"/>
              <a:pPr/>
              <a:t>18</a:t>
            </a:fld>
            <a:endParaRPr lang="en-US" dirty="0"/>
          </a:p>
        </p:txBody>
      </p:sp>
    </p:spTree>
    <p:extLst>
      <p:ext uri="{BB962C8B-B14F-4D97-AF65-F5344CB8AC3E}">
        <p14:creationId xmlns:p14="http://schemas.microsoft.com/office/powerpoint/2010/main" val="2924846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3A24E-862F-471C-B809-CBEB91F5DF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8906BE-842C-47FF-98BD-5543DFC8EE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1C170C-723F-4662-9ED2-654F56E70174}"/>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5" name="Footer Placeholder 4">
            <a:extLst>
              <a:ext uri="{FF2B5EF4-FFF2-40B4-BE49-F238E27FC236}">
                <a16:creationId xmlns:a16="http://schemas.microsoft.com/office/drawing/2014/main" id="{26BB4E8F-B0E7-43C7-8F21-BB73AE6D2D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A843F08-945F-4E98-A5E6-FE90CB6000BF}"/>
              </a:ext>
            </a:extLst>
          </p:cNvPr>
          <p:cNvSpPr>
            <a:spLocks noGrp="1"/>
          </p:cNvSpPr>
          <p:nvPr>
            <p:ph type="sldNum" sz="quarter" idx="12"/>
          </p:nvPr>
        </p:nvSpPr>
        <p:spPr/>
        <p:txBody>
          <a:bodyPr/>
          <a:lstStyle/>
          <a:p>
            <a:fld id="{89F2FD4B-0026-4027-A33F-54501AB90345}" type="slidenum">
              <a:rPr lang="en-US" smtClean="0"/>
              <a:t>‹#›</a:t>
            </a:fld>
            <a:endParaRPr lang="en-US" dirty="0"/>
          </a:p>
        </p:txBody>
      </p:sp>
    </p:spTree>
    <p:extLst>
      <p:ext uri="{BB962C8B-B14F-4D97-AF65-F5344CB8AC3E}">
        <p14:creationId xmlns:p14="http://schemas.microsoft.com/office/powerpoint/2010/main" val="870128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31CC8-14E1-4FD7-8AD1-77B4F4F27FCC}"/>
              </a:ext>
            </a:extLst>
          </p:cNvPr>
          <p:cNvSpPr>
            <a:spLocks noGrp="1"/>
          </p:cNvSpPr>
          <p:nvPr>
            <p:ph type="title"/>
          </p:nvPr>
        </p:nvSpPr>
        <p:spPr>
          <a:xfrm>
            <a:off x="838200" y="192306"/>
            <a:ext cx="10288390" cy="510908"/>
          </a:xfrm>
        </p:spPr>
        <p:txBody>
          <a:bodyPr>
            <a:normAutofit/>
          </a:bodyPr>
          <a:lstStyle>
            <a:lvl1pPr algn="ct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E02767BA-46EC-4478-8778-F0921C3FC7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31429D-2081-4A03-B0F2-78163D0C2102}"/>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5" name="Footer Placeholder 4">
            <a:extLst>
              <a:ext uri="{FF2B5EF4-FFF2-40B4-BE49-F238E27FC236}">
                <a16:creationId xmlns:a16="http://schemas.microsoft.com/office/drawing/2014/main" id="{2D08F7E3-850C-47FC-972F-AFD1E91B5B8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7C1C2BF-0AB1-405B-B1DB-A2DD857D2080}"/>
              </a:ext>
            </a:extLst>
          </p:cNvPr>
          <p:cNvSpPr>
            <a:spLocks noGrp="1"/>
          </p:cNvSpPr>
          <p:nvPr>
            <p:ph type="sldNum" sz="quarter" idx="12"/>
          </p:nvPr>
        </p:nvSpPr>
        <p:spPr/>
        <p:txBody>
          <a:bodyPr/>
          <a:lstStyle/>
          <a:p>
            <a:fld id="{89F2FD4B-0026-4027-A33F-54501AB90345}" type="slidenum">
              <a:rPr lang="en-US" smtClean="0"/>
              <a:t>‹#›</a:t>
            </a:fld>
            <a:endParaRPr lang="en-US" dirty="0"/>
          </a:p>
        </p:txBody>
      </p:sp>
      <p:cxnSp>
        <p:nvCxnSpPr>
          <p:cNvPr id="10" name="Straight Connector 9">
            <a:extLst>
              <a:ext uri="{FF2B5EF4-FFF2-40B4-BE49-F238E27FC236}">
                <a16:creationId xmlns:a16="http://schemas.microsoft.com/office/drawing/2014/main" id="{99EE5E73-D74A-47D5-93B5-3B99EFA06D6E}"/>
              </a:ext>
            </a:extLst>
          </p:cNvPr>
          <p:cNvCxnSpPr>
            <a:cxnSpLocks/>
          </p:cNvCxnSpPr>
          <p:nvPr userDrawn="1"/>
        </p:nvCxnSpPr>
        <p:spPr>
          <a:xfrm>
            <a:off x="505158" y="792907"/>
            <a:ext cx="10621432"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87B5577-2F6C-4644-92E5-71F93535E0D7}"/>
              </a:ext>
            </a:extLst>
          </p:cNvPr>
          <p:cNvSpPr txBox="1"/>
          <p:nvPr userDrawn="1"/>
        </p:nvSpPr>
        <p:spPr>
          <a:xfrm>
            <a:off x="838200" y="0"/>
            <a:ext cx="10288390" cy="276999"/>
          </a:xfrm>
          <a:prstGeom prst="rect">
            <a:avLst/>
          </a:prstGeom>
          <a:noFill/>
        </p:spPr>
        <p:txBody>
          <a:bodyPr wrap="square" rtlCol="0">
            <a:spAutoFit/>
          </a:bodyPr>
          <a:lstStyle/>
          <a:p>
            <a:pPr algn="ctr"/>
            <a:r>
              <a:rPr lang="en-US" sz="1200" b="0" dirty="0">
                <a:solidFill>
                  <a:schemeClr val="bg2">
                    <a:lumMod val="75000"/>
                  </a:schemeClr>
                </a:solidFill>
              </a:rPr>
              <a:t>Refractory Alloy Additive Manufacture Build Optimization (RAAMBO)</a:t>
            </a:r>
          </a:p>
        </p:txBody>
      </p:sp>
      <p:pic>
        <p:nvPicPr>
          <p:cNvPr id="14" name="Picture 13">
            <a:extLst>
              <a:ext uri="{FF2B5EF4-FFF2-40B4-BE49-F238E27FC236}">
                <a16:creationId xmlns:a16="http://schemas.microsoft.com/office/drawing/2014/main" id="{C3056B52-BF69-4C34-9B1A-80F97BD082E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152116" y="27272"/>
            <a:ext cx="915097" cy="765631"/>
          </a:xfrm>
          <a:prstGeom prst="rect">
            <a:avLst/>
          </a:prstGeom>
        </p:spPr>
      </p:pic>
    </p:spTree>
    <p:extLst>
      <p:ext uri="{BB962C8B-B14F-4D97-AF65-F5344CB8AC3E}">
        <p14:creationId xmlns:p14="http://schemas.microsoft.com/office/powerpoint/2010/main" val="2596945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7755A-DB3E-47B3-9D3D-921B46711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EFA260-7BE8-4113-AB14-E12A5F73AA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42B95C-C17D-4634-9B4E-9BFBE78C4E28}"/>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5" name="Footer Placeholder 4">
            <a:extLst>
              <a:ext uri="{FF2B5EF4-FFF2-40B4-BE49-F238E27FC236}">
                <a16:creationId xmlns:a16="http://schemas.microsoft.com/office/drawing/2014/main" id="{34A3552D-8ADE-4363-B7B9-FE3CE8FF57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A0FECD-1283-4D20-A89E-91F1DA3A2228}"/>
              </a:ext>
            </a:extLst>
          </p:cNvPr>
          <p:cNvSpPr>
            <a:spLocks noGrp="1"/>
          </p:cNvSpPr>
          <p:nvPr>
            <p:ph type="sldNum" sz="quarter" idx="12"/>
          </p:nvPr>
        </p:nvSpPr>
        <p:spPr/>
        <p:txBody>
          <a:bodyPr/>
          <a:lstStyle/>
          <a:p>
            <a:fld id="{89F2FD4B-0026-4027-A33F-54501AB90345}" type="slidenum">
              <a:rPr lang="en-US" smtClean="0"/>
              <a:t>‹#›</a:t>
            </a:fld>
            <a:endParaRPr lang="en-US" dirty="0"/>
          </a:p>
        </p:txBody>
      </p:sp>
    </p:spTree>
    <p:extLst>
      <p:ext uri="{BB962C8B-B14F-4D97-AF65-F5344CB8AC3E}">
        <p14:creationId xmlns:p14="http://schemas.microsoft.com/office/powerpoint/2010/main" val="3710875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1"/>
        </a:solidFill>
        <a:effectLst/>
      </p:bgPr>
    </p:bg>
    <p:spTree>
      <p:nvGrpSpPr>
        <p:cNvPr id="1" name=""/>
        <p:cNvGrpSpPr/>
        <p:nvPr/>
      </p:nvGrpSpPr>
      <p:grpSpPr>
        <a:xfrm>
          <a:off x="0" y="0"/>
          <a:ext cx="0" cy="0"/>
          <a:chOff x="0" y="0"/>
          <a:chExt cx="0" cy="0"/>
        </a:xfrm>
      </p:grpSpPr>
      <p:pic>
        <p:nvPicPr>
          <p:cNvPr id="6" name="Picture 2" descr="Image result for nasa moon to mars">
            <a:extLst>
              <a:ext uri="{FF2B5EF4-FFF2-40B4-BE49-F238E27FC236}">
                <a16:creationId xmlns:a16="http://schemas.microsoft.com/office/drawing/2014/main" id="{C6BEE0DB-E50A-444F-A146-382CDFE4C51C}"/>
              </a:ext>
            </a:extLst>
          </p:cNvPr>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bright="-52000"/>
                    </a14:imgEffect>
                  </a14:imgLayer>
                </a14:imgProps>
              </a:ext>
              <a:ext uri="{28A0092B-C50C-407E-A947-70E740481C1C}">
                <a14:useLocalDpi xmlns:a14="http://schemas.microsoft.com/office/drawing/2010/main" val="0"/>
              </a:ext>
            </a:extLst>
          </a:blip>
          <a:srcRect l="22378"/>
          <a:stretch/>
        </p:blipFill>
        <p:spPr bwMode="auto">
          <a:xfrm>
            <a:off x="3362036" y="82388"/>
            <a:ext cx="7707168" cy="557719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B43C46D6-9876-4ACC-B511-4BFCD95D71BF}"/>
              </a:ext>
            </a:extLst>
          </p:cNvPr>
          <p:cNvSpPr/>
          <p:nvPr userDrawn="1"/>
        </p:nvSpPr>
        <p:spPr>
          <a:xfrm>
            <a:off x="-1" y="3842328"/>
            <a:ext cx="12209319" cy="3015672"/>
          </a:xfrm>
          <a:prstGeom prst="rect">
            <a:avLst/>
          </a:prstGeom>
          <a:solidFill>
            <a:schemeClr val="tx1">
              <a:lumMod val="75000"/>
              <a:lumOff val="2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536CAAF-F9D4-4968-B081-DCAAB5B44F4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9508" y="494478"/>
            <a:ext cx="2103020" cy="1759527"/>
          </a:xfrm>
          <a:prstGeom prst="rect">
            <a:avLst/>
          </a:prstGeom>
        </p:spPr>
      </p:pic>
    </p:spTree>
    <p:extLst>
      <p:ext uri="{BB962C8B-B14F-4D97-AF65-F5344CB8AC3E}">
        <p14:creationId xmlns:p14="http://schemas.microsoft.com/office/powerpoint/2010/main" val="3325337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16C640-F350-4C13-A110-EA3293282E50}"/>
              </a:ext>
            </a:extLst>
          </p:cNvPr>
          <p:cNvSpPr/>
          <p:nvPr userDrawn="1"/>
        </p:nvSpPr>
        <p:spPr>
          <a:xfrm>
            <a:off x="0" y="0"/>
            <a:ext cx="12192000" cy="792902"/>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762BE41F-CC3B-4D07-981E-B8464543A105}"/>
              </a:ext>
            </a:extLst>
          </p:cNvPr>
          <p:cNvCxnSpPr/>
          <p:nvPr userDrawn="1"/>
        </p:nvCxnSpPr>
        <p:spPr>
          <a:xfrm>
            <a:off x="0" y="799689"/>
            <a:ext cx="12192000" cy="0"/>
          </a:xfrm>
          <a:prstGeom prst="line">
            <a:avLst/>
          </a:prstGeom>
          <a:ln w="19050"/>
        </p:spPr>
        <p:style>
          <a:lnRef idx="1">
            <a:schemeClr val="accent2"/>
          </a:lnRef>
          <a:fillRef idx="0">
            <a:schemeClr val="accent2"/>
          </a:fillRef>
          <a:effectRef idx="0">
            <a:schemeClr val="accent2"/>
          </a:effectRef>
          <a:fontRef idx="minor">
            <a:schemeClr val="tx1"/>
          </a:fontRef>
        </p:style>
      </p:cxnSp>
      <p:pic>
        <p:nvPicPr>
          <p:cNvPr id="8" name="Picture 2" descr="Image result for nasa moon to mars">
            <a:extLst>
              <a:ext uri="{FF2B5EF4-FFF2-40B4-BE49-F238E27FC236}">
                <a16:creationId xmlns:a16="http://schemas.microsoft.com/office/drawing/2014/main" id="{DAF428A5-7D65-4B8D-AF40-714D9F1AF4A9}"/>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1764"/>
          <a:stretch/>
        </p:blipFill>
        <p:spPr bwMode="auto">
          <a:xfrm>
            <a:off x="202586" y="14820"/>
            <a:ext cx="1082205" cy="7780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4C0F507-C95E-4BA7-A90B-3315E198049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52116" y="27272"/>
            <a:ext cx="915097" cy="765631"/>
          </a:xfrm>
          <a:prstGeom prst="rect">
            <a:avLst/>
          </a:prstGeom>
        </p:spPr>
      </p:pic>
    </p:spTree>
    <p:extLst>
      <p:ext uri="{BB962C8B-B14F-4D97-AF65-F5344CB8AC3E}">
        <p14:creationId xmlns:p14="http://schemas.microsoft.com/office/powerpoint/2010/main" val="1133792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01049-CC56-4708-9098-234F2C8EFB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53AA82-0EBB-4140-9DD4-9125CE9DCE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38D3D9-2FE4-4B4C-BED4-876864D11F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1019A7-B5B0-4293-9899-D416B83010C0}"/>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6" name="Footer Placeholder 5">
            <a:extLst>
              <a:ext uri="{FF2B5EF4-FFF2-40B4-BE49-F238E27FC236}">
                <a16:creationId xmlns:a16="http://schemas.microsoft.com/office/drawing/2014/main" id="{818C1088-BF11-4D08-B0AB-1B8F402AEF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5D1C4F0-17C5-4ED6-8A77-4B91A44048ED}"/>
              </a:ext>
            </a:extLst>
          </p:cNvPr>
          <p:cNvSpPr>
            <a:spLocks noGrp="1"/>
          </p:cNvSpPr>
          <p:nvPr>
            <p:ph type="sldNum" sz="quarter" idx="12"/>
          </p:nvPr>
        </p:nvSpPr>
        <p:spPr/>
        <p:txBody>
          <a:bodyPr/>
          <a:lstStyle/>
          <a:p>
            <a:fld id="{89F2FD4B-0026-4027-A33F-54501AB90345}" type="slidenum">
              <a:rPr lang="en-US" smtClean="0"/>
              <a:t>‹#›</a:t>
            </a:fld>
            <a:endParaRPr lang="en-US" dirty="0"/>
          </a:p>
        </p:txBody>
      </p:sp>
    </p:spTree>
    <p:extLst>
      <p:ext uri="{BB962C8B-B14F-4D97-AF65-F5344CB8AC3E}">
        <p14:creationId xmlns:p14="http://schemas.microsoft.com/office/powerpoint/2010/main" val="1889656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258A-91C0-4B33-824B-7D490BD6A8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E26D09-257C-41B6-91E8-EB4323F73C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E80A7F-6F92-4045-A487-D355FBD1A2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2B4656-1109-46D1-A3D3-8E8388BF1B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D92E4D-4579-4AA5-9B4D-FA5A4074FA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594351-7618-41E2-BA74-8400B45624C0}"/>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8" name="Footer Placeholder 7">
            <a:extLst>
              <a:ext uri="{FF2B5EF4-FFF2-40B4-BE49-F238E27FC236}">
                <a16:creationId xmlns:a16="http://schemas.microsoft.com/office/drawing/2014/main" id="{DA77D987-A38F-4C17-9DBA-72CD4752713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FFF8037-1C08-42EF-9BA2-BFB02D0C7B80}"/>
              </a:ext>
            </a:extLst>
          </p:cNvPr>
          <p:cNvSpPr>
            <a:spLocks noGrp="1"/>
          </p:cNvSpPr>
          <p:nvPr>
            <p:ph type="sldNum" sz="quarter" idx="12"/>
          </p:nvPr>
        </p:nvSpPr>
        <p:spPr/>
        <p:txBody>
          <a:bodyPr/>
          <a:lstStyle/>
          <a:p>
            <a:fld id="{89F2FD4B-0026-4027-A33F-54501AB90345}" type="slidenum">
              <a:rPr lang="en-US" smtClean="0"/>
              <a:t>‹#›</a:t>
            </a:fld>
            <a:endParaRPr lang="en-US" dirty="0"/>
          </a:p>
        </p:txBody>
      </p:sp>
    </p:spTree>
    <p:extLst>
      <p:ext uri="{BB962C8B-B14F-4D97-AF65-F5344CB8AC3E}">
        <p14:creationId xmlns:p14="http://schemas.microsoft.com/office/powerpoint/2010/main" val="1453444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2D44B-B390-4169-B8A6-75CFBC1932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F12677-3437-4F92-95A3-68AA444C4CC1}"/>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4" name="Footer Placeholder 3">
            <a:extLst>
              <a:ext uri="{FF2B5EF4-FFF2-40B4-BE49-F238E27FC236}">
                <a16:creationId xmlns:a16="http://schemas.microsoft.com/office/drawing/2014/main" id="{B37E86A2-A55C-47C7-BDDB-2AC400CED58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A930451-2F86-4F79-894E-EA23C5D06166}"/>
              </a:ext>
            </a:extLst>
          </p:cNvPr>
          <p:cNvSpPr>
            <a:spLocks noGrp="1"/>
          </p:cNvSpPr>
          <p:nvPr>
            <p:ph type="sldNum" sz="quarter" idx="12"/>
          </p:nvPr>
        </p:nvSpPr>
        <p:spPr/>
        <p:txBody>
          <a:bodyPr/>
          <a:lstStyle/>
          <a:p>
            <a:fld id="{89F2FD4B-0026-4027-A33F-54501AB90345}" type="slidenum">
              <a:rPr lang="en-US" smtClean="0"/>
              <a:t>‹#›</a:t>
            </a:fld>
            <a:endParaRPr lang="en-US" dirty="0"/>
          </a:p>
        </p:txBody>
      </p:sp>
    </p:spTree>
    <p:extLst>
      <p:ext uri="{BB962C8B-B14F-4D97-AF65-F5344CB8AC3E}">
        <p14:creationId xmlns:p14="http://schemas.microsoft.com/office/powerpoint/2010/main" val="1093726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A3F3F4-25F3-4C19-8450-8EB7002517C3}"/>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3" name="Footer Placeholder 2">
            <a:extLst>
              <a:ext uri="{FF2B5EF4-FFF2-40B4-BE49-F238E27FC236}">
                <a16:creationId xmlns:a16="http://schemas.microsoft.com/office/drawing/2014/main" id="{20A08E97-2ECF-445F-B494-81EF0FED8CE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A15EB52-9DBE-458F-A3C5-91B936F51363}"/>
              </a:ext>
            </a:extLst>
          </p:cNvPr>
          <p:cNvSpPr>
            <a:spLocks noGrp="1"/>
          </p:cNvSpPr>
          <p:nvPr>
            <p:ph type="sldNum" sz="quarter" idx="12"/>
          </p:nvPr>
        </p:nvSpPr>
        <p:spPr/>
        <p:txBody>
          <a:bodyPr/>
          <a:lstStyle/>
          <a:p>
            <a:fld id="{89F2FD4B-0026-4027-A33F-54501AB90345}" type="slidenum">
              <a:rPr lang="en-US" smtClean="0"/>
              <a:t>‹#›</a:t>
            </a:fld>
            <a:endParaRPr lang="en-US" dirty="0"/>
          </a:p>
        </p:txBody>
      </p:sp>
    </p:spTree>
    <p:extLst>
      <p:ext uri="{BB962C8B-B14F-4D97-AF65-F5344CB8AC3E}">
        <p14:creationId xmlns:p14="http://schemas.microsoft.com/office/powerpoint/2010/main" val="3224834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67ACE-83B7-464B-AE04-611C5683EE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2040D7-30A8-4EFE-9C77-FCB1650FEB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23954A-7887-4B11-BC70-B65F31A6FD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D13817-3A79-49A6-85E7-DD99FFE34839}"/>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6" name="Footer Placeholder 5">
            <a:extLst>
              <a:ext uri="{FF2B5EF4-FFF2-40B4-BE49-F238E27FC236}">
                <a16:creationId xmlns:a16="http://schemas.microsoft.com/office/drawing/2014/main" id="{0EB5033F-ACC2-4C11-A2F6-4298BF0A4FD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5041872-59B8-4BBD-817D-3D119D668CF2}"/>
              </a:ext>
            </a:extLst>
          </p:cNvPr>
          <p:cNvSpPr>
            <a:spLocks noGrp="1"/>
          </p:cNvSpPr>
          <p:nvPr>
            <p:ph type="sldNum" sz="quarter" idx="12"/>
          </p:nvPr>
        </p:nvSpPr>
        <p:spPr/>
        <p:txBody>
          <a:bodyPr/>
          <a:lstStyle/>
          <a:p>
            <a:fld id="{89F2FD4B-0026-4027-A33F-54501AB90345}" type="slidenum">
              <a:rPr lang="en-US" smtClean="0"/>
              <a:t>‹#›</a:t>
            </a:fld>
            <a:endParaRPr lang="en-US" dirty="0"/>
          </a:p>
        </p:txBody>
      </p:sp>
    </p:spTree>
    <p:extLst>
      <p:ext uri="{BB962C8B-B14F-4D97-AF65-F5344CB8AC3E}">
        <p14:creationId xmlns:p14="http://schemas.microsoft.com/office/powerpoint/2010/main" val="2901086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8C4E9-53DD-4D35-AEBC-2B07A5CCAE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6E1D0F-9CEC-4DB3-9E25-642DCF5608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24F324-BC0E-4946-A7BA-74B86C985F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0F5ED2-EE10-4468-BC40-86E42611E14C}"/>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6" name="Footer Placeholder 5">
            <a:extLst>
              <a:ext uri="{FF2B5EF4-FFF2-40B4-BE49-F238E27FC236}">
                <a16:creationId xmlns:a16="http://schemas.microsoft.com/office/drawing/2014/main" id="{B05F4491-FDAD-4FCA-B63F-91B72F7992E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FEB5F16-DFC8-4864-AE9D-D20A7556271D}"/>
              </a:ext>
            </a:extLst>
          </p:cNvPr>
          <p:cNvSpPr>
            <a:spLocks noGrp="1"/>
          </p:cNvSpPr>
          <p:nvPr>
            <p:ph type="sldNum" sz="quarter" idx="12"/>
          </p:nvPr>
        </p:nvSpPr>
        <p:spPr/>
        <p:txBody>
          <a:bodyPr/>
          <a:lstStyle/>
          <a:p>
            <a:fld id="{89F2FD4B-0026-4027-A33F-54501AB90345}" type="slidenum">
              <a:rPr lang="en-US" smtClean="0"/>
              <a:t>‹#›</a:t>
            </a:fld>
            <a:endParaRPr lang="en-US" dirty="0"/>
          </a:p>
        </p:txBody>
      </p:sp>
    </p:spTree>
    <p:extLst>
      <p:ext uri="{BB962C8B-B14F-4D97-AF65-F5344CB8AC3E}">
        <p14:creationId xmlns:p14="http://schemas.microsoft.com/office/powerpoint/2010/main" val="3233216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7100F-B680-4CCC-BFB5-EE8EDB9513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237D82-E8AE-4711-B1DA-6618945B48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C9562D-9D19-4258-AE85-C1293CB05025}"/>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5" name="Footer Placeholder 4">
            <a:extLst>
              <a:ext uri="{FF2B5EF4-FFF2-40B4-BE49-F238E27FC236}">
                <a16:creationId xmlns:a16="http://schemas.microsoft.com/office/drawing/2014/main" id="{BFEEB637-1C5B-4585-9480-194CDBC8CA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D4BDCA0-B0A8-4765-8A89-D4366970F2F0}"/>
              </a:ext>
            </a:extLst>
          </p:cNvPr>
          <p:cNvSpPr>
            <a:spLocks noGrp="1"/>
          </p:cNvSpPr>
          <p:nvPr>
            <p:ph type="sldNum" sz="quarter" idx="12"/>
          </p:nvPr>
        </p:nvSpPr>
        <p:spPr/>
        <p:txBody>
          <a:bodyPr/>
          <a:lstStyle/>
          <a:p>
            <a:fld id="{89F2FD4B-0026-4027-A33F-54501AB90345}" type="slidenum">
              <a:rPr lang="en-US" smtClean="0"/>
              <a:t>‹#›</a:t>
            </a:fld>
            <a:endParaRPr lang="en-US" dirty="0"/>
          </a:p>
        </p:txBody>
      </p:sp>
    </p:spTree>
    <p:extLst>
      <p:ext uri="{BB962C8B-B14F-4D97-AF65-F5344CB8AC3E}">
        <p14:creationId xmlns:p14="http://schemas.microsoft.com/office/powerpoint/2010/main" val="505452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5D99D1-46E5-4C74-B311-165850606E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050F5F-8328-4337-8C85-8338BC7171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EF07F3-1208-4F4F-8BA2-55FF549E87AD}"/>
              </a:ext>
            </a:extLst>
          </p:cNvPr>
          <p:cNvSpPr>
            <a:spLocks noGrp="1"/>
          </p:cNvSpPr>
          <p:nvPr>
            <p:ph type="dt" sz="half" idx="10"/>
          </p:nvPr>
        </p:nvSpPr>
        <p:spPr/>
        <p:txBody>
          <a:bodyPr/>
          <a:lstStyle/>
          <a:p>
            <a:fld id="{B67091D1-FA5B-4515-9E9B-8E31533BEB89}" type="datetimeFigureOut">
              <a:rPr lang="en-US" smtClean="0"/>
              <a:t>9/12/2022</a:t>
            </a:fld>
            <a:endParaRPr lang="en-US" dirty="0"/>
          </a:p>
        </p:txBody>
      </p:sp>
      <p:sp>
        <p:nvSpPr>
          <p:cNvPr id="5" name="Footer Placeholder 4">
            <a:extLst>
              <a:ext uri="{FF2B5EF4-FFF2-40B4-BE49-F238E27FC236}">
                <a16:creationId xmlns:a16="http://schemas.microsoft.com/office/drawing/2014/main" id="{812D7FBF-53DA-495A-8429-6C5090DD4F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A5E742-F90C-4B81-A2D7-2BD57A6E6C9C}"/>
              </a:ext>
            </a:extLst>
          </p:cNvPr>
          <p:cNvSpPr>
            <a:spLocks noGrp="1"/>
          </p:cNvSpPr>
          <p:nvPr>
            <p:ph type="sldNum" sz="quarter" idx="12"/>
          </p:nvPr>
        </p:nvSpPr>
        <p:spPr/>
        <p:txBody>
          <a:bodyPr/>
          <a:lstStyle/>
          <a:p>
            <a:fld id="{89F2FD4B-0026-4027-A33F-54501AB90345}" type="slidenum">
              <a:rPr lang="en-US" smtClean="0"/>
              <a:t>‹#›</a:t>
            </a:fld>
            <a:endParaRPr lang="en-US" dirty="0"/>
          </a:p>
        </p:txBody>
      </p:sp>
    </p:spTree>
    <p:extLst>
      <p:ext uri="{BB962C8B-B14F-4D97-AF65-F5344CB8AC3E}">
        <p14:creationId xmlns:p14="http://schemas.microsoft.com/office/powerpoint/2010/main" val="2490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2990EF-390F-4A66-8977-4B81CD96EC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797A13-CBD1-48B4-950F-7B4F5AAD40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A8F738-158E-4149-A8E7-194105A49D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7091D1-FA5B-4515-9E9B-8E31533BEB89}" type="datetimeFigureOut">
              <a:rPr lang="en-US" smtClean="0"/>
              <a:t>9/12/2022</a:t>
            </a:fld>
            <a:endParaRPr lang="en-US" dirty="0"/>
          </a:p>
        </p:txBody>
      </p:sp>
      <p:sp>
        <p:nvSpPr>
          <p:cNvPr id="5" name="Footer Placeholder 4">
            <a:extLst>
              <a:ext uri="{FF2B5EF4-FFF2-40B4-BE49-F238E27FC236}">
                <a16:creationId xmlns:a16="http://schemas.microsoft.com/office/drawing/2014/main" id="{4B1DDA31-1CF7-4871-9222-0F07F95E34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40AABBF-045B-4833-85E6-B84441371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F2FD4B-0026-4027-A33F-54501AB90345}" type="slidenum">
              <a:rPr lang="en-US" smtClean="0"/>
              <a:t>‹#›</a:t>
            </a:fld>
            <a:endParaRPr lang="en-US" dirty="0"/>
          </a:p>
        </p:txBody>
      </p:sp>
    </p:spTree>
    <p:extLst>
      <p:ext uri="{BB962C8B-B14F-4D97-AF65-F5344CB8AC3E}">
        <p14:creationId xmlns:p14="http://schemas.microsoft.com/office/powerpoint/2010/main" val="916911425"/>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8" r:id="rId4"/>
    <p:sldLayoutId id="214748371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18" Type="http://schemas.openxmlformats.org/officeDocument/2006/relationships/image" Target="../media/image31.jpeg"/><Relationship Id="rId3" Type="http://schemas.openxmlformats.org/officeDocument/2006/relationships/image" Target="../media/image16.png"/><Relationship Id="rId21" Type="http://schemas.openxmlformats.org/officeDocument/2006/relationships/image" Target="../media/image34.PNG"/><Relationship Id="rId7" Type="http://schemas.openxmlformats.org/officeDocument/2006/relationships/image" Target="../media/image20.jpeg"/><Relationship Id="rId12" Type="http://schemas.openxmlformats.org/officeDocument/2006/relationships/image" Target="../media/image25.png"/><Relationship Id="rId17" Type="http://schemas.openxmlformats.org/officeDocument/2006/relationships/image" Target="../media/image30.jpeg"/><Relationship Id="rId2" Type="http://schemas.openxmlformats.org/officeDocument/2006/relationships/notesSlide" Target="../notesSlides/notesSlide3.xml"/><Relationship Id="rId16" Type="http://schemas.openxmlformats.org/officeDocument/2006/relationships/image" Target="../media/image29.jpeg"/><Relationship Id="rId20"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5" Type="http://schemas.openxmlformats.org/officeDocument/2006/relationships/image" Target="../media/image28.jpeg"/><Relationship Id="rId23" Type="http://schemas.openxmlformats.org/officeDocument/2006/relationships/image" Target="../media/image36.jpeg"/><Relationship Id="rId10" Type="http://schemas.openxmlformats.org/officeDocument/2006/relationships/image" Target="../media/image23.jpeg"/><Relationship Id="rId19" Type="http://schemas.openxmlformats.org/officeDocument/2006/relationships/image" Target="../media/image32.jpe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image" Target="../media/image27.jpeg"/><Relationship Id="rId22" Type="http://schemas.openxmlformats.org/officeDocument/2006/relationships/image" Target="../media/image35.jpg"/></Relationships>
</file>

<file path=ppt/slides/_rels/slide7.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emf"/><Relationship Id="rId7"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56.jpeg"/><Relationship Id="rId5" Type="http://schemas.openxmlformats.org/officeDocument/2006/relationships/image" Target="../media/image50.jpeg"/><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7.PNG"/><Relationship Id="rId7" Type="http://schemas.openxmlformats.org/officeDocument/2006/relationships/image" Target="../media/image6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9.jpeg"/><Relationship Id="rId11" Type="http://schemas.openxmlformats.org/officeDocument/2006/relationships/image" Target="../media/image64.png"/><Relationship Id="rId5" Type="http://schemas.openxmlformats.org/officeDocument/2006/relationships/image" Target="../media/image58.jpeg"/><Relationship Id="rId10" Type="http://schemas.openxmlformats.org/officeDocument/2006/relationships/image" Target="../media/image63.PNG"/><Relationship Id="rId4" Type="http://schemas.openxmlformats.org/officeDocument/2006/relationships/image" Target="../media/image53.png"/><Relationship Id="rId9" Type="http://schemas.openxmlformats.org/officeDocument/2006/relationships/image" Target="../media/image62.jpeg"/></Relationships>
</file>

<file path=ppt/slides/_rels/slide11.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notesSlide" Target="../notesSlides/notesSlide8.xml"/><Relationship Id="rId7" Type="http://schemas.openxmlformats.org/officeDocument/2006/relationships/image" Target="../media/image67.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2.jpeg"/><Relationship Id="rId5" Type="http://schemas.openxmlformats.org/officeDocument/2006/relationships/image" Target="../media/image66.jpeg"/><Relationship Id="rId10" Type="http://schemas.openxmlformats.org/officeDocument/2006/relationships/image" Target="../media/image70.jpg"/><Relationship Id="rId4" Type="http://schemas.openxmlformats.org/officeDocument/2006/relationships/image" Target="../media/image65.PNG"/><Relationship Id="rId9" Type="http://schemas.openxmlformats.org/officeDocument/2006/relationships/image" Target="../media/image69.jpeg"/></Relationships>
</file>

<file path=ppt/slides/_rels/slide1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jpeg"/><Relationship Id="rId7"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2.jpeg"/><Relationship Id="rId9" Type="http://schemas.openxmlformats.org/officeDocument/2006/relationships/image" Target="../media/image29.jpeg"/></Relationships>
</file>

<file path=ppt/slides/_rels/slide13.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PNG"/><Relationship Id="rId7" Type="http://schemas.openxmlformats.org/officeDocument/2006/relationships/image" Target="../media/image8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png"/></Relationships>
</file>

<file path=ppt/slides/_rels/slide14.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89.jpeg"/></Relationships>
</file>

<file path=ppt/slides/_rels/slide15.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jpeg"/><Relationship Id="rId3" Type="http://schemas.openxmlformats.org/officeDocument/2006/relationships/image" Target="../media/image90.jpg"/><Relationship Id="rId7" Type="http://schemas.openxmlformats.org/officeDocument/2006/relationships/image" Target="../media/image94.jpeg"/><Relationship Id="rId12" Type="http://schemas.openxmlformats.org/officeDocument/2006/relationships/image" Target="../media/image9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3.jpe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jpg"/><Relationship Id="rId9" Type="http://schemas.openxmlformats.org/officeDocument/2006/relationships/image" Target="../media/image96.png"/></Relationships>
</file>

<file path=ppt/slides/_rels/slide16.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jpeg"/><Relationship Id="rId7" Type="http://schemas.openxmlformats.org/officeDocument/2006/relationships/image" Target="../media/image10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4.jpeg"/><Relationship Id="rId5" Type="http://schemas.openxmlformats.org/officeDocument/2006/relationships/image" Target="../media/image103.jpg"/><Relationship Id="rId4" Type="http://schemas.openxmlformats.org/officeDocument/2006/relationships/image" Target="../media/image102.PNG"/><Relationship Id="rId9" Type="http://schemas.openxmlformats.org/officeDocument/2006/relationships/image" Target="../media/image10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529933" y="3758448"/>
            <a:ext cx="11228388" cy="1198563"/>
          </a:xfrm>
        </p:spPr>
        <p:txBody>
          <a:bodyPr>
            <a:noAutofit/>
          </a:bodyPr>
          <a:lstStyle/>
          <a:p>
            <a:pPr algn="ctr"/>
            <a:r>
              <a:rPr lang="en-US" sz="3600" b="1" dirty="0">
                <a:solidFill>
                  <a:schemeClr val="bg1"/>
                </a:solidFill>
              </a:rPr>
              <a:t>Refractory Alloy Additive Manufacture Build Optimization (RAAMBO)</a:t>
            </a:r>
            <a:endParaRPr lang="en-US" sz="3600" dirty="0">
              <a:solidFill>
                <a:schemeClr val="bg1"/>
              </a:solidFill>
            </a:endParaRPr>
          </a:p>
        </p:txBody>
      </p:sp>
      <p:sp>
        <p:nvSpPr>
          <p:cNvPr id="11" name="TextBox 10">
            <a:extLst>
              <a:ext uri="{FF2B5EF4-FFF2-40B4-BE49-F238E27FC236}">
                <a16:creationId xmlns:a16="http://schemas.microsoft.com/office/drawing/2014/main" id="{A1B97EF8-FD09-495D-B045-0410B32913AA}"/>
              </a:ext>
            </a:extLst>
          </p:cNvPr>
          <p:cNvSpPr txBox="1"/>
          <p:nvPr/>
        </p:nvSpPr>
        <p:spPr>
          <a:xfrm>
            <a:off x="7047068" y="5043946"/>
            <a:ext cx="5068068" cy="1661993"/>
          </a:xfrm>
          <a:prstGeom prst="rect">
            <a:avLst/>
          </a:prstGeom>
          <a:noFill/>
        </p:spPr>
        <p:txBody>
          <a:bodyPr wrap="square" rtlCol="0">
            <a:spAutoFit/>
          </a:bodyPr>
          <a:lstStyle/>
          <a:p>
            <a:pPr>
              <a:lnSpc>
                <a:spcPct val="100000"/>
              </a:lnSpc>
              <a:spcBef>
                <a:spcPts val="0"/>
              </a:spcBef>
            </a:pPr>
            <a:r>
              <a:rPr lang="en-US" sz="1800" dirty="0">
                <a:solidFill>
                  <a:schemeClr val="bg1"/>
                </a:solidFill>
              </a:rPr>
              <a:t>Omar Mireles, Principal Investigator / MSFC Lead</a:t>
            </a:r>
          </a:p>
          <a:p>
            <a:pPr>
              <a:lnSpc>
                <a:spcPct val="100000"/>
              </a:lnSpc>
              <a:spcBef>
                <a:spcPts val="0"/>
              </a:spcBef>
            </a:pPr>
            <a:r>
              <a:rPr lang="en-US" sz="1800" dirty="0">
                <a:solidFill>
                  <a:schemeClr val="bg1"/>
                </a:solidFill>
              </a:rPr>
              <a:t>Justin Haskins, ARC Lead</a:t>
            </a:r>
          </a:p>
          <a:p>
            <a:pPr>
              <a:lnSpc>
                <a:spcPct val="100000"/>
              </a:lnSpc>
              <a:spcBef>
                <a:spcPts val="0"/>
              </a:spcBef>
            </a:pPr>
            <a:r>
              <a:rPr lang="en-US" sz="1800" dirty="0">
                <a:solidFill>
                  <a:schemeClr val="bg1"/>
                </a:solidFill>
              </a:rPr>
              <a:t>Justin Milner, GRC Lead</a:t>
            </a:r>
          </a:p>
          <a:p>
            <a:pPr>
              <a:lnSpc>
                <a:spcPct val="100000"/>
              </a:lnSpc>
              <a:spcBef>
                <a:spcPts val="0"/>
              </a:spcBef>
            </a:pPr>
            <a:r>
              <a:rPr lang="en-US" sz="1800" dirty="0">
                <a:solidFill>
                  <a:schemeClr val="bg1"/>
                </a:solidFill>
              </a:rPr>
              <a:t>John Fikes, Project Manager</a:t>
            </a:r>
          </a:p>
          <a:p>
            <a:pPr>
              <a:lnSpc>
                <a:spcPct val="100000"/>
              </a:lnSpc>
              <a:spcBef>
                <a:spcPts val="0"/>
              </a:spcBef>
            </a:pPr>
            <a:endParaRPr lang="en-US" sz="1800" dirty="0">
              <a:solidFill>
                <a:schemeClr val="bg1"/>
              </a:solidFill>
            </a:endParaRPr>
          </a:p>
          <a:p>
            <a:pPr>
              <a:lnSpc>
                <a:spcPct val="100000"/>
              </a:lnSpc>
              <a:spcBef>
                <a:spcPts val="0"/>
              </a:spcBef>
              <a:tabLst>
                <a:tab pos="8059738" algn="l"/>
              </a:tabLst>
            </a:pPr>
            <a:endParaRPr lang="en-US" sz="1200" dirty="0">
              <a:solidFill>
                <a:schemeClr val="bg1"/>
              </a:solidFill>
            </a:endParaRPr>
          </a:p>
        </p:txBody>
      </p:sp>
      <p:sp>
        <p:nvSpPr>
          <p:cNvPr id="14" name="TextBox 13">
            <a:extLst>
              <a:ext uri="{FF2B5EF4-FFF2-40B4-BE49-F238E27FC236}">
                <a16:creationId xmlns:a16="http://schemas.microsoft.com/office/drawing/2014/main" id="{399844A3-DC5A-4ADB-8F52-A1F6F73B7BE7}"/>
              </a:ext>
            </a:extLst>
          </p:cNvPr>
          <p:cNvSpPr txBox="1"/>
          <p:nvPr/>
        </p:nvSpPr>
        <p:spPr>
          <a:xfrm>
            <a:off x="529933" y="5043946"/>
            <a:ext cx="4668253" cy="1384995"/>
          </a:xfrm>
          <a:prstGeom prst="rect">
            <a:avLst/>
          </a:prstGeom>
          <a:noFill/>
        </p:spPr>
        <p:txBody>
          <a:bodyPr wrap="square" rtlCol="0">
            <a:spAutoFit/>
          </a:bodyPr>
          <a:lstStyle/>
          <a:p>
            <a:r>
              <a:rPr lang="en-US" sz="2400" b="1" dirty="0">
                <a:solidFill>
                  <a:schemeClr val="bg1"/>
                </a:solidFill>
              </a:rPr>
              <a:t>JANNAF Additive Manufacturing for Propulsion Applications TIM</a:t>
            </a:r>
          </a:p>
          <a:p>
            <a:r>
              <a:rPr lang="en-US" sz="1800" dirty="0">
                <a:solidFill>
                  <a:schemeClr val="bg1"/>
                </a:solidFill>
              </a:rPr>
              <a:t>28 September 2022</a:t>
            </a:r>
          </a:p>
          <a:p>
            <a:endParaRPr lang="en-US" dirty="0"/>
          </a:p>
        </p:txBody>
      </p:sp>
    </p:spTree>
    <p:extLst>
      <p:ext uri="{BB962C8B-B14F-4D97-AF65-F5344CB8AC3E}">
        <p14:creationId xmlns:p14="http://schemas.microsoft.com/office/powerpoint/2010/main" val="1591403136"/>
      </p:ext>
    </p:extLst>
  </p:cSld>
  <p:clrMapOvr>
    <a:masterClrMapping/>
  </p:clrMapOvr>
  <mc:AlternateContent xmlns:mc="http://schemas.openxmlformats.org/markup-compatibility/2006" xmlns:p14="http://schemas.microsoft.com/office/powerpoint/2010/main">
    <mc:Choice Requires="p14">
      <p:transition spd="slow" p14:dur="2000" advTm="6525"/>
    </mc:Choice>
    <mc:Fallback xmlns="">
      <p:transition spd="slow" advTm="652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8EC791-D59A-42E0-89B2-D874A53A4CE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391485" y="1834089"/>
            <a:ext cx="5593080" cy="3860165"/>
          </a:xfrm>
          <a:prstGeom prst="rect">
            <a:avLst/>
          </a:prstGeom>
          <a:noFill/>
        </p:spPr>
      </p:pic>
      <p:sp>
        <p:nvSpPr>
          <p:cNvPr id="5" name="Title 1">
            <a:extLst>
              <a:ext uri="{FF2B5EF4-FFF2-40B4-BE49-F238E27FC236}">
                <a16:creationId xmlns:a16="http://schemas.microsoft.com/office/drawing/2014/main" id="{5414EF28-C71A-4003-A154-3D25BFBD348C}"/>
              </a:ext>
            </a:extLst>
          </p:cNvPr>
          <p:cNvSpPr txBox="1">
            <a:spLocks/>
          </p:cNvSpPr>
          <p:nvPr/>
        </p:nvSpPr>
        <p:spPr>
          <a:xfrm>
            <a:off x="474388" y="250871"/>
            <a:ext cx="10759669" cy="4616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Background: Additive Manufacture (AM) Process Options</a:t>
            </a:r>
          </a:p>
        </p:txBody>
      </p:sp>
      <p:grpSp>
        <p:nvGrpSpPr>
          <p:cNvPr id="8" name="Group 7">
            <a:extLst>
              <a:ext uri="{FF2B5EF4-FFF2-40B4-BE49-F238E27FC236}">
                <a16:creationId xmlns:a16="http://schemas.microsoft.com/office/drawing/2014/main" id="{FEC0F040-8166-418B-80DD-08AA5FEFE482}"/>
              </a:ext>
            </a:extLst>
          </p:cNvPr>
          <p:cNvGrpSpPr/>
          <p:nvPr/>
        </p:nvGrpSpPr>
        <p:grpSpPr>
          <a:xfrm>
            <a:off x="9843269" y="2271452"/>
            <a:ext cx="2026998" cy="2010449"/>
            <a:chOff x="5960138" y="3361983"/>
            <a:chExt cx="2026998" cy="2010449"/>
          </a:xfrm>
        </p:grpSpPr>
        <p:sp>
          <p:nvSpPr>
            <p:cNvPr id="10" name="Rectangle 9">
              <a:extLst>
                <a:ext uri="{FF2B5EF4-FFF2-40B4-BE49-F238E27FC236}">
                  <a16:creationId xmlns:a16="http://schemas.microsoft.com/office/drawing/2014/main" id="{82D6A26F-A74C-4274-B966-2DEB19FE8279}"/>
                </a:ext>
              </a:extLst>
            </p:cNvPr>
            <p:cNvSpPr/>
            <p:nvPr/>
          </p:nvSpPr>
          <p:spPr>
            <a:xfrm>
              <a:off x="5960138" y="3361983"/>
              <a:ext cx="1933864" cy="264795"/>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BF37B13-6929-469E-A8B1-61E17667D893}"/>
                </a:ext>
              </a:extLst>
            </p:cNvPr>
            <p:cNvSpPr/>
            <p:nvPr/>
          </p:nvSpPr>
          <p:spPr>
            <a:xfrm>
              <a:off x="5978976" y="4152615"/>
              <a:ext cx="1915026" cy="264795"/>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D0701B2-5388-4970-95D8-2F644ADD0158}"/>
                </a:ext>
              </a:extLst>
            </p:cNvPr>
            <p:cNvSpPr/>
            <p:nvPr/>
          </p:nvSpPr>
          <p:spPr>
            <a:xfrm>
              <a:off x="5978976" y="5107637"/>
              <a:ext cx="2008160" cy="264795"/>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Content Placeholder 2">
            <a:extLst>
              <a:ext uri="{FF2B5EF4-FFF2-40B4-BE49-F238E27FC236}">
                <a16:creationId xmlns:a16="http://schemas.microsoft.com/office/drawing/2014/main" id="{6723F8AE-7D10-461D-9DA4-954130DB9538}"/>
              </a:ext>
            </a:extLst>
          </p:cNvPr>
          <p:cNvSpPr txBox="1">
            <a:spLocks/>
          </p:cNvSpPr>
          <p:nvPr/>
        </p:nvSpPr>
        <p:spPr>
          <a:xfrm>
            <a:off x="261325" y="1486340"/>
            <a:ext cx="7896180" cy="45387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dirty="0"/>
              <a:t>Appropriate Application</a:t>
            </a:r>
          </a:p>
          <a:p>
            <a:pPr lvl="1">
              <a:lnSpc>
                <a:spcPct val="100000"/>
              </a:lnSpc>
              <a:spcBef>
                <a:spcPts val="0"/>
              </a:spcBef>
              <a:buSzPct val="100000"/>
              <a:buFont typeface="Corbel" panose="020B0503020204020204" pitchFamily="34" charset="0"/>
              <a:buChar char="–"/>
            </a:pPr>
            <a:r>
              <a:rPr lang="en-US" sz="2000" dirty="0"/>
              <a:t>High complexity &amp; difficult to manufacture</a:t>
            </a:r>
          </a:p>
          <a:p>
            <a:pPr lvl="1">
              <a:lnSpc>
                <a:spcPct val="100000"/>
              </a:lnSpc>
              <a:spcBef>
                <a:spcPts val="0"/>
              </a:spcBef>
              <a:buSzPct val="100000"/>
              <a:buFont typeface="Corbel" panose="020B0503020204020204" pitchFamily="34" charset="0"/>
              <a:buChar char="–"/>
            </a:pPr>
            <a:r>
              <a:rPr lang="en-US" sz="2000" dirty="0"/>
              <a:t>Low production rate</a:t>
            </a:r>
          </a:p>
          <a:p>
            <a:pPr lvl="1">
              <a:lnSpc>
                <a:spcPct val="100000"/>
              </a:lnSpc>
              <a:spcBef>
                <a:spcPts val="0"/>
              </a:spcBef>
              <a:buSzPct val="100000"/>
              <a:buFont typeface="Corbel" panose="020B0503020204020204" pitchFamily="34" charset="0"/>
              <a:buChar char="–"/>
            </a:pPr>
            <a:r>
              <a:rPr lang="en-US" sz="2000" dirty="0"/>
              <a:t>Long lead time &amp; high cost</a:t>
            </a:r>
          </a:p>
          <a:p>
            <a:pPr>
              <a:lnSpc>
                <a:spcPct val="100000"/>
              </a:lnSpc>
              <a:spcBef>
                <a:spcPts val="0"/>
              </a:spcBef>
            </a:pPr>
            <a:endParaRPr lang="en-US" sz="1600" dirty="0"/>
          </a:p>
          <a:p>
            <a:pPr>
              <a:lnSpc>
                <a:spcPct val="100000"/>
              </a:lnSpc>
              <a:spcBef>
                <a:spcPts val="0"/>
              </a:spcBef>
            </a:pPr>
            <a:r>
              <a:rPr lang="en-US" dirty="0"/>
              <a:t>Advantages</a:t>
            </a:r>
          </a:p>
          <a:p>
            <a:pPr lvl="1">
              <a:lnSpc>
                <a:spcPct val="100000"/>
              </a:lnSpc>
              <a:spcBef>
                <a:spcPts val="0"/>
              </a:spcBef>
              <a:buSzPct val="100000"/>
              <a:buFont typeface="Corbel" panose="020B0503020204020204" pitchFamily="34" charset="0"/>
              <a:buChar char="–"/>
            </a:pPr>
            <a:r>
              <a:rPr lang="en-US" sz="2000" dirty="0"/>
              <a:t>Increased design flexibility</a:t>
            </a:r>
          </a:p>
          <a:p>
            <a:pPr lvl="1">
              <a:lnSpc>
                <a:spcPct val="100000"/>
              </a:lnSpc>
              <a:spcBef>
                <a:spcPts val="0"/>
              </a:spcBef>
              <a:buSzPct val="100000"/>
              <a:buFont typeface="Corbel" panose="020B0503020204020204" pitchFamily="34" charset="0"/>
              <a:buChar char="–"/>
            </a:pPr>
            <a:r>
              <a:rPr lang="en-US" sz="2000" dirty="0"/>
              <a:t>Near net-shape complex geometry</a:t>
            </a:r>
          </a:p>
          <a:p>
            <a:pPr lvl="1">
              <a:lnSpc>
                <a:spcPct val="100000"/>
              </a:lnSpc>
              <a:spcBef>
                <a:spcPts val="0"/>
              </a:spcBef>
              <a:buSzPct val="100000"/>
              <a:buFont typeface="Corbel" panose="020B0503020204020204" pitchFamily="34" charset="0"/>
              <a:buChar char="–"/>
            </a:pPr>
            <a:r>
              <a:rPr lang="en-US" sz="2000" dirty="0"/>
              <a:t>Part count reduction</a:t>
            </a:r>
          </a:p>
          <a:p>
            <a:pPr lvl="1">
              <a:lnSpc>
                <a:spcPct val="100000"/>
              </a:lnSpc>
              <a:spcBef>
                <a:spcPts val="0"/>
              </a:spcBef>
              <a:buSzPct val="100000"/>
              <a:buFont typeface="Corbel" panose="020B0503020204020204" pitchFamily="34" charset="0"/>
              <a:buChar char="–"/>
            </a:pPr>
            <a:r>
              <a:rPr lang="en-US" sz="2000" dirty="0"/>
              <a:t>Performance improvement (e.g. weight reduction)</a:t>
            </a:r>
          </a:p>
          <a:p>
            <a:pPr lvl="1">
              <a:lnSpc>
                <a:spcPct val="100000"/>
              </a:lnSpc>
              <a:spcBef>
                <a:spcPts val="0"/>
              </a:spcBef>
              <a:buSzPct val="100000"/>
              <a:buFont typeface="Corbel" panose="020B0503020204020204" pitchFamily="34" charset="0"/>
              <a:buChar char="–"/>
            </a:pPr>
            <a:r>
              <a:rPr lang="en-US" sz="2000" dirty="0"/>
              <a:t>Rapid design-fail-fix cycles</a:t>
            </a:r>
          </a:p>
          <a:p>
            <a:pPr lvl="1">
              <a:lnSpc>
                <a:spcPct val="100000"/>
              </a:lnSpc>
              <a:spcBef>
                <a:spcPts val="0"/>
              </a:spcBef>
              <a:buSzPct val="100000"/>
              <a:buFont typeface="Corbel" panose="020B0503020204020204" pitchFamily="34" charset="0"/>
              <a:buChar char="–"/>
            </a:pPr>
            <a:r>
              <a:rPr lang="en-US" sz="2000" dirty="0"/>
              <a:t>One-off and discontinued parts</a:t>
            </a:r>
          </a:p>
          <a:p>
            <a:pPr lvl="1">
              <a:lnSpc>
                <a:spcPct val="100000"/>
              </a:lnSpc>
              <a:spcBef>
                <a:spcPts val="0"/>
              </a:spcBef>
              <a:buSzPct val="100000"/>
              <a:buFont typeface="Corbel" panose="020B0503020204020204" pitchFamily="34" charset="0"/>
              <a:buChar char="–"/>
            </a:pPr>
            <a:r>
              <a:rPr lang="en-US" sz="2000" dirty="0"/>
              <a:t>Reduced scrap (lower buy-to-fly ratio)</a:t>
            </a:r>
          </a:p>
          <a:p>
            <a:pPr lvl="1">
              <a:lnSpc>
                <a:spcPct val="100000"/>
              </a:lnSpc>
              <a:spcBef>
                <a:spcPts val="0"/>
              </a:spcBef>
              <a:buSzPct val="100000"/>
              <a:buFont typeface="Corbel" panose="020B0503020204020204" pitchFamily="34" charset="0"/>
              <a:buChar char="–"/>
            </a:pPr>
            <a:r>
              <a:rPr lang="en-US" sz="2000" dirty="0"/>
              <a:t>Reduced lead time and cost</a:t>
            </a:r>
          </a:p>
        </p:txBody>
      </p:sp>
    </p:spTree>
    <p:extLst>
      <p:ext uri="{BB962C8B-B14F-4D97-AF65-F5344CB8AC3E}">
        <p14:creationId xmlns:p14="http://schemas.microsoft.com/office/powerpoint/2010/main" val="284116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C645AAB9-69C3-4DCA-A6AA-80C2837A9E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7497" y="1559467"/>
            <a:ext cx="8680213" cy="4114800"/>
          </a:xfrm>
          <a:prstGeom prst="rect">
            <a:avLst/>
          </a:prstGeom>
        </p:spPr>
      </p:pic>
      <p:sp>
        <p:nvSpPr>
          <p:cNvPr id="7" name="TextBox 6">
            <a:extLst>
              <a:ext uri="{FF2B5EF4-FFF2-40B4-BE49-F238E27FC236}">
                <a16:creationId xmlns:a16="http://schemas.microsoft.com/office/drawing/2014/main" id="{BE1089A3-25BF-4502-92E8-9DBA1B2CB49C}"/>
              </a:ext>
            </a:extLst>
          </p:cNvPr>
          <p:cNvSpPr txBox="1"/>
          <p:nvPr/>
        </p:nvSpPr>
        <p:spPr>
          <a:xfrm>
            <a:off x="1754291" y="5669422"/>
            <a:ext cx="8680212" cy="246221"/>
          </a:xfrm>
          <a:prstGeom prst="rect">
            <a:avLst/>
          </a:prstGeom>
          <a:noFill/>
        </p:spPr>
        <p:txBody>
          <a:bodyPr wrap="square" rtlCol="0">
            <a:spAutoFit/>
          </a:bodyPr>
          <a:lstStyle/>
          <a:p>
            <a:pPr algn="ctr"/>
            <a:r>
              <a:rPr lang="en-US" sz="1000" dirty="0">
                <a:cs typeface="Arial" panose="020B0604020202020204" pitchFamily="34" charset="0"/>
              </a:rPr>
              <a:t>Iterative AM Lifecycle.  Courtesy Gradl, et al., 2021.</a:t>
            </a:r>
            <a:endParaRPr lang="en-US" sz="1000" i="1" dirty="0">
              <a:cs typeface="Arial" panose="020B0604020202020204" pitchFamily="34" charset="0"/>
            </a:endParaRPr>
          </a:p>
        </p:txBody>
      </p:sp>
      <p:grpSp>
        <p:nvGrpSpPr>
          <p:cNvPr id="3" name="Group 2">
            <a:extLst>
              <a:ext uri="{FF2B5EF4-FFF2-40B4-BE49-F238E27FC236}">
                <a16:creationId xmlns:a16="http://schemas.microsoft.com/office/drawing/2014/main" id="{F035A086-D421-45A7-994C-C366EA5C1FEA}"/>
              </a:ext>
            </a:extLst>
          </p:cNvPr>
          <p:cNvGrpSpPr/>
          <p:nvPr/>
        </p:nvGrpSpPr>
        <p:grpSpPr>
          <a:xfrm>
            <a:off x="2144543" y="1568289"/>
            <a:ext cx="7202338" cy="3523154"/>
            <a:chOff x="1616223" y="1568289"/>
            <a:chExt cx="7202338" cy="3523154"/>
          </a:xfrm>
        </p:grpSpPr>
        <p:sp>
          <p:nvSpPr>
            <p:cNvPr id="9" name="Rectangle 8">
              <a:extLst>
                <a:ext uri="{FF2B5EF4-FFF2-40B4-BE49-F238E27FC236}">
                  <a16:creationId xmlns:a16="http://schemas.microsoft.com/office/drawing/2014/main" id="{360D57FA-C08F-4E7C-B895-7849B9F7E2F9}"/>
                </a:ext>
              </a:extLst>
            </p:cNvPr>
            <p:cNvSpPr/>
            <p:nvPr/>
          </p:nvSpPr>
          <p:spPr>
            <a:xfrm>
              <a:off x="3492656" y="2976880"/>
              <a:ext cx="1709263" cy="659423"/>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Rectangle 9">
              <a:extLst>
                <a:ext uri="{FF2B5EF4-FFF2-40B4-BE49-F238E27FC236}">
                  <a16:creationId xmlns:a16="http://schemas.microsoft.com/office/drawing/2014/main" id="{04B1A438-AC71-4F9C-9643-325F0882A98C}"/>
                </a:ext>
              </a:extLst>
            </p:cNvPr>
            <p:cNvSpPr/>
            <p:nvPr/>
          </p:nvSpPr>
          <p:spPr>
            <a:xfrm>
              <a:off x="5960138" y="3361983"/>
              <a:ext cx="1188720" cy="264795"/>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Rectangle 10">
              <a:extLst>
                <a:ext uri="{FF2B5EF4-FFF2-40B4-BE49-F238E27FC236}">
                  <a16:creationId xmlns:a16="http://schemas.microsoft.com/office/drawing/2014/main" id="{75DC29DE-A089-49A3-8ABA-69BAB290E7E4}"/>
                </a:ext>
              </a:extLst>
            </p:cNvPr>
            <p:cNvSpPr/>
            <p:nvPr/>
          </p:nvSpPr>
          <p:spPr>
            <a:xfrm>
              <a:off x="5960138" y="3983874"/>
              <a:ext cx="1188720" cy="264795"/>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Rectangle 11">
              <a:extLst>
                <a:ext uri="{FF2B5EF4-FFF2-40B4-BE49-F238E27FC236}">
                  <a16:creationId xmlns:a16="http://schemas.microsoft.com/office/drawing/2014/main" id="{92CE755F-152B-4039-A792-E867EE16DD29}"/>
                </a:ext>
              </a:extLst>
            </p:cNvPr>
            <p:cNvSpPr/>
            <p:nvPr/>
          </p:nvSpPr>
          <p:spPr>
            <a:xfrm>
              <a:off x="5960138" y="4826648"/>
              <a:ext cx="1188720" cy="264795"/>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Rectangle 13">
              <a:extLst>
                <a:ext uri="{FF2B5EF4-FFF2-40B4-BE49-F238E27FC236}">
                  <a16:creationId xmlns:a16="http://schemas.microsoft.com/office/drawing/2014/main" id="{FF978FEF-096D-45E7-B280-5B8104354F17}"/>
                </a:ext>
              </a:extLst>
            </p:cNvPr>
            <p:cNvSpPr/>
            <p:nvPr/>
          </p:nvSpPr>
          <p:spPr>
            <a:xfrm>
              <a:off x="3492655" y="1568289"/>
              <a:ext cx="1709263" cy="659423"/>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Rectangle 12">
              <a:extLst>
                <a:ext uri="{FF2B5EF4-FFF2-40B4-BE49-F238E27FC236}">
                  <a16:creationId xmlns:a16="http://schemas.microsoft.com/office/drawing/2014/main" id="{57733E30-A9D8-419F-8734-257E15B3FCBC}"/>
                </a:ext>
              </a:extLst>
            </p:cNvPr>
            <p:cNvSpPr/>
            <p:nvPr/>
          </p:nvSpPr>
          <p:spPr>
            <a:xfrm>
              <a:off x="1616223" y="4694250"/>
              <a:ext cx="1188720" cy="264795"/>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Material Design</a:t>
              </a:r>
            </a:p>
          </p:txBody>
        </p:sp>
        <p:sp>
          <p:nvSpPr>
            <p:cNvPr id="16" name="Rectangle 15">
              <a:extLst>
                <a:ext uri="{FF2B5EF4-FFF2-40B4-BE49-F238E27FC236}">
                  <a16:creationId xmlns:a16="http://schemas.microsoft.com/office/drawing/2014/main" id="{20589C42-EC7D-4668-AEF7-26E1E1DF6DE0}"/>
                </a:ext>
              </a:extLst>
            </p:cNvPr>
            <p:cNvSpPr/>
            <p:nvPr/>
          </p:nvSpPr>
          <p:spPr>
            <a:xfrm>
              <a:off x="7263489" y="4508620"/>
              <a:ext cx="1188720" cy="264795"/>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Coatings</a:t>
              </a:r>
            </a:p>
          </p:txBody>
        </p:sp>
        <p:sp>
          <p:nvSpPr>
            <p:cNvPr id="17" name="Rectangle 16">
              <a:extLst>
                <a:ext uri="{FF2B5EF4-FFF2-40B4-BE49-F238E27FC236}">
                  <a16:creationId xmlns:a16="http://schemas.microsoft.com/office/drawing/2014/main" id="{2A250C3B-8C14-43E3-A8BC-FAF48BA36D77}"/>
                </a:ext>
              </a:extLst>
            </p:cNvPr>
            <p:cNvSpPr/>
            <p:nvPr/>
          </p:nvSpPr>
          <p:spPr>
            <a:xfrm>
              <a:off x="7263489" y="4826648"/>
              <a:ext cx="1555072" cy="264795"/>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High Temp Properties</a:t>
              </a:r>
            </a:p>
          </p:txBody>
        </p:sp>
      </p:grpSp>
      <p:sp>
        <p:nvSpPr>
          <p:cNvPr id="18" name="Title 1">
            <a:extLst>
              <a:ext uri="{FF2B5EF4-FFF2-40B4-BE49-F238E27FC236}">
                <a16:creationId xmlns:a16="http://schemas.microsoft.com/office/drawing/2014/main" id="{E9EA8B4B-4CE4-4619-AD88-87E8CC8718BC}"/>
              </a:ext>
            </a:extLst>
          </p:cNvPr>
          <p:cNvSpPr txBox="1">
            <a:spLocks/>
          </p:cNvSpPr>
          <p:nvPr/>
        </p:nvSpPr>
        <p:spPr>
          <a:xfrm>
            <a:off x="0" y="250871"/>
            <a:ext cx="12192000" cy="4616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Background: AM Process </a:t>
            </a:r>
          </a:p>
        </p:txBody>
      </p:sp>
    </p:spTree>
    <p:extLst>
      <p:ext uri="{BB962C8B-B14F-4D97-AF65-F5344CB8AC3E}">
        <p14:creationId xmlns:p14="http://schemas.microsoft.com/office/powerpoint/2010/main" val="425761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Background: Refractory Metals</a:t>
            </a:r>
          </a:p>
        </p:txBody>
      </p:sp>
      <p:sp>
        <p:nvSpPr>
          <p:cNvPr id="12" name="Content Placeholder 2"/>
          <p:cNvSpPr>
            <a:spLocks noGrp="1"/>
          </p:cNvSpPr>
          <p:nvPr>
            <p:ph idx="1"/>
          </p:nvPr>
        </p:nvSpPr>
        <p:spPr>
          <a:xfrm>
            <a:off x="331212" y="826299"/>
            <a:ext cx="6664455" cy="5746296"/>
          </a:xfrm>
        </p:spPr>
        <p:txBody>
          <a:bodyPr>
            <a:noAutofit/>
          </a:bodyPr>
          <a:lstStyle/>
          <a:p>
            <a:pPr>
              <a:lnSpc>
                <a:spcPct val="100000"/>
              </a:lnSpc>
              <a:spcBef>
                <a:spcPts val="0"/>
              </a:spcBef>
            </a:pPr>
            <a:r>
              <a:rPr lang="en-US" sz="2400" dirty="0"/>
              <a:t>Refractory metals and alloys are used for service in extreme high temperature environments:</a:t>
            </a:r>
          </a:p>
          <a:p>
            <a:pPr lvl="1">
              <a:lnSpc>
                <a:spcPct val="100000"/>
              </a:lnSpc>
              <a:spcBef>
                <a:spcPts val="0"/>
              </a:spcBef>
              <a:buFont typeface="Calibri" panose="020F0502020204030204" pitchFamily="34" charset="0"/>
              <a:buChar char="–"/>
            </a:pPr>
            <a:r>
              <a:rPr lang="en-US" sz="1800" dirty="0"/>
              <a:t>Reaction Control System (RCS) thrusters.</a:t>
            </a:r>
          </a:p>
          <a:p>
            <a:pPr lvl="1">
              <a:lnSpc>
                <a:spcPct val="100000"/>
              </a:lnSpc>
              <a:spcBef>
                <a:spcPts val="0"/>
              </a:spcBef>
              <a:buFont typeface="Calibri" panose="020F0502020204030204" pitchFamily="34" charset="0"/>
              <a:buChar char="–"/>
            </a:pPr>
            <a:r>
              <a:rPr lang="en-US" sz="1800" dirty="0"/>
              <a:t>Space Nuclear Propulsion (SNP) clad and structure.</a:t>
            </a:r>
          </a:p>
          <a:p>
            <a:pPr lvl="1">
              <a:lnSpc>
                <a:spcPct val="100000"/>
              </a:lnSpc>
              <a:spcBef>
                <a:spcPts val="0"/>
              </a:spcBef>
              <a:buFont typeface="Calibri" panose="020F0502020204030204" pitchFamily="34" charset="0"/>
              <a:buChar char="–"/>
            </a:pPr>
            <a:r>
              <a:rPr lang="en-US" sz="1800" dirty="0"/>
              <a:t>Hypergolic / green propulsion chambers and catalyst.</a:t>
            </a:r>
          </a:p>
          <a:p>
            <a:pPr lvl="1">
              <a:lnSpc>
                <a:spcPct val="100000"/>
              </a:lnSpc>
              <a:spcBef>
                <a:spcPts val="0"/>
              </a:spcBef>
              <a:buFont typeface="Calibri" panose="020F0502020204030204" pitchFamily="34" charset="0"/>
              <a:buChar char="–"/>
            </a:pPr>
            <a:r>
              <a:rPr lang="en-US" sz="1800" dirty="0"/>
              <a:t>Electric propulsion grids.</a:t>
            </a:r>
          </a:p>
          <a:p>
            <a:pPr lvl="1">
              <a:lnSpc>
                <a:spcPct val="100000"/>
              </a:lnSpc>
              <a:spcBef>
                <a:spcPts val="0"/>
              </a:spcBef>
              <a:buFont typeface="Calibri" panose="020F0502020204030204" pitchFamily="34" charset="0"/>
              <a:buChar char="–"/>
            </a:pPr>
            <a:r>
              <a:rPr lang="en-US" sz="1800" dirty="0"/>
              <a:t>Power conversion system heat pipes and regenerators.</a:t>
            </a:r>
          </a:p>
          <a:p>
            <a:pPr lvl="1">
              <a:lnSpc>
                <a:spcPct val="100000"/>
              </a:lnSpc>
              <a:spcBef>
                <a:spcPts val="0"/>
              </a:spcBef>
              <a:buFont typeface="Calibri" panose="020F0502020204030204" pitchFamily="34" charset="0"/>
              <a:buChar char="–"/>
            </a:pPr>
            <a:r>
              <a:rPr lang="en-US" sz="1800" dirty="0"/>
              <a:t>Hypersonic wing leading edges.</a:t>
            </a:r>
          </a:p>
          <a:p>
            <a:pPr>
              <a:lnSpc>
                <a:spcPct val="100000"/>
              </a:lnSpc>
              <a:spcBef>
                <a:spcPts val="0"/>
              </a:spcBef>
            </a:pPr>
            <a:endParaRPr lang="en-US" sz="1800" dirty="0">
              <a:cs typeface="Calibri"/>
            </a:endParaRPr>
          </a:p>
          <a:p>
            <a:pPr>
              <a:lnSpc>
                <a:spcPct val="100000"/>
              </a:lnSpc>
              <a:spcBef>
                <a:spcPts val="0"/>
              </a:spcBef>
            </a:pPr>
            <a:r>
              <a:rPr lang="en-US" sz="2400" dirty="0"/>
              <a:t>Refractory metals are desirable due to:</a:t>
            </a:r>
          </a:p>
          <a:p>
            <a:pPr lvl="1">
              <a:lnSpc>
                <a:spcPct val="100000"/>
              </a:lnSpc>
              <a:spcBef>
                <a:spcPts val="0"/>
              </a:spcBef>
            </a:pPr>
            <a:r>
              <a:rPr lang="en-US" sz="1800" dirty="0"/>
              <a:t>High melt temperature (</a:t>
            </a:r>
            <a:r>
              <a:rPr lang="en-US" sz="1800" i="1" dirty="0"/>
              <a:t>T</a:t>
            </a:r>
            <a:r>
              <a:rPr lang="en-US" sz="1800" i="1" baseline="-25000" dirty="0"/>
              <a:t>m</a:t>
            </a:r>
            <a:r>
              <a:rPr lang="en-US" sz="1800" dirty="0"/>
              <a:t>).</a:t>
            </a:r>
          </a:p>
          <a:p>
            <a:pPr lvl="1">
              <a:lnSpc>
                <a:spcPct val="100000"/>
              </a:lnSpc>
              <a:spcBef>
                <a:spcPts val="0"/>
              </a:spcBef>
            </a:pPr>
            <a:r>
              <a:rPr lang="en-US" sz="1800" dirty="0"/>
              <a:t>Retain strength and hardness at elevated temperature.</a:t>
            </a:r>
          </a:p>
          <a:p>
            <a:pPr lvl="1">
              <a:lnSpc>
                <a:spcPct val="100000"/>
              </a:lnSpc>
              <a:spcBef>
                <a:spcPts val="0"/>
              </a:spcBef>
              <a:buFont typeface="Calibri" panose="020F0502020204030204" pitchFamily="34" charset="0"/>
              <a:buChar char="–"/>
            </a:pPr>
            <a:endParaRPr lang="en-US" sz="1800" dirty="0"/>
          </a:p>
          <a:p>
            <a:pPr>
              <a:lnSpc>
                <a:spcPct val="100000"/>
              </a:lnSpc>
              <a:spcBef>
                <a:spcPts val="0"/>
              </a:spcBef>
            </a:pPr>
            <a:r>
              <a:rPr lang="en-US" sz="2400" dirty="0"/>
              <a:t>Aerospace refractory metal parts tend to be:</a:t>
            </a:r>
          </a:p>
          <a:p>
            <a:pPr lvl="1">
              <a:lnSpc>
                <a:spcPct val="100000"/>
              </a:lnSpc>
              <a:spcBef>
                <a:spcPts val="0"/>
              </a:spcBef>
              <a:buFont typeface="Calibri" panose="020F0502020204030204" pitchFamily="34" charset="0"/>
              <a:buChar char="–"/>
            </a:pPr>
            <a:r>
              <a:rPr lang="en-US" sz="1800" dirty="0"/>
              <a:t>Thin wall geometries (converging-diverging nozzles).</a:t>
            </a:r>
          </a:p>
          <a:p>
            <a:pPr lvl="1">
              <a:lnSpc>
                <a:spcPct val="100000"/>
              </a:lnSpc>
              <a:spcBef>
                <a:spcPts val="0"/>
              </a:spcBef>
              <a:buFont typeface="Calibri" panose="020F0502020204030204" pitchFamily="34" charset="0"/>
              <a:buChar char="–"/>
            </a:pPr>
            <a:r>
              <a:rPr lang="en-US" sz="1800" dirty="0"/>
              <a:t>Relatively simple geometries.</a:t>
            </a:r>
          </a:p>
          <a:p>
            <a:pPr lvl="1">
              <a:lnSpc>
                <a:spcPct val="100000"/>
              </a:lnSpc>
              <a:spcBef>
                <a:spcPts val="0"/>
              </a:spcBef>
              <a:buFont typeface="Calibri" panose="020F0502020204030204" pitchFamily="34" charset="0"/>
              <a:buChar char="–"/>
            </a:pPr>
            <a:r>
              <a:rPr lang="en-US" sz="1800" dirty="0"/>
              <a:t>High buy-to-fly ratio (20:1 to 50:1).</a:t>
            </a:r>
          </a:p>
          <a:p>
            <a:pPr lvl="1">
              <a:lnSpc>
                <a:spcPct val="100000"/>
              </a:lnSpc>
              <a:spcBef>
                <a:spcPts val="0"/>
              </a:spcBef>
              <a:buFont typeface="Calibri" panose="020F0502020204030204" pitchFamily="34" charset="0"/>
              <a:buChar char="–"/>
            </a:pPr>
            <a:r>
              <a:rPr lang="en-US" sz="1800" dirty="0"/>
              <a:t>Low production rate.</a:t>
            </a:r>
          </a:p>
        </p:txBody>
      </p:sp>
      <p:grpSp>
        <p:nvGrpSpPr>
          <p:cNvPr id="15" name="Group 14"/>
          <p:cNvGrpSpPr/>
          <p:nvPr/>
        </p:nvGrpSpPr>
        <p:grpSpPr>
          <a:xfrm>
            <a:off x="7525627" y="821770"/>
            <a:ext cx="2372159" cy="1727750"/>
            <a:chOff x="4997905" y="886451"/>
            <a:chExt cx="2372159" cy="1727750"/>
          </a:xfrm>
        </p:grpSpPr>
        <p:pic>
          <p:nvPicPr>
            <p:cNvPr id="18" name="Picture 17"/>
            <p:cNvPicPr>
              <a:picLocks noChangeAspect="1"/>
            </p:cNvPicPr>
            <p:nvPr/>
          </p:nvPicPr>
          <p:blipFill>
            <a:blip r:embed="rId3"/>
            <a:stretch>
              <a:fillRect/>
            </a:stretch>
          </p:blipFill>
          <p:spPr>
            <a:xfrm>
              <a:off x="4997905" y="886451"/>
              <a:ext cx="2372159" cy="1371600"/>
            </a:xfrm>
            <a:prstGeom prst="rect">
              <a:avLst/>
            </a:prstGeom>
          </p:spPr>
        </p:pic>
        <p:sp>
          <p:nvSpPr>
            <p:cNvPr id="21" name="TextBox 20"/>
            <p:cNvSpPr txBox="1"/>
            <p:nvPr/>
          </p:nvSpPr>
          <p:spPr>
            <a:xfrm>
              <a:off x="4997905" y="2214091"/>
              <a:ext cx="2372159" cy="400110"/>
            </a:xfrm>
            <a:prstGeom prst="rect">
              <a:avLst/>
            </a:prstGeom>
            <a:noFill/>
          </p:spPr>
          <p:txBody>
            <a:bodyPr wrap="square" rtlCol="0">
              <a:spAutoFit/>
            </a:bodyPr>
            <a:lstStyle/>
            <a:p>
              <a:pPr algn="ctr"/>
              <a:r>
                <a:rPr lang="en-US" sz="1000" dirty="0">
                  <a:cs typeface="Arial" panose="020B0604020202020204" pitchFamily="34" charset="0"/>
                </a:rPr>
                <a:t>Apollo CSM RSC using C103.  Courtesy Aerojet-Rocketdyne</a:t>
              </a:r>
              <a:endParaRPr lang="en-US" sz="1000" i="1" dirty="0">
                <a:cs typeface="Arial" panose="020B0604020202020204" pitchFamily="34" charset="0"/>
              </a:endParaRPr>
            </a:p>
          </p:txBody>
        </p:sp>
      </p:grpSp>
      <p:grpSp>
        <p:nvGrpSpPr>
          <p:cNvPr id="4" name="Group 3"/>
          <p:cNvGrpSpPr/>
          <p:nvPr/>
        </p:nvGrpSpPr>
        <p:grpSpPr>
          <a:xfrm>
            <a:off x="10013950" y="1113663"/>
            <a:ext cx="1968500" cy="3089786"/>
            <a:chOff x="9455103" y="826299"/>
            <a:chExt cx="1968500" cy="3089786"/>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0718" y="826299"/>
              <a:ext cx="1575379" cy="2743200"/>
            </a:xfrm>
            <a:prstGeom prst="rect">
              <a:avLst/>
            </a:prstGeom>
          </p:spPr>
        </p:pic>
        <p:sp>
          <p:nvSpPr>
            <p:cNvPr id="22" name="TextBox 21"/>
            <p:cNvSpPr txBox="1"/>
            <p:nvPr/>
          </p:nvSpPr>
          <p:spPr>
            <a:xfrm>
              <a:off x="9455103" y="3515975"/>
              <a:ext cx="1968500" cy="400110"/>
            </a:xfrm>
            <a:prstGeom prst="rect">
              <a:avLst/>
            </a:prstGeom>
            <a:noFill/>
          </p:spPr>
          <p:txBody>
            <a:bodyPr wrap="square" rtlCol="0">
              <a:spAutoFit/>
            </a:bodyPr>
            <a:lstStyle/>
            <a:p>
              <a:pPr algn="ctr"/>
              <a:r>
                <a:rPr lang="en-US" sz="1000" dirty="0">
                  <a:cs typeface="Arial" panose="020B0604020202020204" pitchFamily="34" charset="0"/>
                </a:rPr>
                <a:t>TZM alloy heat pipe.  Courtesy Advanced Cooling Technologies.</a:t>
              </a:r>
              <a:endParaRPr lang="en-US" sz="1000" i="1" dirty="0">
                <a:cs typeface="Arial" panose="020B0604020202020204" pitchFamily="34" charset="0"/>
              </a:endParaRPr>
            </a:p>
          </p:txBody>
        </p:sp>
      </p:grpSp>
      <p:grpSp>
        <p:nvGrpSpPr>
          <p:cNvPr id="7" name="Group 6"/>
          <p:cNvGrpSpPr/>
          <p:nvPr/>
        </p:nvGrpSpPr>
        <p:grpSpPr>
          <a:xfrm>
            <a:off x="7927813" y="2669342"/>
            <a:ext cx="1949041" cy="1000271"/>
            <a:chOff x="7530114" y="2959572"/>
            <a:chExt cx="1949041" cy="1000271"/>
          </a:xfrm>
        </p:grpSpPr>
        <p:pic>
          <p:nvPicPr>
            <p:cNvPr id="23" name="Picture 22">
              <a:extLst>
                <a:ext uri="{FF2B5EF4-FFF2-40B4-BE49-F238E27FC236}">
                  <a16:creationId xmlns:a16="http://schemas.microsoft.com/office/drawing/2014/main" id="{77162668-18E0-F941-8E99-F2B721563696}"/>
                </a:ext>
              </a:extLst>
            </p:cNvPr>
            <p:cNvPicPr>
              <a:picLocks noChangeAspect="1"/>
            </p:cNvPicPr>
            <p:nvPr/>
          </p:nvPicPr>
          <p:blipFill rotWithShape="1">
            <a:blip r:embed="rId5">
              <a:extLst>
                <a:ext uri="{28A0092B-C50C-407E-A947-70E740481C1C}">
                  <a14:useLocalDpi xmlns:a14="http://schemas.microsoft.com/office/drawing/2010/main" val="0"/>
                </a:ext>
              </a:extLst>
            </a:blip>
            <a:srcRect t="16401" b="42250"/>
            <a:stretch/>
          </p:blipFill>
          <p:spPr>
            <a:xfrm>
              <a:off x="7530114" y="2959572"/>
              <a:ext cx="1949041" cy="803305"/>
            </a:xfrm>
            <a:prstGeom prst="rect">
              <a:avLst/>
            </a:prstGeom>
          </p:spPr>
        </p:pic>
        <p:sp>
          <p:nvSpPr>
            <p:cNvPr id="24" name="TextBox 23"/>
            <p:cNvSpPr txBox="1"/>
            <p:nvPr/>
          </p:nvSpPr>
          <p:spPr>
            <a:xfrm>
              <a:off x="7530114" y="3713622"/>
              <a:ext cx="1949041" cy="246221"/>
            </a:xfrm>
            <a:prstGeom prst="rect">
              <a:avLst/>
            </a:prstGeom>
            <a:noFill/>
          </p:spPr>
          <p:txBody>
            <a:bodyPr wrap="square" rtlCol="0">
              <a:spAutoFit/>
            </a:bodyPr>
            <a:lstStyle/>
            <a:p>
              <a:pPr algn="ctr"/>
              <a:r>
                <a:rPr lang="en-US" sz="1000" dirty="0">
                  <a:cs typeface="Arial" panose="020B0604020202020204" pitchFamily="34" charset="0"/>
                </a:rPr>
                <a:t>Green propulsion Re thruster.</a:t>
              </a:r>
              <a:endParaRPr lang="en-US" sz="1000" i="1" dirty="0">
                <a:cs typeface="Arial" panose="020B0604020202020204" pitchFamily="34" charset="0"/>
              </a:endParaRPr>
            </a:p>
          </p:txBody>
        </p:sp>
      </p:grpSp>
      <p:grpSp>
        <p:nvGrpSpPr>
          <p:cNvPr id="14" name="Group 13"/>
          <p:cNvGrpSpPr/>
          <p:nvPr/>
        </p:nvGrpSpPr>
        <p:grpSpPr>
          <a:xfrm>
            <a:off x="6475474" y="3749504"/>
            <a:ext cx="2000774" cy="2957498"/>
            <a:chOff x="7745662" y="1209891"/>
            <a:chExt cx="2000774" cy="2957498"/>
          </a:xfrm>
        </p:grpSpPr>
        <p:sp>
          <p:nvSpPr>
            <p:cNvPr id="17" name="TextBox 16">
              <a:extLst>
                <a:ext uri="{FF2B5EF4-FFF2-40B4-BE49-F238E27FC236}">
                  <a16:creationId xmlns:a16="http://schemas.microsoft.com/office/drawing/2014/main" id="{F94CC5D9-7E19-6F49-8677-73F6E2D9CA80}"/>
                </a:ext>
              </a:extLst>
            </p:cNvPr>
            <p:cNvSpPr txBox="1"/>
            <p:nvPr/>
          </p:nvSpPr>
          <p:spPr>
            <a:xfrm>
              <a:off x="7745662" y="3921168"/>
              <a:ext cx="2000774" cy="246221"/>
            </a:xfrm>
            <a:prstGeom prst="rect">
              <a:avLst/>
            </a:prstGeom>
            <a:noFill/>
          </p:spPr>
          <p:txBody>
            <a:bodyPr wrap="square" rtlCol="0">
              <a:spAutoFit/>
            </a:bodyPr>
            <a:lstStyle/>
            <a:p>
              <a:pPr algn="ctr"/>
              <a:r>
                <a:rPr lang="en-US" sz="1000" i="0" dirty="0">
                  <a:cs typeface="Arial" panose="020B0604020202020204" pitchFamily="34" charset="0"/>
                </a:rPr>
                <a:t>Traditional Refractory Alloys</a:t>
              </a:r>
            </a:p>
          </p:txBody>
        </p:sp>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45662" y="1209891"/>
              <a:ext cx="2000774" cy="2743200"/>
            </a:xfrm>
            <a:prstGeom prst="rect">
              <a:avLst/>
            </a:prstGeom>
          </p:spPr>
        </p:pic>
      </p:grpSp>
      <p:grpSp>
        <p:nvGrpSpPr>
          <p:cNvPr id="5" name="Group 4"/>
          <p:cNvGrpSpPr/>
          <p:nvPr/>
        </p:nvGrpSpPr>
        <p:grpSpPr>
          <a:xfrm>
            <a:off x="8630957" y="4379651"/>
            <a:ext cx="3381077" cy="1588627"/>
            <a:chOff x="8694457" y="4366951"/>
            <a:chExt cx="3381077" cy="1588627"/>
          </a:xfrm>
        </p:grpSpPr>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94457" y="4366951"/>
              <a:ext cx="3381077" cy="1371600"/>
            </a:xfrm>
            <a:prstGeom prst="rect">
              <a:avLst/>
            </a:prstGeom>
          </p:spPr>
        </p:pic>
        <p:sp>
          <p:nvSpPr>
            <p:cNvPr id="20" name="TextBox 19"/>
            <p:cNvSpPr txBox="1"/>
            <p:nvPr/>
          </p:nvSpPr>
          <p:spPr>
            <a:xfrm>
              <a:off x="8694458" y="5709357"/>
              <a:ext cx="3381076" cy="246221"/>
            </a:xfrm>
            <a:prstGeom prst="rect">
              <a:avLst/>
            </a:prstGeom>
            <a:noFill/>
          </p:spPr>
          <p:txBody>
            <a:bodyPr wrap="square" rtlCol="0">
              <a:spAutoFit/>
            </a:bodyPr>
            <a:lstStyle/>
            <a:p>
              <a:pPr algn="ctr"/>
              <a:r>
                <a:rPr lang="en-US" sz="1000" dirty="0">
                  <a:cs typeface="Arial" panose="020B0604020202020204" pitchFamily="34" charset="0"/>
                </a:rPr>
                <a:t>X-51A hypersonic test vehicle.  Courtesy USAF.</a:t>
              </a:r>
              <a:endParaRPr lang="en-US" sz="1000" i="1" dirty="0">
                <a:cs typeface="Arial" panose="020B0604020202020204" pitchFamily="34" charset="0"/>
              </a:endParaRPr>
            </a:p>
          </p:txBody>
        </p:sp>
      </p:grpSp>
    </p:spTree>
    <p:extLst>
      <p:ext uri="{BB962C8B-B14F-4D97-AF65-F5344CB8AC3E}">
        <p14:creationId xmlns:p14="http://schemas.microsoft.com/office/powerpoint/2010/main" val="1485411906"/>
      </p:ext>
    </p:extLst>
  </p:cSld>
  <p:clrMapOvr>
    <a:masterClrMapping/>
  </p:clrMapOvr>
  <mc:AlternateContent xmlns:mc="http://schemas.openxmlformats.org/markup-compatibility/2006" xmlns:p14="http://schemas.microsoft.com/office/powerpoint/2010/main">
    <mc:Choice Requires="p14">
      <p:transition spd="slow" p14:dur="2000" advTm="42929"/>
    </mc:Choice>
    <mc:Fallback xmlns="">
      <p:transition spd="slow" advTm="4292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Problem</a:t>
            </a:r>
          </a:p>
        </p:txBody>
      </p:sp>
      <p:sp>
        <p:nvSpPr>
          <p:cNvPr id="12" name="Content Placeholder 2"/>
          <p:cNvSpPr>
            <a:spLocks noGrp="1"/>
          </p:cNvSpPr>
          <p:nvPr>
            <p:ph idx="1"/>
          </p:nvPr>
        </p:nvSpPr>
        <p:spPr>
          <a:xfrm>
            <a:off x="374138" y="752217"/>
            <a:ext cx="7974587" cy="5746296"/>
          </a:xfrm>
        </p:spPr>
        <p:txBody>
          <a:bodyPr>
            <a:noAutofit/>
          </a:bodyPr>
          <a:lstStyle/>
          <a:p>
            <a:pPr>
              <a:lnSpc>
                <a:spcPct val="100000"/>
              </a:lnSpc>
              <a:spcBef>
                <a:spcPts val="0"/>
              </a:spcBef>
            </a:pPr>
            <a:r>
              <a:rPr lang="en-US" sz="2400" dirty="0"/>
              <a:t>Traditional refractory manufacture is difficult and expensive:</a:t>
            </a:r>
          </a:p>
          <a:p>
            <a:pPr lvl="1">
              <a:lnSpc>
                <a:spcPct val="100000"/>
              </a:lnSpc>
              <a:spcBef>
                <a:spcPts val="0"/>
              </a:spcBef>
              <a:buFont typeface="Calibri" panose="020F0502020204030204" pitchFamily="34" charset="0"/>
              <a:buChar char="–"/>
            </a:pPr>
            <a:r>
              <a:rPr lang="en-US" sz="1800" dirty="0"/>
              <a:t>Bar, plate, tube, sheet stocks and sizes limited (constrains design).</a:t>
            </a:r>
          </a:p>
          <a:p>
            <a:pPr lvl="1">
              <a:lnSpc>
                <a:spcPct val="100000"/>
              </a:lnSpc>
              <a:spcBef>
                <a:spcPts val="0"/>
              </a:spcBef>
              <a:buFont typeface="Calibri" panose="020F0502020204030204" pitchFamily="34" charset="0"/>
              <a:buChar char="–"/>
            </a:pPr>
            <a:r>
              <a:rPr lang="en-US" sz="1800" dirty="0"/>
              <a:t>Powder feedstock are angular and not usually alloyed.</a:t>
            </a:r>
          </a:p>
          <a:p>
            <a:pPr lvl="1">
              <a:lnSpc>
                <a:spcPct val="100000"/>
              </a:lnSpc>
              <a:spcBef>
                <a:spcPts val="0"/>
              </a:spcBef>
              <a:buFont typeface="Calibri" panose="020F0502020204030204" pitchFamily="34" charset="0"/>
              <a:buChar char="–"/>
            </a:pPr>
            <a:r>
              <a:rPr lang="en-US" sz="1800" dirty="0"/>
              <a:t>High feedstock cost.</a:t>
            </a:r>
          </a:p>
          <a:p>
            <a:pPr lvl="1">
              <a:lnSpc>
                <a:spcPct val="100000"/>
              </a:lnSpc>
              <a:spcBef>
                <a:spcPts val="0"/>
              </a:spcBef>
              <a:buFont typeface="Calibri" panose="020F0502020204030204" pitchFamily="34" charset="0"/>
              <a:buChar char="–"/>
            </a:pPr>
            <a:r>
              <a:rPr lang="en-US" sz="1800" dirty="0"/>
              <a:t>Relatively difficult to form/machine (fracture prone).</a:t>
            </a:r>
          </a:p>
          <a:p>
            <a:pPr lvl="1">
              <a:lnSpc>
                <a:spcPct val="100000"/>
              </a:lnSpc>
              <a:spcBef>
                <a:spcPts val="0"/>
              </a:spcBef>
              <a:buFont typeface="Calibri" panose="020F0502020204030204" pitchFamily="34" charset="0"/>
              <a:buChar char="–"/>
            </a:pPr>
            <a:r>
              <a:rPr lang="en-US" sz="1800" dirty="0"/>
              <a:t>Heat treatment requires specialized facilities (O, C, N sensitive).</a:t>
            </a:r>
          </a:p>
          <a:p>
            <a:pPr lvl="1">
              <a:lnSpc>
                <a:spcPct val="100000"/>
              </a:lnSpc>
              <a:spcBef>
                <a:spcPts val="0"/>
              </a:spcBef>
              <a:buFont typeface="Calibri" panose="020F0502020204030204" pitchFamily="34" charset="0"/>
              <a:buChar char="–"/>
            </a:pPr>
            <a:r>
              <a:rPr lang="en-US" sz="1800" dirty="0"/>
              <a:t>Joining options limited (e-beam weld).</a:t>
            </a:r>
          </a:p>
          <a:p>
            <a:pPr lvl="1">
              <a:lnSpc>
                <a:spcPct val="100000"/>
              </a:lnSpc>
              <a:spcBef>
                <a:spcPts val="0"/>
              </a:spcBef>
              <a:buFont typeface="Calibri" panose="020F0502020204030204" pitchFamily="34" charset="0"/>
              <a:buChar char="–"/>
            </a:pPr>
            <a:r>
              <a:rPr lang="en-US" sz="1800" dirty="0"/>
              <a:t>Inspection options limited.</a:t>
            </a:r>
          </a:p>
          <a:p>
            <a:pPr lvl="1">
              <a:lnSpc>
                <a:spcPct val="100000"/>
              </a:lnSpc>
              <a:spcBef>
                <a:spcPts val="0"/>
              </a:spcBef>
              <a:buFont typeface="Calibri" panose="020F0502020204030204" pitchFamily="34" charset="0"/>
              <a:buChar char="–"/>
            </a:pPr>
            <a:endParaRPr lang="en-US" sz="2000" dirty="0"/>
          </a:p>
          <a:p>
            <a:pPr>
              <a:lnSpc>
                <a:spcPct val="100000"/>
              </a:lnSpc>
              <a:spcBef>
                <a:spcPts val="0"/>
              </a:spcBef>
            </a:pPr>
            <a:r>
              <a:rPr lang="en-US" sz="2400" dirty="0">
                <a:cs typeface="Arial" panose="020B0604020202020204" pitchFamily="34" charset="0"/>
              </a:rPr>
              <a:t>Alloys designed for traditional manufacture:</a:t>
            </a:r>
            <a:r>
              <a:rPr lang="en-US" sz="2400" dirty="0"/>
              <a:t> </a:t>
            </a:r>
          </a:p>
          <a:p>
            <a:pPr lvl="1">
              <a:lnSpc>
                <a:spcPct val="100000"/>
              </a:lnSpc>
              <a:spcBef>
                <a:spcPts val="0"/>
              </a:spcBef>
              <a:buFont typeface="Calibri" panose="020F0502020204030204" pitchFamily="34" charset="0"/>
              <a:buChar char="‒"/>
            </a:pPr>
            <a:r>
              <a:rPr lang="en-US" sz="1800" dirty="0"/>
              <a:t>Powder metallurgy (CIP, HIP, deposition).</a:t>
            </a:r>
          </a:p>
          <a:p>
            <a:pPr lvl="1">
              <a:lnSpc>
                <a:spcPct val="100000"/>
              </a:lnSpc>
              <a:spcBef>
                <a:spcPts val="0"/>
              </a:spcBef>
              <a:buFont typeface="Calibri" panose="020F0502020204030204" pitchFamily="34" charset="0"/>
              <a:buChar char="‒"/>
            </a:pPr>
            <a:r>
              <a:rPr lang="en-US" sz="1800" dirty="0"/>
              <a:t>Forging.</a:t>
            </a:r>
          </a:p>
          <a:p>
            <a:pPr lvl="1">
              <a:lnSpc>
                <a:spcPct val="100000"/>
              </a:lnSpc>
              <a:spcBef>
                <a:spcPts val="0"/>
              </a:spcBef>
              <a:buFont typeface="Calibri" panose="020F0502020204030204" pitchFamily="34" charset="0"/>
              <a:buChar char="‒"/>
            </a:pPr>
            <a:r>
              <a:rPr lang="en-US" sz="1800" dirty="0"/>
              <a:t>Wire and/or plunge EDM.</a:t>
            </a:r>
          </a:p>
          <a:p>
            <a:pPr lvl="1">
              <a:lnSpc>
                <a:spcPct val="100000"/>
              </a:lnSpc>
              <a:spcBef>
                <a:spcPts val="0"/>
              </a:spcBef>
              <a:buFont typeface="Calibri" panose="020F0502020204030204" pitchFamily="34" charset="0"/>
              <a:buChar char="‒"/>
            </a:pPr>
            <a:r>
              <a:rPr lang="en-US" sz="1800" dirty="0"/>
              <a:t>W ($100/kg) or Mo ($80/kg) alloyed with 25-47.5 wt%                                    Re ($2.76k/kg) to improve ductility.</a:t>
            </a:r>
          </a:p>
          <a:p>
            <a:pPr lvl="1">
              <a:lnSpc>
                <a:spcPct val="100000"/>
              </a:lnSpc>
              <a:spcBef>
                <a:spcPts val="0"/>
              </a:spcBef>
              <a:buFont typeface="Calibri" panose="020F0502020204030204" pitchFamily="34" charset="0"/>
              <a:buChar char="‒"/>
            </a:pPr>
            <a:endParaRPr lang="en-US" sz="1800" dirty="0">
              <a:cs typeface="Arial" panose="020B0604020202020204" pitchFamily="34" charset="0"/>
            </a:endParaRPr>
          </a:p>
          <a:p>
            <a:pPr>
              <a:lnSpc>
                <a:spcPct val="100000"/>
              </a:lnSpc>
              <a:spcBef>
                <a:spcPts val="0"/>
              </a:spcBef>
            </a:pPr>
            <a:r>
              <a:rPr lang="en-US" sz="2400" dirty="0"/>
              <a:t>Feedstock vendors limited</a:t>
            </a:r>
          </a:p>
          <a:p>
            <a:pPr lvl="1">
              <a:lnSpc>
                <a:spcPct val="100000"/>
              </a:lnSpc>
              <a:spcBef>
                <a:spcPts val="0"/>
              </a:spcBef>
              <a:buFont typeface="Calibri" panose="020F0502020204030204" pitchFamily="34" charset="0"/>
              <a:buChar char="‒"/>
            </a:pPr>
            <a:r>
              <a:rPr lang="en-US" sz="1800" dirty="0"/>
              <a:t>Angular/unalloyed powder does not meet AM specs.</a:t>
            </a:r>
          </a:p>
          <a:p>
            <a:pPr lvl="1">
              <a:lnSpc>
                <a:spcPct val="100000"/>
              </a:lnSpc>
              <a:spcBef>
                <a:spcPts val="0"/>
              </a:spcBef>
              <a:buFont typeface="Calibri" panose="020F0502020204030204" pitchFamily="34" charset="0"/>
              <a:buChar char="‒"/>
            </a:pPr>
            <a:r>
              <a:rPr lang="en-US" sz="1800" dirty="0"/>
              <a:t>Gas atomization methods limited by high </a:t>
            </a:r>
            <a:r>
              <a:rPr lang="en-US" sz="1800" i="1" dirty="0"/>
              <a:t>T</a:t>
            </a:r>
            <a:r>
              <a:rPr lang="en-US" sz="1800" i="1" baseline="-25000" dirty="0"/>
              <a:t>m</a:t>
            </a:r>
            <a:r>
              <a:rPr lang="en-US" sz="1800" dirty="0"/>
              <a:t>. </a:t>
            </a:r>
          </a:p>
          <a:p>
            <a:pPr>
              <a:lnSpc>
                <a:spcPct val="100000"/>
              </a:lnSpc>
              <a:spcBef>
                <a:spcPts val="0"/>
              </a:spcBef>
            </a:pPr>
            <a:endParaRPr lang="en-US" sz="2400" dirty="0"/>
          </a:p>
        </p:txBody>
      </p:sp>
      <p:grpSp>
        <p:nvGrpSpPr>
          <p:cNvPr id="8" name="Group 7"/>
          <p:cNvGrpSpPr/>
          <p:nvPr/>
        </p:nvGrpSpPr>
        <p:grpSpPr>
          <a:xfrm>
            <a:off x="7767271" y="3127633"/>
            <a:ext cx="4206240" cy="1600295"/>
            <a:chOff x="7767271" y="3063371"/>
            <a:chExt cx="4206240" cy="1600295"/>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663" t="6124" r="2226" b="2765"/>
            <a:stretch/>
          </p:blipFill>
          <p:spPr>
            <a:xfrm>
              <a:off x="7767271" y="3063371"/>
              <a:ext cx="4206240" cy="1390688"/>
            </a:xfrm>
            <a:prstGeom prst="rect">
              <a:avLst/>
            </a:prstGeom>
          </p:spPr>
        </p:pic>
        <p:sp>
          <p:nvSpPr>
            <p:cNvPr id="6" name="TextBox 3"/>
            <p:cNvSpPr txBox="1">
              <a:spLocks noChangeArrowheads="1"/>
            </p:cNvSpPr>
            <p:nvPr/>
          </p:nvSpPr>
          <p:spPr bwMode="auto">
            <a:xfrm>
              <a:off x="7767271" y="4417445"/>
              <a:ext cx="4206240" cy="246221"/>
            </a:xfrm>
            <a:prstGeom prst="rect">
              <a:avLst/>
            </a:prstGeom>
            <a:noFill/>
            <a:ln w="9525">
              <a:noFill/>
              <a:miter lim="800000"/>
              <a:headEnd/>
              <a:tailEnd/>
            </a:ln>
          </p:spPr>
          <p:txBody>
            <a:bodyPr wrap="square">
              <a:spAutoFit/>
            </a:bodyPr>
            <a:lstStyle/>
            <a:p>
              <a:pPr algn="ctr"/>
              <a:r>
                <a:rPr lang="en-US" sz="1000" dirty="0">
                  <a:cs typeface="Arial" pitchFamily="34" charset="0"/>
                </a:rPr>
                <a:t>Hot Isostatic Press (HIP) process [1].</a:t>
              </a:r>
            </a:p>
          </p:txBody>
        </p:sp>
      </p:grpSp>
      <p:sp>
        <p:nvSpPr>
          <p:cNvPr id="7" name="TextBox 3"/>
          <p:cNvSpPr txBox="1">
            <a:spLocks noChangeArrowheads="1"/>
          </p:cNvSpPr>
          <p:nvPr/>
        </p:nvSpPr>
        <p:spPr bwMode="auto">
          <a:xfrm>
            <a:off x="19050" y="6356352"/>
            <a:ext cx="5492750" cy="461665"/>
          </a:xfrm>
          <a:prstGeom prst="rect">
            <a:avLst/>
          </a:prstGeom>
          <a:noFill/>
          <a:ln w="9525">
            <a:noFill/>
            <a:miter lim="800000"/>
            <a:headEnd/>
            <a:tailEnd/>
          </a:ln>
        </p:spPr>
        <p:txBody>
          <a:bodyPr wrap="square">
            <a:spAutoFit/>
          </a:bodyPr>
          <a:lstStyle/>
          <a:p>
            <a:r>
              <a:rPr lang="en-US" sz="800" dirty="0">
                <a:latin typeface="Arial" pitchFamily="34" charset="0"/>
                <a:cs typeface="Arial" pitchFamily="34" charset="0"/>
              </a:rPr>
              <a:t>[1] https://www.malvernpanalytical.com/en/industries/advanced-manufacturing/powder-metallurgy/isostatic-pressing.</a:t>
            </a:r>
          </a:p>
          <a:p>
            <a:r>
              <a:rPr lang="en-US" sz="800" dirty="0">
                <a:latin typeface="Arial" pitchFamily="34" charset="0"/>
                <a:cs typeface="Arial" pitchFamily="34" charset="0"/>
              </a:rPr>
              <a:t>[2] https://www.neodynamiki.gr/</a:t>
            </a:r>
          </a:p>
          <a:p>
            <a:r>
              <a:rPr lang="en-US" sz="800" dirty="0">
                <a:latin typeface="Arial" pitchFamily="34" charset="0"/>
                <a:cs typeface="Arial" pitchFamily="34" charset="0"/>
              </a:rPr>
              <a:t>[3] https://plasmapros.com/processes/</a:t>
            </a:r>
          </a:p>
        </p:txBody>
      </p:sp>
      <p:grpSp>
        <p:nvGrpSpPr>
          <p:cNvPr id="5" name="Group 4"/>
          <p:cNvGrpSpPr/>
          <p:nvPr/>
        </p:nvGrpSpPr>
        <p:grpSpPr>
          <a:xfrm>
            <a:off x="6539151" y="4856198"/>
            <a:ext cx="2967742" cy="1868614"/>
            <a:chOff x="6639735" y="4663666"/>
            <a:chExt cx="2967742" cy="1868614"/>
          </a:xfrm>
        </p:grpSpPr>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592" t="9391" r="1947" b="9619"/>
            <a:stretch/>
          </p:blipFill>
          <p:spPr>
            <a:xfrm>
              <a:off x="6639735" y="4663666"/>
              <a:ext cx="2967741" cy="1645920"/>
            </a:xfrm>
            <a:prstGeom prst="rect">
              <a:avLst/>
            </a:prstGeom>
          </p:spPr>
        </p:pic>
        <p:sp>
          <p:nvSpPr>
            <p:cNvPr id="9" name="TextBox 3"/>
            <p:cNvSpPr txBox="1">
              <a:spLocks noChangeArrowheads="1"/>
            </p:cNvSpPr>
            <p:nvPr/>
          </p:nvSpPr>
          <p:spPr bwMode="auto">
            <a:xfrm>
              <a:off x="6639735" y="6286059"/>
              <a:ext cx="2967742" cy="246221"/>
            </a:xfrm>
            <a:prstGeom prst="rect">
              <a:avLst/>
            </a:prstGeom>
            <a:noFill/>
            <a:ln w="9525">
              <a:noFill/>
              <a:miter lim="800000"/>
              <a:headEnd/>
              <a:tailEnd/>
            </a:ln>
          </p:spPr>
          <p:txBody>
            <a:bodyPr wrap="square">
              <a:spAutoFit/>
            </a:bodyPr>
            <a:lstStyle/>
            <a:p>
              <a:pPr algn="ctr"/>
              <a:r>
                <a:rPr lang="en-US" sz="1000" dirty="0">
                  <a:cs typeface="Arial" pitchFamily="34" charset="0"/>
                </a:rPr>
                <a:t>Vacuum Plasma Spray (VPS) process [2].</a:t>
              </a:r>
            </a:p>
          </p:txBody>
        </p:sp>
      </p:grpSp>
      <p:grpSp>
        <p:nvGrpSpPr>
          <p:cNvPr id="10" name="Group 9"/>
          <p:cNvGrpSpPr/>
          <p:nvPr/>
        </p:nvGrpSpPr>
        <p:grpSpPr>
          <a:xfrm>
            <a:off x="9609767" y="4856198"/>
            <a:ext cx="2477194" cy="1852946"/>
            <a:chOff x="9609767" y="4663666"/>
            <a:chExt cx="2477194" cy="1852946"/>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09768" y="4663666"/>
              <a:ext cx="2477193" cy="1645920"/>
            </a:xfrm>
            <a:prstGeom prst="rect">
              <a:avLst/>
            </a:prstGeom>
          </p:spPr>
        </p:pic>
        <p:sp>
          <p:nvSpPr>
            <p:cNvPr id="14" name="TextBox 3"/>
            <p:cNvSpPr txBox="1">
              <a:spLocks noChangeArrowheads="1"/>
            </p:cNvSpPr>
            <p:nvPr/>
          </p:nvSpPr>
          <p:spPr bwMode="auto">
            <a:xfrm>
              <a:off x="9609767" y="6270391"/>
              <a:ext cx="2477194" cy="246221"/>
            </a:xfrm>
            <a:prstGeom prst="rect">
              <a:avLst/>
            </a:prstGeom>
            <a:noFill/>
            <a:ln w="9525">
              <a:noFill/>
              <a:miter lim="800000"/>
              <a:headEnd/>
              <a:tailEnd/>
            </a:ln>
          </p:spPr>
          <p:txBody>
            <a:bodyPr wrap="square">
              <a:spAutoFit/>
            </a:bodyPr>
            <a:lstStyle/>
            <a:p>
              <a:pPr algn="ctr"/>
              <a:r>
                <a:rPr lang="en-US" sz="1000" dirty="0">
                  <a:cs typeface="Arial" pitchFamily="34" charset="0"/>
                </a:rPr>
                <a:t>Electro Deposition / Forming process [3].</a:t>
              </a:r>
            </a:p>
          </p:txBody>
        </p:sp>
      </p:grpSp>
      <p:grpSp>
        <p:nvGrpSpPr>
          <p:cNvPr id="15" name="Group 14"/>
          <p:cNvGrpSpPr/>
          <p:nvPr/>
        </p:nvGrpSpPr>
        <p:grpSpPr>
          <a:xfrm>
            <a:off x="9007191" y="1274406"/>
            <a:ext cx="2090857" cy="1591320"/>
            <a:chOff x="9404193" y="932256"/>
            <a:chExt cx="2090857" cy="1591320"/>
          </a:xfrm>
        </p:grpSpPr>
        <p:pic>
          <p:nvPicPr>
            <p:cNvPr id="16" name="Picture 15"/>
            <p:cNvPicPr>
              <a:picLocks noChangeAspect="1"/>
            </p:cNvPicPr>
            <p:nvPr/>
          </p:nvPicPr>
          <p:blipFill>
            <a:blip r:embed="rId6"/>
            <a:stretch>
              <a:fillRect/>
            </a:stretch>
          </p:blipFill>
          <p:spPr>
            <a:xfrm>
              <a:off x="9404193" y="932256"/>
              <a:ext cx="2090857" cy="1371600"/>
            </a:xfrm>
            <a:prstGeom prst="rect">
              <a:avLst/>
            </a:prstGeom>
          </p:spPr>
        </p:pic>
        <p:sp>
          <p:nvSpPr>
            <p:cNvPr id="17" name="TextBox 16"/>
            <p:cNvSpPr txBox="1"/>
            <p:nvPr/>
          </p:nvSpPr>
          <p:spPr>
            <a:xfrm>
              <a:off x="9404193" y="2277355"/>
              <a:ext cx="2090857" cy="246221"/>
            </a:xfrm>
            <a:prstGeom prst="rect">
              <a:avLst/>
            </a:prstGeom>
            <a:noFill/>
          </p:spPr>
          <p:txBody>
            <a:bodyPr wrap="square" rtlCol="0">
              <a:spAutoFit/>
            </a:bodyPr>
            <a:lstStyle/>
            <a:p>
              <a:pPr algn="ctr"/>
              <a:r>
                <a:rPr lang="en-US" sz="1000" dirty="0">
                  <a:cs typeface="Arial" panose="020B0604020202020204" pitchFamily="34" charset="0"/>
                </a:rPr>
                <a:t>C103 forged bar stock.  Courtesy ATI.</a:t>
              </a:r>
              <a:endParaRPr lang="en-US" sz="1000" i="1" dirty="0">
                <a:cs typeface="Arial" panose="020B0604020202020204" pitchFamily="34" charset="0"/>
              </a:endParaRPr>
            </a:p>
          </p:txBody>
        </p:sp>
      </p:grpSp>
    </p:spTree>
    <p:extLst>
      <p:ext uri="{BB962C8B-B14F-4D97-AF65-F5344CB8AC3E}">
        <p14:creationId xmlns:p14="http://schemas.microsoft.com/office/powerpoint/2010/main" val="496840660"/>
      </p:ext>
    </p:extLst>
  </p:cSld>
  <p:clrMapOvr>
    <a:masterClrMapping/>
  </p:clrMapOvr>
  <mc:AlternateContent xmlns:mc="http://schemas.openxmlformats.org/markup-compatibility/2006" xmlns:p14="http://schemas.microsoft.com/office/powerpoint/2010/main">
    <mc:Choice Requires="p14">
      <p:transition spd="slow" p14:dur="2000" advTm="80091"/>
    </mc:Choice>
    <mc:Fallback xmlns="">
      <p:transition spd="slow" advTm="8009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Picture 74"/>
          <p:cNvPicPr>
            <a:picLocks noChangeAspect="1"/>
          </p:cNvPicPr>
          <p:nvPr/>
        </p:nvPicPr>
        <p:blipFill rotWithShape="1">
          <a:blip r:embed="rId3" cstate="print">
            <a:extLst>
              <a:ext uri="{28A0092B-C50C-407E-A947-70E740481C1C}">
                <a14:useLocalDpi xmlns:a14="http://schemas.microsoft.com/office/drawing/2010/main" val="0"/>
              </a:ext>
            </a:extLst>
          </a:blip>
          <a:srcRect b="9048"/>
          <a:stretch/>
        </p:blipFill>
        <p:spPr>
          <a:xfrm>
            <a:off x="10584274" y="3932813"/>
            <a:ext cx="748670" cy="914400"/>
          </a:xfrm>
          <a:prstGeom prst="rect">
            <a:avLst/>
          </a:prstGeom>
        </p:spPr>
      </p:pic>
      <p:sp>
        <p:nvSpPr>
          <p:cNvPr id="13" name="Title 1"/>
          <p:cNvSpPr>
            <a:spLocks noGrp="1"/>
          </p:cNvSpPr>
          <p:nvPr>
            <p:ph type="title"/>
          </p:nvPr>
        </p:nvSpPr>
        <p:spPr>
          <a:xfrm>
            <a:off x="0" y="250871"/>
            <a:ext cx="12192000" cy="461665"/>
          </a:xfrm>
        </p:spPr>
        <p:txBody>
          <a:bodyPr>
            <a:noAutofit/>
          </a:bodyPr>
          <a:lstStyle/>
          <a:p>
            <a:pPr algn="ctr"/>
            <a:r>
              <a:rPr lang="en-US" sz="3600" dirty="0">
                <a:latin typeface="+mn-lt"/>
              </a:rPr>
              <a:t>Traditional Manufacture Example: NTP Fuel</a:t>
            </a:r>
          </a:p>
        </p:txBody>
      </p:sp>
      <p:grpSp>
        <p:nvGrpSpPr>
          <p:cNvPr id="3" name="Group 2"/>
          <p:cNvGrpSpPr/>
          <p:nvPr/>
        </p:nvGrpSpPr>
        <p:grpSpPr>
          <a:xfrm>
            <a:off x="440155" y="812598"/>
            <a:ext cx="3657599" cy="1126548"/>
            <a:chOff x="635767" y="643311"/>
            <a:chExt cx="3732774" cy="1126548"/>
          </a:xfrm>
        </p:grpSpPr>
        <p:sp>
          <p:nvSpPr>
            <p:cNvPr id="22" name="TextBox 3"/>
            <p:cNvSpPr txBox="1">
              <a:spLocks noChangeArrowheads="1"/>
            </p:cNvSpPr>
            <p:nvPr/>
          </p:nvSpPr>
          <p:spPr bwMode="auto">
            <a:xfrm>
              <a:off x="635767" y="1523638"/>
              <a:ext cx="3657600" cy="246221"/>
            </a:xfrm>
            <a:prstGeom prst="rect">
              <a:avLst/>
            </a:prstGeom>
            <a:noFill/>
            <a:ln w="9525">
              <a:noFill/>
              <a:miter lim="800000"/>
              <a:headEnd/>
              <a:tailEnd/>
            </a:ln>
          </p:spPr>
          <p:txBody>
            <a:bodyPr wrap="square">
              <a:spAutoFit/>
            </a:bodyPr>
            <a:lstStyle/>
            <a:p>
              <a:pPr algn="ctr"/>
              <a:r>
                <a:rPr lang="en-US" sz="1000" dirty="0">
                  <a:cs typeface="Arial" pitchFamily="34" charset="0"/>
                </a:rPr>
                <a:t>Nb can end-caps and spacer grids (water jet).</a:t>
              </a:r>
            </a:p>
          </p:txBody>
        </p:sp>
        <p:pic>
          <p:nvPicPr>
            <p:cNvPr id="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5767" y="643311"/>
              <a:ext cx="373277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6" name="Group 35"/>
          <p:cNvGrpSpPr/>
          <p:nvPr/>
        </p:nvGrpSpPr>
        <p:grpSpPr>
          <a:xfrm>
            <a:off x="4059936" y="811615"/>
            <a:ext cx="2025930" cy="1123637"/>
            <a:chOff x="4078231" y="4196058"/>
            <a:chExt cx="2025930" cy="1123637"/>
          </a:xfrm>
        </p:grpSpPr>
        <p:pic>
          <p:nvPicPr>
            <p:cNvPr id="24"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28709" y="4196058"/>
              <a:ext cx="122804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3"/>
            <p:cNvSpPr txBox="1">
              <a:spLocks noChangeArrowheads="1"/>
            </p:cNvSpPr>
            <p:nvPr/>
          </p:nvSpPr>
          <p:spPr bwMode="auto">
            <a:xfrm>
              <a:off x="4078231" y="5073474"/>
              <a:ext cx="2025930" cy="246221"/>
            </a:xfrm>
            <a:prstGeom prst="rect">
              <a:avLst/>
            </a:prstGeom>
            <a:noFill/>
            <a:ln w="9525">
              <a:noFill/>
              <a:miter lim="800000"/>
              <a:headEnd/>
              <a:tailEnd/>
            </a:ln>
          </p:spPr>
          <p:txBody>
            <a:bodyPr wrap="square">
              <a:spAutoFit/>
            </a:bodyPr>
            <a:lstStyle/>
            <a:p>
              <a:pPr algn="ctr"/>
              <a:r>
                <a:rPr lang="en-US" sz="1000" dirty="0">
                  <a:cs typeface="Arial" pitchFamily="34" charset="0"/>
                </a:rPr>
                <a:t>W clads (vacuum plasma spray).</a:t>
              </a:r>
            </a:p>
          </p:txBody>
        </p:sp>
      </p:grpSp>
      <p:grpSp>
        <p:nvGrpSpPr>
          <p:cNvPr id="37" name="Group 36"/>
          <p:cNvGrpSpPr/>
          <p:nvPr/>
        </p:nvGrpSpPr>
        <p:grpSpPr>
          <a:xfrm>
            <a:off x="427082" y="2007692"/>
            <a:ext cx="3673294" cy="910508"/>
            <a:chOff x="304335" y="2033578"/>
            <a:chExt cx="3673294" cy="910508"/>
          </a:xfrm>
        </p:grpSpPr>
        <p:pic>
          <p:nvPicPr>
            <p:cNvPr id="26"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029" y="2033578"/>
              <a:ext cx="3657600" cy="70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3"/>
            <p:cNvSpPr txBox="1">
              <a:spLocks noChangeArrowheads="1"/>
            </p:cNvSpPr>
            <p:nvPr/>
          </p:nvSpPr>
          <p:spPr bwMode="auto">
            <a:xfrm>
              <a:off x="304335" y="2697865"/>
              <a:ext cx="3673294" cy="246221"/>
            </a:xfrm>
            <a:prstGeom prst="rect">
              <a:avLst/>
            </a:prstGeom>
            <a:noFill/>
            <a:ln w="9525">
              <a:noFill/>
              <a:miter lim="800000"/>
              <a:headEnd/>
              <a:tailEnd/>
            </a:ln>
          </p:spPr>
          <p:txBody>
            <a:bodyPr wrap="square">
              <a:spAutoFit/>
            </a:bodyPr>
            <a:lstStyle/>
            <a:p>
              <a:pPr algn="ctr"/>
              <a:r>
                <a:rPr lang="en-US" sz="1000" dirty="0">
                  <a:cs typeface="Arial" pitchFamily="34" charset="0"/>
                </a:rPr>
                <a:t>Mo rods coated with W (electro-form).</a:t>
              </a:r>
            </a:p>
          </p:txBody>
        </p:sp>
      </p:grpSp>
      <p:grpSp>
        <p:nvGrpSpPr>
          <p:cNvPr id="35" name="Group 34"/>
          <p:cNvGrpSpPr/>
          <p:nvPr/>
        </p:nvGrpSpPr>
        <p:grpSpPr>
          <a:xfrm>
            <a:off x="3345850" y="5212546"/>
            <a:ext cx="2201018" cy="1595719"/>
            <a:chOff x="81623" y="2752348"/>
            <a:chExt cx="2201018" cy="1595719"/>
          </a:xfrm>
        </p:grpSpPr>
        <p:sp>
          <p:nvSpPr>
            <p:cNvPr id="31" name="TextBox 30"/>
            <p:cNvSpPr txBox="1"/>
            <p:nvPr/>
          </p:nvSpPr>
          <p:spPr>
            <a:xfrm>
              <a:off x="81623" y="4101846"/>
              <a:ext cx="2201018" cy="246221"/>
            </a:xfrm>
            <a:prstGeom prst="rect">
              <a:avLst/>
            </a:prstGeom>
            <a:noFill/>
          </p:spPr>
          <p:txBody>
            <a:bodyPr wrap="square" rtlCol="0">
              <a:spAutoFit/>
            </a:bodyPr>
            <a:lstStyle/>
            <a:p>
              <a:pPr algn="ctr"/>
              <a:r>
                <a:rPr lang="en-US" sz="1000" dirty="0">
                  <a:cs typeface="Arial" panose="020B0604020202020204" pitchFamily="34" charset="0"/>
                </a:rPr>
                <a:t>HIP can removal (surface grinding).</a:t>
              </a:r>
            </a:p>
          </p:txBody>
        </p:sp>
        <p:pic>
          <p:nvPicPr>
            <p:cNvPr id="3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498" y="2752348"/>
              <a:ext cx="1828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1" name="Group 40"/>
          <p:cNvGrpSpPr/>
          <p:nvPr/>
        </p:nvGrpSpPr>
        <p:grpSpPr>
          <a:xfrm>
            <a:off x="5958620" y="5219600"/>
            <a:ext cx="2694902" cy="1588665"/>
            <a:chOff x="2221992" y="5266942"/>
            <a:chExt cx="2694902" cy="1588665"/>
          </a:xfrm>
        </p:grpSpPr>
        <p:sp>
          <p:nvSpPr>
            <p:cNvPr id="33" name="TextBox 32"/>
            <p:cNvSpPr txBox="1"/>
            <p:nvPr/>
          </p:nvSpPr>
          <p:spPr>
            <a:xfrm>
              <a:off x="2221992" y="6609386"/>
              <a:ext cx="2694902" cy="246221"/>
            </a:xfrm>
            <a:prstGeom prst="rect">
              <a:avLst/>
            </a:prstGeom>
            <a:noFill/>
          </p:spPr>
          <p:txBody>
            <a:bodyPr wrap="square" rtlCol="0">
              <a:spAutoFit/>
            </a:bodyPr>
            <a:lstStyle/>
            <a:p>
              <a:pPr algn="ctr"/>
              <a:r>
                <a:rPr lang="en-US" sz="1000" dirty="0">
                  <a:cs typeface="Arial" panose="020B0604020202020204" pitchFamily="34" charset="0"/>
                </a:rPr>
                <a:t>Chemical etch to remove Mo mandrels.</a:t>
              </a:r>
            </a:p>
          </p:txBody>
        </p:sp>
        <p:pic>
          <p:nvPicPr>
            <p:cNvPr id="34"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8716" t="9506" r="11570" b="6172"/>
            <a:stretch/>
          </p:blipFill>
          <p:spPr bwMode="auto">
            <a:xfrm>
              <a:off x="2221992" y="5266942"/>
              <a:ext cx="2694902"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9" name="Group 38"/>
          <p:cNvGrpSpPr/>
          <p:nvPr/>
        </p:nvGrpSpPr>
        <p:grpSpPr>
          <a:xfrm>
            <a:off x="6291071" y="923203"/>
            <a:ext cx="5225436" cy="1844907"/>
            <a:chOff x="6108191" y="923203"/>
            <a:chExt cx="5225436" cy="1844907"/>
          </a:xfrm>
        </p:grpSpPr>
        <p:pic>
          <p:nvPicPr>
            <p:cNvPr id="8" name="Picture 3"/>
            <p:cNvPicPr>
              <a:picLocks noChangeAspect="1" noChangeArrowheads="1"/>
            </p:cNvPicPr>
            <p:nvPr/>
          </p:nvPicPr>
          <p:blipFill rotWithShape="1">
            <a:blip r:embed="rId9" cstate="print"/>
            <a:srcRect l="15936" t="2362" r="21808" b="8638"/>
            <a:stretch/>
          </p:blipFill>
          <p:spPr bwMode="auto">
            <a:xfrm>
              <a:off x="6108191" y="923812"/>
              <a:ext cx="1534959" cy="1645920"/>
            </a:xfrm>
            <a:prstGeom prst="rect">
              <a:avLst/>
            </a:prstGeom>
            <a:noFill/>
            <a:ln w="9525">
              <a:noFill/>
              <a:miter lim="800000"/>
              <a:headEnd/>
              <a:tailEnd/>
            </a:ln>
            <a:effectLst/>
          </p:spPr>
        </p:pic>
        <p:pic>
          <p:nvPicPr>
            <p:cNvPr id="9" name="Picture 5"/>
            <p:cNvPicPr>
              <a:picLocks noChangeAspect="1" noChangeArrowheads="1"/>
            </p:cNvPicPr>
            <p:nvPr/>
          </p:nvPicPr>
          <p:blipFill rotWithShape="1">
            <a:blip r:embed="rId10" cstate="print"/>
            <a:srcRect l="23437" t="5486" r="26309"/>
            <a:stretch/>
          </p:blipFill>
          <p:spPr bwMode="auto">
            <a:xfrm>
              <a:off x="7643922" y="923812"/>
              <a:ext cx="1166769" cy="1645920"/>
            </a:xfrm>
            <a:prstGeom prst="rect">
              <a:avLst/>
            </a:prstGeom>
            <a:noFill/>
            <a:ln w="9525">
              <a:noFill/>
              <a:miter lim="800000"/>
              <a:headEnd/>
              <a:tailEnd/>
            </a:ln>
            <a:effectLst/>
          </p:spPr>
        </p:pic>
        <p:pic>
          <p:nvPicPr>
            <p:cNvPr id="10" name="Picture 7"/>
            <p:cNvPicPr>
              <a:picLocks noChangeAspect="1" noChangeArrowheads="1"/>
            </p:cNvPicPr>
            <p:nvPr/>
          </p:nvPicPr>
          <p:blipFill rotWithShape="1">
            <a:blip r:embed="rId11" cstate="print"/>
            <a:srcRect l="12811" t="17899" r="7307" b="12602"/>
            <a:stretch/>
          </p:blipFill>
          <p:spPr bwMode="auto">
            <a:xfrm>
              <a:off x="8811463" y="923203"/>
              <a:ext cx="2522164" cy="1645920"/>
            </a:xfrm>
            <a:prstGeom prst="rect">
              <a:avLst/>
            </a:prstGeom>
            <a:noFill/>
            <a:ln w="9525">
              <a:noFill/>
              <a:miter lim="800000"/>
              <a:headEnd/>
              <a:tailEnd/>
            </a:ln>
            <a:effectLst/>
          </p:spPr>
        </p:pic>
        <p:sp>
          <p:nvSpPr>
            <p:cNvPr id="38" name="TextBox 3"/>
            <p:cNvSpPr txBox="1">
              <a:spLocks noChangeArrowheads="1"/>
            </p:cNvSpPr>
            <p:nvPr/>
          </p:nvSpPr>
          <p:spPr bwMode="auto">
            <a:xfrm>
              <a:off x="6108191" y="2521889"/>
              <a:ext cx="5225436" cy="246221"/>
            </a:xfrm>
            <a:prstGeom prst="rect">
              <a:avLst/>
            </a:prstGeom>
            <a:noFill/>
            <a:ln w="9525">
              <a:noFill/>
              <a:miter lim="800000"/>
              <a:headEnd/>
              <a:tailEnd/>
            </a:ln>
          </p:spPr>
          <p:txBody>
            <a:bodyPr wrap="square">
              <a:spAutoFit/>
            </a:bodyPr>
            <a:lstStyle/>
            <a:p>
              <a:pPr algn="ctr"/>
              <a:r>
                <a:rPr lang="en-US" sz="1000" dirty="0">
                  <a:cs typeface="Arial" pitchFamily="34" charset="0"/>
                </a:rPr>
                <a:t>HIP can tooling and assembly process.</a:t>
              </a:r>
            </a:p>
          </p:txBody>
        </p:sp>
      </p:grpSp>
      <p:grpSp>
        <p:nvGrpSpPr>
          <p:cNvPr id="44" name="Group 43"/>
          <p:cNvGrpSpPr/>
          <p:nvPr/>
        </p:nvGrpSpPr>
        <p:grpSpPr>
          <a:xfrm>
            <a:off x="9243527" y="5219600"/>
            <a:ext cx="2260867" cy="1572426"/>
            <a:chOff x="9723313" y="5171831"/>
            <a:chExt cx="2260867" cy="1572426"/>
          </a:xfrm>
        </p:grpSpPr>
        <p:grpSp>
          <p:nvGrpSpPr>
            <p:cNvPr id="14" name="Group 36"/>
            <p:cNvGrpSpPr>
              <a:grpSpLocks noChangeAspect="1"/>
            </p:cNvGrpSpPr>
            <p:nvPr/>
          </p:nvGrpSpPr>
          <p:grpSpPr bwMode="auto">
            <a:xfrm>
              <a:off x="9723314" y="5171831"/>
              <a:ext cx="2260866" cy="1371600"/>
              <a:chOff x="6202692" y="4648200"/>
              <a:chExt cx="2712708" cy="1600200"/>
            </a:xfrm>
          </p:grpSpPr>
          <p:pic>
            <p:nvPicPr>
              <p:cNvPr id="15" name="Picture 2"/>
              <p:cNvPicPr>
                <a:picLocks noChangeAspect="1" noChangeArrowheads="1"/>
              </p:cNvPicPr>
              <p:nvPr/>
            </p:nvPicPr>
            <p:blipFill>
              <a:blip r:embed="rId12" cstate="print"/>
              <a:srcRect l="48302" t="23993" r="19498" b="33072"/>
              <a:stretch>
                <a:fillRect/>
              </a:stretch>
            </p:blipFill>
            <p:spPr bwMode="auto">
              <a:xfrm>
                <a:off x="7315213" y="4648200"/>
                <a:ext cx="1600187" cy="1600200"/>
              </a:xfrm>
              <a:prstGeom prst="rect">
                <a:avLst/>
              </a:prstGeom>
              <a:noFill/>
              <a:ln w="9525">
                <a:noFill/>
                <a:miter lim="800000"/>
                <a:headEnd/>
                <a:tailEnd/>
              </a:ln>
            </p:spPr>
          </p:pic>
          <p:pic>
            <p:nvPicPr>
              <p:cNvPr id="16" name="Picture 8"/>
              <p:cNvPicPr>
                <a:picLocks noChangeAspect="1" noChangeArrowheads="1"/>
              </p:cNvPicPr>
              <p:nvPr/>
            </p:nvPicPr>
            <p:blipFill>
              <a:blip r:embed="rId13" cstate="print"/>
              <a:srcRect l="15335" r="23323" b="3712"/>
              <a:stretch>
                <a:fillRect/>
              </a:stretch>
            </p:blipFill>
            <p:spPr bwMode="auto">
              <a:xfrm>
                <a:off x="6202692" y="4648200"/>
                <a:ext cx="1108538" cy="1600200"/>
              </a:xfrm>
              <a:prstGeom prst="rect">
                <a:avLst/>
              </a:prstGeom>
              <a:noFill/>
              <a:ln w="9525">
                <a:noFill/>
                <a:miter lim="800000"/>
                <a:headEnd/>
                <a:tailEnd/>
              </a:ln>
            </p:spPr>
          </p:pic>
        </p:grpSp>
        <p:sp>
          <p:nvSpPr>
            <p:cNvPr id="43" name="TextBox 42"/>
            <p:cNvSpPr txBox="1"/>
            <p:nvPr/>
          </p:nvSpPr>
          <p:spPr>
            <a:xfrm>
              <a:off x="9723313" y="6498036"/>
              <a:ext cx="2260867" cy="246221"/>
            </a:xfrm>
            <a:prstGeom prst="rect">
              <a:avLst/>
            </a:prstGeom>
            <a:noFill/>
          </p:spPr>
          <p:txBody>
            <a:bodyPr wrap="square" rtlCol="0">
              <a:spAutoFit/>
            </a:bodyPr>
            <a:lstStyle/>
            <a:p>
              <a:pPr algn="ctr"/>
              <a:r>
                <a:rPr lang="en-US" sz="1000" dirty="0">
                  <a:cs typeface="Arial" panose="020B0604020202020204" pitchFamily="34" charset="0"/>
                </a:rPr>
                <a:t>Cermet fuel segment.</a:t>
              </a:r>
            </a:p>
          </p:txBody>
        </p:sp>
      </p:grpSp>
      <p:grpSp>
        <p:nvGrpSpPr>
          <p:cNvPr id="46" name="Group 45"/>
          <p:cNvGrpSpPr/>
          <p:nvPr/>
        </p:nvGrpSpPr>
        <p:grpSpPr>
          <a:xfrm>
            <a:off x="87250" y="3018413"/>
            <a:ext cx="2007213" cy="2171861"/>
            <a:chOff x="176150" y="3145413"/>
            <a:chExt cx="2007213" cy="2171861"/>
          </a:xfrm>
        </p:grpSpPr>
        <p:pic>
          <p:nvPicPr>
            <p:cNvPr id="11" name="Picture 11"/>
            <p:cNvPicPr>
              <a:picLocks noChangeAspect="1" noChangeArrowheads="1"/>
            </p:cNvPicPr>
            <p:nvPr/>
          </p:nvPicPr>
          <p:blipFill rotWithShape="1">
            <a:blip r:embed="rId14" cstate="print"/>
            <a:srcRect r="17676"/>
            <a:stretch/>
          </p:blipFill>
          <p:spPr bwMode="auto">
            <a:xfrm>
              <a:off x="176150" y="3145413"/>
              <a:ext cx="2007213" cy="1828800"/>
            </a:xfrm>
            <a:prstGeom prst="rect">
              <a:avLst/>
            </a:prstGeom>
            <a:noFill/>
            <a:ln w="9525">
              <a:noFill/>
              <a:miter lim="800000"/>
              <a:headEnd/>
              <a:tailEnd/>
            </a:ln>
            <a:effectLst/>
          </p:spPr>
        </p:pic>
        <p:sp>
          <p:nvSpPr>
            <p:cNvPr id="45" name="TextBox 3"/>
            <p:cNvSpPr txBox="1">
              <a:spLocks noChangeArrowheads="1"/>
            </p:cNvSpPr>
            <p:nvPr/>
          </p:nvSpPr>
          <p:spPr bwMode="auto">
            <a:xfrm>
              <a:off x="176150" y="4917164"/>
              <a:ext cx="2007213" cy="400110"/>
            </a:xfrm>
            <a:prstGeom prst="rect">
              <a:avLst/>
            </a:prstGeom>
            <a:noFill/>
            <a:ln w="9525">
              <a:noFill/>
              <a:miter lim="800000"/>
              <a:headEnd/>
              <a:tailEnd/>
            </a:ln>
          </p:spPr>
          <p:txBody>
            <a:bodyPr wrap="square">
              <a:spAutoFit/>
            </a:bodyPr>
            <a:lstStyle/>
            <a:p>
              <a:pPr algn="ctr"/>
              <a:r>
                <a:rPr lang="en-US" sz="1000" dirty="0">
                  <a:cs typeface="Arial" pitchFamily="34" charset="0"/>
                </a:rPr>
                <a:t>Weld end caps to walls (TIG in Ar glovebox).</a:t>
              </a:r>
            </a:p>
          </p:txBody>
        </p:sp>
      </p:grpSp>
      <p:grpSp>
        <p:nvGrpSpPr>
          <p:cNvPr id="48" name="Group 47"/>
          <p:cNvGrpSpPr/>
          <p:nvPr/>
        </p:nvGrpSpPr>
        <p:grpSpPr>
          <a:xfrm>
            <a:off x="2128988" y="3018413"/>
            <a:ext cx="2502843" cy="2178995"/>
            <a:chOff x="2222460" y="3145413"/>
            <a:chExt cx="2502843" cy="2178995"/>
          </a:xfrm>
        </p:grpSpPr>
        <p:pic>
          <p:nvPicPr>
            <p:cNvPr id="21" name="Picture 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280722" y="3145413"/>
              <a:ext cx="2341916"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TextBox 3"/>
            <p:cNvSpPr txBox="1">
              <a:spLocks noChangeArrowheads="1"/>
            </p:cNvSpPr>
            <p:nvPr/>
          </p:nvSpPr>
          <p:spPr bwMode="auto">
            <a:xfrm>
              <a:off x="2222460" y="4924298"/>
              <a:ext cx="2502843" cy="400110"/>
            </a:xfrm>
            <a:prstGeom prst="rect">
              <a:avLst/>
            </a:prstGeom>
            <a:noFill/>
            <a:ln w="9525">
              <a:noFill/>
              <a:miter lim="800000"/>
              <a:headEnd/>
              <a:tailEnd/>
            </a:ln>
          </p:spPr>
          <p:txBody>
            <a:bodyPr wrap="square">
              <a:spAutoFit/>
            </a:bodyPr>
            <a:lstStyle/>
            <a:p>
              <a:pPr algn="ctr"/>
              <a:r>
                <a:rPr lang="en-US" sz="1000" dirty="0">
                  <a:cs typeface="Arial" pitchFamily="34" charset="0"/>
                </a:rPr>
                <a:t>Swage, leak check, powder fill (~55 %RD), evacuate, crimp/weld/cut fill stem.</a:t>
              </a:r>
            </a:p>
          </p:txBody>
        </p:sp>
      </p:grpSp>
      <p:grpSp>
        <p:nvGrpSpPr>
          <p:cNvPr id="51" name="Group 50"/>
          <p:cNvGrpSpPr/>
          <p:nvPr/>
        </p:nvGrpSpPr>
        <p:grpSpPr>
          <a:xfrm>
            <a:off x="4603784" y="3018413"/>
            <a:ext cx="2615404" cy="2025873"/>
            <a:chOff x="5349020" y="3018413"/>
            <a:chExt cx="2615404" cy="2025873"/>
          </a:xfrm>
        </p:grpSpPr>
        <p:pic>
          <p:nvPicPr>
            <p:cNvPr id="18" name="Picture 3"/>
            <p:cNvPicPr>
              <a:picLocks noChangeAspect="1" noChangeArrowheads="1"/>
            </p:cNvPicPr>
            <p:nvPr/>
          </p:nvPicPr>
          <p:blipFill>
            <a:blip r:embed="rId16" cstate="print"/>
            <a:srcRect/>
            <a:stretch>
              <a:fillRect/>
            </a:stretch>
          </p:blipFill>
          <p:spPr bwMode="auto">
            <a:xfrm>
              <a:off x="6351043" y="3018413"/>
              <a:ext cx="1355834" cy="1828800"/>
            </a:xfrm>
            <a:prstGeom prst="rect">
              <a:avLst/>
            </a:prstGeom>
            <a:noFill/>
            <a:ln w="9525">
              <a:noFill/>
              <a:miter lim="800000"/>
              <a:headEnd/>
              <a:tailEnd/>
            </a:ln>
            <a:effectLst/>
          </p:spPr>
        </p:pic>
        <p:pic>
          <p:nvPicPr>
            <p:cNvPr id="19" name="Picture 3"/>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l="12709" t="6617" r="25005"/>
            <a:stretch/>
          </p:blipFill>
          <p:spPr bwMode="auto">
            <a:xfrm>
              <a:off x="5483399" y="3018413"/>
              <a:ext cx="8593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TextBox 3"/>
            <p:cNvSpPr txBox="1">
              <a:spLocks noChangeArrowheads="1"/>
            </p:cNvSpPr>
            <p:nvPr/>
          </p:nvSpPr>
          <p:spPr bwMode="auto">
            <a:xfrm>
              <a:off x="5349020" y="4798065"/>
              <a:ext cx="2615404" cy="246221"/>
            </a:xfrm>
            <a:prstGeom prst="rect">
              <a:avLst/>
            </a:prstGeom>
            <a:noFill/>
            <a:ln w="9525">
              <a:noFill/>
              <a:miter lim="800000"/>
              <a:headEnd/>
              <a:tailEnd/>
            </a:ln>
          </p:spPr>
          <p:txBody>
            <a:bodyPr wrap="square">
              <a:spAutoFit/>
            </a:bodyPr>
            <a:lstStyle/>
            <a:p>
              <a:pPr algn="ctr"/>
              <a:r>
                <a:rPr lang="en-US" sz="1000" dirty="0">
                  <a:cs typeface="Arial" pitchFamily="34" charset="0"/>
                </a:rPr>
                <a:t>Graphite tooling and HIP furnace schedule.</a:t>
              </a:r>
            </a:p>
          </p:txBody>
        </p:sp>
      </p:grpSp>
      <p:grpSp>
        <p:nvGrpSpPr>
          <p:cNvPr id="56" name="Group 55"/>
          <p:cNvGrpSpPr/>
          <p:nvPr/>
        </p:nvGrpSpPr>
        <p:grpSpPr>
          <a:xfrm>
            <a:off x="10687710" y="3017651"/>
            <a:ext cx="1419352" cy="1829562"/>
            <a:chOff x="10561504" y="3027375"/>
            <a:chExt cx="1419352" cy="1829562"/>
          </a:xfrm>
        </p:grpSpPr>
        <p:grpSp>
          <p:nvGrpSpPr>
            <p:cNvPr id="49" name="Group 48"/>
            <p:cNvGrpSpPr/>
            <p:nvPr/>
          </p:nvGrpSpPr>
          <p:grpSpPr>
            <a:xfrm>
              <a:off x="10561504" y="3027375"/>
              <a:ext cx="1419352" cy="1829562"/>
              <a:chOff x="1748309" y="5291631"/>
              <a:chExt cx="1419352" cy="1829562"/>
            </a:xfrm>
          </p:grpSpPr>
          <p:pic>
            <p:nvPicPr>
              <p:cNvPr id="28"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48309" y="5291631"/>
                <a:ext cx="1045924"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3"/>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5454" t="13825" r="73821" b="38050"/>
              <a:stretch/>
            </p:blipFill>
            <p:spPr bwMode="auto">
              <a:xfrm>
                <a:off x="2295743" y="6206793"/>
                <a:ext cx="87191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5" name="Oval 54"/>
            <p:cNvSpPr/>
            <p:nvPr/>
          </p:nvSpPr>
          <p:spPr>
            <a:xfrm>
              <a:off x="10682759" y="4022185"/>
              <a:ext cx="256032" cy="53949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grpSp>
      <p:sp>
        <p:nvSpPr>
          <p:cNvPr id="57" name="Right Arrow 68">
            <a:extLst>
              <a:ext uri="{FF2B5EF4-FFF2-40B4-BE49-F238E27FC236}">
                <a16:creationId xmlns:a16="http://schemas.microsoft.com/office/drawing/2014/main" id="{961A6DA1-C566-424A-B579-179C9C0C0DAF}"/>
              </a:ext>
            </a:extLst>
          </p:cNvPr>
          <p:cNvSpPr/>
          <p:nvPr/>
        </p:nvSpPr>
        <p:spPr>
          <a:xfrm>
            <a:off x="3071668" y="5724375"/>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58" name="Right Arrow 68">
            <a:extLst>
              <a:ext uri="{FF2B5EF4-FFF2-40B4-BE49-F238E27FC236}">
                <a16:creationId xmlns:a16="http://schemas.microsoft.com/office/drawing/2014/main" id="{961A6DA1-C566-424A-B579-179C9C0C0DAF}"/>
              </a:ext>
            </a:extLst>
          </p:cNvPr>
          <p:cNvSpPr/>
          <p:nvPr/>
        </p:nvSpPr>
        <p:spPr>
          <a:xfrm>
            <a:off x="8795104" y="5776210"/>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59" name="Right Arrow 68">
            <a:extLst>
              <a:ext uri="{FF2B5EF4-FFF2-40B4-BE49-F238E27FC236}">
                <a16:creationId xmlns:a16="http://schemas.microsoft.com/office/drawing/2014/main" id="{961A6DA1-C566-424A-B579-179C9C0C0DAF}"/>
              </a:ext>
            </a:extLst>
          </p:cNvPr>
          <p:cNvSpPr/>
          <p:nvPr/>
        </p:nvSpPr>
        <p:spPr>
          <a:xfrm>
            <a:off x="8917049" y="1487455"/>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60" name="Right Arrow 68">
            <a:extLst>
              <a:ext uri="{FF2B5EF4-FFF2-40B4-BE49-F238E27FC236}">
                <a16:creationId xmlns:a16="http://schemas.microsoft.com/office/drawing/2014/main" id="{961A6DA1-C566-424A-B579-179C9C0C0DAF}"/>
              </a:ext>
            </a:extLst>
          </p:cNvPr>
          <p:cNvSpPr/>
          <p:nvPr/>
        </p:nvSpPr>
        <p:spPr>
          <a:xfrm>
            <a:off x="11484954" y="1612724"/>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61" name="Right Arrow 68">
            <a:extLst>
              <a:ext uri="{FF2B5EF4-FFF2-40B4-BE49-F238E27FC236}">
                <a16:creationId xmlns:a16="http://schemas.microsoft.com/office/drawing/2014/main" id="{961A6DA1-C566-424A-B579-179C9C0C0DAF}"/>
              </a:ext>
            </a:extLst>
          </p:cNvPr>
          <p:cNvSpPr/>
          <p:nvPr/>
        </p:nvSpPr>
        <p:spPr>
          <a:xfrm>
            <a:off x="1942295" y="3820228"/>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63" name="Right Arrow 68">
            <a:extLst>
              <a:ext uri="{FF2B5EF4-FFF2-40B4-BE49-F238E27FC236}">
                <a16:creationId xmlns:a16="http://schemas.microsoft.com/office/drawing/2014/main" id="{961A6DA1-C566-424A-B579-179C9C0C0DAF}"/>
              </a:ext>
            </a:extLst>
          </p:cNvPr>
          <p:cNvSpPr/>
          <p:nvPr/>
        </p:nvSpPr>
        <p:spPr>
          <a:xfrm>
            <a:off x="5502587" y="3820228"/>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65" name="Right Arrow 68">
            <a:extLst>
              <a:ext uri="{FF2B5EF4-FFF2-40B4-BE49-F238E27FC236}">
                <a16:creationId xmlns:a16="http://schemas.microsoft.com/office/drawing/2014/main" id="{961A6DA1-C566-424A-B579-179C9C0C0DAF}"/>
              </a:ext>
            </a:extLst>
          </p:cNvPr>
          <p:cNvSpPr/>
          <p:nvPr/>
        </p:nvSpPr>
        <p:spPr>
          <a:xfrm>
            <a:off x="254177" y="5719185"/>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66" name="Right Arrow 68">
            <a:extLst>
              <a:ext uri="{FF2B5EF4-FFF2-40B4-BE49-F238E27FC236}">
                <a16:creationId xmlns:a16="http://schemas.microsoft.com/office/drawing/2014/main" id="{961A6DA1-C566-424A-B579-179C9C0C0DAF}"/>
              </a:ext>
            </a:extLst>
          </p:cNvPr>
          <p:cNvSpPr/>
          <p:nvPr/>
        </p:nvSpPr>
        <p:spPr>
          <a:xfrm>
            <a:off x="7738073" y="1478077"/>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67" name="Right Arrow 68">
            <a:extLst>
              <a:ext uri="{FF2B5EF4-FFF2-40B4-BE49-F238E27FC236}">
                <a16:creationId xmlns:a16="http://schemas.microsoft.com/office/drawing/2014/main" id="{961A6DA1-C566-424A-B579-179C9C0C0DAF}"/>
              </a:ext>
            </a:extLst>
          </p:cNvPr>
          <p:cNvSpPr/>
          <p:nvPr/>
        </p:nvSpPr>
        <p:spPr>
          <a:xfrm>
            <a:off x="5469107" y="5745394"/>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70" name="Right Arrow 68">
            <a:extLst>
              <a:ext uri="{FF2B5EF4-FFF2-40B4-BE49-F238E27FC236}">
                <a16:creationId xmlns:a16="http://schemas.microsoft.com/office/drawing/2014/main" id="{961A6DA1-C566-424A-B579-179C9C0C0DAF}"/>
              </a:ext>
            </a:extLst>
          </p:cNvPr>
          <p:cNvSpPr/>
          <p:nvPr/>
        </p:nvSpPr>
        <p:spPr>
          <a:xfrm>
            <a:off x="5909271" y="1413644"/>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grpSp>
        <p:nvGrpSpPr>
          <p:cNvPr id="73" name="Group 72"/>
          <p:cNvGrpSpPr/>
          <p:nvPr/>
        </p:nvGrpSpPr>
        <p:grpSpPr>
          <a:xfrm>
            <a:off x="4113824" y="1956514"/>
            <a:ext cx="2158960" cy="1096114"/>
            <a:chOff x="4058960" y="1935753"/>
            <a:chExt cx="2158960" cy="1096114"/>
          </a:xfrm>
        </p:grpSpPr>
        <p:pic>
          <p:nvPicPr>
            <p:cNvPr id="71" name="Picture 7"/>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l="9684" t="45738" r="40644" b="10670"/>
            <a:stretch/>
          </p:blipFill>
          <p:spPr bwMode="auto">
            <a:xfrm>
              <a:off x="4327687" y="1935753"/>
              <a:ext cx="1384851"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 name="TextBox 3"/>
            <p:cNvSpPr txBox="1">
              <a:spLocks noChangeArrowheads="1"/>
            </p:cNvSpPr>
            <p:nvPr/>
          </p:nvSpPr>
          <p:spPr bwMode="auto">
            <a:xfrm>
              <a:off x="4058960" y="2785646"/>
              <a:ext cx="2158960" cy="246221"/>
            </a:xfrm>
            <a:prstGeom prst="rect">
              <a:avLst/>
            </a:prstGeom>
            <a:noFill/>
            <a:ln w="9525">
              <a:noFill/>
              <a:miter lim="800000"/>
              <a:headEnd/>
              <a:tailEnd/>
            </a:ln>
          </p:spPr>
          <p:txBody>
            <a:bodyPr wrap="square">
              <a:spAutoFit/>
            </a:bodyPr>
            <a:lstStyle/>
            <a:p>
              <a:pPr algn="ctr"/>
              <a:r>
                <a:rPr lang="en-US" sz="1000" dirty="0">
                  <a:cs typeface="Arial" pitchFamily="34" charset="0"/>
                </a:rPr>
                <a:t>Nb can walls (sheet metal break).</a:t>
              </a:r>
            </a:p>
          </p:txBody>
        </p:sp>
      </p:grpSp>
      <p:pic>
        <p:nvPicPr>
          <p:cNvPr id="74" name="Picture 73"/>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003636" y="3018413"/>
            <a:ext cx="533873" cy="1828800"/>
          </a:xfrm>
          <a:prstGeom prst="rect">
            <a:avLst/>
          </a:prstGeom>
        </p:spPr>
      </p:pic>
      <p:sp>
        <p:nvSpPr>
          <p:cNvPr id="62" name="Right Arrow 68">
            <a:extLst>
              <a:ext uri="{FF2B5EF4-FFF2-40B4-BE49-F238E27FC236}">
                <a16:creationId xmlns:a16="http://schemas.microsoft.com/office/drawing/2014/main" id="{961A6DA1-C566-424A-B579-179C9C0C0DAF}"/>
              </a:ext>
            </a:extLst>
          </p:cNvPr>
          <p:cNvSpPr/>
          <p:nvPr/>
        </p:nvSpPr>
        <p:spPr>
          <a:xfrm>
            <a:off x="4449709" y="3828065"/>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grpSp>
        <p:nvGrpSpPr>
          <p:cNvPr id="5" name="Group 4"/>
          <p:cNvGrpSpPr/>
          <p:nvPr/>
        </p:nvGrpSpPr>
        <p:grpSpPr>
          <a:xfrm>
            <a:off x="254177" y="5210788"/>
            <a:ext cx="3174823" cy="1560901"/>
            <a:chOff x="245033" y="5247364"/>
            <a:chExt cx="3174823" cy="1560901"/>
          </a:xfrm>
        </p:grpSpPr>
        <p:sp>
          <p:nvSpPr>
            <p:cNvPr id="53" name="TextBox 52"/>
            <p:cNvSpPr txBox="1"/>
            <p:nvPr/>
          </p:nvSpPr>
          <p:spPr>
            <a:xfrm>
              <a:off x="245033" y="6562044"/>
              <a:ext cx="3174823" cy="246221"/>
            </a:xfrm>
            <a:prstGeom prst="rect">
              <a:avLst/>
            </a:prstGeom>
            <a:noFill/>
          </p:spPr>
          <p:txBody>
            <a:bodyPr wrap="square" rtlCol="0">
              <a:spAutoFit/>
            </a:bodyPr>
            <a:lstStyle/>
            <a:p>
              <a:pPr algn="ctr"/>
              <a:r>
                <a:rPr lang="en-US" sz="1000" dirty="0">
                  <a:cs typeface="Arial" panose="020B0604020202020204" pitchFamily="34" charset="0"/>
                </a:rPr>
                <a:t>End cap and spacer grid removal (saw or wire-EDM).</a:t>
              </a:r>
            </a:p>
          </p:txBody>
        </p:sp>
        <p:pic>
          <p:nvPicPr>
            <p:cNvPr id="2" name="Picture 1"/>
            <p:cNvPicPr>
              <a:picLocks noChangeAspect="1"/>
            </p:cNvPicPr>
            <p:nvPr/>
          </p:nvPicPr>
          <p:blipFill rotWithShape="1">
            <a:blip r:embed="rId22">
              <a:extLst>
                <a:ext uri="{28A0092B-C50C-407E-A947-70E740481C1C}">
                  <a14:useLocalDpi xmlns:a14="http://schemas.microsoft.com/office/drawing/2010/main" val="0"/>
                </a:ext>
              </a:extLst>
            </a:blip>
            <a:srcRect l="8235" t="5636" r="1202" b="6528"/>
            <a:stretch/>
          </p:blipFill>
          <p:spPr>
            <a:xfrm>
              <a:off x="786411" y="5247364"/>
              <a:ext cx="2123342" cy="1371600"/>
            </a:xfrm>
            <a:prstGeom prst="rect">
              <a:avLst/>
            </a:prstGeom>
          </p:spPr>
        </p:pic>
      </p:grpSp>
      <p:grpSp>
        <p:nvGrpSpPr>
          <p:cNvPr id="54" name="Group 53"/>
          <p:cNvGrpSpPr/>
          <p:nvPr/>
        </p:nvGrpSpPr>
        <p:grpSpPr>
          <a:xfrm>
            <a:off x="7115752" y="3017651"/>
            <a:ext cx="4920528" cy="2017362"/>
            <a:chOff x="7892992" y="3017651"/>
            <a:chExt cx="4920528" cy="2017362"/>
          </a:xfrm>
        </p:grpSpPr>
        <p:pic>
          <p:nvPicPr>
            <p:cNvPr id="17" name="Picture 2"/>
            <p:cNvPicPr>
              <a:picLocks noChangeAspect="1" noChangeArrowheads="1"/>
            </p:cNvPicPr>
            <p:nvPr/>
          </p:nvPicPr>
          <p:blipFill rotWithShape="1">
            <a:blip r:embed="rId23" cstate="print"/>
            <a:srcRect l="349" t="711" r="1421" b="5122"/>
            <a:stretch/>
          </p:blipFill>
          <p:spPr bwMode="auto">
            <a:xfrm>
              <a:off x="7892992" y="3017651"/>
              <a:ext cx="3641414" cy="1828800"/>
            </a:xfrm>
            <a:prstGeom prst="rect">
              <a:avLst/>
            </a:prstGeom>
            <a:noFill/>
            <a:ln w="9525">
              <a:noFill/>
              <a:miter lim="800000"/>
              <a:headEnd/>
              <a:tailEnd/>
            </a:ln>
            <a:effectLst/>
          </p:spPr>
        </p:pic>
        <p:sp>
          <p:nvSpPr>
            <p:cNvPr id="52" name="TextBox 3"/>
            <p:cNvSpPr txBox="1">
              <a:spLocks noChangeArrowheads="1"/>
            </p:cNvSpPr>
            <p:nvPr/>
          </p:nvSpPr>
          <p:spPr bwMode="auto">
            <a:xfrm>
              <a:off x="8019309" y="4788792"/>
              <a:ext cx="4794211" cy="246221"/>
            </a:xfrm>
            <a:prstGeom prst="rect">
              <a:avLst/>
            </a:prstGeom>
            <a:noFill/>
            <a:ln w="9525">
              <a:noFill/>
              <a:miter lim="800000"/>
              <a:headEnd/>
              <a:tailEnd/>
            </a:ln>
          </p:spPr>
          <p:txBody>
            <a:bodyPr wrap="square">
              <a:spAutoFit/>
            </a:bodyPr>
            <a:lstStyle/>
            <a:p>
              <a:pPr algn="ctr"/>
              <a:r>
                <a:rPr lang="en-US" sz="1000" dirty="0">
                  <a:cs typeface="Arial" pitchFamily="34" charset="0"/>
                </a:rPr>
                <a:t>HIP part consolidation to &gt;99 %RD, geometric distortion, wall cracking.</a:t>
              </a:r>
            </a:p>
          </p:txBody>
        </p:sp>
      </p:grpSp>
      <p:sp>
        <p:nvSpPr>
          <p:cNvPr id="64" name="Right Arrow 68">
            <a:extLst>
              <a:ext uri="{FF2B5EF4-FFF2-40B4-BE49-F238E27FC236}">
                <a16:creationId xmlns:a16="http://schemas.microsoft.com/office/drawing/2014/main" id="{961A6DA1-C566-424A-B579-179C9C0C0DAF}"/>
              </a:ext>
            </a:extLst>
          </p:cNvPr>
          <p:cNvSpPr/>
          <p:nvPr/>
        </p:nvSpPr>
        <p:spPr>
          <a:xfrm>
            <a:off x="6908314" y="3819697"/>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Tree>
    <p:extLst>
      <p:ext uri="{BB962C8B-B14F-4D97-AF65-F5344CB8AC3E}">
        <p14:creationId xmlns:p14="http://schemas.microsoft.com/office/powerpoint/2010/main" val="2891740811"/>
      </p:ext>
    </p:extLst>
  </p:cSld>
  <p:clrMapOvr>
    <a:masterClrMapping/>
  </p:clrMapOvr>
  <mc:AlternateContent xmlns:mc="http://schemas.openxmlformats.org/markup-compatibility/2006" xmlns:p14="http://schemas.microsoft.com/office/powerpoint/2010/main">
    <mc:Choice Requires="p14">
      <p:transition spd="slow" p14:dur="2000" advTm="80091"/>
    </mc:Choice>
    <mc:Fallback xmlns="">
      <p:transition spd="slow" advTm="8009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Development Evolution</a:t>
            </a:r>
          </a:p>
        </p:txBody>
      </p:sp>
      <p:sp>
        <p:nvSpPr>
          <p:cNvPr id="12" name="Content Placeholder 2"/>
          <p:cNvSpPr>
            <a:spLocks noGrp="1"/>
          </p:cNvSpPr>
          <p:nvPr>
            <p:ph idx="1"/>
          </p:nvPr>
        </p:nvSpPr>
        <p:spPr>
          <a:xfrm>
            <a:off x="331212" y="741630"/>
            <a:ext cx="8993470" cy="5746296"/>
          </a:xfrm>
        </p:spPr>
        <p:txBody>
          <a:bodyPr>
            <a:noAutofit/>
          </a:bodyPr>
          <a:lstStyle/>
          <a:p>
            <a:pPr>
              <a:lnSpc>
                <a:spcPct val="100000"/>
              </a:lnSpc>
              <a:spcBef>
                <a:spcPts val="0"/>
              </a:spcBef>
            </a:pPr>
            <a:r>
              <a:rPr lang="en-US" sz="2400" dirty="0"/>
              <a:t>Refractory manufacture at MSFC</a:t>
            </a:r>
          </a:p>
          <a:p>
            <a:pPr lvl="1">
              <a:lnSpc>
                <a:spcPct val="100000"/>
              </a:lnSpc>
              <a:spcBef>
                <a:spcPts val="0"/>
              </a:spcBef>
              <a:buFont typeface="Calibri" panose="020F0502020204030204" pitchFamily="34" charset="0"/>
              <a:buChar char="‒"/>
            </a:pPr>
            <a:r>
              <a:rPr lang="en-US" sz="1800" dirty="0"/>
              <a:t>NTP fuel development (FY11-present)</a:t>
            </a:r>
          </a:p>
          <a:p>
            <a:pPr lvl="1">
              <a:lnSpc>
                <a:spcPct val="100000"/>
              </a:lnSpc>
              <a:spcBef>
                <a:spcPts val="0"/>
              </a:spcBef>
              <a:buFont typeface="Calibri" panose="020F0502020204030204" pitchFamily="34" charset="0"/>
              <a:buChar char="‒"/>
            </a:pPr>
            <a:endParaRPr lang="en-US" sz="1400" dirty="0"/>
          </a:p>
          <a:p>
            <a:pPr>
              <a:lnSpc>
                <a:spcPct val="100000"/>
              </a:lnSpc>
              <a:spcBef>
                <a:spcPts val="0"/>
              </a:spcBef>
            </a:pPr>
            <a:r>
              <a:rPr lang="en-US" sz="2400" dirty="0"/>
              <a:t>Refractory AM demonstrated using:</a:t>
            </a:r>
          </a:p>
          <a:p>
            <a:pPr lvl="1">
              <a:lnSpc>
                <a:spcPct val="100000"/>
              </a:lnSpc>
              <a:spcBef>
                <a:spcPts val="0"/>
              </a:spcBef>
              <a:buFont typeface="Calibri" panose="020F0502020204030204" pitchFamily="34" charset="0"/>
              <a:buChar char="‒"/>
            </a:pPr>
            <a:r>
              <a:rPr lang="en-US" sz="1800" dirty="0"/>
              <a:t>Laser powder bed fusion (L-PBF)</a:t>
            </a:r>
          </a:p>
          <a:p>
            <a:pPr lvl="1">
              <a:lnSpc>
                <a:spcPct val="100000"/>
              </a:lnSpc>
              <a:spcBef>
                <a:spcPts val="0"/>
              </a:spcBef>
              <a:buFont typeface="Calibri" panose="020F0502020204030204" pitchFamily="34" charset="0"/>
              <a:buChar char="‒"/>
            </a:pPr>
            <a:r>
              <a:rPr lang="en-US" sz="1800" dirty="0"/>
              <a:t>Electron beam PBF (EB-PBF)</a:t>
            </a:r>
          </a:p>
          <a:p>
            <a:pPr lvl="1">
              <a:lnSpc>
                <a:spcPct val="100000"/>
              </a:lnSpc>
              <a:spcBef>
                <a:spcPts val="0"/>
              </a:spcBef>
              <a:buFont typeface="Calibri" panose="020F0502020204030204" pitchFamily="34" charset="0"/>
              <a:buChar char="‒"/>
            </a:pPr>
            <a:r>
              <a:rPr lang="en-US" sz="1800" dirty="0"/>
              <a:t>Laser powder DED (LP-DED)</a:t>
            </a:r>
          </a:p>
          <a:p>
            <a:pPr lvl="1">
              <a:lnSpc>
                <a:spcPct val="100000"/>
              </a:lnSpc>
              <a:spcBef>
                <a:spcPts val="0"/>
              </a:spcBef>
              <a:buFont typeface="Calibri" panose="020F0502020204030204" pitchFamily="34" charset="0"/>
              <a:buChar char="‒"/>
            </a:pPr>
            <a:r>
              <a:rPr lang="en-US" sz="1800" dirty="0"/>
              <a:t>Electron beam wire DED (EW-DED)</a:t>
            </a:r>
          </a:p>
          <a:p>
            <a:pPr lvl="1">
              <a:lnSpc>
                <a:spcPct val="100000"/>
              </a:lnSpc>
              <a:spcBef>
                <a:spcPts val="0"/>
              </a:spcBef>
              <a:buFont typeface="Calibri" panose="020F0502020204030204" pitchFamily="34" charset="0"/>
              <a:buChar char="‒"/>
            </a:pPr>
            <a:endParaRPr lang="en-US" sz="1800" dirty="0"/>
          </a:p>
          <a:p>
            <a:pPr marL="171450" indent="-171450">
              <a:lnSpc>
                <a:spcPct val="100000"/>
              </a:lnSpc>
              <a:spcBef>
                <a:spcPts val="0"/>
              </a:spcBef>
            </a:pPr>
            <a:r>
              <a:rPr lang="en-US" sz="2400" dirty="0">
                <a:cs typeface="Arial" panose="020B0604020202020204" pitchFamily="34" charset="0"/>
              </a:rPr>
              <a:t>Previous / Ongoing AM Investments</a:t>
            </a:r>
          </a:p>
          <a:p>
            <a:pPr marL="688975" lvl="2" indent="-285750" defTabSz="457200">
              <a:lnSpc>
                <a:spcPct val="100000"/>
              </a:lnSpc>
              <a:spcBef>
                <a:spcPts val="0"/>
              </a:spcBef>
              <a:buFont typeface="Calibri" panose="020F0502020204030204" pitchFamily="34" charset="0"/>
              <a:buChar char="‒"/>
              <a:defRPr/>
            </a:pPr>
            <a:r>
              <a:rPr lang="en-US" sz="1800" dirty="0">
                <a:cs typeface="Arial" panose="020B0604020202020204" pitchFamily="34" charset="0"/>
              </a:rPr>
              <a:t>L-PBF AM C103 for propulsion (FY18 CAN* with Castheon).</a:t>
            </a:r>
          </a:p>
          <a:p>
            <a:pPr marL="688975" lvl="2" indent="-285750" defTabSz="457200">
              <a:lnSpc>
                <a:spcPct val="100000"/>
              </a:lnSpc>
              <a:spcBef>
                <a:spcPts val="0"/>
              </a:spcBef>
              <a:buFont typeface="Calibri" panose="020F0502020204030204" pitchFamily="34" charset="0"/>
              <a:buChar char="‒"/>
              <a:defRPr/>
            </a:pPr>
            <a:r>
              <a:rPr lang="en-US" sz="1800" dirty="0">
                <a:cs typeface="Arial" panose="020B0604020202020204" pitchFamily="34" charset="0"/>
              </a:rPr>
              <a:t>L-PBF AM W ultra-fine lattices for propulsion (FY18 CAN with EOS).</a:t>
            </a:r>
          </a:p>
          <a:p>
            <a:pPr marL="688975" lvl="2" indent="-285750" defTabSz="457200">
              <a:lnSpc>
                <a:spcPct val="100000"/>
              </a:lnSpc>
              <a:spcBef>
                <a:spcPts val="0"/>
              </a:spcBef>
              <a:buFont typeface="Calibri" panose="020F0502020204030204" pitchFamily="34" charset="0"/>
              <a:buChar char="‒"/>
              <a:defRPr/>
            </a:pPr>
            <a:r>
              <a:rPr lang="en-US" sz="1800" dirty="0">
                <a:cs typeface="Arial" panose="020B0604020202020204" pitchFamily="34" charset="0"/>
              </a:rPr>
              <a:t>Green propulsion development (FY19 CAN with UTEP).</a:t>
            </a:r>
          </a:p>
          <a:p>
            <a:pPr marL="688975" lvl="2" indent="-285750" defTabSz="457200">
              <a:lnSpc>
                <a:spcPct val="100000"/>
              </a:lnSpc>
              <a:spcBef>
                <a:spcPts val="0"/>
              </a:spcBef>
              <a:buFont typeface="Calibri" panose="020F0502020204030204" pitchFamily="34" charset="0"/>
              <a:buChar char="‒"/>
              <a:defRPr/>
            </a:pPr>
            <a:r>
              <a:rPr lang="en-US" sz="1800" dirty="0">
                <a:cs typeface="Arial" panose="020B0604020202020204" pitchFamily="34" charset="0"/>
              </a:rPr>
              <a:t>Binder Jet AM ZrC for NTP (FY19 CAN with UTEP).</a:t>
            </a:r>
          </a:p>
          <a:p>
            <a:pPr marL="688975" lvl="2" indent="-285750" defTabSz="457200">
              <a:lnSpc>
                <a:spcPct val="100000"/>
              </a:lnSpc>
              <a:spcBef>
                <a:spcPts val="0"/>
              </a:spcBef>
              <a:buFont typeface="Calibri" panose="020F0502020204030204" pitchFamily="34" charset="0"/>
              <a:buChar char="‒"/>
              <a:defRPr/>
            </a:pPr>
            <a:r>
              <a:rPr lang="en-US" sz="1800" dirty="0">
                <a:cs typeface="Arial" panose="020B0604020202020204" pitchFamily="34" charset="0"/>
              </a:rPr>
              <a:t>L-PBF AM W and Mo for NTP (FY19-FY22 GCD).</a:t>
            </a:r>
          </a:p>
          <a:p>
            <a:pPr marL="688975" lvl="2" indent="-285750" defTabSz="457200">
              <a:lnSpc>
                <a:spcPct val="100000"/>
              </a:lnSpc>
              <a:spcBef>
                <a:spcPts val="0"/>
              </a:spcBef>
              <a:buFont typeface="Calibri" panose="020F0502020204030204" pitchFamily="34" charset="0"/>
              <a:buChar char="‒"/>
              <a:defRPr/>
            </a:pPr>
            <a:r>
              <a:rPr lang="en-US" sz="1800" dirty="0">
                <a:cs typeface="Arial" panose="020B0604020202020204" pitchFamily="34" charset="0"/>
              </a:rPr>
              <a:t>L-PBF AM W Hypersonic WLE (FY20 ARC)</a:t>
            </a:r>
          </a:p>
          <a:p>
            <a:pPr marL="688975" lvl="2" indent="-285750" defTabSz="457200">
              <a:lnSpc>
                <a:spcPct val="100000"/>
              </a:lnSpc>
              <a:spcBef>
                <a:spcPts val="0"/>
              </a:spcBef>
              <a:buFont typeface="Calibri" panose="020F0502020204030204" pitchFamily="34" charset="0"/>
              <a:buChar char="‒"/>
              <a:defRPr/>
            </a:pPr>
            <a:r>
              <a:rPr lang="en-US" sz="1800" dirty="0">
                <a:cs typeface="Arial" panose="020B0604020202020204" pitchFamily="34" charset="0"/>
              </a:rPr>
              <a:t>L-PBF AM Mo Thruster &amp; Ir Catalyst (FY21 CIF)</a:t>
            </a:r>
          </a:p>
          <a:p>
            <a:pPr marL="688975" lvl="2" indent="-285750" defTabSz="457200">
              <a:lnSpc>
                <a:spcPct val="100000"/>
              </a:lnSpc>
              <a:spcBef>
                <a:spcPts val="0"/>
              </a:spcBef>
              <a:buFont typeface="Calibri" panose="020F0502020204030204" pitchFamily="34" charset="0"/>
              <a:buChar char="‒"/>
              <a:defRPr/>
            </a:pPr>
            <a:r>
              <a:rPr lang="en-US" sz="1800" dirty="0">
                <a:cs typeface="Arial" panose="020B0604020202020204" pitchFamily="34" charset="0"/>
              </a:rPr>
              <a:t>L-PBF AM W, Mo, C103 1 N Green Propulsion Refractory Thrusters (FY21 TE).</a:t>
            </a:r>
          </a:p>
          <a:p>
            <a:pPr marL="688975" lvl="2" indent="-285750" defTabSz="457200">
              <a:lnSpc>
                <a:spcPct val="100000"/>
              </a:lnSpc>
              <a:spcBef>
                <a:spcPts val="0"/>
              </a:spcBef>
              <a:buFont typeface="Calibri" panose="020F0502020204030204" pitchFamily="34" charset="0"/>
              <a:buChar char="‒"/>
              <a:defRPr/>
            </a:pPr>
            <a:r>
              <a:rPr lang="en-US" sz="1800" dirty="0">
                <a:cs typeface="Arial" panose="020B0604020202020204" pitchFamily="34" charset="0"/>
              </a:rPr>
              <a:t>LP-DED AM C103 nozzle extension (FY21-22 GCD with RPMI).</a:t>
            </a:r>
          </a:p>
          <a:p>
            <a:pPr marL="688975" lvl="2" indent="-285750" defTabSz="457200">
              <a:lnSpc>
                <a:spcPct val="100000"/>
              </a:lnSpc>
              <a:spcBef>
                <a:spcPts val="0"/>
              </a:spcBef>
              <a:buFont typeface="Calibri" panose="020F0502020204030204" pitchFamily="34" charset="0"/>
              <a:buChar char="‒"/>
              <a:defRPr/>
            </a:pPr>
            <a:r>
              <a:rPr lang="en-US" sz="1800" dirty="0">
                <a:cs typeface="Arial" panose="020B0604020202020204" pitchFamily="34" charset="0"/>
              </a:rPr>
              <a:t>Refractory High Entropy Alloy Development (FY21-23 ESI &amp; EPSCoR).</a:t>
            </a:r>
          </a:p>
        </p:txBody>
      </p:sp>
      <p:grpSp>
        <p:nvGrpSpPr>
          <p:cNvPr id="35" name="Group 34"/>
          <p:cNvGrpSpPr/>
          <p:nvPr/>
        </p:nvGrpSpPr>
        <p:grpSpPr>
          <a:xfrm>
            <a:off x="8467301" y="1612816"/>
            <a:ext cx="3621024" cy="5083216"/>
            <a:chOff x="6409944" y="896023"/>
            <a:chExt cx="3621024" cy="5083216"/>
          </a:xfrm>
        </p:grpSpPr>
        <p:grpSp>
          <p:nvGrpSpPr>
            <p:cNvPr id="36" name="Group 35"/>
            <p:cNvGrpSpPr/>
            <p:nvPr/>
          </p:nvGrpSpPr>
          <p:grpSpPr>
            <a:xfrm>
              <a:off x="6409944" y="896023"/>
              <a:ext cx="3621024" cy="5083216"/>
              <a:chOff x="6014881" y="3802696"/>
              <a:chExt cx="3621024" cy="5083216"/>
            </a:xfrm>
          </p:grpSpPr>
          <p:grpSp>
            <p:nvGrpSpPr>
              <p:cNvPr id="40" name="Group 39"/>
              <p:cNvGrpSpPr/>
              <p:nvPr/>
            </p:nvGrpSpPr>
            <p:grpSpPr>
              <a:xfrm>
                <a:off x="6014881" y="3802696"/>
                <a:ext cx="3621024" cy="5083216"/>
                <a:chOff x="6843343" y="3483756"/>
                <a:chExt cx="3621024" cy="5083216"/>
              </a:xfrm>
            </p:grpSpPr>
            <p:sp>
              <p:nvSpPr>
                <p:cNvPr id="43" name="TextBox 42"/>
                <p:cNvSpPr txBox="1"/>
                <p:nvPr/>
              </p:nvSpPr>
              <p:spPr>
                <a:xfrm>
                  <a:off x="6843343" y="8012974"/>
                  <a:ext cx="3621024" cy="553998"/>
                </a:xfrm>
                <a:prstGeom prst="rect">
                  <a:avLst/>
                </a:prstGeom>
                <a:noFill/>
              </p:spPr>
              <p:txBody>
                <a:bodyPr wrap="square" rtlCol="0">
                  <a:spAutoFit/>
                </a:bodyPr>
                <a:lstStyle/>
                <a:p>
                  <a:pPr algn="ctr"/>
                  <a:r>
                    <a:rPr lang="en-US" sz="1000" dirty="0"/>
                    <a:t>L-PBF AM (A) C103 1 N reaction chamber and thrust stand-off, (B) 1N AM W chamber, (C) AM W NTP fuel clad, (D) AM W hypersonic wing leading edge with integrated heat pipe channels.</a:t>
                  </a:r>
                  <a:endParaRPr lang="en-US" sz="1000" i="1" dirty="0">
                    <a:cs typeface="Arial" panose="020B0604020202020204" pitchFamily="34" charset="0"/>
                  </a:endParaRPr>
                </a:p>
              </p:txBody>
            </p:sp>
            <p:pic>
              <p:nvPicPr>
                <p:cNvPr id="44" name="Picture 43"/>
                <p:cNvPicPr/>
                <p:nvPr/>
              </p:nvPicPr>
              <p:blipFill>
                <a:blip r:embed="rId3">
                  <a:extLst>
                    <a:ext uri="{28A0092B-C50C-407E-A947-70E740481C1C}">
                      <a14:useLocalDpi xmlns:a14="http://schemas.microsoft.com/office/drawing/2010/main" val="0"/>
                    </a:ext>
                  </a:extLst>
                </a:blip>
                <a:srcRect/>
                <a:stretch>
                  <a:fillRect/>
                </a:stretch>
              </p:blipFill>
              <p:spPr bwMode="auto">
                <a:xfrm>
                  <a:off x="7099448" y="3483756"/>
                  <a:ext cx="2361565" cy="2286000"/>
                </a:xfrm>
                <a:prstGeom prst="rect">
                  <a:avLst/>
                </a:prstGeom>
                <a:noFill/>
              </p:spPr>
            </p:pic>
            <p:pic>
              <p:nvPicPr>
                <p:cNvPr id="45" name="Picture 44"/>
                <p:cNvPicPr/>
                <p:nvPr/>
              </p:nvPicPr>
              <p:blipFill rotWithShape="1">
                <a:blip r:embed="rId4" cstate="print">
                  <a:extLst>
                    <a:ext uri="{28A0092B-C50C-407E-A947-70E740481C1C}">
                      <a14:useLocalDpi xmlns:a14="http://schemas.microsoft.com/office/drawing/2010/main" val="0"/>
                    </a:ext>
                  </a:extLst>
                </a:blip>
                <a:srcRect l="29622" r="32564" b="23395"/>
                <a:stretch/>
              </p:blipFill>
              <p:spPr>
                <a:xfrm>
                  <a:off x="9461013" y="3483756"/>
                  <a:ext cx="835025" cy="2286000"/>
                </a:xfrm>
                <a:prstGeom prst="rect">
                  <a:avLst/>
                </a:prstGeom>
              </p:spPr>
            </p:pic>
            <p:sp>
              <p:nvSpPr>
                <p:cNvPr id="46" name="TextBox 33"/>
                <p:cNvSpPr txBox="1"/>
                <p:nvPr/>
              </p:nvSpPr>
              <p:spPr>
                <a:xfrm>
                  <a:off x="7099448" y="3483756"/>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(A)</a:t>
                  </a:r>
                  <a:endParaRPr lang="en-US" sz="1200" dirty="0">
                    <a:latin typeface="Times New Roman" panose="02020603050405020304" pitchFamily="18" charset="0"/>
                    <a:ea typeface="Times New Roman" panose="02020603050405020304" pitchFamily="18" charset="0"/>
                  </a:endParaRPr>
                </a:p>
              </p:txBody>
            </p:sp>
            <p:sp>
              <p:nvSpPr>
                <p:cNvPr id="47" name="TextBox 33"/>
                <p:cNvSpPr txBox="1"/>
                <p:nvPr/>
              </p:nvSpPr>
              <p:spPr>
                <a:xfrm>
                  <a:off x="9461013" y="3483756"/>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(B)</a:t>
                  </a:r>
                  <a:endParaRPr lang="en-US" sz="1200" dirty="0">
                    <a:latin typeface="Times New Roman" panose="02020603050405020304" pitchFamily="18" charset="0"/>
                    <a:ea typeface="Times New Roman" panose="02020603050405020304" pitchFamily="18" charset="0"/>
                  </a:endParaRPr>
                </a:p>
              </p:txBody>
            </p:sp>
          </p:grpSp>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9712" y="6088696"/>
                <a:ext cx="1112520" cy="2286000"/>
              </a:xfrm>
              <a:prstGeom prst="rect">
                <a:avLst/>
              </a:prstGeom>
              <a:noFill/>
            </p:spPr>
          </p:pic>
          <p:sp>
            <p:nvSpPr>
              <p:cNvPr id="42" name="TextBox 33"/>
              <p:cNvSpPr txBox="1"/>
              <p:nvPr/>
            </p:nvSpPr>
            <p:spPr>
              <a:xfrm>
                <a:off x="6749995" y="6094633"/>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(C)</a:t>
                </a:r>
                <a:endParaRPr lang="en-US" sz="1200" dirty="0">
                  <a:latin typeface="Times New Roman" panose="02020603050405020304" pitchFamily="18" charset="0"/>
                  <a:ea typeface="Times New Roman" panose="02020603050405020304" pitchFamily="18" charset="0"/>
                </a:endParaRPr>
              </a:p>
            </p:txBody>
          </p:sp>
        </p:grpSp>
        <p:grpSp>
          <p:nvGrpSpPr>
            <p:cNvPr id="37" name="Group 36"/>
            <p:cNvGrpSpPr/>
            <p:nvPr/>
          </p:nvGrpSpPr>
          <p:grpSpPr>
            <a:xfrm>
              <a:off x="8341579" y="3182023"/>
              <a:ext cx="1103547" cy="2286000"/>
              <a:chOff x="10968592" y="888011"/>
              <a:chExt cx="1103547" cy="2286000"/>
            </a:xfrm>
          </p:grpSpPr>
          <p:pic>
            <p:nvPicPr>
              <p:cNvPr id="38" name="Picture 3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979939" y="888011"/>
                <a:ext cx="1092200" cy="2286000"/>
              </a:xfrm>
              <a:prstGeom prst="rect">
                <a:avLst/>
              </a:prstGeom>
              <a:noFill/>
            </p:spPr>
          </p:pic>
          <p:sp>
            <p:nvSpPr>
              <p:cNvPr id="39" name="TextBox 33"/>
              <p:cNvSpPr txBox="1"/>
              <p:nvPr/>
            </p:nvSpPr>
            <p:spPr>
              <a:xfrm>
                <a:off x="10968592" y="888499"/>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(D)</a:t>
                </a:r>
                <a:endParaRPr lang="en-US" sz="1200" dirty="0">
                  <a:latin typeface="Times New Roman" panose="02020603050405020304" pitchFamily="18" charset="0"/>
                  <a:ea typeface="Times New Roman" panose="02020603050405020304" pitchFamily="18" charset="0"/>
                </a:endParaRPr>
              </a:p>
            </p:txBody>
          </p:sp>
        </p:grpSp>
      </p:grpSp>
      <p:grpSp>
        <p:nvGrpSpPr>
          <p:cNvPr id="3" name="Group 2"/>
          <p:cNvGrpSpPr/>
          <p:nvPr/>
        </p:nvGrpSpPr>
        <p:grpSpPr>
          <a:xfrm>
            <a:off x="6392030" y="800092"/>
            <a:ext cx="2158814" cy="2799939"/>
            <a:chOff x="6691597" y="602747"/>
            <a:chExt cx="2158814" cy="2799939"/>
          </a:xfrm>
        </p:grpSpPr>
        <p:sp>
          <p:nvSpPr>
            <p:cNvPr id="6" name="TextBox 5"/>
            <p:cNvSpPr txBox="1"/>
            <p:nvPr/>
          </p:nvSpPr>
          <p:spPr>
            <a:xfrm>
              <a:off x="6696052" y="3002576"/>
              <a:ext cx="2154359" cy="400110"/>
            </a:xfrm>
            <a:prstGeom prst="rect">
              <a:avLst/>
            </a:prstGeom>
            <a:noFill/>
          </p:spPr>
          <p:txBody>
            <a:bodyPr wrap="square" rtlCol="0">
              <a:spAutoFit/>
            </a:bodyPr>
            <a:lstStyle/>
            <a:p>
              <a:pPr algn="ctr"/>
              <a:r>
                <a:rPr lang="en-US" sz="1000" dirty="0"/>
                <a:t>First NASA W AM build: NTP fuel clad with integrated coolant channels.</a:t>
              </a:r>
              <a:endParaRPr lang="en-US" sz="1000" i="1" dirty="0">
                <a:cs typeface="Arial" panose="020B0604020202020204" pitchFamily="34" charset="0"/>
              </a:endParaRPr>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91597" y="602747"/>
              <a:ext cx="2097134" cy="2468880"/>
            </a:xfrm>
            <a:prstGeom prst="rect">
              <a:avLst/>
            </a:prstGeom>
          </p:spPr>
        </p:pic>
      </p:grpSp>
      <p:sp>
        <p:nvSpPr>
          <p:cNvPr id="21" name="TextBox 20">
            <a:extLst>
              <a:ext uri="{FF2B5EF4-FFF2-40B4-BE49-F238E27FC236}">
                <a16:creationId xmlns:a16="http://schemas.microsoft.com/office/drawing/2014/main" id="{6161200F-4BB0-4681-A03F-C2DFE698DA5E}"/>
              </a:ext>
            </a:extLst>
          </p:cNvPr>
          <p:cNvSpPr txBox="1"/>
          <p:nvPr/>
        </p:nvSpPr>
        <p:spPr>
          <a:xfrm>
            <a:off x="-1" y="6599250"/>
            <a:ext cx="7823201" cy="246221"/>
          </a:xfrm>
          <a:prstGeom prst="rect">
            <a:avLst/>
          </a:prstGeom>
          <a:noFill/>
        </p:spPr>
        <p:txBody>
          <a:bodyPr wrap="square" rtlCol="0">
            <a:spAutoFit/>
          </a:bodyPr>
          <a:lstStyle/>
          <a:p>
            <a:r>
              <a:rPr lang="en-US" sz="1000" dirty="0"/>
              <a:t>*CAN = Cooperative Agreement Notice</a:t>
            </a:r>
          </a:p>
        </p:txBody>
      </p:sp>
    </p:spTree>
    <p:extLst>
      <p:ext uri="{BB962C8B-B14F-4D97-AF65-F5344CB8AC3E}">
        <p14:creationId xmlns:p14="http://schemas.microsoft.com/office/powerpoint/2010/main" val="269549442"/>
      </p:ext>
    </p:extLst>
  </p:cSld>
  <p:clrMapOvr>
    <a:masterClrMapping/>
  </p:clrMapOvr>
  <mc:AlternateContent xmlns:mc="http://schemas.openxmlformats.org/markup-compatibility/2006" xmlns:p14="http://schemas.microsoft.com/office/powerpoint/2010/main">
    <mc:Choice Requires="p14">
      <p:transition spd="slow" p14:dur="2000" advTm="80091"/>
    </mc:Choice>
    <mc:Fallback xmlns="">
      <p:transition spd="slow" advTm="8009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AM Optimized Material Design</a:t>
            </a:r>
          </a:p>
        </p:txBody>
      </p:sp>
      <p:sp>
        <p:nvSpPr>
          <p:cNvPr id="12" name="Content Placeholder 2"/>
          <p:cNvSpPr>
            <a:spLocks noGrp="1"/>
          </p:cNvSpPr>
          <p:nvPr>
            <p:ph idx="1"/>
          </p:nvPr>
        </p:nvSpPr>
        <p:spPr>
          <a:xfrm>
            <a:off x="294969" y="718327"/>
            <a:ext cx="5685953" cy="5792603"/>
          </a:xfrm>
        </p:spPr>
        <p:txBody>
          <a:bodyPr>
            <a:noAutofit/>
          </a:bodyPr>
          <a:lstStyle/>
          <a:p>
            <a:pPr>
              <a:lnSpc>
                <a:spcPct val="100000"/>
              </a:lnSpc>
              <a:spcBef>
                <a:spcPts val="0"/>
              </a:spcBef>
            </a:pPr>
            <a:r>
              <a:rPr lang="en-US" sz="2400" dirty="0"/>
              <a:t>Leverage AM to overcome constraints.</a:t>
            </a:r>
          </a:p>
          <a:p>
            <a:pPr lvl="1">
              <a:buFont typeface="Arial" panose="020B0604020202020204" pitchFamily="34" charset="0"/>
              <a:buChar char="‒"/>
            </a:pPr>
            <a:r>
              <a:rPr lang="en-US" sz="1800" dirty="0">
                <a:cs typeface="Arial" panose="020B0604020202020204" pitchFamily="34" charset="0"/>
              </a:rPr>
              <a:t>Integrated Computational Materials Engineering (ICME) approach.</a:t>
            </a:r>
          </a:p>
          <a:p>
            <a:pPr lvl="1">
              <a:buFont typeface="Arial" panose="020B0604020202020204" pitchFamily="34" charset="0"/>
              <a:buChar char="‒"/>
            </a:pPr>
            <a:r>
              <a:rPr lang="en-US" sz="1800" dirty="0">
                <a:cs typeface="Arial" panose="020B0604020202020204" pitchFamily="34" charset="0"/>
              </a:rPr>
              <a:t>Melt/solidification transformation and dynamics, crack susceptibility, AM build simulation, and property prediction.</a:t>
            </a:r>
          </a:p>
          <a:p>
            <a:pPr lvl="1">
              <a:lnSpc>
                <a:spcPct val="100000"/>
              </a:lnSpc>
              <a:spcBef>
                <a:spcPts val="0"/>
              </a:spcBef>
              <a:buFont typeface="Calibri" panose="020F0502020204030204" pitchFamily="34" charset="0"/>
              <a:buChar char="–"/>
            </a:pPr>
            <a:r>
              <a:rPr lang="en-US" sz="1800" dirty="0"/>
              <a:t>Increased design freedom.</a:t>
            </a:r>
          </a:p>
          <a:p>
            <a:pPr lvl="1">
              <a:lnSpc>
                <a:spcPct val="100000"/>
              </a:lnSpc>
              <a:spcBef>
                <a:spcPts val="0"/>
              </a:spcBef>
              <a:buFont typeface="Calibri" panose="020F0502020204030204" pitchFamily="34" charset="0"/>
              <a:buChar char="–"/>
            </a:pPr>
            <a:r>
              <a:rPr lang="en-US" sz="1800" dirty="0">
                <a:cs typeface="Arial" panose="020B0604020202020204" pitchFamily="34" charset="0"/>
              </a:rPr>
              <a:t>Higher feedstock utilization.</a:t>
            </a:r>
          </a:p>
          <a:p>
            <a:pPr lvl="1">
              <a:lnSpc>
                <a:spcPct val="100000"/>
              </a:lnSpc>
              <a:spcBef>
                <a:spcPts val="0"/>
              </a:spcBef>
              <a:buFont typeface="Calibri" panose="020F0502020204030204" pitchFamily="34" charset="0"/>
              <a:buChar char="–"/>
            </a:pPr>
            <a:r>
              <a:rPr lang="en-US" sz="1800" dirty="0">
                <a:cs typeface="Arial" panose="020B0604020202020204" pitchFamily="34" charset="0"/>
              </a:rPr>
              <a:t>Eliminate / minimize joining.</a:t>
            </a:r>
          </a:p>
          <a:p>
            <a:pPr lvl="1">
              <a:lnSpc>
                <a:spcPct val="100000"/>
              </a:lnSpc>
              <a:spcBef>
                <a:spcPts val="0"/>
              </a:spcBef>
              <a:buFont typeface="Calibri" panose="020F0502020204030204" pitchFamily="34" charset="0"/>
              <a:buChar char="–"/>
            </a:pPr>
            <a:endParaRPr lang="en-US" sz="1400" dirty="0"/>
          </a:p>
          <a:p>
            <a:pPr>
              <a:lnSpc>
                <a:spcPct val="100000"/>
              </a:lnSpc>
              <a:spcBef>
                <a:spcPts val="0"/>
              </a:spcBef>
            </a:pPr>
            <a:r>
              <a:rPr lang="en-US" sz="2400" dirty="0">
                <a:cs typeface="Calibri"/>
              </a:rPr>
              <a:t>Material Development Objectives</a:t>
            </a:r>
            <a:endParaRPr lang="en-US" sz="2400" dirty="0"/>
          </a:p>
          <a:p>
            <a:pPr lvl="1">
              <a:lnSpc>
                <a:spcPct val="100000"/>
              </a:lnSpc>
              <a:spcBef>
                <a:spcPts val="0"/>
              </a:spcBef>
              <a:buFont typeface="Calibri" panose="020F0502020204030204" pitchFamily="34" charset="0"/>
              <a:buChar char="–"/>
            </a:pPr>
            <a:r>
              <a:rPr lang="en-US" sz="1800" i="1" dirty="0"/>
              <a:t>Phase 1:</a:t>
            </a:r>
            <a:r>
              <a:rPr lang="en-US" sz="1800" dirty="0"/>
              <a:t> Utilize existing refractory metal/alloy powder: W, Mo, C103, Re, Ta.</a:t>
            </a:r>
          </a:p>
          <a:p>
            <a:pPr lvl="1">
              <a:lnSpc>
                <a:spcPct val="100000"/>
              </a:lnSpc>
              <a:spcBef>
                <a:spcPts val="0"/>
              </a:spcBef>
              <a:buFont typeface="Calibri" panose="020F0502020204030204" pitchFamily="34" charset="0"/>
              <a:buChar char="–"/>
            </a:pPr>
            <a:r>
              <a:rPr lang="en-US" sz="1800" i="1" dirty="0"/>
              <a:t>Phase 2:</a:t>
            </a:r>
            <a:r>
              <a:rPr lang="en-US" sz="1800" dirty="0"/>
              <a:t> Dispersoid additions (e.g. ZrC, HfC, TiC nano-powder) to existing powder to reduce cracking and improve mechanical properties.</a:t>
            </a:r>
          </a:p>
          <a:p>
            <a:pPr lvl="1">
              <a:lnSpc>
                <a:spcPct val="100000"/>
              </a:lnSpc>
              <a:spcBef>
                <a:spcPts val="0"/>
              </a:spcBef>
              <a:buFont typeface="Calibri" panose="020F0502020204030204" pitchFamily="34" charset="0"/>
              <a:buChar char="–"/>
            </a:pPr>
            <a:r>
              <a:rPr lang="en-US" sz="1800" i="1" dirty="0"/>
              <a:t>Phase 3:</a:t>
            </a:r>
            <a:r>
              <a:rPr lang="en-US" sz="1800" dirty="0"/>
              <a:t> Design AM formulations optimized AM methods with emphasis on use of cost-effective elements, printability, and properties.</a:t>
            </a:r>
          </a:p>
        </p:txBody>
      </p:sp>
      <p:grpSp>
        <p:nvGrpSpPr>
          <p:cNvPr id="17" name="Group 16">
            <a:extLst>
              <a:ext uri="{FF2B5EF4-FFF2-40B4-BE49-F238E27FC236}">
                <a16:creationId xmlns:a16="http://schemas.microsoft.com/office/drawing/2014/main" id="{579EA590-8DD2-4811-BD9F-2A75FEB2DA66}"/>
              </a:ext>
            </a:extLst>
          </p:cNvPr>
          <p:cNvGrpSpPr/>
          <p:nvPr/>
        </p:nvGrpSpPr>
        <p:grpSpPr>
          <a:xfrm>
            <a:off x="6776575" y="3476818"/>
            <a:ext cx="4764930" cy="1759843"/>
            <a:chOff x="7344182" y="3214316"/>
            <a:chExt cx="4764930" cy="1759843"/>
          </a:xfrm>
        </p:grpSpPr>
        <p:pic>
          <p:nvPicPr>
            <p:cNvPr id="18" name="Picture 17">
              <a:extLst>
                <a:ext uri="{FF2B5EF4-FFF2-40B4-BE49-F238E27FC236}">
                  <a16:creationId xmlns:a16="http://schemas.microsoft.com/office/drawing/2014/main" id="{9DB50A66-67EF-466D-8E44-BF5A965AEF59}"/>
                </a:ext>
              </a:extLst>
            </p:cNvPr>
            <p:cNvPicPr>
              <a:picLocks noChangeAspect="1"/>
            </p:cNvPicPr>
            <p:nvPr/>
          </p:nvPicPr>
          <p:blipFill rotWithShape="1">
            <a:blip r:embed="rId3"/>
            <a:srcRect t="41992"/>
            <a:stretch/>
          </p:blipFill>
          <p:spPr>
            <a:xfrm>
              <a:off x="7345052" y="3214316"/>
              <a:ext cx="4764060" cy="1554480"/>
            </a:xfrm>
            <a:prstGeom prst="rect">
              <a:avLst/>
            </a:prstGeom>
          </p:spPr>
        </p:pic>
        <p:sp>
          <p:nvSpPr>
            <p:cNvPr id="19" name="TextBox 18">
              <a:extLst>
                <a:ext uri="{FF2B5EF4-FFF2-40B4-BE49-F238E27FC236}">
                  <a16:creationId xmlns:a16="http://schemas.microsoft.com/office/drawing/2014/main" id="{37BC3FF0-14F8-476B-AF45-120B7401882D}"/>
                </a:ext>
              </a:extLst>
            </p:cNvPr>
            <p:cNvSpPr txBox="1"/>
            <p:nvPr/>
          </p:nvSpPr>
          <p:spPr>
            <a:xfrm>
              <a:off x="7344182" y="4727938"/>
              <a:ext cx="4646650" cy="246221"/>
            </a:xfrm>
            <a:prstGeom prst="rect">
              <a:avLst/>
            </a:prstGeom>
            <a:noFill/>
          </p:spPr>
          <p:txBody>
            <a:bodyPr wrap="square">
              <a:spAutoFit/>
            </a:bodyPr>
            <a:lstStyle/>
            <a:p>
              <a:pPr algn="ctr"/>
              <a:r>
                <a:rPr lang="en-US" sz="1000" dirty="0">
                  <a:cs typeface="Arial" panose="020B0604020202020204" pitchFamily="34" charset="0"/>
                </a:rPr>
                <a:t>L-PBF AM C103 melt pool modeling.</a:t>
              </a:r>
            </a:p>
          </p:txBody>
        </p:sp>
      </p:grpSp>
      <p:sp>
        <p:nvSpPr>
          <p:cNvPr id="20" name="TextBox 19">
            <a:extLst>
              <a:ext uri="{FF2B5EF4-FFF2-40B4-BE49-F238E27FC236}">
                <a16:creationId xmlns:a16="http://schemas.microsoft.com/office/drawing/2014/main" id="{54E01FA0-5D1F-42DB-BA23-9CC8DB54D26D}"/>
              </a:ext>
            </a:extLst>
          </p:cNvPr>
          <p:cNvSpPr txBox="1"/>
          <p:nvPr/>
        </p:nvSpPr>
        <p:spPr>
          <a:xfrm>
            <a:off x="5784667" y="6427345"/>
            <a:ext cx="6283231" cy="246221"/>
          </a:xfrm>
          <a:prstGeom prst="rect">
            <a:avLst/>
          </a:prstGeom>
          <a:noFill/>
        </p:spPr>
        <p:txBody>
          <a:bodyPr wrap="square" rtlCol="0">
            <a:spAutoFit/>
          </a:bodyPr>
          <a:lstStyle/>
          <a:p>
            <a:pPr algn="ctr"/>
            <a:r>
              <a:rPr lang="en-US" sz="1000" dirty="0"/>
              <a:t>RHEA design space, arc melt specimens, and characterization</a:t>
            </a:r>
          </a:p>
        </p:txBody>
      </p:sp>
      <p:grpSp>
        <p:nvGrpSpPr>
          <p:cNvPr id="24" name="Group 23">
            <a:extLst>
              <a:ext uri="{FF2B5EF4-FFF2-40B4-BE49-F238E27FC236}">
                <a16:creationId xmlns:a16="http://schemas.microsoft.com/office/drawing/2014/main" id="{2EDFF206-603B-43EB-89A2-60BAAE26B9C2}"/>
              </a:ext>
            </a:extLst>
          </p:cNvPr>
          <p:cNvGrpSpPr/>
          <p:nvPr/>
        </p:nvGrpSpPr>
        <p:grpSpPr>
          <a:xfrm>
            <a:off x="5784667" y="977698"/>
            <a:ext cx="6304604" cy="2328788"/>
            <a:chOff x="5672695" y="1015022"/>
            <a:chExt cx="6304604" cy="2328788"/>
          </a:xfrm>
        </p:grpSpPr>
        <p:pic>
          <p:nvPicPr>
            <p:cNvPr id="25" name="Picture 24" descr="A picture containing diagram&#10;&#10;Description automatically generated">
              <a:extLst>
                <a:ext uri="{FF2B5EF4-FFF2-40B4-BE49-F238E27FC236}">
                  <a16:creationId xmlns:a16="http://schemas.microsoft.com/office/drawing/2014/main" id="{FB8CA825-B342-425F-8151-ADA09E9E05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4263" y="1027853"/>
              <a:ext cx="3083036" cy="2103120"/>
            </a:xfrm>
            <a:prstGeom prst="rect">
              <a:avLst/>
            </a:prstGeom>
          </p:spPr>
        </p:pic>
        <p:grpSp>
          <p:nvGrpSpPr>
            <p:cNvPr id="26" name="Group 25">
              <a:extLst>
                <a:ext uri="{FF2B5EF4-FFF2-40B4-BE49-F238E27FC236}">
                  <a16:creationId xmlns:a16="http://schemas.microsoft.com/office/drawing/2014/main" id="{8C6A611C-28D9-4405-9F68-A3B90BB474F0}"/>
                </a:ext>
              </a:extLst>
            </p:cNvPr>
            <p:cNvGrpSpPr/>
            <p:nvPr/>
          </p:nvGrpSpPr>
          <p:grpSpPr>
            <a:xfrm>
              <a:off x="5672695" y="1015022"/>
              <a:ext cx="6304603" cy="2328788"/>
              <a:chOff x="5672695" y="1015022"/>
              <a:chExt cx="6304603" cy="2328788"/>
            </a:xfrm>
          </p:grpSpPr>
          <p:pic>
            <p:nvPicPr>
              <p:cNvPr id="27" name="Picture 26" descr="Graphical user interface, chart&#10;&#10;Description automatically generated">
                <a:extLst>
                  <a:ext uri="{FF2B5EF4-FFF2-40B4-BE49-F238E27FC236}">
                    <a16:creationId xmlns:a16="http://schemas.microsoft.com/office/drawing/2014/main" id="{E98802A6-C470-4B77-BBA8-0EE45C383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2696" y="1015022"/>
                <a:ext cx="3121030" cy="2103120"/>
              </a:xfrm>
              <a:prstGeom prst="rect">
                <a:avLst/>
              </a:prstGeom>
            </p:spPr>
          </p:pic>
          <p:sp>
            <p:nvSpPr>
              <p:cNvPr id="28" name="TextBox 27">
                <a:extLst>
                  <a:ext uri="{FF2B5EF4-FFF2-40B4-BE49-F238E27FC236}">
                    <a16:creationId xmlns:a16="http://schemas.microsoft.com/office/drawing/2014/main" id="{1389C15F-2F7F-4C05-866D-23BC05267C6C}"/>
                  </a:ext>
                </a:extLst>
              </p:cNvPr>
              <p:cNvSpPr txBox="1"/>
              <p:nvPr/>
            </p:nvSpPr>
            <p:spPr>
              <a:xfrm>
                <a:off x="5672695" y="3097589"/>
                <a:ext cx="6304603" cy="246221"/>
              </a:xfrm>
              <a:prstGeom prst="rect">
                <a:avLst/>
              </a:prstGeom>
              <a:noFill/>
            </p:spPr>
            <p:txBody>
              <a:bodyPr wrap="square">
                <a:spAutoFit/>
              </a:bodyPr>
              <a:lstStyle/>
              <a:p>
                <a:pPr algn="ctr"/>
                <a:r>
                  <a:rPr lang="en-US" sz="1000" dirty="0">
                    <a:cs typeface="Arial" panose="020B0604020202020204" pitchFamily="34" charset="0"/>
                  </a:rPr>
                  <a:t>Crack susceptibility modeling of various refractory metals with CDS.</a:t>
                </a:r>
              </a:p>
            </p:txBody>
          </p:sp>
        </p:grpSp>
      </p:grpSp>
      <p:pic>
        <p:nvPicPr>
          <p:cNvPr id="29" name="Picture 2">
            <a:extLst>
              <a:ext uri="{FF2B5EF4-FFF2-40B4-BE49-F238E27FC236}">
                <a16:creationId xmlns:a16="http://schemas.microsoft.com/office/drawing/2014/main" id="{6D633E38-43C8-4D56-A264-749F293AAE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70127" y="5375465"/>
            <a:ext cx="1812897" cy="109728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a:extLst>
              <a:ext uri="{FF2B5EF4-FFF2-40B4-BE49-F238E27FC236}">
                <a16:creationId xmlns:a16="http://schemas.microsoft.com/office/drawing/2014/main" id="{C3EBD69F-3BDD-42DC-851F-4FE69C2410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74478" y="5375465"/>
            <a:ext cx="1500692" cy="109728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a:extLst>
              <a:ext uri="{FF2B5EF4-FFF2-40B4-BE49-F238E27FC236}">
                <a16:creationId xmlns:a16="http://schemas.microsoft.com/office/drawing/2014/main" id="{26C5380E-67D5-4048-A2CE-B1495C99F31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006235" y="5421505"/>
            <a:ext cx="3104298" cy="100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825038"/>
      </p:ext>
    </p:extLst>
  </p:cSld>
  <p:clrMapOvr>
    <a:masterClrMapping/>
  </p:clrMapOvr>
  <mc:AlternateContent xmlns:mc="http://schemas.openxmlformats.org/markup-compatibility/2006" xmlns:p14="http://schemas.microsoft.com/office/powerpoint/2010/main">
    <mc:Choice Requires="p14">
      <p:transition spd="slow" p14:dur="2000" advTm="41250"/>
    </mc:Choice>
    <mc:Fallback xmlns="">
      <p:transition spd="slow" advTm="4125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81884309-E230-43C3-8C9B-27B701C7EAEF}"/>
              </a:ext>
            </a:extLst>
          </p:cNvPr>
          <p:cNvGrpSpPr/>
          <p:nvPr/>
        </p:nvGrpSpPr>
        <p:grpSpPr>
          <a:xfrm>
            <a:off x="4170815" y="2875612"/>
            <a:ext cx="3197738" cy="2234631"/>
            <a:chOff x="4087246" y="1659550"/>
            <a:chExt cx="3197738" cy="2234631"/>
          </a:xfrm>
        </p:grpSpPr>
        <p:grpSp>
          <p:nvGrpSpPr>
            <p:cNvPr id="8" name="Group 7">
              <a:extLst>
                <a:ext uri="{FF2B5EF4-FFF2-40B4-BE49-F238E27FC236}">
                  <a16:creationId xmlns:a16="http://schemas.microsoft.com/office/drawing/2014/main" id="{6AC3EA78-D420-4DD2-B304-3201FBF8BB81}"/>
                </a:ext>
              </a:extLst>
            </p:cNvPr>
            <p:cNvGrpSpPr/>
            <p:nvPr/>
          </p:nvGrpSpPr>
          <p:grpSpPr>
            <a:xfrm>
              <a:off x="4087246" y="1659550"/>
              <a:ext cx="3197738" cy="2234631"/>
              <a:chOff x="3762863" y="1631814"/>
              <a:chExt cx="3197738" cy="2234631"/>
            </a:xfrm>
          </p:grpSpPr>
          <p:pic>
            <p:nvPicPr>
              <p:cNvPr id="23" name="Picture 22">
                <a:extLst>
                  <a:ext uri="{FF2B5EF4-FFF2-40B4-BE49-F238E27FC236}">
                    <a16:creationId xmlns:a16="http://schemas.microsoft.com/office/drawing/2014/main" id="{DCC4A3C9-C4B9-4B57-BE86-CDAA591ACE22}"/>
                  </a:ext>
                </a:extLst>
              </p:cNvPr>
              <p:cNvPicPr>
                <a:picLocks noChangeAspect="1"/>
              </p:cNvPicPr>
              <p:nvPr/>
            </p:nvPicPr>
            <p:blipFill>
              <a:blip r:embed="rId3"/>
              <a:stretch>
                <a:fillRect/>
              </a:stretch>
            </p:blipFill>
            <p:spPr>
              <a:xfrm>
                <a:off x="3762864" y="1631814"/>
                <a:ext cx="3197737" cy="2011680"/>
              </a:xfrm>
              <a:prstGeom prst="rect">
                <a:avLst/>
              </a:prstGeom>
            </p:spPr>
          </p:pic>
          <p:sp>
            <p:nvSpPr>
              <p:cNvPr id="25" name="TextBox 24">
                <a:extLst>
                  <a:ext uri="{FF2B5EF4-FFF2-40B4-BE49-F238E27FC236}">
                    <a16:creationId xmlns:a16="http://schemas.microsoft.com/office/drawing/2014/main" id="{7AB9FC92-A56F-446D-B3D7-F90522FA917D}"/>
                  </a:ext>
                </a:extLst>
              </p:cNvPr>
              <p:cNvSpPr txBox="1"/>
              <p:nvPr/>
            </p:nvSpPr>
            <p:spPr>
              <a:xfrm>
                <a:off x="3762863" y="3620224"/>
                <a:ext cx="2923967" cy="246221"/>
              </a:xfrm>
              <a:prstGeom prst="rect">
                <a:avLst/>
              </a:prstGeom>
              <a:noFill/>
            </p:spPr>
            <p:txBody>
              <a:bodyPr wrap="square" rtlCol="0">
                <a:spAutoFit/>
              </a:bodyPr>
              <a:lstStyle/>
              <a:p>
                <a:pPr algn="ctr"/>
                <a:r>
                  <a:rPr lang="en-US" sz="1000" dirty="0"/>
                  <a:t>MSFC Tekna Tek15 Plasma Spheroidizer</a:t>
                </a:r>
              </a:p>
            </p:txBody>
          </p:sp>
        </p:grpSp>
        <p:sp>
          <p:nvSpPr>
            <p:cNvPr id="24" name="Rectangle 23">
              <a:extLst>
                <a:ext uri="{FF2B5EF4-FFF2-40B4-BE49-F238E27FC236}">
                  <a16:creationId xmlns:a16="http://schemas.microsoft.com/office/drawing/2014/main" id="{147AD8CF-2D2F-40C1-9A77-DB86445732CA}"/>
                </a:ext>
              </a:extLst>
            </p:cNvPr>
            <p:cNvSpPr/>
            <p:nvPr/>
          </p:nvSpPr>
          <p:spPr>
            <a:xfrm>
              <a:off x="4679572" y="1659550"/>
              <a:ext cx="1920240" cy="2011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6" name="Picture 25" descr="A picture containing text, indoor, miller&#10;&#10;Description automatically generated">
              <a:extLst>
                <a:ext uri="{FF2B5EF4-FFF2-40B4-BE49-F238E27FC236}">
                  <a16:creationId xmlns:a16="http://schemas.microsoft.com/office/drawing/2014/main" id="{819E11C8-27DE-4890-AEDA-C46458A05E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9018" y="1982348"/>
              <a:ext cx="2000826" cy="1371600"/>
            </a:xfrm>
            <a:prstGeom prst="rect">
              <a:avLst/>
            </a:prstGeom>
          </p:spPr>
        </p:pic>
      </p:grpSp>
      <p:sp>
        <p:nvSpPr>
          <p:cNvPr id="13" name="Title 1"/>
          <p:cNvSpPr>
            <a:spLocks noGrp="1"/>
          </p:cNvSpPr>
          <p:nvPr>
            <p:ph type="title"/>
          </p:nvPr>
        </p:nvSpPr>
        <p:spPr>
          <a:xfrm>
            <a:off x="0" y="250871"/>
            <a:ext cx="12192000" cy="461665"/>
          </a:xfrm>
        </p:spPr>
        <p:txBody>
          <a:bodyPr>
            <a:noAutofit/>
          </a:bodyPr>
          <a:lstStyle/>
          <a:p>
            <a:pPr algn="ctr"/>
            <a:r>
              <a:rPr lang="en-US" sz="3600" dirty="0"/>
              <a:t>Powder Production</a:t>
            </a:r>
          </a:p>
        </p:txBody>
      </p:sp>
      <p:sp>
        <p:nvSpPr>
          <p:cNvPr id="12" name="Content Placeholder 2"/>
          <p:cNvSpPr>
            <a:spLocks noGrp="1"/>
          </p:cNvSpPr>
          <p:nvPr>
            <p:ph idx="1"/>
          </p:nvPr>
        </p:nvSpPr>
        <p:spPr>
          <a:xfrm>
            <a:off x="305810" y="826299"/>
            <a:ext cx="6967692" cy="5746296"/>
          </a:xfrm>
        </p:spPr>
        <p:txBody>
          <a:bodyPr>
            <a:noAutofit/>
          </a:bodyPr>
          <a:lstStyle/>
          <a:p>
            <a:pPr>
              <a:lnSpc>
                <a:spcPct val="100000"/>
              </a:lnSpc>
              <a:spcBef>
                <a:spcPts val="0"/>
              </a:spcBef>
            </a:pPr>
            <a:r>
              <a:rPr lang="en-US" sz="2400" dirty="0"/>
              <a:t>Refractory Metal Powder Production Options</a:t>
            </a:r>
          </a:p>
          <a:p>
            <a:pPr lvl="1">
              <a:lnSpc>
                <a:spcPct val="100000"/>
              </a:lnSpc>
              <a:spcBef>
                <a:spcPts val="0"/>
              </a:spcBef>
              <a:buFont typeface="Calibri" panose="020F0502020204030204" pitchFamily="34" charset="0"/>
              <a:buChar char="–"/>
            </a:pPr>
            <a:r>
              <a:rPr lang="en-US" sz="1800" dirty="0"/>
              <a:t>Nano dispersoid additions: MSFC acoustic mixing.</a:t>
            </a:r>
          </a:p>
          <a:p>
            <a:pPr lvl="1">
              <a:lnSpc>
                <a:spcPct val="100000"/>
              </a:lnSpc>
              <a:spcBef>
                <a:spcPts val="0"/>
              </a:spcBef>
              <a:buFont typeface="Calibri" panose="020F0502020204030204" pitchFamily="34" charset="0"/>
              <a:buChar char="–"/>
            </a:pPr>
            <a:r>
              <a:rPr lang="en-US" sz="1800" dirty="0"/>
              <a:t>Plasma spherodization: MSFC.</a:t>
            </a:r>
          </a:p>
          <a:p>
            <a:pPr lvl="1">
              <a:lnSpc>
                <a:spcPct val="100000"/>
              </a:lnSpc>
              <a:spcBef>
                <a:spcPts val="0"/>
              </a:spcBef>
              <a:buFont typeface="Calibri" panose="020F0502020204030204" pitchFamily="34" charset="0"/>
              <a:buChar char="–"/>
            </a:pPr>
            <a:r>
              <a:rPr lang="en-US" sz="1800" dirty="0"/>
              <a:t>Electrode Induction Gas Atomization (EIGA): Northwestern Univ.</a:t>
            </a:r>
          </a:p>
          <a:p>
            <a:pPr lvl="1">
              <a:lnSpc>
                <a:spcPct val="100000"/>
              </a:lnSpc>
              <a:spcBef>
                <a:spcPts val="0"/>
              </a:spcBef>
              <a:buFont typeface="Calibri" panose="020F0502020204030204" pitchFamily="34" charset="0"/>
              <a:buChar char="–"/>
            </a:pPr>
            <a:r>
              <a:rPr lang="en-US" sz="1800" dirty="0"/>
              <a:t>Reuse/Recycling: 6K Additive, MolyWorks, TBD. </a:t>
            </a:r>
          </a:p>
          <a:p>
            <a:pPr lvl="1">
              <a:lnSpc>
                <a:spcPct val="100000"/>
              </a:lnSpc>
              <a:spcBef>
                <a:spcPts val="0"/>
              </a:spcBef>
              <a:buFont typeface="Calibri" panose="020F0502020204030204" pitchFamily="34" charset="0"/>
              <a:buChar char="–"/>
            </a:pPr>
            <a:endParaRPr lang="en-US" sz="1400" dirty="0"/>
          </a:p>
          <a:p>
            <a:pPr>
              <a:lnSpc>
                <a:spcPct val="100000"/>
              </a:lnSpc>
              <a:spcBef>
                <a:spcPts val="0"/>
              </a:spcBef>
            </a:pPr>
            <a:r>
              <a:rPr lang="en-US" sz="2400" dirty="0"/>
              <a:t>AM Powder Specifications</a:t>
            </a:r>
          </a:p>
          <a:p>
            <a:pPr lvl="1">
              <a:lnSpc>
                <a:spcPct val="100000"/>
              </a:lnSpc>
              <a:spcBef>
                <a:spcPts val="0"/>
              </a:spcBef>
              <a:buFont typeface="Calibri" panose="020F0502020204030204" pitchFamily="34" charset="0"/>
              <a:buChar char="–"/>
            </a:pPr>
            <a:r>
              <a:rPr lang="en-US" sz="1800" dirty="0"/>
              <a:t>Alloyed elements</a:t>
            </a:r>
          </a:p>
          <a:p>
            <a:pPr lvl="1">
              <a:lnSpc>
                <a:spcPct val="100000"/>
              </a:lnSpc>
              <a:spcBef>
                <a:spcPts val="0"/>
              </a:spcBef>
              <a:buFont typeface="Calibri" panose="020F0502020204030204" pitchFamily="34" charset="0"/>
              <a:buChar char="–"/>
            </a:pPr>
            <a:r>
              <a:rPr lang="en-US" sz="1800" dirty="0"/>
              <a:t>Spherical morphology</a:t>
            </a:r>
          </a:p>
          <a:p>
            <a:pPr lvl="1">
              <a:lnSpc>
                <a:spcPct val="100000"/>
              </a:lnSpc>
              <a:spcBef>
                <a:spcPts val="0"/>
              </a:spcBef>
              <a:buFont typeface="Calibri" panose="020F0502020204030204" pitchFamily="34" charset="0"/>
              <a:buChar char="–"/>
            </a:pPr>
            <a:r>
              <a:rPr lang="en-US" sz="1800" dirty="0"/>
              <a:t>Fully dense particles (&gt;99.9 %TD)</a:t>
            </a:r>
          </a:p>
          <a:p>
            <a:pPr lvl="1">
              <a:lnSpc>
                <a:spcPct val="100000"/>
              </a:lnSpc>
              <a:spcBef>
                <a:spcPts val="0"/>
              </a:spcBef>
              <a:buFont typeface="Calibri" panose="020F0502020204030204" pitchFamily="34" charset="0"/>
              <a:buChar char="–"/>
            </a:pPr>
            <a:r>
              <a:rPr lang="en-US" sz="1800" dirty="0"/>
              <a:t>Particle size distribution (PSD):                                                         15-45 µm for L-PBF                                                                            45-105 or 150 µm for LP-DED.</a:t>
            </a:r>
          </a:p>
          <a:p>
            <a:pPr lvl="1">
              <a:lnSpc>
                <a:spcPct val="100000"/>
              </a:lnSpc>
              <a:spcBef>
                <a:spcPts val="0"/>
              </a:spcBef>
              <a:buFont typeface="Calibri" panose="020F0502020204030204" pitchFamily="34" charset="0"/>
              <a:buChar char="–"/>
            </a:pPr>
            <a:endParaRPr lang="en-US" sz="1400" dirty="0"/>
          </a:p>
          <a:p>
            <a:pPr>
              <a:lnSpc>
                <a:spcPct val="100000"/>
              </a:lnSpc>
              <a:spcBef>
                <a:spcPts val="0"/>
              </a:spcBef>
            </a:pPr>
            <a:r>
              <a:rPr lang="en-US" sz="2400" dirty="0"/>
              <a:t>AM Grade Powder Options</a:t>
            </a:r>
          </a:p>
          <a:p>
            <a:pPr lvl="1">
              <a:lnSpc>
                <a:spcPct val="100000"/>
              </a:lnSpc>
              <a:spcBef>
                <a:spcPts val="0"/>
              </a:spcBef>
              <a:buFont typeface="Calibri" panose="020F0502020204030204" pitchFamily="34" charset="0"/>
              <a:buChar char="‒"/>
            </a:pPr>
            <a:r>
              <a:rPr lang="en-US" sz="1800" dirty="0"/>
              <a:t>Elemental: W, Mo, Nb, Ta, Re.</a:t>
            </a:r>
          </a:p>
          <a:p>
            <a:pPr lvl="1">
              <a:lnSpc>
                <a:spcPct val="100000"/>
              </a:lnSpc>
              <a:spcBef>
                <a:spcPts val="0"/>
              </a:spcBef>
              <a:buFont typeface="Calibri" panose="020F0502020204030204" pitchFamily="34" charset="0"/>
              <a:buChar char="‒"/>
            </a:pPr>
            <a:r>
              <a:rPr lang="en-US" sz="1800" dirty="0"/>
              <a:t>Alloys: C103, FS85, WC3009 (dev), WC3015 (dev), MoxRe (dev), WxRe (dev).</a:t>
            </a:r>
            <a:endParaRPr lang="en-US" dirty="0"/>
          </a:p>
          <a:p>
            <a:pPr>
              <a:lnSpc>
                <a:spcPct val="100000"/>
              </a:lnSpc>
              <a:spcBef>
                <a:spcPts val="0"/>
              </a:spcBef>
            </a:pPr>
            <a:endParaRPr lang="en-US" sz="1400" dirty="0">
              <a:cs typeface="Calibri"/>
            </a:endParaRPr>
          </a:p>
          <a:p>
            <a:pPr>
              <a:lnSpc>
                <a:spcPct val="100000"/>
              </a:lnSpc>
              <a:spcBef>
                <a:spcPts val="0"/>
              </a:spcBef>
            </a:pPr>
            <a:endParaRPr lang="en-US" sz="2400" dirty="0"/>
          </a:p>
          <a:p>
            <a:pPr lvl="1">
              <a:lnSpc>
                <a:spcPct val="100000"/>
              </a:lnSpc>
              <a:spcBef>
                <a:spcPts val="0"/>
              </a:spcBef>
              <a:buFont typeface="Calibri" panose="020F0502020204030204" pitchFamily="34" charset="0"/>
              <a:buChar char="–"/>
            </a:pPr>
            <a:endParaRPr lang="en-US" sz="1800" dirty="0"/>
          </a:p>
        </p:txBody>
      </p:sp>
      <p:grpSp>
        <p:nvGrpSpPr>
          <p:cNvPr id="6" name="Group 5"/>
          <p:cNvGrpSpPr/>
          <p:nvPr/>
        </p:nvGrpSpPr>
        <p:grpSpPr>
          <a:xfrm>
            <a:off x="7306058" y="2997964"/>
            <a:ext cx="4835291" cy="2096225"/>
            <a:chOff x="4827206" y="3306235"/>
            <a:chExt cx="4835291" cy="2096225"/>
          </a:xfrm>
        </p:grpSpPr>
        <p:pic>
          <p:nvPicPr>
            <p:cNvPr id="20" name="Picture 19" descr="\\mcsnaf02\EM32DATA\Mat_Dev\Machines_&amp;_Support_Equipment\TEKNA\Spherodization Trials\EOS W Powder Spherodization Trials\Trial 2 - 330x_2.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61131" y="3306235"/>
              <a:ext cx="2401366" cy="1920240"/>
            </a:xfrm>
            <a:prstGeom prst="rect">
              <a:avLst/>
            </a:prstGeom>
            <a:noFill/>
            <a:ln>
              <a:noFill/>
            </a:ln>
          </p:spPr>
        </p:pic>
        <p:pic>
          <p:nvPicPr>
            <p:cNvPr id="19" name="Picture 18" descr="\\mcsnaf02\EM32DATA\Mat_Dev\Machines_&amp;_Support_Equipment\TEKNA\Spherodization Trials\EOS W Powder Spherodization Trials\As Received-330x.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27209" y="3306235"/>
              <a:ext cx="2401366" cy="1920240"/>
            </a:xfrm>
            <a:prstGeom prst="rect">
              <a:avLst/>
            </a:prstGeom>
            <a:noFill/>
            <a:ln>
              <a:noFill/>
            </a:ln>
          </p:spPr>
        </p:pic>
        <p:grpSp>
          <p:nvGrpSpPr>
            <p:cNvPr id="2" name="Group 1"/>
            <p:cNvGrpSpPr/>
            <p:nvPr/>
          </p:nvGrpSpPr>
          <p:grpSpPr>
            <a:xfrm>
              <a:off x="4827206" y="3306235"/>
              <a:ext cx="4835291" cy="2096225"/>
              <a:chOff x="4810271" y="334433"/>
              <a:chExt cx="4835291" cy="2096225"/>
            </a:xfrm>
          </p:grpSpPr>
          <p:sp>
            <p:nvSpPr>
              <p:cNvPr id="14" name="TextBox 13"/>
              <p:cNvSpPr txBox="1"/>
              <p:nvPr/>
            </p:nvSpPr>
            <p:spPr>
              <a:xfrm>
                <a:off x="4810271" y="2184437"/>
                <a:ext cx="4835291" cy="246221"/>
              </a:xfrm>
              <a:prstGeom prst="rect">
                <a:avLst/>
              </a:prstGeom>
              <a:noFill/>
            </p:spPr>
            <p:txBody>
              <a:bodyPr wrap="square" rtlCol="0">
                <a:spAutoFit/>
              </a:bodyPr>
              <a:lstStyle/>
              <a:p>
                <a:pPr algn="ctr"/>
                <a:r>
                  <a:rPr lang="en-US" sz="1000" dirty="0"/>
                  <a:t>SEM micrographs of (A) angular W powder, (B) plasma spheroidized W powder.</a:t>
                </a:r>
                <a:endParaRPr lang="en-US" sz="1000" i="1" dirty="0">
                  <a:cs typeface="Arial" panose="020B0604020202020204" pitchFamily="34" charset="0"/>
                </a:endParaRPr>
              </a:p>
            </p:txBody>
          </p:sp>
          <p:sp>
            <p:nvSpPr>
              <p:cNvPr id="10" name="TextBox 33"/>
              <p:cNvSpPr txBox="1"/>
              <p:nvPr/>
            </p:nvSpPr>
            <p:spPr>
              <a:xfrm>
                <a:off x="4810272" y="334433"/>
                <a:ext cx="238125" cy="200025"/>
              </a:xfrm>
              <a:prstGeom prst="rect">
                <a:avLst/>
              </a:prstGeom>
              <a:solidFill>
                <a:schemeClr val="bg1"/>
              </a:solidFill>
            </p:spPr>
            <p:txBody>
              <a:bodyPr wrap="square" lIns="0" tIns="0" rIns="0" bIns="0" rtlCol="0">
                <a:noAutofit/>
              </a:bodyPr>
              <a:lstStyle/>
              <a:p>
                <a:pPr marL="0" marR="0" algn="ctr">
                  <a:spcBef>
                    <a:spcPts val="0"/>
                  </a:spcBef>
                  <a:spcAft>
                    <a:spcPts val="0"/>
                  </a:spcAft>
                </a:pPr>
                <a:r>
                  <a:rPr lang="en-US" sz="1200" b="1" kern="1200" dirty="0">
                    <a:latin typeface="Times New Roman" panose="02020603050405020304" pitchFamily="18" charset="0"/>
                    <a:ea typeface="Times New Roman" panose="02020603050405020304" pitchFamily="18" charset="0"/>
                  </a:rPr>
                  <a:t>(A)</a:t>
                </a:r>
                <a:endParaRPr lang="en-US" sz="1200" dirty="0">
                  <a:latin typeface="Times New Roman" panose="02020603050405020304" pitchFamily="18" charset="0"/>
                  <a:ea typeface="Times New Roman" panose="02020603050405020304" pitchFamily="18" charset="0"/>
                </a:endParaRPr>
              </a:p>
            </p:txBody>
          </p:sp>
          <p:sp>
            <p:nvSpPr>
              <p:cNvPr id="11" name="TextBox 33"/>
              <p:cNvSpPr txBox="1"/>
              <p:nvPr/>
            </p:nvSpPr>
            <p:spPr>
              <a:xfrm>
                <a:off x="7244551" y="334433"/>
                <a:ext cx="238125" cy="200025"/>
              </a:xfrm>
              <a:prstGeom prst="rect">
                <a:avLst/>
              </a:prstGeom>
              <a:solidFill>
                <a:schemeClr val="bg1"/>
              </a:solidFill>
            </p:spPr>
            <p:txBody>
              <a:bodyPr wrap="square" lIns="0" tIns="0" rIns="0" bIns="0" rtlCol="0">
                <a:noAutofit/>
              </a:bodyPr>
              <a:lstStyle/>
              <a:p>
                <a:pPr marL="0" marR="0" algn="ctr">
                  <a:spcBef>
                    <a:spcPts val="0"/>
                  </a:spcBef>
                  <a:spcAft>
                    <a:spcPts val="0"/>
                  </a:spcAft>
                </a:pPr>
                <a:r>
                  <a:rPr lang="en-US" sz="1200" b="1" kern="1200" dirty="0">
                    <a:latin typeface="Times New Roman" panose="02020603050405020304" pitchFamily="18" charset="0"/>
                    <a:ea typeface="Times New Roman" panose="02020603050405020304" pitchFamily="18" charset="0"/>
                  </a:rPr>
                  <a:t>(B)</a:t>
                </a:r>
                <a:endParaRPr lang="en-US" sz="1200" dirty="0">
                  <a:latin typeface="Times New Roman" panose="02020603050405020304" pitchFamily="18" charset="0"/>
                  <a:ea typeface="Times New Roman" panose="02020603050405020304" pitchFamily="18" charset="0"/>
                </a:endParaRPr>
              </a:p>
            </p:txBody>
          </p:sp>
        </p:grpSp>
      </p:grpSp>
      <p:grpSp>
        <p:nvGrpSpPr>
          <p:cNvPr id="9" name="Group 8"/>
          <p:cNvGrpSpPr/>
          <p:nvPr/>
        </p:nvGrpSpPr>
        <p:grpSpPr>
          <a:xfrm>
            <a:off x="7237166" y="839789"/>
            <a:ext cx="1517613" cy="2178495"/>
            <a:chOff x="7466752" y="826540"/>
            <a:chExt cx="1517613" cy="2178495"/>
          </a:xfrm>
        </p:grpSpPr>
        <p:sp>
          <p:nvSpPr>
            <p:cNvPr id="15" name="TextBox 14"/>
            <p:cNvSpPr txBox="1"/>
            <p:nvPr/>
          </p:nvSpPr>
          <p:spPr>
            <a:xfrm>
              <a:off x="7466752" y="2604925"/>
              <a:ext cx="1517613" cy="400110"/>
            </a:xfrm>
            <a:prstGeom prst="rect">
              <a:avLst/>
            </a:prstGeom>
            <a:noFill/>
          </p:spPr>
          <p:txBody>
            <a:bodyPr wrap="square" rtlCol="0">
              <a:spAutoFit/>
            </a:bodyPr>
            <a:lstStyle/>
            <a:p>
              <a:pPr algn="ctr"/>
              <a:r>
                <a:rPr lang="en-US" sz="1000" dirty="0"/>
                <a:t>Plasma (RF or microwave) spheroidization.</a:t>
              </a:r>
            </a:p>
          </p:txBody>
        </p:sp>
        <p:pic>
          <p:nvPicPr>
            <p:cNvPr id="17" name="Picture 16"/>
            <p:cNvPicPr>
              <a:picLocks noChangeAspect="1"/>
            </p:cNvPicPr>
            <p:nvPr/>
          </p:nvPicPr>
          <p:blipFill rotWithShape="1">
            <a:blip r:embed="rId7"/>
            <a:srcRect b="8044"/>
            <a:stretch/>
          </p:blipFill>
          <p:spPr>
            <a:xfrm>
              <a:off x="7466753" y="826540"/>
              <a:ext cx="1491490" cy="1828800"/>
            </a:xfrm>
            <a:prstGeom prst="rect">
              <a:avLst/>
            </a:prstGeom>
          </p:spPr>
        </p:pic>
      </p:grpSp>
      <p:grpSp>
        <p:nvGrpSpPr>
          <p:cNvPr id="4" name="Group 3"/>
          <p:cNvGrpSpPr/>
          <p:nvPr/>
        </p:nvGrpSpPr>
        <p:grpSpPr>
          <a:xfrm>
            <a:off x="8756880" y="832806"/>
            <a:ext cx="1673012" cy="2173865"/>
            <a:chOff x="9525001" y="843556"/>
            <a:chExt cx="1673012" cy="2173865"/>
          </a:xfrm>
        </p:grpSpPr>
        <p:pic>
          <p:nvPicPr>
            <p:cNvPr id="3" name="Picture 2"/>
            <p:cNvPicPr>
              <a:picLocks noChangeAspect="1"/>
            </p:cNvPicPr>
            <p:nvPr/>
          </p:nvPicPr>
          <p:blipFill rotWithShape="1">
            <a:blip r:embed="rId8" cstate="print">
              <a:extLst>
                <a:ext uri="{28A0092B-C50C-407E-A947-70E740481C1C}">
                  <a14:useLocalDpi xmlns:a14="http://schemas.microsoft.com/office/drawing/2010/main" val="0"/>
                </a:ext>
              </a:extLst>
            </a:blip>
            <a:srcRect l="11068" r="12512"/>
            <a:stretch/>
          </p:blipFill>
          <p:spPr>
            <a:xfrm>
              <a:off x="9525001" y="843556"/>
              <a:ext cx="1673012" cy="1828800"/>
            </a:xfrm>
            <a:prstGeom prst="rect">
              <a:avLst/>
            </a:prstGeom>
          </p:spPr>
        </p:pic>
        <p:sp>
          <p:nvSpPr>
            <p:cNvPr id="16" name="TextBox 15"/>
            <p:cNvSpPr txBox="1"/>
            <p:nvPr/>
          </p:nvSpPr>
          <p:spPr>
            <a:xfrm>
              <a:off x="9525001" y="2617311"/>
              <a:ext cx="1673012" cy="400110"/>
            </a:xfrm>
            <a:prstGeom prst="rect">
              <a:avLst/>
            </a:prstGeom>
            <a:noFill/>
          </p:spPr>
          <p:txBody>
            <a:bodyPr wrap="square" rtlCol="0">
              <a:spAutoFit/>
            </a:bodyPr>
            <a:lstStyle/>
            <a:p>
              <a:pPr algn="ctr"/>
              <a:r>
                <a:rPr lang="en-US" sz="1000" dirty="0"/>
                <a:t>EIGA of ingot. Courtesy Sandvik.</a:t>
              </a:r>
            </a:p>
          </p:txBody>
        </p:sp>
      </p:grpSp>
      <p:grpSp>
        <p:nvGrpSpPr>
          <p:cNvPr id="7" name="Group 6"/>
          <p:cNvGrpSpPr/>
          <p:nvPr/>
        </p:nvGrpSpPr>
        <p:grpSpPr>
          <a:xfrm>
            <a:off x="10453447" y="832806"/>
            <a:ext cx="1559805" cy="2178195"/>
            <a:chOff x="10438542" y="843556"/>
            <a:chExt cx="1559805" cy="2178195"/>
          </a:xfrm>
        </p:grpSpPr>
        <p:pic>
          <p:nvPicPr>
            <p:cNvPr id="5" name="Picture 4"/>
            <p:cNvPicPr>
              <a:picLocks noChangeAspect="1"/>
            </p:cNvPicPr>
            <p:nvPr/>
          </p:nvPicPr>
          <p:blipFill rotWithShape="1">
            <a:blip r:embed="rId9">
              <a:extLst>
                <a:ext uri="{28A0092B-C50C-407E-A947-70E740481C1C}">
                  <a14:useLocalDpi xmlns:a14="http://schemas.microsoft.com/office/drawing/2010/main" val="0"/>
                </a:ext>
              </a:extLst>
            </a:blip>
            <a:srcRect l="11779" r="9582"/>
            <a:stretch/>
          </p:blipFill>
          <p:spPr>
            <a:xfrm>
              <a:off x="10438543" y="843556"/>
              <a:ext cx="1559804" cy="1828800"/>
            </a:xfrm>
            <a:prstGeom prst="rect">
              <a:avLst/>
            </a:prstGeom>
          </p:spPr>
        </p:pic>
        <p:sp>
          <p:nvSpPr>
            <p:cNvPr id="18" name="TextBox 17"/>
            <p:cNvSpPr txBox="1"/>
            <p:nvPr/>
          </p:nvSpPr>
          <p:spPr>
            <a:xfrm>
              <a:off x="10438542" y="2621641"/>
              <a:ext cx="1559805" cy="400110"/>
            </a:xfrm>
            <a:prstGeom prst="rect">
              <a:avLst/>
            </a:prstGeom>
            <a:noFill/>
          </p:spPr>
          <p:txBody>
            <a:bodyPr wrap="square" rtlCol="0">
              <a:spAutoFit/>
            </a:bodyPr>
            <a:lstStyle/>
            <a:p>
              <a:pPr algn="ctr"/>
              <a:r>
                <a:rPr lang="en-US" sz="1000" dirty="0"/>
                <a:t>Plasma wire atomization.  Courtesy GE AP&amp;C.</a:t>
              </a:r>
            </a:p>
          </p:txBody>
        </p:sp>
      </p:grpSp>
      <p:grpSp>
        <p:nvGrpSpPr>
          <p:cNvPr id="32" name="Group 31">
            <a:extLst>
              <a:ext uri="{FF2B5EF4-FFF2-40B4-BE49-F238E27FC236}">
                <a16:creationId xmlns:a16="http://schemas.microsoft.com/office/drawing/2014/main" id="{4A80B316-288F-4B35-B928-8700A651009A}"/>
              </a:ext>
            </a:extLst>
          </p:cNvPr>
          <p:cNvGrpSpPr/>
          <p:nvPr/>
        </p:nvGrpSpPr>
        <p:grpSpPr>
          <a:xfrm>
            <a:off x="7853712" y="5136077"/>
            <a:ext cx="4011375" cy="1647899"/>
            <a:chOff x="6700317" y="3854183"/>
            <a:chExt cx="4011375" cy="1647899"/>
          </a:xfrm>
        </p:grpSpPr>
        <p:pic>
          <p:nvPicPr>
            <p:cNvPr id="33" name="Picture 8">
              <a:extLst>
                <a:ext uri="{FF2B5EF4-FFF2-40B4-BE49-F238E27FC236}">
                  <a16:creationId xmlns:a16="http://schemas.microsoft.com/office/drawing/2014/main" id="{862252FE-C27A-4825-9593-950326F12EF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75522" y="3854183"/>
              <a:ext cx="1755648" cy="146304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0">
              <a:extLst>
                <a:ext uri="{FF2B5EF4-FFF2-40B4-BE49-F238E27FC236}">
                  <a16:creationId xmlns:a16="http://schemas.microsoft.com/office/drawing/2014/main" id="{7383321A-3D5C-495B-ADDD-364E369659C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36588" y="3854183"/>
              <a:ext cx="1755648" cy="1463040"/>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505135B1-F24D-40AC-AE9F-DA4627CE982B}"/>
                </a:ext>
              </a:extLst>
            </p:cNvPr>
            <p:cNvSpPr txBox="1"/>
            <p:nvPr/>
          </p:nvSpPr>
          <p:spPr>
            <a:xfrm>
              <a:off x="6700317" y="5255861"/>
              <a:ext cx="4011375" cy="246221"/>
            </a:xfrm>
            <a:prstGeom prst="rect">
              <a:avLst/>
            </a:prstGeom>
            <a:noFill/>
          </p:spPr>
          <p:txBody>
            <a:bodyPr wrap="square">
              <a:spAutoFit/>
            </a:bodyPr>
            <a:lstStyle/>
            <a:p>
              <a:pPr algn="ctr"/>
              <a:r>
                <a:rPr lang="en-US" sz="1000" dirty="0">
                  <a:cs typeface="Arial" panose="020B0604020202020204" pitchFamily="34" charset="0"/>
                </a:rPr>
                <a:t>(A) C103 powder and (B) C103 particle coated in HfC nano-powder.</a:t>
              </a:r>
            </a:p>
          </p:txBody>
        </p:sp>
      </p:grpSp>
    </p:spTree>
    <p:extLst>
      <p:ext uri="{BB962C8B-B14F-4D97-AF65-F5344CB8AC3E}">
        <p14:creationId xmlns:p14="http://schemas.microsoft.com/office/powerpoint/2010/main" val="1190940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F71C6FE-4BF9-4946-92AB-638715F996D6}"/>
              </a:ext>
            </a:extLst>
          </p:cNvPr>
          <p:cNvGrpSpPr/>
          <p:nvPr/>
        </p:nvGrpSpPr>
        <p:grpSpPr>
          <a:xfrm>
            <a:off x="7675629" y="3933530"/>
            <a:ext cx="2443053" cy="2026457"/>
            <a:chOff x="7675629" y="3933530"/>
            <a:chExt cx="2443053" cy="2026457"/>
          </a:xfrm>
        </p:grpSpPr>
        <p:sp>
          <p:nvSpPr>
            <p:cNvPr id="34" name="TextBox 33">
              <a:extLst>
                <a:ext uri="{FF2B5EF4-FFF2-40B4-BE49-F238E27FC236}">
                  <a16:creationId xmlns:a16="http://schemas.microsoft.com/office/drawing/2014/main" id="{C642E143-562F-42DA-AA1E-4E7794D5A7F7}"/>
                </a:ext>
              </a:extLst>
            </p:cNvPr>
            <p:cNvSpPr txBox="1"/>
            <p:nvPr/>
          </p:nvSpPr>
          <p:spPr>
            <a:xfrm>
              <a:off x="7675925" y="5713766"/>
              <a:ext cx="2442463" cy="246221"/>
            </a:xfrm>
            <a:prstGeom prst="rect">
              <a:avLst/>
            </a:prstGeom>
            <a:noFill/>
          </p:spPr>
          <p:txBody>
            <a:bodyPr wrap="square" rtlCol="0">
              <a:spAutoFit/>
            </a:bodyPr>
            <a:lstStyle/>
            <a:p>
              <a:pPr algn="ctr"/>
              <a:r>
                <a:rPr lang="en-US" sz="1000" dirty="0">
                  <a:cs typeface="Arial" panose="020B0604020202020204" pitchFamily="34" charset="0"/>
                </a:rPr>
                <a:t>Spherical solid-solution powder.</a:t>
              </a:r>
            </a:p>
          </p:txBody>
        </p:sp>
        <p:pic>
          <p:nvPicPr>
            <p:cNvPr id="9" name="Picture 8">
              <a:extLst>
                <a:ext uri="{FF2B5EF4-FFF2-40B4-BE49-F238E27FC236}">
                  <a16:creationId xmlns:a16="http://schemas.microsoft.com/office/drawing/2014/main" id="{ECD01BD6-F3C8-45EF-9BEB-A62A429C8C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5629" y="3933530"/>
              <a:ext cx="2443053" cy="1828800"/>
            </a:xfrm>
            <a:prstGeom prst="rect">
              <a:avLst/>
            </a:prstGeom>
          </p:spPr>
        </p:pic>
      </p:grpSp>
      <p:sp>
        <p:nvSpPr>
          <p:cNvPr id="13" name="Title 1"/>
          <p:cNvSpPr>
            <a:spLocks noGrp="1"/>
          </p:cNvSpPr>
          <p:nvPr>
            <p:ph type="title"/>
          </p:nvPr>
        </p:nvSpPr>
        <p:spPr>
          <a:xfrm>
            <a:off x="0" y="250871"/>
            <a:ext cx="12192000" cy="461665"/>
          </a:xfrm>
        </p:spPr>
        <p:txBody>
          <a:bodyPr>
            <a:noAutofit/>
          </a:bodyPr>
          <a:lstStyle/>
          <a:p>
            <a:pPr algn="ctr"/>
            <a:r>
              <a:rPr lang="en-US" sz="3600" dirty="0"/>
              <a:t>Demonstration Scale Powder Production Example</a:t>
            </a:r>
          </a:p>
        </p:txBody>
      </p:sp>
      <p:sp>
        <p:nvSpPr>
          <p:cNvPr id="12" name="Content Placeholder 2"/>
          <p:cNvSpPr>
            <a:spLocks noGrp="1"/>
          </p:cNvSpPr>
          <p:nvPr>
            <p:ph idx="1"/>
          </p:nvPr>
        </p:nvSpPr>
        <p:spPr>
          <a:xfrm>
            <a:off x="305811" y="826299"/>
            <a:ext cx="6416722" cy="5746296"/>
          </a:xfrm>
        </p:spPr>
        <p:txBody>
          <a:bodyPr>
            <a:noAutofit/>
          </a:bodyPr>
          <a:lstStyle/>
          <a:p>
            <a:pPr>
              <a:lnSpc>
                <a:spcPct val="100000"/>
              </a:lnSpc>
              <a:spcBef>
                <a:spcPts val="0"/>
              </a:spcBef>
            </a:pPr>
            <a:r>
              <a:rPr lang="en-US" sz="2400" dirty="0"/>
              <a:t>Direct Current Sinter (DCS)</a:t>
            </a:r>
          </a:p>
          <a:p>
            <a:pPr lvl="1">
              <a:lnSpc>
                <a:spcPct val="100000"/>
              </a:lnSpc>
              <a:spcBef>
                <a:spcPts val="0"/>
              </a:spcBef>
              <a:buFont typeface="Calibri" panose="020F0502020204030204" pitchFamily="34" charset="0"/>
              <a:buChar char="–"/>
            </a:pPr>
            <a:r>
              <a:rPr lang="en-US" sz="1800" dirty="0"/>
              <a:t>Low-cost lab scale demonstration using existing equipment.</a:t>
            </a:r>
          </a:p>
          <a:p>
            <a:pPr lvl="1">
              <a:lnSpc>
                <a:spcPct val="100000"/>
              </a:lnSpc>
              <a:spcBef>
                <a:spcPts val="0"/>
              </a:spcBef>
              <a:buFont typeface="Calibri" panose="020F0502020204030204" pitchFamily="34" charset="0"/>
              <a:buChar char="–"/>
            </a:pPr>
            <a:r>
              <a:rPr lang="en-US" sz="1800" dirty="0"/>
              <a:t>Process development at MSFC DCS-25.</a:t>
            </a:r>
          </a:p>
          <a:p>
            <a:pPr lvl="1">
              <a:lnSpc>
                <a:spcPct val="100000"/>
              </a:lnSpc>
              <a:spcBef>
                <a:spcPts val="0"/>
              </a:spcBef>
              <a:buFont typeface="Calibri" panose="020F0502020204030204" pitchFamily="34" charset="0"/>
              <a:buChar char="–"/>
            </a:pPr>
            <a:r>
              <a:rPr lang="en-US" sz="1800" dirty="0"/>
              <a:t>Production at Thermal Tech DCS-200 if required.</a:t>
            </a:r>
          </a:p>
          <a:p>
            <a:pPr lvl="1">
              <a:lnSpc>
                <a:spcPct val="100000"/>
              </a:lnSpc>
              <a:spcBef>
                <a:spcPts val="0"/>
              </a:spcBef>
              <a:buFont typeface="Calibri" panose="020F0502020204030204" pitchFamily="34" charset="0"/>
              <a:buChar char="–"/>
            </a:pPr>
            <a:endParaRPr lang="en-US" sz="1800" dirty="0"/>
          </a:p>
          <a:p>
            <a:pPr>
              <a:lnSpc>
                <a:spcPct val="100000"/>
              </a:lnSpc>
              <a:spcBef>
                <a:spcPts val="0"/>
              </a:spcBef>
            </a:pPr>
            <a:r>
              <a:rPr lang="en-US" sz="2400" dirty="0"/>
              <a:t>EIGA</a:t>
            </a:r>
          </a:p>
          <a:p>
            <a:pPr lvl="1">
              <a:lnSpc>
                <a:spcPct val="100000"/>
              </a:lnSpc>
              <a:spcBef>
                <a:spcPts val="0"/>
              </a:spcBef>
              <a:buFont typeface="Calibri" panose="020F0502020204030204" pitchFamily="34" charset="0"/>
              <a:buChar char="–"/>
            </a:pPr>
            <a:r>
              <a:rPr lang="en-US" sz="1800" dirty="0"/>
              <a:t>DCS billet atomized into alloyed powder.</a:t>
            </a:r>
          </a:p>
          <a:p>
            <a:pPr lvl="1">
              <a:lnSpc>
                <a:spcPct val="100000"/>
              </a:lnSpc>
              <a:spcBef>
                <a:spcPts val="0"/>
              </a:spcBef>
              <a:buFont typeface="Calibri" panose="020F0502020204030204" pitchFamily="34" charset="0"/>
              <a:buChar char="–"/>
            </a:pPr>
            <a:r>
              <a:rPr lang="en-US" sz="1800" dirty="0"/>
              <a:t>Northwestern University CAN.</a:t>
            </a:r>
            <a:endParaRPr lang="en-US" sz="2400" dirty="0"/>
          </a:p>
          <a:p>
            <a:pPr lvl="1">
              <a:lnSpc>
                <a:spcPct val="100000"/>
              </a:lnSpc>
              <a:spcBef>
                <a:spcPts val="0"/>
              </a:spcBef>
              <a:buFont typeface="Calibri" panose="020F0502020204030204" pitchFamily="34" charset="0"/>
              <a:buChar char="–"/>
            </a:pPr>
            <a:endParaRPr lang="en-US" sz="1800" dirty="0"/>
          </a:p>
        </p:txBody>
      </p:sp>
      <p:grpSp>
        <p:nvGrpSpPr>
          <p:cNvPr id="4" name="Group 3"/>
          <p:cNvGrpSpPr/>
          <p:nvPr/>
        </p:nvGrpSpPr>
        <p:grpSpPr>
          <a:xfrm>
            <a:off x="5952913" y="3938078"/>
            <a:ext cx="1673013" cy="2173232"/>
            <a:chOff x="9525001" y="843556"/>
            <a:chExt cx="1673013" cy="2173232"/>
          </a:xfrm>
        </p:grpSpPr>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1068" r="12512"/>
            <a:stretch/>
          </p:blipFill>
          <p:spPr>
            <a:xfrm>
              <a:off x="9525001" y="843556"/>
              <a:ext cx="1673012" cy="1828800"/>
            </a:xfrm>
            <a:prstGeom prst="rect">
              <a:avLst/>
            </a:prstGeom>
          </p:spPr>
        </p:pic>
        <p:sp>
          <p:nvSpPr>
            <p:cNvPr id="16" name="TextBox 15"/>
            <p:cNvSpPr txBox="1"/>
            <p:nvPr/>
          </p:nvSpPr>
          <p:spPr>
            <a:xfrm>
              <a:off x="9525002" y="2616678"/>
              <a:ext cx="1673012" cy="400110"/>
            </a:xfrm>
            <a:prstGeom prst="rect">
              <a:avLst/>
            </a:prstGeom>
            <a:noFill/>
          </p:spPr>
          <p:txBody>
            <a:bodyPr wrap="square" rtlCol="0">
              <a:spAutoFit/>
            </a:bodyPr>
            <a:lstStyle/>
            <a:p>
              <a:pPr algn="ctr"/>
              <a:r>
                <a:rPr lang="en-US" sz="1000" dirty="0"/>
                <a:t>Billet converted into powder with EIGA.</a:t>
              </a:r>
            </a:p>
          </p:txBody>
        </p:sp>
      </p:grpSp>
      <p:grpSp>
        <p:nvGrpSpPr>
          <p:cNvPr id="32" name="Group 31">
            <a:extLst>
              <a:ext uri="{FF2B5EF4-FFF2-40B4-BE49-F238E27FC236}">
                <a16:creationId xmlns:a16="http://schemas.microsoft.com/office/drawing/2014/main" id="{990A8FC3-4988-4FFF-879C-D5BC5A5A2089}"/>
              </a:ext>
            </a:extLst>
          </p:cNvPr>
          <p:cNvGrpSpPr/>
          <p:nvPr/>
        </p:nvGrpSpPr>
        <p:grpSpPr>
          <a:xfrm>
            <a:off x="8534161" y="1659696"/>
            <a:ext cx="3246887" cy="2181569"/>
            <a:chOff x="2828112" y="3391622"/>
            <a:chExt cx="3246887" cy="2181569"/>
          </a:xfrm>
        </p:grpSpPr>
        <p:sp>
          <p:nvSpPr>
            <p:cNvPr id="15" name="TextBox 14"/>
            <p:cNvSpPr txBox="1"/>
            <p:nvPr/>
          </p:nvSpPr>
          <p:spPr>
            <a:xfrm>
              <a:off x="2828112" y="5173081"/>
              <a:ext cx="3246887" cy="400110"/>
            </a:xfrm>
            <a:prstGeom prst="rect">
              <a:avLst/>
            </a:prstGeom>
            <a:noFill/>
          </p:spPr>
          <p:txBody>
            <a:bodyPr wrap="square" rtlCol="0">
              <a:spAutoFit/>
            </a:bodyPr>
            <a:lstStyle/>
            <a:p>
              <a:pPr algn="ctr"/>
              <a:r>
                <a:rPr lang="en-US" sz="1000" dirty="0"/>
                <a:t>MSFC Thermal Tech DCS-25 furnace consolidates powder into pucks and heat treatment to solid-solution.</a:t>
              </a:r>
            </a:p>
          </p:txBody>
        </p:sp>
        <p:grpSp>
          <p:nvGrpSpPr>
            <p:cNvPr id="25" name="Group 24">
              <a:extLst>
                <a:ext uri="{FF2B5EF4-FFF2-40B4-BE49-F238E27FC236}">
                  <a16:creationId xmlns:a16="http://schemas.microsoft.com/office/drawing/2014/main" id="{FA12389E-A66A-4630-8B45-0B48E540ED02}"/>
                </a:ext>
              </a:extLst>
            </p:cNvPr>
            <p:cNvGrpSpPr/>
            <p:nvPr/>
          </p:nvGrpSpPr>
          <p:grpSpPr>
            <a:xfrm>
              <a:off x="2828113" y="3391622"/>
              <a:ext cx="3246886" cy="1828800"/>
              <a:chOff x="2828113" y="3391622"/>
              <a:chExt cx="3246886" cy="1828800"/>
            </a:xfrm>
          </p:grpSpPr>
          <p:pic>
            <p:nvPicPr>
              <p:cNvPr id="21" name="Picture 20" descr="A picture containing indoor, wall, device, miller&#10;&#10;Description automatically generated">
                <a:extLst>
                  <a:ext uri="{FF2B5EF4-FFF2-40B4-BE49-F238E27FC236}">
                    <a16:creationId xmlns:a16="http://schemas.microsoft.com/office/drawing/2014/main" id="{B6E16ABF-E034-4CA1-93E1-460D9BABA0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28113" y="3391622"/>
                <a:ext cx="2273907" cy="1828800"/>
              </a:xfrm>
              <a:prstGeom prst="rect">
                <a:avLst/>
              </a:prstGeom>
            </p:spPr>
          </p:pic>
          <p:pic>
            <p:nvPicPr>
              <p:cNvPr id="24" name="Picture 23">
                <a:extLst>
                  <a:ext uri="{FF2B5EF4-FFF2-40B4-BE49-F238E27FC236}">
                    <a16:creationId xmlns:a16="http://schemas.microsoft.com/office/drawing/2014/main" id="{B8EAA088-0FF1-4089-BA1F-F0954A1A7EB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44745" y="3391622"/>
                <a:ext cx="930254" cy="1828800"/>
              </a:xfrm>
              <a:prstGeom prst="rect">
                <a:avLst/>
              </a:prstGeom>
            </p:spPr>
          </p:pic>
        </p:grpSp>
        <p:grpSp>
          <p:nvGrpSpPr>
            <p:cNvPr id="31" name="Group 30">
              <a:extLst>
                <a:ext uri="{FF2B5EF4-FFF2-40B4-BE49-F238E27FC236}">
                  <a16:creationId xmlns:a16="http://schemas.microsoft.com/office/drawing/2014/main" id="{A232B06F-D1C7-463D-AC87-DF1DC73A7549}"/>
                </a:ext>
              </a:extLst>
            </p:cNvPr>
            <p:cNvGrpSpPr/>
            <p:nvPr/>
          </p:nvGrpSpPr>
          <p:grpSpPr>
            <a:xfrm>
              <a:off x="4390877" y="3391622"/>
              <a:ext cx="1661863" cy="1828800"/>
              <a:chOff x="4390877" y="3391622"/>
              <a:chExt cx="1661863" cy="1828800"/>
            </a:xfrm>
          </p:grpSpPr>
          <p:sp>
            <p:nvSpPr>
              <p:cNvPr id="26" name="Rectangle 25">
                <a:extLst>
                  <a:ext uri="{FF2B5EF4-FFF2-40B4-BE49-F238E27FC236}">
                    <a16:creationId xmlns:a16="http://schemas.microsoft.com/office/drawing/2014/main" id="{1B128A89-04E8-4F22-B832-DAB2A7A109F0}"/>
                  </a:ext>
                </a:extLst>
              </p:cNvPr>
              <p:cNvSpPr/>
              <p:nvPr/>
            </p:nvSpPr>
            <p:spPr>
              <a:xfrm>
                <a:off x="5138340" y="3391622"/>
                <a:ext cx="914400" cy="18288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8" name="Straight Connector 27">
                <a:extLst>
                  <a:ext uri="{FF2B5EF4-FFF2-40B4-BE49-F238E27FC236}">
                    <a16:creationId xmlns:a16="http://schemas.microsoft.com/office/drawing/2014/main" id="{AA051904-52C8-48E8-A0C5-8B10E84F40FA}"/>
                  </a:ext>
                </a:extLst>
              </p:cNvPr>
              <p:cNvCxnSpPr>
                <a:cxnSpLocks/>
              </p:cNvCxnSpPr>
              <p:nvPr/>
            </p:nvCxnSpPr>
            <p:spPr>
              <a:xfrm flipH="1">
                <a:off x="4390877" y="3391622"/>
                <a:ext cx="747462" cy="86352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1D0A9A9-9573-465E-9BFC-5C202C461C9C}"/>
                  </a:ext>
                </a:extLst>
              </p:cNvPr>
              <p:cNvCxnSpPr>
                <a:cxnSpLocks/>
              </p:cNvCxnSpPr>
              <p:nvPr/>
            </p:nvCxnSpPr>
            <p:spPr>
              <a:xfrm flipH="1" flipV="1">
                <a:off x="4390877" y="4534622"/>
                <a:ext cx="747463" cy="68580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17" name="Group 16">
            <a:extLst>
              <a:ext uri="{FF2B5EF4-FFF2-40B4-BE49-F238E27FC236}">
                <a16:creationId xmlns:a16="http://schemas.microsoft.com/office/drawing/2014/main" id="{D3CFF809-67D8-477E-93D0-F8A43AB5100B}"/>
              </a:ext>
            </a:extLst>
          </p:cNvPr>
          <p:cNvGrpSpPr/>
          <p:nvPr/>
        </p:nvGrpSpPr>
        <p:grpSpPr>
          <a:xfrm>
            <a:off x="67021" y="3938078"/>
            <a:ext cx="2175144" cy="2172510"/>
            <a:chOff x="4727101" y="4231223"/>
            <a:chExt cx="2175144" cy="2172510"/>
          </a:xfrm>
        </p:grpSpPr>
        <p:sp>
          <p:nvSpPr>
            <p:cNvPr id="18" name="TextBox 17"/>
            <p:cNvSpPr txBox="1"/>
            <p:nvPr/>
          </p:nvSpPr>
          <p:spPr>
            <a:xfrm>
              <a:off x="4727101" y="6003623"/>
              <a:ext cx="2175144" cy="400110"/>
            </a:xfrm>
            <a:prstGeom prst="rect">
              <a:avLst/>
            </a:prstGeom>
            <a:noFill/>
          </p:spPr>
          <p:txBody>
            <a:bodyPr wrap="square" rtlCol="0">
              <a:spAutoFit/>
            </a:bodyPr>
            <a:lstStyle/>
            <a:p>
              <a:pPr algn="ctr"/>
              <a:r>
                <a:rPr lang="en-US" sz="1000" dirty="0"/>
                <a:t>DCS pucks Ø40 mm x t15-25 mm (potential for &gt;Ø60 mm).</a:t>
              </a:r>
            </a:p>
          </p:txBody>
        </p:sp>
        <p:pic>
          <p:nvPicPr>
            <p:cNvPr id="5" name="Picture 4" descr="A picture containing text, indoor, different, plastic&#10;&#10;Description automatically generated">
              <a:extLst>
                <a:ext uri="{FF2B5EF4-FFF2-40B4-BE49-F238E27FC236}">
                  <a16:creationId xmlns:a16="http://schemas.microsoft.com/office/drawing/2014/main" id="{F7FAFEC8-777A-4384-9041-A1632D3289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27101" y="4231223"/>
              <a:ext cx="2175144" cy="1828800"/>
            </a:xfrm>
            <a:prstGeom prst="rect">
              <a:avLst/>
            </a:prstGeom>
          </p:spPr>
        </p:pic>
      </p:grpSp>
      <p:sp>
        <p:nvSpPr>
          <p:cNvPr id="29" name="TextBox 28">
            <a:extLst>
              <a:ext uri="{FF2B5EF4-FFF2-40B4-BE49-F238E27FC236}">
                <a16:creationId xmlns:a16="http://schemas.microsoft.com/office/drawing/2014/main" id="{6971DD8D-3853-481E-B1B5-94F067A44A21}"/>
              </a:ext>
            </a:extLst>
          </p:cNvPr>
          <p:cNvSpPr txBox="1"/>
          <p:nvPr/>
        </p:nvSpPr>
        <p:spPr>
          <a:xfrm>
            <a:off x="5959854" y="3439746"/>
            <a:ext cx="2406349" cy="246221"/>
          </a:xfrm>
          <a:prstGeom prst="rect">
            <a:avLst/>
          </a:prstGeom>
          <a:noFill/>
        </p:spPr>
        <p:txBody>
          <a:bodyPr wrap="square" rtlCol="0">
            <a:spAutoFit/>
          </a:bodyPr>
          <a:lstStyle/>
          <a:p>
            <a:pPr algn="ctr"/>
            <a:r>
              <a:rPr lang="en-US" sz="1000" dirty="0"/>
              <a:t>Mixed elemental angular powder.</a:t>
            </a:r>
            <a:endParaRPr lang="en-US" sz="1000" i="1" dirty="0">
              <a:cs typeface="Arial" panose="020B0604020202020204" pitchFamily="34" charset="0"/>
            </a:endParaRPr>
          </a:p>
        </p:txBody>
      </p:sp>
      <p:grpSp>
        <p:nvGrpSpPr>
          <p:cNvPr id="14" name="Group 13">
            <a:extLst>
              <a:ext uri="{FF2B5EF4-FFF2-40B4-BE49-F238E27FC236}">
                <a16:creationId xmlns:a16="http://schemas.microsoft.com/office/drawing/2014/main" id="{91EDF556-703E-4747-8B89-87CF1CB6CC7E}"/>
              </a:ext>
            </a:extLst>
          </p:cNvPr>
          <p:cNvGrpSpPr/>
          <p:nvPr/>
        </p:nvGrpSpPr>
        <p:grpSpPr>
          <a:xfrm>
            <a:off x="2340647" y="3938078"/>
            <a:ext cx="3566363" cy="2022756"/>
            <a:chOff x="6010762" y="4231223"/>
            <a:chExt cx="3566363" cy="2022756"/>
          </a:xfrm>
        </p:grpSpPr>
        <p:pic>
          <p:nvPicPr>
            <p:cNvPr id="7" name="Picture 6">
              <a:extLst>
                <a:ext uri="{FF2B5EF4-FFF2-40B4-BE49-F238E27FC236}">
                  <a16:creationId xmlns:a16="http://schemas.microsoft.com/office/drawing/2014/main" id="{7469D72C-DB61-4070-9448-7B3044FE39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41017" y="4231223"/>
              <a:ext cx="2636108" cy="1828800"/>
            </a:xfrm>
            <a:prstGeom prst="rect">
              <a:avLst/>
            </a:prstGeom>
          </p:spPr>
        </p:pic>
        <p:sp>
          <p:nvSpPr>
            <p:cNvPr id="36" name="TextBox 35">
              <a:extLst>
                <a:ext uri="{FF2B5EF4-FFF2-40B4-BE49-F238E27FC236}">
                  <a16:creationId xmlns:a16="http://schemas.microsoft.com/office/drawing/2014/main" id="{FE3ED679-12C1-43F7-8CFD-701E147B8A60}"/>
                </a:ext>
              </a:extLst>
            </p:cNvPr>
            <p:cNvSpPr txBox="1"/>
            <p:nvPr/>
          </p:nvSpPr>
          <p:spPr>
            <a:xfrm>
              <a:off x="6010762" y="6007758"/>
              <a:ext cx="3566362" cy="246221"/>
            </a:xfrm>
            <a:prstGeom prst="rect">
              <a:avLst/>
            </a:prstGeom>
            <a:noFill/>
          </p:spPr>
          <p:txBody>
            <a:bodyPr wrap="square" rtlCol="0">
              <a:spAutoFit/>
            </a:bodyPr>
            <a:lstStyle/>
            <a:p>
              <a:pPr algn="ctr"/>
              <a:r>
                <a:rPr lang="en-US" sz="1000" dirty="0">
                  <a:cs typeface="Arial" panose="020B0604020202020204" pitchFamily="34" charset="0"/>
                </a:rPr>
                <a:t>Stacked pucks diffusion bonded via DCS into a billet.</a:t>
              </a:r>
            </a:p>
          </p:txBody>
        </p:sp>
      </p:grpSp>
      <p:grpSp>
        <p:nvGrpSpPr>
          <p:cNvPr id="41" name="Group 40">
            <a:extLst>
              <a:ext uri="{FF2B5EF4-FFF2-40B4-BE49-F238E27FC236}">
                <a16:creationId xmlns:a16="http://schemas.microsoft.com/office/drawing/2014/main" id="{AD104FB0-BBBA-45FC-8A54-B208FFE29BC5}"/>
              </a:ext>
            </a:extLst>
          </p:cNvPr>
          <p:cNvGrpSpPr/>
          <p:nvPr/>
        </p:nvGrpSpPr>
        <p:grpSpPr>
          <a:xfrm>
            <a:off x="10150745" y="3938078"/>
            <a:ext cx="2019381" cy="2021231"/>
            <a:chOff x="8249039" y="738291"/>
            <a:chExt cx="2019381" cy="2021231"/>
          </a:xfrm>
        </p:grpSpPr>
        <p:pic>
          <p:nvPicPr>
            <p:cNvPr id="42" name="Picture 41">
              <a:extLst>
                <a:ext uri="{FF2B5EF4-FFF2-40B4-BE49-F238E27FC236}">
                  <a16:creationId xmlns:a16="http://schemas.microsoft.com/office/drawing/2014/main" id="{1EADEA68-8B72-4D1E-A087-0448702F6057}"/>
                </a:ext>
              </a:extLst>
            </p:cNvPr>
            <p:cNvPicPr>
              <a:picLocks noChangeAspect="1"/>
            </p:cNvPicPr>
            <p:nvPr/>
          </p:nvPicPr>
          <p:blipFill rotWithShape="1">
            <a:blip r:embed="rId9"/>
            <a:srcRect t="10048" r="21086" b="38142"/>
            <a:stretch/>
          </p:blipFill>
          <p:spPr>
            <a:xfrm>
              <a:off x="8261828" y="738291"/>
              <a:ext cx="1987022" cy="1828800"/>
            </a:xfrm>
            <a:prstGeom prst="rect">
              <a:avLst/>
            </a:prstGeom>
          </p:spPr>
        </p:pic>
        <p:sp>
          <p:nvSpPr>
            <p:cNvPr id="43" name="TextBox 42">
              <a:extLst>
                <a:ext uri="{FF2B5EF4-FFF2-40B4-BE49-F238E27FC236}">
                  <a16:creationId xmlns:a16="http://schemas.microsoft.com/office/drawing/2014/main" id="{514ED0FD-D1FD-4558-A681-A4E20A02C0A8}"/>
                </a:ext>
              </a:extLst>
            </p:cNvPr>
            <p:cNvSpPr txBox="1"/>
            <p:nvPr/>
          </p:nvSpPr>
          <p:spPr>
            <a:xfrm>
              <a:off x="8249039" y="2513301"/>
              <a:ext cx="2019381" cy="246221"/>
            </a:xfrm>
            <a:prstGeom prst="rect">
              <a:avLst/>
            </a:prstGeom>
            <a:noFill/>
          </p:spPr>
          <p:txBody>
            <a:bodyPr wrap="square" rtlCol="0">
              <a:spAutoFit/>
            </a:bodyPr>
            <a:lstStyle/>
            <a:p>
              <a:pPr algn="ctr"/>
              <a:r>
                <a:rPr lang="en-US" sz="1000" dirty="0">
                  <a:cs typeface="Arial" panose="020B0604020202020204" pitchFamily="34" charset="0"/>
                </a:rPr>
                <a:t>L-PBF AM parameter development.</a:t>
              </a:r>
              <a:endParaRPr lang="en-US" sz="1000" i="1" dirty="0">
                <a:cs typeface="Arial" panose="020B0604020202020204" pitchFamily="34" charset="0"/>
              </a:endParaRPr>
            </a:p>
          </p:txBody>
        </p:sp>
      </p:grpSp>
      <p:sp>
        <p:nvSpPr>
          <p:cNvPr id="44" name="Right Arrow 68">
            <a:extLst>
              <a:ext uri="{FF2B5EF4-FFF2-40B4-BE49-F238E27FC236}">
                <a16:creationId xmlns:a16="http://schemas.microsoft.com/office/drawing/2014/main" id="{C13C37C1-E70D-4DBC-89C6-91B16240B94C}"/>
              </a:ext>
            </a:extLst>
          </p:cNvPr>
          <p:cNvSpPr/>
          <p:nvPr/>
        </p:nvSpPr>
        <p:spPr>
          <a:xfrm>
            <a:off x="11723281" y="2546609"/>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47" name="Right Arrow 68">
            <a:extLst>
              <a:ext uri="{FF2B5EF4-FFF2-40B4-BE49-F238E27FC236}">
                <a16:creationId xmlns:a16="http://schemas.microsoft.com/office/drawing/2014/main" id="{B0502C43-45DD-4659-A22A-877525A0CBC8}"/>
              </a:ext>
            </a:extLst>
          </p:cNvPr>
          <p:cNvSpPr/>
          <p:nvPr/>
        </p:nvSpPr>
        <p:spPr>
          <a:xfrm>
            <a:off x="5686785" y="4676781"/>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48" name="Right Arrow 68">
            <a:extLst>
              <a:ext uri="{FF2B5EF4-FFF2-40B4-BE49-F238E27FC236}">
                <a16:creationId xmlns:a16="http://schemas.microsoft.com/office/drawing/2014/main" id="{C71E8349-531A-45E8-804E-A47BC927CD5B}"/>
              </a:ext>
            </a:extLst>
          </p:cNvPr>
          <p:cNvSpPr/>
          <p:nvPr/>
        </p:nvSpPr>
        <p:spPr>
          <a:xfrm>
            <a:off x="7457365" y="4676781"/>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49" name="Right Arrow 68">
            <a:extLst>
              <a:ext uri="{FF2B5EF4-FFF2-40B4-BE49-F238E27FC236}">
                <a16:creationId xmlns:a16="http://schemas.microsoft.com/office/drawing/2014/main" id="{1BA9F7D0-EB26-40D0-8531-B5975C5029AF}"/>
              </a:ext>
            </a:extLst>
          </p:cNvPr>
          <p:cNvSpPr/>
          <p:nvPr/>
        </p:nvSpPr>
        <p:spPr>
          <a:xfrm>
            <a:off x="9898549" y="4668134"/>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pic>
        <p:nvPicPr>
          <p:cNvPr id="6" name="Picture 5">
            <a:extLst>
              <a:ext uri="{FF2B5EF4-FFF2-40B4-BE49-F238E27FC236}">
                <a16:creationId xmlns:a16="http://schemas.microsoft.com/office/drawing/2014/main" id="{AA7A9C97-F8DC-4A26-B650-2A4A5DEFE75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59855" y="1647993"/>
            <a:ext cx="2457047" cy="1828800"/>
          </a:xfrm>
          <a:prstGeom prst="rect">
            <a:avLst/>
          </a:prstGeom>
        </p:spPr>
      </p:pic>
      <p:sp>
        <p:nvSpPr>
          <p:cNvPr id="19" name="Right Arrow 68">
            <a:extLst>
              <a:ext uri="{FF2B5EF4-FFF2-40B4-BE49-F238E27FC236}">
                <a16:creationId xmlns:a16="http://schemas.microsoft.com/office/drawing/2014/main" id="{529336B6-F51E-4D11-AA72-7B3BCBB78ECA}"/>
              </a:ext>
            </a:extLst>
          </p:cNvPr>
          <p:cNvSpPr/>
          <p:nvPr/>
        </p:nvSpPr>
        <p:spPr>
          <a:xfrm>
            <a:off x="8299645" y="2545900"/>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pic>
        <p:nvPicPr>
          <p:cNvPr id="50" name="Picture 49" descr="A picture containing indoor&#10;&#10;Description automatically generated">
            <a:extLst>
              <a:ext uri="{FF2B5EF4-FFF2-40B4-BE49-F238E27FC236}">
                <a16:creationId xmlns:a16="http://schemas.microsoft.com/office/drawing/2014/main" id="{C4B38ECF-81CC-4061-AF65-7E7727FAED3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82222" y="3933530"/>
            <a:ext cx="1117204" cy="1828800"/>
          </a:xfrm>
          <a:prstGeom prst="rect">
            <a:avLst/>
          </a:prstGeom>
        </p:spPr>
      </p:pic>
      <p:sp>
        <p:nvSpPr>
          <p:cNvPr id="45" name="Right Arrow 68">
            <a:extLst>
              <a:ext uri="{FF2B5EF4-FFF2-40B4-BE49-F238E27FC236}">
                <a16:creationId xmlns:a16="http://schemas.microsoft.com/office/drawing/2014/main" id="{E7D5CF86-E23F-430F-B2E9-E65B814CA574}"/>
              </a:ext>
            </a:extLst>
          </p:cNvPr>
          <p:cNvSpPr/>
          <p:nvPr/>
        </p:nvSpPr>
        <p:spPr>
          <a:xfrm>
            <a:off x="2099481" y="4676782"/>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
        <p:nvSpPr>
          <p:cNvPr id="46" name="Right Arrow 68">
            <a:extLst>
              <a:ext uri="{FF2B5EF4-FFF2-40B4-BE49-F238E27FC236}">
                <a16:creationId xmlns:a16="http://schemas.microsoft.com/office/drawing/2014/main" id="{0CBA0B3F-BC0C-4BB1-8427-DB93F142FCB0}"/>
              </a:ext>
            </a:extLst>
          </p:cNvPr>
          <p:cNvSpPr/>
          <p:nvPr/>
        </p:nvSpPr>
        <p:spPr>
          <a:xfrm>
            <a:off x="3163237" y="4666535"/>
            <a:ext cx="414875" cy="489109"/>
          </a:xfrm>
          <a:prstGeom prst="rightArrow">
            <a:avLst>
              <a:gd name="adj1" fmla="val 50000"/>
              <a:gd name="adj2" fmla="val 65796"/>
            </a:avLst>
          </a:prstGeom>
          <a:solidFill>
            <a:schemeClr val="accent1">
              <a:lumMod val="40000"/>
              <a:lumOff val="60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en-US" sz="1000" dirty="0">
              <a:solidFill>
                <a:schemeClr val="tx1"/>
              </a:solidFill>
            </a:endParaRPr>
          </a:p>
        </p:txBody>
      </p:sp>
    </p:spTree>
    <p:extLst>
      <p:ext uri="{BB962C8B-B14F-4D97-AF65-F5344CB8AC3E}">
        <p14:creationId xmlns:p14="http://schemas.microsoft.com/office/powerpoint/2010/main" val="101411150"/>
      </p:ext>
    </p:extLst>
  </p:cSld>
  <p:clrMapOvr>
    <a:masterClrMapping/>
  </p:clrMapOvr>
  <mc:AlternateContent xmlns:mc="http://schemas.openxmlformats.org/markup-compatibility/2006" xmlns:p14="http://schemas.microsoft.com/office/powerpoint/2010/main">
    <mc:Choice Requires="p14">
      <p:transition spd="slow" p14:dur="2000" advTm="66969"/>
    </mc:Choice>
    <mc:Fallback xmlns="">
      <p:transition spd="slow" advTm="6696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L-PBF &amp; LP-DED AM Parameter Development</a:t>
            </a:r>
          </a:p>
        </p:txBody>
      </p:sp>
      <p:sp>
        <p:nvSpPr>
          <p:cNvPr id="12" name="Content Placeholder 2"/>
          <p:cNvSpPr>
            <a:spLocks noGrp="1"/>
          </p:cNvSpPr>
          <p:nvPr>
            <p:ph idx="1"/>
          </p:nvPr>
        </p:nvSpPr>
        <p:spPr>
          <a:xfrm>
            <a:off x="326247" y="853386"/>
            <a:ext cx="6930641" cy="5746296"/>
          </a:xfrm>
        </p:spPr>
        <p:txBody>
          <a:bodyPr>
            <a:noAutofit/>
          </a:bodyPr>
          <a:lstStyle/>
          <a:p>
            <a:pPr>
              <a:lnSpc>
                <a:spcPct val="100000"/>
              </a:lnSpc>
              <a:spcBef>
                <a:spcPts val="0"/>
              </a:spcBef>
            </a:pPr>
            <a:r>
              <a:rPr lang="en-US" sz="2400" dirty="0"/>
              <a:t>L-PBF parameter development</a:t>
            </a:r>
          </a:p>
          <a:p>
            <a:pPr lvl="1">
              <a:lnSpc>
                <a:spcPct val="100000"/>
              </a:lnSpc>
              <a:spcBef>
                <a:spcPts val="0"/>
              </a:spcBef>
              <a:buFont typeface="Calibri" panose="020F0502020204030204" pitchFamily="34" charset="0"/>
              <a:buChar char="–"/>
            </a:pPr>
            <a:r>
              <a:rPr lang="en-US" sz="1800" dirty="0">
                <a:cs typeface="Arial" panose="020B0604020202020204" pitchFamily="34" charset="0"/>
              </a:rPr>
              <a:t>Computational predictions drive experimental iteration.</a:t>
            </a:r>
          </a:p>
          <a:p>
            <a:pPr lvl="1">
              <a:lnSpc>
                <a:spcPct val="100000"/>
              </a:lnSpc>
              <a:spcBef>
                <a:spcPts val="0"/>
              </a:spcBef>
              <a:buFont typeface="Calibri" panose="020F0502020204030204" pitchFamily="34" charset="0"/>
              <a:buChar char="–"/>
            </a:pPr>
            <a:r>
              <a:rPr lang="en-US" sz="1800" dirty="0">
                <a:cs typeface="Arial" panose="020B0604020202020204" pitchFamily="34" charset="0"/>
              </a:rPr>
              <a:t>Resulting parameters fed back for build simulations.</a:t>
            </a:r>
          </a:p>
          <a:p>
            <a:pPr lvl="1">
              <a:lnSpc>
                <a:spcPct val="100000"/>
              </a:lnSpc>
              <a:spcBef>
                <a:spcPts val="0"/>
              </a:spcBef>
              <a:buFont typeface="Calibri" panose="020F0502020204030204" pitchFamily="34" charset="0"/>
              <a:buChar char="–"/>
            </a:pPr>
            <a:r>
              <a:rPr lang="en-US" sz="1800" dirty="0">
                <a:cs typeface="Arial" panose="020B0604020202020204" pitchFamily="34" charset="0"/>
              </a:rPr>
              <a:t>Small platforms minimize powder costs, easy material change, small demo part production.</a:t>
            </a:r>
          </a:p>
          <a:p>
            <a:pPr marL="457200" lvl="1" indent="0">
              <a:lnSpc>
                <a:spcPct val="100000"/>
              </a:lnSpc>
              <a:spcBef>
                <a:spcPts val="0"/>
              </a:spcBef>
              <a:buNone/>
            </a:pPr>
            <a:endParaRPr lang="en-US" sz="1800" dirty="0">
              <a:cs typeface="Arial" panose="020B0604020202020204" pitchFamily="34" charset="0"/>
            </a:endParaRPr>
          </a:p>
          <a:p>
            <a:pPr marL="457200" lvl="1" indent="0">
              <a:lnSpc>
                <a:spcPct val="100000"/>
              </a:lnSpc>
              <a:spcBef>
                <a:spcPts val="0"/>
              </a:spcBef>
              <a:buSzPct val="100000"/>
              <a:buNone/>
            </a:pPr>
            <a:endParaRPr lang="en-US" sz="1200" dirty="0"/>
          </a:p>
          <a:p>
            <a:pPr>
              <a:lnSpc>
                <a:spcPct val="100000"/>
              </a:lnSpc>
              <a:spcBef>
                <a:spcPts val="0"/>
              </a:spcBef>
            </a:pPr>
            <a:r>
              <a:rPr lang="en-US" sz="2400" dirty="0"/>
              <a:t>LP-DED Parameter development</a:t>
            </a:r>
          </a:p>
          <a:p>
            <a:pPr lvl="1">
              <a:lnSpc>
                <a:spcPct val="100000"/>
              </a:lnSpc>
              <a:spcBef>
                <a:spcPts val="0"/>
              </a:spcBef>
              <a:buFont typeface="Calibri" panose="020F0502020204030204" pitchFamily="34" charset="0"/>
              <a:buChar char="–"/>
            </a:pPr>
            <a:r>
              <a:rPr lang="en-US" sz="1800" dirty="0">
                <a:cs typeface="Arial" panose="020B0604020202020204" pitchFamily="34" charset="0"/>
              </a:rPr>
              <a:t>RPM Inc. currently developing C103.</a:t>
            </a:r>
          </a:p>
          <a:p>
            <a:pPr lvl="1">
              <a:lnSpc>
                <a:spcPct val="100000"/>
              </a:lnSpc>
              <a:spcBef>
                <a:spcPts val="0"/>
              </a:spcBef>
              <a:buFont typeface="Calibri" panose="020F0502020204030204" pitchFamily="34" charset="0"/>
              <a:buChar char="–"/>
            </a:pPr>
            <a:r>
              <a:rPr lang="en-US" sz="1800" dirty="0">
                <a:cs typeface="Arial" panose="020B0604020202020204" pitchFamily="34" charset="0"/>
              </a:rPr>
              <a:t>UTEP CAN develop Nb and C103.</a:t>
            </a:r>
          </a:p>
          <a:p>
            <a:pPr lvl="1">
              <a:lnSpc>
                <a:spcPct val="100000"/>
              </a:lnSpc>
              <a:spcBef>
                <a:spcPts val="0"/>
              </a:spcBef>
              <a:buFont typeface="Calibri" panose="020F0502020204030204" pitchFamily="34" charset="0"/>
              <a:buChar char="–"/>
            </a:pPr>
            <a:r>
              <a:rPr lang="en-US" sz="1800" dirty="0">
                <a:cs typeface="Arial" panose="020B0604020202020204" pitchFamily="34" charset="0"/>
              </a:rPr>
              <a:t>Topology optimized nozzle extension                                 demonstration article test via ORCA in FY23.</a:t>
            </a:r>
          </a:p>
        </p:txBody>
      </p:sp>
      <p:grpSp>
        <p:nvGrpSpPr>
          <p:cNvPr id="4" name="Group 3"/>
          <p:cNvGrpSpPr/>
          <p:nvPr/>
        </p:nvGrpSpPr>
        <p:grpSpPr>
          <a:xfrm>
            <a:off x="7380835" y="1048967"/>
            <a:ext cx="4580236" cy="2963989"/>
            <a:chOff x="6627950" y="3612298"/>
            <a:chExt cx="4580236" cy="2963989"/>
          </a:xfrm>
        </p:grpSpPr>
        <p:sp>
          <p:nvSpPr>
            <p:cNvPr id="21" name="TextBox 20"/>
            <p:cNvSpPr txBox="1"/>
            <p:nvPr/>
          </p:nvSpPr>
          <p:spPr>
            <a:xfrm>
              <a:off x="6627950" y="6330066"/>
              <a:ext cx="4580236" cy="246221"/>
            </a:xfrm>
            <a:prstGeom prst="rect">
              <a:avLst/>
            </a:prstGeom>
            <a:noFill/>
          </p:spPr>
          <p:txBody>
            <a:bodyPr wrap="square" rtlCol="0">
              <a:spAutoFit/>
            </a:bodyPr>
            <a:lstStyle/>
            <a:p>
              <a:pPr algn="ctr"/>
              <a:r>
                <a:rPr lang="en-US" sz="1000" dirty="0">
                  <a:cs typeface="Arial" panose="020B0604020202020204" pitchFamily="34" charset="0"/>
                </a:rPr>
                <a:t>Melt Temperature vs. L-PBF energy density map.</a:t>
              </a:r>
              <a:endParaRPr lang="en-US" sz="1000" i="1" dirty="0">
                <a:cs typeface="Arial" panose="020B0604020202020204"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7951" y="3612298"/>
              <a:ext cx="4580235" cy="2743200"/>
            </a:xfrm>
            <a:prstGeom prst="rect">
              <a:avLst/>
            </a:prstGeom>
          </p:spPr>
        </p:pic>
      </p:grpSp>
      <p:grpSp>
        <p:nvGrpSpPr>
          <p:cNvPr id="33" name="Group 32"/>
          <p:cNvGrpSpPr/>
          <p:nvPr/>
        </p:nvGrpSpPr>
        <p:grpSpPr>
          <a:xfrm>
            <a:off x="7821856" y="2413194"/>
            <a:ext cx="1256561" cy="1100856"/>
            <a:chOff x="7888225" y="1844488"/>
            <a:chExt cx="1256561" cy="1100856"/>
          </a:xfrm>
        </p:grpSpPr>
        <p:sp>
          <p:nvSpPr>
            <p:cNvPr id="34" name="Rectangle 33">
              <a:extLst>
                <a:ext uri="{FF2B5EF4-FFF2-40B4-BE49-F238E27FC236}">
                  <a16:creationId xmlns:a16="http://schemas.microsoft.com/office/drawing/2014/main" id="{21897FE9-6301-B04E-88D1-189EFBA672DB}"/>
                </a:ext>
              </a:extLst>
            </p:cNvPr>
            <p:cNvSpPr/>
            <p:nvPr/>
          </p:nvSpPr>
          <p:spPr>
            <a:xfrm>
              <a:off x="7888225" y="2471616"/>
              <a:ext cx="958075" cy="473728"/>
            </a:xfrm>
            <a:prstGeom prst="rect">
              <a:avLst/>
            </a:prstGeom>
            <a:noFill/>
            <a:ln w="2540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5" name="TextBox 34">
              <a:extLst>
                <a:ext uri="{FF2B5EF4-FFF2-40B4-BE49-F238E27FC236}">
                  <a16:creationId xmlns:a16="http://schemas.microsoft.com/office/drawing/2014/main" id="{91911304-84EB-7144-A313-9B34CAFE6330}"/>
                </a:ext>
              </a:extLst>
            </p:cNvPr>
            <p:cNvSpPr txBox="1"/>
            <p:nvPr/>
          </p:nvSpPr>
          <p:spPr>
            <a:xfrm>
              <a:off x="8287500" y="1844488"/>
              <a:ext cx="857286" cy="430887"/>
            </a:xfrm>
            <a:prstGeom prst="rect">
              <a:avLst/>
            </a:prstGeom>
            <a:noFill/>
          </p:spPr>
          <p:txBody>
            <a:bodyPr wrap="square" rtlCol="0">
              <a:spAutoFit/>
            </a:bodyPr>
            <a:lstStyle/>
            <a:p>
              <a:pPr algn="ctr"/>
              <a:r>
                <a:rPr lang="en-US" sz="1100" b="1" i="0" dirty="0">
                  <a:latin typeface="Arial" panose="020B0604020202020204" pitchFamily="34" charset="0"/>
                  <a:cs typeface="Arial" panose="020B0604020202020204" pitchFamily="34" charset="0"/>
                </a:rPr>
                <a:t>Common AM alloys</a:t>
              </a:r>
            </a:p>
          </p:txBody>
        </p:sp>
        <p:cxnSp>
          <p:nvCxnSpPr>
            <p:cNvPr id="36" name="Straight Arrow Connector 35">
              <a:extLst>
                <a:ext uri="{FF2B5EF4-FFF2-40B4-BE49-F238E27FC236}">
                  <a16:creationId xmlns:a16="http://schemas.microsoft.com/office/drawing/2014/main" id="{E11ECFAE-7030-574D-93AC-1D91214A6427}"/>
                </a:ext>
              </a:extLst>
            </p:cNvPr>
            <p:cNvCxnSpPr>
              <a:cxnSpLocks/>
            </p:cNvCxnSpPr>
            <p:nvPr/>
          </p:nvCxnSpPr>
          <p:spPr>
            <a:xfrm flipH="1">
              <a:off x="8170338" y="2078725"/>
              <a:ext cx="203401" cy="392891"/>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37" name="Group 36"/>
          <p:cNvGrpSpPr/>
          <p:nvPr/>
        </p:nvGrpSpPr>
        <p:grpSpPr>
          <a:xfrm>
            <a:off x="9681597" y="1202270"/>
            <a:ext cx="2160492" cy="2181300"/>
            <a:chOff x="7774956" y="1698954"/>
            <a:chExt cx="2160492" cy="2181300"/>
          </a:xfrm>
        </p:grpSpPr>
        <p:sp>
          <p:nvSpPr>
            <p:cNvPr id="38" name="Rectangle 37">
              <a:extLst>
                <a:ext uri="{FF2B5EF4-FFF2-40B4-BE49-F238E27FC236}">
                  <a16:creationId xmlns:a16="http://schemas.microsoft.com/office/drawing/2014/main" id="{74D0D472-1DCA-1140-A49E-12633C087819}"/>
                </a:ext>
              </a:extLst>
            </p:cNvPr>
            <p:cNvSpPr/>
            <p:nvPr/>
          </p:nvSpPr>
          <p:spPr>
            <a:xfrm>
              <a:off x="7774956" y="1698954"/>
              <a:ext cx="2160492" cy="2181300"/>
            </a:xfrm>
            <a:prstGeom prst="rect">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39" name="TextBox 38">
              <a:extLst>
                <a:ext uri="{FF2B5EF4-FFF2-40B4-BE49-F238E27FC236}">
                  <a16:creationId xmlns:a16="http://schemas.microsoft.com/office/drawing/2014/main" id="{307BA422-1143-5047-9B5A-79411E50D7AB}"/>
                </a:ext>
              </a:extLst>
            </p:cNvPr>
            <p:cNvSpPr txBox="1"/>
            <p:nvPr/>
          </p:nvSpPr>
          <p:spPr>
            <a:xfrm>
              <a:off x="8078313" y="1960619"/>
              <a:ext cx="1191886" cy="430887"/>
            </a:xfrm>
            <a:prstGeom prst="rect">
              <a:avLst/>
            </a:prstGeom>
            <a:noFill/>
          </p:spPr>
          <p:txBody>
            <a:bodyPr wrap="square" rtlCol="0">
              <a:spAutoFit/>
            </a:bodyPr>
            <a:lstStyle/>
            <a:p>
              <a:pPr algn="ctr"/>
              <a:r>
                <a:rPr lang="en-US" sz="1100" b="1" i="0" dirty="0">
                  <a:latin typeface="Arial" panose="020B0604020202020204" pitchFamily="34" charset="0"/>
                  <a:cs typeface="Arial" panose="020B0604020202020204" pitchFamily="34" charset="0"/>
                </a:rPr>
                <a:t>Refractory metals / alloys</a:t>
              </a:r>
            </a:p>
          </p:txBody>
        </p:sp>
      </p:grpSp>
      <p:grpSp>
        <p:nvGrpSpPr>
          <p:cNvPr id="23" name="Group 22">
            <a:extLst>
              <a:ext uri="{FF2B5EF4-FFF2-40B4-BE49-F238E27FC236}">
                <a16:creationId xmlns:a16="http://schemas.microsoft.com/office/drawing/2014/main" id="{222F5352-229D-4AD6-B53E-5CAD8FED6A6E}"/>
              </a:ext>
            </a:extLst>
          </p:cNvPr>
          <p:cNvGrpSpPr/>
          <p:nvPr/>
        </p:nvGrpSpPr>
        <p:grpSpPr>
          <a:xfrm>
            <a:off x="689609" y="4561157"/>
            <a:ext cx="3284319" cy="2045972"/>
            <a:chOff x="3977902" y="2246808"/>
            <a:chExt cx="3284319" cy="2045972"/>
          </a:xfrm>
        </p:grpSpPr>
        <p:pic>
          <p:nvPicPr>
            <p:cNvPr id="19" name="Picture 18" descr="A picture containing text&#10;&#10;Description automatically generated">
              <a:extLst>
                <a:ext uri="{FF2B5EF4-FFF2-40B4-BE49-F238E27FC236}">
                  <a16:creationId xmlns:a16="http://schemas.microsoft.com/office/drawing/2014/main" id="{40B4B3A2-661C-464C-A7CC-0538AF12A3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7902" y="2264095"/>
              <a:ext cx="1434123" cy="1828800"/>
            </a:xfrm>
            <a:prstGeom prst="rect">
              <a:avLst/>
            </a:prstGeom>
          </p:spPr>
        </p:pic>
        <p:grpSp>
          <p:nvGrpSpPr>
            <p:cNvPr id="10" name="Group 9">
              <a:extLst>
                <a:ext uri="{FF2B5EF4-FFF2-40B4-BE49-F238E27FC236}">
                  <a16:creationId xmlns:a16="http://schemas.microsoft.com/office/drawing/2014/main" id="{628AC154-EECF-4E59-BAE4-4E29860D33B9}"/>
                </a:ext>
              </a:extLst>
            </p:cNvPr>
            <p:cNvGrpSpPr/>
            <p:nvPr/>
          </p:nvGrpSpPr>
          <p:grpSpPr>
            <a:xfrm>
              <a:off x="4067469" y="2246808"/>
              <a:ext cx="3194752" cy="2045972"/>
              <a:chOff x="3484820" y="2617015"/>
              <a:chExt cx="3194752" cy="2045972"/>
            </a:xfrm>
          </p:grpSpPr>
          <p:grpSp>
            <p:nvGrpSpPr>
              <p:cNvPr id="6" name="Group 5"/>
              <p:cNvGrpSpPr/>
              <p:nvPr/>
            </p:nvGrpSpPr>
            <p:grpSpPr>
              <a:xfrm>
                <a:off x="3484820" y="2634302"/>
                <a:ext cx="3186844" cy="2028685"/>
                <a:chOff x="2564926" y="4312241"/>
                <a:chExt cx="3186844" cy="2028685"/>
              </a:xfrm>
            </p:grpSpPr>
            <p:pic>
              <p:nvPicPr>
                <p:cNvPr id="41" name="Picture 40"/>
                <p:cNvPicPr>
                  <a:picLocks noChangeAspect="1"/>
                </p:cNvPicPr>
                <p:nvPr/>
              </p:nvPicPr>
              <p:blipFill rotWithShape="1">
                <a:blip r:embed="rId6"/>
                <a:srcRect l="5600" t="10048" r="21336" b="38142"/>
                <a:stretch/>
              </p:blipFill>
              <p:spPr>
                <a:xfrm>
                  <a:off x="3912057" y="4312241"/>
                  <a:ext cx="1839713" cy="1828800"/>
                </a:xfrm>
                <a:prstGeom prst="rect">
                  <a:avLst/>
                </a:prstGeom>
              </p:spPr>
            </p:pic>
            <p:sp>
              <p:nvSpPr>
                <p:cNvPr id="42" name="TextBox 41"/>
                <p:cNvSpPr txBox="1"/>
                <p:nvPr/>
              </p:nvSpPr>
              <p:spPr>
                <a:xfrm>
                  <a:off x="2564926" y="6094705"/>
                  <a:ext cx="3186844" cy="246221"/>
                </a:xfrm>
                <a:prstGeom prst="rect">
                  <a:avLst/>
                </a:prstGeom>
                <a:noFill/>
              </p:spPr>
              <p:txBody>
                <a:bodyPr wrap="square" rtlCol="0">
                  <a:spAutoFit/>
                </a:bodyPr>
                <a:lstStyle/>
                <a:p>
                  <a:pPr algn="ctr"/>
                  <a:r>
                    <a:rPr lang="en-US" sz="1000" dirty="0">
                      <a:cs typeface="Arial" panose="020B0604020202020204" pitchFamily="34" charset="0"/>
                    </a:rPr>
                    <a:t>MSFC EOS M100 L-PBF AM Platform.</a:t>
                  </a:r>
                  <a:endParaRPr lang="en-US" sz="1000" i="1" dirty="0">
                    <a:cs typeface="Arial" panose="020B0604020202020204" pitchFamily="34" charset="0"/>
                  </a:endParaRPr>
                </a:p>
              </p:txBody>
            </p:sp>
          </p:grpSp>
          <p:sp>
            <p:nvSpPr>
              <p:cNvPr id="45" name="Rectangle 44">
                <a:extLst>
                  <a:ext uri="{FF2B5EF4-FFF2-40B4-BE49-F238E27FC236}">
                    <a16:creationId xmlns:a16="http://schemas.microsoft.com/office/drawing/2014/main" id="{66381B03-3953-4374-B912-83D4C688363D}"/>
                  </a:ext>
                </a:extLst>
              </p:cNvPr>
              <p:cNvSpPr/>
              <p:nvPr/>
            </p:nvSpPr>
            <p:spPr>
              <a:xfrm>
                <a:off x="4839859" y="2636742"/>
                <a:ext cx="1839713" cy="18288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6" name="Straight Connector 45">
                <a:extLst>
                  <a:ext uri="{FF2B5EF4-FFF2-40B4-BE49-F238E27FC236}">
                    <a16:creationId xmlns:a16="http://schemas.microsoft.com/office/drawing/2014/main" id="{372C62A0-6549-4B95-9B5E-A5DEEAA32E05}"/>
                  </a:ext>
                </a:extLst>
              </p:cNvPr>
              <p:cNvCxnSpPr>
                <a:cxnSpLocks/>
              </p:cNvCxnSpPr>
              <p:nvPr/>
            </p:nvCxnSpPr>
            <p:spPr>
              <a:xfrm flipH="1">
                <a:off x="4060904" y="2617015"/>
                <a:ext cx="791017" cy="731802"/>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BE8FBC8-B134-4C07-89A9-DB34AEB54BBF}"/>
                  </a:ext>
                </a:extLst>
              </p:cNvPr>
              <p:cNvCxnSpPr>
                <a:cxnSpLocks/>
              </p:cNvCxnSpPr>
              <p:nvPr/>
            </p:nvCxnSpPr>
            <p:spPr>
              <a:xfrm flipH="1" flipV="1">
                <a:off x="4036817" y="3548702"/>
                <a:ext cx="815104" cy="91562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49" name="Group 48">
            <a:extLst>
              <a:ext uri="{FF2B5EF4-FFF2-40B4-BE49-F238E27FC236}">
                <a16:creationId xmlns:a16="http://schemas.microsoft.com/office/drawing/2014/main" id="{28EFE57F-F25F-4C5C-A7EF-7D4EBB6C70CD}"/>
              </a:ext>
            </a:extLst>
          </p:cNvPr>
          <p:cNvGrpSpPr/>
          <p:nvPr/>
        </p:nvGrpSpPr>
        <p:grpSpPr>
          <a:xfrm>
            <a:off x="4246626" y="4430677"/>
            <a:ext cx="1514980" cy="2446900"/>
            <a:chOff x="5512044" y="4309552"/>
            <a:chExt cx="1514980" cy="2446900"/>
          </a:xfrm>
        </p:grpSpPr>
        <p:pic>
          <p:nvPicPr>
            <p:cNvPr id="50" name="Picture 49" descr="A computer on a desk&#10;&#10;Description automatically generated with low confidence">
              <a:extLst>
                <a:ext uri="{FF2B5EF4-FFF2-40B4-BE49-F238E27FC236}">
                  <a16:creationId xmlns:a16="http://schemas.microsoft.com/office/drawing/2014/main" id="{F1C4F0F3-C836-41C8-B6D8-080FD82739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12044" y="4309552"/>
              <a:ext cx="1514980" cy="2103120"/>
            </a:xfrm>
            <a:prstGeom prst="rect">
              <a:avLst/>
            </a:prstGeom>
          </p:spPr>
        </p:pic>
        <p:sp>
          <p:nvSpPr>
            <p:cNvPr id="51" name="TextBox 50">
              <a:extLst>
                <a:ext uri="{FF2B5EF4-FFF2-40B4-BE49-F238E27FC236}">
                  <a16:creationId xmlns:a16="http://schemas.microsoft.com/office/drawing/2014/main" id="{D62BED05-173B-4F48-8E7E-408815CC54DC}"/>
                </a:ext>
              </a:extLst>
            </p:cNvPr>
            <p:cNvSpPr txBox="1"/>
            <p:nvPr/>
          </p:nvSpPr>
          <p:spPr>
            <a:xfrm>
              <a:off x="5517224" y="6356342"/>
              <a:ext cx="1509800" cy="400110"/>
            </a:xfrm>
            <a:prstGeom prst="rect">
              <a:avLst/>
            </a:prstGeom>
            <a:noFill/>
          </p:spPr>
          <p:txBody>
            <a:bodyPr wrap="square" rtlCol="0">
              <a:spAutoFit/>
            </a:bodyPr>
            <a:lstStyle/>
            <a:p>
              <a:pPr algn="ctr"/>
              <a:r>
                <a:rPr lang="en-US" sz="1000" dirty="0">
                  <a:cs typeface="Arial" panose="020B0604020202020204" pitchFamily="34" charset="0"/>
                </a:rPr>
                <a:t> UTEP RPMI Inc 222XR LP-DED AM Platform.</a:t>
              </a:r>
              <a:endParaRPr lang="en-US" sz="1000" i="1" dirty="0">
                <a:cs typeface="Arial" panose="020B0604020202020204" pitchFamily="34" charset="0"/>
              </a:endParaRPr>
            </a:p>
          </p:txBody>
        </p:sp>
      </p:grpSp>
      <p:grpSp>
        <p:nvGrpSpPr>
          <p:cNvPr id="44" name="Group 43">
            <a:extLst>
              <a:ext uri="{FF2B5EF4-FFF2-40B4-BE49-F238E27FC236}">
                <a16:creationId xmlns:a16="http://schemas.microsoft.com/office/drawing/2014/main" id="{9993262C-DFEF-4F2D-8C5E-ABD1A9098704}"/>
              </a:ext>
            </a:extLst>
          </p:cNvPr>
          <p:cNvGrpSpPr/>
          <p:nvPr/>
        </p:nvGrpSpPr>
        <p:grpSpPr>
          <a:xfrm>
            <a:off x="6434674" y="4381638"/>
            <a:ext cx="5573476" cy="2369060"/>
            <a:chOff x="6434674" y="2976230"/>
            <a:chExt cx="5573476" cy="2369060"/>
          </a:xfrm>
        </p:grpSpPr>
        <p:grpSp>
          <p:nvGrpSpPr>
            <p:cNvPr id="52" name="Group 51">
              <a:extLst>
                <a:ext uri="{FF2B5EF4-FFF2-40B4-BE49-F238E27FC236}">
                  <a16:creationId xmlns:a16="http://schemas.microsoft.com/office/drawing/2014/main" id="{AD1550FF-4F7F-4510-BB7F-F28F2E660A4E}"/>
                </a:ext>
              </a:extLst>
            </p:cNvPr>
            <p:cNvGrpSpPr/>
            <p:nvPr/>
          </p:nvGrpSpPr>
          <p:grpSpPr>
            <a:xfrm>
              <a:off x="6434674" y="2976230"/>
              <a:ext cx="5573476" cy="2369060"/>
              <a:chOff x="6370022" y="2856159"/>
              <a:chExt cx="5573476" cy="2369060"/>
            </a:xfrm>
          </p:grpSpPr>
          <p:sp>
            <p:nvSpPr>
              <p:cNvPr id="56" name="Rectangle 55">
                <a:extLst>
                  <a:ext uri="{FF2B5EF4-FFF2-40B4-BE49-F238E27FC236}">
                    <a16:creationId xmlns:a16="http://schemas.microsoft.com/office/drawing/2014/main" id="{BDAA38F0-2BBE-47BB-A810-06857A9D3EAF}"/>
                  </a:ext>
                </a:extLst>
              </p:cNvPr>
              <p:cNvSpPr/>
              <p:nvPr/>
            </p:nvSpPr>
            <p:spPr>
              <a:xfrm>
                <a:off x="6370022" y="4825109"/>
                <a:ext cx="5573476" cy="4001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sz="1000" i="0" u="none" strike="noStrike" kern="1200" cap="none" spc="0" normalizeH="0" baseline="0" noProof="0" dirty="0">
                    <a:ln>
                      <a:noFill/>
                    </a:ln>
                    <a:uLnTx/>
                    <a:uFillTx/>
                    <a:ea typeface="MS PGothic" charset="-128"/>
                    <a:cs typeface="Arial" panose="020B0604020202020204" pitchFamily="34" charset="0"/>
                  </a:rPr>
                  <a:t>1 N green propulsion chamber and stand-off demonstration articles produced via L-PBF AM from (A) W, (B) Mo, and (C) C103.</a:t>
                </a:r>
              </a:p>
            </p:txBody>
          </p:sp>
          <p:pic>
            <p:nvPicPr>
              <p:cNvPr id="57" name="Picture 56" descr="A picture containing blue&#10;&#10;Description automatically generated">
                <a:extLst>
                  <a:ext uri="{FF2B5EF4-FFF2-40B4-BE49-F238E27FC236}">
                    <a16:creationId xmlns:a16="http://schemas.microsoft.com/office/drawing/2014/main" id="{C8DEB9E4-9807-4366-B5E7-6A2FD3D584C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70022" y="2856159"/>
                <a:ext cx="1894174" cy="2011680"/>
              </a:xfrm>
              <a:prstGeom prst="rect">
                <a:avLst/>
              </a:prstGeom>
            </p:spPr>
          </p:pic>
          <p:pic>
            <p:nvPicPr>
              <p:cNvPr id="58" name="Picture 57" descr="A picture containing blue&#10;&#10;Description automatically generated">
                <a:extLst>
                  <a:ext uri="{FF2B5EF4-FFF2-40B4-BE49-F238E27FC236}">
                    <a16:creationId xmlns:a16="http://schemas.microsoft.com/office/drawing/2014/main" id="{1DFD517A-9E48-4B1A-8706-BAF11164E57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293898" y="2856159"/>
                <a:ext cx="2106798" cy="2011680"/>
              </a:xfrm>
              <a:prstGeom prst="rect">
                <a:avLst/>
              </a:prstGeom>
            </p:spPr>
          </p:pic>
          <p:pic>
            <p:nvPicPr>
              <p:cNvPr id="59" name="Picture 58">
                <a:extLst>
                  <a:ext uri="{FF2B5EF4-FFF2-40B4-BE49-F238E27FC236}">
                    <a16:creationId xmlns:a16="http://schemas.microsoft.com/office/drawing/2014/main" id="{84688472-6712-4705-BE43-E093CE9300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16452" y="2856159"/>
                <a:ext cx="1527046" cy="2011680"/>
              </a:xfrm>
              <a:prstGeom prst="rect">
                <a:avLst/>
              </a:prstGeom>
            </p:spPr>
          </p:pic>
        </p:grpSp>
        <p:sp>
          <p:nvSpPr>
            <p:cNvPr id="53" name="TextBox 33">
              <a:extLst>
                <a:ext uri="{FF2B5EF4-FFF2-40B4-BE49-F238E27FC236}">
                  <a16:creationId xmlns:a16="http://schemas.microsoft.com/office/drawing/2014/main" id="{D4EC87B6-253F-40F0-936A-8C1D88254E5F}"/>
                </a:ext>
              </a:extLst>
            </p:cNvPr>
            <p:cNvSpPr txBox="1"/>
            <p:nvPr/>
          </p:nvSpPr>
          <p:spPr>
            <a:xfrm>
              <a:off x="8109773" y="2976230"/>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(A)</a:t>
              </a:r>
              <a:endParaRPr lang="en-US" sz="1200" dirty="0">
                <a:latin typeface="Times New Roman" panose="02020603050405020304" pitchFamily="18" charset="0"/>
                <a:ea typeface="Times New Roman" panose="02020603050405020304" pitchFamily="18" charset="0"/>
              </a:endParaRPr>
            </a:p>
          </p:txBody>
        </p:sp>
        <p:sp>
          <p:nvSpPr>
            <p:cNvPr id="54" name="TextBox 33">
              <a:extLst>
                <a:ext uri="{FF2B5EF4-FFF2-40B4-BE49-F238E27FC236}">
                  <a16:creationId xmlns:a16="http://schemas.microsoft.com/office/drawing/2014/main" id="{5EE6C6E0-C3EF-40FC-8C01-AF525DE75885}"/>
                </a:ext>
              </a:extLst>
            </p:cNvPr>
            <p:cNvSpPr txBox="1"/>
            <p:nvPr/>
          </p:nvSpPr>
          <p:spPr>
            <a:xfrm>
              <a:off x="10246273" y="2983923"/>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(B)</a:t>
              </a:r>
              <a:endParaRPr lang="en-US" sz="1200" dirty="0">
                <a:latin typeface="Times New Roman" panose="02020603050405020304" pitchFamily="18" charset="0"/>
                <a:ea typeface="Times New Roman" panose="02020603050405020304" pitchFamily="18" charset="0"/>
              </a:endParaRPr>
            </a:p>
          </p:txBody>
        </p:sp>
        <p:sp>
          <p:nvSpPr>
            <p:cNvPr id="55" name="TextBox 33">
              <a:extLst>
                <a:ext uri="{FF2B5EF4-FFF2-40B4-BE49-F238E27FC236}">
                  <a16:creationId xmlns:a16="http://schemas.microsoft.com/office/drawing/2014/main" id="{ACAC6E62-092D-4CE0-A35D-3F61B80E2E79}"/>
                </a:ext>
              </a:extLst>
            </p:cNvPr>
            <p:cNvSpPr txBox="1"/>
            <p:nvPr/>
          </p:nvSpPr>
          <p:spPr>
            <a:xfrm>
              <a:off x="11789075" y="2985751"/>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(C)</a:t>
              </a:r>
              <a:endParaRPr lang="en-US" sz="1200" dirty="0">
                <a:latin typeface="Times New Roman" panose="02020603050405020304" pitchFamily="18" charset="0"/>
                <a:ea typeface="Times New Roman" panose="02020603050405020304" pitchFamily="18" charset="0"/>
              </a:endParaRPr>
            </a:p>
          </p:txBody>
        </p:sp>
      </p:grpSp>
    </p:spTree>
    <p:custDataLst>
      <p:tags r:id="rId1"/>
    </p:custDataLst>
    <p:extLst>
      <p:ext uri="{BB962C8B-B14F-4D97-AF65-F5344CB8AC3E}">
        <p14:creationId xmlns:p14="http://schemas.microsoft.com/office/powerpoint/2010/main" val="3543822512"/>
      </p:ext>
    </p:extLst>
  </p:cSld>
  <p:clrMapOvr>
    <a:masterClrMapping/>
  </p:clrMapOvr>
  <mc:AlternateContent xmlns:mc="http://schemas.openxmlformats.org/markup-compatibility/2006" xmlns:p14="http://schemas.microsoft.com/office/powerpoint/2010/main">
    <mc:Choice Requires="p14">
      <p:transition spd="slow" p14:dur="2000" advTm="58952"/>
    </mc:Choice>
    <mc:Fallback xmlns="">
      <p:transition spd="slow" advTm="5895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Heat Treatment &amp; Joining</a:t>
            </a:r>
          </a:p>
        </p:txBody>
      </p:sp>
      <p:grpSp>
        <p:nvGrpSpPr>
          <p:cNvPr id="16" name="Group 15">
            <a:extLst>
              <a:ext uri="{FF2B5EF4-FFF2-40B4-BE49-F238E27FC236}">
                <a16:creationId xmlns:a16="http://schemas.microsoft.com/office/drawing/2014/main" id="{5B570381-3259-43FB-8C50-9F54B708CD12}"/>
              </a:ext>
            </a:extLst>
          </p:cNvPr>
          <p:cNvGrpSpPr/>
          <p:nvPr/>
        </p:nvGrpSpPr>
        <p:grpSpPr>
          <a:xfrm>
            <a:off x="9678765" y="4597244"/>
            <a:ext cx="2438400" cy="2040837"/>
            <a:chOff x="6837680" y="1021041"/>
            <a:chExt cx="2438400" cy="2040837"/>
          </a:xfrm>
        </p:grpSpPr>
        <p:sp>
          <p:nvSpPr>
            <p:cNvPr id="17" name="TextBox 16">
              <a:extLst>
                <a:ext uri="{FF2B5EF4-FFF2-40B4-BE49-F238E27FC236}">
                  <a16:creationId xmlns:a16="http://schemas.microsoft.com/office/drawing/2014/main" id="{393E8828-BF86-445E-8EA4-BFFAF8427BFF}"/>
                </a:ext>
              </a:extLst>
            </p:cNvPr>
            <p:cNvSpPr txBox="1"/>
            <p:nvPr/>
          </p:nvSpPr>
          <p:spPr>
            <a:xfrm>
              <a:off x="6837680" y="2815657"/>
              <a:ext cx="2438400" cy="246221"/>
            </a:xfrm>
            <a:prstGeom prst="rect">
              <a:avLst/>
            </a:prstGeom>
            <a:noFill/>
          </p:spPr>
          <p:txBody>
            <a:bodyPr wrap="square" rtlCol="0">
              <a:spAutoFit/>
            </a:bodyPr>
            <a:lstStyle/>
            <a:p>
              <a:pPr algn="ctr"/>
              <a:r>
                <a:rPr lang="en-US" sz="1000" dirty="0">
                  <a:cs typeface="Arial" panose="020B0604020202020204" pitchFamily="34" charset="0"/>
                </a:rPr>
                <a:t>PTR electron beam welder.</a:t>
              </a:r>
              <a:endParaRPr lang="en-US" sz="1000" i="1" dirty="0">
                <a:cs typeface="Arial" panose="020B0604020202020204" pitchFamily="34" charset="0"/>
              </a:endParaRPr>
            </a:p>
          </p:txBody>
        </p:sp>
        <p:pic>
          <p:nvPicPr>
            <p:cNvPr id="18" name="Picture 17" descr="A picture containing indoor, toy, equipment, miller&#10;&#10;Description automatically generated">
              <a:extLst>
                <a:ext uri="{FF2B5EF4-FFF2-40B4-BE49-F238E27FC236}">
                  <a16:creationId xmlns:a16="http://schemas.microsoft.com/office/drawing/2014/main" id="{9B51B0C2-2F79-43DE-BCF2-E021BFA9BF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7680" y="1021041"/>
              <a:ext cx="2438400" cy="1828800"/>
            </a:xfrm>
            <a:prstGeom prst="rect">
              <a:avLst/>
            </a:prstGeom>
          </p:spPr>
        </p:pic>
      </p:grpSp>
      <p:grpSp>
        <p:nvGrpSpPr>
          <p:cNvPr id="19" name="Group 18">
            <a:extLst>
              <a:ext uri="{FF2B5EF4-FFF2-40B4-BE49-F238E27FC236}">
                <a16:creationId xmlns:a16="http://schemas.microsoft.com/office/drawing/2014/main" id="{B0933BFC-6ED2-4A6B-A64F-3333B8C967EC}"/>
              </a:ext>
            </a:extLst>
          </p:cNvPr>
          <p:cNvGrpSpPr/>
          <p:nvPr/>
        </p:nvGrpSpPr>
        <p:grpSpPr>
          <a:xfrm>
            <a:off x="5461908" y="4597243"/>
            <a:ext cx="1873577" cy="2165142"/>
            <a:chOff x="6471379" y="1959144"/>
            <a:chExt cx="1873577" cy="2165142"/>
          </a:xfrm>
        </p:grpSpPr>
        <p:pic>
          <p:nvPicPr>
            <p:cNvPr id="20" name="Picture 19" descr="Diagram, text&#10;&#10;Description automatically generated">
              <a:extLst>
                <a:ext uri="{FF2B5EF4-FFF2-40B4-BE49-F238E27FC236}">
                  <a16:creationId xmlns:a16="http://schemas.microsoft.com/office/drawing/2014/main" id="{85ABF1C6-C72E-4C77-A18A-4311855A04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1379" y="1959144"/>
              <a:ext cx="1873577" cy="1828800"/>
            </a:xfrm>
            <a:prstGeom prst="rect">
              <a:avLst/>
            </a:prstGeom>
          </p:spPr>
        </p:pic>
        <p:sp>
          <p:nvSpPr>
            <p:cNvPr id="21" name="TextBox 20">
              <a:extLst>
                <a:ext uri="{FF2B5EF4-FFF2-40B4-BE49-F238E27FC236}">
                  <a16:creationId xmlns:a16="http://schemas.microsoft.com/office/drawing/2014/main" id="{E2B98863-BAA1-4CBC-963D-35EBC5C24674}"/>
                </a:ext>
              </a:extLst>
            </p:cNvPr>
            <p:cNvSpPr txBox="1"/>
            <p:nvPr/>
          </p:nvSpPr>
          <p:spPr>
            <a:xfrm>
              <a:off x="6471379" y="3724176"/>
              <a:ext cx="1873577" cy="400110"/>
            </a:xfrm>
            <a:prstGeom prst="rect">
              <a:avLst/>
            </a:prstGeom>
            <a:noFill/>
          </p:spPr>
          <p:txBody>
            <a:bodyPr wrap="square" lIns="91440" tIns="45720" rIns="91440" bIns="45720" rtlCol="0" anchor="t">
              <a:spAutoFit/>
            </a:bodyPr>
            <a:lstStyle/>
            <a:p>
              <a:pPr algn="ctr"/>
              <a:r>
                <a:rPr lang="en-US" sz="1000" dirty="0">
                  <a:cs typeface="Arial"/>
                </a:rPr>
                <a:t>L-PBF AM W e-beam weld plate specimens.</a:t>
              </a:r>
            </a:p>
          </p:txBody>
        </p:sp>
      </p:grpSp>
      <p:grpSp>
        <p:nvGrpSpPr>
          <p:cNvPr id="22" name="Group 21">
            <a:extLst>
              <a:ext uri="{FF2B5EF4-FFF2-40B4-BE49-F238E27FC236}">
                <a16:creationId xmlns:a16="http://schemas.microsoft.com/office/drawing/2014/main" id="{ECDBF1F3-B00A-45F2-A968-7805ED9FBE53}"/>
              </a:ext>
            </a:extLst>
          </p:cNvPr>
          <p:cNvGrpSpPr/>
          <p:nvPr/>
        </p:nvGrpSpPr>
        <p:grpSpPr>
          <a:xfrm>
            <a:off x="7232995" y="4597244"/>
            <a:ext cx="2445770" cy="2170695"/>
            <a:chOff x="7168272" y="4322587"/>
            <a:chExt cx="2445770" cy="2170695"/>
          </a:xfrm>
        </p:grpSpPr>
        <p:grpSp>
          <p:nvGrpSpPr>
            <p:cNvPr id="24" name="Group 23">
              <a:extLst>
                <a:ext uri="{FF2B5EF4-FFF2-40B4-BE49-F238E27FC236}">
                  <a16:creationId xmlns:a16="http://schemas.microsoft.com/office/drawing/2014/main" id="{A44D7876-EBDE-451F-AA49-39F46C2B4F77}"/>
                </a:ext>
              </a:extLst>
            </p:cNvPr>
            <p:cNvGrpSpPr/>
            <p:nvPr/>
          </p:nvGrpSpPr>
          <p:grpSpPr>
            <a:xfrm>
              <a:off x="7168272" y="4322587"/>
              <a:ext cx="2445770" cy="2170695"/>
              <a:chOff x="5909131" y="4189362"/>
              <a:chExt cx="2445770" cy="2170695"/>
            </a:xfrm>
          </p:grpSpPr>
          <p:grpSp>
            <p:nvGrpSpPr>
              <p:cNvPr id="27" name="Group 26">
                <a:extLst>
                  <a:ext uri="{FF2B5EF4-FFF2-40B4-BE49-F238E27FC236}">
                    <a16:creationId xmlns:a16="http://schemas.microsoft.com/office/drawing/2014/main" id="{D12C6758-50AA-4A33-A281-CDECD0618255}"/>
                  </a:ext>
                </a:extLst>
              </p:cNvPr>
              <p:cNvGrpSpPr/>
              <p:nvPr/>
            </p:nvGrpSpPr>
            <p:grpSpPr>
              <a:xfrm>
                <a:off x="5909131" y="4189362"/>
                <a:ext cx="2445770" cy="2170695"/>
                <a:chOff x="5907742" y="4209281"/>
                <a:chExt cx="2445770" cy="2170695"/>
              </a:xfrm>
            </p:grpSpPr>
            <p:pic>
              <p:nvPicPr>
                <p:cNvPr id="29" name="Picture 28">
                  <a:extLst>
                    <a:ext uri="{FF2B5EF4-FFF2-40B4-BE49-F238E27FC236}">
                      <a16:creationId xmlns:a16="http://schemas.microsoft.com/office/drawing/2014/main" id="{82CDFF0E-4689-4837-8AE3-680E343EE996}"/>
                    </a:ext>
                  </a:extLst>
                </p:cNvPr>
                <p:cNvPicPr>
                  <a:picLocks noChangeAspect="1"/>
                </p:cNvPicPr>
                <p:nvPr/>
              </p:nvPicPr>
              <p:blipFill>
                <a:blip r:embed="rId5"/>
                <a:stretch>
                  <a:fillRect/>
                </a:stretch>
              </p:blipFill>
              <p:spPr>
                <a:xfrm>
                  <a:off x="5907742" y="4209281"/>
                  <a:ext cx="1499500" cy="1828800"/>
                </a:xfrm>
                <a:prstGeom prst="rect">
                  <a:avLst/>
                </a:prstGeom>
              </p:spPr>
            </p:pic>
            <p:sp>
              <p:nvSpPr>
                <p:cNvPr id="30" name="TextBox 29">
                  <a:extLst>
                    <a:ext uri="{FF2B5EF4-FFF2-40B4-BE49-F238E27FC236}">
                      <a16:creationId xmlns:a16="http://schemas.microsoft.com/office/drawing/2014/main" id="{92A7AA70-C433-4327-BF6B-12F0CD0FF3ED}"/>
                    </a:ext>
                  </a:extLst>
                </p:cNvPr>
                <p:cNvSpPr txBox="1"/>
                <p:nvPr/>
              </p:nvSpPr>
              <p:spPr>
                <a:xfrm>
                  <a:off x="5907742" y="5979866"/>
                  <a:ext cx="2445770" cy="400110"/>
                </a:xfrm>
                <a:prstGeom prst="rect">
                  <a:avLst/>
                </a:prstGeom>
                <a:noFill/>
              </p:spPr>
              <p:txBody>
                <a:bodyPr wrap="square" lIns="91440" tIns="45720" rIns="91440" bIns="45720" rtlCol="0" anchor="t">
                  <a:spAutoFit/>
                </a:bodyPr>
                <a:lstStyle/>
                <a:p>
                  <a:pPr algn="ctr"/>
                  <a:r>
                    <a:rPr lang="en-US" sz="1000" dirty="0">
                      <a:cs typeface="Arial"/>
                    </a:rPr>
                    <a:t>(A) Thruster weld specimen designs and (B) L-PBF AM Mo weld specimens.</a:t>
                  </a:r>
                </a:p>
              </p:txBody>
            </p:sp>
          </p:grpSp>
          <p:pic>
            <p:nvPicPr>
              <p:cNvPr id="28" name="Picture 27" descr="A group of vases sit on a table&#10;&#10;Description automatically generated with low confidence">
                <a:extLst>
                  <a:ext uri="{FF2B5EF4-FFF2-40B4-BE49-F238E27FC236}">
                    <a16:creationId xmlns:a16="http://schemas.microsoft.com/office/drawing/2014/main" id="{48F089CF-F631-4B2F-8B49-C81E9273C8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8631" y="4189362"/>
                <a:ext cx="946270" cy="1828800"/>
              </a:xfrm>
              <a:prstGeom prst="rect">
                <a:avLst/>
              </a:prstGeom>
            </p:spPr>
          </p:pic>
        </p:grpSp>
        <p:sp>
          <p:nvSpPr>
            <p:cNvPr id="25" name="TextBox 33">
              <a:extLst>
                <a:ext uri="{FF2B5EF4-FFF2-40B4-BE49-F238E27FC236}">
                  <a16:creationId xmlns:a16="http://schemas.microsoft.com/office/drawing/2014/main" id="{C5F160F7-6C62-4751-99FD-4D42CD7A3608}"/>
                </a:ext>
              </a:extLst>
            </p:cNvPr>
            <p:cNvSpPr txBox="1"/>
            <p:nvPr/>
          </p:nvSpPr>
          <p:spPr>
            <a:xfrm>
              <a:off x="7856499" y="4322587"/>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kern="1200" dirty="0">
                  <a:latin typeface="Times New Roman" panose="02020603050405020304" pitchFamily="18" charset="0"/>
                  <a:ea typeface="Times New Roman" panose="02020603050405020304" pitchFamily="18" charset="0"/>
                </a:rPr>
                <a:t>(A)</a:t>
              </a:r>
              <a:endParaRPr lang="en-US" sz="1200" dirty="0">
                <a:latin typeface="Times New Roman" panose="02020603050405020304" pitchFamily="18" charset="0"/>
                <a:ea typeface="Times New Roman" panose="02020603050405020304" pitchFamily="18" charset="0"/>
              </a:endParaRPr>
            </a:p>
          </p:txBody>
        </p:sp>
        <p:sp>
          <p:nvSpPr>
            <p:cNvPr id="26" name="TextBox 33">
              <a:extLst>
                <a:ext uri="{FF2B5EF4-FFF2-40B4-BE49-F238E27FC236}">
                  <a16:creationId xmlns:a16="http://schemas.microsoft.com/office/drawing/2014/main" id="{056C4932-5EB6-40A5-87D4-7DEC09FDAE14}"/>
                </a:ext>
              </a:extLst>
            </p:cNvPr>
            <p:cNvSpPr txBox="1"/>
            <p:nvPr/>
          </p:nvSpPr>
          <p:spPr>
            <a:xfrm>
              <a:off x="8675389" y="4322587"/>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kern="1200" dirty="0">
                  <a:latin typeface="Times New Roman" panose="02020603050405020304" pitchFamily="18" charset="0"/>
                  <a:ea typeface="Times New Roman" panose="02020603050405020304" pitchFamily="18" charset="0"/>
                </a:rPr>
                <a:t>(B)</a:t>
              </a:r>
              <a:endParaRPr lang="en-US" sz="1200" dirty="0">
                <a:latin typeface="Times New Roman" panose="02020603050405020304" pitchFamily="18" charset="0"/>
                <a:ea typeface="Times New Roman" panose="02020603050405020304" pitchFamily="18" charset="0"/>
              </a:endParaRPr>
            </a:p>
          </p:txBody>
        </p:sp>
      </p:grpSp>
      <p:sp>
        <p:nvSpPr>
          <p:cNvPr id="31" name="Content Placeholder 2">
            <a:extLst>
              <a:ext uri="{FF2B5EF4-FFF2-40B4-BE49-F238E27FC236}">
                <a16:creationId xmlns:a16="http://schemas.microsoft.com/office/drawing/2014/main" id="{0FEB6629-775E-4BC6-A90D-D3839A2233E1}"/>
              </a:ext>
            </a:extLst>
          </p:cNvPr>
          <p:cNvSpPr txBox="1">
            <a:spLocks/>
          </p:cNvSpPr>
          <p:nvPr/>
        </p:nvSpPr>
        <p:spPr>
          <a:xfrm>
            <a:off x="247574" y="842095"/>
            <a:ext cx="5235248" cy="549339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2400" dirty="0">
                <a:cs typeface="Arial" panose="020B0604020202020204" pitchFamily="34" charset="0"/>
              </a:rPr>
              <a:t>Heat Treatment</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Stress Relief</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HIP</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Quench HIP (vendor TBD)</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L-PBF AM C103, W, Mo, LP-DED AM C103.</a:t>
            </a:r>
          </a:p>
          <a:p>
            <a:pPr marL="519113" lvl="1" indent="-285750">
              <a:lnSpc>
                <a:spcPct val="100000"/>
              </a:lnSpc>
              <a:spcBef>
                <a:spcPts val="0"/>
              </a:spcBef>
              <a:buFont typeface="Arial" panose="020B0604020202020204" pitchFamily="34" charset="0"/>
              <a:buChar char="‒"/>
            </a:pPr>
            <a:r>
              <a:rPr lang="en-US" sz="1800" dirty="0">
                <a:cs typeface="Arial" panose="020B0604020202020204" pitchFamily="34" charset="0"/>
              </a:rPr>
              <a:t>Sacrificial Ta foil wrap used due to a high melt temp and high affinity for O, N, and C.</a:t>
            </a:r>
            <a:endParaRPr lang="en-US" sz="2400" dirty="0">
              <a:cs typeface="Arial" panose="020B0604020202020204" pitchFamily="34" charset="0"/>
            </a:endParaRPr>
          </a:p>
          <a:p>
            <a:pPr fontAlgn="auto">
              <a:lnSpc>
                <a:spcPct val="100000"/>
              </a:lnSpc>
              <a:spcBef>
                <a:spcPts val="0"/>
              </a:spcBef>
              <a:spcAft>
                <a:spcPts val="0"/>
              </a:spcAft>
            </a:pPr>
            <a:endParaRPr lang="en-US" sz="2400" dirty="0">
              <a:cs typeface="Arial" panose="020B0604020202020204" pitchFamily="34" charset="0"/>
            </a:endParaRPr>
          </a:p>
          <a:p>
            <a:pPr fontAlgn="auto">
              <a:lnSpc>
                <a:spcPct val="100000"/>
              </a:lnSpc>
              <a:spcBef>
                <a:spcPts val="0"/>
              </a:spcBef>
              <a:spcAft>
                <a:spcPts val="0"/>
              </a:spcAft>
            </a:pPr>
            <a:endParaRPr lang="en-US" sz="2400" dirty="0">
              <a:cs typeface="Arial" panose="020B0604020202020204" pitchFamily="34" charset="0"/>
            </a:endParaRPr>
          </a:p>
          <a:p>
            <a:pPr>
              <a:lnSpc>
                <a:spcPct val="100000"/>
              </a:lnSpc>
              <a:spcBef>
                <a:spcPts val="0"/>
              </a:spcBef>
            </a:pPr>
            <a:r>
              <a:rPr lang="en-US" sz="2400" dirty="0">
                <a:cs typeface="Arial" panose="020B0604020202020204" pitchFamily="34" charset="0"/>
              </a:rPr>
              <a:t>Electron Beam Weld Development</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C103, Mo, W, and CDS variants</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L-PBF and LP-DED specimens</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Joint designs completed</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Inspection: high energy CT or dye penetrant.</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Characterize weld microstructure.</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Results shared with Electron Beam Engineering for availability to commercial space partner adoption.</a:t>
            </a:r>
          </a:p>
          <a:p>
            <a:pPr fontAlgn="auto">
              <a:lnSpc>
                <a:spcPct val="100000"/>
              </a:lnSpc>
              <a:spcBef>
                <a:spcPts val="0"/>
              </a:spcBef>
              <a:spcAft>
                <a:spcPts val="0"/>
              </a:spcAft>
            </a:pPr>
            <a:endParaRPr lang="en-US" sz="2400" dirty="0">
              <a:cs typeface="Arial" panose="020B0604020202020204" pitchFamily="34" charset="0"/>
            </a:endParaRPr>
          </a:p>
        </p:txBody>
      </p:sp>
      <p:grpSp>
        <p:nvGrpSpPr>
          <p:cNvPr id="32" name="Group 31">
            <a:extLst>
              <a:ext uri="{FF2B5EF4-FFF2-40B4-BE49-F238E27FC236}">
                <a16:creationId xmlns:a16="http://schemas.microsoft.com/office/drawing/2014/main" id="{9074A055-1A59-4DDA-A546-12EA6B2DDACE}"/>
              </a:ext>
            </a:extLst>
          </p:cNvPr>
          <p:cNvGrpSpPr/>
          <p:nvPr/>
        </p:nvGrpSpPr>
        <p:grpSpPr>
          <a:xfrm>
            <a:off x="10112574" y="969221"/>
            <a:ext cx="2169330" cy="2458004"/>
            <a:chOff x="8946558" y="4038518"/>
            <a:chExt cx="2169330" cy="2458004"/>
          </a:xfrm>
        </p:grpSpPr>
        <p:pic>
          <p:nvPicPr>
            <p:cNvPr id="33" name="Picture 32" descr="Table&#10;&#10;Description automatically generated">
              <a:extLst>
                <a:ext uri="{FF2B5EF4-FFF2-40B4-BE49-F238E27FC236}">
                  <a16:creationId xmlns:a16="http://schemas.microsoft.com/office/drawing/2014/main" id="{E9B281CB-1C34-4056-9184-746F0F6DCB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51383" y="4038518"/>
              <a:ext cx="1559680" cy="2286000"/>
            </a:xfrm>
            <a:prstGeom prst="rect">
              <a:avLst/>
            </a:prstGeom>
          </p:spPr>
        </p:pic>
        <p:sp>
          <p:nvSpPr>
            <p:cNvPr id="34" name="TextBox 33">
              <a:extLst>
                <a:ext uri="{FF2B5EF4-FFF2-40B4-BE49-F238E27FC236}">
                  <a16:creationId xmlns:a16="http://schemas.microsoft.com/office/drawing/2014/main" id="{537F1AC2-5BFC-4916-A9FC-DB0E3C2D8F06}"/>
                </a:ext>
              </a:extLst>
            </p:cNvPr>
            <p:cNvSpPr txBox="1"/>
            <p:nvPr/>
          </p:nvSpPr>
          <p:spPr>
            <a:xfrm>
              <a:off x="8946558" y="6250301"/>
              <a:ext cx="2169330" cy="246221"/>
            </a:xfrm>
            <a:prstGeom prst="rect">
              <a:avLst/>
            </a:prstGeom>
            <a:noFill/>
          </p:spPr>
          <p:txBody>
            <a:bodyPr wrap="square" rtlCol="0">
              <a:spAutoFit/>
            </a:bodyPr>
            <a:lstStyle/>
            <a:p>
              <a:pPr algn="ctr"/>
              <a:r>
                <a:rPr lang="en-US" sz="1000" dirty="0">
                  <a:cs typeface="Arial" panose="020B0604020202020204" pitchFamily="34" charset="0"/>
                </a:rPr>
                <a:t>HIP temperature constraints.</a:t>
              </a:r>
              <a:endParaRPr lang="en-US" sz="1000" i="1" dirty="0">
                <a:cs typeface="Arial" panose="020B0604020202020204" pitchFamily="34" charset="0"/>
              </a:endParaRPr>
            </a:p>
          </p:txBody>
        </p:sp>
      </p:grpSp>
      <p:grpSp>
        <p:nvGrpSpPr>
          <p:cNvPr id="35" name="Group 34">
            <a:extLst>
              <a:ext uri="{FF2B5EF4-FFF2-40B4-BE49-F238E27FC236}">
                <a16:creationId xmlns:a16="http://schemas.microsoft.com/office/drawing/2014/main" id="{3BDEC5B4-2604-4206-B8F4-D055C57AF391}"/>
              </a:ext>
            </a:extLst>
          </p:cNvPr>
          <p:cNvGrpSpPr>
            <a:grpSpLocks noChangeAspect="1"/>
          </p:cNvGrpSpPr>
          <p:nvPr/>
        </p:nvGrpSpPr>
        <p:grpSpPr>
          <a:xfrm>
            <a:off x="6820984" y="780261"/>
            <a:ext cx="1690677" cy="2329889"/>
            <a:chOff x="9359218" y="842013"/>
            <a:chExt cx="2169330" cy="2989513"/>
          </a:xfrm>
        </p:grpSpPr>
        <p:pic>
          <p:nvPicPr>
            <p:cNvPr id="36" name="Picture 35">
              <a:extLst>
                <a:ext uri="{FF2B5EF4-FFF2-40B4-BE49-F238E27FC236}">
                  <a16:creationId xmlns:a16="http://schemas.microsoft.com/office/drawing/2014/main" id="{6BD54B69-6BC1-4FAC-8B7C-1815D5669CB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72600" y="842013"/>
              <a:ext cx="2134015" cy="2698543"/>
            </a:xfrm>
            <a:prstGeom prst="rect">
              <a:avLst/>
            </a:prstGeom>
          </p:spPr>
        </p:pic>
        <p:sp>
          <p:nvSpPr>
            <p:cNvPr id="37" name="TextBox 36">
              <a:extLst>
                <a:ext uri="{FF2B5EF4-FFF2-40B4-BE49-F238E27FC236}">
                  <a16:creationId xmlns:a16="http://schemas.microsoft.com/office/drawing/2014/main" id="{086C7574-C007-4F29-80B6-4DB7432420D9}"/>
                </a:ext>
              </a:extLst>
            </p:cNvPr>
            <p:cNvSpPr txBox="1"/>
            <p:nvPr/>
          </p:nvSpPr>
          <p:spPr>
            <a:xfrm>
              <a:off x="9359218" y="3515596"/>
              <a:ext cx="2169330" cy="315930"/>
            </a:xfrm>
            <a:prstGeom prst="rect">
              <a:avLst/>
            </a:prstGeom>
            <a:noFill/>
          </p:spPr>
          <p:txBody>
            <a:bodyPr wrap="square" rtlCol="0">
              <a:spAutoFit/>
            </a:bodyPr>
            <a:lstStyle/>
            <a:p>
              <a:pPr algn="ctr"/>
              <a:r>
                <a:rPr lang="en-US" sz="1000" dirty="0">
                  <a:cs typeface="Arial" panose="020B0604020202020204" pitchFamily="34" charset="0"/>
                </a:rPr>
                <a:t>Vacuum furnace.</a:t>
              </a:r>
              <a:endParaRPr lang="en-US" sz="1000" i="1" dirty="0">
                <a:cs typeface="Arial" panose="020B0604020202020204" pitchFamily="34" charset="0"/>
              </a:endParaRPr>
            </a:p>
          </p:txBody>
        </p:sp>
      </p:grpSp>
      <p:grpSp>
        <p:nvGrpSpPr>
          <p:cNvPr id="38" name="Group 37">
            <a:extLst>
              <a:ext uri="{FF2B5EF4-FFF2-40B4-BE49-F238E27FC236}">
                <a16:creationId xmlns:a16="http://schemas.microsoft.com/office/drawing/2014/main" id="{E2A06691-987C-4ECA-BD7C-7D1C0A8B1CCF}"/>
              </a:ext>
            </a:extLst>
          </p:cNvPr>
          <p:cNvGrpSpPr/>
          <p:nvPr/>
        </p:nvGrpSpPr>
        <p:grpSpPr>
          <a:xfrm>
            <a:off x="8653114" y="780261"/>
            <a:ext cx="1671145" cy="2328699"/>
            <a:chOff x="9081661" y="1091609"/>
            <a:chExt cx="1671145" cy="2328699"/>
          </a:xfrm>
        </p:grpSpPr>
        <p:pic>
          <p:nvPicPr>
            <p:cNvPr id="39" name="Picture 3">
              <a:extLst>
                <a:ext uri="{FF2B5EF4-FFF2-40B4-BE49-F238E27FC236}">
                  <a16:creationId xmlns:a16="http://schemas.microsoft.com/office/drawing/2014/main" id="{6C748C04-F288-4A47-8EFE-044B7374A9BC}"/>
                </a:ext>
              </a:extLst>
            </p:cNvPr>
            <p:cNvPicPr>
              <a:picLocks noChangeAspect="1" noChangeArrowheads="1"/>
            </p:cNvPicPr>
            <p:nvPr/>
          </p:nvPicPr>
          <p:blipFill rotWithShape="1">
            <a:blip r:embed="rId9" cstate="print"/>
            <a:srcRect l="1924" t="543" r="2260" b="2285"/>
            <a:stretch/>
          </p:blipFill>
          <p:spPr bwMode="auto">
            <a:xfrm>
              <a:off x="9125714" y="1091609"/>
              <a:ext cx="1537453" cy="2103120"/>
            </a:xfrm>
            <a:prstGeom prst="rect">
              <a:avLst/>
            </a:prstGeom>
            <a:noFill/>
            <a:ln w="9525">
              <a:noFill/>
              <a:miter lim="800000"/>
              <a:headEnd/>
              <a:tailEnd/>
            </a:ln>
            <a:effectLst/>
          </p:spPr>
        </p:pic>
        <p:sp>
          <p:nvSpPr>
            <p:cNvPr id="40" name="TextBox 39">
              <a:extLst>
                <a:ext uri="{FF2B5EF4-FFF2-40B4-BE49-F238E27FC236}">
                  <a16:creationId xmlns:a16="http://schemas.microsoft.com/office/drawing/2014/main" id="{09A38040-D532-452D-AB4E-5998D3B3810A}"/>
                </a:ext>
              </a:extLst>
            </p:cNvPr>
            <p:cNvSpPr txBox="1"/>
            <p:nvPr/>
          </p:nvSpPr>
          <p:spPr>
            <a:xfrm>
              <a:off x="9081661" y="3174087"/>
              <a:ext cx="1671145" cy="246221"/>
            </a:xfrm>
            <a:prstGeom prst="rect">
              <a:avLst/>
            </a:prstGeom>
            <a:noFill/>
          </p:spPr>
          <p:txBody>
            <a:bodyPr wrap="square" rtlCol="0">
              <a:spAutoFit/>
            </a:bodyPr>
            <a:lstStyle/>
            <a:p>
              <a:pPr algn="ctr"/>
              <a:r>
                <a:rPr lang="en-US" sz="1000" dirty="0">
                  <a:cs typeface="Arial" panose="020B0604020202020204" pitchFamily="34" charset="0"/>
                </a:rPr>
                <a:t>HIP furnace.</a:t>
              </a:r>
              <a:endParaRPr lang="en-US" sz="1000" i="1" dirty="0">
                <a:cs typeface="Arial" panose="020B0604020202020204" pitchFamily="34" charset="0"/>
              </a:endParaRPr>
            </a:p>
          </p:txBody>
        </p:sp>
      </p:grpSp>
      <p:sp>
        <p:nvSpPr>
          <p:cNvPr id="41" name="TextBox 40">
            <a:extLst>
              <a:ext uri="{FF2B5EF4-FFF2-40B4-BE49-F238E27FC236}">
                <a16:creationId xmlns:a16="http://schemas.microsoft.com/office/drawing/2014/main" id="{58A065EA-0CF1-4B46-83D4-24DA3AB74CFC}"/>
              </a:ext>
            </a:extLst>
          </p:cNvPr>
          <p:cNvSpPr txBox="1"/>
          <p:nvPr/>
        </p:nvSpPr>
        <p:spPr>
          <a:xfrm>
            <a:off x="7571510" y="3074567"/>
            <a:ext cx="2508250" cy="246221"/>
          </a:xfrm>
          <a:prstGeom prst="rect">
            <a:avLst/>
          </a:prstGeom>
          <a:noFill/>
        </p:spPr>
        <p:txBody>
          <a:bodyPr wrap="square" rtlCol="0">
            <a:spAutoFit/>
          </a:bodyPr>
          <a:lstStyle/>
          <a:p>
            <a:pPr algn="ctr"/>
            <a:r>
              <a:rPr lang="en-US" sz="1000" dirty="0"/>
              <a:t>Tensile data of L-PBF AM W at 20 °C.</a:t>
            </a:r>
            <a:endParaRPr lang="en-US" sz="1000" i="1" dirty="0">
              <a:cs typeface="Arial" panose="020B0604020202020204" pitchFamily="34" charset="0"/>
            </a:endParaRPr>
          </a:p>
        </p:txBody>
      </p:sp>
      <p:graphicFrame>
        <p:nvGraphicFramePr>
          <p:cNvPr id="42" name="Table 41">
            <a:extLst>
              <a:ext uri="{FF2B5EF4-FFF2-40B4-BE49-F238E27FC236}">
                <a16:creationId xmlns:a16="http://schemas.microsoft.com/office/drawing/2014/main" id="{2A3B8C47-48D7-4316-9E61-2C70E92C7EC1}"/>
              </a:ext>
            </a:extLst>
          </p:cNvPr>
          <p:cNvGraphicFramePr>
            <a:graphicFrameLocks noGrp="1"/>
          </p:cNvGraphicFramePr>
          <p:nvPr>
            <p:extLst>
              <p:ext uri="{D42A27DB-BD31-4B8C-83A1-F6EECF244321}">
                <p14:modId xmlns:p14="http://schemas.microsoft.com/office/powerpoint/2010/main" val="2089030501"/>
              </p:ext>
            </p:extLst>
          </p:nvPr>
        </p:nvGraphicFramePr>
        <p:xfrm>
          <a:off x="7571510" y="3286040"/>
          <a:ext cx="2508250" cy="1219200"/>
        </p:xfrm>
        <a:graphic>
          <a:graphicData uri="http://schemas.openxmlformats.org/drawingml/2006/table">
            <a:tbl>
              <a:tblPr firstRow="1" firstCol="1" bandRow="1">
                <a:tableStyleId>{5C22544A-7EE6-4342-B048-85BDC9FD1C3A}</a:tableStyleId>
              </a:tblPr>
              <a:tblGrid>
                <a:gridCol w="965200">
                  <a:extLst>
                    <a:ext uri="{9D8B030D-6E8A-4147-A177-3AD203B41FA5}">
                      <a16:colId xmlns:a16="http://schemas.microsoft.com/office/drawing/2014/main" val="1256885648"/>
                    </a:ext>
                  </a:extLst>
                </a:gridCol>
                <a:gridCol w="1543050">
                  <a:extLst>
                    <a:ext uri="{9D8B030D-6E8A-4147-A177-3AD203B41FA5}">
                      <a16:colId xmlns:a16="http://schemas.microsoft.com/office/drawing/2014/main" val="2368833679"/>
                    </a:ext>
                  </a:extLst>
                </a:gridCol>
              </a:tblGrid>
              <a:tr h="238125">
                <a:tc>
                  <a:txBody>
                    <a:bodyPr/>
                    <a:lstStyle/>
                    <a:p>
                      <a:pPr marL="0" marR="0" algn="ctr">
                        <a:lnSpc>
                          <a:spcPct val="107000"/>
                        </a:lnSpc>
                        <a:spcBef>
                          <a:spcPts val="0"/>
                        </a:spcBef>
                        <a:spcAft>
                          <a:spcPts val="0"/>
                        </a:spcAft>
                      </a:pPr>
                      <a:r>
                        <a:rPr lang="en-US" sz="1000" dirty="0">
                          <a:solidFill>
                            <a:schemeClr val="tx1"/>
                          </a:solidFill>
                          <a:effectLst/>
                        </a:rPr>
                        <a:t>Condition</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algn="ctr">
                        <a:lnSpc>
                          <a:spcPct val="107000"/>
                        </a:lnSpc>
                        <a:spcBef>
                          <a:spcPts val="0"/>
                        </a:spcBef>
                        <a:spcAft>
                          <a:spcPts val="0"/>
                        </a:spcAft>
                      </a:pPr>
                      <a:r>
                        <a:rPr lang="en-US" sz="1000" dirty="0">
                          <a:solidFill>
                            <a:schemeClr val="tx1"/>
                          </a:solidFill>
                          <a:effectLst/>
                        </a:rPr>
                        <a:t>UTS</a:t>
                      </a:r>
                      <a:r>
                        <a:rPr lang="en-US" sz="1000" baseline="-25000" dirty="0">
                          <a:solidFill>
                            <a:schemeClr val="tx1"/>
                          </a:solidFill>
                          <a:effectLst/>
                        </a:rPr>
                        <a:t>m</a:t>
                      </a:r>
                      <a:r>
                        <a:rPr lang="en-US" sz="1000" dirty="0">
                          <a:solidFill>
                            <a:schemeClr val="tx1"/>
                          </a:solidFill>
                          <a:effectLst/>
                        </a:rPr>
                        <a:t> (MPa)</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827049768"/>
                  </a:ext>
                </a:extLst>
              </a:tr>
              <a:tr h="209550">
                <a:tc>
                  <a:txBody>
                    <a:bodyPr/>
                    <a:lstStyle/>
                    <a:p>
                      <a:pPr marL="0" marR="0">
                        <a:lnSpc>
                          <a:spcPct val="107000"/>
                        </a:lnSpc>
                        <a:spcBef>
                          <a:spcPts val="0"/>
                        </a:spcBef>
                        <a:spcAft>
                          <a:spcPts val="0"/>
                        </a:spcAft>
                      </a:pPr>
                      <a:r>
                        <a:rPr lang="en-US" sz="1000" b="0" dirty="0">
                          <a:solidFill>
                            <a:schemeClr val="tx1"/>
                          </a:solidFill>
                          <a:effectLst/>
                        </a:rPr>
                        <a:t>As-Built</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157.65 ± 17.9</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04406023"/>
                  </a:ext>
                </a:extLst>
              </a:tr>
              <a:tr h="200025">
                <a:tc>
                  <a:txBody>
                    <a:bodyPr/>
                    <a:lstStyle/>
                    <a:p>
                      <a:pPr marL="0" marR="0">
                        <a:lnSpc>
                          <a:spcPct val="107000"/>
                        </a:lnSpc>
                        <a:spcBef>
                          <a:spcPts val="0"/>
                        </a:spcBef>
                        <a:spcAft>
                          <a:spcPts val="0"/>
                        </a:spcAft>
                      </a:pPr>
                      <a:r>
                        <a:rPr lang="en-US" sz="1000" b="0" dirty="0">
                          <a:solidFill>
                            <a:schemeClr val="tx1"/>
                          </a:solidFill>
                          <a:effectLst/>
                        </a:rPr>
                        <a:t>Stress-Relieved</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164.34 ± 29.7</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2992253"/>
                  </a:ext>
                </a:extLst>
              </a:tr>
              <a:tr h="190500">
                <a:tc>
                  <a:txBody>
                    <a:bodyPr/>
                    <a:lstStyle/>
                    <a:p>
                      <a:pPr marL="0" marR="0">
                        <a:lnSpc>
                          <a:spcPct val="107000"/>
                        </a:lnSpc>
                        <a:spcBef>
                          <a:spcPts val="0"/>
                        </a:spcBef>
                        <a:spcAft>
                          <a:spcPts val="0"/>
                        </a:spcAft>
                      </a:pPr>
                      <a:r>
                        <a:rPr lang="en-US" sz="1000" b="0" dirty="0">
                          <a:solidFill>
                            <a:schemeClr val="tx1"/>
                          </a:solidFill>
                          <a:effectLst/>
                        </a:rPr>
                        <a:t>Recrystallized</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177.30 ± 4</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6671772"/>
                  </a:ext>
                </a:extLst>
              </a:tr>
              <a:tr h="190500">
                <a:tc>
                  <a:txBody>
                    <a:bodyPr/>
                    <a:lstStyle/>
                    <a:p>
                      <a:pPr marL="0" marR="0">
                        <a:lnSpc>
                          <a:spcPct val="107000"/>
                        </a:lnSpc>
                        <a:spcBef>
                          <a:spcPts val="0"/>
                        </a:spcBef>
                        <a:spcAft>
                          <a:spcPts val="0"/>
                        </a:spcAft>
                      </a:pPr>
                      <a:r>
                        <a:rPr lang="en-US" sz="1000" b="0" dirty="0">
                          <a:solidFill>
                            <a:schemeClr val="tx1"/>
                          </a:solidFill>
                          <a:effectLst/>
                        </a:rPr>
                        <a:t>HIP*</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177.44</a:t>
                      </a:r>
                      <a:r>
                        <a:rPr lang="en-US" sz="1100" dirty="0">
                          <a:solidFill>
                            <a:schemeClr val="tx1"/>
                          </a:solidFill>
                          <a:effectLst/>
                        </a:rPr>
                        <a:t> ±</a:t>
                      </a:r>
                      <a:r>
                        <a:rPr lang="en-US" sz="1000" dirty="0">
                          <a:solidFill>
                            <a:schemeClr val="tx1"/>
                          </a:solidFill>
                          <a:effectLst/>
                        </a:rPr>
                        <a:t> 81.5</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778651"/>
                  </a:ext>
                </a:extLst>
              </a:tr>
              <a:tr h="190500">
                <a:tc>
                  <a:txBody>
                    <a:bodyPr/>
                    <a:lstStyle/>
                    <a:p>
                      <a:pPr marL="0" marR="0">
                        <a:lnSpc>
                          <a:spcPct val="107000"/>
                        </a:lnSpc>
                        <a:spcBef>
                          <a:spcPts val="0"/>
                        </a:spcBef>
                        <a:spcAft>
                          <a:spcPts val="0"/>
                        </a:spcAft>
                      </a:pPr>
                      <a:r>
                        <a:rPr lang="en-US" sz="1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Wrought</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349.26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939353"/>
                  </a:ext>
                </a:extLst>
              </a:tr>
            </a:tbl>
          </a:graphicData>
        </a:graphic>
      </p:graphicFrame>
      <p:sp>
        <p:nvSpPr>
          <p:cNvPr id="43" name="TextBox 42">
            <a:extLst>
              <a:ext uri="{FF2B5EF4-FFF2-40B4-BE49-F238E27FC236}">
                <a16:creationId xmlns:a16="http://schemas.microsoft.com/office/drawing/2014/main" id="{BC1688D3-57CD-4ACA-B31E-48DD8052314F}"/>
              </a:ext>
            </a:extLst>
          </p:cNvPr>
          <p:cNvSpPr txBox="1"/>
          <p:nvPr/>
        </p:nvSpPr>
        <p:spPr>
          <a:xfrm>
            <a:off x="9991562" y="3580680"/>
            <a:ext cx="1092314" cy="1015663"/>
          </a:xfrm>
          <a:prstGeom prst="rect">
            <a:avLst/>
          </a:prstGeom>
          <a:noFill/>
        </p:spPr>
        <p:txBody>
          <a:bodyPr wrap="square" rtlCol="0">
            <a:spAutoFit/>
          </a:bodyPr>
          <a:lstStyle/>
          <a:p>
            <a:pPr algn="ctr"/>
            <a:r>
              <a:rPr lang="en-US" sz="1000" dirty="0"/>
              <a:t>*Furnace Tmax achieved recrystallization but insufficient to induce densification. </a:t>
            </a:r>
            <a:endParaRPr lang="en-US" sz="1000" i="1" dirty="0">
              <a:cs typeface="Arial" panose="020B0604020202020204" pitchFamily="34" charset="0"/>
            </a:endParaRPr>
          </a:p>
        </p:txBody>
      </p:sp>
    </p:spTree>
    <p:extLst>
      <p:ext uri="{BB962C8B-B14F-4D97-AF65-F5344CB8AC3E}">
        <p14:creationId xmlns:p14="http://schemas.microsoft.com/office/powerpoint/2010/main" val="1657160874"/>
      </p:ext>
    </p:extLst>
  </p:cSld>
  <p:clrMapOvr>
    <a:masterClrMapping/>
  </p:clrMapOvr>
  <mc:AlternateContent xmlns:mc="http://schemas.openxmlformats.org/markup-compatibility/2006" xmlns:p14="http://schemas.microsoft.com/office/powerpoint/2010/main">
    <mc:Choice Requires="p14">
      <p:transition spd="slow" p14:dur="2000" advTm="58369"/>
    </mc:Choice>
    <mc:Fallback xmlns="">
      <p:transition spd="slow" advTm="5836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Characterization</a:t>
            </a:r>
          </a:p>
        </p:txBody>
      </p:sp>
      <p:sp>
        <p:nvSpPr>
          <p:cNvPr id="12" name="Content Placeholder 2"/>
          <p:cNvSpPr>
            <a:spLocks noGrp="1"/>
          </p:cNvSpPr>
          <p:nvPr>
            <p:ph idx="1"/>
          </p:nvPr>
        </p:nvSpPr>
        <p:spPr>
          <a:xfrm>
            <a:off x="331211" y="730797"/>
            <a:ext cx="5744916" cy="5746296"/>
          </a:xfrm>
        </p:spPr>
        <p:txBody>
          <a:bodyPr>
            <a:noAutofit/>
          </a:bodyPr>
          <a:lstStyle/>
          <a:p>
            <a:pPr>
              <a:lnSpc>
                <a:spcPct val="100000"/>
              </a:lnSpc>
              <a:spcBef>
                <a:spcPts val="0"/>
              </a:spcBef>
            </a:pPr>
            <a:r>
              <a:rPr lang="en-US" sz="2400" dirty="0"/>
              <a:t>Density Measurements</a:t>
            </a:r>
            <a:endParaRPr lang="en-US" sz="1800" dirty="0"/>
          </a:p>
          <a:p>
            <a:pPr lvl="1">
              <a:lnSpc>
                <a:spcPct val="100000"/>
              </a:lnSpc>
              <a:spcBef>
                <a:spcPts val="0"/>
              </a:spcBef>
              <a:buFont typeface="Calibri" panose="020F0502020204030204" pitchFamily="34" charset="0"/>
              <a:buChar char="–"/>
            </a:pPr>
            <a:r>
              <a:rPr lang="en-US" sz="1800" dirty="0"/>
              <a:t>Archimedes, optical, He pycnometry</a:t>
            </a:r>
          </a:p>
          <a:p>
            <a:pPr lvl="1">
              <a:lnSpc>
                <a:spcPct val="100000"/>
              </a:lnSpc>
              <a:spcBef>
                <a:spcPts val="0"/>
              </a:spcBef>
              <a:buFont typeface="Calibri" panose="020F0502020204030204" pitchFamily="34" charset="0"/>
              <a:buChar char="–"/>
            </a:pPr>
            <a:r>
              <a:rPr lang="en-US" sz="1800" dirty="0"/>
              <a:t>Typical L-PBF AM cutoff 99.5 %RD</a:t>
            </a:r>
          </a:p>
          <a:p>
            <a:pPr lvl="1">
              <a:lnSpc>
                <a:spcPct val="100000"/>
              </a:lnSpc>
              <a:spcBef>
                <a:spcPts val="0"/>
              </a:spcBef>
              <a:buFont typeface="Calibri" panose="020F0502020204030204" pitchFamily="34" charset="0"/>
              <a:buChar char="–"/>
            </a:pPr>
            <a:r>
              <a:rPr lang="en-US" sz="1800" dirty="0"/>
              <a:t>L-PBF am W 93-95 %RD</a:t>
            </a:r>
          </a:p>
          <a:p>
            <a:pPr lvl="1">
              <a:lnSpc>
                <a:spcPct val="100000"/>
              </a:lnSpc>
              <a:spcBef>
                <a:spcPts val="0"/>
              </a:spcBef>
              <a:buFont typeface="Calibri" panose="020F0502020204030204" pitchFamily="34" charset="0"/>
              <a:buChar char="–"/>
            </a:pPr>
            <a:r>
              <a:rPr lang="en-US" sz="1800" dirty="0"/>
              <a:t>L-PBF AM Mo 97.9 %RD</a:t>
            </a:r>
          </a:p>
          <a:p>
            <a:pPr lvl="1">
              <a:lnSpc>
                <a:spcPct val="100000"/>
              </a:lnSpc>
              <a:spcBef>
                <a:spcPts val="0"/>
              </a:spcBef>
              <a:buFont typeface="Calibri" panose="020F0502020204030204" pitchFamily="34" charset="0"/>
              <a:buChar char="–"/>
            </a:pPr>
            <a:endParaRPr lang="en-US" sz="1800" dirty="0"/>
          </a:p>
          <a:p>
            <a:pPr>
              <a:lnSpc>
                <a:spcPct val="100000"/>
              </a:lnSpc>
              <a:spcBef>
                <a:spcPts val="0"/>
              </a:spcBef>
            </a:pPr>
            <a:r>
              <a:rPr lang="en-US" sz="2400" dirty="0">
                <a:cs typeface="Calibri"/>
              </a:rPr>
              <a:t>Limited Tensile Testing options</a:t>
            </a:r>
            <a:endParaRPr lang="en-US" sz="2400" dirty="0"/>
          </a:p>
          <a:p>
            <a:pPr lvl="1">
              <a:lnSpc>
                <a:spcPct val="100000"/>
              </a:lnSpc>
              <a:spcBef>
                <a:spcPts val="0"/>
              </a:spcBef>
              <a:buFont typeface="Calibri" panose="020F0502020204030204" pitchFamily="34" charset="0"/>
              <a:buChar char="–"/>
            </a:pPr>
            <a:r>
              <a:rPr lang="en-US" sz="1800" dirty="0"/>
              <a:t>Ohio State University CAN awarded to modernize Gleeble (1500-2500 </a:t>
            </a:r>
            <a:r>
              <a:rPr lang="en-US" sz="1800" dirty="0">
                <a:cs typeface="Calibri"/>
              </a:rPr>
              <a:t>°C).</a:t>
            </a:r>
            <a:endParaRPr lang="en-US" sz="1800" dirty="0"/>
          </a:p>
          <a:p>
            <a:pPr lvl="1">
              <a:lnSpc>
                <a:spcPct val="100000"/>
              </a:lnSpc>
              <a:spcBef>
                <a:spcPts val="0"/>
              </a:spcBef>
              <a:buFont typeface="Calibri" panose="020F0502020204030204" pitchFamily="34" charset="0"/>
              <a:buChar char="–"/>
            </a:pPr>
            <a:r>
              <a:rPr lang="en-US" sz="1800" dirty="0">
                <a:cs typeface="Calibri"/>
              </a:rPr>
              <a:t>Westmorland: (</a:t>
            </a:r>
            <a:r>
              <a:rPr lang="en-US" sz="1800" dirty="0"/>
              <a:t>1200 </a:t>
            </a:r>
            <a:r>
              <a:rPr lang="en-US" sz="1800" dirty="0">
                <a:cs typeface="Calibri"/>
              </a:rPr>
              <a:t>°C, air)</a:t>
            </a:r>
            <a:endParaRPr lang="en-US" sz="1800" dirty="0"/>
          </a:p>
          <a:p>
            <a:pPr lvl="1">
              <a:lnSpc>
                <a:spcPct val="100000"/>
              </a:lnSpc>
              <a:spcBef>
                <a:spcPts val="0"/>
              </a:spcBef>
              <a:buFont typeface="Calibri" panose="020F0502020204030204" pitchFamily="34" charset="0"/>
              <a:buChar char="–"/>
            </a:pPr>
            <a:r>
              <a:rPr lang="en-US" sz="1800" dirty="0"/>
              <a:t>Touchstone Labs:</a:t>
            </a:r>
            <a:r>
              <a:rPr lang="en-US" sz="1800" dirty="0">
                <a:cs typeface="Calibri"/>
              </a:rPr>
              <a:t> (</a:t>
            </a:r>
            <a:r>
              <a:rPr lang="en-US" sz="1800" dirty="0"/>
              <a:t>1500 </a:t>
            </a:r>
            <a:r>
              <a:rPr lang="en-US" sz="1800" dirty="0">
                <a:cs typeface="Calibri"/>
              </a:rPr>
              <a:t>°C, air)</a:t>
            </a:r>
            <a:endParaRPr lang="en-US" sz="1800" dirty="0"/>
          </a:p>
          <a:p>
            <a:pPr lvl="1">
              <a:lnSpc>
                <a:spcPct val="100000"/>
              </a:lnSpc>
              <a:spcBef>
                <a:spcPts val="0"/>
              </a:spcBef>
              <a:buFont typeface="Calibri" panose="020F0502020204030204" pitchFamily="34" charset="0"/>
              <a:buChar char="–"/>
            </a:pPr>
            <a:r>
              <a:rPr lang="en-US" sz="1800" dirty="0"/>
              <a:t>Southern Research: </a:t>
            </a:r>
            <a:r>
              <a:rPr lang="en-US" sz="1800" dirty="0">
                <a:cs typeface="Calibri"/>
              </a:rPr>
              <a:t>(2</a:t>
            </a:r>
            <a:r>
              <a:rPr lang="en-US" sz="1800" dirty="0"/>
              <a:t>500 </a:t>
            </a:r>
            <a:r>
              <a:rPr lang="en-US" sz="1800" dirty="0">
                <a:cs typeface="Calibri"/>
              </a:rPr>
              <a:t>°C, graphite tooling)</a:t>
            </a:r>
          </a:p>
          <a:p>
            <a:pPr lvl="1">
              <a:lnSpc>
                <a:spcPct val="100000"/>
              </a:lnSpc>
              <a:spcBef>
                <a:spcPts val="0"/>
              </a:spcBef>
              <a:buFont typeface="Calibri" panose="020F0502020204030204" pitchFamily="34" charset="0"/>
              <a:buChar char="–"/>
            </a:pPr>
            <a:r>
              <a:rPr lang="en-US" sz="1800" dirty="0">
                <a:cs typeface="Calibri"/>
              </a:rPr>
              <a:t>GRC </a:t>
            </a:r>
            <a:r>
              <a:rPr lang="en-US" sz="1800" dirty="0">
                <a:latin typeface="Arial" panose="020B0604020202020204" pitchFamily="34" charset="0"/>
                <a:cs typeface="Arial" panose="020B0604020202020204" pitchFamily="34" charset="0"/>
              </a:rPr>
              <a:t>procurement awarded for a load frame capable of high temperature (2000 °C) and high vacuum (10</a:t>
            </a:r>
            <a:r>
              <a:rPr lang="en-US" sz="1800" baseline="30000" dirty="0">
                <a:latin typeface="Arial" panose="020B0604020202020204" pitchFamily="34" charset="0"/>
                <a:cs typeface="Arial" panose="020B0604020202020204" pitchFamily="34" charset="0"/>
              </a:rPr>
              <a:t>-6</a:t>
            </a:r>
            <a:r>
              <a:rPr lang="en-US" sz="1800" dirty="0">
                <a:latin typeface="Arial" panose="020B0604020202020204" pitchFamily="34" charset="0"/>
                <a:cs typeface="Arial" panose="020B0604020202020204" pitchFamily="34" charset="0"/>
              </a:rPr>
              <a:t> Torr) for tensile, compression, and fatigue testing</a:t>
            </a:r>
            <a:r>
              <a:rPr lang="en-US" sz="1800" dirty="0">
                <a:cs typeface="Calibri"/>
              </a:rPr>
              <a:t>.</a:t>
            </a:r>
            <a:endParaRPr lang="en-US" sz="1800" dirty="0"/>
          </a:p>
          <a:p>
            <a:pPr lvl="1">
              <a:lnSpc>
                <a:spcPct val="100000"/>
              </a:lnSpc>
              <a:spcBef>
                <a:spcPts val="0"/>
              </a:spcBef>
              <a:buFont typeface="Calibri" panose="020F0502020204030204" pitchFamily="34" charset="0"/>
              <a:buChar char="–"/>
            </a:pPr>
            <a:endParaRPr lang="en-US" sz="1800" dirty="0"/>
          </a:p>
          <a:p>
            <a:pPr>
              <a:lnSpc>
                <a:spcPct val="100000"/>
              </a:lnSpc>
              <a:spcBef>
                <a:spcPts val="0"/>
              </a:spcBef>
            </a:pPr>
            <a:r>
              <a:rPr lang="en-US" sz="2400" dirty="0">
                <a:cs typeface="Calibri"/>
              </a:rPr>
              <a:t>Creep Testing (1500-2000 °C)</a:t>
            </a:r>
            <a:endParaRPr lang="en-US" sz="2400" dirty="0"/>
          </a:p>
          <a:p>
            <a:pPr lvl="1">
              <a:lnSpc>
                <a:spcPct val="100000"/>
              </a:lnSpc>
              <a:spcBef>
                <a:spcPts val="0"/>
              </a:spcBef>
              <a:buFont typeface="Calibri" panose="020F0502020204030204" pitchFamily="34" charset="0"/>
              <a:buChar char="–"/>
            </a:pPr>
            <a:r>
              <a:rPr lang="en-US" sz="1800" dirty="0">
                <a:cs typeface="Calibri"/>
              </a:rPr>
              <a:t>GRC study to refurbish existing test frames.</a:t>
            </a:r>
          </a:p>
        </p:txBody>
      </p:sp>
      <p:grpSp>
        <p:nvGrpSpPr>
          <p:cNvPr id="3" name="Group 2">
            <a:extLst>
              <a:ext uri="{FF2B5EF4-FFF2-40B4-BE49-F238E27FC236}">
                <a16:creationId xmlns:a16="http://schemas.microsoft.com/office/drawing/2014/main" id="{D3E69C29-C397-4596-9094-008DBC62DC56}"/>
              </a:ext>
            </a:extLst>
          </p:cNvPr>
          <p:cNvGrpSpPr/>
          <p:nvPr/>
        </p:nvGrpSpPr>
        <p:grpSpPr>
          <a:xfrm>
            <a:off x="8044878" y="3256610"/>
            <a:ext cx="4025713" cy="3480078"/>
            <a:chOff x="7960224" y="2690939"/>
            <a:chExt cx="4025713" cy="3480078"/>
          </a:xfrm>
        </p:grpSpPr>
        <p:sp>
          <p:nvSpPr>
            <p:cNvPr id="9" name="TextBox 8">
              <a:extLst>
                <a:ext uri="{FF2B5EF4-FFF2-40B4-BE49-F238E27FC236}">
                  <a16:creationId xmlns:a16="http://schemas.microsoft.com/office/drawing/2014/main" id="{7A076CDB-BF48-4085-957C-CBEAE4215306}"/>
                </a:ext>
              </a:extLst>
            </p:cNvPr>
            <p:cNvSpPr txBox="1"/>
            <p:nvPr/>
          </p:nvSpPr>
          <p:spPr>
            <a:xfrm>
              <a:off x="7960224" y="5617019"/>
              <a:ext cx="4025713" cy="553998"/>
            </a:xfrm>
            <a:prstGeom prst="rect">
              <a:avLst/>
            </a:prstGeom>
            <a:noFill/>
          </p:spPr>
          <p:txBody>
            <a:bodyPr wrap="square" rtlCol="0">
              <a:spAutoFit/>
            </a:bodyPr>
            <a:lstStyle/>
            <a:p>
              <a:pPr algn="ctr"/>
              <a:r>
                <a:rPr lang="en-US" sz="1000" dirty="0">
                  <a:cs typeface="Arial" panose="020B0604020202020204" pitchFamily="34" charset="0"/>
                </a:rPr>
                <a:t>C103 ambient and elevated temperature mechanical property comparison. </a:t>
              </a:r>
              <a:r>
                <a:rPr lang="en-US" sz="1000" dirty="0"/>
                <a:t>Possible that fine distributed oxides from the L-PBF acts as a strengthener and stabilizer.</a:t>
              </a:r>
              <a:endParaRPr lang="en-US" sz="1000" i="1" dirty="0">
                <a:cs typeface="Arial" panose="020B0604020202020204" pitchFamily="34" charset="0"/>
              </a:endParaRPr>
            </a:p>
          </p:txBody>
        </p:sp>
        <p:pic>
          <p:nvPicPr>
            <p:cNvPr id="10" name="Picture 9">
              <a:extLst>
                <a:ext uri="{FF2B5EF4-FFF2-40B4-BE49-F238E27FC236}">
                  <a16:creationId xmlns:a16="http://schemas.microsoft.com/office/drawing/2014/main" id="{1112177E-A013-4C4E-B161-D0A1311D1F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0224" y="2690939"/>
              <a:ext cx="4025713" cy="2926080"/>
            </a:xfrm>
            <a:prstGeom prst="rect">
              <a:avLst/>
            </a:prstGeom>
          </p:spPr>
        </p:pic>
      </p:grpSp>
      <p:grpSp>
        <p:nvGrpSpPr>
          <p:cNvPr id="2" name="Group 1">
            <a:extLst>
              <a:ext uri="{FF2B5EF4-FFF2-40B4-BE49-F238E27FC236}">
                <a16:creationId xmlns:a16="http://schemas.microsoft.com/office/drawing/2014/main" id="{B79975ED-3002-4814-BF29-558AB0A93B81}"/>
              </a:ext>
            </a:extLst>
          </p:cNvPr>
          <p:cNvGrpSpPr/>
          <p:nvPr/>
        </p:nvGrpSpPr>
        <p:grpSpPr>
          <a:xfrm>
            <a:off x="6372034" y="4473207"/>
            <a:ext cx="1496866" cy="1340113"/>
            <a:chOff x="5379796" y="4832592"/>
            <a:chExt cx="1496866" cy="1340113"/>
          </a:xfrm>
        </p:grpSpPr>
        <p:pic>
          <p:nvPicPr>
            <p:cNvPr id="11" name="Picture 10">
              <a:extLst>
                <a:ext uri="{FF2B5EF4-FFF2-40B4-BE49-F238E27FC236}">
                  <a16:creationId xmlns:a16="http://schemas.microsoft.com/office/drawing/2014/main" id="{EC6F4786-A19A-47A4-BD60-BF29FB53E9AC}"/>
                </a:ext>
              </a:extLst>
            </p:cNvPr>
            <p:cNvPicPr>
              <a:picLocks noChangeAspect="1"/>
            </p:cNvPicPr>
            <p:nvPr/>
          </p:nvPicPr>
          <p:blipFill rotWithShape="1">
            <a:blip r:embed="rId4">
              <a:extLst>
                <a:ext uri="{28A0092B-C50C-407E-A947-70E740481C1C}">
                  <a14:useLocalDpi xmlns:a14="http://schemas.microsoft.com/office/drawing/2010/main" val="0"/>
                </a:ext>
              </a:extLst>
            </a:blip>
            <a:srcRect l="18654" r="17039"/>
            <a:stretch/>
          </p:blipFill>
          <p:spPr bwMode="auto">
            <a:xfrm rot="5400000">
              <a:off x="5519624" y="4862605"/>
              <a:ext cx="1097280" cy="1037253"/>
            </a:xfrm>
            <a:prstGeom prst="rect">
              <a:avLst/>
            </a:prstGeom>
            <a:noFill/>
            <a:ln>
              <a:noFill/>
            </a:ln>
            <a:extLst>
              <a:ext uri="{53640926-AAD7-44D8-BBD7-CCE9431645EC}">
                <a14:shadowObscured xmlns:a14="http://schemas.microsoft.com/office/drawing/2010/main"/>
              </a:ext>
            </a:extLst>
          </p:spPr>
        </p:pic>
        <p:sp>
          <p:nvSpPr>
            <p:cNvPr id="14" name="TextBox 13">
              <a:extLst>
                <a:ext uri="{FF2B5EF4-FFF2-40B4-BE49-F238E27FC236}">
                  <a16:creationId xmlns:a16="http://schemas.microsoft.com/office/drawing/2014/main" id="{BFA9FD56-42C4-4385-B296-6229E7BFDDF3}"/>
                </a:ext>
              </a:extLst>
            </p:cNvPr>
            <p:cNvSpPr txBox="1"/>
            <p:nvPr/>
          </p:nvSpPr>
          <p:spPr>
            <a:xfrm>
              <a:off x="5379796" y="5926484"/>
              <a:ext cx="1496866" cy="246221"/>
            </a:xfrm>
            <a:prstGeom prst="rect">
              <a:avLst/>
            </a:prstGeom>
            <a:noFill/>
          </p:spPr>
          <p:txBody>
            <a:bodyPr wrap="square" rtlCol="0">
              <a:spAutoFit/>
            </a:bodyPr>
            <a:lstStyle/>
            <a:p>
              <a:pPr algn="ctr"/>
              <a:r>
                <a:rPr lang="en-US" sz="1000" dirty="0"/>
                <a:t>Gleeble tensile test.</a:t>
              </a:r>
              <a:endParaRPr lang="en-US" sz="1000" i="1" dirty="0">
                <a:cs typeface="Arial" panose="020B0604020202020204" pitchFamily="34" charset="0"/>
              </a:endParaRPr>
            </a:p>
          </p:txBody>
        </p:sp>
      </p:grpSp>
      <p:grpSp>
        <p:nvGrpSpPr>
          <p:cNvPr id="15" name="Group 14">
            <a:extLst>
              <a:ext uri="{FF2B5EF4-FFF2-40B4-BE49-F238E27FC236}">
                <a16:creationId xmlns:a16="http://schemas.microsoft.com/office/drawing/2014/main" id="{D7448935-21B0-4C1E-8BE5-8D80178FE5A5}"/>
              </a:ext>
            </a:extLst>
          </p:cNvPr>
          <p:cNvGrpSpPr/>
          <p:nvPr/>
        </p:nvGrpSpPr>
        <p:grpSpPr>
          <a:xfrm>
            <a:off x="9719556" y="1006802"/>
            <a:ext cx="2472444" cy="2188493"/>
            <a:chOff x="94338" y="3949619"/>
            <a:chExt cx="2472444" cy="2188493"/>
          </a:xfrm>
        </p:grpSpPr>
        <p:sp>
          <p:nvSpPr>
            <p:cNvPr id="16" name="TextBox 15">
              <a:extLst>
                <a:ext uri="{FF2B5EF4-FFF2-40B4-BE49-F238E27FC236}">
                  <a16:creationId xmlns:a16="http://schemas.microsoft.com/office/drawing/2014/main" id="{54F08C69-8C9F-40BB-84E2-B4F6F5418F7E}"/>
                </a:ext>
              </a:extLst>
            </p:cNvPr>
            <p:cNvSpPr txBox="1"/>
            <p:nvPr/>
          </p:nvSpPr>
          <p:spPr>
            <a:xfrm>
              <a:off x="94338" y="5738002"/>
              <a:ext cx="2472444" cy="400110"/>
            </a:xfrm>
            <a:prstGeom prst="rect">
              <a:avLst/>
            </a:prstGeom>
            <a:noFill/>
          </p:spPr>
          <p:txBody>
            <a:bodyPr wrap="square" rtlCol="0">
              <a:spAutoFit/>
            </a:bodyPr>
            <a:lstStyle/>
            <a:p>
              <a:pPr algn="ctr"/>
              <a:r>
                <a:rPr lang="en-US" sz="1000" dirty="0">
                  <a:cs typeface="Arial" panose="020B0604020202020204" pitchFamily="34" charset="0"/>
                </a:rPr>
                <a:t>EBSD inverse pole figure of AM C103 grain orientation in the as-built condition.</a:t>
              </a:r>
            </a:p>
          </p:txBody>
        </p:sp>
        <p:pic>
          <p:nvPicPr>
            <p:cNvPr id="17" name="Picture 38" descr="Picture 38 description">
              <a:extLst>
                <a:ext uri="{FF2B5EF4-FFF2-40B4-BE49-F238E27FC236}">
                  <a16:creationId xmlns:a16="http://schemas.microsoft.com/office/drawing/2014/main" id="{8FC5724D-AEA2-476F-BC87-A72BADFBAA17}"/>
                </a:ext>
              </a:extLst>
            </p:cNvPr>
            <p:cNvPicPr preferRelativeResize="0">
              <a:picLocks noChangeAspect="1"/>
            </p:cNvPicPr>
            <p:nvPr/>
          </p:nvPicPr>
          <p:blipFill rotWithShape="1">
            <a:blip r:embed="rId5" cstate="print">
              <a:extLst>
                <a:ext uri="{28A0092B-C50C-407E-A947-70E740481C1C}">
                  <a14:useLocalDpi xmlns:a14="http://schemas.microsoft.com/office/drawing/2010/main" val="0"/>
                </a:ext>
              </a:extLst>
            </a:blip>
            <a:srcRect b="4893"/>
            <a:stretch/>
          </p:blipFill>
          <p:spPr bwMode="auto">
            <a:xfrm>
              <a:off x="145614" y="3949619"/>
              <a:ext cx="226651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0" descr="Picture 40 description">
              <a:extLst>
                <a:ext uri="{FF2B5EF4-FFF2-40B4-BE49-F238E27FC236}">
                  <a16:creationId xmlns:a16="http://schemas.microsoft.com/office/drawing/2014/main" id="{B70EF292-1D95-4B83-8C7E-67F81AA83FA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7630" y="3950651"/>
              <a:ext cx="383218"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8">
            <a:extLst>
              <a:ext uri="{FF2B5EF4-FFF2-40B4-BE49-F238E27FC236}">
                <a16:creationId xmlns:a16="http://schemas.microsoft.com/office/drawing/2014/main" id="{D6AB6CD7-9295-4853-904F-5C35E0E8AA32}"/>
              </a:ext>
            </a:extLst>
          </p:cNvPr>
          <p:cNvGrpSpPr/>
          <p:nvPr/>
        </p:nvGrpSpPr>
        <p:grpSpPr>
          <a:xfrm>
            <a:off x="7772496" y="1006802"/>
            <a:ext cx="2067007" cy="2175927"/>
            <a:chOff x="8911117" y="3731665"/>
            <a:chExt cx="2067007" cy="2175927"/>
          </a:xfrm>
        </p:grpSpPr>
        <p:sp>
          <p:nvSpPr>
            <p:cNvPr id="20" name="TextBox 19">
              <a:extLst>
                <a:ext uri="{FF2B5EF4-FFF2-40B4-BE49-F238E27FC236}">
                  <a16:creationId xmlns:a16="http://schemas.microsoft.com/office/drawing/2014/main" id="{8D02CC64-199B-405D-AEEC-F1F5E5FF1BB0}"/>
                </a:ext>
              </a:extLst>
            </p:cNvPr>
            <p:cNvSpPr txBox="1"/>
            <p:nvPr/>
          </p:nvSpPr>
          <p:spPr>
            <a:xfrm>
              <a:off x="8911117" y="5507482"/>
              <a:ext cx="2067007" cy="400110"/>
            </a:xfrm>
            <a:prstGeom prst="rect">
              <a:avLst/>
            </a:prstGeom>
            <a:noFill/>
          </p:spPr>
          <p:txBody>
            <a:bodyPr wrap="square" rtlCol="0">
              <a:spAutoFit/>
            </a:bodyPr>
            <a:lstStyle/>
            <a:p>
              <a:pPr algn="ctr"/>
              <a:r>
                <a:rPr lang="en-US" sz="1000" dirty="0"/>
                <a:t>TEM micrograph of L-PBF AM as-built C103 HfO</a:t>
              </a:r>
              <a:r>
                <a:rPr lang="en-US" sz="1000" baseline="-25000" dirty="0"/>
                <a:t>2</a:t>
              </a:r>
              <a:r>
                <a:rPr lang="en-US" sz="1000" dirty="0"/>
                <a:t> precipitates.</a:t>
              </a:r>
              <a:endParaRPr lang="en-US" sz="1000" dirty="0">
                <a:cs typeface="Arial" panose="020B0604020202020204" pitchFamily="34" charset="0"/>
              </a:endParaRPr>
            </a:p>
          </p:txBody>
        </p:sp>
        <p:pic>
          <p:nvPicPr>
            <p:cNvPr id="21" name="Picture 20">
              <a:extLst>
                <a:ext uri="{FF2B5EF4-FFF2-40B4-BE49-F238E27FC236}">
                  <a16:creationId xmlns:a16="http://schemas.microsoft.com/office/drawing/2014/main" id="{C8C28D01-CEBC-43A5-B7A0-845A8B7DD5D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12370" y="3731665"/>
              <a:ext cx="1828800" cy="1828800"/>
            </a:xfrm>
            <a:prstGeom prst="rect">
              <a:avLst/>
            </a:prstGeom>
            <a:noFill/>
          </p:spPr>
        </p:pic>
      </p:grpSp>
      <p:grpSp>
        <p:nvGrpSpPr>
          <p:cNvPr id="22" name="Group 21">
            <a:extLst>
              <a:ext uri="{FF2B5EF4-FFF2-40B4-BE49-F238E27FC236}">
                <a16:creationId xmlns:a16="http://schemas.microsoft.com/office/drawing/2014/main" id="{43FD4604-C08C-4A8B-9D27-466665F6C4A7}"/>
              </a:ext>
            </a:extLst>
          </p:cNvPr>
          <p:cNvGrpSpPr/>
          <p:nvPr/>
        </p:nvGrpSpPr>
        <p:grpSpPr>
          <a:xfrm>
            <a:off x="5909589" y="2372579"/>
            <a:ext cx="2067006" cy="1933595"/>
            <a:chOff x="6384783" y="4695902"/>
            <a:chExt cx="2067006" cy="1933595"/>
          </a:xfrm>
        </p:grpSpPr>
        <p:pic>
          <p:nvPicPr>
            <p:cNvPr id="23" name="Picture 2">
              <a:extLst>
                <a:ext uri="{FF2B5EF4-FFF2-40B4-BE49-F238E27FC236}">
                  <a16:creationId xmlns:a16="http://schemas.microsoft.com/office/drawing/2014/main" id="{FA3C2EE4-047F-44C2-B34D-5BD5B4C03C5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0387" t="7209" r="21569" b="34032"/>
            <a:stretch/>
          </p:blipFill>
          <p:spPr bwMode="auto">
            <a:xfrm>
              <a:off x="6530064" y="4695902"/>
              <a:ext cx="1702621" cy="172358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4B28D11C-DECC-470C-B3EE-3DD9514380F8}"/>
                </a:ext>
              </a:extLst>
            </p:cNvPr>
            <p:cNvSpPr txBox="1"/>
            <p:nvPr/>
          </p:nvSpPr>
          <p:spPr>
            <a:xfrm>
              <a:off x="6384783" y="6383276"/>
              <a:ext cx="2067006" cy="246221"/>
            </a:xfrm>
            <a:prstGeom prst="rect">
              <a:avLst/>
            </a:prstGeom>
            <a:noFill/>
          </p:spPr>
          <p:txBody>
            <a:bodyPr wrap="square" rtlCol="0">
              <a:spAutoFit/>
            </a:bodyPr>
            <a:lstStyle/>
            <a:p>
              <a:pPr algn="ctr"/>
              <a:r>
                <a:rPr lang="en-US" sz="1000" dirty="0">
                  <a:cs typeface="Arial" panose="020B0604020202020204" pitchFamily="34" charset="0"/>
                </a:rPr>
                <a:t>L-PBF AM C103 specimen build.</a:t>
              </a:r>
            </a:p>
          </p:txBody>
        </p:sp>
      </p:grpSp>
    </p:spTree>
    <p:extLst>
      <p:ext uri="{BB962C8B-B14F-4D97-AF65-F5344CB8AC3E}">
        <p14:creationId xmlns:p14="http://schemas.microsoft.com/office/powerpoint/2010/main" val="835609905"/>
      </p:ext>
    </p:extLst>
  </p:cSld>
  <p:clrMapOvr>
    <a:masterClrMapping/>
  </p:clrMapOvr>
  <mc:AlternateContent xmlns:mc="http://schemas.openxmlformats.org/markup-compatibility/2006" xmlns:p14="http://schemas.microsoft.com/office/powerpoint/2010/main">
    <mc:Choice Requires="p14">
      <p:transition spd="slow" p14:dur="2000" advTm="60276"/>
    </mc:Choice>
    <mc:Fallback xmlns="">
      <p:transition spd="slow" advTm="6027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Surface Finish Enhancement</a:t>
            </a:r>
          </a:p>
        </p:txBody>
      </p:sp>
      <p:sp>
        <p:nvSpPr>
          <p:cNvPr id="12" name="Content Placeholder 2"/>
          <p:cNvSpPr>
            <a:spLocks noGrp="1"/>
          </p:cNvSpPr>
          <p:nvPr>
            <p:ph idx="1"/>
          </p:nvPr>
        </p:nvSpPr>
        <p:spPr>
          <a:xfrm>
            <a:off x="269593" y="975216"/>
            <a:ext cx="4560510" cy="5622571"/>
          </a:xfrm>
        </p:spPr>
        <p:txBody>
          <a:bodyPr>
            <a:noAutofit/>
          </a:bodyPr>
          <a:lstStyle/>
          <a:p>
            <a:pPr>
              <a:lnSpc>
                <a:spcPct val="100000"/>
              </a:lnSpc>
              <a:spcBef>
                <a:spcPts val="0"/>
              </a:spcBef>
            </a:pPr>
            <a:r>
              <a:rPr lang="en-US" sz="2400" dirty="0">
                <a:cs typeface="Arial" panose="020B0604020202020204" pitchFamily="34" charset="0"/>
              </a:rPr>
              <a:t>Surface Finish</a:t>
            </a:r>
          </a:p>
          <a:p>
            <a:pPr marL="520700"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Characterize as-built surface roughness.</a:t>
            </a:r>
          </a:p>
          <a:p>
            <a:pPr marL="520700"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Investigate surface enhancement methods: chemical milling, chemical mechanical polish, electropolish.</a:t>
            </a:r>
          </a:p>
          <a:p>
            <a:pPr marL="457200" lvl="1" indent="0" fontAlgn="auto">
              <a:lnSpc>
                <a:spcPct val="100000"/>
              </a:lnSpc>
              <a:spcBef>
                <a:spcPts val="0"/>
              </a:spcBef>
              <a:spcAft>
                <a:spcPts val="0"/>
              </a:spcAft>
              <a:buNone/>
            </a:pPr>
            <a:endParaRPr lang="en-US" sz="1800" dirty="0">
              <a:cs typeface="Arial" panose="020B0604020202020204" pitchFamily="34" charset="0"/>
            </a:endParaRPr>
          </a:p>
          <a:p>
            <a:pPr>
              <a:lnSpc>
                <a:spcPct val="100000"/>
              </a:lnSpc>
              <a:spcBef>
                <a:spcPts val="0"/>
              </a:spcBef>
            </a:pPr>
            <a:r>
              <a:rPr lang="en-US" sz="2400" dirty="0">
                <a:cs typeface="Arial" panose="020B0604020202020204" pitchFamily="34" charset="0"/>
              </a:rPr>
              <a:t>Protective Barrier Coatings</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External surfaces = possible.</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Internal surfaces = difficult. </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R512E (Si-20wt%Fe-20wt%Cr)                                                   slurry diffusion bond: Himetco.</a:t>
            </a:r>
          </a:p>
          <a:p>
            <a:pPr marL="519113" lvl="1" indent="-285750" fontAlgn="auto">
              <a:lnSpc>
                <a:spcPct val="100000"/>
              </a:lnSpc>
              <a:spcBef>
                <a:spcPts val="0"/>
              </a:spcBef>
              <a:spcAft>
                <a:spcPts val="0"/>
              </a:spcAft>
              <a:buFont typeface="Arial" panose="020B0604020202020204" pitchFamily="34" charset="0"/>
              <a:buChar char="‒"/>
            </a:pPr>
            <a:r>
              <a:rPr lang="en-US" sz="1800" dirty="0">
                <a:cs typeface="Arial" panose="020B0604020202020204" pitchFamily="34" charset="0"/>
              </a:rPr>
              <a:t>MoSi</a:t>
            </a:r>
            <a:r>
              <a:rPr lang="en-US" sz="1800" baseline="-25000" dirty="0">
                <a:cs typeface="Arial" panose="020B0604020202020204" pitchFamily="34" charset="0"/>
              </a:rPr>
              <a:t>2</a:t>
            </a:r>
            <a:r>
              <a:rPr lang="en-US" sz="1800" dirty="0">
                <a:cs typeface="Arial" panose="020B0604020202020204" pitchFamily="34" charset="0"/>
              </a:rPr>
              <a:t> thermal spray</a:t>
            </a:r>
          </a:p>
        </p:txBody>
      </p:sp>
      <p:sp>
        <p:nvSpPr>
          <p:cNvPr id="70" name="TextBox 69">
            <a:extLst>
              <a:ext uri="{FF2B5EF4-FFF2-40B4-BE49-F238E27FC236}">
                <a16:creationId xmlns:a16="http://schemas.microsoft.com/office/drawing/2014/main" id="{96FE9749-45E5-4C0D-A6D8-F8EF81226765}"/>
              </a:ext>
            </a:extLst>
          </p:cNvPr>
          <p:cNvSpPr txBox="1"/>
          <p:nvPr/>
        </p:nvSpPr>
        <p:spPr>
          <a:xfrm>
            <a:off x="4959907" y="6482371"/>
            <a:ext cx="7164120" cy="230832"/>
          </a:xfrm>
          <a:prstGeom prst="rect">
            <a:avLst/>
          </a:prstGeom>
          <a:noFill/>
        </p:spPr>
        <p:txBody>
          <a:bodyPr wrap="square" rtlCol="0">
            <a:spAutoFit/>
          </a:bodyPr>
          <a:lstStyle/>
          <a:p>
            <a:pPr algn="ctr"/>
            <a:r>
              <a:rPr lang="en-US" sz="900" dirty="0"/>
              <a:t>SEM micrograph and EDS maps of R512E coating on L-PBF AM C103 substrate.</a:t>
            </a:r>
            <a:endParaRPr lang="en-US" sz="900" i="1" dirty="0">
              <a:cs typeface="Arial" panose="020B0604020202020204" pitchFamily="34" charset="0"/>
            </a:endParaRPr>
          </a:p>
        </p:txBody>
      </p:sp>
      <p:pic>
        <p:nvPicPr>
          <p:cNvPr id="71" name="Content Placeholder 3">
            <a:extLst>
              <a:ext uri="{FF2B5EF4-FFF2-40B4-BE49-F238E27FC236}">
                <a16:creationId xmlns:a16="http://schemas.microsoft.com/office/drawing/2014/main" id="{F2676422-91BF-4BF6-88EB-8BCA2466E0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907" t="6783" r="9677"/>
          <a:stretch/>
        </p:blipFill>
        <p:spPr bwMode="auto">
          <a:xfrm>
            <a:off x="4959907" y="4208069"/>
            <a:ext cx="2840188" cy="2286000"/>
          </a:xfrm>
          <a:prstGeom prst="rect">
            <a:avLst/>
          </a:prstGeom>
          <a:solidFill>
            <a:schemeClr val="bg1"/>
          </a:solidFill>
          <a:ln>
            <a:noFill/>
          </a:ln>
        </p:spPr>
      </p:pic>
      <p:grpSp>
        <p:nvGrpSpPr>
          <p:cNvPr id="72" name="Group 71">
            <a:extLst>
              <a:ext uri="{FF2B5EF4-FFF2-40B4-BE49-F238E27FC236}">
                <a16:creationId xmlns:a16="http://schemas.microsoft.com/office/drawing/2014/main" id="{58E2803A-8EB8-400B-9BB6-E3BBE29EB2C1}"/>
              </a:ext>
            </a:extLst>
          </p:cNvPr>
          <p:cNvGrpSpPr>
            <a:grpSpLocks noChangeAspect="1"/>
          </p:cNvGrpSpPr>
          <p:nvPr/>
        </p:nvGrpSpPr>
        <p:grpSpPr>
          <a:xfrm>
            <a:off x="7794094" y="2838318"/>
            <a:ext cx="4312156" cy="3657600"/>
            <a:chOff x="7153011" y="1882919"/>
            <a:chExt cx="5174588" cy="4397661"/>
          </a:xfrm>
        </p:grpSpPr>
        <p:pic>
          <p:nvPicPr>
            <p:cNvPr id="73" name="Picture 72">
              <a:extLst>
                <a:ext uri="{FF2B5EF4-FFF2-40B4-BE49-F238E27FC236}">
                  <a16:creationId xmlns:a16="http://schemas.microsoft.com/office/drawing/2014/main" id="{C61BC0F5-6E45-43D0-9E42-1AA4BA3F2CF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53011" y="1882919"/>
              <a:ext cx="2599045" cy="2286000"/>
            </a:xfrm>
            <a:prstGeom prst="rect">
              <a:avLst/>
            </a:prstGeom>
            <a:solidFill>
              <a:schemeClr val="bg1"/>
            </a:solidFill>
            <a:ln>
              <a:noFill/>
            </a:ln>
          </p:spPr>
        </p:pic>
        <p:pic>
          <p:nvPicPr>
            <p:cNvPr id="74" name="Picture 73">
              <a:extLst>
                <a:ext uri="{FF2B5EF4-FFF2-40B4-BE49-F238E27FC236}">
                  <a16:creationId xmlns:a16="http://schemas.microsoft.com/office/drawing/2014/main" id="{2FCA7BAE-A971-4DCE-8423-A836324B05B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53011" y="3994580"/>
              <a:ext cx="2599045" cy="2286000"/>
            </a:xfrm>
            <a:prstGeom prst="rect">
              <a:avLst/>
            </a:prstGeom>
            <a:solidFill>
              <a:schemeClr val="bg1"/>
            </a:solidFill>
            <a:ln>
              <a:noFill/>
            </a:ln>
          </p:spPr>
        </p:pic>
        <p:pic>
          <p:nvPicPr>
            <p:cNvPr id="75" name="Picture 74">
              <a:extLst>
                <a:ext uri="{FF2B5EF4-FFF2-40B4-BE49-F238E27FC236}">
                  <a16:creationId xmlns:a16="http://schemas.microsoft.com/office/drawing/2014/main" id="{61C9FF29-EECD-4695-A598-D7D5F638023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28553" y="1882919"/>
              <a:ext cx="2599045" cy="2286000"/>
            </a:xfrm>
            <a:prstGeom prst="rect">
              <a:avLst/>
            </a:prstGeom>
            <a:solidFill>
              <a:schemeClr val="bg1"/>
            </a:solidFill>
            <a:ln>
              <a:noFill/>
            </a:ln>
          </p:spPr>
        </p:pic>
        <p:pic>
          <p:nvPicPr>
            <p:cNvPr id="76" name="Picture 75">
              <a:extLst>
                <a:ext uri="{FF2B5EF4-FFF2-40B4-BE49-F238E27FC236}">
                  <a16:creationId xmlns:a16="http://schemas.microsoft.com/office/drawing/2014/main" id="{CA1A1BB0-6F37-40ED-B81E-37D0BBB0E52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28554" y="3994580"/>
              <a:ext cx="2599045" cy="2286000"/>
            </a:xfrm>
            <a:prstGeom prst="rect">
              <a:avLst/>
            </a:prstGeom>
            <a:solidFill>
              <a:schemeClr val="bg1"/>
            </a:solidFill>
            <a:ln>
              <a:noFill/>
            </a:ln>
          </p:spPr>
        </p:pic>
      </p:grpSp>
      <p:grpSp>
        <p:nvGrpSpPr>
          <p:cNvPr id="77" name="Group 76">
            <a:extLst>
              <a:ext uri="{FF2B5EF4-FFF2-40B4-BE49-F238E27FC236}">
                <a16:creationId xmlns:a16="http://schemas.microsoft.com/office/drawing/2014/main" id="{6BAE6124-964D-43D7-B376-B3C2BA31038C}"/>
              </a:ext>
            </a:extLst>
          </p:cNvPr>
          <p:cNvGrpSpPr/>
          <p:nvPr/>
        </p:nvGrpSpPr>
        <p:grpSpPr>
          <a:xfrm>
            <a:off x="4308269" y="934662"/>
            <a:ext cx="3333278" cy="2015448"/>
            <a:chOff x="3685154" y="865072"/>
            <a:chExt cx="3333278" cy="2015448"/>
          </a:xfrm>
        </p:grpSpPr>
        <p:grpSp>
          <p:nvGrpSpPr>
            <p:cNvPr id="78" name="Group 77">
              <a:extLst>
                <a:ext uri="{FF2B5EF4-FFF2-40B4-BE49-F238E27FC236}">
                  <a16:creationId xmlns:a16="http://schemas.microsoft.com/office/drawing/2014/main" id="{C9E981A6-6CD9-4FB0-904B-4335F5644F9D}"/>
                </a:ext>
              </a:extLst>
            </p:cNvPr>
            <p:cNvGrpSpPr/>
            <p:nvPr/>
          </p:nvGrpSpPr>
          <p:grpSpPr>
            <a:xfrm>
              <a:off x="4069932" y="1278949"/>
              <a:ext cx="2948500" cy="1601571"/>
              <a:chOff x="5198663" y="1648614"/>
              <a:chExt cx="2948500" cy="1601571"/>
            </a:xfrm>
          </p:grpSpPr>
          <p:pic>
            <p:nvPicPr>
              <p:cNvPr id="96" name="Picture 95">
                <a:extLst>
                  <a:ext uri="{FF2B5EF4-FFF2-40B4-BE49-F238E27FC236}">
                    <a16:creationId xmlns:a16="http://schemas.microsoft.com/office/drawing/2014/main" id="{C1ACE3FF-11A0-48B3-A303-12CD82E6B35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9339" t="10663" r="19793" b="31425"/>
              <a:stretch/>
            </p:blipFill>
            <p:spPr>
              <a:xfrm rot="16200000">
                <a:off x="6025501" y="1031134"/>
                <a:ext cx="1388534" cy="2623493"/>
              </a:xfrm>
              <a:prstGeom prst="rect">
                <a:avLst/>
              </a:prstGeom>
              <a:ln>
                <a:noFill/>
              </a:ln>
              <a:effectLst/>
            </p:spPr>
          </p:pic>
          <p:sp>
            <p:nvSpPr>
              <p:cNvPr id="97" name="TextBox 96">
                <a:extLst>
                  <a:ext uri="{FF2B5EF4-FFF2-40B4-BE49-F238E27FC236}">
                    <a16:creationId xmlns:a16="http://schemas.microsoft.com/office/drawing/2014/main" id="{53A39850-1A7B-41D1-A49F-7D45672D8ACA}"/>
                  </a:ext>
                </a:extLst>
              </p:cNvPr>
              <p:cNvSpPr txBox="1"/>
              <p:nvPr/>
            </p:nvSpPr>
            <p:spPr>
              <a:xfrm>
                <a:off x="5198663" y="3019353"/>
                <a:ext cx="2948500" cy="230832"/>
              </a:xfrm>
              <a:prstGeom prst="rect">
                <a:avLst/>
              </a:prstGeom>
              <a:noFill/>
            </p:spPr>
            <p:txBody>
              <a:bodyPr wrap="square" rtlCol="0">
                <a:spAutoFit/>
              </a:bodyPr>
              <a:lstStyle/>
              <a:p>
                <a:pPr algn="ctr"/>
                <a:r>
                  <a:rPr lang="en-US" sz="900" dirty="0"/>
                  <a:t>As-built L-PBF AM W surface finish specimens.</a:t>
                </a:r>
                <a:endParaRPr lang="en-US" sz="900" i="1" dirty="0">
                  <a:cs typeface="Arial" panose="020B0604020202020204" pitchFamily="34" charset="0"/>
                </a:endParaRPr>
              </a:p>
            </p:txBody>
          </p:sp>
        </p:grpSp>
        <p:grpSp>
          <p:nvGrpSpPr>
            <p:cNvPr id="79" name="Group 78">
              <a:extLst>
                <a:ext uri="{FF2B5EF4-FFF2-40B4-BE49-F238E27FC236}">
                  <a16:creationId xmlns:a16="http://schemas.microsoft.com/office/drawing/2014/main" id="{EB4BF693-8AF4-4A26-9ACA-DF145367DC8C}"/>
                </a:ext>
              </a:extLst>
            </p:cNvPr>
            <p:cNvGrpSpPr/>
            <p:nvPr/>
          </p:nvGrpSpPr>
          <p:grpSpPr>
            <a:xfrm>
              <a:off x="3685154" y="865072"/>
              <a:ext cx="3087826" cy="977482"/>
              <a:chOff x="3491138" y="4864685"/>
              <a:chExt cx="3087826" cy="977482"/>
            </a:xfrm>
          </p:grpSpPr>
          <p:grpSp>
            <p:nvGrpSpPr>
              <p:cNvPr id="84" name="Group 83">
                <a:extLst>
                  <a:ext uri="{FF2B5EF4-FFF2-40B4-BE49-F238E27FC236}">
                    <a16:creationId xmlns:a16="http://schemas.microsoft.com/office/drawing/2014/main" id="{758E7056-FCBB-4608-BC1A-489D2FAD0157}"/>
                  </a:ext>
                </a:extLst>
              </p:cNvPr>
              <p:cNvGrpSpPr/>
              <p:nvPr/>
            </p:nvGrpSpPr>
            <p:grpSpPr>
              <a:xfrm>
                <a:off x="3491138" y="5045195"/>
                <a:ext cx="807248" cy="685059"/>
                <a:chOff x="3491138" y="5045195"/>
                <a:chExt cx="807248" cy="685059"/>
              </a:xfrm>
            </p:grpSpPr>
            <p:sp>
              <p:nvSpPr>
                <p:cNvPr id="94" name="TextBox 93">
                  <a:extLst>
                    <a:ext uri="{FF2B5EF4-FFF2-40B4-BE49-F238E27FC236}">
                      <a16:creationId xmlns:a16="http://schemas.microsoft.com/office/drawing/2014/main" id="{A282116D-DBF9-4538-A02D-A11EDC9E0796}"/>
                    </a:ext>
                  </a:extLst>
                </p:cNvPr>
                <p:cNvSpPr txBox="1"/>
                <p:nvPr/>
              </p:nvSpPr>
              <p:spPr>
                <a:xfrm>
                  <a:off x="3491138" y="5045195"/>
                  <a:ext cx="719583" cy="430887"/>
                </a:xfrm>
                <a:prstGeom prst="rect">
                  <a:avLst/>
                </a:prstGeom>
                <a:noFill/>
              </p:spPr>
              <p:txBody>
                <a:bodyPr wrap="square" rtlCol="0">
                  <a:spAutoFit/>
                </a:bodyPr>
                <a:lstStyle/>
                <a:p>
                  <a:pPr algn="ctr"/>
                  <a:r>
                    <a:rPr lang="en-US" sz="1100" i="0" dirty="0">
                      <a:latin typeface="Arial" panose="020B0604020202020204" pitchFamily="34" charset="0"/>
                      <a:cs typeface="Arial" panose="020B0604020202020204" pitchFamily="34" charset="0"/>
                    </a:rPr>
                    <a:t>Blade Facing</a:t>
                  </a:r>
                </a:p>
              </p:txBody>
            </p:sp>
            <p:cxnSp>
              <p:nvCxnSpPr>
                <p:cNvPr id="95" name="Straight Arrow Connector 94">
                  <a:extLst>
                    <a:ext uri="{FF2B5EF4-FFF2-40B4-BE49-F238E27FC236}">
                      <a16:creationId xmlns:a16="http://schemas.microsoft.com/office/drawing/2014/main" id="{8294FBAD-93E8-48EF-A1E5-E6A46A866559}"/>
                    </a:ext>
                  </a:extLst>
                </p:cNvPr>
                <p:cNvCxnSpPr>
                  <a:cxnSpLocks/>
                </p:cNvCxnSpPr>
                <p:nvPr/>
              </p:nvCxnSpPr>
              <p:spPr>
                <a:xfrm>
                  <a:off x="3875916" y="5382280"/>
                  <a:ext cx="422470" cy="34797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85" name="Group 84">
                <a:extLst>
                  <a:ext uri="{FF2B5EF4-FFF2-40B4-BE49-F238E27FC236}">
                    <a16:creationId xmlns:a16="http://schemas.microsoft.com/office/drawing/2014/main" id="{D8A7A8EA-C1DC-4EFB-B539-AA53FE997468}"/>
                  </a:ext>
                </a:extLst>
              </p:cNvPr>
              <p:cNvGrpSpPr/>
              <p:nvPr/>
            </p:nvGrpSpPr>
            <p:grpSpPr>
              <a:xfrm>
                <a:off x="4369304" y="5016952"/>
                <a:ext cx="719583" cy="618450"/>
                <a:chOff x="4369304" y="5016952"/>
                <a:chExt cx="719583" cy="618450"/>
              </a:xfrm>
            </p:grpSpPr>
            <p:sp>
              <p:nvSpPr>
                <p:cNvPr id="92" name="TextBox 91">
                  <a:extLst>
                    <a:ext uri="{FF2B5EF4-FFF2-40B4-BE49-F238E27FC236}">
                      <a16:creationId xmlns:a16="http://schemas.microsoft.com/office/drawing/2014/main" id="{D56767E0-E891-473D-80EB-D854CF62B90B}"/>
                    </a:ext>
                  </a:extLst>
                </p:cNvPr>
                <p:cNvSpPr txBox="1"/>
                <p:nvPr/>
              </p:nvSpPr>
              <p:spPr>
                <a:xfrm>
                  <a:off x="4369304" y="5016952"/>
                  <a:ext cx="719583" cy="261610"/>
                </a:xfrm>
                <a:prstGeom prst="rect">
                  <a:avLst/>
                </a:prstGeom>
                <a:noFill/>
              </p:spPr>
              <p:txBody>
                <a:bodyPr wrap="square" rtlCol="0">
                  <a:spAutoFit/>
                </a:bodyPr>
                <a:lstStyle/>
                <a:p>
                  <a:pPr algn="ctr"/>
                  <a:r>
                    <a:rPr lang="en-US" sz="1100" i="0" dirty="0">
                      <a:latin typeface="Arial" panose="020B0604020202020204" pitchFamily="34" charset="0"/>
                      <a:cs typeface="Arial" panose="020B0604020202020204" pitchFamily="34" charset="0"/>
                    </a:rPr>
                    <a:t>Back</a:t>
                  </a:r>
                </a:p>
              </p:txBody>
            </p:sp>
            <p:cxnSp>
              <p:nvCxnSpPr>
                <p:cNvPr id="93" name="Straight Arrow Connector 92">
                  <a:extLst>
                    <a:ext uri="{FF2B5EF4-FFF2-40B4-BE49-F238E27FC236}">
                      <a16:creationId xmlns:a16="http://schemas.microsoft.com/office/drawing/2014/main" id="{81DD4DAD-0B3D-4CF8-B3C2-FE559B96F6A3}"/>
                    </a:ext>
                  </a:extLst>
                </p:cNvPr>
                <p:cNvCxnSpPr>
                  <a:cxnSpLocks/>
                </p:cNvCxnSpPr>
                <p:nvPr/>
              </p:nvCxnSpPr>
              <p:spPr>
                <a:xfrm flipH="1">
                  <a:off x="4541178" y="5220499"/>
                  <a:ext cx="187917" cy="41490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86" name="Group 85">
                <a:extLst>
                  <a:ext uri="{FF2B5EF4-FFF2-40B4-BE49-F238E27FC236}">
                    <a16:creationId xmlns:a16="http://schemas.microsoft.com/office/drawing/2014/main" id="{4CCAD455-9D3C-41BC-A6CF-F02BB391BB25}"/>
                  </a:ext>
                </a:extLst>
              </p:cNvPr>
              <p:cNvGrpSpPr/>
              <p:nvPr/>
            </p:nvGrpSpPr>
            <p:grpSpPr>
              <a:xfrm>
                <a:off x="5105980" y="4864685"/>
                <a:ext cx="719583" cy="865569"/>
                <a:chOff x="5105980" y="4864685"/>
                <a:chExt cx="719583" cy="865569"/>
              </a:xfrm>
            </p:grpSpPr>
            <p:sp>
              <p:nvSpPr>
                <p:cNvPr id="90" name="TextBox 89">
                  <a:extLst>
                    <a:ext uri="{FF2B5EF4-FFF2-40B4-BE49-F238E27FC236}">
                      <a16:creationId xmlns:a16="http://schemas.microsoft.com/office/drawing/2014/main" id="{3ED315C2-79ED-4E5D-945E-D84A2A1AB498}"/>
                    </a:ext>
                  </a:extLst>
                </p:cNvPr>
                <p:cNvSpPr txBox="1"/>
                <p:nvPr/>
              </p:nvSpPr>
              <p:spPr>
                <a:xfrm>
                  <a:off x="5105980" y="4864685"/>
                  <a:ext cx="719583" cy="430887"/>
                </a:xfrm>
                <a:prstGeom prst="rect">
                  <a:avLst/>
                </a:prstGeom>
                <a:noFill/>
              </p:spPr>
              <p:txBody>
                <a:bodyPr wrap="square" rtlCol="0">
                  <a:spAutoFit/>
                </a:bodyPr>
                <a:lstStyle/>
                <a:p>
                  <a:pPr algn="ctr"/>
                  <a:r>
                    <a:rPr lang="en-US" sz="1100" i="0" dirty="0">
                      <a:latin typeface="Arial" panose="020B0604020202020204" pitchFamily="34" charset="0"/>
                      <a:cs typeface="Arial" panose="020B0604020202020204" pitchFamily="34" charset="0"/>
                    </a:rPr>
                    <a:t>Up-Facing</a:t>
                  </a:r>
                </a:p>
              </p:txBody>
            </p:sp>
            <p:cxnSp>
              <p:nvCxnSpPr>
                <p:cNvPr id="91" name="Straight Arrow Connector 90">
                  <a:extLst>
                    <a:ext uri="{FF2B5EF4-FFF2-40B4-BE49-F238E27FC236}">
                      <a16:creationId xmlns:a16="http://schemas.microsoft.com/office/drawing/2014/main" id="{691E7AD4-5543-4E23-B805-B8006A60FAEA}"/>
                    </a:ext>
                  </a:extLst>
                </p:cNvPr>
                <p:cNvCxnSpPr>
                  <a:cxnSpLocks/>
                  <a:stCxn id="90" idx="2"/>
                </p:cNvCxnSpPr>
                <p:nvPr/>
              </p:nvCxnSpPr>
              <p:spPr>
                <a:xfrm>
                  <a:off x="5465772" y="5295572"/>
                  <a:ext cx="65078" cy="43468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87" name="Group 86">
                <a:extLst>
                  <a:ext uri="{FF2B5EF4-FFF2-40B4-BE49-F238E27FC236}">
                    <a16:creationId xmlns:a16="http://schemas.microsoft.com/office/drawing/2014/main" id="{07F1FC83-F03E-4E52-9071-66BD46B6ED07}"/>
                  </a:ext>
                </a:extLst>
              </p:cNvPr>
              <p:cNvGrpSpPr/>
              <p:nvPr/>
            </p:nvGrpSpPr>
            <p:grpSpPr>
              <a:xfrm>
                <a:off x="5767813" y="4907089"/>
                <a:ext cx="811151" cy="935078"/>
                <a:chOff x="5767813" y="4907089"/>
                <a:chExt cx="811151" cy="935078"/>
              </a:xfrm>
            </p:grpSpPr>
            <p:sp>
              <p:nvSpPr>
                <p:cNvPr id="88" name="TextBox 87">
                  <a:extLst>
                    <a:ext uri="{FF2B5EF4-FFF2-40B4-BE49-F238E27FC236}">
                      <a16:creationId xmlns:a16="http://schemas.microsoft.com/office/drawing/2014/main" id="{DA0E8A52-677C-4F19-95DB-6F24AFB4593C}"/>
                    </a:ext>
                  </a:extLst>
                </p:cNvPr>
                <p:cNvSpPr txBox="1"/>
                <p:nvPr/>
              </p:nvSpPr>
              <p:spPr>
                <a:xfrm>
                  <a:off x="5859381" y="4907089"/>
                  <a:ext cx="719583" cy="430887"/>
                </a:xfrm>
                <a:prstGeom prst="rect">
                  <a:avLst/>
                </a:prstGeom>
                <a:noFill/>
              </p:spPr>
              <p:txBody>
                <a:bodyPr wrap="square" rtlCol="0">
                  <a:spAutoFit/>
                </a:bodyPr>
                <a:lstStyle/>
                <a:p>
                  <a:pPr algn="ctr"/>
                  <a:r>
                    <a:rPr lang="en-US" sz="1100" i="0" dirty="0">
                      <a:latin typeface="Arial" panose="020B0604020202020204" pitchFamily="34" charset="0"/>
                      <a:cs typeface="Arial" panose="020B0604020202020204" pitchFamily="34" charset="0"/>
                    </a:rPr>
                    <a:t>Down Facing</a:t>
                  </a:r>
                </a:p>
              </p:txBody>
            </p:sp>
            <p:cxnSp>
              <p:nvCxnSpPr>
                <p:cNvPr id="89" name="Straight Arrow Connector 88">
                  <a:extLst>
                    <a:ext uri="{FF2B5EF4-FFF2-40B4-BE49-F238E27FC236}">
                      <a16:creationId xmlns:a16="http://schemas.microsoft.com/office/drawing/2014/main" id="{CBCFC1E2-3C70-44F6-B532-D878E516818A}"/>
                    </a:ext>
                  </a:extLst>
                </p:cNvPr>
                <p:cNvCxnSpPr>
                  <a:cxnSpLocks/>
                  <a:stCxn id="88" idx="2"/>
                </p:cNvCxnSpPr>
                <p:nvPr/>
              </p:nvCxnSpPr>
              <p:spPr>
                <a:xfrm flipH="1">
                  <a:off x="5767813" y="5337976"/>
                  <a:ext cx="451360" cy="50419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sp>
          <p:nvSpPr>
            <p:cNvPr id="80" name="TextBox 33">
              <a:extLst>
                <a:ext uri="{FF2B5EF4-FFF2-40B4-BE49-F238E27FC236}">
                  <a16:creationId xmlns:a16="http://schemas.microsoft.com/office/drawing/2014/main" id="{94410A4C-0526-4852-8375-E9BB71917536}"/>
                </a:ext>
              </a:extLst>
            </p:cNvPr>
            <p:cNvSpPr txBox="1"/>
            <p:nvPr/>
          </p:nvSpPr>
          <p:spPr>
            <a:xfrm>
              <a:off x="4502513" y="1624947"/>
              <a:ext cx="139445" cy="145180"/>
            </a:xfrm>
            <a:prstGeom prst="rect">
              <a:avLst/>
            </a:prstGeom>
            <a:solidFill>
              <a:schemeClr val="bg1"/>
            </a:solidFill>
          </p:spPr>
          <p:txBody>
            <a:bodyPr wrap="square" lIns="0" tIns="0" rIns="0" bIns="0" rtlCol="0">
              <a:noAutofit/>
            </a:bodyPr>
            <a:lstStyle/>
            <a:p>
              <a:pPr marL="0" marR="0" algn="ctr">
                <a:spcBef>
                  <a:spcPts val="0"/>
                </a:spcBef>
                <a:spcAft>
                  <a:spcPts val="0"/>
                </a:spcAft>
              </a:pPr>
              <a:r>
                <a:rPr lang="en-US" sz="900" kern="1200" dirty="0">
                  <a:latin typeface="Times New Roman" panose="02020603050405020304" pitchFamily="18" charset="0"/>
                  <a:ea typeface="Times New Roman" panose="02020603050405020304" pitchFamily="18" charset="0"/>
                </a:rPr>
                <a:t>0°</a:t>
              </a:r>
              <a:endParaRPr lang="en-US" sz="900" dirty="0">
                <a:latin typeface="Times New Roman" panose="02020603050405020304" pitchFamily="18" charset="0"/>
                <a:ea typeface="Times New Roman" panose="02020603050405020304" pitchFamily="18" charset="0"/>
              </a:endParaRPr>
            </a:p>
          </p:txBody>
        </p:sp>
        <p:sp>
          <p:nvSpPr>
            <p:cNvPr id="81" name="TextBox 80">
              <a:extLst>
                <a:ext uri="{FF2B5EF4-FFF2-40B4-BE49-F238E27FC236}">
                  <a16:creationId xmlns:a16="http://schemas.microsoft.com/office/drawing/2014/main" id="{EDCE7AEA-0378-4BCD-B3C4-CC6955911E7A}"/>
                </a:ext>
              </a:extLst>
            </p:cNvPr>
            <p:cNvSpPr txBox="1"/>
            <p:nvPr/>
          </p:nvSpPr>
          <p:spPr>
            <a:xfrm>
              <a:off x="5080019" y="1629551"/>
              <a:ext cx="173549" cy="145180"/>
            </a:xfrm>
            <a:prstGeom prst="rect">
              <a:avLst/>
            </a:prstGeom>
            <a:solidFill>
              <a:schemeClr val="bg1"/>
            </a:solidFill>
          </p:spPr>
          <p:txBody>
            <a:bodyPr wrap="square" lIns="0" tIns="0" rIns="0" bIns="0" rtlCol="0">
              <a:noAutofit/>
            </a:bodyPr>
            <a:lstStyle/>
            <a:p>
              <a:pPr marL="0" marR="0" algn="ctr">
                <a:spcBef>
                  <a:spcPts val="0"/>
                </a:spcBef>
                <a:spcAft>
                  <a:spcPts val="0"/>
                </a:spcAft>
              </a:pPr>
              <a:r>
                <a:rPr lang="en-US" sz="900" kern="1200" dirty="0">
                  <a:latin typeface="Times New Roman" panose="02020603050405020304" pitchFamily="18" charset="0"/>
                  <a:ea typeface="Times New Roman" panose="02020603050405020304" pitchFamily="18" charset="0"/>
                </a:rPr>
                <a:t>15°</a:t>
              </a:r>
              <a:endParaRPr lang="en-US" sz="900" dirty="0">
                <a:latin typeface="Times New Roman" panose="02020603050405020304" pitchFamily="18" charset="0"/>
                <a:ea typeface="Times New Roman" panose="02020603050405020304" pitchFamily="18" charset="0"/>
              </a:endParaRPr>
            </a:p>
          </p:txBody>
        </p:sp>
        <p:sp>
          <p:nvSpPr>
            <p:cNvPr id="82" name="TextBox 81">
              <a:extLst>
                <a:ext uri="{FF2B5EF4-FFF2-40B4-BE49-F238E27FC236}">
                  <a16:creationId xmlns:a16="http://schemas.microsoft.com/office/drawing/2014/main" id="{224BA3DB-F722-4F6C-956E-5AFEB3E0D101}"/>
                </a:ext>
              </a:extLst>
            </p:cNvPr>
            <p:cNvSpPr txBox="1"/>
            <p:nvPr/>
          </p:nvSpPr>
          <p:spPr>
            <a:xfrm>
              <a:off x="5741798" y="1723357"/>
              <a:ext cx="173549" cy="145180"/>
            </a:xfrm>
            <a:prstGeom prst="rect">
              <a:avLst/>
            </a:prstGeom>
            <a:solidFill>
              <a:schemeClr val="bg1"/>
            </a:solidFill>
          </p:spPr>
          <p:txBody>
            <a:bodyPr wrap="square" lIns="0" tIns="0" rIns="0" bIns="0" rtlCol="0">
              <a:noAutofit/>
            </a:bodyPr>
            <a:lstStyle/>
            <a:p>
              <a:pPr marL="0" marR="0" algn="ctr">
                <a:spcBef>
                  <a:spcPts val="0"/>
                </a:spcBef>
                <a:spcAft>
                  <a:spcPts val="0"/>
                </a:spcAft>
              </a:pPr>
              <a:r>
                <a:rPr lang="en-US" sz="900" kern="1200" dirty="0">
                  <a:latin typeface="Times New Roman" panose="02020603050405020304" pitchFamily="18" charset="0"/>
                  <a:ea typeface="Times New Roman" panose="02020603050405020304" pitchFamily="18" charset="0"/>
                </a:rPr>
                <a:t>30°</a:t>
              </a:r>
              <a:endParaRPr lang="en-US" sz="900" dirty="0">
                <a:latin typeface="Times New Roman" panose="02020603050405020304" pitchFamily="18" charset="0"/>
                <a:ea typeface="Times New Roman" panose="02020603050405020304" pitchFamily="18" charset="0"/>
              </a:endParaRPr>
            </a:p>
          </p:txBody>
        </p:sp>
        <p:sp>
          <p:nvSpPr>
            <p:cNvPr id="83" name="TextBox 82">
              <a:extLst>
                <a:ext uri="{FF2B5EF4-FFF2-40B4-BE49-F238E27FC236}">
                  <a16:creationId xmlns:a16="http://schemas.microsoft.com/office/drawing/2014/main" id="{93BBBBCF-C2EC-43C3-9AD1-2CB3BD8F3A38}"/>
                </a:ext>
              </a:extLst>
            </p:cNvPr>
            <p:cNvSpPr txBox="1"/>
            <p:nvPr/>
          </p:nvSpPr>
          <p:spPr>
            <a:xfrm>
              <a:off x="6484437" y="1828035"/>
              <a:ext cx="173549" cy="145180"/>
            </a:xfrm>
            <a:prstGeom prst="rect">
              <a:avLst/>
            </a:prstGeom>
            <a:solidFill>
              <a:schemeClr val="bg1"/>
            </a:solidFill>
          </p:spPr>
          <p:txBody>
            <a:bodyPr wrap="square" lIns="0" tIns="0" rIns="0" bIns="0" rtlCol="0">
              <a:noAutofit/>
            </a:bodyPr>
            <a:lstStyle/>
            <a:p>
              <a:pPr marL="0" marR="0" algn="ctr">
                <a:spcBef>
                  <a:spcPts val="0"/>
                </a:spcBef>
                <a:spcAft>
                  <a:spcPts val="0"/>
                </a:spcAft>
              </a:pPr>
              <a:r>
                <a:rPr lang="en-US" sz="900" kern="1200" dirty="0">
                  <a:latin typeface="Times New Roman" panose="02020603050405020304" pitchFamily="18" charset="0"/>
                  <a:ea typeface="Times New Roman" panose="02020603050405020304" pitchFamily="18" charset="0"/>
                </a:rPr>
                <a:t>45°</a:t>
              </a:r>
              <a:endParaRPr lang="en-US" sz="900" dirty="0">
                <a:latin typeface="Times New Roman" panose="02020603050405020304" pitchFamily="18" charset="0"/>
                <a:ea typeface="Times New Roman" panose="02020603050405020304" pitchFamily="18" charset="0"/>
              </a:endParaRPr>
            </a:p>
          </p:txBody>
        </p:sp>
      </p:grpSp>
      <p:sp>
        <p:nvSpPr>
          <p:cNvPr id="98" name="TextBox 97">
            <a:extLst>
              <a:ext uri="{FF2B5EF4-FFF2-40B4-BE49-F238E27FC236}">
                <a16:creationId xmlns:a16="http://schemas.microsoft.com/office/drawing/2014/main" id="{74FAB8C3-5758-4B03-9174-B1A9729C0B74}"/>
              </a:ext>
            </a:extLst>
          </p:cNvPr>
          <p:cNvSpPr txBox="1"/>
          <p:nvPr/>
        </p:nvSpPr>
        <p:spPr>
          <a:xfrm>
            <a:off x="7615912" y="1387596"/>
            <a:ext cx="4483857" cy="230832"/>
          </a:xfrm>
          <a:prstGeom prst="rect">
            <a:avLst/>
          </a:prstGeom>
          <a:noFill/>
        </p:spPr>
        <p:txBody>
          <a:bodyPr wrap="square" rtlCol="0">
            <a:spAutoFit/>
          </a:bodyPr>
          <a:lstStyle/>
          <a:p>
            <a:pPr algn="ctr"/>
            <a:r>
              <a:rPr lang="en-US" sz="900" dirty="0"/>
              <a:t>Surface Finish of As-Built L-PBF AM W</a:t>
            </a:r>
            <a:endParaRPr lang="en-US" sz="900" i="1" dirty="0">
              <a:cs typeface="Arial" panose="020B0604020202020204" pitchFamily="34" charset="0"/>
            </a:endParaRPr>
          </a:p>
        </p:txBody>
      </p:sp>
      <p:graphicFrame>
        <p:nvGraphicFramePr>
          <p:cNvPr id="99" name="Table 98">
            <a:extLst>
              <a:ext uri="{FF2B5EF4-FFF2-40B4-BE49-F238E27FC236}">
                <a16:creationId xmlns:a16="http://schemas.microsoft.com/office/drawing/2014/main" id="{9409CFC1-1BE0-4C9A-AF3D-B877B9D0E912}"/>
              </a:ext>
            </a:extLst>
          </p:cNvPr>
          <p:cNvGraphicFramePr>
            <a:graphicFrameLocks noGrp="1"/>
          </p:cNvGraphicFramePr>
          <p:nvPr>
            <p:extLst>
              <p:ext uri="{D42A27DB-BD31-4B8C-83A1-F6EECF244321}">
                <p14:modId xmlns:p14="http://schemas.microsoft.com/office/powerpoint/2010/main" val="2291201304"/>
              </p:ext>
            </p:extLst>
          </p:nvPr>
        </p:nvGraphicFramePr>
        <p:xfrm>
          <a:off x="7615912" y="1598426"/>
          <a:ext cx="4483857" cy="1019175"/>
        </p:xfrm>
        <a:graphic>
          <a:graphicData uri="http://schemas.openxmlformats.org/drawingml/2006/table">
            <a:tbl>
              <a:tblPr firstRow="1" firstCol="1" bandRow="1">
                <a:tableStyleId>{5C22544A-7EE6-4342-B048-85BDC9FD1C3A}</a:tableStyleId>
              </a:tblPr>
              <a:tblGrid>
                <a:gridCol w="593925">
                  <a:extLst>
                    <a:ext uri="{9D8B030D-6E8A-4147-A177-3AD203B41FA5}">
                      <a16:colId xmlns:a16="http://schemas.microsoft.com/office/drawing/2014/main" val="2557898457"/>
                    </a:ext>
                  </a:extLst>
                </a:gridCol>
                <a:gridCol w="449607">
                  <a:extLst>
                    <a:ext uri="{9D8B030D-6E8A-4147-A177-3AD203B41FA5}">
                      <a16:colId xmlns:a16="http://schemas.microsoft.com/office/drawing/2014/main" val="17920214"/>
                    </a:ext>
                  </a:extLst>
                </a:gridCol>
                <a:gridCol w="449607">
                  <a:extLst>
                    <a:ext uri="{9D8B030D-6E8A-4147-A177-3AD203B41FA5}">
                      <a16:colId xmlns:a16="http://schemas.microsoft.com/office/drawing/2014/main" val="1591197740"/>
                    </a:ext>
                  </a:extLst>
                </a:gridCol>
                <a:gridCol w="449607">
                  <a:extLst>
                    <a:ext uri="{9D8B030D-6E8A-4147-A177-3AD203B41FA5}">
                      <a16:colId xmlns:a16="http://schemas.microsoft.com/office/drawing/2014/main" val="1667877970"/>
                    </a:ext>
                  </a:extLst>
                </a:gridCol>
                <a:gridCol w="449607">
                  <a:extLst>
                    <a:ext uri="{9D8B030D-6E8A-4147-A177-3AD203B41FA5}">
                      <a16:colId xmlns:a16="http://schemas.microsoft.com/office/drawing/2014/main" val="1591026257"/>
                    </a:ext>
                  </a:extLst>
                </a:gridCol>
                <a:gridCol w="449607">
                  <a:extLst>
                    <a:ext uri="{9D8B030D-6E8A-4147-A177-3AD203B41FA5}">
                      <a16:colId xmlns:a16="http://schemas.microsoft.com/office/drawing/2014/main" val="674874736"/>
                    </a:ext>
                  </a:extLst>
                </a:gridCol>
                <a:gridCol w="449607">
                  <a:extLst>
                    <a:ext uri="{9D8B030D-6E8A-4147-A177-3AD203B41FA5}">
                      <a16:colId xmlns:a16="http://schemas.microsoft.com/office/drawing/2014/main" val="705536531"/>
                    </a:ext>
                  </a:extLst>
                </a:gridCol>
                <a:gridCol w="596145">
                  <a:extLst>
                    <a:ext uri="{9D8B030D-6E8A-4147-A177-3AD203B41FA5}">
                      <a16:colId xmlns:a16="http://schemas.microsoft.com/office/drawing/2014/main" val="2138607645"/>
                    </a:ext>
                  </a:extLst>
                </a:gridCol>
                <a:gridCol w="596145">
                  <a:extLst>
                    <a:ext uri="{9D8B030D-6E8A-4147-A177-3AD203B41FA5}">
                      <a16:colId xmlns:a16="http://schemas.microsoft.com/office/drawing/2014/main" val="2755426436"/>
                    </a:ext>
                  </a:extLst>
                </a:gridCol>
              </a:tblGrid>
              <a:tr h="228600">
                <a:tc rowSpan="3">
                  <a:txBody>
                    <a:bodyPr/>
                    <a:lstStyle/>
                    <a:p>
                      <a:pPr marL="0" marR="0" algn="ctr">
                        <a:lnSpc>
                          <a:spcPct val="107000"/>
                        </a:lnSpc>
                        <a:spcBef>
                          <a:spcPts val="0"/>
                        </a:spcBef>
                        <a:spcAft>
                          <a:spcPts val="0"/>
                        </a:spcAft>
                      </a:pPr>
                      <a:r>
                        <a:rPr lang="en-US" sz="1000" dirty="0">
                          <a:solidFill>
                            <a:schemeClr val="tx1"/>
                          </a:solidFill>
                          <a:effectLst/>
                        </a:rPr>
                        <a:t>Condition</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gridSpan="8">
                  <a:txBody>
                    <a:bodyPr/>
                    <a:lstStyle/>
                    <a:p>
                      <a:pPr marL="0" marR="0" algn="ctr">
                        <a:lnSpc>
                          <a:spcPct val="107000"/>
                        </a:lnSpc>
                        <a:spcBef>
                          <a:spcPts val="0"/>
                        </a:spcBef>
                        <a:spcAft>
                          <a:spcPts val="0"/>
                        </a:spcAft>
                      </a:pPr>
                      <a:r>
                        <a:rPr lang="en-US" sz="1000" dirty="0">
                          <a:solidFill>
                            <a:schemeClr val="tx1"/>
                          </a:solidFill>
                          <a:effectLst/>
                        </a:rPr>
                        <a:t>S</a:t>
                      </a:r>
                      <a:r>
                        <a:rPr lang="en-US" sz="1000" baseline="-25000" dirty="0">
                          <a:solidFill>
                            <a:schemeClr val="tx1"/>
                          </a:solidFill>
                          <a:effectLst/>
                        </a:rPr>
                        <a:t>a</a:t>
                      </a:r>
                      <a:r>
                        <a:rPr lang="en-US" sz="1000" dirty="0">
                          <a:solidFill>
                            <a:schemeClr val="tx1"/>
                          </a:solidFill>
                          <a:effectLst/>
                        </a:rPr>
                        <a:t> (µm)</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00717945"/>
                  </a:ext>
                </a:extLst>
              </a:tr>
              <a:tr h="190500">
                <a:tc vMerge="1">
                  <a:txBody>
                    <a:bodyPr/>
                    <a:lstStyle/>
                    <a:p>
                      <a:endParaRPr lang="en-US"/>
                    </a:p>
                  </a:txBody>
                  <a:tcPr/>
                </a:tc>
                <a:tc gridSpan="2">
                  <a:txBody>
                    <a:bodyPr/>
                    <a:lstStyle/>
                    <a:p>
                      <a:pPr marL="0" marR="0" algn="ctr">
                        <a:lnSpc>
                          <a:spcPct val="107000"/>
                        </a:lnSpc>
                        <a:spcBef>
                          <a:spcPts val="0"/>
                        </a:spcBef>
                        <a:spcAft>
                          <a:spcPts val="0"/>
                        </a:spcAft>
                      </a:pPr>
                      <a:r>
                        <a:rPr lang="en-US" sz="1000" dirty="0">
                          <a:solidFill>
                            <a:schemeClr val="tx1"/>
                          </a:solidFill>
                          <a:effectLst/>
                        </a:rPr>
                        <a:t>0° (vertical)</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B0F0"/>
                    </a:solid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1000" dirty="0">
                          <a:solidFill>
                            <a:schemeClr val="tx1"/>
                          </a:solidFill>
                          <a:effectLst/>
                        </a:rPr>
                        <a:t>15°</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B0F0"/>
                    </a:solid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1000" dirty="0">
                          <a:solidFill>
                            <a:schemeClr val="tx1"/>
                          </a:solidFill>
                          <a:effectLst/>
                        </a:rPr>
                        <a:t>30°</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B0F0"/>
                    </a:solid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1000" dirty="0">
                          <a:solidFill>
                            <a:schemeClr val="tx1"/>
                          </a:solidFill>
                          <a:effectLst/>
                        </a:rPr>
                        <a:t>45°</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B0F0"/>
                    </a:solidFill>
                  </a:tcPr>
                </a:tc>
                <a:tc hMerge="1">
                  <a:txBody>
                    <a:bodyPr/>
                    <a:lstStyle/>
                    <a:p>
                      <a:endParaRPr lang="en-US"/>
                    </a:p>
                  </a:txBody>
                  <a:tcPr/>
                </a:tc>
                <a:extLst>
                  <a:ext uri="{0D108BD9-81ED-4DB2-BD59-A6C34878D82A}">
                    <a16:rowId xmlns:a16="http://schemas.microsoft.com/office/drawing/2014/main" val="3700624400"/>
                  </a:ext>
                </a:extLst>
              </a:tr>
              <a:tr h="390525">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chemeClr val="tx1"/>
                          </a:solidFill>
                          <a:effectLst/>
                        </a:rPr>
                        <a:t>Blade-Facing</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algn="ctr">
                        <a:lnSpc>
                          <a:spcPct val="107000"/>
                        </a:lnSpc>
                        <a:spcBef>
                          <a:spcPts val="0"/>
                        </a:spcBef>
                        <a:spcAft>
                          <a:spcPts val="0"/>
                        </a:spcAft>
                      </a:pPr>
                      <a:r>
                        <a:rPr lang="en-US" sz="1000" dirty="0">
                          <a:solidFill>
                            <a:schemeClr val="tx1"/>
                          </a:solidFill>
                          <a:effectLst/>
                        </a:rPr>
                        <a:t>Back</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algn="ctr">
                        <a:lnSpc>
                          <a:spcPct val="107000"/>
                        </a:lnSpc>
                        <a:spcBef>
                          <a:spcPts val="0"/>
                        </a:spcBef>
                        <a:spcAft>
                          <a:spcPts val="0"/>
                        </a:spcAft>
                      </a:pPr>
                      <a:r>
                        <a:rPr lang="en-US" sz="1000" dirty="0">
                          <a:solidFill>
                            <a:schemeClr val="tx1"/>
                          </a:solidFill>
                          <a:effectLst/>
                        </a:rPr>
                        <a:t>Up-Facing</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algn="ctr">
                        <a:lnSpc>
                          <a:spcPct val="107000"/>
                        </a:lnSpc>
                        <a:spcBef>
                          <a:spcPts val="0"/>
                        </a:spcBef>
                        <a:spcAft>
                          <a:spcPts val="0"/>
                        </a:spcAft>
                      </a:pPr>
                      <a:r>
                        <a:rPr lang="en-US" sz="1000" dirty="0">
                          <a:solidFill>
                            <a:schemeClr val="tx1"/>
                          </a:solidFill>
                          <a:effectLst/>
                        </a:rPr>
                        <a:t>Down-Facing</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algn="ctr">
                        <a:lnSpc>
                          <a:spcPct val="107000"/>
                        </a:lnSpc>
                        <a:spcBef>
                          <a:spcPts val="0"/>
                        </a:spcBef>
                        <a:spcAft>
                          <a:spcPts val="0"/>
                        </a:spcAft>
                      </a:pPr>
                      <a:r>
                        <a:rPr lang="en-US" sz="1000" dirty="0">
                          <a:solidFill>
                            <a:schemeClr val="tx1"/>
                          </a:solidFill>
                          <a:effectLst/>
                        </a:rPr>
                        <a:t>Up-Facing</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algn="ctr">
                        <a:lnSpc>
                          <a:spcPct val="107000"/>
                        </a:lnSpc>
                        <a:spcBef>
                          <a:spcPts val="0"/>
                        </a:spcBef>
                        <a:spcAft>
                          <a:spcPts val="0"/>
                        </a:spcAft>
                      </a:pPr>
                      <a:r>
                        <a:rPr lang="en-US" sz="1000" dirty="0">
                          <a:solidFill>
                            <a:schemeClr val="tx1"/>
                          </a:solidFill>
                          <a:effectLst/>
                        </a:rPr>
                        <a:t>Down-Facing</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algn="ctr">
                        <a:lnSpc>
                          <a:spcPct val="107000"/>
                        </a:lnSpc>
                        <a:spcBef>
                          <a:spcPts val="0"/>
                        </a:spcBef>
                        <a:spcAft>
                          <a:spcPts val="0"/>
                        </a:spcAft>
                      </a:pPr>
                      <a:r>
                        <a:rPr lang="en-US" sz="1000" dirty="0">
                          <a:solidFill>
                            <a:schemeClr val="tx1"/>
                          </a:solidFill>
                          <a:effectLst/>
                        </a:rPr>
                        <a:t>Up-Facing</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algn="ctr">
                        <a:lnSpc>
                          <a:spcPct val="107000"/>
                        </a:lnSpc>
                        <a:spcBef>
                          <a:spcPts val="0"/>
                        </a:spcBef>
                        <a:spcAft>
                          <a:spcPts val="0"/>
                        </a:spcAft>
                      </a:pPr>
                      <a:r>
                        <a:rPr lang="en-US" sz="1000" dirty="0">
                          <a:solidFill>
                            <a:schemeClr val="tx1"/>
                          </a:solidFill>
                          <a:effectLst/>
                        </a:rPr>
                        <a:t>Down-Facing</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1187785484"/>
                  </a:ext>
                </a:extLst>
              </a:tr>
              <a:tr h="209550">
                <a:tc>
                  <a:txBody>
                    <a:bodyPr/>
                    <a:lstStyle/>
                    <a:p>
                      <a:pPr marL="0" marR="0" algn="ctr">
                        <a:lnSpc>
                          <a:spcPct val="107000"/>
                        </a:lnSpc>
                        <a:spcBef>
                          <a:spcPts val="0"/>
                        </a:spcBef>
                        <a:spcAft>
                          <a:spcPts val="0"/>
                        </a:spcAft>
                      </a:pPr>
                      <a:r>
                        <a:rPr lang="en-US" sz="1000" b="0" dirty="0">
                          <a:solidFill>
                            <a:schemeClr val="tx1"/>
                          </a:solidFill>
                          <a:effectLst/>
                        </a:rPr>
                        <a:t>W As-built</a:t>
                      </a:r>
                      <a:endPar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5.5</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6.3</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5.4</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7.3</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6.1</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8.9</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9</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000" dirty="0">
                          <a:solidFill>
                            <a:schemeClr val="tx1"/>
                          </a:solidFill>
                          <a:effectLst/>
                        </a:rPr>
                        <a:t>15.7</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890" marR="8890" marT="0"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6446600"/>
                  </a:ext>
                </a:extLst>
              </a:tr>
            </a:tbl>
          </a:graphicData>
        </a:graphic>
      </p:graphicFrame>
      <p:grpSp>
        <p:nvGrpSpPr>
          <p:cNvPr id="100" name="Group 99">
            <a:extLst>
              <a:ext uri="{FF2B5EF4-FFF2-40B4-BE49-F238E27FC236}">
                <a16:creationId xmlns:a16="http://schemas.microsoft.com/office/drawing/2014/main" id="{A1C10938-1E53-4CAE-9DC1-419E792D70BB}"/>
              </a:ext>
            </a:extLst>
          </p:cNvPr>
          <p:cNvGrpSpPr/>
          <p:nvPr/>
        </p:nvGrpSpPr>
        <p:grpSpPr>
          <a:xfrm>
            <a:off x="4814350" y="3104710"/>
            <a:ext cx="2995355" cy="1115227"/>
            <a:chOff x="4077748" y="3104710"/>
            <a:chExt cx="2995355" cy="1115227"/>
          </a:xfrm>
        </p:grpSpPr>
        <p:pic>
          <p:nvPicPr>
            <p:cNvPr id="101" name="Picture 100" descr="A picture containing text&#10;&#10;Description automatically generated">
              <a:extLst>
                <a:ext uri="{FF2B5EF4-FFF2-40B4-BE49-F238E27FC236}">
                  <a16:creationId xmlns:a16="http://schemas.microsoft.com/office/drawing/2014/main" id="{B1DF92F3-D532-4BB0-8DF0-7CA5C8E52B2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47833"/>
            <a:stretch/>
          </p:blipFill>
          <p:spPr>
            <a:xfrm>
              <a:off x="4268818" y="3104710"/>
              <a:ext cx="2554136" cy="914400"/>
            </a:xfrm>
            <a:prstGeom prst="rect">
              <a:avLst/>
            </a:prstGeom>
          </p:spPr>
        </p:pic>
        <p:sp>
          <p:nvSpPr>
            <p:cNvPr id="102" name="TextBox 101">
              <a:extLst>
                <a:ext uri="{FF2B5EF4-FFF2-40B4-BE49-F238E27FC236}">
                  <a16:creationId xmlns:a16="http://schemas.microsoft.com/office/drawing/2014/main" id="{C73BF05A-B676-4313-8BF7-849E0599B657}"/>
                </a:ext>
              </a:extLst>
            </p:cNvPr>
            <p:cNvSpPr txBox="1"/>
            <p:nvPr/>
          </p:nvSpPr>
          <p:spPr>
            <a:xfrm>
              <a:off x="4077748" y="3989105"/>
              <a:ext cx="2995355" cy="230832"/>
            </a:xfrm>
            <a:prstGeom prst="rect">
              <a:avLst/>
            </a:prstGeom>
            <a:noFill/>
          </p:spPr>
          <p:txBody>
            <a:bodyPr wrap="square" rtlCol="0">
              <a:spAutoFit/>
            </a:bodyPr>
            <a:lstStyle/>
            <a:p>
              <a:pPr algn="ctr"/>
              <a:r>
                <a:rPr lang="en-US" sz="900" dirty="0"/>
                <a:t>As-built L-PBF AM Mo surface finish specimens.</a:t>
              </a:r>
              <a:endParaRPr lang="en-US" sz="900" i="1" dirty="0">
                <a:cs typeface="Arial" panose="020B0604020202020204" pitchFamily="34" charset="0"/>
              </a:endParaRPr>
            </a:p>
          </p:txBody>
        </p:sp>
      </p:grpSp>
    </p:spTree>
    <p:extLst>
      <p:ext uri="{BB962C8B-B14F-4D97-AF65-F5344CB8AC3E}">
        <p14:creationId xmlns:p14="http://schemas.microsoft.com/office/powerpoint/2010/main" val="2566376388"/>
      </p:ext>
    </p:extLst>
  </p:cSld>
  <p:clrMapOvr>
    <a:masterClrMapping/>
  </p:clrMapOvr>
  <mc:AlternateContent xmlns:mc="http://schemas.openxmlformats.org/markup-compatibility/2006" xmlns:p14="http://schemas.microsoft.com/office/powerpoint/2010/main">
    <mc:Choice Requires="p14">
      <p:transition spd="slow" p14:dur="2000" advTm="43401"/>
    </mc:Choice>
    <mc:Fallback xmlns="">
      <p:transition spd="slow" advTm="4340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Non-Destructive Evaluation Constraints</a:t>
            </a:r>
          </a:p>
        </p:txBody>
      </p:sp>
      <p:sp>
        <p:nvSpPr>
          <p:cNvPr id="12" name="Content Placeholder 2"/>
          <p:cNvSpPr>
            <a:spLocks noGrp="1"/>
          </p:cNvSpPr>
          <p:nvPr>
            <p:ph idx="1"/>
          </p:nvPr>
        </p:nvSpPr>
        <p:spPr>
          <a:xfrm>
            <a:off x="297342" y="758568"/>
            <a:ext cx="7234884" cy="5746296"/>
          </a:xfrm>
        </p:spPr>
        <p:txBody>
          <a:bodyPr>
            <a:noAutofit/>
          </a:bodyPr>
          <a:lstStyle/>
          <a:p>
            <a:pPr>
              <a:lnSpc>
                <a:spcPct val="100000"/>
              </a:lnSpc>
              <a:spcBef>
                <a:spcPts val="200"/>
              </a:spcBef>
              <a:spcAft>
                <a:spcPts val="200"/>
              </a:spcAft>
            </a:pPr>
            <a:r>
              <a:rPr lang="en-US" sz="2200" dirty="0">
                <a:cs typeface="Arial" panose="020B0604020202020204" pitchFamily="34" charset="0"/>
              </a:rPr>
              <a:t>Traditional X-ray CT and µ-CT Limitations</a:t>
            </a:r>
          </a:p>
          <a:p>
            <a:pPr marL="519113" lvl="1" indent="-285750" fontAlgn="auto">
              <a:lnSpc>
                <a:spcPct val="100000"/>
              </a:lnSpc>
              <a:spcBef>
                <a:spcPts val="200"/>
              </a:spcBef>
              <a:spcAft>
                <a:spcPts val="200"/>
              </a:spcAft>
              <a:buFont typeface="Arial" panose="020B0604020202020204" pitchFamily="34" charset="0"/>
              <a:buChar char="‒"/>
            </a:pPr>
            <a:r>
              <a:rPr lang="en-US" sz="1800" dirty="0">
                <a:cs typeface="Arial" panose="020B0604020202020204" pitchFamily="34" charset="0"/>
              </a:rPr>
              <a:t>Unsuitable to high atomic number refractory metals</a:t>
            </a:r>
          </a:p>
          <a:p>
            <a:pPr marL="519113" lvl="1" indent="-285750" fontAlgn="auto">
              <a:lnSpc>
                <a:spcPct val="100000"/>
              </a:lnSpc>
              <a:spcBef>
                <a:spcPts val="200"/>
              </a:spcBef>
              <a:spcAft>
                <a:spcPts val="200"/>
              </a:spcAft>
              <a:buFont typeface="Arial" panose="020B0604020202020204" pitchFamily="34" charset="0"/>
              <a:buChar char="‒"/>
            </a:pPr>
            <a:r>
              <a:rPr lang="en-US" sz="1800" dirty="0">
                <a:cs typeface="Arial" panose="020B0604020202020204" pitchFamily="34" charset="0"/>
              </a:rPr>
              <a:t>Elements with high radio-opacity (high scatter, low penetration depth) resulting in poor S/N and unresolvable images.</a:t>
            </a:r>
          </a:p>
          <a:p>
            <a:pPr marL="519113" lvl="1" indent="-285750" fontAlgn="auto">
              <a:lnSpc>
                <a:spcPct val="100000"/>
              </a:lnSpc>
              <a:spcBef>
                <a:spcPts val="200"/>
              </a:spcBef>
              <a:spcAft>
                <a:spcPts val="200"/>
              </a:spcAft>
              <a:buFont typeface="Arial" panose="020B0604020202020204" pitchFamily="34" charset="0"/>
              <a:buChar char="‒"/>
            </a:pPr>
            <a:r>
              <a:rPr lang="en-US" sz="1800" dirty="0">
                <a:cs typeface="Arial" panose="020B0604020202020204" pitchFamily="34" charset="0"/>
              </a:rPr>
              <a:t>225 kV, 450 kV, 2 MeV sources (MSFC).</a:t>
            </a:r>
          </a:p>
          <a:p>
            <a:pPr marL="519113" lvl="1" indent="-285750" fontAlgn="auto">
              <a:lnSpc>
                <a:spcPct val="100000"/>
              </a:lnSpc>
              <a:spcBef>
                <a:spcPts val="200"/>
              </a:spcBef>
              <a:spcAft>
                <a:spcPts val="200"/>
              </a:spcAft>
              <a:buFont typeface="Arial" panose="020B0604020202020204" pitchFamily="34" charset="0"/>
              <a:buChar char="‒"/>
            </a:pPr>
            <a:endParaRPr lang="en-US" sz="1000" dirty="0">
              <a:cs typeface="Arial" panose="020B0604020202020204" pitchFamily="34" charset="0"/>
            </a:endParaRPr>
          </a:p>
          <a:p>
            <a:pPr>
              <a:lnSpc>
                <a:spcPct val="100000"/>
              </a:lnSpc>
              <a:spcBef>
                <a:spcPts val="200"/>
              </a:spcBef>
              <a:spcAft>
                <a:spcPts val="200"/>
              </a:spcAft>
            </a:pPr>
            <a:r>
              <a:rPr lang="en-US" sz="2200" dirty="0">
                <a:cs typeface="Arial" panose="020B0604020202020204" pitchFamily="34" charset="0"/>
              </a:rPr>
              <a:t>High Energy X-ray CT</a:t>
            </a:r>
          </a:p>
          <a:p>
            <a:pPr marL="511175" lvl="1" indent="-285750" fontAlgn="auto">
              <a:lnSpc>
                <a:spcPct val="100000"/>
              </a:lnSpc>
              <a:spcBef>
                <a:spcPts val="200"/>
              </a:spcBef>
              <a:spcAft>
                <a:spcPts val="200"/>
              </a:spcAft>
              <a:buFont typeface="Arial" panose="020B0604020202020204" pitchFamily="34" charset="0"/>
              <a:buChar char="‒"/>
            </a:pPr>
            <a:r>
              <a:rPr lang="en-US" sz="1800" dirty="0">
                <a:cs typeface="Arial" panose="020B0604020202020204" pitchFamily="34" charset="0"/>
              </a:rPr>
              <a:t>6 MeV x-ray: North Star Imaging </a:t>
            </a:r>
          </a:p>
          <a:p>
            <a:pPr marL="511175" lvl="1" indent="-285750" fontAlgn="auto">
              <a:lnSpc>
                <a:spcPct val="100000"/>
              </a:lnSpc>
              <a:spcBef>
                <a:spcPts val="200"/>
              </a:spcBef>
              <a:spcAft>
                <a:spcPts val="200"/>
              </a:spcAft>
              <a:buFont typeface="Arial" panose="020B0604020202020204" pitchFamily="34" charset="0"/>
              <a:buChar char="‒"/>
            </a:pPr>
            <a:r>
              <a:rPr lang="en-US" sz="1800" dirty="0">
                <a:cs typeface="Arial" panose="020B0604020202020204" pitchFamily="34" charset="0"/>
              </a:rPr>
              <a:t>6 MeV x-ray: CAN awarded to RadiaBeam.</a:t>
            </a:r>
          </a:p>
          <a:p>
            <a:pPr marL="511175" lvl="1" indent="-285750" fontAlgn="auto">
              <a:lnSpc>
                <a:spcPct val="100000"/>
              </a:lnSpc>
              <a:spcBef>
                <a:spcPts val="200"/>
              </a:spcBef>
              <a:spcAft>
                <a:spcPts val="200"/>
              </a:spcAft>
              <a:buFont typeface="Arial" panose="020B0604020202020204" pitchFamily="34" charset="0"/>
              <a:buChar char="‒"/>
            </a:pPr>
            <a:r>
              <a:rPr lang="en-US" sz="1800" dirty="0">
                <a:cs typeface="Arial" panose="020B0604020202020204" pitchFamily="34" charset="0"/>
              </a:rPr>
              <a:t>C103 and W demonstrated. Mo in-work.</a:t>
            </a:r>
          </a:p>
          <a:p>
            <a:pPr marL="511175" lvl="1" indent="-285750" fontAlgn="auto">
              <a:lnSpc>
                <a:spcPct val="100000"/>
              </a:lnSpc>
              <a:spcBef>
                <a:spcPts val="200"/>
              </a:spcBef>
              <a:spcAft>
                <a:spcPts val="200"/>
              </a:spcAft>
              <a:buFont typeface="Arial" panose="020B0604020202020204" pitchFamily="34" charset="0"/>
              <a:buChar char="‒"/>
            </a:pPr>
            <a:endParaRPr lang="en-US" sz="1000" dirty="0">
              <a:cs typeface="Arial" panose="020B0604020202020204" pitchFamily="34" charset="0"/>
            </a:endParaRPr>
          </a:p>
          <a:p>
            <a:pPr>
              <a:lnSpc>
                <a:spcPct val="100000"/>
              </a:lnSpc>
              <a:spcBef>
                <a:spcPts val="200"/>
              </a:spcBef>
              <a:spcAft>
                <a:spcPts val="200"/>
              </a:spcAft>
            </a:pPr>
            <a:r>
              <a:rPr lang="en-US" sz="2200" dirty="0">
                <a:cs typeface="Arial" panose="020B0604020202020204" pitchFamily="34" charset="0"/>
              </a:rPr>
              <a:t>Neutron Radiography / CT</a:t>
            </a:r>
          </a:p>
          <a:p>
            <a:pPr marL="519113" lvl="1" indent="-285750" fontAlgn="auto">
              <a:lnSpc>
                <a:spcPct val="100000"/>
              </a:lnSpc>
              <a:spcBef>
                <a:spcPts val="200"/>
              </a:spcBef>
              <a:spcAft>
                <a:spcPts val="200"/>
              </a:spcAft>
              <a:buFont typeface="Arial" panose="020B0604020202020204" pitchFamily="34" charset="0"/>
              <a:buChar char="‒"/>
            </a:pPr>
            <a:r>
              <a:rPr lang="en-US" sz="1800" dirty="0">
                <a:cs typeface="Arial" panose="020B0604020202020204" pitchFamily="34" charset="0"/>
              </a:rPr>
              <a:t>CAN awarded to Phoenix.</a:t>
            </a:r>
          </a:p>
          <a:p>
            <a:pPr marL="519113" lvl="1" indent="-285750" fontAlgn="auto">
              <a:lnSpc>
                <a:spcPct val="100000"/>
              </a:lnSpc>
              <a:spcBef>
                <a:spcPts val="200"/>
              </a:spcBef>
              <a:spcAft>
                <a:spcPts val="200"/>
              </a:spcAft>
              <a:buFont typeface="Arial" panose="020B0604020202020204" pitchFamily="34" charset="0"/>
              <a:buChar char="‒"/>
            </a:pPr>
            <a:r>
              <a:rPr lang="en-US" sz="1800" dirty="0">
                <a:cs typeface="Arial" panose="020B0604020202020204" pitchFamily="34" charset="0"/>
              </a:rPr>
              <a:t>Potential for part activation (e.g. Hf in C103) impact transport, schedule, and handling.</a:t>
            </a:r>
          </a:p>
          <a:p>
            <a:pPr marL="519113" lvl="1" indent="-285750" fontAlgn="auto">
              <a:lnSpc>
                <a:spcPct val="100000"/>
              </a:lnSpc>
              <a:spcBef>
                <a:spcPts val="200"/>
              </a:spcBef>
              <a:spcAft>
                <a:spcPts val="200"/>
              </a:spcAft>
              <a:buFont typeface="Arial" panose="020B0604020202020204" pitchFamily="34" charset="0"/>
              <a:buChar char="‒"/>
            </a:pPr>
            <a:r>
              <a:rPr lang="en-US" sz="1800" dirty="0">
                <a:cs typeface="Arial" panose="020B0604020202020204" pitchFamily="34" charset="0"/>
              </a:rPr>
              <a:t>National user facilities (e.g. DOE, NIST) not practical.</a:t>
            </a:r>
          </a:p>
          <a:p>
            <a:pPr marL="519113" lvl="1" indent="-285750" fontAlgn="auto">
              <a:lnSpc>
                <a:spcPct val="100000"/>
              </a:lnSpc>
              <a:spcBef>
                <a:spcPts val="200"/>
              </a:spcBef>
              <a:spcAft>
                <a:spcPts val="200"/>
              </a:spcAft>
              <a:buFont typeface="Arial" panose="020B0604020202020204" pitchFamily="34" charset="0"/>
              <a:buChar char="‒"/>
            </a:pPr>
            <a:endParaRPr lang="en-US" sz="1000" dirty="0">
              <a:cs typeface="Arial" panose="020B0604020202020204" pitchFamily="34" charset="0"/>
            </a:endParaRPr>
          </a:p>
          <a:p>
            <a:pPr>
              <a:lnSpc>
                <a:spcPct val="100000"/>
              </a:lnSpc>
              <a:spcBef>
                <a:spcPts val="200"/>
              </a:spcBef>
              <a:spcAft>
                <a:spcPts val="200"/>
              </a:spcAft>
            </a:pPr>
            <a:r>
              <a:rPr lang="en-US" sz="2200" dirty="0">
                <a:cs typeface="Arial" panose="020B0604020202020204" pitchFamily="34" charset="0"/>
              </a:rPr>
              <a:t>Destructive Evaluation</a:t>
            </a:r>
          </a:p>
          <a:p>
            <a:pPr marL="519113" indent="-285750" fontAlgn="auto">
              <a:lnSpc>
                <a:spcPct val="100000"/>
              </a:lnSpc>
              <a:spcBef>
                <a:spcPts val="200"/>
              </a:spcBef>
              <a:spcAft>
                <a:spcPts val="200"/>
              </a:spcAft>
              <a:buFont typeface="Arial" panose="020B0604020202020204" pitchFamily="34" charset="0"/>
              <a:buChar char="‒"/>
            </a:pPr>
            <a:r>
              <a:rPr lang="en-US" sz="1800" dirty="0">
                <a:cs typeface="Arial" panose="020B0604020202020204" pitchFamily="34" charset="0"/>
              </a:rPr>
              <a:t>Layer-wise imaging (control data).</a:t>
            </a:r>
            <a:endParaRPr lang="en-US" sz="2000" dirty="0"/>
          </a:p>
        </p:txBody>
      </p:sp>
      <p:grpSp>
        <p:nvGrpSpPr>
          <p:cNvPr id="43" name="Group 42">
            <a:extLst>
              <a:ext uri="{FF2B5EF4-FFF2-40B4-BE49-F238E27FC236}">
                <a16:creationId xmlns:a16="http://schemas.microsoft.com/office/drawing/2014/main" id="{04A0186A-9D05-433E-926B-7CAEC6999C1B}"/>
              </a:ext>
            </a:extLst>
          </p:cNvPr>
          <p:cNvGrpSpPr/>
          <p:nvPr/>
        </p:nvGrpSpPr>
        <p:grpSpPr>
          <a:xfrm>
            <a:off x="4970566" y="2099778"/>
            <a:ext cx="3024358" cy="1107067"/>
            <a:chOff x="5171698" y="3010928"/>
            <a:chExt cx="3024358" cy="1107067"/>
          </a:xfrm>
        </p:grpSpPr>
        <p:pic>
          <p:nvPicPr>
            <p:cNvPr id="44" name="Picture 43">
              <a:extLst>
                <a:ext uri="{FF2B5EF4-FFF2-40B4-BE49-F238E27FC236}">
                  <a16:creationId xmlns:a16="http://schemas.microsoft.com/office/drawing/2014/main" id="{94FC5FAB-6512-46BF-807C-F541FAC8B13F}"/>
                </a:ext>
              </a:extLst>
            </p:cNvPr>
            <p:cNvPicPr>
              <a:picLocks noChangeAspect="1"/>
            </p:cNvPicPr>
            <p:nvPr/>
          </p:nvPicPr>
          <p:blipFill rotWithShape="1">
            <a:blip r:embed="rId3">
              <a:extLst>
                <a:ext uri="{28A0092B-C50C-407E-A947-70E740481C1C}">
                  <a14:useLocalDpi xmlns:a14="http://schemas.microsoft.com/office/drawing/2010/main" val="0"/>
                </a:ext>
              </a:extLst>
            </a:blip>
            <a:srcRect l="7297" t="7106" r="3192" b="6168"/>
            <a:stretch/>
          </p:blipFill>
          <p:spPr>
            <a:xfrm>
              <a:off x="7165407" y="3010928"/>
              <a:ext cx="924884" cy="914400"/>
            </a:xfrm>
            <a:prstGeom prst="rect">
              <a:avLst/>
            </a:prstGeom>
          </p:spPr>
        </p:pic>
        <p:pic>
          <p:nvPicPr>
            <p:cNvPr id="45" name="Picture 44">
              <a:extLst>
                <a:ext uri="{FF2B5EF4-FFF2-40B4-BE49-F238E27FC236}">
                  <a16:creationId xmlns:a16="http://schemas.microsoft.com/office/drawing/2014/main" id="{4D2BAF43-98AF-4EDB-B6D2-1E378BD34D23}"/>
                </a:ext>
              </a:extLst>
            </p:cNvPr>
            <p:cNvPicPr>
              <a:picLocks noChangeAspect="1"/>
            </p:cNvPicPr>
            <p:nvPr/>
          </p:nvPicPr>
          <p:blipFill rotWithShape="1">
            <a:blip r:embed="rId4">
              <a:extLst>
                <a:ext uri="{28A0092B-C50C-407E-A947-70E740481C1C}">
                  <a14:useLocalDpi xmlns:a14="http://schemas.microsoft.com/office/drawing/2010/main" val="0"/>
                </a:ext>
              </a:extLst>
            </a:blip>
            <a:srcRect l="4871" r="4083"/>
            <a:stretch/>
          </p:blipFill>
          <p:spPr>
            <a:xfrm>
              <a:off x="5171698" y="3468128"/>
              <a:ext cx="1993709" cy="457200"/>
            </a:xfrm>
            <a:prstGeom prst="rect">
              <a:avLst/>
            </a:prstGeom>
          </p:spPr>
        </p:pic>
        <p:sp>
          <p:nvSpPr>
            <p:cNvPr id="46" name="TextBox 45">
              <a:extLst>
                <a:ext uri="{FF2B5EF4-FFF2-40B4-BE49-F238E27FC236}">
                  <a16:creationId xmlns:a16="http://schemas.microsoft.com/office/drawing/2014/main" id="{E6FF01A4-5417-4CC7-86AE-1FA58EF0E0C7}"/>
                </a:ext>
              </a:extLst>
            </p:cNvPr>
            <p:cNvSpPr txBox="1"/>
            <p:nvPr/>
          </p:nvSpPr>
          <p:spPr>
            <a:xfrm>
              <a:off x="5171698" y="3871774"/>
              <a:ext cx="3024358" cy="246221"/>
            </a:xfrm>
            <a:prstGeom prst="rect">
              <a:avLst/>
            </a:prstGeom>
            <a:noFill/>
          </p:spPr>
          <p:txBody>
            <a:bodyPr wrap="square" rtlCol="0">
              <a:spAutoFit/>
            </a:bodyPr>
            <a:lstStyle/>
            <a:p>
              <a:pPr algn="ctr"/>
              <a:r>
                <a:rPr lang="en-US" sz="1000" dirty="0"/>
                <a:t>2 MeV x-ray of LPBF W. Course defect resolvable.</a:t>
              </a:r>
            </a:p>
          </p:txBody>
        </p:sp>
      </p:grpSp>
      <p:grpSp>
        <p:nvGrpSpPr>
          <p:cNvPr id="47" name="Group 46">
            <a:extLst>
              <a:ext uri="{FF2B5EF4-FFF2-40B4-BE49-F238E27FC236}">
                <a16:creationId xmlns:a16="http://schemas.microsoft.com/office/drawing/2014/main" id="{C64E1205-FAEB-43E1-B53C-CF3FE0B289FD}"/>
              </a:ext>
            </a:extLst>
          </p:cNvPr>
          <p:cNvGrpSpPr/>
          <p:nvPr/>
        </p:nvGrpSpPr>
        <p:grpSpPr>
          <a:xfrm>
            <a:off x="7576676" y="4887537"/>
            <a:ext cx="4507442" cy="1900033"/>
            <a:chOff x="6512460" y="4622676"/>
            <a:chExt cx="4507442" cy="1900033"/>
          </a:xfrm>
        </p:grpSpPr>
        <p:grpSp>
          <p:nvGrpSpPr>
            <p:cNvPr id="48" name="Group 47">
              <a:extLst>
                <a:ext uri="{FF2B5EF4-FFF2-40B4-BE49-F238E27FC236}">
                  <a16:creationId xmlns:a16="http://schemas.microsoft.com/office/drawing/2014/main" id="{1A865D97-ED8B-4C0F-BF47-93D261301782}"/>
                </a:ext>
              </a:extLst>
            </p:cNvPr>
            <p:cNvGrpSpPr/>
            <p:nvPr/>
          </p:nvGrpSpPr>
          <p:grpSpPr>
            <a:xfrm>
              <a:off x="6512460" y="4622676"/>
              <a:ext cx="4507441" cy="1900033"/>
              <a:chOff x="8793763" y="4806050"/>
              <a:chExt cx="4507441" cy="1900033"/>
            </a:xfrm>
          </p:grpSpPr>
          <p:sp>
            <p:nvSpPr>
              <p:cNvPr id="51" name="TextBox 60">
                <a:extLst>
                  <a:ext uri="{FF2B5EF4-FFF2-40B4-BE49-F238E27FC236}">
                    <a16:creationId xmlns:a16="http://schemas.microsoft.com/office/drawing/2014/main" id="{86AFF0D1-59E2-43F1-97E2-547EC3B4297B}"/>
                  </a:ext>
                </a:extLst>
              </p:cNvPr>
              <p:cNvSpPr txBox="1"/>
              <p:nvPr/>
            </p:nvSpPr>
            <p:spPr>
              <a:xfrm>
                <a:off x="8793763" y="6305973"/>
                <a:ext cx="4507441" cy="400110"/>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lgn="ctr"/>
                <a:r>
                  <a:rPr lang="en-US" sz="1000" dirty="0">
                    <a:latin typeface="Arial" panose="020B0604020202020204" pitchFamily="34" charset="0"/>
                    <a:cs typeface="Arial" panose="020B0604020202020204" pitchFamily="34" charset="0"/>
                  </a:rPr>
                  <a:t>Robomet layer-wise destructive inspection of AM W.  Coarse, medium, and fine defects resolvable.</a:t>
                </a:r>
              </a:p>
            </p:txBody>
          </p:sp>
          <p:pic>
            <p:nvPicPr>
              <p:cNvPr id="52" name="Picture 51" descr="A picture containing text, indoor&#10;&#10;Description automatically generated">
                <a:extLst>
                  <a:ext uri="{FF2B5EF4-FFF2-40B4-BE49-F238E27FC236}">
                    <a16:creationId xmlns:a16="http://schemas.microsoft.com/office/drawing/2014/main" id="{DC72D7D5-93EA-4F3D-8F80-9C0AD036CF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93764" y="4806050"/>
                <a:ext cx="1289009" cy="1554480"/>
              </a:xfrm>
              <a:prstGeom prst="rect">
                <a:avLst/>
              </a:prstGeom>
            </p:spPr>
          </p:pic>
        </p:grpSp>
        <p:pic>
          <p:nvPicPr>
            <p:cNvPr id="49" name="Picture 48" descr="Logo&#10;&#10;Description automatically generated">
              <a:extLst>
                <a:ext uri="{FF2B5EF4-FFF2-40B4-BE49-F238E27FC236}">
                  <a16:creationId xmlns:a16="http://schemas.microsoft.com/office/drawing/2014/main" id="{6C607AB8-FCC3-48C5-B5DC-67634A7DCA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13049" y="4622676"/>
              <a:ext cx="1663714" cy="1554480"/>
            </a:xfrm>
            <a:prstGeom prst="rect">
              <a:avLst/>
            </a:prstGeom>
          </p:spPr>
        </p:pic>
        <p:pic>
          <p:nvPicPr>
            <p:cNvPr id="50" name="Picture 49" descr="Logo&#10;&#10;Description automatically generated">
              <a:extLst>
                <a:ext uri="{FF2B5EF4-FFF2-40B4-BE49-F238E27FC236}">
                  <a16:creationId xmlns:a16="http://schemas.microsoft.com/office/drawing/2014/main" id="{023C04FD-0FD8-47FB-B334-CF9C074E7C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0629" y="4622676"/>
              <a:ext cx="1529273" cy="1554480"/>
            </a:xfrm>
            <a:prstGeom prst="rect">
              <a:avLst/>
            </a:prstGeom>
          </p:spPr>
        </p:pic>
      </p:grpSp>
      <p:grpSp>
        <p:nvGrpSpPr>
          <p:cNvPr id="53" name="Group 52">
            <a:extLst>
              <a:ext uri="{FF2B5EF4-FFF2-40B4-BE49-F238E27FC236}">
                <a16:creationId xmlns:a16="http://schemas.microsoft.com/office/drawing/2014/main" id="{D8A34FF6-1353-40CA-A21B-0F663070E6A3}"/>
              </a:ext>
            </a:extLst>
          </p:cNvPr>
          <p:cNvGrpSpPr/>
          <p:nvPr/>
        </p:nvGrpSpPr>
        <p:grpSpPr>
          <a:xfrm>
            <a:off x="7509383" y="2760891"/>
            <a:ext cx="2391864" cy="2095196"/>
            <a:chOff x="9329061" y="2155825"/>
            <a:chExt cx="2391864" cy="2095196"/>
          </a:xfrm>
        </p:grpSpPr>
        <p:pic>
          <p:nvPicPr>
            <p:cNvPr id="54" name="Picture 53" descr="A picture containing night sky&#10;&#10;Description automatically generated">
              <a:extLst>
                <a:ext uri="{FF2B5EF4-FFF2-40B4-BE49-F238E27FC236}">
                  <a16:creationId xmlns:a16="http://schemas.microsoft.com/office/drawing/2014/main" id="{4BE75D0A-3560-457E-A8F0-764DF35AFF4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41698" r="46503"/>
            <a:stretch/>
          </p:blipFill>
          <p:spPr>
            <a:xfrm rot="5400000">
              <a:off x="9760216" y="2038811"/>
              <a:ext cx="1594772" cy="1828800"/>
            </a:xfrm>
            <a:prstGeom prst="rect">
              <a:avLst/>
            </a:prstGeom>
          </p:spPr>
        </p:pic>
        <p:sp>
          <p:nvSpPr>
            <p:cNvPr id="55" name="TextBox 54">
              <a:extLst>
                <a:ext uri="{FF2B5EF4-FFF2-40B4-BE49-F238E27FC236}">
                  <a16:creationId xmlns:a16="http://schemas.microsoft.com/office/drawing/2014/main" id="{61BE21C5-1C53-4D01-A67B-ACC3624CFB11}"/>
                </a:ext>
              </a:extLst>
            </p:cNvPr>
            <p:cNvSpPr txBox="1"/>
            <p:nvPr/>
          </p:nvSpPr>
          <p:spPr>
            <a:xfrm>
              <a:off x="9329061" y="3697023"/>
              <a:ext cx="2391864" cy="553998"/>
            </a:xfrm>
            <a:prstGeom prst="rect">
              <a:avLst/>
            </a:prstGeom>
            <a:noFill/>
          </p:spPr>
          <p:txBody>
            <a:bodyPr wrap="square" rtlCol="0">
              <a:spAutoFit/>
            </a:bodyPr>
            <a:lstStyle/>
            <a:p>
              <a:pPr algn="ctr"/>
              <a:r>
                <a:rPr lang="en-US" sz="1000" dirty="0"/>
                <a:t>7 MeV x-ray of L-PBF AM W and C103. Coarse and medium defects resolvable. Courtesy RadiaBeam.</a:t>
              </a:r>
            </a:p>
          </p:txBody>
        </p:sp>
      </p:grpSp>
      <p:grpSp>
        <p:nvGrpSpPr>
          <p:cNvPr id="56" name="Group 55">
            <a:extLst>
              <a:ext uri="{FF2B5EF4-FFF2-40B4-BE49-F238E27FC236}">
                <a16:creationId xmlns:a16="http://schemas.microsoft.com/office/drawing/2014/main" id="{D85F65C0-BD82-441C-9E4B-580EAB3D130F}"/>
              </a:ext>
            </a:extLst>
          </p:cNvPr>
          <p:cNvGrpSpPr/>
          <p:nvPr/>
        </p:nvGrpSpPr>
        <p:grpSpPr>
          <a:xfrm>
            <a:off x="9673355" y="2778181"/>
            <a:ext cx="2518813" cy="2071234"/>
            <a:chOff x="9639171" y="2776223"/>
            <a:chExt cx="2518813" cy="2071234"/>
          </a:xfrm>
        </p:grpSpPr>
        <p:sp>
          <p:nvSpPr>
            <p:cNvPr id="57" name="TextBox 56">
              <a:extLst>
                <a:ext uri="{FF2B5EF4-FFF2-40B4-BE49-F238E27FC236}">
                  <a16:creationId xmlns:a16="http://schemas.microsoft.com/office/drawing/2014/main" id="{15D21E5F-AE34-4EBD-B466-9B823817A27A}"/>
                </a:ext>
              </a:extLst>
            </p:cNvPr>
            <p:cNvSpPr txBox="1"/>
            <p:nvPr/>
          </p:nvSpPr>
          <p:spPr>
            <a:xfrm>
              <a:off x="9639171" y="4293459"/>
              <a:ext cx="2518813" cy="553998"/>
            </a:xfrm>
            <a:prstGeom prst="rect">
              <a:avLst/>
            </a:prstGeom>
            <a:noFill/>
          </p:spPr>
          <p:txBody>
            <a:bodyPr wrap="square" rtlCol="0">
              <a:spAutoFit/>
            </a:bodyPr>
            <a:lstStyle/>
            <a:p>
              <a:pPr algn="ctr"/>
              <a:r>
                <a:rPr lang="en-US" sz="1000" dirty="0"/>
                <a:t>Neutron radiograph of AM W NDE specimens. Coarse and medium defects resolvable. Courtesy Phoenix.</a:t>
              </a:r>
            </a:p>
          </p:txBody>
        </p:sp>
        <p:pic>
          <p:nvPicPr>
            <p:cNvPr id="58" name="Picture 57" descr="A picture containing text&#10;&#10;Description automatically generated">
              <a:extLst>
                <a:ext uri="{FF2B5EF4-FFF2-40B4-BE49-F238E27FC236}">
                  <a16:creationId xmlns:a16="http://schemas.microsoft.com/office/drawing/2014/main" id="{1B7A34B3-F933-4F45-B1A5-93D3E6EFE4D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96321" y="2776223"/>
              <a:ext cx="1554480" cy="1564397"/>
            </a:xfrm>
            <a:prstGeom prst="rect">
              <a:avLst/>
            </a:prstGeom>
          </p:spPr>
        </p:pic>
        <p:pic>
          <p:nvPicPr>
            <p:cNvPr id="59" name="Picture 58" descr="A picture containing red, dark&#10;&#10;Description automatically generated">
              <a:extLst>
                <a:ext uri="{FF2B5EF4-FFF2-40B4-BE49-F238E27FC236}">
                  <a16:creationId xmlns:a16="http://schemas.microsoft.com/office/drawing/2014/main" id="{609F82F4-DB90-46A0-9135-76075E514EB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800000">
              <a:off x="11228683" y="2786140"/>
              <a:ext cx="894268" cy="1554480"/>
            </a:xfrm>
            <a:prstGeom prst="rect">
              <a:avLst/>
            </a:prstGeom>
          </p:spPr>
        </p:pic>
      </p:grpSp>
      <p:grpSp>
        <p:nvGrpSpPr>
          <p:cNvPr id="60" name="Group 59">
            <a:extLst>
              <a:ext uri="{FF2B5EF4-FFF2-40B4-BE49-F238E27FC236}">
                <a16:creationId xmlns:a16="http://schemas.microsoft.com/office/drawing/2014/main" id="{ABD62E7C-2267-4444-B587-3EC40B3F0348}"/>
              </a:ext>
            </a:extLst>
          </p:cNvPr>
          <p:cNvGrpSpPr/>
          <p:nvPr/>
        </p:nvGrpSpPr>
        <p:grpSpPr>
          <a:xfrm>
            <a:off x="8496300" y="988658"/>
            <a:ext cx="3678903" cy="1717414"/>
            <a:chOff x="7612679" y="1012682"/>
            <a:chExt cx="3678903" cy="1717414"/>
          </a:xfrm>
        </p:grpSpPr>
        <p:grpSp>
          <p:nvGrpSpPr>
            <p:cNvPr id="61" name="Group 60">
              <a:extLst>
                <a:ext uri="{FF2B5EF4-FFF2-40B4-BE49-F238E27FC236}">
                  <a16:creationId xmlns:a16="http://schemas.microsoft.com/office/drawing/2014/main" id="{2C028D7A-D092-40C9-985E-D16708ED6FCC}"/>
                </a:ext>
              </a:extLst>
            </p:cNvPr>
            <p:cNvGrpSpPr/>
            <p:nvPr/>
          </p:nvGrpSpPr>
          <p:grpSpPr>
            <a:xfrm>
              <a:off x="7612679" y="1012682"/>
              <a:ext cx="3678903" cy="1717414"/>
              <a:chOff x="6970558" y="4525302"/>
              <a:chExt cx="3678903" cy="1717414"/>
            </a:xfrm>
          </p:grpSpPr>
          <p:sp>
            <p:nvSpPr>
              <p:cNvPr id="63" name="TextBox 62">
                <a:extLst>
                  <a:ext uri="{FF2B5EF4-FFF2-40B4-BE49-F238E27FC236}">
                    <a16:creationId xmlns:a16="http://schemas.microsoft.com/office/drawing/2014/main" id="{1D758250-C377-4706-8377-427F34745EC9}"/>
                  </a:ext>
                </a:extLst>
              </p:cNvPr>
              <p:cNvSpPr txBox="1"/>
              <p:nvPr/>
            </p:nvSpPr>
            <p:spPr>
              <a:xfrm>
                <a:off x="6970558" y="5842606"/>
                <a:ext cx="3678903" cy="400110"/>
              </a:xfrm>
              <a:prstGeom prst="rect">
                <a:avLst/>
              </a:prstGeom>
              <a:noFill/>
            </p:spPr>
            <p:txBody>
              <a:bodyPr wrap="square" rtlCol="0">
                <a:spAutoFit/>
              </a:bodyPr>
              <a:lstStyle/>
              <a:p>
                <a:pPr algn="ctr"/>
                <a:r>
                  <a:rPr lang="en-US" sz="1000" dirty="0"/>
                  <a:t>(A) Plate and cylinder NDE specimen designs with engineered defects. (B) L-PBF AM W, Mo, and C103 NDE specimens.</a:t>
                </a:r>
              </a:p>
            </p:txBody>
          </p:sp>
          <p:pic>
            <p:nvPicPr>
              <p:cNvPr id="64" name="Picture 63">
                <a:extLst>
                  <a:ext uri="{FF2B5EF4-FFF2-40B4-BE49-F238E27FC236}">
                    <a16:creationId xmlns:a16="http://schemas.microsoft.com/office/drawing/2014/main" id="{7822E7C2-A2DF-45A8-A0E2-7F2D35AAA7B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835781" y="4525302"/>
                <a:ext cx="816509" cy="1371600"/>
              </a:xfrm>
              <a:prstGeom prst="rect">
                <a:avLst/>
              </a:prstGeom>
            </p:spPr>
          </p:pic>
          <p:pic>
            <p:nvPicPr>
              <p:cNvPr id="65" name="Picture 64">
                <a:extLst>
                  <a:ext uri="{FF2B5EF4-FFF2-40B4-BE49-F238E27FC236}">
                    <a16:creationId xmlns:a16="http://schemas.microsoft.com/office/drawing/2014/main" id="{F797AAA0-6F88-4FED-B284-5551AE80886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67038" y="4525302"/>
                <a:ext cx="854359" cy="1371600"/>
              </a:xfrm>
              <a:prstGeom prst="rect">
                <a:avLst/>
              </a:prstGeom>
            </p:spPr>
          </p:pic>
        </p:grpSp>
        <p:pic>
          <p:nvPicPr>
            <p:cNvPr id="62" name="Picture 2">
              <a:extLst>
                <a:ext uri="{FF2B5EF4-FFF2-40B4-BE49-F238E27FC236}">
                  <a16:creationId xmlns:a16="http://schemas.microsoft.com/office/drawing/2014/main" id="{48C13EF8-5BE6-4734-9231-E48581B1F99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414339" y="1020329"/>
              <a:ext cx="1832793"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66" name="TextBox 33">
            <a:extLst>
              <a:ext uri="{FF2B5EF4-FFF2-40B4-BE49-F238E27FC236}">
                <a16:creationId xmlns:a16="http://schemas.microsoft.com/office/drawing/2014/main" id="{2C786B78-2073-4DD4-8AA0-32500571B3A9}"/>
              </a:ext>
            </a:extLst>
          </p:cNvPr>
          <p:cNvSpPr txBox="1"/>
          <p:nvPr/>
        </p:nvSpPr>
        <p:spPr>
          <a:xfrm>
            <a:off x="8589427" y="989404"/>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(A)</a:t>
            </a:r>
            <a:endParaRPr lang="en-US" sz="1200" b="1" dirty="0">
              <a:latin typeface="Times New Roman" panose="02020603050405020304" pitchFamily="18" charset="0"/>
              <a:ea typeface="Times New Roman" panose="02020603050405020304" pitchFamily="18" charset="0"/>
            </a:endParaRPr>
          </a:p>
        </p:txBody>
      </p:sp>
      <p:sp>
        <p:nvSpPr>
          <p:cNvPr id="67" name="TextBox 33">
            <a:extLst>
              <a:ext uri="{FF2B5EF4-FFF2-40B4-BE49-F238E27FC236}">
                <a16:creationId xmlns:a16="http://schemas.microsoft.com/office/drawing/2014/main" id="{67F28C61-4907-4B80-9B06-A94129F0E230}"/>
              </a:ext>
            </a:extLst>
          </p:cNvPr>
          <p:cNvSpPr txBox="1"/>
          <p:nvPr/>
        </p:nvSpPr>
        <p:spPr>
          <a:xfrm>
            <a:off x="11903990" y="999657"/>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(B)</a:t>
            </a:r>
            <a:endParaRPr lang="en-US" sz="12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060507"/>
      </p:ext>
    </p:extLst>
  </p:cSld>
  <p:clrMapOvr>
    <a:masterClrMapping/>
  </p:clrMapOvr>
  <mc:AlternateContent xmlns:mc="http://schemas.openxmlformats.org/markup-compatibility/2006" xmlns:p14="http://schemas.microsoft.com/office/powerpoint/2010/main">
    <mc:Choice Requires="p14">
      <p:transition spd="slow" p14:dur="2000" advTm="58373"/>
    </mc:Choice>
    <mc:Fallback xmlns="">
      <p:transition spd="slow" advTm="5837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Integration &amp; Test</a:t>
            </a:r>
          </a:p>
        </p:txBody>
      </p:sp>
      <p:sp>
        <p:nvSpPr>
          <p:cNvPr id="63" name="Content Placeholder 2">
            <a:extLst>
              <a:ext uri="{FF2B5EF4-FFF2-40B4-BE49-F238E27FC236}">
                <a16:creationId xmlns:a16="http://schemas.microsoft.com/office/drawing/2014/main" id="{9E00505A-F385-4EF3-BCC3-03AE6508425B}"/>
              </a:ext>
            </a:extLst>
          </p:cNvPr>
          <p:cNvSpPr>
            <a:spLocks noGrp="1"/>
          </p:cNvSpPr>
          <p:nvPr>
            <p:ph idx="1"/>
          </p:nvPr>
        </p:nvSpPr>
        <p:spPr>
          <a:xfrm>
            <a:off x="331210" y="941992"/>
            <a:ext cx="6789257" cy="5300188"/>
          </a:xfrm>
        </p:spPr>
        <p:txBody>
          <a:bodyPr>
            <a:noAutofit/>
          </a:bodyPr>
          <a:lstStyle/>
          <a:p>
            <a:pPr>
              <a:lnSpc>
                <a:spcPct val="100000"/>
              </a:lnSpc>
              <a:spcBef>
                <a:spcPts val="0"/>
              </a:spcBef>
            </a:pPr>
            <a:r>
              <a:rPr lang="en-US" sz="2400" dirty="0">
                <a:cs typeface="Calibri"/>
              </a:rPr>
              <a:t>Elevated Temperature Tests</a:t>
            </a:r>
            <a:endParaRPr lang="en-US" sz="2400" dirty="0"/>
          </a:p>
          <a:p>
            <a:pPr lvl="1">
              <a:lnSpc>
                <a:spcPct val="100000"/>
              </a:lnSpc>
              <a:spcBef>
                <a:spcPts val="0"/>
              </a:spcBef>
              <a:buFont typeface="Calibri" panose="020F0502020204030204" pitchFamily="34" charset="0"/>
              <a:buChar char="–"/>
            </a:pPr>
            <a:r>
              <a:rPr lang="en-US" sz="1800" dirty="0"/>
              <a:t>L-PBF AM 1 N green propulsion chambers at 0.7</a:t>
            </a:r>
            <a:r>
              <a:rPr lang="en-US" sz="1800" i="1" dirty="0"/>
              <a:t>T</a:t>
            </a:r>
            <a:r>
              <a:rPr lang="en-US" sz="1800" i="1" baseline="-25000" dirty="0"/>
              <a:t>m</a:t>
            </a:r>
            <a:r>
              <a:rPr lang="en-US" sz="1800" dirty="0"/>
              <a:t>.</a:t>
            </a:r>
          </a:p>
          <a:p>
            <a:pPr lvl="1">
              <a:lnSpc>
                <a:spcPct val="100000"/>
              </a:lnSpc>
              <a:spcBef>
                <a:spcPts val="0"/>
              </a:spcBef>
              <a:buFont typeface="Calibri" panose="020F0502020204030204" pitchFamily="34" charset="0"/>
              <a:buChar char="–"/>
            </a:pPr>
            <a:r>
              <a:rPr lang="en-US" sz="1800" dirty="0"/>
              <a:t>W: 2300 </a:t>
            </a:r>
            <a:r>
              <a:rPr lang="en-US" sz="1800" dirty="0">
                <a:cs typeface="Calibri"/>
              </a:rPr>
              <a:t>°C</a:t>
            </a:r>
            <a:r>
              <a:rPr lang="en-US" sz="1800" dirty="0"/>
              <a:t> for 5 min.</a:t>
            </a:r>
          </a:p>
          <a:p>
            <a:pPr lvl="1">
              <a:lnSpc>
                <a:spcPct val="100000"/>
              </a:lnSpc>
              <a:spcBef>
                <a:spcPts val="0"/>
              </a:spcBef>
              <a:buFont typeface="Calibri" panose="020F0502020204030204" pitchFamily="34" charset="0"/>
              <a:buChar char="–"/>
            </a:pPr>
            <a:r>
              <a:rPr lang="en-US" sz="1800" dirty="0"/>
              <a:t>Mo: 1900 </a:t>
            </a:r>
            <a:r>
              <a:rPr lang="en-US" sz="1800" dirty="0">
                <a:cs typeface="Calibri"/>
              </a:rPr>
              <a:t>°C</a:t>
            </a:r>
            <a:r>
              <a:rPr lang="en-US" sz="1800" dirty="0"/>
              <a:t> for 5 min.</a:t>
            </a:r>
          </a:p>
          <a:p>
            <a:pPr lvl="1">
              <a:lnSpc>
                <a:spcPct val="100000"/>
              </a:lnSpc>
              <a:spcBef>
                <a:spcPts val="0"/>
              </a:spcBef>
              <a:buFont typeface="Calibri" panose="020F0502020204030204" pitchFamily="34" charset="0"/>
              <a:buChar char="–"/>
            </a:pPr>
            <a:r>
              <a:rPr lang="en-US" sz="1800" dirty="0"/>
              <a:t>C103: 1700 </a:t>
            </a:r>
            <a:r>
              <a:rPr lang="en-US" sz="1800" dirty="0">
                <a:cs typeface="Calibri"/>
              </a:rPr>
              <a:t>°C</a:t>
            </a:r>
            <a:r>
              <a:rPr lang="en-US" sz="1800" dirty="0"/>
              <a:t> for 5 min.</a:t>
            </a:r>
          </a:p>
          <a:p>
            <a:pPr lvl="1">
              <a:lnSpc>
                <a:spcPct val="100000"/>
              </a:lnSpc>
              <a:spcBef>
                <a:spcPts val="0"/>
              </a:spcBef>
              <a:buFont typeface="Calibri" panose="020F0502020204030204" pitchFamily="34" charset="0"/>
              <a:buChar char="–"/>
            </a:pPr>
            <a:endParaRPr lang="en-US" sz="1800" dirty="0"/>
          </a:p>
          <a:p>
            <a:pPr>
              <a:lnSpc>
                <a:spcPct val="100000"/>
              </a:lnSpc>
              <a:spcBef>
                <a:spcPts val="0"/>
              </a:spcBef>
            </a:pPr>
            <a:r>
              <a:rPr lang="en-US" sz="2400" dirty="0">
                <a:cs typeface="Calibri"/>
              </a:rPr>
              <a:t>Future Tests</a:t>
            </a:r>
            <a:endParaRPr lang="en-US" sz="2400" dirty="0"/>
          </a:p>
          <a:p>
            <a:pPr lvl="1">
              <a:lnSpc>
                <a:spcPct val="100000"/>
              </a:lnSpc>
              <a:spcBef>
                <a:spcPts val="0"/>
              </a:spcBef>
              <a:buFont typeface="Calibri" panose="020F0502020204030204" pitchFamily="34" charset="0"/>
              <a:buChar char="–"/>
            </a:pPr>
            <a:r>
              <a:rPr lang="en-US" sz="1800" dirty="0"/>
              <a:t>NTREES</a:t>
            </a:r>
          </a:p>
          <a:p>
            <a:pPr lvl="1">
              <a:lnSpc>
                <a:spcPct val="100000"/>
              </a:lnSpc>
              <a:spcBef>
                <a:spcPts val="0"/>
              </a:spcBef>
              <a:buFont typeface="Calibri" panose="020F0502020204030204" pitchFamily="34" charset="0"/>
              <a:buChar char="–"/>
            </a:pPr>
            <a:r>
              <a:rPr lang="en-US" sz="1800" dirty="0"/>
              <a:t>INL Treat Reactor</a:t>
            </a:r>
          </a:p>
          <a:p>
            <a:pPr lvl="1">
              <a:lnSpc>
                <a:spcPct val="100000"/>
              </a:lnSpc>
              <a:spcBef>
                <a:spcPts val="0"/>
              </a:spcBef>
              <a:buFont typeface="Calibri" panose="020F0502020204030204" pitchFamily="34" charset="0"/>
              <a:buChar char="–"/>
            </a:pPr>
            <a:r>
              <a:rPr lang="en-US" sz="1800" dirty="0"/>
              <a:t>CDA RCS in vacuum</a:t>
            </a:r>
          </a:p>
          <a:p>
            <a:pPr lvl="1">
              <a:lnSpc>
                <a:spcPct val="100000"/>
              </a:lnSpc>
              <a:spcBef>
                <a:spcPts val="0"/>
              </a:spcBef>
              <a:buFont typeface="Calibri" panose="020F0502020204030204" pitchFamily="34" charset="0"/>
              <a:buChar char="–"/>
            </a:pPr>
            <a:r>
              <a:rPr lang="en-US" sz="1800" dirty="0"/>
              <a:t>L-PBF AM C103 ORCA nozzle extension</a:t>
            </a:r>
          </a:p>
          <a:p>
            <a:pPr lvl="1">
              <a:lnSpc>
                <a:spcPct val="100000"/>
              </a:lnSpc>
              <a:spcBef>
                <a:spcPts val="0"/>
              </a:spcBef>
              <a:buFont typeface="Calibri" panose="020F0502020204030204" pitchFamily="34" charset="0"/>
              <a:buChar char="–"/>
            </a:pPr>
            <a:r>
              <a:rPr lang="en-US" sz="1800" dirty="0"/>
              <a:t>LP-DED AM C103 ORCA nozzle extension</a:t>
            </a:r>
          </a:p>
          <a:p>
            <a:pPr lvl="1">
              <a:lnSpc>
                <a:spcPct val="100000"/>
              </a:lnSpc>
              <a:spcBef>
                <a:spcPts val="0"/>
              </a:spcBef>
              <a:buFont typeface="Calibri" panose="020F0502020204030204" pitchFamily="34" charset="0"/>
              <a:buChar char="–"/>
            </a:pPr>
            <a:endParaRPr lang="en-US" sz="1800" dirty="0"/>
          </a:p>
          <a:p>
            <a:pPr marL="457200" lvl="1" indent="0">
              <a:lnSpc>
                <a:spcPct val="100000"/>
              </a:lnSpc>
              <a:spcBef>
                <a:spcPts val="0"/>
              </a:spcBef>
              <a:buNone/>
            </a:pPr>
            <a:endParaRPr lang="en-US" sz="1800" dirty="0"/>
          </a:p>
        </p:txBody>
      </p:sp>
      <p:grpSp>
        <p:nvGrpSpPr>
          <p:cNvPr id="27" name="Group 26">
            <a:extLst>
              <a:ext uri="{FF2B5EF4-FFF2-40B4-BE49-F238E27FC236}">
                <a16:creationId xmlns:a16="http://schemas.microsoft.com/office/drawing/2014/main" id="{89CEE9EF-E376-4EDF-BCF1-582F56E9988D}"/>
              </a:ext>
            </a:extLst>
          </p:cNvPr>
          <p:cNvGrpSpPr/>
          <p:nvPr/>
        </p:nvGrpSpPr>
        <p:grpSpPr>
          <a:xfrm>
            <a:off x="6263006" y="939509"/>
            <a:ext cx="3533793" cy="2489491"/>
            <a:chOff x="6372207" y="2021760"/>
            <a:chExt cx="3533793" cy="2489491"/>
          </a:xfrm>
        </p:grpSpPr>
        <p:pic>
          <p:nvPicPr>
            <p:cNvPr id="28" name="Picture 27" descr="A picture containing blue&#10;&#10;Description automatically generated">
              <a:extLst>
                <a:ext uri="{FF2B5EF4-FFF2-40B4-BE49-F238E27FC236}">
                  <a16:creationId xmlns:a16="http://schemas.microsoft.com/office/drawing/2014/main" id="{4325B779-F412-4B61-856C-A5F49C9644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7721"/>
            <a:stretch/>
          </p:blipFill>
          <p:spPr>
            <a:xfrm>
              <a:off x="6430292" y="2025589"/>
              <a:ext cx="1125290" cy="2286000"/>
            </a:xfrm>
            <a:prstGeom prst="rect">
              <a:avLst/>
            </a:prstGeom>
          </p:spPr>
        </p:pic>
        <p:grpSp>
          <p:nvGrpSpPr>
            <p:cNvPr id="29" name="Group 28">
              <a:extLst>
                <a:ext uri="{FF2B5EF4-FFF2-40B4-BE49-F238E27FC236}">
                  <a16:creationId xmlns:a16="http://schemas.microsoft.com/office/drawing/2014/main" id="{DAC0E13E-9248-4FD7-8393-F994F7147ACD}"/>
                </a:ext>
              </a:extLst>
            </p:cNvPr>
            <p:cNvGrpSpPr/>
            <p:nvPr/>
          </p:nvGrpSpPr>
          <p:grpSpPr>
            <a:xfrm>
              <a:off x="6372207" y="2021760"/>
              <a:ext cx="3533793" cy="2489491"/>
              <a:chOff x="7939408" y="2701910"/>
              <a:chExt cx="3533793" cy="2489491"/>
            </a:xfrm>
          </p:grpSpPr>
          <p:sp>
            <p:nvSpPr>
              <p:cNvPr id="31" name="Rectangle 30">
                <a:extLst>
                  <a:ext uri="{FF2B5EF4-FFF2-40B4-BE49-F238E27FC236}">
                    <a16:creationId xmlns:a16="http://schemas.microsoft.com/office/drawing/2014/main" id="{2B5CD655-CDA6-465C-A2C4-18319FA6DB93}"/>
                  </a:ext>
                </a:extLst>
              </p:cNvPr>
              <p:cNvSpPr/>
              <p:nvPr/>
            </p:nvSpPr>
            <p:spPr>
              <a:xfrm>
                <a:off x="7939408" y="4945180"/>
                <a:ext cx="3533793" cy="246221"/>
              </a:xfrm>
              <a:prstGeom prst="rect">
                <a:avLst/>
              </a:prstGeom>
            </p:spPr>
            <p:txBody>
              <a:bodyPr wrap="square">
                <a:spAutoFit/>
              </a:bodyPr>
              <a:lstStyle/>
              <a:p>
                <a:pPr lvl="0" algn="ctr" eaLnBrk="0" fontAlgn="base" hangingPunct="0">
                  <a:spcBef>
                    <a:spcPct val="0"/>
                  </a:spcBef>
                  <a:spcAft>
                    <a:spcPts val="600"/>
                  </a:spcAft>
                  <a:defRPr/>
                </a:pPr>
                <a:r>
                  <a:rPr lang="en-US" sz="1000" dirty="0">
                    <a:latin typeface="Arial" panose="020B0604020202020204" pitchFamily="34" charset="0"/>
                    <a:ea typeface="MS PGothic" charset="-128"/>
                    <a:cs typeface="Arial" panose="020B0604020202020204" pitchFamily="34" charset="0"/>
                  </a:rPr>
                  <a:t>(A) L-PBF AM Mo pre-test and (B) chamber test at </a:t>
                </a:r>
                <a:r>
                  <a:rPr lang="en-US" sz="1000" dirty="0">
                    <a:ea typeface="MS PGothic" charset="-128"/>
                    <a:cs typeface="Arial" panose="020B0604020202020204" pitchFamily="34" charset="0"/>
                  </a:rPr>
                  <a:t>190</a:t>
                </a:r>
                <a:r>
                  <a:rPr lang="en-US" sz="1000" dirty="0"/>
                  <a:t>0 C</a:t>
                </a:r>
                <a:r>
                  <a:rPr kumimoji="0" lang="en-US" sz="1000" i="0" u="none" strike="noStrike" kern="1200" cap="none" spc="0" normalizeH="0" baseline="0" noProof="0" dirty="0">
                    <a:ln>
                      <a:noFill/>
                    </a:ln>
                    <a:uLnTx/>
                    <a:uFillTx/>
                    <a:latin typeface="Arial" panose="020B0604020202020204" pitchFamily="34" charset="0"/>
                    <a:ea typeface="MS PGothic" charset="-128"/>
                    <a:cs typeface="Arial" panose="020B0604020202020204" pitchFamily="34" charset="0"/>
                  </a:rPr>
                  <a:t>.</a:t>
                </a:r>
              </a:p>
            </p:txBody>
          </p:sp>
          <p:pic>
            <p:nvPicPr>
              <p:cNvPr id="32" name="Picture 31" descr="A close up of a camera lens&#10;&#10;Description automatically generated with medium confidence">
                <a:extLst>
                  <a:ext uri="{FF2B5EF4-FFF2-40B4-BE49-F238E27FC236}">
                    <a16:creationId xmlns:a16="http://schemas.microsoft.com/office/drawing/2014/main" id="{87F1F0D4-BF9E-494A-B31B-FAA9D8DB96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21681" y="2701910"/>
                <a:ext cx="2304467" cy="2286000"/>
              </a:xfrm>
              <a:prstGeom prst="rect">
                <a:avLst/>
              </a:prstGeom>
            </p:spPr>
          </p:pic>
        </p:grpSp>
      </p:grpSp>
      <p:grpSp>
        <p:nvGrpSpPr>
          <p:cNvPr id="33" name="Group 32">
            <a:extLst>
              <a:ext uri="{FF2B5EF4-FFF2-40B4-BE49-F238E27FC236}">
                <a16:creationId xmlns:a16="http://schemas.microsoft.com/office/drawing/2014/main" id="{F1C4A7A0-334D-4D97-A76A-EAE461BA5798}"/>
              </a:ext>
            </a:extLst>
          </p:cNvPr>
          <p:cNvGrpSpPr/>
          <p:nvPr/>
        </p:nvGrpSpPr>
        <p:grpSpPr>
          <a:xfrm>
            <a:off x="9830472" y="1462281"/>
            <a:ext cx="2151000" cy="2523365"/>
            <a:chOff x="529569" y="1172093"/>
            <a:chExt cx="2151000" cy="2523365"/>
          </a:xfrm>
        </p:grpSpPr>
        <p:pic>
          <p:nvPicPr>
            <p:cNvPr id="34" name="Picture 33" descr="A picture containing background pattern&#10;&#10;Description automatically generated">
              <a:extLst>
                <a:ext uri="{FF2B5EF4-FFF2-40B4-BE49-F238E27FC236}">
                  <a16:creationId xmlns:a16="http://schemas.microsoft.com/office/drawing/2014/main" id="{833EBF4B-30FF-4BE5-A70E-35EAE33AD95F}"/>
                </a:ext>
              </a:extLst>
            </p:cNvPr>
            <p:cNvPicPr>
              <a:picLocks noChangeAspect="1"/>
            </p:cNvPicPr>
            <p:nvPr/>
          </p:nvPicPr>
          <p:blipFill>
            <a:blip r:embed="rId5"/>
            <a:stretch>
              <a:fillRect/>
            </a:stretch>
          </p:blipFill>
          <p:spPr>
            <a:xfrm>
              <a:off x="640952" y="1172093"/>
              <a:ext cx="1954075" cy="2011680"/>
            </a:xfrm>
            <a:prstGeom prst="rect">
              <a:avLst/>
            </a:prstGeom>
          </p:spPr>
        </p:pic>
        <p:sp>
          <p:nvSpPr>
            <p:cNvPr id="41" name="TextBox 40">
              <a:extLst>
                <a:ext uri="{FF2B5EF4-FFF2-40B4-BE49-F238E27FC236}">
                  <a16:creationId xmlns:a16="http://schemas.microsoft.com/office/drawing/2014/main" id="{378606AE-9EB2-4259-BD47-8B23F1BFB700}"/>
                </a:ext>
              </a:extLst>
            </p:cNvPr>
            <p:cNvSpPr txBox="1"/>
            <p:nvPr/>
          </p:nvSpPr>
          <p:spPr>
            <a:xfrm>
              <a:off x="529569" y="3141460"/>
              <a:ext cx="2151000" cy="553998"/>
            </a:xfrm>
            <a:prstGeom prst="rect">
              <a:avLst/>
            </a:prstGeom>
            <a:noFill/>
          </p:spPr>
          <p:txBody>
            <a:bodyPr wrap="square" rtlCol="0">
              <a:spAutoFit/>
            </a:bodyPr>
            <a:lstStyle/>
            <a:p>
              <a:pPr algn="ctr"/>
              <a:r>
                <a:rPr lang="en-US" sz="1000" dirty="0">
                  <a:cs typeface="Arial" panose="020B0604020202020204" pitchFamily="34" charset="0"/>
                </a:rPr>
                <a:t>L-PBF AM tungsten heat exchanger segment for the INL TREAT reactor supporting SNP.</a:t>
              </a:r>
              <a:endParaRPr lang="en-US" sz="1000" i="1" dirty="0">
                <a:cs typeface="Arial" panose="020B0604020202020204" pitchFamily="34" charset="0"/>
              </a:endParaRPr>
            </a:p>
          </p:txBody>
        </p:sp>
      </p:grpSp>
      <p:grpSp>
        <p:nvGrpSpPr>
          <p:cNvPr id="43" name="Group 42">
            <a:extLst>
              <a:ext uri="{FF2B5EF4-FFF2-40B4-BE49-F238E27FC236}">
                <a16:creationId xmlns:a16="http://schemas.microsoft.com/office/drawing/2014/main" id="{A49D5451-39A1-4CD9-BBD7-C1538EA5C20A}"/>
              </a:ext>
            </a:extLst>
          </p:cNvPr>
          <p:cNvGrpSpPr/>
          <p:nvPr/>
        </p:nvGrpSpPr>
        <p:grpSpPr>
          <a:xfrm>
            <a:off x="5977691" y="4123403"/>
            <a:ext cx="1260953" cy="1880840"/>
            <a:chOff x="9432372" y="1857337"/>
            <a:chExt cx="1260953" cy="1880840"/>
          </a:xfrm>
        </p:grpSpPr>
        <p:pic>
          <p:nvPicPr>
            <p:cNvPr id="44" name="Picture 43" descr="Shape&#10;&#10;Description automatically generated with medium confidence">
              <a:extLst>
                <a:ext uri="{FF2B5EF4-FFF2-40B4-BE49-F238E27FC236}">
                  <a16:creationId xmlns:a16="http://schemas.microsoft.com/office/drawing/2014/main" id="{F62D5F03-629D-4AC8-9F9D-509D70C6EB8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3540" b="31111"/>
            <a:stretch/>
          </p:blipFill>
          <p:spPr>
            <a:xfrm>
              <a:off x="9432373" y="1857337"/>
              <a:ext cx="1229491" cy="1371600"/>
            </a:xfrm>
            <a:prstGeom prst="rect">
              <a:avLst/>
            </a:prstGeom>
          </p:spPr>
        </p:pic>
        <p:sp>
          <p:nvSpPr>
            <p:cNvPr id="45" name="TextBox 27">
              <a:extLst>
                <a:ext uri="{FF2B5EF4-FFF2-40B4-BE49-F238E27FC236}">
                  <a16:creationId xmlns:a16="http://schemas.microsoft.com/office/drawing/2014/main" id="{96AA3330-0EA0-4815-B0B5-BDF390D14CA8}"/>
                </a:ext>
              </a:extLst>
            </p:cNvPr>
            <p:cNvSpPr txBox="1"/>
            <p:nvPr/>
          </p:nvSpPr>
          <p:spPr>
            <a:xfrm>
              <a:off x="9432372" y="3184179"/>
              <a:ext cx="1260953" cy="553998"/>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lgn="ctr"/>
              <a:r>
                <a:rPr lang="en-US" sz="1000" dirty="0">
                  <a:latin typeface="Arial" panose="020B0604020202020204" pitchFamily="34" charset="0"/>
                  <a:cs typeface="Arial" panose="020B0604020202020204" pitchFamily="34" charset="0"/>
                </a:rPr>
                <a:t>L-PBF AM W - SNP NTREES test segment.</a:t>
              </a:r>
            </a:p>
          </p:txBody>
        </p:sp>
      </p:grpSp>
      <p:grpSp>
        <p:nvGrpSpPr>
          <p:cNvPr id="46" name="Group 45">
            <a:extLst>
              <a:ext uri="{FF2B5EF4-FFF2-40B4-BE49-F238E27FC236}">
                <a16:creationId xmlns:a16="http://schemas.microsoft.com/office/drawing/2014/main" id="{E886D490-93D5-451C-B748-7FE4517268F9}"/>
              </a:ext>
            </a:extLst>
          </p:cNvPr>
          <p:cNvGrpSpPr/>
          <p:nvPr/>
        </p:nvGrpSpPr>
        <p:grpSpPr>
          <a:xfrm>
            <a:off x="9942366" y="4269487"/>
            <a:ext cx="2090893" cy="2182834"/>
            <a:chOff x="9479774" y="2617894"/>
            <a:chExt cx="2090893" cy="2182834"/>
          </a:xfrm>
        </p:grpSpPr>
        <p:sp>
          <p:nvSpPr>
            <p:cNvPr id="49" name="TextBox 48">
              <a:extLst>
                <a:ext uri="{FF2B5EF4-FFF2-40B4-BE49-F238E27FC236}">
                  <a16:creationId xmlns:a16="http://schemas.microsoft.com/office/drawing/2014/main" id="{3954E81D-B4C7-4432-85E7-7D878507DE26}"/>
                </a:ext>
              </a:extLst>
            </p:cNvPr>
            <p:cNvSpPr txBox="1"/>
            <p:nvPr/>
          </p:nvSpPr>
          <p:spPr>
            <a:xfrm>
              <a:off x="9479774" y="4400618"/>
              <a:ext cx="2090893" cy="400110"/>
            </a:xfrm>
            <a:prstGeom prst="rect">
              <a:avLst/>
            </a:prstGeom>
            <a:noFill/>
          </p:spPr>
          <p:txBody>
            <a:bodyPr wrap="square" lIns="91440" tIns="45720" rIns="91440" bIns="45720" rtlCol="0" anchor="t">
              <a:spAutoFit/>
            </a:bodyPr>
            <a:lstStyle/>
            <a:p>
              <a:pPr algn="ctr"/>
              <a:r>
                <a:rPr lang="en-US" sz="1000" dirty="0">
                  <a:ea typeface="+mn-lt"/>
                  <a:cs typeface="Arial"/>
                </a:rPr>
                <a:t>Topology optimized ORCA nozzle extension for L-PBF AM C103.</a:t>
              </a:r>
              <a:endParaRPr lang="en-US" sz="1000" dirty="0">
                <a:cs typeface="Arial"/>
              </a:endParaRPr>
            </a:p>
          </p:txBody>
        </p:sp>
        <p:pic>
          <p:nvPicPr>
            <p:cNvPr id="54" name="Picture 53" descr="A picture containing building, dome&#10;&#10;Description automatically generated">
              <a:extLst>
                <a:ext uri="{FF2B5EF4-FFF2-40B4-BE49-F238E27FC236}">
                  <a16:creationId xmlns:a16="http://schemas.microsoft.com/office/drawing/2014/main" id="{31FB38BD-A3DD-4AD4-BA7A-FC877E8852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51592" y="2617894"/>
              <a:ext cx="1775957" cy="1828800"/>
            </a:xfrm>
            <a:prstGeom prst="rect">
              <a:avLst/>
            </a:prstGeom>
          </p:spPr>
        </p:pic>
      </p:grpSp>
      <p:grpSp>
        <p:nvGrpSpPr>
          <p:cNvPr id="55" name="Group 54">
            <a:extLst>
              <a:ext uri="{FF2B5EF4-FFF2-40B4-BE49-F238E27FC236}">
                <a16:creationId xmlns:a16="http://schemas.microsoft.com/office/drawing/2014/main" id="{9B9B7516-5E0F-48C8-914C-064B10920BF0}"/>
              </a:ext>
            </a:extLst>
          </p:cNvPr>
          <p:cNvGrpSpPr/>
          <p:nvPr/>
        </p:nvGrpSpPr>
        <p:grpSpPr>
          <a:xfrm>
            <a:off x="7186167" y="4101107"/>
            <a:ext cx="2770594" cy="1905956"/>
            <a:chOff x="7612142" y="4839353"/>
            <a:chExt cx="2770594" cy="1905956"/>
          </a:xfrm>
        </p:grpSpPr>
        <p:grpSp>
          <p:nvGrpSpPr>
            <p:cNvPr id="56" name="Group 55">
              <a:extLst>
                <a:ext uri="{FF2B5EF4-FFF2-40B4-BE49-F238E27FC236}">
                  <a16:creationId xmlns:a16="http://schemas.microsoft.com/office/drawing/2014/main" id="{D142CF3C-AF3E-4789-B087-C002CE88C9F9}"/>
                </a:ext>
              </a:extLst>
            </p:cNvPr>
            <p:cNvGrpSpPr/>
            <p:nvPr/>
          </p:nvGrpSpPr>
          <p:grpSpPr>
            <a:xfrm>
              <a:off x="7615949" y="4845800"/>
              <a:ext cx="2766787" cy="1899509"/>
              <a:chOff x="7615949" y="4845800"/>
              <a:chExt cx="2766787" cy="1899509"/>
            </a:xfrm>
          </p:grpSpPr>
          <p:sp>
            <p:nvSpPr>
              <p:cNvPr id="60" name="TextBox 37">
                <a:extLst>
                  <a:ext uri="{FF2B5EF4-FFF2-40B4-BE49-F238E27FC236}">
                    <a16:creationId xmlns:a16="http://schemas.microsoft.com/office/drawing/2014/main" id="{34158715-F7CE-4704-BD95-773EED386578}"/>
                  </a:ext>
                </a:extLst>
              </p:cNvPr>
              <p:cNvSpPr txBox="1"/>
              <p:nvPr/>
            </p:nvSpPr>
            <p:spPr>
              <a:xfrm>
                <a:off x="7615949" y="6191311"/>
                <a:ext cx="2691159" cy="553998"/>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lgn="ctr"/>
                <a:r>
                  <a:rPr lang="en-US" sz="1000" dirty="0">
                    <a:latin typeface="Arial" panose="020B0604020202020204" pitchFamily="34" charset="0"/>
                    <a:cs typeface="Arial" panose="020B0604020202020204" pitchFamily="34" charset="0"/>
                  </a:rPr>
                  <a:t>L-PBF AM W SNP setters test W-coated dUN  kernels. (A) pre-test and (B) post-test to H</a:t>
                </a:r>
                <a:r>
                  <a:rPr lang="en-US" sz="1000" baseline="-25000" dirty="0">
                    <a:latin typeface="Arial" panose="020B0604020202020204" pitchFamily="34" charset="0"/>
                    <a:cs typeface="Arial" panose="020B0604020202020204" pitchFamily="34" charset="0"/>
                  </a:rPr>
                  <a:t>2</a:t>
                </a:r>
                <a:r>
                  <a:rPr lang="en-US" sz="1000" dirty="0">
                    <a:latin typeface="Arial" panose="020B0604020202020204" pitchFamily="34" charset="0"/>
                    <a:cs typeface="Arial" panose="020B0604020202020204" pitchFamily="34" charset="0"/>
                  </a:rPr>
                  <a:t> at 2300 C for 30 min.  </a:t>
                </a:r>
              </a:p>
            </p:txBody>
          </p:sp>
          <p:pic>
            <p:nvPicPr>
              <p:cNvPr id="61" name="Picture 60" descr="A close-up of a rock&#10;&#10;Description automatically generated with medium confidence">
                <a:extLst>
                  <a:ext uri="{FF2B5EF4-FFF2-40B4-BE49-F238E27FC236}">
                    <a16:creationId xmlns:a16="http://schemas.microsoft.com/office/drawing/2014/main" id="{982C399F-0954-4C47-8BE5-5055FB840B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15949" y="4854038"/>
                <a:ext cx="1399592" cy="1371600"/>
              </a:xfrm>
              <a:prstGeom prst="rect">
                <a:avLst/>
              </a:prstGeom>
            </p:spPr>
          </p:pic>
          <p:pic>
            <p:nvPicPr>
              <p:cNvPr id="62" name="Picture 61" descr="A close-up of a sculpture&#10;&#10;Description automatically generated with low confidence">
                <a:extLst>
                  <a:ext uri="{FF2B5EF4-FFF2-40B4-BE49-F238E27FC236}">
                    <a16:creationId xmlns:a16="http://schemas.microsoft.com/office/drawing/2014/main" id="{9D9ABE64-2FC2-4146-A519-9C0F4A2983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19348" y="4845800"/>
                <a:ext cx="1363388" cy="1371600"/>
              </a:xfrm>
              <a:prstGeom prst="rect">
                <a:avLst/>
              </a:prstGeom>
            </p:spPr>
          </p:pic>
        </p:grpSp>
        <p:sp>
          <p:nvSpPr>
            <p:cNvPr id="57" name="TextBox 33">
              <a:extLst>
                <a:ext uri="{FF2B5EF4-FFF2-40B4-BE49-F238E27FC236}">
                  <a16:creationId xmlns:a16="http://schemas.microsoft.com/office/drawing/2014/main" id="{CADA4836-DEC0-4E34-8DED-DDF113741B42}"/>
                </a:ext>
              </a:extLst>
            </p:cNvPr>
            <p:cNvSpPr txBox="1"/>
            <p:nvPr/>
          </p:nvSpPr>
          <p:spPr>
            <a:xfrm>
              <a:off x="7612142" y="4855131"/>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(A)</a:t>
              </a:r>
              <a:endParaRPr lang="en-US" sz="1200" dirty="0">
                <a:latin typeface="Times New Roman" panose="02020603050405020304" pitchFamily="18" charset="0"/>
                <a:ea typeface="Times New Roman" panose="02020603050405020304" pitchFamily="18" charset="0"/>
              </a:endParaRPr>
            </a:p>
          </p:txBody>
        </p:sp>
        <p:sp>
          <p:nvSpPr>
            <p:cNvPr id="59" name="TextBox 33">
              <a:extLst>
                <a:ext uri="{FF2B5EF4-FFF2-40B4-BE49-F238E27FC236}">
                  <a16:creationId xmlns:a16="http://schemas.microsoft.com/office/drawing/2014/main" id="{45EB14FD-62A5-4598-971D-9C4172347AA3}"/>
                </a:ext>
              </a:extLst>
            </p:cNvPr>
            <p:cNvSpPr txBox="1"/>
            <p:nvPr/>
          </p:nvSpPr>
          <p:spPr>
            <a:xfrm>
              <a:off x="9032516" y="4839353"/>
              <a:ext cx="219075" cy="228600"/>
            </a:xfrm>
            <a:prstGeom prst="rect">
              <a:avLst/>
            </a:prstGeom>
            <a:solidFill>
              <a:schemeClr val="bg1"/>
            </a:solidFill>
          </p:spPr>
          <p:txBody>
            <a:bodyPr wrap="square" lIns="0" tIns="0" rIns="0" bIns="0" rtlCol="0">
              <a:noAutofit/>
            </a:bodyPr>
            <a:lstStyle/>
            <a:p>
              <a:pPr marL="0" marR="0">
                <a:spcBef>
                  <a:spcPts val="0"/>
                </a:spcBef>
                <a:spcAft>
                  <a:spcPts val="0"/>
                </a:spcAft>
              </a:pPr>
              <a:r>
                <a:rPr lang="en-US" sz="1200" b="1" kern="1200" dirty="0">
                  <a:latin typeface="Times New Roman" panose="02020603050405020304" pitchFamily="18" charset="0"/>
                  <a:ea typeface="Times New Roman" panose="02020603050405020304" pitchFamily="18" charset="0"/>
                </a:rPr>
                <a:t>(B)</a:t>
              </a:r>
              <a:endParaRPr lang="en-US" sz="1200" dirty="0">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2427808845"/>
      </p:ext>
    </p:extLst>
  </p:cSld>
  <p:clrMapOvr>
    <a:masterClrMapping/>
  </p:clrMapOvr>
  <mc:AlternateContent xmlns:mc="http://schemas.openxmlformats.org/markup-compatibility/2006" xmlns:p14="http://schemas.microsoft.com/office/powerpoint/2010/main">
    <mc:Choice Requires="p14">
      <p:transition spd="slow" p14:dur="2000" advTm="41250"/>
    </mc:Choice>
    <mc:Fallback xmlns="">
      <p:transition spd="slow" advTm="4125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3600" dirty="0"/>
              <a:t>Conclusions</a:t>
            </a:r>
          </a:p>
        </p:txBody>
      </p:sp>
      <p:sp>
        <p:nvSpPr>
          <p:cNvPr id="18" name="Content Placeholder 2"/>
          <p:cNvSpPr>
            <a:spLocks noGrp="1"/>
          </p:cNvSpPr>
          <p:nvPr>
            <p:ph idx="1"/>
          </p:nvPr>
        </p:nvSpPr>
        <p:spPr>
          <a:xfrm>
            <a:off x="331212" y="860167"/>
            <a:ext cx="8949947" cy="5746296"/>
          </a:xfrm>
        </p:spPr>
        <p:txBody>
          <a:bodyPr>
            <a:noAutofit/>
          </a:bodyPr>
          <a:lstStyle/>
          <a:p>
            <a:pPr>
              <a:lnSpc>
                <a:spcPct val="100000"/>
              </a:lnSpc>
              <a:spcBef>
                <a:spcPts val="0"/>
              </a:spcBef>
            </a:pPr>
            <a:r>
              <a:rPr lang="en-US" sz="2400" dirty="0"/>
              <a:t>Conclusions</a:t>
            </a:r>
          </a:p>
          <a:p>
            <a:pPr lvl="1">
              <a:lnSpc>
                <a:spcPct val="100000"/>
              </a:lnSpc>
              <a:spcBef>
                <a:spcPts val="0"/>
              </a:spcBef>
              <a:buFont typeface="Calibri" panose="020F0502020204030204" pitchFamily="34" charset="0"/>
              <a:buChar char="–"/>
            </a:pPr>
            <a:r>
              <a:rPr lang="en-US" sz="1800" dirty="0"/>
              <a:t>Refractory metal AM been demonstrated as viable with W, Mo, Ta, C103, as well as several refractory alloys in development.</a:t>
            </a:r>
          </a:p>
          <a:p>
            <a:pPr lvl="1">
              <a:lnSpc>
                <a:spcPct val="100000"/>
              </a:lnSpc>
              <a:spcBef>
                <a:spcPts val="0"/>
              </a:spcBef>
              <a:buFont typeface="Calibri" panose="020F0502020204030204" pitchFamily="34" charset="0"/>
              <a:buChar char="–"/>
            </a:pPr>
            <a:r>
              <a:rPr lang="en-US" sz="1800" dirty="0"/>
              <a:t>Substantial alloy, feedstock, AM method, and post-processing development is required to optimize refractory metal AM to the broad array of aerospace applications.</a:t>
            </a:r>
          </a:p>
          <a:p>
            <a:pPr lvl="1">
              <a:lnSpc>
                <a:spcPct val="100000"/>
              </a:lnSpc>
              <a:spcBef>
                <a:spcPts val="0"/>
              </a:spcBef>
              <a:buFont typeface="Calibri" panose="020F0502020204030204" pitchFamily="34" charset="0"/>
              <a:buChar char="–"/>
            </a:pPr>
            <a:endParaRPr lang="en-US" sz="1600" dirty="0">
              <a:ea typeface="ＭＳ Ｐゴシック" charset="-128"/>
              <a:cs typeface="Calibri"/>
            </a:endParaRPr>
          </a:p>
          <a:p>
            <a:pPr lvl="1">
              <a:lnSpc>
                <a:spcPct val="100000"/>
              </a:lnSpc>
              <a:spcBef>
                <a:spcPts val="0"/>
              </a:spcBef>
              <a:buFont typeface="Calibri" panose="020F0502020204030204" pitchFamily="34" charset="0"/>
              <a:buChar char="–"/>
            </a:pPr>
            <a:endParaRPr lang="en-US" sz="1600" dirty="0">
              <a:ea typeface="ＭＳ Ｐゴシック" charset="-128"/>
              <a:cs typeface="Calibri"/>
            </a:endParaRPr>
          </a:p>
          <a:p>
            <a:pPr>
              <a:lnSpc>
                <a:spcPct val="100000"/>
              </a:lnSpc>
              <a:spcBef>
                <a:spcPts val="0"/>
              </a:spcBef>
              <a:spcAft>
                <a:spcPts val="0"/>
              </a:spcAft>
            </a:pPr>
            <a:r>
              <a:rPr lang="en-US" sz="2400" dirty="0"/>
              <a:t>Industry Implications</a:t>
            </a:r>
          </a:p>
          <a:p>
            <a:pPr lvl="1">
              <a:lnSpc>
                <a:spcPct val="100000"/>
              </a:lnSpc>
              <a:spcBef>
                <a:spcPts val="0"/>
              </a:spcBef>
              <a:buSzPct val="100000"/>
              <a:buFont typeface="Corbel" panose="020B0503020204020204" pitchFamily="34" charset="0"/>
              <a:buChar char="–"/>
            </a:pPr>
            <a:r>
              <a:rPr lang="en-US" sz="1800" dirty="0"/>
              <a:t>Development of AM optimized dispersoid stabilized, solid-solution, RHEAs.</a:t>
            </a:r>
          </a:p>
          <a:p>
            <a:pPr lvl="1">
              <a:lnSpc>
                <a:spcPct val="100000"/>
              </a:lnSpc>
              <a:spcBef>
                <a:spcPts val="0"/>
              </a:spcBef>
              <a:spcAft>
                <a:spcPts val="0"/>
              </a:spcAft>
              <a:buSzPct val="100000"/>
              <a:buFont typeface="Corbel" panose="020B0503020204020204" pitchFamily="34" charset="0"/>
              <a:buChar char="–"/>
            </a:pPr>
            <a:r>
              <a:rPr lang="en-US" sz="1800" dirty="0"/>
              <a:t>Expanded refractory AM feedstock options and commercial suppliers.</a:t>
            </a:r>
          </a:p>
          <a:p>
            <a:pPr lvl="1">
              <a:lnSpc>
                <a:spcPct val="100000"/>
              </a:lnSpc>
              <a:spcBef>
                <a:spcPts val="0"/>
              </a:spcBef>
              <a:spcAft>
                <a:spcPts val="0"/>
              </a:spcAft>
              <a:buSzPct val="100000"/>
              <a:buFont typeface="Corbel" panose="020B0503020204020204" pitchFamily="34" charset="0"/>
              <a:buChar char="–"/>
            </a:pPr>
            <a:r>
              <a:rPr lang="en-US" sz="1800" dirty="0"/>
              <a:t>Heat treatment schedules optimized for existing and new material options.</a:t>
            </a:r>
          </a:p>
          <a:p>
            <a:pPr lvl="1">
              <a:lnSpc>
                <a:spcPct val="100000"/>
              </a:lnSpc>
              <a:spcBef>
                <a:spcPts val="0"/>
              </a:spcBef>
              <a:buSzPct val="100000"/>
              <a:buFont typeface="Corbel" panose="020B0503020204020204" pitchFamily="34" charset="0"/>
              <a:buChar char="–"/>
            </a:pPr>
            <a:r>
              <a:rPr lang="en-US" sz="1800" dirty="0"/>
              <a:t>NDE method evaluation.</a:t>
            </a:r>
          </a:p>
          <a:p>
            <a:pPr lvl="1">
              <a:lnSpc>
                <a:spcPct val="100000"/>
              </a:lnSpc>
              <a:spcBef>
                <a:spcPts val="0"/>
              </a:spcBef>
              <a:spcAft>
                <a:spcPts val="0"/>
              </a:spcAft>
              <a:buSzPct val="100000"/>
              <a:buFont typeface="Corbel" panose="020B0503020204020204" pitchFamily="34" charset="0"/>
              <a:buChar char="–"/>
            </a:pPr>
            <a:r>
              <a:rPr lang="en-US" sz="1800" dirty="0"/>
              <a:t>Surface finish enhancement evaluations.</a:t>
            </a:r>
          </a:p>
          <a:p>
            <a:pPr lvl="1">
              <a:lnSpc>
                <a:spcPct val="100000"/>
              </a:lnSpc>
              <a:spcBef>
                <a:spcPts val="0"/>
              </a:spcBef>
              <a:spcAft>
                <a:spcPts val="0"/>
              </a:spcAft>
              <a:buSzPct val="100000"/>
              <a:buFont typeface="Corbel" panose="020B0503020204020204" pitchFamily="34" charset="0"/>
              <a:buChar char="–"/>
            </a:pPr>
            <a:r>
              <a:rPr lang="en-US" sz="1800" dirty="0"/>
              <a:t>Coating formulations and methods evaluated.</a:t>
            </a:r>
          </a:p>
          <a:p>
            <a:pPr lvl="1">
              <a:lnSpc>
                <a:spcPct val="100000"/>
              </a:lnSpc>
              <a:spcBef>
                <a:spcPts val="0"/>
              </a:spcBef>
              <a:spcAft>
                <a:spcPts val="0"/>
              </a:spcAft>
              <a:buSzPct val="100000"/>
              <a:buFont typeface="Corbel" panose="020B0503020204020204" pitchFamily="34" charset="0"/>
              <a:buChar char="–"/>
            </a:pPr>
            <a:r>
              <a:rPr lang="en-US" sz="1800" dirty="0"/>
              <a:t>Elevated temperature mechanical testing commercial expansion.</a:t>
            </a:r>
          </a:p>
          <a:p>
            <a:pPr lvl="1">
              <a:lnSpc>
                <a:spcPct val="100000"/>
              </a:lnSpc>
              <a:spcBef>
                <a:spcPts val="0"/>
              </a:spcBef>
              <a:spcAft>
                <a:spcPts val="0"/>
              </a:spcAft>
              <a:buSzPct val="100000"/>
              <a:buFont typeface="Corbel" panose="020B0503020204020204" pitchFamily="34" charset="0"/>
              <a:buChar char="–"/>
            </a:pPr>
            <a:r>
              <a:rPr lang="en-US" sz="1800" dirty="0"/>
              <a:t>Component hot fire testing to build TRL of refractory metal AM.</a:t>
            </a:r>
          </a:p>
        </p:txBody>
      </p:sp>
    </p:spTree>
    <p:extLst>
      <p:ext uri="{BB962C8B-B14F-4D97-AF65-F5344CB8AC3E}">
        <p14:creationId xmlns:p14="http://schemas.microsoft.com/office/powerpoint/2010/main" val="1748698963"/>
      </p:ext>
    </p:extLst>
  </p:cSld>
  <p:clrMapOvr>
    <a:masterClrMapping/>
  </p:clrMapOvr>
  <mc:AlternateContent xmlns:mc="http://schemas.openxmlformats.org/markup-compatibility/2006" xmlns:p14="http://schemas.microsoft.com/office/powerpoint/2010/main">
    <mc:Choice Requires="p14">
      <p:transition spd="slow" p14:dur="2000" advTm="24169"/>
    </mc:Choice>
    <mc:Fallback xmlns="">
      <p:transition spd="slow" advTm="2416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0" y="250871"/>
            <a:ext cx="12192000" cy="461665"/>
          </a:xfrm>
        </p:spPr>
        <p:txBody>
          <a:bodyPr>
            <a:noAutofit/>
          </a:bodyPr>
          <a:lstStyle/>
          <a:p>
            <a:pPr algn="ctr"/>
            <a:r>
              <a:rPr lang="en-US" sz="4000" dirty="0"/>
              <a:t>Acknowledgements</a:t>
            </a:r>
          </a:p>
        </p:txBody>
      </p:sp>
      <p:sp>
        <p:nvSpPr>
          <p:cNvPr id="18" name="Content Placeholder 2"/>
          <p:cNvSpPr>
            <a:spLocks noGrp="1"/>
          </p:cNvSpPr>
          <p:nvPr>
            <p:ph idx="1"/>
          </p:nvPr>
        </p:nvSpPr>
        <p:spPr>
          <a:xfrm>
            <a:off x="331722" y="833627"/>
            <a:ext cx="11733278" cy="5152309"/>
          </a:xfrm>
        </p:spPr>
        <p:txBody>
          <a:bodyPr numCol="2">
            <a:noAutofit/>
          </a:bodyPr>
          <a:lstStyle/>
          <a:p>
            <a:pPr>
              <a:lnSpc>
                <a:spcPct val="100000"/>
              </a:lnSpc>
              <a:spcBef>
                <a:spcPts val="0"/>
              </a:spcBef>
            </a:pPr>
            <a:r>
              <a:rPr lang="en-US" sz="1400" dirty="0"/>
              <a:t>Marvin Barnes, Jarvis Caffrey, Delphine Duquette, Lynne Ellett, John Fikes, Paul Gradl, Ron Jones, Colton Katsarelis, Lynn Machamer, Christopher McKinney, Fredrick Michael, Omar Mireles, John Peugeot, Sara Rengifo, Fernando Reyes, Jhonathan Rosales, Pat Salvail, Jeffrey Sowards, Brian Taylor, Nichole Vaughn, Kenny Webster, Jamelle Williams, and Ryan Wilkerson of NASA Marshall Space Flight Center.</a:t>
            </a:r>
          </a:p>
          <a:p>
            <a:pPr>
              <a:lnSpc>
                <a:spcPct val="100000"/>
              </a:lnSpc>
              <a:spcBef>
                <a:spcPts val="0"/>
              </a:spcBef>
            </a:pPr>
            <a:r>
              <a:rPr lang="en-US" sz="1400" dirty="0"/>
              <a:t>Jaehyun Cho, Lauren Abbott, Justin Haskins, Keith Peterson, William Tucker, and Kevin Wheeler of NASA Ames Research Center.</a:t>
            </a:r>
          </a:p>
          <a:p>
            <a:pPr>
              <a:lnSpc>
                <a:spcPct val="100000"/>
              </a:lnSpc>
              <a:spcBef>
                <a:spcPts val="0"/>
              </a:spcBef>
            </a:pPr>
            <a:r>
              <a:rPr lang="en-US" sz="1400" dirty="0"/>
              <a:t>Eric Brizes, Christopher Kantzos,  Justin Milner, Frank Ritzert, and Aaron Thompson of NASA Glenn Research Center.</a:t>
            </a:r>
          </a:p>
          <a:p>
            <a:pPr>
              <a:lnSpc>
                <a:spcPct val="100000"/>
              </a:lnSpc>
              <a:spcBef>
                <a:spcPts val="0"/>
              </a:spcBef>
            </a:pPr>
            <a:r>
              <a:rPr lang="en-US" sz="1400" dirty="0"/>
              <a:t>Francisco Medina, Edel Arrieta, and Brandon Colon of the University of Texas at El Paso.</a:t>
            </a:r>
          </a:p>
          <a:p>
            <a:pPr>
              <a:lnSpc>
                <a:spcPct val="100000"/>
              </a:lnSpc>
              <a:spcBef>
                <a:spcPts val="0"/>
              </a:spcBef>
            </a:pPr>
            <a:r>
              <a:rPr lang="en-US" sz="1400" dirty="0"/>
              <a:t>Carly Romnes of the University of Illinois Urbana-Champaign.</a:t>
            </a:r>
          </a:p>
          <a:p>
            <a:pPr>
              <a:lnSpc>
                <a:spcPct val="100000"/>
              </a:lnSpc>
              <a:spcBef>
                <a:spcPts val="0"/>
              </a:spcBef>
            </a:pPr>
            <a:r>
              <a:rPr lang="en-US" sz="1400" dirty="0"/>
              <a:t>Raymundo Arroyave and Ibrahim Karaman of Texas A&amp;M University.</a:t>
            </a:r>
          </a:p>
          <a:p>
            <a:pPr>
              <a:lnSpc>
                <a:spcPct val="100000"/>
              </a:lnSpc>
              <a:spcBef>
                <a:spcPts val="0"/>
              </a:spcBef>
            </a:pPr>
            <a:r>
              <a:rPr lang="en-US" sz="1400" dirty="0"/>
              <a:t>Gregory Thompson of University of Alabama.</a:t>
            </a:r>
          </a:p>
          <a:p>
            <a:pPr>
              <a:lnSpc>
                <a:spcPct val="100000"/>
              </a:lnSpc>
              <a:spcBef>
                <a:spcPts val="0"/>
              </a:spcBef>
            </a:pPr>
            <a:r>
              <a:rPr lang="en-US" sz="1400" dirty="0"/>
              <a:t>Ian McCue of Northwestern University.</a:t>
            </a:r>
          </a:p>
          <a:p>
            <a:pPr>
              <a:lnSpc>
                <a:spcPct val="100000"/>
              </a:lnSpc>
              <a:spcBef>
                <a:spcPts val="0"/>
              </a:spcBef>
            </a:pPr>
            <a:r>
              <a:rPr lang="en-US" sz="1400" dirty="0"/>
              <a:t>Bryan Webler of Carnegie Mellon University.</a:t>
            </a:r>
          </a:p>
          <a:p>
            <a:pPr>
              <a:lnSpc>
                <a:spcPct val="100000"/>
              </a:lnSpc>
              <a:spcBef>
                <a:spcPts val="0"/>
              </a:spcBef>
            </a:pPr>
            <a:r>
              <a:rPr lang="en-US" sz="1400" dirty="0"/>
              <a:t>Alan Weimer of University of Colorado at Boulder</a:t>
            </a:r>
          </a:p>
          <a:p>
            <a:pPr>
              <a:lnSpc>
                <a:spcPct val="100000"/>
              </a:lnSpc>
              <a:spcBef>
                <a:spcPts val="0"/>
              </a:spcBef>
            </a:pPr>
            <a:r>
              <a:rPr lang="en-US" sz="1400" dirty="0"/>
              <a:t>Pankaj Humar of the University of New Mexico.</a:t>
            </a:r>
          </a:p>
          <a:p>
            <a:pPr>
              <a:lnSpc>
                <a:spcPct val="100000"/>
              </a:lnSpc>
              <a:spcBef>
                <a:spcPts val="0"/>
              </a:spcBef>
            </a:pPr>
            <a:r>
              <a:rPr lang="en-US" sz="1400" dirty="0"/>
              <a:t>Steven Adler of Tekna.</a:t>
            </a:r>
          </a:p>
          <a:p>
            <a:pPr>
              <a:lnSpc>
                <a:spcPct val="100000"/>
              </a:lnSpc>
              <a:spcBef>
                <a:spcPts val="0"/>
              </a:spcBef>
            </a:pPr>
            <a:r>
              <a:rPr lang="en-US" sz="1400" dirty="0"/>
              <a:t>Jake Rowen of Resodyn.</a:t>
            </a:r>
          </a:p>
          <a:p>
            <a:pPr>
              <a:lnSpc>
                <a:spcPct val="100000"/>
              </a:lnSpc>
              <a:spcBef>
                <a:spcPts val="0"/>
              </a:spcBef>
            </a:pPr>
            <a:r>
              <a:rPr lang="en-US" sz="1400" dirty="0"/>
              <a:t>Greg Peterson of Thermal Tech.</a:t>
            </a:r>
          </a:p>
          <a:p>
            <a:pPr>
              <a:lnSpc>
                <a:spcPct val="100000"/>
              </a:lnSpc>
              <a:spcBef>
                <a:spcPts val="0"/>
              </a:spcBef>
            </a:pPr>
            <a:r>
              <a:rPr lang="en-US" sz="1400" dirty="0"/>
              <a:t>Ankit Saharan and Mahemaa Rajasekaran of EOS North America.</a:t>
            </a:r>
          </a:p>
          <a:p>
            <a:pPr marL="685800">
              <a:lnSpc>
                <a:spcPct val="100000"/>
              </a:lnSpc>
              <a:spcBef>
                <a:spcPts val="0"/>
              </a:spcBef>
            </a:pPr>
            <a:r>
              <a:rPr lang="en-US" sz="1400" dirty="0"/>
              <a:t>Youping Gao of AddMan.</a:t>
            </a:r>
          </a:p>
          <a:p>
            <a:pPr marL="685800">
              <a:lnSpc>
                <a:spcPct val="100000"/>
              </a:lnSpc>
              <a:spcBef>
                <a:spcPts val="0"/>
              </a:spcBef>
            </a:pPr>
            <a:r>
              <a:rPr lang="en-US" sz="1400" dirty="0"/>
              <a:t>Jonaaron Jones of Beehive Industries.</a:t>
            </a:r>
          </a:p>
          <a:p>
            <a:pPr marL="685800">
              <a:lnSpc>
                <a:spcPct val="100000"/>
              </a:lnSpc>
              <a:spcBef>
                <a:spcPts val="0"/>
              </a:spcBef>
            </a:pPr>
            <a:r>
              <a:rPr lang="en-US" sz="1400" dirty="0"/>
              <a:t>Tyler Blumenthal of RPM Inc.</a:t>
            </a:r>
          </a:p>
          <a:p>
            <a:pPr marL="685800">
              <a:lnSpc>
                <a:spcPct val="100000"/>
              </a:lnSpc>
              <a:spcBef>
                <a:spcPts val="0"/>
              </a:spcBef>
            </a:pPr>
            <a:r>
              <a:rPr lang="en-US" sz="1400" dirty="0"/>
              <a:t>Paul Carriere of RadiaBeam.</a:t>
            </a:r>
          </a:p>
          <a:p>
            <a:pPr marL="685800">
              <a:lnSpc>
                <a:spcPct val="100000"/>
              </a:lnSpc>
              <a:spcBef>
                <a:spcPts val="0"/>
              </a:spcBef>
            </a:pPr>
            <a:r>
              <a:rPr lang="en-US" sz="1400" dirty="0"/>
              <a:t>Camaron Lemmer of North Star Imaging.</a:t>
            </a:r>
          </a:p>
          <a:p>
            <a:pPr marL="685800">
              <a:lnSpc>
                <a:spcPct val="100000"/>
              </a:lnSpc>
              <a:spcBef>
                <a:spcPts val="0"/>
              </a:spcBef>
            </a:pPr>
            <a:r>
              <a:rPr lang="en-US" sz="1400" dirty="0"/>
              <a:t>Jim Ringer of TechMet.</a:t>
            </a:r>
          </a:p>
          <a:p>
            <a:pPr marL="685800">
              <a:lnSpc>
                <a:spcPct val="100000"/>
              </a:lnSpc>
              <a:spcBef>
                <a:spcPts val="0"/>
              </a:spcBef>
            </a:pPr>
            <a:r>
              <a:rPr lang="en-US" sz="1400" dirty="0"/>
              <a:t>Augustine Diaz of REM Surface Engineering.</a:t>
            </a:r>
          </a:p>
          <a:p>
            <a:pPr marL="685800">
              <a:lnSpc>
                <a:spcPct val="100000"/>
              </a:lnSpc>
              <a:spcBef>
                <a:spcPts val="0"/>
              </a:spcBef>
            </a:pPr>
            <a:r>
              <a:rPr lang="en-US" sz="1400" dirty="0"/>
              <a:t>Daniel Herrington of Voxel</a:t>
            </a:r>
          </a:p>
          <a:p>
            <a:pPr marL="685800">
              <a:lnSpc>
                <a:spcPct val="100000"/>
              </a:lnSpc>
              <a:spcBef>
                <a:spcPts val="0"/>
              </a:spcBef>
            </a:pPr>
            <a:r>
              <a:rPr lang="en-US" sz="1400" dirty="0"/>
              <a:t>Tim Hall of Faraday.</a:t>
            </a:r>
          </a:p>
          <a:p>
            <a:pPr marL="685800">
              <a:lnSpc>
                <a:spcPct val="100000"/>
              </a:lnSpc>
              <a:spcBef>
                <a:spcPts val="0"/>
              </a:spcBef>
            </a:pPr>
            <a:r>
              <a:rPr lang="en-US" sz="1400" dirty="0"/>
              <a:t>Charles Berger of Hitemco.</a:t>
            </a:r>
          </a:p>
          <a:p>
            <a:pPr marL="685800">
              <a:lnSpc>
                <a:spcPct val="100000"/>
              </a:lnSpc>
              <a:spcBef>
                <a:spcPts val="0"/>
              </a:spcBef>
            </a:pPr>
            <a:r>
              <a:rPr lang="en-US" sz="1400" dirty="0"/>
              <a:t>Scott O’Dell of Plasma Processes Inc.</a:t>
            </a:r>
          </a:p>
          <a:p>
            <a:pPr marL="685800">
              <a:lnSpc>
                <a:spcPct val="100000"/>
              </a:lnSpc>
              <a:spcBef>
                <a:spcPts val="0"/>
              </a:spcBef>
            </a:pPr>
            <a:r>
              <a:rPr lang="en-US" sz="1400" dirty="0"/>
              <a:t>Michael Kurth, Benjamin Johnson, and Michael Giganti of Phoenix.</a:t>
            </a:r>
          </a:p>
        </p:txBody>
      </p:sp>
      <p:sp>
        <p:nvSpPr>
          <p:cNvPr id="6" name="Content Placeholder 2">
            <a:extLst>
              <a:ext uri="{FF2B5EF4-FFF2-40B4-BE49-F238E27FC236}">
                <a16:creationId xmlns:a16="http://schemas.microsoft.com/office/drawing/2014/main" id="{94DA5C69-67A3-45D9-B92E-6C3FD8F28C57}"/>
              </a:ext>
            </a:extLst>
          </p:cNvPr>
          <p:cNvSpPr txBox="1">
            <a:spLocks/>
          </p:cNvSpPr>
          <p:nvPr/>
        </p:nvSpPr>
        <p:spPr>
          <a:xfrm>
            <a:off x="314788" y="6239933"/>
            <a:ext cx="11733278" cy="36719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dirty="0"/>
              <a:t>The opinions expressed in this presentation are those of the author and do not necessary reflect the views of NASA or any NASA Project.</a:t>
            </a:r>
          </a:p>
          <a:p>
            <a:pPr>
              <a:lnSpc>
                <a:spcPct val="100000"/>
              </a:lnSpc>
              <a:spcBef>
                <a:spcPts val="0"/>
              </a:spcBef>
            </a:pPr>
            <a:endParaRPr lang="en-US" sz="1600" dirty="0"/>
          </a:p>
        </p:txBody>
      </p:sp>
    </p:spTree>
    <p:extLst>
      <p:ext uri="{BB962C8B-B14F-4D97-AF65-F5344CB8AC3E}">
        <p14:creationId xmlns:p14="http://schemas.microsoft.com/office/powerpoint/2010/main" val="1188538383"/>
      </p:ext>
    </p:extLst>
  </p:cSld>
  <p:clrMapOvr>
    <a:masterClrMapping/>
  </p:clrMapOvr>
  <mc:AlternateContent xmlns:mc="http://schemas.openxmlformats.org/markup-compatibility/2006" xmlns:p14="http://schemas.microsoft.com/office/powerpoint/2010/main">
    <mc:Choice Requires="p14">
      <p:transition spd="slow" p14:dur="2000" advTm="5632"/>
    </mc:Choice>
    <mc:Fallback xmlns="">
      <p:transition spd="slow" advTm="563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7.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13847</TotalTime>
  <Words>2789</Words>
  <Application>Microsoft Office PowerPoint</Application>
  <PresentationFormat>Widescreen</PresentationFormat>
  <Paragraphs>402</Paragraphs>
  <Slides>18</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Corbel</vt:lpstr>
      <vt:lpstr>Times New Roman</vt:lpstr>
      <vt:lpstr>Office Theme</vt:lpstr>
      <vt:lpstr>Refractory Alloy Additive Manufacture Build Optimization (RAAMBO)</vt:lpstr>
      <vt:lpstr>PowerPoint Presentation</vt:lpstr>
      <vt:lpstr>PowerPoint Presentation</vt:lpstr>
      <vt:lpstr>Background: Refractory Metals</vt:lpstr>
      <vt:lpstr>Problem</vt:lpstr>
      <vt:lpstr>Traditional Manufacture Example: NTP Fuel</vt:lpstr>
      <vt:lpstr>Development Evolution</vt:lpstr>
      <vt:lpstr>AM Optimized Material Design</vt:lpstr>
      <vt:lpstr>Powder Production</vt:lpstr>
      <vt:lpstr>Demonstration Scale Powder Production Example</vt:lpstr>
      <vt:lpstr>L-PBF &amp; LP-DED AM Parameter Development</vt:lpstr>
      <vt:lpstr>Heat Treatment &amp; Joining</vt:lpstr>
      <vt:lpstr>Characterization</vt:lpstr>
      <vt:lpstr>Surface Finish Enhancement</vt:lpstr>
      <vt:lpstr>Non-Destructive Evaluation Constraints</vt:lpstr>
      <vt:lpstr>Integration &amp; Test</vt:lpstr>
      <vt:lpstr>Conclusions</vt:lpstr>
      <vt:lpstr>Acknowledgements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MIRELES, OMAR R. (MSFC-ER24)</dc:creator>
  <cp:lastModifiedBy>Machamer, Lynn C. (MSFC-ST23)[Consolidated Program Support Services (CPSS PP&amp;C)]</cp:lastModifiedBy>
  <cp:revision>1132</cp:revision>
  <dcterms:created xsi:type="dcterms:W3CDTF">2016-06-07T17:33:23Z</dcterms:created>
  <dcterms:modified xsi:type="dcterms:W3CDTF">2022-09-12T19:50:41Z</dcterms:modified>
</cp:coreProperties>
</file>