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36"/>
  </p:notesMasterIdLst>
  <p:handoutMasterIdLst>
    <p:handoutMasterId r:id="rId37"/>
  </p:handoutMasterIdLst>
  <p:sldIdLst>
    <p:sldId id="310" r:id="rId2"/>
    <p:sldId id="256" r:id="rId3"/>
    <p:sldId id="15756" r:id="rId4"/>
    <p:sldId id="489" r:id="rId5"/>
    <p:sldId id="1675" r:id="rId6"/>
    <p:sldId id="491" r:id="rId7"/>
    <p:sldId id="492" r:id="rId8"/>
    <p:sldId id="1689" r:id="rId9"/>
    <p:sldId id="1661" r:id="rId10"/>
    <p:sldId id="494" r:id="rId11"/>
    <p:sldId id="495" r:id="rId12"/>
    <p:sldId id="496" r:id="rId13"/>
    <p:sldId id="477" r:id="rId14"/>
    <p:sldId id="479" r:id="rId15"/>
    <p:sldId id="513" r:id="rId16"/>
    <p:sldId id="497" r:id="rId17"/>
    <p:sldId id="1648" r:id="rId18"/>
    <p:sldId id="498" r:id="rId19"/>
    <p:sldId id="350" r:id="rId20"/>
    <p:sldId id="500" r:id="rId21"/>
    <p:sldId id="502" r:id="rId22"/>
    <p:sldId id="503" r:id="rId23"/>
    <p:sldId id="509" r:id="rId24"/>
    <p:sldId id="1690" r:id="rId25"/>
    <p:sldId id="466" r:id="rId26"/>
    <p:sldId id="366" r:id="rId27"/>
    <p:sldId id="514" r:id="rId28"/>
    <p:sldId id="1664" r:id="rId29"/>
    <p:sldId id="1662" r:id="rId30"/>
    <p:sldId id="1663" r:id="rId31"/>
    <p:sldId id="1705" r:id="rId32"/>
    <p:sldId id="15757" r:id="rId33"/>
    <p:sldId id="15758" r:id="rId34"/>
    <p:sldId id="15762"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05" autoAdjust="0"/>
    <p:restoredTop sz="94660"/>
  </p:normalViewPr>
  <p:slideViewPr>
    <p:cSldViewPr snapToGrid="0">
      <p:cViewPr varScale="1">
        <p:scale>
          <a:sx n="59" d="100"/>
          <a:sy n="59" d="100"/>
        </p:scale>
        <p:origin x="772" y="60"/>
      </p:cViewPr>
      <p:guideLst/>
    </p:cSldViewPr>
  </p:slideViewPr>
  <p:notesTextViewPr>
    <p:cViewPr>
      <p:scale>
        <a:sx n="3" d="2"/>
        <a:sy n="3" d="2"/>
      </p:scale>
      <p:origin x="0" y="0"/>
    </p:cViewPr>
  </p:notesTextViewPr>
  <p:sorterViewPr>
    <p:cViewPr varScale="1">
      <p:scale>
        <a:sx n="1" d="1"/>
        <a:sy n="1" d="1"/>
      </p:scale>
      <p:origin x="0" y="-138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9/13/2022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9/12/2022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a:t>
            </a:fld>
            <a:endParaRPr lang="en-US"/>
          </a:p>
        </p:txBody>
      </p:sp>
    </p:spTree>
    <p:extLst>
      <p:ext uri="{BB962C8B-B14F-4D97-AF65-F5344CB8AC3E}">
        <p14:creationId xmlns:p14="http://schemas.microsoft.com/office/powerpoint/2010/main" val="35808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159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was created to conduct research into food production in deserts and cold regions, as well as exploring the possibility of growing fresh food in the hostile conditions on the Moon or Mars.</a:t>
            </a:r>
          </a:p>
        </p:txBody>
      </p:sp>
      <p:sp>
        <p:nvSpPr>
          <p:cNvPr id="4" name="Slide Number Placeholder 3"/>
          <p:cNvSpPr>
            <a:spLocks noGrp="1"/>
          </p:cNvSpPr>
          <p:nvPr>
            <p:ph type="sldNum" sz="quarter" idx="5"/>
          </p:nvPr>
        </p:nvSpPr>
        <p:spPr/>
        <p:txBody>
          <a:bodyPr/>
          <a:lstStyle/>
          <a:p>
            <a:fld id="{FF5F872B-96A7-4DE0-ABC2-9EC48AA82A66}" type="slidenum">
              <a:rPr lang="en-US" smtClean="0"/>
              <a:t>8</a:t>
            </a:fld>
            <a:endParaRPr lang="en-US"/>
          </a:p>
        </p:txBody>
      </p:sp>
    </p:spTree>
    <p:extLst>
      <p:ext uri="{BB962C8B-B14F-4D97-AF65-F5344CB8AC3E}">
        <p14:creationId xmlns:p14="http://schemas.microsoft.com/office/powerpoint/2010/main" val="226952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9</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16</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17</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18</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19</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24</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33</a:t>
            </a:fld>
            <a:endParaRPr lang="en-US"/>
          </a:p>
        </p:txBody>
      </p:sp>
    </p:spTree>
    <p:extLst>
      <p:ext uri="{BB962C8B-B14F-4D97-AF65-F5344CB8AC3E}">
        <p14:creationId xmlns:p14="http://schemas.microsoft.com/office/powerpoint/2010/main" val="454956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9/12/2022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9/12/2022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9/12/2022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9/12/2022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9/12/2022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9/12/2022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9/12/2022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9/12/2022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1.xml"/><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image" Target="../media/image35.WMF"/><Relationship Id="rId3" Type="http://schemas.openxmlformats.org/officeDocument/2006/relationships/image" Target="../media/image25.jpeg"/><Relationship Id="rId7" Type="http://schemas.openxmlformats.org/officeDocument/2006/relationships/image" Target="../media/image29.WMF"/><Relationship Id="rId12"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8.WMF"/><Relationship Id="rId11" Type="http://schemas.openxmlformats.org/officeDocument/2006/relationships/image" Target="../media/image33.WMF"/><Relationship Id="rId5" Type="http://schemas.openxmlformats.org/officeDocument/2006/relationships/image" Target="../media/image27.emf"/><Relationship Id="rId10" Type="http://schemas.openxmlformats.org/officeDocument/2006/relationships/image" Target="../media/image32.WMF"/><Relationship Id="rId4" Type="http://schemas.openxmlformats.org/officeDocument/2006/relationships/image" Target="../media/image26.emf"/><Relationship Id="rId9" Type="http://schemas.openxmlformats.org/officeDocument/2006/relationships/image" Target="../media/image31.WMF"/><Relationship Id="rId1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44.png"/><Relationship Id="rId7" Type="http://schemas.openxmlformats.org/officeDocument/2006/relationships/image" Target="../media/image46.jpe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38.WMF"/><Relationship Id="rId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7.W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14.jpeg"/><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7.png"/><Relationship Id="rId4"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4.xml"/><Relationship Id="rId5" Type="http://schemas.openxmlformats.org/officeDocument/2006/relationships/image" Target="../media/image89.jpeg"/><Relationship Id="rId4" Type="http://schemas.openxmlformats.org/officeDocument/2006/relationships/image" Target="../media/image88.jpeg"/></Relationships>
</file>

<file path=ppt/slides/_rels/slide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2.emf"/></Relationships>
</file>

<file path=ppt/slides/_rels/slide3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 y="-59689"/>
            <a:ext cx="12161520" cy="3462655"/>
          </a:xfrm>
          <a:prstGeom prst="rect">
            <a:avLst/>
          </a:prstGeom>
        </p:spPr>
      </p:pic>
      <p:sp>
        <p:nvSpPr>
          <p:cNvPr id="2" name="Title 1"/>
          <p:cNvSpPr>
            <a:spLocks noGrp="1"/>
          </p:cNvSpPr>
          <p:nvPr>
            <p:ph type="ctrTitle" idx="4294967295"/>
          </p:nvPr>
        </p:nvSpPr>
        <p:spPr>
          <a:xfrm>
            <a:off x="30481" y="2202637"/>
            <a:ext cx="12161519"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4395835"/>
            <a:ext cx="7874974"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5">
            <a:extLst>
              <a:ext uri="{FF2B5EF4-FFF2-40B4-BE49-F238E27FC236}">
                <a16:creationId xmlns:a16="http://schemas.microsoft.com/office/drawing/2014/main" id="{4A198F1A-6D9E-4D0B-85AE-05922D5F33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82" y="1479432"/>
            <a:ext cx="2213900" cy="3397368"/>
          </a:xfrm>
          <a:prstGeom prst="rect">
            <a:avLst/>
          </a:prstGeom>
          <a:noFill/>
          <a:ln>
            <a:no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27"/>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151"/>
          <a:stretch/>
        </p:blipFill>
        <p:spPr bwMode="auto">
          <a:xfrm>
            <a:off x="7414956" y="119194"/>
            <a:ext cx="2851145" cy="25451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r="24390" b="28663"/>
          <a:stretch/>
        </p:blipFill>
        <p:spPr>
          <a:xfrm rot="5400000">
            <a:off x="9827204" y="2217551"/>
            <a:ext cx="2579930" cy="1825592"/>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4950" t="19770" r="43678" b="5746"/>
          <a:stretch/>
        </p:blipFill>
        <p:spPr>
          <a:xfrm>
            <a:off x="9396789" y="3875413"/>
            <a:ext cx="2633176" cy="2863393"/>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2160" r="8248"/>
          <a:stretch/>
        </p:blipFill>
        <p:spPr>
          <a:xfrm>
            <a:off x="7354949" y="1861342"/>
            <a:ext cx="2911152" cy="243895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b="18316"/>
          <a:stretch/>
        </p:blipFill>
        <p:spPr>
          <a:xfrm>
            <a:off x="168954" y="1479432"/>
            <a:ext cx="2315459" cy="2521819"/>
          </a:xfrm>
          <a:prstGeom prst="rect">
            <a:avLst/>
          </a:prstGeom>
        </p:spPr>
      </p:pic>
      <p:pic>
        <p:nvPicPr>
          <p:cNvPr id="19" name="Picture 18" descr="A picture containing person, music&#10;&#10;Description automatically generated">
            <a:extLst>
              <a:ext uri="{FF2B5EF4-FFF2-40B4-BE49-F238E27FC236}">
                <a16:creationId xmlns:a16="http://schemas.microsoft.com/office/drawing/2014/main" id="{F958048A-4151-457C-94F1-99D093FC2A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8040" y="155405"/>
            <a:ext cx="2760839" cy="3681118"/>
          </a:xfrm>
          <a:prstGeom prst="rect">
            <a:avLst/>
          </a:prstGeom>
        </p:spPr>
      </p:pic>
      <p:pic>
        <p:nvPicPr>
          <p:cNvPr id="17" name="Picture 16"/>
          <p:cNvPicPr>
            <a:picLocks noChangeAspect="1"/>
          </p:cNvPicPr>
          <p:nvPr/>
        </p:nvPicPr>
        <p:blipFill rotWithShape="1">
          <a:blip r:embed="rId12" cstate="print">
            <a:extLst>
              <a:ext uri="{28A0092B-C50C-407E-A947-70E740481C1C}">
                <a14:useLocalDpi xmlns:a14="http://schemas.microsoft.com/office/drawing/2010/main" val="0"/>
              </a:ext>
            </a:extLst>
          </a:blip>
          <a:srcRect l="19458" t="2733" r="-3099" b="37697"/>
          <a:stretch/>
        </p:blipFill>
        <p:spPr>
          <a:xfrm>
            <a:off x="4399889" y="2504439"/>
            <a:ext cx="3295460" cy="1760297"/>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FB1C65D-756A-4968-A85F-AA5953FAEA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977" y="102403"/>
            <a:ext cx="2409717" cy="1362456"/>
          </a:xfrm>
          <a:prstGeom prst="rect">
            <a:avLst/>
          </a:prstGeom>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a:ext>
            </a:extLst>
          </a:blip>
          <a:srcRect l="5022" t="8731" r="4264" b="7960"/>
          <a:stretch/>
        </p:blipFill>
        <p:spPr>
          <a:xfrm>
            <a:off x="2583473" y="103512"/>
            <a:ext cx="2274893" cy="1360238"/>
          </a:xfrm>
          <a:prstGeom prst="rect">
            <a:avLst/>
          </a:prstGeom>
        </p:spPr>
      </p:pic>
      <p:pic>
        <p:nvPicPr>
          <p:cNvPr id="10" name="Picture 9"/>
          <p:cNvPicPr>
            <a:picLocks noChangeAspect="1"/>
          </p:cNvPicPr>
          <p:nvPr/>
        </p:nvPicPr>
        <p:blipFill rotWithShape="1">
          <a:blip r:embed="rId15" cstate="print">
            <a:extLst>
              <a:ext uri="{28A0092B-C50C-407E-A947-70E740481C1C}">
                <a14:useLocalDpi xmlns:a14="http://schemas.microsoft.com/office/drawing/2010/main" val="0"/>
              </a:ext>
            </a:extLst>
          </a:blip>
          <a:srcRect t="17042"/>
          <a:stretch/>
        </p:blipFill>
        <p:spPr>
          <a:xfrm>
            <a:off x="7398677" y="4193692"/>
            <a:ext cx="2288649" cy="2531485"/>
          </a:xfrm>
          <a:prstGeom prst="rect">
            <a:avLst/>
          </a:prstGeom>
        </p:spPr>
      </p:pic>
      <p:pic>
        <p:nvPicPr>
          <p:cNvPr id="13" name="Picture 12"/>
          <p:cNvPicPr>
            <a:picLocks noChangeAspect="1"/>
          </p:cNvPicPr>
          <p:nvPr/>
        </p:nvPicPr>
        <p:blipFill rotWithShape="1">
          <a:blip r:embed="rId16" cstate="print">
            <a:extLst>
              <a:ext uri="{28A0092B-C50C-407E-A947-70E740481C1C}">
                <a14:useLocalDpi xmlns:a14="http://schemas.microsoft.com/office/drawing/2010/main" val="0"/>
              </a:ext>
            </a:extLst>
          </a:blip>
          <a:srcRect l="-581" t="14597" r="25927" b="16512"/>
          <a:stretch/>
        </p:blipFill>
        <p:spPr>
          <a:xfrm>
            <a:off x="3829140" y="4210172"/>
            <a:ext cx="3643653" cy="2521819"/>
          </a:xfrm>
          <a:prstGeom prst="rect">
            <a:avLst/>
          </a:prstGeom>
        </p:spPr>
      </p:pic>
    </p:spTree>
    <p:extLst>
      <p:ext uri="{BB962C8B-B14F-4D97-AF65-F5344CB8AC3E}">
        <p14:creationId xmlns:p14="http://schemas.microsoft.com/office/powerpoint/2010/main" val="110701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a:stretch>
            <a:fillRect/>
          </a:stretch>
        </p:blipFill>
        <p:spPr>
          <a:xfrm>
            <a:off x="0" y="0"/>
            <a:ext cx="12192000" cy="6858000"/>
          </a:xfrm>
          <a:prstGeom prst="rect">
            <a:avLst/>
          </a:prstGeom>
        </p:spPr>
      </p:pic>
      <p:sp>
        <p:nvSpPr>
          <p:cNvPr id="82" name="TextBox 81">
            <a:extLst>
              <a:ext uri="{FF2B5EF4-FFF2-40B4-BE49-F238E27FC236}">
                <a16:creationId xmlns:a16="http://schemas.microsoft.com/office/drawing/2014/main" id="{8709D182-DCB2-774E-888E-E1D60EF7C15A}"/>
              </a:ext>
            </a:extLst>
          </p:cNvPr>
          <p:cNvSpPr txBox="1"/>
          <p:nvPr/>
        </p:nvSpPr>
        <p:spPr>
          <a:xfrm>
            <a:off x="1623093" y="1143525"/>
            <a:ext cx="922200" cy="33855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GATEWAY</a:t>
            </a:r>
          </a:p>
        </p:txBody>
      </p:sp>
      <p:sp>
        <p:nvSpPr>
          <p:cNvPr id="83" name="TextBox 82">
            <a:extLst>
              <a:ext uri="{FF2B5EF4-FFF2-40B4-BE49-F238E27FC236}">
                <a16:creationId xmlns:a16="http://schemas.microsoft.com/office/drawing/2014/main" id="{34FF50B7-2B15-6844-9A61-A225D0571722}"/>
              </a:ext>
            </a:extLst>
          </p:cNvPr>
          <p:cNvSpPr txBox="1"/>
          <p:nvPr/>
        </p:nvSpPr>
        <p:spPr>
          <a:xfrm>
            <a:off x="9525077" y="1154340"/>
            <a:ext cx="2011679" cy="523220"/>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TRANSIT HABITAT</a:t>
            </a:r>
            <a:b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b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and mars transit</a:t>
            </a:r>
          </a:p>
        </p:txBody>
      </p:sp>
      <p:sp>
        <p:nvSpPr>
          <p:cNvPr id="33" name="TextBox 32">
            <a:extLst>
              <a:ext uri="{FF2B5EF4-FFF2-40B4-BE49-F238E27FC236}">
                <a16:creationId xmlns:a16="http://schemas.microsoft.com/office/drawing/2014/main" id="{AAE0ABEA-AFF1-394B-9479-1C29D34729B5}"/>
              </a:ext>
            </a:extLst>
          </p:cNvPr>
          <p:cNvSpPr txBox="1"/>
          <p:nvPr/>
        </p:nvSpPr>
        <p:spPr>
          <a:xfrm>
            <a:off x="2697687" y="3705072"/>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rover</a:t>
            </a:r>
          </a:p>
        </p:txBody>
      </p:sp>
      <p:sp>
        <p:nvSpPr>
          <p:cNvPr id="35" name="TextBox 34">
            <a:extLst>
              <a:ext uri="{FF2B5EF4-FFF2-40B4-BE49-F238E27FC236}">
                <a16:creationId xmlns:a16="http://schemas.microsoft.com/office/drawing/2014/main" id="{49912CC4-6185-304F-B150-10F8B927010E}"/>
              </a:ext>
            </a:extLst>
          </p:cNvPr>
          <p:cNvSpPr txBox="1"/>
          <p:nvPr/>
        </p:nvSpPr>
        <p:spPr>
          <a:xfrm>
            <a:off x="366718" y="5757888"/>
            <a:ext cx="1377728"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Human Landing system </a:t>
            </a:r>
          </a:p>
        </p:txBody>
      </p:sp>
      <p:cxnSp>
        <p:nvCxnSpPr>
          <p:cNvPr id="40" name="Straight Connector 39">
            <a:extLst>
              <a:ext uri="{FF2B5EF4-FFF2-40B4-BE49-F238E27FC236}">
                <a16:creationId xmlns:a16="http://schemas.microsoft.com/office/drawing/2014/main" id="{6DD3DCEB-3B75-0F49-AD46-AAEFDA5AE33A}"/>
              </a:ext>
            </a:extLst>
          </p:cNvPr>
          <p:cNvCxnSpPr>
            <a:cxnSpLocks/>
            <a:stCxn id="3" idx="1"/>
            <a:endCxn id="105" idx="6"/>
          </p:cNvCxnSpPr>
          <p:nvPr/>
        </p:nvCxnSpPr>
        <p:spPr>
          <a:xfrm flipH="1" flipV="1">
            <a:off x="2408578" y="2014373"/>
            <a:ext cx="2681582" cy="627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577AB1-E66A-294A-BE58-1E5183391D15}"/>
              </a:ext>
            </a:extLst>
          </p:cNvPr>
          <p:cNvCxnSpPr>
            <a:cxnSpLocks/>
            <a:stCxn id="103" idx="6"/>
            <a:endCxn id="3" idx="3"/>
          </p:cNvCxnSpPr>
          <p:nvPr/>
        </p:nvCxnSpPr>
        <p:spPr>
          <a:xfrm flipH="1" flipV="1">
            <a:off x="7101840" y="2020643"/>
            <a:ext cx="1718786" cy="6597"/>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97B3E88-29D0-E14B-BD4B-9B39FB8799AA}"/>
              </a:ext>
            </a:extLst>
          </p:cNvPr>
          <p:cNvCxnSpPr>
            <a:cxnSpLocks/>
            <a:stCxn id="71" idx="1"/>
          </p:cNvCxnSpPr>
          <p:nvPr/>
        </p:nvCxnSpPr>
        <p:spPr>
          <a:xfrm flipH="1">
            <a:off x="2669064" y="2725082"/>
            <a:ext cx="1923354" cy="0"/>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5FFFD8-C178-E049-9887-9AE76347520B}"/>
              </a:ext>
            </a:extLst>
          </p:cNvPr>
          <p:cNvCxnSpPr>
            <a:cxnSpLocks/>
            <a:stCxn id="14" idx="1"/>
            <a:endCxn id="107" idx="2"/>
          </p:cNvCxnSpPr>
          <p:nvPr/>
        </p:nvCxnSpPr>
        <p:spPr>
          <a:xfrm flipH="1">
            <a:off x="2625599" y="1309866"/>
            <a:ext cx="1679169" cy="9175"/>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F36A6AC-E673-0B4E-AF85-2C84B05BE0C9}"/>
              </a:ext>
            </a:extLst>
          </p:cNvPr>
          <p:cNvCxnSpPr>
            <a:cxnSpLocks/>
            <a:endCxn id="71" idx="3"/>
          </p:cNvCxnSpPr>
          <p:nvPr/>
        </p:nvCxnSpPr>
        <p:spPr>
          <a:xfrm flipH="1">
            <a:off x="7599583" y="2725082"/>
            <a:ext cx="18722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4473F53-E9D2-C745-B610-595A90DB9237}"/>
              </a:ext>
            </a:extLst>
          </p:cNvPr>
          <p:cNvCxnSpPr>
            <a:cxnSpLocks/>
            <a:stCxn id="112" idx="6"/>
            <a:endCxn id="14" idx="3"/>
          </p:cNvCxnSpPr>
          <p:nvPr/>
        </p:nvCxnSpPr>
        <p:spPr>
          <a:xfrm flipH="1">
            <a:off x="7887232" y="1309866"/>
            <a:ext cx="2280611"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D75027E0-E3F3-FC43-B51D-32507EF178ED}"/>
              </a:ext>
            </a:extLst>
          </p:cNvPr>
          <p:cNvSpPr txBox="1"/>
          <p:nvPr/>
        </p:nvSpPr>
        <p:spPr>
          <a:xfrm>
            <a:off x="4592418" y="2578888"/>
            <a:ext cx="3007165"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Expedition Duration</a:t>
            </a:r>
          </a:p>
        </p:txBody>
      </p:sp>
      <p:cxnSp>
        <p:nvCxnSpPr>
          <p:cNvPr id="66" name="Straight Connector 65">
            <a:extLst>
              <a:ext uri="{FF2B5EF4-FFF2-40B4-BE49-F238E27FC236}">
                <a16:creationId xmlns:a16="http://schemas.microsoft.com/office/drawing/2014/main" id="{8ADB798E-C4A2-3249-AEE6-FA29F3114F05}"/>
              </a:ext>
            </a:extLst>
          </p:cNvPr>
          <p:cNvCxnSpPr>
            <a:cxnSpLocks/>
          </p:cNvCxnSpPr>
          <p:nvPr/>
        </p:nvCxnSpPr>
        <p:spPr>
          <a:xfrm flipH="1">
            <a:off x="7530482" y="3416356"/>
            <a:ext cx="19271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0749F3-2854-934D-8E3E-E14F8BA03B59}"/>
              </a:ext>
            </a:extLst>
          </p:cNvPr>
          <p:cNvCxnSpPr>
            <a:cxnSpLocks/>
          </p:cNvCxnSpPr>
          <p:nvPr/>
        </p:nvCxnSpPr>
        <p:spPr>
          <a:xfrm flipH="1" flipV="1">
            <a:off x="7325381" y="6048688"/>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91D0DFF-7544-6A48-9F0A-0C6AE4D01FC2}"/>
              </a:ext>
            </a:extLst>
          </p:cNvPr>
          <p:cNvCxnSpPr>
            <a:cxnSpLocks/>
          </p:cNvCxnSpPr>
          <p:nvPr/>
        </p:nvCxnSpPr>
        <p:spPr>
          <a:xfrm rot="10800000" flipH="1" flipV="1">
            <a:off x="4449964" y="6047502"/>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147220-8238-C24B-8FA8-853D57735216}"/>
              </a:ext>
            </a:extLst>
          </p:cNvPr>
          <p:cNvCxnSpPr>
            <a:cxnSpLocks/>
            <a:stCxn id="99" idx="4"/>
          </p:cNvCxnSpPr>
          <p:nvPr/>
        </p:nvCxnSpPr>
        <p:spPr>
          <a:xfrm flipV="1">
            <a:off x="9457680" y="2717527"/>
            <a:ext cx="5607" cy="172429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1E3E397-143C-E048-AB58-E127561BC373}"/>
              </a:ext>
            </a:extLst>
          </p:cNvPr>
          <p:cNvCxnSpPr>
            <a:cxnSpLocks/>
          </p:cNvCxnSpPr>
          <p:nvPr/>
        </p:nvCxnSpPr>
        <p:spPr>
          <a:xfrm flipH="1">
            <a:off x="2680839" y="3405571"/>
            <a:ext cx="1972523"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B15D0AD-79FE-4542-922F-2C3146CBA992}"/>
              </a:ext>
            </a:extLst>
          </p:cNvPr>
          <p:cNvCxnSpPr>
            <a:cxnSpLocks/>
          </p:cNvCxnSpPr>
          <p:nvPr/>
        </p:nvCxnSpPr>
        <p:spPr>
          <a:xfrm flipV="1">
            <a:off x="2680839" y="2713057"/>
            <a:ext cx="0" cy="151215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5F4D6247-D0A9-5A4E-A487-A7E710741FA6}"/>
              </a:ext>
            </a:extLst>
          </p:cNvPr>
          <p:cNvSpPr txBox="1"/>
          <p:nvPr/>
        </p:nvSpPr>
        <p:spPr>
          <a:xfrm>
            <a:off x="4658749" y="3254525"/>
            <a:ext cx="2874503" cy="292388"/>
          </a:xfrm>
          <a:prstGeom prst="rect">
            <a:avLst/>
          </a:prstGeom>
          <a:solidFill>
            <a:schemeClr val="tx1">
              <a:alpha val="33000"/>
            </a:schemeClr>
          </a:solidFill>
          <a:ln w="19050">
            <a:solidFill>
              <a:schemeClr val="bg1">
                <a:lumMod val="7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defPPr>
              <a:defRPr lang="en-US"/>
            </a:defPPr>
            <a:lvl1pPr algn="ctr">
              <a:defRPr sz="1400">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Exploration Range</a:t>
            </a:r>
          </a:p>
        </p:txBody>
      </p:sp>
      <p:cxnSp>
        <p:nvCxnSpPr>
          <p:cNvPr id="155" name="Straight Connector 154">
            <a:extLst>
              <a:ext uri="{FF2B5EF4-FFF2-40B4-BE49-F238E27FC236}">
                <a16:creationId xmlns:a16="http://schemas.microsoft.com/office/drawing/2014/main" id="{6981FDBD-7EEF-7044-9069-474A3F542EB5}"/>
              </a:ext>
            </a:extLst>
          </p:cNvPr>
          <p:cNvCxnSpPr>
            <a:cxnSpLocks/>
          </p:cNvCxnSpPr>
          <p:nvPr/>
        </p:nvCxnSpPr>
        <p:spPr>
          <a:xfrm flipH="1">
            <a:off x="7215468" y="5355445"/>
            <a:ext cx="2353075"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6B5F26-6BA8-D444-ABFB-66ADCCF79511}"/>
              </a:ext>
            </a:extLst>
          </p:cNvPr>
          <p:cNvSpPr txBox="1"/>
          <p:nvPr/>
        </p:nvSpPr>
        <p:spPr>
          <a:xfrm>
            <a:off x="5171050" y="3735259"/>
            <a:ext cx="184990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Fission Power</a:t>
            </a:r>
          </a:p>
        </p:txBody>
      </p:sp>
      <p:sp>
        <p:nvSpPr>
          <p:cNvPr id="14" name="TextBox 13">
            <a:extLst>
              <a:ext uri="{FF2B5EF4-FFF2-40B4-BE49-F238E27FC236}">
                <a16:creationId xmlns:a16="http://schemas.microsoft.com/office/drawing/2014/main" id="{F65D17E5-3FDB-F14B-BAD2-12A96C70EB4C}"/>
              </a:ext>
            </a:extLst>
          </p:cNvPr>
          <p:cNvSpPr txBox="1"/>
          <p:nvPr/>
        </p:nvSpPr>
        <p:spPr>
          <a:xfrm>
            <a:off x="4304768" y="1163672"/>
            <a:ext cx="3582464" cy="292388"/>
          </a:xfrm>
          <a:prstGeom prst="rect">
            <a:avLst/>
          </a:prstGeom>
          <a:solidFill>
            <a:schemeClr val="tx1">
              <a:alpha val="33000"/>
            </a:schemeClr>
          </a:solidFill>
          <a:ln w="19050">
            <a:solidFill>
              <a:schemeClr val="bg1">
                <a:lumMod val="85000"/>
              </a:schemeClr>
            </a:solidFill>
          </a:ln>
          <a:effectLst>
            <a:outerShdw blurRad="50800" dist="38100" dir="2700000" algn="tl" rotWithShape="0">
              <a:prstClr val="black">
                <a:alpha val="40000"/>
              </a:prstClr>
            </a:outerShdw>
          </a:effectLst>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 Durations in Zero Gravity</a:t>
            </a:r>
          </a:p>
        </p:txBody>
      </p:sp>
      <p:sp>
        <p:nvSpPr>
          <p:cNvPr id="3" name="Rectangle 2">
            <a:extLst>
              <a:ext uri="{FF2B5EF4-FFF2-40B4-BE49-F238E27FC236}">
                <a16:creationId xmlns:a16="http://schemas.microsoft.com/office/drawing/2014/main" id="{988CE9BE-0613-3D4D-ADD9-4087956CF7D7}"/>
              </a:ext>
            </a:extLst>
          </p:cNvPr>
          <p:cNvSpPr/>
          <p:nvPr/>
        </p:nvSpPr>
        <p:spPr>
          <a:xfrm>
            <a:off x="5090160" y="1874449"/>
            <a:ext cx="2011680"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 Size</a:t>
            </a:r>
          </a:p>
        </p:txBody>
      </p:sp>
      <p:sp>
        <p:nvSpPr>
          <p:cNvPr id="75" name="TextBox 74">
            <a:extLst>
              <a:ext uri="{FF2B5EF4-FFF2-40B4-BE49-F238E27FC236}">
                <a16:creationId xmlns:a16="http://schemas.microsoft.com/office/drawing/2014/main" id="{66F57395-7903-BE4C-B41B-C88CB74EAE4A}"/>
              </a:ext>
            </a:extLst>
          </p:cNvPr>
          <p:cNvSpPr txBox="1"/>
          <p:nvPr/>
        </p:nvSpPr>
        <p:spPr>
          <a:xfrm>
            <a:off x="4866620" y="5892351"/>
            <a:ext cx="2458761" cy="692497"/>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Autonomous Robotics Systems &amp; Contingency Crew Transportation  </a:t>
            </a:r>
          </a:p>
        </p:txBody>
      </p:sp>
      <p:sp>
        <p:nvSpPr>
          <p:cNvPr id="76" name="Oval 75">
            <a:extLst>
              <a:ext uri="{FF2B5EF4-FFF2-40B4-BE49-F238E27FC236}">
                <a16:creationId xmlns:a16="http://schemas.microsoft.com/office/drawing/2014/main" id="{8A88CB22-DA77-D440-8404-537C77AB21C1}"/>
              </a:ext>
            </a:extLst>
          </p:cNvPr>
          <p:cNvSpPr/>
          <p:nvPr/>
        </p:nvSpPr>
        <p:spPr>
          <a:xfrm>
            <a:off x="2632525" y="418898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2D9E682D-1F44-9746-95BA-9793C4B62BAB}"/>
              </a:ext>
            </a:extLst>
          </p:cNvPr>
          <p:cNvSpPr/>
          <p:nvPr/>
        </p:nvSpPr>
        <p:spPr>
          <a:xfrm>
            <a:off x="2655501" y="512366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012D10C4-F1B2-414B-A216-B0F49F394ED4}"/>
              </a:ext>
            </a:extLst>
          </p:cNvPr>
          <p:cNvSpPr/>
          <p:nvPr/>
        </p:nvSpPr>
        <p:spPr>
          <a:xfrm>
            <a:off x="4398570" y="6004036"/>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2A491232-F577-344E-BAD3-919E7EE55CCE}"/>
              </a:ext>
            </a:extLst>
          </p:cNvPr>
          <p:cNvSpPr/>
          <p:nvPr/>
        </p:nvSpPr>
        <p:spPr>
          <a:xfrm>
            <a:off x="7685774" y="6007211"/>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78855C38-BD4F-DD48-8405-0E7E77B726FF}"/>
              </a:ext>
            </a:extLst>
          </p:cNvPr>
          <p:cNvSpPr/>
          <p:nvPr/>
        </p:nvSpPr>
        <p:spPr>
          <a:xfrm>
            <a:off x="9525077" y="5311979"/>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C33EB3D5-F6CA-AA48-A8B1-A875C9F947A4}"/>
              </a:ext>
            </a:extLst>
          </p:cNvPr>
          <p:cNvSpPr/>
          <p:nvPr/>
        </p:nvSpPr>
        <p:spPr>
          <a:xfrm>
            <a:off x="9414214" y="435489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28B3E2F8-2B18-7344-90F1-09818110BCD3}"/>
              </a:ext>
            </a:extLst>
          </p:cNvPr>
          <p:cNvSpPr/>
          <p:nvPr/>
        </p:nvSpPr>
        <p:spPr>
          <a:xfrm flipH="1">
            <a:off x="8820626" y="198377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F4808E18-15CB-E441-B226-5589ACB96DBF}"/>
              </a:ext>
            </a:extLst>
          </p:cNvPr>
          <p:cNvSpPr/>
          <p:nvPr/>
        </p:nvSpPr>
        <p:spPr>
          <a:xfrm>
            <a:off x="2321647" y="1970907"/>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9EBD43C5-3B13-6D41-9FFD-9B2C0DC2F7FC}"/>
              </a:ext>
            </a:extLst>
          </p:cNvPr>
          <p:cNvSpPr/>
          <p:nvPr/>
        </p:nvSpPr>
        <p:spPr>
          <a:xfrm>
            <a:off x="2625599" y="1275575"/>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FEF325C-8027-454E-BC7B-5CD92961CD26}"/>
              </a:ext>
            </a:extLst>
          </p:cNvPr>
          <p:cNvSpPr/>
          <p:nvPr/>
        </p:nvSpPr>
        <p:spPr>
          <a:xfrm>
            <a:off x="10080912" y="1266400"/>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87FF2E2-32D2-544E-9477-43E2767D82FC}"/>
              </a:ext>
            </a:extLst>
          </p:cNvPr>
          <p:cNvSpPr txBox="1"/>
          <p:nvPr/>
        </p:nvSpPr>
        <p:spPr>
          <a:xfrm>
            <a:off x="1660944" y="5665022"/>
            <a:ext cx="1677874"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Terrain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a:t>
            </a:r>
          </a:p>
        </p:txBody>
      </p:sp>
      <p:cxnSp>
        <p:nvCxnSpPr>
          <p:cNvPr id="9" name="Elbow Connector 8">
            <a:extLst>
              <a:ext uri="{FF2B5EF4-FFF2-40B4-BE49-F238E27FC236}">
                <a16:creationId xmlns:a16="http://schemas.microsoft.com/office/drawing/2014/main" id="{59BA8655-DC05-3E4D-B624-7AF5FB01F1D3}"/>
              </a:ext>
            </a:extLst>
          </p:cNvPr>
          <p:cNvCxnSpPr>
            <a:cxnSpLocks/>
          </p:cNvCxnSpPr>
          <p:nvPr/>
        </p:nvCxnSpPr>
        <p:spPr>
          <a:xfrm>
            <a:off x="7032917" y="3887988"/>
            <a:ext cx="1273963" cy="371944"/>
          </a:xfrm>
          <a:prstGeom prst="bentConnector3">
            <a:avLst>
              <a:gd name="adj1" fmla="val 9998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F11CDD3B-F557-AA42-92F8-D5BE675D95E3}"/>
              </a:ext>
            </a:extLst>
          </p:cNvPr>
          <p:cNvCxnSpPr>
            <a:cxnSpLocks/>
          </p:cNvCxnSpPr>
          <p:nvPr/>
        </p:nvCxnSpPr>
        <p:spPr>
          <a:xfrm rot="10800000" flipV="1">
            <a:off x="3902530" y="3881452"/>
            <a:ext cx="1263107" cy="378479"/>
          </a:xfrm>
          <a:prstGeom prst="bentConnector3">
            <a:avLst>
              <a:gd name="adj1" fmla="val 10041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AF07B33-CD97-8E47-AC20-8CB82484F2E2}"/>
              </a:ext>
            </a:extLst>
          </p:cNvPr>
          <p:cNvSpPr txBox="1"/>
          <p:nvPr/>
        </p:nvSpPr>
        <p:spPr>
          <a:xfrm>
            <a:off x="4983288" y="4215993"/>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In-Situ Resource Utilization</a:t>
            </a:r>
          </a:p>
        </p:txBody>
      </p:sp>
      <p:cxnSp>
        <p:nvCxnSpPr>
          <p:cNvPr id="67" name="Straight Connector 66">
            <a:extLst>
              <a:ext uri="{FF2B5EF4-FFF2-40B4-BE49-F238E27FC236}">
                <a16:creationId xmlns:a16="http://schemas.microsoft.com/office/drawing/2014/main" id="{068D66DF-30F0-C74E-B30E-9899E8CFF2CD}"/>
              </a:ext>
            </a:extLst>
          </p:cNvPr>
          <p:cNvCxnSpPr>
            <a:cxnSpLocks/>
          </p:cNvCxnSpPr>
          <p:nvPr/>
        </p:nvCxnSpPr>
        <p:spPr>
          <a:xfrm flipV="1">
            <a:off x="2704366" y="5209118"/>
            <a:ext cx="0" cy="152400"/>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CE3C27A-E607-6D45-B862-DDB2E8EABBE2}"/>
              </a:ext>
            </a:extLst>
          </p:cNvPr>
          <p:cNvCxnSpPr>
            <a:cxnSpLocks/>
          </p:cNvCxnSpPr>
          <p:nvPr/>
        </p:nvCxnSpPr>
        <p:spPr>
          <a:xfrm flipH="1" flipV="1">
            <a:off x="1864311" y="5364039"/>
            <a:ext cx="3112224" cy="1483"/>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79200DD-4295-5844-BEE0-46F0B2AD0B26}"/>
              </a:ext>
            </a:extLst>
          </p:cNvPr>
          <p:cNvSpPr/>
          <p:nvPr/>
        </p:nvSpPr>
        <p:spPr>
          <a:xfrm>
            <a:off x="1820845" y="5321583"/>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AF97D9CA-4701-3F45-B32A-A6CA3B55D6CF}"/>
              </a:ext>
            </a:extLst>
          </p:cNvPr>
          <p:cNvCxnSpPr>
            <a:cxnSpLocks/>
          </p:cNvCxnSpPr>
          <p:nvPr/>
        </p:nvCxnSpPr>
        <p:spPr>
          <a:xfrm flipV="1">
            <a:off x="6989201"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5799A35-95C3-5A4C-B183-83B87C2F3FFD}"/>
              </a:ext>
            </a:extLst>
          </p:cNvPr>
          <p:cNvSpPr txBox="1"/>
          <p:nvPr/>
        </p:nvSpPr>
        <p:spPr>
          <a:xfrm>
            <a:off x="4976535" y="5338257"/>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Partial Gravity Operations</a:t>
            </a:r>
          </a:p>
        </p:txBody>
      </p:sp>
      <p:cxnSp>
        <p:nvCxnSpPr>
          <p:cNvPr id="55" name="Straight Connector 54">
            <a:extLst>
              <a:ext uri="{FF2B5EF4-FFF2-40B4-BE49-F238E27FC236}">
                <a16:creationId xmlns:a16="http://schemas.microsoft.com/office/drawing/2014/main" id="{B78EF348-FE6C-1949-BAC8-EF25BE9E0E08}"/>
              </a:ext>
            </a:extLst>
          </p:cNvPr>
          <p:cNvCxnSpPr>
            <a:cxnSpLocks/>
          </p:cNvCxnSpPr>
          <p:nvPr/>
        </p:nvCxnSpPr>
        <p:spPr>
          <a:xfrm flipV="1">
            <a:off x="5100076"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66E5F6-F7AC-D447-B1E9-060BBDAEA7A8}"/>
              </a:ext>
            </a:extLst>
          </p:cNvPr>
          <p:cNvSpPr txBox="1"/>
          <p:nvPr/>
        </p:nvSpPr>
        <p:spPr>
          <a:xfrm>
            <a:off x="421883" y="3596760"/>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Surface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Habitat</a:t>
            </a:r>
          </a:p>
        </p:txBody>
      </p:sp>
      <p:sp>
        <p:nvSpPr>
          <p:cNvPr id="50" name="Title 1">
            <a:extLst>
              <a:ext uri="{FF2B5EF4-FFF2-40B4-BE49-F238E27FC236}">
                <a16:creationId xmlns:a16="http://schemas.microsoft.com/office/drawing/2014/main" id="{7F44D0B9-8E70-1547-9B1C-40A725DBC09D}"/>
              </a:ext>
            </a:extLst>
          </p:cNvPr>
          <p:cNvSpPr txBox="1">
            <a:spLocks/>
          </p:cNvSpPr>
          <p:nvPr/>
        </p:nvSpPr>
        <p:spPr>
          <a:xfrm>
            <a:off x="266701" y="247940"/>
            <a:ext cx="10387694" cy="6280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MOON AND MARS EXPLORATION</a:t>
            </a:r>
            <a:br>
              <a:rPr kumimoji="0" lang="en-US" sz="29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000" b="0" i="1" u="none" strike="noStrike" kern="1200" cap="none" spc="0" normalizeH="0" baseline="0" noProof="0">
                <a:ln>
                  <a:noFill/>
                </a:ln>
                <a:solidFill>
                  <a:srgbClr val="E7E6E6">
                    <a:lumMod val="90000"/>
                  </a:srgbClr>
                </a:solidFill>
                <a:effectLst/>
                <a:uLnTx/>
                <a:uFillTx/>
                <a:latin typeface="Arial" panose="020B0604020202020204" pitchFamily="34" charset="0"/>
                <a:ea typeface="+mj-ea"/>
                <a:cs typeface="Arial" panose="020B0604020202020204" pitchFamily="34" charset="0"/>
              </a:rPr>
              <a:t>Operations on and around the Moon will help prepare for the first human mission to Mars</a:t>
            </a:r>
          </a:p>
        </p:txBody>
      </p:sp>
    </p:spTree>
    <p:extLst>
      <p:ext uri="{BB962C8B-B14F-4D97-AF65-F5344CB8AC3E}">
        <p14:creationId xmlns:p14="http://schemas.microsoft.com/office/powerpoint/2010/main" val="338714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stone&#10;&#10;Description automatically generated">
            <a:extLst>
              <a:ext uri="{FF2B5EF4-FFF2-40B4-BE49-F238E27FC236}">
                <a16:creationId xmlns:a16="http://schemas.microsoft.com/office/drawing/2014/main" id="{F1C9D5E7-CF36-4332-B6BB-73D40D3542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8241" y="0"/>
            <a:ext cx="10395519" cy="6858000"/>
          </a:xfrm>
          <a:prstGeom prst="rect">
            <a:avLst/>
          </a:prstGeom>
        </p:spPr>
      </p:pic>
    </p:spTree>
    <p:extLst>
      <p:ext uri="{BB962C8B-B14F-4D97-AF65-F5344CB8AC3E}">
        <p14:creationId xmlns:p14="http://schemas.microsoft.com/office/powerpoint/2010/main" val="1860730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286104"/>
            <a:ext cx="7886700" cy="955674"/>
          </a:xfrm>
        </p:spPr>
        <p:txBody>
          <a:bodyPr/>
          <a:lstStyle/>
          <a:p>
            <a:pPr algn="ctr"/>
            <a:r>
              <a:rPr lang="en-US" dirty="0"/>
              <a:t>Plant Factories</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521" y="1185271"/>
            <a:ext cx="4046219" cy="5394960"/>
          </a:xfrm>
          <a:ln>
            <a:noFill/>
          </a:ln>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9261" y="1185271"/>
            <a:ext cx="4046219" cy="5394960"/>
          </a:xfrm>
          <a:ln>
            <a:noFill/>
          </a:ln>
        </p:spPr>
      </p:pic>
      <p:cxnSp>
        <p:nvCxnSpPr>
          <p:cNvPr id="8" name="Straight Connector 7"/>
          <p:cNvCxnSpPr/>
          <p:nvPr/>
        </p:nvCxnSpPr>
        <p:spPr>
          <a:xfrm>
            <a:off x="1866900" y="107527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80102" y="6546631"/>
            <a:ext cx="5844998" cy="307777"/>
          </a:xfrm>
          <a:prstGeom prst="rect">
            <a:avLst/>
          </a:prstGeom>
          <a:noFill/>
        </p:spPr>
        <p:txBody>
          <a:bodyPr wrap="none" rtlCol="0">
            <a:spAutoFit/>
          </a:bodyPr>
          <a:lstStyle/>
          <a:p>
            <a:r>
              <a:rPr lang="en-US" sz="1400" dirty="0"/>
              <a:t>Photos of Osaka Prefecture University training facility courtesy of Ray Wheeler</a:t>
            </a:r>
          </a:p>
        </p:txBody>
      </p:sp>
    </p:spTree>
    <p:extLst>
      <p:ext uri="{BB962C8B-B14F-4D97-AF65-F5344CB8AC3E}">
        <p14:creationId xmlns:p14="http://schemas.microsoft.com/office/powerpoint/2010/main" val="255767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E911-02E7-4DEF-9227-F3EB962575ED}"/>
              </a:ext>
            </a:extLst>
          </p:cNvPr>
          <p:cNvSpPr>
            <a:spLocks noGrp="1"/>
          </p:cNvSpPr>
          <p:nvPr>
            <p:ph type="title"/>
          </p:nvPr>
        </p:nvSpPr>
        <p:spPr>
          <a:xfrm>
            <a:off x="838200" y="-24925"/>
            <a:ext cx="10515600" cy="1325563"/>
          </a:xfrm>
        </p:spPr>
        <p:txBody>
          <a:bodyPr/>
          <a:lstStyle/>
          <a:p>
            <a:pPr algn="ctr"/>
            <a:r>
              <a:rPr lang="en-US" dirty="0"/>
              <a:t>EDEN ISS Antarctic Greenhouse</a:t>
            </a:r>
          </a:p>
        </p:txBody>
      </p:sp>
      <p:pic>
        <p:nvPicPr>
          <p:cNvPr id="9" name="Picture 8" descr="A picture containing outdoor, nature, night, dark&#10;&#10;Description automatically generated">
            <a:extLst>
              <a:ext uri="{FF2B5EF4-FFF2-40B4-BE49-F238E27FC236}">
                <a16:creationId xmlns:a16="http://schemas.microsoft.com/office/drawing/2014/main" id="{1EE3C7A3-260E-440D-AFDE-16CAA25C3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00" y="1300638"/>
            <a:ext cx="6652248" cy="4437083"/>
          </a:xfrm>
          <a:prstGeom prst="rect">
            <a:avLst/>
          </a:prstGeom>
        </p:spPr>
      </p:pic>
      <p:pic>
        <p:nvPicPr>
          <p:cNvPr id="7" name="Picture 6" descr="A picture containing person, indoor&#10;&#10;Description automatically generated">
            <a:extLst>
              <a:ext uri="{FF2B5EF4-FFF2-40B4-BE49-F238E27FC236}">
                <a16:creationId xmlns:a16="http://schemas.microsoft.com/office/drawing/2014/main" id="{9FE26C89-C312-4DE4-BCA6-C49B2DFB8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5721" y="1120278"/>
            <a:ext cx="6411158" cy="4617455"/>
          </a:xfrm>
          <a:prstGeom prst="rect">
            <a:avLst/>
          </a:prstGeom>
        </p:spPr>
      </p:pic>
      <p:sp>
        <p:nvSpPr>
          <p:cNvPr id="10" name="TextBox 9">
            <a:extLst>
              <a:ext uri="{FF2B5EF4-FFF2-40B4-BE49-F238E27FC236}">
                <a16:creationId xmlns:a16="http://schemas.microsoft.com/office/drawing/2014/main" id="{3BD0ECFF-D60C-4D8F-AEEF-47A865DE37FA}"/>
              </a:ext>
            </a:extLst>
          </p:cNvPr>
          <p:cNvSpPr txBox="1"/>
          <p:nvPr/>
        </p:nvSpPr>
        <p:spPr>
          <a:xfrm>
            <a:off x="122600" y="5825857"/>
            <a:ext cx="5443630" cy="923330"/>
          </a:xfrm>
          <a:prstGeom prst="rect">
            <a:avLst/>
          </a:prstGeom>
          <a:noFill/>
        </p:spPr>
        <p:txBody>
          <a:bodyPr wrap="square" rtlCol="0">
            <a:spAutoFit/>
          </a:bodyPr>
          <a:lstStyle/>
          <a:p>
            <a:r>
              <a:rPr lang="en-US" dirty="0"/>
              <a:t>The EDEN ISS greenhouse, developed by the German Aerospace Center; DLR, in Antarctica since 2018. </a:t>
            </a:r>
          </a:p>
          <a:p>
            <a:r>
              <a:rPr lang="en-US" dirty="0"/>
              <a:t>Credit: Hanno Müller, AWI</a:t>
            </a:r>
          </a:p>
        </p:txBody>
      </p:sp>
      <p:sp>
        <p:nvSpPr>
          <p:cNvPr id="13" name="TextBox 12">
            <a:extLst>
              <a:ext uri="{FF2B5EF4-FFF2-40B4-BE49-F238E27FC236}">
                <a16:creationId xmlns:a16="http://schemas.microsoft.com/office/drawing/2014/main" id="{21F84F94-F527-4F74-A5D2-90480544226A}"/>
              </a:ext>
            </a:extLst>
          </p:cNvPr>
          <p:cNvSpPr txBox="1"/>
          <p:nvPr/>
        </p:nvSpPr>
        <p:spPr>
          <a:xfrm>
            <a:off x="6066030" y="5825857"/>
            <a:ext cx="3730539" cy="646331"/>
          </a:xfrm>
          <a:prstGeom prst="rect">
            <a:avLst/>
          </a:prstGeom>
          <a:noFill/>
        </p:spPr>
        <p:txBody>
          <a:bodyPr wrap="square" rtlCol="0">
            <a:spAutoFit/>
          </a:bodyPr>
          <a:lstStyle/>
          <a:p>
            <a:r>
              <a:rPr lang="en-US" dirty="0"/>
              <a:t>Jess </a:t>
            </a:r>
            <a:r>
              <a:rPr lang="en-US" dirty="0" err="1"/>
              <a:t>Buncheck</a:t>
            </a:r>
            <a:r>
              <a:rPr lang="en-US" dirty="0"/>
              <a:t> – KSC scientist – Tending plants in EDEN ISS, 2021</a:t>
            </a:r>
          </a:p>
        </p:txBody>
      </p:sp>
      <p:cxnSp>
        <p:nvCxnSpPr>
          <p:cNvPr id="14" name="Straight Connector 13">
            <a:extLst>
              <a:ext uri="{FF2B5EF4-FFF2-40B4-BE49-F238E27FC236}">
                <a16:creationId xmlns:a16="http://schemas.microsoft.com/office/drawing/2014/main" id="{9BA681F6-C858-4D73-8BB1-104DF2948DAB}"/>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5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algn="ctr"/>
            <a:r>
              <a:rPr lang="en-US" b="1" dirty="0"/>
              <a:t>….and how these work with and without </a:t>
            </a:r>
            <a:r>
              <a:rPr lang="en-US" b="1" u="sng" dirty="0"/>
              <a:t>Gravity!</a:t>
            </a:r>
          </a:p>
          <a:p>
            <a:pPr algn="ctr"/>
            <a:endParaRPr lang="en-US" b="1" u="sng" dirty="0"/>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554480"/>
              <a:chOff x="7134108" y="4497095"/>
              <a:chExt cx="4811290" cy="155448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47676" y="4497095"/>
                <a:ext cx="2183642" cy="1359542"/>
              </a:xfrm>
              <a:prstGeom prst="rect">
                <a:avLst/>
              </a:prstGeom>
              <a:noFill/>
            </p:spPr>
            <p:txBody>
              <a:bodyPr wrap="square" rtlCol="0">
                <a:spAutoFit/>
              </a:bodyPr>
              <a:lstStyle/>
              <a:p>
                <a:r>
                  <a:rPr lang="en-US" sz="2000" dirty="0"/>
                  <a:t>Fertilizer is heavy to launch so we need to learn how to recycle plant waste</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r>
                  <a:rPr lang="en-US" sz="2000" dirty="0"/>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4" y="1867905"/>
                <a:ext cx="1852998" cy="1804821"/>
              </a:xfrm>
              <a:prstGeom prst="rect">
                <a:avLst/>
              </a:prstGeom>
              <a:noFill/>
            </p:spPr>
            <p:txBody>
              <a:bodyPr wrap="square" rtlCol="0">
                <a:spAutoFit/>
              </a:bodyPr>
              <a:lstStyle/>
              <a:p>
                <a:r>
                  <a:rPr lang="en-US" sz="2000" dirty="0"/>
                  <a:t>Humans like white light, but plants may grow well with other wavelengths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26767" y="1758760"/>
                <a:ext cx="2811439" cy="855014"/>
              </a:xfrm>
              <a:prstGeom prst="rect">
                <a:avLst/>
              </a:prstGeom>
              <a:noFill/>
            </p:spPr>
            <p:txBody>
              <a:bodyPr wrap="square" rtlCol="0">
                <a:spAutoFit/>
              </a:bodyPr>
              <a:lstStyle/>
              <a:p>
                <a:r>
                  <a:rPr lang="en-US" sz="2000" dirty="0"/>
                  <a:t>No convection in space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71272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8227"/>
            <a:ext cx="7886700" cy="1325563"/>
          </a:xfrm>
        </p:spPr>
        <p:txBody>
          <a:bodyPr/>
          <a:lstStyle/>
          <a:p>
            <a:pPr algn="ctr"/>
            <a:r>
              <a:rPr lang="en-US" dirty="0">
                <a:latin typeface="+mn-lt"/>
              </a:rPr>
              <a:t>The Space Environment</a:t>
            </a:r>
          </a:p>
        </p:txBody>
      </p:sp>
      <p:sp>
        <p:nvSpPr>
          <p:cNvPr id="3" name="TextBox 2"/>
          <p:cNvSpPr txBox="1"/>
          <p:nvPr/>
        </p:nvSpPr>
        <p:spPr>
          <a:xfrm>
            <a:off x="5774632" y="1196150"/>
            <a:ext cx="3699871" cy="923330"/>
          </a:xfrm>
          <a:prstGeom prst="rect">
            <a:avLst/>
          </a:prstGeom>
          <a:noFill/>
        </p:spPr>
        <p:txBody>
          <a:bodyPr wrap="square" rtlCol="0">
            <a:spAutoFit/>
          </a:bodyPr>
          <a:lstStyle/>
          <a:p>
            <a:r>
              <a:rPr lang="en-US" b="1" dirty="0">
                <a:solidFill>
                  <a:schemeClr val="bg1"/>
                </a:solidFill>
              </a:rPr>
              <a:t>….and how these work with and without </a:t>
            </a:r>
            <a:r>
              <a:rPr lang="en-US" b="1" u="sng" dirty="0">
                <a:solidFill>
                  <a:schemeClr val="bg1"/>
                </a:solidFill>
              </a:rPr>
              <a:t>Gravity!</a:t>
            </a:r>
          </a:p>
          <a:p>
            <a:endParaRPr lang="en-US" b="1" u="sng" dirty="0">
              <a:solidFill>
                <a:schemeClr val="bg1"/>
              </a:solidFill>
            </a:endParaRPr>
          </a:p>
        </p:txBody>
      </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sots-episode5 anti-bubbles">
            <a:hlinkClick r:id="" action="ppaction://media"/>
          </p:cNvPr>
          <p:cNvPicPr>
            <a:picLocks noChangeAspect="1"/>
          </p:cNvPicPr>
          <p:nvPr>
            <a:videoFile r:link="rId1"/>
            <p:extLst>
              <p:ext uri="{DAA4B4D4-6D71-4841-9C94-3DE7FCFB9230}">
                <p14:media xmlns:p14="http://schemas.microsoft.com/office/powerpoint/2010/main" r:embed="rId2">
                  <p14:trim st="6494" end="68768.98880000001"/>
                  <p14:fade in="500"/>
                </p14:media>
              </p:ext>
            </p:extLst>
          </p:nvPr>
        </p:nvPicPr>
        <p:blipFill>
          <a:blip r:embed="rId4"/>
          <a:stretch>
            <a:fillRect/>
          </a:stretch>
        </p:blipFill>
        <p:spPr>
          <a:xfrm>
            <a:off x="1286280" y="1331763"/>
            <a:ext cx="9619440" cy="5386887"/>
          </a:xfrm>
          <a:prstGeom prst="rect">
            <a:avLst/>
          </a:prstGeom>
        </p:spPr>
      </p:pic>
    </p:spTree>
    <p:extLst>
      <p:ext uri="{BB962C8B-B14F-4D97-AF65-F5344CB8AC3E}">
        <p14:creationId xmlns:p14="http://schemas.microsoft.com/office/powerpoint/2010/main" val="117456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5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10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8227"/>
            <a:ext cx="7886700" cy="1325563"/>
          </a:xfrm>
        </p:spPr>
        <p:txBody>
          <a:bodyPr/>
          <a:lstStyle/>
          <a:p>
            <a:pPr algn="ctr"/>
            <a:r>
              <a:rPr lang="en-US" dirty="0">
                <a:latin typeface="+mn-lt"/>
              </a:rPr>
              <a:t>The Space Environment</a:t>
            </a:r>
          </a:p>
        </p:txBody>
      </p:sp>
      <p:sp>
        <p:nvSpPr>
          <p:cNvPr id="3" name="TextBox 2"/>
          <p:cNvSpPr txBox="1"/>
          <p:nvPr/>
        </p:nvSpPr>
        <p:spPr>
          <a:xfrm>
            <a:off x="5774632" y="1196150"/>
            <a:ext cx="3699871" cy="923330"/>
          </a:xfrm>
          <a:prstGeom prst="rect">
            <a:avLst/>
          </a:prstGeom>
          <a:noFill/>
        </p:spPr>
        <p:txBody>
          <a:bodyPr wrap="square" rtlCol="0">
            <a:spAutoFit/>
          </a:bodyPr>
          <a:lstStyle/>
          <a:p>
            <a:r>
              <a:rPr lang="en-US" b="1" dirty="0">
                <a:solidFill>
                  <a:schemeClr val="bg1"/>
                </a:solidFill>
              </a:rPr>
              <a:t>….and how these work with and without </a:t>
            </a:r>
            <a:r>
              <a:rPr lang="en-US" b="1" u="sng" dirty="0">
                <a:solidFill>
                  <a:schemeClr val="bg1"/>
                </a:solidFill>
              </a:rPr>
              <a:t>Gravity!</a:t>
            </a:r>
          </a:p>
          <a:p>
            <a:endParaRPr lang="en-US" b="1" u="sng" dirty="0">
              <a:solidFill>
                <a:schemeClr val="bg1"/>
              </a:solidFill>
            </a:endParaRPr>
          </a:p>
        </p:txBody>
      </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601664" y="2955074"/>
            <a:ext cx="4988673" cy="830997"/>
          </a:xfrm>
          <a:prstGeom prst="rect">
            <a:avLst/>
          </a:prstGeom>
          <a:noFill/>
        </p:spPr>
        <p:txBody>
          <a:bodyPr wrap="none" rtlCol="0">
            <a:spAutoFit/>
          </a:bodyPr>
          <a:lstStyle/>
          <a:p>
            <a:pPr algn="ctr"/>
            <a:r>
              <a:rPr lang="en-US" sz="4800" dirty="0">
                <a:solidFill>
                  <a:schemeClr val="bg1"/>
                </a:solidFill>
              </a:rPr>
              <a:t>Please Play Video 2</a:t>
            </a:r>
          </a:p>
        </p:txBody>
      </p:sp>
      <p:sp>
        <p:nvSpPr>
          <p:cNvPr id="4" name="Slide Number Placeholder 3"/>
          <p:cNvSpPr>
            <a:spLocks noGrp="1"/>
          </p:cNvSpPr>
          <p:nvPr>
            <p:ph type="sldNum" sz="quarter" idx="12"/>
          </p:nvPr>
        </p:nvSpPr>
        <p:spPr/>
        <p:txBody>
          <a:bodyPr/>
          <a:lstStyle/>
          <a:p>
            <a:fld id="{E304FCE3-98A4-4385-9FA0-D7D495E5CB61}" type="slidenum">
              <a:rPr lang="en-US" smtClean="0">
                <a:solidFill>
                  <a:schemeClr val="bg1"/>
                </a:solidFill>
              </a:rPr>
              <a:t>14</a:t>
            </a:fld>
            <a:endParaRPr lang="en-US">
              <a:solidFill>
                <a:schemeClr val="bg1"/>
              </a:solidFill>
            </a:endParaRPr>
          </a:p>
        </p:txBody>
      </p:sp>
      <p:pic>
        <p:nvPicPr>
          <p:cNvPr id="5" name="Video 2">
            <a:hlinkClick r:id="" action="ppaction://media"/>
          </p:cNvPr>
          <p:cNvPicPr>
            <a:picLocks noChangeAspect="1"/>
          </p:cNvPicPr>
          <p:nvPr>
            <a:videoFile r:link="rId2"/>
            <p:extLst>
              <p:ext uri="{DAA4B4D4-6D71-4841-9C94-3DE7FCFB9230}">
                <p14:media xmlns:p14="http://schemas.microsoft.com/office/powerpoint/2010/main" r:embed="rId1">
                  <p14:fade in="500"/>
                </p14:media>
              </p:ext>
            </p:extLst>
          </p:nvPr>
        </p:nvPicPr>
        <p:blipFill>
          <a:blip r:embed="rId4"/>
          <a:stretch>
            <a:fillRect/>
          </a:stretch>
        </p:blipFill>
        <p:spPr>
          <a:xfrm>
            <a:off x="1101662" y="1310644"/>
            <a:ext cx="9988676" cy="5618630"/>
          </a:xfrm>
          <a:prstGeom prst="rect">
            <a:avLst/>
          </a:prstGeom>
        </p:spPr>
      </p:pic>
    </p:spTree>
    <p:extLst>
      <p:ext uri="{BB962C8B-B14F-4D97-AF65-F5344CB8AC3E}">
        <p14:creationId xmlns:p14="http://schemas.microsoft.com/office/powerpoint/2010/main" val="700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10" name="Picture 9">
            <a:extLst>
              <a:ext uri="{FF2B5EF4-FFF2-40B4-BE49-F238E27FC236}">
                <a16:creationId xmlns:a16="http://schemas.microsoft.com/office/drawing/2014/main" id="{A1EF453E-453A-44C8-8B2D-EB54D89F30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64466">
            <a:off x="837252" y="4150957"/>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1823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14500" y="0"/>
            <a:ext cx="8763000"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Veggie on ISS</a:t>
            </a:r>
          </a:p>
        </p:txBody>
      </p:sp>
      <p:pic>
        <p:nvPicPr>
          <p:cNvPr id="3075" name="Picture 3" descr="C:\Users\tmsmith1\Documents\CASIS\VEGGIE\iss039e019414 Rick working in Columbus.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056608" y="688988"/>
            <a:ext cx="10078785" cy="612648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19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no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26806"/>
            <a:ext cx="8229600" cy="1143000"/>
          </a:xfrm>
        </p:spPr>
        <p:txBody>
          <a:bodyPr/>
          <a:lstStyle/>
          <a:p>
            <a:pPr algn="ctr"/>
            <a:r>
              <a:rPr lang="en-US" sz="4000" dirty="0"/>
              <a:t>Zinnia Action Shots</a:t>
            </a:r>
            <a:endParaRPr lang="en-US" sz="4000" i="1" dirty="0"/>
          </a:p>
        </p:txBody>
      </p:sp>
      <p:cxnSp>
        <p:nvCxnSpPr>
          <p:cNvPr id="7" name="Straight Connector 6"/>
          <p:cNvCxnSpPr/>
          <p:nvPr/>
        </p:nvCxnSpPr>
        <p:spPr>
          <a:xfrm>
            <a:off x="1866900" y="70694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B469C48-6A73-4FBD-A9D9-D2B955C997FC}"/>
              </a:ext>
            </a:extLst>
          </p:cNvPr>
          <p:cNvGrpSpPr/>
          <p:nvPr/>
        </p:nvGrpSpPr>
        <p:grpSpPr>
          <a:xfrm>
            <a:off x="1517310" y="889332"/>
            <a:ext cx="9242423" cy="5907024"/>
            <a:chOff x="1517310" y="889332"/>
            <a:chExt cx="9242423" cy="5907024"/>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5181893" y="889442"/>
              <a:ext cx="5577840" cy="2839929"/>
            </a:xfrm>
            <a:prstGeom prst="rect">
              <a:avLst/>
            </a:prstGeom>
            <a:solidFill>
              <a:srgbClr val="002060"/>
            </a:solidFill>
            <a:ln>
              <a:solidFill>
                <a:srgbClr val="00B0F0"/>
              </a:solidFill>
            </a:ln>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17310" y="889332"/>
              <a:ext cx="3664583" cy="5907024"/>
            </a:xfrm>
            <a:prstGeom prst="rect">
              <a:avLst/>
            </a:prstGeom>
            <a:ln>
              <a:solidFill>
                <a:srgbClr val="00B0F0"/>
              </a:solidFill>
            </a:ln>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81893" y="3664263"/>
              <a:ext cx="5577840" cy="3132093"/>
            </a:xfrm>
            <a:prstGeom prst="rect">
              <a:avLst/>
            </a:prstGeom>
            <a:ln>
              <a:solidFill>
                <a:srgbClr val="00B0F0"/>
              </a:solidFill>
            </a:ln>
          </p:spPr>
        </p:pic>
      </p:grpSp>
    </p:spTree>
    <p:extLst>
      <p:ext uri="{BB962C8B-B14F-4D97-AF65-F5344CB8AC3E}">
        <p14:creationId xmlns:p14="http://schemas.microsoft.com/office/powerpoint/2010/main" val="596136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524000" y="628587"/>
            <a:ext cx="9144000" cy="6219279"/>
            <a:chOff x="-13964" y="594759"/>
            <a:chExt cx="9144000" cy="6219279"/>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964" y="594759"/>
              <a:ext cx="9144000" cy="6219279"/>
            </a:xfrm>
            <a:prstGeom prst="rect">
              <a:avLst/>
            </a:prstGeom>
            <a:ln>
              <a:solidFill>
                <a:schemeClr val="bg1"/>
              </a:solidFill>
            </a:ln>
          </p:spPr>
        </p:pic>
        <p:sp>
          <p:nvSpPr>
            <p:cNvPr id="7" name="TextBox 6"/>
            <p:cNvSpPr txBox="1"/>
            <p:nvPr/>
          </p:nvSpPr>
          <p:spPr>
            <a:xfrm>
              <a:off x="6287344" y="1047664"/>
              <a:ext cx="1670756" cy="584775"/>
            </a:xfrm>
            <a:prstGeom prst="rect">
              <a:avLst/>
            </a:prstGeom>
            <a:noFill/>
            <a:ln>
              <a:noFill/>
            </a:ln>
          </p:spPr>
          <p:txBody>
            <a:bodyPr wrap="square" rtlCol="0">
              <a:spAutoFit/>
            </a:bodyPr>
            <a:lstStyle/>
            <a:p>
              <a:r>
                <a:rPr lang="en-US" sz="3200" b="1" dirty="0">
                  <a:solidFill>
                    <a:schemeClr val="bg2"/>
                  </a:solidFill>
                </a:rPr>
                <a:t>71 DAI</a:t>
              </a:r>
            </a:p>
          </p:txBody>
        </p:sp>
      </p:grpSp>
      <p:sp>
        <p:nvSpPr>
          <p:cNvPr id="5" name="Title 4"/>
          <p:cNvSpPr>
            <a:spLocks noGrp="1"/>
          </p:cNvSpPr>
          <p:nvPr>
            <p:ph type="title"/>
          </p:nvPr>
        </p:nvSpPr>
        <p:spPr>
          <a:xfrm>
            <a:off x="1981200" y="-273476"/>
            <a:ext cx="8229600" cy="1143000"/>
          </a:xfrm>
        </p:spPr>
        <p:txBody>
          <a:bodyPr/>
          <a:lstStyle/>
          <a:p>
            <a:r>
              <a:rPr lang="en-US" dirty="0"/>
              <a:t>And they bloomed, and bloomed...</a:t>
            </a:r>
            <a:endParaRPr lang="en-US" sz="1400" i="1" dirty="0"/>
          </a:p>
        </p:txBody>
      </p:sp>
      <p:cxnSp>
        <p:nvCxnSpPr>
          <p:cNvPr id="8" name="Straight Connector 7"/>
          <p:cNvCxnSpPr/>
          <p:nvPr/>
        </p:nvCxnSpPr>
        <p:spPr>
          <a:xfrm>
            <a:off x="1866900" y="5947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532793" y="695984"/>
            <a:ext cx="9144000" cy="6087686"/>
            <a:chOff x="0" y="695984"/>
            <a:chExt cx="9144000" cy="6087686"/>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95984"/>
              <a:ext cx="9144000" cy="6087686"/>
            </a:xfrm>
            <a:prstGeom prst="rect">
              <a:avLst/>
            </a:prstGeom>
            <a:ln>
              <a:solidFill>
                <a:schemeClr val="bg1"/>
              </a:solidFill>
            </a:ln>
          </p:spPr>
        </p:pic>
        <p:sp>
          <p:nvSpPr>
            <p:cNvPr id="13" name="TextBox 12"/>
            <p:cNvSpPr txBox="1"/>
            <p:nvPr/>
          </p:nvSpPr>
          <p:spPr>
            <a:xfrm>
              <a:off x="5717822" y="784318"/>
              <a:ext cx="1670756" cy="584775"/>
            </a:xfrm>
            <a:prstGeom prst="rect">
              <a:avLst/>
            </a:prstGeom>
            <a:noFill/>
            <a:ln>
              <a:noFill/>
            </a:ln>
          </p:spPr>
          <p:txBody>
            <a:bodyPr wrap="square" rtlCol="0">
              <a:spAutoFit/>
            </a:bodyPr>
            <a:lstStyle/>
            <a:p>
              <a:r>
                <a:rPr lang="en-US" sz="3200" b="1" dirty="0">
                  <a:solidFill>
                    <a:schemeClr val="bg2"/>
                  </a:solidFill>
                </a:rPr>
                <a:t>77 DAI</a:t>
              </a:r>
            </a:p>
          </p:txBody>
        </p:sp>
      </p:grpSp>
      <p:grpSp>
        <p:nvGrpSpPr>
          <p:cNvPr id="21" name="Group 20"/>
          <p:cNvGrpSpPr/>
          <p:nvPr/>
        </p:nvGrpSpPr>
        <p:grpSpPr>
          <a:xfrm>
            <a:off x="1172936" y="690231"/>
            <a:ext cx="9846128" cy="6126480"/>
            <a:chOff x="-359857" y="518248"/>
            <a:chExt cx="9846128" cy="6126480"/>
          </a:xfrm>
        </p:grpSpPr>
        <p:pic>
          <p:nvPicPr>
            <p:cNvPr id="15" name="Picture 1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9857" y="518248"/>
              <a:ext cx="9846128" cy="6126480"/>
            </a:xfrm>
            <a:prstGeom prst="rect">
              <a:avLst/>
            </a:prstGeom>
            <a:ln>
              <a:solidFill>
                <a:schemeClr val="bg1"/>
              </a:solidFill>
            </a:ln>
          </p:spPr>
        </p:pic>
        <p:sp>
          <p:nvSpPr>
            <p:cNvPr id="17" name="TextBox 16"/>
            <p:cNvSpPr txBox="1"/>
            <p:nvPr/>
          </p:nvSpPr>
          <p:spPr>
            <a:xfrm>
              <a:off x="7278194" y="779017"/>
              <a:ext cx="1670756" cy="584775"/>
            </a:xfrm>
            <a:prstGeom prst="rect">
              <a:avLst/>
            </a:prstGeom>
            <a:noFill/>
            <a:ln>
              <a:noFill/>
            </a:ln>
          </p:spPr>
          <p:txBody>
            <a:bodyPr wrap="square" rtlCol="0">
              <a:spAutoFit/>
            </a:bodyPr>
            <a:lstStyle/>
            <a:p>
              <a:r>
                <a:rPr lang="en-US" sz="3200" b="1" dirty="0">
                  <a:solidFill>
                    <a:schemeClr val="bg2"/>
                  </a:solidFill>
                </a:rPr>
                <a:t>80 DAI</a:t>
              </a:r>
            </a:p>
          </p:txBody>
        </p:sp>
      </p:grpSp>
      <p:grpSp>
        <p:nvGrpSpPr>
          <p:cNvPr id="23" name="Group 22"/>
          <p:cNvGrpSpPr>
            <a:grpSpLocks noChangeAspect="1"/>
          </p:cNvGrpSpPr>
          <p:nvPr/>
        </p:nvGrpSpPr>
        <p:grpSpPr>
          <a:xfrm>
            <a:off x="583631" y="664712"/>
            <a:ext cx="11024739" cy="6126480"/>
            <a:chOff x="44758" y="1437514"/>
            <a:chExt cx="9272265" cy="5152625"/>
          </a:xfrm>
        </p:grpSpPr>
        <p:pic>
          <p:nvPicPr>
            <p:cNvPr id="20" name="Picture 1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4758" y="1437514"/>
              <a:ext cx="9144000" cy="5152625"/>
            </a:xfrm>
            <a:prstGeom prst="rect">
              <a:avLst/>
            </a:prstGeom>
            <a:ln>
              <a:solidFill>
                <a:schemeClr val="bg1"/>
              </a:solidFill>
            </a:ln>
          </p:spPr>
        </p:pic>
        <p:sp>
          <p:nvSpPr>
            <p:cNvPr id="22" name="TextBox 21"/>
            <p:cNvSpPr txBox="1"/>
            <p:nvPr/>
          </p:nvSpPr>
          <p:spPr>
            <a:xfrm>
              <a:off x="7646267" y="1785114"/>
              <a:ext cx="1670756" cy="491820"/>
            </a:xfrm>
            <a:prstGeom prst="rect">
              <a:avLst/>
            </a:prstGeom>
            <a:noFill/>
            <a:ln>
              <a:noFill/>
            </a:ln>
          </p:spPr>
          <p:txBody>
            <a:bodyPr wrap="square" rtlCol="0">
              <a:spAutoFit/>
            </a:bodyPr>
            <a:lstStyle/>
            <a:p>
              <a:r>
                <a:rPr lang="en-US" sz="3200" b="1" dirty="0">
                  <a:solidFill>
                    <a:srgbClr val="57D3FF"/>
                  </a:solidFill>
                </a:rPr>
                <a:t>87 DAI</a:t>
              </a:r>
            </a:p>
          </p:txBody>
        </p:sp>
      </p:grpSp>
    </p:spTree>
    <p:extLst>
      <p:ext uri="{BB962C8B-B14F-4D97-AF65-F5344CB8AC3E}">
        <p14:creationId xmlns:p14="http://schemas.microsoft.com/office/powerpoint/2010/main" val="32518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734" y="-106214"/>
            <a:ext cx="8734532" cy="1325563"/>
          </a:xfrm>
        </p:spPr>
        <p:txBody>
          <a:bodyPr/>
          <a:lstStyle/>
          <a:p>
            <a:pPr algn="ctr"/>
            <a:r>
              <a:rPr lang="en-US" dirty="0"/>
              <a:t>VEG-04</a:t>
            </a:r>
          </a:p>
        </p:txBody>
      </p:sp>
      <p:cxnSp>
        <p:nvCxnSpPr>
          <p:cNvPr id="4" name="Straight Connector 3"/>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0145" y="1509322"/>
            <a:ext cx="3810744" cy="3416320"/>
          </a:xfrm>
          <a:prstGeom prst="rect">
            <a:avLst/>
          </a:prstGeom>
          <a:noFill/>
        </p:spPr>
        <p:txBody>
          <a:bodyPr wrap="square" rtlCol="0">
            <a:spAutoFit/>
          </a:bodyPr>
          <a:lstStyle/>
          <a:p>
            <a:r>
              <a:rPr lang="en-US" sz="2400" dirty="0"/>
              <a:t>Research to study the impacts of Red: Blue: Green light ratios on Mizuna crop growth, nutrient composition, organoleptic appeal and microbial food safety with additional assessments of crew behavioral health.</a:t>
            </a:r>
          </a:p>
        </p:txBody>
      </p:sp>
      <p:sp>
        <p:nvSpPr>
          <p:cNvPr id="8" name="TextBox 7"/>
          <p:cNvSpPr txBox="1"/>
          <p:nvPr/>
        </p:nvSpPr>
        <p:spPr>
          <a:xfrm>
            <a:off x="251082" y="5451920"/>
            <a:ext cx="3231636" cy="1015663"/>
          </a:xfrm>
          <a:prstGeom prst="rect">
            <a:avLst/>
          </a:prstGeom>
          <a:noFill/>
        </p:spPr>
        <p:txBody>
          <a:bodyPr wrap="square" rtlCol="0">
            <a:spAutoFit/>
          </a:bodyPr>
          <a:lstStyle/>
          <a:p>
            <a:r>
              <a:rPr lang="en-US" sz="2000" dirty="0"/>
              <a:t>Collaboration between KSC, JSC, Purdue University and Sierra Space</a:t>
            </a:r>
          </a:p>
        </p:txBody>
      </p:sp>
      <p:pic>
        <p:nvPicPr>
          <p:cNvPr id="5" name="Picture 4">
            <a:extLst>
              <a:ext uri="{FF2B5EF4-FFF2-40B4-BE49-F238E27FC236}">
                <a16:creationId xmlns:a16="http://schemas.microsoft.com/office/drawing/2014/main" id="{CB8C8BF4-B0E8-46E3-A28E-C061D5268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928" y="834415"/>
            <a:ext cx="3539744" cy="5943600"/>
          </a:xfrm>
          <a:prstGeom prst="rect">
            <a:avLst/>
          </a:prstGeom>
          <a:ln>
            <a:solidFill>
              <a:srgbClr val="00B0F0"/>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633" y="1348663"/>
            <a:ext cx="7680960" cy="5120640"/>
          </a:xfrm>
          <a:prstGeom prst="rect">
            <a:avLst/>
          </a:prstGeom>
          <a:ln>
            <a:solidFill>
              <a:srgbClr val="00B0F0"/>
            </a:solidFill>
          </a:ln>
        </p:spPr>
      </p:pic>
    </p:spTree>
    <p:extLst>
      <p:ext uri="{BB962C8B-B14F-4D97-AF65-F5344CB8AC3E}">
        <p14:creationId xmlns:p14="http://schemas.microsoft.com/office/powerpoint/2010/main" val="305090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r>
              <a:rPr lang="en-US" sz="36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Hasenstein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485677" y="2199540"/>
            <a:ext cx="3389190" cy="3416320"/>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 in APH</a:t>
            </a:r>
          </a:p>
          <a:p>
            <a:pPr marL="457200" indent="-457200">
              <a:spcAft>
                <a:spcPts val="1200"/>
              </a:spcAft>
              <a:buFont typeface="Arial" panose="020B0604020202020204" pitchFamily="34" charset="0"/>
              <a:buChar char="•"/>
            </a:pPr>
            <a:r>
              <a:rPr lang="en-US" sz="2800" dirty="0"/>
              <a:t>PH-04 mission July – Nov. 2021</a:t>
            </a:r>
          </a:p>
          <a:p>
            <a:pPr marL="457200" indent="-457200">
              <a:spcAft>
                <a:spcPts val="1200"/>
              </a:spcAft>
              <a:buFont typeface="Arial" panose="020B0604020202020204" pitchFamily="34" charset="0"/>
              <a:buChar char="•"/>
            </a:pPr>
            <a:r>
              <a:rPr lang="en-US" sz="2800" dirty="0"/>
              <a:t>Red or Green?</a:t>
            </a:r>
          </a:p>
        </p:txBody>
      </p:sp>
      <p:pic>
        <p:nvPicPr>
          <p:cNvPr id="10" name="Picture 9" descr="A picture containing plant, flower, vegetable&#10;&#10;Description automatically generated">
            <a:extLst>
              <a:ext uri="{FF2B5EF4-FFF2-40B4-BE49-F238E27FC236}">
                <a16:creationId xmlns:a16="http://schemas.microsoft.com/office/drawing/2014/main" id="{8687D4C2-B991-43FD-B8E8-F06D230F3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 y="1114806"/>
            <a:ext cx="8092440" cy="5394960"/>
          </a:xfrm>
          <a:prstGeom prst="rect">
            <a:avLst/>
          </a:prstGeom>
        </p:spPr>
      </p:pic>
      <p:pic>
        <p:nvPicPr>
          <p:cNvPr id="3" name="Picture 2">
            <a:extLst>
              <a:ext uri="{FF2B5EF4-FFF2-40B4-BE49-F238E27FC236}">
                <a16:creationId xmlns:a16="http://schemas.microsoft.com/office/drawing/2014/main" id="{30C54A05-9E3E-4D88-B85B-5547600E39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318" r="-11469"/>
          <a:stretch/>
        </p:blipFill>
        <p:spPr>
          <a:xfrm>
            <a:off x="190500" y="450272"/>
            <a:ext cx="9020466" cy="6059494"/>
          </a:xfrm>
          <a:prstGeom prst="rect">
            <a:avLst/>
          </a:prstGeom>
        </p:spPr>
      </p:pic>
      <p:pic>
        <p:nvPicPr>
          <p:cNvPr id="5" name="Picture 4">
            <a:extLst>
              <a:ext uri="{FF2B5EF4-FFF2-40B4-BE49-F238E27FC236}">
                <a16:creationId xmlns:a16="http://schemas.microsoft.com/office/drawing/2014/main" id="{CF8C3DEF-F531-4F6B-B0D5-AE4C16A496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237" y="1056751"/>
            <a:ext cx="7686966" cy="5765225"/>
          </a:xfrm>
          <a:prstGeom prst="rect">
            <a:avLst/>
          </a:prstGeom>
        </p:spPr>
      </p:pic>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00" y="1080830"/>
            <a:ext cx="8458200" cy="5638800"/>
          </a:xfrm>
          <a:prstGeom prst="rect">
            <a:avLst/>
          </a:prstGeom>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8560CF0-6F1D-4D3E-9224-F8AFBACAE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52" y="1086597"/>
            <a:ext cx="10083697" cy="5669280"/>
          </a:xfrm>
          <a:prstGeom prst="rect">
            <a:avLst/>
          </a:prstGeom>
        </p:spPr>
      </p:pic>
    </p:spTree>
    <p:extLst>
      <p:ext uri="{BB962C8B-B14F-4D97-AF65-F5344CB8AC3E}">
        <p14:creationId xmlns:p14="http://schemas.microsoft.com/office/powerpoint/2010/main" val="3675203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Next up – dwarf tomato for VEG-05!</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3069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437DF21-AAFA-42E4-B5DE-FF16F9C4132C}"/>
              </a:ext>
            </a:extLst>
          </p:cNvPr>
          <p:cNvPicPr>
            <a:picLocks noChangeAspect="1"/>
          </p:cNvPicPr>
          <p:nvPr/>
        </p:nvPicPr>
        <p:blipFill rotWithShape="1">
          <a:blip r:embed="rId3"/>
          <a:srcRect b="8032"/>
          <a:stretch/>
        </p:blipFill>
        <p:spPr>
          <a:xfrm>
            <a:off x="1229627" y="1305635"/>
            <a:ext cx="4325061" cy="5303520"/>
          </a:xfrm>
          <a:prstGeom prst="rect">
            <a:avLst/>
          </a:prstGeom>
        </p:spPr>
      </p:pic>
      <p:pic>
        <p:nvPicPr>
          <p:cNvPr id="12" name="Picture 11">
            <a:extLst>
              <a:ext uri="{FF2B5EF4-FFF2-40B4-BE49-F238E27FC236}">
                <a16:creationId xmlns:a16="http://schemas.microsoft.com/office/drawing/2014/main" id="{DAD15EBB-6BA9-4E4A-9A8D-8312E2439E67}"/>
              </a:ext>
            </a:extLst>
          </p:cNvPr>
          <p:cNvPicPr>
            <a:picLocks noChangeAspect="1"/>
          </p:cNvPicPr>
          <p:nvPr/>
        </p:nvPicPr>
        <p:blipFill rotWithShape="1">
          <a:blip r:embed="rId4"/>
          <a:srcRect t="4761"/>
          <a:stretch/>
        </p:blipFill>
        <p:spPr>
          <a:xfrm>
            <a:off x="6784315" y="1305635"/>
            <a:ext cx="4178058" cy="5303520"/>
          </a:xfrm>
          <a:prstGeom prst="rect">
            <a:avLst/>
          </a:prstGeom>
        </p:spPr>
      </p:pic>
    </p:spTree>
    <p:extLst>
      <p:ext uri="{BB962C8B-B14F-4D97-AF65-F5344CB8AC3E}">
        <p14:creationId xmlns:p14="http://schemas.microsoft.com/office/powerpoint/2010/main" val="3200022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736"/>
          <a:stretch/>
        </p:blipFill>
        <p:spPr bwMode="auto">
          <a:xfrm>
            <a:off x="4631804" y="1400536"/>
            <a:ext cx="6863787" cy="545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0" y="2211659"/>
            <a:ext cx="3519881" cy="4346567"/>
          </a:xfrm>
        </p:spPr>
        <p:txBody>
          <a:bodyPr>
            <a:normAutofit/>
          </a:bodyPr>
          <a:lstStyle/>
          <a:p>
            <a:r>
              <a:rPr lang="en-US" sz="2500" dirty="0"/>
              <a:t>Veggie, APH, and Space Crop Production teams</a:t>
            </a:r>
          </a:p>
          <a:p>
            <a:r>
              <a:rPr lang="en-US" sz="2500" dirty="0"/>
              <a:t>NASA’s astronauts</a:t>
            </a:r>
          </a:p>
          <a:p>
            <a:r>
              <a:rPr lang="en-US" sz="2500" dirty="0"/>
              <a:t>NASA’s Space Biology Program, ISS Program, Human Research Program, Flight Opportunities Program</a:t>
            </a:r>
          </a:p>
        </p:txBody>
      </p:sp>
    </p:spTree>
    <p:extLst>
      <p:ext uri="{BB962C8B-B14F-4D97-AF65-F5344CB8AC3E}">
        <p14:creationId xmlns:p14="http://schemas.microsoft.com/office/powerpoint/2010/main" val="20809678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992</Words>
  <Application>Microsoft Office PowerPoint</Application>
  <PresentationFormat>Widescreen</PresentationFormat>
  <Paragraphs>199</Paragraphs>
  <Slides>34</Slides>
  <Notes>13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Arial Black</vt:lpstr>
      <vt:lpstr>Arial Narrow</vt:lpstr>
      <vt:lpstr>Calibri</vt:lpstr>
      <vt:lpstr>Calibri Light</vt:lpstr>
      <vt:lpstr>Office Theme</vt:lpstr>
      <vt:lpstr>Space Crop Production </vt:lpstr>
      <vt:lpstr>PowerPoint Presentation</vt:lpstr>
      <vt:lpstr>PowerPoint Presentation</vt:lpstr>
      <vt:lpstr>Why grow plants in space?</vt:lpstr>
      <vt:lpstr>PowerPoint Presentation</vt:lpstr>
      <vt:lpstr>Plant Factories</vt:lpstr>
      <vt:lpstr>PowerPoint Presentation</vt:lpstr>
      <vt:lpstr>EDEN ISS Antarctic Greenhouse</vt:lpstr>
      <vt:lpstr>PowerPoint Presentation</vt:lpstr>
      <vt:lpstr>Space Crop Production Candidates</vt:lpstr>
      <vt:lpstr>Plant Growth and the Environment</vt:lpstr>
      <vt:lpstr>The Space Environment</vt:lpstr>
      <vt:lpstr>The Space Environment</vt:lpstr>
      <vt:lpstr>The Space Environment</vt:lpstr>
      <vt:lpstr>Space Crop Production Challenges</vt:lpstr>
      <vt:lpstr>PowerPoint Presentation</vt:lpstr>
      <vt:lpstr>Current NASA Large Plant Research Capabilities On ISS</vt:lpstr>
      <vt:lpstr>PowerPoint Presentation</vt:lpstr>
      <vt:lpstr>VEG-01B Harvest (August 2015)</vt:lpstr>
      <vt:lpstr>PowerPoint Presentation</vt:lpstr>
      <vt:lpstr>Zinnia Action Shots</vt:lpstr>
      <vt:lpstr>And they bloomed, and bloomed...</vt:lpstr>
      <vt:lpstr>A Tale of Two Veggies</vt:lpstr>
      <vt:lpstr>VEG-03 Crop Testing</vt:lpstr>
      <vt:lpstr>VEG-04</vt:lpstr>
      <vt:lpstr>VEG-04 Crew Engagement</vt:lpstr>
      <vt:lpstr>PowerPoint Presentation</vt:lpstr>
      <vt:lpstr>Recent ISS Crop Research</vt:lpstr>
      <vt:lpstr>Recent ISS Crop Research</vt:lpstr>
      <vt:lpstr>APH Crop Research</vt:lpstr>
      <vt:lpstr>Space Chile!</vt:lpstr>
      <vt:lpstr>Space Chile!</vt:lpstr>
      <vt:lpstr>Next up – dwarf tomato for VEG-05!</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2022-09-13T04:41:29Z</dcterms:modified>
</cp:coreProperties>
</file>