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3"/>
  </p:sldMasterIdLst>
  <p:notesMasterIdLst>
    <p:notesMasterId r:id="rId32"/>
  </p:notesMasterIdLst>
  <p:handoutMasterIdLst>
    <p:handoutMasterId r:id="rId33"/>
  </p:handoutMasterIdLst>
  <p:sldIdLst>
    <p:sldId id="274" r:id="rId4"/>
    <p:sldId id="401" r:id="rId5"/>
    <p:sldId id="482" r:id="rId6"/>
    <p:sldId id="481" r:id="rId7"/>
    <p:sldId id="513" r:id="rId8"/>
    <p:sldId id="514" r:id="rId9"/>
    <p:sldId id="476" r:id="rId10"/>
    <p:sldId id="314" r:id="rId11"/>
    <p:sldId id="484" r:id="rId12"/>
    <p:sldId id="485" r:id="rId13"/>
    <p:sldId id="367" r:id="rId14"/>
    <p:sldId id="489" r:id="rId15"/>
    <p:sldId id="398" r:id="rId16"/>
    <p:sldId id="424" r:id="rId17"/>
    <p:sldId id="495" r:id="rId18"/>
    <p:sldId id="461" r:id="rId19"/>
    <p:sldId id="475" r:id="rId20"/>
    <p:sldId id="483" r:id="rId21"/>
    <p:sldId id="511" r:id="rId22"/>
    <p:sldId id="494" r:id="rId23"/>
    <p:sldId id="479" r:id="rId24"/>
    <p:sldId id="480" r:id="rId25"/>
    <p:sldId id="504" r:id="rId26"/>
    <p:sldId id="503" r:id="rId27"/>
    <p:sldId id="507" r:id="rId28"/>
    <p:sldId id="508" r:id="rId29"/>
    <p:sldId id="509" r:id="rId30"/>
    <p:sldId id="505" r:id="rId31"/>
  </p:sldIdLst>
  <p:sldSz cx="9144000" cy="6858000" type="screen4x3"/>
  <p:notesSz cx="92964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95C0E47-1992-40CB-8BD8-706816C7EE52}" name="Alunni, Antonella I. (ARC-TSS)" initials="AAI(T" userId="S::aalunni@ndc.nasa.gov::627e8f41-928e-48db-b434-9ca623d1f94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04386-1D86-5443-9A24-3AA90689326D}" v="2" dt="2022-09-19T22:09:12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62"/>
    <p:restoredTop sz="94823"/>
  </p:normalViewPr>
  <p:slideViewPr>
    <p:cSldViewPr>
      <p:cViewPr varScale="1">
        <p:scale>
          <a:sx n="119" d="100"/>
          <a:sy n="119" d="100"/>
        </p:scale>
        <p:origin x="208" y="16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4" d="100"/>
        <a:sy n="64" d="100"/>
      </p:scale>
      <p:origin x="0" y="1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microsoft.com/office/2018/10/relationships/authors" Target="author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unni, Antonella I. (ARC-TSS)" userId="627e8f41-928e-48db-b434-9ca623d1f945" providerId="ADAL" clId="{F0604386-1D86-5443-9A24-3AA90689326D}"/>
    <pc:docChg chg="custSel modSld">
      <pc:chgData name="Alunni, Antonella I. (ARC-TSS)" userId="627e8f41-928e-48db-b434-9ca623d1f945" providerId="ADAL" clId="{F0604386-1D86-5443-9A24-3AA90689326D}" dt="2022-09-19T22:10:10.125" v="14" actId="20577"/>
      <pc:docMkLst>
        <pc:docMk/>
      </pc:docMkLst>
      <pc:sldChg chg="modSp mod">
        <pc:chgData name="Alunni, Antonella I. (ARC-TSS)" userId="627e8f41-928e-48db-b434-9ca623d1f945" providerId="ADAL" clId="{F0604386-1D86-5443-9A24-3AA90689326D}" dt="2022-09-19T20:41:36.928" v="7" actId="313"/>
        <pc:sldMkLst>
          <pc:docMk/>
          <pc:sldMk cId="0" sldId="274"/>
        </pc:sldMkLst>
        <pc:spChg chg="mod">
          <ac:chgData name="Alunni, Antonella I. (ARC-TSS)" userId="627e8f41-928e-48db-b434-9ca623d1f945" providerId="ADAL" clId="{F0604386-1D86-5443-9A24-3AA90689326D}" dt="2022-09-19T20:41:36.928" v="7" actId="313"/>
          <ac:spMkLst>
            <pc:docMk/>
            <pc:sldMk cId="0" sldId="274"/>
            <ac:spMk id="4097" creationId="{0E3ECE6A-9FE7-34F5-DE1A-D04C23596073}"/>
          </ac:spMkLst>
        </pc:spChg>
      </pc:sldChg>
      <pc:sldChg chg="addCm delCm">
        <pc:chgData name="Alunni, Antonella I. (ARC-TSS)" userId="627e8f41-928e-48db-b434-9ca623d1f945" providerId="ADAL" clId="{F0604386-1D86-5443-9A24-3AA90689326D}" dt="2022-09-19T22:09:50.617" v="9"/>
        <pc:sldMkLst>
          <pc:docMk/>
          <pc:sldMk cId="0" sldId="401"/>
        </pc:sldMkLst>
      </pc:sldChg>
      <pc:sldChg chg="modSp mod">
        <pc:chgData name="Alunni, Antonella I. (ARC-TSS)" userId="627e8f41-928e-48db-b434-9ca623d1f945" providerId="ADAL" clId="{F0604386-1D86-5443-9A24-3AA90689326D}" dt="2022-09-19T20:38:10.060" v="4" actId="2"/>
        <pc:sldMkLst>
          <pc:docMk/>
          <pc:sldMk cId="0" sldId="481"/>
        </pc:sldMkLst>
        <pc:spChg chg="mod">
          <ac:chgData name="Alunni, Antonella I. (ARC-TSS)" userId="627e8f41-928e-48db-b434-9ca623d1f945" providerId="ADAL" clId="{F0604386-1D86-5443-9A24-3AA90689326D}" dt="2022-09-19T20:38:10.060" v="4" actId="2"/>
          <ac:spMkLst>
            <pc:docMk/>
            <pc:sldMk cId="0" sldId="481"/>
            <ac:spMk id="9217" creationId="{165F0714-173F-EE88-D0C0-C55B3F6210E3}"/>
          </ac:spMkLst>
        </pc:spChg>
      </pc:sldChg>
      <pc:sldChg chg="addCm delCm">
        <pc:chgData name="Alunni, Antonella I. (ARC-TSS)" userId="627e8f41-928e-48db-b434-9ca623d1f945" providerId="ADAL" clId="{F0604386-1D86-5443-9A24-3AA90689326D}" dt="2022-09-19T06:32:46.601" v="3"/>
        <pc:sldMkLst>
          <pc:docMk/>
          <pc:sldMk cId="0" sldId="482"/>
        </pc:sldMkLst>
      </pc:sldChg>
      <pc:sldChg chg="modSp mod addCm delCm">
        <pc:chgData name="Alunni, Antonella I. (ARC-TSS)" userId="627e8f41-928e-48db-b434-9ca623d1f945" providerId="ADAL" clId="{F0604386-1D86-5443-9A24-3AA90689326D}" dt="2022-09-19T22:10:10.125" v="14" actId="20577"/>
        <pc:sldMkLst>
          <pc:docMk/>
          <pc:sldMk cId="0" sldId="513"/>
        </pc:sldMkLst>
        <pc:spChg chg="mod">
          <ac:chgData name="Alunni, Antonella I. (ARC-TSS)" userId="627e8f41-928e-48db-b434-9ca623d1f945" providerId="ADAL" clId="{F0604386-1D86-5443-9A24-3AA90689326D}" dt="2022-09-19T22:10:10.125" v="14" actId="20577"/>
          <ac:spMkLst>
            <pc:docMk/>
            <pc:sldMk cId="0" sldId="513"/>
            <ac:spMk id="5122" creationId="{00E4CE53-B0A5-7DF1-0C10-3846472A8DA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9A64F24-BC27-5F5E-C41A-843D1AA3465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06F7B24-F8A1-A52E-7EF3-45D4984E692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4150" y="0"/>
            <a:ext cx="4030663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92694020-F2F1-1C3E-CED3-77324909623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AD04F25A-B449-B7C5-4DAB-CCE381AD095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4150" y="6513513"/>
            <a:ext cx="40306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DFFED416-07FD-6343-BB60-C28B66065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292483D-4912-4CE1-E243-40E47943A4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30CCBDF-B6C3-94F6-46F6-ACA8460E056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14936A-5767-D6B1-D8FE-599F910036F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33700" y="512763"/>
            <a:ext cx="3430588" cy="2573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7" name="Rectangle 5">
            <a:extLst>
              <a:ext uri="{FF2B5EF4-FFF2-40B4-BE49-F238E27FC236}">
                <a16:creationId xmlns:a16="http://schemas.microsoft.com/office/drawing/2014/main" id="{B0FEAD48-7DDE-9B9F-51C2-1FDD892C0A2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257550"/>
            <a:ext cx="7435850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4278" name="Rectangle 6">
            <a:extLst>
              <a:ext uri="{FF2B5EF4-FFF2-40B4-BE49-F238E27FC236}">
                <a16:creationId xmlns:a16="http://schemas.microsoft.com/office/drawing/2014/main" id="{5FFE3F4E-7A36-74CB-21EA-296B64E51CD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defTabSz="911225">
              <a:defRPr sz="1200">
                <a:latin typeface="Times" pitchFamily="-105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9" name="Rectangle 7">
            <a:extLst>
              <a:ext uri="{FF2B5EF4-FFF2-40B4-BE49-F238E27FC236}">
                <a16:creationId xmlns:a16="http://schemas.microsoft.com/office/drawing/2014/main" id="{B39A856B-CAD8-D691-E265-94D6625409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513513"/>
            <a:ext cx="4029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7" tIns="45643" rIns="91287" bIns="45643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/>
            </a:lvl1pPr>
          </a:lstStyle>
          <a:p>
            <a:fld id="{D551BE90-04C0-9047-B960-800BA64128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Slide Image Placeholder 1">
            <a:extLst>
              <a:ext uri="{FF2B5EF4-FFF2-40B4-BE49-F238E27FC236}">
                <a16:creationId xmlns:a16="http://schemas.microsoft.com/office/drawing/2014/main" id="{506DFFD9-448C-82ED-8265-CFC6CAB417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4" name="Notes Placeholder 2">
            <a:extLst>
              <a:ext uri="{FF2B5EF4-FFF2-40B4-BE49-F238E27FC236}">
                <a16:creationId xmlns:a16="http://schemas.microsoft.com/office/drawing/2014/main" id="{6F14E7D9-D406-293D-9BA9-41F67673D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8195" name="Slide Number Placeholder 3">
            <a:extLst>
              <a:ext uri="{FF2B5EF4-FFF2-40B4-BE49-F238E27FC236}">
                <a16:creationId xmlns:a16="http://schemas.microsoft.com/office/drawing/2014/main" id="{D5EFE4EB-EB47-2710-A214-F8137DE858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8F73D78-237A-4F4C-A790-AC9ECFDB98A5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E20FAE7D-671F-8D00-F88C-B522FC9C19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57CCDE50-83FF-3EA2-BAC5-B52A83E50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47CF2A8-28B7-2AD3-8B2E-1E5151DE3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9E848CF-BEEC-8C4A-9433-3E381B7B1154}" type="slidenum">
              <a:rPr lang="en-US" altLang="en-US" sz="1200"/>
              <a:pPr/>
              <a:t>25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2F7DB626-B266-7ECB-D144-C49FCF6376F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206EEE98-40D1-6AB8-8C3D-769A592B2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6E24D28-96EB-E2C6-B97C-3F4945B4AD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C855909-77A5-D54E-AFE9-6B67857F442A}" type="slidenum">
              <a:rPr lang="en-US" altLang="en-US" sz="1200"/>
              <a:pPr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>
            <a:extLst>
              <a:ext uri="{FF2B5EF4-FFF2-40B4-BE49-F238E27FC236}">
                <a16:creationId xmlns:a16="http://schemas.microsoft.com/office/drawing/2014/main" id="{E2ADDB39-8B86-1C0B-94CF-1A331086D1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>
            <a:extLst>
              <a:ext uri="{FF2B5EF4-FFF2-40B4-BE49-F238E27FC236}">
                <a16:creationId xmlns:a16="http://schemas.microsoft.com/office/drawing/2014/main" id="{808D6E79-8108-2E9A-9777-A08F43F8F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Times" pitchFamily="2" charset="0"/>
                <a:ea typeface="ＭＳ Ｐゴシック" panose="020B0600070205080204" pitchFamily="34" charset="-128"/>
              </a:rPr>
              <a:t>Expand on this!</a:t>
            </a:r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DE25EDD-0577-3AEF-A43E-19CBF14B29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4E8F33AC-FA03-9B4E-96AE-39B8A1642D0F}" type="slidenum">
              <a:rPr lang="en-US" altLang="en-US" sz="1200"/>
              <a:pPr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>
            <a:extLst>
              <a:ext uri="{FF2B5EF4-FFF2-40B4-BE49-F238E27FC236}">
                <a16:creationId xmlns:a16="http://schemas.microsoft.com/office/drawing/2014/main" id="{F954654D-D555-13AA-6A24-B71E571C1D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2" name="Notes Placeholder 2">
            <a:extLst>
              <a:ext uri="{FF2B5EF4-FFF2-40B4-BE49-F238E27FC236}">
                <a16:creationId xmlns:a16="http://schemas.microsoft.com/office/drawing/2014/main" id="{BE908A03-4FA4-0703-9567-6227094E56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022A1E3B-0005-A004-DFC7-8A3471ED4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2D3BBDBD-B0B7-B846-A53D-EE39B5641279}" type="slidenum">
              <a:rPr lang="en-US" altLang="en-US" sz="1200"/>
              <a:pPr/>
              <a:t>4</a:t>
            </a:fld>
            <a:endParaRPr lang="en-US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26571E6F-3CB4-0E41-9852-9A4765FF97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300FB71C-9FED-DEF7-6BE2-6A4792CBB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lide Image Placeholder 1">
            <a:extLst>
              <a:ext uri="{FF2B5EF4-FFF2-40B4-BE49-F238E27FC236}">
                <a16:creationId xmlns:a16="http://schemas.microsoft.com/office/drawing/2014/main" id="{AC6D5B66-ABD0-3EF9-290B-61C91EFDA7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Notes Placeholder 2">
            <a:extLst>
              <a:ext uri="{FF2B5EF4-FFF2-40B4-BE49-F238E27FC236}">
                <a16:creationId xmlns:a16="http://schemas.microsoft.com/office/drawing/2014/main" id="{D5DA1019-E92B-C549-E3C2-108C4EA0F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4339" name="Slide Number Placeholder 3">
            <a:extLst>
              <a:ext uri="{FF2B5EF4-FFF2-40B4-BE49-F238E27FC236}">
                <a16:creationId xmlns:a16="http://schemas.microsoft.com/office/drawing/2014/main" id="{4EBC56E3-8C20-AED4-6CFE-B94435F53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BBE23427-4670-1940-B82C-6BE1DFB4DA6B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2B0CAE03-B3F6-7089-6B53-A6E1597BCDA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B8E57C8E-19F0-157D-0183-C9EECB993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9B46A006-544A-2790-E6D0-D9B47F2597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AE35A9F-7D9D-D142-AC49-9B0C62F7E910}" type="slidenum">
              <a:rPr lang="en-US" altLang="en-US" sz="1200"/>
              <a:pPr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6FB0344B-B289-71B6-294B-C7EF382433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BDD2C789-2877-1B8E-3836-0FE9BBCC1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534B702D-3EAE-A1A7-FD29-B275DDFD1E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E7238338-CCC0-884B-A903-0D4B51441EFC}" type="slidenum">
              <a:rPr lang="en-US" altLang="en-US" sz="1200"/>
              <a:pPr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1B9B4056-407F-177F-FEB0-1E61D5D762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582066AE-99E2-F622-CB38-529F0608C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8906B2D8-4BF0-D9E1-83E7-A3497A76B5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4BFCC49-1610-4F4C-9286-00CE40C05F42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>
            <a:extLst>
              <a:ext uri="{FF2B5EF4-FFF2-40B4-BE49-F238E27FC236}">
                <a16:creationId xmlns:a16="http://schemas.microsoft.com/office/drawing/2014/main" id="{5714834D-5946-A6C7-F036-A241C68E02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DC4680B-47E6-D540-85DF-ECF0908239B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A2C91B0-8F56-7C76-2F8F-6B723F8EBB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A568801-C117-C707-524F-97C0F74F8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latin typeface="55 Helvetica Roman" pitchFamily="1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>
            <a:extLst>
              <a:ext uri="{FF2B5EF4-FFF2-40B4-BE49-F238E27FC236}">
                <a16:creationId xmlns:a16="http://schemas.microsoft.com/office/drawing/2014/main" id="{073809E9-2DA7-F377-CE43-90468C4F57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>
            <a:extLst>
              <a:ext uri="{FF2B5EF4-FFF2-40B4-BE49-F238E27FC236}">
                <a16:creationId xmlns:a16="http://schemas.microsoft.com/office/drawing/2014/main" id="{6493C529-69A4-5530-94A8-B3C1AFA7F1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544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5838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42497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680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840826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7400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000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35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5897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28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785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38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1530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>
            <a:extLst>
              <a:ext uri="{FF2B5EF4-FFF2-40B4-BE49-F238E27FC236}">
                <a16:creationId xmlns:a16="http://schemas.microsoft.com/office/drawing/2014/main" id="{EA176D05-2BF5-83F9-5BCC-65A238E100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>
            <a:extLst>
              <a:ext uri="{FF2B5EF4-FFF2-40B4-BE49-F238E27FC236}">
                <a16:creationId xmlns:a16="http://schemas.microsoft.com/office/drawing/2014/main" id="{6410F48B-39F3-9F50-0DB2-0D4A8B136D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9">
            <a:extLst>
              <a:ext uri="{FF2B5EF4-FFF2-40B4-BE49-F238E27FC236}">
                <a16:creationId xmlns:a16="http://schemas.microsoft.com/office/drawing/2014/main" id="{1658D0FA-AE7B-BC2E-8A37-96E673E5C1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66800"/>
            <a:ext cx="9144000" cy="304800"/>
          </a:xfrm>
          <a:prstGeom prst="rect">
            <a:avLst/>
          </a:prstGeom>
          <a:gradFill rotWithShape="0">
            <a:gsLst>
              <a:gs pos="0">
                <a:srgbClr val="0033CC"/>
              </a:gs>
              <a:gs pos="100000">
                <a:srgbClr val="00185E"/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10">
            <a:extLst>
              <a:ext uri="{FF2B5EF4-FFF2-40B4-BE49-F238E27FC236}">
                <a16:creationId xmlns:a16="http://schemas.microsoft.com/office/drawing/2014/main" id="{E1AB63C1-36D6-A493-3636-B7185C4AB1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pic>
        <p:nvPicPr>
          <p:cNvPr id="1030" name="Picture 12">
            <a:extLst>
              <a:ext uri="{FF2B5EF4-FFF2-40B4-BE49-F238E27FC236}">
                <a16:creationId xmlns:a16="http://schemas.microsoft.com/office/drawing/2014/main" id="{A64CC289-A3F8-0459-9CA6-D7935B159D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838200"/>
            <a:ext cx="838200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jing.li-1@nasa.gov" TargetMode="Externa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82.png"/><Relationship Id="rId10" Type="http://schemas.openxmlformats.org/officeDocument/2006/relationships/image" Target="../media/image85.jpeg"/><Relationship Id="rId4" Type="http://schemas.openxmlformats.org/officeDocument/2006/relationships/image" Target="../media/image81.png"/><Relationship Id="rId9" Type="http://schemas.openxmlformats.org/officeDocument/2006/relationships/hyperlink" Target="http://rds.yahoo.com/_ylt=A9G_bHIeCEhLjdAAv22JzbkF;_ylu=X3oDMTBpaWhqZmNtBHBvcwMzBHNlYwNzcgR2dGlkAw--/SIG=1g04ku9op/EXP=1263098270/**http:/images.search.yahoo.com/images/view?back=http%3A%2F%2Fimages.search.yahoo.com%2Fsearch%2Fimages%3Fp%3Dbreath%2Btest%26ei%3DUTF-8%26fr%3Dyfp-t-701&amp;w=294&amp;h=360&amp;imgurl=www.alcoholtest.com%2Fimages%2FBreath%2520test%2520300.jpg&amp;rurl=http%3A%2F%2Fwww.alcoholtest.com%2Fwhybaa.htm&amp;size=28k&amp;name=Breath+test+300+...&amp;p=breath+test&amp;oid=9bd0b07fb9a682fc&amp;fr2=&amp;no=3&amp;tt=12089&amp;sigr=1152ttjgc&amp;sigi=11i2et5vt&amp;sigb=12g6c3grj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0E3ECE6A-9FE7-34F5-DE1A-D04C235960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600200"/>
            <a:ext cx="8763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 b="1" dirty="0">
                <a:ea typeface="ＭＳ Ｐゴシック" panose="020B0600070205080204" pitchFamily="34" charset="-128"/>
              </a:rPr>
              <a:t>High Sensitive and Low Power </a:t>
            </a:r>
            <a:r>
              <a:rPr lang="en-US" altLang="en-US" sz="3200" b="1" dirty="0" err="1">
                <a:ea typeface="ＭＳ Ｐゴシック" panose="020B0600070205080204" pitchFamily="34" charset="-128"/>
              </a:rPr>
              <a:t>Nanosensors</a:t>
            </a:r>
            <a:br>
              <a:rPr lang="en-US" altLang="en-US" sz="3200" b="1" dirty="0">
                <a:ea typeface="ＭＳ Ｐゴシック" panose="020B0600070205080204" pitchFamily="34" charset="-128"/>
              </a:rPr>
            </a:br>
            <a:r>
              <a:rPr lang="en-US" altLang="en-US" sz="3200" b="1" dirty="0">
                <a:ea typeface="ＭＳ Ｐゴシック" panose="020B0600070205080204" pitchFamily="34" charset="-128"/>
              </a:rPr>
              <a:t>for Space and Terrestrial Applications</a:t>
            </a:r>
            <a:br>
              <a:rPr lang="en-US" alt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endParaRPr lang="en-US" altLang="en-US" sz="3200" b="1" dirty="0">
              <a:solidFill>
                <a:schemeClr val="tx1"/>
              </a:solidFill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4098" name="Text Box 4">
            <a:extLst>
              <a:ext uri="{FF2B5EF4-FFF2-40B4-BE49-F238E27FC236}">
                <a16:creationId xmlns:a16="http://schemas.microsoft.com/office/drawing/2014/main" id="{18A13DDF-A599-F829-CCFE-94EDB049D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819400"/>
            <a:ext cx="9067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 sz="2800"/>
          </a:p>
          <a:p>
            <a:pPr algn="ctr"/>
            <a:r>
              <a:rPr lang="en-US" altLang="en-US" sz="2000"/>
              <a:t>Jing Li</a:t>
            </a:r>
            <a:endParaRPr lang="en-US" altLang="en-US" sz="2000" baseline="30000"/>
          </a:p>
          <a:p>
            <a:pPr algn="ctr"/>
            <a:endParaRPr lang="en-US" altLang="en-US" sz="2000"/>
          </a:p>
          <a:p>
            <a:pPr algn="ctr"/>
            <a:r>
              <a:rPr lang="en-US" altLang="en-US" sz="2000"/>
              <a:t> NASA Ames Research Center</a:t>
            </a:r>
          </a:p>
        </p:txBody>
      </p:sp>
    </p:spTree>
  </p:cSld>
  <p:clrMapOvr>
    <a:masterClrMapping/>
  </p:clrMapOvr>
  <p:transition advTm="14528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6">
            <a:extLst>
              <a:ext uri="{FF2B5EF4-FFF2-40B4-BE49-F238E27FC236}">
                <a16:creationId xmlns:a16="http://schemas.microsoft.com/office/drawing/2014/main" id="{75423D2E-2CF1-AC0C-A170-1919E603E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875" y="1036638"/>
            <a:ext cx="8453438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indent="-30797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333399"/>
                </a:solidFill>
              </a:rPr>
              <a:t>Sensor fabrication: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AutoNum type="arabicPeriod"/>
            </a:pPr>
            <a:r>
              <a:rPr lang="en-US" altLang="en-US">
                <a:solidFill>
                  <a:srgbClr val="000000"/>
                </a:solidFill>
              </a:rPr>
              <a:t>SWCNT dispersions--</a:t>
            </a:r>
            <a:r>
              <a:rPr lang="en-US" altLang="en-US" sz="1800">
                <a:solidFill>
                  <a:srgbClr val="000000"/>
                </a:solidFill>
              </a:rPr>
              <a:t>Nice dispersion of CNT in DMF/H2O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2. Device fabrication--</a:t>
            </a:r>
            <a:r>
              <a:rPr lang="en-US" altLang="en-US" sz="1800">
                <a:solidFill>
                  <a:srgbClr val="000000"/>
                </a:solidFill>
              </a:rPr>
              <a:t>(see the interdigitated electrodes below)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3. SWCNT deposition—</a:t>
            </a:r>
            <a:r>
              <a:rPr lang="en-US" altLang="en-US" sz="1800">
                <a:solidFill>
                  <a:srgbClr val="000000"/>
                </a:solidFill>
              </a:rPr>
              <a:t>Casting, or in-situ growth</a:t>
            </a:r>
            <a:endParaRPr lang="en-US" altLang="en-US"/>
          </a:p>
          <a:p>
            <a:pPr>
              <a:lnSpc>
                <a:spcPct val="95000"/>
              </a:lnSpc>
            </a:pPr>
            <a:endParaRPr lang="en-US" altLang="en-US" sz="1800">
              <a:solidFill>
                <a:srgbClr val="000000"/>
              </a:solidFill>
            </a:endParaRPr>
          </a:p>
          <a:p>
            <a:pPr>
              <a:lnSpc>
                <a:spcPct val="95000"/>
              </a:lnSpc>
            </a:pPr>
            <a:endParaRPr lang="en-US" altLang="en-US">
              <a:solidFill>
                <a:srgbClr val="333399"/>
              </a:solidFill>
            </a:endParaRPr>
          </a:p>
        </p:txBody>
      </p:sp>
      <p:sp>
        <p:nvSpPr>
          <p:cNvPr id="15362" name="Text Box 7">
            <a:extLst>
              <a:ext uri="{FF2B5EF4-FFF2-40B4-BE49-F238E27FC236}">
                <a16:creationId xmlns:a16="http://schemas.microsoft.com/office/drawing/2014/main" id="{C4EF2086-DCE0-B4E8-6410-58C4F7393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1075" y="350838"/>
            <a:ext cx="429101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200">
                <a:solidFill>
                  <a:srgbClr val="000000"/>
                </a:solidFill>
              </a:rPr>
              <a:t>Nanostructure Integration</a:t>
            </a:r>
          </a:p>
        </p:txBody>
      </p:sp>
      <p:pic>
        <p:nvPicPr>
          <p:cNvPr id="15363" name="Picture 8">
            <a:extLst>
              <a:ext uri="{FF2B5EF4-FFF2-40B4-BE49-F238E27FC236}">
                <a16:creationId xmlns:a16="http://schemas.microsoft.com/office/drawing/2014/main" id="{EAB2CFBD-9EBA-D566-991C-9896381DA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3048000"/>
            <a:ext cx="29845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>
            <a:extLst>
              <a:ext uri="{FF2B5EF4-FFF2-40B4-BE49-F238E27FC236}">
                <a16:creationId xmlns:a16="http://schemas.microsoft.com/office/drawing/2014/main" id="{258AB9BD-C073-35FF-056D-1E563DF73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71800"/>
            <a:ext cx="29813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10">
            <a:extLst>
              <a:ext uri="{FF2B5EF4-FFF2-40B4-BE49-F238E27FC236}">
                <a16:creationId xmlns:a16="http://schemas.microsoft.com/office/drawing/2014/main" id="{81F496F8-50E2-F816-7F7D-D47E5138C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088" y="6294438"/>
            <a:ext cx="69040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000">
                <a:solidFill>
                  <a:srgbClr val="1822CD"/>
                </a:solidFill>
              </a:rPr>
              <a:t>Electrode size and material for electrical contact and measurement</a:t>
            </a:r>
            <a:r>
              <a:rPr lang="en-US" altLang="en-US" sz="20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AC47416D-56E2-E5EE-7CEC-9F25908171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  <a:ea typeface="ＭＳ Ｐゴシック" panose="020B0600070205080204" pitchFamily="34" charset="-128"/>
              </a:rPr>
              <a:t>Carbon Nanotubes for Sensing</a:t>
            </a:r>
          </a:p>
        </p:txBody>
      </p:sp>
      <p:pic>
        <p:nvPicPr>
          <p:cNvPr id="17410" name="Picture 3" descr="Sensor_MPC_50_000_x_pcy">
            <a:extLst>
              <a:ext uri="{FF2B5EF4-FFF2-40B4-BE49-F238E27FC236}">
                <a16:creationId xmlns:a16="http://schemas.microsoft.com/office/drawing/2014/main" id="{0DAFD082-4846-3397-BCFD-5FA9ACAC49B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95788"/>
            <a:ext cx="1981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>
            <a:extLst>
              <a:ext uri="{FF2B5EF4-FFF2-40B4-BE49-F238E27FC236}">
                <a16:creationId xmlns:a16="http://schemas.microsoft.com/office/drawing/2014/main" id="{794CF948-7A86-F3A1-CADA-A296F6E3343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3400"/>
            <a:ext cx="20574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>
            <a:extLst>
              <a:ext uri="{FF2B5EF4-FFF2-40B4-BE49-F238E27FC236}">
                <a16:creationId xmlns:a16="http://schemas.microsoft.com/office/drawing/2014/main" id="{97E604E5-6FB0-9EB7-0A3C-56FCDD235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2971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6">
            <a:extLst>
              <a:ext uri="{FF2B5EF4-FFF2-40B4-BE49-F238E27FC236}">
                <a16:creationId xmlns:a16="http://schemas.microsoft.com/office/drawing/2014/main" id="{92A967CA-B510-D271-566F-1F365939A1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3886200"/>
            <a:ext cx="762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Line 7">
            <a:extLst>
              <a:ext uri="{FF2B5EF4-FFF2-40B4-BE49-F238E27FC236}">
                <a16:creationId xmlns:a16="http://schemas.microsoft.com/office/drawing/2014/main" id="{2B914CBE-30C8-8377-1254-4A0F002913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4191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Line 8">
            <a:extLst>
              <a:ext uri="{FF2B5EF4-FFF2-40B4-BE49-F238E27FC236}">
                <a16:creationId xmlns:a16="http://schemas.microsoft.com/office/drawing/2014/main" id="{BC8034DC-C657-BC96-EF6C-329716E33083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338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6" name="Text Box 9">
            <a:extLst>
              <a:ext uri="{FF2B5EF4-FFF2-40B4-BE49-F238E27FC236}">
                <a16:creationId xmlns:a16="http://schemas.microsoft.com/office/drawing/2014/main" id="{C3CC1F83-1A85-F72F-0440-9C4E66FBF0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400800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Pristine CNT</a:t>
            </a:r>
          </a:p>
        </p:txBody>
      </p:sp>
      <p:sp>
        <p:nvSpPr>
          <p:cNvPr id="17417" name="Text Box 10">
            <a:extLst>
              <a:ext uri="{FF2B5EF4-FFF2-40B4-BE49-F238E27FC236}">
                <a16:creationId xmlns:a16="http://schemas.microsoft.com/office/drawing/2014/main" id="{3762D5C5-F116-FB8E-C317-06F13A931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6400800"/>
            <a:ext cx="168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Doped CNT</a:t>
            </a:r>
          </a:p>
        </p:txBody>
      </p:sp>
      <p:sp>
        <p:nvSpPr>
          <p:cNvPr id="17418" name="Text Box 11">
            <a:extLst>
              <a:ext uri="{FF2B5EF4-FFF2-40B4-BE49-F238E27FC236}">
                <a16:creationId xmlns:a16="http://schemas.microsoft.com/office/drawing/2014/main" id="{DE54FED7-FC44-D8D5-1C19-CD74F4142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6400800"/>
            <a:ext cx="1731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Coated CNT</a:t>
            </a:r>
          </a:p>
        </p:txBody>
      </p:sp>
      <p:pic>
        <p:nvPicPr>
          <p:cNvPr id="17419" name="Picture 12">
            <a:extLst>
              <a:ext uri="{FF2B5EF4-FFF2-40B4-BE49-F238E27FC236}">
                <a16:creationId xmlns:a16="http://schemas.microsoft.com/office/drawing/2014/main" id="{927D0029-8ED8-F2A2-0E47-96A8745D3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343400"/>
            <a:ext cx="19589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0" name="Line 13">
            <a:extLst>
              <a:ext uri="{FF2B5EF4-FFF2-40B4-BE49-F238E27FC236}">
                <a16:creationId xmlns:a16="http://schemas.microsoft.com/office/drawing/2014/main" id="{C9E80117-F6C6-1D26-69C0-EDD396D0ACD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00" y="40386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4">
            <a:extLst>
              <a:ext uri="{FF2B5EF4-FFF2-40B4-BE49-F238E27FC236}">
                <a16:creationId xmlns:a16="http://schemas.microsoft.com/office/drawing/2014/main" id="{10FE5CEF-F5FD-014F-FFFF-CE4B495CEE9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14400" y="3962400"/>
            <a:ext cx="1676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Text Box 15">
            <a:extLst>
              <a:ext uri="{FF2B5EF4-FFF2-40B4-BE49-F238E27FC236}">
                <a16:creationId xmlns:a16="http://schemas.microsoft.com/office/drawing/2014/main" id="{F1DC08E2-43A0-4B66-2A6B-B231E365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657600"/>
            <a:ext cx="1263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latin typeface="Arial" panose="020B0604020202020204" pitchFamily="34" charset="0"/>
              </a:rPr>
              <a:t>Electrodes</a:t>
            </a:r>
          </a:p>
        </p:txBody>
      </p:sp>
      <p:pic>
        <p:nvPicPr>
          <p:cNvPr id="17423" name="Picture 17">
            <a:extLst>
              <a:ext uri="{FF2B5EF4-FFF2-40B4-BE49-F238E27FC236}">
                <a16:creationId xmlns:a16="http://schemas.microsoft.com/office/drawing/2014/main" id="{B3099F17-C8F6-A142-D168-995B12DF5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8" y="1425575"/>
            <a:ext cx="3048000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4" name="Line 18">
            <a:extLst>
              <a:ext uri="{FF2B5EF4-FFF2-40B4-BE49-F238E27FC236}">
                <a16:creationId xmlns:a16="http://schemas.microsoft.com/office/drawing/2014/main" id="{67DE913E-3277-5581-E7F4-7E8EA79BDC7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10000" y="28194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19">
            <a:extLst>
              <a:ext uri="{FF2B5EF4-FFF2-40B4-BE49-F238E27FC236}">
                <a16:creationId xmlns:a16="http://schemas.microsoft.com/office/drawing/2014/main" id="{B4E0ED55-F5EC-82AC-3670-B30C9F6095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28956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7426" name="Picture 19">
            <a:extLst>
              <a:ext uri="{FF2B5EF4-FFF2-40B4-BE49-F238E27FC236}">
                <a16:creationId xmlns:a16="http://schemas.microsoft.com/office/drawing/2014/main" id="{DDF7B4BF-81B4-90E2-26FE-4B98F722FD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381000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Line 18">
            <a:extLst>
              <a:ext uri="{FF2B5EF4-FFF2-40B4-BE49-F238E27FC236}">
                <a16:creationId xmlns:a16="http://schemas.microsoft.com/office/drawing/2014/main" id="{F3E2DC39-215F-DCB1-96B1-C21753E2C53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62400" y="29718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4CE870C5-AAFE-AE19-D212-9285EC71057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152400"/>
            <a:ext cx="815022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3200">
                <a:solidFill>
                  <a:srgbClr val="000000"/>
                </a:solidFill>
                <a:ea typeface="ＭＳ Ｐゴシック" panose="020B0600070205080204" pitchFamily="34" charset="-128"/>
              </a:rPr>
              <a:t>Fast Sensor Response and Recovery</a:t>
            </a:r>
            <a:br>
              <a:rPr lang="en-US" altLang="en-US" sz="3200">
                <a:solidFill>
                  <a:srgbClr val="000000"/>
                </a:solidFill>
                <a:ea typeface="ＭＳ Ｐゴシック" panose="020B0600070205080204" pitchFamily="34" charset="-128"/>
              </a:rPr>
            </a:b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(H</a:t>
            </a:r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O</a:t>
            </a:r>
            <a:r>
              <a:rPr lang="en-US" altLang="en-US" sz="1600">
                <a:solidFill>
                  <a:srgbClr val="000000"/>
                </a:solidFill>
                <a:ea typeface="ＭＳ Ｐゴシック" panose="020B0600070205080204" pitchFamily="34" charset="-128"/>
              </a:rPr>
              <a:t>2</a:t>
            </a:r>
            <a:r>
              <a:rPr lang="en-US" altLang="en-US" sz="2400">
                <a:solidFill>
                  <a:srgbClr val="000000"/>
                </a:solidFill>
                <a:ea typeface="ＭＳ Ｐゴシック" panose="020B0600070205080204" pitchFamily="34" charset="-128"/>
              </a:rPr>
              <a:t> detection)</a:t>
            </a:r>
          </a:p>
        </p:txBody>
      </p:sp>
      <p:pic>
        <p:nvPicPr>
          <p:cNvPr id="18434" name="Picture 6">
            <a:extLst>
              <a:ext uri="{FF2B5EF4-FFF2-40B4-BE49-F238E27FC236}">
                <a16:creationId xmlns:a16="http://schemas.microsoft.com/office/drawing/2014/main" id="{41D524DB-B3B3-4E0F-7B11-B2ED256B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093788"/>
            <a:ext cx="4316413" cy="283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7">
            <a:extLst>
              <a:ext uri="{FF2B5EF4-FFF2-40B4-BE49-F238E27FC236}">
                <a16:creationId xmlns:a16="http://schemas.microsoft.com/office/drawing/2014/main" id="{7C1DE6F4-8B5C-BF59-5769-F50289ED9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085850"/>
            <a:ext cx="398145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8">
            <a:extLst>
              <a:ext uri="{FF2B5EF4-FFF2-40B4-BE49-F238E27FC236}">
                <a16:creationId xmlns:a16="http://schemas.microsoft.com/office/drawing/2014/main" id="{C983C9A6-91AC-6AC6-2252-EF144018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0975"/>
            <a:ext cx="733583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9">
            <a:extLst>
              <a:ext uri="{FF2B5EF4-FFF2-40B4-BE49-F238E27FC236}">
                <a16:creationId xmlns:a16="http://schemas.microsoft.com/office/drawing/2014/main" id="{6BF985E6-166E-FFE1-80AF-515A2C4861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4276725"/>
            <a:ext cx="4105275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indent="-30797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400" b="1" u="sng">
                <a:solidFill>
                  <a:srgbClr val="333399"/>
                </a:solidFill>
              </a:rPr>
              <a:t>Results: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</a:rPr>
              <a:t>The sensor response time was in seconds.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</a:rPr>
              <a:t>Our sensor gives clear sensing signal to 50ppm H</a:t>
            </a:r>
            <a:r>
              <a:rPr lang="en-US" altLang="en-US" sz="900">
                <a:solidFill>
                  <a:srgbClr val="000000"/>
                </a:solidFill>
              </a:rPr>
              <a:t>2</a:t>
            </a:r>
            <a:r>
              <a:rPr lang="en-US" altLang="en-US" sz="1400">
                <a:solidFill>
                  <a:srgbClr val="000000"/>
                </a:solidFill>
              </a:rPr>
              <a:t>O</a:t>
            </a:r>
            <a:r>
              <a:rPr lang="en-US" altLang="en-US" sz="900">
                <a:solidFill>
                  <a:srgbClr val="000000"/>
                </a:solidFill>
              </a:rPr>
              <a:t>2</a:t>
            </a:r>
            <a:r>
              <a:rPr lang="en-US" altLang="en-US" sz="1400">
                <a:solidFill>
                  <a:srgbClr val="000000"/>
                </a:solidFill>
              </a:rPr>
              <a:t> in air at room temperature.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</a:rPr>
              <a:t>Our sensor recovered very fast for reuse in the field.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400">
                <a:solidFill>
                  <a:srgbClr val="000000"/>
                </a:solidFill>
              </a:rPr>
              <a:t>With noise reduction (on-chip electronics), our sensor should be able to detect &lt;1ppm of H</a:t>
            </a:r>
            <a:r>
              <a:rPr lang="en-US" altLang="en-US" sz="900">
                <a:solidFill>
                  <a:srgbClr val="000000"/>
                </a:solidFill>
              </a:rPr>
              <a:t>2</a:t>
            </a:r>
            <a:r>
              <a:rPr lang="en-US" altLang="en-US" sz="1400">
                <a:solidFill>
                  <a:srgbClr val="000000"/>
                </a:solidFill>
              </a:rPr>
              <a:t>O</a:t>
            </a:r>
            <a:r>
              <a:rPr lang="en-US" altLang="en-US" sz="900">
                <a:solidFill>
                  <a:srgbClr val="000000"/>
                </a:solidFill>
              </a:rPr>
              <a:t>2</a:t>
            </a:r>
            <a:r>
              <a:rPr lang="en-US" altLang="en-US" sz="1400">
                <a:solidFill>
                  <a:srgbClr val="000000"/>
                </a:solidFill>
              </a:rPr>
              <a:t> present in air.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>
            <a:extLst>
              <a:ext uri="{FF2B5EF4-FFF2-40B4-BE49-F238E27FC236}">
                <a16:creationId xmlns:a16="http://schemas.microsoft.com/office/drawing/2014/main" id="{79BAB305-8B3B-6F3A-91ED-EFE5B3A7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4022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Group 146">
            <a:extLst>
              <a:ext uri="{FF2B5EF4-FFF2-40B4-BE49-F238E27FC236}">
                <a16:creationId xmlns:a16="http://schemas.microsoft.com/office/drawing/2014/main" id="{C65033D1-3691-C95C-4B45-559AC924076B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3962400"/>
            <a:ext cx="6772275" cy="2667000"/>
            <a:chOff x="-3" y="-3"/>
            <a:chExt cx="4266" cy="4036"/>
          </a:xfrm>
        </p:grpSpPr>
        <p:grpSp>
          <p:nvGrpSpPr>
            <p:cNvPr id="20484" name="Group 144">
              <a:extLst>
                <a:ext uri="{FF2B5EF4-FFF2-40B4-BE49-F238E27FC236}">
                  <a16:creationId xmlns:a16="http://schemas.microsoft.com/office/drawing/2014/main" id="{B03B2D81-91AD-E9FB-4F8C-C3C3CE061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4260" cy="4030"/>
              <a:chOff x="0" y="0"/>
              <a:chExt cx="4260" cy="4030"/>
            </a:xfrm>
          </p:grpSpPr>
          <p:grpSp>
            <p:nvGrpSpPr>
              <p:cNvPr id="20486" name="Group 51">
                <a:extLst>
                  <a:ext uri="{FF2B5EF4-FFF2-40B4-BE49-F238E27FC236}">
                    <a16:creationId xmlns:a16="http://schemas.microsoft.com/office/drawing/2014/main" id="{CA2BE04E-A983-685C-EDC1-58055275EA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852" cy="403"/>
                <a:chOff x="0" y="0"/>
                <a:chExt cx="852" cy="403"/>
              </a:xfrm>
            </p:grpSpPr>
            <p:sp>
              <p:nvSpPr>
                <p:cNvPr id="20625" name="Rectangle 3">
                  <a:extLst>
                    <a:ext uri="{FF2B5EF4-FFF2-40B4-BE49-F238E27FC236}">
                      <a16:creationId xmlns:a16="http://schemas.microsoft.com/office/drawing/2014/main" id="{5E7DFF29-0B21-E200-AA05-3935F80EB0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200">
                      <a:solidFill>
                        <a:srgbClr val="000000"/>
                      </a:solidFill>
                    </a:rPr>
                    <a:t>Sensor #</a:t>
                  </a:r>
                  <a:endParaRPr lang="en-US" altLang="en-US" sz="1200"/>
                </a:p>
                <a:p>
                  <a:endParaRPr lang="en-US" altLang="en-US"/>
                </a:p>
              </p:txBody>
            </p:sp>
            <p:sp>
              <p:nvSpPr>
                <p:cNvPr id="20626" name="Rectangle 50">
                  <a:extLst>
                    <a:ext uri="{FF2B5EF4-FFF2-40B4-BE49-F238E27FC236}">
                      <a16:creationId xmlns:a16="http://schemas.microsoft.com/office/drawing/2014/main" id="{99BCA408-7A91-EBA0-C60F-D33BC12F83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87" name="Group 53">
                <a:extLst>
                  <a:ext uri="{FF2B5EF4-FFF2-40B4-BE49-F238E27FC236}">
                    <a16:creationId xmlns:a16="http://schemas.microsoft.com/office/drawing/2014/main" id="{29AE775D-30D9-09E3-8F54-42D5D122B51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0"/>
                <a:ext cx="3408" cy="403"/>
                <a:chOff x="852" y="0"/>
                <a:chExt cx="3408" cy="403"/>
              </a:xfrm>
            </p:grpSpPr>
            <p:sp>
              <p:nvSpPr>
                <p:cNvPr id="20623" name="Rectangle 4">
                  <a:extLst>
                    <a:ext uri="{FF2B5EF4-FFF2-40B4-BE49-F238E27FC236}">
                      <a16:creationId xmlns:a16="http://schemas.microsoft.com/office/drawing/2014/main" id="{8FA755EE-ABEF-33BF-6307-BB2162970E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0"/>
                  <a:ext cx="3322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Relative change of base resistance (Rt-Ro)/Ro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24" name="Rectangle 52">
                  <a:extLst>
                    <a:ext uri="{FF2B5EF4-FFF2-40B4-BE49-F238E27FC236}">
                      <a16:creationId xmlns:a16="http://schemas.microsoft.com/office/drawing/2014/main" id="{8A6CC21A-FC8F-8B12-B015-168DF0457E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0"/>
                  <a:ext cx="3408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88" name="Group 55">
                <a:extLst>
                  <a:ext uri="{FF2B5EF4-FFF2-40B4-BE49-F238E27FC236}">
                    <a16:creationId xmlns:a16="http://schemas.microsoft.com/office/drawing/2014/main" id="{D6BB7D6B-D9BF-847F-61CA-CA931A547A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403"/>
                <a:ext cx="852" cy="403"/>
                <a:chOff x="0" y="403"/>
                <a:chExt cx="852" cy="403"/>
              </a:xfrm>
            </p:grpSpPr>
            <p:sp>
              <p:nvSpPr>
                <p:cNvPr id="20621" name="Rectangle 5">
                  <a:extLst>
                    <a:ext uri="{FF2B5EF4-FFF2-40B4-BE49-F238E27FC236}">
                      <a16:creationId xmlns:a16="http://schemas.microsoft.com/office/drawing/2014/main" id="{04E5B3A9-1D21-AA15-0753-9BF337DE5E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r>
                    <a:rPr lang="en-US" altLang="en-US" sz="1200"/>
                    <a:t> </a:t>
                  </a:r>
                </a:p>
                <a:p>
                  <a:endParaRPr lang="en-US" altLang="en-US"/>
                </a:p>
              </p:txBody>
            </p:sp>
            <p:sp>
              <p:nvSpPr>
                <p:cNvPr id="20622" name="Rectangle 54">
                  <a:extLst>
                    <a:ext uri="{FF2B5EF4-FFF2-40B4-BE49-F238E27FC236}">
                      <a16:creationId xmlns:a16="http://schemas.microsoft.com/office/drawing/2014/main" id="{44EC91DF-CFA7-519B-2E99-899E961C24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89" name="Group 57">
                <a:extLst>
                  <a:ext uri="{FF2B5EF4-FFF2-40B4-BE49-F238E27FC236}">
                    <a16:creationId xmlns:a16="http://schemas.microsoft.com/office/drawing/2014/main" id="{34A8C414-481F-2FC5-1152-44CB34C9644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403"/>
                <a:ext cx="852" cy="403"/>
                <a:chOff x="852" y="403"/>
                <a:chExt cx="852" cy="403"/>
              </a:xfrm>
            </p:grpSpPr>
            <p:sp>
              <p:nvSpPr>
                <p:cNvPr id="20619" name="Rectangle 6">
                  <a:extLst>
                    <a:ext uri="{FF2B5EF4-FFF2-40B4-BE49-F238E27FC236}">
                      <a16:creationId xmlns:a16="http://schemas.microsoft.com/office/drawing/2014/main" id="{C56BD72B-6C08-63DC-B45B-215CD21BC1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403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Per year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20" name="Rectangle 56">
                  <a:extLst>
                    <a:ext uri="{FF2B5EF4-FFF2-40B4-BE49-F238E27FC236}">
                      <a16:creationId xmlns:a16="http://schemas.microsoft.com/office/drawing/2014/main" id="{881AFF28-1370-24D5-0DCF-B1EF76F237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403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0" name="Group 59">
                <a:extLst>
                  <a:ext uri="{FF2B5EF4-FFF2-40B4-BE49-F238E27FC236}">
                    <a16:creationId xmlns:a16="http://schemas.microsoft.com/office/drawing/2014/main" id="{D809F847-3B46-AC49-6E80-94C639AD98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403"/>
                <a:ext cx="852" cy="403"/>
                <a:chOff x="1704" y="403"/>
                <a:chExt cx="852" cy="403"/>
              </a:xfrm>
            </p:grpSpPr>
            <p:sp>
              <p:nvSpPr>
                <p:cNvPr id="20617" name="Rectangle 7">
                  <a:extLst>
                    <a:ext uri="{FF2B5EF4-FFF2-40B4-BE49-F238E27FC236}">
                      <a16:creationId xmlns:a16="http://schemas.microsoft.com/office/drawing/2014/main" id="{E6489458-B175-C5CF-EE86-88F77B40C1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403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Per month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18" name="Rectangle 58">
                  <a:extLst>
                    <a:ext uri="{FF2B5EF4-FFF2-40B4-BE49-F238E27FC236}">
                      <a16:creationId xmlns:a16="http://schemas.microsoft.com/office/drawing/2014/main" id="{9CE73CA5-4801-F427-FA36-C4195D0D3D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403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1" name="Group 61">
                <a:extLst>
                  <a:ext uri="{FF2B5EF4-FFF2-40B4-BE49-F238E27FC236}">
                    <a16:creationId xmlns:a16="http://schemas.microsoft.com/office/drawing/2014/main" id="{979BE6B7-9609-4E25-596D-0BCE77D0BE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403"/>
                <a:ext cx="852" cy="403"/>
                <a:chOff x="2556" y="403"/>
                <a:chExt cx="852" cy="403"/>
              </a:xfrm>
            </p:grpSpPr>
            <p:sp>
              <p:nvSpPr>
                <p:cNvPr id="20615" name="Rectangle 8">
                  <a:extLst>
                    <a:ext uri="{FF2B5EF4-FFF2-40B4-BE49-F238E27FC236}">
                      <a16:creationId xmlns:a16="http://schemas.microsoft.com/office/drawing/2014/main" id="{97E9131B-28A1-1D3B-56F0-A1F4E29B7D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403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Per week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16" name="Rectangle 60">
                  <a:extLst>
                    <a:ext uri="{FF2B5EF4-FFF2-40B4-BE49-F238E27FC236}">
                      <a16:creationId xmlns:a16="http://schemas.microsoft.com/office/drawing/2014/main" id="{3B93933A-F226-F5DB-42BD-74C526D4F6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403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2" name="Group 63">
                <a:extLst>
                  <a:ext uri="{FF2B5EF4-FFF2-40B4-BE49-F238E27FC236}">
                    <a16:creationId xmlns:a16="http://schemas.microsoft.com/office/drawing/2014/main" id="{5F3E6AEB-1791-7ABF-6A61-7DC9BAD009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403"/>
                <a:ext cx="852" cy="403"/>
                <a:chOff x="3408" y="403"/>
                <a:chExt cx="852" cy="403"/>
              </a:xfrm>
            </p:grpSpPr>
            <p:sp>
              <p:nvSpPr>
                <p:cNvPr id="20613" name="Rectangle 9">
                  <a:extLst>
                    <a:ext uri="{FF2B5EF4-FFF2-40B4-BE49-F238E27FC236}">
                      <a16:creationId xmlns:a16="http://schemas.microsoft.com/office/drawing/2014/main" id="{F2E687CE-724F-679D-7437-54B2B2AAE7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403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Per day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14" name="Rectangle 62">
                  <a:extLst>
                    <a:ext uri="{FF2B5EF4-FFF2-40B4-BE49-F238E27FC236}">
                      <a16:creationId xmlns:a16="http://schemas.microsoft.com/office/drawing/2014/main" id="{FCA18382-F3EF-A47E-737A-02EAA46EBB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403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3" name="Group 65">
                <a:extLst>
                  <a:ext uri="{FF2B5EF4-FFF2-40B4-BE49-F238E27FC236}">
                    <a16:creationId xmlns:a16="http://schemas.microsoft.com/office/drawing/2014/main" id="{87BC9DE3-A3AF-E645-B95E-95987850AE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806"/>
                <a:ext cx="852" cy="403"/>
                <a:chOff x="0" y="806"/>
                <a:chExt cx="852" cy="403"/>
              </a:xfrm>
            </p:grpSpPr>
            <p:sp>
              <p:nvSpPr>
                <p:cNvPr id="20611" name="Rectangle 10">
                  <a:extLst>
                    <a:ext uri="{FF2B5EF4-FFF2-40B4-BE49-F238E27FC236}">
                      <a16:creationId xmlns:a16="http://schemas.microsoft.com/office/drawing/2014/main" id="{5DB72FEC-A413-30CA-DB1F-455AAE8BAF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1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12" name="Rectangle 64">
                  <a:extLst>
                    <a:ext uri="{FF2B5EF4-FFF2-40B4-BE49-F238E27FC236}">
                      <a16:creationId xmlns:a16="http://schemas.microsoft.com/office/drawing/2014/main" id="{B9E34337-7EE2-9864-06D5-553ACFA4A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4" name="Group 67">
                <a:extLst>
                  <a:ext uri="{FF2B5EF4-FFF2-40B4-BE49-F238E27FC236}">
                    <a16:creationId xmlns:a16="http://schemas.microsoft.com/office/drawing/2014/main" id="{F6D421C6-8BA1-1A8F-EDB3-7DCCCA5A1F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806"/>
                <a:ext cx="852" cy="403"/>
                <a:chOff x="852" y="806"/>
                <a:chExt cx="852" cy="403"/>
              </a:xfrm>
            </p:grpSpPr>
            <p:sp>
              <p:nvSpPr>
                <p:cNvPr id="20609" name="Rectangle 11">
                  <a:extLst>
                    <a:ext uri="{FF2B5EF4-FFF2-40B4-BE49-F238E27FC236}">
                      <a16:creationId xmlns:a16="http://schemas.microsoft.com/office/drawing/2014/main" id="{A731F453-52BD-179E-CADB-A0B47D8E46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806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1.09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10" name="Rectangle 66">
                  <a:extLst>
                    <a:ext uri="{FF2B5EF4-FFF2-40B4-BE49-F238E27FC236}">
                      <a16:creationId xmlns:a16="http://schemas.microsoft.com/office/drawing/2014/main" id="{55AE816B-9B00-7413-E846-9D675543B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806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5" name="Group 69">
                <a:extLst>
                  <a:ext uri="{FF2B5EF4-FFF2-40B4-BE49-F238E27FC236}">
                    <a16:creationId xmlns:a16="http://schemas.microsoft.com/office/drawing/2014/main" id="{DD2F639B-8313-6CC5-3CF3-BF2039265CA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806"/>
                <a:ext cx="852" cy="403"/>
                <a:chOff x="1704" y="806"/>
                <a:chExt cx="852" cy="403"/>
              </a:xfrm>
            </p:grpSpPr>
            <p:sp>
              <p:nvSpPr>
                <p:cNvPr id="20607" name="Rectangle 12">
                  <a:extLst>
                    <a:ext uri="{FF2B5EF4-FFF2-40B4-BE49-F238E27FC236}">
                      <a16:creationId xmlns:a16="http://schemas.microsoft.com/office/drawing/2014/main" id="{858F6677-C82E-DC95-975C-BF5B8CF1A0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806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0.091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08" name="Rectangle 68">
                  <a:extLst>
                    <a:ext uri="{FF2B5EF4-FFF2-40B4-BE49-F238E27FC236}">
                      <a16:creationId xmlns:a16="http://schemas.microsoft.com/office/drawing/2014/main" id="{A9D3F889-B304-E76B-5EF3-BB9B9DF36C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806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6" name="Group 71">
                <a:extLst>
                  <a:ext uri="{FF2B5EF4-FFF2-40B4-BE49-F238E27FC236}">
                    <a16:creationId xmlns:a16="http://schemas.microsoft.com/office/drawing/2014/main" id="{3A94EBA5-AC27-2D5C-DFE0-E716E71C44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806"/>
                <a:ext cx="852" cy="403"/>
                <a:chOff x="2556" y="806"/>
                <a:chExt cx="852" cy="403"/>
              </a:xfrm>
            </p:grpSpPr>
            <p:sp>
              <p:nvSpPr>
                <p:cNvPr id="20605" name="Rectangle 13">
                  <a:extLst>
                    <a:ext uri="{FF2B5EF4-FFF2-40B4-BE49-F238E27FC236}">
                      <a16:creationId xmlns:a16="http://schemas.microsoft.com/office/drawing/2014/main" id="{7B46D3F0-13E6-3C5D-9463-F1C0C9DD20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806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0.023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06" name="Rectangle 70">
                  <a:extLst>
                    <a:ext uri="{FF2B5EF4-FFF2-40B4-BE49-F238E27FC236}">
                      <a16:creationId xmlns:a16="http://schemas.microsoft.com/office/drawing/2014/main" id="{CE151DCC-72B0-64B7-E9AB-01977E63B2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806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7" name="Group 73">
                <a:extLst>
                  <a:ext uri="{FF2B5EF4-FFF2-40B4-BE49-F238E27FC236}">
                    <a16:creationId xmlns:a16="http://schemas.microsoft.com/office/drawing/2014/main" id="{F6B54552-482C-BB1D-CE6C-7306DC6C26A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806"/>
                <a:ext cx="852" cy="403"/>
                <a:chOff x="3408" y="806"/>
                <a:chExt cx="852" cy="403"/>
              </a:xfrm>
            </p:grpSpPr>
            <p:sp>
              <p:nvSpPr>
                <p:cNvPr id="20603" name="Rectangle 14">
                  <a:extLst>
                    <a:ext uri="{FF2B5EF4-FFF2-40B4-BE49-F238E27FC236}">
                      <a16:creationId xmlns:a16="http://schemas.microsoft.com/office/drawing/2014/main" id="{211610C4-DBAE-F1B5-0DB3-68C35C6F3D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806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0.0032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04" name="Rectangle 72">
                  <a:extLst>
                    <a:ext uri="{FF2B5EF4-FFF2-40B4-BE49-F238E27FC236}">
                      <a16:creationId xmlns:a16="http://schemas.microsoft.com/office/drawing/2014/main" id="{AF17B4FD-CA61-CA47-DE5C-4BB06F1F81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806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8" name="Group 75">
                <a:extLst>
                  <a:ext uri="{FF2B5EF4-FFF2-40B4-BE49-F238E27FC236}">
                    <a16:creationId xmlns:a16="http://schemas.microsoft.com/office/drawing/2014/main" id="{47B5C886-075F-A1AB-2378-BD5CBAD636C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209"/>
                <a:ext cx="852" cy="403"/>
                <a:chOff x="0" y="1209"/>
                <a:chExt cx="852" cy="403"/>
              </a:xfrm>
            </p:grpSpPr>
            <p:sp>
              <p:nvSpPr>
                <p:cNvPr id="20601" name="Rectangle 15">
                  <a:extLst>
                    <a:ext uri="{FF2B5EF4-FFF2-40B4-BE49-F238E27FC236}">
                      <a16:creationId xmlns:a16="http://schemas.microsoft.com/office/drawing/2014/main" id="{0FB03134-F9D7-65F8-2984-90BA41D080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2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02" name="Rectangle 74">
                  <a:extLst>
                    <a:ext uri="{FF2B5EF4-FFF2-40B4-BE49-F238E27FC236}">
                      <a16:creationId xmlns:a16="http://schemas.microsoft.com/office/drawing/2014/main" id="{CF5F88D5-EE7E-E7F1-078F-79B3BF1D9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499" name="Group 77">
                <a:extLst>
                  <a:ext uri="{FF2B5EF4-FFF2-40B4-BE49-F238E27FC236}">
                    <a16:creationId xmlns:a16="http://schemas.microsoft.com/office/drawing/2014/main" id="{3C8589E8-A622-B6D8-BAD8-31D2DA3FDF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1209"/>
                <a:ext cx="852" cy="403"/>
                <a:chOff x="852" y="1209"/>
                <a:chExt cx="852" cy="403"/>
              </a:xfrm>
            </p:grpSpPr>
            <p:sp>
              <p:nvSpPr>
                <p:cNvPr id="20599" name="Rectangle 16">
                  <a:extLst>
                    <a:ext uri="{FF2B5EF4-FFF2-40B4-BE49-F238E27FC236}">
                      <a16:creationId xmlns:a16="http://schemas.microsoft.com/office/drawing/2014/main" id="{4BF7FF80-AC40-1FD6-D990-C0CA9AD285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1209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0.53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600" name="Rectangle 76">
                  <a:extLst>
                    <a:ext uri="{FF2B5EF4-FFF2-40B4-BE49-F238E27FC236}">
                      <a16:creationId xmlns:a16="http://schemas.microsoft.com/office/drawing/2014/main" id="{43589DEA-5FAB-6C81-40C3-1D7C0DF024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1209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0" name="Group 79">
                <a:extLst>
                  <a:ext uri="{FF2B5EF4-FFF2-40B4-BE49-F238E27FC236}">
                    <a16:creationId xmlns:a16="http://schemas.microsoft.com/office/drawing/2014/main" id="{1B3DB249-4637-743B-87E2-84F6BA971B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1209"/>
                <a:ext cx="852" cy="403"/>
                <a:chOff x="1704" y="1209"/>
                <a:chExt cx="852" cy="403"/>
              </a:xfrm>
            </p:grpSpPr>
            <p:sp>
              <p:nvSpPr>
                <p:cNvPr id="20597" name="Rectangle 17">
                  <a:extLst>
                    <a:ext uri="{FF2B5EF4-FFF2-40B4-BE49-F238E27FC236}">
                      <a16:creationId xmlns:a16="http://schemas.microsoft.com/office/drawing/2014/main" id="{63CCAEE0-4F82-0351-414B-282563BFF1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1209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0.044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98" name="Rectangle 78">
                  <a:extLst>
                    <a:ext uri="{FF2B5EF4-FFF2-40B4-BE49-F238E27FC236}">
                      <a16:creationId xmlns:a16="http://schemas.microsoft.com/office/drawing/2014/main" id="{C2EB56AE-7895-4210-C69E-3E51BC784D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1209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1" name="Group 81">
                <a:extLst>
                  <a:ext uri="{FF2B5EF4-FFF2-40B4-BE49-F238E27FC236}">
                    <a16:creationId xmlns:a16="http://schemas.microsoft.com/office/drawing/2014/main" id="{F279E652-B9D6-8159-238B-CEE99756CB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1209"/>
                <a:ext cx="852" cy="403"/>
                <a:chOff x="2556" y="1209"/>
                <a:chExt cx="852" cy="403"/>
              </a:xfrm>
            </p:grpSpPr>
            <p:sp>
              <p:nvSpPr>
                <p:cNvPr id="20595" name="Rectangle 18">
                  <a:extLst>
                    <a:ext uri="{FF2B5EF4-FFF2-40B4-BE49-F238E27FC236}">
                      <a16:creationId xmlns:a16="http://schemas.microsoft.com/office/drawing/2014/main" id="{543E5E35-A905-7618-1F85-7E0DDA7FC8A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1209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0.011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96" name="Rectangle 80">
                  <a:extLst>
                    <a:ext uri="{FF2B5EF4-FFF2-40B4-BE49-F238E27FC236}">
                      <a16:creationId xmlns:a16="http://schemas.microsoft.com/office/drawing/2014/main" id="{D747B0DE-2382-C61D-3CBE-6322D2A613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1209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2" name="Group 83">
                <a:extLst>
                  <a:ext uri="{FF2B5EF4-FFF2-40B4-BE49-F238E27FC236}">
                    <a16:creationId xmlns:a16="http://schemas.microsoft.com/office/drawing/2014/main" id="{D085F1CD-72EC-5869-530C-16D2E5076BC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1209"/>
                <a:ext cx="852" cy="403"/>
                <a:chOff x="3408" y="1209"/>
                <a:chExt cx="852" cy="403"/>
              </a:xfrm>
            </p:grpSpPr>
            <p:sp>
              <p:nvSpPr>
                <p:cNvPr id="20593" name="Rectangle 19">
                  <a:extLst>
                    <a:ext uri="{FF2B5EF4-FFF2-40B4-BE49-F238E27FC236}">
                      <a16:creationId xmlns:a16="http://schemas.microsoft.com/office/drawing/2014/main" id="{B4079B71-2684-A69C-175A-D803F89B6E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1209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0.0016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94" name="Rectangle 82">
                  <a:extLst>
                    <a:ext uri="{FF2B5EF4-FFF2-40B4-BE49-F238E27FC236}">
                      <a16:creationId xmlns:a16="http://schemas.microsoft.com/office/drawing/2014/main" id="{840F2FF0-FC4A-A738-CE16-A5B648684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1209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3" name="Group 85">
                <a:extLst>
                  <a:ext uri="{FF2B5EF4-FFF2-40B4-BE49-F238E27FC236}">
                    <a16:creationId xmlns:a16="http://schemas.microsoft.com/office/drawing/2014/main" id="{0F2BE25D-71F6-84FE-B6F1-A8F0C590E25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1612"/>
                <a:ext cx="852" cy="403"/>
                <a:chOff x="0" y="1612"/>
                <a:chExt cx="852" cy="403"/>
              </a:xfrm>
            </p:grpSpPr>
            <p:sp>
              <p:nvSpPr>
                <p:cNvPr id="20591" name="Rectangle 20">
                  <a:extLst>
                    <a:ext uri="{FF2B5EF4-FFF2-40B4-BE49-F238E27FC236}">
                      <a16:creationId xmlns:a16="http://schemas.microsoft.com/office/drawing/2014/main" id="{E6FAF10D-141F-1327-9D49-C473812BB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3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92" name="Rectangle 84">
                  <a:extLst>
                    <a:ext uri="{FF2B5EF4-FFF2-40B4-BE49-F238E27FC236}">
                      <a16:creationId xmlns:a16="http://schemas.microsoft.com/office/drawing/2014/main" id="{2A660C7B-B0AF-0C84-547D-D7F77A661A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4" name="Group 87">
                <a:extLst>
                  <a:ext uri="{FF2B5EF4-FFF2-40B4-BE49-F238E27FC236}">
                    <a16:creationId xmlns:a16="http://schemas.microsoft.com/office/drawing/2014/main" id="{E55DA227-F296-5660-6DCF-76B6FFC861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1612"/>
                <a:ext cx="852" cy="403"/>
                <a:chOff x="852" y="1612"/>
                <a:chExt cx="852" cy="403"/>
              </a:xfrm>
            </p:grpSpPr>
            <p:sp>
              <p:nvSpPr>
                <p:cNvPr id="20589" name="Rectangle 21">
                  <a:extLst>
                    <a:ext uri="{FF2B5EF4-FFF2-40B4-BE49-F238E27FC236}">
                      <a16:creationId xmlns:a16="http://schemas.microsoft.com/office/drawing/2014/main" id="{038C9257-C4DD-FAAC-2D45-600AD8ADFF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1612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0.53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90" name="Rectangle 86">
                  <a:extLst>
                    <a:ext uri="{FF2B5EF4-FFF2-40B4-BE49-F238E27FC236}">
                      <a16:creationId xmlns:a16="http://schemas.microsoft.com/office/drawing/2014/main" id="{8955D28F-CE4F-D67A-2DFE-77E52DC54E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1612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5" name="Group 89">
                <a:extLst>
                  <a:ext uri="{FF2B5EF4-FFF2-40B4-BE49-F238E27FC236}">
                    <a16:creationId xmlns:a16="http://schemas.microsoft.com/office/drawing/2014/main" id="{C7FCC7BB-817F-C557-5386-109F06226D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1612"/>
                <a:ext cx="852" cy="403"/>
                <a:chOff x="1704" y="1612"/>
                <a:chExt cx="852" cy="403"/>
              </a:xfrm>
            </p:grpSpPr>
            <p:sp>
              <p:nvSpPr>
                <p:cNvPr id="20587" name="Rectangle 22">
                  <a:extLst>
                    <a:ext uri="{FF2B5EF4-FFF2-40B4-BE49-F238E27FC236}">
                      <a16:creationId xmlns:a16="http://schemas.microsoft.com/office/drawing/2014/main" id="{39CC2335-1755-9136-B04F-FD9E9B6F27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1612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0.044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88" name="Rectangle 88">
                  <a:extLst>
                    <a:ext uri="{FF2B5EF4-FFF2-40B4-BE49-F238E27FC236}">
                      <a16:creationId xmlns:a16="http://schemas.microsoft.com/office/drawing/2014/main" id="{B4A188CA-AA6B-CBEF-B9D3-007B04E466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1612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6" name="Group 91">
                <a:extLst>
                  <a:ext uri="{FF2B5EF4-FFF2-40B4-BE49-F238E27FC236}">
                    <a16:creationId xmlns:a16="http://schemas.microsoft.com/office/drawing/2014/main" id="{BF760B88-2469-576C-D09B-CD62C2A55A6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1612"/>
                <a:ext cx="852" cy="403"/>
                <a:chOff x="2556" y="1612"/>
                <a:chExt cx="852" cy="403"/>
              </a:xfrm>
            </p:grpSpPr>
            <p:sp>
              <p:nvSpPr>
                <p:cNvPr id="20585" name="Rectangle 23">
                  <a:extLst>
                    <a:ext uri="{FF2B5EF4-FFF2-40B4-BE49-F238E27FC236}">
                      <a16:creationId xmlns:a16="http://schemas.microsoft.com/office/drawing/2014/main" id="{C2744AC6-72B8-C094-02CB-BDFF4DF358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1612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0.011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86" name="Rectangle 90">
                  <a:extLst>
                    <a:ext uri="{FF2B5EF4-FFF2-40B4-BE49-F238E27FC236}">
                      <a16:creationId xmlns:a16="http://schemas.microsoft.com/office/drawing/2014/main" id="{7EEFFE20-AE62-680D-1043-C88932CA94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1612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7" name="Group 93">
                <a:extLst>
                  <a:ext uri="{FF2B5EF4-FFF2-40B4-BE49-F238E27FC236}">
                    <a16:creationId xmlns:a16="http://schemas.microsoft.com/office/drawing/2014/main" id="{2056E933-3AE2-8C79-402A-FDE3928F45A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1612"/>
                <a:ext cx="852" cy="403"/>
                <a:chOff x="3408" y="1612"/>
                <a:chExt cx="852" cy="403"/>
              </a:xfrm>
            </p:grpSpPr>
            <p:sp>
              <p:nvSpPr>
                <p:cNvPr id="20583" name="Rectangle 24">
                  <a:extLst>
                    <a:ext uri="{FF2B5EF4-FFF2-40B4-BE49-F238E27FC236}">
                      <a16:creationId xmlns:a16="http://schemas.microsoft.com/office/drawing/2014/main" id="{EBB5D027-3B26-A6E4-47A1-858F60E34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1612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0.0016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84" name="Rectangle 92">
                  <a:extLst>
                    <a:ext uri="{FF2B5EF4-FFF2-40B4-BE49-F238E27FC236}">
                      <a16:creationId xmlns:a16="http://schemas.microsoft.com/office/drawing/2014/main" id="{15904FD7-C614-C30F-9535-F4A387A46B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1612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8" name="Group 95">
                <a:extLst>
                  <a:ext uri="{FF2B5EF4-FFF2-40B4-BE49-F238E27FC236}">
                    <a16:creationId xmlns:a16="http://schemas.microsoft.com/office/drawing/2014/main" id="{6AB04EFD-9B54-9F3B-0654-FD5DF1F0FF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015"/>
                <a:ext cx="852" cy="403"/>
                <a:chOff x="0" y="2015"/>
                <a:chExt cx="852" cy="403"/>
              </a:xfrm>
            </p:grpSpPr>
            <p:sp>
              <p:nvSpPr>
                <p:cNvPr id="20581" name="Rectangle 25">
                  <a:extLst>
                    <a:ext uri="{FF2B5EF4-FFF2-40B4-BE49-F238E27FC236}">
                      <a16:creationId xmlns:a16="http://schemas.microsoft.com/office/drawing/2014/main" id="{2CA4C4E1-4CD1-4938-2677-0A27A9A6AB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015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4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82" name="Rectangle 94">
                  <a:extLst>
                    <a:ext uri="{FF2B5EF4-FFF2-40B4-BE49-F238E27FC236}">
                      <a16:creationId xmlns:a16="http://schemas.microsoft.com/office/drawing/2014/main" id="{E836BA96-D2E3-57B9-70B6-F81E0BA82B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015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09" name="Group 97">
                <a:extLst>
                  <a:ext uri="{FF2B5EF4-FFF2-40B4-BE49-F238E27FC236}">
                    <a16:creationId xmlns:a16="http://schemas.microsoft.com/office/drawing/2014/main" id="{C9C7515D-6BD7-64AC-0DFF-80C4AF4A2F3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2015"/>
                <a:ext cx="852" cy="403"/>
                <a:chOff x="852" y="2015"/>
                <a:chExt cx="852" cy="403"/>
              </a:xfrm>
            </p:grpSpPr>
            <p:sp>
              <p:nvSpPr>
                <p:cNvPr id="20579" name="Rectangle 26">
                  <a:extLst>
                    <a:ext uri="{FF2B5EF4-FFF2-40B4-BE49-F238E27FC236}">
                      <a16:creationId xmlns:a16="http://schemas.microsoft.com/office/drawing/2014/main" id="{B941E991-F676-B2BB-FDDB-235143CC8D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2015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0.87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80" name="Rectangle 96">
                  <a:extLst>
                    <a:ext uri="{FF2B5EF4-FFF2-40B4-BE49-F238E27FC236}">
                      <a16:creationId xmlns:a16="http://schemas.microsoft.com/office/drawing/2014/main" id="{CD56029F-056E-BE32-294F-3A3BAA7FCE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2015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0" name="Group 99">
                <a:extLst>
                  <a:ext uri="{FF2B5EF4-FFF2-40B4-BE49-F238E27FC236}">
                    <a16:creationId xmlns:a16="http://schemas.microsoft.com/office/drawing/2014/main" id="{649E05EA-8BB0-9CC6-F02A-3647DB4165E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2015"/>
                <a:ext cx="852" cy="403"/>
                <a:chOff x="1704" y="2015"/>
                <a:chExt cx="852" cy="403"/>
              </a:xfrm>
            </p:grpSpPr>
            <p:sp>
              <p:nvSpPr>
                <p:cNvPr id="20577" name="Rectangle 27">
                  <a:extLst>
                    <a:ext uri="{FF2B5EF4-FFF2-40B4-BE49-F238E27FC236}">
                      <a16:creationId xmlns:a16="http://schemas.microsoft.com/office/drawing/2014/main" id="{44EE0945-5A91-858E-B3F3-2B269F9208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2015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0.072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78" name="Rectangle 98">
                  <a:extLst>
                    <a:ext uri="{FF2B5EF4-FFF2-40B4-BE49-F238E27FC236}">
                      <a16:creationId xmlns:a16="http://schemas.microsoft.com/office/drawing/2014/main" id="{E838673A-AEE8-3DEE-0E19-F94E63F70EC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2015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1" name="Group 101">
                <a:extLst>
                  <a:ext uri="{FF2B5EF4-FFF2-40B4-BE49-F238E27FC236}">
                    <a16:creationId xmlns:a16="http://schemas.microsoft.com/office/drawing/2014/main" id="{2012DB05-FE52-8F5B-60E5-828C6A5A41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2015"/>
                <a:ext cx="852" cy="403"/>
                <a:chOff x="2556" y="2015"/>
                <a:chExt cx="852" cy="403"/>
              </a:xfrm>
            </p:grpSpPr>
            <p:sp>
              <p:nvSpPr>
                <p:cNvPr id="20575" name="Rectangle 28">
                  <a:extLst>
                    <a:ext uri="{FF2B5EF4-FFF2-40B4-BE49-F238E27FC236}">
                      <a16:creationId xmlns:a16="http://schemas.microsoft.com/office/drawing/2014/main" id="{60FF1366-4AD5-915C-9FAB-2531FF929B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2015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0.018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76" name="Rectangle 100">
                  <a:extLst>
                    <a:ext uri="{FF2B5EF4-FFF2-40B4-BE49-F238E27FC236}">
                      <a16:creationId xmlns:a16="http://schemas.microsoft.com/office/drawing/2014/main" id="{6C39E1AE-C975-51B0-8C23-1A089AEF48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2015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2" name="Group 103">
                <a:extLst>
                  <a:ext uri="{FF2B5EF4-FFF2-40B4-BE49-F238E27FC236}">
                    <a16:creationId xmlns:a16="http://schemas.microsoft.com/office/drawing/2014/main" id="{BDB33A35-C415-6CD7-D8C6-A0B7FDFFEA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015"/>
                <a:ext cx="852" cy="403"/>
                <a:chOff x="3408" y="2015"/>
                <a:chExt cx="852" cy="403"/>
              </a:xfrm>
            </p:grpSpPr>
            <p:sp>
              <p:nvSpPr>
                <p:cNvPr id="20573" name="Rectangle 29">
                  <a:extLst>
                    <a:ext uri="{FF2B5EF4-FFF2-40B4-BE49-F238E27FC236}">
                      <a16:creationId xmlns:a16="http://schemas.microsoft.com/office/drawing/2014/main" id="{12C75853-64FA-A695-21EB-E5D73B668F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2015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0.0026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74" name="Rectangle 102">
                  <a:extLst>
                    <a:ext uri="{FF2B5EF4-FFF2-40B4-BE49-F238E27FC236}">
                      <a16:creationId xmlns:a16="http://schemas.microsoft.com/office/drawing/2014/main" id="{2B0BAA71-2F75-ED70-4035-CB5CF74D64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015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3" name="Group 105">
                <a:extLst>
                  <a:ext uri="{FF2B5EF4-FFF2-40B4-BE49-F238E27FC236}">
                    <a16:creationId xmlns:a16="http://schemas.microsoft.com/office/drawing/2014/main" id="{EBF7A55A-931D-7DCE-EFB4-3FA09BFD872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418"/>
                <a:ext cx="852" cy="403"/>
                <a:chOff x="0" y="2418"/>
                <a:chExt cx="852" cy="403"/>
              </a:xfrm>
            </p:grpSpPr>
            <p:sp>
              <p:nvSpPr>
                <p:cNvPr id="20571" name="Rectangle 30">
                  <a:extLst>
                    <a:ext uri="{FF2B5EF4-FFF2-40B4-BE49-F238E27FC236}">
                      <a16:creationId xmlns:a16="http://schemas.microsoft.com/office/drawing/2014/main" id="{185FCE9E-108A-2E96-6914-FCED0B92AE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418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5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72" name="Rectangle 104">
                  <a:extLst>
                    <a:ext uri="{FF2B5EF4-FFF2-40B4-BE49-F238E27FC236}">
                      <a16:creationId xmlns:a16="http://schemas.microsoft.com/office/drawing/2014/main" id="{58690A55-B0F1-1DF3-07B5-E6795F1A57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418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4" name="Group 107">
                <a:extLst>
                  <a:ext uri="{FF2B5EF4-FFF2-40B4-BE49-F238E27FC236}">
                    <a16:creationId xmlns:a16="http://schemas.microsoft.com/office/drawing/2014/main" id="{AFCC4A0A-CF58-5AC4-3424-49ADDB8A48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2418"/>
                <a:ext cx="852" cy="403"/>
                <a:chOff x="852" y="2418"/>
                <a:chExt cx="852" cy="403"/>
              </a:xfrm>
            </p:grpSpPr>
            <p:sp>
              <p:nvSpPr>
                <p:cNvPr id="20569" name="Rectangle 31">
                  <a:extLst>
                    <a:ext uri="{FF2B5EF4-FFF2-40B4-BE49-F238E27FC236}">
                      <a16:creationId xmlns:a16="http://schemas.microsoft.com/office/drawing/2014/main" id="{7D64F40B-DAE5-DB1A-EBF1-1C9A070A07E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2418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1.58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70" name="Rectangle 106">
                  <a:extLst>
                    <a:ext uri="{FF2B5EF4-FFF2-40B4-BE49-F238E27FC236}">
                      <a16:creationId xmlns:a16="http://schemas.microsoft.com/office/drawing/2014/main" id="{F3436129-86ED-3AD8-D54A-6607BA9726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2418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5" name="Group 109">
                <a:extLst>
                  <a:ext uri="{FF2B5EF4-FFF2-40B4-BE49-F238E27FC236}">
                    <a16:creationId xmlns:a16="http://schemas.microsoft.com/office/drawing/2014/main" id="{934537D4-0FD0-E2B7-8365-DD47BA4BD9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2418"/>
                <a:ext cx="852" cy="403"/>
                <a:chOff x="1704" y="2418"/>
                <a:chExt cx="852" cy="403"/>
              </a:xfrm>
            </p:grpSpPr>
            <p:sp>
              <p:nvSpPr>
                <p:cNvPr id="20567" name="Rectangle 32">
                  <a:extLst>
                    <a:ext uri="{FF2B5EF4-FFF2-40B4-BE49-F238E27FC236}">
                      <a16:creationId xmlns:a16="http://schemas.microsoft.com/office/drawing/2014/main" id="{86C0FE7B-D7D1-68AB-4AFC-3DBDF3ABD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2418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0.132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68" name="Rectangle 108">
                  <a:extLst>
                    <a:ext uri="{FF2B5EF4-FFF2-40B4-BE49-F238E27FC236}">
                      <a16:creationId xmlns:a16="http://schemas.microsoft.com/office/drawing/2014/main" id="{A19CE465-5C45-08F3-7418-0003B4833C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2418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6" name="Group 111">
                <a:extLst>
                  <a:ext uri="{FF2B5EF4-FFF2-40B4-BE49-F238E27FC236}">
                    <a16:creationId xmlns:a16="http://schemas.microsoft.com/office/drawing/2014/main" id="{30272DDE-9316-4EE8-C5B8-1FDFDCD0ED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2418"/>
                <a:ext cx="852" cy="403"/>
                <a:chOff x="2556" y="2418"/>
                <a:chExt cx="852" cy="403"/>
              </a:xfrm>
            </p:grpSpPr>
            <p:sp>
              <p:nvSpPr>
                <p:cNvPr id="20565" name="Rectangle 33">
                  <a:extLst>
                    <a:ext uri="{FF2B5EF4-FFF2-40B4-BE49-F238E27FC236}">
                      <a16:creationId xmlns:a16="http://schemas.microsoft.com/office/drawing/2014/main" id="{E4DD500E-78E8-8B4F-B76E-C193D76771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2418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0.033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66" name="Rectangle 110">
                  <a:extLst>
                    <a:ext uri="{FF2B5EF4-FFF2-40B4-BE49-F238E27FC236}">
                      <a16:creationId xmlns:a16="http://schemas.microsoft.com/office/drawing/2014/main" id="{AF51375A-F173-3AED-782D-64C8702AA1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2418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7" name="Group 113">
                <a:extLst>
                  <a:ext uri="{FF2B5EF4-FFF2-40B4-BE49-F238E27FC236}">
                    <a16:creationId xmlns:a16="http://schemas.microsoft.com/office/drawing/2014/main" id="{590BAD08-05BD-64D0-3708-7DED9D58F0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418"/>
                <a:ext cx="852" cy="403"/>
                <a:chOff x="3408" y="2418"/>
                <a:chExt cx="852" cy="403"/>
              </a:xfrm>
            </p:grpSpPr>
            <p:sp>
              <p:nvSpPr>
                <p:cNvPr id="20563" name="Rectangle 34">
                  <a:extLst>
                    <a:ext uri="{FF2B5EF4-FFF2-40B4-BE49-F238E27FC236}">
                      <a16:creationId xmlns:a16="http://schemas.microsoft.com/office/drawing/2014/main" id="{C54F444C-D402-E3FE-6B0F-6B23BB533E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2418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0.0047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64" name="Rectangle 112">
                  <a:extLst>
                    <a:ext uri="{FF2B5EF4-FFF2-40B4-BE49-F238E27FC236}">
                      <a16:creationId xmlns:a16="http://schemas.microsoft.com/office/drawing/2014/main" id="{9D0FB817-89E1-E478-F8E2-BBB4EB7F82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418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8" name="Group 115">
                <a:extLst>
                  <a:ext uri="{FF2B5EF4-FFF2-40B4-BE49-F238E27FC236}">
                    <a16:creationId xmlns:a16="http://schemas.microsoft.com/office/drawing/2014/main" id="{BE0B3702-3484-4C0F-C3EC-903DE607D0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2821"/>
                <a:ext cx="852" cy="403"/>
                <a:chOff x="0" y="2821"/>
                <a:chExt cx="852" cy="403"/>
              </a:xfrm>
            </p:grpSpPr>
            <p:sp>
              <p:nvSpPr>
                <p:cNvPr id="20561" name="Rectangle 35">
                  <a:extLst>
                    <a:ext uri="{FF2B5EF4-FFF2-40B4-BE49-F238E27FC236}">
                      <a16:creationId xmlns:a16="http://schemas.microsoft.com/office/drawing/2014/main" id="{F58D7B44-8A5D-2CD3-4894-761DE66F42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2821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6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62" name="Rectangle 114">
                  <a:extLst>
                    <a:ext uri="{FF2B5EF4-FFF2-40B4-BE49-F238E27FC236}">
                      <a16:creationId xmlns:a16="http://schemas.microsoft.com/office/drawing/2014/main" id="{70B8E8B6-CC91-6D85-6D9A-ACEE0058D4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821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19" name="Group 117">
                <a:extLst>
                  <a:ext uri="{FF2B5EF4-FFF2-40B4-BE49-F238E27FC236}">
                    <a16:creationId xmlns:a16="http://schemas.microsoft.com/office/drawing/2014/main" id="{B4BFD819-A598-8065-B247-ED164839B5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2821"/>
                <a:ext cx="852" cy="403"/>
                <a:chOff x="852" y="2821"/>
                <a:chExt cx="852" cy="403"/>
              </a:xfrm>
            </p:grpSpPr>
            <p:sp>
              <p:nvSpPr>
                <p:cNvPr id="20559" name="Rectangle 36">
                  <a:extLst>
                    <a:ext uri="{FF2B5EF4-FFF2-40B4-BE49-F238E27FC236}">
                      <a16:creationId xmlns:a16="http://schemas.microsoft.com/office/drawing/2014/main" id="{3E4D20C3-3DB6-F476-AF26-D64CA09534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2821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2.37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60" name="Rectangle 116">
                  <a:extLst>
                    <a:ext uri="{FF2B5EF4-FFF2-40B4-BE49-F238E27FC236}">
                      <a16:creationId xmlns:a16="http://schemas.microsoft.com/office/drawing/2014/main" id="{47591C30-71AF-F701-090E-4969DBEF21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2821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0" name="Group 119">
                <a:extLst>
                  <a:ext uri="{FF2B5EF4-FFF2-40B4-BE49-F238E27FC236}">
                    <a16:creationId xmlns:a16="http://schemas.microsoft.com/office/drawing/2014/main" id="{F9C173D2-4DBF-430D-EF3C-9313913601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2821"/>
                <a:ext cx="852" cy="403"/>
                <a:chOff x="1704" y="2821"/>
                <a:chExt cx="852" cy="403"/>
              </a:xfrm>
            </p:grpSpPr>
            <p:sp>
              <p:nvSpPr>
                <p:cNvPr id="20557" name="Rectangle 37">
                  <a:extLst>
                    <a:ext uri="{FF2B5EF4-FFF2-40B4-BE49-F238E27FC236}">
                      <a16:creationId xmlns:a16="http://schemas.microsoft.com/office/drawing/2014/main" id="{401FCA07-30F0-A4F3-2046-823DFA6111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2821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0.197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58" name="Rectangle 118">
                  <a:extLst>
                    <a:ext uri="{FF2B5EF4-FFF2-40B4-BE49-F238E27FC236}">
                      <a16:creationId xmlns:a16="http://schemas.microsoft.com/office/drawing/2014/main" id="{F07DBEFD-F5D7-1C9B-F47B-08645ACB86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2821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1" name="Group 121">
                <a:extLst>
                  <a:ext uri="{FF2B5EF4-FFF2-40B4-BE49-F238E27FC236}">
                    <a16:creationId xmlns:a16="http://schemas.microsoft.com/office/drawing/2014/main" id="{70749F3F-F33D-958F-911D-47E16CEA96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2821"/>
                <a:ext cx="852" cy="403"/>
                <a:chOff x="2556" y="2821"/>
                <a:chExt cx="852" cy="403"/>
              </a:xfrm>
            </p:grpSpPr>
            <p:sp>
              <p:nvSpPr>
                <p:cNvPr id="20555" name="Rectangle 38">
                  <a:extLst>
                    <a:ext uri="{FF2B5EF4-FFF2-40B4-BE49-F238E27FC236}">
                      <a16:creationId xmlns:a16="http://schemas.microsoft.com/office/drawing/2014/main" id="{0FE4585A-68E0-A93E-C4F3-70B11B07E0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2821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0.049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56" name="Rectangle 120">
                  <a:extLst>
                    <a:ext uri="{FF2B5EF4-FFF2-40B4-BE49-F238E27FC236}">
                      <a16:creationId xmlns:a16="http://schemas.microsoft.com/office/drawing/2014/main" id="{CBA4BD05-EF92-33BE-A7FF-9DF6D54FA1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2821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2" name="Group 123">
                <a:extLst>
                  <a:ext uri="{FF2B5EF4-FFF2-40B4-BE49-F238E27FC236}">
                    <a16:creationId xmlns:a16="http://schemas.microsoft.com/office/drawing/2014/main" id="{8E62BB6A-1EA8-BB1B-C23C-57528CA4D4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2821"/>
                <a:ext cx="852" cy="403"/>
                <a:chOff x="3408" y="2821"/>
                <a:chExt cx="852" cy="403"/>
              </a:xfrm>
            </p:grpSpPr>
            <p:sp>
              <p:nvSpPr>
                <p:cNvPr id="20553" name="Rectangle 39">
                  <a:extLst>
                    <a:ext uri="{FF2B5EF4-FFF2-40B4-BE49-F238E27FC236}">
                      <a16:creationId xmlns:a16="http://schemas.microsoft.com/office/drawing/2014/main" id="{F232816E-56FD-8529-438D-7AF4013C01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2821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0.0070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54" name="Rectangle 122">
                  <a:extLst>
                    <a:ext uri="{FF2B5EF4-FFF2-40B4-BE49-F238E27FC236}">
                      <a16:creationId xmlns:a16="http://schemas.microsoft.com/office/drawing/2014/main" id="{BEFC6D7D-6984-16F5-35D3-3C122BA058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2821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3" name="Group 125">
                <a:extLst>
                  <a:ext uri="{FF2B5EF4-FFF2-40B4-BE49-F238E27FC236}">
                    <a16:creationId xmlns:a16="http://schemas.microsoft.com/office/drawing/2014/main" id="{57277779-12B2-B81A-E99C-8BD50267A1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224"/>
                <a:ext cx="852" cy="403"/>
                <a:chOff x="0" y="3224"/>
                <a:chExt cx="852" cy="403"/>
              </a:xfrm>
            </p:grpSpPr>
            <p:sp>
              <p:nvSpPr>
                <p:cNvPr id="20551" name="Rectangle 40">
                  <a:extLst>
                    <a:ext uri="{FF2B5EF4-FFF2-40B4-BE49-F238E27FC236}">
                      <a16:creationId xmlns:a16="http://schemas.microsoft.com/office/drawing/2014/main" id="{C8AAA57C-68D4-738F-C99D-D9517F7CAC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224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7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52" name="Rectangle 124">
                  <a:extLst>
                    <a:ext uri="{FF2B5EF4-FFF2-40B4-BE49-F238E27FC236}">
                      <a16:creationId xmlns:a16="http://schemas.microsoft.com/office/drawing/2014/main" id="{45A31597-8033-C792-21C5-090C776F5D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224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4" name="Group 127">
                <a:extLst>
                  <a:ext uri="{FF2B5EF4-FFF2-40B4-BE49-F238E27FC236}">
                    <a16:creationId xmlns:a16="http://schemas.microsoft.com/office/drawing/2014/main" id="{8E70DE1B-020A-870E-8265-93D8154F8A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3224"/>
                <a:ext cx="852" cy="403"/>
                <a:chOff x="852" y="3224"/>
                <a:chExt cx="852" cy="403"/>
              </a:xfrm>
            </p:grpSpPr>
            <p:sp>
              <p:nvSpPr>
                <p:cNvPr id="20549" name="Rectangle 41">
                  <a:extLst>
                    <a:ext uri="{FF2B5EF4-FFF2-40B4-BE49-F238E27FC236}">
                      <a16:creationId xmlns:a16="http://schemas.microsoft.com/office/drawing/2014/main" id="{6F6D79D0-B3EF-4FA4-E19E-DBCF3B604A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3224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0.79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50" name="Rectangle 126">
                  <a:extLst>
                    <a:ext uri="{FF2B5EF4-FFF2-40B4-BE49-F238E27FC236}">
                      <a16:creationId xmlns:a16="http://schemas.microsoft.com/office/drawing/2014/main" id="{6F1C75D3-34BD-78A6-DFF9-83CECAB20A9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3224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5" name="Group 129">
                <a:extLst>
                  <a:ext uri="{FF2B5EF4-FFF2-40B4-BE49-F238E27FC236}">
                    <a16:creationId xmlns:a16="http://schemas.microsoft.com/office/drawing/2014/main" id="{0F923D70-B13D-DBFF-E399-B5C6154F20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3224"/>
                <a:ext cx="852" cy="403"/>
                <a:chOff x="1704" y="3224"/>
                <a:chExt cx="852" cy="403"/>
              </a:xfrm>
            </p:grpSpPr>
            <p:sp>
              <p:nvSpPr>
                <p:cNvPr id="20547" name="Rectangle 42">
                  <a:extLst>
                    <a:ext uri="{FF2B5EF4-FFF2-40B4-BE49-F238E27FC236}">
                      <a16:creationId xmlns:a16="http://schemas.microsoft.com/office/drawing/2014/main" id="{A2633BC7-164F-22C1-1EE5-1E2151DB1A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3224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0.066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48" name="Rectangle 128">
                  <a:extLst>
                    <a:ext uri="{FF2B5EF4-FFF2-40B4-BE49-F238E27FC236}">
                      <a16:creationId xmlns:a16="http://schemas.microsoft.com/office/drawing/2014/main" id="{C5525CFF-CE37-CC75-8948-E85F28E6F1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3224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6" name="Group 131">
                <a:extLst>
                  <a:ext uri="{FF2B5EF4-FFF2-40B4-BE49-F238E27FC236}">
                    <a16:creationId xmlns:a16="http://schemas.microsoft.com/office/drawing/2014/main" id="{D8A74B5A-BD1B-BB88-3183-40E7531264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3224"/>
                <a:ext cx="852" cy="403"/>
                <a:chOff x="2556" y="3224"/>
                <a:chExt cx="852" cy="403"/>
              </a:xfrm>
            </p:grpSpPr>
            <p:sp>
              <p:nvSpPr>
                <p:cNvPr id="20545" name="Rectangle 43">
                  <a:extLst>
                    <a:ext uri="{FF2B5EF4-FFF2-40B4-BE49-F238E27FC236}">
                      <a16:creationId xmlns:a16="http://schemas.microsoft.com/office/drawing/2014/main" id="{1661162E-69C1-4819-DB3C-091312B49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3224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0.017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46" name="Rectangle 130">
                  <a:extLst>
                    <a:ext uri="{FF2B5EF4-FFF2-40B4-BE49-F238E27FC236}">
                      <a16:creationId xmlns:a16="http://schemas.microsoft.com/office/drawing/2014/main" id="{6D1C921B-D560-B69E-74BD-9CCD048EE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3224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7" name="Group 133">
                <a:extLst>
                  <a:ext uri="{FF2B5EF4-FFF2-40B4-BE49-F238E27FC236}">
                    <a16:creationId xmlns:a16="http://schemas.microsoft.com/office/drawing/2014/main" id="{72A0D0A3-B144-063F-D25D-C137D3C649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3224"/>
                <a:ext cx="852" cy="403"/>
                <a:chOff x="3408" y="3224"/>
                <a:chExt cx="852" cy="403"/>
              </a:xfrm>
            </p:grpSpPr>
            <p:sp>
              <p:nvSpPr>
                <p:cNvPr id="20543" name="Rectangle 44">
                  <a:extLst>
                    <a:ext uri="{FF2B5EF4-FFF2-40B4-BE49-F238E27FC236}">
                      <a16:creationId xmlns:a16="http://schemas.microsoft.com/office/drawing/2014/main" id="{B6ECCD3A-78AD-12BF-B418-F9A4ADE91F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3224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0.0024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44" name="Rectangle 132">
                  <a:extLst>
                    <a:ext uri="{FF2B5EF4-FFF2-40B4-BE49-F238E27FC236}">
                      <a16:creationId xmlns:a16="http://schemas.microsoft.com/office/drawing/2014/main" id="{B6E45645-6961-C56C-5816-0BDCD76CB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3224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8" name="Group 135">
                <a:extLst>
                  <a:ext uri="{FF2B5EF4-FFF2-40B4-BE49-F238E27FC236}">
                    <a16:creationId xmlns:a16="http://schemas.microsoft.com/office/drawing/2014/main" id="{57C8CB2B-0643-D121-6D84-3AE7510531D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3627"/>
                <a:ext cx="852" cy="403"/>
                <a:chOff x="0" y="3627"/>
                <a:chExt cx="852" cy="403"/>
              </a:xfrm>
            </p:grpSpPr>
            <p:sp>
              <p:nvSpPr>
                <p:cNvPr id="20541" name="Rectangle 45">
                  <a:extLst>
                    <a:ext uri="{FF2B5EF4-FFF2-40B4-BE49-F238E27FC236}">
                      <a16:creationId xmlns:a16="http://schemas.microsoft.com/office/drawing/2014/main" id="{BBC855EB-5A16-B8BD-9106-6E47F635395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" y="3627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8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42" name="Rectangle 134">
                  <a:extLst>
                    <a:ext uri="{FF2B5EF4-FFF2-40B4-BE49-F238E27FC236}">
                      <a16:creationId xmlns:a16="http://schemas.microsoft.com/office/drawing/2014/main" id="{F2C9627C-A325-EF43-64D2-1BFB516DBD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3627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29" name="Group 137">
                <a:extLst>
                  <a:ext uri="{FF2B5EF4-FFF2-40B4-BE49-F238E27FC236}">
                    <a16:creationId xmlns:a16="http://schemas.microsoft.com/office/drawing/2014/main" id="{875F1EFB-E208-CB19-4940-48717DC9CDD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52" y="3627"/>
                <a:ext cx="852" cy="403"/>
                <a:chOff x="852" y="3627"/>
                <a:chExt cx="852" cy="403"/>
              </a:xfrm>
            </p:grpSpPr>
            <p:sp>
              <p:nvSpPr>
                <p:cNvPr id="20539" name="Rectangle 46">
                  <a:extLst>
                    <a:ext uri="{FF2B5EF4-FFF2-40B4-BE49-F238E27FC236}">
                      <a16:creationId xmlns:a16="http://schemas.microsoft.com/office/drawing/2014/main" id="{141A8973-FB8C-75A5-D6D3-237814C276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95" y="3627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0.29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40" name="Rectangle 136">
                  <a:extLst>
                    <a:ext uri="{FF2B5EF4-FFF2-40B4-BE49-F238E27FC236}">
                      <a16:creationId xmlns:a16="http://schemas.microsoft.com/office/drawing/2014/main" id="{AFC56721-DC20-0933-F4AE-CC2D10085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2" y="3627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30" name="Group 139">
                <a:extLst>
                  <a:ext uri="{FF2B5EF4-FFF2-40B4-BE49-F238E27FC236}">
                    <a16:creationId xmlns:a16="http://schemas.microsoft.com/office/drawing/2014/main" id="{44A25DE7-E62E-C18C-BBB4-CA33893D46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04" y="3627"/>
                <a:ext cx="852" cy="403"/>
                <a:chOff x="1704" y="3627"/>
                <a:chExt cx="852" cy="403"/>
              </a:xfrm>
            </p:grpSpPr>
            <p:sp>
              <p:nvSpPr>
                <p:cNvPr id="20537" name="Rectangle 47">
                  <a:extLst>
                    <a:ext uri="{FF2B5EF4-FFF2-40B4-BE49-F238E27FC236}">
                      <a16:creationId xmlns:a16="http://schemas.microsoft.com/office/drawing/2014/main" id="{AC646D5F-9252-E0AD-DD66-4E1FCB465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47" y="3627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0.024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38" name="Rectangle 138">
                  <a:extLst>
                    <a:ext uri="{FF2B5EF4-FFF2-40B4-BE49-F238E27FC236}">
                      <a16:creationId xmlns:a16="http://schemas.microsoft.com/office/drawing/2014/main" id="{0C149CE5-A561-03A4-3172-6C436A1B8C2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04" y="3627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31" name="Group 141">
                <a:extLst>
                  <a:ext uri="{FF2B5EF4-FFF2-40B4-BE49-F238E27FC236}">
                    <a16:creationId xmlns:a16="http://schemas.microsoft.com/office/drawing/2014/main" id="{59C10EE0-8567-B0B2-DE66-5B6EA4B6F2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6" y="3627"/>
                <a:ext cx="852" cy="403"/>
                <a:chOff x="2556" y="3627"/>
                <a:chExt cx="852" cy="403"/>
              </a:xfrm>
            </p:grpSpPr>
            <p:sp>
              <p:nvSpPr>
                <p:cNvPr id="20535" name="Rectangle 48">
                  <a:extLst>
                    <a:ext uri="{FF2B5EF4-FFF2-40B4-BE49-F238E27FC236}">
                      <a16:creationId xmlns:a16="http://schemas.microsoft.com/office/drawing/2014/main" id="{C4079320-FEF3-B5F4-4DA8-1B1560FCCD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99" y="3627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0.006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36" name="Rectangle 140">
                  <a:extLst>
                    <a:ext uri="{FF2B5EF4-FFF2-40B4-BE49-F238E27FC236}">
                      <a16:creationId xmlns:a16="http://schemas.microsoft.com/office/drawing/2014/main" id="{C6AFBBAA-A854-AF66-BFE8-068D6E6D8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56" y="3627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  <p:grpSp>
            <p:nvGrpSpPr>
              <p:cNvPr id="20532" name="Group 143">
                <a:extLst>
                  <a:ext uri="{FF2B5EF4-FFF2-40B4-BE49-F238E27FC236}">
                    <a16:creationId xmlns:a16="http://schemas.microsoft.com/office/drawing/2014/main" id="{B1155C2D-9069-0202-F8B7-1AE20CCD99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08" y="3627"/>
                <a:ext cx="852" cy="403"/>
                <a:chOff x="3408" y="3627"/>
                <a:chExt cx="852" cy="403"/>
              </a:xfrm>
            </p:grpSpPr>
            <p:sp>
              <p:nvSpPr>
                <p:cNvPr id="20533" name="Rectangle 49">
                  <a:extLst>
                    <a:ext uri="{FF2B5EF4-FFF2-40B4-BE49-F238E27FC236}">
                      <a16:creationId xmlns:a16="http://schemas.microsoft.com/office/drawing/2014/main" id="{17289E30-A580-DC87-ECF1-B25C1EB9C9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51" y="3627"/>
                  <a:ext cx="766" cy="40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/>
                  <a:r>
                    <a:rPr lang="en-US" altLang="en-US" sz="1200">
                      <a:solidFill>
                        <a:srgbClr val="000000"/>
                      </a:solidFill>
                    </a:rPr>
                    <a:t>0.0008</a:t>
                  </a:r>
                  <a:endParaRPr lang="en-US" altLang="en-US" sz="1200"/>
                </a:p>
                <a:p>
                  <a:pPr algn="ctr"/>
                  <a:endParaRPr lang="en-US" altLang="en-US"/>
                </a:p>
              </p:txBody>
            </p:sp>
            <p:sp>
              <p:nvSpPr>
                <p:cNvPr id="20534" name="Rectangle 142">
                  <a:extLst>
                    <a:ext uri="{FF2B5EF4-FFF2-40B4-BE49-F238E27FC236}">
                      <a16:creationId xmlns:a16="http://schemas.microsoft.com/office/drawing/2014/main" id="{41390E64-1038-2AC0-8AC8-F6099D3CF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08" y="3627"/>
                  <a:ext cx="852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" pitchFamily="2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/>
                </a:p>
              </p:txBody>
            </p:sp>
          </p:grpSp>
        </p:grpSp>
        <p:sp>
          <p:nvSpPr>
            <p:cNvPr id="20485" name="Rectangle 145">
              <a:extLst>
                <a:ext uri="{FF2B5EF4-FFF2-40B4-BE49-F238E27FC236}">
                  <a16:creationId xmlns:a16="http://schemas.microsoft.com/office/drawing/2014/main" id="{A6D32A72-9FA4-DEBB-3601-9F98201FBE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" y="-3"/>
              <a:ext cx="4266" cy="4036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20483" name="Text Box 147">
            <a:extLst>
              <a:ext uri="{FF2B5EF4-FFF2-40B4-BE49-F238E27FC236}">
                <a16:creationId xmlns:a16="http://schemas.microsoft.com/office/drawing/2014/main" id="{E6E74CEB-15C6-A44F-0C52-0E9C32F21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228600"/>
            <a:ext cx="42719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Sensor Baseline Stability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48674736-D1C2-C404-98BA-5F1CA2454B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Humidity Effect on NO</a:t>
            </a:r>
            <a:r>
              <a:rPr lang="en-US" altLang="en-US" sz="3200" baseline="-25000">
                <a:ea typeface="ＭＳ Ｐゴシック" panose="020B0600070205080204" pitchFamily="34" charset="-128"/>
              </a:rPr>
              <a:t>2</a:t>
            </a:r>
            <a:r>
              <a:rPr lang="en-US" altLang="en-US" sz="3200">
                <a:ea typeface="ＭＳ Ｐゴシック" panose="020B0600070205080204" pitchFamily="34" charset="-128"/>
              </a:rPr>
              <a:t> Detection</a:t>
            </a:r>
          </a:p>
        </p:txBody>
      </p:sp>
      <p:pic>
        <p:nvPicPr>
          <p:cNvPr id="21506" name="Picture 3">
            <a:extLst>
              <a:ext uri="{FF2B5EF4-FFF2-40B4-BE49-F238E27FC236}">
                <a16:creationId xmlns:a16="http://schemas.microsoft.com/office/drawing/2014/main" id="{B9CFADA8-4E34-20DB-5834-8A733E39D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106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3" descr="new4.bmp">
            <a:extLst>
              <a:ext uri="{FF2B5EF4-FFF2-40B4-BE49-F238E27FC236}">
                <a16:creationId xmlns:a16="http://schemas.microsoft.com/office/drawing/2014/main" id="{ADF7FCE2-DFB1-E1FC-7B22-3B23F0A0E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59182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>
            <a:extLst>
              <a:ext uri="{FF2B5EF4-FFF2-40B4-BE49-F238E27FC236}">
                <a16:creationId xmlns:a16="http://schemas.microsoft.com/office/drawing/2014/main" id="{3FF3D9BD-8575-FCDD-063E-413029A73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24000"/>
            <a:ext cx="7340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 b="1">
                <a:solidFill>
                  <a:srgbClr val="0000FF"/>
                </a:solidFill>
                <a:latin typeface="Times New Roman" panose="02020603050405020304" pitchFamily="18" charset="0"/>
              </a:rPr>
              <a:t>The classification in SVM is based on </a:t>
            </a:r>
            <a:r>
              <a:rPr lang="en-US" altLang="en-US" sz="1600" b="1">
                <a:solidFill>
                  <a:srgbClr val="FF0000"/>
                </a:solidFill>
                <a:latin typeface="Times New Roman" panose="02020603050405020304" pitchFamily="18" charset="0"/>
              </a:rPr>
              <a:t>border points </a:t>
            </a:r>
            <a:r>
              <a:rPr lang="en-US" altLang="en-US" sz="1600">
                <a:latin typeface="Times New Roman" panose="02020603050405020304" pitchFamily="18" charset="0"/>
              </a:rPr>
              <a:t>called </a:t>
            </a:r>
            <a:r>
              <a:rPr lang="ja-JP" altLang="en-US" sz="1600">
                <a:latin typeface="Times New Roman" panose="02020603050405020304" pitchFamily="18" charset="0"/>
              </a:rPr>
              <a:t>“</a:t>
            </a:r>
            <a:r>
              <a:rPr lang="en-US" altLang="ja-JP" sz="1600">
                <a:solidFill>
                  <a:srgbClr val="FF0000"/>
                </a:solidFill>
                <a:latin typeface="Times New Roman" panose="02020603050405020304" pitchFamily="18" charset="0"/>
              </a:rPr>
              <a:t>Support Vector</a:t>
            </a:r>
            <a:r>
              <a:rPr lang="en-US" altLang="ja-JP" sz="1600">
                <a:latin typeface="Times New Roman" panose="02020603050405020304" pitchFamily="18" charset="0"/>
              </a:rPr>
              <a:t>s</a:t>
            </a:r>
            <a:r>
              <a:rPr lang="ja-JP" altLang="en-US" sz="1600">
                <a:latin typeface="Times New Roman" panose="02020603050405020304" pitchFamily="18" charset="0"/>
              </a:rPr>
              <a:t>”</a:t>
            </a:r>
            <a:r>
              <a:rPr lang="en-US" altLang="ja-JP" sz="1600">
                <a:latin typeface="Times New Roman" panose="02020603050405020304" pitchFamily="18" charset="0"/>
              </a:rPr>
              <a:t> and this branch of algorithm belongs to </a:t>
            </a:r>
            <a:r>
              <a:rPr lang="en-US" altLang="ja-JP" sz="1600">
                <a:solidFill>
                  <a:srgbClr val="FF0000"/>
                </a:solidFill>
                <a:latin typeface="Times New Roman" panose="02020603050405020304" pitchFamily="18" charset="0"/>
              </a:rPr>
              <a:t>Machine</a:t>
            </a:r>
            <a:r>
              <a:rPr lang="en-US" altLang="ja-JP" sz="1600">
                <a:latin typeface="Times New Roman" panose="02020603050405020304" pitchFamily="18" charset="0"/>
              </a:rPr>
              <a:t> Learning (or </a:t>
            </a:r>
            <a:r>
              <a:rPr lang="en-US" altLang="ja-JP" sz="1600" b="1">
                <a:solidFill>
                  <a:srgbClr val="0000FF"/>
                </a:solidFill>
                <a:latin typeface="Times New Roman" panose="02020603050405020304" pitchFamily="18" charset="0"/>
              </a:rPr>
              <a:t>Statistical Learning</a:t>
            </a:r>
            <a:r>
              <a:rPr lang="en-US" altLang="ja-JP" sz="1600">
                <a:latin typeface="Times New Roman" panose="02020603050405020304" pitchFamily="18" charset="0"/>
              </a:rPr>
              <a:t>).</a:t>
            </a:r>
          </a:p>
          <a:p>
            <a:endParaRPr lang="en-US" altLang="en-US" sz="160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695CA962-F256-9D3B-4CAC-A1D5F6AE3A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6248400" cy="590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solidFill>
                  <a:schemeClr val="tx1"/>
                </a:solidFill>
                <a:ea typeface="ＭＳ Ｐゴシック" panose="020B0600070205080204" pitchFamily="34" charset="-128"/>
              </a:rPr>
              <a:t>Principle of SVM</a:t>
            </a:r>
            <a:br>
              <a:rPr lang="en-US" altLang="en-US" sz="3200">
                <a:solidFill>
                  <a:schemeClr val="tx1"/>
                </a:solidFill>
                <a:ea typeface="ＭＳ Ｐゴシック" panose="020B0600070205080204" pitchFamily="34" charset="-128"/>
              </a:rPr>
            </a:br>
            <a:endParaRPr lang="en-US" altLang="en-US" sz="3200">
              <a:solidFill>
                <a:schemeClr val="tx1"/>
              </a:solidFill>
              <a:ea typeface="ＭＳ Ｐゴシック" panose="020B0600070205080204" pitchFamily="34" charset="-128"/>
            </a:endParaRPr>
          </a:p>
        </p:txBody>
      </p:sp>
      <p:graphicFrame>
        <p:nvGraphicFramePr>
          <p:cNvPr id="22532" name="Object 2">
            <a:extLst>
              <a:ext uri="{FF2B5EF4-FFF2-40B4-BE49-F238E27FC236}">
                <a16:creationId xmlns:a16="http://schemas.microsoft.com/office/drawing/2014/main" id="{0DEFB0BE-7338-9422-1B46-5B11DDE51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67400" y="2667000"/>
          <a:ext cx="29718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588000" imgH="3251200" progId="Excel.Chart.8">
                  <p:embed/>
                </p:oleObj>
              </mc:Choice>
              <mc:Fallback>
                <p:oleObj name="Chart" r:id="rId3" imgW="5588000" imgH="3251200" progId="Excel.Chart.8">
                  <p:embed/>
                  <p:pic>
                    <p:nvPicPr>
                      <p:cNvPr id="22532" name="Object 2">
                        <a:extLst>
                          <a:ext uri="{FF2B5EF4-FFF2-40B4-BE49-F238E27FC236}">
                            <a16:creationId xmlns:a16="http://schemas.microsoft.com/office/drawing/2014/main" id="{0DEFB0BE-7338-9422-1B46-5B11DDE515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2667000"/>
                        <a:ext cx="2971800" cy="172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3" name="Picture 118">
            <a:extLst>
              <a:ext uri="{FF2B5EF4-FFF2-40B4-BE49-F238E27FC236}">
                <a16:creationId xmlns:a16="http://schemas.microsoft.com/office/drawing/2014/main" id="{6A49E9C4-3B5C-3A25-3B56-9ECA1B27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2" r="5882"/>
          <a:stretch>
            <a:fillRect/>
          </a:stretch>
        </p:blipFill>
        <p:spPr bwMode="auto">
          <a:xfrm>
            <a:off x="5562600" y="4876800"/>
            <a:ext cx="33321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6">
            <a:extLst>
              <a:ext uri="{FF2B5EF4-FFF2-40B4-BE49-F238E27FC236}">
                <a16:creationId xmlns:a16="http://schemas.microsoft.com/office/drawing/2014/main" id="{E16AC00F-1739-E6BB-7E87-F48D7CBD3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477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1">
            <a:extLst>
              <a:ext uri="{FF2B5EF4-FFF2-40B4-BE49-F238E27FC236}">
                <a16:creationId xmlns:a16="http://schemas.microsoft.com/office/drawing/2014/main" id="{61C63EB6-7262-AA0B-6F32-E6C17E3EEE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66800" y="274638"/>
            <a:ext cx="6858000" cy="4873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Field Test Location</a:t>
            </a:r>
          </a:p>
        </p:txBody>
      </p:sp>
      <p:sp>
        <p:nvSpPr>
          <p:cNvPr id="23555" name="TextBox 4">
            <a:extLst>
              <a:ext uri="{FF2B5EF4-FFF2-40B4-BE49-F238E27FC236}">
                <a16:creationId xmlns:a16="http://schemas.microsoft.com/office/drawing/2014/main" id="{00835AC3-EC39-BCD0-DF48-D915DA99E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2514600"/>
            <a:ext cx="20574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Sensor and DAQ location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A237B65-DD88-474F-CADD-C997B1DE10F5}"/>
              </a:ext>
            </a:extLst>
          </p:cNvPr>
          <p:cNvCxnSpPr/>
          <p:nvPr/>
        </p:nvCxnSpPr>
        <p:spPr>
          <a:xfrm rot="16200000" flipH="1">
            <a:off x="685800" y="4305300"/>
            <a:ext cx="25908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7">
            <a:extLst>
              <a:ext uri="{FF2B5EF4-FFF2-40B4-BE49-F238E27FC236}">
                <a16:creationId xmlns:a16="http://schemas.microsoft.com/office/drawing/2014/main" id="{CE729D81-9B55-C3C4-55B0-A5EFFE6A7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6324600"/>
            <a:ext cx="7467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/>
              <a:t>Facility high bay at NASA Ames Research Center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EB56C810-E4A7-1EB5-4988-DC03B7C7B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027738"/>
            <a:ext cx="73914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Histogram of errors/residuals in neural network prediction process (Total 73 lab and field tests of 20ppm ammonia and 20ppm chlorine).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A3F92AFC-19A4-E0EF-39AD-54F591F25C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"/>
            <a:ext cx="463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Neural Network Prediction </a:t>
            </a:r>
          </a:p>
        </p:txBody>
      </p:sp>
      <p:pic>
        <p:nvPicPr>
          <p:cNvPr id="24579" name="Picture 4">
            <a:extLst>
              <a:ext uri="{FF2B5EF4-FFF2-40B4-BE49-F238E27FC236}">
                <a16:creationId xmlns:a16="http://schemas.microsoft.com/office/drawing/2014/main" id="{5C36C905-7549-B54C-EA18-978C7EBB9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6">
            <a:extLst>
              <a:ext uri="{FF2B5EF4-FFF2-40B4-BE49-F238E27FC236}">
                <a16:creationId xmlns:a16="http://schemas.microsoft.com/office/drawing/2014/main" id="{06D4E91F-9899-3169-2C31-7C8F32FEF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475" y="350838"/>
            <a:ext cx="53228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200">
                <a:solidFill>
                  <a:srgbClr val="000000"/>
                </a:solidFill>
              </a:rPr>
              <a:t>Chemicals that have been tested</a:t>
            </a:r>
          </a:p>
        </p:txBody>
      </p:sp>
      <p:sp>
        <p:nvSpPr>
          <p:cNvPr id="25602" name="Text Box 7">
            <a:extLst>
              <a:ext uri="{FF2B5EF4-FFF2-40B4-BE49-F238E27FC236}">
                <a16:creationId xmlns:a16="http://schemas.microsoft.com/office/drawing/2014/main" id="{6BA1A8F0-3891-5F9E-2EC5-379A47CA0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2738" y="1439863"/>
            <a:ext cx="8858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Analyte</a:t>
            </a:r>
          </a:p>
        </p:txBody>
      </p:sp>
      <p:sp>
        <p:nvSpPr>
          <p:cNvPr id="25603" name="Text Box 8">
            <a:extLst>
              <a:ext uri="{FF2B5EF4-FFF2-40B4-BE49-F238E27FC236}">
                <a16:creationId xmlns:a16="http://schemas.microsoft.com/office/drawing/2014/main" id="{4B094CBA-F337-3BC7-CD14-B9096DFE8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3288" y="1439863"/>
            <a:ext cx="2995612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Sensitivity/Detection limit</a:t>
            </a:r>
          </a:p>
        </p:txBody>
      </p:sp>
      <p:sp>
        <p:nvSpPr>
          <p:cNvPr id="25604" name="Text Box 9">
            <a:extLst>
              <a:ext uri="{FF2B5EF4-FFF2-40B4-BE49-F238E27FC236}">
                <a16:creationId xmlns:a16="http://schemas.microsoft.com/office/drawing/2014/main" id="{F652AAA7-CE8D-4D3E-D7EE-A4FDBD9F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1712913"/>
            <a:ext cx="62865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CH</a:t>
            </a:r>
            <a:r>
              <a:rPr lang="en-US" altLang="en-US" sz="1400">
                <a:solidFill>
                  <a:srgbClr val="000000"/>
                </a:solidFill>
              </a:rPr>
              <a:t>4</a:t>
            </a:r>
            <a:r>
              <a:rPr lang="en-US" altLang="en-US" sz="2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5" name="Text Box 10">
            <a:extLst>
              <a:ext uri="{FF2B5EF4-FFF2-40B4-BE49-F238E27FC236}">
                <a16:creationId xmlns:a16="http://schemas.microsoft.com/office/drawing/2014/main" id="{5F5AE588-DE06-EBCF-B559-0F6CA1EFF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1755775"/>
            <a:ext cx="13398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1ppm in air</a:t>
            </a:r>
          </a:p>
        </p:txBody>
      </p:sp>
      <p:sp>
        <p:nvSpPr>
          <p:cNvPr id="25606" name="Text Box 11">
            <a:extLst>
              <a:ext uri="{FF2B5EF4-FFF2-40B4-BE49-F238E27FC236}">
                <a16:creationId xmlns:a16="http://schemas.microsoft.com/office/drawing/2014/main" id="{7159C46D-4F4A-CF47-C979-400A50CE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2033588"/>
            <a:ext cx="1393825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Hydrazine </a:t>
            </a:r>
          </a:p>
        </p:txBody>
      </p:sp>
      <p:sp>
        <p:nvSpPr>
          <p:cNvPr id="25607" name="Text Box 12">
            <a:extLst>
              <a:ext uri="{FF2B5EF4-FFF2-40B4-BE49-F238E27FC236}">
                <a16:creationId xmlns:a16="http://schemas.microsoft.com/office/drawing/2014/main" id="{8B068C02-EC88-116B-88A0-EDCCCC848E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2076450"/>
            <a:ext cx="21637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10ppb tested by</a:t>
            </a: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 KSC</a:t>
            </a:r>
          </a:p>
        </p:txBody>
      </p:sp>
      <p:sp>
        <p:nvSpPr>
          <p:cNvPr id="25608" name="Text Box 13">
            <a:extLst>
              <a:ext uri="{FF2B5EF4-FFF2-40B4-BE49-F238E27FC236}">
                <a16:creationId xmlns:a16="http://schemas.microsoft.com/office/drawing/2014/main" id="{5098F4B8-1218-F8A9-F461-27B5E3E29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2354263"/>
            <a:ext cx="64293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NO</a:t>
            </a:r>
            <a:r>
              <a:rPr lang="en-US" altLang="en-US" sz="1400">
                <a:solidFill>
                  <a:srgbClr val="000000"/>
                </a:solidFill>
              </a:rPr>
              <a:t>2</a:t>
            </a:r>
            <a:r>
              <a:rPr lang="en-US" altLang="en-US" sz="2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09" name="Text Box 14">
            <a:extLst>
              <a:ext uri="{FF2B5EF4-FFF2-40B4-BE49-F238E27FC236}">
                <a16:creationId xmlns:a16="http://schemas.microsoft.com/office/drawing/2014/main" id="{E99287AE-5770-6806-7AD4-86E6AD0E3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2397125"/>
            <a:ext cx="14620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4.6ppb in air</a:t>
            </a:r>
          </a:p>
        </p:txBody>
      </p:sp>
      <p:sp>
        <p:nvSpPr>
          <p:cNvPr id="25610" name="Text Box 15">
            <a:extLst>
              <a:ext uri="{FF2B5EF4-FFF2-40B4-BE49-F238E27FC236}">
                <a16:creationId xmlns:a16="http://schemas.microsoft.com/office/drawing/2014/main" id="{9D05A0AE-CFA2-A515-8880-50137E5B3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2674938"/>
            <a:ext cx="622300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NH</a:t>
            </a:r>
            <a:r>
              <a:rPr lang="en-US" altLang="en-US" sz="1400">
                <a:solidFill>
                  <a:srgbClr val="000000"/>
                </a:solidFill>
              </a:rPr>
              <a:t>3 </a:t>
            </a:r>
          </a:p>
        </p:txBody>
      </p:sp>
      <p:sp>
        <p:nvSpPr>
          <p:cNvPr id="25611" name="Text Box 16">
            <a:extLst>
              <a:ext uri="{FF2B5EF4-FFF2-40B4-BE49-F238E27FC236}">
                <a16:creationId xmlns:a16="http://schemas.microsoft.com/office/drawing/2014/main" id="{535FD9BE-E434-C14E-9A5C-18DF7809F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2716213"/>
            <a:ext cx="15319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0.5ppm in air</a:t>
            </a:r>
          </a:p>
        </p:txBody>
      </p:sp>
      <p:sp>
        <p:nvSpPr>
          <p:cNvPr id="25612" name="Text Box 17">
            <a:extLst>
              <a:ext uri="{FF2B5EF4-FFF2-40B4-BE49-F238E27FC236}">
                <a16:creationId xmlns:a16="http://schemas.microsoft.com/office/drawing/2014/main" id="{8030D6D7-9BF8-E724-8E80-4BAF9A29C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2995613"/>
            <a:ext cx="5984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SO</a:t>
            </a:r>
            <a:r>
              <a:rPr lang="en-US" altLang="en-US" sz="1400">
                <a:solidFill>
                  <a:srgbClr val="000000"/>
                </a:solidFill>
              </a:rPr>
              <a:t>2</a:t>
            </a:r>
            <a:r>
              <a:rPr lang="en-US" altLang="en-US" sz="2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13" name="Text Box 18">
            <a:extLst>
              <a:ext uri="{FF2B5EF4-FFF2-40B4-BE49-F238E27FC236}">
                <a16:creationId xmlns:a16="http://schemas.microsoft.com/office/drawing/2014/main" id="{2B8CCE8E-F270-0FDA-B3D6-ABFF07B48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3036888"/>
            <a:ext cx="14668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25ppm in air</a:t>
            </a:r>
          </a:p>
        </p:txBody>
      </p:sp>
      <p:sp>
        <p:nvSpPr>
          <p:cNvPr id="25614" name="Text Box 19">
            <a:extLst>
              <a:ext uri="{FF2B5EF4-FFF2-40B4-BE49-F238E27FC236}">
                <a16:creationId xmlns:a16="http://schemas.microsoft.com/office/drawing/2014/main" id="{8C1C0214-1D99-C569-D627-343535666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3314700"/>
            <a:ext cx="61436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HCl </a:t>
            </a:r>
          </a:p>
        </p:txBody>
      </p:sp>
      <p:sp>
        <p:nvSpPr>
          <p:cNvPr id="25615" name="Text Box 20">
            <a:extLst>
              <a:ext uri="{FF2B5EF4-FFF2-40B4-BE49-F238E27FC236}">
                <a16:creationId xmlns:a16="http://schemas.microsoft.com/office/drawing/2014/main" id="{4AF1E4D3-541F-0ADA-BDBB-5E61D7EA6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3357563"/>
            <a:ext cx="13398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5ppm in air</a:t>
            </a:r>
          </a:p>
        </p:txBody>
      </p:sp>
      <p:sp>
        <p:nvSpPr>
          <p:cNvPr id="25616" name="Text Box 21">
            <a:extLst>
              <a:ext uri="{FF2B5EF4-FFF2-40B4-BE49-F238E27FC236}">
                <a16:creationId xmlns:a16="http://schemas.microsoft.com/office/drawing/2014/main" id="{0EEA9F79-1D96-6A49-DA9A-3CD3C187B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3635375"/>
            <a:ext cx="18240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Formaldehyde </a:t>
            </a:r>
          </a:p>
        </p:txBody>
      </p:sp>
      <p:sp>
        <p:nvSpPr>
          <p:cNvPr id="25617" name="Text Box 22">
            <a:extLst>
              <a:ext uri="{FF2B5EF4-FFF2-40B4-BE49-F238E27FC236}">
                <a16:creationId xmlns:a16="http://schemas.microsoft.com/office/drawing/2014/main" id="{4DC904D4-0305-F207-A1D8-83D7CE01D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3678238"/>
            <a:ext cx="2633663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10ppb in air tested by </a:t>
            </a:r>
            <a:r>
              <a:rPr lang="en-US" altLang="en-US" sz="1700" b="1">
                <a:solidFill>
                  <a:srgbClr val="000000"/>
                </a:solidFill>
                <a:latin typeface="Arial" panose="020B0604020202020204" pitchFamily="34" charset="0"/>
              </a:rPr>
              <a:t>JPL</a:t>
            </a:r>
          </a:p>
        </p:txBody>
      </p:sp>
      <p:sp>
        <p:nvSpPr>
          <p:cNvPr id="25618" name="Text Box 23">
            <a:extLst>
              <a:ext uri="{FF2B5EF4-FFF2-40B4-BE49-F238E27FC236}">
                <a16:creationId xmlns:a16="http://schemas.microsoft.com/office/drawing/2014/main" id="{C7BD53CB-1622-4C2B-66F9-85BEF95E0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3956050"/>
            <a:ext cx="11699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Acetone </a:t>
            </a:r>
          </a:p>
        </p:txBody>
      </p:sp>
      <p:sp>
        <p:nvSpPr>
          <p:cNvPr id="25619" name="Text Box 24">
            <a:extLst>
              <a:ext uri="{FF2B5EF4-FFF2-40B4-BE49-F238E27FC236}">
                <a16:creationId xmlns:a16="http://schemas.microsoft.com/office/drawing/2014/main" id="{396BD72D-DCBF-5FF1-5F7F-D5DFA5286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3998913"/>
            <a:ext cx="14668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10ppm in air</a:t>
            </a:r>
          </a:p>
        </p:txBody>
      </p:sp>
      <p:sp>
        <p:nvSpPr>
          <p:cNvPr id="25620" name="Text Box 25">
            <a:extLst>
              <a:ext uri="{FF2B5EF4-FFF2-40B4-BE49-F238E27FC236}">
                <a16:creationId xmlns:a16="http://schemas.microsoft.com/office/drawing/2014/main" id="{FF890B68-38CD-A365-1C4D-189F7B834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4276725"/>
            <a:ext cx="12001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Benzene </a:t>
            </a:r>
          </a:p>
        </p:txBody>
      </p:sp>
      <p:sp>
        <p:nvSpPr>
          <p:cNvPr id="25621" name="Text Box 26">
            <a:extLst>
              <a:ext uri="{FF2B5EF4-FFF2-40B4-BE49-F238E27FC236}">
                <a16:creationId xmlns:a16="http://schemas.microsoft.com/office/drawing/2014/main" id="{394AC714-6E2F-DBA5-FD69-F5E987662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4319588"/>
            <a:ext cx="14668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20ppm in air</a:t>
            </a:r>
          </a:p>
        </p:txBody>
      </p:sp>
      <p:sp>
        <p:nvSpPr>
          <p:cNvPr id="25622" name="Text Box 27">
            <a:extLst>
              <a:ext uri="{FF2B5EF4-FFF2-40B4-BE49-F238E27FC236}">
                <a16:creationId xmlns:a16="http://schemas.microsoft.com/office/drawing/2014/main" id="{7B76B4FA-D983-0F1C-E019-EFC4B4AD04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4597400"/>
            <a:ext cx="5778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Cl</a:t>
            </a:r>
            <a:r>
              <a:rPr lang="en-US" altLang="en-US" sz="1400">
                <a:solidFill>
                  <a:srgbClr val="000000"/>
                </a:solidFill>
              </a:rPr>
              <a:t>2</a:t>
            </a:r>
            <a:r>
              <a:rPr lang="en-US" altLang="en-US" sz="21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5623" name="Text Box 28">
            <a:extLst>
              <a:ext uri="{FF2B5EF4-FFF2-40B4-BE49-F238E27FC236}">
                <a16:creationId xmlns:a16="http://schemas.microsoft.com/office/drawing/2014/main" id="{7B6FCE13-7DE5-AD25-214D-9A72DD672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4640263"/>
            <a:ext cx="15065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10ppm in N2</a:t>
            </a:r>
          </a:p>
        </p:txBody>
      </p:sp>
      <p:sp>
        <p:nvSpPr>
          <p:cNvPr id="25624" name="Text Box 29">
            <a:extLst>
              <a:ext uri="{FF2B5EF4-FFF2-40B4-BE49-F238E27FC236}">
                <a16:creationId xmlns:a16="http://schemas.microsoft.com/office/drawing/2014/main" id="{136DEE8D-8DB9-CB24-08CA-E1088B62B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4918075"/>
            <a:ext cx="83978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HCN </a:t>
            </a:r>
          </a:p>
        </p:txBody>
      </p:sp>
      <p:sp>
        <p:nvSpPr>
          <p:cNvPr id="25625" name="Text Box 30">
            <a:extLst>
              <a:ext uri="{FF2B5EF4-FFF2-40B4-BE49-F238E27FC236}">
                <a16:creationId xmlns:a16="http://schemas.microsoft.com/office/drawing/2014/main" id="{A67EAC58-EC04-D0B4-E955-0807E99BF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4960938"/>
            <a:ext cx="15065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10ppm in N2</a:t>
            </a:r>
          </a:p>
        </p:txBody>
      </p:sp>
      <p:sp>
        <p:nvSpPr>
          <p:cNvPr id="25626" name="Text Box 31">
            <a:extLst>
              <a:ext uri="{FF2B5EF4-FFF2-40B4-BE49-F238E27FC236}">
                <a16:creationId xmlns:a16="http://schemas.microsoft.com/office/drawing/2014/main" id="{31233359-2164-225B-136B-DAEF336DA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238750"/>
            <a:ext cx="1268412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Malathion </a:t>
            </a:r>
          </a:p>
        </p:txBody>
      </p:sp>
      <p:sp>
        <p:nvSpPr>
          <p:cNvPr id="25627" name="Text Box 32">
            <a:extLst>
              <a:ext uri="{FF2B5EF4-FFF2-40B4-BE49-F238E27FC236}">
                <a16:creationId xmlns:a16="http://schemas.microsoft.com/office/drawing/2014/main" id="{5957D8E5-0220-3CB7-BF58-A956E3070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5280025"/>
            <a:ext cx="18938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open bottle in air</a:t>
            </a:r>
          </a:p>
        </p:txBody>
      </p:sp>
      <p:sp>
        <p:nvSpPr>
          <p:cNvPr id="25628" name="Text Box 33">
            <a:extLst>
              <a:ext uri="{FF2B5EF4-FFF2-40B4-BE49-F238E27FC236}">
                <a16:creationId xmlns:a16="http://schemas.microsoft.com/office/drawing/2014/main" id="{85428D72-569F-EBF0-7ACA-87C657802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559425"/>
            <a:ext cx="11493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Diazinon </a:t>
            </a:r>
          </a:p>
        </p:txBody>
      </p:sp>
      <p:sp>
        <p:nvSpPr>
          <p:cNvPr id="25629" name="Text Box 34">
            <a:extLst>
              <a:ext uri="{FF2B5EF4-FFF2-40B4-BE49-F238E27FC236}">
                <a16:creationId xmlns:a16="http://schemas.microsoft.com/office/drawing/2014/main" id="{CF40C4A3-DAC0-7471-2D4C-2835AB621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5600700"/>
            <a:ext cx="18938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open bottle in air</a:t>
            </a:r>
          </a:p>
        </p:txBody>
      </p:sp>
      <p:sp>
        <p:nvSpPr>
          <p:cNvPr id="25630" name="Text Box 35">
            <a:extLst>
              <a:ext uri="{FF2B5EF4-FFF2-40B4-BE49-F238E27FC236}">
                <a16:creationId xmlns:a16="http://schemas.microsoft.com/office/drawing/2014/main" id="{FE0E54B8-6022-CB9A-EDF2-F088509E5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5878513"/>
            <a:ext cx="11572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Toluene </a:t>
            </a:r>
          </a:p>
        </p:txBody>
      </p:sp>
      <p:sp>
        <p:nvSpPr>
          <p:cNvPr id="25631" name="Text Box 36">
            <a:extLst>
              <a:ext uri="{FF2B5EF4-FFF2-40B4-BE49-F238E27FC236}">
                <a16:creationId xmlns:a16="http://schemas.microsoft.com/office/drawing/2014/main" id="{658BAD1A-F39B-1466-B699-E0862CC6B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5921375"/>
            <a:ext cx="133985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1ppm in air</a:t>
            </a:r>
          </a:p>
        </p:txBody>
      </p:sp>
      <p:sp>
        <p:nvSpPr>
          <p:cNvPr id="25632" name="Text Box 37">
            <a:extLst>
              <a:ext uri="{FF2B5EF4-FFF2-40B4-BE49-F238E27FC236}">
                <a16:creationId xmlns:a16="http://schemas.microsoft.com/office/drawing/2014/main" id="{117138E1-A652-BF6F-CD4E-FEAF4B77A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6199188"/>
            <a:ext cx="1520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Nitrotoluene </a:t>
            </a:r>
          </a:p>
        </p:txBody>
      </p:sp>
      <p:sp>
        <p:nvSpPr>
          <p:cNvPr id="25633" name="Text Box 38">
            <a:extLst>
              <a:ext uri="{FF2B5EF4-FFF2-40B4-BE49-F238E27FC236}">
                <a16:creationId xmlns:a16="http://schemas.microsoft.com/office/drawing/2014/main" id="{2196662A-453C-F45C-31BB-D4904DE77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6242050"/>
            <a:ext cx="156368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256ppb in N2</a:t>
            </a:r>
          </a:p>
        </p:txBody>
      </p:sp>
      <p:sp>
        <p:nvSpPr>
          <p:cNvPr id="25634" name="Text Box 39">
            <a:extLst>
              <a:ext uri="{FF2B5EF4-FFF2-40B4-BE49-F238E27FC236}">
                <a16:creationId xmlns:a16="http://schemas.microsoft.com/office/drawing/2014/main" id="{FF79FEE1-CE36-D786-1025-96F1F40329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0713" y="6519863"/>
            <a:ext cx="66516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2100">
                <a:solidFill>
                  <a:srgbClr val="000000"/>
                </a:solidFill>
              </a:rPr>
              <a:t>H</a:t>
            </a:r>
            <a:r>
              <a:rPr lang="en-US" altLang="en-US" sz="1400">
                <a:solidFill>
                  <a:srgbClr val="000000"/>
                </a:solidFill>
              </a:rPr>
              <a:t>2</a:t>
            </a:r>
            <a:r>
              <a:rPr lang="en-US" altLang="en-US" sz="2100">
                <a:solidFill>
                  <a:srgbClr val="000000"/>
                </a:solidFill>
              </a:rPr>
              <a:t>O</a:t>
            </a:r>
            <a:r>
              <a:rPr lang="en-US" altLang="en-US" sz="14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25635" name="Text Box 40">
            <a:extLst>
              <a:ext uri="{FF2B5EF4-FFF2-40B4-BE49-F238E27FC236}">
                <a16:creationId xmlns:a16="http://schemas.microsoft.com/office/drawing/2014/main" id="{CD00794B-2D1A-0D7A-210C-14FA3083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4075" y="6562725"/>
            <a:ext cx="1531938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700">
                <a:solidFill>
                  <a:srgbClr val="000000"/>
                </a:solidFill>
                <a:latin typeface="Arial" panose="020B0604020202020204" pitchFamily="34" charset="0"/>
              </a:rPr>
              <a:t>3.7ppm in air</a:t>
            </a:r>
          </a:p>
        </p:txBody>
      </p:sp>
      <p:pic>
        <p:nvPicPr>
          <p:cNvPr id="25636" name="Picture 41">
            <a:extLst>
              <a:ext uri="{FF2B5EF4-FFF2-40B4-BE49-F238E27FC236}">
                <a16:creationId xmlns:a16="http://schemas.microsoft.com/office/drawing/2014/main" id="{4AFA03D0-5D5E-240D-6E46-A682D899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1427163"/>
            <a:ext cx="20638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7" name="Picture 42">
            <a:extLst>
              <a:ext uri="{FF2B5EF4-FFF2-40B4-BE49-F238E27FC236}">
                <a16:creationId xmlns:a16="http://schemas.microsoft.com/office/drawing/2014/main" id="{900D2C69-0E2E-409E-9059-405DA7416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427163"/>
            <a:ext cx="30163" cy="543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8" name="Picture 43">
            <a:extLst>
              <a:ext uri="{FF2B5EF4-FFF2-40B4-BE49-F238E27FC236}">
                <a16:creationId xmlns:a16="http://schemas.microsoft.com/office/drawing/2014/main" id="{B239FAAB-6399-E725-F0DD-5E9B3224F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446213"/>
            <a:ext cx="11113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39" name="Picture 44">
            <a:extLst>
              <a:ext uri="{FF2B5EF4-FFF2-40B4-BE49-F238E27FC236}">
                <a16:creationId xmlns:a16="http://schemas.microsoft.com/office/drawing/2014/main" id="{E499FC3C-9752-3FF1-E571-2AEE05C64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1446213"/>
            <a:ext cx="30163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0" name="Picture 45">
            <a:extLst>
              <a:ext uri="{FF2B5EF4-FFF2-40B4-BE49-F238E27FC236}">
                <a16:creationId xmlns:a16="http://schemas.microsoft.com/office/drawing/2014/main" id="{BEC83490-FF49-D98B-9483-FF5487226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1446213"/>
            <a:ext cx="19050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1" name="Picture 46">
            <a:extLst>
              <a:ext uri="{FF2B5EF4-FFF2-40B4-BE49-F238E27FC236}">
                <a16:creationId xmlns:a16="http://schemas.microsoft.com/office/drawing/2014/main" id="{6C33965F-91C5-402B-D60F-FD1A12887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1446213"/>
            <a:ext cx="28575" cy="541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2" name="Picture 47">
            <a:extLst>
              <a:ext uri="{FF2B5EF4-FFF2-40B4-BE49-F238E27FC236}">
                <a16:creationId xmlns:a16="http://schemas.microsoft.com/office/drawing/2014/main" id="{D4CA7C48-1DD7-B292-8DD0-10C097D9A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17638"/>
            <a:ext cx="5621338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3" name="Picture 48">
            <a:extLst>
              <a:ext uri="{FF2B5EF4-FFF2-40B4-BE49-F238E27FC236}">
                <a16:creationId xmlns:a16="http://schemas.microsoft.com/office/drawing/2014/main" id="{E258AAA9-7381-DA98-2AC4-20A7BB49A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27163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4" name="Picture 49">
            <a:extLst>
              <a:ext uri="{FF2B5EF4-FFF2-40B4-BE49-F238E27FC236}">
                <a16:creationId xmlns:a16="http://schemas.microsoft.com/office/drawing/2014/main" id="{07CDC2C6-F25E-5933-812B-0D39BE1C3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3863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5" name="Picture 50">
            <a:extLst>
              <a:ext uri="{FF2B5EF4-FFF2-40B4-BE49-F238E27FC236}">
                <a16:creationId xmlns:a16="http://schemas.microsoft.com/office/drawing/2014/main" id="{39C80091-AD1D-14F3-AF7C-8F0C5E41C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93863"/>
            <a:ext cx="5621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6" name="Picture 51">
            <a:extLst>
              <a:ext uri="{FF2B5EF4-FFF2-40B4-BE49-F238E27FC236}">
                <a16:creationId xmlns:a16="http://schemas.microsoft.com/office/drawing/2014/main" id="{8DF78A46-08D5-7B43-6C93-EB251C27B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17713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7" name="Picture 52">
            <a:extLst>
              <a:ext uri="{FF2B5EF4-FFF2-40B4-BE49-F238E27FC236}">
                <a16:creationId xmlns:a16="http://schemas.microsoft.com/office/drawing/2014/main" id="{68EA5BAF-4FB8-0DAD-A957-0AFADB391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17713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8" name="Picture 53">
            <a:extLst>
              <a:ext uri="{FF2B5EF4-FFF2-40B4-BE49-F238E27FC236}">
                <a16:creationId xmlns:a16="http://schemas.microsoft.com/office/drawing/2014/main" id="{87A84FAB-07EE-F2F9-F603-1103F2E86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32038"/>
            <a:ext cx="56213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49" name="Picture 54">
            <a:extLst>
              <a:ext uri="{FF2B5EF4-FFF2-40B4-BE49-F238E27FC236}">
                <a16:creationId xmlns:a16="http://schemas.microsoft.com/office/drawing/2014/main" id="{2A7C06C0-AFF9-7C48-CA45-6E898EB08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341563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0" name="Picture 55">
            <a:extLst>
              <a:ext uri="{FF2B5EF4-FFF2-40B4-BE49-F238E27FC236}">
                <a16:creationId xmlns:a16="http://schemas.microsoft.com/office/drawing/2014/main" id="{FF9EF91F-E12D-7F8D-793B-E4507B162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55888"/>
            <a:ext cx="562133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1" name="Picture 56">
            <a:extLst>
              <a:ext uri="{FF2B5EF4-FFF2-40B4-BE49-F238E27FC236}">
                <a16:creationId xmlns:a16="http://schemas.microsoft.com/office/drawing/2014/main" id="{1AD3B53C-0359-C971-FAC0-D302C34BE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55888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2" name="Picture 57">
            <a:extLst>
              <a:ext uri="{FF2B5EF4-FFF2-40B4-BE49-F238E27FC236}">
                <a16:creationId xmlns:a16="http://schemas.microsoft.com/office/drawing/2014/main" id="{3C3EC87B-29B9-F043-B489-45F65F902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9738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3" name="Picture 58">
            <a:extLst>
              <a:ext uri="{FF2B5EF4-FFF2-40B4-BE49-F238E27FC236}">
                <a16:creationId xmlns:a16="http://schemas.microsoft.com/office/drawing/2014/main" id="{B4C1A850-AB76-DAF0-71AB-91E524E46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9738"/>
            <a:ext cx="5621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4" name="Picture 59">
            <a:extLst>
              <a:ext uri="{FF2B5EF4-FFF2-40B4-BE49-F238E27FC236}">
                <a16:creationId xmlns:a16="http://schemas.microsoft.com/office/drawing/2014/main" id="{435F7610-DDA6-1A8D-74BE-18A6F5B8A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94063"/>
            <a:ext cx="5621338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5" name="Picture 60">
            <a:extLst>
              <a:ext uri="{FF2B5EF4-FFF2-40B4-BE49-F238E27FC236}">
                <a16:creationId xmlns:a16="http://schemas.microsoft.com/office/drawing/2014/main" id="{BC1316F4-EE80-9E05-B78F-570EAFFA0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94063"/>
            <a:ext cx="5621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6" name="Picture 61">
            <a:extLst>
              <a:ext uri="{FF2B5EF4-FFF2-40B4-BE49-F238E27FC236}">
                <a16:creationId xmlns:a16="http://schemas.microsoft.com/office/drawing/2014/main" id="{522887DD-DD1B-E0C7-CBC5-C7384460C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17913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7" name="Picture 62">
            <a:extLst>
              <a:ext uri="{FF2B5EF4-FFF2-40B4-BE49-F238E27FC236}">
                <a16:creationId xmlns:a16="http://schemas.microsoft.com/office/drawing/2014/main" id="{E004FC0F-323F-DBF7-9891-4E30544C8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617913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8" name="Picture 63">
            <a:extLst>
              <a:ext uri="{FF2B5EF4-FFF2-40B4-BE49-F238E27FC236}">
                <a16:creationId xmlns:a16="http://schemas.microsoft.com/office/drawing/2014/main" id="{5F108F48-0846-92B6-D6CB-54AB510A7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1763"/>
            <a:ext cx="562133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9" name="Picture 64">
            <a:extLst>
              <a:ext uri="{FF2B5EF4-FFF2-40B4-BE49-F238E27FC236}">
                <a16:creationId xmlns:a16="http://schemas.microsoft.com/office/drawing/2014/main" id="{77C7FE38-3E82-EF29-E75C-6C05135B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1763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0" name="Picture 65">
            <a:extLst>
              <a:ext uri="{FF2B5EF4-FFF2-40B4-BE49-F238E27FC236}">
                <a16:creationId xmlns:a16="http://schemas.microsoft.com/office/drawing/2014/main" id="{93BE3182-2F85-12CC-B25E-DC2B6C3FB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56088"/>
            <a:ext cx="5621338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1" name="Picture 66">
            <a:extLst>
              <a:ext uri="{FF2B5EF4-FFF2-40B4-BE49-F238E27FC236}">
                <a16:creationId xmlns:a16="http://schemas.microsoft.com/office/drawing/2014/main" id="{135C4782-F5AE-3F13-8B6B-DB28EF959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56088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2" name="Picture 67">
            <a:extLst>
              <a:ext uri="{FF2B5EF4-FFF2-40B4-BE49-F238E27FC236}">
                <a16:creationId xmlns:a16="http://schemas.microsoft.com/office/drawing/2014/main" id="{B0E9D41A-8051-84FD-6DCA-B03F5CCF8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9938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3" name="Picture 68">
            <a:extLst>
              <a:ext uri="{FF2B5EF4-FFF2-40B4-BE49-F238E27FC236}">
                <a16:creationId xmlns:a16="http://schemas.microsoft.com/office/drawing/2014/main" id="{19CEE3A5-8062-B135-203C-28A639049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9938"/>
            <a:ext cx="5621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4" name="Picture 69">
            <a:extLst>
              <a:ext uri="{FF2B5EF4-FFF2-40B4-BE49-F238E27FC236}">
                <a16:creationId xmlns:a16="http://schemas.microsoft.com/office/drawing/2014/main" id="{DDF4A00E-3990-4CAE-EF3F-8BF96CE20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894263"/>
            <a:ext cx="5621338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5" name="Picture 70">
            <a:extLst>
              <a:ext uri="{FF2B5EF4-FFF2-40B4-BE49-F238E27FC236}">
                <a16:creationId xmlns:a16="http://schemas.microsoft.com/office/drawing/2014/main" id="{F236357A-2E9E-2212-E351-989FF2331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903788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6" name="Picture 71">
            <a:extLst>
              <a:ext uri="{FF2B5EF4-FFF2-40B4-BE49-F238E27FC236}">
                <a16:creationId xmlns:a16="http://schemas.microsoft.com/office/drawing/2014/main" id="{A2348620-0AC5-05E8-3867-8801C00C1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18113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7" name="Picture 72">
            <a:extLst>
              <a:ext uri="{FF2B5EF4-FFF2-40B4-BE49-F238E27FC236}">
                <a16:creationId xmlns:a16="http://schemas.microsoft.com/office/drawing/2014/main" id="{5C32FDC2-08C4-05B6-1E80-DFA61FEFA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218113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8" name="Picture 73">
            <a:extLst>
              <a:ext uri="{FF2B5EF4-FFF2-40B4-BE49-F238E27FC236}">
                <a16:creationId xmlns:a16="http://schemas.microsoft.com/office/drawing/2014/main" id="{455CB51F-F94D-7D20-71D9-DB2CC3DDE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41963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69" name="Picture 74">
            <a:extLst>
              <a:ext uri="{FF2B5EF4-FFF2-40B4-BE49-F238E27FC236}">
                <a16:creationId xmlns:a16="http://schemas.microsoft.com/office/drawing/2014/main" id="{02640710-CFE6-9320-3C53-F29A0AD8F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41963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0" name="Picture 75">
            <a:extLst>
              <a:ext uri="{FF2B5EF4-FFF2-40B4-BE49-F238E27FC236}">
                <a16:creationId xmlns:a16="http://schemas.microsoft.com/office/drawing/2014/main" id="{91F6EC93-3385-EFF1-3E36-88678AF42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56288"/>
            <a:ext cx="5621338" cy="2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1" name="Picture 76">
            <a:extLst>
              <a:ext uri="{FF2B5EF4-FFF2-40B4-BE49-F238E27FC236}">
                <a16:creationId xmlns:a16="http://schemas.microsoft.com/office/drawing/2014/main" id="{E45C790D-CD9C-53AE-6E71-56FA95D78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865813"/>
            <a:ext cx="5621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2" name="Picture 77">
            <a:extLst>
              <a:ext uri="{FF2B5EF4-FFF2-40B4-BE49-F238E27FC236}">
                <a16:creationId xmlns:a16="http://schemas.microsoft.com/office/drawing/2014/main" id="{C1DA7BEF-F9DA-1332-290B-9A4835450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80138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3" name="Picture 78">
            <a:extLst>
              <a:ext uri="{FF2B5EF4-FFF2-40B4-BE49-F238E27FC236}">
                <a16:creationId xmlns:a16="http://schemas.microsoft.com/office/drawing/2014/main" id="{574E03AC-8C37-BE85-27B9-9A5D48CE5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80138"/>
            <a:ext cx="562133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4" name="Picture 79">
            <a:extLst>
              <a:ext uri="{FF2B5EF4-FFF2-40B4-BE49-F238E27FC236}">
                <a16:creationId xmlns:a16="http://schemas.microsoft.com/office/drawing/2014/main" id="{C001BBDC-F884-BF05-ABFE-892A7DC7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03988"/>
            <a:ext cx="5621338" cy="1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5" name="Picture 80">
            <a:extLst>
              <a:ext uri="{FF2B5EF4-FFF2-40B4-BE49-F238E27FC236}">
                <a16:creationId xmlns:a16="http://schemas.microsoft.com/office/drawing/2014/main" id="{A0960566-2123-4A20-BD82-809A23F18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503988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6" name="Picture 81">
            <a:extLst>
              <a:ext uri="{FF2B5EF4-FFF2-40B4-BE49-F238E27FC236}">
                <a16:creationId xmlns:a16="http://schemas.microsoft.com/office/drawing/2014/main" id="{E0910A01-EC28-B9CE-6A3C-B16AEDEAD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18313"/>
            <a:ext cx="5621338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77" name="Picture 82">
            <a:extLst>
              <a:ext uri="{FF2B5EF4-FFF2-40B4-BE49-F238E27FC236}">
                <a16:creationId xmlns:a16="http://schemas.microsoft.com/office/drawing/2014/main" id="{75AB9880-526D-1A18-6460-B634C330B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827838"/>
            <a:ext cx="5621338" cy="3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>
            <a:extLst>
              <a:ext uri="{FF2B5EF4-FFF2-40B4-BE49-F238E27FC236}">
                <a16:creationId xmlns:a16="http://schemas.microsoft.com/office/drawing/2014/main" id="{1E7896CD-904E-D456-5A15-25974C0DC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76413" y="207963"/>
            <a:ext cx="5478462" cy="7651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imes" charset="0"/>
                <a:cs typeface="Times" charset="0"/>
              </a:rPr>
              <a:t>Achievements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0696AC4-3507-EB99-87AC-E04FAE2537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69288" y="1219200"/>
            <a:ext cx="519112" cy="6985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0000"/>
              </a:lnSpc>
            </a:pPr>
            <a:fld id="{9FA4C6E0-8BEB-B948-8B3D-D803C7561A19}" type="slidenum">
              <a:rPr lang="en-US" altLang="en-US" sz="600"/>
              <a:pPr>
                <a:lnSpc>
                  <a:spcPct val="80000"/>
                </a:lnSpc>
              </a:pPr>
              <a:t>19</a:t>
            </a:fld>
            <a:endParaRPr lang="en-US" altLang="en-US" sz="600"/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6093825F-5C5E-52ED-D8B6-2491AFC1D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1557338"/>
            <a:ext cx="2005012" cy="24495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>
            <a:extLst>
              <a:ext uri="{FF2B5EF4-FFF2-40B4-BE49-F238E27FC236}">
                <a16:creationId xmlns:a16="http://schemas.microsoft.com/office/drawing/2014/main" id="{994C779E-9EDF-0FF0-C7EE-2D91F0E99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5" y="3305175"/>
            <a:ext cx="674688" cy="4810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696EA6-4A5F-4024-BA77-7FC0B7DD622E}"/>
              </a:ext>
            </a:extLst>
          </p:cNvPr>
          <p:cNvSpPr txBox="1"/>
          <p:nvPr/>
        </p:nvSpPr>
        <p:spPr>
          <a:xfrm>
            <a:off x="4821238" y="4287838"/>
            <a:ext cx="3967162" cy="1900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88" dirty="0">
                <a:latin typeface="Helvetica"/>
                <a:ea typeface="ＭＳ Ｐゴシック" charset="-128"/>
                <a:cs typeface="Helvetica"/>
              </a:rPr>
              <a:t>Two CNT sensors were on JPL </a:t>
            </a:r>
            <a:r>
              <a:rPr lang="en-US" sz="1588" dirty="0" err="1">
                <a:latin typeface="Helvetica"/>
                <a:ea typeface="ＭＳ Ｐゴシック" charset="-128"/>
                <a:cs typeface="Helvetica"/>
              </a:rPr>
              <a:t>ENose</a:t>
            </a:r>
            <a:r>
              <a:rPr lang="en-US" sz="1588" dirty="0">
                <a:latin typeface="Helvetica"/>
                <a:ea typeface="ＭＳ Ｐゴシック" charset="-128"/>
                <a:cs typeface="Helvetica"/>
              </a:rPr>
              <a:t> platform deployed on ISS for environmental monitoring of chemicals, such as alcohols, ammonia, formaldehyde, sulfur compounds, mercury, et al.</a:t>
            </a:r>
          </a:p>
          <a:p>
            <a:pPr algn="ctr">
              <a:lnSpc>
                <a:spcPct val="70000"/>
              </a:lnSpc>
              <a:defRPr/>
            </a:pPr>
            <a:br>
              <a:rPr lang="en-US" sz="1588" dirty="0">
                <a:latin typeface="Helvetica"/>
                <a:ea typeface="ＭＳ Ｐゴシック" charset="-128"/>
                <a:cs typeface="Helvetica"/>
              </a:rPr>
            </a:br>
            <a:r>
              <a:rPr lang="en-US" sz="1588" i="1" dirty="0">
                <a:latin typeface="Helvetica"/>
                <a:ea typeface="ＭＳ Ｐゴシック" charset="-128"/>
                <a:cs typeface="Helvetica"/>
              </a:rPr>
              <a:t>NASA Group Achievement Award, 2010</a:t>
            </a:r>
          </a:p>
        </p:txBody>
      </p:sp>
      <p:pic>
        <p:nvPicPr>
          <p:cNvPr id="19" name="Picture 13">
            <a:extLst>
              <a:ext uri="{FF2B5EF4-FFF2-40B4-BE49-F238E27FC236}">
                <a16:creationId xmlns:a16="http://schemas.microsoft.com/office/drawing/2014/main" id="{534CC55F-0DFE-0B54-5CBD-7B2468F2A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788" y="2479675"/>
            <a:ext cx="636587" cy="604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469CF3-5642-A3BB-0D8A-80BD576BCC14}"/>
              </a:ext>
            </a:extLst>
          </p:cNvPr>
          <p:cNvSpPr txBox="1"/>
          <p:nvPr/>
        </p:nvSpPr>
        <p:spPr>
          <a:xfrm>
            <a:off x="474663" y="4287838"/>
            <a:ext cx="3375025" cy="1684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588" dirty="0">
                <a:latin typeface="Helvetica"/>
                <a:ea typeface="ＭＳ Ｐゴシック" charset="-128"/>
                <a:cs typeface="Helvetica"/>
              </a:rPr>
              <a:t>First ever </a:t>
            </a:r>
            <a:r>
              <a:rPr lang="en-US" sz="1588" dirty="0" err="1">
                <a:latin typeface="Helvetica"/>
                <a:ea typeface="ＭＳ Ｐゴシック" charset="-128"/>
                <a:cs typeface="Helvetica"/>
              </a:rPr>
              <a:t>nanosensor</a:t>
            </a:r>
            <a:r>
              <a:rPr lang="en-US" sz="1588" dirty="0">
                <a:latin typeface="Helvetica"/>
                <a:ea typeface="ＭＳ Ｐゴシック" charset="-128"/>
                <a:cs typeface="Helvetica"/>
              </a:rPr>
              <a:t> device flown in space on a Navy satellite launched in 2007 for trace chemical detection.</a:t>
            </a:r>
          </a:p>
          <a:p>
            <a:pPr algn="ctr">
              <a:lnSpc>
                <a:spcPct val="70000"/>
              </a:lnSpc>
              <a:defRPr/>
            </a:pPr>
            <a:br>
              <a:rPr lang="en-US" sz="1588" i="1" dirty="0">
                <a:latin typeface="Helvetica"/>
                <a:ea typeface="ＭＳ Ｐゴシック" charset="-128"/>
                <a:cs typeface="Helvetica"/>
              </a:rPr>
            </a:br>
            <a:r>
              <a:rPr lang="en-US" sz="1588" i="1" dirty="0">
                <a:latin typeface="Helvetica"/>
                <a:ea typeface="ＭＳ Ｐゴシック" charset="-128"/>
                <a:cs typeface="Helvetica"/>
              </a:rPr>
              <a:t>Ames Honor Award, 2007</a:t>
            </a:r>
          </a:p>
          <a:p>
            <a:pPr>
              <a:defRPr/>
            </a:pPr>
            <a:endParaRPr lang="en-US" sz="1765" dirty="0">
              <a:latin typeface="Helvetica"/>
              <a:ea typeface="ＭＳ Ｐゴシック" charset="-128"/>
              <a:cs typeface="Helvetica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BB483F9C-FB99-DE44-A6BC-ABAA34CAD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62125"/>
            <a:ext cx="2087563" cy="22891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7">
            <a:extLst>
              <a:ext uri="{FF2B5EF4-FFF2-40B4-BE49-F238E27FC236}">
                <a16:creationId xmlns:a16="http://schemas.microsoft.com/office/drawing/2014/main" id="{474B4A5F-E732-D441-7D5B-79072298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90650"/>
            <a:ext cx="1905000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80682" tIns="40341" rIns="80682" bIns="40341"/>
          <a:lstStyle>
            <a:lvl1pPr defTabSz="8064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 defTabSz="8064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 defTabSz="8064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 defTabSz="8064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 defTabSz="8064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defTabSz="8064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>
                <a:latin typeface="Helvetica" pitchFamily="2" charset="0"/>
                <a:ea typeface="ÇlÇr ñæí©"/>
                <a:cs typeface="Helvetica" pitchFamily="2" charset="0"/>
              </a:rPr>
              <a:t>ENose on EXPRESS Rack</a:t>
            </a:r>
            <a:endParaRPr lang="en-US" altLang="en-US" sz="2100">
              <a:latin typeface="Helvetica" pitchFamily="2" charset="0"/>
              <a:ea typeface="ÇlÇr ñæí©"/>
              <a:cs typeface="Helvetica" pitchFamily="2" charset="0"/>
            </a:endParaRPr>
          </a:p>
        </p:txBody>
      </p:sp>
      <p:sp>
        <p:nvSpPr>
          <p:cNvPr id="23" name="Line 6">
            <a:extLst>
              <a:ext uri="{FF2B5EF4-FFF2-40B4-BE49-F238E27FC236}">
                <a16:creationId xmlns:a16="http://schemas.microsoft.com/office/drawing/2014/main" id="{DABFE094-D281-BFC0-711F-E6085A815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1609725"/>
            <a:ext cx="85725" cy="5540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/>
          </a:extLst>
        </p:spPr>
        <p:txBody>
          <a:bodyPr lIns="80682" tIns="40341" rIns="80682" bIns="40341"/>
          <a:lstStyle/>
          <a:p>
            <a:pPr>
              <a:defRPr/>
            </a:pPr>
            <a:endParaRPr lang="en-US" sz="2118">
              <a:latin typeface="Times" charset="0"/>
              <a:ea typeface="ＭＳ Ｐゴシック" charset="-128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E18AB788-7D08-D11A-83C5-1EDAF800E4C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6146" name="Content Placeholder 2">
            <a:extLst>
              <a:ext uri="{FF2B5EF4-FFF2-40B4-BE49-F238E27FC236}">
                <a16:creationId xmlns:a16="http://schemas.microsoft.com/office/drawing/2014/main" id="{F5F664CA-09A8-3FC1-D04F-E9439B84B80F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1143000" y="1524000"/>
            <a:ext cx="7239000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Driving force – applications and history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Sensor Technology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Sensor performance – lab and field test</a:t>
            </a:r>
          </a:p>
          <a:p>
            <a:pPr eaLnBrk="1" hangingPunct="1"/>
            <a:r>
              <a:rPr lang="en-US" altLang="en-US" sz="2800">
                <a:ea typeface="ＭＳ Ｐゴシック" panose="020B0600070205080204" pitchFamily="34" charset="-128"/>
              </a:rPr>
              <a:t>Sensor board and cell phone integration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A4261FF1-51B1-E1A1-BD51-56B62A1B58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Cellphone Sensors</a:t>
            </a:r>
          </a:p>
        </p:txBody>
      </p:sp>
      <p:pic>
        <p:nvPicPr>
          <p:cNvPr id="27650" name="Picture 64">
            <a:extLst>
              <a:ext uri="{FF2B5EF4-FFF2-40B4-BE49-F238E27FC236}">
                <a16:creationId xmlns:a16="http://schemas.microsoft.com/office/drawing/2014/main" id="{51A0BE5B-149C-BEF5-13E3-AD8113D01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981200"/>
            <a:ext cx="2005012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27651" name="Picture 2">
            <a:extLst>
              <a:ext uri="{FF2B5EF4-FFF2-40B4-BE49-F238E27FC236}">
                <a16:creationId xmlns:a16="http://schemas.microsoft.com/office/drawing/2014/main" id="{03D857EC-8AD7-4B95-C83F-EC9020D79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953000"/>
            <a:ext cx="1600200" cy="1119188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TextBox 11">
            <a:extLst>
              <a:ext uri="{FF2B5EF4-FFF2-40B4-BE49-F238E27FC236}">
                <a16:creationId xmlns:a16="http://schemas.microsoft.com/office/drawing/2014/main" id="{83B25977-8A7C-5041-FDB4-6077AC6DE3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6172200"/>
            <a:ext cx="19669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Cellphone sensor</a:t>
            </a:r>
          </a:p>
        </p:txBody>
      </p:sp>
      <p:sp>
        <p:nvSpPr>
          <p:cNvPr id="27653" name="TextBox 12">
            <a:extLst>
              <a:ext uri="{FF2B5EF4-FFF2-40B4-BE49-F238E27FC236}">
                <a16:creationId xmlns:a16="http://schemas.microsoft.com/office/drawing/2014/main" id="{C024995A-301A-5EC5-2E66-B6EC14F5C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6248400"/>
            <a:ext cx="2228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Nanosensor module</a:t>
            </a:r>
          </a:p>
        </p:txBody>
      </p:sp>
      <p:sp>
        <p:nvSpPr>
          <p:cNvPr id="27654" name="TextBox 13">
            <a:extLst>
              <a:ext uri="{FF2B5EF4-FFF2-40B4-BE49-F238E27FC236}">
                <a16:creationId xmlns:a16="http://schemas.microsoft.com/office/drawing/2014/main" id="{9B3B075B-F241-B3BF-EB62-9F2D37FD7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4038600"/>
            <a:ext cx="20018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Signal processing</a:t>
            </a:r>
          </a:p>
        </p:txBody>
      </p:sp>
      <p:sp>
        <p:nvSpPr>
          <p:cNvPr id="27655" name="TextBox 14">
            <a:extLst>
              <a:ext uri="{FF2B5EF4-FFF2-40B4-BE49-F238E27FC236}">
                <a16:creationId xmlns:a16="http://schemas.microsoft.com/office/drawing/2014/main" id="{AAAC2C36-DAE1-5002-A2B6-FCE78AE80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981200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Chemical information transmission</a:t>
            </a:r>
          </a:p>
        </p:txBody>
      </p:sp>
      <p:sp>
        <p:nvSpPr>
          <p:cNvPr id="27656" name="Text Box 65">
            <a:extLst>
              <a:ext uri="{FF2B5EF4-FFF2-40B4-BE49-F238E27FC236}">
                <a16:creationId xmlns:a16="http://schemas.microsoft.com/office/drawing/2014/main" id="{F9519F51-817C-B556-4AFE-BD6D6C5BC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276600"/>
            <a:ext cx="35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33"/>
                </a:solidFill>
              </a:rPr>
              <a:t>*</a:t>
            </a:r>
          </a:p>
        </p:txBody>
      </p:sp>
      <p:sp>
        <p:nvSpPr>
          <p:cNvPr id="27657" name="TextBox 25">
            <a:extLst>
              <a:ext uri="{FF2B5EF4-FFF2-40B4-BE49-F238E27FC236}">
                <a16:creationId xmlns:a16="http://schemas.microsoft.com/office/drawing/2014/main" id="{E206292F-2174-1767-2C5D-C8275AEE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33800"/>
            <a:ext cx="2667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/>
              <a:t>Display of chemical information</a:t>
            </a:r>
          </a:p>
        </p:txBody>
      </p:sp>
      <p:pic>
        <p:nvPicPr>
          <p:cNvPr id="27658" name="Picture 1">
            <a:extLst>
              <a:ext uri="{FF2B5EF4-FFF2-40B4-BE49-F238E27FC236}">
                <a16:creationId xmlns:a16="http://schemas.microsoft.com/office/drawing/2014/main" id="{80603E9C-37FC-61E1-80BE-E72B1D6B6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74" r="66998"/>
          <a:stretch>
            <a:fillRect/>
          </a:stretch>
        </p:blipFill>
        <p:spPr bwMode="auto">
          <a:xfrm>
            <a:off x="4495800" y="3124200"/>
            <a:ext cx="1600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65">
            <a:extLst>
              <a:ext uri="{FF2B5EF4-FFF2-40B4-BE49-F238E27FC236}">
                <a16:creationId xmlns:a16="http://schemas.microsoft.com/office/drawing/2014/main" id="{926313B9-6F75-A5A6-E0AD-C726CCCD1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3657600"/>
            <a:ext cx="3571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FF0033"/>
                </a:solidFill>
              </a:rPr>
              <a:t>*</a:t>
            </a:r>
          </a:p>
        </p:txBody>
      </p:sp>
      <p:sp>
        <p:nvSpPr>
          <p:cNvPr id="27660" name="Text Box 67">
            <a:extLst>
              <a:ext uri="{FF2B5EF4-FFF2-40B4-BE49-F238E27FC236}">
                <a16:creationId xmlns:a16="http://schemas.microsoft.com/office/drawing/2014/main" id="{4FC968AE-25BB-3CA6-4E06-BF7C586AF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86200"/>
            <a:ext cx="83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b="1">
                <a:solidFill>
                  <a:schemeClr val="bg1"/>
                </a:solidFill>
              </a:rPr>
              <a:t>Ammonia</a:t>
            </a:r>
          </a:p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10ppm </a:t>
            </a:r>
          </a:p>
        </p:txBody>
      </p:sp>
      <p:cxnSp>
        <p:nvCxnSpPr>
          <p:cNvPr id="27661" name="Straight Arrow Connector 29">
            <a:extLst>
              <a:ext uri="{FF2B5EF4-FFF2-40B4-BE49-F238E27FC236}">
                <a16:creationId xmlns:a16="http://schemas.microsoft.com/office/drawing/2014/main" id="{46D1A456-F1F3-4669-749F-94566AAD10C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29000" y="2819400"/>
            <a:ext cx="1219200" cy="990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2" name="AutoShape 72">
            <a:extLst>
              <a:ext uri="{FF2B5EF4-FFF2-40B4-BE49-F238E27FC236}">
                <a16:creationId xmlns:a16="http://schemas.microsoft.com/office/drawing/2014/main" id="{22A5EFF2-167F-0D3C-BB4B-E5D9D6E0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81200"/>
            <a:ext cx="1066800" cy="990600"/>
          </a:xfrm>
          <a:prstGeom prst="cloudCallout">
            <a:avLst>
              <a:gd name="adj1" fmla="val -30356"/>
              <a:gd name="adj2" fmla="val 70032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en-US" altLang="en-US"/>
          </a:p>
        </p:txBody>
      </p:sp>
      <p:pic>
        <p:nvPicPr>
          <p:cNvPr id="27663" name="Picture 80">
            <a:extLst>
              <a:ext uri="{FF2B5EF4-FFF2-40B4-BE49-F238E27FC236}">
                <a16:creationId xmlns:a16="http://schemas.microsoft.com/office/drawing/2014/main" id="{F6D30758-6472-4C61-A128-756854AEA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2"/>
          <a:stretch>
            <a:fillRect/>
          </a:stretch>
        </p:blipFill>
        <p:spPr bwMode="auto">
          <a:xfrm>
            <a:off x="5105400" y="2209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cxnSp>
        <p:nvCxnSpPr>
          <p:cNvPr id="27664" name="Straight Arrow Connector 32">
            <a:extLst>
              <a:ext uri="{FF2B5EF4-FFF2-40B4-BE49-F238E27FC236}">
                <a16:creationId xmlns:a16="http://schemas.microsoft.com/office/drawing/2014/main" id="{802CFFAA-9929-1FBF-8714-BC73E262DF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038600" y="5867400"/>
            <a:ext cx="609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4FB45C00-23D3-B01F-C2FD-F816FF49AA5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Sensing Module</a:t>
            </a:r>
          </a:p>
        </p:txBody>
      </p:sp>
      <p:pic>
        <p:nvPicPr>
          <p:cNvPr id="28674" name="Picture 4">
            <a:extLst>
              <a:ext uri="{FF2B5EF4-FFF2-40B4-BE49-F238E27FC236}">
                <a16:creationId xmlns:a16="http://schemas.microsoft.com/office/drawing/2014/main" id="{A7350B50-65EF-5BD5-2429-822F360A2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44170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>
            <a:extLst>
              <a:ext uri="{FF2B5EF4-FFF2-40B4-BE49-F238E27FC236}">
                <a16:creationId xmlns:a16="http://schemas.microsoft.com/office/drawing/2014/main" id="{CCA6EA7C-5B3C-633D-21B6-82858805D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35306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1">
            <a:extLst>
              <a:ext uri="{FF2B5EF4-FFF2-40B4-BE49-F238E27FC236}">
                <a16:creationId xmlns:a16="http://schemas.microsoft.com/office/drawing/2014/main" id="{B356467D-024D-507F-1FCE-D0E178083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397000"/>
            <a:ext cx="7581900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6">
            <a:extLst>
              <a:ext uri="{FF2B5EF4-FFF2-40B4-BE49-F238E27FC236}">
                <a16:creationId xmlns:a16="http://schemas.microsoft.com/office/drawing/2014/main" id="{9E56F56B-49C3-DBD3-8B49-6CF8C88E9B3D}"/>
              </a:ext>
            </a:extLst>
          </p:cNvPr>
          <p:cNvSpPr>
            <a:spLocks/>
          </p:cNvSpPr>
          <p:nvPr/>
        </p:nvSpPr>
        <p:spPr bwMode="auto">
          <a:xfrm>
            <a:off x="3352800" y="5257800"/>
            <a:ext cx="7207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700"/>
              <a:t>Gas Out</a:t>
            </a:r>
          </a:p>
        </p:txBody>
      </p:sp>
      <p:sp>
        <p:nvSpPr>
          <p:cNvPr id="30723" name="TextBox 12">
            <a:extLst>
              <a:ext uri="{FF2B5EF4-FFF2-40B4-BE49-F238E27FC236}">
                <a16:creationId xmlns:a16="http://schemas.microsoft.com/office/drawing/2014/main" id="{4EF584D4-705F-F4EA-EC01-24648FD76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5927725"/>
            <a:ext cx="67310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This design and assembly is funded by DHS S&amp;T Cell_All program to NASA Ames.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POC:</a:t>
            </a:r>
            <a:r>
              <a:rPr lang="en-US" altLang="en-US" sz="1400">
                <a:solidFill>
                  <a:srgbClr val="333399"/>
                </a:solidFill>
                <a:latin typeface="Arial" panose="020B0604020202020204" pitchFamily="34" charset="0"/>
              </a:rPr>
              <a:t>	Jing Li &lt;</a:t>
            </a:r>
            <a:r>
              <a:rPr lang="en-US" altLang="en-US" sz="1400">
                <a:solidFill>
                  <a:srgbClr val="333399"/>
                </a:solidFill>
                <a:latin typeface="Arial" panose="020B0604020202020204" pitchFamily="34" charset="0"/>
                <a:hlinkClick r:id="rId3"/>
              </a:rPr>
              <a:t>jing.li-1@nasa.gov</a:t>
            </a:r>
            <a:r>
              <a:rPr lang="en-US" altLang="en-US" sz="1400">
                <a:solidFill>
                  <a:srgbClr val="333399"/>
                </a:solidFill>
                <a:latin typeface="Arial" panose="020B0604020202020204" pitchFamily="34" charset="0"/>
              </a:rPr>
              <a:t>&gt;</a:t>
            </a:r>
          </a:p>
          <a:p>
            <a:r>
              <a:rPr lang="en-US" altLang="en-US" sz="1400">
                <a:solidFill>
                  <a:srgbClr val="333399"/>
                </a:solidFill>
                <a:latin typeface="Arial" panose="020B0604020202020204" pitchFamily="34" charset="0"/>
              </a:rPr>
              <a:t>	</a:t>
            </a:r>
          </a:p>
          <a:p>
            <a:endParaRPr lang="en-US" altLang="en-US" sz="1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24" name="TextBox 13">
            <a:extLst>
              <a:ext uri="{FF2B5EF4-FFF2-40B4-BE49-F238E27FC236}">
                <a16:creationId xmlns:a16="http://schemas.microsoft.com/office/drawing/2014/main" id="{C978808A-768D-A30E-6DFF-2132BD242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28600"/>
            <a:ext cx="5708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/>
              <a:t>New Generation of Cellphone Sensors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2">
            <a:extLst>
              <a:ext uri="{FF2B5EF4-FFF2-40B4-BE49-F238E27FC236}">
                <a16:creationId xmlns:a16="http://schemas.microsoft.com/office/drawing/2014/main" id="{C7CDF1A3-E5A1-8191-EC25-C00C57604B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15000"/>
            <a:ext cx="11684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4BF1EB7-CC55-9AB3-7BD2-DFF15A6E63B5}"/>
              </a:ext>
            </a:extLst>
          </p:cNvPr>
          <p:cNvSpPr txBox="1"/>
          <p:nvPr/>
        </p:nvSpPr>
        <p:spPr>
          <a:xfrm>
            <a:off x="152400" y="6142038"/>
            <a:ext cx="1976438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DHS S&amp;T Cell-All</a:t>
            </a:r>
          </a:p>
        </p:txBody>
      </p:sp>
      <p:pic>
        <p:nvPicPr>
          <p:cNvPr id="31747" name="Picture 1040">
            <a:extLst>
              <a:ext uri="{FF2B5EF4-FFF2-40B4-BE49-F238E27FC236}">
                <a16:creationId xmlns:a16="http://schemas.microsoft.com/office/drawing/2014/main" id="{B8A00FCA-BAC8-1304-0AEC-206793FFC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52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041">
            <a:extLst>
              <a:ext uri="{FF2B5EF4-FFF2-40B4-BE49-F238E27FC236}">
                <a16:creationId xmlns:a16="http://schemas.microsoft.com/office/drawing/2014/main" id="{A3293A08-FD69-77C9-A3CE-4AA71D590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762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6">
            <a:extLst>
              <a:ext uri="{FF2B5EF4-FFF2-40B4-BE49-F238E27FC236}">
                <a16:creationId xmlns:a16="http://schemas.microsoft.com/office/drawing/2014/main" id="{C1DF775C-F27C-EFAC-B8FE-6EB5F681F8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36700"/>
            <a:ext cx="89281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1">
            <a:extLst>
              <a:ext uri="{FF2B5EF4-FFF2-40B4-BE49-F238E27FC236}">
                <a16:creationId xmlns:a16="http://schemas.microsoft.com/office/drawing/2014/main" id="{5F776F15-3FBC-939B-E709-814C52F2F1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5675" y="309563"/>
            <a:ext cx="5327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/>
              <a:t>Cell phone sensor and its cloud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0">
            <a:extLst>
              <a:ext uri="{FF2B5EF4-FFF2-40B4-BE49-F238E27FC236}">
                <a16:creationId xmlns:a16="http://schemas.microsoft.com/office/drawing/2014/main" id="{5AA2B580-D09D-A2B9-9D33-16009C4B2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22950"/>
            <a:ext cx="24384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Rectangle 11">
            <a:extLst>
              <a:ext uri="{FF2B5EF4-FFF2-40B4-BE49-F238E27FC236}">
                <a16:creationId xmlns:a16="http://schemas.microsoft.com/office/drawing/2014/main" id="{F02DE53C-75B9-21B5-0BF1-76173CA26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638800"/>
            <a:ext cx="457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b="1"/>
              <a:t>DHS S&amp;T to Demonstrate Cell-Phone Based Sensors for Carbon Monoxide Detection</a:t>
            </a:r>
            <a:r>
              <a:rPr lang="en-US" altLang="en-US" sz="2000"/>
              <a:t> </a:t>
            </a:r>
          </a:p>
        </p:txBody>
      </p:sp>
      <p:pic>
        <p:nvPicPr>
          <p:cNvPr id="32771" name="Picture 12">
            <a:extLst>
              <a:ext uri="{FF2B5EF4-FFF2-40B4-BE49-F238E27FC236}">
                <a16:creationId xmlns:a16="http://schemas.microsoft.com/office/drawing/2014/main" id="{E0D669FE-D199-0B3B-061E-9151F510A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206500"/>
            <a:ext cx="91694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B39500-6D0A-24A5-FABC-E38ABA862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875" y="261938"/>
            <a:ext cx="8064500" cy="1185862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Helvetica"/>
              </a:rPr>
              <a:t>Benefit to NASA Missions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6C544B-4343-E89D-36CC-606E4912B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5" y="2000250"/>
            <a:ext cx="4956175" cy="4135438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/>
              <a:t>Trace chemical detection in planetary exploration </a:t>
            </a:r>
            <a:r>
              <a:rPr lang="en-US" sz="1588" dirty="0">
                <a:solidFill>
                  <a:schemeClr val="accent4"/>
                </a:solidFill>
              </a:rPr>
              <a:t>(Ames 2013 CIF Award)</a:t>
            </a:r>
          </a:p>
          <a:p>
            <a:pPr>
              <a:defRPr/>
            </a:pPr>
            <a:r>
              <a:rPr lang="en-US" dirty="0"/>
              <a:t>Life support system and environment monitoring </a:t>
            </a:r>
            <a:r>
              <a:rPr lang="en-US" sz="1588" dirty="0">
                <a:solidFill>
                  <a:srgbClr val="3366FF"/>
                </a:solidFill>
              </a:rPr>
              <a:t>(1 phone-sensor being tested at MSFC)</a:t>
            </a:r>
          </a:p>
          <a:p>
            <a:pPr>
              <a:defRPr/>
            </a:pPr>
            <a:r>
              <a:rPr lang="en-US" dirty="0"/>
              <a:t>Launch pad and in-flight fuel leak detection </a:t>
            </a:r>
            <a:r>
              <a:rPr lang="en-US" sz="1588" dirty="0">
                <a:solidFill>
                  <a:srgbClr val="3366FF"/>
                </a:solidFill>
              </a:rPr>
              <a:t>(tested at KSC)</a:t>
            </a:r>
          </a:p>
          <a:p>
            <a:pPr>
              <a:defRPr/>
            </a:pPr>
            <a:r>
              <a:rPr lang="en-US" dirty="0"/>
              <a:t>Engine operation monitoring</a:t>
            </a:r>
          </a:p>
          <a:p>
            <a:pPr>
              <a:defRPr/>
            </a:pPr>
            <a:r>
              <a:rPr lang="en-US" dirty="0"/>
              <a:t>Biomarker detection for astronaut health monitoring </a:t>
            </a:r>
            <a:r>
              <a:rPr lang="en-US" sz="1588" dirty="0">
                <a:solidFill>
                  <a:srgbClr val="3366FF"/>
                </a:solidFill>
              </a:rPr>
              <a:t>(a new initiative being formulated in OCT)</a:t>
            </a:r>
          </a:p>
        </p:txBody>
      </p:sp>
      <p:sp>
        <p:nvSpPr>
          <p:cNvPr id="37891" name="Slide Number Placeholder 5">
            <a:extLst>
              <a:ext uri="{FF2B5EF4-FFF2-40B4-BE49-F238E27FC236}">
                <a16:creationId xmlns:a16="http://schemas.microsoft.com/office/drawing/2014/main" id="{AC88DE53-C6FB-14E5-4397-8A536001A5D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69288" y="261938"/>
            <a:ext cx="519112" cy="1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91B962A9-6E0A-1A4E-966A-83FC921B845F}" type="slidenum">
              <a:rPr lang="en-US" altLang="en-US"/>
              <a:pPr/>
              <a:t>25</a:t>
            </a:fld>
            <a:endParaRPr lang="en-US" altLang="en-US"/>
          </a:p>
        </p:txBody>
      </p:sp>
      <p:pic>
        <p:nvPicPr>
          <p:cNvPr id="4" name="Picture 3" descr="rockets-space-shuttle-nasa-launch-pad-HD-Wallpapers.jpg">
            <a:extLst>
              <a:ext uri="{FF2B5EF4-FFF2-40B4-BE49-F238E27FC236}">
                <a16:creationId xmlns:a16="http://schemas.microsoft.com/office/drawing/2014/main" id="{11285649-766C-9D06-BCF9-13C5E2924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950" y="2025650"/>
            <a:ext cx="2716213" cy="20367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exercise-in-space-3.jpg">
            <a:extLst>
              <a:ext uri="{FF2B5EF4-FFF2-40B4-BE49-F238E27FC236}">
                <a16:creationId xmlns:a16="http://schemas.microsoft.com/office/drawing/2014/main" id="{B2892DEC-4308-7726-F237-7F8B9E3B9D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538" y="4333875"/>
            <a:ext cx="2724150" cy="17827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09AD013-84AA-D3B6-66EC-37D2BEAC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950"/>
            <a:ext cx="8064500" cy="1036638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imes" charset="0"/>
                <a:cs typeface="Times" charset="0"/>
              </a:rPr>
              <a:t>Applications Beyond NASA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971654-09AE-45D5-1C71-68665944A0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613" y="1901825"/>
            <a:ext cx="5637212" cy="4486275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/>
              <a:t>US Army – Missile engine propellant aging detection  </a:t>
            </a:r>
            <a:r>
              <a:rPr lang="en-US" sz="1412" dirty="0">
                <a:solidFill>
                  <a:srgbClr val="3366FF"/>
                </a:solidFill>
              </a:rPr>
              <a:t>International Journal of Energetic Materials and Chemical Propulsion, 10 (4): 321–336 (2011)</a:t>
            </a:r>
          </a:p>
          <a:p>
            <a:pPr>
              <a:defRPr/>
            </a:pPr>
            <a:r>
              <a:rPr lang="en-US" dirty="0"/>
              <a:t>Department of Homeland Security– Early warning of hazardous chemical events</a:t>
            </a:r>
            <a:r>
              <a:rPr lang="en-US" sz="1412" dirty="0"/>
              <a:t> </a:t>
            </a:r>
            <a:r>
              <a:rPr lang="en-US" sz="1412" dirty="0">
                <a:solidFill>
                  <a:srgbClr val="3366FF"/>
                </a:solidFill>
              </a:rPr>
              <a:t>IEEE Sensor 2012 Proceeding, IEEE </a:t>
            </a:r>
            <a:r>
              <a:rPr lang="en-US" sz="1412" dirty="0" err="1">
                <a:solidFill>
                  <a:srgbClr val="3366FF"/>
                </a:solidFill>
              </a:rPr>
              <a:t>Xplore</a:t>
            </a:r>
            <a:r>
              <a:rPr lang="en-US" sz="1412" i="1" dirty="0"/>
              <a:t> </a:t>
            </a:r>
            <a:r>
              <a:rPr lang="en-US" sz="1412" dirty="0">
                <a:solidFill>
                  <a:srgbClr val="3366FF"/>
                </a:solidFill>
              </a:rPr>
              <a:t>and Sensors and Actuators B: Chemical (2013) pp. 770-775.</a:t>
            </a:r>
          </a:p>
          <a:p>
            <a:pPr>
              <a:defRPr/>
            </a:pPr>
            <a:r>
              <a:rPr lang="en-US" dirty="0"/>
              <a:t>DOD-DTRA – Nerve agent detection </a:t>
            </a:r>
            <a:r>
              <a:rPr lang="en-US" sz="1324" dirty="0">
                <a:solidFill>
                  <a:srgbClr val="3366FF"/>
                </a:solidFill>
              </a:rPr>
              <a:t>Small  </a:t>
            </a:r>
            <a:r>
              <a:rPr lang="en-US" sz="1324" b="1" dirty="0">
                <a:solidFill>
                  <a:srgbClr val="3366FF"/>
                </a:solidFill>
              </a:rPr>
              <a:t>7 </a:t>
            </a:r>
            <a:r>
              <a:rPr lang="en-US" sz="1324" dirty="0">
                <a:solidFill>
                  <a:srgbClr val="3366FF"/>
                </a:solidFill>
              </a:rPr>
              <a:t>(2011) 1714-1718  and J. Mater. Res., Vol. 26, No. 16, Aug 28, 2011</a:t>
            </a:r>
          </a:p>
          <a:p>
            <a:pPr>
              <a:defRPr/>
            </a:pPr>
            <a:r>
              <a:rPr lang="en-US" dirty="0"/>
              <a:t>EPA (Potential) – Environmental monitoring</a:t>
            </a:r>
          </a:p>
          <a:p>
            <a:pPr>
              <a:defRPr/>
            </a:pPr>
            <a:r>
              <a:rPr lang="en-US" dirty="0"/>
              <a:t>USDA (Potential) – Monitor air emissions from livestock operations</a:t>
            </a:r>
          </a:p>
          <a:p>
            <a:pPr>
              <a:defRPr/>
            </a:pPr>
            <a:r>
              <a:rPr lang="en-US" dirty="0"/>
              <a:t>DOE (Potential) – Waste tank monitoring</a:t>
            </a:r>
          </a:p>
          <a:p>
            <a:pPr>
              <a:defRPr/>
            </a:pPr>
            <a:r>
              <a:rPr lang="en-US" dirty="0"/>
              <a:t>White House – Nail salon air monitoring for worker safety</a:t>
            </a:r>
          </a:p>
        </p:txBody>
      </p:sp>
      <p:sp>
        <p:nvSpPr>
          <p:cNvPr id="39939" name="Slide Number Placeholder 5">
            <a:extLst>
              <a:ext uri="{FF2B5EF4-FFF2-40B4-BE49-F238E27FC236}">
                <a16:creationId xmlns:a16="http://schemas.microsoft.com/office/drawing/2014/main" id="{6F4C1C00-14B1-EC6E-5D88-6827CEB3126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69288" y="261938"/>
            <a:ext cx="519112" cy="1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C4EB8F74-2571-6345-A688-EF26AC3FF08E}" type="slidenum">
              <a:rPr lang="en-US" altLang="en-US"/>
              <a:pPr/>
              <a:t>26</a:t>
            </a:fld>
            <a:endParaRPr lang="en-US" altLang="en-US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3775B658-7CA7-3DE3-9F82-BAA4DD6305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2" t="14697" r="24390" b="13089"/>
          <a:stretch/>
        </p:blipFill>
        <p:spPr bwMode="auto">
          <a:xfrm>
            <a:off x="6981264" y="4773706"/>
            <a:ext cx="1187824" cy="1535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0874C1-AECA-5471-E80A-E2D2C3278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382" y="1972235"/>
            <a:ext cx="1456765" cy="2711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E1C08-E413-D308-4C1A-391899DF3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261938"/>
            <a:ext cx="3736975" cy="674687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imes" charset="0"/>
                <a:cs typeface="Times" charset="0"/>
              </a:rPr>
              <a:t>Benefit to Society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D1842-EB14-AAFB-321C-C1D5EEC9D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188" y="2116138"/>
            <a:ext cx="3663950" cy="4071937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/>
              <a:t>Public safety</a:t>
            </a:r>
          </a:p>
          <a:p>
            <a:pPr>
              <a:defRPr/>
            </a:pPr>
            <a:r>
              <a:rPr lang="en-US" dirty="0"/>
              <a:t>Healthcare</a:t>
            </a:r>
          </a:p>
          <a:p>
            <a:pPr>
              <a:defRPr/>
            </a:pPr>
            <a:r>
              <a:rPr lang="en-US" dirty="0"/>
              <a:t>Automobile industry</a:t>
            </a:r>
          </a:p>
          <a:p>
            <a:pPr>
              <a:defRPr/>
            </a:pPr>
            <a:r>
              <a:rPr lang="en-US" dirty="0"/>
              <a:t>Forest fire detection </a:t>
            </a:r>
          </a:p>
          <a:p>
            <a:pPr>
              <a:defRPr/>
            </a:pPr>
            <a:r>
              <a:rPr lang="en-US" dirty="0"/>
              <a:t>Buildings, tunnels and mines air monitoring</a:t>
            </a:r>
          </a:p>
          <a:p>
            <a:pPr>
              <a:defRPr/>
            </a:pPr>
            <a:r>
              <a:rPr lang="en-US" dirty="0"/>
              <a:t>Jobs</a:t>
            </a:r>
          </a:p>
          <a:p>
            <a:pPr marL="0" indent="0">
              <a:buFontTx/>
              <a:buNone/>
              <a:defRPr/>
            </a:pPr>
            <a:r>
              <a:rPr lang="en-US" sz="1412" dirty="0">
                <a:solidFill>
                  <a:srgbClr val="BE0204"/>
                </a:solidFill>
              </a:rPr>
              <a:t>Prediction of the sensor market is $15B in 2016 by </a:t>
            </a:r>
            <a:r>
              <a:rPr lang="en-US" sz="1412" dirty="0" err="1">
                <a:solidFill>
                  <a:srgbClr val="BE0204"/>
                </a:solidFill>
              </a:rPr>
              <a:t>Freedonia</a:t>
            </a:r>
            <a:r>
              <a:rPr lang="en-US" sz="1412" dirty="0">
                <a:solidFill>
                  <a:srgbClr val="BE0204"/>
                </a:solidFill>
              </a:rPr>
              <a:t> group market research</a:t>
            </a:r>
          </a:p>
          <a:p>
            <a:pPr marL="0" indent="0">
              <a:buFontTx/>
              <a:buNone/>
              <a:defRPr/>
            </a:pPr>
            <a:endParaRPr lang="en-US" sz="1235" dirty="0">
              <a:solidFill>
                <a:srgbClr val="BE0204"/>
              </a:solidFill>
            </a:endParaRPr>
          </a:p>
        </p:txBody>
      </p:sp>
      <p:sp>
        <p:nvSpPr>
          <p:cNvPr id="41987" name="Slide Number Placeholder 5">
            <a:extLst>
              <a:ext uri="{FF2B5EF4-FFF2-40B4-BE49-F238E27FC236}">
                <a16:creationId xmlns:a16="http://schemas.microsoft.com/office/drawing/2014/main" id="{B81FBB10-DC73-B026-6003-169012494D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8269288" y="261938"/>
            <a:ext cx="519112" cy="19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FCD5D1F2-6764-5F4D-8D6A-9109530ED74D}" type="slidenum">
              <a:rPr lang="en-US" altLang="en-US"/>
              <a:pPr/>
              <a:t>27</a:t>
            </a:fld>
            <a:endParaRPr lang="en-US" altLang="en-US"/>
          </a:p>
        </p:txBody>
      </p:sp>
      <p:pic>
        <p:nvPicPr>
          <p:cNvPr id="41988" name="Picture 21" descr="PG&amp;E_6in Pipe.JPG">
            <a:extLst>
              <a:ext uri="{FF2B5EF4-FFF2-40B4-BE49-F238E27FC236}">
                <a16:creationId xmlns:a16="http://schemas.microsoft.com/office/drawing/2014/main" id="{DDB85316-4D79-19E0-82BF-E6766C6C7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963" y="3962400"/>
            <a:ext cx="3175" cy="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22" descr="PG&amp;E_6in Pipe.JPG">
            <a:extLst>
              <a:ext uri="{FF2B5EF4-FFF2-40B4-BE49-F238E27FC236}">
                <a16:creationId xmlns:a16="http://schemas.microsoft.com/office/drawing/2014/main" id="{A259B445-16E0-C577-FC0C-3A5C891DA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5600" y="3767138"/>
            <a:ext cx="1587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0" name="Group 7">
            <a:extLst>
              <a:ext uri="{FF2B5EF4-FFF2-40B4-BE49-F238E27FC236}">
                <a16:creationId xmlns:a16="http://schemas.microsoft.com/office/drawing/2014/main" id="{7035E8D1-4EED-94D6-6E75-CB113D3F9A05}"/>
              </a:ext>
            </a:extLst>
          </p:cNvPr>
          <p:cNvGrpSpPr>
            <a:grpSpLocks/>
          </p:cNvGrpSpPr>
          <p:nvPr/>
        </p:nvGrpSpPr>
        <p:grpSpPr bwMode="auto">
          <a:xfrm>
            <a:off x="4135438" y="3732213"/>
            <a:ext cx="3213100" cy="1287462"/>
            <a:chOff x="4883234" y="2307318"/>
            <a:chExt cx="4508510" cy="2254255"/>
          </a:xfrm>
        </p:grpSpPr>
        <p:pic>
          <p:nvPicPr>
            <p:cNvPr id="4" name="Picture 3" descr="Tricorder-Mockup-1.png">
              <a:extLst>
                <a:ext uri="{FF2B5EF4-FFF2-40B4-BE49-F238E27FC236}">
                  <a16:creationId xmlns:a16="http://schemas.microsoft.com/office/drawing/2014/main" id="{131FFA25-505A-01E6-1138-B5AD9ABE6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3234" y="2307318"/>
              <a:ext cx="4508510" cy="225425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272004-4C72-9DD0-AD24-DCDD22B35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2252" y="2419593"/>
              <a:ext cx="840654" cy="15067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1" name="Picture 36">
            <a:extLst>
              <a:ext uri="{FF2B5EF4-FFF2-40B4-BE49-F238E27FC236}">
                <a16:creationId xmlns:a16="http://schemas.microsoft.com/office/drawing/2014/main" id="{02CB10A6-1761-06BA-7016-76EDBB1D66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1"/>
          <a:stretch>
            <a:fillRect/>
          </a:stretch>
        </p:blipFill>
        <p:spPr bwMode="auto">
          <a:xfrm>
            <a:off x="4160838" y="1597025"/>
            <a:ext cx="4856162" cy="152400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45F29417-4FA4-89EF-448A-92D6E2618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59" y="5087471"/>
            <a:ext cx="1882588" cy="1250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3" name="Picture 11">
            <a:extLst>
              <a:ext uri="{FF2B5EF4-FFF2-40B4-BE49-F238E27FC236}">
                <a16:creationId xmlns:a16="http://schemas.microsoft.com/office/drawing/2014/main" id="{099330F3-33D6-C8B4-8836-EE398D8B4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29" y="5121089"/>
            <a:ext cx="1905000" cy="1261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14" name="Picture 9" descr="Go to fullsize image">
            <a:hlinkClick r:id="rId9"/>
            <a:extLst>
              <a:ext uri="{FF2B5EF4-FFF2-40B4-BE49-F238E27FC236}">
                <a16:creationId xmlns:a16="http://schemas.microsoft.com/office/drawing/2014/main" id="{03C97C7F-8523-B31E-19B9-AE536A0C0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471" y="3748322"/>
            <a:ext cx="1009092" cy="1238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Line 2">
            <a:extLst>
              <a:ext uri="{FF2B5EF4-FFF2-40B4-BE49-F238E27FC236}">
                <a16:creationId xmlns:a16="http://schemas.microsoft.com/office/drawing/2014/main" id="{A81B3B0A-4823-A2E3-F382-29B3CE5BB0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0" y="3886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" name="Line 3">
            <a:extLst>
              <a:ext uri="{FF2B5EF4-FFF2-40B4-BE49-F238E27FC236}">
                <a16:creationId xmlns:a16="http://schemas.microsoft.com/office/drawing/2014/main" id="{2C5E104B-2545-8655-E8FF-3C6B82627A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57713" y="1371600"/>
            <a:ext cx="0" cy="54779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3" name="Rectangle 4">
            <a:extLst>
              <a:ext uri="{FF2B5EF4-FFF2-40B4-BE49-F238E27FC236}">
                <a16:creationId xmlns:a16="http://schemas.microsoft.com/office/drawing/2014/main" id="{863C24BF-C590-47EB-DC52-7EEA079D5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8229600" cy="68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000" b="1">
                <a:solidFill>
                  <a:schemeClr val="accent2"/>
                </a:solidFill>
                <a:latin typeface="Helvetica" pitchFamily="2" charset="0"/>
                <a:ea typeface="ＭＳ Ｐゴシック" panose="020B0600070205080204" pitchFamily="34" charset="-128"/>
              </a:rPr>
              <a:t>High-Sensitive and Low-Power Nanosensors</a:t>
            </a:r>
            <a:endParaRPr lang="en-US" altLang="en-US" sz="2400" b="1" u="sng">
              <a:latin typeface="Helvetica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124" name="Rectangle 5">
            <a:extLst>
              <a:ext uri="{FF2B5EF4-FFF2-40B4-BE49-F238E27FC236}">
                <a16:creationId xmlns:a16="http://schemas.microsoft.com/office/drawing/2014/main" id="{0547575C-602B-049E-BA4F-83F3D6884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62400"/>
            <a:ext cx="4524375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114300" indent="-1143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en-US" sz="1400" b="1">
                <a:latin typeface="Helvetica" pitchFamily="2" charset="0"/>
              </a:rPr>
              <a:t>Approach:</a:t>
            </a:r>
            <a:endParaRPr lang="en-US" altLang="en-US" sz="1400" b="1">
              <a:solidFill>
                <a:srgbClr val="0033CC"/>
              </a:solidFill>
              <a:latin typeface="Helvetica" pitchFamily="2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Space quality engineering and nanotechnology</a:t>
            </a:r>
            <a:endParaRPr lang="en-US" altLang="en-US" sz="1200">
              <a:latin typeface="Helvetica" pitchFamily="2" charset="0"/>
            </a:endParaRP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Helvetica" pitchFamily="2" charset="0"/>
              </a:rPr>
              <a:t>Advanced multifunctional materials/devices  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Helvetica" pitchFamily="2" charset="0"/>
              </a:rPr>
              <a:t>Individually addressable multi-channel sensing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Helvetica" pitchFamily="2" charset="0"/>
              </a:rPr>
              <a:t>Integration of sampling, sensing and computing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Helvetica" pitchFamily="2" charset="0"/>
              </a:rPr>
              <a:t>Integrated T, P, and humidity sensing</a:t>
            </a:r>
          </a:p>
          <a:p>
            <a:pPr>
              <a:lnSpc>
                <a:spcPct val="75000"/>
              </a:lnSpc>
              <a:spcBef>
                <a:spcPct val="50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Helvetica" pitchFamily="2" charset="0"/>
              </a:rPr>
              <a:t>Partnership to develop sensors for CEV</a:t>
            </a:r>
          </a:p>
        </p:txBody>
      </p:sp>
      <p:sp>
        <p:nvSpPr>
          <p:cNvPr id="5125" name="Rectangle 6">
            <a:extLst>
              <a:ext uri="{FF2B5EF4-FFF2-40B4-BE49-F238E27FC236}">
                <a16:creationId xmlns:a16="http://schemas.microsoft.com/office/drawing/2014/main" id="{232A72FC-3EF1-3B61-951C-F6AD8D7F8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6402616"/>
            <a:ext cx="4572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2713" indent="-112713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 b="1">
                <a:latin typeface="Calibri" panose="020F0502020204030204" pitchFamily="34" charset="0"/>
              </a:rPr>
              <a:t>Contact: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Calibri" panose="020F0502020204030204" pitchFamily="34" charset="0"/>
              </a:rPr>
              <a:t>	</a:t>
            </a:r>
            <a:r>
              <a:rPr lang="en-US" altLang="en-US" sz="1200">
                <a:latin typeface="Calibri" panose="020F0502020204030204" pitchFamily="34" charset="0"/>
              </a:rPr>
              <a:t>Jing Li, Ph.D., NASA ARC, </a:t>
            </a:r>
            <a:r>
              <a:rPr lang="en-US" altLang="en-US" sz="1200" err="1">
                <a:latin typeface="Calibri" panose="020F0502020204030204" pitchFamily="34" charset="0"/>
              </a:rPr>
              <a:t>jingli@arc.nasa.gov</a:t>
            </a:r>
            <a:r>
              <a:rPr lang="en-US" altLang="en-US" sz="1200">
                <a:latin typeface="Calibri" panose="020F0502020204030204" pitchFamily="34" charset="0"/>
              </a:rPr>
              <a:t>, 650-604-4352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en-US" sz="1200"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B2321E33-FE93-904B-4C7C-11E30B0A7C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371600"/>
            <a:ext cx="4495800" cy="2222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0">
            <a:spAutoFit/>
          </a:bodyPr>
          <a:lstStyle>
            <a:lvl1pPr marL="115888" indent="-115888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None/>
            </a:pPr>
            <a:r>
              <a:rPr lang="en-US" altLang="en-US" sz="1400" b="1">
                <a:latin typeface="Helvetica" pitchFamily="2" charset="0"/>
              </a:rPr>
              <a:t>High-performance </a:t>
            </a:r>
            <a:r>
              <a:rPr lang="en-US" altLang="en-US" sz="1400" b="1" err="1">
                <a:latin typeface="Helvetica" pitchFamily="2" charset="0"/>
              </a:rPr>
              <a:t>Nanosensor</a:t>
            </a:r>
            <a:r>
              <a:rPr lang="en-US" altLang="en-US" sz="1400" b="1">
                <a:latin typeface="Helvetica" pitchFamily="2" charset="0"/>
              </a:rPr>
              <a:t> Capabilities:</a:t>
            </a:r>
            <a:endParaRPr lang="en-US" altLang="en-US" sz="1400">
              <a:latin typeface="Calibri" panose="020F0502020204030204" pitchFamily="34" charset="0"/>
            </a:endParaRPr>
          </a:p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Detection limit range: ppm to ppb</a:t>
            </a:r>
          </a:p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Response time in seconds at room temperature</a:t>
            </a:r>
          </a:p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Reproducible from sensor to sensor</a:t>
            </a:r>
          </a:p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Low power: </a:t>
            </a:r>
            <a:r>
              <a:rPr lang="en-US" altLang="en-US" sz="1200" b="1" err="1">
                <a:latin typeface="Symbol" pitchFamily="2" charset="2"/>
              </a:rPr>
              <a:t>m</a:t>
            </a:r>
            <a:r>
              <a:rPr lang="en-US" altLang="en-US" sz="1200" err="1">
                <a:latin typeface="Calibri" panose="020F0502020204030204" pitchFamily="34" charset="0"/>
              </a:rPr>
              <a:t>W</a:t>
            </a:r>
            <a:r>
              <a:rPr lang="en-US" altLang="en-US" sz="1200">
                <a:latin typeface="Calibri" panose="020F0502020204030204" pitchFamily="34" charset="0"/>
              </a:rPr>
              <a:t> to </a:t>
            </a:r>
            <a:r>
              <a:rPr lang="en-US" altLang="en-US" sz="1200" err="1">
                <a:latin typeface="Calibri" panose="020F0502020204030204" pitchFamily="34" charset="0"/>
              </a:rPr>
              <a:t>mW</a:t>
            </a:r>
            <a:r>
              <a:rPr lang="en-US" altLang="en-US" sz="1200">
                <a:latin typeface="Calibri" panose="020F0502020204030204" pitchFamily="34" charset="0"/>
              </a:rPr>
              <a:t>/sensor</a:t>
            </a:r>
          </a:p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Humidity effect is linear additive</a:t>
            </a:r>
          </a:p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Sensor baseline drift is negligible compared to the sensor response</a:t>
            </a:r>
          </a:p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Easy integration (2-terminal I/V measurement)</a:t>
            </a:r>
          </a:p>
          <a:p>
            <a:pPr>
              <a:spcBef>
                <a:spcPct val="15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Sensor chip size is 1x1cm</a:t>
            </a:r>
            <a:r>
              <a:rPr lang="en-US" altLang="en-US" sz="1200" baseline="30000">
                <a:latin typeface="Calibri" panose="020F0502020204030204" pitchFamily="34" charset="0"/>
              </a:rPr>
              <a:t>2</a:t>
            </a:r>
            <a:r>
              <a:rPr lang="en-US" altLang="en-US" sz="1200">
                <a:latin typeface="Calibri" panose="020F0502020204030204" pitchFamily="34" charset="0"/>
              </a:rPr>
              <a:t> with 12-256 channels</a:t>
            </a:r>
            <a:endParaRPr lang="en-US" altLang="en-US" sz="1400">
              <a:latin typeface="Calibri" panose="020F0502020204030204" pitchFamily="34" charset="0"/>
            </a:endParaRPr>
          </a:p>
          <a:p>
            <a:pPr>
              <a:buClr>
                <a:schemeClr val="accent2"/>
              </a:buClr>
              <a:buFont typeface="Times" pitchFamily="2" charset="0"/>
              <a:buChar char="•"/>
            </a:pPr>
            <a:endParaRPr lang="en-US" altLang="en-US" sz="1400">
              <a:latin typeface="Calibri" panose="020F0502020204030204" pitchFamily="34" charset="0"/>
            </a:endParaRPr>
          </a:p>
        </p:txBody>
      </p:sp>
      <p:pic>
        <p:nvPicPr>
          <p:cNvPr id="5128" name="Picture 40" descr="bondered chip">
            <a:extLst>
              <a:ext uri="{FF2B5EF4-FFF2-40B4-BE49-F238E27FC236}">
                <a16:creationId xmlns:a16="http://schemas.microsoft.com/office/drawing/2014/main" id="{CD8A2233-FC66-161C-EF3D-1A56A7714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8" t="33044" r="35896" b="35796"/>
          <a:stretch>
            <a:fillRect/>
          </a:stretch>
        </p:blipFill>
        <p:spPr bwMode="auto">
          <a:xfrm>
            <a:off x="263525" y="1430270"/>
            <a:ext cx="879475" cy="83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42" descr="NCSU #4 02-24-05">
            <a:extLst>
              <a:ext uri="{FF2B5EF4-FFF2-40B4-BE49-F238E27FC236}">
                <a16:creationId xmlns:a16="http://schemas.microsoft.com/office/drawing/2014/main" id="{2BC4CEAD-8F4E-EF3C-D853-CD278930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4878" r="15854" b="17073"/>
          <a:stretch>
            <a:fillRect/>
          </a:stretch>
        </p:blipFill>
        <p:spPr bwMode="auto">
          <a:xfrm>
            <a:off x="152400" y="2590800"/>
            <a:ext cx="1143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Text Box 45">
            <a:extLst>
              <a:ext uri="{FF2B5EF4-FFF2-40B4-BE49-F238E27FC236}">
                <a16:creationId xmlns:a16="http://schemas.microsoft.com/office/drawing/2014/main" id="{B33B4C88-A79B-AC16-DCB8-CDB57D986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09800"/>
            <a:ext cx="9032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Calibri" panose="020F0502020204030204" pitchFamily="34" charset="0"/>
              </a:rPr>
              <a:t>Array Chip</a:t>
            </a:r>
          </a:p>
        </p:txBody>
      </p:sp>
      <p:sp>
        <p:nvSpPr>
          <p:cNvPr id="5131" name="Text Box 46">
            <a:extLst>
              <a:ext uri="{FF2B5EF4-FFF2-40B4-BE49-F238E27FC236}">
                <a16:creationId xmlns:a16="http://schemas.microsoft.com/office/drawing/2014/main" id="{17181AA7-586A-8DF8-8FEB-9BCE65046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657600"/>
            <a:ext cx="12763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Calibri" panose="020F0502020204030204" pitchFamily="34" charset="0"/>
              </a:rPr>
              <a:t>Sensing module</a:t>
            </a:r>
          </a:p>
        </p:txBody>
      </p:sp>
      <p:sp>
        <p:nvSpPr>
          <p:cNvPr id="5132" name="Text Box 47">
            <a:extLst>
              <a:ext uri="{FF2B5EF4-FFF2-40B4-BE49-F238E27FC236}">
                <a16:creationId xmlns:a16="http://schemas.microsoft.com/office/drawing/2014/main" id="{83173D1B-2BEF-353C-764D-9912F04D1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209800"/>
            <a:ext cx="18780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Calibri" panose="020F0502020204030204" pitchFamily="34" charset="0"/>
              </a:rPr>
              <a:t>Wireless sensing module</a:t>
            </a:r>
          </a:p>
        </p:txBody>
      </p:sp>
      <p:sp>
        <p:nvSpPr>
          <p:cNvPr id="5133" name="Text Box 48">
            <a:extLst>
              <a:ext uri="{FF2B5EF4-FFF2-40B4-BE49-F238E27FC236}">
                <a16:creationId xmlns:a16="http://schemas.microsoft.com/office/drawing/2014/main" id="{E3FCA987-321A-C8EA-3DF0-C5537F9AC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5" y="3657600"/>
            <a:ext cx="1319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Calibri" panose="020F0502020204030204" pitchFamily="34" charset="0"/>
              </a:rPr>
              <a:t>Handheld device</a:t>
            </a:r>
          </a:p>
        </p:txBody>
      </p:sp>
      <p:sp>
        <p:nvSpPr>
          <p:cNvPr id="5134" name="Text Box 49">
            <a:extLst>
              <a:ext uri="{FF2B5EF4-FFF2-40B4-BE49-F238E27FC236}">
                <a16:creationId xmlns:a16="http://schemas.microsoft.com/office/drawing/2014/main" id="{45FC0135-FC42-F3A0-536B-9C29ED140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295400"/>
            <a:ext cx="10525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800">
              <a:latin typeface="Calibri" panose="020F0502020204030204" pitchFamily="34" charset="0"/>
            </a:endParaRPr>
          </a:p>
          <a:p>
            <a:r>
              <a:rPr lang="en-US" altLang="en-US" sz="800">
                <a:latin typeface="Calibri" panose="020F0502020204030204" pitchFamily="34" charset="0"/>
              </a:rPr>
              <a:t>Distributed sensing</a:t>
            </a:r>
          </a:p>
          <a:p>
            <a:r>
              <a:rPr lang="en-US" altLang="en-US" sz="800">
                <a:latin typeface="Calibri" panose="020F0502020204030204" pitchFamily="34" charset="0"/>
              </a:rPr>
              <a:t>for cabin air</a:t>
            </a:r>
          </a:p>
          <a:p>
            <a:endParaRPr lang="en-US" altLang="en-US" sz="800">
              <a:latin typeface="Calibri" panose="020F0502020204030204" pitchFamily="34" charset="0"/>
            </a:endParaRPr>
          </a:p>
          <a:p>
            <a:r>
              <a:rPr lang="en-US" altLang="en-US" sz="800">
                <a:latin typeface="Calibri" panose="020F0502020204030204" pitchFamily="34" charset="0"/>
              </a:rPr>
              <a:t>Surveillance</a:t>
            </a:r>
          </a:p>
        </p:txBody>
      </p:sp>
      <p:sp>
        <p:nvSpPr>
          <p:cNvPr id="5135" name="Text Box 50">
            <a:extLst>
              <a:ext uri="{FF2B5EF4-FFF2-40B4-BE49-F238E27FC236}">
                <a16:creationId xmlns:a16="http://schemas.microsoft.com/office/drawing/2014/main" id="{229EA543-CBED-732C-662E-3AB717644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488" y="2667000"/>
            <a:ext cx="1096962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latin typeface="Calibri" panose="020F0502020204030204" pitchFamily="34" charset="0"/>
              </a:rPr>
              <a:t>Space qualified for:</a:t>
            </a:r>
          </a:p>
          <a:p>
            <a:endParaRPr lang="en-US" altLang="en-US" sz="800">
              <a:latin typeface="Calibri" panose="020F0502020204030204" pitchFamily="34" charset="0"/>
            </a:endParaRPr>
          </a:p>
          <a:p>
            <a:r>
              <a:rPr lang="en-US" altLang="en-US" sz="800">
                <a:latin typeface="Calibri" panose="020F0502020204030204" pitchFamily="34" charset="0"/>
              </a:rPr>
              <a:t>Plug and play test</a:t>
            </a:r>
          </a:p>
          <a:p>
            <a:endParaRPr lang="en-US" altLang="en-US" sz="800">
              <a:latin typeface="Calibri" panose="020F0502020204030204" pitchFamily="34" charset="0"/>
            </a:endParaRPr>
          </a:p>
          <a:p>
            <a:r>
              <a:rPr lang="en-US" altLang="en-US" sz="800">
                <a:latin typeface="Calibri" panose="020F0502020204030204" pitchFamily="34" charset="0"/>
              </a:rPr>
              <a:t>Complementary test</a:t>
            </a:r>
          </a:p>
          <a:p>
            <a:endParaRPr lang="en-US" altLang="en-US" sz="800">
              <a:latin typeface="Calibri" panose="020F0502020204030204" pitchFamily="34" charset="0"/>
            </a:endParaRPr>
          </a:p>
        </p:txBody>
      </p:sp>
      <p:sp>
        <p:nvSpPr>
          <p:cNvPr id="5136" name="Rectangle 51">
            <a:extLst>
              <a:ext uri="{FF2B5EF4-FFF2-40B4-BE49-F238E27FC236}">
                <a16:creationId xmlns:a16="http://schemas.microsoft.com/office/drawing/2014/main" id="{84AEDE50-89A0-C941-02CD-5CA122DFC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2510" y="2756452"/>
            <a:ext cx="11430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800">
              <a:latin typeface="Calibri" panose="020F0502020204030204" pitchFamily="34" charset="0"/>
            </a:endParaRPr>
          </a:p>
          <a:p>
            <a:r>
              <a:rPr lang="en-US" altLang="en-US" sz="800">
                <a:latin typeface="Calibri" panose="020F0502020204030204" pitchFamily="34" charset="0"/>
              </a:rPr>
              <a:t>First responders use</a:t>
            </a:r>
          </a:p>
          <a:p>
            <a:endParaRPr lang="en-US" altLang="en-US" sz="800">
              <a:latin typeface="Calibri" panose="020F0502020204030204" pitchFamily="34" charset="0"/>
            </a:endParaRPr>
          </a:p>
          <a:p>
            <a:r>
              <a:rPr lang="en-US" altLang="en-US" sz="800">
                <a:latin typeface="Calibri" panose="020F0502020204030204" pitchFamily="34" charset="0"/>
              </a:rPr>
              <a:t>Point test and decision</a:t>
            </a:r>
          </a:p>
        </p:txBody>
      </p:sp>
      <p:sp>
        <p:nvSpPr>
          <p:cNvPr id="5137" name="Text Box 52">
            <a:extLst>
              <a:ext uri="{FF2B5EF4-FFF2-40B4-BE49-F238E27FC236}">
                <a16:creationId xmlns:a16="http://schemas.microsoft.com/office/drawing/2014/main" id="{2C70EC51-83C6-1ADB-41F4-D19D7832C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447800"/>
            <a:ext cx="8794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800">
                <a:latin typeface="Calibri" panose="020F0502020204030204" pitchFamily="34" charset="0"/>
              </a:rPr>
              <a:t>Badge detector</a:t>
            </a:r>
          </a:p>
          <a:p>
            <a:endParaRPr lang="en-US" altLang="en-US" sz="800">
              <a:latin typeface="Calibri" panose="020F0502020204030204" pitchFamily="34" charset="0"/>
            </a:endParaRPr>
          </a:p>
          <a:p>
            <a:r>
              <a:rPr lang="en-US" altLang="en-US" sz="800">
                <a:latin typeface="Calibri" panose="020F0502020204030204" pitchFamily="34" charset="0"/>
              </a:rPr>
              <a:t>Area chemical </a:t>
            </a:r>
          </a:p>
          <a:p>
            <a:r>
              <a:rPr lang="en-US" altLang="en-US" sz="800">
                <a:latin typeface="Calibri" panose="020F0502020204030204" pitchFamily="34" charset="0"/>
              </a:rPr>
              <a:t>monitoring</a:t>
            </a:r>
          </a:p>
        </p:txBody>
      </p:sp>
      <p:sp>
        <p:nvSpPr>
          <p:cNvPr id="5138" name="Rectangle 206">
            <a:extLst>
              <a:ext uri="{FF2B5EF4-FFF2-40B4-BE49-F238E27FC236}">
                <a16:creationId xmlns:a16="http://schemas.microsoft.com/office/drawing/2014/main" id="{0A87F1B5-B8F8-2FDD-D108-7FF385FF0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6653" y="3340660"/>
            <a:ext cx="4419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000" b="1">
                <a:solidFill>
                  <a:schemeClr val="accent2"/>
                </a:solidFill>
                <a:latin typeface="Calibri" panose="020F0502020204030204" pitchFamily="34" charset="0"/>
              </a:rPr>
              <a:t>Our sensors have: High sensitivity vs. polymer sensors </a:t>
            </a:r>
          </a:p>
          <a:p>
            <a:r>
              <a:rPr lang="en-US" altLang="en-US" sz="1000" b="1">
                <a:solidFill>
                  <a:schemeClr val="accent2"/>
                </a:solidFill>
                <a:latin typeface="Calibri" panose="020F0502020204030204" pitchFamily="34" charset="0"/>
              </a:rPr>
              <a:t>	       Low power vs. metal oxides sensors</a:t>
            </a:r>
          </a:p>
          <a:p>
            <a:r>
              <a:rPr lang="en-US" altLang="en-US" sz="1000" b="1">
                <a:solidFill>
                  <a:schemeClr val="accent2"/>
                </a:solidFill>
                <a:latin typeface="Calibri" panose="020F0502020204030204" pitchFamily="34" charset="0"/>
              </a:rPr>
              <a:t>                                 Wider analyte spectrum vs. both above sensors</a:t>
            </a:r>
          </a:p>
        </p:txBody>
      </p:sp>
      <p:grpSp>
        <p:nvGrpSpPr>
          <p:cNvPr id="5140" name="Group 211">
            <a:extLst>
              <a:ext uri="{FF2B5EF4-FFF2-40B4-BE49-F238E27FC236}">
                <a16:creationId xmlns:a16="http://schemas.microsoft.com/office/drawing/2014/main" id="{3E031F60-D2AA-65D8-7F91-94539985F925}"/>
              </a:ext>
            </a:extLst>
          </p:cNvPr>
          <p:cNvGrpSpPr>
            <a:grpSpLocks/>
          </p:cNvGrpSpPr>
          <p:nvPr/>
        </p:nvGrpSpPr>
        <p:grpSpPr bwMode="auto">
          <a:xfrm>
            <a:off x="2362201" y="1437248"/>
            <a:ext cx="1066800" cy="838200"/>
            <a:chOff x="1584" y="1344"/>
            <a:chExt cx="3120" cy="2307"/>
          </a:xfrm>
        </p:grpSpPr>
        <p:pic>
          <p:nvPicPr>
            <p:cNvPr id="5142" name="Picture 212" descr="Sacha's B-Day_2007 012">
              <a:extLst>
                <a:ext uri="{FF2B5EF4-FFF2-40B4-BE49-F238E27FC236}">
                  <a16:creationId xmlns:a16="http://schemas.microsoft.com/office/drawing/2014/main" id="{573F062C-7206-DCA3-962C-654E9A1EE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lum bright="26000" contras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6" t="9422" r="2856"/>
            <a:stretch>
              <a:fillRect/>
            </a:stretch>
          </p:blipFill>
          <p:spPr bwMode="auto">
            <a:xfrm>
              <a:off x="1584" y="1344"/>
              <a:ext cx="3120" cy="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13" descr="bondered chip">
              <a:extLst>
                <a:ext uri="{FF2B5EF4-FFF2-40B4-BE49-F238E27FC236}">
                  <a16:creationId xmlns:a16="http://schemas.microsoft.com/office/drawing/2014/main" id="{14DA5A35-BB17-DA8A-0A09-2A99D90534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898" t="33044" r="35896" b="35796"/>
            <a:stretch>
              <a:fillRect/>
            </a:stretch>
          </p:blipFill>
          <p:spPr bwMode="auto">
            <a:xfrm>
              <a:off x="3091" y="1680"/>
              <a:ext cx="432" cy="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41" name="Rectangle 214">
            <a:extLst>
              <a:ext uri="{FF2B5EF4-FFF2-40B4-BE49-F238E27FC236}">
                <a16:creationId xmlns:a16="http://schemas.microsoft.com/office/drawing/2014/main" id="{A852D708-64C4-081D-5BFB-AE3FF922E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867400"/>
            <a:ext cx="45720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400" b="1">
                <a:latin typeface="Helvetica" pitchFamily="2" charset="0"/>
              </a:rPr>
              <a:t>Impact:  </a:t>
            </a:r>
          </a:p>
          <a:p>
            <a:pPr>
              <a:lnSpc>
                <a:spcPct val="80000"/>
              </a:lnSpc>
              <a:spcBef>
                <a:spcPct val="50000"/>
              </a:spcBef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Helvetica" pitchFamily="2" charset="0"/>
              </a:rPr>
              <a:t>In-situ, real time, automated measurement</a:t>
            </a:r>
          </a:p>
          <a:p>
            <a:pPr>
              <a:lnSpc>
                <a:spcPct val="75000"/>
              </a:lnSpc>
              <a:spcBef>
                <a:spcPct val="50000"/>
              </a:spcBef>
              <a:spcAft>
                <a:spcPct val="100000"/>
              </a:spcAft>
              <a:buClr>
                <a:schemeClr val="accent2"/>
              </a:buClr>
              <a:buFont typeface="Times" pitchFamily="2" charset="0"/>
              <a:buChar char="•"/>
            </a:pPr>
            <a:r>
              <a:rPr lang="en-US" altLang="en-US" sz="1200">
                <a:latin typeface="Calibri" panose="020F0502020204030204" pitchFamily="34" charset="0"/>
              </a:rPr>
              <a:t>High sensitivity with low power and low cost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FB6DAE5-6EC7-90AC-2687-C75D01FC3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6288" y="3851137"/>
            <a:ext cx="4510087" cy="25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  <a:tab pos="973138" algn="l"/>
              </a:tabLs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marL="0" indent="0"/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  <a:p>
            <a:pPr>
              <a:buFontTx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Development work at NASA Ames since 2002</a:t>
            </a:r>
          </a:p>
          <a:p>
            <a:pPr>
              <a:buFontTx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Highly mature sensor; most well-developed Nano Chemical Sensor System in the world to date</a:t>
            </a:r>
          </a:p>
          <a:p>
            <a:pPr lvl="1">
              <a:buFont typeface="Lucida Grande" panose="020B0600040502020204" pitchFamily="34" charset="0"/>
              <a:buChar char="−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Tested aboard a US Navy Satellite in 2007</a:t>
            </a:r>
          </a:p>
          <a:p>
            <a:pPr lvl="1">
              <a:buFont typeface="Lucida Grande" panose="020B0600040502020204" pitchFamily="34" charset="0"/>
              <a:buChar char="−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Deployed in JPL E-Nose in the International Space Station (Cabin air quality monitor) since November 2008</a:t>
            </a:r>
          </a:p>
          <a:p>
            <a:pPr lvl="1">
              <a:buFont typeface="Lucida Grande" panose="020B0600040502020204" pitchFamily="34" charset="0"/>
              <a:buChar char="−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Dept. of Homeland Security funded for field-test for various threats in recent months</a:t>
            </a:r>
          </a:p>
          <a:p>
            <a:pPr lvl="1">
              <a:buFont typeface="Lucida Grande" panose="020B0600040502020204" pitchFamily="34" charset="0"/>
              <a:buChar char="−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Dept. of Human Health Services funded for COVID-19 detection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30+ peer-reviewed journal publications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11 US patents</a:t>
            </a:r>
          </a:p>
          <a:p>
            <a:pPr>
              <a:buFontTx/>
              <a:buChar char="•"/>
            </a:pPr>
            <a:r>
              <a:rPr lang="en-US" altLang="en-US" sz="1100">
                <a:solidFill>
                  <a:srgbClr val="000000"/>
                </a:solidFill>
                <a:latin typeface="Times New Roman" panose="02020603050405020304" pitchFamily="18" charset="0"/>
              </a:rPr>
              <a:t>Ready for mass production and commercialization	</a:t>
            </a:r>
            <a:endParaRPr lang="en-US" altLang="en-US" sz="1100">
              <a:solidFill>
                <a:srgbClr val="33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37B3B8-8F36-06DC-9850-ABA7C15B5C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34" y="2531169"/>
            <a:ext cx="752797" cy="11492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6">
            <a:extLst>
              <a:ext uri="{FF2B5EF4-FFF2-40B4-BE49-F238E27FC236}">
                <a16:creationId xmlns:a16="http://schemas.microsoft.com/office/drawing/2014/main" id="{6D0D4E32-DB43-4BE3-4E2E-A1E96BE719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2438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7">
            <a:extLst>
              <a:ext uri="{FF2B5EF4-FFF2-40B4-BE49-F238E27FC236}">
                <a16:creationId xmlns:a16="http://schemas.microsoft.com/office/drawing/2014/main" id="{0AB8A280-012D-6C9F-3E4C-F23D6E74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3571875"/>
            <a:ext cx="1087437" cy="84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8">
            <a:extLst>
              <a:ext uri="{FF2B5EF4-FFF2-40B4-BE49-F238E27FC236}">
                <a16:creationId xmlns:a16="http://schemas.microsoft.com/office/drawing/2014/main" id="{14E64A16-F6C4-A300-AEAB-C37223BF4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90875"/>
            <a:ext cx="62865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9">
            <a:extLst>
              <a:ext uri="{FF2B5EF4-FFF2-40B4-BE49-F238E27FC236}">
                <a16:creationId xmlns:a16="http://schemas.microsoft.com/office/drawing/2014/main" id="{FF3D04FA-2A9E-521E-2FEB-DB45BE203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3190875"/>
            <a:ext cx="14668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10">
            <a:extLst>
              <a:ext uri="{FF2B5EF4-FFF2-40B4-BE49-F238E27FC236}">
                <a16:creationId xmlns:a16="http://schemas.microsoft.com/office/drawing/2014/main" id="{0E473FDA-6D74-B2E3-24DD-A5B9C614B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810000"/>
            <a:ext cx="10636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Nanotech gas </a:t>
            </a:r>
            <a:endParaRPr lang="en-US" altLang="en-US" sz="1200"/>
          </a:p>
          <a:p>
            <a:pPr>
              <a:lnSpc>
                <a:spcPct val="9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sensors</a:t>
            </a:r>
            <a:endParaRPr lang="en-US" altLang="en-US" sz="1200"/>
          </a:p>
          <a:p>
            <a:pPr>
              <a:lnSpc>
                <a:spcPct val="95000"/>
              </a:lnSpc>
            </a:pPr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5ED7384E-813C-EC58-3E06-9088C9230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488" y="1493838"/>
            <a:ext cx="1755775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200" b="1">
                <a:solidFill>
                  <a:srgbClr val="000000"/>
                </a:solidFill>
              </a:rPr>
              <a:t>Uninhabited Aircraft</a:t>
            </a:r>
          </a:p>
        </p:txBody>
      </p:sp>
      <p:sp>
        <p:nvSpPr>
          <p:cNvPr id="7175" name="Text Box 12">
            <a:extLst>
              <a:ext uri="{FF2B5EF4-FFF2-40B4-BE49-F238E27FC236}">
                <a16:creationId xmlns:a16="http://schemas.microsoft.com/office/drawing/2014/main" id="{479AB512-AA3A-7F1E-E7E6-CA25195B2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71600"/>
            <a:ext cx="533082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indent="-307975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Objectives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To greatly increase science measurement capability with less mass and less power requirements for electronics and sensors. 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Applications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Fuel leak detection for launch vehicles - KSC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Air monitoring in ISS, shuttle and CEV – JPL, JSC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UAV surveillance of global weather and forest fire monitoring - GSFC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New science demonstration for chemical detection in space - GSFC</a:t>
            </a:r>
            <a:endParaRPr lang="en-US" altLang="en-US"/>
          </a:p>
          <a:p>
            <a:pPr lvl="1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Radiation detection - JSC</a:t>
            </a:r>
          </a:p>
        </p:txBody>
      </p:sp>
      <p:pic>
        <p:nvPicPr>
          <p:cNvPr id="7176" name="Picture 13">
            <a:extLst>
              <a:ext uri="{FF2B5EF4-FFF2-40B4-BE49-F238E27FC236}">
                <a16:creationId xmlns:a16="http://schemas.microsoft.com/office/drawing/2014/main" id="{2551ACD6-D809-5026-7321-B6C312C0C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876800"/>
            <a:ext cx="13065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4">
            <a:extLst>
              <a:ext uri="{FF2B5EF4-FFF2-40B4-BE49-F238E27FC236}">
                <a16:creationId xmlns:a16="http://schemas.microsoft.com/office/drawing/2014/main" id="{094BFE48-3A92-29AE-CC64-4C19F7D07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4876800"/>
            <a:ext cx="137318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5">
            <a:extLst>
              <a:ext uri="{FF2B5EF4-FFF2-40B4-BE49-F238E27FC236}">
                <a16:creationId xmlns:a16="http://schemas.microsoft.com/office/drawing/2014/main" id="{E8C1499F-629E-1EE6-EFC5-4AF54F960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54575"/>
            <a:ext cx="14573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Text Box 16">
            <a:extLst>
              <a:ext uri="{FF2B5EF4-FFF2-40B4-BE49-F238E27FC236}">
                <a16:creationId xmlns:a16="http://schemas.microsoft.com/office/drawing/2014/main" id="{FCC13563-7258-990E-3B64-E946E60B5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7075" y="6080125"/>
            <a:ext cx="7794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Here: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Earth</a:t>
            </a:r>
          </a:p>
        </p:txBody>
      </p:sp>
      <p:sp>
        <p:nvSpPr>
          <p:cNvPr id="7180" name="Text Box 17">
            <a:extLst>
              <a:ext uri="{FF2B5EF4-FFF2-40B4-BE49-F238E27FC236}">
                <a16:creationId xmlns:a16="http://schemas.microsoft.com/office/drawing/2014/main" id="{3C9CAE59-24E5-7737-16CB-66BBAB11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8675" y="6080125"/>
            <a:ext cx="89693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There: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Space</a:t>
            </a:r>
          </a:p>
        </p:txBody>
      </p:sp>
      <p:sp>
        <p:nvSpPr>
          <p:cNvPr id="7181" name="Text Box 18">
            <a:extLst>
              <a:ext uri="{FF2B5EF4-FFF2-40B4-BE49-F238E27FC236}">
                <a16:creationId xmlns:a16="http://schemas.microsoft.com/office/drawing/2014/main" id="{4AD02637-EDCD-F27F-E9FA-C4E6710B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2525" y="6080125"/>
            <a:ext cx="16017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Beyond: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>
                <a:solidFill>
                  <a:srgbClr val="000000"/>
                </a:solidFill>
              </a:rPr>
              <a:t>Outer Space</a:t>
            </a:r>
          </a:p>
        </p:txBody>
      </p:sp>
      <p:pic>
        <p:nvPicPr>
          <p:cNvPr id="7182" name="Picture 19">
            <a:extLst>
              <a:ext uri="{FF2B5EF4-FFF2-40B4-BE49-F238E27FC236}">
                <a16:creationId xmlns:a16="http://schemas.microsoft.com/office/drawing/2014/main" id="{39AA8C5A-BC09-6222-FA6E-63887A9D8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4191000"/>
            <a:ext cx="944562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20">
            <a:extLst>
              <a:ext uri="{FF2B5EF4-FFF2-40B4-BE49-F238E27FC236}">
                <a16:creationId xmlns:a16="http://schemas.microsoft.com/office/drawing/2014/main" id="{5F67A4D4-02DF-94A1-F1C9-9D0FF9D6D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11"/>
          <a:stretch>
            <a:fillRect/>
          </a:stretch>
        </p:blipFill>
        <p:spPr bwMode="auto">
          <a:xfrm>
            <a:off x="-152400" y="4419600"/>
            <a:ext cx="20669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">
            <a:extLst>
              <a:ext uri="{FF2B5EF4-FFF2-40B4-BE49-F238E27FC236}">
                <a16:creationId xmlns:a16="http://schemas.microsoft.com/office/drawing/2014/main" id="{B488307D-E601-8891-8527-C2445A8F692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152400"/>
            <a:ext cx="8266113" cy="762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2800">
                <a:solidFill>
                  <a:srgbClr val="000000"/>
                </a:solidFill>
                <a:ea typeface="ＭＳ Ｐゴシック" panose="020B0600070205080204" pitchFamily="34" charset="-128"/>
              </a:rPr>
              <a:t>Nano Chemical Sensors for NASA Mission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165F0714-173F-EE88-D0C0-C55B3F6210E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33400" y="152400"/>
            <a:ext cx="8150225" cy="1050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sz="2800" dirty="0">
                <a:solidFill>
                  <a:srgbClr val="000000"/>
                </a:solidFill>
                <a:ea typeface="ＭＳ Ｐゴシック" panose="020B0600070205080204" pitchFamily="34" charset="-128"/>
              </a:rPr>
              <a:t>Nano Chemsensors for Terrestrial Applications</a:t>
            </a:r>
          </a:p>
        </p:txBody>
      </p:sp>
      <p:pic>
        <p:nvPicPr>
          <p:cNvPr id="9218" name="Picture 6">
            <a:extLst>
              <a:ext uri="{FF2B5EF4-FFF2-40B4-BE49-F238E27FC236}">
                <a16:creationId xmlns:a16="http://schemas.microsoft.com/office/drawing/2014/main" id="{BBC925B9-87EB-2602-BF6C-8F8F45170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57350"/>
            <a:ext cx="21717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>
            <a:extLst>
              <a:ext uri="{FF2B5EF4-FFF2-40B4-BE49-F238E27FC236}">
                <a16:creationId xmlns:a16="http://schemas.microsoft.com/office/drawing/2014/main" id="{C59509BA-EFC5-AE40-CDC7-1579E55F9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1647825"/>
            <a:ext cx="2012950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>
            <a:extLst>
              <a:ext uri="{FF2B5EF4-FFF2-40B4-BE49-F238E27FC236}">
                <a16:creationId xmlns:a16="http://schemas.microsoft.com/office/drawing/2014/main" id="{F0913153-7F14-EE01-D592-A7028A75A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85925"/>
            <a:ext cx="2152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>
            <a:extLst>
              <a:ext uri="{FF2B5EF4-FFF2-40B4-BE49-F238E27FC236}">
                <a16:creationId xmlns:a16="http://schemas.microsoft.com/office/drawing/2014/main" id="{0F82D714-35AA-DBE9-EC2E-E1FA623C8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1636713"/>
            <a:ext cx="2409825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 Box 10">
            <a:extLst>
              <a:ext uri="{FF2B5EF4-FFF2-40B4-BE49-F238E27FC236}">
                <a16:creationId xmlns:a16="http://schemas.microsoft.com/office/drawing/2014/main" id="{55865247-ACE6-4FFC-1E0C-59163116C6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213" y="3975100"/>
            <a:ext cx="141605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Defense &amp;</a:t>
            </a: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Homeland</a:t>
            </a: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security</a:t>
            </a:r>
          </a:p>
        </p:txBody>
      </p:sp>
      <p:sp>
        <p:nvSpPr>
          <p:cNvPr id="9223" name="Text Box 11">
            <a:extLst>
              <a:ext uri="{FF2B5EF4-FFF2-40B4-BE49-F238E27FC236}">
                <a16:creationId xmlns:a16="http://schemas.microsoft.com/office/drawing/2014/main" id="{38820272-4711-FE6C-FE31-BE32BEE16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00" y="3975100"/>
            <a:ext cx="10779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Process control</a:t>
            </a:r>
          </a:p>
        </p:txBody>
      </p:sp>
      <p:sp>
        <p:nvSpPr>
          <p:cNvPr id="9224" name="Text Box 12">
            <a:extLst>
              <a:ext uri="{FF2B5EF4-FFF2-40B4-BE49-F238E27FC236}">
                <a16:creationId xmlns:a16="http://schemas.microsoft.com/office/drawing/2014/main" id="{192A58F8-1390-C3CD-5061-B7C1E4D42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8888" y="3932238"/>
            <a:ext cx="1692275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Environment</a:t>
            </a: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monitoring</a:t>
            </a:r>
          </a:p>
        </p:txBody>
      </p:sp>
      <p:sp>
        <p:nvSpPr>
          <p:cNvPr id="9225" name="Text Box 13">
            <a:extLst>
              <a:ext uri="{FF2B5EF4-FFF2-40B4-BE49-F238E27FC236}">
                <a16:creationId xmlns:a16="http://schemas.microsoft.com/office/drawing/2014/main" id="{8FA96A62-8692-BE2F-B09A-FA3068B70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4888" y="3932238"/>
            <a:ext cx="1306512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Medical</a:t>
            </a: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</a:rPr>
              <a:t>diagnoses</a:t>
            </a:r>
          </a:p>
        </p:txBody>
      </p:sp>
      <p:sp>
        <p:nvSpPr>
          <p:cNvPr id="9226" name="Text Box 14">
            <a:extLst>
              <a:ext uri="{FF2B5EF4-FFF2-40B4-BE49-F238E27FC236}">
                <a16:creationId xmlns:a16="http://schemas.microsoft.com/office/drawing/2014/main" id="{94461467-310C-BE3B-7862-7472B98F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0288" y="5226050"/>
            <a:ext cx="74041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Requirements: high sensitivity and selectivity, </a:t>
            </a: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fast response, </a:t>
            </a: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low power consumption, </a:t>
            </a: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small size, </a:t>
            </a:r>
            <a:endParaRPr lang="en-US" altLang="en-US" dirty="0"/>
          </a:p>
          <a:p>
            <a:pPr>
              <a:lnSpc>
                <a:spcPct val="95000"/>
              </a:lnSpc>
            </a:pPr>
            <a:r>
              <a:rPr lang="en-US" altLang="en-US" sz="1800" dirty="0">
                <a:solidFill>
                  <a:srgbClr val="000000"/>
                </a:solidFill>
              </a:rPr>
              <a:t>high discrimination power.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itle 1">
            <a:extLst>
              <a:ext uri="{FF2B5EF4-FFF2-40B4-BE49-F238E27FC236}">
                <a16:creationId xmlns:a16="http://schemas.microsoft.com/office/drawing/2014/main" id="{A60EEE41-04C6-C55B-D2AD-4DE5CF0405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Sensor Technology</a:t>
            </a:r>
          </a:p>
        </p:txBody>
      </p:sp>
      <p:sp>
        <p:nvSpPr>
          <p:cNvPr id="5122" name="Content Placeholder 2">
            <a:extLst>
              <a:ext uri="{FF2B5EF4-FFF2-40B4-BE49-F238E27FC236}">
                <a16:creationId xmlns:a16="http://schemas.microsoft.com/office/drawing/2014/main" id="{00E4CE53-B0A5-7DF1-0C10-3846472A8D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57200" y="1420813"/>
            <a:ext cx="8229600" cy="4525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ea typeface="ＭＳ Ｐゴシック" panose="020B0600070205080204" pitchFamily="34" charset="-128"/>
              </a:rPr>
              <a:t>Sensor type: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Chemical sensors – air monitoring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Chem/bio sensors – human health monitoring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Chem/bio sensor – human/environment monitoring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Technique: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Electronic – resistance, capacitance, FET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Platform: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Smartphone sensors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Portable breath and blood analyzer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Wearable sensors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Materials: </a:t>
            </a:r>
          </a:p>
          <a:p>
            <a:pPr lvl="1"/>
            <a:r>
              <a:rPr lang="en-US" altLang="en-US" sz="1600" dirty="0">
                <a:ea typeface="ＭＳ Ｐゴシック" panose="020B0600070205080204" pitchFamily="34" charset="-128"/>
              </a:rPr>
              <a:t>Carbon nanotubes, Graphene, Metal - NP, NW, Nano cage, etc., Metal oxides – NP, NW, NF, Polymers and Polymer composites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Substrates: </a:t>
            </a:r>
          </a:p>
          <a:p>
            <a:pPr lvl="1"/>
            <a:r>
              <a:rPr lang="en-US" altLang="en-US" sz="1800" dirty="0">
                <a:ea typeface="ＭＳ Ｐゴシック" panose="020B0600070205080204" pitchFamily="34" charset="-128"/>
              </a:rPr>
              <a:t>Silicon</a:t>
            </a:r>
            <a:r>
              <a:rPr lang="en-US" altLang="en-US" sz="1800">
                <a:ea typeface="ＭＳ Ｐゴシック" panose="020B0600070205080204" pitchFamily="34" charset="-128"/>
              </a:rPr>
              <a:t>, Kapton</a:t>
            </a:r>
            <a:r>
              <a:rPr lang="en-US" altLang="en-US" sz="1800" dirty="0">
                <a:ea typeface="ＭＳ Ｐゴシック" panose="020B0600070205080204" pitchFamily="34" charset="-128"/>
              </a:rPr>
              <a:t>, Paper, Cloth, Ceramic, PCB board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7E378D81-A4DA-F052-0C51-682FFD97605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200">
                <a:ea typeface="ＭＳ Ｐゴシック" panose="020B0600070205080204" pitchFamily="34" charset="-128"/>
              </a:rPr>
              <a:t>Sensor Devices</a:t>
            </a:r>
          </a:p>
        </p:txBody>
      </p:sp>
      <p:pic>
        <p:nvPicPr>
          <p:cNvPr id="6146" name="Picture 4">
            <a:extLst>
              <a:ext uri="{FF2B5EF4-FFF2-40B4-BE49-F238E27FC236}">
                <a16:creationId xmlns:a16="http://schemas.microsoft.com/office/drawing/2014/main" id="{E8480224-0362-74FA-2CEF-15733F2193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030413"/>
            <a:ext cx="21875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5">
            <a:extLst>
              <a:ext uri="{FF2B5EF4-FFF2-40B4-BE49-F238E27FC236}">
                <a16:creationId xmlns:a16="http://schemas.microsoft.com/office/drawing/2014/main" id="{69337F9E-1AF3-076A-E123-E0B01ABA0B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62100"/>
            <a:ext cx="2187575" cy="328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Box 1">
            <a:extLst>
              <a:ext uri="{FF2B5EF4-FFF2-40B4-BE49-F238E27FC236}">
                <a16:creationId xmlns:a16="http://schemas.microsoft.com/office/drawing/2014/main" id="{6FDED413-0996-9F21-E237-45E8ABB45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4876800"/>
            <a:ext cx="4089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This technology won NASA Government Invention of the year Award in 2012.</a:t>
            </a:r>
          </a:p>
        </p:txBody>
      </p:sp>
      <p:sp>
        <p:nvSpPr>
          <p:cNvPr id="6149" name="TextBox 2">
            <a:extLst>
              <a:ext uri="{FF2B5EF4-FFF2-40B4-BE49-F238E27FC236}">
                <a16:creationId xmlns:a16="http://schemas.microsoft.com/office/drawing/2014/main" id="{A2B3F57E-B4F8-777D-52CB-3B62DD6E41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813" y="4876800"/>
            <a:ext cx="3590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 newly developed sensing device with 64-sensors for breath analysis of COVID.</a:t>
            </a:r>
          </a:p>
        </p:txBody>
      </p:sp>
      <p:pic>
        <p:nvPicPr>
          <p:cNvPr id="6150" name="Picture 1">
            <a:extLst>
              <a:ext uri="{FF2B5EF4-FFF2-40B4-BE49-F238E27FC236}">
                <a16:creationId xmlns:a16="http://schemas.microsoft.com/office/drawing/2014/main" id="{933EC716-AE25-B45E-88D9-6D34EAB7D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1944688"/>
            <a:ext cx="35941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23963E26-EEF1-A8DC-6913-8C6281C69350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304800" y="2362200"/>
          <a:ext cx="38100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521200" imgH="2578100" progId="Photoshop.Image.6">
                  <p:embed/>
                </p:oleObj>
              </mc:Choice>
              <mc:Fallback>
                <p:oleObj name="Image" r:id="rId2" imgW="4521200" imgH="2578100" progId="Photoshop.Image.6">
                  <p:embed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23963E26-EEF1-A8DC-6913-8C6281C6935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362200"/>
                        <a:ext cx="3810000" cy="217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Line 44">
            <a:extLst>
              <a:ext uri="{FF2B5EF4-FFF2-40B4-BE49-F238E27FC236}">
                <a16:creationId xmlns:a16="http://schemas.microsoft.com/office/drawing/2014/main" id="{4A969C93-2F3E-B3DE-42AD-001CBF2909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8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7" name="Line 45">
            <a:extLst>
              <a:ext uri="{FF2B5EF4-FFF2-40B4-BE49-F238E27FC236}">
                <a16:creationId xmlns:a16="http://schemas.microsoft.com/office/drawing/2014/main" id="{49D08AA4-C498-D6FE-2780-8AFFF23577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57600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Line 46">
            <a:extLst>
              <a:ext uri="{FF2B5EF4-FFF2-40B4-BE49-F238E27FC236}">
                <a16:creationId xmlns:a16="http://schemas.microsoft.com/office/drawing/2014/main" id="{AAA1E3DB-01E1-9CB1-6391-9FBB7D943534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213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9" name="Oval 47">
            <a:extLst>
              <a:ext uri="{FF2B5EF4-FFF2-40B4-BE49-F238E27FC236}">
                <a16:creationId xmlns:a16="http://schemas.microsoft.com/office/drawing/2014/main" id="{79C66A89-896A-A087-196A-2B59E7C34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9050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11270" name="Line 48">
            <a:extLst>
              <a:ext uri="{FF2B5EF4-FFF2-40B4-BE49-F238E27FC236}">
                <a16:creationId xmlns:a16="http://schemas.microsoft.com/office/drawing/2014/main" id="{31B3C227-57D9-C13F-2600-B0FF31621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49">
            <a:extLst>
              <a:ext uri="{FF2B5EF4-FFF2-40B4-BE49-F238E27FC236}">
                <a16:creationId xmlns:a16="http://schemas.microsoft.com/office/drawing/2014/main" id="{5069AF56-4D6B-2958-37E8-B115D23C33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50">
            <a:extLst>
              <a:ext uri="{FF2B5EF4-FFF2-40B4-BE49-F238E27FC236}">
                <a16:creationId xmlns:a16="http://schemas.microsoft.com/office/drawing/2014/main" id="{16B342A0-0065-0D5D-217A-CEE24A446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51">
            <a:extLst>
              <a:ext uri="{FF2B5EF4-FFF2-40B4-BE49-F238E27FC236}">
                <a16:creationId xmlns:a16="http://schemas.microsoft.com/office/drawing/2014/main" id="{EBEB4D7B-F67F-F227-19AC-86490971024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5600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Rectangle 52">
            <a:extLst>
              <a:ext uri="{FF2B5EF4-FFF2-40B4-BE49-F238E27FC236}">
                <a16:creationId xmlns:a16="http://schemas.microsoft.com/office/drawing/2014/main" id="{5416B00C-4A54-0573-4AC9-4BA3646D7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" y="3810000"/>
            <a:ext cx="3581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11275" name="Group 50">
            <a:extLst>
              <a:ext uri="{FF2B5EF4-FFF2-40B4-BE49-F238E27FC236}">
                <a16:creationId xmlns:a16="http://schemas.microsoft.com/office/drawing/2014/main" id="{E15195C1-904D-D84A-53BB-1EC14FCCFE52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295400"/>
            <a:ext cx="2320925" cy="522288"/>
            <a:chOff x="4800600" y="1799193"/>
            <a:chExt cx="2320938" cy="521732"/>
          </a:xfrm>
        </p:grpSpPr>
        <p:sp>
          <p:nvSpPr>
            <p:cNvPr id="11323" name="Oval 43">
              <a:extLst>
                <a:ext uri="{FF2B5EF4-FFF2-40B4-BE49-F238E27FC236}">
                  <a16:creationId xmlns:a16="http://schemas.microsoft.com/office/drawing/2014/main" id="{C5F2CF4E-8DB2-B5E5-D319-60C788D200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1939925"/>
              <a:ext cx="152400" cy="15240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24" name="TextBox 45">
              <a:extLst>
                <a:ext uri="{FF2B5EF4-FFF2-40B4-BE49-F238E27FC236}">
                  <a16:creationId xmlns:a16="http://schemas.microsoft.com/office/drawing/2014/main" id="{C38DFD8D-65CD-F90C-5B1A-F94C82CD8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10200" y="1799193"/>
              <a:ext cx="1711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latin typeface="Calibri" panose="020F0502020204030204" pitchFamily="34" charset="0"/>
                </a:rPr>
                <a:t>Gas molecules</a:t>
              </a:r>
            </a:p>
          </p:txBody>
        </p:sp>
        <p:sp>
          <p:nvSpPr>
            <p:cNvPr id="11325" name="Oval 43">
              <a:extLst>
                <a:ext uri="{FF2B5EF4-FFF2-40B4-BE49-F238E27FC236}">
                  <a16:creationId xmlns:a16="http://schemas.microsoft.com/office/drawing/2014/main" id="{253D9DFD-47B3-B759-8A38-ADA7FE2CD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3000" y="2092325"/>
              <a:ext cx="152400" cy="15240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26" name="Oval 43">
              <a:extLst>
                <a:ext uri="{FF2B5EF4-FFF2-40B4-BE49-F238E27FC236}">
                  <a16:creationId xmlns:a16="http://schemas.microsoft.com/office/drawing/2014/main" id="{D4C11F20-9E8B-F06B-DD06-46B9476E27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1933575"/>
              <a:ext cx="152400" cy="15240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27" name="Oval 43">
              <a:extLst>
                <a:ext uri="{FF2B5EF4-FFF2-40B4-BE49-F238E27FC236}">
                  <a16:creationId xmlns:a16="http://schemas.microsoft.com/office/drawing/2014/main" id="{D9D1A4B6-151F-511B-EBEE-95E95E075D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2168525"/>
              <a:ext cx="152400" cy="15240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52" name="Object 3">
            <a:extLst>
              <a:ext uri="{FF2B5EF4-FFF2-40B4-BE49-F238E27FC236}">
                <a16:creationId xmlns:a16="http://schemas.microsoft.com/office/drawing/2014/main" id="{2441AD53-0275-3601-D3DD-EB0956464F02}"/>
              </a:ext>
            </a:extLst>
          </p:cNvPr>
          <p:cNvGraphicFramePr>
            <a:graphicFrameLocks noGrp="1" noChangeAspect="1"/>
          </p:cNvGraphicFramePr>
          <p:nvPr/>
        </p:nvGraphicFramePr>
        <p:xfrm>
          <a:off x="4830763" y="2362200"/>
          <a:ext cx="38100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4521200" imgH="2578100" progId="Photoshop.Image.6">
                  <p:embed/>
                </p:oleObj>
              </mc:Choice>
              <mc:Fallback>
                <p:oleObj name="Image" r:id="rId4" imgW="4521200" imgH="2578100" progId="Photoshop.Image.6">
                  <p:embed/>
                  <p:pic>
                    <p:nvPicPr>
                      <p:cNvPr id="52" name="Object 3">
                        <a:extLst>
                          <a:ext uri="{FF2B5EF4-FFF2-40B4-BE49-F238E27FC236}">
                            <a16:creationId xmlns:a16="http://schemas.microsoft.com/office/drawing/2014/main" id="{2441AD53-0275-3601-D3DD-EB0956464F0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0763" y="2362200"/>
                        <a:ext cx="3810000" cy="217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77" name="Group 52">
            <a:extLst>
              <a:ext uri="{FF2B5EF4-FFF2-40B4-BE49-F238E27FC236}">
                <a16:creationId xmlns:a16="http://schemas.microsoft.com/office/drawing/2014/main" id="{7B0383B1-B4CD-CC67-6858-DBF1AA73D264}"/>
              </a:ext>
            </a:extLst>
          </p:cNvPr>
          <p:cNvGrpSpPr>
            <a:grpSpLocks/>
          </p:cNvGrpSpPr>
          <p:nvPr/>
        </p:nvGrpSpPr>
        <p:grpSpPr bwMode="auto">
          <a:xfrm>
            <a:off x="6027738" y="2473325"/>
            <a:ext cx="414337" cy="457200"/>
            <a:chOff x="1730375" y="2016125"/>
            <a:chExt cx="414338" cy="457200"/>
          </a:xfrm>
        </p:grpSpPr>
        <p:sp>
          <p:nvSpPr>
            <p:cNvPr id="11321" name="AutoShape 20">
              <a:extLst>
                <a:ext uri="{FF2B5EF4-FFF2-40B4-BE49-F238E27FC236}">
                  <a16:creationId xmlns:a16="http://schemas.microsoft.com/office/drawing/2014/main" id="{40183C67-E021-0064-8B1A-66BFBC7D3F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375" y="2168525"/>
              <a:ext cx="228600" cy="762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22" name="Text Box 21">
              <a:extLst>
                <a:ext uri="{FF2B5EF4-FFF2-40B4-BE49-F238E27FC236}">
                  <a16:creationId xmlns:a16="http://schemas.microsoft.com/office/drawing/2014/main" id="{8AD2F39C-7FBF-70FE-925A-909104D769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5625" y="2016125"/>
              <a:ext cx="319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11278" name="Group 55">
            <a:extLst>
              <a:ext uri="{FF2B5EF4-FFF2-40B4-BE49-F238E27FC236}">
                <a16:creationId xmlns:a16="http://schemas.microsoft.com/office/drawing/2014/main" id="{E4406960-FAE0-9018-DD55-6415F1B1EE28}"/>
              </a:ext>
            </a:extLst>
          </p:cNvPr>
          <p:cNvGrpSpPr>
            <a:grpSpLocks/>
          </p:cNvGrpSpPr>
          <p:nvPr/>
        </p:nvGrpSpPr>
        <p:grpSpPr bwMode="auto">
          <a:xfrm>
            <a:off x="6323013" y="2665413"/>
            <a:ext cx="414337" cy="457200"/>
            <a:chOff x="2025650" y="2208213"/>
            <a:chExt cx="414338" cy="457200"/>
          </a:xfrm>
        </p:grpSpPr>
        <p:sp>
          <p:nvSpPr>
            <p:cNvPr id="11319" name="AutoShape 23">
              <a:extLst>
                <a:ext uri="{FF2B5EF4-FFF2-40B4-BE49-F238E27FC236}">
                  <a16:creationId xmlns:a16="http://schemas.microsoft.com/office/drawing/2014/main" id="{ECEE4938-C4DA-F56B-DBBE-DF9BB7DB8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5650" y="2360613"/>
              <a:ext cx="228600" cy="762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20" name="Text Box 24">
              <a:extLst>
                <a:ext uri="{FF2B5EF4-FFF2-40B4-BE49-F238E27FC236}">
                  <a16:creationId xmlns:a16="http://schemas.microsoft.com/office/drawing/2014/main" id="{7B3FD7D0-201E-A27A-1837-086A4D4E34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0900" y="2208213"/>
              <a:ext cx="319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11279" name="Group 58">
            <a:extLst>
              <a:ext uri="{FF2B5EF4-FFF2-40B4-BE49-F238E27FC236}">
                <a16:creationId xmlns:a16="http://schemas.microsoft.com/office/drawing/2014/main" id="{8478320D-C16F-CA87-8E1A-6BFBEA767D82}"/>
              </a:ext>
            </a:extLst>
          </p:cNvPr>
          <p:cNvGrpSpPr>
            <a:grpSpLocks/>
          </p:cNvGrpSpPr>
          <p:nvPr/>
        </p:nvGrpSpPr>
        <p:grpSpPr bwMode="auto">
          <a:xfrm>
            <a:off x="6918325" y="2498725"/>
            <a:ext cx="414338" cy="457200"/>
            <a:chOff x="2620963" y="2041525"/>
            <a:chExt cx="414337" cy="457200"/>
          </a:xfrm>
        </p:grpSpPr>
        <p:sp>
          <p:nvSpPr>
            <p:cNvPr id="11317" name="AutoShape 26">
              <a:extLst>
                <a:ext uri="{FF2B5EF4-FFF2-40B4-BE49-F238E27FC236}">
                  <a16:creationId xmlns:a16="http://schemas.microsoft.com/office/drawing/2014/main" id="{11EA6507-FCC5-76D2-CB08-FBC93DA83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0963" y="2193925"/>
              <a:ext cx="228600" cy="762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18" name="Text Box 27">
              <a:extLst>
                <a:ext uri="{FF2B5EF4-FFF2-40B4-BE49-F238E27FC236}">
                  <a16:creationId xmlns:a16="http://schemas.microsoft.com/office/drawing/2014/main" id="{69AA3E83-595E-3187-6C1D-C42DAF8192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6213" y="2041525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11280" name="Group 61">
            <a:extLst>
              <a:ext uri="{FF2B5EF4-FFF2-40B4-BE49-F238E27FC236}">
                <a16:creationId xmlns:a16="http://schemas.microsoft.com/office/drawing/2014/main" id="{514B92E6-569B-15FD-8A81-65B954418898}"/>
              </a:ext>
            </a:extLst>
          </p:cNvPr>
          <p:cNvGrpSpPr>
            <a:grpSpLocks/>
          </p:cNvGrpSpPr>
          <p:nvPr/>
        </p:nvGrpSpPr>
        <p:grpSpPr bwMode="auto">
          <a:xfrm>
            <a:off x="7362825" y="2466975"/>
            <a:ext cx="414338" cy="457200"/>
            <a:chOff x="3065463" y="2009775"/>
            <a:chExt cx="414337" cy="457200"/>
          </a:xfrm>
        </p:grpSpPr>
        <p:sp>
          <p:nvSpPr>
            <p:cNvPr id="11315" name="AutoShape 29">
              <a:extLst>
                <a:ext uri="{FF2B5EF4-FFF2-40B4-BE49-F238E27FC236}">
                  <a16:creationId xmlns:a16="http://schemas.microsoft.com/office/drawing/2014/main" id="{F9CBDA8E-5E10-FE27-5074-81897459B1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2162175"/>
              <a:ext cx="228600" cy="762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16" name="Text Box 30">
              <a:extLst>
                <a:ext uri="{FF2B5EF4-FFF2-40B4-BE49-F238E27FC236}">
                  <a16:creationId xmlns:a16="http://schemas.microsoft.com/office/drawing/2014/main" id="{024C3CA5-E500-FA60-C499-3442314A6D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0713" y="2009775"/>
              <a:ext cx="31908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11281" name="Oval 32">
            <a:extLst>
              <a:ext uri="{FF2B5EF4-FFF2-40B4-BE49-F238E27FC236}">
                <a16:creationId xmlns:a16="http://schemas.microsoft.com/office/drawing/2014/main" id="{37C4F711-95FE-1A9A-D301-301E76A32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0" y="269398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82" name="Oval 33">
            <a:extLst>
              <a:ext uri="{FF2B5EF4-FFF2-40B4-BE49-F238E27FC236}">
                <a16:creationId xmlns:a16="http://schemas.microsoft.com/office/drawing/2014/main" id="{E30643A1-9F81-1786-82D4-50439DAF4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284638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83" name="Oval 34">
            <a:extLst>
              <a:ext uri="{FF2B5EF4-FFF2-40B4-BE49-F238E27FC236}">
                <a16:creationId xmlns:a16="http://schemas.microsoft.com/office/drawing/2014/main" id="{3E5C5C69-5B4F-1A6F-F2E0-765C270B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7900" y="261778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84" name="Oval 35">
            <a:extLst>
              <a:ext uri="{FF2B5EF4-FFF2-40B4-BE49-F238E27FC236}">
                <a16:creationId xmlns:a16="http://schemas.microsoft.com/office/drawing/2014/main" id="{E1199675-EC3C-5589-646A-2BD90C8EF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1013" y="2693988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grpSp>
        <p:nvGrpSpPr>
          <p:cNvPr id="11285" name="Group 68">
            <a:extLst>
              <a:ext uri="{FF2B5EF4-FFF2-40B4-BE49-F238E27FC236}">
                <a16:creationId xmlns:a16="http://schemas.microsoft.com/office/drawing/2014/main" id="{D1218EA8-785C-6EE8-2A83-AEF7426F4F20}"/>
              </a:ext>
            </a:extLst>
          </p:cNvPr>
          <p:cNvGrpSpPr>
            <a:grpSpLocks/>
          </p:cNvGrpSpPr>
          <p:nvPr/>
        </p:nvGrpSpPr>
        <p:grpSpPr bwMode="auto">
          <a:xfrm>
            <a:off x="7573963" y="2590800"/>
            <a:ext cx="414337" cy="457200"/>
            <a:chOff x="3276600" y="2133600"/>
            <a:chExt cx="414338" cy="457200"/>
          </a:xfrm>
        </p:grpSpPr>
        <p:sp>
          <p:nvSpPr>
            <p:cNvPr id="11313" name="AutoShape 37">
              <a:extLst>
                <a:ext uri="{FF2B5EF4-FFF2-40B4-BE49-F238E27FC236}">
                  <a16:creationId xmlns:a16="http://schemas.microsoft.com/office/drawing/2014/main" id="{9C829BEB-3FEC-81AC-99F1-8D31684BE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286000"/>
              <a:ext cx="228600" cy="762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14" name="Text Box 38">
              <a:extLst>
                <a:ext uri="{FF2B5EF4-FFF2-40B4-BE49-F238E27FC236}">
                  <a16:creationId xmlns:a16="http://schemas.microsoft.com/office/drawing/2014/main" id="{CDA52E8F-4FBD-8FC3-7BCD-6F75E91D55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1850" y="2133600"/>
              <a:ext cx="319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</p:grpSp>
      <p:grpSp>
        <p:nvGrpSpPr>
          <p:cNvPr id="11286" name="Group 71">
            <a:extLst>
              <a:ext uri="{FF2B5EF4-FFF2-40B4-BE49-F238E27FC236}">
                <a16:creationId xmlns:a16="http://schemas.microsoft.com/office/drawing/2014/main" id="{4A57E50B-A6FB-F69D-F2E1-25B517325DE5}"/>
              </a:ext>
            </a:extLst>
          </p:cNvPr>
          <p:cNvGrpSpPr>
            <a:grpSpLocks/>
          </p:cNvGrpSpPr>
          <p:nvPr/>
        </p:nvGrpSpPr>
        <p:grpSpPr bwMode="auto">
          <a:xfrm>
            <a:off x="5440363" y="2667000"/>
            <a:ext cx="414337" cy="457200"/>
            <a:chOff x="1143000" y="2209800"/>
            <a:chExt cx="414338" cy="457200"/>
          </a:xfrm>
        </p:grpSpPr>
        <p:sp>
          <p:nvSpPr>
            <p:cNvPr id="11311" name="AutoShape 40">
              <a:extLst>
                <a:ext uri="{FF2B5EF4-FFF2-40B4-BE49-F238E27FC236}">
                  <a16:creationId xmlns:a16="http://schemas.microsoft.com/office/drawing/2014/main" id="{4F667E95-1F1B-CB8C-9BF1-6D2B65F91E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43000" y="2362200"/>
              <a:ext cx="228600" cy="76200"/>
            </a:xfrm>
            <a:prstGeom prst="curvedDownArrow">
              <a:avLst>
                <a:gd name="adj1" fmla="val 60000"/>
                <a:gd name="adj2" fmla="val 120000"/>
                <a:gd name="adj3" fmla="val 33333"/>
              </a:avLst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Calibri" panose="020F0502020204030204" pitchFamily="34" charset="0"/>
              </a:endParaRPr>
            </a:p>
          </p:txBody>
        </p:sp>
        <p:sp>
          <p:nvSpPr>
            <p:cNvPr id="11312" name="Text Box 41">
              <a:extLst>
                <a:ext uri="{FF2B5EF4-FFF2-40B4-BE49-F238E27FC236}">
                  <a16:creationId xmlns:a16="http://schemas.microsoft.com/office/drawing/2014/main" id="{E49B29FE-70E4-2EB4-BDFF-8859E08142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8250" y="2209800"/>
              <a:ext cx="3190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FF0066"/>
                  </a:solidFill>
                  <a:latin typeface="Times New Roman" panose="02020603050405020304" pitchFamily="18" charset="0"/>
                </a:rPr>
                <a:t>e</a:t>
              </a:r>
            </a:p>
          </p:txBody>
        </p:sp>
      </p:grpSp>
      <p:sp>
        <p:nvSpPr>
          <p:cNvPr id="11287" name="Oval 42">
            <a:extLst>
              <a:ext uri="{FF2B5EF4-FFF2-40B4-BE49-F238E27FC236}">
                <a16:creationId xmlns:a16="http://schemas.microsoft.com/office/drawing/2014/main" id="{51D26E24-589C-E4DD-17CF-5D1845B29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8963" y="29718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88" name="Line 44">
            <a:extLst>
              <a:ext uri="{FF2B5EF4-FFF2-40B4-BE49-F238E27FC236}">
                <a16:creationId xmlns:a16="http://schemas.microsoft.com/office/drawing/2014/main" id="{A87EE809-8174-2979-F158-7F5A5FDBFC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1763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45">
            <a:extLst>
              <a:ext uri="{FF2B5EF4-FFF2-40B4-BE49-F238E27FC236}">
                <a16:creationId xmlns:a16="http://schemas.microsoft.com/office/drawing/2014/main" id="{46BECEC6-827F-3A30-16A9-97BFFB7226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83563" y="2133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46">
            <a:extLst>
              <a:ext uri="{FF2B5EF4-FFF2-40B4-BE49-F238E27FC236}">
                <a16:creationId xmlns:a16="http://schemas.microsoft.com/office/drawing/2014/main" id="{761AA6E4-597C-0BDB-DA4F-8DF12BCB6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1763" y="2133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" name="Oval 47">
            <a:extLst>
              <a:ext uri="{FF2B5EF4-FFF2-40B4-BE49-F238E27FC236}">
                <a16:creationId xmlns:a16="http://schemas.microsoft.com/office/drawing/2014/main" id="{14CD3DFA-E765-C3F5-365E-3B66D2B2E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2763" y="1905000"/>
            <a:ext cx="457200" cy="457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2F2F9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>
                <a:solidFill>
                  <a:srgbClr val="FFFFFF"/>
                </a:solidFill>
                <a:latin typeface="+mn-lt"/>
                <a:ea typeface="+mn-ea"/>
              </a:rPr>
              <a:t>A</a:t>
            </a:r>
          </a:p>
        </p:txBody>
      </p:sp>
      <p:sp>
        <p:nvSpPr>
          <p:cNvPr id="11292" name="Line 48">
            <a:extLst>
              <a:ext uri="{FF2B5EF4-FFF2-40B4-BE49-F238E27FC236}">
                <a16:creationId xmlns:a16="http://schemas.microsoft.com/office/drawing/2014/main" id="{E0EF7442-43B5-9E05-340B-CC51DE0348A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49963" y="21336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49">
            <a:extLst>
              <a:ext uri="{FF2B5EF4-FFF2-40B4-BE49-F238E27FC236}">
                <a16:creationId xmlns:a16="http://schemas.microsoft.com/office/drawing/2014/main" id="{6EE19184-CAC8-3264-C965-F84271A1FA10}"/>
              </a:ext>
            </a:extLst>
          </p:cNvPr>
          <p:cNvSpPr>
            <a:spLocks noChangeShapeType="1"/>
          </p:cNvSpPr>
          <p:nvPr/>
        </p:nvSpPr>
        <p:spPr bwMode="auto">
          <a:xfrm>
            <a:off x="7269163" y="1981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Line 50">
            <a:extLst>
              <a:ext uri="{FF2B5EF4-FFF2-40B4-BE49-F238E27FC236}">
                <a16:creationId xmlns:a16="http://schemas.microsoft.com/office/drawing/2014/main" id="{BE8F70C9-20E3-C642-9B68-E6D5849EA23A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563" y="1905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5" name="Line 51">
            <a:extLst>
              <a:ext uri="{FF2B5EF4-FFF2-40B4-BE49-F238E27FC236}">
                <a16:creationId xmlns:a16="http://schemas.microsoft.com/office/drawing/2014/main" id="{610E2676-C51B-9862-7E7E-4346C1928B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421563" y="2133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6" name="Rectangle 52">
            <a:extLst>
              <a:ext uri="{FF2B5EF4-FFF2-40B4-BE49-F238E27FC236}">
                <a16:creationId xmlns:a16="http://schemas.microsoft.com/office/drawing/2014/main" id="{D1D8D28E-418C-113D-9E83-1BAD4D13AF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6963" y="3810000"/>
            <a:ext cx="3581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97" name="Oval 34">
            <a:extLst>
              <a:ext uri="{FF2B5EF4-FFF2-40B4-BE49-F238E27FC236}">
                <a16:creationId xmlns:a16="http://schemas.microsoft.com/office/drawing/2014/main" id="{092A9479-EFA7-762D-174E-7A562A09C6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80300" y="2819400"/>
            <a:ext cx="152400" cy="1524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11298" name="Rectangle 52">
            <a:extLst>
              <a:ext uri="{FF2B5EF4-FFF2-40B4-BE49-F238E27FC236}">
                <a16:creationId xmlns:a16="http://schemas.microsoft.com/office/drawing/2014/main" id="{D40F8E14-C00A-C40B-629E-1C111ECED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0"/>
            <a:ext cx="3692525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97805F7-D737-8E44-0B6D-EF9EFF3458A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1812926" y="2060575"/>
            <a:ext cx="488950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3F8AAA78-6DE5-B131-3CA1-57A976AF5D3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114800" y="3048000"/>
            <a:ext cx="715963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1" name="TextBox 90">
            <a:extLst>
              <a:ext uri="{FF2B5EF4-FFF2-40B4-BE49-F238E27FC236}">
                <a16:creationId xmlns:a16="http://schemas.microsoft.com/office/drawing/2014/main" id="{24A5F671-0C14-5C4C-F063-01EA8C01B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6334125"/>
            <a:ext cx="295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A SEM image of carbon nanotubes </a:t>
            </a:r>
          </a:p>
          <a:p>
            <a:r>
              <a:rPr lang="en-US" altLang="en-US" sz="1400">
                <a:latin typeface="Calibri" panose="020F0502020204030204" pitchFamily="34" charset="0"/>
              </a:rPr>
              <a:t>sitting across two electrodes</a:t>
            </a:r>
          </a:p>
        </p:txBody>
      </p:sp>
      <p:pic>
        <p:nvPicPr>
          <p:cNvPr id="11302" name="Picture 5">
            <a:extLst>
              <a:ext uri="{FF2B5EF4-FFF2-40B4-BE49-F238E27FC236}">
                <a16:creationId xmlns:a16="http://schemas.microsoft.com/office/drawing/2014/main" id="{2FC092AB-F4D8-32C2-8D41-942BE2ED8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8608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03" name="Picture 91">
            <a:extLst>
              <a:ext uri="{FF2B5EF4-FFF2-40B4-BE49-F238E27FC236}">
                <a16:creationId xmlns:a16="http://schemas.microsoft.com/office/drawing/2014/main" id="{F274AEC6-971B-1CC1-C2E4-6994569297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4344988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7FFFA9A-8B3B-A662-CE79-51C2AB4E770F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370263" y="3487737"/>
            <a:ext cx="2000250" cy="15779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67A2467A-A78C-1EC0-863B-A31C91E46D4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4728369" y="4034631"/>
            <a:ext cx="1543050" cy="1793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306" name="TextBox 99">
            <a:extLst>
              <a:ext uri="{FF2B5EF4-FFF2-40B4-BE49-F238E27FC236}">
                <a16:creationId xmlns:a16="http://schemas.microsoft.com/office/drawing/2014/main" id="{88C004B6-AFAB-1F88-3F8A-1D58BD81C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9624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Gas off</a:t>
            </a:r>
          </a:p>
        </p:txBody>
      </p:sp>
      <p:sp>
        <p:nvSpPr>
          <p:cNvPr id="11307" name="TextBox 100">
            <a:extLst>
              <a:ext uri="{FF2B5EF4-FFF2-40B4-BE49-F238E27FC236}">
                <a16:creationId xmlns:a16="http://schemas.microsoft.com/office/drawing/2014/main" id="{49642987-679E-4544-8B05-624FB2EEE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39624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Gas on</a:t>
            </a:r>
          </a:p>
        </p:txBody>
      </p:sp>
      <p:sp>
        <p:nvSpPr>
          <p:cNvPr id="11308" name="TextBox 101">
            <a:extLst>
              <a:ext uri="{FF2B5EF4-FFF2-40B4-BE49-F238E27FC236}">
                <a16:creationId xmlns:a16="http://schemas.microsoft.com/office/drawing/2014/main" id="{7524BB46-2B6C-9A21-D664-C65C9BCA0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2975" y="6369050"/>
            <a:ext cx="3038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latin typeface="Calibri" panose="020F0502020204030204" pitchFamily="34" charset="0"/>
              </a:rPr>
              <a:t>Nanosensor responded to ammonia</a:t>
            </a:r>
          </a:p>
        </p:txBody>
      </p:sp>
      <p:sp>
        <p:nvSpPr>
          <p:cNvPr id="11309" name="TextBox 103">
            <a:extLst>
              <a:ext uri="{FF2B5EF4-FFF2-40B4-BE49-F238E27FC236}">
                <a16:creationId xmlns:a16="http://schemas.microsoft.com/office/drawing/2014/main" id="{AA16D8F7-C93A-DB9C-8491-C4D6829DE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0538" y="2822575"/>
            <a:ext cx="65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</a:rPr>
              <a:t>CNT</a:t>
            </a:r>
          </a:p>
        </p:txBody>
      </p:sp>
      <p:sp>
        <p:nvSpPr>
          <p:cNvPr id="11310" name="TextBox 64">
            <a:extLst>
              <a:ext uri="{FF2B5EF4-FFF2-40B4-BE49-F238E27FC236}">
                <a16:creationId xmlns:a16="http://schemas.microsoft.com/office/drawing/2014/main" id="{B42B7D59-2CEA-C2D7-21A4-3BEB627F0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04800"/>
            <a:ext cx="3889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dirty="0" err="1"/>
              <a:t>Nanosensing</a:t>
            </a:r>
            <a:r>
              <a:rPr lang="en-US" altLang="en-US" sz="3200"/>
              <a:t>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F35D0BC1-EB24-4891-673B-D1B7A4059A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sz="3200">
                <a:ea typeface="ＭＳ Ｐゴシック" panose="020B0600070205080204" pitchFamily="34" charset="-128"/>
              </a:rPr>
              <a:t>Nanosensing Technology</a:t>
            </a:r>
          </a:p>
        </p:txBody>
      </p:sp>
      <p:sp>
        <p:nvSpPr>
          <p:cNvPr id="120842" name="Text Box 10">
            <a:extLst>
              <a:ext uri="{FF2B5EF4-FFF2-40B4-BE49-F238E27FC236}">
                <a16:creationId xmlns:a16="http://schemas.microsoft.com/office/drawing/2014/main" id="{A4F9CED8-5689-159B-9152-CACF42333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14800"/>
            <a:ext cx="388620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 u="sng">
                <a:solidFill>
                  <a:srgbClr val="003399"/>
                </a:solidFill>
                <a:latin typeface="Times New Roman" panose="02020603050405020304" pitchFamily="18" charset="0"/>
              </a:rPr>
              <a:t>Operation</a:t>
            </a:r>
            <a:r>
              <a:rPr lang="en-US" altLang="en-US" sz="1800" b="1">
                <a:solidFill>
                  <a:srgbClr val="003399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buClr>
                <a:srgbClr val="003399"/>
              </a:buClr>
              <a:buFontTx/>
              <a:buAutoNum type="arabicPeriod"/>
            </a:pPr>
            <a:r>
              <a:rPr lang="en-US" altLang="en-US" sz="1800" b="1">
                <a:latin typeface="Times New Roman" panose="02020603050405020304" pitchFamily="18" charset="0"/>
              </a:rPr>
              <a:t>The relative change of current or resistance is correlated to the concentration of analyte.</a:t>
            </a:r>
          </a:p>
          <a:p>
            <a:pPr eaLnBrk="1" hangingPunct="1">
              <a:buClr>
                <a:srgbClr val="003399"/>
              </a:buClr>
              <a:buFontTx/>
              <a:buAutoNum type="arabicPeriod"/>
            </a:pPr>
            <a:r>
              <a:rPr lang="en-US" altLang="en-US" sz="1800" b="1">
                <a:latin typeface="Times New Roman" panose="02020603050405020304" pitchFamily="18" charset="0"/>
              </a:rPr>
              <a:t>Array device </a:t>
            </a:r>
            <a:r>
              <a:rPr lang="ja-JP" altLang="en-US" sz="1800" b="1">
                <a:latin typeface="Times New Roman" panose="02020603050405020304" pitchFamily="18" charset="0"/>
              </a:rPr>
              <a:t>“</a:t>
            </a:r>
            <a:r>
              <a:rPr lang="en-US" altLang="ja-JP" sz="1800" b="1">
                <a:latin typeface="Times New Roman" panose="02020603050405020304" pitchFamily="18" charset="0"/>
              </a:rPr>
              <a:t>learns</a:t>
            </a:r>
            <a:r>
              <a:rPr lang="ja-JP" altLang="en-US" sz="1800" b="1">
                <a:latin typeface="Times New Roman" panose="02020603050405020304" pitchFamily="18" charset="0"/>
              </a:rPr>
              <a:t>”</a:t>
            </a:r>
            <a:r>
              <a:rPr lang="en-US" altLang="ja-JP" sz="1800" b="1">
                <a:latin typeface="Times New Roman" panose="02020603050405020304" pitchFamily="18" charset="0"/>
              </a:rPr>
              <a:t> the response pattern in the </a:t>
            </a:r>
            <a:r>
              <a:rPr lang="en-US" altLang="ja-JP" sz="1800" b="1" i="1">
                <a:solidFill>
                  <a:srgbClr val="FF0000"/>
                </a:solidFill>
                <a:latin typeface="Times New Roman" panose="02020603050405020304" pitchFamily="18" charset="0"/>
              </a:rPr>
              <a:t>training</a:t>
            </a:r>
            <a:r>
              <a:rPr lang="en-US" altLang="ja-JP" sz="1800" b="1">
                <a:latin typeface="Times New Roman" panose="02020603050405020304" pitchFamily="18" charset="0"/>
              </a:rPr>
              <a:t> mode.</a:t>
            </a:r>
          </a:p>
          <a:p>
            <a:pPr eaLnBrk="1" hangingPunct="1">
              <a:buClr>
                <a:srgbClr val="003399"/>
              </a:buClr>
              <a:buFontTx/>
              <a:buAutoNum type="arabicPeriod"/>
            </a:pPr>
            <a:r>
              <a:rPr lang="en-US" altLang="en-US" sz="1800" b="1">
                <a:latin typeface="Times New Roman" panose="02020603050405020304" pitchFamily="18" charset="0"/>
              </a:rPr>
              <a:t>Unknowns are then classified in the </a:t>
            </a:r>
            <a:r>
              <a:rPr lang="en-US" altLang="en-US" sz="1800" b="1" i="1">
                <a:solidFill>
                  <a:srgbClr val="FF0000"/>
                </a:solidFill>
                <a:latin typeface="Times New Roman" panose="02020603050405020304" pitchFamily="18" charset="0"/>
              </a:rPr>
              <a:t>identification</a:t>
            </a:r>
            <a:r>
              <a:rPr lang="en-US" altLang="en-US" sz="1800" b="1">
                <a:latin typeface="Times New Roman" panose="02020603050405020304" pitchFamily="18" charset="0"/>
              </a:rPr>
              <a:t> mode.</a:t>
            </a:r>
          </a:p>
        </p:txBody>
      </p:sp>
      <p:graphicFrame>
        <p:nvGraphicFramePr>
          <p:cNvPr id="120844" name="Object 12">
            <a:extLst>
              <a:ext uri="{FF2B5EF4-FFF2-40B4-BE49-F238E27FC236}">
                <a16:creationId xmlns:a16="http://schemas.microsoft.com/office/drawing/2014/main" id="{644D53B7-68A3-6996-CB91-90096B0686EF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533400" y="2209800"/>
          <a:ext cx="3810000" cy="217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4521200" imgH="2578100" progId="Photoshop.Image.6">
                  <p:embed/>
                </p:oleObj>
              </mc:Choice>
              <mc:Fallback>
                <p:oleObj name="Image" r:id="rId2" imgW="4521200" imgH="2578100" progId="Photoshop.Image.6">
                  <p:embed/>
                  <p:pic>
                    <p:nvPicPr>
                      <p:cNvPr id="120844" name="Object 12">
                        <a:extLst>
                          <a:ext uri="{FF2B5EF4-FFF2-40B4-BE49-F238E27FC236}">
                            <a16:creationId xmlns:a16="http://schemas.microsoft.com/office/drawing/2014/main" id="{644D53B7-68A3-6996-CB91-90096B0686EF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3810000" cy="2171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38100" cmpd="dbl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292" name="Group 55">
            <a:extLst>
              <a:ext uri="{FF2B5EF4-FFF2-40B4-BE49-F238E27FC236}">
                <a16:creationId xmlns:a16="http://schemas.microsoft.com/office/drawing/2014/main" id="{F2D8429F-ECA7-03C0-100E-08C0B5B15177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1752600"/>
            <a:ext cx="2971800" cy="1219200"/>
            <a:chOff x="576" y="912"/>
            <a:chExt cx="1872" cy="768"/>
          </a:xfrm>
        </p:grpSpPr>
        <p:grpSp>
          <p:nvGrpSpPr>
            <p:cNvPr id="12298" name="Group 19">
              <a:extLst>
                <a:ext uri="{FF2B5EF4-FFF2-40B4-BE49-F238E27FC236}">
                  <a16:creationId xmlns:a16="http://schemas.microsoft.com/office/drawing/2014/main" id="{5C7C6D33-06FC-E759-B97C-B3320FE8B0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90" y="1270"/>
              <a:ext cx="261" cy="288"/>
              <a:chOff x="2051" y="2736"/>
              <a:chExt cx="261" cy="288"/>
            </a:xfrm>
          </p:grpSpPr>
          <p:sp>
            <p:nvSpPr>
              <p:cNvPr id="12328" name="AutoShape 20">
                <a:extLst>
                  <a:ext uri="{FF2B5EF4-FFF2-40B4-BE49-F238E27FC236}">
                    <a16:creationId xmlns:a16="http://schemas.microsoft.com/office/drawing/2014/main" id="{18FACB0C-5EB9-811C-9680-51821069E4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2832"/>
                <a:ext cx="144" cy="48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9" name="Text Box 21">
                <a:extLst>
                  <a:ext uri="{FF2B5EF4-FFF2-40B4-BE49-F238E27FC236}">
                    <a16:creationId xmlns:a16="http://schemas.microsoft.com/office/drawing/2014/main" id="{7252BBCE-F992-D663-0807-2A61FC392C9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1" y="273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</p:grpSp>
        <p:grpSp>
          <p:nvGrpSpPr>
            <p:cNvPr id="12299" name="Group 22">
              <a:extLst>
                <a:ext uri="{FF2B5EF4-FFF2-40B4-BE49-F238E27FC236}">
                  <a16:creationId xmlns:a16="http://schemas.microsoft.com/office/drawing/2014/main" id="{1BA04B55-7AE8-DEA1-47EC-AA128BD6E0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6" y="1391"/>
              <a:ext cx="261" cy="288"/>
              <a:chOff x="2051" y="2736"/>
              <a:chExt cx="261" cy="288"/>
            </a:xfrm>
          </p:grpSpPr>
          <p:sp>
            <p:nvSpPr>
              <p:cNvPr id="12326" name="AutoShape 23">
                <a:extLst>
                  <a:ext uri="{FF2B5EF4-FFF2-40B4-BE49-F238E27FC236}">
                    <a16:creationId xmlns:a16="http://schemas.microsoft.com/office/drawing/2014/main" id="{B438323C-CD34-B5BB-B29D-261B39DA99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2832"/>
                <a:ext cx="144" cy="48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7" name="Text Box 24">
                <a:extLst>
                  <a:ext uri="{FF2B5EF4-FFF2-40B4-BE49-F238E27FC236}">
                    <a16:creationId xmlns:a16="http://schemas.microsoft.com/office/drawing/2014/main" id="{33D2A322-55FF-4990-8AA4-A6C231EA41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1" y="273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</p:grpSp>
        <p:grpSp>
          <p:nvGrpSpPr>
            <p:cNvPr id="12300" name="Group 25">
              <a:extLst>
                <a:ext uri="{FF2B5EF4-FFF2-40B4-BE49-F238E27FC236}">
                  <a16:creationId xmlns:a16="http://schemas.microsoft.com/office/drawing/2014/main" id="{16DE21A6-B046-84C7-417D-7FAEBAD8A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1" y="1286"/>
              <a:ext cx="261" cy="288"/>
              <a:chOff x="2051" y="2736"/>
              <a:chExt cx="261" cy="288"/>
            </a:xfrm>
          </p:grpSpPr>
          <p:sp>
            <p:nvSpPr>
              <p:cNvPr id="12324" name="AutoShape 26">
                <a:extLst>
                  <a:ext uri="{FF2B5EF4-FFF2-40B4-BE49-F238E27FC236}">
                    <a16:creationId xmlns:a16="http://schemas.microsoft.com/office/drawing/2014/main" id="{074FAE2C-3762-6931-C775-742ABC020B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2832"/>
                <a:ext cx="144" cy="48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5" name="Text Box 27">
                <a:extLst>
                  <a:ext uri="{FF2B5EF4-FFF2-40B4-BE49-F238E27FC236}">
                    <a16:creationId xmlns:a16="http://schemas.microsoft.com/office/drawing/2014/main" id="{E3207FE7-511C-5531-2458-D96AD0406C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1" y="273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</p:grpSp>
        <p:grpSp>
          <p:nvGrpSpPr>
            <p:cNvPr id="12301" name="Group 28">
              <a:extLst>
                <a:ext uri="{FF2B5EF4-FFF2-40B4-BE49-F238E27FC236}">
                  <a16:creationId xmlns:a16="http://schemas.microsoft.com/office/drawing/2014/main" id="{0500CC16-F063-BBE7-64F5-574FC87401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31" y="1266"/>
              <a:ext cx="261" cy="288"/>
              <a:chOff x="2051" y="2736"/>
              <a:chExt cx="261" cy="288"/>
            </a:xfrm>
          </p:grpSpPr>
          <p:sp>
            <p:nvSpPr>
              <p:cNvPr id="12322" name="AutoShape 29">
                <a:extLst>
                  <a:ext uri="{FF2B5EF4-FFF2-40B4-BE49-F238E27FC236}">
                    <a16:creationId xmlns:a16="http://schemas.microsoft.com/office/drawing/2014/main" id="{E8EF5B9C-7A2E-AE51-6548-8488662C6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2832"/>
                <a:ext cx="144" cy="48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3" name="Text Box 30">
                <a:extLst>
                  <a:ext uri="{FF2B5EF4-FFF2-40B4-BE49-F238E27FC236}">
                    <a16:creationId xmlns:a16="http://schemas.microsoft.com/office/drawing/2014/main" id="{25581007-F202-3D3A-9D9E-B5875DE809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1" y="273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</p:grpSp>
        <p:sp>
          <p:nvSpPr>
            <p:cNvPr id="12302" name="Oval 32">
              <a:extLst>
                <a:ext uri="{FF2B5EF4-FFF2-40B4-BE49-F238E27FC236}">
                  <a16:creationId xmlns:a16="http://schemas.microsoft.com/office/drawing/2014/main" id="{F6D10989-7B72-2521-9B48-E4F1BCFEC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3" y="1409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3" name="Oval 33">
              <a:extLst>
                <a:ext uri="{FF2B5EF4-FFF2-40B4-BE49-F238E27FC236}">
                  <a16:creationId xmlns:a16="http://schemas.microsoft.com/office/drawing/2014/main" id="{8E8562AD-668F-AFF1-7243-78ED40BF6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9" y="1505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4" name="Oval 34">
              <a:extLst>
                <a:ext uri="{FF2B5EF4-FFF2-40B4-BE49-F238E27FC236}">
                  <a16:creationId xmlns:a16="http://schemas.microsoft.com/office/drawing/2014/main" id="{0845D48A-F957-4CDD-6797-83A5BEAE6B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9" y="1361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5" name="Oval 35">
              <a:extLst>
                <a:ext uri="{FF2B5EF4-FFF2-40B4-BE49-F238E27FC236}">
                  <a16:creationId xmlns:a16="http://schemas.microsoft.com/office/drawing/2014/main" id="{E4CE4F34-B767-B2C3-A646-160C6D2082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6" y="1409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2306" name="Group 36">
              <a:extLst>
                <a:ext uri="{FF2B5EF4-FFF2-40B4-BE49-F238E27FC236}">
                  <a16:creationId xmlns:a16="http://schemas.microsoft.com/office/drawing/2014/main" id="{BE87A1C3-239F-D7C6-A78F-7FB768A1BD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64" y="1344"/>
              <a:ext cx="261" cy="288"/>
              <a:chOff x="2051" y="2736"/>
              <a:chExt cx="261" cy="288"/>
            </a:xfrm>
          </p:grpSpPr>
          <p:sp>
            <p:nvSpPr>
              <p:cNvPr id="12320" name="AutoShape 37">
                <a:extLst>
                  <a:ext uri="{FF2B5EF4-FFF2-40B4-BE49-F238E27FC236}">
                    <a16:creationId xmlns:a16="http://schemas.microsoft.com/office/drawing/2014/main" id="{4559AC6D-D3B2-2190-D3A4-719D819F88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2832"/>
                <a:ext cx="144" cy="48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21" name="Text Box 38">
                <a:extLst>
                  <a:ext uri="{FF2B5EF4-FFF2-40B4-BE49-F238E27FC236}">
                    <a16:creationId xmlns:a16="http://schemas.microsoft.com/office/drawing/2014/main" id="{3E5D0762-97D4-074D-DE49-24A834C7B6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1" y="273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</p:grpSp>
        <p:grpSp>
          <p:nvGrpSpPr>
            <p:cNvPr id="12307" name="Group 39">
              <a:extLst>
                <a:ext uri="{FF2B5EF4-FFF2-40B4-BE49-F238E27FC236}">
                  <a16:creationId xmlns:a16="http://schemas.microsoft.com/office/drawing/2014/main" id="{35E005B0-68B6-C36A-5951-3A8EA365E9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0" y="1392"/>
              <a:ext cx="261" cy="288"/>
              <a:chOff x="2051" y="2736"/>
              <a:chExt cx="261" cy="288"/>
            </a:xfrm>
          </p:grpSpPr>
          <p:sp>
            <p:nvSpPr>
              <p:cNvPr id="12318" name="AutoShape 40">
                <a:extLst>
                  <a:ext uri="{FF2B5EF4-FFF2-40B4-BE49-F238E27FC236}">
                    <a16:creationId xmlns:a16="http://schemas.microsoft.com/office/drawing/2014/main" id="{779E409C-1349-77E2-B2BF-91AF7039D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" y="2832"/>
                <a:ext cx="144" cy="48"/>
              </a:xfrm>
              <a:prstGeom prst="curvedDownArrow">
                <a:avLst>
                  <a:gd name="adj1" fmla="val 60000"/>
                  <a:gd name="adj2" fmla="val 120000"/>
                  <a:gd name="adj3" fmla="val 33333"/>
                </a:avLst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9" name="Text Box 41">
                <a:extLst>
                  <a:ext uri="{FF2B5EF4-FFF2-40B4-BE49-F238E27FC236}">
                    <a16:creationId xmlns:a16="http://schemas.microsoft.com/office/drawing/2014/main" id="{230DDA4F-78C2-9A94-08D7-BBC2F4C22FC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11" y="2736"/>
                <a:ext cx="20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n-US">
                    <a:solidFill>
                      <a:srgbClr val="FF0066"/>
                    </a:solidFill>
                    <a:latin typeface="Times New Roman" panose="02020603050405020304" pitchFamily="18" charset="0"/>
                  </a:rPr>
                  <a:t>e</a:t>
                </a:r>
              </a:p>
            </p:txBody>
          </p:sp>
        </p:grpSp>
        <p:sp>
          <p:nvSpPr>
            <p:cNvPr id="12308" name="Oval 42">
              <a:extLst>
                <a:ext uri="{FF2B5EF4-FFF2-40B4-BE49-F238E27FC236}">
                  <a16:creationId xmlns:a16="http://schemas.microsoft.com/office/drawing/2014/main" id="{1558E8DE-F2B8-FFC9-E1AA-8FD61BB43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1584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9" name="Oval 43">
              <a:extLst>
                <a:ext uri="{FF2B5EF4-FFF2-40B4-BE49-F238E27FC236}">
                  <a16:creationId xmlns:a16="http://schemas.microsoft.com/office/drawing/2014/main" id="{4497B14B-1230-7669-B0B9-A3D75C9B37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5" y="1457"/>
              <a:ext cx="96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0" name="Line 44">
              <a:extLst>
                <a:ext uri="{FF2B5EF4-FFF2-40B4-BE49-F238E27FC236}">
                  <a16:creationId xmlns:a16="http://schemas.microsoft.com/office/drawing/2014/main" id="{4A1F57E1-C668-3B09-E870-1C34EC5865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6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Line 45">
              <a:extLst>
                <a:ext uri="{FF2B5EF4-FFF2-40B4-BE49-F238E27FC236}">
                  <a16:creationId xmlns:a16="http://schemas.microsoft.com/office/drawing/2014/main" id="{66D922CA-0C60-99E2-32C6-C1ACCEAF75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8" y="105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2" name="Line 46">
              <a:extLst>
                <a:ext uri="{FF2B5EF4-FFF2-40B4-BE49-F238E27FC236}">
                  <a16:creationId xmlns:a16="http://schemas.microsoft.com/office/drawing/2014/main" id="{AEB54105-2E3D-2F89-6E89-D64310A0A5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" y="105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Oval 47">
              <a:extLst>
                <a:ext uri="{FF2B5EF4-FFF2-40B4-BE49-F238E27FC236}">
                  <a16:creationId xmlns:a16="http://schemas.microsoft.com/office/drawing/2014/main" id="{E478FB82-E899-D925-FAB5-FA49685BC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912"/>
              <a:ext cx="288" cy="28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A</a:t>
              </a:r>
            </a:p>
          </p:txBody>
        </p:sp>
        <p:sp>
          <p:nvSpPr>
            <p:cNvPr id="12314" name="Line 48">
              <a:extLst>
                <a:ext uri="{FF2B5EF4-FFF2-40B4-BE49-F238E27FC236}">
                  <a16:creationId xmlns:a16="http://schemas.microsoft.com/office/drawing/2014/main" id="{2671B7A3-2BA0-37E6-2080-53FDDB5F5F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1056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49">
              <a:extLst>
                <a:ext uri="{FF2B5EF4-FFF2-40B4-BE49-F238E27FC236}">
                  <a16:creationId xmlns:a16="http://schemas.microsoft.com/office/drawing/2014/main" id="{70470F4D-CB75-5FD8-8FA0-50C4916A64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96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50">
              <a:extLst>
                <a:ext uri="{FF2B5EF4-FFF2-40B4-BE49-F238E27FC236}">
                  <a16:creationId xmlns:a16="http://schemas.microsoft.com/office/drawing/2014/main" id="{395533C0-3732-7534-6965-B1124D350B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91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51">
              <a:extLst>
                <a:ext uri="{FF2B5EF4-FFF2-40B4-BE49-F238E27FC236}">
                  <a16:creationId xmlns:a16="http://schemas.microsoft.com/office/drawing/2014/main" id="{DB92B14F-30D1-0237-D836-1560B36938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105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93" name="Rectangle 52">
            <a:extLst>
              <a:ext uri="{FF2B5EF4-FFF2-40B4-BE49-F238E27FC236}">
                <a16:creationId xmlns:a16="http://schemas.microsoft.com/office/drawing/2014/main" id="{47EAA612-B2C8-9D61-4390-BD29EFD5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3657600"/>
            <a:ext cx="35814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F3A4DF12-9269-FD7F-9038-770CFE423042}"/>
              </a:ext>
            </a:extLst>
          </p:cNvPr>
          <p:cNvGrpSpPr>
            <a:grpSpLocks/>
          </p:cNvGrpSpPr>
          <p:nvPr/>
        </p:nvGrpSpPr>
        <p:grpSpPr bwMode="auto">
          <a:xfrm>
            <a:off x="0" y="4267200"/>
            <a:ext cx="5334000" cy="2286000"/>
            <a:chOff x="240" y="2410"/>
            <a:chExt cx="3408" cy="1440"/>
          </a:xfrm>
        </p:grpSpPr>
        <p:pic>
          <p:nvPicPr>
            <p:cNvPr id="12296" name="Picture 8" descr="algorythm">
              <a:extLst>
                <a:ext uri="{FF2B5EF4-FFF2-40B4-BE49-F238E27FC236}">
                  <a16:creationId xmlns:a16="http://schemas.microsoft.com/office/drawing/2014/main" id="{262C524E-060D-55A1-93BA-A252CE242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" y="2410"/>
              <a:ext cx="288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9">
              <a:extLst>
                <a:ext uri="{FF2B5EF4-FFF2-40B4-BE49-F238E27FC236}">
                  <a16:creationId xmlns:a16="http://schemas.microsoft.com/office/drawing/2014/main" id="{58A06AB1-73E1-0A6C-8F3C-AF7933D5B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3446"/>
              <a:ext cx="34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2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/>
              <a:r>
                <a:rPr lang="en-US" altLang="en-US" sz="1800" b="1">
                  <a:latin typeface="Times New Roman" panose="02020603050405020304" pitchFamily="18" charset="0"/>
                </a:rPr>
                <a:t>Using pattern matching algorithms, the data is converted into a unique response pattern</a:t>
              </a:r>
            </a:p>
          </p:txBody>
        </p:sp>
      </p:grpSp>
      <p:pic>
        <p:nvPicPr>
          <p:cNvPr id="12295" name="Picture 42">
            <a:extLst>
              <a:ext uri="{FF2B5EF4-FFF2-40B4-BE49-F238E27FC236}">
                <a16:creationId xmlns:a16="http://schemas.microsoft.com/office/drawing/2014/main" id="{22175B0E-EE4C-6E8B-1AA6-725E0FB8EE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00200"/>
            <a:ext cx="3657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6">
            <a:extLst>
              <a:ext uri="{FF2B5EF4-FFF2-40B4-BE49-F238E27FC236}">
                <a16:creationId xmlns:a16="http://schemas.microsoft.com/office/drawing/2014/main" id="{B15FEE29-970F-27FF-43B8-BA2ECB4B5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4688" y="274638"/>
            <a:ext cx="5592762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3200">
                <a:solidFill>
                  <a:srgbClr val="000000"/>
                </a:solidFill>
              </a:rPr>
              <a:t>Single-Walled Carbon Nanotubes</a:t>
            </a:r>
          </a:p>
        </p:txBody>
      </p:sp>
      <p:pic>
        <p:nvPicPr>
          <p:cNvPr id="13314" name="Picture 7">
            <a:extLst>
              <a:ext uri="{FF2B5EF4-FFF2-40B4-BE49-F238E27FC236}">
                <a16:creationId xmlns:a16="http://schemas.microsoft.com/office/drawing/2014/main" id="{340B4908-C44D-476F-9FFA-E13F0036C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34290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8">
            <a:extLst>
              <a:ext uri="{FF2B5EF4-FFF2-40B4-BE49-F238E27FC236}">
                <a16:creationId xmlns:a16="http://schemas.microsoft.com/office/drawing/2014/main" id="{2A5A3242-D6C8-2F57-E092-8153C9D98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1568450"/>
            <a:ext cx="3014663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sz="1600" b="1">
                <a:solidFill>
                  <a:srgbClr val="800000"/>
                </a:solidFill>
              </a:rPr>
              <a:t>Single Wall Carbon Nanotube: A slice of graphene sheet rolled into a nm-diameter tube</a:t>
            </a:r>
          </a:p>
        </p:txBody>
      </p:sp>
      <p:sp>
        <p:nvSpPr>
          <p:cNvPr id="13316" name="Text Box 9">
            <a:extLst>
              <a:ext uri="{FF2B5EF4-FFF2-40B4-BE49-F238E27FC236}">
                <a16:creationId xmlns:a16="http://schemas.microsoft.com/office/drawing/2014/main" id="{B44D7428-90F1-B5CD-4126-01110844F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88" y="1568450"/>
            <a:ext cx="5483225" cy="506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5000"/>
              </a:lnSpc>
            </a:pPr>
            <a:r>
              <a:rPr lang="en-US" altLang="en-US" b="1">
                <a:solidFill>
                  <a:srgbClr val="000000"/>
                </a:solidFill>
              </a:rPr>
              <a:t>Basic Properties: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 b="1">
                <a:solidFill>
                  <a:srgbClr val="1822CD"/>
                </a:solidFill>
              </a:rPr>
              <a:t>Mechanical: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>
                <a:solidFill>
                  <a:srgbClr val="000000"/>
                </a:solidFill>
              </a:rPr>
              <a:t>Tough and strong, Y~ 1TPa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 b="1">
                <a:solidFill>
                  <a:srgbClr val="1822CD"/>
                </a:solidFill>
              </a:rPr>
              <a:t>Structural: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>
                <a:solidFill>
                  <a:srgbClr val="000000"/>
                </a:solidFill>
              </a:rPr>
              <a:t>1-2 nm in radius; 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>
                <a:solidFill>
                  <a:srgbClr val="000000"/>
                </a:solidFill>
              </a:rPr>
              <a:t>Micron in length; 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>
                <a:solidFill>
                  <a:srgbClr val="000000"/>
                </a:solidFill>
              </a:rPr>
              <a:t>Every atom in a single-walled nanotube is on the surface and exposed environment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 b="1">
                <a:solidFill>
                  <a:srgbClr val="1822CD"/>
                </a:solidFill>
              </a:rPr>
              <a:t>Thermal: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>
                <a:solidFill>
                  <a:srgbClr val="000000"/>
                </a:solidFill>
              </a:rPr>
              <a:t>Sustain 400</a:t>
            </a:r>
            <a:r>
              <a:rPr lang="en-US" altLang="en-US" sz="1400">
                <a:solidFill>
                  <a:srgbClr val="000000"/>
                </a:solidFill>
              </a:rPr>
              <a:t>o</a:t>
            </a:r>
            <a:r>
              <a:rPr lang="en-US" altLang="en-US" sz="2000">
                <a:solidFill>
                  <a:srgbClr val="000000"/>
                </a:solidFill>
              </a:rPr>
              <a:t>C in air, 2000</a:t>
            </a:r>
            <a:r>
              <a:rPr lang="en-US" altLang="en-US" sz="1400">
                <a:solidFill>
                  <a:srgbClr val="000000"/>
                </a:solidFill>
              </a:rPr>
              <a:t>o</a:t>
            </a:r>
            <a:r>
              <a:rPr lang="en-US" altLang="en-US" sz="2000">
                <a:solidFill>
                  <a:srgbClr val="000000"/>
                </a:solidFill>
              </a:rPr>
              <a:t>C in vacuum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 b="1">
                <a:solidFill>
                  <a:srgbClr val="1822CD"/>
                </a:solidFill>
              </a:rPr>
              <a:t>Electronic:</a:t>
            </a:r>
            <a:r>
              <a:rPr lang="en-US" altLang="en-US" sz="2000">
                <a:solidFill>
                  <a:srgbClr val="000000"/>
                </a:solidFill>
              </a:rPr>
              <a:t> 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>
                <a:solidFill>
                  <a:srgbClr val="000000"/>
                </a:solidFill>
              </a:rPr>
              <a:t>Ballistic charge transport at room temperature, Semiconducting E</a:t>
            </a:r>
            <a:r>
              <a:rPr lang="en-US" altLang="en-US" sz="1400">
                <a:solidFill>
                  <a:srgbClr val="000000"/>
                </a:solidFill>
              </a:rPr>
              <a:t>gap</a:t>
            </a:r>
            <a:r>
              <a:rPr lang="en-US" altLang="en-US" sz="2000">
                <a:solidFill>
                  <a:srgbClr val="000000"/>
                </a:solidFill>
              </a:rPr>
              <a:t> ~ 1/d</a:t>
            </a:r>
            <a:endParaRPr lang="en-US" altLang="en-US"/>
          </a:p>
          <a:p>
            <a:pPr>
              <a:lnSpc>
                <a:spcPct val="95000"/>
              </a:lnSpc>
            </a:pPr>
            <a:r>
              <a:rPr lang="en-US" altLang="en-US" sz="2000">
                <a:solidFill>
                  <a:srgbClr val="000000"/>
                </a:solidFill>
              </a:rPr>
              <a:t>Small changes in the charge-environment of a nanotube can cause drastic changes to its electrical properties</a:t>
            </a:r>
            <a:endParaRPr lang="en-US" altLang="en-US"/>
          </a:p>
          <a:p>
            <a:pPr>
              <a:lnSpc>
                <a:spcPct val="95000"/>
              </a:lnSpc>
            </a:pPr>
            <a:endParaRPr lang="en-US" altLang="en-US" sz="2000">
              <a:solidFill>
                <a:srgbClr val="000000"/>
              </a:solidFill>
            </a:endParaRPr>
          </a:p>
        </p:txBody>
      </p:sp>
      <p:pic>
        <p:nvPicPr>
          <p:cNvPr id="13317" name="Picture 10">
            <a:extLst>
              <a:ext uri="{FF2B5EF4-FFF2-40B4-BE49-F238E27FC236}">
                <a16:creationId xmlns:a16="http://schemas.microsoft.com/office/drawing/2014/main" id="{3B067496-B3B6-7EBC-A964-07879E5F2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813" y="4105275"/>
            <a:ext cx="3078162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DC93C91E89C0468E7F4B3B3255CC7F" ma:contentTypeVersion="12" ma:contentTypeDescription="Create a new document." ma:contentTypeScope="" ma:versionID="f9ed148f2ac8c9174ea3571921f086c4">
  <xsd:schema xmlns:xsd="http://www.w3.org/2001/XMLSchema" xmlns:xs="http://www.w3.org/2001/XMLSchema" xmlns:p="http://schemas.microsoft.com/office/2006/metadata/properties" xmlns:ns2="1ce2dedc-7990-4315-8e96-e6e25c2b6d2d" xmlns:ns3="d900e117-17a0-4b24-9e47-511ef1d02c43" targetNamespace="http://schemas.microsoft.com/office/2006/metadata/properties" ma:root="true" ma:fieldsID="472cc7c5ccb181442d2b9b2d5efcb6f4" ns2:_="" ns3:_="">
    <xsd:import namespace="1ce2dedc-7990-4315-8e96-e6e25c2b6d2d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e2dedc-7990-4315-8e96-e6e25c2b6d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0ec63072-1497-479c-9948-457cee707d46}" ma:internalName="TaxCatchAll" ma:showField="CatchAllData" ma:web="b2121e92-1f6c-47dc-9a3d-2a4936c6bb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F3AE4B0-6BB5-4170-B09A-C60336EE40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e2dedc-7990-4315-8e96-e6e25c2b6d2d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031653-FA90-4ACB-A94B-31AECF4329C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16381</TotalTime>
  <Words>1511</Words>
  <Application>Microsoft Macintosh PowerPoint</Application>
  <PresentationFormat>On-screen Show (4:3)</PresentationFormat>
  <Paragraphs>333</Paragraphs>
  <Slides>28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55 Helvetica Roman</vt:lpstr>
      <vt:lpstr>Arial</vt:lpstr>
      <vt:lpstr>Calibri</vt:lpstr>
      <vt:lpstr>Helvetica</vt:lpstr>
      <vt:lpstr>Lucida Grande</vt:lpstr>
      <vt:lpstr>Symbol</vt:lpstr>
      <vt:lpstr>Times</vt:lpstr>
      <vt:lpstr>Times New Roman</vt:lpstr>
      <vt:lpstr>Default Design</vt:lpstr>
      <vt:lpstr>Image</vt:lpstr>
      <vt:lpstr>Chart</vt:lpstr>
      <vt:lpstr>High Sensitive and Low Power Nanosensors for Space and Terrestrial Applications </vt:lpstr>
      <vt:lpstr>Outline</vt:lpstr>
      <vt:lpstr>Nano Chemical Sensors for NASA Mission</vt:lpstr>
      <vt:lpstr>Nano Chemsensors for Terrestrial Applications</vt:lpstr>
      <vt:lpstr>Sensor Technology</vt:lpstr>
      <vt:lpstr>Sensor Devices</vt:lpstr>
      <vt:lpstr>PowerPoint Presentation</vt:lpstr>
      <vt:lpstr>Nanosensing Technology</vt:lpstr>
      <vt:lpstr>PowerPoint Presentation</vt:lpstr>
      <vt:lpstr>PowerPoint Presentation</vt:lpstr>
      <vt:lpstr>Carbon Nanotubes for Sensing</vt:lpstr>
      <vt:lpstr>Fast Sensor Response and Recovery (H2O2 detection)</vt:lpstr>
      <vt:lpstr>PowerPoint Presentation</vt:lpstr>
      <vt:lpstr>Humidity Effect on NO2 Detection</vt:lpstr>
      <vt:lpstr>Principle of SVM </vt:lpstr>
      <vt:lpstr>Field Test Location</vt:lpstr>
      <vt:lpstr>PowerPoint Presentation</vt:lpstr>
      <vt:lpstr>PowerPoint Presentation</vt:lpstr>
      <vt:lpstr>Achievements</vt:lpstr>
      <vt:lpstr>Cellphone Sensors</vt:lpstr>
      <vt:lpstr>Sensing Module</vt:lpstr>
      <vt:lpstr>PowerPoint Presentation</vt:lpstr>
      <vt:lpstr>PowerPoint Presentation</vt:lpstr>
      <vt:lpstr>PowerPoint Presentation</vt:lpstr>
      <vt:lpstr>Benefit to NASA Missions</vt:lpstr>
      <vt:lpstr>Applications Beyond NASA </vt:lpstr>
      <vt:lpstr>Benefit to Society</vt:lpstr>
      <vt:lpstr>High-Sensitive and Low-Power Nanosensors</vt:lpstr>
    </vt:vector>
  </TitlesOfParts>
  <Company>NASA/Ames RC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 Branch</dc:creator>
  <cp:lastModifiedBy>Alunni, Antonella I. (ARC-TSS)</cp:lastModifiedBy>
  <cp:revision>398</cp:revision>
  <cp:lastPrinted>2011-11-16T23:46:32Z</cp:lastPrinted>
  <dcterms:created xsi:type="dcterms:W3CDTF">2011-11-16T23:44:36Z</dcterms:created>
  <dcterms:modified xsi:type="dcterms:W3CDTF">2022-09-19T22:10:10Z</dcterms:modified>
</cp:coreProperties>
</file>