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0"/>
  </p:notesMasterIdLst>
  <p:sldIdLst>
    <p:sldId id="257" r:id="rId2"/>
    <p:sldId id="294" r:id="rId3"/>
    <p:sldId id="258" r:id="rId4"/>
    <p:sldId id="295" r:id="rId5"/>
    <p:sldId id="259" r:id="rId6"/>
    <p:sldId id="296" r:id="rId7"/>
    <p:sldId id="284" r:id="rId8"/>
    <p:sldId id="297" r:id="rId9"/>
    <p:sldId id="272" r:id="rId10"/>
    <p:sldId id="273" r:id="rId11"/>
    <p:sldId id="277" r:id="rId12"/>
    <p:sldId id="278" r:id="rId13"/>
    <p:sldId id="291" r:id="rId14"/>
    <p:sldId id="279" r:id="rId15"/>
    <p:sldId id="280" r:id="rId16"/>
    <p:sldId id="276" r:id="rId17"/>
    <p:sldId id="298" r:id="rId18"/>
    <p:sldId id="292" r:id="rId19"/>
    <p:sldId id="283" r:id="rId20"/>
    <p:sldId id="286" r:id="rId21"/>
    <p:sldId id="299" r:id="rId22"/>
    <p:sldId id="290" r:id="rId23"/>
    <p:sldId id="293" r:id="rId24"/>
    <p:sldId id="261" r:id="rId25"/>
    <p:sldId id="300" r:id="rId26"/>
    <p:sldId id="289" r:id="rId27"/>
    <p:sldId id="287" r:id="rId28"/>
    <p:sldId id="28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2"/>
    <p:restoredTop sz="96327"/>
  </p:normalViewPr>
  <p:slideViewPr>
    <p:cSldViewPr snapToGrid="0" snapToObjects="1">
      <p:cViewPr varScale="1">
        <p:scale>
          <a:sx n="114" d="100"/>
          <a:sy n="114" d="100"/>
        </p:scale>
        <p:origin x="163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464C32-5208-0247-9960-E836E1898385}" type="datetimeFigureOut">
              <a:rPr lang="en-US" smtClean="0"/>
              <a:t>9/13/2022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B6396E-3193-A64D-8DB0-55E56D5D71F4}" type="slidenum">
              <a:rPr lang="en-US" smtClean="0"/>
              <a:t>‹#›</a:t>
            </a:fld>
            <a:endParaRPr lang="en-US"/>
          </a:p>
        </p:txBody>
      </p:sp>
    </p:spTree>
    <p:extLst>
      <p:ext uri="{BB962C8B-B14F-4D97-AF65-F5344CB8AC3E}">
        <p14:creationId xmlns:p14="http://schemas.microsoft.com/office/powerpoint/2010/main" val="39020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D04BAC-474A-3B4B-ADFE-91BDEC4EA97D}" type="datetime1">
              <a:rPr lang="en-US" smtClean="0"/>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2966278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D0E9F0-9163-F049-A445-B89204549F80}" type="datetime1">
              <a:rPr lang="en-US" smtClean="0"/>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2261581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0FD5A-8B90-1748-8E68-8CA008B9CF6E}" type="datetime1">
              <a:rPr lang="en-US" smtClean="0"/>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981335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095B94-213E-1247-874C-F0A11CA5FC27}" type="datetime1">
              <a:rPr lang="en-US" smtClean="0"/>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18097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385BF5-DCA4-AE43-B475-DAF07BB7D951}" type="datetime1">
              <a:rPr lang="en-US" smtClean="0"/>
              <a:t>9/13/2022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268479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0CF8AB-C9E1-984F-A674-A5C05D85762E}" type="datetime1">
              <a:rPr lang="en-US" smtClean="0"/>
              <a:t>9/13/2022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225618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9D3FF-AD03-5141-B51D-42D0452BC8C3}" type="datetime1">
              <a:rPr lang="en-US" smtClean="0"/>
              <a:t>9/13/2022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1620467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E974B4-F1D4-734E-802F-8660EED3E73D}" type="datetime1">
              <a:rPr lang="en-US" smtClean="0"/>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132723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98EA22-C18F-3545-908C-DBF97C748AB6}" type="datetime1">
              <a:rPr lang="en-US" smtClean="0"/>
              <a:t>9/13/2022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3825135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43753B-1971-C543-A3D4-E5284876E50A}" type="datetime1">
              <a:rPr lang="en-US" smtClean="0"/>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229918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06073B-2A4F-F843-9721-2EDE8B6BAE22}" type="datetime1">
              <a:rPr lang="en-US" smtClean="0"/>
              <a:t>9/13/2022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3B5FA5-872A-614F-B260-E67B60034C7D}" type="slidenum">
              <a:rPr lang="en-US" smtClean="0"/>
              <a:t>‹#›</a:t>
            </a:fld>
            <a:endParaRPr lang="en-US"/>
          </a:p>
        </p:txBody>
      </p:sp>
    </p:spTree>
    <p:extLst>
      <p:ext uri="{BB962C8B-B14F-4D97-AF65-F5344CB8AC3E}">
        <p14:creationId xmlns:p14="http://schemas.microsoft.com/office/powerpoint/2010/main" val="197475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98275-AB88-014B-AFAE-42E6002064C9}" type="datetime1">
              <a:rPr lang="en-US" smtClean="0"/>
              <a:t>9/13/2022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B5FA5-872A-614F-B260-E67B60034C7D}" type="slidenum">
              <a:rPr lang="en-US" smtClean="0"/>
              <a:t>‹#›</a:t>
            </a:fld>
            <a:endParaRPr lang="en-US"/>
          </a:p>
        </p:txBody>
      </p:sp>
    </p:spTree>
    <p:extLst>
      <p:ext uri="{BB962C8B-B14F-4D97-AF65-F5344CB8AC3E}">
        <p14:creationId xmlns:p14="http://schemas.microsoft.com/office/powerpoint/2010/main" val="1135870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F21041-CE2E-C915-BF7C-195BEB03144C}"/>
              </a:ext>
            </a:extLst>
          </p:cNvPr>
          <p:cNvSpPr txBox="1"/>
          <p:nvPr/>
        </p:nvSpPr>
        <p:spPr>
          <a:xfrm>
            <a:off x="1" y="1789043"/>
            <a:ext cx="9144000" cy="461665"/>
          </a:xfrm>
          <a:prstGeom prst="rect">
            <a:avLst/>
          </a:prstGeom>
          <a:noFill/>
        </p:spPr>
        <p:txBody>
          <a:bodyPr wrap="square" rtlCol="0">
            <a:spAutoFit/>
          </a:bodyPr>
          <a:lstStyle/>
          <a:p>
            <a:pPr algn="ctr"/>
            <a:r>
              <a:rPr lang="en-US" sz="2400" dirty="0" err="1">
                <a:latin typeface="Arial" panose="020B0604020202020204" pitchFamily="34" charset="0"/>
                <a:cs typeface="Arial" panose="020B0604020202020204" pitchFamily="34" charset="0"/>
              </a:rPr>
              <a:t>Backshell</a:t>
            </a:r>
            <a:r>
              <a:rPr lang="en-US" sz="2400" dirty="0">
                <a:latin typeface="Arial" panose="020B0604020202020204" pitchFamily="34" charset="0"/>
                <a:cs typeface="Arial" panose="020B0604020202020204" pitchFamily="34" charset="0"/>
              </a:rPr>
              <a:t> Radiation Analysis with US3D </a:t>
            </a:r>
          </a:p>
        </p:txBody>
      </p:sp>
      <p:cxnSp>
        <p:nvCxnSpPr>
          <p:cNvPr id="4" name="Straight Connector 3">
            <a:extLst>
              <a:ext uri="{FF2B5EF4-FFF2-40B4-BE49-F238E27FC236}">
                <a16:creationId xmlns:a16="http://schemas.microsoft.com/office/drawing/2014/main" id="{0BE81CEE-A0B0-6809-6563-4F8B362F939C}"/>
              </a:ext>
            </a:extLst>
          </p:cNvPr>
          <p:cNvCxnSpPr>
            <a:cxnSpLocks/>
          </p:cNvCxnSpPr>
          <p:nvPr/>
        </p:nvCxnSpPr>
        <p:spPr>
          <a:xfrm>
            <a:off x="934278" y="1550504"/>
            <a:ext cx="720587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2A140A9-C1B4-BB72-E5C1-000E37370CE7}"/>
              </a:ext>
            </a:extLst>
          </p:cNvPr>
          <p:cNvCxnSpPr>
            <a:cxnSpLocks/>
          </p:cNvCxnSpPr>
          <p:nvPr/>
        </p:nvCxnSpPr>
        <p:spPr>
          <a:xfrm>
            <a:off x="934278" y="2498035"/>
            <a:ext cx="720587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07DE419-5BCB-F426-AFD2-9677F4444C24}"/>
              </a:ext>
            </a:extLst>
          </p:cNvPr>
          <p:cNvSpPr txBox="1"/>
          <p:nvPr/>
        </p:nvSpPr>
        <p:spPr>
          <a:xfrm>
            <a:off x="0" y="4607293"/>
            <a:ext cx="9144000" cy="923330"/>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Mentors: Brett </a:t>
            </a:r>
            <a:r>
              <a:rPr lang="en-US" dirty="0" err="1">
                <a:latin typeface="Arial" panose="020B0604020202020204" pitchFamily="34" charset="0"/>
                <a:cs typeface="Arial" panose="020B0604020202020204" pitchFamily="34" charset="0"/>
              </a:rPr>
              <a:t>Cruden</a:t>
            </a:r>
            <a:r>
              <a:rPr lang="en-US" dirty="0">
                <a:latin typeface="Arial" panose="020B0604020202020204" pitchFamily="34" charset="0"/>
                <a:cs typeface="Arial" panose="020B0604020202020204" pitchFamily="34" charset="0"/>
              </a:rPr>
              <a:t> and David Saunders</a:t>
            </a:r>
          </a:p>
          <a:p>
            <a:pPr algn="ctr"/>
            <a:r>
              <a:rPr lang="en-US" dirty="0">
                <a:latin typeface="Arial" panose="020B0604020202020204" pitchFamily="34" charset="0"/>
                <a:cs typeface="Arial" panose="020B0604020202020204" pitchFamily="34" charset="0"/>
              </a:rPr>
              <a:t>Entry Systems and Technology Division</a:t>
            </a:r>
          </a:p>
          <a:p>
            <a:pPr algn="ctr"/>
            <a:r>
              <a:rPr lang="en-US" dirty="0">
                <a:latin typeface="Arial" panose="020B0604020202020204" pitchFamily="34" charset="0"/>
                <a:cs typeface="Arial" panose="020B0604020202020204" pitchFamily="34" charset="0"/>
              </a:rPr>
              <a:t>NASA Ames Research Center</a:t>
            </a:r>
          </a:p>
        </p:txBody>
      </p:sp>
      <p:sp>
        <p:nvSpPr>
          <p:cNvPr id="9" name="TextBox 8">
            <a:extLst>
              <a:ext uri="{FF2B5EF4-FFF2-40B4-BE49-F238E27FC236}">
                <a16:creationId xmlns:a16="http://schemas.microsoft.com/office/drawing/2014/main" id="{B75B0BC4-4828-25C4-7ABF-AD22FD6984BA}"/>
              </a:ext>
            </a:extLst>
          </p:cNvPr>
          <p:cNvSpPr txBox="1"/>
          <p:nvPr/>
        </p:nvSpPr>
        <p:spPr>
          <a:xfrm>
            <a:off x="934278" y="1192696"/>
            <a:ext cx="7205869"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August 12, 2022</a:t>
            </a:r>
          </a:p>
        </p:txBody>
      </p:sp>
      <p:sp>
        <p:nvSpPr>
          <p:cNvPr id="3" name="TextBox 2">
            <a:extLst>
              <a:ext uri="{FF2B5EF4-FFF2-40B4-BE49-F238E27FC236}">
                <a16:creationId xmlns:a16="http://schemas.microsoft.com/office/drawing/2014/main" id="{2DCC0E4E-8228-BA72-1462-F1992900E05E}"/>
              </a:ext>
            </a:extLst>
          </p:cNvPr>
          <p:cNvSpPr txBox="1"/>
          <p:nvPr/>
        </p:nvSpPr>
        <p:spPr>
          <a:xfrm>
            <a:off x="0" y="3196127"/>
            <a:ext cx="9144000" cy="707886"/>
          </a:xfrm>
          <a:prstGeom prst="rect">
            <a:avLst/>
          </a:prstGeom>
          <a:noFill/>
        </p:spPr>
        <p:txBody>
          <a:bodyPr wrap="square" rtlCol="0">
            <a:spAutoFit/>
          </a:bodyPr>
          <a:lstStyle/>
          <a:p>
            <a:pPr algn="ctr"/>
            <a:r>
              <a:rPr lang="en-US" sz="2000" dirty="0">
                <a:solidFill>
                  <a:schemeClr val="accent1">
                    <a:lumMod val="50000"/>
                  </a:schemeClr>
                </a:solidFill>
                <a:latin typeface="Helvetica" pitchFamily="2" charset="0"/>
              </a:rPr>
              <a:t>Raghava S. C. Davuluri</a:t>
            </a:r>
          </a:p>
          <a:p>
            <a:pPr algn="ctr"/>
            <a:r>
              <a:rPr lang="en-US" sz="2000" dirty="0">
                <a:latin typeface="Helvetica" pitchFamily="2" charset="0"/>
              </a:rPr>
              <a:t>University of Kentucky</a:t>
            </a:r>
          </a:p>
        </p:txBody>
      </p:sp>
      <p:pic>
        <p:nvPicPr>
          <p:cNvPr id="6" name="Picture 5">
            <a:extLst>
              <a:ext uri="{FF2B5EF4-FFF2-40B4-BE49-F238E27FC236}">
                <a16:creationId xmlns:a16="http://schemas.microsoft.com/office/drawing/2014/main" id="{9C07E1F8-39A0-D352-166F-D07A370FB190}"/>
              </a:ext>
            </a:extLst>
          </p:cNvPr>
          <p:cNvPicPr>
            <a:picLocks noChangeAspect="1"/>
          </p:cNvPicPr>
          <p:nvPr/>
        </p:nvPicPr>
        <p:blipFill>
          <a:blip r:embed="rId2"/>
          <a:stretch>
            <a:fillRect/>
          </a:stretch>
        </p:blipFill>
        <p:spPr>
          <a:xfrm>
            <a:off x="4161802" y="3964817"/>
            <a:ext cx="700150" cy="572875"/>
          </a:xfrm>
          <a:prstGeom prst="rect">
            <a:avLst/>
          </a:prstGeom>
        </p:spPr>
      </p:pic>
      <p:pic>
        <p:nvPicPr>
          <p:cNvPr id="11" name="Picture 10">
            <a:extLst>
              <a:ext uri="{FF2B5EF4-FFF2-40B4-BE49-F238E27FC236}">
                <a16:creationId xmlns:a16="http://schemas.microsoft.com/office/drawing/2014/main" id="{33D8F817-5DE2-0C0A-A605-701DC6E651DB}"/>
              </a:ext>
            </a:extLst>
          </p:cNvPr>
          <p:cNvPicPr>
            <a:picLocks noChangeAspect="1"/>
          </p:cNvPicPr>
          <p:nvPr/>
        </p:nvPicPr>
        <p:blipFill>
          <a:blip r:embed="rId3"/>
          <a:stretch>
            <a:fillRect/>
          </a:stretch>
        </p:blipFill>
        <p:spPr>
          <a:xfrm>
            <a:off x="3815696" y="5688072"/>
            <a:ext cx="1512606" cy="850841"/>
          </a:xfrm>
          <a:prstGeom prst="rect">
            <a:avLst/>
          </a:prstGeom>
        </p:spPr>
      </p:pic>
      <p:sp>
        <p:nvSpPr>
          <p:cNvPr id="5" name="Slide Number Placeholder 4">
            <a:extLst>
              <a:ext uri="{FF2B5EF4-FFF2-40B4-BE49-F238E27FC236}">
                <a16:creationId xmlns:a16="http://schemas.microsoft.com/office/drawing/2014/main" id="{1FAC4382-3223-DDF9-62C1-822DD53D7CBB}"/>
              </a:ext>
            </a:extLst>
          </p:cNvPr>
          <p:cNvSpPr>
            <a:spLocks noGrp="1"/>
          </p:cNvSpPr>
          <p:nvPr>
            <p:ph type="sldNum" sz="quarter" idx="12"/>
          </p:nvPr>
        </p:nvSpPr>
        <p:spPr/>
        <p:txBody>
          <a:bodyPr/>
          <a:lstStyle/>
          <a:p>
            <a:fld id="{953B5FA5-872A-614F-B260-E67B60034C7D}" type="slidenum">
              <a:rPr lang="en-US" smtClean="0"/>
              <a:t>1</a:t>
            </a:fld>
            <a:endParaRPr lang="en-US"/>
          </a:p>
        </p:txBody>
      </p:sp>
      <p:pic>
        <p:nvPicPr>
          <p:cNvPr id="12" name="Picture 11" descr="Icon&#10;&#10;Description automatically generated">
            <a:extLst>
              <a:ext uri="{FF2B5EF4-FFF2-40B4-BE49-F238E27FC236}">
                <a16:creationId xmlns:a16="http://schemas.microsoft.com/office/drawing/2014/main" id="{63DCEEEC-0246-9B28-F4D0-B1CCCEEB00E1}"/>
              </a:ext>
            </a:extLst>
          </p:cNvPr>
          <p:cNvPicPr>
            <a:picLocks noChangeAspect="1"/>
          </p:cNvPicPr>
          <p:nvPr/>
        </p:nvPicPr>
        <p:blipFill>
          <a:blip r:embed="rId4"/>
          <a:stretch>
            <a:fillRect/>
          </a:stretch>
        </p:blipFill>
        <p:spPr>
          <a:xfrm>
            <a:off x="3643487" y="123518"/>
            <a:ext cx="1857025" cy="758589"/>
          </a:xfrm>
          <a:prstGeom prst="rect">
            <a:avLst/>
          </a:prstGeom>
        </p:spPr>
      </p:pic>
    </p:spTree>
    <p:extLst>
      <p:ext uri="{BB962C8B-B14F-4D97-AF65-F5344CB8AC3E}">
        <p14:creationId xmlns:p14="http://schemas.microsoft.com/office/powerpoint/2010/main" val="926138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2</a:t>
            </a:fld>
            <a:endParaRPr lang="en-US" dirty="0"/>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INTRODUCTION</a:t>
            </a:r>
          </a:p>
        </p:txBody>
      </p:sp>
      <p:cxnSp>
        <p:nvCxnSpPr>
          <p:cNvPr id="5" name="Straight Connector 4">
            <a:extLst>
              <a:ext uri="{FF2B5EF4-FFF2-40B4-BE49-F238E27FC236}">
                <a16:creationId xmlns:a16="http://schemas.microsoft.com/office/drawing/2014/main" id="{34795FB2-195C-E1BA-B8F1-400F18F13939}"/>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13" name="Picture 12" descr="Icon&#10;&#10;Description automatically generated">
            <a:extLst>
              <a:ext uri="{FF2B5EF4-FFF2-40B4-BE49-F238E27FC236}">
                <a16:creationId xmlns:a16="http://schemas.microsoft.com/office/drawing/2014/main" id="{828C6F4C-F71D-FCCA-B94A-EB435A350434}"/>
              </a:ext>
            </a:extLst>
          </p:cNvPr>
          <p:cNvPicPr>
            <a:picLocks noChangeAspect="1"/>
          </p:cNvPicPr>
          <p:nvPr/>
        </p:nvPicPr>
        <p:blipFill>
          <a:blip r:embed="rId3"/>
          <a:stretch>
            <a:fillRect/>
          </a:stretch>
        </p:blipFill>
        <p:spPr>
          <a:xfrm>
            <a:off x="7635352" y="6099316"/>
            <a:ext cx="1508648" cy="616278"/>
          </a:xfrm>
          <a:prstGeom prst="rect">
            <a:avLst/>
          </a:prstGeom>
        </p:spPr>
      </p:pic>
    </p:spTree>
    <p:extLst>
      <p:ext uri="{BB962C8B-B14F-4D97-AF65-F5344CB8AC3E}">
        <p14:creationId xmlns:p14="http://schemas.microsoft.com/office/powerpoint/2010/main" val="3047169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Introduction</a:t>
            </a:r>
          </a:p>
        </p:txBody>
      </p:sp>
      <p:sp>
        <p:nvSpPr>
          <p:cNvPr id="3" name="TextBox 2">
            <a:extLst>
              <a:ext uri="{FF2B5EF4-FFF2-40B4-BE49-F238E27FC236}">
                <a16:creationId xmlns:a16="http://schemas.microsoft.com/office/drawing/2014/main" id="{5A78AFD9-EC6A-87F3-B64A-88EB59703DFC}"/>
              </a:ext>
            </a:extLst>
          </p:cNvPr>
          <p:cNvSpPr txBox="1"/>
          <p:nvPr/>
        </p:nvSpPr>
        <p:spPr>
          <a:xfrm>
            <a:off x="145702" y="552616"/>
            <a:ext cx="5098774" cy="5632311"/>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During atmospheric entry, radiative heat flux can be a dominant heat transfer mechanism acting on the after-body of the space vehicle.</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Though the magnitude of radiative heat flux is small, the materials used on the back shell are designed to accommodate smaller heat loads. Therefore, an accurate estimation of radiative heat flux is required.</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For MSL, Brandis et al.</a:t>
            </a:r>
            <a:r>
              <a:rPr lang="en-US" baseline="30000" dirty="0">
                <a:solidFill>
                  <a:schemeClr val="accent2">
                    <a:lumMod val="50000"/>
                  </a:schemeClr>
                </a:solidFill>
                <a:latin typeface="Helvetica" pitchFamily="2" charset="0"/>
                <a:cs typeface="Times New Roman" panose="02020603050405020304" pitchFamily="18" charset="0"/>
              </a:rPr>
              <a:t>1</a:t>
            </a:r>
            <a:r>
              <a:rPr lang="en-US" dirty="0">
                <a:latin typeface="Helvetica" pitchFamily="2" charset="0"/>
                <a:cs typeface="Times New Roman" panose="02020603050405020304" pitchFamily="18" charset="0"/>
              </a:rPr>
              <a:t> performed radiation analysis on the afterbody of the vehicle. They used full angular integration to accurately calculate the radiative heat flux at multiple body points.</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above analysis was performed on structured CFD solutions, and the present work applies the same type of analysis to unstructured solutions using US3D.</a:t>
            </a:r>
          </a:p>
        </p:txBody>
      </p:sp>
      <p:pic>
        <p:nvPicPr>
          <p:cNvPr id="5" name="Picture 4" descr="Chart&#10;&#10;Description automatically generated">
            <a:extLst>
              <a:ext uri="{FF2B5EF4-FFF2-40B4-BE49-F238E27FC236}">
                <a16:creationId xmlns:a16="http://schemas.microsoft.com/office/drawing/2014/main" id="{FEF98C78-A7F4-C2D2-633C-DCF8C0FE5585}"/>
              </a:ext>
            </a:extLst>
          </p:cNvPr>
          <p:cNvPicPr>
            <a:picLocks noChangeAspect="1"/>
          </p:cNvPicPr>
          <p:nvPr/>
        </p:nvPicPr>
        <p:blipFill>
          <a:blip r:embed="rId2"/>
          <a:stretch>
            <a:fillRect/>
          </a:stretch>
        </p:blipFill>
        <p:spPr>
          <a:xfrm>
            <a:off x="5307497" y="470643"/>
            <a:ext cx="3690801" cy="3279911"/>
          </a:xfrm>
          <a:prstGeom prst="rect">
            <a:avLst/>
          </a:prstGeom>
        </p:spPr>
      </p:pic>
      <p:pic>
        <p:nvPicPr>
          <p:cNvPr id="7" name="Picture 6" descr="A picture containing light&#10;&#10;Description automatically generated">
            <a:extLst>
              <a:ext uri="{FF2B5EF4-FFF2-40B4-BE49-F238E27FC236}">
                <a16:creationId xmlns:a16="http://schemas.microsoft.com/office/drawing/2014/main" id="{E6D48028-338F-3947-18BD-CDFCAE47780F}"/>
              </a:ext>
            </a:extLst>
          </p:cNvPr>
          <p:cNvPicPr>
            <a:picLocks noChangeAspect="1"/>
          </p:cNvPicPr>
          <p:nvPr/>
        </p:nvPicPr>
        <p:blipFill>
          <a:blip r:embed="rId3"/>
          <a:stretch>
            <a:fillRect/>
          </a:stretch>
        </p:blipFill>
        <p:spPr>
          <a:xfrm>
            <a:off x="6449602" y="4202305"/>
            <a:ext cx="1621524" cy="2615939"/>
          </a:xfrm>
          <a:prstGeom prst="rect">
            <a:avLst/>
          </a:prstGeom>
        </p:spPr>
      </p:pic>
      <p:sp>
        <p:nvSpPr>
          <p:cNvPr id="8" name="TextBox 7">
            <a:extLst>
              <a:ext uri="{FF2B5EF4-FFF2-40B4-BE49-F238E27FC236}">
                <a16:creationId xmlns:a16="http://schemas.microsoft.com/office/drawing/2014/main" id="{4DF27F45-7DF2-D974-A803-D9964031773D}"/>
              </a:ext>
            </a:extLst>
          </p:cNvPr>
          <p:cNvSpPr txBox="1"/>
          <p:nvPr/>
        </p:nvSpPr>
        <p:spPr>
          <a:xfrm>
            <a:off x="208723" y="6538069"/>
            <a:ext cx="5426765" cy="276999"/>
          </a:xfrm>
          <a:prstGeom prst="rect">
            <a:avLst/>
          </a:prstGeom>
          <a:noFill/>
        </p:spPr>
        <p:txBody>
          <a:bodyPr wrap="square" rtlCol="0">
            <a:spAutoFit/>
          </a:bodyPr>
          <a:lstStyle/>
          <a:p>
            <a:r>
              <a:rPr lang="en-US" sz="1200" baseline="30000" dirty="0">
                <a:solidFill>
                  <a:schemeClr val="accent2">
                    <a:lumMod val="50000"/>
                  </a:schemeClr>
                </a:solidFill>
              </a:rPr>
              <a:t>1</a:t>
            </a:r>
            <a:r>
              <a:rPr lang="en-US" sz="1200" dirty="0">
                <a:solidFill>
                  <a:schemeClr val="accent2">
                    <a:lumMod val="50000"/>
                  </a:schemeClr>
                </a:solidFill>
              </a:rPr>
              <a:t>Brandis et al., JTHT, Vol. 34, No. 1, January 2020.</a:t>
            </a:r>
          </a:p>
        </p:txBody>
      </p:sp>
      <p:sp>
        <p:nvSpPr>
          <p:cNvPr id="9" name="TextBox 8">
            <a:extLst>
              <a:ext uri="{FF2B5EF4-FFF2-40B4-BE49-F238E27FC236}">
                <a16:creationId xmlns:a16="http://schemas.microsoft.com/office/drawing/2014/main" id="{D1E97FCB-97D6-2487-A640-9D41B0532B2D}"/>
              </a:ext>
            </a:extLst>
          </p:cNvPr>
          <p:cNvSpPr txBox="1"/>
          <p:nvPr/>
        </p:nvSpPr>
        <p:spPr>
          <a:xfrm>
            <a:off x="5635488" y="3688998"/>
            <a:ext cx="3089500" cy="492443"/>
          </a:xfrm>
          <a:prstGeom prst="rect">
            <a:avLst/>
          </a:prstGeom>
          <a:noFill/>
        </p:spPr>
        <p:txBody>
          <a:bodyPr wrap="none" rtlCol="0">
            <a:spAutoFit/>
          </a:bodyPr>
          <a:lstStyle/>
          <a:p>
            <a:r>
              <a:rPr lang="en-US" sz="1400" dirty="0">
                <a:solidFill>
                  <a:schemeClr val="accent2">
                    <a:lumMod val="50000"/>
                  </a:schemeClr>
                </a:solidFill>
              </a:rPr>
              <a:t>Heat flux histories for Dragonfly capsule</a:t>
            </a:r>
          </a:p>
          <a:p>
            <a:r>
              <a:rPr lang="en-US" sz="1200" dirty="0">
                <a:solidFill>
                  <a:schemeClr val="accent2">
                    <a:lumMod val="50000"/>
                  </a:schemeClr>
                </a:solidFill>
              </a:rPr>
              <a:t>Source: Wright, M., IPPW 2019.</a:t>
            </a:r>
          </a:p>
        </p:txBody>
      </p:sp>
      <p:pic>
        <p:nvPicPr>
          <p:cNvPr id="10" name="Picture 9">
            <a:extLst>
              <a:ext uri="{FF2B5EF4-FFF2-40B4-BE49-F238E27FC236}">
                <a16:creationId xmlns:a16="http://schemas.microsoft.com/office/drawing/2014/main" id="{443D870E-F8C5-1796-CB62-BE01E8FAB147}"/>
              </a:ext>
            </a:extLst>
          </p:cNvPr>
          <p:cNvPicPr>
            <a:picLocks noChangeAspect="1"/>
          </p:cNvPicPr>
          <p:nvPr/>
        </p:nvPicPr>
        <p:blipFill>
          <a:blip r:embed="rId4"/>
          <a:stretch>
            <a:fillRect/>
          </a:stretch>
        </p:blipFill>
        <p:spPr>
          <a:xfrm>
            <a:off x="8507338" y="24358"/>
            <a:ext cx="756303" cy="425421"/>
          </a:xfrm>
          <a:prstGeom prst="rect">
            <a:avLst/>
          </a:prstGeom>
        </p:spPr>
      </p:pic>
      <p:sp>
        <p:nvSpPr>
          <p:cNvPr id="4" name="Slide Number Placeholder 3">
            <a:extLst>
              <a:ext uri="{FF2B5EF4-FFF2-40B4-BE49-F238E27FC236}">
                <a16:creationId xmlns:a16="http://schemas.microsoft.com/office/drawing/2014/main" id="{A4E8D36E-F5C1-482E-BE37-6A4206860D92}"/>
              </a:ext>
            </a:extLst>
          </p:cNvPr>
          <p:cNvSpPr>
            <a:spLocks noGrp="1"/>
          </p:cNvSpPr>
          <p:nvPr>
            <p:ph type="sldNum" sz="quarter" idx="12"/>
          </p:nvPr>
        </p:nvSpPr>
        <p:spPr/>
        <p:txBody>
          <a:bodyPr/>
          <a:lstStyle/>
          <a:p>
            <a:fld id="{953B5FA5-872A-614F-B260-E67B60034C7D}" type="slidenum">
              <a:rPr lang="en-US" smtClean="0"/>
              <a:t>3</a:t>
            </a:fld>
            <a:endParaRPr lang="en-US"/>
          </a:p>
        </p:txBody>
      </p:sp>
      <p:pic>
        <p:nvPicPr>
          <p:cNvPr id="11" name="Picture 10" descr="Icon&#10;&#10;Description automatically generated">
            <a:extLst>
              <a:ext uri="{FF2B5EF4-FFF2-40B4-BE49-F238E27FC236}">
                <a16:creationId xmlns:a16="http://schemas.microsoft.com/office/drawing/2014/main" id="{025C9B42-8408-69B9-5D14-51F6C6E9CA89}"/>
              </a:ext>
            </a:extLst>
          </p:cNvPr>
          <p:cNvPicPr>
            <a:picLocks noChangeAspect="1"/>
          </p:cNvPicPr>
          <p:nvPr/>
        </p:nvPicPr>
        <p:blipFill>
          <a:blip r:embed="rId5"/>
          <a:stretch>
            <a:fillRect/>
          </a:stretch>
        </p:blipFill>
        <p:spPr>
          <a:xfrm>
            <a:off x="0" y="39756"/>
            <a:ext cx="763785" cy="312004"/>
          </a:xfrm>
          <a:prstGeom prst="rect">
            <a:avLst/>
          </a:prstGeom>
        </p:spPr>
      </p:pic>
    </p:spTree>
    <p:extLst>
      <p:ext uri="{BB962C8B-B14F-4D97-AF65-F5344CB8AC3E}">
        <p14:creationId xmlns:p14="http://schemas.microsoft.com/office/powerpoint/2010/main" val="1496555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4</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METHODOLOGY</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5BE68189-4F37-DFB7-2452-989C3B676F37}"/>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E5358B7F-92F8-C9CB-A8CB-84A1F0ED782C}"/>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27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Methodology</a:t>
            </a:r>
          </a:p>
        </p:txBody>
      </p:sp>
      <p:sp>
        <p:nvSpPr>
          <p:cNvPr id="6" name="Rectangle 5">
            <a:extLst>
              <a:ext uri="{FF2B5EF4-FFF2-40B4-BE49-F238E27FC236}">
                <a16:creationId xmlns:a16="http://schemas.microsoft.com/office/drawing/2014/main" id="{24C2C15F-5307-5D95-3A39-EEF054B6A563}"/>
              </a:ext>
            </a:extLst>
          </p:cNvPr>
          <p:cNvSpPr/>
          <p:nvPr/>
        </p:nvSpPr>
        <p:spPr>
          <a:xfrm>
            <a:off x="1093302" y="1784889"/>
            <a:ext cx="2464905" cy="655982"/>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2D17DBF-56C8-B6AB-0D8D-B15B1F43DBAB}"/>
              </a:ext>
            </a:extLst>
          </p:cNvPr>
          <p:cNvSpPr/>
          <p:nvPr/>
        </p:nvSpPr>
        <p:spPr>
          <a:xfrm>
            <a:off x="1093301" y="3190460"/>
            <a:ext cx="2464905" cy="655982"/>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43571BD-8146-677D-5DCF-8A9EE1EE59DB}"/>
              </a:ext>
            </a:extLst>
          </p:cNvPr>
          <p:cNvSpPr/>
          <p:nvPr/>
        </p:nvSpPr>
        <p:spPr>
          <a:xfrm>
            <a:off x="1097541" y="4509456"/>
            <a:ext cx="2464905" cy="655982"/>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AFCDF24-A1A8-4AA3-0270-7484177D5278}"/>
              </a:ext>
            </a:extLst>
          </p:cNvPr>
          <p:cNvSpPr/>
          <p:nvPr/>
        </p:nvSpPr>
        <p:spPr>
          <a:xfrm>
            <a:off x="1093302" y="5717130"/>
            <a:ext cx="2464905" cy="655982"/>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FBFD244-0E72-657B-DA56-89A7AF866AEA}"/>
              </a:ext>
            </a:extLst>
          </p:cNvPr>
          <p:cNvSpPr txBox="1"/>
          <p:nvPr/>
        </p:nvSpPr>
        <p:spPr>
          <a:xfrm>
            <a:off x="1093301" y="1943603"/>
            <a:ext cx="2464905"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Run USLOS</a:t>
            </a:r>
          </a:p>
        </p:txBody>
      </p:sp>
      <p:sp>
        <p:nvSpPr>
          <p:cNvPr id="14" name="TextBox 13">
            <a:extLst>
              <a:ext uri="{FF2B5EF4-FFF2-40B4-BE49-F238E27FC236}">
                <a16:creationId xmlns:a16="http://schemas.microsoft.com/office/drawing/2014/main" id="{5DA17A85-C6A2-627A-CB7F-EAFBCBC712F4}"/>
              </a:ext>
            </a:extLst>
          </p:cNvPr>
          <p:cNvSpPr txBox="1"/>
          <p:nvPr/>
        </p:nvSpPr>
        <p:spPr>
          <a:xfrm>
            <a:off x="1093300" y="3349174"/>
            <a:ext cx="2464905"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Run USFLOWINTERP</a:t>
            </a:r>
          </a:p>
        </p:txBody>
      </p:sp>
      <p:sp>
        <p:nvSpPr>
          <p:cNvPr id="15" name="TextBox 14">
            <a:extLst>
              <a:ext uri="{FF2B5EF4-FFF2-40B4-BE49-F238E27FC236}">
                <a16:creationId xmlns:a16="http://schemas.microsoft.com/office/drawing/2014/main" id="{7C88421C-D322-661C-5919-062F0F5AF29A}"/>
              </a:ext>
            </a:extLst>
          </p:cNvPr>
          <p:cNvSpPr txBox="1"/>
          <p:nvPr/>
        </p:nvSpPr>
        <p:spPr>
          <a:xfrm>
            <a:off x="1097540" y="4668170"/>
            <a:ext cx="2464905"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Run NEQAIR_DATA</a:t>
            </a:r>
          </a:p>
        </p:txBody>
      </p:sp>
      <p:sp>
        <p:nvSpPr>
          <p:cNvPr id="17" name="TextBox 16">
            <a:extLst>
              <a:ext uri="{FF2B5EF4-FFF2-40B4-BE49-F238E27FC236}">
                <a16:creationId xmlns:a16="http://schemas.microsoft.com/office/drawing/2014/main" id="{287566C9-EBC5-6BF4-A667-2098EC633A15}"/>
              </a:ext>
            </a:extLst>
          </p:cNvPr>
          <p:cNvSpPr txBox="1"/>
          <p:nvPr/>
        </p:nvSpPr>
        <p:spPr>
          <a:xfrm>
            <a:off x="1093300" y="5875844"/>
            <a:ext cx="2464905"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Run NEQAIR</a:t>
            </a:r>
          </a:p>
        </p:txBody>
      </p:sp>
      <p:cxnSp>
        <p:nvCxnSpPr>
          <p:cNvPr id="23" name="Straight Arrow Connector 22">
            <a:extLst>
              <a:ext uri="{FF2B5EF4-FFF2-40B4-BE49-F238E27FC236}">
                <a16:creationId xmlns:a16="http://schemas.microsoft.com/office/drawing/2014/main" id="{C64CDAC0-2B20-A019-8214-B28E386460A2}"/>
              </a:ext>
            </a:extLst>
          </p:cNvPr>
          <p:cNvCxnSpPr>
            <a:cxnSpLocks/>
            <a:stCxn id="6" idx="2"/>
            <a:endCxn id="7" idx="0"/>
          </p:cNvCxnSpPr>
          <p:nvPr/>
        </p:nvCxnSpPr>
        <p:spPr>
          <a:xfrm flipH="1">
            <a:off x="2325754" y="2440871"/>
            <a:ext cx="1" cy="749589"/>
          </a:xfrm>
          <a:prstGeom prst="straightConnector1">
            <a:avLst/>
          </a:prstGeom>
          <a:ln w="158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E3DB6C8-8B30-D1DA-C206-E438690E63B8}"/>
              </a:ext>
            </a:extLst>
          </p:cNvPr>
          <p:cNvCxnSpPr>
            <a:cxnSpLocks/>
            <a:stCxn id="7" idx="2"/>
            <a:endCxn id="8" idx="0"/>
          </p:cNvCxnSpPr>
          <p:nvPr/>
        </p:nvCxnSpPr>
        <p:spPr>
          <a:xfrm>
            <a:off x="2325754" y="3846442"/>
            <a:ext cx="4240" cy="663014"/>
          </a:xfrm>
          <a:prstGeom prst="straightConnector1">
            <a:avLst/>
          </a:prstGeom>
          <a:ln w="158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CDB751A-AFFB-9A66-851C-70BD5B6C1CEA}"/>
              </a:ext>
            </a:extLst>
          </p:cNvPr>
          <p:cNvCxnSpPr>
            <a:cxnSpLocks/>
            <a:stCxn id="8" idx="2"/>
            <a:endCxn id="10" idx="0"/>
          </p:cNvCxnSpPr>
          <p:nvPr/>
        </p:nvCxnSpPr>
        <p:spPr>
          <a:xfrm flipH="1">
            <a:off x="2325755" y="5165438"/>
            <a:ext cx="4239" cy="551692"/>
          </a:xfrm>
          <a:prstGeom prst="straightConnector1">
            <a:avLst/>
          </a:prstGeom>
          <a:ln w="158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6D66A57-7360-377C-1B44-6BD92BDE5CE7}"/>
                  </a:ext>
                </a:extLst>
              </p:cNvPr>
              <p:cNvSpPr txBox="1"/>
              <p:nvPr/>
            </p:nvSpPr>
            <p:spPr>
              <a:xfrm>
                <a:off x="145010" y="551339"/>
                <a:ext cx="8812871" cy="1212704"/>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Full angular integration is achieved by numerically integrating hemispherical lines of sight over solid angle subtended at the body point.</a:t>
                </a:r>
              </a:p>
              <a:p>
                <a:pPr/>
                <a14:m>
                  <m:oMathPara xmlns:m="http://schemas.openxmlformats.org/officeDocument/2006/math">
                    <m:oMathParaPr>
                      <m:jc m:val="centerGroup"/>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𝑞</m:t>
                          </m:r>
                        </m:e>
                        <m:sub>
                          <m:r>
                            <a:rPr lang="en-US" i="1">
                              <a:solidFill>
                                <a:srgbClr val="000000"/>
                              </a:solidFill>
                              <a:latin typeface="Cambria Math" panose="02040503050406030204" pitchFamily="18" charset="0"/>
                            </a:rPr>
                            <m:t>𝑟𝑎𝑑</m:t>
                          </m:r>
                        </m:sub>
                      </m:sSub>
                      <m:r>
                        <a:rPr lang="en-US" i="1">
                          <a:solidFill>
                            <a:srgbClr val="000000"/>
                          </a:solidFill>
                          <a:latin typeface="Cambria Math" panose="02040503050406030204" pitchFamily="18" charset="0"/>
                        </a:rPr>
                        <m:t>=</m:t>
                      </m:r>
                      <m:nary>
                        <m:naryPr>
                          <m:chr m:val="∭"/>
                          <m:subHide m:val="on"/>
                          <m:supHide m:val="on"/>
                          <m:ctrlPr>
                            <a:rPr lang="en-US" i="1">
                              <a:solidFill>
                                <a:srgbClr val="000000"/>
                              </a:solidFill>
                              <a:latin typeface="Cambria Math" panose="02040503050406030204" pitchFamily="18" charset="0"/>
                            </a:rPr>
                          </m:ctrlPr>
                        </m:naryPr>
                        <m:sub/>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𝐿</m:t>
                              </m:r>
                            </m:e>
                            <m:sub>
                              <m:r>
                                <a:rPr lang="en-US" i="1">
                                  <a:solidFill>
                                    <a:srgbClr val="000000"/>
                                  </a:solidFill>
                                  <a:latin typeface="Cambria Math" panose="02040503050406030204" pitchFamily="18" charset="0"/>
                                </a:rPr>
                                <m:t>𝜆</m:t>
                              </m:r>
                            </m:sub>
                          </m:sSub>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𝜆</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𝜙</m:t>
                              </m:r>
                            </m:e>
                          </m:d>
                          <m:func>
                            <m:funcPr>
                              <m:ctrlPr>
                                <a:rPr lang="en-US" i="1">
                                  <a:solidFill>
                                    <a:srgbClr val="000000"/>
                                  </a:solidFill>
                                  <a:latin typeface="Cambria Math" panose="02040503050406030204" pitchFamily="18" charset="0"/>
                                </a:rPr>
                              </m:ctrlPr>
                            </m:funcPr>
                            <m:fName>
                              <m:r>
                                <m:rPr>
                                  <m:sty m:val="p"/>
                                </m:rPr>
                                <a:rPr lang="en-US">
                                  <a:solidFill>
                                    <a:srgbClr val="000000"/>
                                  </a:solidFill>
                                  <a:latin typeface="Cambria Math" panose="02040503050406030204" pitchFamily="18" charset="0"/>
                                </a:rPr>
                                <m:t>sin</m:t>
                              </m:r>
                            </m:fName>
                            <m:e>
                              <m:r>
                                <a:rPr lang="en-US" i="1">
                                  <a:solidFill>
                                    <a:srgbClr val="000000"/>
                                  </a:solidFill>
                                  <a:latin typeface="Cambria Math" panose="02040503050406030204" pitchFamily="18" charset="0"/>
                                </a:rPr>
                                <m:t>𝜃</m:t>
                              </m:r>
                            </m:e>
                          </m:func>
                          <m:func>
                            <m:funcPr>
                              <m:ctrlPr>
                                <a:rPr lang="en-US" i="1">
                                  <a:solidFill>
                                    <a:srgbClr val="000000"/>
                                  </a:solidFill>
                                  <a:latin typeface="Cambria Math" panose="02040503050406030204" pitchFamily="18" charset="0"/>
                                </a:rPr>
                              </m:ctrlPr>
                            </m:funcPr>
                            <m:fName>
                              <m:r>
                                <m:rPr>
                                  <m:sty m:val="p"/>
                                </m:rPr>
                                <a:rPr lang="en-US">
                                  <a:solidFill>
                                    <a:srgbClr val="000000"/>
                                  </a:solidFill>
                                  <a:latin typeface="Cambria Math" panose="02040503050406030204" pitchFamily="18" charset="0"/>
                                </a:rPr>
                                <m:t>cos</m:t>
                              </m:r>
                            </m:fName>
                            <m:e>
                              <m:r>
                                <a:rPr lang="en-US" i="1">
                                  <a:solidFill>
                                    <a:srgbClr val="000000"/>
                                  </a:solidFill>
                                  <a:latin typeface="Cambria Math" panose="02040503050406030204" pitchFamily="18" charset="0"/>
                                </a:rPr>
                                <m:t>𝜃</m:t>
                              </m:r>
                            </m:e>
                          </m:func>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𝜆</m:t>
                          </m:r>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𝜙</m:t>
                          </m:r>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e>
                      </m:nary>
                    </m:oMath>
                  </m:oMathPara>
                </a14:m>
                <a:endParaRPr lang="en-US" dirty="0">
                  <a:latin typeface="Helvetica" pitchFamily="2" charset="0"/>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86D66A57-7360-377C-1B44-6BD92BDE5CE7}"/>
                  </a:ext>
                </a:extLst>
              </p:cNvPr>
              <p:cNvSpPr txBox="1">
                <a:spLocks noRot="1" noChangeAspect="1" noMove="1" noResize="1" noEditPoints="1" noAdjustHandles="1" noChangeArrowheads="1" noChangeShapeType="1" noTextEdit="1"/>
              </p:cNvSpPr>
              <p:nvPr/>
            </p:nvSpPr>
            <p:spPr>
              <a:xfrm>
                <a:off x="145010" y="551339"/>
                <a:ext cx="8812871" cy="1212704"/>
              </a:xfrm>
              <a:prstGeom prst="rect">
                <a:avLst/>
              </a:prstGeom>
              <a:blipFill>
                <a:blip r:embed="rId2"/>
                <a:stretch>
                  <a:fillRect l="-432" t="-50000" b="-136458"/>
                </a:stretch>
              </a:blipFill>
            </p:spPr>
            <p:txBody>
              <a:bodyPr/>
              <a:lstStyle/>
              <a:p>
                <a:r>
                  <a:rPr lang="en-US">
                    <a:noFill/>
                  </a:rPr>
                  <a:t> </a:t>
                </a:r>
              </a:p>
            </p:txBody>
          </p:sp>
        </mc:Fallback>
      </mc:AlternateContent>
      <p:pic>
        <p:nvPicPr>
          <p:cNvPr id="39" name="Picture 38">
            <a:extLst>
              <a:ext uri="{FF2B5EF4-FFF2-40B4-BE49-F238E27FC236}">
                <a16:creationId xmlns:a16="http://schemas.microsoft.com/office/drawing/2014/main" id="{C4B2A785-410D-0CF9-7DDD-F086608A11A6}"/>
              </a:ext>
            </a:extLst>
          </p:cNvPr>
          <p:cNvPicPr>
            <a:picLocks noChangeAspect="1"/>
          </p:cNvPicPr>
          <p:nvPr/>
        </p:nvPicPr>
        <p:blipFill>
          <a:blip r:embed="rId3"/>
          <a:stretch>
            <a:fillRect/>
          </a:stretch>
        </p:blipFill>
        <p:spPr>
          <a:xfrm>
            <a:off x="4003333" y="1865584"/>
            <a:ext cx="4954550" cy="4348813"/>
          </a:xfrm>
          <a:prstGeom prst="rect">
            <a:avLst/>
          </a:prstGeom>
        </p:spPr>
      </p:pic>
      <p:pic>
        <p:nvPicPr>
          <p:cNvPr id="41" name="Picture 40">
            <a:extLst>
              <a:ext uri="{FF2B5EF4-FFF2-40B4-BE49-F238E27FC236}">
                <a16:creationId xmlns:a16="http://schemas.microsoft.com/office/drawing/2014/main" id="{31C0CD20-3976-3923-3552-A44E44DB57FC}"/>
              </a:ext>
            </a:extLst>
          </p:cNvPr>
          <p:cNvPicPr>
            <a:picLocks noChangeAspect="1"/>
          </p:cNvPicPr>
          <p:nvPr/>
        </p:nvPicPr>
        <p:blipFill>
          <a:blip r:embed="rId4"/>
          <a:stretch>
            <a:fillRect/>
          </a:stretch>
        </p:blipFill>
        <p:spPr>
          <a:xfrm>
            <a:off x="3997514" y="1784888"/>
            <a:ext cx="4960367" cy="4730188"/>
          </a:xfrm>
          <a:prstGeom prst="rect">
            <a:avLst/>
          </a:prstGeom>
        </p:spPr>
      </p:pic>
      <p:pic>
        <p:nvPicPr>
          <p:cNvPr id="43" name="Picture 42">
            <a:extLst>
              <a:ext uri="{FF2B5EF4-FFF2-40B4-BE49-F238E27FC236}">
                <a16:creationId xmlns:a16="http://schemas.microsoft.com/office/drawing/2014/main" id="{CCD114C6-DABB-671C-9654-468DF50FF33E}"/>
              </a:ext>
            </a:extLst>
          </p:cNvPr>
          <p:cNvPicPr>
            <a:picLocks noChangeAspect="1"/>
          </p:cNvPicPr>
          <p:nvPr/>
        </p:nvPicPr>
        <p:blipFill>
          <a:blip r:embed="rId5"/>
          <a:stretch>
            <a:fillRect/>
          </a:stretch>
        </p:blipFill>
        <p:spPr>
          <a:xfrm>
            <a:off x="4070781" y="1784888"/>
            <a:ext cx="4887100" cy="4730188"/>
          </a:xfrm>
          <a:prstGeom prst="rect">
            <a:avLst/>
          </a:prstGeom>
        </p:spPr>
      </p:pic>
      <p:pic>
        <p:nvPicPr>
          <p:cNvPr id="45" name="Picture 44">
            <a:extLst>
              <a:ext uri="{FF2B5EF4-FFF2-40B4-BE49-F238E27FC236}">
                <a16:creationId xmlns:a16="http://schemas.microsoft.com/office/drawing/2014/main" id="{67645367-D7EB-88CB-66D9-A6B7608E1C2C}"/>
              </a:ext>
            </a:extLst>
          </p:cNvPr>
          <p:cNvPicPr>
            <a:picLocks noChangeAspect="1"/>
          </p:cNvPicPr>
          <p:nvPr/>
        </p:nvPicPr>
        <p:blipFill>
          <a:blip r:embed="rId6"/>
          <a:stretch>
            <a:fillRect/>
          </a:stretch>
        </p:blipFill>
        <p:spPr>
          <a:xfrm>
            <a:off x="4070781" y="2011465"/>
            <a:ext cx="4891313" cy="4277034"/>
          </a:xfrm>
          <a:prstGeom prst="rect">
            <a:avLst/>
          </a:prstGeom>
        </p:spPr>
      </p:pic>
      <p:pic>
        <p:nvPicPr>
          <p:cNvPr id="47" name="Picture 46">
            <a:extLst>
              <a:ext uri="{FF2B5EF4-FFF2-40B4-BE49-F238E27FC236}">
                <a16:creationId xmlns:a16="http://schemas.microsoft.com/office/drawing/2014/main" id="{C0CB1107-38C8-4B10-D357-DE102291A6E6}"/>
              </a:ext>
            </a:extLst>
          </p:cNvPr>
          <p:cNvPicPr>
            <a:picLocks noChangeAspect="1"/>
          </p:cNvPicPr>
          <p:nvPr/>
        </p:nvPicPr>
        <p:blipFill rotWithShape="1">
          <a:blip r:embed="rId7"/>
          <a:srcRect t="42647" r="29337" b="11021"/>
          <a:stretch/>
        </p:blipFill>
        <p:spPr>
          <a:xfrm>
            <a:off x="3640502" y="5931807"/>
            <a:ext cx="5503498" cy="298982"/>
          </a:xfrm>
          <a:prstGeom prst="rect">
            <a:avLst/>
          </a:prstGeom>
        </p:spPr>
      </p:pic>
      <p:pic>
        <p:nvPicPr>
          <p:cNvPr id="20" name="Picture 19">
            <a:extLst>
              <a:ext uri="{FF2B5EF4-FFF2-40B4-BE49-F238E27FC236}">
                <a16:creationId xmlns:a16="http://schemas.microsoft.com/office/drawing/2014/main" id="{CBDB2854-9BCF-7F08-B5AD-8CBD49F22AB3}"/>
              </a:ext>
            </a:extLst>
          </p:cNvPr>
          <p:cNvPicPr>
            <a:picLocks noChangeAspect="1"/>
          </p:cNvPicPr>
          <p:nvPr/>
        </p:nvPicPr>
        <p:blipFill>
          <a:blip r:embed="rId8"/>
          <a:stretch>
            <a:fillRect/>
          </a:stretch>
        </p:blipFill>
        <p:spPr>
          <a:xfrm>
            <a:off x="8507338" y="24358"/>
            <a:ext cx="756303" cy="425421"/>
          </a:xfrm>
          <a:prstGeom prst="rect">
            <a:avLst/>
          </a:prstGeom>
        </p:spPr>
      </p:pic>
      <p:sp>
        <p:nvSpPr>
          <p:cNvPr id="3" name="Slide Number Placeholder 2">
            <a:extLst>
              <a:ext uri="{FF2B5EF4-FFF2-40B4-BE49-F238E27FC236}">
                <a16:creationId xmlns:a16="http://schemas.microsoft.com/office/drawing/2014/main" id="{6C33BD0A-B290-57D8-7631-8273A6903AAF}"/>
              </a:ext>
            </a:extLst>
          </p:cNvPr>
          <p:cNvSpPr>
            <a:spLocks noGrp="1"/>
          </p:cNvSpPr>
          <p:nvPr>
            <p:ph type="sldNum" sz="quarter" idx="12"/>
          </p:nvPr>
        </p:nvSpPr>
        <p:spPr/>
        <p:txBody>
          <a:bodyPr/>
          <a:lstStyle/>
          <a:p>
            <a:fld id="{953B5FA5-872A-614F-B260-E67B60034C7D}" type="slidenum">
              <a:rPr lang="en-US" smtClean="0"/>
              <a:t>5</a:t>
            </a:fld>
            <a:endParaRPr lang="en-US"/>
          </a:p>
        </p:txBody>
      </p:sp>
      <p:sp>
        <p:nvSpPr>
          <p:cNvPr id="4" name="TextBox 3">
            <a:extLst>
              <a:ext uri="{FF2B5EF4-FFF2-40B4-BE49-F238E27FC236}">
                <a16:creationId xmlns:a16="http://schemas.microsoft.com/office/drawing/2014/main" id="{1A4ECA0E-FE06-6B4A-EBF0-76729323CE13}"/>
              </a:ext>
            </a:extLst>
          </p:cNvPr>
          <p:cNvSpPr txBox="1"/>
          <p:nvPr/>
        </p:nvSpPr>
        <p:spPr>
          <a:xfrm>
            <a:off x="678114" y="2638768"/>
            <a:ext cx="1350050" cy="338554"/>
          </a:xfrm>
          <a:prstGeom prst="rect">
            <a:avLst/>
          </a:prstGeom>
          <a:noFill/>
        </p:spPr>
        <p:txBody>
          <a:bodyPr wrap="none" rtlCol="0">
            <a:spAutoFit/>
          </a:bodyPr>
          <a:lstStyle/>
          <a:p>
            <a:r>
              <a:rPr lang="en-US" sz="1600" dirty="0">
                <a:solidFill>
                  <a:srgbClr val="FF0000"/>
                </a:solidFill>
                <a:latin typeface="Helvetica" pitchFamily="2" charset="0"/>
              </a:rPr>
              <a:t>Output</a:t>
            </a:r>
            <a:r>
              <a:rPr lang="en-US" sz="1600" dirty="0">
                <a:latin typeface="Helvetica" pitchFamily="2" charset="0"/>
              </a:rPr>
              <a:t>: </a:t>
            </a:r>
            <a:r>
              <a:rPr lang="en-US" sz="1600" dirty="0" err="1">
                <a:latin typeface="Helvetica" pitchFamily="2" charset="0"/>
              </a:rPr>
              <a:t>los.g</a:t>
            </a:r>
            <a:endParaRPr lang="en-US" sz="1600" dirty="0">
              <a:latin typeface="Helvetica" pitchFamily="2" charset="0"/>
            </a:endParaRPr>
          </a:p>
        </p:txBody>
      </p:sp>
      <p:sp>
        <p:nvSpPr>
          <p:cNvPr id="5" name="TextBox 4">
            <a:extLst>
              <a:ext uri="{FF2B5EF4-FFF2-40B4-BE49-F238E27FC236}">
                <a16:creationId xmlns:a16="http://schemas.microsoft.com/office/drawing/2014/main" id="{AF044EB1-5DCC-F6E4-E7EF-8EB0D17C5D6A}"/>
              </a:ext>
            </a:extLst>
          </p:cNvPr>
          <p:cNvSpPr txBox="1"/>
          <p:nvPr/>
        </p:nvSpPr>
        <p:spPr>
          <a:xfrm>
            <a:off x="678114" y="3984976"/>
            <a:ext cx="1293944" cy="338554"/>
          </a:xfrm>
          <a:prstGeom prst="rect">
            <a:avLst/>
          </a:prstGeom>
          <a:noFill/>
        </p:spPr>
        <p:txBody>
          <a:bodyPr wrap="none" rtlCol="0">
            <a:spAutoFit/>
          </a:bodyPr>
          <a:lstStyle/>
          <a:p>
            <a:r>
              <a:rPr lang="en-US" sz="1600" dirty="0">
                <a:solidFill>
                  <a:srgbClr val="FF0000"/>
                </a:solidFill>
                <a:latin typeface="Helvetica" pitchFamily="2" charset="0"/>
              </a:rPr>
              <a:t>Output</a:t>
            </a:r>
            <a:r>
              <a:rPr lang="en-US" sz="1600" dirty="0">
                <a:latin typeface="Helvetica" pitchFamily="2" charset="0"/>
              </a:rPr>
              <a:t>: </a:t>
            </a:r>
            <a:r>
              <a:rPr lang="en-US" sz="1600" dirty="0" err="1">
                <a:latin typeface="Helvetica" pitchFamily="2" charset="0"/>
              </a:rPr>
              <a:t>los.f</a:t>
            </a:r>
            <a:endParaRPr lang="en-US" sz="1600" dirty="0">
              <a:latin typeface="Helvetica" pitchFamily="2" charset="0"/>
            </a:endParaRPr>
          </a:p>
        </p:txBody>
      </p:sp>
      <p:sp>
        <p:nvSpPr>
          <p:cNvPr id="9" name="TextBox 8">
            <a:extLst>
              <a:ext uri="{FF2B5EF4-FFF2-40B4-BE49-F238E27FC236}">
                <a16:creationId xmlns:a16="http://schemas.microsoft.com/office/drawing/2014/main" id="{16BA335F-7581-685B-9425-2F7B76945809}"/>
              </a:ext>
            </a:extLst>
          </p:cNvPr>
          <p:cNvSpPr txBox="1"/>
          <p:nvPr/>
        </p:nvSpPr>
        <p:spPr>
          <a:xfrm>
            <a:off x="678576" y="5270196"/>
            <a:ext cx="1612942" cy="338554"/>
          </a:xfrm>
          <a:prstGeom prst="rect">
            <a:avLst/>
          </a:prstGeom>
          <a:noFill/>
        </p:spPr>
        <p:txBody>
          <a:bodyPr wrap="none" rtlCol="0">
            <a:spAutoFit/>
          </a:bodyPr>
          <a:lstStyle/>
          <a:p>
            <a:r>
              <a:rPr lang="en-US" sz="1600" dirty="0">
                <a:solidFill>
                  <a:srgbClr val="FF0000"/>
                </a:solidFill>
                <a:latin typeface="Helvetica" pitchFamily="2" charset="0"/>
              </a:rPr>
              <a:t>Output</a:t>
            </a:r>
            <a:r>
              <a:rPr lang="en-US" sz="1600" dirty="0">
                <a:latin typeface="Helvetica" pitchFamily="2" charset="0"/>
              </a:rPr>
              <a:t>: LOS.h5</a:t>
            </a:r>
          </a:p>
        </p:txBody>
      </p:sp>
      <p:pic>
        <p:nvPicPr>
          <p:cNvPr id="11" name="Picture 10" descr="Icon&#10;&#10;Description automatically generated">
            <a:extLst>
              <a:ext uri="{FF2B5EF4-FFF2-40B4-BE49-F238E27FC236}">
                <a16:creationId xmlns:a16="http://schemas.microsoft.com/office/drawing/2014/main" id="{A713C0DF-2D8A-1B53-D487-61D11CC816F0}"/>
              </a:ext>
            </a:extLst>
          </p:cNvPr>
          <p:cNvPicPr>
            <a:picLocks noChangeAspect="1"/>
          </p:cNvPicPr>
          <p:nvPr/>
        </p:nvPicPr>
        <p:blipFill>
          <a:blip r:embed="rId9"/>
          <a:stretch>
            <a:fillRect/>
          </a:stretch>
        </p:blipFill>
        <p:spPr>
          <a:xfrm>
            <a:off x="0" y="39756"/>
            <a:ext cx="763785" cy="312004"/>
          </a:xfrm>
          <a:prstGeom prst="rect">
            <a:avLst/>
          </a:prstGeom>
        </p:spPr>
      </p:pic>
    </p:spTree>
    <p:extLst>
      <p:ext uri="{BB962C8B-B14F-4D97-AF65-F5344CB8AC3E}">
        <p14:creationId xmlns:p14="http://schemas.microsoft.com/office/powerpoint/2010/main" val="115458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9"/>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4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43"/>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4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3" grpId="0"/>
      <p:bldP spid="14" grpId="0"/>
      <p:bldP spid="15" grpId="0"/>
      <p:bldP spid="17" grpId="0"/>
      <p:bldP spid="4" grpId="0"/>
      <p:bldP spid="5"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6</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ANALYSIS</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1E125767-6804-F0AD-5A0E-5CB29BEEB445}"/>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0CBE2221-129D-2E73-9F36-601F42E6742D}"/>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3797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a:t>
            </a:r>
          </a:p>
        </p:txBody>
      </p:sp>
      <p:sp>
        <p:nvSpPr>
          <p:cNvPr id="24" name="TextBox 23">
            <a:extLst>
              <a:ext uri="{FF2B5EF4-FFF2-40B4-BE49-F238E27FC236}">
                <a16:creationId xmlns:a16="http://schemas.microsoft.com/office/drawing/2014/main" id="{86D66A57-7360-377C-1B44-6BD92BDE5CE7}"/>
              </a:ext>
            </a:extLst>
          </p:cNvPr>
          <p:cNvSpPr txBox="1"/>
          <p:nvPr/>
        </p:nvSpPr>
        <p:spPr>
          <a:xfrm>
            <a:off x="145011" y="628759"/>
            <a:ext cx="8812871" cy="3693319"/>
          </a:xfrm>
          <a:prstGeom prst="rect">
            <a:avLst/>
          </a:prstGeom>
          <a:noFill/>
        </p:spPr>
        <p:txBody>
          <a:bodyPr wrap="square" rtlCol="0">
            <a:spAutoFit/>
          </a:bodyPr>
          <a:lstStyle/>
          <a:p>
            <a:r>
              <a:rPr lang="en-US" dirty="0">
                <a:latin typeface="Helvetica" pitchFamily="2" charset="0"/>
                <a:cs typeface="Times New Roman" panose="02020603050405020304" pitchFamily="18" charset="0"/>
              </a:rPr>
              <a:t>The analysis is performed by conducting three different studies: </a:t>
            </a:r>
          </a:p>
          <a:p>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Comparison of total radiative heat flux computed using US3D solution with DPLR solution</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Comparison of total radiative heat flux computed using US3D solution with measured data</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Comparison of total radiative heat flux computed using US3D solution of a hybrid mesh with measured data</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endParaRPr lang="en-US" dirty="0">
              <a:latin typeface="Helvetica" pitchFamily="2" charset="0"/>
              <a:cs typeface="Times New Roman" panose="02020603050405020304" pitchFamily="18" charset="0"/>
            </a:endParaRPr>
          </a:p>
          <a:p>
            <a:r>
              <a:rPr lang="en-US" dirty="0">
                <a:latin typeface="Helvetica" pitchFamily="2" charset="0"/>
                <a:cs typeface="Times New Roman" panose="02020603050405020304" pitchFamily="18" charset="0"/>
              </a:rPr>
              <a:t>All the studies were conducted for different Mars 2020 data points.</a:t>
            </a:r>
          </a:p>
        </p:txBody>
      </p:sp>
      <p:pic>
        <p:nvPicPr>
          <p:cNvPr id="4" name="Picture 3">
            <a:extLst>
              <a:ext uri="{FF2B5EF4-FFF2-40B4-BE49-F238E27FC236}">
                <a16:creationId xmlns:a16="http://schemas.microsoft.com/office/drawing/2014/main" id="{C72707E1-46CB-6DFB-CFCD-81C775B50137}"/>
              </a:ext>
            </a:extLst>
          </p:cNvPr>
          <p:cNvPicPr>
            <a:picLocks noChangeAspect="1"/>
          </p:cNvPicPr>
          <p:nvPr/>
        </p:nvPicPr>
        <p:blipFill>
          <a:blip r:embed="rId2"/>
          <a:stretch>
            <a:fillRect/>
          </a:stretch>
        </p:blipFill>
        <p:spPr>
          <a:xfrm>
            <a:off x="8507338" y="24358"/>
            <a:ext cx="756303" cy="425421"/>
          </a:xfrm>
          <a:prstGeom prst="rect">
            <a:avLst/>
          </a:prstGeom>
        </p:spPr>
      </p:pic>
      <p:sp>
        <p:nvSpPr>
          <p:cNvPr id="3" name="Slide Number Placeholder 2">
            <a:extLst>
              <a:ext uri="{FF2B5EF4-FFF2-40B4-BE49-F238E27FC236}">
                <a16:creationId xmlns:a16="http://schemas.microsoft.com/office/drawing/2014/main" id="{4C5C956E-A52E-20D6-B8E0-20E1A828BDFC}"/>
              </a:ext>
            </a:extLst>
          </p:cNvPr>
          <p:cNvSpPr>
            <a:spLocks noGrp="1"/>
          </p:cNvSpPr>
          <p:nvPr>
            <p:ph type="sldNum" sz="quarter" idx="12"/>
          </p:nvPr>
        </p:nvSpPr>
        <p:spPr/>
        <p:txBody>
          <a:bodyPr/>
          <a:lstStyle/>
          <a:p>
            <a:fld id="{953B5FA5-872A-614F-B260-E67B60034C7D}" type="slidenum">
              <a:rPr lang="en-US" smtClean="0"/>
              <a:t>7</a:t>
            </a:fld>
            <a:endParaRPr lang="en-US"/>
          </a:p>
        </p:txBody>
      </p:sp>
      <p:pic>
        <p:nvPicPr>
          <p:cNvPr id="5" name="Picture 4" descr="Icon&#10;&#10;Description automatically generated">
            <a:extLst>
              <a:ext uri="{FF2B5EF4-FFF2-40B4-BE49-F238E27FC236}">
                <a16:creationId xmlns:a16="http://schemas.microsoft.com/office/drawing/2014/main" id="{080CDF09-EDCF-548F-D4B5-338E969FCDF4}"/>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1755366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8</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ANALYSIS: COMPARISON WITH DPLR</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EE5FE0D8-64F2-6CB9-1D6E-3406E6229839}"/>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B0C7631B-9C05-2143-A7B8-F2A63A358F03}"/>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072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a:t>
            </a:r>
          </a:p>
        </p:txBody>
      </p:sp>
      <p:sp useBgFill="1">
        <p:nvSpPr>
          <p:cNvPr id="3" name="TextBox 2">
            <a:extLst>
              <a:ext uri="{FF2B5EF4-FFF2-40B4-BE49-F238E27FC236}">
                <a16:creationId xmlns:a16="http://schemas.microsoft.com/office/drawing/2014/main" id="{5A78AFD9-EC6A-87F3-B64A-88EB59703DFC}"/>
              </a:ext>
            </a:extLst>
          </p:cNvPr>
          <p:cNvSpPr txBox="1"/>
          <p:nvPr/>
        </p:nvSpPr>
        <p:spPr>
          <a:xfrm>
            <a:off x="178905" y="590337"/>
            <a:ext cx="8786190" cy="1200329"/>
          </a:xfrm>
          <a:prstGeom prst="rect">
            <a:avLst/>
          </a:prstGeom>
        </p:spPr>
        <p:txBody>
          <a:bodyPr wrap="square" rtlCol="0">
            <a:spAutoFit/>
          </a:bodyPr>
          <a:lstStyle/>
          <a:p>
            <a:pPr marL="285750" indent="-285750">
              <a:buFont typeface="Wingdings" pitchFamily="2" charset="2"/>
              <a:buChar char="§"/>
            </a:pPr>
            <a:r>
              <a:rPr lang="en-US" dirty="0">
                <a:latin typeface="Times New Roman" panose="02020603050405020304" pitchFamily="18" charset="0"/>
                <a:cs typeface="Times New Roman" panose="02020603050405020304" pitchFamily="18" charset="0"/>
              </a:rPr>
              <a:t>Full body simulations were performed using both DPLR and US3D at trajectory point that corresponds to peak heating.</a:t>
            </a:r>
          </a:p>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a:p>
            <a:pPr marL="285750" indent="-285750">
              <a:buFont typeface="Wingdings" pitchFamily="2" charset="2"/>
              <a:buChar char="§"/>
            </a:pPr>
            <a:r>
              <a:rPr lang="en-US" dirty="0">
                <a:latin typeface="Times New Roman" panose="02020603050405020304" pitchFamily="18" charset="0"/>
                <a:cs typeface="Times New Roman" panose="02020603050405020304" pitchFamily="18" charset="0"/>
              </a:rPr>
              <a:t>Species – CO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CO, N</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NO, C, N, O.</a:t>
            </a:r>
          </a:p>
        </p:txBody>
      </p:sp>
      <p:pic>
        <p:nvPicPr>
          <p:cNvPr id="5" name="Picture 4">
            <a:extLst>
              <a:ext uri="{FF2B5EF4-FFF2-40B4-BE49-F238E27FC236}">
                <a16:creationId xmlns:a16="http://schemas.microsoft.com/office/drawing/2014/main" id="{BCB91C40-B84C-3646-486D-5E356F98605C}"/>
              </a:ext>
            </a:extLst>
          </p:cNvPr>
          <p:cNvPicPr>
            <a:picLocks noChangeAspect="1"/>
          </p:cNvPicPr>
          <p:nvPr/>
        </p:nvPicPr>
        <p:blipFill>
          <a:blip r:embed="rId2"/>
          <a:stretch>
            <a:fillRect/>
          </a:stretch>
        </p:blipFill>
        <p:spPr>
          <a:xfrm>
            <a:off x="1072221" y="2653934"/>
            <a:ext cx="2698533" cy="3737113"/>
          </a:xfrm>
          <a:prstGeom prst="rect">
            <a:avLst/>
          </a:prstGeom>
        </p:spPr>
      </p:pic>
      <p:pic>
        <p:nvPicPr>
          <p:cNvPr id="7" name="Picture 6">
            <a:extLst>
              <a:ext uri="{FF2B5EF4-FFF2-40B4-BE49-F238E27FC236}">
                <a16:creationId xmlns:a16="http://schemas.microsoft.com/office/drawing/2014/main" id="{E91B6C0B-CF1C-D294-2A3B-8A53C269D1A0}"/>
              </a:ext>
            </a:extLst>
          </p:cNvPr>
          <p:cNvPicPr>
            <a:picLocks noChangeAspect="1"/>
          </p:cNvPicPr>
          <p:nvPr/>
        </p:nvPicPr>
        <p:blipFill>
          <a:blip r:embed="rId3"/>
          <a:stretch>
            <a:fillRect/>
          </a:stretch>
        </p:blipFill>
        <p:spPr>
          <a:xfrm>
            <a:off x="4704220" y="2653934"/>
            <a:ext cx="3821143" cy="3737113"/>
          </a:xfrm>
          <a:prstGeom prst="rect">
            <a:avLst/>
          </a:prstGeom>
        </p:spPr>
      </p:pic>
      <p:sp>
        <p:nvSpPr>
          <p:cNvPr id="6" name="TextBox 5">
            <a:extLst>
              <a:ext uri="{FF2B5EF4-FFF2-40B4-BE49-F238E27FC236}">
                <a16:creationId xmlns:a16="http://schemas.microsoft.com/office/drawing/2014/main" id="{4F678B2D-B0EA-916F-DF53-4569640D4684}"/>
              </a:ext>
            </a:extLst>
          </p:cNvPr>
          <p:cNvSpPr txBox="1"/>
          <p:nvPr/>
        </p:nvSpPr>
        <p:spPr>
          <a:xfrm>
            <a:off x="1072221" y="6347108"/>
            <a:ext cx="2300630" cy="369332"/>
          </a:xfrm>
          <a:prstGeom prst="rect">
            <a:avLst/>
          </a:prstGeom>
          <a:noFill/>
        </p:spPr>
        <p:txBody>
          <a:bodyPr wrap="none" rtlCol="0">
            <a:spAutoFit/>
          </a:bodyPr>
          <a:lstStyle/>
          <a:p>
            <a:r>
              <a:rPr lang="en-US" dirty="0">
                <a:latin typeface="Helvetica" pitchFamily="2" charset="0"/>
              </a:rPr>
              <a:t>Mars 2020 geometry</a:t>
            </a:r>
          </a:p>
        </p:txBody>
      </p:sp>
      <p:sp>
        <p:nvSpPr>
          <p:cNvPr id="8" name="TextBox 7">
            <a:extLst>
              <a:ext uri="{FF2B5EF4-FFF2-40B4-BE49-F238E27FC236}">
                <a16:creationId xmlns:a16="http://schemas.microsoft.com/office/drawing/2014/main" id="{0E3F91DB-4BE2-4F8F-B80D-9526F32D70C9}"/>
              </a:ext>
            </a:extLst>
          </p:cNvPr>
          <p:cNvSpPr txBox="1"/>
          <p:nvPr/>
        </p:nvSpPr>
        <p:spPr>
          <a:xfrm>
            <a:off x="4468895" y="6347108"/>
            <a:ext cx="4416594" cy="369332"/>
          </a:xfrm>
          <a:prstGeom prst="rect">
            <a:avLst/>
          </a:prstGeom>
          <a:noFill/>
        </p:spPr>
        <p:txBody>
          <a:bodyPr wrap="none" rtlCol="0">
            <a:spAutoFit/>
          </a:bodyPr>
          <a:lstStyle/>
          <a:p>
            <a:r>
              <a:rPr lang="en-US" dirty="0">
                <a:latin typeface="Helvetica" pitchFamily="2" charset="0"/>
              </a:rPr>
              <a:t>Heat flux gauge location on the </a:t>
            </a:r>
            <a:r>
              <a:rPr lang="en-US" dirty="0" err="1">
                <a:latin typeface="Helvetica" pitchFamily="2" charset="0"/>
              </a:rPr>
              <a:t>Backshell</a:t>
            </a:r>
            <a:endParaRPr lang="en-US" dirty="0">
              <a:latin typeface="Helvetica" pitchFamily="2" charset="0"/>
            </a:endParaRPr>
          </a:p>
        </p:txBody>
      </p:sp>
      <p:pic>
        <p:nvPicPr>
          <p:cNvPr id="9" name="Picture 8">
            <a:extLst>
              <a:ext uri="{FF2B5EF4-FFF2-40B4-BE49-F238E27FC236}">
                <a16:creationId xmlns:a16="http://schemas.microsoft.com/office/drawing/2014/main" id="{576881A4-4F52-C4DD-EA18-7CE2A7C3D34B}"/>
              </a:ext>
            </a:extLst>
          </p:cNvPr>
          <p:cNvPicPr>
            <a:picLocks noChangeAspect="1"/>
          </p:cNvPicPr>
          <p:nvPr/>
        </p:nvPicPr>
        <p:blipFill>
          <a:blip r:embed="rId4"/>
          <a:stretch>
            <a:fillRect/>
          </a:stretch>
        </p:blipFill>
        <p:spPr>
          <a:xfrm>
            <a:off x="8507338" y="24358"/>
            <a:ext cx="756303" cy="425421"/>
          </a:xfrm>
          <a:prstGeom prst="rect">
            <a:avLst/>
          </a:prstGeom>
        </p:spPr>
      </p:pic>
      <p:sp>
        <p:nvSpPr>
          <p:cNvPr id="4" name="Slide Number Placeholder 3">
            <a:extLst>
              <a:ext uri="{FF2B5EF4-FFF2-40B4-BE49-F238E27FC236}">
                <a16:creationId xmlns:a16="http://schemas.microsoft.com/office/drawing/2014/main" id="{E6AD148B-3016-B48F-AF32-178B0C76DEF1}"/>
              </a:ext>
            </a:extLst>
          </p:cNvPr>
          <p:cNvSpPr>
            <a:spLocks noGrp="1"/>
          </p:cNvSpPr>
          <p:nvPr>
            <p:ph type="sldNum" sz="quarter" idx="12"/>
          </p:nvPr>
        </p:nvSpPr>
        <p:spPr/>
        <p:txBody>
          <a:bodyPr/>
          <a:lstStyle/>
          <a:p>
            <a:fld id="{953B5FA5-872A-614F-B260-E67B60034C7D}" type="slidenum">
              <a:rPr lang="en-US" smtClean="0"/>
              <a:t>9</a:t>
            </a:fld>
            <a:endParaRPr lang="en-US"/>
          </a:p>
        </p:txBody>
      </p:sp>
      <mc:AlternateContent xmlns:mc="http://schemas.openxmlformats.org/markup-compatibility/2006" xmlns:a14="http://schemas.microsoft.com/office/drawing/2010/main">
        <mc:Choice Requires="a14">
          <p:graphicFrame>
            <p:nvGraphicFramePr>
              <p:cNvPr id="10" name="Table 10">
                <a:extLst>
                  <a:ext uri="{FF2B5EF4-FFF2-40B4-BE49-F238E27FC236}">
                    <a16:creationId xmlns:a16="http://schemas.microsoft.com/office/drawing/2014/main" id="{30DF9B85-7C9B-43D1-908B-C11533127768}"/>
                  </a:ext>
                </a:extLst>
              </p:cNvPr>
              <p:cNvGraphicFramePr>
                <a:graphicFrameLocks noGrp="1"/>
              </p:cNvGraphicFramePr>
              <p:nvPr>
                <p:extLst>
                  <p:ext uri="{D42A27DB-BD31-4B8C-83A1-F6EECF244321}">
                    <p14:modId xmlns:p14="http://schemas.microsoft.com/office/powerpoint/2010/main" val="2554520455"/>
                  </p:ext>
                </p:extLst>
              </p:nvPr>
            </p:nvGraphicFramePr>
            <p:xfrm>
              <a:off x="2133600" y="1910360"/>
              <a:ext cx="4876800" cy="7416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14445158"/>
                        </a:ext>
                      </a:extLst>
                    </a:gridCol>
                    <a:gridCol w="1219200">
                      <a:extLst>
                        <a:ext uri="{9D8B030D-6E8A-4147-A177-3AD203B41FA5}">
                          <a16:colId xmlns:a16="http://schemas.microsoft.com/office/drawing/2014/main" val="3093803713"/>
                        </a:ext>
                      </a:extLst>
                    </a:gridCol>
                    <a:gridCol w="1219200">
                      <a:extLst>
                        <a:ext uri="{9D8B030D-6E8A-4147-A177-3AD203B41FA5}">
                          <a16:colId xmlns:a16="http://schemas.microsoft.com/office/drawing/2014/main" val="1073333844"/>
                        </a:ext>
                      </a:extLst>
                    </a:gridCol>
                    <a:gridCol w="1219200">
                      <a:extLst>
                        <a:ext uri="{9D8B030D-6E8A-4147-A177-3AD203B41FA5}">
                          <a16:colId xmlns:a16="http://schemas.microsoft.com/office/drawing/2014/main" val="2483255002"/>
                        </a:ext>
                      </a:extLst>
                    </a:gridCol>
                  </a:tblGrid>
                  <a:tr h="370840">
                    <a:tc>
                      <a:txBody>
                        <a:bodyPr/>
                        <a:lstStyle/>
                        <a:p>
                          <a:pPr algn="ctr"/>
                          <a:r>
                            <a:rPr lang="en-US" sz="1600" dirty="0">
                              <a:latin typeface="Helvetica" pitchFamily="2" charset="0"/>
                            </a:rPr>
                            <a:t>t, s</a:t>
                          </a:r>
                        </a:p>
                      </a:txBody>
                      <a:tcPr anchor="ctr"/>
                    </a:tc>
                    <a:tc>
                      <a:txBody>
                        <a:bodyPr/>
                        <a:lstStyle/>
                        <a:p>
                          <a:pPr algn="ctr"/>
                          <a:r>
                            <a:rPr lang="en-US" sz="1600" dirty="0">
                              <a:latin typeface="Helvetica" pitchFamily="2" charset="0"/>
                            </a:rPr>
                            <a:t>⍴</a:t>
                          </a:r>
                          <a:r>
                            <a:rPr lang="en-US" sz="1600" baseline="-25000" dirty="0">
                              <a:latin typeface="Helvetica" pitchFamily="2" charset="0"/>
                            </a:rPr>
                            <a:t>∞</a:t>
                          </a:r>
                          <a:r>
                            <a:rPr lang="en-US" sz="1600" dirty="0">
                              <a:latin typeface="Helvetica" pitchFamily="2" charset="0"/>
                            </a:rPr>
                            <a:t>, kg/m</a:t>
                          </a:r>
                          <a:r>
                            <a:rPr lang="en-US" sz="1600" baseline="30000" dirty="0">
                              <a:latin typeface="Helvetica" pitchFamily="2" charset="0"/>
                            </a:rPr>
                            <a:t>3</a:t>
                          </a:r>
                        </a:p>
                      </a:txBody>
                      <a:tcPr anchor="ctr"/>
                    </a:tc>
                    <a:tc>
                      <a:txBody>
                        <a:bodyPr/>
                        <a:lstStyle/>
                        <a:p>
                          <a:pPr algn="ctr"/>
                          <a:r>
                            <a:rPr lang="en-US" sz="1600" b="1" dirty="0">
                              <a:latin typeface="Helvetica" pitchFamily="2" charset="0"/>
                              <a:ea typeface="Cambria Math" panose="02040503050406030204" pitchFamily="18" charset="0"/>
                              <a:cs typeface="Times New Roman" panose="02020603050405020304" pitchFamily="18" charset="0"/>
                            </a:rPr>
                            <a:t>V</a:t>
                          </a:r>
                          <a:r>
                            <a:rPr lang="en-US" sz="1600" b="1" baseline="-25000" dirty="0">
                              <a:latin typeface="Helvetica" pitchFamily="2" charset="0"/>
                              <a:ea typeface="Cambria Math" panose="02040503050406030204" pitchFamily="18" charset="0"/>
                              <a:cs typeface="Times New Roman" panose="02020603050405020304" pitchFamily="18" charset="0"/>
                            </a:rPr>
                            <a:t>∞</a:t>
                          </a:r>
                          <a14:m>
                            <m:oMath xmlns:m="http://schemas.openxmlformats.org/officeDocument/2006/math">
                              <m:r>
                                <a:rPr lang="en-US" sz="1600" b="1" i="1" smtClean="0">
                                  <a:latin typeface="Cambria Math" panose="02040503050406030204" pitchFamily="18" charset="0"/>
                                  <a:ea typeface="Cambria Math" panose="02040503050406030204" pitchFamily="18" charset="0"/>
                                  <a:cs typeface="Times New Roman" panose="02020603050405020304" pitchFamily="18" charset="0"/>
                                </a:rPr>
                                <m:t>, </m:t>
                              </m:r>
                              <m:r>
                                <a:rPr lang="en-US" sz="1600" b="1" i="1" smtClean="0">
                                  <a:latin typeface="Cambria Math" panose="02040503050406030204" pitchFamily="18" charset="0"/>
                                  <a:ea typeface="Cambria Math" panose="02040503050406030204" pitchFamily="18" charset="0"/>
                                  <a:cs typeface="Times New Roman" panose="02020603050405020304" pitchFamily="18" charset="0"/>
                                </a:rPr>
                                <m:t>𝒎</m:t>
                              </m:r>
                              <m:r>
                                <a:rPr lang="en-US" sz="1600" b="1" i="1" smtClean="0">
                                  <a:latin typeface="Cambria Math" panose="02040503050406030204" pitchFamily="18" charset="0"/>
                                  <a:ea typeface="Cambria Math" panose="02040503050406030204" pitchFamily="18" charset="0"/>
                                  <a:cs typeface="Times New Roman" panose="02020603050405020304" pitchFamily="18" charset="0"/>
                                </a:rPr>
                                <m:t>/</m:t>
                              </m:r>
                              <m:r>
                                <a:rPr lang="en-US" sz="1600" b="1" i="1" smtClean="0">
                                  <a:latin typeface="Cambria Math" panose="02040503050406030204" pitchFamily="18" charset="0"/>
                                  <a:ea typeface="Cambria Math" panose="02040503050406030204" pitchFamily="18" charset="0"/>
                                  <a:cs typeface="Times New Roman" panose="02020603050405020304" pitchFamily="18" charset="0"/>
                                </a:rPr>
                                <m:t>𝒔</m:t>
                              </m:r>
                            </m:oMath>
                          </a14:m>
                          <a:endParaRPr lang="en-US" sz="1600" dirty="0">
                            <a:latin typeface="Helvetica" pitchFamily="2" charset="0"/>
                          </a:endParaRPr>
                        </a:p>
                      </a:txBody>
                      <a:tcPr anchor="ctr"/>
                    </a:tc>
                    <a:tc>
                      <a:txBody>
                        <a:bodyPr/>
                        <a:lstStyle/>
                        <a:p>
                          <a:pPr algn="ctr"/>
                          <a:r>
                            <a:rPr lang="en-US" sz="1600" dirty="0">
                              <a:latin typeface="Helvetica" pitchFamily="2" charset="0"/>
                            </a:rPr>
                            <a:t>T</a:t>
                          </a:r>
                          <a:r>
                            <a:rPr lang="en-US" sz="1600" baseline="-25000" dirty="0">
                              <a:latin typeface="Helvetica" pitchFamily="2" charset="0"/>
                            </a:rPr>
                            <a:t>∞</a:t>
                          </a:r>
                          <a:r>
                            <a:rPr lang="en-US" sz="1600" dirty="0">
                              <a:latin typeface="Helvetica" pitchFamily="2" charset="0"/>
                            </a:rPr>
                            <a:t>, K</a:t>
                          </a:r>
                        </a:p>
                      </a:txBody>
                      <a:tcPr anchor="ctr"/>
                    </a:tc>
                    <a:extLst>
                      <a:ext uri="{0D108BD9-81ED-4DB2-BD59-A6C34878D82A}">
                        <a16:rowId xmlns:a16="http://schemas.microsoft.com/office/drawing/2014/main" val="3024077004"/>
                      </a:ext>
                    </a:extLst>
                  </a:tr>
                  <a:tr h="370840">
                    <a:tc>
                      <a:txBody>
                        <a:bodyPr/>
                        <a:lstStyle/>
                        <a:p>
                          <a:pPr algn="ctr"/>
                          <a:r>
                            <a:rPr lang="en-US" sz="1600" dirty="0">
                              <a:latin typeface="Helvetica" pitchFamily="2" charset="0"/>
                            </a:rPr>
                            <a:t>88.609</a:t>
                          </a:r>
                        </a:p>
                      </a:txBody>
                      <a:tcPr anchor="ctr"/>
                    </a:tc>
                    <a:tc>
                      <a:txBody>
                        <a:bodyPr/>
                        <a:lstStyle/>
                        <a:p>
                          <a:pPr algn="ctr"/>
                          <a:r>
                            <a:rPr lang="en-US" sz="1600" dirty="0">
                              <a:latin typeface="Helvetica" pitchFamily="2" charset="0"/>
                            </a:rPr>
                            <a:t>2.27E-03</a:t>
                          </a:r>
                        </a:p>
                      </a:txBody>
                      <a:tcPr anchor="ctr"/>
                    </a:tc>
                    <a:tc>
                      <a:txBody>
                        <a:bodyPr/>
                        <a:lstStyle/>
                        <a:p>
                          <a:pPr algn="ctr"/>
                          <a:r>
                            <a:rPr lang="en-US" sz="1600" dirty="0">
                              <a:latin typeface="Helvetica" pitchFamily="2" charset="0"/>
                            </a:rPr>
                            <a:t>3610.0</a:t>
                          </a:r>
                        </a:p>
                      </a:txBody>
                      <a:tcPr anchor="ctr"/>
                    </a:tc>
                    <a:tc>
                      <a:txBody>
                        <a:bodyPr/>
                        <a:lstStyle/>
                        <a:p>
                          <a:pPr algn="ctr"/>
                          <a:r>
                            <a:rPr lang="en-US" sz="1600" dirty="0">
                              <a:latin typeface="Helvetica" pitchFamily="2" charset="0"/>
                            </a:rPr>
                            <a:t>184.6</a:t>
                          </a:r>
                        </a:p>
                      </a:txBody>
                      <a:tcPr anchor="ctr"/>
                    </a:tc>
                    <a:extLst>
                      <a:ext uri="{0D108BD9-81ED-4DB2-BD59-A6C34878D82A}">
                        <a16:rowId xmlns:a16="http://schemas.microsoft.com/office/drawing/2014/main" val="809121749"/>
                      </a:ext>
                    </a:extLst>
                  </a:tr>
                </a:tbl>
              </a:graphicData>
            </a:graphic>
          </p:graphicFrame>
        </mc:Choice>
        <mc:Fallback xmlns="">
          <p:graphicFrame>
            <p:nvGraphicFramePr>
              <p:cNvPr id="10" name="Table 10">
                <a:extLst>
                  <a:ext uri="{FF2B5EF4-FFF2-40B4-BE49-F238E27FC236}">
                    <a16:creationId xmlns:a16="http://schemas.microsoft.com/office/drawing/2014/main" id="{30DF9B85-7C9B-43D1-908B-C11533127768}"/>
                  </a:ext>
                </a:extLst>
              </p:cNvPr>
              <p:cNvGraphicFramePr>
                <a:graphicFrameLocks noGrp="1"/>
              </p:cNvGraphicFramePr>
              <p:nvPr>
                <p:extLst>
                  <p:ext uri="{D42A27DB-BD31-4B8C-83A1-F6EECF244321}">
                    <p14:modId xmlns:p14="http://schemas.microsoft.com/office/powerpoint/2010/main" val="2554520455"/>
                  </p:ext>
                </p:extLst>
              </p:nvPr>
            </p:nvGraphicFramePr>
            <p:xfrm>
              <a:off x="2133600" y="1910360"/>
              <a:ext cx="4876800" cy="7416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14445158"/>
                        </a:ext>
                      </a:extLst>
                    </a:gridCol>
                    <a:gridCol w="1219200">
                      <a:extLst>
                        <a:ext uri="{9D8B030D-6E8A-4147-A177-3AD203B41FA5}">
                          <a16:colId xmlns:a16="http://schemas.microsoft.com/office/drawing/2014/main" val="3093803713"/>
                        </a:ext>
                      </a:extLst>
                    </a:gridCol>
                    <a:gridCol w="1219200">
                      <a:extLst>
                        <a:ext uri="{9D8B030D-6E8A-4147-A177-3AD203B41FA5}">
                          <a16:colId xmlns:a16="http://schemas.microsoft.com/office/drawing/2014/main" val="1073333844"/>
                        </a:ext>
                      </a:extLst>
                    </a:gridCol>
                    <a:gridCol w="1219200">
                      <a:extLst>
                        <a:ext uri="{9D8B030D-6E8A-4147-A177-3AD203B41FA5}">
                          <a16:colId xmlns:a16="http://schemas.microsoft.com/office/drawing/2014/main" val="2483255002"/>
                        </a:ext>
                      </a:extLst>
                    </a:gridCol>
                  </a:tblGrid>
                  <a:tr h="370840">
                    <a:tc>
                      <a:txBody>
                        <a:bodyPr/>
                        <a:lstStyle/>
                        <a:p>
                          <a:pPr algn="ctr"/>
                          <a:r>
                            <a:rPr lang="en-US" sz="1600" dirty="0">
                              <a:latin typeface="Helvetica" pitchFamily="2" charset="0"/>
                            </a:rPr>
                            <a:t>t, s</a:t>
                          </a:r>
                        </a:p>
                      </a:txBody>
                      <a:tcPr anchor="ctr"/>
                    </a:tc>
                    <a:tc>
                      <a:txBody>
                        <a:bodyPr/>
                        <a:lstStyle/>
                        <a:p>
                          <a:pPr algn="ctr"/>
                          <a:r>
                            <a:rPr lang="en-US" sz="1600" dirty="0">
                              <a:latin typeface="Helvetica" pitchFamily="2" charset="0"/>
                            </a:rPr>
                            <a:t>⍴</a:t>
                          </a:r>
                          <a:r>
                            <a:rPr lang="en-US" sz="1600" baseline="-25000" dirty="0">
                              <a:latin typeface="Helvetica" pitchFamily="2" charset="0"/>
                            </a:rPr>
                            <a:t>∞</a:t>
                          </a:r>
                          <a:r>
                            <a:rPr lang="en-US" sz="1600" dirty="0">
                              <a:latin typeface="Helvetica" pitchFamily="2" charset="0"/>
                            </a:rPr>
                            <a:t>, kg/m</a:t>
                          </a:r>
                          <a:r>
                            <a:rPr lang="en-US" sz="1600" baseline="30000" dirty="0">
                              <a:latin typeface="Helvetica" pitchFamily="2" charset="0"/>
                            </a:rPr>
                            <a:t>3</a:t>
                          </a:r>
                        </a:p>
                      </a:txBody>
                      <a:tcPr anchor="ctr"/>
                    </a:tc>
                    <a:tc>
                      <a:txBody>
                        <a:bodyPr/>
                        <a:lstStyle/>
                        <a:p>
                          <a:endParaRPr lang="en-US"/>
                        </a:p>
                      </a:txBody>
                      <a:tcPr anchor="ctr">
                        <a:blipFill>
                          <a:blip r:embed="rId5"/>
                          <a:stretch>
                            <a:fillRect l="-201042" t="-3333" r="-103125" b="-113333"/>
                          </a:stretch>
                        </a:blipFill>
                      </a:tcPr>
                    </a:tc>
                    <a:tc>
                      <a:txBody>
                        <a:bodyPr/>
                        <a:lstStyle/>
                        <a:p>
                          <a:pPr algn="ctr"/>
                          <a:r>
                            <a:rPr lang="en-US" sz="1600" dirty="0">
                              <a:latin typeface="Helvetica" pitchFamily="2" charset="0"/>
                            </a:rPr>
                            <a:t>T</a:t>
                          </a:r>
                          <a:r>
                            <a:rPr lang="en-US" sz="1600" baseline="-25000" dirty="0">
                              <a:latin typeface="Helvetica" pitchFamily="2" charset="0"/>
                            </a:rPr>
                            <a:t>∞</a:t>
                          </a:r>
                          <a:r>
                            <a:rPr lang="en-US" sz="1600" dirty="0">
                              <a:latin typeface="Helvetica" pitchFamily="2" charset="0"/>
                            </a:rPr>
                            <a:t>, K</a:t>
                          </a:r>
                        </a:p>
                      </a:txBody>
                      <a:tcPr anchor="ctr"/>
                    </a:tc>
                    <a:extLst>
                      <a:ext uri="{0D108BD9-81ED-4DB2-BD59-A6C34878D82A}">
                        <a16:rowId xmlns:a16="http://schemas.microsoft.com/office/drawing/2014/main" val="3024077004"/>
                      </a:ext>
                    </a:extLst>
                  </a:tr>
                  <a:tr h="370840">
                    <a:tc>
                      <a:txBody>
                        <a:bodyPr/>
                        <a:lstStyle/>
                        <a:p>
                          <a:pPr algn="ctr"/>
                          <a:r>
                            <a:rPr lang="en-US" sz="1600" dirty="0">
                              <a:latin typeface="Helvetica" pitchFamily="2" charset="0"/>
                            </a:rPr>
                            <a:t>88.609</a:t>
                          </a:r>
                        </a:p>
                      </a:txBody>
                      <a:tcPr anchor="ctr"/>
                    </a:tc>
                    <a:tc>
                      <a:txBody>
                        <a:bodyPr/>
                        <a:lstStyle/>
                        <a:p>
                          <a:pPr algn="ctr"/>
                          <a:r>
                            <a:rPr lang="en-US" sz="1600" dirty="0">
                              <a:latin typeface="Helvetica" pitchFamily="2" charset="0"/>
                            </a:rPr>
                            <a:t>2.27E-03</a:t>
                          </a:r>
                        </a:p>
                      </a:txBody>
                      <a:tcPr anchor="ctr"/>
                    </a:tc>
                    <a:tc>
                      <a:txBody>
                        <a:bodyPr/>
                        <a:lstStyle/>
                        <a:p>
                          <a:pPr algn="ctr"/>
                          <a:r>
                            <a:rPr lang="en-US" sz="1600" dirty="0">
                              <a:latin typeface="Helvetica" pitchFamily="2" charset="0"/>
                            </a:rPr>
                            <a:t>3610.0</a:t>
                          </a:r>
                        </a:p>
                      </a:txBody>
                      <a:tcPr anchor="ctr"/>
                    </a:tc>
                    <a:tc>
                      <a:txBody>
                        <a:bodyPr/>
                        <a:lstStyle/>
                        <a:p>
                          <a:pPr algn="ctr"/>
                          <a:r>
                            <a:rPr lang="en-US" sz="1600" dirty="0">
                              <a:latin typeface="Helvetica" pitchFamily="2" charset="0"/>
                            </a:rPr>
                            <a:t>184.6</a:t>
                          </a:r>
                        </a:p>
                      </a:txBody>
                      <a:tcPr anchor="ctr"/>
                    </a:tc>
                    <a:extLst>
                      <a:ext uri="{0D108BD9-81ED-4DB2-BD59-A6C34878D82A}">
                        <a16:rowId xmlns:a16="http://schemas.microsoft.com/office/drawing/2014/main" val="809121749"/>
                      </a:ext>
                    </a:extLst>
                  </a:tr>
                </a:tbl>
              </a:graphicData>
            </a:graphic>
          </p:graphicFrame>
        </mc:Fallback>
      </mc:AlternateContent>
      <p:pic>
        <p:nvPicPr>
          <p:cNvPr id="11" name="Picture 10" descr="Icon&#10;&#10;Description automatically generated">
            <a:extLst>
              <a:ext uri="{FF2B5EF4-FFF2-40B4-BE49-F238E27FC236}">
                <a16:creationId xmlns:a16="http://schemas.microsoft.com/office/drawing/2014/main" id="{025C09EB-D11E-3676-A663-4F3C745BBC00}"/>
              </a:ext>
            </a:extLst>
          </p:cNvPr>
          <p:cNvPicPr>
            <a:picLocks noChangeAspect="1"/>
          </p:cNvPicPr>
          <p:nvPr/>
        </p:nvPicPr>
        <p:blipFill>
          <a:blip r:embed="rId6"/>
          <a:stretch>
            <a:fillRect/>
          </a:stretch>
        </p:blipFill>
        <p:spPr>
          <a:xfrm>
            <a:off x="0" y="39756"/>
            <a:ext cx="763785" cy="312004"/>
          </a:xfrm>
          <a:prstGeom prst="rect">
            <a:avLst/>
          </a:prstGeom>
        </p:spPr>
      </p:pic>
    </p:spTree>
    <p:extLst>
      <p:ext uri="{BB962C8B-B14F-4D97-AF65-F5344CB8AC3E}">
        <p14:creationId xmlns:p14="http://schemas.microsoft.com/office/powerpoint/2010/main" val="323770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56E21180-F398-062B-AF8F-2CD767829E45}"/>
              </a:ext>
            </a:extLst>
          </p:cNvPr>
          <p:cNvPicPr>
            <a:picLocks noChangeAspect="1"/>
          </p:cNvPicPr>
          <p:nvPr/>
        </p:nvPicPr>
        <p:blipFill>
          <a:blip r:embed="rId2"/>
          <a:stretch>
            <a:fillRect/>
          </a:stretch>
        </p:blipFill>
        <p:spPr>
          <a:xfrm>
            <a:off x="0" y="578840"/>
            <a:ext cx="4691270" cy="3234485"/>
          </a:xfrm>
          <a:prstGeom prst="rect">
            <a:avLst/>
          </a:prstGeom>
        </p:spPr>
      </p:pic>
      <p:pic>
        <p:nvPicPr>
          <p:cNvPr id="6" name="Picture 5">
            <a:extLst>
              <a:ext uri="{FF2B5EF4-FFF2-40B4-BE49-F238E27FC236}">
                <a16:creationId xmlns:a16="http://schemas.microsoft.com/office/drawing/2014/main" id="{2C2587E0-F368-C7DA-90B5-F9F074AB339C}"/>
              </a:ext>
            </a:extLst>
          </p:cNvPr>
          <p:cNvPicPr>
            <a:picLocks noChangeAspect="1"/>
          </p:cNvPicPr>
          <p:nvPr/>
        </p:nvPicPr>
        <p:blipFill>
          <a:blip r:embed="rId3"/>
          <a:stretch>
            <a:fillRect/>
          </a:stretch>
        </p:blipFill>
        <p:spPr>
          <a:xfrm>
            <a:off x="4572000" y="3018985"/>
            <a:ext cx="4572000" cy="3183038"/>
          </a:xfrm>
          <a:prstGeom prst="rect">
            <a:avLst/>
          </a:prstGeom>
        </p:spPr>
      </p:pic>
      <p:sp>
        <p:nvSpPr>
          <p:cNvPr id="10" name="TextBox 9">
            <a:extLst>
              <a:ext uri="{FF2B5EF4-FFF2-40B4-BE49-F238E27FC236}">
                <a16:creationId xmlns:a16="http://schemas.microsoft.com/office/drawing/2014/main" id="{E6A2E3DD-1F11-B1AD-00F3-A78F81E98526}"/>
              </a:ext>
            </a:extLst>
          </p:cNvPr>
          <p:cNvSpPr txBox="1"/>
          <p:nvPr/>
        </p:nvSpPr>
        <p:spPr>
          <a:xfrm>
            <a:off x="2216426" y="900283"/>
            <a:ext cx="800219" cy="369332"/>
          </a:xfrm>
          <a:prstGeom prst="rect">
            <a:avLst/>
          </a:prstGeom>
          <a:noFill/>
        </p:spPr>
        <p:txBody>
          <a:bodyPr wrap="none" rtlCol="0">
            <a:spAutoFit/>
          </a:bodyPr>
          <a:lstStyle/>
          <a:p>
            <a:r>
              <a:rPr lang="en-US" dirty="0">
                <a:latin typeface="Helvetica" pitchFamily="2" charset="0"/>
              </a:rPr>
              <a:t>DPLR</a:t>
            </a:r>
          </a:p>
        </p:txBody>
      </p:sp>
      <p:sp>
        <p:nvSpPr>
          <p:cNvPr id="11" name="TextBox 10">
            <a:extLst>
              <a:ext uri="{FF2B5EF4-FFF2-40B4-BE49-F238E27FC236}">
                <a16:creationId xmlns:a16="http://schemas.microsoft.com/office/drawing/2014/main" id="{5973F3F1-462C-0A9E-B0E5-27A120B93500}"/>
              </a:ext>
            </a:extLst>
          </p:cNvPr>
          <p:cNvSpPr txBox="1"/>
          <p:nvPr/>
        </p:nvSpPr>
        <p:spPr>
          <a:xfrm>
            <a:off x="6738731" y="3448625"/>
            <a:ext cx="800219" cy="369332"/>
          </a:xfrm>
          <a:prstGeom prst="rect">
            <a:avLst/>
          </a:prstGeom>
          <a:noFill/>
        </p:spPr>
        <p:txBody>
          <a:bodyPr wrap="none" rtlCol="0">
            <a:spAutoFit/>
          </a:bodyPr>
          <a:lstStyle/>
          <a:p>
            <a:r>
              <a:rPr lang="en-US" dirty="0">
                <a:latin typeface="Helvetica" pitchFamily="2" charset="0"/>
              </a:rPr>
              <a:t>US3D</a:t>
            </a:r>
          </a:p>
        </p:txBody>
      </p:sp>
      <p:sp>
        <p:nvSpPr>
          <p:cNvPr id="12" name="TextBox 11">
            <a:extLst>
              <a:ext uri="{FF2B5EF4-FFF2-40B4-BE49-F238E27FC236}">
                <a16:creationId xmlns:a16="http://schemas.microsoft.com/office/drawing/2014/main" id="{9CB904AA-D6E6-22E6-A89D-7D02E40D4C26}"/>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CFD Solutions</a:t>
            </a:r>
          </a:p>
        </p:txBody>
      </p:sp>
      <p:pic>
        <p:nvPicPr>
          <p:cNvPr id="13" name="Picture 12">
            <a:extLst>
              <a:ext uri="{FF2B5EF4-FFF2-40B4-BE49-F238E27FC236}">
                <a16:creationId xmlns:a16="http://schemas.microsoft.com/office/drawing/2014/main" id="{A5E7E84E-51E8-6FE8-E60C-1CFC989C45D3}"/>
              </a:ext>
            </a:extLst>
          </p:cNvPr>
          <p:cNvPicPr>
            <a:picLocks noChangeAspect="1"/>
          </p:cNvPicPr>
          <p:nvPr/>
        </p:nvPicPr>
        <p:blipFill>
          <a:blip r:embed="rId4"/>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4415D959-9782-A387-B869-8C4FE2599055}"/>
              </a:ext>
            </a:extLst>
          </p:cNvPr>
          <p:cNvSpPr>
            <a:spLocks noGrp="1"/>
          </p:cNvSpPr>
          <p:nvPr>
            <p:ph type="sldNum" sz="quarter" idx="12"/>
          </p:nvPr>
        </p:nvSpPr>
        <p:spPr/>
        <p:txBody>
          <a:bodyPr/>
          <a:lstStyle/>
          <a:p>
            <a:fld id="{953B5FA5-872A-614F-B260-E67B60034C7D}" type="slidenum">
              <a:rPr lang="en-US" smtClean="0"/>
              <a:t>10</a:t>
            </a:fld>
            <a:endParaRPr lang="en-US"/>
          </a:p>
        </p:txBody>
      </p:sp>
      <p:sp useBgFill="1">
        <p:nvSpPr>
          <p:cNvPr id="4" name="TextBox 3">
            <a:extLst>
              <a:ext uri="{FF2B5EF4-FFF2-40B4-BE49-F238E27FC236}">
                <a16:creationId xmlns:a16="http://schemas.microsoft.com/office/drawing/2014/main" id="{0BBE36E5-CA2C-8299-3904-FA582CD68727}"/>
              </a:ext>
            </a:extLst>
          </p:cNvPr>
          <p:cNvSpPr txBox="1"/>
          <p:nvPr/>
        </p:nvSpPr>
        <p:spPr>
          <a:xfrm>
            <a:off x="0" y="6202023"/>
            <a:ext cx="8786190" cy="369332"/>
          </a:xfrm>
          <a:prstGeom prst="rect">
            <a:avLst/>
          </a:prstGeom>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The solutions look visibly similar to each other.</a:t>
            </a:r>
          </a:p>
        </p:txBody>
      </p:sp>
      <p:pic>
        <p:nvPicPr>
          <p:cNvPr id="5" name="Picture 4" descr="Icon&#10;&#10;Description automatically generated">
            <a:extLst>
              <a:ext uri="{FF2B5EF4-FFF2-40B4-BE49-F238E27FC236}">
                <a16:creationId xmlns:a16="http://schemas.microsoft.com/office/drawing/2014/main" id="{BE887ABF-185C-F43A-F9C4-0796795D81BD}"/>
              </a:ext>
            </a:extLst>
          </p:cNvPr>
          <p:cNvPicPr>
            <a:picLocks noChangeAspect="1"/>
          </p:cNvPicPr>
          <p:nvPr/>
        </p:nvPicPr>
        <p:blipFill>
          <a:blip r:embed="rId5"/>
          <a:stretch>
            <a:fillRect/>
          </a:stretch>
        </p:blipFill>
        <p:spPr>
          <a:xfrm>
            <a:off x="0" y="39756"/>
            <a:ext cx="763785" cy="312004"/>
          </a:xfrm>
          <a:prstGeom prst="rect">
            <a:avLst/>
          </a:prstGeom>
        </p:spPr>
      </p:pic>
    </p:spTree>
    <p:extLst>
      <p:ext uri="{BB962C8B-B14F-4D97-AF65-F5344CB8AC3E}">
        <p14:creationId xmlns:p14="http://schemas.microsoft.com/office/powerpoint/2010/main" val="315557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E6A2E3DD-1F11-B1AD-00F3-A78F81E98526}"/>
              </a:ext>
            </a:extLst>
          </p:cNvPr>
          <p:cNvSpPr txBox="1"/>
          <p:nvPr/>
        </p:nvSpPr>
        <p:spPr>
          <a:xfrm>
            <a:off x="2302838" y="603209"/>
            <a:ext cx="1159292" cy="369332"/>
          </a:xfrm>
          <a:prstGeom prst="rect">
            <a:avLst/>
          </a:prstGeom>
          <a:noFill/>
        </p:spPr>
        <p:txBody>
          <a:bodyPr wrap="none" rtlCol="0">
            <a:spAutoFit/>
          </a:bodyPr>
          <a:lstStyle/>
          <a:p>
            <a:r>
              <a:rPr lang="en-US" dirty="0">
                <a:latin typeface="Helvetica" pitchFamily="2" charset="0"/>
              </a:rPr>
              <a:t>Radiance</a:t>
            </a:r>
          </a:p>
        </p:txBody>
      </p:sp>
      <p:sp>
        <p:nvSpPr>
          <p:cNvPr id="11" name="TextBox 10">
            <a:extLst>
              <a:ext uri="{FF2B5EF4-FFF2-40B4-BE49-F238E27FC236}">
                <a16:creationId xmlns:a16="http://schemas.microsoft.com/office/drawing/2014/main" id="{5973F3F1-462C-0A9E-B0E5-27A120B93500}"/>
              </a:ext>
            </a:extLst>
          </p:cNvPr>
          <p:cNvSpPr txBox="1"/>
          <p:nvPr/>
        </p:nvSpPr>
        <p:spPr>
          <a:xfrm>
            <a:off x="70192" y="5051381"/>
            <a:ext cx="800219" cy="369332"/>
          </a:xfrm>
          <a:prstGeom prst="rect">
            <a:avLst/>
          </a:prstGeom>
          <a:noFill/>
        </p:spPr>
        <p:txBody>
          <a:bodyPr wrap="none" rtlCol="0">
            <a:spAutoFit/>
          </a:bodyPr>
          <a:lstStyle/>
          <a:p>
            <a:r>
              <a:rPr lang="en-US" dirty="0">
                <a:latin typeface="Helvetica" pitchFamily="2" charset="0"/>
              </a:rPr>
              <a:t>US3D</a:t>
            </a:r>
          </a:p>
        </p:txBody>
      </p:sp>
      <p:sp>
        <p:nvSpPr>
          <p:cNvPr id="13" name="TextBox 12">
            <a:extLst>
              <a:ext uri="{FF2B5EF4-FFF2-40B4-BE49-F238E27FC236}">
                <a16:creationId xmlns:a16="http://schemas.microsoft.com/office/drawing/2014/main" id="{0D41EDC4-740D-F1E4-C483-B87419379164}"/>
              </a:ext>
            </a:extLst>
          </p:cNvPr>
          <p:cNvSpPr txBox="1"/>
          <p:nvPr/>
        </p:nvSpPr>
        <p:spPr>
          <a:xfrm>
            <a:off x="70192" y="2094454"/>
            <a:ext cx="800219" cy="369332"/>
          </a:xfrm>
          <a:prstGeom prst="rect">
            <a:avLst/>
          </a:prstGeom>
          <a:noFill/>
        </p:spPr>
        <p:txBody>
          <a:bodyPr wrap="none" rtlCol="0">
            <a:spAutoFit/>
          </a:bodyPr>
          <a:lstStyle/>
          <a:p>
            <a:r>
              <a:rPr lang="en-US" dirty="0">
                <a:latin typeface="Helvetica" pitchFamily="2" charset="0"/>
              </a:rPr>
              <a:t>DPLR</a:t>
            </a:r>
          </a:p>
        </p:txBody>
      </p:sp>
      <p:sp>
        <p:nvSpPr>
          <p:cNvPr id="15" name="TextBox 14">
            <a:extLst>
              <a:ext uri="{FF2B5EF4-FFF2-40B4-BE49-F238E27FC236}">
                <a16:creationId xmlns:a16="http://schemas.microsoft.com/office/drawing/2014/main" id="{DD88F6A4-0D6B-C200-7921-F466ADD56274}"/>
              </a:ext>
            </a:extLst>
          </p:cNvPr>
          <p:cNvSpPr txBox="1"/>
          <p:nvPr/>
        </p:nvSpPr>
        <p:spPr>
          <a:xfrm>
            <a:off x="5506133" y="603209"/>
            <a:ext cx="3429144" cy="369332"/>
          </a:xfrm>
          <a:prstGeom prst="rect">
            <a:avLst/>
          </a:prstGeom>
          <a:noFill/>
        </p:spPr>
        <p:txBody>
          <a:bodyPr wrap="none" rtlCol="0">
            <a:spAutoFit/>
          </a:bodyPr>
          <a:lstStyle/>
          <a:p>
            <a:r>
              <a:rPr lang="en-US" dirty="0">
                <a:latin typeface="Helvetica" pitchFamily="2" charset="0"/>
              </a:rPr>
              <a:t>Normal component of Radiance</a:t>
            </a:r>
          </a:p>
        </p:txBody>
      </p:sp>
      <p:sp>
        <p:nvSpPr>
          <p:cNvPr id="17" name="TextBox 16">
            <a:extLst>
              <a:ext uri="{FF2B5EF4-FFF2-40B4-BE49-F238E27FC236}">
                <a16:creationId xmlns:a16="http://schemas.microsoft.com/office/drawing/2014/main" id="{CC581783-F5CB-921A-81B2-2BDBB5729C42}"/>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Radiance</a:t>
            </a:r>
          </a:p>
        </p:txBody>
      </p:sp>
      <p:pic>
        <p:nvPicPr>
          <p:cNvPr id="18" name="Picture 17">
            <a:extLst>
              <a:ext uri="{FF2B5EF4-FFF2-40B4-BE49-F238E27FC236}">
                <a16:creationId xmlns:a16="http://schemas.microsoft.com/office/drawing/2014/main" id="{FA70EC26-41B3-28C3-CBDD-64AB8A48F599}"/>
              </a:ext>
            </a:extLst>
          </p:cNvPr>
          <p:cNvPicPr>
            <a:picLocks noChangeAspect="1"/>
          </p:cNvPicPr>
          <p:nvPr/>
        </p:nvPicPr>
        <p:blipFill>
          <a:blip r:embed="rId2"/>
          <a:stretch>
            <a:fillRect/>
          </a:stretch>
        </p:blipFill>
        <p:spPr>
          <a:xfrm>
            <a:off x="8507338" y="24358"/>
            <a:ext cx="756303" cy="425421"/>
          </a:xfrm>
          <a:prstGeom prst="rect">
            <a:avLst/>
          </a:prstGeom>
        </p:spPr>
      </p:pic>
      <p:pic>
        <p:nvPicPr>
          <p:cNvPr id="4" name="Picture 3" descr="Icon&#10;&#10;Description automatically generated">
            <a:extLst>
              <a:ext uri="{FF2B5EF4-FFF2-40B4-BE49-F238E27FC236}">
                <a16:creationId xmlns:a16="http://schemas.microsoft.com/office/drawing/2014/main" id="{C0C780ED-D757-06C3-2306-8BAAC155EAF1}"/>
              </a:ext>
            </a:extLst>
          </p:cNvPr>
          <p:cNvPicPr>
            <a:picLocks noChangeAspect="1"/>
          </p:cNvPicPr>
          <p:nvPr/>
        </p:nvPicPr>
        <p:blipFill>
          <a:blip r:embed="rId3"/>
          <a:stretch>
            <a:fillRect/>
          </a:stretch>
        </p:blipFill>
        <p:spPr>
          <a:xfrm>
            <a:off x="0" y="39756"/>
            <a:ext cx="763785" cy="312004"/>
          </a:xfrm>
          <a:prstGeom prst="rect">
            <a:avLst/>
          </a:prstGeom>
        </p:spPr>
      </p:pic>
      <p:pic>
        <p:nvPicPr>
          <p:cNvPr id="12" name="Picture 11" descr="Circle&#10;&#10;Description automatically generated with medium confidence">
            <a:extLst>
              <a:ext uri="{FF2B5EF4-FFF2-40B4-BE49-F238E27FC236}">
                <a16:creationId xmlns:a16="http://schemas.microsoft.com/office/drawing/2014/main" id="{359C2888-4CC0-E270-EF69-5FB98973867E}"/>
              </a:ext>
            </a:extLst>
          </p:cNvPr>
          <p:cNvPicPr>
            <a:picLocks noChangeAspect="1"/>
          </p:cNvPicPr>
          <p:nvPr/>
        </p:nvPicPr>
        <p:blipFill>
          <a:blip r:embed="rId4"/>
          <a:stretch>
            <a:fillRect/>
          </a:stretch>
        </p:blipFill>
        <p:spPr>
          <a:xfrm>
            <a:off x="1012491" y="972010"/>
            <a:ext cx="3474051" cy="2949522"/>
          </a:xfrm>
          <a:prstGeom prst="rect">
            <a:avLst/>
          </a:prstGeom>
        </p:spPr>
      </p:pic>
      <p:pic>
        <p:nvPicPr>
          <p:cNvPr id="21" name="Picture 20" descr="A picture containing text, balloon, transport, aircraft&#10;&#10;Description automatically generated">
            <a:extLst>
              <a:ext uri="{FF2B5EF4-FFF2-40B4-BE49-F238E27FC236}">
                <a16:creationId xmlns:a16="http://schemas.microsoft.com/office/drawing/2014/main" id="{A2ED201F-F0AD-E4D0-1112-6882567CD870}"/>
              </a:ext>
            </a:extLst>
          </p:cNvPr>
          <p:cNvPicPr>
            <a:picLocks noChangeAspect="1"/>
          </p:cNvPicPr>
          <p:nvPr/>
        </p:nvPicPr>
        <p:blipFill>
          <a:blip r:embed="rId5"/>
          <a:stretch>
            <a:fillRect/>
          </a:stretch>
        </p:blipFill>
        <p:spPr>
          <a:xfrm>
            <a:off x="1019099" y="3926141"/>
            <a:ext cx="3455270" cy="2931859"/>
          </a:xfrm>
          <a:prstGeom prst="rect">
            <a:avLst/>
          </a:prstGeom>
        </p:spPr>
      </p:pic>
      <p:pic>
        <p:nvPicPr>
          <p:cNvPr id="23" name="Picture 22" descr="A picture containing chart&#10;&#10;Description automatically generated">
            <a:extLst>
              <a:ext uri="{FF2B5EF4-FFF2-40B4-BE49-F238E27FC236}">
                <a16:creationId xmlns:a16="http://schemas.microsoft.com/office/drawing/2014/main" id="{FEE2F2B6-00C1-262A-22A3-B2FEB1A5CB6F}"/>
              </a:ext>
            </a:extLst>
          </p:cNvPr>
          <p:cNvPicPr>
            <a:picLocks noChangeAspect="1"/>
          </p:cNvPicPr>
          <p:nvPr/>
        </p:nvPicPr>
        <p:blipFill>
          <a:blip r:embed="rId6"/>
          <a:stretch>
            <a:fillRect/>
          </a:stretch>
        </p:blipFill>
        <p:spPr>
          <a:xfrm>
            <a:off x="5417440" y="988197"/>
            <a:ext cx="3452129" cy="2951178"/>
          </a:xfrm>
          <a:prstGeom prst="rect">
            <a:avLst/>
          </a:prstGeom>
        </p:spPr>
      </p:pic>
      <p:pic>
        <p:nvPicPr>
          <p:cNvPr id="25" name="Picture 24" descr="A picture containing circle&#10;&#10;Description automatically generated">
            <a:extLst>
              <a:ext uri="{FF2B5EF4-FFF2-40B4-BE49-F238E27FC236}">
                <a16:creationId xmlns:a16="http://schemas.microsoft.com/office/drawing/2014/main" id="{51782FB2-5B5E-20E4-BA40-A84863ADE8A1}"/>
              </a:ext>
            </a:extLst>
          </p:cNvPr>
          <p:cNvPicPr>
            <a:picLocks noChangeAspect="1"/>
          </p:cNvPicPr>
          <p:nvPr/>
        </p:nvPicPr>
        <p:blipFill>
          <a:blip r:embed="rId7"/>
          <a:stretch>
            <a:fillRect/>
          </a:stretch>
        </p:blipFill>
        <p:spPr>
          <a:xfrm>
            <a:off x="5421186" y="3939614"/>
            <a:ext cx="3448383" cy="2918386"/>
          </a:xfrm>
          <a:prstGeom prst="rect">
            <a:avLst/>
          </a:prstGeom>
        </p:spPr>
      </p:pic>
      <p:sp>
        <p:nvSpPr>
          <p:cNvPr id="8" name="Rectangle 7">
            <a:extLst>
              <a:ext uri="{FF2B5EF4-FFF2-40B4-BE49-F238E27FC236}">
                <a16:creationId xmlns:a16="http://schemas.microsoft.com/office/drawing/2014/main" id="{A9162A14-EFC9-B6EC-164E-D7B10C7AE7F7}"/>
              </a:ext>
            </a:extLst>
          </p:cNvPr>
          <p:cNvSpPr/>
          <p:nvPr/>
        </p:nvSpPr>
        <p:spPr>
          <a:xfrm>
            <a:off x="4961467" y="603209"/>
            <a:ext cx="4182533" cy="621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light&#10;&#10;Description automatically generated">
            <a:extLst>
              <a:ext uri="{FF2B5EF4-FFF2-40B4-BE49-F238E27FC236}">
                <a16:creationId xmlns:a16="http://schemas.microsoft.com/office/drawing/2014/main" id="{BC467E87-08A6-E4B6-A47C-C2DC6A52FD20}"/>
              </a:ext>
            </a:extLst>
          </p:cNvPr>
          <p:cNvPicPr>
            <a:picLocks noChangeAspect="1"/>
          </p:cNvPicPr>
          <p:nvPr/>
        </p:nvPicPr>
        <p:blipFill>
          <a:blip r:embed="rId8"/>
          <a:stretch>
            <a:fillRect/>
          </a:stretch>
        </p:blipFill>
        <p:spPr>
          <a:xfrm>
            <a:off x="5417440" y="1909235"/>
            <a:ext cx="2930694" cy="4727970"/>
          </a:xfrm>
          <a:prstGeom prst="rect">
            <a:avLst/>
          </a:prstGeom>
          <a:ln>
            <a:noFill/>
          </a:ln>
          <a:effectLst>
            <a:softEdge rad="112500"/>
          </a:effectLst>
        </p:spPr>
      </p:pic>
      <p:cxnSp>
        <p:nvCxnSpPr>
          <p:cNvPr id="20" name="Straight Arrow Connector 19">
            <a:extLst>
              <a:ext uri="{FF2B5EF4-FFF2-40B4-BE49-F238E27FC236}">
                <a16:creationId xmlns:a16="http://schemas.microsoft.com/office/drawing/2014/main" id="{1E4B4F32-6E41-C838-0852-DB12B7737780}"/>
              </a:ext>
            </a:extLst>
          </p:cNvPr>
          <p:cNvCxnSpPr>
            <a:cxnSpLocks/>
          </p:cNvCxnSpPr>
          <p:nvPr/>
        </p:nvCxnSpPr>
        <p:spPr>
          <a:xfrm flipH="1">
            <a:off x="7095067" y="1410056"/>
            <a:ext cx="544873" cy="684398"/>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BC6BBDBA-1044-B5FE-01F5-819565EF3953}"/>
              </a:ext>
            </a:extLst>
          </p:cNvPr>
          <p:cNvSpPr>
            <a:spLocks noGrp="1"/>
          </p:cNvSpPr>
          <p:nvPr>
            <p:ph type="sldNum" sz="quarter" idx="12"/>
          </p:nvPr>
        </p:nvSpPr>
        <p:spPr/>
        <p:txBody>
          <a:bodyPr/>
          <a:lstStyle/>
          <a:p>
            <a:fld id="{953B5FA5-872A-614F-B260-E67B60034C7D}" type="slidenum">
              <a:rPr lang="en-US" smtClean="0"/>
              <a:t>11</a:t>
            </a:fld>
            <a:endParaRPr lang="en-US"/>
          </a:p>
        </p:txBody>
      </p:sp>
    </p:spTree>
    <p:extLst>
      <p:ext uri="{BB962C8B-B14F-4D97-AF65-F5344CB8AC3E}">
        <p14:creationId xmlns:p14="http://schemas.microsoft.com/office/powerpoint/2010/main" val="72799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41619B8B-4346-E9B1-0518-5260E99D028B}"/>
              </a:ext>
            </a:extLst>
          </p:cNvPr>
          <p:cNvPicPr>
            <a:picLocks noChangeAspect="1"/>
          </p:cNvPicPr>
          <p:nvPr/>
        </p:nvPicPr>
        <p:blipFill rotWithShape="1">
          <a:blip r:embed="rId2"/>
          <a:srcRect b="363"/>
          <a:stretch/>
        </p:blipFill>
        <p:spPr>
          <a:xfrm>
            <a:off x="0" y="1022274"/>
            <a:ext cx="4208817" cy="3748973"/>
          </a:xfrm>
          <a:prstGeom prst="rect">
            <a:avLst/>
          </a:prstGeom>
        </p:spPr>
      </p:pic>
      <p:pic>
        <p:nvPicPr>
          <p:cNvPr id="9" name="Picture 8">
            <a:extLst>
              <a:ext uri="{FF2B5EF4-FFF2-40B4-BE49-F238E27FC236}">
                <a16:creationId xmlns:a16="http://schemas.microsoft.com/office/drawing/2014/main" id="{9979E6BB-D99C-B49A-8B57-A057CA3D00BB}"/>
              </a:ext>
            </a:extLst>
          </p:cNvPr>
          <p:cNvPicPr>
            <a:picLocks noChangeAspect="1"/>
          </p:cNvPicPr>
          <p:nvPr/>
        </p:nvPicPr>
        <p:blipFill>
          <a:blip r:embed="rId3"/>
          <a:stretch>
            <a:fillRect/>
          </a:stretch>
        </p:blipFill>
        <p:spPr>
          <a:xfrm>
            <a:off x="3040390" y="777300"/>
            <a:ext cx="6069228" cy="5156825"/>
          </a:xfrm>
          <a:prstGeom prst="rect">
            <a:avLst/>
          </a:prstGeom>
        </p:spPr>
      </p:pic>
      <p:sp>
        <p:nvSpPr>
          <p:cNvPr id="7" name="TextBox 6">
            <a:extLst>
              <a:ext uri="{FF2B5EF4-FFF2-40B4-BE49-F238E27FC236}">
                <a16:creationId xmlns:a16="http://schemas.microsoft.com/office/drawing/2014/main" id="{51CEF209-33FD-9183-29FA-4E75C70561E3}"/>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Flow interpolation</a:t>
            </a:r>
          </a:p>
        </p:txBody>
      </p:sp>
      <p:pic>
        <p:nvPicPr>
          <p:cNvPr id="8" name="Picture 7">
            <a:extLst>
              <a:ext uri="{FF2B5EF4-FFF2-40B4-BE49-F238E27FC236}">
                <a16:creationId xmlns:a16="http://schemas.microsoft.com/office/drawing/2014/main" id="{DF6B742C-D3D2-55F0-9D08-5706386FC209}"/>
              </a:ext>
            </a:extLst>
          </p:cNvPr>
          <p:cNvPicPr>
            <a:picLocks noChangeAspect="1"/>
          </p:cNvPicPr>
          <p:nvPr/>
        </p:nvPicPr>
        <p:blipFill>
          <a:blip r:embed="rId4"/>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BE1B3030-F5F9-86DF-96BE-A2567CA7E437}"/>
              </a:ext>
            </a:extLst>
          </p:cNvPr>
          <p:cNvSpPr>
            <a:spLocks noGrp="1"/>
          </p:cNvSpPr>
          <p:nvPr>
            <p:ph type="sldNum" sz="quarter" idx="12"/>
          </p:nvPr>
        </p:nvSpPr>
        <p:spPr/>
        <p:txBody>
          <a:bodyPr/>
          <a:lstStyle/>
          <a:p>
            <a:fld id="{953B5FA5-872A-614F-B260-E67B60034C7D}" type="slidenum">
              <a:rPr lang="en-US" smtClean="0"/>
              <a:t>12</a:t>
            </a:fld>
            <a:endParaRPr lang="en-US"/>
          </a:p>
        </p:txBody>
      </p:sp>
      <p:sp>
        <p:nvSpPr>
          <p:cNvPr id="4" name="TextBox 3">
            <a:extLst>
              <a:ext uri="{FF2B5EF4-FFF2-40B4-BE49-F238E27FC236}">
                <a16:creationId xmlns:a16="http://schemas.microsoft.com/office/drawing/2014/main" id="{E8A4B21B-1E96-F39B-CAEF-B616EFD5C17B}"/>
              </a:ext>
            </a:extLst>
          </p:cNvPr>
          <p:cNvSpPr txBox="1"/>
          <p:nvPr/>
        </p:nvSpPr>
        <p:spPr>
          <a:xfrm>
            <a:off x="0" y="6033185"/>
            <a:ext cx="8786190" cy="646331"/>
          </a:xfrm>
          <a:prstGeom prst="rect">
            <a:avLst/>
          </a:prstGeom>
          <a:noFill/>
        </p:spPr>
        <p:txBody>
          <a:bodyPr wrap="square" rtlCol="0">
            <a:spAutoFit/>
          </a:bodyPr>
          <a:lstStyle/>
          <a:p>
            <a:pPr marL="285750" indent="-285750">
              <a:buFont typeface="Wingdings" pitchFamily="2" charset="2"/>
              <a:buChar char="§"/>
            </a:pPr>
            <a:r>
              <a:rPr lang="en-US" dirty="0">
                <a:latin typeface="Times New Roman" panose="02020603050405020304" pitchFamily="18" charset="0"/>
                <a:cs typeface="Times New Roman" panose="02020603050405020304" pitchFamily="18" charset="0"/>
              </a:rPr>
              <a:t>Noticeable difference exist between DPLR and US3D flow interpolations, particularly for LOS in the wake region.</a:t>
            </a:r>
          </a:p>
        </p:txBody>
      </p:sp>
      <p:pic>
        <p:nvPicPr>
          <p:cNvPr id="5" name="Picture 4" descr="Icon&#10;&#10;Description automatically generated">
            <a:extLst>
              <a:ext uri="{FF2B5EF4-FFF2-40B4-BE49-F238E27FC236}">
                <a16:creationId xmlns:a16="http://schemas.microsoft.com/office/drawing/2014/main" id="{C104F061-E088-19E3-EF21-C5BF8940429B}"/>
              </a:ext>
            </a:extLst>
          </p:cNvPr>
          <p:cNvPicPr>
            <a:picLocks noChangeAspect="1"/>
          </p:cNvPicPr>
          <p:nvPr/>
        </p:nvPicPr>
        <p:blipFill>
          <a:blip r:embed="rId5"/>
          <a:stretch>
            <a:fillRect/>
          </a:stretch>
        </p:blipFill>
        <p:spPr>
          <a:xfrm>
            <a:off x="0" y="39756"/>
            <a:ext cx="763785" cy="312004"/>
          </a:xfrm>
          <a:prstGeom prst="rect">
            <a:avLst/>
          </a:prstGeom>
        </p:spPr>
      </p:pic>
    </p:spTree>
    <p:extLst>
      <p:ext uri="{BB962C8B-B14F-4D97-AF65-F5344CB8AC3E}">
        <p14:creationId xmlns:p14="http://schemas.microsoft.com/office/powerpoint/2010/main" val="3807896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86D66A57-7360-377C-1B44-6BD92BDE5CE7}"/>
              </a:ext>
            </a:extLst>
          </p:cNvPr>
          <p:cNvSpPr txBox="1"/>
          <p:nvPr/>
        </p:nvSpPr>
        <p:spPr>
          <a:xfrm>
            <a:off x="145011" y="2380643"/>
            <a:ext cx="8812871" cy="2031325"/>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The relative difference of total radiative heat flux between DPLR and US3D is around 0.9%.</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present method (brute force) uses 1300 lines of sight.</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NEQAIR 15.2 provides an adaptive refinement option that calculates the total radiance with optimal lines of sight and significantly less computational time.</a:t>
            </a:r>
          </a:p>
        </p:txBody>
      </p:sp>
      <p:pic>
        <p:nvPicPr>
          <p:cNvPr id="4" name="Picture 3">
            <a:extLst>
              <a:ext uri="{FF2B5EF4-FFF2-40B4-BE49-F238E27FC236}">
                <a16:creationId xmlns:a16="http://schemas.microsoft.com/office/drawing/2014/main" id="{C72707E1-46CB-6DFB-CFCD-81C775B50137}"/>
              </a:ext>
            </a:extLst>
          </p:cNvPr>
          <p:cNvPicPr>
            <a:picLocks noChangeAspect="1"/>
          </p:cNvPicPr>
          <p:nvPr/>
        </p:nvPicPr>
        <p:blipFill>
          <a:blip r:embed="rId2"/>
          <a:stretch>
            <a:fillRect/>
          </a:stretch>
        </p:blipFill>
        <p:spPr>
          <a:xfrm>
            <a:off x="8507338" y="24358"/>
            <a:ext cx="756303" cy="425421"/>
          </a:xfrm>
          <a:prstGeom prst="rect">
            <a:avLst/>
          </a:prstGeom>
        </p:spPr>
      </p:pic>
      <p:sp>
        <p:nvSpPr>
          <p:cNvPr id="3" name="Slide Number Placeholder 2">
            <a:extLst>
              <a:ext uri="{FF2B5EF4-FFF2-40B4-BE49-F238E27FC236}">
                <a16:creationId xmlns:a16="http://schemas.microsoft.com/office/drawing/2014/main" id="{4C5C956E-A52E-20D6-B8E0-20E1A828BDFC}"/>
              </a:ext>
            </a:extLst>
          </p:cNvPr>
          <p:cNvSpPr>
            <a:spLocks noGrp="1"/>
          </p:cNvSpPr>
          <p:nvPr>
            <p:ph type="sldNum" sz="quarter" idx="12"/>
          </p:nvPr>
        </p:nvSpPr>
        <p:spPr/>
        <p:txBody>
          <a:bodyPr/>
          <a:lstStyle/>
          <a:p>
            <a:fld id="{953B5FA5-872A-614F-B260-E67B60034C7D}" type="slidenum">
              <a:rPr lang="en-US" smtClean="0"/>
              <a:t>13</a:t>
            </a:fld>
            <a:endParaRPr lang="en-US"/>
          </a:p>
        </p:txBody>
      </p:sp>
      <p:graphicFrame>
        <p:nvGraphicFramePr>
          <p:cNvPr id="5" name="Table 12">
            <a:extLst>
              <a:ext uri="{FF2B5EF4-FFF2-40B4-BE49-F238E27FC236}">
                <a16:creationId xmlns:a16="http://schemas.microsoft.com/office/drawing/2014/main" id="{C1442E3C-A9FE-943D-7EA3-B1C6E2683CA3}"/>
              </a:ext>
            </a:extLst>
          </p:cNvPr>
          <p:cNvGraphicFramePr>
            <a:graphicFrameLocks noGrp="1"/>
          </p:cNvGraphicFramePr>
          <p:nvPr>
            <p:extLst>
              <p:ext uri="{D42A27DB-BD31-4B8C-83A1-F6EECF244321}">
                <p14:modId xmlns:p14="http://schemas.microsoft.com/office/powerpoint/2010/main" val="2102531805"/>
              </p:ext>
            </p:extLst>
          </p:nvPr>
        </p:nvGraphicFramePr>
        <p:xfrm>
          <a:off x="479684" y="937776"/>
          <a:ext cx="8207115" cy="1107440"/>
        </p:xfrm>
        <a:graphic>
          <a:graphicData uri="http://schemas.openxmlformats.org/drawingml/2006/table">
            <a:tbl>
              <a:tblPr firstRow="1" bandRow="1">
                <a:tableStyleId>{5C22544A-7EE6-4342-B048-85BDC9FD1C3A}</a:tableStyleId>
              </a:tblPr>
              <a:tblGrid>
                <a:gridCol w="1371601">
                  <a:extLst>
                    <a:ext uri="{9D8B030D-6E8A-4147-A177-3AD203B41FA5}">
                      <a16:colId xmlns:a16="http://schemas.microsoft.com/office/drawing/2014/main" val="2524082644"/>
                    </a:ext>
                  </a:extLst>
                </a:gridCol>
                <a:gridCol w="4856813">
                  <a:extLst>
                    <a:ext uri="{9D8B030D-6E8A-4147-A177-3AD203B41FA5}">
                      <a16:colId xmlns:a16="http://schemas.microsoft.com/office/drawing/2014/main" val="2129418814"/>
                    </a:ext>
                  </a:extLst>
                </a:gridCol>
                <a:gridCol w="1978701">
                  <a:extLst>
                    <a:ext uri="{9D8B030D-6E8A-4147-A177-3AD203B41FA5}">
                      <a16:colId xmlns:a16="http://schemas.microsoft.com/office/drawing/2014/main" val="2714712736"/>
                    </a:ext>
                  </a:extLst>
                </a:gridCol>
              </a:tblGrid>
              <a:tr h="0">
                <a:tc>
                  <a:txBody>
                    <a:bodyPr/>
                    <a:lstStyle/>
                    <a:p>
                      <a:pPr algn="ctr"/>
                      <a:r>
                        <a:rPr lang="en-US" dirty="0"/>
                        <a:t>Solver</a:t>
                      </a:r>
                    </a:p>
                  </a:txBody>
                  <a:tcPr/>
                </a:tc>
                <a:tc>
                  <a:txBody>
                    <a:bodyPr/>
                    <a:lstStyle/>
                    <a:p>
                      <a:pPr algn="ctr"/>
                      <a:r>
                        <a:rPr lang="en-US" dirty="0"/>
                        <a:t>Full angular integration heat flux (W/cm</a:t>
                      </a:r>
                      <a:r>
                        <a:rPr lang="en-US" baseline="30000" dirty="0"/>
                        <a:t>2</a:t>
                      </a:r>
                      <a:r>
                        <a:rPr lang="en-US" dirty="0"/>
                        <a:t>)</a:t>
                      </a:r>
                    </a:p>
                  </a:txBody>
                  <a:tcPr/>
                </a:tc>
                <a:tc>
                  <a:txBody>
                    <a:bodyPr/>
                    <a:lstStyle/>
                    <a:p>
                      <a:pPr algn="ctr"/>
                      <a:r>
                        <a:rPr lang="en-US" dirty="0"/>
                        <a:t>NEQAIR Time, s</a:t>
                      </a:r>
                    </a:p>
                  </a:txBody>
                  <a:tcPr/>
                </a:tc>
                <a:extLst>
                  <a:ext uri="{0D108BD9-81ED-4DB2-BD59-A6C34878D82A}">
                    <a16:rowId xmlns:a16="http://schemas.microsoft.com/office/drawing/2014/main" val="3937548571"/>
                  </a:ext>
                </a:extLst>
              </a:tr>
              <a:tr h="370840">
                <a:tc>
                  <a:txBody>
                    <a:bodyPr/>
                    <a:lstStyle/>
                    <a:p>
                      <a:pPr algn="ctr"/>
                      <a:r>
                        <a:rPr lang="en-US" dirty="0"/>
                        <a:t>DPLR</a:t>
                      </a:r>
                    </a:p>
                  </a:txBody>
                  <a:tcPr/>
                </a:tc>
                <a:tc>
                  <a:txBody>
                    <a:bodyPr/>
                    <a:lstStyle/>
                    <a:p>
                      <a:pPr algn="ctr"/>
                      <a:r>
                        <a:rPr lang="en-US" dirty="0"/>
                        <a:t>4.263</a:t>
                      </a:r>
                    </a:p>
                  </a:txBody>
                  <a:tcPr/>
                </a:tc>
                <a:tc>
                  <a:txBody>
                    <a:bodyPr/>
                    <a:lstStyle/>
                    <a:p>
                      <a:pPr algn="ctr"/>
                      <a:r>
                        <a:rPr lang="en-US" dirty="0"/>
                        <a:t>5117</a:t>
                      </a:r>
                    </a:p>
                  </a:txBody>
                  <a:tcPr/>
                </a:tc>
                <a:extLst>
                  <a:ext uri="{0D108BD9-81ED-4DB2-BD59-A6C34878D82A}">
                    <a16:rowId xmlns:a16="http://schemas.microsoft.com/office/drawing/2014/main" val="784252905"/>
                  </a:ext>
                </a:extLst>
              </a:tr>
              <a:tr h="370840">
                <a:tc>
                  <a:txBody>
                    <a:bodyPr/>
                    <a:lstStyle/>
                    <a:p>
                      <a:pPr algn="ctr"/>
                      <a:r>
                        <a:rPr lang="en-US" dirty="0"/>
                        <a:t>US3D</a:t>
                      </a:r>
                    </a:p>
                  </a:txBody>
                  <a:tcPr/>
                </a:tc>
                <a:tc>
                  <a:txBody>
                    <a:bodyPr/>
                    <a:lstStyle/>
                    <a:p>
                      <a:pPr algn="ctr"/>
                      <a:r>
                        <a:rPr lang="en-US" dirty="0"/>
                        <a:t>4.304</a:t>
                      </a:r>
                    </a:p>
                  </a:txBody>
                  <a:tcPr/>
                </a:tc>
                <a:tc>
                  <a:txBody>
                    <a:bodyPr/>
                    <a:lstStyle/>
                    <a:p>
                      <a:pPr algn="ctr"/>
                      <a:r>
                        <a:rPr lang="en-US" dirty="0"/>
                        <a:t>5118</a:t>
                      </a:r>
                    </a:p>
                  </a:txBody>
                  <a:tcPr/>
                </a:tc>
                <a:extLst>
                  <a:ext uri="{0D108BD9-81ED-4DB2-BD59-A6C34878D82A}">
                    <a16:rowId xmlns:a16="http://schemas.microsoft.com/office/drawing/2014/main" val="233062038"/>
                  </a:ext>
                </a:extLst>
              </a:tr>
            </a:tbl>
          </a:graphicData>
        </a:graphic>
      </p:graphicFrame>
      <p:sp>
        <p:nvSpPr>
          <p:cNvPr id="6" name="TextBox 5">
            <a:extLst>
              <a:ext uri="{FF2B5EF4-FFF2-40B4-BE49-F238E27FC236}">
                <a16:creationId xmlns:a16="http://schemas.microsoft.com/office/drawing/2014/main" id="{9F8801FE-EA84-0CC7-D62D-40055AA36E54}"/>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Total radiance</a:t>
            </a:r>
          </a:p>
        </p:txBody>
      </p:sp>
      <p:pic>
        <p:nvPicPr>
          <p:cNvPr id="7" name="Picture 6" descr="Icon&#10;&#10;Description automatically generated">
            <a:extLst>
              <a:ext uri="{FF2B5EF4-FFF2-40B4-BE49-F238E27FC236}">
                <a16:creationId xmlns:a16="http://schemas.microsoft.com/office/drawing/2014/main" id="{2B16F623-E096-F9FD-CF7D-F58B0DF604E6}"/>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2828313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BF79590-8D0A-CF1D-CD20-4B29594BA592}"/>
              </a:ext>
            </a:extLst>
          </p:cNvPr>
          <p:cNvPicPr>
            <a:picLocks noChangeAspect="1"/>
          </p:cNvPicPr>
          <p:nvPr/>
        </p:nvPicPr>
        <p:blipFill>
          <a:blip r:embed="rId2"/>
          <a:stretch>
            <a:fillRect/>
          </a:stretch>
        </p:blipFill>
        <p:spPr>
          <a:xfrm>
            <a:off x="254725" y="2854130"/>
            <a:ext cx="2406364" cy="1887365"/>
          </a:xfrm>
          <a:prstGeom prst="rect">
            <a:avLst/>
          </a:prstGeom>
        </p:spPr>
      </p:pic>
      <p:pic>
        <p:nvPicPr>
          <p:cNvPr id="7" name="Picture 6">
            <a:extLst>
              <a:ext uri="{FF2B5EF4-FFF2-40B4-BE49-F238E27FC236}">
                <a16:creationId xmlns:a16="http://schemas.microsoft.com/office/drawing/2014/main" id="{F65ED8DD-07B5-DB27-8E1B-A20F7F82F02F}"/>
              </a:ext>
            </a:extLst>
          </p:cNvPr>
          <p:cNvPicPr>
            <a:picLocks noChangeAspect="1"/>
          </p:cNvPicPr>
          <p:nvPr/>
        </p:nvPicPr>
        <p:blipFill>
          <a:blip r:embed="rId3"/>
          <a:stretch>
            <a:fillRect/>
          </a:stretch>
        </p:blipFill>
        <p:spPr>
          <a:xfrm>
            <a:off x="224057" y="4842516"/>
            <a:ext cx="2437032" cy="1904477"/>
          </a:xfrm>
          <a:prstGeom prst="rect">
            <a:avLst/>
          </a:prstGeom>
        </p:spPr>
      </p:pic>
      <p:pic>
        <p:nvPicPr>
          <p:cNvPr id="9" name="Picture 8">
            <a:extLst>
              <a:ext uri="{FF2B5EF4-FFF2-40B4-BE49-F238E27FC236}">
                <a16:creationId xmlns:a16="http://schemas.microsoft.com/office/drawing/2014/main" id="{F1680A0C-8C47-EC34-FCAA-C0A10EFA4EC5}"/>
              </a:ext>
            </a:extLst>
          </p:cNvPr>
          <p:cNvPicPr>
            <a:picLocks noChangeAspect="1"/>
          </p:cNvPicPr>
          <p:nvPr/>
        </p:nvPicPr>
        <p:blipFill>
          <a:blip r:embed="rId4"/>
          <a:stretch>
            <a:fillRect/>
          </a:stretch>
        </p:blipFill>
        <p:spPr>
          <a:xfrm>
            <a:off x="239391" y="834028"/>
            <a:ext cx="2406364" cy="1919154"/>
          </a:xfrm>
          <a:prstGeom prst="rect">
            <a:avLst/>
          </a:prstGeom>
        </p:spPr>
      </p:pic>
      <p:pic>
        <p:nvPicPr>
          <p:cNvPr id="11" name="Picture 10">
            <a:extLst>
              <a:ext uri="{FF2B5EF4-FFF2-40B4-BE49-F238E27FC236}">
                <a16:creationId xmlns:a16="http://schemas.microsoft.com/office/drawing/2014/main" id="{FCE6074E-A08E-588C-3E70-E1A5F2CEF022}"/>
              </a:ext>
            </a:extLst>
          </p:cNvPr>
          <p:cNvPicPr>
            <a:picLocks noChangeAspect="1"/>
          </p:cNvPicPr>
          <p:nvPr/>
        </p:nvPicPr>
        <p:blipFill>
          <a:blip r:embed="rId5"/>
          <a:stretch>
            <a:fillRect/>
          </a:stretch>
        </p:blipFill>
        <p:spPr>
          <a:xfrm>
            <a:off x="5933616" y="2848949"/>
            <a:ext cx="2446921" cy="1897801"/>
          </a:xfrm>
          <a:prstGeom prst="rect">
            <a:avLst/>
          </a:prstGeom>
        </p:spPr>
      </p:pic>
      <p:pic>
        <p:nvPicPr>
          <p:cNvPr id="14" name="Picture 13">
            <a:extLst>
              <a:ext uri="{FF2B5EF4-FFF2-40B4-BE49-F238E27FC236}">
                <a16:creationId xmlns:a16="http://schemas.microsoft.com/office/drawing/2014/main" id="{8126BFB2-063E-5D7D-A0CC-C7FF0DCA0C3E}"/>
              </a:ext>
            </a:extLst>
          </p:cNvPr>
          <p:cNvPicPr>
            <a:picLocks noChangeAspect="1"/>
          </p:cNvPicPr>
          <p:nvPr/>
        </p:nvPicPr>
        <p:blipFill>
          <a:blip r:embed="rId6"/>
          <a:stretch>
            <a:fillRect/>
          </a:stretch>
        </p:blipFill>
        <p:spPr>
          <a:xfrm>
            <a:off x="5933616" y="4842516"/>
            <a:ext cx="2442816" cy="1897801"/>
          </a:xfrm>
          <a:prstGeom prst="rect">
            <a:avLst/>
          </a:prstGeom>
        </p:spPr>
      </p:pic>
      <p:pic>
        <p:nvPicPr>
          <p:cNvPr id="16" name="Picture 15">
            <a:extLst>
              <a:ext uri="{FF2B5EF4-FFF2-40B4-BE49-F238E27FC236}">
                <a16:creationId xmlns:a16="http://schemas.microsoft.com/office/drawing/2014/main" id="{8E6B62D2-D077-E56B-7C40-4F37D50ABC9A}"/>
              </a:ext>
            </a:extLst>
          </p:cNvPr>
          <p:cNvPicPr>
            <a:picLocks noChangeAspect="1"/>
          </p:cNvPicPr>
          <p:nvPr/>
        </p:nvPicPr>
        <p:blipFill>
          <a:blip r:embed="rId7"/>
          <a:stretch>
            <a:fillRect/>
          </a:stretch>
        </p:blipFill>
        <p:spPr>
          <a:xfrm>
            <a:off x="5935232" y="834028"/>
            <a:ext cx="2446921" cy="1919154"/>
          </a:xfrm>
          <a:prstGeom prst="rect">
            <a:avLst/>
          </a:prstGeom>
        </p:spPr>
      </p:pic>
      <p:sp>
        <p:nvSpPr>
          <p:cNvPr id="17" name="TextBox 16">
            <a:extLst>
              <a:ext uri="{FF2B5EF4-FFF2-40B4-BE49-F238E27FC236}">
                <a16:creationId xmlns:a16="http://schemas.microsoft.com/office/drawing/2014/main" id="{22F35C3F-86A2-6DBD-B739-8284759D9222}"/>
              </a:ext>
            </a:extLst>
          </p:cNvPr>
          <p:cNvSpPr txBox="1"/>
          <p:nvPr/>
        </p:nvSpPr>
        <p:spPr>
          <a:xfrm>
            <a:off x="1108186" y="449190"/>
            <a:ext cx="668773" cy="369332"/>
          </a:xfrm>
          <a:prstGeom prst="rect">
            <a:avLst/>
          </a:prstGeom>
          <a:noFill/>
        </p:spPr>
        <p:txBody>
          <a:bodyPr wrap="none" rtlCol="0">
            <a:spAutoFit/>
          </a:bodyPr>
          <a:lstStyle/>
          <a:p>
            <a:r>
              <a:rPr lang="en-US" dirty="0"/>
              <a:t>DPLR</a:t>
            </a:r>
          </a:p>
        </p:txBody>
      </p:sp>
      <p:sp>
        <p:nvSpPr>
          <p:cNvPr id="18" name="TextBox 17">
            <a:extLst>
              <a:ext uri="{FF2B5EF4-FFF2-40B4-BE49-F238E27FC236}">
                <a16:creationId xmlns:a16="http://schemas.microsoft.com/office/drawing/2014/main" id="{1573A371-DF47-3767-9E79-6F4FF53D893D}"/>
              </a:ext>
            </a:extLst>
          </p:cNvPr>
          <p:cNvSpPr txBox="1"/>
          <p:nvPr/>
        </p:nvSpPr>
        <p:spPr>
          <a:xfrm>
            <a:off x="6806210" y="445870"/>
            <a:ext cx="697627" cy="369332"/>
          </a:xfrm>
          <a:prstGeom prst="rect">
            <a:avLst/>
          </a:prstGeom>
          <a:noFill/>
        </p:spPr>
        <p:txBody>
          <a:bodyPr wrap="none" rtlCol="0">
            <a:spAutoFit/>
          </a:bodyPr>
          <a:lstStyle/>
          <a:p>
            <a:r>
              <a:rPr lang="en-US" dirty="0"/>
              <a:t>US3D</a:t>
            </a:r>
          </a:p>
        </p:txBody>
      </p:sp>
      <p:sp>
        <p:nvSpPr>
          <p:cNvPr id="12" name="TextBox 11">
            <a:extLst>
              <a:ext uri="{FF2B5EF4-FFF2-40B4-BE49-F238E27FC236}">
                <a16:creationId xmlns:a16="http://schemas.microsoft.com/office/drawing/2014/main" id="{73950763-F9F3-5236-D34A-4C00E6F56E4C}"/>
              </a:ext>
            </a:extLst>
          </p:cNvPr>
          <p:cNvSpPr txBox="1"/>
          <p:nvPr/>
        </p:nvSpPr>
        <p:spPr>
          <a:xfrm>
            <a:off x="3523201" y="1608939"/>
            <a:ext cx="1454244" cy="369332"/>
          </a:xfrm>
          <a:prstGeom prst="rect">
            <a:avLst/>
          </a:prstGeom>
          <a:noFill/>
        </p:spPr>
        <p:txBody>
          <a:bodyPr wrap="none" rtlCol="0">
            <a:spAutoFit/>
          </a:bodyPr>
          <a:lstStyle/>
          <a:p>
            <a:r>
              <a:rPr lang="en-US" dirty="0">
                <a:latin typeface="Helvetica" pitchFamily="2" charset="0"/>
              </a:rPr>
              <a:t>Full Solution</a:t>
            </a:r>
          </a:p>
        </p:txBody>
      </p:sp>
      <p:sp>
        <p:nvSpPr>
          <p:cNvPr id="13" name="TextBox 12">
            <a:extLst>
              <a:ext uri="{FF2B5EF4-FFF2-40B4-BE49-F238E27FC236}">
                <a16:creationId xmlns:a16="http://schemas.microsoft.com/office/drawing/2014/main" id="{1CA97DBA-7675-F358-CB26-EACABD3FF9D3}"/>
              </a:ext>
            </a:extLst>
          </p:cNvPr>
          <p:cNvSpPr txBox="1"/>
          <p:nvPr/>
        </p:nvSpPr>
        <p:spPr>
          <a:xfrm>
            <a:off x="3097106" y="3631270"/>
            <a:ext cx="2428870" cy="369332"/>
          </a:xfrm>
          <a:prstGeom prst="rect">
            <a:avLst/>
          </a:prstGeom>
          <a:noFill/>
        </p:spPr>
        <p:txBody>
          <a:bodyPr wrap="none" rtlCol="0">
            <a:spAutoFit/>
          </a:bodyPr>
          <a:lstStyle/>
          <a:p>
            <a:r>
              <a:rPr lang="en-US" dirty="0">
                <a:latin typeface="Helvetica" pitchFamily="2" charset="0"/>
              </a:rPr>
              <a:t>Initial Coarse Solution</a:t>
            </a:r>
          </a:p>
        </p:txBody>
      </p:sp>
      <p:sp>
        <p:nvSpPr>
          <p:cNvPr id="15" name="TextBox 14">
            <a:extLst>
              <a:ext uri="{FF2B5EF4-FFF2-40B4-BE49-F238E27FC236}">
                <a16:creationId xmlns:a16="http://schemas.microsoft.com/office/drawing/2014/main" id="{C1B2F7C5-1487-6FB9-CE15-AA016A04941E}"/>
              </a:ext>
            </a:extLst>
          </p:cNvPr>
          <p:cNvSpPr txBox="1"/>
          <p:nvPr/>
        </p:nvSpPr>
        <p:spPr>
          <a:xfrm>
            <a:off x="2661089" y="5617353"/>
            <a:ext cx="3300904" cy="369332"/>
          </a:xfrm>
          <a:prstGeom prst="rect">
            <a:avLst/>
          </a:prstGeom>
          <a:noFill/>
        </p:spPr>
        <p:txBody>
          <a:bodyPr wrap="none" rtlCol="0">
            <a:spAutoFit/>
          </a:bodyPr>
          <a:lstStyle/>
          <a:p>
            <a:r>
              <a:rPr lang="en-US" dirty="0">
                <a:latin typeface="Helvetica" pitchFamily="2" charset="0"/>
              </a:rPr>
              <a:t>One Refinement Step Solution</a:t>
            </a:r>
          </a:p>
        </p:txBody>
      </p:sp>
      <p:sp>
        <p:nvSpPr>
          <p:cNvPr id="19" name="TextBox 18">
            <a:extLst>
              <a:ext uri="{FF2B5EF4-FFF2-40B4-BE49-F238E27FC236}">
                <a16:creationId xmlns:a16="http://schemas.microsoft.com/office/drawing/2014/main" id="{B2D0DCF8-C727-18AB-E917-A1E3F6E8E74E}"/>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Adaptive Refinement</a:t>
            </a:r>
          </a:p>
        </p:txBody>
      </p:sp>
      <p:pic>
        <p:nvPicPr>
          <p:cNvPr id="20" name="Picture 19">
            <a:extLst>
              <a:ext uri="{FF2B5EF4-FFF2-40B4-BE49-F238E27FC236}">
                <a16:creationId xmlns:a16="http://schemas.microsoft.com/office/drawing/2014/main" id="{A13697B6-56B7-0E05-0494-B32E1E6E9259}"/>
              </a:ext>
            </a:extLst>
          </p:cNvPr>
          <p:cNvPicPr>
            <a:picLocks noChangeAspect="1"/>
          </p:cNvPicPr>
          <p:nvPr/>
        </p:nvPicPr>
        <p:blipFill>
          <a:blip r:embed="rId8"/>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66A3EB1A-F662-2D82-232B-401C4F6E6B11}"/>
              </a:ext>
            </a:extLst>
          </p:cNvPr>
          <p:cNvSpPr>
            <a:spLocks noGrp="1"/>
          </p:cNvSpPr>
          <p:nvPr>
            <p:ph type="sldNum" sz="quarter" idx="12"/>
          </p:nvPr>
        </p:nvSpPr>
        <p:spPr/>
        <p:txBody>
          <a:bodyPr/>
          <a:lstStyle/>
          <a:p>
            <a:fld id="{953B5FA5-872A-614F-B260-E67B60034C7D}" type="slidenum">
              <a:rPr lang="en-US" smtClean="0"/>
              <a:t>14</a:t>
            </a:fld>
            <a:endParaRPr lang="en-US"/>
          </a:p>
        </p:txBody>
      </p:sp>
      <p:pic>
        <p:nvPicPr>
          <p:cNvPr id="4" name="Picture 3" descr="Icon&#10;&#10;Description automatically generated">
            <a:extLst>
              <a:ext uri="{FF2B5EF4-FFF2-40B4-BE49-F238E27FC236}">
                <a16:creationId xmlns:a16="http://schemas.microsoft.com/office/drawing/2014/main" id="{BB85CAB2-860B-33B3-A2A3-5876C9F17786}"/>
              </a:ext>
            </a:extLst>
          </p:cNvPr>
          <p:cNvPicPr>
            <a:picLocks noChangeAspect="1"/>
          </p:cNvPicPr>
          <p:nvPr/>
        </p:nvPicPr>
        <p:blipFill>
          <a:blip r:embed="rId9"/>
          <a:stretch>
            <a:fillRect/>
          </a:stretch>
        </p:blipFill>
        <p:spPr>
          <a:xfrm>
            <a:off x="0" y="39756"/>
            <a:ext cx="763785" cy="312004"/>
          </a:xfrm>
          <a:prstGeom prst="rect">
            <a:avLst/>
          </a:prstGeom>
        </p:spPr>
      </p:pic>
    </p:spTree>
    <p:extLst>
      <p:ext uri="{BB962C8B-B14F-4D97-AF65-F5344CB8AC3E}">
        <p14:creationId xmlns:p14="http://schemas.microsoft.com/office/powerpoint/2010/main" val="2409378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6A2E3DD-1F11-B1AD-00F3-A78F81E98526}"/>
              </a:ext>
            </a:extLst>
          </p:cNvPr>
          <p:cNvSpPr txBox="1"/>
          <p:nvPr/>
        </p:nvSpPr>
        <p:spPr>
          <a:xfrm>
            <a:off x="147332" y="2337141"/>
            <a:ext cx="800219" cy="369332"/>
          </a:xfrm>
          <a:prstGeom prst="rect">
            <a:avLst/>
          </a:prstGeom>
          <a:noFill/>
        </p:spPr>
        <p:txBody>
          <a:bodyPr wrap="none" rtlCol="0">
            <a:spAutoFit/>
          </a:bodyPr>
          <a:lstStyle/>
          <a:p>
            <a:r>
              <a:rPr lang="en-US" dirty="0">
                <a:latin typeface="Helvetica" pitchFamily="2" charset="0"/>
              </a:rPr>
              <a:t>DPLR</a:t>
            </a:r>
          </a:p>
        </p:txBody>
      </p:sp>
      <p:sp>
        <p:nvSpPr>
          <p:cNvPr id="11" name="TextBox 10">
            <a:extLst>
              <a:ext uri="{FF2B5EF4-FFF2-40B4-BE49-F238E27FC236}">
                <a16:creationId xmlns:a16="http://schemas.microsoft.com/office/drawing/2014/main" id="{5973F3F1-462C-0A9E-B0E5-27A120B93500}"/>
              </a:ext>
            </a:extLst>
          </p:cNvPr>
          <p:cNvSpPr txBox="1"/>
          <p:nvPr/>
        </p:nvSpPr>
        <p:spPr>
          <a:xfrm>
            <a:off x="132904" y="5160764"/>
            <a:ext cx="800219" cy="369332"/>
          </a:xfrm>
          <a:prstGeom prst="rect">
            <a:avLst/>
          </a:prstGeom>
          <a:noFill/>
        </p:spPr>
        <p:txBody>
          <a:bodyPr wrap="none" rtlCol="0">
            <a:spAutoFit/>
          </a:bodyPr>
          <a:lstStyle/>
          <a:p>
            <a:r>
              <a:rPr lang="en-US" dirty="0">
                <a:latin typeface="Helvetica" pitchFamily="2" charset="0"/>
              </a:rPr>
              <a:t>US3D</a:t>
            </a:r>
          </a:p>
        </p:txBody>
      </p:sp>
      <p:sp>
        <p:nvSpPr>
          <p:cNvPr id="12" name="TextBox 11">
            <a:extLst>
              <a:ext uri="{FF2B5EF4-FFF2-40B4-BE49-F238E27FC236}">
                <a16:creationId xmlns:a16="http://schemas.microsoft.com/office/drawing/2014/main" id="{1E1AEEF5-AF51-E35C-68FD-077292930CD2}"/>
              </a:ext>
            </a:extLst>
          </p:cNvPr>
          <p:cNvSpPr txBox="1"/>
          <p:nvPr/>
        </p:nvSpPr>
        <p:spPr>
          <a:xfrm>
            <a:off x="2293782" y="632783"/>
            <a:ext cx="1159292" cy="369332"/>
          </a:xfrm>
          <a:prstGeom prst="rect">
            <a:avLst/>
          </a:prstGeom>
          <a:noFill/>
        </p:spPr>
        <p:txBody>
          <a:bodyPr wrap="none" rtlCol="0">
            <a:spAutoFit/>
          </a:bodyPr>
          <a:lstStyle/>
          <a:p>
            <a:r>
              <a:rPr lang="en-US" dirty="0">
                <a:latin typeface="Helvetica" pitchFamily="2" charset="0"/>
              </a:rPr>
              <a:t>Radiance</a:t>
            </a:r>
          </a:p>
        </p:txBody>
      </p:sp>
      <p:sp>
        <p:nvSpPr>
          <p:cNvPr id="14" name="TextBox 13">
            <a:extLst>
              <a:ext uri="{FF2B5EF4-FFF2-40B4-BE49-F238E27FC236}">
                <a16:creationId xmlns:a16="http://schemas.microsoft.com/office/drawing/2014/main" id="{CCE8DC6C-81AF-79D4-2B32-A943F3F81A13}"/>
              </a:ext>
            </a:extLst>
          </p:cNvPr>
          <p:cNvSpPr txBox="1"/>
          <p:nvPr/>
        </p:nvSpPr>
        <p:spPr>
          <a:xfrm>
            <a:off x="5545503" y="628313"/>
            <a:ext cx="3429144" cy="369332"/>
          </a:xfrm>
          <a:prstGeom prst="rect">
            <a:avLst/>
          </a:prstGeom>
          <a:noFill/>
        </p:spPr>
        <p:txBody>
          <a:bodyPr wrap="none" rtlCol="0">
            <a:spAutoFit/>
          </a:bodyPr>
          <a:lstStyle/>
          <a:p>
            <a:r>
              <a:rPr lang="en-US" dirty="0">
                <a:latin typeface="Helvetica" pitchFamily="2" charset="0"/>
              </a:rPr>
              <a:t>Normal component of Radiance</a:t>
            </a:r>
          </a:p>
        </p:txBody>
      </p:sp>
      <p:sp>
        <p:nvSpPr>
          <p:cNvPr id="15" name="TextBox 14">
            <a:extLst>
              <a:ext uri="{FF2B5EF4-FFF2-40B4-BE49-F238E27FC236}">
                <a16:creationId xmlns:a16="http://schemas.microsoft.com/office/drawing/2014/main" id="{03C60AE4-3FD5-1CE9-C1FA-4BB421BBC7F1}"/>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Adaptive Refinement</a:t>
            </a:r>
          </a:p>
        </p:txBody>
      </p:sp>
      <p:pic>
        <p:nvPicPr>
          <p:cNvPr id="16" name="Picture 15">
            <a:extLst>
              <a:ext uri="{FF2B5EF4-FFF2-40B4-BE49-F238E27FC236}">
                <a16:creationId xmlns:a16="http://schemas.microsoft.com/office/drawing/2014/main" id="{68AB89B6-6946-8EB2-6868-03AFE589B53D}"/>
              </a:ext>
            </a:extLst>
          </p:cNvPr>
          <p:cNvPicPr>
            <a:picLocks noChangeAspect="1"/>
          </p:cNvPicPr>
          <p:nvPr/>
        </p:nvPicPr>
        <p:blipFill>
          <a:blip r:embed="rId2"/>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C3D31C43-3F04-D8DC-1B06-E6ACA00CC41C}"/>
              </a:ext>
            </a:extLst>
          </p:cNvPr>
          <p:cNvSpPr>
            <a:spLocks noGrp="1"/>
          </p:cNvSpPr>
          <p:nvPr>
            <p:ph type="sldNum" sz="quarter" idx="12"/>
          </p:nvPr>
        </p:nvSpPr>
        <p:spPr/>
        <p:txBody>
          <a:bodyPr/>
          <a:lstStyle/>
          <a:p>
            <a:fld id="{953B5FA5-872A-614F-B260-E67B60034C7D}" type="slidenum">
              <a:rPr lang="en-US" smtClean="0"/>
              <a:t>15</a:t>
            </a:fld>
            <a:endParaRPr lang="en-US"/>
          </a:p>
        </p:txBody>
      </p:sp>
      <p:pic>
        <p:nvPicPr>
          <p:cNvPr id="3" name="Picture 2" descr="Icon&#10;&#10;Description automatically generated">
            <a:extLst>
              <a:ext uri="{FF2B5EF4-FFF2-40B4-BE49-F238E27FC236}">
                <a16:creationId xmlns:a16="http://schemas.microsoft.com/office/drawing/2014/main" id="{C40FB3D2-A7D5-185C-D7FA-965F5D5B220F}"/>
              </a:ext>
            </a:extLst>
          </p:cNvPr>
          <p:cNvPicPr>
            <a:picLocks noChangeAspect="1"/>
          </p:cNvPicPr>
          <p:nvPr/>
        </p:nvPicPr>
        <p:blipFill>
          <a:blip r:embed="rId3"/>
          <a:stretch>
            <a:fillRect/>
          </a:stretch>
        </p:blipFill>
        <p:spPr>
          <a:xfrm>
            <a:off x="0" y="39756"/>
            <a:ext cx="763785" cy="312004"/>
          </a:xfrm>
          <a:prstGeom prst="rect">
            <a:avLst/>
          </a:prstGeom>
        </p:spPr>
      </p:pic>
      <p:pic>
        <p:nvPicPr>
          <p:cNvPr id="6" name="Picture 5" descr="A picture containing text, balloon, aircraft, vector graphics&#10;&#10;Description automatically generated">
            <a:extLst>
              <a:ext uri="{FF2B5EF4-FFF2-40B4-BE49-F238E27FC236}">
                <a16:creationId xmlns:a16="http://schemas.microsoft.com/office/drawing/2014/main" id="{387C4844-C7E5-1F1D-3E42-BD460669D8D1}"/>
              </a:ext>
            </a:extLst>
          </p:cNvPr>
          <p:cNvPicPr>
            <a:picLocks noChangeAspect="1"/>
          </p:cNvPicPr>
          <p:nvPr/>
        </p:nvPicPr>
        <p:blipFill>
          <a:blip r:embed="rId4"/>
          <a:stretch>
            <a:fillRect/>
          </a:stretch>
        </p:blipFill>
        <p:spPr>
          <a:xfrm>
            <a:off x="1185408" y="997645"/>
            <a:ext cx="3393580" cy="2881761"/>
          </a:xfrm>
          <a:prstGeom prst="rect">
            <a:avLst/>
          </a:prstGeom>
        </p:spPr>
      </p:pic>
      <p:pic>
        <p:nvPicPr>
          <p:cNvPr id="9" name="Picture 8" descr="Circle&#10;&#10;Description automatically generated with low confidence">
            <a:extLst>
              <a:ext uri="{FF2B5EF4-FFF2-40B4-BE49-F238E27FC236}">
                <a16:creationId xmlns:a16="http://schemas.microsoft.com/office/drawing/2014/main" id="{28142DF7-6161-82B6-4D70-48EC8D3F329E}"/>
              </a:ext>
            </a:extLst>
          </p:cNvPr>
          <p:cNvPicPr>
            <a:picLocks noChangeAspect="1"/>
          </p:cNvPicPr>
          <p:nvPr/>
        </p:nvPicPr>
        <p:blipFill>
          <a:blip r:embed="rId5"/>
          <a:stretch>
            <a:fillRect/>
          </a:stretch>
        </p:blipFill>
        <p:spPr>
          <a:xfrm>
            <a:off x="1178421" y="3936955"/>
            <a:ext cx="3393580" cy="2876357"/>
          </a:xfrm>
          <a:prstGeom prst="rect">
            <a:avLst/>
          </a:prstGeom>
        </p:spPr>
      </p:pic>
      <p:pic>
        <p:nvPicPr>
          <p:cNvPr id="19" name="Picture 18" descr="Chart&#10;&#10;Description automatically generated">
            <a:extLst>
              <a:ext uri="{FF2B5EF4-FFF2-40B4-BE49-F238E27FC236}">
                <a16:creationId xmlns:a16="http://schemas.microsoft.com/office/drawing/2014/main" id="{218860AD-0313-8835-FC74-66E429FA6D6F}"/>
              </a:ext>
            </a:extLst>
          </p:cNvPr>
          <p:cNvPicPr>
            <a:picLocks noChangeAspect="1"/>
          </p:cNvPicPr>
          <p:nvPr/>
        </p:nvPicPr>
        <p:blipFill>
          <a:blip r:embed="rId6"/>
          <a:stretch>
            <a:fillRect/>
          </a:stretch>
        </p:blipFill>
        <p:spPr>
          <a:xfrm>
            <a:off x="5387721" y="924800"/>
            <a:ext cx="3450561" cy="2948847"/>
          </a:xfrm>
          <a:prstGeom prst="rect">
            <a:avLst/>
          </a:prstGeom>
        </p:spPr>
      </p:pic>
      <p:pic>
        <p:nvPicPr>
          <p:cNvPr id="21" name="Picture 20" descr="Chart&#10;&#10;Description automatically generated with low confidence">
            <a:extLst>
              <a:ext uri="{FF2B5EF4-FFF2-40B4-BE49-F238E27FC236}">
                <a16:creationId xmlns:a16="http://schemas.microsoft.com/office/drawing/2014/main" id="{92E07986-7841-9E35-188F-E6F70B573213}"/>
              </a:ext>
            </a:extLst>
          </p:cNvPr>
          <p:cNvPicPr>
            <a:picLocks noChangeAspect="1"/>
          </p:cNvPicPr>
          <p:nvPr/>
        </p:nvPicPr>
        <p:blipFill>
          <a:blip r:embed="rId7"/>
          <a:stretch>
            <a:fillRect/>
          </a:stretch>
        </p:blipFill>
        <p:spPr>
          <a:xfrm>
            <a:off x="5387720" y="3873647"/>
            <a:ext cx="3450562" cy="2936721"/>
          </a:xfrm>
          <a:prstGeom prst="rect">
            <a:avLst/>
          </a:prstGeom>
        </p:spPr>
      </p:pic>
    </p:spTree>
    <p:extLst>
      <p:ext uri="{BB962C8B-B14F-4D97-AF65-F5344CB8AC3E}">
        <p14:creationId xmlns:p14="http://schemas.microsoft.com/office/powerpoint/2010/main" val="1745456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graphicFrame>
        <p:nvGraphicFramePr>
          <p:cNvPr id="12" name="Table 12">
            <a:extLst>
              <a:ext uri="{FF2B5EF4-FFF2-40B4-BE49-F238E27FC236}">
                <a16:creationId xmlns:a16="http://schemas.microsoft.com/office/drawing/2014/main" id="{AF18531A-0A28-6F5B-3BD6-56749A71AC6F}"/>
              </a:ext>
            </a:extLst>
          </p:cNvPr>
          <p:cNvGraphicFramePr>
            <a:graphicFrameLocks noGrp="1"/>
          </p:cNvGraphicFramePr>
          <p:nvPr>
            <p:extLst>
              <p:ext uri="{D42A27DB-BD31-4B8C-83A1-F6EECF244321}">
                <p14:modId xmlns:p14="http://schemas.microsoft.com/office/powerpoint/2010/main" val="2261328553"/>
              </p:ext>
            </p:extLst>
          </p:nvPr>
        </p:nvGraphicFramePr>
        <p:xfrm>
          <a:off x="208723" y="691746"/>
          <a:ext cx="8726554" cy="1849120"/>
        </p:xfrm>
        <a:graphic>
          <a:graphicData uri="http://schemas.openxmlformats.org/drawingml/2006/table">
            <a:tbl>
              <a:tblPr firstRow="1" bandRow="1">
                <a:tableStyleId>{5C22544A-7EE6-4342-B048-85BDC9FD1C3A}</a:tableStyleId>
              </a:tblPr>
              <a:tblGrid>
                <a:gridCol w="2616923">
                  <a:extLst>
                    <a:ext uri="{9D8B030D-6E8A-4147-A177-3AD203B41FA5}">
                      <a16:colId xmlns:a16="http://schemas.microsoft.com/office/drawing/2014/main" val="2524082644"/>
                    </a:ext>
                  </a:extLst>
                </a:gridCol>
                <a:gridCol w="4339652">
                  <a:extLst>
                    <a:ext uri="{9D8B030D-6E8A-4147-A177-3AD203B41FA5}">
                      <a16:colId xmlns:a16="http://schemas.microsoft.com/office/drawing/2014/main" val="2129418814"/>
                    </a:ext>
                  </a:extLst>
                </a:gridCol>
                <a:gridCol w="1769979">
                  <a:extLst>
                    <a:ext uri="{9D8B030D-6E8A-4147-A177-3AD203B41FA5}">
                      <a16:colId xmlns:a16="http://schemas.microsoft.com/office/drawing/2014/main" val="3070329512"/>
                    </a:ext>
                  </a:extLst>
                </a:gridCol>
              </a:tblGrid>
              <a:tr h="0">
                <a:tc>
                  <a:txBody>
                    <a:bodyPr/>
                    <a:lstStyle/>
                    <a:p>
                      <a:pPr algn="ctr"/>
                      <a:r>
                        <a:rPr lang="en-US" dirty="0"/>
                        <a:t>Solver</a:t>
                      </a:r>
                    </a:p>
                  </a:txBody>
                  <a:tcPr/>
                </a:tc>
                <a:tc>
                  <a:txBody>
                    <a:bodyPr/>
                    <a:lstStyle/>
                    <a:p>
                      <a:pPr algn="ctr"/>
                      <a:r>
                        <a:rPr lang="en-US" dirty="0"/>
                        <a:t>Full angular integration heat flux (W/cm</a:t>
                      </a:r>
                      <a:r>
                        <a:rPr lang="en-US" baseline="30000" dirty="0"/>
                        <a:t>2</a:t>
                      </a:r>
                      <a:r>
                        <a:rPr lang="en-US" dirty="0"/>
                        <a:t>)</a:t>
                      </a:r>
                    </a:p>
                  </a:txBody>
                  <a:tcPr/>
                </a:tc>
                <a:tc>
                  <a:txBody>
                    <a:bodyPr/>
                    <a:lstStyle/>
                    <a:p>
                      <a:pPr algn="ctr"/>
                      <a:r>
                        <a:rPr lang="en-US" dirty="0"/>
                        <a:t>NEQAIR Time (s)</a:t>
                      </a:r>
                    </a:p>
                  </a:txBody>
                  <a:tcPr/>
                </a:tc>
                <a:extLst>
                  <a:ext uri="{0D108BD9-81ED-4DB2-BD59-A6C34878D82A}">
                    <a16:rowId xmlns:a16="http://schemas.microsoft.com/office/drawing/2014/main" val="3937548571"/>
                  </a:ext>
                </a:extLst>
              </a:tr>
              <a:tr h="370840">
                <a:tc>
                  <a:txBody>
                    <a:bodyPr/>
                    <a:lstStyle/>
                    <a:p>
                      <a:pPr algn="ctr"/>
                      <a:r>
                        <a:rPr lang="en-US" dirty="0"/>
                        <a:t>DPLR (1300)</a:t>
                      </a:r>
                    </a:p>
                  </a:txBody>
                  <a:tcPr/>
                </a:tc>
                <a:tc>
                  <a:txBody>
                    <a:bodyPr/>
                    <a:lstStyle/>
                    <a:p>
                      <a:pPr algn="ctr"/>
                      <a:r>
                        <a:rPr lang="en-US" dirty="0"/>
                        <a:t>4.263</a:t>
                      </a:r>
                    </a:p>
                  </a:txBody>
                  <a:tcPr/>
                </a:tc>
                <a:tc>
                  <a:txBody>
                    <a:bodyPr/>
                    <a:lstStyle/>
                    <a:p>
                      <a:pPr algn="ctr"/>
                      <a:r>
                        <a:rPr lang="en-US" dirty="0"/>
                        <a:t>5117</a:t>
                      </a:r>
                    </a:p>
                  </a:txBody>
                  <a:tcPr/>
                </a:tc>
                <a:extLst>
                  <a:ext uri="{0D108BD9-81ED-4DB2-BD59-A6C34878D82A}">
                    <a16:rowId xmlns:a16="http://schemas.microsoft.com/office/drawing/2014/main" val="1808274990"/>
                  </a:ext>
                </a:extLst>
              </a:tr>
              <a:tr h="370840">
                <a:tc>
                  <a:txBody>
                    <a:bodyPr/>
                    <a:lstStyle/>
                    <a:p>
                      <a:pPr algn="ctr"/>
                      <a:r>
                        <a:rPr lang="en-US" dirty="0"/>
                        <a:t>US3D (1300)</a:t>
                      </a:r>
                    </a:p>
                  </a:txBody>
                  <a:tcPr/>
                </a:tc>
                <a:tc>
                  <a:txBody>
                    <a:bodyPr/>
                    <a:lstStyle/>
                    <a:p>
                      <a:pPr algn="ctr"/>
                      <a:r>
                        <a:rPr lang="en-US" dirty="0"/>
                        <a:t>4.304</a:t>
                      </a:r>
                    </a:p>
                  </a:txBody>
                  <a:tcPr/>
                </a:tc>
                <a:tc>
                  <a:txBody>
                    <a:bodyPr/>
                    <a:lstStyle/>
                    <a:p>
                      <a:pPr algn="ctr"/>
                      <a:r>
                        <a:rPr lang="en-US" dirty="0"/>
                        <a:t>5118</a:t>
                      </a:r>
                    </a:p>
                  </a:txBody>
                  <a:tcPr/>
                </a:tc>
                <a:extLst>
                  <a:ext uri="{0D108BD9-81ED-4DB2-BD59-A6C34878D82A}">
                    <a16:rowId xmlns:a16="http://schemas.microsoft.com/office/drawing/2014/main" val="784252905"/>
                  </a:ext>
                </a:extLst>
              </a:tr>
              <a:tr h="370840">
                <a:tc>
                  <a:txBody>
                    <a:bodyPr/>
                    <a:lstStyle/>
                    <a:p>
                      <a:pPr algn="ctr"/>
                      <a:r>
                        <a:rPr lang="en-US" dirty="0"/>
                        <a:t>DPLR – Adapted (148)</a:t>
                      </a:r>
                    </a:p>
                  </a:txBody>
                  <a:tcPr/>
                </a:tc>
                <a:tc>
                  <a:txBody>
                    <a:bodyPr/>
                    <a:lstStyle/>
                    <a:p>
                      <a:pPr algn="ctr"/>
                      <a:r>
                        <a:rPr lang="en-US" dirty="0"/>
                        <a:t>4.283</a:t>
                      </a:r>
                    </a:p>
                  </a:txBody>
                  <a:tcPr/>
                </a:tc>
                <a:tc>
                  <a:txBody>
                    <a:bodyPr/>
                    <a:lstStyle/>
                    <a:p>
                      <a:pPr algn="ctr"/>
                      <a:r>
                        <a:rPr lang="en-US" dirty="0"/>
                        <a:t>562</a:t>
                      </a:r>
                    </a:p>
                  </a:txBody>
                  <a:tcPr/>
                </a:tc>
                <a:extLst>
                  <a:ext uri="{0D108BD9-81ED-4DB2-BD59-A6C34878D82A}">
                    <a16:rowId xmlns:a16="http://schemas.microsoft.com/office/drawing/2014/main" val="3998115519"/>
                  </a:ext>
                </a:extLst>
              </a:tr>
              <a:tr h="370840">
                <a:tc>
                  <a:txBody>
                    <a:bodyPr/>
                    <a:lstStyle/>
                    <a:p>
                      <a:pPr algn="ctr"/>
                      <a:r>
                        <a:rPr lang="en-US" dirty="0"/>
                        <a:t>US3D – Adapted (147)</a:t>
                      </a:r>
                    </a:p>
                  </a:txBody>
                  <a:tcPr/>
                </a:tc>
                <a:tc>
                  <a:txBody>
                    <a:bodyPr/>
                    <a:lstStyle/>
                    <a:p>
                      <a:pPr algn="ctr"/>
                      <a:r>
                        <a:rPr lang="en-US" dirty="0"/>
                        <a:t>4.319</a:t>
                      </a:r>
                    </a:p>
                  </a:txBody>
                  <a:tcPr/>
                </a:tc>
                <a:tc>
                  <a:txBody>
                    <a:bodyPr/>
                    <a:lstStyle/>
                    <a:p>
                      <a:pPr algn="ctr"/>
                      <a:r>
                        <a:rPr lang="en-US" dirty="0"/>
                        <a:t>554</a:t>
                      </a:r>
                    </a:p>
                  </a:txBody>
                  <a:tcPr/>
                </a:tc>
                <a:extLst>
                  <a:ext uri="{0D108BD9-81ED-4DB2-BD59-A6C34878D82A}">
                    <a16:rowId xmlns:a16="http://schemas.microsoft.com/office/drawing/2014/main" val="233062038"/>
                  </a:ext>
                </a:extLst>
              </a:tr>
            </a:tbl>
          </a:graphicData>
        </a:graphic>
      </p:graphicFrame>
      <p:sp>
        <p:nvSpPr>
          <p:cNvPr id="5" name="TextBox 4">
            <a:extLst>
              <a:ext uri="{FF2B5EF4-FFF2-40B4-BE49-F238E27FC236}">
                <a16:creationId xmlns:a16="http://schemas.microsoft.com/office/drawing/2014/main" id="{1B6D3FD5-33CB-F060-C591-F48BCE494F4D}"/>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DPLR: Error estimation</a:t>
            </a:r>
          </a:p>
        </p:txBody>
      </p:sp>
      <p:pic>
        <p:nvPicPr>
          <p:cNvPr id="6" name="Picture 5">
            <a:extLst>
              <a:ext uri="{FF2B5EF4-FFF2-40B4-BE49-F238E27FC236}">
                <a16:creationId xmlns:a16="http://schemas.microsoft.com/office/drawing/2014/main" id="{E227FE6E-B037-F636-AB3B-658345C08C6E}"/>
              </a:ext>
            </a:extLst>
          </p:cNvPr>
          <p:cNvPicPr>
            <a:picLocks noChangeAspect="1"/>
          </p:cNvPicPr>
          <p:nvPr/>
        </p:nvPicPr>
        <p:blipFill>
          <a:blip r:embed="rId2"/>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B421BEB6-186D-3F7E-DB64-DAD7025802DD}"/>
              </a:ext>
            </a:extLst>
          </p:cNvPr>
          <p:cNvSpPr>
            <a:spLocks noGrp="1"/>
          </p:cNvSpPr>
          <p:nvPr>
            <p:ph type="sldNum" sz="quarter" idx="12"/>
          </p:nvPr>
        </p:nvSpPr>
        <p:spPr/>
        <p:txBody>
          <a:bodyPr/>
          <a:lstStyle/>
          <a:p>
            <a:fld id="{953B5FA5-872A-614F-B260-E67B60034C7D}" type="slidenum">
              <a:rPr lang="en-US" smtClean="0"/>
              <a:t>16</a:t>
            </a:fld>
            <a:endParaRPr lang="en-US"/>
          </a:p>
        </p:txBody>
      </p:sp>
      <p:sp>
        <p:nvSpPr>
          <p:cNvPr id="4" name="TextBox 3">
            <a:extLst>
              <a:ext uri="{FF2B5EF4-FFF2-40B4-BE49-F238E27FC236}">
                <a16:creationId xmlns:a16="http://schemas.microsoft.com/office/drawing/2014/main" id="{DC4F6ED5-6662-9527-9786-177DFA105E71}"/>
              </a:ext>
            </a:extLst>
          </p:cNvPr>
          <p:cNvSpPr txBox="1"/>
          <p:nvPr/>
        </p:nvSpPr>
        <p:spPr>
          <a:xfrm>
            <a:off x="165564" y="2934069"/>
            <a:ext cx="8812871" cy="2031325"/>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The relative difference of total radiance between brute force solution and adaptive refinement solution for US3D and DPLR is around 0.4% and 0.5%, respectively.</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lines of sight and computational time both reduce by 10 times for both DPLR and US3D solutions.</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Unstructured workflow does not reduce the accuracy of adaptive LOS integration.</a:t>
            </a:r>
          </a:p>
        </p:txBody>
      </p:sp>
      <p:pic>
        <p:nvPicPr>
          <p:cNvPr id="7" name="Picture 6" descr="Icon&#10;&#10;Description automatically generated">
            <a:extLst>
              <a:ext uri="{FF2B5EF4-FFF2-40B4-BE49-F238E27FC236}">
                <a16:creationId xmlns:a16="http://schemas.microsoft.com/office/drawing/2014/main" id="{75171FB0-2338-6467-1A04-6E872A64F697}"/>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388982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17</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ANALYSIS: COMPARISON WITH MEASURED DATA</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6233CDBC-99F5-CAF9-C2B0-48338A2470CD}"/>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B314EB4F-62CB-8339-C789-E1BDF6AFFFB9}"/>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842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178905" y="590337"/>
            <a:ext cx="8786190" cy="3416320"/>
          </a:xfrm>
          <a:prstGeom prst="rect">
            <a:avLst/>
          </a:prstGeom>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Full body simulations were performed using both DPLR and US3D at multiple trajectory points of Mars 2020.</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8 Species (CO</a:t>
            </a:r>
            <a:r>
              <a:rPr lang="en-US" baseline="-25000" dirty="0">
                <a:latin typeface="Helvetica" pitchFamily="2" charset="0"/>
                <a:cs typeface="Times New Roman" panose="02020603050405020304" pitchFamily="18" charset="0"/>
              </a:rPr>
              <a:t>2</a:t>
            </a:r>
            <a:r>
              <a:rPr lang="en-US" dirty="0">
                <a:latin typeface="Helvetica" pitchFamily="2" charset="0"/>
                <a:cs typeface="Times New Roman" panose="02020603050405020304" pitchFamily="18" charset="0"/>
              </a:rPr>
              <a:t>, CO, N</a:t>
            </a:r>
            <a:r>
              <a:rPr lang="en-US" baseline="-25000" dirty="0">
                <a:latin typeface="Helvetica" pitchFamily="2" charset="0"/>
                <a:cs typeface="Times New Roman" panose="02020603050405020304" pitchFamily="18" charset="0"/>
              </a:rPr>
              <a:t>2</a:t>
            </a:r>
            <a:r>
              <a:rPr lang="en-US" dirty="0">
                <a:latin typeface="Helvetica" pitchFamily="2" charset="0"/>
                <a:cs typeface="Times New Roman" panose="02020603050405020304" pitchFamily="18" charset="0"/>
              </a:rPr>
              <a:t>, O</a:t>
            </a:r>
            <a:r>
              <a:rPr lang="en-US" baseline="-25000" dirty="0">
                <a:latin typeface="Helvetica" pitchFamily="2" charset="0"/>
                <a:cs typeface="Times New Roman" panose="02020603050405020304" pitchFamily="18" charset="0"/>
              </a:rPr>
              <a:t>2</a:t>
            </a:r>
            <a:r>
              <a:rPr lang="en-US" dirty="0">
                <a:latin typeface="Helvetica" pitchFamily="2" charset="0"/>
                <a:cs typeface="Times New Roman" panose="02020603050405020304" pitchFamily="18" charset="0"/>
              </a:rPr>
              <a:t>, NO, C, N, O) flow is considered.</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Same underlying mesh is used for both solvers.</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A radiative equilibrium condition with same </a:t>
            </a:r>
            <a:r>
              <a:rPr lang="en-US" dirty="0" err="1">
                <a:latin typeface="Helvetica" pitchFamily="2" charset="0"/>
                <a:cs typeface="Times New Roman" panose="02020603050405020304" pitchFamily="18" charset="0"/>
              </a:rPr>
              <a:t>emissivities</a:t>
            </a:r>
            <a:r>
              <a:rPr lang="en-US" dirty="0">
                <a:latin typeface="Helvetica" pitchFamily="2" charset="0"/>
                <a:cs typeface="Times New Roman" panose="02020603050405020304" pitchFamily="18" charset="0"/>
              </a:rPr>
              <a:t> and fully catalytic condition is used as the boundary condition on the whole body.</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previously discussed case uses different </a:t>
            </a:r>
            <a:r>
              <a:rPr lang="en-US" dirty="0" err="1">
                <a:latin typeface="Helvetica" pitchFamily="2" charset="0"/>
                <a:cs typeface="Times New Roman" panose="02020603050405020304" pitchFamily="18" charset="0"/>
              </a:rPr>
              <a:t>emissivities</a:t>
            </a:r>
            <a:r>
              <a:rPr lang="en-US" dirty="0">
                <a:latin typeface="Helvetica" pitchFamily="2" charset="0"/>
                <a:cs typeface="Times New Roman" panose="02020603050405020304" pitchFamily="18" charset="0"/>
              </a:rPr>
              <a:t> and different catalytic conditions on different parts of the body.</a:t>
            </a:r>
          </a:p>
        </p:txBody>
      </p:sp>
      <p:pic>
        <p:nvPicPr>
          <p:cNvPr id="9" name="Picture 8">
            <a:extLst>
              <a:ext uri="{FF2B5EF4-FFF2-40B4-BE49-F238E27FC236}">
                <a16:creationId xmlns:a16="http://schemas.microsoft.com/office/drawing/2014/main" id="{576881A4-4F52-C4DD-EA18-7CE2A7C3D34B}"/>
              </a:ext>
            </a:extLst>
          </p:cNvPr>
          <p:cNvPicPr>
            <a:picLocks noChangeAspect="1"/>
          </p:cNvPicPr>
          <p:nvPr/>
        </p:nvPicPr>
        <p:blipFill>
          <a:blip r:embed="rId2"/>
          <a:stretch>
            <a:fillRect/>
          </a:stretch>
        </p:blipFill>
        <p:spPr>
          <a:xfrm>
            <a:off x="8507338" y="24358"/>
            <a:ext cx="756303" cy="425421"/>
          </a:xfrm>
          <a:prstGeom prst="rect">
            <a:avLst/>
          </a:prstGeom>
        </p:spPr>
      </p:pic>
      <p:sp>
        <p:nvSpPr>
          <p:cNvPr id="4" name="Slide Number Placeholder 3">
            <a:extLst>
              <a:ext uri="{FF2B5EF4-FFF2-40B4-BE49-F238E27FC236}">
                <a16:creationId xmlns:a16="http://schemas.microsoft.com/office/drawing/2014/main" id="{E6AD148B-3016-B48F-AF32-178B0C76DEF1}"/>
              </a:ext>
            </a:extLst>
          </p:cNvPr>
          <p:cNvSpPr>
            <a:spLocks noGrp="1"/>
          </p:cNvSpPr>
          <p:nvPr>
            <p:ph type="sldNum" sz="quarter" idx="12"/>
          </p:nvPr>
        </p:nvSpPr>
        <p:spPr/>
        <p:txBody>
          <a:bodyPr/>
          <a:lstStyle/>
          <a:p>
            <a:fld id="{953B5FA5-872A-614F-B260-E67B60034C7D}" type="slidenum">
              <a:rPr lang="en-US" smtClean="0"/>
              <a:t>18</a:t>
            </a:fld>
            <a:endParaRPr lang="en-US"/>
          </a:p>
        </p:txBody>
      </p:sp>
      <p:sp>
        <p:nvSpPr>
          <p:cNvPr id="11" name="TextBox 10">
            <a:extLst>
              <a:ext uri="{FF2B5EF4-FFF2-40B4-BE49-F238E27FC236}">
                <a16:creationId xmlns:a16="http://schemas.microsoft.com/office/drawing/2014/main" id="{491DC4DB-2FA9-51D8-6380-80E390A9CA85}"/>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   Analysis – Comparison with measured data: Trajectory points</a:t>
            </a:r>
          </a:p>
        </p:txBody>
      </p:sp>
      <p:pic>
        <p:nvPicPr>
          <p:cNvPr id="12" name="Picture 11" descr="Icon&#10;&#10;Description automatically generated">
            <a:extLst>
              <a:ext uri="{FF2B5EF4-FFF2-40B4-BE49-F238E27FC236}">
                <a16:creationId xmlns:a16="http://schemas.microsoft.com/office/drawing/2014/main" id="{9E603F54-82A7-0A3C-DE20-A0BCDBF33B7D}"/>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2511244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E9BAFE4-81EE-DDD1-40A3-AD15B6D7F688}"/>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   Analysis – Comparison with measured data: Trajectory points</a:t>
            </a:r>
          </a:p>
        </p:txBody>
      </p:sp>
      <p:pic>
        <p:nvPicPr>
          <p:cNvPr id="7" name="Picture 6">
            <a:extLst>
              <a:ext uri="{FF2B5EF4-FFF2-40B4-BE49-F238E27FC236}">
                <a16:creationId xmlns:a16="http://schemas.microsoft.com/office/drawing/2014/main" id="{7844EB1A-4DA1-220A-4B83-0F93DD710CB4}"/>
              </a:ext>
            </a:extLst>
          </p:cNvPr>
          <p:cNvPicPr>
            <a:picLocks noChangeAspect="1"/>
          </p:cNvPicPr>
          <p:nvPr/>
        </p:nvPicPr>
        <p:blipFill>
          <a:blip r:embed="rId2"/>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7EF05DF5-0FE3-C7B0-F2EE-1424AB5FF68C}"/>
              </a:ext>
            </a:extLst>
          </p:cNvPr>
          <p:cNvSpPr>
            <a:spLocks noGrp="1"/>
          </p:cNvSpPr>
          <p:nvPr>
            <p:ph type="sldNum" sz="quarter" idx="12"/>
          </p:nvPr>
        </p:nvSpPr>
        <p:spPr/>
        <p:txBody>
          <a:bodyPr/>
          <a:lstStyle/>
          <a:p>
            <a:fld id="{953B5FA5-872A-614F-B260-E67B60034C7D}" type="slidenum">
              <a:rPr lang="en-US" smtClean="0"/>
              <a:t>19</a:t>
            </a:fld>
            <a:endParaRPr lang="en-US"/>
          </a:p>
        </p:txBody>
      </p:sp>
      <p:graphicFrame>
        <p:nvGraphicFramePr>
          <p:cNvPr id="4" name="Table 6">
            <a:extLst>
              <a:ext uri="{FF2B5EF4-FFF2-40B4-BE49-F238E27FC236}">
                <a16:creationId xmlns:a16="http://schemas.microsoft.com/office/drawing/2014/main" id="{D38334E9-2F76-BECF-755D-92EC625249E2}"/>
              </a:ext>
            </a:extLst>
          </p:cNvPr>
          <p:cNvGraphicFramePr>
            <a:graphicFrameLocks noGrp="1"/>
          </p:cNvGraphicFramePr>
          <p:nvPr>
            <p:extLst>
              <p:ext uri="{D42A27DB-BD31-4B8C-83A1-F6EECF244321}">
                <p14:modId xmlns:p14="http://schemas.microsoft.com/office/powerpoint/2010/main" val="2309281025"/>
              </p:ext>
            </p:extLst>
          </p:nvPr>
        </p:nvGraphicFramePr>
        <p:xfrm>
          <a:off x="137200" y="615415"/>
          <a:ext cx="5448410" cy="5159496"/>
        </p:xfrm>
        <a:graphic>
          <a:graphicData uri="http://schemas.openxmlformats.org/drawingml/2006/table">
            <a:tbl>
              <a:tblPr firstRow="1" bandRow="1">
                <a:tableStyleId>{5C22544A-7EE6-4342-B048-85BDC9FD1C3A}</a:tableStyleId>
              </a:tblPr>
              <a:tblGrid>
                <a:gridCol w="1089682">
                  <a:extLst>
                    <a:ext uri="{9D8B030D-6E8A-4147-A177-3AD203B41FA5}">
                      <a16:colId xmlns:a16="http://schemas.microsoft.com/office/drawing/2014/main" val="1044102870"/>
                    </a:ext>
                  </a:extLst>
                </a:gridCol>
                <a:gridCol w="940409">
                  <a:extLst>
                    <a:ext uri="{9D8B030D-6E8A-4147-A177-3AD203B41FA5}">
                      <a16:colId xmlns:a16="http://schemas.microsoft.com/office/drawing/2014/main" val="639731737"/>
                    </a:ext>
                  </a:extLst>
                </a:gridCol>
                <a:gridCol w="1238955">
                  <a:extLst>
                    <a:ext uri="{9D8B030D-6E8A-4147-A177-3AD203B41FA5}">
                      <a16:colId xmlns:a16="http://schemas.microsoft.com/office/drawing/2014/main" val="303419319"/>
                    </a:ext>
                  </a:extLst>
                </a:gridCol>
                <a:gridCol w="1089682">
                  <a:extLst>
                    <a:ext uri="{9D8B030D-6E8A-4147-A177-3AD203B41FA5}">
                      <a16:colId xmlns:a16="http://schemas.microsoft.com/office/drawing/2014/main" val="2359954664"/>
                    </a:ext>
                  </a:extLst>
                </a:gridCol>
                <a:gridCol w="1089682">
                  <a:extLst>
                    <a:ext uri="{9D8B030D-6E8A-4147-A177-3AD203B41FA5}">
                      <a16:colId xmlns:a16="http://schemas.microsoft.com/office/drawing/2014/main" val="3655386914"/>
                    </a:ext>
                  </a:extLst>
                </a:gridCol>
              </a:tblGrid>
              <a:tr h="730638">
                <a:tc>
                  <a:txBody>
                    <a:bodyPr/>
                    <a:lstStyle/>
                    <a:p>
                      <a:pPr algn="ctr"/>
                      <a:r>
                        <a:rPr lang="en-US" sz="1800" dirty="0">
                          <a:latin typeface="Helvetica" pitchFamily="2" charset="0"/>
                        </a:rPr>
                        <a:t>Case #</a:t>
                      </a:r>
                      <a:endParaRPr lang="en-US" sz="1800" dirty="0">
                        <a:latin typeface="Helvetica" pitchFamily="2" charset="0"/>
                        <a:cs typeface="Arial" panose="020B0604020202020204" pitchFamily="34" charset="0"/>
                      </a:endParaRPr>
                    </a:p>
                  </a:txBody>
                  <a:tcPr/>
                </a:tc>
                <a:tc>
                  <a:txBody>
                    <a:bodyPr/>
                    <a:lstStyle/>
                    <a:p>
                      <a:pPr algn="ctr"/>
                      <a:r>
                        <a:rPr lang="en-US" sz="1800" dirty="0">
                          <a:latin typeface="Helvetica" pitchFamily="2" charset="0"/>
                        </a:rPr>
                        <a:t>t, s</a:t>
                      </a:r>
                      <a:endParaRPr lang="en-US" sz="1800" dirty="0">
                        <a:latin typeface="Helvetica" pitchFamily="2" charset="0"/>
                        <a:cs typeface="Arial" panose="020B0604020202020204" pitchFamily="34" charset="0"/>
                      </a:endParaRPr>
                    </a:p>
                  </a:txBody>
                  <a:tcPr/>
                </a:tc>
                <a:tc>
                  <a:txBody>
                    <a:bodyPr/>
                    <a:lstStyle/>
                    <a:p>
                      <a:pPr algn="ctr"/>
                      <a:r>
                        <a:rPr lang="en-US" sz="1800" dirty="0">
                          <a:latin typeface="Helvetica" pitchFamily="2" charset="0"/>
                        </a:rPr>
                        <a:t>⍴</a:t>
                      </a:r>
                      <a:r>
                        <a:rPr lang="en-US" sz="1800" baseline="-25000" dirty="0">
                          <a:latin typeface="Helvetica" pitchFamily="2" charset="0"/>
                        </a:rPr>
                        <a:t>∞</a:t>
                      </a:r>
                      <a:r>
                        <a:rPr lang="en-US" sz="1800" baseline="0" dirty="0">
                          <a:latin typeface="Helvetica" pitchFamily="2" charset="0"/>
                        </a:rPr>
                        <a:t>, kg/m</a:t>
                      </a:r>
                      <a:r>
                        <a:rPr lang="en-US" sz="1800" baseline="30000" dirty="0">
                          <a:latin typeface="Helvetica" pitchFamily="2" charset="0"/>
                        </a:rPr>
                        <a:t>3</a:t>
                      </a:r>
                      <a:endParaRPr lang="en-US" sz="1800" baseline="30000" dirty="0">
                        <a:latin typeface="Helvetica" pitchFamily="2" charset="0"/>
                        <a:cs typeface="Arial" panose="020B0604020202020204" pitchFamily="34" charset="0"/>
                      </a:endParaRPr>
                    </a:p>
                  </a:txBody>
                  <a:tcPr/>
                </a:tc>
                <a:tc>
                  <a:txBody>
                    <a:bodyPr/>
                    <a:lstStyle/>
                    <a:p>
                      <a:pPr algn="ctr"/>
                      <a:r>
                        <a:rPr lang="en-US" sz="1800" dirty="0">
                          <a:latin typeface="Helvetica" pitchFamily="2" charset="0"/>
                        </a:rPr>
                        <a:t>V</a:t>
                      </a:r>
                      <a:r>
                        <a:rPr lang="en-US" sz="1800" baseline="-25000" dirty="0">
                          <a:latin typeface="Helvetica" pitchFamily="2" charset="0"/>
                        </a:rPr>
                        <a:t>∞</a:t>
                      </a:r>
                      <a:r>
                        <a:rPr lang="en-US" sz="1800" dirty="0">
                          <a:latin typeface="Helvetica" pitchFamily="2" charset="0"/>
                        </a:rPr>
                        <a:t>, m/s</a:t>
                      </a:r>
                      <a:endParaRPr lang="en-US" sz="1800" dirty="0">
                        <a:latin typeface="Helvetica" pitchFamily="2" charset="0"/>
                        <a:cs typeface="Arial" panose="020B0604020202020204" pitchFamily="34" charset="0"/>
                      </a:endParaRPr>
                    </a:p>
                  </a:txBody>
                  <a:tcPr/>
                </a:tc>
                <a:tc>
                  <a:txBody>
                    <a:bodyPr/>
                    <a:lstStyle/>
                    <a:p>
                      <a:pPr algn="ctr"/>
                      <a:r>
                        <a:rPr lang="en-US" sz="1800" dirty="0">
                          <a:latin typeface="Helvetica" pitchFamily="2" charset="0"/>
                        </a:rPr>
                        <a:t>T</a:t>
                      </a:r>
                      <a:r>
                        <a:rPr lang="en-US" sz="1800" baseline="-25000" dirty="0">
                          <a:latin typeface="Helvetica" pitchFamily="2" charset="0"/>
                        </a:rPr>
                        <a:t>∞</a:t>
                      </a:r>
                      <a:r>
                        <a:rPr lang="en-US" sz="1800" baseline="0" dirty="0">
                          <a:latin typeface="Helvetica" pitchFamily="2" charset="0"/>
                        </a:rPr>
                        <a:t>, K</a:t>
                      </a:r>
                      <a:endParaRPr lang="en-US" sz="1800" baseline="-25000" dirty="0">
                        <a:latin typeface="Helvetica" pitchFamily="2" charset="0"/>
                        <a:cs typeface="Arial" panose="020B0604020202020204" pitchFamily="34" charset="0"/>
                      </a:endParaRPr>
                    </a:p>
                  </a:txBody>
                  <a:tcPr/>
                </a:tc>
                <a:extLst>
                  <a:ext uri="{0D108BD9-81ED-4DB2-BD59-A6C34878D82A}">
                    <a16:rowId xmlns:a16="http://schemas.microsoft.com/office/drawing/2014/main" val="2111954212"/>
                  </a:ext>
                </a:extLst>
              </a:tr>
              <a:tr h="316347">
                <a:tc>
                  <a:txBody>
                    <a:bodyPr/>
                    <a:lstStyle/>
                    <a:p>
                      <a:pPr algn="ctr"/>
                      <a:r>
                        <a:rPr lang="en-US" sz="1400" spc="0" dirty="0">
                          <a:ln>
                            <a:noFill/>
                          </a:ln>
                          <a:latin typeface="Helvetica" pitchFamily="2" charset="0"/>
                        </a:rPr>
                        <a:t>1</a:t>
                      </a:r>
                    </a:p>
                  </a:txBody>
                  <a:tcPr anchor="ctr"/>
                </a:tc>
                <a:tc>
                  <a:txBody>
                    <a:bodyPr/>
                    <a:lstStyle/>
                    <a:p>
                      <a:pPr algn="ctr" fontAlgn="b"/>
                      <a:r>
                        <a:rPr lang="en-US" sz="1400" b="0" u="none" strike="noStrike" dirty="0">
                          <a:ln>
                            <a:noFill/>
                          </a:ln>
                          <a:solidFill>
                            <a:srgbClr val="000000"/>
                          </a:solidFill>
                          <a:effectLst/>
                          <a:latin typeface="Helvetica" pitchFamily="2" charset="0"/>
                        </a:rPr>
                        <a:t>43.359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1.17E-05</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5387.7</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157.0</a:t>
                      </a:r>
                    </a:p>
                  </a:txBody>
                  <a:tcPr anchor="ctr"/>
                </a:tc>
                <a:extLst>
                  <a:ext uri="{0D108BD9-81ED-4DB2-BD59-A6C34878D82A}">
                    <a16:rowId xmlns:a16="http://schemas.microsoft.com/office/drawing/2014/main" val="105041416"/>
                  </a:ext>
                </a:extLst>
              </a:tr>
              <a:tr h="316347">
                <a:tc>
                  <a:txBody>
                    <a:bodyPr/>
                    <a:lstStyle/>
                    <a:p>
                      <a:pPr algn="ctr"/>
                      <a:r>
                        <a:rPr lang="en-US" sz="1400" spc="0" dirty="0">
                          <a:ln>
                            <a:noFill/>
                          </a:ln>
                          <a:latin typeface="Helvetica" pitchFamily="2" charset="0"/>
                        </a:rPr>
                        <a:t>2</a:t>
                      </a:r>
                    </a:p>
                  </a:txBody>
                  <a:tcPr anchor="ctr"/>
                </a:tc>
                <a:tc>
                  <a:txBody>
                    <a:bodyPr/>
                    <a:lstStyle/>
                    <a:p>
                      <a:pPr algn="ctr" fontAlgn="b"/>
                      <a:r>
                        <a:rPr lang="en-US" sz="1400" b="0" u="none" strike="noStrike" dirty="0">
                          <a:ln>
                            <a:noFill/>
                          </a:ln>
                          <a:solidFill>
                            <a:srgbClr val="000000"/>
                          </a:solidFill>
                          <a:effectLst/>
                          <a:latin typeface="Helvetica" pitchFamily="2" charset="0"/>
                        </a:rPr>
                        <a:t>51.484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4.15E-05</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5379.5</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152.6</a:t>
                      </a:r>
                    </a:p>
                  </a:txBody>
                  <a:tcPr anchor="ctr"/>
                </a:tc>
                <a:extLst>
                  <a:ext uri="{0D108BD9-81ED-4DB2-BD59-A6C34878D82A}">
                    <a16:rowId xmlns:a16="http://schemas.microsoft.com/office/drawing/2014/main" val="54999899"/>
                  </a:ext>
                </a:extLst>
              </a:tr>
              <a:tr h="316347">
                <a:tc>
                  <a:txBody>
                    <a:bodyPr/>
                    <a:lstStyle/>
                    <a:p>
                      <a:pPr algn="ctr"/>
                      <a:r>
                        <a:rPr lang="en-US" sz="1400" spc="0" dirty="0">
                          <a:ln>
                            <a:noFill/>
                          </a:ln>
                          <a:latin typeface="Helvetica" pitchFamily="2" charset="0"/>
                        </a:rPr>
                        <a:t>3</a:t>
                      </a:r>
                    </a:p>
                  </a:txBody>
                  <a:tcPr anchor="ctr"/>
                </a:tc>
                <a:tc>
                  <a:txBody>
                    <a:bodyPr/>
                    <a:lstStyle/>
                    <a:p>
                      <a:pPr algn="ctr" fontAlgn="b"/>
                      <a:r>
                        <a:rPr lang="en-US" sz="1400" b="0" u="none" strike="noStrike" dirty="0">
                          <a:ln>
                            <a:noFill/>
                          </a:ln>
                          <a:solidFill>
                            <a:srgbClr val="000000"/>
                          </a:solidFill>
                          <a:effectLst/>
                          <a:latin typeface="Helvetica" pitchFamily="2" charset="0"/>
                        </a:rPr>
                        <a:t>57.859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1.01E-04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5336.7</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155.8</a:t>
                      </a:r>
                    </a:p>
                  </a:txBody>
                  <a:tcPr anchor="ctr"/>
                </a:tc>
                <a:extLst>
                  <a:ext uri="{0D108BD9-81ED-4DB2-BD59-A6C34878D82A}">
                    <a16:rowId xmlns:a16="http://schemas.microsoft.com/office/drawing/2014/main" val="4177709457"/>
                  </a:ext>
                </a:extLst>
              </a:tr>
              <a:tr h="316347">
                <a:tc>
                  <a:txBody>
                    <a:bodyPr/>
                    <a:lstStyle/>
                    <a:p>
                      <a:pPr algn="ctr"/>
                      <a:r>
                        <a:rPr lang="en-US" sz="1400" spc="0" dirty="0">
                          <a:ln>
                            <a:noFill/>
                          </a:ln>
                          <a:latin typeface="Helvetica" pitchFamily="2" charset="0"/>
                        </a:rPr>
                        <a:t>4</a:t>
                      </a:r>
                    </a:p>
                  </a:txBody>
                  <a:tcPr anchor="ctr"/>
                </a:tc>
                <a:tc>
                  <a:txBody>
                    <a:bodyPr/>
                    <a:lstStyle/>
                    <a:p>
                      <a:pPr algn="ctr" fontAlgn="b"/>
                      <a:r>
                        <a:rPr lang="en-US" sz="1400" b="0" u="none" strike="noStrike" dirty="0">
                          <a:ln>
                            <a:noFill/>
                          </a:ln>
                          <a:solidFill>
                            <a:srgbClr val="000000"/>
                          </a:solidFill>
                          <a:effectLst/>
                          <a:latin typeface="Helvetica" pitchFamily="2" charset="0"/>
                        </a:rPr>
                        <a:t>62.859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1.99E-04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5261.0</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158.5</a:t>
                      </a:r>
                    </a:p>
                  </a:txBody>
                  <a:tcPr anchor="ctr"/>
                </a:tc>
                <a:extLst>
                  <a:ext uri="{0D108BD9-81ED-4DB2-BD59-A6C34878D82A}">
                    <a16:rowId xmlns:a16="http://schemas.microsoft.com/office/drawing/2014/main" val="4145100839"/>
                  </a:ext>
                </a:extLst>
              </a:tr>
              <a:tr h="316347">
                <a:tc>
                  <a:txBody>
                    <a:bodyPr/>
                    <a:lstStyle/>
                    <a:p>
                      <a:pPr algn="ctr"/>
                      <a:r>
                        <a:rPr lang="en-US" sz="1400" spc="0" dirty="0">
                          <a:ln>
                            <a:noFill/>
                          </a:ln>
                          <a:latin typeface="Helvetica" pitchFamily="2" charset="0"/>
                        </a:rPr>
                        <a:t>5</a:t>
                      </a:r>
                    </a:p>
                  </a:txBody>
                  <a:tcPr anchor="ctr"/>
                </a:tc>
                <a:tc>
                  <a:txBody>
                    <a:bodyPr/>
                    <a:lstStyle/>
                    <a:p>
                      <a:pPr algn="ctr" fontAlgn="b"/>
                      <a:r>
                        <a:rPr lang="en-US" sz="1400" b="0" u="none" strike="noStrike" dirty="0">
                          <a:ln>
                            <a:noFill/>
                          </a:ln>
                          <a:solidFill>
                            <a:srgbClr val="000000"/>
                          </a:solidFill>
                          <a:effectLst/>
                          <a:latin typeface="Helvetica" pitchFamily="2" charset="0"/>
                        </a:rPr>
                        <a:t>68.984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4.02E-04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5085.5</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174.6</a:t>
                      </a:r>
                    </a:p>
                  </a:txBody>
                  <a:tcPr anchor="ctr"/>
                </a:tc>
                <a:extLst>
                  <a:ext uri="{0D108BD9-81ED-4DB2-BD59-A6C34878D82A}">
                    <a16:rowId xmlns:a16="http://schemas.microsoft.com/office/drawing/2014/main" val="4163811760"/>
                  </a:ext>
                </a:extLst>
              </a:tr>
              <a:tr h="316347">
                <a:tc>
                  <a:txBody>
                    <a:bodyPr/>
                    <a:lstStyle/>
                    <a:p>
                      <a:pPr algn="ctr"/>
                      <a:r>
                        <a:rPr lang="en-US" sz="1400" spc="0" dirty="0">
                          <a:ln>
                            <a:noFill/>
                          </a:ln>
                          <a:latin typeface="Helvetica" pitchFamily="2" charset="0"/>
                        </a:rPr>
                        <a:t>6</a:t>
                      </a:r>
                    </a:p>
                  </a:txBody>
                  <a:tcPr anchor="ctr"/>
                </a:tc>
                <a:tc>
                  <a:txBody>
                    <a:bodyPr/>
                    <a:lstStyle/>
                    <a:p>
                      <a:pPr algn="ctr" fontAlgn="b"/>
                      <a:r>
                        <a:rPr lang="en-US" sz="1400" b="0" u="none" strike="noStrike" dirty="0">
                          <a:ln>
                            <a:noFill/>
                          </a:ln>
                          <a:solidFill>
                            <a:srgbClr val="000000"/>
                          </a:solidFill>
                          <a:effectLst/>
                          <a:latin typeface="Helvetica" pitchFamily="2" charset="0"/>
                        </a:rPr>
                        <a:t>73.234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6.36E-04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4896.0</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176.5</a:t>
                      </a:r>
                    </a:p>
                  </a:txBody>
                  <a:tcPr anchor="ctr"/>
                </a:tc>
                <a:extLst>
                  <a:ext uri="{0D108BD9-81ED-4DB2-BD59-A6C34878D82A}">
                    <a16:rowId xmlns:a16="http://schemas.microsoft.com/office/drawing/2014/main" val="3431486589"/>
                  </a:ext>
                </a:extLst>
              </a:tr>
              <a:tr h="316347">
                <a:tc>
                  <a:txBody>
                    <a:bodyPr/>
                    <a:lstStyle/>
                    <a:p>
                      <a:pPr algn="ctr"/>
                      <a:r>
                        <a:rPr lang="en-US" sz="1400" spc="0" dirty="0">
                          <a:ln>
                            <a:noFill/>
                          </a:ln>
                          <a:latin typeface="Helvetica" pitchFamily="2" charset="0"/>
                        </a:rPr>
                        <a:t>6a</a:t>
                      </a:r>
                    </a:p>
                  </a:txBody>
                  <a:tcPr anchor="ctr"/>
                </a:tc>
                <a:tc>
                  <a:txBody>
                    <a:bodyPr/>
                    <a:lstStyle/>
                    <a:p>
                      <a:pPr algn="ctr" fontAlgn="b"/>
                      <a:r>
                        <a:rPr lang="en-US" sz="1400" b="0" u="none" strike="noStrike" dirty="0">
                          <a:ln>
                            <a:noFill/>
                          </a:ln>
                          <a:solidFill>
                            <a:srgbClr val="000000"/>
                          </a:solidFill>
                          <a:effectLst/>
                          <a:latin typeface="Helvetica" pitchFamily="2" charset="0"/>
                        </a:rPr>
                        <a:t>77.359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9.53E-04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4639.8</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179.2</a:t>
                      </a:r>
                    </a:p>
                  </a:txBody>
                  <a:tcPr anchor="ctr"/>
                </a:tc>
                <a:extLst>
                  <a:ext uri="{0D108BD9-81ED-4DB2-BD59-A6C34878D82A}">
                    <a16:rowId xmlns:a16="http://schemas.microsoft.com/office/drawing/2014/main" val="35950038"/>
                  </a:ext>
                </a:extLst>
              </a:tr>
              <a:tr h="316347">
                <a:tc>
                  <a:txBody>
                    <a:bodyPr/>
                    <a:lstStyle/>
                    <a:p>
                      <a:pPr algn="ctr"/>
                      <a:r>
                        <a:rPr lang="en-US" sz="1400" spc="0" dirty="0">
                          <a:ln>
                            <a:noFill/>
                          </a:ln>
                          <a:latin typeface="Helvetica" pitchFamily="2" charset="0"/>
                        </a:rPr>
                        <a:t>7</a:t>
                      </a:r>
                    </a:p>
                  </a:txBody>
                  <a:tcPr anchor="ctr"/>
                </a:tc>
                <a:tc>
                  <a:txBody>
                    <a:bodyPr/>
                    <a:lstStyle/>
                    <a:p>
                      <a:pPr algn="ctr" fontAlgn="b"/>
                      <a:r>
                        <a:rPr lang="en-US" sz="1400" b="0" u="none" strike="noStrike" dirty="0">
                          <a:ln>
                            <a:noFill/>
                          </a:ln>
                          <a:solidFill>
                            <a:srgbClr val="000000"/>
                          </a:solidFill>
                          <a:effectLst/>
                          <a:latin typeface="Helvetica" pitchFamily="2" charset="0"/>
                        </a:rPr>
                        <a:t>79.859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1.20E-03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4448.2</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179.2</a:t>
                      </a:r>
                    </a:p>
                  </a:txBody>
                  <a:tcPr anchor="ctr"/>
                </a:tc>
                <a:extLst>
                  <a:ext uri="{0D108BD9-81ED-4DB2-BD59-A6C34878D82A}">
                    <a16:rowId xmlns:a16="http://schemas.microsoft.com/office/drawing/2014/main" val="3305097478"/>
                  </a:ext>
                </a:extLst>
              </a:tr>
              <a:tr h="316347">
                <a:tc>
                  <a:txBody>
                    <a:bodyPr/>
                    <a:lstStyle/>
                    <a:p>
                      <a:pPr algn="ctr"/>
                      <a:r>
                        <a:rPr lang="en-US" sz="1400" spc="0" dirty="0">
                          <a:ln>
                            <a:noFill/>
                          </a:ln>
                          <a:latin typeface="Helvetica" pitchFamily="2" charset="0"/>
                        </a:rPr>
                        <a:t>8</a:t>
                      </a:r>
                    </a:p>
                  </a:txBody>
                  <a:tcPr anchor="ctr"/>
                </a:tc>
                <a:tc>
                  <a:txBody>
                    <a:bodyPr/>
                    <a:lstStyle/>
                    <a:p>
                      <a:pPr algn="ctr" fontAlgn="b"/>
                      <a:r>
                        <a:rPr lang="en-US" sz="1400" b="0" u="none" strike="noStrike" dirty="0">
                          <a:ln>
                            <a:noFill/>
                          </a:ln>
                          <a:solidFill>
                            <a:srgbClr val="000000"/>
                          </a:solidFill>
                          <a:effectLst/>
                          <a:latin typeface="Helvetica" pitchFamily="2" charset="0"/>
                        </a:rPr>
                        <a:t>83.859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1.70E-03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4086.2</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178.3</a:t>
                      </a:r>
                    </a:p>
                  </a:txBody>
                  <a:tcPr anchor="ctr"/>
                </a:tc>
                <a:extLst>
                  <a:ext uri="{0D108BD9-81ED-4DB2-BD59-A6C34878D82A}">
                    <a16:rowId xmlns:a16="http://schemas.microsoft.com/office/drawing/2014/main" val="3529868691"/>
                  </a:ext>
                </a:extLst>
              </a:tr>
              <a:tr h="316347">
                <a:tc>
                  <a:txBody>
                    <a:bodyPr/>
                    <a:lstStyle/>
                    <a:p>
                      <a:pPr algn="ctr"/>
                      <a:r>
                        <a:rPr lang="en-US" sz="1400" spc="0" dirty="0">
                          <a:ln>
                            <a:noFill/>
                          </a:ln>
                          <a:latin typeface="Helvetica" pitchFamily="2" charset="0"/>
                        </a:rPr>
                        <a:t>9</a:t>
                      </a:r>
                    </a:p>
                  </a:txBody>
                  <a:tcPr anchor="ctr"/>
                </a:tc>
                <a:tc>
                  <a:txBody>
                    <a:bodyPr/>
                    <a:lstStyle/>
                    <a:p>
                      <a:pPr algn="ctr" fontAlgn="b"/>
                      <a:r>
                        <a:rPr lang="en-US" sz="1400" b="0" u="none" strike="noStrike" dirty="0">
                          <a:ln>
                            <a:noFill/>
                          </a:ln>
                          <a:solidFill>
                            <a:srgbClr val="000000"/>
                          </a:solidFill>
                          <a:effectLst/>
                          <a:latin typeface="Helvetica" pitchFamily="2" charset="0"/>
                        </a:rPr>
                        <a:t>88.609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2.27E-03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3610.0</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184.6</a:t>
                      </a:r>
                    </a:p>
                  </a:txBody>
                  <a:tcPr anchor="ctr"/>
                </a:tc>
                <a:extLst>
                  <a:ext uri="{0D108BD9-81ED-4DB2-BD59-A6C34878D82A}">
                    <a16:rowId xmlns:a16="http://schemas.microsoft.com/office/drawing/2014/main" val="2063983569"/>
                  </a:ext>
                </a:extLst>
              </a:tr>
              <a:tr h="316347">
                <a:tc>
                  <a:txBody>
                    <a:bodyPr/>
                    <a:lstStyle/>
                    <a:p>
                      <a:pPr algn="ctr"/>
                      <a:r>
                        <a:rPr lang="en-US" sz="1400" spc="0" dirty="0">
                          <a:ln>
                            <a:noFill/>
                          </a:ln>
                          <a:latin typeface="Helvetica" pitchFamily="2" charset="0"/>
                        </a:rPr>
                        <a:t>10</a:t>
                      </a:r>
                    </a:p>
                  </a:txBody>
                  <a:tcPr anchor="ctr"/>
                </a:tc>
                <a:tc>
                  <a:txBody>
                    <a:bodyPr/>
                    <a:lstStyle/>
                    <a:p>
                      <a:pPr algn="ctr" fontAlgn="b"/>
                      <a:r>
                        <a:rPr lang="en-US" sz="1400" b="0" u="none" strike="noStrike" dirty="0">
                          <a:ln>
                            <a:noFill/>
                          </a:ln>
                          <a:solidFill>
                            <a:srgbClr val="000000"/>
                          </a:solidFill>
                          <a:effectLst/>
                          <a:latin typeface="Helvetica" pitchFamily="2" charset="0"/>
                        </a:rPr>
                        <a:t>92.859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2.74E-03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3193.2</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188.3</a:t>
                      </a:r>
                    </a:p>
                  </a:txBody>
                  <a:tcPr anchor="ctr"/>
                </a:tc>
                <a:extLst>
                  <a:ext uri="{0D108BD9-81ED-4DB2-BD59-A6C34878D82A}">
                    <a16:rowId xmlns:a16="http://schemas.microsoft.com/office/drawing/2014/main" val="4057364217"/>
                  </a:ext>
                </a:extLst>
              </a:tr>
              <a:tr h="316347">
                <a:tc>
                  <a:txBody>
                    <a:bodyPr/>
                    <a:lstStyle/>
                    <a:p>
                      <a:pPr algn="ctr"/>
                      <a:r>
                        <a:rPr lang="en-US" sz="1400" spc="0" dirty="0">
                          <a:ln>
                            <a:noFill/>
                          </a:ln>
                          <a:latin typeface="Helvetica" pitchFamily="2" charset="0"/>
                        </a:rPr>
                        <a:t>11</a:t>
                      </a:r>
                    </a:p>
                  </a:txBody>
                  <a:tcPr anchor="ctr"/>
                </a:tc>
                <a:tc>
                  <a:txBody>
                    <a:bodyPr/>
                    <a:lstStyle/>
                    <a:p>
                      <a:pPr algn="ctr" fontAlgn="b"/>
                      <a:r>
                        <a:rPr lang="en-US" sz="1400" b="0" u="none" strike="noStrike" dirty="0">
                          <a:ln>
                            <a:noFill/>
                          </a:ln>
                          <a:solidFill>
                            <a:srgbClr val="000000"/>
                          </a:solidFill>
                          <a:effectLst/>
                          <a:latin typeface="Helvetica" pitchFamily="2" charset="0"/>
                        </a:rPr>
                        <a:t>99.609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3.43E-03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2608.4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191.0</a:t>
                      </a:r>
                    </a:p>
                  </a:txBody>
                  <a:tcPr anchor="ctr"/>
                </a:tc>
                <a:extLst>
                  <a:ext uri="{0D108BD9-81ED-4DB2-BD59-A6C34878D82A}">
                    <a16:rowId xmlns:a16="http://schemas.microsoft.com/office/drawing/2014/main" val="586365240"/>
                  </a:ext>
                </a:extLst>
              </a:tr>
              <a:tr h="316347">
                <a:tc>
                  <a:txBody>
                    <a:bodyPr/>
                    <a:lstStyle/>
                    <a:p>
                      <a:pPr algn="ctr"/>
                      <a:r>
                        <a:rPr lang="en-US" sz="1400" spc="0" dirty="0">
                          <a:ln>
                            <a:noFill/>
                          </a:ln>
                          <a:latin typeface="Helvetica" pitchFamily="2" charset="0"/>
                        </a:rPr>
                        <a:t>12</a:t>
                      </a:r>
                    </a:p>
                  </a:txBody>
                  <a:tcPr anchor="ctr"/>
                </a:tc>
                <a:tc>
                  <a:txBody>
                    <a:bodyPr/>
                    <a:lstStyle/>
                    <a:p>
                      <a:pPr algn="ctr" fontAlgn="b"/>
                      <a:r>
                        <a:rPr lang="en-US" sz="1400" b="0" u="none" strike="noStrike" dirty="0">
                          <a:ln>
                            <a:noFill/>
                          </a:ln>
                          <a:solidFill>
                            <a:srgbClr val="000000"/>
                          </a:solidFill>
                          <a:effectLst/>
                          <a:latin typeface="Helvetica" pitchFamily="2" charset="0"/>
                        </a:rPr>
                        <a:t>104.984</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3.79E-03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2232.0</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194.5</a:t>
                      </a:r>
                    </a:p>
                  </a:txBody>
                  <a:tcPr anchor="ctr"/>
                </a:tc>
                <a:extLst>
                  <a:ext uri="{0D108BD9-81ED-4DB2-BD59-A6C34878D82A}">
                    <a16:rowId xmlns:a16="http://schemas.microsoft.com/office/drawing/2014/main" val="961154756"/>
                  </a:ext>
                </a:extLst>
              </a:tr>
              <a:tr h="316347">
                <a:tc>
                  <a:txBody>
                    <a:bodyPr/>
                    <a:lstStyle/>
                    <a:p>
                      <a:pPr algn="ctr"/>
                      <a:r>
                        <a:rPr lang="en-US" sz="1400" spc="0" dirty="0">
                          <a:ln>
                            <a:noFill/>
                          </a:ln>
                          <a:latin typeface="Helvetica" pitchFamily="2" charset="0"/>
                        </a:rPr>
                        <a:t>13</a:t>
                      </a:r>
                    </a:p>
                  </a:txBody>
                  <a:tcPr anchor="ctr"/>
                </a:tc>
                <a:tc>
                  <a:txBody>
                    <a:bodyPr/>
                    <a:lstStyle/>
                    <a:p>
                      <a:pPr algn="ctr" fontAlgn="b"/>
                      <a:r>
                        <a:rPr lang="en-US" sz="1400" b="0" u="none" strike="noStrike" dirty="0">
                          <a:ln>
                            <a:noFill/>
                          </a:ln>
                          <a:solidFill>
                            <a:srgbClr val="000000"/>
                          </a:solidFill>
                          <a:effectLst/>
                          <a:latin typeface="Helvetica" pitchFamily="2" charset="0"/>
                        </a:rPr>
                        <a:t>111.609</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4.08E-03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fontAlgn="b"/>
                      <a:r>
                        <a:rPr lang="en-US" sz="1400" b="0" u="none" strike="noStrike" dirty="0">
                          <a:ln>
                            <a:noFill/>
                          </a:ln>
                          <a:solidFill>
                            <a:srgbClr val="000000"/>
                          </a:solidFill>
                          <a:effectLst/>
                          <a:latin typeface="Helvetica" pitchFamily="2" charset="0"/>
                        </a:rPr>
                        <a:t>1871.3</a:t>
                      </a:r>
                      <a:endParaRPr lang="en-US" sz="1400" b="0" i="0" u="none" strike="noStrike" dirty="0">
                        <a:ln>
                          <a:noFill/>
                        </a:ln>
                        <a:solidFill>
                          <a:srgbClr val="000000"/>
                        </a:solidFill>
                        <a:effectLst/>
                        <a:latin typeface="Helvetica" pitchFamily="2" charset="0"/>
                      </a:endParaRPr>
                    </a:p>
                  </a:txBody>
                  <a:tcPr marL="0" marR="0" marT="0" marB="0" anchor="ctr"/>
                </a:tc>
                <a:tc>
                  <a:txBody>
                    <a:bodyPr/>
                    <a:lstStyle/>
                    <a:p>
                      <a:pPr algn="ctr"/>
                      <a:r>
                        <a:rPr lang="en-US" sz="1400" dirty="0">
                          <a:ln>
                            <a:noFill/>
                          </a:ln>
                          <a:latin typeface="Helvetica" pitchFamily="2" charset="0"/>
                        </a:rPr>
                        <a:t>195.4</a:t>
                      </a:r>
                    </a:p>
                  </a:txBody>
                  <a:tcPr anchor="ctr"/>
                </a:tc>
                <a:extLst>
                  <a:ext uri="{0D108BD9-81ED-4DB2-BD59-A6C34878D82A}">
                    <a16:rowId xmlns:a16="http://schemas.microsoft.com/office/drawing/2014/main" val="841494581"/>
                  </a:ext>
                </a:extLst>
              </a:tr>
            </a:tbl>
          </a:graphicData>
        </a:graphic>
      </p:graphicFrame>
      <p:cxnSp>
        <p:nvCxnSpPr>
          <p:cNvPr id="10" name="Straight Connector 9">
            <a:extLst>
              <a:ext uri="{FF2B5EF4-FFF2-40B4-BE49-F238E27FC236}">
                <a16:creationId xmlns:a16="http://schemas.microsoft.com/office/drawing/2014/main" id="{FE2BEB92-98E1-8465-C601-3C8DE629D6D5}"/>
              </a:ext>
            </a:extLst>
          </p:cNvPr>
          <p:cNvCxnSpPr>
            <a:cxnSpLocks/>
          </p:cNvCxnSpPr>
          <p:nvPr/>
        </p:nvCxnSpPr>
        <p:spPr>
          <a:xfrm>
            <a:off x="137200" y="1526100"/>
            <a:ext cx="544841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DA37A31-7D1A-0A4C-19BB-4DDCF984D491}"/>
              </a:ext>
            </a:extLst>
          </p:cNvPr>
          <p:cNvCxnSpPr>
            <a:cxnSpLocks/>
          </p:cNvCxnSpPr>
          <p:nvPr/>
        </p:nvCxnSpPr>
        <p:spPr>
          <a:xfrm>
            <a:off x="137200" y="1837346"/>
            <a:ext cx="544841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9DB5E94-8CA5-0AE3-6235-54BEBDAD364D}"/>
              </a:ext>
            </a:extLst>
          </p:cNvPr>
          <p:cNvPicPr>
            <a:picLocks noChangeAspect="1"/>
          </p:cNvPicPr>
          <p:nvPr/>
        </p:nvPicPr>
        <p:blipFill>
          <a:blip r:embed="rId3"/>
          <a:stretch>
            <a:fillRect/>
          </a:stretch>
        </p:blipFill>
        <p:spPr>
          <a:xfrm>
            <a:off x="2230452" y="615415"/>
            <a:ext cx="6468515" cy="5797254"/>
          </a:xfrm>
          <a:prstGeom prst="rect">
            <a:avLst/>
          </a:prstGeom>
        </p:spPr>
      </p:pic>
      <p:pic>
        <p:nvPicPr>
          <p:cNvPr id="18" name="Picture 17" descr="Icon&#10;&#10;Description automatically generated">
            <a:extLst>
              <a:ext uri="{FF2B5EF4-FFF2-40B4-BE49-F238E27FC236}">
                <a16:creationId xmlns:a16="http://schemas.microsoft.com/office/drawing/2014/main" id="{07196C8E-A088-5093-9A78-1A7EE8852A3E}"/>
              </a:ext>
            </a:extLst>
          </p:cNvPr>
          <p:cNvPicPr>
            <a:picLocks noChangeAspect="1"/>
          </p:cNvPicPr>
          <p:nvPr/>
        </p:nvPicPr>
        <p:blipFill>
          <a:blip r:embed="rId4"/>
          <a:stretch>
            <a:fillRect/>
          </a:stretch>
        </p:blipFill>
        <p:spPr>
          <a:xfrm>
            <a:off x="0" y="39756"/>
            <a:ext cx="763785" cy="312004"/>
          </a:xfrm>
          <a:prstGeom prst="rect">
            <a:avLst/>
          </a:prstGeom>
        </p:spPr>
      </p:pic>
      <p:sp>
        <p:nvSpPr>
          <p:cNvPr id="6" name="Rectangle 5">
            <a:extLst>
              <a:ext uri="{FF2B5EF4-FFF2-40B4-BE49-F238E27FC236}">
                <a16:creationId xmlns:a16="http://schemas.microsoft.com/office/drawing/2014/main" id="{7C9647A6-452D-FB76-1EF0-7DB370E7EE53}"/>
              </a:ext>
            </a:extLst>
          </p:cNvPr>
          <p:cNvSpPr/>
          <p:nvPr/>
        </p:nvSpPr>
        <p:spPr>
          <a:xfrm>
            <a:off x="5665862" y="4409630"/>
            <a:ext cx="914400" cy="401652"/>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86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91059BB-75FD-DE18-C43E-93BB9BF68F12}"/>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Comparison with measured data: Results</a:t>
            </a:r>
          </a:p>
        </p:txBody>
      </p:sp>
      <p:pic>
        <p:nvPicPr>
          <p:cNvPr id="10" name="Picture 9">
            <a:extLst>
              <a:ext uri="{FF2B5EF4-FFF2-40B4-BE49-F238E27FC236}">
                <a16:creationId xmlns:a16="http://schemas.microsoft.com/office/drawing/2014/main" id="{F1435698-A589-504B-C3B7-927651781C4A}"/>
              </a:ext>
            </a:extLst>
          </p:cNvPr>
          <p:cNvPicPr>
            <a:picLocks noChangeAspect="1"/>
          </p:cNvPicPr>
          <p:nvPr/>
        </p:nvPicPr>
        <p:blipFill>
          <a:blip r:embed="rId2"/>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6332BBEC-7D84-DBEA-09AC-9AABEC9BAA6E}"/>
              </a:ext>
            </a:extLst>
          </p:cNvPr>
          <p:cNvSpPr>
            <a:spLocks noGrp="1"/>
          </p:cNvSpPr>
          <p:nvPr>
            <p:ph type="sldNum" sz="quarter" idx="12"/>
          </p:nvPr>
        </p:nvSpPr>
        <p:spPr/>
        <p:txBody>
          <a:bodyPr/>
          <a:lstStyle/>
          <a:p>
            <a:fld id="{953B5FA5-872A-614F-B260-E67B60034C7D}" type="slidenum">
              <a:rPr lang="en-US" smtClean="0"/>
              <a:t>20</a:t>
            </a:fld>
            <a:endParaRPr lang="en-US"/>
          </a:p>
        </p:txBody>
      </p:sp>
      <p:pic>
        <p:nvPicPr>
          <p:cNvPr id="19" name="Picture 18" descr="Icon&#10;&#10;Description automatically generated">
            <a:extLst>
              <a:ext uri="{FF2B5EF4-FFF2-40B4-BE49-F238E27FC236}">
                <a16:creationId xmlns:a16="http://schemas.microsoft.com/office/drawing/2014/main" id="{41753197-BE0F-251E-0975-9C4958C91D8E}"/>
              </a:ext>
            </a:extLst>
          </p:cNvPr>
          <p:cNvPicPr>
            <a:picLocks noChangeAspect="1"/>
          </p:cNvPicPr>
          <p:nvPr/>
        </p:nvPicPr>
        <p:blipFill>
          <a:blip r:embed="rId3"/>
          <a:stretch>
            <a:fillRect/>
          </a:stretch>
        </p:blipFill>
        <p:spPr>
          <a:xfrm>
            <a:off x="0" y="39756"/>
            <a:ext cx="763785" cy="312004"/>
          </a:xfrm>
          <a:prstGeom prst="rect">
            <a:avLst/>
          </a:prstGeom>
        </p:spPr>
      </p:pic>
      <p:pic>
        <p:nvPicPr>
          <p:cNvPr id="5" name="Picture 4" descr="Chart, line chart&#10;&#10;Description automatically generated">
            <a:extLst>
              <a:ext uri="{FF2B5EF4-FFF2-40B4-BE49-F238E27FC236}">
                <a16:creationId xmlns:a16="http://schemas.microsoft.com/office/drawing/2014/main" id="{7AED7DFB-5643-3A1B-9A27-0427E9AAA493}"/>
              </a:ext>
            </a:extLst>
          </p:cNvPr>
          <p:cNvPicPr>
            <a:picLocks noChangeAspect="1"/>
          </p:cNvPicPr>
          <p:nvPr/>
        </p:nvPicPr>
        <p:blipFill>
          <a:blip r:embed="rId4"/>
          <a:stretch>
            <a:fillRect/>
          </a:stretch>
        </p:blipFill>
        <p:spPr>
          <a:xfrm>
            <a:off x="77368" y="934597"/>
            <a:ext cx="5079465" cy="4466345"/>
          </a:xfrm>
          <a:prstGeom prst="rect">
            <a:avLst/>
          </a:prstGeom>
        </p:spPr>
      </p:pic>
      <p:pic>
        <p:nvPicPr>
          <p:cNvPr id="11" name="Picture 10" descr="Chart&#10;&#10;Description automatically generated">
            <a:extLst>
              <a:ext uri="{FF2B5EF4-FFF2-40B4-BE49-F238E27FC236}">
                <a16:creationId xmlns:a16="http://schemas.microsoft.com/office/drawing/2014/main" id="{9EC03E38-3A60-BAA9-9C4D-575592F655D5}"/>
              </a:ext>
            </a:extLst>
          </p:cNvPr>
          <p:cNvPicPr>
            <a:picLocks noChangeAspect="1"/>
          </p:cNvPicPr>
          <p:nvPr/>
        </p:nvPicPr>
        <p:blipFill>
          <a:blip r:embed="rId5"/>
          <a:stretch>
            <a:fillRect/>
          </a:stretch>
        </p:blipFill>
        <p:spPr>
          <a:xfrm>
            <a:off x="77369" y="934597"/>
            <a:ext cx="5050550" cy="4466345"/>
          </a:xfrm>
          <a:prstGeom prst="rect">
            <a:avLst/>
          </a:prstGeom>
        </p:spPr>
      </p:pic>
      <p:sp useBgFill="1">
        <p:nvSpPr>
          <p:cNvPr id="3" name="TextBox 2">
            <a:extLst>
              <a:ext uri="{FF2B5EF4-FFF2-40B4-BE49-F238E27FC236}">
                <a16:creationId xmlns:a16="http://schemas.microsoft.com/office/drawing/2014/main" id="{5A78AFD9-EC6A-87F3-B64A-88EB59703DFC}"/>
              </a:ext>
            </a:extLst>
          </p:cNvPr>
          <p:cNvSpPr txBox="1"/>
          <p:nvPr/>
        </p:nvSpPr>
        <p:spPr>
          <a:xfrm>
            <a:off x="4572000" y="934597"/>
            <a:ext cx="4494631" cy="3693319"/>
          </a:xfrm>
          <a:prstGeom prst="rect">
            <a:avLst/>
          </a:prstGeom>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DPLR and US3D results agree well.</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error between measured data and US3D at peak heating point is 26%. </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This error also includes the convective heat flux (5-10%), solar heat flux (1%), and measurement uncertainty (5%).</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With different </a:t>
            </a:r>
            <a:r>
              <a:rPr lang="en-US" dirty="0" err="1">
                <a:latin typeface="Helvetica" pitchFamily="2" charset="0"/>
                <a:cs typeface="Times New Roman" panose="02020603050405020304" pitchFamily="18" charset="0"/>
              </a:rPr>
              <a:t>emissivities</a:t>
            </a:r>
            <a:r>
              <a:rPr lang="en-US" dirty="0">
                <a:latin typeface="Helvetica" pitchFamily="2" charset="0"/>
                <a:cs typeface="Times New Roman" panose="02020603050405020304" pitchFamily="18" charset="0"/>
              </a:rPr>
              <a:t> and </a:t>
            </a:r>
            <a:r>
              <a:rPr lang="en-US" dirty="0" err="1">
                <a:latin typeface="Helvetica" pitchFamily="2" charset="0"/>
                <a:cs typeface="Times New Roman" panose="02020603050405020304" pitchFamily="18" charset="0"/>
              </a:rPr>
              <a:t>catalycities</a:t>
            </a:r>
            <a:r>
              <a:rPr lang="en-US" dirty="0">
                <a:latin typeface="Helvetica" pitchFamily="2" charset="0"/>
                <a:cs typeface="Times New Roman" panose="02020603050405020304" pitchFamily="18" charset="0"/>
              </a:rPr>
              <a:t>, the total radiative flux values predicted by US3D and DPLR boost up.</a:t>
            </a:r>
          </a:p>
        </p:txBody>
      </p:sp>
      <p:sp>
        <p:nvSpPr>
          <p:cNvPr id="13" name="TextBox 12">
            <a:extLst>
              <a:ext uri="{FF2B5EF4-FFF2-40B4-BE49-F238E27FC236}">
                <a16:creationId xmlns:a16="http://schemas.microsoft.com/office/drawing/2014/main" id="{F66E3D10-B939-9412-29E2-1CCD463C5359}"/>
              </a:ext>
            </a:extLst>
          </p:cNvPr>
          <p:cNvSpPr txBox="1"/>
          <p:nvPr/>
        </p:nvSpPr>
        <p:spPr>
          <a:xfrm>
            <a:off x="4572000" y="5486400"/>
            <a:ext cx="4494631" cy="923330"/>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rPr>
              <a:t>The error between measured data and US3D (for different </a:t>
            </a:r>
            <a:r>
              <a:rPr lang="en-US" dirty="0" err="1">
                <a:latin typeface="Helvetica" pitchFamily="2" charset="0"/>
              </a:rPr>
              <a:t>emissivities</a:t>
            </a:r>
            <a:r>
              <a:rPr lang="en-US" dirty="0">
                <a:latin typeface="Helvetica" pitchFamily="2" charset="0"/>
              </a:rPr>
              <a:t> and </a:t>
            </a:r>
            <a:r>
              <a:rPr lang="en-US" dirty="0" err="1">
                <a:latin typeface="Helvetica" pitchFamily="2" charset="0"/>
              </a:rPr>
              <a:t>catalycities</a:t>
            </a:r>
            <a:r>
              <a:rPr lang="en-US" dirty="0">
                <a:latin typeface="Helvetica" pitchFamily="2" charset="0"/>
              </a:rPr>
              <a:t>) comes down to 18%.</a:t>
            </a:r>
          </a:p>
        </p:txBody>
      </p:sp>
    </p:spTree>
    <p:extLst>
      <p:ext uri="{BB962C8B-B14F-4D97-AF65-F5344CB8AC3E}">
        <p14:creationId xmlns:p14="http://schemas.microsoft.com/office/powerpoint/2010/main" val="265857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21</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SUMMARY AND CONCLUSIONS</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FD75C0CD-9BDF-BB54-DECA-CE37C4AC2A6D}"/>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5E9F1263-5BE9-B655-26FC-20AB118A1F72}"/>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765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Summary and Conclusions</a:t>
            </a:r>
          </a:p>
        </p:txBody>
      </p:sp>
      <p:sp>
        <p:nvSpPr>
          <p:cNvPr id="3" name="TextBox 2">
            <a:extLst>
              <a:ext uri="{FF2B5EF4-FFF2-40B4-BE49-F238E27FC236}">
                <a16:creationId xmlns:a16="http://schemas.microsoft.com/office/drawing/2014/main" id="{5A78AFD9-EC6A-87F3-B64A-88EB59703DFC}"/>
              </a:ext>
            </a:extLst>
          </p:cNvPr>
          <p:cNvSpPr txBox="1"/>
          <p:nvPr/>
        </p:nvSpPr>
        <p:spPr>
          <a:xfrm>
            <a:off x="145011" y="628759"/>
            <a:ext cx="8785343" cy="5355312"/>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Full angular integration method was used to compute radiative heat flux for unstructured CFD solutions computed by US3D.</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analysis was conducted by comparing the total radiative heat flux from US3D solutions to DPLR solutions, measured data, and on a hybrid mesh.</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In the first study, the comparison with DPLR solution at the peak heating case shows that the total radiative heat flux predicted from the US3D solution matches well with 0.9% difference.</a:t>
            </a:r>
          </a:p>
          <a:p>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In the second study, the comparison with measured data at peak heating case shows that the total radiative heat flux from the US3D solution is underpredicted by 26%.</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The error also includes the contributions of convective heat flux, solar heat flux, and measurement uncertainty.</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It is hypothesized that considering different </a:t>
            </a:r>
            <a:r>
              <a:rPr lang="en-US" dirty="0" err="1">
                <a:latin typeface="Helvetica" pitchFamily="2" charset="0"/>
                <a:cs typeface="Times New Roman" panose="02020603050405020304" pitchFamily="18" charset="0"/>
              </a:rPr>
              <a:t>emissivities</a:t>
            </a:r>
            <a:r>
              <a:rPr lang="en-US" dirty="0">
                <a:latin typeface="Helvetica" pitchFamily="2" charset="0"/>
                <a:cs typeface="Times New Roman" panose="02020603050405020304" pitchFamily="18" charset="0"/>
              </a:rPr>
              <a:t> and </a:t>
            </a:r>
            <a:r>
              <a:rPr lang="en-US" dirty="0" err="1">
                <a:latin typeface="Helvetica" pitchFamily="2" charset="0"/>
                <a:cs typeface="Times New Roman" panose="02020603050405020304" pitchFamily="18" charset="0"/>
              </a:rPr>
              <a:t>catalycities</a:t>
            </a:r>
            <a:r>
              <a:rPr lang="en-US" dirty="0">
                <a:latin typeface="Helvetica" pitchFamily="2" charset="0"/>
                <a:cs typeface="Times New Roman" panose="02020603050405020304" pitchFamily="18" charset="0"/>
              </a:rPr>
              <a:t> for wall might lead to higher total radiative heat flux values for US3D solutions.</a:t>
            </a:r>
          </a:p>
        </p:txBody>
      </p:sp>
      <p:pic>
        <p:nvPicPr>
          <p:cNvPr id="10" name="Picture 9">
            <a:extLst>
              <a:ext uri="{FF2B5EF4-FFF2-40B4-BE49-F238E27FC236}">
                <a16:creationId xmlns:a16="http://schemas.microsoft.com/office/drawing/2014/main" id="{443D870E-F8C5-1796-CB62-BE01E8FAB147}"/>
              </a:ext>
            </a:extLst>
          </p:cNvPr>
          <p:cNvPicPr>
            <a:picLocks noChangeAspect="1"/>
          </p:cNvPicPr>
          <p:nvPr/>
        </p:nvPicPr>
        <p:blipFill>
          <a:blip r:embed="rId2"/>
          <a:stretch>
            <a:fillRect/>
          </a:stretch>
        </p:blipFill>
        <p:spPr>
          <a:xfrm>
            <a:off x="8507338" y="24358"/>
            <a:ext cx="756303" cy="425421"/>
          </a:xfrm>
          <a:prstGeom prst="rect">
            <a:avLst/>
          </a:prstGeom>
        </p:spPr>
      </p:pic>
      <p:sp>
        <p:nvSpPr>
          <p:cNvPr id="4" name="Slide Number Placeholder 3">
            <a:extLst>
              <a:ext uri="{FF2B5EF4-FFF2-40B4-BE49-F238E27FC236}">
                <a16:creationId xmlns:a16="http://schemas.microsoft.com/office/drawing/2014/main" id="{70561279-A960-9503-2212-1266004DED1F}"/>
              </a:ext>
            </a:extLst>
          </p:cNvPr>
          <p:cNvSpPr>
            <a:spLocks noGrp="1"/>
          </p:cNvSpPr>
          <p:nvPr>
            <p:ph type="sldNum" sz="quarter" idx="12"/>
          </p:nvPr>
        </p:nvSpPr>
        <p:spPr/>
        <p:txBody>
          <a:bodyPr/>
          <a:lstStyle/>
          <a:p>
            <a:fld id="{953B5FA5-872A-614F-B260-E67B60034C7D}" type="slidenum">
              <a:rPr lang="en-US" smtClean="0"/>
              <a:t>22</a:t>
            </a:fld>
            <a:endParaRPr lang="en-US"/>
          </a:p>
        </p:txBody>
      </p:sp>
      <p:pic>
        <p:nvPicPr>
          <p:cNvPr id="5" name="Picture 4" descr="Icon&#10;&#10;Description automatically generated">
            <a:extLst>
              <a:ext uri="{FF2B5EF4-FFF2-40B4-BE49-F238E27FC236}">
                <a16:creationId xmlns:a16="http://schemas.microsoft.com/office/drawing/2014/main" id="{FAC29F3D-6C84-82DB-66E1-B40EA9DAF366}"/>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1090570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1A0A59-D672-C51F-A1EA-9F272BE5D11B}"/>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Mentoring and Support</a:t>
            </a:r>
          </a:p>
        </p:txBody>
      </p:sp>
      <p:sp>
        <p:nvSpPr>
          <p:cNvPr id="3" name="TextBox 2">
            <a:extLst>
              <a:ext uri="{FF2B5EF4-FFF2-40B4-BE49-F238E27FC236}">
                <a16:creationId xmlns:a16="http://schemas.microsoft.com/office/drawing/2014/main" id="{5A78AFD9-EC6A-87F3-B64A-88EB59703DFC}"/>
              </a:ext>
            </a:extLst>
          </p:cNvPr>
          <p:cNvSpPr txBox="1"/>
          <p:nvPr/>
        </p:nvSpPr>
        <p:spPr>
          <a:xfrm>
            <a:off x="145011" y="628759"/>
            <a:ext cx="8785343" cy="3693319"/>
          </a:xfrm>
          <a:prstGeom prst="rect">
            <a:avLst/>
          </a:prstGeom>
          <a:noFill/>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Dr. Brett A. </a:t>
            </a:r>
            <a:r>
              <a:rPr lang="en-US" dirty="0" err="1">
                <a:latin typeface="Helvetica" pitchFamily="2" charset="0"/>
                <a:cs typeface="Times New Roman" panose="02020603050405020304" pitchFamily="18" charset="0"/>
              </a:rPr>
              <a:t>Cruden</a:t>
            </a:r>
            <a:r>
              <a:rPr lang="en-US" dirty="0">
                <a:latin typeface="Helvetica" pitchFamily="2" charset="0"/>
                <a:cs typeface="Times New Roman" panose="02020603050405020304" pitchFamily="18" charset="0"/>
              </a:rPr>
              <a:t> (AMA, Inc.)</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David A. Saunders (AMA, Inc.)</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Ryan D. McDaniel (NASA Ames)</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Dr. Jeffrey P. Hill (NASA Ames)</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Dr. Khalil </a:t>
            </a:r>
            <a:r>
              <a:rPr lang="en-US" dirty="0" err="1">
                <a:latin typeface="Helvetica" pitchFamily="2" charset="0"/>
                <a:cs typeface="Times New Roman" panose="02020603050405020304" pitchFamily="18" charset="0"/>
              </a:rPr>
              <a:t>Bensassi</a:t>
            </a:r>
            <a:r>
              <a:rPr lang="en-US" dirty="0">
                <a:latin typeface="Helvetica" pitchFamily="2" charset="0"/>
                <a:cs typeface="Times New Roman" panose="02020603050405020304" pitchFamily="18" charset="0"/>
              </a:rPr>
              <a:t> (AMA, Inc.)</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r>
              <a:rPr lang="en-US" dirty="0">
                <a:latin typeface="Helvetica" pitchFamily="2" charset="0"/>
                <a:cs typeface="Times New Roman" panose="02020603050405020304" pitchFamily="18" charset="0"/>
              </a:rPr>
              <a:t>Dr. Dinesh K. Prabhu (AMA, Inc.) </a:t>
            </a:r>
          </a:p>
          <a:p>
            <a:pPr marL="285750" indent="-285750">
              <a:buFont typeface="Wingdings" pitchFamily="2" charset="2"/>
              <a:buChar char="§"/>
            </a:pPr>
            <a:endParaRPr lang="en-US" dirty="0">
              <a:latin typeface="Helvetica" pitchFamily="2" charset="0"/>
              <a:cs typeface="Times New Roman" panose="02020603050405020304" pitchFamily="18" charset="0"/>
            </a:endParaRPr>
          </a:p>
          <a:p>
            <a:pPr marL="285750" indent="-285750">
              <a:buFont typeface="Wingdings" pitchFamily="2" charset="2"/>
              <a:buChar char="§"/>
            </a:pPr>
            <a:endParaRPr lang="en-US" dirty="0">
              <a:latin typeface="Helvetica" pitchFamily="2" charset="0"/>
              <a:cs typeface="Times New Roman" panose="02020603050405020304" pitchFamily="18" charset="0"/>
            </a:endParaRPr>
          </a:p>
        </p:txBody>
      </p:sp>
      <p:pic>
        <p:nvPicPr>
          <p:cNvPr id="10" name="Picture 9">
            <a:extLst>
              <a:ext uri="{FF2B5EF4-FFF2-40B4-BE49-F238E27FC236}">
                <a16:creationId xmlns:a16="http://schemas.microsoft.com/office/drawing/2014/main" id="{443D870E-F8C5-1796-CB62-BE01E8FAB147}"/>
              </a:ext>
            </a:extLst>
          </p:cNvPr>
          <p:cNvPicPr>
            <a:picLocks noChangeAspect="1"/>
          </p:cNvPicPr>
          <p:nvPr/>
        </p:nvPicPr>
        <p:blipFill>
          <a:blip r:embed="rId2"/>
          <a:stretch>
            <a:fillRect/>
          </a:stretch>
        </p:blipFill>
        <p:spPr>
          <a:xfrm>
            <a:off x="8507338" y="24358"/>
            <a:ext cx="756303" cy="425421"/>
          </a:xfrm>
          <a:prstGeom prst="rect">
            <a:avLst/>
          </a:prstGeom>
        </p:spPr>
      </p:pic>
      <p:sp>
        <p:nvSpPr>
          <p:cNvPr id="4" name="Slide Number Placeholder 3">
            <a:extLst>
              <a:ext uri="{FF2B5EF4-FFF2-40B4-BE49-F238E27FC236}">
                <a16:creationId xmlns:a16="http://schemas.microsoft.com/office/drawing/2014/main" id="{70561279-A960-9503-2212-1266004DED1F}"/>
              </a:ext>
            </a:extLst>
          </p:cNvPr>
          <p:cNvSpPr>
            <a:spLocks noGrp="1"/>
          </p:cNvSpPr>
          <p:nvPr>
            <p:ph type="sldNum" sz="quarter" idx="12"/>
          </p:nvPr>
        </p:nvSpPr>
        <p:spPr/>
        <p:txBody>
          <a:bodyPr/>
          <a:lstStyle/>
          <a:p>
            <a:fld id="{953B5FA5-872A-614F-B260-E67B60034C7D}" type="slidenum">
              <a:rPr lang="en-US" smtClean="0"/>
              <a:t>23</a:t>
            </a:fld>
            <a:endParaRPr lang="en-US"/>
          </a:p>
        </p:txBody>
      </p:sp>
      <p:pic>
        <p:nvPicPr>
          <p:cNvPr id="5" name="Picture 4" descr="Icon&#10;&#10;Description automatically generated">
            <a:extLst>
              <a:ext uri="{FF2B5EF4-FFF2-40B4-BE49-F238E27FC236}">
                <a16:creationId xmlns:a16="http://schemas.microsoft.com/office/drawing/2014/main" id="{06ECA966-FABD-6C23-07B6-746E4C4D1A7F}"/>
              </a:ext>
            </a:extLst>
          </p:cNvPr>
          <p:cNvPicPr>
            <a:picLocks noChangeAspect="1"/>
          </p:cNvPicPr>
          <p:nvPr/>
        </p:nvPicPr>
        <p:blipFill>
          <a:blip r:embed="rId3"/>
          <a:stretch>
            <a:fillRect/>
          </a:stretch>
        </p:blipFill>
        <p:spPr>
          <a:xfrm>
            <a:off x="0" y="39756"/>
            <a:ext cx="763785" cy="312004"/>
          </a:xfrm>
          <a:prstGeom prst="rect">
            <a:avLst/>
          </a:prstGeom>
        </p:spPr>
      </p:pic>
    </p:spTree>
    <p:extLst>
      <p:ext uri="{BB962C8B-B14F-4D97-AF65-F5344CB8AC3E}">
        <p14:creationId xmlns:p14="http://schemas.microsoft.com/office/powerpoint/2010/main" val="419003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A0D75C-19F3-30E4-4836-E5542ECDA9F0}"/>
              </a:ext>
            </a:extLst>
          </p:cNvPr>
          <p:cNvSpPr txBox="1"/>
          <p:nvPr/>
        </p:nvSpPr>
        <p:spPr>
          <a:xfrm>
            <a:off x="0" y="2736502"/>
            <a:ext cx="9144000" cy="1569660"/>
          </a:xfrm>
          <a:prstGeom prst="rect">
            <a:avLst/>
          </a:prstGeom>
          <a:noFill/>
        </p:spPr>
        <p:txBody>
          <a:bodyPr wrap="square" rtlCol="0">
            <a:spAutoFit/>
          </a:bodyPr>
          <a:lstStyle/>
          <a:p>
            <a:pPr algn="ctr"/>
            <a:r>
              <a:rPr lang="en-US" sz="32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Thank You !!!</a:t>
            </a:r>
          </a:p>
          <a:p>
            <a:pPr algn="ctr"/>
            <a:endParaRPr lang="en-US" sz="32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en-US" sz="3200"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Questions ???</a:t>
            </a:r>
          </a:p>
        </p:txBody>
      </p:sp>
      <p:sp>
        <p:nvSpPr>
          <p:cNvPr id="3" name="Slide Number Placeholder 2">
            <a:extLst>
              <a:ext uri="{FF2B5EF4-FFF2-40B4-BE49-F238E27FC236}">
                <a16:creationId xmlns:a16="http://schemas.microsoft.com/office/drawing/2014/main" id="{77D938F1-ABA3-752A-23DB-EE2F934B6900}"/>
              </a:ext>
            </a:extLst>
          </p:cNvPr>
          <p:cNvSpPr>
            <a:spLocks noGrp="1"/>
          </p:cNvSpPr>
          <p:nvPr>
            <p:ph type="sldNum" sz="quarter" idx="12"/>
          </p:nvPr>
        </p:nvSpPr>
        <p:spPr/>
        <p:txBody>
          <a:bodyPr/>
          <a:lstStyle/>
          <a:p>
            <a:fld id="{953B5FA5-872A-614F-B260-E67B60034C7D}" type="slidenum">
              <a:rPr lang="en-US" smtClean="0"/>
              <a:t>24</a:t>
            </a:fld>
            <a:endParaRPr lang="en-US"/>
          </a:p>
        </p:txBody>
      </p:sp>
    </p:spTree>
    <p:extLst>
      <p:ext uri="{BB962C8B-B14F-4D97-AF65-F5344CB8AC3E}">
        <p14:creationId xmlns:p14="http://schemas.microsoft.com/office/powerpoint/2010/main" val="2464405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034F26-037D-5BFE-48C5-FD1605FA0D1D}"/>
              </a:ext>
            </a:extLst>
          </p:cNvPr>
          <p:cNvSpPr>
            <a:spLocks noGrp="1"/>
          </p:cNvSpPr>
          <p:nvPr>
            <p:ph type="sldNum" sz="quarter" idx="12"/>
          </p:nvPr>
        </p:nvSpPr>
        <p:spPr/>
        <p:txBody>
          <a:bodyPr/>
          <a:lstStyle/>
          <a:p>
            <a:fld id="{953B5FA5-872A-614F-B260-E67B60034C7D}" type="slidenum">
              <a:rPr lang="en-US" smtClean="0"/>
              <a:t>25</a:t>
            </a:fld>
            <a:endParaRPr lang="en-US"/>
          </a:p>
        </p:txBody>
      </p:sp>
      <p:sp>
        <p:nvSpPr>
          <p:cNvPr id="3" name="TextBox 2">
            <a:extLst>
              <a:ext uri="{FF2B5EF4-FFF2-40B4-BE49-F238E27FC236}">
                <a16:creationId xmlns:a16="http://schemas.microsoft.com/office/drawing/2014/main" id="{7D8837DF-4865-078E-0144-0A72D070AACB}"/>
              </a:ext>
            </a:extLst>
          </p:cNvPr>
          <p:cNvSpPr txBox="1"/>
          <p:nvPr/>
        </p:nvSpPr>
        <p:spPr>
          <a:xfrm>
            <a:off x="0" y="2967335"/>
            <a:ext cx="9144000" cy="461665"/>
          </a:xfrm>
          <a:prstGeom prst="rect">
            <a:avLst/>
          </a:prstGeom>
          <a:noFill/>
        </p:spPr>
        <p:txBody>
          <a:bodyPr wrap="square" rtlCol="0">
            <a:spAutoFit/>
          </a:bodyPr>
          <a:lstStyle/>
          <a:p>
            <a:pPr algn="ctr"/>
            <a:r>
              <a:rPr lang="en-US" sz="2400" dirty="0">
                <a:solidFill>
                  <a:schemeClr val="accent1">
                    <a:lumMod val="50000"/>
                  </a:schemeClr>
                </a:solidFill>
                <a:latin typeface="Arial" panose="020B0604020202020204" pitchFamily="34" charset="0"/>
                <a:cs typeface="Arial" panose="020B0604020202020204" pitchFamily="34" charset="0"/>
              </a:rPr>
              <a:t>BACKUP SLIDES</a:t>
            </a:r>
          </a:p>
        </p:txBody>
      </p:sp>
      <p:sp>
        <p:nvSpPr>
          <p:cNvPr id="7" name="TextBox 6">
            <a:extLst>
              <a:ext uri="{FF2B5EF4-FFF2-40B4-BE49-F238E27FC236}">
                <a16:creationId xmlns:a16="http://schemas.microsoft.com/office/drawing/2014/main" id="{18F80C32-DBC3-8844-8CE6-E1C98FE2F33C}"/>
              </a:ext>
            </a:extLst>
          </p:cNvPr>
          <p:cNvSpPr txBox="1"/>
          <p:nvPr/>
        </p:nvSpPr>
        <p:spPr>
          <a:xfrm>
            <a:off x="1902051" y="6308080"/>
            <a:ext cx="5733301" cy="461665"/>
          </a:xfrm>
          <a:prstGeom prst="rect">
            <a:avLst/>
          </a:prstGeom>
          <a:noFill/>
        </p:spPr>
        <p:txBody>
          <a:bodyPr wrap="none" rtlCol="0">
            <a:spAutoFit/>
          </a:bodyPr>
          <a:lstStyle/>
          <a:p>
            <a:pPr algn="ctr"/>
            <a:r>
              <a:rPr lang="en-US" sz="2400" dirty="0" err="1">
                <a:solidFill>
                  <a:schemeClr val="accent1">
                    <a:lumMod val="50000"/>
                  </a:schemeClr>
                </a:solidFill>
                <a:latin typeface="Arial" panose="020B0604020202020204" pitchFamily="34" charset="0"/>
                <a:cs typeface="Arial" panose="020B0604020202020204" pitchFamily="34" charset="0"/>
              </a:rPr>
              <a:t>Backshell</a:t>
            </a:r>
            <a:r>
              <a:rPr lang="en-US" sz="2400" dirty="0">
                <a:solidFill>
                  <a:schemeClr val="accent1">
                    <a:lumMod val="50000"/>
                  </a:schemeClr>
                </a:solidFill>
                <a:latin typeface="Arial" panose="020B0604020202020204" pitchFamily="34" charset="0"/>
                <a:cs typeface="Arial" panose="020B0604020202020204" pitchFamily="34" charset="0"/>
              </a:rPr>
              <a:t> Radiation Analysis with US3D </a:t>
            </a:r>
          </a:p>
        </p:txBody>
      </p:sp>
      <p:pic>
        <p:nvPicPr>
          <p:cNvPr id="8" name="Picture 7">
            <a:extLst>
              <a:ext uri="{FF2B5EF4-FFF2-40B4-BE49-F238E27FC236}">
                <a16:creationId xmlns:a16="http://schemas.microsoft.com/office/drawing/2014/main" id="{B3374888-0225-24D8-8C98-3C9C00825E92}"/>
              </a:ext>
            </a:extLst>
          </p:cNvPr>
          <p:cNvPicPr>
            <a:picLocks noChangeAspect="1"/>
          </p:cNvPicPr>
          <p:nvPr/>
        </p:nvPicPr>
        <p:blipFill>
          <a:blip r:embed="rId2"/>
          <a:stretch>
            <a:fillRect/>
          </a:stretch>
        </p:blipFill>
        <p:spPr>
          <a:xfrm>
            <a:off x="-196102" y="5858546"/>
            <a:ext cx="1606285" cy="903536"/>
          </a:xfrm>
          <a:prstGeom prst="rect">
            <a:avLst/>
          </a:prstGeom>
        </p:spPr>
      </p:pic>
      <p:pic>
        <p:nvPicPr>
          <p:cNvPr id="4" name="Picture 3" descr="Icon&#10;&#10;Description automatically generated">
            <a:extLst>
              <a:ext uri="{FF2B5EF4-FFF2-40B4-BE49-F238E27FC236}">
                <a16:creationId xmlns:a16="http://schemas.microsoft.com/office/drawing/2014/main" id="{1DF94B2E-21D4-4957-FFFB-FA4350342C9F}"/>
              </a:ext>
            </a:extLst>
          </p:cNvPr>
          <p:cNvPicPr>
            <a:picLocks noChangeAspect="1"/>
          </p:cNvPicPr>
          <p:nvPr/>
        </p:nvPicPr>
        <p:blipFill>
          <a:blip r:embed="rId3"/>
          <a:stretch>
            <a:fillRect/>
          </a:stretch>
        </p:blipFill>
        <p:spPr>
          <a:xfrm>
            <a:off x="7635352" y="6099316"/>
            <a:ext cx="1508648" cy="616278"/>
          </a:xfrm>
          <a:prstGeom prst="rect">
            <a:avLst/>
          </a:prstGeom>
        </p:spPr>
      </p:pic>
      <p:cxnSp>
        <p:nvCxnSpPr>
          <p:cNvPr id="6" name="Straight Connector 5">
            <a:extLst>
              <a:ext uri="{FF2B5EF4-FFF2-40B4-BE49-F238E27FC236}">
                <a16:creationId xmlns:a16="http://schemas.microsoft.com/office/drawing/2014/main" id="{84606DA8-EC35-8195-9CF3-C45FA7801CB4}"/>
              </a:ext>
            </a:extLst>
          </p:cNvPr>
          <p:cNvCxnSpPr>
            <a:cxnSpLocks/>
          </p:cNvCxnSpPr>
          <p:nvPr/>
        </p:nvCxnSpPr>
        <p:spPr>
          <a:xfrm>
            <a:off x="1158949" y="6308080"/>
            <a:ext cx="658155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84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D9D0AB9-E90B-1F7D-3875-22144465E9F7}"/>
              </a:ext>
            </a:extLst>
          </p:cNvPr>
          <p:cNvPicPr>
            <a:picLocks noChangeAspect="1"/>
          </p:cNvPicPr>
          <p:nvPr/>
        </p:nvPicPr>
        <p:blipFill>
          <a:blip r:embed="rId2"/>
          <a:stretch>
            <a:fillRect/>
          </a:stretch>
        </p:blipFill>
        <p:spPr>
          <a:xfrm>
            <a:off x="2595785" y="1455758"/>
            <a:ext cx="4414422" cy="5362486"/>
          </a:xfrm>
          <a:prstGeom prst="rect">
            <a:avLst/>
          </a:prstGeom>
        </p:spPr>
      </p:pic>
      <p:sp>
        <p:nvSpPr>
          <p:cNvPr id="12" name="TextBox 11">
            <a:extLst>
              <a:ext uri="{FF2B5EF4-FFF2-40B4-BE49-F238E27FC236}">
                <a16:creationId xmlns:a16="http://schemas.microsoft.com/office/drawing/2014/main" id="{98A4E8C1-EB6A-CDF9-BAF9-93B5B527A9BE}"/>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Simulation using Hybrid Mesh: CFD solution</a:t>
            </a:r>
          </a:p>
        </p:txBody>
      </p:sp>
      <p:graphicFrame>
        <p:nvGraphicFramePr>
          <p:cNvPr id="5" name="Table 6">
            <a:extLst>
              <a:ext uri="{FF2B5EF4-FFF2-40B4-BE49-F238E27FC236}">
                <a16:creationId xmlns:a16="http://schemas.microsoft.com/office/drawing/2014/main" id="{A0017310-0F01-9880-28DC-6ECD240C6A33}"/>
              </a:ext>
            </a:extLst>
          </p:cNvPr>
          <p:cNvGraphicFramePr>
            <a:graphicFrameLocks noGrp="1"/>
          </p:cNvGraphicFramePr>
          <p:nvPr>
            <p:extLst>
              <p:ext uri="{D42A27DB-BD31-4B8C-83A1-F6EECF244321}">
                <p14:modId xmlns:p14="http://schemas.microsoft.com/office/powerpoint/2010/main" val="3145549213"/>
              </p:ext>
            </p:extLst>
          </p:nvPr>
        </p:nvGraphicFramePr>
        <p:xfrm>
          <a:off x="149087" y="715617"/>
          <a:ext cx="6096000" cy="7416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65017392"/>
                    </a:ext>
                  </a:extLst>
                </a:gridCol>
                <a:gridCol w="1524000">
                  <a:extLst>
                    <a:ext uri="{9D8B030D-6E8A-4147-A177-3AD203B41FA5}">
                      <a16:colId xmlns:a16="http://schemas.microsoft.com/office/drawing/2014/main" val="2349679348"/>
                    </a:ext>
                  </a:extLst>
                </a:gridCol>
                <a:gridCol w="1524000">
                  <a:extLst>
                    <a:ext uri="{9D8B030D-6E8A-4147-A177-3AD203B41FA5}">
                      <a16:colId xmlns:a16="http://schemas.microsoft.com/office/drawing/2014/main" val="955502748"/>
                    </a:ext>
                  </a:extLst>
                </a:gridCol>
                <a:gridCol w="1524000">
                  <a:extLst>
                    <a:ext uri="{9D8B030D-6E8A-4147-A177-3AD203B41FA5}">
                      <a16:colId xmlns:a16="http://schemas.microsoft.com/office/drawing/2014/main" val="1108776606"/>
                    </a:ext>
                  </a:extLst>
                </a:gridCol>
              </a:tblGrid>
              <a:tr h="370840">
                <a:tc>
                  <a:txBody>
                    <a:bodyPr/>
                    <a:lstStyle/>
                    <a:p>
                      <a:pPr algn="ctr"/>
                      <a:r>
                        <a:rPr lang="en-US" dirty="0">
                          <a:latin typeface="Helvetica" pitchFamily="2" charset="0"/>
                        </a:rPr>
                        <a:t>t, s</a:t>
                      </a:r>
                    </a:p>
                  </a:txBody>
                  <a:tcPr anchor="ctr"/>
                </a:tc>
                <a:tc>
                  <a:txBody>
                    <a:bodyPr/>
                    <a:lstStyle/>
                    <a:p>
                      <a:pPr algn="ctr"/>
                      <a:r>
                        <a:rPr lang="en-US" dirty="0">
                          <a:latin typeface="Helvetica" pitchFamily="2" charset="0"/>
                        </a:rPr>
                        <a:t>⍴</a:t>
                      </a:r>
                      <a:r>
                        <a:rPr lang="en-US" baseline="-25000" dirty="0">
                          <a:latin typeface="Helvetica" pitchFamily="2" charset="0"/>
                        </a:rPr>
                        <a:t>∞</a:t>
                      </a:r>
                      <a:r>
                        <a:rPr lang="en-US" baseline="0" dirty="0">
                          <a:latin typeface="Helvetica" pitchFamily="2" charset="0"/>
                        </a:rPr>
                        <a:t>, kg/m</a:t>
                      </a:r>
                      <a:r>
                        <a:rPr lang="en-US" baseline="30000" dirty="0">
                          <a:latin typeface="Helvetica" pitchFamily="2" charset="0"/>
                        </a:rPr>
                        <a:t>3</a:t>
                      </a:r>
                    </a:p>
                  </a:txBody>
                  <a:tcPr anchor="ctr"/>
                </a:tc>
                <a:tc>
                  <a:txBody>
                    <a:bodyPr/>
                    <a:lstStyle/>
                    <a:p>
                      <a:pPr algn="ctr"/>
                      <a:r>
                        <a:rPr lang="en-US" dirty="0">
                          <a:latin typeface="Helvetica" pitchFamily="2" charset="0"/>
                        </a:rPr>
                        <a:t>V</a:t>
                      </a:r>
                      <a:r>
                        <a:rPr lang="en-US" baseline="-25000" dirty="0">
                          <a:latin typeface="Helvetica" pitchFamily="2" charset="0"/>
                        </a:rPr>
                        <a:t>∞</a:t>
                      </a:r>
                      <a:r>
                        <a:rPr lang="en-US" baseline="0" dirty="0">
                          <a:latin typeface="Helvetica" pitchFamily="2" charset="0"/>
                        </a:rPr>
                        <a:t>, m/s</a:t>
                      </a:r>
                      <a:endParaRPr lang="en-US" baseline="-25000" dirty="0">
                        <a:latin typeface="Helvetica" pitchFamily="2" charset="0"/>
                      </a:endParaRPr>
                    </a:p>
                  </a:txBody>
                  <a:tcPr anchor="ctr"/>
                </a:tc>
                <a:tc>
                  <a:txBody>
                    <a:bodyPr/>
                    <a:lstStyle/>
                    <a:p>
                      <a:pPr algn="ctr"/>
                      <a:r>
                        <a:rPr lang="en-US" dirty="0">
                          <a:latin typeface="Helvetica" pitchFamily="2" charset="0"/>
                        </a:rPr>
                        <a:t>T</a:t>
                      </a:r>
                      <a:r>
                        <a:rPr lang="en-US" baseline="-25000" dirty="0">
                          <a:latin typeface="Helvetica" pitchFamily="2" charset="0"/>
                        </a:rPr>
                        <a:t>∞</a:t>
                      </a:r>
                      <a:r>
                        <a:rPr lang="en-US" baseline="0" dirty="0">
                          <a:latin typeface="Helvetica" pitchFamily="2" charset="0"/>
                        </a:rPr>
                        <a:t>, K</a:t>
                      </a:r>
                      <a:endParaRPr lang="en-US" baseline="-25000" dirty="0">
                        <a:latin typeface="Helvetica" pitchFamily="2" charset="0"/>
                      </a:endParaRPr>
                    </a:p>
                  </a:txBody>
                  <a:tcPr anchor="ctr"/>
                </a:tc>
                <a:extLst>
                  <a:ext uri="{0D108BD9-81ED-4DB2-BD59-A6C34878D82A}">
                    <a16:rowId xmlns:a16="http://schemas.microsoft.com/office/drawing/2014/main" val="3638100700"/>
                  </a:ext>
                </a:extLst>
              </a:tr>
              <a:tr h="370840">
                <a:tc>
                  <a:txBody>
                    <a:bodyPr/>
                    <a:lstStyle/>
                    <a:p>
                      <a:pPr algn="ctr"/>
                      <a:r>
                        <a:rPr lang="en-US" dirty="0">
                          <a:latin typeface="Helvetica" pitchFamily="2" charset="0"/>
                        </a:rPr>
                        <a:t>117.0</a:t>
                      </a:r>
                    </a:p>
                  </a:txBody>
                  <a:tcPr anchor="ctr"/>
                </a:tc>
                <a:tc>
                  <a:txBody>
                    <a:bodyPr/>
                    <a:lstStyle/>
                    <a:p>
                      <a:pPr algn="ctr"/>
                      <a:r>
                        <a:rPr lang="en-US" dirty="0">
                          <a:latin typeface="Helvetica" pitchFamily="2" charset="0"/>
                        </a:rPr>
                        <a:t>4.16E-03</a:t>
                      </a:r>
                    </a:p>
                  </a:txBody>
                  <a:tcPr anchor="ctr"/>
                </a:tc>
                <a:tc>
                  <a:txBody>
                    <a:bodyPr/>
                    <a:lstStyle/>
                    <a:p>
                      <a:pPr algn="ctr"/>
                      <a:r>
                        <a:rPr lang="en-US" dirty="0">
                          <a:latin typeface="Helvetica" pitchFamily="2" charset="0"/>
                        </a:rPr>
                        <a:t>1645.0</a:t>
                      </a:r>
                    </a:p>
                  </a:txBody>
                  <a:tcPr anchor="ctr"/>
                </a:tc>
                <a:tc>
                  <a:txBody>
                    <a:bodyPr/>
                    <a:lstStyle/>
                    <a:p>
                      <a:pPr algn="ctr"/>
                      <a:r>
                        <a:rPr lang="en-US" dirty="0">
                          <a:latin typeface="Helvetica" pitchFamily="2" charset="0"/>
                        </a:rPr>
                        <a:t>194.2</a:t>
                      </a:r>
                    </a:p>
                  </a:txBody>
                  <a:tcPr anchor="ctr"/>
                </a:tc>
                <a:extLst>
                  <a:ext uri="{0D108BD9-81ED-4DB2-BD59-A6C34878D82A}">
                    <a16:rowId xmlns:a16="http://schemas.microsoft.com/office/drawing/2014/main" val="3273780481"/>
                  </a:ext>
                </a:extLst>
              </a:tr>
            </a:tbl>
          </a:graphicData>
        </a:graphic>
      </p:graphicFrame>
      <p:pic>
        <p:nvPicPr>
          <p:cNvPr id="13" name="Picture 12">
            <a:extLst>
              <a:ext uri="{FF2B5EF4-FFF2-40B4-BE49-F238E27FC236}">
                <a16:creationId xmlns:a16="http://schemas.microsoft.com/office/drawing/2014/main" id="{C41524EA-4FCF-9460-935B-7650E0546D1B}"/>
              </a:ext>
            </a:extLst>
          </p:cNvPr>
          <p:cNvPicPr>
            <a:picLocks noChangeAspect="1"/>
          </p:cNvPicPr>
          <p:nvPr/>
        </p:nvPicPr>
        <p:blipFill>
          <a:blip r:embed="rId3"/>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4319ABE8-B717-7A30-7B5E-9D954F3A8778}"/>
              </a:ext>
            </a:extLst>
          </p:cNvPr>
          <p:cNvSpPr>
            <a:spLocks noGrp="1"/>
          </p:cNvSpPr>
          <p:nvPr>
            <p:ph type="sldNum" sz="quarter" idx="12"/>
          </p:nvPr>
        </p:nvSpPr>
        <p:spPr/>
        <p:txBody>
          <a:bodyPr/>
          <a:lstStyle/>
          <a:p>
            <a:fld id="{953B5FA5-872A-614F-B260-E67B60034C7D}" type="slidenum">
              <a:rPr lang="en-US" smtClean="0"/>
              <a:t>26</a:t>
            </a:fld>
            <a:endParaRPr lang="en-US"/>
          </a:p>
        </p:txBody>
      </p:sp>
      <p:pic>
        <p:nvPicPr>
          <p:cNvPr id="6" name="Picture 5" descr="Icon&#10;&#10;Description automatically generated">
            <a:extLst>
              <a:ext uri="{FF2B5EF4-FFF2-40B4-BE49-F238E27FC236}">
                <a16:creationId xmlns:a16="http://schemas.microsoft.com/office/drawing/2014/main" id="{35CCBC1D-DEEB-C53F-DC5A-D3C410353A55}"/>
              </a:ext>
            </a:extLst>
          </p:cNvPr>
          <p:cNvPicPr>
            <a:picLocks noChangeAspect="1"/>
          </p:cNvPicPr>
          <p:nvPr/>
        </p:nvPicPr>
        <p:blipFill>
          <a:blip r:embed="rId4"/>
          <a:stretch>
            <a:fillRect/>
          </a:stretch>
        </p:blipFill>
        <p:spPr>
          <a:xfrm>
            <a:off x="0" y="39756"/>
            <a:ext cx="763785" cy="312004"/>
          </a:xfrm>
          <a:prstGeom prst="rect">
            <a:avLst/>
          </a:prstGeom>
        </p:spPr>
      </p:pic>
    </p:spTree>
    <p:extLst>
      <p:ext uri="{BB962C8B-B14F-4D97-AF65-F5344CB8AC3E}">
        <p14:creationId xmlns:p14="http://schemas.microsoft.com/office/powerpoint/2010/main" val="261014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F365774-B874-5632-B22B-527A471E7C92}"/>
              </a:ext>
            </a:extLst>
          </p:cNvPr>
          <p:cNvPicPr>
            <a:picLocks noChangeAspect="1"/>
          </p:cNvPicPr>
          <p:nvPr/>
        </p:nvPicPr>
        <p:blipFill>
          <a:blip r:embed="rId2"/>
          <a:stretch>
            <a:fillRect/>
          </a:stretch>
        </p:blipFill>
        <p:spPr>
          <a:xfrm>
            <a:off x="1505594" y="715617"/>
            <a:ext cx="6132812" cy="5536325"/>
          </a:xfrm>
          <a:prstGeom prst="rect">
            <a:avLst/>
          </a:prstGeom>
        </p:spPr>
      </p:pic>
      <p:sp>
        <p:nvSpPr>
          <p:cNvPr id="7" name="TextBox 6">
            <a:extLst>
              <a:ext uri="{FF2B5EF4-FFF2-40B4-BE49-F238E27FC236}">
                <a16:creationId xmlns:a16="http://schemas.microsoft.com/office/drawing/2014/main" id="{F186AC70-0CB0-2EBD-F6D1-050C496150A8}"/>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Simulation using Hybrid Mesh: Trajectory point</a:t>
            </a:r>
          </a:p>
        </p:txBody>
      </p:sp>
      <p:sp>
        <p:nvSpPr>
          <p:cNvPr id="8" name="Oval 7">
            <a:extLst>
              <a:ext uri="{FF2B5EF4-FFF2-40B4-BE49-F238E27FC236}">
                <a16:creationId xmlns:a16="http://schemas.microsoft.com/office/drawing/2014/main" id="{14705310-D6EE-3779-0632-503BF425C0E7}"/>
              </a:ext>
            </a:extLst>
          </p:cNvPr>
          <p:cNvSpPr/>
          <p:nvPr/>
        </p:nvSpPr>
        <p:spPr>
          <a:xfrm>
            <a:off x="2367185" y="4939469"/>
            <a:ext cx="692210" cy="692209"/>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pic>
        <p:nvPicPr>
          <p:cNvPr id="9" name="Picture 8">
            <a:extLst>
              <a:ext uri="{FF2B5EF4-FFF2-40B4-BE49-F238E27FC236}">
                <a16:creationId xmlns:a16="http://schemas.microsoft.com/office/drawing/2014/main" id="{63C30BCF-7901-141B-9CEA-31306844E7D6}"/>
              </a:ext>
            </a:extLst>
          </p:cNvPr>
          <p:cNvPicPr>
            <a:picLocks noChangeAspect="1"/>
          </p:cNvPicPr>
          <p:nvPr/>
        </p:nvPicPr>
        <p:blipFill>
          <a:blip r:embed="rId3"/>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47A6AF5B-4234-1A30-D1D1-DB90AD917B22}"/>
              </a:ext>
            </a:extLst>
          </p:cNvPr>
          <p:cNvSpPr>
            <a:spLocks noGrp="1"/>
          </p:cNvSpPr>
          <p:nvPr>
            <p:ph type="sldNum" sz="quarter" idx="12"/>
          </p:nvPr>
        </p:nvSpPr>
        <p:spPr/>
        <p:txBody>
          <a:bodyPr/>
          <a:lstStyle/>
          <a:p>
            <a:fld id="{953B5FA5-872A-614F-B260-E67B60034C7D}" type="slidenum">
              <a:rPr lang="en-US" smtClean="0"/>
              <a:t>27</a:t>
            </a:fld>
            <a:endParaRPr lang="en-US"/>
          </a:p>
        </p:txBody>
      </p:sp>
      <p:pic>
        <p:nvPicPr>
          <p:cNvPr id="4" name="Picture 3" descr="Icon&#10;&#10;Description automatically generated">
            <a:extLst>
              <a:ext uri="{FF2B5EF4-FFF2-40B4-BE49-F238E27FC236}">
                <a16:creationId xmlns:a16="http://schemas.microsoft.com/office/drawing/2014/main" id="{19542920-7D7A-DF39-38A7-604DF5ED44E0}"/>
              </a:ext>
            </a:extLst>
          </p:cNvPr>
          <p:cNvPicPr>
            <a:picLocks noChangeAspect="1"/>
          </p:cNvPicPr>
          <p:nvPr/>
        </p:nvPicPr>
        <p:blipFill>
          <a:blip r:embed="rId4"/>
          <a:stretch>
            <a:fillRect/>
          </a:stretch>
        </p:blipFill>
        <p:spPr>
          <a:xfrm>
            <a:off x="0" y="39756"/>
            <a:ext cx="763785" cy="312004"/>
          </a:xfrm>
          <a:prstGeom prst="rect">
            <a:avLst/>
          </a:prstGeom>
        </p:spPr>
      </p:pic>
    </p:spTree>
    <p:extLst>
      <p:ext uri="{BB962C8B-B14F-4D97-AF65-F5344CB8AC3E}">
        <p14:creationId xmlns:p14="http://schemas.microsoft.com/office/powerpoint/2010/main" val="144119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Box 2">
            <a:extLst>
              <a:ext uri="{FF2B5EF4-FFF2-40B4-BE49-F238E27FC236}">
                <a16:creationId xmlns:a16="http://schemas.microsoft.com/office/drawing/2014/main" id="{5A78AFD9-EC6A-87F3-B64A-88EB59703DFC}"/>
              </a:ext>
            </a:extLst>
          </p:cNvPr>
          <p:cNvSpPr txBox="1"/>
          <p:nvPr/>
        </p:nvSpPr>
        <p:spPr>
          <a:xfrm>
            <a:off x="208723" y="715617"/>
            <a:ext cx="8786190" cy="369332"/>
          </a:xfrm>
          <a:prstGeom prst="rect">
            <a:avLst/>
          </a:prstGeom>
        </p:spPr>
        <p:txBody>
          <a:bodyPr wrap="square" rtlCol="0">
            <a:spAutoFit/>
          </a:bodyPr>
          <a:lstStyle/>
          <a:p>
            <a:pPr marL="285750" indent="-285750">
              <a:buFont typeface="Wingdings" pitchFamily="2" charset="2"/>
              <a:buChar char="§"/>
            </a:pPr>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1011EA2E-BEF9-129E-20AD-982C2ED896B0}"/>
              </a:ext>
            </a:extLst>
          </p:cNvPr>
          <p:cNvPicPr>
            <a:picLocks noChangeAspect="1"/>
          </p:cNvPicPr>
          <p:nvPr/>
        </p:nvPicPr>
        <p:blipFill>
          <a:blip r:embed="rId2"/>
          <a:stretch>
            <a:fillRect/>
          </a:stretch>
        </p:blipFill>
        <p:spPr>
          <a:xfrm>
            <a:off x="1328870" y="715617"/>
            <a:ext cx="6781088" cy="6019169"/>
          </a:xfrm>
          <a:prstGeom prst="rect">
            <a:avLst/>
          </a:prstGeom>
        </p:spPr>
      </p:pic>
      <p:sp>
        <p:nvSpPr>
          <p:cNvPr id="7" name="TextBox 6">
            <a:extLst>
              <a:ext uri="{FF2B5EF4-FFF2-40B4-BE49-F238E27FC236}">
                <a16:creationId xmlns:a16="http://schemas.microsoft.com/office/drawing/2014/main" id="{1FC9B7F7-02A5-DD90-EA0E-30D863A3C6ED}"/>
              </a:ext>
            </a:extLst>
          </p:cNvPr>
          <p:cNvSpPr txBox="1"/>
          <p:nvPr/>
        </p:nvSpPr>
        <p:spPr>
          <a:xfrm>
            <a:off x="0" y="39756"/>
            <a:ext cx="9144000" cy="430887"/>
          </a:xfrm>
          <a:prstGeom prst="rect">
            <a:avLst/>
          </a:prstGeom>
          <a:noFill/>
        </p:spPr>
        <p:txBody>
          <a:bodyPr wrap="square" rtlCol="0">
            <a:spAutoFit/>
          </a:bodyPr>
          <a:lstStyle/>
          <a:p>
            <a:pPr algn="ctr"/>
            <a:r>
              <a:rPr lang="en-US" sz="2200" dirty="0">
                <a:solidFill>
                  <a:srgbClr val="002060"/>
                </a:solidFill>
                <a:latin typeface="Arial" panose="020B0604020202020204" pitchFamily="34" charset="0"/>
                <a:cs typeface="Arial" panose="020B0604020202020204" pitchFamily="34" charset="0"/>
              </a:rPr>
              <a:t>Analysis – Simulation using Hybrid Mesh: Results</a:t>
            </a:r>
          </a:p>
        </p:txBody>
      </p:sp>
      <p:sp>
        <p:nvSpPr>
          <p:cNvPr id="8" name="Oval 7">
            <a:extLst>
              <a:ext uri="{FF2B5EF4-FFF2-40B4-BE49-F238E27FC236}">
                <a16:creationId xmlns:a16="http://schemas.microsoft.com/office/drawing/2014/main" id="{4612BAAE-621B-1211-710C-860C1930C0F9}"/>
              </a:ext>
            </a:extLst>
          </p:cNvPr>
          <p:cNvSpPr/>
          <p:nvPr/>
        </p:nvSpPr>
        <p:spPr>
          <a:xfrm>
            <a:off x="6569311" y="5737199"/>
            <a:ext cx="692210" cy="692209"/>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94483E3-1FB6-A161-A825-9FF1E38E427C}"/>
              </a:ext>
            </a:extLst>
          </p:cNvPr>
          <p:cNvPicPr>
            <a:picLocks noChangeAspect="1"/>
          </p:cNvPicPr>
          <p:nvPr/>
        </p:nvPicPr>
        <p:blipFill>
          <a:blip r:embed="rId3"/>
          <a:stretch>
            <a:fillRect/>
          </a:stretch>
        </p:blipFill>
        <p:spPr>
          <a:xfrm>
            <a:off x="8507338" y="24358"/>
            <a:ext cx="756303" cy="425421"/>
          </a:xfrm>
          <a:prstGeom prst="rect">
            <a:avLst/>
          </a:prstGeom>
        </p:spPr>
      </p:pic>
      <p:sp>
        <p:nvSpPr>
          <p:cNvPr id="2" name="Slide Number Placeholder 1">
            <a:extLst>
              <a:ext uri="{FF2B5EF4-FFF2-40B4-BE49-F238E27FC236}">
                <a16:creationId xmlns:a16="http://schemas.microsoft.com/office/drawing/2014/main" id="{8C8EDFDE-71DA-C4B4-F7EC-B32514441427}"/>
              </a:ext>
            </a:extLst>
          </p:cNvPr>
          <p:cNvSpPr>
            <a:spLocks noGrp="1"/>
          </p:cNvSpPr>
          <p:nvPr>
            <p:ph type="sldNum" sz="quarter" idx="12"/>
          </p:nvPr>
        </p:nvSpPr>
        <p:spPr/>
        <p:txBody>
          <a:bodyPr/>
          <a:lstStyle/>
          <a:p>
            <a:fld id="{953B5FA5-872A-614F-B260-E67B60034C7D}" type="slidenum">
              <a:rPr lang="en-US" smtClean="0"/>
              <a:t>28</a:t>
            </a:fld>
            <a:endParaRPr lang="en-US"/>
          </a:p>
        </p:txBody>
      </p:sp>
      <p:pic>
        <p:nvPicPr>
          <p:cNvPr id="4" name="Picture 3" descr="Icon&#10;&#10;Description automatically generated">
            <a:extLst>
              <a:ext uri="{FF2B5EF4-FFF2-40B4-BE49-F238E27FC236}">
                <a16:creationId xmlns:a16="http://schemas.microsoft.com/office/drawing/2014/main" id="{957B5A1F-32EA-78B3-E0B3-FBD4BFA74209}"/>
              </a:ext>
            </a:extLst>
          </p:cNvPr>
          <p:cNvPicPr>
            <a:picLocks noChangeAspect="1"/>
          </p:cNvPicPr>
          <p:nvPr/>
        </p:nvPicPr>
        <p:blipFill>
          <a:blip r:embed="rId4"/>
          <a:stretch>
            <a:fillRect/>
          </a:stretch>
        </p:blipFill>
        <p:spPr>
          <a:xfrm>
            <a:off x="0" y="39756"/>
            <a:ext cx="763785" cy="312004"/>
          </a:xfrm>
          <a:prstGeom prst="rect">
            <a:avLst/>
          </a:prstGeom>
        </p:spPr>
      </p:pic>
      <p:sp useBgFill="1">
        <p:nvSpPr>
          <p:cNvPr id="5" name="TextBox 4">
            <a:extLst>
              <a:ext uri="{FF2B5EF4-FFF2-40B4-BE49-F238E27FC236}">
                <a16:creationId xmlns:a16="http://schemas.microsoft.com/office/drawing/2014/main" id="{22BA5795-0F85-A199-A88E-AD97816F305A}"/>
              </a:ext>
            </a:extLst>
          </p:cNvPr>
          <p:cNvSpPr txBox="1"/>
          <p:nvPr/>
        </p:nvSpPr>
        <p:spPr>
          <a:xfrm>
            <a:off x="178905" y="530951"/>
            <a:ext cx="8786190" cy="369332"/>
          </a:xfrm>
          <a:prstGeom prst="rect">
            <a:avLst/>
          </a:prstGeom>
        </p:spPr>
        <p:txBody>
          <a:bodyPr wrap="square" rtlCol="0">
            <a:spAutoFit/>
          </a:bodyPr>
          <a:lstStyle/>
          <a:p>
            <a:pPr marL="285750" indent="-285750">
              <a:buFont typeface="Wingdings" pitchFamily="2" charset="2"/>
              <a:buChar char="§"/>
            </a:pPr>
            <a:r>
              <a:rPr lang="en-US" dirty="0">
                <a:latin typeface="Helvetica" pitchFamily="2" charset="0"/>
                <a:cs typeface="Times New Roman" panose="02020603050405020304" pitchFamily="18" charset="0"/>
              </a:rPr>
              <a:t>The relative error between measured data and US3D solution is around 60%. </a:t>
            </a:r>
          </a:p>
        </p:txBody>
      </p:sp>
      <p:cxnSp>
        <p:nvCxnSpPr>
          <p:cNvPr id="11" name="Straight Arrow Connector 10">
            <a:extLst>
              <a:ext uri="{FF2B5EF4-FFF2-40B4-BE49-F238E27FC236}">
                <a16:creationId xmlns:a16="http://schemas.microsoft.com/office/drawing/2014/main" id="{43FD613D-F5C1-783A-2941-C1580EA7F3A9}"/>
              </a:ext>
            </a:extLst>
          </p:cNvPr>
          <p:cNvCxnSpPr>
            <a:cxnSpLocks/>
          </p:cNvCxnSpPr>
          <p:nvPr/>
        </p:nvCxnSpPr>
        <p:spPr>
          <a:xfrm>
            <a:off x="6915416" y="5843654"/>
            <a:ext cx="0" cy="187132"/>
          </a:xfrm>
          <a:prstGeom prst="straightConnector1">
            <a:avLst/>
          </a:prstGeom>
          <a:ln w="28575">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740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P spid="5" grpId="1"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2423</TotalTime>
  <Words>1317</Words>
  <Application>Microsoft Office PowerPoint</Application>
  <PresentationFormat>On-screen Show (4:3)</PresentationFormat>
  <Paragraphs>287</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Calibri Light</vt:lpstr>
      <vt:lpstr>Cambria Math</vt:lpstr>
      <vt:lpstr>Helvetica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Davuluri, Raghava Sai Chaitanya</dc:creator>
  <cp:lastModifiedBy>Gloria A. Mertl</cp:lastModifiedBy>
  <cp:revision>71</cp:revision>
  <dcterms:created xsi:type="dcterms:W3CDTF">2022-06-14T12:32:38Z</dcterms:created>
  <dcterms:modified xsi:type="dcterms:W3CDTF">2022-09-13T18:00:10Z</dcterms:modified>
</cp:coreProperties>
</file>