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24"/>
  </p:notesMasterIdLst>
  <p:handoutMasterIdLst>
    <p:handoutMasterId r:id="rId25"/>
  </p:handoutMasterIdLst>
  <p:sldIdLst>
    <p:sldId id="7241" r:id="rId5"/>
    <p:sldId id="7222" r:id="rId6"/>
    <p:sldId id="257" r:id="rId7"/>
    <p:sldId id="7539" r:id="rId8"/>
    <p:sldId id="7567" r:id="rId9"/>
    <p:sldId id="7484" r:id="rId10"/>
    <p:sldId id="313" r:id="rId11"/>
    <p:sldId id="7569" r:id="rId12"/>
    <p:sldId id="7560" r:id="rId13"/>
    <p:sldId id="7540" r:id="rId14"/>
    <p:sldId id="7483" r:id="rId15"/>
    <p:sldId id="7562" r:id="rId16"/>
    <p:sldId id="7530" r:id="rId17"/>
    <p:sldId id="7564" r:id="rId18"/>
    <p:sldId id="340" r:id="rId19"/>
    <p:sldId id="277" r:id="rId20"/>
    <p:sldId id="7541" r:id="rId21"/>
    <p:sldId id="7558" r:id="rId22"/>
    <p:sldId id="7565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BE85"/>
    <a:srgbClr val="0080FF"/>
    <a:srgbClr val="D883FF"/>
    <a:srgbClr val="FF40FF"/>
    <a:srgbClr val="F4B283"/>
    <a:srgbClr val="C5E0B4"/>
    <a:srgbClr val="FFD579"/>
    <a:srgbClr val="00FA00"/>
    <a:srgbClr val="0053E1"/>
    <a:srgbClr val="E748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B94763-2BC1-0143-A5F1-24C5077F80EC}" v="215" dt="2022-04-26T15:42:32.592"/>
    <p1510:client id="{B1E2B28D-F3E4-47E2-8AF2-C9CD425C009C}" v="7" dt="2022-04-25T18:16:50.3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0" autoAdjust="0"/>
    <p:restoredTop sz="88707" autoAdjust="0"/>
  </p:normalViewPr>
  <p:slideViewPr>
    <p:cSldViewPr snapToGrid="0" snapToObjects="1">
      <p:cViewPr varScale="1">
        <p:scale>
          <a:sx n="151" d="100"/>
          <a:sy n="151" d="100"/>
        </p:scale>
        <p:origin x="1720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27" d="100"/>
          <a:sy n="127" d="100"/>
        </p:scale>
        <p:origin x="316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khouse, Paul W. (LARC-E302)" userId="eaf75b69-4081-455b-85fc-5db77824df3b" providerId="ADAL" clId="{50B94763-2BC1-0143-A5F1-24C5077F80EC}"/>
    <pc:docChg chg="undo custSel addSld delSld modSld sldOrd">
      <pc:chgData name="Stackhouse, Paul W. (LARC-E302)" userId="eaf75b69-4081-455b-85fc-5db77824df3b" providerId="ADAL" clId="{50B94763-2BC1-0143-A5F1-24C5077F80EC}" dt="2022-04-26T16:03:30.965" v="1197" actId="20577"/>
      <pc:docMkLst>
        <pc:docMk/>
      </pc:docMkLst>
      <pc:sldChg chg="modSp mod">
        <pc:chgData name="Stackhouse, Paul W. (LARC-E302)" userId="eaf75b69-4081-455b-85fc-5db77824df3b" providerId="ADAL" clId="{50B94763-2BC1-0143-A5F1-24C5077F80EC}" dt="2022-04-26T15:44:24.847" v="1122" actId="255"/>
        <pc:sldMkLst>
          <pc:docMk/>
          <pc:sldMk cId="855616740" sldId="257"/>
        </pc:sldMkLst>
        <pc:spChg chg="mod">
          <ac:chgData name="Stackhouse, Paul W. (LARC-E302)" userId="eaf75b69-4081-455b-85fc-5db77824df3b" providerId="ADAL" clId="{50B94763-2BC1-0143-A5F1-24C5077F80EC}" dt="2022-04-26T15:44:24.847" v="1122" actId="255"/>
          <ac:spMkLst>
            <pc:docMk/>
            <pc:sldMk cId="855616740" sldId="257"/>
            <ac:spMk id="3" creationId="{117E04A1-DD43-F44B-920B-A341BB9E3833}"/>
          </ac:spMkLst>
        </pc:spChg>
      </pc:sldChg>
      <pc:sldChg chg="del">
        <pc:chgData name="Stackhouse, Paul W. (LARC-E302)" userId="eaf75b69-4081-455b-85fc-5db77824df3b" providerId="ADAL" clId="{50B94763-2BC1-0143-A5F1-24C5077F80EC}" dt="2022-04-26T13:57:07.281" v="466" actId="2696"/>
        <pc:sldMkLst>
          <pc:docMk/>
          <pc:sldMk cId="1340155840" sldId="268"/>
        </pc:sldMkLst>
      </pc:sldChg>
      <pc:sldChg chg="del">
        <pc:chgData name="Stackhouse, Paul W. (LARC-E302)" userId="eaf75b69-4081-455b-85fc-5db77824df3b" providerId="ADAL" clId="{50B94763-2BC1-0143-A5F1-24C5077F80EC}" dt="2022-04-26T13:57:07.281" v="466" actId="2696"/>
        <pc:sldMkLst>
          <pc:docMk/>
          <pc:sldMk cId="806428848" sldId="283"/>
        </pc:sldMkLst>
      </pc:sldChg>
      <pc:sldChg chg="modSp mod">
        <pc:chgData name="Stackhouse, Paul W. (LARC-E302)" userId="eaf75b69-4081-455b-85fc-5db77824df3b" providerId="ADAL" clId="{50B94763-2BC1-0143-A5F1-24C5077F80EC}" dt="2022-04-26T14:55:19.051" v="816" actId="207"/>
        <pc:sldMkLst>
          <pc:docMk/>
          <pc:sldMk cId="2577546164" sldId="340"/>
        </pc:sldMkLst>
        <pc:spChg chg="mod">
          <ac:chgData name="Stackhouse, Paul W. (LARC-E302)" userId="eaf75b69-4081-455b-85fc-5db77824df3b" providerId="ADAL" clId="{50B94763-2BC1-0143-A5F1-24C5077F80EC}" dt="2022-04-26T14:55:19.051" v="816" actId="207"/>
          <ac:spMkLst>
            <pc:docMk/>
            <pc:sldMk cId="2577546164" sldId="340"/>
            <ac:spMk id="93187" creationId="{00000000-0000-0000-0000-000000000000}"/>
          </ac:spMkLst>
        </pc:spChg>
      </pc:sldChg>
      <pc:sldChg chg="modSp del mod">
        <pc:chgData name="Stackhouse, Paul W. (LARC-E302)" userId="eaf75b69-4081-455b-85fc-5db77824df3b" providerId="ADAL" clId="{50B94763-2BC1-0143-A5F1-24C5077F80EC}" dt="2022-04-26T15:42:28.572" v="1113" actId="2696"/>
        <pc:sldMkLst>
          <pc:docMk/>
          <pc:sldMk cId="842445656" sldId="7484"/>
        </pc:sldMkLst>
        <pc:spChg chg="mod">
          <ac:chgData name="Stackhouse, Paul W. (LARC-E302)" userId="eaf75b69-4081-455b-85fc-5db77824df3b" providerId="ADAL" clId="{50B94763-2BC1-0143-A5F1-24C5077F80EC}" dt="2022-04-25T19:05:20.765" v="159" actId="20577"/>
          <ac:spMkLst>
            <pc:docMk/>
            <pc:sldMk cId="842445656" sldId="7484"/>
            <ac:spMk id="15" creationId="{33EFD542-9398-3E4B-89C4-2FBEF23143F4}"/>
          </ac:spMkLst>
        </pc:spChg>
      </pc:sldChg>
      <pc:sldChg chg="add">
        <pc:chgData name="Stackhouse, Paul W. (LARC-E302)" userId="eaf75b69-4081-455b-85fc-5db77824df3b" providerId="ADAL" clId="{50B94763-2BC1-0143-A5F1-24C5077F80EC}" dt="2022-04-26T15:42:32.587" v="1114"/>
        <pc:sldMkLst>
          <pc:docMk/>
          <pc:sldMk cId="3479809129" sldId="7484"/>
        </pc:sldMkLst>
      </pc:sldChg>
      <pc:sldChg chg="del">
        <pc:chgData name="Stackhouse, Paul W. (LARC-E302)" userId="eaf75b69-4081-455b-85fc-5db77824df3b" providerId="ADAL" clId="{50B94763-2BC1-0143-A5F1-24C5077F80EC}" dt="2022-04-26T13:57:07.281" v="466" actId="2696"/>
        <pc:sldMkLst>
          <pc:docMk/>
          <pc:sldMk cId="528946101" sldId="7486"/>
        </pc:sldMkLst>
      </pc:sldChg>
      <pc:sldChg chg="del">
        <pc:chgData name="Stackhouse, Paul W. (LARC-E302)" userId="eaf75b69-4081-455b-85fc-5db77824df3b" providerId="ADAL" clId="{50B94763-2BC1-0143-A5F1-24C5077F80EC}" dt="2022-04-26T13:57:07.281" v="466" actId="2696"/>
        <pc:sldMkLst>
          <pc:docMk/>
          <pc:sldMk cId="943204005" sldId="7521"/>
        </pc:sldMkLst>
      </pc:sldChg>
      <pc:sldChg chg="del">
        <pc:chgData name="Stackhouse, Paul W. (LARC-E302)" userId="eaf75b69-4081-455b-85fc-5db77824df3b" providerId="ADAL" clId="{50B94763-2BC1-0143-A5F1-24C5077F80EC}" dt="2022-04-25T18:24:34.698" v="89" actId="2696"/>
        <pc:sldMkLst>
          <pc:docMk/>
          <pc:sldMk cId="819348167" sldId="7524"/>
        </pc:sldMkLst>
      </pc:sldChg>
      <pc:sldChg chg="add del">
        <pc:chgData name="Stackhouse, Paul W. (LARC-E302)" userId="eaf75b69-4081-455b-85fc-5db77824df3b" providerId="ADAL" clId="{50B94763-2BC1-0143-A5F1-24C5077F80EC}" dt="2022-04-26T13:57:39.393" v="467" actId="2696"/>
        <pc:sldMkLst>
          <pc:docMk/>
          <pc:sldMk cId="2849779953" sldId="7524"/>
        </pc:sldMkLst>
      </pc:sldChg>
      <pc:sldChg chg="modSp mod">
        <pc:chgData name="Stackhouse, Paul W. (LARC-E302)" userId="eaf75b69-4081-455b-85fc-5db77824df3b" providerId="ADAL" clId="{50B94763-2BC1-0143-A5F1-24C5077F80EC}" dt="2022-04-25T18:30:49.966" v="147" actId="1038"/>
        <pc:sldMkLst>
          <pc:docMk/>
          <pc:sldMk cId="2372576945" sldId="7530"/>
        </pc:sldMkLst>
        <pc:picChg chg="mod">
          <ac:chgData name="Stackhouse, Paul W. (LARC-E302)" userId="eaf75b69-4081-455b-85fc-5db77824df3b" providerId="ADAL" clId="{50B94763-2BC1-0143-A5F1-24C5077F80EC}" dt="2022-04-25T18:30:13.757" v="138" actId="14100"/>
          <ac:picMkLst>
            <pc:docMk/>
            <pc:sldMk cId="2372576945" sldId="7530"/>
            <ac:picMk id="7" creationId="{396D22A0-8207-5E4D-A4C8-A090F94E7FE2}"/>
          </ac:picMkLst>
        </pc:picChg>
        <pc:picChg chg="mod">
          <ac:chgData name="Stackhouse, Paul W. (LARC-E302)" userId="eaf75b69-4081-455b-85fc-5db77824df3b" providerId="ADAL" clId="{50B94763-2BC1-0143-A5F1-24C5077F80EC}" dt="2022-04-25T18:30:19.085" v="140" actId="14100"/>
          <ac:picMkLst>
            <pc:docMk/>
            <pc:sldMk cId="2372576945" sldId="7530"/>
            <ac:picMk id="13" creationId="{F4493E8F-77AB-BC40-8624-13597C1DDA1D}"/>
          </ac:picMkLst>
        </pc:picChg>
        <pc:cxnChg chg="mod">
          <ac:chgData name="Stackhouse, Paul W. (LARC-E302)" userId="eaf75b69-4081-455b-85fc-5db77824df3b" providerId="ADAL" clId="{50B94763-2BC1-0143-A5F1-24C5077F80EC}" dt="2022-04-25T18:30:49.966" v="147" actId="1038"/>
          <ac:cxnSpMkLst>
            <pc:docMk/>
            <pc:sldMk cId="2372576945" sldId="7530"/>
            <ac:cxnSpMk id="10" creationId="{E9D01947-E99C-7F41-BC73-75744A8B7E16}"/>
          </ac:cxnSpMkLst>
        </pc:cxnChg>
        <pc:cxnChg chg="mod">
          <ac:chgData name="Stackhouse, Paul W. (LARC-E302)" userId="eaf75b69-4081-455b-85fc-5db77824df3b" providerId="ADAL" clId="{50B94763-2BC1-0143-A5F1-24C5077F80EC}" dt="2022-04-25T18:30:46.662" v="146" actId="1038"/>
          <ac:cxnSpMkLst>
            <pc:docMk/>
            <pc:sldMk cId="2372576945" sldId="7530"/>
            <ac:cxnSpMk id="11" creationId="{014CC16E-6F68-974C-93E7-B1B4D77BFA1A}"/>
          </ac:cxnSpMkLst>
        </pc:cxnChg>
      </pc:sldChg>
      <pc:sldChg chg="del">
        <pc:chgData name="Stackhouse, Paul W. (LARC-E302)" userId="eaf75b69-4081-455b-85fc-5db77824df3b" providerId="ADAL" clId="{50B94763-2BC1-0143-A5F1-24C5077F80EC}" dt="2022-04-26T13:57:07.281" v="466" actId="2696"/>
        <pc:sldMkLst>
          <pc:docMk/>
          <pc:sldMk cId="956579457" sldId="7532"/>
        </pc:sldMkLst>
      </pc:sldChg>
      <pc:sldChg chg="del">
        <pc:chgData name="Stackhouse, Paul W. (LARC-E302)" userId="eaf75b69-4081-455b-85fc-5db77824df3b" providerId="ADAL" clId="{50B94763-2BC1-0143-A5F1-24C5077F80EC}" dt="2022-04-26T13:57:07.281" v="466" actId="2696"/>
        <pc:sldMkLst>
          <pc:docMk/>
          <pc:sldMk cId="1245221728" sldId="7533"/>
        </pc:sldMkLst>
      </pc:sldChg>
      <pc:sldChg chg="add">
        <pc:chgData name="Stackhouse, Paul W. (LARC-E302)" userId="eaf75b69-4081-455b-85fc-5db77824df3b" providerId="ADAL" clId="{50B94763-2BC1-0143-A5F1-24C5077F80EC}" dt="2022-04-26T15:08:20.730" v="903"/>
        <pc:sldMkLst>
          <pc:docMk/>
          <pc:sldMk cId="146541321" sldId="7558"/>
        </pc:sldMkLst>
      </pc:sldChg>
      <pc:sldChg chg="addSp delSp modSp del mod">
        <pc:chgData name="Stackhouse, Paul W. (LARC-E302)" userId="eaf75b69-4081-455b-85fc-5db77824df3b" providerId="ADAL" clId="{50B94763-2BC1-0143-A5F1-24C5077F80EC}" dt="2022-04-26T15:08:13.108" v="902" actId="2696"/>
        <pc:sldMkLst>
          <pc:docMk/>
          <pc:sldMk cId="2589266833" sldId="7558"/>
        </pc:sldMkLst>
        <pc:picChg chg="add del mod">
          <ac:chgData name="Stackhouse, Paul W. (LARC-E302)" userId="eaf75b69-4081-455b-85fc-5db77824df3b" providerId="ADAL" clId="{50B94763-2BC1-0143-A5F1-24C5077F80EC}" dt="2022-04-26T14:57:09.384" v="821" actId="478"/>
          <ac:picMkLst>
            <pc:docMk/>
            <pc:sldMk cId="2589266833" sldId="7558"/>
            <ac:picMk id="19" creationId="{2BAAFB4C-9560-0341-B11B-2E6EE6A45089}"/>
          </ac:picMkLst>
        </pc:picChg>
        <pc:cxnChg chg="add">
          <ac:chgData name="Stackhouse, Paul W. (LARC-E302)" userId="eaf75b69-4081-455b-85fc-5db77824df3b" providerId="ADAL" clId="{50B94763-2BC1-0143-A5F1-24C5077F80EC}" dt="2022-04-26T12:47:08.598" v="253" actId="11529"/>
          <ac:cxnSpMkLst>
            <pc:docMk/>
            <pc:sldMk cId="2589266833" sldId="7558"/>
            <ac:cxnSpMk id="5" creationId="{6AF2D3B6-4F15-E54E-BC34-61BA2DCEFE47}"/>
          </ac:cxnSpMkLst>
        </pc:cxnChg>
        <pc:cxnChg chg="add mod">
          <ac:chgData name="Stackhouse, Paul W. (LARC-E302)" userId="eaf75b69-4081-455b-85fc-5db77824df3b" providerId="ADAL" clId="{50B94763-2BC1-0143-A5F1-24C5077F80EC}" dt="2022-04-26T12:47:20.615" v="256" actId="14100"/>
          <ac:cxnSpMkLst>
            <pc:docMk/>
            <pc:sldMk cId="2589266833" sldId="7558"/>
            <ac:cxnSpMk id="28" creationId="{32D0D2D5-0986-D941-B3BE-D26D82712A29}"/>
          </ac:cxnSpMkLst>
        </pc:cxnChg>
      </pc:sldChg>
      <pc:sldChg chg="modSp mod ord">
        <pc:chgData name="Stackhouse, Paul W. (LARC-E302)" userId="eaf75b69-4081-455b-85fc-5db77824df3b" providerId="ADAL" clId="{50B94763-2BC1-0143-A5F1-24C5077F80EC}" dt="2022-04-26T15:57:00.431" v="1145" actId="1076"/>
        <pc:sldMkLst>
          <pc:docMk/>
          <pc:sldMk cId="4013695759" sldId="7559"/>
        </pc:sldMkLst>
        <pc:spChg chg="mod">
          <ac:chgData name="Stackhouse, Paul W. (LARC-E302)" userId="eaf75b69-4081-455b-85fc-5db77824df3b" providerId="ADAL" clId="{50B94763-2BC1-0143-A5F1-24C5077F80EC}" dt="2022-04-26T15:13:53.187" v="914" actId="1076"/>
          <ac:spMkLst>
            <pc:docMk/>
            <pc:sldMk cId="4013695759" sldId="7559"/>
            <ac:spMk id="2" creationId="{835A657F-70FD-C248-96A0-F0D71D45E46A}"/>
          </ac:spMkLst>
        </pc:spChg>
        <pc:spChg chg="mod">
          <ac:chgData name="Stackhouse, Paul W. (LARC-E302)" userId="eaf75b69-4081-455b-85fc-5db77824df3b" providerId="ADAL" clId="{50B94763-2BC1-0143-A5F1-24C5077F80EC}" dt="2022-04-26T15:20:24.452" v="962" actId="255"/>
          <ac:spMkLst>
            <pc:docMk/>
            <pc:sldMk cId="4013695759" sldId="7559"/>
            <ac:spMk id="15" creationId="{33EFD542-9398-3E4B-89C4-2FBEF23143F4}"/>
          </ac:spMkLst>
        </pc:spChg>
        <pc:spChg chg="mod">
          <ac:chgData name="Stackhouse, Paul W. (LARC-E302)" userId="eaf75b69-4081-455b-85fc-5db77824df3b" providerId="ADAL" clId="{50B94763-2BC1-0143-A5F1-24C5077F80EC}" dt="2022-04-26T15:57:00.431" v="1145" actId="1076"/>
          <ac:spMkLst>
            <pc:docMk/>
            <pc:sldMk cId="4013695759" sldId="7559"/>
            <ac:spMk id="48" creationId="{33EFD542-9398-3E4B-89C4-2FBEF23143F4}"/>
          </ac:spMkLst>
        </pc:spChg>
        <pc:graphicFrameChg chg="mod modGraphic">
          <ac:chgData name="Stackhouse, Paul W. (LARC-E302)" userId="eaf75b69-4081-455b-85fc-5db77824df3b" providerId="ADAL" clId="{50B94763-2BC1-0143-A5F1-24C5077F80EC}" dt="2022-04-26T15:23:58.030" v="1000" actId="20577"/>
          <ac:graphicFrameMkLst>
            <pc:docMk/>
            <pc:sldMk cId="4013695759" sldId="7559"/>
            <ac:graphicFrameMk id="17" creationId="{AE5892AF-54C7-634F-A3E7-521DD4B1D02E}"/>
          </ac:graphicFrameMkLst>
        </pc:graphicFrameChg>
        <pc:graphicFrameChg chg="mod">
          <ac:chgData name="Stackhouse, Paul W. (LARC-E302)" userId="eaf75b69-4081-455b-85fc-5db77824df3b" providerId="ADAL" clId="{50B94763-2BC1-0143-A5F1-24C5077F80EC}" dt="2022-04-26T15:13:53.187" v="914" actId="1076"/>
          <ac:graphicFrameMkLst>
            <pc:docMk/>
            <pc:sldMk cId="4013695759" sldId="7559"/>
            <ac:graphicFrameMk id="49" creationId="{AE5892AF-54C7-634F-A3E7-521DD4B1D02E}"/>
          </ac:graphicFrameMkLst>
        </pc:graphicFrameChg>
      </pc:sldChg>
      <pc:sldChg chg="modSp mod">
        <pc:chgData name="Stackhouse, Paul W. (LARC-E302)" userId="eaf75b69-4081-455b-85fc-5db77824df3b" providerId="ADAL" clId="{50B94763-2BC1-0143-A5F1-24C5077F80EC}" dt="2022-04-26T16:03:30.965" v="1197" actId="20577"/>
        <pc:sldMkLst>
          <pc:docMk/>
          <pc:sldMk cId="4050744860" sldId="7560"/>
        </pc:sldMkLst>
        <pc:spChg chg="mod">
          <ac:chgData name="Stackhouse, Paul W. (LARC-E302)" userId="eaf75b69-4081-455b-85fc-5db77824df3b" providerId="ADAL" clId="{50B94763-2BC1-0143-A5F1-24C5077F80EC}" dt="2022-04-25T18:43:48.797" v="155" actId="1076"/>
          <ac:spMkLst>
            <pc:docMk/>
            <pc:sldMk cId="4050744860" sldId="7560"/>
            <ac:spMk id="10" creationId="{8006000E-596F-CB47-BEA6-D6536DEF18E0}"/>
          </ac:spMkLst>
        </pc:spChg>
        <pc:spChg chg="mod">
          <ac:chgData name="Stackhouse, Paul W. (LARC-E302)" userId="eaf75b69-4081-455b-85fc-5db77824df3b" providerId="ADAL" clId="{50B94763-2BC1-0143-A5F1-24C5077F80EC}" dt="2022-04-26T16:03:30.965" v="1197" actId="20577"/>
          <ac:spMkLst>
            <pc:docMk/>
            <pc:sldMk cId="4050744860" sldId="7560"/>
            <ac:spMk id="13" creationId="{78ABB0A7-AB90-814A-BA3C-EEE9A98754B4}"/>
          </ac:spMkLst>
        </pc:spChg>
        <pc:picChg chg="mod">
          <ac:chgData name="Stackhouse, Paul W. (LARC-E302)" userId="eaf75b69-4081-455b-85fc-5db77824df3b" providerId="ADAL" clId="{50B94763-2BC1-0143-A5F1-24C5077F80EC}" dt="2022-04-25T18:43:42.980" v="154" actId="14100"/>
          <ac:picMkLst>
            <pc:docMk/>
            <pc:sldMk cId="4050744860" sldId="7560"/>
            <ac:picMk id="8" creationId="{885D0CD7-990C-2F41-999F-F4F45EF92068}"/>
          </ac:picMkLst>
        </pc:picChg>
      </pc:sldChg>
      <pc:sldChg chg="modSp mod">
        <pc:chgData name="Stackhouse, Paul W. (LARC-E302)" userId="eaf75b69-4081-455b-85fc-5db77824df3b" providerId="ADAL" clId="{50B94763-2BC1-0143-A5F1-24C5077F80EC}" dt="2022-04-25T18:31:18.838" v="153" actId="1036"/>
        <pc:sldMkLst>
          <pc:docMk/>
          <pc:sldMk cId="2284718084" sldId="7562"/>
        </pc:sldMkLst>
        <pc:spChg chg="mod">
          <ac:chgData name="Stackhouse, Paul W. (LARC-E302)" userId="eaf75b69-4081-455b-85fc-5db77824df3b" providerId="ADAL" clId="{50B94763-2BC1-0143-A5F1-24C5077F80EC}" dt="2022-04-25T18:31:18.838" v="153" actId="1036"/>
          <ac:spMkLst>
            <pc:docMk/>
            <pc:sldMk cId="2284718084" sldId="7562"/>
            <ac:spMk id="2" creationId="{54226DAD-9D62-7D47-9ECA-B202407ED35D}"/>
          </ac:spMkLst>
        </pc:spChg>
        <pc:picChg chg="mod">
          <ac:chgData name="Stackhouse, Paul W. (LARC-E302)" userId="eaf75b69-4081-455b-85fc-5db77824df3b" providerId="ADAL" clId="{50B94763-2BC1-0143-A5F1-24C5077F80EC}" dt="2022-04-25T18:29:29.302" v="109" actId="14100"/>
          <ac:picMkLst>
            <pc:docMk/>
            <pc:sldMk cId="2284718084" sldId="7562"/>
            <ac:picMk id="11" creationId="{82D332FE-9E01-0646-8797-351075CF8D02}"/>
          </ac:picMkLst>
        </pc:picChg>
        <pc:picChg chg="mod">
          <ac:chgData name="Stackhouse, Paul W. (LARC-E302)" userId="eaf75b69-4081-455b-85fc-5db77824df3b" providerId="ADAL" clId="{50B94763-2BC1-0143-A5F1-24C5077F80EC}" dt="2022-04-25T18:29:35.086" v="111" actId="14100"/>
          <ac:picMkLst>
            <pc:docMk/>
            <pc:sldMk cId="2284718084" sldId="7562"/>
            <ac:picMk id="13" creationId="{3398B838-46F7-284B-923B-E5645871AA57}"/>
          </ac:picMkLst>
        </pc:picChg>
        <pc:cxnChg chg="mod">
          <ac:chgData name="Stackhouse, Paul W. (LARC-E302)" userId="eaf75b69-4081-455b-85fc-5db77824df3b" providerId="ADAL" clId="{50B94763-2BC1-0143-A5F1-24C5077F80EC}" dt="2022-04-25T18:31:14.637" v="152" actId="14100"/>
          <ac:cxnSpMkLst>
            <pc:docMk/>
            <pc:sldMk cId="2284718084" sldId="7562"/>
            <ac:cxnSpMk id="8" creationId="{BA7AAD1C-0376-9D46-BA02-0688C8E5A66E}"/>
          </ac:cxnSpMkLst>
        </pc:cxnChg>
        <pc:cxnChg chg="mod">
          <ac:chgData name="Stackhouse, Paul W. (LARC-E302)" userId="eaf75b69-4081-455b-85fc-5db77824df3b" providerId="ADAL" clId="{50B94763-2BC1-0143-A5F1-24C5077F80EC}" dt="2022-04-25T18:31:08.933" v="151" actId="14100"/>
          <ac:cxnSpMkLst>
            <pc:docMk/>
            <pc:sldMk cId="2284718084" sldId="7562"/>
            <ac:cxnSpMk id="9" creationId="{1EBA18E8-C4B1-394E-8E3D-442067014ADD}"/>
          </ac:cxnSpMkLst>
        </pc:cxnChg>
      </pc:sldChg>
      <pc:sldChg chg="addSp delSp modSp mod">
        <pc:chgData name="Stackhouse, Paul W. (LARC-E302)" userId="eaf75b69-4081-455b-85fc-5db77824df3b" providerId="ADAL" clId="{50B94763-2BC1-0143-A5F1-24C5077F80EC}" dt="2022-04-26T14:46:17.430" v="707" actId="1035"/>
        <pc:sldMkLst>
          <pc:docMk/>
          <pc:sldMk cId="3331184330" sldId="7563"/>
        </pc:sldMkLst>
        <pc:picChg chg="add mod">
          <ac:chgData name="Stackhouse, Paul W. (LARC-E302)" userId="eaf75b69-4081-455b-85fc-5db77824df3b" providerId="ADAL" clId="{50B94763-2BC1-0143-A5F1-24C5077F80EC}" dt="2022-04-26T14:43:38.219" v="680" actId="1076"/>
          <ac:picMkLst>
            <pc:docMk/>
            <pc:sldMk cId="3331184330" sldId="7563"/>
            <ac:picMk id="7" creationId="{9B43BFCE-6EFD-804B-B5FE-245C30F40C30}"/>
          </ac:picMkLst>
        </pc:picChg>
        <pc:picChg chg="del">
          <ac:chgData name="Stackhouse, Paul W. (LARC-E302)" userId="eaf75b69-4081-455b-85fc-5db77824df3b" providerId="ADAL" clId="{50B94763-2BC1-0143-A5F1-24C5077F80EC}" dt="2022-04-26T14:43:31.915" v="678" actId="478"/>
          <ac:picMkLst>
            <pc:docMk/>
            <pc:sldMk cId="3331184330" sldId="7563"/>
            <ac:picMk id="8" creationId="{AFA5F8D8-9EFD-ED41-8D53-75725D0A3BC0}"/>
          </ac:picMkLst>
        </pc:picChg>
        <pc:picChg chg="del">
          <ac:chgData name="Stackhouse, Paul W. (LARC-E302)" userId="eaf75b69-4081-455b-85fc-5db77824df3b" providerId="ADAL" clId="{50B94763-2BC1-0143-A5F1-24C5077F80EC}" dt="2022-04-26T14:44:23.667" v="684" actId="478"/>
          <ac:picMkLst>
            <pc:docMk/>
            <pc:sldMk cId="3331184330" sldId="7563"/>
            <ac:picMk id="9" creationId="{6FFDC297-7C8F-774F-98DD-E768A61A8363}"/>
          </ac:picMkLst>
        </pc:picChg>
        <pc:picChg chg="add mod">
          <ac:chgData name="Stackhouse, Paul W. (LARC-E302)" userId="eaf75b69-4081-455b-85fc-5db77824df3b" providerId="ADAL" clId="{50B94763-2BC1-0143-A5F1-24C5077F80EC}" dt="2022-04-26T14:45:55.276" v="698" actId="167"/>
          <ac:picMkLst>
            <pc:docMk/>
            <pc:sldMk cId="3331184330" sldId="7563"/>
            <ac:picMk id="13" creationId="{47F48B15-E87E-1E47-B0EE-4D4B920CEFB3}"/>
          </ac:picMkLst>
        </pc:picChg>
        <pc:cxnChg chg="mod">
          <ac:chgData name="Stackhouse, Paul W. (LARC-E302)" userId="eaf75b69-4081-455b-85fc-5db77824df3b" providerId="ADAL" clId="{50B94763-2BC1-0143-A5F1-24C5077F80EC}" dt="2022-04-26T14:46:17.430" v="707" actId="1035"/>
          <ac:cxnSpMkLst>
            <pc:docMk/>
            <pc:sldMk cId="3331184330" sldId="7563"/>
            <ac:cxnSpMk id="10" creationId="{E9D01947-E99C-7F41-BC73-75744A8B7E16}"/>
          </ac:cxnSpMkLst>
        </pc:cxnChg>
        <pc:cxnChg chg="mod">
          <ac:chgData name="Stackhouse, Paul W. (LARC-E302)" userId="eaf75b69-4081-455b-85fc-5db77824df3b" providerId="ADAL" clId="{50B94763-2BC1-0143-A5F1-24C5077F80EC}" dt="2022-04-26T14:46:13.131" v="706" actId="1037"/>
          <ac:cxnSpMkLst>
            <pc:docMk/>
            <pc:sldMk cId="3331184330" sldId="7563"/>
            <ac:cxnSpMk id="11" creationId="{014CC16E-6F68-974C-93E7-B1B4D77BFA1A}"/>
          </ac:cxnSpMkLst>
        </pc:cxnChg>
      </pc:sldChg>
      <pc:sldChg chg="addSp delSp modSp mod">
        <pc:chgData name="Stackhouse, Paul W. (LARC-E302)" userId="eaf75b69-4081-455b-85fc-5db77824df3b" providerId="ADAL" clId="{50B94763-2BC1-0143-A5F1-24C5077F80EC}" dt="2022-04-26T13:50:50.391" v="465" actId="1038"/>
        <pc:sldMkLst>
          <pc:docMk/>
          <pc:sldMk cId="1737924503" sldId="7564"/>
        </pc:sldMkLst>
        <pc:spChg chg="mod">
          <ac:chgData name="Stackhouse, Paul W. (LARC-E302)" userId="eaf75b69-4081-455b-85fc-5db77824df3b" providerId="ADAL" clId="{50B94763-2BC1-0143-A5F1-24C5077F80EC}" dt="2022-04-26T13:47:02.547" v="442" actId="207"/>
          <ac:spMkLst>
            <pc:docMk/>
            <pc:sldMk cId="1737924503" sldId="7564"/>
            <ac:spMk id="7" creationId="{4458E856-496C-9942-9C90-7D386E2DDB47}"/>
          </ac:spMkLst>
        </pc:spChg>
        <pc:spChg chg="mod">
          <ac:chgData name="Stackhouse, Paul W. (LARC-E302)" userId="eaf75b69-4081-455b-85fc-5db77824df3b" providerId="ADAL" clId="{50B94763-2BC1-0143-A5F1-24C5077F80EC}" dt="2022-04-26T13:48:03.787" v="447" actId="207"/>
          <ac:spMkLst>
            <pc:docMk/>
            <pc:sldMk cId="1737924503" sldId="7564"/>
            <ac:spMk id="13" creationId="{E6AC28C4-75D9-3345-BFC5-7234C12F9CA1}"/>
          </ac:spMkLst>
        </pc:spChg>
        <pc:spChg chg="mod">
          <ac:chgData name="Stackhouse, Paul W. (LARC-E302)" userId="eaf75b69-4081-455b-85fc-5db77824df3b" providerId="ADAL" clId="{50B94763-2BC1-0143-A5F1-24C5077F80EC}" dt="2022-04-26T13:50:14.919" v="453" actId="1035"/>
          <ac:spMkLst>
            <pc:docMk/>
            <pc:sldMk cId="1737924503" sldId="7564"/>
            <ac:spMk id="14" creationId="{35809664-8A6A-454E-A0CA-88FBE98FBC12}"/>
          </ac:spMkLst>
        </pc:spChg>
        <pc:spChg chg="mod">
          <ac:chgData name="Stackhouse, Paul W. (LARC-E302)" userId="eaf75b69-4081-455b-85fc-5db77824df3b" providerId="ADAL" clId="{50B94763-2BC1-0143-A5F1-24C5077F80EC}" dt="2022-04-26T13:41:02.939" v="394" actId="1076"/>
          <ac:spMkLst>
            <pc:docMk/>
            <pc:sldMk cId="1737924503" sldId="7564"/>
            <ac:spMk id="34" creationId="{341E21DF-8D2B-B54B-8AAF-E4D7AD73B5DA}"/>
          </ac:spMkLst>
        </pc:spChg>
        <pc:spChg chg="mod">
          <ac:chgData name="Stackhouse, Paul W. (LARC-E302)" userId="eaf75b69-4081-455b-85fc-5db77824df3b" providerId="ADAL" clId="{50B94763-2BC1-0143-A5F1-24C5077F80EC}" dt="2022-04-26T13:44:29.311" v="430" actId="1076"/>
          <ac:spMkLst>
            <pc:docMk/>
            <pc:sldMk cId="1737924503" sldId="7564"/>
            <ac:spMk id="39" creationId="{A6AA4630-CD15-1944-ADAA-3C3E7B22DEB5}"/>
          </ac:spMkLst>
        </pc:spChg>
        <pc:spChg chg="mod">
          <ac:chgData name="Stackhouse, Paul W. (LARC-E302)" userId="eaf75b69-4081-455b-85fc-5db77824df3b" providerId="ADAL" clId="{50B94763-2BC1-0143-A5F1-24C5077F80EC}" dt="2022-04-26T13:44:44.803" v="436" actId="1036"/>
          <ac:spMkLst>
            <pc:docMk/>
            <pc:sldMk cId="1737924503" sldId="7564"/>
            <ac:spMk id="40" creationId="{B651721A-1A7D-B64C-80DF-86895F499234}"/>
          </ac:spMkLst>
        </pc:spChg>
        <pc:spChg chg="add mod">
          <ac:chgData name="Stackhouse, Paul W. (LARC-E302)" userId="eaf75b69-4081-455b-85fc-5db77824df3b" providerId="ADAL" clId="{50B94763-2BC1-0143-A5F1-24C5077F80EC}" dt="2022-04-26T13:41:25.243" v="411" actId="1076"/>
          <ac:spMkLst>
            <pc:docMk/>
            <pc:sldMk cId="1737924503" sldId="7564"/>
            <ac:spMk id="41" creationId="{15652CB9-A276-0342-8847-4B07E4EB54F1}"/>
          </ac:spMkLst>
        </pc:spChg>
        <pc:spChg chg="add del mod">
          <ac:chgData name="Stackhouse, Paul W. (LARC-E302)" userId="eaf75b69-4081-455b-85fc-5db77824df3b" providerId="ADAL" clId="{50B94763-2BC1-0143-A5F1-24C5077F80EC}" dt="2022-04-26T13:33:11.133" v="372" actId="478"/>
          <ac:spMkLst>
            <pc:docMk/>
            <pc:sldMk cId="1737924503" sldId="7564"/>
            <ac:spMk id="42" creationId="{394AC72C-1E20-DB41-8EC3-52ED5B658ADB}"/>
          </ac:spMkLst>
        </pc:spChg>
        <pc:spChg chg="mod">
          <ac:chgData name="Stackhouse, Paul W. (LARC-E302)" userId="eaf75b69-4081-455b-85fc-5db77824df3b" providerId="ADAL" clId="{50B94763-2BC1-0143-A5F1-24C5077F80EC}" dt="2022-04-26T13:50:50.391" v="465" actId="1038"/>
          <ac:spMkLst>
            <pc:docMk/>
            <pc:sldMk cId="1737924503" sldId="7564"/>
            <ac:spMk id="79" creationId="{E41C94FE-7014-0C48-B930-3122EF2845EC}"/>
          </ac:spMkLst>
        </pc:spChg>
        <pc:spChg chg="mod">
          <ac:chgData name="Stackhouse, Paul W. (LARC-E302)" userId="eaf75b69-4081-455b-85fc-5db77824df3b" providerId="ADAL" clId="{50B94763-2BC1-0143-A5F1-24C5077F80EC}" dt="2022-04-25T18:26:27.528" v="107" actId="20577"/>
          <ac:spMkLst>
            <pc:docMk/>
            <pc:sldMk cId="1737924503" sldId="7564"/>
            <ac:spMk id="81" creationId="{AA1CB793-8140-2A4D-84E6-0EE221462D7F}"/>
          </ac:spMkLst>
        </pc:spChg>
        <pc:cxnChg chg="mod">
          <ac:chgData name="Stackhouse, Paul W. (LARC-E302)" userId="eaf75b69-4081-455b-85fc-5db77824df3b" providerId="ADAL" clId="{50B94763-2BC1-0143-A5F1-24C5077F80EC}" dt="2022-04-26T13:46:52.186" v="441" actId="692"/>
          <ac:cxnSpMkLst>
            <pc:docMk/>
            <pc:sldMk cId="1737924503" sldId="7564"/>
            <ac:cxnSpMk id="9" creationId="{71836DE8-F97E-AE40-9BF8-3972E32DDD2D}"/>
          </ac:cxnSpMkLst>
        </pc:cxnChg>
        <pc:cxnChg chg="mod">
          <ac:chgData name="Stackhouse, Paul W. (LARC-E302)" userId="eaf75b69-4081-455b-85fc-5db77824df3b" providerId="ADAL" clId="{50B94763-2BC1-0143-A5F1-24C5077F80EC}" dt="2022-04-26T13:47:27.612" v="444" actId="692"/>
          <ac:cxnSpMkLst>
            <pc:docMk/>
            <pc:sldMk cId="1737924503" sldId="7564"/>
            <ac:cxnSpMk id="11" creationId="{AAB549F7-AF4E-AE4E-82E3-51A79447A809}"/>
          </ac:cxnSpMkLst>
        </pc:cxnChg>
        <pc:cxnChg chg="mod">
          <ac:chgData name="Stackhouse, Paul W. (LARC-E302)" userId="eaf75b69-4081-455b-85fc-5db77824df3b" providerId="ADAL" clId="{50B94763-2BC1-0143-A5F1-24C5077F80EC}" dt="2022-04-26T13:41:07.364" v="408" actId="1038"/>
          <ac:cxnSpMkLst>
            <pc:docMk/>
            <pc:sldMk cId="1737924503" sldId="7564"/>
            <ac:cxnSpMk id="19" creationId="{CA77083B-25BD-8940-8F26-83BEC265ACEF}"/>
          </ac:cxnSpMkLst>
        </pc:cxnChg>
        <pc:cxnChg chg="mod">
          <ac:chgData name="Stackhouse, Paul W. (LARC-E302)" userId="eaf75b69-4081-455b-85fc-5db77824df3b" providerId="ADAL" clId="{50B94763-2BC1-0143-A5F1-24C5077F80EC}" dt="2022-04-26T13:47:38.988" v="445" actId="692"/>
          <ac:cxnSpMkLst>
            <pc:docMk/>
            <pc:sldMk cId="1737924503" sldId="7564"/>
            <ac:cxnSpMk id="27" creationId="{DF6862E3-7346-A748-A01C-233A17DE986F}"/>
          </ac:cxnSpMkLst>
        </pc:cxnChg>
        <pc:cxnChg chg="mod">
          <ac:chgData name="Stackhouse, Paul W. (LARC-E302)" userId="eaf75b69-4081-455b-85fc-5db77824df3b" providerId="ADAL" clId="{50B94763-2BC1-0143-A5F1-24C5077F80EC}" dt="2022-04-26T13:33:54.398" v="384" actId="1035"/>
          <ac:cxnSpMkLst>
            <pc:docMk/>
            <pc:sldMk cId="1737924503" sldId="7564"/>
            <ac:cxnSpMk id="29" creationId="{7C2648EB-630A-BB45-B3C1-29047E220B71}"/>
          </ac:cxnSpMkLst>
        </pc:cxnChg>
        <pc:cxnChg chg="mod">
          <ac:chgData name="Stackhouse, Paul W. (LARC-E302)" userId="eaf75b69-4081-455b-85fc-5db77824df3b" providerId="ADAL" clId="{50B94763-2BC1-0143-A5F1-24C5077F80EC}" dt="2022-04-26T13:49:16.703" v="448" actId="1035"/>
          <ac:cxnSpMkLst>
            <pc:docMk/>
            <pc:sldMk cId="1737924503" sldId="7564"/>
            <ac:cxnSpMk id="31" creationId="{C947C7F7-305C-BE4D-9AB6-2D3A52AA0FE1}"/>
          </ac:cxnSpMkLst>
        </pc:cxnChg>
        <pc:cxnChg chg="mod">
          <ac:chgData name="Stackhouse, Paul W. (LARC-E302)" userId="eaf75b69-4081-455b-85fc-5db77824df3b" providerId="ADAL" clId="{50B94763-2BC1-0143-A5F1-24C5077F80EC}" dt="2022-04-26T13:47:19.009" v="443" actId="692"/>
          <ac:cxnSpMkLst>
            <pc:docMk/>
            <pc:sldMk cId="1737924503" sldId="7564"/>
            <ac:cxnSpMk id="43" creationId="{53A7B3E3-F1B9-2942-BAB8-58E3A2092A0E}"/>
          </ac:cxnSpMkLst>
        </pc:cxnChg>
        <pc:cxnChg chg="mod">
          <ac:chgData name="Stackhouse, Paul W. (LARC-E302)" userId="eaf75b69-4081-455b-85fc-5db77824df3b" providerId="ADAL" clId="{50B94763-2BC1-0143-A5F1-24C5077F80EC}" dt="2022-04-26T13:47:52.004" v="446" actId="692"/>
          <ac:cxnSpMkLst>
            <pc:docMk/>
            <pc:sldMk cId="1737924503" sldId="7564"/>
            <ac:cxnSpMk id="52" creationId="{A5046EB0-55D6-324A-9DB6-0007342170D5}"/>
          </ac:cxnSpMkLst>
        </pc:cxnChg>
        <pc:cxnChg chg="mod">
          <ac:chgData name="Stackhouse, Paul W. (LARC-E302)" userId="eaf75b69-4081-455b-85fc-5db77824df3b" providerId="ADAL" clId="{50B94763-2BC1-0143-A5F1-24C5077F80EC}" dt="2022-04-26T13:26:30.688" v="302" actId="1036"/>
          <ac:cxnSpMkLst>
            <pc:docMk/>
            <pc:sldMk cId="1737924503" sldId="7564"/>
            <ac:cxnSpMk id="56" creationId="{2F7916D6-BC74-F64F-8784-CEA460E2D1E3}"/>
          </ac:cxnSpMkLst>
        </pc:cxnChg>
        <pc:cxnChg chg="mod">
          <ac:chgData name="Stackhouse, Paul W. (LARC-E302)" userId="eaf75b69-4081-455b-85fc-5db77824df3b" providerId="ADAL" clId="{50B94763-2BC1-0143-A5F1-24C5077F80EC}" dt="2022-04-26T13:36:43.493" v="387" actId="1035"/>
          <ac:cxnSpMkLst>
            <pc:docMk/>
            <pc:sldMk cId="1737924503" sldId="7564"/>
            <ac:cxnSpMk id="60" creationId="{093FBA9F-DBBA-7E41-B301-AA2E0068CE79}"/>
          </ac:cxnSpMkLst>
        </pc:cxnChg>
      </pc:sldChg>
      <pc:sldChg chg="modSp mod">
        <pc:chgData name="Stackhouse, Paul W. (LARC-E302)" userId="eaf75b69-4081-455b-85fc-5db77824df3b" providerId="ADAL" clId="{50B94763-2BC1-0143-A5F1-24C5077F80EC}" dt="2022-04-26T16:00:49.159" v="1175" actId="2165"/>
        <pc:sldMkLst>
          <pc:docMk/>
          <pc:sldMk cId="4105446712" sldId="7565"/>
        </pc:sldMkLst>
        <pc:graphicFrameChg chg="modGraphic">
          <ac:chgData name="Stackhouse, Paul W. (LARC-E302)" userId="eaf75b69-4081-455b-85fc-5db77824df3b" providerId="ADAL" clId="{50B94763-2BC1-0143-A5F1-24C5077F80EC}" dt="2022-04-26T16:00:49.159" v="1175" actId="2165"/>
          <ac:graphicFrameMkLst>
            <pc:docMk/>
            <pc:sldMk cId="4105446712" sldId="7565"/>
            <ac:graphicFrameMk id="15" creationId="{63B0B736-03E8-FC4F-95A9-1E78F2C65965}"/>
          </ac:graphicFrameMkLst>
        </pc:graphicFrameChg>
      </pc:sldChg>
      <pc:sldChg chg="addSp delSp modSp add del mod">
        <pc:chgData name="Stackhouse, Paul W. (LARC-E302)" userId="eaf75b69-4081-455b-85fc-5db77824df3b" providerId="ADAL" clId="{50B94763-2BC1-0143-A5F1-24C5077F80EC}" dt="2022-04-26T13:58:29.747" v="474" actId="2696"/>
        <pc:sldMkLst>
          <pc:docMk/>
          <pc:sldMk cId="1756397687" sldId="7566"/>
        </pc:sldMkLst>
        <pc:spChg chg="mod">
          <ac:chgData name="Stackhouse, Paul W. (LARC-E302)" userId="eaf75b69-4081-455b-85fc-5db77824df3b" providerId="ADAL" clId="{50B94763-2BC1-0143-A5F1-24C5077F80EC}" dt="2022-04-26T13:58:15.540" v="473" actId="20577"/>
          <ac:spMkLst>
            <pc:docMk/>
            <pc:sldMk cId="1756397687" sldId="7566"/>
            <ac:spMk id="7" creationId="{43600A33-01B1-B44E-9FC5-236B0097F0BB}"/>
          </ac:spMkLst>
        </pc:spChg>
        <pc:spChg chg="mod">
          <ac:chgData name="Stackhouse, Paul W. (LARC-E302)" userId="eaf75b69-4081-455b-85fc-5db77824df3b" providerId="ADAL" clId="{50B94763-2BC1-0143-A5F1-24C5077F80EC}" dt="2022-04-25T18:21:19.678" v="38" actId="1076"/>
          <ac:spMkLst>
            <pc:docMk/>
            <pc:sldMk cId="1756397687" sldId="7566"/>
            <ac:spMk id="23" creationId="{34756C67-06DF-7140-8117-B53330DD4646}"/>
          </ac:spMkLst>
        </pc:spChg>
        <pc:picChg chg="add mod modCrop">
          <ac:chgData name="Stackhouse, Paul W. (LARC-E302)" userId="eaf75b69-4081-455b-85fc-5db77824df3b" providerId="ADAL" clId="{50B94763-2BC1-0143-A5F1-24C5077F80EC}" dt="2022-04-25T18:20:58.311" v="36" actId="1035"/>
          <ac:picMkLst>
            <pc:docMk/>
            <pc:sldMk cId="1756397687" sldId="7566"/>
            <ac:picMk id="9" creationId="{66EFA7BA-0DA4-2542-9848-0E82E8F6398F}"/>
          </ac:picMkLst>
        </pc:picChg>
        <pc:picChg chg="del">
          <ac:chgData name="Stackhouse, Paul W. (LARC-E302)" userId="eaf75b69-4081-455b-85fc-5db77824df3b" providerId="ADAL" clId="{50B94763-2BC1-0143-A5F1-24C5077F80EC}" dt="2022-04-25T18:20:04.927" v="13" actId="478"/>
          <ac:picMkLst>
            <pc:docMk/>
            <pc:sldMk cId="1756397687" sldId="7566"/>
            <ac:picMk id="10" creationId="{16FDE430-57D4-574A-8CD0-37EC4100046F}"/>
          </ac:picMkLst>
        </pc:picChg>
        <pc:cxnChg chg="mod">
          <ac:chgData name="Stackhouse, Paul W. (LARC-E302)" userId="eaf75b69-4081-455b-85fc-5db77824df3b" providerId="ADAL" clId="{50B94763-2BC1-0143-A5F1-24C5077F80EC}" dt="2022-04-25T18:21:23.214" v="39" actId="14100"/>
          <ac:cxnSpMkLst>
            <pc:docMk/>
            <pc:sldMk cId="1756397687" sldId="7566"/>
            <ac:cxnSpMk id="16" creationId="{6533148D-DD0B-B24F-8EDD-D1CCFCFA1ACB}"/>
          </ac:cxnSpMkLst>
        </pc:cxnChg>
      </pc:sldChg>
      <pc:sldChg chg="add del">
        <pc:chgData name="Stackhouse, Paul W. (LARC-E302)" userId="eaf75b69-4081-455b-85fc-5db77824df3b" providerId="ADAL" clId="{50B94763-2BC1-0143-A5F1-24C5077F80EC}" dt="2022-04-26T14:39:26.915" v="672" actId="2696"/>
        <pc:sldMkLst>
          <pc:docMk/>
          <pc:sldMk cId="3109031927" sldId="7566"/>
        </pc:sldMkLst>
      </pc:sldChg>
      <pc:sldChg chg="addSp delSp modSp add mod">
        <pc:chgData name="Stackhouse, Paul W. (LARC-E302)" userId="eaf75b69-4081-455b-85fc-5db77824df3b" providerId="ADAL" clId="{50B94763-2BC1-0143-A5F1-24C5077F80EC}" dt="2022-04-26T13:59:22.717" v="515" actId="20577"/>
        <pc:sldMkLst>
          <pc:docMk/>
          <pc:sldMk cId="310855142" sldId="7567"/>
        </pc:sldMkLst>
        <pc:spChg chg="mod">
          <ac:chgData name="Stackhouse, Paul W. (LARC-E302)" userId="eaf75b69-4081-455b-85fc-5db77824df3b" providerId="ADAL" clId="{50B94763-2BC1-0143-A5F1-24C5077F80EC}" dt="2022-04-26T13:59:22.717" v="515" actId="20577"/>
          <ac:spMkLst>
            <pc:docMk/>
            <pc:sldMk cId="310855142" sldId="7567"/>
            <ac:spMk id="7" creationId="{43600A33-01B1-B44E-9FC5-236B0097F0BB}"/>
          </ac:spMkLst>
        </pc:spChg>
        <pc:spChg chg="mod">
          <ac:chgData name="Stackhouse, Paul W. (LARC-E302)" userId="eaf75b69-4081-455b-85fc-5db77824df3b" providerId="ADAL" clId="{50B94763-2BC1-0143-A5F1-24C5077F80EC}" dt="2022-04-26T12:42:23.331" v="202" actId="1035"/>
          <ac:spMkLst>
            <pc:docMk/>
            <pc:sldMk cId="310855142" sldId="7567"/>
            <ac:spMk id="8" creationId="{51904A05-2F57-1346-87FA-C2FC475E694D}"/>
          </ac:spMkLst>
        </pc:spChg>
        <pc:spChg chg="mod">
          <ac:chgData name="Stackhouse, Paul W. (LARC-E302)" userId="eaf75b69-4081-455b-85fc-5db77824df3b" providerId="ADAL" clId="{50B94763-2BC1-0143-A5F1-24C5077F80EC}" dt="2022-04-26T12:44:53.575" v="225" actId="1076"/>
          <ac:spMkLst>
            <pc:docMk/>
            <pc:sldMk cId="310855142" sldId="7567"/>
            <ac:spMk id="18" creationId="{C38D5021-92F3-2546-9912-2331DB880BBE}"/>
          </ac:spMkLst>
        </pc:spChg>
        <pc:spChg chg="mod">
          <ac:chgData name="Stackhouse, Paul W. (LARC-E302)" userId="eaf75b69-4081-455b-85fc-5db77824df3b" providerId="ADAL" clId="{50B94763-2BC1-0143-A5F1-24C5077F80EC}" dt="2022-04-26T12:40:43.569" v="192" actId="1035"/>
          <ac:spMkLst>
            <pc:docMk/>
            <pc:sldMk cId="310855142" sldId="7567"/>
            <ac:spMk id="23" creationId="{34756C67-06DF-7140-8117-B53330DD4646}"/>
          </ac:spMkLst>
        </pc:spChg>
        <pc:spChg chg="mod">
          <ac:chgData name="Stackhouse, Paul W. (LARC-E302)" userId="eaf75b69-4081-455b-85fc-5db77824df3b" providerId="ADAL" clId="{50B94763-2BC1-0143-A5F1-24C5077F80EC}" dt="2022-04-26T12:40:17.705" v="170" actId="1076"/>
          <ac:spMkLst>
            <pc:docMk/>
            <pc:sldMk cId="310855142" sldId="7567"/>
            <ac:spMk id="26" creationId="{6DE98EAF-917E-374A-87AC-BC7C526291A7}"/>
          </ac:spMkLst>
        </pc:spChg>
        <pc:picChg chg="del">
          <ac:chgData name="Stackhouse, Paul W. (LARC-E302)" userId="eaf75b69-4081-455b-85fc-5db77824df3b" providerId="ADAL" clId="{50B94763-2BC1-0143-A5F1-24C5077F80EC}" dt="2022-04-26T12:39:30.577" v="161" actId="478"/>
          <ac:picMkLst>
            <pc:docMk/>
            <pc:sldMk cId="310855142" sldId="7567"/>
            <ac:picMk id="9" creationId="{66EFA7BA-0DA4-2542-9848-0E82E8F6398F}"/>
          </ac:picMkLst>
        </pc:picChg>
        <pc:picChg chg="add mod modCrop">
          <ac:chgData name="Stackhouse, Paul W. (LARC-E302)" userId="eaf75b69-4081-455b-85fc-5db77824df3b" providerId="ADAL" clId="{50B94763-2BC1-0143-A5F1-24C5077F80EC}" dt="2022-04-26T12:44:58.027" v="226" actId="14100"/>
          <ac:picMkLst>
            <pc:docMk/>
            <pc:sldMk cId="310855142" sldId="7567"/>
            <ac:picMk id="10" creationId="{9E93F030-BE2F-B047-AA00-F9196256F49D}"/>
          </ac:picMkLst>
        </pc:picChg>
        <pc:cxnChg chg="mod">
          <ac:chgData name="Stackhouse, Paul W. (LARC-E302)" userId="eaf75b69-4081-455b-85fc-5db77824df3b" providerId="ADAL" clId="{50B94763-2BC1-0143-A5F1-24C5077F80EC}" dt="2022-04-26T12:40:48.337" v="193" actId="14100"/>
          <ac:cxnSpMkLst>
            <pc:docMk/>
            <pc:sldMk cId="310855142" sldId="7567"/>
            <ac:cxnSpMk id="16" creationId="{6533148D-DD0B-B24F-8EDD-D1CCFCFA1ACB}"/>
          </ac:cxnSpMkLst>
        </pc:cxnChg>
        <pc:cxnChg chg="mod">
          <ac:chgData name="Stackhouse, Paul W. (LARC-E302)" userId="eaf75b69-4081-455b-85fc-5db77824df3b" providerId="ADAL" clId="{50B94763-2BC1-0143-A5F1-24C5077F80EC}" dt="2022-04-26T12:45:02.864" v="236" actId="1036"/>
          <ac:cxnSpMkLst>
            <pc:docMk/>
            <pc:sldMk cId="310855142" sldId="7567"/>
            <ac:cxnSpMk id="19" creationId="{04C81A13-6CE4-D94F-AB38-8728013DA8C3}"/>
          </ac:cxnSpMkLst>
        </pc:cxnChg>
        <pc:cxnChg chg="mod">
          <ac:chgData name="Stackhouse, Paul W. (LARC-E302)" userId="eaf75b69-4081-455b-85fc-5db77824df3b" providerId="ADAL" clId="{50B94763-2BC1-0143-A5F1-24C5077F80EC}" dt="2022-04-26T12:40:23.473" v="171" actId="14100"/>
          <ac:cxnSpMkLst>
            <pc:docMk/>
            <pc:sldMk cId="310855142" sldId="7567"/>
            <ac:cxnSpMk id="28" creationId="{932BD48F-AD5A-CE41-A0DA-2A42029CF486}"/>
          </ac:cxnSpMkLst>
        </pc:cxnChg>
        <pc:cxnChg chg="mod">
          <ac:chgData name="Stackhouse, Paul W. (LARC-E302)" userId="eaf75b69-4081-455b-85fc-5db77824df3b" providerId="ADAL" clId="{50B94763-2BC1-0143-A5F1-24C5077F80EC}" dt="2022-04-26T12:43:12.280" v="205" actId="14100"/>
          <ac:cxnSpMkLst>
            <pc:docMk/>
            <pc:sldMk cId="310855142" sldId="7567"/>
            <ac:cxnSpMk id="30" creationId="{8DF626E4-12A1-C44D-92EC-67B9A9294546}"/>
          </ac:cxnSpMkLst>
        </pc:cxnChg>
        <pc:cxnChg chg="add mod">
          <ac:chgData name="Stackhouse, Paul W. (LARC-E302)" userId="eaf75b69-4081-455b-85fc-5db77824df3b" providerId="ADAL" clId="{50B94763-2BC1-0143-A5F1-24C5077F80EC}" dt="2022-04-26T12:45:38.040" v="251" actId="14100"/>
          <ac:cxnSpMkLst>
            <pc:docMk/>
            <pc:sldMk cId="310855142" sldId="7567"/>
            <ac:cxnSpMk id="31" creationId="{9789CE8A-6F9B-C943-89DC-4BEF7A165686}"/>
          </ac:cxnSpMkLst>
        </pc:cxnChg>
        <pc:cxnChg chg="mod">
          <ac:chgData name="Stackhouse, Paul W. (LARC-E302)" userId="eaf75b69-4081-455b-85fc-5db77824df3b" providerId="ADAL" clId="{50B94763-2BC1-0143-A5F1-24C5077F80EC}" dt="2022-04-26T12:45:14.643" v="247" actId="14100"/>
          <ac:cxnSpMkLst>
            <pc:docMk/>
            <pc:sldMk cId="310855142" sldId="7567"/>
            <ac:cxnSpMk id="37" creationId="{00EEF8CB-A822-3B4E-A842-3187B0C2233A}"/>
          </ac:cxnSpMkLst>
        </pc:cxnChg>
        <pc:cxnChg chg="mod">
          <ac:chgData name="Stackhouse, Paul W. (LARC-E302)" userId="eaf75b69-4081-455b-85fc-5db77824df3b" providerId="ADAL" clId="{50B94763-2BC1-0143-A5F1-24C5077F80EC}" dt="2022-04-26T12:45:17.407" v="248" actId="14100"/>
          <ac:cxnSpMkLst>
            <pc:docMk/>
            <pc:sldMk cId="310855142" sldId="7567"/>
            <ac:cxnSpMk id="39" creationId="{AEA359A4-8C8E-4242-A9FD-64258DA43455}"/>
          </ac:cxnSpMkLst>
        </pc:cxnChg>
        <pc:cxnChg chg="mod">
          <ac:chgData name="Stackhouse, Paul W. (LARC-E302)" userId="eaf75b69-4081-455b-85fc-5db77824df3b" providerId="ADAL" clId="{50B94763-2BC1-0143-A5F1-24C5077F80EC}" dt="2022-04-26T12:45:41.792" v="252" actId="1035"/>
          <ac:cxnSpMkLst>
            <pc:docMk/>
            <pc:sldMk cId="310855142" sldId="7567"/>
            <ac:cxnSpMk id="43" creationId="{6C764B16-36A5-7941-8A75-5B8F1A12A29D}"/>
          </ac:cxnSpMkLst>
        </pc:cxnChg>
      </pc:sldChg>
      <pc:sldChg chg="delSp modSp add mod ord">
        <pc:chgData name="Stackhouse, Paul W. (LARC-E302)" userId="eaf75b69-4081-455b-85fc-5db77824df3b" providerId="ADAL" clId="{50B94763-2BC1-0143-A5F1-24C5077F80EC}" dt="2022-04-26T14:43:57.459" v="683" actId="478"/>
        <pc:sldMkLst>
          <pc:docMk/>
          <pc:sldMk cId="4285013406" sldId="7568"/>
        </pc:sldMkLst>
        <pc:picChg chg="del mod">
          <ac:chgData name="Stackhouse, Paul W. (LARC-E302)" userId="eaf75b69-4081-455b-85fc-5db77824df3b" providerId="ADAL" clId="{50B94763-2BC1-0143-A5F1-24C5077F80EC}" dt="2022-04-26T14:43:57.459" v="683" actId="478"/>
          <ac:picMkLst>
            <pc:docMk/>
            <pc:sldMk cId="4285013406" sldId="7568"/>
            <ac:picMk id="7" creationId="{9B43BFCE-6EFD-804B-B5FE-245C30F40C30}"/>
          </ac:picMkLst>
        </pc:picChg>
      </pc:sldChg>
      <pc:sldChg chg="addSp delSp modSp add mod">
        <pc:chgData name="Stackhouse, Paul W. (LARC-E302)" userId="eaf75b69-4081-455b-85fc-5db77824df3b" providerId="ADAL" clId="{50B94763-2BC1-0143-A5F1-24C5077F80EC}" dt="2022-04-26T15:06:10.307" v="901" actId="478"/>
        <pc:sldMkLst>
          <pc:docMk/>
          <pc:sldMk cId="1807065000" sldId="7569"/>
        </pc:sldMkLst>
        <pc:spChg chg="del">
          <ac:chgData name="Stackhouse, Paul W. (LARC-E302)" userId="eaf75b69-4081-455b-85fc-5db77824df3b" providerId="ADAL" clId="{50B94763-2BC1-0143-A5F1-24C5077F80EC}" dt="2022-04-26T15:05:57.622" v="892" actId="478"/>
          <ac:spMkLst>
            <pc:docMk/>
            <pc:sldMk cId="1807065000" sldId="7569"/>
            <ac:spMk id="6" creationId="{596337C5-DF2B-3A4F-89C0-2DE5BE43DE47}"/>
          </ac:spMkLst>
        </pc:spChg>
        <pc:spChg chg="del">
          <ac:chgData name="Stackhouse, Paul W. (LARC-E302)" userId="eaf75b69-4081-455b-85fc-5db77824df3b" providerId="ADAL" clId="{50B94763-2BC1-0143-A5F1-24C5077F80EC}" dt="2022-04-26T15:06:02.741" v="896" actId="478"/>
          <ac:spMkLst>
            <pc:docMk/>
            <pc:sldMk cId="1807065000" sldId="7569"/>
            <ac:spMk id="9" creationId="{3B87934A-F366-C845-8675-CF736F8B09F4}"/>
          </ac:spMkLst>
        </pc:spChg>
        <pc:spChg chg="mod">
          <ac:chgData name="Stackhouse, Paul W. (LARC-E302)" userId="eaf75b69-4081-455b-85fc-5db77824df3b" providerId="ADAL" clId="{50B94763-2BC1-0143-A5F1-24C5077F80EC}" dt="2022-04-26T14:58:58.640" v="842" actId="1076"/>
          <ac:spMkLst>
            <pc:docMk/>
            <pc:sldMk cId="1807065000" sldId="7569"/>
            <ac:spMk id="14" creationId="{5BE3A9BD-7A4D-6941-AA34-393411CDC1FC}"/>
          </ac:spMkLst>
        </pc:spChg>
        <pc:spChg chg="add mod">
          <ac:chgData name="Stackhouse, Paul W. (LARC-E302)" userId="eaf75b69-4081-455b-85fc-5db77824df3b" providerId="ADAL" clId="{50B94763-2BC1-0143-A5F1-24C5077F80EC}" dt="2022-04-26T15:03:55.022" v="868" actId="1076"/>
          <ac:spMkLst>
            <pc:docMk/>
            <pc:sldMk cId="1807065000" sldId="7569"/>
            <ac:spMk id="21" creationId="{1C5D2118-2CC4-274F-91CA-7D9178E66F93}"/>
          </ac:spMkLst>
        </pc:spChg>
        <pc:spChg chg="add mod">
          <ac:chgData name="Stackhouse, Paul W. (LARC-E302)" userId="eaf75b69-4081-455b-85fc-5db77824df3b" providerId="ADAL" clId="{50B94763-2BC1-0143-A5F1-24C5077F80EC}" dt="2022-04-26T15:04:16.990" v="874" actId="1076"/>
          <ac:spMkLst>
            <pc:docMk/>
            <pc:sldMk cId="1807065000" sldId="7569"/>
            <ac:spMk id="34" creationId="{05F0F748-6A3B-8F48-A07F-441834E09BEB}"/>
          </ac:spMkLst>
        </pc:spChg>
        <pc:spChg chg="add mod">
          <ac:chgData name="Stackhouse, Paul W. (LARC-E302)" userId="eaf75b69-4081-455b-85fc-5db77824df3b" providerId="ADAL" clId="{50B94763-2BC1-0143-A5F1-24C5077F80EC}" dt="2022-04-26T15:04:39.814" v="880" actId="20577"/>
          <ac:spMkLst>
            <pc:docMk/>
            <pc:sldMk cId="1807065000" sldId="7569"/>
            <ac:spMk id="35" creationId="{03FE95EA-89CF-C745-8E5D-E0313F37F40A}"/>
          </ac:spMkLst>
        </pc:spChg>
        <pc:spChg chg="add mod">
          <ac:chgData name="Stackhouse, Paul W. (LARC-E302)" userId="eaf75b69-4081-455b-85fc-5db77824df3b" providerId="ADAL" clId="{50B94763-2BC1-0143-A5F1-24C5077F80EC}" dt="2022-04-26T15:05:03.414" v="891" actId="20577"/>
          <ac:spMkLst>
            <pc:docMk/>
            <pc:sldMk cId="1807065000" sldId="7569"/>
            <ac:spMk id="36" creationId="{04968075-D29A-7B43-870B-8F563F058FA6}"/>
          </ac:spMkLst>
        </pc:spChg>
        <pc:spChg chg="del mod">
          <ac:chgData name="Stackhouse, Paul W. (LARC-E302)" userId="eaf75b69-4081-455b-85fc-5db77824df3b" providerId="ADAL" clId="{50B94763-2BC1-0143-A5F1-24C5077F80EC}" dt="2022-04-26T15:06:04.302" v="897" actId="478"/>
          <ac:spMkLst>
            <pc:docMk/>
            <pc:sldMk cId="1807065000" sldId="7569"/>
            <ac:spMk id="55" creationId="{D836630A-0327-0F48-8902-CC474DF6CAF8}"/>
          </ac:spMkLst>
        </pc:spChg>
        <pc:spChg chg="mod">
          <ac:chgData name="Stackhouse, Paul W. (LARC-E302)" userId="eaf75b69-4081-455b-85fc-5db77824df3b" providerId="ADAL" clId="{50B94763-2BC1-0143-A5F1-24C5077F80EC}" dt="2022-04-26T14:59:19.039" v="845" actId="1076"/>
          <ac:spMkLst>
            <pc:docMk/>
            <pc:sldMk cId="1807065000" sldId="7569"/>
            <ac:spMk id="56" creationId="{AF5B22F0-E0D3-0D4D-8B73-BD21CA7B583B}"/>
          </ac:spMkLst>
        </pc:spChg>
        <pc:spChg chg="del">
          <ac:chgData name="Stackhouse, Paul W. (LARC-E302)" userId="eaf75b69-4081-455b-85fc-5db77824df3b" providerId="ADAL" clId="{50B94763-2BC1-0143-A5F1-24C5077F80EC}" dt="2022-04-26T15:06:06.454" v="898" actId="478"/>
          <ac:spMkLst>
            <pc:docMk/>
            <pc:sldMk cId="1807065000" sldId="7569"/>
            <ac:spMk id="60" creationId="{11896396-9D00-B144-BF32-F3819B2B13CC}"/>
          </ac:spMkLst>
        </pc:spChg>
        <pc:picChg chg="mod modCrop">
          <ac:chgData name="Stackhouse, Paul W. (LARC-E302)" userId="eaf75b69-4081-455b-85fc-5db77824df3b" providerId="ADAL" clId="{50B94763-2BC1-0143-A5F1-24C5077F80EC}" dt="2022-04-26T14:59:16.415" v="844" actId="14100"/>
          <ac:picMkLst>
            <pc:docMk/>
            <pc:sldMk cId="1807065000" sldId="7569"/>
            <ac:picMk id="19" creationId="{2BAAFB4C-9560-0341-B11B-2E6EE6A45089}"/>
          </ac:picMkLst>
        </pc:picChg>
        <pc:picChg chg="del">
          <ac:chgData name="Stackhouse, Paul W. (LARC-E302)" userId="eaf75b69-4081-455b-85fc-5db77824df3b" providerId="ADAL" clId="{50B94763-2BC1-0143-A5F1-24C5077F80EC}" dt="2022-04-26T14:57:22.152" v="823" actId="478"/>
          <ac:picMkLst>
            <pc:docMk/>
            <pc:sldMk cId="1807065000" sldId="7569"/>
            <ac:picMk id="26" creationId="{4D3847F2-C16D-4240-8F76-A6D9FBC49034}"/>
          </ac:picMkLst>
        </pc:picChg>
        <pc:picChg chg="del">
          <ac:chgData name="Stackhouse, Paul W. (LARC-E302)" userId="eaf75b69-4081-455b-85fc-5db77824df3b" providerId="ADAL" clId="{50B94763-2BC1-0143-A5F1-24C5077F80EC}" dt="2022-04-26T14:57:24.396" v="824" actId="478"/>
          <ac:picMkLst>
            <pc:docMk/>
            <pc:sldMk cId="1807065000" sldId="7569"/>
            <ac:picMk id="53" creationId="{C03314D6-24F3-DA4E-8B3F-B5CE0B551D4A}"/>
          </ac:picMkLst>
        </pc:picChg>
        <pc:cxnChg chg="mod">
          <ac:chgData name="Stackhouse, Paul W. (LARC-E302)" userId="eaf75b69-4081-455b-85fc-5db77824df3b" providerId="ADAL" clId="{50B94763-2BC1-0143-A5F1-24C5077F80EC}" dt="2022-04-26T14:59:41.351" v="847" actId="14100"/>
          <ac:cxnSpMkLst>
            <pc:docMk/>
            <pc:sldMk cId="1807065000" sldId="7569"/>
            <ac:cxnSpMk id="5" creationId="{6AF2D3B6-4F15-E54E-BC34-61BA2DCEFE47}"/>
          </ac:cxnSpMkLst>
        </pc:cxnChg>
        <pc:cxnChg chg="del">
          <ac:chgData name="Stackhouse, Paul W. (LARC-E302)" userId="eaf75b69-4081-455b-85fc-5db77824df3b" providerId="ADAL" clId="{50B94763-2BC1-0143-A5F1-24C5077F80EC}" dt="2022-04-26T15:05:58.884" v="893" actId="478"/>
          <ac:cxnSpMkLst>
            <pc:docMk/>
            <pc:sldMk cId="1807065000" sldId="7569"/>
            <ac:cxnSpMk id="8" creationId="{611C908D-CB48-6345-92AE-58BF134D7EAF}"/>
          </ac:cxnSpMkLst>
        </pc:cxnChg>
        <pc:cxnChg chg="del">
          <ac:chgData name="Stackhouse, Paul W. (LARC-E302)" userId="eaf75b69-4081-455b-85fc-5db77824df3b" providerId="ADAL" clId="{50B94763-2BC1-0143-A5F1-24C5077F80EC}" dt="2022-04-26T15:06:00.031" v="894" actId="478"/>
          <ac:cxnSpMkLst>
            <pc:docMk/>
            <pc:sldMk cId="1807065000" sldId="7569"/>
            <ac:cxnSpMk id="10" creationId="{8FB9356C-D3D4-4F40-AD57-BC1F0484C023}"/>
          </ac:cxnSpMkLst>
        </pc:cxnChg>
        <pc:cxnChg chg="mod">
          <ac:chgData name="Stackhouse, Paul W. (LARC-E302)" userId="eaf75b69-4081-455b-85fc-5db77824df3b" providerId="ADAL" clId="{50B94763-2BC1-0143-A5F1-24C5077F80EC}" dt="2022-04-26T14:59:38.744" v="846" actId="14100"/>
          <ac:cxnSpMkLst>
            <pc:docMk/>
            <pc:sldMk cId="1807065000" sldId="7569"/>
            <ac:cxnSpMk id="28" creationId="{32D0D2D5-0986-D941-B3BE-D26D82712A29}"/>
          </ac:cxnSpMkLst>
        </pc:cxnChg>
        <pc:cxnChg chg="del">
          <ac:chgData name="Stackhouse, Paul W. (LARC-E302)" userId="eaf75b69-4081-455b-85fc-5db77824df3b" providerId="ADAL" clId="{50B94763-2BC1-0143-A5F1-24C5077F80EC}" dt="2022-04-26T15:06:01.033" v="895" actId="478"/>
          <ac:cxnSpMkLst>
            <pc:docMk/>
            <pc:sldMk cId="1807065000" sldId="7569"/>
            <ac:cxnSpMk id="33" creationId="{1F33B281-D789-AB48-9320-B7B9F0A21988}"/>
          </ac:cxnSpMkLst>
        </pc:cxnChg>
        <pc:cxnChg chg="del mod">
          <ac:chgData name="Stackhouse, Paul W. (LARC-E302)" userId="eaf75b69-4081-455b-85fc-5db77824df3b" providerId="ADAL" clId="{50B94763-2BC1-0143-A5F1-24C5077F80EC}" dt="2022-04-26T14:58:19.176" v="835" actId="478"/>
          <ac:cxnSpMkLst>
            <pc:docMk/>
            <pc:sldMk cId="1807065000" sldId="7569"/>
            <ac:cxnSpMk id="44" creationId="{DCFBB5D8-5AD7-C648-8FA9-EECE0217E73F}"/>
          </ac:cxnSpMkLst>
        </pc:cxnChg>
        <pc:cxnChg chg="del">
          <ac:chgData name="Stackhouse, Paul W. (LARC-E302)" userId="eaf75b69-4081-455b-85fc-5db77824df3b" providerId="ADAL" clId="{50B94763-2BC1-0143-A5F1-24C5077F80EC}" dt="2022-04-26T14:58:21.744" v="836" actId="478"/>
          <ac:cxnSpMkLst>
            <pc:docMk/>
            <pc:sldMk cId="1807065000" sldId="7569"/>
            <ac:cxnSpMk id="54" creationId="{9B7E16BF-1D41-EE41-8970-11AC3B59026C}"/>
          </ac:cxnSpMkLst>
        </pc:cxnChg>
        <pc:cxnChg chg="del">
          <ac:chgData name="Stackhouse, Paul W. (LARC-E302)" userId="eaf75b69-4081-455b-85fc-5db77824df3b" providerId="ADAL" clId="{50B94763-2BC1-0143-A5F1-24C5077F80EC}" dt="2022-04-26T15:06:10.307" v="901" actId="478"/>
          <ac:cxnSpMkLst>
            <pc:docMk/>
            <pc:sldMk cId="1807065000" sldId="7569"/>
            <ac:cxnSpMk id="57" creationId="{85B21DAE-07A5-BD41-9461-2465D40A1D1B}"/>
          </ac:cxnSpMkLst>
        </pc:cxnChg>
        <pc:cxnChg chg="del">
          <ac:chgData name="Stackhouse, Paul W. (LARC-E302)" userId="eaf75b69-4081-455b-85fc-5db77824df3b" providerId="ADAL" clId="{50B94763-2BC1-0143-A5F1-24C5077F80EC}" dt="2022-04-26T15:06:08.968" v="900" actId="478"/>
          <ac:cxnSpMkLst>
            <pc:docMk/>
            <pc:sldMk cId="1807065000" sldId="7569"/>
            <ac:cxnSpMk id="62" creationId="{3D3A665B-F728-4847-A175-395C98CA537B}"/>
          </ac:cxnSpMkLst>
        </pc:cxnChg>
        <pc:cxnChg chg="del">
          <ac:chgData name="Stackhouse, Paul W. (LARC-E302)" userId="eaf75b69-4081-455b-85fc-5db77824df3b" providerId="ADAL" clId="{50B94763-2BC1-0143-A5F1-24C5077F80EC}" dt="2022-04-26T15:06:07.905" v="899" actId="478"/>
          <ac:cxnSpMkLst>
            <pc:docMk/>
            <pc:sldMk cId="1807065000" sldId="7569"/>
            <ac:cxnSpMk id="63" creationId="{F9B7B5FA-6D17-BF48-AD01-80222076A24C}"/>
          </ac:cxnSpMkLst>
        </pc:cxnChg>
      </pc:sldChg>
      <pc:sldChg chg="addSp delSp modSp add mod">
        <pc:chgData name="Stackhouse, Paul W. (LARC-E302)" userId="eaf75b69-4081-455b-85fc-5db77824df3b" providerId="ADAL" clId="{50B94763-2BC1-0143-A5F1-24C5077F80EC}" dt="2022-04-26T15:57:56.599" v="1174" actId="1038"/>
        <pc:sldMkLst>
          <pc:docMk/>
          <pc:sldMk cId="4207346997" sldId="7570"/>
        </pc:sldMkLst>
        <pc:spChg chg="mod">
          <ac:chgData name="Stackhouse, Paul W. (LARC-E302)" userId="eaf75b69-4081-455b-85fc-5db77824df3b" providerId="ADAL" clId="{50B94763-2BC1-0143-A5F1-24C5077F80EC}" dt="2022-04-26T15:40:13.709" v="1089" actId="1036"/>
          <ac:spMkLst>
            <pc:docMk/>
            <pc:sldMk cId="4207346997" sldId="7570"/>
            <ac:spMk id="12" creationId="{022042B8-5A7E-8540-816A-1787E6B42A0A}"/>
          </ac:spMkLst>
        </pc:spChg>
        <pc:spChg chg="mod">
          <ac:chgData name="Stackhouse, Paul W. (LARC-E302)" userId="eaf75b69-4081-455b-85fc-5db77824df3b" providerId="ADAL" clId="{50B94763-2BC1-0143-A5F1-24C5077F80EC}" dt="2022-04-26T15:43:15.331" v="1117" actId="1076"/>
          <ac:spMkLst>
            <pc:docMk/>
            <pc:sldMk cId="4207346997" sldId="7570"/>
            <ac:spMk id="20" creationId="{2E77ACD1-9BE4-6D47-A42D-FA1C0828E4BC}"/>
          </ac:spMkLst>
        </pc:spChg>
        <pc:spChg chg="add mod">
          <ac:chgData name="Stackhouse, Paul W. (LARC-E302)" userId="eaf75b69-4081-455b-85fc-5db77824df3b" providerId="ADAL" clId="{50B94763-2BC1-0143-A5F1-24C5077F80EC}" dt="2022-04-26T15:41:10.733" v="1102" actId="14100"/>
          <ac:spMkLst>
            <pc:docMk/>
            <pc:sldMk cId="4207346997" sldId="7570"/>
            <ac:spMk id="23" creationId="{64B6DD37-971E-7D41-AAE2-B08BF18BA7CD}"/>
          </ac:spMkLst>
        </pc:spChg>
        <pc:spChg chg="mod">
          <ac:chgData name="Stackhouse, Paul W. (LARC-E302)" userId="eaf75b69-4081-455b-85fc-5db77824df3b" providerId="ADAL" clId="{50B94763-2BC1-0143-A5F1-24C5077F80EC}" dt="2022-04-26T15:40:13.709" v="1089" actId="1036"/>
          <ac:spMkLst>
            <pc:docMk/>
            <pc:sldMk cId="4207346997" sldId="7570"/>
            <ac:spMk id="26" creationId="{49703556-679E-1A48-A9FD-CB3E51E3E5BA}"/>
          </ac:spMkLst>
        </pc:spChg>
        <pc:spChg chg="mod">
          <ac:chgData name="Stackhouse, Paul W. (LARC-E302)" userId="eaf75b69-4081-455b-85fc-5db77824df3b" providerId="ADAL" clId="{50B94763-2BC1-0143-A5F1-24C5077F80EC}" dt="2022-04-26T15:43:50.539" v="1120" actId="1076"/>
          <ac:spMkLst>
            <pc:docMk/>
            <pc:sldMk cId="4207346997" sldId="7570"/>
            <ac:spMk id="53" creationId="{00000000-0000-0000-0000-000000000000}"/>
          </ac:spMkLst>
        </pc:spChg>
        <pc:picChg chg="add mod">
          <ac:chgData name="Stackhouse, Paul W. (LARC-E302)" userId="eaf75b69-4081-455b-85fc-5db77824df3b" providerId="ADAL" clId="{50B94763-2BC1-0143-A5F1-24C5077F80EC}" dt="2022-04-26T15:40:42.111" v="1097" actId="1076"/>
          <ac:picMkLst>
            <pc:docMk/>
            <pc:sldMk cId="4207346997" sldId="7570"/>
            <ac:picMk id="22" creationId="{14806376-1E07-B749-9EE7-79065B13AE07}"/>
          </ac:picMkLst>
        </pc:picChg>
        <pc:picChg chg="mod">
          <ac:chgData name="Stackhouse, Paul W. (LARC-E302)" userId="eaf75b69-4081-455b-85fc-5db77824df3b" providerId="ADAL" clId="{50B94763-2BC1-0143-A5F1-24C5077F80EC}" dt="2022-04-26T15:39:43.781" v="1010" actId="1036"/>
          <ac:picMkLst>
            <pc:docMk/>
            <pc:sldMk cId="4207346997" sldId="7570"/>
            <ac:picMk id="3074" creationId="{CF7F950A-DBD4-7B4E-8FE3-DA7DE93D9957}"/>
          </ac:picMkLst>
        </pc:picChg>
        <pc:picChg chg="del">
          <ac:chgData name="Stackhouse, Paul W. (LARC-E302)" userId="eaf75b69-4081-455b-85fc-5db77824df3b" providerId="ADAL" clId="{50B94763-2BC1-0143-A5F1-24C5077F80EC}" dt="2022-04-26T15:38:56.156" v="1002" actId="478"/>
          <ac:picMkLst>
            <pc:docMk/>
            <pc:sldMk cId="4207346997" sldId="7570"/>
            <ac:picMk id="3076" creationId="{7977F50D-61A6-F54E-A1C5-CB9BA726DAFC}"/>
          </ac:picMkLst>
        </pc:picChg>
        <pc:cxnChg chg="add mod">
          <ac:chgData name="Stackhouse, Paul W. (LARC-E302)" userId="eaf75b69-4081-455b-85fc-5db77824df3b" providerId="ADAL" clId="{50B94763-2BC1-0143-A5F1-24C5077F80EC}" dt="2022-04-26T15:43:29.645" v="1119" actId="692"/>
          <ac:cxnSpMkLst>
            <pc:docMk/>
            <pc:sldMk cId="4207346997" sldId="7570"/>
            <ac:cxnSpMk id="5" creationId="{92DF905B-872F-BD42-805F-A2B3B5C4AFE7}"/>
          </ac:cxnSpMkLst>
        </pc:cxnChg>
        <pc:cxnChg chg="mod">
          <ac:chgData name="Stackhouse, Paul W. (LARC-E302)" userId="eaf75b69-4081-455b-85fc-5db77824df3b" providerId="ADAL" clId="{50B94763-2BC1-0143-A5F1-24C5077F80EC}" dt="2022-04-26T15:41:21.445" v="1107" actId="1035"/>
          <ac:cxnSpMkLst>
            <pc:docMk/>
            <pc:sldMk cId="4207346997" sldId="7570"/>
            <ac:cxnSpMk id="6" creationId="{05219124-CD47-C443-864F-F56E95FC2A9F}"/>
          </ac:cxnSpMkLst>
        </pc:cxnChg>
        <pc:cxnChg chg="mod">
          <ac:chgData name="Stackhouse, Paul W. (LARC-E302)" userId="eaf75b69-4081-455b-85fc-5db77824df3b" providerId="ADAL" clId="{50B94763-2BC1-0143-A5F1-24C5077F80EC}" dt="2022-04-26T15:57:56.599" v="1174" actId="1038"/>
          <ac:cxnSpMkLst>
            <pc:docMk/>
            <pc:sldMk cId="4207346997" sldId="7570"/>
            <ac:cxnSpMk id="21" creationId="{03DA69C3-3355-8E4C-9E85-071E7F9D7377}"/>
          </ac:cxnSpMkLst>
        </pc:cxnChg>
      </pc:sldChg>
    </pc:docChg>
  </pc:docChgLst>
  <pc:docChgLst>
    <pc:chgData name="Stackhouse, Paul W. (LARC-E302)" userId="S::pstackho@ndc.nasa.gov::eaf75b69-4081-455b-85fc-5db77824df3b" providerId="AD" clId="Web-{3655E2A7-C60F-4205-B01A-689B37B11CCB}"/>
    <pc:docChg chg="modSld">
      <pc:chgData name="Stackhouse, Paul W. (LARC-E302)" userId="S::pstackho@ndc.nasa.gov::eaf75b69-4081-455b-85fc-5db77824df3b" providerId="AD" clId="Web-{3655E2A7-C60F-4205-B01A-689B37B11CCB}" dt="2022-04-22T20:32:25.512" v="4" actId="20577"/>
      <pc:docMkLst>
        <pc:docMk/>
      </pc:docMkLst>
      <pc:sldChg chg="modSp">
        <pc:chgData name="Stackhouse, Paul W. (LARC-E302)" userId="S::pstackho@ndc.nasa.gov::eaf75b69-4081-455b-85fc-5db77824df3b" providerId="AD" clId="Web-{3655E2A7-C60F-4205-B01A-689B37B11CCB}" dt="2022-04-22T20:32:25.512" v="4" actId="20577"/>
        <pc:sldMkLst>
          <pc:docMk/>
          <pc:sldMk cId="3373800525" sldId="7241"/>
        </pc:sldMkLst>
        <pc:spChg chg="mod">
          <ac:chgData name="Stackhouse, Paul W. (LARC-E302)" userId="S::pstackho@ndc.nasa.gov::eaf75b69-4081-455b-85fc-5db77824df3b" providerId="AD" clId="Web-{3655E2A7-C60F-4205-B01A-689B37B11CCB}" dt="2022-04-22T20:32:25.512" v="4" actId="20577"/>
          <ac:spMkLst>
            <pc:docMk/>
            <pc:sldMk cId="3373800525" sldId="7241"/>
            <ac:spMk id="14339" creationId="{00000000-0000-0000-0000-000000000000}"/>
          </ac:spMkLst>
        </pc:spChg>
      </pc:sldChg>
    </pc:docChg>
  </pc:docChgLst>
  <pc:docChgLst>
    <pc:chgData name="Stackhouse, Paul W. (LARC-E302)" userId="S::pstackho@ndc.nasa.gov::eaf75b69-4081-455b-85fc-5db77824df3b" providerId="AD" clId="Web-{B1E2B28D-F3E4-47E2-8AF2-C9CD425C009C}"/>
    <pc:docChg chg="addSld delSld modSld">
      <pc:chgData name="Stackhouse, Paul W. (LARC-E302)" userId="S::pstackho@ndc.nasa.gov::eaf75b69-4081-455b-85fc-5db77824df3b" providerId="AD" clId="Web-{B1E2B28D-F3E4-47E2-8AF2-C9CD425C009C}" dt="2022-04-25T18:16:50.306" v="3"/>
      <pc:docMkLst>
        <pc:docMk/>
      </pc:docMkLst>
      <pc:sldChg chg="modSp">
        <pc:chgData name="Stackhouse, Paul W. (LARC-E302)" userId="S::pstackho@ndc.nasa.gov::eaf75b69-4081-455b-85fc-5db77824df3b" providerId="AD" clId="Web-{B1E2B28D-F3E4-47E2-8AF2-C9CD425C009C}" dt="2022-04-25T18:16:07.103" v="1" actId="20577"/>
        <pc:sldMkLst>
          <pc:docMk/>
          <pc:sldMk cId="842445656" sldId="7484"/>
        </pc:sldMkLst>
        <pc:spChg chg="mod">
          <ac:chgData name="Stackhouse, Paul W. (LARC-E302)" userId="S::pstackho@ndc.nasa.gov::eaf75b69-4081-455b-85fc-5db77824df3b" providerId="AD" clId="Web-{B1E2B28D-F3E4-47E2-8AF2-C9CD425C009C}" dt="2022-04-25T18:16:07.103" v="1" actId="20577"/>
          <ac:spMkLst>
            <pc:docMk/>
            <pc:sldMk cId="842445656" sldId="7484"/>
            <ac:spMk id="53" creationId="{00000000-0000-0000-0000-000000000000}"/>
          </ac:spMkLst>
        </pc:spChg>
      </pc:sldChg>
      <pc:sldChg chg="del">
        <pc:chgData name="Stackhouse, Paul W. (LARC-E302)" userId="S::pstackho@ndc.nasa.gov::eaf75b69-4081-455b-85fc-5db77824df3b" providerId="AD" clId="Web-{B1E2B28D-F3E4-47E2-8AF2-C9CD425C009C}" dt="2022-04-25T18:16:25.884" v="2"/>
        <pc:sldMkLst>
          <pc:docMk/>
          <pc:sldMk cId="896743378" sldId="7561"/>
        </pc:sldMkLst>
      </pc:sldChg>
      <pc:sldChg chg="add">
        <pc:chgData name="Stackhouse, Paul W. (LARC-E302)" userId="S::pstackho@ndc.nasa.gov::eaf75b69-4081-455b-85fc-5db77824df3b" providerId="AD" clId="Web-{B1E2B28D-F3E4-47E2-8AF2-C9CD425C009C}" dt="2022-04-25T18:16:50.306" v="3"/>
        <pc:sldMkLst>
          <pc:docMk/>
          <pc:sldMk cId="4105446712" sldId="756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B84A1-3EF2-A441-91F9-550D89C06891}" type="datetimeFigureOut">
              <a:rPr lang="en-US" smtClean="0"/>
              <a:t>9/13/22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CC387-9A82-F442-9607-8F6704C67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637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86814E-BC16-F24A-A062-9CD46FE802FA}" type="datetimeFigureOut">
              <a:rPr lang="en-US" smtClean="0"/>
              <a:pPr/>
              <a:t>9/13/22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0B4945-5036-E247-966B-1C4F7C26C1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869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2AD367-9C57-2543-A696-C4459CAB8885}" type="slidenum">
              <a:rPr lang="en-US"/>
              <a:pPr/>
              <a:t>1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Abstract:</a:t>
            </a:r>
          </a:p>
          <a:p>
            <a:endParaRPr lang="en-US" dirty="0"/>
          </a:p>
          <a:p>
            <a:r>
              <a:rPr lang="en-US" dirty="0"/>
              <a:t>The presentation reviews the progress made in the last year in the CERES </a:t>
            </a:r>
            <a:r>
              <a:rPr lang="en-US" dirty="0" err="1"/>
              <a:t>FLASHFlux</a:t>
            </a:r>
            <a:r>
              <a:rPr lang="en-US" dirty="0"/>
              <a:t> working group whose aim is to produce TOA and surface radiative flux and other ancillary data products within 1 week of real-time.  This presentation will review the upgrades made in promoting the latest version 3A.  This version features an updated instrument calibration, a new meteorological assimilation input data product and upgrade surface radiation algorithms.  Examples of the new data products are shown along with some limited validation.</a:t>
            </a:r>
          </a:p>
        </p:txBody>
      </p:sp>
    </p:spTree>
    <p:extLst>
      <p:ext uri="{BB962C8B-B14F-4D97-AF65-F5344CB8AC3E}">
        <p14:creationId xmlns:p14="http://schemas.microsoft.com/office/powerpoint/2010/main" val="109272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– some orders provide date span including BOTH SYN1Deg and FF.  Hourly data are only provided by SYN1Deg.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BDC96A-10CF-0040-A325-BB2AD58531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05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Estimates good to within about +/- 0.3 W m^-2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B4945-5036-E247-966B-1C4F7C26C19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52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171D91-2734-D640-B460-5B7C4779D1F5}" type="slidenum">
              <a:rPr lang="en-US"/>
              <a:pPr/>
              <a:t>15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77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20431-B9C2-3D4B-9A2E-A3DF2EE2D249}" type="slidenum">
              <a:rPr lang="en-US"/>
              <a:pPr/>
              <a:t>16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46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Estimates good to within about +/- 0.3 W m^-2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0B4945-5036-E247-966B-1C4F7C26C19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55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4/26-28/2022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CERES Science Team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F4F64DD-DC26-5E49-8256-8F5A9E0047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4/26-28/2022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CERES Science Team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3FCDC70-2B6D-6647-B435-B5F5AC0986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4/26-28/2022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CERES Science Team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17BBB4C-5361-614B-9047-17A8988917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800100"/>
            <a:ext cx="3810000" cy="30861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00100"/>
            <a:ext cx="3810000" cy="30861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4/26-28/2022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CERES Science Team Meeting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3E623E6-45AB-D24D-8B48-E1B23C5AAB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4/26-28/2022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CERES Science Team Meeting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768D898-E100-6947-A28E-5CDE341C18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4/26-28/2022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CERES Science Team Meeting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BD447DC-9BD7-3045-A456-42AF57506A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4/26-28/2022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CERES Science Team Meeting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2082184-F26E-4945-B09D-088386978D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4/26-28/2022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CERES Science Team Meeting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A0E434E-6E4C-B347-A784-4524A9EE17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4/26-28/2022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CERES Science Team Meeting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AC18AAC-84E4-0249-9AA5-A877C9820A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4/26-28/2022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CERES Science Team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597C885-A07B-C64D-87C2-E7352388D5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114300"/>
            <a:ext cx="1962150" cy="3771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14300"/>
            <a:ext cx="5734050" cy="3771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4/26-28/2022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CERES Science Team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343318F-0175-1E4F-9DE0-392731E9CE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Hot-air balloons viewed from below against a blue sky"/>
          <p:cNvSpPr>
            <a:spLocks noGrp="1"/>
          </p:cNvSpPr>
          <p:nvPr>
            <p:ph type="pic" idx="21"/>
          </p:nvPr>
        </p:nvSpPr>
        <p:spPr>
          <a:xfrm>
            <a:off x="-1" y="285750"/>
            <a:ext cx="9144001" cy="4572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41473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114300"/>
            <a:ext cx="7772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00100"/>
            <a:ext cx="77724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4857750"/>
            <a:ext cx="19050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+mn-lt"/>
              </a:defRPr>
            </a:lvl1pPr>
          </a:lstStyle>
          <a:p>
            <a:r>
              <a:rPr lang="en-US"/>
              <a:t>4/26-28/2022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5000" y="4857750"/>
            <a:ext cx="52578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+mn-lt"/>
              </a:defRPr>
            </a:lvl1pPr>
          </a:lstStyle>
          <a:p>
            <a:r>
              <a:rPr lang="en-US"/>
              <a:t>CERES Science Team Meeting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4857750"/>
            <a:ext cx="1905000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>
                <a:latin typeface="+mn-lt"/>
              </a:defRPr>
            </a:lvl1pPr>
          </a:lstStyle>
          <a:p>
            <a:fld id="{29966862-A217-A743-8D32-E6F2F59C9BC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rrowheads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550" y="135320"/>
            <a:ext cx="633250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032" name="Line 8"/>
          <p:cNvSpPr>
            <a:spLocks noChangeShapeType="1"/>
          </p:cNvSpPr>
          <p:nvPr userDrawn="1"/>
        </p:nvSpPr>
        <p:spPr bwMode="auto">
          <a:xfrm>
            <a:off x="0" y="4800600"/>
            <a:ext cx="914400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33" name="Line 9"/>
          <p:cNvSpPr>
            <a:spLocks noChangeShapeType="1"/>
          </p:cNvSpPr>
          <p:nvPr userDrawn="1"/>
        </p:nvSpPr>
        <p:spPr bwMode="auto">
          <a:xfrm>
            <a:off x="0" y="742950"/>
            <a:ext cx="9144000" cy="0"/>
          </a:xfrm>
          <a:prstGeom prst="line">
            <a:avLst/>
          </a:prstGeom>
          <a:noFill/>
          <a:ln w="31750">
            <a:solidFill>
              <a:srgbClr val="0080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2700" b="1">
          <a:solidFill>
            <a:srgbClr val="FF000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700" b="1">
          <a:solidFill>
            <a:srgbClr val="FF0000"/>
          </a:solidFill>
          <a:effectLst>
            <a:outerShdw blurRad="38100" dist="38100" dir="2700000" algn="tl">
              <a:srgbClr val="DDDDDD"/>
            </a:outerShdw>
          </a:effectLst>
          <a:latin typeface="Arial" pitchFamily="-110" charset="0"/>
        </a:defRPr>
      </a:lvl2pPr>
      <a:lvl3pPr algn="ctr" rtl="0" fontAlgn="base">
        <a:spcBef>
          <a:spcPct val="0"/>
        </a:spcBef>
        <a:spcAft>
          <a:spcPct val="0"/>
        </a:spcAft>
        <a:defRPr sz="2700" b="1">
          <a:solidFill>
            <a:srgbClr val="FF0000"/>
          </a:solidFill>
          <a:effectLst>
            <a:outerShdw blurRad="38100" dist="38100" dir="2700000" algn="tl">
              <a:srgbClr val="DDDDDD"/>
            </a:outerShdw>
          </a:effectLst>
          <a:latin typeface="Arial" pitchFamily="-110" charset="0"/>
        </a:defRPr>
      </a:lvl3pPr>
      <a:lvl4pPr algn="ctr" rtl="0" fontAlgn="base">
        <a:spcBef>
          <a:spcPct val="0"/>
        </a:spcBef>
        <a:spcAft>
          <a:spcPct val="0"/>
        </a:spcAft>
        <a:defRPr sz="2700" b="1">
          <a:solidFill>
            <a:srgbClr val="FF0000"/>
          </a:solidFill>
          <a:effectLst>
            <a:outerShdw blurRad="38100" dist="38100" dir="2700000" algn="tl">
              <a:srgbClr val="DDDDDD"/>
            </a:outerShdw>
          </a:effectLst>
          <a:latin typeface="Arial" pitchFamily="-110" charset="0"/>
        </a:defRPr>
      </a:lvl4pPr>
      <a:lvl5pPr algn="ctr" rtl="0" fontAlgn="base">
        <a:spcBef>
          <a:spcPct val="0"/>
        </a:spcBef>
        <a:spcAft>
          <a:spcPct val="0"/>
        </a:spcAft>
        <a:defRPr sz="2700" b="1">
          <a:solidFill>
            <a:srgbClr val="FF0000"/>
          </a:solidFill>
          <a:effectLst>
            <a:outerShdw blurRad="38100" dist="38100" dir="2700000" algn="tl">
              <a:srgbClr val="DDDDDD"/>
            </a:outerShdw>
          </a:effectLst>
          <a:latin typeface="Arial" pitchFamily="-110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2700" b="1">
          <a:solidFill>
            <a:srgbClr val="FF0000"/>
          </a:solidFill>
          <a:effectLst>
            <a:outerShdw blurRad="38100" dist="38100" dir="2700000" algn="tl">
              <a:srgbClr val="DDDDDD"/>
            </a:outerShdw>
          </a:effectLst>
          <a:latin typeface="Arial" pitchFamily="-110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2700" b="1">
          <a:solidFill>
            <a:srgbClr val="FF0000"/>
          </a:solidFill>
          <a:effectLst>
            <a:outerShdw blurRad="38100" dist="38100" dir="2700000" algn="tl">
              <a:srgbClr val="DDDDDD"/>
            </a:outerShdw>
          </a:effectLst>
          <a:latin typeface="Arial" pitchFamily="-110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2700" b="1">
          <a:solidFill>
            <a:srgbClr val="FF0000"/>
          </a:solidFill>
          <a:effectLst>
            <a:outerShdw blurRad="38100" dist="38100" dir="2700000" algn="tl">
              <a:srgbClr val="DDDDDD"/>
            </a:outerShdw>
          </a:effectLst>
          <a:latin typeface="Arial" pitchFamily="-110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2700" b="1">
          <a:solidFill>
            <a:srgbClr val="FF0000"/>
          </a:solidFill>
          <a:effectLst>
            <a:outerShdw blurRad="38100" dist="38100" dir="2700000" algn="tl">
              <a:srgbClr val="DDDDDD"/>
            </a:outerShdw>
          </a:effectLst>
          <a:latin typeface="Arial" pitchFamily="-110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har char="•"/>
        <a:defRPr sz="2100" b="1" i="1">
          <a:solidFill>
            <a:srgbClr val="0080FF"/>
          </a:solidFill>
          <a:latin typeface="+mn-lt"/>
          <a:ea typeface="+mn-ea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ＭＳ Ｐゴシック" pitchFamily="-110" charset="-128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har char="•"/>
        <a:defRPr sz="1500">
          <a:solidFill>
            <a:srgbClr val="FF0000"/>
          </a:solidFill>
          <a:latin typeface="+mn-lt"/>
          <a:ea typeface="ＭＳ Ｐゴシック" pitchFamily="-110" charset="-128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0080FF"/>
          </a:solidFill>
          <a:latin typeface="+mn-lt"/>
          <a:ea typeface="ＭＳ Ｐゴシック" pitchFamily="-110" charset="-128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10" charset="-128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10" charset="-128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10" charset="-128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10" charset="-128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ower.nasa.gov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5042" y="848604"/>
            <a:ext cx="7282501" cy="1261902"/>
          </a:xfrm>
        </p:spPr>
        <p:txBody>
          <a:bodyPr>
            <a:noAutofit/>
          </a:bodyPr>
          <a:lstStyle/>
          <a:p>
            <a:r>
              <a:rPr lang="en-US" dirty="0">
                <a:effectLst/>
              </a:rPr>
              <a:t>FLASHFlux Working Group Status: Increasing Data Usage Through POWER-GIS Web Services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18525" y="2224806"/>
            <a:ext cx="7430749" cy="2518644"/>
          </a:xfrm>
        </p:spPr>
        <p:txBody>
          <a:bodyPr>
            <a:noAutofit/>
          </a:bodyPr>
          <a:lstStyle/>
          <a:p>
            <a:r>
              <a:rPr lang="en-US" sz="1400" dirty="0">
                <a:solidFill>
                  <a:srgbClr val="0000FF"/>
                </a:solidFill>
              </a:rPr>
              <a:t>    Paul Stackhouse (NASA </a:t>
            </a:r>
            <a:r>
              <a:rPr lang="en-US" sz="1400" dirty="0" err="1">
                <a:solidFill>
                  <a:srgbClr val="0000FF"/>
                </a:solidFill>
              </a:rPr>
              <a:t>LaRC</a:t>
            </a:r>
            <a:r>
              <a:rPr lang="en-US" sz="1400" dirty="0">
                <a:solidFill>
                  <a:srgbClr val="0000FF"/>
                </a:solidFill>
              </a:rPr>
              <a:t>)</a:t>
            </a:r>
          </a:p>
          <a:p>
            <a:endParaRPr lang="en-US" sz="1000" dirty="0">
              <a:solidFill>
                <a:srgbClr val="0000FF"/>
              </a:solidFill>
            </a:endParaRPr>
          </a:p>
          <a:p>
            <a:r>
              <a:rPr lang="en-US" sz="1400" dirty="0">
                <a:solidFill>
                  <a:srgbClr val="0000FF"/>
                </a:solidFill>
              </a:rPr>
              <a:t>PC Sawaengphokhai, Hunter Winecoff, Jay Garg (SSAI)</a:t>
            </a:r>
          </a:p>
          <a:p>
            <a:r>
              <a:rPr lang="en-US" sz="1400" dirty="0">
                <a:solidFill>
                  <a:srgbClr val="0000FF"/>
                </a:solidFill>
              </a:rPr>
              <a:t>POWER Team: Bradley MacPherson (Booz-Allen-Hamilton)</a:t>
            </a:r>
          </a:p>
          <a:p>
            <a:endParaRPr lang="en-US" sz="1000" dirty="0">
              <a:solidFill>
                <a:srgbClr val="0000FF"/>
              </a:solidFill>
            </a:endParaRPr>
          </a:p>
          <a:p>
            <a:r>
              <a:rPr lang="en-US" sz="1400" dirty="0">
                <a:solidFill>
                  <a:srgbClr val="0000FF"/>
                </a:solidFill>
              </a:rPr>
              <a:t>CERES Team members: Katie </a:t>
            </a:r>
            <a:r>
              <a:rPr lang="en-US" sz="1400" dirty="0" err="1">
                <a:solidFill>
                  <a:srgbClr val="0000FF"/>
                </a:solidFill>
              </a:rPr>
              <a:t>Dejwakh</a:t>
            </a:r>
            <a:r>
              <a:rPr lang="en-US" sz="1400" dirty="0">
                <a:solidFill>
                  <a:srgbClr val="0000FF"/>
                </a:solidFill>
              </a:rPr>
              <a:t>, Dave Doelling (LaRC), </a:t>
            </a:r>
          </a:p>
          <a:p>
            <a:r>
              <a:rPr lang="en-US" sz="1400" dirty="0">
                <a:solidFill>
                  <a:srgbClr val="0000FF"/>
                </a:solidFill>
              </a:rPr>
              <a:t>Walt Miller, Pam Mlynczak, Victor Sothcott, Cathy Nguyen (SSAI)   </a:t>
            </a:r>
          </a:p>
          <a:p>
            <a:endParaRPr lang="en-US" sz="1000" dirty="0">
              <a:solidFill>
                <a:srgbClr val="0000FF"/>
              </a:solidFill>
            </a:endParaRPr>
          </a:p>
          <a:p>
            <a:r>
              <a:rPr lang="en-US" sz="1400" dirty="0">
                <a:solidFill>
                  <a:srgbClr val="0000FF"/>
                </a:solidFill>
              </a:rPr>
              <a:t>Tonya Davenport and Fenny Wang (Ret.) and the </a:t>
            </a:r>
          </a:p>
          <a:p>
            <a:r>
              <a:rPr lang="en-US" sz="1400" dirty="0">
                <a:solidFill>
                  <a:srgbClr val="0000FF"/>
                </a:solidFill>
              </a:rPr>
              <a:t>Atmospheric Science Data Center Team (SSAI)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857750"/>
            <a:ext cx="1905000" cy="285750"/>
          </a:xfrm>
        </p:spPr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CERES Science Team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79B16-B999-5048-8D83-F2D1680F6C61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00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82182"/>
    </mc:Choice>
    <mc:Fallback xmlns="">
      <p:transition spd="slow" advTm="8218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0486F1D-8082-0D45-9363-4DAF71E6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CERES </a:t>
            </a:r>
            <a:r>
              <a:rPr lang="en-US" sz="2800" dirty="0" err="1"/>
              <a:t>FLASHFlux</a:t>
            </a:r>
            <a:r>
              <a:rPr lang="en-US" sz="2800" dirty="0"/>
              <a:t> Overview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21D8EA5-0989-7744-8766-F07213801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754" y="862554"/>
            <a:ext cx="8682446" cy="3878779"/>
          </a:xfrm>
        </p:spPr>
        <p:txBody>
          <a:bodyPr/>
          <a:lstStyle/>
          <a:p>
            <a:r>
              <a:rPr lang="en-US" sz="2000" dirty="0" err="1"/>
              <a:t>FLASHFlux</a:t>
            </a:r>
            <a:r>
              <a:rPr lang="en-US" sz="2000" dirty="0"/>
              <a:t> Overview</a:t>
            </a:r>
          </a:p>
          <a:p>
            <a:pPr lvl="1">
              <a:spcBef>
                <a:spcPts val="208"/>
              </a:spcBef>
            </a:pPr>
            <a:r>
              <a:rPr lang="en-US" sz="1700" dirty="0"/>
              <a:t>Uses CERES based production system through inversion</a:t>
            </a:r>
          </a:p>
          <a:p>
            <a:pPr lvl="1">
              <a:spcBef>
                <a:spcPts val="208"/>
              </a:spcBef>
            </a:pPr>
            <a:r>
              <a:rPr lang="en-US" sz="1700" dirty="0"/>
              <a:t>Periodic calibration updates projected forward; running 3-day TISA</a:t>
            </a:r>
          </a:p>
          <a:p>
            <a:pPr lvl="1">
              <a:spcBef>
                <a:spcPts val="208"/>
              </a:spcBef>
            </a:pPr>
            <a:r>
              <a:rPr lang="en-US" sz="1700" dirty="0"/>
              <a:t>Upgrade from S4PM production system to CATALYST</a:t>
            </a:r>
          </a:p>
          <a:p>
            <a:pPr lvl="1">
              <a:spcBef>
                <a:spcPts val="208"/>
              </a:spcBef>
            </a:pPr>
            <a:r>
              <a:rPr lang="en-US" sz="1700" dirty="0"/>
              <a:t>New Data Product: NOAA-20 SSF</a:t>
            </a:r>
          </a:p>
          <a:p>
            <a:r>
              <a:rPr lang="en-US" sz="2000" dirty="0" err="1"/>
              <a:t>FLASHFlux</a:t>
            </a:r>
            <a:r>
              <a:rPr lang="en-US" sz="2000" dirty="0"/>
              <a:t> Latency Objectives</a:t>
            </a:r>
          </a:p>
          <a:p>
            <a:pPr lvl="1">
              <a:spcBef>
                <a:spcPts val="208"/>
              </a:spcBef>
            </a:pPr>
            <a:r>
              <a:rPr lang="en-US" sz="1700" dirty="0"/>
              <a:t>SSF products within 3-4 days </a:t>
            </a:r>
          </a:p>
          <a:p>
            <a:pPr lvl="1">
              <a:spcBef>
                <a:spcPts val="208"/>
              </a:spcBef>
            </a:pPr>
            <a:r>
              <a:rPr lang="en-US" sz="1700" dirty="0"/>
              <a:t>Global 1x1 daily averages from FF TISA; goal: 5-7 days latency</a:t>
            </a:r>
          </a:p>
          <a:p>
            <a:r>
              <a:rPr lang="en-US" sz="2000" dirty="0" err="1"/>
              <a:t>FLASHFlux</a:t>
            </a:r>
            <a:r>
              <a:rPr lang="en-US" sz="2000" dirty="0"/>
              <a:t> Uses</a:t>
            </a:r>
          </a:p>
          <a:p>
            <a:pPr lvl="1">
              <a:spcBef>
                <a:spcPts val="208"/>
              </a:spcBef>
            </a:pPr>
            <a:r>
              <a:rPr lang="en-US" sz="1700" dirty="0"/>
              <a:t>Primarily used for applied science and education (i.e., POWER and Globe Clouds)</a:t>
            </a:r>
          </a:p>
          <a:p>
            <a:pPr lvl="1">
              <a:spcBef>
                <a:spcPts val="208"/>
              </a:spcBef>
            </a:pPr>
            <a:r>
              <a:rPr lang="en-US" sz="1700" dirty="0"/>
              <a:t>Supports also QC for selected missions (e.g., NOAA NESDIS)</a:t>
            </a:r>
          </a:p>
          <a:p>
            <a:pPr lvl="1">
              <a:spcBef>
                <a:spcPts val="208"/>
              </a:spcBef>
            </a:pPr>
            <a:r>
              <a:rPr lang="en-US" sz="1700" dirty="0"/>
              <a:t>TOA gridded fluxes; normalized to TOA EBAF for annual “State of the Climate” assessments .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F96D4B-7B0F-C245-8C35-3829EDD7C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823100-CDE8-0949-8574-4603709F2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CERES Science Team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4909B-28BB-AE4F-BCE4-48234AE5D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2184-F26E-4945-B09D-088386978DA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4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314"/>
    </mc:Choice>
    <mc:Fallback xmlns="">
      <p:transition spd="slow" advTm="16331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BE1C-0B68-F245-8CD6-9B55E66DE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2403"/>
            <a:ext cx="7886700" cy="570488"/>
          </a:xfrm>
        </p:spPr>
        <p:txBody>
          <a:bodyPr>
            <a:normAutofit/>
          </a:bodyPr>
          <a:lstStyle/>
          <a:p>
            <a:r>
              <a:rPr lang="en-US" sz="3000" dirty="0" err="1">
                <a:latin typeface="+mn-lt"/>
              </a:rPr>
              <a:t>FLASHFlux</a:t>
            </a:r>
            <a:r>
              <a:rPr lang="en-US" sz="3000" dirty="0">
                <a:latin typeface="+mn-lt"/>
              </a:rPr>
              <a:t> Operational Status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7E04A1-DD43-F44B-920B-A341BB9E3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269" y="885202"/>
            <a:ext cx="8486931" cy="3882060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r>
              <a:rPr lang="en-US" sz="2475" dirty="0">
                <a:latin typeface="Arial"/>
                <a:cs typeface="Arial"/>
              </a:rPr>
              <a:t>FF Production status: </a:t>
            </a:r>
            <a:endParaRPr lang="en-US" sz="247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US" sz="2175" dirty="0">
                <a:latin typeface="Arial"/>
                <a:cs typeface="Arial"/>
              </a:rPr>
              <a:t>Current Status:  SSF Terra: </a:t>
            </a:r>
            <a:r>
              <a:rPr lang="en-US" sz="2175" dirty="0">
                <a:solidFill>
                  <a:srgbClr val="00B050"/>
                </a:solidFill>
                <a:latin typeface="Arial"/>
                <a:cs typeface="Arial"/>
              </a:rPr>
              <a:t>9/23/22</a:t>
            </a:r>
            <a:r>
              <a:rPr lang="en-US" sz="2175" dirty="0">
                <a:latin typeface="Arial"/>
                <a:cs typeface="Arial"/>
              </a:rPr>
              <a:t>; SSF Aqua:</a:t>
            </a:r>
            <a:r>
              <a:rPr lang="en-US" sz="21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175" dirty="0">
                <a:solidFill>
                  <a:srgbClr val="00B050"/>
                </a:solidFill>
                <a:latin typeface="Arial"/>
                <a:cs typeface="Arial"/>
              </a:rPr>
              <a:t>9/23/22</a:t>
            </a:r>
            <a:r>
              <a:rPr lang="en-US" sz="2175" dirty="0">
                <a:latin typeface="Arial"/>
                <a:cs typeface="Arial"/>
              </a:rPr>
              <a:t>; TISA: </a:t>
            </a:r>
            <a:r>
              <a:rPr lang="en-US" sz="2175" dirty="0">
                <a:solidFill>
                  <a:srgbClr val="00B050"/>
                </a:solidFill>
                <a:latin typeface="Arial"/>
                <a:cs typeface="Arial"/>
              </a:rPr>
              <a:t>9/21/22 </a:t>
            </a:r>
          </a:p>
          <a:p>
            <a:pPr lvl="1">
              <a:lnSpc>
                <a:spcPct val="110000"/>
              </a:lnSpc>
            </a:pPr>
            <a:r>
              <a:rPr lang="en-US" sz="2175" dirty="0">
                <a:latin typeface="Arial"/>
                <a:cs typeface="Arial"/>
              </a:rPr>
              <a:t>Updated calibration coefficients received; promoted as cc change effective 10/1/22</a:t>
            </a:r>
          </a:p>
          <a:p>
            <a:pPr marL="342900" lvl="1" indent="0">
              <a:lnSpc>
                <a:spcPct val="110000"/>
              </a:lnSpc>
              <a:buNone/>
            </a:pPr>
            <a:endParaRPr lang="en-US" sz="2175" dirty="0"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r>
              <a:rPr lang="en-US" sz="2475" dirty="0">
                <a:latin typeface="Arial"/>
                <a:cs typeface="Arial"/>
              </a:rPr>
              <a:t>FF Operational Issues:</a:t>
            </a:r>
          </a:p>
          <a:p>
            <a:pPr lvl="1">
              <a:lnSpc>
                <a:spcPct val="110000"/>
              </a:lnSpc>
            </a:pPr>
            <a:r>
              <a:rPr lang="en-US" sz="2175" dirty="0">
                <a:latin typeface="Arial"/>
                <a:cs typeface="Arial"/>
              </a:rPr>
              <a:t>Transitioned to </a:t>
            </a:r>
            <a:r>
              <a:rPr lang="en-US" sz="2175" dirty="0" err="1">
                <a:latin typeface="Arial"/>
                <a:cs typeface="Arial"/>
              </a:rPr>
              <a:t>DarkHorse</a:t>
            </a:r>
            <a:r>
              <a:rPr lang="en-US" sz="2175" dirty="0">
                <a:latin typeface="Arial"/>
                <a:cs typeface="Arial"/>
              </a:rPr>
              <a:t> Ingesting system on June 6</a:t>
            </a:r>
          </a:p>
          <a:p>
            <a:pPr lvl="1">
              <a:lnSpc>
                <a:spcPct val="110000"/>
              </a:lnSpc>
            </a:pPr>
            <a:r>
              <a:rPr lang="en-US" sz="2175" dirty="0">
                <a:latin typeface="Arial"/>
                <a:cs typeface="Arial"/>
              </a:rPr>
              <a:t>LAADS system maintenance on August 1</a:t>
            </a:r>
            <a:r>
              <a:rPr lang="en-US" sz="2175" baseline="30000" dirty="0">
                <a:latin typeface="Arial"/>
                <a:cs typeface="Arial"/>
              </a:rPr>
              <a:t>st</a:t>
            </a:r>
            <a:r>
              <a:rPr lang="en-US" sz="2175" dirty="0">
                <a:latin typeface="Arial"/>
                <a:cs typeface="Arial"/>
              </a:rPr>
              <a:t> delayed several input data products.</a:t>
            </a:r>
          </a:p>
          <a:p>
            <a:pPr lvl="2">
              <a:lnSpc>
                <a:spcPct val="110000"/>
              </a:lnSpc>
            </a:pPr>
            <a:r>
              <a:rPr lang="en-US" sz="1875" dirty="0">
                <a:latin typeface="Arial"/>
                <a:cs typeface="Arial"/>
              </a:rPr>
              <a:t>Additional system maintenance from August 23-25, 2022.</a:t>
            </a:r>
          </a:p>
          <a:p>
            <a:pPr lvl="1">
              <a:lnSpc>
                <a:spcPct val="110000"/>
              </a:lnSpc>
            </a:pPr>
            <a:endParaRPr lang="en-US" sz="2175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DA7CF6-9D9C-6142-B99C-250372EEBF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1192" y="4767262"/>
            <a:ext cx="2057400" cy="273844"/>
          </a:xfrm>
        </p:spPr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9749AE-86A3-764B-A0CE-7F53FBB1D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25A4-CFC6-4A4A-A5C8-1DBE07B1B340}" type="slidenum">
              <a:rPr lang="en-US" smtClean="0"/>
              <a:t>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1C31008-54A4-9B89-A847-B1B693491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1650" y="4821767"/>
            <a:ext cx="5257800" cy="171450"/>
          </a:xfrm>
        </p:spPr>
        <p:txBody>
          <a:bodyPr/>
          <a:lstStyle/>
          <a:p>
            <a:r>
              <a:rPr lang="en-US" dirty="0"/>
              <a:t>CERES Science Team Meeting</a:t>
            </a:r>
          </a:p>
        </p:txBody>
      </p:sp>
    </p:spTree>
    <p:extLst>
      <p:ext uri="{BB962C8B-B14F-4D97-AF65-F5344CB8AC3E}">
        <p14:creationId xmlns:p14="http://schemas.microsoft.com/office/powerpoint/2010/main" val="85561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hart, histogram&#10;&#10;Description automatically generated">
            <a:extLst>
              <a:ext uri="{FF2B5EF4-FFF2-40B4-BE49-F238E27FC236}">
                <a16:creationId xmlns:a16="http://schemas.microsoft.com/office/drawing/2014/main" id="{9B8BCD61-4D2A-3B49-A4B2-99A512C60D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90" b="5474"/>
          <a:stretch/>
        </p:blipFill>
        <p:spPr>
          <a:xfrm>
            <a:off x="3901814" y="760655"/>
            <a:ext cx="5097067" cy="1975844"/>
          </a:xfrm>
          <a:prstGeom prst="rect">
            <a:avLst/>
          </a:prstGeom>
        </p:spPr>
      </p:pic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0694F170-A0C2-C34C-A3CF-596F459AD5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93" b="5474"/>
          <a:stretch/>
        </p:blipFill>
        <p:spPr>
          <a:xfrm>
            <a:off x="3873124" y="2789012"/>
            <a:ext cx="5125757" cy="197584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4F681-4650-4543-BC2E-51042C83A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853F9-69C1-B143-814B-6BCADA0EB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CERES Science Team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6A0F6-965E-1043-87E5-C3C8E5BF6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0327" y="4870738"/>
            <a:ext cx="1905000" cy="171450"/>
          </a:xfrm>
        </p:spPr>
        <p:txBody>
          <a:bodyPr/>
          <a:lstStyle/>
          <a:p>
            <a:fld id="{23FCDC70-2B6D-6647-B435-B5F5AC0986D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600A33-01B1-B44E-9FC5-236B0097F0BB}"/>
              </a:ext>
            </a:extLst>
          </p:cNvPr>
          <p:cNvSpPr txBox="1"/>
          <p:nvPr/>
        </p:nvSpPr>
        <p:spPr>
          <a:xfrm>
            <a:off x="154198" y="790701"/>
            <a:ext cx="367277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Success rate % of time &lt; 3 (dark/thick bar) or 4 days (lighter/thinner bar)</a:t>
            </a:r>
          </a:p>
          <a:p>
            <a:endParaRPr lang="en-US" sz="1600" dirty="0"/>
          </a:p>
          <a:p>
            <a:r>
              <a:rPr lang="en-US" sz="1600" dirty="0"/>
              <a:t>In last year, Terra had 7 months at or exceed 90% of days at 4 day latency; Aqua had 8</a:t>
            </a:r>
          </a:p>
          <a:p>
            <a:endParaRPr lang="en-US" sz="1600" dirty="0"/>
          </a:p>
          <a:p>
            <a:r>
              <a:rPr lang="en-US" sz="1600" dirty="0"/>
              <a:t>Jan and Feb 2022 provided all SSF within 4 days =&gt; perfect months!</a:t>
            </a:r>
          </a:p>
          <a:p>
            <a:endParaRPr lang="en-US" sz="1600" dirty="0"/>
          </a:p>
          <a:p>
            <a:r>
              <a:rPr lang="en-US" sz="1600" dirty="0"/>
              <a:t>Lags due to: maneuvers/ satellite issues, ASDC updates/outages</a:t>
            </a:r>
          </a:p>
          <a:p>
            <a:endParaRPr lang="en-US" sz="1600" dirty="0"/>
          </a:p>
          <a:p>
            <a:r>
              <a:rPr lang="en-US" sz="1600" i="1" dirty="0">
                <a:solidFill>
                  <a:srgbClr val="FF0000"/>
                </a:solidFill>
              </a:rPr>
              <a:t>SSF utilized by GLOBE Clouds; occasional satellite algorithm comparisons (i.e., NOAA GOES ABI)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31789C-8128-564B-8B2E-5BBE32DE57CB}"/>
              </a:ext>
            </a:extLst>
          </p:cNvPr>
          <p:cNvSpPr txBox="1"/>
          <p:nvPr/>
        </p:nvSpPr>
        <p:spPr>
          <a:xfrm>
            <a:off x="8577695" y="1145057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90%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17FA01D-0977-4241-ADF1-338730AE2962}"/>
              </a:ext>
            </a:extLst>
          </p:cNvPr>
          <p:cNvSpPr txBox="1"/>
          <p:nvPr/>
        </p:nvSpPr>
        <p:spPr>
          <a:xfrm>
            <a:off x="8572987" y="3180240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90%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F768B78-EA94-CD41-BCC8-2F68DF58D360}"/>
              </a:ext>
            </a:extLst>
          </p:cNvPr>
          <p:cNvCxnSpPr>
            <a:cxnSpLocks/>
          </p:cNvCxnSpPr>
          <p:nvPr/>
        </p:nvCxnSpPr>
        <p:spPr bwMode="auto">
          <a:xfrm>
            <a:off x="4314426" y="1279629"/>
            <a:ext cx="425091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9129D90-AFDE-A946-B113-212C35263B9E}"/>
              </a:ext>
            </a:extLst>
          </p:cNvPr>
          <p:cNvCxnSpPr>
            <a:cxnSpLocks/>
          </p:cNvCxnSpPr>
          <p:nvPr/>
        </p:nvCxnSpPr>
        <p:spPr bwMode="auto">
          <a:xfrm>
            <a:off x="4314426" y="3308731"/>
            <a:ext cx="425800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446F9F7-60ED-3847-A6B2-F2EA8EFAC0E9}"/>
              </a:ext>
            </a:extLst>
          </p:cNvPr>
          <p:cNvCxnSpPr>
            <a:cxnSpLocks/>
          </p:cNvCxnSpPr>
          <p:nvPr/>
        </p:nvCxnSpPr>
        <p:spPr bwMode="auto">
          <a:xfrm flipH="1">
            <a:off x="8403465" y="1057691"/>
            <a:ext cx="135596" cy="1529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E48B98C-BF92-134F-B062-3BC304ADC829}"/>
              </a:ext>
            </a:extLst>
          </p:cNvPr>
          <p:cNvSpPr txBox="1"/>
          <p:nvPr/>
        </p:nvSpPr>
        <p:spPr>
          <a:xfrm>
            <a:off x="8269475" y="745853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Outage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C0AB64-8E37-EE4E-B862-A6315D5D4F60}"/>
              </a:ext>
            </a:extLst>
          </p:cNvPr>
          <p:cNvSpPr txBox="1"/>
          <p:nvPr/>
        </p:nvSpPr>
        <p:spPr>
          <a:xfrm>
            <a:off x="7202782" y="719137"/>
            <a:ext cx="893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Perfect!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198BA62-1FB4-B24E-80B4-E3FD9A2D6276}"/>
              </a:ext>
            </a:extLst>
          </p:cNvPr>
          <p:cNvCxnSpPr>
            <a:cxnSpLocks/>
          </p:cNvCxnSpPr>
          <p:nvPr/>
        </p:nvCxnSpPr>
        <p:spPr bwMode="auto">
          <a:xfrm>
            <a:off x="7753082" y="989404"/>
            <a:ext cx="135228" cy="1363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8D698FC-31B8-CC4A-B9F9-F19E86F43553}"/>
              </a:ext>
            </a:extLst>
          </p:cNvPr>
          <p:cNvSpPr txBox="1"/>
          <p:nvPr/>
        </p:nvSpPr>
        <p:spPr>
          <a:xfrm>
            <a:off x="7436347" y="2721111"/>
            <a:ext cx="893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Perfect!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D5FF151-FE3A-7240-9704-31596C2A8E7D}"/>
              </a:ext>
            </a:extLst>
          </p:cNvPr>
          <p:cNvCxnSpPr>
            <a:cxnSpLocks/>
          </p:cNvCxnSpPr>
          <p:nvPr/>
        </p:nvCxnSpPr>
        <p:spPr bwMode="auto">
          <a:xfrm>
            <a:off x="7882944" y="3000955"/>
            <a:ext cx="135228" cy="1363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8" name="Title 27">
            <a:extLst>
              <a:ext uri="{FF2B5EF4-FFF2-40B4-BE49-F238E27FC236}">
                <a16:creationId xmlns:a16="http://schemas.microsoft.com/office/drawing/2014/main" id="{C2C182A7-547B-AB45-83E5-686CB5335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FLASHFlux</a:t>
            </a:r>
            <a:r>
              <a:rPr lang="en-US" dirty="0"/>
              <a:t> (v4A) SSF Latency Assessment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2C8433D-D6BF-CF4A-BDBA-7EC11F64BEAE}"/>
              </a:ext>
            </a:extLst>
          </p:cNvPr>
          <p:cNvCxnSpPr>
            <a:cxnSpLocks/>
          </p:cNvCxnSpPr>
          <p:nvPr/>
        </p:nvCxnSpPr>
        <p:spPr bwMode="auto">
          <a:xfrm>
            <a:off x="4481848" y="1748577"/>
            <a:ext cx="45774" cy="12686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5B292D8-0B49-E94B-92B6-D530833C3759}"/>
              </a:ext>
            </a:extLst>
          </p:cNvPr>
          <p:cNvSpPr txBox="1"/>
          <p:nvPr/>
        </p:nvSpPr>
        <p:spPr>
          <a:xfrm>
            <a:off x="4227187" y="1281350"/>
            <a:ext cx="496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Out-age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231A14B-2C52-D941-A687-FA78965C2677}"/>
              </a:ext>
            </a:extLst>
          </p:cNvPr>
          <p:cNvCxnSpPr/>
          <p:nvPr/>
        </p:nvCxnSpPr>
        <p:spPr bwMode="auto">
          <a:xfrm flipV="1">
            <a:off x="4314426" y="1145057"/>
            <a:ext cx="4258009" cy="84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DD1C2D0-021C-9F4B-AB09-08978B3916F9}"/>
              </a:ext>
            </a:extLst>
          </p:cNvPr>
          <p:cNvCxnSpPr/>
          <p:nvPr/>
        </p:nvCxnSpPr>
        <p:spPr bwMode="auto">
          <a:xfrm flipV="1">
            <a:off x="4299404" y="3171319"/>
            <a:ext cx="4258009" cy="84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DC70D86C-4B48-104C-81A3-674F84AB47DA}"/>
              </a:ext>
            </a:extLst>
          </p:cNvPr>
          <p:cNvSpPr txBox="1"/>
          <p:nvPr/>
        </p:nvSpPr>
        <p:spPr>
          <a:xfrm>
            <a:off x="8508319" y="3018342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100%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68C897F-F996-FB41-9507-AFB2FBB8FADF}"/>
              </a:ext>
            </a:extLst>
          </p:cNvPr>
          <p:cNvSpPr txBox="1"/>
          <p:nvPr/>
        </p:nvSpPr>
        <p:spPr>
          <a:xfrm>
            <a:off x="8493513" y="993936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314730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199"/>
    </mc:Choice>
    <mc:Fallback xmlns="">
      <p:transition spd="slow" advTm="9519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hart, bar chart, histogram&#10;&#10;Description automatically generated">
            <a:extLst>
              <a:ext uri="{FF2B5EF4-FFF2-40B4-BE49-F238E27FC236}">
                <a16:creationId xmlns:a16="http://schemas.microsoft.com/office/drawing/2014/main" id="{9E93F030-BE2F-B047-AA00-F9196256F4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43"/>
          <a:stretch/>
        </p:blipFill>
        <p:spPr>
          <a:xfrm>
            <a:off x="255319" y="965450"/>
            <a:ext cx="6481205" cy="3642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C277A9-86B2-AA4C-A2AE-2701CBBC5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FLASHFlux</a:t>
            </a:r>
            <a:r>
              <a:rPr lang="en-US" dirty="0"/>
              <a:t> TISA Latency Assessment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4F681-4650-4543-BC2E-51042C83A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853F9-69C1-B143-814B-6BCADA0EB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CERES Science Team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6A0F6-965E-1043-87E5-C3C8E5BF6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DC70-2B6D-6647-B435-B5F5AC0986D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600A33-01B1-B44E-9FC5-236B0097F0BB}"/>
              </a:ext>
            </a:extLst>
          </p:cNvPr>
          <p:cNvSpPr txBox="1"/>
          <p:nvPr/>
        </p:nvSpPr>
        <p:spPr>
          <a:xfrm>
            <a:off x="6736524" y="808756"/>
            <a:ext cx="238989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Success rate % of time  5 (med blue), 6 (light blue) or 7 days (dark blue) latency</a:t>
            </a:r>
          </a:p>
          <a:p>
            <a:endParaRPr lang="en-US" sz="1400" dirty="0"/>
          </a:p>
          <a:p>
            <a:r>
              <a:rPr lang="en-US" sz="1400" dirty="0"/>
              <a:t>Jan and Feb reached 100% at 6 day latency; 8 of 12 months at 7 day &gt; 90%</a:t>
            </a:r>
          </a:p>
          <a:p>
            <a:endParaRPr lang="en-US" sz="1400" dirty="0"/>
          </a:p>
          <a:p>
            <a:r>
              <a:rPr lang="en-US" sz="1400" dirty="0"/>
              <a:t>Last 3 months reached 90% of days available at 5 day latency!  </a:t>
            </a:r>
          </a:p>
          <a:p>
            <a:endParaRPr lang="en-US" sz="1400" dirty="0"/>
          </a:p>
          <a:p>
            <a:r>
              <a:rPr lang="en-US" sz="1400" dirty="0"/>
              <a:t>Lags due to: maneuvers, ASDC updates/outages</a:t>
            </a:r>
          </a:p>
          <a:p>
            <a:endParaRPr lang="en-US" sz="1400" dirty="0"/>
          </a:p>
          <a:p>
            <a:r>
              <a:rPr lang="en-US" sz="1400" b="1" i="1" dirty="0"/>
              <a:t>TISA delivered to POWER Web Services Suite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904A05-2F57-1346-87FA-C2FC475E694D}"/>
              </a:ext>
            </a:extLst>
          </p:cNvPr>
          <p:cNvSpPr txBox="1"/>
          <p:nvPr/>
        </p:nvSpPr>
        <p:spPr>
          <a:xfrm rot="16200000">
            <a:off x="365228" y="2383032"/>
            <a:ext cx="1199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Aqua outage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8D5021-92F3-2546-9912-2331DB880BBE}"/>
              </a:ext>
            </a:extLst>
          </p:cNvPr>
          <p:cNvSpPr txBox="1"/>
          <p:nvPr/>
        </p:nvSpPr>
        <p:spPr>
          <a:xfrm>
            <a:off x="888960" y="756004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FF v4A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756C67-06DF-7140-8117-B53330DD4646}"/>
              </a:ext>
            </a:extLst>
          </p:cNvPr>
          <p:cNvSpPr txBox="1"/>
          <p:nvPr/>
        </p:nvSpPr>
        <p:spPr>
          <a:xfrm>
            <a:off x="3465335" y="1518002"/>
            <a:ext cx="1011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Terra SSR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31789C-8128-564B-8B2E-5BBE32DE57CB}"/>
              </a:ext>
            </a:extLst>
          </p:cNvPr>
          <p:cNvSpPr txBox="1"/>
          <p:nvPr/>
        </p:nvSpPr>
        <p:spPr>
          <a:xfrm>
            <a:off x="107950" y="174705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90%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533148D-DD0B-B24F-8EDD-D1CCFCFA1ACB}"/>
              </a:ext>
            </a:extLst>
          </p:cNvPr>
          <p:cNvCxnSpPr>
            <a:cxnSpLocks/>
          </p:cNvCxnSpPr>
          <p:nvPr/>
        </p:nvCxnSpPr>
        <p:spPr bwMode="auto">
          <a:xfrm flipH="1">
            <a:off x="3596054" y="1767243"/>
            <a:ext cx="150611" cy="8045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4C81A13-6CE4-D94F-AB38-8728013DA8C3}"/>
              </a:ext>
            </a:extLst>
          </p:cNvPr>
          <p:cNvCxnSpPr>
            <a:cxnSpLocks/>
          </p:cNvCxnSpPr>
          <p:nvPr/>
        </p:nvCxnSpPr>
        <p:spPr bwMode="auto">
          <a:xfrm>
            <a:off x="813547" y="1987315"/>
            <a:ext cx="578223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DE98EAF-917E-374A-87AC-BC7C526291A7}"/>
              </a:ext>
            </a:extLst>
          </p:cNvPr>
          <p:cNvSpPr txBox="1"/>
          <p:nvPr/>
        </p:nvSpPr>
        <p:spPr>
          <a:xfrm>
            <a:off x="4533900" y="979920"/>
            <a:ext cx="1023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Terra/Aqua maneuvers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32BD48F-AD5A-CE41-A0DA-2A42029CF486}"/>
              </a:ext>
            </a:extLst>
          </p:cNvPr>
          <p:cNvCxnSpPr>
            <a:cxnSpLocks/>
          </p:cNvCxnSpPr>
          <p:nvPr/>
        </p:nvCxnSpPr>
        <p:spPr bwMode="auto">
          <a:xfrm flipH="1">
            <a:off x="4775716" y="1450116"/>
            <a:ext cx="115906" cy="8358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6883619-AE92-4E44-9CDC-AE40CE3991FA}"/>
              </a:ext>
            </a:extLst>
          </p:cNvPr>
          <p:cNvSpPr txBox="1"/>
          <p:nvPr/>
        </p:nvSpPr>
        <p:spPr>
          <a:xfrm>
            <a:off x="6011892" y="1046049"/>
            <a:ext cx="866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Aqua outage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DF626E4-12A1-C44D-92EC-67B9A9294546}"/>
              </a:ext>
            </a:extLst>
          </p:cNvPr>
          <p:cNvCxnSpPr>
            <a:cxnSpLocks/>
          </p:cNvCxnSpPr>
          <p:nvPr/>
        </p:nvCxnSpPr>
        <p:spPr bwMode="auto">
          <a:xfrm flipH="1">
            <a:off x="6241346" y="1518002"/>
            <a:ext cx="50375" cy="2851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64299B6-FB65-FD48-9B4B-49CF2E6CD2C3}"/>
              </a:ext>
            </a:extLst>
          </p:cNvPr>
          <p:cNvSpPr txBox="1"/>
          <p:nvPr/>
        </p:nvSpPr>
        <p:spPr>
          <a:xfrm>
            <a:off x="5311966" y="75600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Perfect!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0EEF8CB-A822-3B4E-A842-3187B0C2233A}"/>
              </a:ext>
            </a:extLst>
          </p:cNvPr>
          <p:cNvCxnSpPr>
            <a:cxnSpLocks/>
          </p:cNvCxnSpPr>
          <p:nvPr/>
        </p:nvCxnSpPr>
        <p:spPr bwMode="auto">
          <a:xfrm flipH="1">
            <a:off x="5687468" y="1125336"/>
            <a:ext cx="50375" cy="6118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EA359A4-8C8E-4242-A9FD-64258DA43455}"/>
              </a:ext>
            </a:extLst>
          </p:cNvPr>
          <p:cNvCxnSpPr>
            <a:cxnSpLocks/>
          </p:cNvCxnSpPr>
          <p:nvPr/>
        </p:nvCxnSpPr>
        <p:spPr bwMode="auto">
          <a:xfrm>
            <a:off x="5737843" y="1125336"/>
            <a:ext cx="274049" cy="6118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C764B16-36A5-7941-8A75-5B8F1A12A29D}"/>
              </a:ext>
            </a:extLst>
          </p:cNvPr>
          <p:cNvCxnSpPr>
            <a:cxnSpLocks/>
          </p:cNvCxnSpPr>
          <p:nvPr/>
        </p:nvCxnSpPr>
        <p:spPr bwMode="auto">
          <a:xfrm>
            <a:off x="813547" y="1766795"/>
            <a:ext cx="5782235" cy="5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789CE8A-6F9B-C943-89DC-4BEF7A165686}"/>
              </a:ext>
            </a:extLst>
          </p:cNvPr>
          <p:cNvCxnSpPr>
            <a:cxnSpLocks/>
          </p:cNvCxnSpPr>
          <p:nvPr/>
        </p:nvCxnSpPr>
        <p:spPr bwMode="auto">
          <a:xfrm flipH="1">
            <a:off x="5475909" y="1148262"/>
            <a:ext cx="259044" cy="6165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085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199"/>
    </mc:Choice>
    <mc:Fallback xmlns="">
      <p:transition spd="slow" advTm="9519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573230" y="-47995"/>
            <a:ext cx="8416758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Lato Black"/>
                <a:ea typeface="Lato Black"/>
                <a:cs typeface="Lato Black"/>
              </a:rPr>
              <a:t>FLASHFlux</a:t>
            </a:r>
            <a:r>
              <a:rPr lang="en-US" sz="2400" b="1" dirty="0">
                <a:solidFill>
                  <a:srgbClr val="FF0000"/>
                </a:solidFill>
                <a:latin typeface="Lato Black"/>
                <a:ea typeface="Lato Black"/>
                <a:cs typeface="Lato Black"/>
              </a:rPr>
              <a:t> Data Delivery via POWER Web Services Portal (</a:t>
            </a:r>
            <a:r>
              <a:rPr lang="en-US" sz="2400" b="1" dirty="0">
                <a:solidFill>
                  <a:srgbClr val="FF0000"/>
                </a:solidFill>
                <a:latin typeface="Lato Black" panose="020F0502020204030203"/>
              </a:rPr>
              <a:t>2021/04/01 to 2022/03/31</a:t>
            </a:r>
            <a:r>
              <a:rPr lang="en-US" sz="2400" b="1" dirty="0">
                <a:solidFill>
                  <a:srgbClr val="FF0000"/>
                </a:solidFill>
                <a:latin typeface="Lato Black"/>
                <a:ea typeface="Lato Black"/>
                <a:cs typeface="Lato Black"/>
              </a:rPr>
              <a:t>)</a:t>
            </a:r>
            <a:endParaRPr lang="en-US">
              <a:ea typeface="Lato Black"/>
              <a:cs typeface="Lato Black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3EFD542-9398-3E4B-89C4-2FBEF23143F4}"/>
              </a:ext>
            </a:extLst>
          </p:cNvPr>
          <p:cNvSpPr/>
          <p:nvPr/>
        </p:nvSpPr>
        <p:spPr>
          <a:xfrm>
            <a:off x="322498" y="2742091"/>
            <a:ext cx="36856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Calibri (Body)"/>
              </a:rPr>
              <a:t>CERES Data Orders Delivered via POWER including SYN1Deg Data</a:t>
            </a:r>
          </a:p>
        </p:txBody>
      </p: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AE5892AF-54C7-634F-A3E7-521DD4B1D02E}"/>
              </a:ext>
            </a:extLst>
          </p:cNvPr>
          <p:cNvGraphicFramePr>
            <a:graphicFrameLocks noGrp="1"/>
          </p:cNvGraphicFramePr>
          <p:nvPr/>
        </p:nvGraphicFramePr>
        <p:xfrm>
          <a:off x="322498" y="3236960"/>
          <a:ext cx="3699457" cy="13030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7537">
                  <a:extLst>
                    <a:ext uri="{9D8B030D-6E8A-4147-A177-3AD203B41FA5}">
                      <a16:colId xmlns:a16="http://schemas.microsoft.com/office/drawing/2014/main" val="617903536"/>
                    </a:ext>
                  </a:extLst>
                </a:gridCol>
                <a:gridCol w="984292">
                  <a:extLst>
                    <a:ext uri="{9D8B030D-6E8A-4147-A177-3AD203B41FA5}">
                      <a16:colId xmlns:a16="http://schemas.microsoft.com/office/drawing/2014/main" val="1472592816"/>
                    </a:ext>
                  </a:extLst>
                </a:gridCol>
                <a:gridCol w="853814">
                  <a:extLst>
                    <a:ext uri="{9D8B030D-6E8A-4147-A177-3AD203B41FA5}">
                      <a16:colId xmlns:a16="http://schemas.microsoft.com/office/drawing/2014/main" val="951204314"/>
                    </a:ext>
                  </a:extLst>
                </a:gridCol>
                <a:gridCol w="853814">
                  <a:extLst>
                    <a:ext uri="{9D8B030D-6E8A-4147-A177-3AD203B41FA5}">
                      <a16:colId xmlns:a16="http://schemas.microsoft.com/office/drawing/2014/main" val="206573463"/>
                    </a:ext>
                  </a:extLst>
                </a:gridCol>
              </a:tblGrid>
              <a:tr h="281940">
                <a:tc>
                  <a:txBody>
                    <a:bodyPr/>
                    <a:lstStyle/>
                    <a:p>
                      <a:endParaRPr lang="en-US" sz="1200" dirty="0"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+mn-lt"/>
                        </a:rPr>
                        <a:t>Total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effectLst/>
                          <a:latin typeface="+mn-lt"/>
                        </a:rPr>
                        <a:t>Monthly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Avg. Last 3 Months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33518314"/>
                  </a:ext>
                </a:extLst>
              </a:tr>
              <a:tr h="281260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Unique Users IPs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~51.6 K (56%)</a:t>
                      </a:r>
                      <a:endParaRPr lang="en-US" sz="12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~4.9 K</a:t>
                      </a:r>
                      <a:endParaRPr lang="en-US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~8.0 K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44692505"/>
                  </a:ext>
                </a:extLst>
              </a:tr>
              <a:tr h="281260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Requests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 13.0 M</a:t>
                      </a:r>
                    </a:p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(57%)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~1.09 M</a:t>
                      </a:r>
                      <a:endParaRPr lang="en-US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~2.39 M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142395656"/>
                  </a:ext>
                </a:extLst>
              </a:tr>
            </a:tbl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2ADFC3CD-A128-2946-B6A8-65BF17330B60}"/>
              </a:ext>
            </a:extLst>
          </p:cNvPr>
          <p:cNvSpPr/>
          <p:nvPr/>
        </p:nvSpPr>
        <p:spPr bwMode="auto">
          <a:xfrm>
            <a:off x="8485414" y="2797631"/>
            <a:ext cx="456534" cy="450443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5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" pitchFamily="-110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33946E-D913-BC48-9D97-ED02210D2310}"/>
              </a:ext>
            </a:extLst>
          </p:cNvPr>
          <p:cNvSpPr/>
          <p:nvPr/>
        </p:nvSpPr>
        <p:spPr bwMode="auto">
          <a:xfrm>
            <a:off x="8875594" y="3314326"/>
            <a:ext cx="195942" cy="121375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5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" pitchFamily="-110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EFD542-9398-3E4B-89C4-2FBEF23143F4}"/>
              </a:ext>
            </a:extLst>
          </p:cNvPr>
          <p:cNvSpPr/>
          <p:nvPr/>
        </p:nvSpPr>
        <p:spPr>
          <a:xfrm>
            <a:off x="322498" y="822039"/>
            <a:ext cx="3699456" cy="550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75" b="1" dirty="0">
                <a:latin typeface="Calibri (Body)"/>
              </a:rPr>
              <a:t> </a:t>
            </a:r>
            <a:r>
              <a:rPr lang="en-US" sz="1400" b="1" dirty="0">
                <a:latin typeface="Calibri (Body)"/>
              </a:rPr>
              <a:t>CERES Data Orders Delivered via POWER that include </a:t>
            </a:r>
            <a:r>
              <a:rPr lang="en-US" sz="1400" b="1" dirty="0" err="1">
                <a:latin typeface="Calibri (Body)"/>
              </a:rPr>
              <a:t>FLASHFLux</a:t>
            </a:r>
            <a:r>
              <a:rPr lang="en-US" sz="1400" b="1" dirty="0">
                <a:latin typeface="Calibri (Body)"/>
              </a:rPr>
              <a:t> Data 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E5892AF-54C7-634F-A3E7-521DD4B1D02E}"/>
              </a:ext>
            </a:extLst>
          </p:cNvPr>
          <p:cNvGraphicFramePr>
            <a:graphicFrameLocks noGrp="1"/>
          </p:cNvGraphicFramePr>
          <p:nvPr/>
        </p:nvGraphicFramePr>
        <p:xfrm>
          <a:off x="280735" y="1307143"/>
          <a:ext cx="3699456" cy="13030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08511">
                  <a:extLst>
                    <a:ext uri="{9D8B030D-6E8A-4147-A177-3AD203B41FA5}">
                      <a16:colId xmlns:a16="http://schemas.microsoft.com/office/drawing/2014/main" val="617903536"/>
                    </a:ext>
                  </a:extLst>
                </a:gridCol>
                <a:gridCol w="971035">
                  <a:extLst>
                    <a:ext uri="{9D8B030D-6E8A-4147-A177-3AD203B41FA5}">
                      <a16:colId xmlns:a16="http://schemas.microsoft.com/office/drawing/2014/main" val="1472592816"/>
                    </a:ext>
                  </a:extLst>
                </a:gridCol>
                <a:gridCol w="859955">
                  <a:extLst>
                    <a:ext uri="{9D8B030D-6E8A-4147-A177-3AD203B41FA5}">
                      <a16:colId xmlns:a16="http://schemas.microsoft.com/office/drawing/2014/main" val="951204314"/>
                    </a:ext>
                  </a:extLst>
                </a:gridCol>
                <a:gridCol w="859955">
                  <a:extLst>
                    <a:ext uri="{9D8B030D-6E8A-4147-A177-3AD203B41FA5}">
                      <a16:colId xmlns:a16="http://schemas.microsoft.com/office/drawing/2014/main" val="3361574045"/>
                    </a:ext>
                  </a:extLst>
                </a:gridCol>
              </a:tblGrid>
              <a:tr h="281940">
                <a:tc>
                  <a:txBody>
                    <a:bodyPr/>
                    <a:lstStyle/>
                    <a:p>
                      <a:endParaRPr lang="en-US" sz="1200" dirty="0">
                        <a:latin typeface="Calibri (Body)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 (Body)"/>
                        </a:rPr>
                        <a:t>Total</a:t>
                      </a:r>
                      <a:endParaRPr lang="en-US" sz="1200" dirty="0">
                        <a:solidFill>
                          <a:schemeClr val="tx1"/>
                        </a:solidFill>
                        <a:latin typeface="Calibri (Body)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effectLst/>
                          <a:latin typeface="Calibri (Body)"/>
                        </a:rPr>
                        <a:t>Monthly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 (Body)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Avg. Last 3 Months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33518314"/>
                  </a:ext>
                </a:extLst>
              </a:tr>
              <a:tr h="264586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Unique Users IPs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~59.2 K</a:t>
                      </a:r>
                    </a:p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(64%)</a:t>
                      </a:r>
                      <a:endParaRPr lang="en-US" sz="12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~5.6 K </a:t>
                      </a:r>
                      <a:endParaRPr lang="en-US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~4.4 K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44692505"/>
                  </a:ext>
                </a:extLst>
              </a:tr>
              <a:tr h="264586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Requests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~16.3 M (70%) 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+mn-lt"/>
                        </a:rPr>
                        <a:t>~1.36 M</a:t>
                      </a:r>
                      <a:endParaRPr lang="en-US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~1.28 M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14239565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E4D5145-0A99-4D4E-8FDB-5B227F82BF2D}"/>
              </a:ext>
            </a:extLst>
          </p:cNvPr>
          <p:cNvSpPr txBox="1"/>
          <p:nvPr/>
        </p:nvSpPr>
        <p:spPr>
          <a:xfrm>
            <a:off x="4762769" y="836663"/>
            <a:ext cx="36856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User Location to Data Location Map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3F43C4-114C-0045-A4AD-778AF1217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82184-F26E-4945-B09D-088386978DA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64448F0C-60D3-CD41-B12E-D66A1B3617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800" y="4857750"/>
            <a:ext cx="1905000" cy="171450"/>
          </a:xfrm>
        </p:spPr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BD1243BA-93ED-A649-893E-52B1C2C30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1536" y="4865701"/>
            <a:ext cx="5257800" cy="171450"/>
          </a:xfrm>
        </p:spPr>
        <p:txBody>
          <a:bodyPr/>
          <a:lstStyle/>
          <a:p>
            <a:r>
              <a:rPr lang="en-US" dirty="0"/>
              <a:t>CERES Science Team Meeting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86AE58-6731-4B44-972A-5C38E16EE660}"/>
              </a:ext>
            </a:extLst>
          </p:cNvPr>
          <p:cNvSpPr txBox="1"/>
          <p:nvPr/>
        </p:nvSpPr>
        <p:spPr>
          <a:xfrm>
            <a:off x="4038666" y="763888"/>
            <a:ext cx="5123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Dot density map showing locations of users (red) and data request locations (white). Brighter colors show larger frequency at that location.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5A657F-70FD-C248-96A0-F0D71D45E46A}"/>
              </a:ext>
            </a:extLst>
          </p:cNvPr>
          <p:cNvSpPr txBox="1"/>
          <p:nvPr/>
        </p:nvSpPr>
        <p:spPr>
          <a:xfrm>
            <a:off x="210286" y="4559211"/>
            <a:ext cx="40074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rgbClr val="FF0000"/>
                </a:solidFill>
              </a:rPr>
              <a:t>(includes SYN1Deg from Jan 2001 through latest month released)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230FD5E-F939-D94E-A541-BCD93F600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499" y="1241466"/>
            <a:ext cx="3447997" cy="182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0B19D8FA-F207-4142-93DA-ED5A076F5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2391" y="3448624"/>
            <a:ext cx="4551290" cy="132663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B1A6533-7ECA-DE49-A855-35338794CFD0}"/>
              </a:ext>
            </a:extLst>
          </p:cNvPr>
          <p:cNvCxnSpPr>
            <a:cxnSpLocks/>
          </p:cNvCxnSpPr>
          <p:nvPr/>
        </p:nvCxnSpPr>
        <p:spPr bwMode="auto">
          <a:xfrm flipV="1">
            <a:off x="4530436" y="3379373"/>
            <a:ext cx="3772910" cy="3103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7FAEE84-CE6D-EA4F-8829-F26A570F87E5}"/>
              </a:ext>
            </a:extLst>
          </p:cNvPr>
          <p:cNvSpPr txBox="1"/>
          <p:nvPr/>
        </p:nvSpPr>
        <p:spPr>
          <a:xfrm>
            <a:off x="5633304" y="3138070"/>
            <a:ext cx="1085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RevStack</a:t>
            </a:r>
            <a:r>
              <a:rPr lang="en-US" sz="1200" dirty="0"/>
              <a:t> Services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7686E9-18F6-D34A-87F1-8DF064C1769A}"/>
              </a:ext>
            </a:extLst>
          </p:cNvPr>
          <p:cNvSpPr txBox="1"/>
          <p:nvPr/>
        </p:nvSpPr>
        <p:spPr>
          <a:xfrm>
            <a:off x="7189546" y="3133404"/>
            <a:ext cx="1742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ASDC Cloud Services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8081B21-3FF7-4B43-842B-ABCDA96A2FDB}"/>
              </a:ext>
            </a:extLst>
          </p:cNvPr>
          <p:cNvSpPr txBox="1"/>
          <p:nvPr/>
        </p:nvSpPr>
        <p:spPr>
          <a:xfrm>
            <a:off x="7508400" y="4349854"/>
            <a:ext cx="1433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Added SYN1Deg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6F12FBD-B112-CF45-97ED-9A464809C941}"/>
              </a:ext>
            </a:extLst>
          </p:cNvPr>
          <p:cNvCxnSpPr>
            <a:cxnSpLocks/>
          </p:cNvCxnSpPr>
          <p:nvPr/>
        </p:nvCxnSpPr>
        <p:spPr bwMode="auto">
          <a:xfrm>
            <a:off x="7210105" y="3133404"/>
            <a:ext cx="0" cy="49193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14A2A58-CFB4-8742-8377-C09D0E6308EC}"/>
              </a:ext>
            </a:extLst>
          </p:cNvPr>
          <p:cNvSpPr txBox="1"/>
          <p:nvPr/>
        </p:nvSpPr>
        <p:spPr>
          <a:xfrm>
            <a:off x="7199408" y="3348344"/>
            <a:ext cx="1742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(updated API)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45B64B7-7FEA-2A42-B271-37DEA27DCC97}"/>
              </a:ext>
            </a:extLst>
          </p:cNvPr>
          <p:cNvCxnSpPr>
            <a:cxnSpLocks/>
            <a:stCxn id="23" idx="1"/>
          </p:cNvCxnSpPr>
          <p:nvPr/>
        </p:nvCxnSpPr>
        <p:spPr bwMode="auto">
          <a:xfrm flipH="1" flipV="1">
            <a:off x="7261761" y="4441371"/>
            <a:ext cx="246639" cy="469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47980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958"/>
    </mc:Choice>
    <mc:Fallback xmlns="">
      <p:transition spd="slow" advTm="10995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rra SSF 2019.01.14 - TOA SW Upward Percent Difference">
            <a:extLst>
              <a:ext uri="{FF2B5EF4-FFF2-40B4-BE49-F238E27FC236}">
                <a16:creationId xmlns:a16="http://schemas.microsoft.com/office/drawing/2014/main" id="{3E688B6A-C175-C640-8A56-90F01DCEA6D3}"/>
              </a:ext>
            </a:extLst>
          </p:cNvPr>
          <p:cNvSpPr txBox="1"/>
          <p:nvPr/>
        </p:nvSpPr>
        <p:spPr>
          <a:xfrm>
            <a:off x="320672" y="2987414"/>
            <a:ext cx="1275989" cy="207363"/>
          </a:xfrm>
          <a:prstGeom prst="rect">
            <a:avLst/>
          </a:prstGeom>
          <a:solidFill>
            <a:srgbClr val="000000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4287" tIns="14287" rIns="14287" bIns="14287" anchor="ctr">
            <a:spAutoFit/>
          </a:bodyPr>
          <a:lstStyle>
            <a:lvl1pPr defTabSz="587022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160" dirty="0"/>
              <a:t>SW Surface Down</a:t>
            </a:r>
            <a:endParaRPr sz="1160" dirty="0"/>
          </a:p>
        </p:txBody>
      </p:sp>
      <p:sp>
        <p:nvSpPr>
          <p:cNvPr id="9" name="Terra SSF 2019.01.14 - TOA SW Upward Percent Difference">
            <a:extLst>
              <a:ext uri="{FF2B5EF4-FFF2-40B4-BE49-F238E27FC236}">
                <a16:creationId xmlns:a16="http://schemas.microsoft.com/office/drawing/2014/main" id="{BC1986B3-E10B-7C45-B0BA-57FFAD774D9C}"/>
              </a:ext>
            </a:extLst>
          </p:cNvPr>
          <p:cNvSpPr txBox="1"/>
          <p:nvPr/>
        </p:nvSpPr>
        <p:spPr>
          <a:xfrm>
            <a:off x="544031" y="961416"/>
            <a:ext cx="609140" cy="207363"/>
          </a:xfrm>
          <a:prstGeom prst="rect">
            <a:avLst/>
          </a:prstGeom>
          <a:solidFill>
            <a:srgbClr val="000000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4287" tIns="14287" rIns="14287" bIns="14287" anchor="ctr">
            <a:spAutoFit/>
          </a:bodyPr>
          <a:lstStyle>
            <a:lvl1pPr defTabSz="587022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160" dirty="0"/>
              <a:t>SW TOA</a:t>
            </a:r>
            <a:endParaRPr sz="116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0A8F9F-DCE6-FD43-B37B-AF0EF35EE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587" y="98242"/>
            <a:ext cx="8514413" cy="571500"/>
          </a:xfrm>
        </p:spPr>
        <p:txBody>
          <a:bodyPr/>
          <a:lstStyle/>
          <a:p>
            <a:r>
              <a:rPr lang="en-US" sz="2800" dirty="0"/>
              <a:t>NOAA-20 SSF – </a:t>
            </a:r>
            <a:r>
              <a:rPr lang="en-US" sz="2800" dirty="0" err="1"/>
              <a:t>FLuxes</a:t>
            </a:r>
            <a:r>
              <a:rPr lang="en-US" sz="2800" dirty="0"/>
              <a:t>(</a:t>
            </a:r>
            <a:r>
              <a:rPr lang="en-US" sz="2800" i="1" dirty="0"/>
              <a:t>W m</a:t>
            </a:r>
            <a:r>
              <a:rPr lang="en-US" sz="2800" i="1" baseline="30000" dirty="0"/>
              <a:t>-2</a:t>
            </a:r>
            <a:r>
              <a:rPr lang="en-US" sz="2800" i="1" dirty="0"/>
              <a:t>)</a:t>
            </a:r>
            <a:endParaRPr lang="en-US" dirty="0"/>
          </a:p>
        </p:txBody>
      </p:sp>
      <p:sp>
        <p:nvSpPr>
          <p:cNvPr id="21" name="Terra SSF 2019.01.14 - TOA SW Upward Percent Difference">
            <a:extLst>
              <a:ext uri="{FF2B5EF4-FFF2-40B4-BE49-F238E27FC236}">
                <a16:creationId xmlns:a16="http://schemas.microsoft.com/office/drawing/2014/main" id="{FEC0082C-972A-0DDE-0D88-D39948040C70}"/>
              </a:ext>
            </a:extLst>
          </p:cNvPr>
          <p:cNvSpPr txBox="1"/>
          <p:nvPr/>
        </p:nvSpPr>
        <p:spPr>
          <a:xfrm>
            <a:off x="6910964" y="961415"/>
            <a:ext cx="1005082" cy="207363"/>
          </a:xfrm>
          <a:prstGeom prst="rect">
            <a:avLst/>
          </a:prstGeom>
          <a:solidFill>
            <a:srgbClr val="000000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4287" tIns="14287" rIns="14287" bIns="14287" anchor="ctr">
            <a:spAutoFit/>
          </a:bodyPr>
          <a:lstStyle>
            <a:lvl1pPr defTabSz="587022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160" dirty="0"/>
              <a:t>LW TOA Night</a:t>
            </a:r>
            <a:endParaRPr sz="1160" dirty="0"/>
          </a:p>
        </p:txBody>
      </p:sp>
      <p:sp>
        <p:nvSpPr>
          <p:cNvPr id="22" name="Terra SSF 2019.01.14 - TOA SW Upward Percent Difference">
            <a:extLst>
              <a:ext uri="{FF2B5EF4-FFF2-40B4-BE49-F238E27FC236}">
                <a16:creationId xmlns:a16="http://schemas.microsoft.com/office/drawing/2014/main" id="{C547E1B8-8803-4EE7-C214-EB714D36981D}"/>
              </a:ext>
            </a:extLst>
          </p:cNvPr>
          <p:cNvSpPr txBox="1"/>
          <p:nvPr/>
        </p:nvSpPr>
        <p:spPr>
          <a:xfrm>
            <a:off x="3846384" y="961416"/>
            <a:ext cx="907299" cy="207363"/>
          </a:xfrm>
          <a:prstGeom prst="rect">
            <a:avLst/>
          </a:prstGeom>
          <a:solidFill>
            <a:srgbClr val="000000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4287" tIns="14287" rIns="14287" bIns="14287" anchor="ctr">
            <a:spAutoFit/>
          </a:bodyPr>
          <a:lstStyle>
            <a:lvl1pPr defTabSz="587022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160" dirty="0"/>
              <a:t>LW TOA Day</a:t>
            </a:r>
            <a:endParaRPr sz="1160" dirty="0"/>
          </a:p>
        </p:txBody>
      </p:sp>
      <p:sp>
        <p:nvSpPr>
          <p:cNvPr id="23" name="Terra SSF 2019.01.14 - TOA SW Upward Percent Difference">
            <a:extLst>
              <a:ext uri="{FF2B5EF4-FFF2-40B4-BE49-F238E27FC236}">
                <a16:creationId xmlns:a16="http://schemas.microsoft.com/office/drawing/2014/main" id="{833693DE-7B9D-EDF1-30BC-943A66817E45}"/>
              </a:ext>
            </a:extLst>
          </p:cNvPr>
          <p:cNvSpPr txBox="1"/>
          <p:nvPr/>
        </p:nvSpPr>
        <p:spPr>
          <a:xfrm>
            <a:off x="3846384" y="2987413"/>
            <a:ext cx="1673534" cy="207363"/>
          </a:xfrm>
          <a:prstGeom prst="rect">
            <a:avLst/>
          </a:prstGeom>
          <a:solidFill>
            <a:srgbClr val="000000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4287" tIns="14287" rIns="14287" bIns="14287" anchor="ctr">
            <a:spAutoFit/>
          </a:bodyPr>
          <a:lstStyle>
            <a:lvl1pPr defTabSz="587022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160" dirty="0"/>
              <a:t>LW Surface Down - Day</a:t>
            </a:r>
            <a:endParaRPr sz="1160" dirty="0"/>
          </a:p>
        </p:txBody>
      </p:sp>
      <p:pic>
        <p:nvPicPr>
          <p:cNvPr id="26" name="Picture 25" descr="A map of the world&#10;&#10;Description automatically generated with medium confidence">
            <a:extLst>
              <a:ext uri="{FF2B5EF4-FFF2-40B4-BE49-F238E27FC236}">
                <a16:creationId xmlns:a16="http://schemas.microsoft.com/office/drawing/2014/main" id="{7BC4FA29-ED98-F7B4-8F25-BCB3D3340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4209"/>
            <a:ext cx="3181276" cy="162952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8361F88-09E2-E632-D789-124F508A1A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85" y="3194776"/>
            <a:ext cx="3178305" cy="162952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79FA68E-A087-E028-94DA-C78A0DE1AA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37075" y="1310612"/>
            <a:ext cx="3099436" cy="162952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8F4102F-0A89-F873-8967-FE46F4E6192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296155" y="3203299"/>
            <a:ext cx="3181276" cy="161247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64E611D-4ED3-02C8-8B10-269A4900CB9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477431" y="1342597"/>
            <a:ext cx="3181276" cy="161283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FD2FF55-4809-E248-C59B-37B1535A911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477431" y="3197611"/>
            <a:ext cx="3181276" cy="1623853"/>
          </a:xfrm>
          <a:prstGeom prst="rect">
            <a:avLst/>
          </a:prstGeom>
        </p:spPr>
      </p:pic>
      <p:sp>
        <p:nvSpPr>
          <p:cNvPr id="33" name="Terra SSF 2019.01.14 - TOA SW Upward Percent Difference">
            <a:extLst>
              <a:ext uri="{FF2B5EF4-FFF2-40B4-BE49-F238E27FC236}">
                <a16:creationId xmlns:a16="http://schemas.microsoft.com/office/drawing/2014/main" id="{849DD692-8264-7AA6-7167-6A822E7C510B}"/>
              </a:ext>
            </a:extLst>
          </p:cNvPr>
          <p:cNvSpPr txBox="1"/>
          <p:nvPr/>
        </p:nvSpPr>
        <p:spPr>
          <a:xfrm>
            <a:off x="6910964" y="2970075"/>
            <a:ext cx="1771318" cy="207363"/>
          </a:xfrm>
          <a:prstGeom prst="rect">
            <a:avLst/>
          </a:prstGeom>
          <a:solidFill>
            <a:srgbClr val="000000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4287" tIns="14287" rIns="14287" bIns="14287" anchor="ctr">
            <a:spAutoFit/>
          </a:bodyPr>
          <a:lstStyle>
            <a:lvl1pPr defTabSz="587022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 sz="1160" dirty="0"/>
              <a:t>LW Surface Down - Night</a:t>
            </a:r>
            <a:endParaRPr sz="1160" dirty="0"/>
          </a:p>
        </p:txBody>
      </p:sp>
    </p:spTree>
    <p:extLst>
      <p:ext uri="{BB962C8B-B14F-4D97-AF65-F5344CB8AC3E}">
        <p14:creationId xmlns:p14="http://schemas.microsoft.com/office/powerpoint/2010/main" val="1883802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hart, line chart, histogram&#10;&#10;Description automatically generated">
            <a:extLst>
              <a:ext uri="{FF2B5EF4-FFF2-40B4-BE49-F238E27FC236}">
                <a16:creationId xmlns:a16="http://schemas.microsoft.com/office/drawing/2014/main" id="{2BAAFB4C-9560-0341-B11B-2E6EE6A450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08" t="10442" r="7440" b="8056"/>
          <a:stretch/>
        </p:blipFill>
        <p:spPr>
          <a:xfrm>
            <a:off x="4398882" y="776883"/>
            <a:ext cx="4610057" cy="3808866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C1107E97-89CB-1142-B5A6-5021ED2DA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Anomalies: EBAF + FF (Normalized)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905D43-7DD9-2641-BDA5-951175051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87A5C1-A300-074E-9443-495556C58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25A4-CFC6-4A4A-A5C8-1DBE07B1B340}" type="slidenum">
              <a:rPr lang="en-US" smtClean="0"/>
              <a:t>8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E3A9BD-7A4D-6941-AA34-393411CDC1FC}"/>
              </a:ext>
            </a:extLst>
          </p:cNvPr>
          <p:cNvSpPr txBox="1"/>
          <p:nvPr/>
        </p:nvSpPr>
        <p:spPr>
          <a:xfrm>
            <a:off x="5306767" y="4066536"/>
            <a:ext cx="162743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SW Net Anomalies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E67375-4465-A042-AE9D-6DB2032CC1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69"/>
          <a:stretch/>
        </p:blipFill>
        <p:spPr>
          <a:xfrm>
            <a:off x="217479" y="764979"/>
            <a:ext cx="4216631" cy="398515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6EE440-8B7F-5C44-906C-9461D3CB4335}"/>
              </a:ext>
            </a:extLst>
          </p:cNvPr>
          <p:cNvCxnSpPr/>
          <p:nvPr/>
        </p:nvCxnSpPr>
        <p:spPr bwMode="auto">
          <a:xfrm>
            <a:off x="700644" y="1775361"/>
            <a:ext cx="35032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3073FD5-2515-C441-BEAB-1A05A0349AC0}"/>
              </a:ext>
            </a:extLst>
          </p:cNvPr>
          <p:cNvCxnSpPr/>
          <p:nvPr/>
        </p:nvCxnSpPr>
        <p:spPr bwMode="auto">
          <a:xfrm>
            <a:off x="700644" y="2592777"/>
            <a:ext cx="35032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5A25BF7-5DB9-AD4C-AC9E-B797475F7C3B}"/>
              </a:ext>
            </a:extLst>
          </p:cNvPr>
          <p:cNvCxnSpPr/>
          <p:nvPr/>
        </p:nvCxnSpPr>
        <p:spPr bwMode="auto">
          <a:xfrm>
            <a:off x="693715" y="3459677"/>
            <a:ext cx="35032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991DC-F08D-6D41-9A84-8B6A966C70A1}"/>
              </a:ext>
            </a:extLst>
          </p:cNvPr>
          <p:cNvCxnSpPr/>
          <p:nvPr/>
        </p:nvCxnSpPr>
        <p:spPr bwMode="auto">
          <a:xfrm>
            <a:off x="693715" y="4314702"/>
            <a:ext cx="35032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F5B22F0-E0D3-0D4D-8B73-BD21CA7B583B}"/>
              </a:ext>
            </a:extLst>
          </p:cNvPr>
          <p:cNvSpPr txBox="1"/>
          <p:nvPr/>
        </p:nvSpPr>
        <p:spPr>
          <a:xfrm>
            <a:off x="4796034" y="858172"/>
            <a:ext cx="138698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OLR Anomalies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AF2D3B6-4F15-E54E-BC34-61BA2DCEFE47}"/>
              </a:ext>
            </a:extLst>
          </p:cNvPr>
          <p:cNvCxnSpPr>
            <a:cxnSpLocks/>
          </p:cNvCxnSpPr>
          <p:nvPr/>
        </p:nvCxnSpPr>
        <p:spPr bwMode="auto">
          <a:xfrm>
            <a:off x="4251366" y="2571750"/>
            <a:ext cx="300400" cy="7414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2D0D2D5-0986-D941-B3BE-D26D82712A29}"/>
              </a:ext>
            </a:extLst>
          </p:cNvPr>
          <p:cNvCxnSpPr>
            <a:cxnSpLocks/>
          </p:cNvCxnSpPr>
          <p:nvPr/>
        </p:nvCxnSpPr>
        <p:spPr bwMode="auto">
          <a:xfrm flipV="1">
            <a:off x="4249887" y="2036618"/>
            <a:ext cx="301879" cy="14066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C5D2118-2CC4-274F-91CA-7D9178E66F93}"/>
              </a:ext>
            </a:extLst>
          </p:cNvPr>
          <p:cNvSpPr txBox="1"/>
          <p:nvPr/>
        </p:nvSpPr>
        <p:spPr>
          <a:xfrm>
            <a:off x="3177702" y="1390742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TOA SW up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F0F748-6A3B-8F48-A07F-441834E09BEB}"/>
              </a:ext>
            </a:extLst>
          </p:cNvPr>
          <p:cNvSpPr txBox="1"/>
          <p:nvPr/>
        </p:nvSpPr>
        <p:spPr>
          <a:xfrm>
            <a:off x="3093164" y="2684746"/>
            <a:ext cx="10390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TOA SW net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3FE95EA-89CF-C745-8E5D-E0313F37F40A}"/>
              </a:ext>
            </a:extLst>
          </p:cNvPr>
          <p:cNvSpPr txBox="1"/>
          <p:nvPr/>
        </p:nvSpPr>
        <p:spPr>
          <a:xfrm>
            <a:off x="3093163" y="3512888"/>
            <a:ext cx="9667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TOA LW up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968075-D29A-7B43-870B-8F563F058FA6}"/>
              </a:ext>
            </a:extLst>
          </p:cNvPr>
          <p:cNvSpPr txBox="1"/>
          <p:nvPr/>
        </p:nvSpPr>
        <p:spPr>
          <a:xfrm>
            <a:off x="2174087" y="4393882"/>
            <a:ext cx="1112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TOA Total net</a:t>
            </a:r>
          </a:p>
        </p:txBody>
      </p:sp>
    </p:spTree>
    <p:extLst>
      <p:ext uri="{BB962C8B-B14F-4D97-AF65-F5344CB8AC3E}">
        <p14:creationId xmlns:p14="http://schemas.microsoft.com/office/powerpoint/2010/main" val="1807065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7F42011-BC4E-9A44-AD1D-AD22BF7B88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55"/>
          <a:stretch/>
        </p:blipFill>
        <p:spPr>
          <a:xfrm>
            <a:off x="6020268" y="2108118"/>
            <a:ext cx="3089316" cy="23427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90A312-F0CE-9E46-9396-AA1E133C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FF SSF Flux Validation: Aqua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DDFD2-036B-804A-A617-621AC383D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D88AD-89F3-554A-BF94-2DD2AB12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CERES Science Team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BE3B7-1855-B84E-B51F-B1AD78517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DC70-2B6D-6647-B435-B5F5AC0986D7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465D4F-B0B0-9142-BDAE-0279F03B1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734" y="2133156"/>
            <a:ext cx="3070766" cy="22915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5D0CD7-990C-2F41-999F-F4F45EF920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2"/>
          <a:stretch/>
        </p:blipFill>
        <p:spPr>
          <a:xfrm>
            <a:off x="120658" y="2108117"/>
            <a:ext cx="2958556" cy="23079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06000E-596F-CB47-BEA6-D6536DEF18E0}"/>
              </a:ext>
            </a:extLst>
          </p:cNvPr>
          <p:cNvSpPr txBox="1"/>
          <p:nvPr/>
        </p:nvSpPr>
        <p:spPr>
          <a:xfrm>
            <a:off x="2048749" y="3765048"/>
            <a:ext cx="5148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B552A5-7B18-7746-9424-7DD0BC617F3B}"/>
              </a:ext>
            </a:extLst>
          </p:cNvPr>
          <p:cNvSpPr txBox="1"/>
          <p:nvPr/>
        </p:nvSpPr>
        <p:spPr>
          <a:xfrm>
            <a:off x="4774646" y="3715718"/>
            <a:ext cx="898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LW Day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AA00CC-2425-0843-A025-F3353643E67B}"/>
              </a:ext>
            </a:extLst>
          </p:cNvPr>
          <p:cNvSpPr txBox="1"/>
          <p:nvPr/>
        </p:nvSpPr>
        <p:spPr>
          <a:xfrm>
            <a:off x="7600325" y="3715718"/>
            <a:ext cx="10125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LW Night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ABB0A7-AB90-814A-BA3C-EEE9A98754B4}"/>
              </a:ext>
            </a:extLst>
          </p:cNvPr>
          <p:cNvSpPr txBox="1"/>
          <p:nvPr/>
        </p:nvSpPr>
        <p:spPr>
          <a:xfrm>
            <a:off x="269821" y="855172"/>
            <a:ext cx="7836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Overpass flux validation with BSRN measurements</a:t>
            </a:r>
            <a:r>
              <a:rPr lang="en-US" dirty="0">
                <a:sym typeface="Wingdings" pitchFamily="2" charset="2"/>
              </a:rPr>
              <a:t> (R. Scott):</a:t>
            </a:r>
          </a:p>
          <a:p>
            <a:r>
              <a:rPr lang="en-US" dirty="0">
                <a:sym typeface="Wingdings" pitchFamily="2" charset="2"/>
              </a:rPr>
              <a:t>	- large SW scatter; underpredicts </a:t>
            </a:r>
            <a:r>
              <a:rPr lang="en-US">
                <a:sym typeface="Wingdings" pitchFamily="2" charset="2"/>
              </a:rPr>
              <a:t>&gt; ~300 </a:t>
            </a:r>
            <a:r>
              <a:rPr lang="en-US" dirty="0">
                <a:sym typeface="Wingdings" pitchFamily="2" charset="2"/>
              </a:rPr>
              <a:t>W m</a:t>
            </a:r>
            <a:r>
              <a:rPr lang="en-US" baseline="30000" dirty="0">
                <a:sym typeface="Wingdings" pitchFamily="2" charset="2"/>
              </a:rPr>
              <a:t>-2</a:t>
            </a:r>
            <a:r>
              <a:rPr lang="en-US" dirty="0">
                <a:sym typeface="Wingdings" pitchFamily="2" charset="2"/>
              </a:rPr>
              <a:t>; overestimates low</a:t>
            </a:r>
          </a:p>
          <a:p>
            <a:r>
              <a:rPr lang="en-US" dirty="0">
                <a:sym typeface="Wingdings" pitchFamily="2" charset="2"/>
              </a:rPr>
              <a:t>	- LW night has larger scatter; instantaneous performing adequately</a:t>
            </a:r>
          </a:p>
        </p:txBody>
      </p:sp>
    </p:spTree>
    <p:extLst>
      <p:ext uri="{BB962C8B-B14F-4D97-AF65-F5344CB8AC3E}">
        <p14:creationId xmlns:p14="http://schemas.microsoft.com/office/powerpoint/2010/main" val="4050744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7F8AA3-9D53-3047-BE4C-54F55A5CD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928" y="813997"/>
            <a:ext cx="4817739" cy="3969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1677A5-75F9-9646-96D9-03A6A2345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FLASHFlux</a:t>
            </a:r>
            <a:r>
              <a:rPr lang="en-US" dirty="0"/>
              <a:t> TISA Validation: BSRN Fluxes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C0FC36-036B-8742-906A-62DA6A85A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5860AA-7B16-E247-9C20-4EEC7576B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CERES Science Team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74FC1-EB04-BC49-8410-0DCA53F62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47DC-9BD7-3045-A456-42AF57506A7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9EC2F6-C9A4-0E49-BE82-97D69FC753B1}"/>
              </a:ext>
            </a:extLst>
          </p:cNvPr>
          <p:cNvSpPr txBox="1"/>
          <p:nvPr/>
        </p:nvSpPr>
        <p:spPr>
          <a:xfrm>
            <a:off x="5805470" y="2254113"/>
            <a:ext cx="513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3DEED6-DF06-6F4A-BC1D-BFC464A5AC56}"/>
              </a:ext>
            </a:extLst>
          </p:cNvPr>
          <p:cNvSpPr txBox="1"/>
          <p:nvPr/>
        </p:nvSpPr>
        <p:spPr>
          <a:xfrm>
            <a:off x="5805469" y="2946097"/>
            <a:ext cx="513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1C1928-C76F-C94D-A98A-8C78336DBB29}"/>
              </a:ext>
            </a:extLst>
          </p:cNvPr>
          <p:cNvSpPr txBox="1"/>
          <p:nvPr/>
        </p:nvSpPr>
        <p:spPr>
          <a:xfrm>
            <a:off x="7886700" y="2254113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05BB2B-4BF7-FB43-974A-426B9B835A3F}"/>
              </a:ext>
            </a:extLst>
          </p:cNvPr>
          <p:cNvSpPr txBox="1"/>
          <p:nvPr/>
        </p:nvSpPr>
        <p:spPr>
          <a:xfrm>
            <a:off x="7904807" y="2931280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A2BCBF-DBFF-B542-B26A-2824166087BF}"/>
              </a:ext>
            </a:extLst>
          </p:cNvPr>
          <p:cNvSpPr txBox="1"/>
          <p:nvPr/>
        </p:nvSpPr>
        <p:spPr>
          <a:xfrm>
            <a:off x="172333" y="925115"/>
            <a:ext cx="395672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Ensemble </a:t>
            </a:r>
            <a:r>
              <a:rPr lang="en-US" dirty="0" err="1"/>
              <a:t>FLASHFlux</a:t>
            </a:r>
            <a:r>
              <a:rPr lang="en-US" dirty="0"/>
              <a:t> LW and SW Daily Average Comparisons to BSRN Measurements (1/2019-12/2021)</a:t>
            </a:r>
          </a:p>
          <a:p>
            <a:endParaRPr lang="en-US" dirty="0"/>
          </a:p>
          <a:p>
            <a:r>
              <a:rPr lang="en-US" dirty="0"/>
              <a:t>LW: Bias -1.6 W m</a:t>
            </a:r>
            <a:r>
              <a:rPr lang="en-US" baseline="30000" dirty="0"/>
              <a:t>-2</a:t>
            </a:r>
          </a:p>
          <a:p>
            <a:r>
              <a:rPr lang="en-US" dirty="0"/>
              <a:t>       RMS 16.7 W m</a:t>
            </a:r>
            <a:r>
              <a:rPr lang="en-US" baseline="30000" dirty="0"/>
              <a:t>-2</a:t>
            </a:r>
          </a:p>
          <a:p>
            <a:endParaRPr lang="en-US" dirty="0"/>
          </a:p>
          <a:p>
            <a:r>
              <a:rPr lang="en-US" dirty="0"/>
              <a:t>SW: Bias -0.7 W m</a:t>
            </a:r>
            <a:r>
              <a:rPr lang="en-US" baseline="30000" dirty="0"/>
              <a:t>-2</a:t>
            </a:r>
          </a:p>
          <a:p>
            <a:r>
              <a:rPr lang="en-US" dirty="0"/>
              <a:t>	RMS 37.6 W m</a:t>
            </a:r>
            <a:r>
              <a:rPr lang="en-US" baseline="30000" dirty="0"/>
              <a:t>-2</a:t>
            </a:r>
            <a:endParaRPr lang="en-US" dirty="0"/>
          </a:p>
          <a:p>
            <a:endParaRPr lang="en-US" dirty="0"/>
          </a:p>
          <a:p>
            <a:r>
              <a:rPr lang="en-US" dirty="0"/>
              <a:t>Histograms show peaked, relatively symmetric distributions, median bias is negative bias for SW, LW</a:t>
            </a:r>
          </a:p>
        </p:txBody>
      </p:sp>
    </p:spTree>
    <p:extLst>
      <p:ext uri="{BB962C8B-B14F-4D97-AF65-F5344CB8AC3E}">
        <p14:creationId xmlns:p14="http://schemas.microsoft.com/office/powerpoint/2010/main" val="79146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03"/>
    </mc:Choice>
    <mc:Fallback xmlns="">
      <p:transition spd="slow" advTm="7103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CA499-9AD9-6145-B1E7-E584D4BB5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083" y="114300"/>
            <a:ext cx="7029610" cy="571500"/>
          </a:xfrm>
        </p:spPr>
        <p:txBody>
          <a:bodyPr/>
          <a:lstStyle/>
          <a:p>
            <a:r>
              <a:rPr lang="en-US" sz="2400" dirty="0" err="1"/>
              <a:t>FLASHFlux</a:t>
            </a:r>
            <a:r>
              <a:rPr lang="en-US" sz="2400" dirty="0"/>
              <a:t> TISA Validation: </a:t>
            </a:r>
            <a:br>
              <a:rPr lang="en-US" sz="2400" dirty="0"/>
            </a:br>
            <a:r>
              <a:rPr lang="en-US" sz="2400" dirty="0"/>
              <a:t>BSRN and Ocean Buoy Fluxes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6BE81A-C50B-8C4E-A1CF-956739042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A26AD7-B8C1-F043-BDB4-7AC25ADC8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CERES Science Team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22A18A-8842-584D-B1A4-CE72E47B3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47DC-9BD7-3045-A456-42AF57506A75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9798998-DAD9-5A44-A2D3-BADBEB84F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620057"/>
              </p:ext>
            </p:extLst>
          </p:nvPr>
        </p:nvGraphicFramePr>
        <p:xfrm>
          <a:off x="780569" y="1465910"/>
          <a:ext cx="7582861" cy="2966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00764">
                  <a:extLst>
                    <a:ext uri="{9D8B030D-6E8A-4147-A177-3AD203B41FA5}">
                      <a16:colId xmlns:a16="http://schemas.microsoft.com/office/drawing/2014/main" val="3434585235"/>
                    </a:ext>
                  </a:extLst>
                </a:gridCol>
                <a:gridCol w="965767">
                  <a:extLst>
                    <a:ext uri="{9D8B030D-6E8A-4147-A177-3AD203B41FA5}">
                      <a16:colId xmlns:a16="http://schemas.microsoft.com/office/drawing/2014/main" val="2632050858"/>
                    </a:ext>
                  </a:extLst>
                </a:gridCol>
                <a:gridCol w="1083266">
                  <a:extLst>
                    <a:ext uri="{9D8B030D-6E8A-4147-A177-3AD203B41FA5}">
                      <a16:colId xmlns:a16="http://schemas.microsoft.com/office/drawing/2014/main" val="1288481650"/>
                    </a:ext>
                  </a:extLst>
                </a:gridCol>
                <a:gridCol w="1083266">
                  <a:extLst>
                    <a:ext uri="{9D8B030D-6E8A-4147-A177-3AD203B41FA5}">
                      <a16:colId xmlns:a16="http://schemas.microsoft.com/office/drawing/2014/main" val="410260814"/>
                    </a:ext>
                  </a:extLst>
                </a:gridCol>
                <a:gridCol w="1083266">
                  <a:extLst>
                    <a:ext uri="{9D8B030D-6E8A-4147-A177-3AD203B41FA5}">
                      <a16:colId xmlns:a16="http://schemas.microsoft.com/office/drawing/2014/main" val="2400177910"/>
                    </a:ext>
                  </a:extLst>
                </a:gridCol>
                <a:gridCol w="1083266">
                  <a:extLst>
                    <a:ext uri="{9D8B030D-6E8A-4147-A177-3AD203B41FA5}">
                      <a16:colId xmlns:a16="http://schemas.microsoft.com/office/drawing/2014/main" val="1773406541"/>
                    </a:ext>
                  </a:extLst>
                </a:gridCol>
                <a:gridCol w="1083266">
                  <a:extLst>
                    <a:ext uri="{9D8B030D-6E8A-4147-A177-3AD203B41FA5}">
                      <a16:colId xmlns:a16="http://schemas.microsoft.com/office/drawing/2014/main" val="1189599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Region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LW Bias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LW 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LW Pairs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SW Bias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SW 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SW Pairs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0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All Ensemble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34,024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37,335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71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Coastal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2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-11.1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57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46.3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39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Continental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47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48.3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133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Ocean buoys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9861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61125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32DB9CD-76F0-FF4E-9794-4F8AB5912AD0}"/>
              </a:ext>
            </a:extLst>
          </p:cNvPr>
          <p:cNvSpPr txBox="1"/>
          <p:nvPr/>
        </p:nvSpPr>
        <p:spPr>
          <a:xfrm>
            <a:off x="1493447" y="1040790"/>
            <a:ext cx="648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FLASHFlux</a:t>
            </a:r>
            <a:r>
              <a:rPr lang="en-US" dirty="0"/>
              <a:t> v4A TISA Daily Average Fluxes (1/2019 – 6/2021)</a:t>
            </a:r>
          </a:p>
        </p:txBody>
      </p:sp>
    </p:spTree>
    <p:extLst>
      <p:ext uri="{BB962C8B-B14F-4D97-AF65-F5344CB8AC3E}">
        <p14:creationId xmlns:p14="http://schemas.microsoft.com/office/powerpoint/2010/main" val="2443638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398B838-46F7-284B-923B-E5645871A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049" y="900113"/>
            <a:ext cx="4548872" cy="38219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226DAD-9D62-7D47-9ECA-B202407ED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21444"/>
            <a:ext cx="7772400" cy="571500"/>
          </a:xfrm>
        </p:spPr>
        <p:txBody>
          <a:bodyPr/>
          <a:lstStyle/>
          <a:p>
            <a:r>
              <a:rPr lang="en-US" dirty="0"/>
              <a:t>FF Time Series (Goodwin Creek, MS, USA)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86556B-48EA-074F-8D0F-03C25D7E9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304D9B-7A6E-DC49-8BBB-01E3115D7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CERES Science Team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7CB47-5232-4E4A-9627-E5C4ECA19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47DC-9BD7-3045-A456-42AF57506A75}" type="slidenum">
              <a:rPr lang="en-US" smtClean="0"/>
              <a:pPr/>
              <a:t>12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7AAD1C-0376-9D46-BA02-0688C8E5A66E}"/>
              </a:ext>
            </a:extLst>
          </p:cNvPr>
          <p:cNvCxnSpPr>
            <a:cxnSpLocks/>
          </p:cNvCxnSpPr>
          <p:nvPr/>
        </p:nvCxnSpPr>
        <p:spPr>
          <a:xfrm>
            <a:off x="4912974" y="1931172"/>
            <a:ext cx="404528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EBA18E8-C4B1-394E-8E3D-442067014ADD}"/>
              </a:ext>
            </a:extLst>
          </p:cNvPr>
          <p:cNvCxnSpPr>
            <a:cxnSpLocks/>
          </p:cNvCxnSpPr>
          <p:nvPr/>
        </p:nvCxnSpPr>
        <p:spPr>
          <a:xfrm>
            <a:off x="4906737" y="3682794"/>
            <a:ext cx="405152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2D332FE-9E01-0646-8797-351075CF8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9" y="900113"/>
            <a:ext cx="4434462" cy="382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718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4493E8F-77AB-BC40-8624-13597C1DD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020" y="907256"/>
            <a:ext cx="4472741" cy="37683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226DAD-9D62-7D47-9ECA-B202407ED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FF Time Series (Tamanrasset, Algeria)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86556B-48EA-074F-8D0F-03C25D7E9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304D9B-7A6E-DC49-8BBB-01E3115D7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CERES Science Team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7CB47-5232-4E4A-9627-E5C4ECA19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47DC-9BD7-3045-A456-42AF57506A75}" type="slidenum">
              <a:rPr lang="en-US" smtClean="0"/>
              <a:pPr/>
              <a:t>13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9D01947-E99C-7F41-BC73-75744A8B7E16}"/>
              </a:ext>
            </a:extLst>
          </p:cNvPr>
          <p:cNvCxnSpPr>
            <a:cxnSpLocks/>
          </p:cNvCxnSpPr>
          <p:nvPr/>
        </p:nvCxnSpPr>
        <p:spPr>
          <a:xfrm>
            <a:off x="4931479" y="1924030"/>
            <a:ext cx="402678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14CC16E-6F68-974C-93E7-B1B4D77BFA1A}"/>
              </a:ext>
            </a:extLst>
          </p:cNvPr>
          <p:cNvCxnSpPr>
            <a:cxnSpLocks/>
          </p:cNvCxnSpPr>
          <p:nvPr/>
        </p:nvCxnSpPr>
        <p:spPr>
          <a:xfrm>
            <a:off x="4942578" y="3653021"/>
            <a:ext cx="401568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96D22A0-8207-5E4D-A4C8-A090F94E7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2" y="907256"/>
            <a:ext cx="4424789" cy="377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576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4BF-1E33-7C49-A7F7-00420BC3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FF Future Production Strategy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AFE29D-A426-564D-A57A-1378E6880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34C28C-51E2-BC4A-AA92-5934A8015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CERES Science Team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4377E7-AE65-5E42-A131-63A924DD2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47DC-9BD7-3045-A456-42AF57506A7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89112-C22B-FE40-B312-D8A61A793368}"/>
              </a:ext>
            </a:extLst>
          </p:cNvPr>
          <p:cNvSpPr txBox="1"/>
          <p:nvPr/>
        </p:nvSpPr>
        <p:spPr>
          <a:xfrm>
            <a:off x="490928" y="772263"/>
            <a:ext cx="8314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Both Terra and Aqua are scheduled to be turned off in 2023; production system must be modernized and adjusted to continue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 Plan: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58E856-496C-9942-9C90-7D386E2DDB47}"/>
              </a:ext>
            </a:extLst>
          </p:cNvPr>
          <p:cNvSpPr txBox="1"/>
          <p:nvPr/>
        </p:nvSpPr>
        <p:spPr>
          <a:xfrm>
            <a:off x="232347" y="192712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D883FF"/>
                </a:solidFill>
              </a:rPr>
              <a:t>FF Production in S4P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1836DE8-F97E-AE40-9BF8-3972E32DDD2D}"/>
              </a:ext>
            </a:extLst>
          </p:cNvPr>
          <p:cNvCxnSpPr>
            <a:cxnSpLocks/>
          </p:cNvCxnSpPr>
          <p:nvPr/>
        </p:nvCxnSpPr>
        <p:spPr bwMode="auto">
          <a:xfrm>
            <a:off x="3117954" y="2120032"/>
            <a:ext cx="2749823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D883FF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4B0B7E8-B0FD-544B-B5F6-12CEBD685D34}"/>
              </a:ext>
            </a:extLst>
          </p:cNvPr>
          <p:cNvSpPr txBox="1"/>
          <p:nvPr/>
        </p:nvSpPr>
        <p:spPr>
          <a:xfrm>
            <a:off x="222354" y="2274102"/>
            <a:ext cx="2318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80FF"/>
                </a:solidFill>
              </a:rPr>
              <a:t>Migrate FF Prod to CATALYST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AB549F7-AF4E-AE4E-82E3-51A79447A809}"/>
              </a:ext>
            </a:extLst>
          </p:cNvPr>
          <p:cNvCxnSpPr>
            <a:cxnSpLocks/>
          </p:cNvCxnSpPr>
          <p:nvPr/>
        </p:nvCxnSpPr>
        <p:spPr bwMode="auto">
          <a:xfrm>
            <a:off x="4916774" y="2593301"/>
            <a:ext cx="3979888" cy="3966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0080FF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6AC28C4-75D9-3345-BFC5-7234C12F9CA1}"/>
              </a:ext>
            </a:extLst>
          </p:cNvPr>
          <p:cNvSpPr txBox="1"/>
          <p:nvPr/>
        </p:nvSpPr>
        <p:spPr>
          <a:xfrm>
            <a:off x="490927" y="2879867"/>
            <a:ext cx="3414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ABE85"/>
                </a:solidFill>
              </a:rPr>
              <a:t>Promote FF NOAA-20 to CATALYST (replace Aqua in TISA)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809664-8A6A-454E-A0CA-88FBE98FBC12}"/>
              </a:ext>
            </a:extLst>
          </p:cNvPr>
          <p:cNvSpPr txBox="1"/>
          <p:nvPr/>
        </p:nvSpPr>
        <p:spPr>
          <a:xfrm>
            <a:off x="470788" y="3479169"/>
            <a:ext cx="22585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Update to GEOS-IT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DC6BC0-AEEC-A24C-9AB4-817DBF1E4406}"/>
              </a:ext>
            </a:extLst>
          </p:cNvPr>
          <p:cNvSpPr txBox="1"/>
          <p:nvPr/>
        </p:nvSpPr>
        <p:spPr>
          <a:xfrm>
            <a:off x="490927" y="4240723"/>
            <a:ext cx="3023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Processing GEO for FF (replace lost morning orbit)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5BF06D-4C47-CD41-9E48-3A89F7605659}"/>
              </a:ext>
            </a:extLst>
          </p:cNvPr>
          <p:cNvCxnSpPr/>
          <p:nvPr/>
        </p:nvCxnSpPr>
        <p:spPr bwMode="auto">
          <a:xfrm>
            <a:off x="4916774" y="1927120"/>
            <a:ext cx="0" cy="26973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A77083B-25BD-8940-8F26-83BEC265ACEF}"/>
              </a:ext>
            </a:extLst>
          </p:cNvPr>
          <p:cNvCxnSpPr>
            <a:cxnSpLocks/>
          </p:cNvCxnSpPr>
          <p:nvPr/>
        </p:nvCxnSpPr>
        <p:spPr bwMode="auto">
          <a:xfrm>
            <a:off x="5867777" y="1927120"/>
            <a:ext cx="0" cy="26973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0DF5F0F-9C66-8F45-8342-636454158F4B}"/>
              </a:ext>
            </a:extLst>
          </p:cNvPr>
          <p:cNvCxnSpPr>
            <a:cxnSpLocks/>
          </p:cNvCxnSpPr>
          <p:nvPr/>
        </p:nvCxnSpPr>
        <p:spPr bwMode="auto">
          <a:xfrm>
            <a:off x="6710596" y="1927120"/>
            <a:ext cx="0" cy="26973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DFC01DA-7A94-3647-AB8D-BCE067EE8405}"/>
              </a:ext>
            </a:extLst>
          </p:cNvPr>
          <p:cNvCxnSpPr>
            <a:cxnSpLocks/>
          </p:cNvCxnSpPr>
          <p:nvPr/>
        </p:nvCxnSpPr>
        <p:spPr bwMode="auto">
          <a:xfrm>
            <a:off x="8315785" y="1944726"/>
            <a:ext cx="0" cy="26973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95DE301-A6AE-8349-ADDD-B5D88C50A786}"/>
              </a:ext>
            </a:extLst>
          </p:cNvPr>
          <p:cNvSpPr txBox="1"/>
          <p:nvPr/>
        </p:nvSpPr>
        <p:spPr>
          <a:xfrm>
            <a:off x="4648200" y="1424976"/>
            <a:ext cx="620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June 2022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F6862E3-7346-A748-A01C-233A17DE986F}"/>
              </a:ext>
            </a:extLst>
          </p:cNvPr>
          <p:cNvCxnSpPr>
            <a:cxnSpLocks/>
          </p:cNvCxnSpPr>
          <p:nvPr/>
        </p:nvCxnSpPr>
        <p:spPr bwMode="auto">
          <a:xfrm>
            <a:off x="5867777" y="3219156"/>
            <a:ext cx="1496756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9ABE85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C2648EB-630A-BB45-B3C1-29047E220B71}"/>
              </a:ext>
            </a:extLst>
          </p:cNvPr>
          <p:cNvCxnSpPr>
            <a:cxnSpLocks/>
          </p:cNvCxnSpPr>
          <p:nvPr/>
        </p:nvCxnSpPr>
        <p:spPr bwMode="auto">
          <a:xfrm>
            <a:off x="6710596" y="3642648"/>
            <a:ext cx="2186066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947C7F7-305C-BE4D-9AB6-2D3A52AA0FE1}"/>
              </a:ext>
            </a:extLst>
          </p:cNvPr>
          <p:cNvCxnSpPr>
            <a:cxnSpLocks/>
          </p:cNvCxnSpPr>
          <p:nvPr/>
        </p:nvCxnSpPr>
        <p:spPr bwMode="auto">
          <a:xfrm>
            <a:off x="8315680" y="4472223"/>
            <a:ext cx="598984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41E21DF-8D2B-B54B-8AAF-E4D7AD73B5DA}"/>
              </a:ext>
            </a:extLst>
          </p:cNvPr>
          <p:cNvSpPr txBox="1"/>
          <p:nvPr/>
        </p:nvSpPr>
        <p:spPr>
          <a:xfrm>
            <a:off x="5573207" y="1409568"/>
            <a:ext cx="620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Oct 2022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B56F5F-C27A-F545-BA90-0AFD9655DE52}"/>
              </a:ext>
            </a:extLst>
          </p:cNvPr>
          <p:cNvSpPr txBox="1"/>
          <p:nvPr/>
        </p:nvSpPr>
        <p:spPr>
          <a:xfrm>
            <a:off x="6430152" y="1399967"/>
            <a:ext cx="620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Jan 2023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6AA4630-CD15-1944-ADAA-3C3E7B22DEB5}"/>
              </a:ext>
            </a:extLst>
          </p:cNvPr>
          <p:cNvSpPr txBox="1"/>
          <p:nvPr/>
        </p:nvSpPr>
        <p:spPr>
          <a:xfrm>
            <a:off x="3077662" y="2282696"/>
            <a:ext cx="1590200" cy="612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Complete migration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651721A-1A7D-B64C-80DF-86895F499234}"/>
              </a:ext>
            </a:extLst>
          </p:cNvPr>
          <p:cNvSpPr txBox="1"/>
          <p:nvPr/>
        </p:nvSpPr>
        <p:spPr>
          <a:xfrm>
            <a:off x="4988430" y="2259874"/>
            <a:ext cx="964051" cy="612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dirty="0"/>
              <a:t>Run in parallel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3A7B3E3-F1B9-2942-BAB8-58E3A2092A0E}"/>
              </a:ext>
            </a:extLst>
          </p:cNvPr>
          <p:cNvCxnSpPr>
            <a:cxnSpLocks/>
          </p:cNvCxnSpPr>
          <p:nvPr/>
        </p:nvCxnSpPr>
        <p:spPr bwMode="auto">
          <a:xfrm>
            <a:off x="3117954" y="2597623"/>
            <a:ext cx="179882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80FF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5046EB0-55D6-324A-9DB6-0007342170D5}"/>
              </a:ext>
            </a:extLst>
          </p:cNvPr>
          <p:cNvCxnSpPr>
            <a:cxnSpLocks/>
          </p:cNvCxnSpPr>
          <p:nvPr/>
        </p:nvCxnSpPr>
        <p:spPr bwMode="auto">
          <a:xfrm>
            <a:off x="4332157" y="3219156"/>
            <a:ext cx="153562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9ABE85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F7916D6-BC74-F64F-8784-CEA460E2D1E3}"/>
              </a:ext>
            </a:extLst>
          </p:cNvPr>
          <p:cNvCxnSpPr>
            <a:cxnSpLocks/>
          </p:cNvCxnSpPr>
          <p:nvPr/>
        </p:nvCxnSpPr>
        <p:spPr bwMode="auto">
          <a:xfrm>
            <a:off x="4332157" y="3642648"/>
            <a:ext cx="2378439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FC8C59B-D4C6-A347-9C2F-2A34850B0943}"/>
              </a:ext>
            </a:extLst>
          </p:cNvPr>
          <p:cNvSpPr txBox="1"/>
          <p:nvPr/>
        </p:nvSpPr>
        <p:spPr>
          <a:xfrm>
            <a:off x="8010363" y="1388736"/>
            <a:ext cx="62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Aug 2023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93FBA9F-DBBA-7E41-B301-AA2E0068CE79}"/>
              </a:ext>
            </a:extLst>
          </p:cNvPr>
          <p:cNvCxnSpPr>
            <a:cxnSpLocks/>
          </p:cNvCxnSpPr>
          <p:nvPr/>
        </p:nvCxnSpPr>
        <p:spPr bwMode="auto">
          <a:xfrm>
            <a:off x="6013555" y="4472928"/>
            <a:ext cx="2302125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9DF621FF-F822-5845-904C-229789F2A0EA}"/>
              </a:ext>
            </a:extLst>
          </p:cNvPr>
          <p:cNvSpPr txBox="1"/>
          <p:nvPr/>
        </p:nvSpPr>
        <p:spPr>
          <a:xfrm>
            <a:off x="470787" y="3856003"/>
            <a:ext cx="34139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Upgrade SSF/TISA RT algorithms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E1BF722-2D24-DD40-9F9C-3D1BAC84B62F}"/>
              </a:ext>
            </a:extLst>
          </p:cNvPr>
          <p:cNvCxnSpPr>
            <a:cxnSpLocks/>
          </p:cNvCxnSpPr>
          <p:nvPr/>
        </p:nvCxnSpPr>
        <p:spPr bwMode="auto">
          <a:xfrm>
            <a:off x="4332157" y="4024574"/>
            <a:ext cx="3032376" cy="70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C4E7D61-CECC-C54E-8D7F-351ED53BF5FD}"/>
              </a:ext>
            </a:extLst>
          </p:cNvPr>
          <p:cNvCxnSpPr>
            <a:cxnSpLocks/>
          </p:cNvCxnSpPr>
          <p:nvPr/>
        </p:nvCxnSpPr>
        <p:spPr bwMode="auto">
          <a:xfrm>
            <a:off x="7364533" y="1947331"/>
            <a:ext cx="0" cy="26973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1DB8DCA6-7C12-D748-B4C0-BCDADF6043D6}"/>
              </a:ext>
            </a:extLst>
          </p:cNvPr>
          <p:cNvSpPr txBox="1"/>
          <p:nvPr/>
        </p:nvSpPr>
        <p:spPr>
          <a:xfrm>
            <a:off x="7059111" y="1391341"/>
            <a:ext cx="62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Apr 2023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CE83FD2B-9722-454B-AA6C-95FBE6F4815A}"/>
              </a:ext>
            </a:extLst>
          </p:cNvPr>
          <p:cNvCxnSpPr>
            <a:cxnSpLocks/>
          </p:cNvCxnSpPr>
          <p:nvPr/>
        </p:nvCxnSpPr>
        <p:spPr bwMode="auto">
          <a:xfrm>
            <a:off x="7369531" y="4024574"/>
            <a:ext cx="1527131" cy="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B334FA75-6F70-0E4A-A421-F4746660F425}"/>
              </a:ext>
            </a:extLst>
          </p:cNvPr>
          <p:cNvSpPr txBox="1"/>
          <p:nvPr/>
        </p:nvSpPr>
        <p:spPr>
          <a:xfrm>
            <a:off x="4448331" y="3732384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SSF ML/NN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41C94FE-7014-0C48-B930-3122EF2845EC}"/>
              </a:ext>
            </a:extLst>
          </p:cNvPr>
          <p:cNvSpPr txBox="1"/>
          <p:nvPr/>
        </p:nvSpPr>
        <p:spPr>
          <a:xfrm>
            <a:off x="4359532" y="3354319"/>
            <a:ext cx="20440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Finalize GEOS-IT MOA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A9FB696-2E65-524F-9575-854265D72E54}"/>
              </a:ext>
            </a:extLst>
          </p:cNvPr>
          <p:cNvSpPr txBox="1"/>
          <p:nvPr/>
        </p:nvSpPr>
        <p:spPr>
          <a:xfrm>
            <a:off x="4897872" y="4021987"/>
            <a:ext cx="2351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Leverage CERES TSI (F/L)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A1CB793-8140-2A4D-84E6-0EE221462D7F}"/>
              </a:ext>
            </a:extLst>
          </p:cNvPr>
          <p:cNvSpPr txBox="1"/>
          <p:nvPr/>
        </p:nvSpPr>
        <p:spPr>
          <a:xfrm>
            <a:off x="5937362" y="4490788"/>
            <a:ext cx="31885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Leverage </a:t>
            </a:r>
            <a:r>
              <a:rPr lang="en-US" sz="1400" dirty="0" err="1"/>
              <a:t>SatCORP</a:t>
            </a:r>
            <a:r>
              <a:rPr lang="en-US" sz="1400" dirty="0"/>
              <a:t> Ops, CERES TSI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652CB9-A276-0342-8847-4B07E4EB54F1}"/>
              </a:ext>
            </a:extLst>
          </p:cNvPr>
          <p:cNvSpPr txBox="1"/>
          <p:nvPr/>
        </p:nvSpPr>
        <p:spPr>
          <a:xfrm>
            <a:off x="4241678" y="2912537"/>
            <a:ext cx="20823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Finalize TISA read code</a:t>
            </a:r>
          </a:p>
        </p:txBody>
      </p:sp>
    </p:spTree>
    <p:extLst>
      <p:ext uri="{BB962C8B-B14F-4D97-AF65-F5344CB8AC3E}">
        <p14:creationId xmlns:p14="http://schemas.microsoft.com/office/powerpoint/2010/main" val="1737924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75467"/>
            <a:ext cx="5829300" cy="571500"/>
          </a:xfrm>
        </p:spPr>
        <p:txBody>
          <a:bodyPr/>
          <a:lstStyle/>
          <a:p>
            <a:r>
              <a:rPr lang="en-US" dirty="0" err="1"/>
              <a:t>FLASHFlux</a:t>
            </a:r>
            <a:r>
              <a:rPr lang="en-US" dirty="0"/>
              <a:t> Summary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168541" y="749753"/>
            <a:ext cx="8670659" cy="4507361"/>
          </a:xfrm>
        </p:spPr>
        <p:txBody>
          <a:bodyPr/>
          <a:lstStyle/>
          <a:p>
            <a:r>
              <a:rPr lang="en-US" sz="1600" dirty="0"/>
              <a:t>Production with v4A Begun (since Aug 1, 2020)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sz="1200" dirty="0"/>
              <a:t>Operational FF v4A SSF and TISA v4A (since Jan 1, 2019):  SSF Terra/Aqua through </a:t>
            </a:r>
            <a:r>
              <a:rPr lang="en-US" sz="1200" dirty="0">
                <a:solidFill>
                  <a:srgbClr val="FF0000"/>
                </a:solidFill>
              </a:rPr>
              <a:t>9/23; </a:t>
            </a:r>
            <a:r>
              <a:rPr lang="en-US" sz="1200" dirty="0"/>
              <a:t>TISA through </a:t>
            </a:r>
            <a:r>
              <a:rPr lang="en-US" sz="1200" dirty="0">
                <a:solidFill>
                  <a:srgbClr val="FF0000"/>
                </a:solidFill>
              </a:rPr>
              <a:t>9/21 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sz="1200" dirty="0"/>
              <a:t>New FF </a:t>
            </a:r>
            <a:r>
              <a:rPr lang="en-US" sz="1200" dirty="0" err="1"/>
              <a:t>Gain+Spectral</a:t>
            </a:r>
            <a:r>
              <a:rPr lang="en-US" sz="1200" dirty="0"/>
              <a:t> coefficients beginning Oct 1</a:t>
            </a:r>
            <a:r>
              <a:rPr lang="en-US" sz="1200" baseline="30000" dirty="0"/>
              <a:t>st</a:t>
            </a:r>
            <a:r>
              <a:rPr lang="en-US" sz="1200" dirty="0"/>
              <a:t>, 2022.</a:t>
            </a:r>
          </a:p>
          <a:p>
            <a:pPr lvl="1">
              <a:lnSpc>
                <a:spcPct val="90000"/>
              </a:lnSpc>
              <a:spcBef>
                <a:spcPts val="0"/>
              </a:spcBef>
            </a:pPr>
            <a:r>
              <a:rPr lang="en-US" sz="1200" dirty="0">
                <a:solidFill>
                  <a:srgbClr val="FF0000"/>
                </a:solidFill>
              </a:rPr>
              <a:t>Production with CATALYST from June 1</a:t>
            </a:r>
            <a:r>
              <a:rPr lang="en-US" sz="1200" baseline="30000" dirty="0">
                <a:solidFill>
                  <a:srgbClr val="FF0000"/>
                </a:solidFill>
              </a:rPr>
              <a:t>st</a:t>
            </a:r>
            <a:r>
              <a:rPr lang="en-US" sz="1200" dirty="0">
                <a:solidFill>
                  <a:srgbClr val="FF0000"/>
                </a:solidFill>
              </a:rPr>
              <a:t>, 2022. Publicly available starting on September 1</a:t>
            </a:r>
            <a:r>
              <a:rPr lang="en-US" sz="1200" baseline="30000" dirty="0">
                <a:solidFill>
                  <a:srgbClr val="FF0000"/>
                </a:solidFill>
              </a:rPr>
              <a:t>st</a:t>
            </a:r>
            <a:r>
              <a:rPr lang="en-US" sz="1200" dirty="0">
                <a:solidFill>
                  <a:srgbClr val="FF0000"/>
                </a:solidFill>
              </a:rPr>
              <a:t>, 2022.</a:t>
            </a:r>
            <a:endParaRPr lang="en-US" sz="1300" dirty="0"/>
          </a:p>
          <a:p>
            <a:r>
              <a:rPr lang="en-US" sz="1600" dirty="0"/>
              <a:t>Validation and Assessment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SSF relative to CRS (Beta), CERES Ed4A SSF (SOFA) and FF and BSRN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TISA Daily averages relative to BSRN for Jan 2019 through Dec 2021 (36 months)</a:t>
            </a:r>
          </a:p>
          <a:p>
            <a:r>
              <a:rPr lang="en-US" sz="1600" dirty="0" err="1"/>
              <a:t>FLASHFlux</a:t>
            </a:r>
            <a:r>
              <a:rPr lang="en-US" sz="1600" dirty="0"/>
              <a:t> Modernization and Updates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Migration to CERES CATALYST reached through FF SSF (also see Katie’s talk); </a:t>
            </a:r>
            <a:r>
              <a:rPr lang="en-US" sz="1400" dirty="0">
                <a:solidFill>
                  <a:srgbClr val="FF0000"/>
                </a:solidFill>
              </a:rPr>
              <a:t>Completed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NOAA-20 SSF data product; </a:t>
            </a:r>
            <a:r>
              <a:rPr lang="en-US" sz="1400" dirty="0">
                <a:solidFill>
                  <a:srgbClr val="FF0000"/>
                </a:solidFill>
              </a:rPr>
              <a:t>Goal Oct 2022</a:t>
            </a:r>
            <a:endParaRPr lang="en-US" sz="1400" dirty="0"/>
          </a:p>
          <a:p>
            <a:pPr lvl="1">
              <a:spcBef>
                <a:spcPts val="0"/>
              </a:spcBef>
            </a:pPr>
            <a:r>
              <a:rPr lang="en-US" sz="1400" dirty="0"/>
              <a:t>Terra+NOAA-20 TISA data product; </a:t>
            </a:r>
            <a:r>
              <a:rPr lang="en-US" sz="1400" dirty="0">
                <a:solidFill>
                  <a:srgbClr val="FF0000"/>
                </a:solidFill>
              </a:rPr>
              <a:t>Goal Mar 2023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New GEOS-IT sample data; first cut comparisons to FP-IT (still assessing); </a:t>
            </a:r>
            <a:r>
              <a:rPr lang="en-US" sz="1400" dirty="0">
                <a:solidFill>
                  <a:srgbClr val="FF0000"/>
                </a:solidFill>
              </a:rPr>
              <a:t>Goal Apr 2023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ML based algorithms for future FF SSF data products; </a:t>
            </a:r>
            <a:r>
              <a:rPr lang="en-US" sz="1400" dirty="0">
                <a:solidFill>
                  <a:srgbClr val="FF0000"/>
                </a:solidFill>
              </a:rPr>
              <a:t>Goal  Jul 2023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Migrate configuration to NOAA-20 + GEO (leveraging Ed5 TSI); </a:t>
            </a:r>
            <a:r>
              <a:rPr lang="en-US" sz="1400" dirty="0">
                <a:solidFill>
                  <a:srgbClr val="FF0000"/>
                </a:solidFill>
              </a:rPr>
              <a:t>Goal Aug 2023</a:t>
            </a:r>
          </a:p>
          <a:p>
            <a:r>
              <a:rPr lang="en-US" sz="1600" dirty="0" err="1"/>
              <a:t>FLASHFlux</a:t>
            </a:r>
            <a:r>
              <a:rPr lang="en-US" sz="1600" dirty="0"/>
              <a:t> Information &amp; Data Provision Through ...</a:t>
            </a:r>
          </a:p>
          <a:p>
            <a:pPr lvl="1">
              <a:spcBef>
                <a:spcPts val="0"/>
              </a:spcBef>
            </a:pPr>
            <a:r>
              <a:rPr lang="en-US" sz="1400" dirty="0"/>
              <a:t>CERES web site and </a:t>
            </a:r>
            <a:r>
              <a:rPr lang="en-US" sz="1400" dirty="0" err="1"/>
              <a:t>subsetter</a:t>
            </a:r>
            <a:r>
              <a:rPr lang="en-US" sz="1400" dirty="0"/>
              <a:t> both SSF and TISA, ASDC (via </a:t>
            </a:r>
            <a:r>
              <a:rPr lang="en-US" sz="1400" dirty="0" err="1"/>
              <a:t>EarthData</a:t>
            </a:r>
            <a:r>
              <a:rPr lang="en-US" sz="1400" dirty="0"/>
              <a:t>) and POWER</a:t>
            </a:r>
          </a:p>
          <a:p>
            <a:pPr lvl="2">
              <a:lnSpc>
                <a:spcPct val="110000"/>
              </a:lnSpc>
              <a:spcBef>
                <a:spcPts val="300"/>
              </a:spcBef>
            </a:pPr>
            <a:r>
              <a:rPr lang="en-US" sz="1200" dirty="0">
                <a:solidFill>
                  <a:srgbClr val="000000"/>
                </a:solidFill>
              </a:rPr>
              <a:t>FF POWER Distribution in last year:  ~59,200 unique IPs; &gt; 16M orders; orders &gt;70% low latency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sz="1500" dirty="0">
                <a:solidFill>
                  <a:srgbClr val="000000"/>
                </a:solidFill>
              </a:rPr>
              <a:t>2021 BAMS State of the Climate TOA Flux reports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CERES Science Team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0A227-E022-DD4D-B949-E98BF2D7BA3E}" type="slidenum">
              <a:rPr lang="en-US"/>
              <a:pPr/>
              <a:t>15</a:t>
            </a:fld>
            <a:endParaRPr lang="en-US" dirty="0"/>
          </a:p>
        </p:txBody>
      </p:sp>
      <p:pic>
        <p:nvPicPr>
          <p:cNvPr id="7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5011" y="8662307"/>
            <a:ext cx="5991536" cy="573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131"/>
    </mc:Choice>
    <mc:Fallback xmlns="">
      <p:transition spd="slow" advTm="18813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60585" y="771524"/>
            <a:ext cx="6948121" cy="3952875"/>
          </a:xfrm>
        </p:spPr>
        <p:txBody>
          <a:bodyPr/>
          <a:lstStyle/>
          <a:p>
            <a:r>
              <a:rPr lang="en-US" sz="3000" dirty="0" err="1"/>
              <a:t>FLASHFlux</a:t>
            </a:r>
            <a:r>
              <a:rPr lang="en-US" sz="3000" dirty="0"/>
              <a:t> Web Sites</a:t>
            </a:r>
            <a:br>
              <a:rPr lang="en-US" sz="2400" dirty="0"/>
            </a:br>
            <a:br>
              <a:rPr lang="en-US" dirty="0"/>
            </a:br>
            <a:r>
              <a:rPr lang="en-US" dirty="0">
                <a:solidFill>
                  <a:srgbClr val="0000FF"/>
                </a:solidFill>
              </a:rPr>
              <a:t>https://</a:t>
            </a:r>
            <a:r>
              <a:rPr lang="en-US" dirty="0" err="1">
                <a:solidFill>
                  <a:srgbClr val="0000FF"/>
                </a:solidFill>
              </a:rPr>
              <a:t>ceres.larc.nasa.gov</a:t>
            </a:r>
            <a:r>
              <a:rPr lang="en-US" dirty="0">
                <a:solidFill>
                  <a:srgbClr val="0000FF"/>
                </a:solidFill>
              </a:rPr>
              <a:t>/data/#fast-longwave-and-shortwave-flux-</a:t>
            </a:r>
            <a:r>
              <a:rPr lang="en-US" dirty="0" err="1">
                <a:solidFill>
                  <a:srgbClr val="0000FF"/>
                </a:solidFill>
              </a:rPr>
              <a:t>flashflux</a:t>
            </a:r>
            <a:br>
              <a:rPr lang="en-US" dirty="0">
                <a:solidFill>
                  <a:srgbClr val="0000FF"/>
                </a:solidFill>
              </a:rPr>
            </a:br>
            <a:br>
              <a:rPr lang="en-US" dirty="0">
                <a:solidFill>
                  <a:srgbClr val="0000FF"/>
                </a:solidFill>
              </a:rPr>
            </a:br>
            <a:r>
              <a:rPr lang="en-US" dirty="0">
                <a:solidFill>
                  <a:srgbClr val="0000FF"/>
                </a:solidFill>
              </a:rPr>
              <a:t>Data also served through</a:t>
            </a:r>
            <a:br>
              <a:rPr lang="en-US" dirty="0">
                <a:solidFill>
                  <a:srgbClr val="0000FF"/>
                </a:solidFill>
              </a:rPr>
            </a:br>
            <a:r>
              <a:rPr lang="en-US" dirty="0">
                <a:solidFill>
                  <a:srgbClr val="0000FF"/>
                </a:solidFill>
                <a:hlinkClick r:id="rId3"/>
              </a:rPr>
              <a:t>https://power.nasa.gov</a:t>
            </a:r>
            <a:r>
              <a:rPr lang="en-US" dirty="0">
                <a:solidFill>
                  <a:srgbClr val="0000FF"/>
                </a:solidFill>
              </a:rPr>
              <a:t> </a:t>
            </a:r>
            <a:endParaRPr lang="en-US" i="1" dirty="0">
              <a:solidFill>
                <a:srgbClr val="0000FF"/>
              </a:solidFill>
              <a:effectLst/>
            </a:endParaRP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10/12-14/2022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CERES Science Team Meeting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5A03A-379A-5347-96BB-BF3BB6DE33C7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B3BA5-0EBA-6444-B667-326300B59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A4FA6-A07E-DF49-B3F8-0DBBDFC84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B2C2C-EDBC-AE4E-B360-DC1D35B1B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4/26-28/2022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BE576-1DD9-4842-948A-E2EFC5EA1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CERES Science Team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CAC65-FB3A-EC40-8306-1EFAA5ABD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DC70-2B6D-6647-B435-B5F5AC0986D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04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Chart, line chart&#10;&#10;Description automatically generated">
            <a:extLst>
              <a:ext uri="{FF2B5EF4-FFF2-40B4-BE49-F238E27FC236}">
                <a16:creationId xmlns:a16="http://schemas.microsoft.com/office/drawing/2014/main" id="{4D3847F2-C16D-4240-8F76-A6D9FBC490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45" t="2222" r="1482"/>
          <a:stretch/>
        </p:blipFill>
        <p:spPr>
          <a:xfrm>
            <a:off x="4751577" y="775086"/>
            <a:ext cx="4291102" cy="2016579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C1107E97-89CB-1142-B5A6-5021ED2DA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Anomalies: EBAF + FF (Normalized)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905D43-7DD9-2641-BDA5-951175051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83096-BC79-9D4F-BDAC-E621216EFF24}" type="datetime1">
              <a:rPr lang="en-US" smtClean="0"/>
              <a:t>9/13/22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87A5C1-A300-074E-9443-495556C58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925A4-CFC6-4A4A-A5C8-1DBE07B1B340}" type="slidenum">
              <a:rPr lang="en-US" smtClean="0"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6337C5-DF2B-3A4F-89C0-2DE5BE43DE47}"/>
              </a:ext>
            </a:extLst>
          </p:cNvPr>
          <p:cNvSpPr txBox="1"/>
          <p:nvPr/>
        </p:nvSpPr>
        <p:spPr>
          <a:xfrm>
            <a:off x="7195063" y="898425"/>
            <a:ext cx="1842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EBAF  +0.9 W m</a:t>
            </a:r>
            <a:r>
              <a:rPr lang="en-US" sz="1200" baseline="30000" dirty="0"/>
              <a:t>-2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11C908D-CB48-6345-92AE-58BF134D7EAF}"/>
              </a:ext>
            </a:extLst>
          </p:cNvPr>
          <p:cNvCxnSpPr>
            <a:cxnSpLocks/>
          </p:cNvCxnSpPr>
          <p:nvPr/>
        </p:nvCxnSpPr>
        <p:spPr>
          <a:xfrm>
            <a:off x="8216933" y="1190813"/>
            <a:ext cx="205351" cy="35635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B87934A-F366-C845-8675-CF736F8B09F4}"/>
              </a:ext>
            </a:extLst>
          </p:cNvPr>
          <p:cNvSpPr txBox="1"/>
          <p:nvPr/>
        </p:nvSpPr>
        <p:spPr>
          <a:xfrm>
            <a:off x="7619459" y="1913491"/>
            <a:ext cx="1389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Norm FF</a:t>
            </a:r>
          </a:p>
          <a:p>
            <a:r>
              <a:rPr lang="en-US" sz="1200" dirty="0"/>
              <a:t>+ 1.3, 1.0 W m</a:t>
            </a:r>
            <a:r>
              <a:rPr lang="en-US" sz="1200" baseline="30000" dirty="0"/>
              <a:t>-2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FB9356C-D3D4-4F40-AD57-BC1F0484C023}"/>
              </a:ext>
            </a:extLst>
          </p:cNvPr>
          <p:cNvCxnSpPr>
            <a:cxnSpLocks/>
          </p:cNvCxnSpPr>
          <p:nvPr/>
        </p:nvCxnSpPr>
        <p:spPr>
          <a:xfrm flipV="1">
            <a:off x="8534400" y="1502229"/>
            <a:ext cx="0" cy="53438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BE3A9BD-7A4D-6941-AA34-393411CDC1FC}"/>
              </a:ext>
            </a:extLst>
          </p:cNvPr>
          <p:cNvSpPr txBox="1"/>
          <p:nvPr/>
        </p:nvSpPr>
        <p:spPr>
          <a:xfrm>
            <a:off x="5418389" y="890731"/>
            <a:ext cx="162743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SW Net Anomalies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E67375-4465-A042-AE9D-6DB2032CC1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69"/>
          <a:stretch/>
        </p:blipFill>
        <p:spPr>
          <a:xfrm>
            <a:off x="217479" y="764979"/>
            <a:ext cx="4216631" cy="398515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6EE440-8B7F-5C44-906C-9461D3CB4335}"/>
              </a:ext>
            </a:extLst>
          </p:cNvPr>
          <p:cNvCxnSpPr/>
          <p:nvPr/>
        </p:nvCxnSpPr>
        <p:spPr bwMode="auto">
          <a:xfrm>
            <a:off x="700644" y="1775361"/>
            <a:ext cx="35032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3073FD5-2515-C441-BEAB-1A05A0349AC0}"/>
              </a:ext>
            </a:extLst>
          </p:cNvPr>
          <p:cNvCxnSpPr/>
          <p:nvPr/>
        </p:nvCxnSpPr>
        <p:spPr bwMode="auto">
          <a:xfrm>
            <a:off x="700644" y="2592777"/>
            <a:ext cx="35032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5A25BF7-5DB9-AD4C-AC9E-B797475F7C3B}"/>
              </a:ext>
            </a:extLst>
          </p:cNvPr>
          <p:cNvCxnSpPr/>
          <p:nvPr/>
        </p:nvCxnSpPr>
        <p:spPr bwMode="auto">
          <a:xfrm>
            <a:off x="693715" y="3459677"/>
            <a:ext cx="35032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991DC-F08D-6D41-9A84-8B6A966C70A1}"/>
              </a:ext>
            </a:extLst>
          </p:cNvPr>
          <p:cNvCxnSpPr/>
          <p:nvPr/>
        </p:nvCxnSpPr>
        <p:spPr bwMode="auto">
          <a:xfrm>
            <a:off x="693715" y="4314702"/>
            <a:ext cx="350322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F33B281-D789-AB48-9320-B7B9F0A21988}"/>
              </a:ext>
            </a:extLst>
          </p:cNvPr>
          <p:cNvCxnSpPr>
            <a:cxnSpLocks/>
          </p:cNvCxnSpPr>
          <p:nvPr/>
        </p:nvCxnSpPr>
        <p:spPr>
          <a:xfrm flipV="1">
            <a:off x="8534400" y="1597231"/>
            <a:ext cx="108753" cy="43938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CFBB5D8-5AD7-C648-8FA9-EECE0217E73F}"/>
              </a:ext>
            </a:extLst>
          </p:cNvPr>
          <p:cNvCxnSpPr>
            <a:cxnSpLocks/>
          </p:cNvCxnSpPr>
          <p:nvPr/>
        </p:nvCxnSpPr>
        <p:spPr bwMode="auto">
          <a:xfrm>
            <a:off x="5300149" y="1763628"/>
            <a:ext cx="354498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3" name="Picture 52" descr="Chart, line chart&#10;&#10;Description automatically generated">
            <a:extLst>
              <a:ext uri="{FF2B5EF4-FFF2-40B4-BE49-F238E27FC236}">
                <a16:creationId xmlns:a16="http://schemas.microsoft.com/office/drawing/2014/main" id="{C03314D6-24F3-DA4E-8B3F-B5CE0B551D4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19"/>
          <a:stretch/>
        </p:blipFill>
        <p:spPr>
          <a:xfrm>
            <a:off x="4910345" y="2886667"/>
            <a:ext cx="4126753" cy="1894635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9B7E16BF-1D41-EE41-8970-11AC3B59026C}"/>
              </a:ext>
            </a:extLst>
          </p:cNvPr>
          <p:cNvCxnSpPr>
            <a:cxnSpLocks/>
          </p:cNvCxnSpPr>
          <p:nvPr/>
        </p:nvCxnSpPr>
        <p:spPr bwMode="auto">
          <a:xfrm>
            <a:off x="5306087" y="3643887"/>
            <a:ext cx="354498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D836630A-0327-0F48-8902-CC474DF6CAF8}"/>
              </a:ext>
            </a:extLst>
          </p:cNvPr>
          <p:cNvSpPr txBox="1"/>
          <p:nvPr/>
        </p:nvSpPr>
        <p:spPr>
          <a:xfrm>
            <a:off x="7619459" y="3904953"/>
            <a:ext cx="1023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EBAF  -0.1 W m</a:t>
            </a:r>
            <a:r>
              <a:rPr lang="en-US" sz="1200" baseline="30000" dirty="0"/>
              <a:t>-2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F5B22F0-E0D3-0D4D-8B73-BD21CA7B583B}"/>
              </a:ext>
            </a:extLst>
          </p:cNvPr>
          <p:cNvSpPr txBox="1"/>
          <p:nvPr/>
        </p:nvSpPr>
        <p:spPr>
          <a:xfrm>
            <a:off x="5346288" y="2931111"/>
            <a:ext cx="138698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OLR Anomalies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B21DAE-07A5-BD41-9461-2465D40A1D1B}"/>
              </a:ext>
            </a:extLst>
          </p:cNvPr>
          <p:cNvCxnSpPr>
            <a:cxnSpLocks/>
          </p:cNvCxnSpPr>
          <p:nvPr/>
        </p:nvCxnSpPr>
        <p:spPr>
          <a:xfrm flipV="1">
            <a:off x="8319608" y="3682112"/>
            <a:ext cx="159374" cy="22284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11896396-9D00-B144-BF32-F3819B2B13CC}"/>
              </a:ext>
            </a:extLst>
          </p:cNvPr>
          <p:cNvSpPr txBox="1"/>
          <p:nvPr/>
        </p:nvSpPr>
        <p:spPr>
          <a:xfrm>
            <a:off x="7619458" y="2935530"/>
            <a:ext cx="1389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Norm FF</a:t>
            </a:r>
          </a:p>
          <a:p>
            <a:r>
              <a:rPr lang="en-US" sz="1200" dirty="0"/>
              <a:t>+ 0.8, 0.4 W m</a:t>
            </a:r>
            <a:r>
              <a:rPr lang="en-US" sz="1200" baseline="30000" dirty="0"/>
              <a:t>-2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3D3A665B-F728-4847-A175-395C98CA537B}"/>
              </a:ext>
            </a:extLst>
          </p:cNvPr>
          <p:cNvCxnSpPr>
            <a:cxnSpLocks/>
          </p:cNvCxnSpPr>
          <p:nvPr/>
        </p:nvCxnSpPr>
        <p:spPr>
          <a:xfrm>
            <a:off x="8302119" y="3397195"/>
            <a:ext cx="399671" cy="1702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9B7B5FA-6D17-BF48-AD01-80222076A24C}"/>
              </a:ext>
            </a:extLst>
          </p:cNvPr>
          <p:cNvCxnSpPr>
            <a:cxnSpLocks/>
          </p:cNvCxnSpPr>
          <p:nvPr/>
        </p:nvCxnSpPr>
        <p:spPr>
          <a:xfrm>
            <a:off x="8302119" y="3397195"/>
            <a:ext cx="232281" cy="4611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AF2D3B6-4F15-E54E-BC34-61BA2DCEFE47}"/>
              </a:ext>
            </a:extLst>
          </p:cNvPr>
          <p:cNvCxnSpPr>
            <a:endCxn id="26" idx="1"/>
          </p:cNvCxnSpPr>
          <p:nvPr/>
        </p:nvCxnSpPr>
        <p:spPr bwMode="auto">
          <a:xfrm flipV="1">
            <a:off x="4251366" y="1783376"/>
            <a:ext cx="500211" cy="7883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2D0D2D5-0986-D941-B3BE-D26D82712A29}"/>
              </a:ext>
            </a:extLst>
          </p:cNvPr>
          <p:cNvCxnSpPr>
            <a:cxnSpLocks/>
          </p:cNvCxnSpPr>
          <p:nvPr/>
        </p:nvCxnSpPr>
        <p:spPr bwMode="auto">
          <a:xfrm>
            <a:off x="4249887" y="3443307"/>
            <a:ext cx="660458" cy="1241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6541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0A312-F0CE-9E46-9396-AA1E133C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SSF Validation: Terra and Aqua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DDFD2-036B-804A-A617-621AC383D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4/26-28/2022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D88AD-89F3-554A-BF94-2DD2AB12E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CERES Science Team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BE3B7-1855-B84E-B51F-B1AD78517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DC70-2B6D-6647-B435-B5F5AC0986D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ABB0A7-AB90-814A-BA3C-EEE9A98754B4}"/>
              </a:ext>
            </a:extLst>
          </p:cNvPr>
          <p:cNvSpPr txBox="1"/>
          <p:nvPr/>
        </p:nvSpPr>
        <p:spPr>
          <a:xfrm>
            <a:off x="231818" y="885218"/>
            <a:ext cx="819740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Overpass flux validation with BSRN measurements</a:t>
            </a:r>
            <a:r>
              <a:rPr lang="en-US">
                <a:sym typeface="Wingdings" pitchFamily="2" charset="2"/>
              </a:rPr>
              <a:t> (R. Scott):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ym typeface="Wingdings" pitchFamily="2" charset="2"/>
              </a:rPr>
              <a:t>SW Model B implementation shows compensating clear/cloudy; errors to be assessed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ym typeface="Wingdings" pitchFamily="2" charset="2"/>
              </a:rPr>
              <a:t>LW Model B seems to underestimate day-time clear-sky more than night</a:t>
            </a:r>
            <a:endParaRPr lang="en-US" sz="1400"/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63B0B736-03E8-FC4F-95A9-1E78F2C65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215724"/>
              </p:ext>
            </p:extLst>
          </p:nvPr>
        </p:nvGraphicFramePr>
        <p:xfrm>
          <a:off x="304800" y="2011434"/>
          <a:ext cx="8534402" cy="160465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9483">
                  <a:extLst>
                    <a:ext uri="{9D8B030D-6E8A-4147-A177-3AD203B41FA5}">
                      <a16:colId xmlns:a16="http://schemas.microsoft.com/office/drawing/2014/main" val="840891364"/>
                    </a:ext>
                  </a:extLst>
                </a:gridCol>
                <a:gridCol w="848858">
                  <a:extLst>
                    <a:ext uri="{9D8B030D-6E8A-4147-A177-3AD203B41FA5}">
                      <a16:colId xmlns:a16="http://schemas.microsoft.com/office/drawing/2014/main" val="1881646338"/>
                    </a:ext>
                  </a:extLst>
                </a:gridCol>
                <a:gridCol w="1123488">
                  <a:extLst>
                    <a:ext uri="{9D8B030D-6E8A-4147-A177-3AD203B41FA5}">
                      <a16:colId xmlns:a16="http://schemas.microsoft.com/office/drawing/2014/main" val="3956247234"/>
                    </a:ext>
                  </a:extLst>
                </a:gridCol>
                <a:gridCol w="1198388">
                  <a:extLst>
                    <a:ext uri="{9D8B030D-6E8A-4147-A177-3AD203B41FA5}">
                      <a16:colId xmlns:a16="http://schemas.microsoft.com/office/drawing/2014/main" val="2755134593"/>
                    </a:ext>
                  </a:extLst>
                </a:gridCol>
                <a:gridCol w="1165099">
                  <a:extLst>
                    <a:ext uri="{9D8B030D-6E8A-4147-A177-3AD203B41FA5}">
                      <a16:colId xmlns:a16="http://schemas.microsoft.com/office/drawing/2014/main" val="3096500705"/>
                    </a:ext>
                  </a:extLst>
                </a:gridCol>
                <a:gridCol w="1165099">
                  <a:extLst>
                    <a:ext uri="{9D8B030D-6E8A-4147-A177-3AD203B41FA5}">
                      <a16:colId xmlns:a16="http://schemas.microsoft.com/office/drawing/2014/main" val="172569317"/>
                    </a:ext>
                  </a:extLst>
                </a:gridCol>
                <a:gridCol w="1273285">
                  <a:extLst>
                    <a:ext uri="{9D8B030D-6E8A-4147-A177-3AD203B41FA5}">
                      <a16:colId xmlns:a16="http://schemas.microsoft.com/office/drawing/2014/main" val="4086716472"/>
                    </a:ext>
                  </a:extLst>
                </a:gridCol>
                <a:gridCol w="1170702">
                  <a:extLst>
                    <a:ext uri="{9D8B030D-6E8A-4147-A177-3AD203B41FA5}">
                      <a16:colId xmlns:a16="http://schemas.microsoft.com/office/drawing/2014/main" val="2184074705"/>
                    </a:ext>
                  </a:extLst>
                </a:gridCol>
              </a:tblGrid>
              <a:tr h="644800">
                <a:tc>
                  <a:txBody>
                    <a:bodyPr/>
                    <a:lstStyle/>
                    <a:p>
                      <a:r>
                        <a:rPr lang="en-US" sz="1200"/>
                        <a:t>Sate-lite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Spectral Band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/>
                        <a:t>All-sky (W m</a:t>
                      </a:r>
                      <a:r>
                        <a:rPr lang="en-US" sz="1200" baseline="30000"/>
                        <a:t>-2</a:t>
                      </a:r>
                      <a:r>
                        <a:rPr lang="en-US" sz="1200" baseline="0"/>
                        <a:t>)</a:t>
                      </a:r>
                    </a:p>
                    <a:p>
                      <a:pPr algn="ctr"/>
                      <a:r>
                        <a:rPr lang="en-US" sz="1200"/>
                        <a:t>Bias                  RMS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Clear-sky (W m</a:t>
                      </a:r>
                      <a:r>
                        <a:rPr lang="en-US" sz="1200" baseline="30000"/>
                        <a:t>-2</a:t>
                      </a:r>
                      <a:r>
                        <a:rPr lang="en-US" sz="1200"/>
                        <a:t>)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    Bias                     RMS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Cloudy Sky (W m</a:t>
                      </a:r>
                      <a:r>
                        <a:rPr lang="en-US" sz="1200" baseline="30000"/>
                        <a:t>-2</a:t>
                      </a:r>
                      <a:r>
                        <a:rPr lang="en-US" sz="1200"/>
                        <a:t>)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    Bias                       RMS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971392"/>
                  </a:ext>
                </a:extLst>
              </a:tr>
              <a:tr h="290224">
                <a:tc>
                  <a:txBody>
                    <a:bodyPr/>
                    <a:lstStyle/>
                    <a:p>
                      <a:r>
                        <a:rPr lang="en-US" sz="1200"/>
                        <a:t>Aqua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+15.8 (3.4%)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FF0000"/>
                          </a:solidFill>
                        </a:rPr>
                        <a:t>153.3 (33.7%)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-12.8 (2.0%)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141.7 (22.3%)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FF0000"/>
                          </a:solidFill>
                        </a:rPr>
                        <a:t>36.6 (13.3%)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274.6 (64.0%)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828638"/>
                  </a:ext>
                </a:extLst>
              </a:tr>
              <a:tr h="340438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LW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-2.1 (0.0%)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 27.9 (9.1%)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-14.3 (5.3%)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33.0 (12.1%)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+1.2 (0.0%)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30.3  (9.5%)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805305"/>
                  </a:ext>
                </a:extLst>
              </a:tr>
              <a:tr h="329189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LW 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-1.1 (0.0%)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31.1 (11.1%)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-5.4 (2.2%)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29.6 (11.9%)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-1.7 (0.0%)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33.7 (11.1%)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657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5446712"/>
      </p:ext>
    </p:extLst>
  </p:cSld>
  <p:clrMapOvr>
    <a:masterClrMapping/>
  </p:clrMapOvr>
</p:sld>
</file>

<file path=ppt/theme/theme1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10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LASHFluxStatus_CSTM202105" id="{189EE4B8-68DF-D341-9DB0-520A43D6B274}" vid="{6D6DD77D-AD95-9F4B-9125-A4C008AB58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ac67bf3a-20fd-4212-b894-96cbfb7ceee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1A5FC610D10E4DBFF16C03C45ACDE8" ma:contentTypeVersion="11" ma:contentTypeDescription="Create a new document." ma:contentTypeScope="" ma:versionID="33085ed30cd8651fd23bf90dfd43f7f1">
  <xsd:schema xmlns:xsd="http://www.w3.org/2001/XMLSchema" xmlns:xs="http://www.w3.org/2001/XMLSchema" xmlns:p="http://schemas.microsoft.com/office/2006/metadata/properties" xmlns:ns2="ac67bf3a-20fd-4212-b894-96cbfb7ceee8" xmlns:ns3="05ec2a0b-224b-4ad9-8033-5c0019b95cb9" xmlns:ns4="d900e117-17a0-4b24-9e47-511ef1d02c43" targetNamespace="http://schemas.microsoft.com/office/2006/metadata/properties" ma:root="true" ma:fieldsID="e23fc22990fbe53de1a6c1dfa5c8c3cd" ns2:_="" ns3:_="" ns4:_="">
    <xsd:import namespace="ac67bf3a-20fd-4212-b894-96cbfb7ceee8"/>
    <xsd:import namespace="05ec2a0b-224b-4ad9-8033-5c0019b95cb9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67bf3a-20fd-4212-b894-96cbfb7cee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ec2a0b-224b-4ad9-8033-5c0019b95cb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a4ecfbd-cc09-4433-8014-a12a0568713e}" ma:internalName="TaxCatchAll" ma:showField="CatchAllData" ma:web="05ec2a0b-224b-4ad9-8033-5c0019b95c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9F6141-3095-46FA-80BD-A711FB8DA8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46D44E-3A36-4225-B4B8-F196EF325DB7}">
  <ds:schemaRefs>
    <ds:schemaRef ds:uri="http://schemas.microsoft.com/office/2006/metadata/properties"/>
    <ds:schemaRef ds:uri="http://schemas.microsoft.com/office/infopath/2007/PartnerControls"/>
    <ds:schemaRef ds:uri="d900e117-17a0-4b24-9e47-511ef1d02c43"/>
    <ds:schemaRef ds:uri="ac67bf3a-20fd-4212-b894-96cbfb7ceee8"/>
  </ds:schemaRefs>
</ds:datastoreItem>
</file>

<file path=customXml/itemProps3.xml><?xml version="1.0" encoding="utf-8"?>
<ds:datastoreItem xmlns:ds="http://schemas.openxmlformats.org/officeDocument/2006/customXml" ds:itemID="{528684C7-48CD-4C90-AE92-1973081175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67bf3a-20fd-4212-b894-96cbfb7ceee8"/>
    <ds:schemaRef ds:uri="05ec2a0b-224b-4ad9-8033-5c0019b95cb9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280560</TotalTime>
  <Words>1719</Words>
  <Application>Microsoft Macintosh PowerPoint</Application>
  <PresentationFormat>On-screen Show (16:9)</PresentationFormat>
  <Paragraphs>346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(Body)</vt:lpstr>
      <vt:lpstr>Helvetica Neue Medium</vt:lpstr>
      <vt:lpstr>Lato Black</vt:lpstr>
      <vt:lpstr>Times</vt:lpstr>
      <vt:lpstr>1_Blank Presentation</vt:lpstr>
      <vt:lpstr>FLASHFlux Working Group Status: Increasing Data Usage Through POWER-GIS Web Services</vt:lpstr>
      <vt:lpstr>CERES FLASHFlux Overview</vt:lpstr>
      <vt:lpstr>FLASHFlux Operational Status</vt:lpstr>
      <vt:lpstr>FLASHFlux (v4A) SSF Latency Assessment</vt:lpstr>
      <vt:lpstr>FLASHFlux TISA Latency Assessment</vt:lpstr>
      <vt:lpstr>PowerPoint Presentation</vt:lpstr>
      <vt:lpstr>NOAA-20 SSF – FLuxes(W m-2)</vt:lpstr>
      <vt:lpstr>Global Anomalies: EBAF + FF (Normalized)</vt:lpstr>
      <vt:lpstr>FF SSF Flux Validation: Aqua</vt:lpstr>
      <vt:lpstr>FLASHFlux TISA Validation: BSRN Fluxes</vt:lpstr>
      <vt:lpstr>FLASHFlux TISA Validation:  BSRN and Ocean Buoy Fluxes</vt:lpstr>
      <vt:lpstr>FF Time Series (Goodwin Creek, MS, USA)</vt:lpstr>
      <vt:lpstr>FF Time Series (Tamanrasset, Algeria)</vt:lpstr>
      <vt:lpstr>FF Future Production Strategy</vt:lpstr>
      <vt:lpstr>FLASHFlux Summary</vt:lpstr>
      <vt:lpstr>FLASHFlux Web Sites  https://ceres.larc.nasa.gov/data/#fast-longwave-and-shortwave-flux-flashflux  Data also served through https://power.nasa.gov </vt:lpstr>
      <vt:lpstr>Extras</vt:lpstr>
      <vt:lpstr>Global Anomalies: EBAF + FF (Normalized)</vt:lpstr>
      <vt:lpstr>Example SSF Validation: Terra and Aqua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CERES FLASHFlux Status: Near-Real Time Surface Radiative Fluxes and Meteorology for Research and Applications </dc:title>
  <dc:creator>Parnchai Sawaengphokhai</dc:creator>
  <cp:lastModifiedBy>Sawaengphokhai, Parnchai K. (LARC-E302)[Science Systems &amp; Applications, Inc.]</cp:lastModifiedBy>
  <cp:revision>845</cp:revision>
  <cp:lastPrinted>2019-10-23T20:27:29Z</cp:lastPrinted>
  <dcterms:created xsi:type="dcterms:W3CDTF">2013-10-22T01:21:07Z</dcterms:created>
  <dcterms:modified xsi:type="dcterms:W3CDTF">2022-09-13T19:51:41Z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0x0101001D1A5FC610D10E4DBFF16C03C45ACDE8</vt:lpwstr>
  </property>
  <property fmtid="{D5CDD505-2E9C-101B-9397-08002B2CF9AE}" pid="3" name="MediaServiceImageTags">
    <vt:lpwstr/>
  </property>
</Properties>
</file>