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30"/>
  </p:notesMasterIdLst>
  <p:handoutMasterIdLst>
    <p:handoutMasterId r:id="rId31"/>
  </p:handoutMasterIdLst>
  <p:sldIdLst>
    <p:sldId id="259" r:id="rId3"/>
    <p:sldId id="732" r:id="rId4"/>
    <p:sldId id="753" r:id="rId5"/>
    <p:sldId id="826" r:id="rId6"/>
    <p:sldId id="754" r:id="rId7"/>
    <p:sldId id="274" r:id="rId8"/>
    <p:sldId id="717" r:id="rId9"/>
    <p:sldId id="307" r:id="rId10"/>
    <p:sldId id="756" r:id="rId11"/>
    <p:sldId id="840" r:id="rId12"/>
    <p:sldId id="722" r:id="rId13"/>
    <p:sldId id="757" r:id="rId14"/>
    <p:sldId id="357" r:id="rId15"/>
    <p:sldId id="718" r:id="rId16"/>
    <p:sldId id="458" r:id="rId17"/>
    <p:sldId id="837" r:id="rId18"/>
    <p:sldId id="720" r:id="rId19"/>
    <p:sldId id="736" r:id="rId20"/>
    <p:sldId id="838" r:id="rId21"/>
    <p:sldId id="744" r:id="rId22"/>
    <p:sldId id="746" r:id="rId23"/>
    <p:sldId id="749" r:id="rId24"/>
    <p:sldId id="606" r:id="rId25"/>
    <p:sldId id="841" r:id="rId26"/>
    <p:sldId id="750" r:id="rId27"/>
    <p:sldId id="839" r:id="rId28"/>
    <p:sldId id="751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4">
          <p15:clr>
            <a:srgbClr val="A4A3A4"/>
          </p15:clr>
        </p15:guide>
        <p15:guide id="2" pos="2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8FDDE30-68E4-4493-E3F5-52B6765716E7}" name="Mashiku, Alinda K. (GSFC-5950)" initials="MAK(5" userId="S::aaligawe@ndc.nasa.gov::c4576205-32c4-4d82-8ca8-0d3e4ab971e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shiku, Alinda K. (GSFC-5950)" initials="MAK(" lastIdx="1" clrIdx="0">
    <p:extLst>
      <p:ext uri="{19B8F6BF-5375-455C-9EA6-DF929625EA0E}">
        <p15:presenceInfo xmlns:p15="http://schemas.microsoft.com/office/powerpoint/2012/main" userId="S-1-5-21-330711430-3775241029-4075259233-587188" providerId="AD"/>
      </p:ext>
    </p:extLst>
  </p:cmAuthor>
  <p:cmAuthor id="2" name="Rosa, Joseph D. (GSFC-595.0)[OMITRON]" initials="RJD(" lastIdx="6" clrIdx="1">
    <p:extLst>
      <p:ext uri="{19B8F6BF-5375-455C-9EA6-DF929625EA0E}">
        <p15:presenceInfo xmlns:p15="http://schemas.microsoft.com/office/powerpoint/2012/main" userId="S-1-5-21-330711430-3775241029-4075259233-405354" providerId="AD"/>
      </p:ext>
    </p:extLst>
  </p:cmAuthor>
  <p:cmAuthor id="3" name="Corley, Bryan M. (JSC-CM471)" initials="CBM(" lastIdx="1" clrIdx="2">
    <p:extLst>
      <p:ext uri="{19B8F6BF-5375-455C-9EA6-DF929625EA0E}">
        <p15:presenceInfo xmlns:p15="http://schemas.microsoft.com/office/powerpoint/2012/main" userId="S-1-5-21-330711430-3775241029-4075259233-20327" providerId="AD"/>
      </p:ext>
    </p:extLst>
  </p:cmAuthor>
  <p:cmAuthor id="4" name="Kieffer, Margaret (HQ-TH000)" initials="KM(" lastIdx="3" clrIdx="3">
    <p:extLst>
      <p:ext uri="{19B8F6BF-5375-455C-9EA6-DF929625EA0E}">
        <p15:presenceInfo xmlns:p15="http://schemas.microsoft.com/office/powerpoint/2012/main" userId="S::mkieffer@ndc.nasa.gov::009d36cb-06a3-4c0f-91ca-cb2256580568" providerId="AD"/>
      </p:ext>
    </p:extLst>
  </p:cmAuthor>
  <p:cmAuthor id="5" name="Newman, Lauri K. (GSFC-5900)" initials="NLK(5" lastIdx="2" clrIdx="4">
    <p:extLst>
      <p:ext uri="{19B8F6BF-5375-455C-9EA6-DF929625EA0E}">
        <p15:presenceInfo xmlns:p15="http://schemas.microsoft.com/office/powerpoint/2012/main" userId="S::lknewman@ndc.nasa.gov::dfbac41c-4e07-4994-9432-68a5798e8b46" providerId="AD"/>
      </p:ext>
    </p:extLst>
  </p:cmAuthor>
  <p:cmAuthor id="6" name="Matthew D Hejduk" initials="MDH" lastIdx="2" clrIdx="5">
    <p:extLst>
      <p:ext uri="{19B8F6BF-5375-455C-9EA6-DF929625EA0E}">
        <p15:presenceInfo xmlns:p15="http://schemas.microsoft.com/office/powerpoint/2012/main" userId="S::E33658@aero.org::102bb0d6-9880-4d7d-9b0a-9782d404eb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F4E"/>
    <a:srgbClr val="FF2600"/>
    <a:srgbClr val="AF3034"/>
    <a:srgbClr val="AF3134"/>
    <a:srgbClr val="CBCDE2"/>
    <a:srgbClr val="E1F2FF"/>
    <a:srgbClr val="000C8A"/>
    <a:srgbClr val="8A91BB"/>
    <a:srgbClr val="19387A"/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21" autoAdjust="0"/>
    <p:restoredTop sz="96337" autoAdjust="0"/>
  </p:normalViewPr>
  <p:slideViewPr>
    <p:cSldViewPr snapToGrid="0">
      <p:cViewPr varScale="1">
        <p:scale>
          <a:sx n="138" d="100"/>
          <a:sy n="138" d="100"/>
        </p:scale>
        <p:origin x="1552" y="184"/>
      </p:cViewPr>
      <p:guideLst>
        <p:guide orient="horz" pos="984"/>
        <p:guide pos="2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06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358CA-447C-6444-9BCC-FA916C93F807}" type="datetimeFigureOut">
              <a:rPr lang="en-US" smtClean="0"/>
              <a:t>9/14/22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279E6-37D6-1F46-8ED7-65624E7B0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92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0B855-4BB0-D049-BF04-D66C443CB33A}" type="datetimeFigureOut">
              <a:rPr lang="en-US" smtClean="0"/>
              <a:pPr/>
              <a:t>9/14/22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739EF-F548-F948-9711-AC63F8CE96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34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739EF-F548-F948-9711-AC63F8CE962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534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D400F-0E2F-49DE-BCC7-360D736467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05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A739EF-F548-F948-9711-AC63F8CE96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527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739EF-F548-F948-9711-AC63F8CE962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99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file://localhost/Users/kgammage/Documents/CustomerWork/Meatballs/NASA.gif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file://localhost/Users/kgammage/Documents/CustomerWork/Meatballs/NASA.gif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A0000"/>
              </a:buClr>
              <a:defRPr>
                <a:latin typeface="+mn-lt"/>
              </a:defRPr>
            </a:lvl1pPr>
            <a:lvl2pPr>
              <a:buClr>
                <a:srgbClr val="CA0000"/>
              </a:buClr>
              <a:defRPr>
                <a:latin typeface="+mn-lt"/>
              </a:defRPr>
            </a:lvl2pPr>
            <a:lvl3pPr>
              <a:buClr>
                <a:srgbClr val="CA0000"/>
              </a:buClr>
              <a:defRPr>
                <a:latin typeface="+mn-lt"/>
              </a:defRPr>
            </a:lvl3pPr>
            <a:lvl4pPr>
              <a:buClr>
                <a:srgbClr val="CA0000"/>
              </a:buClr>
              <a:defRPr>
                <a:latin typeface="+mn-lt"/>
              </a:defRPr>
            </a:lvl4pPr>
            <a:lvl5pPr>
              <a:buClr>
                <a:srgbClr val="CA0000"/>
              </a:buCl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130"/>
            <a:ext cx="8229600" cy="114300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D897B5-F219-4A40-9BCB-5A7083720AEE}"/>
              </a:ext>
            </a:extLst>
          </p:cNvPr>
          <p:cNvSpPr/>
          <p:nvPr userDrawn="1"/>
        </p:nvSpPr>
        <p:spPr>
          <a:xfrm>
            <a:off x="0" y="1367444"/>
            <a:ext cx="9144000" cy="1270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A91BB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6BFAD3-DB95-FC4C-BEC8-7401C23124FA}"/>
              </a:ext>
            </a:extLst>
          </p:cNvPr>
          <p:cNvSpPr/>
          <p:nvPr userDrawn="1"/>
        </p:nvSpPr>
        <p:spPr>
          <a:xfrm>
            <a:off x="0" y="1367444"/>
            <a:ext cx="9144000" cy="1270038"/>
          </a:xfrm>
          <a:prstGeom prst="rect">
            <a:avLst/>
          </a:prstGeom>
          <a:gradFill>
            <a:gsLst>
              <a:gs pos="75000">
                <a:srgbClr val="8A91BB"/>
              </a:gs>
              <a:gs pos="0">
                <a:srgbClr val="19387A"/>
              </a:gs>
              <a:gs pos="100000">
                <a:srgbClr val="CBCDE2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A91BB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45539" y="3023226"/>
            <a:ext cx="6400800" cy="221933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61079" y="621944"/>
            <a:ext cx="2850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National Aeronautics</a:t>
            </a:r>
            <a:r>
              <a:rPr lang="en-US" sz="1000" baseline="0" dirty="0">
                <a:solidFill>
                  <a:schemeClr val="bg1"/>
                </a:solidFill>
                <a:latin typeface="Arial"/>
                <a:cs typeface="Arial"/>
              </a:rPr>
              <a:t> and Space Administration</a:t>
            </a:r>
            <a:endParaRPr lang="en-US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61079" y="6254779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b="1" dirty="0" err="1">
                <a:solidFill>
                  <a:schemeClr val="bg1"/>
                </a:solidFill>
                <a:latin typeface="Arial"/>
                <a:cs typeface="Arial"/>
              </a:rPr>
              <a:t>www.nasa.gov</a:t>
            </a:r>
            <a:endParaRPr lang="en-US" sz="1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51762" y="5839973"/>
            <a:ext cx="55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spc="200">
                <a:solidFill>
                  <a:srgbClr val="8A91BB"/>
                </a:solidFill>
                <a:latin typeface="Century Gothic" panose="020B0502020202020204" pitchFamily="34" charset="0"/>
                <a:cs typeface="Arial"/>
              </a:rPr>
              <a:t>NASA</a:t>
            </a:r>
            <a:r>
              <a:rPr lang="en-US" sz="1400" b="1" spc="200">
                <a:solidFill>
                  <a:srgbClr val="8A91BB"/>
                </a:solidFill>
                <a:latin typeface="Century Gothic" panose="020B0502020202020204" pitchFamily="34" charset="0"/>
                <a:cs typeface="Arial"/>
              </a:rPr>
              <a:t> Conjunction Assessment Risk Analysis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45538" y="1267451"/>
            <a:ext cx="8898461" cy="1470025"/>
          </a:xfrm>
        </p:spPr>
        <p:txBody>
          <a:bodyPr/>
          <a:lstStyle>
            <a:lvl1pPr algn="l">
              <a:defRPr>
                <a:solidFill>
                  <a:srgbClr val="CA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NASA.gif" descr="/Users/kgammage/Documents/CustomerWork/Meatballs/NASA.gif"/>
          <p:cNvPicPr>
            <a:picLocks noChangeAspect="1"/>
          </p:cNvPicPr>
          <p:nvPr userDrawn="1"/>
        </p:nvPicPr>
        <p:blipFill>
          <a:blip r:embed="rId3" r:link="rId4"/>
          <a:stretch>
            <a:fillRect/>
          </a:stretch>
        </p:blipFill>
        <p:spPr>
          <a:xfrm>
            <a:off x="7735889" y="258783"/>
            <a:ext cx="1086856" cy="93469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D33103E-49B1-DB43-BD68-F854FA000F3C}"/>
              </a:ext>
            </a:extLst>
          </p:cNvPr>
          <p:cNvCxnSpPr/>
          <p:nvPr userDrawn="1"/>
        </p:nvCxnSpPr>
        <p:spPr>
          <a:xfrm>
            <a:off x="0" y="1371600"/>
            <a:ext cx="9144000" cy="0"/>
          </a:xfrm>
          <a:prstGeom prst="line">
            <a:avLst/>
          </a:prstGeom>
          <a:ln w="44450">
            <a:solidFill>
              <a:srgbClr val="FADF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F7AE7E-1AD3-394B-BE79-E771072EC3E3}"/>
              </a:ext>
            </a:extLst>
          </p:cNvPr>
          <p:cNvCxnSpPr/>
          <p:nvPr userDrawn="1"/>
        </p:nvCxnSpPr>
        <p:spPr>
          <a:xfrm>
            <a:off x="0" y="2643149"/>
            <a:ext cx="9144000" cy="0"/>
          </a:xfrm>
          <a:prstGeom prst="line">
            <a:avLst/>
          </a:prstGeom>
          <a:ln w="44450">
            <a:solidFill>
              <a:srgbClr val="FADF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z="900" kern="1200" smtClean="0">
                <a:solidFill>
                  <a:srgbClr val="65CBF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9FDDC7CE-E2F1-F441-A4A9-7168D8559A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171451" y="1152144"/>
            <a:ext cx="8778240" cy="546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09550" indent="-209550"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1pPr>
            <a:lvl2pPr marL="514350" indent="-171450"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2pPr>
            <a:lvl3pPr marL="723900" indent="-119063"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3pPr>
            <a:lvl4pPr marL="1028700" indent="-170260"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1285875" indent="-169069"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2926080" y="0"/>
            <a:ext cx="3291840" cy="235374"/>
          </a:xfrm>
        </p:spPr>
        <p:txBody>
          <a:bodyPr lIns="9144" tIns="9144" rIns="9144" bIns="9144">
            <a:noAutofit/>
          </a:bodyPr>
          <a:lstStyle>
            <a:lvl1pPr marL="0" indent="0" algn="ctr">
              <a:buNone/>
              <a:defRPr sz="751" b="1" baseline="0">
                <a:solidFill>
                  <a:schemeClr val="tx1"/>
                </a:solidFill>
                <a:latin typeface="+mj-lt"/>
              </a:defRPr>
            </a:lvl1pPr>
            <a:lvl2pPr marL="346476" indent="0" algn="r">
              <a:buNone/>
              <a:defRPr sz="751">
                <a:latin typeface="+mj-lt"/>
              </a:defRPr>
            </a:lvl2pPr>
            <a:lvl3pPr marL="604845" indent="0" algn="r">
              <a:buNone/>
              <a:defRPr sz="751">
                <a:latin typeface="+mj-lt"/>
              </a:defRPr>
            </a:lvl3pPr>
            <a:lvl4pPr marL="858451" indent="0" algn="r">
              <a:buNone/>
              <a:defRPr sz="751">
                <a:latin typeface="+mj-lt"/>
              </a:defRPr>
            </a:lvl4pPr>
            <a:lvl5pPr marL="1116821" indent="0" algn="r">
              <a:buNone/>
              <a:defRPr sz="751">
                <a:latin typeface="+mj-lt"/>
              </a:defRPr>
            </a:lvl5pPr>
          </a:lstStyle>
          <a:p>
            <a:pPr lvl="0"/>
            <a:r>
              <a:rPr lang="en-US" dirty="0"/>
              <a:t>Placeholder for Presentation Classification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926080" y="6630591"/>
            <a:ext cx="3291840" cy="235374"/>
          </a:xfrm>
        </p:spPr>
        <p:txBody>
          <a:bodyPr lIns="100584" tIns="9144" rIns="9144" bIns="9144" anchor="b">
            <a:noAutofit/>
          </a:bodyPr>
          <a:lstStyle>
            <a:lvl1pPr marL="0" indent="0" algn="ctr">
              <a:buNone/>
              <a:defRPr sz="751" b="1">
                <a:solidFill>
                  <a:schemeClr val="tx2"/>
                </a:solidFill>
                <a:latin typeface="+mj-lt"/>
              </a:defRPr>
            </a:lvl1pPr>
            <a:lvl2pPr marL="346476" indent="0" algn="r">
              <a:buNone/>
              <a:defRPr sz="751">
                <a:latin typeface="+mj-lt"/>
              </a:defRPr>
            </a:lvl2pPr>
            <a:lvl3pPr marL="604845" indent="0" algn="r">
              <a:buNone/>
              <a:defRPr sz="751">
                <a:latin typeface="+mj-lt"/>
              </a:defRPr>
            </a:lvl3pPr>
            <a:lvl4pPr marL="858451" indent="0" algn="r">
              <a:buNone/>
              <a:defRPr sz="751">
                <a:latin typeface="+mj-lt"/>
              </a:defRPr>
            </a:lvl4pPr>
            <a:lvl5pPr marL="1116821" indent="0" algn="r">
              <a:buNone/>
              <a:defRPr sz="751">
                <a:latin typeface="+mj-lt"/>
              </a:defRPr>
            </a:lvl5pPr>
          </a:lstStyle>
          <a:p>
            <a:pPr lvl="0"/>
            <a:r>
              <a:rPr lang="en-US" dirty="0"/>
              <a:t>Placeholder for Slide Classification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2468A5-1707-D549-9E3D-4EC2394DD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5732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A0000"/>
              </a:buCl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buClr>
                <a:srgbClr val="CA0000"/>
              </a:buCl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>
              <a:buClr>
                <a:srgbClr val="CA0000"/>
              </a:buCl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>
              <a:buClr>
                <a:srgbClr val="CA0000"/>
              </a:buCl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>
              <a:buClr>
                <a:srgbClr val="CA0000"/>
              </a:buCl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99613A-E6C0-9043-B622-1F2C24D57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33169" y="92287"/>
            <a:ext cx="907262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51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D897B5-F219-4A40-9BCB-5A7083720AEE}"/>
              </a:ext>
            </a:extLst>
          </p:cNvPr>
          <p:cNvSpPr/>
          <p:nvPr userDrawn="1"/>
        </p:nvSpPr>
        <p:spPr>
          <a:xfrm>
            <a:off x="0" y="1367444"/>
            <a:ext cx="9144000" cy="1270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A91BB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6BFAD3-DB95-FC4C-BEC8-7401C23124FA}"/>
              </a:ext>
            </a:extLst>
          </p:cNvPr>
          <p:cNvSpPr/>
          <p:nvPr userDrawn="1"/>
        </p:nvSpPr>
        <p:spPr>
          <a:xfrm>
            <a:off x="0" y="1367444"/>
            <a:ext cx="9144000" cy="1270038"/>
          </a:xfrm>
          <a:prstGeom prst="rect">
            <a:avLst/>
          </a:prstGeom>
          <a:gradFill>
            <a:gsLst>
              <a:gs pos="75000">
                <a:srgbClr val="8A91BB"/>
              </a:gs>
              <a:gs pos="0">
                <a:srgbClr val="19387A"/>
              </a:gs>
              <a:gs pos="100000">
                <a:srgbClr val="CBCDE2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A91BB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45539" y="3023226"/>
            <a:ext cx="6400800" cy="221933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61079" y="621944"/>
            <a:ext cx="2850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Arial"/>
                <a:cs typeface="Arial"/>
              </a:rPr>
              <a:t>National Aeronautics</a:t>
            </a:r>
            <a:r>
              <a:rPr lang="en-US" sz="1000" baseline="0">
                <a:solidFill>
                  <a:schemeClr val="bg1"/>
                </a:solidFill>
                <a:latin typeface="Arial"/>
                <a:cs typeface="Arial"/>
              </a:rPr>
              <a:t> and Space Administration</a:t>
            </a:r>
            <a:endParaRPr lang="en-US" sz="1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61079" y="6254779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b="1">
                <a:solidFill>
                  <a:schemeClr val="bg1"/>
                </a:solidFill>
                <a:latin typeface="Arial"/>
                <a:cs typeface="Arial"/>
              </a:rPr>
              <a:t>www.nasa.gov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251762" y="5839973"/>
            <a:ext cx="55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spc="200">
                <a:solidFill>
                  <a:srgbClr val="8A91BB"/>
                </a:solidFill>
                <a:latin typeface="Century Gothic" panose="020B0502020202020204" pitchFamily="34" charset="0"/>
                <a:cs typeface="Arial"/>
              </a:rPr>
              <a:t>NASA</a:t>
            </a:r>
            <a:r>
              <a:rPr lang="en-US" sz="1400" b="1" spc="200">
                <a:solidFill>
                  <a:srgbClr val="8A91BB"/>
                </a:solidFill>
                <a:latin typeface="Century Gothic" panose="020B0502020202020204" pitchFamily="34" charset="0"/>
                <a:cs typeface="Arial"/>
              </a:rPr>
              <a:t> Conjunction Assessment Risk Analysis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45538" y="1267451"/>
            <a:ext cx="8898461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NASA.gif" descr="/Users/kgammage/Documents/CustomerWork/Meatballs/NASA.gif"/>
          <p:cNvPicPr>
            <a:picLocks noChangeAspect="1"/>
          </p:cNvPicPr>
          <p:nvPr userDrawn="1"/>
        </p:nvPicPr>
        <p:blipFill>
          <a:blip r:embed="rId3" r:link="rId4"/>
          <a:stretch>
            <a:fillRect/>
          </a:stretch>
        </p:blipFill>
        <p:spPr>
          <a:xfrm>
            <a:off x="7735889" y="258783"/>
            <a:ext cx="1086856" cy="93469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D33103E-49B1-DB43-BD68-F854FA000F3C}"/>
              </a:ext>
            </a:extLst>
          </p:cNvPr>
          <p:cNvCxnSpPr/>
          <p:nvPr userDrawn="1"/>
        </p:nvCxnSpPr>
        <p:spPr>
          <a:xfrm>
            <a:off x="0" y="1371600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F7AE7E-1AD3-394B-BE79-E771072EC3E3}"/>
              </a:ext>
            </a:extLst>
          </p:cNvPr>
          <p:cNvCxnSpPr/>
          <p:nvPr userDrawn="1"/>
        </p:nvCxnSpPr>
        <p:spPr>
          <a:xfrm>
            <a:off x="0" y="2643149"/>
            <a:ext cx="9144000" cy="0"/>
          </a:xfrm>
          <a:prstGeom prst="line">
            <a:avLst/>
          </a:prstGeom>
          <a:ln w="444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671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77252-FB82-8541-B23C-2CF0B5E8D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09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AE88BA9-C9F7-B44A-B44E-954DB682B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77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C3C763B-E5AF-B140-A1F6-3C74581AF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41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4E465CE-4227-5942-8BE6-04BEC5F54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41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4A95-E0BE-B34D-85A6-AFF01A3F2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620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A1DA-FF09-9F44-92EA-4191A007C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574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ED1ADC9-1B33-4C41-A948-3A4A043E7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879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6AE76ED-6949-6E46-AC1D-A3856BE708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93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1C8467A8-D749-ED46-8C25-D965F1B24714}" type="datetime1">
              <a:rPr lang="en-US" smtClean="0"/>
              <a:t>9/14/22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955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2C7538C3-38AC-734E-A0EF-B7D39C483C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941895"/>
            <a:ext cx="8229600" cy="442912"/>
          </a:xfrm>
        </p:spPr>
        <p:txBody>
          <a:bodyPr anchor="t">
            <a:noAutofit/>
          </a:bodyPr>
          <a:lstStyle>
            <a:lvl1pPr marL="0" indent="0">
              <a:buNone/>
              <a:defRPr sz="1350" b="1" cap="all">
                <a:solidFill>
                  <a:srgbClr val="E3AE24"/>
                </a:solidFill>
                <a:latin typeface="Impact"/>
                <a:cs typeface="Impac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704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88C164-57C2-B84D-AF5B-A37C06E59202}"/>
              </a:ext>
            </a:extLst>
          </p:cNvPr>
          <p:cNvSpPr/>
          <p:nvPr userDrawn="1"/>
        </p:nvSpPr>
        <p:spPr>
          <a:xfrm>
            <a:off x="0" y="0"/>
            <a:ext cx="9144000" cy="1270038"/>
          </a:xfrm>
          <a:prstGeom prst="rect">
            <a:avLst/>
          </a:prstGeom>
          <a:gradFill>
            <a:gsLst>
              <a:gs pos="75000">
                <a:srgbClr val="8A91BB"/>
              </a:gs>
              <a:gs pos="0">
                <a:srgbClr val="19387A"/>
              </a:gs>
              <a:gs pos="100000">
                <a:srgbClr val="CBCDE2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A91BB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688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75412"/>
            <a:ext cx="8229600" cy="4650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438029" y="6422227"/>
            <a:ext cx="3977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rgbClr val="8A91BB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Century Gothic" panose="020B0502020202020204" pitchFamily="34" charset="0"/>
              </a:rPr>
              <a:t>NASA</a:t>
            </a:r>
            <a:r>
              <a:rPr lang="en-US" sz="1400" b="1" dirty="0">
                <a:solidFill>
                  <a:srgbClr val="8A91BB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Century Gothic" panose="020B0502020202020204" pitchFamily="34" charset="0"/>
              </a:rPr>
              <a:t> Conjunction Assessment Risk Analysis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D146FF-AA30-844A-86F2-2331A81DC230}"/>
              </a:ext>
            </a:extLst>
          </p:cNvPr>
          <p:cNvCxnSpPr/>
          <p:nvPr userDrawn="1"/>
        </p:nvCxnSpPr>
        <p:spPr>
          <a:xfrm>
            <a:off x="0" y="6319025"/>
            <a:ext cx="9144000" cy="0"/>
          </a:xfrm>
          <a:prstGeom prst="line">
            <a:avLst/>
          </a:prstGeom>
          <a:ln w="38100">
            <a:solidFill>
              <a:srgbClr val="1938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5E1555-99A7-0349-AA0D-A43B8CE4B0F4}"/>
              </a:ext>
            </a:extLst>
          </p:cNvPr>
          <p:cNvCxnSpPr/>
          <p:nvPr userDrawn="1"/>
        </p:nvCxnSpPr>
        <p:spPr>
          <a:xfrm>
            <a:off x="0" y="1260089"/>
            <a:ext cx="9144000" cy="0"/>
          </a:xfrm>
          <a:prstGeom prst="line">
            <a:avLst/>
          </a:prstGeom>
          <a:ln w="44450">
            <a:solidFill>
              <a:srgbClr val="FADF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37674-C2EF-49DD-B547-2006DC0D39D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schemeClr val="tx1"/>
            </a:outerShdw>
          </a:effectLst>
          <a:latin typeface="+mj-lt"/>
          <a:ea typeface="+mj-ea"/>
          <a:cs typeface="Arial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•"/>
        <a:defRPr sz="20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+mj-lt"/>
          <a:ea typeface="+mn-ea"/>
          <a:cs typeface="Arial"/>
        </a:defRPr>
      </a:lvl1pPr>
      <a:lvl2pPr marL="455613" indent="-284163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–"/>
        <a:tabLst>
          <a:tab pos="341313" algn="l"/>
        </a:tabLst>
        <a:defRPr sz="18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+mj-lt"/>
          <a:ea typeface="+mn-ea"/>
          <a:cs typeface="Arial"/>
        </a:defRPr>
      </a:lvl2pPr>
      <a:lvl3pPr marL="741363" indent="-22860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•"/>
        <a:tabLst>
          <a:tab pos="569913" algn="l"/>
        </a:tabLst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+mj-lt"/>
          <a:ea typeface="+mn-ea"/>
          <a:cs typeface="Arial"/>
        </a:defRPr>
      </a:lvl3pPr>
      <a:lvl4pPr marL="1025525" indent="-284163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–"/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+mj-lt"/>
          <a:ea typeface="+mn-ea"/>
          <a:cs typeface="Arial"/>
        </a:defRPr>
      </a:lvl4pPr>
      <a:lvl5pPr marL="1254125" indent="-22860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»"/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+mj-lt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88C164-57C2-B84D-AF5B-A37C06E59202}"/>
              </a:ext>
            </a:extLst>
          </p:cNvPr>
          <p:cNvSpPr/>
          <p:nvPr userDrawn="1"/>
        </p:nvSpPr>
        <p:spPr>
          <a:xfrm>
            <a:off x="0" y="0"/>
            <a:ext cx="9144000" cy="1270038"/>
          </a:xfrm>
          <a:prstGeom prst="rect">
            <a:avLst/>
          </a:prstGeom>
          <a:gradFill>
            <a:gsLst>
              <a:gs pos="75000">
                <a:srgbClr val="8A91BB"/>
              </a:gs>
              <a:gs pos="0">
                <a:srgbClr val="19387A"/>
              </a:gs>
              <a:gs pos="100000">
                <a:srgbClr val="CBCDE2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A91BB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688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75412"/>
            <a:ext cx="8229600" cy="4650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36039" y="6412106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438029" y="6422227"/>
            <a:ext cx="39805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>
                <a:solidFill>
                  <a:srgbClr val="8A91BB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Century Gothic" panose="020B0502020202020204" pitchFamily="34" charset="0"/>
              </a:rPr>
              <a:t>NASA</a:t>
            </a:r>
            <a:r>
              <a:rPr lang="en-US" sz="1400" b="1">
                <a:solidFill>
                  <a:srgbClr val="8A91BB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Century Gothic" panose="020B0502020202020204" pitchFamily="34" charset="0"/>
              </a:rPr>
              <a:t> Conjunction Assessment Risk Analysis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D146FF-AA30-844A-86F2-2331A81DC230}"/>
              </a:ext>
            </a:extLst>
          </p:cNvPr>
          <p:cNvCxnSpPr/>
          <p:nvPr userDrawn="1"/>
        </p:nvCxnSpPr>
        <p:spPr>
          <a:xfrm>
            <a:off x="0" y="6319025"/>
            <a:ext cx="9144000" cy="0"/>
          </a:xfrm>
          <a:prstGeom prst="line">
            <a:avLst/>
          </a:prstGeom>
          <a:ln w="38100">
            <a:solidFill>
              <a:srgbClr val="1938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5E1555-99A7-0349-AA0D-A43B8CE4B0F4}"/>
              </a:ext>
            </a:extLst>
          </p:cNvPr>
          <p:cNvCxnSpPr/>
          <p:nvPr userDrawn="1"/>
        </p:nvCxnSpPr>
        <p:spPr>
          <a:xfrm>
            <a:off x="0" y="1260089"/>
            <a:ext cx="9144000" cy="0"/>
          </a:xfrm>
          <a:prstGeom prst="line">
            <a:avLst/>
          </a:prstGeom>
          <a:ln w="44450">
            <a:solidFill>
              <a:srgbClr val="FADF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88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schemeClr val="tx1"/>
            </a:outerShdw>
          </a:effectLst>
          <a:latin typeface="Century Gothic" panose="020B0502020202020204" pitchFamily="34" charset="0"/>
          <a:ea typeface="+mj-ea"/>
          <a:cs typeface="Arial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•"/>
        <a:defRPr sz="20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Century Gothic" panose="020B0502020202020204" pitchFamily="34" charset="0"/>
          <a:ea typeface="+mn-ea"/>
          <a:cs typeface="Arial"/>
        </a:defRPr>
      </a:lvl1pPr>
      <a:lvl2pPr marL="455613" indent="-284163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–"/>
        <a:tabLst>
          <a:tab pos="341313" algn="l"/>
        </a:tabLst>
        <a:defRPr sz="18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Century Gothic" panose="020B0502020202020204" pitchFamily="34" charset="0"/>
          <a:ea typeface="+mn-ea"/>
          <a:cs typeface="Arial"/>
        </a:defRPr>
      </a:lvl2pPr>
      <a:lvl3pPr marL="741363" indent="-22860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•"/>
        <a:tabLst>
          <a:tab pos="569913" algn="l"/>
        </a:tabLst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Century Gothic" panose="020B0502020202020204" pitchFamily="34" charset="0"/>
          <a:ea typeface="+mn-ea"/>
          <a:cs typeface="Arial"/>
        </a:defRPr>
      </a:lvl3pPr>
      <a:lvl4pPr marL="1025525" indent="-284163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–"/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Century Gothic" panose="020B0502020202020204" pitchFamily="34" charset="0"/>
          <a:ea typeface="+mn-ea"/>
          <a:cs typeface="Arial"/>
        </a:defRPr>
      </a:lvl4pPr>
      <a:lvl5pPr marL="1254125" indent="-22860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»"/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Century Gothic" panose="020B0502020202020204" pitchFamily="34" charset="0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nasa/CARA_Analysis_Tools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nodis3.gsfc.nasa.gov/OCE_docs/OCE_51.pdf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file://localhost/Users/kgammage/Documents/CustomerWork/Meatballs/NASA.gif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Lauri K. Newman</a:t>
            </a:r>
          </a:p>
          <a:p>
            <a:r>
              <a:rPr lang="en-US" dirty="0"/>
              <a:t>NASA Conjunction Assessment Program Officer</a:t>
            </a:r>
          </a:p>
          <a:p>
            <a:endParaRPr lang="en-US" dirty="0"/>
          </a:p>
          <a:p>
            <a:r>
              <a:rPr lang="en-US" dirty="0"/>
              <a:t>September 21, 2022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i="0" dirty="0">
                <a:solidFill>
                  <a:srgbClr val="FADF4E"/>
                </a:solidFill>
                <a:effectLst/>
                <a:latin typeface="Josefin Sans" panose="020B0604020202020204" pitchFamily="2" charset="0"/>
              </a:rPr>
              <a:t>Conjunction Assessment at NASA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ACC408-99DA-446E-BB6D-70E4B951F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Conjunction Assessment Process Overview</a:t>
            </a:r>
          </a:p>
          <a:p>
            <a:r>
              <a:rPr lang="en-US" dirty="0"/>
              <a:t>Challenges of Evolving Space Environment</a:t>
            </a:r>
          </a:p>
          <a:p>
            <a:r>
              <a:rPr lang="en-US" dirty="0"/>
              <a:t>Future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17D28B-7ED9-4180-A61B-EAB471D8E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48B1F-9A30-42C4-92E6-FDBBFCBAD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34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352993-4F3D-4667-8E57-E400F3A03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number of objects in orbit is growing exponentially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The space environment today is very different from a decade ago and continues to evolve very rapidly</a:t>
            </a:r>
          </a:p>
          <a:p>
            <a:pPr lvl="1"/>
            <a:r>
              <a:rPr lang="en-US" dirty="0"/>
              <a:t>Historically, space operations were domain of large governmental entities.</a:t>
            </a:r>
          </a:p>
          <a:p>
            <a:pPr lvl="1"/>
            <a:r>
              <a:rPr lang="en-US" dirty="0"/>
              <a:t>Commercial space operators are becoming commonplace and have different business models than government actors</a:t>
            </a:r>
          </a:p>
          <a:p>
            <a:pPr lvl="1"/>
            <a:r>
              <a:rPr lang="en-US" dirty="0"/>
              <a:t>CubeSats are cost effective and accessible for everyone, even down to elementary schools</a:t>
            </a:r>
          </a:p>
          <a:p>
            <a:r>
              <a:rPr lang="en-US" dirty="0"/>
              <a:t>Challenge in educating new space actors on best practices and availability of data and tools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Technology enabling this access has rapidly evolved, while no regulatory framework has been established to ensure that space can be used safely by all.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3184B2-AF36-4714-98D1-3A3D83016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3978F-F273-4DB2-91EC-A9741D4469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665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69D4BF-DEFA-4DCA-9CA6-B47C9666A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38" y="902"/>
            <a:ext cx="8926029" cy="1143000"/>
          </a:xfrm>
        </p:spPr>
        <p:txBody>
          <a:bodyPr>
            <a:normAutofit/>
          </a:bodyPr>
          <a:lstStyle/>
          <a:p>
            <a:r>
              <a:rPr lang="en-US" dirty="0"/>
              <a:t>Increasing Close Approach Event Workload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371EC3A7-25BB-4B6D-AA16-1F574548C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530" y="1500202"/>
            <a:ext cx="7200813" cy="420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152ACFC-B500-4736-B8D1-AC8862E891DA}"/>
              </a:ext>
            </a:extLst>
          </p:cNvPr>
          <p:cNvSpPr txBox="1"/>
          <p:nvPr/>
        </p:nvSpPr>
        <p:spPr>
          <a:xfrm>
            <a:off x="2087620" y="2374252"/>
            <a:ext cx="2764861" cy="2769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Number of events had tripled since 2018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363A2BA-9475-497B-9FDC-F8F9587546C0}"/>
              </a:ext>
            </a:extLst>
          </p:cNvPr>
          <p:cNvSpPr txBox="1"/>
          <p:nvPr/>
        </p:nvSpPr>
        <p:spPr>
          <a:xfrm>
            <a:off x="6811503" y="1726997"/>
            <a:ext cx="961820" cy="41549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b="1" dirty="0"/>
              <a:t>30% increase since Nov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815D14-7BA0-42E8-A013-281C6A43ED00}"/>
              </a:ext>
            </a:extLst>
          </p:cNvPr>
          <p:cNvCxnSpPr>
            <a:cxnSpLocks/>
          </p:cNvCxnSpPr>
          <p:nvPr/>
        </p:nvCxnSpPr>
        <p:spPr>
          <a:xfrm>
            <a:off x="7292413" y="2142495"/>
            <a:ext cx="447330" cy="1295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708154-B8BF-2447-AA5E-5BABD1065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8A91BB"/>
                </a:solidFill>
                <a:latin typeface="Century Gothic" panose="020B0502020202020204" pitchFamily="34" charset="0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BE99E5-8F11-4D46-8B27-FC02D164DEA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B98B0D-6CD9-44E7-96E0-3F1821D1FC23}"/>
              </a:ext>
            </a:extLst>
          </p:cNvPr>
          <p:cNvSpPr txBox="1"/>
          <p:nvPr/>
        </p:nvSpPr>
        <p:spPr>
          <a:xfrm>
            <a:off x="1492609" y="5821533"/>
            <a:ext cx="6313372" cy="30777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Active payloads ~50% of events, requiring coordination with other Owner/Operator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A95E1D-3447-48D3-AF7A-FFD195AC5080}"/>
              </a:ext>
            </a:extLst>
          </p:cNvPr>
          <p:cNvSpPr txBox="1"/>
          <p:nvPr/>
        </p:nvSpPr>
        <p:spPr>
          <a:xfrm>
            <a:off x="3470050" y="2829290"/>
            <a:ext cx="1101950" cy="738664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b="1" dirty="0"/>
              <a:t>Change in slope due to large constellation launches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0DDA5E-22CE-416F-9E62-96C71AE2410B}"/>
              </a:ext>
            </a:extLst>
          </p:cNvPr>
          <p:cNvCxnSpPr>
            <a:cxnSpLocks/>
          </p:cNvCxnSpPr>
          <p:nvPr/>
        </p:nvCxnSpPr>
        <p:spPr>
          <a:xfrm>
            <a:off x="4201886" y="3602158"/>
            <a:ext cx="650595" cy="3445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070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751C73-E84B-4DD8-94FB-56C183776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Conjunction Assessment was originally developed as a collaboration between NASA and DOD in the 1980s to protect the space shuttle</a:t>
            </a:r>
          </a:p>
          <a:p>
            <a:r>
              <a:rPr lang="en-US" dirty="0"/>
              <a:t>The catalog of space objects </a:t>
            </a:r>
            <a:r>
              <a:rPr lang="en-US" dirty="0">
                <a:effectLst/>
                <a:ea typeface="Calibri" panose="020F0502020204030204" pitchFamily="34" charset="0"/>
              </a:rPr>
              <a:t>is maintained by the 18</a:t>
            </a:r>
            <a:r>
              <a:rPr lang="en-US" baseline="30000" dirty="0">
                <a:effectLst/>
                <a:ea typeface="Calibri" panose="020F0502020204030204" pitchFamily="34" charset="0"/>
              </a:rPr>
              <a:t>th</a:t>
            </a:r>
            <a:r>
              <a:rPr lang="en-US" dirty="0">
                <a:effectLst/>
                <a:ea typeface="Calibri" panose="020F0502020204030204" pitchFamily="34" charset="0"/>
              </a:rPr>
              <a:t> Space Defense Squadron of the US Space Force using the radars, telescopes, and other sensors in the Space Surveillance Network (SSN).</a:t>
            </a:r>
          </a:p>
          <a:p>
            <a:pPr lvl="1"/>
            <a:r>
              <a:rPr lang="en-US" dirty="0">
                <a:effectLst/>
                <a:ea typeface="Calibri" panose="020F0502020204030204" pitchFamily="34" charset="0"/>
              </a:rPr>
              <a:t>Contains orbit solutions for trackable objects:  LEO objects &gt;10 cm and GEO/MEO/HEO objects &gt;50 cm</a:t>
            </a:r>
          </a:p>
          <a:p>
            <a:r>
              <a:rPr lang="en-US" dirty="0">
                <a:effectLst/>
                <a:ea typeface="Calibri" panose="020F0502020204030204" pitchFamily="34" charset="0"/>
              </a:rPr>
              <a:t>18 SDS performs screenings to compare the predicted trajectories for protected objects against trajectories for all other on-orbit objects in the catalog and provides Conjunction Data Messages (CDMs) to operators</a:t>
            </a:r>
          </a:p>
          <a:p>
            <a:pPr lvl="1"/>
            <a:r>
              <a:rPr lang="en-US" dirty="0">
                <a:effectLst/>
                <a:ea typeface="Calibri" panose="020F0502020204030204" pitchFamily="34" charset="0"/>
              </a:rPr>
              <a:t> Contains state and covariance information at Time of Closest Approach (TCA)</a:t>
            </a:r>
          </a:p>
          <a:p>
            <a:r>
              <a:rPr lang="en-US" dirty="0">
                <a:effectLst/>
                <a:ea typeface="Calibri" panose="020F0502020204030204" pitchFamily="34" charset="0"/>
              </a:rPr>
              <a:t>Two Line Elements TLEs for tracked space objects of known origin are also published to the USSTRATCOM website Space-Track.org.  </a:t>
            </a:r>
          </a:p>
          <a:p>
            <a:pPr lvl="1"/>
            <a:r>
              <a:rPr lang="en-US" dirty="0">
                <a:effectLst/>
              </a:rPr>
              <a:t>These cannot be used for CA as they do not contain covariance, a needed input for a probability of collision calculation.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54C754-D326-4F7F-8513-D160ADBB2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CA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8F68D-DDA5-47FC-BB77-7CCC1ACFC1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64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854" y="2160799"/>
            <a:ext cx="3893344" cy="25860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2920" y="1526070"/>
                <a:ext cx="8656475" cy="4247761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/>
                  <a:t>Satellite orbit prediction is very non-linear (Conservative and non-conservative forces)</a:t>
                </a:r>
              </a:p>
              <a:p>
                <a:pPr marL="342900" lvl="1" indent="0">
                  <a:buNone/>
                </a:pPr>
                <a:endParaRPr lang="en-US" sz="1500" dirty="0"/>
              </a:p>
              <a:p>
                <a:pPr marL="342900" lvl="1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15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en-US" sz="15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5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acc>
                    <m:r>
                      <a:rPr lang="en-US" sz="150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acc>
                      <m:accPr>
                        <m:chr m:val="̅"/>
                        <m:ctrlPr>
                          <a:rPr lang="en-US" sz="15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5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f>
                      <m:fPr>
                        <m:ctrlPr>
                          <a:rPr lang="en-US" sz="15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5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sSup>
                          <m:sSupPr>
                            <m:ctrlPr>
                              <a:rPr lang="en-US" sz="15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5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15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500" dirty="0">
                    <a:solidFill>
                      <a:srgbClr val="FF0000"/>
                    </a:solidFill>
                  </a:rPr>
                  <a:t> + non-spherical body + 3</a:t>
                </a:r>
                <a:r>
                  <a:rPr lang="en-US" sz="1500" baseline="30000" dirty="0">
                    <a:solidFill>
                      <a:srgbClr val="FF0000"/>
                    </a:solidFill>
                  </a:rPr>
                  <a:t>rd</a:t>
                </a:r>
                <a:r>
                  <a:rPr lang="en-US" sz="1500" dirty="0">
                    <a:solidFill>
                      <a:srgbClr val="FF0000"/>
                    </a:solidFill>
                  </a:rPr>
                  <a:t> bodies + drag + SRP + etc..</a:t>
                </a:r>
              </a:p>
              <a:p>
                <a:pPr marL="342900" lvl="1" indent="0">
                  <a:buNone/>
                </a:pPr>
                <a:endParaRPr lang="en-US" sz="1500" dirty="0">
                  <a:solidFill>
                    <a:srgbClr val="FF0000"/>
                  </a:solidFill>
                </a:endParaRPr>
              </a:p>
              <a:p>
                <a:pPr marL="342900" lvl="1" indent="0">
                  <a:buNone/>
                </a:pPr>
                <a:endParaRPr lang="en-US" sz="1500" dirty="0">
                  <a:solidFill>
                    <a:srgbClr val="FF0000"/>
                  </a:solidFill>
                </a:endParaRPr>
              </a:p>
              <a:p>
                <a:pPr marL="342900" lvl="1" indent="0">
                  <a:buNone/>
                </a:pPr>
                <a:endParaRPr lang="en-US" sz="1500" dirty="0">
                  <a:solidFill>
                    <a:srgbClr val="002060"/>
                  </a:solidFill>
                </a:endParaRPr>
              </a:p>
              <a:p>
                <a:pPr marL="342900" lvl="1" indent="0">
                  <a:buNone/>
                </a:pPr>
                <a:endParaRPr lang="en-US" sz="15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2920" y="1526070"/>
                <a:ext cx="8656475" cy="4247761"/>
              </a:xfrm>
              <a:blipFill>
                <a:blip r:embed="rId4"/>
                <a:stretch>
                  <a:fillRect l="-439" t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920" y="525255"/>
            <a:ext cx="7886700" cy="558914"/>
          </a:xfrm>
        </p:spPr>
        <p:txBody>
          <a:bodyPr>
            <a:normAutofit/>
          </a:bodyPr>
          <a:lstStyle/>
          <a:p>
            <a:r>
              <a:rPr lang="en-US" sz="3000" b="1" dirty="0">
                <a:latin typeface="Century Gothic" panose="020B0502020202020204" pitchFamily="34" charset="0"/>
              </a:rPr>
              <a:t>Satellite Prediction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63" y="2997682"/>
            <a:ext cx="2857500" cy="2228850"/>
          </a:xfrm>
          <a:prstGeom prst="rect">
            <a:avLst/>
          </a:prstGeom>
        </p:spPr>
      </p:pic>
      <p:pic>
        <p:nvPicPr>
          <p:cNvPr id="2052" name="Picture 4" descr="Image result for earth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3"/>
          <a:stretch/>
        </p:blipFill>
        <p:spPr bwMode="auto">
          <a:xfrm>
            <a:off x="7936300" y="5028708"/>
            <a:ext cx="596444" cy="59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fld id="{4C13AE75-544F-4073-A520-589257A716CE}" type="slidenum">
              <a:rPr lang="en-US" smtClean="0"/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546611-8B0F-3347-9B9B-95088C5D84E8}"/>
              </a:ext>
            </a:extLst>
          </p:cNvPr>
          <p:cNvSpPr txBox="1"/>
          <p:nvPr/>
        </p:nvSpPr>
        <p:spPr>
          <a:xfrm>
            <a:off x="4183380" y="5226532"/>
            <a:ext cx="324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P(t) is known as the covariance/error ellipsoid (region of uncertainty in 6-DOF)</a:t>
            </a:r>
          </a:p>
        </p:txBody>
      </p:sp>
    </p:spTree>
    <p:extLst>
      <p:ext uri="{BB962C8B-B14F-4D97-AF65-F5344CB8AC3E}">
        <p14:creationId xmlns:p14="http://schemas.microsoft.com/office/powerpoint/2010/main" val="405961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3191" y="91570"/>
            <a:ext cx="8791365" cy="981536"/>
          </a:xfrm>
        </p:spPr>
        <p:txBody>
          <a:bodyPr>
            <a:normAutofit/>
          </a:bodyPr>
          <a:lstStyle/>
          <a:p>
            <a:r>
              <a:rPr lang="en-US" dirty="0"/>
              <a:t>CA Operations:  3-Step Process</a:t>
            </a:r>
          </a:p>
        </p:txBody>
      </p:sp>
      <p:sp>
        <p:nvSpPr>
          <p:cNvPr id="6" name="Oval 5"/>
          <p:cNvSpPr/>
          <p:nvPr/>
        </p:nvSpPr>
        <p:spPr>
          <a:xfrm rot="18439845">
            <a:off x="15309" y="2962680"/>
            <a:ext cx="681318" cy="23308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 rot="20372102">
            <a:off x="1128575" y="1729202"/>
            <a:ext cx="1232020" cy="17555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 rot="2337355">
            <a:off x="99864" y="2307596"/>
            <a:ext cx="1232020" cy="17555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 rot="17372121">
            <a:off x="877632" y="2691960"/>
            <a:ext cx="2309625" cy="10730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309826" y="1968709"/>
            <a:ext cx="2744518" cy="1143000"/>
          </a:xfrm>
          <a:custGeom>
            <a:avLst/>
            <a:gdLst>
              <a:gd name="connsiteX0" fmla="*/ 0 w 2698376"/>
              <a:gd name="connsiteY0" fmla="*/ 1167133 h 1167133"/>
              <a:gd name="connsiteX1" fmla="*/ 672353 w 2698376"/>
              <a:gd name="connsiteY1" fmla="*/ 414098 h 1167133"/>
              <a:gd name="connsiteX2" fmla="*/ 1945341 w 2698376"/>
              <a:gd name="connsiteY2" fmla="*/ 19650 h 1167133"/>
              <a:gd name="connsiteX3" fmla="*/ 2698376 w 2698376"/>
              <a:gd name="connsiteY3" fmla="*/ 55509 h 1167133"/>
              <a:gd name="connsiteX4" fmla="*/ 2698376 w 2698376"/>
              <a:gd name="connsiteY4" fmla="*/ 55509 h 1167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8376" h="1167133">
                <a:moveTo>
                  <a:pt x="0" y="1167133"/>
                </a:moveTo>
                <a:cubicBezTo>
                  <a:pt x="174065" y="886239"/>
                  <a:pt x="348130" y="605345"/>
                  <a:pt x="672353" y="414098"/>
                </a:cubicBezTo>
                <a:cubicBezTo>
                  <a:pt x="996577" y="222851"/>
                  <a:pt x="1607671" y="79415"/>
                  <a:pt x="1945341" y="19650"/>
                </a:cubicBezTo>
                <a:cubicBezTo>
                  <a:pt x="2283011" y="-40115"/>
                  <a:pt x="2698376" y="55509"/>
                  <a:pt x="2698376" y="55509"/>
                </a:cubicBezTo>
                <a:lnTo>
                  <a:pt x="2698376" y="55509"/>
                </a:ln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56719" y="1816978"/>
            <a:ext cx="629743" cy="5244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937355" y="1803542"/>
            <a:ext cx="856536" cy="3110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cxnSpLocks/>
          </p:cNvCxnSpPr>
          <p:nvPr/>
        </p:nvCxnSpPr>
        <p:spPr>
          <a:xfrm flipV="1">
            <a:off x="2008777" y="1372357"/>
            <a:ext cx="514174" cy="13321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Right Brace 26"/>
          <p:cNvSpPr/>
          <p:nvPr/>
        </p:nvSpPr>
        <p:spPr>
          <a:xfrm rot="5400000">
            <a:off x="1575502" y="2463212"/>
            <a:ext cx="140061" cy="284488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85672" y="3898877"/>
            <a:ext cx="31197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Conjunction Assessment (CA)</a:t>
            </a:r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is the process of identifying close approaches between two orbiting objects; sometimes called conjunction “screening”.</a:t>
            </a:r>
          </a:p>
          <a:p>
            <a:endParaRPr lang="en-US" sz="13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 </a:t>
            </a:r>
            <a:r>
              <a:rPr lang="en-US" sz="1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18</a:t>
            </a:r>
            <a:r>
              <a:rPr lang="en-US" sz="1300" b="1" baseline="30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</a:t>
            </a:r>
            <a:r>
              <a:rPr lang="en-US" sz="1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Space </a:t>
            </a:r>
            <a:r>
              <a:rPr lang="en-US" sz="1300" b="1" dirty="0">
                <a:latin typeface="+mj-lt"/>
                <a:cs typeface="Arial" panose="020B0604020202020204" pitchFamily="34" charset="0"/>
              </a:rPr>
              <a:t>Defense </a:t>
            </a:r>
            <a:r>
              <a:rPr lang="en-US" sz="1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Squadron</a:t>
            </a:r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(18 SDS) </a:t>
            </a:r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at Vandenberg SFB maintains the high accuracy catalog of space objects.  Orbital Safety Analysts (OSAs) at VSFB screen protected assets against the catalog, perform tasking requests, and generate close approach data.</a:t>
            </a:r>
          </a:p>
        </p:txBody>
      </p:sp>
      <p:sp>
        <p:nvSpPr>
          <p:cNvPr id="30" name="Oval 29"/>
          <p:cNvSpPr/>
          <p:nvPr/>
        </p:nvSpPr>
        <p:spPr>
          <a:xfrm rot="18439845">
            <a:off x="3608311" y="2608487"/>
            <a:ext cx="1330591" cy="524786"/>
          </a:xfrm>
          <a:prstGeom prst="ellipse">
            <a:avLst/>
          </a:prstGeom>
          <a:solidFill>
            <a:schemeClr val="accent1">
              <a:alpha val="4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/>
          <p:cNvSpPr/>
          <p:nvPr/>
        </p:nvSpPr>
        <p:spPr>
          <a:xfrm rot="20372102">
            <a:off x="4371366" y="1334979"/>
            <a:ext cx="644934" cy="2270176"/>
          </a:xfrm>
          <a:prstGeom prst="ellipse">
            <a:avLst/>
          </a:prstGeom>
          <a:solidFill>
            <a:schemeClr val="accent2">
              <a:lumMod val="75000"/>
              <a:alpha val="37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flipH="1" flipV="1">
            <a:off x="4257992" y="1348856"/>
            <a:ext cx="398025" cy="10028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3789847" y="2881700"/>
            <a:ext cx="468145" cy="6251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ight Brace 39"/>
          <p:cNvSpPr/>
          <p:nvPr/>
        </p:nvSpPr>
        <p:spPr>
          <a:xfrm rot="5400000">
            <a:off x="4623802" y="2450135"/>
            <a:ext cx="140061" cy="284488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141993" y="3885654"/>
            <a:ext cx="312474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CA Risk Analysis </a:t>
            </a:r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is the process of assessing collision risk and assisting satellites in planning maneuvers to mitigate that risk, if warranted.</a:t>
            </a:r>
          </a:p>
          <a:p>
            <a:endParaRPr lang="en-US" sz="13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 NASA </a:t>
            </a:r>
            <a:r>
              <a:rPr lang="en-US" sz="1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CARA </a:t>
            </a:r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program performs risk assessment for all NASA operational non-HSF satellites, and some partner missions.</a:t>
            </a:r>
          </a:p>
          <a:p>
            <a:endParaRPr lang="en-US" sz="13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JSC FOD performs risk assessment for all NASA HSF program assets and is the O/O for maneuver decisions and execution.</a:t>
            </a:r>
          </a:p>
        </p:txBody>
      </p:sp>
      <p:sp>
        <p:nvSpPr>
          <p:cNvPr id="53" name="Right Brace 52"/>
          <p:cNvSpPr/>
          <p:nvPr/>
        </p:nvSpPr>
        <p:spPr>
          <a:xfrm rot="5400000">
            <a:off x="7627905" y="2453234"/>
            <a:ext cx="140061" cy="284488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/>
          <p:cNvSpPr/>
          <p:nvPr/>
        </p:nvSpPr>
        <p:spPr>
          <a:xfrm rot="18439845">
            <a:off x="7413042" y="2663470"/>
            <a:ext cx="1330591" cy="524786"/>
          </a:xfrm>
          <a:prstGeom prst="ellipse">
            <a:avLst/>
          </a:prstGeom>
          <a:solidFill>
            <a:schemeClr val="accent1">
              <a:alpha val="4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/>
          <p:cNvSpPr/>
          <p:nvPr/>
        </p:nvSpPr>
        <p:spPr>
          <a:xfrm rot="20372102">
            <a:off x="8176097" y="1389962"/>
            <a:ext cx="644934" cy="2270176"/>
          </a:xfrm>
          <a:prstGeom prst="ellipse">
            <a:avLst/>
          </a:prstGeom>
          <a:solidFill>
            <a:schemeClr val="accent2">
              <a:lumMod val="75000"/>
              <a:alpha val="37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8062723" y="1403839"/>
            <a:ext cx="398025" cy="1002817"/>
          </a:xfrm>
          <a:prstGeom prst="straightConnector1">
            <a:avLst/>
          </a:prstGeom>
          <a:ln>
            <a:solidFill>
              <a:schemeClr val="accent1">
                <a:alpha val="74000"/>
              </a:schemeClr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7065511" y="2865614"/>
            <a:ext cx="875911" cy="177681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 rot="18439845">
            <a:off x="6238256" y="2812832"/>
            <a:ext cx="1330591" cy="524786"/>
          </a:xfrm>
          <a:prstGeom prst="ellipse">
            <a:avLst/>
          </a:prstGeom>
          <a:solidFill>
            <a:schemeClr val="accent1">
              <a:alpha val="4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6419792" y="3086045"/>
            <a:ext cx="468145" cy="6251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343687" y="2578389"/>
            <a:ext cx="505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∆V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275493" y="3892898"/>
            <a:ext cx="299379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Collision Avoidance</a:t>
            </a:r>
            <a:r>
              <a:rPr lang="en-US" sz="1300" b="1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is the process of executing mitigative action, typically in the form of an orbital maneuver, to reduce collision risk.</a:t>
            </a:r>
          </a:p>
          <a:p>
            <a:endParaRPr lang="en-US" sz="13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Each satellite </a:t>
            </a:r>
            <a:r>
              <a:rPr lang="en-US" sz="1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Owner/Operator (O/O)</a:t>
            </a:r>
            <a:r>
              <a:rPr lang="en-US" sz="1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– mission management, flight dynamics, and flight operations – is responsible for making maneuver decisions and executing the maneuvers.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D37674-C2EF-49DD-B547-2006DC0D39D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F808D5-7CEC-2A48-8FDB-AA6AC356960C}"/>
              </a:ext>
            </a:extLst>
          </p:cNvPr>
          <p:cNvSpPr txBox="1"/>
          <p:nvPr/>
        </p:nvSpPr>
        <p:spPr>
          <a:xfrm>
            <a:off x="22273" y="3356701"/>
            <a:ext cx="131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Primary S/C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B15F070-DC7A-6D4A-8989-90E1883CD260}"/>
              </a:ext>
            </a:extLst>
          </p:cNvPr>
          <p:cNvSpPr txBox="1"/>
          <p:nvPr/>
        </p:nvSpPr>
        <p:spPr>
          <a:xfrm>
            <a:off x="2169775" y="2381571"/>
            <a:ext cx="89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AF3134"/>
                </a:solidFill>
                <a:cs typeface="Arial" panose="020B0604020202020204" pitchFamily="34" charset="0"/>
              </a:rPr>
              <a:t>Catalog Object </a:t>
            </a:r>
            <a:r>
              <a:rPr lang="en-US" sz="1100" b="1" i="1" dirty="0">
                <a:solidFill>
                  <a:srgbClr val="AF3134"/>
                </a:solidFill>
                <a:cs typeface="Arial" panose="020B0604020202020204" pitchFamily="34" charset="0"/>
              </a:rPr>
              <a:t>i+2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709297-6F6F-B541-A806-40360F224AF6}"/>
              </a:ext>
            </a:extLst>
          </p:cNvPr>
          <p:cNvSpPr txBox="1"/>
          <p:nvPr/>
        </p:nvSpPr>
        <p:spPr>
          <a:xfrm>
            <a:off x="958339" y="1365256"/>
            <a:ext cx="9785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AF3134"/>
                </a:solidFill>
                <a:cs typeface="Arial" panose="020B0604020202020204" pitchFamily="34" charset="0"/>
              </a:rPr>
              <a:t>Catalog Object </a:t>
            </a:r>
            <a:r>
              <a:rPr lang="en-US" sz="1100" b="1" i="1" dirty="0">
                <a:solidFill>
                  <a:srgbClr val="AF3134"/>
                </a:solidFill>
                <a:cs typeface="Arial" panose="020B0604020202020204" pitchFamily="34" charset="0"/>
              </a:rPr>
              <a:t>i+1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63E54A1-CC9B-C942-AF17-B0A7408B8019}"/>
              </a:ext>
            </a:extLst>
          </p:cNvPr>
          <p:cNvSpPr txBox="1"/>
          <p:nvPr/>
        </p:nvSpPr>
        <p:spPr>
          <a:xfrm>
            <a:off x="1021877" y="2312691"/>
            <a:ext cx="7594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AF3134"/>
                </a:solidFill>
                <a:cs typeface="Arial" panose="020B0604020202020204" pitchFamily="34" charset="0"/>
              </a:rPr>
              <a:t>Catalog Object</a:t>
            </a:r>
            <a:r>
              <a:rPr lang="en-US" sz="1100" b="1" i="1" dirty="0">
                <a:solidFill>
                  <a:srgbClr val="AF3134"/>
                </a:solidFill>
                <a:cs typeface="Arial" panose="020B0604020202020204" pitchFamily="34" charset="0"/>
              </a:rPr>
              <a:t> </a:t>
            </a:r>
            <a:r>
              <a:rPr lang="en-US" sz="1100" b="1" i="1" dirty="0" err="1">
                <a:solidFill>
                  <a:srgbClr val="AF3134"/>
                </a:solidFill>
                <a:cs typeface="Arial" panose="020B0604020202020204" pitchFamily="34" charset="0"/>
              </a:rPr>
              <a:t>i</a:t>
            </a:r>
            <a:endParaRPr lang="en-US" sz="1100" b="1" i="1">
              <a:solidFill>
                <a:srgbClr val="AF3134"/>
              </a:solidFill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B706034-DF22-1B42-BB88-4AE7112D3D87}"/>
              </a:ext>
            </a:extLst>
          </p:cNvPr>
          <p:cNvSpPr txBox="1"/>
          <p:nvPr/>
        </p:nvSpPr>
        <p:spPr>
          <a:xfrm>
            <a:off x="3912732" y="3370557"/>
            <a:ext cx="131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Primary S/C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3E64FF9-661B-0343-887A-DD4F02CAC488}"/>
              </a:ext>
            </a:extLst>
          </p:cNvPr>
          <p:cNvSpPr txBox="1"/>
          <p:nvPr/>
        </p:nvSpPr>
        <p:spPr>
          <a:xfrm>
            <a:off x="4973543" y="2038811"/>
            <a:ext cx="8526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solidFill>
                  <a:srgbClr val="AF3134"/>
                </a:solidFill>
                <a:cs typeface="Arial" panose="020B0604020202020204" pitchFamily="34" charset="0"/>
              </a:rPr>
              <a:t>Secondary Object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CE28E3F-7C89-5048-AB10-588E73A00D93}"/>
              </a:ext>
            </a:extLst>
          </p:cNvPr>
          <p:cNvSpPr txBox="1"/>
          <p:nvPr/>
        </p:nvSpPr>
        <p:spPr>
          <a:xfrm>
            <a:off x="8372792" y="1425833"/>
            <a:ext cx="8526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solidFill>
                  <a:srgbClr val="AF3134"/>
                </a:solidFill>
                <a:cs typeface="Arial" panose="020B0604020202020204" pitchFamily="34" charset="0"/>
              </a:rPr>
              <a:t>Secondary Object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C9C0F4-2EFB-5648-AFD7-AEFCE0767860}"/>
              </a:ext>
            </a:extLst>
          </p:cNvPr>
          <p:cNvSpPr txBox="1"/>
          <p:nvPr/>
        </p:nvSpPr>
        <p:spPr>
          <a:xfrm>
            <a:off x="7655834" y="3452489"/>
            <a:ext cx="131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Primary S/C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FC56276-8936-6749-A421-362575CF58DD}"/>
              </a:ext>
            </a:extLst>
          </p:cNvPr>
          <p:cNvSpPr txBox="1"/>
          <p:nvPr/>
        </p:nvSpPr>
        <p:spPr>
          <a:xfrm>
            <a:off x="7282154" y="2430066"/>
            <a:ext cx="13185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Maneuver</a:t>
            </a:r>
          </a:p>
        </p:txBody>
      </p:sp>
      <p:sp>
        <p:nvSpPr>
          <p:cNvPr id="7" name="Oval 6"/>
          <p:cNvSpPr/>
          <p:nvPr/>
        </p:nvSpPr>
        <p:spPr>
          <a:xfrm>
            <a:off x="309826" y="3061290"/>
            <a:ext cx="62753" cy="53788"/>
          </a:xfrm>
          <a:prstGeom prst="ellipse">
            <a:avLst/>
          </a:prstGeom>
          <a:solidFill>
            <a:schemeClr val="tx1"/>
          </a:solidFill>
          <a:ln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762514" y="1772155"/>
            <a:ext cx="62753" cy="53788"/>
          </a:xfrm>
          <a:prstGeom prst="ellipse">
            <a:avLst/>
          </a:prstGeom>
          <a:solidFill>
            <a:schemeClr val="tx1"/>
          </a:solidFill>
          <a:ln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3565253">
            <a:off x="680013" y="2341584"/>
            <a:ext cx="62753" cy="53788"/>
          </a:xfrm>
          <a:prstGeom prst="ellipse">
            <a:avLst/>
          </a:prstGeom>
          <a:solidFill>
            <a:schemeClr val="tx1"/>
          </a:solidFill>
          <a:ln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rot="3565253">
            <a:off x="2002531" y="2676041"/>
            <a:ext cx="63457" cy="56997"/>
          </a:xfrm>
          <a:prstGeom prst="ellipse">
            <a:avLst/>
          </a:prstGeom>
          <a:solidFill>
            <a:schemeClr val="tx1"/>
          </a:solidFill>
          <a:ln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622257" y="2336930"/>
            <a:ext cx="62753" cy="53788"/>
          </a:xfrm>
          <a:prstGeom prst="ellipse">
            <a:avLst/>
          </a:prstGeom>
          <a:solidFill>
            <a:schemeClr val="tx1"/>
          </a:solidFill>
          <a:ln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245743" y="2838950"/>
            <a:ext cx="62753" cy="53788"/>
          </a:xfrm>
          <a:prstGeom prst="ellipse">
            <a:avLst/>
          </a:prstGeom>
          <a:solidFill>
            <a:schemeClr val="tx1"/>
          </a:solidFill>
          <a:ln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8050474" y="2893933"/>
            <a:ext cx="62753" cy="53788"/>
          </a:xfrm>
          <a:prstGeom prst="ellipse">
            <a:avLst/>
          </a:prstGeom>
          <a:solidFill>
            <a:schemeClr val="tx1"/>
          </a:solidFill>
          <a:ln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875688" y="3043295"/>
            <a:ext cx="62753" cy="53788"/>
          </a:xfrm>
          <a:prstGeom prst="ellipse">
            <a:avLst/>
          </a:prstGeom>
          <a:solidFill>
            <a:schemeClr val="tx1"/>
          </a:solidFill>
          <a:ln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8426988" y="2391913"/>
            <a:ext cx="62753" cy="537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38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F29C04-B837-4B4A-88E0-BAC2DA688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839"/>
            <a:ext cx="8229600" cy="1143000"/>
          </a:xfrm>
        </p:spPr>
        <p:txBody>
          <a:bodyPr/>
          <a:lstStyle/>
          <a:p>
            <a:r>
              <a:rPr lang="en-US" dirty="0"/>
              <a:t>NASA CARA Process</a:t>
            </a:r>
          </a:p>
        </p:txBody>
      </p:sp>
      <p:sp>
        <p:nvSpPr>
          <p:cNvPr id="54" name="Right Brace 53">
            <a:extLst>
              <a:ext uri="{FF2B5EF4-FFF2-40B4-BE49-F238E27FC236}">
                <a16:creationId xmlns:a16="http://schemas.microsoft.com/office/drawing/2014/main" id="{24FDEBAD-D194-5249-8841-DA5878DA2ED3}"/>
              </a:ext>
            </a:extLst>
          </p:cNvPr>
          <p:cNvSpPr/>
          <p:nvPr/>
        </p:nvSpPr>
        <p:spPr>
          <a:xfrm rot="5400000">
            <a:off x="1409240" y="3213996"/>
            <a:ext cx="140061" cy="284488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ight Brace 59">
            <a:extLst>
              <a:ext uri="{FF2B5EF4-FFF2-40B4-BE49-F238E27FC236}">
                <a16:creationId xmlns:a16="http://schemas.microsoft.com/office/drawing/2014/main" id="{B8966444-6B5E-7544-86D4-E50649CAF75E}"/>
              </a:ext>
            </a:extLst>
          </p:cNvPr>
          <p:cNvSpPr/>
          <p:nvPr/>
        </p:nvSpPr>
        <p:spPr>
          <a:xfrm rot="5400000">
            <a:off x="4623802" y="2450135"/>
            <a:ext cx="140061" cy="284488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ight Brace 61">
            <a:extLst>
              <a:ext uri="{FF2B5EF4-FFF2-40B4-BE49-F238E27FC236}">
                <a16:creationId xmlns:a16="http://schemas.microsoft.com/office/drawing/2014/main" id="{3F05F42F-97F7-0041-A538-BDB408E201E2}"/>
              </a:ext>
            </a:extLst>
          </p:cNvPr>
          <p:cNvSpPr/>
          <p:nvPr/>
        </p:nvSpPr>
        <p:spPr>
          <a:xfrm rot="5400000">
            <a:off x="7627905" y="2453234"/>
            <a:ext cx="140061" cy="284488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lide Number Placeholder 1">
            <a:extLst>
              <a:ext uri="{FF2B5EF4-FFF2-40B4-BE49-F238E27FC236}">
                <a16:creationId xmlns:a16="http://schemas.microsoft.com/office/drawing/2014/main" id="{BEE46C50-CCC6-C948-A941-2E3EAA1BA960}"/>
              </a:ext>
            </a:extLst>
          </p:cNvPr>
          <p:cNvSpPr txBox="1">
            <a:spLocks/>
          </p:cNvSpPr>
          <p:nvPr/>
        </p:nvSpPr>
        <p:spPr>
          <a:xfrm>
            <a:off x="6483837" y="6514829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D37674-C2EF-49DD-B547-2006DC0D39D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200FD5DE-F4D9-234F-A365-D91DFD1D1227}"/>
              </a:ext>
            </a:extLst>
          </p:cNvPr>
          <p:cNvGrpSpPr/>
          <p:nvPr/>
        </p:nvGrpSpPr>
        <p:grpSpPr>
          <a:xfrm>
            <a:off x="144185" y="4819310"/>
            <a:ext cx="8472790" cy="686725"/>
            <a:chOff x="285750" y="1673157"/>
            <a:chExt cx="8472790" cy="686725"/>
          </a:xfrm>
        </p:grpSpPr>
        <p:sp>
          <p:nvSpPr>
            <p:cNvPr id="133" name="Cube 132">
              <a:extLst>
                <a:ext uri="{FF2B5EF4-FFF2-40B4-BE49-F238E27FC236}">
                  <a16:creationId xmlns:a16="http://schemas.microsoft.com/office/drawing/2014/main" id="{F88937B4-A74E-654C-8127-08EAC739071B}"/>
                </a:ext>
              </a:extLst>
            </p:cNvPr>
            <p:cNvSpPr/>
            <p:nvPr/>
          </p:nvSpPr>
          <p:spPr bwMode="auto">
            <a:xfrm rot="10800000">
              <a:off x="285750" y="1673157"/>
              <a:ext cx="8472790" cy="686725"/>
            </a:xfrm>
            <a:prstGeom prst="cub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B987BCE1-C133-CF44-B2CD-CBA190E17978}"/>
                </a:ext>
              </a:extLst>
            </p:cNvPr>
            <p:cNvGrpSpPr/>
            <p:nvPr/>
          </p:nvGrpSpPr>
          <p:grpSpPr>
            <a:xfrm>
              <a:off x="590148" y="1754299"/>
              <a:ext cx="8001801" cy="418314"/>
              <a:chOff x="285750" y="1673157"/>
              <a:chExt cx="8001801" cy="418314"/>
            </a:xfrm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240971F5-B461-384E-A8B5-4CDB1ABB9B93}"/>
                  </a:ext>
                </a:extLst>
              </p:cNvPr>
              <p:cNvSpPr/>
              <p:nvPr/>
            </p:nvSpPr>
            <p:spPr bwMode="auto">
              <a:xfrm>
                <a:off x="285750" y="1673157"/>
                <a:ext cx="1682885" cy="408562"/>
              </a:xfrm>
              <a:prstGeom prst="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Conjunction Identification</a:t>
                </a: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0BA536E-5DA4-7941-9BD2-E039C9FCDEB2}"/>
                  </a:ext>
                </a:extLst>
              </p:cNvPr>
              <p:cNvSpPr/>
              <p:nvPr/>
            </p:nvSpPr>
            <p:spPr bwMode="auto">
              <a:xfrm>
                <a:off x="1968635" y="1673157"/>
                <a:ext cx="2060235" cy="408562"/>
              </a:xfrm>
              <a:prstGeom prst="rect">
                <a:avLst/>
              </a:prstGeom>
              <a:gradFill flip="none" rotWithShape="1">
                <a:gsLst>
                  <a:gs pos="0">
                    <a:srgbClr val="37A358">
                      <a:tint val="66000"/>
                      <a:satMod val="160000"/>
                    </a:srgbClr>
                  </a:gs>
                  <a:gs pos="50000">
                    <a:srgbClr val="37A358">
                      <a:tint val="44500"/>
                      <a:satMod val="160000"/>
                    </a:srgbClr>
                  </a:gs>
                  <a:gs pos="100000">
                    <a:srgbClr val="37A358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Analysis, Risk Characterization, HIE Identification &amp; Notification</a:t>
                </a: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59CC1CAE-42B3-F646-9696-6E6180B97E57}"/>
                  </a:ext>
                </a:extLst>
              </p:cNvPr>
              <p:cNvSpPr/>
              <p:nvPr/>
            </p:nvSpPr>
            <p:spPr bwMode="auto">
              <a:xfrm>
                <a:off x="4105067" y="1682909"/>
                <a:ext cx="1673158" cy="408562"/>
              </a:xfrm>
              <a:prstGeom prst="rect">
                <a:avLst/>
              </a:prstGeom>
              <a:gradFill flip="none" rotWithShape="1">
                <a:gsLst>
                  <a:gs pos="0">
                    <a:srgbClr val="FFFF00">
                      <a:tint val="66000"/>
                      <a:satMod val="160000"/>
                    </a:srgbClr>
                  </a:gs>
                  <a:gs pos="50000">
                    <a:srgbClr val="FFFF00">
                      <a:tint val="44500"/>
                      <a:satMod val="160000"/>
                    </a:srgbClr>
                  </a:gs>
                  <a:gs pos="100000">
                    <a:srgbClr val="FFFF0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HIE analysis &amp; Maneuver Planning</a:t>
                </a: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64772981-92B3-4D4A-8E4D-99729C70DAE1}"/>
                  </a:ext>
                </a:extLst>
              </p:cNvPr>
              <p:cNvSpPr/>
              <p:nvPr/>
            </p:nvSpPr>
            <p:spPr bwMode="auto">
              <a:xfrm>
                <a:off x="5856653" y="1673205"/>
                <a:ext cx="1201370" cy="408562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>
                      <a:tint val="66000"/>
                      <a:satMod val="160000"/>
                    </a:srgbClr>
                  </a:gs>
                  <a:gs pos="50000">
                    <a:srgbClr val="FFC000">
                      <a:tint val="44500"/>
                      <a:satMod val="160000"/>
                    </a:srgbClr>
                  </a:gs>
                  <a:gs pos="100000">
                    <a:srgbClr val="FFC00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Maneuver Screening</a:t>
                </a: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617A49A9-9B9A-B747-8502-69215E682110}"/>
                  </a:ext>
                </a:extLst>
              </p:cNvPr>
              <p:cNvSpPr/>
              <p:nvPr/>
            </p:nvSpPr>
            <p:spPr bwMode="auto">
              <a:xfrm>
                <a:off x="7136451" y="1682884"/>
                <a:ext cx="1151100" cy="408562"/>
              </a:xfrm>
              <a:prstGeom prst="rect">
                <a:avLst/>
              </a:prstGeom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panose="020B0604020202020204" pitchFamily="34" charset="0"/>
                  </a:rPr>
                  <a:t>Maneuver Execution</a:t>
                </a:r>
              </a:p>
            </p:txBody>
          </p:sp>
        </p:grpSp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id="{CC69CBE8-8D98-6C47-AF04-5F20CAD4D3A9}"/>
              </a:ext>
            </a:extLst>
          </p:cNvPr>
          <p:cNvSpPr txBox="1"/>
          <p:nvPr/>
        </p:nvSpPr>
        <p:spPr>
          <a:xfrm>
            <a:off x="3197609" y="4338268"/>
            <a:ext cx="2196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DECISION POINT: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Begin Maneuver Planning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5F97E101-BEEA-B242-9F9C-7ED0A0E347EE}"/>
              </a:ext>
            </a:extLst>
          </p:cNvPr>
          <p:cNvSpPr txBox="1"/>
          <p:nvPr/>
        </p:nvSpPr>
        <p:spPr>
          <a:xfrm>
            <a:off x="6169634" y="4347093"/>
            <a:ext cx="2196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DECISION POINT: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Maneuver Go / No-Go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E181FE46-5376-9A49-BC3C-1AEC77B29A48}"/>
              </a:ext>
            </a:extLst>
          </p:cNvPr>
          <p:cNvSpPr txBox="1"/>
          <p:nvPr/>
        </p:nvSpPr>
        <p:spPr>
          <a:xfrm>
            <a:off x="4827184" y="5807367"/>
            <a:ext cx="2986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High-Interest Event / Non-Routine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5B11267-EDEB-2C4E-B9E7-C25110FED88D}"/>
              </a:ext>
            </a:extLst>
          </p:cNvPr>
          <p:cNvSpPr txBox="1"/>
          <p:nvPr/>
        </p:nvSpPr>
        <p:spPr>
          <a:xfrm>
            <a:off x="1206078" y="5939628"/>
            <a:ext cx="2986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Routine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76217E4C-5C93-C34D-A972-338CA02A66ED}"/>
              </a:ext>
            </a:extLst>
          </p:cNvPr>
          <p:cNvGrpSpPr/>
          <p:nvPr/>
        </p:nvGrpSpPr>
        <p:grpSpPr>
          <a:xfrm>
            <a:off x="196230" y="5448824"/>
            <a:ext cx="9347670" cy="268694"/>
            <a:chOff x="176316" y="2390664"/>
            <a:chExt cx="9347670" cy="268694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E757250D-7167-4344-B799-424FE84765F8}"/>
                </a:ext>
              </a:extLst>
            </p:cNvPr>
            <p:cNvSpPr txBox="1"/>
            <p:nvPr/>
          </p:nvSpPr>
          <p:spPr>
            <a:xfrm>
              <a:off x="176316" y="2395744"/>
              <a:ext cx="12552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TCA- 7 Days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3F0A6372-D9D2-D642-82CE-AC6A16435DF3}"/>
                </a:ext>
              </a:extLst>
            </p:cNvPr>
            <p:cNvSpPr txBox="1"/>
            <p:nvPr/>
          </p:nvSpPr>
          <p:spPr>
            <a:xfrm>
              <a:off x="1948874" y="2390664"/>
              <a:ext cx="12552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TCA- 5.5 Days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33546B1-8B93-F946-AB89-1F52168E5D43}"/>
                </a:ext>
              </a:extLst>
            </p:cNvPr>
            <p:cNvSpPr txBox="1"/>
            <p:nvPr/>
          </p:nvSpPr>
          <p:spPr>
            <a:xfrm>
              <a:off x="3839791" y="2395743"/>
              <a:ext cx="12552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TCA- 3 Days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C2DDFCF-AD81-B04D-967E-07B83658FBC3}"/>
                </a:ext>
              </a:extLst>
            </p:cNvPr>
            <p:cNvSpPr txBox="1"/>
            <p:nvPr/>
          </p:nvSpPr>
          <p:spPr>
            <a:xfrm>
              <a:off x="5533414" y="2397748"/>
              <a:ext cx="12552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TCA- 2 Days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783FE242-E44B-4444-8557-64A4DEB67320}"/>
                </a:ext>
              </a:extLst>
            </p:cNvPr>
            <p:cNvSpPr txBox="1"/>
            <p:nvPr/>
          </p:nvSpPr>
          <p:spPr>
            <a:xfrm>
              <a:off x="6874212" y="2397748"/>
              <a:ext cx="12552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TCA- 1 Days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D265AE48-C856-674D-9094-9D50CE51E575}"/>
                </a:ext>
              </a:extLst>
            </p:cNvPr>
            <p:cNvSpPr txBox="1"/>
            <p:nvPr/>
          </p:nvSpPr>
          <p:spPr>
            <a:xfrm>
              <a:off x="8268712" y="2391018"/>
              <a:ext cx="12552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TCA</a:t>
              </a:r>
            </a:p>
          </p:txBody>
        </p:sp>
      </p:grpSp>
      <p:sp>
        <p:nvSpPr>
          <p:cNvPr id="153" name="Diamond 152">
            <a:extLst>
              <a:ext uri="{FF2B5EF4-FFF2-40B4-BE49-F238E27FC236}">
                <a16:creationId xmlns:a16="http://schemas.microsoft.com/office/drawing/2014/main" id="{2CF310CE-E161-8240-B825-25D51B879CAD}"/>
              </a:ext>
            </a:extLst>
          </p:cNvPr>
          <p:cNvSpPr/>
          <p:nvPr/>
        </p:nvSpPr>
        <p:spPr bwMode="auto">
          <a:xfrm>
            <a:off x="4176949" y="5061016"/>
            <a:ext cx="162535" cy="270064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Diamond 153">
            <a:extLst>
              <a:ext uri="{FF2B5EF4-FFF2-40B4-BE49-F238E27FC236}">
                <a16:creationId xmlns:a16="http://schemas.microsoft.com/office/drawing/2014/main" id="{553C61CD-F6BD-C349-9987-0860653F3D7E}"/>
              </a:ext>
            </a:extLst>
          </p:cNvPr>
          <p:cNvSpPr/>
          <p:nvPr/>
        </p:nvSpPr>
        <p:spPr bwMode="auto">
          <a:xfrm>
            <a:off x="7213247" y="5046221"/>
            <a:ext cx="162535" cy="270064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3FC57B89-2FF7-9842-9AE8-74123D649688}"/>
              </a:ext>
            </a:extLst>
          </p:cNvPr>
          <p:cNvSpPr/>
          <p:nvPr/>
        </p:nvSpPr>
        <p:spPr>
          <a:xfrm>
            <a:off x="8309733" y="5608451"/>
            <a:ext cx="62753" cy="537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50 After Effects Arrows and Video Footage - MotionIsland Blog">
            <a:extLst>
              <a:ext uri="{FF2B5EF4-FFF2-40B4-BE49-F238E27FC236}">
                <a16:creationId xmlns:a16="http://schemas.microsoft.com/office/drawing/2014/main" id="{E006D04D-2219-574B-B14C-A4E087C30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10" y="5717518"/>
            <a:ext cx="878326" cy="49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FEC13C0-716C-BD4D-8A16-958B64C25014}"/>
              </a:ext>
            </a:extLst>
          </p:cNvPr>
          <p:cNvGrpSpPr/>
          <p:nvPr/>
        </p:nvGrpSpPr>
        <p:grpSpPr>
          <a:xfrm>
            <a:off x="2141257" y="5896213"/>
            <a:ext cx="6461251" cy="346055"/>
            <a:chOff x="2115370" y="5737734"/>
            <a:chExt cx="6461251" cy="346055"/>
          </a:xfrm>
        </p:grpSpPr>
        <p:sp>
          <p:nvSpPr>
            <p:cNvPr id="142" name="Right Arrow 141">
              <a:extLst>
                <a:ext uri="{FF2B5EF4-FFF2-40B4-BE49-F238E27FC236}">
                  <a16:creationId xmlns:a16="http://schemas.microsoft.com/office/drawing/2014/main" id="{AFFF9761-5966-DE45-8DB6-27B05ED668EA}"/>
                </a:ext>
              </a:extLst>
            </p:cNvPr>
            <p:cNvSpPr/>
            <p:nvPr/>
          </p:nvSpPr>
          <p:spPr bwMode="auto">
            <a:xfrm>
              <a:off x="2115370" y="5865644"/>
              <a:ext cx="6461251" cy="118324"/>
            </a:xfrm>
            <a:prstGeom prst="rightArrow">
              <a:avLst/>
            </a:prstGeom>
            <a:solidFill>
              <a:srgbClr val="FFFF00"/>
            </a:solidFill>
            <a:ln w="9525" cap="flat" cmpd="sng" algn="ctr">
              <a:solidFill>
                <a:srgbClr val="FADF4E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083B317A-E6E3-4778-9960-653EE01CB172}"/>
                </a:ext>
              </a:extLst>
            </p:cNvPr>
            <p:cNvCxnSpPr/>
            <p:nvPr/>
          </p:nvCxnSpPr>
          <p:spPr>
            <a:xfrm flipH="1">
              <a:off x="2120127" y="5737734"/>
              <a:ext cx="7578" cy="346055"/>
            </a:xfrm>
            <a:prstGeom prst="straightConnector1">
              <a:avLst/>
            </a:prstGeom>
            <a:ln>
              <a:solidFill>
                <a:srgbClr val="FADF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245220F-8ADE-D043-A73E-5CD7CAE41FCB}"/>
              </a:ext>
            </a:extLst>
          </p:cNvPr>
          <p:cNvGrpSpPr/>
          <p:nvPr/>
        </p:nvGrpSpPr>
        <p:grpSpPr>
          <a:xfrm>
            <a:off x="1065092" y="1475839"/>
            <a:ext cx="6616310" cy="2757927"/>
            <a:chOff x="1065092" y="1475839"/>
            <a:chExt cx="6616310" cy="275792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CFB4518-DC72-3E41-868A-2EE7BAA4CC1D}"/>
                </a:ext>
              </a:extLst>
            </p:cNvPr>
            <p:cNvGrpSpPr/>
            <p:nvPr/>
          </p:nvGrpSpPr>
          <p:grpSpPr>
            <a:xfrm>
              <a:off x="1065092" y="1475839"/>
              <a:ext cx="6497009" cy="2757927"/>
              <a:chOff x="4220" y="1308100"/>
              <a:chExt cx="8932272" cy="4916268"/>
            </a:xfrm>
          </p:grpSpPr>
          <p:cxnSp>
            <p:nvCxnSpPr>
              <p:cNvPr id="35" name="Straight Connector 3">
                <a:extLst>
                  <a:ext uri="{FF2B5EF4-FFF2-40B4-BE49-F238E27FC236}">
                    <a16:creationId xmlns:a16="http://schemas.microsoft.com/office/drawing/2014/main" id="{7F1F76F1-8D1C-AD4D-AF76-9337021D7AF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25463" y="2243138"/>
                <a:ext cx="1547812" cy="0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290E32E-20B3-A44C-B80D-7BA7070B27DE}"/>
                  </a:ext>
                </a:extLst>
              </p:cNvPr>
              <p:cNvSpPr/>
              <p:nvPr/>
            </p:nvSpPr>
            <p:spPr bwMode="auto">
              <a:xfrm>
                <a:off x="725488" y="1936750"/>
                <a:ext cx="1127125" cy="30638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1544" tIns="30772" rIns="61544" bIns="30772" anchor="ctr"/>
              <a:lstStyle/>
              <a:p>
                <a:pPr marL="0" marR="0" lvl="0" indent="0" algn="ctr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Sensor</a:t>
                </a:r>
              </a:p>
            </p:txBody>
          </p:sp>
          <p:sp>
            <p:nvSpPr>
              <p:cNvPr id="37" name="Isosceles Triangle 34">
                <a:extLst>
                  <a:ext uri="{FF2B5EF4-FFF2-40B4-BE49-F238E27FC236}">
                    <a16:creationId xmlns:a16="http://schemas.microsoft.com/office/drawing/2014/main" id="{0F14C415-6EC6-1147-AAC0-B70B979E6454}"/>
                  </a:ext>
                </a:extLst>
              </p:cNvPr>
              <p:cNvSpPr/>
              <p:nvPr/>
            </p:nvSpPr>
            <p:spPr bwMode="auto">
              <a:xfrm>
                <a:off x="1173163" y="1762125"/>
                <a:ext cx="179387" cy="174625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1544" tIns="30772" rIns="61544" bIns="30772"/>
              <a:lstStyle/>
              <a:p>
                <a:pPr marL="0" marR="0" lvl="0" indent="0" algn="l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Moon 37">
                <a:extLst>
                  <a:ext uri="{FF2B5EF4-FFF2-40B4-BE49-F238E27FC236}">
                    <a16:creationId xmlns:a16="http://schemas.microsoft.com/office/drawing/2014/main" id="{4AEF6A42-F008-1644-A350-35C35E9254E7}"/>
                  </a:ext>
                </a:extLst>
              </p:cNvPr>
              <p:cNvSpPr/>
              <p:nvPr/>
            </p:nvSpPr>
            <p:spPr bwMode="auto">
              <a:xfrm>
                <a:off x="1231119" y="1440862"/>
                <a:ext cx="199926" cy="480010"/>
              </a:xfrm>
              <a:prstGeom prst="moon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3000000"/>
                </a:camera>
                <a:lightRig rig="threePt" dir="t"/>
              </a:scene3d>
            </p:spPr>
            <p:txBody>
              <a:bodyPr lIns="61544" tIns="30772" rIns="61544" bIns="30772"/>
              <a:lstStyle/>
              <a:p>
                <a:pPr marL="0" marR="0" lvl="0" indent="0" algn="l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39" name="Straight Connector 11">
                <a:extLst>
                  <a:ext uri="{FF2B5EF4-FFF2-40B4-BE49-F238E27FC236}">
                    <a16:creationId xmlns:a16="http://schemas.microsoft.com/office/drawing/2014/main" id="{01343A67-B802-164C-AD3A-8A5C61070EF6}"/>
                  </a:ext>
                </a:extLst>
              </p:cNvPr>
              <p:cNvCxnSpPr>
                <a:cxnSpLocks noChangeShapeType="1"/>
                <a:stCxn id="38" idx="3"/>
              </p:cNvCxnSpPr>
              <p:nvPr/>
            </p:nvCxnSpPr>
            <p:spPr bwMode="auto">
              <a:xfrm flipV="1">
                <a:off x="1330325" y="1589088"/>
                <a:ext cx="100013" cy="92075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40" name="Right Arrow 39">
                <a:extLst>
                  <a:ext uri="{FF2B5EF4-FFF2-40B4-BE49-F238E27FC236}">
                    <a16:creationId xmlns:a16="http://schemas.microsoft.com/office/drawing/2014/main" id="{BA7A3A15-169B-C440-AF65-D31BCF807F29}"/>
                  </a:ext>
                </a:extLst>
              </p:cNvPr>
              <p:cNvSpPr/>
              <p:nvPr/>
            </p:nvSpPr>
            <p:spPr bwMode="auto">
              <a:xfrm>
                <a:off x="2202656" y="1776921"/>
                <a:ext cx="1087438" cy="327025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1544" tIns="30772" rIns="61544" bIns="30772"/>
              <a:lstStyle/>
              <a:p>
                <a:pPr marL="0" marR="0" lvl="0" indent="0" algn="l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41" name="Straight Connector 14">
                <a:extLst>
                  <a:ext uri="{FF2B5EF4-FFF2-40B4-BE49-F238E27FC236}">
                    <a16:creationId xmlns:a16="http://schemas.microsoft.com/office/drawing/2014/main" id="{00DE96F2-F3A0-6D46-B00A-85D5E9E96CA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09793" y="2243138"/>
                <a:ext cx="2084387" cy="0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8BC968A-18D6-0045-A496-DCB65A88D980}"/>
                  </a:ext>
                </a:extLst>
              </p:cNvPr>
              <p:cNvSpPr/>
              <p:nvPr/>
            </p:nvSpPr>
            <p:spPr bwMode="auto">
              <a:xfrm>
                <a:off x="3878093" y="1354138"/>
                <a:ext cx="1357312" cy="889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1544" tIns="30772" rIns="61544" bIns="30772" anchor="ctr"/>
              <a:lstStyle/>
              <a:p>
                <a:pPr marL="0" marR="0" lvl="0" indent="0" algn="ctr" defTabSz="614363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18</a:t>
                </a:r>
                <a:r>
                  <a:rPr kumimoji="0" lang="en-US" sz="1200" b="0" i="0" u="none" strike="noStrike" kern="1200" cap="none" spc="0" normalizeH="0" baseline="30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</a:t>
                </a: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SPCS- SSA</a:t>
                </a:r>
              </a:p>
            </p:txBody>
          </p:sp>
          <p:sp>
            <p:nvSpPr>
              <p:cNvPr id="43" name="Flowchart: Data 40">
                <a:extLst>
                  <a:ext uri="{FF2B5EF4-FFF2-40B4-BE49-F238E27FC236}">
                    <a16:creationId xmlns:a16="http://schemas.microsoft.com/office/drawing/2014/main" id="{EE6F4A8D-C24E-3747-A16B-2562859F9DDF}"/>
                  </a:ext>
                </a:extLst>
              </p:cNvPr>
              <p:cNvSpPr/>
              <p:nvPr/>
            </p:nvSpPr>
            <p:spPr bwMode="auto">
              <a:xfrm>
                <a:off x="7180717" y="1308100"/>
                <a:ext cx="1755775" cy="981075"/>
              </a:xfrm>
              <a:prstGeom prst="flowChartInputOutpu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1544" tIns="30772" rIns="61544" bIns="30772" anchor="ctr"/>
              <a:lstStyle/>
              <a:p>
                <a:pPr marL="0" marR="0" lvl="0" indent="0" algn="l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Object Catalog</a:t>
                </a:r>
              </a:p>
            </p:txBody>
          </p:sp>
          <p:sp>
            <p:nvSpPr>
              <p:cNvPr id="44" name="Right Arrow 43">
                <a:extLst>
                  <a:ext uri="{FF2B5EF4-FFF2-40B4-BE49-F238E27FC236}">
                    <a16:creationId xmlns:a16="http://schemas.microsoft.com/office/drawing/2014/main" id="{744445E4-14E8-0040-AB44-AFB2FA4F013F}"/>
                  </a:ext>
                </a:extLst>
              </p:cNvPr>
              <p:cNvSpPr/>
              <p:nvPr/>
            </p:nvSpPr>
            <p:spPr bwMode="auto">
              <a:xfrm>
                <a:off x="5752138" y="1732379"/>
                <a:ext cx="1113631" cy="327025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1544" tIns="30772" rIns="61544" bIns="30772"/>
              <a:lstStyle/>
              <a:p>
                <a:pPr marL="0" marR="0" lvl="0" indent="0" algn="l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Right Arrow 44">
                <a:extLst>
                  <a:ext uri="{FF2B5EF4-FFF2-40B4-BE49-F238E27FC236}">
                    <a16:creationId xmlns:a16="http://schemas.microsoft.com/office/drawing/2014/main" id="{0D76EB6D-426D-0941-9BB7-5A07B3A6C6D5}"/>
                  </a:ext>
                </a:extLst>
              </p:cNvPr>
              <p:cNvSpPr/>
              <p:nvPr/>
            </p:nvSpPr>
            <p:spPr bwMode="auto">
              <a:xfrm>
                <a:off x="7996891" y="2535844"/>
                <a:ext cx="613732" cy="326815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200000"/>
                </a:camera>
                <a:lightRig rig="threePt" dir="t"/>
              </a:scene3d>
            </p:spPr>
            <p:txBody>
              <a:bodyPr lIns="61544" tIns="30772" rIns="61544" bIns="30772"/>
              <a:lstStyle/>
              <a:p>
                <a:pPr marL="0" marR="0" lvl="0" indent="0" algn="l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F45BBAC-95FF-3246-B0EB-353740A18C7D}"/>
                  </a:ext>
                </a:extLst>
              </p:cNvPr>
              <p:cNvSpPr/>
              <p:nvPr/>
            </p:nvSpPr>
            <p:spPr bwMode="auto">
              <a:xfrm>
                <a:off x="7575551" y="3109328"/>
                <a:ext cx="1357312" cy="88741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1544" tIns="30772" rIns="61544" bIns="30772" anchor="ctr"/>
              <a:lstStyle/>
              <a:p>
                <a:pPr marL="0" marR="0" lvl="0" indent="0" algn="ctr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18</a:t>
                </a:r>
                <a:r>
                  <a:rPr kumimoji="0" lang="en-US" sz="1200" b="0" i="0" u="none" strike="noStrike" kern="1200" cap="none" spc="0" normalizeH="0" baseline="30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</a:t>
                </a: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SPCS – CARA OSAs</a:t>
                </a:r>
              </a:p>
            </p:txBody>
          </p:sp>
          <p:sp>
            <p:nvSpPr>
              <p:cNvPr id="47" name="Flowchart: Data 44">
                <a:extLst>
                  <a:ext uri="{FF2B5EF4-FFF2-40B4-BE49-F238E27FC236}">
                    <a16:creationId xmlns:a16="http://schemas.microsoft.com/office/drawing/2014/main" id="{29928101-10BF-904E-874E-78436B0E531B}"/>
                  </a:ext>
                </a:extLst>
              </p:cNvPr>
              <p:cNvSpPr/>
              <p:nvPr/>
            </p:nvSpPr>
            <p:spPr bwMode="auto">
              <a:xfrm>
                <a:off x="3494088" y="2990850"/>
                <a:ext cx="1830387" cy="981075"/>
              </a:xfrm>
              <a:prstGeom prst="flowChartInputOutpu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1544" tIns="30772" rIns="61544" bIns="30772" anchor="ctr"/>
              <a:lstStyle/>
              <a:p>
                <a:pPr marL="0" marR="0" lvl="0" indent="0" algn="l" defTabSz="614363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Ephems</a:t>
                </a:r>
              </a:p>
            </p:txBody>
          </p:sp>
          <p:sp>
            <p:nvSpPr>
              <p:cNvPr id="48" name="Right Arrow 47">
                <a:extLst>
                  <a:ext uri="{FF2B5EF4-FFF2-40B4-BE49-F238E27FC236}">
                    <a16:creationId xmlns:a16="http://schemas.microsoft.com/office/drawing/2014/main" id="{0A54E4A2-B325-4640-88B3-CDB3CAD8FCC2}"/>
                  </a:ext>
                </a:extLst>
              </p:cNvPr>
              <p:cNvSpPr/>
              <p:nvPr/>
            </p:nvSpPr>
            <p:spPr bwMode="auto">
              <a:xfrm>
                <a:off x="5485924" y="3291341"/>
                <a:ext cx="1646061" cy="326815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txBody>
              <a:bodyPr lIns="61544" tIns="30772" rIns="61544" bIns="30772"/>
              <a:lstStyle/>
              <a:p>
                <a:pPr marL="0" marR="0" lvl="0" indent="0" algn="l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Right Arrow 48">
                <a:extLst>
                  <a:ext uri="{FF2B5EF4-FFF2-40B4-BE49-F238E27FC236}">
                    <a16:creationId xmlns:a16="http://schemas.microsoft.com/office/drawing/2014/main" id="{CE2F501E-0725-4E47-A2EC-B1460A689A58}"/>
                  </a:ext>
                </a:extLst>
              </p:cNvPr>
              <p:cNvSpPr/>
              <p:nvPr/>
            </p:nvSpPr>
            <p:spPr bwMode="auto">
              <a:xfrm>
                <a:off x="5172869" y="4128719"/>
                <a:ext cx="2451663" cy="332999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9300000"/>
                </a:camera>
                <a:lightRig rig="threePt" dir="t"/>
              </a:scene3d>
            </p:spPr>
            <p:txBody>
              <a:bodyPr lIns="61544" tIns="30772" rIns="61544" bIns="30772"/>
              <a:lstStyle/>
              <a:p>
                <a:pPr marL="0" marR="0" lvl="0" indent="0" algn="l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50" name="Straight Connector 32">
                <a:extLst>
                  <a:ext uri="{FF2B5EF4-FFF2-40B4-BE49-F238E27FC236}">
                    <a16:creationId xmlns:a16="http://schemas.microsoft.com/office/drawing/2014/main" id="{2BC6E628-5903-7349-9D8C-4259D506903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03137" y="3934920"/>
                <a:ext cx="2082800" cy="0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7DF7752-0505-EC4B-B34C-8BC14B559EFB}"/>
                  </a:ext>
                </a:extLst>
              </p:cNvPr>
              <p:cNvSpPr/>
              <p:nvPr/>
            </p:nvSpPr>
            <p:spPr bwMode="auto">
              <a:xfrm>
                <a:off x="571437" y="3045920"/>
                <a:ext cx="1357313" cy="889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1544" tIns="30772" rIns="61544" bIns="30772" anchor="ctr"/>
              <a:lstStyle/>
              <a:p>
                <a:pPr marL="0" marR="0" lvl="0" indent="0" algn="ctr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18</a:t>
                </a:r>
                <a:r>
                  <a:rPr kumimoji="0" lang="en-US" sz="1200" b="0" i="0" u="none" strike="noStrike" kern="1200" cap="none" spc="0" normalizeH="0" baseline="30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</a:t>
                </a: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SPCS – CARA OSAs</a:t>
                </a:r>
              </a:p>
            </p:txBody>
          </p:sp>
          <p:sp>
            <p:nvSpPr>
              <p:cNvPr id="52" name="Right Arrow 51">
                <a:extLst>
                  <a:ext uri="{FF2B5EF4-FFF2-40B4-BE49-F238E27FC236}">
                    <a16:creationId xmlns:a16="http://schemas.microsoft.com/office/drawing/2014/main" id="{285C6D59-0855-DA44-930A-483012667ECC}"/>
                  </a:ext>
                </a:extLst>
              </p:cNvPr>
              <p:cNvSpPr/>
              <p:nvPr/>
            </p:nvSpPr>
            <p:spPr bwMode="auto">
              <a:xfrm>
                <a:off x="2237816" y="3389628"/>
                <a:ext cx="1087438" cy="326815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0800000"/>
                </a:camera>
                <a:lightRig rig="threePt" dir="t"/>
              </a:scene3d>
            </p:spPr>
            <p:txBody>
              <a:bodyPr lIns="61544" tIns="30772" rIns="61544" bIns="30772"/>
              <a:lstStyle/>
              <a:p>
                <a:pPr marL="0" marR="0" lvl="0" indent="0" algn="l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lowchart: Data 50">
                <a:extLst>
                  <a:ext uri="{FF2B5EF4-FFF2-40B4-BE49-F238E27FC236}">
                    <a16:creationId xmlns:a16="http://schemas.microsoft.com/office/drawing/2014/main" id="{A3DAD33D-BB3F-5842-A4C5-2C0148B7AEE6}"/>
                  </a:ext>
                </a:extLst>
              </p:cNvPr>
              <p:cNvSpPr/>
              <p:nvPr/>
            </p:nvSpPr>
            <p:spPr bwMode="auto">
              <a:xfrm>
                <a:off x="4220" y="4804918"/>
                <a:ext cx="2185859" cy="979487"/>
              </a:xfrm>
              <a:prstGeom prst="flowChartInputOutpu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1544" tIns="30772" rIns="61544" bIns="30772" anchor="ctr"/>
              <a:lstStyle/>
              <a:p>
                <a:pPr marL="0" marR="0" lvl="0" indent="0" algn="l" defTabSz="614363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Screenings</a:t>
                </a:r>
              </a:p>
            </p:txBody>
          </p:sp>
          <p:sp>
            <p:nvSpPr>
              <p:cNvPr id="55" name="Right Arrow 36">
                <a:extLst>
                  <a:ext uri="{FF2B5EF4-FFF2-40B4-BE49-F238E27FC236}">
                    <a16:creationId xmlns:a16="http://schemas.microsoft.com/office/drawing/2014/main" id="{B24B1487-89F4-F249-BB05-C7DEC4C0FD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2974" y="5129562"/>
                <a:ext cx="585601" cy="325437"/>
              </a:xfrm>
              <a:prstGeom prst="rightArrow">
                <a:avLst>
                  <a:gd name="adj1" fmla="val 50000"/>
                  <a:gd name="adj2" fmla="val 50169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544" tIns="30772" rIns="61544" bIns="30772"/>
              <a:lstStyle/>
              <a:p>
                <a:pPr marL="0" marR="0" lvl="0" indent="0" algn="l" defTabSz="614363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56" name="Straight Connector 38">
                <a:extLst>
                  <a:ext uri="{FF2B5EF4-FFF2-40B4-BE49-F238E27FC236}">
                    <a16:creationId xmlns:a16="http://schemas.microsoft.com/office/drawing/2014/main" id="{D2A73E03-F535-504B-9ECB-A86737E4A2A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585557" y="5751099"/>
                <a:ext cx="1953883" cy="0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57" name="Rectangle 39">
                <a:extLst>
                  <a:ext uri="{FF2B5EF4-FFF2-40B4-BE49-F238E27FC236}">
                    <a16:creationId xmlns:a16="http://schemas.microsoft.com/office/drawing/2014/main" id="{89CA2462-ACFA-684B-B07F-161148A98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6065" y="4863687"/>
                <a:ext cx="1358900" cy="887412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544" tIns="30772" rIns="61544" bIns="30772" anchor="ctr"/>
              <a:lstStyle/>
              <a:p>
                <a:pPr marL="0" marR="0" lvl="0" indent="0" algn="ctr" defTabSz="614363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CARA</a:t>
                </a:r>
              </a:p>
            </p:txBody>
          </p:sp>
          <p:sp>
            <p:nvSpPr>
              <p:cNvPr id="58" name="Right Arrow 57">
                <a:extLst>
                  <a:ext uri="{FF2B5EF4-FFF2-40B4-BE49-F238E27FC236}">
                    <a16:creationId xmlns:a16="http://schemas.microsoft.com/office/drawing/2014/main" id="{827EF30F-04CB-BD4C-B52C-65E382FC712C}"/>
                  </a:ext>
                </a:extLst>
              </p:cNvPr>
              <p:cNvSpPr/>
              <p:nvPr/>
            </p:nvSpPr>
            <p:spPr bwMode="auto">
              <a:xfrm>
                <a:off x="982129" y="4220469"/>
                <a:ext cx="613732" cy="326815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>
                  <a:rot lat="0" lon="0" rev="16200000"/>
                </a:camera>
                <a:lightRig rig="threePt" dir="t"/>
              </a:scene3d>
            </p:spPr>
            <p:txBody>
              <a:bodyPr lIns="61544" tIns="30772" rIns="61544" bIns="30772"/>
              <a:lstStyle/>
              <a:p>
                <a:pPr marL="0" marR="0" lvl="0" indent="0" algn="l" defTabSz="615437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Flowchart: Data 43">
                <a:extLst>
                  <a:ext uri="{FF2B5EF4-FFF2-40B4-BE49-F238E27FC236}">
                    <a16:creationId xmlns:a16="http://schemas.microsoft.com/office/drawing/2014/main" id="{C41632C7-42BA-2F48-8F49-A64AC861D2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337" y="4666360"/>
                <a:ext cx="1820863" cy="1191145"/>
              </a:xfrm>
              <a:prstGeom prst="flowChartInputOutpu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544" tIns="30772" rIns="61544" bIns="30772" anchor="ctr"/>
              <a:lstStyle/>
              <a:p>
                <a:pPr marL="0" marR="0" lvl="0" indent="0" algn="ctr" defTabSz="614363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Products and Analysis</a:t>
                </a:r>
              </a:p>
            </p:txBody>
          </p:sp>
          <p:sp>
            <p:nvSpPr>
              <p:cNvPr id="61" name="Right Arrow 46">
                <a:extLst>
                  <a:ext uri="{FF2B5EF4-FFF2-40B4-BE49-F238E27FC236}">
                    <a16:creationId xmlns:a16="http://schemas.microsoft.com/office/drawing/2014/main" id="{43BBA365-D5E4-FF4B-8AB8-FA0E5749B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8602" y="5163407"/>
                <a:ext cx="621736" cy="327025"/>
              </a:xfrm>
              <a:prstGeom prst="rightArrow">
                <a:avLst>
                  <a:gd name="adj1" fmla="val 50000"/>
                  <a:gd name="adj2" fmla="val 49926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544" tIns="30772" rIns="61544" bIns="30772"/>
              <a:lstStyle/>
              <a:p>
                <a:pPr marL="0" marR="0" lvl="0" indent="0" algn="l" defTabSz="614363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Right Arrow 47">
                <a:extLst>
                  <a:ext uri="{FF2B5EF4-FFF2-40B4-BE49-F238E27FC236}">
                    <a16:creationId xmlns:a16="http://schemas.microsoft.com/office/drawing/2014/main" id="{39E6BC38-9533-8D4D-A376-C2C9E505EE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96004" y="5163406"/>
                <a:ext cx="618440" cy="327025"/>
              </a:xfrm>
              <a:prstGeom prst="rightArrow">
                <a:avLst>
                  <a:gd name="adj1" fmla="val 50000"/>
                  <a:gd name="adj2" fmla="val 49926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1544" tIns="30772" rIns="61544" bIns="30772"/>
              <a:lstStyle/>
              <a:p>
                <a:pPr marL="0" marR="0" lvl="0" indent="0" algn="l" defTabSz="614363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TextBox 22">
                <a:extLst>
                  <a:ext uri="{FF2B5EF4-FFF2-40B4-BE49-F238E27FC236}">
                    <a16:creationId xmlns:a16="http://schemas.microsoft.com/office/drawing/2014/main" id="{78D9CF51-62DC-F54B-A59B-0BEBD8BB77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7685" y="5784404"/>
                <a:ext cx="1535767" cy="4399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61544" tIns="30772" rIns="61544" bIns="30772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504D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CARA’s Purview</a:t>
                </a:r>
              </a:p>
            </p:txBody>
          </p:sp>
        </p:grp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8DBED2B-C70C-D749-B8EE-EAED1056B8C1}"/>
                </a:ext>
              </a:extLst>
            </p:cNvPr>
            <p:cNvSpPr/>
            <p:nvPr/>
          </p:nvSpPr>
          <p:spPr bwMode="auto">
            <a:xfrm>
              <a:off x="6609559" y="3272834"/>
              <a:ext cx="1071843" cy="8101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1544" tIns="30772" rIns="61544" bIns="30772" anchor="ctr"/>
            <a:lstStyle/>
            <a:p>
              <a:pPr marL="0" marR="0" lvl="0" indent="0" algn="ctr" defTabSz="614363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Missions</a:t>
              </a:r>
              <a:endPara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D45E29C-9045-FE4D-8F7E-9F6499546544}"/>
              </a:ext>
            </a:extLst>
          </p:cNvPr>
          <p:cNvSpPr txBox="1"/>
          <p:nvPr/>
        </p:nvSpPr>
        <p:spPr>
          <a:xfrm>
            <a:off x="8036204" y="3359755"/>
            <a:ext cx="10841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*TCA= Time of Closest Approach</a:t>
            </a:r>
          </a:p>
        </p:txBody>
      </p:sp>
    </p:spTree>
    <p:extLst>
      <p:ext uri="{BB962C8B-B14F-4D97-AF65-F5344CB8AC3E}">
        <p14:creationId xmlns:p14="http://schemas.microsoft.com/office/powerpoint/2010/main" val="246027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1" grpId="0"/>
      <p:bldP spid="143" grpId="0"/>
      <p:bldP spid="145" grpId="0"/>
      <p:bldP spid="153" grpId="0" animBg="1"/>
      <p:bldP spid="1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8235" y="1351131"/>
            <a:ext cx="8637103" cy="5079486"/>
          </a:xfrm>
        </p:spPr>
        <p:txBody>
          <a:bodyPr>
            <a:normAutofit/>
          </a:bodyPr>
          <a:lstStyle/>
          <a:p>
            <a:r>
              <a:rPr lang="en-US" dirty="0"/>
              <a:t>HSF CA performed by Flight Operations Directorate (FOD) at JSC</a:t>
            </a:r>
          </a:p>
          <a:p>
            <a:pPr lvl="1"/>
            <a:r>
              <a:rPr lang="en-US" dirty="0"/>
              <a:t>ISS/visiting vehicles (VV), commercial crew and exploration missions</a:t>
            </a:r>
          </a:p>
          <a:p>
            <a:pPr lvl="1"/>
            <a:r>
              <a:rPr lang="en-US" dirty="0"/>
              <a:t>Support includes risk assessment and execution of collision avoidance maneuvers if required</a:t>
            </a:r>
          </a:p>
          <a:p>
            <a:pPr marL="171450" lvl="1" indent="0">
              <a:buNone/>
            </a:pPr>
            <a:endParaRPr lang="en-US" sz="800" dirty="0"/>
          </a:p>
          <a:p>
            <a:r>
              <a:rPr lang="en-US" dirty="0"/>
              <a:t>The NASA Conjunction Assessment Risk Analysis (CARA) program is responsible for risk assessment and mitigation support for ~100 non-human spaceflight (HSF) spacecraft</a:t>
            </a:r>
          </a:p>
          <a:p>
            <a:pPr lvl="1"/>
            <a:r>
              <a:rPr lang="en-US" dirty="0"/>
              <a:t>Started in 2005 based on HSF process</a:t>
            </a:r>
          </a:p>
          <a:p>
            <a:pPr lvl="1"/>
            <a:r>
              <a:rPr lang="en-US" dirty="0"/>
              <a:t>Customer-funded “middle-man” central service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CA at other central bodies (moon, Mars, etc.) supported by the MADCAP (Multi-mission Automated Deep space Conjunction Assessment Process) program at JPL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6461" y="80269"/>
            <a:ext cx="8229600" cy="1143000"/>
          </a:xfrm>
        </p:spPr>
        <p:txBody>
          <a:bodyPr>
            <a:normAutofit/>
          </a:bodyPr>
          <a:lstStyle/>
          <a:p>
            <a:r>
              <a:rPr lang="en-US"/>
              <a:t>Conjunction Risk Analysis at NASA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78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163573-5AC5-444C-AD40-7657F985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Portfolio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2CF0F-C65D-4F3C-BD17-5BCBCDA194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EA4CA9-0BDE-448A-ACC1-AC7E35A0D32F}"/>
              </a:ext>
            </a:extLst>
          </p:cNvPr>
          <p:cNvSpPr txBox="1"/>
          <p:nvPr/>
        </p:nvSpPr>
        <p:spPr>
          <a:xfrm>
            <a:off x="304800" y="1351508"/>
            <a:ext cx="37011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CARA Operations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Pre-launch process definition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Processes messages from 18 SDS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Works with O/</a:t>
            </a:r>
            <a:r>
              <a:rPr lang="en-US" dirty="0" err="1"/>
              <a:t>Os</a:t>
            </a:r>
            <a:r>
              <a:rPr lang="en-US" dirty="0"/>
              <a:t> to develop mitigation plan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6EBC2D-B32E-4F76-A419-809571C736C7}"/>
              </a:ext>
            </a:extLst>
          </p:cNvPr>
          <p:cNvSpPr txBox="1"/>
          <p:nvPr/>
        </p:nvSpPr>
        <p:spPr>
          <a:xfrm>
            <a:off x="1469572" y="3752167"/>
            <a:ext cx="37011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CARA R&amp;D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 new methods and algorithms to meet changing need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Assist future missions with planning orbit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Assist DOC with STM system development as requested and funded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09255-D42D-4B51-ABAD-BCE9829099CD}"/>
              </a:ext>
            </a:extLst>
          </p:cNvPr>
          <p:cNvSpPr txBox="1"/>
          <p:nvPr/>
        </p:nvSpPr>
        <p:spPr>
          <a:xfrm>
            <a:off x="5442857" y="3263251"/>
            <a:ext cx="37011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CARA S/W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Processing on AWS Cloud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In-house staff maintains and augments system to meet requirements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08E088-7258-46DD-954C-1AFE73752033}"/>
              </a:ext>
            </a:extLst>
          </p:cNvPr>
          <p:cNvSpPr txBox="1"/>
          <p:nvPr/>
        </p:nvSpPr>
        <p:spPr>
          <a:xfrm>
            <a:off x="4517572" y="1707026"/>
            <a:ext cx="4169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Conjunction Assessment Oversight at HQ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 and maintain CA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Education and Awareness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Interagency partnerships</a:t>
            </a:r>
          </a:p>
        </p:txBody>
      </p:sp>
    </p:spTree>
    <p:extLst>
      <p:ext uri="{BB962C8B-B14F-4D97-AF65-F5344CB8AC3E}">
        <p14:creationId xmlns:p14="http://schemas.microsoft.com/office/powerpoint/2010/main" val="2293364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828F2-0F94-4A85-98D1-84B8C9450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722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CARA Outreach:</a:t>
            </a:r>
            <a:br>
              <a:rPr lang="en-US" dirty="0"/>
            </a:br>
            <a:r>
              <a:rPr lang="en-US" dirty="0"/>
              <a:t>Software Development Kits (SDKs)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4D44F-D34A-48E0-9EF1-63A106AF1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87" y="1311275"/>
            <a:ext cx="9006626" cy="5316672"/>
          </a:xfrm>
        </p:spPr>
        <p:txBody>
          <a:bodyPr/>
          <a:lstStyle/>
          <a:p>
            <a:r>
              <a:rPr lang="en-US" dirty="0"/>
              <a:t>Method for packaging and distributing established CA algorithms for distribution to any interested user</a:t>
            </a:r>
          </a:p>
          <a:p>
            <a:pPr lvl="1"/>
            <a:r>
              <a:rPr lang="en-US" dirty="0"/>
              <a:t>Follows SDK example from industry; way of packaging software for rapid integration into new/existing systems</a:t>
            </a:r>
          </a:p>
          <a:p>
            <a:pPr lvl="1"/>
            <a:r>
              <a:rPr lang="en-US" dirty="0"/>
              <a:t>One SDK for each algorithm set; each kit contains</a:t>
            </a:r>
          </a:p>
          <a:p>
            <a:pPr lvl="2"/>
            <a:r>
              <a:rPr lang="en-US" dirty="0"/>
              <a:t>Algorithm source code and drivers</a:t>
            </a:r>
          </a:p>
          <a:p>
            <a:pPr lvl="2"/>
            <a:r>
              <a:rPr lang="en-US" dirty="0"/>
              <a:t>Test cases and validated results</a:t>
            </a:r>
          </a:p>
          <a:p>
            <a:pPr lvl="2"/>
            <a:r>
              <a:rPr lang="en-US" dirty="0"/>
              <a:t>Software and technical documentation (the latter usually a conference paper)</a:t>
            </a:r>
          </a:p>
          <a:p>
            <a:r>
              <a:rPr lang="en-US" dirty="0"/>
              <a:t>Major capabilities presently available</a:t>
            </a:r>
          </a:p>
          <a:p>
            <a:pPr lvl="1"/>
            <a:r>
              <a:rPr lang="en-US" dirty="0"/>
              <a:t>Analytic probability of collision calculation (with covariance decorrelation)</a:t>
            </a:r>
          </a:p>
          <a:p>
            <a:pPr lvl="1"/>
            <a:r>
              <a:rPr lang="en-US" dirty="0"/>
              <a:t>Monte Carlo probability of collision calculation</a:t>
            </a:r>
          </a:p>
          <a:p>
            <a:pPr lvl="1"/>
            <a:r>
              <a:rPr lang="en-US" dirty="0"/>
              <a:t>Single-covariance probability of collision calculation</a:t>
            </a:r>
          </a:p>
          <a:p>
            <a:pPr lvl="1"/>
            <a:r>
              <a:rPr lang="en-US" dirty="0"/>
              <a:t>Collision consequence assessment</a:t>
            </a:r>
          </a:p>
          <a:p>
            <a:pPr lvl="1"/>
            <a:r>
              <a:rPr lang="en-US" dirty="0"/>
              <a:t>Covariance </a:t>
            </a:r>
            <a:r>
              <a:rPr lang="en-US"/>
              <a:t>realism assessment</a:t>
            </a:r>
            <a:endParaRPr lang="en-US" dirty="0"/>
          </a:p>
          <a:p>
            <a:r>
              <a:rPr lang="en-US" dirty="0">
                <a:hlinkClick r:id="rId2"/>
              </a:rPr>
              <a:t>https://github.com/nasa/CARA_Analysis_Tools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764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271EF7-B569-412F-8217-872D216EF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6" y="1285813"/>
            <a:ext cx="7149192" cy="491904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2007 after the Chinese Fengyun 1C ASAT test created a large debris cloud in the crowded 800 km orbit regime, NASA formalized Conjunction Risk Analysis requirements in NASA Procedural Requirement 8715.6</a:t>
            </a:r>
          </a:p>
          <a:p>
            <a:pPr lvl="1"/>
            <a:r>
              <a:rPr lang="en-US" dirty="0"/>
              <a:t>All NASA spacecraft required to perform conjunction risk assessment</a:t>
            </a:r>
          </a:p>
          <a:p>
            <a:pPr lvl="1"/>
            <a:r>
              <a:rPr lang="en-US" dirty="0"/>
              <a:t>Must use CARA or JSC equivalent for Human Spaceflight</a:t>
            </a:r>
          </a:p>
          <a:p>
            <a:pPr marL="171450" lvl="1" indent="0">
              <a:buNone/>
            </a:pPr>
            <a:endParaRPr lang="en-US" sz="800" dirty="0"/>
          </a:p>
          <a:p>
            <a:r>
              <a:rPr lang="en-US" dirty="0"/>
              <a:t>In 2020, more specific requirements were codified in a NASA Interim Directive (NID 7120.132), soon to be replaced by a CA-focused NPR.</a:t>
            </a:r>
          </a:p>
          <a:p>
            <a:pPr lvl="1"/>
            <a:r>
              <a:rPr lang="en-US" dirty="0"/>
              <a:t>NASA spacecraft now required to complete pre-launch studies to ensure they consider debris-related trades during design</a:t>
            </a:r>
          </a:p>
          <a:p>
            <a:r>
              <a:rPr lang="en-US" dirty="0"/>
              <a:t>Accompanying best practices document released to provide additional technical background and assist other operators in maturing their practices and keeping space safe and accessible </a:t>
            </a:r>
          </a:p>
          <a:p>
            <a:pPr lvl="1"/>
            <a:r>
              <a:rPr lang="en-US" dirty="0"/>
              <a:t>“NASA Spacecraft Conjunction Assessment and Collision Avoidance Best Practices Handbook” Available at </a:t>
            </a:r>
            <a:r>
              <a:rPr lang="en-US" dirty="0">
                <a:hlinkClick r:id="rId2"/>
              </a:rPr>
              <a:t>https://nodis3.gsfc.nasa.gov/OCE_docs/OCE_51.pdf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18C610-2C19-40CB-9BDA-542005565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42C3B-98D3-4B83-AAF2-B152EEF345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AD61C-6281-4840-93FA-9AF51D25C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191" y="2269258"/>
            <a:ext cx="1804042" cy="231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13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1F6F60-508A-014B-B2DD-8E2516AA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4464" y="5833697"/>
            <a:ext cx="685800" cy="167054"/>
          </a:xfrm>
        </p:spPr>
        <p:txBody>
          <a:bodyPr/>
          <a:lstStyle/>
          <a:p>
            <a:fld id="{9FDDC7CE-E2F1-F441-A4A9-7168D8559A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E86A29-D145-43BE-8D9A-6A36F8410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Design Considerations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970AADC3-A53D-4666-8C4E-326FF361B23A}"/>
              </a:ext>
            </a:extLst>
          </p:cNvPr>
          <p:cNvSpPr txBox="1">
            <a:spLocks/>
          </p:cNvSpPr>
          <p:nvPr/>
        </p:nvSpPr>
        <p:spPr>
          <a:xfrm>
            <a:off x="333161" y="1311802"/>
            <a:ext cx="8637103" cy="50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09550" indent="-209550" algn="l" defTabSz="457200" rtl="0" eaLnBrk="1" latinLnBrk="0" hangingPunct="1">
              <a:spcBef>
                <a:spcPct val="20000"/>
              </a:spcBef>
              <a:buClr>
                <a:srgbClr val="CA0000"/>
              </a:buClr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2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+mj-lt"/>
                <a:ea typeface="+mn-ea"/>
                <a:cs typeface="Arial"/>
              </a:defRPr>
            </a:lvl1pPr>
            <a:lvl2pPr marL="514350" indent="-171450" algn="l" defTabSz="457200" rtl="0" eaLnBrk="1" latinLnBrk="0" hangingPunct="1">
              <a:spcBef>
                <a:spcPct val="20000"/>
              </a:spcBef>
              <a:buClr>
                <a:srgbClr val="CA0000"/>
              </a:buClr>
              <a:buFont typeface="Arial" panose="020B0604020202020204" pitchFamily="34" charset="0"/>
              <a:buChar char="•"/>
              <a:tabLst/>
              <a:defRPr sz="1800" b="1" kern="1200">
                <a:solidFill>
                  <a:schemeClr val="tx2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+mj-lt"/>
                <a:ea typeface="+mn-ea"/>
                <a:cs typeface="Arial"/>
              </a:defRPr>
            </a:lvl2pPr>
            <a:lvl3pPr marL="723900" indent="-119063" algn="l" defTabSz="457200" rtl="0" eaLnBrk="1" latinLnBrk="0" hangingPunct="1">
              <a:spcBef>
                <a:spcPct val="20000"/>
              </a:spcBef>
              <a:buClr>
                <a:srgbClr val="CA0000"/>
              </a:buClr>
              <a:buFont typeface="Arial" panose="020B0604020202020204" pitchFamily="34" charset="0"/>
              <a:buChar char="•"/>
              <a:tabLst/>
              <a:defRPr sz="1600" b="1" kern="1200">
                <a:solidFill>
                  <a:schemeClr val="tx2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+mj-lt"/>
                <a:ea typeface="+mn-ea"/>
                <a:cs typeface="Arial"/>
              </a:defRPr>
            </a:lvl3pPr>
            <a:lvl4pPr marL="1028700" indent="-170260" algn="l" defTabSz="457200" rtl="0" eaLnBrk="1" latinLnBrk="0" hangingPunct="1">
              <a:spcBef>
                <a:spcPct val="20000"/>
              </a:spcBef>
              <a:buClr>
                <a:srgbClr val="CA0000"/>
              </a:buClr>
              <a:buFont typeface="Arial" panose="020B0604020202020204" pitchFamily="34" charset="0"/>
              <a:buChar char="•"/>
              <a:tabLst/>
              <a:defRPr sz="1600" b="1" kern="1200">
                <a:solidFill>
                  <a:schemeClr val="tx2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+mj-lt"/>
                <a:ea typeface="+mn-ea"/>
                <a:cs typeface="Arial"/>
              </a:defRPr>
            </a:lvl4pPr>
            <a:lvl5pPr marL="1285875" indent="-169069" algn="l" defTabSz="457200" rtl="0" eaLnBrk="1" latinLnBrk="0" hangingPunct="1">
              <a:spcBef>
                <a:spcPct val="20000"/>
              </a:spcBef>
              <a:buClr>
                <a:srgbClr val="CA0000"/>
              </a:buClr>
              <a:buFont typeface="Arial" panose="020B0604020202020204" pitchFamily="34" charset="0"/>
              <a:buChar char="•"/>
              <a:tabLst/>
              <a:defRPr sz="1600" b="1" kern="1200">
                <a:solidFill>
                  <a:schemeClr val="tx2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+mj-lt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It is important (and efficient) to make plans for conjunction assessment during spacecraft planning and design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CA process needs can be accommodated more easily prior to spacecraft fabrication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Develop and validate all processes and tools well in advance of launch</a:t>
            </a:r>
          </a:p>
          <a:p>
            <a:r>
              <a:rPr lang="en-US" dirty="0">
                <a:solidFill>
                  <a:schemeClr val="tx1"/>
                </a:solidFill>
              </a:rPr>
              <a:t>Key items to consider during design: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Orbit selection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Trackability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Deployment plan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Ephemeris generation process and tools</a:t>
            </a:r>
          </a:p>
          <a:p>
            <a:r>
              <a:rPr lang="en-US" dirty="0">
                <a:solidFill>
                  <a:schemeClr val="tx1"/>
                </a:solidFill>
              </a:rPr>
              <a:t>Lesson learned example: 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 NASA spacecraft assumed that two-line elements (TLEs) would be available for use in providing acquisition data to tracking radars.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After launch, it was discovered that the orbit was too low an inclination for DOD CA sensors to reliably track and maintain it, so TLEs were not available.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This situation could have been prevented through pre-launch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952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41DAE-7039-4245-91CC-64A09986F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Orbit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CDFA1-2522-457F-9F27-7C20B342E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" y="1422994"/>
            <a:ext cx="4977244" cy="3175744"/>
          </a:xfrm>
        </p:spPr>
        <p:txBody>
          <a:bodyPr>
            <a:normAutofit/>
          </a:bodyPr>
          <a:lstStyle/>
          <a:p>
            <a:r>
              <a:rPr lang="en-US" dirty="0"/>
              <a:t>Orbit Altitude Affects Event Rate:</a:t>
            </a:r>
          </a:p>
          <a:p>
            <a:pPr lvl="1"/>
            <a:r>
              <a:rPr lang="en-US" dirty="0"/>
              <a:t>Small changes in orbit altitude may make large differences in the number of close approaches </a:t>
            </a:r>
          </a:p>
          <a:p>
            <a:pPr marL="171450" lvl="1" indent="0">
              <a:buNone/>
            </a:pPr>
            <a:endParaRPr lang="en-US" dirty="0"/>
          </a:p>
          <a:p>
            <a:r>
              <a:rPr lang="en-US" dirty="0"/>
              <a:t>Co-Location:</a:t>
            </a:r>
          </a:p>
          <a:p>
            <a:pPr lvl="1"/>
            <a:r>
              <a:rPr lang="en-US" dirty="0"/>
              <a:t>Determining in advance that there are other neighbors in the intended location of the spacecraft allows planning of communication and space sharing operations concepts.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C31622F-A038-4B37-AAF4-5589F338A082}"/>
              </a:ext>
            </a:extLst>
          </p:cNvPr>
          <p:cNvSpPr txBox="1">
            <a:spLocks/>
          </p:cNvSpPr>
          <p:nvPr/>
        </p:nvSpPr>
        <p:spPr>
          <a:xfrm>
            <a:off x="81743" y="4538980"/>
            <a:ext cx="8412480" cy="17920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457200" rtl="0" eaLnBrk="1" latinLnBrk="0" hangingPunct="1">
              <a:spcBef>
                <a:spcPct val="20000"/>
              </a:spcBef>
              <a:buClr>
                <a:srgbClr val="CA0000"/>
              </a:buClr>
              <a:buFont typeface="Arial"/>
              <a:buChar char="•"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+mn-lt"/>
                <a:ea typeface="+mn-ea"/>
                <a:cs typeface="Arial"/>
              </a:defRPr>
            </a:lvl1pPr>
            <a:lvl2pPr marL="455613" indent="-284163" algn="l" defTabSz="457200" rtl="0" eaLnBrk="1" latinLnBrk="0" hangingPunct="1">
              <a:spcBef>
                <a:spcPct val="20000"/>
              </a:spcBef>
              <a:buClr>
                <a:srgbClr val="CA0000"/>
              </a:buClr>
              <a:buFont typeface="Arial"/>
              <a:buChar char="–"/>
              <a:tabLst>
                <a:tab pos="341313" algn="l"/>
              </a:tabLst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+mn-lt"/>
                <a:ea typeface="+mn-ea"/>
                <a:cs typeface="Arial"/>
              </a:defRPr>
            </a:lvl2pPr>
            <a:lvl3pPr marL="741363" indent="-228600" algn="l" defTabSz="457200" rtl="0" eaLnBrk="1" latinLnBrk="0" hangingPunct="1">
              <a:spcBef>
                <a:spcPct val="20000"/>
              </a:spcBef>
              <a:buClr>
                <a:srgbClr val="CA0000"/>
              </a:buClr>
              <a:buFont typeface="Arial"/>
              <a:buChar char="•"/>
              <a:tabLst>
                <a:tab pos="569913" algn="l"/>
              </a:tabLst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+mn-lt"/>
                <a:ea typeface="+mn-ea"/>
                <a:cs typeface="Arial"/>
              </a:defRPr>
            </a:lvl3pPr>
            <a:lvl4pPr marL="1025525" indent="-284163" algn="l" defTabSz="457200" rtl="0" eaLnBrk="1" latinLnBrk="0" hangingPunct="1">
              <a:spcBef>
                <a:spcPct val="20000"/>
              </a:spcBef>
              <a:buClr>
                <a:srgbClr val="CA0000"/>
              </a:buClr>
              <a:buFont typeface="Arial"/>
              <a:buChar char="–"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+mn-lt"/>
                <a:ea typeface="+mn-ea"/>
                <a:cs typeface="Arial"/>
              </a:defRPr>
            </a:lvl4pPr>
            <a:lvl5pPr marL="1254125" indent="-228600" algn="l" defTabSz="457200" rtl="0" eaLnBrk="1" latinLnBrk="0" hangingPunct="1">
              <a:spcBef>
                <a:spcPct val="20000"/>
              </a:spcBef>
              <a:buClr>
                <a:srgbClr val="CA0000"/>
              </a:buClr>
              <a:buFont typeface="Arial"/>
              <a:buChar char="»"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+mn-lt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Transiting to final orbital position can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create CA complexities</a:t>
            </a:r>
          </a:p>
          <a:p>
            <a:pPr lvl="1"/>
            <a:r>
              <a:rPr lang="en-US" dirty="0"/>
              <a:t>Transiting spacecraft should yield way to on-station spacecraft</a:t>
            </a:r>
          </a:p>
          <a:p>
            <a:pPr lvl="1"/>
            <a:r>
              <a:rPr lang="en-US" dirty="0"/>
              <a:t>Frequent, sometimes constant, maneuvering must be modeled in ephemerides provided to 18 SDS to communicate position to neighboring spacecraft</a:t>
            </a:r>
          </a:p>
          <a:p>
            <a:pPr lvl="1"/>
            <a:r>
              <a:rPr lang="en-US" dirty="0"/>
              <a:t>Transiting through constellations or large groups of active payloads requires frequent contact with other O/</a:t>
            </a:r>
            <a:r>
              <a:rPr lang="en-US" dirty="0" err="1"/>
              <a:t>Os</a:t>
            </a:r>
            <a:r>
              <a:rPr lang="en-US" dirty="0"/>
              <a:t> to adjudicate close approaches</a:t>
            </a:r>
          </a:p>
          <a:p>
            <a:pPr lvl="1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CD8513-9042-44E1-BCF2-D1333E101994}"/>
              </a:ext>
            </a:extLst>
          </p:cNvPr>
          <p:cNvSpPr txBox="1"/>
          <p:nvPr/>
        </p:nvSpPr>
        <p:spPr>
          <a:xfrm>
            <a:off x="6665600" y="3558309"/>
            <a:ext cx="227487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*NASA CARA Program. (2019) Unpublished internal data.</a:t>
            </a:r>
            <a:endParaRPr lang="en-US" sz="700" dirty="0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105CDEB0-08C0-3ED5-903A-79DC942F1B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5"/>
          <a:stretch/>
        </p:blipFill>
        <p:spPr>
          <a:xfrm>
            <a:off x="4479633" y="1314920"/>
            <a:ext cx="4664365" cy="211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11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6645" y="1269850"/>
            <a:ext cx="8686801" cy="5298740"/>
          </a:xfrm>
        </p:spPr>
        <p:txBody>
          <a:bodyPr>
            <a:normAutofit/>
          </a:bodyPr>
          <a:lstStyle/>
          <a:p>
            <a:r>
              <a:rPr lang="en-US" sz="2200" dirty="0"/>
              <a:t>Technology advances make possible spacecraft that are too small to be tracked by the Space Surveillance Network (SSN)</a:t>
            </a:r>
          </a:p>
          <a:p>
            <a:pPr marL="514350" lvl="1" indent="-169069"/>
            <a:r>
              <a:rPr lang="en-US" sz="1900" dirty="0"/>
              <a:t>SSN is the DOD USSF resource assigned to track all on-orbit objects</a:t>
            </a:r>
          </a:p>
          <a:p>
            <a:pPr marL="514350" lvl="1" indent="-169069"/>
            <a:r>
              <a:rPr lang="en-US" sz="1900" dirty="0"/>
              <a:t>Objects must be &gt;10 cm to be tracked reliably in LEO </a:t>
            </a:r>
          </a:p>
          <a:p>
            <a:pPr marL="514350" lvl="1" indent="-169069"/>
            <a:r>
              <a:rPr lang="en-US" sz="1900" dirty="0"/>
              <a:t>Objects must be &gt;50 cm to be tracked reliably in GEO </a:t>
            </a:r>
          </a:p>
          <a:p>
            <a:pPr marL="514350" lvl="1" indent="-169069"/>
            <a:r>
              <a:rPr lang="en-US" sz="2000" dirty="0"/>
              <a:t>Passive tracking not currently available beyond GEO (e.g., cis-lunar)</a:t>
            </a:r>
            <a:endParaRPr lang="en-US" sz="1900" dirty="0"/>
          </a:p>
          <a:p>
            <a:pPr marL="514350" lvl="1" indent="-169069"/>
            <a:r>
              <a:rPr lang="en-US" sz="1900" dirty="0"/>
              <a:t>CA can be performed only against well tracked objects in the catalog</a:t>
            </a:r>
            <a:br>
              <a:rPr lang="en-US" dirty="0"/>
            </a:br>
            <a:endParaRPr lang="en-US" dirty="0"/>
          </a:p>
          <a:p>
            <a:r>
              <a:rPr lang="en-US" sz="2200" dirty="0"/>
              <a:t>Un-trackable objects on orbit pose a threat to flight safety</a:t>
            </a:r>
            <a:endParaRPr lang="en-US" dirty="0"/>
          </a:p>
          <a:p>
            <a:pPr lvl="1"/>
            <a:r>
              <a:rPr lang="en-US" dirty="0"/>
              <a:t>Objects in low inclination orbits (fewer SSN sensors with geometric visibility)</a:t>
            </a:r>
          </a:p>
          <a:p>
            <a:pPr lvl="1"/>
            <a:r>
              <a:rPr lang="en-US" dirty="0"/>
              <a:t>Objects in eccentric orbits (perigee can be away from radars and satellite can be too dim at apogee for optical sensors)</a:t>
            </a:r>
            <a:br>
              <a:rPr lang="en-US" dirty="0">
                <a:solidFill>
                  <a:srgbClr val="19387A"/>
                </a:solidFill>
              </a:rPr>
            </a:br>
            <a:endParaRPr lang="en-US" sz="2200" dirty="0">
              <a:solidFill>
                <a:srgbClr val="19387A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Trackability [1 of 2]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167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6645" y="1269850"/>
            <a:ext cx="8686801" cy="5298740"/>
          </a:xfrm>
        </p:spPr>
        <p:txBody>
          <a:bodyPr>
            <a:normAutofit fontScale="92500"/>
          </a:bodyPr>
          <a:lstStyle/>
          <a:p>
            <a:r>
              <a:rPr lang="en-US" sz="2600" dirty="0"/>
              <a:t>Potential workarounds include:</a:t>
            </a:r>
          </a:p>
          <a:p>
            <a:pPr lvl="1"/>
            <a:r>
              <a:rPr lang="en-US" sz="2000" dirty="0"/>
              <a:t>Provide O/O ephemerides (does not work after end of operations)</a:t>
            </a:r>
          </a:p>
          <a:p>
            <a:pPr lvl="1"/>
            <a:r>
              <a:rPr lang="en-US" sz="2000" dirty="0">
                <a:effectLst/>
                <a:ea typeface="Calibri" panose="020F0502020204030204" pitchFamily="34" charset="0"/>
              </a:rPr>
              <a:t>On-board tracking radio beacon to provide position and ID</a:t>
            </a:r>
          </a:p>
          <a:p>
            <a:pPr lvl="1"/>
            <a:r>
              <a:rPr lang="en-US" sz="2000" dirty="0">
                <a:effectLst/>
                <a:ea typeface="Calibri" panose="020F0502020204030204" pitchFamily="34" charset="0"/>
              </a:rPr>
              <a:t>Corner cubes and an arrangement with a laser tracking facility to track and identify the payload</a:t>
            </a:r>
          </a:p>
          <a:p>
            <a:pPr lvl="1"/>
            <a:r>
              <a:rPr lang="en-US" sz="2000" dirty="0">
                <a:effectLst/>
                <a:ea typeface="Times New Roman" panose="02020603050405020304" pitchFamily="18" charset="0"/>
              </a:rPr>
              <a:t>Coded light signals from a light source on the exterior of the spacecraft</a:t>
            </a:r>
          </a:p>
          <a:p>
            <a:pPr lvl="1"/>
            <a:r>
              <a:rPr lang="en-US" sz="2000" dirty="0">
                <a:effectLst/>
                <a:ea typeface="Times New Roman" panose="02020603050405020304" pitchFamily="18" charset="0"/>
              </a:rPr>
              <a:t>Radio frequency interrogation of an exterior Van Atta array</a:t>
            </a:r>
          </a:p>
          <a:p>
            <a:pPr lvl="1"/>
            <a:r>
              <a:rPr lang="en-US" sz="2000" dirty="0">
                <a:effectLst/>
                <a:ea typeface="Times New Roman" panose="02020603050405020304" pitchFamily="18" charset="0"/>
              </a:rPr>
              <a:t>Passive increase of albedo</a:t>
            </a:r>
            <a:endParaRPr lang="en-US" sz="1900" dirty="0"/>
          </a:p>
          <a:p>
            <a:pPr marL="514350" lvl="1" indent="-169069"/>
            <a:endParaRPr lang="en-US" dirty="0"/>
          </a:p>
          <a:p>
            <a:r>
              <a:rPr lang="en-US" sz="2600" dirty="0"/>
              <a:t>Best Practice:</a:t>
            </a:r>
          </a:p>
          <a:p>
            <a:pPr lvl="1"/>
            <a:r>
              <a:rPr lang="en-US" sz="2000" dirty="0"/>
              <a:t>Ensure objects are large enough to be tracked passively on-orbit.  This enables tracking even after the spacecraft is no longer operational, until demise.</a:t>
            </a:r>
          </a:p>
          <a:p>
            <a:pPr lvl="1"/>
            <a:r>
              <a:rPr lang="en-US" sz="2000" dirty="0"/>
              <a:t>At injection, make sure object is placed far enough away from other deployed satellites and on-orbit objects to allow unique, unambiguous tracking</a:t>
            </a:r>
            <a:br>
              <a:rPr lang="en-US" dirty="0">
                <a:solidFill>
                  <a:srgbClr val="19387A"/>
                </a:solidFill>
              </a:rPr>
            </a:br>
            <a:endParaRPr lang="en-US" sz="2200" dirty="0">
              <a:solidFill>
                <a:srgbClr val="19387A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Trackability [2 of 2]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42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6F87-5C3F-47C7-BF7D-7704D7765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00F50-0289-4E99-AEDB-0D5F1F4A5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Issue: complex deployments create cataloguing difficulties</a:t>
            </a:r>
          </a:p>
          <a:p>
            <a:pPr lvl="1"/>
            <a:r>
              <a:rPr lang="en-US" dirty="0"/>
              <a:t>Rapid child deployments proliferate deployed satellites, when parents may already be difficult to distinguish, track, and catalog depending on number of objects deployed</a:t>
            </a:r>
          </a:p>
          <a:p>
            <a:pPr lvl="1"/>
            <a:r>
              <a:rPr lang="en-US" dirty="0"/>
              <a:t>Tethered deployments follow non-Keplerian trajectories; difficult to maintain orbit in catalog</a:t>
            </a:r>
          </a:p>
          <a:p>
            <a:r>
              <a:rPr lang="en-US" dirty="0"/>
              <a:t>Approach: attempt to simplify/prepare for situation</a:t>
            </a:r>
          </a:p>
          <a:p>
            <a:pPr lvl="1"/>
            <a:r>
              <a:rPr lang="en-US" dirty="0"/>
              <a:t>Delay child deployments until 18 SDS is able to catalogue parent</a:t>
            </a:r>
          </a:p>
          <a:p>
            <a:pPr lvl="1"/>
            <a:r>
              <a:rPr lang="en-US" dirty="0"/>
              <a:t>For tethered deployments, work out tracking/maintenance strategy with 18 SDS in advance of launch</a:t>
            </a:r>
          </a:p>
          <a:p>
            <a:r>
              <a:rPr lang="en-US" dirty="0"/>
              <a:t>Rideshare missions must rely on launch provider to protect their spacecraft by using safe deployment practices</a:t>
            </a:r>
          </a:p>
        </p:txBody>
      </p:sp>
    </p:spTree>
    <p:extLst>
      <p:ext uri="{BB962C8B-B14F-4D97-AF65-F5344CB8AC3E}">
        <p14:creationId xmlns:p14="http://schemas.microsoft.com/office/powerpoint/2010/main" val="3681634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3448" y="1250066"/>
            <a:ext cx="8637103" cy="5079486"/>
          </a:xfrm>
        </p:spPr>
        <p:txBody>
          <a:bodyPr>
            <a:normAutofit fontScale="92500"/>
          </a:bodyPr>
          <a:lstStyle/>
          <a:p>
            <a:r>
              <a:rPr lang="en-US" dirty="0"/>
              <a:t>Since close approaches are computed using predictions of future spacecraft position, those predictions must be accurate enough to enable maneuver planning.</a:t>
            </a:r>
          </a:p>
          <a:p>
            <a:r>
              <a:rPr lang="en-US" dirty="0"/>
              <a:t>If spacecraft is not passively trackable or if it is maneuverable, predicted trajectory information must be provided to 18 SDS to enable close approach computation.</a:t>
            </a:r>
          </a:p>
          <a:p>
            <a:pPr lvl="1"/>
            <a:r>
              <a:rPr lang="en-US" dirty="0"/>
              <a:t>At least once per day</a:t>
            </a:r>
          </a:p>
          <a:p>
            <a:pPr lvl="1"/>
            <a:r>
              <a:rPr lang="en-US" dirty="0"/>
              <a:t>Predicted at least 7 days into the future</a:t>
            </a:r>
          </a:p>
          <a:p>
            <a:pPr lvl="1"/>
            <a:r>
              <a:rPr lang="en-US" dirty="0"/>
              <a:t>Quality modelling, especially atmospheric drag, must be used to reduce errors</a:t>
            </a:r>
          </a:p>
          <a:p>
            <a:pPr lvl="1"/>
            <a:r>
              <a:rPr lang="en-US" dirty="0"/>
              <a:t>Include realistic covariances</a:t>
            </a:r>
          </a:p>
          <a:p>
            <a:r>
              <a:rPr lang="en-US" dirty="0"/>
              <a:t>Two Line Elements (TLEs, e.g. obtained from </a:t>
            </a:r>
            <a:r>
              <a:rPr lang="en-US" dirty="0" err="1"/>
              <a:t>SpaceTrack.org</a:t>
            </a:r>
            <a:r>
              <a:rPr lang="en-US" dirty="0"/>
              <a:t>) are </a:t>
            </a:r>
            <a:r>
              <a:rPr lang="en-US" u="sng" dirty="0"/>
              <a:t>NOT SUFFICIENT </a:t>
            </a:r>
            <a:r>
              <a:rPr lang="en-US" dirty="0"/>
              <a:t>FOR CA</a:t>
            </a:r>
          </a:p>
          <a:p>
            <a:pPr lvl="1"/>
            <a:r>
              <a:rPr lang="en-US" dirty="0"/>
              <a:t>1-2 km theory error is too large for maneuver planning</a:t>
            </a:r>
          </a:p>
          <a:p>
            <a:pPr lvl="1"/>
            <a:r>
              <a:rPr lang="en-US" dirty="0"/>
              <a:t>No covariance available to compute probability of collision and make risk decision</a:t>
            </a:r>
          </a:p>
          <a:p>
            <a:r>
              <a:rPr lang="en-US" dirty="0"/>
              <a:t>Maintain </a:t>
            </a:r>
            <a:r>
              <a:rPr lang="en-US" dirty="0">
                <a:solidFill>
                  <a:srgbClr val="65CBFA"/>
                </a:solidFill>
              </a:rPr>
              <a:t>Space-Track.org </a:t>
            </a:r>
            <a:r>
              <a:rPr lang="en-US" dirty="0"/>
              <a:t>information, </a:t>
            </a:r>
          </a:p>
          <a:p>
            <a:pPr lvl="1"/>
            <a:r>
              <a:rPr lang="en-US" dirty="0"/>
              <a:t>Contact information (24x7, since other O/</a:t>
            </a:r>
            <a:r>
              <a:rPr lang="en-US" dirty="0" err="1"/>
              <a:t>Os</a:t>
            </a:r>
            <a:r>
              <a:rPr lang="en-US" dirty="0"/>
              <a:t> may be in a different time zone)</a:t>
            </a:r>
          </a:p>
          <a:p>
            <a:pPr lvl="1"/>
            <a:r>
              <a:rPr lang="en-US" dirty="0"/>
              <a:t>Active and maneuverable status flags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6461" y="8026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Ephemeris Generation Process and Tools:</a:t>
            </a:r>
            <a:br>
              <a:rPr lang="en-US" dirty="0"/>
            </a:br>
            <a:r>
              <a:rPr lang="en-US" dirty="0"/>
              <a:t>Producing a CA-Quality Ephemeris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767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76D92-33E1-4D69-8A7D-0A4ACE37C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ADF4E"/>
                </a:solidFill>
              </a:rPr>
              <a:t>Challenges and Future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F192A-8209-402A-B802-0A667F00A5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83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8235" y="1351131"/>
            <a:ext cx="8637103" cy="5079486"/>
          </a:xfrm>
        </p:spPr>
        <p:txBody>
          <a:bodyPr>
            <a:normAutofit/>
          </a:bodyPr>
          <a:lstStyle/>
          <a:p>
            <a:r>
              <a:rPr lang="en-US" dirty="0"/>
              <a:t>Becoming more common for satellites to employ autonomous maneuvering (especially large constellations)</a:t>
            </a:r>
          </a:p>
          <a:p>
            <a:pPr lvl="1"/>
            <a:r>
              <a:rPr lang="en-US" dirty="0"/>
              <a:t>Current example: SpaceX’s </a:t>
            </a:r>
            <a:r>
              <a:rPr lang="en-US" dirty="0" err="1"/>
              <a:t>Starlink</a:t>
            </a:r>
            <a:r>
              <a:rPr lang="en-US" dirty="0"/>
              <a:t>, ~2000 active satellites operated this way</a:t>
            </a:r>
          </a:p>
          <a:p>
            <a:r>
              <a:rPr lang="en-US" dirty="0"/>
              <a:t>Maneuvers automatically commanded/executed</a:t>
            </a:r>
          </a:p>
          <a:p>
            <a:pPr lvl="1"/>
            <a:r>
              <a:rPr lang="en-US" dirty="0"/>
              <a:t>Often ground systems do not even know of maneuvers until after execution</a:t>
            </a:r>
          </a:p>
          <a:p>
            <a:r>
              <a:rPr lang="en-US" dirty="0"/>
              <a:t>CA can also be executed autonomously</a:t>
            </a:r>
          </a:p>
          <a:p>
            <a:pPr lvl="1"/>
            <a:r>
              <a:rPr lang="en-US" dirty="0"/>
              <a:t>Conjunction Data Messages (CDMs) for upcoming conjunctions uploaded to spacecraft</a:t>
            </a:r>
          </a:p>
          <a:p>
            <a:pPr lvl="1"/>
            <a:r>
              <a:rPr lang="en-US" dirty="0"/>
              <a:t>On-board CA software can determine risk based on spacecraft’s latest position information, plan maneuvers to avoid close approaches, and execute them</a:t>
            </a:r>
          </a:p>
          <a:p>
            <a:pPr lvl="1"/>
            <a:r>
              <a:rPr lang="en-US" dirty="0"/>
              <a:t>If CDMs generated with sufficiently large screening volume, then autonomous CA likely to be effective against debris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6461" y="80269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Satellite Autonomous Maneuvering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643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4A099B-BAF5-4E89-B3AA-8DD6CB239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1384663"/>
            <a:ext cx="8671033" cy="4971687"/>
          </a:xfrm>
        </p:spPr>
        <p:txBody>
          <a:bodyPr>
            <a:normAutofit/>
          </a:bodyPr>
          <a:lstStyle/>
          <a:p>
            <a:r>
              <a:rPr lang="en-US" dirty="0"/>
              <a:t>Autonomous systems program maneuvers and perform CA based on CDMs uploaded as frequently as contacts allow</a:t>
            </a:r>
          </a:p>
          <a:p>
            <a:r>
              <a:rPr lang="en-US" dirty="0"/>
              <a:t>Co-located autonomously-controlled constellations need other solutions</a:t>
            </a:r>
          </a:p>
          <a:p>
            <a:pPr lvl="1"/>
            <a:r>
              <a:rPr lang="en-US" dirty="0"/>
              <a:t>Two satellites in conjunction from different constellations may be planning mitigation actions, but neither knows what the other is planning to do</a:t>
            </a:r>
          </a:p>
          <a:p>
            <a:pPr lvl="1"/>
            <a:r>
              <a:rPr lang="en-US" dirty="0"/>
              <a:t>Satellites could therefore maneuver into each other</a:t>
            </a:r>
          </a:p>
          <a:p>
            <a:r>
              <a:rPr lang="en-US" dirty="0"/>
              <a:t>For autonomous CA with other active satellites, latencies in information exchange cause CA problems</a:t>
            </a:r>
          </a:p>
          <a:p>
            <a:pPr lvl="1"/>
            <a:r>
              <a:rPr lang="en-US" dirty="0"/>
              <a:t>Non-autonomous active satellites need to refrain from maneuvers 12-24 hours before close approaches with autonomous satellites</a:t>
            </a:r>
          </a:p>
          <a:p>
            <a:pPr lvl="1"/>
            <a:r>
              <a:rPr lang="en-US" dirty="0"/>
              <a:t>Allows sufficient time for submitted ephemeris that includes their maneuver to be screened for CA and these screening results uploaded to autonomous system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ED6C9B-44C5-472F-B1CB-DBDDEF832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Autonomous Flight Dynamics:</a:t>
            </a:r>
            <a:br>
              <a:rPr lang="en-US" dirty="0"/>
            </a:br>
            <a:r>
              <a:rPr lang="en-US" dirty="0"/>
              <a:t>Active-vs-Active CA Issue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95937-CF55-4A60-8543-4194C8F717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382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12701D-105E-47C4-8093-34535254F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is part of an industry consortium to develop a pathfinder solution</a:t>
            </a:r>
          </a:p>
          <a:p>
            <a:pPr lvl="1"/>
            <a:r>
              <a:rPr lang="en-US" dirty="0"/>
              <a:t>NASA experimental autonomous constellation (Starling) will be collocated with Starlink constellation, forcing the issue</a:t>
            </a:r>
          </a:p>
          <a:p>
            <a:pPr lvl="1"/>
            <a:r>
              <a:rPr lang="en-US" dirty="0"/>
              <a:t>Consortium among NASA Ames, NASA CARA, SpaceX, Emergent Technologies, and UT Austin to develop and demonstrate a prototype autonomous CA approach</a:t>
            </a:r>
          </a:p>
          <a:p>
            <a:pPr lvl="1"/>
            <a:r>
              <a:rPr lang="en-US" dirty="0"/>
              <a:t>“Mother May I” solution utilized</a:t>
            </a:r>
          </a:p>
          <a:p>
            <a:r>
              <a:rPr lang="en-US" dirty="0"/>
              <a:t>Infrastructure being built out. Ground testing underway</a:t>
            </a:r>
          </a:p>
          <a:p>
            <a:r>
              <a:rPr lang="en-US" dirty="0"/>
              <a:t>Department of Commerce (DOC) participates in observer status</a:t>
            </a:r>
          </a:p>
          <a:p>
            <a:pPr lvl="1"/>
            <a:r>
              <a:rPr lang="en-US" dirty="0"/>
              <a:t>Designated to assume space traffic management responsibility</a:t>
            </a:r>
          </a:p>
          <a:p>
            <a:pPr lvl="1"/>
            <a:r>
              <a:rPr lang="en-US" dirty="0"/>
              <a:t>Successful demonstration of approach expected to be embraced by DOC</a:t>
            </a:r>
          </a:p>
          <a:p>
            <a:r>
              <a:rPr lang="en-US" dirty="0"/>
              <a:t>Day-long session on this issue and investigated approaches to be presented in a conference venue this coming winter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E2D8E6-D4F0-4E8C-865E-9A6489437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8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Active-vs-Active CA Issue:</a:t>
            </a:r>
            <a:br>
              <a:rPr lang="en-US" dirty="0"/>
            </a:br>
            <a:r>
              <a:rPr lang="en-US" dirty="0"/>
              <a:t>Current Resolution Efforts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3738F-C2E7-47BE-99AA-B4516A473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666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Catalog of non-cooperatively tracked objects used in CA only available near Earth</a:t>
            </a:r>
          </a:p>
          <a:p>
            <a:r>
              <a:rPr lang="en-US" dirty="0"/>
              <a:t>Activity at Moon, Mars, and </a:t>
            </a:r>
            <a:r>
              <a:rPr lang="en-US" dirty="0" err="1"/>
              <a:t>Libration</a:t>
            </a:r>
            <a:r>
              <a:rPr lang="en-US" dirty="0"/>
              <a:t> points increasing risk of collision without screening</a:t>
            </a:r>
          </a:p>
          <a:p>
            <a:r>
              <a:rPr lang="en-US" dirty="0"/>
              <a:t>DOD developing cis-lunar catalog and screening capability</a:t>
            </a:r>
          </a:p>
          <a:p>
            <a:pPr lvl="1"/>
            <a:r>
              <a:rPr lang="en-US" dirty="0"/>
              <a:t>Requirements not yet defined</a:t>
            </a:r>
          </a:p>
          <a:p>
            <a:pPr lvl="1"/>
            <a:r>
              <a:rPr lang="en-US" dirty="0"/>
              <a:t>Implementation is many years away</a:t>
            </a:r>
          </a:p>
          <a:p>
            <a:r>
              <a:rPr lang="en-US" dirty="0"/>
              <a:t>NASA </a:t>
            </a:r>
            <a:r>
              <a:rPr lang="en-US" dirty="0" err="1"/>
              <a:t>Multimission</a:t>
            </a:r>
            <a:r>
              <a:rPr lang="en-US" dirty="0"/>
              <a:t> Automated </a:t>
            </a:r>
            <a:r>
              <a:rPr lang="en-US" dirty="0" err="1"/>
              <a:t>Deepspace</a:t>
            </a:r>
            <a:r>
              <a:rPr lang="en-US" dirty="0"/>
              <a:t> Conjunction Assessment Process (MADCAP) provides </a:t>
            </a:r>
            <a:r>
              <a:rPr lang="en-US" dirty="0" err="1"/>
              <a:t>ephem</a:t>
            </a:r>
            <a:r>
              <a:rPr lang="en-US" dirty="0"/>
              <a:t>-on-</a:t>
            </a:r>
            <a:r>
              <a:rPr lang="en-US" dirty="0" err="1"/>
              <a:t>ephem</a:t>
            </a:r>
            <a:r>
              <a:rPr lang="en-US" dirty="0"/>
              <a:t> screening for missions that utilize DSN</a:t>
            </a:r>
          </a:p>
          <a:p>
            <a:pPr lvl="1"/>
            <a:r>
              <a:rPr lang="en-US" dirty="0"/>
              <a:t>Not Pc based; most operators do not provide covariance</a:t>
            </a:r>
          </a:p>
          <a:p>
            <a:pPr lvl="1"/>
            <a:r>
              <a:rPr lang="en-US" dirty="0"/>
              <a:t>Relies on sharing of data; sharing of non-NASA data encouraged</a:t>
            </a:r>
          </a:p>
          <a:p>
            <a:r>
              <a:rPr lang="en-US" dirty="0">
                <a:effectLst/>
              </a:rPr>
              <a:t>NASA continues to work with DoD on beyond GEO SSA capabilities.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Cis-lunar 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529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1F2C15-3364-47FC-923C-D81068565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Department of Commerce charged with establishing a civil-space-run CA process</a:t>
            </a:r>
          </a:p>
          <a:p>
            <a:pPr lvl="1"/>
            <a:r>
              <a:rPr lang="en-US" dirty="0"/>
              <a:t>NASA and DOC in discussions to determine potential for partnerships</a:t>
            </a:r>
          </a:p>
          <a:p>
            <a:pPr lvl="1"/>
            <a:endParaRPr lang="en-US" dirty="0"/>
          </a:p>
          <a:p>
            <a:r>
              <a:rPr lang="en-US" dirty="0"/>
              <a:t>NASA continues to update its Best Practices document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111BDC-A35C-4D3B-98A9-1EE3B526E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B23B1-01C9-44A2-95A0-E2592CEA63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547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002B78-8348-44E3-B2C8-3EAEC2CFC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83" y="1272212"/>
            <a:ext cx="8399417" cy="4650752"/>
          </a:xfrm>
        </p:spPr>
        <p:txBody>
          <a:bodyPr/>
          <a:lstStyle/>
          <a:p>
            <a:r>
              <a:rPr lang="en-US" dirty="0"/>
              <a:t>Increasing congestion of space accentuates need to follow CA best practices</a:t>
            </a:r>
          </a:p>
          <a:p>
            <a:pPr lvl="1"/>
            <a:r>
              <a:rPr lang="en-US" dirty="0"/>
              <a:t>Particularly/especially in LEO</a:t>
            </a:r>
          </a:p>
          <a:p>
            <a:r>
              <a:rPr lang="en-US" dirty="0"/>
              <a:t>Best Practices are incorporated most cheaply/efficiently when designed in from the beginning</a:t>
            </a:r>
          </a:p>
          <a:p>
            <a:r>
              <a:rPr lang="en-US" dirty="0"/>
              <a:t>NASA CARA committed to develop/refine appropriate best practices</a:t>
            </a:r>
          </a:p>
          <a:p>
            <a:pPr lvl="1"/>
            <a:r>
              <a:rPr lang="en-US" dirty="0"/>
              <a:t>Integrate feedback from space operators</a:t>
            </a:r>
          </a:p>
          <a:p>
            <a:pPr lvl="1"/>
            <a:r>
              <a:rPr lang="en-US" dirty="0"/>
              <a:t>Expand coverage to address emerging areas of interest</a:t>
            </a:r>
          </a:p>
          <a:p>
            <a:pPr lvl="1"/>
            <a:r>
              <a:rPr lang="en-US" dirty="0"/>
              <a:t>Continue to focus on a safe space environment for all operators</a:t>
            </a:r>
            <a:endParaRPr lang="en-US" dirty="0">
              <a:highlight>
                <a:srgbClr val="FFFF00"/>
              </a:highlight>
            </a:endParaRPr>
          </a:p>
          <a:p>
            <a:pPr lvl="1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B4DD793-BB29-49E8-BABB-364A9A997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1D95E-B4EF-4B86-8A4F-7D419CA328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6A4392-DDEB-44E3-BCF1-958A1A4C90A2}"/>
              </a:ext>
            </a:extLst>
          </p:cNvPr>
          <p:cNvSpPr txBox="1"/>
          <p:nvPr/>
        </p:nvSpPr>
        <p:spPr>
          <a:xfrm>
            <a:off x="6051550" y="5773658"/>
            <a:ext cx="1836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NASA CA website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A7136F-F69A-4EB5-B9D3-593FFDF4475D}"/>
              </a:ext>
            </a:extLst>
          </p:cNvPr>
          <p:cNvSpPr txBox="1"/>
          <p:nvPr/>
        </p:nvSpPr>
        <p:spPr>
          <a:xfrm>
            <a:off x="3343215" y="5770325"/>
            <a:ext cx="22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CARA Tool Repository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0FCD89-F4E9-49E2-9F96-BB3C38954E8A}"/>
              </a:ext>
            </a:extLst>
          </p:cNvPr>
          <p:cNvSpPr txBox="1"/>
          <p:nvPr/>
        </p:nvSpPr>
        <p:spPr>
          <a:xfrm>
            <a:off x="852062" y="5773658"/>
            <a:ext cx="207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NASA CA Handbook</a:t>
            </a:r>
          </a:p>
        </p:txBody>
      </p:sp>
      <p:pic>
        <p:nvPicPr>
          <p:cNvPr id="12" name="Picture 11" descr="Qr code&#10;&#10;Description automatically generated">
            <a:extLst>
              <a:ext uri="{FF2B5EF4-FFF2-40B4-BE49-F238E27FC236}">
                <a16:creationId xmlns:a16="http://schemas.microsoft.com/office/drawing/2014/main" id="{2C2A1E40-7A4C-491B-8929-AACD1BD30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912" y="3997169"/>
            <a:ext cx="1848610" cy="1848610"/>
          </a:xfrm>
          <a:prstGeom prst="rect">
            <a:avLst/>
          </a:prstGeom>
        </p:spPr>
      </p:pic>
      <p:pic>
        <p:nvPicPr>
          <p:cNvPr id="14" name="Picture 13" descr="Qr code Handbook&#10;&#10;Description automatically generated">
            <a:extLst>
              <a:ext uri="{FF2B5EF4-FFF2-40B4-BE49-F238E27FC236}">
                <a16:creationId xmlns:a16="http://schemas.microsoft.com/office/drawing/2014/main" id="{6CA0FC52-C53D-4CAF-8881-A91D628C0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828" y="4011466"/>
            <a:ext cx="1848610" cy="1848610"/>
          </a:xfrm>
          <a:prstGeom prst="rect">
            <a:avLst/>
          </a:prstGeom>
        </p:spPr>
      </p:pic>
      <p:pic>
        <p:nvPicPr>
          <p:cNvPr id="8" name="Picture 7" descr="Qr code CARA Website&#10;&#10;Description automatically generated">
            <a:extLst>
              <a:ext uri="{FF2B5EF4-FFF2-40B4-BE49-F238E27FC236}">
                <a16:creationId xmlns:a16="http://schemas.microsoft.com/office/drawing/2014/main" id="{A46DCD69-8EF9-4FBB-9E53-1DA9F4779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2038" y="3965345"/>
            <a:ext cx="1912258" cy="191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93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ASA.gif" descr="NASA meatball logo">
            <a:extLst>
              <a:ext uri="{FF2B5EF4-FFF2-40B4-BE49-F238E27FC236}">
                <a16:creationId xmlns:a16="http://schemas.microsoft.com/office/drawing/2014/main" id="{9E60C1DA-D642-0648-A514-883083268256}"/>
              </a:ext>
            </a:extLst>
          </p:cNvPr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3313986" y="2347108"/>
            <a:ext cx="2516027" cy="21637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A0F1F3-D553-A253-D07A-74038EF13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7" y="4354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63625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002B78-8348-44E3-B2C8-3EAEC2CFC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		</a:t>
            </a:r>
          </a:p>
          <a:p>
            <a:pPr marL="0" indent="0">
              <a:buNone/>
            </a:pPr>
            <a:r>
              <a:rPr lang="en-US" dirty="0"/>
              <a:t>			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B4DD793-BB29-49E8-BABB-364A9A997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1D95E-B4EF-4B86-8A4F-7D419CA328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37674-C2EF-49DD-B547-2006DC0D39DB}" type="slidenum">
              <a:rPr lang="en-US" smtClean="0"/>
              <a:t>27</a:t>
            </a:fld>
            <a:endParaRPr lang="en-US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CB9F3C4B-B849-8DC4-1FAC-44A47436C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383666"/>
              </p:ext>
            </p:extLst>
          </p:nvPr>
        </p:nvGraphicFramePr>
        <p:xfrm>
          <a:off x="457200" y="1486115"/>
          <a:ext cx="6096000" cy="445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754">
                  <a:extLst>
                    <a:ext uri="{9D8B030D-6E8A-4147-A177-3AD203B41FA5}">
                      <a16:colId xmlns:a16="http://schemas.microsoft.com/office/drawing/2014/main" val="3452070026"/>
                    </a:ext>
                  </a:extLst>
                </a:gridCol>
                <a:gridCol w="4596246">
                  <a:extLst>
                    <a:ext uri="{9D8B030D-6E8A-4147-A177-3AD203B41FA5}">
                      <a16:colId xmlns:a16="http://schemas.microsoft.com/office/drawing/2014/main" val="2554986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 SDS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18th Space Defense Squadron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6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Conjunction Assessment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98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Conjunction Assessment Risk Analysis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39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O/O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Owner/Operator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18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Two-Line 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53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CDM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Conjunction Data Messages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17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Space Surveillance Network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01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Geostationary/Geosynchronous Orbits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62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Low Earth Orbits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0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Highly Elliptical Orbits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1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HASDM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High Accuracy Satellite Drag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03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594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963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38330</TotalTime>
  <Words>2586</Words>
  <Application>Microsoft Macintosh PowerPoint</Application>
  <PresentationFormat>On-screen Show (4:3)</PresentationFormat>
  <Paragraphs>318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Cambria Math</vt:lpstr>
      <vt:lpstr>Century Gothic</vt:lpstr>
      <vt:lpstr>Impact</vt:lpstr>
      <vt:lpstr>Josefin Sans</vt:lpstr>
      <vt:lpstr>Times</vt:lpstr>
      <vt:lpstr>Office Theme</vt:lpstr>
      <vt:lpstr>1_Office Theme</vt:lpstr>
      <vt:lpstr>Conjunction Assessment at NASA</vt:lpstr>
      <vt:lpstr>Agenda</vt:lpstr>
      <vt:lpstr>Introduction</vt:lpstr>
      <vt:lpstr>Increasing Close Approach Event Workload</vt:lpstr>
      <vt:lpstr>History of CA</vt:lpstr>
      <vt:lpstr>Satellite Prediction</vt:lpstr>
      <vt:lpstr>CA Operations:  3-Step Process</vt:lpstr>
      <vt:lpstr>NASA CARA Process</vt:lpstr>
      <vt:lpstr>Conjunction Risk Analysis at NASA</vt:lpstr>
      <vt:lpstr>CARA Portfolio</vt:lpstr>
      <vt:lpstr>CARA Outreach: Software Development Kits (SDKs)</vt:lpstr>
      <vt:lpstr>Documentation</vt:lpstr>
      <vt:lpstr>Spacecraft Design Considerations</vt:lpstr>
      <vt:lpstr>Orbit Selection</vt:lpstr>
      <vt:lpstr>Trackability [1 of 2]</vt:lpstr>
      <vt:lpstr>Trackability [2 of 2]</vt:lpstr>
      <vt:lpstr>Deployment Plan</vt:lpstr>
      <vt:lpstr>Ephemeris Generation Process and Tools: Producing a CA-Quality Ephemeris</vt:lpstr>
      <vt:lpstr>Challenges and Future Work</vt:lpstr>
      <vt:lpstr>Satellite Autonomous Maneuvering</vt:lpstr>
      <vt:lpstr>Autonomous Flight Dynamics: Active-vs-Active CA Issue</vt:lpstr>
      <vt:lpstr>Active-vs-Active CA Issue: Current Resolution Efforts</vt:lpstr>
      <vt:lpstr>Cis-lunar CA</vt:lpstr>
      <vt:lpstr>Future Work</vt:lpstr>
      <vt:lpstr>Summary</vt:lpstr>
      <vt:lpstr>Questions?</vt:lpstr>
      <vt:lpstr>Acronyms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Employees Since January 2010</dc:title>
  <dc:creator>NASA ODIN</dc:creator>
  <cp:lastModifiedBy>Mashiku, Alinda K. (GSFC-5950)</cp:lastModifiedBy>
  <cp:revision>656</cp:revision>
  <dcterms:created xsi:type="dcterms:W3CDTF">2013-01-29T13:50:35Z</dcterms:created>
  <dcterms:modified xsi:type="dcterms:W3CDTF">2022-09-14T14:21:57Z</dcterms:modified>
</cp:coreProperties>
</file>