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60" r:id="rId5"/>
    <p:sldId id="546" r:id="rId6"/>
    <p:sldId id="2702" r:id="rId7"/>
    <p:sldId id="10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66C3114-A2D4-4F7D-A747-CA4730AC72AD}">
          <p14:sldIdLst>
            <p14:sldId id="260"/>
            <p14:sldId id="546"/>
            <p14:sldId id="2702"/>
            <p14:sldId id="10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12" userDrawn="1">
          <p15:clr>
            <a:srgbClr val="A4A3A4"/>
          </p15:clr>
        </p15:guide>
        <p15:guide id="2" pos="47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berly Ennico Smith" initials="KES" lastIdx="35" clrIdx="0">
    <p:extLst>
      <p:ext uri="{19B8F6BF-5375-455C-9EA6-DF929625EA0E}">
        <p15:presenceInfo xmlns:p15="http://schemas.microsoft.com/office/powerpoint/2012/main" userId="Kimberly Ennico Smi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C1D4"/>
    <a:srgbClr val="65A7D0"/>
    <a:srgbClr val="31415A"/>
    <a:srgbClr val="96BEC7"/>
    <a:srgbClr val="9BB2C6"/>
    <a:srgbClr val="A4B2CB"/>
    <a:srgbClr val="94A0B7"/>
    <a:srgbClr val="61B6CF"/>
    <a:srgbClr val="3ED4F0"/>
    <a:srgbClr val="00C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96" autoAdjust="0"/>
    <p:restoredTop sz="95597" autoAdjust="0"/>
  </p:normalViewPr>
  <p:slideViewPr>
    <p:cSldViewPr snapToGrid="0" snapToObjects="1">
      <p:cViewPr varScale="1">
        <p:scale>
          <a:sx n="119" d="100"/>
          <a:sy n="119" d="100"/>
        </p:scale>
        <p:origin x="216" y="224"/>
      </p:cViewPr>
      <p:guideLst>
        <p:guide orient="horz" pos="1512"/>
        <p:guide pos="47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 snapToObjects="1" showGuides="1">
      <p:cViewPr varScale="1">
        <p:scale>
          <a:sx n="182" d="100"/>
          <a:sy n="182" d="100"/>
        </p:scale>
        <p:origin x="468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9/14/22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Moon 250x drier than the Sahara Desert (~25,000 ppm)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 ppm = 0.01% (wt); 10,000 ppm = 1% (wt)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C0CBE-288C-D84B-B11F-1B62224BD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81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20 cm/s (0.5 mph) ; 5x faster than Mars rovers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Mars rovers have no-real time interaction, high latency, activities are all preprogrammed</a:t>
            </a:r>
            <a:r>
              <a:rPr lang="en-US" dirty="0">
                <a:effectLst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Wheels to navigate around 20 cm obstacles and up to 15 deg slopes.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Ground: DSN 34m dishes: Canberra, Goldstone, Madrid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Stereo &lt;10 cm resolution out to 8m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020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 water needed to produce fuel for “N” lunar ascent rockets can be very different than total water needed for habitat radiation shielding.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829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169023" y="2944143"/>
            <a:ext cx="4627386" cy="369332"/>
          </a:xfrm>
        </p:spPr>
        <p:txBody>
          <a:bodyPr wrap="square">
            <a:spAutoFit/>
          </a:bodyPr>
          <a:lstStyle>
            <a:lvl1pPr marL="0" indent="0" algn="r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D47075F-005D-B049-804E-5D4A16810F76}"/>
              </a:ext>
            </a:extLst>
          </p:cNvPr>
          <p:cNvGrpSpPr/>
          <p:nvPr userDrawn="1"/>
        </p:nvGrpSpPr>
        <p:grpSpPr>
          <a:xfrm>
            <a:off x="-473777" y="-14868"/>
            <a:ext cx="3197522" cy="6876906"/>
            <a:chOff x="-473777" y="-18943"/>
            <a:chExt cx="3197522" cy="68769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D3C9845-6142-6944-B4C8-7AE382A33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8943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00A4D2"/>
                </a:gs>
                <a:gs pos="1000">
                  <a:srgbClr val="006B9E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B3286E11-BB68-E34C-B955-23C6473B3C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B9E"/>
                </a:gs>
                <a:gs pos="70000">
                  <a:srgbClr val="0096C5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55EC152-9204-4911-AC54-EC2CC56B76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1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453" y="1104144"/>
            <a:ext cx="6678105" cy="646331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939" y="2214710"/>
            <a:ext cx="6678104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4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6F8DE0A-5795-4D59-AD67-BCCC973196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2933700" cy="685800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DE2DF47A-D431-2C41-B382-D818556703BB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gradFill flip="none" rotWithShape="1">
            <a:gsLst>
              <a:gs pos="93000">
                <a:srgbClr val="113B4B"/>
              </a:gs>
              <a:gs pos="57000">
                <a:schemeClr val="tx1"/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4907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53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4AE79D-A007-E442-AC4D-609993DBC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DB86937-917B-E04B-88AB-241DA3F4DCBA}"/>
              </a:ext>
            </a:extLst>
          </p:cNvPr>
          <p:cNvGrpSpPr/>
          <p:nvPr userDrawn="1"/>
        </p:nvGrpSpPr>
        <p:grpSpPr>
          <a:xfrm>
            <a:off x="512725" y="-15373"/>
            <a:ext cx="4621246" cy="6873373"/>
            <a:chOff x="8077201" y="2376488"/>
            <a:chExt cx="2759074" cy="4103687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057F092E-2907-0A43-8235-FC20F769D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97000">
                  <a:srgbClr val="006B9E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90B7AEBF-B3C6-EA4D-B7C3-C52D74512B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81000">
                  <a:srgbClr val="006B9E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1362DA-2B54-AD4B-825A-ED5BE2D56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00A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A96E796-C9A7-F94B-9804-98FCA10AF72E}"/>
              </a:ext>
            </a:extLst>
          </p:cNvPr>
          <p:cNvSpPr/>
          <p:nvPr userDrawn="1"/>
        </p:nvSpPr>
        <p:spPr>
          <a:xfrm>
            <a:off x="0" y="-15373"/>
            <a:ext cx="12192000" cy="6858000"/>
          </a:xfrm>
          <a:prstGeom prst="rect">
            <a:avLst/>
          </a:prstGeom>
          <a:solidFill>
            <a:srgbClr val="19405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EE6039-CCFF-D247-845A-44FF4F9D6D90}"/>
              </a:ext>
            </a:extLst>
          </p:cNvPr>
          <p:cNvSpPr/>
          <p:nvPr userDrawn="1"/>
        </p:nvSpPr>
        <p:spPr>
          <a:xfrm>
            <a:off x="0" y="182880"/>
            <a:ext cx="12192000" cy="632073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3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1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38E2205-92B8-354B-9D44-3C0E6D3256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8447527-70EF-D040-8891-E6FBA1D9A7C3}"/>
              </a:ext>
            </a:extLst>
          </p:cNvPr>
          <p:cNvGrpSpPr/>
          <p:nvPr userDrawn="1"/>
        </p:nvGrpSpPr>
        <p:grpSpPr>
          <a:xfrm>
            <a:off x="516442" y="-15373"/>
            <a:ext cx="4621246" cy="6873373"/>
            <a:chOff x="8077201" y="2376488"/>
            <a:chExt cx="2759074" cy="4103687"/>
          </a:xfrm>
        </p:grpSpPr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4B407511-9026-994E-B861-0BBC16A864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97000">
                  <a:srgbClr val="006B9E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9A09F63E-F4C2-4F4B-AFB8-1F6FDC111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00A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DC588A4C-F17F-3441-AFD6-BEB6ED799D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81000">
                  <a:srgbClr val="006B9E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A5B31-DD24-6F4F-861E-6302DC75C5CC}"/>
              </a:ext>
            </a:extLst>
          </p:cNvPr>
          <p:cNvSpPr/>
          <p:nvPr userDrawn="1"/>
        </p:nvSpPr>
        <p:spPr>
          <a:xfrm>
            <a:off x="0" y="-15373"/>
            <a:ext cx="12192000" cy="6858000"/>
          </a:xfrm>
          <a:prstGeom prst="rect">
            <a:avLst/>
          </a:prstGeom>
          <a:solidFill>
            <a:srgbClr val="19405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3EFFC5-5041-FA46-A5C7-EF57F760E1BD}"/>
              </a:ext>
            </a:extLst>
          </p:cNvPr>
          <p:cNvSpPr/>
          <p:nvPr userDrawn="1"/>
        </p:nvSpPr>
        <p:spPr>
          <a:xfrm>
            <a:off x="0" y="189365"/>
            <a:ext cx="12192000" cy="632073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214710"/>
            <a:ext cx="6169057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827146"/>
            <a:ext cx="6169058" cy="1200329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78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DE16976-1647-A749-93B5-1550BB8080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9963EB-3FD6-8842-A608-CF57453D46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680543-65F1-2544-9982-76F2CA2B0DBD}"/>
              </a:ext>
            </a:extLst>
          </p:cNvPr>
          <p:cNvSpPr/>
          <p:nvPr userDrawn="1"/>
        </p:nvSpPr>
        <p:spPr>
          <a:xfrm>
            <a:off x="0" y="2621282"/>
            <a:ext cx="12192000" cy="1713654"/>
          </a:xfrm>
          <a:prstGeom prst="rect">
            <a:avLst/>
          </a:prstGeom>
          <a:gradFill flip="none" rotWithShape="1">
            <a:gsLst>
              <a:gs pos="99000">
                <a:srgbClr val="006B9E">
                  <a:alpha val="70000"/>
                </a:srgbClr>
              </a:gs>
              <a:gs pos="85000">
                <a:srgbClr val="00A4D2">
                  <a:alpha val="90000"/>
                </a:srgbClr>
              </a:gs>
              <a:gs pos="51000">
                <a:srgbClr val="00A0CE">
                  <a:alpha val="91000"/>
                </a:srgbClr>
              </a:gs>
              <a:gs pos="14000">
                <a:srgbClr val="00A4D2">
                  <a:alpha val="90000"/>
                </a:srgbClr>
              </a:gs>
              <a:gs pos="0">
                <a:srgbClr val="006B9E">
                  <a:alpha val="72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180594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88685A74-EB09-424A-AA9B-5418F2407945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3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AF7CA5-B3A2-C342-B398-400254ED824C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478" y="791910"/>
            <a:ext cx="9985020" cy="6463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6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AF7CA5-B3A2-C342-B398-400254ED824C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97000">
                <a:srgbClr val="9BB2C6">
                  <a:alpha val="37000"/>
                </a:srgbClr>
              </a:gs>
              <a:gs pos="54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478" y="791910"/>
            <a:ext cx="9910678" cy="646331"/>
          </a:xfrm>
        </p:spPr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9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7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E2022B-032F-C245-A6C4-D8EDEE3CD65C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E534795-5F96-674F-9913-75A835B2AA8C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F57F9ED-D8AC-4447-8B49-413C94A1F07E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2F6A8A-D357-0B41-845F-58E66B141203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0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FD414-97F5-4349-956F-7065147EBD6A}" type="datetime1">
              <a:rPr lang="en-US" smtClean="0"/>
              <a:t>9/14/22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99153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D8E97-AECB-C442-AAD9-6DFCE8665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57FB4-DC0C-CC40-B96D-85B986D1E87A}" type="datetimeFigureOut">
              <a:rPr lang="en-US" smtClean="0"/>
              <a:t>9/15/22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53878-C0D7-7A40-952B-0B666A34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A293E-1EBB-264E-8ABB-4961185A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0BC75-825A-3E4B-B06F-66B4E66E7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5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FD37E01-E900-46BC-95B2-8EF39F772231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9" name="Freeform 9">
            <a:extLst>
              <a:ext uri="{FF2B5EF4-FFF2-40B4-BE49-F238E27FC236}">
                <a16:creationId xmlns:a16="http://schemas.microsoft.com/office/drawing/2014/main" id="{A39346B6-6331-E24C-B042-35D45FE6E628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541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15495C"/>
              </a:gs>
              <a:gs pos="0">
                <a:schemeClr val="tx1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DBD1FB51-2DD7-6D45-B41F-6F9CF070D72A}"/>
              </a:ext>
            </a:extLst>
          </p:cNvPr>
          <p:cNvSpPr>
            <a:spLocks/>
          </p:cNvSpPr>
          <p:nvPr userDrawn="1"/>
        </p:nvSpPr>
        <p:spPr bwMode="auto">
          <a:xfrm>
            <a:off x="1490927" y="2369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93000">
                <a:srgbClr val="0F3847"/>
              </a:gs>
              <a:gs pos="60000">
                <a:schemeClr val="tx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1C0D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265B34-5576-8945-9C09-BFD5396E40FC}" type="datetime1">
              <a:rPr lang="en-US" smtClean="0"/>
              <a:pPr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1C0D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50" r:id="rId2"/>
    <p:sldLayoutId id="2147483660" r:id="rId3"/>
    <p:sldLayoutId id="2147483662" r:id="rId4"/>
    <p:sldLayoutId id="2147483663" r:id="rId5"/>
    <p:sldLayoutId id="2147483651" r:id="rId6"/>
    <p:sldLayoutId id="2147483654" r:id="rId7"/>
    <p:sldLayoutId id="2147483666" r:id="rId8"/>
    <p:sldLayoutId id="2147483653" r:id="rId9"/>
    <p:sldLayoutId id="2147483656" r:id="rId10"/>
    <p:sldLayoutId id="2147483657" r:id="rId11"/>
    <p:sldLayoutId id="2147483658" r:id="rId12"/>
    <p:sldLayoutId id="2147483659" r:id="rId13"/>
    <p:sldLayoutId id="2147483669" r:id="rId14"/>
    <p:sldLayoutId id="2147483674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8BC1D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C8AB06-F029-5A48-00E9-541CCD27476A}"/>
              </a:ext>
            </a:extLst>
          </p:cNvPr>
          <p:cNvSpPr/>
          <p:nvPr/>
        </p:nvSpPr>
        <p:spPr>
          <a:xfrm>
            <a:off x="6096000" y="243849"/>
            <a:ext cx="6002519" cy="62803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 descr="https://images-assets.nasa.gov/image/PIA00404/PIA00404~orig.jpg">
            <a:extLst>
              <a:ext uri="{FF2B5EF4-FFF2-40B4-BE49-F238E27FC236}">
                <a16:creationId xmlns:a16="http://schemas.microsoft.com/office/drawing/2014/main" id="{754A0741-A042-F048-B851-525B136A9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096582" y="346813"/>
            <a:ext cx="5634887" cy="563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058CF-9A09-3847-A130-8A972948C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531" y="914675"/>
            <a:ext cx="5506825" cy="2108269"/>
          </a:xfrm>
        </p:spPr>
        <p:txBody>
          <a:bodyPr/>
          <a:lstStyle/>
          <a:p>
            <a:pPr>
              <a:spcBef>
                <a:spcPts val="2000"/>
              </a:spcBef>
            </a:pPr>
            <a:r>
              <a:rPr lang="en-US" sz="2200" dirty="0"/>
              <a:t>Not that long ago, we understood the Moon very differently…</a:t>
            </a:r>
          </a:p>
          <a:p>
            <a:pPr>
              <a:spcBef>
                <a:spcPts val="2000"/>
              </a:spcBef>
            </a:pPr>
            <a:r>
              <a:rPr lang="en-US" sz="2200" dirty="0"/>
              <a:t>Old beliefs were:</a:t>
            </a:r>
          </a:p>
          <a:p>
            <a:pPr marL="342900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Surface was relative constant</a:t>
            </a:r>
          </a:p>
          <a:p>
            <a:pPr marL="342900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Bone dry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E6C8-1BAE-B94B-AC5D-4018513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1C0D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1C0D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94" y="81945"/>
            <a:ext cx="5335080" cy="1034129"/>
          </a:xfrm>
        </p:spPr>
        <p:txBody>
          <a:bodyPr/>
          <a:lstStyle/>
          <a:p>
            <a:r>
              <a:rPr lang="en-US" sz="3400" dirty="0">
                <a:solidFill>
                  <a:srgbClr val="65A7D0"/>
                </a:solidFill>
              </a:rPr>
              <a:t>The New Moon is wet…</a:t>
            </a:r>
          </a:p>
        </p:txBody>
      </p:sp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A99E5B4-0302-5CEC-3A79-ED792CD2F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11" y="3368871"/>
            <a:ext cx="4068946" cy="26916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A6B464-0376-5A6B-CCB9-90910BFAC640}"/>
              </a:ext>
            </a:extLst>
          </p:cNvPr>
          <p:cNvSpPr txBox="1"/>
          <p:nvPr/>
        </p:nvSpPr>
        <p:spPr>
          <a:xfrm>
            <a:off x="4169304" y="4625642"/>
            <a:ext cx="35961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we know that Water-Ice exists in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Permanently Shadowed Regions at the Poles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14F8F2-0613-8E65-D7C5-4CFECA714E0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8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4E86496-51E0-418A-BE16-E19FFD24B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180" y="-4239"/>
            <a:ext cx="12298360" cy="6905017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5A13D2C2-BBB1-0042-B26C-84C0C2DF04CE}"/>
              </a:ext>
            </a:extLst>
          </p:cNvPr>
          <p:cNvSpPr txBox="1">
            <a:spLocks/>
          </p:cNvSpPr>
          <p:nvPr/>
        </p:nvSpPr>
        <p:spPr>
          <a:xfrm>
            <a:off x="619125" y="95250"/>
            <a:ext cx="10549740" cy="7266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Artemis: Landing Robots &amp; Humans On the Moon</a:t>
            </a:r>
            <a:endParaRPr lang="en-US" sz="3200" strike="sngStrike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455457" y="4401670"/>
            <a:ext cx="3532094" cy="1658471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DF1690-BBC0-CFA6-6C45-4E23B0FEDB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0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94B483BD-4041-0647-81C3-C04DBC3D60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28" t="-485" r="34814" b="485"/>
          <a:stretch/>
        </p:blipFill>
        <p:spPr>
          <a:xfrm>
            <a:off x="0" y="315884"/>
            <a:ext cx="4970703" cy="610645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1FC88D-FDBC-C046-95B1-9C0BCDA43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3</a:t>
            </a:fld>
            <a:endParaRPr lang="en-US" dirty="0"/>
          </a:p>
        </p:txBody>
      </p:sp>
      <p:sp>
        <p:nvSpPr>
          <p:cNvPr id="20" name="Title 39">
            <a:extLst>
              <a:ext uri="{FF2B5EF4-FFF2-40B4-BE49-F238E27FC236}">
                <a16:creationId xmlns:a16="http://schemas.microsoft.com/office/drawing/2014/main" id="{4728A80D-7D6D-DA80-3C6D-BA7E03865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449" y="271796"/>
            <a:ext cx="10929595" cy="563231"/>
          </a:xfrm>
        </p:spPr>
        <p:txBody>
          <a:bodyPr/>
          <a:lstStyle/>
          <a:p>
            <a:pPr algn="ctr"/>
            <a:r>
              <a:rPr lang="en-US" sz="3400" dirty="0">
                <a:solidFill>
                  <a:srgbClr val="65A7D0"/>
                </a:solidFill>
              </a:rPr>
              <a:t>VIPER Rover and Ice Stability Regions (ISRs)</a:t>
            </a:r>
          </a:p>
        </p:txBody>
      </p:sp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D109ED8C-66F0-44A4-4ABD-0B82884DB7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6868" y="1338246"/>
            <a:ext cx="6991651" cy="44592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239995-2361-F350-077C-E6605D117C48}"/>
              </a:ext>
            </a:extLst>
          </p:cNvPr>
          <p:cNvSpPr txBox="1"/>
          <p:nvPr/>
        </p:nvSpPr>
        <p:spPr>
          <a:xfrm>
            <a:off x="9138500" y="4849100"/>
            <a:ext cx="2906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Will spend 2-3 days exploring these ISRs before heading into the permanently shadow regions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B2EFA2-83AD-8703-05A5-2D8DFCD131F1}"/>
              </a:ext>
            </a:extLst>
          </p:cNvPr>
          <p:cNvSpPr txBox="1"/>
          <p:nvPr/>
        </p:nvSpPr>
        <p:spPr>
          <a:xfrm>
            <a:off x="9421994" y="579748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Screenshot from the VIPER Traverse Planning tool /M. Shirley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A82E52-C202-2A70-CB58-BD808AF1A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698" y="879115"/>
            <a:ext cx="1368628" cy="15559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ACBFC6-BB1A-1F49-FE9A-7EE11E9DF8C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18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E09BB9-D7CB-4740-BD49-6E0EA5D1E4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73"/>
          <a:stretch/>
        </p:blipFill>
        <p:spPr>
          <a:xfrm>
            <a:off x="-44450" y="0"/>
            <a:ext cx="1223645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BA77B-4608-074B-959E-751BF8015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F742E6-3D97-974D-AB6D-A9F4052A7E29}"/>
              </a:ext>
            </a:extLst>
          </p:cNvPr>
          <p:cNvSpPr/>
          <p:nvPr/>
        </p:nvSpPr>
        <p:spPr>
          <a:xfrm>
            <a:off x="0" y="5856851"/>
            <a:ext cx="12192000" cy="400110"/>
          </a:xfrm>
          <a:prstGeom prst="rect">
            <a:avLst/>
          </a:prstGeom>
          <a:solidFill>
            <a:srgbClr val="006D96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Ore grade (water concentration) currently begin considered as viable is at a minimum 1% wt. 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FD8FE2-E71F-9149-BDFF-0C02E7BE162B}"/>
              </a:ext>
            </a:extLst>
          </p:cNvPr>
          <p:cNvSpPr/>
          <p:nvPr/>
        </p:nvSpPr>
        <p:spPr>
          <a:xfrm>
            <a:off x="368300" y="6216220"/>
            <a:ext cx="113665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Refs: Duke 2006 1.5%, Charania et al. 2007 1%, Spudis &amp; Lavoie 2010 10%, NASA Lunar Water ISRU Measurement Study 2020 1-5%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0D55E7-AE01-4D4B-AADE-2622A3561AC2}"/>
              </a:ext>
            </a:extLst>
          </p:cNvPr>
          <p:cNvSpPr txBox="1"/>
          <p:nvPr/>
        </p:nvSpPr>
        <p:spPr>
          <a:xfrm>
            <a:off x="4283918" y="6421069"/>
            <a:ext cx="3469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400" i="1" dirty="0">
                <a:solidFill>
                  <a:srgbClr val="00C9FF"/>
                </a:solidFill>
              </a:rPr>
              <a:t>100 ppm = 0.01% (wt); 10,000 ppm = 1% (wt)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A529EF-F5AD-B54E-9228-48B95B54D4FB}"/>
              </a:ext>
            </a:extLst>
          </p:cNvPr>
          <p:cNvSpPr txBox="1"/>
          <p:nvPr/>
        </p:nvSpPr>
        <p:spPr>
          <a:xfrm>
            <a:off x="1221545" y="760100"/>
            <a:ext cx="4264855" cy="1200329"/>
          </a:xfrm>
          <a:prstGeom prst="rect">
            <a:avLst/>
          </a:prstGeom>
          <a:solidFill>
            <a:srgbClr val="767171"/>
          </a:solidFill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There may be several different needs as defined by the total amount of oxygen or hydrogen needed, or even just the total amount of water needed. </a:t>
            </a:r>
            <a:endParaRPr lang="en-US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AC4172-BA51-3143-8388-1AFC054CE433}"/>
              </a:ext>
            </a:extLst>
          </p:cNvPr>
          <p:cNvSpPr txBox="1"/>
          <p:nvPr/>
        </p:nvSpPr>
        <p:spPr>
          <a:xfrm>
            <a:off x="7720707" y="3946416"/>
            <a:ext cx="4267201" cy="147732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While some observations may be of science interest, they may not be relevant to most ISRU architectures (e.g., mono-layers of H</a:t>
            </a:r>
            <a:r>
              <a:rPr lang="en-US" sz="1800" baseline="-25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on dust grains or water ice at 10 meters deep).</a:t>
            </a:r>
            <a:endParaRPr lang="en-US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7488DDA-A8E8-054F-A14C-23F1ABFA4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544" y="326844"/>
            <a:ext cx="4264855" cy="535531"/>
          </a:xfrm>
          <a:solidFill>
            <a:srgbClr val="767171"/>
          </a:solidFill>
        </p:spPr>
        <p:txBody>
          <a:bodyPr/>
          <a:lstStyle/>
          <a:p>
            <a:pPr algn="ctr"/>
            <a:r>
              <a:rPr lang="en-US" sz="3200" dirty="0">
                <a:solidFill>
                  <a:srgbClr val="65A7D0"/>
                </a:solidFill>
              </a:rPr>
              <a:t>ISRU Need Cases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D7C067-E6B8-6E29-BF47-E36A1491BC8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4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1DDD7FB84A5544BBA79537AD9FE872" ma:contentTypeVersion="1" ma:contentTypeDescription="Create a new document." ma:contentTypeScope="" ma:versionID="a0d39262190a0a888aa166f1dd6d5953">
  <xsd:schema xmlns:xsd="http://www.w3.org/2001/XMLSchema" xmlns:xs="http://www.w3.org/2001/XMLSchema" xmlns:p="http://schemas.microsoft.com/office/2006/metadata/properties" xmlns:ns2="70eeba7d-ab04-4e6f-983e-755fe9aef25b" targetNamespace="http://schemas.microsoft.com/office/2006/metadata/properties" ma:root="true" ma:fieldsID="c3fe481e6bf0968bc3872e1d9d520c9d" ns2:_="">
    <xsd:import namespace="70eeba7d-ab04-4e6f-983e-755fe9aef25b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eeba7d-ab04-4e6f-983e-755fe9aef25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B9F4B60-0306-4FB4-881F-A36CFB6561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eeba7d-ab04-4e6f-983e-755fe9aef2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DFC328-99D9-4D82-A70A-3C22A51DE9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F113BF-CC34-4DC6-878B-2F694FB39057}">
  <ds:schemaRefs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sharepoint/v4"/>
    <ds:schemaRef ds:uri="18a49498-c331-47f6-af9a-952c150a39f0"/>
    <ds:schemaRef ds:uri="70eeba7d-ab04-4e6f-983e-755fe9aef25b"/>
    <ds:schemaRef ds:uri="18A49498-C331-47F6-AF9A-952C150A39F0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93715</TotalTime>
  <Words>336</Words>
  <Application>Microsoft Macintosh PowerPoint</Application>
  <PresentationFormat>Widescreen</PresentationFormat>
  <Paragraphs>31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The New Moon is wet…</vt:lpstr>
      <vt:lpstr>PowerPoint Presentation</vt:lpstr>
      <vt:lpstr>VIPER Rover and Ice Stability Regions (ISRs)</vt:lpstr>
      <vt:lpstr>ISRU Need Cases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 VIPER Science Overview</dc:title>
  <dc:creator>Microsoft Office User</dc:creator>
  <cp:lastModifiedBy>Korsmeyer, David J. (ARC-D)</cp:lastModifiedBy>
  <cp:revision>407</cp:revision>
  <dcterms:created xsi:type="dcterms:W3CDTF">2018-07-16T01:24:17Z</dcterms:created>
  <dcterms:modified xsi:type="dcterms:W3CDTF">2022-09-15T18:56:45Z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0x0101006D1DDD7FB84A5544BBA79537AD9FE872</vt:lpwstr>
  </property>
  <property fmtid="{D5CDD505-2E9C-101B-9397-08002B2CF9AE}" pid="3" name="Unknown">
    <vt:lpwstr>UPDATED</vt:lpwstr>
  </property>
  <property fmtid="{D5CDD505-2E9C-101B-9397-08002B2CF9AE}" pid="4" name="Template Description">
    <vt:lpwstr>VIPER PowerPoint Template </vt:lpwstr>
  </property>
  <property fmtid="{D5CDD505-2E9C-101B-9397-08002B2CF9AE}" pid="5" name="WorkflowChangePath">
    <vt:lpwstr>167a49fd-ee80-4ee7-86aa-1959673b2fa7,5;</vt:lpwstr>
  </property>
</Properties>
</file>