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708" r:id="rId4"/>
    <p:sldMasterId id="2147483726" r:id="rId5"/>
  </p:sldMasterIdLst>
  <p:notesMasterIdLst>
    <p:notesMasterId r:id="rId12"/>
  </p:notesMasterIdLst>
  <p:handoutMasterIdLst>
    <p:handoutMasterId r:id="rId13"/>
  </p:handoutMasterIdLst>
  <p:sldIdLst>
    <p:sldId id="16023" r:id="rId6"/>
    <p:sldId id="16024" r:id="rId7"/>
    <p:sldId id="16025" r:id="rId8"/>
    <p:sldId id="16026" r:id="rId9"/>
    <p:sldId id="16027" r:id="rId10"/>
    <p:sldId id="1605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832"/>
    <a:srgbClr val="F49436"/>
    <a:srgbClr val="F16622"/>
    <a:srgbClr val="F49337"/>
    <a:srgbClr val="F06724"/>
    <a:srgbClr val="F2F2F2"/>
    <a:srgbClr val="F7AE2A"/>
    <a:srgbClr val="323739"/>
    <a:srgbClr val="0B1623"/>
    <a:srgbClr val="1B8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6327"/>
  </p:normalViewPr>
  <p:slideViewPr>
    <p:cSldViewPr snapToGrid="0">
      <p:cViewPr varScale="1">
        <p:scale>
          <a:sx n="119" d="100"/>
          <a:sy n="119" d="100"/>
        </p:scale>
        <p:origin x="1416" y="1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5B49FA-D8E7-B343-A3D5-14E3C43EF1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36317-627B-F045-9B10-F2D52864AA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55473-2BBF-6B4B-AB8D-9989246FFD40}" type="datetimeFigureOut">
              <a:rPr lang="en-US" smtClean="0"/>
              <a:t>5/10/22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87152E-0B2C-594A-8E22-335680A7A6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EB0B9-DED3-8346-A961-024BF09087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68364-D7E5-3542-AA75-AA2FC9AD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34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38646-CEA8-41F9-BD9F-D1FA107D99CC}" type="datetimeFigureOut">
              <a:rPr lang="en-US" smtClean="0"/>
              <a:t>5/10/22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040C8-62D2-4EA7-B200-D3B8C06AA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9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1000">
              <a:srgbClr val="0B1623">
                <a:lumMod val="100000"/>
              </a:srgbClr>
            </a:gs>
            <a:gs pos="100000">
              <a:srgbClr val="323739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043839"/>
            <a:ext cx="8991600" cy="1645920"/>
          </a:xfrm>
          <a:solidFill>
            <a:schemeClr val="bg1">
              <a:alpha val="73000"/>
            </a:schemeClr>
          </a:solidFill>
          <a:ln w="38100">
            <a:solidFill>
              <a:schemeClr val="accent1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lang="en-US" sz="3200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009639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98214737-7136-8042-8A59-C17F6D8C0297}" type="datetime1">
              <a:rPr lang="en-US" smtClean="0"/>
              <a:t>5/10/22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49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gradFill>
            <a:gsLst>
              <a:gs pos="1000">
                <a:srgbClr val="0B1623">
                  <a:lumMod val="100000"/>
                </a:srgbClr>
              </a:gs>
              <a:gs pos="100000">
                <a:srgbClr val="323739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261D8A7-ED8D-244C-8F02-C5EFEAE6ABD1}" type="datetime1">
              <a:rPr lang="en-US" smtClean="0"/>
              <a:t>5/10/22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93C5EFC-75D6-4FFD-889A-E345F8B11643}"/>
              </a:ext>
            </a:extLst>
          </p:cNvPr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467D4B-ADE1-4462-9929-25674624A0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8624" y="169287"/>
            <a:ext cx="2638749" cy="50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gradFill>
            <a:gsLst>
              <a:gs pos="1000">
                <a:srgbClr val="0B1623">
                  <a:lumMod val="100000"/>
                </a:srgbClr>
              </a:gs>
              <a:gs pos="100000">
                <a:srgbClr val="323739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ADEC2FE-94FB-3247-BEBF-5E0EEA5F7977}" type="datetime1">
              <a:rPr lang="en-US" smtClean="0"/>
              <a:t>5/10/22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93C5EFC-75D6-4FFD-889A-E345F8B11643}"/>
              </a:ext>
            </a:extLst>
          </p:cNvPr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6319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1000">
              <a:srgbClr val="0B1623">
                <a:lumMod val="100000"/>
              </a:srgbClr>
            </a:gs>
            <a:gs pos="100000">
              <a:srgbClr val="323739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043839"/>
            <a:ext cx="8991600" cy="1645920"/>
          </a:xfrm>
          <a:solidFill>
            <a:schemeClr val="bg1">
              <a:alpha val="73000"/>
            </a:schemeClr>
          </a:solidFill>
          <a:ln w="38100">
            <a:solidFill>
              <a:schemeClr val="accent1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lang="en-US" sz="3200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009639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24E39389-D342-42C9-A280-8ADE336DA885}" type="datetime1">
              <a:rPr lang="en-US" smtClean="0"/>
              <a:pPr/>
              <a:t>5/10/22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en-US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67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61" y="149683"/>
            <a:ext cx="8907117" cy="1188720"/>
          </a:xfrm>
          <a:ln>
            <a:solidFill>
              <a:srgbClr val="F49337"/>
            </a:solidFill>
          </a:ln>
        </p:spPr>
        <p:txBody>
          <a:bodyPr/>
          <a:lstStyle>
            <a:lvl1pPr>
              <a:defRPr lang="en-US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60" y="1654070"/>
            <a:ext cx="11719891" cy="44386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65646" y="6426245"/>
            <a:ext cx="2753746" cy="323968"/>
          </a:xfrm>
        </p:spPr>
        <p:txBody>
          <a:bodyPr/>
          <a:lstStyle/>
          <a:p>
            <a:fld id="{9680732C-99B6-468D-8E86-54127C661C29}" type="datetime1">
              <a:rPr lang="en-US" smtClean="0"/>
              <a:t>5/10/22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4811" y="6404776"/>
            <a:ext cx="5901189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713079" y="6411312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3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  <a:alpha val="70000"/>
                  </a:schemeClr>
                </a:solidFill>
              </a:defRPr>
            </a:lvl1pPr>
          </a:lstStyle>
          <a:p>
            <a:fld id="{2A427D05-0AAA-4191-8602-39A011BE220C}" type="datetime1">
              <a:rPr lang="en-US" smtClean="0"/>
              <a:pPr/>
              <a:t>5/10/22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66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gradFill>
          <a:gsLst>
            <a:gs pos="1000">
              <a:srgbClr val="0B1623">
                <a:lumMod val="100000"/>
              </a:srgbClr>
            </a:gs>
            <a:gs pos="100000">
              <a:srgbClr val="323739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4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4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B8012-90E5-4BF2-B13D-6DEC2EE5E086}" type="datetime1">
              <a:rPr lang="en-US" smtClean="0"/>
              <a:t>5/10/22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5946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2E2D-C320-4C5E-98F1-D60DBA71A352}" type="datetime1">
              <a:rPr lang="en-US" smtClean="0"/>
              <a:t>5/10/22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21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99D-E4E2-4DDF-8629-131208CB18B0}" type="datetime1">
              <a:rPr lang="en-US" smtClean="0"/>
              <a:t>5/10/22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01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C99D-E4E2-4DDF-8629-131208CB18B0}" type="datetime1">
              <a:rPr lang="en-US" smtClean="0"/>
              <a:t>5/10/22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9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1000">
                <a:srgbClr val="0B1623">
                  <a:lumMod val="100000"/>
                </a:srgbClr>
              </a:gs>
              <a:gs pos="100000">
                <a:srgbClr val="323739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1023938"/>
            <a:ext cx="4815840" cy="5029390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  <a:alpha val="70000"/>
                  </a:schemeClr>
                </a:solidFill>
              </a:defRPr>
            </a:lvl1pPr>
          </a:lstStyle>
          <a:p>
            <a:fld id="{EB420CF4-5FC9-46F3-B596-BE1F927BA2F1}" type="datetime1">
              <a:rPr lang="en-US" smtClean="0"/>
              <a:pPr/>
              <a:t>5/10/22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A7AE20-7F96-4DCB-9286-753F064DC0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8624" y="169287"/>
            <a:ext cx="2638749" cy="5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1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61" y="149683"/>
            <a:ext cx="8907117" cy="1188720"/>
          </a:xfrm>
          <a:ln>
            <a:solidFill>
              <a:srgbClr val="F49337"/>
            </a:solidFill>
          </a:ln>
        </p:spPr>
        <p:txBody>
          <a:bodyPr/>
          <a:lstStyle>
            <a:lvl1pPr>
              <a:defRPr lang="en-US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60" y="1654070"/>
            <a:ext cx="11719891" cy="44386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765646" y="6426245"/>
            <a:ext cx="2753746" cy="323968"/>
          </a:xfrm>
        </p:spPr>
        <p:txBody>
          <a:bodyPr/>
          <a:lstStyle/>
          <a:p>
            <a:fld id="{50733674-4505-644F-99C6-A28C8B403E1C}" type="datetime1">
              <a:rPr lang="en-US" smtClean="0"/>
              <a:t>5/10/22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4811" y="6404776"/>
            <a:ext cx="5901189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931" y="6452747"/>
            <a:ext cx="365760" cy="365760"/>
          </a:xfrm>
        </p:spPr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04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gradFill>
            <a:gsLst>
              <a:gs pos="1000">
                <a:srgbClr val="0B1623">
                  <a:lumMod val="100000"/>
                </a:srgbClr>
              </a:gs>
              <a:gs pos="100000">
                <a:srgbClr val="323739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F1ABFC0-89FE-4355-9E74-11DC57FEA97E}" type="datetime1">
              <a:rPr lang="en-US" smtClean="0"/>
              <a:t>5/10/22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93C5EFC-75D6-4FFD-889A-E345F8B11643}"/>
              </a:ext>
            </a:extLst>
          </p:cNvPr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796429-42D3-4FF2-A2F3-762C317E7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8624" y="169287"/>
            <a:ext cx="2638749" cy="5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41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gradFill>
            <a:gsLst>
              <a:gs pos="1000">
                <a:srgbClr val="0B1623">
                  <a:lumMod val="100000"/>
                </a:srgbClr>
              </a:gs>
              <a:gs pos="100000">
                <a:srgbClr val="323739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F1ABFC0-89FE-4355-9E74-11DC57FEA97E}" type="datetime1">
              <a:rPr lang="en-US" smtClean="0"/>
              <a:t>5/10/22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93C5EFC-75D6-4FFD-889A-E345F8B11643}"/>
              </a:ext>
            </a:extLst>
          </p:cNvPr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467D4B-ADE1-4462-9929-25674624A0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8624" y="169287"/>
            <a:ext cx="2638749" cy="50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88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gradFill>
            <a:gsLst>
              <a:gs pos="1000">
                <a:srgbClr val="0B1623">
                  <a:lumMod val="100000"/>
                </a:srgbClr>
              </a:gs>
              <a:gs pos="100000">
                <a:srgbClr val="323739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F1ABFC0-89FE-4355-9E74-11DC57FEA97E}" type="datetime1">
              <a:rPr lang="en-US" smtClean="0"/>
              <a:t>5/10/22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93C5EFC-75D6-4FFD-889A-E345F8B11643}"/>
              </a:ext>
            </a:extLst>
          </p:cNvPr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290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  <a:alpha val="70000"/>
                  </a:schemeClr>
                </a:solidFill>
              </a:defRPr>
            </a:lvl1pPr>
          </a:lstStyle>
          <a:p>
            <a:fld id="{7D79C9C1-5A88-0944-8C16-88C251D0366D}" type="datetime1">
              <a:rPr lang="en-US" smtClean="0"/>
              <a:t>5/10/22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7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gradFill>
          <a:gsLst>
            <a:gs pos="1000">
              <a:srgbClr val="0B1623">
                <a:lumMod val="100000"/>
              </a:srgbClr>
            </a:gs>
            <a:gs pos="100000">
              <a:srgbClr val="323739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4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4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31E7-F07B-E94B-B23A-AF7064DFD1C2}" type="datetime1">
              <a:rPr lang="en-US" smtClean="0"/>
              <a:t>5/10/22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892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549F-ED02-8641-915E-AA2A8EC536E6}" type="datetime1">
              <a:rPr lang="en-US" smtClean="0"/>
              <a:t>5/10/22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4F67-EAA3-3243-8927-968346A3352A}" type="datetime1">
              <a:rPr lang="en-US" smtClean="0"/>
              <a:t>5/10/22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4FD1-9765-4843-9500-A0A4F4329593}" type="datetime1">
              <a:rPr lang="en-US" smtClean="0"/>
              <a:t>5/10/22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8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1000">
                <a:srgbClr val="0B1623">
                  <a:lumMod val="100000"/>
                </a:srgbClr>
              </a:gs>
              <a:gs pos="100000">
                <a:srgbClr val="323739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1023938"/>
            <a:ext cx="4815840" cy="5029390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  <a:alpha val="70000"/>
                  </a:schemeClr>
                </a:solidFill>
              </a:defRPr>
            </a:lvl1pPr>
          </a:lstStyle>
          <a:p>
            <a:fld id="{4BE3B8F2-76D5-AF4A-AC22-65A0115CB7B9}" type="datetime1">
              <a:rPr lang="en-US" smtClean="0"/>
              <a:t>5/10/22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A7AE20-7F96-4DCB-9286-753F064DC0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8624" y="169287"/>
            <a:ext cx="2638749" cy="5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6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gradFill>
            <a:gsLst>
              <a:gs pos="1000">
                <a:srgbClr val="0B1623">
                  <a:lumMod val="100000"/>
                </a:srgbClr>
              </a:gs>
              <a:gs pos="100000">
                <a:srgbClr val="323739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E86F960-4AC9-0D4F-A6BF-EB05A0822341}" type="datetime1">
              <a:rPr lang="en-US" smtClean="0"/>
              <a:t>5/10/22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93C5EFC-75D6-4FFD-889A-E345F8B11643}"/>
              </a:ext>
            </a:extLst>
          </p:cNvPr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chemeClr val="tx1"/>
          </a:solidFill>
          <a:ln>
            <a:solidFill>
              <a:schemeClr val="accent1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796429-42D3-4FF2-A2F3-762C317E7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8624" y="169287"/>
            <a:ext cx="2638749" cy="5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2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">
              <a:srgbClr val="0B1623">
                <a:lumMod val="100000"/>
              </a:srgbClr>
            </a:gs>
            <a:gs pos="100000">
              <a:srgbClr val="323739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tx1">
              <a:alpha val="73000"/>
            </a:schemeClr>
          </a:solidFill>
          <a:ln w="31750" cap="sq">
            <a:solidFill>
              <a:schemeClr val="accent1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>
                    <a:lumMod val="20000"/>
                    <a:lumOff val="80000"/>
                    <a:alpha val="70000"/>
                  </a:schemeClr>
                </a:solidFill>
              </a:defRPr>
            </a:lvl1pPr>
          </a:lstStyle>
          <a:p>
            <a:fld id="{63F52BD3-5706-6648-8F0C-205DA9EE0388}" type="datetime1">
              <a:rPr lang="en-US" smtClean="0"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0D388F-4A64-4FFA-90A4-4C2B3BFB746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348624" y="169287"/>
            <a:ext cx="2638749" cy="50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9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12" r:id="rId3"/>
    <p:sldLayoutId id="2147483714" r:id="rId4"/>
    <p:sldLayoutId id="2147483715" r:id="rId5"/>
    <p:sldLayoutId id="2147483716" r:id="rId6"/>
    <p:sldLayoutId id="2147483719" r:id="rId7"/>
    <p:sldLayoutId id="2147483717" r:id="rId8"/>
    <p:sldLayoutId id="2147483718" r:id="rId9"/>
    <p:sldLayoutId id="2147483720" r:id="rId10"/>
    <p:sldLayoutId id="2147483723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">
              <a:srgbClr val="0B1623">
                <a:lumMod val="100000"/>
              </a:srgbClr>
            </a:gs>
            <a:gs pos="100000">
              <a:srgbClr val="323739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tx1">
              <a:alpha val="73000"/>
            </a:schemeClr>
          </a:solidFill>
          <a:ln w="31750" cap="sq">
            <a:solidFill>
              <a:schemeClr val="accent1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>
                    <a:lumMod val="20000"/>
                    <a:lumOff val="80000"/>
                    <a:alpha val="70000"/>
                  </a:schemeClr>
                </a:solidFill>
              </a:defRPr>
            </a:lvl1pPr>
          </a:lstStyle>
          <a:p>
            <a:fld id="{F9B8B6D2-5532-4B59-9C5A-AB106F128946}" type="datetime1">
              <a:rPr lang="en-US" smtClean="0"/>
              <a:pPr/>
              <a:t>5/10/22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0D388F-4A64-4FFA-90A4-4C2B3BFB746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348624" y="169287"/>
            <a:ext cx="2638749" cy="50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0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9C01A8-13BA-4855-9B6C-8BD639634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" y="0"/>
            <a:ext cx="12191190" cy="68580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2C73CD46-96A0-4316-9D3D-D32ED5F8772E}"/>
              </a:ext>
            </a:extLst>
          </p:cNvPr>
          <p:cNvSpPr txBox="1">
            <a:spLocks/>
          </p:cNvSpPr>
          <p:nvPr/>
        </p:nvSpPr>
        <p:spPr>
          <a:xfrm>
            <a:off x="336174" y="2313701"/>
            <a:ext cx="11626330" cy="3796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BAFB5"/>
              </a:buClr>
              <a:buNone/>
              <a:defRPr/>
            </a:pPr>
            <a:r>
              <a:rPr lang="en-US" sz="3600" b="1" dirty="0">
                <a:solidFill>
                  <a:srgbClr val="FFFFFF"/>
                </a:solidFill>
              </a:rPr>
              <a:t>OSIRIS-APEX Coordination with</a:t>
            </a:r>
          </a:p>
          <a:p>
            <a:pPr marL="0" indent="0">
              <a:buClr>
                <a:srgbClr val="9BAFB5"/>
              </a:buClr>
              <a:buNone/>
              <a:defRPr/>
            </a:pPr>
            <a:r>
              <a:rPr lang="en-US" sz="3600" b="1" dirty="0">
                <a:solidFill>
                  <a:srgbClr val="FFFFFF"/>
                </a:solidFill>
              </a:rPr>
              <a:t>Observers and Missions</a:t>
            </a:r>
          </a:p>
          <a:p>
            <a:pPr marL="0" indent="0">
              <a:buClr>
                <a:srgbClr val="9BAFB5"/>
              </a:buClr>
              <a:buNone/>
              <a:defRPr/>
            </a:pPr>
            <a:endParaRPr lang="en-US" sz="3200" b="1" dirty="0">
              <a:solidFill>
                <a:srgbClr val="FFFFFF"/>
              </a:solidFill>
            </a:endParaRPr>
          </a:p>
          <a:p>
            <a:pPr marL="0" indent="0">
              <a:buClr>
                <a:srgbClr val="9BAFB5"/>
              </a:buClr>
              <a:buNone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Michael C. Nolan,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Dathon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R.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Golish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, Michael C. Moreau, Anjani T. Polit, Edgard G</a:t>
            </a:r>
            <a:r>
              <a:rPr lang="en-US" sz="3200" dirty="0">
                <a:solidFill>
                  <a:srgbClr val="FFFFFF"/>
                </a:solidFill>
              </a:rPr>
              <a:t>. Rivera-Valentín, Amy A. Simon, Daniella DellaGiustina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2022 May 12   Apophis T-7</a:t>
            </a:r>
          </a:p>
          <a:p>
            <a:pPr marL="0" indent="0">
              <a:lnSpc>
                <a:spcPts val="2900"/>
              </a:lnSpc>
              <a:spcBef>
                <a:spcPts val="600"/>
              </a:spcBef>
              <a:buClr>
                <a:srgbClr val="9BAFB5"/>
              </a:buClr>
              <a:buNone/>
              <a:defRPr/>
            </a:pPr>
            <a:r>
              <a:rPr lang="en-US" sz="2400" dirty="0"/>
              <a:t>This presentation is available at: https:/</a:t>
            </a:r>
            <a:r>
              <a:rPr lang="en-US" sz="2400" dirty="0" err="1"/>
              <a:t>www.lpl.arizona.edu</a:t>
            </a:r>
            <a:r>
              <a:rPr lang="en-US" sz="2400" dirty="0"/>
              <a:t>/~</a:t>
            </a:r>
            <a:r>
              <a:rPr lang="en-US" sz="2400" dirty="0" err="1"/>
              <a:t>nolan</a:t>
            </a:r>
            <a:r>
              <a:rPr lang="en-US" sz="2400" dirty="0"/>
              <a:t>/nolan20220512.pptx</a:t>
            </a:r>
          </a:p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6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536E3D-4C4C-43C1-ABEC-48AB79F075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703"/>
          <a:stretch/>
        </p:blipFill>
        <p:spPr>
          <a:xfrm>
            <a:off x="336175" y="377316"/>
            <a:ext cx="7628059" cy="739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E283D1-F66E-4462-A849-6B986545E6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28" t="73280" r="15920" b="-3913"/>
          <a:stretch/>
        </p:blipFill>
        <p:spPr>
          <a:xfrm>
            <a:off x="304797" y="1197194"/>
            <a:ext cx="5869349" cy="37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9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D707-EFD4-1916-A604-100651CC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Apophis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74270-9009-09D3-C589-7DF7500B8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OSIRIS-APEX will encounter Earth about an hour after Apophis on 2029 April 13.</a:t>
            </a:r>
          </a:p>
          <a:p>
            <a:r>
              <a:rPr lang="en-US" dirty="0"/>
              <a:t>By 5 hours after close approach, Apophis will be too close to the sun (&lt; 20 degrees) for ground-based optical imaging.</a:t>
            </a:r>
          </a:p>
          <a:p>
            <a:pPr lvl="1"/>
            <a:r>
              <a:rPr lang="en-US" dirty="0"/>
              <a:t>Radar remains possible, with good conditions for several weeks.</a:t>
            </a:r>
          </a:p>
          <a:p>
            <a:r>
              <a:rPr lang="en-US" dirty="0"/>
              <a:t>By June 2029, Apophis will begin to be far enough from the sun to observe, but fainter than 19</a:t>
            </a:r>
            <a:r>
              <a:rPr lang="en-US" baseline="30000" dirty="0"/>
              <a:t>th</a:t>
            </a:r>
            <a:r>
              <a:rPr lang="en-US" dirty="0"/>
              <a:t> magnitude.</a:t>
            </a:r>
          </a:p>
          <a:p>
            <a:r>
              <a:rPr lang="en-US" dirty="0"/>
              <a:t>APEX will begin unresolved imaging of Apophis about 10 days before Earth encounter.</a:t>
            </a:r>
          </a:p>
          <a:p>
            <a:r>
              <a:rPr lang="en-US" dirty="0"/>
              <a:t>APEX will begin to resolve Apophis on 2029 April 20, with improving resolution through arrival in June. </a:t>
            </a:r>
          </a:p>
          <a:p>
            <a:endParaRPr lang="en-US" dirty="0"/>
          </a:p>
          <a:p>
            <a:r>
              <a:rPr lang="en-US" dirty="0"/>
              <a:t>APEX has no formal requirements for ground-based observations, but coordination of observations can obviously improve the scientific yield.</a:t>
            </a:r>
          </a:p>
          <a:p>
            <a:pPr lvl="1"/>
            <a:r>
              <a:rPr lang="en-US" dirty="0"/>
              <a:t>As an example,  APEX will measure the post-Earth-encounter rotation state extremely well, and the better we know the pre-encounter rotation state, the better we can interpret the tidal torques, and possibly the interior structure. If we could do ground-based observations to keep track of the rotation state as we approach the encounter, it might be possible to predict a rough post-encounter rotation state, which would be helpful.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1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431F2-C7DE-0A96-9874-69140389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APEX can provide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0E448-33EC-289C-1124-6C6619B63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there specific spacecraft products that would aid scientific results from ground-based observations if provided early?</a:t>
            </a:r>
          </a:p>
          <a:p>
            <a:pPr lvl="1"/>
            <a:r>
              <a:rPr lang="en-US" dirty="0"/>
              <a:t>APEX will release to the PDS all spacecraft raw and pipeline-processed data within 6 months of production, and final data products within 6 months of the end of proximity operations. That’s a long time to wait.</a:t>
            </a:r>
          </a:p>
          <a:p>
            <a:r>
              <a:rPr lang="en-US" dirty="0"/>
              <a:t>APEX plans to release provisional data products that would be useful in interpreting ground-based data on a shorter (but less carefully reviewed) timescale.</a:t>
            </a:r>
          </a:p>
          <a:p>
            <a:pPr lvl="1"/>
            <a:r>
              <a:rPr lang="en-US" dirty="0"/>
              <a:t>Shape model</a:t>
            </a:r>
          </a:p>
          <a:p>
            <a:pPr lvl="1"/>
            <a:r>
              <a:rPr lang="en-US" dirty="0"/>
              <a:t>Rotation state and orientation through encounter</a:t>
            </a:r>
          </a:p>
          <a:p>
            <a:pPr lvl="1"/>
            <a:r>
              <a:rPr lang="en-US" dirty="0"/>
              <a:t>What other products would be useful?</a:t>
            </a:r>
          </a:p>
        </p:txBody>
      </p:sp>
    </p:spTree>
    <p:extLst>
      <p:ext uri="{BB962C8B-B14F-4D97-AF65-F5344CB8AC3E}">
        <p14:creationId xmlns:p14="http://schemas.microsoft.com/office/powerpoint/2010/main" val="155659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27C2F-B224-2BEA-391A-692BDAC06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Coordinated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781CE-E842-1627-5D14-69B42A6FD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APEX project has developed a plan to meet specific goals (as Dani DellaGiustina just presented)</a:t>
            </a:r>
          </a:p>
          <a:p>
            <a:r>
              <a:rPr lang="en-US" dirty="0"/>
              <a:t>We welcome community input on possible additions or changes that might maximize the scientific output of the mission when combined with other </a:t>
            </a:r>
            <a:r>
              <a:rPr lang="en-US" dirty="0" err="1"/>
              <a:t>Earthbased</a:t>
            </a:r>
            <a:r>
              <a:rPr lang="en-US" dirty="0"/>
              <a:t> observations or spacecraft missions. </a:t>
            </a:r>
          </a:p>
          <a:p>
            <a:r>
              <a:rPr lang="en-US" dirty="0"/>
              <a:t>Are there APEX observations that would help provide “space truth” to help interpret </a:t>
            </a:r>
            <a:r>
              <a:rPr lang="en-US" dirty="0" err="1"/>
              <a:t>groundbased</a:t>
            </a:r>
            <a:r>
              <a:rPr lang="en-US" dirty="0"/>
              <a:t> observations? </a:t>
            </a:r>
          </a:p>
          <a:p>
            <a:r>
              <a:rPr lang="en-US" dirty="0"/>
              <a:t>Discussions about possible coordinated observations through approximately early 2024 (the Apophis T-5 workshop) would allow them to be included in spacecraft mission planning with flexible constraints.</a:t>
            </a:r>
          </a:p>
          <a:p>
            <a:r>
              <a:rPr lang="en-US" dirty="0"/>
              <a:t>As mission planning progresses, new observations would need to fit within existing designs that will be less flexible and get more specific with time.</a:t>
            </a:r>
          </a:p>
        </p:txBody>
      </p:sp>
    </p:spTree>
    <p:extLst>
      <p:ext uri="{BB962C8B-B14F-4D97-AF65-F5344CB8AC3E}">
        <p14:creationId xmlns:p14="http://schemas.microsoft.com/office/powerpoint/2010/main" val="274006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37E65-DA4C-8AA7-31AF-54A0453F6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 with spacecraft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D69CA-82EA-31E1-66C4-770CCE9F9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other certain spacecraft, but several ideas presented at T-9 and this conference</a:t>
            </a:r>
          </a:p>
          <a:p>
            <a:r>
              <a:rPr lang="en-US" dirty="0"/>
              <a:t>We would be happy to work with other teams to coordinate observations and capabilities.</a:t>
            </a:r>
          </a:p>
          <a:p>
            <a:pPr lvl="1"/>
            <a:r>
              <a:rPr lang="en-US" dirty="0"/>
              <a:t>APEX doesn’t have a thermal imager.</a:t>
            </a:r>
          </a:p>
          <a:p>
            <a:pPr lvl="1"/>
            <a:r>
              <a:rPr lang="en-US" dirty="0"/>
              <a:t>Color changes may be the most sensitive probe of small-scale surface alteration in a tidal encounter (Binzel et al., 2010).</a:t>
            </a:r>
          </a:p>
          <a:p>
            <a:pPr lvl="2"/>
            <a:r>
              <a:rPr lang="en-US" dirty="0"/>
              <a:t>Worth considering trying to match APEX filter responses.</a:t>
            </a:r>
          </a:p>
          <a:p>
            <a:pPr lvl="1"/>
            <a:r>
              <a:rPr lang="en-US" dirty="0"/>
              <a:t>Many other </a:t>
            </a:r>
            <a:r>
              <a:rPr lang="en-US"/>
              <a:t>possible synergies</a:t>
            </a:r>
            <a:endParaRPr lang="en-US" dirty="0"/>
          </a:p>
          <a:p>
            <a:r>
              <a:rPr lang="en-US" dirty="0"/>
              <a:t>There might be some capability to relay data from another spacecraft, though quite limited data rate and details would need to be worked out.</a:t>
            </a:r>
          </a:p>
        </p:txBody>
      </p:sp>
    </p:spTree>
    <p:extLst>
      <p:ext uri="{BB962C8B-B14F-4D97-AF65-F5344CB8AC3E}">
        <p14:creationId xmlns:p14="http://schemas.microsoft.com/office/powerpoint/2010/main" val="1215797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2292B8-B49E-183B-C2FE-043C99A1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APEX Instrumentation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4D2AA3-216A-355C-3EA8-8E9F61CC3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Imagers</a:t>
            </a:r>
          </a:p>
          <a:p>
            <a:pPr lvl="1"/>
            <a:r>
              <a:rPr lang="en-US" dirty="0" err="1"/>
              <a:t>Polycam</a:t>
            </a:r>
            <a:r>
              <a:rPr lang="en-US" dirty="0"/>
              <a:t> – highest resolution camera with adjustable focus. Panchromatic imaging, 40  arcmin FOV, limiting magnitude ~ 15.5 in 30s.</a:t>
            </a:r>
          </a:p>
          <a:p>
            <a:pPr lvl="1"/>
            <a:r>
              <a:rPr lang="en-US" dirty="0"/>
              <a:t>MapCam –Four broad-band (~ ECAS) color filters, 4 degree FOV, limiting magnitude ~ 13.5 in 30s.</a:t>
            </a:r>
          </a:p>
          <a:p>
            <a:pPr lvl="1"/>
            <a:r>
              <a:rPr lang="en-US" dirty="0" err="1"/>
              <a:t>SamCam</a:t>
            </a:r>
            <a:r>
              <a:rPr lang="en-US" dirty="0"/>
              <a:t> – 20 degree FOV.</a:t>
            </a:r>
          </a:p>
          <a:p>
            <a:pPr lvl="1"/>
            <a:r>
              <a:rPr lang="en-US" dirty="0" err="1"/>
              <a:t>NavCam</a:t>
            </a:r>
            <a:r>
              <a:rPr lang="en-US" dirty="0"/>
              <a:t> – 44 by 32 degrees FOV.</a:t>
            </a:r>
          </a:p>
          <a:p>
            <a:r>
              <a:rPr lang="en-US" dirty="0"/>
              <a:t>Spot Spectrometers</a:t>
            </a:r>
          </a:p>
          <a:p>
            <a:pPr lvl="1"/>
            <a:r>
              <a:rPr lang="en-US" dirty="0"/>
              <a:t>OVIRS –  0.4 - 4.3 microns, 4 </a:t>
            </a:r>
            <a:r>
              <a:rPr lang="en-US" dirty="0" err="1"/>
              <a:t>mrad</a:t>
            </a:r>
            <a:r>
              <a:rPr lang="en-US" dirty="0"/>
              <a:t>, 14 arcmin circular spot</a:t>
            </a:r>
          </a:p>
          <a:p>
            <a:pPr lvl="1"/>
            <a:r>
              <a:rPr lang="en-US" dirty="0"/>
              <a:t>OTES – 7 - 100 microns, 8 </a:t>
            </a:r>
            <a:r>
              <a:rPr lang="en-US" dirty="0" err="1"/>
              <a:t>mrad</a:t>
            </a:r>
            <a:r>
              <a:rPr lang="en-US" dirty="0"/>
              <a:t>, 0.5 degree circular spot</a:t>
            </a:r>
          </a:p>
          <a:p>
            <a:r>
              <a:rPr lang="en-US" dirty="0"/>
              <a:t>Scanning LIDAR</a:t>
            </a:r>
          </a:p>
          <a:p>
            <a:pPr lvl="1"/>
            <a:r>
              <a:rPr lang="en-US" dirty="0"/>
              <a:t>OLA – 14-cm spot at 1 km range.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CA7EB0-EE58-A5F0-1488-7448BB9EA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811" y="6404776"/>
            <a:ext cx="11617085" cy="320040"/>
          </a:xfrm>
        </p:spPr>
        <p:txBody>
          <a:bodyPr/>
          <a:lstStyle/>
          <a:p>
            <a:pPr>
              <a:defRPr/>
            </a:pPr>
            <a:r>
              <a:rPr lang="en-US" sz="1800" dirty="0"/>
              <a:t>This presentation is available at: https:/</a:t>
            </a:r>
            <a:r>
              <a:rPr lang="en-US" sz="1800" dirty="0" err="1"/>
              <a:t>www.lpl.arizona.edu</a:t>
            </a:r>
            <a:r>
              <a:rPr lang="en-US" sz="1800" dirty="0"/>
              <a:t>/~</a:t>
            </a:r>
            <a:r>
              <a:rPr lang="en-US" sz="1800" dirty="0" err="1"/>
              <a:t>nolan</a:t>
            </a:r>
            <a:r>
              <a:rPr lang="en-US" sz="1800" dirty="0"/>
              <a:t>/nolan20220512.pptx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853C17-6EFE-5A64-3045-9E5F4D6E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D4ED1-B374-4EF8-B0DC-842899D74E0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19607"/>
      </p:ext>
    </p:extLst>
  </p:cSld>
  <p:clrMapOvr>
    <a:masterClrMapping/>
  </p:clrMapOvr>
</p:sld>
</file>

<file path=ppt/theme/theme1.xml><?xml version="1.0" encoding="utf-8"?>
<a:theme xmlns:a="http://schemas.openxmlformats.org/drawingml/2006/main" name="1_Parcel">
  <a:themeElements>
    <a:clrScheme name="APEX Color Theme">
      <a:dk1>
        <a:srgbClr val="000000"/>
      </a:dk1>
      <a:lt1>
        <a:srgbClr val="FFFFFF"/>
      </a:lt1>
      <a:dk2>
        <a:srgbClr val="323638"/>
      </a:dk2>
      <a:lt2>
        <a:srgbClr val="F3F3F3"/>
      </a:lt2>
      <a:accent1>
        <a:srgbClr val="F29238"/>
      </a:accent1>
      <a:accent2>
        <a:srgbClr val="9BAFB5"/>
      </a:accent2>
      <a:accent3>
        <a:srgbClr val="14B4E3"/>
      </a:accent3>
      <a:accent4>
        <a:srgbClr val="F0D09F"/>
      </a:accent4>
      <a:accent5>
        <a:srgbClr val="726358"/>
      </a:accent5>
      <a:accent6>
        <a:srgbClr val="0B1623"/>
      </a:accent6>
      <a:hlink>
        <a:srgbClr val="1982BB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EX Powepoint Template_1" id="{36C8F7A6-8BCC-4766-B938-E2ACCDA3286F}" vid="{4A10B22A-0FFE-4664-A626-31A1FF7AA478}"/>
    </a:ext>
  </a:extLst>
</a:theme>
</file>

<file path=ppt/theme/theme2.xml><?xml version="1.0" encoding="utf-8"?>
<a:theme xmlns:a="http://schemas.openxmlformats.org/drawingml/2006/main" name="2_Parcel">
  <a:themeElements>
    <a:clrScheme name="APEX Color Theme">
      <a:dk1>
        <a:srgbClr val="000000"/>
      </a:dk1>
      <a:lt1>
        <a:srgbClr val="FFFFFF"/>
      </a:lt1>
      <a:dk2>
        <a:srgbClr val="323638"/>
      </a:dk2>
      <a:lt2>
        <a:srgbClr val="F3F3F3"/>
      </a:lt2>
      <a:accent1>
        <a:srgbClr val="F29238"/>
      </a:accent1>
      <a:accent2>
        <a:srgbClr val="9BAFB5"/>
      </a:accent2>
      <a:accent3>
        <a:srgbClr val="14B4E3"/>
      </a:accent3>
      <a:accent4>
        <a:srgbClr val="F0D09F"/>
      </a:accent4>
      <a:accent5>
        <a:srgbClr val="726358"/>
      </a:accent5>
      <a:accent6>
        <a:srgbClr val="0B1623"/>
      </a:accent6>
      <a:hlink>
        <a:srgbClr val="1982BB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EX Powepoint Template_1" id="{36C8F7A6-8BCC-4766-B938-E2ACCDA3286F}" vid="{4A10B22A-0FFE-4664-A626-31A1FF7AA4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451F4C-A3A1-4FF3-AEA5-AE3EFF175B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775A23-75CA-4614-9647-C9B2CE742CA2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71af3243-3dd4-4a8d-8c0d-dd76da1f02a5"/>
    <ds:schemaRef ds:uri="http://schemas.microsoft.com/office/infopath/2007/PartnerControls"/>
    <ds:schemaRef ds:uri="16c05727-aa75-4e4a-9b5f-8a80a116589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009F5EF-575C-40E7-A9C5-EC1F2A554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8057</TotalTime>
  <Words>713</Words>
  <Application>Microsoft Macintosh PowerPoint</Application>
  <PresentationFormat>Widescreen</PresentationFormat>
  <Paragraphs>51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1_Parcel</vt:lpstr>
      <vt:lpstr>2_Parcel</vt:lpstr>
      <vt:lpstr>PowerPoint Presentation</vt:lpstr>
      <vt:lpstr>Observing Apophis</vt:lpstr>
      <vt:lpstr>APEX can provide</vt:lpstr>
      <vt:lpstr>Coordinated observations</vt:lpstr>
      <vt:lpstr>Coordination with spacecraft</vt:lpstr>
      <vt:lpstr>APEX Instrumentation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DellaGiustina, Dani - (dellagiu)</dc:creator>
  <cp:lastModifiedBy>Nolan, Michael Craig - (mcn1)</cp:lastModifiedBy>
  <cp:revision>198</cp:revision>
  <dcterms:created xsi:type="dcterms:W3CDTF">2022-02-14T17:11:48Z</dcterms:created>
  <dcterms:modified xsi:type="dcterms:W3CDTF">2022-05-12T15:50:09Z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