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8" r:id="rId3"/>
  </p:sldIdLst>
  <p:sldSz cx="40233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007F"/>
    <a:srgbClr val="007F7F"/>
    <a:srgbClr val="0432FF"/>
    <a:srgbClr val="007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77"/>
    <p:restoredTop sz="96327"/>
  </p:normalViewPr>
  <p:slideViewPr>
    <p:cSldViewPr snapToGrid="0">
      <p:cViewPr>
        <p:scale>
          <a:sx n="60" d="100"/>
          <a:sy n="60" d="100"/>
        </p:scale>
        <p:origin x="80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5387342"/>
            <a:ext cx="34198560" cy="11460480"/>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17289782"/>
            <a:ext cx="30175200" cy="7947658"/>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54060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859199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8206749"/>
            <a:ext cx="34701480" cy="13693138"/>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2029429"/>
            <a:ext cx="34701480" cy="7200898"/>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0E3DDF-68FD-174C-B170-68EDE3B9B603}" type="datetimeFigureOut">
              <a:rPr lang="en-US" smtClean="0"/>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88744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8763000"/>
            <a:ext cx="170992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0E3DDF-68FD-174C-B170-68EDE3B9B603}" type="datetimeFigureOut">
              <a:rPr lang="en-US" smtClean="0"/>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34425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1752607"/>
            <a:ext cx="347014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8069582"/>
            <a:ext cx="17020696"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4" name="Content Placeholder 3"/>
          <p:cNvSpPr>
            <a:spLocks noGrp="1"/>
          </p:cNvSpPr>
          <p:nvPr>
            <p:ph sz="half" idx="2"/>
          </p:nvPr>
        </p:nvSpPr>
        <p:spPr>
          <a:xfrm>
            <a:off x="2771305" y="12024360"/>
            <a:ext cx="1702069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8069582"/>
            <a:ext cx="17104520" cy="3954778"/>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6" name="Content Placeholder 5"/>
          <p:cNvSpPr>
            <a:spLocks noGrp="1"/>
          </p:cNvSpPr>
          <p:nvPr>
            <p:ph sz="quarter" idx="4"/>
          </p:nvPr>
        </p:nvSpPr>
        <p:spPr>
          <a:xfrm>
            <a:off x="20368262" y="12024360"/>
            <a:ext cx="1710452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0E3DDF-68FD-174C-B170-68EDE3B9B603}" type="datetimeFigureOut">
              <a:rPr lang="en-US" smtClean="0"/>
              <a:t>9/16/22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019458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0E3DDF-68FD-174C-B170-68EDE3B9B603}" type="datetimeFigureOut">
              <a:rPr lang="en-US" smtClean="0"/>
              <a:t>9/16/22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14028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E3DDF-68FD-174C-B170-68EDE3B9B603}" type="datetimeFigureOut">
              <a:rPr lang="en-US" smtClean="0"/>
              <a:t>9/16/22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850673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4739647"/>
            <a:ext cx="20368260" cy="23393400"/>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640E3DDF-68FD-174C-B170-68EDE3B9B603}" type="datetimeFigureOut">
              <a:rPr lang="en-US" smtClean="0"/>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2405930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194560"/>
            <a:ext cx="12976383" cy="768096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4739647"/>
            <a:ext cx="20368260" cy="23393400"/>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9875520"/>
            <a:ext cx="12976383" cy="18295622"/>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640E3DDF-68FD-174C-B170-68EDE3B9B603}" type="datetimeFigureOut">
              <a:rPr lang="en-US" smtClean="0"/>
              <a:t>9/16/22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318300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119280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1752600"/>
            <a:ext cx="867537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1752600"/>
            <a:ext cx="2552319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E3DDF-68FD-174C-B170-68EDE3B9B603}" type="datetimeFigureOut">
              <a:rPr lang="en-US" smtClean="0"/>
              <a:t>9/16/22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D78EE-3C89-8B44-B694-6F47B500F0DA}" type="slidenum">
              <a:rPr lang="en-US" smtClean="0"/>
              <a:t>‹#›</a:t>
            </a:fld>
            <a:endParaRPr lang="en-US"/>
          </a:p>
        </p:txBody>
      </p:sp>
    </p:spTree>
    <p:extLst>
      <p:ext uri="{BB962C8B-B14F-4D97-AF65-F5344CB8AC3E}">
        <p14:creationId xmlns:p14="http://schemas.microsoft.com/office/powerpoint/2010/main" val="727999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1752607"/>
            <a:ext cx="347014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8763000"/>
            <a:ext cx="347014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0510487"/>
            <a:ext cx="9052560" cy="1752600"/>
          </a:xfrm>
          <a:prstGeom prst="rect">
            <a:avLst/>
          </a:prstGeom>
        </p:spPr>
        <p:txBody>
          <a:bodyPr vert="horz" lIns="91440" tIns="45720" rIns="91440" bIns="45720" rtlCol="0" anchor="ctr"/>
          <a:lstStyle>
            <a:lvl1pPr algn="l">
              <a:defRPr sz="5280">
                <a:solidFill>
                  <a:schemeClr val="tx1">
                    <a:tint val="75000"/>
                  </a:schemeClr>
                </a:solidFill>
              </a:defRPr>
            </a:lvl1pPr>
          </a:lstStyle>
          <a:p>
            <a:fld id="{640E3DDF-68FD-174C-B170-68EDE3B9B603}" type="datetimeFigureOut">
              <a:rPr lang="en-US" smtClean="0"/>
              <a:t>9/16/22</a:t>
            </a:fld>
            <a:endParaRPr lang="en-US"/>
          </a:p>
        </p:txBody>
      </p:sp>
      <p:sp>
        <p:nvSpPr>
          <p:cNvPr id="5" name="Footer Placeholder 4"/>
          <p:cNvSpPr>
            <a:spLocks noGrp="1"/>
          </p:cNvSpPr>
          <p:nvPr>
            <p:ph type="ftr" sz="quarter" idx="3"/>
          </p:nvPr>
        </p:nvSpPr>
        <p:spPr>
          <a:xfrm>
            <a:off x="13327380" y="30510487"/>
            <a:ext cx="13578840" cy="1752600"/>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0510487"/>
            <a:ext cx="9052560" cy="1752600"/>
          </a:xfrm>
          <a:prstGeom prst="rect">
            <a:avLst/>
          </a:prstGeom>
        </p:spPr>
        <p:txBody>
          <a:bodyPr vert="horz" lIns="91440" tIns="45720" rIns="91440" bIns="45720" rtlCol="0" anchor="ctr"/>
          <a:lstStyle>
            <a:lvl1pPr algn="r">
              <a:defRPr sz="5280">
                <a:solidFill>
                  <a:schemeClr val="tx1">
                    <a:tint val="75000"/>
                  </a:schemeClr>
                </a:solidFill>
              </a:defRPr>
            </a:lvl1pPr>
          </a:lstStyle>
          <a:p>
            <a:fld id="{BD0D78EE-3C89-8B44-B694-6F47B500F0DA}" type="slidenum">
              <a:rPr lang="en-US" smtClean="0"/>
              <a:t>‹#›</a:t>
            </a:fld>
            <a:endParaRPr lang="en-US"/>
          </a:p>
        </p:txBody>
      </p:sp>
    </p:spTree>
    <p:extLst>
      <p:ext uri="{BB962C8B-B14F-4D97-AF65-F5344CB8AC3E}">
        <p14:creationId xmlns:p14="http://schemas.microsoft.com/office/powerpoint/2010/main" val="39200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hyperlink" Target="mailto:Daniel.J.Cecil@nasa.gov" TargetMode="External"/><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94">
            <a:extLst>
              <a:ext uri="{FF2B5EF4-FFF2-40B4-BE49-F238E27FC236}">
                <a16:creationId xmlns:a16="http://schemas.microsoft.com/office/drawing/2014/main" id="{D9108DAC-C056-06F1-7E5D-21381EF0F150}"/>
              </a:ext>
            </a:extLst>
          </p:cNvPr>
          <p:cNvPicPr>
            <a:picLocks/>
          </p:cNvPicPr>
          <p:nvPr/>
        </p:nvPicPr>
        <p:blipFill>
          <a:blip r:embed="rId2"/>
          <a:stretch>
            <a:fillRect/>
          </a:stretch>
        </p:blipFill>
        <p:spPr>
          <a:xfrm>
            <a:off x="13395960" y="27368499"/>
            <a:ext cx="7772400" cy="5486400"/>
          </a:xfrm>
          <a:prstGeom prst="rect">
            <a:avLst/>
          </a:prstGeom>
        </p:spPr>
      </p:pic>
      <p:pic>
        <p:nvPicPr>
          <p:cNvPr id="52" name="Picture 51">
            <a:extLst>
              <a:ext uri="{FF2B5EF4-FFF2-40B4-BE49-F238E27FC236}">
                <a16:creationId xmlns:a16="http://schemas.microsoft.com/office/drawing/2014/main" id="{2F23CE89-D0CA-B540-62BE-5FE4EA40CF65}"/>
              </a:ext>
            </a:extLst>
          </p:cNvPr>
          <p:cNvPicPr>
            <a:picLocks/>
          </p:cNvPicPr>
          <p:nvPr/>
        </p:nvPicPr>
        <p:blipFill>
          <a:blip r:embed="rId3"/>
          <a:stretch>
            <a:fillRect/>
          </a:stretch>
        </p:blipFill>
        <p:spPr>
          <a:xfrm>
            <a:off x="13395960" y="22494240"/>
            <a:ext cx="7772400" cy="5486400"/>
          </a:xfrm>
          <a:prstGeom prst="rect">
            <a:avLst/>
          </a:prstGeom>
        </p:spPr>
      </p:pic>
      <p:pic>
        <p:nvPicPr>
          <p:cNvPr id="48" name="Picture 47">
            <a:extLst>
              <a:ext uri="{FF2B5EF4-FFF2-40B4-BE49-F238E27FC236}">
                <a16:creationId xmlns:a16="http://schemas.microsoft.com/office/drawing/2014/main" id="{33298487-730E-B7A8-F1FF-8983BEAF6CA9}"/>
              </a:ext>
            </a:extLst>
          </p:cNvPr>
          <p:cNvPicPr>
            <a:picLocks/>
          </p:cNvPicPr>
          <p:nvPr/>
        </p:nvPicPr>
        <p:blipFill>
          <a:blip r:embed="rId4"/>
          <a:stretch>
            <a:fillRect/>
          </a:stretch>
        </p:blipFill>
        <p:spPr>
          <a:xfrm>
            <a:off x="13395960" y="17647920"/>
            <a:ext cx="7775566" cy="5486400"/>
          </a:xfrm>
          <a:prstGeom prst="rect">
            <a:avLst/>
          </a:prstGeom>
        </p:spPr>
      </p:pic>
      <p:pic>
        <p:nvPicPr>
          <p:cNvPr id="46" name="Picture 45">
            <a:extLst>
              <a:ext uri="{FF2B5EF4-FFF2-40B4-BE49-F238E27FC236}">
                <a16:creationId xmlns:a16="http://schemas.microsoft.com/office/drawing/2014/main" id="{6DC0153A-1CB6-4164-8350-CCB5F887478E}"/>
              </a:ext>
            </a:extLst>
          </p:cNvPr>
          <p:cNvPicPr>
            <a:picLocks/>
          </p:cNvPicPr>
          <p:nvPr/>
        </p:nvPicPr>
        <p:blipFill>
          <a:blip r:embed="rId5"/>
          <a:stretch>
            <a:fillRect/>
          </a:stretch>
        </p:blipFill>
        <p:spPr>
          <a:xfrm>
            <a:off x="13395960" y="12801600"/>
            <a:ext cx="7772400" cy="5486400"/>
          </a:xfrm>
          <a:prstGeom prst="rect">
            <a:avLst/>
          </a:prstGeom>
        </p:spPr>
      </p:pic>
      <p:pic>
        <p:nvPicPr>
          <p:cNvPr id="44" name="Picture 43">
            <a:extLst>
              <a:ext uri="{FF2B5EF4-FFF2-40B4-BE49-F238E27FC236}">
                <a16:creationId xmlns:a16="http://schemas.microsoft.com/office/drawing/2014/main" id="{F67DBDA4-407A-EE1F-81D1-C46723A08367}"/>
              </a:ext>
            </a:extLst>
          </p:cNvPr>
          <p:cNvPicPr>
            <a:picLocks/>
          </p:cNvPicPr>
          <p:nvPr/>
        </p:nvPicPr>
        <p:blipFill>
          <a:blip r:embed="rId6"/>
          <a:stretch>
            <a:fillRect/>
          </a:stretch>
        </p:blipFill>
        <p:spPr>
          <a:xfrm>
            <a:off x="13395960" y="7918704"/>
            <a:ext cx="7772400" cy="5486400"/>
          </a:xfrm>
          <a:prstGeom prst="rect">
            <a:avLst/>
          </a:prstGeom>
        </p:spPr>
      </p:pic>
      <p:sp>
        <p:nvSpPr>
          <p:cNvPr id="2" name="Title 1">
            <a:extLst>
              <a:ext uri="{FF2B5EF4-FFF2-40B4-BE49-F238E27FC236}">
                <a16:creationId xmlns:a16="http://schemas.microsoft.com/office/drawing/2014/main" id="{F974EE15-C310-34A7-E898-89D6E31FA31D}"/>
              </a:ext>
            </a:extLst>
          </p:cNvPr>
          <p:cNvSpPr>
            <a:spLocks noGrp="1"/>
          </p:cNvSpPr>
          <p:nvPr>
            <p:ph type="ctrTitle"/>
          </p:nvPr>
        </p:nvSpPr>
        <p:spPr>
          <a:xfrm>
            <a:off x="1783080" y="472440"/>
            <a:ext cx="36667440" cy="1767841"/>
          </a:xfrm>
        </p:spPr>
        <p:txBody>
          <a:bodyPr>
            <a:noAutofit/>
          </a:bodyPr>
          <a:lstStyle/>
          <a:p>
            <a:r>
              <a:rPr lang="en-US" sz="7200" b="1" dirty="0">
                <a:latin typeface="+mn-lt"/>
              </a:rPr>
              <a:t>Empirical Hydrometeor Type Identification from GMI Brightness Temperature Measurements</a:t>
            </a:r>
            <a:br>
              <a:rPr lang="en-US" sz="7200" b="1" dirty="0">
                <a:latin typeface="+mn-lt"/>
              </a:rPr>
            </a:br>
            <a:r>
              <a:rPr lang="en-US" sz="3600" b="1" dirty="0">
                <a:latin typeface="+mn-lt"/>
              </a:rPr>
              <a:t>Daniel J. Cecil, NASA Marshall Space Flight Center, </a:t>
            </a:r>
            <a:r>
              <a:rPr lang="en-US" sz="3600" b="1" dirty="0">
                <a:latin typeface="+mn-lt"/>
                <a:hlinkClick r:id="rId7"/>
              </a:rPr>
              <a:t>Daniel.J.Cecil@nasa.gov</a:t>
            </a:r>
            <a:br>
              <a:rPr lang="en-US" sz="3600" b="1" dirty="0">
                <a:latin typeface="+mn-lt"/>
              </a:rPr>
            </a:br>
            <a:r>
              <a:rPr lang="en-US" sz="3600" b="1" dirty="0">
                <a:latin typeface="+mn-lt"/>
              </a:rPr>
              <a:t>Michael Solomon, University of Alabama – Huntsville, mbs0025@uah.edu </a:t>
            </a:r>
          </a:p>
        </p:txBody>
      </p:sp>
      <p:pic>
        <p:nvPicPr>
          <p:cNvPr id="6" name="Picture 5">
            <a:extLst>
              <a:ext uri="{FF2B5EF4-FFF2-40B4-BE49-F238E27FC236}">
                <a16:creationId xmlns:a16="http://schemas.microsoft.com/office/drawing/2014/main" id="{2634E146-35DB-8B52-1120-D93B2E9DA544}"/>
              </a:ext>
            </a:extLst>
          </p:cNvPr>
          <p:cNvPicPr>
            <a:picLocks noChangeAspect="1"/>
          </p:cNvPicPr>
          <p:nvPr/>
        </p:nvPicPr>
        <p:blipFill>
          <a:blip r:embed="rId8"/>
          <a:stretch>
            <a:fillRect/>
          </a:stretch>
        </p:blipFill>
        <p:spPr>
          <a:xfrm>
            <a:off x="665480" y="11716608"/>
            <a:ext cx="6350000" cy="6350000"/>
          </a:xfrm>
          <a:prstGeom prst="rect">
            <a:avLst/>
          </a:prstGeom>
        </p:spPr>
      </p:pic>
      <p:pic>
        <p:nvPicPr>
          <p:cNvPr id="10" name="Picture 9">
            <a:extLst>
              <a:ext uri="{FF2B5EF4-FFF2-40B4-BE49-F238E27FC236}">
                <a16:creationId xmlns:a16="http://schemas.microsoft.com/office/drawing/2014/main" id="{08E58C5E-A115-6DBD-3A49-AE5CEACF6EE2}"/>
              </a:ext>
            </a:extLst>
          </p:cNvPr>
          <p:cNvPicPr>
            <a:picLocks noChangeAspect="1"/>
          </p:cNvPicPr>
          <p:nvPr/>
        </p:nvPicPr>
        <p:blipFill>
          <a:blip r:embed="rId9"/>
          <a:stretch>
            <a:fillRect/>
          </a:stretch>
        </p:blipFill>
        <p:spPr>
          <a:xfrm>
            <a:off x="7223760" y="11716608"/>
            <a:ext cx="6350000" cy="6350000"/>
          </a:xfrm>
          <a:prstGeom prst="rect">
            <a:avLst/>
          </a:prstGeom>
        </p:spPr>
      </p:pic>
      <p:pic>
        <p:nvPicPr>
          <p:cNvPr id="16" name="Picture 15">
            <a:extLst>
              <a:ext uri="{FF2B5EF4-FFF2-40B4-BE49-F238E27FC236}">
                <a16:creationId xmlns:a16="http://schemas.microsoft.com/office/drawing/2014/main" id="{7C717B9A-FDD5-F253-9383-488F7A9B7BE7}"/>
              </a:ext>
            </a:extLst>
          </p:cNvPr>
          <p:cNvPicPr>
            <a:picLocks noChangeAspect="1"/>
          </p:cNvPicPr>
          <p:nvPr/>
        </p:nvPicPr>
        <p:blipFill>
          <a:blip r:embed="rId10"/>
          <a:stretch>
            <a:fillRect/>
          </a:stretch>
        </p:blipFill>
        <p:spPr>
          <a:xfrm>
            <a:off x="665480" y="18103368"/>
            <a:ext cx="6350000" cy="6350000"/>
          </a:xfrm>
          <a:prstGeom prst="rect">
            <a:avLst/>
          </a:prstGeom>
        </p:spPr>
      </p:pic>
      <p:pic>
        <p:nvPicPr>
          <p:cNvPr id="18" name="Picture 17">
            <a:extLst>
              <a:ext uri="{FF2B5EF4-FFF2-40B4-BE49-F238E27FC236}">
                <a16:creationId xmlns:a16="http://schemas.microsoft.com/office/drawing/2014/main" id="{0CE82D93-7AEB-6BCD-55BA-AC9966B8DBF2}"/>
              </a:ext>
            </a:extLst>
          </p:cNvPr>
          <p:cNvPicPr>
            <a:picLocks noChangeAspect="1"/>
          </p:cNvPicPr>
          <p:nvPr/>
        </p:nvPicPr>
        <p:blipFill>
          <a:blip r:embed="rId11"/>
          <a:stretch>
            <a:fillRect/>
          </a:stretch>
        </p:blipFill>
        <p:spPr>
          <a:xfrm>
            <a:off x="7183120" y="18103368"/>
            <a:ext cx="6350000" cy="6350000"/>
          </a:xfrm>
          <a:prstGeom prst="rect">
            <a:avLst/>
          </a:prstGeom>
        </p:spPr>
      </p:pic>
      <p:pic>
        <p:nvPicPr>
          <p:cNvPr id="20" name="Picture 19">
            <a:extLst>
              <a:ext uri="{FF2B5EF4-FFF2-40B4-BE49-F238E27FC236}">
                <a16:creationId xmlns:a16="http://schemas.microsoft.com/office/drawing/2014/main" id="{69A3803A-DAE1-1AF7-9873-17E21F180C3A}"/>
              </a:ext>
            </a:extLst>
          </p:cNvPr>
          <p:cNvPicPr>
            <a:picLocks noChangeAspect="1"/>
          </p:cNvPicPr>
          <p:nvPr/>
        </p:nvPicPr>
        <p:blipFill>
          <a:blip r:embed="rId12"/>
          <a:srcRect/>
          <a:stretch/>
        </p:blipFill>
        <p:spPr>
          <a:xfrm>
            <a:off x="7223760" y="24453368"/>
            <a:ext cx="6350000" cy="6350000"/>
          </a:xfrm>
          <a:prstGeom prst="rect">
            <a:avLst/>
          </a:prstGeom>
        </p:spPr>
      </p:pic>
      <p:sp>
        <p:nvSpPr>
          <p:cNvPr id="25" name="Rectangle 24">
            <a:extLst>
              <a:ext uri="{FF2B5EF4-FFF2-40B4-BE49-F238E27FC236}">
                <a16:creationId xmlns:a16="http://schemas.microsoft.com/office/drawing/2014/main" id="{50F031C1-B108-A2BD-D641-D83743EAA0E5}"/>
              </a:ext>
            </a:extLst>
          </p:cNvPr>
          <p:cNvSpPr/>
          <p:nvPr/>
        </p:nvSpPr>
        <p:spPr>
          <a:xfrm>
            <a:off x="3678865" y="14017512"/>
            <a:ext cx="595423" cy="595424"/>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D746F31-B731-0DE2-5C70-7365A6FC6A3D}"/>
              </a:ext>
            </a:extLst>
          </p:cNvPr>
          <p:cNvSpPr txBox="1"/>
          <p:nvPr/>
        </p:nvSpPr>
        <p:spPr>
          <a:xfrm>
            <a:off x="3402620" y="12061606"/>
            <a:ext cx="3077831" cy="923330"/>
          </a:xfrm>
          <a:prstGeom prst="rect">
            <a:avLst/>
          </a:prstGeom>
          <a:solidFill>
            <a:schemeClr val="bg1">
              <a:alpha val="75000"/>
            </a:schemeClr>
          </a:solidFill>
        </p:spPr>
        <p:txBody>
          <a:bodyPr wrap="square" rtlCol="0">
            <a:spAutoFit/>
          </a:bodyPr>
          <a:lstStyle/>
          <a:p>
            <a:r>
              <a:rPr lang="en-US" b="1" dirty="0"/>
              <a:t>89 GHz PCT for an example storm near Fort Worth, TX</a:t>
            </a:r>
          </a:p>
          <a:p>
            <a:r>
              <a:rPr lang="en-US" b="1" dirty="0"/>
              <a:t>26 May 2015</a:t>
            </a:r>
          </a:p>
        </p:txBody>
      </p:sp>
      <p:sp>
        <p:nvSpPr>
          <p:cNvPr id="27" name="TextBox 26">
            <a:extLst>
              <a:ext uri="{FF2B5EF4-FFF2-40B4-BE49-F238E27FC236}">
                <a16:creationId xmlns:a16="http://schemas.microsoft.com/office/drawing/2014/main" id="{34C97D59-AF07-5F80-595D-2D53D4B20BA5}"/>
              </a:ext>
            </a:extLst>
          </p:cNvPr>
          <p:cNvSpPr txBox="1"/>
          <p:nvPr/>
        </p:nvSpPr>
        <p:spPr>
          <a:xfrm>
            <a:off x="9929476" y="12061606"/>
            <a:ext cx="3077831" cy="646331"/>
          </a:xfrm>
          <a:prstGeom prst="rect">
            <a:avLst/>
          </a:prstGeom>
          <a:solidFill>
            <a:schemeClr val="bg1">
              <a:alpha val="75000"/>
            </a:schemeClr>
          </a:solidFill>
        </p:spPr>
        <p:txBody>
          <a:bodyPr wrap="square" rtlCol="0">
            <a:spAutoFit/>
          </a:bodyPr>
          <a:lstStyle/>
          <a:p>
            <a:r>
              <a:rPr lang="en-US" b="1" dirty="0"/>
              <a:t>Radar reflectivity from KFWS WSR-88D radar</a:t>
            </a:r>
          </a:p>
        </p:txBody>
      </p:sp>
      <p:sp>
        <p:nvSpPr>
          <p:cNvPr id="28" name="TextBox 27">
            <a:extLst>
              <a:ext uri="{FF2B5EF4-FFF2-40B4-BE49-F238E27FC236}">
                <a16:creationId xmlns:a16="http://schemas.microsoft.com/office/drawing/2014/main" id="{CBC40A5B-5F3B-CE01-DAE3-459FEAFFBC61}"/>
              </a:ext>
            </a:extLst>
          </p:cNvPr>
          <p:cNvSpPr txBox="1"/>
          <p:nvPr/>
        </p:nvSpPr>
        <p:spPr>
          <a:xfrm>
            <a:off x="7320929" y="13574381"/>
            <a:ext cx="4871071" cy="369332"/>
          </a:xfrm>
          <a:prstGeom prst="rect">
            <a:avLst/>
          </a:prstGeom>
          <a:solidFill>
            <a:schemeClr val="bg1">
              <a:alpha val="75000"/>
            </a:schemeClr>
          </a:solidFill>
        </p:spPr>
        <p:txBody>
          <a:bodyPr wrap="square" rtlCol="0">
            <a:spAutoFit/>
          </a:bodyPr>
          <a:lstStyle/>
          <a:p>
            <a:r>
              <a:rPr lang="en-US" b="1" dirty="0"/>
              <a:t>Oval denotes a 19-GHz GMI footprint of interest</a:t>
            </a:r>
          </a:p>
        </p:txBody>
      </p:sp>
      <p:sp>
        <p:nvSpPr>
          <p:cNvPr id="29" name="TextBox 28">
            <a:extLst>
              <a:ext uri="{FF2B5EF4-FFF2-40B4-BE49-F238E27FC236}">
                <a16:creationId xmlns:a16="http://schemas.microsoft.com/office/drawing/2014/main" id="{12213F3A-5BD0-BDA2-6F1B-8D443C28F31E}"/>
              </a:ext>
            </a:extLst>
          </p:cNvPr>
          <p:cNvSpPr txBox="1"/>
          <p:nvPr/>
        </p:nvSpPr>
        <p:spPr>
          <a:xfrm>
            <a:off x="3402620" y="18452853"/>
            <a:ext cx="3077831" cy="1477328"/>
          </a:xfrm>
          <a:prstGeom prst="rect">
            <a:avLst/>
          </a:prstGeom>
          <a:solidFill>
            <a:schemeClr val="bg1">
              <a:alpha val="75000"/>
            </a:schemeClr>
          </a:solidFill>
        </p:spPr>
        <p:txBody>
          <a:bodyPr wrap="square" rtlCol="0">
            <a:spAutoFit/>
          </a:bodyPr>
          <a:lstStyle/>
          <a:p>
            <a:r>
              <a:rPr lang="en-US" b="1" dirty="0"/>
              <a:t>Hydrometeor types from KFWS radar at 2 km elevation.</a:t>
            </a:r>
          </a:p>
          <a:p>
            <a:r>
              <a:rPr lang="en-US" b="1" dirty="0"/>
              <a:t>GMI 89 GHz (top) and 37 GHz (bottom) PCT are printed for each pixel.</a:t>
            </a:r>
          </a:p>
        </p:txBody>
      </p:sp>
      <p:sp>
        <p:nvSpPr>
          <p:cNvPr id="30" name="TextBox 29">
            <a:extLst>
              <a:ext uri="{FF2B5EF4-FFF2-40B4-BE49-F238E27FC236}">
                <a16:creationId xmlns:a16="http://schemas.microsoft.com/office/drawing/2014/main" id="{85AD837D-4BA2-3670-2BB4-0EAD47A10B5A}"/>
              </a:ext>
            </a:extLst>
          </p:cNvPr>
          <p:cNvSpPr txBox="1"/>
          <p:nvPr/>
        </p:nvSpPr>
        <p:spPr>
          <a:xfrm>
            <a:off x="10019320" y="18452853"/>
            <a:ext cx="3077831" cy="1477328"/>
          </a:xfrm>
          <a:prstGeom prst="rect">
            <a:avLst/>
          </a:prstGeom>
          <a:solidFill>
            <a:schemeClr val="bg1">
              <a:alpha val="75000"/>
            </a:schemeClr>
          </a:solidFill>
        </p:spPr>
        <p:txBody>
          <a:bodyPr wrap="square" rtlCol="0">
            <a:spAutoFit/>
          </a:bodyPr>
          <a:lstStyle/>
          <a:p>
            <a:r>
              <a:rPr lang="en-US" b="1" dirty="0"/>
              <a:t>Hydrometeor types from KFWS radar at 6 km elevation.</a:t>
            </a:r>
          </a:p>
          <a:p>
            <a:r>
              <a:rPr lang="en-US" b="1" dirty="0"/>
              <a:t>GMI 89 GHz (top) and 37 GHz (bottom) PCT are printed for each pixel.</a:t>
            </a:r>
          </a:p>
        </p:txBody>
      </p:sp>
      <p:sp>
        <p:nvSpPr>
          <p:cNvPr id="31" name="TextBox 30">
            <a:extLst>
              <a:ext uri="{FF2B5EF4-FFF2-40B4-BE49-F238E27FC236}">
                <a16:creationId xmlns:a16="http://schemas.microsoft.com/office/drawing/2014/main" id="{E563CA47-F098-F572-1A83-E3CCE8CA61D9}"/>
              </a:ext>
            </a:extLst>
          </p:cNvPr>
          <p:cNvSpPr txBox="1"/>
          <p:nvPr/>
        </p:nvSpPr>
        <p:spPr>
          <a:xfrm>
            <a:off x="9929475" y="24802853"/>
            <a:ext cx="3077831" cy="1754326"/>
          </a:xfrm>
          <a:prstGeom prst="rect">
            <a:avLst/>
          </a:prstGeom>
          <a:solidFill>
            <a:schemeClr val="bg1">
              <a:alpha val="75000"/>
            </a:schemeClr>
          </a:solidFill>
        </p:spPr>
        <p:txBody>
          <a:bodyPr wrap="square" rtlCol="0">
            <a:spAutoFit/>
          </a:bodyPr>
          <a:lstStyle/>
          <a:p>
            <a:r>
              <a:rPr lang="en-US" b="1" dirty="0"/>
              <a:t>Hydrometeor types from KFWS radar at 10 km elevation.</a:t>
            </a:r>
          </a:p>
          <a:p>
            <a:r>
              <a:rPr lang="en-US" b="1" dirty="0"/>
              <a:t>GMI 89 GHz (top) and 37 GHz (bottom) PCT are printed for each pixel.</a:t>
            </a:r>
          </a:p>
        </p:txBody>
      </p:sp>
      <p:sp>
        <p:nvSpPr>
          <p:cNvPr id="32" name="TextBox 31">
            <a:extLst>
              <a:ext uri="{FF2B5EF4-FFF2-40B4-BE49-F238E27FC236}">
                <a16:creationId xmlns:a16="http://schemas.microsoft.com/office/drawing/2014/main" id="{8089AD05-3D26-EC9A-EDA3-F37E6E6DEC87}"/>
              </a:ext>
            </a:extLst>
          </p:cNvPr>
          <p:cNvSpPr txBox="1"/>
          <p:nvPr/>
        </p:nvSpPr>
        <p:spPr>
          <a:xfrm>
            <a:off x="665480" y="24449605"/>
            <a:ext cx="6517640" cy="6555641"/>
          </a:xfrm>
          <a:prstGeom prst="rect">
            <a:avLst/>
          </a:prstGeom>
          <a:noFill/>
        </p:spPr>
        <p:txBody>
          <a:bodyPr wrap="square" rtlCol="0">
            <a:spAutoFit/>
          </a:bodyPr>
          <a:lstStyle/>
          <a:p>
            <a:r>
              <a:rPr lang="en-US" sz="2800" dirty="0"/>
              <a:t>We take Hydrometeor Type (HID) from GPM Validation Network at each altitude, matched to GMI pixels. </a:t>
            </a:r>
          </a:p>
          <a:p>
            <a:r>
              <a:rPr lang="en-US" sz="2800" dirty="0"/>
              <a:t>Assign that pixel (and its associated TBs in all channels) as Hail if hail is present at any altitude. Hail is red in these plots.</a:t>
            </a:r>
          </a:p>
          <a:p>
            <a:r>
              <a:rPr lang="en-US" sz="2800" dirty="0"/>
              <a:t>Next check for graupel (yellow and green in these plots). Assign the GMI pixel and TBs as graupel if graupel is present in the column, but hail is not.</a:t>
            </a:r>
          </a:p>
          <a:p>
            <a:r>
              <a:rPr lang="en-US" sz="2800" dirty="0"/>
              <a:t>Next check for snow and other ice (gray, light blue, and pink shades in these plots).</a:t>
            </a:r>
          </a:p>
          <a:p>
            <a:r>
              <a:rPr lang="en-US" sz="2800" dirty="0"/>
              <a:t>Last, check for liquid rain without ice precipitation elsewhere in the column (dark blue and purple).</a:t>
            </a:r>
          </a:p>
        </p:txBody>
      </p:sp>
      <p:pic>
        <p:nvPicPr>
          <p:cNvPr id="40" name="Picture 39">
            <a:extLst>
              <a:ext uri="{FF2B5EF4-FFF2-40B4-BE49-F238E27FC236}">
                <a16:creationId xmlns:a16="http://schemas.microsoft.com/office/drawing/2014/main" id="{7701D8F5-498F-3566-7503-035D0E2E9882}"/>
              </a:ext>
            </a:extLst>
          </p:cNvPr>
          <p:cNvPicPr>
            <a:picLocks/>
          </p:cNvPicPr>
          <p:nvPr/>
        </p:nvPicPr>
        <p:blipFill>
          <a:blip r:embed="rId13"/>
          <a:stretch>
            <a:fillRect/>
          </a:stretch>
        </p:blipFill>
        <p:spPr>
          <a:xfrm>
            <a:off x="13399722" y="3062117"/>
            <a:ext cx="7772400" cy="5486400"/>
          </a:xfrm>
          <a:prstGeom prst="rect">
            <a:avLst/>
          </a:prstGeom>
        </p:spPr>
      </p:pic>
      <p:sp>
        <p:nvSpPr>
          <p:cNvPr id="55" name="TextBox 54">
            <a:extLst>
              <a:ext uri="{FF2B5EF4-FFF2-40B4-BE49-F238E27FC236}">
                <a16:creationId xmlns:a16="http://schemas.microsoft.com/office/drawing/2014/main" id="{BE0A1730-8C90-0A63-2B6E-078F3735F6E9}"/>
              </a:ext>
            </a:extLst>
          </p:cNvPr>
          <p:cNvSpPr txBox="1"/>
          <p:nvPr/>
        </p:nvSpPr>
        <p:spPr>
          <a:xfrm>
            <a:off x="15406190" y="4132941"/>
            <a:ext cx="1397000" cy="369332"/>
          </a:xfrm>
          <a:prstGeom prst="rect">
            <a:avLst/>
          </a:prstGeom>
          <a:noFill/>
        </p:spPr>
        <p:txBody>
          <a:bodyPr wrap="square" rtlCol="0">
            <a:spAutoFit/>
          </a:bodyPr>
          <a:lstStyle/>
          <a:p>
            <a:r>
              <a:rPr lang="en-US" b="1" dirty="0">
                <a:solidFill>
                  <a:srgbClr val="0432FF"/>
                </a:solidFill>
              </a:rPr>
              <a:t>Graupel</a:t>
            </a:r>
          </a:p>
        </p:txBody>
      </p:sp>
      <p:sp>
        <p:nvSpPr>
          <p:cNvPr id="56" name="TextBox 55">
            <a:extLst>
              <a:ext uri="{FF2B5EF4-FFF2-40B4-BE49-F238E27FC236}">
                <a16:creationId xmlns:a16="http://schemas.microsoft.com/office/drawing/2014/main" id="{9CDB6444-8D8D-6812-1EDB-60D1E6DDF7C7}"/>
              </a:ext>
            </a:extLst>
          </p:cNvPr>
          <p:cNvSpPr txBox="1"/>
          <p:nvPr/>
        </p:nvSpPr>
        <p:spPr>
          <a:xfrm>
            <a:off x="15406190" y="6278947"/>
            <a:ext cx="1397000" cy="369332"/>
          </a:xfrm>
          <a:prstGeom prst="rect">
            <a:avLst/>
          </a:prstGeom>
          <a:noFill/>
        </p:spPr>
        <p:txBody>
          <a:bodyPr wrap="square" rtlCol="0">
            <a:spAutoFit/>
          </a:bodyPr>
          <a:lstStyle/>
          <a:p>
            <a:r>
              <a:rPr lang="en-US" b="1" dirty="0">
                <a:solidFill>
                  <a:srgbClr val="FF0000"/>
                </a:solidFill>
              </a:rPr>
              <a:t>Hail</a:t>
            </a:r>
          </a:p>
        </p:txBody>
      </p:sp>
      <p:sp>
        <p:nvSpPr>
          <p:cNvPr id="57" name="TextBox 56">
            <a:extLst>
              <a:ext uri="{FF2B5EF4-FFF2-40B4-BE49-F238E27FC236}">
                <a16:creationId xmlns:a16="http://schemas.microsoft.com/office/drawing/2014/main" id="{5D7CDA47-6DC7-5233-C5CA-B8076628FA86}"/>
              </a:ext>
            </a:extLst>
          </p:cNvPr>
          <p:cNvSpPr txBox="1"/>
          <p:nvPr/>
        </p:nvSpPr>
        <p:spPr>
          <a:xfrm>
            <a:off x="15406190" y="7175637"/>
            <a:ext cx="1397000" cy="369332"/>
          </a:xfrm>
          <a:prstGeom prst="rect">
            <a:avLst/>
          </a:prstGeom>
          <a:noFill/>
        </p:spPr>
        <p:txBody>
          <a:bodyPr wrap="square" rtlCol="0">
            <a:spAutoFit/>
          </a:bodyPr>
          <a:lstStyle/>
          <a:p>
            <a:r>
              <a:rPr lang="en-US" b="1" dirty="0">
                <a:solidFill>
                  <a:srgbClr val="FFC000"/>
                </a:solidFill>
              </a:rPr>
              <a:t>Snow/Ice</a:t>
            </a:r>
          </a:p>
        </p:txBody>
      </p:sp>
      <p:sp>
        <p:nvSpPr>
          <p:cNvPr id="58" name="TextBox 57">
            <a:extLst>
              <a:ext uri="{FF2B5EF4-FFF2-40B4-BE49-F238E27FC236}">
                <a16:creationId xmlns:a16="http://schemas.microsoft.com/office/drawing/2014/main" id="{0DF86C16-CF3F-0D10-E058-E3BF3465DB27}"/>
              </a:ext>
            </a:extLst>
          </p:cNvPr>
          <p:cNvSpPr txBox="1"/>
          <p:nvPr/>
        </p:nvSpPr>
        <p:spPr>
          <a:xfrm>
            <a:off x="15406190" y="7468769"/>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60" name="TextBox 59">
            <a:extLst>
              <a:ext uri="{FF2B5EF4-FFF2-40B4-BE49-F238E27FC236}">
                <a16:creationId xmlns:a16="http://schemas.microsoft.com/office/drawing/2014/main" id="{391E6213-A458-ECE1-66E3-A02CE95DB78D}"/>
              </a:ext>
            </a:extLst>
          </p:cNvPr>
          <p:cNvSpPr txBox="1"/>
          <p:nvPr/>
        </p:nvSpPr>
        <p:spPr>
          <a:xfrm>
            <a:off x="14618790" y="8680717"/>
            <a:ext cx="4749800" cy="1477328"/>
          </a:xfrm>
          <a:prstGeom prst="rect">
            <a:avLst/>
          </a:prstGeom>
          <a:noFill/>
        </p:spPr>
        <p:txBody>
          <a:bodyPr wrap="square" rtlCol="0">
            <a:spAutoFit/>
          </a:bodyPr>
          <a:lstStyle/>
          <a:p>
            <a:r>
              <a:rPr lang="en-US" b="1" i="1" dirty="0"/>
              <a:t>166 GHz V</a:t>
            </a:r>
          </a:p>
          <a:p>
            <a:endParaRPr lang="en-US" dirty="0"/>
          </a:p>
          <a:p>
            <a:r>
              <a:rPr lang="en-US" dirty="0"/>
              <a:t>Very low values -&gt; Hail or </a:t>
            </a:r>
            <a:r>
              <a:rPr lang="en-US" dirty="0" err="1"/>
              <a:t>Gruapel</a:t>
            </a:r>
            <a:endParaRPr lang="en-US" dirty="0"/>
          </a:p>
          <a:p>
            <a:r>
              <a:rPr lang="en-US" dirty="0"/>
              <a:t>Intermediate (150-230 K) -&gt; more likely graupel</a:t>
            </a:r>
          </a:p>
          <a:p>
            <a:r>
              <a:rPr lang="en-US" dirty="0"/>
              <a:t>Very high values -&gt; Rain</a:t>
            </a:r>
          </a:p>
        </p:txBody>
      </p:sp>
      <p:sp>
        <p:nvSpPr>
          <p:cNvPr id="61" name="TextBox 60">
            <a:extLst>
              <a:ext uri="{FF2B5EF4-FFF2-40B4-BE49-F238E27FC236}">
                <a16:creationId xmlns:a16="http://schemas.microsoft.com/office/drawing/2014/main" id="{D6E6B604-0651-CC2A-DA14-DE5355CE9F45}"/>
              </a:ext>
            </a:extLst>
          </p:cNvPr>
          <p:cNvSpPr txBox="1"/>
          <p:nvPr/>
        </p:nvSpPr>
        <p:spPr>
          <a:xfrm>
            <a:off x="14948990" y="11562007"/>
            <a:ext cx="1397000" cy="369332"/>
          </a:xfrm>
          <a:prstGeom prst="rect">
            <a:avLst/>
          </a:prstGeom>
          <a:noFill/>
        </p:spPr>
        <p:txBody>
          <a:bodyPr wrap="square" rtlCol="0">
            <a:spAutoFit/>
          </a:bodyPr>
          <a:lstStyle/>
          <a:p>
            <a:r>
              <a:rPr lang="en-US" b="1" dirty="0">
                <a:solidFill>
                  <a:srgbClr val="0432FF"/>
                </a:solidFill>
              </a:rPr>
              <a:t>Graupel</a:t>
            </a:r>
          </a:p>
        </p:txBody>
      </p:sp>
      <p:sp>
        <p:nvSpPr>
          <p:cNvPr id="62" name="TextBox 61">
            <a:extLst>
              <a:ext uri="{FF2B5EF4-FFF2-40B4-BE49-F238E27FC236}">
                <a16:creationId xmlns:a16="http://schemas.microsoft.com/office/drawing/2014/main" id="{3C0FD131-3B01-CEFE-E7D5-4FB183C5FC9C}"/>
              </a:ext>
            </a:extLst>
          </p:cNvPr>
          <p:cNvSpPr txBox="1"/>
          <p:nvPr/>
        </p:nvSpPr>
        <p:spPr>
          <a:xfrm>
            <a:off x="14948990" y="10224528"/>
            <a:ext cx="1397000" cy="369332"/>
          </a:xfrm>
          <a:prstGeom prst="rect">
            <a:avLst/>
          </a:prstGeom>
          <a:noFill/>
        </p:spPr>
        <p:txBody>
          <a:bodyPr wrap="square" rtlCol="0">
            <a:spAutoFit/>
          </a:bodyPr>
          <a:lstStyle/>
          <a:p>
            <a:r>
              <a:rPr lang="en-US" b="1" dirty="0">
                <a:solidFill>
                  <a:srgbClr val="FF0000"/>
                </a:solidFill>
              </a:rPr>
              <a:t>Hail</a:t>
            </a:r>
          </a:p>
        </p:txBody>
      </p:sp>
      <p:sp>
        <p:nvSpPr>
          <p:cNvPr id="63" name="TextBox 62">
            <a:extLst>
              <a:ext uri="{FF2B5EF4-FFF2-40B4-BE49-F238E27FC236}">
                <a16:creationId xmlns:a16="http://schemas.microsoft.com/office/drawing/2014/main" id="{B171A78D-3483-15EF-C612-2F63C129A3DB}"/>
              </a:ext>
            </a:extLst>
          </p:cNvPr>
          <p:cNvSpPr txBox="1"/>
          <p:nvPr/>
        </p:nvSpPr>
        <p:spPr>
          <a:xfrm>
            <a:off x="19368590" y="11759120"/>
            <a:ext cx="1397000" cy="369332"/>
          </a:xfrm>
          <a:prstGeom prst="rect">
            <a:avLst/>
          </a:prstGeom>
          <a:noFill/>
        </p:spPr>
        <p:txBody>
          <a:bodyPr wrap="square" rtlCol="0">
            <a:spAutoFit/>
          </a:bodyPr>
          <a:lstStyle/>
          <a:p>
            <a:r>
              <a:rPr lang="en-US" b="1" dirty="0">
                <a:solidFill>
                  <a:srgbClr val="FFC000"/>
                </a:solidFill>
              </a:rPr>
              <a:t>Snow/Ice</a:t>
            </a:r>
          </a:p>
        </p:txBody>
      </p:sp>
      <p:sp>
        <p:nvSpPr>
          <p:cNvPr id="64" name="TextBox 63">
            <a:extLst>
              <a:ext uri="{FF2B5EF4-FFF2-40B4-BE49-F238E27FC236}">
                <a16:creationId xmlns:a16="http://schemas.microsoft.com/office/drawing/2014/main" id="{B45AD1F6-FCE5-0479-A555-279197104341}"/>
              </a:ext>
            </a:extLst>
          </p:cNvPr>
          <p:cNvSpPr txBox="1"/>
          <p:nvPr/>
        </p:nvSpPr>
        <p:spPr>
          <a:xfrm>
            <a:off x="19580006" y="9770179"/>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65" name="TextBox 64">
            <a:extLst>
              <a:ext uri="{FF2B5EF4-FFF2-40B4-BE49-F238E27FC236}">
                <a16:creationId xmlns:a16="http://schemas.microsoft.com/office/drawing/2014/main" id="{8FD819B7-3F1B-1692-320E-3576F9804BF9}"/>
              </a:ext>
            </a:extLst>
          </p:cNvPr>
          <p:cNvSpPr txBox="1"/>
          <p:nvPr/>
        </p:nvSpPr>
        <p:spPr>
          <a:xfrm>
            <a:off x="14909709" y="16327993"/>
            <a:ext cx="1397000" cy="369332"/>
          </a:xfrm>
          <a:prstGeom prst="rect">
            <a:avLst/>
          </a:prstGeom>
          <a:noFill/>
        </p:spPr>
        <p:txBody>
          <a:bodyPr wrap="square" rtlCol="0">
            <a:spAutoFit/>
          </a:bodyPr>
          <a:lstStyle/>
          <a:p>
            <a:r>
              <a:rPr lang="en-US" b="1" dirty="0">
                <a:solidFill>
                  <a:srgbClr val="0432FF"/>
                </a:solidFill>
              </a:rPr>
              <a:t>Graupel</a:t>
            </a:r>
          </a:p>
        </p:txBody>
      </p:sp>
      <p:sp>
        <p:nvSpPr>
          <p:cNvPr id="66" name="TextBox 65">
            <a:extLst>
              <a:ext uri="{FF2B5EF4-FFF2-40B4-BE49-F238E27FC236}">
                <a16:creationId xmlns:a16="http://schemas.microsoft.com/office/drawing/2014/main" id="{60977355-B835-418A-53B5-4825B0A1E2D5}"/>
              </a:ext>
            </a:extLst>
          </p:cNvPr>
          <p:cNvSpPr txBox="1"/>
          <p:nvPr/>
        </p:nvSpPr>
        <p:spPr>
          <a:xfrm>
            <a:off x="14986023" y="14261463"/>
            <a:ext cx="1397000" cy="369332"/>
          </a:xfrm>
          <a:prstGeom prst="rect">
            <a:avLst/>
          </a:prstGeom>
          <a:noFill/>
        </p:spPr>
        <p:txBody>
          <a:bodyPr wrap="square" rtlCol="0">
            <a:spAutoFit/>
          </a:bodyPr>
          <a:lstStyle/>
          <a:p>
            <a:r>
              <a:rPr lang="en-US" b="1" dirty="0">
                <a:solidFill>
                  <a:srgbClr val="FF0000"/>
                </a:solidFill>
              </a:rPr>
              <a:t>Hail</a:t>
            </a:r>
          </a:p>
        </p:txBody>
      </p:sp>
      <p:sp>
        <p:nvSpPr>
          <p:cNvPr id="67" name="TextBox 66">
            <a:extLst>
              <a:ext uri="{FF2B5EF4-FFF2-40B4-BE49-F238E27FC236}">
                <a16:creationId xmlns:a16="http://schemas.microsoft.com/office/drawing/2014/main" id="{6387D982-1F9D-5610-1FE2-401229691109}"/>
              </a:ext>
            </a:extLst>
          </p:cNvPr>
          <p:cNvSpPr txBox="1"/>
          <p:nvPr/>
        </p:nvSpPr>
        <p:spPr>
          <a:xfrm>
            <a:off x="19580006" y="16516449"/>
            <a:ext cx="1397000" cy="369332"/>
          </a:xfrm>
          <a:prstGeom prst="rect">
            <a:avLst/>
          </a:prstGeom>
          <a:noFill/>
        </p:spPr>
        <p:txBody>
          <a:bodyPr wrap="square" rtlCol="0">
            <a:spAutoFit/>
          </a:bodyPr>
          <a:lstStyle/>
          <a:p>
            <a:r>
              <a:rPr lang="en-US" b="1" dirty="0">
                <a:solidFill>
                  <a:srgbClr val="FFC000"/>
                </a:solidFill>
              </a:rPr>
              <a:t>Snow/Ice</a:t>
            </a:r>
          </a:p>
        </p:txBody>
      </p:sp>
      <p:sp>
        <p:nvSpPr>
          <p:cNvPr id="68" name="TextBox 67">
            <a:extLst>
              <a:ext uri="{FF2B5EF4-FFF2-40B4-BE49-F238E27FC236}">
                <a16:creationId xmlns:a16="http://schemas.microsoft.com/office/drawing/2014/main" id="{1B248009-6C4F-9648-9777-372429B73DB8}"/>
              </a:ext>
            </a:extLst>
          </p:cNvPr>
          <p:cNvSpPr txBox="1"/>
          <p:nvPr/>
        </p:nvSpPr>
        <p:spPr>
          <a:xfrm>
            <a:off x="19888008" y="15486176"/>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69" name="TextBox 68">
            <a:extLst>
              <a:ext uri="{FF2B5EF4-FFF2-40B4-BE49-F238E27FC236}">
                <a16:creationId xmlns:a16="http://schemas.microsoft.com/office/drawing/2014/main" id="{CD841ABF-8099-9BDD-D789-E95721D686FA}"/>
              </a:ext>
            </a:extLst>
          </p:cNvPr>
          <p:cNvSpPr txBox="1"/>
          <p:nvPr/>
        </p:nvSpPr>
        <p:spPr>
          <a:xfrm>
            <a:off x="14618790" y="3829624"/>
            <a:ext cx="4749800" cy="1477328"/>
          </a:xfrm>
          <a:prstGeom prst="rect">
            <a:avLst/>
          </a:prstGeom>
          <a:noFill/>
        </p:spPr>
        <p:txBody>
          <a:bodyPr wrap="square" rtlCol="0">
            <a:spAutoFit/>
          </a:bodyPr>
          <a:lstStyle/>
          <a:p>
            <a:r>
              <a:rPr lang="en-US" b="1" i="1" dirty="0"/>
              <a:t>(183.3 +/- 7 GHz) – (183.3 +/- 3 GHz)</a:t>
            </a:r>
          </a:p>
          <a:p>
            <a:endParaRPr lang="en-US" dirty="0"/>
          </a:p>
          <a:p>
            <a:endParaRPr lang="en-US" dirty="0"/>
          </a:p>
          <a:p>
            <a:r>
              <a:rPr lang="en-US" dirty="0"/>
              <a:t>Large negative values indicate graupel or hail, positive values indicate a lack of high-density ice</a:t>
            </a:r>
          </a:p>
        </p:txBody>
      </p:sp>
      <p:sp>
        <p:nvSpPr>
          <p:cNvPr id="70" name="TextBox 69">
            <a:extLst>
              <a:ext uri="{FF2B5EF4-FFF2-40B4-BE49-F238E27FC236}">
                <a16:creationId xmlns:a16="http://schemas.microsoft.com/office/drawing/2014/main" id="{2BC47282-7A25-26B0-4AAC-D97C32FC6B0E}"/>
              </a:ext>
            </a:extLst>
          </p:cNvPr>
          <p:cNvSpPr txBox="1"/>
          <p:nvPr/>
        </p:nvSpPr>
        <p:spPr>
          <a:xfrm>
            <a:off x="15608209" y="21686586"/>
            <a:ext cx="1397000" cy="369332"/>
          </a:xfrm>
          <a:prstGeom prst="rect">
            <a:avLst/>
          </a:prstGeom>
          <a:noFill/>
        </p:spPr>
        <p:txBody>
          <a:bodyPr wrap="square" rtlCol="0">
            <a:spAutoFit/>
          </a:bodyPr>
          <a:lstStyle/>
          <a:p>
            <a:r>
              <a:rPr lang="en-US" b="1" dirty="0">
                <a:solidFill>
                  <a:srgbClr val="0432FF"/>
                </a:solidFill>
              </a:rPr>
              <a:t>Graupel</a:t>
            </a:r>
          </a:p>
        </p:txBody>
      </p:sp>
      <p:sp>
        <p:nvSpPr>
          <p:cNvPr id="71" name="TextBox 70">
            <a:extLst>
              <a:ext uri="{FF2B5EF4-FFF2-40B4-BE49-F238E27FC236}">
                <a16:creationId xmlns:a16="http://schemas.microsoft.com/office/drawing/2014/main" id="{029E61FC-0706-4271-E13E-73DE103CBEE6}"/>
              </a:ext>
            </a:extLst>
          </p:cNvPr>
          <p:cNvSpPr txBox="1"/>
          <p:nvPr/>
        </p:nvSpPr>
        <p:spPr>
          <a:xfrm>
            <a:off x="15735410" y="18498464"/>
            <a:ext cx="1397000" cy="369332"/>
          </a:xfrm>
          <a:prstGeom prst="rect">
            <a:avLst/>
          </a:prstGeom>
          <a:noFill/>
        </p:spPr>
        <p:txBody>
          <a:bodyPr wrap="square" rtlCol="0">
            <a:spAutoFit/>
          </a:bodyPr>
          <a:lstStyle/>
          <a:p>
            <a:r>
              <a:rPr lang="en-US" b="1" dirty="0">
                <a:solidFill>
                  <a:srgbClr val="FF0000"/>
                </a:solidFill>
              </a:rPr>
              <a:t>Hail</a:t>
            </a:r>
          </a:p>
        </p:txBody>
      </p:sp>
      <p:sp>
        <p:nvSpPr>
          <p:cNvPr id="72" name="TextBox 71">
            <a:extLst>
              <a:ext uri="{FF2B5EF4-FFF2-40B4-BE49-F238E27FC236}">
                <a16:creationId xmlns:a16="http://schemas.microsoft.com/office/drawing/2014/main" id="{A4D24F64-3133-616F-D657-5487465AF0C4}"/>
              </a:ext>
            </a:extLst>
          </p:cNvPr>
          <p:cNvSpPr txBox="1"/>
          <p:nvPr/>
        </p:nvSpPr>
        <p:spPr>
          <a:xfrm>
            <a:off x="19567751" y="21246238"/>
            <a:ext cx="1397000" cy="369332"/>
          </a:xfrm>
          <a:prstGeom prst="rect">
            <a:avLst/>
          </a:prstGeom>
          <a:noFill/>
        </p:spPr>
        <p:txBody>
          <a:bodyPr wrap="square" rtlCol="0">
            <a:spAutoFit/>
          </a:bodyPr>
          <a:lstStyle/>
          <a:p>
            <a:r>
              <a:rPr lang="en-US" b="1" dirty="0">
                <a:solidFill>
                  <a:srgbClr val="FFC000"/>
                </a:solidFill>
              </a:rPr>
              <a:t>Snow/Ice</a:t>
            </a:r>
          </a:p>
        </p:txBody>
      </p:sp>
      <p:sp>
        <p:nvSpPr>
          <p:cNvPr id="73" name="TextBox 72">
            <a:extLst>
              <a:ext uri="{FF2B5EF4-FFF2-40B4-BE49-F238E27FC236}">
                <a16:creationId xmlns:a16="http://schemas.microsoft.com/office/drawing/2014/main" id="{3F6E8D2E-A011-05F4-3491-02BA7D4B53AA}"/>
              </a:ext>
            </a:extLst>
          </p:cNvPr>
          <p:cNvSpPr txBox="1"/>
          <p:nvPr/>
        </p:nvSpPr>
        <p:spPr>
          <a:xfrm>
            <a:off x="19520581" y="19830368"/>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78" name="TextBox 77">
            <a:extLst>
              <a:ext uri="{FF2B5EF4-FFF2-40B4-BE49-F238E27FC236}">
                <a16:creationId xmlns:a16="http://schemas.microsoft.com/office/drawing/2014/main" id="{0A6F1F5E-D65C-9C6C-62D8-80F760EF9681}"/>
              </a:ext>
            </a:extLst>
          </p:cNvPr>
          <p:cNvSpPr txBox="1"/>
          <p:nvPr/>
        </p:nvSpPr>
        <p:spPr>
          <a:xfrm>
            <a:off x="18717260" y="26410790"/>
            <a:ext cx="1397000" cy="369332"/>
          </a:xfrm>
          <a:prstGeom prst="rect">
            <a:avLst/>
          </a:prstGeom>
          <a:noFill/>
        </p:spPr>
        <p:txBody>
          <a:bodyPr wrap="square" rtlCol="0">
            <a:spAutoFit/>
          </a:bodyPr>
          <a:lstStyle/>
          <a:p>
            <a:r>
              <a:rPr lang="en-US" b="1" dirty="0">
                <a:solidFill>
                  <a:srgbClr val="0432FF"/>
                </a:solidFill>
              </a:rPr>
              <a:t>Graupel</a:t>
            </a:r>
          </a:p>
        </p:txBody>
      </p:sp>
      <p:sp>
        <p:nvSpPr>
          <p:cNvPr id="79" name="TextBox 78">
            <a:extLst>
              <a:ext uri="{FF2B5EF4-FFF2-40B4-BE49-F238E27FC236}">
                <a16:creationId xmlns:a16="http://schemas.microsoft.com/office/drawing/2014/main" id="{97F30FBF-D26D-5E5D-65ED-C99E619D3847}"/>
              </a:ext>
            </a:extLst>
          </p:cNvPr>
          <p:cNvSpPr txBox="1"/>
          <p:nvPr/>
        </p:nvSpPr>
        <p:spPr>
          <a:xfrm>
            <a:off x="15306205" y="25052774"/>
            <a:ext cx="1397000" cy="369332"/>
          </a:xfrm>
          <a:prstGeom prst="rect">
            <a:avLst/>
          </a:prstGeom>
          <a:noFill/>
        </p:spPr>
        <p:txBody>
          <a:bodyPr wrap="square" rtlCol="0">
            <a:spAutoFit/>
          </a:bodyPr>
          <a:lstStyle/>
          <a:p>
            <a:r>
              <a:rPr lang="en-US" b="1" dirty="0">
                <a:solidFill>
                  <a:srgbClr val="FF0000"/>
                </a:solidFill>
              </a:rPr>
              <a:t>Hail</a:t>
            </a:r>
          </a:p>
        </p:txBody>
      </p:sp>
      <p:sp>
        <p:nvSpPr>
          <p:cNvPr id="80" name="TextBox 79">
            <a:extLst>
              <a:ext uri="{FF2B5EF4-FFF2-40B4-BE49-F238E27FC236}">
                <a16:creationId xmlns:a16="http://schemas.microsoft.com/office/drawing/2014/main" id="{2F7DD8B3-5AA1-4DF6-EF68-3A7F65A206C3}"/>
              </a:ext>
            </a:extLst>
          </p:cNvPr>
          <p:cNvSpPr txBox="1"/>
          <p:nvPr/>
        </p:nvSpPr>
        <p:spPr>
          <a:xfrm>
            <a:off x="19034544" y="25770747"/>
            <a:ext cx="1397000" cy="369332"/>
          </a:xfrm>
          <a:prstGeom prst="rect">
            <a:avLst/>
          </a:prstGeom>
          <a:noFill/>
        </p:spPr>
        <p:txBody>
          <a:bodyPr wrap="square" rtlCol="0">
            <a:spAutoFit/>
          </a:bodyPr>
          <a:lstStyle/>
          <a:p>
            <a:r>
              <a:rPr lang="en-US" b="1" dirty="0">
                <a:solidFill>
                  <a:srgbClr val="FFC000"/>
                </a:solidFill>
              </a:rPr>
              <a:t>Snow/Ice</a:t>
            </a:r>
          </a:p>
        </p:txBody>
      </p:sp>
      <p:sp>
        <p:nvSpPr>
          <p:cNvPr id="81" name="TextBox 80">
            <a:extLst>
              <a:ext uri="{FF2B5EF4-FFF2-40B4-BE49-F238E27FC236}">
                <a16:creationId xmlns:a16="http://schemas.microsoft.com/office/drawing/2014/main" id="{95092313-6D54-81E0-0AE0-0FA534A92BD5}"/>
              </a:ext>
            </a:extLst>
          </p:cNvPr>
          <p:cNvSpPr txBox="1"/>
          <p:nvPr/>
        </p:nvSpPr>
        <p:spPr>
          <a:xfrm>
            <a:off x="19140320" y="25255305"/>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82" name="TextBox 81">
            <a:extLst>
              <a:ext uri="{FF2B5EF4-FFF2-40B4-BE49-F238E27FC236}">
                <a16:creationId xmlns:a16="http://schemas.microsoft.com/office/drawing/2014/main" id="{2B65FABF-6937-8558-C80D-021009B2E677}"/>
              </a:ext>
            </a:extLst>
          </p:cNvPr>
          <p:cNvSpPr txBox="1"/>
          <p:nvPr/>
        </p:nvSpPr>
        <p:spPr>
          <a:xfrm>
            <a:off x="14389475" y="2286000"/>
            <a:ext cx="6248400" cy="954107"/>
          </a:xfrm>
          <a:prstGeom prst="rect">
            <a:avLst/>
          </a:prstGeom>
          <a:noFill/>
        </p:spPr>
        <p:txBody>
          <a:bodyPr wrap="square" rtlCol="0">
            <a:spAutoFit/>
          </a:bodyPr>
          <a:lstStyle/>
          <a:p>
            <a:pPr algn="ctr"/>
            <a:r>
              <a:rPr lang="en-US" sz="2800" b="1" i="1" dirty="0"/>
              <a:t>If there is </a:t>
            </a:r>
            <a:r>
              <a:rPr lang="en-US" sz="2800" b="1" i="1" dirty="0" err="1"/>
              <a:t>precip</a:t>
            </a:r>
            <a:r>
              <a:rPr lang="en-US" sz="2800" b="1" i="1" dirty="0"/>
              <a:t>, which hydrometeor types  are suggested by the TB?</a:t>
            </a:r>
          </a:p>
        </p:txBody>
      </p:sp>
      <p:sp>
        <p:nvSpPr>
          <p:cNvPr id="83" name="TextBox 82">
            <a:extLst>
              <a:ext uri="{FF2B5EF4-FFF2-40B4-BE49-F238E27FC236}">
                <a16:creationId xmlns:a16="http://schemas.microsoft.com/office/drawing/2014/main" id="{D032E94D-040B-89ED-BB2D-D2C7EDBB8D5F}"/>
              </a:ext>
            </a:extLst>
          </p:cNvPr>
          <p:cNvSpPr txBox="1"/>
          <p:nvPr/>
        </p:nvSpPr>
        <p:spPr>
          <a:xfrm>
            <a:off x="15422520" y="13510196"/>
            <a:ext cx="4960597" cy="1477328"/>
          </a:xfrm>
          <a:prstGeom prst="rect">
            <a:avLst/>
          </a:prstGeom>
          <a:noFill/>
        </p:spPr>
        <p:txBody>
          <a:bodyPr wrap="square" rtlCol="0">
            <a:spAutoFit/>
          </a:bodyPr>
          <a:lstStyle/>
          <a:p>
            <a:pPr algn="r"/>
            <a:r>
              <a:rPr lang="en-US" b="1" i="1" dirty="0"/>
              <a:t>89 GHz PCT</a:t>
            </a:r>
          </a:p>
          <a:p>
            <a:pPr algn="r"/>
            <a:endParaRPr lang="en-US" dirty="0"/>
          </a:p>
          <a:p>
            <a:pPr algn="r"/>
            <a:r>
              <a:rPr lang="en-US" dirty="0"/>
              <a:t>Very low values -&gt; Hail or </a:t>
            </a:r>
            <a:r>
              <a:rPr lang="en-US" dirty="0" err="1"/>
              <a:t>Gruapel</a:t>
            </a:r>
            <a:endParaRPr lang="en-US" dirty="0"/>
          </a:p>
          <a:p>
            <a:pPr algn="r"/>
            <a:r>
              <a:rPr lang="en-US" dirty="0"/>
              <a:t>Intermediate (210-250 K) -&gt; more likely graupel</a:t>
            </a:r>
          </a:p>
          <a:p>
            <a:pPr algn="r"/>
            <a:r>
              <a:rPr lang="en-US" dirty="0"/>
              <a:t>Very high values -&gt; Rain</a:t>
            </a:r>
          </a:p>
        </p:txBody>
      </p:sp>
      <p:sp>
        <p:nvSpPr>
          <p:cNvPr id="84" name="TextBox 83">
            <a:extLst>
              <a:ext uri="{FF2B5EF4-FFF2-40B4-BE49-F238E27FC236}">
                <a16:creationId xmlns:a16="http://schemas.microsoft.com/office/drawing/2014/main" id="{6D5846CB-A863-28B6-2F05-2A379EB82EF4}"/>
              </a:ext>
            </a:extLst>
          </p:cNvPr>
          <p:cNvSpPr txBox="1"/>
          <p:nvPr/>
        </p:nvSpPr>
        <p:spPr>
          <a:xfrm>
            <a:off x="14983244" y="18839325"/>
            <a:ext cx="4749800" cy="1754326"/>
          </a:xfrm>
          <a:prstGeom prst="rect">
            <a:avLst/>
          </a:prstGeom>
          <a:noFill/>
        </p:spPr>
        <p:txBody>
          <a:bodyPr wrap="square" rtlCol="0">
            <a:spAutoFit/>
          </a:bodyPr>
          <a:lstStyle/>
          <a:p>
            <a:r>
              <a:rPr lang="en-US" b="1" i="1" dirty="0"/>
              <a:t>37 GHz PCT</a:t>
            </a:r>
          </a:p>
          <a:p>
            <a:endParaRPr lang="en-US" dirty="0"/>
          </a:p>
          <a:p>
            <a:r>
              <a:rPr lang="en-US" dirty="0"/>
              <a:t>Low values -&gt; Hail. 37 GHz gives the best hail-vs-graupel distinction.</a:t>
            </a:r>
          </a:p>
          <a:p>
            <a:r>
              <a:rPr lang="en-US" dirty="0"/>
              <a:t>Intermediate (~260 K) -&gt; more likely graupel</a:t>
            </a:r>
          </a:p>
          <a:p>
            <a:r>
              <a:rPr lang="en-US" dirty="0"/>
              <a:t>Very high values -&gt; Rain</a:t>
            </a:r>
          </a:p>
        </p:txBody>
      </p:sp>
      <p:sp>
        <p:nvSpPr>
          <p:cNvPr id="87" name="TextBox 86">
            <a:extLst>
              <a:ext uri="{FF2B5EF4-FFF2-40B4-BE49-F238E27FC236}">
                <a16:creationId xmlns:a16="http://schemas.microsoft.com/office/drawing/2014/main" id="{A36D71D1-4C2F-C053-85DE-8D7B199DFC4E}"/>
              </a:ext>
            </a:extLst>
          </p:cNvPr>
          <p:cNvSpPr txBox="1"/>
          <p:nvPr/>
        </p:nvSpPr>
        <p:spPr>
          <a:xfrm>
            <a:off x="14874172" y="23207752"/>
            <a:ext cx="4749800" cy="1754326"/>
          </a:xfrm>
          <a:prstGeom prst="rect">
            <a:avLst/>
          </a:prstGeom>
          <a:noFill/>
        </p:spPr>
        <p:txBody>
          <a:bodyPr wrap="square" rtlCol="0">
            <a:spAutoFit/>
          </a:bodyPr>
          <a:lstStyle/>
          <a:p>
            <a:r>
              <a:rPr lang="en-US" b="1" i="1" dirty="0"/>
              <a:t>19 GHz PCT</a:t>
            </a:r>
          </a:p>
          <a:p>
            <a:endParaRPr lang="en-US" dirty="0"/>
          </a:p>
          <a:p>
            <a:r>
              <a:rPr lang="en-US" dirty="0"/>
              <a:t>Good for identifying large hail (not shown here), but the polarimetric-radar-based hydrometeor identification used here includes smaller (several mm diameter) hail that may melt while falling.</a:t>
            </a:r>
          </a:p>
        </p:txBody>
      </p:sp>
      <p:pic>
        <p:nvPicPr>
          <p:cNvPr id="88" name="Picture 87">
            <a:extLst>
              <a:ext uri="{FF2B5EF4-FFF2-40B4-BE49-F238E27FC236}">
                <a16:creationId xmlns:a16="http://schemas.microsoft.com/office/drawing/2014/main" id="{88C938C3-AC0B-0D43-3027-C5AC945F8C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083609" y="13024953"/>
            <a:ext cx="6666718" cy="5029200"/>
          </a:xfrm>
          <a:prstGeom prst="rect">
            <a:avLst/>
          </a:prstGeom>
        </p:spPr>
      </p:pic>
      <p:pic>
        <p:nvPicPr>
          <p:cNvPr id="89" name="Picture 88">
            <a:extLst>
              <a:ext uri="{FF2B5EF4-FFF2-40B4-BE49-F238E27FC236}">
                <a16:creationId xmlns:a16="http://schemas.microsoft.com/office/drawing/2014/main" id="{3709B01C-AB84-7C47-DBD1-343FBC5407D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083609" y="8064647"/>
            <a:ext cx="6666718" cy="5029200"/>
          </a:xfrm>
          <a:prstGeom prst="rect">
            <a:avLst/>
          </a:prstGeom>
        </p:spPr>
      </p:pic>
      <p:pic>
        <p:nvPicPr>
          <p:cNvPr id="90" name="Picture 89">
            <a:extLst>
              <a:ext uri="{FF2B5EF4-FFF2-40B4-BE49-F238E27FC236}">
                <a16:creationId xmlns:a16="http://schemas.microsoft.com/office/drawing/2014/main" id="{FB9EFA56-FA26-8203-DE17-C70214CAAA6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043231" y="3087517"/>
            <a:ext cx="6707096" cy="5029200"/>
          </a:xfrm>
          <a:prstGeom prst="rect">
            <a:avLst/>
          </a:prstGeom>
        </p:spPr>
      </p:pic>
      <p:pic>
        <p:nvPicPr>
          <p:cNvPr id="91" name="Picture 90">
            <a:extLst>
              <a:ext uri="{FF2B5EF4-FFF2-40B4-BE49-F238E27FC236}">
                <a16:creationId xmlns:a16="http://schemas.microsoft.com/office/drawing/2014/main" id="{637FCC77-58DA-769C-BA82-8181A650AC1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917613" y="27912136"/>
            <a:ext cx="6832714" cy="5029200"/>
          </a:xfrm>
          <a:prstGeom prst="rect">
            <a:avLst/>
          </a:prstGeom>
        </p:spPr>
      </p:pic>
      <p:pic>
        <p:nvPicPr>
          <p:cNvPr id="92" name="Picture 91">
            <a:extLst>
              <a:ext uri="{FF2B5EF4-FFF2-40B4-BE49-F238E27FC236}">
                <a16:creationId xmlns:a16="http://schemas.microsoft.com/office/drawing/2014/main" id="{142AC86D-1D26-FE8D-4740-AC6AF6C2851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083609" y="17989237"/>
            <a:ext cx="6707096" cy="5029200"/>
          </a:xfrm>
          <a:prstGeom prst="rect">
            <a:avLst/>
          </a:prstGeom>
        </p:spPr>
      </p:pic>
      <p:pic>
        <p:nvPicPr>
          <p:cNvPr id="93" name="Picture 92">
            <a:extLst>
              <a:ext uri="{FF2B5EF4-FFF2-40B4-BE49-F238E27FC236}">
                <a16:creationId xmlns:a16="http://schemas.microsoft.com/office/drawing/2014/main" id="{12B152F9-E58B-80E7-68C8-8B8B7F85FFB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043231" y="22917004"/>
            <a:ext cx="6707096" cy="5029200"/>
          </a:xfrm>
          <a:prstGeom prst="rect">
            <a:avLst/>
          </a:prstGeom>
        </p:spPr>
      </p:pic>
      <p:sp>
        <p:nvSpPr>
          <p:cNvPr id="96" name="TextBox 95">
            <a:extLst>
              <a:ext uri="{FF2B5EF4-FFF2-40B4-BE49-F238E27FC236}">
                <a16:creationId xmlns:a16="http://schemas.microsoft.com/office/drawing/2014/main" id="{7DC2A769-EFB2-78CB-AE09-A91092C638DE}"/>
              </a:ext>
            </a:extLst>
          </p:cNvPr>
          <p:cNvSpPr txBox="1"/>
          <p:nvPr/>
        </p:nvSpPr>
        <p:spPr>
          <a:xfrm>
            <a:off x="16405286" y="28172707"/>
            <a:ext cx="4132034" cy="1200329"/>
          </a:xfrm>
          <a:prstGeom prst="rect">
            <a:avLst/>
          </a:prstGeom>
          <a:noFill/>
        </p:spPr>
        <p:txBody>
          <a:bodyPr wrap="square" rtlCol="0">
            <a:spAutoFit/>
          </a:bodyPr>
          <a:lstStyle/>
          <a:p>
            <a:r>
              <a:rPr lang="en-US" b="1" i="1" dirty="0"/>
              <a:t>166 GHz V-H Polarization Difference</a:t>
            </a:r>
          </a:p>
          <a:p>
            <a:endParaRPr lang="en-US" dirty="0"/>
          </a:p>
          <a:p>
            <a:r>
              <a:rPr lang="en-US" dirty="0"/>
              <a:t>Near zero -&gt; Rain or snow</a:t>
            </a:r>
          </a:p>
          <a:p>
            <a:r>
              <a:rPr lang="en-US" dirty="0"/>
              <a:t>Large values -&gt; more likely graupel</a:t>
            </a:r>
          </a:p>
        </p:txBody>
      </p:sp>
      <p:sp>
        <p:nvSpPr>
          <p:cNvPr id="97" name="TextBox 96">
            <a:extLst>
              <a:ext uri="{FF2B5EF4-FFF2-40B4-BE49-F238E27FC236}">
                <a16:creationId xmlns:a16="http://schemas.microsoft.com/office/drawing/2014/main" id="{BC50DF1A-5311-5FE0-33EB-8056E854EC64}"/>
              </a:ext>
            </a:extLst>
          </p:cNvPr>
          <p:cNvSpPr txBox="1"/>
          <p:nvPr/>
        </p:nvSpPr>
        <p:spPr>
          <a:xfrm>
            <a:off x="18717260" y="29839405"/>
            <a:ext cx="1397000" cy="369332"/>
          </a:xfrm>
          <a:prstGeom prst="rect">
            <a:avLst/>
          </a:prstGeom>
          <a:noFill/>
        </p:spPr>
        <p:txBody>
          <a:bodyPr wrap="square" rtlCol="0">
            <a:spAutoFit/>
          </a:bodyPr>
          <a:lstStyle/>
          <a:p>
            <a:r>
              <a:rPr lang="en-US" b="1" dirty="0">
                <a:solidFill>
                  <a:srgbClr val="0432FF"/>
                </a:solidFill>
              </a:rPr>
              <a:t>Graupel</a:t>
            </a:r>
          </a:p>
        </p:txBody>
      </p:sp>
      <p:sp>
        <p:nvSpPr>
          <p:cNvPr id="98" name="TextBox 97">
            <a:extLst>
              <a:ext uri="{FF2B5EF4-FFF2-40B4-BE49-F238E27FC236}">
                <a16:creationId xmlns:a16="http://schemas.microsoft.com/office/drawing/2014/main" id="{AE271802-E2B2-038D-3A0D-16AD6B3C0D0A}"/>
              </a:ext>
            </a:extLst>
          </p:cNvPr>
          <p:cNvSpPr txBox="1"/>
          <p:nvPr/>
        </p:nvSpPr>
        <p:spPr>
          <a:xfrm>
            <a:off x="18670090" y="30612448"/>
            <a:ext cx="1397000" cy="369332"/>
          </a:xfrm>
          <a:prstGeom prst="rect">
            <a:avLst/>
          </a:prstGeom>
          <a:noFill/>
        </p:spPr>
        <p:txBody>
          <a:bodyPr wrap="square" rtlCol="0">
            <a:spAutoFit/>
          </a:bodyPr>
          <a:lstStyle/>
          <a:p>
            <a:r>
              <a:rPr lang="en-US" b="1" dirty="0">
                <a:solidFill>
                  <a:srgbClr val="FFC000"/>
                </a:solidFill>
              </a:rPr>
              <a:t>Snow/Ice</a:t>
            </a:r>
          </a:p>
        </p:txBody>
      </p:sp>
      <p:sp>
        <p:nvSpPr>
          <p:cNvPr id="100" name="TextBox 99">
            <a:extLst>
              <a:ext uri="{FF2B5EF4-FFF2-40B4-BE49-F238E27FC236}">
                <a16:creationId xmlns:a16="http://schemas.microsoft.com/office/drawing/2014/main" id="{6A7635F4-575E-20BB-D4BD-C637BCC0744D}"/>
              </a:ext>
            </a:extLst>
          </p:cNvPr>
          <p:cNvSpPr txBox="1"/>
          <p:nvPr/>
        </p:nvSpPr>
        <p:spPr>
          <a:xfrm>
            <a:off x="16345990" y="29492740"/>
            <a:ext cx="1397000" cy="369332"/>
          </a:xfrm>
          <a:prstGeom prst="rect">
            <a:avLst/>
          </a:prstGeom>
          <a:noFill/>
        </p:spPr>
        <p:txBody>
          <a:bodyPr wrap="square" rtlCol="0">
            <a:spAutoFit/>
          </a:bodyPr>
          <a:lstStyle/>
          <a:p>
            <a:r>
              <a:rPr lang="en-US" b="1" dirty="0">
                <a:solidFill>
                  <a:schemeClr val="accent6">
                    <a:lumMod val="75000"/>
                  </a:schemeClr>
                </a:solidFill>
              </a:rPr>
              <a:t>Rain</a:t>
            </a:r>
          </a:p>
        </p:txBody>
      </p:sp>
      <p:sp>
        <p:nvSpPr>
          <p:cNvPr id="101" name="TextBox 100">
            <a:extLst>
              <a:ext uri="{FF2B5EF4-FFF2-40B4-BE49-F238E27FC236}">
                <a16:creationId xmlns:a16="http://schemas.microsoft.com/office/drawing/2014/main" id="{7D9A2AF3-DE58-14B9-F3FE-968A9456C75A}"/>
              </a:ext>
            </a:extLst>
          </p:cNvPr>
          <p:cNvSpPr txBox="1"/>
          <p:nvPr/>
        </p:nvSpPr>
        <p:spPr>
          <a:xfrm>
            <a:off x="17513675" y="31448422"/>
            <a:ext cx="1397000" cy="369332"/>
          </a:xfrm>
          <a:prstGeom prst="rect">
            <a:avLst/>
          </a:prstGeom>
          <a:noFill/>
        </p:spPr>
        <p:txBody>
          <a:bodyPr wrap="square" rtlCol="0">
            <a:spAutoFit/>
          </a:bodyPr>
          <a:lstStyle/>
          <a:p>
            <a:r>
              <a:rPr lang="en-US" b="1" dirty="0">
                <a:solidFill>
                  <a:srgbClr val="FF0000"/>
                </a:solidFill>
              </a:rPr>
              <a:t>Hail</a:t>
            </a:r>
          </a:p>
        </p:txBody>
      </p:sp>
      <p:pic>
        <p:nvPicPr>
          <p:cNvPr id="102" name="Picture 101">
            <a:extLst>
              <a:ext uri="{FF2B5EF4-FFF2-40B4-BE49-F238E27FC236}">
                <a16:creationId xmlns:a16="http://schemas.microsoft.com/office/drawing/2014/main" id="{5D33E7FC-2286-3067-4134-5FF96E1D557B}"/>
              </a:ext>
            </a:extLst>
          </p:cNvPr>
          <p:cNvPicPr>
            <a:picLocks/>
          </p:cNvPicPr>
          <p:nvPr/>
        </p:nvPicPr>
        <p:blipFill>
          <a:blip r:embed="rId20"/>
          <a:srcRect/>
          <a:stretch/>
        </p:blipFill>
        <p:spPr>
          <a:xfrm>
            <a:off x="33926742" y="4915649"/>
            <a:ext cx="6099048" cy="4342608"/>
          </a:xfrm>
          <a:prstGeom prst="rect">
            <a:avLst/>
          </a:prstGeom>
        </p:spPr>
      </p:pic>
      <p:pic>
        <p:nvPicPr>
          <p:cNvPr id="103" name="Picture 102">
            <a:extLst>
              <a:ext uri="{FF2B5EF4-FFF2-40B4-BE49-F238E27FC236}">
                <a16:creationId xmlns:a16="http://schemas.microsoft.com/office/drawing/2014/main" id="{6EDC07E8-BA6A-9E8C-CFD8-F265481AF7FE}"/>
              </a:ext>
            </a:extLst>
          </p:cNvPr>
          <p:cNvPicPr>
            <a:picLocks/>
          </p:cNvPicPr>
          <p:nvPr/>
        </p:nvPicPr>
        <p:blipFill>
          <a:blip r:embed="rId21"/>
          <a:srcRect/>
          <a:stretch/>
        </p:blipFill>
        <p:spPr>
          <a:xfrm>
            <a:off x="33852433" y="9884535"/>
            <a:ext cx="6096000" cy="4340438"/>
          </a:xfrm>
          <a:prstGeom prst="rect">
            <a:avLst/>
          </a:prstGeom>
        </p:spPr>
      </p:pic>
      <p:pic>
        <p:nvPicPr>
          <p:cNvPr id="104" name="Picture 103">
            <a:extLst>
              <a:ext uri="{FF2B5EF4-FFF2-40B4-BE49-F238E27FC236}">
                <a16:creationId xmlns:a16="http://schemas.microsoft.com/office/drawing/2014/main" id="{06C33F11-5B23-3E39-61AF-9A9EFE220190}"/>
              </a:ext>
            </a:extLst>
          </p:cNvPr>
          <p:cNvPicPr>
            <a:picLocks/>
          </p:cNvPicPr>
          <p:nvPr/>
        </p:nvPicPr>
        <p:blipFill>
          <a:blip r:embed="rId22"/>
          <a:srcRect/>
          <a:stretch/>
        </p:blipFill>
        <p:spPr>
          <a:xfrm>
            <a:off x="33929788" y="14851257"/>
            <a:ext cx="6096002" cy="4340439"/>
          </a:xfrm>
          <a:prstGeom prst="rect">
            <a:avLst/>
          </a:prstGeom>
        </p:spPr>
      </p:pic>
      <p:pic>
        <p:nvPicPr>
          <p:cNvPr id="105" name="Picture 104">
            <a:extLst>
              <a:ext uri="{FF2B5EF4-FFF2-40B4-BE49-F238E27FC236}">
                <a16:creationId xmlns:a16="http://schemas.microsoft.com/office/drawing/2014/main" id="{D84870ED-FBED-A2C7-094C-E9DD3AD71784}"/>
              </a:ext>
            </a:extLst>
          </p:cNvPr>
          <p:cNvPicPr>
            <a:picLocks/>
          </p:cNvPicPr>
          <p:nvPr/>
        </p:nvPicPr>
        <p:blipFill>
          <a:blip r:embed="rId23"/>
          <a:srcRect/>
          <a:stretch/>
        </p:blipFill>
        <p:spPr>
          <a:xfrm>
            <a:off x="33970166" y="19819059"/>
            <a:ext cx="6096000" cy="4340438"/>
          </a:xfrm>
          <a:prstGeom prst="rect">
            <a:avLst/>
          </a:prstGeom>
        </p:spPr>
      </p:pic>
      <p:sp>
        <p:nvSpPr>
          <p:cNvPr id="3" name="TextBox 2">
            <a:extLst>
              <a:ext uri="{FF2B5EF4-FFF2-40B4-BE49-F238E27FC236}">
                <a16:creationId xmlns:a16="http://schemas.microsoft.com/office/drawing/2014/main" id="{56B441D8-61D0-9E57-9FA7-C4586835620E}"/>
              </a:ext>
            </a:extLst>
          </p:cNvPr>
          <p:cNvSpPr txBox="1"/>
          <p:nvPr/>
        </p:nvSpPr>
        <p:spPr>
          <a:xfrm>
            <a:off x="665480" y="31143622"/>
            <a:ext cx="13172440" cy="1384995"/>
          </a:xfrm>
          <a:prstGeom prst="rect">
            <a:avLst/>
          </a:prstGeom>
          <a:noFill/>
        </p:spPr>
        <p:txBody>
          <a:bodyPr wrap="square" rtlCol="0">
            <a:spAutoFit/>
          </a:bodyPr>
          <a:lstStyle/>
          <a:p>
            <a:r>
              <a:rPr lang="en-US" sz="2800" dirty="0"/>
              <a:t>The GMI pixel this example is centered on has predominately rain at 2 km elevation (the lowest radar level), hail and graupel at 6 km elevation, and mostly the hail HID at 10 km elevation. It is assigned to the Hail category.  Its 89 GHz PCT is 63 K, 37 GHz PCT is 89 K.</a:t>
            </a:r>
          </a:p>
        </p:txBody>
      </p:sp>
      <p:sp>
        <p:nvSpPr>
          <p:cNvPr id="5" name="TextBox 4">
            <a:extLst>
              <a:ext uri="{FF2B5EF4-FFF2-40B4-BE49-F238E27FC236}">
                <a16:creationId xmlns:a16="http://schemas.microsoft.com/office/drawing/2014/main" id="{BE9BC05D-AD75-5215-9793-4D743A94279A}"/>
              </a:ext>
            </a:extLst>
          </p:cNvPr>
          <p:cNvSpPr txBox="1"/>
          <p:nvPr/>
        </p:nvSpPr>
        <p:spPr>
          <a:xfrm>
            <a:off x="30759400" y="3424649"/>
            <a:ext cx="8934666" cy="954107"/>
          </a:xfrm>
          <a:prstGeom prst="rect">
            <a:avLst/>
          </a:prstGeom>
          <a:noFill/>
        </p:spPr>
        <p:txBody>
          <a:bodyPr wrap="square" rtlCol="0">
            <a:spAutoFit/>
          </a:bodyPr>
          <a:lstStyle/>
          <a:p>
            <a:pPr algn="ctr"/>
            <a:r>
              <a:rPr lang="en-US" sz="2800" b="1" i="1" dirty="0"/>
              <a:t>When retrieval predicts a given HID, how often is it observed? How often are the other HIDs observed?</a:t>
            </a:r>
          </a:p>
        </p:txBody>
      </p:sp>
      <p:sp>
        <p:nvSpPr>
          <p:cNvPr id="7" name="TextBox 6">
            <a:extLst>
              <a:ext uri="{FF2B5EF4-FFF2-40B4-BE49-F238E27FC236}">
                <a16:creationId xmlns:a16="http://schemas.microsoft.com/office/drawing/2014/main" id="{7479D67B-16F9-5102-3E62-04F9DAB3C3FE}"/>
              </a:ext>
            </a:extLst>
          </p:cNvPr>
          <p:cNvSpPr txBox="1"/>
          <p:nvPr/>
        </p:nvSpPr>
        <p:spPr>
          <a:xfrm>
            <a:off x="20383118" y="2514600"/>
            <a:ext cx="9883522" cy="523220"/>
          </a:xfrm>
          <a:prstGeom prst="rect">
            <a:avLst/>
          </a:prstGeom>
          <a:noFill/>
        </p:spPr>
        <p:txBody>
          <a:bodyPr wrap="square" rtlCol="0">
            <a:spAutoFit/>
          </a:bodyPr>
          <a:lstStyle/>
          <a:p>
            <a:pPr algn="ctr"/>
            <a:r>
              <a:rPr lang="en-US" sz="2800" b="1" i="1" dirty="0"/>
              <a:t>2-d lookup tables (color shading), and PDFs (line contours</a:t>
            </a:r>
          </a:p>
        </p:txBody>
      </p:sp>
      <p:sp>
        <p:nvSpPr>
          <p:cNvPr id="8" name="TextBox 7">
            <a:extLst>
              <a:ext uri="{FF2B5EF4-FFF2-40B4-BE49-F238E27FC236}">
                <a16:creationId xmlns:a16="http://schemas.microsoft.com/office/drawing/2014/main" id="{06CB8233-6A78-BA7C-CFE1-C10062462DAF}"/>
              </a:ext>
            </a:extLst>
          </p:cNvPr>
          <p:cNvSpPr txBox="1"/>
          <p:nvPr/>
        </p:nvSpPr>
        <p:spPr>
          <a:xfrm>
            <a:off x="20776811" y="3569965"/>
            <a:ext cx="3241086" cy="29269551"/>
          </a:xfrm>
          <a:prstGeom prst="rect">
            <a:avLst/>
          </a:prstGeom>
          <a:noFill/>
        </p:spPr>
        <p:txBody>
          <a:bodyPr wrap="square" rtlCol="0">
            <a:spAutoFit/>
          </a:bodyPr>
          <a:lstStyle/>
          <a:p>
            <a:r>
              <a:rPr lang="en-US" sz="2400" dirty="0"/>
              <a:t>In the lookup tables, each combination of TB or Polarization Corrected Temperature (PCT) from two or more channels is mapped to a percentage likelihood of </a:t>
            </a:r>
            <a:r>
              <a:rPr lang="en-US" sz="2400" dirty="0">
                <a:solidFill>
                  <a:srgbClr val="FF0000"/>
                </a:solidFill>
              </a:rPr>
              <a:t>hail</a:t>
            </a:r>
            <a:r>
              <a:rPr lang="en-US" sz="2400" dirty="0"/>
              <a:t>, </a:t>
            </a:r>
            <a:r>
              <a:rPr lang="en-US" sz="2400" dirty="0">
                <a:solidFill>
                  <a:srgbClr val="0432FF"/>
                </a:solidFill>
              </a:rPr>
              <a:t>graupel</a:t>
            </a:r>
            <a:r>
              <a:rPr lang="en-US" sz="2400" dirty="0"/>
              <a:t>, </a:t>
            </a:r>
            <a:r>
              <a:rPr lang="en-US" sz="2400" dirty="0">
                <a:solidFill>
                  <a:srgbClr val="00B050"/>
                </a:solidFill>
              </a:rPr>
              <a:t>snow</a:t>
            </a:r>
            <a:r>
              <a:rPr lang="en-US" sz="2400" dirty="0"/>
              <a:t>, or </a:t>
            </a:r>
            <a:r>
              <a:rPr lang="en-US" sz="2400" dirty="0">
                <a:solidFill>
                  <a:srgbClr val="00B050"/>
                </a:solidFill>
              </a:rPr>
              <a:t>rain</a:t>
            </a:r>
            <a:r>
              <a:rPr lang="en-US" sz="2400" dirty="0"/>
              <a:t>.  </a:t>
            </a:r>
          </a:p>
          <a:p>
            <a:endParaRPr lang="en-US" sz="2400" dirty="0"/>
          </a:p>
          <a:p>
            <a:r>
              <a:rPr lang="en-US" sz="2400" dirty="0"/>
              <a:t>For plotting purposes, </a:t>
            </a:r>
            <a:r>
              <a:rPr lang="en-US" sz="2400" dirty="0">
                <a:solidFill>
                  <a:srgbClr val="00B050"/>
                </a:solidFill>
              </a:rPr>
              <a:t>snow</a:t>
            </a:r>
            <a:r>
              <a:rPr lang="en-US" sz="2400" dirty="0"/>
              <a:t> and </a:t>
            </a:r>
            <a:r>
              <a:rPr lang="en-US" sz="2400" dirty="0">
                <a:solidFill>
                  <a:srgbClr val="00B050"/>
                </a:solidFill>
              </a:rPr>
              <a:t>rain</a:t>
            </a:r>
            <a:r>
              <a:rPr lang="en-US" sz="2400" dirty="0"/>
              <a:t> are both assigned green before these percentages are loaded into an </a:t>
            </a:r>
            <a:r>
              <a:rPr lang="en-US" sz="2400" dirty="0" err="1"/>
              <a:t>rgb</a:t>
            </a:r>
            <a:r>
              <a:rPr lang="en-US" sz="2400" dirty="0"/>
              <a:t> color table.</a:t>
            </a:r>
          </a:p>
          <a:p>
            <a:endParaRPr lang="en-US" sz="2400" dirty="0"/>
          </a:p>
          <a:p>
            <a:r>
              <a:rPr lang="en-US" sz="2400" dirty="0">
                <a:solidFill>
                  <a:srgbClr val="0432FF"/>
                </a:solidFill>
              </a:rPr>
              <a:t>A blue shade indicates high probability of graupel without hail. </a:t>
            </a:r>
          </a:p>
          <a:p>
            <a:endParaRPr lang="en-US" sz="2400" dirty="0"/>
          </a:p>
          <a:p>
            <a:r>
              <a:rPr lang="en-US" sz="2400" dirty="0">
                <a:solidFill>
                  <a:srgbClr val="FF0000"/>
                </a:solidFill>
              </a:rPr>
              <a:t>A red shade indicates a high probability of hail (which almost always includes graupel and the other HIDs elsewhere in the footprint).</a:t>
            </a:r>
          </a:p>
          <a:p>
            <a:endParaRPr lang="en-US" sz="2400" dirty="0"/>
          </a:p>
          <a:p>
            <a:r>
              <a:rPr lang="en-US" sz="2400" dirty="0">
                <a:solidFill>
                  <a:srgbClr val="7F007F"/>
                </a:solidFill>
              </a:rPr>
              <a:t>A purple shade indicates mixed likelihoods of hail or graupel.</a:t>
            </a:r>
          </a:p>
          <a:p>
            <a:endParaRPr lang="en-US" sz="2400" dirty="0"/>
          </a:p>
          <a:p>
            <a:r>
              <a:rPr lang="en-US" sz="2400" dirty="0">
                <a:solidFill>
                  <a:srgbClr val="007F7F"/>
                </a:solidFill>
              </a:rPr>
              <a:t>Bluish-green indicates mixed likelihoods of graupel or other HIDs, without hail.</a:t>
            </a:r>
          </a:p>
          <a:p>
            <a:endParaRPr lang="en-US" sz="2400" dirty="0"/>
          </a:p>
          <a:p>
            <a:r>
              <a:rPr lang="en-US" sz="2400" dirty="0">
                <a:solidFill>
                  <a:srgbClr val="00B050"/>
                </a:solidFill>
              </a:rPr>
              <a:t>Green shades indicate snow or rain, with low probability of graupel or hail.</a:t>
            </a:r>
          </a:p>
          <a:p>
            <a:endParaRPr lang="en-US" sz="2400" dirty="0"/>
          </a:p>
          <a:p>
            <a:r>
              <a:rPr lang="en-US" sz="2400" dirty="0"/>
              <a:t>We extrapolate from empirically-derived probabilities, to fill out parts of the parameter space that are poorly sampled.  This leads to also filling out parts of the parameter space that are not physically credible for precipitation. </a:t>
            </a:r>
          </a:p>
          <a:p>
            <a:endParaRPr lang="en-US" sz="2400" dirty="0"/>
          </a:p>
          <a:p>
            <a:r>
              <a:rPr lang="en-US" sz="2400" dirty="0"/>
              <a:t>We’ve tested several lookup tables, and settled on six that give reasonably good performance (with some differing attributes between them).  Some are better at distinguishing hail-vs-graupel, some are better at distinguishing graupel-vs-snow, or snow-vs-rain.</a:t>
            </a:r>
          </a:p>
          <a:p>
            <a:endParaRPr lang="en-US" sz="2400" dirty="0"/>
          </a:p>
          <a:p>
            <a:r>
              <a:rPr lang="en-US" sz="2400" dirty="0"/>
              <a:t>For each GMI pixel, we compute the probabilities of each HID type, and average those probabilities from each of the six lookup tables.</a:t>
            </a:r>
          </a:p>
          <a:p>
            <a:endParaRPr lang="en-US" sz="2400" dirty="0"/>
          </a:p>
          <a:p>
            <a:r>
              <a:rPr lang="en-US" dirty="0"/>
              <a:t>*Diff1019183=</a:t>
            </a:r>
          </a:p>
          <a:p>
            <a:r>
              <a:rPr lang="en-US" dirty="0"/>
              <a:t>(PCT10-PCT19) -</a:t>
            </a:r>
          </a:p>
          <a:p>
            <a:r>
              <a:rPr lang="en-US" dirty="0"/>
              <a:t>(V183.3+/-7 – V183.3+/-3) </a:t>
            </a:r>
          </a:p>
        </p:txBody>
      </p:sp>
      <p:sp>
        <p:nvSpPr>
          <p:cNvPr id="4" name="TextBox 3">
            <a:extLst>
              <a:ext uri="{FF2B5EF4-FFF2-40B4-BE49-F238E27FC236}">
                <a16:creationId xmlns:a16="http://schemas.microsoft.com/office/drawing/2014/main" id="{7A4D1F76-34BA-A2F6-B176-FD4BD907F8B0}"/>
              </a:ext>
            </a:extLst>
          </p:cNvPr>
          <p:cNvSpPr txBox="1"/>
          <p:nvPr/>
        </p:nvSpPr>
        <p:spPr>
          <a:xfrm>
            <a:off x="665480" y="1418049"/>
            <a:ext cx="13172440" cy="10248960"/>
          </a:xfrm>
          <a:prstGeom prst="rect">
            <a:avLst/>
          </a:prstGeom>
          <a:noFill/>
        </p:spPr>
        <p:txBody>
          <a:bodyPr wrap="square" rtlCol="0">
            <a:spAutoFit/>
          </a:bodyPr>
          <a:lstStyle/>
          <a:p>
            <a:r>
              <a:rPr lang="en-US" sz="3200" b="1" dirty="0"/>
              <a:t>Motivation / Goal:</a:t>
            </a:r>
          </a:p>
          <a:p>
            <a:endParaRPr lang="en-US" sz="3200" dirty="0"/>
          </a:p>
          <a:p>
            <a:r>
              <a:rPr lang="en-US" sz="2800" dirty="0"/>
              <a:t>Brightness temperatures (TB) from GMI and related sensors contain information about the types and amounts of precipitation particles in a column.</a:t>
            </a:r>
          </a:p>
          <a:p>
            <a:endParaRPr lang="en-US" sz="2800" dirty="0"/>
          </a:p>
          <a:p>
            <a:r>
              <a:rPr lang="en-US" sz="2800" dirty="0"/>
              <a:t>Approaches like GPROF or machine learning are good for providing precipitation estimates and other quantified information, but it can be difficult to understand why / how a given set of TBs traces to a given retrieval solution.  Outlier TBs that are not well-represented in a training sample can lead to dubious solutions.</a:t>
            </a:r>
          </a:p>
          <a:p>
            <a:endParaRPr lang="en-US" sz="2800" dirty="0"/>
          </a:p>
          <a:p>
            <a:r>
              <a:rPr lang="en-US" sz="2800" b="1" dirty="0"/>
              <a:t>Our goal is to use the scattering signatures at multiple frequencies to determine whether hail is present, or </a:t>
            </a:r>
            <a:r>
              <a:rPr lang="en-US" sz="2800" b="1" i="1" dirty="0"/>
              <a:t>otherwise</a:t>
            </a:r>
            <a:r>
              <a:rPr lang="en-US" sz="2800" b="1" dirty="0"/>
              <a:t> graupel, or </a:t>
            </a:r>
            <a:r>
              <a:rPr lang="en-US" sz="2800" b="1" i="1" dirty="0"/>
              <a:t>otherwise</a:t>
            </a:r>
            <a:r>
              <a:rPr lang="en-US" sz="2800" b="1" dirty="0"/>
              <a:t> snow, or </a:t>
            </a:r>
            <a:r>
              <a:rPr lang="en-US" sz="2800" b="1" i="1" dirty="0"/>
              <a:t>otherwise</a:t>
            </a:r>
            <a:r>
              <a:rPr lang="en-US" sz="2800" b="1" dirty="0"/>
              <a:t> liquid rain without a substantial precipitation ice component. (A hierarchical approach is employed, so a prediction of hail can include the presence of all other categories, but a prediction of snow implies a lack of graupel or hail, and a prediction of liquid rain implies a lack of any detectable precipitation ice.)</a:t>
            </a:r>
          </a:p>
          <a:p>
            <a:endParaRPr lang="en-US" sz="3200" dirty="0"/>
          </a:p>
          <a:p>
            <a:r>
              <a:rPr lang="en-US" sz="3200" b="1" dirty="0"/>
              <a:t>Approach:</a:t>
            </a:r>
            <a:endParaRPr lang="en-US" sz="3200" dirty="0"/>
          </a:p>
          <a:p>
            <a:r>
              <a:rPr lang="en-US" sz="2800" dirty="0"/>
              <a:t>Construct straightforward lookup tables between TBs from multiple channels and hydrometeor types that were retrieved from ground-based dual-polarization radars (GPM Validation Network). </a:t>
            </a:r>
            <a:r>
              <a:rPr lang="en-US" sz="2800" b="1" i="1" dirty="0"/>
              <a:t>Training data are limited to precipitating pixels.</a:t>
            </a:r>
          </a:p>
          <a:p>
            <a:endParaRPr lang="en-US" sz="2800" dirty="0"/>
          </a:p>
          <a:p>
            <a:r>
              <a:rPr lang="en-US" sz="2800" dirty="0"/>
              <a:t>Extend lookup tables to all parts of TB parameter-space.</a:t>
            </a:r>
          </a:p>
        </p:txBody>
      </p:sp>
      <p:sp>
        <p:nvSpPr>
          <p:cNvPr id="9" name="TextBox 8">
            <a:extLst>
              <a:ext uri="{FF2B5EF4-FFF2-40B4-BE49-F238E27FC236}">
                <a16:creationId xmlns:a16="http://schemas.microsoft.com/office/drawing/2014/main" id="{681310E5-8AAB-0BF0-CAF1-AB8C6B2DC44B}"/>
              </a:ext>
            </a:extLst>
          </p:cNvPr>
          <p:cNvSpPr txBox="1"/>
          <p:nvPr/>
        </p:nvSpPr>
        <p:spPr>
          <a:xfrm>
            <a:off x="30677779" y="4527473"/>
            <a:ext cx="3241086" cy="24468237"/>
          </a:xfrm>
          <a:prstGeom prst="rect">
            <a:avLst/>
          </a:prstGeom>
          <a:noFill/>
        </p:spPr>
        <p:txBody>
          <a:bodyPr wrap="square" rtlCol="0">
            <a:spAutoFit/>
          </a:bodyPr>
          <a:lstStyle/>
          <a:p>
            <a:r>
              <a:rPr lang="en-US" sz="2400" dirty="0"/>
              <a:t>We test retrieval performance by checking how often a given HID is observed by the VN, as a function of its predicted probability. For example, among all retrievals where we predict a 30% probability of hail, 30% of those GMI pixels should have hail (and 70% should belong to other HID categories).</a:t>
            </a:r>
          </a:p>
          <a:p>
            <a:endParaRPr lang="en-US" sz="2400" dirty="0"/>
          </a:p>
          <a:p>
            <a:r>
              <a:rPr lang="en-US" sz="2400" dirty="0"/>
              <a:t>A perfect retrieval would have the red bars align with the 1-to-1 lines at right.</a:t>
            </a:r>
          </a:p>
          <a:p>
            <a:endParaRPr lang="en-US" sz="2400" dirty="0"/>
          </a:p>
          <a:p>
            <a:r>
              <a:rPr lang="en-US" sz="2400" b="1" i="1" dirty="0"/>
              <a:t>Underpredictions: bottom bars are above the 1-to-1 line.</a:t>
            </a:r>
          </a:p>
          <a:p>
            <a:endParaRPr lang="en-US" sz="2400" b="1" i="1" dirty="0"/>
          </a:p>
          <a:p>
            <a:r>
              <a:rPr lang="en-US" sz="2400" b="1" i="1" dirty="0"/>
              <a:t>Overpredictions: bottom bars are below the 1-to-1 line.</a:t>
            </a:r>
          </a:p>
          <a:p>
            <a:endParaRPr lang="en-US" sz="2400" dirty="0"/>
          </a:p>
          <a:p>
            <a:r>
              <a:rPr lang="en-US" sz="2400" dirty="0"/>
              <a:t>The verification plots here are based on taking the mean probabilities from all six lookup tables for each pixel.  We also generate similar plots for individual lookup tables.</a:t>
            </a:r>
          </a:p>
          <a:p>
            <a:endParaRPr lang="en-US" sz="2400" dirty="0"/>
          </a:p>
          <a:p>
            <a:r>
              <a:rPr lang="en-US" sz="2400" dirty="0"/>
              <a:t>For most of the lookup tables, pixels that are predicted to have a very low probability of hail turn out to mostly be identified as having snow or rain. Pixels predicted to have a medium or high probability of hail turn out to mostly be identified as having hail or graupel (TOP RIGHT PLOT).</a:t>
            </a:r>
          </a:p>
          <a:p>
            <a:endParaRPr lang="en-US" sz="2400" dirty="0"/>
          </a:p>
          <a:p>
            <a:r>
              <a:rPr lang="en-US" sz="2400" dirty="0"/>
              <a:t>Pixels predicted to have low probability of graupel have high probability of rain, medium probability of snow.</a:t>
            </a:r>
          </a:p>
          <a:p>
            <a:endParaRPr lang="en-US" sz="2400" dirty="0"/>
          </a:p>
          <a:p>
            <a:r>
              <a:rPr lang="en-US" sz="2400" dirty="0"/>
              <a:t>Pixels with a predicted high probability of snow turn out to often have rain (with no snow signature) instead, but sample size is small.</a:t>
            </a:r>
          </a:p>
          <a:p>
            <a:endParaRPr lang="en-US" sz="2400" dirty="0"/>
          </a:p>
        </p:txBody>
      </p:sp>
      <p:sp>
        <p:nvSpPr>
          <p:cNvPr id="11" name="TextBox 10">
            <a:extLst>
              <a:ext uri="{FF2B5EF4-FFF2-40B4-BE49-F238E27FC236}">
                <a16:creationId xmlns:a16="http://schemas.microsoft.com/office/drawing/2014/main" id="{5F789398-424D-7DF4-F450-E0143ABC93EA}"/>
              </a:ext>
            </a:extLst>
          </p:cNvPr>
          <p:cNvSpPr txBox="1"/>
          <p:nvPr/>
        </p:nvSpPr>
        <p:spPr>
          <a:xfrm>
            <a:off x="34180273" y="24481971"/>
            <a:ext cx="5768160" cy="2308324"/>
          </a:xfrm>
          <a:prstGeom prst="rect">
            <a:avLst/>
          </a:prstGeom>
          <a:noFill/>
        </p:spPr>
        <p:txBody>
          <a:bodyPr wrap="square" rtlCol="0">
            <a:spAutoFit/>
          </a:bodyPr>
          <a:lstStyle/>
          <a:p>
            <a:r>
              <a:rPr lang="en-US" sz="2400" dirty="0"/>
              <a:t>Our approach rarely has greater than about 60% confidence in predicting snow or liquid rain (</a:t>
            </a:r>
            <a:r>
              <a:rPr lang="en-US" sz="2400" dirty="0" err="1"/>
              <a:t>i.e</a:t>
            </a:r>
            <a:r>
              <a:rPr lang="en-US" sz="2400" dirty="0"/>
              <a:t>, without accompanying graupel or hail), and rarely has greater than 75% confidence in predicting graupel without accompanying hail.</a:t>
            </a:r>
          </a:p>
        </p:txBody>
      </p:sp>
      <p:cxnSp>
        <p:nvCxnSpPr>
          <p:cNvPr id="13" name="Straight Arrow Connector 12">
            <a:extLst>
              <a:ext uri="{FF2B5EF4-FFF2-40B4-BE49-F238E27FC236}">
                <a16:creationId xmlns:a16="http://schemas.microsoft.com/office/drawing/2014/main" id="{F5009239-E97B-9290-F018-660D75E26D7B}"/>
              </a:ext>
            </a:extLst>
          </p:cNvPr>
          <p:cNvCxnSpPr/>
          <p:nvPr/>
        </p:nvCxnSpPr>
        <p:spPr>
          <a:xfrm flipV="1">
            <a:off x="38212776" y="22894118"/>
            <a:ext cx="0" cy="1587853"/>
          </a:xfrm>
          <a:prstGeom prst="straightConnector1">
            <a:avLst/>
          </a:prstGeom>
          <a:ln w="63500">
            <a:solidFill>
              <a:schemeClr val="tx1">
                <a:alpha val="2502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221C558-50B2-933A-2B7A-1A89945995B5}"/>
              </a:ext>
            </a:extLst>
          </p:cNvPr>
          <p:cNvSpPr txBox="1"/>
          <p:nvPr/>
        </p:nvSpPr>
        <p:spPr>
          <a:xfrm>
            <a:off x="30677779" y="28618642"/>
            <a:ext cx="9270654" cy="4062651"/>
          </a:xfrm>
          <a:prstGeom prst="rect">
            <a:avLst/>
          </a:prstGeom>
          <a:noFill/>
        </p:spPr>
        <p:txBody>
          <a:bodyPr wrap="square" rtlCol="0">
            <a:spAutoFit/>
          </a:bodyPr>
          <a:lstStyle/>
          <a:p>
            <a:r>
              <a:rPr lang="en-US" sz="2400" i="1" dirty="0"/>
              <a:t>From individual lookup table results (not shown here):</a:t>
            </a:r>
          </a:p>
          <a:p>
            <a:endParaRPr lang="en-US" sz="2400" dirty="0"/>
          </a:p>
          <a:p>
            <a:r>
              <a:rPr lang="en-US" sz="2400" dirty="0"/>
              <a:t>The 37+89 GHz lookup table and 37+Diff166 lookup table have a surprisingly high number of rain pixels (10-20%) where the predicted probability of hail is very high (&gt;70%)… we would expect those to be dominated by hail and graupel instead of hail and rain. </a:t>
            </a:r>
          </a:p>
          <a:p>
            <a:endParaRPr lang="en-US" sz="2400" dirty="0"/>
          </a:p>
          <a:p>
            <a:r>
              <a:rPr lang="en-US" sz="2400" dirty="0"/>
              <a:t>The 89+Diff183 lookup table fails to produce any very high  probabilities of hail in our validation set. This channel combination is better for identifying graupel, but not distinguishing it from hail.</a:t>
            </a:r>
          </a:p>
          <a:p>
            <a:endParaRPr lang="en-US" dirty="0"/>
          </a:p>
        </p:txBody>
      </p:sp>
      <p:cxnSp>
        <p:nvCxnSpPr>
          <p:cNvPr id="15" name="Straight Arrow Connector 14">
            <a:extLst>
              <a:ext uri="{FF2B5EF4-FFF2-40B4-BE49-F238E27FC236}">
                <a16:creationId xmlns:a16="http://schemas.microsoft.com/office/drawing/2014/main" id="{4E50C3D3-53C0-E282-B0AA-5D6B2C2CD3E1}"/>
              </a:ext>
            </a:extLst>
          </p:cNvPr>
          <p:cNvCxnSpPr>
            <a:cxnSpLocks/>
          </p:cNvCxnSpPr>
          <p:nvPr/>
        </p:nvCxnSpPr>
        <p:spPr>
          <a:xfrm flipV="1">
            <a:off x="33631632" y="18156936"/>
            <a:ext cx="3734521" cy="8400243"/>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87DC3FF-3099-7251-E608-A1538C6FEB1A}"/>
              </a:ext>
            </a:extLst>
          </p:cNvPr>
          <p:cNvCxnSpPr>
            <a:cxnSpLocks/>
          </p:cNvCxnSpPr>
          <p:nvPr/>
        </p:nvCxnSpPr>
        <p:spPr>
          <a:xfrm flipV="1">
            <a:off x="33631632" y="13943713"/>
            <a:ext cx="1242568" cy="9703687"/>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F09D322-98C6-C9F3-66D2-08FD7A5E906F}"/>
              </a:ext>
            </a:extLst>
          </p:cNvPr>
          <p:cNvCxnSpPr>
            <a:cxnSpLocks/>
          </p:cNvCxnSpPr>
          <p:nvPr/>
        </p:nvCxnSpPr>
        <p:spPr>
          <a:xfrm flipV="1">
            <a:off x="33684040" y="8954917"/>
            <a:ext cx="1391541" cy="9720714"/>
          </a:xfrm>
          <a:prstGeom prst="straightConnector1">
            <a:avLst/>
          </a:prstGeom>
          <a:ln w="63500">
            <a:solidFill>
              <a:schemeClr val="tx1">
                <a:alpha val="24936"/>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FAE83D-13B0-8144-6491-29BE6CD62691}"/>
              </a:ext>
            </a:extLst>
          </p:cNvPr>
          <p:cNvSpPr txBox="1"/>
          <p:nvPr/>
        </p:nvSpPr>
        <p:spPr>
          <a:xfrm>
            <a:off x="30677779" y="2514600"/>
            <a:ext cx="9422687" cy="800219"/>
          </a:xfrm>
          <a:prstGeom prst="rect">
            <a:avLst/>
          </a:prstGeom>
          <a:noFill/>
        </p:spPr>
        <p:txBody>
          <a:bodyPr wrap="square">
            <a:spAutoFit/>
          </a:bodyPr>
          <a:lstStyle/>
          <a:p>
            <a:r>
              <a:rPr lang="en-US" sz="2800" b="1" i="1" dirty="0">
                <a:solidFill>
                  <a:srgbClr val="FF0000"/>
                </a:solidFill>
              </a:rPr>
              <a:t>Training and validation data are limited to precipitating pixels.</a:t>
            </a:r>
          </a:p>
          <a:p>
            <a:endParaRPr lang="en-US" sz="1800" dirty="0"/>
          </a:p>
        </p:txBody>
      </p:sp>
      <p:cxnSp>
        <p:nvCxnSpPr>
          <p:cNvPr id="17" name="Straight Arrow Connector 16">
            <a:extLst>
              <a:ext uri="{FF2B5EF4-FFF2-40B4-BE49-F238E27FC236}">
                <a16:creationId xmlns:a16="http://schemas.microsoft.com/office/drawing/2014/main" id="{4A3CF68A-4772-256B-989C-923FF880D2EE}"/>
              </a:ext>
            </a:extLst>
          </p:cNvPr>
          <p:cNvCxnSpPr>
            <a:cxnSpLocks/>
          </p:cNvCxnSpPr>
          <p:nvPr/>
        </p:nvCxnSpPr>
        <p:spPr>
          <a:xfrm flipV="1">
            <a:off x="22563702" y="30981780"/>
            <a:ext cx="1353911" cy="314539"/>
          </a:xfrm>
          <a:prstGeom prst="straightConnector1">
            <a:avLst/>
          </a:prstGeom>
          <a:ln w="63500">
            <a:solidFill>
              <a:schemeClr val="tx1">
                <a:alpha val="2502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A2ECC6C-40C4-1B1A-04B8-38B9E1D2BF7A}"/>
              </a:ext>
            </a:extLst>
          </p:cNvPr>
          <p:cNvSpPr txBox="1"/>
          <p:nvPr/>
        </p:nvSpPr>
        <p:spPr>
          <a:xfrm rot="16200000">
            <a:off x="23478518" y="21276367"/>
            <a:ext cx="1468181" cy="646331"/>
          </a:xfrm>
          <a:prstGeom prst="rect">
            <a:avLst/>
          </a:prstGeom>
          <a:noFill/>
        </p:spPr>
        <p:txBody>
          <a:bodyPr wrap="square">
            <a:spAutoFit/>
          </a:bodyPr>
          <a:lstStyle/>
          <a:p>
            <a:r>
              <a:rPr lang="en-US" dirty="0"/>
              <a:t>*Diff166=</a:t>
            </a:r>
          </a:p>
          <a:p>
            <a:r>
              <a:rPr lang="en-US" dirty="0"/>
              <a:t>V166-H166</a:t>
            </a:r>
          </a:p>
        </p:txBody>
      </p:sp>
    </p:spTree>
    <p:extLst>
      <p:ext uri="{BB962C8B-B14F-4D97-AF65-F5344CB8AC3E}">
        <p14:creationId xmlns:p14="http://schemas.microsoft.com/office/powerpoint/2010/main" val="2134251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350088-61D1-174E-B3CD-0D5F89F0F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06" y="140427"/>
            <a:ext cx="15551243" cy="10515600"/>
          </a:xfrm>
          <a:prstGeom prst="rect">
            <a:avLst/>
          </a:prstGeom>
        </p:spPr>
      </p:pic>
      <p:pic>
        <p:nvPicPr>
          <p:cNvPr id="7" name="Picture 6">
            <a:extLst>
              <a:ext uri="{FF2B5EF4-FFF2-40B4-BE49-F238E27FC236}">
                <a16:creationId xmlns:a16="http://schemas.microsoft.com/office/drawing/2014/main" id="{3D50F6D4-90E3-ED35-3EBF-6B61643E1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06" y="10999064"/>
            <a:ext cx="15545459" cy="10067544"/>
          </a:xfrm>
          <a:prstGeom prst="rect">
            <a:avLst/>
          </a:prstGeom>
        </p:spPr>
      </p:pic>
      <p:pic>
        <p:nvPicPr>
          <p:cNvPr id="9" name="Picture 8">
            <a:extLst>
              <a:ext uri="{FF2B5EF4-FFF2-40B4-BE49-F238E27FC236}">
                <a16:creationId xmlns:a16="http://schemas.microsoft.com/office/drawing/2014/main" id="{F13092A3-1721-31D8-A673-7FE777830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206" y="21409645"/>
            <a:ext cx="15550806" cy="10351008"/>
          </a:xfrm>
          <a:prstGeom prst="rect">
            <a:avLst/>
          </a:prstGeom>
        </p:spPr>
      </p:pic>
      <p:sp>
        <p:nvSpPr>
          <p:cNvPr id="11" name="TextBox 10">
            <a:extLst>
              <a:ext uri="{FF2B5EF4-FFF2-40B4-BE49-F238E27FC236}">
                <a16:creationId xmlns:a16="http://schemas.microsoft.com/office/drawing/2014/main" id="{A866F6B5-6BF6-8750-DE1F-2F0681130498}"/>
              </a:ext>
            </a:extLst>
          </p:cNvPr>
          <p:cNvSpPr txBox="1"/>
          <p:nvPr/>
        </p:nvSpPr>
        <p:spPr>
          <a:xfrm>
            <a:off x="482600" y="8321408"/>
            <a:ext cx="4322233" cy="2677656"/>
          </a:xfrm>
          <a:prstGeom prst="rect">
            <a:avLst/>
          </a:prstGeom>
          <a:noFill/>
        </p:spPr>
        <p:txBody>
          <a:bodyPr wrap="square" rtlCol="0">
            <a:spAutoFit/>
          </a:bodyPr>
          <a:lstStyle/>
          <a:p>
            <a:r>
              <a:rPr lang="en-US" sz="2400" dirty="0"/>
              <a:t>Large Hail Case: Example </a:t>
            </a:r>
          </a:p>
          <a:p>
            <a:r>
              <a:rPr lang="en-US" sz="2400" dirty="0"/>
              <a:t>of severe hail over Northern Texas. GMI-Predicted HID and the brightness temperatures used for prediction. Lowest measured temperatures match the predicted hail locations.   </a:t>
            </a:r>
          </a:p>
        </p:txBody>
      </p:sp>
      <p:sp>
        <p:nvSpPr>
          <p:cNvPr id="13" name="TextBox 12">
            <a:extLst>
              <a:ext uri="{FF2B5EF4-FFF2-40B4-BE49-F238E27FC236}">
                <a16:creationId xmlns:a16="http://schemas.microsoft.com/office/drawing/2014/main" id="{42A090AA-D63F-C875-EE65-5C684B151D77}"/>
              </a:ext>
            </a:extLst>
          </p:cNvPr>
          <p:cNvSpPr txBox="1"/>
          <p:nvPr/>
        </p:nvSpPr>
        <p:spPr>
          <a:xfrm>
            <a:off x="447970" y="12010312"/>
            <a:ext cx="4391491" cy="8586966"/>
          </a:xfrm>
          <a:prstGeom prst="rect">
            <a:avLst/>
          </a:prstGeom>
          <a:noFill/>
        </p:spPr>
        <p:txBody>
          <a:bodyPr wrap="square" rtlCol="0">
            <a:spAutoFit/>
          </a:bodyPr>
          <a:lstStyle/>
          <a:p>
            <a:r>
              <a:rPr lang="en-US" sz="2400" dirty="0"/>
              <a:t>Hurricane Laura: Note the difference between the red (or purple) shading in the eyewall and in the storms located over Northern Mississippi.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The brightness temperatures also show much colder values in the Mississippi storms than in the hurricane. </a:t>
            </a:r>
          </a:p>
        </p:txBody>
      </p:sp>
      <p:sp>
        <p:nvSpPr>
          <p:cNvPr id="15" name="TextBox 14">
            <a:extLst>
              <a:ext uri="{FF2B5EF4-FFF2-40B4-BE49-F238E27FC236}">
                <a16:creationId xmlns:a16="http://schemas.microsoft.com/office/drawing/2014/main" id="{BC1B46A8-B364-02C2-D280-A3F6131C47BC}"/>
              </a:ext>
            </a:extLst>
          </p:cNvPr>
          <p:cNvSpPr txBox="1"/>
          <p:nvPr/>
        </p:nvSpPr>
        <p:spPr>
          <a:xfrm>
            <a:off x="806535" y="31376296"/>
            <a:ext cx="14560465" cy="1200329"/>
          </a:xfrm>
          <a:prstGeom prst="rect">
            <a:avLst/>
          </a:prstGeom>
          <a:noFill/>
        </p:spPr>
        <p:txBody>
          <a:bodyPr wrap="square" rtlCol="0">
            <a:spAutoFit/>
          </a:bodyPr>
          <a:lstStyle/>
          <a:p>
            <a:r>
              <a:rPr lang="en-US" sz="2400" dirty="0"/>
              <a:t>Ice/Snow Cover Filter:</a:t>
            </a:r>
          </a:p>
          <a:p>
            <a:r>
              <a:rPr lang="en-US" sz="2400" dirty="0"/>
              <a:t>The top HID plot does not include any filtering. The lower plot removed pixels with two-meter temperature &lt; 5°C. This removes  many pixels identified as hail/graupel or a mix of the two, and is applied for the climate maps.</a:t>
            </a:r>
          </a:p>
        </p:txBody>
      </p:sp>
      <p:pic>
        <p:nvPicPr>
          <p:cNvPr id="3" name="Picture 2">
            <a:extLst>
              <a:ext uri="{FF2B5EF4-FFF2-40B4-BE49-F238E27FC236}">
                <a16:creationId xmlns:a16="http://schemas.microsoft.com/office/drawing/2014/main" id="{B5DBEE73-D544-7FE3-CCEB-11A8EDD601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12458" y="5357362"/>
            <a:ext cx="12192000" cy="6858000"/>
          </a:xfrm>
          <a:prstGeom prst="rect">
            <a:avLst/>
          </a:prstGeom>
        </p:spPr>
      </p:pic>
      <p:sp>
        <p:nvSpPr>
          <p:cNvPr id="34" name="TextBox 33">
            <a:extLst>
              <a:ext uri="{FF2B5EF4-FFF2-40B4-BE49-F238E27FC236}">
                <a16:creationId xmlns:a16="http://schemas.microsoft.com/office/drawing/2014/main" id="{A6D2922E-D8A2-2B36-6C07-F6AE2B6B3CCE}"/>
              </a:ext>
            </a:extLst>
          </p:cNvPr>
          <p:cNvSpPr txBox="1"/>
          <p:nvPr/>
        </p:nvSpPr>
        <p:spPr>
          <a:xfrm>
            <a:off x="16880360" y="457200"/>
            <a:ext cx="6702653" cy="4647426"/>
          </a:xfrm>
          <a:prstGeom prst="rect">
            <a:avLst/>
          </a:prstGeom>
          <a:noFill/>
        </p:spPr>
        <p:txBody>
          <a:bodyPr wrap="square" rtlCol="0">
            <a:spAutoFit/>
          </a:bodyPr>
          <a:lstStyle/>
          <a:p>
            <a:r>
              <a:rPr lang="en-US" sz="3200" b="1" dirty="0"/>
              <a:t>LEFT:</a:t>
            </a:r>
          </a:p>
          <a:p>
            <a:r>
              <a:rPr lang="en-US" sz="2400" dirty="0"/>
              <a:t>Total occurrence of each HID, accumulating the percentage HID probabilities from each GMI pixel. The plots are dominated by regions that receive frequent precipitation.</a:t>
            </a:r>
          </a:p>
          <a:p>
            <a:endParaRPr lang="en-US" sz="2400" dirty="0"/>
          </a:p>
          <a:p>
            <a:r>
              <a:rPr lang="en-US" sz="2400" dirty="0"/>
              <a:t>We might overestimate hail occurrence in some high-</a:t>
            </a:r>
            <a:r>
              <a:rPr lang="en-US" sz="2400" dirty="0" err="1"/>
              <a:t>precip</a:t>
            </a:r>
            <a:r>
              <a:rPr lang="en-US" sz="2400" dirty="0"/>
              <a:t> regions by accumulating a large number of low probability events.</a:t>
            </a:r>
            <a:endParaRPr lang="en-US" sz="22810" dirty="0"/>
          </a:p>
          <a:p>
            <a:endParaRPr lang="en-US" sz="2400" dirty="0"/>
          </a:p>
          <a:p>
            <a:r>
              <a:rPr lang="en-US" sz="2400" dirty="0"/>
              <a:t>Based on verification (bar plots), graupel is under-predicted and liquid rain over-predicted.</a:t>
            </a:r>
          </a:p>
        </p:txBody>
      </p:sp>
      <p:pic>
        <p:nvPicPr>
          <p:cNvPr id="4" name="Picture 3">
            <a:extLst>
              <a:ext uri="{FF2B5EF4-FFF2-40B4-BE49-F238E27FC236}">
                <a16:creationId xmlns:a16="http://schemas.microsoft.com/office/drawing/2014/main" id="{B6360C5F-D290-E6CE-5F14-54E7B75769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09256" y="12256253"/>
            <a:ext cx="12192000" cy="6858000"/>
          </a:xfrm>
          <a:prstGeom prst="rect">
            <a:avLst/>
          </a:prstGeom>
        </p:spPr>
      </p:pic>
      <p:sp>
        <p:nvSpPr>
          <p:cNvPr id="38" name="TextBox 37">
            <a:extLst>
              <a:ext uri="{FF2B5EF4-FFF2-40B4-BE49-F238E27FC236}">
                <a16:creationId xmlns:a16="http://schemas.microsoft.com/office/drawing/2014/main" id="{5A4B20C8-DA9A-02EC-F8F7-A8EF7BE3EF39}"/>
              </a:ext>
            </a:extLst>
          </p:cNvPr>
          <p:cNvSpPr txBox="1"/>
          <p:nvPr/>
        </p:nvSpPr>
        <p:spPr>
          <a:xfrm>
            <a:off x="32725840" y="457200"/>
            <a:ext cx="6954867" cy="5016758"/>
          </a:xfrm>
          <a:prstGeom prst="rect">
            <a:avLst/>
          </a:prstGeom>
          <a:noFill/>
        </p:spPr>
        <p:txBody>
          <a:bodyPr wrap="square" rtlCol="0">
            <a:spAutoFit/>
          </a:bodyPr>
          <a:lstStyle/>
          <a:p>
            <a:r>
              <a:rPr lang="en-US" sz="3200" b="1" dirty="0"/>
              <a:t>RIGHT:</a:t>
            </a:r>
          </a:p>
          <a:p>
            <a:r>
              <a:rPr lang="en-US" sz="2400" dirty="0"/>
              <a:t>Conditional probability of each HID, when precipitation is occurring (according to GPROF).</a:t>
            </a:r>
          </a:p>
          <a:p>
            <a:endParaRPr lang="en-US" sz="2400" dirty="0"/>
          </a:p>
          <a:p>
            <a:r>
              <a:rPr lang="en-US" sz="2400" dirty="0"/>
              <a:t>The top two plots highlight regions known to receive more hail and graupel. </a:t>
            </a:r>
          </a:p>
          <a:p>
            <a:endParaRPr lang="en-US" sz="2400" dirty="0"/>
          </a:p>
          <a:p>
            <a:r>
              <a:rPr lang="en-US" sz="2400" dirty="0"/>
              <a:t>The high percentage of rain and snow pixels located over generally arid locations is due to the conditional precipitation requirement.</a:t>
            </a:r>
          </a:p>
          <a:p>
            <a:endParaRPr lang="en-US" sz="2400" dirty="0"/>
          </a:p>
          <a:p>
            <a:r>
              <a:rPr lang="en-US" sz="2400" b="1" i="1" dirty="0">
                <a:solidFill>
                  <a:srgbClr val="FF0000"/>
                </a:solidFill>
              </a:rPr>
              <a:t>Surface temperature &gt; 5°C is used to screen out surface snow/ice.</a:t>
            </a:r>
          </a:p>
        </p:txBody>
      </p:sp>
      <p:pic>
        <p:nvPicPr>
          <p:cNvPr id="6" name="Picture 5">
            <a:extLst>
              <a:ext uri="{FF2B5EF4-FFF2-40B4-BE49-F238E27FC236}">
                <a16:creationId xmlns:a16="http://schemas.microsoft.com/office/drawing/2014/main" id="{E1BFFC9A-6079-3A9F-3F24-C2310A88BA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10560" y="19165345"/>
            <a:ext cx="12192000" cy="6858000"/>
          </a:xfrm>
          <a:prstGeom prst="rect">
            <a:avLst/>
          </a:prstGeom>
        </p:spPr>
      </p:pic>
      <p:pic>
        <p:nvPicPr>
          <p:cNvPr id="8" name="Picture 7">
            <a:extLst>
              <a:ext uri="{FF2B5EF4-FFF2-40B4-BE49-F238E27FC236}">
                <a16:creationId xmlns:a16="http://schemas.microsoft.com/office/drawing/2014/main" id="{E5A5267E-FBA6-01ED-32E3-B157F99460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10560" y="26039128"/>
            <a:ext cx="12192000" cy="6858000"/>
          </a:xfrm>
          <a:prstGeom prst="rect">
            <a:avLst/>
          </a:prstGeom>
        </p:spPr>
      </p:pic>
      <p:pic>
        <p:nvPicPr>
          <p:cNvPr id="10" name="Picture 9">
            <a:extLst>
              <a:ext uri="{FF2B5EF4-FFF2-40B4-BE49-F238E27FC236}">
                <a16:creationId xmlns:a16="http://schemas.microsoft.com/office/drawing/2014/main" id="{06652CA7-AE5C-3392-070E-7433475C55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041600" y="5377808"/>
            <a:ext cx="12192000" cy="6858000"/>
          </a:xfrm>
          <a:prstGeom prst="rect">
            <a:avLst/>
          </a:prstGeom>
        </p:spPr>
      </p:pic>
      <p:pic>
        <p:nvPicPr>
          <p:cNvPr id="12" name="Picture 11">
            <a:extLst>
              <a:ext uri="{FF2B5EF4-FFF2-40B4-BE49-F238E27FC236}">
                <a16:creationId xmlns:a16="http://schemas.microsoft.com/office/drawing/2014/main" id="{585EA7B2-805A-2B83-48AD-746E069564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041598" y="12240470"/>
            <a:ext cx="12192000" cy="6858000"/>
          </a:xfrm>
          <a:prstGeom prst="rect">
            <a:avLst/>
          </a:prstGeom>
        </p:spPr>
      </p:pic>
      <p:pic>
        <p:nvPicPr>
          <p:cNvPr id="14" name="Picture 13">
            <a:extLst>
              <a:ext uri="{FF2B5EF4-FFF2-40B4-BE49-F238E27FC236}">
                <a16:creationId xmlns:a16="http://schemas.microsoft.com/office/drawing/2014/main" id="{AB4ADA42-B03F-CB9D-037E-2971389679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041600" y="19190836"/>
            <a:ext cx="12192000" cy="6858000"/>
          </a:xfrm>
          <a:prstGeom prst="rect">
            <a:avLst/>
          </a:prstGeom>
        </p:spPr>
      </p:pic>
      <p:pic>
        <p:nvPicPr>
          <p:cNvPr id="16" name="Picture 15">
            <a:extLst>
              <a:ext uri="{FF2B5EF4-FFF2-40B4-BE49-F238E27FC236}">
                <a16:creationId xmlns:a16="http://schemas.microsoft.com/office/drawing/2014/main" id="{67EFCC08-10F6-D45A-BB61-0E89744FD5A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041598" y="26039128"/>
            <a:ext cx="12192000" cy="6858000"/>
          </a:xfrm>
          <a:prstGeom prst="rect">
            <a:avLst/>
          </a:prstGeom>
        </p:spPr>
      </p:pic>
      <p:pic>
        <p:nvPicPr>
          <p:cNvPr id="17" name="Picture 16">
            <a:extLst>
              <a:ext uri="{FF2B5EF4-FFF2-40B4-BE49-F238E27FC236}">
                <a16:creationId xmlns:a16="http://schemas.microsoft.com/office/drawing/2014/main" id="{E28DEA94-801E-53E7-944C-1A7629A822A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353240" y="376990"/>
            <a:ext cx="9372600" cy="5272088"/>
          </a:xfrm>
          <a:prstGeom prst="rect">
            <a:avLst/>
          </a:prstGeom>
        </p:spPr>
      </p:pic>
    </p:spTree>
    <p:extLst>
      <p:ext uri="{BB962C8B-B14F-4D97-AF65-F5344CB8AC3E}">
        <p14:creationId xmlns:p14="http://schemas.microsoft.com/office/powerpoint/2010/main" val="31495925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8988</TotalTime>
  <Words>1694</Words>
  <Application>Microsoft Macintosh PowerPoint</Application>
  <PresentationFormat>Custom</PresentationFormat>
  <Paragraphs>163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Empirical Hydrometeor Type Identification from GMI Brightness Temperature Measurements Daniel J. Cecil, NASA Marshall Space Flight Center, Daniel.J.Cecil@nasa.gov Michael Solomon, University of Alabama – Huntsville, mbs0025@uah.edu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Empirical Hydrometeor Type Identification from GMI Brightness Temperature Measurements Daniel J. Cecil, NASA Marshall Space Flight Center, Daniel.J.Cecil@nasa.gov Michael Solomon, University of Alabama – Huntsville, mbs0025@uah.edu </dc:title>
  <dc:creator>Cecil, Daniel J. (MSFC-ST11)</dc:creator>
  <cp:lastModifiedBy>Cecil, Daniel J. (MSFC-ST11)</cp:lastModifiedBy>
  <cp:revision>49</cp:revision>
  <dcterms:created xsi:type="dcterms:W3CDTF">2022-09-07T16:26:44Z</dcterms:created>
  <dcterms:modified xsi:type="dcterms:W3CDTF">2022-09-16T18:38:43Z</dcterms:modified>
</cp:coreProperties>
</file>