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3" r:id="rId3"/>
  </p:sldMasterIdLst>
  <p:sldIdLst>
    <p:sldId id="260" r:id="rId4"/>
  </p:sldIdLst>
  <p:sldSz cx="438912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776F86-DCE3-4E08-92E3-3FCD12B328F0}" v="13" dt="2022-09-16T18:02:44.5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>
      <p:cViewPr>
        <p:scale>
          <a:sx n="18" d="100"/>
          <a:sy n="18" d="100"/>
        </p:scale>
        <p:origin x="140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ohlman, Olive R. (LARC-D322)" userId="S::ostohlma@ndc.nasa.gov::eb0ddf38-cc77-4d6c-a957-d92887c89a12" providerId="AD" clId="Web-{66776F86-DCE3-4E08-92E3-3FCD12B328F0}"/>
    <pc:docChg chg="delSld modSld">
      <pc:chgData name="Stohlman, Olive R. (LARC-D322)" userId="S::ostohlma@ndc.nasa.gov::eb0ddf38-cc77-4d6c-a957-d92887c89a12" providerId="AD" clId="Web-{66776F86-DCE3-4E08-92E3-3FCD12B328F0}" dt="2022-09-16T18:02:44.570" v="10"/>
      <pc:docMkLst>
        <pc:docMk/>
      </pc:docMkLst>
      <pc:sldChg chg="modSp">
        <pc:chgData name="Stohlman, Olive R. (LARC-D322)" userId="S::ostohlma@ndc.nasa.gov::eb0ddf38-cc77-4d6c-a957-d92887c89a12" providerId="AD" clId="Web-{66776F86-DCE3-4E08-92E3-3FCD12B328F0}" dt="2022-09-16T18:02:34.914" v="9"/>
        <pc:sldMkLst>
          <pc:docMk/>
          <pc:sldMk cId="2292906957" sldId="260"/>
        </pc:sldMkLst>
        <pc:graphicFrameChg chg="mod modGraphic">
          <ac:chgData name="Stohlman, Olive R. (LARC-D322)" userId="S::ostohlma@ndc.nasa.gov::eb0ddf38-cc77-4d6c-a957-d92887c89a12" providerId="AD" clId="Web-{66776F86-DCE3-4E08-92E3-3FCD12B328F0}" dt="2022-09-16T18:02:34.914" v="9"/>
          <ac:graphicFrameMkLst>
            <pc:docMk/>
            <pc:sldMk cId="2292906957" sldId="260"/>
            <ac:graphicFrameMk id="96" creationId="{7FADAAC5-D3BE-43D4-88C7-07255310C232}"/>
          </ac:graphicFrameMkLst>
        </pc:graphicFrameChg>
      </pc:sldChg>
      <pc:sldChg chg="del">
        <pc:chgData name="Stohlman, Olive R. (LARC-D322)" userId="S::ostohlma@ndc.nasa.gov::eb0ddf38-cc77-4d6c-a957-d92887c89a12" providerId="AD" clId="Web-{66776F86-DCE3-4E08-92E3-3FCD12B328F0}" dt="2022-09-16T18:02:44.570" v="10"/>
        <pc:sldMkLst>
          <pc:docMk/>
          <pc:sldMk cId="2947730224" sldId="26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7520" y="6208295"/>
            <a:ext cx="37856160" cy="24957497"/>
          </a:xfrm>
          <a:prstGeom prst="rect">
            <a:avLst/>
          </a:prstGeom>
        </p:spPr>
        <p:txBody>
          <a:bodyPr/>
          <a:lstStyle>
            <a:lvl1pPr>
              <a:defRPr sz="6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4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5468181-1DF2-87CC-8CED-10EE518D8E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17520" y="831487"/>
            <a:ext cx="21366480" cy="3259249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800"/>
              </a:spcBef>
              <a:buNone/>
              <a:defRPr sz="11733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4pPr marL="6583351" indent="0">
              <a:buNone/>
              <a:defRPr>
                <a:solidFill>
                  <a:schemeClr val="bg1"/>
                </a:solidFill>
              </a:defRPr>
            </a:lvl4pPr>
            <a:lvl5pPr marL="8777802" indent="0">
              <a:buNone/>
              <a:defRPr sz="1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 of Poster: Arial Black – 96 Point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2276C6B0-015E-60C1-E3B9-28391CC26B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17520" y="4515969"/>
            <a:ext cx="21366480" cy="535979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800"/>
              </a:spcBef>
              <a:buNone/>
              <a:defRPr sz="4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4pPr marL="6583351" indent="0">
              <a:buNone/>
              <a:defRPr>
                <a:solidFill>
                  <a:schemeClr val="bg1"/>
                </a:solidFill>
              </a:defRPr>
            </a:lvl4pPr>
            <a:lvl5pPr marL="8777802" indent="0">
              <a:buNone/>
              <a:defRPr sz="1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NASA Center or Partner Organization: Arial Regular – 36 Point</a:t>
            </a:r>
          </a:p>
        </p:txBody>
      </p:sp>
    </p:spTree>
    <p:extLst>
      <p:ext uri="{BB962C8B-B14F-4D97-AF65-F5344CB8AC3E}">
        <p14:creationId xmlns:p14="http://schemas.microsoft.com/office/powerpoint/2010/main" val="1811019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50B283FF-A7F2-3CE2-20E6-47D1C033C8B7}"/>
              </a:ext>
            </a:extLst>
          </p:cNvPr>
          <p:cNvSpPr/>
          <p:nvPr userDrawn="1"/>
        </p:nvSpPr>
        <p:spPr>
          <a:xfrm>
            <a:off x="38966010" y="1564447"/>
            <a:ext cx="3097593" cy="2504272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07EBC079-019D-90B4-46C7-DF7094DA39C6}"/>
              </a:ext>
            </a:extLst>
          </p:cNvPr>
          <p:cNvSpPr txBox="1">
            <a:spLocks/>
          </p:cNvSpPr>
          <p:nvPr userDrawn="1"/>
        </p:nvSpPr>
        <p:spPr>
          <a:xfrm>
            <a:off x="29121422" y="2195636"/>
            <a:ext cx="7987137" cy="12418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600"/>
              </a:spcBef>
            </a:pPr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National Aeronautics and Space Administration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8799343-F79D-8E4B-DE5A-A06064C1F230}"/>
              </a:ext>
            </a:extLst>
          </p:cNvPr>
          <p:cNvCxnSpPr>
            <a:cxnSpLocks/>
          </p:cNvCxnSpPr>
          <p:nvPr userDrawn="1"/>
        </p:nvCxnSpPr>
        <p:spPr>
          <a:xfrm>
            <a:off x="38037285" y="1265341"/>
            <a:ext cx="0" cy="3102483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9826AD2-A760-FF3B-24F5-9DF3F9A17555}"/>
              </a:ext>
            </a:extLst>
          </p:cNvPr>
          <p:cNvCxnSpPr>
            <a:cxnSpLocks/>
          </p:cNvCxnSpPr>
          <p:nvPr userDrawn="1"/>
        </p:nvCxnSpPr>
        <p:spPr>
          <a:xfrm>
            <a:off x="0" y="5501630"/>
            <a:ext cx="43891200" cy="0"/>
          </a:xfrm>
          <a:prstGeom prst="line">
            <a:avLst/>
          </a:prstGeom>
          <a:ln w="127000">
            <a:solidFill>
              <a:srgbClr val="87C1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DC3D1FD2-50E2-B0E0-6A81-78321D1E2228}"/>
              </a:ext>
            </a:extLst>
          </p:cNvPr>
          <p:cNvSpPr txBox="1"/>
          <p:nvPr userDrawn="1"/>
        </p:nvSpPr>
        <p:spPr>
          <a:xfrm>
            <a:off x="11599334" y="31750873"/>
            <a:ext cx="206925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2022 ISAM Workshop | </a:t>
            </a:r>
            <a:r>
              <a:rPr lang="en-US" sz="36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October 17-18, 2022 | NASA’s Goddard Space Flight Center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79BDF80-8F45-5600-86BB-D143DD3064F6}"/>
              </a:ext>
            </a:extLst>
          </p:cNvPr>
          <p:cNvCxnSpPr>
            <a:cxnSpLocks/>
          </p:cNvCxnSpPr>
          <p:nvPr userDrawn="1"/>
        </p:nvCxnSpPr>
        <p:spPr>
          <a:xfrm>
            <a:off x="0" y="31169866"/>
            <a:ext cx="43891200" cy="0"/>
          </a:xfrm>
          <a:prstGeom prst="line">
            <a:avLst/>
          </a:prstGeom>
          <a:ln w="1270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8667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4389120" rtl="0" eaLnBrk="1" latinLnBrk="0" hangingPunct="1">
        <a:lnSpc>
          <a:spcPct val="90000"/>
        </a:lnSpc>
        <a:spcBef>
          <a:spcPct val="0"/>
        </a:spcBef>
        <a:buNone/>
        <a:defRPr sz="211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97280" indent="-1097280" algn="l" defTabSz="4389120" rtl="0" eaLnBrk="1" latinLnBrk="0" hangingPunct="1">
        <a:lnSpc>
          <a:spcPct val="90000"/>
        </a:lnSpc>
        <a:spcBef>
          <a:spcPts val="4800"/>
        </a:spcBef>
        <a:buFont typeface="Arial" panose="020B0604020202020204" pitchFamily="34" charset="0"/>
        <a:buChar char="•"/>
        <a:defRPr sz="13440" kern="1200">
          <a:solidFill>
            <a:schemeClr val="tx1"/>
          </a:solidFill>
          <a:latin typeface="+mn-lt"/>
          <a:ea typeface="+mn-ea"/>
          <a:cs typeface="+mn-cs"/>
        </a:defRPr>
      </a:lvl1pPr>
      <a:lvl2pPr marL="32918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1152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3" Type="http://schemas.openxmlformats.org/officeDocument/2006/relationships/image" Target="../media/image3.jpg"/><Relationship Id="rId7" Type="http://schemas.openxmlformats.org/officeDocument/2006/relationships/image" Target="../media/image7.jpeg"/><Relationship Id="rId12" Type="http://schemas.microsoft.com/office/2007/relationships/hdphoto" Target="../media/hdphoto1.wdp"/><Relationship Id="rId2" Type="http://schemas.openxmlformats.org/officeDocument/2006/relationships/image" Target="../media/image2.jp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4.pn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Engineering drawing&#10;&#10;Description automatically generated">
            <a:extLst>
              <a:ext uri="{FF2B5EF4-FFF2-40B4-BE49-F238E27FC236}">
                <a16:creationId xmlns:a16="http://schemas.microsoft.com/office/drawing/2014/main" id="{43BE27D8-7D9F-4968-AD24-EA89C51D24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58" t="10965" r="18660" b="21982"/>
          <a:stretch/>
        </p:blipFill>
        <p:spPr>
          <a:xfrm>
            <a:off x="908486" y="6537125"/>
            <a:ext cx="42074228" cy="23621494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5370D9-95EE-4109-07E7-8102C02C61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Precision Assembled Space Structure (PASS)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C4DD38-BA6C-CEB1-BA5A-3298707D52E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NASA Langley Research Center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86DCF5-7D81-4D67-9C75-5C7CFCE254CF}"/>
              </a:ext>
            </a:extLst>
          </p:cNvPr>
          <p:cNvSpPr txBox="1"/>
          <p:nvPr/>
        </p:nvSpPr>
        <p:spPr>
          <a:xfrm>
            <a:off x="30116961" y="28018495"/>
            <a:ext cx="1255504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james.h.neilan@nasa.gov </a:t>
            </a:r>
          </a:p>
          <a:p>
            <a:pPr algn="r"/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Contact: olive.r.stohlman@nasa.gov</a:t>
            </a:r>
          </a:p>
        </p:txBody>
      </p:sp>
      <p:pic>
        <p:nvPicPr>
          <p:cNvPr id="9" name="Picture 8" descr="An average-height man standing next to a robot arm in a shipping warehouse. The arm is folded to its smallest size and is about the same height as the man.">
            <a:extLst>
              <a:ext uri="{FF2B5EF4-FFF2-40B4-BE49-F238E27FC236}">
                <a16:creationId xmlns:a16="http://schemas.microsoft.com/office/drawing/2014/main" id="{B05F51BC-9CD2-4D0B-B2D6-037E32EE46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0521" y="8502051"/>
            <a:ext cx="7315201" cy="5486400"/>
          </a:xfrm>
          <a:prstGeom prst="rect">
            <a:avLst/>
          </a:prstGeom>
          <a:ln w="76200">
            <a:noFill/>
          </a:ln>
        </p:spPr>
      </p:pic>
      <p:pic>
        <p:nvPicPr>
          <p:cNvPr id="14" name="Picture 13" descr="A woman standing nest to a robot arm in a laboratory. The arm is holding a subscale Tri-Truss unit at its lowest possible height. The arm and the Tri-Truss together are about the same height as the woman.">
            <a:extLst>
              <a:ext uri="{FF2B5EF4-FFF2-40B4-BE49-F238E27FC236}">
                <a16:creationId xmlns:a16="http://schemas.microsoft.com/office/drawing/2014/main" id="{BCB76B14-6FAC-48D4-89BA-300EBA96BE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912" y="8502051"/>
            <a:ext cx="7315201" cy="5486400"/>
          </a:xfrm>
          <a:prstGeom prst="rect">
            <a:avLst/>
          </a:prstGeom>
          <a:ln w="76200">
            <a:noFill/>
          </a:ln>
        </p:spPr>
      </p:pic>
      <p:grpSp>
        <p:nvGrpSpPr>
          <p:cNvPr id="88" name="Group 87">
            <a:extLst>
              <a:ext uri="{FF2B5EF4-FFF2-40B4-BE49-F238E27FC236}">
                <a16:creationId xmlns:a16="http://schemas.microsoft.com/office/drawing/2014/main" id="{306CF3C8-7229-463B-926C-49AF2FE3B8AC}"/>
              </a:ext>
            </a:extLst>
          </p:cNvPr>
          <p:cNvGrpSpPr/>
          <p:nvPr/>
        </p:nvGrpSpPr>
        <p:grpSpPr>
          <a:xfrm>
            <a:off x="1476492" y="21028861"/>
            <a:ext cx="10655721" cy="8644639"/>
            <a:chOff x="1554497" y="19937850"/>
            <a:chExt cx="10655721" cy="8644639"/>
          </a:xfrm>
        </p:grpSpPr>
        <p:sp>
          <p:nvSpPr>
            <p:cNvPr id="19" name="AutoShape 2">
              <a:extLst>
                <a:ext uri="{FF2B5EF4-FFF2-40B4-BE49-F238E27FC236}">
                  <a16:creationId xmlns:a16="http://schemas.microsoft.com/office/drawing/2014/main" id="{7782B414-DA38-4DBE-B74D-14FE180239D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6347394" y="26847395"/>
              <a:ext cx="1056165" cy="10561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6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0" name="Picture 2">
              <a:extLst>
                <a:ext uri="{FF2B5EF4-FFF2-40B4-BE49-F238E27FC236}">
                  <a16:creationId xmlns:a16="http://schemas.microsoft.com/office/drawing/2014/main" id="{F521122C-3801-4AD7-8599-7B1EC8BECF1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" t="196" r="13518" b="5866"/>
            <a:stretch/>
          </p:blipFill>
          <p:spPr bwMode="auto">
            <a:xfrm>
              <a:off x="1554497" y="19937850"/>
              <a:ext cx="10655721" cy="8644639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B272829-4AF8-4A3A-87E9-4BE69CF2913A}"/>
                </a:ext>
              </a:extLst>
            </p:cNvPr>
            <p:cNvSpPr txBox="1"/>
            <p:nvPr/>
          </p:nvSpPr>
          <p:spPr>
            <a:xfrm>
              <a:off x="1554499" y="19937850"/>
              <a:ext cx="10594653" cy="1015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Requirement-driving case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7C015E2-711B-4DBB-8AA7-5884BA23A148}"/>
                </a:ext>
              </a:extLst>
            </p:cNvPr>
            <p:cNvSpPr txBox="1"/>
            <p:nvPr/>
          </p:nvSpPr>
          <p:spPr>
            <a:xfrm>
              <a:off x="6815439" y="22047695"/>
              <a:ext cx="2770409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In-Space Assembled Telescope study: 20 m</a:t>
              </a: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54ED5F8E-6FD7-444C-AC8A-33D88A3C8C44}"/>
                </a:ext>
              </a:extLst>
            </p:cNvPr>
            <p:cNvGrpSpPr/>
            <p:nvPr/>
          </p:nvGrpSpPr>
          <p:grpSpPr>
            <a:xfrm>
              <a:off x="1666408" y="20981443"/>
              <a:ext cx="4378562" cy="3822693"/>
              <a:chOff x="3506020" y="5419254"/>
              <a:chExt cx="1263615" cy="1103196"/>
            </a:xfrm>
          </p:grpSpPr>
          <p:pic>
            <p:nvPicPr>
              <p:cNvPr id="24" name="Picture 4">
                <a:extLst>
                  <a:ext uri="{FF2B5EF4-FFF2-40B4-BE49-F238E27FC236}">
                    <a16:creationId xmlns:a16="http://schemas.microsoft.com/office/drawing/2014/main" id="{A4BB2C3A-18A7-4090-8312-11E2EAD95C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901" t="4585" r="15971" b="26719"/>
              <a:stretch/>
            </p:blipFill>
            <p:spPr bwMode="auto">
              <a:xfrm>
                <a:off x="3521080" y="5424646"/>
                <a:ext cx="1248555" cy="1097804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A64FFDB-C802-4F8A-89AA-448678DFF29E}"/>
                  </a:ext>
                </a:extLst>
              </p:cNvPr>
              <p:cNvSpPr txBox="1"/>
              <p:nvPr/>
            </p:nvSpPr>
            <p:spPr>
              <a:xfrm>
                <a:off x="3506020" y="5419254"/>
                <a:ext cx="1263615" cy="3464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James Webb Space Telescope: 6.5 m</a:t>
                </a:r>
              </a:p>
            </p:txBody>
          </p:sp>
        </p:grpSp>
      </p:grpSp>
      <p:pic>
        <p:nvPicPr>
          <p:cNvPr id="29" name="Picture 2">
            <a:extLst>
              <a:ext uri="{FF2B5EF4-FFF2-40B4-BE49-F238E27FC236}">
                <a16:creationId xmlns:a16="http://schemas.microsoft.com/office/drawing/2014/main" id="{D5353868-F1CB-48BF-9CB6-7DBA66EE6A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04"/>
          <a:stretch/>
        </p:blipFill>
        <p:spPr bwMode="auto">
          <a:xfrm flipH="1">
            <a:off x="21287687" y="22009630"/>
            <a:ext cx="7378826" cy="6858000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F058C6F7-CD04-4A73-82A7-753D86F08F4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06" b="27965"/>
          <a:stretch/>
        </p:blipFill>
        <p:spPr>
          <a:xfrm>
            <a:off x="1260512" y="14920580"/>
            <a:ext cx="4797756" cy="2634728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EF07F382-69AD-484F-9EF7-49F145723BF0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06" t="1478" b="26708"/>
          <a:stretch/>
        </p:blipFill>
        <p:spPr>
          <a:xfrm>
            <a:off x="6041214" y="14928604"/>
            <a:ext cx="4797754" cy="2626704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C0F02508-7933-47F8-A7DB-22775DB6988C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79" r="8607" b="44772"/>
          <a:stretch/>
        </p:blipFill>
        <p:spPr>
          <a:xfrm>
            <a:off x="10820044" y="14972654"/>
            <a:ext cx="4768729" cy="2627343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BB282F1B-F4A1-48E8-8D4F-FBA7A53EA95C}"/>
              </a:ext>
            </a:extLst>
          </p:cNvPr>
          <p:cNvSpPr txBox="1"/>
          <p:nvPr/>
        </p:nvSpPr>
        <p:spPr>
          <a:xfrm>
            <a:off x="9622142" y="7466509"/>
            <a:ext cx="7266565" cy="1015663"/>
          </a:xfrm>
          <a:prstGeom prst="rect">
            <a:avLst/>
          </a:prstGeom>
          <a:ln w="762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Full-scale robot arm</a:t>
            </a:r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6CE942F1-78FF-4B9F-831A-BFEFE4322D4E}"/>
              </a:ext>
            </a:extLst>
          </p:cNvPr>
          <p:cNvGrpSpPr/>
          <p:nvPr/>
        </p:nvGrpSpPr>
        <p:grpSpPr>
          <a:xfrm>
            <a:off x="34671742" y="6841474"/>
            <a:ext cx="5872462" cy="9115525"/>
            <a:chOff x="33338242" y="7108174"/>
            <a:chExt cx="5872462" cy="9115525"/>
          </a:xfrm>
        </p:grpSpPr>
        <p:pic>
          <p:nvPicPr>
            <p:cNvPr id="12" name="Picture 11" descr="A picture containing indoor&#10;&#10;Description automatically generated">
              <a:extLst>
                <a:ext uri="{FF2B5EF4-FFF2-40B4-BE49-F238E27FC236}">
                  <a16:creationId xmlns:a16="http://schemas.microsoft.com/office/drawing/2014/main" id="{457174A9-C9C1-4277-926B-28A67A3C50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33465040" y="7985063"/>
              <a:ext cx="5639167" cy="5852160"/>
            </a:xfrm>
            <a:prstGeom prst="rect">
              <a:avLst/>
            </a:prstGeom>
            <a:ln w="76200">
              <a:noFill/>
            </a:ln>
          </p:spPr>
        </p:pic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625E77FD-BEA0-49D6-9402-AF01F9990066}"/>
                </a:ext>
              </a:extLst>
            </p:cNvPr>
            <p:cNvSpPr txBox="1"/>
            <p:nvPr/>
          </p:nvSpPr>
          <p:spPr>
            <a:xfrm>
              <a:off x="33348393" y="8123837"/>
              <a:ext cx="5852160" cy="5237541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/>
            <a:p>
              <a:pPr algn="ctr"/>
              <a:endParaRPr lang="en-US" sz="6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1CFE9656-4ED6-4A05-82DC-621BD73A3B7D}"/>
                </a:ext>
              </a:extLst>
            </p:cNvPr>
            <p:cNvSpPr txBox="1"/>
            <p:nvPr/>
          </p:nvSpPr>
          <p:spPr>
            <a:xfrm>
              <a:off x="33348393" y="7108174"/>
              <a:ext cx="5852160" cy="1015663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latin typeface="Arial" panose="020B0604020202020204" pitchFamily="34" charset="0"/>
                  <a:cs typeface="Arial" panose="020B0604020202020204" pitchFamily="34" charset="0"/>
                </a:rPr>
                <a:t>Tri-Truss units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4A4F2644-D0DB-486A-839E-DF731CD1D095}"/>
                </a:ext>
              </a:extLst>
            </p:cNvPr>
            <p:cNvSpPr txBox="1"/>
            <p:nvPr/>
          </p:nvSpPr>
          <p:spPr>
            <a:xfrm>
              <a:off x="33338242" y="13361377"/>
              <a:ext cx="5852160" cy="2862322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>
                  <a:latin typeface="Arial" panose="020B0604020202020204" pitchFamily="34" charset="0"/>
                  <a:cs typeface="Arial" panose="020B0604020202020204" pitchFamily="34" charset="0"/>
                </a:rPr>
                <a:t>The fundamental structural unit of composite tubes, manufactured with high precision in an assembly frame.</a:t>
              </a:r>
            </a:p>
          </p:txBody>
        </p:sp>
      </p:grpSp>
      <p:sp>
        <p:nvSpPr>
          <p:cNvPr id="103" name="TextBox 102">
            <a:extLst>
              <a:ext uri="{FF2B5EF4-FFF2-40B4-BE49-F238E27FC236}">
                <a16:creationId xmlns:a16="http://schemas.microsoft.com/office/drawing/2014/main" id="{59AC27AA-F3B6-4054-9E5F-B7E761AFBBE3}"/>
              </a:ext>
            </a:extLst>
          </p:cNvPr>
          <p:cNvSpPr txBox="1"/>
          <p:nvPr/>
        </p:nvSpPr>
        <p:spPr>
          <a:xfrm>
            <a:off x="16937342" y="6700496"/>
            <a:ext cx="17712459" cy="2862322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The goal of PASS is to assemble a 20-meter-diameter, doubly-curved backbone structure suitable for a space telescope mirror.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9A0D8360-CC72-45F9-9A48-ABE43CBA8862}"/>
              </a:ext>
            </a:extLst>
          </p:cNvPr>
          <p:cNvGrpSpPr/>
          <p:nvPr/>
        </p:nvGrpSpPr>
        <p:grpSpPr>
          <a:xfrm>
            <a:off x="12798312" y="21952981"/>
            <a:ext cx="8235833" cy="6948798"/>
            <a:chOff x="13586735" y="21430334"/>
            <a:chExt cx="8235833" cy="6948798"/>
          </a:xfrm>
        </p:grpSpPr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875DFCCB-8509-4583-9E3B-9A02AD77921B}"/>
                </a:ext>
              </a:extLst>
            </p:cNvPr>
            <p:cNvGrpSpPr/>
            <p:nvPr/>
          </p:nvGrpSpPr>
          <p:grpSpPr>
            <a:xfrm>
              <a:off x="13586735" y="21430334"/>
              <a:ext cx="8235833" cy="6948798"/>
              <a:chOff x="13586735" y="21430334"/>
              <a:chExt cx="8235833" cy="6948798"/>
            </a:xfrm>
          </p:grpSpPr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7A70AF5D-8D44-4623-9F1D-A376D7EE0A3F}"/>
                  </a:ext>
                </a:extLst>
              </p:cNvPr>
              <p:cNvGrpSpPr/>
              <p:nvPr/>
            </p:nvGrpSpPr>
            <p:grpSpPr>
              <a:xfrm>
                <a:off x="13586735" y="21430334"/>
                <a:ext cx="8235833" cy="6948798"/>
                <a:chOff x="3939721" y="18309772"/>
                <a:chExt cx="8235833" cy="6948798"/>
              </a:xfrm>
            </p:grpSpPr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31368B63-C507-4E2B-A0D1-628EC1F28D93}"/>
                    </a:ext>
                  </a:extLst>
                </p:cNvPr>
                <p:cNvSpPr/>
                <p:nvPr/>
              </p:nvSpPr>
              <p:spPr>
                <a:xfrm>
                  <a:off x="3939721" y="18309772"/>
                  <a:ext cx="8197844" cy="6948798"/>
                </a:xfrm>
                <a:prstGeom prst="rect">
                  <a:avLst/>
                </a:prstGeom>
                <a:solidFill>
                  <a:schemeClr val="bg1"/>
                </a:solidFill>
                <a:ln w="762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47" name="Group 46">
                  <a:extLst>
                    <a:ext uri="{FF2B5EF4-FFF2-40B4-BE49-F238E27FC236}">
                      <a16:creationId xmlns:a16="http://schemas.microsoft.com/office/drawing/2014/main" id="{747D4098-19F8-40B4-B090-89CCBF27E97E}"/>
                    </a:ext>
                  </a:extLst>
                </p:cNvPr>
                <p:cNvGrpSpPr/>
                <p:nvPr/>
              </p:nvGrpSpPr>
              <p:grpSpPr>
                <a:xfrm>
                  <a:off x="3954222" y="18362129"/>
                  <a:ext cx="8221332" cy="6814660"/>
                  <a:chOff x="3954222" y="18362129"/>
                  <a:chExt cx="8221332" cy="6814660"/>
                </a:xfrm>
              </p:grpSpPr>
              <p:pic>
                <p:nvPicPr>
                  <p:cNvPr id="30" name="Picture 29">
                    <a:extLst>
                      <a:ext uri="{FF2B5EF4-FFF2-40B4-BE49-F238E27FC236}">
                        <a16:creationId xmlns:a16="http://schemas.microsoft.com/office/drawing/2014/main" id="{82E77BED-60E1-4E06-AB4E-C35B3F2AF61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3"/>
                  <a:stretch>
                    <a:fillRect/>
                  </a:stretch>
                </p:blipFill>
                <p:spPr>
                  <a:xfrm>
                    <a:off x="4133228" y="19262923"/>
                    <a:ext cx="5963693" cy="4335551"/>
                  </a:xfrm>
                  <a:prstGeom prst="rect">
                    <a:avLst/>
                  </a:prstGeom>
                </p:spPr>
              </p:pic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572F4083-BB77-4496-A6AE-9142A6581EAD}"/>
                      </a:ext>
                    </a:extLst>
                  </p:cNvPr>
                  <p:cNvSpPr txBox="1"/>
                  <p:nvPr/>
                </p:nvSpPr>
                <p:spPr>
                  <a:xfrm>
                    <a:off x="8030117" y="23422463"/>
                    <a:ext cx="4145437" cy="175432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Capture fingers grasp capture post for final alignment</a:t>
                    </a:r>
                  </a:p>
                </p:txBody>
              </p:sp>
              <p:cxnSp>
                <p:nvCxnSpPr>
                  <p:cNvPr id="32" name="Straight Arrow Connector 31">
                    <a:extLst>
                      <a:ext uri="{FF2B5EF4-FFF2-40B4-BE49-F238E27FC236}">
                        <a16:creationId xmlns:a16="http://schemas.microsoft.com/office/drawing/2014/main" id="{749D5AF7-A974-4FB6-B16E-49953A3DDB7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8461306" y="22161263"/>
                    <a:ext cx="1052391" cy="1300943"/>
                  </a:xfrm>
                  <a:prstGeom prst="straightConnector1">
                    <a:avLst/>
                  </a:prstGeom>
                  <a:ln w="76200">
                    <a:solidFill>
                      <a:schemeClr val="tx1"/>
                    </a:solidFill>
                    <a:tailEnd type="triangle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299E645D-1C52-4898-80F9-F1E8BFA331A8}"/>
                      </a:ext>
                    </a:extLst>
                  </p:cNvPr>
                  <p:cNvSpPr txBox="1"/>
                  <p:nvPr/>
                </p:nvSpPr>
                <p:spPr>
                  <a:xfrm>
                    <a:off x="10179152" y="20129911"/>
                    <a:ext cx="1905425" cy="120032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Grapple</a:t>
                    </a:r>
                  </a:p>
                  <a:p>
                    <a:pPr algn="ctr"/>
                    <a:r>
                      <a: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post</a:t>
                    </a:r>
                  </a:p>
                </p:txBody>
              </p: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C31460B6-F053-4E10-8247-AD4F3E373B75}"/>
                      </a:ext>
                    </a:extLst>
                  </p:cNvPr>
                  <p:cNvSpPr txBox="1"/>
                  <p:nvPr/>
                </p:nvSpPr>
                <p:spPr>
                  <a:xfrm>
                    <a:off x="10062061" y="18362129"/>
                    <a:ext cx="1883371" cy="120032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Grapple fingers</a:t>
                    </a:r>
                  </a:p>
                </p:txBody>
              </p:sp>
              <p:cxnSp>
                <p:nvCxnSpPr>
                  <p:cNvPr id="36" name="Straight Arrow Connector 35">
                    <a:extLst>
                      <a:ext uri="{FF2B5EF4-FFF2-40B4-BE49-F238E27FC236}">
                        <a16:creationId xmlns:a16="http://schemas.microsoft.com/office/drawing/2014/main" id="{034CD06A-F0E1-496A-9FD2-6D89A7F1732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9292252" y="20605900"/>
                    <a:ext cx="1102448" cy="172464"/>
                  </a:xfrm>
                  <a:prstGeom prst="straightConnector1">
                    <a:avLst/>
                  </a:prstGeom>
                  <a:ln w="76200">
                    <a:solidFill>
                      <a:schemeClr val="tx1"/>
                    </a:solidFill>
                    <a:tailEnd type="triangle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0C144E5E-5AC4-4038-B4B8-6A07EF97E052}"/>
                      </a:ext>
                    </a:extLst>
                  </p:cNvPr>
                  <p:cNvSpPr txBox="1"/>
                  <p:nvPr/>
                </p:nvSpPr>
                <p:spPr>
                  <a:xfrm>
                    <a:off x="4362678" y="18494146"/>
                    <a:ext cx="2342864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Bolt driver</a:t>
                    </a:r>
                  </a:p>
                </p:txBody>
              </p:sp>
              <p:cxnSp>
                <p:nvCxnSpPr>
                  <p:cNvPr id="38" name="Straight Arrow Connector 37">
                    <a:extLst>
                      <a:ext uri="{FF2B5EF4-FFF2-40B4-BE49-F238E27FC236}">
                        <a16:creationId xmlns:a16="http://schemas.microsoft.com/office/drawing/2014/main" id="{8E143BD9-38F5-416B-A193-299F2AC4000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896153" y="19125411"/>
                    <a:ext cx="466032" cy="711160"/>
                  </a:xfrm>
                  <a:prstGeom prst="straightConnector1">
                    <a:avLst/>
                  </a:prstGeom>
                  <a:ln w="76200">
                    <a:solidFill>
                      <a:schemeClr val="tx1"/>
                    </a:solidFill>
                    <a:tailEnd type="triangle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06EE5A20-565D-4AA1-8021-98649137F2F6}"/>
                      </a:ext>
                    </a:extLst>
                  </p:cNvPr>
                  <p:cNvSpPr txBox="1"/>
                  <p:nvPr/>
                </p:nvSpPr>
                <p:spPr>
                  <a:xfrm>
                    <a:off x="6153026" y="24460518"/>
                    <a:ext cx="2076192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Camera</a:t>
                    </a:r>
                  </a:p>
                </p:txBody>
              </p:sp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981FBF4D-2328-4B98-852B-97723675C561}"/>
                      </a:ext>
                    </a:extLst>
                  </p:cNvPr>
                  <p:cNvSpPr txBox="1"/>
                  <p:nvPr/>
                </p:nvSpPr>
                <p:spPr>
                  <a:xfrm>
                    <a:off x="6870453" y="18420182"/>
                    <a:ext cx="1905426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Camera</a:t>
                    </a:r>
                  </a:p>
                </p:txBody>
              </p:sp>
              <p:cxnSp>
                <p:nvCxnSpPr>
                  <p:cNvPr id="42" name="Straight Arrow Connector 41">
                    <a:extLst>
                      <a:ext uri="{FF2B5EF4-FFF2-40B4-BE49-F238E27FC236}">
                        <a16:creationId xmlns:a16="http://schemas.microsoft.com/office/drawing/2014/main" id="{FECBB7B1-F366-4808-B233-FF259F1F1EF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7175835" y="19111202"/>
                    <a:ext cx="486139" cy="1376317"/>
                  </a:xfrm>
                  <a:prstGeom prst="straightConnector1">
                    <a:avLst/>
                  </a:prstGeom>
                  <a:ln w="76200">
                    <a:solidFill>
                      <a:schemeClr val="tx1"/>
                    </a:solidFill>
                    <a:tailEnd type="triangle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79856F36-BE00-4772-8A9F-9B28D966D31F}"/>
                      </a:ext>
                    </a:extLst>
                  </p:cNvPr>
                  <p:cNvSpPr txBox="1"/>
                  <p:nvPr/>
                </p:nvSpPr>
                <p:spPr>
                  <a:xfrm>
                    <a:off x="3954222" y="23804011"/>
                    <a:ext cx="2631033" cy="120032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Electronics box</a:t>
                    </a:r>
                  </a:p>
                </p:txBody>
              </p:sp>
              <p:cxnSp>
                <p:nvCxnSpPr>
                  <p:cNvPr id="44" name="Straight Arrow Connector 43">
                    <a:extLst>
                      <a:ext uri="{FF2B5EF4-FFF2-40B4-BE49-F238E27FC236}">
                        <a16:creationId xmlns:a16="http://schemas.microsoft.com/office/drawing/2014/main" id="{E892A48F-8108-4252-9F9F-897EEFB8754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4845738" y="23266795"/>
                    <a:ext cx="50415" cy="547138"/>
                  </a:xfrm>
                  <a:prstGeom prst="straightConnector1">
                    <a:avLst/>
                  </a:prstGeom>
                  <a:solidFill>
                    <a:schemeClr val="bg1"/>
                  </a:solidFill>
                  <a:ln w="76200">
                    <a:solidFill>
                      <a:schemeClr val="tx1"/>
                    </a:solidFill>
                    <a:tailEnd type="triangle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A67C7869-96E7-4CC9-9E31-8081562084C9}"/>
                      </a:ext>
                    </a:extLst>
                  </p:cNvPr>
                  <p:cNvSpPr txBox="1"/>
                  <p:nvPr/>
                </p:nvSpPr>
                <p:spPr>
                  <a:xfrm>
                    <a:off x="9919619" y="21885672"/>
                    <a:ext cx="2227719" cy="120032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36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Capture post</a:t>
                    </a:r>
                  </a:p>
                </p:txBody>
              </p:sp>
              <p:cxnSp>
                <p:nvCxnSpPr>
                  <p:cNvPr id="46" name="Straight Arrow Connector 45">
                    <a:extLst>
                      <a:ext uri="{FF2B5EF4-FFF2-40B4-BE49-F238E27FC236}">
                        <a16:creationId xmlns:a16="http://schemas.microsoft.com/office/drawing/2014/main" id="{2E8C06D3-226E-41F4-8650-BD6C9E4BA97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7115074" y="23544624"/>
                    <a:ext cx="776109" cy="1007001"/>
                  </a:xfrm>
                  <a:prstGeom prst="straightConnector1">
                    <a:avLst/>
                  </a:prstGeom>
                  <a:ln w="76200">
                    <a:solidFill>
                      <a:schemeClr val="tx1"/>
                    </a:solidFill>
                    <a:tailEnd type="triangle"/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110" name="Straight Arrow Connector 109">
                <a:extLst>
                  <a:ext uri="{FF2B5EF4-FFF2-40B4-BE49-F238E27FC236}">
                    <a16:creationId xmlns:a16="http://schemas.microsoft.com/office/drawing/2014/main" id="{B609D9D0-A082-4C20-B7DC-CE10F130598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8761196" y="25136273"/>
                <a:ext cx="1310998" cy="566260"/>
              </a:xfrm>
              <a:prstGeom prst="straightConnector1">
                <a:avLst/>
              </a:prstGeom>
              <a:ln w="76200">
                <a:solidFill>
                  <a:schemeClr val="tx1"/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22" name="Straight Arrow Connector 121">
              <a:extLst>
                <a:ext uri="{FF2B5EF4-FFF2-40B4-BE49-F238E27FC236}">
                  <a16:creationId xmlns:a16="http://schemas.microsoft.com/office/drawing/2014/main" id="{C6DB500F-A56A-4AE3-A70D-5A4BE9F9F73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908943" y="22098233"/>
              <a:ext cx="1880524" cy="1506836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1" name="TextBox 130">
            <a:extLst>
              <a:ext uri="{FF2B5EF4-FFF2-40B4-BE49-F238E27FC236}">
                <a16:creationId xmlns:a16="http://schemas.microsoft.com/office/drawing/2014/main" id="{7D98DB43-5743-4BCD-A4D4-970CF59081DA}"/>
              </a:ext>
            </a:extLst>
          </p:cNvPr>
          <p:cNvSpPr txBox="1"/>
          <p:nvPr/>
        </p:nvSpPr>
        <p:spPr>
          <a:xfrm>
            <a:off x="1764607" y="7471370"/>
            <a:ext cx="7344506" cy="1015663"/>
          </a:xfrm>
          <a:prstGeom prst="rect">
            <a:avLst/>
          </a:prstGeom>
          <a:ln w="762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Subscale testing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75424ADA-0887-4396-A934-4B33F46CB279}"/>
              </a:ext>
            </a:extLst>
          </p:cNvPr>
          <p:cNvSpPr txBox="1"/>
          <p:nvPr/>
        </p:nvSpPr>
        <p:spPr>
          <a:xfrm>
            <a:off x="1764607" y="8502051"/>
            <a:ext cx="7344506" cy="54348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pPr algn="ctr"/>
            <a:endParaRPr lang="en-US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4B8D3732-BA58-42CE-B0CF-E87BFE50D573}"/>
              </a:ext>
            </a:extLst>
          </p:cNvPr>
          <p:cNvSpPr txBox="1"/>
          <p:nvPr/>
        </p:nvSpPr>
        <p:spPr>
          <a:xfrm>
            <a:off x="9622142" y="8474509"/>
            <a:ext cx="7293579" cy="54864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noAutofit/>
          </a:bodyPr>
          <a:lstStyle/>
          <a:p>
            <a:pPr algn="ctr"/>
            <a:endParaRPr lang="en-US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6" name="Table 96">
            <a:extLst>
              <a:ext uri="{FF2B5EF4-FFF2-40B4-BE49-F238E27FC236}">
                <a16:creationId xmlns:a16="http://schemas.microsoft.com/office/drawing/2014/main" id="{7FADAAC5-D3BE-43D4-88C7-07255310C2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1586844"/>
              </p:ext>
            </p:extLst>
          </p:nvPr>
        </p:nvGraphicFramePr>
        <p:xfrm>
          <a:off x="1279562" y="14953604"/>
          <a:ext cx="14328261" cy="44100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6087">
                  <a:extLst>
                    <a:ext uri="{9D8B030D-6E8A-4147-A177-3AD203B41FA5}">
                      <a16:colId xmlns:a16="http://schemas.microsoft.com/office/drawing/2014/main" val="1797127485"/>
                    </a:ext>
                  </a:extLst>
                </a:gridCol>
                <a:gridCol w="4776087">
                  <a:extLst>
                    <a:ext uri="{9D8B030D-6E8A-4147-A177-3AD203B41FA5}">
                      <a16:colId xmlns:a16="http://schemas.microsoft.com/office/drawing/2014/main" val="3287213566"/>
                    </a:ext>
                  </a:extLst>
                </a:gridCol>
                <a:gridCol w="4776087">
                  <a:extLst>
                    <a:ext uri="{9D8B030D-6E8A-4147-A177-3AD203B41FA5}">
                      <a16:colId xmlns:a16="http://schemas.microsoft.com/office/drawing/2014/main" val="2944252125"/>
                    </a:ext>
                  </a:extLst>
                </a:gridCol>
              </a:tblGrid>
              <a:tr h="2581239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6772158"/>
                  </a:ext>
                </a:extLst>
              </a:tr>
              <a:tr h="60735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Bounding Box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Mask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Arial"/>
                          <a:cs typeface="Arial"/>
                        </a:rPr>
                        <a:t>Point Cloud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5293156"/>
                  </a:ext>
                </a:extLst>
              </a:tr>
              <a:tr h="1008212">
                <a:tc gridSpan="3"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structure will be autonomously assembled from Tri-Truss units by multiple cooperative robots using tools with onboard metrology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3600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3600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3264659"/>
                  </a:ext>
                </a:extLst>
              </a:tr>
            </a:tbl>
          </a:graphicData>
        </a:graphic>
      </p:graphicFrame>
      <p:grpSp>
        <p:nvGrpSpPr>
          <p:cNvPr id="151" name="Group 150">
            <a:extLst>
              <a:ext uri="{FF2B5EF4-FFF2-40B4-BE49-F238E27FC236}">
                <a16:creationId xmlns:a16="http://schemas.microsoft.com/office/drawing/2014/main" id="{9BC2A1D1-02D3-4A11-95A3-5590F0002EBC}"/>
              </a:ext>
            </a:extLst>
          </p:cNvPr>
          <p:cNvGrpSpPr/>
          <p:nvPr/>
        </p:nvGrpSpPr>
        <p:grpSpPr>
          <a:xfrm>
            <a:off x="29206043" y="19134220"/>
            <a:ext cx="6184851" cy="8797302"/>
            <a:chOff x="36507306" y="18969061"/>
            <a:chExt cx="6184851" cy="8797302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36A19E8F-689B-401E-9BE2-797BB34AF0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/>
            <a:srcRect t="6845"/>
            <a:stretch/>
          </p:blipFill>
          <p:spPr>
            <a:xfrm>
              <a:off x="36507306" y="20502431"/>
              <a:ext cx="6184851" cy="7263932"/>
            </a:xfrm>
            <a:prstGeom prst="rect">
              <a:avLst/>
            </a:prstGeom>
            <a:ln w="76200">
              <a:noFill/>
            </a:ln>
          </p:spPr>
        </p:pic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AD64C773-15E8-4325-BE14-EF497F45EAED}"/>
                </a:ext>
              </a:extLst>
            </p:cNvPr>
            <p:cNvSpPr txBox="1"/>
            <p:nvPr/>
          </p:nvSpPr>
          <p:spPr>
            <a:xfrm>
              <a:off x="36519957" y="20467325"/>
              <a:ext cx="6172200" cy="7299038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/>
            <a:p>
              <a:pPr algn="ctr"/>
              <a:endParaRPr lang="en-US" sz="6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DA6DD373-7B83-4991-BA6D-36047D44BA10}"/>
                </a:ext>
              </a:extLst>
            </p:cNvPr>
            <p:cNvSpPr txBox="1"/>
            <p:nvPr/>
          </p:nvSpPr>
          <p:spPr>
            <a:xfrm>
              <a:off x="36519957" y="18969061"/>
              <a:ext cx="6172200" cy="1938992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latin typeface="Arial" panose="020B0604020202020204" pitchFamily="34" charset="0"/>
                  <a:cs typeface="Arial" panose="020B0604020202020204" pitchFamily="34" charset="0"/>
                </a:rPr>
                <a:t>Structural testing and modeling</a:t>
              </a:r>
            </a:p>
          </p:txBody>
        </p:sp>
      </p:grp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53A93263-BF55-4CEE-A923-177445246F25}"/>
              </a:ext>
            </a:extLst>
          </p:cNvPr>
          <p:cNvCxnSpPr>
            <a:cxnSpLocks/>
          </p:cNvCxnSpPr>
          <p:nvPr/>
        </p:nvCxnSpPr>
        <p:spPr>
          <a:xfrm>
            <a:off x="15011617" y="19643322"/>
            <a:ext cx="552516" cy="255586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3491AA29-6A3F-44EF-9699-27AA9143196A}"/>
              </a:ext>
            </a:extLst>
          </p:cNvPr>
          <p:cNvCxnSpPr>
            <a:cxnSpLocks/>
          </p:cNvCxnSpPr>
          <p:nvPr/>
        </p:nvCxnSpPr>
        <p:spPr>
          <a:xfrm>
            <a:off x="15224760" y="12804815"/>
            <a:ext cx="5579263" cy="4599265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0208ADBC-FBDC-40C4-A885-EAF93EDE1C63}"/>
              </a:ext>
            </a:extLst>
          </p:cNvPr>
          <p:cNvCxnSpPr>
            <a:cxnSpLocks/>
          </p:cNvCxnSpPr>
          <p:nvPr/>
        </p:nvCxnSpPr>
        <p:spPr>
          <a:xfrm flipH="1">
            <a:off x="32270701" y="12804815"/>
            <a:ext cx="3009899" cy="593086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9BDA33DC-2399-49E6-B800-0FE0CA2445BC}"/>
              </a:ext>
            </a:extLst>
          </p:cNvPr>
          <p:cNvGrpSpPr/>
          <p:nvPr/>
        </p:nvGrpSpPr>
        <p:grpSpPr>
          <a:xfrm>
            <a:off x="36013906" y="16436802"/>
            <a:ext cx="6035040" cy="11507561"/>
            <a:chOff x="36013906" y="16309802"/>
            <a:chExt cx="6035040" cy="11507561"/>
          </a:xfrm>
        </p:grpSpPr>
        <p:pic>
          <p:nvPicPr>
            <p:cNvPr id="82" name="Picture 81" descr="A screenshot of a cell phone&#10;&#10;Description automatically generated with medium confidence">
              <a:extLst>
                <a:ext uri="{FF2B5EF4-FFF2-40B4-BE49-F238E27FC236}">
                  <a16:creationId xmlns:a16="http://schemas.microsoft.com/office/drawing/2014/main" id="{FCCE7CFA-8051-4254-AF58-51F0E48987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36013906" y="22160267"/>
              <a:ext cx="6035040" cy="4522611"/>
            </a:xfrm>
            <a:prstGeom prst="rect">
              <a:avLst/>
            </a:prstGeom>
          </p:spPr>
        </p:pic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6454A0DB-8D42-4940-9062-F51B3E3E727F}"/>
                </a:ext>
              </a:extLst>
            </p:cNvPr>
            <p:cNvSpPr txBox="1"/>
            <p:nvPr/>
          </p:nvSpPr>
          <p:spPr>
            <a:xfrm>
              <a:off x="36013906" y="16309802"/>
              <a:ext cx="6035040" cy="1938992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>
                  <a:latin typeface="Arial" panose="020B0604020202020204" pitchFamily="34" charset="0"/>
                  <a:cs typeface="Arial" panose="020B0604020202020204" pitchFamily="34" charset="0"/>
                </a:rPr>
                <a:t>Stowable unit development</a:t>
              </a:r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C3E6BB67-964A-4061-8E4B-171F86F33DD0}"/>
                </a:ext>
              </a:extLst>
            </p:cNvPr>
            <p:cNvSpPr txBox="1"/>
            <p:nvPr/>
          </p:nvSpPr>
          <p:spPr>
            <a:xfrm>
              <a:off x="36013906" y="26611413"/>
              <a:ext cx="6035040" cy="1205950"/>
            </a:xfrm>
            <a:prstGeom prst="rect">
              <a:avLst/>
            </a:prstGeom>
            <a:solidFill>
              <a:schemeClr val="bg1"/>
            </a:solidFill>
            <a:ln w="76200"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/>
            <a:p>
              <a:pPr algn="ctr"/>
              <a:r>
                <a:rPr lang="en-US" sz="3600" dirty="0">
                  <a:latin typeface="Arial" panose="020B0604020202020204" pitchFamily="34" charset="0"/>
                  <a:cs typeface="Arial" panose="020B0604020202020204" pitchFamily="34" charset="0"/>
                </a:rPr>
                <a:t>Reversible thermal adhesive bonding (infrared image)</a:t>
              </a:r>
            </a:p>
          </p:txBody>
        </p:sp>
        <p:pic>
          <p:nvPicPr>
            <p:cNvPr id="152" name="Content Placeholder 7" descr="A picture containing tripod&#10;&#10;Description automatically generated">
              <a:extLst>
                <a:ext uri="{FF2B5EF4-FFF2-40B4-BE49-F238E27FC236}">
                  <a16:creationId xmlns:a16="http://schemas.microsoft.com/office/drawing/2014/main" id="{A3A85CAF-6306-404A-8B8B-3AA7C05FD2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7280" b="5604"/>
            <a:stretch/>
          </p:blipFill>
          <p:spPr>
            <a:xfrm>
              <a:off x="36013906" y="18248794"/>
              <a:ext cx="6035040" cy="3943113"/>
            </a:xfrm>
            <a:prstGeom prst="rect">
              <a:avLst/>
            </a:prstGeom>
          </p:spPr>
        </p:pic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5BCF4F47-8CB1-40FD-B803-D291C4F22900}"/>
                </a:ext>
              </a:extLst>
            </p:cNvPr>
            <p:cNvSpPr txBox="1"/>
            <p:nvPr/>
          </p:nvSpPr>
          <p:spPr>
            <a:xfrm>
              <a:off x="36013906" y="18248794"/>
              <a:ext cx="6035040" cy="3911473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/>
            <a:p>
              <a:pPr algn="ctr"/>
              <a:endParaRPr lang="en-US" sz="6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B1F8A23D-DA39-4376-8E90-57B1A716DF12}"/>
                </a:ext>
              </a:extLst>
            </p:cNvPr>
            <p:cNvSpPr txBox="1"/>
            <p:nvPr/>
          </p:nvSpPr>
          <p:spPr>
            <a:xfrm>
              <a:off x="36013906" y="22072454"/>
              <a:ext cx="6035040" cy="4538959"/>
            </a:xfrm>
            <a:prstGeom prst="rect">
              <a:avLst/>
            </a:prstGeom>
            <a:noFill/>
            <a:ln w="76200"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/>
            <a:p>
              <a:pPr algn="ctr"/>
              <a:endParaRPr lang="en-US" sz="6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29069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FBC8FB4A68C24E93495359E20C8A99" ma:contentTypeVersion="14" ma:contentTypeDescription="Create a new document." ma:contentTypeScope="" ma:versionID="a9c419e84b022e3e1adc05c080881e17">
  <xsd:schema xmlns:xsd="http://www.w3.org/2001/XMLSchema" xmlns:xs="http://www.w3.org/2001/XMLSchema" xmlns:p="http://schemas.microsoft.com/office/2006/metadata/properties" xmlns:ns2="4b9e2a60-08cc-4b07-bcb6-f76d874a386e" xmlns:ns3="fe52e441-688d-47fd-93f6-da5419318f0f" xmlns:ns4="d900e117-17a0-4b24-9e47-511ef1d02c43" targetNamespace="http://schemas.microsoft.com/office/2006/metadata/properties" ma:root="true" ma:fieldsID="d47f5530b48574d7ee07b838ca79c97c" ns2:_="" ns3:_="" ns4:_="">
    <xsd:import namespace="4b9e2a60-08cc-4b07-bcb6-f76d874a386e"/>
    <xsd:import namespace="fe52e441-688d-47fd-93f6-da5419318f0f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9e2a60-08cc-4b07-bcb6-f76d874a38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GenerationTime" ma:index="1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52e441-688d-47fd-93f6-da5419318f0f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6111a10f-6923-4f7d-a938-6cd27cd86211}" ma:internalName="TaxCatchAll" ma:showField="CatchAllData" ma:web="fe52e441-688d-47fd-93f6-da5419318f0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ADAA914-20E8-4C9E-A521-2C45B70968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A35E67D-7A76-459C-A9CB-55A10779C1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b9e2a60-08cc-4b07-bcb6-f76d874a386e"/>
    <ds:schemaRef ds:uri="fe52e441-688d-47fd-93f6-da5419318f0f"/>
    <ds:schemaRef ds:uri="d900e117-17a0-4b24-9e47-511ef1d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3158</TotalTime>
  <Words>160</Words>
  <Application>Microsoft Office PowerPoint</Application>
  <PresentationFormat>Custom</PresentationFormat>
  <Paragraphs>29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Baird, Daniel S. (GSFC-480.0)[ASRC FEDERAL SYSTEM SOLUTIONS]</dc:creator>
  <cp:lastModifiedBy>Stohlman, Olive R. (LARC-D322)</cp:lastModifiedBy>
  <cp:revision>27</cp:revision>
  <dcterms:created xsi:type="dcterms:W3CDTF">2022-08-31T14:07:25Z</dcterms:created>
  <dcterms:modified xsi:type="dcterms:W3CDTF">2022-09-16T18:02:48Z</dcterms:modified>
</cp:coreProperties>
</file>