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48" r:id="rId2"/>
    <p:sldMasterId id="2147483736" r:id="rId3"/>
  </p:sldMasterIdLst>
  <p:notesMasterIdLst>
    <p:notesMasterId r:id="rId15"/>
  </p:notesMasterIdLst>
  <p:handoutMasterIdLst>
    <p:handoutMasterId r:id="rId16"/>
  </p:handoutMasterIdLst>
  <p:sldIdLst>
    <p:sldId id="619" r:id="rId4"/>
    <p:sldId id="642" r:id="rId5"/>
    <p:sldId id="650" r:id="rId6"/>
    <p:sldId id="653" r:id="rId7"/>
    <p:sldId id="654" r:id="rId8"/>
    <p:sldId id="655" r:id="rId9"/>
    <p:sldId id="656" r:id="rId10"/>
    <p:sldId id="657" r:id="rId11"/>
    <p:sldId id="658" r:id="rId12"/>
    <p:sldId id="659" r:id="rId13"/>
    <p:sldId id="660" r:id="rId14"/>
  </p:sldIdLst>
  <p:sldSz cx="9144000" cy="6858000" type="overhead"/>
  <p:notesSz cx="7010400" cy="9296400"/>
  <p:defaultTextStyle>
    <a:defPPr>
      <a:defRPr lang="en-US"/>
    </a:defPPr>
    <a:lvl1pPr marL="0" algn="l" defTabSz="259141" rtl="0" eaLnBrk="1" latinLnBrk="0" hangingPunct="1">
      <a:defRPr sz="500" kern="1200">
        <a:solidFill>
          <a:schemeClr val="tx1"/>
        </a:solidFill>
        <a:latin typeface="+mn-lt"/>
        <a:ea typeface="+mn-ea"/>
        <a:cs typeface="+mn-cs"/>
      </a:defRPr>
    </a:lvl1pPr>
    <a:lvl2pPr marL="129570" algn="l" defTabSz="259141" rtl="0" eaLnBrk="1" latinLnBrk="0" hangingPunct="1">
      <a:defRPr sz="500" kern="1200">
        <a:solidFill>
          <a:schemeClr val="tx1"/>
        </a:solidFill>
        <a:latin typeface="+mn-lt"/>
        <a:ea typeface="+mn-ea"/>
        <a:cs typeface="+mn-cs"/>
      </a:defRPr>
    </a:lvl2pPr>
    <a:lvl3pPr marL="259141" algn="l" defTabSz="259141" rtl="0" eaLnBrk="1" latinLnBrk="0" hangingPunct="1">
      <a:defRPr sz="500" kern="1200">
        <a:solidFill>
          <a:schemeClr val="tx1"/>
        </a:solidFill>
        <a:latin typeface="+mn-lt"/>
        <a:ea typeface="+mn-ea"/>
        <a:cs typeface="+mn-cs"/>
      </a:defRPr>
    </a:lvl3pPr>
    <a:lvl4pPr marL="388711" algn="l" defTabSz="259141" rtl="0" eaLnBrk="1" latinLnBrk="0" hangingPunct="1">
      <a:defRPr sz="500" kern="1200">
        <a:solidFill>
          <a:schemeClr val="tx1"/>
        </a:solidFill>
        <a:latin typeface="+mn-lt"/>
        <a:ea typeface="+mn-ea"/>
        <a:cs typeface="+mn-cs"/>
      </a:defRPr>
    </a:lvl4pPr>
    <a:lvl5pPr marL="518282" algn="l" defTabSz="259141" rtl="0" eaLnBrk="1" latinLnBrk="0" hangingPunct="1">
      <a:defRPr sz="500" kern="1200">
        <a:solidFill>
          <a:schemeClr val="tx1"/>
        </a:solidFill>
        <a:latin typeface="+mn-lt"/>
        <a:ea typeface="+mn-ea"/>
        <a:cs typeface="+mn-cs"/>
      </a:defRPr>
    </a:lvl5pPr>
    <a:lvl6pPr marL="647852" algn="l" defTabSz="259141" rtl="0" eaLnBrk="1" latinLnBrk="0" hangingPunct="1">
      <a:defRPr sz="500" kern="1200">
        <a:solidFill>
          <a:schemeClr val="tx1"/>
        </a:solidFill>
        <a:latin typeface="+mn-lt"/>
        <a:ea typeface="+mn-ea"/>
        <a:cs typeface="+mn-cs"/>
      </a:defRPr>
    </a:lvl6pPr>
    <a:lvl7pPr marL="777423" algn="l" defTabSz="259141" rtl="0" eaLnBrk="1" latinLnBrk="0" hangingPunct="1">
      <a:defRPr sz="500" kern="1200">
        <a:solidFill>
          <a:schemeClr val="tx1"/>
        </a:solidFill>
        <a:latin typeface="+mn-lt"/>
        <a:ea typeface="+mn-ea"/>
        <a:cs typeface="+mn-cs"/>
      </a:defRPr>
    </a:lvl7pPr>
    <a:lvl8pPr marL="906993" algn="l" defTabSz="259141" rtl="0" eaLnBrk="1" latinLnBrk="0" hangingPunct="1">
      <a:defRPr sz="500" kern="1200">
        <a:solidFill>
          <a:schemeClr val="tx1"/>
        </a:solidFill>
        <a:latin typeface="+mn-lt"/>
        <a:ea typeface="+mn-ea"/>
        <a:cs typeface="+mn-cs"/>
      </a:defRPr>
    </a:lvl8pPr>
    <a:lvl9pPr marL="1036564" algn="l" defTabSz="259141" rtl="0" eaLnBrk="1" latinLnBrk="0" hangingPunct="1">
      <a:defRPr sz="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9">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autoAdjust="0"/>
    <p:restoredTop sz="84569" autoAdjust="0"/>
  </p:normalViewPr>
  <p:slideViewPr>
    <p:cSldViewPr showGuides="1">
      <p:cViewPr>
        <p:scale>
          <a:sx n="70" d="100"/>
          <a:sy n="70" d="100"/>
        </p:scale>
        <p:origin x="1516" y="116"/>
      </p:cViewPr>
      <p:guideLst>
        <p:guide orient="horz" pos="2269"/>
        <p:guide pos="2880"/>
      </p:guideLst>
    </p:cSldViewPr>
  </p:slideViewPr>
  <p:notesTextViewPr>
    <p:cViewPr>
      <p:scale>
        <a:sx n="1" d="1"/>
        <a:sy n="1" d="1"/>
      </p:scale>
      <p:origin x="0" y="0"/>
    </p:cViewPr>
  </p:notesTextViewPr>
  <p:sorterViewPr>
    <p:cViewPr>
      <p:scale>
        <a:sx n="70" d="100"/>
        <a:sy n="70" d="100"/>
      </p:scale>
      <p:origin x="0" y="0"/>
    </p:cViewPr>
  </p:sorterViewPr>
  <p:notesViewPr>
    <p:cSldViewPr>
      <p:cViewPr varScale="1">
        <p:scale>
          <a:sx n="78" d="100"/>
          <a:sy n="78" d="100"/>
        </p:scale>
        <p:origin x="2621" y="43"/>
      </p:cViewPr>
      <p:guideLst/>
    </p:cSldViewPr>
  </p:notesViewPr>
  <p:gridSpacing cx="57607" cy="57607"/>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042169" cy="464487"/>
          </a:xfrm>
          <a:prstGeom prst="rect">
            <a:avLst/>
          </a:prstGeom>
          <a:noFill/>
          <a:ln>
            <a:noFill/>
          </a:ln>
        </p:spPr>
        <p:txBody>
          <a:bodyPr vert="horz" wrap="none" lIns="82305" tIns="41153" rIns="82305" bIns="41153" anchorCtr="0" compatLnSpc="0"/>
          <a:lstStyle/>
          <a:p>
            <a:pPr hangingPunct="0">
              <a:defRPr sz="1400"/>
            </a:pPr>
            <a:endParaRPr lang="en-US" sz="1300">
              <a:latin typeface="Liberation Sans" pitchFamily="18"/>
              <a:ea typeface="WenQuanYi Micro Hei" pitchFamily="2"/>
              <a:cs typeface="Lohit Hindi" pitchFamily="2"/>
            </a:endParaRPr>
          </a:p>
        </p:txBody>
      </p:sp>
      <p:sp>
        <p:nvSpPr>
          <p:cNvPr id="3" name="Date Placeholder 2"/>
          <p:cNvSpPr txBox="1">
            <a:spLocks noGrp="1"/>
          </p:cNvSpPr>
          <p:nvPr>
            <p:ph type="dt" sz="quarter" idx="1"/>
          </p:nvPr>
        </p:nvSpPr>
        <p:spPr>
          <a:xfrm>
            <a:off x="3967906" y="0"/>
            <a:ext cx="3042169" cy="464487"/>
          </a:xfrm>
          <a:prstGeom prst="rect">
            <a:avLst/>
          </a:prstGeom>
          <a:noFill/>
          <a:ln>
            <a:noFill/>
          </a:ln>
        </p:spPr>
        <p:txBody>
          <a:bodyPr vert="horz" wrap="none" lIns="82305" tIns="41153" rIns="82305" bIns="41153" anchorCtr="0" compatLnSpc="0"/>
          <a:lstStyle/>
          <a:p>
            <a:pPr algn="r" hangingPunct="0">
              <a:defRPr sz="1400"/>
            </a:pPr>
            <a:endParaRPr lang="en-US" sz="1300">
              <a:latin typeface="Liberation Sans" pitchFamily="18"/>
              <a:ea typeface="WenQuanYi Micro Hei" pitchFamily="2"/>
              <a:cs typeface="Lohit Hindi" pitchFamily="2"/>
            </a:endParaRPr>
          </a:p>
        </p:txBody>
      </p:sp>
      <p:sp>
        <p:nvSpPr>
          <p:cNvPr id="4" name="Footer Placeholder 3"/>
          <p:cNvSpPr txBox="1">
            <a:spLocks noGrp="1"/>
          </p:cNvSpPr>
          <p:nvPr>
            <p:ph type="ftr" sz="quarter" idx="2"/>
          </p:nvPr>
        </p:nvSpPr>
        <p:spPr>
          <a:xfrm>
            <a:off x="0" y="8831580"/>
            <a:ext cx="3042169" cy="464487"/>
          </a:xfrm>
          <a:prstGeom prst="rect">
            <a:avLst/>
          </a:prstGeom>
          <a:noFill/>
          <a:ln>
            <a:noFill/>
          </a:ln>
        </p:spPr>
        <p:txBody>
          <a:bodyPr vert="horz" wrap="none" lIns="82305" tIns="41153" rIns="82305" bIns="41153" anchor="b" anchorCtr="0" compatLnSpc="0"/>
          <a:lstStyle/>
          <a:p>
            <a:pPr hangingPunct="0">
              <a:defRPr sz="1400"/>
            </a:pPr>
            <a:endParaRPr lang="en-US" sz="1300">
              <a:latin typeface="Liberation Sans" pitchFamily="18"/>
              <a:ea typeface="WenQuanYi Micro Hei" pitchFamily="2"/>
              <a:cs typeface="Lohit Hindi" pitchFamily="2"/>
            </a:endParaRPr>
          </a:p>
        </p:txBody>
      </p:sp>
      <p:sp>
        <p:nvSpPr>
          <p:cNvPr id="5" name="Slide Number Placeholder 4"/>
          <p:cNvSpPr txBox="1">
            <a:spLocks noGrp="1"/>
          </p:cNvSpPr>
          <p:nvPr>
            <p:ph type="sldNum" sz="quarter" idx="3"/>
          </p:nvPr>
        </p:nvSpPr>
        <p:spPr>
          <a:xfrm>
            <a:off x="3967906" y="8831580"/>
            <a:ext cx="3042169" cy="464487"/>
          </a:xfrm>
          <a:prstGeom prst="rect">
            <a:avLst/>
          </a:prstGeom>
          <a:noFill/>
          <a:ln>
            <a:noFill/>
          </a:ln>
        </p:spPr>
        <p:txBody>
          <a:bodyPr vert="horz" wrap="none" lIns="82305" tIns="41153" rIns="82305" bIns="41153" anchor="b" anchorCtr="0" compatLnSpc="0"/>
          <a:lstStyle/>
          <a:p>
            <a:pPr algn="r" hangingPunct="0">
              <a:defRPr sz="1400"/>
            </a:pPr>
            <a:fld id="{7ED46284-1D4F-4472-BAD9-2DDCFD489D55}" type="slidenum">
              <a:pPr algn="r" hangingPunct="0">
                <a:defRPr sz="1400"/>
              </a:pPr>
              <a:t>‹#›</a:t>
            </a:fld>
            <a:endParaRPr lang="en-US" sz="1300">
              <a:latin typeface="Liberation Sans" pitchFamily="18"/>
              <a:ea typeface="WenQuanYi Micro Hei" pitchFamily="2"/>
              <a:cs typeface="Lohit Hindi" pitchFamily="2"/>
            </a:endParaRPr>
          </a:p>
        </p:txBody>
      </p:sp>
    </p:spTree>
    <p:extLst>
      <p:ext uri="{BB962C8B-B14F-4D97-AF65-F5344CB8AC3E}">
        <p14:creationId xmlns:p14="http://schemas.microsoft.com/office/powerpoint/2010/main" val="1338866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81100" y="706438"/>
            <a:ext cx="4648200" cy="3486150"/>
          </a:xfrm>
          <a:prstGeom prst="rect">
            <a:avLst/>
          </a:prstGeom>
          <a:noFill/>
          <a:ln>
            <a:noFill/>
            <a:prstDash val="solid"/>
          </a:ln>
        </p:spPr>
      </p:sp>
      <p:sp>
        <p:nvSpPr>
          <p:cNvPr id="3" name="Notes Placeholder 2"/>
          <p:cNvSpPr txBox="1">
            <a:spLocks noGrp="1"/>
          </p:cNvSpPr>
          <p:nvPr>
            <p:ph type="body" sz="quarter" idx="3"/>
          </p:nvPr>
        </p:nvSpPr>
        <p:spPr>
          <a:xfrm>
            <a:off x="701039" y="4415624"/>
            <a:ext cx="5607995" cy="4183047"/>
          </a:xfrm>
          <a:prstGeom prst="rect">
            <a:avLst/>
          </a:prstGeom>
          <a:noFill/>
          <a:ln>
            <a:noFill/>
          </a:ln>
        </p:spPr>
        <p:txBody>
          <a:bodyPr lIns="0" tIns="0" rIns="0" bIns="0"/>
          <a:lstStyle/>
          <a:p>
            <a:endParaRPr lang="en-US"/>
          </a:p>
        </p:txBody>
      </p:sp>
      <p:sp>
        <p:nvSpPr>
          <p:cNvPr id="4" name="Header Placeholder 3"/>
          <p:cNvSpPr txBox="1">
            <a:spLocks noGrp="1"/>
          </p:cNvSpPr>
          <p:nvPr>
            <p:ph type="hdr" sz="quarter"/>
          </p:nvPr>
        </p:nvSpPr>
        <p:spPr>
          <a:xfrm>
            <a:off x="0" y="0"/>
            <a:ext cx="3042169" cy="464487"/>
          </a:xfrm>
          <a:prstGeom prst="rect">
            <a:avLst/>
          </a:prstGeom>
          <a:noFill/>
          <a:ln>
            <a:noFill/>
          </a:ln>
        </p:spPr>
        <p:txBody>
          <a:bodyPr lIns="0" tIns="0" rIns="0" bIns="0" anchorCtr="0"/>
          <a:lstStyle>
            <a:lvl1pPr lvl="0" rtl="0" hangingPunct="0">
              <a:buNone/>
              <a:tabLst/>
              <a:defRPr lang="en-US" sz="1300" kern="1200">
                <a:latin typeface="Liberation Serif" pitchFamily="18"/>
                <a:ea typeface="DejaVu Sans" pitchFamily="2"/>
                <a:cs typeface="DejaVu Sans" pitchFamily="2"/>
              </a:defRPr>
            </a:lvl1pPr>
          </a:lstStyle>
          <a:p>
            <a:pPr lvl="0"/>
            <a:endParaRPr lang="en-US"/>
          </a:p>
        </p:txBody>
      </p:sp>
      <p:sp>
        <p:nvSpPr>
          <p:cNvPr id="5" name="Date Placeholder 4"/>
          <p:cNvSpPr txBox="1">
            <a:spLocks noGrp="1"/>
          </p:cNvSpPr>
          <p:nvPr>
            <p:ph type="dt" idx="1"/>
          </p:nvPr>
        </p:nvSpPr>
        <p:spPr>
          <a:xfrm>
            <a:off x="3967906" y="0"/>
            <a:ext cx="3042169" cy="464487"/>
          </a:xfrm>
          <a:prstGeom prst="rect">
            <a:avLst/>
          </a:prstGeom>
          <a:noFill/>
          <a:ln>
            <a:noFill/>
          </a:ln>
        </p:spPr>
        <p:txBody>
          <a:bodyPr lIns="0" tIns="0" rIns="0" bIns="0" anchorCtr="0"/>
          <a:lstStyle>
            <a:lvl1pPr lvl="0" algn="r" rtl="0" hangingPunct="0">
              <a:buNone/>
              <a:tabLst/>
              <a:defRPr lang="en-US" sz="1300" kern="1200">
                <a:latin typeface="Liberation Serif" pitchFamily="18"/>
                <a:ea typeface="DejaVu Sans" pitchFamily="2"/>
                <a:cs typeface="DejaVu Sans" pitchFamily="2"/>
              </a:defRPr>
            </a:lvl1pPr>
          </a:lstStyle>
          <a:p>
            <a:pPr lvl="0"/>
            <a:endParaRPr lang="en-US"/>
          </a:p>
        </p:txBody>
      </p:sp>
      <p:sp>
        <p:nvSpPr>
          <p:cNvPr id="6" name="Footer Placeholder 5"/>
          <p:cNvSpPr txBox="1">
            <a:spLocks noGrp="1"/>
          </p:cNvSpPr>
          <p:nvPr>
            <p:ph type="ftr" sz="quarter" idx="4"/>
          </p:nvPr>
        </p:nvSpPr>
        <p:spPr>
          <a:xfrm>
            <a:off x="0" y="8831580"/>
            <a:ext cx="3042169" cy="464487"/>
          </a:xfrm>
          <a:prstGeom prst="rect">
            <a:avLst/>
          </a:prstGeom>
          <a:noFill/>
          <a:ln>
            <a:noFill/>
          </a:ln>
        </p:spPr>
        <p:txBody>
          <a:bodyPr lIns="0" tIns="0" rIns="0" bIns="0" anchor="b" anchorCtr="0"/>
          <a:lstStyle>
            <a:lvl1pPr lvl="0" rtl="0" hangingPunct="0">
              <a:buNone/>
              <a:tabLst/>
              <a:defRPr lang="en-US" sz="1300" kern="1200">
                <a:latin typeface="Liberation Serif" pitchFamily="18"/>
                <a:ea typeface="DejaVu Sans" pitchFamily="2"/>
                <a:cs typeface="DejaVu Sans" pitchFamily="2"/>
              </a:defRPr>
            </a:lvl1pPr>
          </a:lstStyle>
          <a:p>
            <a:pPr lvl="0"/>
            <a:endParaRPr lang="en-US"/>
          </a:p>
        </p:txBody>
      </p:sp>
      <p:sp>
        <p:nvSpPr>
          <p:cNvPr id="7" name="Slide Number Placeholder 6"/>
          <p:cNvSpPr txBox="1">
            <a:spLocks noGrp="1"/>
          </p:cNvSpPr>
          <p:nvPr>
            <p:ph type="sldNum" sz="quarter" idx="5"/>
          </p:nvPr>
        </p:nvSpPr>
        <p:spPr>
          <a:xfrm>
            <a:off x="3967906" y="8831580"/>
            <a:ext cx="3042169" cy="464487"/>
          </a:xfrm>
          <a:prstGeom prst="rect">
            <a:avLst/>
          </a:prstGeom>
          <a:noFill/>
          <a:ln>
            <a:noFill/>
          </a:ln>
        </p:spPr>
        <p:txBody>
          <a:bodyPr lIns="0" tIns="0" rIns="0" bIns="0" anchor="b" anchorCtr="0"/>
          <a:lstStyle>
            <a:lvl1pPr lvl="0" algn="r" rtl="0" hangingPunct="0">
              <a:buNone/>
              <a:tabLst/>
              <a:defRPr lang="en-US" sz="1300" kern="1200">
                <a:latin typeface="Liberation Serif" pitchFamily="18"/>
                <a:ea typeface="DejaVu Sans" pitchFamily="2"/>
                <a:cs typeface="DejaVu Sans" pitchFamily="2"/>
              </a:defRPr>
            </a:lvl1pPr>
          </a:lstStyle>
          <a:p>
            <a:pPr lvl="0"/>
            <a:fld id="{024F3ED1-2B0B-4FC5-B800-4AF28CC745DE}" type="slidenum">
              <a:t>‹#›</a:t>
            </a:fld>
            <a:endParaRPr lang="en-US"/>
          </a:p>
        </p:txBody>
      </p:sp>
    </p:spTree>
    <p:extLst>
      <p:ext uri="{BB962C8B-B14F-4D97-AF65-F5344CB8AC3E}">
        <p14:creationId xmlns:p14="http://schemas.microsoft.com/office/powerpoint/2010/main" val="277855045"/>
      </p:ext>
    </p:extLst>
  </p:cSld>
  <p:clrMap bg1="lt1" tx1="dk1" bg2="lt2" tx2="dk2" accent1="accent1" accent2="accent2" accent3="accent3" accent4="accent4" accent5="accent5" accent6="accent6" hlink="hlink" folHlink="folHlink"/>
  <p:notesStyle>
    <a:lvl1pPr marL="61214" marR="0" indent="-61214" rtl="0" hangingPunct="0">
      <a:tabLst/>
      <a:defRPr lang="en-US" sz="600" b="0" i="0" u="none" strike="noStrike" kern="1200">
        <a:ln>
          <a:noFill/>
        </a:ln>
        <a:latin typeface="Liberation Sans" pitchFamily="18"/>
      </a:defRPr>
    </a:lvl1pPr>
    <a:lvl2pPr marL="129570" algn="l" defTabSz="259141" rtl="0" eaLnBrk="1" latinLnBrk="0" hangingPunct="1">
      <a:defRPr sz="300" kern="1200">
        <a:solidFill>
          <a:schemeClr val="tx1"/>
        </a:solidFill>
        <a:latin typeface="+mn-lt"/>
        <a:ea typeface="+mn-ea"/>
        <a:cs typeface="+mn-cs"/>
      </a:defRPr>
    </a:lvl2pPr>
    <a:lvl3pPr marL="259141" algn="l" defTabSz="259141" rtl="0" eaLnBrk="1" latinLnBrk="0" hangingPunct="1">
      <a:defRPr sz="300" kern="1200">
        <a:solidFill>
          <a:schemeClr val="tx1"/>
        </a:solidFill>
        <a:latin typeface="+mn-lt"/>
        <a:ea typeface="+mn-ea"/>
        <a:cs typeface="+mn-cs"/>
      </a:defRPr>
    </a:lvl3pPr>
    <a:lvl4pPr marL="388711" algn="l" defTabSz="259141" rtl="0" eaLnBrk="1" latinLnBrk="0" hangingPunct="1">
      <a:defRPr sz="300" kern="1200">
        <a:solidFill>
          <a:schemeClr val="tx1"/>
        </a:solidFill>
        <a:latin typeface="+mn-lt"/>
        <a:ea typeface="+mn-ea"/>
        <a:cs typeface="+mn-cs"/>
      </a:defRPr>
    </a:lvl4pPr>
    <a:lvl5pPr marL="518282" algn="l" defTabSz="259141" rtl="0" eaLnBrk="1" latinLnBrk="0" hangingPunct="1">
      <a:defRPr sz="300" kern="1200">
        <a:solidFill>
          <a:schemeClr val="tx1"/>
        </a:solidFill>
        <a:latin typeface="+mn-lt"/>
        <a:ea typeface="+mn-ea"/>
        <a:cs typeface="+mn-cs"/>
      </a:defRPr>
    </a:lvl5pPr>
    <a:lvl6pPr marL="647852" algn="l" defTabSz="259141" rtl="0" eaLnBrk="1" latinLnBrk="0" hangingPunct="1">
      <a:defRPr sz="300" kern="1200">
        <a:solidFill>
          <a:schemeClr val="tx1"/>
        </a:solidFill>
        <a:latin typeface="+mn-lt"/>
        <a:ea typeface="+mn-ea"/>
        <a:cs typeface="+mn-cs"/>
      </a:defRPr>
    </a:lvl6pPr>
    <a:lvl7pPr marL="777423" algn="l" defTabSz="259141" rtl="0" eaLnBrk="1" latinLnBrk="0" hangingPunct="1">
      <a:defRPr sz="300" kern="1200">
        <a:solidFill>
          <a:schemeClr val="tx1"/>
        </a:solidFill>
        <a:latin typeface="+mn-lt"/>
        <a:ea typeface="+mn-ea"/>
        <a:cs typeface="+mn-cs"/>
      </a:defRPr>
    </a:lvl7pPr>
    <a:lvl8pPr marL="906993" algn="l" defTabSz="259141" rtl="0" eaLnBrk="1" latinLnBrk="0" hangingPunct="1">
      <a:defRPr sz="300" kern="1200">
        <a:solidFill>
          <a:schemeClr val="tx1"/>
        </a:solidFill>
        <a:latin typeface="+mn-lt"/>
        <a:ea typeface="+mn-ea"/>
        <a:cs typeface="+mn-cs"/>
      </a:defRPr>
    </a:lvl8pPr>
    <a:lvl9pPr marL="1036564" algn="l" defTabSz="259141" rtl="0" eaLnBrk="1" latinLnBrk="0" hangingPunct="1">
      <a:defRPr sz="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a:solidFill>
                  <a:schemeClr val="tx1"/>
                </a:solidFill>
                <a:latin typeface="Arial" panose="020B0604020202020204" pitchFamily="34" charset="0"/>
              </a:defRPr>
            </a:lvl1pPr>
            <a:lvl2pPr marL="742950" indent="-285750" defTabSz="928688">
              <a:defRPr>
                <a:solidFill>
                  <a:schemeClr val="tx1"/>
                </a:solidFill>
                <a:latin typeface="Arial" panose="020B0604020202020204" pitchFamily="34" charset="0"/>
              </a:defRPr>
            </a:lvl2pPr>
            <a:lvl3pPr marL="1143000" indent="-228600" defTabSz="928688">
              <a:defRPr>
                <a:solidFill>
                  <a:schemeClr val="tx1"/>
                </a:solidFill>
                <a:latin typeface="Arial" panose="020B0604020202020204" pitchFamily="34" charset="0"/>
              </a:defRPr>
            </a:lvl3pPr>
            <a:lvl4pPr marL="1600200" indent="-228600" defTabSz="928688">
              <a:defRPr>
                <a:solidFill>
                  <a:schemeClr val="tx1"/>
                </a:solidFill>
                <a:latin typeface="Arial" panose="020B0604020202020204" pitchFamily="34" charset="0"/>
              </a:defRPr>
            </a:lvl4pPr>
            <a:lvl5pPr marL="2057400" indent="-228600" defTabSz="928688">
              <a:defRPr>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a:solidFill>
                  <a:schemeClr val="tx1"/>
                </a:solidFill>
                <a:latin typeface="Arial" panose="020B0604020202020204" pitchFamily="34" charset="0"/>
              </a:defRPr>
            </a:lvl9pPr>
          </a:lstStyle>
          <a:p>
            <a:fld id="{E335CC34-B5DF-4EB1-BC9A-A0DE38451B9D}" type="slidenum">
              <a:rPr lang="en-US" altLang="en-US"/>
              <a:pPr/>
              <a:t>1</a:t>
            </a:fld>
            <a:endParaRPr lang="en-US" altLang="en-US"/>
          </a:p>
        </p:txBody>
      </p:sp>
      <p:sp>
        <p:nvSpPr>
          <p:cNvPr id="22531" name="Rectangle 2"/>
          <p:cNvSpPr>
            <a:spLocks noGrp="1" noRot="1" noChangeAspect="1" noChangeArrowheads="1" noTextEdit="1"/>
          </p:cNvSpPr>
          <p:nvPr>
            <p:ph type="sldImg"/>
          </p:nvPr>
        </p:nvSpPr>
        <p:spPr>
          <a:xfrm>
            <a:off x="1195388" y="717550"/>
            <a:ext cx="4618037" cy="3463925"/>
          </a:xfrm>
          <a:ln w="12700" cap="flat">
            <a:solidFill>
              <a:schemeClr val="tx1"/>
            </a:solidFill>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272533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B372FF-2D17-40EE-8184-B89960A02FF2}" type="slidenum">
              <a:rPr altLang="en-US">
                <a:solidFill>
                  <a:prstClr val="black"/>
                </a:solidFill>
              </a:rPr>
              <a:pPr/>
              <a:t>2</a:t>
            </a:fld>
            <a:endParaRPr altLang="en-US" dirty="0">
              <a:solidFill>
                <a:prstClr val="black"/>
              </a:solidFill>
            </a:endParaRPr>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628381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2415696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855149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1081906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2634050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2562414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4060152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1121430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1068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81100" y="706438"/>
            <a:ext cx="4648200" cy="348615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31175845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08017" indent="0" algn="ctr">
              <a:buNone/>
              <a:defRPr/>
            </a:lvl2pPr>
            <a:lvl3pPr marL="816035" indent="0" algn="ctr">
              <a:buNone/>
              <a:defRPr/>
            </a:lvl3pPr>
            <a:lvl4pPr marL="1224053" indent="0" algn="ctr">
              <a:buNone/>
              <a:defRPr/>
            </a:lvl4pPr>
            <a:lvl5pPr marL="1632070" indent="0" algn="ctr">
              <a:buNone/>
              <a:defRPr/>
            </a:lvl5pPr>
            <a:lvl6pPr marL="2040089" indent="0" algn="ctr">
              <a:buNone/>
              <a:defRPr/>
            </a:lvl6pPr>
            <a:lvl7pPr marL="2448106" indent="0" algn="ctr">
              <a:buNone/>
              <a:defRPr/>
            </a:lvl7pPr>
            <a:lvl8pPr marL="2856124" indent="0" algn="ctr">
              <a:buNone/>
              <a:defRPr/>
            </a:lvl8pPr>
            <a:lvl9pPr marL="3264141" indent="0" algn="ctr">
              <a:buNone/>
              <a:defRPr/>
            </a:lvl9pPr>
          </a:lstStyle>
          <a:p>
            <a:r>
              <a:rPr lang="en-US"/>
              <a:t>Click to edit Master subtitle style</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5523"/>
          <a:stretch/>
        </p:blipFill>
        <p:spPr>
          <a:xfrm>
            <a:off x="-2284" y="12267"/>
            <a:ext cx="1397579" cy="914400"/>
          </a:xfrm>
          <a:prstGeom prst="rect">
            <a:avLst/>
          </a:prstGeom>
          <a:solidFill>
            <a:schemeClr val="bg1"/>
          </a:solidFill>
        </p:spPr>
      </p:pic>
      <p:pic>
        <p:nvPicPr>
          <p:cNvPr id="5" name="Picture 8" descr="nasa_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82000" y="7620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749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52476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995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6786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5" name="Picture 8" descr="nasa_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0" y="7620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1074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06C1A6E-EDD8-422C-9528-06F9CBF8D517}"/>
              </a:ext>
            </a:extLst>
          </p:cNvPr>
          <p:cNvSpPr>
            <a:spLocks noGrp="1"/>
          </p:cNvSpPr>
          <p:nvPr>
            <p:ph type="body" idx="1" hasCustomPrompt="1"/>
          </p:nvPr>
        </p:nvSpPr>
        <p:spPr>
          <a:xfrm>
            <a:off x="393499" y="1250546"/>
            <a:ext cx="4104683" cy="823912"/>
          </a:xfrm>
        </p:spPr>
        <p:txBody>
          <a:bodyPr anchor="b">
            <a:norm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de-DE" dirty="0"/>
              <a:t>Click to add text</a:t>
            </a:r>
          </a:p>
        </p:txBody>
      </p:sp>
      <p:sp>
        <p:nvSpPr>
          <p:cNvPr id="4" name="Inhaltsplatzhalter 3">
            <a:extLst>
              <a:ext uri="{FF2B5EF4-FFF2-40B4-BE49-F238E27FC236}">
                <a16:creationId xmlns:a16="http://schemas.microsoft.com/office/drawing/2014/main" id="{907BC53E-907B-434C-B849-6EB9897B4BA9}"/>
              </a:ext>
            </a:extLst>
          </p:cNvPr>
          <p:cNvSpPr>
            <a:spLocks noGrp="1"/>
          </p:cNvSpPr>
          <p:nvPr>
            <p:ph sz="half" idx="2" hasCustomPrompt="1"/>
          </p:nvPr>
        </p:nvSpPr>
        <p:spPr>
          <a:xfrm>
            <a:off x="393499" y="2152651"/>
            <a:ext cx="4104683" cy="4037013"/>
          </a:xfrm>
        </p:spPr>
        <p:txBody>
          <a:bodyPr/>
          <a:lstStyle>
            <a:lvl1pPr>
              <a:defRPr/>
            </a:lvl1pPr>
            <a:lvl2pPr>
              <a:defRPr/>
            </a:lvl2pPr>
            <a:lvl3pPr>
              <a:defRPr/>
            </a:lvl3pPr>
            <a:lvl4pPr>
              <a:defRPr/>
            </a:lvl4pPr>
            <a:lvl5pPr>
              <a:defRPr/>
            </a:lvl5pPr>
          </a:lstStyle>
          <a:p>
            <a:pPr lvl="0"/>
            <a:r>
              <a:rPr lang="de-DE" dirty="0"/>
              <a:t>Click </a:t>
            </a:r>
            <a:r>
              <a:rPr lang="de-DE" dirty="0" err="1"/>
              <a:t>to</a:t>
            </a:r>
            <a:r>
              <a:rPr lang="de-DE" dirty="0"/>
              <a:t> </a:t>
            </a:r>
            <a:r>
              <a:rPr lang="de-DE" dirty="0" err="1"/>
              <a:t>add</a:t>
            </a:r>
            <a:r>
              <a:rPr lang="de-DE" dirty="0"/>
              <a:t> </a:t>
            </a:r>
            <a:r>
              <a:rPr lang="de-DE" dirty="0" err="1"/>
              <a:t>text</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5" name="Textplatzhalter 4">
            <a:extLst>
              <a:ext uri="{FF2B5EF4-FFF2-40B4-BE49-F238E27FC236}">
                <a16:creationId xmlns:a16="http://schemas.microsoft.com/office/drawing/2014/main" id="{6D479D9E-3156-4950-B7AC-7F88AF33311C}"/>
              </a:ext>
            </a:extLst>
          </p:cNvPr>
          <p:cNvSpPr>
            <a:spLocks noGrp="1"/>
          </p:cNvSpPr>
          <p:nvPr>
            <p:ph type="body" sz="quarter" idx="3" hasCustomPrompt="1"/>
          </p:nvPr>
        </p:nvSpPr>
        <p:spPr>
          <a:xfrm>
            <a:off x="4629150" y="1250546"/>
            <a:ext cx="4121352" cy="823912"/>
          </a:xfrm>
        </p:spPr>
        <p:txBody>
          <a:bodyPr anchor="b">
            <a:norm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de-DE" dirty="0"/>
              <a:t>Click to add text</a:t>
            </a:r>
          </a:p>
        </p:txBody>
      </p:sp>
      <p:sp>
        <p:nvSpPr>
          <p:cNvPr id="6" name="Inhaltsplatzhalter 5">
            <a:extLst>
              <a:ext uri="{FF2B5EF4-FFF2-40B4-BE49-F238E27FC236}">
                <a16:creationId xmlns:a16="http://schemas.microsoft.com/office/drawing/2014/main" id="{A0FEC748-198E-476C-A61F-8533DBE171B3}"/>
              </a:ext>
            </a:extLst>
          </p:cNvPr>
          <p:cNvSpPr>
            <a:spLocks noGrp="1"/>
          </p:cNvSpPr>
          <p:nvPr>
            <p:ph sz="quarter" idx="4" hasCustomPrompt="1"/>
          </p:nvPr>
        </p:nvSpPr>
        <p:spPr>
          <a:xfrm>
            <a:off x="4629150" y="2152651"/>
            <a:ext cx="4121352" cy="4037013"/>
          </a:xfrm>
        </p:spPr>
        <p:txBody>
          <a:bodyPr/>
          <a:lstStyle>
            <a:lvl1pPr>
              <a:defRPr/>
            </a:lvl1pPr>
            <a:lvl2pPr>
              <a:defRPr/>
            </a:lvl2pPr>
            <a:lvl3pPr>
              <a:defRPr/>
            </a:lvl3pPr>
            <a:lvl4pPr>
              <a:defRPr/>
            </a:lvl4pPr>
            <a:lvl5pPr>
              <a:defRPr/>
            </a:lvl5pPr>
          </a:lstStyle>
          <a:p>
            <a:pPr lvl="0"/>
            <a:r>
              <a:rPr lang="de-DE" dirty="0"/>
              <a:t>Click </a:t>
            </a:r>
            <a:r>
              <a:rPr lang="de-DE" dirty="0" err="1"/>
              <a:t>to</a:t>
            </a:r>
            <a:r>
              <a:rPr lang="de-DE" dirty="0"/>
              <a:t> </a:t>
            </a:r>
            <a:r>
              <a:rPr lang="de-DE" dirty="0" err="1"/>
              <a:t>add</a:t>
            </a:r>
            <a:r>
              <a:rPr lang="de-DE" dirty="0"/>
              <a:t> </a:t>
            </a:r>
            <a:r>
              <a:rPr lang="de-DE" dirty="0" err="1"/>
              <a:t>text</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0" name="Titel 1">
            <a:extLst>
              <a:ext uri="{FF2B5EF4-FFF2-40B4-BE49-F238E27FC236}">
                <a16:creationId xmlns:a16="http://schemas.microsoft.com/office/drawing/2014/main" id="{F04BAF94-C42F-462E-82C0-763E495FCFD3}"/>
              </a:ext>
            </a:extLst>
          </p:cNvPr>
          <p:cNvSpPr>
            <a:spLocks noGrp="1"/>
          </p:cNvSpPr>
          <p:nvPr>
            <p:ph type="title" hasCustomPrompt="1"/>
          </p:nvPr>
        </p:nvSpPr>
        <p:spPr>
          <a:xfrm>
            <a:off x="393498" y="435985"/>
            <a:ext cx="6883506" cy="627829"/>
          </a:xfrm>
          <a:prstGeom prst="rect">
            <a:avLst/>
          </a:prstGeom>
        </p:spPr>
        <p:txBody>
          <a:bodyPr/>
          <a:lstStyle>
            <a:lvl1pPr>
              <a:defRPr/>
            </a:lvl1pPr>
          </a:lstStyle>
          <a:p>
            <a:r>
              <a:rPr lang="en-US" altLang="de-DE" dirty="0"/>
              <a:t>Click to add title</a:t>
            </a:r>
            <a:endParaRPr lang="de-DE" dirty="0"/>
          </a:p>
        </p:txBody>
      </p:sp>
    </p:spTree>
    <p:extLst>
      <p:ext uri="{BB962C8B-B14F-4D97-AF65-F5344CB8AC3E}">
        <p14:creationId xmlns:p14="http://schemas.microsoft.com/office/powerpoint/2010/main" val="2877593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E224A74-2B50-4671-B7C8-F6B84532D143}"/>
              </a:ext>
            </a:extLst>
          </p:cNvPr>
          <p:cNvSpPr>
            <a:spLocks noGrp="1"/>
          </p:cNvSpPr>
          <p:nvPr>
            <p:ph idx="1" hasCustomPrompt="1"/>
          </p:nvPr>
        </p:nvSpPr>
        <p:spPr>
          <a:xfrm>
            <a:off x="3887391" y="1258887"/>
            <a:ext cx="4863111" cy="4846638"/>
          </a:xfrm>
        </p:spPr>
        <p:txBody>
          <a:bodyPr/>
          <a:lstStyle>
            <a:lvl1pPr>
              <a:defRPr sz="2100"/>
            </a:lvl1pPr>
            <a:lvl2pPr>
              <a:defRPr sz="1800"/>
            </a:lvl2pPr>
            <a:lvl3pPr>
              <a:defRPr sz="1500"/>
            </a:lvl3pPr>
            <a:lvl4pPr>
              <a:defRPr sz="1500"/>
            </a:lvl4pPr>
            <a:lvl5pPr>
              <a:defRPr sz="1500"/>
            </a:lvl5pPr>
            <a:lvl6pPr>
              <a:defRPr sz="1500"/>
            </a:lvl6pPr>
            <a:lvl7pPr>
              <a:defRPr sz="1500"/>
            </a:lvl7pPr>
            <a:lvl8pPr>
              <a:defRPr sz="1500"/>
            </a:lvl8pPr>
            <a:lvl9pPr>
              <a:defRPr sz="1500"/>
            </a:lvl9pPr>
          </a:lstStyle>
          <a:p>
            <a:pPr lvl="0"/>
            <a:r>
              <a:rPr lang="de-DE" dirty="0"/>
              <a:t>Click </a:t>
            </a:r>
            <a:r>
              <a:rPr lang="de-DE" dirty="0" err="1"/>
              <a:t>to</a:t>
            </a:r>
            <a:r>
              <a:rPr lang="de-DE" dirty="0"/>
              <a:t> </a:t>
            </a:r>
            <a:r>
              <a:rPr lang="de-DE" dirty="0" err="1"/>
              <a:t>add</a:t>
            </a:r>
            <a:r>
              <a:rPr lang="de-DE" dirty="0"/>
              <a:t> </a:t>
            </a:r>
            <a:r>
              <a:rPr lang="de-DE" dirty="0" err="1"/>
              <a:t>text</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4" name="Textplatzhalter 3">
            <a:extLst>
              <a:ext uri="{FF2B5EF4-FFF2-40B4-BE49-F238E27FC236}">
                <a16:creationId xmlns:a16="http://schemas.microsoft.com/office/drawing/2014/main" id="{07ABDF8E-853E-40DA-9E40-4DF3ECF08030}"/>
              </a:ext>
            </a:extLst>
          </p:cNvPr>
          <p:cNvSpPr>
            <a:spLocks noGrp="1"/>
          </p:cNvSpPr>
          <p:nvPr>
            <p:ph type="body" sz="half" idx="2" hasCustomPrompt="1"/>
          </p:nvPr>
        </p:nvSpPr>
        <p:spPr>
          <a:xfrm>
            <a:off x="393498" y="1266825"/>
            <a:ext cx="3185521" cy="484663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ltLang="de-DE" dirty="0"/>
              <a:t>Click to add text</a:t>
            </a:r>
          </a:p>
        </p:txBody>
      </p:sp>
      <p:sp>
        <p:nvSpPr>
          <p:cNvPr id="8" name="Titel 1">
            <a:extLst>
              <a:ext uri="{FF2B5EF4-FFF2-40B4-BE49-F238E27FC236}">
                <a16:creationId xmlns:a16="http://schemas.microsoft.com/office/drawing/2014/main" id="{43977C42-FB14-40A6-80E5-05347C2E8D21}"/>
              </a:ext>
            </a:extLst>
          </p:cNvPr>
          <p:cNvSpPr>
            <a:spLocks noGrp="1"/>
          </p:cNvSpPr>
          <p:nvPr>
            <p:ph type="title" hasCustomPrompt="1"/>
          </p:nvPr>
        </p:nvSpPr>
        <p:spPr>
          <a:xfrm>
            <a:off x="393498" y="435985"/>
            <a:ext cx="6883506" cy="627829"/>
          </a:xfrm>
          <a:prstGeom prst="rect">
            <a:avLst/>
          </a:prstGeom>
        </p:spPr>
        <p:txBody>
          <a:bodyPr/>
          <a:lstStyle>
            <a:lvl1pPr>
              <a:defRPr/>
            </a:lvl1pPr>
          </a:lstStyle>
          <a:p>
            <a:r>
              <a:rPr lang="en-US" altLang="de-DE" dirty="0"/>
              <a:t>Click to add title</a:t>
            </a:r>
            <a:endParaRPr lang="de-DE" dirty="0"/>
          </a:p>
        </p:txBody>
      </p:sp>
    </p:spTree>
    <p:extLst>
      <p:ext uri="{BB962C8B-B14F-4D97-AF65-F5344CB8AC3E}">
        <p14:creationId xmlns:p14="http://schemas.microsoft.com/office/powerpoint/2010/main" val="1043132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F359097-DDF9-488A-AF0A-67EFB9BBB60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2497488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359097-DDF9-488A-AF0A-67EFB9BBB60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579301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359097-DDF9-488A-AF0A-67EFB9BBB60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493892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359097-DDF9-488A-AF0A-67EFB9BBB60F}" type="datetimeFigureOut">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331412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359097-DDF9-488A-AF0A-67EFB9BBB60F}" type="datetimeFigureOut">
              <a:rPr lang="en-US" smtClean="0"/>
              <a:t>9/19/2022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3146309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359097-DDF9-488A-AF0A-67EFB9BBB60F}" type="datetimeFigureOut">
              <a:rPr lang="en-US" smtClean="0"/>
              <a:t>9/19/2022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1176364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359097-DDF9-488A-AF0A-67EFB9BBB60F}" type="datetimeFigureOut">
              <a:rPr lang="en-US" smtClean="0"/>
              <a:t>9/19/2022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516143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359097-DDF9-488A-AF0A-67EFB9BBB60F}" type="datetimeFigureOut">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3473165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359097-DDF9-488A-AF0A-67EFB9BBB60F}" type="datetimeFigureOut">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3466737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359097-DDF9-488A-AF0A-67EFB9BBB60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25043848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359097-DDF9-488A-AF0A-67EFB9BBB60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C7B4C-CE6F-4309-8DFA-5EA228809B2D}" type="slidenum">
              <a:rPr lang="en-US" smtClean="0"/>
              <a:t>‹#›</a:t>
            </a:fld>
            <a:endParaRPr lang="en-US"/>
          </a:p>
        </p:txBody>
      </p:sp>
    </p:spTree>
    <p:extLst>
      <p:ext uri="{BB962C8B-B14F-4D97-AF65-F5344CB8AC3E}">
        <p14:creationId xmlns:p14="http://schemas.microsoft.com/office/powerpoint/2010/main" val="749715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5C7111F-3E48-46C7-BE84-CD4DF835772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3326832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7111F-3E48-46C7-BE84-CD4DF835772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3049097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C7111F-3E48-46C7-BE84-CD4DF835772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1257021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C7111F-3E48-46C7-BE84-CD4DF835772F}" type="datetimeFigureOut">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14777370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C7111F-3E48-46C7-BE84-CD4DF835772F}" type="datetimeFigureOut">
              <a:rPr lang="en-US" smtClean="0"/>
              <a:t>9/19/2022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583413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C7111F-3E48-46C7-BE84-CD4DF835772F}" type="datetimeFigureOut">
              <a:rPr lang="en-US" smtClean="0"/>
              <a:t>9/19/2022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285395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C7111F-3E48-46C7-BE84-CD4DF835772F}" type="datetimeFigureOut">
              <a:rPr lang="en-US" smtClean="0"/>
              <a:t>9/19/2022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13492783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C7111F-3E48-46C7-BE84-CD4DF835772F}" type="datetimeFigureOut">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4043118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C7111F-3E48-46C7-BE84-CD4DF835772F}" type="datetimeFigureOut">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39460146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7111F-3E48-46C7-BE84-CD4DF835772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41266832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7111F-3E48-46C7-BE84-CD4DF835772F}" type="datetimeFigureOut">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9614C-37E8-4F92-928C-D5506E2DDD0A}" type="slidenum">
              <a:rPr lang="en-US" smtClean="0"/>
              <a:t>‹#›</a:t>
            </a:fld>
            <a:endParaRPr lang="en-US"/>
          </a:p>
        </p:txBody>
      </p:sp>
    </p:spTree>
    <p:extLst>
      <p:ext uri="{BB962C8B-B14F-4D97-AF65-F5344CB8AC3E}">
        <p14:creationId xmlns:p14="http://schemas.microsoft.com/office/powerpoint/2010/main" val="331595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81624" tIns="40812" rIns="81624" bIns="40812"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1884086"/>
      </p:ext>
    </p:extLst>
  </p:cSld>
  <p:clrMap bg1="lt1" tx1="dk1" bg2="lt2" tx2="dk2" accent1="accent1" accent2="accent2" accent3="accent3" accent4="accent4" accent5="accent5" accent6="accent6" hlink="hlink" folHlink="folHlink"/>
  <p:sldLayoutIdLst>
    <p:sldLayoutId id="2147483662" r:id="rId1"/>
    <p:sldLayoutId id="2147483675" r:id="rId2"/>
    <p:sldLayoutId id="2147483677" r:id="rId3"/>
    <p:sldLayoutId id="2147483720" r:id="rId4"/>
    <p:sldLayoutId id="2147483760" r:id="rId5"/>
    <p:sldLayoutId id="2147483767" r:id="rId6"/>
    <p:sldLayoutId id="2147483770" r:id="rId7"/>
  </p:sldLayoutIdLst>
  <p:hf sldNum="0" hdr="0" ftr="0" dt="0"/>
  <p:txStyles>
    <p:titleStyle>
      <a:lvl1pPr algn="ctr" rtl="0" eaLnBrk="0" fontAlgn="base" hangingPunct="0">
        <a:spcBef>
          <a:spcPct val="0"/>
        </a:spcBef>
        <a:spcAft>
          <a:spcPct val="0"/>
        </a:spcAft>
        <a:defRPr sz="3900">
          <a:solidFill>
            <a:schemeClr val="tx2"/>
          </a:solidFill>
          <a:latin typeface="+mj-lt"/>
          <a:ea typeface="+mj-ea"/>
          <a:cs typeface="+mj-cs"/>
        </a:defRPr>
      </a:lvl1pPr>
      <a:lvl2pPr algn="ctr" rtl="0" eaLnBrk="0" fontAlgn="base" hangingPunct="0">
        <a:spcBef>
          <a:spcPct val="0"/>
        </a:spcBef>
        <a:spcAft>
          <a:spcPct val="0"/>
        </a:spcAft>
        <a:defRPr sz="3900">
          <a:solidFill>
            <a:schemeClr val="tx2"/>
          </a:solidFill>
          <a:latin typeface="Arial" charset="0"/>
        </a:defRPr>
      </a:lvl2pPr>
      <a:lvl3pPr algn="ctr" rtl="0" eaLnBrk="0" fontAlgn="base" hangingPunct="0">
        <a:spcBef>
          <a:spcPct val="0"/>
        </a:spcBef>
        <a:spcAft>
          <a:spcPct val="0"/>
        </a:spcAft>
        <a:defRPr sz="3900">
          <a:solidFill>
            <a:schemeClr val="tx2"/>
          </a:solidFill>
          <a:latin typeface="Arial" charset="0"/>
        </a:defRPr>
      </a:lvl3pPr>
      <a:lvl4pPr algn="ctr" rtl="0" eaLnBrk="0" fontAlgn="base" hangingPunct="0">
        <a:spcBef>
          <a:spcPct val="0"/>
        </a:spcBef>
        <a:spcAft>
          <a:spcPct val="0"/>
        </a:spcAft>
        <a:defRPr sz="3900">
          <a:solidFill>
            <a:schemeClr val="tx2"/>
          </a:solidFill>
          <a:latin typeface="Arial" charset="0"/>
        </a:defRPr>
      </a:lvl4pPr>
      <a:lvl5pPr algn="ctr" rtl="0" eaLnBrk="0" fontAlgn="base" hangingPunct="0">
        <a:spcBef>
          <a:spcPct val="0"/>
        </a:spcBef>
        <a:spcAft>
          <a:spcPct val="0"/>
        </a:spcAft>
        <a:defRPr sz="3900">
          <a:solidFill>
            <a:schemeClr val="tx2"/>
          </a:solidFill>
          <a:latin typeface="Arial" charset="0"/>
        </a:defRPr>
      </a:lvl5pPr>
      <a:lvl6pPr marL="408121" algn="ctr" rtl="0" fontAlgn="base">
        <a:spcBef>
          <a:spcPct val="0"/>
        </a:spcBef>
        <a:spcAft>
          <a:spcPct val="0"/>
        </a:spcAft>
        <a:defRPr sz="3900">
          <a:solidFill>
            <a:schemeClr val="tx2"/>
          </a:solidFill>
          <a:latin typeface="Arial" charset="0"/>
        </a:defRPr>
      </a:lvl6pPr>
      <a:lvl7pPr marL="816242" algn="ctr" rtl="0" fontAlgn="base">
        <a:spcBef>
          <a:spcPct val="0"/>
        </a:spcBef>
        <a:spcAft>
          <a:spcPct val="0"/>
        </a:spcAft>
        <a:defRPr sz="3900">
          <a:solidFill>
            <a:schemeClr val="tx2"/>
          </a:solidFill>
          <a:latin typeface="Arial" charset="0"/>
        </a:defRPr>
      </a:lvl7pPr>
      <a:lvl8pPr marL="1224363" algn="ctr" rtl="0" fontAlgn="base">
        <a:spcBef>
          <a:spcPct val="0"/>
        </a:spcBef>
        <a:spcAft>
          <a:spcPct val="0"/>
        </a:spcAft>
        <a:defRPr sz="3900">
          <a:solidFill>
            <a:schemeClr val="tx2"/>
          </a:solidFill>
          <a:latin typeface="Arial" charset="0"/>
        </a:defRPr>
      </a:lvl8pPr>
      <a:lvl9pPr marL="1632484" algn="ctr" rtl="0" fontAlgn="base">
        <a:spcBef>
          <a:spcPct val="0"/>
        </a:spcBef>
        <a:spcAft>
          <a:spcPct val="0"/>
        </a:spcAft>
        <a:defRPr sz="3900">
          <a:solidFill>
            <a:schemeClr val="tx2"/>
          </a:solidFill>
          <a:latin typeface="Arial" charset="0"/>
        </a:defRPr>
      </a:lvl9pPr>
    </p:titleStyle>
    <p:bodyStyle>
      <a:lvl1pPr marL="306091" indent="-306091" algn="l" rtl="0" eaLnBrk="0" fontAlgn="base" hangingPunct="0">
        <a:spcBef>
          <a:spcPct val="20000"/>
        </a:spcBef>
        <a:spcAft>
          <a:spcPct val="0"/>
        </a:spcAft>
        <a:buChar char="•"/>
        <a:defRPr sz="2900">
          <a:solidFill>
            <a:schemeClr val="tx1"/>
          </a:solidFill>
          <a:latin typeface="+mn-lt"/>
          <a:ea typeface="+mn-ea"/>
          <a:cs typeface="+mn-cs"/>
        </a:defRPr>
      </a:lvl1pPr>
      <a:lvl2pPr marL="663197" indent="-255076" algn="l" rtl="0" eaLnBrk="0" fontAlgn="base" hangingPunct="0">
        <a:spcBef>
          <a:spcPct val="20000"/>
        </a:spcBef>
        <a:spcAft>
          <a:spcPct val="0"/>
        </a:spcAft>
        <a:buChar char="–"/>
        <a:defRPr sz="2500">
          <a:solidFill>
            <a:schemeClr val="tx1"/>
          </a:solidFill>
          <a:latin typeface="+mn-lt"/>
        </a:defRPr>
      </a:lvl2pPr>
      <a:lvl3pPr marL="1020303" indent="-204060" algn="l" rtl="0" eaLnBrk="0" fontAlgn="base" hangingPunct="0">
        <a:spcBef>
          <a:spcPct val="20000"/>
        </a:spcBef>
        <a:spcAft>
          <a:spcPct val="0"/>
        </a:spcAft>
        <a:buChar char="•"/>
        <a:defRPr sz="2200">
          <a:solidFill>
            <a:schemeClr val="tx1"/>
          </a:solidFill>
          <a:latin typeface="+mn-lt"/>
        </a:defRPr>
      </a:lvl3pPr>
      <a:lvl4pPr marL="1428424" indent="-204060" algn="l" rtl="0" eaLnBrk="0" fontAlgn="base" hangingPunct="0">
        <a:spcBef>
          <a:spcPct val="20000"/>
        </a:spcBef>
        <a:spcAft>
          <a:spcPct val="0"/>
        </a:spcAft>
        <a:buChar char="–"/>
        <a:defRPr sz="1800">
          <a:solidFill>
            <a:schemeClr val="tx1"/>
          </a:solidFill>
          <a:latin typeface="+mn-lt"/>
        </a:defRPr>
      </a:lvl4pPr>
      <a:lvl5pPr marL="1836545" indent="-204060" algn="l" rtl="0" eaLnBrk="0" fontAlgn="base" hangingPunct="0">
        <a:spcBef>
          <a:spcPct val="20000"/>
        </a:spcBef>
        <a:spcAft>
          <a:spcPct val="0"/>
        </a:spcAft>
        <a:buChar char="»"/>
        <a:defRPr sz="1800">
          <a:solidFill>
            <a:schemeClr val="tx1"/>
          </a:solidFill>
          <a:latin typeface="+mn-lt"/>
        </a:defRPr>
      </a:lvl5pPr>
      <a:lvl6pPr marL="2244666" indent="-204060" algn="l" rtl="0" fontAlgn="base">
        <a:spcBef>
          <a:spcPct val="20000"/>
        </a:spcBef>
        <a:spcAft>
          <a:spcPct val="0"/>
        </a:spcAft>
        <a:buChar char="»"/>
        <a:defRPr sz="1800">
          <a:solidFill>
            <a:schemeClr val="tx1"/>
          </a:solidFill>
          <a:latin typeface="+mn-lt"/>
        </a:defRPr>
      </a:lvl6pPr>
      <a:lvl7pPr marL="2652787" indent="-204060" algn="l" rtl="0" fontAlgn="base">
        <a:spcBef>
          <a:spcPct val="20000"/>
        </a:spcBef>
        <a:spcAft>
          <a:spcPct val="0"/>
        </a:spcAft>
        <a:buChar char="»"/>
        <a:defRPr sz="1800">
          <a:solidFill>
            <a:schemeClr val="tx1"/>
          </a:solidFill>
          <a:latin typeface="+mn-lt"/>
        </a:defRPr>
      </a:lvl7pPr>
      <a:lvl8pPr marL="3060908" indent="-204060" algn="l" rtl="0" fontAlgn="base">
        <a:spcBef>
          <a:spcPct val="20000"/>
        </a:spcBef>
        <a:spcAft>
          <a:spcPct val="0"/>
        </a:spcAft>
        <a:buChar char="»"/>
        <a:defRPr sz="1800">
          <a:solidFill>
            <a:schemeClr val="tx1"/>
          </a:solidFill>
          <a:latin typeface="+mn-lt"/>
        </a:defRPr>
      </a:lvl8pPr>
      <a:lvl9pPr marL="3469029" indent="-204060" algn="l" rtl="0" fontAlgn="base">
        <a:spcBef>
          <a:spcPct val="20000"/>
        </a:spcBef>
        <a:spcAft>
          <a:spcPct val="0"/>
        </a:spcAft>
        <a:buChar char="»"/>
        <a:defRPr sz="1800">
          <a:solidFill>
            <a:schemeClr val="tx1"/>
          </a:solidFill>
          <a:latin typeface="+mn-lt"/>
        </a:defRPr>
      </a:lvl9pPr>
    </p:bodyStyle>
    <p:otherStyle>
      <a:defPPr>
        <a:defRPr lang="en-US"/>
      </a:defPPr>
      <a:lvl1pPr marL="0" algn="l" defTabSz="816242" rtl="0" eaLnBrk="1" latinLnBrk="0" hangingPunct="1">
        <a:defRPr sz="1600" kern="1200">
          <a:solidFill>
            <a:schemeClr val="tx1"/>
          </a:solidFill>
          <a:latin typeface="+mn-lt"/>
          <a:ea typeface="+mn-ea"/>
          <a:cs typeface="+mn-cs"/>
        </a:defRPr>
      </a:lvl1pPr>
      <a:lvl2pPr marL="408121" algn="l" defTabSz="816242" rtl="0" eaLnBrk="1" latinLnBrk="0" hangingPunct="1">
        <a:defRPr sz="1600" kern="1200">
          <a:solidFill>
            <a:schemeClr val="tx1"/>
          </a:solidFill>
          <a:latin typeface="+mn-lt"/>
          <a:ea typeface="+mn-ea"/>
          <a:cs typeface="+mn-cs"/>
        </a:defRPr>
      </a:lvl2pPr>
      <a:lvl3pPr marL="816242" algn="l" defTabSz="816242" rtl="0" eaLnBrk="1" latinLnBrk="0" hangingPunct="1">
        <a:defRPr sz="1600" kern="1200">
          <a:solidFill>
            <a:schemeClr val="tx1"/>
          </a:solidFill>
          <a:latin typeface="+mn-lt"/>
          <a:ea typeface="+mn-ea"/>
          <a:cs typeface="+mn-cs"/>
        </a:defRPr>
      </a:lvl3pPr>
      <a:lvl4pPr marL="1224363" algn="l" defTabSz="816242" rtl="0" eaLnBrk="1" latinLnBrk="0" hangingPunct="1">
        <a:defRPr sz="1600" kern="1200">
          <a:solidFill>
            <a:schemeClr val="tx1"/>
          </a:solidFill>
          <a:latin typeface="+mn-lt"/>
          <a:ea typeface="+mn-ea"/>
          <a:cs typeface="+mn-cs"/>
        </a:defRPr>
      </a:lvl4pPr>
      <a:lvl5pPr marL="1632484" algn="l" defTabSz="816242" rtl="0" eaLnBrk="1" latinLnBrk="0" hangingPunct="1">
        <a:defRPr sz="1600" kern="1200">
          <a:solidFill>
            <a:schemeClr val="tx1"/>
          </a:solidFill>
          <a:latin typeface="+mn-lt"/>
          <a:ea typeface="+mn-ea"/>
          <a:cs typeface="+mn-cs"/>
        </a:defRPr>
      </a:lvl5pPr>
      <a:lvl6pPr marL="2040606" algn="l" defTabSz="816242" rtl="0" eaLnBrk="1" latinLnBrk="0" hangingPunct="1">
        <a:defRPr sz="1600" kern="1200">
          <a:solidFill>
            <a:schemeClr val="tx1"/>
          </a:solidFill>
          <a:latin typeface="+mn-lt"/>
          <a:ea typeface="+mn-ea"/>
          <a:cs typeface="+mn-cs"/>
        </a:defRPr>
      </a:lvl6pPr>
      <a:lvl7pPr marL="2448726" algn="l" defTabSz="816242" rtl="0" eaLnBrk="1" latinLnBrk="0" hangingPunct="1">
        <a:defRPr sz="1600" kern="1200">
          <a:solidFill>
            <a:schemeClr val="tx1"/>
          </a:solidFill>
          <a:latin typeface="+mn-lt"/>
          <a:ea typeface="+mn-ea"/>
          <a:cs typeface="+mn-cs"/>
        </a:defRPr>
      </a:lvl7pPr>
      <a:lvl8pPr marL="2856848" algn="l" defTabSz="816242" rtl="0" eaLnBrk="1" latinLnBrk="0" hangingPunct="1">
        <a:defRPr sz="1600" kern="1200">
          <a:solidFill>
            <a:schemeClr val="tx1"/>
          </a:solidFill>
          <a:latin typeface="+mn-lt"/>
          <a:ea typeface="+mn-ea"/>
          <a:cs typeface="+mn-cs"/>
        </a:defRPr>
      </a:lvl8pPr>
      <a:lvl9pPr marL="3264969" algn="l" defTabSz="816242"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359097-DDF9-488A-AF0A-67EFB9BBB60F}" type="datetimeFigureOut">
              <a:rPr lang="en-US" smtClean="0"/>
              <a:t>9/19/2022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C7B4C-CE6F-4309-8DFA-5EA228809B2D}" type="slidenum">
              <a:rPr lang="en-US" smtClean="0"/>
              <a:t>‹#›</a:t>
            </a:fld>
            <a:endParaRPr lang="en-US"/>
          </a:p>
        </p:txBody>
      </p:sp>
    </p:spTree>
    <p:extLst>
      <p:ext uri="{BB962C8B-B14F-4D97-AF65-F5344CB8AC3E}">
        <p14:creationId xmlns:p14="http://schemas.microsoft.com/office/powerpoint/2010/main" val="425261737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7111F-3E48-46C7-BE84-CD4DF835772F}" type="datetimeFigureOut">
              <a:rPr lang="en-US" smtClean="0"/>
              <a:t>9/19/2022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D9614C-37E8-4F92-928C-D5506E2DDD0A}" type="slidenum">
              <a:rPr lang="en-US" smtClean="0"/>
              <a:t>‹#›</a:t>
            </a:fld>
            <a:endParaRPr lang="en-US"/>
          </a:p>
        </p:txBody>
      </p:sp>
    </p:spTree>
    <p:extLst>
      <p:ext uri="{BB962C8B-B14F-4D97-AF65-F5344CB8AC3E}">
        <p14:creationId xmlns:p14="http://schemas.microsoft.com/office/powerpoint/2010/main" val="373370694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4294967295"/>
          </p:nvPr>
        </p:nvSpPr>
        <p:spPr>
          <a:xfrm>
            <a:off x="457200" y="6477000"/>
            <a:ext cx="2133600" cy="244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bg2"/>
                </a:solidFill>
              </a:rPr>
              <a:t>21 July 2009</a:t>
            </a:r>
          </a:p>
        </p:txBody>
      </p:sp>
      <p:sp>
        <p:nvSpPr>
          <p:cNvPr id="4099" name="Footer Placeholder 4"/>
          <p:cNvSpPr>
            <a:spLocks noGrp="1"/>
          </p:cNvSpPr>
          <p:nvPr>
            <p:ph type="ftr" sz="quarter" idx="4294967295"/>
          </p:nvPr>
        </p:nvSpPr>
        <p:spPr>
          <a:xfrm>
            <a:off x="2667000" y="6461125"/>
            <a:ext cx="4191000" cy="3206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solidFill>
                  <a:schemeClr val="bg2"/>
                </a:solidFill>
              </a:rPr>
              <a:t>MOCA 2009</a:t>
            </a:r>
          </a:p>
        </p:txBody>
      </p:sp>
      <p:pic>
        <p:nvPicPr>
          <p:cNvPr id="4100" name="Picture 2" descr="PSCb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235440" cy="692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4"/>
          <p:cNvSpPr txBox="1">
            <a:spLocks noChangeArrowheads="1"/>
          </p:cNvSpPr>
          <p:nvPr/>
        </p:nvSpPr>
        <p:spPr bwMode="auto">
          <a:xfrm>
            <a:off x="457739" y="4465926"/>
            <a:ext cx="87249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b="1" i="1" dirty="0">
                <a:solidFill>
                  <a:schemeClr val="bg1"/>
                </a:solidFill>
              </a:rPr>
              <a:t>Michael Pitts</a:t>
            </a:r>
            <a:r>
              <a:rPr lang="en-US" altLang="en-US" sz="1600" b="1" i="1" baseline="30000" dirty="0">
                <a:solidFill>
                  <a:schemeClr val="bg1"/>
                </a:solidFill>
              </a:rPr>
              <a:t>1</a:t>
            </a:r>
            <a:r>
              <a:rPr lang="en-US" altLang="en-US" sz="1600" b="1" i="1" dirty="0">
                <a:solidFill>
                  <a:schemeClr val="bg1"/>
                </a:solidFill>
              </a:rPr>
              <a:t>, Lamont Poole</a:t>
            </a:r>
            <a:r>
              <a:rPr lang="en-US" altLang="en-US" sz="1600" b="1" i="1" baseline="30000" dirty="0">
                <a:solidFill>
                  <a:schemeClr val="bg1"/>
                </a:solidFill>
              </a:rPr>
              <a:t>2</a:t>
            </a:r>
            <a:r>
              <a:rPr lang="en-US" altLang="en-US" sz="1600" b="1" i="1" dirty="0">
                <a:solidFill>
                  <a:schemeClr val="bg1"/>
                </a:solidFill>
              </a:rPr>
              <a:t>, Alyn Lambert</a:t>
            </a:r>
            <a:r>
              <a:rPr lang="en-US" altLang="en-US" sz="1600" b="1" i="1" baseline="30000" dirty="0">
                <a:solidFill>
                  <a:schemeClr val="bg1"/>
                </a:solidFill>
              </a:rPr>
              <a:t>3</a:t>
            </a:r>
            <a:r>
              <a:rPr lang="en-US" altLang="en-US" sz="1600" b="1" i="1" dirty="0">
                <a:solidFill>
                  <a:schemeClr val="bg1"/>
                </a:solidFill>
              </a:rPr>
              <a:t>, Thibault Vaillant de Guélis</a:t>
            </a:r>
            <a:r>
              <a:rPr lang="en-US" altLang="en-US" sz="1600" b="1" i="1" baseline="30000" dirty="0">
                <a:solidFill>
                  <a:schemeClr val="bg1"/>
                </a:solidFill>
              </a:rPr>
              <a:t>4</a:t>
            </a:r>
            <a:r>
              <a:rPr lang="en-US" altLang="en-US" sz="1600" b="1" i="1" dirty="0">
                <a:solidFill>
                  <a:schemeClr val="bg1"/>
                </a:solidFill>
              </a:rPr>
              <a:t>, Ines Tritscher</a:t>
            </a:r>
            <a:r>
              <a:rPr lang="en-US" altLang="en-US" sz="1600" b="1" i="1" baseline="30000" dirty="0">
                <a:solidFill>
                  <a:schemeClr val="bg1"/>
                </a:solidFill>
              </a:rPr>
              <a:t>5</a:t>
            </a:r>
            <a:r>
              <a:rPr lang="en-US" altLang="en-US" sz="1600" b="1" i="1" dirty="0">
                <a:solidFill>
                  <a:schemeClr val="bg1"/>
                </a:solidFill>
              </a:rPr>
              <a:t>, Andrew Orr</a:t>
            </a:r>
            <a:r>
              <a:rPr lang="en-US" altLang="en-US" sz="1600" b="1" i="1" baseline="30000" dirty="0">
                <a:solidFill>
                  <a:schemeClr val="bg1"/>
                </a:solidFill>
              </a:rPr>
              <a:t>6</a:t>
            </a:r>
            <a:r>
              <a:rPr lang="en-US" altLang="en-US" sz="1600" b="1" i="1" dirty="0">
                <a:solidFill>
                  <a:schemeClr val="bg1"/>
                </a:solidFill>
              </a:rPr>
              <a:t>, Simon Alexander</a:t>
            </a:r>
            <a:r>
              <a:rPr lang="en-US" altLang="en-US" sz="1600" b="1" i="1" baseline="30000" dirty="0">
                <a:solidFill>
                  <a:schemeClr val="bg1"/>
                </a:solidFill>
              </a:rPr>
              <a:t>7</a:t>
            </a:r>
            <a:r>
              <a:rPr lang="en-US" altLang="en-US" sz="1600" b="1" i="1" dirty="0">
                <a:solidFill>
                  <a:schemeClr val="bg1"/>
                </a:solidFill>
              </a:rPr>
              <a:t>, and Lars Hoffmann</a:t>
            </a:r>
            <a:r>
              <a:rPr lang="en-US" altLang="en-US" sz="1600" b="1" i="1" baseline="30000" dirty="0">
                <a:solidFill>
                  <a:schemeClr val="bg1"/>
                </a:solidFill>
              </a:rPr>
              <a:t>5</a:t>
            </a:r>
            <a:r>
              <a:rPr lang="en-US" altLang="en-US" sz="1600" b="1" i="1" dirty="0">
                <a:solidFill>
                  <a:schemeClr val="bg1"/>
                </a:solidFill>
              </a:rPr>
              <a:t> </a:t>
            </a:r>
            <a:br>
              <a:rPr lang="en-US" altLang="en-US" sz="1600" b="1" i="1" dirty="0">
                <a:solidFill>
                  <a:schemeClr val="bg1"/>
                </a:solidFill>
              </a:rPr>
            </a:br>
            <a:r>
              <a:rPr lang="en-US" altLang="en-US" sz="1200" b="1" i="1" dirty="0">
                <a:solidFill>
                  <a:schemeClr val="bg1"/>
                </a:solidFill>
              </a:rPr>
              <a:t>   </a:t>
            </a:r>
            <a:br>
              <a:rPr lang="en-US" altLang="en-US" sz="2000" b="1" i="1" dirty="0">
                <a:solidFill>
                  <a:schemeClr val="bg1"/>
                </a:solidFill>
              </a:rPr>
            </a:br>
            <a:r>
              <a:rPr lang="en-US" altLang="en-US" sz="1200" b="1" i="1" baseline="30000" dirty="0">
                <a:solidFill>
                  <a:schemeClr val="bg1"/>
                </a:solidFill>
              </a:rPr>
              <a:t>1</a:t>
            </a:r>
            <a:r>
              <a:rPr lang="en-US" altLang="en-US" sz="1200" b="1" i="1" dirty="0">
                <a:solidFill>
                  <a:schemeClr val="bg1"/>
                </a:solidFill>
              </a:rPr>
              <a:t>NASA Langley Research Center, Hampton, Virginia; </a:t>
            </a:r>
            <a:r>
              <a:rPr lang="en-US" altLang="en-US" sz="1200" b="1" i="1" baseline="30000" dirty="0">
                <a:solidFill>
                  <a:schemeClr val="bg1"/>
                </a:solidFill>
              </a:rPr>
              <a:t>2</a:t>
            </a:r>
            <a:r>
              <a:rPr lang="en-US" altLang="en-US" sz="1200" b="1" i="1" dirty="0">
                <a:solidFill>
                  <a:schemeClr val="bg1"/>
                </a:solidFill>
              </a:rPr>
              <a:t>Space Systems LLC, Hampton, Virginia; </a:t>
            </a:r>
            <a:r>
              <a:rPr lang="en-US" altLang="en-US" sz="1200" b="1" i="1" baseline="30000" dirty="0">
                <a:solidFill>
                  <a:schemeClr val="bg1"/>
                </a:solidFill>
              </a:rPr>
              <a:t>3</a:t>
            </a:r>
            <a:r>
              <a:rPr lang="en-US" altLang="en-US" sz="1200" b="1" i="1" dirty="0">
                <a:solidFill>
                  <a:schemeClr val="bg1"/>
                </a:solidFill>
              </a:rPr>
              <a:t>Jet Propulsion Laboratory, Pasadena, California; </a:t>
            </a:r>
            <a:r>
              <a:rPr lang="en-US" altLang="en-US" sz="1200" b="1" i="1" baseline="30000" dirty="0">
                <a:solidFill>
                  <a:schemeClr val="bg1"/>
                </a:solidFill>
              </a:rPr>
              <a:t>4</a:t>
            </a:r>
            <a:r>
              <a:rPr lang="en-US" altLang="en-US" sz="1200" b="1" i="1" dirty="0">
                <a:solidFill>
                  <a:schemeClr val="bg1"/>
                </a:solidFill>
              </a:rPr>
              <a:t>Science Systems and Applications, Incorporated, Hampton, Virginia;</a:t>
            </a:r>
            <a:br>
              <a:rPr lang="en-US" altLang="en-US" sz="1200" b="1" i="1" dirty="0">
                <a:solidFill>
                  <a:schemeClr val="bg1"/>
                </a:solidFill>
              </a:rPr>
            </a:br>
            <a:r>
              <a:rPr lang="en-US" altLang="en-US" sz="1200" b="1" i="1" dirty="0">
                <a:solidFill>
                  <a:schemeClr val="bg1"/>
                </a:solidFill>
              </a:rPr>
              <a:t> </a:t>
            </a:r>
            <a:r>
              <a:rPr lang="en-US" altLang="en-US" sz="1200" b="1" i="1" baseline="30000" dirty="0">
                <a:solidFill>
                  <a:schemeClr val="bg1"/>
                </a:solidFill>
              </a:rPr>
              <a:t>5</a:t>
            </a:r>
            <a:r>
              <a:rPr lang="en-US" altLang="en-US" sz="1200" b="1" i="1" dirty="0">
                <a:solidFill>
                  <a:schemeClr val="bg1"/>
                </a:solidFill>
              </a:rPr>
              <a:t>Forschungszentrum </a:t>
            </a:r>
            <a:r>
              <a:rPr lang="en-US" altLang="en-US" sz="1200" b="1" i="1" dirty="0" err="1">
                <a:solidFill>
                  <a:schemeClr val="bg1"/>
                </a:solidFill>
              </a:rPr>
              <a:t>Jülich</a:t>
            </a:r>
            <a:r>
              <a:rPr lang="en-US" altLang="en-US" sz="1200" b="1" i="1" dirty="0">
                <a:solidFill>
                  <a:schemeClr val="bg1"/>
                </a:solidFill>
              </a:rPr>
              <a:t>, </a:t>
            </a:r>
            <a:r>
              <a:rPr lang="en-US" altLang="en-US" sz="1200" b="1" i="1" dirty="0" err="1">
                <a:solidFill>
                  <a:schemeClr val="bg1"/>
                </a:solidFill>
              </a:rPr>
              <a:t>Jülich</a:t>
            </a:r>
            <a:r>
              <a:rPr lang="en-US" altLang="en-US" sz="1200" b="1" i="1" dirty="0">
                <a:solidFill>
                  <a:schemeClr val="bg1"/>
                </a:solidFill>
              </a:rPr>
              <a:t>, Germany; </a:t>
            </a:r>
            <a:r>
              <a:rPr lang="en-US" altLang="en-US" sz="1200" b="1" i="1" baseline="30000" dirty="0">
                <a:solidFill>
                  <a:schemeClr val="bg1"/>
                </a:solidFill>
              </a:rPr>
              <a:t>6</a:t>
            </a:r>
            <a:r>
              <a:rPr lang="en-US" altLang="en-US" sz="1200" b="1" i="1" dirty="0">
                <a:solidFill>
                  <a:schemeClr val="bg1"/>
                </a:solidFill>
              </a:rPr>
              <a:t>British Antarctic Survey, NERC, Cambridge, UK; </a:t>
            </a:r>
            <a:r>
              <a:rPr lang="en-US" altLang="en-US" sz="1200" b="1" i="1" baseline="30000" dirty="0">
                <a:solidFill>
                  <a:schemeClr val="bg1"/>
                </a:solidFill>
              </a:rPr>
              <a:t>7</a:t>
            </a:r>
            <a:r>
              <a:rPr lang="en-US" altLang="en-US" sz="1200" b="1" i="1" dirty="0">
                <a:solidFill>
                  <a:schemeClr val="bg1"/>
                </a:solidFill>
              </a:rPr>
              <a:t>Australian Antarctic Division, Kingston, TAS, Australia</a:t>
            </a:r>
            <a:br>
              <a:rPr lang="en-US" altLang="en-US" sz="2000" b="1" i="1" dirty="0">
                <a:solidFill>
                  <a:schemeClr val="bg1"/>
                </a:solidFill>
              </a:rPr>
            </a:br>
            <a:endParaRPr lang="en-US" altLang="en-US" sz="1400" b="1" i="1" dirty="0">
              <a:solidFill>
                <a:schemeClr val="bg1"/>
              </a:solidFill>
            </a:endParaRPr>
          </a:p>
          <a:p>
            <a:pPr algn="ctr"/>
            <a:r>
              <a:rPr lang="en-US" altLang="en-US" sz="1600" b="1" i="1" dirty="0">
                <a:solidFill>
                  <a:schemeClr val="bg1"/>
                </a:solidFill>
              </a:rPr>
              <a:t>Kick-Off Meeting, </a:t>
            </a:r>
            <a:r>
              <a:rPr lang="en-US" altLang="en-US" sz="1600" b="1" i="1" dirty="0" err="1">
                <a:solidFill>
                  <a:schemeClr val="bg1"/>
                </a:solidFill>
              </a:rPr>
              <a:t>Forschungszentrum</a:t>
            </a:r>
            <a:r>
              <a:rPr lang="en-US" altLang="en-US" sz="1600" b="1" i="1" dirty="0">
                <a:solidFill>
                  <a:schemeClr val="bg1"/>
                </a:solidFill>
              </a:rPr>
              <a:t> </a:t>
            </a:r>
            <a:r>
              <a:rPr lang="en-US" altLang="en-US" sz="1600" b="1" i="1" dirty="0" err="1">
                <a:solidFill>
                  <a:schemeClr val="bg1"/>
                </a:solidFill>
              </a:rPr>
              <a:t>Jülich</a:t>
            </a:r>
            <a:r>
              <a:rPr lang="en-US" altLang="en-US" sz="1600" b="1" i="1" dirty="0">
                <a:solidFill>
                  <a:schemeClr val="bg1"/>
                </a:solidFill>
              </a:rPr>
              <a:t> </a:t>
            </a:r>
          </a:p>
          <a:p>
            <a:pPr algn="ctr"/>
            <a:r>
              <a:rPr lang="en-US" altLang="en-US" sz="1600" b="1" i="1" dirty="0">
                <a:solidFill>
                  <a:schemeClr val="bg1"/>
                </a:solidFill>
              </a:rPr>
              <a:t> 16-18 November 2022, </a:t>
            </a:r>
            <a:r>
              <a:rPr lang="en-US" altLang="en-US" sz="1600" b="1" i="1" dirty="0" err="1">
                <a:solidFill>
                  <a:schemeClr val="bg1"/>
                </a:solidFill>
              </a:rPr>
              <a:t>Jülich</a:t>
            </a:r>
            <a:r>
              <a:rPr lang="en-US" altLang="en-US" sz="1600" b="1" i="1" dirty="0">
                <a:solidFill>
                  <a:schemeClr val="bg1"/>
                </a:solidFill>
              </a:rPr>
              <a:t>, Germany</a:t>
            </a:r>
          </a:p>
        </p:txBody>
      </p:sp>
      <p:sp>
        <p:nvSpPr>
          <p:cNvPr id="7" name="Rectangle 3"/>
          <p:cNvSpPr>
            <a:spLocks noChangeArrowheads="1"/>
          </p:cNvSpPr>
          <p:nvPr/>
        </p:nvSpPr>
        <p:spPr bwMode="auto">
          <a:xfrm>
            <a:off x="96477" y="663864"/>
            <a:ext cx="9065346" cy="1143000"/>
          </a:xfrm>
          <a:prstGeom prst="rect">
            <a:avLst/>
          </a:prstGeom>
          <a:noFill/>
          <a:ln w="9525">
            <a:noFill/>
            <a:miter lim="800000"/>
            <a:headEnd/>
            <a:tailEnd/>
          </a:ln>
          <a:effectLst>
            <a:outerShdw dist="35921" dir="2700000" algn="ctr" rotWithShape="0">
              <a:schemeClr val="tx1"/>
            </a:outerShdw>
          </a:effectLst>
        </p:spPr>
        <p:txBody>
          <a:bodyPr anchor="ctr"/>
          <a:lstStyle/>
          <a:p>
            <a:pPr algn="ctr" eaLnBrk="1" hangingPunct="1">
              <a:defRPr/>
            </a:pPr>
            <a:r>
              <a:rPr lang="en-US" sz="2800" b="1" i="1" dirty="0">
                <a:solidFill>
                  <a:schemeClr val="bg1"/>
                </a:solidFill>
              </a:rPr>
              <a:t>Improved Characterization of PSC Processes Derived from a Third-Generation </a:t>
            </a:r>
            <a:br>
              <a:rPr lang="en-US" sz="2800" b="1" i="1" dirty="0">
                <a:solidFill>
                  <a:schemeClr val="bg1"/>
                </a:solidFill>
              </a:rPr>
            </a:br>
            <a:r>
              <a:rPr lang="en-US" sz="2800" b="1" i="1" dirty="0">
                <a:solidFill>
                  <a:schemeClr val="bg1"/>
                </a:solidFill>
              </a:rPr>
              <a:t>CALIOP and MLS Detection and Composition Classification Algorithm</a:t>
            </a:r>
          </a:p>
          <a:p>
            <a:pPr algn="ctr" eaLnBrk="1" hangingPunct="1">
              <a:defRPr/>
            </a:pPr>
            <a:endParaRPr lang="en-US" sz="2800" dirty="0">
              <a:solidFill>
                <a:schemeClr val="bg1"/>
              </a:solidFill>
            </a:endParaRPr>
          </a:p>
        </p:txBody>
      </p:sp>
    </p:spTree>
    <p:extLst>
      <p:ext uri="{BB962C8B-B14F-4D97-AF65-F5344CB8AC3E}">
        <p14:creationId xmlns:p14="http://schemas.microsoft.com/office/powerpoint/2010/main" val="87875221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827545" y="1"/>
            <a:ext cx="8108046" cy="738906"/>
          </a:xfrm>
        </p:spPr>
        <p:txBody>
          <a:bodyPr/>
          <a:lstStyle/>
          <a:p>
            <a:r>
              <a:rPr lang="en-US" altLang="en-US" sz="2400" b="1" i="1" dirty="0"/>
              <a:t>Project Summary</a:t>
            </a:r>
          </a:p>
        </p:txBody>
      </p:sp>
      <p:sp>
        <p:nvSpPr>
          <p:cNvPr id="14" name="TextBox 13">
            <a:extLst>
              <a:ext uri="{FF2B5EF4-FFF2-40B4-BE49-F238E27FC236}">
                <a16:creationId xmlns:a16="http://schemas.microsoft.com/office/drawing/2014/main" id="{C93AD43C-F3DE-44B7-A9DE-27AEE46A8233}"/>
              </a:ext>
            </a:extLst>
          </p:cNvPr>
          <p:cNvSpPr txBox="1"/>
          <p:nvPr/>
        </p:nvSpPr>
        <p:spPr>
          <a:xfrm>
            <a:off x="196530" y="491043"/>
            <a:ext cx="8727182" cy="6124754"/>
          </a:xfrm>
          <a:prstGeom prst="rect">
            <a:avLst/>
          </a:prstGeom>
          <a:noFill/>
        </p:spPr>
        <p:txBody>
          <a:bodyPr wrap="square">
            <a:spAutoFit/>
          </a:bodyPr>
          <a:lstStyle/>
          <a:p>
            <a:pPr indent="457200" algn="just">
              <a:spcBef>
                <a:spcPts val="600"/>
              </a:spcBef>
              <a:spcAft>
                <a:spcPts val="600"/>
              </a:spcAft>
            </a:pPr>
            <a:r>
              <a:rPr lang="en-US" sz="1800" dirty="0">
                <a:latin typeface="+mj-lt"/>
              </a:rPr>
              <a:t>We will continue to advance the understanding of PSC processes through a unique combination of data from the CALIOP on the CALIPSO satellite and the MLS on the Aura satellite, in conjunction with supporting meteorological information and detailed modeling studies. The key objectives are:</a:t>
            </a:r>
          </a:p>
          <a:p>
            <a:pPr marL="1476070" lvl="1" indent="-457200">
              <a:spcBef>
                <a:spcPts val="600"/>
              </a:spcBef>
              <a:spcAft>
                <a:spcPts val="600"/>
              </a:spcAft>
              <a:buFont typeface="+mj-lt"/>
              <a:buAutoNum type="arabicParenR"/>
            </a:pPr>
            <a:r>
              <a:rPr lang="en-US" sz="1800" dirty="0">
                <a:latin typeface="+mj-lt"/>
              </a:rPr>
              <a:t>Adapt and optimize the 2D-McDA feature detection algorithm for CALIOP PSC detection.</a:t>
            </a:r>
          </a:p>
          <a:p>
            <a:pPr marL="1476070" lvl="1" indent="-457200" algn="just">
              <a:spcBef>
                <a:spcPts val="600"/>
              </a:spcBef>
              <a:spcAft>
                <a:spcPts val="600"/>
              </a:spcAft>
              <a:buFont typeface="+mj-lt"/>
              <a:buAutoNum type="arabicParenR"/>
            </a:pPr>
            <a:r>
              <a:rPr lang="en-US" sz="1800" dirty="0">
                <a:latin typeface="+mj-lt"/>
              </a:rPr>
              <a:t>Develop an improved PSC composition and particle characterization algorithm that will utilize multiple parameters (e.g., CALIOP 532-nm parallel and perpendicular scattering ratios, CALIOP 1064-nm total scattering ratio, MLS HNO</a:t>
            </a:r>
            <a:r>
              <a:rPr lang="en-US" sz="1800" baseline="-25000" dirty="0">
                <a:latin typeface="+mj-lt"/>
              </a:rPr>
              <a:t>3</a:t>
            </a:r>
            <a:r>
              <a:rPr lang="en-US" sz="1800" dirty="0">
                <a:latin typeface="+mj-lt"/>
              </a:rPr>
              <a:t> and H</a:t>
            </a:r>
            <a:r>
              <a:rPr lang="en-US" sz="1800" baseline="-25000" dirty="0">
                <a:latin typeface="+mj-lt"/>
              </a:rPr>
              <a:t>2</a:t>
            </a:r>
            <a:r>
              <a:rPr lang="en-US" sz="1800" dirty="0">
                <a:latin typeface="+mj-lt"/>
              </a:rPr>
              <a:t>O, ambient temperature, and temperature histories) in a Bayesian statistical approach.</a:t>
            </a:r>
          </a:p>
          <a:p>
            <a:pPr marL="1476070" lvl="1" indent="-457200" algn="just">
              <a:spcBef>
                <a:spcPts val="600"/>
              </a:spcBef>
              <a:spcAft>
                <a:spcPts val="600"/>
              </a:spcAft>
              <a:buFont typeface="+mj-lt"/>
              <a:buAutoNum type="arabicParenR"/>
            </a:pPr>
            <a:r>
              <a:rPr lang="en-US" sz="1800" dirty="0">
                <a:latin typeface="+mj-lt"/>
              </a:rPr>
              <a:t>Produce and archive a third-generation (GEN3) CALIOP PSC product using the algorithms developed in (1) and (2).</a:t>
            </a:r>
          </a:p>
          <a:p>
            <a:pPr marL="1476070" lvl="1" indent="-457200" algn="just">
              <a:spcBef>
                <a:spcPts val="600"/>
              </a:spcBef>
              <a:spcAft>
                <a:spcPts val="600"/>
              </a:spcAft>
              <a:buFont typeface="+mj-lt"/>
              <a:buAutoNum type="arabicParenR"/>
            </a:pPr>
            <a:r>
              <a:rPr lang="en-US" sz="1800" dirty="0">
                <a:latin typeface="+mj-lt"/>
              </a:rPr>
              <a:t>Investigate possible trends in PSC occurrence and composition over the entire CALIOP data record and through further comparisons with the SAM II PSC record from 1979-1989. </a:t>
            </a:r>
          </a:p>
          <a:p>
            <a:pPr marL="1476070" lvl="1" indent="-457200" algn="just">
              <a:spcBef>
                <a:spcPts val="600"/>
              </a:spcBef>
              <a:spcAft>
                <a:spcPts val="600"/>
              </a:spcAft>
              <a:buFont typeface="+mj-lt"/>
              <a:buAutoNum type="arabicParenR"/>
            </a:pPr>
            <a:r>
              <a:rPr lang="en-US" sz="1800" dirty="0">
                <a:latin typeface="+mj-lt"/>
              </a:rPr>
              <a:t>Guide and validate the implementation of a mountain-wave parameterization scheme in the UM-UKCA CCM through detailed comparisons with CALIOP PSC products.</a:t>
            </a:r>
          </a:p>
        </p:txBody>
      </p:sp>
    </p:spTree>
    <p:extLst>
      <p:ext uri="{BB962C8B-B14F-4D97-AF65-F5344CB8AC3E}">
        <p14:creationId xmlns:p14="http://schemas.microsoft.com/office/powerpoint/2010/main" val="2555560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02374" y="127865"/>
            <a:ext cx="7258482" cy="461665"/>
          </a:xfrm>
          <a:prstGeom prst="rect">
            <a:avLst/>
          </a:prstGeom>
          <a:noFill/>
        </p:spPr>
        <p:txBody>
          <a:bodyPr wrap="square" rtlCol="0">
            <a:spAutoFit/>
          </a:bodyPr>
          <a:lstStyle/>
          <a:p>
            <a:pPr algn="ctr"/>
            <a:r>
              <a:rPr lang="en-US" sz="2400" b="1" i="1" dirty="0"/>
              <a:t>Strong Synergy Between MLS and CALIOP </a:t>
            </a:r>
          </a:p>
        </p:txBody>
      </p:sp>
      <p:pic>
        <p:nvPicPr>
          <p:cNvPr id="25" name="Picture 24">
            <a:extLst>
              <a:ext uri="{FF2B5EF4-FFF2-40B4-BE49-F238E27FC236}">
                <a16:creationId xmlns:a16="http://schemas.microsoft.com/office/drawing/2014/main" id="{153BB844-DC6B-4753-B819-D700136F8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4" y="836685"/>
            <a:ext cx="4599079" cy="4884650"/>
          </a:xfrm>
          <a:prstGeom prst="rect">
            <a:avLst/>
          </a:prstGeom>
        </p:spPr>
      </p:pic>
      <p:sp>
        <p:nvSpPr>
          <p:cNvPr id="6" name="TextBox 5">
            <a:extLst>
              <a:ext uri="{FF2B5EF4-FFF2-40B4-BE49-F238E27FC236}">
                <a16:creationId xmlns:a16="http://schemas.microsoft.com/office/drawing/2014/main" id="{90451DFB-EE90-4318-9F84-5D4DAB13C68B}"/>
              </a:ext>
            </a:extLst>
          </p:cNvPr>
          <p:cNvSpPr txBox="1"/>
          <p:nvPr/>
        </p:nvSpPr>
        <p:spPr>
          <a:xfrm>
            <a:off x="275531" y="1067113"/>
            <a:ext cx="3686848" cy="5047536"/>
          </a:xfrm>
          <a:prstGeom prst="rect">
            <a:avLst/>
          </a:prstGeom>
          <a:noFill/>
        </p:spPr>
        <p:txBody>
          <a:bodyPr wrap="square" rtlCol="0">
            <a:spAutoFit/>
          </a:bodyPr>
          <a:lstStyle/>
          <a:p>
            <a:pPr lvl="0" indent="457200" algn="just">
              <a:spcBef>
                <a:spcPts val="600"/>
              </a:spcBef>
              <a:spcAft>
                <a:spcPts val="600"/>
              </a:spcAft>
            </a:pPr>
            <a:r>
              <a:rPr lang="en-US" sz="1400" dirty="0">
                <a:latin typeface="+mj-lt"/>
              </a:rPr>
              <a:t>The Gen3 algorithm will take advantage of the strong synergy between MLS and CALIOP for PSC studies. Since the Aura and CALIPSO spacecraft flew in formation as part of the afternoon “A-Train” satellite constellation from June 2006 until September 2018, the MLS and CALIOP measurements are nearly co-located in space and time, providing a unique view of PSC processes. The value of combining these co-located measurements for PSC analyses is illustrated in </a:t>
            </a:r>
            <a:r>
              <a:rPr lang="en-US" sz="1400" b="1" dirty="0">
                <a:latin typeface="+mj-lt"/>
              </a:rPr>
              <a:t>Figure 1</a:t>
            </a:r>
            <a:r>
              <a:rPr lang="en-US" sz="1400" dirty="0">
                <a:latin typeface="+mj-lt"/>
              </a:rPr>
              <a:t> where panel (a) shows a CALIOP v2 PSC composition curtain and panels (b, c) show the Aura MLS HNO</a:t>
            </a:r>
            <a:r>
              <a:rPr lang="en-US" sz="1400" baseline="-25000" dirty="0">
                <a:latin typeface="+mj-lt"/>
              </a:rPr>
              <a:t>3</a:t>
            </a:r>
            <a:r>
              <a:rPr lang="en-US" sz="1400" dirty="0">
                <a:latin typeface="+mj-lt"/>
              </a:rPr>
              <a:t> and H</a:t>
            </a:r>
            <a:r>
              <a:rPr lang="en-US" sz="1400" baseline="-25000" dirty="0">
                <a:latin typeface="+mj-lt"/>
              </a:rPr>
              <a:t>2</a:t>
            </a:r>
            <a:r>
              <a:rPr lang="en-US" sz="1400" dirty="0">
                <a:latin typeface="+mj-lt"/>
              </a:rPr>
              <a:t>O along the same orbit track. The strong correlation between the lidar and gas species measurements is clear. The MLS H</a:t>
            </a:r>
            <a:r>
              <a:rPr lang="en-US" sz="1400" baseline="-25000" dirty="0">
                <a:latin typeface="+mj-lt"/>
              </a:rPr>
              <a:t>2</a:t>
            </a:r>
            <a:r>
              <a:rPr lang="en-US" sz="1400" dirty="0">
                <a:latin typeface="+mj-lt"/>
              </a:rPr>
              <a:t>O and HNO</a:t>
            </a:r>
            <a:r>
              <a:rPr lang="en-US" sz="1400" baseline="-25000" dirty="0">
                <a:latin typeface="+mj-lt"/>
              </a:rPr>
              <a:t>3</a:t>
            </a:r>
            <a:r>
              <a:rPr lang="en-US" sz="1400" dirty="0">
                <a:latin typeface="+mj-lt"/>
              </a:rPr>
              <a:t> data can also be used to calculate thermodynamic parameters such as the equilibrium formation temperatures of ice, </a:t>
            </a:r>
            <a:r>
              <a:rPr lang="en-US" sz="1400" i="1" dirty="0">
                <a:latin typeface="+mj-lt"/>
              </a:rPr>
              <a:t>T</a:t>
            </a:r>
            <a:r>
              <a:rPr lang="en-US" sz="1400" baseline="-25000" dirty="0">
                <a:latin typeface="+mj-lt"/>
              </a:rPr>
              <a:t>ice </a:t>
            </a:r>
            <a:r>
              <a:rPr lang="en-US" sz="1400" dirty="0">
                <a:latin typeface="+mj-lt"/>
              </a:rPr>
              <a:t>(panel d), and nitric acid trihydrate (NAT), </a:t>
            </a:r>
            <a:r>
              <a:rPr lang="en-US" sz="1400" i="1" dirty="0">
                <a:latin typeface="+mj-lt"/>
              </a:rPr>
              <a:t>T</a:t>
            </a:r>
            <a:r>
              <a:rPr lang="en-US" sz="1400" baseline="-25000" dirty="0">
                <a:latin typeface="+mj-lt"/>
              </a:rPr>
              <a:t>NAT</a:t>
            </a:r>
            <a:r>
              <a:rPr lang="en-US" sz="1400" dirty="0">
                <a:latin typeface="+mj-lt"/>
              </a:rPr>
              <a:t>. </a:t>
            </a:r>
          </a:p>
        </p:txBody>
      </p:sp>
      <p:sp>
        <p:nvSpPr>
          <p:cNvPr id="28" name="TextBox 27">
            <a:extLst>
              <a:ext uri="{FF2B5EF4-FFF2-40B4-BE49-F238E27FC236}">
                <a16:creationId xmlns:a16="http://schemas.microsoft.com/office/drawing/2014/main" id="{5B25BCCA-D305-4BB0-8DF4-C7614D436FC0}"/>
              </a:ext>
            </a:extLst>
          </p:cNvPr>
          <p:cNvSpPr txBox="1"/>
          <p:nvPr/>
        </p:nvSpPr>
        <p:spPr>
          <a:xfrm>
            <a:off x="4292232" y="5776028"/>
            <a:ext cx="4327680" cy="954107"/>
          </a:xfrm>
          <a:prstGeom prst="rect">
            <a:avLst/>
          </a:prstGeom>
          <a:noFill/>
        </p:spPr>
        <p:txBody>
          <a:bodyPr wrap="square">
            <a:spAutoFit/>
          </a:bodyPr>
          <a:lstStyle/>
          <a:p>
            <a:pPr algn="just"/>
            <a:r>
              <a:rPr lang="en-US" sz="1400" b="1" dirty="0">
                <a:effectLst/>
                <a:latin typeface="+mj-lt"/>
                <a:ea typeface="Calibri" panose="020F0502020204030204" pitchFamily="34" charset="0"/>
              </a:rPr>
              <a:t>Figure 1.   </a:t>
            </a:r>
            <a:r>
              <a:rPr lang="en-US" sz="1400" dirty="0">
                <a:effectLst/>
                <a:latin typeface="+mj-lt"/>
                <a:ea typeface="Calibri" panose="020F0502020204030204" pitchFamily="34" charset="0"/>
              </a:rPr>
              <a:t>(a) CALIOP PSC composition curtain along orbit track on 17 July 2008; (b-c) MLS HNO</a:t>
            </a:r>
            <a:r>
              <a:rPr lang="en-US" sz="1400" baseline="-25000" dirty="0">
                <a:effectLst/>
                <a:latin typeface="+mj-lt"/>
                <a:ea typeface="Calibri" panose="020F0502020204030204" pitchFamily="34" charset="0"/>
              </a:rPr>
              <a:t>3</a:t>
            </a:r>
            <a:r>
              <a:rPr lang="en-US" sz="1400" dirty="0">
                <a:effectLst/>
                <a:latin typeface="+mj-lt"/>
                <a:ea typeface="Calibri" panose="020F0502020204030204" pitchFamily="34" charset="0"/>
              </a:rPr>
              <a:t> and H</a:t>
            </a:r>
            <a:r>
              <a:rPr lang="en-US" sz="1400" baseline="-25000" dirty="0">
                <a:effectLst/>
                <a:latin typeface="+mj-lt"/>
                <a:ea typeface="Calibri" panose="020F0502020204030204" pitchFamily="34" charset="0"/>
              </a:rPr>
              <a:t>2</a:t>
            </a:r>
            <a:r>
              <a:rPr lang="en-US" sz="1400" dirty="0">
                <a:effectLst/>
                <a:latin typeface="+mj-lt"/>
                <a:ea typeface="Calibri" panose="020F0502020204030204" pitchFamily="34" charset="0"/>
              </a:rPr>
              <a:t>O along the orbit track; (d) </a:t>
            </a:r>
            <a:r>
              <a:rPr lang="en-US" sz="1400" i="1" dirty="0">
                <a:effectLst/>
                <a:latin typeface="+mj-lt"/>
                <a:ea typeface="Calibri" panose="020F0502020204030204" pitchFamily="34" charset="0"/>
              </a:rPr>
              <a:t>T</a:t>
            </a:r>
            <a:r>
              <a:rPr lang="en-US" sz="1400" baseline="-25000" dirty="0">
                <a:effectLst/>
                <a:latin typeface="+mj-lt"/>
                <a:ea typeface="Calibri" panose="020F0502020204030204" pitchFamily="34" charset="0"/>
              </a:rPr>
              <a:t>MERRA-2 </a:t>
            </a:r>
            <a:r>
              <a:rPr lang="en-US" sz="1400" dirty="0">
                <a:effectLst/>
                <a:latin typeface="+mj-lt"/>
                <a:ea typeface="Calibri" panose="020F0502020204030204" pitchFamily="34" charset="0"/>
              </a:rPr>
              <a:t>- </a:t>
            </a:r>
            <a:r>
              <a:rPr lang="en-US" sz="1400" i="1" dirty="0">
                <a:effectLst/>
                <a:latin typeface="+mj-lt"/>
                <a:ea typeface="Calibri" panose="020F0502020204030204" pitchFamily="34" charset="0"/>
              </a:rPr>
              <a:t>T</a:t>
            </a:r>
            <a:r>
              <a:rPr lang="en-US" sz="1400" baseline="-25000" dirty="0">
                <a:effectLst/>
                <a:latin typeface="+mj-lt"/>
                <a:ea typeface="Calibri" panose="020F0502020204030204" pitchFamily="34" charset="0"/>
              </a:rPr>
              <a:t>ice</a:t>
            </a:r>
            <a:r>
              <a:rPr lang="en-US" sz="1400" dirty="0">
                <a:effectLst/>
                <a:latin typeface="+mj-lt"/>
                <a:ea typeface="Calibri" panose="020F0502020204030204" pitchFamily="34" charset="0"/>
              </a:rPr>
              <a:t> along this orbit track.</a:t>
            </a:r>
            <a:endParaRPr lang="en-US" sz="1400" dirty="0">
              <a:latin typeface="+mj-lt"/>
            </a:endParaRPr>
          </a:p>
        </p:txBody>
      </p:sp>
    </p:spTree>
    <p:extLst>
      <p:ext uri="{BB962C8B-B14F-4D97-AF65-F5344CB8AC3E}">
        <p14:creationId xmlns:p14="http://schemas.microsoft.com/office/powerpoint/2010/main" val="134375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893887" y="12175"/>
            <a:ext cx="7258482" cy="461665"/>
          </a:xfrm>
          <a:prstGeom prst="rect">
            <a:avLst/>
          </a:prstGeom>
          <a:noFill/>
        </p:spPr>
        <p:txBody>
          <a:bodyPr wrap="square" rtlCol="0">
            <a:spAutoFit/>
          </a:bodyPr>
          <a:lstStyle/>
          <a:p>
            <a:pPr algn="ctr"/>
            <a:r>
              <a:rPr lang="en-US" sz="2400" b="1" i="1" dirty="0"/>
              <a:t>Strong Synergy Between MLS and CALIOP  (2)</a:t>
            </a:r>
          </a:p>
        </p:txBody>
      </p:sp>
      <p:sp>
        <p:nvSpPr>
          <p:cNvPr id="6" name="TextBox 5">
            <a:extLst>
              <a:ext uri="{FF2B5EF4-FFF2-40B4-BE49-F238E27FC236}">
                <a16:creationId xmlns:a16="http://schemas.microsoft.com/office/drawing/2014/main" id="{90451DFB-EE90-4318-9F84-5D4DAB13C68B}"/>
              </a:ext>
            </a:extLst>
          </p:cNvPr>
          <p:cNvSpPr txBox="1"/>
          <p:nvPr/>
        </p:nvSpPr>
        <p:spPr>
          <a:xfrm>
            <a:off x="87389" y="559115"/>
            <a:ext cx="8871478" cy="2031325"/>
          </a:xfrm>
          <a:prstGeom prst="rect">
            <a:avLst/>
          </a:prstGeom>
          <a:noFill/>
        </p:spPr>
        <p:txBody>
          <a:bodyPr wrap="square" rtlCol="0">
            <a:spAutoFit/>
          </a:bodyPr>
          <a:lstStyle/>
          <a:p>
            <a:pPr marL="0" marR="0" lvl="0" indent="457200" algn="just" defTabSz="2037740" rtl="0" eaLnBrk="1" fontAlgn="auto" latinLnBrk="0" hangingPunct="1">
              <a:spcBef>
                <a:spcPts val="600"/>
              </a:spcBef>
              <a:spcAft>
                <a:spcPts val="6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Combined analyses of the near-simultaneous and co-located CALIOP and MLS measurements also provide valuable insight into PSC formation and growth kinetics. </a:t>
            </a:r>
            <a:r>
              <a:rPr kumimoji="0" lang="en-US" sz="1400" b="1" i="0" u="none" strike="noStrike" kern="1200" cap="none" spc="0" normalizeH="0" baseline="0" noProof="0" dirty="0">
                <a:ln>
                  <a:noFill/>
                </a:ln>
                <a:solidFill>
                  <a:prstClr val="black"/>
                </a:solidFill>
                <a:effectLst/>
                <a:uLnTx/>
                <a:uFillTx/>
                <a:latin typeface="Arial"/>
                <a:ea typeface="+mn-ea"/>
                <a:cs typeface="+mn-cs"/>
              </a:rPr>
              <a:t>Figure 2 </a:t>
            </a:r>
            <a:r>
              <a:rPr kumimoji="0" lang="en-US" sz="1400" b="0" i="0" u="none" strike="noStrike" kern="1200" cap="none" spc="0" normalizeH="0" baseline="0" noProof="0" dirty="0">
                <a:ln>
                  <a:noFill/>
                </a:ln>
                <a:solidFill>
                  <a:prstClr val="black"/>
                </a:solidFill>
                <a:effectLst/>
                <a:uLnTx/>
                <a:uFillTx/>
                <a:latin typeface="Arial"/>
                <a:ea typeface="+mn-ea"/>
                <a:cs typeface="+mn-cs"/>
              </a:rPr>
              <a:t>shows histograms of CALIOP PSC observations by composition as a function of </a:t>
            </a:r>
            <a:r>
              <a:rPr kumimoji="0" lang="en-US" sz="1400" b="0" i="1" u="none" strike="noStrike" kern="1200" cap="none" spc="0" normalizeH="0" baseline="0" noProof="0" dirty="0">
                <a:ln>
                  <a:noFill/>
                </a:ln>
                <a:solidFill>
                  <a:prstClr val="black"/>
                </a:solidFill>
                <a:effectLst/>
                <a:uLnTx/>
                <a:uFillTx/>
                <a:latin typeface="Arial"/>
                <a:ea typeface="+mn-ea"/>
                <a:cs typeface="+mn-cs"/>
              </a:rPr>
              <a:t>T</a:t>
            </a:r>
            <a:r>
              <a:rPr kumimoji="0" lang="en-US" sz="1400" b="0" i="0" u="none" strike="noStrike" kern="1200" cap="none" spc="0" normalizeH="0" baseline="0" noProof="0" dirty="0">
                <a:ln>
                  <a:noFill/>
                </a:ln>
                <a:solidFill>
                  <a:prstClr val="black"/>
                </a:solidFill>
                <a:effectLst/>
                <a:uLnTx/>
                <a:uFillTx/>
                <a:latin typeface="Arial"/>
                <a:ea typeface="+mn-ea"/>
                <a:cs typeface="+mn-cs"/>
              </a:rPr>
              <a:t>–</a:t>
            </a:r>
            <a:r>
              <a:rPr kumimoji="0" lang="en-US" sz="1400" b="0" i="1" u="none" strike="noStrike" kern="1200" cap="none" spc="0" normalizeH="0" baseline="0" noProof="0" dirty="0">
                <a:ln>
                  <a:noFill/>
                </a:ln>
                <a:solidFill>
                  <a:prstClr val="black"/>
                </a:solidFill>
                <a:effectLst/>
                <a:uLnTx/>
                <a:uFillTx/>
                <a:latin typeface="Arial"/>
                <a:ea typeface="+mn-ea"/>
                <a:cs typeface="+mn-cs"/>
              </a:rPr>
              <a:t>T</a:t>
            </a:r>
            <a:r>
              <a:rPr kumimoji="0" lang="en-US" sz="1400" b="0" i="0" u="none" strike="noStrike" kern="1200" cap="none" spc="0" normalizeH="0" baseline="-25000" noProof="0" dirty="0">
                <a:ln>
                  <a:noFill/>
                </a:ln>
                <a:solidFill>
                  <a:prstClr val="black"/>
                </a:solidFill>
                <a:effectLst/>
                <a:uLnTx/>
                <a:uFillTx/>
                <a:latin typeface="Arial"/>
                <a:ea typeface="+mn-ea"/>
                <a:cs typeface="+mn-cs"/>
              </a:rPr>
              <a:t>eq</a:t>
            </a:r>
            <a:r>
              <a:rPr kumimoji="0" lang="en-US" sz="1400" b="0" i="0" u="none" strike="noStrike" kern="1200" cap="none" spc="0" normalizeH="0" baseline="0" noProof="0" dirty="0">
                <a:ln>
                  <a:noFill/>
                </a:ln>
                <a:solidFill>
                  <a:prstClr val="black"/>
                </a:solidFill>
                <a:effectLst/>
                <a:uLnTx/>
                <a:uFillTx/>
                <a:latin typeface="Arial"/>
                <a:ea typeface="+mn-ea"/>
                <a:cs typeface="+mn-cs"/>
              </a:rPr>
              <a:t> calculated using MLS gas-phase H</a:t>
            </a:r>
            <a:r>
              <a:rPr kumimoji="0" lang="en-US" sz="1400" b="0" i="0" u="none" strike="noStrike" kern="1200" cap="none" spc="0" normalizeH="0" baseline="-25000" noProof="0" dirty="0">
                <a:ln>
                  <a:noFill/>
                </a:ln>
                <a:solidFill>
                  <a:prstClr val="black"/>
                </a:solidFill>
                <a:effectLst/>
                <a:uLnTx/>
                <a:uFillTx/>
                <a:latin typeface="Arial"/>
                <a:ea typeface="+mn-ea"/>
                <a:cs typeface="+mn-cs"/>
              </a:rPr>
              <a:t>2</a:t>
            </a:r>
            <a:r>
              <a:rPr kumimoji="0" lang="en-US" sz="1400" b="0" i="0" u="none" strike="noStrike" kern="1200" cap="none" spc="0" normalizeH="0" baseline="0" noProof="0" dirty="0">
                <a:ln>
                  <a:noFill/>
                </a:ln>
                <a:solidFill>
                  <a:prstClr val="black"/>
                </a:solidFill>
                <a:effectLst/>
                <a:uLnTx/>
                <a:uFillTx/>
                <a:latin typeface="Arial"/>
                <a:ea typeface="+mn-ea"/>
                <a:cs typeface="+mn-cs"/>
              </a:rPr>
              <a:t>O and HNO</a:t>
            </a:r>
            <a:r>
              <a:rPr kumimoji="0" lang="en-US" sz="1400" b="0" i="0" u="none" strike="noStrike" kern="1200" cap="none" spc="0" normalizeH="0" baseline="-25000" noProof="0" dirty="0">
                <a:ln>
                  <a:noFill/>
                </a:ln>
                <a:solidFill>
                  <a:prstClr val="black"/>
                </a:solidFill>
                <a:effectLst/>
                <a:uLnTx/>
                <a:uFillTx/>
                <a:latin typeface="Arial"/>
                <a:ea typeface="+mn-ea"/>
                <a:cs typeface="+mn-cs"/>
              </a:rPr>
              <a:t>3</a:t>
            </a:r>
            <a:r>
              <a:rPr kumimoji="0" lang="en-US" sz="1400" b="0" i="0" u="none" strike="noStrike" kern="1200" cap="none" spc="0" normalizeH="0" baseline="0" noProof="0" dirty="0">
                <a:ln>
                  <a:noFill/>
                </a:ln>
                <a:solidFill>
                  <a:prstClr val="black"/>
                </a:solidFill>
                <a:effectLst/>
                <a:uLnTx/>
                <a:uFillTx/>
                <a:latin typeface="Arial"/>
                <a:ea typeface="+mn-ea"/>
                <a:cs typeface="+mn-cs"/>
              </a:rPr>
              <a:t> data. Both supercooled ternary solution (STS) and ice PSCs are observed near thermodynamic equilibrium with the gas phase, as expected from theoretical considerations. However, the histogram of NAT mixture PSCs is bimodal in nature, with one mode near </a:t>
            </a:r>
            <a:r>
              <a:rPr kumimoji="0" lang="en-US" sz="1400" b="0" i="1" u="none" strike="noStrike" kern="1200" cap="none" spc="0" normalizeH="0" baseline="0" noProof="0" dirty="0">
                <a:ln>
                  <a:noFill/>
                </a:ln>
                <a:solidFill>
                  <a:prstClr val="black"/>
                </a:solidFill>
                <a:effectLst/>
                <a:uLnTx/>
                <a:uFillTx/>
                <a:latin typeface="Arial"/>
                <a:ea typeface="+mn-ea"/>
                <a:cs typeface="+mn-cs"/>
              </a:rPr>
              <a:t>T</a:t>
            </a:r>
            <a:r>
              <a:rPr kumimoji="0" lang="en-US" sz="1400" b="0" i="0" u="none" strike="noStrike" kern="1200" cap="none" spc="0" normalizeH="0" baseline="-25000" noProof="0" dirty="0">
                <a:ln>
                  <a:noFill/>
                </a:ln>
                <a:solidFill>
                  <a:prstClr val="black"/>
                </a:solidFill>
                <a:effectLst/>
                <a:uLnTx/>
                <a:uFillTx/>
                <a:latin typeface="Arial"/>
                <a:ea typeface="+mn-ea"/>
                <a:cs typeface="+mn-cs"/>
              </a:rPr>
              <a:t>NAT</a:t>
            </a:r>
            <a:r>
              <a:rPr kumimoji="0" lang="en-US" sz="1400" b="0" i="0" u="none" strike="noStrike" kern="1200" cap="none" spc="0" normalizeH="0" baseline="0" noProof="0" dirty="0">
                <a:ln>
                  <a:noFill/>
                </a:ln>
                <a:solidFill>
                  <a:prstClr val="black"/>
                </a:solidFill>
                <a:effectLst/>
                <a:uLnTx/>
                <a:uFillTx/>
                <a:latin typeface="Arial"/>
                <a:ea typeface="+mn-ea"/>
                <a:cs typeface="+mn-cs"/>
              </a:rPr>
              <a:t> and a second mode at lower temperatures about 3-4 K below </a:t>
            </a:r>
            <a:r>
              <a:rPr kumimoji="0" lang="en-US" sz="1400" b="0" i="1" u="none" strike="noStrike" kern="1200" cap="none" spc="0" normalizeH="0" baseline="0" noProof="0" dirty="0">
                <a:ln>
                  <a:noFill/>
                </a:ln>
                <a:solidFill>
                  <a:prstClr val="black"/>
                </a:solidFill>
                <a:effectLst/>
                <a:uLnTx/>
                <a:uFillTx/>
                <a:latin typeface="Arial"/>
                <a:ea typeface="+mn-ea"/>
                <a:cs typeface="+mn-cs"/>
              </a:rPr>
              <a:t>T</a:t>
            </a:r>
            <a:r>
              <a:rPr kumimoji="0" lang="en-US" sz="1400" b="0" i="0" u="none" strike="noStrike" kern="1200" cap="none" spc="0" normalizeH="0" baseline="-25000" noProof="0" dirty="0">
                <a:ln>
                  <a:noFill/>
                </a:ln>
                <a:solidFill>
                  <a:prstClr val="black"/>
                </a:solidFill>
                <a:effectLst/>
                <a:uLnTx/>
                <a:uFillTx/>
                <a:latin typeface="Arial"/>
                <a:ea typeface="+mn-ea"/>
                <a:cs typeface="+mn-cs"/>
              </a:rPr>
              <a:t>NAT</a:t>
            </a:r>
            <a:r>
              <a:rPr kumimoji="0" lang="en-US" sz="1400" b="0" i="0" u="none" strike="noStrike" kern="1200" cap="none" spc="0" normalizeH="0" baseline="0" noProof="0" dirty="0">
                <a:ln>
                  <a:noFill/>
                </a:ln>
                <a:solidFill>
                  <a:prstClr val="black"/>
                </a:solidFill>
                <a:effectLst/>
                <a:uLnTx/>
                <a:uFillTx/>
                <a:latin typeface="Arial"/>
                <a:ea typeface="+mn-ea"/>
                <a:cs typeface="+mn-cs"/>
              </a:rPr>
              <a:t> (or ≈ </a:t>
            </a:r>
            <a:r>
              <a:rPr kumimoji="0" lang="en-US" sz="1400" b="0" i="1" u="none" strike="noStrike" kern="1200" cap="none" spc="0" normalizeH="0" baseline="0" noProof="0" dirty="0">
                <a:ln>
                  <a:noFill/>
                </a:ln>
                <a:solidFill>
                  <a:prstClr val="black"/>
                </a:solidFill>
                <a:effectLst/>
                <a:uLnTx/>
                <a:uFillTx/>
                <a:latin typeface="Arial"/>
                <a:ea typeface="+mn-ea"/>
                <a:cs typeface="+mn-cs"/>
              </a:rPr>
              <a:t>T</a:t>
            </a:r>
            <a:r>
              <a:rPr kumimoji="0" lang="en-US" sz="1400" b="0" i="0" u="none" strike="noStrike" kern="1200" cap="none" spc="0" normalizeH="0" baseline="-25000" noProof="0" dirty="0">
                <a:ln>
                  <a:noFill/>
                </a:ln>
                <a:solidFill>
                  <a:prstClr val="black"/>
                </a:solidFill>
                <a:effectLst/>
                <a:uLnTx/>
                <a:uFillTx/>
                <a:latin typeface="Arial"/>
                <a:ea typeface="+mn-ea"/>
                <a:cs typeface="+mn-cs"/>
              </a:rPr>
              <a:t>STS</a:t>
            </a:r>
            <a:r>
              <a:rPr kumimoji="0" lang="en-US" sz="1400" b="0" i="0" u="none" strike="noStrike" kern="1200" cap="none" spc="0" normalizeH="0" baseline="0" noProof="0" dirty="0">
                <a:ln>
                  <a:noFill/>
                </a:ln>
                <a:solidFill>
                  <a:prstClr val="black"/>
                </a:solidFill>
                <a:effectLst/>
                <a:uLnTx/>
                <a:uFillTx/>
                <a:latin typeface="Arial"/>
                <a:ea typeface="+mn-ea"/>
                <a:cs typeface="+mn-cs"/>
              </a:rPr>
              <a:t>). Examining temperature histories along back trajectories from CALIOP observation points, Pitts et al. (2013) showed this bimodality is likely a consequence of different exposure times of air parcels to temperatures below </a:t>
            </a:r>
            <a:r>
              <a:rPr kumimoji="0" lang="en-US" sz="1400" b="0" i="1" u="none" strike="noStrike" kern="1200" cap="none" spc="0" normalizeH="0" baseline="0" noProof="0" dirty="0">
                <a:ln>
                  <a:noFill/>
                </a:ln>
                <a:solidFill>
                  <a:prstClr val="black"/>
                </a:solidFill>
                <a:effectLst/>
                <a:uLnTx/>
                <a:uFillTx/>
                <a:latin typeface="Arial"/>
                <a:ea typeface="+mn-ea"/>
                <a:cs typeface="+mn-cs"/>
              </a:rPr>
              <a:t>T</a:t>
            </a:r>
            <a:r>
              <a:rPr kumimoji="0" lang="en-US" sz="1400" b="0" i="0" u="none" strike="noStrike" kern="1200" cap="none" spc="0" normalizeH="0" baseline="-25000" noProof="0" dirty="0">
                <a:ln>
                  <a:noFill/>
                </a:ln>
                <a:solidFill>
                  <a:prstClr val="black"/>
                </a:solidFill>
                <a:effectLst/>
                <a:uLnTx/>
                <a:uFillTx/>
                <a:latin typeface="Arial"/>
                <a:ea typeface="+mn-ea"/>
                <a:cs typeface="+mn-cs"/>
              </a:rPr>
              <a:t>NAT</a:t>
            </a:r>
            <a:r>
              <a:rPr kumimoji="0" lang="en-US" sz="1400" b="0" i="0" u="none" strike="noStrike" kern="1200" cap="none" spc="0" normalizeH="0" baseline="0" noProof="0" dirty="0">
                <a:ln>
                  <a:noFill/>
                </a:ln>
                <a:solidFill>
                  <a:prstClr val="black"/>
                </a:solidFill>
                <a:effectLst/>
                <a:uLnTx/>
                <a:uFillTx/>
                <a:latin typeface="Arial"/>
                <a:ea typeface="+mn-ea"/>
                <a:cs typeface="+mn-cs"/>
              </a:rPr>
              <a:t>. </a:t>
            </a:r>
          </a:p>
        </p:txBody>
      </p:sp>
      <p:sp>
        <p:nvSpPr>
          <p:cNvPr id="28" name="TextBox 27">
            <a:extLst>
              <a:ext uri="{FF2B5EF4-FFF2-40B4-BE49-F238E27FC236}">
                <a16:creationId xmlns:a16="http://schemas.microsoft.com/office/drawing/2014/main" id="{5B25BCCA-D305-4BB0-8DF4-C7614D436FC0}"/>
              </a:ext>
            </a:extLst>
          </p:cNvPr>
          <p:cNvSpPr txBox="1"/>
          <p:nvPr/>
        </p:nvSpPr>
        <p:spPr>
          <a:xfrm>
            <a:off x="136261" y="6189953"/>
            <a:ext cx="8871478" cy="523220"/>
          </a:xfrm>
          <a:prstGeom prst="rect">
            <a:avLst/>
          </a:prstGeom>
          <a:noFill/>
        </p:spPr>
        <p:txBody>
          <a:bodyPr wrap="square">
            <a:spAutoFit/>
          </a:bodyPr>
          <a:lstStyle/>
          <a:p>
            <a:pPr algn="just"/>
            <a:r>
              <a:rPr lang="en-US" sz="1400" b="1" dirty="0">
                <a:latin typeface="+mj-lt"/>
              </a:rPr>
              <a:t>Figure 2.</a:t>
            </a:r>
            <a:r>
              <a:rPr lang="en-US" sz="1400" dirty="0">
                <a:latin typeface="+mj-lt"/>
              </a:rPr>
              <a:t>   Histograms of CALIOP v2 PSC observations by composition at 21 km altitude from 13 Antarctic and 12 Arctic winters as a function of </a:t>
            </a:r>
            <a:r>
              <a:rPr lang="en-US" sz="1400" i="1" dirty="0">
                <a:latin typeface="+mj-lt"/>
              </a:rPr>
              <a:t>T</a:t>
            </a:r>
            <a:r>
              <a:rPr lang="en-US" sz="1400" dirty="0">
                <a:latin typeface="+mj-lt"/>
              </a:rPr>
              <a:t> – </a:t>
            </a:r>
            <a:r>
              <a:rPr lang="en-US" sz="1400" i="1" dirty="0">
                <a:latin typeface="+mj-lt"/>
              </a:rPr>
              <a:t>T</a:t>
            </a:r>
            <a:r>
              <a:rPr lang="en-US" sz="1400" baseline="-25000" dirty="0">
                <a:latin typeface="+mj-lt"/>
              </a:rPr>
              <a:t>eq</a:t>
            </a:r>
            <a:r>
              <a:rPr lang="en-US" sz="1400" dirty="0">
                <a:latin typeface="+mj-lt"/>
              </a:rPr>
              <a:t>.</a:t>
            </a:r>
          </a:p>
        </p:txBody>
      </p:sp>
      <p:grpSp>
        <p:nvGrpSpPr>
          <p:cNvPr id="7" name="Group 6">
            <a:extLst>
              <a:ext uri="{FF2B5EF4-FFF2-40B4-BE49-F238E27FC236}">
                <a16:creationId xmlns:a16="http://schemas.microsoft.com/office/drawing/2014/main" id="{00F821B8-F610-40C7-B9C8-7986C6AE0FB3}"/>
              </a:ext>
            </a:extLst>
          </p:cNvPr>
          <p:cNvGrpSpPr/>
          <p:nvPr/>
        </p:nvGrpSpPr>
        <p:grpSpPr>
          <a:xfrm>
            <a:off x="769938" y="2725149"/>
            <a:ext cx="7292122" cy="3353773"/>
            <a:chOff x="2953702" y="26800348"/>
            <a:chExt cx="10661950" cy="4421510"/>
          </a:xfrm>
        </p:grpSpPr>
        <p:pic>
          <p:nvPicPr>
            <p:cNvPr id="8" name="Picture 7">
              <a:extLst>
                <a:ext uri="{FF2B5EF4-FFF2-40B4-BE49-F238E27FC236}">
                  <a16:creationId xmlns:a16="http://schemas.microsoft.com/office/drawing/2014/main" id="{66ABBF33-D129-43CA-A34F-7DF615D9EE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3702" y="26800348"/>
              <a:ext cx="10661950" cy="4421510"/>
            </a:xfrm>
            <a:prstGeom prst="rect">
              <a:avLst/>
            </a:prstGeom>
          </p:spPr>
        </p:pic>
        <p:pic>
          <p:nvPicPr>
            <p:cNvPr id="9" name="Picture 8">
              <a:extLst>
                <a:ext uri="{FF2B5EF4-FFF2-40B4-BE49-F238E27FC236}">
                  <a16:creationId xmlns:a16="http://schemas.microsoft.com/office/drawing/2014/main" id="{0D65999C-D056-4028-A26F-D0A15AFB131A}"/>
                </a:ext>
              </a:extLst>
            </p:cNvPr>
            <p:cNvPicPr>
              <a:picLocks noChangeAspect="1"/>
            </p:cNvPicPr>
            <p:nvPr/>
          </p:nvPicPr>
          <p:blipFill>
            <a:blip r:embed="rId4"/>
            <a:stretch>
              <a:fillRect/>
            </a:stretch>
          </p:blipFill>
          <p:spPr>
            <a:xfrm>
              <a:off x="11863011" y="27630709"/>
              <a:ext cx="1174044" cy="1885244"/>
            </a:xfrm>
            <a:prstGeom prst="rect">
              <a:avLst/>
            </a:prstGeom>
          </p:spPr>
        </p:pic>
      </p:grpSp>
    </p:spTree>
    <p:extLst>
      <p:ext uri="{BB962C8B-B14F-4D97-AF65-F5344CB8AC3E}">
        <p14:creationId xmlns:p14="http://schemas.microsoft.com/office/powerpoint/2010/main" val="3188824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893887" y="12175"/>
            <a:ext cx="7258482" cy="461665"/>
          </a:xfrm>
          <a:prstGeom prst="rect">
            <a:avLst/>
          </a:prstGeom>
          <a:noFill/>
        </p:spPr>
        <p:txBody>
          <a:bodyPr wrap="square" rtlCol="0">
            <a:spAutoFit/>
          </a:bodyPr>
          <a:lstStyle/>
          <a:p>
            <a:pPr algn="ctr"/>
            <a:r>
              <a:rPr lang="en-US" sz="2400" b="1" i="1" dirty="0"/>
              <a:t>Strong Synergy Between MLS and CALIOP  (3)</a:t>
            </a:r>
          </a:p>
        </p:txBody>
      </p:sp>
      <p:sp>
        <p:nvSpPr>
          <p:cNvPr id="6" name="TextBox 5">
            <a:extLst>
              <a:ext uri="{FF2B5EF4-FFF2-40B4-BE49-F238E27FC236}">
                <a16:creationId xmlns:a16="http://schemas.microsoft.com/office/drawing/2014/main" id="{90451DFB-EE90-4318-9F84-5D4DAB13C68B}"/>
              </a:ext>
            </a:extLst>
          </p:cNvPr>
          <p:cNvSpPr txBox="1"/>
          <p:nvPr/>
        </p:nvSpPr>
        <p:spPr>
          <a:xfrm>
            <a:off x="139585" y="779078"/>
            <a:ext cx="4138969" cy="5478423"/>
          </a:xfrm>
          <a:prstGeom prst="rect">
            <a:avLst/>
          </a:prstGeom>
          <a:noFill/>
        </p:spPr>
        <p:txBody>
          <a:bodyPr wrap="square" rtlCol="0">
            <a:spAutoFit/>
          </a:bodyPr>
          <a:lstStyle/>
          <a:p>
            <a:pPr lvl="0" indent="457200" algn="just">
              <a:spcBef>
                <a:spcPts val="600"/>
              </a:spcBef>
              <a:spcAft>
                <a:spcPts val="600"/>
              </a:spcAft>
            </a:pPr>
            <a:r>
              <a:rPr lang="en-US" sz="1400" dirty="0">
                <a:latin typeface="+mj-lt"/>
              </a:rPr>
              <a:t>A key input to the Gen3 composition algorithm will be the air parcel temperature histories at each of the collocated CALIOP/MLS measurement locations. The strong connection between PSC composition and the temperature threshold exposure (TTE ≡ total time in days that an air parcel has remained consistently below </a:t>
            </a:r>
            <a:r>
              <a:rPr lang="en-US" sz="1400" i="1" dirty="0">
                <a:latin typeface="+mj-lt"/>
              </a:rPr>
              <a:t>T</a:t>
            </a:r>
            <a:r>
              <a:rPr lang="en-US" sz="1400" baseline="-25000" dirty="0">
                <a:latin typeface="+mj-lt"/>
              </a:rPr>
              <a:t>NAT</a:t>
            </a:r>
            <a:r>
              <a:rPr lang="en-US" sz="1400" dirty="0">
                <a:latin typeface="+mj-lt"/>
              </a:rPr>
              <a:t>) is illustrated in </a:t>
            </a:r>
            <a:r>
              <a:rPr lang="en-US" sz="1400" b="1" dirty="0">
                <a:latin typeface="+mj-lt"/>
              </a:rPr>
              <a:t>Figure 3 </a:t>
            </a:r>
            <a:r>
              <a:rPr lang="en-US" sz="1400" dirty="0">
                <a:latin typeface="+mj-lt"/>
              </a:rPr>
              <a:t>where panel (a) shows a CALIOP PSC scene from the Arctic with the particle composition color-coded based on the v2 classification scheme with contours of </a:t>
            </a:r>
            <a:r>
              <a:rPr lang="en-US" sz="1400" i="1" dirty="0">
                <a:latin typeface="+mj-lt"/>
              </a:rPr>
              <a:t>T</a:t>
            </a:r>
            <a:r>
              <a:rPr lang="en-US" sz="1400" baseline="-25000" dirty="0">
                <a:latin typeface="+mj-lt"/>
              </a:rPr>
              <a:t>ice</a:t>
            </a:r>
            <a:r>
              <a:rPr lang="en-US" sz="1400" dirty="0">
                <a:latin typeface="+mj-lt"/>
              </a:rPr>
              <a:t> (solid line) and </a:t>
            </a:r>
            <a:r>
              <a:rPr lang="en-US" sz="1400" i="1" dirty="0">
                <a:latin typeface="+mj-lt"/>
              </a:rPr>
              <a:t>T</a:t>
            </a:r>
            <a:r>
              <a:rPr lang="en-US" sz="1400" baseline="-25000" dirty="0">
                <a:latin typeface="+mj-lt"/>
              </a:rPr>
              <a:t>NAT</a:t>
            </a:r>
            <a:r>
              <a:rPr lang="en-US" sz="1400" dirty="0">
                <a:latin typeface="+mj-lt"/>
              </a:rPr>
              <a:t> (dashed line) overlaid on the image for context. The scene consists of a core region of ice PSCs surrounded by regions of STS above and below and a region of NAT mixtures to the left of the ice core. Panel (b) shows the TTE calculated along the back trajectories ending at the CALIOP/MLS measurement locations. Locations within the region identified as NAT have large TTEs (&gt; 4 days) that allow the NAT particles to grow sufficiently large to dominate the lidar optical signal.  On the other hand, corresponding TTEs in the STS region are much shorter and any NAT particles present in this region would likely be small and masked (optically) by the STS droplets. </a:t>
            </a:r>
          </a:p>
        </p:txBody>
      </p:sp>
      <p:sp>
        <p:nvSpPr>
          <p:cNvPr id="28" name="TextBox 27">
            <a:extLst>
              <a:ext uri="{FF2B5EF4-FFF2-40B4-BE49-F238E27FC236}">
                <a16:creationId xmlns:a16="http://schemas.microsoft.com/office/drawing/2014/main" id="{5B25BCCA-D305-4BB0-8DF4-C7614D436FC0}"/>
              </a:ext>
            </a:extLst>
          </p:cNvPr>
          <p:cNvSpPr txBox="1"/>
          <p:nvPr/>
        </p:nvSpPr>
        <p:spPr>
          <a:xfrm>
            <a:off x="4474471" y="5326508"/>
            <a:ext cx="4626607" cy="1384995"/>
          </a:xfrm>
          <a:prstGeom prst="rect">
            <a:avLst/>
          </a:prstGeom>
          <a:noFill/>
        </p:spPr>
        <p:txBody>
          <a:bodyPr wrap="square">
            <a:spAutoFit/>
          </a:bodyPr>
          <a:lstStyle/>
          <a:p>
            <a:pPr algn="just"/>
            <a:r>
              <a:rPr lang="en-US" sz="1400" b="1" dirty="0">
                <a:latin typeface="+mj-lt"/>
              </a:rPr>
              <a:t>Figure 3</a:t>
            </a:r>
            <a:r>
              <a:rPr lang="en-US" sz="1400" dirty="0">
                <a:latin typeface="+mj-lt"/>
              </a:rPr>
              <a:t>. (a) CALIOP v2 PSC classification for a single satellite orbit on 18 January 2010. (b) Corresponding TTE calculated along back trajectories ending at the CALIOP measurement locations. The solid and dashed lines in panels (a) enclose the regions with temperatures below </a:t>
            </a:r>
            <a:r>
              <a:rPr lang="en-US" sz="1400" i="1" dirty="0">
                <a:latin typeface="+mj-lt"/>
              </a:rPr>
              <a:t>T</a:t>
            </a:r>
            <a:r>
              <a:rPr lang="en-US" sz="1400" baseline="-25000" dirty="0">
                <a:latin typeface="+mj-lt"/>
              </a:rPr>
              <a:t>ice</a:t>
            </a:r>
            <a:r>
              <a:rPr lang="en-US" sz="1400" dirty="0">
                <a:latin typeface="+mj-lt"/>
              </a:rPr>
              <a:t> and </a:t>
            </a:r>
            <a:r>
              <a:rPr lang="en-US" sz="1400" i="1" dirty="0">
                <a:latin typeface="+mj-lt"/>
              </a:rPr>
              <a:t>T</a:t>
            </a:r>
            <a:r>
              <a:rPr lang="en-US" sz="1400" baseline="-25000" dirty="0">
                <a:latin typeface="+mj-lt"/>
              </a:rPr>
              <a:t>NAT</a:t>
            </a:r>
            <a:r>
              <a:rPr lang="en-US" sz="1400" dirty="0">
                <a:latin typeface="+mj-lt"/>
              </a:rPr>
              <a:t>, respectively. </a:t>
            </a:r>
          </a:p>
        </p:txBody>
      </p:sp>
      <p:pic>
        <p:nvPicPr>
          <p:cNvPr id="10" name="Picture 9" descr="Graphical user interface, application, PowerPoint, surface chart&#10;&#10;Description automatically generated">
            <a:extLst>
              <a:ext uri="{FF2B5EF4-FFF2-40B4-BE49-F238E27FC236}">
                <a16:creationId xmlns:a16="http://schemas.microsoft.com/office/drawing/2014/main" id="{A2CBF4F7-89DE-4633-AA80-72BB01FF4B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470"/>
          <a:stretch/>
        </p:blipFill>
        <p:spPr>
          <a:xfrm>
            <a:off x="4744820" y="620336"/>
            <a:ext cx="4085910" cy="4706172"/>
          </a:xfrm>
          <a:prstGeom prst="rect">
            <a:avLst/>
          </a:prstGeom>
        </p:spPr>
      </p:pic>
    </p:spTree>
    <p:extLst>
      <p:ext uri="{BB962C8B-B14F-4D97-AF65-F5344CB8AC3E}">
        <p14:creationId xmlns:p14="http://schemas.microsoft.com/office/powerpoint/2010/main" val="976072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4167" y="8549"/>
            <a:ext cx="9101077" cy="461665"/>
          </a:xfrm>
          <a:prstGeom prst="rect">
            <a:avLst/>
          </a:prstGeom>
          <a:noFill/>
        </p:spPr>
        <p:txBody>
          <a:bodyPr wrap="square" rtlCol="0">
            <a:spAutoFit/>
          </a:bodyPr>
          <a:lstStyle/>
          <a:p>
            <a:pPr algn="ctr"/>
            <a:r>
              <a:rPr lang="en-US" sz="2400" b="1" i="1" dirty="0"/>
              <a:t>Two-Dimensional Multi-Channel PSC Detection Algorithm</a:t>
            </a:r>
          </a:p>
        </p:txBody>
      </p:sp>
      <p:sp>
        <p:nvSpPr>
          <p:cNvPr id="6" name="TextBox 5">
            <a:extLst>
              <a:ext uri="{FF2B5EF4-FFF2-40B4-BE49-F238E27FC236}">
                <a16:creationId xmlns:a16="http://schemas.microsoft.com/office/drawing/2014/main" id="{90451DFB-EE90-4318-9F84-5D4DAB13C68B}"/>
              </a:ext>
            </a:extLst>
          </p:cNvPr>
          <p:cNvSpPr txBox="1"/>
          <p:nvPr/>
        </p:nvSpPr>
        <p:spPr>
          <a:xfrm>
            <a:off x="133938" y="599493"/>
            <a:ext cx="3884577" cy="5816977"/>
          </a:xfrm>
          <a:prstGeom prst="rect">
            <a:avLst/>
          </a:prstGeom>
          <a:noFill/>
        </p:spPr>
        <p:txBody>
          <a:bodyPr wrap="square" rtlCol="0">
            <a:spAutoFit/>
          </a:bodyPr>
          <a:lstStyle/>
          <a:p>
            <a:pPr lvl="0" indent="457200" algn="just">
              <a:spcBef>
                <a:spcPts val="600"/>
              </a:spcBef>
              <a:spcAft>
                <a:spcPts val="600"/>
              </a:spcAft>
            </a:pPr>
            <a:r>
              <a:rPr lang="en-US" sz="1200" dirty="0">
                <a:latin typeface="+mj-lt"/>
              </a:rPr>
              <a:t>We will adapt and optimize a new, more robust two-dimensional and multi-channel detection algorithm (2D-McDA, see </a:t>
            </a:r>
            <a:r>
              <a:rPr lang="fr-FR" sz="1200" dirty="0">
                <a:latin typeface="+mj-lt"/>
              </a:rPr>
              <a:t>Vaillant de Guélis et al., 2021</a:t>
            </a:r>
            <a:r>
              <a:rPr lang="en-US" sz="1200" dirty="0">
                <a:latin typeface="+mj-lt"/>
              </a:rPr>
              <a:t>) for detection of PSCs in our Gen3 algorithm. This context-sensitive feature finder algorithm is applied to a 2D lidar "scene"; i.e., to the image formed by many successive lidar profiles, and detects those features as outliers relative to the expected molecular backscatter component in all three CALIOP channels: 532 nm parallel, 532 nm perpendicular, and 1064 nm total. </a:t>
            </a:r>
            <a:r>
              <a:rPr lang="en-US" sz="1200" b="1" dirty="0">
                <a:latin typeface="+mj-lt"/>
              </a:rPr>
              <a:t>Figure 4a,b </a:t>
            </a:r>
            <a:r>
              <a:rPr lang="en-US" sz="1200" dirty="0">
                <a:latin typeface="+mj-lt"/>
              </a:rPr>
              <a:t>show</a:t>
            </a:r>
            <a:r>
              <a:rPr lang="en-US" sz="1200" b="1" dirty="0">
                <a:latin typeface="+mj-lt"/>
              </a:rPr>
              <a:t> </a:t>
            </a:r>
            <a:r>
              <a:rPr lang="en-US" sz="1200" dirty="0">
                <a:latin typeface="+mj-lt"/>
              </a:rPr>
              <a:t>the CALIOP v2 feature detection in the 17 July 2008 PSC scene and a first attempt (with no optimization) at detecting features with 2D-McDA along the same orbit track. Some portions of the PSC scene are detected with 2D-McDA using only the 532-nm channels (red, yellow, and orange points in </a:t>
            </a:r>
            <a:r>
              <a:rPr lang="en-US" sz="1200" b="1" dirty="0">
                <a:latin typeface="+mj-lt"/>
              </a:rPr>
              <a:t>Figure 4b</a:t>
            </a:r>
            <a:r>
              <a:rPr lang="en-US" sz="1200" dirty="0">
                <a:latin typeface="+mj-lt"/>
              </a:rPr>
              <a:t>), but the large regions color-coded in black show that additional information comes through incorporating the 1064-nm channel.  Comparison with the v2 composition curtain in </a:t>
            </a:r>
            <a:r>
              <a:rPr lang="en-US" sz="1200" b="1" dirty="0">
                <a:latin typeface="+mj-lt"/>
              </a:rPr>
              <a:t>Figure 1a</a:t>
            </a:r>
            <a:r>
              <a:rPr lang="en-US" sz="1200" dirty="0">
                <a:latin typeface="+mj-lt"/>
              </a:rPr>
              <a:t> shows the primary composition of the black color-coded regions of the scene in </a:t>
            </a:r>
            <a:r>
              <a:rPr lang="en-US" sz="1200" b="1" dirty="0">
                <a:latin typeface="+mj-lt"/>
              </a:rPr>
              <a:t>Figure 4b </a:t>
            </a:r>
            <a:r>
              <a:rPr lang="en-US" sz="1200" dirty="0">
                <a:latin typeface="+mj-lt"/>
              </a:rPr>
              <a:t>is ice – for the synoptic-scale features - or wave ice for the three narrow, nearly vertical features near the left edge of the scene. </a:t>
            </a:r>
            <a:r>
              <a:rPr lang="en-US" sz="1200" b="1" dirty="0">
                <a:latin typeface="+mj-lt"/>
              </a:rPr>
              <a:t>Figure 4c </a:t>
            </a:r>
            <a:r>
              <a:rPr lang="en-US" sz="1200" dirty="0">
                <a:latin typeface="+mj-lt"/>
              </a:rPr>
              <a:t>shows the attenuated color ratio (</a:t>
            </a:r>
            <a:r>
              <a:rPr lang="en-US" sz="1200" i="1" dirty="0">
                <a:latin typeface="+mj-lt"/>
              </a:rPr>
              <a:t>β’</a:t>
            </a:r>
            <a:r>
              <a:rPr lang="en-US" sz="1200" baseline="-25000" dirty="0">
                <a:latin typeface="+mj-lt"/>
              </a:rPr>
              <a:t>1064</a:t>
            </a:r>
            <a:r>
              <a:rPr lang="en-US" sz="1200" dirty="0">
                <a:latin typeface="+mj-lt"/>
              </a:rPr>
              <a:t>/ </a:t>
            </a:r>
            <a:r>
              <a:rPr lang="en-US" sz="1200" i="1" dirty="0">
                <a:latin typeface="+mj-lt"/>
              </a:rPr>
              <a:t>β’</a:t>
            </a:r>
            <a:r>
              <a:rPr lang="en-US" sz="1200" baseline="-25000" dirty="0">
                <a:latin typeface="+mj-lt"/>
              </a:rPr>
              <a:t>532</a:t>
            </a:r>
            <a:r>
              <a:rPr lang="en-US" sz="1200" dirty="0">
                <a:latin typeface="+mj-lt"/>
              </a:rPr>
              <a:t>). This ratio is significantly smaller in the wave ice clouds than in the synoptic scale ice PSCs, indicating that the 1064-nm data may provide additional information on the wave ice particle size distribution as an input to the Gen3 composition and particle characterization algorithm.</a:t>
            </a:r>
          </a:p>
        </p:txBody>
      </p:sp>
      <p:sp>
        <p:nvSpPr>
          <p:cNvPr id="28" name="TextBox 27">
            <a:extLst>
              <a:ext uri="{FF2B5EF4-FFF2-40B4-BE49-F238E27FC236}">
                <a16:creationId xmlns:a16="http://schemas.microsoft.com/office/drawing/2014/main" id="{5B25BCCA-D305-4BB0-8DF4-C7614D436FC0}"/>
              </a:ext>
            </a:extLst>
          </p:cNvPr>
          <p:cNvSpPr txBox="1"/>
          <p:nvPr/>
        </p:nvSpPr>
        <p:spPr>
          <a:xfrm>
            <a:off x="4341572" y="5618066"/>
            <a:ext cx="4237836" cy="1015663"/>
          </a:xfrm>
          <a:prstGeom prst="rect">
            <a:avLst/>
          </a:prstGeom>
          <a:noFill/>
        </p:spPr>
        <p:txBody>
          <a:bodyPr wrap="square">
            <a:spAutoFit/>
          </a:bodyPr>
          <a:lstStyle/>
          <a:p>
            <a:pPr algn="just"/>
            <a:r>
              <a:rPr lang="en-US" sz="1200" b="1" dirty="0">
                <a:latin typeface="+mj-lt"/>
              </a:rPr>
              <a:t>Figure 4.   </a:t>
            </a:r>
            <a:r>
              <a:rPr lang="en-US" sz="1200" dirty="0">
                <a:latin typeface="+mj-lt"/>
              </a:rPr>
              <a:t>(a) CALIOP v2 PSCs detected using </a:t>
            </a:r>
            <a:r>
              <a:rPr lang="en-US" sz="1200" i="1" dirty="0">
                <a:latin typeface="+mj-lt"/>
              </a:rPr>
              <a:t>R</a:t>
            </a:r>
            <a:r>
              <a:rPr lang="en-US" sz="1200" baseline="-25000" dirty="0">
                <a:latin typeface="+mj-lt"/>
              </a:rPr>
              <a:t>532</a:t>
            </a:r>
            <a:r>
              <a:rPr lang="en-US" sz="1200" dirty="0">
                <a:latin typeface="+mj-lt"/>
              </a:rPr>
              <a:t> and </a:t>
            </a:r>
            <a:r>
              <a:rPr lang="en-US" sz="1200" i="1" dirty="0">
                <a:latin typeface="+mj-lt"/>
              </a:rPr>
              <a:t>β</a:t>
            </a:r>
            <a:r>
              <a:rPr lang="en-US" sz="1200" baseline="-25000" dirty="0">
                <a:latin typeface="+mj-lt"/>
              </a:rPr>
              <a:t>532, ⊥  </a:t>
            </a:r>
            <a:r>
              <a:rPr lang="en-US" sz="1200" dirty="0">
                <a:latin typeface="+mj-lt"/>
              </a:rPr>
              <a:t>along a 17 July 2008 orbit track; (b) Features detected by 2D-McDA along the same track, color-coded by CALIOP channel(s) used; (c) CALIOP measured attenuated color ratio (</a:t>
            </a:r>
            <a:r>
              <a:rPr lang="en-US" sz="1200" i="1" dirty="0">
                <a:latin typeface="+mj-lt"/>
              </a:rPr>
              <a:t>β</a:t>
            </a:r>
            <a:r>
              <a:rPr lang="en-US" sz="1200" dirty="0">
                <a:latin typeface="+mj-lt"/>
              </a:rPr>
              <a:t>’</a:t>
            </a:r>
            <a:r>
              <a:rPr lang="en-US" sz="1200" baseline="-25000" dirty="0">
                <a:latin typeface="+mj-lt"/>
              </a:rPr>
              <a:t>1064</a:t>
            </a:r>
            <a:r>
              <a:rPr lang="en-US" sz="1200" dirty="0">
                <a:latin typeface="+mj-lt"/>
              </a:rPr>
              <a:t>/ </a:t>
            </a:r>
            <a:r>
              <a:rPr lang="en-US" sz="1200" i="1" dirty="0">
                <a:latin typeface="+mj-lt"/>
              </a:rPr>
              <a:t>β</a:t>
            </a:r>
            <a:r>
              <a:rPr lang="en-US" sz="1200" dirty="0">
                <a:latin typeface="+mj-lt"/>
              </a:rPr>
              <a:t>’</a:t>
            </a:r>
            <a:r>
              <a:rPr lang="en-US" sz="1200" baseline="-25000" dirty="0">
                <a:latin typeface="+mj-lt"/>
              </a:rPr>
              <a:t>532</a:t>
            </a:r>
            <a:r>
              <a:rPr lang="en-US" sz="1200" dirty="0">
                <a:latin typeface="+mj-lt"/>
              </a:rPr>
              <a:t>) along the same track. </a:t>
            </a:r>
          </a:p>
        </p:txBody>
      </p:sp>
      <p:pic>
        <p:nvPicPr>
          <p:cNvPr id="7" name="Picture 6">
            <a:extLst>
              <a:ext uri="{FF2B5EF4-FFF2-40B4-BE49-F238E27FC236}">
                <a16:creationId xmlns:a16="http://schemas.microsoft.com/office/drawing/2014/main" id="{E14541F7-BBFB-4B14-9F18-270EF57937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9564" y="585428"/>
            <a:ext cx="4925914" cy="4917424"/>
          </a:xfrm>
          <a:prstGeom prst="rect">
            <a:avLst/>
          </a:prstGeom>
        </p:spPr>
      </p:pic>
    </p:spTree>
    <p:extLst>
      <p:ext uri="{BB962C8B-B14F-4D97-AF65-F5344CB8AC3E}">
        <p14:creationId xmlns:p14="http://schemas.microsoft.com/office/powerpoint/2010/main" val="1458833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0" y="14717"/>
            <a:ext cx="9101077" cy="461665"/>
          </a:xfrm>
          <a:prstGeom prst="rect">
            <a:avLst/>
          </a:prstGeom>
          <a:noFill/>
        </p:spPr>
        <p:txBody>
          <a:bodyPr wrap="square" rtlCol="0">
            <a:spAutoFit/>
          </a:bodyPr>
          <a:lstStyle/>
          <a:p>
            <a:pPr algn="ctr"/>
            <a:r>
              <a:rPr lang="en-US" sz="2400" b="1" i="1" dirty="0"/>
              <a:t>Multi-Parameter Composition and Particle Characterization</a:t>
            </a:r>
          </a:p>
        </p:txBody>
      </p:sp>
      <p:sp>
        <p:nvSpPr>
          <p:cNvPr id="6" name="TextBox 5">
            <a:extLst>
              <a:ext uri="{FF2B5EF4-FFF2-40B4-BE49-F238E27FC236}">
                <a16:creationId xmlns:a16="http://schemas.microsoft.com/office/drawing/2014/main" id="{90451DFB-EE90-4318-9F84-5D4DAB13C68B}"/>
              </a:ext>
            </a:extLst>
          </p:cNvPr>
          <p:cNvSpPr txBox="1"/>
          <p:nvPr/>
        </p:nvSpPr>
        <p:spPr>
          <a:xfrm>
            <a:off x="133938" y="599493"/>
            <a:ext cx="8700980" cy="2462213"/>
          </a:xfrm>
          <a:prstGeom prst="rect">
            <a:avLst/>
          </a:prstGeom>
          <a:noFill/>
        </p:spPr>
        <p:txBody>
          <a:bodyPr wrap="square" rtlCol="0">
            <a:spAutoFit/>
          </a:bodyPr>
          <a:lstStyle/>
          <a:p>
            <a:pPr lvl="0" indent="457200" algn="just">
              <a:spcBef>
                <a:spcPts val="600"/>
              </a:spcBef>
              <a:spcAft>
                <a:spcPts val="600"/>
              </a:spcAft>
            </a:pPr>
            <a:r>
              <a:rPr lang="en-US" sz="1400" dirty="0">
                <a:latin typeface="+mj-lt"/>
              </a:rPr>
              <a:t>The </a:t>
            </a:r>
            <a:r>
              <a:rPr lang="en-US" sz="1400" i="1" dirty="0">
                <a:latin typeface="+mj-lt"/>
              </a:rPr>
              <a:t>R</a:t>
            </a:r>
            <a:r>
              <a:rPr lang="en-US" sz="1400" baseline="-25000" dirty="0">
                <a:latin typeface="+mj-lt"/>
              </a:rPr>
              <a:t>532, ⊥</a:t>
            </a:r>
            <a:r>
              <a:rPr lang="en-US" sz="1400" dirty="0">
                <a:latin typeface="+mj-lt"/>
              </a:rPr>
              <a:t>, </a:t>
            </a:r>
            <a:r>
              <a:rPr lang="en-US" sz="1400" i="1" dirty="0">
                <a:latin typeface="+mj-lt"/>
              </a:rPr>
              <a:t>R</a:t>
            </a:r>
            <a:r>
              <a:rPr lang="en-US" sz="1400" baseline="-25000" dirty="0">
                <a:latin typeface="+mj-lt"/>
              </a:rPr>
              <a:t>532, ∥</a:t>
            </a:r>
            <a:r>
              <a:rPr lang="en-US" sz="1400" dirty="0">
                <a:latin typeface="+mj-lt"/>
              </a:rPr>
              <a:t>, and </a:t>
            </a:r>
            <a:r>
              <a:rPr lang="en-US" sz="1400" i="1" dirty="0">
                <a:latin typeface="+mj-lt"/>
              </a:rPr>
              <a:t>R</a:t>
            </a:r>
            <a:r>
              <a:rPr lang="en-US" sz="1400" baseline="-25000" dirty="0">
                <a:latin typeface="+mj-lt"/>
              </a:rPr>
              <a:t>1064</a:t>
            </a:r>
            <a:r>
              <a:rPr lang="en-US" sz="1400" dirty="0">
                <a:latin typeface="+mj-lt"/>
              </a:rPr>
              <a:t> lidar parameters used for PSC detection in 2D-McDA will be directly incorporated into the composition classification algorithm. </a:t>
            </a:r>
            <a:r>
              <a:rPr lang="en-US" sz="1400" b="1" dirty="0">
                <a:latin typeface="+mj-lt"/>
              </a:rPr>
              <a:t>Figure 5a </a:t>
            </a:r>
            <a:r>
              <a:rPr lang="en-US" sz="1400" dirty="0">
                <a:latin typeface="+mj-lt"/>
              </a:rPr>
              <a:t>shows temperature-dependent theoretical optical calculations plotted in the new </a:t>
            </a:r>
            <a:r>
              <a:rPr lang="en-US" sz="1400" i="1" dirty="0">
                <a:latin typeface="+mj-lt"/>
              </a:rPr>
              <a:t>R</a:t>
            </a:r>
            <a:r>
              <a:rPr lang="en-US" sz="1400" baseline="-25000" dirty="0">
                <a:latin typeface="+mj-lt"/>
              </a:rPr>
              <a:t>532, ⊥ </a:t>
            </a:r>
            <a:r>
              <a:rPr lang="en-US" sz="1400" dirty="0">
                <a:latin typeface="+mj-lt"/>
              </a:rPr>
              <a:t>vs. </a:t>
            </a:r>
            <a:r>
              <a:rPr lang="en-US" sz="1400" i="1" dirty="0">
                <a:latin typeface="+mj-lt"/>
              </a:rPr>
              <a:t>R</a:t>
            </a:r>
            <a:r>
              <a:rPr lang="en-US" sz="1400" baseline="-25000" dirty="0">
                <a:latin typeface="+mj-lt"/>
              </a:rPr>
              <a:t>532, ∥ </a:t>
            </a:r>
            <a:r>
              <a:rPr lang="en-US" sz="1400" dirty="0">
                <a:latin typeface="+mj-lt"/>
              </a:rPr>
              <a:t>optical coordinate system for non-equilibrium mixtures of SSA or STS droplets and NAT or ice particles under nominal stratospheric conditions. Utilizing the 2D-McDA coordinates (</a:t>
            </a:r>
            <a:r>
              <a:rPr lang="en-US" sz="1400" i="1" dirty="0">
                <a:latin typeface="+mj-lt"/>
              </a:rPr>
              <a:t>R</a:t>
            </a:r>
            <a:r>
              <a:rPr lang="en-US" sz="1400" baseline="-25000" dirty="0">
                <a:latin typeface="+mj-lt"/>
              </a:rPr>
              <a:t>532, ⊥ </a:t>
            </a:r>
            <a:r>
              <a:rPr lang="en-US" sz="1400" dirty="0">
                <a:latin typeface="+mj-lt"/>
              </a:rPr>
              <a:t>vs. </a:t>
            </a:r>
            <a:r>
              <a:rPr lang="en-US" sz="1400" i="1" dirty="0">
                <a:latin typeface="+mj-lt"/>
              </a:rPr>
              <a:t>R</a:t>
            </a:r>
            <a:r>
              <a:rPr lang="en-US" sz="1400" baseline="-25000" dirty="0">
                <a:latin typeface="+mj-lt"/>
              </a:rPr>
              <a:t>532, ∥</a:t>
            </a:r>
            <a:r>
              <a:rPr lang="en-US" sz="1400" dirty="0">
                <a:latin typeface="+mj-lt"/>
              </a:rPr>
              <a:t>) instead of the v2 coordinates (</a:t>
            </a:r>
            <a:r>
              <a:rPr lang="en-US" sz="1400" i="1" dirty="0">
                <a:latin typeface="+mj-lt"/>
              </a:rPr>
              <a:t>β</a:t>
            </a:r>
            <a:r>
              <a:rPr lang="en-US" sz="1400" baseline="-25000" dirty="0">
                <a:latin typeface="+mj-lt"/>
              </a:rPr>
              <a:t>532, ⊥ </a:t>
            </a:r>
            <a:r>
              <a:rPr lang="en-US" sz="1400" dirty="0">
                <a:latin typeface="+mj-lt"/>
              </a:rPr>
              <a:t>vs. </a:t>
            </a:r>
            <a:r>
              <a:rPr lang="en-US" sz="1400" i="1" dirty="0">
                <a:latin typeface="+mj-lt"/>
              </a:rPr>
              <a:t>R</a:t>
            </a:r>
            <a:r>
              <a:rPr lang="en-US" sz="1400" baseline="-25000" dirty="0">
                <a:latin typeface="+mj-lt"/>
              </a:rPr>
              <a:t>532</a:t>
            </a:r>
            <a:r>
              <a:rPr lang="en-US" sz="1400" dirty="0">
                <a:latin typeface="+mj-lt"/>
              </a:rPr>
              <a:t>) will allow for a cleaner separation between spherical and non-spherical particles since only the latter contribute to increases in </a:t>
            </a:r>
            <a:r>
              <a:rPr lang="en-US" sz="1400" i="1" dirty="0">
                <a:latin typeface="+mj-lt"/>
              </a:rPr>
              <a:t>R</a:t>
            </a:r>
            <a:r>
              <a:rPr lang="en-US" sz="1400" baseline="-25000" dirty="0">
                <a:latin typeface="+mj-lt"/>
              </a:rPr>
              <a:t>532, ⊥</a:t>
            </a:r>
            <a:r>
              <a:rPr lang="en-US" sz="1400" dirty="0">
                <a:latin typeface="+mj-lt"/>
              </a:rPr>
              <a:t>. </a:t>
            </a:r>
            <a:r>
              <a:rPr lang="en-US" sz="1400" b="1" dirty="0">
                <a:latin typeface="+mj-lt"/>
              </a:rPr>
              <a:t>Figure 5b </a:t>
            </a:r>
            <a:r>
              <a:rPr lang="en-US" sz="1400" dirty="0">
                <a:latin typeface="+mj-lt"/>
              </a:rPr>
              <a:t>shows analogous optical calculations for denitrified conditions. Note that the parameter space occupied by STS and the NAT mixtures is considerably smaller than that for non-denitrified conditions, illustrating the essential role that knowledge of HNO</a:t>
            </a:r>
            <a:r>
              <a:rPr lang="en-US" sz="1400" baseline="-25000" dirty="0">
                <a:latin typeface="+mj-lt"/>
              </a:rPr>
              <a:t>3</a:t>
            </a:r>
            <a:r>
              <a:rPr lang="en-US" sz="1400" dirty="0">
                <a:latin typeface="+mj-lt"/>
              </a:rPr>
              <a:t> and H</a:t>
            </a:r>
            <a:r>
              <a:rPr lang="en-US" sz="1400" baseline="-25000" dirty="0">
                <a:latin typeface="+mj-lt"/>
              </a:rPr>
              <a:t>2</a:t>
            </a:r>
            <a:r>
              <a:rPr lang="en-US" sz="1400" dirty="0">
                <a:latin typeface="+mj-lt"/>
              </a:rPr>
              <a:t>O abundances from the collocated MLS observations will have in establishing the boundary between NAT (and enhanced NAT) mixtures and ice PSCs in the Gen3 algorithm. </a:t>
            </a:r>
          </a:p>
        </p:txBody>
      </p:sp>
      <p:sp>
        <p:nvSpPr>
          <p:cNvPr id="28" name="TextBox 27">
            <a:extLst>
              <a:ext uri="{FF2B5EF4-FFF2-40B4-BE49-F238E27FC236}">
                <a16:creationId xmlns:a16="http://schemas.microsoft.com/office/drawing/2014/main" id="{5B25BCCA-D305-4BB0-8DF4-C7614D436FC0}"/>
              </a:ext>
            </a:extLst>
          </p:cNvPr>
          <p:cNvSpPr txBox="1"/>
          <p:nvPr/>
        </p:nvSpPr>
        <p:spPr>
          <a:xfrm>
            <a:off x="123980" y="6089230"/>
            <a:ext cx="8700980" cy="523220"/>
          </a:xfrm>
          <a:prstGeom prst="rect">
            <a:avLst/>
          </a:prstGeom>
          <a:noFill/>
        </p:spPr>
        <p:txBody>
          <a:bodyPr wrap="square">
            <a:spAutoFit/>
          </a:bodyPr>
          <a:lstStyle/>
          <a:p>
            <a:pPr algn="just"/>
            <a:r>
              <a:rPr lang="en-US" sz="1400" b="1" dirty="0">
                <a:latin typeface="+mj-lt"/>
              </a:rPr>
              <a:t>Figure 5</a:t>
            </a:r>
            <a:r>
              <a:rPr lang="en-US" sz="1400" dirty="0">
                <a:latin typeface="+mj-lt"/>
              </a:rPr>
              <a:t>. CALIOP Gen3 PSC theoretical optical calculations at 50 </a:t>
            </a:r>
            <a:r>
              <a:rPr lang="en-US" sz="1400" dirty="0" err="1">
                <a:latin typeface="+mj-lt"/>
              </a:rPr>
              <a:t>hPa</a:t>
            </a:r>
            <a:r>
              <a:rPr lang="en-US" sz="1400" dirty="0">
                <a:latin typeface="+mj-lt"/>
              </a:rPr>
              <a:t> for (a) nominal levels of HNO</a:t>
            </a:r>
            <a:r>
              <a:rPr lang="en-US" sz="1400" baseline="-25000" dirty="0">
                <a:latin typeface="+mj-lt"/>
              </a:rPr>
              <a:t>3</a:t>
            </a:r>
            <a:r>
              <a:rPr lang="en-US" sz="1400" dirty="0">
                <a:latin typeface="+mj-lt"/>
              </a:rPr>
              <a:t> and H</a:t>
            </a:r>
            <a:r>
              <a:rPr lang="en-US" sz="1400" baseline="-25000" dirty="0">
                <a:latin typeface="+mj-lt"/>
              </a:rPr>
              <a:t>2</a:t>
            </a:r>
            <a:r>
              <a:rPr lang="en-US" sz="1400" dirty="0">
                <a:latin typeface="+mj-lt"/>
              </a:rPr>
              <a:t>O; and (b) denitrified conditions. </a:t>
            </a:r>
          </a:p>
        </p:txBody>
      </p:sp>
      <p:pic>
        <p:nvPicPr>
          <p:cNvPr id="8" name="Picture 7">
            <a:extLst>
              <a:ext uri="{FF2B5EF4-FFF2-40B4-BE49-F238E27FC236}">
                <a16:creationId xmlns:a16="http://schemas.microsoft.com/office/drawing/2014/main" id="{9BA531CD-BF32-43F4-852C-A90E7C0BB7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18" y="2968144"/>
            <a:ext cx="7364904" cy="3121086"/>
          </a:xfrm>
          <a:prstGeom prst="rect">
            <a:avLst/>
          </a:prstGeom>
        </p:spPr>
      </p:pic>
    </p:spTree>
    <p:extLst>
      <p:ext uri="{BB962C8B-B14F-4D97-AF65-F5344CB8AC3E}">
        <p14:creationId xmlns:p14="http://schemas.microsoft.com/office/powerpoint/2010/main" val="2609499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76069" y="14717"/>
            <a:ext cx="9101077" cy="461665"/>
          </a:xfrm>
          <a:prstGeom prst="rect">
            <a:avLst/>
          </a:prstGeom>
          <a:noFill/>
        </p:spPr>
        <p:txBody>
          <a:bodyPr wrap="square" rtlCol="0">
            <a:spAutoFit/>
          </a:bodyPr>
          <a:lstStyle/>
          <a:p>
            <a:pPr algn="ctr"/>
            <a:r>
              <a:rPr lang="en-US" sz="2400" b="1" i="1" dirty="0"/>
              <a:t>Chemical </a:t>
            </a:r>
            <a:r>
              <a:rPr lang="en-US" sz="2400" b="1" i="1" dirty="0" err="1"/>
              <a:t>Lagrangian</a:t>
            </a:r>
            <a:r>
              <a:rPr lang="en-US" sz="2400" b="1" i="1" dirty="0"/>
              <a:t> Model of the Stratosphere (</a:t>
            </a:r>
            <a:r>
              <a:rPr lang="en-US" sz="2400" b="1" i="1" dirty="0" err="1"/>
              <a:t>CLaMS</a:t>
            </a:r>
            <a:r>
              <a:rPr lang="en-US" sz="2400" b="1" i="1" dirty="0"/>
              <a:t>)</a:t>
            </a:r>
          </a:p>
        </p:txBody>
      </p:sp>
      <p:sp>
        <p:nvSpPr>
          <p:cNvPr id="6" name="TextBox 5">
            <a:extLst>
              <a:ext uri="{FF2B5EF4-FFF2-40B4-BE49-F238E27FC236}">
                <a16:creationId xmlns:a16="http://schemas.microsoft.com/office/drawing/2014/main" id="{90451DFB-EE90-4318-9F84-5D4DAB13C68B}"/>
              </a:ext>
            </a:extLst>
          </p:cNvPr>
          <p:cNvSpPr txBox="1"/>
          <p:nvPr/>
        </p:nvSpPr>
        <p:spPr>
          <a:xfrm>
            <a:off x="132533" y="476382"/>
            <a:ext cx="8700980" cy="2462213"/>
          </a:xfrm>
          <a:prstGeom prst="rect">
            <a:avLst/>
          </a:prstGeom>
          <a:noFill/>
        </p:spPr>
        <p:txBody>
          <a:bodyPr wrap="square" rtlCol="0">
            <a:spAutoFit/>
          </a:bodyPr>
          <a:lstStyle/>
          <a:p>
            <a:pPr lvl="0" indent="457200" algn="just">
              <a:spcBef>
                <a:spcPts val="600"/>
              </a:spcBef>
              <a:spcAft>
                <a:spcPts val="600"/>
              </a:spcAft>
            </a:pPr>
            <a:r>
              <a:rPr lang="en-US" sz="1400" dirty="0">
                <a:latin typeface="+mj-lt"/>
              </a:rPr>
              <a:t>The </a:t>
            </a:r>
            <a:r>
              <a:rPr lang="en-US" sz="1400" i="1" dirty="0">
                <a:latin typeface="+mj-lt"/>
              </a:rPr>
              <a:t>R</a:t>
            </a:r>
            <a:r>
              <a:rPr lang="en-US" sz="1400" baseline="-25000" dirty="0">
                <a:latin typeface="+mj-lt"/>
              </a:rPr>
              <a:t>532, ⊥</a:t>
            </a:r>
            <a:r>
              <a:rPr lang="en-US" sz="1400" dirty="0">
                <a:latin typeface="+mj-lt"/>
              </a:rPr>
              <a:t>, </a:t>
            </a:r>
            <a:r>
              <a:rPr lang="en-US" sz="1400" i="1" dirty="0">
                <a:latin typeface="+mj-lt"/>
              </a:rPr>
              <a:t>R</a:t>
            </a:r>
            <a:r>
              <a:rPr lang="en-US" sz="1400" baseline="-25000" dirty="0">
                <a:latin typeface="+mj-lt"/>
              </a:rPr>
              <a:t>532, ∥</a:t>
            </a:r>
            <a:r>
              <a:rPr lang="en-US" sz="1400" dirty="0">
                <a:latin typeface="+mj-lt"/>
              </a:rPr>
              <a:t>, and </a:t>
            </a:r>
            <a:r>
              <a:rPr lang="en-US" sz="1400" i="1" dirty="0">
                <a:latin typeface="+mj-lt"/>
              </a:rPr>
              <a:t>R</a:t>
            </a:r>
            <a:r>
              <a:rPr lang="en-US" sz="1400" baseline="-25000" dirty="0">
                <a:latin typeface="+mj-lt"/>
              </a:rPr>
              <a:t>1064</a:t>
            </a:r>
            <a:r>
              <a:rPr lang="en-US" sz="1400" dirty="0">
                <a:latin typeface="+mj-lt"/>
              </a:rPr>
              <a:t> lidar parameters used for PSC detection in 2D-McDA will be directly incorporated into the composition classification algorithm. </a:t>
            </a:r>
            <a:r>
              <a:rPr lang="en-US" sz="1400" b="1" dirty="0">
                <a:latin typeface="+mj-lt"/>
              </a:rPr>
              <a:t>Figure 5a </a:t>
            </a:r>
            <a:r>
              <a:rPr lang="en-US" sz="1400" dirty="0">
                <a:latin typeface="+mj-lt"/>
              </a:rPr>
              <a:t>shows temperature-dependent theoretical optical calculations plotted in the new </a:t>
            </a:r>
            <a:r>
              <a:rPr lang="en-US" sz="1400" i="1" dirty="0">
                <a:latin typeface="+mj-lt"/>
              </a:rPr>
              <a:t>R</a:t>
            </a:r>
            <a:r>
              <a:rPr lang="en-US" sz="1400" baseline="-25000" dirty="0">
                <a:latin typeface="+mj-lt"/>
              </a:rPr>
              <a:t>532, ⊥ </a:t>
            </a:r>
            <a:r>
              <a:rPr lang="en-US" sz="1400" dirty="0">
                <a:latin typeface="+mj-lt"/>
              </a:rPr>
              <a:t>vs. </a:t>
            </a:r>
            <a:r>
              <a:rPr lang="en-US" sz="1400" i="1" dirty="0">
                <a:latin typeface="+mj-lt"/>
              </a:rPr>
              <a:t>R</a:t>
            </a:r>
            <a:r>
              <a:rPr lang="en-US" sz="1400" baseline="-25000" dirty="0">
                <a:latin typeface="+mj-lt"/>
              </a:rPr>
              <a:t>532, ∥ </a:t>
            </a:r>
            <a:r>
              <a:rPr lang="en-US" sz="1400" dirty="0">
                <a:latin typeface="+mj-lt"/>
              </a:rPr>
              <a:t>optical coordinate system for non-equilibrium mixtures of SSA or STS droplets and NAT or ice particles under nominal stratospheric conditions. Utilizing the 2D-McDA coordinates (</a:t>
            </a:r>
            <a:r>
              <a:rPr lang="en-US" sz="1400" i="1" dirty="0">
                <a:latin typeface="+mj-lt"/>
              </a:rPr>
              <a:t>R</a:t>
            </a:r>
            <a:r>
              <a:rPr lang="en-US" sz="1400" baseline="-25000" dirty="0">
                <a:latin typeface="+mj-lt"/>
              </a:rPr>
              <a:t>532, ⊥ </a:t>
            </a:r>
            <a:r>
              <a:rPr lang="en-US" sz="1400" dirty="0">
                <a:latin typeface="+mj-lt"/>
              </a:rPr>
              <a:t>vs. </a:t>
            </a:r>
            <a:r>
              <a:rPr lang="en-US" sz="1400" i="1" dirty="0">
                <a:latin typeface="+mj-lt"/>
              </a:rPr>
              <a:t>R</a:t>
            </a:r>
            <a:r>
              <a:rPr lang="en-US" sz="1400" baseline="-25000" dirty="0">
                <a:latin typeface="+mj-lt"/>
              </a:rPr>
              <a:t>532, ∥</a:t>
            </a:r>
            <a:r>
              <a:rPr lang="en-US" sz="1400" dirty="0">
                <a:latin typeface="+mj-lt"/>
              </a:rPr>
              <a:t>) instead of the v2 coordinates (</a:t>
            </a:r>
            <a:r>
              <a:rPr lang="en-US" sz="1400" i="1" dirty="0">
                <a:latin typeface="+mj-lt"/>
              </a:rPr>
              <a:t>β</a:t>
            </a:r>
            <a:r>
              <a:rPr lang="en-US" sz="1400" baseline="-25000" dirty="0">
                <a:latin typeface="+mj-lt"/>
              </a:rPr>
              <a:t>532, ⊥ </a:t>
            </a:r>
            <a:r>
              <a:rPr lang="en-US" sz="1400" dirty="0">
                <a:latin typeface="+mj-lt"/>
              </a:rPr>
              <a:t>vs. </a:t>
            </a:r>
            <a:r>
              <a:rPr lang="en-US" sz="1400" i="1" dirty="0">
                <a:latin typeface="+mj-lt"/>
              </a:rPr>
              <a:t>R</a:t>
            </a:r>
            <a:r>
              <a:rPr lang="en-US" sz="1400" baseline="-25000" dirty="0">
                <a:latin typeface="+mj-lt"/>
              </a:rPr>
              <a:t>532</a:t>
            </a:r>
            <a:r>
              <a:rPr lang="en-US" sz="1400" dirty="0">
                <a:latin typeface="+mj-lt"/>
              </a:rPr>
              <a:t>) will allow for a cleaner separation between spherical and non-spherical particles since only the latter contribute to increases in </a:t>
            </a:r>
            <a:r>
              <a:rPr lang="en-US" sz="1400" i="1" dirty="0">
                <a:latin typeface="+mj-lt"/>
              </a:rPr>
              <a:t>R</a:t>
            </a:r>
            <a:r>
              <a:rPr lang="en-US" sz="1400" baseline="-25000" dirty="0">
                <a:latin typeface="+mj-lt"/>
              </a:rPr>
              <a:t>532, ⊥</a:t>
            </a:r>
            <a:r>
              <a:rPr lang="en-US" sz="1400" dirty="0">
                <a:latin typeface="+mj-lt"/>
              </a:rPr>
              <a:t>. </a:t>
            </a:r>
            <a:r>
              <a:rPr lang="en-US" sz="1400" b="1" dirty="0">
                <a:latin typeface="+mj-lt"/>
              </a:rPr>
              <a:t>Figure 5b </a:t>
            </a:r>
            <a:r>
              <a:rPr lang="en-US" sz="1400" dirty="0">
                <a:latin typeface="+mj-lt"/>
              </a:rPr>
              <a:t>shows analogous optical calculations for denitrified conditions. Note that the parameter space occupied by STS and the NAT mixtures is considerably smaller than that for non-denitrified conditions, illustrating the essential role that knowledge of HNO</a:t>
            </a:r>
            <a:r>
              <a:rPr lang="en-US" sz="1400" baseline="-25000" dirty="0">
                <a:latin typeface="+mj-lt"/>
              </a:rPr>
              <a:t>3</a:t>
            </a:r>
            <a:r>
              <a:rPr lang="en-US" sz="1400" dirty="0">
                <a:latin typeface="+mj-lt"/>
              </a:rPr>
              <a:t> and H</a:t>
            </a:r>
            <a:r>
              <a:rPr lang="en-US" sz="1400" baseline="-25000" dirty="0">
                <a:latin typeface="+mj-lt"/>
              </a:rPr>
              <a:t>2</a:t>
            </a:r>
            <a:r>
              <a:rPr lang="en-US" sz="1400" dirty="0">
                <a:latin typeface="+mj-lt"/>
              </a:rPr>
              <a:t>O abundances from the collocated MLS observations will have in establishing the boundary between NAT (and enhanced NAT) mixtures and ice PSCs in the Gen3 algorithm. </a:t>
            </a:r>
          </a:p>
        </p:txBody>
      </p:sp>
      <p:sp>
        <p:nvSpPr>
          <p:cNvPr id="28" name="TextBox 27">
            <a:extLst>
              <a:ext uri="{FF2B5EF4-FFF2-40B4-BE49-F238E27FC236}">
                <a16:creationId xmlns:a16="http://schemas.microsoft.com/office/drawing/2014/main" id="{5B25BCCA-D305-4BB0-8DF4-C7614D436FC0}"/>
              </a:ext>
            </a:extLst>
          </p:cNvPr>
          <p:cNvSpPr txBox="1"/>
          <p:nvPr/>
        </p:nvSpPr>
        <p:spPr>
          <a:xfrm>
            <a:off x="1522820" y="6395705"/>
            <a:ext cx="8700980" cy="307777"/>
          </a:xfrm>
          <a:prstGeom prst="rect">
            <a:avLst/>
          </a:prstGeom>
          <a:noFill/>
        </p:spPr>
        <p:txBody>
          <a:bodyPr wrap="square">
            <a:spAutoFit/>
          </a:bodyPr>
          <a:lstStyle/>
          <a:p>
            <a:pPr algn="just"/>
            <a:r>
              <a:rPr lang="en-US" sz="1400" b="1" dirty="0">
                <a:latin typeface="+mj-lt"/>
              </a:rPr>
              <a:t>Figure 6</a:t>
            </a:r>
            <a:r>
              <a:rPr lang="en-US" sz="1400" dirty="0">
                <a:latin typeface="+mj-lt"/>
              </a:rPr>
              <a:t>. </a:t>
            </a:r>
            <a:r>
              <a:rPr lang="en-US" sz="1400" dirty="0" err="1">
                <a:latin typeface="+mj-lt"/>
              </a:rPr>
              <a:t>CLaMS</a:t>
            </a:r>
            <a:r>
              <a:rPr lang="en-US" sz="1400" dirty="0">
                <a:latin typeface="+mj-lt"/>
              </a:rPr>
              <a:t> simulation of PSCs for the CALIOP orbit on 18 January 2010.  </a:t>
            </a:r>
          </a:p>
        </p:txBody>
      </p:sp>
      <p:pic>
        <p:nvPicPr>
          <p:cNvPr id="10" name="Picture 9" descr="Graphical user interface, application, PowerPoint, surface chart&#10;&#10;Description automatically generated">
            <a:extLst>
              <a:ext uri="{FF2B5EF4-FFF2-40B4-BE49-F238E27FC236}">
                <a16:creationId xmlns:a16="http://schemas.microsoft.com/office/drawing/2014/main" id="{5B5B50B8-B22A-4F09-B975-D42CD3F3CC1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33" t="67355" r="-1733" b="28"/>
          <a:stretch/>
        </p:blipFill>
        <p:spPr>
          <a:xfrm>
            <a:off x="1518829" y="2903524"/>
            <a:ext cx="6221556" cy="3513166"/>
          </a:xfrm>
          <a:prstGeom prst="rect">
            <a:avLst/>
          </a:prstGeom>
        </p:spPr>
      </p:pic>
    </p:spTree>
    <p:extLst>
      <p:ext uri="{BB962C8B-B14F-4D97-AF65-F5344CB8AC3E}">
        <p14:creationId xmlns:p14="http://schemas.microsoft.com/office/powerpoint/2010/main" val="174187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76069" y="14717"/>
            <a:ext cx="9101077" cy="461665"/>
          </a:xfrm>
          <a:prstGeom prst="rect">
            <a:avLst/>
          </a:prstGeom>
          <a:noFill/>
        </p:spPr>
        <p:txBody>
          <a:bodyPr wrap="square" rtlCol="0">
            <a:spAutoFit/>
          </a:bodyPr>
          <a:lstStyle/>
          <a:p>
            <a:pPr algn="ctr"/>
            <a:r>
              <a:rPr lang="en-US" sz="2400" b="1" i="1" dirty="0"/>
              <a:t>Multi-Decadal Trends in PSCs</a:t>
            </a:r>
          </a:p>
        </p:txBody>
      </p:sp>
      <p:sp>
        <p:nvSpPr>
          <p:cNvPr id="6" name="TextBox 5">
            <a:extLst>
              <a:ext uri="{FF2B5EF4-FFF2-40B4-BE49-F238E27FC236}">
                <a16:creationId xmlns:a16="http://schemas.microsoft.com/office/drawing/2014/main" id="{90451DFB-EE90-4318-9F84-5D4DAB13C68B}"/>
              </a:ext>
            </a:extLst>
          </p:cNvPr>
          <p:cNvSpPr txBox="1"/>
          <p:nvPr/>
        </p:nvSpPr>
        <p:spPr>
          <a:xfrm>
            <a:off x="132533" y="476382"/>
            <a:ext cx="8700980" cy="2985433"/>
          </a:xfrm>
          <a:prstGeom prst="rect">
            <a:avLst/>
          </a:prstGeom>
          <a:noFill/>
        </p:spPr>
        <p:txBody>
          <a:bodyPr wrap="square" rtlCol="0">
            <a:spAutoFit/>
          </a:bodyPr>
          <a:lstStyle/>
          <a:p>
            <a:pPr lvl="0" indent="457200" algn="just">
              <a:spcBef>
                <a:spcPts val="600"/>
              </a:spcBef>
              <a:spcAft>
                <a:spcPts val="600"/>
              </a:spcAft>
            </a:pPr>
            <a:r>
              <a:rPr lang="en-US" sz="1400" dirty="0">
                <a:latin typeface="+mj-lt"/>
              </a:rPr>
              <a:t>Comparison of PSC sighting frequencies from CALIOP and the Stratospheric Aerosol Measurement (SAM) II solar occultation instrument (Tritscher et al., 2021) showed that over decadal timescales, Antarctic PSC coverage is very similar between the CALIOP (2006-2017) and SAM II (1979-1989) eras, whereas there appears to have been a systematic increase with time in Arctic PSC occurrence in December and January (see </a:t>
            </a:r>
            <a:r>
              <a:rPr lang="en-US" sz="1400" b="1" dirty="0">
                <a:latin typeface="+mj-lt"/>
              </a:rPr>
              <a:t>Figure 7</a:t>
            </a:r>
            <a:r>
              <a:rPr lang="en-US" sz="1400" dirty="0">
                <a:latin typeface="+mj-lt"/>
              </a:rPr>
              <a:t>). </a:t>
            </a:r>
          </a:p>
          <a:p>
            <a:pPr indent="457200" algn="just">
              <a:spcBef>
                <a:spcPts val="600"/>
              </a:spcBef>
              <a:spcAft>
                <a:spcPts val="600"/>
              </a:spcAft>
            </a:pPr>
            <a:r>
              <a:rPr lang="en-US" sz="1400" dirty="0">
                <a:latin typeface="+mj-lt"/>
              </a:rPr>
              <a:t>We will extend the CALIOP/SAM II trend analyses to include the full CALIOP data record and further investigate the apparent upward trend in Arctic PSCs. In addition, we will also examine the 15+ year CALIOP PSC record itself for indications of trends in other PSC characteristics such as composition. We will also investigate potential drivers of any observed trend. For example, is there observational evidence of an increase in polar stratospheric water vapor and/or decrease in temperature? Is the CALIOP Arctic PSC record consistent with findings in the recent von der </a:t>
            </a:r>
            <a:r>
              <a:rPr lang="en-US" sz="1400" dirty="0" err="1">
                <a:latin typeface="+mj-lt"/>
              </a:rPr>
              <a:t>Gathen</a:t>
            </a:r>
            <a:r>
              <a:rPr lang="en-US" sz="1400" dirty="0">
                <a:latin typeface="+mj-lt"/>
              </a:rPr>
              <a:t> et al. (2021) and Feng et al. (2021) studies? </a:t>
            </a:r>
          </a:p>
          <a:p>
            <a:pPr lvl="0" indent="457200" algn="just">
              <a:spcBef>
                <a:spcPts val="600"/>
              </a:spcBef>
              <a:spcAft>
                <a:spcPts val="600"/>
              </a:spcAft>
            </a:pPr>
            <a:endParaRPr lang="en-US" sz="1400" dirty="0">
              <a:latin typeface="+mj-lt"/>
            </a:endParaRPr>
          </a:p>
        </p:txBody>
      </p:sp>
      <p:sp>
        <p:nvSpPr>
          <p:cNvPr id="28" name="TextBox 27">
            <a:extLst>
              <a:ext uri="{FF2B5EF4-FFF2-40B4-BE49-F238E27FC236}">
                <a16:creationId xmlns:a16="http://schemas.microsoft.com/office/drawing/2014/main" id="{5B25BCCA-D305-4BB0-8DF4-C7614D436FC0}"/>
              </a:ext>
            </a:extLst>
          </p:cNvPr>
          <p:cNvSpPr txBox="1"/>
          <p:nvPr/>
        </p:nvSpPr>
        <p:spPr>
          <a:xfrm>
            <a:off x="221510" y="6300881"/>
            <a:ext cx="8700980" cy="523220"/>
          </a:xfrm>
          <a:prstGeom prst="rect">
            <a:avLst/>
          </a:prstGeom>
          <a:noFill/>
        </p:spPr>
        <p:txBody>
          <a:bodyPr wrap="square">
            <a:spAutoFit/>
          </a:bodyPr>
          <a:lstStyle/>
          <a:p>
            <a:pPr algn="just"/>
            <a:r>
              <a:rPr lang="en-US" sz="1400" b="1" dirty="0">
                <a:latin typeface="+mj-lt"/>
              </a:rPr>
              <a:t>Figure 7</a:t>
            </a:r>
            <a:r>
              <a:rPr lang="en-US" sz="1400" dirty="0">
                <a:latin typeface="+mj-lt"/>
              </a:rPr>
              <a:t>. (a) Antarctic and (b) Arctic PSC column occurrence frequencies for CALIOP and SAM II along with 1-</a:t>
            </a:r>
            <a:r>
              <a:rPr lang="en-US" sz="1400" dirty="0">
                <a:latin typeface="Symbol" panose="05050102010706020507" pitchFamily="18" charset="2"/>
              </a:rPr>
              <a:t>s</a:t>
            </a:r>
            <a:r>
              <a:rPr lang="en-US" sz="1400" dirty="0">
                <a:latin typeface="+mj-lt"/>
              </a:rPr>
              <a:t> uncertainties in the means. </a:t>
            </a:r>
          </a:p>
        </p:txBody>
      </p:sp>
      <p:pic>
        <p:nvPicPr>
          <p:cNvPr id="7" name="Picture 6">
            <a:extLst>
              <a:ext uri="{FF2B5EF4-FFF2-40B4-BE49-F238E27FC236}">
                <a16:creationId xmlns:a16="http://schemas.microsoft.com/office/drawing/2014/main" id="{FACDAACC-A082-4352-B5E5-D73DB2284682}"/>
              </a:ext>
            </a:extLst>
          </p:cNvPr>
          <p:cNvPicPr/>
          <p:nvPr/>
        </p:nvPicPr>
        <p:blipFill rotWithShape="1">
          <a:blip r:embed="rId3" cstate="print">
            <a:extLst>
              <a:ext uri="{28A0092B-C50C-407E-A947-70E740481C1C}">
                <a14:useLocalDpi xmlns:a14="http://schemas.microsoft.com/office/drawing/2010/main" val="0"/>
              </a:ext>
            </a:extLst>
          </a:blip>
          <a:srcRect l="16003" t="19048" r="8458" b="43207"/>
          <a:stretch/>
        </p:blipFill>
        <p:spPr bwMode="auto">
          <a:xfrm>
            <a:off x="429188" y="3031314"/>
            <a:ext cx="8285624" cy="31993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7513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76069" y="14717"/>
            <a:ext cx="9101077" cy="461665"/>
          </a:xfrm>
          <a:prstGeom prst="rect">
            <a:avLst/>
          </a:prstGeom>
          <a:noFill/>
        </p:spPr>
        <p:txBody>
          <a:bodyPr wrap="square" rtlCol="0">
            <a:spAutoFit/>
          </a:bodyPr>
          <a:lstStyle/>
          <a:p>
            <a:pPr algn="ctr"/>
            <a:r>
              <a:rPr lang="en-US" sz="2400" b="1" i="1" dirty="0"/>
              <a:t>Modeling the Effects of Mountain-Wave-Induced PSCs</a:t>
            </a:r>
          </a:p>
        </p:txBody>
      </p:sp>
      <p:sp>
        <p:nvSpPr>
          <p:cNvPr id="6" name="TextBox 5">
            <a:extLst>
              <a:ext uri="{FF2B5EF4-FFF2-40B4-BE49-F238E27FC236}">
                <a16:creationId xmlns:a16="http://schemas.microsoft.com/office/drawing/2014/main" id="{90451DFB-EE90-4318-9F84-5D4DAB13C68B}"/>
              </a:ext>
            </a:extLst>
          </p:cNvPr>
          <p:cNvSpPr txBox="1"/>
          <p:nvPr/>
        </p:nvSpPr>
        <p:spPr>
          <a:xfrm>
            <a:off x="132533" y="476382"/>
            <a:ext cx="8700980" cy="1815882"/>
          </a:xfrm>
          <a:prstGeom prst="rect">
            <a:avLst/>
          </a:prstGeom>
          <a:noFill/>
        </p:spPr>
        <p:txBody>
          <a:bodyPr wrap="square" rtlCol="0">
            <a:spAutoFit/>
          </a:bodyPr>
          <a:lstStyle/>
          <a:p>
            <a:pPr indent="457200" algn="just">
              <a:spcBef>
                <a:spcPts val="600"/>
              </a:spcBef>
              <a:spcAft>
                <a:spcPts val="600"/>
              </a:spcAft>
            </a:pPr>
            <a:r>
              <a:rPr lang="en-US" sz="1400" dirty="0">
                <a:latin typeface="+mj-lt"/>
              </a:rPr>
              <a:t>Orr et al. (2020) showed that the inclusion of a mountain-wave parameterization scheme into the UM-UKCA CCM had a significant impact on the frequency and magnitude of temperature perturbations below </a:t>
            </a:r>
            <a:r>
              <a:rPr lang="en-US" sz="1400" i="1" dirty="0">
                <a:latin typeface="+mj-lt"/>
              </a:rPr>
              <a:t>T</a:t>
            </a:r>
            <a:r>
              <a:rPr lang="en-US" sz="1400" baseline="-25000" dirty="0">
                <a:latin typeface="+mj-lt"/>
              </a:rPr>
              <a:t>NAT</a:t>
            </a:r>
            <a:r>
              <a:rPr lang="en-US" sz="1400" dirty="0">
                <a:latin typeface="+mj-lt"/>
              </a:rPr>
              <a:t> and </a:t>
            </a:r>
            <a:r>
              <a:rPr lang="en-US" sz="1400" i="1" dirty="0">
                <a:latin typeface="+mj-lt"/>
              </a:rPr>
              <a:t>T</a:t>
            </a:r>
            <a:r>
              <a:rPr lang="en-US" sz="1400" baseline="-25000" dirty="0">
                <a:latin typeface="+mj-lt"/>
              </a:rPr>
              <a:t>ice</a:t>
            </a:r>
            <a:r>
              <a:rPr lang="en-US" sz="1400" dirty="0">
                <a:latin typeface="+mj-lt"/>
              </a:rPr>
              <a:t> (see </a:t>
            </a:r>
            <a:r>
              <a:rPr lang="en-US" sz="1400" b="1" dirty="0">
                <a:latin typeface="+mj-lt"/>
              </a:rPr>
              <a:t>Figure 8</a:t>
            </a:r>
            <a:r>
              <a:rPr lang="en-US" sz="1400" dirty="0">
                <a:latin typeface="+mj-lt"/>
              </a:rPr>
              <a:t>) and resulted in considerable improvements to the simulated polar ozone chemistry and climate. Building on this work, we will expand the investigations of the impact of mountain wave PSCs on ozone destruction with the UM-UKCA model to include vortex-wide processes and into the Arctic where mountain wave forcing is particularly important. The Gen3 CALIOP PSC products will serve as the primary validation tool to evaluate and guide the implementation of the PSC parameterization in the model. </a:t>
            </a:r>
          </a:p>
        </p:txBody>
      </p:sp>
      <p:sp>
        <p:nvSpPr>
          <p:cNvPr id="28" name="TextBox 27">
            <a:extLst>
              <a:ext uri="{FF2B5EF4-FFF2-40B4-BE49-F238E27FC236}">
                <a16:creationId xmlns:a16="http://schemas.microsoft.com/office/drawing/2014/main" id="{5B25BCCA-D305-4BB0-8DF4-C7614D436FC0}"/>
              </a:ext>
            </a:extLst>
          </p:cNvPr>
          <p:cNvSpPr txBox="1"/>
          <p:nvPr/>
        </p:nvSpPr>
        <p:spPr>
          <a:xfrm>
            <a:off x="132533" y="5790887"/>
            <a:ext cx="8700980" cy="954107"/>
          </a:xfrm>
          <a:prstGeom prst="rect">
            <a:avLst/>
          </a:prstGeom>
          <a:noFill/>
        </p:spPr>
        <p:txBody>
          <a:bodyPr wrap="square">
            <a:spAutoFit/>
          </a:bodyPr>
          <a:lstStyle/>
          <a:p>
            <a:pPr algn="just"/>
            <a:r>
              <a:rPr lang="en-US" sz="1400" b="1" dirty="0">
                <a:latin typeface="+mj-lt"/>
              </a:rPr>
              <a:t>Figure 8</a:t>
            </a:r>
            <a:r>
              <a:rPr lang="en-US" sz="1400" dirty="0">
                <a:latin typeface="+mj-lt"/>
              </a:rPr>
              <a:t>. Comparison of the probability distributions of the temperature differences (K) for (a) </a:t>
            </a:r>
            <a:r>
              <a:rPr lang="en-US" sz="1400" i="1" dirty="0">
                <a:latin typeface="+mj-lt"/>
              </a:rPr>
              <a:t>T</a:t>
            </a:r>
            <a:r>
              <a:rPr lang="en-US" sz="1400" dirty="0">
                <a:latin typeface="+mj-lt"/>
              </a:rPr>
              <a:t> - </a:t>
            </a:r>
            <a:r>
              <a:rPr lang="en-US" sz="1400" i="1" dirty="0">
                <a:latin typeface="+mj-lt"/>
              </a:rPr>
              <a:t>T</a:t>
            </a:r>
            <a:r>
              <a:rPr lang="en-US" sz="1400" baseline="-25000" dirty="0">
                <a:latin typeface="+mj-lt"/>
              </a:rPr>
              <a:t>NAT</a:t>
            </a:r>
            <a:r>
              <a:rPr lang="en-US" sz="1400" dirty="0">
                <a:latin typeface="+mj-lt"/>
              </a:rPr>
              <a:t> and (b) </a:t>
            </a:r>
            <a:r>
              <a:rPr lang="en-US" sz="1400" i="1" dirty="0">
                <a:latin typeface="+mj-lt"/>
              </a:rPr>
              <a:t>T</a:t>
            </a:r>
            <a:r>
              <a:rPr lang="en-US" sz="1400" dirty="0">
                <a:latin typeface="+mj-lt"/>
              </a:rPr>
              <a:t> - </a:t>
            </a:r>
            <a:r>
              <a:rPr lang="en-US" sz="1400" i="1" dirty="0">
                <a:latin typeface="+mj-lt"/>
              </a:rPr>
              <a:t>T</a:t>
            </a:r>
            <a:r>
              <a:rPr lang="en-US" sz="1400" baseline="-25000" dirty="0">
                <a:latin typeface="+mj-lt"/>
              </a:rPr>
              <a:t>ice</a:t>
            </a:r>
            <a:r>
              <a:rPr lang="en-US" sz="1400" dirty="0">
                <a:latin typeface="+mj-lt"/>
              </a:rPr>
              <a:t> over the Antarctic Peninsula in the UM-UKCA CCM, where </a:t>
            </a:r>
            <a:r>
              <a:rPr lang="en-US" sz="1400" i="1" dirty="0">
                <a:latin typeface="+mj-lt"/>
              </a:rPr>
              <a:t>T</a:t>
            </a:r>
            <a:r>
              <a:rPr lang="en-US" sz="1400" dirty="0">
                <a:latin typeface="+mj-lt"/>
              </a:rPr>
              <a:t> is the temperature computed with the mountain-wave-induced stratospheric cooling included (red line) and not included (black line) at an altitude of 20.4 km for the combined months of May to October.</a:t>
            </a:r>
          </a:p>
        </p:txBody>
      </p:sp>
      <p:pic>
        <p:nvPicPr>
          <p:cNvPr id="8" name="Picture 7" descr="Chart, histogram&#10;&#10;Description automatically generated">
            <a:extLst>
              <a:ext uri="{FF2B5EF4-FFF2-40B4-BE49-F238E27FC236}">
                <a16:creationId xmlns:a16="http://schemas.microsoft.com/office/drawing/2014/main" id="{6111C91E-0F51-4D6D-A949-5FC7E8381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47" y="2261902"/>
            <a:ext cx="8687340" cy="3426206"/>
          </a:xfrm>
          <a:prstGeom prst="rect">
            <a:avLst/>
          </a:prstGeom>
        </p:spPr>
      </p:pic>
    </p:spTree>
    <p:extLst>
      <p:ext uri="{BB962C8B-B14F-4D97-AF65-F5344CB8AC3E}">
        <p14:creationId xmlns:p14="http://schemas.microsoft.com/office/powerpoint/2010/main" val="2677190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76069" y="14717"/>
            <a:ext cx="9101077" cy="461665"/>
          </a:xfrm>
          <a:prstGeom prst="rect">
            <a:avLst/>
          </a:prstGeom>
          <a:noFill/>
        </p:spPr>
        <p:txBody>
          <a:bodyPr wrap="square" rtlCol="0">
            <a:spAutoFit/>
          </a:bodyPr>
          <a:lstStyle/>
          <a:p>
            <a:pPr algn="ctr"/>
            <a:r>
              <a:rPr lang="en-US" sz="2400" b="1" i="1" dirty="0"/>
              <a:t>References</a:t>
            </a:r>
          </a:p>
        </p:txBody>
      </p:sp>
      <p:sp>
        <p:nvSpPr>
          <p:cNvPr id="6" name="TextBox 5">
            <a:extLst>
              <a:ext uri="{FF2B5EF4-FFF2-40B4-BE49-F238E27FC236}">
                <a16:creationId xmlns:a16="http://schemas.microsoft.com/office/drawing/2014/main" id="{90451DFB-EE90-4318-9F84-5D4DAB13C68B}"/>
              </a:ext>
            </a:extLst>
          </p:cNvPr>
          <p:cNvSpPr txBox="1"/>
          <p:nvPr/>
        </p:nvSpPr>
        <p:spPr>
          <a:xfrm>
            <a:off x="132533" y="476382"/>
            <a:ext cx="8700980" cy="6217087"/>
          </a:xfrm>
          <a:prstGeom prst="rect">
            <a:avLst/>
          </a:prstGeom>
          <a:noFill/>
        </p:spPr>
        <p:txBody>
          <a:bodyPr wrap="square" rtlCol="0">
            <a:spAutoFit/>
          </a:bodyPr>
          <a:lstStyle/>
          <a:p>
            <a:pPr marL="457200" indent="-457200" algn="just">
              <a:spcBef>
                <a:spcPts val="600"/>
              </a:spcBef>
              <a:spcAft>
                <a:spcPts val="600"/>
              </a:spcAft>
            </a:pPr>
            <a:r>
              <a:rPr lang="en-US" sz="1200" dirty="0">
                <a:latin typeface="+mj-lt"/>
              </a:rPr>
              <a:t>Feng et al. (2021) Arctic ozone depletion in 2019/20: Roles of chemistry, dynamics and the Montreal Protocol, </a:t>
            </a:r>
            <a:r>
              <a:rPr lang="en-US" sz="1200" i="1" dirty="0" err="1">
                <a:latin typeface="+mj-lt"/>
              </a:rPr>
              <a:t>Geophys</a:t>
            </a:r>
            <a:r>
              <a:rPr lang="en-US" sz="1200" i="1" dirty="0">
                <a:latin typeface="+mj-lt"/>
              </a:rPr>
              <a:t>. Res. Lett</a:t>
            </a:r>
            <a:r>
              <a:rPr lang="en-US" sz="1200" dirty="0">
                <a:latin typeface="+mj-lt"/>
              </a:rPr>
              <a:t>., </a:t>
            </a:r>
            <a:r>
              <a:rPr lang="en-US" sz="1200" i="1" dirty="0">
                <a:latin typeface="+mj-lt"/>
              </a:rPr>
              <a:t>48</a:t>
            </a:r>
            <a:r>
              <a:rPr lang="en-US" sz="1200" dirty="0">
                <a:latin typeface="+mj-lt"/>
              </a:rPr>
              <a:t>, https://doi.org/10.1029/2020GL091911, 2021.</a:t>
            </a:r>
          </a:p>
          <a:p>
            <a:pPr marL="457200" indent="-457200" algn="just">
              <a:spcBef>
                <a:spcPts val="600"/>
              </a:spcBef>
              <a:spcAft>
                <a:spcPts val="600"/>
              </a:spcAft>
            </a:pPr>
            <a:r>
              <a:rPr lang="en-US" sz="1200" dirty="0">
                <a:latin typeface="+mj-lt"/>
              </a:rPr>
              <a:t>Grooß et al. (2014) Nitric acid trihydrate nucleation and denitrification in the Arctic stratosphere, </a:t>
            </a:r>
            <a:r>
              <a:rPr lang="en-US" sz="1200" i="1" dirty="0">
                <a:latin typeface="+mj-lt"/>
              </a:rPr>
              <a:t>Atmos. Chem. Phys., 14 </a:t>
            </a:r>
            <a:r>
              <a:rPr lang="en-US" sz="1200" dirty="0">
                <a:latin typeface="+mj-lt"/>
              </a:rPr>
              <a:t>(2), 1055–1073, doi:10.5194/acp-14-1055-2014, 2014.</a:t>
            </a:r>
          </a:p>
          <a:p>
            <a:pPr marL="457200" indent="-457200" algn="just">
              <a:spcBef>
                <a:spcPts val="600"/>
              </a:spcBef>
              <a:spcAft>
                <a:spcPts val="600"/>
              </a:spcAft>
            </a:pPr>
            <a:r>
              <a:rPr lang="en-US" sz="1200" dirty="0">
                <a:latin typeface="+mj-lt"/>
              </a:rPr>
              <a:t>McKenna et al. (2002a) A new Chemical </a:t>
            </a:r>
            <a:r>
              <a:rPr lang="en-US" sz="1200" dirty="0" err="1">
                <a:latin typeface="+mj-lt"/>
              </a:rPr>
              <a:t>Lagrangian</a:t>
            </a:r>
            <a:r>
              <a:rPr lang="en-US" sz="1200" dirty="0">
                <a:latin typeface="+mj-lt"/>
              </a:rPr>
              <a:t> Model of the Stratosphere (</a:t>
            </a:r>
            <a:r>
              <a:rPr lang="en-US" sz="1200" dirty="0" err="1">
                <a:latin typeface="+mj-lt"/>
              </a:rPr>
              <a:t>CLaMS</a:t>
            </a:r>
            <a:r>
              <a:rPr lang="en-US" sz="1200" dirty="0">
                <a:latin typeface="+mj-lt"/>
              </a:rPr>
              <a:t>): 1. Formulation of advection and mixing, </a:t>
            </a:r>
            <a:r>
              <a:rPr lang="en-US" sz="1200" i="1" dirty="0">
                <a:latin typeface="+mj-lt"/>
              </a:rPr>
              <a:t>J. </a:t>
            </a:r>
            <a:r>
              <a:rPr lang="en-US" sz="1200" i="1" dirty="0" err="1">
                <a:latin typeface="+mj-lt"/>
              </a:rPr>
              <a:t>Geophys</a:t>
            </a:r>
            <a:r>
              <a:rPr lang="en-US" sz="1200" i="1" dirty="0">
                <a:latin typeface="+mj-lt"/>
              </a:rPr>
              <a:t>. Res., 107</a:t>
            </a:r>
            <a:r>
              <a:rPr lang="en-US" sz="1200" dirty="0">
                <a:latin typeface="+mj-lt"/>
              </a:rPr>
              <a:t>, 4309, </a:t>
            </a:r>
            <a:r>
              <a:rPr lang="en-US" sz="1200" dirty="0" err="1">
                <a:latin typeface="+mj-lt"/>
              </a:rPr>
              <a:t>doi</a:t>
            </a:r>
            <a:r>
              <a:rPr lang="en-US" sz="1200" dirty="0">
                <a:latin typeface="+mj-lt"/>
              </a:rPr>
              <a:t>: 10.1029/2000JD000114, 2002a.</a:t>
            </a:r>
          </a:p>
          <a:p>
            <a:pPr marL="457200" indent="-457200" algn="just">
              <a:spcBef>
                <a:spcPts val="600"/>
              </a:spcBef>
              <a:spcAft>
                <a:spcPts val="600"/>
              </a:spcAft>
            </a:pPr>
            <a:r>
              <a:rPr lang="en-US" sz="1200" dirty="0">
                <a:latin typeface="+mj-lt"/>
              </a:rPr>
              <a:t>McKenna et al. (2002b) A new Chemical </a:t>
            </a:r>
            <a:r>
              <a:rPr lang="en-US" sz="1200" dirty="0" err="1">
                <a:latin typeface="+mj-lt"/>
              </a:rPr>
              <a:t>Lagrangian</a:t>
            </a:r>
            <a:r>
              <a:rPr lang="en-US" sz="1200" dirty="0">
                <a:latin typeface="+mj-lt"/>
              </a:rPr>
              <a:t> Model of the Stratosphere (</a:t>
            </a:r>
            <a:r>
              <a:rPr lang="en-US" sz="1200" dirty="0" err="1">
                <a:latin typeface="+mj-lt"/>
              </a:rPr>
              <a:t>CLaMS</a:t>
            </a:r>
            <a:r>
              <a:rPr lang="en-US" sz="1200" dirty="0">
                <a:latin typeface="+mj-lt"/>
              </a:rPr>
              <a:t>): Part II Formulation of chemistry-scheme and </a:t>
            </a:r>
            <a:r>
              <a:rPr lang="en-US" sz="1200" dirty="0" err="1">
                <a:latin typeface="+mj-lt"/>
              </a:rPr>
              <a:t>initialisation</a:t>
            </a:r>
            <a:r>
              <a:rPr lang="en-US" sz="1200" dirty="0">
                <a:latin typeface="+mj-lt"/>
              </a:rPr>
              <a:t>, </a:t>
            </a:r>
            <a:r>
              <a:rPr lang="en-US" sz="1200" i="1" dirty="0">
                <a:latin typeface="+mj-lt"/>
              </a:rPr>
              <a:t>J. </a:t>
            </a:r>
            <a:r>
              <a:rPr lang="en-US" sz="1200" i="1" dirty="0" err="1">
                <a:latin typeface="+mj-lt"/>
              </a:rPr>
              <a:t>Geophys</a:t>
            </a:r>
            <a:r>
              <a:rPr lang="en-US" sz="1200" i="1" dirty="0">
                <a:latin typeface="+mj-lt"/>
              </a:rPr>
              <a:t>. Res., 107</a:t>
            </a:r>
            <a:r>
              <a:rPr lang="en-US" sz="1200" dirty="0">
                <a:latin typeface="+mj-lt"/>
              </a:rPr>
              <a:t>, 10.1029/2000JD000 113, 2002b.</a:t>
            </a:r>
          </a:p>
          <a:p>
            <a:pPr marL="457200" indent="-457200" algn="just">
              <a:spcBef>
                <a:spcPts val="600"/>
              </a:spcBef>
              <a:spcAft>
                <a:spcPts val="600"/>
              </a:spcAft>
            </a:pPr>
            <a:r>
              <a:rPr lang="en-US" sz="1200" dirty="0">
                <a:latin typeface="+mj-lt"/>
              </a:rPr>
              <a:t>Orr et al. (2015) Inclusion of mountain wave-induced cooling for the formation of PSCs over the Antarctic Peninsula in a chemistry-climate model, </a:t>
            </a:r>
            <a:r>
              <a:rPr lang="en-US" sz="1200" i="1" dirty="0">
                <a:latin typeface="+mj-lt"/>
              </a:rPr>
              <a:t>Atmos. Chem. Phys., 15</a:t>
            </a:r>
            <a:r>
              <a:rPr lang="en-US" sz="1200" dirty="0">
                <a:latin typeface="+mj-lt"/>
              </a:rPr>
              <a:t>, 2015. </a:t>
            </a:r>
          </a:p>
          <a:p>
            <a:pPr marL="457200" indent="-457200" algn="just">
              <a:spcBef>
                <a:spcPts val="600"/>
              </a:spcBef>
              <a:spcAft>
                <a:spcPts val="600"/>
              </a:spcAft>
            </a:pPr>
            <a:r>
              <a:rPr lang="en-US" sz="1200" dirty="0">
                <a:latin typeface="+mj-lt"/>
              </a:rPr>
              <a:t>Orr et al. (2020) PSCs initiated by mountain waves in a global chemistry-climate model: A missing piece in fully modelling polar stratospheric ozone depletion, </a:t>
            </a:r>
            <a:r>
              <a:rPr lang="en-US" sz="1200" i="1" dirty="0">
                <a:latin typeface="+mj-lt"/>
              </a:rPr>
              <a:t>Atmos. Chem. Phys., 20</a:t>
            </a:r>
            <a:r>
              <a:rPr lang="en-US" sz="1200" dirty="0">
                <a:latin typeface="+mj-lt"/>
              </a:rPr>
              <a:t>, 12,483-12,497, 2020.</a:t>
            </a:r>
          </a:p>
          <a:p>
            <a:pPr marL="457200" indent="-457200" algn="just">
              <a:spcBef>
                <a:spcPts val="600"/>
              </a:spcBef>
              <a:spcAft>
                <a:spcPts val="600"/>
              </a:spcAft>
            </a:pPr>
            <a:r>
              <a:rPr lang="en-US" sz="1200" dirty="0">
                <a:latin typeface="+mj-lt"/>
              </a:rPr>
              <a:t>Pitts et al. (2013) An assessment of CALIOP polar stratospheric cloud composition classification, </a:t>
            </a:r>
            <a:r>
              <a:rPr lang="en-US" sz="1200" i="1" dirty="0">
                <a:latin typeface="+mj-lt"/>
              </a:rPr>
              <a:t>Atmos. Chem. Phys., 13</a:t>
            </a:r>
            <a:r>
              <a:rPr lang="en-US" sz="1200" dirty="0">
                <a:latin typeface="+mj-lt"/>
              </a:rPr>
              <a:t>, 2975-2988, 2013.</a:t>
            </a:r>
          </a:p>
          <a:p>
            <a:pPr marL="457200" indent="-457200" algn="just">
              <a:spcBef>
                <a:spcPts val="600"/>
              </a:spcBef>
              <a:spcAft>
                <a:spcPts val="600"/>
              </a:spcAft>
            </a:pPr>
            <a:r>
              <a:rPr lang="en-US" sz="1200" dirty="0">
                <a:latin typeface="+mj-lt"/>
              </a:rPr>
              <a:t>Spang et al. (2016) A multi-wavelength classification method for polar stratospheric cloud types using infrared limb spectra, </a:t>
            </a:r>
            <a:r>
              <a:rPr lang="en-US" sz="1200" i="1" dirty="0">
                <a:latin typeface="+mj-lt"/>
              </a:rPr>
              <a:t>Atmos. Meas. Tech., 9 (8)</a:t>
            </a:r>
            <a:r>
              <a:rPr lang="en-US" sz="1200" dirty="0">
                <a:latin typeface="+mj-lt"/>
              </a:rPr>
              <a:t>,  doi:10.5194/amt-9-3619-2016.</a:t>
            </a:r>
          </a:p>
          <a:p>
            <a:pPr marL="457200" indent="-457200" algn="just">
              <a:spcBef>
                <a:spcPts val="600"/>
              </a:spcBef>
              <a:spcAft>
                <a:spcPts val="600"/>
              </a:spcAft>
            </a:pPr>
            <a:r>
              <a:rPr lang="en-US" sz="1200" dirty="0">
                <a:latin typeface="+mj-lt"/>
              </a:rPr>
              <a:t>Tritscher et al. (2019) </a:t>
            </a:r>
            <a:r>
              <a:rPr lang="en-US" sz="1200" dirty="0" err="1">
                <a:latin typeface="+mj-lt"/>
              </a:rPr>
              <a:t>Lagrangian</a:t>
            </a:r>
            <a:r>
              <a:rPr lang="en-US" sz="1200" dirty="0">
                <a:latin typeface="+mj-lt"/>
              </a:rPr>
              <a:t> simulation of ice particles and resulting dehydration in the polar winter stratosphere, Atmos. Chem. Phys., </a:t>
            </a:r>
            <a:r>
              <a:rPr lang="en-US" sz="1200" i="1" dirty="0">
                <a:latin typeface="+mj-lt"/>
              </a:rPr>
              <a:t>19</a:t>
            </a:r>
            <a:r>
              <a:rPr lang="en-US" sz="1200" dirty="0">
                <a:latin typeface="+mj-lt"/>
              </a:rPr>
              <a:t>, 543–563, </a:t>
            </a:r>
            <a:r>
              <a:rPr lang="en-US" sz="1200" dirty="0" err="1">
                <a:latin typeface="+mj-lt"/>
              </a:rPr>
              <a:t>doi</a:t>
            </a:r>
            <a:r>
              <a:rPr lang="en-US" sz="1200" dirty="0">
                <a:latin typeface="+mj-lt"/>
              </a:rPr>
              <a:t>: 10.5194/acp-19-543-2019.</a:t>
            </a:r>
          </a:p>
          <a:p>
            <a:pPr marL="457200" indent="-457200" algn="just">
              <a:spcBef>
                <a:spcPts val="600"/>
              </a:spcBef>
              <a:spcAft>
                <a:spcPts val="600"/>
              </a:spcAft>
            </a:pPr>
            <a:r>
              <a:rPr lang="en-US" sz="1200" dirty="0">
                <a:latin typeface="+mj-lt"/>
              </a:rPr>
              <a:t>Tritscher et al. (2021) Polar Stratospheric Clouds: Satellite Observations, Processes, and Role in Ozone Depletion, </a:t>
            </a:r>
            <a:r>
              <a:rPr lang="en-US" sz="1200" i="1" dirty="0">
                <a:latin typeface="+mj-lt"/>
              </a:rPr>
              <a:t>Rev. </a:t>
            </a:r>
            <a:r>
              <a:rPr lang="en-US" sz="1200" i="1" dirty="0" err="1">
                <a:latin typeface="+mj-lt"/>
              </a:rPr>
              <a:t>Geophys</a:t>
            </a:r>
            <a:r>
              <a:rPr lang="en-US" sz="1200" i="1" dirty="0">
                <a:latin typeface="+mj-lt"/>
              </a:rPr>
              <a:t>.</a:t>
            </a:r>
            <a:r>
              <a:rPr lang="en-US" sz="1200" dirty="0">
                <a:latin typeface="+mj-lt"/>
              </a:rPr>
              <a:t>, https://doi.org/10.1029/2020RG000702, 2021.</a:t>
            </a:r>
          </a:p>
          <a:p>
            <a:pPr marL="457200" indent="-457200" algn="just">
              <a:spcBef>
                <a:spcPts val="600"/>
              </a:spcBef>
              <a:spcAft>
                <a:spcPts val="600"/>
              </a:spcAft>
            </a:pPr>
            <a:r>
              <a:rPr lang="en-US" sz="1200" dirty="0">
                <a:latin typeface="+mj-lt"/>
              </a:rPr>
              <a:t>Vaillant de Guélis et al. (2021) Two-dimensional and multi-channel feature detection algorithm for the CALIPSO lidar measurements, </a:t>
            </a:r>
            <a:r>
              <a:rPr lang="en-US" sz="1200" i="1" dirty="0">
                <a:latin typeface="+mj-lt"/>
              </a:rPr>
              <a:t>Atmos. Meas. Tech., 14</a:t>
            </a:r>
            <a:r>
              <a:rPr lang="en-US" sz="1200" dirty="0">
                <a:latin typeface="+mj-lt"/>
              </a:rPr>
              <a:t>, 1593-1613, doi:10.5194/amt-14-1593-2021, 2021.</a:t>
            </a:r>
          </a:p>
          <a:p>
            <a:pPr marL="457200" indent="-457200" algn="just">
              <a:spcBef>
                <a:spcPts val="600"/>
              </a:spcBef>
              <a:spcAft>
                <a:spcPts val="600"/>
              </a:spcAft>
            </a:pPr>
            <a:r>
              <a:rPr lang="en-US" sz="1200" dirty="0">
                <a:latin typeface="+mj-lt"/>
              </a:rPr>
              <a:t>von der Gather et al. (2021) Climate change </a:t>
            </a:r>
            <a:r>
              <a:rPr lang="en-US" sz="1200" dirty="0" err="1">
                <a:latin typeface="+mj-lt"/>
              </a:rPr>
              <a:t>favours</a:t>
            </a:r>
            <a:r>
              <a:rPr lang="en-US" sz="1200" dirty="0">
                <a:latin typeface="+mj-lt"/>
              </a:rPr>
              <a:t> large seasonal loss of Arctic ozone</a:t>
            </a:r>
            <a:r>
              <a:rPr lang="en-US" sz="1200" i="1" dirty="0">
                <a:latin typeface="+mj-lt"/>
              </a:rPr>
              <a:t>, Nature </a:t>
            </a:r>
            <a:r>
              <a:rPr lang="en-US" sz="1200" i="1" dirty="0" err="1">
                <a:latin typeface="+mj-lt"/>
              </a:rPr>
              <a:t>Commun</a:t>
            </a:r>
            <a:r>
              <a:rPr lang="en-US" sz="1200" i="1" dirty="0">
                <a:latin typeface="+mj-lt"/>
              </a:rPr>
              <a:t>., 12</a:t>
            </a:r>
            <a:r>
              <a:rPr lang="en-US" sz="1200" dirty="0">
                <a:latin typeface="+mj-lt"/>
              </a:rPr>
              <a:t>, 3886, https://doi.org/10.1038/s41467-021-24089-6, 2021.</a:t>
            </a:r>
          </a:p>
        </p:txBody>
      </p:sp>
    </p:spTree>
    <p:extLst>
      <p:ext uri="{BB962C8B-B14F-4D97-AF65-F5344CB8AC3E}">
        <p14:creationId xmlns:p14="http://schemas.microsoft.com/office/powerpoint/2010/main" val="233543298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60139</TotalTime>
  <Words>2677</Words>
  <Application>Microsoft Office PowerPoint</Application>
  <PresentationFormat>Overhead</PresentationFormat>
  <Paragraphs>53</Paragraphs>
  <Slides>11</Slides>
  <Notes>11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11</vt:i4>
      </vt:variant>
    </vt:vector>
  </HeadingPairs>
  <TitlesOfParts>
    <vt:vector size="20" baseType="lpstr">
      <vt:lpstr>Arial</vt:lpstr>
      <vt:lpstr>Calibri</vt:lpstr>
      <vt:lpstr>Calibri Light</vt:lpstr>
      <vt:lpstr>Liberation Sans</vt:lpstr>
      <vt:lpstr>Liberation Serif</vt:lpstr>
      <vt:lpstr>Symbol</vt:lpstr>
      <vt:lpstr>Default Design</vt:lpstr>
      <vt:lpstr>1_Custom Design</vt:lpstr>
      <vt:lpstr>Custom Design</vt:lpstr>
      <vt:lpstr>PowerPoint Presentation</vt:lpstr>
      <vt:lpstr>Project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the Depletion of HCl in the Antarctic Polar Vortex T. Wegner, D. E. Kinnison, R. R. Garcia, S. Madronich, S. Solomon and M. von Hobe  Forschungszentrum Juelich, IEK-7; National Center for Atmospheric Research, ACD; Massachusetts Institute of Technology, EAPS</dc:title>
  <dc:creator>Tobias</dc:creator>
  <cp:lastModifiedBy>Pitts, Michael C. (LARC-E304)</cp:lastModifiedBy>
  <cp:revision>1025</cp:revision>
  <cp:lastPrinted>2018-06-15T19:20:41Z</cp:lastPrinted>
  <dcterms:created xsi:type="dcterms:W3CDTF">2013-04-06T14:55:36Z</dcterms:created>
  <dcterms:modified xsi:type="dcterms:W3CDTF">2022-09-19T15:57:10Z</dcterms:modified>
</cp:coreProperties>
</file>