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92" r:id="rId7"/>
    <p:sldId id="295" r:id="rId8"/>
    <p:sldId id="294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057"/>
    <a:srgbClr val="2E3492"/>
    <a:srgbClr val="EA7E31"/>
    <a:srgbClr val="302F2F"/>
    <a:srgbClr val="555CA5"/>
    <a:srgbClr val="AFB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68" y="60"/>
      </p:cViewPr>
      <p:guideLst>
        <p:guide orient="horz" pos="2880"/>
        <p:guide pos="3840"/>
        <p:guide orient="horz"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3272F-EA82-4015-9ABE-34D950FE718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3854A-B89E-4302-95EE-AB49CE77A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BB870-0F0A-4545-80C3-8308D17AFD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63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BB870-0F0A-4545-80C3-8308D17AFD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8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BB870-0F0A-4545-80C3-8308D17AFD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9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BB870-0F0A-4545-80C3-8308D17AFD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B9CE-6DBB-4A0F-B7FE-61E3B5184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956CAA-47E4-4300-9735-17E725E16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41CAC-586E-49B3-817C-3671A251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80B5-C7AD-494D-8E2E-C83DAA4AC34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054E7-B311-40F1-978A-C0EE82DD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45C21-346F-43BD-8236-481D0AD1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9A5D-B3B7-4942-807E-321E47D5B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5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FEA24-ACBB-419B-A6F0-3BDC49EF7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F803C9-9504-43E7-AE89-047146F94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04AED-3E58-4BB2-A057-7B891950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80B5-C7AD-494D-8E2E-C83DAA4AC34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1ABA0-1A3B-4B33-8D8C-D48B84E9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96EAB-E85C-43A8-9DCA-2B4759B83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9A5D-B3B7-4942-807E-321E47D5B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7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C63039-F8FC-48AE-99F7-251C5C25D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277628-F981-48D8-B679-800C98D17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1EAA2-F94D-4B4E-AA90-231C9F675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80B5-C7AD-494D-8E2E-C83DAA4AC34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FF0D7-7358-418F-ACE0-284BB03B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D69E8-40E6-4828-8104-75DE90FE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9A5D-B3B7-4942-807E-321E47D5B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0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DB5F7-FF5F-4FBD-A92B-442ADCEF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3F9DE-BFD5-4B0B-8604-849397F06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91682-3F3F-494B-9BF0-C41857929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80B5-C7AD-494D-8E2E-C83DAA4AC34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0F0C2-071B-4F1C-AD1F-BC15E776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989AF-663D-46D7-A306-3D60F571C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9A5D-B3B7-4942-807E-321E47D5B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0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E411-1E67-4DB8-AEE0-CBE8EEBD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B0931-8A1D-4E54-8C31-AD1D33EAF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6F108-E56B-4A3C-85FA-B92A695A0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80B5-C7AD-494D-8E2E-C83DAA4AC34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E193C-F756-4D1A-BA2D-703FEE20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EA8EB-0ED7-463A-8E2B-78B77288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9A5D-B3B7-4942-807E-321E47D5B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5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2ED31-8F08-4804-948F-EF9427E23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0BAF5-3DDB-49C7-985A-EC2B24BCA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57CFB-8CF3-4E9A-8E59-DE16AD530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ACCBE-64AE-4BF1-8C3F-6228371B9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80B5-C7AD-494D-8E2E-C83DAA4AC34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8FD0E-7182-4813-AE0F-A38E9FBA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23982-8FC4-43D8-9EFD-DF7EC3D8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9A5D-B3B7-4942-807E-321E47D5B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1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063D-7174-42AE-9CFC-955A19D9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60" y="365125"/>
            <a:ext cx="9954428" cy="8177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3A6BC-AF0C-4375-960A-1C229A155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4C1E6-0BAF-4AD4-8D68-F37BD9F43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117BF8-8998-41CD-B1A0-22BB69689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D3D0B4-1D62-45EE-B5AD-678CCE4D0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C0289D-6DF7-4341-AE00-7F703B30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80B5-C7AD-494D-8E2E-C83DAA4AC34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48C365-A75D-4BA4-B924-257FCA34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01B619-FF4D-4D20-83A8-B96C1098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9A5D-B3B7-4942-807E-321E47D5B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2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3AE1-5107-4490-A8A9-844C248C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6080A-D418-4B19-8262-11D2DA751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80B5-C7AD-494D-8E2E-C83DAA4AC34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02765-C4F0-41E3-8DF9-5CE8EC4C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79E72-94EC-4610-9B44-1D38D511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9A5D-B3B7-4942-807E-321E47D5B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5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3B255-B192-4AE0-8597-E6C5F86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80B5-C7AD-494D-8E2E-C83DAA4AC34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779C8-746A-4023-9B8C-701AD657E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AE664-0C76-4446-8915-7A667E2F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9A5D-B3B7-4942-807E-321E47D5B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1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3858-77D7-4A9E-AA4F-6A4F77713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557A2-5003-46FE-B4B7-D9AD8E16E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8D3DF-CC84-4996-AB98-38B503403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D4658-3653-4420-BD20-52EABD884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80B5-C7AD-494D-8E2E-C83DAA4AC34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BD2C8-A0D6-4040-87EA-E64973A2B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AF2B0-821F-48DC-A5BC-9CF295B2F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9A5D-B3B7-4942-807E-321E47D5B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3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ACCE-B7DF-42EB-A5DD-874B58EA0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A18BF9-8CBF-4577-AB48-B2245ABB3A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677B9-1161-47D9-BE0E-B22534CB4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52390-2353-46B2-AD93-5FE6B6F3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80B5-C7AD-494D-8E2E-C83DAA4AC34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9C9A4-996D-49D6-86AD-03B8221F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2D666-C27B-4853-860A-132A7A58D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9A5D-B3B7-4942-807E-321E47D5B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6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D2F1C21-2158-4604-B1D5-5D88ED9BD6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1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C1FC1-8AA1-497E-9B48-7CB7F539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60" y="369320"/>
            <a:ext cx="9583723" cy="817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D4DA9-5143-458C-B6C9-CFAC8787F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83ED6-EF16-443A-8066-E3CBC9E88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080B5-C7AD-494D-8E2E-C83DAA4AC34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86907-ACCB-4005-B60C-502B3FC0C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3F484-FE4B-4597-8125-4E4B1A827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A9A5D-B3B7-4942-807E-321E47D5B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42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lnSpc>
          <a:spcPct val="90000"/>
        </a:lnSpc>
        <a:spcBef>
          <a:spcPts val="1000"/>
        </a:spcBef>
        <a:buClr>
          <a:srgbClr val="EA7E3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223838" algn="l" defTabSz="914400" rtl="0" eaLnBrk="1" latinLnBrk="0" hangingPunct="1">
        <a:lnSpc>
          <a:spcPct val="90000"/>
        </a:lnSpc>
        <a:spcBef>
          <a:spcPts val="500"/>
        </a:spcBef>
        <a:buClr>
          <a:srgbClr val="F2F057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9913" indent="-1730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20000"/>
            <a:lumOff val="80000"/>
          </a:schemeClr>
        </a:buClr>
        <a:buFont typeface="Arial" panose="020B0604020202020204" pitchFamily="34" charset="0"/>
        <a:buChar char="•"/>
        <a:tabLst>
          <a:tab pos="230188" algn="l"/>
          <a:tab pos="5175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1127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01688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27113" indent="-225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ss.sp.jsc.nasa.gov/Int/OB/CarrierPayload/coldstowage/SitePages/Home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D19A41-3612-4558-B328-5497226FB017}"/>
              </a:ext>
            </a:extLst>
          </p:cNvPr>
          <p:cNvSpPr/>
          <p:nvPr/>
        </p:nvSpPr>
        <p:spPr>
          <a:xfrm>
            <a:off x="-966118" y="1957936"/>
            <a:ext cx="734037" cy="734037"/>
          </a:xfrm>
          <a:prstGeom prst="rect">
            <a:avLst/>
          </a:prstGeom>
          <a:solidFill>
            <a:srgbClr val="AFB1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23E80C-2899-44AA-8041-8407819CE9BE}"/>
              </a:ext>
            </a:extLst>
          </p:cNvPr>
          <p:cNvSpPr/>
          <p:nvPr/>
        </p:nvSpPr>
        <p:spPr>
          <a:xfrm>
            <a:off x="-966118" y="2817055"/>
            <a:ext cx="734037" cy="734037"/>
          </a:xfrm>
          <a:prstGeom prst="rect">
            <a:avLst/>
          </a:prstGeom>
          <a:solidFill>
            <a:srgbClr val="555C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9FFE90-8AD2-4411-A030-42A00C29CAF8}"/>
              </a:ext>
            </a:extLst>
          </p:cNvPr>
          <p:cNvSpPr/>
          <p:nvPr/>
        </p:nvSpPr>
        <p:spPr>
          <a:xfrm>
            <a:off x="-966118" y="3686029"/>
            <a:ext cx="734037" cy="734037"/>
          </a:xfrm>
          <a:prstGeom prst="rect">
            <a:avLst/>
          </a:prstGeom>
          <a:solidFill>
            <a:srgbClr val="2E34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2240F-EC32-4749-8EAB-DB64F45756A6}"/>
              </a:ext>
            </a:extLst>
          </p:cNvPr>
          <p:cNvSpPr/>
          <p:nvPr/>
        </p:nvSpPr>
        <p:spPr>
          <a:xfrm>
            <a:off x="-966118" y="4545148"/>
            <a:ext cx="734037" cy="734037"/>
          </a:xfrm>
          <a:prstGeom prst="rect">
            <a:avLst/>
          </a:prstGeom>
          <a:solidFill>
            <a:srgbClr val="302F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8A8FAA-1AB6-48ED-969D-8F0FBD2F5B36}"/>
              </a:ext>
            </a:extLst>
          </p:cNvPr>
          <p:cNvSpPr/>
          <p:nvPr/>
        </p:nvSpPr>
        <p:spPr>
          <a:xfrm>
            <a:off x="-966118" y="5433645"/>
            <a:ext cx="734037" cy="265782"/>
          </a:xfrm>
          <a:prstGeom prst="rect">
            <a:avLst/>
          </a:prstGeom>
          <a:solidFill>
            <a:srgbClr val="EA7E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558C4F-3B21-47F6-83E6-420C14260A1A}"/>
              </a:ext>
            </a:extLst>
          </p:cNvPr>
          <p:cNvSpPr/>
          <p:nvPr/>
        </p:nvSpPr>
        <p:spPr>
          <a:xfrm>
            <a:off x="-966118" y="5831549"/>
            <a:ext cx="734037" cy="265782"/>
          </a:xfrm>
          <a:prstGeom prst="rect">
            <a:avLst/>
          </a:prstGeom>
          <a:solidFill>
            <a:srgbClr val="F2F0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CA6D58-FA68-4281-A430-B5166C5361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3"/>
          <a:stretch/>
        </p:blipFill>
        <p:spPr>
          <a:xfrm>
            <a:off x="661894" y="1540297"/>
            <a:ext cx="5591023" cy="4778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79D85A-2333-4598-9740-87E68ED2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Stowage kickoff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0D4B40-AC19-4573-8157-191F6BB8E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00" y="2314576"/>
            <a:ext cx="4678606" cy="3119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39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Cold Stowage Operations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02F6D2-7721-49BB-A5F5-A85A14ACC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34646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Stowage consists of hardware, both active and passive, that transports science to/from and stows science on the International Space Station (ISS) in a temperature-controlled environment</a:t>
            </a:r>
          </a:p>
          <a:p>
            <a:pPr lvl="3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and passive systems provide more flexibility and redundancy</a:t>
            </a:r>
          </a:p>
          <a:p>
            <a:pPr lvl="3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Stowage will assign experiments to assets based on mission requirements and best use of space.  </a:t>
            </a:r>
          </a:p>
          <a:p>
            <a:pPr lvl="3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range for science support is -160°C to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+48°C on ISS and -95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°C to +40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°C for launch and return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hardware is compatible with SpaceX and Northrop Grumman (NG) vehicles.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Stowage hardware is maintained by a joint effort between ESA, University of Alabama at Birmingham (UAB), and the JSC Cold Stowage Team which prepares the hardware for flight, including launch and landing support.</a:t>
            </a:r>
            <a:endParaRPr lang="en-US" sz="1600" dirty="0">
              <a:sym typeface="Wingdings" panose="05000000000000000000" pitchFamily="2" charset="2"/>
            </a:endParaRPr>
          </a:p>
          <a:p>
            <a:pPr lvl="3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The Cold Stowage team is based out of Johnson Space Center in Houston, TX.</a:t>
            </a:r>
          </a:p>
          <a:p>
            <a:pPr lvl="3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Cold Stowage team also works in and maintains the Cold Stowage lab at KSC and Wallops.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00371" y="1221864"/>
            <a:ext cx="5257800" cy="533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Char char="Ø"/>
            </a:pPr>
            <a:endParaRPr lang="en-US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3F8541-BC7C-4749-8BE0-8A4080241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r="5260"/>
          <a:stretch/>
        </p:blipFill>
        <p:spPr>
          <a:xfrm>
            <a:off x="8355711" y="1452821"/>
            <a:ext cx="3200400" cy="525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8AC1BC3-D1CF-4CD2-BD4F-E047B8606D11}"/>
              </a:ext>
            </a:extLst>
          </p:cNvPr>
          <p:cNvSpPr/>
          <p:nvPr/>
        </p:nvSpPr>
        <p:spPr>
          <a:xfrm>
            <a:off x="914400" y="1718733"/>
            <a:ext cx="4813300" cy="4774142"/>
          </a:xfrm>
          <a:prstGeom prst="rect">
            <a:avLst/>
          </a:prstGeom>
          <a:noFill/>
          <a:ln w="28575">
            <a:solidFill>
              <a:srgbClr val="EA7E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233" y="365125"/>
            <a:ext cx="9954155" cy="823913"/>
          </a:xfrm>
        </p:spPr>
        <p:txBody>
          <a:bodyPr>
            <a:noAutofit/>
          </a:bodyPr>
          <a:lstStyle/>
          <a:p>
            <a:r>
              <a:rPr lang="en-US" dirty="0"/>
              <a:t>Cold Stowage Hardware Overview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F33A9A-E1D1-4C0A-8A5D-7EA838020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1611" y="1772552"/>
            <a:ext cx="2956455" cy="823912"/>
          </a:xfrm>
        </p:spPr>
        <p:txBody>
          <a:bodyPr>
            <a:normAutofit/>
          </a:bodyPr>
          <a:lstStyle/>
          <a:p>
            <a:r>
              <a:rPr lang="en-US" dirty="0"/>
              <a:t>Active Hardware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0D5892-42AA-426A-9F77-C02335785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967" y="2913063"/>
            <a:ext cx="4766733" cy="3635904"/>
          </a:xfrm>
        </p:spPr>
        <p:txBody>
          <a:bodyPr>
            <a:normAutofit fontScale="92500"/>
          </a:bodyPr>
          <a:lstStyle/>
          <a:p>
            <a:r>
              <a:rPr lang="en-US" sz="1500" dirty="0"/>
              <a:t>MELFI is a freezer/refrigerator located on ISS which has 4 insulated </a:t>
            </a:r>
            <a:r>
              <a:rPr lang="en-US" sz="1500" dirty="0" err="1"/>
              <a:t>dewars</a:t>
            </a:r>
            <a:r>
              <a:rPr lang="en-US" sz="1500" dirty="0"/>
              <a:t> that can be set to +2°C, </a:t>
            </a:r>
            <a:r>
              <a:rPr lang="en-US" sz="1500" dirty="0">
                <a:sym typeface="Wingdings" panose="05000000000000000000" pitchFamily="2" charset="2"/>
              </a:rPr>
              <a:t>-35</a:t>
            </a:r>
            <a:r>
              <a:rPr lang="en-US" sz="1500" dirty="0"/>
              <a:t>°C, or -95</a:t>
            </a:r>
            <a:r>
              <a:rPr lang="en-US" sz="1500" dirty="0">
                <a:sym typeface="Wingdings" panose="05000000000000000000" pitchFamily="2" charset="2"/>
              </a:rPr>
              <a:t>°C.</a:t>
            </a:r>
          </a:p>
          <a:p>
            <a:r>
              <a:rPr lang="en-US" sz="1500" dirty="0"/>
              <a:t>Glacier is a freezer/refrigerator that can support samples from  </a:t>
            </a:r>
            <a:r>
              <a:rPr lang="en-US" sz="1500" dirty="0">
                <a:sym typeface="Wingdings" panose="05000000000000000000" pitchFamily="2" charset="2"/>
              </a:rPr>
              <a:t>-95</a:t>
            </a:r>
            <a:r>
              <a:rPr lang="en-US" sz="1500" dirty="0"/>
              <a:t>°C to +4°C for launch/return and -160</a:t>
            </a:r>
            <a:r>
              <a:rPr lang="en-US" sz="1500" dirty="0">
                <a:sym typeface="Wingdings" panose="05000000000000000000" pitchFamily="2" charset="2"/>
              </a:rPr>
              <a:t>°C</a:t>
            </a:r>
            <a:r>
              <a:rPr lang="en-US" sz="1500" dirty="0"/>
              <a:t> to +4°C on ISS.</a:t>
            </a:r>
          </a:p>
          <a:p>
            <a:r>
              <a:rPr lang="en-US" sz="1500" dirty="0"/>
              <a:t>Polar is a freezer/refrigerator that can support samples from </a:t>
            </a:r>
            <a:r>
              <a:rPr lang="en-US" sz="1500" dirty="0">
                <a:sym typeface="Wingdings" panose="05000000000000000000" pitchFamily="2" charset="2"/>
              </a:rPr>
              <a:t>-95</a:t>
            </a:r>
            <a:r>
              <a:rPr lang="en-US" sz="1500" dirty="0"/>
              <a:t>°C to +10°C for launch/return and on ISS. </a:t>
            </a:r>
          </a:p>
          <a:p>
            <a:r>
              <a:rPr lang="en-US" sz="1500" dirty="0"/>
              <a:t>Iceberg is a freezer/refrigerator that supports samples from </a:t>
            </a:r>
            <a:r>
              <a:rPr lang="en-US" sz="1500" dirty="0">
                <a:sym typeface="Wingdings" panose="05000000000000000000" pitchFamily="2" charset="2"/>
              </a:rPr>
              <a:t>-95</a:t>
            </a:r>
            <a:r>
              <a:rPr lang="en-US" sz="1500" dirty="0"/>
              <a:t>°C to +4°C on ISS.</a:t>
            </a:r>
          </a:p>
          <a:p>
            <a:r>
              <a:rPr lang="en-US" sz="1500" dirty="0"/>
              <a:t>Merlin is an incubator/refrigerator/freezer that supports samples from </a:t>
            </a:r>
            <a:r>
              <a:rPr lang="en-US" sz="1500" dirty="0">
                <a:sym typeface="Wingdings" panose="05000000000000000000" pitchFamily="2" charset="2"/>
              </a:rPr>
              <a:t>+4</a:t>
            </a:r>
            <a:r>
              <a:rPr lang="en-US" sz="1500" dirty="0"/>
              <a:t>°C to +40°C for launch/return and from -1</a:t>
            </a:r>
            <a:r>
              <a:rPr lang="en-US" sz="1500" dirty="0">
                <a:sym typeface="Wingdings" panose="05000000000000000000" pitchFamily="2" charset="2"/>
              </a:rPr>
              <a:t>0</a:t>
            </a:r>
            <a:r>
              <a:rPr lang="en-US" sz="1500" dirty="0"/>
              <a:t>°C to +48°C on ISS.</a:t>
            </a:r>
          </a:p>
          <a:p>
            <a:r>
              <a:rPr lang="en-US" sz="1500" dirty="0"/>
              <a:t>Rapid Freeze hardware consists of a </a:t>
            </a:r>
            <a:r>
              <a:rPr lang="en-US" sz="1500" dirty="0" err="1"/>
              <a:t>Cryo</a:t>
            </a:r>
            <a:r>
              <a:rPr lang="en-US" sz="1500" dirty="0"/>
              <a:t> Chiller and Glovebox Freezer.  They provide a -185°C interface for samples requiring rapid freeze (close to LN2 rates).</a:t>
            </a:r>
          </a:p>
          <a:p>
            <a:endParaRPr lang="en-US" sz="1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3EA17E6-1D2F-465D-8247-C52C03FDF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86155" y="1772552"/>
            <a:ext cx="3191446" cy="823912"/>
          </a:xfrm>
        </p:spPr>
        <p:txBody>
          <a:bodyPr>
            <a:normAutofit/>
          </a:bodyPr>
          <a:lstStyle/>
          <a:p>
            <a:r>
              <a:rPr lang="en-US" dirty="0"/>
              <a:t>Passive Hardware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17E44E-E9CE-438E-AE50-3E1356E9E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2320" y="2913063"/>
            <a:ext cx="4900613" cy="2188131"/>
          </a:xfrm>
        </p:spPr>
        <p:txBody>
          <a:bodyPr>
            <a:normAutofit fontScale="92500"/>
          </a:bodyPr>
          <a:lstStyle/>
          <a:p>
            <a:r>
              <a:rPr lang="en-US" sz="1500" dirty="0"/>
              <a:t>Double </a:t>
            </a:r>
            <a:r>
              <a:rPr lang="en-US" sz="1500" dirty="0" err="1"/>
              <a:t>Coldbags</a:t>
            </a:r>
            <a:r>
              <a:rPr lang="en-US" sz="1500" dirty="0"/>
              <a:t> are insulated stowage bags used to transport samples to and from ISS on visiting vehicles</a:t>
            </a:r>
          </a:p>
          <a:p>
            <a:r>
              <a:rPr lang="en-US" sz="1500" dirty="0"/>
              <a:t>Mini </a:t>
            </a:r>
            <a:r>
              <a:rPr lang="en-US" sz="1500" dirty="0" err="1"/>
              <a:t>Coldbag</a:t>
            </a:r>
            <a:r>
              <a:rPr lang="en-US" sz="1500" dirty="0"/>
              <a:t> is a smaller version of a Double </a:t>
            </a:r>
            <a:r>
              <a:rPr lang="en-US" sz="1500" dirty="0" err="1"/>
              <a:t>Coldbag</a:t>
            </a:r>
            <a:r>
              <a:rPr lang="en-US" sz="1500" dirty="0"/>
              <a:t> commonly used to transfer samples between assets on-orbit</a:t>
            </a:r>
          </a:p>
          <a:p>
            <a:r>
              <a:rPr lang="en-US" sz="1500" dirty="0"/>
              <a:t>Ice Bricks provide cooling or incubation to samples stored inside Double </a:t>
            </a:r>
            <a:r>
              <a:rPr lang="en-US" sz="1500" dirty="0" err="1"/>
              <a:t>Coldbags</a:t>
            </a:r>
            <a:r>
              <a:rPr lang="en-US" sz="1500" dirty="0"/>
              <a:t>/Mini </a:t>
            </a:r>
            <a:r>
              <a:rPr lang="en-US" sz="1500" dirty="0" err="1"/>
              <a:t>Coldbags</a:t>
            </a:r>
            <a:r>
              <a:rPr lang="en-US" sz="1500" dirty="0"/>
              <a:t> </a:t>
            </a:r>
          </a:p>
          <a:p>
            <a:pPr lvl="1"/>
            <a:r>
              <a:rPr lang="en-US" sz="1300" dirty="0"/>
              <a:t>Ice Brick temperatures include -32°C, -26°C, +4°C, +10°C, +12°C, +16°C, +22°C, +25°C, +27°C, +34°C and +37°C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26748" y="1046718"/>
            <a:ext cx="6198052" cy="33728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lvl="1" algn="l">
              <a:buFont typeface="Wingdings" pitchFamily="2" charset="2"/>
              <a:buChar char="Ø"/>
            </a:pPr>
            <a:endParaRPr lang="en-US" sz="1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207452" y="4257782"/>
            <a:ext cx="5257800" cy="25233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 algn="l">
              <a:buFont typeface="Wingdings" pitchFamily="2" charset="2"/>
              <a:buChar char="Ø"/>
            </a:pPr>
            <a:endParaRPr 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14AE9E-1DB8-41BF-93F7-36AE6DB54D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3" b="29117"/>
          <a:stretch/>
        </p:blipFill>
        <p:spPr>
          <a:xfrm>
            <a:off x="836612" y="1587501"/>
            <a:ext cx="1820335" cy="121355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598802B1-75BF-45EA-811D-15FAAF803BEF}"/>
              </a:ext>
            </a:extLst>
          </p:cNvPr>
          <p:cNvSpPr/>
          <p:nvPr/>
        </p:nvSpPr>
        <p:spPr>
          <a:xfrm>
            <a:off x="6244165" y="1718733"/>
            <a:ext cx="5063067" cy="4774142"/>
          </a:xfrm>
          <a:prstGeom prst="rect">
            <a:avLst/>
          </a:prstGeom>
          <a:noFill/>
          <a:ln w="28575">
            <a:solidFill>
              <a:srgbClr val="EA7E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0C705-C6D5-413E-8AD7-4775472D3C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87501"/>
            <a:ext cx="1820333" cy="121355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485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934D4-FEF4-4BFD-AD4B-CE9AA235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Stowage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0CC8E-9001-45E0-8A52-56BC5B594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312" y="1825625"/>
            <a:ext cx="837448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Rapid freeze ground control unit available for testing in PI’s labs.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Thermal testing of science experiments to 57000 App H requirements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Consultation regarding operation sequence, packaging, etc.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/>
          </a:p>
        </p:txBody>
      </p:sp>
      <p:pic>
        <p:nvPicPr>
          <p:cNvPr id="8" name="Picture 7" descr="A picture containing person, indoor, work-clothing&#10;&#10;Description automatically generated">
            <a:extLst>
              <a:ext uri="{FF2B5EF4-FFF2-40B4-BE49-F238E27FC236}">
                <a16:creationId xmlns:a16="http://schemas.microsoft.com/office/drawing/2014/main" id="{B2B79D5B-6A4F-4746-BC1D-D8FDD5746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72" y="4796537"/>
            <a:ext cx="1591270" cy="1587934"/>
          </a:xfrm>
          <a:prstGeom prst="rect">
            <a:avLst/>
          </a:prstGeom>
          <a:ln w="38100">
            <a:solidFill>
              <a:srgbClr val="2E3492"/>
            </a:solidFill>
          </a:ln>
        </p:spPr>
      </p:pic>
      <p:pic>
        <p:nvPicPr>
          <p:cNvPr id="10" name="Picture 9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BF0508F3-2DD3-4413-94E8-19DC9BF63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72" y="3030857"/>
            <a:ext cx="1591270" cy="1587934"/>
          </a:xfrm>
          <a:prstGeom prst="rect">
            <a:avLst/>
          </a:prstGeom>
          <a:ln w="38100">
            <a:solidFill>
              <a:srgbClr val="2E3492"/>
            </a:solidFill>
          </a:ln>
        </p:spPr>
      </p:pic>
      <p:pic>
        <p:nvPicPr>
          <p:cNvPr id="12" name="Picture 11" descr="A picture containing text, electronics, computer, cluttered&#10;&#10;Description automatically generated">
            <a:extLst>
              <a:ext uri="{FF2B5EF4-FFF2-40B4-BE49-F238E27FC236}">
                <a16:creationId xmlns:a16="http://schemas.microsoft.com/office/drawing/2014/main" id="{C739DF1B-F2FB-44A7-8458-6AA8670A9C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" r="11638"/>
          <a:stretch/>
        </p:blipFill>
        <p:spPr>
          <a:xfrm>
            <a:off x="931572" y="1464377"/>
            <a:ext cx="1591270" cy="1388734"/>
          </a:xfrm>
          <a:prstGeom prst="rect">
            <a:avLst/>
          </a:prstGeom>
          <a:ln w="38100">
            <a:solidFill>
              <a:srgbClr val="2E3492"/>
            </a:solidFill>
          </a:ln>
        </p:spPr>
      </p:pic>
    </p:spTree>
    <p:extLst>
      <p:ext uri="{BB962C8B-B14F-4D97-AF65-F5344CB8AC3E}">
        <p14:creationId xmlns:p14="http://schemas.microsoft.com/office/powerpoint/2010/main" val="1291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960" y="369320"/>
            <a:ext cx="9583723" cy="817723"/>
          </a:xfrm>
        </p:spPr>
        <p:txBody>
          <a:bodyPr>
            <a:noAutofit/>
          </a:bodyPr>
          <a:lstStyle/>
          <a:p>
            <a:r>
              <a:rPr lang="en-US" dirty="0"/>
              <a:t>Cold Stowage Mission Flow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566572" y="1716599"/>
            <a:ext cx="1748750" cy="1534744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92" tIns="50996" rIns="101992" bIns="50996" rtlCol="0" anchor="ctr"/>
          <a:lstStyle/>
          <a:p>
            <a:pPr algn="ctr"/>
            <a:r>
              <a:rPr lang="en-US" sz="1200" dirty="0"/>
              <a:t>On-orbit operations:</a:t>
            </a:r>
          </a:p>
          <a:p>
            <a:pPr algn="ctr"/>
            <a:r>
              <a:rPr lang="en-US" sz="1200" dirty="0"/>
              <a:t>including sample transfers between Cold Stowage active freezers, sample insertions, &amp; Glacier/Polar/MERLIN transfers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004599" y="2114340"/>
            <a:ext cx="882581" cy="742849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92" tIns="50996" rIns="101992" bIns="50996" rtlCol="0" anchor="ctr"/>
          <a:lstStyle/>
          <a:p>
            <a:pPr algn="ctr"/>
            <a:r>
              <a:rPr lang="en-US" sz="1200" dirty="0"/>
              <a:t>Berthing/Docking</a:t>
            </a:r>
          </a:p>
        </p:txBody>
      </p:sp>
      <p:cxnSp>
        <p:nvCxnSpPr>
          <p:cNvPr id="30" name="Straight Arrow Connector 29"/>
          <p:cNvCxnSpPr>
            <a:cxnSpLocks/>
            <a:stCxn id="15" idx="3"/>
            <a:endCxn id="31" idx="2"/>
          </p:cNvCxnSpPr>
          <p:nvPr/>
        </p:nvCxnSpPr>
        <p:spPr>
          <a:xfrm>
            <a:off x="10315322" y="2483971"/>
            <a:ext cx="296502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0611824" y="2313444"/>
            <a:ext cx="352198" cy="341054"/>
          </a:xfrm>
          <a:prstGeom prst="ellipse">
            <a:avLst/>
          </a:prstGeom>
          <a:solidFill>
            <a:srgbClr val="F2F0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2" name="Oval 31"/>
          <p:cNvSpPr/>
          <p:nvPr/>
        </p:nvSpPr>
        <p:spPr>
          <a:xfrm>
            <a:off x="1529091" y="5155900"/>
            <a:ext cx="333303" cy="3410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A</a:t>
            </a:r>
          </a:p>
        </p:txBody>
      </p:sp>
      <p:cxnSp>
        <p:nvCxnSpPr>
          <p:cNvPr id="33" name="Straight Arrow Connector 32"/>
          <p:cNvCxnSpPr>
            <a:cxnSpLocks/>
            <a:stCxn id="32" idx="6"/>
            <a:endCxn id="58" idx="1"/>
          </p:cNvCxnSpPr>
          <p:nvPr/>
        </p:nvCxnSpPr>
        <p:spPr>
          <a:xfrm>
            <a:off x="1862394" y="5326427"/>
            <a:ext cx="244592" cy="6345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93310" y="4333275"/>
            <a:ext cx="1171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R+4 to 48 hours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33144" y="4333275"/>
            <a:ext cx="972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~R-48 hours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071401" y="2114340"/>
            <a:ext cx="1008583" cy="742849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92" tIns="50996" rIns="101992" bIns="50996" rtlCol="0" anchor="ctr"/>
          <a:lstStyle/>
          <a:p>
            <a:pPr algn="ctr"/>
            <a:r>
              <a:rPr lang="en-US" sz="1200" dirty="0"/>
              <a:t>Hatch open and center stack removal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315859" y="2114340"/>
            <a:ext cx="1008584" cy="742849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92" tIns="50996" rIns="101992" bIns="50996" rtlCol="0" anchor="ctr"/>
          <a:lstStyle/>
          <a:p>
            <a:pPr algn="ctr"/>
            <a:r>
              <a:rPr lang="en-US" sz="1200" dirty="0"/>
              <a:t>DCB removal and unpacking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494386" y="4976753"/>
            <a:ext cx="911992" cy="719002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92" tIns="50996" rIns="101992" bIns="50996" rtlCol="0" anchor="ctr"/>
          <a:lstStyle/>
          <a:p>
            <a:pPr algn="ctr"/>
            <a:r>
              <a:rPr lang="en-US" sz="1200" dirty="0"/>
              <a:t>Sample return to PI at JSC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34764" y="3658299"/>
            <a:ext cx="9489053" cy="276999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rgbClr val="F2F0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2"/>
                </a:solidFill>
              </a:rPr>
              <a:t>Last sample insertion for conditioning must occur NLT 24 hours from DCB or Polar packing*</a:t>
            </a:r>
          </a:p>
        </p:txBody>
      </p:sp>
      <p:sp>
        <p:nvSpPr>
          <p:cNvPr id="46" name="Right Brace 45"/>
          <p:cNvSpPr/>
          <p:nvPr/>
        </p:nvSpPr>
        <p:spPr>
          <a:xfrm rot="16200000">
            <a:off x="2425716" y="1334565"/>
            <a:ext cx="316927" cy="1187711"/>
          </a:xfrm>
          <a:prstGeom prst="rightBrace">
            <a:avLst/>
          </a:prstGeom>
          <a:ln w="19050">
            <a:solidFill>
              <a:srgbClr val="EA7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ight Brace 47"/>
          <p:cNvSpPr/>
          <p:nvPr/>
        </p:nvSpPr>
        <p:spPr>
          <a:xfrm rot="16200000">
            <a:off x="3576310" y="1371681"/>
            <a:ext cx="316929" cy="1113479"/>
          </a:xfrm>
          <a:prstGeom prst="rightBrace">
            <a:avLst>
              <a:gd name="adj1" fmla="val 7340"/>
              <a:gd name="adj2" fmla="val 50000"/>
            </a:avLst>
          </a:prstGeom>
          <a:ln w="19050">
            <a:solidFill>
              <a:srgbClr val="EA7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106918" y="1507904"/>
            <a:ext cx="933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72-48 hours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26497" y="1514167"/>
            <a:ext cx="933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30-24 hours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03613" y="4333275"/>
            <a:ext cx="1171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R+6 to 53 hours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0022" y="6035284"/>
            <a:ext cx="10638536" cy="276999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rgbClr val="F2F0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*Note:  Durations will vary, final determination is done on a case-by-case basis and must take into account the entire ops flow for the mission and launch/return vehicle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888867" y="2114340"/>
            <a:ext cx="910059" cy="742849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92" tIns="50996" rIns="101992" bIns="50996" rtlCol="0" anchor="ctr"/>
          <a:lstStyle/>
          <a:p>
            <a:pPr algn="ctr"/>
            <a:r>
              <a:rPr lang="en-US" sz="1200" dirty="0"/>
              <a:t>Launch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35663" y="2033756"/>
            <a:ext cx="1062775" cy="902045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92" tIns="50996" rIns="101992" bIns="50996" rtlCol="0" anchor="ctr"/>
          <a:lstStyle/>
          <a:p>
            <a:pPr algn="ctr"/>
            <a:r>
              <a:rPr lang="en-US" sz="1200" dirty="0"/>
              <a:t>CS hands over to KSC/WFF for delivery to </a:t>
            </a:r>
            <a:r>
              <a:rPr lang="en-US" sz="1200" dirty="0" err="1"/>
              <a:t>SpX</a:t>
            </a:r>
            <a:r>
              <a:rPr lang="en-US" sz="1200" dirty="0"/>
              <a:t>/NG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549505" y="2114341"/>
            <a:ext cx="844029" cy="739263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92" tIns="50996" rIns="101992" bIns="50996" rtlCol="0" anchor="ctr"/>
          <a:lstStyle/>
          <a:p>
            <a:pPr algn="ctr"/>
            <a:r>
              <a:rPr lang="en-US" sz="1200" dirty="0"/>
              <a:t>PI hands over to Cold Stowage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80486" y="4976753"/>
            <a:ext cx="1006671" cy="719002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92" tIns="50996" rIns="101992" bIns="50996" rtlCol="0" anchor="ctr"/>
          <a:lstStyle/>
          <a:p>
            <a:pPr algn="ctr"/>
            <a:r>
              <a:rPr lang="en-US" sz="1000" dirty="0"/>
              <a:t>Conditioned hardware turned over to CS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2449" y="4999008"/>
            <a:ext cx="1065126" cy="679058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92" tIns="50996" rIns="101992" bIns="50996" rtlCol="0" anchor="ctr"/>
          <a:lstStyle/>
          <a:p>
            <a:pPr algn="ctr"/>
            <a:r>
              <a:rPr lang="en-US" sz="1200" dirty="0"/>
              <a:t>Dragon Splashdown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60823" y="4976753"/>
            <a:ext cx="788715" cy="719002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92" tIns="50996" rIns="101992" bIns="50996" rtlCol="0" anchor="ctr"/>
          <a:lstStyle/>
          <a:p>
            <a:pPr algn="ctr"/>
            <a:r>
              <a:rPr lang="en-US" sz="1200" dirty="0"/>
              <a:t>Dragon Undock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20068" y="4976753"/>
            <a:ext cx="941409" cy="719002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92" tIns="50996" rIns="101992" bIns="50996" rtlCol="0" anchor="ctr"/>
          <a:lstStyle/>
          <a:p>
            <a:pPr algn="ctr"/>
            <a:r>
              <a:rPr lang="en-US" sz="1200" dirty="0"/>
              <a:t>Sample return to PI at KSC</a:t>
            </a:r>
          </a:p>
        </p:txBody>
      </p:sp>
      <p:cxnSp>
        <p:nvCxnSpPr>
          <p:cNvPr id="22" name="Straight Arrow Connector 21"/>
          <p:cNvCxnSpPr>
            <a:stCxn id="40" idx="3"/>
            <a:endCxn id="15" idx="1"/>
          </p:cNvCxnSpPr>
          <p:nvPr/>
        </p:nvCxnSpPr>
        <p:spPr>
          <a:xfrm flipV="1">
            <a:off x="8324443" y="2483971"/>
            <a:ext cx="242129" cy="1794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9" idx="3"/>
            <a:endCxn id="40" idx="1"/>
          </p:cNvCxnSpPr>
          <p:nvPr/>
        </p:nvCxnSpPr>
        <p:spPr>
          <a:xfrm>
            <a:off x="7079984" y="2485765"/>
            <a:ext cx="235875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3"/>
            <a:endCxn id="25" idx="1"/>
          </p:cNvCxnSpPr>
          <p:nvPr/>
        </p:nvCxnSpPr>
        <p:spPr>
          <a:xfrm>
            <a:off x="3698438" y="2484779"/>
            <a:ext cx="190429" cy="986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3"/>
            <a:endCxn id="26" idx="1"/>
          </p:cNvCxnSpPr>
          <p:nvPr/>
        </p:nvCxnSpPr>
        <p:spPr>
          <a:xfrm>
            <a:off x="4798928" y="2485764"/>
            <a:ext cx="205671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6" idx="3"/>
            <a:endCxn id="39" idx="1"/>
          </p:cNvCxnSpPr>
          <p:nvPr/>
        </p:nvCxnSpPr>
        <p:spPr>
          <a:xfrm>
            <a:off x="5887179" y="2485764"/>
            <a:ext cx="184222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7" idx="3"/>
            <a:endCxn id="24" idx="1"/>
          </p:cNvCxnSpPr>
          <p:nvPr/>
        </p:nvCxnSpPr>
        <p:spPr>
          <a:xfrm>
            <a:off x="2393534" y="2483973"/>
            <a:ext cx="242129" cy="806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3"/>
            <a:endCxn id="42" idx="1"/>
          </p:cNvCxnSpPr>
          <p:nvPr/>
        </p:nvCxnSpPr>
        <p:spPr>
          <a:xfrm>
            <a:off x="9261478" y="5336254"/>
            <a:ext cx="232909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stCxn id="17" idx="3"/>
            <a:endCxn id="12" idx="1"/>
          </p:cNvCxnSpPr>
          <p:nvPr/>
        </p:nvCxnSpPr>
        <p:spPr>
          <a:xfrm>
            <a:off x="8087157" y="5336254"/>
            <a:ext cx="232912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6" idx="3"/>
            <a:endCxn id="17" idx="1"/>
          </p:cNvCxnSpPr>
          <p:nvPr/>
        </p:nvCxnSpPr>
        <p:spPr>
          <a:xfrm flipV="1">
            <a:off x="6847575" y="5336254"/>
            <a:ext cx="232911" cy="2283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18" idx="3"/>
            <a:endCxn id="16" idx="1"/>
          </p:cNvCxnSpPr>
          <p:nvPr/>
        </p:nvCxnSpPr>
        <p:spPr>
          <a:xfrm>
            <a:off x="5549538" y="5336254"/>
            <a:ext cx="232911" cy="2283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9440947" y="4333275"/>
            <a:ext cx="1018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R+3 to 5 days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03255" y="4333275"/>
            <a:ext cx="423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R+0</a:t>
            </a:r>
          </a:p>
        </p:txBody>
      </p:sp>
      <p:sp>
        <p:nvSpPr>
          <p:cNvPr id="58" name="Rounded Rectangle 17">
            <a:extLst>
              <a:ext uri="{FF2B5EF4-FFF2-40B4-BE49-F238E27FC236}">
                <a16:creationId xmlns:a16="http://schemas.microsoft.com/office/drawing/2014/main" id="{8DB29EE5-D587-48EB-82FE-B63B3FF9FF36}"/>
              </a:ext>
            </a:extLst>
          </p:cNvPr>
          <p:cNvSpPr/>
          <p:nvPr/>
        </p:nvSpPr>
        <p:spPr>
          <a:xfrm>
            <a:off x="2106986" y="4987477"/>
            <a:ext cx="712414" cy="690589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92" tIns="50996" rIns="101992" bIns="50996" rtlCol="0" anchor="ctr"/>
          <a:lstStyle/>
          <a:p>
            <a:pPr algn="ctr"/>
            <a:r>
              <a:rPr lang="en-US" sz="1050" dirty="0"/>
              <a:t>Polar/Merlin Packing</a:t>
            </a:r>
          </a:p>
        </p:txBody>
      </p:sp>
      <p:sp>
        <p:nvSpPr>
          <p:cNvPr id="60" name="Rounded Rectangle 17">
            <a:extLst>
              <a:ext uri="{FF2B5EF4-FFF2-40B4-BE49-F238E27FC236}">
                <a16:creationId xmlns:a16="http://schemas.microsoft.com/office/drawing/2014/main" id="{827C44F1-2528-4DAD-A6B9-829A4B714236}"/>
              </a:ext>
            </a:extLst>
          </p:cNvPr>
          <p:cNvSpPr/>
          <p:nvPr/>
        </p:nvSpPr>
        <p:spPr>
          <a:xfrm>
            <a:off x="2975281" y="4992219"/>
            <a:ext cx="776136" cy="690589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92" tIns="50996" rIns="101992" bIns="50996" rtlCol="0" anchor="ctr"/>
          <a:lstStyle/>
          <a:p>
            <a:pPr algn="ctr"/>
            <a:r>
              <a:rPr lang="en-US" sz="1050" dirty="0"/>
              <a:t>Transfer to Dragon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193D940-30BD-48DF-9C67-15F9C28D5958}"/>
              </a:ext>
            </a:extLst>
          </p:cNvPr>
          <p:cNvSpPr txBox="1"/>
          <p:nvPr/>
        </p:nvSpPr>
        <p:spPr>
          <a:xfrm>
            <a:off x="2028568" y="4333275"/>
            <a:ext cx="972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~R-72 hours 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99C007D-276A-4B70-A70F-ABAE29ABA4F3}"/>
              </a:ext>
            </a:extLst>
          </p:cNvPr>
          <p:cNvCxnSpPr>
            <a:cxnSpLocks/>
            <a:stCxn id="58" idx="3"/>
            <a:endCxn id="60" idx="1"/>
          </p:cNvCxnSpPr>
          <p:nvPr/>
        </p:nvCxnSpPr>
        <p:spPr>
          <a:xfrm>
            <a:off x="2819400" y="5332772"/>
            <a:ext cx="155881" cy="4742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17">
            <a:extLst>
              <a:ext uri="{FF2B5EF4-FFF2-40B4-BE49-F238E27FC236}">
                <a16:creationId xmlns:a16="http://schemas.microsoft.com/office/drawing/2014/main" id="{3E750E36-7983-4DB5-AEB8-A11FB619AAF7}"/>
              </a:ext>
            </a:extLst>
          </p:cNvPr>
          <p:cNvSpPr/>
          <p:nvPr/>
        </p:nvSpPr>
        <p:spPr>
          <a:xfrm>
            <a:off x="3907298" y="4992219"/>
            <a:ext cx="704675" cy="690589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92" tIns="50996" rIns="101992" bIns="50996" rtlCol="0" anchor="ctr"/>
          <a:lstStyle/>
          <a:p>
            <a:pPr algn="ctr"/>
            <a:r>
              <a:rPr lang="en-US" sz="1050" dirty="0"/>
              <a:t>DCB Packing</a:t>
            </a:r>
          </a:p>
        </p:txBody>
      </p:sp>
      <p:cxnSp>
        <p:nvCxnSpPr>
          <p:cNvPr id="4110" name="Straight Arrow Connector 4109">
            <a:extLst>
              <a:ext uri="{FF2B5EF4-FFF2-40B4-BE49-F238E27FC236}">
                <a16:creationId xmlns:a16="http://schemas.microsoft.com/office/drawing/2014/main" id="{B026480F-030B-4F31-8B85-11658A0BCE75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9950381" y="4610274"/>
            <a:ext cx="1" cy="366479"/>
          </a:xfrm>
          <a:prstGeom prst="straightConnector1">
            <a:avLst/>
          </a:prstGeom>
          <a:ln>
            <a:solidFill>
              <a:srgbClr val="F2F057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11F19E5-4665-45C7-8FDE-97C10C933BA5}"/>
              </a:ext>
            </a:extLst>
          </p:cNvPr>
          <p:cNvCxnSpPr>
            <a:cxnSpLocks/>
            <a:stCxn id="52" idx="2"/>
            <a:endCxn id="12" idx="0"/>
          </p:cNvCxnSpPr>
          <p:nvPr/>
        </p:nvCxnSpPr>
        <p:spPr>
          <a:xfrm>
            <a:off x="8789222" y="4610274"/>
            <a:ext cx="1551" cy="366479"/>
          </a:xfrm>
          <a:prstGeom prst="straightConnector1">
            <a:avLst/>
          </a:prstGeom>
          <a:ln>
            <a:solidFill>
              <a:srgbClr val="F2F057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A5C62D0-F9AE-4C89-9ED6-C9B096D3FC94}"/>
              </a:ext>
            </a:extLst>
          </p:cNvPr>
          <p:cNvCxnSpPr>
            <a:cxnSpLocks/>
          </p:cNvCxnSpPr>
          <p:nvPr/>
        </p:nvCxnSpPr>
        <p:spPr>
          <a:xfrm>
            <a:off x="7565517" y="4610274"/>
            <a:ext cx="0" cy="353475"/>
          </a:xfrm>
          <a:prstGeom prst="straightConnector1">
            <a:avLst/>
          </a:prstGeom>
          <a:ln>
            <a:solidFill>
              <a:srgbClr val="F2F057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577BD478-56CF-4BE6-AA67-1B8501AE3A83}"/>
              </a:ext>
            </a:extLst>
          </p:cNvPr>
          <p:cNvCxnSpPr>
            <a:cxnSpLocks/>
            <a:stCxn id="57" idx="2"/>
            <a:endCxn id="16" idx="0"/>
          </p:cNvCxnSpPr>
          <p:nvPr/>
        </p:nvCxnSpPr>
        <p:spPr>
          <a:xfrm>
            <a:off x="6315012" y="4610274"/>
            <a:ext cx="0" cy="388734"/>
          </a:xfrm>
          <a:prstGeom prst="straightConnector1">
            <a:avLst/>
          </a:prstGeom>
          <a:ln>
            <a:solidFill>
              <a:srgbClr val="F2F057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AB6E855-A6B1-433A-833C-9D2EA4182EC7}"/>
              </a:ext>
            </a:extLst>
          </p:cNvPr>
          <p:cNvCxnSpPr>
            <a:cxnSpLocks/>
          </p:cNvCxnSpPr>
          <p:nvPr/>
        </p:nvCxnSpPr>
        <p:spPr>
          <a:xfrm>
            <a:off x="3359868" y="4610274"/>
            <a:ext cx="0" cy="353475"/>
          </a:xfrm>
          <a:prstGeom prst="straightConnector1">
            <a:avLst/>
          </a:prstGeom>
          <a:ln>
            <a:solidFill>
              <a:srgbClr val="F2F057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493200B-E8AF-4E7A-909F-ACDCE0B5E9B1}"/>
              </a:ext>
            </a:extLst>
          </p:cNvPr>
          <p:cNvCxnSpPr>
            <a:cxnSpLocks/>
          </p:cNvCxnSpPr>
          <p:nvPr/>
        </p:nvCxnSpPr>
        <p:spPr>
          <a:xfrm>
            <a:off x="2463191" y="4610274"/>
            <a:ext cx="0" cy="353475"/>
          </a:xfrm>
          <a:prstGeom prst="straightConnector1">
            <a:avLst/>
          </a:prstGeom>
          <a:ln>
            <a:solidFill>
              <a:srgbClr val="F2F057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706EB52F-F0C9-465C-B2ED-6177B6FDD756}"/>
              </a:ext>
            </a:extLst>
          </p:cNvPr>
          <p:cNvSpPr txBox="1"/>
          <p:nvPr/>
        </p:nvSpPr>
        <p:spPr>
          <a:xfrm>
            <a:off x="3977588" y="4333275"/>
            <a:ext cx="5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R-12</a:t>
            </a:r>
          </a:p>
        </p:txBody>
      </p:sp>
      <p:cxnSp>
        <p:nvCxnSpPr>
          <p:cNvPr id="4113" name="Straight Arrow Connector 4112">
            <a:extLst>
              <a:ext uri="{FF2B5EF4-FFF2-40B4-BE49-F238E27FC236}">
                <a16:creationId xmlns:a16="http://schemas.microsoft.com/office/drawing/2014/main" id="{5A576562-15D0-4509-8399-677FA298D7AD}"/>
              </a:ext>
            </a:extLst>
          </p:cNvPr>
          <p:cNvCxnSpPr>
            <a:cxnSpLocks/>
          </p:cNvCxnSpPr>
          <p:nvPr/>
        </p:nvCxnSpPr>
        <p:spPr>
          <a:xfrm>
            <a:off x="4259635" y="4610274"/>
            <a:ext cx="0" cy="344146"/>
          </a:xfrm>
          <a:prstGeom prst="straightConnector1">
            <a:avLst/>
          </a:prstGeom>
          <a:ln>
            <a:solidFill>
              <a:srgbClr val="F2F057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781225B-4A27-4C13-9209-1132BC3A3FB5}"/>
              </a:ext>
            </a:extLst>
          </p:cNvPr>
          <p:cNvSpPr txBox="1"/>
          <p:nvPr/>
        </p:nvSpPr>
        <p:spPr>
          <a:xfrm>
            <a:off x="5894419" y="1360449"/>
            <a:ext cx="1671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~ 24 hours post docking</a:t>
            </a:r>
          </a:p>
        </p:txBody>
      </p:sp>
      <p:sp>
        <p:nvSpPr>
          <p:cNvPr id="66" name="Right Brace 65">
            <a:extLst>
              <a:ext uri="{FF2B5EF4-FFF2-40B4-BE49-F238E27FC236}">
                <a16:creationId xmlns:a16="http://schemas.microsoft.com/office/drawing/2014/main" id="{02F64FD9-E8C4-4024-9803-7FCF98B560AA}"/>
              </a:ext>
            </a:extLst>
          </p:cNvPr>
          <p:cNvSpPr/>
          <p:nvPr/>
        </p:nvSpPr>
        <p:spPr>
          <a:xfrm rot="16200000">
            <a:off x="6409721" y="673404"/>
            <a:ext cx="426311" cy="2400652"/>
          </a:xfrm>
          <a:prstGeom prst="rightBrace">
            <a:avLst/>
          </a:prstGeom>
          <a:ln w="19050">
            <a:solidFill>
              <a:srgbClr val="EA7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B23F389-914A-46D3-9F3E-05CF6C2892AD}"/>
              </a:ext>
            </a:extLst>
          </p:cNvPr>
          <p:cNvCxnSpPr>
            <a:cxnSpLocks/>
          </p:cNvCxnSpPr>
          <p:nvPr/>
        </p:nvCxnSpPr>
        <p:spPr>
          <a:xfrm>
            <a:off x="3764533" y="5352364"/>
            <a:ext cx="154093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029C69F-312D-4EF6-B243-FE108D884D72}"/>
              </a:ext>
            </a:extLst>
          </p:cNvPr>
          <p:cNvCxnSpPr>
            <a:cxnSpLocks/>
          </p:cNvCxnSpPr>
          <p:nvPr/>
        </p:nvCxnSpPr>
        <p:spPr>
          <a:xfrm>
            <a:off x="4611973" y="5352364"/>
            <a:ext cx="154093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41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960" y="365125"/>
            <a:ext cx="9954428" cy="817723"/>
          </a:xfrm>
        </p:spPr>
        <p:txBody>
          <a:bodyPr>
            <a:noAutofit/>
          </a:bodyPr>
          <a:lstStyle/>
          <a:p>
            <a:r>
              <a:rPr lang="en-US" dirty="0"/>
              <a:t>Cold Stowage Do’s &amp; Don’ts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72675-5563-4FAF-A70F-A70B03030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r>
              <a:rPr lang="en-US" dirty="0"/>
              <a:t>DO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B45C8-5366-4E3D-A9EB-EF4BBC1C7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/>
          <a:p>
            <a:r>
              <a:rPr lang="en-US" sz="1600" dirty="0"/>
              <a:t>Accurately document ascent, on orbit, and return requirements on the Cold Stowage form</a:t>
            </a:r>
          </a:p>
          <a:p>
            <a:pPr lvl="1"/>
            <a:r>
              <a:rPr lang="en-US" sz="1400" dirty="0"/>
              <a:t>Accurately documenting sample dimensions and temperature requirements allows for the maximum amount of science to fly each mission </a:t>
            </a:r>
          </a:p>
          <a:p>
            <a:r>
              <a:rPr lang="en-US" sz="1600" dirty="0"/>
              <a:t>Request input from the Cold Stowage Team when developing packing solutions and complete fit checks with CS assets early in the development process</a:t>
            </a:r>
          </a:p>
          <a:p>
            <a:r>
              <a:rPr lang="en-US" sz="1600" dirty="0"/>
              <a:t>Keep Cold Stowage in the loop with payload specific real time ops planning</a:t>
            </a:r>
          </a:p>
          <a:p>
            <a:r>
              <a:rPr lang="en-US" sz="1600" dirty="0"/>
              <a:t>Remove unnecessary air pockets inside sealed bags/</a:t>
            </a:r>
            <a:r>
              <a:rPr lang="en-US" sz="1600" dirty="0" err="1"/>
              <a:t>ziplocs</a:t>
            </a:r>
            <a:r>
              <a:rPr lang="en-US" sz="1600" dirty="0"/>
              <a:t>, space is limited inside cold assets</a:t>
            </a:r>
          </a:p>
          <a:p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1186DD-0ACF-4ECA-96EA-11DDAD1C7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en-US" dirty="0"/>
              <a:t>DON’T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0C447E-A43F-44F9-AD44-775616093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59192" cy="3684588"/>
          </a:xfrm>
        </p:spPr>
        <p:txBody>
          <a:bodyPr>
            <a:normAutofit/>
          </a:bodyPr>
          <a:lstStyle/>
          <a:p>
            <a:r>
              <a:rPr lang="en-US" sz="1600" dirty="0"/>
              <a:t>Handover dimensionally incorrect hardware for late load into the vehicle</a:t>
            </a:r>
          </a:p>
          <a:p>
            <a:r>
              <a:rPr lang="en-US" sz="1600" dirty="0"/>
              <a:t>Change sample container size/dimensions or bundle samples together without informing Cold Stowage </a:t>
            </a:r>
          </a:p>
          <a:p>
            <a:r>
              <a:rPr lang="en-US" sz="1600" dirty="0"/>
              <a:t>Stick labels on outer bagging material, labels may fall off when frozen</a:t>
            </a:r>
          </a:p>
          <a:p>
            <a:r>
              <a:rPr lang="en-US" sz="1600" dirty="0"/>
              <a:t>Use large unnecessary bagging materials </a:t>
            </a:r>
            <a:endParaRPr lang="en-US" sz="1400" dirty="0"/>
          </a:p>
          <a:p>
            <a:r>
              <a:rPr lang="en-US" sz="1600" dirty="0"/>
              <a:t>For more information on Cold Stowage, including existing Cold Stowage Forms, a current Cold Stowage Plan, and to request Cold Stowage verification testing support, visit the following website: </a:t>
            </a:r>
            <a:r>
              <a:rPr lang="en-US" sz="1100" dirty="0">
                <a:hlinkClick r:id="rId3"/>
              </a:rPr>
              <a:t>https://iss.sp.jsc.nasa.gov/Int/OB/CarrierPayload/coldstowage/SitePages/Home.aspx</a:t>
            </a:r>
            <a:r>
              <a:rPr lang="en-US" sz="1100" dirty="0"/>
              <a:t> 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6906" y="1908358"/>
            <a:ext cx="8836325" cy="58644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itchFamily="2" charset="2"/>
              <a:buChar char="Ø"/>
            </a:pPr>
            <a:endParaRPr lang="en-US" u="sng" cap="none" dirty="0"/>
          </a:p>
        </p:txBody>
      </p:sp>
    </p:spTree>
    <p:extLst>
      <p:ext uri="{BB962C8B-B14F-4D97-AF65-F5344CB8AC3E}">
        <p14:creationId xmlns:p14="http://schemas.microsoft.com/office/powerpoint/2010/main" val="3434496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dStowage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A3CA8"/>
      </a:accent1>
      <a:accent2>
        <a:srgbClr val="ED7D31"/>
      </a:accent2>
      <a:accent3>
        <a:srgbClr val="7F7F7F"/>
      </a:accent3>
      <a:accent4>
        <a:srgbClr val="3F3F3F"/>
      </a:accent4>
      <a:accent5>
        <a:srgbClr val="536BD1"/>
      </a:accent5>
      <a:accent6>
        <a:srgbClr val="70AD47"/>
      </a:accent6>
      <a:hlink>
        <a:srgbClr val="4E8FD6"/>
      </a:hlink>
      <a:folHlink>
        <a:srgbClr val="75707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739F1CB2FA344389136699D59AC7BD" ma:contentTypeVersion="10" ma:contentTypeDescription="Create a new document." ma:contentTypeScope="" ma:versionID="83780face6b88f96312a5a35e649e0d9">
  <xsd:schema xmlns:xsd="http://www.w3.org/2001/XMLSchema" xmlns:xs="http://www.w3.org/2001/XMLSchema" xmlns:p="http://schemas.microsoft.com/office/2006/metadata/properties" xmlns:ns3="a59c3368-fa6d-441d-901e-be154c2ac1a7" xmlns:ns4="df54972e-07dd-4eb6-b877-72869d8f4ab0" targetNamespace="http://schemas.microsoft.com/office/2006/metadata/properties" ma:root="true" ma:fieldsID="726fc878a4ba97cc26a1802b19360b1b" ns3:_="" ns4:_="">
    <xsd:import namespace="a59c3368-fa6d-441d-901e-be154c2ac1a7"/>
    <xsd:import namespace="df54972e-07dd-4eb6-b877-72869d8f4ab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c3368-fa6d-441d-901e-be154c2ac1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4972e-07dd-4eb6-b877-72869d8f4a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020026-6ADA-41DA-B488-7FF143C1531F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df54972e-07dd-4eb6-b877-72869d8f4ab0"/>
    <ds:schemaRef ds:uri="a59c3368-fa6d-441d-901e-be154c2ac1a7"/>
  </ds:schemaRefs>
</ds:datastoreItem>
</file>

<file path=customXml/itemProps2.xml><?xml version="1.0" encoding="utf-8"?>
<ds:datastoreItem xmlns:ds="http://schemas.openxmlformats.org/officeDocument/2006/customXml" ds:itemID="{F3FF3274-A886-4E23-A2C2-F29C594B46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A8C513-AA0B-495A-91EE-2163FF88CD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9c3368-fa6d-441d-901e-be154c2ac1a7"/>
    <ds:schemaRef ds:uri="df54972e-07dd-4eb6-b877-72869d8f4a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898</Words>
  <Application>Microsoft Office PowerPoint</Application>
  <PresentationFormat>Widescreen</PresentationFormat>
  <Paragraphs>79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Wingdings</vt:lpstr>
      <vt:lpstr>Office Theme</vt:lpstr>
      <vt:lpstr>Cold Stowage kickoff</vt:lpstr>
      <vt:lpstr>Cold Stowage Operations Overview</vt:lpstr>
      <vt:lpstr>Cold Stowage Hardware Overview</vt:lpstr>
      <vt:lpstr>Cold Stowage Services</vt:lpstr>
      <vt:lpstr>Cold Stowage Mission Flow</vt:lpstr>
      <vt:lpstr>Cold Stowage Do’s &amp; Don’ts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Jeanette</dc:creator>
  <cp:lastModifiedBy>Campana, Sharon E. (JSC-EC711)</cp:lastModifiedBy>
  <cp:revision>14</cp:revision>
  <dcterms:created xsi:type="dcterms:W3CDTF">2022-09-15T13:15:29Z</dcterms:created>
  <dcterms:modified xsi:type="dcterms:W3CDTF">2022-09-20T14:15:52Z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0x0101003D739F1CB2FA344389136699D59AC7BD</vt:lpwstr>
  </property>
</Properties>
</file>