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Raleway"/>
      <p:regular r:id="rId12"/>
      <p:bold r:id="rId13"/>
      <p:italic r:id="rId14"/>
      <p:boldItalic r:id="rId15"/>
    </p:embeddedFont>
    <p:embeddedFont>
      <p:font typeface="Fira Sans Extra Condensed Medium"/>
      <p:regular r:id="rId16"/>
      <p:bold r:id="rId17"/>
      <p:italic r:id="rId18"/>
      <p:boldItalic r:id="rId19"/>
    </p:embeddedFont>
    <p:embeddedFont>
      <p:font typeface="Roboto Condensed"/>
      <p:regular r:id="rId20"/>
      <p:bold r:id="rId21"/>
      <p:italic r:id="rId22"/>
      <p:boldItalic r:id="rId23"/>
    </p:embeddedFont>
    <p:embeddedFont>
      <p:font typeface="Roboto Condensed Light"/>
      <p:regular r:id="rId24"/>
      <p:bold r:id="rId25"/>
      <p:italic r:id="rId26"/>
      <p:boldItalic r:id="rId27"/>
    </p:embeddedFont>
    <p:embeddedFont>
      <p:font typeface="Exo 2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Century Gothic"/>
      <p:regular r:id="rId36"/>
      <p:bold r:id="rId37"/>
      <p:italic r:id="rId38"/>
      <p:boldItalic r:id="rId39"/>
    </p:embeddedFont>
    <p:embeddedFont>
      <p:font typeface="Libre Franklin"/>
      <p:regular r:id="rId40"/>
      <p:bold r:id="rId41"/>
      <p:italic r:id="rId42"/>
      <p:boldItalic r:id="rId43"/>
    </p:embeddedFont>
    <p:embeddedFont>
      <p:font typeface="Nixie One"/>
      <p:regular r:id="rId44"/>
    </p:embeddedFont>
    <p:embeddedFont>
      <p:font typeface="Raleway Light"/>
      <p:regular r:id="rId45"/>
      <p:bold r:id="rId46"/>
      <p:italic r:id="rId47"/>
      <p:boldItalic r:id="rId48"/>
    </p:embeddedFont>
    <p:embeddedFont>
      <p:font typeface="Source Sans Pro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2" name="Derek Koehl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273F06A-605B-4C7F-83AF-2B7656CD11C2}">
  <a:tblStyle styleId="{8273F06A-605B-4C7F-83AF-2B7656CD11C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ibreFranklin-regular.fntdata"/><Relationship Id="rId42" Type="http://schemas.openxmlformats.org/officeDocument/2006/relationships/font" Target="fonts/LibreFranklin-italic.fntdata"/><Relationship Id="rId41" Type="http://schemas.openxmlformats.org/officeDocument/2006/relationships/font" Target="fonts/LibreFranklin-bold.fntdata"/><Relationship Id="rId44" Type="http://schemas.openxmlformats.org/officeDocument/2006/relationships/font" Target="fonts/NixieOne-regular.fntdata"/><Relationship Id="rId43" Type="http://schemas.openxmlformats.org/officeDocument/2006/relationships/font" Target="fonts/LibreFranklin-boldItalic.fntdata"/><Relationship Id="rId46" Type="http://schemas.openxmlformats.org/officeDocument/2006/relationships/font" Target="fonts/RalewayLight-bold.fntdata"/><Relationship Id="rId45" Type="http://schemas.openxmlformats.org/officeDocument/2006/relationships/font" Target="fonts/RalewayLigh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48" Type="http://schemas.openxmlformats.org/officeDocument/2006/relationships/font" Target="fonts/RalewayLight-boldItalic.fntdata"/><Relationship Id="rId47" Type="http://schemas.openxmlformats.org/officeDocument/2006/relationships/font" Target="fonts/RalewayLight-italic.fntdata"/><Relationship Id="rId49" Type="http://schemas.openxmlformats.org/officeDocument/2006/relationships/font" Target="fonts/SourceSansPr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Exo2-boldItalic.fntdata"/><Relationship Id="rId30" Type="http://schemas.openxmlformats.org/officeDocument/2006/relationships/font" Target="fonts/Exo2-italic.fntdata"/><Relationship Id="rId33" Type="http://schemas.openxmlformats.org/officeDocument/2006/relationships/font" Target="fonts/HelveticaNeue-bold.fntdata"/><Relationship Id="rId32" Type="http://schemas.openxmlformats.org/officeDocument/2006/relationships/font" Target="fonts/HelveticaNeue-regular.fntdata"/><Relationship Id="rId35" Type="http://schemas.openxmlformats.org/officeDocument/2006/relationships/font" Target="fonts/HelveticaNeue-boldItalic.fntdata"/><Relationship Id="rId34" Type="http://schemas.openxmlformats.org/officeDocument/2006/relationships/font" Target="fonts/HelveticaNeue-italic.fntdata"/><Relationship Id="rId37" Type="http://schemas.openxmlformats.org/officeDocument/2006/relationships/font" Target="fonts/CenturyGothic-bold.fntdata"/><Relationship Id="rId36" Type="http://schemas.openxmlformats.org/officeDocument/2006/relationships/font" Target="fonts/CenturyGothic-regular.fntdata"/><Relationship Id="rId39" Type="http://schemas.openxmlformats.org/officeDocument/2006/relationships/font" Target="fonts/CenturyGothic-boldItalic.fntdata"/><Relationship Id="rId38" Type="http://schemas.openxmlformats.org/officeDocument/2006/relationships/font" Target="fonts/CenturyGothic-italic.fntdata"/><Relationship Id="rId20" Type="http://schemas.openxmlformats.org/officeDocument/2006/relationships/font" Target="fonts/RobotoCondensed-regular.fntdata"/><Relationship Id="rId22" Type="http://schemas.openxmlformats.org/officeDocument/2006/relationships/font" Target="fonts/RobotoCondensed-italic.fntdata"/><Relationship Id="rId21" Type="http://schemas.openxmlformats.org/officeDocument/2006/relationships/font" Target="fonts/RobotoCondensed-bold.fntdata"/><Relationship Id="rId24" Type="http://schemas.openxmlformats.org/officeDocument/2006/relationships/font" Target="fonts/RobotoCondensedLight-regular.fntdata"/><Relationship Id="rId23" Type="http://schemas.openxmlformats.org/officeDocument/2006/relationships/font" Target="fonts/RobotoCondensed-boldItalic.fntdata"/><Relationship Id="rId26" Type="http://schemas.openxmlformats.org/officeDocument/2006/relationships/font" Target="fonts/RobotoCondensedLight-italic.fntdata"/><Relationship Id="rId25" Type="http://schemas.openxmlformats.org/officeDocument/2006/relationships/font" Target="fonts/RobotoCondensedLight-bold.fntdata"/><Relationship Id="rId28" Type="http://schemas.openxmlformats.org/officeDocument/2006/relationships/font" Target="fonts/Exo2-regular.fntdata"/><Relationship Id="rId27" Type="http://schemas.openxmlformats.org/officeDocument/2006/relationships/font" Target="fonts/RobotoCondensedLight-boldItalic.fntdata"/><Relationship Id="rId29" Type="http://schemas.openxmlformats.org/officeDocument/2006/relationships/font" Target="fonts/Exo2-bold.fntdata"/><Relationship Id="rId51" Type="http://schemas.openxmlformats.org/officeDocument/2006/relationships/font" Target="fonts/SourceSansPro-italic.fntdata"/><Relationship Id="rId50" Type="http://schemas.openxmlformats.org/officeDocument/2006/relationships/font" Target="fonts/SourceSansPro-bold.fntdata"/><Relationship Id="rId52" Type="http://schemas.openxmlformats.org/officeDocument/2006/relationships/font" Target="fonts/SourceSansPro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Raleway-bold.fntdata"/><Relationship Id="rId12" Type="http://schemas.openxmlformats.org/officeDocument/2006/relationships/font" Target="fonts/Raleway-regular.fntdata"/><Relationship Id="rId15" Type="http://schemas.openxmlformats.org/officeDocument/2006/relationships/font" Target="fonts/Raleway-boldItalic.fntdata"/><Relationship Id="rId14" Type="http://schemas.openxmlformats.org/officeDocument/2006/relationships/font" Target="fonts/Raleway-italic.fntdata"/><Relationship Id="rId17" Type="http://schemas.openxmlformats.org/officeDocument/2006/relationships/font" Target="fonts/FiraSansExtraCondensedMedium-bold.fntdata"/><Relationship Id="rId16" Type="http://schemas.openxmlformats.org/officeDocument/2006/relationships/font" Target="fonts/FiraSansExtraCondensedMedium-regular.fntdata"/><Relationship Id="rId19" Type="http://schemas.openxmlformats.org/officeDocument/2006/relationships/font" Target="fonts/FiraSansExtraCondensedMedium-boldItalic.fntdata"/><Relationship Id="rId18" Type="http://schemas.openxmlformats.org/officeDocument/2006/relationships/font" Target="fonts/FiraSansExtraCondensedMedium-italic.fntdata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2-09-26T14:18:48.150">
    <p:pos x="569" y="222"/>
    <p:text>Suggest "Definitions"</p:text>
  </p:cm>
  <p:cm authorId="0" idx="2" dt="2022-09-26T14:18:00.485">
    <p:pos x="2546" y="628"/>
    <p:text>Suggest "Narrow and broad definitions"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35bd155e8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35bd155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5c984674e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5c984674e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15c984674e4_0_0:notes"/>
          <p:cNvSpPr txBox="1"/>
          <p:nvPr>
            <p:ph idx="12" type="sldNum"/>
          </p:nvPr>
        </p:nvSpPr>
        <p:spPr>
          <a:xfrm>
            <a:off x="3884613" y="8685213"/>
            <a:ext cx="29721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5c984674e4_0_4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5c984674e4_0_4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15c984674e4_0_423:notes"/>
          <p:cNvSpPr txBox="1"/>
          <p:nvPr>
            <p:ph idx="12" type="sldNum"/>
          </p:nvPr>
        </p:nvSpPr>
        <p:spPr>
          <a:xfrm>
            <a:off x="3884613" y="8685213"/>
            <a:ext cx="29721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5956987c9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5956987c9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5956987c9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5956987c9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ing slide">
  <p:cSld name="CUSTOM_7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76200" y="535781"/>
            <a:ext cx="9144003" cy="407193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2047875" y="1380100"/>
            <a:ext cx="6998100" cy="17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693931" y="2748122"/>
            <a:ext cx="4352100" cy="71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cxnSp>
        <p:nvCxnSpPr>
          <p:cNvPr id="12" name="Google Shape;12;p2"/>
          <p:cNvCxnSpPr/>
          <p:nvPr/>
        </p:nvCxnSpPr>
        <p:spPr>
          <a:xfrm>
            <a:off x="6109200" y="3106625"/>
            <a:ext cx="3363000" cy="0"/>
          </a:xfrm>
          <a:prstGeom prst="straightConnector1">
            <a:avLst/>
          </a:pr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" name="Google Shape;13;p2"/>
          <p:cNvSpPr/>
          <p:nvPr/>
        </p:nvSpPr>
        <p:spPr>
          <a:xfrm>
            <a:off x="-52400" y="-67375"/>
            <a:ext cx="509100" cy="5300700"/>
          </a:xfrm>
          <a:prstGeom prst="rect">
            <a:avLst/>
          </a:prstGeom>
          <a:solidFill>
            <a:srgbClr val="1155CC"/>
          </a:solidFill>
          <a:ln cap="flat" cmpd="sng" w="952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5661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17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ctrTitle"/>
          </p:nvPr>
        </p:nvSpPr>
        <p:spPr>
          <a:xfrm>
            <a:off x="306150" y="544448"/>
            <a:ext cx="2058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Roboto Condensed"/>
              <a:buNone/>
              <a:defRPr b="0" sz="18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hasCustomPrompt="1" idx="2" type="title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/>
          <p:nvPr>
            <p:ph hasCustomPrompt="1" idx="3" type="title"/>
          </p:nvPr>
        </p:nvSpPr>
        <p:spPr>
          <a:xfrm>
            <a:off x="2101581" y="1521803"/>
            <a:ext cx="1107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hasCustomPrompt="1" idx="4" type="title"/>
          </p:nvPr>
        </p:nvSpPr>
        <p:spPr>
          <a:xfrm>
            <a:off x="2105406" y="2487168"/>
            <a:ext cx="1107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/>
          <p:nvPr>
            <p:ph hasCustomPrompt="1" idx="5" type="title"/>
          </p:nvPr>
        </p:nvSpPr>
        <p:spPr>
          <a:xfrm>
            <a:off x="5922008" y="2092638"/>
            <a:ext cx="10722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/>
          <p:nvPr>
            <p:ph hasCustomPrompt="1" idx="6" type="title"/>
          </p:nvPr>
        </p:nvSpPr>
        <p:spPr>
          <a:xfrm>
            <a:off x="5922008" y="3112336"/>
            <a:ext cx="10722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/>
          <p:nvPr>
            <p:ph hasCustomPrompt="1" idx="7" type="title"/>
          </p:nvPr>
        </p:nvSpPr>
        <p:spPr>
          <a:xfrm>
            <a:off x="5922008" y="4132033"/>
            <a:ext cx="10722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/>
          <p:nvPr>
            <p:ph idx="8" type="ctrTitle"/>
          </p:nvPr>
        </p:nvSpPr>
        <p:spPr>
          <a:xfrm>
            <a:off x="302175" y="1521803"/>
            <a:ext cx="2058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Roboto Condensed"/>
              <a:buNone/>
              <a:defRPr b="0" sz="18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9" type="ctrTitle"/>
          </p:nvPr>
        </p:nvSpPr>
        <p:spPr>
          <a:xfrm>
            <a:off x="306000" y="2487168"/>
            <a:ext cx="2058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Roboto Condensed"/>
              <a:buNone/>
              <a:defRPr b="0" sz="18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3" type="ctrTitle"/>
          </p:nvPr>
        </p:nvSpPr>
        <p:spPr>
          <a:xfrm>
            <a:off x="6811550" y="2092638"/>
            <a:ext cx="2058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Roboto Condensed"/>
              <a:buNone/>
              <a:defRPr b="0" sz="18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4" type="ctrTitle"/>
          </p:nvPr>
        </p:nvSpPr>
        <p:spPr>
          <a:xfrm>
            <a:off x="6811550" y="3112336"/>
            <a:ext cx="2058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Roboto Condensed"/>
              <a:buNone/>
              <a:defRPr b="0" sz="18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5" type="ctrTitle"/>
          </p:nvPr>
        </p:nvSpPr>
        <p:spPr>
          <a:xfrm>
            <a:off x="6811550" y="4132033"/>
            <a:ext cx="2058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800"/>
              <a:buFont typeface="Roboto Condensed"/>
              <a:buNone/>
              <a:defRPr b="0" sz="18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1400"/>
              <a:buFont typeface="Roboto Condensed"/>
              <a:buNone/>
              <a:defRPr b="0" sz="1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cxnSp>
        <p:nvCxnSpPr>
          <p:cNvPr id="27" name="Google Shape;27;p3"/>
          <p:cNvCxnSpPr/>
          <p:nvPr/>
        </p:nvCxnSpPr>
        <p:spPr>
          <a:xfrm>
            <a:off x="3295350" y="-95750"/>
            <a:ext cx="0" cy="2337900"/>
          </a:xfrm>
          <a:prstGeom prst="straightConnector1">
            <a:avLst/>
          </a:pr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" name="Google Shape;28;p3"/>
          <p:cNvCxnSpPr/>
          <p:nvPr/>
        </p:nvCxnSpPr>
        <p:spPr>
          <a:xfrm>
            <a:off x="5745725" y="2931300"/>
            <a:ext cx="0" cy="2337900"/>
          </a:xfrm>
          <a:prstGeom prst="straightConnector1">
            <a:avLst/>
          </a:prstGeom>
          <a:noFill/>
          <a:ln cap="flat" cmpd="sng" w="9525">
            <a:solidFill>
              <a:srgbClr val="1155C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" name="Google Shape;29;p3"/>
          <p:cNvSpPr txBox="1"/>
          <p:nvPr>
            <p:ph idx="16" type="title"/>
          </p:nvPr>
        </p:nvSpPr>
        <p:spPr>
          <a:xfrm>
            <a:off x="3381525" y="1572300"/>
            <a:ext cx="2259600" cy="199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Font typeface="Roboto Condensed"/>
              <a:buNone/>
              <a:defRPr b="0" sz="30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oboto Condensed"/>
              <a:buNone/>
              <a:defRPr b="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oboto Condensed"/>
              <a:buNone/>
              <a:defRPr b="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oboto Condensed"/>
              <a:buNone/>
              <a:defRPr b="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oboto Condensed"/>
              <a:buNone/>
              <a:defRPr b="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oboto Condensed"/>
              <a:buNone/>
              <a:defRPr b="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oboto Condensed"/>
              <a:buNone/>
              <a:defRPr b="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oboto Condensed"/>
              <a:buNone/>
              <a:defRPr b="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oboto Condensed"/>
              <a:buNone/>
              <a:defRPr b="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30" name="Google Shape;30;p3"/>
          <p:cNvSpPr/>
          <p:nvPr/>
        </p:nvSpPr>
        <p:spPr>
          <a:xfrm rot="-5400000">
            <a:off x="-2512575" y="2443250"/>
            <a:ext cx="5211600" cy="2742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" name="Google Shape;31;p3"/>
          <p:cNvPicPr preferRelativeResize="0"/>
          <p:nvPr/>
        </p:nvPicPr>
        <p:blipFill rotWithShape="1">
          <a:blip r:embed="rId2">
            <a:alphaModFix amt="33000"/>
          </a:blip>
          <a:srcRect b="24343" l="2095" r="0" t="41935"/>
          <a:stretch/>
        </p:blipFill>
        <p:spPr>
          <a:xfrm>
            <a:off x="227525" y="3846600"/>
            <a:ext cx="8952049" cy="137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1">
  <p:cSld name="CUSTOM_18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/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1" type="subTitle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cxnSp>
        <p:nvCxnSpPr>
          <p:cNvPr id="35" name="Google Shape;35;p4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6" name="Google Shape;3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49" y="0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">
  <p:cSld name="CUSTOM_18_1_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/>
          <p:nvPr>
            <p:ph type="ctrTitle"/>
          </p:nvPr>
        </p:nvSpPr>
        <p:spPr>
          <a:xfrm flipH="1">
            <a:off x="3376500" y="3085150"/>
            <a:ext cx="5005500" cy="10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4100489" y="402895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cxnSp>
        <p:nvCxnSpPr>
          <p:cNvPr id="41" name="Google Shape;41;p5"/>
          <p:cNvCxnSpPr/>
          <p:nvPr/>
        </p:nvCxnSpPr>
        <p:spPr>
          <a:xfrm>
            <a:off x="5086550" y="4118950"/>
            <a:ext cx="43503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3">
  <p:cSld name="CUSTOM_18_1_1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" type="subTitle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cxnSp>
        <p:nvCxnSpPr>
          <p:cNvPr id="45" name="Google Shape;45;p6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" name="Google Shape;46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52" y="-124548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dpoint">
  <p:cSld name="CUSTOM_18_1_1_1_1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7"/>
          <p:cNvPicPr preferRelativeResize="0"/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76200" y="535781"/>
            <a:ext cx="9144003" cy="407193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>
            <p:ph type="ctrTitle"/>
          </p:nvPr>
        </p:nvSpPr>
        <p:spPr>
          <a:xfrm flipH="1">
            <a:off x="843000" y="3085150"/>
            <a:ext cx="7985400" cy="102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oboto Condensed"/>
              <a:buNone/>
              <a:defRPr b="0" sz="3600"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Roboto Condensed"/>
              <a:buNone/>
              <a:defRPr b="0" sz="6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Roboto Condensed"/>
              <a:buNone/>
              <a:defRPr b="0" sz="6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Roboto Condensed"/>
              <a:buNone/>
              <a:defRPr b="0" sz="6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Roboto Condensed"/>
              <a:buNone/>
              <a:defRPr b="0" sz="6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Roboto Condensed"/>
              <a:buNone/>
              <a:defRPr b="0" sz="6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Roboto Condensed"/>
              <a:buNone/>
              <a:defRPr b="0" sz="6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Roboto Condensed"/>
              <a:buNone/>
              <a:defRPr b="0" sz="6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Roboto Condensed"/>
              <a:buNone/>
              <a:defRPr b="0" sz="65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" type="subTitle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 sz="1100"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None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  <p:sp>
        <p:nvSpPr>
          <p:cNvPr id="51" name="Google Shape;51;p7"/>
          <p:cNvSpPr/>
          <p:nvPr/>
        </p:nvSpPr>
        <p:spPr>
          <a:xfrm rot="-5400000">
            <a:off x="-2512575" y="2443250"/>
            <a:ext cx="5211600" cy="2742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">
  <p:cSld name="CUSTOM_28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4" name="Google Shape;54;p8"/>
          <p:cNvSpPr txBox="1"/>
          <p:nvPr>
            <p:ph idx="2" type="ctrTitle"/>
          </p:nvPr>
        </p:nvSpPr>
        <p:spPr>
          <a:xfrm>
            <a:off x="674010" y="1420667"/>
            <a:ext cx="17931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" type="subTitle"/>
          </p:nvPr>
        </p:nvSpPr>
        <p:spPr>
          <a:xfrm>
            <a:off x="674010" y="1714917"/>
            <a:ext cx="1708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6" name="Google Shape;56;p8"/>
          <p:cNvSpPr txBox="1"/>
          <p:nvPr>
            <p:ph idx="3" type="ctrTitle"/>
          </p:nvPr>
        </p:nvSpPr>
        <p:spPr>
          <a:xfrm>
            <a:off x="761760" y="3267373"/>
            <a:ext cx="17931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4" type="subTitle"/>
          </p:nvPr>
        </p:nvSpPr>
        <p:spPr>
          <a:xfrm>
            <a:off x="761760" y="3561623"/>
            <a:ext cx="17082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8" name="Google Shape;58;p8"/>
          <p:cNvSpPr txBox="1"/>
          <p:nvPr>
            <p:ph idx="5" type="ctrTitle"/>
          </p:nvPr>
        </p:nvSpPr>
        <p:spPr>
          <a:xfrm>
            <a:off x="5119122" y="1299042"/>
            <a:ext cx="17931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6" type="subTitle"/>
          </p:nvPr>
        </p:nvSpPr>
        <p:spPr>
          <a:xfrm>
            <a:off x="5119124" y="1593292"/>
            <a:ext cx="17931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60" name="Google Shape;60;p8"/>
          <p:cNvSpPr txBox="1"/>
          <p:nvPr>
            <p:ph idx="7" type="ctrTitle"/>
          </p:nvPr>
        </p:nvSpPr>
        <p:spPr>
          <a:xfrm>
            <a:off x="5047297" y="3267373"/>
            <a:ext cx="17931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61" name="Google Shape;61;p8"/>
          <p:cNvSpPr txBox="1"/>
          <p:nvPr>
            <p:ph idx="8" type="subTitle"/>
          </p:nvPr>
        </p:nvSpPr>
        <p:spPr>
          <a:xfrm>
            <a:off x="5047299" y="3561623"/>
            <a:ext cx="1793100" cy="10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cxnSp>
        <p:nvCxnSpPr>
          <p:cNvPr id="62" name="Google Shape;62;p8"/>
          <p:cNvCxnSpPr/>
          <p:nvPr/>
        </p:nvCxnSpPr>
        <p:spPr>
          <a:xfrm>
            <a:off x="4568550" y="2266025"/>
            <a:ext cx="0" cy="303990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pdates">
  <p:cSld name="CUSTOM_33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sz="2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65" name="Google Shape;65;p9"/>
          <p:cNvSpPr txBox="1"/>
          <p:nvPr/>
        </p:nvSpPr>
        <p:spPr>
          <a:xfrm>
            <a:off x="642050" y="1146650"/>
            <a:ext cx="8042100" cy="36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" name="Google Shape;66;p9"/>
          <p:cNvSpPr/>
          <p:nvPr/>
        </p:nvSpPr>
        <p:spPr>
          <a:xfrm rot="-5400000">
            <a:off x="-2512575" y="2443250"/>
            <a:ext cx="5211600" cy="2742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9"/>
          <p:cNvSpPr txBox="1"/>
          <p:nvPr>
            <p:ph idx="1" type="body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Char char="●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■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●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Font typeface="Roboto Condensed Light"/>
              <a:buChar char="○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Font typeface="Roboto Condensed Light"/>
              <a:buChar char="■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">
  <p:cSld name="Title + 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642050" y="2134800"/>
            <a:ext cx="5308200" cy="147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Condensed Light"/>
              <a:buNone/>
              <a:defRPr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Condensed Light"/>
              <a:buNone/>
              <a:defRPr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Condensed Light"/>
              <a:buNone/>
              <a:defRPr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Condensed Light"/>
              <a:buNone/>
              <a:defRPr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Condensed Light"/>
              <a:buNone/>
              <a:defRPr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Condensed Light"/>
              <a:buNone/>
              <a:defRPr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Condensed Light"/>
              <a:buNone/>
              <a:defRPr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Condensed Light"/>
              <a:buNone/>
              <a:defRPr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Condensed Light"/>
              <a:buNone/>
              <a:defRPr>
                <a:solidFill>
                  <a:srgbClr val="00000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type="ctrTitle"/>
          </p:nvPr>
        </p:nvSpPr>
        <p:spPr>
          <a:xfrm>
            <a:off x="904175" y="352850"/>
            <a:ext cx="73017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400"/>
              <a:buFont typeface="Roboto Condensed"/>
              <a:buNone/>
              <a:defRPr b="0" sz="24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b="0" sz="2400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b="0" sz="2400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b="0" sz="2400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b="0" sz="2400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b="0" sz="2400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b="0" sz="2400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b="0" sz="2400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Condensed"/>
              <a:buNone/>
              <a:defRPr b="0" sz="2400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  <p:sp>
        <p:nvSpPr>
          <p:cNvPr id="71" name="Google Shape;71;p10"/>
          <p:cNvSpPr/>
          <p:nvPr/>
        </p:nvSpPr>
        <p:spPr>
          <a:xfrm rot="-5400000">
            <a:off x="-2512575" y="2443250"/>
            <a:ext cx="5211600" cy="2742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42475" y="132075"/>
            <a:ext cx="781605" cy="4123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is image rendered as PNG in ..." id="73" name="Google Shape;7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525" y="109925"/>
            <a:ext cx="752750" cy="62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1">
  <p:cSld name="CUSTOM_14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>
            <p:ph idx="1" type="body"/>
          </p:nvPr>
        </p:nvSpPr>
        <p:spPr>
          <a:xfrm>
            <a:off x="642050" y="2134800"/>
            <a:ext cx="5308200" cy="14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>
                <a:solidFill>
                  <a:srgbClr val="000000"/>
                </a:solidFill>
              </a:defRPr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>
                <a:solidFill>
                  <a:srgbClr val="000000"/>
                </a:solidFill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>
                <a:solidFill>
                  <a:srgbClr val="000000"/>
                </a:solidFill>
              </a:defRPr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>
                <a:solidFill>
                  <a:srgbClr val="000000"/>
                </a:solidFill>
              </a:defRPr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>
                <a:solidFill>
                  <a:srgbClr val="000000"/>
                </a:solidFill>
              </a:defRPr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■"/>
              <a:defRPr>
                <a:solidFill>
                  <a:srgbClr val="000000"/>
                </a:solidFill>
              </a:defRPr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  <a:defRPr>
                <a:solidFill>
                  <a:srgbClr val="000000"/>
                </a:solidFill>
              </a:defRPr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  <a:defRPr>
                <a:solidFill>
                  <a:srgbClr val="000000"/>
                </a:solidFill>
              </a:defRPr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2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>
            <a:off x="1732700" y="1735600"/>
            <a:ext cx="49443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b" bIns="68575" lIns="68575" spcFirstLastPara="1" rIns="68575" wrap="square" tIns="685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>
            <a:off x="1732700" y="2255125"/>
            <a:ext cx="4944300" cy="16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29845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◇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￭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￮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13557" y="4785525"/>
            <a:ext cx="548700" cy="3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1200" u="none" cap="none" strike="noStrik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1" name="Google Shape;8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4701209"/>
            <a:ext cx="553175" cy="442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3"/>
          <p:cNvSpPr txBox="1"/>
          <p:nvPr>
            <p:ph type="title"/>
          </p:nvPr>
        </p:nvSpPr>
        <p:spPr>
          <a:xfrm>
            <a:off x="432105" y="338771"/>
            <a:ext cx="8279700" cy="14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i="0" sz="3400">
                <a:solidFill>
                  <a:srgbClr val="0070C0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84" name="Google Shape;84;p13"/>
          <p:cNvSpPr txBox="1"/>
          <p:nvPr>
            <p:ph idx="1" type="body"/>
          </p:nvPr>
        </p:nvSpPr>
        <p:spPr>
          <a:xfrm>
            <a:off x="474574" y="1311181"/>
            <a:ext cx="8194800" cy="11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i="0" sz="18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11" type="ftr"/>
          </p:nvPr>
        </p:nvSpPr>
        <p:spPr>
          <a:xfrm>
            <a:off x="3108960" y="4783455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2" type="sldNum"/>
          </p:nvPr>
        </p:nvSpPr>
        <p:spPr>
          <a:xfrm>
            <a:off x="658368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4"/>
          <p:cNvSpPr txBox="1"/>
          <p:nvPr>
            <p:ph idx="11" type="ftr"/>
          </p:nvPr>
        </p:nvSpPr>
        <p:spPr>
          <a:xfrm>
            <a:off x="2727122" y="4767263"/>
            <a:ext cx="3687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91" name="Google Shape;91;p14"/>
          <p:cNvSpPr txBox="1"/>
          <p:nvPr>
            <p:ph idx="12" type="sldNum"/>
          </p:nvPr>
        </p:nvSpPr>
        <p:spPr>
          <a:xfrm>
            <a:off x="7752300" y="4754892"/>
            <a:ext cx="5223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98989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17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type="ctrTitle"/>
          </p:nvPr>
        </p:nvSpPr>
        <p:spPr>
          <a:xfrm>
            <a:off x="3385875" y="2098650"/>
            <a:ext cx="2372400" cy="9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0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4" name="Google Shape;94;p15"/>
          <p:cNvSpPr txBox="1"/>
          <p:nvPr>
            <p:ph idx="2" type="ctrTitle"/>
          </p:nvPr>
        </p:nvSpPr>
        <p:spPr>
          <a:xfrm>
            <a:off x="306150" y="506450"/>
            <a:ext cx="20586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95" name="Google Shape;95;p15"/>
          <p:cNvSpPr txBox="1"/>
          <p:nvPr>
            <p:ph hasCustomPrompt="1" idx="3" type="title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15"/>
          <p:cNvSpPr txBox="1"/>
          <p:nvPr>
            <p:ph hasCustomPrompt="1" idx="4" type="title"/>
          </p:nvPr>
        </p:nvSpPr>
        <p:spPr>
          <a:xfrm>
            <a:off x="2105406" y="1515808"/>
            <a:ext cx="1107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15"/>
          <p:cNvSpPr txBox="1"/>
          <p:nvPr>
            <p:ph hasCustomPrompt="1" idx="5" type="title"/>
          </p:nvPr>
        </p:nvSpPr>
        <p:spPr>
          <a:xfrm>
            <a:off x="2105406" y="2487168"/>
            <a:ext cx="11076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8" name="Google Shape;98;p15"/>
          <p:cNvSpPr txBox="1"/>
          <p:nvPr>
            <p:ph hasCustomPrompt="1" idx="6" type="title"/>
          </p:nvPr>
        </p:nvSpPr>
        <p:spPr>
          <a:xfrm>
            <a:off x="5922008" y="2092638"/>
            <a:ext cx="10722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99" name="Google Shape;99;p15"/>
          <p:cNvSpPr txBox="1"/>
          <p:nvPr>
            <p:ph hasCustomPrompt="1" idx="7" type="title"/>
          </p:nvPr>
        </p:nvSpPr>
        <p:spPr>
          <a:xfrm>
            <a:off x="5922008" y="3112336"/>
            <a:ext cx="10722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15"/>
          <p:cNvSpPr txBox="1"/>
          <p:nvPr>
            <p:ph hasCustomPrompt="1" idx="8" type="title"/>
          </p:nvPr>
        </p:nvSpPr>
        <p:spPr>
          <a:xfrm>
            <a:off x="5922008" y="4132033"/>
            <a:ext cx="1072200" cy="57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01" name="Google Shape;101;p15"/>
          <p:cNvSpPr txBox="1"/>
          <p:nvPr>
            <p:ph idx="9" type="ctrTitle"/>
          </p:nvPr>
        </p:nvSpPr>
        <p:spPr>
          <a:xfrm>
            <a:off x="390296" y="1472654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2" name="Google Shape;102;p15"/>
          <p:cNvSpPr txBox="1"/>
          <p:nvPr>
            <p:ph idx="13" type="ctrTitle"/>
          </p:nvPr>
        </p:nvSpPr>
        <p:spPr>
          <a:xfrm>
            <a:off x="390296" y="2446136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3" name="Google Shape;103;p15"/>
          <p:cNvSpPr txBox="1"/>
          <p:nvPr>
            <p:ph idx="14" type="ctrTitle"/>
          </p:nvPr>
        </p:nvSpPr>
        <p:spPr>
          <a:xfrm>
            <a:off x="6811558" y="2079980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4" name="Google Shape;104;p15"/>
          <p:cNvSpPr txBox="1"/>
          <p:nvPr>
            <p:ph idx="15" type="ctrTitle"/>
          </p:nvPr>
        </p:nvSpPr>
        <p:spPr>
          <a:xfrm>
            <a:off x="6811558" y="3103895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05" name="Google Shape;105;p15"/>
          <p:cNvSpPr txBox="1"/>
          <p:nvPr>
            <p:ph idx="16" type="ctrTitle"/>
          </p:nvPr>
        </p:nvSpPr>
        <p:spPr>
          <a:xfrm>
            <a:off x="6811558" y="4116153"/>
            <a:ext cx="1974300" cy="5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b="0" sz="1400">
                <a:solidFill>
                  <a:srgbClr val="434343"/>
                </a:solidFill>
              </a:defRPr>
            </a:lvl9pPr>
          </a:lstStyle>
          <a:p/>
        </p:txBody>
      </p:sp>
      <p:cxnSp>
        <p:nvCxnSpPr>
          <p:cNvPr id="106" name="Google Shape;106;p15"/>
          <p:cNvCxnSpPr/>
          <p:nvPr/>
        </p:nvCxnSpPr>
        <p:spPr>
          <a:xfrm>
            <a:off x="3295350" y="-95750"/>
            <a:ext cx="0" cy="2337900"/>
          </a:xfrm>
          <a:prstGeom prst="straightConnector1">
            <a:avLst/>
          </a:prstGeom>
          <a:noFill/>
          <a:ln cap="flat" cmpd="sng" w="9525">
            <a:solidFill>
              <a:srgbClr val="A61C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" name="Google Shape;107;p15"/>
          <p:cNvCxnSpPr/>
          <p:nvPr/>
        </p:nvCxnSpPr>
        <p:spPr>
          <a:xfrm>
            <a:off x="5745725" y="2931300"/>
            <a:ext cx="0" cy="2337900"/>
          </a:xfrm>
          <a:prstGeom prst="straightConnector1">
            <a:avLst/>
          </a:prstGeom>
          <a:noFill/>
          <a:ln cap="flat" cmpd="sng" w="9525">
            <a:solidFill>
              <a:srgbClr val="A61C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">
  <p:cSld name="CUSTOM_15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OBJECT_8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143086" y="149150"/>
            <a:ext cx="7174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171653" y="728713"/>
            <a:ext cx="8746200" cy="3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rtl="0" algn="l">
              <a:lnSpc>
                <a:spcPct val="119000"/>
              </a:lnSpc>
              <a:spcBef>
                <a:spcPts val="320"/>
              </a:spcBef>
              <a:spcAft>
                <a:spcPts val="0"/>
              </a:spcAft>
              <a:buSzPts val="1600"/>
              <a:buChar char="●"/>
              <a:defRPr/>
            </a:lvl1pPr>
            <a:lvl2pPr indent="-342900" lvl="1" marL="914400" rtl="0" algn="l">
              <a:lnSpc>
                <a:spcPct val="119000"/>
              </a:lnSpc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119000"/>
              </a:lnSpc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119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119000"/>
              </a:lnSpc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lnSpc>
                <a:spcPct val="119000"/>
              </a:lnSpc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lnSpc>
                <a:spcPct val="119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lnSpc>
                <a:spcPct val="119000"/>
              </a:lnSpc>
              <a:spcBef>
                <a:spcPts val="36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lnSpc>
                <a:spcPct val="119000"/>
              </a:lnSpc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OBJECT_3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628650" y="266327"/>
            <a:ext cx="7886700" cy="48030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rotWithShape="0" algn="t" dir="5400000" dist="25400">
              <a:srgbClr val="000000">
                <a:alpha val="40000"/>
              </a:srgbClr>
            </a:outerShdw>
          </a:effectLst>
        </p:spPr>
        <p:txBody>
          <a:bodyPr anchorCtr="1" anchor="ctr" bIns="68575" lIns="0" spcFirstLastPara="1" rIns="0" wrap="square" tIns="685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0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title"/>
          </p:nvPr>
        </p:nvSpPr>
        <p:spPr>
          <a:xfrm>
            <a:off x="628650" y="266327"/>
            <a:ext cx="7886700" cy="48030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rotWithShape="0" algn="t" dir="5400000" dist="25400">
              <a:srgbClr val="000000">
                <a:alpha val="40000"/>
              </a:srgbClr>
            </a:outerShdw>
          </a:effectLst>
        </p:spPr>
        <p:txBody>
          <a:bodyPr anchorCtr="1" anchor="ctr" bIns="68575" lIns="0" spcFirstLastPara="1" rIns="0" wrap="square" tIns="685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/>
          <p:nvPr>
            <p:ph type="title"/>
          </p:nvPr>
        </p:nvSpPr>
        <p:spPr>
          <a:xfrm>
            <a:off x="628650" y="266327"/>
            <a:ext cx="7886700" cy="48030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rotWithShape="0" algn="t" dir="5400000" dist="25400">
              <a:srgbClr val="000000">
                <a:alpha val="40000"/>
              </a:srgbClr>
            </a:outerShdw>
          </a:effectLst>
        </p:spPr>
        <p:txBody>
          <a:bodyPr anchorCtr="1" anchor="ctr" bIns="68575" lIns="0" spcFirstLastPara="1" rIns="0" wrap="square" tIns="685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b="0" i="0" sz="27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120" name="Google Shape;120;p20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i="0" sz="2100" u="none" cap="none" strike="noStrike">
                <a:solidFill>
                  <a:schemeClr val="dk1"/>
                </a:solidFill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i="0" sz="1800" u="none" cap="none" strike="noStrike">
                <a:solidFill>
                  <a:schemeClr val="dk1"/>
                </a:solidFill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i="0" sz="1500" u="none" cap="none" strike="noStrike">
                <a:solidFill>
                  <a:schemeClr val="dk1"/>
                </a:solidFill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1" name="Google Shape;121;p20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i="0" sz="2100" u="none" cap="none" strike="noStrike">
                <a:solidFill>
                  <a:schemeClr val="dk1"/>
                </a:solidFill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i="0" sz="1800" u="none" cap="none" strike="noStrike">
                <a:solidFill>
                  <a:schemeClr val="dk1"/>
                </a:solidFill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i="0" sz="1500" u="none" cap="none" strike="noStrike">
                <a:solidFill>
                  <a:schemeClr val="dk1"/>
                </a:solidFill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i="0" sz="1400" u="none" cap="none" strike="noStrike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6">
  <p:cSld name="OBJECT_7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/>
          <p:nvPr>
            <p:ph type="title"/>
          </p:nvPr>
        </p:nvSpPr>
        <p:spPr>
          <a:xfrm>
            <a:off x="628650" y="266327"/>
            <a:ext cx="7886700" cy="48030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rotWithShape="0" algn="t" dir="5400000" dist="25400">
              <a:srgbClr val="000000">
                <a:alpha val="40000"/>
              </a:srgbClr>
            </a:outerShdw>
          </a:effectLst>
        </p:spPr>
        <p:txBody>
          <a:bodyPr anchorCtr="1" anchor="ctr" bIns="68575" lIns="0" spcFirstLastPara="1" rIns="0" wrap="square" tIns="685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5">
  <p:cSld name="OBJECT_6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/>
          <p:nvPr>
            <p:ph type="title"/>
          </p:nvPr>
        </p:nvSpPr>
        <p:spPr>
          <a:xfrm>
            <a:off x="628650" y="266327"/>
            <a:ext cx="7886700" cy="480300"/>
          </a:xfrm>
          <a:prstGeom prst="rect">
            <a:avLst/>
          </a:prstGeom>
          <a:solidFill>
            <a:srgbClr val="016AA3"/>
          </a:solidFill>
          <a:ln>
            <a:noFill/>
          </a:ln>
          <a:effectLst>
            <a:outerShdw blurRad="50800" rotWithShape="0" algn="t" dir="5400000" dist="25400">
              <a:srgbClr val="000000">
                <a:alpha val="40000"/>
              </a:srgbClr>
            </a:outerShdw>
          </a:effectLst>
        </p:spPr>
        <p:txBody>
          <a:bodyPr anchorCtr="1" anchor="ctr" bIns="68575" lIns="0" spcFirstLastPara="1" rIns="0" wrap="square" tIns="685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" name="Google Shape;127;p22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2pPr>
            <a:lvl3pPr indent="-323850" lvl="2" marL="13716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3"/>
          <p:cNvSpPr txBox="1"/>
          <p:nvPr>
            <p:ph type="title"/>
          </p:nvPr>
        </p:nvSpPr>
        <p:spPr>
          <a:xfrm>
            <a:off x="265500" y="271300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1" name="Google Shape;131;p23"/>
          <p:cNvSpPr txBox="1"/>
          <p:nvPr>
            <p:ph idx="1" type="subTitle"/>
          </p:nvPr>
        </p:nvSpPr>
        <p:spPr>
          <a:xfrm>
            <a:off x="265500" y="1753600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9pPr>
          </a:lstStyle>
          <a:p/>
        </p:txBody>
      </p:sp>
      <p:sp>
        <p:nvSpPr>
          <p:cNvPr id="132" name="Google Shape;132;p2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33" name="Google Shape;13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23"/>
          <p:cNvSpPr txBox="1"/>
          <p:nvPr>
            <p:ph idx="3" type="body"/>
          </p:nvPr>
        </p:nvSpPr>
        <p:spPr>
          <a:xfrm>
            <a:off x="265500" y="2988700"/>
            <a:ext cx="4045200" cy="19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 sz="1575"/>
            </a:lvl1pPr>
            <a:lvl2pPr indent="-3048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2pPr>
            <a:lvl3pPr indent="-3048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3pPr>
            <a:lvl4pPr indent="-304800" lvl="3" marL="1828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4pPr>
            <a:lvl5pPr indent="-304800" lvl="4" marL="2286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5pPr>
            <a:lvl6pPr indent="-304800" lvl="5" marL="2743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6pPr>
            <a:lvl7pPr indent="-304800" lvl="6" marL="3200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7pPr>
            <a:lvl8pPr indent="-304800" lvl="7" marL="3657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8pPr>
            <a:lvl9pPr indent="-304800" lvl="8" marL="4114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OBJECT_9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261551" y="216836"/>
            <a:ext cx="83394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solidFill>
                  <a:srgbClr val="000090"/>
                </a:solidFill>
              </a:defRPr>
            </a:lvl1pPr>
            <a:lvl2pPr lvl="1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24"/>
          <p:cNvSpPr txBox="1"/>
          <p:nvPr>
            <p:ph idx="1" type="body"/>
          </p:nvPr>
        </p:nvSpPr>
        <p:spPr>
          <a:xfrm>
            <a:off x="253600" y="1156527"/>
            <a:ext cx="8339400" cy="14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3">
  <p:cSld name="OBJECT_10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261551" y="216836"/>
            <a:ext cx="8339400" cy="3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>
                <a:solidFill>
                  <a:srgbClr val="000090"/>
                </a:solidFill>
              </a:defRPr>
            </a:lvl1pPr>
            <a:lvl2pPr lvl="1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>
            <a:off x="253600" y="1156527"/>
            <a:ext cx="8339400" cy="14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4">
  <p:cSld name="OBJECT_11">
    <p:bg>
      <p:bgPr>
        <a:solidFill>
          <a:srgbClr val="FFFF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>
            <p:ph idx="1" type="body"/>
          </p:nvPr>
        </p:nvSpPr>
        <p:spPr>
          <a:xfrm>
            <a:off x="457200" y="8953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06400" lvl="1" marL="914400" marR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43" name="Google Shape;143;p26"/>
          <p:cNvSpPr txBox="1"/>
          <p:nvPr/>
        </p:nvSpPr>
        <p:spPr>
          <a:xfrm>
            <a:off x="8359537" y="4786160"/>
            <a:ext cx="5295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Verdana"/>
              <a:buNone/>
            </a:pPr>
            <a:fld id="{00000000-1234-1234-1234-123412341234}" type="slidenum">
              <a:rPr b="0" i="0" lang="en" sz="1200" u="none" cap="none" strike="noStrike"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b="0" i="0" sz="1200" u="none" cap="none" strike="noStrike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This image rendered as PNG in ..." id="144" name="Google Shape;144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875" y="118050"/>
            <a:ext cx="752750" cy="62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6"/>
          <p:cNvSpPr txBox="1"/>
          <p:nvPr>
            <p:ph type="title"/>
          </p:nvPr>
        </p:nvSpPr>
        <p:spPr>
          <a:xfrm>
            <a:off x="1048900" y="53575"/>
            <a:ext cx="7725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indent="0"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indent="0"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indent="0"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indent="0"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indent="0"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indent="0"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indent="0"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8" name="Google Shape;148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9" name="Google Shape;14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2" name="Google Shape;15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 1" showMasterSp="0">
  <p:cSld name="1_Title and Conten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9"/>
          <p:cNvPicPr preferRelativeResize="0"/>
          <p:nvPr/>
        </p:nvPicPr>
        <p:blipFill rotWithShape="1">
          <a:blip r:embed="rId2">
            <a:alphaModFix/>
          </a:blip>
          <a:srcRect b="0" l="8320" r="-8319" t="0"/>
          <a:stretch/>
        </p:blipFill>
        <p:spPr>
          <a:xfrm>
            <a:off x="0" y="0"/>
            <a:ext cx="49434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9"/>
          <p:cNvSpPr/>
          <p:nvPr/>
        </p:nvSpPr>
        <p:spPr>
          <a:xfrm>
            <a:off x="0" y="0"/>
            <a:ext cx="2202300" cy="5143500"/>
          </a:xfrm>
          <a:prstGeom prst="rect">
            <a:avLst/>
          </a:prstGeom>
          <a:solidFill>
            <a:schemeClr val="lt1">
              <a:alpha val="29800"/>
            </a:scheme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9"/>
          <p:cNvSpPr/>
          <p:nvPr/>
        </p:nvSpPr>
        <p:spPr>
          <a:xfrm>
            <a:off x="-346434" y="0"/>
            <a:ext cx="9490437" cy="5143500"/>
          </a:xfrm>
          <a:custGeom>
            <a:rect b="b" l="l" r="r" t="t"/>
            <a:pathLst>
              <a:path extrusionOk="0" h="2160" w="3986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9"/>
          <p:cNvSpPr txBox="1"/>
          <p:nvPr>
            <p:ph type="title"/>
          </p:nvPr>
        </p:nvSpPr>
        <p:spPr>
          <a:xfrm>
            <a:off x="1746317" y="828108"/>
            <a:ext cx="6768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4B74"/>
              </a:buClr>
              <a:buSzPts val="3000"/>
              <a:buFont typeface="Arial"/>
              <a:buNone/>
              <a:defRPr>
                <a:solidFill>
                  <a:srgbClr val="244B7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8" name="Google Shape;158;p29"/>
          <p:cNvSpPr txBox="1"/>
          <p:nvPr>
            <p:ph idx="1" type="body"/>
          </p:nvPr>
        </p:nvSpPr>
        <p:spPr>
          <a:xfrm>
            <a:off x="1746317" y="1661033"/>
            <a:ext cx="6938700" cy="1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59" name="Google Shape;159;p29"/>
          <p:cNvSpPr txBox="1"/>
          <p:nvPr>
            <p:ph idx="10" type="dt"/>
          </p:nvPr>
        </p:nvSpPr>
        <p:spPr>
          <a:xfrm>
            <a:off x="70111" y="481675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5A6B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9"/>
          <p:cNvSpPr txBox="1"/>
          <p:nvPr>
            <p:ph idx="11" type="ftr"/>
          </p:nvPr>
        </p:nvSpPr>
        <p:spPr>
          <a:xfrm>
            <a:off x="3028950" y="4816754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5A6B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9"/>
          <p:cNvSpPr txBox="1"/>
          <p:nvPr>
            <p:ph idx="12" type="sldNum"/>
          </p:nvPr>
        </p:nvSpPr>
        <p:spPr>
          <a:xfrm>
            <a:off x="7016489" y="481675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900">
                <a:solidFill>
                  <a:srgbClr val="535A6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spcBef>
                <a:spcPts val="0"/>
              </a:spcBef>
              <a:buNone/>
              <a:defRPr sz="900">
                <a:solidFill>
                  <a:srgbClr val="535A6B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spcBef>
                <a:spcPts val="0"/>
              </a:spcBef>
              <a:buNone/>
              <a:defRPr sz="900">
                <a:solidFill>
                  <a:srgbClr val="535A6B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spcBef>
                <a:spcPts val="0"/>
              </a:spcBef>
              <a:buNone/>
              <a:defRPr sz="900">
                <a:solidFill>
                  <a:srgbClr val="535A6B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spcBef>
                <a:spcPts val="0"/>
              </a:spcBef>
              <a:buNone/>
              <a:defRPr sz="900">
                <a:solidFill>
                  <a:srgbClr val="535A6B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spcBef>
                <a:spcPts val="0"/>
              </a:spcBef>
              <a:buNone/>
              <a:defRPr sz="900">
                <a:solidFill>
                  <a:srgbClr val="535A6B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spcBef>
                <a:spcPts val="0"/>
              </a:spcBef>
              <a:buNone/>
              <a:defRPr sz="900">
                <a:solidFill>
                  <a:srgbClr val="535A6B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spcBef>
                <a:spcPts val="0"/>
              </a:spcBef>
              <a:buNone/>
              <a:defRPr sz="900">
                <a:solidFill>
                  <a:srgbClr val="535A6B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spcBef>
                <a:spcPts val="0"/>
              </a:spcBef>
              <a:buNone/>
              <a:defRPr sz="900">
                <a:solidFill>
                  <a:srgbClr val="535A6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2" name="Google Shape;16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" y="4999296"/>
            <a:ext cx="412075" cy="14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6175" y="21750"/>
            <a:ext cx="723099" cy="949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and Content" showMasterSp="0">
  <p:cSld name="4_Title and Content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65;p30"/>
          <p:cNvGrpSpPr/>
          <p:nvPr/>
        </p:nvGrpSpPr>
        <p:grpSpPr>
          <a:xfrm>
            <a:off x="-13625" y="-7666"/>
            <a:ext cx="9157411" cy="5151917"/>
            <a:chOff x="0" y="-2662"/>
            <a:chExt cx="12192000" cy="6859162"/>
          </a:xfrm>
        </p:grpSpPr>
        <p:sp>
          <p:nvSpPr>
            <p:cNvPr id="166" name="Google Shape;166;p30"/>
            <p:cNvSpPr/>
            <p:nvPr/>
          </p:nvSpPr>
          <p:spPr>
            <a:xfrm>
              <a:off x="0" y="0"/>
              <a:ext cx="12192000" cy="6856500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FFA68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30"/>
            <p:cNvSpPr/>
            <p:nvPr/>
          </p:nvSpPr>
          <p:spPr>
            <a:xfrm>
              <a:off x="0" y="-2662"/>
              <a:ext cx="12189000" cy="6856500"/>
            </a:xfrm>
            <a:prstGeom prst="rect">
              <a:avLst/>
            </a:prstGeom>
            <a:gradFill>
              <a:gsLst>
                <a:gs pos="0">
                  <a:srgbClr val="004984"/>
                </a:gs>
                <a:gs pos="15000">
                  <a:srgbClr val="004984"/>
                </a:gs>
                <a:gs pos="72040">
                  <a:srgbClr val="128E9F"/>
                </a:gs>
                <a:gs pos="100000">
                  <a:srgbClr val="128E9F"/>
                </a:gs>
              </a:gsLst>
              <a:lin ang="10800025" scaled="0"/>
            </a:gra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rgbClr val="FFA68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oogle Shape;168;p30"/>
          <p:cNvGrpSpPr/>
          <p:nvPr/>
        </p:nvGrpSpPr>
        <p:grpSpPr>
          <a:xfrm>
            <a:off x="388421" y="-14421"/>
            <a:ext cx="3471257" cy="5167960"/>
            <a:chOff x="3308351" y="2370138"/>
            <a:chExt cx="2760662" cy="4110037"/>
          </a:xfrm>
        </p:grpSpPr>
        <p:sp>
          <p:nvSpPr>
            <p:cNvPr id="169" name="Google Shape;169;p30"/>
            <p:cNvSpPr/>
            <p:nvPr/>
          </p:nvSpPr>
          <p:spPr>
            <a:xfrm>
              <a:off x="4494213" y="2370138"/>
              <a:ext cx="1574800" cy="3676648"/>
            </a:xfrm>
            <a:custGeom>
              <a:rect b="b" l="l" r="r" t="t"/>
              <a:pathLst>
                <a:path extrusionOk="0" h="1936" w="828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solidFill>
              <a:srgbClr val="2FAEAA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30"/>
            <p:cNvSpPr/>
            <p:nvPr/>
          </p:nvSpPr>
          <p:spPr>
            <a:xfrm>
              <a:off x="3343276" y="5254625"/>
              <a:ext cx="542925" cy="1223962"/>
            </a:xfrm>
            <a:custGeom>
              <a:rect b="b" l="l" r="r" t="t"/>
              <a:pathLst>
                <a:path extrusionOk="0" h="645" w="286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0"/>
            <p:cNvSpPr/>
            <p:nvPr/>
          </p:nvSpPr>
          <p:spPr>
            <a:xfrm>
              <a:off x="3308351" y="2376488"/>
              <a:ext cx="2270124" cy="4103687"/>
            </a:xfrm>
            <a:custGeom>
              <a:rect b="b" l="l" r="r" t="t"/>
              <a:pathLst>
                <a:path extrusionOk="0" h="2162" w="1193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2" name="Google Shape;172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BDCFF4">
              <a:alpha val="44710"/>
            </a:srgb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highlight>
                <a:srgbClr val="BBCBE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30"/>
          <p:cNvSpPr/>
          <p:nvPr/>
        </p:nvSpPr>
        <p:spPr>
          <a:xfrm>
            <a:off x="-18079" y="120238"/>
            <a:ext cx="9180300" cy="472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0"/>
          <p:cNvSpPr txBox="1"/>
          <p:nvPr>
            <p:ph type="title"/>
          </p:nvPr>
        </p:nvSpPr>
        <p:spPr>
          <a:xfrm>
            <a:off x="4058239" y="620360"/>
            <a:ext cx="46269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sp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44B74"/>
              </a:buClr>
              <a:buSzPts val="3000"/>
              <a:buFont typeface="Arial"/>
              <a:buNone/>
              <a:defRPr>
                <a:solidFill>
                  <a:srgbClr val="244B7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5" name="Google Shape;175;p30"/>
          <p:cNvSpPr txBox="1"/>
          <p:nvPr>
            <p:ph idx="1" type="body"/>
          </p:nvPr>
        </p:nvSpPr>
        <p:spPr>
          <a:xfrm>
            <a:off x="4058240" y="1730813"/>
            <a:ext cx="4626900" cy="12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>
            <a:lvl1pPr indent="-317500" lvl="0" marL="4572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35A6B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76" name="Google Shape;176;p30"/>
          <p:cNvSpPr txBox="1"/>
          <p:nvPr>
            <p:ph idx="10" type="dt"/>
          </p:nvPr>
        </p:nvSpPr>
        <p:spPr>
          <a:xfrm>
            <a:off x="112975" y="4818125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30"/>
          <p:cNvSpPr txBox="1"/>
          <p:nvPr>
            <p:ph idx="11" type="ftr"/>
          </p:nvPr>
        </p:nvSpPr>
        <p:spPr>
          <a:xfrm>
            <a:off x="3071814" y="4818125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30"/>
          <p:cNvSpPr txBox="1"/>
          <p:nvPr>
            <p:ph idx="12" type="sldNum"/>
          </p:nvPr>
        </p:nvSpPr>
        <p:spPr>
          <a:xfrm>
            <a:off x="7016489" y="4816754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r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9" name="Google Shape;17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4" y="4999296"/>
            <a:ext cx="412075" cy="14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74725" y="21750"/>
            <a:ext cx="720752" cy="946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700"/>
              <a:buFont typeface="Raleway"/>
              <a:buNone/>
              <a:defRPr b="1" sz="2700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b="1" sz="2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048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048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048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048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048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048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048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048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aleway Light"/>
              <a:buChar char="■"/>
              <a:defRPr sz="1200">
                <a:solidFill>
                  <a:schemeClr val="dk1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16.png"/><Relationship Id="rId6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"/>
          <p:cNvSpPr txBox="1"/>
          <p:nvPr>
            <p:ph type="ctrTitle"/>
          </p:nvPr>
        </p:nvSpPr>
        <p:spPr>
          <a:xfrm>
            <a:off x="2192556" y="1357049"/>
            <a:ext cx="6886800" cy="17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40"/>
              <a:buFont typeface="Century Gothic"/>
              <a:buNone/>
            </a:pPr>
            <a:r>
              <a:rPr b="0" lang="en" sz="324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Open and Collaborative Science</a:t>
            </a:r>
            <a:endParaRPr b="0">
              <a:solidFill>
                <a:srgbClr val="1155CC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86" name="Google Shape;186;p31"/>
          <p:cNvSpPr txBox="1"/>
          <p:nvPr>
            <p:ph idx="1" type="subTitle"/>
          </p:nvPr>
        </p:nvSpPr>
        <p:spPr>
          <a:xfrm>
            <a:off x="4727256" y="2748122"/>
            <a:ext cx="4352100" cy="71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SatSummit</a:t>
            </a:r>
            <a:r>
              <a:rPr lang="en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, 2022</a:t>
            </a:r>
            <a:endParaRPr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187" name="Google Shape;18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6199" y="4428288"/>
            <a:ext cx="1230927" cy="6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9950" y="137125"/>
            <a:ext cx="1166575" cy="615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9" name="Google Shape;189;p31"/>
          <p:cNvCxnSpPr/>
          <p:nvPr/>
        </p:nvCxnSpPr>
        <p:spPr>
          <a:xfrm>
            <a:off x="6109200" y="3106625"/>
            <a:ext cx="3363000" cy="0"/>
          </a:xfrm>
          <a:prstGeom prst="straightConnector1">
            <a:avLst/>
          </a:prstGeom>
          <a:noFill/>
          <a:ln cap="flat" cmpd="sng" w="9525">
            <a:solidFill>
              <a:srgbClr val="CC412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" name="Google Shape;190;p31"/>
          <p:cNvSpPr txBox="1"/>
          <p:nvPr/>
        </p:nvSpPr>
        <p:spPr>
          <a:xfrm>
            <a:off x="2556125" y="3624000"/>
            <a:ext cx="6480900" cy="14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Dr. Rahul Ramachandran</a:t>
            </a:r>
            <a:endParaRPr>
              <a:solidFill>
                <a:srgbClr val="434343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Manager | Inter-Agency Implementation and Advanced Concepts Team (IMPACT)</a:t>
            </a:r>
            <a:endParaRPr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Senior Research Scientist | Earth Science Branch (ST11)</a:t>
            </a:r>
            <a:endParaRPr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Marshall Space Flight Center/NASA</a:t>
            </a:r>
            <a:endParaRPr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Huntsville, Alabama 35812, USA</a:t>
            </a:r>
            <a:endParaRPr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2"/>
          <p:cNvSpPr txBox="1"/>
          <p:nvPr>
            <p:ph type="ctrTitle"/>
          </p:nvPr>
        </p:nvSpPr>
        <p:spPr>
          <a:xfrm>
            <a:off x="904175" y="352850"/>
            <a:ext cx="7301700" cy="645300"/>
          </a:xfrm>
          <a:prstGeom prst="rect">
            <a:avLst/>
          </a:prstGeom>
          <a:noFill/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 </a:t>
            </a:r>
            <a:r>
              <a:rPr lang="en" sz="2420"/>
              <a:t>Open</a:t>
            </a:r>
            <a:r>
              <a:rPr lang="en" sz="2420"/>
              <a:t> Science </a:t>
            </a:r>
            <a:r>
              <a:rPr lang="en" sz="2420"/>
              <a:t>Definition(s)</a:t>
            </a:r>
            <a:endParaRPr sz="2420"/>
          </a:p>
        </p:txBody>
      </p:sp>
      <p:sp>
        <p:nvSpPr>
          <p:cNvPr id="197" name="Google Shape;197;p32"/>
          <p:cNvSpPr txBox="1"/>
          <p:nvPr>
            <p:ph idx="1" type="body"/>
          </p:nvPr>
        </p:nvSpPr>
        <p:spPr>
          <a:xfrm>
            <a:off x="4042225" y="998150"/>
            <a:ext cx="5019000" cy="160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Roboto Condensed"/>
                <a:ea typeface="Roboto Condensed"/>
                <a:cs typeface="Roboto Condensed"/>
                <a:sym typeface="Roboto Condensed"/>
              </a:rPr>
              <a:t>Open science definitions</a:t>
            </a:r>
            <a:endParaRPr sz="1400"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1651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Open science is the idea that scientific knowledge of all kinds be openly shared as early as is practical in the discovery process (Narrow)</a:t>
            </a:r>
            <a:endParaRPr sz="1400"/>
          </a:p>
          <a:p>
            <a:pPr indent="-1651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Open science can be defined as any activity that covers anything about the future of knowledge creation and dissemination (Broad)</a:t>
            </a:r>
            <a:endParaRPr sz="1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8" name="Google Shape;198;p32"/>
          <p:cNvSpPr txBox="1"/>
          <p:nvPr/>
        </p:nvSpPr>
        <p:spPr>
          <a:xfrm>
            <a:off x="396400" y="4409400"/>
            <a:ext cx="35019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https://www.pexels.com/photo/astronomy-cosmic-cosmos-dark-355935/</a:t>
            </a:r>
            <a:endParaRPr sz="90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199" name="Google Shape;199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401" y="1039687"/>
            <a:ext cx="3369725" cy="3369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2"/>
          <p:cNvSpPr txBox="1"/>
          <p:nvPr/>
        </p:nvSpPr>
        <p:spPr>
          <a:xfrm>
            <a:off x="4042225" y="2691215"/>
            <a:ext cx="5019000" cy="22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“open science as a </a:t>
            </a:r>
            <a:r>
              <a:rPr lang="en" sz="1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collaborative culture </a:t>
            </a:r>
            <a:r>
              <a:rPr lang="en" sz="16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enabled by </a:t>
            </a:r>
            <a:r>
              <a:rPr lang="en" sz="1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technology </a:t>
            </a:r>
            <a:r>
              <a:rPr lang="en" sz="16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that empowers the </a:t>
            </a:r>
            <a:r>
              <a:rPr lang="en" sz="1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open sharing </a:t>
            </a:r>
            <a:r>
              <a:rPr lang="en" sz="16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of data, information, and knowledge within the scientific community and the wider public to </a:t>
            </a:r>
            <a:r>
              <a:rPr lang="en" sz="16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accelerate scientific research </a:t>
            </a:r>
            <a:r>
              <a:rPr lang="en" sz="16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and understanding”</a:t>
            </a:r>
            <a:endParaRPr sz="1700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</a:t>
            </a:r>
            <a:r>
              <a:rPr lang="en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Ramachandran, R., Bugbee, K., &amp; Murphy, K. J. (2021). Moving from Open Data to Open Science. Earth and Space Science, (Gold Access Journal), Wiley Publication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 txBox="1"/>
          <p:nvPr>
            <p:ph type="ctrTitle"/>
          </p:nvPr>
        </p:nvSpPr>
        <p:spPr>
          <a:xfrm>
            <a:off x="904175" y="352850"/>
            <a:ext cx="7301700" cy="645300"/>
          </a:xfrm>
          <a:prstGeom prst="rect">
            <a:avLst/>
          </a:prstGeom>
          <a:noFill/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Open Science Areas</a:t>
            </a:r>
            <a:endParaRPr sz="2420"/>
          </a:p>
        </p:txBody>
      </p:sp>
      <p:sp>
        <p:nvSpPr>
          <p:cNvPr id="207" name="Google Shape;207;p33"/>
          <p:cNvSpPr txBox="1"/>
          <p:nvPr>
            <p:ph idx="1" type="body"/>
          </p:nvPr>
        </p:nvSpPr>
        <p:spPr>
          <a:xfrm>
            <a:off x="4362100" y="1645175"/>
            <a:ext cx="4604700" cy="56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Science as a way of thinking</a:t>
            </a:r>
            <a:endParaRPr sz="1400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Science as a body of knowledge</a:t>
            </a:r>
            <a:endParaRPr sz="1400"/>
          </a:p>
        </p:txBody>
      </p:sp>
      <p:pic>
        <p:nvPicPr>
          <p:cNvPr id="208" name="Google Shape;20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275" y="998150"/>
            <a:ext cx="3822045" cy="3754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3"/>
          <p:cNvSpPr/>
          <p:nvPr/>
        </p:nvSpPr>
        <p:spPr>
          <a:xfrm rot="-5400000">
            <a:off x="5884400" y="-414475"/>
            <a:ext cx="365700" cy="3657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155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33"/>
          <p:cNvSpPr txBox="1"/>
          <p:nvPr/>
        </p:nvSpPr>
        <p:spPr>
          <a:xfrm>
            <a:off x="4238450" y="1183475"/>
            <a:ext cx="3367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Accessibility</a:t>
            </a:r>
            <a:r>
              <a:rPr lang="en" sz="16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to science</a:t>
            </a:r>
            <a:endParaRPr sz="16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11" name="Google Shape;211;p33"/>
          <p:cNvSpPr/>
          <p:nvPr/>
        </p:nvSpPr>
        <p:spPr>
          <a:xfrm rot="-5400000">
            <a:off x="6484250" y="128125"/>
            <a:ext cx="365700" cy="48573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155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3"/>
          <p:cNvSpPr txBox="1"/>
          <p:nvPr/>
        </p:nvSpPr>
        <p:spPr>
          <a:xfrm>
            <a:off x="4238450" y="2325925"/>
            <a:ext cx="5089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Efficient research processes and knowledge dissemination</a:t>
            </a:r>
            <a:endParaRPr sz="16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13" name="Google Shape;213;p33"/>
          <p:cNvSpPr txBox="1"/>
          <p:nvPr>
            <p:ph idx="1" type="body"/>
          </p:nvPr>
        </p:nvSpPr>
        <p:spPr>
          <a:xfrm>
            <a:off x="4362100" y="2803075"/>
            <a:ext cx="4517400" cy="51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Cyberinfrastructure to support science</a:t>
            </a:r>
            <a:endParaRPr sz="1400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Collaborations</a:t>
            </a:r>
            <a:endParaRPr sz="1400"/>
          </a:p>
        </p:txBody>
      </p:sp>
      <p:sp>
        <p:nvSpPr>
          <p:cNvPr id="214" name="Google Shape;214;p33"/>
          <p:cNvSpPr/>
          <p:nvPr/>
        </p:nvSpPr>
        <p:spPr>
          <a:xfrm rot="-5400000">
            <a:off x="5884400" y="1867536"/>
            <a:ext cx="365700" cy="3657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155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3"/>
          <p:cNvSpPr txBox="1"/>
          <p:nvPr/>
        </p:nvSpPr>
        <p:spPr>
          <a:xfrm>
            <a:off x="4238450" y="3465486"/>
            <a:ext cx="3367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Understanding scientific impact</a:t>
            </a:r>
            <a:endParaRPr sz="16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/>
          <p:nvPr>
            <p:ph type="ctrTitle"/>
          </p:nvPr>
        </p:nvSpPr>
        <p:spPr>
          <a:xfrm>
            <a:off x="904175" y="352850"/>
            <a:ext cx="7301700" cy="64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NASA’s Open-Source Science Initiative</a:t>
            </a:r>
            <a:endParaRPr/>
          </a:p>
        </p:txBody>
      </p:sp>
      <p:sp>
        <p:nvSpPr>
          <p:cNvPr id="221" name="Google Shape;221;p34"/>
          <p:cNvSpPr txBox="1"/>
          <p:nvPr/>
        </p:nvSpPr>
        <p:spPr>
          <a:xfrm>
            <a:off x="771875" y="998138"/>
            <a:ext cx="779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Unlocking the full potential of a more equitable, impactful, efficient, scientific future</a:t>
            </a:r>
            <a:endParaRPr b="1" i="1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22" name="Google Shape;222;p34"/>
          <p:cNvSpPr txBox="1"/>
          <p:nvPr/>
        </p:nvSpPr>
        <p:spPr>
          <a:xfrm>
            <a:off x="5748875" y="3336314"/>
            <a:ext cx="2789700" cy="11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Community Building &amp; Partnerships - Transform to Open Science (TOPS)</a:t>
            </a:r>
            <a:endParaRPr i="0" sz="1200" u="none" cap="none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" sz="12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Accelerating</a:t>
            </a:r>
            <a:r>
              <a:rPr lang="en" sz="12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adoption of open science and expanding participation of marginalized communities in science</a:t>
            </a:r>
            <a:endParaRPr i="0" sz="1200" u="none" cap="none" strike="noStrike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23" name="Google Shape;223;p34"/>
          <p:cNvSpPr txBox="1"/>
          <p:nvPr/>
        </p:nvSpPr>
        <p:spPr>
          <a:xfrm>
            <a:off x="5745762" y="1628063"/>
            <a:ext cx="2789700" cy="6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Core Services for Science Discovery</a:t>
            </a:r>
            <a:endParaRPr sz="12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Open Sans"/>
              <a:buNone/>
            </a:pPr>
            <a:r>
              <a:rPr i="1" lang="en" sz="12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Developing</a:t>
            </a:r>
            <a:r>
              <a:rPr b="1" i="1" lang="en" sz="1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core data and computing services to enable open science</a:t>
            </a:r>
            <a:endParaRPr sz="1200" u="none" cap="none" strike="noStrike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24" name="Google Shape;224;p34"/>
          <p:cNvSpPr txBox="1"/>
          <p:nvPr/>
        </p:nvSpPr>
        <p:spPr>
          <a:xfrm>
            <a:off x="1969398" y="1595550"/>
            <a:ext cx="2445000" cy="13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Policy development, education, compliance tools</a:t>
            </a:r>
            <a:endParaRPr i="0" sz="1200" u="none" cap="none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" sz="12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Updating</a:t>
            </a:r>
            <a:r>
              <a:rPr lang="en" sz="12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NASA science policies on scientific information to better enable the activation of open science </a:t>
            </a:r>
            <a:r>
              <a:rPr i="0" lang="en" sz="1200" u="none" cap="none" strike="noStrike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 (eg. SPD-41a)</a:t>
            </a:r>
            <a:endParaRPr i="0" sz="1200" u="none" cap="none" strike="noStrike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id="225" name="Google Shape;22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7371" y="1640637"/>
            <a:ext cx="1121229" cy="125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5913" y="3123301"/>
            <a:ext cx="1245489" cy="1634698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4"/>
          <p:cNvSpPr txBox="1"/>
          <p:nvPr/>
        </p:nvSpPr>
        <p:spPr>
          <a:xfrm>
            <a:off x="1957670" y="3324773"/>
            <a:ext cx="2543700" cy="11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ROSES Elements</a:t>
            </a:r>
            <a:endParaRPr i="0" sz="1200" u="none" cap="none" strike="noStrike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Supporting </a:t>
            </a:r>
            <a:r>
              <a:rPr lang="en" sz="1200">
                <a:solidFill>
                  <a:schemeClr val="dk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open-source software, tools, frameworks, libraries, platforms, and training with over $5 million dollars in grants per year</a:t>
            </a:r>
            <a:endParaRPr i="0" sz="1200" u="none" cap="none" strike="noStrike">
              <a:solidFill>
                <a:schemeClr val="dk1"/>
              </a:solidFill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pic>
        <p:nvPicPr>
          <p:cNvPr descr="Drawing of a piece of paper with a &quot;publications&quot; heading" id="228" name="Google Shape;228;p34" title="Publicati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971" y="3262385"/>
            <a:ext cx="867413" cy="1009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124" y="1692996"/>
            <a:ext cx="1121226" cy="112120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4"/>
          <p:cNvSpPr txBox="1"/>
          <p:nvPr/>
        </p:nvSpPr>
        <p:spPr>
          <a:xfrm>
            <a:off x="885300" y="4520800"/>
            <a:ext cx="75309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i="1" lang="en" sz="1300">
                <a:solidFill>
                  <a:srgbClr val="1155C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Builds on concepts from open-source software, expanding participation in developing code, applying to the scientific process to accelerate discovery by openly conducting science from project initiation through implementation</a:t>
            </a:r>
            <a:r>
              <a:rPr i="1" lang="en" sz="1800">
                <a:solidFill>
                  <a:srgbClr val="1155CC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.</a:t>
            </a:r>
            <a:endParaRPr i="1">
              <a:solidFill>
                <a:srgbClr val="1155CC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5"/>
          <p:cNvSpPr txBox="1"/>
          <p:nvPr>
            <p:ph type="ctrTitle"/>
          </p:nvPr>
        </p:nvSpPr>
        <p:spPr>
          <a:xfrm>
            <a:off x="904175" y="352850"/>
            <a:ext cx="7301700" cy="64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2023 Year of Open Science </a:t>
            </a:r>
            <a:endParaRPr/>
          </a:p>
        </p:txBody>
      </p:sp>
      <p:sp>
        <p:nvSpPr>
          <p:cNvPr id="236" name="Google Shape;236;p35"/>
          <p:cNvSpPr txBox="1"/>
          <p:nvPr>
            <p:ph idx="1" type="body"/>
          </p:nvPr>
        </p:nvSpPr>
        <p:spPr>
          <a:xfrm>
            <a:off x="409825" y="1197753"/>
            <a:ext cx="3657600" cy="50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Publications, articles, working TOPS into HQ comms</a:t>
            </a:r>
            <a:endParaRPr sz="1000"/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Announce new open science awards</a:t>
            </a:r>
            <a:endParaRPr sz="1000"/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Announce recognition of open science activities</a:t>
            </a:r>
            <a:endParaRPr sz="1000"/>
          </a:p>
        </p:txBody>
      </p:sp>
      <p:sp>
        <p:nvSpPr>
          <p:cNvPr id="237" name="Google Shape;237;p35"/>
          <p:cNvSpPr/>
          <p:nvPr/>
        </p:nvSpPr>
        <p:spPr>
          <a:xfrm rot="-5400000">
            <a:off x="2113225" y="-771948"/>
            <a:ext cx="250800" cy="3657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155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5"/>
          <p:cNvSpPr txBox="1"/>
          <p:nvPr/>
        </p:nvSpPr>
        <p:spPr>
          <a:xfrm>
            <a:off x="409825" y="846202"/>
            <a:ext cx="336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High level visibility</a:t>
            </a:r>
            <a:endParaRPr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39" name="Google Shape;239;p35"/>
          <p:cNvSpPr/>
          <p:nvPr/>
        </p:nvSpPr>
        <p:spPr>
          <a:xfrm rot="-5400000">
            <a:off x="2115175" y="33002"/>
            <a:ext cx="246900" cy="3657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155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5"/>
          <p:cNvSpPr txBox="1"/>
          <p:nvPr/>
        </p:nvSpPr>
        <p:spPr>
          <a:xfrm>
            <a:off x="409825" y="1660852"/>
            <a:ext cx="336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Conferences</a:t>
            </a:r>
            <a:endParaRPr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41" name="Google Shape;241;p35"/>
          <p:cNvSpPr txBox="1"/>
          <p:nvPr>
            <p:ph idx="1" type="body"/>
          </p:nvPr>
        </p:nvSpPr>
        <p:spPr>
          <a:xfrm>
            <a:off x="409825" y="2016275"/>
            <a:ext cx="3657600" cy="102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Targeting domestic meetings (EGU only exception)</a:t>
            </a:r>
            <a:endParaRPr sz="1000"/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TOPS representation at NASA booth, town halls, OpenCore workshop, high-visibility in society comms and at conference</a:t>
            </a:r>
            <a:endParaRPr sz="1000"/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We will also be at other meetings - eg. AAS winter with TOPS champions organizing activities and workshops (with support)</a:t>
            </a:r>
            <a:endParaRPr sz="1000"/>
          </a:p>
        </p:txBody>
      </p:sp>
      <p:sp>
        <p:nvSpPr>
          <p:cNvPr id="242" name="Google Shape;242;p35"/>
          <p:cNvSpPr txBox="1"/>
          <p:nvPr>
            <p:ph idx="1" type="body"/>
          </p:nvPr>
        </p:nvSpPr>
        <p:spPr>
          <a:xfrm>
            <a:off x="409825" y="3208506"/>
            <a:ext cx="3657600" cy="35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Learners who complete part of OpenCore will be followed up with and enrolled in virtual cohorts to encourage completion</a:t>
            </a:r>
            <a:endParaRPr sz="1000"/>
          </a:p>
        </p:txBody>
      </p:sp>
      <p:sp>
        <p:nvSpPr>
          <p:cNvPr id="243" name="Google Shape;243;p35"/>
          <p:cNvSpPr/>
          <p:nvPr/>
        </p:nvSpPr>
        <p:spPr>
          <a:xfrm rot="-5400000">
            <a:off x="2115175" y="1223606"/>
            <a:ext cx="246900" cy="3657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155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5"/>
          <p:cNvSpPr txBox="1"/>
          <p:nvPr/>
        </p:nvSpPr>
        <p:spPr>
          <a:xfrm>
            <a:off x="409825" y="2858331"/>
            <a:ext cx="336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Virtual cohorts</a:t>
            </a:r>
            <a:endParaRPr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graphicFrame>
        <p:nvGraphicFramePr>
          <p:cNvPr id="245" name="Google Shape;245;p35"/>
          <p:cNvGraphicFramePr/>
          <p:nvPr/>
        </p:nvGraphicFramePr>
        <p:xfrm>
          <a:off x="4313984" y="9292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{8273F06A-605B-4C7F-83AF-2B7656CD11C2}</a:tableStyleId>
              </a:tblPr>
              <a:tblGrid>
                <a:gridCol w="1428850"/>
                <a:gridCol w="374650"/>
                <a:gridCol w="464625"/>
                <a:gridCol w="473925"/>
                <a:gridCol w="375750"/>
                <a:gridCol w="363500"/>
                <a:gridCol w="398525"/>
                <a:gridCol w="398525"/>
                <a:gridCol w="500500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Conference</a:t>
                      </a:r>
                      <a:endParaRPr sz="16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Date</a:t>
                      </a:r>
                      <a:endParaRPr sz="16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Size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BPS</a:t>
                      </a:r>
                      <a:endParaRPr sz="16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PDS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Helio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Earth</a:t>
                      </a:r>
                      <a:endParaRPr sz="16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Astro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HUGS*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</a:tr>
              <a:tr h="22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AGU Fall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Dec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25K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</a:tr>
              <a:tr h="20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AMS/AAS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Jan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6K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FFFFFF"/>
                    </a:solidFill>
                  </a:tcPr>
                </a:tc>
              </a:tr>
              <a:tr h="22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AAAS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Mar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9K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</a:tr>
              <a:tr h="22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LPSC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Mar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2K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</a:tr>
              <a:tr h="22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EGU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Apr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18K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</a:tr>
              <a:tr h="22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AAS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Jun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3K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</a:tr>
              <a:tr h="22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IGARSS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Jul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3K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</a:tr>
              <a:tr h="22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Soc. Asian Sci&amp;Eng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Oct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3K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</a:tr>
              <a:tr h="19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Amer. Indian Sci&amp;Eng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Oct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2K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</a:tr>
              <a:tr h="187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SACNAS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Oct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6K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</a:tr>
              <a:tr h="20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ASGSR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Nov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1K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</a:tr>
              <a:tr h="226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AGU Fall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Dec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25K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/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Targeted workshops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May/Sep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200</a:t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x</a:t>
                      </a:r>
                      <a:endParaRPr sz="1000"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D8D8D8"/>
                    </a:solidFill>
                  </a:tcPr>
                </a:tc>
              </a:tr>
              <a:tr h="311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Totals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~100K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5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6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6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6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5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  <a:latin typeface="Roboto Condensed Light"/>
                          <a:ea typeface="Roboto Condensed Light"/>
                          <a:cs typeface="Roboto Condensed Light"/>
                          <a:sym typeface="Roboto Condensed Light"/>
                        </a:rPr>
                        <a:t>4</a:t>
                      </a:r>
                      <a:endParaRPr sz="1000">
                        <a:solidFill>
                          <a:schemeClr val="lt1"/>
                        </a:solidFill>
                        <a:latin typeface="Roboto Condensed Light"/>
                        <a:ea typeface="Roboto Condensed Light"/>
                        <a:cs typeface="Roboto Condensed Light"/>
                        <a:sym typeface="Roboto Condensed Light"/>
                      </a:endParaRPr>
                    </a:p>
                  </a:txBody>
                  <a:tcPr marT="0" marB="0" marR="27425" marL="27425" anchor="ctr">
                    <a:solidFill>
                      <a:srgbClr val="3C78D8"/>
                    </a:solidFill>
                  </a:tcPr>
                </a:tc>
              </a:tr>
            </a:tbl>
          </a:graphicData>
        </a:graphic>
      </p:graphicFrame>
      <p:sp>
        <p:nvSpPr>
          <p:cNvPr id="246" name="Google Shape;246;p35"/>
          <p:cNvSpPr txBox="1"/>
          <p:nvPr/>
        </p:nvSpPr>
        <p:spPr>
          <a:xfrm>
            <a:off x="7115825" y="4632450"/>
            <a:ext cx="202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Roboto Condensed Light"/>
                <a:ea typeface="Roboto Condensed Light"/>
                <a:cs typeface="Roboto Condensed Light"/>
                <a:sym typeface="Roboto Condensed Light"/>
              </a:rPr>
              <a:t>*HUGS- historically underrepresented groups</a:t>
            </a:r>
            <a:endParaRPr sz="80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247" name="Google Shape;247;p35"/>
          <p:cNvSpPr txBox="1"/>
          <p:nvPr>
            <p:ph idx="1" type="body"/>
          </p:nvPr>
        </p:nvSpPr>
        <p:spPr>
          <a:xfrm>
            <a:off x="409825" y="3922727"/>
            <a:ext cx="3657600" cy="35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3-4 institutions funded to run 6-8 weeks of OpenCore / Science Team summer schools - train entire science teams in 1 week.</a:t>
            </a:r>
            <a:endParaRPr sz="1000"/>
          </a:p>
        </p:txBody>
      </p:sp>
      <p:sp>
        <p:nvSpPr>
          <p:cNvPr id="248" name="Google Shape;248;p35"/>
          <p:cNvSpPr/>
          <p:nvPr/>
        </p:nvSpPr>
        <p:spPr>
          <a:xfrm rot="-5400000">
            <a:off x="2115175" y="1937827"/>
            <a:ext cx="246900" cy="3657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155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5"/>
          <p:cNvSpPr txBox="1"/>
          <p:nvPr/>
        </p:nvSpPr>
        <p:spPr>
          <a:xfrm>
            <a:off x="409825" y="3572552"/>
            <a:ext cx="336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Summer schools</a:t>
            </a:r>
            <a:endParaRPr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50" name="Google Shape;250;p35"/>
          <p:cNvSpPr txBox="1"/>
          <p:nvPr>
            <p:ph idx="1" type="body"/>
          </p:nvPr>
        </p:nvSpPr>
        <p:spPr>
          <a:xfrm>
            <a:off x="409825" y="4634177"/>
            <a:ext cx="3657600" cy="35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In-person, with strong outreach to historically underrepresented communities to learn open science and build community</a:t>
            </a:r>
            <a:endParaRPr sz="1000"/>
          </a:p>
        </p:txBody>
      </p:sp>
      <p:sp>
        <p:nvSpPr>
          <p:cNvPr id="251" name="Google Shape;251;p35"/>
          <p:cNvSpPr/>
          <p:nvPr/>
        </p:nvSpPr>
        <p:spPr>
          <a:xfrm rot="-5400000">
            <a:off x="2115175" y="2649277"/>
            <a:ext cx="246900" cy="36576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1155CC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5"/>
          <p:cNvSpPr txBox="1"/>
          <p:nvPr/>
        </p:nvSpPr>
        <p:spPr>
          <a:xfrm>
            <a:off x="409825" y="4284002"/>
            <a:ext cx="336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Targeted workshops</a:t>
            </a:r>
            <a:endParaRPr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ch Newsletter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F3F3F3"/>
      </a:accent1>
      <a:accent2>
        <a:srgbClr val="D9D9D9"/>
      </a:accent2>
      <a:accent3>
        <a:srgbClr val="B7B7B7"/>
      </a:accent3>
      <a:accent4>
        <a:srgbClr val="999999"/>
      </a:accent4>
      <a:accent5>
        <a:srgbClr val="666666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