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9"/>
  </p:notesMasterIdLst>
  <p:sldIdLst>
    <p:sldId id="3005" r:id="rId3"/>
    <p:sldId id="257" r:id="rId4"/>
    <p:sldId id="258" r:id="rId5"/>
    <p:sldId id="259" r:id="rId6"/>
    <p:sldId id="2536" r:id="rId7"/>
    <p:sldId id="447" r:id="rId8"/>
    <p:sldId id="3785" r:id="rId9"/>
    <p:sldId id="3791" r:id="rId10"/>
    <p:sldId id="3786" r:id="rId11"/>
    <p:sldId id="3787" r:id="rId12"/>
    <p:sldId id="3788" r:id="rId13"/>
    <p:sldId id="3789" r:id="rId14"/>
    <p:sldId id="3790" r:id="rId15"/>
    <p:sldId id="260" r:id="rId16"/>
    <p:sldId id="263" r:id="rId17"/>
    <p:sldId id="30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0" autoAdjust="0"/>
    <p:restoredTop sz="94837"/>
  </p:normalViewPr>
  <p:slideViewPr>
    <p:cSldViewPr snapToGrid="0">
      <p:cViewPr varScale="1">
        <p:scale>
          <a:sx n="109" d="100"/>
          <a:sy n="109" d="100"/>
        </p:scale>
        <p:origin x="184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79F0D-9509-9D42-81EB-E61F1BC649D0}" type="datetimeFigureOut">
              <a:rPr lang="en-US" smtClean="0"/>
              <a:t>9/21/22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075B3-4654-4B42-A089-76DD65BC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D990-FE96-7D43-BC8F-C095ABBE55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Sagnac</a:t>
            </a:r>
            <a:r>
              <a:rPr lang="en-US" dirty="0"/>
              <a:t> mode is not sensitive to gravitational waves and is </a:t>
            </a:r>
            <a:r>
              <a:rPr lang="en-US" dirty="0" err="1"/>
              <a:t>analgous</a:t>
            </a:r>
            <a:r>
              <a:rPr lang="en-US" dirty="0"/>
              <a:t> to blocking the aperture for an optical telescope making images of the sky. It allows a measurement of the noise floor.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075B3-4654-4B42-A089-76DD65BCBD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6FB7-5B25-40DF-BDE8-C1CAA7029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5794C-8517-4664-9202-4C0E2EA8C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C354-9516-4F9D-A61F-4CAA87C3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B813D-F119-4675-8C45-622A68B3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8AE48-4C86-4F8C-85B0-9EE3BC5C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COS_Cor Logo.JPG">
            <a:extLst>
              <a:ext uri="{FF2B5EF4-FFF2-40B4-BE49-F238E27FC236}">
                <a16:creationId xmlns:a16="http://schemas.microsoft.com/office/drawing/2014/main" id="{8A12FA53-AFD0-D248-BE76-7FBCDA75D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909" y="25083"/>
            <a:ext cx="1218091" cy="1097280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24AAB2F3-3B88-784A-8DCD-6259C4DE69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30156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FC8A-6AB6-4A8C-BF78-C0C49C1C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4A33D-A9FC-43AC-8BBE-6C5FB134D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DD01-15CF-4D3E-9FC5-3D00F388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C6B84-B760-47D4-A99A-AB6FB2E6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9C5A4-5D03-4426-AB55-BCBE4C7B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6781B-31CF-4F9F-B4DD-94B3D1F71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6EB6F-28D6-4E72-BCD6-33A8929D1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EB0AC-5731-41CD-8AF9-3C314D40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80A25-DA14-4258-AB2E-C655030C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295C9-1945-4C71-92AD-F68A02C6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8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B246-9566-4DFA-BD47-89796458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B6778-8475-4B4E-853F-BCA721D3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400CD-C6CA-4AB3-BA7A-EF3FA3B5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374"/>
            <a:ext cx="2743200" cy="365125"/>
          </a:xfrm>
        </p:spPr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CB4B2-C841-4603-8D29-5AF67F12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18E07-9476-4662-BF66-A2C05138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COS_Cor Logo.JPG">
            <a:extLst>
              <a:ext uri="{FF2B5EF4-FFF2-40B4-BE49-F238E27FC236}">
                <a16:creationId xmlns:a16="http://schemas.microsoft.com/office/drawing/2014/main" id="{C08560D5-62BC-224F-AB44-FECA1B560A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909" y="25083"/>
            <a:ext cx="1218091" cy="1097280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C767BA71-DA38-314E-8FDD-51CD876626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30156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4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2281-6249-4F59-AEEC-5EDA7981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716E2-64AD-4A26-8A96-D8DED60C8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0C6BA-EDA2-4907-878F-5F653E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678A5-B6B2-458D-AA34-D1DB4F40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FD868-822B-49D5-8775-FE83A348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5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9A7F-A892-4AC0-948B-DC535924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ABF28-C805-4CF6-BFEF-F6F8A5AF0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B7E27-C81E-4A06-95A1-665C65201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2ED65-A59B-4794-B94B-78013121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EDB83-FE20-4516-9679-B1F86B67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933AF-67F9-4F6A-975E-19261EC4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0A56-701E-4E28-84B8-B73AFCA2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E12D-DC2B-4EAA-AEAF-D2BB9732E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AE8C3-4B7E-4435-B697-A1A245E51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F6BD6-811A-4EE6-9A68-FCDF364BB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30DA8-5FBE-48E9-893E-5578058D2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E5E6E-3EC0-43D1-9A32-2E3F115C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763A8-9912-4CB5-B39F-0FE011C1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7FC4B-2DC3-4333-82F2-71BBDF0B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C3D7-2A4B-46BE-BC17-05E0E5C3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0C0691-0E04-4985-A3E6-838C9175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7D118-72D9-4C51-9F51-8E2B8B4B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85E86-C3AF-473E-AAC5-C8E1DE62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87FD7-3ED2-4963-BD4B-5B1A2AB3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6F96A0-D167-4002-82AC-FC17A754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D618C-D765-4894-A636-D06EBBF0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6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1CAB-4205-435B-A838-2E356780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63CD-5293-4B1D-B3A7-DFA47010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9F3A6-F48D-4BDD-81D8-B3E362BEA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A5DCD-8D87-4689-92EF-538C575A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70FDF-CE3D-4BCA-A148-96047B8B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287EA-7C81-4CE2-AB18-6D08F664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F818-D3E8-4A4B-B37F-E853C705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D276D-0D24-4599-B80B-B3BA89733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A5418-9FD5-4D69-A8F4-8423E10F1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7CBF9-A706-40A1-95D6-74F9550E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29F84-32D7-4696-B70E-075DD315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708BF-AF3E-410A-A066-16F0E720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7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theme" Target="../theme/theme2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FE078-C9AC-4899-9F66-75895D5E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AB5B5-4706-4040-A0C6-02413D7A6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C80F2-0E48-4BD3-AAC6-5AAC79779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NASA Quantum Sensing Workshop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03F3E-5559-4A98-A424-5E8ED16B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September 29,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E711B-A32E-4C42-911F-55186E945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068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104" y="17066"/>
            <a:ext cx="1625600" cy="11582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9705" y="191038"/>
            <a:ext cx="10182577" cy="866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2116"/>
            <a:ext cx="10972800" cy="5144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3825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90C3294-5CF8-9244-B3A8-6FEA2CEAD3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48000" y="3429000"/>
            <a:ext cx="6096000" cy="0"/>
          </a:xfrm>
          <a:prstGeom prst="rect">
            <a:avLst/>
          </a:prstGeom>
        </p:spPr>
        <p:txBody>
          <a:bodyPr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72" y="429549"/>
            <a:ext cx="836828" cy="782567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420" y="1365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5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Calibri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0090"/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009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0090"/>
        </a:buClr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9B6DAE-F226-854C-855F-9A1CBC1049D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763963"/>
            <a:ext cx="10017125" cy="2876550"/>
          </a:xfrm>
        </p:spPr>
        <p:txBody>
          <a:bodyPr>
            <a:normAutofit/>
          </a:bodyPr>
          <a:lstStyle/>
          <a:p>
            <a:r>
              <a:rPr lang="en-GB" dirty="0"/>
              <a:t>Jeff Livas</a:t>
            </a:r>
            <a:endParaRPr lang="en-US" dirty="0"/>
          </a:p>
          <a:p>
            <a:r>
              <a:rPr lang="en-US" baseline="30000" dirty="0" err="1"/>
              <a:t>a</a:t>
            </a:r>
            <a:r>
              <a:rPr lang="en-US" dirty="0" err="1"/>
              <a:t>NASA</a:t>
            </a:r>
            <a:r>
              <a:rPr lang="en-US" dirty="0"/>
              <a:t>-GSFC, 8800 Greenbelt Rd, Greenbelt, MD-20771, USA;</a:t>
            </a:r>
            <a:r>
              <a:rPr lang="en-US" baseline="30000" dirty="0"/>
              <a:t> </a:t>
            </a:r>
          </a:p>
          <a:p>
            <a:endParaRPr lang="en-US" dirty="0"/>
          </a:p>
          <a:p>
            <a:r>
              <a:rPr lang="en-US" dirty="0"/>
              <a:t>NASA Quantum Sensing Workshop</a:t>
            </a:r>
          </a:p>
          <a:p>
            <a:r>
              <a:rPr lang="en-US" dirty="0"/>
              <a:t>Sep 29,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CC232-8E30-5143-93D9-2CCAC53B89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5477" y="15814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The Laser Interferometer Space Antenna (LISA):  Current plans and prospects for quantum sensing in future space-based gravitational wave observatories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8166D-0D55-B946-B6B9-E9FBB458CF78}"/>
              </a:ext>
            </a:extLst>
          </p:cNvPr>
          <p:cNvSpPr txBox="1"/>
          <p:nvPr/>
        </p:nvSpPr>
        <p:spPr>
          <a:xfrm>
            <a:off x="3162925" y="4152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2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7F34C-C5C4-6D57-71EA-A82D458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4B5EF-3213-35C8-0848-6D485EF334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Naïve quantum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A4809-2C15-2BA5-97CC-D364604518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 dirty="0"/>
              <a:t>Balance laser power against back-reaction forces</a:t>
            </a:r>
          </a:p>
          <a:p>
            <a:r>
              <a:rPr lang="en-US" dirty="0"/>
              <a:t>For LISA, required power is large</a:t>
            </a:r>
          </a:p>
        </p:txBody>
      </p:sp>
    </p:spTree>
    <p:extLst>
      <p:ext uri="{BB962C8B-B14F-4D97-AF65-F5344CB8AC3E}">
        <p14:creationId xmlns:p14="http://schemas.microsoft.com/office/powerpoint/2010/main" val="418851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F9E5E-278D-9B3B-99DB-B6B7B196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0BE94-9703-5609-EFA9-01212D24FB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Possible Quantum Sensing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9FC65-5545-6D4B-2A76-63F9CADB15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 dirty="0"/>
              <a:t>Squeezed light</a:t>
            </a:r>
          </a:p>
          <a:p>
            <a:r>
              <a:rPr lang="en-US" dirty="0"/>
              <a:t>Atomic Interferometry</a:t>
            </a:r>
          </a:p>
          <a:p>
            <a:r>
              <a:rPr lang="en-US" dirty="0"/>
              <a:t>Better clocks</a:t>
            </a:r>
          </a:p>
        </p:txBody>
      </p:sp>
    </p:spTree>
    <p:extLst>
      <p:ext uri="{BB962C8B-B14F-4D97-AF65-F5344CB8AC3E}">
        <p14:creationId xmlns:p14="http://schemas.microsoft.com/office/powerpoint/2010/main" val="156674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41939-82A8-7625-2F28-E6916245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D04C2-5307-DEC9-3522-94ED725141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Atomic Interferometry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998EB-1A75-215F-48B2-5CDB7A896F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 dirty="0"/>
              <a:t>Brief concept overview</a:t>
            </a:r>
          </a:p>
        </p:txBody>
      </p:sp>
    </p:spTree>
    <p:extLst>
      <p:ext uri="{BB962C8B-B14F-4D97-AF65-F5344CB8AC3E}">
        <p14:creationId xmlns:p14="http://schemas.microsoft.com/office/powerpoint/2010/main" val="317425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FF5D6-F3A8-F19D-4031-5B81D354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1D7DD-0FF5-B3C8-448E-22BC1E2989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Clock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5816E-901E-0691-0190-7121EF3C11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 dirty="0"/>
              <a:t>Plot showing state of the art, with references, plus a plot for future </a:t>
            </a:r>
            <a:r>
              <a:rPr lang="en-US" dirty="0" err="1"/>
              <a:t>performaance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9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ur focus direction:  GW Imaging"/>
          <p:cNvSpPr txBox="1">
            <a:spLocks noGrp="1"/>
          </p:cNvSpPr>
          <p:nvPr>
            <p:ph type="title" idx="4294967295"/>
          </p:nvPr>
        </p:nvSpPr>
        <p:spPr>
          <a:xfrm>
            <a:off x="0" y="192088"/>
            <a:ext cx="9763125" cy="1189037"/>
          </a:xfrm>
          <a:prstGeom prst="rect">
            <a:avLst/>
          </a:prstGeom>
        </p:spPr>
        <p:txBody>
          <a:bodyPr/>
          <a:lstStyle/>
          <a:p>
            <a:r>
              <a:t>Our focus direction:  </a:t>
            </a:r>
            <a:r>
              <a:rPr b="1"/>
              <a:t>GW Imaging</a:t>
            </a:r>
          </a:p>
        </p:txBody>
      </p:sp>
      <p:sp>
        <p:nvSpPr>
          <p:cNvPr id="120" name="Dramatically improve resolution!…"/>
          <p:cNvSpPr txBox="1">
            <a:spLocks noGrp="1"/>
          </p:cNvSpPr>
          <p:nvPr>
            <p:ph idx="4294967295"/>
          </p:nvPr>
        </p:nvSpPr>
        <p:spPr>
          <a:xfrm>
            <a:off x="0" y="2378075"/>
            <a:ext cx="6292850" cy="4106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7746" indent="-277746" defTabSz="740656">
              <a:spcBef>
                <a:spcPts val="600"/>
              </a:spcBef>
              <a:defRPr sz="2592"/>
            </a:pPr>
            <a:r>
              <a:t>Dramatically improve resolution!</a:t>
            </a:r>
          </a:p>
          <a:p>
            <a:pPr marL="277746" indent="-277746" defTabSz="740656">
              <a:spcBef>
                <a:spcPts val="600"/>
              </a:spcBef>
              <a:defRPr sz="2592"/>
            </a:pPr>
            <a:r>
              <a:t>Science: </a:t>
            </a:r>
          </a:p>
          <a:p>
            <a:pPr marL="648075" lvl="1" indent="-277746" defTabSz="740656">
              <a:spcBef>
                <a:spcPts val="600"/>
              </a:spcBef>
              <a:buChar char="•"/>
              <a:defRPr sz="2592"/>
            </a:pPr>
            <a:r>
              <a:t>Accurate localization is key to integration with EM astronomy!</a:t>
            </a:r>
          </a:p>
          <a:p>
            <a:pPr marL="648075" lvl="1" indent="-277746" defTabSz="740656">
              <a:spcBef>
                <a:spcPts val="600"/>
              </a:spcBef>
              <a:buChar char="•"/>
              <a:defRPr sz="2592"/>
            </a:pPr>
            <a:r>
              <a:t>E.g. ’</a:t>
            </a:r>
            <a:r>
              <a:rPr i="1"/>
              <a:t>A</a:t>
            </a:r>
            <a:r>
              <a:t> binary merged’ —&gt; ‘</a:t>
            </a:r>
            <a:r>
              <a:rPr i="1"/>
              <a:t>That</a:t>
            </a:r>
            <a:r>
              <a:t> binary merged!’</a:t>
            </a:r>
          </a:p>
          <a:p>
            <a:pPr marL="277746" indent="-277746" defTabSz="740656">
              <a:spcBef>
                <a:spcPts val="600"/>
              </a:spcBef>
              <a:defRPr sz="2592"/>
            </a:pPr>
            <a:r>
              <a:t>How: Instrument needs large spatial extent.</a:t>
            </a:r>
          </a:p>
          <a:p>
            <a:pPr marL="648075" lvl="1" indent="-277746" defTabSz="740656">
              <a:spcBef>
                <a:spcPts val="600"/>
              </a:spcBef>
              <a:buChar char="•"/>
              <a:defRPr sz="2592"/>
            </a:pPr>
            <a:r>
              <a:t>—&gt; Expand/enrich the constellation </a:t>
            </a:r>
          </a:p>
          <a:p>
            <a:pPr marL="648075" lvl="1" indent="-277746" defTabSz="740656">
              <a:spcBef>
                <a:spcPts val="600"/>
              </a:spcBef>
              <a:buChar char="•"/>
              <a:defRPr sz="2592"/>
            </a:pPr>
            <a:r>
              <a:t>Also avoid expensive core technology changes from LISA</a:t>
            </a:r>
          </a:p>
        </p:txBody>
      </p:sp>
      <p:pic>
        <p:nvPicPr>
          <p:cNvPr id="121" name="1__#$!@%!#__unknown.jpeg" descr="1__#$!@%!#__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207" y="4270326"/>
            <a:ext cx="4464597" cy="2297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unknown.jpeg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329" y="1562853"/>
            <a:ext cx="4507303" cy="229759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"/>
          <p:cNvSpPr txBox="1"/>
          <p:nvPr/>
        </p:nvSpPr>
        <p:spPr>
          <a:xfrm>
            <a:off x="3584343" y="-1399386"/>
            <a:ext cx="15494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sp>
        <p:nvSpPr>
          <p:cNvPr id="124" name="Galactic Center with LISA (simulated)"/>
          <p:cNvSpPr txBox="1"/>
          <p:nvPr/>
        </p:nvSpPr>
        <p:spPr>
          <a:xfrm>
            <a:off x="7531385" y="3786911"/>
            <a:ext cx="2942470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/>
              <a:t>Milky Way </a:t>
            </a:r>
            <a:r>
              <a:t>with LISA (simulated)</a:t>
            </a:r>
          </a:p>
        </p:txBody>
      </p:sp>
      <p:sp>
        <p:nvSpPr>
          <p:cNvPr id="125" name="Galactic Center with 10x LISA resolution (simulated)"/>
          <p:cNvSpPr txBox="1"/>
          <p:nvPr/>
        </p:nvSpPr>
        <p:spPr>
          <a:xfrm>
            <a:off x="7531385" y="6504057"/>
            <a:ext cx="4258536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/>
              <a:t>Milky Way </a:t>
            </a:r>
            <a:r>
              <a:t>with 10x LISA resolution (simulated)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Work so far"/>
          <p:cNvSpPr txBox="1">
            <a:spLocks noGrp="1"/>
          </p:cNvSpPr>
          <p:nvPr>
            <p:ph type="title" idx="4294967295"/>
          </p:nvPr>
        </p:nvSpPr>
        <p:spPr>
          <a:xfrm>
            <a:off x="0" y="449263"/>
            <a:ext cx="7729538" cy="1189037"/>
          </a:xfrm>
          <a:prstGeom prst="rect">
            <a:avLst/>
          </a:prstGeom>
        </p:spPr>
        <p:txBody>
          <a:bodyPr/>
          <a:lstStyle/>
          <a:p>
            <a:r>
              <a:t>Work so far</a:t>
            </a:r>
          </a:p>
        </p:txBody>
      </p:sp>
      <p:sp>
        <p:nvSpPr>
          <p:cNvPr id="187" name="2021 Reaching Beyond study…"/>
          <p:cNvSpPr txBox="1">
            <a:spLocks noGrp="1"/>
          </p:cNvSpPr>
          <p:nvPr>
            <p:ph idx="4294967295"/>
          </p:nvPr>
        </p:nvSpPr>
        <p:spPr>
          <a:xfrm>
            <a:off x="0" y="2320925"/>
            <a:ext cx="9612313" cy="4252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/>
              <a:t>2021 Reaching Beyond study</a:t>
            </a:r>
          </a:p>
          <a:p>
            <a:pPr marL="800093" lvl="1" indent="-342896">
              <a:buChar char="•"/>
            </a:pPr>
            <a:r>
              <a:rPr sz="2400"/>
              <a:t>Developed a list of sketch mission concept “directions”</a:t>
            </a:r>
          </a:p>
          <a:p>
            <a:pPr marL="800093" lvl="1" indent="-342896">
              <a:buChar char="•"/>
            </a:pPr>
            <a:r>
              <a:rPr sz="2400"/>
              <a:t>Started a Potential-Science Traceability Matrix</a:t>
            </a:r>
          </a:p>
          <a:p>
            <a:pPr marL="800093" lvl="1" indent="-342896">
              <a:buChar char="•"/>
            </a:pPr>
            <a:r>
              <a:rPr sz="2400"/>
              <a:t>Started set of tools for evaluation</a:t>
            </a:r>
          </a:p>
          <a:p>
            <a:r>
              <a:rPr sz="2800"/>
              <a:t>2022 IRAD</a:t>
            </a:r>
          </a:p>
          <a:p>
            <a:pPr marL="800093" lvl="1" indent="-342896">
              <a:buChar char="•"/>
            </a:pPr>
            <a:r>
              <a:rPr sz="2400"/>
              <a:t>Refinement of the above for a formal publication (in prep)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36A0F8-1168-BCEF-3D78-AAC263CEFBFA}"/>
              </a:ext>
            </a:extLst>
          </p:cNvPr>
          <p:cNvGrpSpPr/>
          <p:nvPr/>
        </p:nvGrpSpPr>
        <p:grpSpPr>
          <a:xfrm>
            <a:off x="9333186" y="1417639"/>
            <a:ext cx="2249214" cy="1471629"/>
            <a:chOff x="730864" y="2315830"/>
            <a:chExt cx="3086675" cy="19395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AA8C6C7-4059-A154-A9E6-517ADC72AB50}"/>
                </a:ext>
              </a:extLst>
            </p:cNvPr>
            <p:cNvSpPr txBox="1"/>
            <p:nvPr/>
          </p:nvSpPr>
          <p:spPr>
            <a:xfrm>
              <a:off x="2616272" y="2961658"/>
              <a:ext cx="4523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/>
                <a:t>~ 20°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E49A4B-0B11-E09C-58CE-12A7F0A15784}"/>
                </a:ext>
              </a:extLst>
            </p:cNvPr>
            <p:cNvGrpSpPr/>
            <p:nvPr/>
          </p:nvGrpSpPr>
          <p:grpSpPr>
            <a:xfrm>
              <a:off x="782791" y="2315830"/>
              <a:ext cx="3034748" cy="1939500"/>
              <a:chOff x="7385575" y="3736980"/>
              <a:chExt cx="3034748" cy="19395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A156E8B-B4E5-6B68-8E19-C1017DE5875E}"/>
                  </a:ext>
                </a:extLst>
              </p:cNvPr>
              <p:cNvGrpSpPr/>
              <p:nvPr/>
            </p:nvGrpSpPr>
            <p:grpSpPr>
              <a:xfrm>
                <a:off x="7385575" y="3736980"/>
                <a:ext cx="3034748" cy="1939500"/>
                <a:chOff x="7407964" y="1347036"/>
                <a:chExt cx="3034748" cy="1939500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DF3F6DF-73A3-53E1-741B-5C0DB3E447FE}"/>
                    </a:ext>
                  </a:extLst>
                </p:cNvPr>
                <p:cNvSpPr/>
                <p:nvPr/>
              </p:nvSpPr>
              <p:spPr>
                <a:xfrm>
                  <a:off x="7407964" y="1762537"/>
                  <a:ext cx="3034748" cy="152399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7662709-BA12-5CA7-6788-D0E26F98B135}"/>
                    </a:ext>
                  </a:extLst>
                </p:cNvPr>
                <p:cNvSpPr/>
                <p:nvPr/>
              </p:nvSpPr>
              <p:spPr>
                <a:xfrm flipH="1">
                  <a:off x="9435547" y="1762535"/>
                  <a:ext cx="106017" cy="106017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CF61F25-2992-E3B1-8FB0-8555B8F0231E}"/>
                    </a:ext>
                  </a:extLst>
                </p:cNvPr>
                <p:cNvSpPr/>
                <p:nvPr/>
              </p:nvSpPr>
              <p:spPr>
                <a:xfrm flipH="1">
                  <a:off x="8812694" y="2418521"/>
                  <a:ext cx="225288" cy="225288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686EA1C-40AC-C710-C991-835100BCCD41}"/>
                    </a:ext>
                  </a:extLst>
                </p:cNvPr>
                <p:cNvSpPr txBox="1"/>
                <p:nvPr/>
              </p:nvSpPr>
              <p:spPr>
                <a:xfrm>
                  <a:off x="9226528" y="1347036"/>
                  <a:ext cx="5240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Earth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A929D53-A55A-15E5-4E46-A322485D7EEF}"/>
                    </a:ext>
                  </a:extLst>
                </p:cNvPr>
                <p:cNvSpPr txBox="1"/>
                <p:nvPr/>
              </p:nvSpPr>
              <p:spPr>
                <a:xfrm>
                  <a:off x="9094008" y="2386036"/>
                  <a:ext cx="4235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Sun</a:t>
                  </a:r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CEA19D1-9052-8A28-508D-94B545E829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0841" y="4463766"/>
                <a:ext cx="2492505" cy="9141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E2948F3-CDD8-5830-D84F-1BD1E7C0EC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8242" y="4250868"/>
                <a:ext cx="546998" cy="6481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urved Connector 13">
                <a:extLst>
                  <a:ext uri="{FF2B5EF4-FFF2-40B4-BE49-F238E27FC236}">
                    <a16:creationId xmlns:a16="http://schemas.microsoft.com/office/drawing/2014/main" id="{C8EBA3A7-D0AB-0CA0-25B2-F9C84A23C7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761" y="4578904"/>
                <a:ext cx="337425" cy="112544"/>
              </a:xfrm>
              <a:prstGeom prst="curvedConnector3">
                <a:avLst>
                  <a:gd name="adj1" fmla="val 91605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riangle 14">
                <a:extLst>
                  <a:ext uri="{FF2B5EF4-FFF2-40B4-BE49-F238E27FC236}">
                    <a16:creationId xmlns:a16="http://schemas.microsoft.com/office/drawing/2014/main" id="{C6FEA1BC-FEC0-E130-58AA-40FDC5B580EB}"/>
                  </a:ext>
                </a:extLst>
              </p:cNvPr>
              <p:cNvSpPr/>
              <p:nvPr/>
            </p:nvSpPr>
            <p:spPr>
              <a:xfrm rot="2494677">
                <a:off x="9981414" y="4244581"/>
                <a:ext cx="419653" cy="318939"/>
              </a:xfrm>
              <a:prstGeom prst="triangl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iangle 15">
                <a:extLst>
                  <a:ext uri="{FF2B5EF4-FFF2-40B4-BE49-F238E27FC236}">
                    <a16:creationId xmlns:a16="http://schemas.microsoft.com/office/drawing/2014/main" id="{E38B2EAC-BF79-8758-9AD6-BFA2DA426D4B}"/>
                  </a:ext>
                </a:extLst>
              </p:cNvPr>
              <p:cNvSpPr/>
              <p:nvPr/>
            </p:nvSpPr>
            <p:spPr>
              <a:xfrm rot="3117961">
                <a:off x="7468634" y="5172819"/>
                <a:ext cx="419653" cy="318939"/>
              </a:xfrm>
              <a:prstGeom prst="triangl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4F573F-2F91-5C74-544C-E57E650FB8E1}"/>
                </a:ext>
              </a:extLst>
            </p:cNvPr>
            <p:cNvSpPr/>
            <p:nvPr/>
          </p:nvSpPr>
          <p:spPr>
            <a:xfrm>
              <a:off x="3257756" y="2888153"/>
              <a:ext cx="157583" cy="1575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C16EFD-0993-F5EE-94E9-7F2FDF45F1CE}"/>
                </a:ext>
              </a:extLst>
            </p:cNvPr>
            <p:cNvSpPr/>
            <p:nvPr/>
          </p:nvSpPr>
          <p:spPr>
            <a:xfrm>
              <a:off x="3638597" y="2797827"/>
              <a:ext cx="157583" cy="1575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0349F7C-72F5-61B2-D19D-3869B06FCC9D}"/>
                </a:ext>
              </a:extLst>
            </p:cNvPr>
            <p:cNvSpPr/>
            <p:nvPr/>
          </p:nvSpPr>
          <p:spPr>
            <a:xfrm>
              <a:off x="3559806" y="3169622"/>
              <a:ext cx="157583" cy="1575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47457AF-1C28-86E8-CDE2-82FDDF3F2B08}"/>
                </a:ext>
              </a:extLst>
            </p:cNvPr>
            <p:cNvSpPr/>
            <p:nvPr/>
          </p:nvSpPr>
          <p:spPr>
            <a:xfrm>
              <a:off x="1127136" y="3714078"/>
              <a:ext cx="157583" cy="1575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4938D5A-49CD-6410-7B56-75C7360067C8}"/>
                </a:ext>
              </a:extLst>
            </p:cNvPr>
            <p:cNvSpPr/>
            <p:nvPr/>
          </p:nvSpPr>
          <p:spPr>
            <a:xfrm>
              <a:off x="730864" y="3753555"/>
              <a:ext cx="157583" cy="1575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3941A1-5D37-DB62-52F3-42700B5D7E7F}"/>
                </a:ext>
              </a:extLst>
            </p:cNvPr>
            <p:cNvSpPr/>
            <p:nvPr/>
          </p:nvSpPr>
          <p:spPr>
            <a:xfrm>
              <a:off x="995653" y="4074843"/>
              <a:ext cx="157583" cy="1575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E1442F-0A5C-8A72-A029-0A7EF66A6521}"/>
              </a:ext>
            </a:extLst>
          </p:cNvPr>
          <p:cNvGrpSpPr/>
          <p:nvPr/>
        </p:nvGrpSpPr>
        <p:grpSpPr>
          <a:xfrm>
            <a:off x="7462589" y="3088104"/>
            <a:ext cx="2748401" cy="1331068"/>
            <a:chOff x="850729" y="4320578"/>
            <a:chExt cx="3941481" cy="21096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F261B21-4F31-9837-F47B-2E0648B0362B}"/>
                </a:ext>
              </a:extLst>
            </p:cNvPr>
            <p:cNvGrpSpPr/>
            <p:nvPr/>
          </p:nvGrpSpPr>
          <p:grpSpPr>
            <a:xfrm>
              <a:off x="850729" y="4490764"/>
              <a:ext cx="3919289" cy="1939500"/>
              <a:chOff x="7289150" y="4777193"/>
              <a:chExt cx="3919289" cy="1939500"/>
            </a:xfrm>
            <a:noFill/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6B3872B-B88C-2E7C-AD3A-6BAE755BAEF8}"/>
                  </a:ext>
                </a:extLst>
              </p:cNvPr>
              <p:cNvSpPr/>
              <p:nvPr/>
            </p:nvSpPr>
            <p:spPr>
              <a:xfrm>
                <a:off x="7289150" y="5192694"/>
                <a:ext cx="3034748" cy="152399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2B09722-D86C-3A72-FBF8-E160F00DE69C}"/>
                  </a:ext>
                </a:extLst>
              </p:cNvPr>
              <p:cNvSpPr/>
              <p:nvPr/>
            </p:nvSpPr>
            <p:spPr>
              <a:xfrm flipH="1">
                <a:off x="9316733" y="5192692"/>
                <a:ext cx="106017" cy="10601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4F0BB8A-A8BB-62B7-E4FB-8D0F633120A6}"/>
                  </a:ext>
                </a:extLst>
              </p:cNvPr>
              <p:cNvSpPr/>
              <p:nvPr/>
            </p:nvSpPr>
            <p:spPr>
              <a:xfrm flipH="1">
                <a:off x="8693880" y="5848678"/>
                <a:ext cx="225288" cy="2252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8D296B-1630-C6B2-E71A-8B279D8CDA2F}"/>
                  </a:ext>
                </a:extLst>
              </p:cNvPr>
              <p:cNvSpPr txBox="1"/>
              <p:nvPr/>
            </p:nvSpPr>
            <p:spPr>
              <a:xfrm>
                <a:off x="9107714" y="4777193"/>
                <a:ext cx="52405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Earth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752118-81C8-3617-DF97-789ADED047B9}"/>
                  </a:ext>
                </a:extLst>
              </p:cNvPr>
              <p:cNvSpPr txBox="1"/>
              <p:nvPr/>
            </p:nvSpPr>
            <p:spPr>
              <a:xfrm>
                <a:off x="8972732" y="5856692"/>
                <a:ext cx="42351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Sun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9E3698-5333-88F3-309F-AA7583AFD0E7}"/>
                  </a:ext>
                </a:extLst>
              </p:cNvPr>
              <p:cNvSpPr txBox="1"/>
              <p:nvPr/>
            </p:nvSpPr>
            <p:spPr>
              <a:xfrm>
                <a:off x="9196566" y="5428470"/>
                <a:ext cx="452368" cy="24622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/>
                  <a:t>~ 40°</a:t>
                </a:r>
              </a:p>
            </p:txBody>
          </p:sp>
          <p:sp>
            <p:nvSpPr>
              <p:cNvPr id="33" name="Triangle 32">
                <a:extLst>
                  <a:ext uri="{FF2B5EF4-FFF2-40B4-BE49-F238E27FC236}">
                    <a16:creationId xmlns:a16="http://schemas.microsoft.com/office/drawing/2014/main" id="{4D24AD90-7B9F-3AFD-2D5B-1F2BBB2B6FDC}"/>
                  </a:ext>
                </a:extLst>
              </p:cNvPr>
              <p:cNvSpPr/>
              <p:nvPr/>
            </p:nvSpPr>
            <p:spPr>
              <a:xfrm rot="6991846">
                <a:off x="9652176" y="5086442"/>
                <a:ext cx="1768474" cy="1344052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A3C609E-0D7E-191F-1FEE-D5CE192298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3699" y="5819978"/>
                <a:ext cx="1487767" cy="1326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A21E711-2D1F-16D6-2F00-9F79F760B968}"/>
                  </a:ext>
                </a:extLst>
              </p:cNvPr>
              <p:cNvCxnSpPr>
                <a:cxnSpLocks/>
                <a:endCxn id="28" idx="5"/>
              </p:cNvCxnSpPr>
              <p:nvPr/>
            </p:nvCxnSpPr>
            <p:spPr>
              <a:xfrm flipV="1">
                <a:off x="8822743" y="5283183"/>
                <a:ext cx="509516" cy="66363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urved Connector 35">
                <a:extLst>
                  <a:ext uri="{FF2B5EF4-FFF2-40B4-BE49-F238E27FC236}">
                    <a16:creationId xmlns:a16="http://schemas.microsoft.com/office/drawing/2014/main" id="{E391800D-B3E4-4432-D94F-CA40330108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3878" y="5742258"/>
                <a:ext cx="337425" cy="112544"/>
              </a:xfrm>
              <a:prstGeom prst="curvedConnector3">
                <a:avLst>
                  <a:gd name="adj1" fmla="val 91605"/>
                </a:avLst>
              </a:prstGeom>
              <a:grpFill/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93416C1-7057-CCDF-1E8A-C23C57504932}"/>
                </a:ext>
              </a:extLst>
            </p:cNvPr>
            <p:cNvSpPr/>
            <p:nvPr/>
          </p:nvSpPr>
          <p:spPr>
            <a:xfrm>
              <a:off x="3075260" y="5847262"/>
              <a:ext cx="157583" cy="1575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1C91378-78CC-2E34-7823-911C826EED7E}"/>
                </a:ext>
              </a:extLst>
            </p:cNvPr>
            <p:cNvSpPr/>
            <p:nvPr/>
          </p:nvSpPr>
          <p:spPr>
            <a:xfrm>
              <a:off x="3817539" y="4320578"/>
              <a:ext cx="157583" cy="1575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4D164B0-D3B5-1E4F-8BCA-23E8E5D65939}"/>
                </a:ext>
              </a:extLst>
            </p:cNvPr>
            <p:cNvSpPr/>
            <p:nvPr/>
          </p:nvSpPr>
          <p:spPr>
            <a:xfrm>
              <a:off x="4634627" y="5689679"/>
              <a:ext cx="157583" cy="15758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10">
            <a:extLst>
              <a:ext uri="{FF2B5EF4-FFF2-40B4-BE49-F238E27FC236}">
                <a16:creationId xmlns:a16="http://schemas.microsoft.com/office/drawing/2014/main" id="{76DA4EC4-43EE-D1E9-0B71-33AA1B09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977" y="4599301"/>
            <a:ext cx="2153197" cy="13348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B97B8-53A0-7E4C-B217-9F14D0A8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C63CAF-53B4-054B-8CBC-0019F7AE9F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1600"/>
            <a:ext cx="4830763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	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448788-2582-E847-A4E3-DCB59A4921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0388" y="1209675"/>
            <a:ext cx="11631612" cy="5262563"/>
          </a:xfrm>
        </p:spPr>
        <p:txBody>
          <a:bodyPr rtlCol="0">
            <a:noAutofit/>
          </a:bodyPr>
          <a:lstStyle/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Current Mission is ESA L3 with nominal launch date mid-2030’s</a:t>
            </a:r>
          </a:p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Expect spectacular science results</a:t>
            </a:r>
          </a:p>
          <a:p>
            <a:pPr marL="747713" lvl="1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Experience suggests best results are unexpected</a:t>
            </a:r>
          </a:p>
          <a:p>
            <a:pPr marL="747713" lvl="1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Space-based observatories will complement ground-based</a:t>
            </a:r>
          </a:p>
          <a:p>
            <a:pPr marL="747713" lvl="1" indent="-280988">
              <a:buFont typeface="Courier New" panose="02070309020205020404" pitchFamily="49" charset="0"/>
              <a:buChar char="o"/>
              <a:defRPr/>
            </a:pPr>
            <a:r>
              <a:rPr lang="en-US" dirty="0" err="1"/>
              <a:t>Multimessenger</a:t>
            </a:r>
            <a:r>
              <a:rPr lang="en-US" dirty="0"/>
              <a:t> observations will be important</a:t>
            </a:r>
          </a:p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Sensitivity is limited by non-fundamental technical noise</a:t>
            </a:r>
          </a:p>
          <a:p>
            <a:pPr marL="747713" lvl="1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Mitigation strategies are well understood</a:t>
            </a:r>
          </a:p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Opportunities for improvements based on quantum sensing techniques are possible but require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02357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pace-based GW Now"/>
          <p:cNvSpPr txBox="1">
            <a:spLocks noGrp="1"/>
          </p:cNvSpPr>
          <p:nvPr>
            <p:ph type="title" idx="4294967295"/>
          </p:nvPr>
        </p:nvSpPr>
        <p:spPr>
          <a:xfrm>
            <a:off x="234461" y="37684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Space-based GW Now</a:t>
            </a:r>
          </a:p>
        </p:txBody>
      </p:sp>
      <p:sp>
        <p:nvSpPr>
          <p:cNvPr id="98" name="LISA…"/>
          <p:cNvSpPr txBox="1">
            <a:spLocks noGrp="1"/>
          </p:cNvSpPr>
          <p:nvPr>
            <p:ph idx="4294967295"/>
          </p:nvPr>
        </p:nvSpPr>
        <p:spPr>
          <a:xfrm>
            <a:off x="410308" y="1837348"/>
            <a:ext cx="10515600" cy="4351338"/>
          </a:xfrm>
          <a:prstGeom prst="rect">
            <a:avLst/>
          </a:prstGeom>
        </p:spPr>
        <p:txBody>
          <a:bodyPr lIns="45719" tIns="45720" rIns="45719" bIns="45720" anchor="t">
            <a:normAutofit fontScale="92500" lnSpcReduction="20000"/>
          </a:bodyPr>
          <a:lstStyle/>
          <a:p>
            <a:pPr marL="304800" indent="-304800" defTabSz="813807">
              <a:spcBef>
                <a:spcPts val="600"/>
              </a:spcBef>
              <a:defRPr sz="2848"/>
            </a:pPr>
            <a:r>
              <a:rPr sz="2800" dirty="0"/>
              <a:t>LISA</a:t>
            </a:r>
            <a:endParaRPr lang="en-US" sz="2800" dirty="0"/>
          </a:p>
          <a:p>
            <a:pPr marL="711835" lvl="1" indent="-304800" defTabSz="813807">
              <a:spcBef>
                <a:spcPts val="600"/>
              </a:spcBef>
              <a:buChar char="•"/>
              <a:defRPr sz="2848"/>
            </a:pPr>
            <a:r>
              <a:rPr sz="2800" dirty="0"/>
              <a:t>ESA led mission with NASA contributions</a:t>
            </a:r>
          </a:p>
          <a:p>
            <a:pPr marL="711835" lvl="1" indent="-304800" defTabSz="813807">
              <a:spcBef>
                <a:spcPts val="600"/>
              </a:spcBef>
              <a:buChar char="•"/>
              <a:defRPr sz="2848"/>
            </a:pPr>
            <a:r>
              <a:rPr sz="2800" dirty="0"/>
              <a:t>Targeting mission adoption in 2023</a:t>
            </a:r>
          </a:p>
          <a:p>
            <a:pPr marL="711835" lvl="1" indent="-304800" defTabSz="813807">
              <a:spcBef>
                <a:spcPts val="600"/>
              </a:spcBef>
              <a:buChar char="•"/>
              <a:defRPr sz="2848"/>
            </a:pPr>
            <a:r>
              <a:rPr sz="2800" dirty="0"/>
              <a:t>for launch in 2035, operating 4-10 years.</a:t>
            </a:r>
          </a:p>
          <a:p>
            <a:pPr marL="494665" indent="-304800" defTabSz="813807">
              <a:spcBef>
                <a:spcPts val="600"/>
              </a:spcBef>
              <a:defRPr sz="2848"/>
            </a:pPr>
            <a:r>
              <a:rPr lang="en-US" sz="2800" dirty="0"/>
              <a:t>China</a:t>
            </a:r>
          </a:p>
          <a:p>
            <a:pPr marL="935990" lvl="1" indent="-304800" defTabSz="813807">
              <a:spcBef>
                <a:spcPts val="600"/>
              </a:spcBef>
              <a:buFont typeface="Arial"/>
              <a:buChar char="•"/>
              <a:defRPr sz="2848"/>
            </a:pPr>
            <a:r>
              <a:rPr lang="en-US" sz="2800" dirty="0"/>
              <a:t>Multiple missions under consideration</a:t>
            </a:r>
          </a:p>
          <a:p>
            <a:pPr marL="935990" lvl="1" indent="-304800" defTabSz="813807">
              <a:spcBef>
                <a:spcPts val="600"/>
              </a:spcBef>
              <a:buFont typeface="Arial"/>
              <a:buChar char="•"/>
              <a:defRPr sz="2848"/>
            </a:pPr>
            <a:r>
              <a:rPr lang="en-US" sz="2800" dirty="0"/>
              <a:t>LISA "clone" possible in 2030s</a:t>
            </a:r>
          </a:p>
          <a:p>
            <a:pPr marL="304800" indent="-304800" defTabSz="813807">
              <a:spcBef>
                <a:spcPts val="600"/>
              </a:spcBef>
              <a:defRPr sz="2848"/>
            </a:pPr>
            <a:r>
              <a:rPr sz="2800" dirty="0"/>
              <a:t>2020 Decadal</a:t>
            </a:r>
          </a:p>
          <a:p>
            <a:pPr marL="711835" lvl="1" indent="-304800" defTabSz="813807">
              <a:spcBef>
                <a:spcPts val="600"/>
              </a:spcBef>
              <a:buChar char="•"/>
              <a:defRPr sz="2848"/>
            </a:pPr>
            <a:r>
              <a:rPr sz="2800" dirty="0"/>
              <a:t>Strong endorsement of LISA</a:t>
            </a:r>
          </a:p>
          <a:p>
            <a:pPr marL="711835" lvl="1" indent="-304800" defTabSz="813807">
              <a:spcBef>
                <a:spcPts val="600"/>
              </a:spcBef>
              <a:buChar char="•"/>
              <a:defRPr sz="2848"/>
            </a:pPr>
            <a:r>
              <a:rPr sz="2800" dirty="0"/>
              <a:t>Strong endorsement of multi-messenger science objectives</a:t>
            </a:r>
          </a:p>
          <a:p>
            <a:pPr marL="711835" lvl="1" indent="-304800" defTabSz="813807">
              <a:spcBef>
                <a:spcPts val="600"/>
              </a:spcBef>
              <a:buChar char="•"/>
              <a:defRPr sz="2848"/>
            </a:pPr>
            <a:r>
              <a:rPr sz="2800" dirty="0"/>
              <a:t>NASA asked for no recommendation on future GW missions and got none.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0325"/>
            <a:ext cx="7561263" cy="777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GW Space 2050</a:t>
            </a:r>
            <a:endParaRPr/>
          </a:p>
        </p:txBody>
      </p:sp>
      <p:sp>
        <p:nvSpPr>
          <p:cNvPr id="107" name="TextBox 9"/>
          <p:cNvSpPr txBox="1"/>
          <p:nvPr/>
        </p:nvSpPr>
        <p:spPr>
          <a:xfrm>
            <a:off x="807720" y="6504057"/>
            <a:ext cx="2528895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/>
              <a:t>Slide Credit: Guido Mueller</a:t>
            </a:r>
            <a:endParaRPr/>
          </a:p>
        </p:txBody>
      </p:sp>
      <p:pic>
        <p:nvPicPr>
          <p:cNvPr id="108" name="Image" descr="Image"/>
          <p:cNvPicPr>
            <a:picLocks noChangeAspect="1"/>
          </p:cNvPicPr>
          <p:nvPr/>
        </p:nvPicPr>
        <p:blipFill rotWithShape="1">
          <a:blip r:embed="rId2"/>
          <a:srcRect l="10604" t="18080" r="16207" b="9737"/>
          <a:stretch/>
        </p:blipFill>
        <p:spPr>
          <a:xfrm>
            <a:off x="522832" y="838202"/>
            <a:ext cx="10208490" cy="56633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 idx="4294967295"/>
          </p:nvPr>
        </p:nvSpPr>
        <p:spPr>
          <a:xfrm>
            <a:off x="128954" y="32410"/>
            <a:ext cx="12063046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Some </a:t>
            </a:r>
            <a:r>
              <a:rPr dirty="0" err="1"/>
              <a:t>mHZ</a:t>
            </a:r>
            <a:r>
              <a:rPr dirty="0"/>
              <a:t>-GW science </a:t>
            </a:r>
            <a:r>
              <a:rPr b="1" i="1" dirty="0"/>
              <a:t>directions</a:t>
            </a:r>
            <a:r>
              <a:rPr dirty="0"/>
              <a:t> beyond LISA</a:t>
            </a:r>
          </a:p>
        </p:txBody>
      </p: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326" y="2040036"/>
            <a:ext cx="4246674" cy="3030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48" y="2667000"/>
            <a:ext cx="3843718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" y="1143000"/>
            <a:ext cx="3733800" cy="448842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Box 7"/>
          <p:cNvSpPr txBox="1"/>
          <p:nvPr/>
        </p:nvSpPr>
        <p:spPr>
          <a:xfrm>
            <a:off x="9037319" y="5253385"/>
            <a:ext cx="2370880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+mj-lt"/>
                <a:ea typeface="+mj-ea"/>
                <a:cs typeface="+mj-cs"/>
                <a:sym typeface="Helvetica"/>
              </a:rPr>
              <a:t>天琴</a:t>
            </a:r>
            <a:r>
              <a:t>(Tian Qin): A Chinese</a:t>
            </a:r>
            <a:br/>
            <a:r>
              <a:t>mission targeting a higher</a:t>
            </a:r>
          </a:p>
          <a:p>
            <a:r>
              <a:t>frequency band</a:t>
            </a:r>
          </a:p>
        </p:txBody>
      </p:sp>
      <p:sp>
        <p:nvSpPr>
          <p:cNvPr id="116" name="TextBox 8"/>
          <p:cNvSpPr txBox="1"/>
          <p:nvPr/>
        </p:nvSpPr>
        <p:spPr>
          <a:xfrm>
            <a:off x="4891149" y="5715000"/>
            <a:ext cx="3008458" cy="843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t>LISA: Selected ESA Project</a:t>
            </a:r>
          </a:p>
          <a:p>
            <a:r>
              <a:t>with 20-25% US contribution.</a:t>
            </a:r>
          </a:p>
          <a:p>
            <a:r>
              <a:t>Well-studied science case</a:t>
            </a:r>
          </a:p>
        </p:txBody>
      </p:sp>
      <p:sp>
        <p:nvSpPr>
          <p:cNvPr id="117" name="TextBox 9"/>
          <p:cNvSpPr txBox="1"/>
          <p:nvPr/>
        </p:nvSpPr>
        <p:spPr>
          <a:xfrm>
            <a:off x="502919" y="5714998"/>
            <a:ext cx="2844427" cy="111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µARES: A sketch concept </a:t>
            </a:r>
          </a:p>
          <a:p>
            <a:r>
              <a:t>proposed for ESA’s Voyage2050</a:t>
            </a:r>
          </a:p>
          <a:p>
            <a:r>
              <a:t>study, targeting lower band.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48947-A1B9-3E4C-97D9-819DCC7D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AB86-CE83-4144-A0CB-A32709B03BDB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0C0A0-7FAA-604E-B856-86D950FE82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10515600" cy="1325563"/>
          </a:xfrm>
        </p:spPr>
        <p:txBody>
          <a:bodyPr/>
          <a:lstStyle/>
          <a:p>
            <a:r>
              <a:rPr lang="en-US" dirty="0"/>
              <a:t>LISA Science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671C-078A-784C-B5C9-4DDE23C810B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06550"/>
            <a:ext cx="4314825" cy="48466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Space-based measurement of gravitational waves (GW) is complementary to ground-based GW observatories</a:t>
            </a:r>
          </a:p>
          <a:p>
            <a:r>
              <a:rPr lang="en-US" dirty="0"/>
              <a:t>Rich array of sources both long-lived and transient</a:t>
            </a:r>
          </a:p>
          <a:p>
            <a:r>
              <a:rPr lang="en-US" dirty="0"/>
              <a:t>Observations with electromagnetic counterparts (ground and space) offer more complete understanding of the astrophysics</a:t>
            </a:r>
          </a:p>
          <a:p>
            <a:r>
              <a:rPr lang="en-US" dirty="0"/>
              <a:t>Sources are very high energy and therefore an important part of the Universe’s origin and evolution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B29BA-6D72-B64F-8D30-F98471C2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082" y="1307426"/>
            <a:ext cx="6527430" cy="5043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76123-96A7-9241-A5D4-CAF20D1509EB}"/>
              </a:ext>
            </a:extLst>
          </p:cNvPr>
          <p:cNvSpPr txBox="1"/>
          <p:nvPr/>
        </p:nvSpPr>
        <p:spPr>
          <a:xfrm>
            <a:off x="484376" y="922498"/>
            <a:ext cx="364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B13E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is LISA important?</a:t>
            </a:r>
          </a:p>
        </p:txBody>
      </p:sp>
    </p:spTree>
    <p:extLst>
      <p:ext uri="{BB962C8B-B14F-4D97-AF65-F5344CB8AC3E}">
        <p14:creationId xmlns:p14="http://schemas.microsoft.com/office/powerpoint/2010/main" val="140629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6B23-26EA-B748-9722-E3149275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7637463" cy="657225"/>
          </a:xfrm>
        </p:spPr>
        <p:txBody>
          <a:bodyPr>
            <a:noAutofit/>
          </a:bodyPr>
          <a:lstStyle/>
          <a:p>
            <a:r>
              <a:rPr lang="en-US" b="1" dirty="0"/>
              <a:t>LISA Mission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82663"/>
            <a:ext cx="6038850" cy="28209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Mission Design</a:t>
            </a:r>
            <a:endParaRPr lang="en-US" dirty="0"/>
          </a:p>
          <a:p>
            <a:pPr marL="285744" indent="-285744">
              <a:spcBef>
                <a:spcPts val="600"/>
              </a:spcBef>
              <a:buFont typeface="Arial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Three satellites in an equilateral triangle formation with arm lengths of ~2.5 million km.</a:t>
            </a:r>
          </a:p>
          <a:p>
            <a:pPr marL="285744" indent="-285744">
              <a:spcBef>
                <a:spcPts val="600"/>
              </a:spcBef>
              <a:buFont typeface="Arial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Any two arms of this triangle represent a Michelson-type interferometer.</a:t>
            </a:r>
          </a:p>
          <a:p>
            <a:pPr marL="285744" indent="-285744">
              <a:spcBef>
                <a:spcPts val="600"/>
              </a:spcBef>
              <a:buFont typeface="Arial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Gravitational waves deform space-time and can be detected as a change in the length of the interferometer arms (~ 10 pm/Hz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Baseline 4 year lifetime + 6 years goal</a:t>
            </a:r>
          </a:p>
          <a:p>
            <a:pPr lvl="2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Limited by communications bandwidth</a:t>
            </a:r>
          </a:p>
          <a:p>
            <a:pPr marL="285744" indent="-285744">
              <a:spcBef>
                <a:spcPts val="600"/>
              </a:spcBef>
              <a:buFont typeface="Arial"/>
              <a:buChar char="•"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353912" y="4041289"/>
            <a:ext cx="18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Heliocentric orbit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8115" y="892750"/>
            <a:ext cx="185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LISA Layout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9193" y="1203742"/>
            <a:ext cx="241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10562" y="4659562"/>
            <a:ext cx="776708" cy="123111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36000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2.5 X 10</a:t>
            </a:r>
            <a:r>
              <a:rPr lang="en-US" sz="800" b="1" baseline="30000" dirty="0">
                <a:solidFill>
                  <a:srgbClr val="FF0000"/>
                </a:solidFill>
              </a:rPr>
              <a:t>6</a:t>
            </a:r>
            <a:r>
              <a:rPr lang="en-US" sz="800" b="1" dirty="0">
                <a:solidFill>
                  <a:srgbClr val="FF0000"/>
                </a:solidFill>
              </a:rPr>
              <a:t> km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80646" y="6073850"/>
            <a:ext cx="259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Constellation Triangle rotates once per year as it orbits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65E5FB-EEE1-C54D-B676-A898FD020DAC}"/>
              </a:ext>
            </a:extLst>
          </p:cNvPr>
          <p:cNvGrpSpPr/>
          <p:nvPr/>
        </p:nvGrpSpPr>
        <p:grpSpPr>
          <a:xfrm>
            <a:off x="6773118" y="1425501"/>
            <a:ext cx="5207014" cy="2362854"/>
            <a:chOff x="6773118" y="1425501"/>
            <a:chExt cx="5207014" cy="2362854"/>
          </a:xfrm>
        </p:grpSpPr>
        <p:pic>
          <p:nvPicPr>
            <p:cNvPr id="13" name="Picture 4" descr="C:\Documents and Settings\jacrow.ndc\Desktop\sgo-mid\sgo-mid-instrument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019" y="1425501"/>
              <a:ext cx="2580260" cy="236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974862" y="3139074"/>
              <a:ext cx="253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44371" y="3135998"/>
              <a:ext cx="253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</a:rPr>
                <a:t>Y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8319637" y="2120250"/>
            <a:ext cx="985367" cy="995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93800" imgH="1206500" progId="Equation.3">
                    <p:embed/>
                  </p:oleObj>
                </mc:Choice>
                <mc:Fallback>
                  <p:oleObj name="Equation" r:id="rId4" imgW="1193800" imgH="1206500" progId="Equation.3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9637" y="2120250"/>
                          <a:ext cx="985367" cy="995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6"/>
            <p:cNvGrpSpPr/>
            <p:nvPr/>
          </p:nvGrpSpPr>
          <p:grpSpPr>
            <a:xfrm>
              <a:off x="9943715" y="2129529"/>
              <a:ext cx="216555" cy="216555"/>
              <a:chOff x="8068116" y="1905716"/>
              <a:chExt cx="278497" cy="278497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>
                <a:off x="7937998" y="2044171"/>
                <a:ext cx="278497" cy="1588"/>
              </a:xfrm>
              <a:prstGeom prst="line">
                <a:avLst/>
              </a:prstGeom>
              <a:ln w="508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800000">
                <a:off x="8068116" y="2163151"/>
                <a:ext cx="278497" cy="1588"/>
              </a:xfrm>
              <a:prstGeom prst="line">
                <a:avLst/>
              </a:prstGeom>
              <a:ln w="508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7"/>
            <p:cNvGrpSpPr/>
            <p:nvPr/>
          </p:nvGrpSpPr>
          <p:grpSpPr>
            <a:xfrm rot="18928052">
              <a:off x="9949599" y="2473253"/>
              <a:ext cx="216555" cy="216555"/>
              <a:chOff x="8068116" y="1905716"/>
              <a:chExt cx="278497" cy="27849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>
                <a:off x="7937998" y="2044171"/>
                <a:ext cx="278497" cy="1588"/>
              </a:xfrm>
              <a:prstGeom prst="line">
                <a:avLst/>
              </a:prstGeom>
              <a:ln w="508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0800000">
                <a:off x="8068116" y="2163151"/>
                <a:ext cx="278497" cy="1588"/>
              </a:xfrm>
              <a:prstGeom prst="line">
                <a:avLst/>
              </a:prstGeom>
              <a:ln w="508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/>
            <p:cNvSpPr/>
            <p:nvPr/>
          </p:nvSpPr>
          <p:spPr>
            <a:xfrm>
              <a:off x="9930422" y="2847811"/>
              <a:ext cx="244075" cy="244075"/>
            </a:xfrm>
            <a:prstGeom prst="ellipse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9127053" y="2284832"/>
              <a:ext cx="695387" cy="37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9231010" y="2648645"/>
              <a:ext cx="578856" cy="172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9320745" y="2980236"/>
              <a:ext cx="501695" cy="7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6847316" y="1853205"/>
              <a:ext cx="1764367" cy="10227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773118" y="1981962"/>
              <a:ext cx="1430494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2.5 million km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262509" y="2024551"/>
              <a:ext cx="33855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  <a:p>
              <a:r>
                <a:rPr lang="en-US" dirty="0"/>
                <a:t>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3E401C6-FB70-E448-9F79-E5279B96333D}"/>
                </a:ext>
              </a:extLst>
            </p:cNvPr>
            <p:cNvSpPr txBox="1"/>
            <p:nvPr/>
          </p:nvSpPr>
          <p:spPr>
            <a:xfrm>
              <a:off x="10555122" y="2129529"/>
              <a:ext cx="11053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“plus”</a:t>
              </a:r>
            </a:p>
            <a:p>
              <a:r>
                <a:rPr lang="en-US" sz="2000" dirty="0"/>
                <a:t>“cross”</a:t>
              </a:r>
            </a:p>
            <a:p>
              <a:r>
                <a:rPr lang="en-US" sz="2000" dirty="0"/>
                <a:t>“</a:t>
              </a:r>
              <a:r>
                <a:rPr lang="en-US" sz="2000" dirty="0" err="1"/>
                <a:t>sagnac</a:t>
              </a:r>
              <a:r>
                <a:rPr lang="en-US" sz="2000" dirty="0"/>
                <a:t>”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2CE0FA1-EE8C-5F48-8FF0-1235B2A97DB8}"/>
                </a:ext>
              </a:extLst>
            </p:cNvPr>
            <p:cNvSpPr txBox="1"/>
            <p:nvPr/>
          </p:nvSpPr>
          <p:spPr>
            <a:xfrm>
              <a:off x="10115263" y="1740808"/>
              <a:ext cx="186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GW polarization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7A2690-5B56-DC4F-9A9C-123A42E6AD53}"/>
              </a:ext>
            </a:extLst>
          </p:cNvPr>
          <p:cNvGrpSpPr/>
          <p:nvPr/>
        </p:nvGrpSpPr>
        <p:grpSpPr>
          <a:xfrm>
            <a:off x="858618" y="3907641"/>
            <a:ext cx="4572197" cy="2150020"/>
            <a:chOff x="858618" y="3907641"/>
            <a:chExt cx="4572197" cy="2150020"/>
          </a:xfrm>
        </p:grpSpPr>
        <p:pic>
          <p:nvPicPr>
            <p:cNvPr id="48" name="Picture 8">
              <a:extLst>
                <a:ext uri="{FF2B5EF4-FFF2-40B4-BE49-F238E27FC236}">
                  <a16:creationId xmlns:a16="http://schemas.microsoft.com/office/drawing/2014/main" id="{1DF1BA22-27DF-EA46-B1F2-3E8F87A71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090" y="4446348"/>
              <a:ext cx="3768725" cy="16113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8580E14-8AC8-A849-AE53-40A4C3DA65F5}"/>
                </a:ext>
              </a:extLst>
            </p:cNvPr>
            <p:cNvSpPr txBox="1"/>
            <p:nvPr/>
          </p:nvSpPr>
          <p:spPr>
            <a:xfrm>
              <a:off x="2343879" y="3907641"/>
              <a:ext cx="2405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Constellation Response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E97D8D-615B-E848-B94B-F7D09E1AEA64}"/>
                </a:ext>
              </a:extLst>
            </p:cNvPr>
            <p:cNvSpPr txBox="1"/>
            <p:nvPr/>
          </p:nvSpPr>
          <p:spPr>
            <a:xfrm>
              <a:off x="858618" y="4521062"/>
              <a:ext cx="614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plus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C0F2AF-61FA-1D48-9836-6232415DD3C1}"/>
                </a:ext>
              </a:extLst>
            </p:cNvPr>
            <p:cNvSpPr txBox="1"/>
            <p:nvPr/>
          </p:nvSpPr>
          <p:spPr>
            <a:xfrm>
              <a:off x="881848" y="5543257"/>
              <a:ext cx="7159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cross</a:t>
              </a:r>
            </a:p>
          </p:txBody>
        </p:sp>
      </p:grpSp>
      <p:pic>
        <p:nvPicPr>
          <p:cNvPr id="54" name="Picture 53" descr="GravitationalWave_CrossPolarization.gif">
            <a:extLst>
              <a:ext uri="{FF2B5EF4-FFF2-40B4-BE49-F238E27FC236}">
                <a16:creationId xmlns:a16="http://schemas.microsoft.com/office/drawing/2014/main" id="{1C62F376-B41B-144A-B59B-F979B2CCC0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461" y="5313611"/>
            <a:ext cx="1176764" cy="1176764"/>
          </a:xfrm>
          <a:prstGeom prst="rect">
            <a:avLst/>
          </a:prstGeom>
        </p:spPr>
      </p:pic>
      <p:pic>
        <p:nvPicPr>
          <p:cNvPr id="55" name="Picture 54" descr="GravitationalWave_PlusPolarization.gif">
            <a:extLst>
              <a:ext uri="{FF2B5EF4-FFF2-40B4-BE49-F238E27FC236}">
                <a16:creationId xmlns:a16="http://schemas.microsoft.com/office/drawing/2014/main" id="{DE280B46-809D-BB49-95E5-8E81CEA0DA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461" y="4269955"/>
            <a:ext cx="1147481" cy="1147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0D1FA-5182-F944-86E4-47A80A87BE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3132" y="4647288"/>
            <a:ext cx="5207000" cy="130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CFE635-11D6-D24D-B3D2-F6781D9EF967}"/>
              </a:ext>
            </a:extLst>
          </p:cNvPr>
          <p:cNvSpPr txBox="1"/>
          <p:nvPr/>
        </p:nvSpPr>
        <p:spPr>
          <a:xfrm>
            <a:off x="881848" y="6169580"/>
            <a:ext cx="521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sagnac</a:t>
            </a:r>
            <a:r>
              <a:rPr lang="en-US" dirty="0"/>
              <a:t>: No GW response. Allows noise measurement.</a:t>
            </a:r>
          </a:p>
        </p:txBody>
      </p:sp>
    </p:spTree>
    <p:extLst>
      <p:ext uri="{BB962C8B-B14F-4D97-AF65-F5344CB8AC3E}">
        <p14:creationId xmlns:p14="http://schemas.microsoft.com/office/powerpoint/2010/main" val="73335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163E0-0345-7147-9536-24187D22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840AA-F58F-D74B-AC52-C1CF8C7650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7950"/>
            <a:ext cx="50593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LISA Mission Timeline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960FC2-72B3-1240-9FA8-6B2D089B9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04355"/>
              </p:ext>
            </p:extLst>
          </p:nvPr>
        </p:nvGraphicFramePr>
        <p:xfrm>
          <a:off x="1077938" y="920879"/>
          <a:ext cx="10419298" cy="5669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320">
                  <a:extLst>
                    <a:ext uri="{9D8B030D-6E8A-4147-A177-3AD203B41FA5}">
                      <a16:colId xmlns:a16="http://schemas.microsoft.com/office/drawing/2014/main" val="2004138332"/>
                    </a:ext>
                  </a:extLst>
                </a:gridCol>
                <a:gridCol w="7953978">
                  <a:extLst>
                    <a:ext uri="{9D8B030D-6E8A-4147-A177-3AD203B41FA5}">
                      <a16:colId xmlns:a16="http://schemas.microsoft.com/office/drawing/2014/main" val="1761864182"/>
                    </a:ext>
                  </a:extLst>
                </a:gridCol>
              </a:tblGrid>
              <a:tr h="276219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26421"/>
                  </a:ext>
                </a:extLst>
              </a:tr>
              <a:tr h="606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October 2013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“Gravitational Universe” selected as the science theme for the 3</a:t>
                      </a:r>
                      <a:r>
                        <a:rPr lang="en-US" sz="1800" baseline="30000" dirty="0">
                          <a:effectLst/>
                        </a:rPr>
                        <a:t>rd</a:t>
                      </a:r>
                      <a:r>
                        <a:rPr lang="en-US" sz="1800" dirty="0">
                          <a:effectLst/>
                        </a:rPr>
                        <a:t> ESA flagship mission (L3)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372052"/>
                  </a:ext>
                </a:extLst>
              </a:tr>
              <a:tr h="442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June 2016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LISA Pathfinder reports</a:t>
                      </a:r>
                      <a:r>
                        <a:rPr lang="en-US" sz="1800" baseline="0" dirty="0">
                          <a:effectLst/>
                        </a:rPr>
                        <a:t> Sub-Femto-g test mass acceleration performance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335420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October 2016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Call for L3 mission proposals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013222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June 2017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Selection of LISA as L3 with a nominal 2034 launch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3799465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 2018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(ESA) Phase A kick-off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8597591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2018-2021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LISA mission Phase 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985024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 2020 – Oct 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Phase A Extension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164501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&lt;end 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Formulation Review and Phase A end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176471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&gt;2021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Mission Phase 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7914643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Nov 2023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Mission Adoption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86587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800" dirty="0">
                          <a:effectLst/>
                        </a:rPr>
                        <a:t>Adoption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Mission Implementation (Phase B2/C/D)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8198434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~2035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Nominal Launch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9947382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800" dirty="0">
                          <a:effectLst/>
                        </a:rPr>
                        <a:t>Launch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Science operations (4 year baseline)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734191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9EE177BA-799D-FE44-82E5-BB9925FC7220}"/>
              </a:ext>
            </a:extLst>
          </p:cNvPr>
          <p:cNvSpPr/>
          <p:nvPr/>
        </p:nvSpPr>
        <p:spPr>
          <a:xfrm>
            <a:off x="167276" y="4892920"/>
            <a:ext cx="683455" cy="3596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107DD-0265-EB4C-8E39-9DF747C58A07}"/>
              </a:ext>
            </a:extLst>
          </p:cNvPr>
          <p:cNvSpPr txBox="1"/>
          <p:nvPr/>
        </p:nvSpPr>
        <p:spPr>
          <a:xfrm>
            <a:off x="233877" y="3838013"/>
            <a:ext cx="844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99762-420E-8042-A03C-66EFBF6F0F8D}"/>
              </a:ext>
            </a:extLst>
          </p:cNvPr>
          <p:cNvSpPr txBox="1"/>
          <p:nvPr/>
        </p:nvSpPr>
        <p:spPr>
          <a:xfrm>
            <a:off x="6287587" y="5067945"/>
            <a:ext cx="371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to show EDU TRL-6 at adoption</a:t>
            </a:r>
          </a:p>
        </p:txBody>
      </p:sp>
    </p:spTree>
    <p:extLst>
      <p:ext uri="{BB962C8B-B14F-4D97-AF65-F5344CB8AC3E}">
        <p14:creationId xmlns:p14="http://schemas.microsoft.com/office/powerpoint/2010/main" val="355118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4AD6E-DFF8-860B-F829-0B660897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80FE3-E463-28CA-D6F5-FEC8330D51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Inter-Spacecraft Distance Measurement</a:t>
            </a:r>
            <a:endParaRPr lang="en-US" dirty="0"/>
          </a:p>
        </p:txBody>
      </p:sp>
      <p:sp>
        <p:nvSpPr>
          <p:cNvPr id="5" name="CasellaDiTesto 17">
            <a:extLst>
              <a:ext uri="{FF2B5EF4-FFF2-40B4-BE49-F238E27FC236}">
                <a16:creationId xmlns:a16="http://schemas.microsoft.com/office/drawing/2014/main" id="{316C4E69-3AD0-17BE-06BD-6BAB19E0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895" y="1626117"/>
            <a:ext cx="7917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5738" indent="-185738">
              <a:buFont typeface="Arial" pitchFamily="1" charset="0"/>
              <a:buChar char="•"/>
            </a:pPr>
            <a:r>
              <a:rPr lang="it-IT" dirty="0"/>
              <a:t>Test-mass to test-mass measured in 3 parts:</a:t>
            </a:r>
          </a:p>
          <a:p>
            <a:pPr marL="515938" lvl="1" indent="-192088">
              <a:buFont typeface="Arial" pitchFamily="1" charset="0"/>
              <a:buChar char="•"/>
            </a:pPr>
            <a:r>
              <a:rPr lang="it-IT" dirty="0"/>
              <a:t>2 × test-mass to spacecraft measurements (short-arm: LPF tests this)</a:t>
            </a:r>
          </a:p>
          <a:p>
            <a:pPr marL="515938" lvl="1" indent="-192088">
              <a:buFont typeface="Arial" pitchFamily="1" charset="0"/>
              <a:buChar char="•"/>
            </a:pPr>
            <a:r>
              <a:rPr lang="it-IT" dirty="0"/>
              <a:t>1 × spacecraft to spacecraft interferometer (long-arm)</a:t>
            </a:r>
          </a:p>
          <a:p>
            <a:pPr marL="515938" lvl="1" indent="-192088"/>
            <a:r>
              <a:rPr lang="it-IT" dirty="0"/>
              <a:t>                    total separation = d</a:t>
            </a:r>
            <a:r>
              <a:rPr lang="it-IT" baseline="-25000" dirty="0"/>
              <a:t>1</a:t>
            </a:r>
            <a:r>
              <a:rPr lang="it-IT" dirty="0"/>
              <a:t> + d</a:t>
            </a:r>
            <a:r>
              <a:rPr lang="it-IT" baseline="-25000" dirty="0"/>
              <a:t>12</a:t>
            </a:r>
            <a:r>
              <a:rPr lang="it-IT" dirty="0"/>
              <a:t> + d</a:t>
            </a:r>
            <a:r>
              <a:rPr lang="it-IT" baseline="-25000" dirty="0"/>
              <a:t>2</a:t>
            </a:r>
            <a:endParaRPr lang="en-US" baseline="-25000" dirty="0"/>
          </a:p>
        </p:txBody>
      </p:sp>
      <p:grpSp>
        <p:nvGrpSpPr>
          <p:cNvPr id="6" name="Group 120">
            <a:extLst>
              <a:ext uri="{FF2B5EF4-FFF2-40B4-BE49-F238E27FC236}">
                <a16:creationId xmlns:a16="http://schemas.microsoft.com/office/drawing/2014/main" id="{CC744EB2-B175-87E0-1B54-556711C155BF}"/>
              </a:ext>
            </a:extLst>
          </p:cNvPr>
          <p:cNvGrpSpPr/>
          <p:nvPr/>
        </p:nvGrpSpPr>
        <p:grpSpPr>
          <a:xfrm>
            <a:off x="2177383" y="3180817"/>
            <a:ext cx="8176473" cy="3312058"/>
            <a:chOff x="622237" y="3260766"/>
            <a:chExt cx="8176473" cy="3312058"/>
          </a:xfrm>
        </p:grpSpPr>
        <p:sp>
          <p:nvSpPr>
            <p:cNvPr id="7" name="Line 243">
              <a:extLst>
                <a:ext uri="{FF2B5EF4-FFF2-40B4-BE49-F238E27FC236}">
                  <a16:creationId xmlns:a16="http://schemas.microsoft.com/office/drawing/2014/main" id="{2088AF00-436A-633F-8E9B-EE795891A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094" y="3909826"/>
              <a:ext cx="1595203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lg"/>
              <a:tailEnd type="triangle" w="med" len="lg"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Text Box 244">
              <a:extLst>
                <a:ext uri="{FF2B5EF4-FFF2-40B4-BE49-F238E27FC236}">
                  <a16:creationId xmlns:a16="http://schemas.microsoft.com/office/drawing/2014/main" id="{B0AC51F3-FF7C-DAD2-768A-56A1E6F36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1426" y="3260766"/>
              <a:ext cx="2532062" cy="52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Arial"/>
                  <a:cs typeface="Arial"/>
                </a:rPr>
                <a:t>d</a:t>
              </a:r>
              <a:r>
                <a:rPr lang="en-US" sz="1800" b="1" baseline="-25000" dirty="0">
                  <a:solidFill>
                    <a:srgbClr val="006600"/>
                  </a:solidFill>
                  <a:latin typeface="Arial"/>
                  <a:cs typeface="Arial"/>
                </a:rPr>
                <a:t>12 </a:t>
              </a:r>
              <a:r>
                <a:rPr lang="en-US" sz="1800" b="1" dirty="0">
                  <a:solidFill>
                    <a:srgbClr val="006600"/>
                  </a:solidFill>
                  <a:latin typeface="Arial"/>
                  <a:cs typeface="Arial"/>
                </a:rPr>
                <a:t>= ~ </a:t>
              </a:r>
              <a:r>
                <a:rPr lang="en-US" sz="1600" b="1" dirty="0">
                  <a:solidFill>
                    <a:srgbClr val="006600"/>
                  </a:solidFill>
                  <a:latin typeface="Arial"/>
                  <a:cs typeface="Arial"/>
                </a:rPr>
                <a:t>1-5 </a:t>
              </a:r>
              <a:r>
                <a:rPr lang="en-US" sz="1600" b="1" dirty="0" err="1">
                  <a:solidFill>
                    <a:srgbClr val="006600"/>
                  </a:solidFill>
                  <a:latin typeface="Arial"/>
                  <a:cs typeface="Arial"/>
                </a:rPr>
                <a:t>x</a:t>
              </a:r>
              <a:r>
                <a:rPr lang="en-US" sz="1600" b="1" dirty="0">
                  <a:solidFill>
                    <a:srgbClr val="006600"/>
                  </a:solidFill>
                  <a:latin typeface="Arial"/>
                  <a:cs typeface="Arial"/>
                </a:rPr>
                <a:t> 10</a:t>
              </a:r>
              <a:r>
                <a:rPr lang="en-US" sz="1600" b="1" baseline="30000" dirty="0">
                  <a:solidFill>
                    <a:srgbClr val="006600"/>
                  </a:solidFill>
                  <a:latin typeface="Arial"/>
                  <a:cs typeface="Arial"/>
                </a:rPr>
                <a:t>6</a:t>
              </a:r>
              <a:r>
                <a:rPr lang="en-US" sz="1600" b="1" dirty="0">
                  <a:solidFill>
                    <a:srgbClr val="006600"/>
                  </a:solidFill>
                  <a:latin typeface="Arial"/>
                  <a:cs typeface="Arial"/>
                </a:rPr>
                <a:t> km</a:t>
              </a:r>
              <a:endParaRPr lang="en-US" sz="1800" b="1" dirty="0">
                <a:solidFill>
                  <a:srgbClr val="006600"/>
                </a:solidFill>
                <a:latin typeface="Arial"/>
                <a:cs typeface="Arial"/>
              </a:endParaRPr>
            </a:p>
          </p:txBody>
        </p:sp>
        <p:grpSp>
          <p:nvGrpSpPr>
            <p:cNvPr id="9" name="Group 120">
              <a:extLst>
                <a:ext uri="{FF2B5EF4-FFF2-40B4-BE49-F238E27FC236}">
                  <a16:creationId xmlns:a16="http://schemas.microsoft.com/office/drawing/2014/main" id="{BADDE746-1FD3-A412-B837-63C9231EFB3C}"/>
                </a:ext>
              </a:extLst>
            </p:cNvPr>
            <p:cNvGrpSpPr/>
            <p:nvPr/>
          </p:nvGrpSpPr>
          <p:grpSpPr>
            <a:xfrm>
              <a:off x="622237" y="3273585"/>
              <a:ext cx="4114800" cy="2891364"/>
              <a:chOff x="1157224" y="3273585"/>
              <a:chExt cx="4114800" cy="2891364"/>
            </a:xfrm>
          </p:grpSpPr>
          <p:sp>
            <p:nvSpPr>
              <p:cNvPr id="63" name="Text Box 256">
                <a:extLst>
                  <a:ext uri="{FF2B5EF4-FFF2-40B4-BE49-F238E27FC236}">
                    <a16:creationId xmlns:a16="http://schemas.microsoft.com/office/drawing/2014/main" id="{354ED91C-83E6-54D4-A268-FB8E0EEC5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5674" y="5614086"/>
                <a:ext cx="2546350" cy="550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/>
                <a:r>
                  <a:rPr lang="en-US" sz="1400" b="1" dirty="0"/>
                  <a:t>Main interferometer</a:t>
                </a:r>
              </a:p>
            </p:txBody>
          </p:sp>
          <p:grpSp>
            <p:nvGrpSpPr>
              <p:cNvPr id="64" name="Group 107">
                <a:extLst>
                  <a:ext uri="{FF2B5EF4-FFF2-40B4-BE49-F238E27FC236}">
                    <a16:creationId xmlns:a16="http://schemas.microsoft.com/office/drawing/2014/main" id="{673F47D6-DF8C-DC2A-87FF-C5BFAA811C26}"/>
                  </a:ext>
                </a:extLst>
              </p:cNvPr>
              <p:cNvGrpSpPr/>
              <p:nvPr/>
            </p:nvGrpSpPr>
            <p:grpSpPr>
              <a:xfrm>
                <a:off x="1157224" y="3632885"/>
                <a:ext cx="3124200" cy="1981201"/>
                <a:chOff x="1185862" y="2389187"/>
                <a:chExt cx="3124200" cy="1981201"/>
              </a:xfrm>
            </p:grpSpPr>
            <p:sp>
              <p:nvSpPr>
                <p:cNvPr id="66" name="AutoShape 309">
                  <a:extLst>
                    <a:ext uri="{FF2B5EF4-FFF2-40B4-BE49-F238E27FC236}">
                      <a16:creationId xmlns:a16="http://schemas.microsoft.com/office/drawing/2014/main" id="{86E480CD-7F0D-4FED-9197-E58FE5639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5862" y="2389187"/>
                  <a:ext cx="3124200" cy="1905001"/>
                </a:xfrm>
                <a:prstGeom prst="octagon">
                  <a:avLst>
                    <a:gd name="adj" fmla="val 1175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" name="Rectangle 7">
                  <a:extLst>
                    <a:ext uri="{FF2B5EF4-FFF2-40B4-BE49-F238E27FC236}">
                      <a16:creationId xmlns:a16="http://schemas.microsoft.com/office/drawing/2014/main" id="{19330A72-0C58-7A30-D79C-FF5EF2082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457825">
                  <a:off x="3330575" y="3198812"/>
                  <a:ext cx="44450" cy="238125"/>
                </a:xfrm>
                <a:prstGeom prst="rect">
                  <a:avLst/>
                </a:prstGeom>
                <a:gradFill rotWithShape="1">
                  <a:gsLst>
                    <a:gs pos="0">
                      <a:srgbClr val="CCECFF"/>
                    </a:gs>
                    <a:gs pos="50000">
                      <a:srgbClr val="FFFFFF"/>
                    </a:gs>
                    <a:gs pos="100000">
                      <a:srgbClr val="CCECF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" name="AutoShape 183">
                  <a:extLst>
                    <a:ext uri="{FF2B5EF4-FFF2-40B4-BE49-F238E27FC236}">
                      <a16:creationId xmlns:a16="http://schemas.microsoft.com/office/drawing/2014/main" id="{923B5559-7649-D0E5-DEF8-FBA072E9D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555875" y="3198812"/>
                  <a:ext cx="166687" cy="258763"/>
                </a:xfrm>
                <a:prstGeom prst="flowChartDelay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DDDDDD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" name="AutoShape 184">
                  <a:extLst>
                    <a:ext uri="{FF2B5EF4-FFF2-40B4-BE49-F238E27FC236}">
                      <a16:creationId xmlns:a16="http://schemas.microsoft.com/office/drawing/2014/main" id="{11FB3F9C-D20D-005C-EB0E-5276C2EE0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199481" y="2790031"/>
                  <a:ext cx="146050" cy="290512"/>
                </a:xfrm>
                <a:prstGeom prst="flowChartDelay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DDDDDD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" name="Text Box 185">
                  <a:extLst>
                    <a:ext uri="{FF2B5EF4-FFF2-40B4-BE49-F238E27FC236}">
                      <a16:creationId xmlns:a16="http://schemas.microsoft.com/office/drawing/2014/main" id="{A02A07C9-1DB2-E06B-B80E-F48A2BC94D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73250" y="3727451"/>
                  <a:ext cx="417512" cy="325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r>
                    <a:rPr lang="en-US" sz="1600" b="1" dirty="0">
                      <a:solidFill>
                        <a:srgbClr val="006600"/>
                      </a:solidFill>
                      <a:latin typeface="Arial"/>
                      <a:cs typeface="Arial"/>
                    </a:rPr>
                    <a:t>d</a:t>
                  </a:r>
                  <a:r>
                    <a:rPr lang="en-US" sz="1600" b="1" baseline="-25000" dirty="0">
                      <a:solidFill>
                        <a:srgbClr val="006600"/>
                      </a:solidFill>
                      <a:latin typeface="Arial"/>
                      <a:cs typeface="Arial"/>
                    </a:rPr>
                    <a:t>1</a:t>
                  </a:r>
                  <a:endParaRPr lang="en-US" sz="1600" b="1" dirty="0">
                    <a:solidFill>
                      <a:srgbClr val="0066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71" name="Group 11">
                  <a:extLst>
                    <a:ext uri="{FF2B5EF4-FFF2-40B4-BE49-F238E27FC236}">
                      <a16:creationId xmlns:a16="http://schemas.microsoft.com/office/drawing/2014/main" id="{1708EFFD-A97B-3417-3BCA-988D136AFB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85871" y="3074987"/>
                  <a:ext cx="835026" cy="533400"/>
                  <a:chOff x="5184" y="10992"/>
                  <a:chExt cx="526" cy="336"/>
                </a:xfrm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70A7E12A-C2F1-4F31-5355-D2C499AAD3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0" y="10992"/>
                    <a:ext cx="353" cy="3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9900"/>
                      </a:gs>
                      <a:gs pos="100000">
                        <a:srgbClr val="FFFF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06" name="Text Box 188">
                    <a:extLst>
                      <a:ext uri="{FF2B5EF4-FFF2-40B4-BE49-F238E27FC236}">
                        <a16:creationId xmlns:a16="http://schemas.microsoft.com/office/drawing/2014/main" id="{CAF79A06-F82F-A92B-BC20-2407372830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4" y="10992"/>
                    <a:ext cx="526" cy="3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400" b="1"/>
                      <a:t>Proof Mass</a:t>
                    </a:r>
                  </a:p>
                </p:txBody>
              </p:sp>
            </p:grpSp>
            <p:sp>
              <p:nvSpPr>
                <p:cNvPr id="72" name="Text Box 189">
                  <a:extLst>
                    <a:ext uri="{FF2B5EF4-FFF2-40B4-BE49-F238E27FC236}">
                      <a16:creationId xmlns:a16="http://schemas.microsoft.com/office/drawing/2014/main" id="{B08E1CCD-4087-A8AF-102A-AA773466C6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97037" y="2468562"/>
                  <a:ext cx="1465263" cy="358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/>
                    <a:t>Optical Bench</a:t>
                  </a:r>
                </a:p>
              </p:txBody>
            </p:sp>
            <p:grpSp>
              <p:nvGrpSpPr>
                <p:cNvPr id="73" name="Group 13">
                  <a:extLst>
                    <a:ext uri="{FF2B5EF4-FFF2-40B4-BE49-F238E27FC236}">
                      <a16:creationId xmlns:a16="http://schemas.microsoft.com/office/drawing/2014/main" id="{5F25B888-5A28-F677-93BA-06BB29639A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09875" y="3187700"/>
                  <a:ext cx="328612" cy="292100"/>
                  <a:chOff x="5220" y="11800"/>
                  <a:chExt cx="520" cy="520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00520A04-40DB-EBDF-3DA7-E0DC6622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0" y="11800"/>
                    <a:ext cx="520" cy="5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>
                      <a:cs typeface="ＭＳ Ｐゴシック" charset="-128"/>
                    </a:endParaRPr>
                  </a:p>
                </p:txBody>
              </p:sp>
              <p:sp>
                <p:nvSpPr>
                  <p:cNvPr id="104" name="Line 192">
                    <a:extLst>
                      <a:ext uri="{FF2B5EF4-FFF2-40B4-BE49-F238E27FC236}">
                        <a16:creationId xmlns:a16="http://schemas.microsoft.com/office/drawing/2014/main" id="{D1BD4318-0362-C8A4-9A8C-75F7947EA0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20" y="11800"/>
                    <a:ext cx="520" cy="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sp>
              <p:nvSpPr>
                <p:cNvPr id="74" name="Line 193">
                  <a:extLst>
                    <a:ext uri="{FF2B5EF4-FFF2-40B4-BE49-F238E27FC236}">
                      <a16:creationId xmlns:a16="http://schemas.microsoft.com/office/drawing/2014/main" id="{9917ACBA-95D1-FCED-1DE6-914D153AC5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060700" y="3625851"/>
                  <a:ext cx="59690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75" name="Group 21">
                  <a:extLst>
                    <a:ext uri="{FF2B5EF4-FFF2-40B4-BE49-F238E27FC236}">
                      <a16:creationId xmlns:a16="http://schemas.microsoft.com/office/drawing/2014/main" id="{91955AC0-6A65-DE54-989D-EA9725B5A5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4550" y="3187700"/>
                  <a:ext cx="328612" cy="292100"/>
                  <a:chOff x="5220" y="11800"/>
                  <a:chExt cx="520" cy="520"/>
                </a:xfrm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C2372507-3900-682F-2C03-9BF40787DE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0" y="11800"/>
                    <a:ext cx="520" cy="5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>
                      <a:cs typeface="ＭＳ Ｐゴシック" charset="-128"/>
                    </a:endParaRPr>
                  </a:p>
                </p:txBody>
              </p:sp>
              <p:sp>
                <p:nvSpPr>
                  <p:cNvPr id="102" name="Line 203">
                    <a:extLst>
                      <a:ext uri="{FF2B5EF4-FFF2-40B4-BE49-F238E27FC236}">
                        <a16:creationId xmlns:a16="http://schemas.microsoft.com/office/drawing/2014/main" id="{50F30063-6F78-62EB-06AF-472F19957A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20" y="11800"/>
                    <a:ext cx="520" cy="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sp>
              <p:nvSpPr>
                <p:cNvPr id="76" name="Line 204">
                  <a:extLst>
                    <a:ext uri="{FF2B5EF4-FFF2-40B4-BE49-F238E27FC236}">
                      <a16:creationId xmlns:a16="http://schemas.microsoft.com/office/drawing/2014/main" id="{584BE7F7-A31F-C79F-DC84-E807DF86AF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85950" y="3333750"/>
                  <a:ext cx="39370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" name="Line 205">
                  <a:extLst>
                    <a:ext uri="{FF2B5EF4-FFF2-40B4-BE49-F238E27FC236}">
                      <a16:creationId xmlns:a16="http://schemas.microsoft.com/office/drawing/2014/main" id="{AE6094DD-EA35-DC85-5AE3-5A2439DE85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1952624" y="3322638"/>
                  <a:ext cx="66357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" name="Line 206">
                  <a:extLst>
                    <a:ext uri="{FF2B5EF4-FFF2-40B4-BE49-F238E27FC236}">
                      <a16:creationId xmlns:a16="http://schemas.microsoft.com/office/drawing/2014/main" id="{D6AA921F-89B1-C30F-8EFC-01AAEDE11D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03462" y="3008312"/>
                  <a:ext cx="0" cy="820738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" name="Line 207">
                  <a:extLst>
                    <a:ext uri="{FF2B5EF4-FFF2-40B4-BE49-F238E27FC236}">
                      <a16:creationId xmlns:a16="http://schemas.microsoft.com/office/drawing/2014/main" id="{CBEB5249-E128-27BF-999A-2F210046F1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08275" y="3322637"/>
                  <a:ext cx="606425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0" name="Line 208">
                  <a:extLst>
                    <a:ext uri="{FF2B5EF4-FFF2-40B4-BE49-F238E27FC236}">
                      <a16:creationId xmlns:a16="http://schemas.microsoft.com/office/drawing/2014/main" id="{F2F5809F-E160-6E24-0712-7271DB51B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6950" y="3636963"/>
                  <a:ext cx="107473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1" name="Line 209">
                  <a:extLst>
                    <a:ext uri="{FF2B5EF4-FFF2-40B4-BE49-F238E27FC236}">
                      <a16:creationId xmlns:a16="http://schemas.microsoft.com/office/drawing/2014/main" id="{87DC8E13-24D6-9348-8168-E63226757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11350" y="3355975"/>
                  <a:ext cx="35560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2" name="Line 210">
                  <a:extLst>
                    <a:ext uri="{FF2B5EF4-FFF2-40B4-BE49-F238E27FC236}">
                      <a16:creationId xmlns:a16="http://schemas.microsoft.com/office/drawing/2014/main" id="{F3A25A67-9F58-615E-2D1C-5AC3D92C3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86087" y="3311525"/>
                  <a:ext cx="0" cy="630237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" name="Line 211">
                  <a:extLst>
                    <a:ext uri="{FF2B5EF4-FFF2-40B4-BE49-F238E27FC236}">
                      <a16:creationId xmlns:a16="http://schemas.microsoft.com/office/drawing/2014/main" id="{950068DE-789E-37F9-9F6C-C4163B9BA0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0762" y="3840163"/>
                  <a:ext cx="682625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" name="Text Box 251">
                  <a:extLst>
                    <a:ext uri="{FF2B5EF4-FFF2-40B4-BE49-F238E27FC236}">
                      <a16:creationId xmlns:a16="http://schemas.microsoft.com/office/drawing/2014/main" id="{5397E817-5A12-42E3-D003-6E668B9471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81262" y="3903663"/>
                  <a:ext cx="1012825" cy="314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/>
                    <a:t>LO</a:t>
                  </a:r>
                </a:p>
              </p:txBody>
            </p:sp>
            <p:sp>
              <p:nvSpPr>
                <p:cNvPr id="85" name="Text Box 252">
                  <a:extLst>
                    <a:ext uri="{FF2B5EF4-FFF2-40B4-BE49-F238E27FC236}">
                      <a16:creationId xmlns:a16="http://schemas.microsoft.com/office/drawing/2014/main" id="{19143C9F-CB1D-03BC-4DBC-523E4ADCFC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0037" y="3913188"/>
                  <a:ext cx="1012825" cy="314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/>
                    <a:t>Tx</a:t>
                  </a:r>
                </a:p>
              </p:txBody>
            </p:sp>
            <p:sp>
              <p:nvSpPr>
                <p:cNvPr id="86" name="Line 253">
                  <a:extLst>
                    <a:ext uri="{FF2B5EF4-FFF2-40B4-BE49-F238E27FC236}">
                      <a16:creationId xmlns:a16="http://schemas.microsoft.com/office/drawing/2014/main" id="{B7DDE61B-D823-F0EA-2032-9ECA52BBA0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08275" y="3344862"/>
                  <a:ext cx="23971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" name="Line 258">
                  <a:extLst>
                    <a:ext uri="{FF2B5EF4-FFF2-40B4-BE49-F238E27FC236}">
                      <a16:creationId xmlns:a16="http://schemas.microsoft.com/office/drawing/2014/main" id="{F0C542F9-37D6-ABB5-DDE2-AC4728E7BB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38462" y="3532188"/>
                  <a:ext cx="381000" cy="838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8" name="Line 260">
                  <a:extLst>
                    <a:ext uri="{FF2B5EF4-FFF2-40B4-BE49-F238E27FC236}">
                      <a16:creationId xmlns:a16="http://schemas.microsoft.com/office/drawing/2014/main" id="{5747EDB8-6EE3-D280-48BB-6C39F50CAC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98650" y="3727451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89" name="Group 90">
                  <a:extLst>
                    <a:ext uri="{FF2B5EF4-FFF2-40B4-BE49-F238E27FC236}">
                      <a16:creationId xmlns:a16="http://schemas.microsoft.com/office/drawing/2014/main" id="{485430EF-20F6-8433-BD0A-7642997024C2}"/>
                    </a:ext>
                  </a:extLst>
                </p:cNvPr>
                <p:cNvGrpSpPr/>
                <p:nvPr/>
              </p:nvGrpSpPr>
              <p:grpSpPr>
                <a:xfrm flipH="1">
                  <a:off x="3365500" y="2628660"/>
                  <a:ext cx="901701" cy="759303"/>
                  <a:chOff x="4767261" y="2613818"/>
                  <a:chExt cx="901701" cy="759303"/>
                </a:xfrm>
              </p:grpSpPr>
              <p:sp>
                <p:nvSpPr>
                  <p:cNvPr id="90" name="AutoShape 219">
                    <a:extLst>
                      <a:ext uri="{FF2B5EF4-FFF2-40B4-BE49-F238E27FC236}">
                        <a16:creationId xmlns:a16="http://schemas.microsoft.com/office/drawing/2014/main" id="{5CB977BA-20E9-9146-42FE-B900B432C5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767261" y="2613818"/>
                    <a:ext cx="560601" cy="731838"/>
                  </a:xfrm>
                  <a:prstGeom prst="rightArrow">
                    <a:avLst>
                      <a:gd name="adj1" fmla="val 50000"/>
                      <a:gd name="adj2" fmla="val 25000"/>
                    </a:avLst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9999"/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91" name="AutoShape 221">
                    <a:extLst>
                      <a:ext uri="{FF2B5EF4-FFF2-40B4-BE49-F238E27FC236}">
                        <a16:creationId xmlns:a16="http://schemas.microsoft.com/office/drawing/2014/main" id="{F4F322C4-5A8F-5D9C-DAB1-12D86BC6C0B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20309926" flipH="1">
                    <a:off x="4981020" y="3183255"/>
                    <a:ext cx="22459" cy="91440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chemeClr val="accent1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>
                      <a:cs typeface="ＭＳ Ｐゴシック" charset="-128"/>
                    </a:endParaRPr>
                  </a:p>
                </p:txBody>
              </p:sp>
              <p:sp>
                <p:nvSpPr>
                  <p:cNvPr id="92" name="Line 222">
                    <a:extLst>
                      <a:ext uri="{FF2B5EF4-FFF2-40B4-BE49-F238E27FC236}">
                        <a16:creationId xmlns:a16="http://schemas.microsoft.com/office/drawing/2014/main" id="{89D8DB5F-96FA-0DAD-C2C6-52E6648996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0309926" flipH="1">
                    <a:off x="4927553" y="2880400"/>
                    <a:ext cx="435729" cy="2356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93" name="Line 223">
                    <a:extLst>
                      <a:ext uri="{FF2B5EF4-FFF2-40B4-BE49-F238E27FC236}">
                        <a16:creationId xmlns:a16="http://schemas.microsoft.com/office/drawing/2014/main" id="{763C77E7-54DC-6ADA-7386-39BD330377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0309926" flipH="1" flipV="1">
                    <a:off x="5011707" y="3151397"/>
                    <a:ext cx="426708" cy="733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94" name="Line 224">
                    <a:extLst>
                      <a:ext uri="{FF2B5EF4-FFF2-40B4-BE49-F238E27FC236}">
                        <a16:creationId xmlns:a16="http://schemas.microsoft.com/office/drawing/2014/main" id="{5A898DAB-9B88-AC80-AAC0-5B9DE9FC15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27863" y="3322637"/>
                    <a:ext cx="341099" cy="476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95" name="AutoShape 221">
                    <a:extLst>
                      <a:ext uri="{FF2B5EF4-FFF2-40B4-BE49-F238E27FC236}">
                        <a16:creationId xmlns:a16="http://schemas.microsoft.com/office/drawing/2014/main" id="{3E33031A-9F1F-C255-714C-D08023E0F7E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27863" y="3281681"/>
                    <a:ext cx="22459" cy="91440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chemeClr val="accent1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>
                      <a:cs typeface="ＭＳ Ｐゴシック" charset="-128"/>
                    </a:endParaRPr>
                  </a:p>
                </p:txBody>
              </p:sp>
              <p:sp>
                <p:nvSpPr>
                  <p:cNvPr id="96" name="AutoShape 221">
                    <a:extLst>
                      <a:ext uri="{FF2B5EF4-FFF2-40B4-BE49-F238E27FC236}">
                        <a16:creationId xmlns:a16="http://schemas.microsoft.com/office/drawing/2014/main" id="{365636B1-52B9-8D56-9B20-A477F5CA48E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5486165" y="3195463"/>
                    <a:ext cx="22459" cy="91440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chemeClr val="accent1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>
                      <a:cs typeface="ＭＳ Ｐゴシック" charset="-128"/>
                    </a:endParaRPr>
                  </a:p>
                </p:txBody>
              </p:sp>
              <p:sp>
                <p:nvSpPr>
                  <p:cNvPr id="97" name="Line 224">
                    <a:extLst>
                      <a:ext uri="{FF2B5EF4-FFF2-40B4-BE49-F238E27FC236}">
                        <a16:creationId xmlns:a16="http://schemas.microsoft.com/office/drawing/2014/main" id="{DE74D7BD-5A64-90BA-0EBF-7878863771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0322" y="3232150"/>
                    <a:ext cx="139018" cy="9048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98" name="Line 224">
                    <a:extLst>
                      <a:ext uri="{FF2B5EF4-FFF2-40B4-BE49-F238E27FC236}">
                        <a16:creationId xmlns:a16="http://schemas.microsoft.com/office/drawing/2014/main" id="{08258EDC-923D-9EF0-654C-5AB175D71D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95861" y="3216856"/>
                    <a:ext cx="493499" cy="1529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99" name="Right Triangle 98">
                    <a:extLst>
                      <a:ext uri="{FF2B5EF4-FFF2-40B4-BE49-F238E27FC236}">
                        <a16:creationId xmlns:a16="http://schemas.microsoft.com/office/drawing/2014/main" id="{09CC34FE-5B35-DB7E-6FCE-5FADE0D7274F}"/>
                      </a:ext>
                    </a:extLst>
                  </p:cNvPr>
                  <p:cNvSpPr/>
                  <p:nvPr/>
                </p:nvSpPr>
                <p:spPr>
                  <a:xfrm>
                    <a:off x="5331038" y="2792872"/>
                    <a:ext cx="125199" cy="367840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AutoShape 220">
                    <a:extLst>
                      <a:ext uri="{FF2B5EF4-FFF2-40B4-BE49-F238E27FC236}">
                        <a16:creationId xmlns:a16="http://schemas.microsoft.com/office/drawing/2014/main" id="{2A3F65FC-99DA-6B22-7E70-B17D2FFF54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0309926" flipH="1">
                    <a:off x="5338517" y="2701980"/>
                    <a:ext cx="138112" cy="484187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chemeClr val="accent1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>
                      <a:cs typeface="ＭＳ Ｐゴシック" charset="-128"/>
                    </a:endParaRPr>
                  </a:p>
                </p:txBody>
              </p:sp>
            </p:grp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5B1A57F-3E25-B962-8947-7C1642EBC7AE}"/>
                  </a:ext>
                </a:extLst>
              </p:cNvPr>
              <p:cNvSpPr txBox="1"/>
              <p:nvPr/>
            </p:nvSpPr>
            <p:spPr>
              <a:xfrm>
                <a:off x="1948337" y="3273585"/>
                <a:ext cx="1405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/>
                    <a:cs typeface="Arial"/>
                  </a:rPr>
                  <a:t>Spacecraft 1</a:t>
                </a:r>
              </a:p>
            </p:txBody>
          </p:sp>
        </p:grpSp>
        <p:sp>
          <p:nvSpPr>
            <p:cNvPr id="10" name="Line 247">
              <a:extLst>
                <a:ext uri="{FF2B5EF4-FFF2-40B4-BE49-F238E27FC236}">
                  <a16:creationId xmlns:a16="http://schemas.microsoft.com/office/drawing/2014/main" id="{356E25EA-E35E-578F-C095-09B63053E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14710" y="4616340"/>
              <a:ext cx="1864859" cy="10960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1" name="Group 119">
              <a:extLst>
                <a:ext uri="{FF2B5EF4-FFF2-40B4-BE49-F238E27FC236}">
                  <a16:creationId xmlns:a16="http://schemas.microsoft.com/office/drawing/2014/main" id="{39E4F5F4-9136-057F-9EE7-F74FF97CF86F}"/>
                </a:ext>
              </a:extLst>
            </p:cNvPr>
            <p:cNvGrpSpPr/>
            <p:nvPr/>
          </p:nvGrpSpPr>
          <p:grpSpPr>
            <a:xfrm>
              <a:off x="3989388" y="3310067"/>
              <a:ext cx="4809322" cy="2651604"/>
              <a:chOff x="3232385" y="3276807"/>
              <a:chExt cx="4809322" cy="2651604"/>
            </a:xfrm>
          </p:grpSpPr>
          <p:sp>
            <p:nvSpPr>
              <p:cNvPr id="16" name="Text Box 180">
                <a:extLst>
                  <a:ext uri="{FF2B5EF4-FFF2-40B4-BE49-F238E27FC236}">
                    <a16:creationId xmlns:a16="http://schemas.microsoft.com/office/drawing/2014/main" id="{5553B545-D0CB-820B-07A7-3C98C32FA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9263" y="5623611"/>
                <a:ext cx="2012444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/>
                <a:r>
                  <a:rPr lang="en-US" sz="1400" b="1" dirty="0"/>
                  <a:t>Quad </a:t>
                </a:r>
                <a:r>
                  <a:rPr lang="en-US" sz="1400" b="1" dirty="0" err="1"/>
                  <a:t>photodetector</a:t>
                </a:r>
                <a:endParaRPr lang="en-US" sz="1400" b="1" dirty="0"/>
              </a:p>
            </p:txBody>
          </p:sp>
          <p:sp>
            <p:nvSpPr>
              <p:cNvPr id="17" name="Text Box 245">
                <a:extLst>
                  <a:ext uri="{FF2B5EF4-FFF2-40B4-BE49-F238E27FC236}">
                    <a16:creationId xmlns:a16="http://schemas.microsoft.com/office/drawing/2014/main" id="{C87477DB-1E61-4BB8-441D-4B7BB51327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224" y="5614086"/>
                <a:ext cx="11430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telescopes</a:t>
                </a:r>
              </a:p>
            </p:txBody>
          </p:sp>
          <p:grpSp>
            <p:nvGrpSpPr>
              <p:cNvPr id="18" name="Group 106">
                <a:extLst>
                  <a:ext uri="{FF2B5EF4-FFF2-40B4-BE49-F238E27FC236}">
                    <a16:creationId xmlns:a16="http://schemas.microsoft.com/office/drawing/2014/main" id="{974D1B11-549B-72B5-C8E8-242D3E0D120E}"/>
                  </a:ext>
                </a:extLst>
              </p:cNvPr>
              <p:cNvGrpSpPr/>
              <p:nvPr/>
            </p:nvGrpSpPr>
            <p:grpSpPr>
              <a:xfrm>
                <a:off x="4738624" y="3632885"/>
                <a:ext cx="3048000" cy="1905001"/>
                <a:chOff x="4767262" y="2389187"/>
                <a:chExt cx="3048000" cy="1905001"/>
              </a:xfrm>
            </p:grpSpPr>
            <p:sp>
              <p:nvSpPr>
                <p:cNvPr id="23" name="AutoShape 310">
                  <a:extLst>
                    <a:ext uri="{FF2B5EF4-FFF2-40B4-BE49-F238E27FC236}">
                      <a16:creationId xmlns:a16="http://schemas.microsoft.com/office/drawing/2014/main" id="{95762D17-A665-F3EE-EF3C-EBC8FF1C3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67262" y="2389187"/>
                  <a:ext cx="3048000" cy="1905001"/>
                </a:xfrm>
                <a:prstGeom prst="octagon">
                  <a:avLst>
                    <a:gd name="adj" fmla="val 1175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" name="Text Box 212">
                  <a:extLst>
                    <a:ext uri="{FF2B5EF4-FFF2-40B4-BE49-F238E27FC236}">
                      <a16:creationId xmlns:a16="http://schemas.microsoft.com/office/drawing/2014/main" id="{57C43A34-5994-5ED8-8948-B88FED7555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45175" y="2468562"/>
                  <a:ext cx="1468437" cy="358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/>
                    <a:t>Optical Bench</a:t>
                  </a:r>
                </a:p>
              </p:txBody>
            </p:sp>
            <p:sp>
              <p:nvSpPr>
                <p:cNvPr id="25" name="Text Box 214">
                  <a:extLst>
                    <a:ext uri="{FF2B5EF4-FFF2-40B4-BE49-F238E27FC236}">
                      <a16:creationId xmlns:a16="http://schemas.microsoft.com/office/drawing/2014/main" id="{FE20FF73-A6B0-87E5-F4BF-66613F7FDF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19900" y="3716338"/>
                  <a:ext cx="417512" cy="325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r>
                    <a:rPr lang="en-US" sz="1600" b="1" dirty="0">
                      <a:solidFill>
                        <a:srgbClr val="006600"/>
                      </a:solidFill>
                      <a:latin typeface="Arial"/>
                      <a:cs typeface="Arial"/>
                    </a:rPr>
                    <a:t>d</a:t>
                  </a:r>
                  <a:r>
                    <a:rPr lang="en-US" sz="1600" b="1" baseline="-25000" dirty="0">
                      <a:solidFill>
                        <a:srgbClr val="006600"/>
                      </a:solidFill>
                      <a:latin typeface="Arial"/>
                      <a:cs typeface="Arial"/>
                    </a:rPr>
                    <a:t>2</a:t>
                  </a:r>
                  <a:endParaRPr lang="en-US" sz="1600" b="1" dirty="0">
                    <a:solidFill>
                      <a:srgbClr val="0066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6" name="AutoShape 226">
                  <a:extLst>
                    <a:ext uri="{FF2B5EF4-FFF2-40B4-BE49-F238E27FC236}">
                      <a16:creationId xmlns:a16="http://schemas.microsoft.com/office/drawing/2014/main" id="{B8345A02-A1F8-F4CE-EC58-02DD410D0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323012" y="3187700"/>
                  <a:ext cx="165100" cy="258762"/>
                </a:xfrm>
                <a:prstGeom prst="flowChartDelay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DDDDDD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" name="AutoShape 227">
                  <a:extLst>
                    <a:ext uri="{FF2B5EF4-FFF2-40B4-BE49-F238E27FC236}">
                      <a16:creationId xmlns:a16="http://schemas.microsoft.com/office/drawing/2014/main" id="{B41A17A9-E7B1-8ABE-D65F-5BCFDA6B1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6697662" y="2778125"/>
                  <a:ext cx="147638" cy="290512"/>
                </a:xfrm>
                <a:prstGeom prst="flowChartDelay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DDDDDD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28" name="Group 41">
                  <a:extLst>
                    <a:ext uri="{FF2B5EF4-FFF2-40B4-BE49-F238E27FC236}">
                      <a16:creationId xmlns:a16="http://schemas.microsoft.com/office/drawing/2014/main" id="{1336A2DE-3A46-54C5-E4E6-2BA1021B7E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5905500" y="3176587"/>
                  <a:ext cx="328612" cy="292100"/>
                  <a:chOff x="5220" y="11800"/>
                  <a:chExt cx="520" cy="520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323B1FA-0207-5BE8-F92C-E1F7CDD818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0" y="11800"/>
                    <a:ext cx="520" cy="5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>
                      <a:cs typeface="ＭＳ Ｐゴシック" charset="-128"/>
                    </a:endParaRPr>
                  </a:p>
                </p:txBody>
              </p:sp>
              <p:sp>
                <p:nvSpPr>
                  <p:cNvPr id="62" name="Line 230">
                    <a:extLst>
                      <a:ext uri="{FF2B5EF4-FFF2-40B4-BE49-F238E27FC236}">
                        <a16:creationId xmlns:a16="http://schemas.microsoft.com/office/drawing/2014/main" id="{1F39AB63-6C7E-9F1C-FA2C-E46E6571FE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20" y="11800"/>
                    <a:ext cx="520" cy="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sp>
              <p:nvSpPr>
                <p:cNvPr id="29" name="Line 231">
                  <a:extLst>
                    <a:ext uri="{FF2B5EF4-FFF2-40B4-BE49-F238E27FC236}">
                      <a16:creationId xmlns:a16="http://schemas.microsoft.com/office/drawing/2014/main" id="{5D98CD9A-2668-D408-242A-F0A0C26ABB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373687" y="3614738"/>
                  <a:ext cx="59690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30" name="Group 43">
                  <a:extLst>
                    <a:ext uri="{FF2B5EF4-FFF2-40B4-BE49-F238E27FC236}">
                      <a16:creationId xmlns:a16="http://schemas.microsoft.com/office/drawing/2014/main" id="{32C07BE4-3C11-E9EB-C800-FF7CD54AC5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6600825" y="3176587"/>
                  <a:ext cx="328612" cy="292100"/>
                  <a:chOff x="5220" y="11800"/>
                  <a:chExt cx="520" cy="5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3B100761-1B68-44F7-A3A9-5104EFF19D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0" y="11800"/>
                    <a:ext cx="520" cy="5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>
                      <a:cs typeface="ＭＳ Ｐゴシック" charset="-128"/>
                    </a:endParaRPr>
                  </a:p>
                </p:txBody>
              </p:sp>
              <p:sp>
                <p:nvSpPr>
                  <p:cNvPr id="60" name="Line 234">
                    <a:extLst>
                      <a:ext uri="{FF2B5EF4-FFF2-40B4-BE49-F238E27FC236}">
                        <a16:creationId xmlns:a16="http://schemas.microsoft.com/office/drawing/2014/main" id="{43BE24A4-4704-B461-F75C-54DCEE4E2F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20" y="11800"/>
                    <a:ext cx="520" cy="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sp>
              <p:nvSpPr>
                <p:cNvPr id="31" name="Line 235">
                  <a:extLst>
                    <a:ext uri="{FF2B5EF4-FFF2-40B4-BE49-F238E27FC236}">
                      <a16:creationId xmlns:a16="http://schemas.microsoft.com/office/drawing/2014/main" id="{7AB803A5-64FF-6C89-1F24-F16406C80C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6427787" y="3311525"/>
                  <a:ext cx="66357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Line 236">
                  <a:extLst>
                    <a:ext uri="{FF2B5EF4-FFF2-40B4-BE49-F238E27FC236}">
                      <a16:creationId xmlns:a16="http://schemas.microsoft.com/office/drawing/2014/main" id="{36EE88D4-1F22-D868-10CC-5634F58E3D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740525" y="2997200"/>
                  <a:ext cx="0" cy="820737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" name="Line 237">
                  <a:extLst>
                    <a:ext uri="{FF2B5EF4-FFF2-40B4-BE49-F238E27FC236}">
                      <a16:creationId xmlns:a16="http://schemas.microsoft.com/office/drawing/2014/main" id="{45B49779-D197-4A76-A260-3D34EBDC05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29287" y="3311525"/>
                  <a:ext cx="60801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Line 238">
                  <a:extLst>
                    <a:ext uri="{FF2B5EF4-FFF2-40B4-BE49-F238E27FC236}">
                      <a16:creationId xmlns:a16="http://schemas.microsoft.com/office/drawing/2014/main" id="{C3AEF7F9-930F-B608-D425-310AEEA13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665787" y="3625851"/>
                  <a:ext cx="110013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" name="Line 239">
                  <a:extLst>
                    <a:ext uri="{FF2B5EF4-FFF2-40B4-BE49-F238E27FC236}">
                      <a16:creationId xmlns:a16="http://schemas.microsoft.com/office/drawing/2014/main" id="{EE3351A1-84EA-1C40-FF6C-225CD1A6D6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77037" y="3344862"/>
                  <a:ext cx="35560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6" name="Line 240">
                  <a:extLst>
                    <a:ext uri="{FF2B5EF4-FFF2-40B4-BE49-F238E27FC236}">
                      <a16:creationId xmlns:a16="http://schemas.microsoft.com/office/drawing/2014/main" id="{7A2709FA-9991-9CB8-1B27-B65F4451F6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057900" y="3300412"/>
                  <a:ext cx="0" cy="62865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7" name="Line 241">
                  <a:extLst>
                    <a:ext uri="{FF2B5EF4-FFF2-40B4-BE49-F238E27FC236}">
                      <a16:creationId xmlns:a16="http://schemas.microsoft.com/office/drawing/2014/main" id="{2DF00559-843B-E08F-EFC2-8D4BAC06EB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70600" y="3829051"/>
                  <a:ext cx="682625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8" name="Line 242">
                  <a:extLst>
                    <a:ext uri="{FF2B5EF4-FFF2-40B4-BE49-F238E27FC236}">
                      <a16:creationId xmlns:a16="http://schemas.microsoft.com/office/drawing/2014/main" id="{E1482002-1634-7AFA-BB50-17671ECDBD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31000" y="3355975"/>
                  <a:ext cx="39370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9" name="Text Box 249">
                  <a:extLst>
                    <a:ext uri="{FF2B5EF4-FFF2-40B4-BE49-F238E27FC236}">
                      <a16:creationId xmlns:a16="http://schemas.microsoft.com/office/drawing/2014/main" id="{1FDB781D-17F0-9B53-87B4-17BB3C2FE7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2550" y="3903663"/>
                  <a:ext cx="1011237" cy="314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/>
                    <a:t>Tx</a:t>
                  </a:r>
                </a:p>
              </p:txBody>
            </p:sp>
            <p:sp>
              <p:nvSpPr>
                <p:cNvPr id="40" name="Text Box 250">
                  <a:extLst>
                    <a:ext uri="{FF2B5EF4-FFF2-40B4-BE49-F238E27FC236}">
                      <a16:creationId xmlns:a16="http://schemas.microsoft.com/office/drawing/2014/main" id="{1763200C-26A9-8627-49E3-F3C2753F4D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84825" y="3903663"/>
                  <a:ext cx="1011237" cy="314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/>
                    <a:t>LO</a:t>
                  </a:r>
                </a:p>
              </p:txBody>
            </p:sp>
            <p:sp>
              <p:nvSpPr>
                <p:cNvPr id="41" name="Line 254">
                  <a:extLst>
                    <a:ext uri="{FF2B5EF4-FFF2-40B4-BE49-F238E27FC236}">
                      <a16:creationId xmlns:a16="http://schemas.microsoft.com/office/drawing/2014/main" id="{4B43BB21-7502-35B3-88E4-915EEAFE98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86475" y="3311525"/>
                  <a:ext cx="23971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2" name="Line 259">
                  <a:extLst>
                    <a:ext uri="{FF2B5EF4-FFF2-40B4-BE49-F238E27FC236}">
                      <a16:creationId xmlns:a16="http://schemas.microsoft.com/office/drawing/2014/main" id="{FAC71EF9-3C92-416E-AC51-E9B07C7E9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69100" y="3705226"/>
                  <a:ext cx="379412" cy="0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43" name="Group 67">
                  <a:extLst>
                    <a:ext uri="{FF2B5EF4-FFF2-40B4-BE49-F238E27FC236}">
                      <a16:creationId xmlns:a16="http://schemas.microsoft.com/office/drawing/2014/main" id="{5BAA5A53-389D-1EC7-D5D9-1316801AAF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77071" y="3074987"/>
                  <a:ext cx="835026" cy="533400"/>
                  <a:chOff x="5184" y="10992"/>
                  <a:chExt cx="526" cy="336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A3F668F6-1B6D-2516-8B29-752D3C918E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0" y="10992"/>
                    <a:ext cx="353" cy="3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9900"/>
                      </a:gs>
                      <a:gs pos="100000">
                        <a:srgbClr val="FFFF00"/>
                      </a:gs>
                    </a:gsLst>
                    <a:lin ang="27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8" name="Text Box 314">
                    <a:extLst>
                      <a:ext uri="{FF2B5EF4-FFF2-40B4-BE49-F238E27FC236}">
                        <a16:creationId xmlns:a16="http://schemas.microsoft.com/office/drawing/2014/main" id="{4475AA5C-56E3-37A5-B1E1-C8D63735D0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4" y="10992"/>
                    <a:ext cx="526" cy="3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400" b="1"/>
                      <a:t>Proof Mass</a:t>
                    </a:r>
                  </a:p>
                </p:txBody>
              </p:sp>
            </p:grpSp>
            <p:grpSp>
              <p:nvGrpSpPr>
                <p:cNvPr id="44" name="Group 89">
                  <a:extLst>
                    <a:ext uri="{FF2B5EF4-FFF2-40B4-BE49-F238E27FC236}">
                      <a16:creationId xmlns:a16="http://schemas.microsoft.com/office/drawing/2014/main" id="{F0828F64-787B-5E2E-7AA3-4D4DA16B00EF}"/>
                    </a:ext>
                  </a:extLst>
                </p:cNvPr>
                <p:cNvGrpSpPr/>
                <p:nvPr/>
              </p:nvGrpSpPr>
              <p:grpSpPr>
                <a:xfrm>
                  <a:off x="4805361" y="2632868"/>
                  <a:ext cx="901701" cy="759303"/>
                  <a:chOff x="4767261" y="2613818"/>
                  <a:chExt cx="901701" cy="759303"/>
                </a:xfrm>
              </p:grpSpPr>
              <p:sp>
                <p:nvSpPr>
                  <p:cNvPr id="46" name="AutoShape 219">
                    <a:extLst>
                      <a:ext uri="{FF2B5EF4-FFF2-40B4-BE49-F238E27FC236}">
                        <a16:creationId xmlns:a16="http://schemas.microsoft.com/office/drawing/2014/main" id="{21A836FB-36BF-B780-A16F-6AABC7A90F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767261" y="2613818"/>
                    <a:ext cx="560601" cy="731838"/>
                  </a:xfrm>
                  <a:prstGeom prst="rightArrow">
                    <a:avLst>
                      <a:gd name="adj1" fmla="val 50000"/>
                      <a:gd name="adj2" fmla="val 25000"/>
                    </a:avLst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9999"/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7" name="AutoShape 221">
                    <a:extLst>
                      <a:ext uri="{FF2B5EF4-FFF2-40B4-BE49-F238E27FC236}">
                        <a16:creationId xmlns:a16="http://schemas.microsoft.com/office/drawing/2014/main" id="{A119CE6A-FF8D-CF5E-2520-97C5972C998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20309926" flipH="1">
                    <a:off x="4981020" y="3183255"/>
                    <a:ext cx="22459" cy="91440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chemeClr val="accent1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>
                      <a:cs typeface="ＭＳ Ｐゴシック" charset="-128"/>
                    </a:endParaRPr>
                  </a:p>
                </p:txBody>
              </p:sp>
              <p:sp>
                <p:nvSpPr>
                  <p:cNvPr id="48" name="Line 222">
                    <a:extLst>
                      <a:ext uri="{FF2B5EF4-FFF2-40B4-BE49-F238E27FC236}">
                        <a16:creationId xmlns:a16="http://schemas.microsoft.com/office/drawing/2014/main" id="{7C6C6DAB-AFC1-D85A-C8F5-3DF2E6E87C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0309926" flipH="1">
                    <a:off x="4927553" y="2880400"/>
                    <a:ext cx="435729" cy="2356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9" name="Line 223">
                    <a:extLst>
                      <a:ext uri="{FF2B5EF4-FFF2-40B4-BE49-F238E27FC236}">
                        <a16:creationId xmlns:a16="http://schemas.microsoft.com/office/drawing/2014/main" id="{063BADD9-4F03-15C5-A2EA-3634A7225E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0309926" flipH="1" flipV="1">
                    <a:off x="5011707" y="3151397"/>
                    <a:ext cx="426708" cy="733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0" name="Line 224">
                    <a:extLst>
                      <a:ext uri="{FF2B5EF4-FFF2-40B4-BE49-F238E27FC236}">
                        <a16:creationId xmlns:a16="http://schemas.microsoft.com/office/drawing/2014/main" id="{6C75AB68-CD74-80E1-BC08-47B27C894F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27863" y="3322637"/>
                    <a:ext cx="341099" cy="476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1" name="AutoShape 221">
                    <a:extLst>
                      <a:ext uri="{FF2B5EF4-FFF2-40B4-BE49-F238E27FC236}">
                        <a16:creationId xmlns:a16="http://schemas.microsoft.com/office/drawing/2014/main" id="{514BD27C-FFBE-384B-9EFB-8338BCA13F7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27863" y="3281681"/>
                    <a:ext cx="22459" cy="91440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chemeClr val="accent1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>
                      <a:cs typeface="ＭＳ Ｐゴシック" charset="-128"/>
                    </a:endParaRPr>
                  </a:p>
                </p:txBody>
              </p:sp>
              <p:sp>
                <p:nvSpPr>
                  <p:cNvPr id="52" name="AutoShape 221">
                    <a:extLst>
                      <a:ext uri="{FF2B5EF4-FFF2-40B4-BE49-F238E27FC236}">
                        <a16:creationId xmlns:a16="http://schemas.microsoft.com/office/drawing/2014/main" id="{7B60D539-BDBB-DD87-F778-CC5ECCA54E1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5486165" y="3195463"/>
                    <a:ext cx="22459" cy="91440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chemeClr val="accent1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>
                      <a:cs typeface="ＭＳ Ｐゴシック" charset="-128"/>
                    </a:endParaRPr>
                  </a:p>
                </p:txBody>
              </p:sp>
              <p:sp>
                <p:nvSpPr>
                  <p:cNvPr id="53" name="Line 224">
                    <a:extLst>
                      <a:ext uri="{FF2B5EF4-FFF2-40B4-BE49-F238E27FC236}">
                        <a16:creationId xmlns:a16="http://schemas.microsoft.com/office/drawing/2014/main" id="{1B389CFF-B3FF-7496-0C19-AE5665B94F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0322" y="3232150"/>
                    <a:ext cx="139018" cy="9048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4" name="Line 224">
                    <a:extLst>
                      <a:ext uri="{FF2B5EF4-FFF2-40B4-BE49-F238E27FC236}">
                        <a16:creationId xmlns:a16="http://schemas.microsoft.com/office/drawing/2014/main" id="{48805556-F06D-88FC-19FF-9F205BFB00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95861" y="3216856"/>
                    <a:ext cx="493499" cy="1529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55" name="Right Triangle 54">
                    <a:extLst>
                      <a:ext uri="{FF2B5EF4-FFF2-40B4-BE49-F238E27FC236}">
                        <a16:creationId xmlns:a16="http://schemas.microsoft.com/office/drawing/2014/main" id="{E821383A-2AAC-0488-DB26-0320A44B4DE9}"/>
                      </a:ext>
                    </a:extLst>
                  </p:cNvPr>
                  <p:cNvSpPr/>
                  <p:nvPr/>
                </p:nvSpPr>
                <p:spPr>
                  <a:xfrm>
                    <a:off x="5331038" y="2792872"/>
                    <a:ext cx="125199" cy="367840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AutoShape 220">
                    <a:extLst>
                      <a:ext uri="{FF2B5EF4-FFF2-40B4-BE49-F238E27FC236}">
                        <a16:creationId xmlns:a16="http://schemas.microsoft.com/office/drawing/2014/main" id="{343408DF-C9CD-D751-4D95-AAB9618299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0309926" flipH="1">
                    <a:off x="5338517" y="2701980"/>
                    <a:ext cx="138112" cy="484187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chemeClr val="accent1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>
                      <a:cs typeface="ＭＳ Ｐゴシック" charset="-128"/>
                    </a:endParaRPr>
                  </a:p>
                </p:txBody>
              </p:sp>
            </p:grp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497D319-E807-BE7B-C584-DC742D0A7C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142175" flipH="1">
                  <a:off x="5668962" y="3187700"/>
                  <a:ext cx="44450" cy="238125"/>
                </a:xfrm>
                <a:prstGeom prst="rect">
                  <a:avLst/>
                </a:prstGeom>
                <a:gradFill rotWithShape="1">
                  <a:gsLst>
                    <a:gs pos="0">
                      <a:srgbClr val="CCECFF"/>
                    </a:gs>
                    <a:gs pos="50000">
                      <a:srgbClr val="FFFFFF"/>
                    </a:gs>
                    <a:gs pos="100000">
                      <a:srgbClr val="CCECF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B576D1-6A60-C264-19A1-AB471F6C58FF}"/>
                  </a:ext>
                </a:extLst>
              </p:cNvPr>
              <p:cNvSpPr txBox="1"/>
              <p:nvPr/>
            </p:nvSpPr>
            <p:spPr>
              <a:xfrm>
                <a:off x="5575224" y="3276807"/>
                <a:ext cx="1405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/>
                    <a:cs typeface="Arial"/>
                  </a:rPr>
                  <a:t>Spacecraft 2</a:t>
                </a:r>
              </a:p>
            </p:txBody>
          </p:sp>
          <p:sp>
            <p:nvSpPr>
              <p:cNvPr id="20" name="Line 247">
                <a:extLst>
                  <a:ext uri="{FF2B5EF4-FFF2-40B4-BE49-F238E27FC236}">
                    <a16:creationId xmlns:a16="http://schemas.microsoft.com/office/drawing/2014/main" id="{850ED17F-5D26-BCFA-CE19-28CA572A4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33912" y="4723498"/>
                <a:ext cx="290512" cy="890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Line 248">
                <a:extLst>
                  <a:ext uri="{FF2B5EF4-FFF2-40B4-BE49-F238E27FC236}">
                    <a16:creationId xmlns:a16="http://schemas.microsoft.com/office/drawing/2014/main" id="{28EB1A47-A3ED-0298-825C-27D52D1B1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48349" y="4690161"/>
                <a:ext cx="608013" cy="989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Text Box 245">
                <a:extLst>
                  <a:ext uri="{FF2B5EF4-FFF2-40B4-BE49-F238E27FC236}">
                    <a16:creationId xmlns:a16="http://schemas.microsoft.com/office/drawing/2014/main" id="{3BCDBA67-6337-2AF2-FF3D-6EAF3E2B8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2385" y="4068380"/>
                <a:ext cx="1215048" cy="316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~ 1W </a:t>
                </a:r>
                <a:r>
                  <a:rPr lang="en-US" sz="1400" b="1" dirty="0" err="1">
                    <a:solidFill>
                      <a:srgbClr val="FF0000"/>
                    </a:solidFill>
                  </a:rPr>
                  <a:t>Tx</a:t>
                </a:r>
                <a:endParaRPr lang="en-US" sz="14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~100 </a:t>
                </a:r>
                <a:r>
                  <a:rPr lang="en-US" sz="1400" b="1" dirty="0" err="1">
                    <a:solidFill>
                      <a:srgbClr val="FF0000"/>
                    </a:solidFill>
                  </a:rPr>
                  <a:t>pW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 Rx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2821E96-B500-FC9B-4095-471BACA6D7A7}"/>
                </a:ext>
              </a:extLst>
            </p:cNvPr>
            <p:cNvCxnSpPr/>
            <p:nvPr/>
          </p:nvCxnSpPr>
          <p:spPr>
            <a:xfrm rot="16200000" flipV="1">
              <a:off x="1276993" y="5587027"/>
              <a:ext cx="642936" cy="106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44">
              <a:extLst>
                <a:ext uri="{FF2B5EF4-FFF2-40B4-BE49-F238E27FC236}">
                  <a16:creationId xmlns:a16="http://schemas.microsoft.com/office/drawing/2014/main" id="{FF987312-BA89-E6CB-BA76-00398B958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210" y="5911371"/>
              <a:ext cx="941387" cy="52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Arial"/>
                  <a:cs typeface="Arial"/>
                </a:rPr>
                <a:t>~ </a:t>
              </a:r>
              <a:r>
                <a:rPr lang="en-US" sz="1600" b="1" dirty="0">
                  <a:solidFill>
                    <a:srgbClr val="006600"/>
                  </a:solidFill>
                  <a:latin typeface="Arial"/>
                  <a:cs typeface="Arial"/>
                </a:rPr>
                <a:t>0.5 </a:t>
              </a:r>
              <a:r>
                <a:rPr lang="en-US" sz="1600" b="1" dirty="0" err="1">
                  <a:solidFill>
                    <a:srgbClr val="006600"/>
                  </a:solidFill>
                  <a:latin typeface="Arial"/>
                  <a:cs typeface="Arial"/>
                </a:rPr>
                <a:t>m</a:t>
              </a:r>
              <a:endParaRPr lang="en-US" sz="1800" b="1" dirty="0">
                <a:solidFill>
                  <a:srgbClr val="0066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 Box 244">
              <a:extLst>
                <a:ext uri="{FF2B5EF4-FFF2-40B4-BE49-F238E27FC236}">
                  <a16:creationId xmlns:a16="http://schemas.microsoft.com/office/drawing/2014/main" id="{9E0C6904-09B0-370B-086C-4604E7AF6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4427" y="6044187"/>
              <a:ext cx="941387" cy="52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Arial"/>
                  <a:cs typeface="Arial"/>
                </a:rPr>
                <a:t>~ </a:t>
              </a:r>
              <a:r>
                <a:rPr lang="en-US" sz="1600" b="1" dirty="0">
                  <a:solidFill>
                    <a:srgbClr val="006600"/>
                  </a:solidFill>
                  <a:latin typeface="Arial"/>
                  <a:cs typeface="Arial"/>
                </a:rPr>
                <a:t>0.5 </a:t>
              </a:r>
              <a:r>
                <a:rPr lang="en-US" sz="1600" b="1" dirty="0" err="1">
                  <a:solidFill>
                    <a:srgbClr val="006600"/>
                  </a:solidFill>
                  <a:latin typeface="Arial"/>
                  <a:cs typeface="Arial"/>
                </a:rPr>
                <a:t>m</a:t>
              </a:r>
              <a:endParaRPr lang="en-US" sz="1800" b="1" dirty="0">
                <a:solidFill>
                  <a:srgbClr val="006600"/>
                </a:solidFill>
                <a:latin typeface="Arial"/>
                <a:cs typeface="Arial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72CE922-43E8-53CD-7D68-3251CB496D60}"/>
                </a:ext>
              </a:extLst>
            </p:cNvPr>
            <p:cNvCxnSpPr/>
            <p:nvPr/>
          </p:nvCxnSpPr>
          <p:spPr>
            <a:xfrm rot="5400000" flipH="1" flipV="1">
              <a:off x="7429436" y="5726182"/>
              <a:ext cx="785043" cy="34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052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7E5B5-7D98-A87B-E210-E8726E22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BEF4B-B460-AF7A-1B57-1CEE5445B5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Mission Sensitivity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DCA0C-117C-5335-2454-F3E2DE5262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 dirty="0"/>
              <a:t>Frequency noise </a:t>
            </a:r>
            <a:r>
              <a:rPr lang="en-US" dirty="0">
                <a:sym typeface="Wingdings" pitchFamily="2" charset="2"/>
              </a:rPr>
              <a:t> TDI</a:t>
            </a:r>
          </a:p>
          <a:p>
            <a:r>
              <a:rPr lang="en-US" dirty="0">
                <a:sym typeface="Wingdings" pitchFamily="2" charset="2"/>
              </a:rPr>
              <a:t>Tilt-to-length  post processing, jitter reduction</a:t>
            </a:r>
          </a:p>
          <a:p>
            <a:r>
              <a:rPr lang="en-US" dirty="0">
                <a:sym typeface="Wingdings" pitchFamily="2" charset="2"/>
              </a:rPr>
              <a:t>Shot noise – more laser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1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9736</TotalTime>
  <Words>855</Words>
  <Application>Microsoft Macintosh PowerPoint</Application>
  <PresentationFormat>Widescreen</PresentationFormat>
  <Paragraphs>177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Lucida Grande</vt:lpstr>
      <vt:lpstr>Times Roman</vt:lpstr>
      <vt:lpstr>Wingdings</vt:lpstr>
      <vt:lpstr>Office Theme</vt:lpstr>
      <vt:lpstr>2_Office Theme</vt:lpstr>
      <vt:lpstr>Equation</vt:lpstr>
      <vt:lpstr>The Laser Interferometer Space Antenna (LISA):  Current plans and prospects for quantum sensing in future space-based gravitational wave observatories</vt:lpstr>
      <vt:lpstr>Space-based GW Now</vt:lpstr>
      <vt:lpstr>GW Space 2050</vt:lpstr>
      <vt:lpstr>Some mHZ-GW science directions beyond LISA</vt:lpstr>
      <vt:lpstr>LISA Science Context</vt:lpstr>
      <vt:lpstr>LISA Mission Summary</vt:lpstr>
      <vt:lpstr>LISA Mission Timeline</vt:lpstr>
      <vt:lpstr>Inter-Spacecraft Distance Measurement</vt:lpstr>
      <vt:lpstr>Mission Sensitivity Limits</vt:lpstr>
      <vt:lpstr>Naïve quantum limit</vt:lpstr>
      <vt:lpstr>Possible Quantum Sensing Applications</vt:lpstr>
      <vt:lpstr>Atomic Interferometry</vt:lpstr>
      <vt:lpstr>Clock Technology</vt:lpstr>
      <vt:lpstr>Our focus direction:  GW Imaging</vt:lpstr>
      <vt:lpstr>Work so far</vt:lpstr>
      <vt:lpstr>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Model of Telescope Concept  Updated for V5B Optics</dc:title>
  <dc:creator>Joseph Ivanov</dc:creator>
  <cp:lastModifiedBy>Jamison, Dayna R. (GSFC-660.0)[ASRC FEDERAL SYSTEM SOLUTIONS]</cp:lastModifiedBy>
  <cp:revision>234</cp:revision>
  <dcterms:created xsi:type="dcterms:W3CDTF">2019-04-12T19:38:30Z</dcterms:created>
  <dcterms:modified xsi:type="dcterms:W3CDTF">2022-09-21T16:09:52Z</dcterms:modified>
</cp:coreProperties>
</file>