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44" r:id="rId1"/>
  </p:sldMasterIdLst>
  <p:notesMasterIdLst>
    <p:notesMasterId r:id="rId13"/>
  </p:notesMasterIdLst>
  <p:handoutMasterIdLst>
    <p:handoutMasterId r:id="rId14"/>
  </p:handoutMasterIdLst>
  <p:sldIdLst>
    <p:sldId id="362" r:id="rId2"/>
    <p:sldId id="376" r:id="rId3"/>
    <p:sldId id="380" r:id="rId4"/>
    <p:sldId id="363" r:id="rId5"/>
    <p:sldId id="375" r:id="rId6"/>
    <p:sldId id="378" r:id="rId7"/>
    <p:sldId id="377" r:id="rId8"/>
    <p:sldId id="379" r:id="rId9"/>
    <p:sldId id="381" r:id="rId10"/>
    <p:sldId id="382" r:id="rId11"/>
    <p:sldId id="374" r:id="rId12"/>
  </p:sldIdLst>
  <p:sldSz cx="9144000" cy="5143500" type="screen16x9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rosoft Office User" initials="" lastIdx="1" clrIdx="4"/>
  <p:cmAuthor id="1" name="Unknown User1" initials="Unknown User1" lastIdx="1" clrIdx="6"/>
  <p:cmAuthor id="8" name="Unknown User2" initials="Unknown User2" lastIdx="1" clrIdx="5"/>
  <p:cmAuthor id="2" name="Unknown User3" initials="Unknown User3" lastIdx="14" clrIdx="0"/>
  <p:cmAuthor id="3" name="Unknown User4" initials="Unknown User4" lastIdx="1" clrIdx="7"/>
  <p:cmAuthor id="4" name="Unknown User5" initials="Unknown User5" lastIdx="1" clrIdx="1"/>
  <p:cmAuthor id="5" name="Unknown User6" initials="Unknown User6" lastIdx="1" clrIdx="2"/>
  <p:cmAuthor id="6" name="Unknown User7" initials="Unknown User7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89"/>
    <p:restoredTop sz="97013"/>
  </p:normalViewPr>
  <p:slideViewPr>
    <p:cSldViewPr snapToGrid="0">
      <p:cViewPr varScale="1">
        <p:scale>
          <a:sx n="171" d="100"/>
          <a:sy n="171" d="100"/>
        </p:scale>
        <p:origin x="10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246907-2EAF-254B-AE5D-79BDBBB87A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Arial" charset="0"/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197DAA-57B9-B240-8344-914DAE9F6D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4479ADD6-AD0D-5B4F-893C-40B92322433B}" type="datetimeFigureOut">
              <a:rPr lang="en-US"/>
              <a:pPr>
                <a:defRPr/>
              </a:pPr>
              <a:t>9/20/22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09042C-EF8A-B142-BEB5-6E85B79888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Arial" charset="0"/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501D15-82F3-BA4A-AB76-55DFFD442D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E46023D-F03A-AD46-96B1-C33C8A17CA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9ACB10-96F5-3540-91D8-06DA919FAC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latin typeface="Arial" charset="0"/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C2746C-4A84-4346-B680-2089E279308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7E32CA7F-CBC7-384D-B4A8-813BDD6C9CF8}" type="datetimeFigureOut">
              <a:rPr lang="en-US"/>
              <a:pPr>
                <a:defRPr/>
              </a:pPr>
              <a:t>9/20/22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8A7004-01C4-1442-B2F6-90FD9CE9E2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33414BA-7798-D846-842F-D64DD43FE0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9926C-F44F-4E46-9854-70DF93247EB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latin typeface="Arial" charset="0"/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BFFDD-ABC4-4340-8723-3ECA8EE6E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0AF069B-0CDE-3348-9C8F-CF05BBE054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E66375-2A57-8340-AAD1-11D4E84B7D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7170" y="0"/>
            <a:ext cx="9161170" cy="5143500"/>
          </a:xfrm>
          <a:prstGeom prst="rect">
            <a:avLst/>
          </a:prstGeom>
        </p:spPr>
      </p:pic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tx1"/>
                </a:solidFill>
                <a:effectLst/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20" name="Picture 19" descr=" NASA Logo 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520" y="217488"/>
            <a:ext cx="791009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199508" y="459823"/>
            <a:ext cx="2317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51" y="937349"/>
            <a:ext cx="3399049" cy="891435"/>
          </a:xfrm>
          <a:prstGeom prst="rect">
            <a:avLst/>
          </a:prstGeom>
        </p:spPr>
      </p:pic>
      <p:sp>
        <p:nvSpPr>
          <p:cNvPr id="12" name="Rectangle 9">
            <a:extLst>
              <a:ext uri="{FF2B5EF4-FFF2-40B4-BE49-F238E27FC236}">
                <a16:creationId xmlns:a16="http://schemas.microsoft.com/office/drawing/2014/main" id="{10D0A399-A522-DB43-9A9F-67BA9FAAAD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bg1"/>
                </a:solidFill>
                <a:latin typeface="HelveticaNeueLT Std Med"/>
                <a:cs typeface="HelveticaNeueLT Std Med"/>
              </a:rPr>
              <a:t>www.nasa.gov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6C65104-1701-C648-BE98-438E996D6D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9668" y="3513936"/>
            <a:ext cx="2528944" cy="78031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rgbClr val="15A4F5"/>
                </a:solidFill>
                <a:effectLst>
                  <a:outerShdw blurRad="454025" dist="114300" dir="2700000" algn="tl" rotWithShape="0">
                    <a:srgbClr val="000000">
                      <a:alpha val="86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125FAB-7097-3F48-AF29-BEA0624B6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68" y="2381271"/>
            <a:ext cx="3790054" cy="1016322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11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8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5706E0B7-C1A5-6840-B0E9-9C056143E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>
            <a:extLst>
              <a:ext uri="{FF2B5EF4-FFF2-40B4-BE49-F238E27FC236}">
                <a16:creationId xmlns:a16="http://schemas.microsoft.com/office/drawing/2014/main" id="{EE4CA06E-0227-CF43-A1E4-B2E02B43F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" y="4811713"/>
            <a:ext cx="885825" cy="2159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12CD9705-11A2-5645-A4E1-36470301B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217488"/>
            <a:ext cx="78898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F3ECEB2-3519-BE45-B8F3-815110CC2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460375"/>
            <a:ext cx="2317750" cy="2143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CDAD58A2-9BEF-0C4C-A610-500820C53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936625"/>
            <a:ext cx="339883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6902D93-148B-BD45-A8B1-90C311793D6F}"/>
              </a:ext>
            </a:extLst>
          </p:cNvPr>
          <p:cNvSpPr txBox="1">
            <a:spLocks/>
          </p:cNvSpPr>
          <p:nvPr/>
        </p:nvSpPr>
        <p:spPr>
          <a:xfrm>
            <a:off x="212725" y="2381250"/>
            <a:ext cx="8337550" cy="76993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pPr>
              <a:defRPr/>
            </a:pPr>
            <a:r>
              <a:rPr lang="en-US" kern="0"/>
              <a:t>   </a:t>
            </a:r>
            <a:endParaRPr lang="en-US" kern="0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209668" y="2381271"/>
            <a:ext cx="3790054" cy="1016322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9668" y="3582954"/>
            <a:ext cx="2371801" cy="711293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rgbClr val="15A4F5"/>
                </a:solidFill>
                <a:effectLst>
                  <a:outerShdw blurRad="454025" dist="114300" dir="2700000" algn="tl" rotWithShape="0">
                    <a:srgbClr val="000000">
                      <a:alpha val="86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402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line/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885571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4905" y="657402"/>
            <a:ext cx="6904721" cy="4166054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="1" baseline="0">
                <a:solidFill>
                  <a:srgbClr val="666666"/>
                </a:solidFill>
                <a:latin typeface="Arial"/>
              </a:defRPr>
            </a:lvl1pPr>
            <a:lvl2pPr marL="274320" indent="0">
              <a:spcBef>
                <a:spcPts val="600"/>
              </a:spcBef>
              <a:buFontTx/>
              <a:buNone/>
              <a:defRPr sz="14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ED58F6-F94E-6E47-8B07-60E1230BF916}"/>
              </a:ext>
            </a:extLst>
          </p:cNvPr>
          <p:cNvSpPr txBox="1"/>
          <p:nvPr userDrawn="1"/>
        </p:nvSpPr>
        <p:spPr>
          <a:xfrm>
            <a:off x="4532586" y="4958255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F2A67-9CA3-404B-AE96-C06D0434F625}"/>
              </a:ext>
            </a:extLst>
          </p:cNvPr>
          <p:cNvSpPr txBox="1"/>
          <p:nvPr userDrawn="1"/>
        </p:nvSpPr>
        <p:spPr>
          <a:xfrm>
            <a:off x="4627179" y="4934607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F829BC-E169-824C-AB14-317F60410B63}"/>
              </a:ext>
            </a:extLst>
          </p:cNvPr>
          <p:cNvSpPr txBox="1"/>
          <p:nvPr userDrawn="1"/>
        </p:nvSpPr>
        <p:spPr>
          <a:xfrm>
            <a:off x="4564117" y="4918841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92AF4F-16F2-F849-95FC-724A3A63D4EE}"/>
              </a:ext>
            </a:extLst>
          </p:cNvPr>
          <p:cNvSpPr txBox="1"/>
          <p:nvPr userDrawn="1"/>
        </p:nvSpPr>
        <p:spPr>
          <a:xfrm>
            <a:off x="4469524" y="4934607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9244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901837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0599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7" y="655412"/>
            <a:ext cx="8739271" cy="4238663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="1" baseline="0">
                <a:solidFill>
                  <a:schemeClr val="accent2"/>
                </a:solidFill>
              </a:defRPr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36135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trics Quad Chart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3AA0D4-FE6D-E44B-B49A-3AA32060CAF2}"/>
              </a:ext>
            </a:extLst>
          </p:cNvPr>
          <p:cNvCxnSpPr/>
          <p:nvPr/>
        </p:nvCxnSpPr>
        <p:spPr>
          <a:xfrm>
            <a:off x="4584700" y="663575"/>
            <a:ext cx="14288" cy="4127500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5EEFA9-9269-5947-B79A-D6E7E2E8522A}"/>
              </a:ext>
            </a:extLst>
          </p:cNvPr>
          <p:cNvCxnSpPr/>
          <p:nvPr/>
        </p:nvCxnSpPr>
        <p:spPr>
          <a:xfrm flipV="1">
            <a:off x="177800" y="2657475"/>
            <a:ext cx="8763000" cy="19050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4" y="82154"/>
            <a:ext cx="6915485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9E8870-2A3E-8647-9BB0-22CC8701DA14}"/>
              </a:ext>
            </a:extLst>
          </p:cNvPr>
          <p:cNvSpPr txBox="1"/>
          <p:nvPr userDrawn="1"/>
        </p:nvSpPr>
        <p:spPr>
          <a:xfrm>
            <a:off x="4595648" y="4926724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6B2AD-E6BC-B744-A33C-D18B99939D69}"/>
              </a:ext>
            </a:extLst>
          </p:cNvPr>
          <p:cNvSpPr txBox="1"/>
          <p:nvPr userDrawn="1"/>
        </p:nvSpPr>
        <p:spPr>
          <a:xfrm>
            <a:off x="4524703" y="4910959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0005EB-AF69-B44F-BE1C-B532AAFB1C18}"/>
              </a:ext>
            </a:extLst>
          </p:cNvPr>
          <p:cNvSpPr txBox="1"/>
          <p:nvPr userDrawn="1"/>
        </p:nvSpPr>
        <p:spPr>
          <a:xfrm>
            <a:off x="4650828" y="4918841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470535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etrics Quad 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C898A4F-8E55-0A4C-A68D-3F966C1E011B}"/>
              </a:ext>
            </a:extLst>
          </p:cNvPr>
          <p:cNvCxnSpPr/>
          <p:nvPr/>
        </p:nvCxnSpPr>
        <p:spPr>
          <a:xfrm>
            <a:off x="4559300" y="671513"/>
            <a:ext cx="1588" cy="4200525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D23352-540C-9749-81CC-823D85629B7E}"/>
              </a:ext>
            </a:extLst>
          </p:cNvPr>
          <p:cNvCxnSpPr/>
          <p:nvPr/>
        </p:nvCxnSpPr>
        <p:spPr>
          <a:xfrm flipV="1">
            <a:off x="177800" y="2752725"/>
            <a:ext cx="8763000" cy="20638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7">
            <a:extLst>
              <a:ext uri="{FF2B5EF4-FFF2-40B4-BE49-F238E27FC236}">
                <a16:creationId xmlns:a16="http://schemas.microsoft.com/office/drawing/2014/main" id="{FE767EFD-7ECE-4B4A-9286-EECEE85B7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62088"/>
            <a:ext cx="43815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  <a:cs typeface="ＭＳ Ｐゴシック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1390B150-11C0-464F-88BD-D502DDEB6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549650"/>
            <a:ext cx="43815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  <a:cs typeface="ＭＳ Ｐゴシック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5" y="82154"/>
            <a:ext cx="6779008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551364" y="678657"/>
            <a:ext cx="4410075" cy="2080022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2000" baseline="0"/>
            </a:lvl1pPr>
            <a:lvl2pPr marL="457200" indent="-182880">
              <a:spcBef>
                <a:spcPts val="0"/>
              </a:spcBef>
              <a:buFont typeface="Arial"/>
              <a:buChar char="•"/>
              <a:defRPr sz="1600" baseline="0"/>
            </a:lvl2pPr>
            <a:lvl3pPr marL="640080" indent="-18288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sz="1600" baseline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4626" y="66913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74626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564298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268638-2CAF-414F-A49B-BD04B5FD1F50}"/>
              </a:ext>
            </a:extLst>
          </p:cNvPr>
          <p:cNvSpPr txBox="1"/>
          <p:nvPr userDrawn="1"/>
        </p:nvSpPr>
        <p:spPr>
          <a:xfrm>
            <a:off x="4595648" y="4950372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599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30423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17929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5 level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939605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chemeClr val="accent2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9096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1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in on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939605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chemeClr val="accent2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8783624" cy="3969544"/>
          </a:xfrm>
          <a:prstGeom prst="rect">
            <a:avLst/>
          </a:prstGeom>
        </p:spPr>
        <p:txBody>
          <a:bodyPr vert="horz" numCol="2" spcCol="182880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A6B564-2CDF-494B-8C31-977680CDDC94}"/>
              </a:ext>
            </a:extLst>
          </p:cNvPr>
          <p:cNvSpPr txBox="1"/>
          <p:nvPr userDrawn="1"/>
        </p:nvSpPr>
        <p:spPr>
          <a:xfrm>
            <a:off x="4540469" y="4950372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827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98662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171388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620673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165100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14384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37597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9689ED2A-CFAC-F447-ACC0-89B66325ED33}"/>
              </a:ext>
            </a:extLst>
          </p:cNvPr>
          <p:cNvSpPr/>
          <p:nvPr/>
        </p:nvSpPr>
        <p:spPr>
          <a:xfrm>
            <a:off x="261938" y="193675"/>
            <a:ext cx="461962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grpSp>
        <p:nvGrpSpPr>
          <p:cNvPr id="11" name="Group 8">
            <a:extLst>
              <a:ext uri="{FF2B5EF4-FFF2-40B4-BE49-F238E27FC236}">
                <a16:creationId xmlns:a16="http://schemas.microsoft.com/office/drawing/2014/main" id="{D753C29C-1FC8-E74B-94A2-99EBAE7DD962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4552950"/>
            <a:ext cx="2768600" cy="261938"/>
            <a:chOff x="5985406" y="4524375"/>
            <a:chExt cx="3070225" cy="289734"/>
          </a:xfrm>
        </p:grpSpPr>
        <p:sp>
          <p:nvSpPr>
            <p:cNvPr id="12" name="Slide Number Placeholder 5">
              <a:extLst>
                <a:ext uri="{FF2B5EF4-FFF2-40B4-BE49-F238E27FC236}">
                  <a16:creationId xmlns:a16="http://schemas.microsoft.com/office/drawing/2014/main" id="{26E7EFF2-ABE1-C843-B4BB-A55CE621E70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921965" y="4524375"/>
              <a:ext cx="2133666" cy="272174"/>
            </a:xfrm>
            <a:prstGeom prst="rect">
              <a:avLst/>
            </a:prstGeom>
            <a:noFill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fld id="{0DA1EB2B-48D6-B64A-914D-184045D73910}" type="slidenum">
                <a:rPr lang="en-US" altLang="en-US" sz="1000" b="1">
                  <a:solidFill>
                    <a:srgbClr val="898989"/>
                  </a:solidFill>
                </a:rPr>
                <a:pPr eaLnBrk="1" hangingPunct="1"/>
                <a:t>‹#›</a:t>
              </a:fld>
              <a:endParaRPr lang="en-US" altLang="en-US" sz="1000" b="1">
                <a:solidFill>
                  <a:srgbClr val="898989"/>
                </a:solidFill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BFEA1C68-B95A-B040-A1BB-F32EBC06A7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7408" y="4575298"/>
              <a:ext cx="786921" cy="238811"/>
            </a:xfrm>
            <a:prstGeom prst="rect">
              <a:avLst/>
            </a:prstGeom>
            <a:solidFill>
              <a:srgbClr val="3DA238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On Track</a:t>
              </a:r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404F638A-94E2-EB49-9605-47A7C78D5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9048" y="4575298"/>
              <a:ext cx="737628" cy="238811"/>
            </a:xfrm>
            <a:prstGeom prst="rect">
              <a:avLst/>
            </a:prstGeom>
            <a:solidFill>
              <a:srgbClr val="FED656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latin typeface="Arial"/>
                  <a:ea typeface="MS PGothic" pitchFamily="34" charset="-128"/>
                  <a:cs typeface="Arial"/>
                </a:rPr>
                <a:t>Concerns</a:t>
              </a: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9EF1031A-76C1-FF4A-BCFF-3739994A9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6113" y="4575298"/>
              <a:ext cx="802765" cy="238811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Need Help</a:t>
              </a:r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D97BBE16-4D00-F342-868F-267CB1C89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85406" y="4573542"/>
              <a:ext cx="660169" cy="2388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Legend</a:t>
              </a:r>
            </a:p>
          </p:txBody>
        </p:sp>
      </p:grp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17467" y="84379"/>
            <a:ext cx="6394546" cy="706019"/>
          </a:xfrm>
          <a:prstGeom prst="rect">
            <a:avLst/>
          </a:prstGeom>
        </p:spPr>
        <p:txBody>
          <a:bodyPr vert="horz"/>
          <a:lstStyle>
            <a:lvl1pPr algn="l"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7475" y="4547506"/>
            <a:ext cx="5457640" cy="236934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600" baseline="0"/>
            </a:lvl1pPr>
            <a:lvl2pPr marL="0" indent="0">
              <a:spcBef>
                <a:spcPts val="0"/>
              </a:spcBef>
              <a:buNone/>
              <a:defRPr sz="1600" baseline="0"/>
            </a:lvl2pPr>
            <a:lvl3pPr marL="0" indent="0">
              <a:spcBef>
                <a:spcPts val="0"/>
              </a:spcBef>
              <a:buNone/>
              <a:defRPr sz="1600" baseline="0"/>
            </a:lvl3pPr>
            <a:lvl4pPr marL="0" indent="0">
              <a:spcBef>
                <a:spcPts val="0"/>
              </a:spcBef>
              <a:buNone/>
              <a:defRPr sz="1600" baseline="0"/>
            </a:lvl4pPr>
            <a:lvl5pPr marL="0" indent="0"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/>
          </p:nvPr>
        </p:nvSpPr>
        <p:spPr>
          <a:xfrm>
            <a:off x="198439" y="2621395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5"/>
          </p:nvPr>
        </p:nvSpPr>
        <p:spPr>
          <a:xfrm>
            <a:off x="198439" y="797399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6"/>
          </p:nvPr>
        </p:nvSpPr>
        <p:spPr>
          <a:xfrm>
            <a:off x="198439" y="1013222"/>
            <a:ext cx="431389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7"/>
          </p:nvPr>
        </p:nvSpPr>
        <p:spPr>
          <a:xfrm>
            <a:off x="225425" y="2836793"/>
            <a:ext cx="4286906" cy="1696641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8"/>
          </p:nvPr>
        </p:nvSpPr>
        <p:spPr>
          <a:xfrm>
            <a:off x="4746795" y="797399"/>
            <a:ext cx="4205814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19"/>
          </p:nvPr>
        </p:nvSpPr>
        <p:spPr>
          <a:xfrm>
            <a:off x="4746797" y="1013222"/>
            <a:ext cx="425985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9327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>
            <a:extLst>
              <a:ext uri="{FF2B5EF4-FFF2-40B4-BE49-F238E27FC236}">
                <a16:creationId xmlns:a16="http://schemas.microsoft.com/office/drawing/2014/main" id="{6C6A9318-EBC9-5549-ACFA-C2AC12C3B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150813"/>
            <a:ext cx="201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97E7F94-D6AF-FB4C-BE47-77776B3B237C}"/>
              </a:ext>
            </a:extLst>
          </p:cNvPr>
          <p:cNvSpPr txBox="1">
            <a:spLocks/>
          </p:cNvSpPr>
          <p:nvPr/>
        </p:nvSpPr>
        <p:spPr>
          <a:xfrm>
            <a:off x="100013" y="4822825"/>
            <a:ext cx="3086100" cy="16986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Bringing NASA Technology Down to Earth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664560E-519D-1241-BA1F-4B5D8CE336F4}"/>
              </a:ext>
            </a:extLst>
          </p:cNvPr>
          <p:cNvSpPr txBox="1">
            <a:spLocks/>
          </p:cNvSpPr>
          <p:nvPr/>
        </p:nvSpPr>
        <p:spPr>
          <a:xfrm>
            <a:off x="8662988" y="4854575"/>
            <a:ext cx="400050" cy="21907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E1DF5FE-2D06-B84E-BA8A-2A5A339B91B2}" type="slidenum">
              <a:rPr lang="en-US" altLang="en-US" sz="900"/>
              <a:pPr algn="r" eaLnBrk="1" hangingPunct="1"/>
              <a:t>‹#›</a:t>
            </a:fld>
            <a:endParaRPr lang="en-US" altLang="en-US" sz="90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F517F65-9AB3-5541-A1AF-021862D32A95}"/>
              </a:ext>
            </a:extLst>
          </p:cNvPr>
          <p:cNvSpPr txBox="1">
            <a:spLocks/>
          </p:cNvSpPr>
          <p:nvPr/>
        </p:nvSpPr>
        <p:spPr>
          <a:xfrm>
            <a:off x="4338638" y="4824413"/>
            <a:ext cx="8382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900" dirty="0"/>
              <a:t>2022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5B349C-57EA-2445-BD6D-D4B59F8AAF17}"/>
              </a:ext>
            </a:extLst>
          </p:cNvPr>
          <p:cNvSpPr txBox="1">
            <a:spLocks/>
          </p:cNvSpPr>
          <p:nvPr/>
        </p:nvSpPr>
        <p:spPr>
          <a:xfrm>
            <a:off x="5576888" y="4826000"/>
            <a:ext cx="3086100" cy="16986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technology.nasa.gov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98" r:id="rId2"/>
    <p:sldLayoutId id="2147483992" r:id="rId3"/>
    <p:sldLayoutId id="2147483993" r:id="rId4"/>
    <p:sldLayoutId id="2147483999" r:id="rId5"/>
    <p:sldLayoutId id="2147484000" r:id="rId6"/>
    <p:sldLayoutId id="2147483994" r:id="rId7"/>
    <p:sldLayoutId id="2147483995" r:id="rId8"/>
    <p:sldLayoutId id="2147484002" r:id="rId9"/>
    <p:sldLayoutId id="2147483996" r:id="rId10"/>
    <p:sldLayoutId id="2147484001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3pvRhg_llR8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gency-Patent-Licensing@mail.nasa.gov" TargetMode="External"/><Relationship Id="rId2" Type="http://schemas.openxmlformats.org/officeDocument/2006/relationships/hyperlink" Target="https://technology.nasa.gov/patent/MFS-TOPS-108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F4D4FB-FB3B-164C-9CDD-6F0333F766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8878" y="3387552"/>
            <a:ext cx="7306254" cy="780312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Ruggedized Infrared Camera</a:t>
            </a:r>
          </a:p>
          <a:p>
            <a:endParaRPr lang="en-US" sz="2400" dirty="0"/>
          </a:p>
          <a:p>
            <a:pPr>
              <a:defRPr/>
            </a:pPr>
            <a:r>
              <a:rPr lang="en-US" dirty="0"/>
              <a:t>Inventors: Jarret Bone, Jonathan Pryor, Brent Beabout, Jeremy Myers</a:t>
            </a:r>
          </a:p>
        </p:txBody>
      </p:sp>
      <p:pic>
        <p:nvPicPr>
          <p:cNvPr id="8195" name="Picture 1" descr="page1image3352910928">
            <a:extLst>
              <a:ext uri="{FF2B5EF4-FFF2-40B4-BE49-F238E27FC236}">
                <a16:creationId xmlns:a16="http://schemas.microsoft.com/office/drawing/2014/main" id="{90A21178-E4BA-BB47-9DD5-7E76361CC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702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2FEC-03B5-3E43-8C4E-92A485C0B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1" y="85725"/>
            <a:ext cx="6739515" cy="628650"/>
          </a:xfrm>
        </p:spPr>
        <p:txBody>
          <a:bodyPr/>
          <a:lstStyle/>
          <a:p>
            <a:r>
              <a:rPr lang="en-US" dirty="0"/>
              <a:t>Camera’s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73B4C-7ACB-8E4F-83C7-B55467AFB3EC}"/>
              </a:ext>
            </a:extLst>
          </p:cNvPr>
          <p:cNvSpPr txBox="1"/>
          <p:nvPr/>
        </p:nvSpPr>
        <p:spPr>
          <a:xfrm>
            <a:off x="4611414" y="4942490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06989F-2BB8-48BC-B1A7-CB4BDD4CDE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8719693" cy="3969544"/>
          </a:xfrm>
        </p:spPr>
        <p:txBody>
          <a:bodyPr/>
          <a:lstStyle/>
          <a:p>
            <a:r>
              <a:rPr lang="en-US" dirty="0"/>
              <a:t>LOFTID/HIAD </a:t>
            </a:r>
            <a:r>
              <a:rPr lang="en-US" dirty="0">
                <a:latin typeface="+mj-lt"/>
              </a:rPr>
              <a:t>(</a:t>
            </a:r>
            <a:r>
              <a:rPr lang="en-US" i="0" dirty="0">
                <a:solidFill>
                  <a:srgbClr val="262628"/>
                </a:solidFill>
                <a:effectLst/>
                <a:latin typeface="+mj-lt"/>
              </a:rPr>
              <a:t>Low-Earth Orbit Flight Test of an Inflatable Decelerator)</a:t>
            </a:r>
            <a:r>
              <a:rPr lang="en-US" dirty="0">
                <a:latin typeface="+mj-lt"/>
              </a:rPr>
              <a:t> </a:t>
            </a:r>
            <a:r>
              <a:rPr lang="en-US" dirty="0"/>
              <a:t>is a NASA mission to test an inflatable reentry heat shield</a:t>
            </a:r>
          </a:p>
          <a:p>
            <a:r>
              <a:rPr lang="en-US" dirty="0"/>
              <a:t>Imagery was required to monitor the effectiveness of the shield during reentry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BA5209-3362-4829-949A-09046FF15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04"/>
          <a:stretch/>
        </p:blipFill>
        <p:spPr>
          <a:xfrm>
            <a:off x="5285232" y="945832"/>
            <a:ext cx="3559302" cy="2481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4E8850-E2D3-4B53-84C2-2E786D9E9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31" y="2801705"/>
            <a:ext cx="4889754" cy="18906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D2D6315D-3DBC-41D9-8640-22FBB98410A5}"/>
              </a:ext>
            </a:extLst>
          </p:cNvPr>
          <p:cNvSpPr/>
          <p:nvPr/>
        </p:nvSpPr>
        <p:spPr>
          <a:xfrm>
            <a:off x="2295144" y="3323843"/>
            <a:ext cx="450982" cy="423195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US" sz="2800" b="1" dirty="0">
              <a:solidFill>
                <a:srgbClr val="00599B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71F03C2-B5A8-4C82-8CDA-8989BA7C4ED9}"/>
              </a:ext>
            </a:extLst>
          </p:cNvPr>
          <p:cNvCxnSpPr>
            <a:cxnSpLocks/>
          </p:cNvCxnSpPr>
          <p:nvPr/>
        </p:nvCxnSpPr>
        <p:spPr>
          <a:xfrm flipH="1" flipV="1">
            <a:off x="2746126" y="3565018"/>
            <a:ext cx="2539106" cy="63265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CD89FC2-FCC9-4817-B58E-51A250036692}"/>
              </a:ext>
            </a:extLst>
          </p:cNvPr>
          <p:cNvSpPr txBox="1"/>
          <p:nvPr/>
        </p:nvSpPr>
        <p:spPr>
          <a:xfrm>
            <a:off x="5239512" y="405265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tx1"/>
                </a:solidFill>
                <a:latin typeface="Arial"/>
                <a:cs typeface="Arial"/>
              </a:rPr>
              <a:t>Our Camera Pod</a:t>
            </a:r>
          </a:p>
        </p:txBody>
      </p:sp>
    </p:spTree>
    <p:extLst>
      <p:ext uri="{BB962C8B-B14F-4D97-AF65-F5344CB8AC3E}">
        <p14:creationId xmlns:p14="http://schemas.microsoft.com/office/powerpoint/2010/main" val="424236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EDF7F-4636-4D7C-A3F1-B792E20BB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Online Media 4" title="NASA's Ruggedized Infrared Camera">
            <a:hlinkClick r:id="" action="ppaction://media"/>
            <a:extLst>
              <a:ext uri="{FF2B5EF4-FFF2-40B4-BE49-F238E27FC236}">
                <a16:creationId xmlns:a16="http://schemas.microsoft.com/office/drawing/2014/main" id="{7EC2855C-9859-4934-974E-277F4B6C8F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230" y="0"/>
            <a:ext cx="91035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7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2FEC-03B5-3E43-8C4E-92A485C0B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1" y="85725"/>
            <a:ext cx="6739515" cy="628650"/>
          </a:xfrm>
        </p:spPr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73B4C-7ACB-8E4F-83C7-B55467AFB3EC}"/>
              </a:ext>
            </a:extLst>
          </p:cNvPr>
          <p:cNvSpPr txBox="1"/>
          <p:nvPr/>
        </p:nvSpPr>
        <p:spPr>
          <a:xfrm>
            <a:off x="4611414" y="4942490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06989F-2BB8-48BC-B1A7-CB4BDD4CDE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8719693" cy="3969544"/>
          </a:xfrm>
        </p:spPr>
        <p:txBody>
          <a:bodyPr/>
          <a:lstStyle/>
          <a:p>
            <a:r>
              <a:rPr lang="en-US" dirty="0"/>
              <a:t>Commercially sourced miniature IR camera with our unique requirements did not exist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Requirements included:</a:t>
            </a:r>
          </a:p>
          <a:p>
            <a:pPr lvl="1"/>
            <a:r>
              <a:rPr lang="en-US" dirty="0"/>
              <a:t>Small size and mass</a:t>
            </a:r>
          </a:p>
          <a:p>
            <a:pPr lvl="1"/>
            <a:r>
              <a:rPr lang="en-US" dirty="0"/>
              <a:t>Passively cooled</a:t>
            </a:r>
          </a:p>
          <a:p>
            <a:pPr lvl="1"/>
            <a:r>
              <a:rPr lang="en-US" dirty="0"/>
              <a:t>Rugged connector and wire harness</a:t>
            </a:r>
          </a:p>
          <a:p>
            <a:pPr lvl="1"/>
            <a:r>
              <a:rPr lang="en-US" dirty="0"/>
              <a:t>Moderate shock and vibration environments </a:t>
            </a:r>
          </a:p>
          <a:p>
            <a:pPr lvl="1"/>
            <a:r>
              <a:rPr lang="en-US" dirty="0"/>
              <a:t>EMI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F56D6E-0090-48AC-8379-5A294AE41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058" y="714375"/>
            <a:ext cx="2219685" cy="2178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DFB325-B603-4605-B48C-34D21C850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621" y="2964276"/>
            <a:ext cx="2552557" cy="18577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570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7F981F-96FA-1043-9E08-B63AC7167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231" y="90297"/>
            <a:ext cx="6939605" cy="628650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00599B"/>
                </a:solidFill>
                <a:latin typeface="Arial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609585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6pPr>
            <a:lvl7pPr marL="1219170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7pPr>
            <a:lvl8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8pPr>
            <a:lvl9pPr marL="2438339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sz="2400" kern="0" dirty="0"/>
              <a:t>Solution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0C7904-FE72-4992-86B6-957DD1E4F51E}"/>
              </a:ext>
            </a:extLst>
          </p:cNvPr>
          <p:cNvSpPr txBox="1"/>
          <p:nvPr/>
        </p:nvSpPr>
        <p:spPr>
          <a:xfrm>
            <a:off x="411480" y="85953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362503-6918-4C9A-BD21-EBD6608F5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4351338" cy="3969544"/>
          </a:xfrm>
        </p:spPr>
        <p:txBody>
          <a:bodyPr/>
          <a:lstStyle/>
          <a:p>
            <a:r>
              <a:rPr lang="en-US" dirty="0"/>
              <a:t>The Boson 640 met our imaging requirements, and we decided that a repackaging effort would be needed</a:t>
            </a:r>
          </a:p>
          <a:p>
            <a:r>
              <a:rPr lang="en-US" dirty="0"/>
              <a:t>The repackaging focused on passive thermal conduction, shock and vibe mitigation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284163" lvl="1" indent="0">
              <a:buNone/>
            </a:pPr>
            <a:endParaRPr lang="en-US" dirty="0"/>
          </a:p>
          <a:p>
            <a:pPr marL="284163" lvl="1" indent="0">
              <a:buNone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198BE8-F936-4F77-8A83-6EA1B7804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386" y="852488"/>
            <a:ext cx="2809622" cy="2324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D9B78DE-F72F-48C4-A63E-6853AF01E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672" y="2670048"/>
            <a:ext cx="1602828" cy="2001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E497695-2CB4-42E8-8199-530F2FAA3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19" y="3108676"/>
            <a:ext cx="1932147" cy="1372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543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7F981F-96FA-1043-9E08-B63AC7167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231" y="90297"/>
            <a:ext cx="6939605" cy="628650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00599B"/>
                </a:solidFill>
                <a:latin typeface="Arial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609585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6pPr>
            <a:lvl7pPr marL="1219170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7pPr>
            <a:lvl8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8pPr>
            <a:lvl9pPr marL="2438339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sz="2400" kern="0" dirty="0"/>
              <a:t>Build Process and Cost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0C7904-FE72-4992-86B6-957DD1E4F51E}"/>
              </a:ext>
            </a:extLst>
          </p:cNvPr>
          <p:cNvSpPr txBox="1"/>
          <p:nvPr/>
        </p:nvSpPr>
        <p:spPr>
          <a:xfrm>
            <a:off x="411480" y="85953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362503-6918-4C9A-BD21-EBD6608F5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274" y="852488"/>
            <a:ext cx="4700905" cy="3969544"/>
          </a:xfrm>
        </p:spPr>
        <p:txBody>
          <a:bodyPr/>
          <a:lstStyle/>
          <a:p>
            <a:r>
              <a:rPr lang="en-US" dirty="0"/>
              <a:t>Stock Boson 640 was partially disassembled and reinstalled into custom housing with custom interface board</a:t>
            </a:r>
          </a:p>
          <a:p>
            <a:r>
              <a:rPr lang="en-US" dirty="0"/>
              <a:t>Cost of custom camera is approximately $10,000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284163" lvl="1" indent="0">
              <a:buNone/>
            </a:pPr>
            <a:endParaRPr lang="en-US" dirty="0"/>
          </a:p>
          <a:p>
            <a:pPr marL="284163" lvl="1" indent="0">
              <a:buNone/>
            </a:pP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EE22C8-BD96-4E47-8684-0F16DE7E7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242" y="718945"/>
            <a:ext cx="2662473" cy="17738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CE2C1DB-FE4D-49D0-9514-B7D8D61FB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301" y="2650681"/>
            <a:ext cx="2754357" cy="1929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ECB4DCD-32AD-45F4-9FBA-B399516A11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" b="18"/>
          <a:stretch/>
        </p:blipFill>
        <p:spPr>
          <a:xfrm>
            <a:off x="868680" y="2650682"/>
            <a:ext cx="2550216" cy="1929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2318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7F981F-96FA-1043-9E08-B63AC7167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231" y="90297"/>
            <a:ext cx="6939605" cy="628650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00599B"/>
                </a:solidFill>
                <a:latin typeface="Arial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609585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6pPr>
            <a:lvl7pPr marL="1219170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7pPr>
            <a:lvl8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8pPr>
            <a:lvl9pPr marL="2438339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sz="2400" kern="0" dirty="0"/>
              <a:t>Testing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0C7904-FE72-4992-86B6-957DD1E4F51E}"/>
              </a:ext>
            </a:extLst>
          </p:cNvPr>
          <p:cNvSpPr txBox="1"/>
          <p:nvPr/>
        </p:nvSpPr>
        <p:spPr>
          <a:xfrm>
            <a:off x="411480" y="85953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362503-6918-4C9A-BD21-EBD6608F5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4351338" cy="3969544"/>
          </a:xfrm>
        </p:spPr>
        <p:txBody>
          <a:bodyPr/>
          <a:lstStyle/>
          <a:p>
            <a:r>
              <a:rPr lang="en-US" dirty="0"/>
              <a:t>After assembly, several environmental tests were performed</a:t>
            </a:r>
          </a:p>
          <a:p>
            <a:pPr lvl="1"/>
            <a:r>
              <a:rPr lang="en-US" dirty="0"/>
              <a:t>Thermal vacuum</a:t>
            </a:r>
          </a:p>
          <a:p>
            <a:pPr lvl="1"/>
            <a:r>
              <a:rPr lang="en-US" dirty="0"/>
              <a:t>Vibe testing</a:t>
            </a:r>
          </a:p>
          <a:p>
            <a:pPr lvl="1"/>
            <a:r>
              <a:rPr lang="en-US" dirty="0"/>
              <a:t>Radiation testing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284163" lvl="1" indent="0">
              <a:buNone/>
            </a:pPr>
            <a:endParaRPr lang="en-US" dirty="0"/>
          </a:p>
          <a:p>
            <a:pPr marL="284163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5487C4-AF93-4A4F-80FA-006531050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692" y="950976"/>
            <a:ext cx="3297936" cy="2473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9821A1-2F15-4B21-96AE-13FFE7D17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2503170"/>
            <a:ext cx="2720340" cy="2040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931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7F981F-96FA-1043-9E08-B63AC7167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231" y="90297"/>
            <a:ext cx="6939605" cy="628650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00599B"/>
                </a:solidFill>
                <a:latin typeface="Arial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609585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6pPr>
            <a:lvl7pPr marL="1219170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7pPr>
            <a:lvl8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8pPr>
            <a:lvl9pPr marL="2438339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sz="2400" kern="0" dirty="0"/>
              <a:t>Technology Readiness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0C7904-FE72-4992-86B6-957DD1E4F51E}"/>
              </a:ext>
            </a:extLst>
          </p:cNvPr>
          <p:cNvSpPr txBox="1"/>
          <p:nvPr/>
        </p:nvSpPr>
        <p:spPr>
          <a:xfrm>
            <a:off x="411480" y="85953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362503-6918-4C9A-BD21-EBD6608F5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4351338" cy="3969544"/>
          </a:xfrm>
        </p:spPr>
        <p:txBody>
          <a:bodyPr/>
          <a:lstStyle/>
          <a:p>
            <a:r>
              <a:rPr lang="en-US" dirty="0"/>
              <a:t>Cameras are installed in the vehicle and the mission is scheduled to fly November 1</a:t>
            </a:r>
            <a:r>
              <a:rPr lang="en-US" baseline="30000" dirty="0"/>
              <a:t>st</a:t>
            </a:r>
            <a:r>
              <a:rPr lang="en-US" dirty="0"/>
              <a:t> 2022</a:t>
            </a:r>
          </a:p>
          <a:p>
            <a:r>
              <a:rPr lang="en-US" dirty="0"/>
              <a:t>Cameras are at TRL 8, will be 9 by end of this year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284163" lvl="1" indent="0">
              <a:buNone/>
            </a:pPr>
            <a:endParaRPr lang="en-US" dirty="0"/>
          </a:p>
          <a:p>
            <a:pPr marL="284163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B9C38A-7F47-48EA-8D64-4A695936A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084" y="852488"/>
            <a:ext cx="2879441" cy="3177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D2243F-D09B-4C5A-A6DF-5E527C675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064" y="2384298"/>
            <a:ext cx="2690812" cy="20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81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7F981F-96FA-1043-9E08-B63AC7167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00599B"/>
                </a:solidFill>
                <a:latin typeface="Arial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609585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6pPr>
            <a:lvl7pPr marL="1219170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7pPr>
            <a:lvl8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8pPr>
            <a:lvl9pPr marL="2438339" algn="ctr" rtl="0" eaLnBrk="1" fontAlgn="base" hangingPunct="1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sz="2400" kern="0" dirty="0"/>
              <a:t>NASA Technology Transfer Portal</a:t>
            </a:r>
          </a:p>
        </p:txBody>
      </p:sp>
      <p:pic>
        <p:nvPicPr>
          <p:cNvPr id="6" name="Picture 5" descr="Screen Shot 2015-10-21 at 1.13.13 PM.png">
            <a:extLst>
              <a:ext uri="{FF2B5EF4-FFF2-40B4-BE49-F238E27FC236}">
                <a16:creationId xmlns:a16="http://schemas.microsoft.com/office/drawing/2014/main" id="{EB8802A8-BE9F-C348-AC4D-FC7C90D8AE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9642" y="1209560"/>
            <a:ext cx="4389117" cy="2548591"/>
          </a:xfrm>
          <a:prstGeom prst="rect">
            <a:avLst/>
          </a:prstGeom>
        </p:spPr>
      </p:pic>
      <p:pic>
        <p:nvPicPr>
          <p:cNvPr id="7" name="Picture 6" descr="Screen Shot 2015-10-21 at 1.13.13 PM.png">
            <a:extLst>
              <a:ext uri="{FF2B5EF4-FFF2-40B4-BE49-F238E27FC236}">
                <a16:creationId xmlns:a16="http://schemas.microsoft.com/office/drawing/2014/main" id="{6D3A0855-8DFE-3246-9CB2-35149E82F6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4729655" y="1111026"/>
            <a:ext cx="4185943" cy="2647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22D85A-73AA-C543-9C29-4FD6047CF504}"/>
              </a:ext>
            </a:extLst>
          </p:cNvPr>
          <p:cNvSpPr/>
          <p:nvPr/>
        </p:nvSpPr>
        <p:spPr>
          <a:xfrm>
            <a:off x="2250626" y="393394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kern="0" dirty="0" err="1"/>
              <a:t>technology.nasa.gov</a:t>
            </a:r>
            <a:r>
              <a:rPr lang="en-US" sz="2000" b="1" kern="0" dirty="0"/>
              <a:t>/patents</a:t>
            </a:r>
          </a:p>
          <a:p>
            <a:pPr algn="ctr"/>
            <a:r>
              <a:rPr lang="en-US" sz="2000" b="1" kern="0" dirty="0"/>
              <a:t>https://</a:t>
            </a:r>
            <a:r>
              <a:rPr lang="en-US" sz="2000" b="1" kern="0" dirty="0" err="1"/>
              <a:t>software.nasa.gov</a:t>
            </a:r>
            <a:r>
              <a:rPr lang="en-US" sz="2000" b="1" kern="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795805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DA058-EAF5-724B-9189-D61047C3C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2282" y="1552903"/>
            <a:ext cx="4351338" cy="327701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1. Standard Commercial License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/>
              <a:t>Available in Exclusive and 	Nonexclusive.</a:t>
            </a:r>
          </a:p>
          <a:p>
            <a:pPr marL="0" indent="0">
              <a:buNone/>
            </a:pPr>
            <a:r>
              <a:rPr lang="en-US" b="1" dirty="0"/>
              <a:t>2. Evaluation License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/>
              <a:t>Cost $2,500 and last 1 year.</a:t>
            </a:r>
          </a:p>
          <a:p>
            <a:pPr marL="0" indent="0">
              <a:buNone/>
            </a:pPr>
            <a:r>
              <a:rPr lang="en-US" b="1" dirty="0"/>
              <a:t>3. Startup License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/>
              <a:t>For companies less than 24 	months old and zero upfront fees.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770B3D-954F-BB4B-AB38-E89235ABDF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158" y="1021202"/>
            <a:ext cx="4504753" cy="342444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9815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096F-6F8F-1544-B5C2-7018F065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194DC-8C22-C34A-A6DD-D0060F960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1600" dirty="0"/>
              <a:t>NASA Marshall Space Flight Center</a:t>
            </a:r>
          </a:p>
          <a:p>
            <a:pPr marL="0" indent="0" algn="ctr">
              <a:buNone/>
            </a:pPr>
            <a:r>
              <a:rPr lang="en-US" sz="1600" dirty="0"/>
              <a:t>Technology Transfer Office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Ruggedized Infrared Camera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400" dirty="0"/>
              <a:t>Visit the link below to license the technology. </a:t>
            </a:r>
            <a:r>
              <a:rPr lang="en-US" sz="1400" dirty="0">
                <a:hlinkClick r:id="rId2"/>
              </a:rPr>
              <a:t>https://technology.nasa.gov/patent/MFS-TOPS-108</a:t>
            </a:r>
            <a:endParaRPr lang="en-US" sz="1400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400" dirty="0"/>
              <a:t>Have questions or comments after the presentation? Feel free to contact us!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1400" dirty="0"/>
              <a:t>Phone: (202) 358-7432</a:t>
            </a:r>
            <a:br>
              <a:rPr lang="en-US" sz="1400" dirty="0"/>
            </a:br>
            <a:r>
              <a:rPr lang="en-US" sz="1400" dirty="0"/>
              <a:t>E-mail: </a:t>
            </a:r>
            <a:r>
              <a:rPr lang="en-US" sz="1400" u="sng" dirty="0">
                <a:hlinkClick r:id="rId3"/>
              </a:rPr>
              <a:t>Agency-Patent-Licensing@mail.nasa.gov</a:t>
            </a:r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1EA0DA-E262-4E40-8E49-04F89FE1AAB2}"/>
              </a:ext>
            </a:extLst>
          </p:cNvPr>
          <p:cNvSpPr txBox="1"/>
          <p:nvPr/>
        </p:nvSpPr>
        <p:spPr>
          <a:xfrm>
            <a:off x="-1524000" y="-609600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B5276E-E917-EC4B-A5FF-9F080619C5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" b="18"/>
          <a:stretch/>
        </p:blipFill>
        <p:spPr>
          <a:xfrm>
            <a:off x="591206" y="852488"/>
            <a:ext cx="3829563" cy="2897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6B6CC0-EF7A-2640-A0DA-2481C59BBFAA}"/>
              </a:ext>
            </a:extLst>
          </p:cNvPr>
          <p:cNvSpPr txBox="1"/>
          <p:nvPr/>
        </p:nvSpPr>
        <p:spPr>
          <a:xfrm>
            <a:off x="457200" y="3815255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046C79-118C-7846-A8B7-D5BD32DD865C}"/>
              </a:ext>
            </a:extLst>
          </p:cNvPr>
          <p:cNvSpPr txBox="1"/>
          <p:nvPr/>
        </p:nvSpPr>
        <p:spPr>
          <a:xfrm>
            <a:off x="4572000" y="4934607"/>
            <a:ext cx="0" cy="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8097378"/>
      </p:ext>
    </p:extLst>
  </p:cSld>
  <p:clrMapOvr>
    <a:masterClrMapping/>
  </p:clrMapOvr>
</p:sld>
</file>

<file path=ppt/theme/theme1.xml><?xml version="1.0" encoding="utf-8"?>
<a:theme xmlns:a="http://schemas.openxmlformats.org/drawingml/2006/main" name="T2 Widescreen Template 201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666666"/>
      </a:lt2>
      <a:accent1>
        <a:srgbClr val="BB3249"/>
      </a:accent1>
      <a:accent2>
        <a:srgbClr val="0662A1"/>
      </a:accent2>
      <a:accent3>
        <a:srgbClr val="A200D7"/>
      </a:accent3>
      <a:accent4>
        <a:srgbClr val="44B140"/>
      </a:accent4>
      <a:accent5>
        <a:srgbClr val="FCD156"/>
      </a:accent5>
      <a:accent6>
        <a:srgbClr val="F0620B"/>
      </a:accent6>
      <a:hlink>
        <a:srgbClr val="2369BF"/>
      </a:hlink>
      <a:folHlink>
        <a:srgbClr val="7129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sz="2800" b="1" dirty="0" smtClean="0">
            <a:solidFill>
              <a:srgbClr val="00599B"/>
            </a:solidFill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>
        <a:noAutofit/>
      </a:bodyPr>
      <a:lstStyle>
        <a:defPPr marL="342900" indent="-342900" eaLnBrk="1" fontAlgn="auto" hangingPunct="1">
          <a:spcBef>
            <a:spcPts val="0"/>
          </a:spcBef>
          <a:spcAft>
            <a:spcPts val="600"/>
          </a:spcAft>
          <a:defRPr sz="1400" b="1" dirty="0">
            <a:solidFill>
              <a:schemeClr val="accent2"/>
            </a:solidFill>
            <a:latin typeface="Arial"/>
            <a:cs typeface="Arial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7  -  Compatibility Mode" id="{9FFF8C1F-858D-BA4F-AB5F-F6E955AC2785}" vid="{142962A8-367F-1745-A250-FD52B5CD27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T2 Widescreen Template 2017</Template>
  <TotalTime>6192</TotalTime>
  <Words>327</Words>
  <Application>Microsoft Macintosh PowerPoint</Application>
  <PresentationFormat>On-screen Show (16:9)</PresentationFormat>
  <Paragraphs>58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HelveticaNeueLT Std Med</vt:lpstr>
      <vt:lpstr>Wingdings</vt:lpstr>
      <vt:lpstr>T2 Widescreen Template 2017</vt:lpstr>
      <vt:lpstr>PowerPoint Presentation</vt:lpstr>
      <vt:lpstr>Camera’s Use</vt:lpstr>
      <vt:lpstr>PowerPoint Presentation</vt:lpstr>
      <vt:lpstr>Problem Statement</vt:lpstr>
      <vt:lpstr>Solution</vt:lpstr>
      <vt:lpstr>Build Process and Cost</vt:lpstr>
      <vt:lpstr>Testing</vt:lpstr>
      <vt:lpstr>Technology Readiness Level</vt:lpstr>
      <vt:lpstr>NASA Technology Transfer Portal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Larsen, Jordan A. (MSFC-ST22)[MITS II]</dc:creator>
  <cp:lastModifiedBy>Larsen, Jordan A. (MSFC-ST22)[ACUITY EDGE]</cp:lastModifiedBy>
  <cp:revision>49</cp:revision>
  <cp:lastPrinted>2018-03-13T15:51:15Z</cp:lastPrinted>
  <dcterms:created xsi:type="dcterms:W3CDTF">2020-06-03T18:50:54Z</dcterms:created>
  <dcterms:modified xsi:type="dcterms:W3CDTF">2022-09-21T16:18:39Z</dcterms:modified>
</cp:coreProperties>
</file>