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Lst>
  <p:notesMasterIdLst>
    <p:notesMasterId r:id="rId13"/>
  </p:notesMasterIdLst>
  <p:sldIdLst>
    <p:sldId id="957" r:id="rId3"/>
    <p:sldId id="958" r:id="rId4"/>
    <p:sldId id="970" r:id="rId5"/>
    <p:sldId id="967" r:id="rId6"/>
    <p:sldId id="260" r:id="rId7"/>
    <p:sldId id="961" r:id="rId8"/>
    <p:sldId id="969" r:id="rId9"/>
    <p:sldId id="964" r:id="rId10"/>
    <p:sldId id="608" r:id="rId11"/>
    <p:sldId id="9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B780"/>
    <a:srgbClr val="E9A6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98CBF4-24D8-E14B-B641-593ADB932162}" v="726" dt="2022-09-22T15:09:31.8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9"/>
    <p:restoredTop sz="94694"/>
  </p:normalViewPr>
  <p:slideViewPr>
    <p:cSldViewPr snapToGrid="0">
      <p:cViewPr>
        <p:scale>
          <a:sx n="156" d="100"/>
          <a:sy n="156" d="100"/>
        </p:scale>
        <p:origin x="144" y="-1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DC761-3E50-D540-ACBF-E2AA8D7DCDCF}" type="datetimeFigureOut">
              <a:rPr lang="en-US" smtClean="0"/>
              <a:t>9/22/22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FD980-C179-054F-9B6A-F6E0091B741D}" type="slidenum">
              <a:rPr lang="en-US" smtClean="0"/>
              <a:t>‹#›</a:t>
            </a:fld>
            <a:endParaRPr lang="en-US"/>
          </a:p>
        </p:txBody>
      </p:sp>
    </p:spTree>
    <p:extLst>
      <p:ext uri="{BB962C8B-B14F-4D97-AF65-F5344CB8AC3E}">
        <p14:creationId xmlns:p14="http://schemas.microsoft.com/office/powerpoint/2010/main" val="75980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FD980-C179-054F-9B6A-F6E0091B741D}" type="slidenum">
              <a:rPr lang="en-US" smtClean="0"/>
              <a:t>1</a:t>
            </a:fld>
            <a:endParaRPr lang="en-US"/>
          </a:p>
        </p:txBody>
      </p:sp>
    </p:spTree>
    <p:extLst>
      <p:ext uri="{BB962C8B-B14F-4D97-AF65-F5344CB8AC3E}">
        <p14:creationId xmlns:p14="http://schemas.microsoft.com/office/powerpoint/2010/main" val="328558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35F05-AE67-D54C-A74A-DE897E557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7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3EB53-50E3-2E46-9696-4BF3F97E8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89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pubs.acs.org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/10.1021/acs.estlett.1c00173</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3EB53-50E3-2E46-9696-4BF3F97E8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59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—&gt; Demonstrating new observing approaches: The combination of passive NO2 and HCHO observations with active remote sensing of ozone and aerosols are enabling a more complete visualization of chemical weather.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slide shows this with the TRACER-AQ payload which really turned out to be a game changer for air quality airborne remote sensing.  These measurements provide an unmatched spatial resolution of measurements of ozone and aerosols and the ingredients needed chemically create these harmful pollutants.  The speed/endurance of the Gulfstream aircraft at NASA have amplified the amount of scientific data we can collect during these airborne missions.  This will accelerate the use of data collected under the TEMPO mission during the 2023 STAQS deployment and ASIA-AQ under their TEMPO sister/GEMS.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3EB53-50E3-2E46-9696-4BF3F97E8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322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https://</a:t>
            </a:r>
            <a:r>
              <a:rPr lang="en-US" sz="1200" kern="1200" err="1">
                <a:solidFill>
                  <a:schemeClr val="tx1"/>
                </a:solidFill>
                <a:effectLst/>
                <a:latin typeface="+mn-lt"/>
                <a:ea typeface="+mn-ea"/>
                <a:cs typeface="+mn-cs"/>
              </a:rPr>
              <a:t>pubs.acs.org</a:t>
            </a:r>
            <a:r>
              <a:rPr lang="en-US" sz="1200" kern="1200">
                <a:solidFill>
                  <a:schemeClr val="tx1"/>
                </a:solidFill>
                <a:effectLst/>
                <a:latin typeface="+mn-lt"/>
                <a:ea typeface="+mn-ea"/>
                <a:cs typeface="+mn-cs"/>
              </a:rPr>
              <a:t>/</a:t>
            </a:r>
            <a:r>
              <a:rPr lang="en-US" sz="1200" kern="1200" err="1">
                <a:solidFill>
                  <a:schemeClr val="tx1"/>
                </a:solidFill>
                <a:effectLst/>
                <a:latin typeface="+mn-lt"/>
                <a:ea typeface="+mn-ea"/>
                <a:cs typeface="+mn-cs"/>
              </a:rPr>
              <a:t>doi</a:t>
            </a:r>
            <a:r>
              <a:rPr lang="en-US" sz="1200" kern="1200">
                <a:solidFill>
                  <a:schemeClr val="tx1"/>
                </a:solidFill>
                <a:effectLst/>
                <a:latin typeface="+mn-lt"/>
                <a:ea typeface="+mn-ea"/>
                <a:cs typeface="+mn-cs"/>
              </a:rPr>
              <a:t>/10.1021/acs.estlett.1c00173</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3EB53-50E3-2E46-9696-4BF3F97E8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07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35F05-AE67-D54C-A74A-DE897E557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960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13A5CE-32D1-BE4E-90DE-9543110AA21E}" type="datetimeFigureOut">
              <a:rPr lang="en-US" smtClean="0"/>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72627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546727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47080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13A5CE-32D1-BE4E-90DE-9543110AA21E}" type="datetimeFigureOut">
              <a:rPr lang="en-US" smtClean="0"/>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1978556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457907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13A5CE-32D1-BE4E-90DE-9543110AA21E}" type="datetimeFigureOut">
              <a:rPr lang="en-US" smtClean="0"/>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318453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13A5CE-32D1-BE4E-90DE-9543110AA21E}" type="datetimeFigureOut">
              <a:rPr lang="en-US" smtClean="0"/>
              <a:t>9/22/22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125760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13A5CE-32D1-BE4E-90DE-9543110AA21E}" type="datetimeFigureOut">
              <a:rPr lang="en-US" smtClean="0"/>
              <a:t>9/22/22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540583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13A5CE-32D1-BE4E-90DE-9543110AA21E}" type="datetimeFigureOut">
              <a:rPr lang="en-US" smtClean="0"/>
              <a:t>9/22/22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042317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3A5CE-32D1-BE4E-90DE-9543110AA21E}" type="datetimeFigureOut">
              <a:rPr lang="en-US" smtClean="0"/>
              <a:t>9/22/22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1191928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13A5CE-32D1-BE4E-90DE-9543110AA21E}" type="datetimeFigureOut">
              <a:rPr lang="en-US" smtClean="0"/>
              <a:t>9/22/22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17863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626549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13A5CE-32D1-BE4E-90DE-9543110AA21E}" type="datetimeFigureOut">
              <a:rPr lang="en-US" smtClean="0"/>
              <a:t>9/22/22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79617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689038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347979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13A5CE-32D1-BE4E-90DE-9543110AA21E}" type="datetimeFigureOut">
              <a:rPr lang="en-US" smtClean="0"/>
              <a:t>9/22/22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342394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13A5CE-32D1-BE4E-90DE-9543110AA21E}" type="datetimeFigureOut">
              <a:rPr lang="en-US" smtClean="0"/>
              <a:t>9/22/22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1957470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13A5CE-32D1-BE4E-90DE-9543110AA21E}" type="datetimeFigureOut">
              <a:rPr lang="en-US" smtClean="0"/>
              <a:t>9/22/22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241538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13A5CE-32D1-BE4E-90DE-9543110AA21E}" type="datetimeFigureOut">
              <a:rPr lang="en-US" smtClean="0"/>
              <a:t>9/22/22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34492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3A5CE-32D1-BE4E-90DE-9543110AA21E}" type="datetimeFigureOut">
              <a:rPr lang="en-US" smtClean="0"/>
              <a:t>9/22/22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4269659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13A5CE-32D1-BE4E-90DE-9543110AA21E}" type="datetimeFigureOut">
              <a:rPr lang="en-US" smtClean="0"/>
              <a:t>9/22/22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400605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13A5CE-32D1-BE4E-90DE-9543110AA21E}" type="datetimeFigureOut">
              <a:rPr lang="en-US" smtClean="0"/>
              <a:t>9/22/22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129831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3A5CE-32D1-BE4E-90DE-9543110AA21E}" type="datetimeFigureOut">
              <a:rPr lang="en-US" smtClean="0"/>
              <a:t>9/22/22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2C3B4-2654-8747-A929-C064D93F59B1}" type="slidenum">
              <a:rPr lang="en-US" smtClean="0"/>
              <a:t>‹#›</a:t>
            </a:fld>
            <a:endParaRPr lang="en-US"/>
          </a:p>
        </p:txBody>
      </p:sp>
    </p:spTree>
    <p:extLst>
      <p:ext uri="{BB962C8B-B14F-4D97-AF65-F5344CB8AC3E}">
        <p14:creationId xmlns:p14="http://schemas.microsoft.com/office/powerpoint/2010/main" val="135723070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3A5CE-32D1-BE4E-90DE-9543110AA21E}" type="datetimeFigureOut">
              <a:rPr lang="en-US" smtClean="0"/>
              <a:t>9/22/22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2C3B4-2654-8747-A929-C064D93F59B1}" type="slidenum">
              <a:rPr lang="en-US" smtClean="0"/>
              <a:t>‹#›</a:t>
            </a:fld>
            <a:endParaRPr lang="en-US"/>
          </a:p>
        </p:txBody>
      </p:sp>
    </p:spTree>
    <p:extLst>
      <p:ext uri="{BB962C8B-B14F-4D97-AF65-F5344CB8AC3E}">
        <p14:creationId xmlns:p14="http://schemas.microsoft.com/office/powerpoint/2010/main" val="212623878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hyperlink" Target="mailto:laura.m.judd@nasa.gov" TargetMode="External"/><Relationship Id="rId4" Type="http://schemas.openxmlformats.org/officeDocument/2006/relationships/hyperlink" Target="mailto:john.t.sullivan@nas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gif"/><Relationship Id="rId7"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gif"/><Relationship Id="rId11" Type="http://schemas.openxmlformats.org/officeDocument/2006/relationships/image" Target="../media/image16.jpg"/><Relationship Id="rId5" Type="http://schemas.openxmlformats.org/officeDocument/2006/relationships/image" Target="../media/image10.gif"/><Relationship Id="rId10" Type="http://schemas.openxmlformats.org/officeDocument/2006/relationships/image" Target="../media/image15.emf"/><Relationship Id="rId4" Type="http://schemas.openxmlformats.org/officeDocument/2006/relationships/image" Target="../media/image9.gif"/><Relationship Id="rId9"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doi.org/10.1021/acs.estlett.1c00173"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B5AE90-8FCF-7D2F-82DE-9A66F57B940E}"/>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7BF8E633-2E58-50C5-7379-B498CFC09115}"/>
              </a:ext>
            </a:extLst>
          </p:cNvPr>
          <p:cNvSpPr txBox="1"/>
          <p:nvPr/>
        </p:nvSpPr>
        <p:spPr>
          <a:xfrm>
            <a:off x="2068286" y="5323114"/>
            <a:ext cx="3793895" cy="646331"/>
          </a:xfrm>
          <a:prstGeom prst="rect">
            <a:avLst/>
          </a:prstGeom>
          <a:solidFill>
            <a:schemeClr val="bg1">
              <a:alpha val="51000"/>
            </a:schemeClr>
          </a:solidFill>
        </p:spPr>
        <p:txBody>
          <a:bodyPr wrap="square" rtlCol="0">
            <a:spAutoFit/>
          </a:bodyPr>
          <a:lstStyle/>
          <a:p>
            <a:pPr algn="ctr"/>
            <a:r>
              <a:rPr lang="en-US">
                <a:latin typeface="Helvetica" pitchFamily="2" charset="0"/>
              </a:rPr>
              <a:t>Update on TEMPO from </a:t>
            </a:r>
            <a:r>
              <a:rPr lang="en-US" err="1">
                <a:latin typeface="Helvetica" pitchFamily="2" charset="0"/>
              </a:rPr>
              <a:t>Xiong</a:t>
            </a:r>
            <a:r>
              <a:rPr lang="en-US">
                <a:latin typeface="Helvetica" pitchFamily="2" charset="0"/>
              </a:rPr>
              <a:t> Liu later this morning! </a:t>
            </a:r>
          </a:p>
        </p:txBody>
      </p:sp>
      <p:sp>
        <p:nvSpPr>
          <p:cNvPr id="6" name="TextBox 5">
            <a:extLst>
              <a:ext uri="{FF2B5EF4-FFF2-40B4-BE49-F238E27FC236}">
                <a16:creationId xmlns:a16="http://schemas.microsoft.com/office/drawing/2014/main" id="{CC77B944-9F88-066A-081F-7EC7D0B0BC82}"/>
              </a:ext>
            </a:extLst>
          </p:cNvPr>
          <p:cNvSpPr txBox="1"/>
          <p:nvPr/>
        </p:nvSpPr>
        <p:spPr>
          <a:xfrm>
            <a:off x="0" y="0"/>
            <a:ext cx="12188952" cy="830997"/>
          </a:xfrm>
          <a:prstGeom prst="rect">
            <a:avLst/>
          </a:prstGeom>
          <a:noFill/>
        </p:spPr>
        <p:txBody>
          <a:bodyPr wrap="square" lIns="91440" tIns="45720" rIns="91440" bIns="45720" rtlCol="0" anchor="t">
            <a:spAutoFit/>
          </a:bodyPr>
          <a:lstStyle/>
          <a:p>
            <a:pPr algn="ctr"/>
            <a:r>
              <a:rPr lang="en-US" sz="2400" dirty="0">
                <a:latin typeface="Helvetica"/>
                <a:cs typeface="Helvetica"/>
              </a:rPr>
              <a:t>Summer 2023 offers the first opportunity for measurements over the North American component of the Geostationary Air Quality Constellation.</a:t>
            </a:r>
          </a:p>
        </p:txBody>
      </p:sp>
    </p:spTree>
    <p:extLst>
      <p:ext uri="{BB962C8B-B14F-4D97-AF65-F5344CB8AC3E}">
        <p14:creationId xmlns:p14="http://schemas.microsoft.com/office/powerpoint/2010/main" val="342825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30EDB39-7FE9-E0A1-F499-97C791EC321F}"/>
              </a:ext>
            </a:extLst>
          </p:cNvPr>
          <p:cNvSpPr>
            <a:spLocks noGrp="1"/>
          </p:cNvSpPr>
          <p:nvPr>
            <p:ph type="title"/>
          </p:nvPr>
        </p:nvSpPr>
        <p:spPr>
          <a:xfrm>
            <a:off x="0" y="-284162"/>
            <a:ext cx="10515600" cy="2852737"/>
          </a:xfrm>
        </p:spPr>
        <p:txBody>
          <a:bodyPr/>
          <a:lstStyle/>
          <a:p>
            <a:r>
              <a:rPr lang="en-US" b="1" dirty="0">
                <a:latin typeface="Helvetica" pitchFamily="2" charset="0"/>
              </a:rPr>
              <a:t>Looking forward to working together next summer!</a:t>
            </a:r>
          </a:p>
        </p:txBody>
      </p:sp>
      <p:sp>
        <p:nvSpPr>
          <p:cNvPr id="12" name="Text Placeholder 11">
            <a:extLst>
              <a:ext uri="{FF2B5EF4-FFF2-40B4-BE49-F238E27FC236}">
                <a16:creationId xmlns:a16="http://schemas.microsoft.com/office/drawing/2014/main" id="{23D1AAAE-FE17-9168-201F-86DAAF82BAED}"/>
              </a:ext>
            </a:extLst>
          </p:cNvPr>
          <p:cNvSpPr>
            <a:spLocks noGrp="1"/>
          </p:cNvSpPr>
          <p:nvPr>
            <p:ph type="body" idx="1"/>
          </p:nvPr>
        </p:nvSpPr>
        <p:spPr>
          <a:xfrm>
            <a:off x="95250" y="5357813"/>
            <a:ext cx="10515600" cy="1500187"/>
          </a:xfrm>
        </p:spPr>
        <p:txBody>
          <a:bodyPr/>
          <a:lstStyle/>
          <a:p>
            <a:r>
              <a:rPr lang="en-US" dirty="0">
                <a:latin typeface="Helvetica" pitchFamily="2" charset="0"/>
              </a:rPr>
              <a:t>Contact: </a:t>
            </a:r>
          </a:p>
          <a:p>
            <a:r>
              <a:rPr lang="en-US" dirty="0">
                <a:latin typeface="Helvetica" pitchFamily="2" charset="0"/>
              </a:rPr>
              <a:t>John Sullivan (</a:t>
            </a:r>
            <a:r>
              <a:rPr lang="en-US" dirty="0">
                <a:latin typeface="Helvetica" pitchFamily="2" charset="0"/>
                <a:hlinkClick r:id="rId4"/>
              </a:rPr>
              <a:t>john.t.sullivan@nasa.gov</a:t>
            </a:r>
            <a:r>
              <a:rPr lang="en-US" dirty="0">
                <a:latin typeface="Helvetica" pitchFamily="2" charset="0"/>
              </a:rPr>
              <a:t>) </a:t>
            </a:r>
          </a:p>
          <a:p>
            <a:r>
              <a:rPr lang="en-US" dirty="0">
                <a:latin typeface="Helvetica" pitchFamily="2" charset="0"/>
              </a:rPr>
              <a:t>Laura Judd (</a:t>
            </a:r>
            <a:r>
              <a:rPr lang="en-US" dirty="0">
                <a:latin typeface="Helvetica" pitchFamily="2" charset="0"/>
                <a:hlinkClick r:id="rId5"/>
              </a:rPr>
              <a:t>laura.m.judd@nasa.gov</a:t>
            </a:r>
            <a:r>
              <a:rPr lang="en-US" dirty="0">
                <a:latin typeface="Helvetica" pitchFamily="2" charset="0"/>
              </a:rPr>
              <a:t>) </a:t>
            </a:r>
          </a:p>
          <a:p>
            <a:endParaRPr lang="en-US" dirty="0">
              <a:latin typeface="Helvetica" pitchFamily="2" charset="0"/>
            </a:endParaRPr>
          </a:p>
        </p:txBody>
      </p:sp>
    </p:spTree>
    <p:extLst>
      <p:ext uri="{BB962C8B-B14F-4D97-AF65-F5344CB8AC3E}">
        <p14:creationId xmlns:p14="http://schemas.microsoft.com/office/powerpoint/2010/main" val="4162744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60F624-FF9E-0045-E856-A9EB1A932652}"/>
              </a:ext>
            </a:extLst>
          </p:cNvPr>
          <p:cNvSpPr/>
          <p:nvPr/>
        </p:nvSpPr>
        <p:spPr>
          <a:xfrm>
            <a:off x="4135622" y="320910"/>
            <a:ext cx="7908399" cy="3979545"/>
          </a:xfrm>
          <a:prstGeom prst="rect">
            <a:avLst/>
          </a:prstGeom>
          <a:solidFill>
            <a:schemeClr val="bg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lumOff val="15000"/>
                </a:schemeClr>
              </a:solidFill>
            </a:endParaRPr>
          </a:p>
        </p:txBody>
      </p:sp>
      <p:pic>
        <p:nvPicPr>
          <p:cNvPr id="19" name="Picture 18" descr="A solar panel on a roof&#10;&#10;Description automatically generated with medium confidence">
            <a:extLst>
              <a:ext uri="{FF2B5EF4-FFF2-40B4-BE49-F238E27FC236}">
                <a16:creationId xmlns:a16="http://schemas.microsoft.com/office/drawing/2014/main" id="{BFE52876-AABD-D840-B424-94C527EB8D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2484" y="5316948"/>
            <a:ext cx="1922751" cy="1445289"/>
          </a:xfrm>
          <a:prstGeom prst="rect">
            <a:avLst/>
          </a:prstGeom>
          <a:ln>
            <a:solidFill>
              <a:schemeClr val="tx1"/>
            </a:solidFill>
          </a:ln>
        </p:spPr>
      </p:pic>
      <p:pic>
        <p:nvPicPr>
          <p:cNvPr id="1028" name="Picture 4" descr="TOLNet Logo">
            <a:extLst>
              <a:ext uri="{FF2B5EF4-FFF2-40B4-BE49-F238E27FC236}">
                <a16:creationId xmlns:a16="http://schemas.microsoft.com/office/drawing/2014/main" id="{86E688DC-2043-7D4E-9097-EE03BCA7598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51727" r="7362"/>
          <a:stretch/>
        </p:blipFill>
        <p:spPr bwMode="auto">
          <a:xfrm>
            <a:off x="9427947" y="4954801"/>
            <a:ext cx="2764053" cy="10789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B9FA1E8-F517-1246-A536-029452D0C520}"/>
              </a:ext>
            </a:extLst>
          </p:cNvPr>
          <p:cNvSpPr txBox="1"/>
          <p:nvPr/>
        </p:nvSpPr>
        <p:spPr>
          <a:xfrm>
            <a:off x="4281583" y="4486106"/>
            <a:ext cx="814180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pitchFamily="2" charset="0"/>
                <a:ea typeface="+mn-ea"/>
                <a:cs typeface="+mn-cs"/>
              </a:rPr>
              <a:t>Includes deployment of airborne and ground-based remote sensing observations</a:t>
            </a:r>
          </a:p>
        </p:txBody>
      </p:sp>
      <p:sp>
        <p:nvSpPr>
          <p:cNvPr id="27" name="TextBox 26">
            <a:extLst>
              <a:ext uri="{FF2B5EF4-FFF2-40B4-BE49-F238E27FC236}">
                <a16:creationId xmlns:a16="http://schemas.microsoft.com/office/drawing/2014/main" id="{ACEC3BF5-503B-4D4D-869A-E323BEB3B7A4}"/>
              </a:ext>
            </a:extLst>
          </p:cNvPr>
          <p:cNvSpPr txBox="1"/>
          <p:nvPr/>
        </p:nvSpPr>
        <p:spPr>
          <a:xfrm>
            <a:off x="7402046" y="5306511"/>
            <a:ext cx="110077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rPr>
              <a:t>Pandora</a:t>
            </a:r>
          </a:p>
        </p:txBody>
      </p:sp>
      <p:sp>
        <p:nvSpPr>
          <p:cNvPr id="28" name="TextBox 27">
            <a:extLst>
              <a:ext uri="{FF2B5EF4-FFF2-40B4-BE49-F238E27FC236}">
                <a16:creationId xmlns:a16="http://schemas.microsoft.com/office/drawing/2014/main" id="{0847F875-2A11-9D42-9F1E-6A52F0BFBF35}"/>
              </a:ext>
            </a:extLst>
          </p:cNvPr>
          <p:cNvSpPr txBox="1"/>
          <p:nvPr/>
        </p:nvSpPr>
        <p:spPr>
          <a:xfrm>
            <a:off x="9712772" y="5756779"/>
            <a:ext cx="163085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Helvetica" pitchFamily="2" charset="0"/>
                <a:ea typeface="+mn-ea"/>
                <a:cs typeface="+mn-cs"/>
              </a:rPr>
              <a:t>TOLNet</a:t>
            </a:r>
            <a:endPar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0D7DE189-74D7-6286-AFFC-67CF4C72549C}"/>
              </a:ext>
            </a:extLst>
          </p:cNvPr>
          <p:cNvSpPr txBox="1"/>
          <p:nvPr/>
        </p:nvSpPr>
        <p:spPr>
          <a:xfrm>
            <a:off x="4281583" y="1322085"/>
            <a:ext cx="7616476" cy="31393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Helvetica" pitchFamily="2" charset="0"/>
              <a:ea typeface="Calibri" panose="020F0502020204030204" pitchFamily="34" charset="0"/>
              <a:cs typeface="Times New Roman (Body 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Helvetica" pitchFamily="2" charset="0"/>
                <a:ea typeface="Calibri" panose="020F0502020204030204" pitchFamily="34" charset="0"/>
                <a:cs typeface="Times New Roman (Body CS)"/>
              </a:rPr>
              <a:t>Study</a:t>
            </a:r>
            <a:r>
              <a:rPr kumimoji="0" lang="en-US" sz="1800" b="0" i="0" u="none" strike="noStrike" kern="1200" cap="none" spc="0" normalizeH="0" baseline="0" noProof="0" dirty="0">
                <a:ln>
                  <a:noFill/>
                </a:ln>
                <a:solidFill>
                  <a:prstClr val="white"/>
                </a:solidFill>
                <a:effectLst/>
                <a:uLnTx/>
                <a:uFillTx/>
                <a:latin typeface="Helvetica" pitchFamily="2" charset="0"/>
                <a:ea typeface="Calibri" panose="020F0502020204030204" pitchFamily="34" charset="0"/>
                <a:cs typeface="Times New Roman (Body CS)"/>
              </a:rPr>
              <a:t> philosophy: </a:t>
            </a:r>
          </a:p>
          <a:p>
            <a:pPr marL="285750" marR="0" lvl="0" indent="-285750" algn="l" defTabSz="457200" rtl="0" eaLnBrk="1" fontAlgn="auto" latinLnBrk="0" hangingPunct="1">
              <a:lnSpc>
                <a:spcPct val="100000"/>
              </a:lnSpc>
              <a:spcBef>
                <a:spcPts val="0"/>
              </a:spcBef>
              <a:spcAft>
                <a:spcPts val="0"/>
              </a:spcAft>
              <a:buClrTx/>
              <a:buSzTx/>
              <a:buFont typeface="System Font Regular"/>
              <a:buChar char="→"/>
              <a:tabLst/>
              <a:defRPr/>
            </a:pPr>
            <a:r>
              <a:rPr lang="en-US" sz="1800" dirty="0">
                <a:effectLst/>
                <a:latin typeface="Helvetica" pitchFamily="2" charset="0"/>
                <a:ea typeface="Tahoma" panose="020B0604030504040204" pitchFamily="34" charset="0"/>
                <a:cs typeface="Segoe UI" panose="020B0502040204020203" pitchFamily="34" charset="0"/>
              </a:rPr>
              <a:t>Build an integrated observing system consisting of ground-, airborne-, and satellite-based platforms and air quality models. </a:t>
            </a:r>
          </a:p>
          <a:p>
            <a:pPr marL="285750" marR="0" lvl="0" indent="-285750" algn="l" defTabSz="457200" rtl="0" eaLnBrk="1" fontAlgn="auto" latinLnBrk="0" hangingPunct="1">
              <a:lnSpc>
                <a:spcPct val="100000"/>
              </a:lnSpc>
              <a:spcBef>
                <a:spcPts val="0"/>
              </a:spcBef>
              <a:spcAft>
                <a:spcPts val="0"/>
              </a:spcAft>
              <a:buClrTx/>
              <a:buSzTx/>
              <a:buFont typeface="System Font Regular"/>
              <a:buChar char="→"/>
              <a:tabLst/>
              <a:defRPr/>
            </a:pPr>
            <a:r>
              <a:rPr lang="en-US" sz="1800" dirty="0">
                <a:effectLst/>
                <a:latin typeface="Helvetica" pitchFamily="2" charset="0"/>
                <a:ea typeface="Tahoma" panose="020B0604030504040204" pitchFamily="34" charset="0"/>
                <a:cs typeface="Segoe UI" panose="020B0502040204020203" pitchFamily="34" charset="0"/>
              </a:rPr>
              <a:t>Prioritize repeated systematic sampling in a predefined domain during morning, midday, and afternoon times over at least 4 days in each primary target areas. </a:t>
            </a:r>
            <a:endParaRPr lang="en-US" dirty="0">
              <a:latin typeface="Helvetica" pitchFamily="2" charset="0"/>
              <a:ea typeface="Tahoma" panose="020B0604030504040204" pitchFamily="34" charset="0"/>
              <a:cs typeface="Segoe UI" panose="020B0502040204020203" pitchFamily="34" charset="0"/>
            </a:endParaRPr>
          </a:p>
          <a:p>
            <a:pPr marL="285750" marR="0" lvl="0" indent="-285750" algn="l" defTabSz="457200" rtl="0" eaLnBrk="1" fontAlgn="auto" latinLnBrk="0" hangingPunct="1">
              <a:lnSpc>
                <a:spcPct val="100000"/>
              </a:lnSpc>
              <a:spcBef>
                <a:spcPts val="0"/>
              </a:spcBef>
              <a:spcAft>
                <a:spcPts val="0"/>
              </a:spcAft>
              <a:buClrTx/>
              <a:buSzTx/>
              <a:buFont typeface="System Font Regular"/>
              <a:buChar char="→"/>
              <a:tabLst/>
              <a:defRPr/>
            </a:pPr>
            <a:r>
              <a:rPr lang="en-US" sz="1800" dirty="0">
                <a:effectLst/>
                <a:latin typeface="Helvetica" pitchFamily="2" charset="0"/>
                <a:ea typeface="Tahoma" panose="020B0604030504040204" pitchFamily="34" charset="0"/>
                <a:cs typeface="Segoe UI" panose="020B0502040204020203" pitchFamily="34" charset="0"/>
              </a:rPr>
              <a:t>Assemble a collaborative research team through leveraging multiple activities occurring in summer 2023 with federal and academic partners. </a:t>
            </a:r>
            <a:endParaRPr lang="en-US" dirty="0">
              <a:solidFill>
                <a:prstClr val="white"/>
              </a:solidFill>
              <a:latin typeface="Helvetica" pitchFamily="2" charset="0"/>
              <a:ea typeface="Tahoma" panose="020B0604030504040204"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pitchFamily="2" charset="0"/>
              <a:ea typeface="Calibri" panose="020F0502020204030204" pitchFamily="34" charset="0"/>
              <a:cs typeface="Times New Roman (Body CS)"/>
            </a:endParaRPr>
          </a:p>
        </p:txBody>
      </p:sp>
      <p:pic>
        <p:nvPicPr>
          <p:cNvPr id="7" name="Content Placeholder 6">
            <a:extLst>
              <a:ext uri="{FF2B5EF4-FFF2-40B4-BE49-F238E27FC236}">
                <a16:creationId xmlns:a16="http://schemas.microsoft.com/office/drawing/2014/main" id="{5AACB385-00AF-114E-A147-C5111FF21F6E}"/>
              </a:ext>
            </a:extLst>
          </p:cNvPr>
          <p:cNvPicPr>
            <a:picLocks noGrp="1" noChangeAspect="1"/>
          </p:cNvPicPr>
          <p:nvPr>
            <p:ph idx="1"/>
          </p:nvPr>
        </p:nvPicPr>
        <p:blipFill rotWithShape="1">
          <a:blip r:embed="rId5"/>
          <a:srcRect l="4122" r="4131"/>
          <a:stretch/>
        </p:blipFill>
        <p:spPr>
          <a:xfrm>
            <a:off x="147979" y="3485671"/>
            <a:ext cx="3972069" cy="3331209"/>
          </a:xfrm>
          <a:prstGeom prst="rect">
            <a:avLst/>
          </a:prstGeom>
        </p:spPr>
      </p:pic>
      <p:sp>
        <p:nvSpPr>
          <p:cNvPr id="10" name="Rectangle 9">
            <a:extLst>
              <a:ext uri="{FF2B5EF4-FFF2-40B4-BE49-F238E27FC236}">
                <a16:creationId xmlns:a16="http://schemas.microsoft.com/office/drawing/2014/main" id="{C7067E61-B5E5-F042-8729-9609829758AB}"/>
              </a:ext>
            </a:extLst>
          </p:cNvPr>
          <p:cNvSpPr/>
          <p:nvPr/>
        </p:nvSpPr>
        <p:spPr>
          <a:xfrm>
            <a:off x="1654073" y="6073085"/>
            <a:ext cx="2841727" cy="707886"/>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Helvetica" pitchFamily="2" charset="0"/>
                <a:ea typeface="Calibri" panose="020F0502020204030204" pitchFamily="34" charset="0"/>
                <a:cs typeface="Times New Roman (Body CS)"/>
              </a:rPr>
              <a:t>Annual average of TROPOMI NO</a:t>
            </a:r>
            <a:r>
              <a:rPr kumimoji="0" lang="en-US" sz="1000" b="0" i="1" u="none" strike="noStrike" kern="1200" cap="none" spc="0" normalizeH="0" baseline="-25000" noProof="0" dirty="0">
                <a:ln>
                  <a:noFill/>
                </a:ln>
                <a:solidFill>
                  <a:prstClr val="white"/>
                </a:solidFill>
                <a:effectLst/>
                <a:uLnTx/>
                <a:uFillTx/>
                <a:latin typeface="Helvetica" pitchFamily="2" charset="0"/>
                <a:ea typeface="Calibri" panose="020F0502020204030204" pitchFamily="34" charset="0"/>
                <a:cs typeface="Times New Roman (Body CS)"/>
              </a:rPr>
              <a:t>2</a:t>
            </a:r>
            <a:r>
              <a:rPr kumimoji="0" lang="en-US" sz="1000" b="0" i="1" u="none" strike="noStrike" kern="1200" cap="none" spc="0" normalizeH="0" baseline="0" noProof="0" dirty="0">
                <a:ln>
                  <a:noFill/>
                </a:ln>
                <a:solidFill>
                  <a:prstClr val="white"/>
                </a:solidFill>
                <a:effectLst/>
                <a:uLnTx/>
                <a:uFillTx/>
                <a:latin typeface="Helvetica" pitchFamily="2" charset="0"/>
                <a:ea typeface="Calibri" panose="020F0502020204030204" pitchFamily="34" charset="0"/>
                <a:cs typeface="Times New Roman (Body CS)"/>
              </a:rPr>
              <a:t> overlaid with the currently planned primary sampling domains during STAQS within the TEMPO field of regard (black outline). </a:t>
            </a:r>
            <a:endParaRPr kumimoji="0" lang="en-US" sz="1400" b="0" i="0" u="none" strike="noStrike" kern="1200" cap="none" spc="0" normalizeH="0" baseline="0" noProof="0" dirty="0">
              <a:ln>
                <a:noFill/>
              </a:ln>
              <a:solidFill>
                <a:prstClr val="white"/>
              </a:solidFill>
              <a:effectLst/>
              <a:uLnTx/>
              <a:uFillTx/>
              <a:latin typeface="Helvetica" pitchFamily="2" charset="0"/>
              <a:ea typeface="Calibri" panose="020F0502020204030204" pitchFamily="34" charset="0"/>
              <a:cs typeface="Times New Roman (Body CS)"/>
            </a:endParaRPr>
          </a:p>
        </p:txBody>
      </p:sp>
      <p:pic>
        <p:nvPicPr>
          <p:cNvPr id="5" name="Picture 4" descr="A picture containing text, clipart&#10;&#10;Description automatically generated">
            <a:extLst>
              <a:ext uri="{FF2B5EF4-FFF2-40B4-BE49-F238E27FC236}">
                <a16:creationId xmlns:a16="http://schemas.microsoft.com/office/drawing/2014/main" id="{F8B6CEC5-E3D5-04BF-78B3-9EBB240A56B1}"/>
              </a:ext>
            </a:extLst>
          </p:cNvPr>
          <p:cNvPicPr>
            <a:picLocks noChangeAspect="1"/>
          </p:cNvPicPr>
          <p:nvPr/>
        </p:nvPicPr>
        <p:blipFill>
          <a:blip r:embed="rId6"/>
          <a:stretch>
            <a:fillRect/>
          </a:stretch>
        </p:blipFill>
        <p:spPr>
          <a:xfrm>
            <a:off x="99421" y="154005"/>
            <a:ext cx="1022774" cy="3274996"/>
          </a:xfrm>
          <a:prstGeom prst="rect">
            <a:avLst/>
          </a:prstGeom>
          <a:effectLst>
            <a:softEdge rad="38100"/>
          </a:effectLst>
        </p:spPr>
      </p:pic>
      <p:sp>
        <p:nvSpPr>
          <p:cNvPr id="2" name="TextBox 1">
            <a:extLst>
              <a:ext uri="{FF2B5EF4-FFF2-40B4-BE49-F238E27FC236}">
                <a16:creationId xmlns:a16="http://schemas.microsoft.com/office/drawing/2014/main" id="{179C8DB5-2CC9-1626-B1DB-85823BE7D5B0}"/>
              </a:ext>
            </a:extLst>
          </p:cNvPr>
          <p:cNvSpPr txBox="1"/>
          <p:nvPr/>
        </p:nvSpPr>
        <p:spPr>
          <a:xfrm>
            <a:off x="995396" y="154005"/>
            <a:ext cx="2286203" cy="646331"/>
          </a:xfrm>
          <a:prstGeom prst="rect">
            <a:avLst/>
          </a:prstGeom>
          <a:noFill/>
        </p:spPr>
        <p:txBody>
          <a:bodyPr wrap="none" rtlCol="0">
            <a:spAutoFit/>
          </a:bodyPr>
          <a:lstStyle/>
          <a:p>
            <a:r>
              <a:rPr lang="en-US" sz="3600" dirty="0" err="1">
                <a:latin typeface="Aharoni" panose="02010803020104030203" pitchFamily="2" charset="-79"/>
                <a:cs typeface="Aharoni" panose="02010803020104030203" pitchFamily="2" charset="-79"/>
              </a:rPr>
              <a:t>ynergistic</a:t>
            </a:r>
            <a:endParaRPr lang="en-US" sz="3600" dirty="0">
              <a:latin typeface="Aharoni" panose="02010803020104030203" pitchFamily="2" charset="-79"/>
              <a:cs typeface="Aharoni" panose="02010803020104030203" pitchFamily="2" charset="-79"/>
            </a:endParaRPr>
          </a:p>
        </p:txBody>
      </p:sp>
      <p:sp>
        <p:nvSpPr>
          <p:cNvPr id="6" name="TextBox 5">
            <a:extLst>
              <a:ext uri="{FF2B5EF4-FFF2-40B4-BE49-F238E27FC236}">
                <a16:creationId xmlns:a16="http://schemas.microsoft.com/office/drawing/2014/main" id="{A77D8A8B-6879-2408-53A3-12BD3F9AC6BB}"/>
              </a:ext>
            </a:extLst>
          </p:cNvPr>
          <p:cNvSpPr txBox="1"/>
          <p:nvPr/>
        </p:nvSpPr>
        <p:spPr>
          <a:xfrm>
            <a:off x="707020" y="857006"/>
            <a:ext cx="1489510" cy="646331"/>
          </a:xfrm>
          <a:prstGeom prst="rect">
            <a:avLst/>
          </a:prstGeom>
          <a:noFill/>
        </p:spPr>
        <p:txBody>
          <a:bodyPr wrap="none" rtlCol="0">
            <a:spAutoFit/>
          </a:bodyPr>
          <a:lstStyle/>
          <a:p>
            <a:r>
              <a:rPr lang="en-US" sz="3600" dirty="0">
                <a:latin typeface="Aharoni" panose="02010803020104030203" pitchFamily="2" charset="-79"/>
                <a:cs typeface="Aharoni" panose="02010803020104030203" pitchFamily="2" charset="-79"/>
              </a:rPr>
              <a:t>EMPO</a:t>
            </a:r>
          </a:p>
        </p:txBody>
      </p:sp>
      <p:sp>
        <p:nvSpPr>
          <p:cNvPr id="8" name="TextBox 7">
            <a:extLst>
              <a:ext uri="{FF2B5EF4-FFF2-40B4-BE49-F238E27FC236}">
                <a16:creationId xmlns:a16="http://schemas.microsoft.com/office/drawing/2014/main" id="{8E4F906C-9BD7-DAF2-3BC5-441C7301EA23}"/>
              </a:ext>
            </a:extLst>
          </p:cNvPr>
          <p:cNvSpPr txBox="1"/>
          <p:nvPr/>
        </p:nvSpPr>
        <p:spPr>
          <a:xfrm>
            <a:off x="1025596" y="1468337"/>
            <a:ext cx="498855" cy="646331"/>
          </a:xfrm>
          <a:prstGeom prst="rect">
            <a:avLst/>
          </a:prstGeom>
          <a:noFill/>
        </p:spPr>
        <p:txBody>
          <a:bodyPr wrap="none" rtlCol="0">
            <a:spAutoFit/>
          </a:bodyPr>
          <a:lstStyle/>
          <a:p>
            <a:r>
              <a:rPr lang="en-US" sz="3600" dirty="0" err="1">
                <a:latin typeface="Aharoni" panose="02010803020104030203" pitchFamily="2" charset="-79"/>
                <a:cs typeface="Aharoni" panose="02010803020104030203" pitchFamily="2" charset="-79"/>
              </a:rPr>
              <a:t>ir</a:t>
            </a:r>
            <a:endParaRPr lang="en-US" sz="3600" dirty="0">
              <a:latin typeface="Aharoni" panose="02010803020104030203" pitchFamily="2" charset="-79"/>
              <a:cs typeface="Aharoni" panose="02010803020104030203" pitchFamily="2" charset="-79"/>
            </a:endParaRPr>
          </a:p>
        </p:txBody>
      </p:sp>
      <p:sp>
        <p:nvSpPr>
          <p:cNvPr id="9" name="TextBox 8">
            <a:extLst>
              <a:ext uri="{FF2B5EF4-FFF2-40B4-BE49-F238E27FC236}">
                <a16:creationId xmlns:a16="http://schemas.microsoft.com/office/drawing/2014/main" id="{EBA8DFA3-9FA8-B610-577A-8B772EE39C57}"/>
              </a:ext>
            </a:extLst>
          </p:cNvPr>
          <p:cNvSpPr txBox="1"/>
          <p:nvPr/>
        </p:nvSpPr>
        <p:spPr>
          <a:xfrm>
            <a:off x="707020" y="2114668"/>
            <a:ext cx="1426994" cy="646331"/>
          </a:xfrm>
          <a:prstGeom prst="rect">
            <a:avLst/>
          </a:prstGeom>
          <a:noFill/>
        </p:spPr>
        <p:txBody>
          <a:bodyPr wrap="none" rtlCol="0">
            <a:spAutoFit/>
          </a:bodyPr>
          <a:lstStyle/>
          <a:p>
            <a:r>
              <a:rPr lang="en-US" sz="3600" dirty="0" err="1">
                <a:latin typeface="Aharoni" panose="02010803020104030203" pitchFamily="2" charset="-79"/>
                <a:cs typeface="Aharoni" panose="02010803020104030203" pitchFamily="2" charset="-79"/>
              </a:rPr>
              <a:t>uality</a:t>
            </a:r>
            <a:endParaRPr lang="en-US" sz="3600" dirty="0">
              <a:latin typeface="Aharoni" panose="02010803020104030203" pitchFamily="2" charset="-79"/>
              <a:cs typeface="Aharoni" panose="02010803020104030203" pitchFamily="2" charset="-79"/>
            </a:endParaRPr>
          </a:p>
        </p:txBody>
      </p:sp>
      <p:sp>
        <p:nvSpPr>
          <p:cNvPr id="11" name="TextBox 10">
            <a:extLst>
              <a:ext uri="{FF2B5EF4-FFF2-40B4-BE49-F238E27FC236}">
                <a16:creationId xmlns:a16="http://schemas.microsoft.com/office/drawing/2014/main" id="{28A1EAD3-7834-2B63-06EE-6B4124DE7FA7}"/>
              </a:ext>
            </a:extLst>
          </p:cNvPr>
          <p:cNvSpPr txBox="1"/>
          <p:nvPr/>
        </p:nvSpPr>
        <p:spPr>
          <a:xfrm>
            <a:off x="1025596" y="2741419"/>
            <a:ext cx="1510350" cy="646331"/>
          </a:xfrm>
          <a:prstGeom prst="rect">
            <a:avLst/>
          </a:prstGeom>
          <a:noFill/>
        </p:spPr>
        <p:txBody>
          <a:bodyPr wrap="none" rtlCol="0">
            <a:spAutoFit/>
          </a:bodyPr>
          <a:lstStyle/>
          <a:p>
            <a:r>
              <a:rPr lang="en-US" sz="3600" dirty="0" err="1">
                <a:latin typeface="Aharoni" panose="02010803020104030203" pitchFamily="2" charset="-79"/>
                <a:cs typeface="Aharoni" panose="02010803020104030203" pitchFamily="2" charset="-79"/>
              </a:rPr>
              <a:t>cience</a:t>
            </a:r>
            <a:endParaRPr lang="en-US" sz="3600" dirty="0">
              <a:latin typeface="Aharoni" panose="02010803020104030203" pitchFamily="2" charset="-79"/>
              <a:cs typeface="Aharoni" panose="02010803020104030203" pitchFamily="2" charset="-79"/>
            </a:endParaRPr>
          </a:p>
        </p:txBody>
      </p:sp>
      <p:sp>
        <p:nvSpPr>
          <p:cNvPr id="16" name="TextBox 15">
            <a:extLst>
              <a:ext uri="{FF2B5EF4-FFF2-40B4-BE49-F238E27FC236}">
                <a16:creationId xmlns:a16="http://schemas.microsoft.com/office/drawing/2014/main" id="{29CCA2FA-550D-B0D4-B19D-4A92315146EA}"/>
              </a:ext>
            </a:extLst>
          </p:cNvPr>
          <p:cNvSpPr txBox="1"/>
          <p:nvPr/>
        </p:nvSpPr>
        <p:spPr>
          <a:xfrm>
            <a:off x="4177574" y="466543"/>
            <a:ext cx="7871127"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Calibri" panose="020F0502020204030204" pitchFamily="34" charset="0"/>
                <a:cs typeface="Times New Roman (Body CS)"/>
              </a:rPr>
              <a:t>In June-August 2023, STAQS seeks to integrate TEMPO satellite observations with traditional air quality monitoring to improve understanding of air quality science and increase societal benefit. </a:t>
            </a:r>
          </a:p>
        </p:txBody>
      </p:sp>
      <p:pic>
        <p:nvPicPr>
          <p:cNvPr id="17" name="Picture 16" descr="A plane on the runway&#10;&#10;Description automatically generated with low confidence">
            <a:extLst>
              <a:ext uri="{FF2B5EF4-FFF2-40B4-BE49-F238E27FC236}">
                <a16:creationId xmlns:a16="http://schemas.microsoft.com/office/drawing/2014/main" id="{DF1D8AFE-8A65-AF42-A3D7-3F9448C1CF3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34256" y="4849360"/>
            <a:ext cx="2902560" cy="1411212"/>
          </a:xfrm>
          <a:prstGeom prst="rect">
            <a:avLst/>
          </a:prstGeom>
          <a:ln>
            <a:solidFill>
              <a:schemeClr val="tx1"/>
            </a:solidFill>
          </a:ln>
        </p:spPr>
      </p:pic>
      <p:sp>
        <p:nvSpPr>
          <p:cNvPr id="24" name="TextBox 23">
            <a:extLst>
              <a:ext uri="{FF2B5EF4-FFF2-40B4-BE49-F238E27FC236}">
                <a16:creationId xmlns:a16="http://schemas.microsoft.com/office/drawing/2014/main" id="{E892BCBF-FF04-BD46-84C5-BB1B312EFEF0}"/>
              </a:ext>
            </a:extLst>
          </p:cNvPr>
          <p:cNvSpPr txBox="1"/>
          <p:nvPr/>
        </p:nvSpPr>
        <p:spPr>
          <a:xfrm>
            <a:off x="4403722" y="4954801"/>
            <a:ext cx="278978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rPr>
              <a:t>G-V: GCAS + HSRL2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rPr>
              <a:t>G-III: AVIRIS-NG + HALO</a:t>
            </a:r>
          </a:p>
        </p:txBody>
      </p:sp>
    </p:spTree>
    <p:extLst>
      <p:ext uri="{BB962C8B-B14F-4D97-AF65-F5344CB8AC3E}">
        <p14:creationId xmlns:p14="http://schemas.microsoft.com/office/powerpoint/2010/main" val="2368453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email">
            <a:extLst>
              <a:ext uri="{FF2B5EF4-FFF2-40B4-BE49-F238E27FC236}">
                <a16:creationId xmlns:a16="http://schemas.microsoft.com/office/drawing/2014/main" id="{93247B28-F9D1-ACD4-F344-8D24BB130350}"/>
              </a:ext>
            </a:extLst>
          </p:cNvPr>
          <p:cNvPicPr>
            <a:picLocks noChangeAspect="1"/>
          </p:cNvPicPr>
          <p:nvPr/>
        </p:nvPicPr>
        <p:blipFill>
          <a:blip r:embed="rId2"/>
          <a:stretch>
            <a:fillRect/>
          </a:stretch>
        </p:blipFill>
        <p:spPr>
          <a:xfrm>
            <a:off x="1503121" y="2192942"/>
            <a:ext cx="22707" cy="14665"/>
          </a:xfrm>
          <a:prstGeom prst="rect">
            <a:avLst/>
          </a:prstGeom>
        </p:spPr>
      </p:pic>
      <p:pic>
        <p:nvPicPr>
          <p:cNvPr id="7" name="Picture 7" descr="email">
            <a:extLst>
              <a:ext uri="{FF2B5EF4-FFF2-40B4-BE49-F238E27FC236}">
                <a16:creationId xmlns:a16="http://schemas.microsoft.com/office/drawing/2014/main" id="{CCA43EF7-3500-4005-50B6-46798A8CAD64}"/>
              </a:ext>
            </a:extLst>
          </p:cNvPr>
          <p:cNvPicPr>
            <a:picLocks noChangeAspect="1"/>
          </p:cNvPicPr>
          <p:nvPr/>
        </p:nvPicPr>
        <p:blipFill>
          <a:blip r:embed="rId2"/>
          <a:stretch>
            <a:fillRect/>
          </a:stretch>
        </p:blipFill>
        <p:spPr>
          <a:xfrm>
            <a:off x="1645996" y="2335817"/>
            <a:ext cx="22707" cy="14665"/>
          </a:xfrm>
          <a:prstGeom prst="rect">
            <a:avLst/>
          </a:prstGeom>
        </p:spPr>
      </p:pic>
      <p:pic>
        <p:nvPicPr>
          <p:cNvPr id="8" name="Picture 8" descr="email">
            <a:extLst>
              <a:ext uri="{FF2B5EF4-FFF2-40B4-BE49-F238E27FC236}">
                <a16:creationId xmlns:a16="http://schemas.microsoft.com/office/drawing/2014/main" id="{CDC20654-CED9-0BAC-2608-B7C2C2D7222A}"/>
              </a:ext>
            </a:extLst>
          </p:cNvPr>
          <p:cNvPicPr>
            <a:picLocks noChangeAspect="1"/>
          </p:cNvPicPr>
          <p:nvPr/>
        </p:nvPicPr>
        <p:blipFill>
          <a:blip r:embed="rId2"/>
          <a:stretch>
            <a:fillRect/>
          </a:stretch>
        </p:blipFill>
        <p:spPr>
          <a:xfrm>
            <a:off x="1788871" y="2478692"/>
            <a:ext cx="22707" cy="14665"/>
          </a:xfrm>
          <a:prstGeom prst="rect">
            <a:avLst/>
          </a:prstGeom>
        </p:spPr>
      </p:pic>
      <p:pic>
        <p:nvPicPr>
          <p:cNvPr id="9" name="Picture 9" descr="email">
            <a:extLst>
              <a:ext uri="{FF2B5EF4-FFF2-40B4-BE49-F238E27FC236}">
                <a16:creationId xmlns:a16="http://schemas.microsoft.com/office/drawing/2014/main" id="{511055CB-130A-A3CD-4BCD-7BA248EBFF96}"/>
              </a:ext>
            </a:extLst>
          </p:cNvPr>
          <p:cNvPicPr>
            <a:picLocks noChangeAspect="1"/>
          </p:cNvPicPr>
          <p:nvPr/>
        </p:nvPicPr>
        <p:blipFill>
          <a:blip r:embed="rId2"/>
          <a:stretch>
            <a:fillRect/>
          </a:stretch>
        </p:blipFill>
        <p:spPr>
          <a:xfrm>
            <a:off x="1931746" y="2621567"/>
            <a:ext cx="22707" cy="14665"/>
          </a:xfrm>
          <a:prstGeom prst="rect">
            <a:avLst/>
          </a:prstGeom>
        </p:spPr>
      </p:pic>
      <p:pic>
        <p:nvPicPr>
          <p:cNvPr id="10" name="Picture 10" descr="email">
            <a:extLst>
              <a:ext uri="{FF2B5EF4-FFF2-40B4-BE49-F238E27FC236}">
                <a16:creationId xmlns:a16="http://schemas.microsoft.com/office/drawing/2014/main" id="{E435F928-19B5-EF5C-070F-CB2FCCA00467}"/>
              </a:ext>
            </a:extLst>
          </p:cNvPr>
          <p:cNvPicPr>
            <a:picLocks noChangeAspect="1"/>
          </p:cNvPicPr>
          <p:nvPr/>
        </p:nvPicPr>
        <p:blipFill>
          <a:blip r:embed="rId2"/>
          <a:stretch>
            <a:fillRect/>
          </a:stretch>
        </p:blipFill>
        <p:spPr>
          <a:xfrm>
            <a:off x="2074621" y="2764442"/>
            <a:ext cx="22707" cy="14665"/>
          </a:xfrm>
          <a:prstGeom prst="rect">
            <a:avLst/>
          </a:prstGeom>
        </p:spPr>
      </p:pic>
      <p:pic>
        <p:nvPicPr>
          <p:cNvPr id="11" name="Picture 11" descr="email">
            <a:extLst>
              <a:ext uri="{FF2B5EF4-FFF2-40B4-BE49-F238E27FC236}">
                <a16:creationId xmlns:a16="http://schemas.microsoft.com/office/drawing/2014/main" id="{98A24936-3624-4CC8-F9D7-12E7080F8C71}"/>
              </a:ext>
            </a:extLst>
          </p:cNvPr>
          <p:cNvPicPr>
            <a:picLocks noChangeAspect="1"/>
          </p:cNvPicPr>
          <p:nvPr/>
        </p:nvPicPr>
        <p:blipFill>
          <a:blip r:embed="rId2"/>
          <a:stretch>
            <a:fillRect/>
          </a:stretch>
        </p:blipFill>
        <p:spPr>
          <a:xfrm>
            <a:off x="2217496" y="2907317"/>
            <a:ext cx="22707" cy="14665"/>
          </a:xfrm>
          <a:prstGeom prst="rect">
            <a:avLst/>
          </a:prstGeom>
        </p:spPr>
      </p:pic>
      <p:pic>
        <p:nvPicPr>
          <p:cNvPr id="12" name="Picture 12" descr="email">
            <a:extLst>
              <a:ext uri="{FF2B5EF4-FFF2-40B4-BE49-F238E27FC236}">
                <a16:creationId xmlns:a16="http://schemas.microsoft.com/office/drawing/2014/main" id="{D5B1C6A4-247A-F432-93BC-D2DF8DCFB9F6}"/>
              </a:ext>
            </a:extLst>
          </p:cNvPr>
          <p:cNvPicPr>
            <a:picLocks noChangeAspect="1"/>
          </p:cNvPicPr>
          <p:nvPr/>
        </p:nvPicPr>
        <p:blipFill>
          <a:blip r:embed="rId2"/>
          <a:stretch>
            <a:fillRect/>
          </a:stretch>
        </p:blipFill>
        <p:spPr>
          <a:xfrm>
            <a:off x="2360371" y="3050192"/>
            <a:ext cx="22707" cy="14665"/>
          </a:xfrm>
          <a:prstGeom prst="rect">
            <a:avLst/>
          </a:prstGeom>
        </p:spPr>
      </p:pic>
      <p:pic>
        <p:nvPicPr>
          <p:cNvPr id="13" name="Picture 13" descr="email">
            <a:extLst>
              <a:ext uri="{FF2B5EF4-FFF2-40B4-BE49-F238E27FC236}">
                <a16:creationId xmlns:a16="http://schemas.microsoft.com/office/drawing/2014/main" id="{94C9F78A-F66B-2CA6-143C-8F848CDE3D48}"/>
              </a:ext>
            </a:extLst>
          </p:cNvPr>
          <p:cNvPicPr>
            <a:picLocks noChangeAspect="1"/>
          </p:cNvPicPr>
          <p:nvPr/>
        </p:nvPicPr>
        <p:blipFill>
          <a:blip r:embed="rId2"/>
          <a:stretch>
            <a:fillRect/>
          </a:stretch>
        </p:blipFill>
        <p:spPr>
          <a:xfrm>
            <a:off x="2503246" y="3193067"/>
            <a:ext cx="22707" cy="14665"/>
          </a:xfrm>
          <a:prstGeom prst="rect">
            <a:avLst/>
          </a:prstGeom>
        </p:spPr>
      </p:pic>
      <p:pic>
        <p:nvPicPr>
          <p:cNvPr id="14" name="Picture 14" descr="email">
            <a:extLst>
              <a:ext uri="{FF2B5EF4-FFF2-40B4-BE49-F238E27FC236}">
                <a16:creationId xmlns:a16="http://schemas.microsoft.com/office/drawing/2014/main" id="{99015F3A-6FB0-884E-91AA-2AF1EBEE5F5B}"/>
              </a:ext>
            </a:extLst>
          </p:cNvPr>
          <p:cNvPicPr>
            <a:picLocks noChangeAspect="1"/>
          </p:cNvPicPr>
          <p:nvPr/>
        </p:nvPicPr>
        <p:blipFill>
          <a:blip r:embed="rId2"/>
          <a:stretch>
            <a:fillRect/>
          </a:stretch>
        </p:blipFill>
        <p:spPr>
          <a:xfrm>
            <a:off x="2646121" y="3335942"/>
            <a:ext cx="22707" cy="14665"/>
          </a:xfrm>
          <a:prstGeom prst="rect">
            <a:avLst/>
          </a:prstGeom>
        </p:spPr>
      </p:pic>
      <p:pic>
        <p:nvPicPr>
          <p:cNvPr id="15" name="Picture 15" descr="email">
            <a:extLst>
              <a:ext uri="{FF2B5EF4-FFF2-40B4-BE49-F238E27FC236}">
                <a16:creationId xmlns:a16="http://schemas.microsoft.com/office/drawing/2014/main" id="{DE68262D-F740-F0A4-0027-94D42CB709CA}"/>
              </a:ext>
            </a:extLst>
          </p:cNvPr>
          <p:cNvPicPr>
            <a:picLocks noChangeAspect="1"/>
          </p:cNvPicPr>
          <p:nvPr/>
        </p:nvPicPr>
        <p:blipFill>
          <a:blip r:embed="rId2"/>
          <a:stretch>
            <a:fillRect/>
          </a:stretch>
        </p:blipFill>
        <p:spPr>
          <a:xfrm>
            <a:off x="2788996" y="3478817"/>
            <a:ext cx="22707" cy="14665"/>
          </a:xfrm>
          <a:prstGeom prst="rect">
            <a:avLst/>
          </a:prstGeom>
        </p:spPr>
      </p:pic>
      <p:pic>
        <p:nvPicPr>
          <p:cNvPr id="16" name="Picture 16" descr="email">
            <a:extLst>
              <a:ext uri="{FF2B5EF4-FFF2-40B4-BE49-F238E27FC236}">
                <a16:creationId xmlns:a16="http://schemas.microsoft.com/office/drawing/2014/main" id="{14069B38-24C1-4B25-8F71-504E1909CFD8}"/>
              </a:ext>
            </a:extLst>
          </p:cNvPr>
          <p:cNvPicPr>
            <a:picLocks noChangeAspect="1"/>
          </p:cNvPicPr>
          <p:nvPr/>
        </p:nvPicPr>
        <p:blipFill>
          <a:blip r:embed="rId2"/>
          <a:stretch>
            <a:fillRect/>
          </a:stretch>
        </p:blipFill>
        <p:spPr>
          <a:xfrm>
            <a:off x="2931871" y="3621692"/>
            <a:ext cx="22707" cy="14665"/>
          </a:xfrm>
          <a:prstGeom prst="rect">
            <a:avLst/>
          </a:prstGeom>
        </p:spPr>
      </p:pic>
      <p:pic>
        <p:nvPicPr>
          <p:cNvPr id="17" name="Picture 17" descr="email">
            <a:extLst>
              <a:ext uri="{FF2B5EF4-FFF2-40B4-BE49-F238E27FC236}">
                <a16:creationId xmlns:a16="http://schemas.microsoft.com/office/drawing/2014/main" id="{F427D0C5-6B7B-985D-90C1-8337EA32E31E}"/>
              </a:ext>
            </a:extLst>
          </p:cNvPr>
          <p:cNvPicPr>
            <a:picLocks noChangeAspect="1"/>
          </p:cNvPicPr>
          <p:nvPr/>
        </p:nvPicPr>
        <p:blipFill>
          <a:blip r:embed="rId2"/>
          <a:stretch>
            <a:fillRect/>
          </a:stretch>
        </p:blipFill>
        <p:spPr>
          <a:xfrm>
            <a:off x="3074746" y="3764567"/>
            <a:ext cx="22707" cy="14665"/>
          </a:xfrm>
          <a:prstGeom prst="rect">
            <a:avLst/>
          </a:prstGeom>
        </p:spPr>
      </p:pic>
      <p:pic>
        <p:nvPicPr>
          <p:cNvPr id="18" name="Picture 18" descr="email">
            <a:extLst>
              <a:ext uri="{FF2B5EF4-FFF2-40B4-BE49-F238E27FC236}">
                <a16:creationId xmlns:a16="http://schemas.microsoft.com/office/drawing/2014/main" id="{84C8E51E-C7F4-D8F1-72D6-39497D51050B}"/>
              </a:ext>
            </a:extLst>
          </p:cNvPr>
          <p:cNvPicPr>
            <a:picLocks noChangeAspect="1"/>
          </p:cNvPicPr>
          <p:nvPr/>
        </p:nvPicPr>
        <p:blipFill>
          <a:blip r:embed="rId2"/>
          <a:stretch>
            <a:fillRect/>
          </a:stretch>
        </p:blipFill>
        <p:spPr>
          <a:xfrm>
            <a:off x="3217621" y="3907442"/>
            <a:ext cx="22707" cy="14665"/>
          </a:xfrm>
          <a:prstGeom prst="rect">
            <a:avLst/>
          </a:prstGeom>
        </p:spPr>
      </p:pic>
      <p:pic>
        <p:nvPicPr>
          <p:cNvPr id="19" name="Picture 19" descr="email">
            <a:extLst>
              <a:ext uri="{FF2B5EF4-FFF2-40B4-BE49-F238E27FC236}">
                <a16:creationId xmlns:a16="http://schemas.microsoft.com/office/drawing/2014/main" id="{AFCC39B7-DB15-48DA-8B40-DCC3EB32400F}"/>
              </a:ext>
            </a:extLst>
          </p:cNvPr>
          <p:cNvPicPr>
            <a:picLocks noChangeAspect="1"/>
          </p:cNvPicPr>
          <p:nvPr/>
        </p:nvPicPr>
        <p:blipFill>
          <a:blip r:embed="rId2"/>
          <a:stretch>
            <a:fillRect/>
          </a:stretch>
        </p:blipFill>
        <p:spPr>
          <a:xfrm>
            <a:off x="3360496" y="4050317"/>
            <a:ext cx="22707" cy="14665"/>
          </a:xfrm>
          <a:prstGeom prst="rect">
            <a:avLst/>
          </a:prstGeom>
        </p:spPr>
      </p:pic>
      <p:sp>
        <p:nvSpPr>
          <p:cNvPr id="4" name="TextBox 3">
            <a:extLst>
              <a:ext uri="{FF2B5EF4-FFF2-40B4-BE49-F238E27FC236}">
                <a16:creationId xmlns:a16="http://schemas.microsoft.com/office/drawing/2014/main" id="{B7B5329C-87A6-3840-6E66-A60F79769567}"/>
              </a:ext>
            </a:extLst>
          </p:cNvPr>
          <p:cNvSpPr txBox="1"/>
          <p:nvPr/>
        </p:nvSpPr>
        <p:spPr>
          <a:xfrm>
            <a:off x="825032" y="2595186"/>
            <a:ext cx="10817507" cy="304698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Calibri" panose="020F0502020204030204" pitchFamily="34" charset="0"/>
                <a:cs typeface="Times New Roman (Body CS)"/>
              </a:rPr>
              <a:t>Evaluating TEMPO level 2 products geo-physically, spatially, and temporally</a:t>
            </a: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Calibri" panose="020F0502020204030204" pitchFamily="34" charset="0"/>
                <a:cs typeface="Times New Roman (Body CS)"/>
              </a:rPr>
              <a:t>Interpreting the temporal and spatial evolution of air quality events tracked by TEMPO</a:t>
            </a: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Calibri" panose="020F0502020204030204" pitchFamily="34" charset="0"/>
                <a:cs typeface="Times New Roman (Body CS)"/>
              </a:rPr>
              <a:t>Improving temporal estimates of anthropogenic and biogenic trace gas and GHG emissions </a:t>
            </a: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Calibri" panose="020F0502020204030204" pitchFamily="34" charset="0"/>
                <a:cs typeface="Times New Roman (Body CS)"/>
              </a:rPr>
              <a:t>Assessing the benefit of assimilating TEMPO data into chemical transport models</a:t>
            </a: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Calibri" panose="020F0502020204030204" pitchFamily="34" charset="0"/>
                <a:cs typeface="Times New Roman (Body CS)"/>
              </a:rPr>
              <a:t>Linking air quality patterns to socio-demographic data</a:t>
            </a:r>
          </a:p>
        </p:txBody>
      </p:sp>
      <p:cxnSp>
        <p:nvCxnSpPr>
          <p:cNvPr id="3" name="Straight Connector 2">
            <a:extLst>
              <a:ext uri="{FF2B5EF4-FFF2-40B4-BE49-F238E27FC236}">
                <a16:creationId xmlns:a16="http://schemas.microsoft.com/office/drawing/2014/main" id="{E288D0B6-1134-D200-6DA5-2558BB134395}"/>
              </a:ext>
            </a:extLst>
          </p:cNvPr>
          <p:cNvCxnSpPr>
            <a:cxnSpLocks/>
          </p:cNvCxnSpPr>
          <p:nvPr/>
        </p:nvCxnSpPr>
        <p:spPr>
          <a:xfrm>
            <a:off x="245660" y="1015371"/>
            <a:ext cx="11946340" cy="0"/>
          </a:xfrm>
          <a:prstGeom prst="line">
            <a:avLst/>
          </a:prstGeom>
          <a:ln w="63500">
            <a:solidFill>
              <a:srgbClr val="7030A0"/>
            </a:solidFill>
            <a:prstDash val="lgDashDotDot"/>
          </a:ln>
        </p:spPr>
        <p:style>
          <a:lnRef idx="3">
            <a:schemeClr val="accent1"/>
          </a:lnRef>
          <a:fillRef idx="0">
            <a:schemeClr val="accent1"/>
          </a:fillRef>
          <a:effectRef idx="2">
            <a:schemeClr val="accent1"/>
          </a:effectRef>
          <a:fontRef idx="minor">
            <a:schemeClr val="tx1"/>
          </a:fontRef>
        </p:style>
      </p:cxnSp>
      <p:sp>
        <p:nvSpPr>
          <p:cNvPr id="23" name="Title 1">
            <a:extLst>
              <a:ext uri="{FF2B5EF4-FFF2-40B4-BE49-F238E27FC236}">
                <a16:creationId xmlns:a16="http://schemas.microsoft.com/office/drawing/2014/main" id="{429C8FE5-F4EC-80DE-AE0C-20FC22589762}"/>
              </a:ext>
            </a:extLst>
          </p:cNvPr>
          <p:cNvSpPr txBox="1">
            <a:spLocks/>
          </p:cNvSpPr>
          <p:nvPr/>
        </p:nvSpPr>
        <p:spPr>
          <a:xfrm>
            <a:off x="137786" y="-256336"/>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Franklin Gothic Medium Cond" panose="020B0606030402020204" pitchFamily="34" charset="0"/>
              </a:rPr>
              <a:t>ST</a:t>
            </a:r>
            <a:r>
              <a:rPr kumimoji="0" lang="en-US" sz="6000" b="0" i="0" u="none" strike="noStrike" kern="1200" cap="none" spc="0" normalizeH="0" baseline="0" noProof="0" dirty="0">
                <a:ln>
                  <a:noFill/>
                </a:ln>
                <a:effectLst/>
                <a:uLnTx/>
                <a:uFillTx/>
                <a:latin typeface="Franklin Gothic Medium Cond" panose="020B0606030402020204" pitchFamily="34" charset="0"/>
                <a:ea typeface="+mj-ea"/>
                <a:cs typeface="+mj-cs"/>
              </a:rPr>
              <a:t>AQS Science Objectives</a:t>
            </a:r>
          </a:p>
        </p:txBody>
      </p:sp>
      <p:sp>
        <p:nvSpPr>
          <p:cNvPr id="2" name="TextBox 1">
            <a:extLst>
              <a:ext uri="{FF2B5EF4-FFF2-40B4-BE49-F238E27FC236}">
                <a16:creationId xmlns:a16="http://schemas.microsoft.com/office/drawing/2014/main" id="{6754F2CA-D9CA-33FB-90A6-30B5CA935F65}"/>
              </a:ext>
            </a:extLst>
          </p:cNvPr>
          <p:cNvSpPr txBox="1"/>
          <p:nvPr/>
        </p:nvSpPr>
        <p:spPr>
          <a:xfrm>
            <a:off x="376317" y="1588472"/>
            <a:ext cx="10696864" cy="830997"/>
          </a:xfrm>
          <a:prstGeom prst="rect">
            <a:avLst/>
          </a:prstGeom>
          <a:noFill/>
        </p:spPr>
        <p:txBody>
          <a:bodyPr wrap="square" rtlCol="0">
            <a:spAutoFit/>
          </a:bodyPr>
          <a:lstStyle/>
          <a:p>
            <a:r>
              <a:rPr lang="en-US" sz="2400" b="1" dirty="0">
                <a:latin typeface="Helvetica" pitchFamily="2" charset="0"/>
              </a:rPr>
              <a:t>Using the integrated multi-perspective point of view from satellite-, airborne-, and ground-based instruments: </a:t>
            </a:r>
          </a:p>
        </p:txBody>
      </p:sp>
    </p:spTree>
    <p:extLst>
      <p:ext uri="{BB962C8B-B14F-4D97-AF65-F5344CB8AC3E}">
        <p14:creationId xmlns:p14="http://schemas.microsoft.com/office/powerpoint/2010/main" val="4152404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email">
            <a:extLst>
              <a:ext uri="{FF2B5EF4-FFF2-40B4-BE49-F238E27FC236}">
                <a16:creationId xmlns:a16="http://schemas.microsoft.com/office/drawing/2014/main" id="{93247B28-F9D1-ACD4-F344-8D24BB130350}"/>
              </a:ext>
            </a:extLst>
          </p:cNvPr>
          <p:cNvPicPr>
            <a:picLocks noChangeAspect="1"/>
          </p:cNvPicPr>
          <p:nvPr/>
        </p:nvPicPr>
        <p:blipFill>
          <a:blip r:embed="rId2"/>
          <a:stretch>
            <a:fillRect/>
          </a:stretch>
        </p:blipFill>
        <p:spPr>
          <a:xfrm>
            <a:off x="1503121" y="2192942"/>
            <a:ext cx="22707" cy="14665"/>
          </a:xfrm>
          <a:prstGeom prst="rect">
            <a:avLst/>
          </a:prstGeom>
        </p:spPr>
      </p:pic>
      <p:pic>
        <p:nvPicPr>
          <p:cNvPr id="7" name="Picture 7" descr="email">
            <a:extLst>
              <a:ext uri="{FF2B5EF4-FFF2-40B4-BE49-F238E27FC236}">
                <a16:creationId xmlns:a16="http://schemas.microsoft.com/office/drawing/2014/main" id="{CCA43EF7-3500-4005-50B6-46798A8CAD64}"/>
              </a:ext>
            </a:extLst>
          </p:cNvPr>
          <p:cNvPicPr>
            <a:picLocks noChangeAspect="1"/>
          </p:cNvPicPr>
          <p:nvPr/>
        </p:nvPicPr>
        <p:blipFill>
          <a:blip r:embed="rId2"/>
          <a:stretch>
            <a:fillRect/>
          </a:stretch>
        </p:blipFill>
        <p:spPr>
          <a:xfrm>
            <a:off x="1645996" y="2335817"/>
            <a:ext cx="22707" cy="14665"/>
          </a:xfrm>
          <a:prstGeom prst="rect">
            <a:avLst/>
          </a:prstGeom>
        </p:spPr>
      </p:pic>
      <p:pic>
        <p:nvPicPr>
          <p:cNvPr id="8" name="Picture 8" descr="email">
            <a:extLst>
              <a:ext uri="{FF2B5EF4-FFF2-40B4-BE49-F238E27FC236}">
                <a16:creationId xmlns:a16="http://schemas.microsoft.com/office/drawing/2014/main" id="{CDC20654-CED9-0BAC-2608-B7C2C2D7222A}"/>
              </a:ext>
            </a:extLst>
          </p:cNvPr>
          <p:cNvPicPr>
            <a:picLocks noChangeAspect="1"/>
          </p:cNvPicPr>
          <p:nvPr/>
        </p:nvPicPr>
        <p:blipFill>
          <a:blip r:embed="rId2"/>
          <a:stretch>
            <a:fillRect/>
          </a:stretch>
        </p:blipFill>
        <p:spPr>
          <a:xfrm>
            <a:off x="1788871" y="2478692"/>
            <a:ext cx="22707" cy="14665"/>
          </a:xfrm>
          <a:prstGeom prst="rect">
            <a:avLst/>
          </a:prstGeom>
        </p:spPr>
      </p:pic>
      <p:pic>
        <p:nvPicPr>
          <p:cNvPr id="9" name="Picture 9" descr="email">
            <a:extLst>
              <a:ext uri="{FF2B5EF4-FFF2-40B4-BE49-F238E27FC236}">
                <a16:creationId xmlns:a16="http://schemas.microsoft.com/office/drawing/2014/main" id="{511055CB-130A-A3CD-4BCD-7BA248EBFF96}"/>
              </a:ext>
            </a:extLst>
          </p:cNvPr>
          <p:cNvPicPr>
            <a:picLocks noChangeAspect="1"/>
          </p:cNvPicPr>
          <p:nvPr/>
        </p:nvPicPr>
        <p:blipFill>
          <a:blip r:embed="rId2"/>
          <a:stretch>
            <a:fillRect/>
          </a:stretch>
        </p:blipFill>
        <p:spPr>
          <a:xfrm>
            <a:off x="1931746" y="2621567"/>
            <a:ext cx="22707" cy="14665"/>
          </a:xfrm>
          <a:prstGeom prst="rect">
            <a:avLst/>
          </a:prstGeom>
        </p:spPr>
      </p:pic>
      <p:pic>
        <p:nvPicPr>
          <p:cNvPr id="10" name="Picture 10" descr="email">
            <a:extLst>
              <a:ext uri="{FF2B5EF4-FFF2-40B4-BE49-F238E27FC236}">
                <a16:creationId xmlns:a16="http://schemas.microsoft.com/office/drawing/2014/main" id="{E435F928-19B5-EF5C-070F-CB2FCCA00467}"/>
              </a:ext>
            </a:extLst>
          </p:cNvPr>
          <p:cNvPicPr>
            <a:picLocks noChangeAspect="1"/>
          </p:cNvPicPr>
          <p:nvPr/>
        </p:nvPicPr>
        <p:blipFill>
          <a:blip r:embed="rId2"/>
          <a:stretch>
            <a:fillRect/>
          </a:stretch>
        </p:blipFill>
        <p:spPr>
          <a:xfrm>
            <a:off x="2074621" y="2764442"/>
            <a:ext cx="22707" cy="14665"/>
          </a:xfrm>
          <a:prstGeom prst="rect">
            <a:avLst/>
          </a:prstGeom>
        </p:spPr>
      </p:pic>
      <p:pic>
        <p:nvPicPr>
          <p:cNvPr id="11" name="Picture 11" descr="email">
            <a:extLst>
              <a:ext uri="{FF2B5EF4-FFF2-40B4-BE49-F238E27FC236}">
                <a16:creationId xmlns:a16="http://schemas.microsoft.com/office/drawing/2014/main" id="{98A24936-3624-4CC8-F9D7-12E7080F8C71}"/>
              </a:ext>
            </a:extLst>
          </p:cNvPr>
          <p:cNvPicPr>
            <a:picLocks noChangeAspect="1"/>
          </p:cNvPicPr>
          <p:nvPr/>
        </p:nvPicPr>
        <p:blipFill>
          <a:blip r:embed="rId2"/>
          <a:stretch>
            <a:fillRect/>
          </a:stretch>
        </p:blipFill>
        <p:spPr>
          <a:xfrm>
            <a:off x="2217496" y="2907317"/>
            <a:ext cx="22707" cy="14665"/>
          </a:xfrm>
          <a:prstGeom prst="rect">
            <a:avLst/>
          </a:prstGeom>
        </p:spPr>
      </p:pic>
      <p:pic>
        <p:nvPicPr>
          <p:cNvPr id="12" name="Picture 12" descr="email">
            <a:extLst>
              <a:ext uri="{FF2B5EF4-FFF2-40B4-BE49-F238E27FC236}">
                <a16:creationId xmlns:a16="http://schemas.microsoft.com/office/drawing/2014/main" id="{D5B1C6A4-247A-F432-93BC-D2DF8DCFB9F6}"/>
              </a:ext>
            </a:extLst>
          </p:cNvPr>
          <p:cNvPicPr>
            <a:picLocks noChangeAspect="1"/>
          </p:cNvPicPr>
          <p:nvPr/>
        </p:nvPicPr>
        <p:blipFill>
          <a:blip r:embed="rId2"/>
          <a:stretch>
            <a:fillRect/>
          </a:stretch>
        </p:blipFill>
        <p:spPr>
          <a:xfrm>
            <a:off x="2360371" y="3050192"/>
            <a:ext cx="22707" cy="14665"/>
          </a:xfrm>
          <a:prstGeom prst="rect">
            <a:avLst/>
          </a:prstGeom>
        </p:spPr>
      </p:pic>
      <p:pic>
        <p:nvPicPr>
          <p:cNvPr id="13" name="Picture 13" descr="email">
            <a:extLst>
              <a:ext uri="{FF2B5EF4-FFF2-40B4-BE49-F238E27FC236}">
                <a16:creationId xmlns:a16="http://schemas.microsoft.com/office/drawing/2014/main" id="{94C9F78A-F66B-2CA6-143C-8F848CDE3D48}"/>
              </a:ext>
            </a:extLst>
          </p:cNvPr>
          <p:cNvPicPr>
            <a:picLocks noChangeAspect="1"/>
          </p:cNvPicPr>
          <p:nvPr/>
        </p:nvPicPr>
        <p:blipFill>
          <a:blip r:embed="rId2"/>
          <a:stretch>
            <a:fillRect/>
          </a:stretch>
        </p:blipFill>
        <p:spPr>
          <a:xfrm>
            <a:off x="2503246" y="3193067"/>
            <a:ext cx="22707" cy="14665"/>
          </a:xfrm>
          <a:prstGeom prst="rect">
            <a:avLst/>
          </a:prstGeom>
        </p:spPr>
      </p:pic>
      <p:pic>
        <p:nvPicPr>
          <p:cNvPr id="14" name="Picture 14" descr="email">
            <a:extLst>
              <a:ext uri="{FF2B5EF4-FFF2-40B4-BE49-F238E27FC236}">
                <a16:creationId xmlns:a16="http://schemas.microsoft.com/office/drawing/2014/main" id="{99015F3A-6FB0-884E-91AA-2AF1EBEE5F5B}"/>
              </a:ext>
            </a:extLst>
          </p:cNvPr>
          <p:cNvPicPr>
            <a:picLocks noChangeAspect="1"/>
          </p:cNvPicPr>
          <p:nvPr/>
        </p:nvPicPr>
        <p:blipFill>
          <a:blip r:embed="rId2"/>
          <a:stretch>
            <a:fillRect/>
          </a:stretch>
        </p:blipFill>
        <p:spPr>
          <a:xfrm>
            <a:off x="2646121" y="3335942"/>
            <a:ext cx="22707" cy="14665"/>
          </a:xfrm>
          <a:prstGeom prst="rect">
            <a:avLst/>
          </a:prstGeom>
        </p:spPr>
      </p:pic>
      <p:pic>
        <p:nvPicPr>
          <p:cNvPr id="15" name="Picture 15" descr="email">
            <a:extLst>
              <a:ext uri="{FF2B5EF4-FFF2-40B4-BE49-F238E27FC236}">
                <a16:creationId xmlns:a16="http://schemas.microsoft.com/office/drawing/2014/main" id="{DE68262D-F740-F0A4-0027-94D42CB709CA}"/>
              </a:ext>
            </a:extLst>
          </p:cNvPr>
          <p:cNvPicPr>
            <a:picLocks noChangeAspect="1"/>
          </p:cNvPicPr>
          <p:nvPr/>
        </p:nvPicPr>
        <p:blipFill>
          <a:blip r:embed="rId2"/>
          <a:stretch>
            <a:fillRect/>
          </a:stretch>
        </p:blipFill>
        <p:spPr>
          <a:xfrm>
            <a:off x="2788996" y="3478817"/>
            <a:ext cx="22707" cy="14665"/>
          </a:xfrm>
          <a:prstGeom prst="rect">
            <a:avLst/>
          </a:prstGeom>
        </p:spPr>
      </p:pic>
      <p:pic>
        <p:nvPicPr>
          <p:cNvPr id="16" name="Picture 16" descr="email">
            <a:extLst>
              <a:ext uri="{FF2B5EF4-FFF2-40B4-BE49-F238E27FC236}">
                <a16:creationId xmlns:a16="http://schemas.microsoft.com/office/drawing/2014/main" id="{14069B38-24C1-4B25-8F71-504E1909CFD8}"/>
              </a:ext>
            </a:extLst>
          </p:cNvPr>
          <p:cNvPicPr>
            <a:picLocks noChangeAspect="1"/>
          </p:cNvPicPr>
          <p:nvPr/>
        </p:nvPicPr>
        <p:blipFill>
          <a:blip r:embed="rId2"/>
          <a:stretch>
            <a:fillRect/>
          </a:stretch>
        </p:blipFill>
        <p:spPr>
          <a:xfrm>
            <a:off x="2931871" y="3621692"/>
            <a:ext cx="22707" cy="14665"/>
          </a:xfrm>
          <a:prstGeom prst="rect">
            <a:avLst/>
          </a:prstGeom>
        </p:spPr>
      </p:pic>
      <p:pic>
        <p:nvPicPr>
          <p:cNvPr id="17" name="Picture 17" descr="email">
            <a:extLst>
              <a:ext uri="{FF2B5EF4-FFF2-40B4-BE49-F238E27FC236}">
                <a16:creationId xmlns:a16="http://schemas.microsoft.com/office/drawing/2014/main" id="{F427D0C5-6B7B-985D-90C1-8337EA32E31E}"/>
              </a:ext>
            </a:extLst>
          </p:cNvPr>
          <p:cNvPicPr>
            <a:picLocks noChangeAspect="1"/>
          </p:cNvPicPr>
          <p:nvPr/>
        </p:nvPicPr>
        <p:blipFill>
          <a:blip r:embed="rId2"/>
          <a:stretch>
            <a:fillRect/>
          </a:stretch>
        </p:blipFill>
        <p:spPr>
          <a:xfrm>
            <a:off x="3074746" y="3764567"/>
            <a:ext cx="22707" cy="14665"/>
          </a:xfrm>
          <a:prstGeom prst="rect">
            <a:avLst/>
          </a:prstGeom>
        </p:spPr>
      </p:pic>
      <p:pic>
        <p:nvPicPr>
          <p:cNvPr id="18" name="Picture 18" descr="email">
            <a:extLst>
              <a:ext uri="{FF2B5EF4-FFF2-40B4-BE49-F238E27FC236}">
                <a16:creationId xmlns:a16="http://schemas.microsoft.com/office/drawing/2014/main" id="{84C8E51E-C7F4-D8F1-72D6-39497D51050B}"/>
              </a:ext>
            </a:extLst>
          </p:cNvPr>
          <p:cNvPicPr>
            <a:picLocks noChangeAspect="1"/>
          </p:cNvPicPr>
          <p:nvPr/>
        </p:nvPicPr>
        <p:blipFill>
          <a:blip r:embed="rId2"/>
          <a:stretch>
            <a:fillRect/>
          </a:stretch>
        </p:blipFill>
        <p:spPr>
          <a:xfrm>
            <a:off x="3217621" y="3907442"/>
            <a:ext cx="22707" cy="14665"/>
          </a:xfrm>
          <a:prstGeom prst="rect">
            <a:avLst/>
          </a:prstGeom>
        </p:spPr>
      </p:pic>
      <p:pic>
        <p:nvPicPr>
          <p:cNvPr id="19" name="Picture 19" descr="email">
            <a:extLst>
              <a:ext uri="{FF2B5EF4-FFF2-40B4-BE49-F238E27FC236}">
                <a16:creationId xmlns:a16="http://schemas.microsoft.com/office/drawing/2014/main" id="{AFCC39B7-DB15-48DA-8B40-DCC3EB32400F}"/>
              </a:ext>
            </a:extLst>
          </p:cNvPr>
          <p:cNvPicPr>
            <a:picLocks noChangeAspect="1"/>
          </p:cNvPicPr>
          <p:nvPr/>
        </p:nvPicPr>
        <p:blipFill>
          <a:blip r:embed="rId2"/>
          <a:stretch>
            <a:fillRect/>
          </a:stretch>
        </p:blipFill>
        <p:spPr>
          <a:xfrm>
            <a:off x="3360496" y="4050317"/>
            <a:ext cx="22707" cy="14665"/>
          </a:xfrm>
          <a:prstGeom prst="rect">
            <a:avLst/>
          </a:prstGeom>
        </p:spPr>
      </p:pic>
      <p:sp>
        <p:nvSpPr>
          <p:cNvPr id="4" name="TextBox 3">
            <a:extLst>
              <a:ext uri="{FF2B5EF4-FFF2-40B4-BE49-F238E27FC236}">
                <a16:creationId xmlns:a16="http://schemas.microsoft.com/office/drawing/2014/main" id="{B7B5329C-87A6-3840-6E66-A60F79769567}"/>
              </a:ext>
            </a:extLst>
          </p:cNvPr>
          <p:cNvSpPr txBox="1"/>
          <p:nvPr/>
        </p:nvSpPr>
        <p:spPr>
          <a:xfrm>
            <a:off x="220805" y="1297404"/>
            <a:ext cx="6843873" cy="2677656"/>
          </a:xfrm>
          <a:prstGeom prst="rect">
            <a:avLst/>
          </a:prstGeom>
          <a:noFill/>
        </p:spPr>
        <p:txBody>
          <a:bodyPr wrap="square" rtlCol="0">
            <a:spAutoFit/>
          </a:bodyPr>
          <a:lstStyle/>
          <a:p>
            <a:pPr marL="285750" indent="-285750">
              <a:buFont typeface="System Font Regular"/>
              <a:buChar char="→"/>
            </a:pPr>
            <a:r>
              <a:rPr lang="en-US" sz="2400" dirty="0">
                <a:solidFill>
                  <a:schemeClr val="accent4">
                    <a:lumMod val="60000"/>
                    <a:lumOff val="40000"/>
                  </a:schemeClr>
                </a:solidFill>
                <a:latin typeface="Helvetica" pitchFamily="2" charset="0"/>
              </a:rPr>
              <a:t>Laura Judd (Airborne Lead)</a:t>
            </a:r>
          </a:p>
          <a:p>
            <a:pPr marL="285750" indent="-285750">
              <a:buFont typeface="System Font Regular"/>
              <a:buChar char="→"/>
            </a:pPr>
            <a:r>
              <a:rPr lang="en-US" sz="2400" dirty="0">
                <a:solidFill>
                  <a:schemeClr val="accent4">
                    <a:lumMod val="60000"/>
                    <a:lumOff val="40000"/>
                  </a:schemeClr>
                </a:solidFill>
                <a:effectLst/>
                <a:latin typeface="Helvetica" pitchFamily="2" charset="0"/>
              </a:rPr>
              <a:t>John Sullivan (Ground Lead/</a:t>
            </a:r>
            <a:r>
              <a:rPr lang="en-US" sz="2400" dirty="0" err="1">
                <a:solidFill>
                  <a:schemeClr val="accent4">
                    <a:lumMod val="60000"/>
                    <a:lumOff val="40000"/>
                  </a:schemeClr>
                </a:solidFill>
                <a:effectLst/>
                <a:latin typeface="Helvetica" pitchFamily="2" charset="0"/>
              </a:rPr>
              <a:t>TOLNet</a:t>
            </a:r>
            <a:r>
              <a:rPr lang="en-US" sz="2400" dirty="0">
                <a:solidFill>
                  <a:schemeClr val="accent4">
                    <a:lumMod val="60000"/>
                    <a:lumOff val="40000"/>
                  </a:schemeClr>
                </a:solidFill>
                <a:effectLst/>
                <a:latin typeface="Helvetica" pitchFamily="2" charset="0"/>
              </a:rPr>
              <a:t> PI)</a:t>
            </a:r>
          </a:p>
          <a:p>
            <a:pPr marL="285750" indent="-285750">
              <a:buFont typeface="System Font Regular"/>
              <a:buChar char="→"/>
            </a:pPr>
            <a:r>
              <a:rPr lang="en-US" sz="2400" dirty="0">
                <a:solidFill>
                  <a:schemeClr val="tx1"/>
                </a:solidFill>
                <a:effectLst/>
                <a:latin typeface="Helvetica" pitchFamily="2" charset="0"/>
              </a:rPr>
              <a:t>Scott </a:t>
            </a:r>
            <a:r>
              <a:rPr lang="en-US" sz="2400" dirty="0" err="1">
                <a:solidFill>
                  <a:schemeClr val="tx1"/>
                </a:solidFill>
                <a:effectLst/>
                <a:latin typeface="Helvetica" pitchFamily="2" charset="0"/>
              </a:rPr>
              <a:t>Janz</a:t>
            </a:r>
            <a:r>
              <a:rPr lang="en-US" sz="2400" dirty="0">
                <a:solidFill>
                  <a:schemeClr val="tx1"/>
                </a:solidFill>
                <a:effectLst/>
                <a:latin typeface="Helvetica" pitchFamily="2" charset="0"/>
              </a:rPr>
              <a:t> (GCAS PI)</a:t>
            </a:r>
          </a:p>
          <a:p>
            <a:pPr marL="285750" indent="-285750">
              <a:buFont typeface="System Font Regular"/>
              <a:buChar char="→"/>
            </a:pPr>
            <a:r>
              <a:rPr lang="en-US" sz="2400" dirty="0">
                <a:solidFill>
                  <a:schemeClr val="accent4">
                    <a:lumMod val="60000"/>
                    <a:lumOff val="40000"/>
                  </a:schemeClr>
                </a:solidFill>
                <a:effectLst/>
                <a:latin typeface="Helvetica" pitchFamily="2" charset="0"/>
              </a:rPr>
              <a:t>John Hair (HSRL2 PI)</a:t>
            </a:r>
          </a:p>
          <a:p>
            <a:pPr marL="285750" indent="-285750">
              <a:buFont typeface="System Font Regular"/>
              <a:buChar char="→"/>
            </a:pPr>
            <a:r>
              <a:rPr lang="en-US" sz="2400" dirty="0">
                <a:solidFill>
                  <a:schemeClr val="accent4">
                    <a:lumMod val="60000"/>
                    <a:lumOff val="40000"/>
                  </a:schemeClr>
                </a:solidFill>
                <a:effectLst/>
                <a:latin typeface="Helvetica" pitchFamily="2" charset="0"/>
              </a:rPr>
              <a:t>Taylor </a:t>
            </a:r>
            <a:r>
              <a:rPr lang="en-US" sz="2400" dirty="0" err="1">
                <a:solidFill>
                  <a:schemeClr val="accent4">
                    <a:lumMod val="60000"/>
                    <a:lumOff val="40000"/>
                  </a:schemeClr>
                </a:solidFill>
                <a:effectLst/>
                <a:latin typeface="Helvetica" pitchFamily="2" charset="0"/>
              </a:rPr>
              <a:t>Shingler</a:t>
            </a:r>
            <a:r>
              <a:rPr lang="en-US" sz="2400" dirty="0">
                <a:solidFill>
                  <a:schemeClr val="accent4">
                    <a:lumMod val="60000"/>
                    <a:lumOff val="40000"/>
                  </a:schemeClr>
                </a:solidFill>
                <a:effectLst/>
                <a:latin typeface="Helvetica" pitchFamily="2" charset="0"/>
              </a:rPr>
              <a:t> (HSRL2 co-lead for STAQS)</a:t>
            </a:r>
          </a:p>
          <a:p>
            <a:endParaRPr lang="en-US" sz="2400" dirty="0">
              <a:solidFill>
                <a:schemeClr val="tx1"/>
              </a:solidFill>
              <a:effectLst/>
              <a:latin typeface="Helvetica" pitchFamily="2" charset="0"/>
            </a:endParaRPr>
          </a:p>
          <a:p>
            <a:endParaRPr lang="en-US" sz="2400" dirty="0">
              <a:solidFill>
                <a:schemeClr val="tx1"/>
              </a:solidFill>
              <a:effectLst/>
              <a:latin typeface="Helvetica" pitchFamily="2" charset="0"/>
            </a:endParaRPr>
          </a:p>
        </p:txBody>
      </p:sp>
      <p:sp>
        <p:nvSpPr>
          <p:cNvPr id="21" name="TextBox 20">
            <a:extLst>
              <a:ext uri="{FF2B5EF4-FFF2-40B4-BE49-F238E27FC236}">
                <a16:creationId xmlns:a16="http://schemas.microsoft.com/office/drawing/2014/main" id="{3A34D268-8FF3-D8E3-812C-0F5C37AE0D01}"/>
              </a:ext>
            </a:extLst>
          </p:cNvPr>
          <p:cNvSpPr txBox="1"/>
          <p:nvPr/>
        </p:nvSpPr>
        <p:spPr>
          <a:xfrm>
            <a:off x="245660" y="3204191"/>
            <a:ext cx="6843873" cy="3416320"/>
          </a:xfrm>
          <a:prstGeom prst="rect">
            <a:avLst/>
          </a:prstGeom>
          <a:noFill/>
        </p:spPr>
        <p:txBody>
          <a:bodyPr wrap="square">
            <a:spAutoFit/>
          </a:bodyPr>
          <a:lstStyle/>
          <a:p>
            <a:pPr marL="285750" indent="-285750">
              <a:buFont typeface="System Font Regular"/>
              <a:buChar char="→"/>
            </a:pPr>
            <a:r>
              <a:rPr lang="en-US" sz="2400" dirty="0">
                <a:solidFill>
                  <a:schemeClr val="tx1"/>
                </a:solidFill>
                <a:effectLst/>
                <a:latin typeface="Helvetica" pitchFamily="2" charset="0"/>
              </a:rPr>
              <a:t>Amin </a:t>
            </a:r>
            <a:r>
              <a:rPr lang="en-US" sz="2400" dirty="0" err="1">
                <a:solidFill>
                  <a:schemeClr val="tx1"/>
                </a:solidFill>
                <a:effectLst/>
                <a:latin typeface="Helvetica" pitchFamily="2" charset="0"/>
              </a:rPr>
              <a:t>Nehrir</a:t>
            </a:r>
            <a:r>
              <a:rPr lang="en-US" sz="2400" dirty="0">
                <a:solidFill>
                  <a:schemeClr val="tx1"/>
                </a:solidFill>
                <a:effectLst/>
                <a:latin typeface="Helvetica" pitchFamily="2" charset="0"/>
              </a:rPr>
              <a:t> (HALO PI)</a:t>
            </a:r>
          </a:p>
          <a:p>
            <a:pPr marL="285750" indent="-285750">
              <a:buFont typeface="System Font Regular"/>
              <a:buChar char="→"/>
            </a:pPr>
            <a:r>
              <a:rPr lang="en-US" sz="2400" dirty="0">
                <a:solidFill>
                  <a:schemeClr val="tx1"/>
                </a:solidFill>
                <a:effectLst/>
                <a:latin typeface="Helvetica" pitchFamily="2" charset="0"/>
              </a:rPr>
              <a:t>Robert Green (AVIRIS-NG PI)</a:t>
            </a:r>
          </a:p>
          <a:p>
            <a:pPr marL="285750" indent="-285750">
              <a:buFont typeface="System Font Regular"/>
              <a:buChar char="→"/>
            </a:pPr>
            <a:r>
              <a:rPr lang="en-US" sz="2400" dirty="0">
                <a:solidFill>
                  <a:schemeClr val="tx1"/>
                </a:solidFill>
                <a:effectLst/>
                <a:latin typeface="Helvetica" pitchFamily="2" charset="0"/>
              </a:rPr>
              <a:t>Ian McCubbin (AVIRIS-NG STAQS </a:t>
            </a:r>
            <a:r>
              <a:rPr lang="en-US" sz="2400" dirty="0" err="1">
                <a:solidFill>
                  <a:schemeClr val="tx1"/>
                </a:solidFill>
                <a:effectLst/>
                <a:latin typeface="Helvetica" pitchFamily="2" charset="0"/>
              </a:rPr>
              <a:t>Liason</a:t>
            </a:r>
            <a:r>
              <a:rPr lang="en-US" sz="2400" dirty="0">
                <a:solidFill>
                  <a:schemeClr val="tx1"/>
                </a:solidFill>
                <a:effectLst/>
                <a:latin typeface="Helvetica" pitchFamily="2" charset="0"/>
              </a:rPr>
              <a:t>)</a:t>
            </a:r>
          </a:p>
          <a:p>
            <a:pPr marL="285750" indent="-285750">
              <a:buFont typeface="System Font Regular"/>
              <a:buChar char="→"/>
            </a:pPr>
            <a:r>
              <a:rPr lang="en-US" sz="2400" dirty="0">
                <a:solidFill>
                  <a:schemeClr val="tx1"/>
                </a:solidFill>
                <a:effectLst/>
                <a:latin typeface="Helvetica" pitchFamily="2" charset="0"/>
              </a:rPr>
              <a:t>Tom </a:t>
            </a:r>
            <a:r>
              <a:rPr lang="en-US" sz="2400" dirty="0" err="1">
                <a:solidFill>
                  <a:schemeClr val="tx1"/>
                </a:solidFill>
                <a:effectLst/>
                <a:latin typeface="Helvetica" pitchFamily="2" charset="0"/>
              </a:rPr>
              <a:t>Hanisco</a:t>
            </a:r>
            <a:r>
              <a:rPr lang="en-US" sz="2400" dirty="0">
                <a:solidFill>
                  <a:schemeClr val="tx1"/>
                </a:solidFill>
                <a:effectLst/>
                <a:latin typeface="Helvetica" pitchFamily="2" charset="0"/>
              </a:rPr>
              <a:t> (NASA Pandora Project PI)</a:t>
            </a:r>
          </a:p>
          <a:p>
            <a:pPr marL="285750" indent="-285750">
              <a:buFont typeface="System Font Regular"/>
              <a:buChar char="→"/>
            </a:pPr>
            <a:r>
              <a:rPr lang="en-US" sz="2400" dirty="0">
                <a:latin typeface="Helvetica" pitchFamily="2" charset="0"/>
              </a:rPr>
              <a:t>Paul Walter (Sonde-lead</a:t>
            </a:r>
            <a:r>
              <a:rPr lang="en-US" sz="2400" dirty="0">
                <a:solidFill>
                  <a:schemeClr val="tx1"/>
                </a:solidFill>
                <a:effectLst/>
                <a:latin typeface="Helvetica" pitchFamily="2" charset="0"/>
              </a:rPr>
              <a:t>)</a:t>
            </a:r>
          </a:p>
          <a:p>
            <a:pPr marL="285750" indent="-285750">
              <a:buFont typeface="System Font Regular"/>
              <a:buChar char="→"/>
            </a:pPr>
            <a:r>
              <a:rPr lang="en-US" sz="2400" dirty="0">
                <a:solidFill>
                  <a:schemeClr val="accent4">
                    <a:lumMod val="60000"/>
                    <a:lumOff val="40000"/>
                  </a:schemeClr>
                </a:solidFill>
                <a:effectLst/>
                <a:latin typeface="Helvetica" pitchFamily="2" charset="0"/>
              </a:rPr>
              <a:t>Barry </a:t>
            </a:r>
            <a:r>
              <a:rPr lang="en-US" sz="2400" dirty="0" err="1">
                <a:solidFill>
                  <a:schemeClr val="accent4">
                    <a:lumMod val="60000"/>
                    <a:lumOff val="40000"/>
                  </a:schemeClr>
                </a:solidFill>
                <a:effectLst/>
                <a:latin typeface="Helvetica" pitchFamily="2" charset="0"/>
              </a:rPr>
              <a:t>Lefer</a:t>
            </a:r>
            <a:r>
              <a:rPr lang="en-US" sz="2400" dirty="0">
                <a:solidFill>
                  <a:schemeClr val="accent4">
                    <a:lumMod val="60000"/>
                    <a:lumOff val="40000"/>
                  </a:schemeClr>
                </a:solidFill>
                <a:effectLst/>
                <a:latin typeface="Helvetica" pitchFamily="2" charset="0"/>
              </a:rPr>
              <a:t> (Program Manager)</a:t>
            </a:r>
            <a:endParaRPr lang="en-US" sz="2400" dirty="0">
              <a:solidFill>
                <a:schemeClr val="accent4">
                  <a:lumMod val="60000"/>
                  <a:lumOff val="40000"/>
                </a:schemeClr>
              </a:solidFill>
              <a:latin typeface="Helvetica" pitchFamily="2" charset="0"/>
            </a:endParaRP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lang="en-US" sz="2400" dirty="0">
                <a:solidFill>
                  <a:schemeClr val="tx1"/>
                </a:solidFill>
                <a:effectLst/>
                <a:latin typeface="Helvetica" pitchFamily="2" charset="0"/>
              </a:rPr>
              <a:t>Gao Chen (Data Manager)</a:t>
            </a:r>
          </a:p>
          <a:p>
            <a:pPr marL="285750" indent="-285750">
              <a:buFont typeface="System Font Regular"/>
              <a:buChar char="→"/>
            </a:pPr>
            <a:r>
              <a:rPr lang="en-US" sz="2400" dirty="0">
                <a:solidFill>
                  <a:schemeClr val="tx1"/>
                </a:solidFill>
                <a:effectLst/>
                <a:latin typeface="Helvetica" pitchFamily="2" charset="0"/>
              </a:rPr>
              <a:t>Michael Shook (Data Manager)</a:t>
            </a:r>
          </a:p>
          <a:p>
            <a:endParaRPr lang="en-US" sz="2400" dirty="0">
              <a:solidFill>
                <a:schemeClr val="tx1"/>
              </a:solidFill>
              <a:effectLst/>
              <a:latin typeface="Helvetica" pitchFamily="2" charset="0"/>
            </a:endParaRPr>
          </a:p>
        </p:txBody>
      </p:sp>
      <p:cxnSp>
        <p:nvCxnSpPr>
          <p:cNvPr id="3" name="Straight Connector 2">
            <a:extLst>
              <a:ext uri="{FF2B5EF4-FFF2-40B4-BE49-F238E27FC236}">
                <a16:creationId xmlns:a16="http://schemas.microsoft.com/office/drawing/2014/main" id="{E288D0B6-1134-D200-6DA5-2558BB134395}"/>
              </a:ext>
            </a:extLst>
          </p:cNvPr>
          <p:cNvCxnSpPr>
            <a:cxnSpLocks/>
          </p:cNvCxnSpPr>
          <p:nvPr/>
        </p:nvCxnSpPr>
        <p:spPr>
          <a:xfrm>
            <a:off x="245660" y="1015371"/>
            <a:ext cx="11946340" cy="0"/>
          </a:xfrm>
          <a:prstGeom prst="line">
            <a:avLst/>
          </a:prstGeom>
          <a:ln w="63500">
            <a:solidFill>
              <a:srgbClr val="7030A0"/>
            </a:solidFill>
            <a:prstDash val="lgDashDotDot"/>
          </a:ln>
        </p:spPr>
        <p:style>
          <a:lnRef idx="3">
            <a:schemeClr val="accent1"/>
          </a:lnRef>
          <a:fillRef idx="0">
            <a:schemeClr val="accent1"/>
          </a:fillRef>
          <a:effectRef idx="2">
            <a:schemeClr val="accent1"/>
          </a:effectRef>
          <a:fontRef idx="minor">
            <a:schemeClr val="tx1"/>
          </a:fontRef>
        </p:style>
      </p:cxnSp>
      <p:sp>
        <p:nvSpPr>
          <p:cNvPr id="23" name="Title 1">
            <a:extLst>
              <a:ext uri="{FF2B5EF4-FFF2-40B4-BE49-F238E27FC236}">
                <a16:creationId xmlns:a16="http://schemas.microsoft.com/office/drawing/2014/main" id="{429C8FE5-F4EC-80DE-AE0C-20FC22589762}"/>
              </a:ext>
            </a:extLst>
          </p:cNvPr>
          <p:cNvSpPr txBox="1">
            <a:spLocks/>
          </p:cNvSpPr>
          <p:nvPr/>
        </p:nvSpPr>
        <p:spPr>
          <a:xfrm>
            <a:off x="137786" y="-256336"/>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Franklin Gothic Medium Cond" panose="020B0606030402020204" pitchFamily="34" charset="0"/>
              </a:rPr>
              <a:t>ST</a:t>
            </a:r>
            <a:r>
              <a:rPr kumimoji="0" lang="en-US" sz="6000" b="0" i="0" u="none" strike="noStrike" kern="1200" cap="none" spc="0" normalizeH="0" baseline="0" noProof="0" dirty="0">
                <a:ln>
                  <a:noFill/>
                </a:ln>
                <a:effectLst/>
                <a:uLnTx/>
                <a:uFillTx/>
                <a:latin typeface="Franklin Gothic Medium Cond" panose="020B0606030402020204" pitchFamily="34" charset="0"/>
                <a:ea typeface="+mj-ea"/>
                <a:cs typeface="+mj-cs"/>
              </a:rPr>
              <a:t>AQS Team and POCs</a:t>
            </a:r>
          </a:p>
        </p:txBody>
      </p:sp>
    </p:spTree>
    <p:extLst>
      <p:ext uri="{BB962C8B-B14F-4D97-AF65-F5344CB8AC3E}">
        <p14:creationId xmlns:p14="http://schemas.microsoft.com/office/powerpoint/2010/main" val="2449313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633F07-89B5-B24A-99EE-CC90637ECB44}"/>
              </a:ext>
            </a:extLst>
          </p:cNvPr>
          <p:cNvSpPr txBox="1">
            <a:spLocks/>
          </p:cNvSpPr>
          <p:nvPr/>
        </p:nvSpPr>
        <p:spPr>
          <a:xfrm>
            <a:off x="137786" y="-256336"/>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Franklin Gothic Medium Cond" panose="020B0606030402020204" pitchFamily="34" charset="0"/>
              </a:rPr>
              <a:t>ST</a:t>
            </a:r>
            <a:r>
              <a:rPr kumimoji="0" lang="en-US" sz="6000" b="0" i="0" u="none" strike="noStrike" kern="1200" cap="none" spc="0" normalizeH="0" baseline="0" noProof="0" dirty="0">
                <a:ln>
                  <a:noFill/>
                </a:ln>
                <a:effectLst/>
                <a:uLnTx/>
                <a:uFillTx/>
                <a:latin typeface="Franklin Gothic Medium Cond" panose="020B0606030402020204" pitchFamily="34" charset="0"/>
                <a:ea typeface="+mj-ea"/>
                <a:cs typeface="+mj-cs"/>
              </a:rPr>
              <a:t>AQS Airborne Perspective: G-V </a:t>
            </a:r>
          </a:p>
        </p:txBody>
      </p:sp>
      <p:cxnSp>
        <p:nvCxnSpPr>
          <p:cNvPr id="5" name="Straight Connector 4">
            <a:extLst>
              <a:ext uri="{FF2B5EF4-FFF2-40B4-BE49-F238E27FC236}">
                <a16:creationId xmlns:a16="http://schemas.microsoft.com/office/drawing/2014/main" id="{88A44515-F66F-5342-8062-805FAC545399}"/>
              </a:ext>
            </a:extLst>
          </p:cNvPr>
          <p:cNvCxnSpPr>
            <a:cxnSpLocks/>
          </p:cNvCxnSpPr>
          <p:nvPr/>
        </p:nvCxnSpPr>
        <p:spPr>
          <a:xfrm>
            <a:off x="245660" y="1015371"/>
            <a:ext cx="11946340" cy="0"/>
          </a:xfrm>
          <a:prstGeom prst="line">
            <a:avLst/>
          </a:prstGeom>
          <a:ln w="63500">
            <a:solidFill>
              <a:srgbClr val="00B050"/>
            </a:solidFill>
            <a:prstDash val="lgDashDotDot"/>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57340754-8EFE-254B-8823-C183FD693E62}"/>
              </a:ext>
            </a:extLst>
          </p:cNvPr>
          <p:cNvSpPr txBox="1"/>
          <p:nvPr/>
        </p:nvSpPr>
        <p:spPr>
          <a:xfrm>
            <a:off x="432106" y="1055304"/>
            <a:ext cx="11759894" cy="461665"/>
          </a:xfrm>
          <a:prstGeom prst="rect">
            <a:avLst/>
          </a:prstGeom>
          <a:noFill/>
        </p:spPr>
        <p:txBody>
          <a:bodyPr wrap="square" rtlCol="0">
            <a:spAutoFit/>
          </a:bodyPr>
          <a:lstStyle/>
          <a:p>
            <a:pPr>
              <a:defRPr/>
            </a:pPr>
            <a:r>
              <a:rPr lang="en-US" sz="2400" dirty="0">
                <a:latin typeface="Franklin Gothic Medium Cond" panose="020B0606030402020204" pitchFamily="34" charset="0"/>
              </a:rPr>
              <a:t>Visualizing chemical weather: </a:t>
            </a:r>
            <a:r>
              <a:rPr kumimoji="0" lang="en-US" sz="2400" u="none" strike="noStrike" kern="1200" cap="none" spc="0" normalizeH="0" baseline="0" noProof="0" dirty="0">
                <a:ln>
                  <a:noFill/>
                </a:ln>
                <a:effectLst/>
                <a:uLnTx/>
                <a:uFillTx/>
                <a:latin typeface="Franklin Gothic Medium Cond" panose="020B0606030402020204" pitchFamily="34" charset="0"/>
              </a:rPr>
              <a:t>example from TRACER-AQ with GCAS + HSRL2</a:t>
            </a:r>
          </a:p>
        </p:txBody>
      </p:sp>
      <p:pic>
        <p:nvPicPr>
          <p:cNvPr id="18" name="Picture 17" descr="Graphical user interface&#10;&#10;Description automatically generated with low confidence">
            <a:extLst>
              <a:ext uri="{FF2B5EF4-FFF2-40B4-BE49-F238E27FC236}">
                <a16:creationId xmlns:a16="http://schemas.microsoft.com/office/drawing/2014/main" id="{37A31983-D733-314A-BCB6-3235630DA0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769" y="1752918"/>
            <a:ext cx="2857280" cy="2012169"/>
          </a:xfrm>
          <a:prstGeom prst="rect">
            <a:avLst/>
          </a:prstGeom>
          <a:ln>
            <a:solidFill>
              <a:schemeClr val="tx1"/>
            </a:solidFill>
          </a:ln>
        </p:spPr>
      </p:pic>
      <p:pic>
        <p:nvPicPr>
          <p:cNvPr id="20" name="Picture 19" descr="Diagram&#10;&#10;Description automatically generated">
            <a:extLst>
              <a:ext uri="{FF2B5EF4-FFF2-40B4-BE49-F238E27FC236}">
                <a16:creationId xmlns:a16="http://schemas.microsoft.com/office/drawing/2014/main" id="{D07A93D8-21DD-E648-8D70-7A4EA05D93DA}"/>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571376" y="1684454"/>
            <a:ext cx="3621904" cy="2238538"/>
          </a:xfrm>
          <a:prstGeom prst="rect">
            <a:avLst/>
          </a:prstGeom>
        </p:spPr>
      </p:pic>
      <p:pic>
        <p:nvPicPr>
          <p:cNvPr id="22" name="Picture 21" descr="Graphical user interface&#10;&#10;Description automatically generated">
            <a:extLst>
              <a:ext uri="{FF2B5EF4-FFF2-40B4-BE49-F238E27FC236}">
                <a16:creationId xmlns:a16="http://schemas.microsoft.com/office/drawing/2014/main" id="{6AAFDF64-C4E1-C94B-8936-D82E5F54A0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10284" y="4042076"/>
            <a:ext cx="2873290" cy="2023444"/>
          </a:xfrm>
          <a:prstGeom prst="rect">
            <a:avLst/>
          </a:prstGeom>
          <a:ln>
            <a:solidFill>
              <a:schemeClr val="tx1"/>
            </a:solidFill>
          </a:ln>
        </p:spPr>
      </p:pic>
      <p:pic>
        <p:nvPicPr>
          <p:cNvPr id="24" name="Picture 23" descr="Diagram&#10;&#10;Description automatically generated">
            <a:extLst>
              <a:ext uri="{FF2B5EF4-FFF2-40B4-BE49-F238E27FC236}">
                <a16:creationId xmlns:a16="http://schemas.microsoft.com/office/drawing/2014/main" id="{87AB076A-047B-3347-A454-E5B3CEBDFA06}"/>
              </a:ext>
            </a:extLst>
          </p:cNvPr>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560973" y="3954322"/>
            <a:ext cx="3642198" cy="2251081"/>
          </a:xfrm>
          <a:prstGeom prst="rect">
            <a:avLst/>
          </a:prstGeom>
        </p:spPr>
      </p:pic>
      <p:sp>
        <p:nvSpPr>
          <p:cNvPr id="25" name="Rectangle 24">
            <a:extLst>
              <a:ext uri="{FF2B5EF4-FFF2-40B4-BE49-F238E27FC236}">
                <a16:creationId xmlns:a16="http://schemas.microsoft.com/office/drawing/2014/main" id="{7386AE60-0CC7-4240-A7DC-A75202BC125C}"/>
              </a:ext>
            </a:extLst>
          </p:cNvPr>
          <p:cNvSpPr/>
          <p:nvPr/>
        </p:nvSpPr>
        <p:spPr>
          <a:xfrm>
            <a:off x="0" y="6251962"/>
            <a:ext cx="6419088" cy="64633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pple SD Gothic NeoI Regular"/>
              <a:buChar char="⇢"/>
              <a:tabLst/>
              <a:defRPr/>
            </a:pPr>
            <a:r>
              <a:rPr kumimoji="0" lang="en-US" sz="1800" b="0" i="0" u="none" strike="noStrike" kern="1200" cap="none" spc="0" normalizeH="0" baseline="0" noProof="0">
                <a:ln>
                  <a:noFill/>
                </a:ln>
                <a:effectLst/>
                <a:uLnTx/>
                <a:uFillTx/>
                <a:latin typeface="Franklin Gothic Medium" panose="020B0603020102020204" pitchFamily="34" charset="0"/>
                <a:ea typeface="+mn-ea"/>
                <a:cs typeface="+mn-cs"/>
              </a:rPr>
              <a:t>Spatial scales of these measurements reveal information about these pollution that cannot be captured by a satellites.</a:t>
            </a:r>
          </a:p>
        </p:txBody>
      </p:sp>
      <p:sp>
        <p:nvSpPr>
          <p:cNvPr id="3" name="Rectangle 2">
            <a:extLst>
              <a:ext uri="{FF2B5EF4-FFF2-40B4-BE49-F238E27FC236}">
                <a16:creationId xmlns:a16="http://schemas.microsoft.com/office/drawing/2014/main" id="{DB4E0483-DB8F-AD40-9154-280587565025}"/>
              </a:ext>
            </a:extLst>
          </p:cNvPr>
          <p:cNvSpPr/>
          <p:nvPr/>
        </p:nvSpPr>
        <p:spPr>
          <a:xfrm>
            <a:off x="6278880" y="6211669"/>
            <a:ext cx="6096000" cy="646331"/>
          </a:xfrm>
          <a:prstGeom prst="rect">
            <a:avLst/>
          </a:prstGeom>
        </p:spPr>
        <p:txBody>
          <a:bodyPr>
            <a:spAutoFit/>
          </a:bodyPr>
          <a:lstStyle/>
          <a:p>
            <a:pPr marL="285750" marR="0" lvl="0" indent="-285750" algn="l" defTabSz="457200" rtl="0" eaLnBrk="1" fontAlgn="auto" latinLnBrk="0" hangingPunct="1">
              <a:lnSpc>
                <a:spcPct val="100000"/>
              </a:lnSpc>
              <a:spcBef>
                <a:spcPts val="0"/>
              </a:spcBef>
              <a:spcAft>
                <a:spcPts val="0"/>
              </a:spcAft>
              <a:buClrTx/>
              <a:buSzTx/>
              <a:buFont typeface=".Apple SD Gothic NeoI Regular"/>
              <a:buChar char="⇢"/>
              <a:tabLst/>
              <a:defRPr/>
            </a:pPr>
            <a:r>
              <a:rPr kumimoji="0" lang="en-US" sz="1800" b="0" i="0" u="none" strike="noStrike" kern="1200" cap="none" spc="0" normalizeH="0" baseline="0" noProof="0">
                <a:ln>
                  <a:noFill/>
                </a:ln>
                <a:effectLst/>
                <a:uLnTx/>
                <a:uFillTx/>
                <a:latin typeface="Franklin Gothic Medium" panose="020B0603020102020204" pitchFamily="34" charset="0"/>
                <a:ea typeface="+mn-ea"/>
                <a:cs typeface="+mn-cs"/>
              </a:rPr>
              <a:t>The temporal sampling strategies give us a glimpse of the future with hourly view expected from TEMPO.</a:t>
            </a:r>
          </a:p>
        </p:txBody>
      </p:sp>
      <p:cxnSp>
        <p:nvCxnSpPr>
          <p:cNvPr id="23" name="Straight Connector 22">
            <a:extLst>
              <a:ext uri="{FF2B5EF4-FFF2-40B4-BE49-F238E27FC236}">
                <a16:creationId xmlns:a16="http://schemas.microsoft.com/office/drawing/2014/main" id="{DB1969F1-5BFB-804A-B6DE-6BA131EB505B}"/>
              </a:ext>
            </a:extLst>
          </p:cNvPr>
          <p:cNvCxnSpPr>
            <a:cxnSpLocks/>
          </p:cNvCxnSpPr>
          <p:nvPr/>
        </p:nvCxnSpPr>
        <p:spPr>
          <a:xfrm>
            <a:off x="245660" y="6273171"/>
            <a:ext cx="11946340" cy="0"/>
          </a:xfrm>
          <a:prstGeom prst="line">
            <a:avLst/>
          </a:prstGeom>
          <a:ln w="63500">
            <a:solidFill>
              <a:srgbClr val="00B050"/>
            </a:solidFill>
            <a:prstDash val="lgDashDotDot"/>
          </a:ln>
        </p:spPr>
        <p:style>
          <a:lnRef idx="3">
            <a:schemeClr val="accent1"/>
          </a:lnRef>
          <a:fillRef idx="0">
            <a:schemeClr val="accent1"/>
          </a:fillRef>
          <a:effectRef idx="2">
            <a:schemeClr val="accent1"/>
          </a:effectRef>
          <a:fontRef idx="minor">
            <a:schemeClr val="tx1"/>
          </a:fontRef>
        </p:style>
      </p:cxnSp>
      <p:pic>
        <p:nvPicPr>
          <p:cNvPr id="15" name="Picture 14">
            <a:extLst>
              <a:ext uri="{FF2B5EF4-FFF2-40B4-BE49-F238E27FC236}">
                <a16:creationId xmlns:a16="http://schemas.microsoft.com/office/drawing/2014/main" id="{01DA5ACB-3D6B-264A-8764-9D94E6639E1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13361" y="1723390"/>
            <a:ext cx="3153510" cy="2071369"/>
          </a:xfrm>
          <a:prstGeom prst="rect">
            <a:avLst/>
          </a:prstGeom>
        </p:spPr>
      </p:pic>
      <p:pic>
        <p:nvPicPr>
          <p:cNvPr id="17" name="Picture 16">
            <a:extLst>
              <a:ext uri="{FF2B5EF4-FFF2-40B4-BE49-F238E27FC236}">
                <a16:creationId xmlns:a16="http://schemas.microsoft.com/office/drawing/2014/main" id="{17AD3B2F-0A89-F047-8B62-EE6AE9D6E9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7011" y="4114800"/>
            <a:ext cx="3109040" cy="2042160"/>
          </a:xfrm>
          <a:prstGeom prst="rect">
            <a:avLst/>
          </a:prstGeom>
        </p:spPr>
      </p:pic>
      <p:sp>
        <p:nvSpPr>
          <p:cNvPr id="26" name="TextBox 25">
            <a:extLst>
              <a:ext uri="{FF2B5EF4-FFF2-40B4-BE49-F238E27FC236}">
                <a16:creationId xmlns:a16="http://schemas.microsoft.com/office/drawing/2014/main" id="{44FBA8C4-204C-8340-8EA3-E451ED6172FA}"/>
              </a:ext>
            </a:extLst>
          </p:cNvPr>
          <p:cNvSpPr txBox="1"/>
          <p:nvPr/>
        </p:nvSpPr>
        <p:spPr>
          <a:xfrm>
            <a:off x="10134600" y="1905000"/>
            <a:ext cx="2057400" cy="38472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Franklin Gothic Medium Cond" panose="020B0606030402020204" pitchFamily="34" charset="0"/>
                <a:ea typeface="+mn-ea"/>
                <a:cs typeface="+mn-cs"/>
              </a:rPr>
              <a:t>Additional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Franklin Gothic Medium Cond" panose="020B0606030402020204" pitchFamily="34" charset="0"/>
                <a:ea typeface="+mn-ea"/>
                <a:cs typeface="+mn-cs"/>
              </a:rPr>
              <a:t>HSRL2 Products: </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532 nm Aerosol Depolarization</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Ratio of Aerosol Depolarization (532/355nm)</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Lidar Ratio (532 nm)</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Backscatter Angstrom Exponent (532/355 nm)</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Aerosol Type</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Mixed layer height</a:t>
            </a:r>
          </a:p>
          <a:p>
            <a:pPr marR="0" lvl="0" algn="l" defTabSz="457200" rtl="0" eaLnBrk="1" fontAlgn="auto" latinLnBrk="0" hangingPunct="1">
              <a:lnSpc>
                <a:spcPct val="100000"/>
              </a:lnSpc>
              <a:spcBef>
                <a:spcPts val="0"/>
              </a:spcBef>
              <a:spcAft>
                <a:spcPts val="0"/>
              </a:spcAft>
              <a:buClrTx/>
              <a:buSzTx/>
              <a:tabLst/>
              <a:defRPr/>
            </a:pPr>
            <a:endPar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endParaRPr>
          </a:p>
        </p:txBody>
      </p:sp>
      <p:pic>
        <p:nvPicPr>
          <p:cNvPr id="2" name="Picture 1">
            <a:extLst>
              <a:ext uri="{FF2B5EF4-FFF2-40B4-BE49-F238E27FC236}">
                <a16:creationId xmlns:a16="http://schemas.microsoft.com/office/drawing/2014/main" id="{F525E8A3-E86A-8A67-1386-18AF4DDF963F}"/>
              </a:ext>
            </a:extLst>
          </p:cNvPr>
          <p:cNvPicPr>
            <a:picLocks noChangeAspect="1"/>
          </p:cNvPicPr>
          <p:nvPr/>
        </p:nvPicPr>
        <p:blipFill>
          <a:blip r:embed="rId9"/>
          <a:stretch>
            <a:fillRect/>
          </a:stretch>
        </p:blipFill>
        <p:spPr>
          <a:xfrm>
            <a:off x="219236" y="3279942"/>
            <a:ext cx="1919530" cy="442168"/>
          </a:xfrm>
          <a:prstGeom prst="rect">
            <a:avLst/>
          </a:prstGeom>
        </p:spPr>
      </p:pic>
      <p:pic>
        <p:nvPicPr>
          <p:cNvPr id="6" name="Picture 5">
            <a:extLst>
              <a:ext uri="{FF2B5EF4-FFF2-40B4-BE49-F238E27FC236}">
                <a16:creationId xmlns:a16="http://schemas.microsoft.com/office/drawing/2014/main" id="{DB914815-2189-2E8D-BE43-BC4F32E759FC}"/>
              </a:ext>
            </a:extLst>
          </p:cNvPr>
          <p:cNvPicPr>
            <a:picLocks noChangeAspect="1"/>
          </p:cNvPicPr>
          <p:nvPr/>
        </p:nvPicPr>
        <p:blipFill>
          <a:blip r:embed="rId10"/>
          <a:stretch>
            <a:fillRect/>
          </a:stretch>
        </p:blipFill>
        <p:spPr>
          <a:xfrm>
            <a:off x="211810" y="5718875"/>
            <a:ext cx="1940073" cy="427278"/>
          </a:xfrm>
          <a:prstGeom prst="rect">
            <a:avLst/>
          </a:prstGeom>
          <a:solidFill>
            <a:schemeClr val="tx1"/>
          </a:solidFill>
        </p:spPr>
      </p:pic>
      <p:sp>
        <p:nvSpPr>
          <p:cNvPr id="7" name="TextBox 6">
            <a:extLst>
              <a:ext uri="{FF2B5EF4-FFF2-40B4-BE49-F238E27FC236}">
                <a16:creationId xmlns:a16="http://schemas.microsoft.com/office/drawing/2014/main" id="{881ABCAD-5993-BEFA-732E-99774E40D078}"/>
              </a:ext>
            </a:extLst>
          </p:cNvPr>
          <p:cNvSpPr txBox="1"/>
          <p:nvPr/>
        </p:nvSpPr>
        <p:spPr>
          <a:xfrm>
            <a:off x="2681206" y="1689314"/>
            <a:ext cx="5645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NO</a:t>
            </a:r>
            <a:r>
              <a:rPr kumimoji="0" lang="en-US" sz="1800" b="0" i="0" u="none" strike="noStrike" kern="1200" cap="none" spc="0" normalizeH="0" baseline="-25000" noProof="0">
                <a:ln>
                  <a:noFill/>
                </a:ln>
                <a:effectLst/>
                <a:uLnTx/>
                <a:uFillTx/>
                <a:latin typeface="Calibri" panose="020F0502020204030204"/>
                <a:ea typeface="+mn-ea"/>
                <a:cs typeface="+mn-cs"/>
              </a:rPr>
              <a:t>2</a:t>
            </a:r>
          </a:p>
        </p:txBody>
      </p:sp>
      <p:sp>
        <p:nvSpPr>
          <p:cNvPr id="31" name="TextBox 30">
            <a:extLst>
              <a:ext uri="{FF2B5EF4-FFF2-40B4-BE49-F238E27FC236}">
                <a16:creationId xmlns:a16="http://schemas.microsoft.com/office/drawing/2014/main" id="{CA6E5A74-6201-4722-225A-811B5A0C38AA}"/>
              </a:ext>
            </a:extLst>
          </p:cNvPr>
          <p:cNvSpPr txBox="1"/>
          <p:nvPr/>
        </p:nvSpPr>
        <p:spPr>
          <a:xfrm>
            <a:off x="2554636" y="4150962"/>
            <a:ext cx="7489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HCHO</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13A2EC3B-A5C4-7EDD-8C6A-C370A620F214}"/>
              </a:ext>
            </a:extLst>
          </p:cNvPr>
          <p:cNvSpPr txBox="1"/>
          <p:nvPr/>
        </p:nvSpPr>
        <p:spPr>
          <a:xfrm>
            <a:off x="5853192" y="1746142"/>
            <a:ext cx="78117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Ozone</a:t>
            </a:r>
            <a:endParaRPr kumimoji="0" lang="en-US" sz="1800" b="0" i="0" u="none" strike="noStrike" kern="1200" cap="none" spc="0" normalizeH="0" baseline="-25000" noProof="0">
              <a:ln>
                <a:noFill/>
              </a:ln>
              <a:solidFill>
                <a:schemeClr val="bg1"/>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3376FA3-3022-ECF0-DC50-2E5C79D1C7BC}"/>
              </a:ext>
            </a:extLst>
          </p:cNvPr>
          <p:cNvSpPr txBox="1"/>
          <p:nvPr/>
        </p:nvSpPr>
        <p:spPr>
          <a:xfrm>
            <a:off x="5556141" y="4021809"/>
            <a:ext cx="12579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Backscatter</a:t>
            </a:r>
            <a:endParaRPr kumimoji="0" lang="en-US" sz="1800" b="0" i="0" u="none" strike="noStrike" kern="1200" cap="none" spc="0" normalizeH="0" baseline="-25000" noProof="0">
              <a:ln>
                <a:noFill/>
              </a:ln>
              <a:solidFill>
                <a:schemeClr val="bg1"/>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A314A035-DACA-CD01-CEA4-38582EC982AC}"/>
              </a:ext>
            </a:extLst>
          </p:cNvPr>
          <p:cNvSpPr txBox="1"/>
          <p:nvPr/>
        </p:nvSpPr>
        <p:spPr>
          <a:xfrm>
            <a:off x="7229959" y="1759057"/>
            <a:ext cx="22003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Ozone Vertical Profile</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D80BDCAB-D717-F03C-3B56-744FB0CF733C}"/>
              </a:ext>
            </a:extLst>
          </p:cNvPr>
          <p:cNvSpPr txBox="1"/>
          <p:nvPr/>
        </p:nvSpPr>
        <p:spPr>
          <a:xfrm>
            <a:off x="7211878" y="4112216"/>
            <a:ext cx="26771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Backscatter Vertical Profile</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pic>
        <p:nvPicPr>
          <p:cNvPr id="10" name="Picture 9" descr="A large airplane on a runway&#10;&#10;Description automatically generated with low confidence">
            <a:extLst>
              <a:ext uri="{FF2B5EF4-FFF2-40B4-BE49-F238E27FC236}">
                <a16:creationId xmlns:a16="http://schemas.microsoft.com/office/drawing/2014/main" id="{689AF075-8A0C-8823-0054-4CD05DA4A55C}"/>
              </a:ext>
            </a:extLst>
          </p:cNvPr>
          <p:cNvPicPr>
            <a:picLocks noChangeAspect="1"/>
          </p:cNvPicPr>
          <p:nvPr/>
        </p:nvPicPr>
        <p:blipFill>
          <a:blip r:embed="rId11"/>
          <a:stretch>
            <a:fillRect/>
          </a:stretch>
        </p:blipFill>
        <p:spPr>
          <a:xfrm>
            <a:off x="9574449" y="168946"/>
            <a:ext cx="2216259" cy="1077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462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633F07-89B5-B24A-99EE-CC90637ECB44}"/>
              </a:ext>
            </a:extLst>
          </p:cNvPr>
          <p:cNvSpPr txBox="1">
            <a:spLocks/>
          </p:cNvSpPr>
          <p:nvPr/>
        </p:nvSpPr>
        <p:spPr>
          <a:xfrm>
            <a:off x="137786" y="-256336"/>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Franklin Gothic Medium Cond" panose="020B0606030402020204" pitchFamily="34" charset="0"/>
              </a:rPr>
              <a:t>ST</a:t>
            </a:r>
            <a:r>
              <a:rPr kumimoji="0" lang="en-US" sz="6000" b="0" i="0" u="none" strike="noStrike" kern="1200" cap="none" spc="0" normalizeH="0" baseline="0" noProof="0" dirty="0">
                <a:ln>
                  <a:noFill/>
                </a:ln>
                <a:effectLst/>
                <a:uLnTx/>
                <a:uFillTx/>
                <a:latin typeface="Franklin Gothic Medium Cond" panose="020B0606030402020204" pitchFamily="34" charset="0"/>
                <a:ea typeface="+mj-ea"/>
                <a:cs typeface="+mj-cs"/>
              </a:rPr>
              <a:t>AQS Airborne Perspective: G-III </a:t>
            </a:r>
          </a:p>
        </p:txBody>
      </p:sp>
      <p:cxnSp>
        <p:nvCxnSpPr>
          <p:cNvPr id="5" name="Straight Connector 4">
            <a:extLst>
              <a:ext uri="{FF2B5EF4-FFF2-40B4-BE49-F238E27FC236}">
                <a16:creationId xmlns:a16="http://schemas.microsoft.com/office/drawing/2014/main" id="{88A44515-F66F-5342-8062-805FAC545399}"/>
              </a:ext>
            </a:extLst>
          </p:cNvPr>
          <p:cNvCxnSpPr>
            <a:cxnSpLocks/>
          </p:cNvCxnSpPr>
          <p:nvPr/>
        </p:nvCxnSpPr>
        <p:spPr>
          <a:xfrm>
            <a:off x="245660" y="1015371"/>
            <a:ext cx="11946340" cy="0"/>
          </a:xfrm>
          <a:prstGeom prst="line">
            <a:avLst/>
          </a:prstGeom>
          <a:ln w="63500">
            <a:solidFill>
              <a:srgbClr val="00B050"/>
            </a:solidFill>
            <a:prstDash val="lgDashDotDot"/>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4694A0EB-EE63-D866-1789-541EC1418CB9}"/>
              </a:ext>
            </a:extLst>
          </p:cNvPr>
          <p:cNvSpPr txBox="1"/>
          <p:nvPr/>
        </p:nvSpPr>
        <p:spPr>
          <a:xfrm>
            <a:off x="137786" y="1212930"/>
            <a:ext cx="11962038" cy="461665"/>
          </a:xfrm>
          <a:prstGeom prst="rect">
            <a:avLst/>
          </a:prstGeom>
          <a:noFill/>
        </p:spPr>
        <p:txBody>
          <a:bodyPr wrap="square">
            <a:spAutoFit/>
          </a:bodyPr>
          <a:lstStyle/>
          <a:p>
            <a:pPr>
              <a:defRPr/>
            </a:pPr>
            <a:r>
              <a:rPr lang="en-US" sz="2400" dirty="0">
                <a:latin typeface="Franklin Gothic Medium Cond" panose="020B0606030402020204" pitchFamily="34" charset="0"/>
              </a:rPr>
              <a:t>Adding synergistic perspectives between air quality and greenhouse gases with HALO and AVIRIS-NG</a:t>
            </a:r>
            <a:endParaRPr kumimoji="0" lang="en-US" sz="2400" u="none" strike="noStrike" kern="1200" cap="none" spc="0" normalizeH="0" baseline="0" noProof="0" dirty="0">
              <a:ln>
                <a:noFill/>
              </a:ln>
              <a:effectLst/>
              <a:uLnTx/>
              <a:uFillTx/>
              <a:latin typeface="Franklin Gothic Medium Cond" panose="020B0606030402020204" pitchFamily="34" charset="0"/>
            </a:endParaRPr>
          </a:p>
        </p:txBody>
      </p:sp>
      <p:pic>
        <p:nvPicPr>
          <p:cNvPr id="12" name="Picture 11" descr="A screenshot of a video game&#10;&#10;Description automatically generated with medium confidence">
            <a:extLst>
              <a:ext uri="{FF2B5EF4-FFF2-40B4-BE49-F238E27FC236}">
                <a16:creationId xmlns:a16="http://schemas.microsoft.com/office/drawing/2014/main" id="{56460E4F-8342-BEC0-6D06-42C8B896635F}"/>
              </a:ext>
            </a:extLst>
          </p:cNvPr>
          <p:cNvPicPr>
            <a:picLocks noChangeAspect="1"/>
          </p:cNvPicPr>
          <p:nvPr/>
        </p:nvPicPr>
        <p:blipFill>
          <a:blip r:embed="rId3"/>
          <a:stretch>
            <a:fillRect/>
          </a:stretch>
        </p:blipFill>
        <p:spPr>
          <a:xfrm>
            <a:off x="137786" y="1753210"/>
            <a:ext cx="2311078" cy="5104790"/>
          </a:xfrm>
          <a:prstGeom prst="rect">
            <a:avLst/>
          </a:prstGeom>
        </p:spPr>
      </p:pic>
      <p:sp>
        <p:nvSpPr>
          <p:cNvPr id="13" name="TextBox 12">
            <a:extLst>
              <a:ext uri="{FF2B5EF4-FFF2-40B4-BE49-F238E27FC236}">
                <a16:creationId xmlns:a16="http://schemas.microsoft.com/office/drawing/2014/main" id="{2DDFE555-6E58-47B1-EA94-B8A827A06D03}"/>
              </a:ext>
            </a:extLst>
          </p:cNvPr>
          <p:cNvSpPr txBox="1"/>
          <p:nvPr/>
        </p:nvSpPr>
        <p:spPr>
          <a:xfrm>
            <a:off x="2942534" y="1930680"/>
            <a:ext cx="3613780" cy="2031325"/>
          </a:xfrm>
          <a:prstGeom prst="rect">
            <a:avLst/>
          </a:prstGeom>
          <a:noFill/>
        </p:spPr>
        <p:txBody>
          <a:bodyPr wrap="square" rtlCol="0">
            <a:spAutoFit/>
          </a:bodyPr>
          <a:lstStyle/>
          <a:p>
            <a:r>
              <a:rPr lang="en-US" i="1" dirty="0">
                <a:latin typeface="Helvetica" pitchFamily="2" charset="0"/>
              </a:rPr>
              <a:t>Methane emissions for sources   &gt; 10s kg/hour</a:t>
            </a:r>
          </a:p>
          <a:p>
            <a:endParaRPr lang="en-US" i="1" dirty="0">
              <a:latin typeface="Helvetica" pitchFamily="2" charset="0"/>
            </a:endParaRPr>
          </a:p>
          <a:p>
            <a:r>
              <a:rPr lang="en-US" i="1" dirty="0">
                <a:latin typeface="Helvetica" pitchFamily="2" charset="0"/>
              </a:rPr>
              <a:t>CO</a:t>
            </a:r>
            <a:r>
              <a:rPr lang="en-US" i="1" baseline="-25000" dirty="0">
                <a:latin typeface="Helvetica" pitchFamily="2" charset="0"/>
              </a:rPr>
              <a:t>2</a:t>
            </a:r>
            <a:r>
              <a:rPr lang="en-US" i="1" dirty="0">
                <a:latin typeface="Helvetica" pitchFamily="2" charset="0"/>
              </a:rPr>
              <a:t>: very large point sources (e.g., power plants, refinery)</a:t>
            </a:r>
          </a:p>
          <a:p>
            <a:endParaRPr lang="en-US" i="1" dirty="0">
              <a:latin typeface="Helvetica" pitchFamily="2" charset="0"/>
            </a:endParaRPr>
          </a:p>
          <a:p>
            <a:endParaRPr lang="en-US" i="1" dirty="0">
              <a:latin typeface="Helvetica" pitchFamily="2" charset="0"/>
            </a:endParaRPr>
          </a:p>
        </p:txBody>
      </p:sp>
      <p:sp>
        <p:nvSpPr>
          <p:cNvPr id="14" name="TextBox 13">
            <a:extLst>
              <a:ext uri="{FF2B5EF4-FFF2-40B4-BE49-F238E27FC236}">
                <a16:creationId xmlns:a16="http://schemas.microsoft.com/office/drawing/2014/main" id="{02AE126C-C920-7906-C48F-4DF21FCD3D3B}"/>
              </a:ext>
            </a:extLst>
          </p:cNvPr>
          <p:cNvSpPr txBox="1"/>
          <p:nvPr/>
        </p:nvSpPr>
        <p:spPr>
          <a:xfrm>
            <a:off x="102648" y="2644437"/>
            <a:ext cx="1597547" cy="1200329"/>
          </a:xfrm>
          <a:prstGeom prst="rect">
            <a:avLst/>
          </a:prstGeom>
          <a:noFill/>
        </p:spPr>
        <p:txBody>
          <a:bodyPr wrap="square" rtlCol="0">
            <a:spAutoFit/>
          </a:bodyPr>
          <a:lstStyle/>
          <a:p>
            <a:r>
              <a:rPr lang="en-US" dirty="0">
                <a:highlight>
                  <a:srgbClr val="000000"/>
                </a:highlight>
              </a:rPr>
              <a:t>CH</a:t>
            </a:r>
            <a:r>
              <a:rPr lang="en-US" baseline="-25000" dirty="0">
                <a:highlight>
                  <a:srgbClr val="000000"/>
                </a:highlight>
              </a:rPr>
              <a:t>4</a:t>
            </a:r>
            <a:r>
              <a:rPr lang="en-US" dirty="0">
                <a:highlight>
                  <a:srgbClr val="000000"/>
                </a:highlight>
              </a:rPr>
              <a:t> from gas processing plant</a:t>
            </a:r>
          </a:p>
          <a:p>
            <a:endParaRPr lang="en-US" dirty="0"/>
          </a:p>
        </p:txBody>
      </p:sp>
      <p:pic>
        <p:nvPicPr>
          <p:cNvPr id="19" name="Picture 18" descr="Map&#10;&#10;Description automatically generated">
            <a:extLst>
              <a:ext uri="{FF2B5EF4-FFF2-40B4-BE49-F238E27FC236}">
                <a16:creationId xmlns:a16="http://schemas.microsoft.com/office/drawing/2014/main" id="{31FBAD28-5DAC-CAE4-0BE0-60C0B23CE418}"/>
              </a:ext>
            </a:extLst>
          </p:cNvPr>
          <p:cNvPicPr>
            <a:picLocks noChangeAspect="1"/>
          </p:cNvPicPr>
          <p:nvPr/>
        </p:nvPicPr>
        <p:blipFill>
          <a:blip r:embed="rId4"/>
          <a:stretch>
            <a:fillRect/>
          </a:stretch>
        </p:blipFill>
        <p:spPr>
          <a:xfrm>
            <a:off x="2549072" y="3655170"/>
            <a:ext cx="3250393" cy="3124164"/>
          </a:xfrm>
          <a:prstGeom prst="rect">
            <a:avLst/>
          </a:prstGeom>
        </p:spPr>
      </p:pic>
      <p:pic>
        <p:nvPicPr>
          <p:cNvPr id="3" name="Picture 2" descr="A person standing next to a plane&#10;&#10;Description automatically generated with low confidence">
            <a:extLst>
              <a:ext uri="{FF2B5EF4-FFF2-40B4-BE49-F238E27FC236}">
                <a16:creationId xmlns:a16="http://schemas.microsoft.com/office/drawing/2014/main" id="{80AF0AB7-6378-D62E-ADAC-18C9A6036220}"/>
              </a:ext>
            </a:extLst>
          </p:cNvPr>
          <p:cNvPicPr>
            <a:picLocks noChangeAspect="1"/>
          </p:cNvPicPr>
          <p:nvPr/>
        </p:nvPicPr>
        <p:blipFill>
          <a:blip r:embed="rId5"/>
          <a:stretch>
            <a:fillRect/>
          </a:stretch>
        </p:blipFill>
        <p:spPr>
          <a:xfrm>
            <a:off x="9792182" y="166533"/>
            <a:ext cx="2154158" cy="1047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9B3486E6-15B1-B956-50ED-9E6B614797B4}"/>
              </a:ext>
            </a:extLst>
          </p:cNvPr>
          <p:cNvSpPr txBox="1"/>
          <p:nvPr/>
        </p:nvSpPr>
        <p:spPr>
          <a:xfrm>
            <a:off x="3522382" y="3866507"/>
            <a:ext cx="2399956" cy="369332"/>
          </a:xfrm>
          <a:prstGeom prst="rect">
            <a:avLst/>
          </a:prstGeom>
          <a:noFill/>
        </p:spPr>
        <p:txBody>
          <a:bodyPr wrap="square" rtlCol="0">
            <a:spAutoFit/>
          </a:bodyPr>
          <a:lstStyle/>
          <a:p>
            <a:r>
              <a:rPr lang="en-US" dirty="0">
                <a:highlight>
                  <a:srgbClr val="000000"/>
                </a:highlight>
              </a:rPr>
              <a:t>CO</a:t>
            </a:r>
            <a:r>
              <a:rPr lang="en-US" baseline="-25000" dirty="0">
                <a:highlight>
                  <a:srgbClr val="000000"/>
                </a:highlight>
              </a:rPr>
              <a:t>2</a:t>
            </a:r>
            <a:r>
              <a:rPr lang="en-US" dirty="0">
                <a:highlight>
                  <a:srgbClr val="000000"/>
                </a:highlight>
              </a:rPr>
              <a:t> from power plant</a:t>
            </a:r>
            <a:endParaRPr lang="en-US" dirty="0"/>
          </a:p>
        </p:txBody>
      </p:sp>
      <p:pic>
        <p:nvPicPr>
          <p:cNvPr id="8" name="Picture 7" descr="A picture containing map&#10;&#10;Description automatically generated">
            <a:extLst>
              <a:ext uri="{FF2B5EF4-FFF2-40B4-BE49-F238E27FC236}">
                <a16:creationId xmlns:a16="http://schemas.microsoft.com/office/drawing/2014/main" id="{449C096E-9682-7C05-BFF3-00B035FE0A3C}"/>
              </a:ext>
            </a:extLst>
          </p:cNvPr>
          <p:cNvPicPr>
            <a:picLocks noChangeAspect="1"/>
          </p:cNvPicPr>
          <p:nvPr/>
        </p:nvPicPr>
        <p:blipFill>
          <a:blip r:embed="rId6"/>
          <a:stretch>
            <a:fillRect/>
          </a:stretch>
        </p:blipFill>
        <p:spPr>
          <a:xfrm>
            <a:off x="6999880" y="1739673"/>
            <a:ext cx="4731270" cy="5104791"/>
          </a:xfrm>
          <a:prstGeom prst="rect">
            <a:avLst/>
          </a:prstGeom>
        </p:spPr>
      </p:pic>
      <p:sp>
        <p:nvSpPr>
          <p:cNvPr id="9" name="TextBox 8">
            <a:extLst>
              <a:ext uri="{FF2B5EF4-FFF2-40B4-BE49-F238E27FC236}">
                <a16:creationId xmlns:a16="http://schemas.microsoft.com/office/drawing/2014/main" id="{DEF2260F-86AB-3B47-82D3-A9A4F2665B5D}"/>
              </a:ext>
            </a:extLst>
          </p:cNvPr>
          <p:cNvSpPr txBox="1"/>
          <p:nvPr/>
        </p:nvSpPr>
        <p:spPr>
          <a:xfrm>
            <a:off x="6999880" y="6382799"/>
            <a:ext cx="3569917" cy="461665"/>
          </a:xfrm>
          <a:prstGeom prst="rect">
            <a:avLst/>
          </a:prstGeom>
          <a:noFill/>
        </p:spPr>
        <p:txBody>
          <a:bodyPr wrap="square" rtlCol="0">
            <a:spAutoFit/>
          </a:bodyPr>
          <a:lstStyle/>
          <a:p>
            <a:r>
              <a:rPr lang="en-US" sz="1200" dirty="0">
                <a:highlight>
                  <a:srgbClr val="000000"/>
                </a:highlight>
              </a:rPr>
              <a:t>Barton-Grimley et al., 2022: https://</a:t>
            </a:r>
            <a:r>
              <a:rPr lang="en-US" sz="1200" dirty="0" err="1">
                <a:highlight>
                  <a:srgbClr val="000000"/>
                </a:highlight>
              </a:rPr>
              <a:t>doi.org</a:t>
            </a:r>
            <a:r>
              <a:rPr lang="en-US" sz="1200" dirty="0">
                <a:highlight>
                  <a:srgbClr val="000000"/>
                </a:highlight>
              </a:rPr>
              <a:t>/10.5194/amt-15-4623-2022</a:t>
            </a:r>
          </a:p>
        </p:txBody>
      </p:sp>
      <p:sp>
        <p:nvSpPr>
          <p:cNvPr id="11" name="TextBox 10">
            <a:extLst>
              <a:ext uri="{FF2B5EF4-FFF2-40B4-BE49-F238E27FC236}">
                <a16:creationId xmlns:a16="http://schemas.microsoft.com/office/drawing/2014/main" id="{137300ED-6B90-55E8-3286-BF0E2401A50B}"/>
              </a:ext>
            </a:extLst>
          </p:cNvPr>
          <p:cNvSpPr txBox="1"/>
          <p:nvPr/>
        </p:nvSpPr>
        <p:spPr>
          <a:xfrm>
            <a:off x="695220" y="1753210"/>
            <a:ext cx="1803748" cy="646331"/>
          </a:xfrm>
          <a:prstGeom prst="rect">
            <a:avLst/>
          </a:prstGeom>
          <a:noFill/>
        </p:spPr>
        <p:txBody>
          <a:bodyPr wrap="square" rtlCol="0">
            <a:spAutoFit/>
          </a:bodyPr>
          <a:lstStyle/>
          <a:p>
            <a:pPr algn="r"/>
            <a:r>
              <a:rPr lang="en-US" sz="1200" dirty="0">
                <a:highlight>
                  <a:srgbClr val="000000"/>
                </a:highlight>
              </a:rPr>
              <a:t>Cusworth et al., 2021: </a:t>
            </a:r>
            <a:r>
              <a:rPr lang="en-US" sz="1200" b="0" i="0" u="none" strike="noStrike" dirty="0">
                <a:solidFill>
                  <a:srgbClr val="95989A"/>
                </a:solidFill>
                <a:effectLst/>
                <a:highlight>
                  <a:srgbClr val="000000"/>
                </a:highlight>
                <a:latin typeface="Roboto" panose="02000000000000000000" pitchFamily="2" charset="0"/>
                <a:hlinkClick r:id="rId7" tooltip="DOI URL"/>
              </a:rPr>
              <a:t>https://doi.org/10.1021/acs.estlett.1c00173</a:t>
            </a:r>
            <a:endParaRPr lang="en-US" sz="1200" dirty="0">
              <a:highlight>
                <a:srgbClr val="000000"/>
              </a:highlight>
            </a:endParaRPr>
          </a:p>
        </p:txBody>
      </p:sp>
      <p:sp>
        <p:nvSpPr>
          <p:cNvPr id="15" name="TextBox 14">
            <a:extLst>
              <a:ext uri="{FF2B5EF4-FFF2-40B4-BE49-F238E27FC236}">
                <a16:creationId xmlns:a16="http://schemas.microsoft.com/office/drawing/2014/main" id="{6DFD958D-D3CC-12AD-C1F7-B6F189AFFA23}"/>
              </a:ext>
            </a:extLst>
          </p:cNvPr>
          <p:cNvSpPr txBox="1"/>
          <p:nvPr/>
        </p:nvSpPr>
        <p:spPr>
          <a:xfrm>
            <a:off x="3995717" y="6133003"/>
            <a:ext cx="1803748" cy="646331"/>
          </a:xfrm>
          <a:prstGeom prst="rect">
            <a:avLst/>
          </a:prstGeom>
          <a:noFill/>
        </p:spPr>
        <p:txBody>
          <a:bodyPr wrap="square" rtlCol="0">
            <a:spAutoFit/>
          </a:bodyPr>
          <a:lstStyle/>
          <a:p>
            <a:pPr algn="r"/>
            <a:r>
              <a:rPr lang="en-US" sz="1200" dirty="0">
                <a:highlight>
                  <a:srgbClr val="000000"/>
                </a:highlight>
              </a:rPr>
              <a:t>Cusworth et al., 2021: </a:t>
            </a:r>
            <a:r>
              <a:rPr lang="en-US" sz="1200" b="0" i="0" u="none" strike="noStrike" dirty="0">
                <a:solidFill>
                  <a:srgbClr val="95989A"/>
                </a:solidFill>
                <a:effectLst/>
                <a:highlight>
                  <a:srgbClr val="000000"/>
                </a:highlight>
                <a:latin typeface="Roboto" panose="02000000000000000000" pitchFamily="2" charset="0"/>
              </a:rPr>
              <a:t>https://</a:t>
            </a:r>
            <a:r>
              <a:rPr lang="en-US" sz="1200" b="0" i="0" u="none" strike="noStrike" dirty="0" err="1">
                <a:solidFill>
                  <a:srgbClr val="95989A"/>
                </a:solidFill>
                <a:effectLst/>
                <a:highlight>
                  <a:srgbClr val="000000"/>
                </a:highlight>
                <a:latin typeface="Roboto" panose="02000000000000000000" pitchFamily="2" charset="0"/>
              </a:rPr>
              <a:t>doi.org</a:t>
            </a:r>
            <a:r>
              <a:rPr lang="en-US" sz="1200" b="0" i="0" u="none" strike="noStrike" dirty="0">
                <a:solidFill>
                  <a:srgbClr val="95989A"/>
                </a:solidFill>
                <a:effectLst/>
                <a:highlight>
                  <a:srgbClr val="000000"/>
                </a:highlight>
                <a:latin typeface="Roboto" panose="02000000000000000000" pitchFamily="2" charset="0"/>
              </a:rPr>
              <a:t>/10.1029/2020AV000350</a:t>
            </a:r>
            <a:endParaRPr lang="en-US" sz="1200" dirty="0">
              <a:highlight>
                <a:srgbClr val="000000"/>
              </a:highlight>
            </a:endParaRPr>
          </a:p>
        </p:txBody>
      </p:sp>
    </p:spTree>
    <p:extLst>
      <p:ext uri="{BB962C8B-B14F-4D97-AF65-F5344CB8AC3E}">
        <p14:creationId xmlns:p14="http://schemas.microsoft.com/office/powerpoint/2010/main" val="4112727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633F07-89B5-B24A-99EE-CC90637ECB44}"/>
              </a:ext>
            </a:extLst>
          </p:cNvPr>
          <p:cNvSpPr txBox="1">
            <a:spLocks/>
          </p:cNvSpPr>
          <p:nvPr/>
        </p:nvSpPr>
        <p:spPr>
          <a:xfrm>
            <a:off x="114702" y="119541"/>
            <a:ext cx="9779000" cy="72964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dirty="0">
                <a:latin typeface="Franklin Gothic Medium Cond" panose="020B0606030402020204" pitchFamily="34" charset="0"/>
              </a:rPr>
              <a:t>ST</a:t>
            </a:r>
            <a:r>
              <a:rPr kumimoji="0" lang="en-US" sz="4800" b="0" i="0" u="none" strike="noStrike" kern="1200" cap="none" spc="0" normalizeH="0" baseline="0" noProof="0" dirty="0">
                <a:ln>
                  <a:noFill/>
                </a:ln>
                <a:effectLst/>
                <a:uLnTx/>
                <a:uFillTx/>
                <a:latin typeface="Franklin Gothic Medium Cond" panose="020B0606030402020204" pitchFamily="34" charset="0"/>
                <a:ea typeface="+mj-ea"/>
                <a:cs typeface="+mj-cs"/>
              </a:rPr>
              <a:t>AQS Ground Perspective</a:t>
            </a:r>
          </a:p>
        </p:txBody>
      </p:sp>
      <p:cxnSp>
        <p:nvCxnSpPr>
          <p:cNvPr id="5" name="Straight Connector 4">
            <a:extLst>
              <a:ext uri="{FF2B5EF4-FFF2-40B4-BE49-F238E27FC236}">
                <a16:creationId xmlns:a16="http://schemas.microsoft.com/office/drawing/2014/main" id="{88A44515-F66F-5342-8062-805FAC545399}"/>
              </a:ext>
            </a:extLst>
          </p:cNvPr>
          <p:cNvCxnSpPr>
            <a:cxnSpLocks/>
          </p:cNvCxnSpPr>
          <p:nvPr/>
        </p:nvCxnSpPr>
        <p:spPr>
          <a:xfrm>
            <a:off x="158664" y="986352"/>
            <a:ext cx="11946340" cy="0"/>
          </a:xfrm>
          <a:prstGeom prst="line">
            <a:avLst/>
          </a:prstGeom>
          <a:ln w="63500">
            <a:solidFill>
              <a:schemeClr val="accent4"/>
            </a:solidFill>
            <a:prstDash val="lgDashDotDot"/>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A0888481-3CB7-E542-A943-27586060020D}"/>
              </a:ext>
            </a:extLst>
          </p:cNvPr>
          <p:cNvSpPr txBox="1"/>
          <p:nvPr/>
        </p:nvSpPr>
        <p:spPr>
          <a:xfrm>
            <a:off x="-12526" y="6211669"/>
            <a:ext cx="12192000" cy="584775"/>
          </a:xfrm>
          <a:prstGeom prst="rect">
            <a:avLst/>
          </a:prstGeom>
          <a:solidFill>
            <a:schemeClr val="bg1">
              <a:lumMod val="95000"/>
            </a:schemeClr>
          </a:solidFill>
          <a:ln>
            <a:noFill/>
          </a:ln>
        </p:spPr>
        <p:txBody>
          <a:bodyPr wrap="square" lIns="91440" tIns="45720" rIns="91440" bIns="45720" rtlCol="0" anchor="t">
            <a:spAutoFit/>
          </a:bodyPr>
          <a:lstStyle/>
          <a:p>
            <a:pPr algn="ctr">
              <a:defRPr/>
            </a:pPr>
            <a:r>
              <a:rPr kumimoji="0" lang="en-US" sz="1600" b="0" i="0" u="none" strike="noStrike" kern="1200" cap="none" spc="0" normalizeH="0" baseline="0" noProof="0">
                <a:ln>
                  <a:noFill/>
                </a:ln>
                <a:effectLst/>
                <a:uLnTx/>
                <a:uFillTx/>
                <a:latin typeface="Franklin Gothic Medium Cond"/>
              </a:rPr>
              <a:t>TRACER-AQ is a NASA-led air quality mission, leveraging DOE’s TRACER study, with main partners in air quality management from the Texas Commission on Environmental Quality (TCEQ) observing pollution from aircraft, boats, mobile labs, and ground sites.</a:t>
            </a:r>
            <a:r>
              <a:rPr lang="en-US" sz="1600">
                <a:latin typeface="Franklin Gothic Medium Cond"/>
              </a:rPr>
              <a:t> </a:t>
            </a:r>
            <a:endParaRPr lang="en-US" sz="1600" b="0" i="0" u="none" strike="noStrike" kern="1200" cap="none" spc="0" normalizeH="0" baseline="0" noProof="0">
              <a:ln>
                <a:noFill/>
              </a:ln>
              <a:effectLst/>
              <a:uLnTx/>
              <a:uFillTx/>
              <a:latin typeface="Franklin Gothic Medium Cond" panose="020B0606030402020204" pitchFamily="34" charset="0"/>
            </a:endParaRPr>
          </a:p>
        </p:txBody>
      </p:sp>
      <p:cxnSp>
        <p:nvCxnSpPr>
          <p:cNvPr id="9" name="Straight Connector 8">
            <a:extLst>
              <a:ext uri="{FF2B5EF4-FFF2-40B4-BE49-F238E27FC236}">
                <a16:creationId xmlns:a16="http://schemas.microsoft.com/office/drawing/2014/main" id="{534436DD-B944-FF45-BEE0-53A96325DE67}"/>
              </a:ext>
            </a:extLst>
          </p:cNvPr>
          <p:cNvCxnSpPr>
            <a:cxnSpLocks/>
          </p:cNvCxnSpPr>
          <p:nvPr/>
        </p:nvCxnSpPr>
        <p:spPr>
          <a:xfrm>
            <a:off x="0" y="6199268"/>
            <a:ext cx="12192000" cy="0"/>
          </a:xfrm>
          <a:prstGeom prst="line">
            <a:avLst/>
          </a:prstGeom>
          <a:ln w="41275">
            <a:solidFill>
              <a:schemeClr val="accent4"/>
            </a:solidFill>
            <a:prstDash val="solid"/>
          </a:ln>
        </p:spPr>
        <p:style>
          <a:lnRef idx="3">
            <a:schemeClr val="accent1"/>
          </a:lnRef>
          <a:fillRef idx="0">
            <a:schemeClr val="accent1"/>
          </a:fillRef>
          <a:effectRef idx="2">
            <a:schemeClr val="accent1"/>
          </a:effectRef>
          <a:fontRef idx="minor">
            <a:schemeClr val="tx1"/>
          </a:fontRef>
        </p:style>
      </p:cxnSp>
      <p:sp>
        <p:nvSpPr>
          <p:cNvPr id="25" name="Rectangle 24">
            <a:extLst>
              <a:ext uri="{FF2B5EF4-FFF2-40B4-BE49-F238E27FC236}">
                <a16:creationId xmlns:a16="http://schemas.microsoft.com/office/drawing/2014/main" id="{7386AE60-0CC7-4240-A7DC-A75202BC125C}"/>
              </a:ext>
            </a:extLst>
          </p:cNvPr>
          <p:cNvSpPr/>
          <p:nvPr/>
        </p:nvSpPr>
        <p:spPr>
          <a:xfrm>
            <a:off x="146138" y="1103049"/>
            <a:ext cx="12033336"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Ground Support Platforms for STAQS include </a:t>
            </a:r>
            <a:r>
              <a:rPr lang="en-US" b="1" dirty="0" err="1">
                <a:solidFill>
                  <a:prstClr val="white"/>
                </a:solidFill>
                <a:latin typeface="Franklin Gothic Medium" panose="020B0603020102020204" pitchFamily="34" charset="0"/>
              </a:rPr>
              <a:t>TOLNet</a:t>
            </a:r>
            <a:r>
              <a:rPr lang="en-US" b="1" dirty="0">
                <a:solidFill>
                  <a:prstClr val="white"/>
                </a:solidFill>
                <a:latin typeface="Franklin Gothic Medium" panose="020B0603020102020204" pitchFamily="34" charset="0"/>
              </a:rPr>
              <a:t>, Pandora and </a:t>
            </a:r>
            <a:r>
              <a:rPr lang="en-US" b="1" dirty="0" err="1">
                <a:solidFill>
                  <a:prstClr val="white"/>
                </a:solidFill>
                <a:latin typeface="Franklin Gothic Medium" panose="020B0603020102020204" pitchFamily="34" charset="0"/>
              </a:rPr>
              <a:t>Ozonesondes</a:t>
            </a:r>
            <a:r>
              <a:rPr lang="en-US" b="1" dirty="0">
                <a:solidFill>
                  <a:prstClr val="white"/>
                </a:solidFill>
                <a:latin typeface="Franklin Gothic Medium" panose="020B0603020102020204" pitchFamily="34" charset="0"/>
              </a:rPr>
              <a:t> (similar to TRACER-AQ-examples below).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solidFill>
                <a:prstClr val="white"/>
              </a:solidFill>
              <a:latin typeface="Franklin Gothic Medium" panose="020B06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Franklin Gothic Medium" panose="020B0603020102020204" pitchFamily="34" charset="0"/>
              </a:rPr>
              <a:t>Enhanced ground-based monitoring on September 9th </a:t>
            </a:r>
            <a:r>
              <a:rPr kumimoji="0" lang="en-US" sz="18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revealed information about the vertical profiles of pollution that cannot be captured by a satellites.</a:t>
            </a:r>
          </a:p>
          <a:p>
            <a:pPr marL="285750" marR="0" lvl="0" indent="-285750" algn="l" defTabSz="457200" rtl="0" eaLnBrk="1" fontAlgn="auto" latinLnBrk="0" hangingPunct="1">
              <a:lnSpc>
                <a:spcPct val="100000"/>
              </a:lnSpc>
              <a:spcBef>
                <a:spcPts val="0"/>
              </a:spcBef>
              <a:spcAft>
                <a:spcPts val="0"/>
              </a:spcAft>
              <a:buClrTx/>
              <a:buSzTx/>
              <a:buFont typeface=".Apple SD Gothic NeoI Regular"/>
              <a:buChar char="⇢"/>
              <a:tabLst/>
              <a:defRPr/>
            </a:pPr>
            <a:r>
              <a:rPr lang="en-US" dirty="0">
                <a:solidFill>
                  <a:prstClr val="white"/>
                </a:solidFill>
                <a:latin typeface="Franklin Gothic Medium" panose="020B0603020102020204" pitchFamily="34" charset="0"/>
              </a:rPr>
              <a:t>S</a:t>
            </a:r>
            <a:r>
              <a:rPr kumimoji="0" lang="en-US" sz="1800" b="0" i="0" u="none" strike="noStrike" kern="1200" cap="none" spc="0" normalizeH="0" baseline="0" noProof="0" dirty="0" err="1">
                <a:ln>
                  <a:noFill/>
                </a:ln>
                <a:solidFill>
                  <a:prstClr val="white"/>
                </a:solidFill>
                <a:effectLst/>
                <a:uLnTx/>
                <a:uFillTx/>
                <a:latin typeface="Franklin Gothic Medium" panose="020B0603020102020204" pitchFamily="34" charset="0"/>
                <a:ea typeface="+mn-ea"/>
                <a:cs typeface="+mn-cs"/>
              </a:rPr>
              <a:t>ynchronous</a:t>
            </a:r>
            <a:r>
              <a:rPr kumimoji="0" lang="en-US" sz="18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 sonde, Pandora and lidar sampling strategies reveal the multi-species complexity of vertical chemical transport</a:t>
            </a:r>
          </a:p>
        </p:txBody>
      </p:sp>
      <p:pic>
        <p:nvPicPr>
          <p:cNvPr id="30" name="Picture 29">
            <a:extLst>
              <a:ext uri="{FF2B5EF4-FFF2-40B4-BE49-F238E27FC236}">
                <a16:creationId xmlns:a16="http://schemas.microsoft.com/office/drawing/2014/main" id="{DBC2140E-8555-27E1-869C-EA591D480F74}"/>
              </a:ext>
            </a:extLst>
          </p:cNvPr>
          <p:cNvPicPr>
            <a:picLocks noChangeAspect="1"/>
          </p:cNvPicPr>
          <p:nvPr/>
        </p:nvPicPr>
        <p:blipFill rotWithShape="1">
          <a:blip r:embed="rId3"/>
          <a:srcRect l="8547" r="7280"/>
          <a:stretch/>
        </p:blipFill>
        <p:spPr>
          <a:xfrm>
            <a:off x="6567194" y="2861721"/>
            <a:ext cx="5323763" cy="3162375"/>
          </a:xfrm>
          <a:prstGeom prst="rect">
            <a:avLst/>
          </a:prstGeom>
        </p:spPr>
      </p:pic>
      <p:sp>
        <p:nvSpPr>
          <p:cNvPr id="31" name="TextBox 30">
            <a:extLst>
              <a:ext uri="{FF2B5EF4-FFF2-40B4-BE49-F238E27FC236}">
                <a16:creationId xmlns:a16="http://schemas.microsoft.com/office/drawing/2014/main" id="{50C8DA67-7FF3-798E-37F9-2AD0A93B0CB6}"/>
              </a:ext>
            </a:extLst>
          </p:cNvPr>
          <p:cNvSpPr txBox="1"/>
          <p:nvPr/>
        </p:nvSpPr>
        <p:spPr>
          <a:xfrm>
            <a:off x="6567194" y="2651962"/>
            <a:ext cx="5323763" cy="307777"/>
          </a:xfrm>
          <a:prstGeom prst="rect">
            <a:avLst/>
          </a:prstGeom>
          <a:solidFill>
            <a:schemeClr val="tx1"/>
          </a:solid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NASA TOLNet 20210909</a:t>
            </a:r>
          </a:p>
        </p:txBody>
      </p:sp>
      <p:pic>
        <p:nvPicPr>
          <p:cNvPr id="46" name="Picture 45">
            <a:extLst>
              <a:ext uri="{FF2B5EF4-FFF2-40B4-BE49-F238E27FC236}">
                <a16:creationId xmlns:a16="http://schemas.microsoft.com/office/drawing/2014/main" id="{E43D0266-2D86-99F9-AA77-009F3D19D5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54" t="14536" r="52022"/>
          <a:stretch/>
        </p:blipFill>
        <p:spPr bwMode="auto">
          <a:xfrm>
            <a:off x="3374377" y="3412667"/>
            <a:ext cx="2929073" cy="2334019"/>
          </a:xfrm>
          <a:prstGeom prst="rect">
            <a:avLst/>
          </a:prstGeom>
          <a:ln>
            <a:noFill/>
          </a:ln>
          <a:extLst>
            <a:ext uri="{53640926-AAD7-44D8-BBD7-CCE9431645EC}">
              <a14:shadowObscured xmlns:a14="http://schemas.microsoft.com/office/drawing/2010/main"/>
            </a:ext>
          </a:extLst>
        </p:spPr>
      </p:pic>
      <p:pic>
        <p:nvPicPr>
          <p:cNvPr id="47" name="Picture 46">
            <a:extLst>
              <a:ext uri="{FF2B5EF4-FFF2-40B4-BE49-F238E27FC236}">
                <a16:creationId xmlns:a16="http://schemas.microsoft.com/office/drawing/2014/main" id="{1F7BDFF8-39D1-9A28-B3E5-B199E20DFE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95" r="12683"/>
          <a:stretch/>
        </p:blipFill>
        <p:spPr bwMode="auto">
          <a:xfrm>
            <a:off x="158664" y="2956329"/>
            <a:ext cx="2976390" cy="1899439"/>
          </a:xfrm>
          <a:prstGeom prst="rect">
            <a:avLst/>
          </a:prstGeom>
          <a:ln>
            <a:noFill/>
          </a:ln>
          <a:extLst>
            <a:ext uri="{53640926-AAD7-44D8-BBD7-CCE9431645EC}">
              <a14:shadowObscured xmlns:a14="http://schemas.microsoft.com/office/drawing/2010/main"/>
            </a:ext>
          </a:extLst>
        </p:spPr>
      </p:pic>
      <p:sp>
        <p:nvSpPr>
          <p:cNvPr id="48" name="TextBox 47">
            <a:extLst>
              <a:ext uri="{FF2B5EF4-FFF2-40B4-BE49-F238E27FC236}">
                <a16:creationId xmlns:a16="http://schemas.microsoft.com/office/drawing/2014/main" id="{6420C890-CF73-385B-3BA8-167B4536C70C}"/>
              </a:ext>
            </a:extLst>
          </p:cNvPr>
          <p:cNvSpPr txBox="1"/>
          <p:nvPr/>
        </p:nvSpPr>
        <p:spPr>
          <a:xfrm>
            <a:off x="3374376" y="3132031"/>
            <a:ext cx="2929073" cy="307777"/>
          </a:xfrm>
          <a:prstGeom prst="rect">
            <a:avLst/>
          </a:prstGeom>
          <a:solidFill>
            <a:schemeClr val="tx1"/>
          </a:solid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Ozonesondes ~20UT 20210909</a:t>
            </a:r>
          </a:p>
        </p:txBody>
      </p:sp>
      <p:pic>
        <p:nvPicPr>
          <p:cNvPr id="49" name="Google Shape;113;p2">
            <a:extLst>
              <a:ext uri="{FF2B5EF4-FFF2-40B4-BE49-F238E27FC236}">
                <a16:creationId xmlns:a16="http://schemas.microsoft.com/office/drawing/2014/main" id="{C69516C4-3B1D-9CD9-8938-B6B66BCAAE38}"/>
              </a:ext>
            </a:extLst>
          </p:cNvPr>
          <p:cNvPicPr preferRelativeResize="0"/>
          <p:nvPr/>
        </p:nvPicPr>
        <p:blipFill rotWithShape="1">
          <a:blip r:embed="rId6">
            <a:alphaModFix/>
          </a:blip>
          <a:srcRect/>
          <a:stretch/>
        </p:blipFill>
        <p:spPr>
          <a:xfrm>
            <a:off x="6806175" y="2656743"/>
            <a:ext cx="429716" cy="417693"/>
          </a:xfrm>
          <a:prstGeom prst="rect">
            <a:avLst/>
          </a:prstGeom>
          <a:noFill/>
          <a:ln>
            <a:noFill/>
          </a:ln>
        </p:spPr>
      </p:pic>
      <p:sp>
        <p:nvSpPr>
          <p:cNvPr id="6" name="TextBox 5">
            <a:extLst>
              <a:ext uri="{FF2B5EF4-FFF2-40B4-BE49-F238E27FC236}">
                <a16:creationId xmlns:a16="http://schemas.microsoft.com/office/drawing/2014/main" id="{031D0EDA-09A0-A230-A238-7F1EE02C81D5}"/>
              </a:ext>
            </a:extLst>
          </p:cNvPr>
          <p:cNvSpPr txBox="1"/>
          <p:nvPr/>
        </p:nvSpPr>
        <p:spPr>
          <a:xfrm>
            <a:off x="301043" y="3206338"/>
            <a:ext cx="1897759" cy="246221"/>
          </a:xfrm>
          <a:prstGeom prst="rect">
            <a:avLst/>
          </a:prstGeom>
          <a:noFill/>
        </p:spPr>
        <p:txBody>
          <a:bodyPr wrap="square" rtlCol="0">
            <a:spAutoFit/>
          </a:bodyPr>
          <a:lstStyle/>
          <a:p>
            <a:r>
              <a:rPr lang="en-US" sz="1000">
                <a:solidFill>
                  <a:schemeClr val="bg1"/>
                </a:solidFill>
                <a:latin typeface="Franklin Gothic Medium" panose="020B0603020102020204" pitchFamily="34" charset="0"/>
              </a:rPr>
              <a:t>Courtesy A. </a:t>
            </a:r>
            <a:r>
              <a:rPr lang="en-US" sz="1000" err="1">
                <a:solidFill>
                  <a:schemeClr val="bg1"/>
                </a:solidFill>
                <a:latin typeface="Franklin Gothic Medium" panose="020B0603020102020204" pitchFamily="34" charset="0"/>
              </a:rPr>
              <a:t>Kotsakis</a:t>
            </a:r>
            <a:endParaRPr lang="en-US" sz="1000">
              <a:solidFill>
                <a:schemeClr val="bg1"/>
              </a:solidFill>
              <a:latin typeface="Franklin Gothic Medium" panose="020B0603020102020204" pitchFamily="34" charset="0"/>
            </a:endParaRPr>
          </a:p>
        </p:txBody>
      </p:sp>
      <p:pic>
        <p:nvPicPr>
          <p:cNvPr id="8" name="Picture 9">
            <a:extLst>
              <a:ext uri="{FF2B5EF4-FFF2-40B4-BE49-F238E27FC236}">
                <a16:creationId xmlns:a16="http://schemas.microsoft.com/office/drawing/2014/main" id="{5C428989-F4A1-952C-DFFE-4E21C700F774}"/>
              </a:ext>
            </a:extLst>
          </p:cNvPr>
          <p:cNvPicPr>
            <a:picLocks noChangeAspect="1"/>
          </p:cNvPicPr>
          <p:nvPr/>
        </p:nvPicPr>
        <p:blipFill>
          <a:blip r:embed="rId7"/>
          <a:stretch>
            <a:fillRect/>
          </a:stretch>
        </p:blipFill>
        <p:spPr>
          <a:xfrm>
            <a:off x="572477" y="4851134"/>
            <a:ext cx="2152162" cy="1346734"/>
          </a:xfrm>
          <a:prstGeom prst="rect">
            <a:avLst/>
          </a:prstGeom>
        </p:spPr>
      </p:pic>
    </p:spTree>
    <p:extLst>
      <p:ext uri="{BB962C8B-B14F-4D97-AF65-F5344CB8AC3E}">
        <p14:creationId xmlns:p14="http://schemas.microsoft.com/office/powerpoint/2010/main" val="106301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633F07-89B5-B24A-99EE-CC90637ECB44}"/>
              </a:ext>
            </a:extLst>
          </p:cNvPr>
          <p:cNvSpPr txBox="1">
            <a:spLocks/>
          </p:cNvSpPr>
          <p:nvPr/>
        </p:nvSpPr>
        <p:spPr>
          <a:xfrm>
            <a:off x="137786" y="-256336"/>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atin typeface="Franklin Gothic Medium Cond" panose="020B0606030402020204" pitchFamily="34" charset="0"/>
              </a:rPr>
              <a:t>ST</a:t>
            </a:r>
            <a:r>
              <a:rPr kumimoji="0" lang="en-US" sz="6000" b="0" i="0" u="none" strike="noStrike" kern="1200" cap="none" spc="0" normalizeH="0" baseline="0" noProof="0">
                <a:ln>
                  <a:noFill/>
                </a:ln>
                <a:effectLst/>
                <a:uLnTx/>
                <a:uFillTx/>
                <a:latin typeface="Franklin Gothic Medium Cond" panose="020B0606030402020204" pitchFamily="34" charset="0"/>
                <a:ea typeface="+mj-ea"/>
                <a:cs typeface="+mj-cs"/>
              </a:rPr>
              <a:t>AQS Mapping</a:t>
            </a:r>
          </a:p>
        </p:txBody>
      </p:sp>
      <p:cxnSp>
        <p:nvCxnSpPr>
          <p:cNvPr id="5" name="Straight Connector 4">
            <a:extLst>
              <a:ext uri="{FF2B5EF4-FFF2-40B4-BE49-F238E27FC236}">
                <a16:creationId xmlns:a16="http://schemas.microsoft.com/office/drawing/2014/main" id="{88A44515-F66F-5342-8062-805FAC545399}"/>
              </a:ext>
            </a:extLst>
          </p:cNvPr>
          <p:cNvCxnSpPr>
            <a:cxnSpLocks/>
          </p:cNvCxnSpPr>
          <p:nvPr/>
        </p:nvCxnSpPr>
        <p:spPr>
          <a:xfrm>
            <a:off x="245660" y="1015371"/>
            <a:ext cx="11946340" cy="0"/>
          </a:xfrm>
          <a:prstGeom prst="line">
            <a:avLst/>
          </a:prstGeom>
          <a:ln w="63500">
            <a:solidFill>
              <a:srgbClr val="00B050"/>
            </a:solidFill>
            <a:prstDash val="lgDashDotDot"/>
          </a:ln>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CF7F4B84-F28F-E4E5-F747-EFED65DBB4DF}"/>
              </a:ext>
            </a:extLst>
          </p:cNvPr>
          <p:cNvSpPr txBox="1"/>
          <p:nvPr/>
        </p:nvSpPr>
        <p:spPr>
          <a:xfrm>
            <a:off x="245660" y="1242173"/>
            <a:ext cx="7675387" cy="28007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prstClr val="white"/>
                </a:solidFill>
                <a:effectLst>
                  <a:outerShdw blurRad="289704" dist="38100" dir="16200000" rotWithShape="0">
                    <a:prstClr val="black"/>
                  </a:outerShdw>
                </a:effectLst>
                <a:latin typeface="Helvetica" pitchFamily="2" charset="0"/>
              </a:rPr>
              <a:t>Boxes represent initial areas that could be sampled in each region every 2.5 hours. Aim for the final area would be to optimize emission sources and ground-site mapping.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white"/>
                </a:solidFill>
                <a:effectLst>
                  <a:outerShdw blurRad="289704" dist="38100" dir="16200000" rotWithShape="0">
                    <a:prstClr val="black"/>
                  </a:outerShdw>
                </a:effectLst>
                <a:uLnTx/>
                <a:uFillTx/>
                <a:latin typeface="Helvetica" pitchFamily="2" charset="0"/>
                <a:ea typeface="+mn-ea"/>
                <a:cs typeface="+mn-cs"/>
              </a:rPr>
            </a:br>
            <a:r>
              <a:rPr kumimoji="0" lang="en-US" sz="1600" b="1" i="0" u="none" strike="noStrike" kern="1200" cap="none" spc="0" normalizeH="0" baseline="0" noProof="0" dirty="0">
                <a:ln>
                  <a:noFill/>
                </a:ln>
                <a:solidFill>
                  <a:prstClr val="white"/>
                </a:solidFill>
                <a:effectLst>
                  <a:outerShdw blurRad="289704" dist="38100" dir="16200000" rotWithShape="0">
                    <a:prstClr val="black"/>
                  </a:outerShdw>
                </a:effectLst>
                <a:uLnTx/>
                <a:uFillTx/>
                <a:latin typeface="Helvetica" pitchFamily="2" charset="0"/>
                <a:ea typeface="+mn-ea"/>
                <a:cs typeface="+mn-cs"/>
              </a:rPr>
              <a:t>Priority is systematic</a:t>
            </a:r>
            <a:r>
              <a:rPr lang="en-US" sz="1600" b="1" dirty="0">
                <a:solidFill>
                  <a:prstClr val="white"/>
                </a:solidFill>
                <a:effectLst>
                  <a:outerShdw blurRad="289704" dist="38100" dir="16200000" rotWithShape="0">
                    <a:prstClr val="black"/>
                  </a:outerShdw>
                </a:effectLst>
                <a:latin typeface="Helvetica" pitchFamily="2" charset="0"/>
              </a:rPr>
              <a:t> sampling of the same area with the GV 3x per day (morning-midday-afternoon) and GIII 2x per day (morning-afternoon)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solidFill>
                <a:prstClr val="white"/>
              </a:solidFill>
              <a:effectLst>
                <a:outerShdw blurRad="289704" dist="38100" dir="16200000" rotWithShape="0">
                  <a:prstClr val="black"/>
                </a:outerShdw>
              </a:effectLst>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289704" dist="38100" dir="16200000" rotWithShape="0">
                    <a:prstClr val="black"/>
                  </a:outerShdw>
                </a:effectLst>
                <a:uLnTx/>
                <a:uFillTx/>
                <a:latin typeface="Helvetica" pitchFamily="2" charset="0"/>
                <a:ea typeface="+mn-ea"/>
                <a:cs typeface="+mn-cs"/>
              </a:rPr>
              <a:t>Opportunity</a:t>
            </a:r>
            <a:r>
              <a:rPr lang="en-US" sz="1600" b="1" dirty="0">
                <a:solidFill>
                  <a:prstClr val="white"/>
                </a:solidFill>
                <a:effectLst>
                  <a:outerShdw blurRad="289704" dist="38100" dir="16200000" rotWithShape="0">
                    <a:prstClr val="black"/>
                  </a:outerShdw>
                </a:effectLst>
                <a:latin typeface="Helvetica" pitchFamily="2" charset="0"/>
              </a:rPr>
              <a:t> targets will be considered secondarily and include extended legs to hit additional ground sites or source regions, cross sectioning the raster between rasters aiming for hitting ground sites at a new viewing/solar geometry,. </a:t>
            </a:r>
            <a:endParaRPr kumimoji="0" lang="en-US" sz="1600" b="1" i="0" u="none" strike="noStrike" kern="1200" cap="none" spc="0" normalizeH="0" baseline="0" noProof="0" dirty="0">
              <a:ln>
                <a:noFill/>
              </a:ln>
              <a:solidFill>
                <a:prstClr val="white"/>
              </a:solidFill>
              <a:effectLst>
                <a:outerShdw blurRad="289704" dist="38100" dir="16200000" rotWithShape="0">
                  <a:prstClr val="black"/>
                </a:outerShdw>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99379A00-7DA2-08EF-F8D6-03E5C49AA820}"/>
              </a:ext>
            </a:extLst>
          </p:cNvPr>
          <p:cNvSpPr/>
          <p:nvPr/>
        </p:nvSpPr>
        <p:spPr>
          <a:xfrm>
            <a:off x="8023943" y="2951946"/>
            <a:ext cx="4168057" cy="1169551"/>
          </a:xfrm>
          <a:prstGeom prst="rect">
            <a:avLst/>
          </a:prstGeom>
          <a:solidFill>
            <a:srgbClr val="002060"/>
          </a:solidFill>
          <a:ln w="22225">
            <a:solidFill>
              <a:srgbClr val="92D050"/>
            </a:solidFill>
          </a:ln>
        </p:spPr>
        <p:txBody>
          <a:bodyPr wrap="square">
            <a:spAutoFit/>
          </a:bodyPr>
          <a:lstStyle/>
          <a:p>
            <a:pPr lvl="0" algn="ctr" defTabSz="457200">
              <a:defRPr/>
            </a:pPr>
            <a:r>
              <a:rPr lang="en-US" sz="1400" b="1" dirty="0">
                <a:solidFill>
                  <a:prstClr val="white"/>
                </a:solidFill>
                <a:effectLst>
                  <a:outerShdw blurRad="289704" dist="38100" dir="16200000" rotWithShape="0">
                    <a:prstClr val="black"/>
                  </a:outerShdw>
                </a:effectLst>
                <a:latin typeface="Helvetica" pitchFamily="2" charset="0"/>
              </a:rPr>
              <a:t>Box: 2.5 hour raster </a:t>
            </a:r>
          </a:p>
          <a:p>
            <a:pPr lvl="0" algn="ctr" defTabSz="457200">
              <a:defRPr/>
            </a:pPr>
            <a:r>
              <a:rPr lang="en-US" sz="1400" b="1" dirty="0">
                <a:solidFill>
                  <a:prstClr val="white"/>
                </a:solidFill>
                <a:effectLst>
                  <a:outerShdw blurRad="289704" dist="38100" dir="16200000" rotWithShape="0">
                    <a:prstClr val="black"/>
                  </a:outerShdw>
                </a:effectLst>
                <a:latin typeface="Helvetica" pitchFamily="2" charset="0"/>
              </a:rPr>
              <a:t>White open circles: Pandora </a:t>
            </a:r>
          </a:p>
          <a:p>
            <a:pPr lvl="0" algn="ctr" defTabSz="457200">
              <a:defRPr/>
            </a:pPr>
            <a:r>
              <a:rPr lang="en-US" sz="1400" b="1" dirty="0">
                <a:solidFill>
                  <a:prstClr val="white"/>
                </a:solidFill>
                <a:effectLst>
                  <a:outerShdw blurRad="289704" dist="38100" dir="16200000" rotWithShape="0">
                    <a:prstClr val="black"/>
                  </a:outerShdw>
                </a:effectLst>
                <a:latin typeface="Helvetica" pitchFamily="2" charset="0"/>
              </a:rPr>
              <a:t>White closed circles: Ozone monitors</a:t>
            </a:r>
          </a:p>
          <a:p>
            <a:pPr lvl="0" algn="ctr" defTabSz="457200">
              <a:defRPr/>
            </a:pPr>
            <a:r>
              <a:rPr lang="en-US" sz="1400" b="1" dirty="0">
                <a:solidFill>
                  <a:prstClr val="white"/>
                </a:solidFill>
                <a:effectLst>
                  <a:outerShdw blurRad="289704" dist="38100" dir="16200000" rotWithShape="0">
                    <a:prstClr val="black"/>
                  </a:outerShdw>
                </a:effectLst>
                <a:latin typeface="Helvetica" pitchFamily="2" charset="0"/>
              </a:rPr>
              <a:t>Dark dots: NO</a:t>
            </a:r>
            <a:r>
              <a:rPr lang="en-US" sz="1400" b="1" baseline="-25000" dirty="0">
                <a:solidFill>
                  <a:prstClr val="white"/>
                </a:solidFill>
                <a:effectLst>
                  <a:outerShdw blurRad="289704" dist="38100" dir="16200000" rotWithShape="0">
                    <a:prstClr val="black"/>
                  </a:outerShdw>
                </a:effectLst>
                <a:latin typeface="Helvetica" pitchFamily="2" charset="0"/>
              </a:rPr>
              <a:t>2</a:t>
            </a:r>
            <a:r>
              <a:rPr lang="en-US" sz="1400" b="1" dirty="0">
                <a:solidFill>
                  <a:prstClr val="white"/>
                </a:solidFill>
                <a:effectLst>
                  <a:outerShdw blurRad="289704" dist="38100" dir="16200000" rotWithShape="0">
                    <a:prstClr val="black"/>
                  </a:outerShdw>
                </a:effectLst>
                <a:latin typeface="Helvetica" pitchFamily="2" charset="0"/>
              </a:rPr>
              <a:t> monitors</a:t>
            </a:r>
          </a:p>
          <a:p>
            <a:pPr lvl="0" algn="ctr" defTabSz="457200">
              <a:defRPr/>
            </a:pPr>
            <a:r>
              <a:rPr lang="en-US" sz="1400" b="1" dirty="0">
                <a:solidFill>
                  <a:prstClr val="white"/>
                </a:solidFill>
                <a:effectLst>
                  <a:outerShdw blurRad="289704" dist="38100" dir="16200000" rotWithShape="0">
                    <a:prstClr val="black"/>
                  </a:outerShdw>
                </a:effectLst>
                <a:latin typeface="Helvetica" pitchFamily="2" charset="0"/>
              </a:rPr>
              <a:t>Yellow arrow: TOLNET</a:t>
            </a:r>
          </a:p>
        </p:txBody>
      </p:sp>
      <p:pic>
        <p:nvPicPr>
          <p:cNvPr id="9" name="Picture 8">
            <a:extLst>
              <a:ext uri="{FF2B5EF4-FFF2-40B4-BE49-F238E27FC236}">
                <a16:creationId xmlns:a16="http://schemas.microsoft.com/office/drawing/2014/main" id="{BADD0C6B-A6E1-E1EB-4DC9-3F9B72E4C9DF}"/>
              </a:ext>
            </a:extLst>
          </p:cNvPr>
          <p:cNvPicPr>
            <a:picLocks noChangeAspect="1"/>
          </p:cNvPicPr>
          <p:nvPr/>
        </p:nvPicPr>
        <p:blipFill>
          <a:blip r:embed="rId3"/>
          <a:srcRect/>
          <a:stretch/>
        </p:blipFill>
        <p:spPr>
          <a:xfrm>
            <a:off x="70329" y="4145211"/>
            <a:ext cx="3886157" cy="2531448"/>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145FFA5E-8680-7566-6860-4C47699F99B9}"/>
              </a:ext>
            </a:extLst>
          </p:cNvPr>
          <p:cNvSpPr txBox="1"/>
          <p:nvPr/>
        </p:nvSpPr>
        <p:spPr>
          <a:xfrm>
            <a:off x="70329" y="4145211"/>
            <a:ext cx="2309928" cy="523220"/>
          </a:xfrm>
          <a:prstGeom prst="rect">
            <a:avLst/>
          </a:prstGeom>
          <a:solidFill>
            <a:schemeClr val="bg1"/>
          </a:solidFill>
          <a:effectLst>
            <a:softEdge rad="96023"/>
          </a:effectLst>
        </p:spPr>
        <p:txBody>
          <a:bodyPr wrap="none" rtlCol="0">
            <a:spAutoFit/>
          </a:bodyPr>
          <a:lstStyle/>
          <a:p>
            <a:r>
              <a:rPr lang="en-US" sz="2800" b="1" dirty="0">
                <a:latin typeface="Helvetica" pitchFamily="2" charset="0"/>
              </a:rPr>
              <a:t>Los Angeles</a:t>
            </a:r>
          </a:p>
        </p:txBody>
      </p:sp>
      <p:pic>
        <p:nvPicPr>
          <p:cNvPr id="12" name="Picture 11">
            <a:extLst>
              <a:ext uri="{FF2B5EF4-FFF2-40B4-BE49-F238E27FC236}">
                <a16:creationId xmlns:a16="http://schemas.microsoft.com/office/drawing/2014/main" id="{20D6E3EC-E900-3EE3-9FAF-94A89D68000D}"/>
              </a:ext>
            </a:extLst>
          </p:cNvPr>
          <p:cNvPicPr>
            <a:picLocks noChangeAspect="1"/>
          </p:cNvPicPr>
          <p:nvPr/>
        </p:nvPicPr>
        <p:blipFill>
          <a:blip r:embed="rId4"/>
          <a:srcRect/>
          <a:stretch/>
        </p:blipFill>
        <p:spPr>
          <a:xfrm>
            <a:off x="4117757" y="4145211"/>
            <a:ext cx="3956486" cy="2577260"/>
          </a:xfrm>
          <a:prstGeom prst="rect">
            <a:avLst/>
          </a:prstGeom>
          <a:ln w="12700">
            <a:solidFill>
              <a:schemeClr val="tx1"/>
            </a:solidFill>
          </a:ln>
        </p:spPr>
      </p:pic>
      <p:pic>
        <p:nvPicPr>
          <p:cNvPr id="14" name="Picture 13">
            <a:extLst>
              <a:ext uri="{FF2B5EF4-FFF2-40B4-BE49-F238E27FC236}">
                <a16:creationId xmlns:a16="http://schemas.microsoft.com/office/drawing/2014/main" id="{8F3BD51F-C72E-D4B8-E9B7-F32932293001}"/>
              </a:ext>
            </a:extLst>
          </p:cNvPr>
          <p:cNvPicPr>
            <a:picLocks noChangeAspect="1"/>
          </p:cNvPicPr>
          <p:nvPr/>
        </p:nvPicPr>
        <p:blipFill>
          <a:blip r:embed="rId5"/>
          <a:srcRect/>
          <a:stretch/>
        </p:blipFill>
        <p:spPr>
          <a:xfrm>
            <a:off x="8235514" y="4145212"/>
            <a:ext cx="3956486" cy="2577259"/>
          </a:xfrm>
          <a:prstGeom prst="rect">
            <a:avLst/>
          </a:prstGeom>
          <a:ln w="12700">
            <a:solidFill>
              <a:schemeClr val="tx1"/>
            </a:solidFill>
          </a:ln>
        </p:spPr>
      </p:pic>
      <p:sp>
        <p:nvSpPr>
          <p:cNvPr id="15" name="TextBox 14">
            <a:extLst>
              <a:ext uri="{FF2B5EF4-FFF2-40B4-BE49-F238E27FC236}">
                <a16:creationId xmlns:a16="http://schemas.microsoft.com/office/drawing/2014/main" id="{AC79416E-0B5E-DC77-B36B-0F74F578CBD2}"/>
              </a:ext>
            </a:extLst>
          </p:cNvPr>
          <p:cNvSpPr txBox="1"/>
          <p:nvPr/>
        </p:nvSpPr>
        <p:spPr>
          <a:xfrm>
            <a:off x="6317723" y="4145211"/>
            <a:ext cx="1603324" cy="523220"/>
          </a:xfrm>
          <a:prstGeom prst="rect">
            <a:avLst/>
          </a:prstGeom>
          <a:solidFill>
            <a:schemeClr val="bg1"/>
          </a:solidFill>
          <a:effectLst>
            <a:softEdge rad="96023"/>
          </a:effectLst>
        </p:spPr>
        <p:txBody>
          <a:bodyPr wrap="none" rtlCol="0">
            <a:spAutoFit/>
          </a:bodyPr>
          <a:lstStyle/>
          <a:p>
            <a:r>
              <a:rPr lang="en-US" sz="2800" b="1" dirty="0">
                <a:latin typeface="Helvetica" pitchFamily="2" charset="0"/>
              </a:rPr>
              <a:t>Chicago</a:t>
            </a:r>
          </a:p>
        </p:txBody>
      </p:sp>
      <p:sp>
        <p:nvSpPr>
          <p:cNvPr id="16" name="TextBox 15">
            <a:extLst>
              <a:ext uri="{FF2B5EF4-FFF2-40B4-BE49-F238E27FC236}">
                <a16:creationId xmlns:a16="http://schemas.microsoft.com/office/drawing/2014/main" id="{AC3F7086-4F01-C248-087B-A19F44B66C5D}"/>
              </a:ext>
            </a:extLst>
          </p:cNvPr>
          <p:cNvSpPr txBox="1"/>
          <p:nvPr/>
        </p:nvSpPr>
        <p:spPr>
          <a:xfrm>
            <a:off x="8308351" y="4145211"/>
            <a:ext cx="2567626" cy="523220"/>
          </a:xfrm>
          <a:prstGeom prst="rect">
            <a:avLst/>
          </a:prstGeom>
          <a:solidFill>
            <a:schemeClr val="bg1"/>
          </a:solidFill>
          <a:effectLst>
            <a:softEdge rad="96023"/>
          </a:effectLst>
        </p:spPr>
        <p:txBody>
          <a:bodyPr wrap="none" rtlCol="0">
            <a:spAutoFit/>
          </a:bodyPr>
          <a:lstStyle/>
          <a:p>
            <a:r>
              <a:rPr lang="en-US" sz="2800" b="1" dirty="0">
                <a:latin typeface="Helvetica" pitchFamily="2" charset="0"/>
              </a:rPr>
              <a:t>New York City</a:t>
            </a:r>
          </a:p>
        </p:txBody>
      </p:sp>
      <p:sp>
        <p:nvSpPr>
          <p:cNvPr id="17" name="TextBox 16">
            <a:extLst>
              <a:ext uri="{FF2B5EF4-FFF2-40B4-BE49-F238E27FC236}">
                <a16:creationId xmlns:a16="http://schemas.microsoft.com/office/drawing/2014/main" id="{52A0B606-8C3F-6282-BB0D-BE913DEEE21B}"/>
              </a:ext>
            </a:extLst>
          </p:cNvPr>
          <p:cNvSpPr txBox="1"/>
          <p:nvPr/>
        </p:nvSpPr>
        <p:spPr>
          <a:xfrm>
            <a:off x="9067801" y="1417604"/>
            <a:ext cx="2611840" cy="923330"/>
          </a:xfrm>
          <a:prstGeom prst="rect">
            <a:avLst/>
          </a:prstGeom>
          <a:noFill/>
        </p:spPr>
        <p:txBody>
          <a:bodyPr wrap="square" rtlCol="0">
            <a:spAutoFit/>
          </a:bodyPr>
          <a:lstStyle/>
          <a:p>
            <a:pPr algn="ctr"/>
            <a:r>
              <a:rPr lang="en-US" b="1" dirty="0">
                <a:solidFill>
                  <a:schemeClr val="accent4">
                    <a:lumMod val="60000"/>
                    <a:lumOff val="40000"/>
                  </a:schemeClr>
                </a:solidFill>
                <a:latin typeface="Helvetica" pitchFamily="2" charset="0"/>
              </a:rPr>
              <a:t>More detailed flight planning details on Thursday </a:t>
            </a:r>
          </a:p>
        </p:txBody>
      </p:sp>
      <p:sp>
        <p:nvSpPr>
          <p:cNvPr id="18" name="Right Arrow 17">
            <a:extLst>
              <a:ext uri="{FF2B5EF4-FFF2-40B4-BE49-F238E27FC236}">
                <a16:creationId xmlns:a16="http://schemas.microsoft.com/office/drawing/2014/main" id="{2415FDA5-841B-E5B9-0BEE-0EC130F27A0D}"/>
              </a:ext>
            </a:extLst>
          </p:cNvPr>
          <p:cNvSpPr/>
          <p:nvPr/>
        </p:nvSpPr>
        <p:spPr>
          <a:xfrm rot="5400000">
            <a:off x="5321300" y="4305055"/>
            <a:ext cx="302343" cy="20353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A381C5FD-6C32-4ACA-84A1-B5736185EB21}"/>
              </a:ext>
            </a:extLst>
          </p:cNvPr>
          <p:cNvSpPr/>
          <p:nvPr/>
        </p:nvSpPr>
        <p:spPr>
          <a:xfrm rot="5400000">
            <a:off x="10528300" y="4505718"/>
            <a:ext cx="302343" cy="20353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291B9210-D323-02CE-B4FD-BB11AA97C9BA}"/>
              </a:ext>
            </a:extLst>
          </p:cNvPr>
          <p:cNvSpPr/>
          <p:nvPr/>
        </p:nvSpPr>
        <p:spPr>
          <a:xfrm rot="10800000">
            <a:off x="2194968" y="4668431"/>
            <a:ext cx="302343" cy="20353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75683D8B-0689-3302-36D6-466351446EC5}"/>
              </a:ext>
            </a:extLst>
          </p:cNvPr>
          <p:cNvSpPr/>
          <p:nvPr/>
        </p:nvSpPr>
        <p:spPr>
          <a:xfrm rot="5400000">
            <a:off x="10833100" y="4810518"/>
            <a:ext cx="302343" cy="20353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30306CC9-34D3-C756-BEE3-855C60CAA9A5}"/>
              </a:ext>
            </a:extLst>
          </p:cNvPr>
          <p:cNvSpPr/>
          <p:nvPr/>
        </p:nvSpPr>
        <p:spPr>
          <a:xfrm rot="5400000">
            <a:off x="9625371" y="5079408"/>
            <a:ext cx="302343" cy="20353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242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6F59EB-4063-EC9D-26BB-F6A26C07868B}"/>
              </a:ext>
            </a:extLst>
          </p:cNvPr>
          <p:cNvSpPr txBox="1">
            <a:spLocks/>
          </p:cNvSpPr>
          <p:nvPr/>
        </p:nvSpPr>
        <p:spPr>
          <a:xfrm>
            <a:off x="114702" y="119541"/>
            <a:ext cx="9779000" cy="72964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dirty="0">
                <a:latin typeface="Franklin Gothic Medium Cond" panose="020B0606030402020204" pitchFamily="34" charset="0"/>
              </a:rPr>
              <a:t>ST</a:t>
            </a:r>
            <a:r>
              <a:rPr kumimoji="0" lang="en-US" sz="4800" b="0" i="0" u="none" strike="noStrike" kern="1200" cap="none" spc="0" normalizeH="0" baseline="0" noProof="0" dirty="0">
                <a:ln>
                  <a:noFill/>
                </a:ln>
                <a:effectLst/>
                <a:uLnTx/>
                <a:uFillTx/>
                <a:latin typeface="Franklin Gothic Medium Cond" panose="020B0606030402020204" pitchFamily="34" charset="0"/>
                <a:ea typeface="+mj-ea"/>
                <a:cs typeface="+mj-cs"/>
              </a:rPr>
              <a:t>AQS Schedule</a:t>
            </a:r>
          </a:p>
        </p:txBody>
      </p:sp>
      <p:cxnSp>
        <p:nvCxnSpPr>
          <p:cNvPr id="6" name="Straight Connector 5">
            <a:extLst>
              <a:ext uri="{FF2B5EF4-FFF2-40B4-BE49-F238E27FC236}">
                <a16:creationId xmlns:a16="http://schemas.microsoft.com/office/drawing/2014/main" id="{C683589E-D150-A40B-1AFE-233B6F30C8B5}"/>
              </a:ext>
            </a:extLst>
          </p:cNvPr>
          <p:cNvCxnSpPr>
            <a:cxnSpLocks/>
          </p:cNvCxnSpPr>
          <p:nvPr/>
        </p:nvCxnSpPr>
        <p:spPr>
          <a:xfrm>
            <a:off x="158664" y="986352"/>
            <a:ext cx="11946340" cy="0"/>
          </a:xfrm>
          <a:prstGeom prst="line">
            <a:avLst/>
          </a:prstGeom>
          <a:ln w="63500">
            <a:solidFill>
              <a:schemeClr val="accent4"/>
            </a:solidFill>
            <a:prstDash val="lgDashDotDot"/>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FC5AABF8-284D-EAF2-B4EA-24D6EA71E961}"/>
              </a:ext>
            </a:extLst>
          </p:cNvPr>
          <p:cNvSpPr txBox="1"/>
          <p:nvPr/>
        </p:nvSpPr>
        <p:spPr>
          <a:xfrm>
            <a:off x="162839" y="1225689"/>
            <a:ext cx="11866322" cy="5355312"/>
          </a:xfrm>
          <a:prstGeom prst="rect">
            <a:avLst/>
          </a:prstGeom>
          <a:noFill/>
        </p:spPr>
        <p:txBody>
          <a:bodyPr wrap="square" rtlCol="0">
            <a:spAutoFit/>
          </a:bodyPr>
          <a:lstStyle/>
          <a:p>
            <a:r>
              <a:rPr lang="en-US" b="1" u="sng" dirty="0">
                <a:latin typeface="Helvetica" pitchFamily="2" charset="0"/>
              </a:rPr>
              <a:t>Gulfstreams: </a:t>
            </a:r>
          </a:p>
          <a:p>
            <a:r>
              <a:rPr lang="en-US" dirty="0">
                <a:latin typeface="Helvetica" pitchFamily="2" charset="0"/>
              </a:rPr>
              <a:t>Integration: ~June 1</a:t>
            </a:r>
          </a:p>
          <a:p>
            <a:r>
              <a:rPr lang="en-US" dirty="0">
                <a:latin typeface="Helvetica" pitchFamily="2" charset="0"/>
              </a:rPr>
              <a:t>Los Angeles Flight Window: June 19-July 7 (10-day window/4 flight days)</a:t>
            </a:r>
          </a:p>
          <a:p>
            <a:r>
              <a:rPr lang="en-US" dirty="0">
                <a:latin typeface="Helvetica" pitchFamily="2" charset="0"/>
              </a:rPr>
              <a:t>Dayton, Ohio for East coast cities: July 30-August 29</a:t>
            </a:r>
            <a:r>
              <a:rPr lang="en-US" baseline="30000" dirty="0">
                <a:latin typeface="Helvetica" pitchFamily="2" charset="0"/>
              </a:rPr>
              <a:t>th</a:t>
            </a:r>
            <a:r>
              <a:rPr lang="en-US" dirty="0">
                <a:latin typeface="Helvetica" pitchFamily="2" charset="0"/>
              </a:rPr>
              <a:t> (one month window/8+ flight days)</a:t>
            </a:r>
          </a:p>
          <a:p>
            <a:endParaRPr lang="en-US" dirty="0">
              <a:latin typeface="Helvetica" pitchFamily="2" charset="0"/>
            </a:endParaRPr>
          </a:p>
          <a:p>
            <a:pPr marL="1604963"/>
            <a:r>
              <a:rPr lang="en-US" i="1" dirty="0">
                <a:latin typeface="Helvetica" pitchFamily="2" charset="0"/>
              </a:rPr>
              <a:t>G-V: 120 Science Hours (~ 13 flight days/one 9 hours flight per day)</a:t>
            </a:r>
          </a:p>
          <a:p>
            <a:pPr marL="1604963"/>
            <a:r>
              <a:rPr lang="en-US" i="1" dirty="0">
                <a:latin typeface="Helvetica" pitchFamily="2" charset="0"/>
              </a:rPr>
              <a:t>G-III: 104 Science Hours (~ 13 flight days/two 4-hour flights per day)</a:t>
            </a:r>
          </a:p>
          <a:p>
            <a:pPr marL="1604963"/>
            <a:r>
              <a:rPr lang="en-US" i="1" dirty="0">
                <a:latin typeface="Helvetica" pitchFamily="2" charset="0"/>
              </a:rPr>
              <a:t>Aiming for at least 4 days in each primary target city. </a:t>
            </a:r>
            <a:endParaRPr lang="en-US" dirty="0">
              <a:latin typeface="Helvetica" pitchFamily="2" charset="0"/>
            </a:endParaRPr>
          </a:p>
          <a:p>
            <a:endParaRPr lang="en-US" dirty="0">
              <a:latin typeface="Helvetica" pitchFamily="2" charset="0"/>
            </a:endParaRPr>
          </a:p>
          <a:p>
            <a:r>
              <a:rPr lang="en-US" b="1" u="sng" dirty="0" err="1">
                <a:latin typeface="Helvetica" pitchFamily="2" charset="0"/>
              </a:rPr>
              <a:t>TOLNet</a:t>
            </a:r>
            <a:r>
              <a:rPr lang="en-US" b="1" u="sng" dirty="0">
                <a:latin typeface="Helvetica" pitchFamily="2" charset="0"/>
              </a:rPr>
              <a:t>: </a:t>
            </a:r>
          </a:p>
          <a:p>
            <a:r>
              <a:rPr lang="en-US" dirty="0">
                <a:latin typeface="Helvetica" pitchFamily="2" charset="0"/>
              </a:rPr>
              <a:t>NYC systems Aiming for a 5 week window from mid-July through end of August.  Timing TBD based on TEMPO’s launch and consideration for other missions.  Sonde efforts align with this timeline.  UAH system schedule is still TBD but will at the very least align with the NYC window. </a:t>
            </a:r>
          </a:p>
          <a:p>
            <a:endParaRPr lang="en-US" dirty="0">
              <a:latin typeface="Helvetica" pitchFamily="2" charset="0"/>
            </a:endParaRPr>
          </a:p>
          <a:p>
            <a:r>
              <a:rPr lang="en-US" b="1" u="sng" dirty="0">
                <a:latin typeface="Helvetica" pitchFamily="2" charset="0"/>
              </a:rPr>
              <a:t>Pandora: </a:t>
            </a:r>
          </a:p>
          <a:p>
            <a:r>
              <a:rPr lang="en-US" dirty="0">
                <a:latin typeface="Helvetica" pitchFamily="2" charset="0"/>
              </a:rPr>
              <a:t>Leveraging existing Pandoras in PGN including the potential for new ones in Los Angeles through </a:t>
            </a:r>
            <a:r>
              <a:rPr lang="en-US" b="1" i="0" dirty="0">
                <a:effectLst/>
                <a:latin typeface="Helvetica" pitchFamily="2" charset="0"/>
              </a:rPr>
              <a:t>Increasing Participation of Minority Serving Institutions in Earth Science Division Surface-Based Measurement Networks selections</a:t>
            </a:r>
          </a:p>
          <a:p>
            <a:endParaRPr lang="en-US" dirty="0">
              <a:latin typeface="Helvetica" pitchFamily="2" charset="0"/>
            </a:endParaRPr>
          </a:p>
        </p:txBody>
      </p:sp>
    </p:spTree>
    <p:extLst>
      <p:ext uri="{BB962C8B-B14F-4D97-AF65-F5344CB8AC3E}">
        <p14:creationId xmlns:p14="http://schemas.microsoft.com/office/powerpoint/2010/main" val="318555549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Theme</Template>
  <TotalTime>352</TotalTime>
  <Words>1163</Words>
  <Application>Microsoft Macintosh PowerPoint</Application>
  <PresentationFormat>Widescreen</PresentationFormat>
  <Paragraphs>126</Paragraphs>
  <Slides>10</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vt:i4>
      </vt:variant>
    </vt:vector>
  </HeadingPairs>
  <TitlesOfParts>
    <vt:vector size="22" baseType="lpstr">
      <vt:lpstr>.Apple SD Gothic NeoI Regular</vt:lpstr>
      <vt:lpstr>Aharoni</vt:lpstr>
      <vt:lpstr>Arial</vt:lpstr>
      <vt:lpstr>Calibri</vt:lpstr>
      <vt:lpstr>Calibri Light</vt:lpstr>
      <vt:lpstr>Franklin Gothic Medium</vt:lpstr>
      <vt:lpstr>Franklin Gothic Medium Cond</vt:lpstr>
      <vt:lpstr>Helvetica</vt:lpstr>
      <vt:lpstr>Roboto</vt:lpstr>
      <vt:lpstr>System Font Regular</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forward to working together next summer!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Judd, Laura M. (LARC-E303)</dc:creator>
  <cp:lastModifiedBy>Judd, Laura M. (LARC-E303)</cp:lastModifiedBy>
  <cp:revision>6</cp:revision>
  <dcterms:created xsi:type="dcterms:W3CDTF">2022-05-17T13:40:07Z</dcterms:created>
  <dcterms:modified xsi:type="dcterms:W3CDTF">2022-09-22T15:10:28Z</dcterms:modified>
</cp:coreProperties>
</file>