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70" r:id="rId6"/>
  </p:sldMasterIdLst>
  <p:notesMasterIdLst>
    <p:notesMasterId r:id="rId40"/>
  </p:notesMasterIdLst>
  <p:handoutMasterIdLst>
    <p:handoutMasterId r:id="rId41"/>
  </p:handoutMasterIdLst>
  <p:sldIdLst>
    <p:sldId id="313" r:id="rId7"/>
    <p:sldId id="383" r:id="rId8"/>
    <p:sldId id="356" r:id="rId9"/>
    <p:sldId id="376" r:id="rId10"/>
    <p:sldId id="377" r:id="rId11"/>
    <p:sldId id="378" r:id="rId12"/>
    <p:sldId id="379" r:id="rId13"/>
    <p:sldId id="380" r:id="rId14"/>
    <p:sldId id="360" r:id="rId15"/>
    <p:sldId id="381" r:id="rId16"/>
    <p:sldId id="258" r:id="rId17"/>
    <p:sldId id="361" r:id="rId18"/>
    <p:sldId id="362" r:id="rId19"/>
    <p:sldId id="384" r:id="rId20"/>
    <p:sldId id="264" r:id="rId21"/>
    <p:sldId id="363" r:id="rId22"/>
    <p:sldId id="364" r:id="rId23"/>
    <p:sldId id="314" r:id="rId24"/>
    <p:sldId id="366" r:id="rId25"/>
    <p:sldId id="260" r:id="rId26"/>
    <p:sldId id="262" r:id="rId27"/>
    <p:sldId id="322" r:id="rId28"/>
    <p:sldId id="325" r:id="rId29"/>
    <p:sldId id="265" r:id="rId30"/>
    <p:sldId id="326" r:id="rId31"/>
    <p:sldId id="316" r:id="rId32"/>
    <p:sldId id="343" r:id="rId33"/>
    <p:sldId id="330" r:id="rId34"/>
    <p:sldId id="331" r:id="rId35"/>
    <p:sldId id="374" r:id="rId36"/>
    <p:sldId id="369" r:id="rId37"/>
    <p:sldId id="382" r:id="rId38"/>
    <p:sldId id="355" r:id="rId39"/>
  </p:sldIdLst>
  <p:sldSz cx="9144000" cy="6858000" type="screen4x3"/>
  <p:notesSz cx="7010400" cy="9296400"/>
  <p:defaultTextStyle>
    <a:defPPr>
      <a:defRPr lang="en-US"/>
    </a:defPPr>
    <a:lvl1pPr algn="l" rtl="0" fontAlgn="base">
      <a:spcBef>
        <a:spcPct val="0"/>
      </a:spcBef>
      <a:spcAft>
        <a:spcPct val="0"/>
      </a:spcAft>
      <a:defRPr sz="2400" kern="1200" baseline="-25000">
        <a:solidFill>
          <a:schemeClr val="tx1"/>
        </a:solidFill>
        <a:latin typeface="Times New Roman" pitchFamily="18" charset="0"/>
        <a:ea typeface="+mn-ea"/>
        <a:cs typeface="+mn-cs"/>
      </a:defRPr>
    </a:lvl1pPr>
    <a:lvl2pPr marL="457200" algn="l" rtl="0" fontAlgn="base">
      <a:spcBef>
        <a:spcPct val="0"/>
      </a:spcBef>
      <a:spcAft>
        <a:spcPct val="0"/>
      </a:spcAft>
      <a:defRPr sz="2400" kern="1200" baseline="-25000">
        <a:solidFill>
          <a:schemeClr val="tx1"/>
        </a:solidFill>
        <a:latin typeface="Times New Roman" pitchFamily="18" charset="0"/>
        <a:ea typeface="+mn-ea"/>
        <a:cs typeface="+mn-cs"/>
      </a:defRPr>
    </a:lvl2pPr>
    <a:lvl3pPr marL="914400" algn="l" rtl="0" fontAlgn="base">
      <a:spcBef>
        <a:spcPct val="0"/>
      </a:spcBef>
      <a:spcAft>
        <a:spcPct val="0"/>
      </a:spcAft>
      <a:defRPr sz="2400" kern="1200" baseline="-25000">
        <a:solidFill>
          <a:schemeClr val="tx1"/>
        </a:solidFill>
        <a:latin typeface="Times New Roman" pitchFamily="18" charset="0"/>
        <a:ea typeface="+mn-ea"/>
        <a:cs typeface="+mn-cs"/>
      </a:defRPr>
    </a:lvl3pPr>
    <a:lvl4pPr marL="1371600" algn="l" rtl="0" fontAlgn="base">
      <a:spcBef>
        <a:spcPct val="0"/>
      </a:spcBef>
      <a:spcAft>
        <a:spcPct val="0"/>
      </a:spcAft>
      <a:defRPr sz="2400" kern="1200" baseline="-25000">
        <a:solidFill>
          <a:schemeClr val="tx1"/>
        </a:solidFill>
        <a:latin typeface="Times New Roman" pitchFamily="18" charset="0"/>
        <a:ea typeface="+mn-ea"/>
        <a:cs typeface="+mn-cs"/>
      </a:defRPr>
    </a:lvl4pPr>
    <a:lvl5pPr marL="1828800" algn="l" rtl="0" fontAlgn="base">
      <a:spcBef>
        <a:spcPct val="0"/>
      </a:spcBef>
      <a:spcAft>
        <a:spcPct val="0"/>
      </a:spcAft>
      <a:defRPr sz="2400" kern="1200" baseline="-25000">
        <a:solidFill>
          <a:schemeClr val="tx1"/>
        </a:solidFill>
        <a:latin typeface="Times New Roman" pitchFamily="18" charset="0"/>
        <a:ea typeface="+mn-ea"/>
        <a:cs typeface="+mn-cs"/>
      </a:defRPr>
    </a:lvl5pPr>
    <a:lvl6pPr marL="2286000" algn="l" defTabSz="914400" rtl="0" eaLnBrk="1" latinLnBrk="0" hangingPunct="1">
      <a:defRPr sz="2400" kern="1200" baseline="-25000">
        <a:solidFill>
          <a:schemeClr val="tx1"/>
        </a:solidFill>
        <a:latin typeface="Times New Roman" pitchFamily="18" charset="0"/>
        <a:ea typeface="+mn-ea"/>
        <a:cs typeface="+mn-cs"/>
      </a:defRPr>
    </a:lvl6pPr>
    <a:lvl7pPr marL="2743200" algn="l" defTabSz="914400" rtl="0" eaLnBrk="1" latinLnBrk="0" hangingPunct="1">
      <a:defRPr sz="2400" kern="1200" baseline="-25000">
        <a:solidFill>
          <a:schemeClr val="tx1"/>
        </a:solidFill>
        <a:latin typeface="Times New Roman" pitchFamily="18" charset="0"/>
        <a:ea typeface="+mn-ea"/>
        <a:cs typeface="+mn-cs"/>
      </a:defRPr>
    </a:lvl7pPr>
    <a:lvl8pPr marL="3200400" algn="l" defTabSz="914400" rtl="0" eaLnBrk="1" latinLnBrk="0" hangingPunct="1">
      <a:defRPr sz="2400" kern="1200" baseline="-25000">
        <a:solidFill>
          <a:schemeClr val="tx1"/>
        </a:solidFill>
        <a:latin typeface="Times New Roman" pitchFamily="18" charset="0"/>
        <a:ea typeface="+mn-ea"/>
        <a:cs typeface="+mn-cs"/>
      </a:defRPr>
    </a:lvl8pPr>
    <a:lvl9pPr marL="3657600" algn="l" defTabSz="914400" rtl="0" eaLnBrk="1" latinLnBrk="0" hangingPunct="1">
      <a:defRPr sz="2400" kern="1200" baseline="-250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illy, Chelsi D. (MSFC-EM41)[ESSCA]" initials="CCD(" lastIdx="1" clrIdx="0">
    <p:extLst>
      <p:ext uri="{19B8F6BF-5375-455C-9EA6-DF929625EA0E}">
        <p15:presenceInfo xmlns:p15="http://schemas.microsoft.com/office/powerpoint/2012/main" userId="S::ccassill@ndc.nasa.gov::fa73eb1a-1a6b-420f-a609-dd88cc94b7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E6F7BB"/>
    <a:srgbClr val="E5CCB2"/>
    <a:srgbClr val="FFFFFD"/>
    <a:srgbClr val="DBE8FA"/>
    <a:srgbClr val="B8FEF6"/>
    <a:srgbClr val="FADEA7"/>
    <a:srgbClr val="D6D5D9"/>
    <a:srgbClr val="FEFFFE"/>
    <a:srgbClr val="E8CB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5" autoAdjust="0"/>
    <p:restoredTop sz="92713" autoAdjust="0"/>
  </p:normalViewPr>
  <p:slideViewPr>
    <p:cSldViewPr snapToGrid="0">
      <p:cViewPr varScale="1">
        <p:scale>
          <a:sx n="62" d="100"/>
          <a:sy n="62" d="100"/>
        </p:scale>
        <p:origin x="1420" y="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7411" name="Rectangle 3"/>
          <p:cNvSpPr>
            <a:spLocks noGrp="1" noChangeArrowheads="1"/>
          </p:cNvSpPr>
          <p:nvPr>
            <p:ph type="dt" sz="quarter"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7412" name="Rectangle 4"/>
          <p:cNvSpPr>
            <a:spLocks noGrp="1" noChangeArrowheads="1"/>
          </p:cNvSpPr>
          <p:nvPr>
            <p:ph type="ftr" sz="quarter" idx="2"/>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7413" name="Rectangle 5"/>
          <p:cNvSpPr>
            <a:spLocks noGrp="1" noChangeArrowheads="1"/>
          </p:cNvSpPr>
          <p:nvPr>
            <p:ph type="sldNum" sz="quarter" idx="3"/>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DD72E452-C93B-4E9B-A85E-C0D762AA2EE9}" type="slidenum">
              <a:rPr lang="en-US"/>
              <a:pPr/>
              <a:t>‹#›</a:t>
            </a:fld>
            <a:endParaRPr lang="en-US" dirty="0"/>
          </a:p>
        </p:txBody>
      </p:sp>
    </p:spTree>
    <p:extLst>
      <p:ext uri="{BB962C8B-B14F-4D97-AF65-F5344CB8AC3E}">
        <p14:creationId xmlns:p14="http://schemas.microsoft.com/office/powerpoint/2010/main" val="1920959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5363" name="Rectangle 3"/>
          <p:cNvSpPr>
            <a:spLocks noGrp="1" noChangeArrowheads="1"/>
          </p:cNvSpPr>
          <p:nvPr>
            <p:ph type="dt"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536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934618" y="4416100"/>
            <a:ext cx="5141165" cy="4182452"/>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6" name="Rectangle 6"/>
          <p:cNvSpPr>
            <a:spLocks noGrp="1" noChangeArrowheads="1"/>
          </p:cNvSpPr>
          <p:nvPr>
            <p:ph type="ftr" sz="quarter" idx="4"/>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5367" name="Rectangle 7"/>
          <p:cNvSpPr>
            <a:spLocks noGrp="1" noChangeArrowheads="1"/>
          </p:cNvSpPr>
          <p:nvPr>
            <p:ph type="sldNum" sz="quarter" idx="5"/>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8B37E91B-26EA-4299-9EAD-4434F314AD98}" type="slidenum">
              <a:rPr lang="en-US"/>
              <a:pPr/>
              <a:t>‹#›</a:t>
            </a:fld>
            <a:endParaRPr lang="en-US" dirty="0"/>
          </a:p>
        </p:txBody>
      </p:sp>
    </p:spTree>
    <p:extLst>
      <p:ext uri="{BB962C8B-B14F-4D97-AF65-F5344CB8AC3E}">
        <p14:creationId xmlns:p14="http://schemas.microsoft.com/office/powerpoint/2010/main" val="1783482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images.nasa.gov/details-PIA23496"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mages.nasa.gov/details-ARC-1991-AC91-0193"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images.nasa.gov/details-jsc2021e01994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images.nasa.gov/details-PIA17659"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mages.nasa.gov/details-PIA17811"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images.nasa.gov/details-PIA18033" TargetMode="External"/><Relationship Id="rId4" Type="http://schemas.openxmlformats.org/officeDocument/2006/relationships/hyperlink" Target="https://images.nasa.gov/details-PIA03229"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mages.nasa.gov/details-GSFC_20171208_Archive_e000282"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mages.nasa.gov/details-KSC-20210714-PH-RNB02_0053"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ma.nasa.gov/news/articles/newsitem/2021/05/27/nasa-announces-new-planetary-protection-officer"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mages.nasa.gov/details-PIA01180"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images.nasa.gov/details-PIA24321"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images.nasa.gov/details-PIA21048"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images.nasa.gov/details-PIA2104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images.nasa.gov/details-PIA03229"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images.nasa.gov/details-PIA05209"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images.nasa.gov/details-PIA24542"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images.nasa.gov/details-PIA23764"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images.nasa.gov/details-PIA23496"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images.nasa.gov/details-PIA24808"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4D2515-0F60-43D0-B954-A2B66733C60A}" type="slidenum">
              <a:rPr lang="en-US"/>
              <a:pPr/>
              <a:t>1</a:t>
            </a:fld>
            <a:endParaRPr lang="en-US" dirty="0"/>
          </a:p>
        </p:txBody>
      </p:sp>
      <p:sp>
        <p:nvSpPr>
          <p:cNvPr id="29698" name="Rectangle 2"/>
          <p:cNvSpPr>
            <a:spLocks noGrp="1" noRot="1" noChangeAspect="1" noChangeArrowheads="1" noTextEdit="1"/>
          </p:cNvSpPr>
          <p:nvPr>
            <p:ph type="sldImg"/>
          </p:nvPr>
        </p:nvSpPr>
        <p:spPr>
          <a:xfrm>
            <a:off x="1371600" y="1143000"/>
            <a:ext cx="4114800" cy="3086100"/>
          </a:xfrm>
          <a:ln/>
        </p:spPr>
      </p:sp>
      <p:sp>
        <p:nvSpPr>
          <p:cNvPr id="29699" name="Rectangle 3"/>
          <p:cNvSpPr>
            <a:spLocks noGrp="1" noChangeArrowheads="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a:p>
            <a:r>
              <a:rPr lang="en-US" dirty="0">
                <a:solidFill>
                  <a:schemeClr val="tx1"/>
                </a:solidFill>
              </a:rPr>
              <a:t>MAV Image: NASA (</a:t>
            </a:r>
            <a:r>
              <a:rPr lang="en-US" dirty="0">
                <a:solidFill>
                  <a:schemeClr val="tx1"/>
                </a:solidFill>
                <a:hlinkClick r:id="rId4">
                  <a:extLst>
                    <a:ext uri="{A12FA001-AC4F-418D-AE19-62706E023703}">
                      <ahyp:hlinkClr xmlns:ahyp="http://schemas.microsoft.com/office/drawing/2018/hyperlinkcolor" val="tx"/>
                    </a:ext>
                  </a:extLst>
                </a:hlinkClick>
              </a:rPr>
              <a:t>Mars Ascent Vehicle Launching with Samples (Artist's Concept) | NASA Image and Video Library</a:t>
            </a:r>
            <a:r>
              <a:rPr lang="en-US" dirty="0">
                <a:solidFill>
                  <a:schemeClr val="tx1"/>
                </a:solidFill>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Asteroid Image: </a:t>
            </a:r>
            <a:r>
              <a:rPr lang="en-US" dirty="0">
                <a:hlinkClick r:id="rId3"/>
              </a:rPr>
              <a:t>ARC-1991-AC91-0193 | NASA Image and Video Library</a:t>
            </a:r>
            <a:endParaRPr lang="en-US" dirty="0"/>
          </a:p>
          <a:p>
            <a:r>
              <a:rPr lang="en-US" dirty="0">
                <a:solidFill>
                  <a:schemeClr val="tx1"/>
                </a:solidFill>
              </a:rPr>
              <a:t>Lens: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3</a:t>
            </a:fld>
            <a:endParaRPr lang="en-US" dirty="0"/>
          </a:p>
        </p:txBody>
      </p:sp>
    </p:spTree>
    <p:extLst>
      <p:ext uri="{BB962C8B-B14F-4D97-AF65-F5344CB8AC3E}">
        <p14:creationId xmlns:p14="http://schemas.microsoft.com/office/powerpoint/2010/main" val="361235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4</a:t>
            </a:fld>
            <a:endParaRPr lang="en-US" dirty="0"/>
          </a:p>
        </p:txBody>
      </p:sp>
    </p:spTree>
    <p:extLst>
      <p:ext uri="{BB962C8B-B14F-4D97-AF65-F5344CB8AC3E}">
        <p14:creationId xmlns:p14="http://schemas.microsoft.com/office/powerpoint/2010/main" val="1650585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solidFill>
              </a:rPr>
              <a:t>Tardigrade Image: </a:t>
            </a:r>
            <a:r>
              <a:rPr lang="en-US" dirty="0">
                <a:hlinkClick r:id="rId3"/>
              </a:rPr>
              <a:t>jsc2021e019949 | NASA Image and Video Library</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Bacillus spores: Chelsi Cassilly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7</a:t>
            </a:fld>
            <a:endParaRPr lang="en-US" dirty="0"/>
          </a:p>
        </p:txBody>
      </p:sp>
    </p:spTree>
    <p:extLst>
      <p:ext uri="{BB962C8B-B14F-4D97-AF65-F5344CB8AC3E}">
        <p14:creationId xmlns:p14="http://schemas.microsoft.com/office/powerpoint/2010/main" val="2746558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10</a:t>
            </a:fld>
            <a:endParaRPr lang="en-US" dirty="0"/>
          </a:p>
        </p:txBody>
      </p:sp>
    </p:spTree>
    <p:extLst>
      <p:ext uri="{BB962C8B-B14F-4D97-AF65-F5344CB8AC3E}">
        <p14:creationId xmlns:p14="http://schemas.microsoft.com/office/powerpoint/2010/main" val="4205791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Artist Concept of Europa Water Vapor Plume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11</a:t>
            </a:fld>
            <a:endParaRPr lang="en-US" dirty="0"/>
          </a:p>
        </p:txBody>
      </p:sp>
    </p:spTree>
    <p:extLst>
      <p:ext uri="{BB962C8B-B14F-4D97-AF65-F5344CB8AC3E}">
        <p14:creationId xmlns:p14="http://schemas.microsoft.com/office/powerpoint/2010/main" val="636068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Sky: </a:t>
            </a:r>
            <a:r>
              <a:rPr lang="en-US" dirty="0">
                <a:solidFill>
                  <a:schemeClr val="tx1"/>
                </a:solidFill>
                <a:hlinkClick r:id="rId3">
                  <a:extLst>
                    <a:ext uri="{A12FA001-AC4F-418D-AE19-62706E023703}">
                      <ahyp:hlinkClr xmlns:ahyp="http://schemas.microsoft.com/office/drawing/2018/hyperlinkcolor" val="tx"/>
                    </a:ext>
                  </a:extLst>
                </a:hlinkClick>
              </a:rPr>
              <a:t>NEOWISE Next Light | NASA Image and Video Library</a:t>
            </a:r>
            <a:endParaRPr lang="en-US" dirty="0">
              <a:solidFill>
                <a:schemeClr val="tx1"/>
              </a:solidFill>
            </a:endParaRPr>
          </a:p>
          <a:p>
            <a:r>
              <a:rPr lang="en-US" dirty="0">
                <a:solidFill>
                  <a:schemeClr val="tx1"/>
                </a:solidFill>
              </a:rPr>
              <a:t>Mars: </a:t>
            </a:r>
            <a:r>
              <a:rPr lang="en-US" dirty="0">
                <a:solidFill>
                  <a:schemeClr val="tx1"/>
                </a:solidFill>
                <a:hlinkClick r:id="rId4">
                  <a:extLst>
                    <a:ext uri="{A12FA001-AC4F-418D-AE19-62706E023703}">
                      <ahyp:hlinkClr xmlns:ahyp="http://schemas.microsoft.com/office/drawing/2018/hyperlinkcolor" val="tx"/>
                    </a:ext>
                  </a:extLst>
                </a:hlinkClick>
              </a:rPr>
              <a:t>Mars Opposition and Equinox | NASA Image and Video Library</a:t>
            </a:r>
            <a:r>
              <a:rPr lang="en-US" dirty="0">
                <a:solidFill>
                  <a:schemeClr val="tx1"/>
                </a:solidFill>
              </a:rPr>
              <a:t> </a:t>
            </a:r>
          </a:p>
          <a:p>
            <a:r>
              <a:rPr lang="en-US" dirty="0">
                <a:solidFill>
                  <a:schemeClr val="tx1"/>
                </a:solidFill>
              </a:rPr>
              <a:t>Earth: </a:t>
            </a:r>
            <a:r>
              <a:rPr lang="en-US" dirty="0">
                <a:solidFill>
                  <a:schemeClr val="tx1"/>
                </a:solidFill>
                <a:hlinkClick r:id="rId5">
                  <a:extLst>
                    <a:ext uri="{A12FA001-AC4F-418D-AE19-62706E023703}">
                      <ahyp:hlinkClr xmlns:ahyp="http://schemas.microsoft.com/office/drawing/2018/hyperlinkcolor" val="tx"/>
                    </a:ext>
                  </a:extLst>
                </a:hlinkClick>
              </a:rPr>
              <a:t>Earth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13</a:t>
            </a:fld>
            <a:endParaRPr lang="en-US" dirty="0"/>
          </a:p>
        </p:txBody>
      </p:sp>
    </p:spTree>
    <p:extLst>
      <p:ext uri="{BB962C8B-B14F-4D97-AF65-F5344CB8AC3E}">
        <p14:creationId xmlns:p14="http://schemas.microsoft.com/office/powerpoint/2010/main" val="139163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bits of our own earth in the wrong places can be very harmful!</a:t>
            </a:r>
          </a:p>
        </p:txBody>
      </p:sp>
      <p:sp>
        <p:nvSpPr>
          <p:cNvPr id="4" name="Slide Number Placeholder 3"/>
          <p:cNvSpPr>
            <a:spLocks noGrp="1"/>
          </p:cNvSpPr>
          <p:nvPr>
            <p:ph type="sldNum" sz="quarter" idx="5"/>
          </p:nvPr>
        </p:nvSpPr>
        <p:spPr/>
        <p:txBody>
          <a:bodyPr/>
          <a:lstStyle/>
          <a:p>
            <a:fld id="{8B37E91B-26EA-4299-9EAD-4434F314AD98}" type="slidenum">
              <a:rPr lang="en-US" smtClean="0"/>
              <a:pPr/>
              <a:t>14</a:t>
            </a:fld>
            <a:endParaRPr lang="en-US" dirty="0"/>
          </a:p>
        </p:txBody>
      </p:sp>
    </p:spTree>
    <p:extLst>
      <p:ext uri="{BB962C8B-B14F-4D97-AF65-F5344CB8AC3E}">
        <p14:creationId xmlns:p14="http://schemas.microsoft.com/office/powerpoint/2010/main" val="2203414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Chelsi Cassilly</a:t>
            </a:r>
          </a:p>
          <a:p>
            <a:r>
              <a:rPr kumimoji="1" lang="en-US" sz="1200" b="0" i="0" kern="1200" dirty="0">
                <a:solidFill>
                  <a:schemeClr val="tx1"/>
                </a:solidFill>
                <a:effectLst/>
                <a:latin typeface="Arial" charset="0"/>
                <a:ea typeface="+mn-ea"/>
                <a:cs typeface="+mn-cs"/>
              </a:rPr>
              <a:t>Witness tubes will help scientists tell which materials in the Martian materials may actually be of Earth origin.</a:t>
            </a:r>
          </a:p>
          <a:p>
            <a:r>
              <a:rPr kumimoji="1" lang="en-US" sz="1200" b="0" i="0" kern="1200" dirty="0">
                <a:solidFill>
                  <a:schemeClr val="tx1"/>
                </a:solidFill>
                <a:effectLst/>
                <a:latin typeface="Arial" charset="0"/>
                <a:ea typeface="+mn-ea"/>
                <a:cs typeface="+mn-cs"/>
              </a:rPr>
              <a:t>Sample tubes are made of titanium, white coating to protect from heating by the sun</a:t>
            </a:r>
          </a:p>
          <a:p>
            <a:r>
              <a:rPr kumimoji="1" lang="en-US" sz="1200" b="0" i="0" kern="1200" dirty="0">
                <a:solidFill>
                  <a:schemeClr val="tx1"/>
                </a:solidFill>
                <a:effectLst/>
                <a:latin typeface="Arial" charset="0"/>
                <a:ea typeface="+mn-ea"/>
                <a:cs typeface="+mn-cs"/>
              </a:rPr>
              <a:t>Perseverance's sample tubes must isolate and preserve the scientific value of their contents for well over 10 years.</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16</a:t>
            </a:fld>
            <a:endParaRPr lang="en-US" dirty="0"/>
          </a:p>
        </p:txBody>
      </p:sp>
    </p:spTree>
    <p:extLst>
      <p:ext uri="{BB962C8B-B14F-4D97-AF65-F5344CB8AC3E}">
        <p14:creationId xmlns:p14="http://schemas.microsoft.com/office/powerpoint/2010/main" val="335073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Image: </a:t>
            </a:r>
            <a:r>
              <a:rPr lang="en-US" dirty="0">
                <a:solidFill>
                  <a:schemeClr val="tx1"/>
                </a:solidFill>
                <a:hlinkClick r:id="rId3">
                  <a:extLst>
                    <a:ext uri="{A12FA001-AC4F-418D-AE19-62706E023703}">
                      <ahyp:hlinkClr xmlns:ahyp="http://schemas.microsoft.com/office/drawing/2018/hyperlinkcolor" val="tx"/>
                    </a:ext>
                  </a:extLst>
                </a:hlinkClick>
              </a:rPr>
              <a:t>Hubble Friday - Heavy Metal Stars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17</a:t>
            </a:fld>
            <a:endParaRPr lang="en-US" dirty="0"/>
          </a:p>
        </p:txBody>
      </p:sp>
    </p:spTree>
    <p:extLst>
      <p:ext uri="{BB962C8B-B14F-4D97-AF65-F5344CB8AC3E}">
        <p14:creationId xmlns:p14="http://schemas.microsoft.com/office/powerpoint/2010/main" val="695530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Landsat 9 Spacecraft (Observatory) Cover Removal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18</a:t>
            </a:fld>
            <a:endParaRPr lang="en-US" dirty="0"/>
          </a:p>
        </p:txBody>
      </p:sp>
    </p:spTree>
    <p:extLst>
      <p:ext uri="{BB962C8B-B14F-4D97-AF65-F5344CB8AC3E}">
        <p14:creationId xmlns:p14="http://schemas.microsoft.com/office/powerpoint/2010/main" val="63795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Announces New Planetary Protection Officer</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20</a:t>
            </a:fld>
            <a:endParaRPr lang="en-US" dirty="0"/>
          </a:p>
        </p:txBody>
      </p:sp>
    </p:spTree>
    <p:extLst>
      <p:ext uri="{BB962C8B-B14F-4D97-AF65-F5344CB8AC3E}">
        <p14:creationId xmlns:p14="http://schemas.microsoft.com/office/powerpoint/2010/main" val="1696356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p:txBody>
      </p:sp>
      <p:sp>
        <p:nvSpPr>
          <p:cNvPr id="4" name="Slide Number Placeholder 3"/>
          <p:cNvSpPr>
            <a:spLocks noGrp="1"/>
          </p:cNvSpPr>
          <p:nvPr>
            <p:ph type="sldNum" sz="quarter" idx="5"/>
          </p:nvPr>
        </p:nvSpPr>
        <p:spPr/>
        <p:txBody>
          <a:bodyPr/>
          <a:lstStyle/>
          <a:p>
            <a:fld id="{8B37E91B-26EA-4299-9EAD-4434F314AD98}" type="slidenum">
              <a:rPr lang="en-US" smtClean="0"/>
              <a:pPr/>
              <a:t>21</a:t>
            </a:fld>
            <a:endParaRPr lang="en-US" dirty="0"/>
          </a:p>
        </p:txBody>
      </p:sp>
    </p:spTree>
    <p:extLst>
      <p:ext uri="{BB962C8B-B14F-4D97-AF65-F5344CB8AC3E}">
        <p14:creationId xmlns:p14="http://schemas.microsoft.com/office/powerpoint/2010/main" val="294164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Highest Resolution Image of Europa | NASA Image and Video Library</a:t>
            </a:r>
            <a:endParaRPr lang="en-US" dirty="0"/>
          </a:p>
          <a:p>
            <a:r>
              <a:rPr kumimoji="1" lang="en-US" sz="1200" b="0" i="0" kern="1200" dirty="0">
                <a:solidFill>
                  <a:schemeClr val="tx1"/>
                </a:solidFill>
                <a:effectLst/>
                <a:latin typeface="Arial" charset="0"/>
                <a:ea typeface="+mn-ea"/>
                <a:cs typeface="+mn-cs"/>
              </a:rPr>
              <a:t>Along Europa's many fractures, and in splotchy patterns across its surface, is a reddish-brown material whose composition is not known for certain, but likely contains salts and sulfur compounds that have been mixed with the water ice and modified by radiation.</a:t>
            </a:r>
          </a:p>
          <a:p>
            <a:r>
              <a:rPr kumimoji="1" lang="en-US" sz="1200" b="0" i="0" kern="1200" dirty="0">
                <a:solidFill>
                  <a:schemeClr val="tx1"/>
                </a:solidFill>
                <a:effectLst/>
                <a:latin typeface="Arial" charset="0"/>
                <a:ea typeface="+mn-ea"/>
                <a:cs typeface="+mn-cs"/>
              </a:rPr>
              <a:t>The moon’s ice shell is probably 10 to 15 miles (15 to 25 kilometers) thick, beneath which the ocean is estimated to be 40 to 100 miles (60 to 150 kilometers) deep. The Mariana Trench’s Challenger Deep is about 7 miles deep from the surface of the ocean, average ocean depth is 2.3 miles (NOAA).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22</a:t>
            </a:fld>
            <a:endParaRPr lang="en-US" dirty="0"/>
          </a:p>
        </p:txBody>
      </p:sp>
    </p:spTree>
    <p:extLst>
      <p:ext uri="{BB962C8B-B14F-4D97-AF65-F5344CB8AC3E}">
        <p14:creationId xmlns:p14="http://schemas.microsoft.com/office/powerpoint/2010/main" val="1541933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Europa Clipper Spacecraft (Illustration) | NASA Image and Video Library</a:t>
            </a:r>
            <a:endParaRPr lang="en-US" dirty="0"/>
          </a:p>
          <a:p>
            <a:r>
              <a:rPr lang="en-US" dirty="0"/>
              <a:t>Will be in orbit around Jupiter but will pass by Europa</a:t>
            </a:r>
          </a:p>
        </p:txBody>
      </p:sp>
      <p:sp>
        <p:nvSpPr>
          <p:cNvPr id="4" name="Slide Number Placeholder 3"/>
          <p:cNvSpPr>
            <a:spLocks noGrp="1"/>
          </p:cNvSpPr>
          <p:nvPr>
            <p:ph type="sldNum" sz="quarter" idx="5"/>
          </p:nvPr>
        </p:nvSpPr>
        <p:spPr/>
        <p:txBody>
          <a:bodyPr/>
          <a:lstStyle/>
          <a:p>
            <a:fld id="{8B37E91B-26EA-4299-9EAD-4434F314AD98}" type="slidenum">
              <a:rPr lang="en-US" smtClean="0"/>
              <a:pPr/>
              <a:t>23</a:t>
            </a:fld>
            <a:endParaRPr lang="en-US" dirty="0"/>
          </a:p>
        </p:txBody>
      </p:sp>
    </p:spTree>
    <p:extLst>
      <p:ext uri="{BB962C8B-B14F-4D97-AF65-F5344CB8AC3E}">
        <p14:creationId xmlns:p14="http://schemas.microsoft.com/office/powerpoint/2010/main" val="90834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Europa Lander Mission Concept (Artist Rendering) | NASA Image and Video Library</a:t>
            </a:r>
            <a:endParaRPr lang="en-US" dirty="0"/>
          </a:p>
          <a:p>
            <a:r>
              <a:rPr kumimoji="1" lang="en-US" sz="1200" b="0" i="0" kern="1200" dirty="0">
                <a:solidFill>
                  <a:schemeClr val="tx1"/>
                </a:solidFill>
                <a:effectLst/>
                <a:latin typeface="Arial" charset="0"/>
                <a:ea typeface="+mn-ea"/>
                <a:cs typeface="+mn-cs"/>
              </a:rPr>
              <a:t>390,299,401 miles</a:t>
            </a:r>
          </a:p>
          <a:p>
            <a:r>
              <a:rPr kumimoji="1" lang="en-US" sz="1200" b="0" i="0" kern="1200" dirty="0">
                <a:solidFill>
                  <a:schemeClr val="tx1"/>
                </a:solidFill>
                <a:effectLst/>
                <a:latin typeface="Arial" charset="0"/>
                <a:ea typeface="+mn-ea"/>
                <a:cs typeface="+mn-cs"/>
              </a:rPr>
              <a:t>Would take about 7 – 10 years to get into orbit around Europa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24</a:t>
            </a:fld>
            <a:endParaRPr lang="en-US" dirty="0"/>
          </a:p>
        </p:txBody>
      </p:sp>
    </p:spTree>
    <p:extLst>
      <p:ext uri="{BB962C8B-B14F-4D97-AF65-F5344CB8AC3E}">
        <p14:creationId xmlns:p14="http://schemas.microsoft.com/office/powerpoint/2010/main" val="939057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Europa Lander Mission Concept (Artist Rendering) | NASA Image and Video Library</a:t>
            </a:r>
            <a:endParaRPr lang="en-US" dirty="0"/>
          </a:p>
          <a:p>
            <a:r>
              <a:rPr kumimoji="1" lang="en-US" sz="1200" b="0" i="0" kern="1200" dirty="0">
                <a:solidFill>
                  <a:schemeClr val="tx1"/>
                </a:solidFill>
                <a:effectLst/>
                <a:latin typeface="Arial" charset="0"/>
                <a:ea typeface="+mn-ea"/>
                <a:cs typeface="+mn-cs"/>
              </a:rPr>
              <a:t>390,299,401 miles</a:t>
            </a:r>
          </a:p>
          <a:p>
            <a:r>
              <a:rPr kumimoji="1" lang="en-US" sz="1200" b="0" i="0" kern="1200" dirty="0">
                <a:solidFill>
                  <a:schemeClr val="tx1"/>
                </a:solidFill>
                <a:effectLst/>
                <a:latin typeface="Arial" charset="0"/>
                <a:ea typeface="+mn-ea"/>
                <a:cs typeface="+mn-cs"/>
              </a:rPr>
              <a:t>Would take about 7 – 10 years to get into orbit around Europa</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25</a:t>
            </a:fld>
            <a:endParaRPr lang="en-US" dirty="0"/>
          </a:p>
        </p:txBody>
      </p:sp>
    </p:spTree>
    <p:extLst>
      <p:ext uri="{BB962C8B-B14F-4D97-AF65-F5344CB8AC3E}">
        <p14:creationId xmlns:p14="http://schemas.microsoft.com/office/powerpoint/2010/main" val="23583522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Mars Opposition and Equinox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26</a:t>
            </a:fld>
            <a:endParaRPr lang="en-US" dirty="0"/>
          </a:p>
        </p:txBody>
      </p:sp>
    </p:spTree>
    <p:extLst>
      <p:ext uri="{BB962C8B-B14F-4D97-AF65-F5344CB8AC3E}">
        <p14:creationId xmlns:p14="http://schemas.microsoft.com/office/powerpoint/2010/main" val="2141419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Mars Image: </a:t>
            </a:r>
            <a:r>
              <a:rPr lang="en-US" dirty="0">
                <a:hlinkClick r:id="rId3"/>
              </a:rPr>
              <a:t>Mars Under the Microscope stretched | NASA Image and Video Library</a:t>
            </a:r>
            <a:endParaRPr lang="en-US" dirty="0"/>
          </a:p>
          <a:p>
            <a:r>
              <a:rPr lang="en-US" dirty="0"/>
              <a:t>Mars is thought to have once had liquid water, may have been too salty or acidic to support life, but some think mars could have once supported life.</a:t>
            </a:r>
          </a:p>
        </p:txBody>
      </p:sp>
      <p:sp>
        <p:nvSpPr>
          <p:cNvPr id="4" name="Slide Number Placeholder 3"/>
          <p:cNvSpPr>
            <a:spLocks noGrp="1"/>
          </p:cNvSpPr>
          <p:nvPr>
            <p:ph type="sldNum" sz="quarter" idx="5"/>
          </p:nvPr>
        </p:nvSpPr>
        <p:spPr/>
        <p:txBody>
          <a:bodyPr/>
          <a:lstStyle/>
          <a:p>
            <a:fld id="{8B37E91B-26EA-4299-9EAD-4434F314AD98}" type="slidenum">
              <a:rPr lang="en-US" smtClean="0"/>
              <a:pPr/>
              <a:t>27</a:t>
            </a:fld>
            <a:endParaRPr lang="en-US" dirty="0"/>
          </a:p>
        </p:txBody>
      </p:sp>
    </p:spTree>
    <p:extLst>
      <p:ext uri="{BB962C8B-B14F-4D97-AF65-F5344CB8AC3E}">
        <p14:creationId xmlns:p14="http://schemas.microsoft.com/office/powerpoint/2010/main" val="2122898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Image: </a:t>
            </a:r>
            <a:r>
              <a:rPr lang="en-US" dirty="0">
                <a:solidFill>
                  <a:schemeClr val="tx1"/>
                </a:solidFill>
                <a:hlinkClick r:id="rId3">
                  <a:extLst>
                    <a:ext uri="{A12FA001-AC4F-418D-AE19-62706E023703}">
                      <ahyp:hlinkClr xmlns:ahyp="http://schemas.microsoft.com/office/drawing/2018/hyperlinkcolor" val="tx"/>
                    </a:ext>
                  </a:extLst>
                </a:hlinkClick>
              </a:rPr>
              <a:t>Perseverance's Selfie with Ingenuity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28</a:t>
            </a:fld>
            <a:endParaRPr lang="en-US" dirty="0"/>
          </a:p>
        </p:txBody>
      </p:sp>
    </p:spTree>
    <p:extLst>
      <p:ext uri="{BB962C8B-B14F-4D97-AF65-F5344CB8AC3E}">
        <p14:creationId xmlns:p14="http://schemas.microsoft.com/office/powerpoint/2010/main" val="559951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Perseverance on Mars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29</a:t>
            </a:fld>
            <a:endParaRPr lang="en-US" dirty="0"/>
          </a:p>
        </p:txBody>
      </p:sp>
    </p:spTree>
    <p:extLst>
      <p:ext uri="{BB962C8B-B14F-4D97-AF65-F5344CB8AC3E}">
        <p14:creationId xmlns:p14="http://schemas.microsoft.com/office/powerpoint/2010/main" val="3509492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Mars Ascent Vehicle Launching with Samples (Artist's Concept) | NASA Image and Video Library</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30</a:t>
            </a:fld>
            <a:endParaRPr lang="en-US" dirty="0"/>
          </a:p>
        </p:txBody>
      </p:sp>
    </p:spTree>
    <p:extLst>
      <p:ext uri="{BB962C8B-B14F-4D97-AF65-F5344CB8AC3E}">
        <p14:creationId xmlns:p14="http://schemas.microsoft.com/office/powerpoint/2010/main" val="35752990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0" i="0" kern="1200" dirty="0">
                <a:solidFill>
                  <a:schemeClr val="tx1"/>
                </a:solidFill>
                <a:effectLst/>
                <a:latin typeface="Arial" charset="0"/>
                <a:ea typeface="+mn-ea"/>
                <a:cs typeface="+mn-cs"/>
              </a:rPr>
              <a:t>Tube Image: </a:t>
            </a:r>
            <a:r>
              <a:rPr lang="en-US" dirty="0">
                <a:hlinkClick r:id="rId3"/>
              </a:rPr>
              <a:t>Perseverance Sample Tube 266 | NASA Image and Video Library</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31</a:t>
            </a:fld>
            <a:endParaRPr lang="en-US" dirty="0"/>
          </a:p>
        </p:txBody>
      </p:sp>
    </p:spTree>
    <p:extLst>
      <p:ext uri="{BB962C8B-B14F-4D97-AF65-F5344CB8AC3E}">
        <p14:creationId xmlns:p14="http://schemas.microsoft.com/office/powerpoint/2010/main" val="19610796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ctrTitle" sz="quarter"/>
          </p:nvPr>
        </p:nvSpPr>
        <p:spPr>
          <a:xfrm>
            <a:off x="874713" y="2557463"/>
            <a:ext cx="7367587" cy="933450"/>
          </a:xfrm>
        </p:spPr>
        <p:txBody>
          <a:bodyPr anchor="t"/>
          <a:lstStyle>
            <a:lvl1pPr algn="ctr">
              <a:defRPr sz="3200">
                <a:solidFill>
                  <a:srgbClr val="004D96"/>
                </a:solidFill>
              </a:defRPr>
            </a:lvl1pPr>
          </a:lstStyle>
          <a:p>
            <a:r>
              <a:rPr lang="en-US"/>
              <a:t>Click to edit Master title style</a:t>
            </a:r>
            <a:br>
              <a:rPr lang="en-US"/>
            </a:br>
            <a:endParaRPr lang="en-US"/>
          </a:p>
        </p:txBody>
      </p:sp>
      <p:sp>
        <p:nvSpPr>
          <p:cNvPr id="3077" name="Rectangle 5"/>
          <p:cNvSpPr>
            <a:spLocks noGrp="1" noChangeArrowheads="1"/>
          </p:cNvSpPr>
          <p:nvPr>
            <p:ph type="subTitle" sz="quarter" idx="1"/>
          </p:nvPr>
        </p:nvSpPr>
        <p:spPr>
          <a:xfrm>
            <a:off x="873125" y="3562350"/>
            <a:ext cx="7383463" cy="1282700"/>
          </a:xfrm>
        </p:spPr>
        <p:txBody>
          <a:bodyPr/>
          <a:lstStyle>
            <a:lvl1pPr marL="0" indent="0" algn="ctr">
              <a:buFont typeface="Wingdings" pitchFamily="2" charset="2"/>
              <a:buNone/>
              <a:defRPr sz="26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849313"/>
            <a:ext cx="2178050" cy="56753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3200" y="849313"/>
            <a:ext cx="6381750" cy="56753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3200" y="849313"/>
            <a:ext cx="8458200" cy="566737"/>
          </a:xfrm>
        </p:spPr>
        <p:txBody>
          <a:bodyPr/>
          <a:lstStyle/>
          <a:p>
            <a:r>
              <a:rPr lang="en-US"/>
              <a:t>Click to edit Master title style</a:t>
            </a:r>
          </a:p>
        </p:txBody>
      </p:sp>
      <p:sp>
        <p:nvSpPr>
          <p:cNvPr id="3" name="Chart Placeholder 2"/>
          <p:cNvSpPr>
            <a:spLocks noGrp="1"/>
          </p:cNvSpPr>
          <p:nvPr>
            <p:ph type="chart" idx="1"/>
          </p:nvPr>
        </p:nvSpPr>
        <p:spPr>
          <a:xfrm>
            <a:off x="457200" y="1952625"/>
            <a:ext cx="8458200" cy="4572000"/>
          </a:xfrm>
        </p:spPr>
        <p:txBody>
          <a:body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5" name="TextBox 4"/>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6" y="5589248"/>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10" y="6156677"/>
            <a:ext cx="2853181"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42"/>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1" dirty="0">
              <a:solidFill>
                <a:prstClr val="white"/>
              </a:solidFill>
            </a:endParaRPr>
          </a:p>
        </p:txBody>
      </p:sp>
      <p:sp>
        <p:nvSpPr>
          <p:cNvPr id="9" name="Title 1"/>
          <p:cNvSpPr>
            <a:spLocks noGrp="1"/>
          </p:cNvSpPr>
          <p:nvPr>
            <p:ph type="ctrTitle"/>
          </p:nvPr>
        </p:nvSpPr>
        <p:spPr bwMode="black">
          <a:xfrm>
            <a:off x="323532"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93"/>
            <a:ext cx="5352954" cy="1128127"/>
          </a:xfrm>
          <a:prstGeom prst="rect">
            <a:avLst/>
          </a:prstGeom>
        </p:spPr>
        <p:txBody>
          <a:bodyPr lIns="18000" tIns="0" rIns="0" bIns="0" anchor="ctr"/>
          <a:lstStyle>
            <a:lvl1pPr marL="0" indent="0">
              <a:buNone/>
              <a:defRPr sz="1051"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7"/>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75"/>
            <a:ext cx="3204864" cy="1285841"/>
          </a:xfrm>
          <a:prstGeom prst="rect">
            <a:avLst/>
          </a:prstGeom>
        </p:spPr>
      </p:pic>
    </p:spTree>
    <p:extLst>
      <p:ext uri="{BB962C8B-B14F-4D97-AF65-F5344CB8AC3E}">
        <p14:creationId xmlns:p14="http://schemas.microsoft.com/office/powerpoint/2010/main" val="957991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4" y="5589242"/>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07" y="6156677"/>
            <a:ext cx="2853181" cy="192360"/>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37"/>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solidFill>
                <a:prstClr val="white"/>
              </a:solidFill>
            </a:endParaRPr>
          </a:p>
        </p:txBody>
      </p:sp>
      <p:sp>
        <p:nvSpPr>
          <p:cNvPr id="9" name="Title 1"/>
          <p:cNvSpPr>
            <a:spLocks noGrp="1"/>
          </p:cNvSpPr>
          <p:nvPr>
            <p:ph type="ctrTitle"/>
          </p:nvPr>
        </p:nvSpPr>
        <p:spPr bwMode="black">
          <a:xfrm>
            <a:off x="323529"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87"/>
            <a:ext cx="5352954" cy="1128127"/>
          </a:xfrm>
          <a:prstGeom prst="rect">
            <a:avLst/>
          </a:prstGeom>
        </p:spPr>
        <p:txBody>
          <a:bodyPr lIns="18000" tIns="0" rIns="0" bIns="0" anchor="ctr"/>
          <a:lstStyle>
            <a:lvl1pPr marL="0" indent="0">
              <a:buNone/>
              <a:defRPr sz="1050"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1"/>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69"/>
            <a:ext cx="3204864" cy="1285841"/>
          </a:xfrm>
          <a:prstGeom prst="rect">
            <a:avLst/>
          </a:prstGeom>
        </p:spPr>
      </p:pic>
    </p:spTree>
    <p:extLst>
      <p:ext uri="{BB962C8B-B14F-4D97-AF65-F5344CB8AC3E}">
        <p14:creationId xmlns:p14="http://schemas.microsoft.com/office/powerpoint/2010/main" val="3699794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756000">
              <a:spcBef>
                <a:spcPts val="600"/>
              </a:spcBef>
              <a:defRPr sz="2400">
                <a:solidFill>
                  <a:schemeClr val="tx1"/>
                </a:solidFill>
              </a:defRPr>
            </a:lvl2pPr>
            <a:lvl3pPr marL="972000">
              <a:spcBef>
                <a:spcPts val="600"/>
              </a:spcBef>
              <a:defRPr sz="2400">
                <a:solidFill>
                  <a:schemeClr val="tx1"/>
                </a:solidFill>
              </a:defRPr>
            </a:lvl3pPr>
            <a:lvl4pPr marL="1260000">
              <a:spcBef>
                <a:spcPts val="600"/>
              </a:spcBef>
              <a:defRPr>
                <a:solidFill>
                  <a:schemeClr val="tx1"/>
                </a:solidFill>
              </a:defRPr>
            </a:lvl4pPr>
            <a:lvl5pPr marL="1512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390355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218317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19516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2.xml"/><Relationship Id="rId1" Type="http://schemas.openxmlformats.org/officeDocument/2006/relationships/slideLayout" Target="../slideLayouts/slideLayout20.xml"/><Relationship Id="rId5" Type="http://schemas.openxmlformats.org/officeDocument/2006/relationships/image" Target="../media/image13.png"/><Relationship Id="rId4"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1.jpeg"/><Relationship Id="rId3" Type="http://schemas.openxmlformats.org/officeDocument/2006/relationships/slideLayout" Target="../slideLayouts/slideLayout23.xml"/><Relationship Id="rId7" Type="http://schemas.openxmlformats.org/officeDocument/2006/relationships/image" Target="../media/image16.png"/><Relationship Id="rId12" Type="http://schemas.openxmlformats.org/officeDocument/2006/relationships/image" Target="../media/image20.jp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5.png"/><Relationship Id="rId11" Type="http://schemas.openxmlformats.org/officeDocument/2006/relationships/image" Target="../media/image19.jpeg"/><Relationship Id="rId5" Type="http://schemas.openxmlformats.org/officeDocument/2006/relationships/image" Target="../media/image14.png"/><Relationship Id="rId10" Type="http://schemas.openxmlformats.org/officeDocument/2006/relationships/image" Target="../media/image18.jpeg"/><Relationship Id="rId4" Type="http://schemas.openxmlformats.org/officeDocument/2006/relationships/theme" Target="../theme/theme3.xml"/><Relationship Id="rId9"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body" idx="1"/>
          </p:nvPr>
        </p:nvSpPr>
        <p:spPr bwMode="auto">
          <a:xfrm>
            <a:off x="457200" y="1952625"/>
            <a:ext cx="8458200" cy="4572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7" name="Rectangle 3"/>
          <p:cNvSpPr>
            <a:spLocks noGrp="1" noChangeArrowheads="1"/>
          </p:cNvSpPr>
          <p:nvPr>
            <p:ph type="title"/>
          </p:nvPr>
        </p:nvSpPr>
        <p:spPr bwMode="auto">
          <a:xfrm>
            <a:off x="203200" y="849313"/>
            <a:ext cx="8458200"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74" r:id="rId19"/>
  </p:sldLayoutIdLst>
  <p:txStyles>
    <p:title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p:titleStyle>
    <p:body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4" name="SKMMMALOGO"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2037" y="6173787"/>
            <a:ext cx="2119801" cy="684213"/>
          </a:xfrm>
          <a:prstGeom prst="rect">
            <a:avLst/>
          </a:prstGeom>
        </p:spPr>
      </p:pic>
      <p:pic>
        <p:nvPicPr>
          <p:cNvPr id="5" name="SKMCB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200" y="6173788"/>
            <a:ext cx="2006477" cy="315552"/>
          </a:xfrm>
          <a:prstGeom prst="rect">
            <a:avLst/>
          </a:prstGeom>
        </p:spPr>
      </p:pic>
      <p:pic>
        <p:nvPicPr>
          <p:cNvPr id="6" name="SKMENVIROS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173788"/>
            <a:ext cx="1979638" cy="380451"/>
          </a:xfrm>
          <a:prstGeom prst="rect">
            <a:avLst/>
          </a:prstGeom>
        </p:spPr>
      </p:pic>
    </p:spTree>
    <p:extLst>
      <p:ext uri="{BB962C8B-B14F-4D97-AF65-F5344CB8AC3E}">
        <p14:creationId xmlns:p14="http://schemas.microsoft.com/office/powerpoint/2010/main" val="3336644379"/>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457200" y="346121"/>
            <a:ext cx="8253453" cy="624001"/>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220755"/>
            <a:ext cx="8229600" cy="464597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457200" y="6117299"/>
            <a:ext cx="586408"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CB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8265" y="6302424"/>
            <a:ext cx="1281515" cy="268720"/>
          </a:xfrm>
          <a:prstGeom prst="rect">
            <a:avLst/>
          </a:prstGeom>
        </p:spPr>
      </p:pic>
      <p:pic>
        <p:nvPicPr>
          <p:cNvPr id="11"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6319" y="6243248"/>
            <a:ext cx="1310774" cy="564109"/>
          </a:xfrm>
          <a:prstGeom prst="rect">
            <a:avLst/>
          </a:prstGeom>
        </p:spPr>
      </p:pic>
      <p:pic>
        <p:nvPicPr>
          <p:cNvPr id="12" name="SKMENVIROSLOGO"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1689" y="6255473"/>
            <a:ext cx="1296144" cy="332127"/>
          </a:xfrm>
          <a:prstGeom prst="rect">
            <a:avLst/>
          </a:prstGeom>
        </p:spPr>
      </p:pic>
      <p:pic>
        <p:nvPicPr>
          <p:cNvPr id="14" name="JACOBSLOGO"/>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9867" y="6223911"/>
            <a:ext cx="1370786" cy="281187"/>
          </a:xfrm>
          <a:prstGeom prst="rect">
            <a:avLst/>
          </a:prstGeom>
        </p:spPr>
      </p:pic>
      <p:pic>
        <p:nvPicPr>
          <p:cNvPr id="15" name="SKMJACOBS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77041" y="6225529"/>
            <a:ext cx="1733612" cy="279568"/>
          </a:xfrm>
          <a:prstGeom prst="rect">
            <a:avLst/>
          </a:prstGeom>
        </p:spPr>
      </p:pic>
      <p:pic>
        <p:nvPicPr>
          <p:cNvPr id="13" name="Picture 12" descr="JACOBSGUIMAR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4069" y="6212797"/>
            <a:ext cx="2386584" cy="288544"/>
          </a:xfrm>
          <a:prstGeom prst="rect">
            <a:avLst/>
          </a:prstGeom>
        </p:spPr>
      </p:pic>
      <p:pic>
        <p:nvPicPr>
          <p:cNvPr id="16" name="Picture 15" descr="JACOBSMATASISLOGO" hidden="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93732" y="6212797"/>
            <a:ext cx="2310384" cy="288544"/>
          </a:xfrm>
          <a:prstGeom prst="rect">
            <a:avLst/>
          </a:prstGeom>
        </p:spPr>
      </p:pic>
      <p:pic>
        <p:nvPicPr>
          <p:cNvPr id="17" name="Picture 16" descr="JACOBSZATELOGO" hidden="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61229" y="6241245"/>
            <a:ext cx="2249424" cy="260096"/>
          </a:xfrm>
          <a:prstGeom prst="rect">
            <a:avLst/>
          </a:prstGeom>
        </p:spPr>
      </p:pic>
      <p:pic>
        <p:nvPicPr>
          <p:cNvPr id="18" name="Picture 17" descr="JFSLLOGO" hidden="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26733" y="6228745"/>
            <a:ext cx="883920" cy="276352"/>
          </a:xfrm>
          <a:prstGeom prst="rect">
            <a:avLst/>
          </a:prstGeom>
        </p:spPr>
      </p:pic>
      <p:sp>
        <p:nvSpPr>
          <p:cNvPr id="4" name="Footer Placeholder 3"/>
          <p:cNvSpPr>
            <a:spLocks noGrp="1"/>
          </p:cNvSpPr>
          <p:nvPr>
            <p:ph type="ftr" sz="quarter" idx="3"/>
          </p:nvPr>
        </p:nvSpPr>
        <p:spPr>
          <a:xfrm>
            <a:off x="1043608" y="6117299"/>
            <a:ext cx="6296259" cy="366183"/>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dirty="0"/>
          </a:p>
        </p:txBody>
      </p:sp>
    </p:spTree>
    <p:extLst>
      <p:ext uri="{BB962C8B-B14F-4D97-AF65-F5344CB8AC3E}">
        <p14:creationId xmlns:p14="http://schemas.microsoft.com/office/powerpoint/2010/main" val="28381594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s://sco.wikipedia.org/wiki/NASA" TargetMode="External"/><Relationship Id="rId5" Type="http://schemas.openxmlformats.org/officeDocument/2006/relationships/image" Target="../media/image23.png"/><Relationship Id="rId4" Type="http://schemas.openxmlformats.org/officeDocument/2006/relationships/hyperlink" Target="http://theconversation.com/the-moon-was-a-first-step-mars-will-test-our-capabilities-but-europa-is-the-prize-3725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hyperlink" Target="https://www.flickr.com/photos/97842878@N04" TargetMode="External"/><Relationship Id="rId7" Type="http://schemas.openxmlformats.org/officeDocument/2006/relationships/hyperlink" Target="https://www.flickr.com/photos/54591706@N02" TargetMode="External"/><Relationship Id="rId2" Type="http://schemas.openxmlformats.org/officeDocument/2006/relationships/hyperlink" Target="https://www.flickr.com/photos/97842878@N04/9151543551" TargetMode="External"/><Relationship Id="rId1" Type="http://schemas.openxmlformats.org/officeDocument/2006/relationships/slideLayout" Target="../slideLayouts/slideLayout2.xml"/><Relationship Id="rId6" Type="http://schemas.openxmlformats.org/officeDocument/2006/relationships/hyperlink" Target="https://www.flickr.com/photos/54591706@N02/5613984108" TargetMode="External"/><Relationship Id="rId5" Type="http://schemas.openxmlformats.org/officeDocument/2006/relationships/image" Target="../media/image28.jpeg"/><Relationship Id="rId4" Type="http://schemas.openxmlformats.org/officeDocument/2006/relationships/hyperlink" Target="https://creativecommons.org/licenses/by/2.0/?ref=ccsearch&amp;atype=rich"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flickr.com/photos/46275067@N05/4478768673" TargetMode="External"/><Relationship Id="rId13" Type="http://schemas.openxmlformats.org/officeDocument/2006/relationships/image" Target="../media/image35.jpeg"/><Relationship Id="rId3" Type="http://schemas.openxmlformats.org/officeDocument/2006/relationships/slideLayout" Target="../slideLayouts/slideLayout2.xml"/><Relationship Id="rId7" Type="http://schemas.microsoft.com/office/2007/relationships/hdphoto" Target="../media/hdphoto2.wdp"/><Relationship Id="rId12" Type="http://schemas.openxmlformats.org/officeDocument/2006/relationships/image" Target="../media/image34.png"/><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32.png"/><Relationship Id="rId11" Type="http://schemas.openxmlformats.org/officeDocument/2006/relationships/image" Target="../media/image33.jpeg"/><Relationship Id="rId5" Type="http://schemas.openxmlformats.org/officeDocument/2006/relationships/image" Target="../media/image31.jpeg"/><Relationship Id="rId10" Type="http://schemas.openxmlformats.org/officeDocument/2006/relationships/hyperlink" Target="https://creativecommons.org/licenses/by-nc-sa/2.0/?ref=ccsearch&amp;atype=rich" TargetMode="External"/><Relationship Id="rId4" Type="http://schemas.openxmlformats.org/officeDocument/2006/relationships/notesSlide" Target="../notesSlides/notesSlide4.xml"/><Relationship Id="rId9" Type="http://schemas.openxmlformats.org/officeDocument/2006/relationships/hyperlink" Target="https://www.flickr.com/photos/46275067@N05"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hyperlink" Target="https://pixabay.com/en/arrows-round-trip-green-direcrion-1837574/" TargetMode="Externa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hyperlink" Target="https://creativecommons.org/licenses/by/2.0/?ref=ccsearch&amp;atype=rich"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flickr.com/photos/54591706@N02" TargetMode="External"/><Relationship Id="rId5" Type="http://schemas.openxmlformats.org/officeDocument/2006/relationships/hyperlink" Target="https://www.flickr.com/photos/54591706@N02/49651434338" TargetMode="External"/><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theconversation.com/the-search-for-life-beneath-the-ice-why-were-going-back-to-europa-43846"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en.wikipedia.org/wiki/Europa_Lander_(NAS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n.wikipedia.org/wiki/Europa_Lander_(NASA)"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subTitle" idx="1"/>
          </p:nvPr>
        </p:nvSpPr>
        <p:spPr>
          <a:xfrm>
            <a:off x="201535" y="2948683"/>
            <a:ext cx="5605183" cy="986319"/>
          </a:xfrm>
        </p:spPr>
        <p:txBody>
          <a:bodyPr/>
          <a:lstStyle/>
          <a:p>
            <a:r>
              <a:rPr lang="en-US" sz="2400" b="1" dirty="0">
                <a:solidFill>
                  <a:schemeClr val="bg1"/>
                </a:solidFill>
                <a:effectLst/>
                <a:latin typeface="Arial" panose="020B0604020202020204" pitchFamily="34" charset="0"/>
                <a:ea typeface="Calibri" panose="020F0502020204030204" pitchFamily="34" charset="0"/>
              </a:rPr>
              <a:t>Sustainability through Planetary Protection</a:t>
            </a:r>
            <a:endParaRPr lang="en-US" sz="2400" dirty="0">
              <a:solidFill>
                <a:schemeClr val="bg1"/>
              </a:solidFill>
            </a:endParaRPr>
          </a:p>
        </p:txBody>
      </p:sp>
      <p:sp>
        <p:nvSpPr>
          <p:cNvPr id="3" name="Text Placeholder 2"/>
          <p:cNvSpPr>
            <a:spLocks noGrp="1"/>
          </p:cNvSpPr>
          <p:nvPr>
            <p:ph type="body" sz="quarter" idx="12"/>
          </p:nvPr>
        </p:nvSpPr>
        <p:spPr>
          <a:xfrm>
            <a:off x="121610" y="4612770"/>
            <a:ext cx="5405886" cy="1561999"/>
          </a:xfrm>
        </p:spPr>
        <p:txBody>
          <a:bodyPr>
            <a:normAutofit/>
          </a:bodyPr>
          <a:lstStyle/>
          <a:p>
            <a:r>
              <a:rPr lang="en-US" sz="1600" b="1" dirty="0"/>
              <a:t>Chelsi D. Cassilly, Ph.D.</a:t>
            </a:r>
          </a:p>
          <a:p>
            <a:r>
              <a:rPr lang="en-US" sz="1400" dirty="0"/>
              <a:t>Jacobs Space Exploration Group/ESSCA</a:t>
            </a:r>
          </a:p>
          <a:p>
            <a:r>
              <a:rPr lang="en-US" sz="1400" dirty="0"/>
              <a:t>Space Environmental Effects Team</a:t>
            </a:r>
          </a:p>
          <a:p>
            <a:r>
              <a:rPr lang="en-US" sz="1400" dirty="0"/>
              <a:t>Nonmetallic Materials and Space Environmental Effects Branch</a:t>
            </a:r>
          </a:p>
          <a:p>
            <a:r>
              <a:rPr lang="en-US" sz="1400" dirty="0"/>
              <a:t>NASA/MSFC/EM41</a:t>
            </a:r>
          </a:p>
          <a:p>
            <a:r>
              <a:rPr lang="en-US" sz="1400" i="1" dirty="0"/>
              <a:t>Chelsi.D.Cassilly@nasa.gov</a:t>
            </a:r>
          </a:p>
        </p:txBody>
      </p:sp>
      <p:pic>
        <p:nvPicPr>
          <p:cNvPr id="4" name="Picture 3">
            <a:extLst>
              <a:ext uri="{FF2B5EF4-FFF2-40B4-BE49-F238E27FC236}">
                <a16:creationId xmlns:a16="http://schemas.microsoft.com/office/drawing/2014/main" id="{F4483477-C7F4-411A-911E-9B310894615A}"/>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12800"/>
            <a:ext cx="9144000" cy="2790826"/>
          </a:xfrm>
          <a:prstGeom prst="rect">
            <a:avLst/>
          </a:prstGeom>
        </p:spPr>
      </p:pic>
      <p:pic>
        <p:nvPicPr>
          <p:cNvPr id="6" name="Picture 5" descr="Logo&#10;&#10;Description automatically generated">
            <a:extLst>
              <a:ext uri="{FF2B5EF4-FFF2-40B4-BE49-F238E27FC236}">
                <a16:creationId xmlns:a16="http://schemas.microsoft.com/office/drawing/2014/main" id="{F110819D-83F5-4DE6-81CE-D8C4B020D30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078894" y="4212233"/>
            <a:ext cx="1499044" cy="1254200"/>
          </a:xfrm>
          <a:prstGeom prst="rect">
            <a:avLst/>
          </a:prstGeom>
        </p:spPr>
      </p:pic>
      <p:pic>
        <p:nvPicPr>
          <p:cNvPr id="7" name="Picture 2" descr="Illustration of a rocket launching from Mars">
            <a:extLst>
              <a:ext uri="{FF2B5EF4-FFF2-40B4-BE49-F238E27FC236}">
                <a16:creationId xmlns:a16="http://schemas.microsoft.com/office/drawing/2014/main" id="{4F1442EE-B776-4E58-8522-BB3091130A3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887092" y="2790826"/>
            <a:ext cx="3256908" cy="12763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159BE8-3E91-45AE-BB26-F4FEDE504FFD}"/>
              </a:ext>
            </a:extLst>
          </p:cNvPr>
          <p:cNvSpPr txBox="1"/>
          <p:nvPr/>
        </p:nvSpPr>
        <p:spPr>
          <a:xfrm>
            <a:off x="0" y="6354812"/>
            <a:ext cx="5887092" cy="338554"/>
          </a:xfrm>
          <a:prstGeom prst="rect">
            <a:avLst/>
          </a:prstGeom>
          <a:noFill/>
        </p:spPr>
        <p:txBody>
          <a:bodyPr wrap="square">
            <a:spAutoFit/>
          </a:bodyPr>
          <a:lstStyle/>
          <a:p>
            <a:pPr algn="l"/>
            <a:r>
              <a:rPr lang="en-US" b="1" i="0" dirty="0">
                <a:solidFill>
                  <a:srgbClr val="CC0000"/>
                </a:solidFill>
                <a:effectLst/>
                <a:latin typeface="Arial" panose="020B0604020202020204" pitchFamily="34" charset="0"/>
              </a:rPr>
              <a:t>USSRC World Space Week</a:t>
            </a:r>
            <a:r>
              <a:rPr lang="en-US" b="1" dirty="0">
                <a:solidFill>
                  <a:srgbClr val="CC0000"/>
                </a:solidFill>
                <a:latin typeface="Arial" panose="020B0604020202020204" pitchFamily="34" charset="0"/>
              </a:rPr>
              <a:t>– 3 October 2022</a:t>
            </a:r>
            <a:endParaRPr lang="en-US" b="1" i="0" dirty="0">
              <a:solidFill>
                <a:srgbClr val="CC0000"/>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E14C4-DEAC-461A-91BB-1131CB9399DD}"/>
              </a:ext>
            </a:extLst>
          </p:cNvPr>
          <p:cNvSpPr>
            <a:spLocks noGrp="1"/>
          </p:cNvSpPr>
          <p:nvPr>
            <p:ph type="title"/>
          </p:nvPr>
        </p:nvSpPr>
        <p:spPr/>
        <p:txBody>
          <a:bodyPr/>
          <a:lstStyle/>
          <a:p>
            <a:r>
              <a:rPr lang="en-US" dirty="0"/>
              <a:t>Sustainability</a:t>
            </a:r>
          </a:p>
        </p:txBody>
      </p:sp>
      <p:sp>
        <p:nvSpPr>
          <p:cNvPr id="3" name="Content Placeholder 2">
            <a:extLst>
              <a:ext uri="{FF2B5EF4-FFF2-40B4-BE49-F238E27FC236}">
                <a16:creationId xmlns:a16="http://schemas.microsoft.com/office/drawing/2014/main" id="{095C59BC-677F-4C0C-A1DA-6B3490C53110}"/>
              </a:ext>
            </a:extLst>
          </p:cNvPr>
          <p:cNvSpPr>
            <a:spLocks noGrp="1"/>
          </p:cNvSpPr>
          <p:nvPr>
            <p:ph idx="1"/>
          </p:nvPr>
        </p:nvSpPr>
        <p:spPr>
          <a:xfrm>
            <a:off x="457200" y="1952625"/>
            <a:ext cx="8458200" cy="2064571"/>
          </a:xfrm>
        </p:spPr>
        <p:txBody>
          <a:bodyPr/>
          <a:lstStyle/>
          <a:p>
            <a:pPr algn="l"/>
            <a:r>
              <a:rPr lang="en-US" dirty="0">
                <a:solidFill>
                  <a:srgbClr val="111111"/>
                </a:solidFill>
                <a:latin typeface="Roboto" panose="02000000000000000000" pitchFamily="2" charset="0"/>
              </a:rPr>
              <a:t>T</a:t>
            </a:r>
            <a:r>
              <a:rPr lang="en-US" b="0" i="0" dirty="0">
                <a:solidFill>
                  <a:srgbClr val="111111"/>
                </a:solidFill>
                <a:effectLst/>
                <a:latin typeface="Roboto" panose="02000000000000000000" pitchFamily="2" charset="0"/>
              </a:rPr>
              <a:t>he ability to be maintained at a certain rate or level.</a:t>
            </a:r>
          </a:p>
          <a:p>
            <a:pPr algn="l"/>
            <a:r>
              <a:rPr lang="en-US" dirty="0">
                <a:solidFill>
                  <a:srgbClr val="111111"/>
                </a:solidFill>
                <a:latin typeface="Roboto" panose="02000000000000000000" pitchFamily="2" charset="0"/>
              </a:rPr>
              <a:t>A</a:t>
            </a:r>
            <a:r>
              <a:rPr lang="en-US" b="0" i="0" dirty="0">
                <a:solidFill>
                  <a:srgbClr val="111111"/>
                </a:solidFill>
                <a:effectLst/>
                <a:latin typeface="Roboto" panose="02000000000000000000" pitchFamily="2" charset="0"/>
              </a:rPr>
              <a:t>voidance of the depletion of natural resources in order to maintain an ecological balance.</a:t>
            </a:r>
          </a:p>
          <a:p>
            <a:pPr algn="l"/>
            <a:endParaRPr lang="en-US" dirty="0">
              <a:solidFill>
                <a:srgbClr val="111111"/>
              </a:solidFill>
              <a:latin typeface="Roboto" panose="02000000000000000000" pitchFamily="2" charset="0"/>
            </a:endParaRPr>
          </a:p>
        </p:txBody>
      </p:sp>
      <p:sp>
        <p:nvSpPr>
          <p:cNvPr id="5" name="TextBox 4">
            <a:extLst>
              <a:ext uri="{FF2B5EF4-FFF2-40B4-BE49-F238E27FC236}">
                <a16:creationId xmlns:a16="http://schemas.microsoft.com/office/drawing/2014/main" id="{4006DDDB-2131-4D03-B5CC-F417C8C8FB7E}"/>
              </a:ext>
            </a:extLst>
          </p:cNvPr>
          <p:cNvSpPr txBox="1"/>
          <p:nvPr/>
        </p:nvSpPr>
        <p:spPr>
          <a:xfrm>
            <a:off x="457200" y="5445550"/>
            <a:ext cx="8204200" cy="543739"/>
          </a:xfrm>
          <a:prstGeom prst="rect">
            <a:avLst/>
          </a:prstGeom>
          <a:noFill/>
        </p:spPr>
        <p:txBody>
          <a:bodyPr wrap="square">
            <a:spAutoFit/>
          </a:bodyPr>
          <a:lstStyle/>
          <a:p>
            <a:pPr marL="0" indent="0" algn="ctr">
              <a:buNone/>
            </a:pPr>
            <a:r>
              <a:rPr lang="en-US" sz="4400" b="0" i="0" dirty="0">
                <a:solidFill>
                  <a:srgbClr val="111111"/>
                </a:solidFill>
                <a:effectLst/>
                <a:latin typeface="Roboto" panose="02000000000000000000" pitchFamily="2" charset="0"/>
              </a:rPr>
              <a:t>How does this relate to planetary protection?</a:t>
            </a:r>
          </a:p>
        </p:txBody>
      </p:sp>
    </p:spTree>
    <p:extLst>
      <p:ext uri="{BB962C8B-B14F-4D97-AF65-F5344CB8AC3E}">
        <p14:creationId xmlns:p14="http://schemas.microsoft.com/office/powerpoint/2010/main" val="1142820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4F33C-9C02-4214-9185-2B16C375F70D}"/>
              </a:ext>
            </a:extLst>
          </p:cNvPr>
          <p:cNvSpPr>
            <a:spLocks noGrp="1"/>
          </p:cNvSpPr>
          <p:nvPr>
            <p:ph idx="1"/>
          </p:nvPr>
        </p:nvSpPr>
        <p:spPr>
          <a:xfrm>
            <a:off x="533053" y="5877744"/>
            <a:ext cx="8358029" cy="559113"/>
          </a:xfrm>
        </p:spPr>
        <p:txBody>
          <a:bodyPr/>
          <a:lstStyle/>
          <a:p>
            <a:pPr marL="0" indent="0">
              <a:buNone/>
            </a:pPr>
            <a:r>
              <a:rPr lang="en-US" dirty="0"/>
              <a:t>     Planetary Defense	       Contamination Control</a:t>
            </a:r>
          </a:p>
        </p:txBody>
      </p:sp>
      <p:sp>
        <p:nvSpPr>
          <p:cNvPr id="12" name="Title 1">
            <a:extLst>
              <a:ext uri="{FF2B5EF4-FFF2-40B4-BE49-F238E27FC236}">
                <a16:creationId xmlns:a16="http://schemas.microsoft.com/office/drawing/2014/main" id="{B0167A3D-B596-465D-9B8F-653ACDA7FCC5}"/>
              </a:ext>
            </a:extLst>
          </p:cNvPr>
          <p:cNvSpPr txBox="1">
            <a:spLocks/>
          </p:cNvSpPr>
          <p:nvPr/>
        </p:nvSpPr>
        <p:spPr bwMode="auto">
          <a:xfrm>
            <a:off x="1240631" y="1069559"/>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t>What is Planetary Protection?</a:t>
            </a:r>
          </a:p>
        </p:txBody>
      </p:sp>
      <p:pic>
        <p:nvPicPr>
          <p:cNvPr id="32" name="Picture 31">
            <a:extLst>
              <a:ext uri="{FF2B5EF4-FFF2-40B4-BE49-F238E27FC236}">
                <a16:creationId xmlns:a16="http://schemas.microsoft.com/office/drawing/2014/main" id="{AFB79C14-5D5F-4F32-815D-D88D501663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23716" y="2465653"/>
            <a:ext cx="3807775" cy="3322470"/>
          </a:xfrm>
          <a:prstGeom prst="rect">
            <a:avLst/>
          </a:prstGeom>
        </p:spPr>
      </p:pic>
      <p:pic>
        <p:nvPicPr>
          <p:cNvPr id="3078" name="Picture 6" descr="Art By: Don Davis Artist's concept of a catastrophic asteroid impact with the Earth Super-impacts (shown here) on the early Earth 3.5 billion years ago, may have wiped out life completely more than once.  Medium impacts would have vaporized upper ocean layers destroying origin-of-life process.  Some life may have survived at med-ocean ridges under thousands of feet of water.   Revised history for the origin-of -life on Earth has been devoloped from new findings about the frequency and sizes of colossal impacts on our planet.  The work was done by Bern Oberbeck and Dr. Kevin Azhnle. of NASA's Ames Research Center.">
            <a:extLst>
              <a:ext uri="{FF2B5EF4-FFF2-40B4-BE49-F238E27FC236}">
                <a16:creationId xmlns:a16="http://schemas.microsoft.com/office/drawing/2014/main" id="{C29CFD08-0D51-4778-B4C4-75199AA3FD7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67472" y="2445247"/>
            <a:ext cx="4202133" cy="334287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ED6513BF-2EA2-4CC6-AEE3-D07EA5BC6DFF}"/>
              </a:ext>
            </a:extLst>
          </p:cNvPr>
          <p:cNvSpPr/>
          <p:nvPr/>
        </p:nvSpPr>
        <p:spPr>
          <a:xfrm>
            <a:off x="3765478" y="5499655"/>
            <a:ext cx="1058238" cy="256480"/>
          </a:xfrm>
          <a:prstGeom prst="rect">
            <a:avLst/>
          </a:prstGeom>
        </p:spPr>
        <p:txBody>
          <a:bodyPr wrap="square">
            <a:spAutoFit/>
          </a:bodyPr>
          <a:lstStyle/>
          <a:p>
            <a:r>
              <a:rPr lang="en-US" sz="1600" dirty="0">
                <a:solidFill>
                  <a:schemeClr val="bg1"/>
                </a:solidFill>
                <a:latin typeface="+mj-lt"/>
              </a:rPr>
              <a:t>NASA/ARC</a:t>
            </a:r>
          </a:p>
        </p:txBody>
      </p:sp>
      <p:sp>
        <p:nvSpPr>
          <p:cNvPr id="34" name="Rectangle 33">
            <a:extLst>
              <a:ext uri="{FF2B5EF4-FFF2-40B4-BE49-F238E27FC236}">
                <a16:creationId xmlns:a16="http://schemas.microsoft.com/office/drawing/2014/main" id="{89C769F2-8C5A-4626-8DAE-A05388BA8F94}"/>
              </a:ext>
            </a:extLst>
          </p:cNvPr>
          <p:cNvSpPr/>
          <p:nvPr/>
        </p:nvSpPr>
        <p:spPr>
          <a:xfrm>
            <a:off x="3763317" y="1677017"/>
            <a:ext cx="1695144" cy="543739"/>
          </a:xfrm>
          <a:prstGeom prst="rect">
            <a:avLst/>
          </a:prstGeom>
        </p:spPr>
        <p:txBody>
          <a:bodyPr wrap="none">
            <a:spAutoFit/>
          </a:bodyPr>
          <a:lstStyle/>
          <a:p>
            <a:r>
              <a:rPr lang="en-US" sz="4400" b="1" dirty="0">
                <a:solidFill>
                  <a:srgbClr val="FF0000"/>
                </a:solidFill>
                <a:latin typeface="+mj-lt"/>
              </a:rPr>
              <a:t>It’s NOT:</a:t>
            </a:r>
          </a:p>
        </p:txBody>
      </p:sp>
    </p:spTree>
    <p:extLst>
      <p:ext uri="{BB962C8B-B14F-4D97-AF65-F5344CB8AC3E}">
        <p14:creationId xmlns:p14="http://schemas.microsoft.com/office/powerpoint/2010/main" val="60304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8D4C8-CAC5-4760-BDD5-D015304D5114}"/>
              </a:ext>
            </a:extLst>
          </p:cNvPr>
          <p:cNvPicPr>
            <a:picLocks noChangeAspect="1"/>
          </p:cNvPicPr>
          <p:nvPr/>
        </p:nvPicPr>
        <p:blipFill>
          <a:blip r:embed="rId3" cstate="print">
            <a:alphaModFix amt="79000"/>
            <a:extLst>
              <a:ext uri="{BEBA8EAE-BF5A-486C-A8C5-ECC9F3942E4B}">
                <a14:imgProps xmlns:a14="http://schemas.microsoft.com/office/drawing/2010/main">
                  <a14:imgLayer r:embed="rId4">
                    <a14:imgEffect>
                      <a14:artisticGlowEdges trans="0" smoothness="10"/>
                    </a14:imgEffect>
                    <a14:imgEffect>
                      <a14:sharpenSoften amount="25000"/>
                    </a14:imgEffect>
                    <a14:imgEffect>
                      <a14:saturation sat="400000"/>
                    </a14:imgEffect>
                  </a14:imgLayer>
                </a14:imgProps>
              </a:ext>
              <a:ext uri="{28A0092B-C50C-407E-A947-70E740481C1C}">
                <a14:useLocalDpi xmlns:a14="http://schemas.microsoft.com/office/drawing/2010/main" val="0"/>
              </a:ext>
            </a:extLst>
          </a:blip>
          <a:stretch>
            <a:fillRect/>
          </a:stretch>
        </p:blipFill>
        <p:spPr>
          <a:xfrm rot="5400000">
            <a:off x="1487887" y="-798115"/>
            <a:ext cx="6168229" cy="9144000"/>
          </a:xfrm>
          <a:prstGeom prst="rect">
            <a:avLst/>
          </a:prstGeom>
        </p:spPr>
      </p:pic>
      <p:sp>
        <p:nvSpPr>
          <p:cNvPr id="14" name="Rectangle 13">
            <a:extLst>
              <a:ext uri="{FF2B5EF4-FFF2-40B4-BE49-F238E27FC236}">
                <a16:creationId xmlns:a16="http://schemas.microsoft.com/office/drawing/2014/main" id="{7FD12E47-F937-4AC4-8C56-3955EE4D18BA}"/>
              </a:ext>
            </a:extLst>
          </p:cNvPr>
          <p:cNvSpPr/>
          <p:nvPr/>
        </p:nvSpPr>
        <p:spPr>
          <a:xfrm>
            <a:off x="347662" y="1872910"/>
            <a:ext cx="8448675" cy="1733808"/>
          </a:xfrm>
          <a:prstGeom prst="rect">
            <a:avLst/>
          </a:prstGeom>
        </p:spPr>
        <p:txBody>
          <a:bodyPr wrap="square">
            <a:spAutoFit/>
          </a:bodyPr>
          <a:lstStyle/>
          <a:p>
            <a:pPr algn="just"/>
            <a:r>
              <a:rPr lang="en-US" sz="4000" b="1" dirty="0">
                <a:solidFill>
                  <a:schemeClr val="accent3"/>
                </a:solidFill>
                <a:latin typeface="Source Sans Pro" panose="020B0503030403020204" pitchFamily="34" charset="0"/>
              </a:rPr>
              <a:t>Planetary Protection is the practice of </a:t>
            </a:r>
            <a:r>
              <a:rPr lang="en-US" sz="4000" b="1" u="sng" dirty="0">
                <a:solidFill>
                  <a:schemeClr val="accent3"/>
                </a:solidFill>
                <a:latin typeface="Source Sans Pro" panose="020B0503030403020204" pitchFamily="34" charset="0"/>
              </a:rPr>
              <a:t>protecting solar system bodies from contamination by Earth life </a:t>
            </a:r>
            <a:r>
              <a:rPr lang="en-US" sz="4000" b="1" dirty="0">
                <a:solidFill>
                  <a:schemeClr val="accent3"/>
                </a:solidFill>
                <a:latin typeface="Source Sans Pro" panose="020B0503030403020204" pitchFamily="34" charset="0"/>
              </a:rPr>
              <a:t>and </a:t>
            </a:r>
            <a:r>
              <a:rPr lang="en-US" sz="4000" b="1" u="sng" dirty="0">
                <a:solidFill>
                  <a:schemeClr val="accent3"/>
                </a:solidFill>
                <a:latin typeface="Source Sans Pro" panose="020B0503030403020204" pitchFamily="34" charset="0"/>
              </a:rPr>
              <a:t>protecting Earth from possible life forms that may be returned from other solar system bodies</a:t>
            </a:r>
            <a:r>
              <a:rPr lang="en-US" sz="3600" dirty="0">
                <a:solidFill>
                  <a:schemeClr val="accent3"/>
                </a:solidFill>
                <a:latin typeface="Source Sans Pro" panose="020B0503030403020204" pitchFamily="34" charset="0"/>
              </a:rPr>
              <a:t>. </a:t>
            </a:r>
            <a:endParaRPr lang="en-US" sz="3600" dirty="0">
              <a:solidFill>
                <a:schemeClr val="accent3"/>
              </a:solidFill>
            </a:endParaRPr>
          </a:p>
        </p:txBody>
      </p:sp>
      <p:sp>
        <p:nvSpPr>
          <p:cNvPr id="18" name="Title 1">
            <a:extLst>
              <a:ext uri="{FF2B5EF4-FFF2-40B4-BE49-F238E27FC236}">
                <a16:creationId xmlns:a16="http://schemas.microsoft.com/office/drawing/2014/main" id="{E2FE2B37-54CB-4C58-ADD1-E8FBA0B1D51B}"/>
              </a:ext>
            </a:extLst>
          </p:cNvPr>
          <p:cNvSpPr txBox="1">
            <a:spLocks/>
          </p:cNvSpPr>
          <p:nvPr/>
        </p:nvSpPr>
        <p:spPr bwMode="auto">
          <a:xfrm>
            <a:off x="1240631" y="1213395"/>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solidFill>
                  <a:schemeClr val="accent3"/>
                </a:solidFill>
              </a:rPr>
              <a:t>What is Planetary Protection?</a:t>
            </a:r>
          </a:p>
        </p:txBody>
      </p:sp>
      <p:sp>
        <p:nvSpPr>
          <p:cNvPr id="6" name="TextBox 5">
            <a:extLst>
              <a:ext uri="{FF2B5EF4-FFF2-40B4-BE49-F238E27FC236}">
                <a16:creationId xmlns:a16="http://schemas.microsoft.com/office/drawing/2014/main" id="{8BC88CF0-72CA-4EBE-82AA-A0F4A47F27CC}"/>
              </a:ext>
            </a:extLst>
          </p:cNvPr>
          <p:cNvSpPr txBox="1"/>
          <p:nvPr/>
        </p:nvSpPr>
        <p:spPr>
          <a:xfrm>
            <a:off x="1783836" y="5173086"/>
            <a:ext cx="5576325" cy="995144"/>
          </a:xfrm>
          <a:prstGeom prst="rect">
            <a:avLst/>
          </a:prstGeom>
          <a:noFill/>
        </p:spPr>
        <p:txBody>
          <a:bodyPr wrap="square">
            <a:spAutoFit/>
          </a:bodyPr>
          <a:lstStyle/>
          <a:p>
            <a:pPr algn="ctr"/>
            <a:r>
              <a:rPr lang="en-US" sz="4400" b="1" dirty="0">
                <a:solidFill>
                  <a:schemeClr val="accent3"/>
                </a:solidFill>
                <a:latin typeface="Source Sans Pro" panose="020B0503030403020204" pitchFamily="34" charset="0"/>
              </a:rPr>
              <a:t>It is an attempt to sustain both other worlds and our own. </a:t>
            </a:r>
            <a:endParaRPr lang="en-US" sz="4800" b="1" dirty="0"/>
          </a:p>
        </p:txBody>
      </p:sp>
    </p:spTree>
    <p:extLst>
      <p:ext uri="{BB962C8B-B14F-4D97-AF65-F5344CB8AC3E}">
        <p14:creationId xmlns:p14="http://schemas.microsoft.com/office/powerpoint/2010/main" val="9812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E493-E62B-4763-8CE3-1CEB322095DD}"/>
              </a:ext>
            </a:extLst>
          </p:cNvPr>
          <p:cNvSpPr>
            <a:spLocks noGrp="1"/>
          </p:cNvSpPr>
          <p:nvPr>
            <p:ph type="title"/>
          </p:nvPr>
        </p:nvSpPr>
        <p:spPr>
          <a:xfrm>
            <a:off x="534256" y="849313"/>
            <a:ext cx="8126858" cy="566737"/>
          </a:xfrm>
        </p:spPr>
        <p:txBody>
          <a:bodyPr/>
          <a:lstStyle/>
          <a:p>
            <a:r>
              <a:rPr lang="en-US" sz="2800" dirty="0"/>
              <a:t>So, what are these “life forms” we care about?</a:t>
            </a:r>
          </a:p>
        </p:txBody>
      </p:sp>
      <p:sp>
        <p:nvSpPr>
          <p:cNvPr id="29" name="Rectangle 28">
            <a:extLst>
              <a:ext uri="{FF2B5EF4-FFF2-40B4-BE49-F238E27FC236}">
                <a16:creationId xmlns:a16="http://schemas.microsoft.com/office/drawing/2014/main" id="{3EB3DCFA-F958-45DE-8F1E-2330DD805F58}"/>
              </a:ext>
            </a:extLst>
          </p:cNvPr>
          <p:cNvSpPr/>
          <p:nvPr/>
        </p:nvSpPr>
        <p:spPr>
          <a:xfrm>
            <a:off x="138701" y="6445071"/>
            <a:ext cx="4572000" cy="235962"/>
          </a:xfrm>
          <a:prstGeom prst="rect">
            <a:avLst/>
          </a:prstGeom>
        </p:spPr>
        <p:txBody>
          <a:bodyPr>
            <a:spAutoFit/>
          </a:bodyPr>
          <a:lstStyle/>
          <a:p>
            <a:r>
              <a:rPr lang="en-US" sz="1400" dirty="0">
                <a:solidFill>
                  <a:srgbClr val="E23600"/>
                </a:solidFill>
                <a:latin typeface="+mj-lt"/>
                <a:hlinkClick r:id="rId2"/>
              </a:rPr>
              <a:t>"GroupET10 Aliens"</a:t>
            </a:r>
            <a:r>
              <a:rPr lang="en-US" sz="1400" dirty="0">
                <a:solidFill>
                  <a:srgbClr val="333333"/>
                </a:solidFill>
                <a:latin typeface="+mj-lt"/>
              </a:rPr>
              <a:t> by </a:t>
            </a:r>
            <a:r>
              <a:rPr lang="en-US" sz="1400" dirty="0" err="1">
                <a:solidFill>
                  <a:srgbClr val="E23600"/>
                </a:solidFill>
                <a:latin typeface="+mj-lt"/>
                <a:hlinkClick r:id="rId3"/>
              </a:rPr>
              <a:t>interdimensionalguardians</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4098" name="Picture 2" descr="GroupET10 Aliens">
            <a:extLst>
              <a:ext uri="{FF2B5EF4-FFF2-40B4-BE49-F238E27FC236}">
                <a16:creationId xmlns:a16="http://schemas.microsoft.com/office/drawing/2014/main" id="{919DB104-A24F-4323-9592-04BEFBD4F9D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34256" y="1653705"/>
            <a:ext cx="4176445" cy="46494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27E0CDF-D6EF-443D-9D9E-49176DBC304D}"/>
              </a:ext>
            </a:extLst>
          </p:cNvPr>
          <p:cNvSpPr/>
          <p:nvPr/>
        </p:nvSpPr>
        <p:spPr>
          <a:xfrm>
            <a:off x="4572000" y="6445071"/>
            <a:ext cx="4263776" cy="235962"/>
          </a:xfrm>
          <a:prstGeom prst="rect">
            <a:avLst/>
          </a:prstGeom>
        </p:spPr>
        <p:txBody>
          <a:bodyPr wrap="square">
            <a:spAutoFit/>
          </a:bodyPr>
          <a:lstStyle/>
          <a:p>
            <a:r>
              <a:rPr lang="en-US" sz="1400" dirty="0">
                <a:solidFill>
                  <a:srgbClr val="E23600"/>
                </a:solidFill>
                <a:latin typeface="+mj-lt"/>
                <a:hlinkClick r:id="rId6"/>
              </a:rPr>
              <a:t>"Staphylococcus epidermidis Bacteria"</a:t>
            </a:r>
            <a:r>
              <a:rPr lang="en-US" sz="1400" dirty="0">
                <a:solidFill>
                  <a:srgbClr val="333333"/>
                </a:solidFill>
                <a:latin typeface="+mj-lt"/>
              </a:rPr>
              <a:t> by </a:t>
            </a:r>
            <a:r>
              <a:rPr lang="en-US" sz="1400" dirty="0">
                <a:solidFill>
                  <a:srgbClr val="E23600"/>
                </a:solidFill>
                <a:latin typeface="+mj-lt"/>
                <a:hlinkClick r:id="rId7"/>
              </a:rPr>
              <a:t>NIAID</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6" name="Picture 2" descr="Staphylococcus epidermidis Bacteria">
            <a:extLst>
              <a:ext uri="{FF2B5EF4-FFF2-40B4-BE49-F238E27FC236}">
                <a16:creationId xmlns:a16="http://schemas.microsoft.com/office/drawing/2014/main" id="{5674B6A0-1D52-47EF-AB65-EBAEACBAC6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5088" y="1653705"/>
            <a:ext cx="3657600" cy="464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87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8ED0-4756-4AA6-A1D7-9FF49B7AF5C4}"/>
              </a:ext>
            </a:extLst>
          </p:cNvPr>
          <p:cNvSpPr>
            <a:spLocks noGrp="1"/>
          </p:cNvSpPr>
          <p:nvPr>
            <p:ph type="title"/>
          </p:nvPr>
        </p:nvSpPr>
        <p:spPr/>
        <p:txBody>
          <a:bodyPr/>
          <a:lstStyle/>
          <a:p>
            <a:r>
              <a:rPr lang="en-US" b="1" dirty="0"/>
              <a:t>Microbes, Bacteria</a:t>
            </a:r>
            <a:r>
              <a:rPr lang="en-US" dirty="0"/>
              <a:t>, </a:t>
            </a:r>
            <a:r>
              <a:rPr lang="en-US" b="1" dirty="0"/>
              <a:t>and Spores</a:t>
            </a:r>
          </a:p>
        </p:txBody>
      </p:sp>
      <p:sp>
        <p:nvSpPr>
          <p:cNvPr id="8" name="Content Placeholder 2">
            <a:extLst>
              <a:ext uri="{FF2B5EF4-FFF2-40B4-BE49-F238E27FC236}">
                <a16:creationId xmlns:a16="http://schemas.microsoft.com/office/drawing/2014/main" id="{2E56E15C-AA4C-4170-B9DE-D95E5EB1911C}"/>
              </a:ext>
            </a:extLst>
          </p:cNvPr>
          <p:cNvSpPr>
            <a:spLocks noGrp="1"/>
          </p:cNvSpPr>
          <p:nvPr>
            <p:ph idx="1"/>
          </p:nvPr>
        </p:nvSpPr>
        <p:spPr>
          <a:xfrm>
            <a:off x="381000" y="5245743"/>
            <a:ext cx="8280400" cy="1288407"/>
          </a:xfrm>
        </p:spPr>
        <p:txBody>
          <a:bodyPr>
            <a:normAutofit/>
          </a:bodyPr>
          <a:lstStyle/>
          <a:p>
            <a:pPr marL="0" indent="0">
              <a:buNone/>
            </a:pPr>
            <a:r>
              <a:rPr lang="en-US" sz="2400" b="1" dirty="0"/>
              <a:t>Planetary protection is most concerned with endo</a:t>
            </a:r>
            <a:r>
              <a:rPr lang="en-US" sz="2400" b="1" u="sng" dirty="0"/>
              <a:t>spores</a:t>
            </a:r>
            <a:r>
              <a:rPr lang="en-US" sz="2400" b="1" dirty="0"/>
              <a:t>, although some bacteria are very resistant to sterilization, and all “bioburden” can be problematic.</a:t>
            </a:r>
          </a:p>
          <a:p>
            <a:pPr algn="ctr"/>
            <a:endParaRPr lang="en-US" sz="2400" b="1" dirty="0"/>
          </a:p>
        </p:txBody>
      </p:sp>
      <p:sp>
        <p:nvSpPr>
          <p:cNvPr id="7" name="Content Placeholder 2">
            <a:extLst>
              <a:ext uri="{FF2B5EF4-FFF2-40B4-BE49-F238E27FC236}">
                <a16:creationId xmlns:a16="http://schemas.microsoft.com/office/drawing/2014/main" id="{BBAAD2D5-3402-4FDE-BC56-9C5150AB2EB4}"/>
              </a:ext>
            </a:extLst>
          </p:cNvPr>
          <p:cNvSpPr txBox="1">
            <a:spLocks/>
          </p:cNvSpPr>
          <p:nvPr/>
        </p:nvSpPr>
        <p:spPr>
          <a:xfrm>
            <a:off x="1033074" y="1625180"/>
            <a:ext cx="4001261" cy="36205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Microbes</a:t>
            </a:r>
            <a:r>
              <a:rPr lang="en-US" b="1" dirty="0"/>
              <a:t> are living organisms that are too small to see without the aid of a microscope</a:t>
            </a:r>
          </a:p>
          <a:p>
            <a:endParaRPr lang="en-US" b="1" dirty="0"/>
          </a:p>
          <a:p>
            <a:r>
              <a:rPr lang="en-US" b="1" dirty="0"/>
              <a:t>Bacteria, viruses, archaea, protozoa, fungi are subsets of microorganisms</a:t>
            </a:r>
          </a:p>
          <a:p>
            <a:pPr marL="0" indent="0">
              <a:buNone/>
            </a:pPr>
            <a:endParaRPr lang="en-US" b="1" dirty="0"/>
          </a:p>
          <a:p>
            <a:r>
              <a:rPr lang="en-US" b="1" u="sng" dirty="0"/>
              <a:t>Spores</a:t>
            </a:r>
            <a:r>
              <a:rPr lang="en-US" b="1" dirty="0"/>
              <a:t> are hardy, dormant cells that some bacteria produce in order to survive harsh conditions</a:t>
            </a:r>
          </a:p>
        </p:txBody>
      </p:sp>
      <p:pic>
        <p:nvPicPr>
          <p:cNvPr id="4" name="Picture 3" descr="A close-up of a microscope&#10;&#10;Description automatically generated with low confidence">
            <a:extLst>
              <a:ext uri="{FF2B5EF4-FFF2-40B4-BE49-F238E27FC236}">
                <a16:creationId xmlns:a16="http://schemas.microsoft.com/office/drawing/2014/main" id="{6AD14A18-CBE4-4225-9CB0-DB7B652389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82959" y="2046813"/>
            <a:ext cx="3373064" cy="2529798"/>
          </a:xfrm>
          <a:prstGeom prst="rect">
            <a:avLst/>
          </a:prstGeom>
        </p:spPr>
      </p:pic>
    </p:spTree>
    <p:extLst>
      <p:ext uri="{BB962C8B-B14F-4D97-AF65-F5344CB8AC3E}">
        <p14:creationId xmlns:p14="http://schemas.microsoft.com/office/powerpoint/2010/main" val="252431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einococcus Radiodurans">
            <a:extLst>
              <a:ext uri="{FF2B5EF4-FFF2-40B4-BE49-F238E27FC236}">
                <a16:creationId xmlns:a16="http://schemas.microsoft.com/office/drawing/2014/main" id="{3FC4A052-EECC-405D-9729-D1C8584DBF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084" y="853073"/>
            <a:ext cx="3773231" cy="377323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A picture containing dark&#10;&#10;Description automatically generated">
            <a:extLst>
              <a:ext uri="{FF2B5EF4-FFF2-40B4-BE49-F238E27FC236}">
                <a16:creationId xmlns:a16="http://schemas.microsoft.com/office/drawing/2014/main" id="{D78C77E4-A1F0-47BA-98E0-287C774B02D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46000"/>
                    </a14:imgEffect>
                    <a14:imgEffect>
                      <a14:brightnessContrast contrast="-4000"/>
                    </a14:imgEffect>
                  </a14:imgLayer>
                </a14:imgProps>
              </a:ext>
              <a:ext uri="{28A0092B-C50C-407E-A947-70E740481C1C}">
                <a14:useLocalDpi xmlns:a14="http://schemas.microsoft.com/office/drawing/2010/main" val="0"/>
              </a:ext>
            </a:extLst>
          </a:blip>
          <a:srcRect/>
          <a:stretch/>
        </p:blipFill>
        <p:spPr>
          <a:xfrm rot="5400000">
            <a:off x="1180128" y="2769785"/>
            <a:ext cx="2876487" cy="4810455"/>
          </a:xfrm>
          <a:prstGeom prst="rect">
            <a:avLst/>
          </a:prstGeom>
        </p:spPr>
      </p:pic>
      <p:sp>
        <p:nvSpPr>
          <p:cNvPr id="9" name="Rectangle 8">
            <a:extLst>
              <a:ext uri="{FF2B5EF4-FFF2-40B4-BE49-F238E27FC236}">
                <a16:creationId xmlns:a16="http://schemas.microsoft.com/office/drawing/2014/main" id="{6368D495-826C-4E95-820E-A851A320F32E}"/>
              </a:ext>
            </a:extLst>
          </p:cNvPr>
          <p:cNvSpPr/>
          <p:nvPr/>
        </p:nvSpPr>
        <p:spPr>
          <a:xfrm>
            <a:off x="5175277" y="798131"/>
            <a:ext cx="3539661" cy="215444"/>
          </a:xfrm>
          <a:prstGeom prst="rect">
            <a:avLst/>
          </a:prstGeom>
        </p:spPr>
        <p:txBody>
          <a:bodyPr wrap="square">
            <a:spAutoFit/>
          </a:bodyPr>
          <a:lstStyle/>
          <a:p>
            <a:r>
              <a:rPr lang="en-US" sz="1200" dirty="0">
                <a:solidFill>
                  <a:srgbClr val="009900"/>
                </a:solidFill>
                <a:latin typeface="+mj-lt"/>
                <a:hlinkClick r:id="rId8">
                  <a:extLst>
                    <a:ext uri="{A12FA001-AC4F-418D-AE19-62706E023703}">
                      <ahyp:hlinkClr xmlns:ahyp="http://schemas.microsoft.com/office/drawing/2018/hyperlinkcolor" val="tx"/>
                    </a:ext>
                  </a:extLst>
                </a:hlinkClick>
              </a:rPr>
              <a:t>"</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Deinococcus</a:t>
            </a:r>
            <a:r>
              <a:rPr lang="en-US" sz="1200" dirty="0">
                <a:solidFill>
                  <a:srgbClr val="009900"/>
                </a:solidFill>
                <a:latin typeface="+mj-lt"/>
                <a:hlinkClick r:id="rId8">
                  <a:extLst>
                    <a:ext uri="{A12FA001-AC4F-418D-AE19-62706E023703}">
                      <ahyp:hlinkClr xmlns:ahyp="http://schemas.microsoft.com/office/drawing/2018/hyperlinkcolor" val="tx"/>
                    </a:ext>
                  </a:extLst>
                </a:hlinkClick>
              </a:rPr>
              <a:t> </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Radiodurans</a:t>
            </a:r>
            <a:r>
              <a:rPr lang="en-US" sz="1200" dirty="0">
                <a:solidFill>
                  <a:schemeClr val="bg1"/>
                </a:solidFill>
                <a:latin typeface="+mj-lt"/>
                <a:hlinkClick r:id="rId8">
                  <a:extLst>
                    <a:ext uri="{A12FA001-AC4F-418D-AE19-62706E023703}">
                      <ahyp:hlinkClr xmlns:ahyp="http://schemas.microsoft.com/office/drawing/2018/hyperlinkcolor" val="tx"/>
                    </a:ext>
                  </a:extLst>
                </a:hlinkClick>
              </a:rPr>
              <a:t>"</a:t>
            </a:r>
            <a:r>
              <a:rPr lang="en-US" sz="1200" dirty="0">
                <a:solidFill>
                  <a:schemeClr val="bg1"/>
                </a:solidFill>
                <a:latin typeface="+mj-lt"/>
              </a:rPr>
              <a:t> by </a:t>
            </a:r>
            <a:r>
              <a:rPr lang="en-US" sz="1200" dirty="0">
                <a:solidFill>
                  <a:schemeClr val="bg1"/>
                </a:solidFill>
                <a:latin typeface="+mj-lt"/>
                <a:hlinkClick r:id="rId9">
                  <a:extLst>
                    <a:ext uri="{A12FA001-AC4F-418D-AE19-62706E023703}">
                      <ahyp:hlinkClr xmlns:ahyp="http://schemas.microsoft.com/office/drawing/2018/hyperlinkcolor" val="tx"/>
                    </a:ext>
                  </a:extLst>
                </a:hlinkClick>
              </a:rPr>
              <a:t>EMSL</a:t>
            </a:r>
            <a:r>
              <a:rPr lang="en-US" sz="1200" dirty="0">
                <a:solidFill>
                  <a:schemeClr val="bg1"/>
                </a:solidFill>
                <a:latin typeface="+mj-lt"/>
              </a:rPr>
              <a:t> is licensed under </a:t>
            </a:r>
            <a:r>
              <a:rPr lang="en-US" sz="1200" dirty="0">
                <a:solidFill>
                  <a:schemeClr val="bg1"/>
                </a:solidFill>
                <a:latin typeface="+mj-lt"/>
                <a:hlinkClick r:id="rId10">
                  <a:extLst>
                    <a:ext uri="{A12FA001-AC4F-418D-AE19-62706E023703}">
                      <ahyp:hlinkClr xmlns:ahyp="http://schemas.microsoft.com/office/drawing/2018/hyperlinkcolor" val="tx"/>
                    </a:ext>
                  </a:extLst>
                </a:hlinkClick>
              </a:rPr>
              <a:t>CC BY-NC-SA 2.0</a:t>
            </a:r>
            <a:endParaRPr lang="en-US" sz="1200" dirty="0">
              <a:solidFill>
                <a:schemeClr val="bg1"/>
              </a:solidFill>
              <a:latin typeface="+mj-lt"/>
            </a:endParaRPr>
          </a:p>
        </p:txBody>
      </p:sp>
      <p:pic>
        <p:nvPicPr>
          <p:cNvPr id="3" name="Picture 2" descr="A planet in space&#10;&#10;Description automatically generated with low confidence">
            <a:extLst>
              <a:ext uri="{FF2B5EF4-FFF2-40B4-BE49-F238E27FC236}">
                <a16:creationId xmlns:a16="http://schemas.microsoft.com/office/drawing/2014/main" id="{95FA47DB-35E5-41EA-B9DB-24EC7557F5E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20"/>
          <a:stretch/>
        </p:blipFill>
        <p:spPr>
          <a:xfrm rot="5400000">
            <a:off x="2808495" y="1445787"/>
            <a:ext cx="2804921" cy="1619493"/>
          </a:xfrm>
          <a:prstGeom prst="rect">
            <a:avLst/>
          </a:prstGeom>
        </p:spPr>
      </p:pic>
      <p:pic>
        <p:nvPicPr>
          <p:cNvPr id="7" name="Tardigrade_6.10.2022">
            <a:hlinkClick r:id="" action="ppaction://media"/>
            <a:extLst>
              <a:ext uri="{FF2B5EF4-FFF2-40B4-BE49-F238E27FC236}">
                <a16:creationId xmlns:a16="http://schemas.microsoft.com/office/drawing/2014/main" id="{73FEBCC0-D401-4D0F-B192-21F2C75F82EE}"/>
              </a:ext>
            </a:extLst>
          </p:cNvPr>
          <p:cNvPicPr>
            <a:picLocks noChangeAspect="1"/>
          </p:cNvPicPr>
          <p:nvPr>
            <a:videoFile r:link="rId1"/>
            <p:extLst>
              <p:ext uri="{DAA4B4D4-6D71-4841-9C94-3DE7FCFB9230}">
                <p14:media xmlns:p14="http://schemas.microsoft.com/office/powerpoint/2010/main" r:embed="rId2">
                  <p14:trim end="2700.3333"/>
                </p14:media>
              </p:ext>
            </p:extLst>
          </p:nvPr>
        </p:nvPicPr>
        <p:blipFill rotWithShape="1">
          <a:blip r:embed="rId12"/>
          <a:srcRect l="14393" t="18311" r="59685" b="40267"/>
          <a:stretch>
            <a:fillRect/>
          </a:stretch>
        </p:blipFill>
        <p:spPr>
          <a:xfrm>
            <a:off x="213144" y="853074"/>
            <a:ext cx="3115683" cy="2804921"/>
          </a:xfrm>
          <a:prstGeom prst="rect">
            <a:avLst/>
          </a:prstGeom>
        </p:spPr>
      </p:pic>
      <p:sp>
        <p:nvSpPr>
          <p:cNvPr id="8" name="TextBox 7">
            <a:extLst>
              <a:ext uri="{FF2B5EF4-FFF2-40B4-BE49-F238E27FC236}">
                <a16:creationId xmlns:a16="http://schemas.microsoft.com/office/drawing/2014/main" id="{502F861D-8081-4BF7-B364-9E59E1FD4499}"/>
              </a:ext>
            </a:extLst>
          </p:cNvPr>
          <p:cNvSpPr txBox="1"/>
          <p:nvPr/>
        </p:nvSpPr>
        <p:spPr>
          <a:xfrm>
            <a:off x="213144" y="853073"/>
            <a:ext cx="821059" cy="338554"/>
          </a:xfrm>
          <a:prstGeom prst="rect">
            <a:avLst/>
          </a:prstGeom>
          <a:noFill/>
        </p:spPr>
        <p:txBody>
          <a:bodyPr wrap="none" rtlCol="0">
            <a:spAutoFit/>
          </a:bodyPr>
          <a:lstStyle/>
          <a:p>
            <a:r>
              <a:rPr lang="en-US" dirty="0">
                <a:solidFill>
                  <a:schemeClr val="bg1"/>
                </a:solidFill>
                <a:latin typeface="+mj-lt"/>
              </a:rPr>
              <a:t>VIDEO</a:t>
            </a:r>
          </a:p>
        </p:txBody>
      </p:sp>
      <p:pic>
        <p:nvPicPr>
          <p:cNvPr id="11" name="Picture 10" descr="A picture containing cup, indoor&#10;&#10;Description automatically generated">
            <a:extLst>
              <a:ext uri="{FF2B5EF4-FFF2-40B4-BE49-F238E27FC236}">
                <a16:creationId xmlns:a16="http://schemas.microsoft.com/office/drawing/2014/main" id="{A4D74EBE-71F2-4A89-8A1F-3818B95708C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5093083" y="4681246"/>
            <a:ext cx="3773231" cy="1932010"/>
          </a:xfrm>
          <a:prstGeom prst="rect">
            <a:avLst/>
          </a:prstGeom>
        </p:spPr>
      </p:pic>
    </p:spTree>
    <p:extLst>
      <p:ext uri="{BB962C8B-B14F-4D97-AF65-F5344CB8AC3E}">
        <p14:creationId xmlns:p14="http://schemas.microsoft.com/office/powerpoint/2010/main" val="392208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581B-E17C-45CF-B8AE-96BECE228C3A}"/>
              </a:ext>
            </a:extLst>
          </p:cNvPr>
          <p:cNvSpPr>
            <a:spLocks noGrp="1"/>
          </p:cNvSpPr>
          <p:nvPr>
            <p:ph type="title"/>
          </p:nvPr>
        </p:nvSpPr>
        <p:spPr>
          <a:xfrm>
            <a:off x="342900" y="1373295"/>
            <a:ext cx="8458200" cy="566737"/>
          </a:xfrm>
        </p:spPr>
        <p:txBody>
          <a:bodyPr/>
          <a:lstStyle/>
          <a:p>
            <a:r>
              <a:rPr lang="en-US" dirty="0"/>
              <a:t>Many microbes can survive one or more of the conditions below:</a:t>
            </a:r>
          </a:p>
        </p:txBody>
      </p:sp>
      <p:sp>
        <p:nvSpPr>
          <p:cNvPr id="3" name="Content Placeholder 2">
            <a:extLst>
              <a:ext uri="{FF2B5EF4-FFF2-40B4-BE49-F238E27FC236}">
                <a16:creationId xmlns:a16="http://schemas.microsoft.com/office/drawing/2014/main" id="{92DA45D5-4C89-45E0-BB31-0E5FE4658F71}"/>
              </a:ext>
            </a:extLst>
          </p:cNvPr>
          <p:cNvSpPr>
            <a:spLocks noGrp="1"/>
          </p:cNvSpPr>
          <p:nvPr>
            <p:ph idx="1"/>
          </p:nvPr>
        </p:nvSpPr>
        <p:spPr>
          <a:xfrm>
            <a:off x="342900" y="2434975"/>
            <a:ext cx="8458200" cy="3863618"/>
          </a:xfrm>
        </p:spPr>
        <p:txBody>
          <a:bodyPr numCol="2"/>
          <a:lstStyle/>
          <a:p>
            <a:pPr lvl="1">
              <a:buFont typeface="Arial" panose="020B0604020202020204" pitchFamily="34" charset="0"/>
              <a:buChar char="•"/>
            </a:pPr>
            <a:r>
              <a:rPr lang="en-US" sz="2800" b="1" kern="0" baseline="0" dirty="0"/>
              <a:t>Radiation</a:t>
            </a:r>
          </a:p>
          <a:p>
            <a:pPr lvl="1">
              <a:buFont typeface="Arial" panose="020B0604020202020204" pitchFamily="34" charset="0"/>
              <a:buChar char="•"/>
            </a:pPr>
            <a:r>
              <a:rPr lang="en-US" sz="2800" b="1" kern="0" baseline="0" dirty="0"/>
              <a:t>Vacuum</a:t>
            </a:r>
          </a:p>
          <a:p>
            <a:pPr lvl="1">
              <a:buFont typeface="Arial" panose="020B0604020202020204" pitchFamily="34" charset="0"/>
              <a:buChar char="•"/>
            </a:pPr>
            <a:r>
              <a:rPr lang="en-US" sz="2800" b="1" kern="0" baseline="0" dirty="0"/>
              <a:t>Heat</a:t>
            </a:r>
          </a:p>
          <a:p>
            <a:pPr lvl="1">
              <a:buFont typeface="Arial" panose="020B0604020202020204" pitchFamily="34" charset="0"/>
              <a:buChar char="•"/>
            </a:pPr>
            <a:r>
              <a:rPr lang="en-US" sz="2800" b="1" kern="0" baseline="0" dirty="0"/>
              <a:t>Cold</a:t>
            </a:r>
          </a:p>
          <a:p>
            <a:pPr lvl="1">
              <a:buFont typeface="Arial" panose="020B0604020202020204" pitchFamily="34" charset="0"/>
              <a:buChar char="•"/>
            </a:pPr>
            <a:r>
              <a:rPr lang="en-US" sz="2800" b="1" kern="0" baseline="0" dirty="0"/>
              <a:t>Dehydration</a:t>
            </a:r>
          </a:p>
          <a:p>
            <a:pPr lvl="1">
              <a:buFont typeface="Arial" panose="020B0604020202020204" pitchFamily="34" charset="0"/>
              <a:buChar char="•"/>
            </a:pPr>
            <a:r>
              <a:rPr lang="en-US" sz="2800" b="1" kern="0" baseline="0" dirty="0"/>
              <a:t>Chemicals</a:t>
            </a:r>
            <a:endParaRPr lang="en-US" sz="2800" b="1" dirty="0"/>
          </a:p>
          <a:p>
            <a:pPr lvl="1">
              <a:buFont typeface="Arial" panose="020B0604020202020204" pitchFamily="34" charset="0"/>
              <a:buChar char="•"/>
            </a:pPr>
            <a:r>
              <a:rPr lang="en-US" sz="2800" b="1" kern="0" baseline="0" dirty="0">
                <a:latin typeface="+mn-lt"/>
              </a:rPr>
              <a:t>Acid</a:t>
            </a:r>
            <a:endParaRPr lang="en-US" sz="2800" b="1" dirty="0"/>
          </a:p>
          <a:p>
            <a:pPr lvl="1">
              <a:buFont typeface="Arial" panose="020B0604020202020204" pitchFamily="34" charset="0"/>
              <a:buChar char="•"/>
            </a:pPr>
            <a:r>
              <a:rPr lang="en-US" sz="2800" b="1" kern="0" baseline="0" dirty="0">
                <a:latin typeface="+mn-lt"/>
              </a:rPr>
              <a:t>Salt</a:t>
            </a:r>
            <a:endParaRPr lang="en-US" sz="2800" b="1" dirty="0"/>
          </a:p>
          <a:p>
            <a:pPr lvl="1">
              <a:buFont typeface="Arial" panose="020B0604020202020204" pitchFamily="34" charset="0"/>
              <a:buChar char="•"/>
            </a:pPr>
            <a:r>
              <a:rPr lang="en-US" sz="2800" b="1" kern="0" baseline="0" dirty="0">
                <a:latin typeface="+mn-lt"/>
              </a:rPr>
              <a:t>Impact</a:t>
            </a:r>
            <a:endParaRPr lang="en-US" sz="2800" b="1" dirty="0"/>
          </a:p>
          <a:p>
            <a:pPr lvl="1">
              <a:buFont typeface="Arial" panose="020B0604020202020204" pitchFamily="34" charset="0"/>
              <a:buChar char="•"/>
            </a:pPr>
            <a:r>
              <a:rPr lang="en-US" sz="2800" b="1" kern="0" baseline="0" dirty="0">
                <a:latin typeface="+mn-lt"/>
              </a:rPr>
              <a:t>Pressure</a:t>
            </a:r>
            <a:endParaRPr lang="en-US" sz="2800" b="1" dirty="0"/>
          </a:p>
          <a:p>
            <a:pPr lvl="1">
              <a:buFont typeface="Arial" panose="020B0604020202020204" pitchFamily="34" charset="0"/>
              <a:buChar char="•"/>
            </a:pPr>
            <a:r>
              <a:rPr lang="en-US" sz="2800" b="1" kern="0" baseline="0" dirty="0">
                <a:latin typeface="+mn-lt"/>
              </a:rPr>
              <a:t>O</a:t>
            </a:r>
            <a:r>
              <a:rPr lang="en-US" sz="2800" b="1" kern="0" baseline="-25000" dirty="0">
                <a:latin typeface="+mn-lt"/>
              </a:rPr>
              <a:t>2</a:t>
            </a:r>
            <a:r>
              <a:rPr lang="en-US" sz="2800" b="1" kern="0" baseline="0" dirty="0">
                <a:latin typeface="+mn-lt"/>
              </a:rPr>
              <a:t> deprivation</a:t>
            </a:r>
          </a:p>
          <a:p>
            <a:pPr lvl="1">
              <a:buFont typeface="Arial" panose="020B0604020202020204" pitchFamily="34" charset="0"/>
              <a:buChar char="•"/>
            </a:pPr>
            <a:r>
              <a:rPr lang="en-US" sz="2800" b="1" kern="0" baseline="0" dirty="0">
                <a:latin typeface="+mn-lt"/>
              </a:rPr>
              <a:t>Starvation</a:t>
            </a:r>
            <a:endParaRPr lang="en-US" sz="2800" b="1" dirty="0"/>
          </a:p>
          <a:p>
            <a:pPr lvl="1">
              <a:buFont typeface="Arial" panose="020B0604020202020204" pitchFamily="34" charset="0"/>
              <a:buChar char="•"/>
            </a:pPr>
            <a:r>
              <a:rPr lang="en-US" sz="2800" b="1" kern="0" baseline="0" dirty="0">
                <a:latin typeface="+mn-lt"/>
              </a:rPr>
              <a:t>Time</a:t>
            </a:r>
          </a:p>
          <a:p>
            <a:endParaRPr lang="en-US" dirty="0"/>
          </a:p>
        </p:txBody>
      </p:sp>
    </p:spTree>
    <p:extLst>
      <p:ext uri="{BB962C8B-B14F-4D97-AF65-F5344CB8AC3E}">
        <p14:creationId xmlns:p14="http://schemas.microsoft.com/office/powerpoint/2010/main" val="2893985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sustain pristine environments and avoid contamination/seeding with Earth microbes</a:t>
            </a:r>
          </a:p>
        </p:txBody>
      </p:sp>
    </p:spTree>
    <p:extLst>
      <p:ext uri="{BB962C8B-B14F-4D97-AF65-F5344CB8AC3E}">
        <p14:creationId xmlns:p14="http://schemas.microsoft.com/office/powerpoint/2010/main" val="1250753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ign on a wooden post&#10;&#10;Description automatically generated with low confidence">
            <a:extLst>
              <a:ext uri="{FF2B5EF4-FFF2-40B4-BE49-F238E27FC236}">
                <a16:creationId xmlns:a16="http://schemas.microsoft.com/office/drawing/2014/main" id="{506BC26A-90D4-418E-AFD4-3ABEAB20F9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
        <p:nvSpPr>
          <p:cNvPr id="11" name="Content Placeholder 18">
            <a:extLst>
              <a:ext uri="{FF2B5EF4-FFF2-40B4-BE49-F238E27FC236}">
                <a16:creationId xmlns:a16="http://schemas.microsoft.com/office/drawing/2014/main" id="{3671C863-9FF5-4F5A-A8C5-1B63E771B8DC}"/>
              </a:ext>
            </a:extLst>
          </p:cNvPr>
          <p:cNvSpPr txBox="1">
            <a:spLocks/>
          </p:cNvSpPr>
          <p:nvPr/>
        </p:nvSpPr>
        <p:spPr bwMode="auto">
          <a:xfrm>
            <a:off x="236413" y="4538609"/>
            <a:ext cx="3503381" cy="70121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normAutofit lnSpcReduction="10000"/>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pPr marL="0" indent="0">
              <a:buFont typeface="Wingdings" pitchFamily="2" charset="2"/>
              <a:buNone/>
            </a:pPr>
            <a:r>
              <a:rPr lang="en-US" sz="2000" b="1" kern="0" baseline="0" dirty="0">
                <a:solidFill>
                  <a:srgbClr val="FFFFFF"/>
                </a:solidFill>
              </a:rPr>
              <a:t>Just as we wish to </a:t>
            </a:r>
            <a:r>
              <a:rPr lang="en-US" sz="2000" b="1" kern="0" baseline="0" dirty="0">
                <a:solidFill>
                  <a:srgbClr val="00FFFF"/>
                </a:solidFill>
              </a:rPr>
              <a:t>sustain</a:t>
            </a:r>
            <a:r>
              <a:rPr lang="en-US" sz="2000" b="1" kern="0" baseline="0" dirty="0">
                <a:solidFill>
                  <a:srgbClr val="FFFFFF"/>
                </a:solidFill>
              </a:rPr>
              <a:t> certain places on Earth...</a:t>
            </a:r>
          </a:p>
        </p:txBody>
      </p:sp>
    </p:spTree>
    <p:extLst>
      <p:ext uri="{BB962C8B-B14F-4D97-AF65-F5344CB8AC3E}">
        <p14:creationId xmlns:p14="http://schemas.microsoft.com/office/powerpoint/2010/main" val="93794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ground, nature&#10;&#10;Description automatically generated">
            <a:extLst>
              <a:ext uri="{FF2B5EF4-FFF2-40B4-BE49-F238E27FC236}">
                <a16:creationId xmlns:a16="http://schemas.microsoft.com/office/drawing/2014/main" id="{1258DE0E-D78C-4CE1-BFE0-A3D495C86B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9144001" cy="6858000"/>
          </a:xfrm>
          <a:prstGeom prst="rect">
            <a:avLst/>
          </a:prstGeom>
        </p:spPr>
      </p:pic>
      <p:sp>
        <p:nvSpPr>
          <p:cNvPr id="47" name="Content Placeholder 18">
            <a:extLst>
              <a:ext uri="{FF2B5EF4-FFF2-40B4-BE49-F238E27FC236}">
                <a16:creationId xmlns:a16="http://schemas.microsoft.com/office/drawing/2014/main" id="{1EC0B979-2D9D-4D6F-9198-AAC2786AA4EC}"/>
              </a:ext>
            </a:extLst>
          </p:cNvPr>
          <p:cNvSpPr>
            <a:spLocks noGrp="1"/>
          </p:cNvSpPr>
          <p:nvPr>
            <p:ph idx="1"/>
          </p:nvPr>
        </p:nvSpPr>
        <p:spPr>
          <a:xfrm>
            <a:off x="-1" y="4487238"/>
            <a:ext cx="6452172" cy="722971"/>
          </a:xfrm>
        </p:spPr>
        <p:txBody>
          <a:bodyPr anchor="ctr">
            <a:normAutofit/>
          </a:bodyPr>
          <a:lstStyle/>
          <a:p>
            <a:pPr marL="0" indent="0">
              <a:buNone/>
            </a:pPr>
            <a:r>
              <a:rPr lang="en-US" sz="2000" b="1" dirty="0">
                <a:solidFill>
                  <a:srgbClr val="FFFFFF"/>
                </a:solidFill>
              </a:rPr>
              <a:t>…we also wish to </a:t>
            </a:r>
            <a:r>
              <a:rPr lang="en-US" sz="2000" b="1" dirty="0">
                <a:solidFill>
                  <a:srgbClr val="00FFFF"/>
                </a:solidFill>
              </a:rPr>
              <a:t>sustain</a:t>
            </a:r>
            <a:r>
              <a:rPr lang="en-US" sz="2000" b="1" dirty="0">
                <a:solidFill>
                  <a:srgbClr val="FFFFFF"/>
                </a:solidFill>
              </a:rPr>
              <a:t> other planetary bodies.</a:t>
            </a:r>
          </a:p>
        </p:txBody>
      </p:sp>
    </p:spTree>
    <p:extLst>
      <p:ext uri="{BB962C8B-B14F-4D97-AF65-F5344CB8AC3E}">
        <p14:creationId xmlns:p14="http://schemas.microsoft.com/office/powerpoint/2010/main" val="111089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sustain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p:txBody>
      </p:sp>
    </p:spTree>
    <p:extLst>
      <p:ext uri="{BB962C8B-B14F-4D97-AF65-F5344CB8AC3E}">
        <p14:creationId xmlns:p14="http://schemas.microsoft.com/office/powerpoint/2010/main" val="62164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NASA NEOWISE spacecraft opened its eyes after more than two years of slumber to see the starry sky with the same clarity achieved during its prime mission. This image shows a patch of sky in the constellation Pisces.">
            <a:extLst>
              <a:ext uri="{FF2B5EF4-FFF2-40B4-BE49-F238E27FC236}">
                <a16:creationId xmlns:a16="http://schemas.microsoft.com/office/drawing/2014/main" id="{F8A63528-924D-46DC-ACED-84CCF5CE1F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Icon&#10;&#10;Description automatically generated">
            <a:extLst>
              <a:ext uri="{FF2B5EF4-FFF2-40B4-BE49-F238E27FC236}">
                <a16:creationId xmlns:a16="http://schemas.microsoft.com/office/drawing/2014/main" id="{D1D7FDF3-B592-4386-A771-C354455B8093}"/>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71900" y="240479"/>
            <a:ext cx="6988175" cy="6377042"/>
          </a:xfrm>
          <a:noFill/>
        </p:spPr>
      </p:pic>
      <p:sp>
        <p:nvSpPr>
          <p:cNvPr id="2" name="Title 1">
            <a:extLst>
              <a:ext uri="{FF2B5EF4-FFF2-40B4-BE49-F238E27FC236}">
                <a16:creationId xmlns:a16="http://schemas.microsoft.com/office/drawing/2014/main" id="{A9A8CCA3-8EED-444C-80DB-8B3F758A2E13}"/>
              </a:ext>
            </a:extLst>
          </p:cNvPr>
          <p:cNvSpPr>
            <a:spLocks noGrp="1"/>
          </p:cNvSpPr>
          <p:nvPr>
            <p:ph type="title"/>
          </p:nvPr>
        </p:nvSpPr>
        <p:spPr>
          <a:xfrm>
            <a:off x="2753758" y="2496621"/>
            <a:ext cx="4122221" cy="1643864"/>
          </a:xfrm>
        </p:spPr>
        <p:txBody>
          <a:bodyPr/>
          <a:lstStyle/>
          <a:p>
            <a:r>
              <a:rPr lang="en-US" dirty="0">
                <a:solidFill>
                  <a:schemeClr val="bg1"/>
                </a:solidFill>
              </a:rPr>
              <a:t>“Backward” Planetary Protection is concerned with </a:t>
            </a:r>
            <a:r>
              <a:rPr lang="en-US" dirty="0">
                <a:solidFill>
                  <a:srgbClr val="00FFFF"/>
                </a:solidFill>
              </a:rPr>
              <a:t>sustaining</a:t>
            </a:r>
            <a:r>
              <a:rPr lang="en-US" dirty="0">
                <a:solidFill>
                  <a:schemeClr val="bg1"/>
                </a:solidFill>
              </a:rPr>
              <a:t> Earth</a:t>
            </a:r>
          </a:p>
        </p:txBody>
      </p:sp>
      <p:sp>
        <p:nvSpPr>
          <p:cNvPr id="3" name="Oval 2">
            <a:extLst>
              <a:ext uri="{FF2B5EF4-FFF2-40B4-BE49-F238E27FC236}">
                <a16:creationId xmlns:a16="http://schemas.microsoft.com/office/drawing/2014/main" id="{BC24F8E7-22C2-4E7C-85B6-3CDD55F67991}"/>
              </a:ext>
            </a:extLst>
          </p:cNvPr>
          <p:cNvSpPr/>
          <p:nvPr/>
        </p:nvSpPr>
        <p:spPr bwMode="auto">
          <a:xfrm>
            <a:off x="7223484" y="821932"/>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FADEA7">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 name="Oval 10">
            <a:extLst>
              <a:ext uri="{FF2B5EF4-FFF2-40B4-BE49-F238E27FC236}">
                <a16:creationId xmlns:a16="http://schemas.microsoft.com/office/drawing/2014/main" id="{35C003FA-B8CE-48FB-90B8-A0E5B00F424E}"/>
              </a:ext>
            </a:extLst>
          </p:cNvPr>
          <p:cNvSpPr/>
          <p:nvPr/>
        </p:nvSpPr>
        <p:spPr bwMode="auto">
          <a:xfrm>
            <a:off x="296200" y="4586247"/>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B8FEF6">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pic>
        <p:nvPicPr>
          <p:cNvPr id="8194" name="Picture 2" descr="Mars Opposition and Equinox">
            <a:extLst>
              <a:ext uri="{FF2B5EF4-FFF2-40B4-BE49-F238E27FC236}">
                <a16:creationId xmlns:a16="http://schemas.microsoft.com/office/drawing/2014/main" id="{5E251DBF-F346-4A38-934A-A80DF1020A7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179199" y="773128"/>
            <a:ext cx="1725354" cy="1713218"/>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pic>
        <p:nvPicPr>
          <p:cNvPr id="8196" name="Picture 4" descr="Behold one of the more stunningly detailed images of the Earth yet created. This Blue Marble Earth montage, created from photographs taken by the VIIRS instrument on board the Suomi NPP satellite, shows many stunning details of our home planet.">
            <a:extLst>
              <a:ext uri="{FF2B5EF4-FFF2-40B4-BE49-F238E27FC236}">
                <a16:creationId xmlns:a16="http://schemas.microsoft.com/office/drawing/2014/main" id="{7BAD4806-FC21-4197-9763-CADA6E896E9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269950" y="4586246"/>
            <a:ext cx="1644242" cy="1618179"/>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561AF399-DECA-4CF4-B454-0AD33F4C972C}"/>
              </a:ext>
            </a:extLst>
          </p:cNvPr>
          <p:cNvSpPr/>
          <p:nvPr/>
        </p:nvSpPr>
        <p:spPr>
          <a:xfrm>
            <a:off x="7852975" y="6481281"/>
            <a:ext cx="1258678" cy="256480"/>
          </a:xfrm>
          <a:prstGeom prst="rect">
            <a:avLst/>
          </a:prstGeom>
        </p:spPr>
        <p:txBody>
          <a:bodyPr wrap="none">
            <a:spAutoFit/>
          </a:bodyPr>
          <a:lstStyle/>
          <a:p>
            <a:r>
              <a:rPr lang="en-US" sz="1600" dirty="0">
                <a:solidFill>
                  <a:srgbClr val="DDDDDD"/>
                </a:solidFill>
                <a:latin typeface="Arial" panose="020B0604020202020204" pitchFamily="34" charset="0"/>
              </a:rPr>
              <a:t>NASA/JPL/MSSS</a:t>
            </a:r>
            <a:endParaRPr lang="en-US" sz="1600" dirty="0"/>
          </a:p>
        </p:txBody>
      </p:sp>
    </p:spTree>
    <p:extLst>
      <p:ext uri="{BB962C8B-B14F-4D97-AF65-F5344CB8AC3E}">
        <p14:creationId xmlns:p14="http://schemas.microsoft.com/office/powerpoint/2010/main" val="2612360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17772-80B3-45AD-A771-CE308F3B8BD5}"/>
              </a:ext>
            </a:extLst>
          </p:cNvPr>
          <p:cNvSpPr>
            <a:spLocks noGrp="1"/>
          </p:cNvSpPr>
          <p:nvPr>
            <p:ph type="title"/>
          </p:nvPr>
        </p:nvSpPr>
        <p:spPr/>
        <p:txBody>
          <a:bodyPr/>
          <a:lstStyle/>
          <a:p>
            <a:r>
              <a:rPr lang="en-US" dirty="0"/>
              <a:t>Sustaining Earth</a:t>
            </a:r>
          </a:p>
        </p:txBody>
      </p:sp>
      <p:pic>
        <p:nvPicPr>
          <p:cNvPr id="7" name="Content Placeholder 6">
            <a:extLst>
              <a:ext uri="{FF2B5EF4-FFF2-40B4-BE49-F238E27FC236}">
                <a16:creationId xmlns:a16="http://schemas.microsoft.com/office/drawing/2014/main" id="{E2C876FF-5AFC-4F47-A0A0-FF708CDC11F9}"/>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776" t="9876" b="14394"/>
          <a:stretch/>
        </p:blipFill>
        <p:spPr>
          <a:xfrm>
            <a:off x="305656" y="1602768"/>
            <a:ext cx="8560656" cy="4950210"/>
          </a:xfrm>
        </p:spPr>
      </p:pic>
    </p:spTree>
    <p:extLst>
      <p:ext uri="{BB962C8B-B14F-4D97-AF65-F5344CB8AC3E}">
        <p14:creationId xmlns:p14="http://schemas.microsoft.com/office/powerpoint/2010/main" val="1324991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fontScale="92500" lnSpcReduction="10000"/>
          </a:bodyPr>
          <a:lstStyle/>
          <a:p>
            <a:pPr marL="514350" indent="-514350">
              <a:buFont typeface="+mj-lt"/>
              <a:buAutoNum type="arabicPeriod"/>
            </a:pPr>
            <a:r>
              <a:rPr lang="en-US" b="1" dirty="0"/>
              <a:t>Ethically, to sustain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a:p>
            <a:pPr marL="514350" indent="-514350">
              <a:buFont typeface="+mj-lt"/>
              <a:buAutoNum type="arabicPeriod"/>
            </a:pPr>
            <a:endParaRPr lang="en-US" b="1" dirty="0"/>
          </a:p>
          <a:p>
            <a:pPr marL="514350" indent="-514350">
              <a:buFont typeface="+mj-lt"/>
              <a:buAutoNum type="arabicPeriod"/>
            </a:pPr>
            <a:r>
              <a:rPr lang="en-US" b="1" dirty="0"/>
              <a:t>To sustain integrity of science conducted</a:t>
            </a:r>
          </a:p>
          <a:p>
            <a:pPr lvl="1"/>
            <a:r>
              <a:rPr lang="en-US" b="1" dirty="0"/>
              <a:t>Hardware functionality</a:t>
            </a:r>
          </a:p>
          <a:p>
            <a:pPr lvl="1"/>
            <a:r>
              <a:rPr lang="en-US" b="1" dirty="0"/>
              <a:t>Purity of samples collected</a:t>
            </a:r>
          </a:p>
        </p:txBody>
      </p:sp>
    </p:spTree>
    <p:extLst>
      <p:ext uri="{BB962C8B-B14F-4D97-AF65-F5344CB8AC3E}">
        <p14:creationId xmlns:p14="http://schemas.microsoft.com/office/powerpoint/2010/main" val="46124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5168-8A49-455C-81F8-2FD859438E4B}"/>
              </a:ext>
            </a:extLst>
          </p:cNvPr>
          <p:cNvSpPr>
            <a:spLocks noGrp="1"/>
          </p:cNvSpPr>
          <p:nvPr>
            <p:ph type="title"/>
          </p:nvPr>
        </p:nvSpPr>
        <p:spPr/>
        <p:txBody>
          <a:bodyPr/>
          <a:lstStyle/>
          <a:p>
            <a:r>
              <a:rPr lang="en-US" sz="2800" dirty="0"/>
              <a:t>How can we search for life if we bring our own?</a:t>
            </a:r>
          </a:p>
        </p:txBody>
      </p:sp>
      <p:pic>
        <p:nvPicPr>
          <p:cNvPr id="6" name="Content Placeholder 16" descr="A picture containing indoor&#10;&#10;Description automatically generated">
            <a:extLst>
              <a:ext uri="{FF2B5EF4-FFF2-40B4-BE49-F238E27FC236}">
                <a16:creationId xmlns:a16="http://schemas.microsoft.com/office/drawing/2014/main" id="{36BCF990-7058-42DF-9C10-9B2841FE819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p:blipFill>
        <p:spPr bwMode="auto">
          <a:xfrm rot="5400000">
            <a:off x="2049470" y="710576"/>
            <a:ext cx="5045060" cy="6685606"/>
          </a:xfrm>
          <a:prstGeom prst="rect">
            <a:avLst/>
          </a:prstGeom>
          <a:noFill/>
          <a:ln w="9525">
            <a:noFill/>
            <a:miter lim="800000"/>
            <a:headEnd/>
            <a:tailEnd/>
          </a:ln>
          <a:effectLst/>
        </p:spPr>
      </p:pic>
    </p:spTree>
    <p:extLst>
      <p:ext uri="{BB962C8B-B14F-4D97-AF65-F5344CB8AC3E}">
        <p14:creationId xmlns:p14="http://schemas.microsoft.com/office/powerpoint/2010/main" val="424145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C434F7-5FB7-4CF8-B8EA-8AC1DD0AD0F4}"/>
              </a:ext>
            </a:extLst>
          </p:cNvPr>
          <p:cNvSpPr>
            <a:spLocks noGrp="1"/>
          </p:cNvSpPr>
          <p:nvPr>
            <p:ph idx="1"/>
          </p:nvPr>
        </p:nvSpPr>
        <p:spPr>
          <a:xfrm>
            <a:off x="383998" y="2286673"/>
            <a:ext cx="8458200" cy="2338925"/>
          </a:xfrm>
        </p:spPr>
        <p:txBody>
          <a:bodyPr/>
          <a:lstStyle/>
          <a:p>
            <a:r>
              <a:rPr lang="en-US" dirty="0"/>
              <a:t> 1 × 10</a:t>
            </a:r>
            <a:r>
              <a:rPr lang="en-US" baseline="30000" dirty="0"/>
              <a:t>31</a:t>
            </a:r>
            <a:r>
              <a:rPr lang="en-US" dirty="0"/>
              <a:t> viruses on earth end to end would stretch for 100 million light years</a:t>
            </a:r>
          </a:p>
          <a:p>
            <a:r>
              <a:rPr lang="en-US" dirty="0"/>
              <a:t>100 million times as many bacteria in the oceans (13 × 10</a:t>
            </a:r>
            <a:r>
              <a:rPr lang="en-US" baseline="30000" dirty="0"/>
              <a:t>28</a:t>
            </a:r>
            <a:r>
              <a:rPr lang="en-US" dirty="0"/>
              <a:t>) as there are stars in the known universe</a:t>
            </a:r>
          </a:p>
        </p:txBody>
      </p:sp>
      <p:sp>
        <p:nvSpPr>
          <p:cNvPr id="4" name="Rectangle 3">
            <a:extLst>
              <a:ext uri="{FF2B5EF4-FFF2-40B4-BE49-F238E27FC236}">
                <a16:creationId xmlns:a16="http://schemas.microsoft.com/office/drawing/2014/main" id="{5EB3880F-4E86-4218-9BBB-5382C0B21311}"/>
              </a:ext>
            </a:extLst>
          </p:cNvPr>
          <p:cNvSpPr/>
          <p:nvPr/>
        </p:nvSpPr>
        <p:spPr>
          <a:xfrm>
            <a:off x="819366" y="4573075"/>
            <a:ext cx="7587463" cy="297517"/>
          </a:xfrm>
          <a:prstGeom prst="rect">
            <a:avLst/>
          </a:prstGeom>
        </p:spPr>
        <p:txBody>
          <a:bodyPr wrap="square">
            <a:spAutoFit/>
          </a:bodyPr>
          <a:lstStyle/>
          <a:p>
            <a:r>
              <a:rPr lang="en-US" sz="2000" dirty="0">
                <a:latin typeface="+mj-lt"/>
              </a:rPr>
              <a:t>Microbiology by numbers. </a:t>
            </a:r>
            <a:r>
              <a:rPr lang="en-US" sz="2000" i="1" dirty="0">
                <a:latin typeface="+mj-lt"/>
              </a:rPr>
              <a:t>Nat Rev Microbiol</a:t>
            </a:r>
            <a:r>
              <a:rPr lang="en-US" sz="2000" dirty="0">
                <a:latin typeface="+mj-lt"/>
              </a:rPr>
              <a:t> </a:t>
            </a:r>
            <a:r>
              <a:rPr lang="en-US" sz="2000" b="1" dirty="0">
                <a:latin typeface="+mj-lt"/>
              </a:rPr>
              <a:t>9, </a:t>
            </a:r>
            <a:r>
              <a:rPr lang="en-US" sz="2000" dirty="0">
                <a:latin typeface="+mj-lt"/>
              </a:rPr>
              <a:t>628 (2011). https://doi.org/10.1038/nrmicro2644</a:t>
            </a:r>
          </a:p>
        </p:txBody>
      </p:sp>
      <p:pic>
        <p:nvPicPr>
          <p:cNvPr id="9218" name="Picture 2" descr="Novel Coronavirus SARS-CoV-2">
            <a:extLst>
              <a:ext uri="{FF2B5EF4-FFF2-40B4-BE49-F238E27FC236}">
                <a16:creationId xmlns:a16="http://schemas.microsoft.com/office/drawing/2014/main" id="{2ED17C11-E697-47AC-9F8E-B155677AD0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411" y="811658"/>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3" name="Picture 2" descr="Novel Coronavirus SARS-CoV-2">
            <a:extLst>
              <a:ext uri="{FF2B5EF4-FFF2-40B4-BE49-F238E27FC236}">
                <a16:creationId xmlns:a16="http://schemas.microsoft.com/office/drawing/2014/main" id="{EFDF32C9-10D7-4BA9-9660-64959FA8B3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31953"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4" name="Picture 2" descr="Novel Coronavirus SARS-CoV-2">
            <a:extLst>
              <a:ext uri="{FF2B5EF4-FFF2-40B4-BE49-F238E27FC236}">
                <a16:creationId xmlns:a16="http://schemas.microsoft.com/office/drawing/2014/main" id="{2F05B01B-7087-43FD-945B-A9435B5E0F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132317"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5" name="Picture 2" descr="Novel Coronavirus SARS-CoV-2">
            <a:extLst>
              <a:ext uri="{FF2B5EF4-FFF2-40B4-BE49-F238E27FC236}">
                <a16:creationId xmlns:a16="http://schemas.microsoft.com/office/drawing/2014/main" id="{EAD8A299-DC21-4733-8F64-2CCA74BC250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32681"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6" name="Picture 2" descr="Novel Coronavirus SARS-CoV-2">
            <a:extLst>
              <a:ext uri="{FF2B5EF4-FFF2-40B4-BE49-F238E27FC236}">
                <a16:creationId xmlns:a16="http://schemas.microsoft.com/office/drawing/2014/main" id="{D3D00B62-C990-4C36-930A-94707F10B67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533045"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7" name="Picture 2" descr="Novel Coronavirus SARS-CoV-2">
            <a:extLst>
              <a:ext uri="{FF2B5EF4-FFF2-40B4-BE49-F238E27FC236}">
                <a16:creationId xmlns:a16="http://schemas.microsoft.com/office/drawing/2014/main" id="{BBC0565A-8C6E-469A-8DF1-95BB7B297A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33409"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8" name="Picture 2" descr="Novel Coronavirus SARS-CoV-2">
            <a:extLst>
              <a:ext uri="{FF2B5EF4-FFF2-40B4-BE49-F238E27FC236}">
                <a16:creationId xmlns:a16="http://schemas.microsoft.com/office/drawing/2014/main" id="{988518BF-561E-4860-8603-39C6D55F662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933773"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9" name="Picture 2" descr="Novel Coronavirus SARS-CoV-2">
            <a:extLst>
              <a:ext uri="{FF2B5EF4-FFF2-40B4-BE49-F238E27FC236}">
                <a16:creationId xmlns:a16="http://schemas.microsoft.com/office/drawing/2014/main" id="{D57667FE-F3C8-46B6-98EB-B93DF9434D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134137" y="811654"/>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F4A61B38-F948-4F20-AF7F-6CDF1CA33F3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4982966"/>
            <a:ext cx="9144000" cy="187503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CE133D31-BB1C-42CC-B6C9-C1DCA947246D}"/>
              </a:ext>
            </a:extLst>
          </p:cNvPr>
          <p:cNvSpPr/>
          <p:nvPr/>
        </p:nvSpPr>
        <p:spPr>
          <a:xfrm>
            <a:off x="0" y="6516631"/>
            <a:ext cx="1116459" cy="256480"/>
          </a:xfrm>
          <a:prstGeom prst="rect">
            <a:avLst/>
          </a:prstGeom>
        </p:spPr>
        <p:txBody>
          <a:bodyPr wrap="none">
            <a:spAutoFit/>
          </a:bodyPr>
          <a:lstStyle/>
          <a:p>
            <a:r>
              <a:rPr lang="en-US" sz="1600" dirty="0">
                <a:solidFill>
                  <a:srgbClr val="DDDDDD"/>
                </a:solidFill>
                <a:latin typeface="Arial" panose="020B0604020202020204" pitchFamily="34" charset="0"/>
              </a:rPr>
              <a:t>NASA Goddard</a:t>
            </a:r>
            <a:endParaRPr lang="en-US" sz="1600" dirty="0"/>
          </a:p>
        </p:txBody>
      </p:sp>
      <p:sp>
        <p:nvSpPr>
          <p:cNvPr id="30" name="Rectangle 29">
            <a:extLst>
              <a:ext uri="{FF2B5EF4-FFF2-40B4-BE49-F238E27FC236}">
                <a16:creationId xmlns:a16="http://schemas.microsoft.com/office/drawing/2014/main" id="{7AC72619-C992-4F66-965B-48D3C63F5A29}"/>
              </a:ext>
            </a:extLst>
          </p:cNvPr>
          <p:cNvSpPr/>
          <p:nvPr/>
        </p:nvSpPr>
        <p:spPr>
          <a:xfrm>
            <a:off x="5706868" y="647745"/>
            <a:ext cx="4572000" cy="215444"/>
          </a:xfrm>
          <a:prstGeom prst="rect">
            <a:avLst/>
          </a:prstGeom>
        </p:spPr>
        <p:txBody>
          <a:bodyPr>
            <a:spAutoFit/>
          </a:bodyPr>
          <a:lstStyle/>
          <a:p>
            <a:r>
              <a:rPr lang="en-US" sz="1200" dirty="0">
                <a:solidFill>
                  <a:srgbClr val="E23600"/>
                </a:solidFill>
                <a:latin typeface="+mj-lt"/>
                <a:hlinkClick r:id="rId5"/>
              </a:rPr>
              <a:t>"Novel Coronavirus SARS-CoV-2"</a:t>
            </a:r>
            <a:r>
              <a:rPr lang="en-US" sz="1200" dirty="0">
                <a:solidFill>
                  <a:srgbClr val="333333"/>
                </a:solidFill>
                <a:latin typeface="+mj-lt"/>
              </a:rPr>
              <a:t> by </a:t>
            </a:r>
            <a:r>
              <a:rPr lang="en-US" sz="1200" dirty="0">
                <a:solidFill>
                  <a:srgbClr val="E23600"/>
                </a:solidFill>
                <a:latin typeface="+mj-lt"/>
                <a:hlinkClick r:id="rId6"/>
              </a:rPr>
              <a:t>NIAID</a:t>
            </a:r>
            <a:r>
              <a:rPr lang="en-US" sz="1200" dirty="0">
                <a:solidFill>
                  <a:srgbClr val="333333"/>
                </a:solidFill>
                <a:latin typeface="+mj-lt"/>
              </a:rPr>
              <a:t> is licensed under </a:t>
            </a:r>
            <a:r>
              <a:rPr lang="en-US" sz="1200" dirty="0">
                <a:solidFill>
                  <a:srgbClr val="E23600"/>
                </a:solidFill>
                <a:latin typeface="+mj-lt"/>
                <a:hlinkClick r:id="rId7"/>
              </a:rPr>
              <a:t>CC BY 2.0</a:t>
            </a:r>
            <a:endParaRPr lang="en-US" sz="1200" dirty="0">
              <a:latin typeface="+mj-lt"/>
            </a:endParaRPr>
          </a:p>
        </p:txBody>
      </p:sp>
    </p:spTree>
    <p:extLst>
      <p:ext uri="{BB962C8B-B14F-4D97-AF65-F5344CB8AC3E}">
        <p14:creationId xmlns:p14="http://schemas.microsoft.com/office/powerpoint/2010/main" val="78150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Inside the Integrated Processing Facility at Vandenberg Space Force Base in California, the processing team stands in front of NASA’s Landsat 9 observatory on July 14, 2021. The protective covering was removed from the spacecraft. Landsat 9 will launch on a United Launch Alliance Atlas V rocket from Space Launch Complex 3 at Vandenberg in September 2021. The launch is being managed by NASA’s Launch Services Program based at Kennedy Space Center, America’s multiuser spaceport. The Landsat 9 satellite will continue the nearly 50-year legacy of previous Landsat missions. It will monitor key natural and economic resources from orbit. The satellite will carry two instruments: the Operational Land Imager 2, which collects images of Earth’s landscapes in visible, near infrared and shortwave infrared light, and the Thermal Infrared Sensor 2, which measures the temperature of land surfaces. Like its predecessors, Landsat 9 is a joint mission between NASA and the U.S. Geological Survey. Landsat 9 is managed by the agency’s Goddard Space Flight Center in Greenbelt, Maryland.">
            <a:extLst>
              <a:ext uri="{FF2B5EF4-FFF2-40B4-BE49-F238E27FC236}">
                <a16:creationId xmlns:a16="http://schemas.microsoft.com/office/drawing/2014/main" id="{F3183C34-43AA-49AE-8C4A-99E1158D9AC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91227" y="1099334"/>
            <a:ext cx="8400710" cy="515011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3A80525-F19C-4AC7-BB49-F90732894BA8}"/>
              </a:ext>
            </a:extLst>
          </p:cNvPr>
          <p:cNvSpPr txBox="1"/>
          <p:nvPr/>
        </p:nvSpPr>
        <p:spPr>
          <a:xfrm>
            <a:off x="291227" y="1081551"/>
            <a:ext cx="878767" cy="256480"/>
          </a:xfrm>
          <a:prstGeom prst="rect">
            <a:avLst/>
          </a:prstGeom>
          <a:noFill/>
        </p:spPr>
        <p:txBody>
          <a:bodyPr wrap="none" rtlCol="0">
            <a:spAutoFit/>
          </a:bodyPr>
          <a:lstStyle/>
          <a:p>
            <a:r>
              <a:rPr lang="en-US" sz="1600" dirty="0">
                <a:latin typeface="+mj-lt"/>
              </a:rPr>
              <a:t>NASA/KSC</a:t>
            </a:r>
          </a:p>
        </p:txBody>
      </p:sp>
    </p:spTree>
    <p:extLst>
      <p:ext uri="{BB962C8B-B14F-4D97-AF65-F5344CB8AC3E}">
        <p14:creationId xmlns:p14="http://schemas.microsoft.com/office/powerpoint/2010/main" val="236783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loud 12">
            <a:extLst>
              <a:ext uri="{FF2B5EF4-FFF2-40B4-BE49-F238E27FC236}">
                <a16:creationId xmlns:a16="http://schemas.microsoft.com/office/drawing/2014/main" id="{9EF4FE0A-3E92-469D-8BB7-0893C55C707A}"/>
              </a:ext>
            </a:extLst>
          </p:cNvPr>
          <p:cNvSpPr/>
          <p:nvPr/>
        </p:nvSpPr>
        <p:spPr bwMode="auto">
          <a:xfrm>
            <a:off x="4928382" y="1377209"/>
            <a:ext cx="3835474" cy="5408141"/>
          </a:xfrm>
          <a:prstGeom prst="cloud">
            <a:avLst/>
          </a:prstGeom>
          <a:solidFill>
            <a:srgbClr val="E6F7BB"/>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2" name="Title 1">
            <a:extLst>
              <a:ext uri="{FF2B5EF4-FFF2-40B4-BE49-F238E27FC236}">
                <a16:creationId xmlns:a16="http://schemas.microsoft.com/office/drawing/2014/main" id="{2A5D489A-B9B2-485D-8B79-6DB604192292}"/>
              </a:ext>
            </a:extLst>
          </p:cNvPr>
          <p:cNvSpPr>
            <a:spLocks noGrp="1"/>
          </p:cNvSpPr>
          <p:nvPr>
            <p:ph type="title"/>
          </p:nvPr>
        </p:nvSpPr>
        <p:spPr>
          <a:xfrm>
            <a:off x="203200" y="1364000"/>
            <a:ext cx="8458200" cy="566737"/>
          </a:xfrm>
        </p:spPr>
        <p:txBody>
          <a:bodyPr/>
          <a:lstStyle/>
          <a:p>
            <a:r>
              <a:rPr lang="en-US" dirty="0"/>
              <a:t>We leave a trail of microbes on surfaces and in the air</a:t>
            </a:r>
          </a:p>
        </p:txBody>
      </p:sp>
      <p:sp>
        <p:nvSpPr>
          <p:cNvPr id="3" name="Content Placeholder 2">
            <a:extLst>
              <a:ext uri="{FF2B5EF4-FFF2-40B4-BE49-F238E27FC236}">
                <a16:creationId xmlns:a16="http://schemas.microsoft.com/office/drawing/2014/main" id="{E4D0FE5A-9618-44FD-A8DD-204AAD6B13B3}"/>
              </a:ext>
            </a:extLst>
          </p:cNvPr>
          <p:cNvSpPr>
            <a:spLocks noGrp="1"/>
          </p:cNvSpPr>
          <p:nvPr>
            <p:ph idx="1"/>
          </p:nvPr>
        </p:nvSpPr>
        <p:spPr>
          <a:xfrm>
            <a:off x="203200" y="2085654"/>
            <a:ext cx="3896189" cy="4110198"/>
          </a:xfrm>
        </p:spPr>
        <p:txBody>
          <a:bodyPr/>
          <a:lstStyle/>
          <a:p>
            <a:r>
              <a:rPr lang="en-US" dirty="0"/>
              <a:t>Humans give off ~1 million biological particles </a:t>
            </a:r>
            <a:r>
              <a:rPr lang="en-US" b="1" dirty="0"/>
              <a:t>every hour </a:t>
            </a:r>
            <a:r>
              <a:rPr lang="en-US" dirty="0"/>
              <a:t>by exhaling, sloughing off skin cells, and radiating hot air from the top of the head </a:t>
            </a:r>
          </a:p>
          <a:p>
            <a:endParaRPr lang="en-US" dirty="0"/>
          </a:p>
        </p:txBody>
      </p:sp>
      <p:sp>
        <p:nvSpPr>
          <p:cNvPr id="8" name="Rectangle 7">
            <a:extLst>
              <a:ext uri="{FF2B5EF4-FFF2-40B4-BE49-F238E27FC236}">
                <a16:creationId xmlns:a16="http://schemas.microsoft.com/office/drawing/2014/main" id="{59020924-262C-4529-9D65-773962215DE2}"/>
              </a:ext>
            </a:extLst>
          </p:cNvPr>
          <p:cNvSpPr/>
          <p:nvPr/>
        </p:nvSpPr>
        <p:spPr>
          <a:xfrm>
            <a:off x="114300" y="6455704"/>
            <a:ext cx="5074149" cy="297517"/>
          </a:xfrm>
          <a:prstGeom prst="rect">
            <a:avLst/>
          </a:prstGeom>
        </p:spPr>
        <p:txBody>
          <a:bodyPr wrap="square">
            <a:spAutoFit/>
          </a:bodyPr>
          <a:lstStyle/>
          <a:p>
            <a:r>
              <a:rPr lang="en-US" sz="2000" dirty="0">
                <a:latin typeface="+mj-lt"/>
              </a:rPr>
              <a:t>Our Bodies, Our Microbial Clouds. </a:t>
            </a:r>
            <a:r>
              <a:rPr lang="en-US" sz="2000" i="1" dirty="0">
                <a:latin typeface="+mj-lt"/>
              </a:rPr>
              <a:t>Bloomberg CityLab</a:t>
            </a:r>
            <a:r>
              <a:rPr lang="en-US" sz="2000" dirty="0">
                <a:latin typeface="+mj-lt"/>
              </a:rPr>
              <a:t> (2015)</a:t>
            </a:r>
          </a:p>
        </p:txBody>
      </p:sp>
      <p:pic>
        <p:nvPicPr>
          <p:cNvPr id="30" name="Graphic 29" descr="Woman">
            <a:extLst>
              <a:ext uri="{FF2B5EF4-FFF2-40B4-BE49-F238E27FC236}">
                <a16:creationId xmlns:a16="http://schemas.microsoft.com/office/drawing/2014/main" id="{7590E691-2C73-4890-9B8F-E6D0E0AAC3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01501" y="1800697"/>
            <a:ext cx="4567614" cy="4567614"/>
          </a:xfrm>
          <a:prstGeom prst="rect">
            <a:avLst/>
          </a:prstGeom>
        </p:spPr>
      </p:pic>
      <p:sp>
        <p:nvSpPr>
          <p:cNvPr id="70" name="Oval 69">
            <a:extLst>
              <a:ext uri="{FF2B5EF4-FFF2-40B4-BE49-F238E27FC236}">
                <a16:creationId xmlns:a16="http://schemas.microsoft.com/office/drawing/2014/main" id="{7F98B6F7-89AC-4AE8-A7D6-485AF6CCC668}"/>
              </a:ext>
            </a:extLst>
          </p:cNvPr>
          <p:cNvSpPr/>
          <p:nvPr/>
        </p:nvSpPr>
        <p:spPr bwMode="auto">
          <a:xfrm>
            <a:off x="5434742" y="275347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1" name="Oval 70">
            <a:extLst>
              <a:ext uri="{FF2B5EF4-FFF2-40B4-BE49-F238E27FC236}">
                <a16:creationId xmlns:a16="http://schemas.microsoft.com/office/drawing/2014/main" id="{F31CE3EE-9BD3-4346-9744-2726F4450531}"/>
              </a:ext>
            </a:extLst>
          </p:cNvPr>
          <p:cNvSpPr/>
          <p:nvPr/>
        </p:nvSpPr>
        <p:spPr bwMode="auto">
          <a:xfrm>
            <a:off x="7385120" y="204969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2" name="Oval 71">
            <a:extLst>
              <a:ext uri="{FF2B5EF4-FFF2-40B4-BE49-F238E27FC236}">
                <a16:creationId xmlns:a16="http://schemas.microsoft.com/office/drawing/2014/main" id="{BC9509F3-838C-4C14-9859-F3CC044D6FB6}"/>
              </a:ext>
            </a:extLst>
          </p:cNvPr>
          <p:cNvSpPr/>
          <p:nvPr/>
        </p:nvSpPr>
        <p:spPr bwMode="auto">
          <a:xfrm>
            <a:off x="5825446" y="4620001"/>
            <a:ext cx="82193" cy="71919"/>
          </a:xfrm>
          <a:prstGeom prst="ellipse">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3" name="Oval 72">
            <a:extLst>
              <a:ext uri="{FF2B5EF4-FFF2-40B4-BE49-F238E27FC236}">
                <a16:creationId xmlns:a16="http://schemas.microsoft.com/office/drawing/2014/main" id="{B2A69218-4C0F-4584-BC26-6839A30A607A}"/>
              </a:ext>
            </a:extLst>
          </p:cNvPr>
          <p:cNvSpPr/>
          <p:nvPr/>
        </p:nvSpPr>
        <p:spPr bwMode="auto">
          <a:xfrm>
            <a:off x="5523642" y="465596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4" name="Oval 73">
            <a:extLst>
              <a:ext uri="{FF2B5EF4-FFF2-40B4-BE49-F238E27FC236}">
                <a16:creationId xmlns:a16="http://schemas.microsoft.com/office/drawing/2014/main" id="{F11FF99F-69EE-4DE6-9D7F-D6D8D4B7F1EB}"/>
              </a:ext>
            </a:extLst>
          </p:cNvPr>
          <p:cNvSpPr/>
          <p:nvPr/>
        </p:nvSpPr>
        <p:spPr bwMode="auto">
          <a:xfrm>
            <a:off x="5938462" y="595906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5" name="Oval 74">
            <a:extLst>
              <a:ext uri="{FF2B5EF4-FFF2-40B4-BE49-F238E27FC236}">
                <a16:creationId xmlns:a16="http://schemas.microsoft.com/office/drawing/2014/main" id="{BAFFC6AA-FC9E-4A4D-B150-D6549A1A0A3A}"/>
              </a:ext>
            </a:extLst>
          </p:cNvPr>
          <p:cNvSpPr/>
          <p:nvPr/>
        </p:nvSpPr>
        <p:spPr bwMode="auto">
          <a:xfrm>
            <a:off x="5907639" y="2059718"/>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6" name="Oval 75">
            <a:extLst>
              <a:ext uri="{FF2B5EF4-FFF2-40B4-BE49-F238E27FC236}">
                <a16:creationId xmlns:a16="http://schemas.microsoft.com/office/drawing/2014/main" id="{26EE6E13-2BB9-4EA7-AD14-4F64BF70745F}"/>
              </a:ext>
            </a:extLst>
          </p:cNvPr>
          <p:cNvSpPr/>
          <p:nvPr/>
        </p:nvSpPr>
        <p:spPr bwMode="auto">
          <a:xfrm>
            <a:off x="8018979" y="260253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7" name="Oval 76">
            <a:extLst>
              <a:ext uri="{FF2B5EF4-FFF2-40B4-BE49-F238E27FC236}">
                <a16:creationId xmlns:a16="http://schemas.microsoft.com/office/drawing/2014/main" id="{EA0C0E8B-6191-4335-93B2-2D97DFE61411}"/>
              </a:ext>
            </a:extLst>
          </p:cNvPr>
          <p:cNvSpPr/>
          <p:nvPr/>
        </p:nvSpPr>
        <p:spPr bwMode="auto">
          <a:xfrm>
            <a:off x="7554929" y="271751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8" name="Oval 77">
            <a:extLst>
              <a:ext uri="{FF2B5EF4-FFF2-40B4-BE49-F238E27FC236}">
                <a16:creationId xmlns:a16="http://schemas.microsoft.com/office/drawing/2014/main" id="{27FDA995-3393-4EDE-8B4D-2C93ACC232F6}"/>
              </a:ext>
            </a:extLst>
          </p:cNvPr>
          <p:cNvSpPr/>
          <p:nvPr/>
        </p:nvSpPr>
        <p:spPr bwMode="auto">
          <a:xfrm>
            <a:off x="5825446" y="342900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9" name="Oval 78">
            <a:extLst>
              <a:ext uri="{FF2B5EF4-FFF2-40B4-BE49-F238E27FC236}">
                <a16:creationId xmlns:a16="http://schemas.microsoft.com/office/drawing/2014/main" id="{7BC7C45A-7BD0-458F-98D1-96D77AF7F47B}"/>
              </a:ext>
            </a:extLst>
          </p:cNvPr>
          <p:cNvSpPr/>
          <p:nvPr/>
        </p:nvSpPr>
        <p:spPr bwMode="auto">
          <a:xfrm>
            <a:off x="5648859" y="540887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0" name="Oval 79">
            <a:extLst>
              <a:ext uri="{FF2B5EF4-FFF2-40B4-BE49-F238E27FC236}">
                <a16:creationId xmlns:a16="http://schemas.microsoft.com/office/drawing/2014/main" id="{EDCACDF0-CEDE-4026-9E7F-0675D2C5F81D}"/>
              </a:ext>
            </a:extLst>
          </p:cNvPr>
          <p:cNvSpPr/>
          <p:nvPr/>
        </p:nvSpPr>
        <p:spPr bwMode="auto">
          <a:xfrm>
            <a:off x="7344022" y="55558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1" name="Oval 80">
            <a:extLst>
              <a:ext uri="{FF2B5EF4-FFF2-40B4-BE49-F238E27FC236}">
                <a16:creationId xmlns:a16="http://schemas.microsoft.com/office/drawing/2014/main" id="{D6BB3C4D-98F1-49E9-B730-207B0CD02E54}"/>
              </a:ext>
            </a:extLst>
          </p:cNvPr>
          <p:cNvSpPr/>
          <p:nvPr/>
        </p:nvSpPr>
        <p:spPr bwMode="auto">
          <a:xfrm>
            <a:off x="4953998" y="4290513"/>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2" name="Oval 81">
            <a:extLst>
              <a:ext uri="{FF2B5EF4-FFF2-40B4-BE49-F238E27FC236}">
                <a16:creationId xmlns:a16="http://schemas.microsoft.com/office/drawing/2014/main" id="{3DDF8C50-4117-4AF4-9F54-18636139BDF9}"/>
              </a:ext>
            </a:extLst>
          </p:cNvPr>
          <p:cNvSpPr/>
          <p:nvPr/>
        </p:nvSpPr>
        <p:spPr bwMode="auto">
          <a:xfrm rot="7901015">
            <a:off x="8374433" y="302336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3" name="Oval 82">
            <a:extLst>
              <a:ext uri="{FF2B5EF4-FFF2-40B4-BE49-F238E27FC236}">
                <a16:creationId xmlns:a16="http://schemas.microsoft.com/office/drawing/2014/main" id="{822542E2-296D-43CF-B109-31028791E3C6}"/>
              </a:ext>
            </a:extLst>
          </p:cNvPr>
          <p:cNvSpPr/>
          <p:nvPr/>
        </p:nvSpPr>
        <p:spPr bwMode="auto">
          <a:xfrm rot="7901015">
            <a:off x="7502985" y="2693879"/>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4" name="Oval 83">
            <a:extLst>
              <a:ext uri="{FF2B5EF4-FFF2-40B4-BE49-F238E27FC236}">
                <a16:creationId xmlns:a16="http://schemas.microsoft.com/office/drawing/2014/main" id="{C29DD82C-6E6B-468D-A00E-3584C47862FE}"/>
              </a:ext>
            </a:extLst>
          </p:cNvPr>
          <p:cNvSpPr/>
          <p:nvPr/>
        </p:nvSpPr>
        <p:spPr bwMode="auto">
          <a:xfrm rot="13768749">
            <a:off x="7925543" y="583208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5" name="Oval 84">
            <a:extLst>
              <a:ext uri="{FF2B5EF4-FFF2-40B4-BE49-F238E27FC236}">
                <a16:creationId xmlns:a16="http://schemas.microsoft.com/office/drawing/2014/main" id="{A507F260-A42C-45CC-BF59-5E785ABBAEFC}"/>
              </a:ext>
            </a:extLst>
          </p:cNvPr>
          <p:cNvSpPr/>
          <p:nvPr/>
        </p:nvSpPr>
        <p:spPr bwMode="auto">
          <a:xfrm rot="13768749">
            <a:off x="7635940" y="528188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6" name="Flowchart: Alternate Process 85">
            <a:extLst>
              <a:ext uri="{FF2B5EF4-FFF2-40B4-BE49-F238E27FC236}">
                <a16:creationId xmlns:a16="http://schemas.microsoft.com/office/drawing/2014/main" id="{17FAC925-2617-4780-B967-ACFECE881B22}"/>
              </a:ext>
            </a:extLst>
          </p:cNvPr>
          <p:cNvSpPr/>
          <p:nvPr/>
        </p:nvSpPr>
        <p:spPr bwMode="auto">
          <a:xfrm rot="18987540">
            <a:off x="5477392" y="3750821"/>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7" name="Flowchart: Alternate Process 86">
            <a:extLst>
              <a:ext uri="{FF2B5EF4-FFF2-40B4-BE49-F238E27FC236}">
                <a16:creationId xmlns:a16="http://schemas.microsoft.com/office/drawing/2014/main" id="{C2A146E6-D256-4554-9A97-0750226E5FBB}"/>
              </a:ext>
            </a:extLst>
          </p:cNvPr>
          <p:cNvSpPr/>
          <p:nvPr/>
        </p:nvSpPr>
        <p:spPr bwMode="auto">
          <a:xfrm rot="4230510">
            <a:off x="5799760" y="5160453"/>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8" name="Flowchart: Alternate Process 87">
            <a:extLst>
              <a:ext uri="{FF2B5EF4-FFF2-40B4-BE49-F238E27FC236}">
                <a16:creationId xmlns:a16="http://schemas.microsoft.com/office/drawing/2014/main" id="{BAFCAE73-D3A1-4169-9FAA-11714728FB40}"/>
              </a:ext>
            </a:extLst>
          </p:cNvPr>
          <p:cNvSpPr/>
          <p:nvPr/>
        </p:nvSpPr>
        <p:spPr bwMode="auto">
          <a:xfrm rot="4230510">
            <a:off x="7606542" y="22185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9" name="Flowchart: Alternate Process 88">
            <a:extLst>
              <a:ext uri="{FF2B5EF4-FFF2-40B4-BE49-F238E27FC236}">
                <a16:creationId xmlns:a16="http://schemas.microsoft.com/office/drawing/2014/main" id="{121442BC-9B5A-42B7-AAD2-C619E104FF01}"/>
              </a:ext>
            </a:extLst>
          </p:cNvPr>
          <p:cNvSpPr/>
          <p:nvPr/>
        </p:nvSpPr>
        <p:spPr bwMode="auto">
          <a:xfrm rot="9209038">
            <a:off x="7758942" y="23709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0" name="Flowchart: Alternate Process 89">
            <a:extLst>
              <a:ext uri="{FF2B5EF4-FFF2-40B4-BE49-F238E27FC236}">
                <a16:creationId xmlns:a16="http://schemas.microsoft.com/office/drawing/2014/main" id="{04E75EC3-F1EB-4174-996F-BBC77FA1A088}"/>
              </a:ext>
            </a:extLst>
          </p:cNvPr>
          <p:cNvSpPr/>
          <p:nvPr/>
        </p:nvSpPr>
        <p:spPr bwMode="auto">
          <a:xfrm rot="9209038">
            <a:off x="7626180" y="56887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1" name="Flowchart: Alternate Process 90">
            <a:extLst>
              <a:ext uri="{FF2B5EF4-FFF2-40B4-BE49-F238E27FC236}">
                <a16:creationId xmlns:a16="http://schemas.microsoft.com/office/drawing/2014/main" id="{F97DA0A7-02BE-4364-B446-7E80900C2BF8}"/>
              </a:ext>
            </a:extLst>
          </p:cNvPr>
          <p:cNvSpPr/>
          <p:nvPr/>
        </p:nvSpPr>
        <p:spPr bwMode="auto">
          <a:xfrm rot="15469462">
            <a:off x="7778580" y="58411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2" name="Flowchart: Alternate Process 91">
            <a:extLst>
              <a:ext uri="{FF2B5EF4-FFF2-40B4-BE49-F238E27FC236}">
                <a16:creationId xmlns:a16="http://schemas.microsoft.com/office/drawing/2014/main" id="{DCB9BFB2-EC90-41A6-87C3-8911C4DD25F1}"/>
              </a:ext>
            </a:extLst>
          </p:cNvPr>
          <p:cNvSpPr/>
          <p:nvPr/>
        </p:nvSpPr>
        <p:spPr bwMode="auto">
          <a:xfrm rot="15469462">
            <a:off x="5476594" y="308776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3" name="Flowchart: Alternate Process 92">
            <a:extLst>
              <a:ext uri="{FF2B5EF4-FFF2-40B4-BE49-F238E27FC236}">
                <a16:creationId xmlns:a16="http://schemas.microsoft.com/office/drawing/2014/main" id="{6BF28392-1525-4193-90C2-E9FA6A0EAF56}"/>
              </a:ext>
            </a:extLst>
          </p:cNvPr>
          <p:cNvSpPr/>
          <p:nvPr/>
        </p:nvSpPr>
        <p:spPr bwMode="auto">
          <a:xfrm rot="21206056">
            <a:off x="5628994" y="3240166"/>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4" name="Flowchart: Alternate Process 93">
            <a:extLst>
              <a:ext uri="{FF2B5EF4-FFF2-40B4-BE49-F238E27FC236}">
                <a16:creationId xmlns:a16="http://schemas.microsoft.com/office/drawing/2014/main" id="{BF69477A-D8D8-4AC2-A9C1-B34645D73B26}"/>
              </a:ext>
            </a:extLst>
          </p:cNvPr>
          <p:cNvSpPr/>
          <p:nvPr/>
        </p:nvSpPr>
        <p:spPr bwMode="auto">
          <a:xfrm rot="21206056">
            <a:off x="6858569" y="1777837"/>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5" name="Flowchart: Alternate Process 94">
            <a:extLst>
              <a:ext uri="{FF2B5EF4-FFF2-40B4-BE49-F238E27FC236}">
                <a16:creationId xmlns:a16="http://schemas.microsoft.com/office/drawing/2014/main" id="{5445249F-572C-4E08-9031-6C75B6CB80F4}"/>
              </a:ext>
            </a:extLst>
          </p:cNvPr>
          <p:cNvSpPr/>
          <p:nvPr/>
        </p:nvSpPr>
        <p:spPr bwMode="auto">
          <a:xfrm rot="21206056">
            <a:off x="6298717" y="2815700"/>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6" name="Oval 95">
            <a:extLst>
              <a:ext uri="{FF2B5EF4-FFF2-40B4-BE49-F238E27FC236}">
                <a16:creationId xmlns:a16="http://schemas.microsoft.com/office/drawing/2014/main" id="{F8F1D332-C8C4-4896-8521-F0818E4EB96C}"/>
              </a:ext>
            </a:extLst>
          </p:cNvPr>
          <p:cNvSpPr/>
          <p:nvPr/>
        </p:nvSpPr>
        <p:spPr bwMode="auto">
          <a:xfrm>
            <a:off x="7743004" y="423001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7" name="Oval 96">
            <a:extLst>
              <a:ext uri="{FF2B5EF4-FFF2-40B4-BE49-F238E27FC236}">
                <a16:creationId xmlns:a16="http://schemas.microsoft.com/office/drawing/2014/main" id="{30D11E61-DB89-406A-91FC-BF95E3162438}"/>
              </a:ext>
            </a:extLst>
          </p:cNvPr>
          <p:cNvSpPr/>
          <p:nvPr/>
        </p:nvSpPr>
        <p:spPr bwMode="auto">
          <a:xfrm>
            <a:off x="7299216" y="393898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8" name="Oval 97">
            <a:extLst>
              <a:ext uri="{FF2B5EF4-FFF2-40B4-BE49-F238E27FC236}">
                <a16:creationId xmlns:a16="http://schemas.microsoft.com/office/drawing/2014/main" id="{195C8948-6551-4B26-92F0-EA4C65B7D36E}"/>
              </a:ext>
            </a:extLst>
          </p:cNvPr>
          <p:cNvSpPr/>
          <p:nvPr/>
        </p:nvSpPr>
        <p:spPr bwMode="auto">
          <a:xfrm>
            <a:off x="7451616" y="4091387"/>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9" name="Oval 98">
            <a:extLst>
              <a:ext uri="{FF2B5EF4-FFF2-40B4-BE49-F238E27FC236}">
                <a16:creationId xmlns:a16="http://schemas.microsoft.com/office/drawing/2014/main" id="{3D02E5D4-6099-47DE-AAF6-72BF534E31DF}"/>
              </a:ext>
            </a:extLst>
          </p:cNvPr>
          <p:cNvSpPr/>
          <p:nvPr/>
        </p:nvSpPr>
        <p:spPr bwMode="auto">
          <a:xfrm rot="7901015">
            <a:off x="8072629" y="305932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0" name="Oval 99">
            <a:extLst>
              <a:ext uri="{FF2B5EF4-FFF2-40B4-BE49-F238E27FC236}">
                <a16:creationId xmlns:a16="http://schemas.microsoft.com/office/drawing/2014/main" id="{A798A923-4CCC-4F1B-B03B-929C6D329A7E}"/>
              </a:ext>
            </a:extLst>
          </p:cNvPr>
          <p:cNvSpPr/>
          <p:nvPr/>
        </p:nvSpPr>
        <p:spPr bwMode="auto">
          <a:xfrm rot="7901015">
            <a:off x="8487449" y="43624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1" name="Oval 100">
            <a:extLst>
              <a:ext uri="{FF2B5EF4-FFF2-40B4-BE49-F238E27FC236}">
                <a16:creationId xmlns:a16="http://schemas.microsoft.com/office/drawing/2014/main" id="{7E296427-E7A9-4B51-A920-E882AD5DCEE2}"/>
              </a:ext>
            </a:extLst>
          </p:cNvPr>
          <p:cNvSpPr/>
          <p:nvPr/>
        </p:nvSpPr>
        <p:spPr bwMode="auto">
          <a:xfrm rot="7901015">
            <a:off x="8181000" y="3683115"/>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2" name="Oval 101">
            <a:extLst>
              <a:ext uri="{FF2B5EF4-FFF2-40B4-BE49-F238E27FC236}">
                <a16:creationId xmlns:a16="http://schemas.microsoft.com/office/drawing/2014/main" id="{C59FCFA8-F876-4A0E-AECC-9DEC5370B344}"/>
              </a:ext>
            </a:extLst>
          </p:cNvPr>
          <p:cNvSpPr/>
          <p:nvPr/>
        </p:nvSpPr>
        <p:spPr bwMode="auto">
          <a:xfrm rot="13768749">
            <a:off x="7812527" y="449301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3" name="Oval 102">
            <a:extLst>
              <a:ext uri="{FF2B5EF4-FFF2-40B4-BE49-F238E27FC236}">
                <a16:creationId xmlns:a16="http://schemas.microsoft.com/office/drawing/2014/main" id="{C8D9E5E5-294A-418F-ACCF-60C1CBE09C25}"/>
              </a:ext>
            </a:extLst>
          </p:cNvPr>
          <p:cNvSpPr/>
          <p:nvPr/>
        </p:nvSpPr>
        <p:spPr bwMode="auto">
          <a:xfrm rot="13768749">
            <a:off x="7510723" y="452897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4" name="Flowchart: Alternate Process 103">
            <a:extLst>
              <a:ext uri="{FF2B5EF4-FFF2-40B4-BE49-F238E27FC236}">
                <a16:creationId xmlns:a16="http://schemas.microsoft.com/office/drawing/2014/main" id="{25159AB5-9A4C-4A00-A6A5-B4312036A9B7}"/>
              </a:ext>
            </a:extLst>
          </p:cNvPr>
          <p:cNvSpPr/>
          <p:nvPr/>
        </p:nvSpPr>
        <p:spPr bwMode="auto">
          <a:xfrm rot="21206056">
            <a:off x="7314500" y="450611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5" name="Oval 104">
            <a:extLst>
              <a:ext uri="{FF2B5EF4-FFF2-40B4-BE49-F238E27FC236}">
                <a16:creationId xmlns:a16="http://schemas.microsoft.com/office/drawing/2014/main" id="{D539E913-A8A5-4D69-BF4A-68CEFA4FE186}"/>
              </a:ext>
            </a:extLst>
          </p:cNvPr>
          <p:cNvSpPr/>
          <p:nvPr/>
        </p:nvSpPr>
        <p:spPr bwMode="auto">
          <a:xfrm rot="2109396">
            <a:off x="5336824" y="406429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6" name="Oval 105">
            <a:extLst>
              <a:ext uri="{FF2B5EF4-FFF2-40B4-BE49-F238E27FC236}">
                <a16:creationId xmlns:a16="http://schemas.microsoft.com/office/drawing/2014/main" id="{1CAA3DD6-F48A-4795-AD82-425F0290FDDE}"/>
              </a:ext>
            </a:extLst>
          </p:cNvPr>
          <p:cNvSpPr/>
          <p:nvPr/>
        </p:nvSpPr>
        <p:spPr bwMode="auto">
          <a:xfrm rot="2109396">
            <a:off x="7958249" y="1917541"/>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7" name="Oval 106">
            <a:extLst>
              <a:ext uri="{FF2B5EF4-FFF2-40B4-BE49-F238E27FC236}">
                <a16:creationId xmlns:a16="http://schemas.microsoft.com/office/drawing/2014/main" id="{7F830EDB-3DB2-47F6-BCD5-70A041B96509}"/>
              </a:ext>
            </a:extLst>
          </p:cNvPr>
          <p:cNvSpPr/>
          <p:nvPr/>
        </p:nvSpPr>
        <p:spPr bwMode="auto">
          <a:xfrm rot="9678959">
            <a:off x="6900846" y="3478058"/>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8" name="Oval 107">
            <a:extLst>
              <a:ext uri="{FF2B5EF4-FFF2-40B4-BE49-F238E27FC236}">
                <a16:creationId xmlns:a16="http://schemas.microsoft.com/office/drawing/2014/main" id="{F14EBDBD-64DB-4A9E-B7DC-C428EC7D772E}"/>
              </a:ext>
            </a:extLst>
          </p:cNvPr>
          <p:cNvSpPr/>
          <p:nvPr/>
        </p:nvSpPr>
        <p:spPr bwMode="auto">
          <a:xfrm rot="14434514">
            <a:off x="6238348" y="57856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9" name="Oval 108">
            <a:extLst>
              <a:ext uri="{FF2B5EF4-FFF2-40B4-BE49-F238E27FC236}">
                <a16:creationId xmlns:a16="http://schemas.microsoft.com/office/drawing/2014/main" id="{0F797889-9D1E-42E5-B2E3-5307E71F5A19}"/>
              </a:ext>
            </a:extLst>
          </p:cNvPr>
          <p:cNvSpPr/>
          <p:nvPr/>
        </p:nvSpPr>
        <p:spPr bwMode="auto">
          <a:xfrm rot="21274337">
            <a:off x="6390748" y="59380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0" name="Rectangle: Diagonal Corners Snipped 109">
            <a:extLst>
              <a:ext uri="{FF2B5EF4-FFF2-40B4-BE49-F238E27FC236}">
                <a16:creationId xmlns:a16="http://schemas.microsoft.com/office/drawing/2014/main" id="{8AD949F4-FA01-4EA3-BF29-BF01501A453A}"/>
              </a:ext>
            </a:extLst>
          </p:cNvPr>
          <p:cNvSpPr/>
          <p:nvPr/>
        </p:nvSpPr>
        <p:spPr bwMode="auto">
          <a:xfrm>
            <a:off x="5859595" y="2388125"/>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1" name="Rectangle: Diagonal Corners Snipped 110">
            <a:extLst>
              <a:ext uri="{FF2B5EF4-FFF2-40B4-BE49-F238E27FC236}">
                <a16:creationId xmlns:a16="http://schemas.microsoft.com/office/drawing/2014/main" id="{A097FD4D-8B50-4714-AD0C-B2942AB35AD7}"/>
              </a:ext>
            </a:extLst>
          </p:cNvPr>
          <p:cNvSpPr/>
          <p:nvPr/>
        </p:nvSpPr>
        <p:spPr bwMode="auto">
          <a:xfrm rot="3058784">
            <a:off x="7829275" y="3545416"/>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2" name="Rectangle: Diagonal Corners Snipped 111">
            <a:extLst>
              <a:ext uri="{FF2B5EF4-FFF2-40B4-BE49-F238E27FC236}">
                <a16:creationId xmlns:a16="http://schemas.microsoft.com/office/drawing/2014/main" id="{0CC191C7-11E0-476D-8BBD-9D604F68D718}"/>
              </a:ext>
            </a:extLst>
          </p:cNvPr>
          <p:cNvSpPr/>
          <p:nvPr/>
        </p:nvSpPr>
        <p:spPr bwMode="auto">
          <a:xfrm rot="3058784">
            <a:off x="6199399" y="5364732"/>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3" name="Pentagon 112">
            <a:extLst>
              <a:ext uri="{FF2B5EF4-FFF2-40B4-BE49-F238E27FC236}">
                <a16:creationId xmlns:a16="http://schemas.microsoft.com/office/drawing/2014/main" id="{B8BEC838-6038-4749-A530-437C4A529286}"/>
              </a:ext>
            </a:extLst>
          </p:cNvPr>
          <p:cNvSpPr/>
          <p:nvPr/>
        </p:nvSpPr>
        <p:spPr bwMode="auto">
          <a:xfrm rot="3616712">
            <a:off x="6579122" y="3040524"/>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4" name="Pentagon 113">
            <a:extLst>
              <a:ext uri="{FF2B5EF4-FFF2-40B4-BE49-F238E27FC236}">
                <a16:creationId xmlns:a16="http://schemas.microsoft.com/office/drawing/2014/main" id="{A4D31425-FA6B-454E-BABA-B9B312FFF7CE}"/>
              </a:ext>
            </a:extLst>
          </p:cNvPr>
          <p:cNvSpPr/>
          <p:nvPr/>
        </p:nvSpPr>
        <p:spPr bwMode="auto">
          <a:xfrm rot="3616712">
            <a:off x="5911852" y="4270061"/>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5" name="Pentagon 114">
            <a:extLst>
              <a:ext uri="{FF2B5EF4-FFF2-40B4-BE49-F238E27FC236}">
                <a16:creationId xmlns:a16="http://schemas.microsoft.com/office/drawing/2014/main" id="{8A32C253-D00D-4764-B782-2967EC0E1DF8}"/>
              </a:ext>
            </a:extLst>
          </p:cNvPr>
          <p:cNvSpPr/>
          <p:nvPr/>
        </p:nvSpPr>
        <p:spPr bwMode="auto">
          <a:xfrm rot="8188611">
            <a:off x="7502779" y="3568469"/>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6" name="Pentagon 115">
            <a:extLst>
              <a:ext uri="{FF2B5EF4-FFF2-40B4-BE49-F238E27FC236}">
                <a16:creationId xmlns:a16="http://schemas.microsoft.com/office/drawing/2014/main" id="{6A1C0D4D-3A15-48C6-99E8-A16AFBE9A704}"/>
              </a:ext>
            </a:extLst>
          </p:cNvPr>
          <p:cNvSpPr/>
          <p:nvPr/>
        </p:nvSpPr>
        <p:spPr bwMode="auto">
          <a:xfrm rot="8188611">
            <a:off x="6632313" y="2057305"/>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7" name="Pentagon 116">
            <a:extLst>
              <a:ext uri="{FF2B5EF4-FFF2-40B4-BE49-F238E27FC236}">
                <a16:creationId xmlns:a16="http://schemas.microsoft.com/office/drawing/2014/main" id="{87051BED-EEDD-4C2C-A34F-D186FDAC3034}"/>
              </a:ext>
            </a:extLst>
          </p:cNvPr>
          <p:cNvSpPr/>
          <p:nvPr/>
        </p:nvSpPr>
        <p:spPr bwMode="auto">
          <a:xfrm rot="13819958">
            <a:off x="8195360" y="5455018"/>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18876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9D43CA-5CD1-4E71-A8A0-B219C61E43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61735" y="3429000"/>
            <a:ext cx="8299665" cy="3250694"/>
          </a:xfrm>
          <a:prstGeom prst="rect">
            <a:avLst/>
          </a:prstGeom>
        </p:spPr>
      </p:pic>
      <p:sp>
        <p:nvSpPr>
          <p:cNvPr id="2" name="Title 1">
            <a:extLst>
              <a:ext uri="{FF2B5EF4-FFF2-40B4-BE49-F238E27FC236}">
                <a16:creationId xmlns:a16="http://schemas.microsoft.com/office/drawing/2014/main" id="{22FFDADC-D095-4C70-BDFD-4C760B25DBCF}"/>
              </a:ext>
            </a:extLst>
          </p:cNvPr>
          <p:cNvSpPr>
            <a:spLocks noGrp="1"/>
          </p:cNvSpPr>
          <p:nvPr>
            <p:ph type="title"/>
          </p:nvPr>
        </p:nvSpPr>
        <p:spPr/>
        <p:txBody>
          <a:bodyPr/>
          <a:lstStyle/>
          <a:p>
            <a:r>
              <a:rPr lang="en-US" b="1" dirty="0"/>
              <a:t>PP Requirements </a:t>
            </a:r>
            <a:r>
              <a:rPr lang="en-US" dirty="0"/>
              <a:t>F</a:t>
            </a:r>
            <a:r>
              <a:rPr lang="en-US" b="1" dirty="0"/>
              <a:t>low </a:t>
            </a:r>
            <a:r>
              <a:rPr lang="en-US" dirty="0"/>
              <a:t>Do</a:t>
            </a:r>
            <a:r>
              <a:rPr lang="en-US" b="1" dirty="0"/>
              <a:t>wn from the PPO</a:t>
            </a:r>
            <a:endParaRPr lang="en-US" dirty="0"/>
          </a:p>
        </p:txBody>
      </p:sp>
      <p:pic>
        <p:nvPicPr>
          <p:cNvPr id="3074" name="Picture 2" descr="Dr. J. Nick Benardini">
            <a:extLst>
              <a:ext uri="{FF2B5EF4-FFF2-40B4-BE49-F238E27FC236}">
                <a16:creationId xmlns:a16="http://schemas.microsoft.com/office/drawing/2014/main" id="{370E2D7D-B8F6-49DC-A92A-7D4C2910D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890" y="1626401"/>
            <a:ext cx="4032058" cy="189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685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1DBFAB-4F4E-45C3-B49A-D5376B7F0C6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20" y="10"/>
            <a:ext cx="9143980" cy="6857990"/>
          </a:xfrm>
          <a:prstGeom prst="rect">
            <a:avLst/>
          </a:prstGeom>
        </p:spPr>
      </p:pic>
      <p:sp>
        <p:nvSpPr>
          <p:cNvPr id="2" name="Title 1">
            <a:extLst>
              <a:ext uri="{FF2B5EF4-FFF2-40B4-BE49-F238E27FC236}">
                <a16:creationId xmlns:a16="http://schemas.microsoft.com/office/drawing/2014/main" id="{ED6D7B55-7152-4D86-9BCE-ABFDFAF62FFE}"/>
              </a:ext>
            </a:extLst>
          </p:cNvPr>
          <p:cNvSpPr>
            <a:spLocks noGrp="1"/>
          </p:cNvSpPr>
          <p:nvPr>
            <p:ph type="title"/>
          </p:nvPr>
        </p:nvSpPr>
        <p:spPr>
          <a:xfrm>
            <a:off x="822960" y="325550"/>
            <a:ext cx="75438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pPr>
            <a:r>
              <a:rPr lang="en-US" sz="4500" b="1" kern="1200" dirty="0">
                <a:solidFill>
                  <a:srgbClr val="FFFFFF"/>
                </a:solidFill>
              </a:rPr>
              <a:t>Is there life on EUROPA?</a:t>
            </a:r>
          </a:p>
        </p:txBody>
      </p:sp>
    </p:spTree>
    <p:extLst>
      <p:ext uri="{BB962C8B-B14F-4D97-AF65-F5344CB8AC3E}">
        <p14:creationId xmlns:p14="http://schemas.microsoft.com/office/powerpoint/2010/main" val="263990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ighest Resolution Image of Europa">
            <a:extLst>
              <a:ext uri="{FF2B5EF4-FFF2-40B4-BE49-F238E27FC236}">
                <a16:creationId xmlns:a16="http://schemas.microsoft.com/office/drawing/2014/main" id="{5885CBBC-B44A-4662-BDBA-64780B80E1F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109663" y="688368"/>
            <a:ext cx="5034337" cy="618554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06477D8-F648-481C-A3F8-9C03D1407D72}"/>
              </a:ext>
            </a:extLst>
          </p:cNvPr>
          <p:cNvSpPr>
            <a:spLocks noGrp="1"/>
          </p:cNvSpPr>
          <p:nvPr>
            <p:ph idx="1"/>
          </p:nvPr>
        </p:nvSpPr>
        <p:spPr>
          <a:xfrm>
            <a:off x="212602" y="924673"/>
            <a:ext cx="3535096" cy="5435029"/>
          </a:xfrm>
        </p:spPr>
        <p:txBody>
          <a:bodyPr/>
          <a:lstStyle/>
          <a:p>
            <a:r>
              <a:rPr lang="en-US" sz="2400" dirty="0"/>
              <a:t>Europa is an Ocean moon of Jupiter</a:t>
            </a:r>
          </a:p>
          <a:p>
            <a:pPr lvl="1"/>
            <a:r>
              <a:rPr lang="en-US" sz="2000" dirty="0"/>
              <a:t>Possible induced magnetic field</a:t>
            </a:r>
          </a:p>
          <a:p>
            <a:pPr lvl="1"/>
            <a:r>
              <a:rPr lang="en-US" sz="2000" dirty="0"/>
              <a:t>Thin oxygen atmosphere</a:t>
            </a:r>
          </a:p>
          <a:p>
            <a:pPr lvl="1"/>
            <a:r>
              <a:rPr lang="en-US" sz="2000" dirty="0"/>
              <a:t>Possible plumes</a:t>
            </a:r>
          </a:p>
          <a:p>
            <a:pPr lvl="1"/>
            <a:r>
              <a:rPr lang="en-US" sz="2000" dirty="0"/>
              <a:t>Ice shell</a:t>
            </a:r>
          </a:p>
          <a:p>
            <a:pPr lvl="1"/>
            <a:r>
              <a:rPr lang="en-US" sz="2000" dirty="0"/>
              <a:t>Surface fractures</a:t>
            </a:r>
          </a:p>
          <a:p>
            <a:pPr lvl="1"/>
            <a:r>
              <a:rPr lang="en-US" sz="2000" dirty="0"/>
              <a:t>Liquid/slushy salt water ocean</a:t>
            </a:r>
          </a:p>
          <a:p>
            <a:pPr lvl="1"/>
            <a:r>
              <a:rPr lang="en-US" sz="2000" dirty="0"/>
              <a:t>Possible deep surface hydrothermal vents</a:t>
            </a:r>
          </a:p>
          <a:p>
            <a:pPr lvl="1"/>
            <a:r>
              <a:rPr lang="en-US" sz="2000" dirty="0"/>
              <a:t>Rocky mantel</a:t>
            </a:r>
          </a:p>
          <a:p>
            <a:pPr lvl="1"/>
            <a:r>
              <a:rPr lang="en-US" sz="2000" dirty="0"/>
              <a:t>Iron-nickel core</a:t>
            </a:r>
          </a:p>
        </p:txBody>
      </p:sp>
      <p:sp>
        <p:nvSpPr>
          <p:cNvPr id="4" name="Rectangle 3">
            <a:extLst>
              <a:ext uri="{FF2B5EF4-FFF2-40B4-BE49-F238E27FC236}">
                <a16:creationId xmlns:a16="http://schemas.microsoft.com/office/drawing/2014/main" id="{7A7776FC-5DDF-42FD-98AE-0DF654E018D7}"/>
              </a:ext>
            </a:extLst>
          </p:cNvPr>
          <p:cNvSpPr/>
          <p:nvPr/>
        </p:nvSpPr>
        <p:spPr>
          <a:xfrm>
            <a:off x="-1" y="6599002"/>
            <a:ext cx="3831318" cy="235962"/>
          </a:xfrm>
          <a:prstGeom prst="rect">
            <a:avLst/>
          </a:prstGeom>
        </p:spPr>
        <p:txBody>
          <a:bodyPr wrap="square">
            <a:spAutoFit/>
          </a:bodyPr>
          <a:lstStyle/>
          <a:p>
            <a:r>
              <a:rPr lang="en-US" sz="1400" dirty="0">
                <a:latin typeface="+mj-lt"/>
              </a:rPr>
              <a:t>https://solarsystem.nasa.gov/moons/jupiter-moons/europa/in-depth/</a:t>
            </a:r>
          </a:p>
        </p:txBody>
      </p:sp>
      <p:sp>
        <p:nvSpPr>
          <p:cNvPr id="5" name="Rectangle 4">
            <a:extLst>
              <a:ext uri="{FF2B5EF4-FFF2-40B4-BE49-F238E27FC236}">
                <a16:creationId xmlns:a16="http://schemas.microsoft.com/office/drawing/2014/main" id="{833AB782-CF6A-4525-9359-013FF5DB3B21}"/>
              </a:ext>
            </a:extLst>
          </p:cNvPr>
          <p:cNvSpPr/>
          <p:nvPr/>
        </p:nvSpPr>
        <p:spPr>
          <a:xfrm>
            <a:off x="8157109" y="6460502"/>
            <a:ext cx="910827" cy="276999"/>
          </a:xfrm>
          <a:prstGeom prst="rect">
            <a:avLst/>
          </a:prstGeom>
        </p:spPr>
        <p:txBody>
          <a:bodyPr wrap="none">
            <a:spAutoFit/>
          </a:bodyPr>
          <a:lstStyle/>
          <a:p>
            <a:r>
              <a:rPr lang="en-US" sz="1800" dirty="0">
                <a:solidFill>
                  <a:srgbClr val="FFFFFD"/>
                </a:solidFill>
                <a:latin typeface="Arial" panose="020B0604020202020204" pitchFamily="34" charset="0"/>
              </a:rPr>
              <a:t>NASA/JPL</a:t>
            </a:r>
            <a:endParaRPr lang="en-US" sz="1800" b="0" i="0" dirty="0">
              <a:solidFill>
                <a:srgbClr val="FFFFFD"/>
              </a:solidFill>
              <a:effectLst/>
              <a:latin typeface="Arial" panose="020B0604020202020204" pitchFamily="34" charset="0"/>
            </a:endParaRPr>
          </a:p>
        </p:txBody>
      </p:sp>
    </p:spTree>
    <p:extLst>
      <p:ext uri="{BB962C8B-B14F-4D97-AF65-F5344CB8AC3E}">
        <p14:creationId xmlns:p14="http://schemas.microsoft.com/office/powerpoint/2010/main" val="1334297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a:t>
            </a:r>
            <a:r>
              <a:rPr lang="en-US" dirty="0"/>
              <a:t>Clipper</a:t>
            </a:r>
            <a:endParaRPr lang="en-US" b="1" dirty="0"/>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427775" cy="4518206"/>
          </a:xfrm>
        </p:spPr>
        <p:txBody>
          <a:bodyPr/>
          <a:lstStyle/>
          <a:p>
            <a:r>
              <a:rPr lang="en-US" sz="2400" dirty="0"/>
              <a:t>Take measurements to determine if Europa could harbor conditions suitable for life.</a:t>
            </a:r>
          </a:p>
          <a:p>
            <a:r>
              <a:rPr lang="en-US" sz="2400" dirty="0"/>
              <a:t>40 to 50 close passes over Europa</a:t>
            </a:r>
          </a:p>
          <a:p>
            <a:r>
              <a:rPr lang="en-US" sz="2400" dirty="0"/>
              <a:t>Expected launch: 2024</a:t>
            </a:r>
          </a:p>
        </p:txBody>
      </p:sp>
      <p:pic>
        <p:nvPicPr>
          <p:cNvPr id="4098" name="Picture 2" descr="See the source image">
            <a:extLst>
              <a:ext uri="{FF2B5EF4-FFF2-40B4-BE49-F238E27FC236}">
                <a16:creationId xmlns:a16="http://schemas.microsoft.com/office/drawing/2014/main" id="{036C768A-53B2-45B1-AFEB-AFCEECD926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996646" y="668677"/>
            <a:ext cx="5147353" cy="61969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C20D388-7EDE-4A6F-A977-9E8B92AC7F58}"/>
              </a:ext>
            </a:extLst>
          </p:cNvPr>
          <p:cNvSpPr/>
          <p:nvPr/>
        </p:nvSpPr>
        <p:spPr>
          <a:xfrm>
            <a:off x="8378899" y="654388"/>
            <a:ext cx="803425" cy="194925"/>
          </a:xfrm>
          <a:prstGeom prst="rect">
            <a:avLst/>
          </a:prstGeom>
        </p:spPr>
        <p:txBody>
          <a:bodyPr wrap="none">
            <a:spAutoFit/>
          </a:bodyPr>
          <a:lstStyle/>
          <a:p>
            <a:r>
              <a:rPr lang="en-US" sz="1000" dirty="0">
                <a:solidFill>
                  <a:schemeClr val="bg1">
                    <a:lumMod val="95000"/>
                  </a:schemeClr>
                </a:solidFill>
                <a:latin typeface="Metropolis"/>
              </a:rPr>
              <a:t>NASA/JPL-Caltech</a:t>
            </a:r>
            <a:endParaRPr lang="en-US" sz="1000" dirty="0">
              <a:solidFill>
                <a:schemeClr val="bg1">
                  <a:lumMod val="95000"/>
                </a:schemeClr>
              </a:solidFill>
            </a:endParaRPr>
          </a:p>
        </p:txBody>
      </p:sp>
    </p:spTree>
    <p:extLst>
      <p:ext uri="{BB962C8B-B14F-4D97-AF65-F5344CB8AC3E}">
        <p14:creationId xmlns:p14="http://schemas.microsoft.com/office/powerpoint/2010/main" val="2682205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Lander</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953683" cy="4518206"/>
          </a:xfrm>
        </p:spPr>
        <p:txBody>
          <a:bodyPr/>
          <a:lstStyle/>
          <a:p>
            <a:r>
              <a:rPr lang="en-US" sz="2400" dirty="0"/>
              <a:t>Concept for a potential future mission that would look for signs of life in the icy surface material of Europa.</a:t>
            </a:r>
          </a:p>
          <a:p>
            <a:r>
              <a:rPr lang="en-US" sz="2400" dirty="0"/>
              <a:t>Collect samples from about 4 inches beneath the surface.</a:t>
            </a:r>
          </a:p>
          <a:p>
            <a:r>
              <a:rPr lang="en-US" sz="2400" dirty="0"/>
              <a:t>Analyze in miniature laboratory within the robotic lander.</a:t>
            </a:r>
            <a:endParaRPr lang="en-US" sz="2000" b="1" dirty="0"/>
          </a:p>
        </p:txBody>
      </p:sp>
      <p:pic>
        <p:nvPicPr>
          <p:cNvPr id="9" name="Content Placeholder 5" descr="A picture containing outdoor&#10;&#10;Description automatically generated">
            <a:extLst>
              <a:ext uri="{FF2B5EF4-FFF2-40B4-BE49-F238E27FC236}">
                <a16:creationId xmlns:a16="http://schemas.microsoft.com/office/drawing/2014/main" id="{A585FADB-FAAF-4239-9229-C45F394A743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11956" y="685800"/>
            <a:ext cx="4632044" cy="6172200"/>
          </a:xfrm>
          <a:prstGeom prst="rect">
            <a:avLst/>
          </a:prstGeom>
        </p:spPr>
      </p:pic>
      <p:sp>
        <p:nvSpPr>
          <p:cNvPr id="4" name="Rectangle 3">
            <a:extLst>
              <a:ext uri="{FF2B5EF4-FFF2-40B4-BE49-F238E27FC236}">
                <a16:creationId xmlns:a16="http://schemas.microsoft.com/office/drawing/2014/main" id="{229D4FB9-C159-4F5E-BD2B-13E15F8263A6}"/>
              </a:ext>
            </a:extLst>
          </p:cNvPr>
          <p:cNvSpPr/>
          <p:nvPr/>
        </p:nvSpPr>
        <p:spPr>
          <a:xfrm>
            <a:off x="7426566" y="654388"/>
            <a:ext cx="1758815" cy="194925"/>
          </a:xfrm>
          <a:prstGeom prst="rect">
            <a:avLst/>
          </a:prstGeom>
        </p:spPr>
        <p:txBody>
          <a:bodyPr wrap="none">
            <a:spAutoFit/>
          </a:bodyPr>
          <a:lstStyle/>
          <a:p>
            <a:r>
              <a:rPr lang="en-US" sz="1000" dirty="0">
                <a:solidFill>
                  <a:schemeClr val="bg1">
                    <a:lumMod val="95000"/>
                  </a:schemeClr>
                </a:solidFill>
                <a:latin typeface="Lora"/>
              </a:rPr>
              <a:t>Image credit: NASA / JPL-Caltech / M. Carroll.</a:t>
            </a:r>
            <a:endParaRPr lang="en-US" sz="1000" dirty="0">
              <a:solidFill>
                <a:schemeClr val="bg1">
                  <a:lumMod val="95000"/>
                </a:schemeClr>
              </a:solidFill>
            </a:endParaRPr>
          </a:p>
        </p:txBody>
      </p:sp>
    </p:spTree>
    <p:extLst>
      <p:ext uri="{BB962C8B-B14F-4D97-AF65-F5344CB8AC3E}">
        <p14:creationId xmlns:p14="http://schemas.microsoft.com/office/powerpoint/2010/main" val="4057373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Europa Lander</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3953683" cy="4518206"/>
          </a:xfrm>
        </p:spPr>
        <p:txBody>
          <a:bodyPr/>
          <a:lstStyle/>
          <a:p>
            <a:pPr marL="457200" indent="-457200">
              <a:buFont typeface="+mj-lt"/>
              <a:buAutoNum type="arabicPeriod"/>
            </a:pPr>
            <a:r>
              <a:rPr lang="en-US" sz="2400" dirty="0"/>
              <a:t>Search for evidence of biosignatures on Europa.</a:t>
            </a:r>
          </a:p>
          <a:p>
            <a:pPr marL="457200" indent="-457200">
              <a:buFont typeface="+mj-lt"/>
              <a:buAutoNum type="arabicPeriod"/>
            </a:pPr>
            <a:endParaRPr lang="en-US" sz="2400" dirty="0"/>
          </a:p>
          <a:p>
            <a:pPr marL="457200" indent="-457200">
              <a:buFont typeface="+mj-lt"/>
              <a:buAutoNum type="arabicPeriod"/>
            </a:pPr>
            <a:r>
              <a:rPr lang="en-US" sz="2400" dirty="0"/>
              <a:t>Assess the habitability of Europa via </a:t>
            </a:r>
            <a:r>
              <a:rPr lang="en-US" sz="2400" i="1" dirty="0"/>
              <a:t>in situ </a:t>
            </a:r>
            <a:r>
              <a:rPr lang="en-US" sz="2400" dirty="0"/>
              <a:t>techniques.</a:t>
            </a:r>
          </a:p>
          <a:p>
            <a:pPr marL="457200" indent="-457200">
              <a:buFont typeface="+mj-lt"/>
              <a:buAutoNum type="arabicPeriod"/>
            </a:pPr>
            <a:endParaRPr lang="en-US" sz="2400" dirty="0"/>
          </a:p>
          <a:p>
            <a:pPr marL="457200" indent="-457200">
              <a:buFont typeface="+mj-lt"/>
              <a:buAutoNum type="arabicPeriod"/>
            </a:pPr>
            <a:r>
              <a:rPr lang="en-US" sz="2400" dirty="0"/>
              <a:t>Characterize the surface and subsurface of Europa.</a:t>
            </a:r>
            <a:endParaRPr lang="en-US" sz="2400" b="1" dirty="0"/>
          </a:p>
        </p:txBody>
      </p:sp>
      <p:pic>
        <p:nvPicPr>
          <p:cNvPr id="9" name="Content Placeholder 5" descr="A picture containing outdoor&#10;&#10;Description automatically generated">
            <a:extLst>
              <a:ext uri="{FF2B5EF4-FFF2-40B4-BE49-F238E27FC236}">
                <a16:creationId xmlns:a16="http://schemas.microsoft.com/office/drawing/2014/main" id="{A585FADB-FAAF-4239-9229-C45F394A743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11956" y="685800"/>
            <a:ext cx="4632044" cy="6172200"/>
          </a:xfrm>
          <a:prstGeom prst="rect">
            <a:avLst/>
          </a:prstGeom>
        </p:spPr>
      </p:pic>
      <p:sp>
        <p:nvSpPr>
          <p:cNvPr id="5" name="Rectangle 4">
            <a:extLst>
              <a:ext uri="{FF2B5EF4-FFF2-40B4-BE49-F238E27FC236}">
                <a16:creationId xmlns:a16="http://schemas.microsoft.com/office/drawing/2014/main" id="{A7C04F63-E2CF-4772-9EF0-78BAE1C6A45A}"/>
              </a:ext>
            </a:extLst>
          </p:cNvPr>
          <p:cNvSpPr/>
          <p:nvPr/>
        </p:nvSpPr>
        <p:spPr>
          <a:xfrm>
            <a:off x="7426566" y="654388"/>
            <a:ext cx="1758815" cy="194925"/>
          </a:xfrm>
          <a:prstGeom prst="rect">
            <a:avLst/>
          </a:prstGeom>
        </p:spPr>
        <p:txBody>
          <a:bodyPr wrap="none">
            <a:spAutoFit/>
          </a:bodyPr>
          <a:lstStyle/>
          <a:p>
            <a:r>
              <a:rPr lang="en-US" sz="1000" dirty="0">
                <a:solidFill>
                  <a:schemeClr val="bg1">
                    <a:lumMod val="95000"/>
                  </a:schemeClr>
                </a:solidFill>
                <a:latin typeface="Lora"/>
              </a:rPr>
              <a:t>Image credit: NASA / JPL-Caltech / M. Carroll.</a:t>
            </a:r>
            <a:endParaRPr lang="en-US" sz="1000" dirty="0">
              <a:solidFill>
                <a:schemeClr val="bg1">
                  <a:lumMod val="95000"/>
                </a:schemeClr>
              </a:solidFill>
            </a:endParaRPr>
          </a:p>
        </p:txBody>
      </p:sp>
    </p:spTree>
    <p:extLst>
      <p:ext uri="{BB962C8B-B14F-4D97-AF65-F5344CB8AC3E}">
        <p14:creationId xmlns:p14="http://schemas.microsoft.com/office/powerpoint/2010/main" val="2905966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Mars Opposition and Equinox">
            <a:extLst>
              <a:ext uri="{FF2B5EF4-FFF2-40B4-BE49-F238E27FC236}">
                <a16:creationId xmlns:a16="http://schemas.microsoft.com/office/drawing/2014/main" id="{847D6201-D704-436D-99B5-14ADC2F555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1"/>
            <a:ext cx="9141713"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441763C1-6A55-427E-A4C3-FC717E038042}"/>
              </a:ext>
            </a:extLst>
          </p:cNvPr>
          <p:cNvSpPr txBox="1">
            <a:spLocks/>
          </p:cNvSpPr>
          <p:nvPr/>
        </p:nvSpPr>
        <p:spPr bwMode="auto">
          <a:xfrm>
            <a:off x="901117" y="160039"/>
            <a:ext cx="7543800" cy="3574778"/>
          </a:xfrm>
          <a:prstGeom prst="rect">
            <a:avLst/>
          </a:prstGeom>
          <a:noFill/>
          <a:ln w="9525">
            <a:noFill/>
            <a:miter lim="800000"/>
            <a:headEnd/>
            <a:tailEnd/>
          </a:ln>
          <a:effectLst>
            <a:outerShdw blurRad="50800" dist="38100" dir="2700000" algn="tl" rotWithShape="0">
              <a:prstClr val="black">
                <a:alpha val="40000"/>
              </a:prstClr>
            </a:outerShdw>
          </a:effectLst>
        </p:spPr>
        <p:txBody>
          <a:bodyPr vert="horz" wrap="square" lIns="91440" tIns="45720" rIns="91440" bIns="45720" numCol="1" rtlCol="0" anchor="b" anchorCtr="0" compatLnSpc="1">
            <a:prstTxWarp prst="textNoShape">
              <a:avLst/>
            </a:prstTxWarp>
            <a:normAutofit/>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pPr algn="ctr">
              <a:lnSpc>
                <a:spcPct val="90000"/>
              </a:lnSpc>
            </a:pPr>
            <a:r>
              <a:rPr lang="en-US" sz="4500" kern="1200" baseline="0" dirty="0">
                <a:solidFill>
                  <a:srgbClr val="FFFFFF"/>
                </a:solidFill>
              </a:rPr>
              <a:t>Was there life on Mars?</a:t>
            </a:r>
          </a:p>
        </p:txBody>
      </p:sp>
    </p:spTree>
    <p:extLst>
      <p:ext uri="{BB962C8B-B14F-4D97-AF65-F5344CB8AC3E}">
        <p14:creationId xmlns:p14="http://schemas.microsoft.com/office/powerpoint/2010/main" val="308540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6477D8-F648-481C-A3F8-9C03D1407D72}"/>
              </a:ext>
            </a:extLst>
          </p:cNvPr>
          <p:cNvSpPr>
            <a:spLocks noGrp="1"/>
          </p:cNvSpPr>
          <p:nvPr>
            <p:ph idx="1"/>
          </p:nvPr>
        </p:nvSpPr>
        <p:spPr>
          <a:xfrm>
            <a:off x="212601" y="1222625"/>
            <a:ext cx="4196235" cy="5137077"/>
          </a:xfrm>
        </p:spPr>
        <p:txBody>
          <a:bodyPr/>
          <a:lstStyle/>
          <a:p>
            <a:r>
              <a:rPr lang="en-US" sz="2400" dirty="0"/>
              <a:t>Mars is the fourth planet from the sun</a:t>
            </a:r>
          </a:p>
          <a:p>
            <a:pPr lvl="1"/>
            <a:r>
              <a:rPr lang="en-US" sz="2000" dirty="0"/>
              <a:t>No structured magnetic field</a:t>
            </a:r>
          </a:p>
          <a:p>
            <a:pPr lvl="1"/>
            <a:r>
              <a:rPr lang="en-US" sz="2000" dirty="0"/>
              <a:t>Mostly CO</a:t>
            </a:r>
            <a:r>
              <a:rPr lang="en-US" sz="2000" baseline="-25000" dirty="0"/>
              <a:t>2</a:t>
            </a:r>
            <a:r>
              <a:rPr lang="en-US" sz="2000" dirty="0"/>
              <a:t> atmosphere</a:t>
            </a:r>
          </a:p>
          <a:p>
            <a:pPr lvl="1"/>
            <a:r>
              <a:rPr lang="en-US" sz="2000" dirty="0"/>
              <a:t>Dust storms</a:t>
            </a:r>
          </a:p>
          <a:p>
            <a:pPr lvl="1"/>
            <a:r>
              <a:rPr lang="en-US" sz="2000" dirty="0"/>
              <a:t>Terrestrial (soil and rocky surface, rust)</a:t>
            </a:r>
          </a:p>
          <a:p>
            <a:pPr lvl="1"/>
            <a:r>
              <a:rPr lang="en-US" sz="2000" dirty="0"/>
              <a:t>Polar ice caps of frozen water</a:t>
            </a:r>
          </a:p>
          <a:p>
            <a:pPr lvl="1"/>
            <a:r>
              <a:rPr lang="en-US" sz="2000" dirty="0"/>
              <a:t>No liquid water</a:t>
            </a:r>
          </a:p>
          <a:p>
            <a:pPr lvl="1"/>
            <a:r>
              <a:rPr lang="en-US" sz="2000" dirty="0"/>
              <a:t>Volcanoes, craters, mountains, and canyons</a:t>
            </a:r>
          </a:p>
          <a:p>
            <a:pPr lvl="1"/>
            <a:r>
              <a:rPr lang="en-US" sz="2000" dirty="0"/>
              <a:t>Rocky mantel</a:t>
            </a:r>
          </a:p>
          <a:p>
            <a:pPr lvl="1"/>
            <a:r>
              <a:rPr lang="en-US" sz="2000"/>
              <a:t>Iron rich </a:t>
            </a:r>
            <a:r>
              <a:rPr lang="en-US" sz="2000" dirty="0"/>
              <a:t>core</a:t>
            </a:r>
          </a:p>
        </p:txBody>
      </p:sp>
      <p:sp>
        <p:nvSpPr>
          <p:cNvPr id="2" name="Rectangle 1">
            <a:extLst>
              <a:ext uri="{FF2B5EF4-FFF2-40B4-BE49-F238E27FC236}">
                <a16:creationId xmlns:a16="http://schemas.microsoft.com/office/drawing/2014/main" id="{F6FD560E-A709-4E28-BD38-816AA45D5100}"/>
              </a:ext>
            </a:extLst>
          </p:cNvPr>
          <p:cNvSpPr/>
          <p:nvPr/>
        </p:nvSpPr>
        <p:spPr>
          <a:xfrm>
            <a:off x="0" y="6622038"/>
            <a:ext cx="2937022" cy="235962"/>
          </a:xfrm>
          <a:prstGeom prst="rect">
            <a:avLst/>
          </a:prstGeom>
        </p:spPr>
        <p:txBody>
          <a:bodyPr wrap="none">
            <a:spAutoFit/>
          </a:bodyPr>
          <a:lstStyle/>
          <a:p>
            <a:r>
              <a:rPr lang="en-US" sz="1400" dirty="0">
                <a:latin typeface="+mj-lt"/>
              </a:rPr>
              <a:t>https://solarsystem.nasa.gov/planets/mars/in-depth/</a:t>
            </a:r>
          </a:p>
        </p:txBody>
      </p:sp>
      <p:pic>
        <p:nvPicPr>
          <p:cNvPr id="12290" name="Picture 2" descr="Mars Under the Microscope stretched">
            <a:extLst>
              <a:ext uri="{FF2B5EF4-FFF2-40B4-BE49-F238E27FC236}">
                <a16:creationId xmlns:a16="http://schemas.microsoft.com/office/drawing/2014/main" id="{678B6C72-BE93-47B1-A9D0-09213965EFF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408837" y="698643"/>
            <a:ext cx="4735164" cy="61593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BAFC5BD-DB2A-44C6-BA18-073EEB8A3047}"/>
              </a:ext>
            </a:extLst>
          </p:cNvPr>
          <p:cNvSpPr/>
          <p:nvPr/>
        </p:nvSpPr>
        <p:spPr>
          <a:xfrm>
            <a:off x="6845481" y="6493798"/>
            <a:ext cx="2319866" cy="256480"/>
          </a:xfrm>
          <a:prstGeom prst="rect">
            <a:avLst/>
          </a:prstGeom>
        </p:spPr>
        <p:txBody>
          <a:bodyPr wrap="none">
            <a:spAutoFit/>
          </a:bodyPr>
          <a:lstStyle/>
          <a:p>
            <a:r>
              <a:rPr lang="en-US" sz="1600" b="1" dirty="0">
                <a:solidFill>
                  <a:srgbClr val="DDDDDD"/>
                </a:solidFill>
                <a:latin typeface="Arial" panose="020B0604020202020204" pitchFamily="34" charset="0"/>
              </a:rPr>
              <a:t>NASA/JPL/US Geological Survey</a:t>
            </a:r>
            <a:endParaRPr lang="en-US" sz="1600" b="1" dirty="0"/>
          </a:p>
        </p:txBody>
      </p:sp>
    </p:spTree>
    <p:extLst>
      <p:ext uri="{BB962C8B-B14F-4D97-AF65-F5344CB8AC3E}">
        <p14:creationId xmlns:p14="http://schemas.microsoft.com/office/powerpoint/2010/main" val="2032554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ee the source image">
            <a:extLst>
              <a:ext uri="{FF2B5EF4-FFF2-40B4-BE49-F238E27FC236}">
                <a16:creationId xmlns:a16="http://schemas.microsoft.com/office/drawing/2014/main" id="{F8DF4819-335C-43B4-A960-E7424072643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698643"/>
            <a:ext cx="9143999" cy="61593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CC7D035-E3D5-47D2-A908-F2E090370EAC}"/>
              </a:ext>
            </a:extLst>
          </p:cNvPr>
          <p:cNvSpPr>
            <a:spLocks noGrp="1"/>
          </p:cNvSpPr>
          <p:nvPr>
            <p:ph type="title"/>
          </p:nvPr>
        </p:nvSpPr>
        <p:spPr>
          <a:xfrm>
            <a:off x="342899" y="1023974"/>
            <a:ext cx="8458200" cy="566737"/>
          </a:xfrm>
        </p:spPr>
        <p:txBody>
          <a:bodyPr/>
          <a:lstStyle/>
          <a:p>
            <a:r>
              <a:rPr lang="en-US" dirty="0">
                <a:solidFill>
                  <a:schemeClr val="bg1"/>
                </a:solidFill>
              </a:rPr>
              <a:t>Mars 2020 Mission</a:t>
            </a:r>
          </a:p>
        </p:txBody>
      </p:sp>
      <p:sp>
        <p:nvSpPr>
          <p:cNvPr id="4" name="TextBox 3">
            <a:extLst>
              <a:ext uri="{FF2B5EF4-FFF2-40B4-BE49-F238E27FC236}">
                <a16:creationId xmlns:a16="http://schemas.microsoft.com/office/drawing/2014/main" id="{9CFAAE21-4CCF-4A98-A4E9-27B8B8EC4E07}"/>
              </a:ext>
            </a:extLst>
          </p:cNvPr>
          <p:cNvSpPr txBox="1"/>
          <p:nvPr/>
        </p:nvSpPr>
        <p:spPr>
          <a:xfrm>
            <a:off x="452063" y="4240658"/>
            <a:ext cx="1188146" cy="584775"/>
          </a:xfrm>
          <a:prstGeom prst="rect">
            <a:avLst/>
          </a:prstGeom>
          <a:noFill/>
        </p:spPr>
        <p:txBody>
          <a:bodyPr wrap="none" rtlCol="0">
            <a:spAutoFit/>
          </a:bodyPr>
          <a:lstStyle/>
          <a:p>
            <a:r>
              <a:rPr lang="en-US" b="1" dirty="0">
                <a:solidFill>
                  <a:schemeClr val="bg1"/>
                </a:solidFill>
                <a:latin typeface="+mj-lt"/>
              </a:rPr>
              <a:t>Ingenuity </a:t>
            </a:r>
          </a:p>
          <a:p>
            <a:r>
              <a:rPr lang="en-US" b="1" dirty="0">
                <a:solidFill>
                  <a:schemeClr val="bg1"/>
                </a:solidFill>
                <a:latin typeface="+mj-lt"/>
              </a:rPr>
              <a:t>Helicopter</a:t>
            </a:r>
          </a:p>
        </p:txBody>
      </p:sp>
      <p:sp>
        <p:nvSpPr>
          <p:cNvPr id="6" name="TextBox 5">
            <a:extLst>
              <a:ext uri="{FF2B5EF4-FFF2-40B4-BE49-F238E27FC236}">
                <a16:creationId xmlns:a16="http://schemas.microsoft.com/office/drawing/2014/main" id="{2DEF8339-B5E9-4429-BA27-498763D7C75C}"/>
              </a:ext>
            </a:extLst>
          </p:cNvPr>
          <p:cNvSpPr txBox="1"/>
          <p:nvPr/>
        </p:nvSpPr>
        <p:spPr>
          <a:xfrm>
            <a:off x="5104542" y="4533045"/>
            <a:ext cx="1516762" cy="584775"/>
          </a:xfrm>
          <a:prstGeom prst="rect">
            <a:avLst/>
          </a:prstGeom>
          <a:noFill/>
        </p:spPr>
        <p:txBody>
          <a:bodyPr wrap="none" rtlCol="0">
            <a:spAutoFit/>
          </a:bodyPr>
          <a:lstStyle/>
          <a:p>
            <a:r>
              <a:rPr lang="en-US" b="1" dirty="0">
                <a:solidFill>
                  <a:schemeClr val="bg1"/>
                </a:solidFill>
                <a:latin typeface="+mj-lt"/>
              </a:rPr>
              <a:t>Perseverance</a:t>
            </a:r>
          </a:p>
          <a:p>
            <a:r>
              <a:rPr lang="en-US" b="1" dirty="0">
                <a:solidFill>
                  <a:schemeClr val="bg1"/>
                </a:solidFill>
                <a:latin typeface="+mj-lt"/>
              </a:rPr>
              <a:t>Rover</a:t>
            </a:r>
          </a:p>
        </p:txBody>
      </p:sp>
      <p:sp>
        <p:nvSpPr>
          <p:cNvPr id="3" name="Rectangle 2">
            <a:extLst>
              <a:ext uri="{FF2B5EF4-FFF2-40B4-BE49-F238E27FC236}">
                <a16:creationId xmlns:a16="http://schemas.microsoft.com/office/drawing/2014/main" id="{1AAF90EC-B48D-4D9B-86A5-C65A3962ED1D}"/>
              </a:ext>
            </a:extLst>
          </p:cNvPr>
          <p:cNvSpPr/>
          <p:nvPr/>
        </p:nvSpPr>
        <p:spPr>
          <a:xfrm>
            <a:off x="0" y="6568002"/>
            <a:ext cx="1988045" cy="194925"/>
          </a:xfrm>
          <a:prstGeom prst="rect">
            <a:avLst/>
          </a:prstGeom>
        </p:spPr>
        <p:txBody>
          <a:bodyPr wrap="none">
            <a:spAutoFit/>
          </a:bodyPr>
          <a:lstStyle/>
          <a:p>
            <a:r>
              <a:rPr lang="en-US" sz="1000" cap="all" dirty="0">
                <a:solidFill>
                  <a:schemeClr val="bg1"/>
                </a:solidFill>
                <a:latin typeface="+mj-lt"/>
              </a:rPr>
              <a:t>Image Credit: NASA/JPL-CALTECH/MSSS</a:t>
            </a:r>
            <a:endParaRPr lang="en-US" sz="1000" dirty="0">
              <a:solidFill>
                <a:schemeClr val="bg1"/>
              </a:solidFill>
              <a:latin typeface="+mj-lt"/>
            </a:endParaRPr>
          </a:p>
        </p:txBody>
      </p:sp>
    </p:spTree>
    <p:extLst>
      <p:ext uri="{BB962C8B-B14F-4D97-AF65-F5344CB8AC3E}">
        <p14:creationId xmlns:p14="http://schemas.microsoft.com/office/powerpoint/2010/main" val="5199422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b="1" dirty="0"/>
              <a:t>Mars 2020</a:t>
            </a:r>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8328832" cy="4518206"/>
          </a:xfrm>
        </p:spPr>
        <p:txBody>
          <a:bodyPr/>
          <a:lstStyle/>
          <a:p>
            <a:r>
              <a:rPr lang="en-US" sz="2400" dirty="0"/>
              <a:t>Investigate Jezero Crater for evidence of past life</a:t>
            </a:r>
          </a:p>
          <a:p>
            <a:r>
              <a:rPr lang="en-US" sz="2400" dirty="0"/>
              <a:t>Collect samples of soil and rock, and cache them for potential return to Earth</a:t>
            </a:r>
          </a:p>
        </p:txBody>
      </p:sp>
      <p:pic>
        <p:nvPicPr>
          <p:cNvPr id="14338" name="Picture 2" descr="This illustration depicts NASA's Perseverance rover operating on the surface of Mars.">
            <a:extLst>
              <a:ext uri="{FF2B5EF4-FFF2-40B4-BE49-F238E27FC236}">
                <a16:creationId xmlns:a16="http://schemas.microsoft.com/office/drawing/2014/main" id="{7DC2E502-FB30-434A-9629-B0098D6B1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91238"/>
            <a:ext cx="6096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A2E7D17-C8DD-446B-918B-A97407793694}"/>
              </a:ext>
            </a:extLst>
          </p:cNvPr>
          <p:cNvSpPr/>
          <p:nvPr/>
        </p:nvSpPr>
        <p:spPr>
          <a:xfrm>
            <a:off x="1524000" y="6102849"/>
            <a:ext cx="1340432" cy="256480"/>
          </a:xfrm>
          <a:prstGeom prst="rect">
            <a:avLst/>
          </a:prstGeom>
        </p:spPr>
        <p:txBody>
          <a:bodyPr wrap="none">
            <a:spAutoFit/>
          </a:bodyPr>
          <a:lstStyle/>
          <a:p>
            <a:r>
              <a:rPr lang="en-US" sz="1600" dirty="0">
                <a:solidFill>
                  <a:srgbClr val="DDDDDD"/>
                </a:solidFill>
                <a:latin typeface="Arial" panose="020B0604020202020204" pitchFamily="34" charset="0"/>
              </a:rPr>
              <a:t>NASA/JPL-Caltech</a:t>
            </a:r>
            <a:endParaRPr lang="en-US" sz="1600" dirty="0"/>
          </a:p>
        </p:txBody>
      </p:sp>
    </p:spTree>
    <p:extLst>
      <p:ext uri="{BB962C8B-B14F-4D97-AF65-F5344CB8AC3E}">
        <p14:creationId xmlns:p14="http://schemas.microsoft.com/office/powerpoint/2010/main" val="2552562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555-FA84-43D1-B03B-5ACB3F5F3159}"/>
              </a:ext>
            </a:extLst>
          </p:cNvPr>
          <p:cNvSpPr>
            <a:spLocks noGrp="1"/>
          </p:cNvSpPr>
          <p:nvPr>
            <p:ph type="title"/>
          </p:nvPr>
        </p:nvSpPr>
        <p:spPr>
          <a:xfrm>
            <a:off x="332566" y="849313"/>
            <a:ext cx="8328833" cy="566737"/>
          </a:xfrm>
        </p:spPr>
        <p:txBody>
          <a:bodyPr/>
          <a:lstStyle/>
          <a:p>
            <a:r>
              <a:rPr lang="en-US" dirty="0"/>
              <a:t>Sample Retrieval Lander</a:t>
            </a:r>
            <a:endParaRPr lang="en-US" b="1" dirty="0"/>
          </a:p>
        </p:txBody>
      </p:sp>
      <p:sp>
        <p:nvSpPr>
          <p:cNvPr id="3" name="Content Placeholder 2">
            <a:extLst>
              <a:ext uri="{FF2B5EF4-FFF2-40B4-BE49-F238E27FC236}">
                <a16:creationId xmlns:a16="http://schemas.microsoft.com/office/drawing/2014/main" id="{05163802-F1AB-4F3C-88FB-F6001E33C92B}"/>
              </a:ext>
            </a:extLst>
          </p:cNvPr>
          <p:cNvSpPr>
            <a:spLocks noGrp="1"/>
          </p:cNvSpPr>
          <p:nvPr>
            <p:ph idx="1"/>
          </p:nvPr>
        </p:nvSpPr>
        <p:spPr>
          <a:xfrm>
            <a:off x="332567" y="1584643"/>
            <a:ext cx="8328832" cy="4518206"/>
          </a:xfrm>
        </p:spPr>
        <p:txBody>
          <a:bodyPr/>
          <a:lstStyle/>
          <a:p>
            <a:r>
              <a:rPr lang="en-US" sz="2400" dirty="0"/>
              <a:t>Collects the samples left behind by Perseverance Rover and delivers them to the ascent rocket</a:t>
            </a:r>
          </a:p>
          <a:p>
            <a:r>
              <a:rPr lang="en-US" sz="2400" dirty="0"/>
              <a:t>Mars ascent vehicle will launch the sample return canister to a low Mars orbit.</a:t>
            </a:r>
            <a:endParaRPr lang="en-US" sz="2000" b="1" dirty="0"/>
          </a:p>
        </p:txBody>
      </p:sp>
      <p:pic>
        <p:nvPicPr>
          <p:cNvPr id="6" name="Picture 2" descr="This illustration shows a concept of how the NASA Mars Ascent Vehicle could be launched from the surface of Mars in one step of the Mars sample return mission.">
            <a:extLst>
              <a:ext uri="{FF2B5EF4-FFF2-40B4-BE49-F238E27FC236}">
                <a16:creationId xmlns:a16="http://schemas.microsoft.com/office/drawing/2014/main" id="{51F64DA2-4FAA-4049-AE0C-55A0554679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055" y="3429000"/>
            <a:ext cx="4572000" cy="341550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6BEE922-FF60-494B-9DAB-72D5CBA73DBB}"/>
              </a:ext>
            </a:extLst>
          </p:cNvPr>
          <p:cNvSpPr/>
          <p:nvPr/>
        </p:nvSpPr>
        <p:spPr>
          <a:xfrm>
            <a:off x="2160055" y="3429000"/>
            <a:ext cx="915635" cy="194925"/>
          </a:xfrm>
          <a:prstGeom prst="rect">
            <a:avLst/>
          </a:prstGeom>
        </p:spPr>
        <p:txBody>
          <a:bodyPr wrap="none">
            <a:spAutoFit/>
          </a:bodyPr>
          <a:lstStyle/>
          <a:p>
            <a:r>
              <a:rPr lang="en-US" sz="1000" dirty="0">
                <a:latin typeface="+mj-lt"/>
              </a:rPr>
              <a:t>NASA/JPL-</a:t>
            </a:r>
            <a:r>
              <a:rPr lang="en-US" sz="1000" dirty="0" err="1">
                <a:latin typeface="+mj-lt"/>
              </a:rPr>
              <a:t>Catlech</a:t>
            </a:r>
            <a:endParaRPr lang="en-US" sz="1000" dirty="0">
              <a:latin typeface="+mj-lt"/>
            </a:endParaRPr>
          </a:p>
        </p:txBody>
      </p:sp>
    </p:spTree>
    <p:extLst>
      <p:ext uri="{BB962C8B-B14F-4D97-AF65-F5344CB8AC3E}">
        <p14:creationId xmlns:p14="http://schemas.microsoft.com/office/powerpoint/2010/main" val="4292753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C2D8-A024-4DD3-B98F-05C38DEBF9F1}"/>
              </a:ext>
            </a:extLst>
          </p:cNvPr>
          <p:cNvSpPr>
            <a:spLocks noGrp="1"/>
          </p:cNvSpPr>
          <p:nvPr>
            <p:ph type="title"/>
          </p:nvPr>
        </p:nvSpPr>
        <p:spPr/>
        <p:txBody>
          <a:bodyPr/>
          <a:lstStyle/>
          <a:p>
            <a:r>
              <a:rPr lang="en-US" dirty="0"/>
              <a:t>“Clean” is relative</a:t>
            </a:r>
          </a:p>
        </p:txBody>
      </p:sp>
      <p:sp>
        <p:nvSpPr>
          <p:cNvPr id="3" name="Content Placeholder 2">
            <a:extLst>
              <a:ext uri="{FF2B5EF4-FFF2-40B4-BE49-F238E27FC236}">
                <a16:creationId xmlns:a16="http://schemas.microsoft.com/office/drawing/2014/main" id="{DE665EFD-DC08-4839-A67D-773278BB3077}"/>
              </a:ext>
            </a:extLst>
          </p:cNvPr>
          <p:cNvSpPr>
            <a:spLocks noGrp="1"/>
          </p:cNvSpPr>
          <p:nvPr>
            <p:ph idx="1"/>
          </p:nvPr>
        </p:nvSpPr>
        <p:spPr>
          <a:xfrm>
            <a:off x="461171" y="1489131"/>
            <a:ext cx="4788923" cy="4572000"/>
          </a:xfrm>
        </p:spPr>
        <p:txBody>
          <a:bodyPr/>
          <a:lstStyle/>
          <a:p>
            <a:r>
              <a:rPr lang="en-US" dirty="0"/>
              <a:t>Strict rules limit contaminants from Earth</a:t>
            </a:r>
          </a:p>
          <a:p>
            <a:r>
              <a:rPr lang="en-US" dirty="0"/>
              <a:t>Sample handling hardware must be very clean</a:t>
            </a:r>
          </a:p>
          <a:p>
            <a:pPr lvl="1"/>
            <a:r>
              <a:rPr lang="en-US" sz="2200" dirty="0"/>
              <a:t>Sample tubes</a:t>
            </a:r>
          </a:p>
          <a:p>
            <a:pPr lvl="1"/>
            <a:r>
              <a:rPr lang="en-US" sz="2200" dirty="0"/>
              <a:t>Sample scoops/drills</a:t>
            </a:r>
          </a:p>
          <a:p>
            <a:pPr lvl="1"/>
            <a:r>
              <a:rPr lang="en-US" sz="2200" dirty="0"/>
              <a:t>Anything contacting samples</a:t>
            </a:r>
            <a:endParaRPr lang="en-US" dirty="0"/>
          </a:p>
          <a:p>
            <a:r>
              <a:rPr lang="en-US" dirty="0"/>
              <a:t>Mars 2020 tubes - novel cleaning process</a:t>
            </a:r>
          </a:p>
        </p:txBody>
      </p:sp>
      <p:grpSp>
        <p:nvGrpSpPr>
          <p:cNvPr id="6" name="Group 5">
            <a:extLst>
              <a:ext uri="{FF2B5EF4-FFF2-40B4-BE49-F238E27FC236}">
                <a16:creationId xmlns:a16="http://schemas.microsoft.com/office/drawing/2014/main" id="{65BA63CE-A26C-412B-8E59-0F3879ECAB49}"/>
              </a:ext>
            </a:extLst>
          </p:cNvPr>
          <p:cNvGrpSpPr/>
          <p:nvPr/>
        </p:nvGrpSpPr>
        <p:grpSpPr>
          <a:xfrm>
            <a:off x="5481694" y="1427485"/>
            <a:ext cx="3343807" cy="4695292"/>
            <a:chOff x="563335" y="1416050"/>
            <a:chExt cx="2401041" cy="3200400"/>
          </a:xfrm>
        </p:grpSpPr>
        <p:pic>
          <p:nvPicPr>
            <p:cNvPr id="7" name="Picture 2">
              <a:extLst>
                <a:ext uri="{FF2B5EF4-FFF2-40B4-BE49-F238E27FC236}">
                  <a16:creationId xmlns:a16="http://schemas.microsoft.com/office/drawing/2014/main" id="{879EE891-2B4D-40D4-B017-189F4AAF9E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335" y="1416050"/>
              <a:ext cx="2401041" cy="3200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0256736-8728-421D-A0FA-E61FA60A6516}"/>
                </a:ext>
              </a:extLst>
            </p:cNvPr>
            <p:cNvSpPr txBox="1"/>
            <p:nvPr/>
          </p:nvSpPr>
          <p:spPr>
            <a:xfrm>
              <a:off x="1970507" y="4397678"/>
              <a:ext cx="993869" cy="146851"/>
            </a:xfrm>
            <a:prstGeom prst="rect">
              <a:avLst/>
            </a:prstGeom>
            <a:noFill/>
          </p:spPr>
          <p:txBody>
            <a:bodyPr wrap="square" rtlCol="0">
              <a:spAutoFit/>
            </a:bodyPr>
            <a:lstStyle/>
            <a:p>
              <a:r>
                <a:rPr lang="en-US" sz="1200" dirty="0">
                  <a:latin typeface="+mn-lt"/>
                </a:rPr>
                <a:t>Image Credit: NASA/JPL</a:t>
              </a:r>
            </a:p>
          </p:txBody>
        </p:sp>
      </p:grpSp>
    </p:spTree>
    <p:extLst>
      <p:ext uri="{BB962C8B-B14F-4D97-AF65-F5344CB8AC3E}">
        <p14:creationId xmlns:p14="http://schemas.microsoft.com/office/powerpoint/2010/main" val="1859512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JAMES NEWTON, LEFT, PHILLIP THOMPSON, CENTER, AND DAVID LAWRENCE, RIGHT PREPARE COMPOSITE TOOL FOR CURE IN 18' X 20' AUTOCLAVE IN BUILDING 4707">
            <a:extLst>
              <a:ext uri="{FF2B5EF4-FFF2-40B4-BE49-F238E27FC236}">
                <a16:creationId xmlns:a16="http://schemas.microsoft.com/office/drawing/2014/main" id="{BF8D698B-298E-4AA3-AB49-4CA2D97587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261" y="860172"/>
            <a:ext cx="2930060" cy="204188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7FD8324-EB7E-4454-BC71-FD7BE80BBB20}"/>
              </a:ext>
            </a:extLst>
          </p:cNvPr>
          <p:cNvSpPr/>
          <p:nvPr/>
        </p:nvSpPr>
        <p:spPr>
          <a:xfrm>
            <a:off x="403261" y="2627921"/>
            <a:ext cx="1898199" cy="215444"/>
          </a:xfrm>
          <a:prstGeom prst="rect">
            <a:avLst/>
          </a:prstGeom>
        </p:spPr>
        <p:txBody>
          <a:bodyPr wrap="square">
            <a:spAutoFit/>
          </a:bodyPr>
          <a:lstStyle/>
          <a:p>
            <a:r>
              <a:rPr lang="en-US" sz="1200" dirty="0">
                <a:solidFill>
                  <a:srgbClr val="81AEFB"/>
                </a:solidFill>
                <a:latin typeface="+mj-lt"/>
              </a:rPr>
              <a:t>NASA/MSFC</a:t>
            </a:r>
            <a:endParaRPr lang="en-US" sz="1200" dirty="0">
              <a:latin typeface="+mj-lt"/>
            </a:endParaRPr>
          </a:p>
        </p:txBody>
      </p:sp>
      <p:pic>
        <p:nvPicPr>
          <p:cNvPr id="9" name="Picture 2" descr="This photograph depicts the International Space Station's (ISS) Joint Airlock Module undergoing exhaustive structural and systems testing in the Space Station manufacturing facility at the Marshall Space Flight Center (MSFC) prior to shipment to the Kennedy Space Center. The Airlock includes two sections. The larger equipment lock, on the left, will store spacesuits and associated gear and the narrower crewlock is on the right, from which the astronauts will exit into space for extravehicular activity. The airlock is 18 feet long and has a mass of about 13,500 pounds. It was launched to the station aboard the Space Shuttle orbiter Atlantis (STS-104 mission) on July 12, 2001. The MSFC is playing a primary role in NASA's development, manufacturing, and operations of the ISS.">
            <a:extLst>
              <a:ext uri="{FF2B5EF4-FFF2-40B4-BE49-F238E27FC236}">
                <a16:creationId xmlns:a16="http://schemas.microsoft.com/office/drawing/2014/main" id="{55F767CE-CC21-496C-BB2F-C366E7AC16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206" y="3526149"/>
            <a:ext cx="2477284" cy="245963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12BA517-4C8D-41CC-BD95-638E46C52531}"/>
              </a:ext>
            </a:extLst>
          </p:cNvPr>
          <p:cNvSpPr/>
          <p:nvPr/>
        </p:nvSpPr>
        <p:spPr>
          <a:xfrm>
            <a:off x="373788" y="3526149"/>
            <a:ext cx="1494503" cy="235962"/>
          </a:xfrm>
          <a:prstGeom prst="rect">
            <a:avLst/>
          </a:prstGeom>
        </p:spPr>
        <p:txBody>
          <a:bodyPr wrap="square">
            <a:spAutoFit/>
          </a:bodyPr>
          <a:lstStyle/>
          <a:p>
            <a:r>
              <a:rPr lang="en-US" sz="1400" dirty="0">
                <a:solidFill>
                  <a:srgbClr val="81AEFB"/>
                </a:solidFill>
                <a:latin typeface="+mj-lt"/>
              </a:rPr>
              <a:t>NASA/MSFC</a:t>
            </a:r>
            <a:endParaRPr lang="en-US" sz="1400" dirty="0">
              <a:latin typeface="+mj-lt"/>
            </a:endParaRPr>
          </a:p>
        </p:txBody>
      </p:sp>
      <p:sp>
        <p:nvSpPr>
          <p:cNvPr id="12" name="TextBox 11">
            <a:extLst>
              <a:ext uri="{FF2B5EF4-FFF2-40B4-BE49-F238E27FC236}">
                <a16:creationId xmlns:a16="http://schemas.microsoft.com/office/drawing/2014/main" id="{CF924005-BCE5-45AD-B5EE-E2A72737E167}"/>
              </a:ext>
            </a:extLst>
          </p:cNvPr>
          <p:cNvSpPr txBox="1"/>
          <p:nvPr/>
        </p:nvSpPr>
        <p:spPr>
          <a:xfrm>
            <a:off x="389205" y="6021923"/>
            <a:ext cx="2477283" cy="502702"/>
          </a:xfrm>
          <a:prstGeom prst="rect">
            <a:avLst/>
          </a:prstGeom>
          <a:noFill/>
        </p:spPr>
        <p:txBody>
          <a:bodyPr wrap="square">
            <a:spAutoFit/>
          </a:bodyPr>
          <a:lstStyle/>
          <a:p>
            <a:r>
              <a:rPr lang="en-US" sz="2000" dirty="0">
                <a:latin typeface="+mj-lt"/>
              </a:rPr>
              <a:t>Novel cleaning methods</a:t>
            </a:r>
          </a:p>
          <a:p>
            <a:r>
              <a:rPr lang="en-US" sz="2000" dirty="0">
                <a:latin typeface="+mj-lt"/>
              </a:rPr>
              <a:t>Manufacturing credit</a:t>
            </a:r>
            <a:endParaRPr lang="en-US" sz="1400" dirty="0">
              <a:latin typeface="+mj-lt"/>
            </a:endParaRPr>
          </a:p>
        </p:txBody>
      </p:sp>
      <p:pic>
        <p:nvPicPr>
          <p:cNvPr id="13" name="Picture 2" descr="NASA Wide-field Infrared Survey Explorer spacecraft sits with its protective covering. ">
            <a:extLst>
              <a:ext uri="{FF2B5EF4-FFF2-40B4-BE49-F238E27FC236}">
                <a16:creationId xmlns:a16="http://schemas.microsoft.com/office/drawing/2014/main" id="{D18F71FB-A7F5-4BC9-B103-CB1767A783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1073" y="2642416"/>
            <a:ext cx="2312011" cy="345721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F8E78CA7-CAE4-4E9E-9411-E4DD1B528A36}"/>
              </a:ext>
            </a:extLst>
          </p:cNvPr>
          <p:cNvSpPr/>
          <p:nvPr/>
        </p:nvSpPr>
        <p:spPr>
          <a:xfrm>
            <a:off x="6491074" y="2627921"/>
            <a:ext cx="1906018" cy="235962"/>
          </a:xfrm>
          <a:prstGeom prst="rect">
            <a:avLst/>
          </a:prstGeom>
        </p:spPr>
        <p:txBody>
          <a:bodyPr wrap="square">
            <a:spAutoFit/>
          </a:bodyPr>
          <a:lstStyle/>
          <a:p>
            <a:r>
              <a:rPr lang="en-US" sz="1400" dirty="0">
                <a:solidFill>
                  <a:srgbClr val="DDDDDD"/>
                </a:solidFill>
                <a:latin typeface="Arial" panose="020B0604020202020204" pitchFamily="34" charset="0"/>
              </a:rPr>
              <a:t>NASA/JPL-Caltech</a:t>
            </a:r>
            <a:endParaRPr lang="en-US" sz="1400" dirty="0"/>
          </a:p>
        </p:txBody>
      </p:sp>
      <p:sp>
        <p:nvSpPr>
          <p:cNvPr id="16" name="TextBox 15">
            <a:extLst>
              <a:ext uri="{FF2B5EF4-FFF2-40B4-BE49-F238E27FC236}">
                <a16:creationId xmlns:a16="http://schemas.microsoft.com/office/drawing/2014/main" id="{4C5C71DF-42D4-4F8A-9201-EDF111815308}"/>
              </a:ext>
            </a:extLst>
          </p:cNvPr>
          <p:cNvSpPr txBox="1"/>
          <p:nvPr/>
        </p:nvSpPr>
        <p:spPr>
          <a:xfrm>
            <a:off x="6491073" y="6099629"/>
            <a:ext cx="2296594" cy="502702"/>
          </a:xfrm>
          <a:prstGeom prst="rect">
            <a:avLst/>
          </a:prstGeom>
          <a:noFill/>
        </p:spPr>
        <p:txBody>
          <a:bodyPr wrap="square">
            <a:spAutoFit/>
          </a:bodyPr>
          <a:lstStyle/>
          <a:p>
            <a:r>
              <a:rPr lang="en-US" sz="2000" dirty="0">
                <a:latin typeface="+mj-lt"/>
              </a:rPr>
              <a:t>Bio-barriers/ bagging</a:t>
            </a:r>
          </a:p>
          <a:p>
            <a:r>
              <a:rPr lang="en-US" sz="2000" dirty="0">
                <a:latin typeface="+mj-lt"/>
              </a:rPr>
              <a:t>HEPA filters</a:t>
            </a:r>
          </a:p>
        </p:txBody>
      </p:sp>
      <p:pic>
        <p:nvPicPr>
          <p:cNvPr id="17" name="Picture 4" descr="Rare new microbe found  in two distant clean rooms">
            <a:extLst>
              <a:ext uri="{FF2B5EF4-FFF2-40B4-BE49-F238E27FC236}">
                <a16:creationId xmlns:a16="http://schemas.microsoft.com/office/drawing/2014/main" id="{61223278-B8C3-4DB0-AB12-DC9AB4246E03}"/>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3430731" y="860172"/>
            <a:ext cx="2930060" cy="219342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4D1A286F-58B8-4374-BE97-46FCE9F5348B}"/>
              </a:ext>
            </a:extLst>
          </p:cNvPr>
          <p:cNvSpPr/>
          <p:nvPr/>
        </p:nvSpPr>
        <p:spPr>
          <a:xfrm>
            <a:off x="3430730" y="2794335"/>
            <a:ext cx="2350839" cy="215444"/>
          </a:xfrm>
          <a:prstGeom prst="rect">
            <a:avLst/>
          </a:prstGeom>
        </p:spPr>
        <p:txBody>
          <a:bodyPr wrap="square">
            <a:spAutoFit/>
          </a:bodyPr>
          <a:lstStyle/>
          <a:p>
            <a:r>
              <a:rPr lang="en-US" sz="1200" dirty="0">
                <a:latin typeface="+mj-lt"/>
              </a:rPr>
              <a:t>Image Credit: NASA/JPL-Catlech</a:t>
            </a:r>
          </a:p>
        </p:txBody>
      </p:sp>
      <p:sp>
        <p:nvSpPr>
          <p:cNvPr id="20" name="TextBox 19">
            <a:extLst>
              <a:ext uri="{FF2B5EF4-FFF2-40B4-BE49-F238E27FC236}">
                <a16:creationId xmlns:a16="http://schemas.microsoft.com/office/drawing/2014/main" id="{7D4F3ADB-BD7D-4891-98C0-7046B1921074}"/>
              </a:ext>
            </a:extLst>
          </p:cNvPr>
          <p:cNvSpPr txBox="1"/>
          <p:nvPr/>
        </p:nvSpPr>
        <p:spPr>
          <a:xfrm>
            <a:off x="3434130" y="3009779"/>
            <a:ext cx="2926661" cy="502702"/>
          </a:xfrm>
          <a:prstGeom prst="rect">
            <a:avLst/>
          </a:prstGeom>
          <a:noFill/>
        </p:spPr>
        <p:txBody>
          <a:bodyPr wrap="square">
            <a:spAutoFit/>
          </a:bodyPr>
          <a:lstStyle/>
          <a:p>
            <a:r>
              <a:rPr lang="en-US" sz="2000" dirty="0">
                <a:latin typeface="+mj-lt"/>
              </a:rPr>
              <a:t>Monitoring cleanroom environment (including air and surfaces)</a:t>
            </a:r>
          </a:p>
        </p:txBody>
      </p:sp>
      <p:pic>
        <p:nvPicPr>
          <p:cNvPr id="21" name="Picture 20">
            <a:extLst>
              <a:ext uri="{FF2B5EF4-FFF2-40B4-BE49-F238E27FC236}">
                <a16:creationId xmlns:a16="http://schemas.microsoft.com/office/drawing/2014/main" id="{983139DC-A28D-4F84-AD09-2E46D9129E1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007104" y="3696792"/>
            <a:ext cx="3106019" cy="2291636"/>
          </a:xfrm>
          <a:prstGeom prst="rect">
            <a:avLst/>
          </a:prstGeom>
        </p:spPr>
      </p:pic>
      <p:sp>
        <p:nvSpPr>
          <p:cNvPr id="23" name="TextBox 22">
            <a:extLst>
              <a:ext uri="{FF2B5EF4-FFF2-40B4-BE49-F238E27FC236}">
                <a16:creationId xmlns:a16="http://schemas.microsoft.com/office/drawing/2014/main" id="{2A4D818F-443C-4E26-9F2D-CE7072641261}"/>
              </a:ext>
            </a:extLst>
          </p:cNvPr>
          <p:cNvSpPr txBox="1"/>
          <p:nvPr/>
        </p:nvSpPr>
        <p:spPr>
          <a:xfrm>
            <a:off x="3007104" y="5997828"/>
            <a:ext cx="3106018" cy="502702"/>
          </a:xfrm>
          <a:prstGeom prst="rect">
            <a:avLst/>
          </a:prstGeom>
          <a:noFill/>
        </p:spPr>
        <p:txBody>
          <a:bodyPr wrap="square">
            <a:spAutoFit/>
          </a:bodyPr>
          <a:lstStyle/>
          <a:p>
            <a:r>
              <a:rPr lang="en-US" sz="2000" dirty="0">
                <a:latin typeface="+mj-lt"/>
              </a:rPr>
              <a:t>Sampling During Assembly and Integration</a:t>
            </a:r>
          </a:p>
        </p:txBody>
      </p:sp>
      <p:sp>
        <p:nvSpPr>
          <p:cNvPr id="34" name="TextBox 33">
            <a:extLst>
              <a:ext uri="{FF2B5EF4-FFF2-40B4-BE49-F238E27FC236}">
                <a16:creationId xmlns:a16="http://schemas.microsoft.com/office/drawing/2014/main" id="{E5A04519-3B51-4D7A-A4A2-CF92BADDFC48}"/>
              </a:ext>
            </a:extLst>
          </p:cNvPr>
          <p:cNvSpPr txBox="1"/>
          <p:nvPr/>
        </p:nvSpPr>
        <p:spPr>
          <a:xfrm>
            <a:off x="373788" y="2852765"/>
            <a:ext cx="2926661" cy="502702"/>
          </a:xfrm>
          <a:prstGeom prst="rect">
            <a:avLst/>
          </a:prstGeom>
          <a:noFill/>
        </p:spPr>
        <p:txBody>
          <a:bodyPr wrap="square">
            <a:spAutoFit/>
          </a:bodyPr>
          <a:lstStyle/>
          <a:p>
            <a:r>
              <a:rPr lang="en-US" sz="2000" dirty="0">
                <a:latin typeface="+mj-lt"/>
              </a:rPr>
              <a:t>Heat Microbial Reduction (HMR)</a:t>
            </a:r>
          </a:p>
          <a:p>
            <a:r>
              <a:rPr lang="en-US" sz="2000" dirty="0">
                <a:latin typeface="+mj-lt"/>
              </a:rPr>
              <a:t>Vapor Hydrogen Peroxide (VHP)</a:t>
            </a:r>
          </a:p>
        </p:txBody>
      </p:sp>
      <p:sp>
        <p:nvSpPr>
          <p:cNvPr id="36" name="TextBox 35">
            <a:extLst>
              <a:ext uri="{FF2B5EF4-FFF2-40B4-BE49-F238E27FC236}">
                <a16:creationId xmlns:a16="http://schemas.microsoft.com/office/drawing/2014/main" id="{142B1E29-686E-4A59-B8BD-B84D872468BC}"/>
              </a:ext>
            </a:extLst>
          </p:cNvPr>
          <p:cNvSpPr txBox="1"/>
          <p:nvPr/>
        </p:nvSpPr>
        <p:spPr>
          <a:xfrm>
            <a:off x="6454739" y="2211632"/>
            <a:ext cx="2312011" cy="297517"/>
          </a:xfrm>
          <a:prstGeom prst="rect">
            <a:avLst/>
          </a:prstGeom>
          <a:noFill/>
        </p:spPr>
        <p:txBody>
          <a:bodyPr wrap="square">
            <a:spAutoFit/>
          </a:bodyPr>
          <a:lstStyle/>
          <a:p>
            <a:r>
              <a:rPr lang="en-US" sz="2000" dirty="0">
                <a:latin typeface="+mj-lt"/>
              </a:rPr>
              <a:t>Surface wiping with IPA</a:t>
            </a:r>
          </a:p>
        </p:txBody>
      </p:sp>
      <p:pic>
        <p:nvPicPr>
          <p:cNvPr id="3" name="Picture 2" descr="A picture containing person&#10;&#10;Description automatically generated">
            <a:extLst>
              <a:ext uri="{FF2B5EF4-FFF2-40B4-BE49-F238E27FC236}">
                <a16:creationId xmlns:a16="http://schemas.microsoft.com/office/drawing/2014/main" id="{D1C0FD40-117A-4653-835D-7BB632A4652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539" r="4550"/>
          <a:stretch/>
        </p:blipFill>
        <p:spPr>
          <a:xfrm rot="16200000">
            <a:off x="6918523" y="432723"/>
            <a:ext cx="1451513" cy="2306412"/>
          </a:xfrm>
          <a:prstGeom prst="rect">
            <a:avLst/>
          </a:prstGeom>
        </p:spPr>
      </p:pic>
    </p:spTree>
    <p:extLst>
      <p:ext uri="{BB962C8B-B14F-4D97-AF65-F5344CB8AC3E}">
        <p14:creationId xmlns:p14="http://schemas.microsoft.com/office/powerpoint/2010/main" val="793157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FA61483-1565-42DA-BD23-E269D8D5692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0" y="678629"/>
            <a:ext cx="9144000" cy="6179371"/>
          </a:xfrm>
        </p:spPr>
      </p:pic>
      <p:sp>
        <p:nvSpPr>
          <p:cNvPr id="2" name="Title 1">
            <a:extLst>
              <a:ext uri="{FF2B5EF4-FFF2-40B4-BE49-F238E27FC236}">
                <a16:creationId xmlns:a16="http://schemas.microsoft.com/office/drawing/2014/main" id="{E592550F-B461-458D-A36B-A3A9933417A4}"/>
              </a:ext>
            </a:extLst>
          </p:cNvPr>
          <p:cNvSpPr>
            <a:spLocks noGrp="1"/>
          </p:cNvSpPr>
          <p:nvPr>
            <p:ph type="title"/>
          </p:nvPr>
        </p:nvSpPr>
        <p:spPr>
          <a:xfrm>
            <a:off x="457200" y="1260279"/>
            <a:ext cx="8458200" cy="566737"/>
          </a:xfrm>
        </p:spPr>
        <p:txBody>
          <a:bodyPr/>
          <a:lstStyle/>
          <a:p>
            <a:r>
              <a:rPr lang="en-US" dirty="0">
                <a:solidFill>
                  <a:schemeClr val="bg1"/>
                </a:solidFill>
              </a:rPr>
              <a:t>Questions?</a:t>
            </a:r>
          </a:p>
        </p:txBody>
      </p:sp>
      <p:cxnSp>
        <p:nvCxnSpPr>
          <p:cNvPr id="8" name="Straight Arrow Connector 7">
            <a:extLst>
              <a:ext uri="{FF2B5EF4-FFF2-40B4-BE49-F238E27FC236}">
                <a16:creationId xmlns:a16="http://schemas.microsoft.com/office/drawing/2014/main" id="{0A6016C4-BDEA-4597-9674-E9D2D77DB4FB}"/>
              </a:ext>
            </a:extLst>
          </p:cNvPr>
          <p:cNvCxnSpPr/>
          <p:nvPr/>
        </p:nvCxnSpPr>
        <p:spPr bwMode="auto">
          <a:xfrm flipV="1">
            <a:off x="4613096" y="2714945"/>
            <a:ext cx="1017141" cy="1489753"/>
          </a:xfrm>
          <a:prstGeom prst="straightConnector1">
            <a:avLst/>
          </a:prstGeom>
          <a:solidFill>
            <a:schemeClr val="accent1"/>
          </a:solidFill>
          <a:ln w="9525" cap="flat" cmpd="sng" algn="ctr">
            <a:solidFill>
              <a:srgbClr val="E5CCB2"/>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3C2B576E-B3C3-46BF-AEA6-5E8DE20BE5CB}"/>
              </a:ext>
            </a:extLst>
          </p:cNvPr>
          <p:cNvCxnSpPr>
            <a:cxnSpLocks/>
          </p:cNvCxnSpPr>
          <p:nvPr/>
        </p:nvCxnSpPr>
        <p:spPr bwMode="auto">
          <a:xfrm flipV="1">
            <a:off x="5044611" y="2714945"/>
            <a:ext cx="667820" cy="2155006"/>
          </a:xfrm>
          <a:prstGeom prst="straightConnector1">
            <a:avLst/>
          </a:prstGeom>
          <a:solidFill>
            <a:schemeClr val="accent1"/>
          </a:solidFill>
          <a:ln w="9525" cap="flat" cmpd="sng" algn="ctr">
            <a:solidFill>
              <a:srgbClr val="E8CBA2"/>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9C985DBD-12DF-44C9-9EFB-D6FB38E1F5E8}"/>
              </a:ext>
            </a:extLst>
          </p:cNvPr>
          <p:cNvCxnSpPr>
            <a:cxnSpLocks/>
          </p:cNvCxnSpPr>
          <p:nvPr/>
        </p:nvCxnSpPr>
        <p:spPr bwMode="auto">
          <a:xfrm flipV="1">
            <a:off x="5712431" y="2714945"/>
            <a:ext cx="77055" cy="2576246"/>
          </a:xfrm>
          <a:prstGeom prst="straightConnector1">
            <a:avLst/>
          </a:prstGeom>
          <a:solidFill>
            <a:schemeClr val="accent1"/>
          </a:solidFill>
          <a:ln w="9525" cap="flat" cmpd="sng" algn="ctr">
            <a:solidFill>
              <a:srgbClr val="FFFF0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2CF96DAE-FB28-4082-94CE-0A332A32E337}"/>
              </a:ext>
            </a:extLst>
          </p:cNvPr>
          <p:cNvCxnSpPr>
            <a:cxnSpLocks/>
          </p:cNvCxnSpPr>
          <p:nvPr/>
        </p:nvCxnSpPr>
        <p:spPr bwMode="auto">
          <a:xfrm flipH="1" flipV="1">
            <a:off x="6061752" y="2714945"/>
            <a:ext cx="554805" cy="1489753"/>
          </a:xfrm>
          <a:prstGeom prst="straightConnector1">
            <a:avLst/>
          </a:prstGeom>
          <a:solidFill>
            <a:schemeClr val="accent1"/>
          </a:solidFill>
          <a:ln w="9525" cap="flat" cmpd="sng" algn="ctr">
            <a:solidFill>
              <a:srgbClr val="FFFFFD"/>
            </a:solidFill>
            <a:prstDash val="solid"/>
            <a:round/>
            <a:headEnd type="none" w="med" len="med"/>
            <a:tailEnd type="triangle"/>
          </a:ln>
          <a:effectLst/>
        </p:spPr>
      </p:cxnSp>
      <p:sp>
        <p:nvSpPr>
          <p:cNvPr id="18" name="TextBox 17">
            <a:extLst>
              <a:ext uri="{FF2B5EF4-FFF2-40B4-BE49-F238E27FC236}">
                <a16:creationId xmlns:a16="http://schemas.microsoft.com/office/drawing/2014/main" id="{59F618C3-65DA-492F-9669-194CE376B0CC}"/>
              </a:ext>
            </a:extLst>
          </p:cNvPr>
          <p:cNvSpPr txBox="1"/>
          <p:nvPr/>
        </p:nvSpPr>
        <p:spPr>
          <a:xfrm>
            <a:off x="3860433" y="4035421"/>
            <a:ext cx="854721" cy="338554"/>
          </a:xfrm>
          <a:prstGeom prst="rect">
            <a:avLst/>
          </a:prstGeom>
          <a:noFill/>
        </p:spPr>
        <p:txBody>
          <a:bodyPr wrap="none" rtlCol="0">
            <a:spAutoFit/>
          </a:bodyPr>
          <a:lstStyle/>
          <a:p>
            <a:r>
              <a:rPr lang="en-US" dirty="0">
                <a:solidFill>
                  <a:srgbClr val="E5CCB2"/>
                </a:solidFill>
                <a:latin typeface="+mn-lt"/>
              </a:rPr>
              <a:t>Callisto</a:t>
            </a:r>
          </a:p>
        </p:txBody>
      </p:sp>
      <p:sp>
        <p:nvSpPr>
          <p:cNvPr id="19" name="TextBox 18">
            <a:extLst>
              <a:ext uri="{FF2B5EF4-FFF2-40B4-BE49-F238E27FC236}">
                <a16:creationId xmlns:a16="http://schemas.microsoft.com/office/drawing/2014/main" id="{CAD3F4FA-B035-44A7-BFEA-A312BEB47695}"/>
              </a:ext>
            </a:extLst>
          </p:cNvPr>
          <p:cNvSpPr txBox="1"/>
          <p:nvPr/>
        </p:nvSpPr>
        <p:spPr>
          <a:xfrm>
            <a:off x="4184497" y="4754073"/>
            <a:ext cx="1188146" cy="338554"/>
          </a:xfrm>
          <a:prstGeom prst="rect">
            <a:avLst/>
          </a:prstGeom>
          <a:noFill/>
        </p:spPr>
        <p:txBody>
          <a:bodyPr wrap="none" rtlCol="0">
            <a:spAutoFit/>
          </a:bodyPr>
          <a:lstStyle/>
          <a:p>
            <a:r>
              <a:rPr lang="en-US" dirty="0">
                <a:solidFill>
                  <a:srgbClr val="E8CBA2"/>
                </a:solidFill>
                <a:latin typeface="+mn-lt"/>
              </a:rPr>
              <a:t>Ganymede</a:t>
            </a:r>
          </a:p>
        </p:txBody>
      </p:sp>
      <p:sp>
        <p:nvSpPr>
          <p:cNvPr id="20" name="TextBox 19">
            <a:extLst>
              <a:ext uri="{FF2B5EF4-FFF2-40B4-BE49-F238E27FC236}">
                <a16:creationId xmlns:a16="http://schemas.microsoft.com/office/drawing/2014/main" id="{AFB8D5CD-4844-4AD8-8C8C-DB70314BB417}"/>
              </a:ext>
            </a:extLst>
          </p:cNvPr>
          <p:cNvSpPr txBox="1"/>
          <p:nvPr/>
        </p:nvSpPr>
        <p:spPr>
          <a:xfrm>
            <a:off x="5289879" y="5259167"/>
            <a:ext cx="845103" cy="338554"/>
          </a:xfrm>
          <a:prstGeom prst="rect">
            <a:avLst/>
          </a:prstGeom>
          <a:noFill/>
        </p:spPr>
        <p:txBody>
          <a:bodyPr wrap="none" rtlCol="0">
            <a:spAutoFit/>
          </a:bodyPr>
          <a:lstStyle/>
          <a:p>
            <a:r>
              <a:rPr lang="en-US" dirty="0">
                <a:solidFill>
                  <a:srgbClr val="FFFF00"/>
                </a:solidFill>
                <a:latin typeface="+mn-lt"/>
              </a:rPr>
              <a:t>Europa</a:t>
            </a:r>
          </a:p>
        </p:txBody>
      </p:sp>
      <p:sp>
        <p:nvSpPr>
          <p:cNvPr id="21" name="TextBox 20">
            <a:extLst>
              <a:ext uri="{FF2B5EF4-FFF2-40B4-BE49-F238E27FC236}">
                <a16:creationId xmlns:a16="http://schemas.microsoft.com/office/drawing/2014/main" id="{E15DC832-D8D0-4E58-A43E-B6129F70A20B}"/>
              </a:ext>
            </a:extLst>
          </p:cNvPr>
          <p:cNvSpPr txBox="1"/>
          <p:nvPr/>
        </p:nvSpPr>
        <p:spPr>
          <a:xfrm>
            <a:off x="6339154" y="4173231"/>
            <a:ext cx="800219" cy="338554"/>
          </a:xfrm>
          <a:prstGeom prst="rect">
            <a:avLst/>
          </a:prstGeom>
          <a:noFill/>
        </p:spPr>
        <p:txBody>
          <a:bodyPr wrap="none" rtlCol="0">
            <a:spAutoFit/>
          </a:bodyPr>
          <a:lstStyle/>
          <a:p>
            <a:r>
              <a:rPr lang="en-US" dirty="0">
                <a:solidFill>
                  <a:srgbClr val="FEFFFE"/>
                </a:solidFill>
                <a:latin typeface="+mn-lt"/>
              </a:rPr>
              <a:t>Jupiter</a:t>
            </a:r>
          </a:p>
        </p:txBody>
      </p:sp>
      <p:pic>
        <p:nvPicPr>
          <p:cNvPr id="23" name="Picture 22">
            <a:extLst>
              <a:ext uri="{FF2B5EF4-FFF2-40B4-BE49-F238E27FC236}">
                <a16:creationId xmlns:a16="http://schemas.microsoft.com/office/drawing/2014/main" id="{FBEECCC3-B097-4C27-A737-45F7179078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91100" y="4565973"/>
            <a:ext cx="2380869" cy="2024010"/>
          </a:xfrm>
          <a:prstGeom prst="rect">
            <a:avLst/>
          </a:prstGeom>
        </p:spPr>
      </p:pic>
      <p:sp>
        <p:nvSpPr>
          <p:cNvPr id="24" name="TextBox 23">
            <a:extLst>
              <a:ext uri="{FF2B5EF4-FFF2-40B4-BE49-F238E27FC236}">
                <a16:creationId xmlns:a16="http://schemas.microsoft.com/office/drawing/2014/main" id="{00E61856-0E2B-492E-8AAC-8604AB25C384}"/>
              </a:ext>
            </a:extLst>
          </p:cNvPr>
          <p:cNvSpPr txBox="1"/>
          <p:nvPr/>
        </p:nvSpPr>
        <p:spPr>
          <a:xfrm>
            <a:off x="1354247" y="6511933"/>
            <a:ext cx="788999" cy="256480"/>
          </a:xfrm>
          <a:prstGeom prst="rect">
            <a:avLst/>
          </a:prstGeom>
          <a:noFill/>
        </p:spPr>
        <p:txBody>
          <a:bodyPr wrap="none" rtlCol="0">
            <a:spAutoFit/>
          </a:bodyPr>
          <a:lstStyle/>
          <a:p>
            <a:r>
              <a:rPr lang="en-US" sz="1600" dirty="0">
                <a:solidFill>
                  <a:schemeClr val="bg1"/>
                </a:solidFill>
                <a:latin typeface="+mj-lt"/>
              </a:rPr>
              <a:t>9.27.2021</a:t>
            </a:r>
          </a:p>
        </p:txBody>
      </p:sp>
      <p:cxnSp>
        <p:nvCxnSpPr>
          <p:cNvPr id="26" name="Straight Connector 25">
            <a:extLst>
              <a:ext uri="{FF2B5EF4-FFF2-40B4-BE49-F238E27FC236}">
                <a16:creationId xmlns:a16="http://schemas.microsoft.com/office/drawing/2014/main" id="{2921E485-8940-4A51-B02B-8997DDBB5EF4}"/>
              </a:ext>
            </a:extLst>
          </p:cNvPr>
          <p:cNvCxnSpPr>
            <a:cxnSpLocks/>
          </p:cNvCxnSpPr>
          <p:nvPr/>
        </p:nvCxnSpPr>
        <p:spPr bwMode="auto">
          <a:xfrm flipV="1">
            <a:off x="1144713" y="1827016"/>
            <a:ext cx="1279988" cy="326561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85431AE-CAA1-4090-BC8F-6959D84BFEBB}"/>
              </a:ext>
            </a:extLst>
          </p:cNvPr>
          <p:cNvCxnSpPr>
            <a:cxnSpLocks/>
          </p:cNvCxnSpPr>
          <p:nvPr/>
        </p:nvCxnSpPr>
        <p:spPr bwMode="auto">
          <a:xfrm>
            <a:off x="1144713" y="5108519"/>
            <a:ext cx="3122887" cy="174948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63776860"/>
      </p:ext>
    </p:extLst>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99CCFF"/>
        </a:hlink>
        <a:folHlink>
          <a:srgbClr val="0099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rporate 16x9 V10">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417B9054-4C2E-4A50-AE6F-A3717277B56B}"/>
    </a:ext>
  </a:extLst>
</a:theme>
</file>

<file path=ppt/theme/theme3.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BB88B834-85E8-4B7F-A363-BF2058ABDDF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DCB6C623674348BC7CBE6C69B84D8A" ma:contentTypeVersion="3" ma:contentTypeDescription="Create a new document." ma:contentTypeScope="" ma:versionID="f779495d94345924c93cfbb65f8d0e8a">
  <xsd:schema xmlns:xsd="http://www.w3.org/2001/XMLSchema" xmlns:xs="http://www.w3.org/2001/XMLSchema" xmlns:p="http://schemas.microsoft.com/office/2006/metadata/properties" xmlns:ns2="5374c3da-d215-4f5b-952f-8ffb8a99f8a2" targetNamespace="http://schemas.microsoft.com/office/2006/metadata/properties" ma:root="true" ma:fieldsID="3447814d1ce37d74e2176226cc571ea1" ns2:_="">
    <xsd:import namespace="5374c3da-d215-4f5b-952f-8ffb8a99f8a2"/>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4c3da-d215-4f5b-952f-8ffb8a99f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4CEA26-AF13-474C-B3B2-9102E4157090}">
  <ds:schemaRefs>
    <ds:schemaRef ds:uri="http://purl.org/dc/elements/1.1/"/>
    <ds:schemaRef ds:uri="http://www.w3.org/XML/1998/namespace"/>
    <ds:schemaRef ds:uri="http://schemas.openxmlformats.org/package/2006/metadata/core-properties"/>
    <ds:schemaRef ds:uri="http://purl.org/dc/terms/"/>
    <ds:schemaRef ds:uri="5374c3da-d215-4f5b-952f-8ffb8a99f8a2"/>
    <ds:schemaRef ds:uri="http://schemas.microsoft.com/office/infopath/2007/PartnerControls"/>
    <ds:schemaRef ds:uri="http://schemas.microsoft.com/office/2006/documentManagement/typ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F005CA3-C553-4FCC-873B-A769D22729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74c3da-d215-4f5b-952f-8ffb8a99f8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0CB943-644B-4B97-AC96-98D4285442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5404</TotalTime>
  <Words>1623</Words>
  <Application>Microsoft Office PowerPoint</Application>
  <PresentationFormat>On-screen Show (4:3)</PresentationFormat>
  <Paragraphs>220</Paragraphs>
  <Slides>33</Slides>
  <Notes>23</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33</vt:i4>
      </vt:variant>
    </vt:vector>
  </HeadingPairs>
  <TitlesOfParts>
    <vt:vector size="44" baseType="lpstr">
      <vt:lpstr>Arial</vt:lpstr>
      <vt:lpstr>Lora</vt:lpstr>
      <vt:lpstr>Metropolis</vt:lpstr>
      <vt:lpstr>Roboto</vt:lpstr>
      <vt:lpstr>Source Sans Pro</vt:lpstr>
      <vt:lpstr>Symbol</vt:lpstr>
      <vt:lpstr>Times New Roman</vt:lpstr>
      <vt:lpstr>Wingdings</vt:lpstr>
      <vt:lpstr>Default Design</vt:lpstr>
      <vt:lpstr>Corporate 16x9 V10</vt:lpstr>
      <vt:lpstr>Internal Pages</vt:lpstr>
      <vt:lpstr>PowerPoint Presentation</vt:lpstr>
      <vt:lpstr>Sustainability</vt:lpstr>
      <vt:lpstr>PowerPoint Presentation</vt:lpstr>
      <vt:lpstr>PowerPoint Presentation</vt:lpstr>
      <vt:lpstr>So, what are these “life forms” we care about?</vt:lpstr>
      <vt:lpstr>Microbes, Bacteria, and Spores</vt:lpstr>
      <vt:lpstr>PowerPoint Presentation</vt:lpstr>
      <vt:lpstr>Many microbes can survive one or more of the conditions below:</vt:lpstr>
      <vt:lpstr>Why is planetary protection important?</vt:lpstr>
      <vt:lpstr>PowerPoint Presentation</vt:lpstr>
      <vt:lpstr>PowerPoint Presentation</vt:lpstr>
      <vt:lpstr>Why is planetary protection important?</vt:lpstr>
      <vt:lpstr>“Backward” Planetary Protection is concerned with sustaining Earth</vt:lpstr>
      <vt:lpstr>Sustaining Earth</vt:lpstr>
      <vt:lpstr>Why is planetary protection important?</vt:lpstr>
      <vt:lpstr>How can we search for life if we bring our own?</vt:lpstr>
      <vt:lpstr>PowerPoint Presentation</vt:lpstr>
      <vt:lpstr>PowerPoint Presentation</vt:lpstr>
      <vt:lpstr>We leave a trail of microbes on surfaces and in the air</vt:lpstr>
      <vt:lpstr>PP Requirements Flow Down from the PPO</vt:lpstr>
      <vt:lpstr>Is there life on EUROPA?</vt:lpstr>
      <vt:lpstr>PowerPoint Presentation</vt:lpstr>
      <vt:lpstr>Europa Clipper</vt:lpstr>
      <vt:lpstr>Europa Lander</vt:lpstr>
      <vt:lpstr>Europa Lander</vt:lpstr>
      <vt:lpstr>PowerPoint Presentation</vt:lpstr>
      <vt:lpstr>PowerPoint Presentation</vt:lpstr>
      <vt:lpstr>Mars 2020 Mission</vt:lpstr>
      <vt:lpstr>Mars 2020</vt:lpstr>
      <vt:lpstr>Sample Retrieval Lander</vt:lpstr>
      <vt:lpstr>“Clean” is relative</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Cassilly, Chelsi D. (MSFC-EM41)[ESSCA]</dc:creator>
  <cp:lastModifiedBy>Cassilly, Chelsi D. (MSFC-EM41)[ESSCA]</cp:lastModifiedBy>
  <cp:revision>168</cp:revision>
  <dcterms:created xsi:type="dcterms:W3CDTF">2021-07-15T16:23:51Z</dcterms:created>
  <dcterms:modified xsi:type="dcterms:W3CDTF">2022-09-21T20:59:05Z</dcterms:modified>
</cp:coreProperties>
</file>