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notesMasterIdLst>
    <p:notesMasterId r:id="rId20"/>
  </p:notesMasterIdLst>
  <p:sldIdLst>
    <p:sldId id="256" r:id="rId2"/>
    <p:sldId id="281" r:id="rId3"/>
    <p:sldId id="282" r:id="rId4"/>
    <p:sldId id="310" r:id="rId5"/>
    <p:sldId id="304" r:id="rId6"/>
    <p:sldId id="311" r:id="rId7"/>
    <p:sldId id="293" r:id="rId8"/>
    <p:sldId id="300" r:id="rId9"/>
    <p:sldId id="286" r:id="rId10"/>
    <p:sldId id="294" r:id="rId11"/>
    <p:sldId id="305" r:id="rId12"/>
    <p:sldId id="312" r:id="rId13"/>
    <p:sldId id="306" r:id="rId14"/>
    <p:sldId id="295" r:id="rId15"/>
    <p:sldId id="307" r:id="rId16"/>
    <p:sldId id="308" r:id="rId17"/>
    <p:sldId id="309" r:id="rId18"/>
    <p:sldId id="291" r:id="rId19"/>
  </p:sldIdLst>
  <p:sldSz cx="9144000" cy="6858000" type="screen4x3"/>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31" autoAdjust="0"/>
    <p:restoredTop sz="94660"/>
  </p:normalViewPr>
  <p:slideViewPr>
    <p:cSldViewPr snapToGrid="0">
      <p:cViewPr varScale="1">
        <p:scale>
          <a:sx n="62" d="100"/>
          <a:sy n="62" d="100"/>
        </p:scale>
        <p:origin x="1424" y="56"/>
      </p:cViewPr>
      <p:guideLst/>
    </p:cSldViewPr>
  </p:slideViewPr>
  <p:notesTextViewPr>
    <p:cViewPr>
      <p:scale>
        <a:sx n="3" d="2"/>
        <a:sy n="3" d="2"/>
      </p:scale>
      <p:origin x="0" y="0"/>
    </p:cViewPr>
  </p:notesTextViewPr>
  <p:notesViewPr>
    <p:cSldViewPr snapToGrid="0">
      <p:cViewPr>
        <p:scale>
          <a:sx n="110" d="100"/>
          <a:sy n="110" d="100"/>
        </p:scale>
        <p:origin x="3270"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79"/>
          </a:xfrm>
          <a:prstGeom prst="rect">
            <a:avLst/>
          </a:prstGeom>
        </p:spPr>
        <p:txBody>
          <a:bodyPr vert="horz" lIns="94817" tIns="47409" rIns="94817" bIns="47409" rtlCol="0"/>
          <a:lstStyle>
            <a:lvl1pPr algn="l">
              <a:defRPr sz="1200"/>
            </a:lvl1pPr>
          </a:lstStyle>
          <a:p>
            <a:endParaRPr lang="en-US"/>
          </a:p>
        </p:txBody>
      </p:sp>
      <p:sp>
        <p:nvSpPr>
          <p:cNvPr id="3" name="Date Placeholder 2"/>
          <p:cNvSpPr>
            <a:spLocks noGrp="1"/>
          </p:cNvSpPr>
          <p:nvPr>
            <p:ph type="dt" idx="1"/>
          </p:nvPr>
        </p:nvSpPr>
        <p:spPr>
          <a:xfrm>
            <a:off x="4008705" y="0"/>
            <a:ext cx="3066733" cy="469779"/>
          </a:xfrm>
          <a:prstGeom prst="rect">
            <a:avLst/>
          </a:prstGeom>
        </p:spPr>
        <p:txBody>
          <a:bodyPr vert="horz" lIns="94817" tIns="47409" rIns="94817" bIns="47409" rtlCol="0"/>
          <a:lstStyle>
            <a:lvl1pPr algn="r">
              <a:defRPr sz="1200"/>
            </a:lvl1pPr>
          </a:lstStyle>
          <a:p>
            <a:fld id="{196806A5-1960-42E7-BD53-D98033507F1E}" type="datetimeFigureOut">
              <a:rPr lang="en-US" smtClean="0"/>
              <a:t>9/28/2022</a:t>
            </a:fld>
            <a:endParaRPr lang="en-US"/>
          </a:p>
        </p:txBody>
      </p:sp>
      <p:sp>
        <p:nvSpPr>
          <p:cNvPr id="4" name="Slide Image Placeholder 3"/>
          <p:cNvSpPr>
            <a:spLocks noGrp="1" noRot="1" noChangeAspect="1"/>
          </p:cNvSpPr>
          <p:nvPr>
            <p:ph type="sldImg" idx="2"/>
          </p:nvPr>
        </p:nvSpPr>
        <p:spPr>
          <a:xfrm>
            <a:off x="1431925" y="1169988"/>
            <a:ext cx="4213225" cy="3159125"/>
          </a:xfrm>
          <a:prstGeom prst="rect">
            <a:avLst/>
          </a:prstGeom>
          <a:noFill/>
          <a:ln w="12700">
            <a:solidFill>
              <a:prstClr val="black"/>
            </a:solidFill>
          </a:ln>
        </p:spPr>
        <p:txBody>
          <a:bodyPr vert="horz" lIns="94817" tIns="47409" rIns="94817" bIns="47409" rtlCol="0" anchor="ctr"/>
          <a:lstStyle/>
          <a:p>
            <a:endParaRPr lang="en-US"/>
          </a:p>
        </p:txBody>
      </p:sp>
      <p:sp>
        <p:nvSpPr>
          <p:cNvPr id="5" name="Notes Placeholder 4"/>
          <p:cNvSpPr>
            <a:spLocks noGrp="1"/>
          </p:cNvSpPr>
          <p:nvPr>
            <p:ph type="body" sz="quarter" idx="3"/>
          </p:nvPr>
        </p:nvSpPr>
        <p:spPr>
          <a:xfrm>
            <a:off x="707708" y="4505979"/>
            <a:ext cx="5661660" cy="3686711"/>
          </a:xfrm>
          <a:prstGeom prst="rect">
            <a:avLst/>
          </a:prstGeom>
        </p:spPr>
        <p:txBody>
          <a:bodyPr vert="horz" lIns="94817" tIns="47409" rIns="94817" bIns="4740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8"/>
            <a:ext cx="3066733" cy="469778"/>
          </a:xfrm>
          <a:prstGeom prst="rect">
            <a:avLst/>
          </a:prstGeom>
        </p:spPr>
        <p:txBody>
          <a:bodyPr vert="horz" lIns="94817" tIns="47409" rIns="94817" bIns="47409"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8"/>
            <a:ext cx="3066733" cy="469778"/>
          </a:xfrm>
          <a:prstGeom prst="rect">
            <a:avLst/>
          </a:prstGeom>
        </p:spPr>
        <p:txBody>
          <a:bodyPr vert="horz" lIns="94817" tIns="47409" rIns="94817" bIns="47409" rtlCol="0" anchor="b"/>
          <a:lstStyle>
            <a:lvl1pPr algn="r">
              <a:defRPr sz="1200"/>
            </a:lvl1pPr>
          </a:lstStyle>
          <a:p>
            <a:fld id="{4DBE6BA0-DBFF-4E6A-BCFA-E994CDBCF32B}" type="slidenum">
              <a:rPr lang="en-US" smtClean="0"/>
              <a:t>‹#›</a:t>
            </a:fld>
            <a:endParaRPr lang="en-US"/>
          </a:p>
        </p:txBody>
      </p:sp>
    </p:spTree>
    <p:extLst>
      <p:ext uri="{BB962C8B-B14F-4D97-AF65-F5344CB8AC3E}">
        <p14:creationId xmlns:p14="http://schemas.microsoft.com/office/powerpoint/2010/main" val="2062925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BE6BA0-DBFF-4E6A-BCFA-E994CDBCF32B}" type="slidenum">
              <a:rPr lang="en-US" smtClean="0"/>
              <a:t>1</a:t>
            </a:fld>
            <a:endParaRPr lang="en-US"/>
          </a:p>
        </p:txBody>
      </p:sp>
    </p:spTree>
    <p:extLst>
      <p:ext uri="{BB962C8B-B14F-4D97-AF65-F5344CB8AC3E}">
        <p14:creationId xmlns:p14="http://schemas.microsoft.com/office/powerpoint/2010/main" val="2774634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LID fixture simulates the mass of the flight payload.  C-adapters were used to mount the LID fixture on top of the PAF forward interface. A crossbeam, which accounts for the mass of the omitted ogive section of the PLF, was located near the ceiling of the high bay. This beam held the cable of the catching system and was used to support the entire PLF assembly.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remaining ogive section mass was accounted for in the model by the load introduction device (LID) mounted on the PAF forward interface and a cross beam fixed to the top of the PLF. The rest of the PLF simulator was modeled to be the same as the flight PLF.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facility adapter ring (FAR) is a component used to secure large test articles to the ground for rigidity. The FAR was used to attach the LH2 skirt to the test location floor. This LH2 skirt connection models the flight boundary conditions of the Centaur V second stage. The HSS, located within the LVFA, provides the separation mechanism for the SL configuration test. The LVFA, which is connected to the PAF, was interfaced to the LH2 skirt. The PLF simulator was attached on its bottom to the LVFA, </a:t>
            </a:r>
          </a:p>
          <a:p>
            <a:endParaRPr lang="en-US" dirty="0"/>
          </a:p>
        </p:txBody>
      </p:sp>
      <p:sp>
        <p:nvSpPr>
          <p:cNvPr id="4" name="Slide Number Placeholder 3"/>
          <p:cNvSpPr>
            <a:spLocks noGrp="1"/>
          </p:cNvSpPr>
          <p:nvPr>
            <p:ph type="sldNum" sz="quarter" idx="5"/>
          </p:nvPr>
        </p:nvSpPr>
        <p:spPr/>
        <p:txBody>
          <a:bodyPr/>
          <a:lstStyle/>
          <a:p>
            <a:fld id="{4DBE6BA0-DBFF-4E6A-BCFA-E994CDBCF32B}" type="slidenum">
              <a:rPr lang="en-US" smtClean="0"/>
              <a:t>12</a:t>
            </a:fld>
            <a:endParaRPr lang="en-US"/>
          </a:p>
        </p:txBody>
      </p:sp>
    </p:spTree>
    <p:extLst>
      <p:ext uri="{BB962C8B-B14F-4D97-AF65-F5344CB8AC3E}">
        <p14:creationId xmlns:p14="http://schemas.microsoft.com/office/powerpoint/2010/main" val="2783462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CATCHING SYSTEM AND IMPLEMENTATION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 catching system was implemented to hold </a:t>
            </a:r>
          </a:p>
          <a:p>
            <a:pPr marL="0" marR="0" algn="just">
              <a:spcBef>
                <a:spcPts val="0"/>
              </a:spcBef>
              <a:spcAft>
                <a:spcPts val="1000"/>
              </a:spcAft>
            </a:pPr>
            <a:r>
              <a:rPr lang="en-US" sz="18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Figure 1: Diagram of the PLF Simulator used for testing.</a:t>
            </a:r>
          </a:p>
          <a:p>
            <a:pPr marL="0" marR="0" algn="just">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PLF above the LVFA following the separation event. This protected the PLF and LVFA from contacting each other as well as providing accurate shock data from solely the separation event.  The catching system consisted of a structure supporting a 4500kg counter mass connected by a cable pulley system to the upper crossbeam of the PLF. </a:t>
            </a:r>
          </a:p>
          <a:p>
            <a:pPr marL="0" marR="0" algn="just">
              <a:spcBef>
                <a:spcPts val="0"/>
              </a:spcBef>
              <a:spcAft>
                <a:spcPts val="1000"/>
              </a:spcAft>
            </a:pPr>
            <a:r>
              <a:rPr lang="en-US" sz="1800" i="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Figure 2: Diagram of the catching system used for testing</a:t>
            </a:r>
            <a:endParaRPr lang="en-US" sz="18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As soon as the separation event occurred, and the PLF moved upward to a defined height passed the separation plane, the counter mass was engaged to pull the PLF away from the floor. This counter mass had activation height, which included system elasticity, to allow for proper flight conditions to be experienced on the test article before the catching system activated. During the separation event, the test stack was exposed to a simulated flight condition of 1g before the catching system took effect. The counterweight pulled up on the PLF until its motion was halted with an air brake, as it approaches the limits of its travel. Total travel of the simulator was constrained to within a few feet. A shock dampening mechanism was placed between the counter mass and the PLA to counteract any shock experienced as the catching system and the initiation of the air brake. Nine towers surrounded the PLF with bumpers attached to prevent any swinging and damage of the PLF following separation. These towers were also used to support the PLF following testing when it was craned away from the facility.</a:t>
            </a:r>
          </a:p>
          <a:p>
            <a:pPr marL="0" marR="0" algn="just">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4DBE6BA0-DBFF-4E6A-BCFA-E994CDBCF32B}" type="slidenum">
              <a:rPr lang="en-US" smtClean="0"/>
              <a:t>13</a:t>
            </a:fld>
            <a:endParaRPr lang="en-US"/>
          </a:p>
        </p:txBody>
      </p:sp>
    </p:spTree>
    <p:extLst>
      <p:ext uri="{BB962C8B-B14F-4D97-AF65-F5344CB8AC3E}">
        <p14:creationId xmlns:p14="http://schemas.microsoft.com/office/powerpoint/2010/main" val="1955290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BE6BA0-DBFF-4E6A-BCFA-E994CDBCF32B}" type="slidenum">
              <a:rPr lang="en-US" smtClean="0"/>
              <a:t>14</a:t>
            </a:fld>
            <a:endParaRPr lang="en-US"/>
          </a:p>
        </p:txBody>
      </p:sp>
    </p:spTree>
    <p:extLst>
      <p:ext uri="{BB962C8B-B14F-4D97-AF65-F5344CB8AC3E}">
        <p14:creationId xmlns:p14="http://schemas.microsoft.com/office/powerpoint/2010/main" val="171154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TEST EQUIPMENT AND DATA AQUISITION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One of the main objectives of this separation test was to record shock propagation throughout the PLF and PLA stack. 360 shock accelerometers were placed in relevant locations throughout the simulator to measure how the shock propagates through the PLF, into the payload interface and through essential flight component locations. These accelerometers were specifically chosen and placed based on the expected G loads. Accelerometers specified up to 200,000 G load capacity were used in the area closes to the HSS. All accelerometers were connected with microdot extension cables and BNC cables, routed off the PLF, and into patch panels attached to the chassis containing the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Hottinger</a:t>
            </a:r>
            <a:r>
              <a:rPr lang="en-US" sz="1200" dirty="0">
                <a:effectLst/>
                <a:latin typeface="Calibri" panose="020F0502020204030204" pitchFamily="34" charset="0"/>
                <a:ea typeface="Calibri" panose="020F0502020204030204" pitchFamily="34" charset="0"/>
                <a:cs typeface="Times New Roman" panose="02020603050405020304" pitchFamily="18" charset="0"/>
              </a:rPr>
              <a:t> Baldwin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Messtechnik</a:t>
            </a:r>
            <a:r>
              <a:rPr lang="en-US" sz="1200" dirty="0">
                <a:effectLst/>
                <a:latin typeface="Calibri" panose="020F0502020204030204" pitchFamily="34" charset="0"/>
                <a:ea typeface="Calibri" panose="020F0502020204030204" pitchFamily="34" charset="0"/>
                <a:cs typeface="Times New Roman" panose="02020603050405020304" pitchFamily="18" charset="0"/>
              </a:rPr>
              <a:t> GmbH (HBM) data acquisition (DAQ) system to organize all the connections. The HBM hardware can handle 300+ channels all operating at 250,000 Hz, providing an exceptional data collection ability necessary for fully understanding the shock environments experienced throughout the vehicle. Perception software was used to record all the data from the shock event for post processing into an SRS environment.</a:t>
            </a:r>
          </a:p>
          <a:p>
            <a:pPr marL="0" marR="0" algn="just">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Additional instrumentation was also required to support objectives of the test. General accelerometers with a low G load capacity were used solely to provide event timing information for reference when analyzing shock data and not measuring shock response. Laser transducers capable of .1mm resolution when operating at 3200Hz, over a +-20mm radial range, and +-50mm axial range, were used to measure the trajectory of 8 points along the HSS circumference. This provided precise measurements over a small range immediately following separation. To support the laser data, visual targets on the PLF simulator were tracked with high-speed cameras to provide further insight into separation dynamics. They also provided more views of the testing for later analysis.. Clearance detection was accomplished by application of engineering blue dye on outer surface of LVFA stiffeners and inner face of PLF spring bracket stiffener, allowing visual inspection of any sort of interferences during the separation. Finally, rope tension preload, counter mass acceleration, and hold down and release mechanism (HDRM) activation currents were all measured and synced with the HSS firing signal to ensure correct catching system functionality and provide accurate timing consistent across all sensors.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Additional instrumentation was also required to support objectives of the test. General accelerometers with a low G load capacity were used solely to provide event timing information for reference when analyzing shock data and not measuring shock response. Laser transducers capable of .1mm resolution when operating at 3200Hz, over a +-20mm radial range, and +-50mm axial range, were used to measure the trajectory of 8 points along the HSS circumference. This provided precise measurements over a small range immediately following separation. To support the laser data, visual targets on the PLF simulator were tracked with high-speed cameras to provide further insight into separation dynamics. They also provided more views of the testing for later analysis.. Clearance detection was accomplished by application of engineering blue dye on outer surface of LVFA stiffeners and inner face of PLF spring bracket stiffener, allowing visual inspection of any sort of interferences during the separation. Finally, rope tension preload, counter mass acceleration, and hold down and release mechanism (HDRM) activation currents were all measured and synced with the HSS firing signal to ensure correct catching system functionality and provide accurate timing consistent across all sensors.</a:t>
            </a:r>
          </a:p>
          <a:p>
            <a:endParaRPr lang="en-US" dirty="0"/>
          </a:p>
        </p:txBody>
      </p:sp>
      <p:sp>
        <p:nvSpPr>
          <p:cNvPr id="4" name="Slide Number Placeholder 3"/>
          <p:cNvSpPr>
            <a:spLocks noGrp="1"/>
          </p:cNvSpPr>
          <p:nvPr>
            <p:ph type="sldNum" sz="quarter" idx="5"/>
          </p:nvPr>
        </p:nvSpPr>
        <p:spPr/>
        <p:txBody>
          <a:bodyPr/>
          <a:lstStyle/>
          <a:p>
            <a:fld id="{4DBE6BA0-DBFF-4E6A-BCFA-E994CDBCF32B}" type="slidenum">
              <a:rPr lang="en-US" smtClean="0"/>
              <a:t>15</a:t>
            </a:fld>
            <a:endParaRPr lang="en-US"/>
          </a:p>
        </p:txBody>
      </p:sp>
    </p:spTree>
    <p:extLst>
      <p:ext uri="{BB962C8B-B14F-4D97-AF65-F5344CB8AC3E}">
        <p14:creationId xmlns:p14="http://schemas.microsoft.com/office/powerpoint/2010/main" val="4274930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BE6BA0-DBFF-4E6A-BCFA-E994CDBCF32B}" type="slidenum">
              <a:rPr lang="en-US" smtClean="0"/>
              <a:t>16</a:t>
            </a:fld>
            <a:endParaRPr lang="en-US"/>
          </a:p>
        </p:txBody>
      </p:sp>
    </p:spTree>
    <p:extLst>
      <p:ext uri="{BB962C8B-B14F-4D97-AF65-F5344CB8AC3E}">
        <p14:creationId xmlns:p14="http://schemas.microsoft.com/office/powerpoint/2010/main" val="2171039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HSS was examined to ensure that separation would take place without any obstructions or attachment issues. The catching system was also examined to verify that any damage to either of the two stages as well as corruption of shock data would be prevented. The functionality of the sensors, cables, and HBM system were individually verified before the separation test. The functionality of each sensor and cable assembly connecting to the HBM were also verified to ensure proper signals were being seen by the HBM. Slack on the cables connecting to the HBM were ensured so that when the separation occurred, the cable assemblies would not be pulled apart by the separation of the two stages.</a:t>
            </a:r>
          </a:p>
          <a:p>
            <a:pPr marL="0" marR="0" algn="just">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Testing was performed on May 14, 2021, at NASA’s Marshall Space Flight Center (MSFC) in the high bay of building 4619. The HSS was successfully activated without any issues. The catching system functioned as intended and prevented any damage to test article, connection between the PLF and flight hardware, and spoiling of shock data. All  sensors successfully gathered data in sync with the HSS firing signal. The HBM hardware and perception software received and recorded time data throughout the entire separation event. A program developed by MSFC personnel was used to post-process the raw time data and transform it into SRS environment. This program was also used to calculate the velocity and acceleration of the HSS at each sensor location, thus allowing characterization of the separation event. The SRS plots substantiated theoretical predictions, validating component testing regimes. Safety of all personnel and test equipment were maintained throughout the test preparation and separation event. </a:t>
            </a:r>
          </a:p>
          <a:p>
            <a:pPr marL="0" marR="0" algn="just">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All objectives for this SL stage separation test were met. This test is regarded successful by ULA and Beyond Gravity personnel. No further PLA SL configuration testing is necessary at this time.</a:t>
            </a:r>
          </a:p>
          <a:p>
            <a:endParaRPr lang="en-US" dirty="0"/>
          </a:p>
        </p:txBody>
      </p:sp>
      <p:sp>
        <p:nvSpPr>
          <p:cNvPr id="4" name="Slide Number Placeholder 3"/>
          <p:cNvSpPr>
            <a:spLocks noGrp="1"/>
          </p:cNvSpPr>
          <p:nvPr>
            <p:ph type="sldNum" sz="quarter" idx="5"/>
          </p:nvPr>
        </p:nvSpPr>
        <p:spPr/>
        <p:txBody>
          <a:bodyPr/>
          <a:lstStyle/>
          <a:p>
            <a:fld id="{4DBE6BA0-DBFF-4E6A-BCFA-E994CDBCF32B}" type="slidenum">
              <a:rPr lang="en-US" smtClean="0"/>
              <a:t>17</a:t>
            </a:fld>
            <a:endParaRPr lang="en-US"/>
          </a:p>
        </p:txBody>
      </p:sp>
    </p:spTree>
    <p:extLst>
      <p:ext uri="{BB962C8B-B14F-4D97-AF65-F5344CB8AC3E}">
        <p14:creationId xmlns:p14="http://schemas.microsoft.com/office/powerpoint/2010/main" val="38546270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4DBE6BA0-DBFF-4E6A-BCFA-E994CDBCF32B}" type="slidenum">
              <a:rPr lang="en-US" smtClean="0"/>
              <a:t>18</a:t>
            </a:fld>
            <a:endParaRPr lang="en-US"/>
          </a:p>
        </p:txBody>
      </p:sp>
      <p:sp>
        <p:nvSpPr>
          <p:cNvPr id="5" name="Content Placeholder 2"/>
          <p:cNvSpPr txBox="1">
            <a:spLocks noGrp="1"/>
          </p:cNvSpPr>
          <p:nvPr>
            <p:ph type="body" idx="1"/>
          </p:nvPr>
        </p:nvSpPr>
        <p:spPr>
          <a:xfrm>
            <a:off x="2" y="4505979"/>
            <a:ext cx="7075437" cy="4857096"/>
          </a:xfrm>
          <a:prstGeom prst="rect">
            <a:avLst/>
          </a:prstGeom>
        </p:spPr>
        <p:txBody>
          <a:bodyPr vert="horz" lIns="94817" tIns="47409" rIns="94817" bIns="47409" rtlCol="0">
            <a:noAutofit/>
          </a:bodyPr>
          <a:lstStyle>
            <a:lvl1pPr marL="342900" indent="-342900" algn="l" defTabSz="457200" rtl="0" eaLnBrk="1" latinLnBrk="0" hangingPunct="1">
              <a:spcBef>
                <a:spcPct val="20000"/>
              </a:spcBef>
              <a:buFont typeface="Arial"/>
              <a:buChar char="•"/>
              <a:defRPr sz="2800" kern="1200">
                <a:solidFill>
                  <a:srgbClr val="000000"/>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000000"/>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dirty="0">
                <a:latin typeface="Times New Roman" panose="02020603050405020304" pitchFamily="18" charset="0"/>
                <a:cs typeface="Times New Roman" panose="02020603050405020304" pitchFamily="18" charset="0"/>
              </a:rPr>
              <a:t>Questions:</a:t>
            </a:r>
          </a:p>
          <a:p>
            <a:pPr marL="0" indent="0">
              <a:buNone/>
            </a:pPr>
            <a:r>
              <a:rPr lang="en-US" sz="1400" dirty="0">
                <a:latin typeface="Times New Roman" panose="02020603050405020304" pitchFamily="18" charset="0"/>
                <a:cs typeface="Times New Roman" panose="02020603050405020304" pitchFamily="18" charset="0"/>
              </a:rPr>
              <a:t>1. Is it possible to have a rotation (preferably after first rotation to get general idea of a department) where a person shadows a team lead/supervisor/ chief of department in order to learn about managerial side?</a:t>
            </a:r>
          </a:p>
          <a:p>
            <a:pPr marL="0" indent="0">
              <a:buNone/>
            </a:pPr>
            <a:endParaRPr lang="en-US" sz="1400" dirty="0">
              <a:latin typeface="Times New Roman" panose="02020603050405020304" pitchFamily="18" charset="0"/>
              <a:cs typeface="Times New Roman" panose="02020603050405020304" pitchFamily="18" charset="0"/>
            </a:endParaRPr>
          </a:p>
          <a:p>
            <a:pPr marL="0" indent="0">
              <a:buNone/>
            </a:pPr>
            <a:r>
              <a:rPr lang="en-US" sz="1400" dirty="0">
                <a:latin typeface="Times New Roman" panose="02020603050405020304" pitchFamily="18" charset="0"/>
                <a:cs typeface="Times New Roman" panose="02020603050405020304" pitchFamily="18" charset="0"/>
              </a:rPr>
              <a:t>Comments / Recommendations</a:t>
            </a:r>
          </a:p>
          <a:p>
            <a:pPr marL="0" indent="0">
              <a:buNone/>
            </a:pPr>
            <a:r>
              <a:rPr lang="en-US" sz="1400" dirty="0">
                <a:latin typeface="Times New Roman" panose="02020603050405020304" pitchFamily="18" charset="0"/>
                <a:cs typeface="Times New Roman" panose="02020603050405020304" pitchFamily="18" charset="0"/>
              </a:rPr>
              <a:t>1. Three month rotation may be ideal in certain areas, but may not be enough time to learn details of work done.</a:t>
            </a:r>
          </a:p>
          <a:p>
            <a:pPr marL="0" indent="0">
              <a:buNone/>
            </a:pPr>
            <a:r>
              <a:rPr lang="en-US" sz="1400" dirty="0">
                <a:latin typeface="Times New Roman" panose="02020603050405020304" pitchFamily="18" charset="0"/>
                <a:cs typeface="Times New Roman" panose="02020603050405020304" pitchFamily="18" charset="0"/>
              </a:rPr>
              <a:t>2. Rotation should be emphasized to be in completely different department from department-who-hired.</a:t>
            </a:r>
          </a:p>
          <a:p>
            <a:pPr marL="0" indent="0">
              <a:buNone/>
            </a:pPr>
            <a:r>
              <a:rPr lang="en-US" sz="1400" dirty="0">
                <a:latin typeface="Times New Roman" panose="02020603050405020304" pitchFamily="18" charset="0"/>
                <a:cs typeface="Times New Roman" panose="02020603050405020304" pitchFamily="18" charset="0"/>
              </a:rPr>
              <a:t>3. Bringing in snacks for all coworkers is a good method of building initial comradery.</a:t>
            </a:r>
          </a:p>
          <a:p>
            <a:pPr marL="0" indent="0">
              <a:buNone/>
            </a:pPr>
            <a:endParaRPr lang="en-US" sz="1400" dirty="0">
              <a:latin typeface="Times New Roman" panose="02020603050405020304" pitchFamily="18" charset="0"/>
              <a:cs typeface="Times New Roman" panose="02020603050405020304" pitchFamily="18" charset="0"/>
            </a:endParaRPr>
          </a:p>
          <a:p>
            <a:pPr marL="0" indent="0">
              <a:spcBef>
                <a:spcPct val="50000"/>
              </a:spcBef>
              <a:buNone/>
              <a:tabLst>
                <a:tab pos="293012" algn="l"/>
              </a:tabLst>
              <a:defRPr/>
            </a:pPr>
            <a:r>
              <a:rPr lang="en-US" altLang="en-US" sz="1400" dirty="0">
                <a:latin typeface="Times New Roman" panose="02020603050405020304" pitchFamily="18" charset="0"/>
                <a:cs typeface="Times New Roman" panose="02020603050405020304" pitchFamily="18" charset="0"/>
              </a:rPr>
              <a:t>Comments/Future Plans : </a:t>
            </a:r>
          </a:p>
          <a:p>
            <a:pPr marL="0" indent="0">
              <a:spcBef>
                <a:spcPts val="398"/>
              </a:spcBef>
              <a:buNone/>
              <a:tabLst>
                <a:tab pos="293012" algn="l"/>
              </a:tabLst>
              <a:defRPr/>
            </a:pPr>
            <a:r>
              <a:rPr lang="en-US" altLang="en-US" sz="1400" dirty="0">
                <a:latin typeface="Times New Roman" panose="02020603050405020304" pitchFamily="18" charset="0"/>
                <a:cs typeface="Times New Roman" panose="02020603050405020304" pitchFamily="18" charset="0"/>
              </a:rPr>
              <a:t>1. Work in budget office to learn about monetary and business/budget side of NASA</a:t>
            </a:r>
          </a:p>
          <a:p>
            <a:pPr marL="0" indent="0">
              <a:spcBef>
                <a:spcPts val="398"/>
              </a:spcBef>
              <a:buNone/>
              <a:tabLst>
                <a:tab pos="293012" algn="l"/>
              </a:tabLst>
              <a:defRPr/>
            </a:pPr>
            <a:r>
              <a:rPr lang="en-US" altLang="en-US" sz="1400" dirty="0">
                <a:latin typeface="Times New Roman" panose="02020603050405020304" pitchFamily="18" charset="0"/>
                <a:cs typeface="Times New Roman" panose="02020603050405020304" pitchFamily="18" charset="0"/>
              </a:rPr>
              <a:t>2. Possibly EM 32 Additive Manufacturing detail (further down the line)</a:t>
            </a:r>
          </a:p>
          <a:p>
            <a:pPr marL="0" indent="0">
              <a:spcBef>
                <a:spcPts val="398"/>
              </a:spcBef>
              <a:buNone/>
              <a:tabLst>
                <a:tab pos="293012" algn="l"/>
              </a:tabLst>
              <a:defRPr/>
            </a:pPr>
            <a:r>
              <a:rPr lang="en-US" sz="1400" dirty="0">
                <a:latin typeface="Times New Roman" panose="02020603050405020304" pitchFamily="18" charset="0"/>
                <a:cs typeface="Times New Roman" panose="02020603050405020304" pitchFamily="18" charset="0"/>
              </a:rPr>
              <a:t>3. Provide significant contributions in ET40</a:t>
            </a:r>
          </a:p>
        </p:txBody>
      </p:sp>
    </p:spTree>
    <p:extLst>
      <p:ext uri="{BB962C8B-B14F-4D97-AF65-F5344CB8AC3E}">
        <p14:creationId xmlns:p14="http://schemas.microsoft.com/office/powerpoint/2010/main" val="2877138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BE6BA0-DBFF-4E6A-BCFA-E994CDBCF32B}" type="slidenum">
              <a:rPr lang="en-US" smtClean="0"/>
              <a:t>2</a:t>
            </a:fld>
            <a:endParaRPr lang="en-US"/>
          </a:p>
        </p:txBody>
      </p:sp>
    </p:spTree>
    <p:extLst>
      <p:ext uri="{BB962C8B-B14F-4D97-AF65-F5344CB8AC3E}">
        <p14:creationId xmlns:p14="http://schemas.microsoft.com/office/powerpoint/2010/main" val="3803789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Vulcan Centaur is a two-stage heavy-lift launch vehicle currently being developed by United Launch Alliance (ULA) to meet launch demands for the U.S. government’s National Security Space Launch (NSSL) program. This program ensures access to space by the Department of Defense (including the U.S. Space Force) and National Reconnaissance Office (NRO). It is also responsible for launching the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Peregrine</a:t>
            </a:r>
            <a:r>
              <a:rPr lang="en-US" sz="1200" dirty="0">
                <a:effectLst/>
                <a:latin typeface="Calibri" panose="020F0502020204030204" pitchFamily="34" charset="0"/>
                <a:ea typeface="Calibri" panose="020F0502020204030204" pitchFamily="34" charset="0"/>
                <a:cs typeface="Times New Roman" panose="02020603050405020304" pitchFamily="18" charset="0"/>
              </a:rPr>
              <a:t> lunar lander in 2022 under NASA’s CLPS program. Vulcan Centaur builds on technologies developed for the Atlas V and Delta IV rockets and is the first complete launch vehicle designed by ULA.  It utilizes a combination of Blue Origin’s BE-4 liquid methane / LOX engines, up to six Northrop Grumman GEM-63XL solid rocket boosters (SRBs) for the booster stage, and the new Centaur V upper stage powered by Aerojet Rocketdyne RL10-C engines. These two powerful stages will give the Vulcan Centaur launch vehicle the payload capacity it needs to meet NSSL requirements and replace the Atlas V and Delta IV Heavy in future missions. </a:t>
            </a:r>
          </a:p>
          <a:p>
            <a:endParaRPr lang="en-US" dirty="0"/>
          </a:p>
        </p:txBody>
      </p:sp>
      <p:sp>
        <p:nvSpPr>
          <p:cNvPr id="4" name="Slide Number Placeholder 3"/>
          <p:cNvSpPr>
            <a:spLocks noGrp="1"/>
          </p:cNvSpPr>
          <p:nvPr>
            <p:ph type="sldNum" sz="quarter" idx="10"/>
          </p:nvPr>
        </p:nvSpPr>
        <p:spPr/>
        <p:txBody>
          <a:bodyPr/>
          <a:lstStyle/>
          <a:p>
            <a:fld id="{4DBE6BA0-DBFF-4E6A-BCFA-E994CDBCF32B}" type="slidenum">
              <a:rPr lang="en-US" smtClean="0"/>
              <a:t>3</a:t>
            </a:fld>
            <a:endParaRPr lang="en-US"/>
          </a:p>
        </p:txBody>
      </p:sp>
    </p:spTree>
    <p:extLst>
      <p:ext uri="{BB962C8B-B14F-4D97-AF65-F5344CB8AC3E}">
        <p14:creationId xmlns:p14="http://schemas.microsoft.com/office/powerpoint/2010/main" val="4092431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scope of testing was limited to the Centaur V upper stage, specifically components delivered by the Swiss technology group Beyond Gravity. Beyond Gravity is responsible for the inter-stage adapter (ISA) and payload accommodations (PLA) development. The ISA is a cylindrical structure that connects the Vulcan first stage to the Centaur V upper stage. The PLA is composed of everything forward of the Centaur V LH2 skirt, including one or two payload adapter fittings (PAF) installed on the launch vehicle forward adapter (LVFA) (depending on the launch configuration) and a short, 15.5m-long version of the payload fairing (PLF). On the lower portion of the PLF, between the PLF and the LVFA, the horizontal separation system (HSS) provides the means for separating the PLF from the Centaur V vehicle. It uses frangible joints to cause separation and a series of spring packs to clear stage to a safe distance apart. The PLA has two different configurations – multi launch (ML) and single launch (SL) – depending on the number of satellites being launched. In the ML configuration, there are two PAF as opposed to the one PAF in the SL configuration. The HSS and PLA subsystems are examined exclusively during the shock test described­.  </a:t>
            </a:r>
          </a:p>
          <a:p>
            <a:endParaRPr lang="en-US" dirty="0"/>
          </a:p>
        </p:txBody>
      </p:sp>
      <p:sp>
        <p:nvSpPr>
          <p:cNvPr id="4" name="Slide Number Placeholder 3"/>
          <p:cNvSpPr>
            <a:spLocks noGrp="1"/>
          </p:cNvSpPr>
          <p:nvPr>
            <p:ph type="sldNum" sz="quarter" idx="5"/>
          </p:nvPr>
        </p:nvSpPr>
        <p:spPr/>
        <p:txBody>
          <a:bodyPr/>
          <a:lstStyle/>
          <a:p>
            <a:fld id="{4DBE6BA0-DBFF-4E6A-BCFA-E994CDBCF32B}" type="slidenum">
              <a:rPr lang="en-US" smtClean="0"/>
              <a:t>5</a:t>
            </a:fld>
            <a:endParaRPr lang="en-US"/>
          </a:p>
        </p:txBody>
      </p:sp>
    </p:spTree>
    <p:extLst>
      <p:ext uri="{BB962C8B-B14F-4D97-AF65-F5344CB8AC3E}">
        <p14:creationId xmlns:p14="http://schemas.microsoft.com/office/powerpoint/2010/main" val="2877549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BE6BA0-DBFF-4E6A-BCFA-E994CDBCF32B}" type="slidenum">
              <a:rPr lang="en-US" smtClean="0"/>
              <a:t>7</a:t>
            </a:fld>
            <a:endParaRPr lang="en-US"/>
          </a:p>
        </p:txBody>
      </p:sp>
    </p:spTree>
    <p:extLst>
      <p:ext uri="{BB962C8B-B14F-4D97-AF65-F5344CB8AC3E}">
        <p14:creationId xmlns:p14="http://schemas.microsoft.com/office/powerpoint/2010/main" val="399919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20599"/>
            <a:ext cx="7077075" cy="4942476"/>
          </a:xfrm>
        </p:spPr>
        <p:txBody>
          <a:bodyPr/>
          <a:lstStyle/>
          <a:p>
            <a:pPr marL="0" marR="0" algn="just">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SL configuration separation test includes recording shock propagation of the second stage induced by the proper separation of the HSS from the PLF. ULA and Beyond Gravity engineers provided five main objectives to qualify a successful test. These objectives are:</a:t>
            </a:r>
          </a:p>
          <a:p>
            <a:pPr marL="0" marR="0" algn="just">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gn="just">
              <a:lnSpc>
                <a:spcPct val="107000"/>
              </a:lnSpc>
              <a:spcBef>
                <a:spcPts val="0"/>
              </a:spcBef>
              <a:spcAft>
                <a:spcPts val="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Validating component level shock environments for qualification testing.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shock levels recorded throughout the PLF simulator will be used to validate payload components withstanding in flight shock environments caused by the separation of the Payload Fairing. Payloads on the Centaur V vehicle need to be tested at appropriate shock levels to ensure flight readiness. Shock propagation data throughout the LVFA and PAF is required to accurately test and qualify payloads for flight readiness. Activating the HSS to separate the PLF from the LVFA and measuring the time history of this separation at hundreds of relevant positions throughout the PLF and PLA stack will provide the data needed to shock test future payloads. Post processing the time history to the shock response spectrum (SRS) is commonly performed to validate test articles for withstanding shock events. This objective is deemed successful if sufficient and accurate shock data throughout the PLF and LVFA is gathered during the HSS separation and used to validate shock predictions at each component under qualification testing.</a:t>
            </a:r>
          </a:p>
          <a:p>
            <a:pPr marL="342900" marR="0" lvl="0" indent="-342900" algn="just">
              <a:lnSpc>
                <a:spcPct val="107000"/>
              </a:lnSpc>
              <a:spcBef>
                <a:spcPts val="0"/>
              </a:spcBef>
              <a:spcAft>
                <a:spcPts val="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Validating shock attenuation and environment at the Standard Interface Specification (SIS) interface (Spacecraft to Launch Vehicle Interface) and payload interfaces.</a:t>
            </a:r>
            <a:r>
              <a:rPr lang="en-US" sz="1800" dirty="0">
                <a:effectLst/>
                <a:latin typeface="Calibri" panose="020F0502020204030204" pitchFamily="34" charset="0"/>
                <a:ea typeface="Calibri" panose="020F0502020204030204" pitchFamily="34" charset="0"/>
                <a:cs typeface="Times New Roman" panose="02020603050405020304" pitchFamily="18" charset="0"/>
              </a:rPr>
              <a:t> Launch vehicle payloads must be shock tested based on the dynamic rocket environment seen during stage separations to ensure survivability. Shock levels should be optimized to prevent destruction of expensive customer hardware in flight as well as to certify that the payload survives its ascent. This objective is considered to be a success if sufficient and accurate shock data is collected during the HSS separation and used to validate payload flight hardware, which includes any internal and external structures forward and aft of the HSS on launch vehicle, for Centaur V launch. </a:t>
            </a:r>
          </a:p>
          <a:p>
            <a:pPr marL="342900" marR="0" lvl="0" indent="-342900" algn="just">
              <a:lnSpc>
                <a:spcPct val="107000"/>
              </a:lnSpc>
              <a:spcBef>
                <a:spcPts val="0"/>
              </a:spcBef>
              <a:spcAft>
                <a:spcPts val="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Characterizing separation event dynamics.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shock dynamics during the separation must coincide with theoretical predictions in order to validate an accurate flight profile. This profile will be used to better understand the dynamics of the separation event during flight. Acceleration and displacement are recorded during the HSS separation event using accelerometers, high-speed cameras and lasers at various positions along the PLF. This objective is marked as successful if sufficient and accurate data is recorded to fully characterize the separation event dynamics, including translational, vertical and radial displacements, as well as rotation rates and timing. PLF kinematic parameters were computed and compared to predictions to validate HSS functionality. There were no influencers to displacement besides HSS spring pack. </a:t>
            </a:r>
          </a:p>
          <a:p>
            <a:pPr marL="342900" marR="0" lvl="0" indent="-342900" algn="just">
              <a:lnSpc>
                <a:spcPct val="107000"/>
              </a:lnSpc>
              <a:spcBef>
                <a:spcPts val="0"/>
              </a:spcBef>
              <a:spcAft>
                <a:spcPts val="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Recording physical separation data to compare to measurements made during flight.</a:t>
            </a:r>
            <a:r>
              <a:rPr lang="en-US" sz="1800" dirty="0">
                <a:effectLst/>
                <a:latin typeface="Calibri" panose="020F0502020204030204" pitchFamily="34" charset="0"/>
                <a:ea typeface="Calibri" panose="020F0502020204030204" pitchFamily="34" charset="0"/>
                <a:cs typeface="Times New Roman" panose="02020603050405020304" pitchFamily="18" charset="0"/>
              </a:rPr>
              <a:t> Physical testing of new models validates historical testing environments. This provides accurate predictions of structural dynamics during actual flight separation. This objective is accomplished if acceleration and displacement data along pertinent locations throughout the PLF and LVFA during the HSS separation event is recorded for comparison to predictions made from historical testing.</a:t>
            </a:r>
          </a:p>
          <a:p>
            <a:pPr marL="342900" marR="0" lvl="0" indent="-342900" algn="just">
              <a:lnSpc>
                <a:spcPct val="107000"/>
              </a:lnSpc>
              <a:spcBef>
                <a:spcPts val="0"/>
              </a:spcBef>
              <a:spcAft>
                <a:spcPts val="80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Verifying no contact between the PLF and flight hardware during separation. </a:t>
            </a:r>
            <a:r>
              <a:rPr lang="en-US" sz="1800" dirty="0">
                <a:effectLst/>
                <a:latin typeface="Calibri" panose="020F0502020204030204" pitchFamily="34" charset="0"/>
                <a:ea typeface="Calibri" panose="020F0502020204030204" pitchFamily="34" charset="0"/>
                <a:cs typeface="Times New Roman" panose="02020603050405020304" pitchFamily="18" charset="0"/>
              </a:rPr>
              <a:t>Contact between the PLF and LVFA during the HSS separation may cause loss of second stage functionality as well as damage to the flight hardware. It can also saturate recorded data rendering it useless. Blue dye is placed at pertinent locations of the LVFA stringers and PLF inner stiffener for clearance detection, allowing visual inspection of HSS clearance to be done any time before and after testing. The PLF aft end displacements in proximity of HSS are measured to characterize the PLF radial deformation during separation.   The objective is met if, during the HSS separation event, there is no blue dye transferred from the LVFA stringer to the PLF or from the PLF inner stiffener to the HSS outer flare, no contact between the PLF and its support structure which can influence recorded data, and there is sufficient and accurate recorded data to characterize the PLF radial displacement.</a:t>
            </a:r>
          </a:p>
        </p:txBody>
      </p:sp>
      <p:sp>
        <p:nvSpPr>
          <p:cNvPr id="4" name="Slide Number Placeholder 3"/>
          <p:cNvSpPr>
            <a:spLocks noGrp="1"/>
          </p:cNvSpPr>
          <p:nvPr>
            <p:ph type="sldNum" sz="quarter" idx="10"/>
          </p:nvPr>
        </p:nvSpPr>
        <p:spPr/>
        <p:txBody>
          <a:bodyPr/>
          <a:lstStyle/>
          <a:p>
            <a:fld id="{4DBE6BA0-DBFF-4E6A-BCFA-E994CDBCF32B}" type="slidenum">
              <a:rPr lang="en-US" smtClean="0"/>
              <a:t>8</a:t>
            </a:fld>
            <a:endParaRPr lang="en-US"/>
          </a:p>
        </p:txBody>
      </p:sp>
    </p:spTree>
    <p:extLst>
      <p:ext uri="{BB962C8B-B14F-4D97-AF65-F5344CB8AC3E}">
        <p14:creationId xmlns:p14="http://schemas.microsoft.com/office/powerpoint/2010/main" val="75946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a:xfrm>
                <a:off x="2" y="4505981"/>
                <a:ext cx="7075437" cy="4857094"/>
              </a:xfrm>
            </p:spPr>
            <p:txBody>
              <a:bodyPr/>
              <a:lstStyle/>
              <a:p>
                <a:pPr marL="342900" marR="0" lvl="0" indent="-342900" algn="just">
                  <a:lnSpc>
                    <a:spcPct val="107000"/>
                  </a:lnSpc>
                  <a:spcBef>
                    <a:spcPts val="0"/>
                  </a:spcBef>
                  <a:spcAft>
                    <a:spcPts val="0"/>
                  </a:spcAft>
                  <a:buFont typeface="+mj-lt"/>
                  <a:buAutoNum type="arabicPeriod" startAt="3"/>
                </a:pPr>
                <a:r>
                  <a:rPr lang="en-US" sz="1200" b="1" dirty="0">
                    <a:effectLst/>
                    <a:latin typeface="Calibri" panose="020F0502020204030204" pitchFamily="34" charset="0"/>
                    <a:ea typeface="Calibri" panose="020F0502020204030204" pitchFamily="34" charset="0"/>
                    <a:cs typeface="Times New Roman" panose="02020603050405020304" pitchFamily="18" charset="0"/>
                  </a:rPr>
                  <a:t>Characterizing separation event dynamics - </a:t>
                </a:r>
                <a:r>
                  <a:rPr lang="en-US" sz="1200" dirty="0">
                    <a:effectLst/>
                    <a:latin typeface="Calibri" panose="020F0502020204030204" pitchFamily="34" charset="0"/>
                    <a:ea typeface="Calibri" panose="020F0502020204030204" pitchFamily="34" charset="0"/>
                    <a:cs typeface="Times New Roman" panose="02020603050405020304" pitchFamily="18" charset="0"/>
                  </a:rPr>
                  <a:t>The</a:t>
                </a: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shock dynamics during the separation must coincide with theoretical predictions in order to validate an accurate flight profile</a:t>
                </a:r>
                <a:r>
                  <a:rPr lang="en-US" sz="1100" dirty="0">
                    <a:effectLst/>
                    <a:latin typeface="Calibri" panose="020F0502020204030204" pitchFamily="34" charset="0"/>
                    <a:ea typeface="Calibri" panose="020F0502020204030204" pitchFamily="34" charset="0"/>
                    <a:cs typeface="Times New Roman" panose="02020603050405020304" pitchFamily="18" charset="0"/>
                  </a:rPr>
                  <a:t>. This profile will be used to better understand the dynamics of the separation event during flight. Acceleration and displacement are recorded during the HSS separation event using accelerometers, high-speed cameras and lasers at various positions along the PLF. This objective is marked as successful if sufficient and accurate data is recorded to fully characterize the separation event dynamics, including translational, vertical and radial displacements, as well as rotation rates and timing. PLF kinematic parameters were computed and compared to predictions to validate HSS functionality. There were no influencers to displacement besides HSS spring pack. </a:t>
                </a:r>
              </a:p>
              <a:p>
                <a:pPr marL="342900" marR="0" lvl="0" indent="-342900" algn="just">
                  <a:lnSpc>
                    <a:spcPct val="107000"/>
                  </a:lnSpc>
                  <a:spcBef>
                    <a:spcPts val="0"/>
                  </a:spcBef>
                  <a:spcAft>
                    <a:spcPts val="0"/>
                  </a:spcAft>
                  <a:buFont typeface="+mj-lt"/>
                  <a:buAutoNum type="arabicPeriod" startAt="3"/>
                </a:pPr>
                <a:r>
                  <a:rPr lang="en-US" sz="1100" b="1" dirty="0">
                    <a:effectLst/>
                    <a:latin typeface="Calibri" panose="020F0502020204030204" pitchFamily="34" charset="0"/>
                    <a:ea typeface="Calibri" panose="020F0502020204030204" pitchFamily="34" charset="0"/>
                    <a:cs typeface="Times New Roman" panose="02020603050405020304" pitchFamily="18" charset="0"/>
                  </a:rPr>
                  <a:t>Recording physical separation data to compare to measurements made during flight.</a:t>
                </a:r>
                <a:r>
                  <a:rPr lang="en-US" sz="1100" dirty="0">
                    <a:effectLst/>
                    <a:latin typeface="Calibri" panose="020F0502020204030204" pitchFamily="34" charset="0"/>
                    <a:ea typeface="Calibri" panose="020F0502020204030204" pitchFamily="34" charset="0"/>
                    <a:cs typeface="Times New Roman" panose="02020603050405020304" pitchFamily="18" charset="0"/>
                  </a:rPr>
                  <a:t> Physical testing of new models validates historical testing environments. This provides accurate predictions of structural dynamics during actual flight separation. This objective is accomplished if acceleration and displacement data along pertinent locations throughout the PLF and LVFA during the HSS separation event is recorded for comparison to predictions made from historical testing.</a:t>
                </a:r>
              </a:p>
              <a:p>
                <a:pPr marL="342900" marR="0" lvl="0" indent="-342900" algn="just">
                  <a:lnSpc>
                    <a:spcPct val="107000"/>
                  </a:lnSpc>
                  <a:spcBef>
                    <a:spcPts val="0"/>
                  </a:spcBef>
                  <a:spcAft>
                    <a:spcPts val="800"/>
                  </a:spcAft>
                  <a:buFont typeface="+mj-lt"/>
                  <a:buAutoNum type="arabicPeriod" startAt="3"/>
                </a:pPr>
                <a:r>
                  <a:rPr lang="en-US" sz="1100" b="1" dirty="0">
                    <a:effectLst/>
                    <a:latin typeface="Calibri" panose="020F0502020204030204" pitchFamily="34" charset="0"/>
                    <a:ea typeface="Calibri" panose="020F0502020204030204" pitchFamily="34" charset="0"/>
                    <a:cs typeface="Times New Roman" panose="02020603050405020304" pitchFamily="18" charset="0"/>
                  </a:rPr>
                  <a:t>Verifying no contact between the PLF and flight hardware during separation. </a:t>
                </a:r>
                <a:r>
                  <a:rPr lang="en-US" sz="1100" dirty="0">
                    <a:effectLst/>
                    <a:latin typeface="Calibri" panose="020F0502020204030204" pitchFamily="34" charset="0"/>
                    <a:ea typeface="Calibri" panose="020F0502020204030204" pitchFamily="34" charset="0"/>
                    <a:cs typeface="Times New Roman" panose="02020603050405020304" pitchFamily="18" charset="0"/>
                  </a:rPr>
                  <a:t>Contact between the PLF and LVFA during the HSS separation may cause loss of second stage functionality as well as damage to the flight hardware. It can also saturate recorded data rendering it useless. Blue dye is placed at pertinent locations of the LVFA stringers and PLF inner stiffener for clearance detection, allowing visual inspection of HSS clearance to be done any time before and after testing. The PLF aft end displacements in proximity of HSS are measured to characterize the PLF radial deformation during separation.   The objective is met if, during the HSS separation event, there is no blue dye transferred from the LVFA stringer to the PLF or from the PLF inner stiffener to the HSS outer flare, no contact between the PLF and its support structure which can influence recorded data, and there is sufficient and accurate recorded data to characterize the PLF radial displacement.</a:t>
                </a:r>
              </a:p>
              <a:p>
                <a:endParaRPr lang="en-US" sz="1100" dirty="0">
                  <a:latin typeface="Times New Roman" panose="02020603050405020304" pitchFamily="18" charset="0"/>
                  <a:cs typeface="Times New Roman" panose="02020603050405020304" pitchFamily="18" charset="0"/>
                </a:endParaRPr>
              </a:p>
            </p:txBody>
          </p:sp>
        </mc:Choice>
        <mc:Fallback xmlns="">
          <p:sp>
            <p:nvSpPr>
              <p:cNvPr id="3" name="Notes Placeholder 2"/>
              <p:cNvSpPr>
                <a:spLocks noGrp="1"/>
              </p:cNvSpPr>
              <p:nvPr>
                <p:ph type="body" idx="1"/>
              </p:nvPr>
            </p:nvSpPr>
            <p:spPr>
              <a:xfrm>
                <a:off x="2" y="4505981"/>
                <a:ext cx="7075437" cy="4857094"/>
              </a:xfrm>
            </p:spPr>
            <p:txBody>
              <a:bodyPr/>
              <a:lstStyle/>
              <a:p>
                <a:r>
                  <a:rPr lang="en-US" sz="1100" b="1" dirty="0">
                    <a:latin typeface="Times New Roman" panose="02020603050405020304" pitchFamily="18" charset="0"/>
                    <a:cs typeface="Times New Roman" panose="02020603050405020304" pitchFamily="18" charset="0"/>
                  </a:rPr>
                  <a:t>METCO, </a:t>
                </a:r>
                <a:r>
                  <a:rPr lang="en-US" sz="1100" b="1" dirty="0">
                    <a:latin typeface="Times New Roman" panose="02020603050405020304" pitchFamily="18" charset="0"/>
                    <a:cs typeface="Times New Roman" panose="02020603050405020304" pitchFamily="18" charset="0"/>
                  </a:rPr>
                  <a:t>t</a:t>
                </a:r>
                <a:r>
                  <a:rPr lang="en-US" sz="1100" b="1" dirty="0">
                    <a:latin typeface="Times New Roman" panose="02020603050405020304" pitchFamily="18" charset="0"/>
                    <a:cs typeface="Times New Roman" panose="02020603050405020304" pitchFamily="18" charset="0"/>
                  </a:rPr>
                  <a:t>he MSFC Materials Environment Test Complex, </a:t>
                </a:r>
                <a:r>
                  <a:rPr lang="en-US" sz="1100" dirty="0">
                    <a:latin typeface="Times New Roman" panose="02020603050405020304" pitchFamily="18" charset="0"/>
                    <a:cs typeface="Times New Roman" panose="02020603050405020304" pitchFamily="18" charset="0"/>
                  </a:rPr>
                  <a:t>includes several test facilities such as </a:t>
                </a:r>
                <a:r>
                  <a:rPr lang="en-US" sz="1100" b="1" dirty="0">
                    <a:latin typeface="Times New Roman" panose="02020603050405020304" pitchFamily="18" charset="0"/>
                    <a:cs typeface="Times New Roman" panose="02020603050405020304" pitchFamily="18" charset="0"/>
                  </a:rPr>
                  <a:t>the Hot Gas Facility, uniaxial tension test station</a:t>
                </a:r>
                <a:r>
                  <a:rPr lang="en-US" sz="1100" dirty="0">
                    <a:latin typeface="Times New Roman" panose="02020603050405020304" pitchFamily="18" charset="0"/>
                    <a:cs typeface="Times New Roman" panose="02020603050405020304" pitchFamily="18" charset="0"/>
                  </a:rPr>
                  <a:t>, </a:t>
                </a:r>
                <a:r>
                  <a:rPr lang="en-US" sz="1100" b="1" dirty="0">
                    <a:latin typeface="Times New Roman" panose="02020603050405020304" pitchFamily="18" charset="0"/>
                    <a:cs typeface="Times New Roman" panose="02020603050405020304" pitchFamily="18" charset="0"/>
                  </a:rPr>
                  <a:t>thermal acoustic test station</a:t>
                </a:r>
                <a:r>
                  <a:rPr lang="en-US" sz="1100" dirty="0">
                    <a:latin typeface="Times New Roman" panose="02020603050405020304" pitchFamily="18" charset="0"/>
                    <a:cs typeface="Times New Roman" panose="02020603050405020304" pitchFamily="18" charset="0"/>
                  </a:rPr>
                  <a:t>, </a:t>
                </a:r>
                <a:r>
                  <a:rPr lang="en-US" sz="1100" b="1" dirty="0">
                    <a:latin typeface="Times New Roman" panose="02020603050405020304" pitchFamily="18" charset="0"/>
                    <a:cs typeface="Times New Roman" panose="02020603050405020304" pitchFamily="18" charset="0"/>
                  </a:rPr>
                  <a:t>biaxial test  facility</a:t>
                </a:r>
                <a:r>
                  <a:rPr lang="en-US" sz="1100" dirty="0">
                    <a:latin typeface="Times New Roman" panose="02020603050405020304" pitchFamily="18" charset="0"/>
                    <a:cs typeface="Times New Roman" panose="02020603050405020304" pitchFamily="18" charset="0"/>
                  </a:rPr>
                  <a:t>, and </a:t>
                </a:r>
                <a:r>
                  <a:rPr lang="en-US" sz="1100" b="1" dirty="0">
                    <a:latin typeface="Times New Roman" panose="02020603050405020304" pitchFamily="18" charset="0"/>
                    <a:cs typeface="Times New Roman" panose="02020603050405020304" pitchFamily="18" charset="0"/>
                  </a:rPr>
                  <a:t>arc jet facility.</a:t>
                </a:r>
              </a:p>
              <a:p>
                <a:endParaRPr lang="en-US" sz="1100" dirty="0">
                  <a:latin typeface="Times New Roman" panose="02020603050405020304" pitchFamily="18" charset="0"/>
                  <a:cs typeface="Times New Roman" panose="02020603050405020304" pitchFamily="18" charset="0"/>
                </a:endParaRPr>
              </a:p>
              <a:p>
                <a:r>
                  <a:rPr lang="en-US" sz="1100" b="1" dirty="0">
                    <a:latin typeface="Times New Roman" panose="02020603050405020304" pitchFamily="18" charset="0"/>
                    <a:cs typeface="Times New Roman" panose="02020603050405020304" pitchFamily="18" charset="0"/>
                  </a:rPr>
                  <a:t>     The Combined Environments (Biaxial Loads facility) </a:t>
                </a:r>
                <a:r>
                  <a:rPr lang="en-US" sz="1100" dirty="0">
                    <a:latin typeface="Times New Roman" panose="02020603050405020304" pitchFamily="18" charset="0"/>
                    <a:cs typeface="Times New Roman" panose="02020603050405020304" pitchFamily="18" charset="0"/>
                  </a:rPr>
                  <a:t>can induce tension/compression loads of up to </a:t>
                </a:r>
                <a:r>
                  <a:rPr lang="en-US" sz="1100" i="0" dirty="0">
                    <a:latin typeface="Cambria Math" panose="02040503050406030204" pitchFamily="18" charset="0"/>
                  </a:rPr>
                  <a:t>1,500,000𝑙𝑏𝑠</a:t>
                </a:r>
                <a:r>
                  <a:rPr lang="en-US" sz="1100" dirty="0">
                    <a:latin typeface="Times New Roman" panose="02020603050405020304" pitchFamily="18" charset="0"/>
                    <a:cs typeface="Times New Roman" panose="02020603050405020304" pitchFamily="18" charset="0"/>
                  </a:rPr>
                  <a:t> in each axis. This can occur on a flat or curved test article. Dimensions: </a:t>
                </a:r>
                <a:r>
                  <a:rPr lang="en-US" sz="1100" i="0" dirty="0">
                    <a:latin typeface="Cambria Math" panose="02040503050406030204" pitchFamily="18" charset="0"/>
                  </a:rPr>
                  <a:t>10𝑓𝑡^2</a:t>
                </a:r>
                <a:r>
                  <a:rPr lang="en-US" sz="1100" dirty="0">
                    <a:latin typeface="Times New Roman" panose="02020603050405020304" pitchFamily="18" charset="0"/>
                    <a:cs typeface="Times New Roman" panose="02020603050405020304" pitchFamily="18" charset="0"/>
                  </a:rPr>
                  <a:t> (or </a:t>
                </a:r>
                <a:r>
                  <a:rPr lang="en-US" sz="1100" i="0" dirty="0">
                    <a:latin typeface="Cambria Math" panose="02040503050406030204" pitchFamily="18" charset="0"/>
                  </a:rPr>
                  <a:t>10𝑓𝑡</a:t>
                </a:r>
                <a:r>
                  <a:rPr lang="en-US" sz="1100" dirty="0">
                    <a:latin typeface="Times New Roman" panose="02020603050405020304" pitchFamily="18" charset="0"/>
                    <a:cs typeface="Times New Roman" panose="02020603050405020304" pitchFamily="18" charset="0"/>
                  </a:rPr>
                  <a:t> in diameter) and </a:t>
                </a:r>
                <a:r>
                  <a:rPr lang="en-US" sz="1100" i="0">
                    <a:latin typeface="Cambria Math" panose="02040503050406030204" pitchFamily="18" charset="0"/>
                  </a:rPr>
                  <a:t>12𝑓𝑡</a:t>
                </a:r>
                <a:r>
                  <a:rPr lang="en-US" sz="1100" dirty="0">
                    <a:latin typeface="Times New Roman" panose="02020603050405020304" pitchFamily="18" charset="0"/>
                    <a:cs typeface="Times New Roman" panose="02020603050405020304" pitchFamily="18" charset="0"/>
                  </a:rPr>
                  <a:t> high. </a:t>
                </a:r>
              </a:p>
              <a:p>
                <a:r>
                  <a:rPr lang="en-US" sz="1100" dirty="0">
                    <a:latin typeface="Times New Roman" panose="02020603050405020304" pitchFamily="18" charset="0"/>
                    <a:cs typeface="Times New Roman" panose="02020603050405020304" pitchFamily="18" charset="0"/>
                  </a:rPr>
                  <a:t>The External Tank program designed a flat six feet  square test article to make a uniform to  1 or  1 to  1  ET side wall or aft uniform dome. </a:t>
                </a:r>
              </a:p>
              <a:p>
                <a:r>
                  <a:rPr lang="en-US" sz="1100" dirty="0">
                    <a:latin typeface="Times New Roman" panose="02020603050405020304" pitchFamily="18" charset="0"/>
                    <a:cs typeface="Times New Roman" panose="02020603050405020304" pitchFamily="18" charset="0"/>
                  </a:rPr>
                  <a:t>This combined </a:t>
                </a:r>
                <a:r>
                  <a:rPr lang="en-US" sz="1100" dirty="0">
                    <a:latin typeface="Times New Roman" panose="02020603050405020304" pitchFamily="18" charset="0"/>
                    <a:cs typeface="Times New Roman" panose="02020603050405020304" pitchFamily="18" charset="0"/>
                  </a:rPr>
                  <a:t>w</a:t>
                </a:r>
                <a:r>
                  <a:rPr lang="en-US" sz="1100" dirty="0">
                    <a:latin typeface="Times New Roman" panose="02020603050405020304" pitchFamily="18" charset="0"/>
                    <a:cs typeface="Times New Roman" panose="02020603050405020304" pitchFamily="18" charset="0"/>
                  </a:rPr>
                  <a:t>ith the thermal Acoustic strain field Facility results in a TPS test facility capable of biaxial loads, acoustics, dynamic response, radiant heat, and cryogenic environment. </a:t>
                </a:r>
              </a:p>
              <a:p>
                <a:r>
                  <a:rPr lang="en-US" sz="1100" dirty="0">
                    <a:latin typeface="Times New Roman" panose="02020603050405020304" pitchFamily="18" charset="0"/>
                    <a:cs typeface="Times New Roman" panose="02020603050405020304" pitchFamily="18" charset="0"/>
                  </a:rPr>
                  <a:t>     </a:t>
                </a:r>
                <a:r>
                  <a:rPr lang="en-US" sz="1100" b="1" dirty="0">
                    <a:latin typeface="Times New Roman" panose="02020603050405020304" pitchFamily="18" charset="0"/>
                    <a:cs typeface="Times New Roman" panose="02020603050405020304" pitchFamily="18" charset="0"/>
                  </a:rPr>
                  <a:t>The Hyper-thermal Convective Test Facility (arc-jet) </a:t>
                </a:r>
                <a:r>
                  <a:rPr lang="en-US" sz="1100" dirty="0">
                    <a:latin typeface="Times New Roman" panose="02020603050405020304" pitchFamily="18" charset="0"/>
                    <a:cs typeface="Times New Roman" panose="02020603050405020304" pitchFamily="18" charset="0"/>
                  </a:rPr>
                  <a:t>is used to test thermal and ablative response of materials used for rocket insulation. Gas and temperature conditions can be simulated for development and qualification of new materials for flight. </a:t>
                </a:r>
              </a:p>
              <a:p>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     </a:t>
                </a:r>
                <a:r>
                  <a:rPr lang="en-US" sz="1100" b="1" dirty="0">
                    <a:latin typeface="Times New Roman" panose="02020603050405020304" pitchFamily="18" charset="0"/>
                    <a:cs typeface="Times New Roman" panose="02020603050405020304" pitchFamily="18" charset="0"/>
                  </a:rPr>
                  <a:t>12-Foot Environmental Facility </a:t>
                </a:r>
                <a:r>
                  <a:rPr lang="en-US" sz="1100" dirty="0">
                    <a:latin typeface="Times New Roman" panose="02020603050405020304" pitchFamily="18" charset="0"/>
                    <a:cs typeface="Times New Roman" panose="02020603050405020304" pitchFamily="18" charset="0"/>
                  </a:rPr>
                  <a:t>is a </a:t>
                </a:r>
                <a:r>
                  <a:rPr lang="en-US" sz="1100" i="0" dirty="0">
                    <a:latin typeface="Cambria Math" panose="02040503050406030204" pitchFamily="18" charset="0"/>
                  </a:rPr>
                  <a:t>12𝑓𝑡</a:t>
                </a:r>
                <a:r>
                  <a:rPr lang="en-US" sz="1100" dirty="0">
                    <a:latin typeface="Times New Roman" panose="02020603050405020304" pitchFamily="18" charset="0"/>
                    <a:cs typeface="Times New Roman" panose="02020603050405020304" pitchFamily="18" charset="0"/>
                  </a:rPr>
                  <a:t> cube with insulated TPS materials to simulate various environmental conditions. The facility has a refrigerant/heating system for </a:t>
                </a:r>
                <a:r>
                  <a:rPr lang="en-US" sz="1100" i="0" dirty="0">
                    <a:latin typeface="Cambria Math" panose="02040503050406030204" pitchFamily="18" charset="0"/>
                  </a:rPr>
                  <a:t>25−100</a:t>
                </a:r>
                <a:r>
                  <a:rPr lang="en-US" sz="1100" i="0" dirty="0">
                    <a:latin typeface="Cambria Math" panose="02040503050406030204" pitchFamily="18" charset="0"/>
                    <a:ea typeface="Cambria Math" panose="02040503050406030204" pitchFamily="18" charset="0"/>
                  </a:rPr>
                  <a:t>℉</a:t>
                </a:r>
                <a:r>
                  <a:rPr lang="en-US" sz="1100" dirty="0">
                    <a:latin typeface="Times New Roman" panose="02020603050405020304" pitchFamily="18" charset="0"/>
                    <a:cs typeface="Times New Roman" panose="02020603050405020304" pitchFamily="18" charset="0"/>
                  </a:rPr>
                  <a:t> temperature range. Relative humidity can range from </a:t>
                </a:r>
                <a:r>
                  <a:rPr lang="en-US" sz="1100" i="0" dirty="0">
                    <a:latin typeface="Cambria Math" panose="02040503050406030204" pitchFamily="18" charset="0"/>
                  </a:rPr>
                  <a:t>40% −100%</a:t>
                </a:r>
                <a:r>
                  <a:rPr lang="en-US" sz="1100" dirty="0">
                    <a:latin typeface="Times New Roman" panose="02020603050405020304" pitchFamily="18" charset="0"/>
                    <a:cs typeface="Times New Roman" panose="02020603050405020304" pitchFamily="18" charset="0"/>
                  </a:rPr>
                  <a:t>. Test articles can be internally conditioned with liquid helium or liquid nitrogen and heated gas. A load control system can provide dynamic or static loads during thermal tests.</a:t>
                </a:r>
              </a:p>
              <a:p>
                <a:endParaRPr lang="en-US" sz="1100" dirty="0">
                  <a:latin typeface="Times New Roman" panose="02020603050405020304" pitchFamily="18" charset="0"/>
                  <a:cs typeface="Times New Roman" panose="02020603050405020304" pitchFamily="18" charset="0"/>
                </a:endParaRPr>
              </a:p>
              <a:p>
                <a:r>
                  <a:rPr lang="en-US" sz="1100" b="1" dirty="0">
                    <a:latin typeface="Times New Roman" panose="02020603050405020304" pitchFamily="18" charset="0"/>
                    <a:cs typeface="Times New Roman" panose="02020603050405020304" pitchFamily="18" charset="0"/>
                  </a:rPr>
                  <a:t>     The Tensile Test Station </a:t>
                </a:r>
                <a:r>
                  <a:rPr lang="en-US" sz="1100" dirty="0">
                    <a:latin typeface="Times New Roman" panose="02020603050405020304" pitchFamily="18" charset="0"/>
                    <a:cs typeface="Times New Roman" panose="02020603050405020304" pitchFamily="18" charset="0"/>
                  </a:rPr>
                  <a:t>induces uniaxial load testing for test articles up to </a:t>
                </a:r>
                <a:r>
                  <a:rPr lang="en-US" sz="1100" i="0" dirty="0">
                    <a:latin typeface="Cambria Math" panose="02040503050406030204" pitchFamily="18" charset="0"/>
                  </a:rPr>
                  <a:t>19𝑖𝑛𝑥48𝑖𝑛</a:t>
                </a:r>
                <a:r>
                  <a:rPr lang="en-US" sz="1100" dirty="0">
                    <a:latin typeface="Times New Roman" panose="02020603050405020304" pitchFamily="18" charset="0"/>
                    <a:cs typeface="Times New Roman" panose="02020603050405020304" pitchFamily="18" charset="0"/>
                  </a:rPr>
                  <a:t>. It can provide tension loads up to </a:t>
                </a:r>
                <a:r>
                  <a:rPr lang="en-US" sz="1100" i="0" dirty="0">
                    <a:latin typeface="Cambria Math" panose="02040503050406030204" pitchFamily="18" charset="0"/>
                  </a:rPr>
                  <a:t>500,000 𝑙</a:t>
                </a:r>
                <a:r>
                  <a:rPr lang="en-US" sz="1100" i="0" dirty="0" err="1">
                    <a:latin typeface="Cambria Math" panose="02040503050406030204" pitchFamily="18" charset="0"/>
                  </a:rPr>
                  <a:t>𝑏𝑓</a:t>
                </a:r>
                <a:r>
                  <a:rPr lang="en-US" sz="1100" dirty="0">
                    <a:latin typeface="Times New Roman" panose="02020603050405020304" pitchFamily="18" charset="0"/>
                    <a:cs typeface="Times New Roman" panose="02020603050405020304" pitchFamily="18" charset="0"/>
                  </a:rPr>
                  <a:t>  with the frame withstanding up to </a:t>
                </a:r>
                <a:r>
                  <a:rPr lang="en-US" sz="1100" i="0" dirty="0">
                    <a:latin typeface="Cambria Math" panose="02040503050406030204" pitchFamily="18" charset="0"/>
                  </a:rPr>
                  <a:t>𝑙,𝑂𝑂𝑂,𝑂𝑂𝑂 </a:t>
                </a:r>
                <a:r>
                  <a:rPr lang="en-US" sz="1100" i="0" dirty="0" err="1">
                    <a:latin typeface="Cambria Math" panose="02040503050406030204" pitchFamily="18" charset="0"/>
                  </a:rPr>
                  <a:t>𝐼𝑏𝑓</a:t>
                </a:r>
                <a:r>
                  <a:rPr lang="en-US" sz="1100" dirty="0">
                    <a:latin typeface="Times New Roman" panose="02020603050405020304" pitchFamily="18" charset="0"/>
                    <a:cs typeface="Times New Roman" panose="02020603050405020304" pitchFamily="18" charset="0"/>
                  </a:rPr>
                  <a:t>. Test articles can be thermally conditioned from  </a:t>
                </a:r>
                <a:r>
                  <a:rPr lang="en-US" sz="1100" i="0" dirty="0">
                    <a:latin typeface="Cambria Math" panose="02040503050406030204" pitchFamily="18" charset="0"/>
                  </a:rPr>
                  <a:t>−423</a:t>
                </a:r>
                <a:r>
                  <a:rPr lang="en-US" sz="1100" i="0" dirty="0">
                    <a:latin typeface="Cambria Math" panose="02040503050406030204" pitchFamily="18" charset="0"/>
                    <a:ea typeface="Cambria Math" panose="02040503050406030204" pitchFamily="18" charset="0"/>
                  </a:rPr>
                  <a:t>℉</a:t>
                </a:r>
                <a:r>
                  <a:rPr lang="en-US" sz="1100" i="0" dirty="0">
                    <a:latin typeface="Cambria Math" panose="02040503050406030204" pitchFamily="18" charset="0"/>
                  </a:rPr>
                  <a:t> </a:t>
                </a:r>
                <a:r>
                  <a:rPr lang="en-US" sz="1100" dirty="0">
                    <a:latin typeface="Times New Roman" panose="02020603050405020304" pitchFamily="18" charset="0"/>
                    <a:cs typeface="Times New Roman" panose="02020603050405020304" pitchFamily="18" charset="0"/>
                  </a:rPr>
                  <a:t> (using liquid helium) to </a:t>
                </a:r>
                <a:r>
                  <a:rPr lang="en-US" sz="1100" i="0" dirty="0">
                    <a:latin typeface="Cambria Math" panose="02040503050406030204" pitchFamily="18" charset="0"/>
                  </a:rPr>
                  <a:t>+500 </a:t>
                </a:r>
                <a:r>
                  <a:rPr lang="en-US" sz="1100" i="0" dirty="0">
                    <a:latin typeface="Cambria Math" panose="02040503050406030204" pitchFamily="18" charset="0"/>
                    <a:ea typeface="Cambria Math" panose="02040503050406030204" pitchFamily="18" charset="0"/>
                  </a:rPr>
                  <a:t>℉</a:t>
                </a:r>
                <a:r>
                  <a:rPr lang="en-US" sz="1100" i="0" dirty="0">
                    <a:latin typeface="Cambria Math" panose="02040503050406030204" pitchFamily="18" charset="0"/>
                  </a:rPr>
                  <a:t> </a:t>
                </a:r>
                <a:r>
                  <a:rPr lang="en-US" sz="1100" dirty="0">
                    <a:latin typeface="Times New Roman" panose="02020603050405020304" pitchFamily="18" charset="0"/>
                    <a:cs typeface="Times New Roman" panose="02020603050405020304" pitchFamily="18" charset="0"/>
                  </a:rPr>
                  <a:t>(using  gas heaters). Radiant  heat and acoustic environments can be added for tests.</a:t>
                </a:r>
              </a:p>
              <a:p>
                <a:r>
                  <a:rPr lang="en-US" sz="1100" dirty="0">
                    <a:latin typeface="Times New Roman" panose="02020603050405020304" pitchFamily="18" charset="0"/>
                    <a:cs typeface="Times New Roman" panose="02020603050405020304" pitchFamily="18" charset="0"/>
                  </a:rPr>
                  <a:t>     </a:t>
                </a:r>
              </a:p>
              <a:p>
                <a:r>
                  <a:rPr lang="en-US" sz="1100" dirty="0">
                    <a:latin typeface="Times New Roman" panose="02020603050405020304" pitchFamily="18" charset="0"/>
                    <a:cs typeface="Times New Roman" panose="02020603050405020304" pitchFamily="18" charset="0"/>
                  </a:rPr>
                  <a:t>     </a:t>
                </a:r>
                <a:r>
                  <a:rPr lang="en-US" sz="1100" b="1" dirty="0">
                    <a:latin typeface="Times New Roman" panose="02020603050405020304" pitchFamily="18" charset="0"/>
                    <a:cs typeface="Times New Roman" panose="02020603050405020304" pitchFamily="18" charset="0"/>
                  </a:rPr>
                  <a:t>The Thermal Acoustic facility</a:t>
                </a:r>
                <a:r>
                  <a:rPr lang="en-US" sz="1100" dirty="0">
                    <a:latin typeface="Times New Roman" panose="02020603050405020304" pitchFamily="18" charset="0"/>
                    <a:cs typeface="Times New Roman" panose="02020603050405020304" pitchFamily="18" charset="0"/>
                  </a:rPr>
                  <a:t> can deliver radiant heat from </a:t>
                </a:r>
                <a:r>
                  <a:rPr lang="en-US" sz="1100" i="0" dirty="0">
                    <a:latin typeface="Cambria Math" panose="02040503050406030204" pitchFamily="18" charset="0"/>
                  </a:rPr>
                  <a:t>0−30 𝐵𝑇𝑈/(𝑓𝑡^2−𝑠)  </a:t>
                </a:r>
                <a:r>
                  <a:rPr lang="en-US" sz="1100" dirty="0">
                    <a:latin typeface="Times New Roman" panose="02020603050405020304" pitchFamily="18" charset="0"/>
                    <a:cs typeface="Times New Roman" panose="02020603050405020304" pitchFamily="18" charset="0"/>
                  </a:rPr>
                  <a:t>and up to  </a:t>
                </a:r>
                <a:r>
                  <a:rPr lang="en-US" sz="1100" i="0" dirty="0">
                    <a:latin typeface="Cambria Math" panose="02040503050406030204" pitchFamily="18" charset="0"/>
                  </a:rPr>
                  <a:t>172 𝑑𝐵 </a:t>
                </a:r>
                <a:r>
                  <a:rPr lang="en-US" sz="1100" dirty="0">
                    <a:latin typeface="Times New Roman" panose="02020603050405020304" pitchFamily="18" charset="0"/>
                    <a:cs typeface="Times New Roman" panose="02020603050405020304" pitchFamily="18" charset="0"/>
                  </a:rPr>
                  <a:t>onto a test article up to </a:t>
                </a:r>
                <a:r>
                  <a:rPr lang="en-US" sz="1100" i="0">
                    <a:latin typeface="Cambria Math" panose="02040503050406030204" pitchFamily="18" charset="0"/>
                  </a:rPr>
                  <a:t>6𝑓𝑡^2</a:t>
                </a:r>
                <a:r>
                  <a:rPr lang="en-US" sz="1100" dirty="0">
                    <a:latin typeface="Times New Roman" panose="02020603050405020304" pitchFamily="18" charset="0"/>
                    <a:cs typeface="Times New Roman" panose="02020603050405020304" pitchFamily="18" charset="0"/>
                  </a:rPr>
                  <a:t>. Test articles can be thermally conditioned from </a:t>
                </a:r>
                <a:r>
                  <a:rPr lang="en-US" sz="1100" i="0" dirty="0">
                    <a:latin typeface="Cambria Math" panose="02040503050406030204" pitchFamily="18" charset="0"/>
                  </a:rPr>
                  <a:t>−423 </a:t>
                </a:r>
                <a:r>
                  <a:rPr lang="en-US" sz="1100" i="0" dirty="0">
                    <a:latin typeface="Cambria Math" panose="02040503050406030204" pitchFamily="18" charset="0"/>
                    <a:ea typeface="Cambria Math" panose="02040503050406030204" pitchFamily="18" charset="0"/>
                  </a:rPr>
                  <a:t>℉</a:t>
                </a:r>
                <a:r>
                  <a:rPr lang="en-US" sz="1100" i="0" dirty="0">
                    <a:latin typeface="Cambria Math" panose="02040503050406030204" pitchFamily="18" charset="0"/>
                  </a:rPr>
                  <a:t> </a:t>
                </a:r>
                <a:r>
                  <a:rPr lang="en-US" sz="1100" dirty="0">
                    <a:latin typeface="Times New Roman" panose="02020603050405020304" pitchFamily="18" charset="0"/>
                    <a:cs typeface="Times New Roman" panose="02020603050405020304" pitchFamily="18" charset="0"/>
                  </a:rPr>
                  <a:t>(using liquid helium) to </a:t>
                </a:r>
                <a:r>
                  <a:rPr lang="en-US" sz="1100" i="0" dirty="0">
                    <a:latin typeface="Cambria Math" panose="02040503050406030204" pitchFamily="18" charset="0"/>
                  </a:rPr>
                  <a:t>+500 </a:t>
                </a:r>
                <a:r>
                  <a:rPr lang="en-US" sz="1100" i="0" dirty="0">
                    <a:latin typeface="Cambria Math" panose="02040503050406030204" pitchFamily="18" charset="0"/>
                    <a:ea typeface="Cambria Math" panose="02040503050406030204" pitchFamily="18" charset="0"/>
                  </a:rPr>
                  <a:t>℉</a:t>
                </a:r>
                <a:r>
                  <a:rPr lang="en-US" sz="1100" dirty="0">
                    <a:latin typeface="Times New Roman" panose="02020603050405020304" pitchFamily="18" charset="0"/>
                    <a:cs typeface="Times New Roman" panose="02020603050405020304" pitchFamily="18" charset="0"/>
                  </a:rPr>
                  <a:t> (using gas heaters).</a:t>
                </a:r>
              </a:p>
            </p:txBody>
          </p:sp>
        </mc:Fallback>
      </mc:AlternateContent>
      <p:sp>
        <p:nvSpPr>
          <p:cNvPr id="4" name="Slide Number Placeholder 3"/>
          <p:cNvSpPr>
            <a:spLocks noGrp="1"/>
          </p:cNvSpPr>
          <p:nvPr>
            <p:ph type="sldNum" sz="quarter" idx="10"/>
          </p:nvPr>
        </p:nvSpPr>
        <p:spPr/>
        <p:txBody>
          <a:bodyPr/>
          <a:lstStyle/>
          <a:p>
            <a:fld id="{4DBE6BA0-DBFF-4E6A-BCFA-E994CDBCF32B}" type="slidenum">
              <a:rPr lang="en-US" smtClean="0"/>
              <a:t>9</a:t>
            </a:fld>
            <a:endParaRPr lang="en-US" dirty="0"/>
          </a:p>
        </p:txBody>
      </p:sp>
    </p:spTree>
    <p:extLst>
      <p:ext uri="{BB962C8B-B14F-4D97-AF65-F5344CB8AC3E}">
        <p14:creationId xmlns:p14="http://schemas.microsoft.com/office/powerpoint/2010/main" val="51491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BE6BA0-DBFF-4E6A-BCFA-E994CDBCF32B}" type="slidenum">
              <a:rPr lang="en-US" smtClean="0"/>
              <a:t>10</a:t>
            </a:fld>
            <a:endParaRPr lang="en-US"/>
          </a:p>
        </p:txBody>
      </p:sp>
    </p:spTree>
    <p:extLst>
      <p:ext uri="{BB962C8B-B14F-4D97-AF65-F5344CB8AC3E}">
        <p14:creationId xmlns:p14="http://schemas.microsoft.com/office/powerpoint/2010/main" val="417286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main objective of this test was to measure the shock propagation throughout the flight equivalent models of the PLA and LVFA during a successful HSS separation event. Performing a separation on a mock-up of the Centaur V rocket is expensive in cost and time, so only the components connecting to the HSS were of necessity to physically model. Parameters of importance for this test stack include accurate Centaur V interface, PLA and LVFA stiffness, mass and physical dimensions. The fully assembled test stack had a diameter of 22ft and height of 46ft.  Sensors were attached throughout the flight model for data recording purposes. The model section representing the PAF was flight equivalent, although structurally irrelevant and mass negligible parts were omitted. The LVFA was mostly flight equivalent, except the locations of the stringer were modified. The LH2 skirt was used mainly for connection purposes and to simulate the LVFA to Centaur V interface. A 13.5m-long cylindrical section simulated the ogive section of the PLF because the ogive section is not relevant for shock propagation in the payload and does not provide any additional stiffness. The remaining ogive section mass was accounted for in the model by the load introduction device (LID) mounted on the PAF forward interface and a cross beam fixed to the top of the PLF. The rest of the PLF simulator was modeled to be the same as the flight PLF. </a:t>
            </a:r>
          </a:p>
          <a:p>
            <a:pPr marL="0" marR="0" algn="just">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facility adapter ring (FAR) is a component used to secure large test articles to the ground for rigidity. The FAR was used to attach the LH2 skirt to the test location floor. This LH2 skirt connection models the flight boundary conditions of the Centaur V second stage. The HSS, located within the LVFA, provides the separation mechanism for the SL configuration test. The LVFA, which is connected to the PAF, was interfaced to the LH2 skirt. The PLF simulator was attached on its bottom to the LVFA, </a:t>
            </a:r>
          </a:p>
          <a:p>
            <a:pPr marL="0" marR="0" algn="just">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LID fixture simulates the mass of the flight payload.  C-adapters were used to mount the LID fixture on top of the PAF forward interface. A crossbeam, which accounts for the mass of the omitted ogive section of the PLF, was located near the ceiling of the high bay. This beam held the cable of the catching system and was used to support the entire PLF assembly. </a:t>
            </a:r>
          </a:p>
          <a:p>
            <a:endParaRPr lang="en-US" dirty="0"/>
          </a:p>
        </p:txBody>
      </p:sp>
      <p:sp>
        <p:nvSpPr>
          <p:cNvPr id="4" name="Slide Number Placeholder 3"/>
          <p:cNvSpPr>
            <a:spLocks noGrp="1"/>
          </p:cNvSpPr>
          <p:nvPr>
            <p:ph type="sldNum" sz="quarter" idx="5"/>
          </p:nvPr>
        </p:nvSpPr>
        <p:spPr/>
        <p:txBody>
          <a:bodyPr/>
          <a:lstStyle/>
          <a:p>
            <a:fld id="{4DBE6BA0-DBFF-4E6A-BCFA-E994CDBCF32B}" type="slidenum">
              <a:rPr lang="en-US" smtClean="0"/>
              <a:t>11</a:t>
            </a:fld>
            <a:endParaRPr lang="en-US"/>
          </a:p>
        </p:txBody>
      </p:sp>
    </p:spTree>
    <p:extLst>
      <p:ext uri="{BB962C8B-B14F-4D97-AF65-F5344CB8AC3E}">
        <p14:creationId xmlns:p14="http://schemas.microsoft.com/office/powerpoint/2010/main" val="13672149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3"/>
          <p:cNvSpPr>
            <a:spLocks noGrp="1"/>
          </p:cNvSpPr>
          <p:nvPr>
            <p:ph type="title"/>
          </p:nvPr>
        </p:nvSpPr>
        <p:spPr>
          <a:xfrm>
            <a:off x="202540" y="972760"/>
            <a:ext cx="3768572" cy="1143000"/>
          </a:xfrm>
        </p:spPr>
        <p:txBody>
          <a:bodyPr>
            <a:noAutofit/>
          </a:bodyPr>
          <a:lstStyle>
            <a:lvl1pPr algn="l">
              <a:defRPr sz="3200">
                <a:solidFill>
                  <a:schemeClr val="bg1"/>
                </a:solidFill>
                <a:latin typeface="Arial"/>
                <a:cs typeface="Arial"/>
              </a:defRPr>
            </a:lvl1pPr>
          </a:lstStyle>
          <a:p>
            <a:r>
              <a:rPr lang="en-US"/>
              <a:t>Click to edit Master title style</a:t>
            </a:r>
            <a:endParaRPr lang="en-US" dirty="0"/>
          </a:p>
        </p:txBody>
      </p:sp>
      <p:sp>
        <p:nvSpPr>
          <p:cNvPr id="16" name="Text Placeholder 15"/>
          <p:cNvSpPr>
            <a:spLocks noGrp="1"/>
          </p:cNvSpPr>
          <p:nvPr>
            <p:ph type="body" sz="quarter" idx="13"/>
          </p:nvPr>
        </p:nvSpPr>
        <p:spPr>
          <a:xfrm>
            <a:off x="203205" y="4617552"/>
            <a:ext cx="4344988" cy="693738"/>
          </a:xfrm>
        </p:spPr>
        <p:txBody>
          <a:bodyPr>
            <a:normAutofit/>
          </a:bodyPr>
          <a:lstStyle>
            <a:lvl1pPr marL="0" indent="0">
              <a:buNone/>
              <a:defRPr sz="2000">
                <a:solidFill>
                  <a:srgbClr val="FFFFFF"/>
                </a:solidFill>
                <a:latin typeface="Arial"/>
                <a:cs typeface="Arial"/>
              </a:defRPr>
            </a:lvl1pPr>
          </a:lstStyle>
          <a:p>
            <a:pPr lvl="0"/>
            <a:r>
              <a:rPr lang="en-US"/>
              <a:t>Click to edit Master text styles</a:t>
            </a:r>
          </a:p>
        </p:txBody>
      </p:sp>
      <p:sp>
        <p:nvSpPr>
          <p:cNvPr id="17" name="Text Placeholder 15"/>
          <p:cNvSpPr>
            <a:spLocks noGrp="1"/>
          </p:cNvSpPr>
          <p:nvPr>
            <p:ph type="body" sz="quarter" idx="14"/>
          </p:nvPr>
        </p:nvSpPr>
        <p:spPr>
          <a:xfrm>
            <a:off x="202540" y="5311290"/>
            <a:ext cx="4344988" cy="693738"/>
          </a:xfrm>
        </p:spPr>
        <p:txBody>
          <a:bodyPr>
            <a:normAutofit/>
          </a:bodyPr>
          <a:lstStyle>
            <a:lvl1pPr marL="0" indent="0">
              <a:buNone/>
              <a:defRPr sz="1600">
                <a:solidFill>
                  <a:srgbClr val="FFFFFF"/>
                </a:solidFill>
                <a:latin typeface="Arial"/>
                <a:cs typeface="Arial"/>
              </a:defRPr>
            </a:lvl1pPr>
          </a:lstStyle>
          <a:p>
            <a:pPr lvl="0"/>
            <a:r>
              <a:rPr lang="en-US"/>
              <a:t>Click to edit Master text styles</a:t>
            </a:r>
          </a:p>
        </p:txBody>
      </p:sp>
      <p:pic>
        <p:nvPicPr>
          <p:cNvPr id="20" name="Picture 1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00216" y="5719836"/>
            <a:ext cx="2333517" cy="570384"/>
          </a:xfrm>
          <a:prstGeom prst="rect">
            <a:avLst/>
          </a:prstGeom>
        </p:spPr>
      </p:pic>
    </p:spTree>
    <p:extLst>
      <p:ext uri="{BB962C8B-B14F-4D97-AF65-F5344CB8AC3E}">
        <p14:creationId xmlns:p14="http://schemas.microsoft.com/office/powerpoint/2010/main" val="3456785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49785" y="342107"/>
            <a:ext cx="6223597" cy="1143000"/>
          </a:xfrm>
        </p:spPr>
        <p:txBody>
          <a:bodyPr/>
          <a:lstStyle>
            <a:lvl1pPr marL="0" marR="0" indent="0" algn="r" defTabSz="457200" rtl="0" eaLnBrk="1" fontAlgn="auto" latinLnBrk="0" hangingPunct="1">
              <a:lnSpc>
                <a:spcPct val="100000"/>
              </a:lnSpc>
              <a:spcBef>
                <a:spcPct val="0"/>
              </a:spcBef>
              <a:spcAft>
                <a:spcPts val="0"/>
              </a:spcAft>
              <a:buClrTx/>
              <a:buSzTx/>
              <a:buFontTx/>
              <a:buNone/>
              <a:tabLst/>
              <a:defRPr lang="en-US" sz="3000" b="1" kern="1200" dirty="0" smtClean="0">
                <a:solidFill>
                  <a:srgbClr val="021659"/>
                </a:solidFill>
                <a:latin typeface="+mj-lt"/>
                <a:ea typeface="+mj-ea"/>
                <a:cs typeface="Arial"/>
              </a:defRPr>
            </a:lvl1pPr>
          </a:lstStyle>
          <a:p>
            <a:r>
              <a:rPr lang="en-US" dirty="0"/>
              <a:t>Click to edit Master title style</a:t>
            </a:r>
          </a:p>
        </p:txBody>
      </p:sp>
      <p:sp>
        <p:nvSpPr>
          <p:cNvPr id="3" name="Content Placeholder 2"/>
          <p:cNvSpPr>
            <a:spLocks noGrp="1"/>
          </p:cNvSpPr>
          <p:nvPr>
            <p:ph idx="1"/>
          </p:nvPr>
        </p:nvSpPr>
        <p:spPr>
          <a:xfrm>
            <a:off x="3861584" y="1600200"/>
            <a:ext cx="4825216" cy="4525963"/>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D5C65-049B-7446-909C-35D35863B8E2}" type="slidenum">
              <a:rPr lang="en-US" smtClean="0"/>
              <a:t>‹#›</a:t>
            </a:fld>
            <a:endParaRPr lang="en-US"/>
          </a:p>
        </p:txBody>
      </p:sp>
    </p:spTree>
    <p:extLst>
      <p:ext uri="{BB962C8B-B14F-4D97-AF65-F5344CB8AC3E}">
        <p14:creationId xmlns:p14="http://schemas.microsoft.com/office/powerpoint/2010/main" val="1677475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ar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3202" y="274638"/>
            <a:ext cx="6223597" cy="1143000"/>
          </a:xfrm>
        </p:spPr>
        <p:txBody>
          <a:bodyPr/>
          <a:lstStyle>
            <a:lvl1pPr marL="0" marR="0" indent="0" algn="r" defTabSz="457200" rtl="0" eaLnBrk="1" fontAlgn="auto" latinLnBrk="0" hangingPunct="1">
              <a:lnSpc>
                <a:spcPct val="100000"/>
              </a:lnSpc>
              <a:spcBef>
                <a:spcPct val="0"/>
              </a:spcBef>
              <a:spcAft>
                <a:spcPts val="0"/>
              </a:spcAft>
              <a:buClrTx/>
              <a:buSzTx/>
              <a:buFontTx/>
              <a:buNone/>
              <a:tabLst/>
              <a:defRPr lang="en-US" sz="3000" b="1" kern="1200" dirty="0" smtClean="0">
                <a:solidFill>
                  <a:srgbClr val="021659"/>
                </a:solidFill>
                <a:latin typeface="+mj-lt"/>
                <a:ea typeface="+mj-ea"/>
                <a:cs typeface="Arial"/>
              </a:defRPr>
            </a:lvl1pPr>
          </a:lstStyle>
          <a:p>
            <a:r>
              <a:rPr lang="en-US"/>
              <a:t>Click to edit Master title style</a:t>
            </a:r>
            <a:endParaRPr lang="en-US" dirty="0"/>
          </a:p>
        </p:txBody>
      </p:sp>
      <p:sp>
        <p:nvSpPr>
          <p:cNvPr id="3" name="Content Placeholder 2"/>
          <p:cNvSpPr>
            <a:spLocks noGrp="1"/>
          </p:cNvSpPr>
          <p:nvPr>
            <p:ph idx="1"/>
          </p:nvPr>
        </p:nvSpPr>
        <p:spPr>
          <a:xfrm>
            <a:off x="3861584" y="1600201"/>
            <a:ext cx="4825216" cy="3620602"/>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D5C65-049B-7446-909C-35D35863B8E2}" type="slidenum">
              <a:rPr lang="en-US" smtClean="0"/>
              <a:t>‹#›</a:t>
            </a:fld>
            <a:endParaRPr lang="en-US"/>
          </a:p>
        </p:txBody>
      </p:sp>
      <p:sp>
        <p:nvSpPr>
          <p:cNvPr id="11" name="Text Placeholder 2"/>
          <p:cNvSpPr>
            <a:spLocks noGrp="1"/>
          </p:cNvSpPr>
          <p:nvPr>
            <p:ph type="body" idx="13"/>
          </p:nvPr>
        </p:nvSpPr>
        <p:spPr>
          <a:xfrm>
            <a:off x="3683435" y="5220802"/>
            <a:ext cx="5460565" cy="806571"/>
          </a:xfrm>
        </p:spPr>
        <p:txBody>
          <a:bodyPr anchor="ctr">
            <a:noAutofit/>
          </a:bodyPr>
          <a:lstStyle>
            <a:lvl1pPr marL="0" indent="0" algn="ctr">
              <a:buNone/>
              <a:defRPr sz="28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19489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Bar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3142" y="314869"/>
            <a:ext cx="3117482" cy="2019769"/>
          </a:xfrm>
        </p:spPr>
        <p:txBody>
          <a:bodyPr anchor="t">
            <a:noAutofit/>
          </a:bodyPr>
          <a:lstStyle>
            <a:lvl1pPr algn="r">
              <a:defRPr sz="3200" b="1" cap="all"/>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D5C65-049B-7446-909C-35D35863B8E2}" type="slidenum">
              <a:rPr lang="en-US" smtClean="0"/>
              <a:t>‹#›</a:t>
            </a:fld>
            <a:endParaRPr lang="en-US"/>
          </a:p>
        </p:txBody>
      </p:sp>
      <p:sp>
        <p:nvSpPr>
          <p:cNvPr id="3" name="Text Placeholder 2"/>
          <p:cNvSpPr>
            <a:spLocks noGrp="1"/>
          </p:cNvSpPr>
          <p:nvPr>
            <p:ph type="body" idx="1"/>
          </p:nvPr>
        </p:nvSpPr>
        <p:spPr>
          <a:xfrm>
            <a:off x="3683435" y="5220802"/>
            <a:ext cx="5460565" cy="806571"/>
          </a:xfrm>
        </p:spPr>
        <p:txBody>
          <a:bodyPr anchor="ctr">
            <a:noAutofit/>
          </a:bodyPr>
          <a:lstStyle>
            <a:lvl1pPr marL="0" indent="0" algn="ctr">
              <a:buNone/>
              <a:defRPr sz="28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92846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3179" y="1600200"/>
            <a:ext cx="2981021" cy="4525963"/>
          </a:xfrm>
        </p:spPr>
        <p:txBody>
          <a:bodyPr/>
          <a:lstStyle>
            <a:lvl1pPr>
              <a:defRPr sz="2800">
                <a:solidFill>
                  <a:srgbClr val="FFFFFF"/>
                </a:solidFill>
              </a:defRPr>
            </a:lvl1pPr>
            <a:lvl2pPr>
              <a:defRPr sz="2400">
                <a:solidFill>
                  <a:srgbClr val="FFFFFF"/>
                </a:solidFill>
              </a:defRPr>
            </a:lvl2pPr>
            <a:lvl3pPr>
              <a:defRPr sz="2000">
                <a:solidFill>
                  <a:srgbClr val="FFFFFF"/>
                </a:solidFill>
              </a:defRPr>
            </a:lvl3pPr>
            <a:lvl4pP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46121" y="1600200"/>
            <a:ext cx="4940679" cy="4525963"/>
          </a:xfrm>
        </p:spPr>
        <p:txBody>
          <a:bodyPr/>
          <a:lstStyle>
            <a:lvl1pPr>
              <a:defRPr sz="2800">
                <a:solidFill>
                  <a:schemeClr val="accent5"/>
                </a:solidFill>
              </a:defRPr>
            </a:lvl1pPr>
            <a:lvl2pPr>
              <a:defRPr sz="2400">
                <a:solidFill>
                  <a:schemeClr val="accent5"/>
                </a:solidFill>
              </a:defRPr>
            </a:lvl2pPr>
            <a:lvl3pPr>
              <a:defRPr sz="2000">
                <a:solidFill>
                  <a:schemeClr val="accent5"/>
                </a:solidFill>
              </a:defRPr>
            </a:lvl3pPr>
            <a:lvl4pPr>
              <a:defRPr sz="1800">
                <a:solidFill>
                  <a:schemeClr val="accent5"/>
                </a:solidFill>
              </a:defRPr>
            </a:lvl4pPr>
            <a:lvl5pPr>
              <a:defRPr sz="1800">
                <a:solidFill>
                  <a:schemeClr val="accent5"/>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FD5C65-049B-7446-909C-35D35863B8E2}" type="slidenum">
              <a:rPr lang="en-US" smtClean="0"/>
              <a:t>‹#›</a:t>
            </a:fld>
            <a:endParaRPr lang="en-US"/>
          </a:p>
        </p:txBody>
      </p:sp>
      <p:sp>
        <p:nvSpPr>
          <p:cNvPr id="10" name="Title 1"/>
          <p:cNvSpPr>
            <a:spLocks noGrp="1"/>
          </p:cNvSpPr>
          <p:nvPr>
            <p:ph type="title"/>
          </p:nvPr>
        </p:nvSpPr>
        <p:spPr>
          <a:xfrm>
            <a:off x="2463202" y="274638"/>
            <a:ext cx="6223597" cy="1143000"/>
          </a:xfrm>
        </p:spPr>
        <p:txBody>
          <a:bodyPr/>
          <a:lstStyle>
            <a:lvl1pPr marL="0" marR="0" indent="0" algn="r" defTabSz="457200" rtl="0" eaLnBrk="1" fontAlgn="auto" latinLnBrk="0" hangingPunct="1">
              <a:lnSpc>
                <a:spcPct val="100000"/>
              </a:lnSpc>
              <a:spcBef>
                <a:spcPct val="0"/>
              </a:spcBef>
              <a:spcAft>
                <a:spcPts val="0"/>
              </a:spcAft>
              <a:buClrTx/>
              <a:buSzTx/>
              <a:buFontTx/>
              <a:buNone/>
              <a:tabLst/>
              <a:defRPr lang="en-US" sz="3000" b="1" kern="1200" dirty="0" smtClean="0">
                <a:solidFill>
                  <a:srgbClr val="021659"/>
                </a:solidFill>
                <a:latin typeface="+mj-lt"/>
                <a:ea typeface="+mj-ea"/>
                <a:cs typeface="Arial"/>
              </a:defRPr>
            </a:lvl1pPr>
          </a:lstStyle>
          <a:p>
            <a:r>
              <a:rPr lang="en-US"/>
              <a:t>Click to edit Master title style</a:t>
            </a:r>
            <a:endParaRPr lang="en-US" dirty="0"/>
          </a:p>
        </p:txBody>
      </p:sp>
    </p:spTree>
    <p:extLst>
      <p:ext uri="{BB962C8B-B14F-4D97-AF65-F5344CB8AC3E}">
        <p14:creationId xmlns:p14="http://schemas.microsoft.com/office/powerpoint/2010/main" val="3292996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ar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3179" y="1600200"/>
            <a:ext cx="2981021" cy="4525963"/>
          </a:xfrm>
        </p:spPr>
        <p:txBody>
          <a:bodyPr/>
          <a:lstStyle>
            <a:lvl1pPr>
              <a:defRPr sz="2800">
                <a:solidFill>
                  <a:srgbClr val="FFFFFF"/>
                </a:solidFill>
              </a:defRPr>
            </a:lvl1pPr>
            <a:lvl2pPr>
              <a:defRPr sz="2400">
                <a:solidFill>
                  <a:srgbClr val="FFFFFF"/>
                </a:solidFill>
              </a:defRPr>
            </a:lvl2pPr>
            <a:lvl3pPr>
              <a:defRPr sz="2000">
                <a:solidFill>
                  <a:srgbClr val="FFFFFF"/>
                </a:solidFill>
              </a:defRPr>
            </a:lvl3pPr>
            <a:lvl4pP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46121" y="1600201"/>
            <a:ext cx="4940679" cy="3620602"/>
          </a:xfrm>
        </p:spPr>
        <p:txBody>
          <a:bodyPr/>
          <a:lstStyle>
            <a:lvl1pPr>
              <a:defRPr sz="2800">
                <a:solidFill>
                  <a:schemeClr val="accent5"/>
                </a:solidFill>
              </a:defRPr>
            </a:lvl1pPr>
            <a:lvl2pPr>
              <a:defRPr sz="2400">
                <a:solidFill>
                  <a:schemeClr val="accent5"/>
                </a:solidFill>
              </a:defRPr>
            </a:lvl2pPr>
            <a:lvl3pPr>
              <a:defRPr sz="2000">
                <a:solidFill>
                  <a:schemeClr val="accent5"/>
                </a:solidFill>
              </a:defRPr>
            </a:lvl3pPr>
            <a:lvl4pPr>
              <a:defRPr sz="1800">
                <a:solidFill>
                  <a:schemeClr val="accent5"/>
                </a:solidFill>
              </a:defRPr>
            </a:lvl4pPr>
            <a:lvl5pPr>
              <a:defRPr sz="1800">
                <a:solidFill>
                  <a:schemeClr val="accent5"/>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FD5C65-049B-7446-909C-35D35863B8E2}" type="slidenum">
              <a:rPr lang="en-US" smtClean="0"/>
              <a:t>‹#›</a:t>
            </a:fld>
            <a:endParaRPr lang="en-US"/>
          </a:p>
        </p:txBody>
      </p:sp>
      <p:sp>
        <p:nvSpPr>
          <p:cNvPr id="10" name="Title 1"/>
          <p:cNvSpPr>
            <a:spLocks noGrp="1"/>
          </p:cNvSpPr>
          <p:nvPr>
            <p:ph type="title"/>
          </p:nvPr>
        </p:nvSpPr>
        <p:spPr>
          <a:xfrm>
            <a:off x="2463202" y="274638"/>
            <a:ext cx="6223597" cy="1143000"/>
          </a:xfrm>
        </p:spPr>
        <p:txBody>
          <a:bodyPr/>
          <a:lstStyle>
            <a:lvl1pPr marL="0" marR="0" indent="0" algn="r" defTabSz="457200" rtl="0" eaLnBrk="1" fontAlgn="auto" latinLnBrk="0" hangingPunct="1">
              <a:lnSpc>
                <a:spcPct val="100000"/>
              </a:lnSpc>
              <a:spcBef>
                <a:spcPct val="0"/>
              </a:spcBef>
              <a:spcAft>
                <a:spcPts val="0"/>
              </a:spcAft>
              <a:buClrTx/>
              <a:buSzTx/>
              <a:buFontTx/>
              <a:buNone/>
              <a:tabLst/>
              <a:defRPr lang="en-US" sz="3000" b="1" kern="1200" dirty="0" smtClean="0">
                <a:solidFill>
                  <a:srgbClr val="021659"/>
                </a:solidFill>
                <a:latin typeface="+mj-lt"/>
                <a:ea typeface="+mj-ea"/>
                <a:cs typeface="Arial"/>
              </a:defRPr>
            </a:lvl1pPr>
          </a:lstStyle>
          <a:p>
            <a:r>
              <a:rPr lang="en-US"/>
              <a:t>Click to edit Master title style</a:t>
            </a:r>
            <a:endParaRPr lang="en-US" dirty="0"/>
          </a:p>
        </p:txBody>
      </p:sp>
      <p:sp>
        <p:nvSpPr>
          <p:cNvPr id="16" name="Text Placeholder 2"/>
          <p:cNvSpPr>
            <a:spLocks noGrp="1"/>
          </p:cNvSpPr>
          <p:nvPr>
            <p:ph type="body" idx="13"/>
          </p:nvPr>
        </p:nvSpPr>
        <p:spPr>
          <a:xfrm>
            <a:off x="3683435" y="5220802"/>
            <a:ext cx="5460565" cy="806571"/>
          </a:xfrm>
        </p:spPr>
        <p:txBody>
          <a:bodyPr anchor="ctr">
            <a:noAutofit/>
          </a:bodyPr>
          <a:lstStyle>
            <a:lvl1pPr marL="0" indent="0" algn="ctr">
              <a:buNone/>
              <a:defRPr sz="28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7062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25064" y="423314"/>
            <a:ext cx="2667000" cy="1353499"/>
          </a:xfrm>
        </p:spPr>
        <p:txBody>
          <a:bodyPr>
            <a:noAutofit/>
          </a:bodyPr>
          <a:lstStyle>
            <a:lvl1pPr algn="r">
              <a:defRPr sz="3200" b="1">
                <a:solidFill>
                  <a:schemeClr val="accent1"/>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FD5C65-049B-7446-909C-35D35863B8E2}" type="slidenum">
              <a:rPr lang="en-US" smtClean="0"/>
              <a:t>‹#›</a:t>
            </a:fld>
            <a:endParaRPr lang="en-US"/>
          </a:p>
        </p:txBody>
      </p:sp>
    </p:spTree>
    <p:extLst>
      <p:ext uri="{BB962C8B-B14F-4D97-AF65-F5344CB8AC3E}">
        <p14:creationId xmlns:p14="http://schemas.microsoft.com/office/powerpoint/2010/main" val="3165941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FD5C65-049B-7446-909C-35D35863B8E2}" type="slidenum">
              <a:rPr lang="en-US" smtClean="0"/>
              <a:t>‹#›</a:t>
            </a:fld>
            <a:endParaRPr lang="en-US"/>
          </a:p>
        </p:txBody>
      </p:sp>
      <p:sp>
        <p:nvSpPr>
          <p:cNvPr id="5" name="Text Placeholder 13"/>
          <p:cNvSpPr>
            <a:spLocks noGrp="1"/>
          </p:cNvSpPr>
          <p:nvPr>
            <p:ph type="body" sz="quarter" idx="13"/>
          </p:nvPr>
        </p:nvSpPr>
        <p:spPr>
          <a:xfrm>
            <a:off x="3111372" y="398027"/>
            <a:ext cx="5562600" cy="846138"/>
          </a:xfrm>
        </p:spPr>
        <p:txBody>
          <a:bodyPr/>
          <a:lstStyle>
            <a:lvl1pPr marL="0" indent="0" algn="r">
              <a:buNone/>
              <a:defRPr b="1">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909621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3" name="TextBox 32"/>
          <p:cNvSpPr txBox="1"/>
          <p:nvPr/>
        </p:nvSpPr>
        <p:spPr>
          <a:xfrm>
            <a:off x="4525951" y="3790605"/>
            <a:ext cx="3844955" cy="1569660"/>
          </a:xfrm>
          <a:prstGeom prst="rect">
            <a:avLst/>
          </a:prstGeom>
          <a:noFill/>
        </p:spPr>
        <p:txBody>
          <a:bodyPr wrap="square" rtlCol="0">
            <a:spAutoFit/>
          </a:bodyPr>
          <a:lstStyle/>
          <a:p>
            <a:pPr algn="ctr"/>
            <a:r>
              <a:rPr lang="en-US" sz="3200" dirty="0">
                <a:solidFill>
                  <a:schemeClr val="accent2"/>
                </a:solidFill>
              </a:rPr>
              <a:t>The journey to Mars begins with…</a:t>
            </a:r>
          </a:p>
          <a:p>
            <a:pPr algn="ctr"/>
            <a:endParaRPr lang="en-US" sz="3200" dirty="0">
              <a:solidFill>
                <a:schemeClr val="accent2"/>
              </a:solidFill>
            </a:endParaRPr>
          </a:p>
        </p:txBody>
      </p:sp>
      <p:pic>
        <p:nvPicPr>
          <p:cNvPr id="34" name="Picture 3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25950" y="5310657"/>
            <a:ext cx="3844955" cy="939827"/>
          </a:xfrm>
          <a:prstGeom prst="rect">
            <a:avLst/>
          </a:prstGeom>
        </p:spPr>
      </p:pic>
      <p:sp>
        <p:nvSpPr>
          <p:cNvPr id="10" name="TextBox 9"/>
          <p:cNvSpPr txBox="1"/>
          <p:nvPr userDrawn="1"/>
        </p:nvSpPr>
        <p:spPr>
          <a:xfrm>
            <a:off x="4525951" y="3790605"/>
            <a:ext cx="3844955" cy="1569660"/>
          </a:xfrm>
          <a:prstGeom prst="rect">
            <a:avLst/>
          </a:prstGeom>
          <a:noFill/>
        </p:spPr>
        <p:txBody>
          <a:bodyPr wrap="square" rtlCol="0">
            <a:spAutoFit/>
          </a:bodyPr>
          <a:lstStyle/>
          <a:p>
            <a:pPr algn="ctr"/>
            <a:r>
              <a:rPr lang="en-US" sz="3200" dirty="0">
                <a:solidFill>
                  <a:schemeClr val="accent2"/>
                </a:solidFill>
              </a:rPr>
              <a:t>The journey to Mars begins with…</a:t>
            </a:r>
          </a:p>
          <a:p>
            <a:pPr algn="ctr"/>
            <a:endParaRPr lang="en-US" sz="3200" dirty="0">
              <a:solidFill>
                <a:schemeClr val="accent2"/>
              </a:solidFill>
            </a:endParaRP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25950" y="5310657"/>
            <a:ext cx="3844955" cy="939827"/>
          </a:xfrm>
          <a:prstGeom prst="rect">
            <a:avLst/>
          </a:prstGeom>
        </p:spPr>
      </p:pic>
    </p:spTree>
    <p:extLst>
      <p:ext uri="{BB962C8B-B14F-4D97-AF65-F5344CB8AC3E}">
        <p14:creationId xmlns:p14="http://schemas.microsoft.com/office/powerpoint/2010/main" val="3456785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90800" y="274638"/>
            <a:ext cx="6096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758950" y="1600200"/>
            <a:ext cx="4927849"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FD5C65-049B-7446-909C-35D35863B8E2}" type="slidenum">
              <a:rPr lang="en-US" smtClean="0"/>
              <a:t>‹#›</a:t>
            </a:fld>
            <a:endParaRPr lang="en-US"/>
          </a:p>
        </p:txBody>
      </p:sp>
    </p:spTree>
    <p:extLst>
      <p:ext uri="{BB962C8B-B14F-4D97-AF65-F5344CB8AC3E}">
        <p14:creationId xmlns:p14="http://schemas.microsoft.com/office/powerpoint/2010/main" val="106302918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2" r:id="rId4"/>
    <p:sldLayoutId id="2147483693" r:id="rId5"/>
    <p:sldLayoutId id="2147483694" r:id="rId6"/>
    <p:sldLayoutId id="2147483697" r:id="rId7"/>
    <p:sldLayoutId id="2147483698" r:id="rId8"/>
    <p:sldLayoutId id="2147483702" r:id="rId9"/>
  </p:sldLayoutIdLst>
  <p:hf hdr="0" ftr="0" dt="0"/>
  <p:txStyles>
    <p:titleStyle>
      <a:lvl1pPr algn="r" defTabSz="457200" rtl="0" eaLnBrk="1" latinLnBrk="0" hangingPunct="1">
        <a:spcBef>
          <a:spcPct val="0"/>
        </a:spcBef>
        <a:buNone/>
        <a:defRPr sz="3600" b="1"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rgbClr val="000000"/>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000000"/>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7" name="Content Placeholder 2"/>
          <p:cNvSpPr txBox="1">
            <a:spLocks/>
          </p:cNvSpPr>
          <p:nvPr/>
        </p:nvSpPr>
        <p:spPr>
          <a:xfrm>
            <a:off x="2227607" y="5150332"/>
            <a:ext cx="6811618" cy="108065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rgbClr val="000000"/>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000000"/>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000" b="1" dirty="0">
                <a:solidFill>
                  <a:schemeClr val="bg1"/>
                </a:solidFill>
                <a:latin typeface="Times New Roman" panose="02020603050405020304" pitchFamily="18" charset="0"/>
                <a:cs typeface="Times New Roman" panose="02020603050405020304" pitchFamily="18" charset="0"/>
              </a:rPr>
              <a:t>Beyond Gravity Single Launch Payload Accommodations Shock Testing</a:t>
            </a:r>
          </a:p>
        </p:txBody>
      </p:sp>
      <p:sp>
        <p:nvSpPr>
          <p:cNvPr id="2" name="TextBox 1"/>
          <p:cNvSpPr txBox="1"/>
          <p:nvPr/>
        </p:nvSpPr>
        <p:spPr>
          <a:xfrm>
            <a:off x="104775" y="6191250"/>
            <a:ext cx="2533650" cy="523220"/>
          </a:xfrm>
          <a:prstGeom prst="rect">
            <a:avLst/>
          </a:prstGeom>
          <a:noFill/>
        </p:spPr>
        <p:txBody>
          <a:bodyPr wrap="square" rtlCol="0">
            <a:spAutoFit/>
          </a:bodyPr>
          <a:lstStyle/>
          <a:p>
            <a:r>
              <a:rPr lang="en-US" sz="1400" dirty="0">
                <a:solidFill>
                  <a:schemeClr val="bg1"/>
                </a:solidFill>
                <a:latin typeface="Times New Roman" panose="02020603050405020304" pitchFamily="18" charset="0"/>
                <a:cs typeface="Times New Roman" panose="02020603050405020304" pitchFamily="18" charset="0"/>
              </a:rPr>
              <a:t>Email: john.p.rogers@nasa.gov</a:t>
            </a:r>
          </a:p>
          <a:p>
            <a:r>
              <a:rPr lang="en-US" sz="1400" dirty="0">
                <a:solidFill>
                  <a:schemeClr val="bg1"/>
                </a:solidFill>
                <a:latin typeface="Times New Roman" panose="02020603050405020304" pitchFamily="18" charset="0"/>
                <a:cs typeface="Times New Roman" panose="02020603050405020304" pitchFamily="18" charset="0"/>
              </a:rPr>
              <a:t>Phone number: 216-801-3467</a:t>
            </a:r>
          </a:p>
        </p:txBody>
      </p:sp>
      <p:sp>
        <p:nvSpPr>
          <p:cNvPr id="3" name="Rectangle 2"/>
          <p:cNvSpPr/>
          <p:nvPr/>
        </p:nvSpPr>
        <p:spPr>
          <a:xfrm>
            <a:off x="204787" y="5175587"/>
            <a:ext cx="2533650" cy="1015663"/>
          </a:xfrm>
          <a:prstGeom prst="rect">
            <a:avLst/>
          </a:prstGeom>
        </p:spPr>
        <p:txBody>
          <a:bodyPr wrap="square">
            <a:spAutoFit/>
          </a:bodyPr>
          <a:lstStyle/>
          <a:p>
            <a:pPr algn="ctr"/>
            <a:r>
              <a:rPr lang="en-US" sz="2000" dirty="0">
                <a:solidFill>
                  <a:schemeClr val="bg1"/>
                </a:solidFill>
                <a:latin typeface="Times New Roman" panose="02020603050405020304" pitchFamily="18" charset="0"/>
                <a:cs typeface="Times New Roman" panose="02020603050405020304" pitchFamily="18" charset="0"/>
              </a:rPr>
              <a:t>John Rogers</a:t>
            </a:r>
          </a:p>
          <a:p>
            <a:pPr algn="ctr"/>
            <a:r>
              <a:rPr lang="en-US" sz="2000" dirty="0">
                <a:solidFill>
                  <a:schemeClr val="bg1"/>
                </a:solidFill>
                <a:latin typeface="Times New Roman" panose="02020603050405020304" pitchFamily="18" charset="0"/>
                <a:cs typeface="Times New Roman" panose="02020603050405020304" pitchFamily="18" charset="0"/>
              </a:rPr>
              <a:t>ET40</a:t>
            </a:r>
          </a:p>
          <a:p>
            <a:pPr algn="ctr"/>
            <a:r>
              <a:rPr lang="en-US" sz="2000" dirty="0">
                <a:solidFill>
                  <a:schemeClr val="bg1"/>
                </a:solidFill>
                <a:latin typeface="Times New Roman" panose="02020603050405020304" pitchFamily="18" charset="0"/>
                <a:cs typeface="Times New Roman" panose="02020603050405020304" pitchFamily="18" charset="0"/>
              </a:rPr>
              <a:t>17-20 October 2022</a:t>
            </a:r>
          </a:p>
        </p:txBody>
      </p:sp>
    </p:spTree>
    <p:extLst>
      <p:ext uri="{BB962C8B-B14F-4D97-AF65-F5344CB8AC3E}">
        <p14:creationId xmlns:p14="http://schemas.microsoft.com/office/powerpoint/2010/main" val="2510965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CFD5C65-049B-7446-909C-35D35863B8E2}" type="slidenum">
              <a:rPr lang="en-US" smtClean="0"/>
              <a:t>10</a:t>
            </a:fld>
            <a:endParaRPr lang="en-US"/>
          </a:p>
        </p:txBody>
      </p:sp>
      <p:sp>
        <p:nvSpPr>
          <p:cNvPr id="11" name="Rounded Rectangle 6">
            <a:extLst>
              <a:ext uri="{FF2B5EF4-FFF2-40B4-BE49-F238E27FC236}">
                <a16:creationId xmlns:a16="http://schemas.microsoft.com/office/drawing/2014/main" id="{E01F048C-78F9-4C00-B694-C5596B0027D0}"/>
              </a:ext>
            </a:extLst>
          </p:cNvPr>
          <p:cNvSpPr/>
          <p:nvPr/>
        </p:nvSpPr>
        <p:spPr>
          <a:xfrm>
            <a:off x="3017520" y="1738961"/>
            <a:ext cx="3108959"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latin typeface="Times New Roman" panose="02020603050405020304" pitchFamily="18" charset="0"/>
                <a:cs typeface="Times New Roman" panose="02020603050405020304" pitchFamily="18" charset="0"/>
              </a:rPr>
              <a:t>Testing Objectives</a:t>
            </a:r>
          </a:p>
        </p:txBody>
      </p:sp>
      <p:sp>
        <p:nvSpPr>
          <p:cNvPr id="13" name="Rounded Rectangle 8">
            <a:extLst>
              <a:ext uri="{FF2B5EF4-FFF2-40B4-BE49-F238E27FC236}">
                <a16:creationId xmlns:a16="http://schemas.microsoft.com/office/drawing/2014/main" id="{92939495-36A0-437C-8A9A-4DE4519AA88D}"/>
              </a:ext>
            </a:extLst>
          </p:cNvPr>
          <p:cNvSpPr/>
          <p:nvPr/>
        </p:nvSpPr>
        <p:spPr>
          <a:xfrm>
            <a:off x="3017518" y="4235008"/>
            <a:ext cx="3108959"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latin typeface="Times New Roman" panose="02020603050405020304" pitchFamily="18" charset="0"/>
                <a:cs typeface="Times New Roman" panose="02020603050405020304" pitchFamily="18" charset="0"/>
              </a:rPr>
              <a:t>Test Equipment and Instrumentation</a:t>
            </a:r>
          </a:p>
        </p:txBody>
      </p:sp>
      <p:sp>
        <p:nvSpPr>
          <p:cNvPr id="14" name="Rounded Rectangle 8">
            <a:extLst>
              <a:ext uri="{FF2B5EF4-FFF2-40B4-BE49-F238E27FC236}">
                <a16:creationId xmlns:a16="http://schemas.microsoft.com/office/drawing/2014/main" id="{78B7A897-4F8E-4096-996F-A9FF48C6458F}"/>
              </a:ext>
            </a:extLst>
          </p:cNvPr>
          <p:cNvSpPr/>
          <p:nvPr/>
        </p:nvSpPr>
        <p:spPr>
          <a:xfrm>
            <a:off x="3017518" y="5516161"/>
            <a:ext cx="3108959"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latin typeface="Times New Roman" panose="02020603050405020304" pitchFamily="18" charset="0"/>
                <a:cs typeface="Times New Roman" panose="02020603050405020304" pitchFamily="18" charset="0"/>
              </a:rPr>
              <a:t>Test Performance and Results</a:t>
            </a:r>
          </a:p>
        </p:txBody>
      </p:sp>
      <p:sp>
        <p:nvSpPr>
          <p:cNvPr id="15" name="Rounded Rectangle 5">
            <a:extLst>
              <a:ext uri="{FF2B5EF4-FFF2-40B4-BE49-F238E27FC236}">
                <a16:creationId xmlns:a16="http://schemas.microsoft.com/office/drawing/2014/main" id="{203437F6-BBC4-47F8-9896-03B7DC3CCAD2}"/>
              </a:ext>
            </a:extLst>
          </p:cNvPr>
          <p:cNvSpPr/>
          <p:nvPr/>
        </p:nvSpPr>
        <p:spPr>
          <a:xfrm>
            <a:off x="3004297" y="2971800"/>
            <a:ext cx="3108959" cy="914400"/>
          </a:xfrm>
          <a:prstGeom prst="round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latin typeface="Times New Roman" panose="02020603050405020304" pitchFamily="18" charset="0"/>
                <a:cs typeface="Times New Roman" panose="02020603050405020304" pitchFamily="18" charset="0"/>
              </a:rPr>
              <a:t>Description of Test Article</a:t>
            </a:r>
          </a:p>
        </p:txBody>
      </p:sp>
      <p:sp>
        <p:nvSpPr>
          <p:cNvPr id="16" name="Rounded Rectangle 7">
            <a:extLst>
              <a:ext uri="{FF2B5EF4-FFF2-40B4-BE49-F238E27FC236}">
                <a16:creationId xmlns:a16="http://schemas.microsoft.com/office/drawing/2014/main" id="{4CCFA53C-733C-4A1B-972F-BA7EDC0A6B40}"/>
              </a:ext>
            </a:extLst>
          </p:cNvPr>
          <p:cNvSpPr/>
          <p:nvPr/>
        </p:nvSpPr>
        <p:spPr>
          <a:xfrm>
            <a:off x="2990228" y="476383"/>
            <a:ext cx="3108959"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latin typeface="Times New Roman" panose="02020603050405020304" pitchFamily="18" charset="0"/>
                <a:cs typeface="Times New Roman" panose="02020603050405020304" pitchFamily="18" charset="0"/>
              </a:rPr>
              <a:t>Background on Launch Vehicle</a:t>
            </a:r>
          </a:p>
        </p:txBody>
      </p:sp>
    </p:spTree>
    <p:extLst>
      <p:ext uri="{BB962C8B-B14F-4D97-AF65-F5344CB8AC3E}">
        <p14:creationId xmlns:p14="http://schemas.microsoft.com/office/powerpoint/2010/main" val="1615205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77B1F3-66CD-4DD8-BC18-37062F84BC6E}"/>
              </a:ext>
            </a:extLst>
          </p:cNvPr>
          <p:cNvSpPr>
            <a:spLocks noGrp="1"/>
          </p:cNvSpPr>
          <p:nvPr>
            <p:ph type="sldNum" sz="quarter" idx="12"/>
          </p:nvPr>
        </p:nvSpPr>
        <p:spPr/>
        <p:txBody>
          <a:bodyPr/>
          <a:lstStyle/>
          <a:p>
            <a:fld id="{8CFD5C65-049B-7446-909C-35D35863B8E2}" type="slidenum">
              <a:rPr lang="en-US" sz="1600" smtClean="0">
                <a:latin typeface="Times New Roman" panose="02020603050405020304" pitchFamily="18" charset="0"/>
                <a:cs typeface="Times New Roman" panose="02020603050405020304" pitchFamily="18" charset="0"/>
              </a:rPr>
              <a:t>11</a:t>
            </a:fld>
            <a:endParaRPr lang="en-US" sz="160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7742DB1-4AAF-4E65-9D91-3A77BD08281E}"/>
              </a:ext>
            </a:extLst>
          </p:cNvPr>
          <p:cNvSpPr txBox="1"/>
          <p:nvPr/>
        </p:nvSpPr>
        <p:spPr>
          <a:xfrm>
            <a:off x="851686" y="6187073"/>
            <a:ext cx="3635399" cy="338554"/>
          </a:xfrm>
          <a:prstGeom prst="rect">
            <a:avLst/>
          </a:prstGeom>
          <a:noFill/>
        </p:spPr>
        <p:txBody>
          <a:bodyPr wrap="square">
            <a:spAutoFit/>
          </a:bodyPr>
          <a:lstStyle/>
          <a:p>
            <a:r>
              <a:rPr lang="en-US" sz="1600" dirty="0">
                <a:latin typeface="Times New Roman" panose="02020603050405020304" pitchFamily="18" charset="0"/>
                <a:ea typeface="Calibri" panose="020F0502020204030204" pitchFamily="34" charset="0"/>
                <a:cs typeface="Times New Roman" panose="02020603050405020304" pitchFamily="18" charset="0"/>
              </a:rPr>
              <a:t>D</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iameter of 22ft and height of 46ft. </a:t>
            </a:r>
            <a:endParaRPr lang="en-US" sz="16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AECA5F72-9976-4EFE-A6A3-B93AAB356C60}"/>
              </a:ext>
            </a:extLst>
          </p:cNvPr>
          <p:cNvSpPr txBox="1"/>
          <p:nvPr/>
        </p:nvSpPr>
        <p:spPr>
          <a:xfrm>
            <a:off x="5653617" y="1570760"/>
            <a:ext cx="3029280" cy="584775"/>
          </a:xfrm>
          <a:prstGeom prst="rect">
            <a:avLst/>
          </a:prstGeom>
          <a:noFill/>
        </p:spPr>
        <p:txBody>
          <a:bodyPr wrap="square">
            <a:spAutoFit/>
          </a:bodyPr>
          <a:lstStyle/>
          <a:p>
            <a:pPr algn="just"/>
            <a:r>
              <a:rPr lang="en-US" sz="1600" dirty="0">
                <a:effectLst/>
                <a:latin typeface="Times New Roman" panose="02020603050405020304" pitchFamily="18" charset="0"/>
                <a:ea typeface="Calibri" panose="020F0502020204030204" pitchFamily="34" charset="0"/>
                <a:cs typeface="Times New Roman" panose="02020603050405020304" pitchFamily="18" charset="0"/>
              </a:rPr>
              <a:t>Sensors were attached throughout model for data recording purposes.</a:t>
            </a:r>
            <a:endParaRPr lang="en-US" sz="16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E8D6B0E1-F5EF-4B10-8ECA-02DB8BE25CF0}"/>
              </a:ext>
            </a:extLst>
          </p:cNvPr>
          <p:cNvSpPr txBox="1"/>
          <p:nvPr/>
        </p:nvSpPr>
        <p:spPr>
          <a:xfrm>
            <a:off x="5205046" y="4258968"/>
            <a:ext cx="3151165" cy="830997"/>
          </a:xfrm>
          <a:prstGeom prst="rect">
            <a:avLst/>
          </a:prstGeom>
          <a:noFill/>
        </p:spPr>
        <p:txBody>
          <a:bodyPr wrap="square">
            <a:spAutoFit/>
          </a:bodyPr>
          <a:lstStyle/>
          <a:p>
            <a:pPr algn="just"/>
            <a:r>
              <a:rPr lang="en-US" sz="1600" dirty="0">
                <a:effectLst/>
                <a:latin typeface="Times New Roman" panose="02020603050405020304" pitchFamily="18" charset="0"/>
                <a:ea typeface="Calibri" panose="020F0502020204030204" pitchFamily="34" charset="0"/>
                <a:cs typeface="Times New Roman" panose="02020603050405020304" pitchFamily="18" charset="0"/>
              </a:rPr>
              <a:t>PAF - flight equivalent but structurally irrelevant and mass negligible parts were omitted. </a:t>
            </a:r>
            <a:endParaRPr lang="en-US" sz="16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494B5518-823D-412F-9E8B-E7DABC4774DE}"/>
              </a:ext>
            </a:extLst>
          </p:cNvPr>
          <p:cNvSpPr txBox="1"/>
          <p:nvPr/>
        </p:nvSpPr>
        <p:spPr>
          <a:xfrm>
            <a:off x="5882055" y="3344633"/>
            <a:ext cx="2474156" cy="584775"/>
          </a:xfrm>
          <a:prstGeom prst="rect">
            <a:avLst/>
          </a:prstGeom>
          <a:noFill/>
        </p:spPr>
        <p:txBody>
          <a:bodyPr wrap="square">
            <a:spAutoFit/>
          </a:bodyPr>
          <a:lstStyle/>
          <a:p>
            <a:pPr algn="just"/>
            <a:r>
              <a:rPr lang="en-US" sz="1600" dirty="0">
                <a:effectLst/>
                <a:latin typeface="Times New Roman" panose="02020603050405020304" pitchFamily="18" charset="0"/>
                <a:ea typeface="Calibri" panose="020F0502020204030204" pitchFamily="34" charset="0"/>
                <a:cs typeface="Times New Roman" panose="02020603050405020304" pitchFamily="18" charset="0"/>
              </a:rPr>
              <a:t>LVFA - flight equivalent but stringers were modified</a:t>
            </a:r>
            <a:endParaRPr lang="en-US" sz="16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BCF728D1-0986-4DB6-A2AE-1F3829F0DD46}"/>
              </a:ext>
            </a:extLst>
          </p:cNvPr>
          <p:cNvSpPr txBox="1"/>
          <p:nvPr/>
        </p:nvSpPr>
        <p:spPr>
          <a:xfrm>
            <a:off x="4710515" y="5448257"/>
            <a:ext cx="3972382" cy="584775"/>
          </a:xfrm>
          <a:prstGeom prst="rect">
            <a:avLst/>
          </a:prstGeom>
          <a:noFill/>
        </p:spPr>
        <p:txBody>
          <a:bodyPr wrap="square">
            <a:spAutoFit/>
          </a:bodyPr>
          <a:lstStyle/>
          <a:p>
            <a:r>
              <a:rPr lang="en-US" sz="1600" dirty="0">
                <a:effectLst/>
                <a:latin typeface="Times New Roman" panose="02020603050405020304" pitchFamily="18" charset="0"/>
                <a:ea typeface="Calibri" panose="020F0502020204030204" pitchFamily="34" charset="0"/>
                <a:cs typeface="Times New Roman" panose="02020603050405020304" pitchFamily="18" charset="0"/>
              </a:rPr>
              <a:t>LH2 skirt - used for connection purposes and to simulate the LVFA to Centaur V interface</a:t>
            </a:r>
            <a:endParaRPr lang="en-US" sz="16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0A57F2E0-BEB2-4D33-B723-AD00B6EA8AB4}"/>
              </a:ext>
            </a:extLst>
          </p:cNvPr>
          <p:cNvSpPr txBox="1"/>
          <p:nvPr/>
        </p:nvSpPr>
        <p:spPr>
          <a:xfrm>
            <a:off x="666475" y="562292"/>
            <a:ext cx="7811049" cy="460895"/>
          </a:xfrm>
          <a:prstGeom prst="rect">
            <a:avLst/>
          </a:prstGeom>
          <a:noFill/>
        </p:spPr>
        <p:txBody>
          <a:bodyPr wrap="square">
            <a:spAutoFit/>
          </a:bodyPr>
          <a:lstStyle/>
          <a:p>
            <a:pPr marL="0" marR="0" algn="just">
              <a:lnSpc>
                <a:spcPct val="107000"/>
              </a:lnSpc>
              <a:spcBef>
                <a:spcPts val="0"/>
              </a:spcBef>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omponents connecting to the HSS were physically modelled</a:t>
            </a:r>
          </a:p>
        </p:txBody>
      </p:sp>
      <p:sp>
        <p:nvSpPr>
          <p:cNvPr id="24" name="TextBox 23">
            <a:extLst>
              <a:ext uri="{FF2B5EF4-FFF2-40B4-BE49-F238E27FC236}">
                <a16:creationId xmlns:a16="http://schemas.microsoft.com/office/drawing/2014/main" id="{395DC4ED-320F-456C-A998-ED3EE643B844}"/>
              </a:ext>
            </a:extLst>
          </p:cNvPr>
          <p:cNvSpPr txBox="1"/>
          <p:nvPr/>
        </p:nvSpPr>
        <p:spPr>
          <a:xfrm>
            <a:off x="861461" y="1334434"/>
            <a:ext cx="4343585" cy="584775"/>
          </a:xfrm>
          <a:prstGeom prst="rect">
            <a:avLst/>
          </a:prstGeom>
          <a:noFill/>
        </p:spPr>
        <p:txBody>
          <a:bodyPr wrap="square">
            <a:spAutoFit/>
          </a:bodyPr>
          <a:lstStyle/>
          <a:p>
            <a:pPr algn="just"/>
            <a:r>
              <a:rPr lang="en-US" sz="1600" dirty="0">
                <a:effectLst/>
                <a:latin typeface="Times New Roman" panose="02020603050405020304" pitchFamily="18" charset="0"/>
                <a:ea typeface="Calibri" panose="020F0502020204030204" pitchFamily="34" charset="0"/>
                <a:cs typeface="Times New Roman" panose="02020603050405020304" pitchFamily="18" charset="0"/>
              </a:rPr>
              <a:t>Test Stack - accurate Centaur V interface, PLA and LVFA stiffness, mass and physical dimensions</a:t>
            </a:r>
            <a:endParaRPr lang="en-US" sz="1600"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17FC7839-96B8-40D8-9AD8-258F27658AC1}"/>
              </a:ext>
            </a:extLst>
          </p:cNvPr>
          <p:cNvSpPr txBox="1"/>
          <p:nvPr/>
        </p:nvSpPr>
        <p:spPr>
          <a:xfrm>
            <a:off x="4571999" y="2436540"/>
            <a:ext cx="3784212" cy="584775"/>
          </a:xfrm>
          <a:prstGeom prst="rect">
            <a:avLst/>
          </a:prstGeom>
          <a:noFill/>
        </p:spPr>
        <p:txBody>
          <a:bodyPr wrap="square">
            <a:spAutoFit/>
          </a:bodyPr>
          <a:lstStyle/>
          <a:p>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 13.5m-long cylindrical section simulated the ogive section of the PLF</a:t>
            </a:r>
            <a:endParaRPr lang="en-US" sz="1600" dirty="0">
              <a:latin typeface="Times New Roman" panose="02020603050405020304" pitchFamily="18" charset="0"/>
              <a:cs typeface="Times New Roman" panose="02020603050405020304" pitchFamily="18" charset="0"/>
            </a:endParaRPr>
          </a:p>
        </p:txBody>
      </p:sp>
      <p:pic>
        <p:nvPicPr>
          <p:cNvPr id="27" name="Picture 26">
            <a:extLst>
              <a:ext uri="{FF2B5EF4-FFF2-40B4-BE49-F238E27FC236}">
                <a16:creationId xmlns:a16="http://schemas.microsoft.com/office/drawing/2014/main" id="{7C00EC94-4312-4FBC-A899-DFA20B3D40F1}"/>
              </a:ext>
            </a:extLst>
          </p:cNvPr>
          <p:cNvPicPr>
            <a:picLocks noChangeAspect="1"/>
          </p:cNvPicPr>
          <p:nvPr/>
        </p:nvPicPr>
        <p:blipFill rotWithShape="1">
          <a:blip r:embed="rId3">
            <a:extLst>
              <a:ext uri="{28A0092B-C50C-407E-A947-70E740481C1C}">
                <a14:useLocalDpi xmlns:a14="http://schemas.microsoft.com/office/drawing/2010/main" val="0"/>
              </a:ext>
            </a:extLst>
          </a:blip>
          <a:srcRect l="21174"/>
          <a:stretch/>
        </p:blipFill>
        <p:spPr bwMode="auto">
          <a:xfrm>
            <a:off x="1239095" y="2070631"/>
            <a:ext cx="2860582" cy="3687815"/>
          </a:xfrm>
          <a:prstGeom prst="rect">
            <a:avLst/>
          </a:prstGeom>
          <a:noFill/>
          <a:ln>
            <a:noFill/>
          </a:ln>
        </p:spPr>
      </p:pic>
      <p:sp>
        <p:nvSpPr>
          <p:cNvPr id="29" name="TextBox 28">
            <a:extLst>
              <a:ext uri="{FF2B5EF4-FFF2-40B4-BE49-F238E27FC236}">
                <a16:creationId xmlns:a16="http://schemas.microsoft.com/office/drawing/2014/main" id="{6DF4D025-6763-4E67-B1D4-043FC2C61601}"/>
              </a:ext>
            </a:extLst>
          </p:cNvPr>
          <p:cNvSpPr txBox="1"/>
          <p:nvPr/>
        </p:nvSpPr>
        <p:spPr>
          <a:xfrm>
            <a:off x="1345624" y="5756033"/>
            <a:ext cx="2175199" cy="276999"/>
          </a:xfrm>
          <a:prstGeom prst="rect">
            <a:avLst/>
          </a:prstGeom>
          <a:noFill/>
        </p:spPr>
        <p:txBody>
          <a:bodyPr wrap="square">
            <a:spAutoFit/>
          </a:bodyPr>
          <a:lstStyle/>
          <a:p>
            <a:r>
              <a:rPr lang="en-US" sz="1200" dirty="0">
                <a:effectLst/>
                <a:latin typeface="Times New Roman" panose="02020603050405020304" pitchFamily="18" charset="0"/>
                <a:ea typeface="Calibri" panose="020F0502020204030204" pitchFamily="34" charset="0"/>
                <a:cs typeface="Times New Roman" panose="02020603050405020304" pitchFamily="18" charset="0"/>
              </a:rPr>
              <a:t>Diagram of the PLF Simulator </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5039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FE0A57A-5F6E-4903-A2E0-FAA56AC3A937}"/>
              </a:ext>
            </a:extLst>
          </p:cNvPr>
          <p:cNvSpPr>
            <a:spLocks noGrp="1"/>
          </p:cNvSpPr>
          <p:nvPr>
            <p:ph type="sldNum" sz="quarter" idx="12"/>
          </p:nvPr>
        </p:nvSpPr>
        <p:spPr/>
        <p:txBody>
          <a:bodyPr/>
          <a:lstStyle/>
          <a:p>
            <a:fld id="{8CFD5C65-049B-7446-909C-35D35863B8E2}" type="slidenum">
              <a:rPr lang="en-US" sz="1600" smtClean="0">
                <a:latin typeface="Times New Roman" panose="02020603050405020304" pitchFamily="18" charset="0"/>
                <a:cs typeface="Times New Roman" panose="02020603050405020304" pitchFamily="18" charset="0"/>
              </a:rPr>
              <a:t>12</a:t>
            </a:fld>
            <a:endParaRPr lang="en-US" sz="160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226BD20-8C96-4221-8645-A12056B8A189}"/>
              </a:ext>
            </a:extLst>
          </p:cNvPr>
          <p:cNvSpPr txBox="1"/>
          <p:nvPr/>
        </p:nvSpPr>
        <p:spPr>
          <a:xfrm>
            <a:off x="775425" y="639776"/>
            <a:ext cx="7593150" cy="856068"/>
          </a:xfrm>
          <a:prstGeom prst="rect">
            <a:avLst/>
          </a:prstGeom>
          <a:noFill/>
        </p:spPr>
        <p:txBody>
          <a:bodyPr wrap="square">
            <a:spAutoFit/>
          </a:bodyPr>
          <a:lstStyle/>
          <a:p>
            <a:pPr marL="0" marR="0" algn="just">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a:t>
            </a:r>
            <a:r>
              <a:rPr lang="en-US" sz="2400" dirty="0">
                <a:latin typeface="Times New Roman" panose="02020603050405020304" pitchFamily="18" charset="0"/>
                <a:ea typeface="Calibri" panose="020F0502020204030204" pitchFamily="34" charset="0"/>
                <a:cs typeface="Times New Roman" panose="02020603050405020304" pitchFamily="18" charset="0"/>
              </a:rPr>
              <a:t> L</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oad introduction device (LID) fixture simulates the mass of the flight payload</a:t>
            </a:r>
          </a:p>
        </p:txBody>
      </p:sp>
      <p:sp>
        <p:nvSpPr>
          <p:cNvPr id="7" name="TextBox 6">
            <a:extLst>
              <a:ext uri="{FF2B5EF4-FFF2-40B4-BE49-F238E27FC236}">
                <a16:creationId xmlns:a16="http://schemas.microsoft.com/office/drawing/2014/main" id="{D988D139-6B86-425C-8483-0C3B26FD8577}"/>
              </a:ext>
            </a:extLst>
          </p:cNvPr>
          <p:cNvSpPr txBox="1"/>
          <p:nvPr/>
        </p:nvSpPr>
        <p:spPr>
          <a:xfrm>
            <a:off x="3457742" y="5036320"/>
            <a:ext cx="5183982" cy="871008"/>
          </a:xfrm>
          <a:prstGeom prst="rect">
            <a:avLst/>
          </a:prstGeom>
          <a:noFill/>
        </p:spPr>
        <p:txBody>
          <a:bodyPr wrap="square">
            <a:spAutoFit/>
          </a:bodyPr>
          <a:lstStyle/>
          <a:p>
            <a:pPr marL="0" marR="0" algn="just">
              <a:lnSpc>
                <a:spcPct val="107000"/>
              </a:lnSpc>
              <a:spcBef>
                <a:spcPts val="0"/>
              </a:spcBef>
              <a:spcAft>
                <a:spcPts val="8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The facility adapter ring (FAR) secured the LH2 skirt to the ground for rigidity</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modeling flight boundary conditions of the Centaur V second stage. </a:t>
            </a:r>
          </a:p>
        </p:txBody>
      </p:sp>
      <p:sp>
        <p:nvSpPr>
          <p:cNvPr id="12" name="TextBox 11">
            <a:extLst>
              <a:ext uri="{FF2B5EF4-FFF2-40B4-BE49-F238E27FC236}">
                <a16:creationId xmlns:a16="http://schemas.microsoft.com/office/drawing/2014/main" id="{92E7147B-5216-4FFE-8295-53C028C9368C}"/>
              </a:ext>
            </a:extLst>
          </p:cNvPr>
          <p:cNvSpPr txBox="1"/>
          <p:nvPr/>
        </p:nvSpPr>
        <p:spPr>
          <a:xfrm>
            <a:off x="4572000" y="1728288"/>
            <a:ext cx="3977753" cy="584775"/>
          </a:xfrm>
          <a:prstGeom prst="rect">
            <a:avLst/>
          </a:prstGeom>
          <a:noFill/>
        </p:spPr>
        <p:txBody>
          <a:bodyPr wrap="square">
            <a:spAutoFit/>
          </a:bodyPr>
          <a:lstStyle/>
          <a:p>
            <a:r>
              <a:rPr lang="en-US" sz="1600" dirty="0">
                <a:effectLst/>
                <a:latin typeface="Times New Roman" panose="02020603050405020304" pitchFamily="18" charset="0"/>
                <a:ea typeface="Calibri" panose="020F0502020204030204" pitchFamily="34" charset="0"/>
                <a:cs typeface="Times New Roman" panose="02020603050405020304" pitchFamily="18" charset="0"/>
              </a:rPr>
              <a:t>C-adapters were used to mount the LID fixture on top of the PAF forward interface</a:t>
            </a:r>
            <a:endParaRPr lang="en-US" sz="16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983DA559-B96E-4F59-B53C-C7EA6D089C54}"/>
              </a:ext>
            </a:extLst>
          </p:cNvPr>
          <p:cNvSpPr txBox="1"/>
          <p:nvPr/>
        </p:nvSpPr>
        <p:spPr>
          <a:xfrm>
            <a:off x="594247" y="1942729"/>
            <a:ext cx="3977753" cy="830997"/>
          </a:xfrm>
          <a:prstGeom prst="rect">
            <a:avLst/>
          </a:prstGeom>
          <a:noFill/>
        </p:spPr>
        <p:txBody>
          <a:bodyPr wrap="square">
            <a:spAutoFit/>
          </a:bodyPr>
          <a:lstStyle/>
          <a:p>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 crossbeam located near the high bay ceiling, held the catching system cable and supported the entire PLF assembly</a:t>
            </a:r>
            <a:endParaRPr lang="en-US" sz="16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93CB1E1E-C223-48CA-90A5-A29EA6525E2D}"/>
              </a:ext>
            </a:extLst>
          </p:cNvPr>
          <p:cNvSpPr txBox="1"/>
          <p:nvPr/>
        </p:nvSpPr>
        <p:spPr>
          <a:xfrm>
            <a:off x="1118949" y="3040903"/>
            <a:ext cx="3327009" cy="584775"/>
          </a:xfrm>
          <a:prstGeom prst="rect">
            <a:avLst/>
          </a:prstGeom>
          <a:noFill/>
        </p:spPr>
        <p:txBody>
          <a:bodyPr wrap="square">
            <a:spAutoFit/>
          </a:bodyPr>
          <a:lstStyle/>
          <a:p>
            <a:r>
              <a:rPr lang="en-US" sz="1600" dirty="0">
                <a:effectLst/>
                <a:latin typeface="Times New Roman" panose="02020603050405020304" pitchFamily="18" charset="0"/>
                <a:ea typeface="Calibri" panose="020F0502020204030204" pitchFamily="34" charset="0"/>
                <a:cs typeface="Times New Roman" panose="02020603050405020304" pitchFamily="18" charset="0"/>
              </a:rPr>
              <a:t>Crossbeam and LID accounts for the omitted ogive section mass</a:t>
            </a:r>
            <a:endParaRPr lang="en-US" sz="1600" dirty="0"/>
          </a:p>
        </p:txBody>
      </p:sp>
      <p:grpSp>
        <p:nvGrpSpPr>
          <p:cNvPr id="20" name="Group 19">
            <a:extLst>
              <a:ext uri="{FF2B5EF4-FFF2-40B4-BE49-F238E27FC236}">
                <a16:creationId xmlns:a16="http://schemas.microsoft.com/office/drawing/2014/main" id="{29AA8311-6546-495D-9183-0B576B4B5924}"/>
              </a:ext>
            </a:extLst>
          </p:cNvPr>
          <p:cNvGrpSpPr/>
          <p:nvPr/>
        </p:nvGrpSpPr>
        <p:grpSpPr>
          <a:xfrm>
            <a:off x="919070" y="3892855"/>
            <a:ext cx="1788092" cy="1732882"/>
            <a:chOff x="4978468" y="1696118"/>
            <a:chExt cx="3200400" cy="3222440"/>
          </a:xfrm>
        </p:grpSpPr>
        <p:sp>
          <p:nvSpPr>
            <p:cNvPr id="17" name="Oval 16">
              <a:extLst>
                <a:ext uri="{FF2B5EF4-FFF2-40B4-BE49-F238E27FC236}">
                  <a16:creationId xmlns:a16="http://schemas.microsoft.com/office/drawing/2014/main" id="{91495324-6080-48D0-B426-EF5F9979E9B1}"/>
                </a:ext>
              </a:extLst>
            </p:cNvPr>
            <p:cNvSpPr/>
            <p:nvPr/>
          </p:nvSpPr>
          <p:spPr>
            <a:xfrm>
              <a:off x="4978468" y="1696118"/>
              <a:ext cx="3200400" cy="3200400"/>
            </a:xfrm>
            <a:prstGeom prst="ellipse">
              <a:avLst/>
            </a:prstGeom>
            <a:solidFill>
              <a:schemeClr val="tx1">
                <a:lumMod val="25000"/>
                <a:lumOff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19AB046E-CA4A-4223-BC96-D6B3C3D4FCB4}"/>
                </a:ext>
              </a:extLst>
            </p:cNvPr>
            <p:cNvSpPr/>
            <p:nvPr/>
          </p:nvSpPr>
          <p:spPr>
            <a:xfrm>
              <a:off x="4978469" y="3210617"/>
              <a:ext cx="3200399" cy="1371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802A9996-0D37-464D-82BA-D413420FC91F}"/>
                </a:ext>
              </a:extLst>
            </p:cNvPr>
            <p:cNvSpPr/>
            <p:nvPr/>
          </p:nvSpPr>
          <p:spPr>
            <a:xfrm rot="5400000">
              <a:off x="4981134" y="3249086"/>
              <a:ext cx="3200400" cy="13854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sp>
        <p:nvSpPr>
          <p:cNvPr id="23" name="TextBox 22">
            <a:extLst>
              <a:ext uri="{FF2B5EF4-FFF2-40B4-BE49-F238E27FC236}">
                <a16:creationId xmlns:a16="http://schemas.microsoft.com/office/drawing/2014/main" id="{6BDD958A-164B-488F-A4A1-2C60664D96B6}"/>
              </a:ext>
            </a:extLst>
          </p:cNvPr>
          <p:cNvSpPr txBox="1"/>
          <p:nvPr/>
        </p:nvSpPr>
        <p:spPr>
          <a:xfrm>
            <a:off x="919070" y="5811326"/>
            <a:ext cx="2175199" cy="461665"/>
          </a:xfrm>
          <a:prstGeom prst="rect">
            <a:avLst/>
          </a:prstGeom>
          <a:noFill/>
        </p:spPr>
        <p:txBody>
          <a:bodyPr wrap="square">
            <a:spAutoFit/>
          </a:bodyPr>
          <a:lstStyle/>
          <a:p>
            <a:r>
              <a:rPr lang="en-US" sz="1200" dirty="0">
                <a:effectLst/>
                <a:latin typeface="Times New Roman" panose="02020603050405020304" pitchFamily="18" charset="0"/>
                <a:ea typeface="Calibri" panose="020F0502020204030204" pitchFamily="34" charset="0"/>
                <a:cs typeface="Times New Roman" panose="02020603050405020304" pitchFamily="18" charset="0"/>
              </a:rPr>
              <a:t>Diagram of Crossbeam Above Cylinder Section</a:t>
            </a:r>
            <a:endParaRPr lang="en-US" sz="1200" dirty="0">
              <a:latin typeface="Times New Roman" panose="02020603050405020304" pitchFamily="18" charset="0"/>
              <a:cs typeface="Times New Roman" panose="02020603050405020304" pitchFamily="18" charset="0"/>
            </a:endParaRPr>
          </a:p>
        </p:txBody>
      </p:sp>
      <p:grpSp>
        <p:nvGrpSpPr>
          <p:cNvPr id="31" name="Group 30">
            <a:extLst>
              <a:ext uri="{FF2B5EF4-FFF2-40B4-BE49-F238E27FC236}">
                <a16:creationId xmlns:a16="http://schemas.microsoft.com/office/drawing/2014/main" id="{69F9E44F-7EBE-4D06-A7B4-B786B678AD04}"/>
              </a:ext>
            </a:extLst>
          </p:cNvPr>
          <p:cNvGrpSpPr/>
          <p:nvPr/>
        </p:nvGrpSpPr>
        <p:grpSpPr>
          <a:xfrm>
            <a:off x="4892493" y="3040903"/>
            <a:ext cx="3186484" cy="1469301"/>
            <a:chOff x="4979092" y="3014653"/>
            <a:chExt cx="3186484" cy="1469301"/>
          </a:xfrm>
        </p:grpSpPr>
        <p:pic>
          <p:nvPicPr>
            <p:cNvPr id="29" name="Picture 28">
              <a:extLst>
                <a:ext uri="{FF2B5EF4-FFF2-40B4-BE49-F238E27FC236}">
                  <a16:creationId xmlns:a16="http://schemas.microsoft.com/office/drawing/2014/main" id="{36D35B22-9C58-485A-96D4-80ED1F6A1871}"/>
                </a:ext>
              </a:extLst>
            </p:cNvPr>
            <p:cNvPicPr>
              <a:picLocks noChangeAspect="1"/>
            </p:cNvPicPr>
            <p:nvPr/>
          </p:nvPicPr>
          <p:blipFill>
            <a:blip r:embed="rId3"/>
            <a:stretch>
              <a:fillRect/>
            </a:stretch>
          </p:blipFill>
          <p:spPr>
            <a:xfrm>
              <a:off x="4979092" y="3014653"/>
              <a:ext cx="3186484" cy="1117051"/>
            </a:xfrm>
            <a:prstGeom prst="rect">
              <a:avLst/>
            </a:prstGeom>
          </p:spPr>
        </p:pic>
        <p:sp>
          <p:nvSpPr>
            <p:cNvPr id="30" name="TextBox 29">
              <a:extLst>
                <a:ext uri="{FF2B5EF4-FFF2-40B4-BE49-F238E27FC236}">
                  <a16:creationId xmlns:a16="http://schemas.microsoft.com/office/drawing/2014/main" id="{569BBA02-C6F5-4735-AE9C-E35C459B647E}"/>
                </a:ext>
              </a:extLst>
            </p:cNvPr>
            <p:cNvSpPr txBox="1"/>
            <p:nvPr/>
          </p:nvSpPr>
          <p:spPr>
            <a:xfrm>
              <a:off x="4979092" y="4206955"/>
              <a:ext cx="2175199" cy="276999"/>
            </a:xfrm>
            <a:prstGeom prst="rect">
              <a:avLst/>
            </a:prstGeom>
            <a:noFill/>
          </p:spPr>
          <p:txBody>
            <a:bodyPr wrap="square">
              <a:spAutoFit/>
            </a:bodyPr>
            <a:lstStyle/>
            <a:p>
              <a:r>
                <a:rPr lang="en-US" sz="1200" dirty="0">
                  <a:effectLst/>
                  <a:latin typeface="Times New Roman" panose="02020603050405020304" pitchFamily="18" charset="0"/>
                  <a:ea typeface="Calibri" panose="020F0502020204030204" pitchFamily="34" charset="0"/>
                  <a:cs typeface="Times New Roman" panose="02020603050405020304" pitchFamily="18" charset="0"/>
                </a:rPr>
                <a:t>Generic design of FAR</a:t>
              </a:r>
              <a:endParaRPr lang="en-US" sz="12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180378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756972-652B-4C14-A7C2-EB035F3E587E}"/>
              </a:ext>
            </a:extLst>
          </p:cNvPr>
          <p:cNvSpPr>
            <a:spLocks noGrp="1"/>
          </p:cNvSpPr>
          <p:nvPr>
            <p:ph type="sldNum" sz="quarter" idx="12"/>
          </p:nvPr>
        </p:nvSpPr>
        <p:spPr/>
        <p:txBody>
          <a:bodyPr/>
          <a:lstStyle/>
          <a:p>
            <a:fld id="{8CFD5C65-049B-7446-909C-35D35863B8E2}" type="slidenum">
              <a:rPr lang="en-US" sz="1600" smtClean="0">
                <a:latin typeface="Times New Roman" panose="02020603050405020304" pitchFamily="18" charset="0"/>
                <a:cs typeface="Times New Roman" panose="02020603050405020304" pitchFamily="18" charset="0"/>
              </a:rPr>
              <a:t>13</a:t>
            </a:fld>
            <a:endParaRPr lang="en-US" sz="160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8873DE34-7A52-4B19-B7D4-13E3FAE80B79}"/>
              </a:ext>
            </a:extLst>
          </p:cNvPr>
          <p:cNvSpPr txBox="1"/>
          <p:nvPr/>
        </p:nvSpPr>
        <p:spPr>
          <a:xfrm>
            <a:off x="6329736" y="2659937"/>
            <a:ext cx="2580527" cy="1323439"/>
          </a:xfrm>
          <a:prstGeom prst="rect">
            <a:avLst/>
          </a:prstGeom>
          <a:noFill/>
        </p:spPr>
        <p:txBody>
          <a:bodyPr wrap="square">
            <a:spAutoFit/>
          </a:bodyPr>
          <a:lstStyle/>
          <a:p>
            <a:pPr algn="just"/>
            <a:r>
              <a:rPr lang="en-US" sz="1600" dirty="0">
                <a:latin typeface="Times New Roman" panose="02020603050405020304" pitchFamily="18" charset="0"/>
                <a:cs typeface="Times New Roman" panose="02020603050405020304" pitchFamily="18" charset="0"/>
              </a:rPr>
              <a:t>Nine towers surrounded the PLF with bumpers attached to prevent any swinging and damage of the PLF following separation. </a:t>
            </a:r>
          </a:p>
        </p:txBody>
      </p:sp>
      <p:grpSp>
        <p:nvGrpSpPr>
          <p:cNvPr id="27" name="Group 26">
            <a:extLst>
              <a:ext uri="{FF2B5EF4-FFF2-40B4-BE49-F238E27FC236}">
                <a16:creationId xmlns:a16="http://schemas.microsoft.com/office/drawing/2014/main" id="{BCD3DDA2-73CA-4BD3-830F-2E2F377549BA}"/>
              </a:ext>
            </a:extLst>
          </p:cNvPr>
          <p:cNvGrpSpPr>
            <a:grpSpLocks noChangeAspect="1"/>
          </p:cNvGrpSpPr>
          <p:nvPr/>
        </p:nvGrpSpPr>
        <p:grpSpPr>
          <a:xfrm>
            <a:off x="2917861" y="1609426"/>
            <a:ext cx="3750067" cy="4433793"/>
            <a:chOff x="-3046287" y="1594774"/>
            <a:chExt cx="2911806" cy="3384887"/>
          </a:xfrm>
        </p:grpSpPr>
        <p:pic>
          <p:nvPicPr>
            <p:cNvPr id="5" name="Picture 4">
              <a:extLst>
                <a:ext uri="{FF2B5EF4-FFF2-40B4-BE49-F238E27FC236}">
                  <a16:creationId xmlns:a16="http://schemas.microsoft.com/office/drawing/2014/main" id="{E75AB797-6DF2-4DD9-BB05-67AC86585A7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046287" y="1594774"/>
              <a:ext cx="2668905" cy="3136900"/>
            </a:xfrm>
            <a:prstGeom prst="rect">
              <a:avLst/>
            </a:prstGeom>
            <a:noFill/>
            <a:ln>
              <a:noFill/>
            </a:ln>
          </p:spPr>
        </p:pic>
        <p:sp>
          <p:nvSpPr>
            <p:cNvPr id="10" name="TextBox 9">
              <a:extLst>
                <a:ext uri="{FF2B5EF4-FFF2-40B4-BE49-F238E27FC236}">
                  <a16:creationId xmlns:a16="http://schemas.microsoft.com/office/drawing/2014/main" id="{42213891-D6C2-423E-A6F6-B48A0F720CCC}"/>
                </a:ext>
              </a:extLst>
            </p:cNvPr>
            <p:cNvSpPr txBox="1"/>
            <p:nvPr/>
          </p:nvSpPr>
          <p:spPr>
            <a:xfrm>
              <a:off x="-3046287" y="4731673"/>
              <a:ext cx="2911806" cy="247988"/>
            </a:xfrm>
            <a:prstGeom prst="rect">
              <a:avLst/>
            </a:prstGeom>
            <a:noFill/>
          </p:spPr>
          <p:txBody>
            <a:bodyPr wrap="square">
              <a:spAutoFit/>
            </a:bodyPr>
            <a:lstStyle/>
            <a:p>
              <a:r>
                <a:rPr lang="en-US" sz="1200" dirty="0">
                  <a:latin typeface="Times New Roman" panose="02020603050405020304" pitchFamily="18" charset="0"/>
                  <a:cs typeface="Times New Roman" panose="02020603050405020304" pitchFamily="18" charset="0"/>
                </a:rPr>
                <a:t>Diagram of the catching system used for testing</a:t>
              </a:r>
            </a:p>
          </p:txBody>
        </p:sp>
      </p:grpSp>
      <p:sp>
        <p:nvSpPr>
          <p:cNvPr id="12" name="TextBox 11">
            <a:extLst>
              <a:ext uri="{FF2B5EF4-FFF2-40B4-BE49-F238E27FC236}">
                <a16:creationId xmlns:a16="http://schemas.microsoft.com/office/drawing/2014/main" id="{736BE873-15EF-46D9-9B5E-3378B574813F}"/>
              </a:ext>
            </a:extLst>
          </p:cNvPr>
          <p:cNvSpPr txBox="1"/>
          <p:nvPr/>
        </p:nvSpPr>
        <p:spPr>
          <a:xfrm>
            <a:off x="1178959" y="418990"/>
            <a:ext cx="6786082" cy="830997"/>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A catching system was implemented to hold the PLF above the LVFA following the separation event </a:t>
            </a:r>
          </a:p>
        </p:txBody>
      </p:sp>
      <p:sp>
        <p:nvSpPr>
          <p:cNvPr id="18" name="TextBox 17">
            <a:extLst>
              <a:ext uri="{FF2B5EF4-FFF2-40B4-BE49-F238E27FC236}">
                <a16:creationId xmlns:a16="http://schemas.microsoft.com/office/drawing/2014/main" id="{938A1344-47E3-465A-9787-9B6F7A8640DF}"/>
              </a:ext>
            </a:extLst>
          </p:cNvPr>
          <p:cNvSpPr txBox="1"/>
          <p:nvPr/>
        </p:nvSpPr>
        <p:spPr>
          <a:xfrm>
            <a:off x="6667928" y="4585087"/>
            <a:ext cx="1541124" cy="584775"/>
          </a:xfrm>
          <a:prstGeom prst="rect">
            <a:avLst/>
          </a:prstGeom>
          <a:noFill/>
        </p:spPr>
        <p:txBody>
          <a:bodyPr wrap="square">
            <a:spAutoFit/>
          </a:bodyPr>
          <a:lstStyle/>
          <a:p>
            <a:pPr algn="just"/>
            <a:r>
              <a:rPr lang="en-US" sz="1600" dirty="0">
                <a:latin typeface="Times New Roman" panose="02020603050405020304" pitchFamily="18" charset="0"/>
                <a:cs typeface="Times New Roman" panose="02020603050405020304" pitchFamily="18" charset="0"/>
              </a:rPr>
              <a:t>Simulated flight condition – 1g</a:t>
            </a:r>
          </a:p>
        </p:txBody>
      </p:sp>
      <p:sp>
        <p:nvSpPr>
          <p:cNvPr id="20" name="TextBox 19">
            <a:extLst>
              <a:ext uri="{FF2B5EF4-FFF2-40B4-BE49-F238E27FC236}">
                <a16:creationId xmlns:a16="http://schemas.microsoft.com/office/drawing/2014/main" id="{6371E881-9AFC-44A9-AA67-F5C7BA5EA432}"/>
              </a:ext>
            </a:extLst>
          </p:cNvPr>
          <p:cNvSpPr txBox="1"/>
          <p:nvPr/>
        </p:nvSpPr>
        <p:spPr>
          <a:xfrm>
            <a:off x="404118" y="1985220"/>
            <a:ext cx="2513743" cy="1323439"/>
          </a:xfrm>
          <a:prstGeom prst="rect">
            <a:avLst/>
          </a:prstGeom>
          <a:noFill/>
        </p:spPr>
        <p:txBody>
          <a:bodyPr wrap="square">
            <a:spAutoFit/>
          </a:bodyPr>
          <a:lstStyle/>
          <a:p>
            <a:pPr algn="just"/>
            <a:r>
              <a:rPr lang="en-US" sz="1600" dirty="0">
                <a:latin typeface="Times New Roman" panose="02020603050405020304" pitchFamily="18" charset="0"/>
                <a:cs typeface="Times New Roman" panose="02020603050405020304" pitchFamily="18" charset="0"/>
              </a:rPr>
              <a:t>A 4500kg counterweight pulled up on the PLF using a cable pulley system and cross beam until its motion was halted with an air brake</a:t>
            </a:r>
          </a:p>
        </p:txBody>
      </p:sp>
      <p:sp>
        <p:nvSpPr>
          <p:cNvPr id="22" name="TextBox 21">
            <a:extLst>
              <a:ext uri="{FF2B5EF4-FFF2-40B4-BE49-F238E27FC236}">
                <a16:creationId xmlns:a16="http://schemas.microsoft.com/office/drawing/2014/main" id="{26131AC7-0D26-4C8B-B3E2-5623E3ED9AFA}"/>
              </a:ext>
            </a:extLst>
          </p:cNvPr>
          <p:cNvSpPr txBox="1"/>
          <p:nvPr/>
        </p:nvSpPr>
        <p:spPr>
          <a:xfrm>
            <a:off x="404118" y="4585087"/>
            <a:ext cx="2328808" cy="584775"/>
          </a:xfrm>
          <a:prstGeom prst="rect">
            <a:avLst/>
          </a:prstGeom>
          <a:noFill/>
        </p:spPr>
        <p:txBody>
          <a:bodyPr wrap="square">
            <a:spAutoFit/>
          </a:bodyPr>
          <a:lstStyle/>
          <a:p>
            <a:pPr algn="just"/>
            <a:r>
              <a:rPr lang="en-US" sz="1600" dirty="0">
                <a:latin typeface="Times New Roman" panose="02020603050405020304" pitchFamily="18" charset="0"/>
                <a:cs typeface="Times New Roman" panose="02020603050405020304" pitchFamily="18" charset="0"/>
              </a:rPr>
              <a:t>Total travel – constrained to a few feet. </a:t>
            </a:r>
          </a:p>
        </p:txBody>
      </p:sp>
    </p:spTree>
    <p:extLst>
      <p:ext uri="{BB962C8B-B14F-4D97-AF65-F5344CB8AC3E}">
        <p14:creationId xmlns:p14="http://schemas.microsoft.com/office/powerpoint/2010/main" val="2615397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CFD5C65-049B-7446-909C-35D35863B8E2}" type="slidenum">
              <a:rPr lang="en-US" smtClean="0"/>
              <a:t>14</a:t>
            </a:fld>
            <a:endParaRPr lang="en-US"/>
          </a:p>
        </p:txBody>
      </p:sp>
      <p:sp>
        <p:nvSpPr>
          <p:cNvPr id="11" name="Rounded Rectangle 6">
            <a:extLst>
              <a:ext uri="{FF2B5EF4-FFF2-40B4-BE49-F238E27FC236}">
                <a16:creationId xmlns:a16="http://schemas.microsoft.com/office/drawing/2014/main" id="{14CF9C94-4184-4698-B7F1-4827B692161E}"/>
              </a:ext>
            </a:extLst>
          </p:cNvPr>
          <p:cNvSpPr/>
          <p:nvPr/>
        </p:nvSpPr>
        <p:spPr>
          <a:xfrm>
            <a:off x="3017520" y="1738961"/>
            <a:ext cx="3108959"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latin typeface="Times New Roman" panose="02020603050405020304" pitchFamily="18" charset="0"/>
                <a:cs typeface="Times New Roman" panose="02020603050405020304" pitchFamily="18" charset="0"/>
              </a:rPr>
              <a:t>Testing Objectives</a:t>
            </a:r>
          </a:p>
        </p:txBody>
      </p:sp>
      <p:sp>
        <p:nvSpPr>
          <p:cNvPr id="12" name="Rounded Rectangle 7">
            <a:extLst>
              <a:ext uri="{FF2B5EF4-FFF2-40B4-BE49-F238E27FC236}">
                <a16:creationId xmlns:a16="http://schemas.microsoft.com/office/drawing/2014/main" id="{D099CBC6-7B9C-4A84-AC32-39441E52E5C9}"/>
              </a:ext>
            </a:extLst>
          </p:cNvPr>
          <p:cNvSpPr/>
          <p:nvPr/>
        </p:nvSpPr>
        <p:spPr>
          <a:xfrm>
            <a:off x="3017519" y="2986987"/>
            <a:ext cx="3108959"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latin typeface="Times New Roman" panose="02020603050405020304" pitchFamily="18" charset="0"/>
                <a:cs typeface="Times New Roman" panose="02020603050405020304" pitchFamily="18" charset="0"/>
              </a:rPr>
              <a:t>Description of Test Article</a:t>
            </a:r>
          </a:p>
        </p:txBody>
      </p:sp>
      <p:sp>
        <p:nvSpPr>
          <p:cNvPr id="14" name="Rounded Rectangle 8">
            <a:extLst>
              <a:ext uri="{FF2B5EF4-FFF2-40B4-BE49-F238E27FC236}">
                <a16:creationId xmlns:a16="http://schemas.microsoft.com/office/drawing/2014/main" id="{F7E9F115-6BAF-4D7E-AB04-DB67FB6AD4EC}"/>
              </a:ext>
            </a:extLst>
          </p:cNvPr>
          <p:cNvSpPr/>
          <p:nvPr/>
        </p:nvSpPr>
        <p:spPr>
          <a:xfrm>
            <a:off x="3017518" y="5516161"/>
            <a:ext cx="3108959"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latin typeface="Times New Roman" panose="02020603050405020304" pitchFamily="18" charset="0"/>
                <a:cs typeface="Times New Roman" panose="02020603050405020304" pitchFamily="18" charset="0"/>
              </a:rPr>
              <a:t>Test Performance and Results</a:t>
            </a:r>
          </a:p>
        </p:txBody>
      </p:sp>
      <p:sp>
        <p:nvSpPr>
          <p:cNvPr id="15" name="Rounded Rectangle 5">
            <a:extLst>
              <a:ext uri="{FF2B5EF4-FFF2-40B4-BE49-F238E27FC236}">
                <a16:creationId xmlns:a16="http://schemas.microsoft.com/office/drawing/2014/main" id="{C06DD82A-1DC9-406C-9596-5E02A82EF969}"/>
              </a:ext>
            </a:extLst>
          </p:cNvPr>
          <p:cNvSpPr/>
          <p:nvPr/>
        </p:nvSpPr>
        <p:spPr>
          <a:xfrm>
            <a:off x="2990230" y="4217908"/>
            <a:ext cx="3108959" cy="914400"/>
          </a:xfrm>
          <a:prstGeom prst="round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latin typeface="Times New Roman" panose="02020603050405020304" pitchFamily="18" charset="0"/>
                <a:cs typeface="Times New Roman" panose="02020603050405020304" pitchFamily="18" charset="0"/>
              </a:rPr>
              <a:t>Test Equipment and Instrumentation</a:t>
            </a:r>
          </a:p>
        </p:txBody>
      </p:sp>
      <p:sp>
        <p:nvSpPr>
          <p:cNvPr id="16" name="Rounded Rectangle 8">
            <a:extLst>
              <a:ext uri="{FF2B5EF4-FFF2-40B4-BE49-F238E27FC236}">
                <a16:creationId xmlns:a16="http://schemas.microsoft.com/office/drawing/2014/main" id="{8803ADFC-C455-4F9F-A7EB-6C80E111BF57}"/>
              </a:ext>
            </a:extLst>
          </p:cNvPr>
          <p:cNvSpPr/>
          <p:nvPr/>
        </p:nvSpPr>
        <p:spPr>
          <a:xfrm>
            <a:off x="2990234" y="508040"/>
            <a:ext cx="3108959"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Background on Launch Vehicle</a:t>
            </a:r>
          </a:p>
        </p:txBody>
      </p:sp>
    </p:spTree>
    <p:extLst>
      <p:ext uri="{BB962C8B-B14F-4D97-AF65-F5344CB8AC3E}">
        <p14:creationId xmlns:p14="http://schemas.microsoft.com/office/powerpoint/2010/main" val="2487600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F50B5D-1C69-4BCD-B166-EF7622EFCE95}"/>
              </a:ext>
            </a:extLst>
          </p:cNvPr>
          <p:cNvSpPr>
            <a:spLocks noGrp="1"/>
          </p:cNvSpPr>
          <p:nvPr>
            <p:ph type="sldNum" sz="quarter" idx="12"/>
          </p:nvPr>
        </p:nvSpPr>
        <p:spPr/>
        <p:txBody>
          <a:bodyPr/>
          <a:lstStyle/>
          <a:p>
            <a:fld id="{8CFD5C65-049B-7446-909C-35D35863B8E2}" type="slidenum">
              <a:rPr lang="en-US" sz="1600" smtClean="0">
                <a:latin typeface="Times New Roman" panose="02020603050405020304" pitchFamily="18" charset="0"/>
                <a:cs typeface="Times New Roman" panose="02020603050405020304" pitchFamily="18" charset="0"/>
              </a:rPr>
              <a:t>15</a:t>
            </a:fld>
            <a:endParaRPr lang="en-US" sz="160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EC2AAE43-CAB3-4BCD-BB42-07033F0EEFC7}"/>
              </a:ext>
            </a:extLst>
          </p:cNvPr>
          <p:cNvSpPr txBox="1"/>
          <p:nvPr/>
        </p:nvSpPr>
        <p:spPr>
          <a:xfrm>
            <a:off x="609927" y="1424607"/>
            <a:ext cx="3947693" cy="864980"/>
          </a:xfrm>
          <a:prstGeom prst="rect">
            <a:avLst/>
          </a:prstGeom>
          <a:noFill/>
        </p:spPr>
        <p:txBody>
          <a:bodyPr wrap="square">
            <a:spAutoFit/>
          </a:bodyPr>
          <a:lstStyle/>
          <a:p>
            <a:pPr marL="0" marR="0" algn="just">
              <a:lnSpc>
                <a:spcPct val="107000"/>
              </a:lnSpc>
              <a:spcBef>
                <a:spcPts val="0"/>
              </a:spcBef>
              <a:spcAft>
                <a:spcPts val="800"/>
              </a:spcAft>
            </a:pPr>
            <a:r>
              <a:rPr lang="en-US" sz="1600" dirty="0">
                <a:latin typeface="Times New Roman" panose="02020603050405020304" pitchFamily="18" charset="0"/>
                <a:ea typeface="Calibri" panose="020F0502020204030204" pitchFamily="34" charset="0"/>
                <a:cs typeface="Times New Roman" panose="02020603050405020304" pitchFamily="18" charset="0"/>
              </a:rPr>
              <a:t>A</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ccelerometers were used to measure shock propagation through the PLF, payload interface, and other component location. </a:t>
            </a:r>
          </a:p>
        </p:txBody>
      </p:sp>
      <p:sp>
        <p:nvSpPr>
          <p:cNvPr id="10" name="TextBox 9">
            <a:extLst>
              <a:ext uri="{FF2B5EF4-FFF2-40B4-BE49-F238E27FC236}">
                <a16:creationId xmlns:a16="http://schemas.microsoft.com/office/drawing/2014/main" id="{3F8E554F-D72B-480B-A873-C8DA0EE5FF2E}"/>
              </a:ext>
            </a:extLst>
          </p:cNvPr>
          <p:cNvSpPr txBox="1"/>
          <p:nvPr/>
        </p:nvSpPr>
        <p:spPr>
          <a:xfrm>
            <a:off x="533121" y="2616327"/>
            <a:ext cx="4250831" cy="584775"/>
          </a:xfrm>
          <a:prstGeom prst="rect">
            <a:avLst/>
          </a:prstGeom>
          <a:noFill/>
        </p:spPr>
        <p:txBody>
          <a:bodyPr wrap="square">
            <a:spAutoFit/>
          </a:bodyPr>
          <a:lstStyle/>
          <a:p>
            <a:pPr algn="just"/>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Accelerometers specified up to 200,000 G load capacity were used in the area closest to the HSS. </a:t>
            </a:r>
            <a:endParaRPr lang="en-US" sz="16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6C06BFED-4244-4019-8B3F-1BBAC4A739CA}"/>
              </a:ext>
            </a:extLst>
          </p:cNvPr>
          <p:cNvSpPr txBox="1"/>
          <p:nvPr/>
        </p:nvSpPr>
        <p:spPr>
          <a:xfrm>
            <a:off x="639975" y="4847092"/>
            <a:ext cx="3621831" cy="1077218"/>
          </a:xfrm>
          <a:prstGeom prst="rect">
            <a:avLst/>
          </a:prstGeom>
          <a:noFill/>
        </p:spPr>
        <p:txBody>
          <a:bodyPr wrap="square">
            <a:spAutoFit/>
          </a:bodyPr>
          <a:lstStyle/>
          <a:p>
            <a:pPr algn="just"/>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All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accels</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were connected to </a:t>
            </a:r>
            <a:r>
              <a:rPr lang="en-US" sz="1600" dirty="0">
                <a:latin typeface="Times New Roman" panose="02020603050405020304" pitchFamily="18" charset="0"/>
                <a:ea typeface="Calibri" panose="020F0502020204030204" pitchFamily="34" charset="0"/>
                <a:cs typeface="Times New Roman" panose="02020603050405020304" pitchFamily="18" charset="0"/>
              </a:rPr>
              <a:t>a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chassis containing patch panels connecting to the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Hottinger</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Baldwin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Messtechnik</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GmbH (HBM) data acquisition (DAQ) system</a:t>
            </a:r>
            <a:endParaRPr lang="en-US" sz="16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294A25A9-19A8-4619-9234-5DE8D87729E2}"/>
              </a:ext>
            </a:extLst>
          </p:cNvPr>
          <p:cNvSpPr txBox="1"/>
          <p:nvPr/>
        </p:nvSpPr>
        <p:spPr>
          <a:xfrm>
            <a:off x="0" y="485561"/>
            <a:ext cx="9143999" cy="461665"/>
          </a:xfrm>
          <a:prstGeom prst="rect">
            <a:avLst/>
          </a:prstGeom>
          <a:noFill/>
        </p:spPr>
        <p:txBody>
          <a:bodyPr wrap="square">
            <a:spAutoFit/>
          </a:bodyPr>
          <a:lstStyle/>
          <a:p>
            <a:pPr algn="ct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360 shock accelerometers were placed throughout the simulator </a:t>
            </a:r>
            <a:endParaRPr lang="en-US" sz="24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8FB3E0F3-7083-4A18-9020-03CD0C39D04C}"/>
              </a:ext>
            </a:extLst>
          </p:cNvPr>
          <p:cNvSpPr txBox="1"/>
          <p:nvPr/>
        </p:nvSpPr>
        <p:spPr>
          <a:xfrm>
            <a:off x="5559925" y="4067650"/>
            <a:ext cx="2974148" cy="584775"/>
          </a:xfrm>
          <a:prstGeom prst="rect">
            <a:avLst/>
          </a:prstGeom>
          <a:noFill/>
        </p:spPr>
        <p:txBody>
          <a:bodyPr wrap="square">
            <a:spAutoFit/>
          </a:bodyPr>
          <a:lstStyle/>
          <a:p>
            <a:r>
              <a:rPr lang="en-US" sz="1600" dirty="0">
                <a:effectLst/>
                <a:latin typeface="Times New Roman" panose="02020603050405020304" pitchFamily="18" charset="0"/>
                <a:ea typeface="Calibri" panose="020F0502020204030204" pitchFamily="34" charset="0"/>
                <a:cs typeface="Times New Roman" panose="02020603050405020304" pitchFamily="18" charset="0"/>
              </a:rPr>
              <a:t>HBM hardware can handle 300+ channels all operating at 250 kHz, </a:t>
            </a:r>
            <a:endParaRPr lang="en-US" sz="1600" dirty="0"/>
          </a:p>
        </p:txBody>
      </p:sp>
      <p:sp>
        <p:nvSpPr>
          <p:cNvPr id="16" name="TextBox 15">
            <a:extLst>
              <a:ext uri="{FF2B5EF4-FFF2-40B4-BE49-F238E27FC236}">
                <a16:creationId xmlns:a16="http://schemas.microsoft.com/office/drawing/2014/main" id="{8D367A18-5107-4079-A0CC-F6A3F29CE285}"/>
              </a:ext>
            </a:extLst>
          </p:cNvPr>
          <p:cNvSpPr txBox="1"/>
          <p:nvPr/>
        </p:nvSpPr>
        <p:spPr>
          <a:xfrm>
            <a:off x="4918202" y="5245916"/>
            <a:ext cx="3494391" cy="584775"/>
          </a:xfrm>
          <a:prstGeom prst="rect">
            <a:avLst/>
          </a:prstGeom>
          <a:noFill/>
        </p:spPr>
        <p:txBody>
          <a:bodyPr wrap="square">
            <a:spAutoFit/>
          </a:bodyPr>
          <a:lstStyle/>
          <a:p>
            <a:r>
              <a:rPr lang="en-US" sz="1600" dirty="0">
                <a:effectLst/>
                <a:latin typeface="Times New Roman" panose="02020603050405020304" pitchFamily="18" charset="0"/>
                <a:ea typeface="Calibri" panose="020F0502020204030204" pitchFamily="34" charset="0"/>
                <a:cs typeface="Times New Roman" panose="02020603050405020304" pitchFamily="18" charset="0"/>
              </a:rPr>
              <a:t>Perception software was used to record  the time history of the shock event data</a:t>
            </a:r>
            <a:endParaRPr lang="en-US" sz="1600" dirty="0"/>
          </a:p>
        </p:txBody>
      </p:sp>
      <p:grpSp>
        <p:nvGrpSpPr>
          <p:cNvPr id="24" name="Group 23">
            <a:extLst>
              <a:ext uri="{FF2B5EF4-FFF2-40B4-BE49-F238E27FC236}">
                <a16:creationId xmlns:a16="http://schemas.microsoft.com/office/drawing/2014/main" id="{0542F80F-D921-41F7-8AE9-3FF149D08645}"/>
              </a:ext>
            </a:extLst>
          </p:cNvPr>
          <p:cNvGrpSpPr/>
          <p:nvPr/>
        </p:nvGrpSpPr>
        <p:grpSpPr>
          <a:xfrm>
            <a:off x="984301" y="3554001"/>
            <a:ext cx="2933181" cy="830997"/>
            <a:chOff x="5546676" y="2289587"/>
            <a:chExt cx="2705063" cy="764204"/>
          </a:xfrm>
        </p:grpSpPr>
        <p:pic>
          <p:nvPicPr>
            <p:cNvPr id="22" name="Picture 21">
              <a:extLst>
                <a:ext uri="{FF2B5EF4-FFF2-40B4-BE49-F238E27FC236}">
                  <a16:creationId xmlns:a16="http://schemas.microsoft.com/office/drawing/2014/main" id="{6E991070-689E-43E6-8006-68D59B6374AB}"/>
                </a:ext>
              </a:extLst>
            </p:cNvPr>
            <p:cNvPicPr>
              <a:picLocks noChangeAspect="1"/>
            </p:cNvPicPr>
            <p:nvPr/>
          </p:nvPicPr>
          <p:blipFill rotWithShape="1">
            <a:blip r:embed="rId3"/>
            <a:srcRect t="40007" b="42926"/>
            <a:stretch/>
          </p:blipFill>
          <p:spPr>
            <a:xfrm>
              <a:off x="5546676" y="2289587"/>
              <a:ext cx="2705063" cy="461664"/>
            </a:xfrm>
            <a:prstGeom prst="rect">
              <a:avLst/>
            </a:prstGeom>
          </p:spPr>
        </p:pic>
        <p:sp>
          <p:nvSpPr>
            <p:cNvPr id="23" name="TextBox 22">
              <a:extLst>
                <a:ext uri="{FF2B5EF4-FFF2-40B4-BE49-F238E27FC236}">
                  <a16:creationId xmlns:a16="http://schemas.microsoft.com/office/drawing/2014/main" id="{0C1EA6DD-C658-4085-A41B-4921ECE915B3}"/>
                </a:ext>
              </a:extLst>
            </p:cNvPr>
            <p:cNvSpPr txBox="1"/>
            <p:nvPr/>
          </p:nvSpPr>
          <p:spPr>
            <a:xfrm>
              <a:off x="5546676" y="2776792"/>
              <a:ext cx="1787775" cy="276999"/>
            </a:xfrm>
            <a:prstGeom prst="rect">
              <a:avLst/>
            </a:prstGeom>
            <a:noFill/>
          </p:spPr>
          <p:txBody>
            <a:bodyPr wrap="square">
              <a:spAutoFit/>
            </a:bodyPr>
            <a:lstStyle/>
            <a:p>
              <a:r>
                <a:rPr lang="en-US" sz="1200" dirty="0">
                  <a:latin typeface="Times New Roman" panose="02020603050405020304" pitchFamily="18" charset="0"/>
                  <a:cs typeface="Times New Roman" panose="02020603050405020304" pitchFamily="18" charset="0"/>
                </a:rPr>
                <a:t>Generic BNC patch panel</a:t>
              </a:r>
            </a:p>
          </p:txBody>
        </p:sp>
      </p:grpSp>
      <p:grpSp>
        <p:nvGrpSpPr>
          <p:cNvPr id="28" name="Group 27">
            <a:extLst>
              <a:ext uri="{FF2B5EF4-FFF2-40B4-BE49-F238E27FC236}">
                <a16:creationId xmlns:a16="http://schemas.microsoft.com/office/drawing/2014/main" id="{DCE77E2D-5AD6-429A-928D-D876AF914B7E}"/>
              </a:ext>
            </a:extLst>
          </p:cNvPr>
          <p:cNvGrpSpPr>
            <a:grpSpLocks noChangeAspect="1"/>
          </p:cNvGrpSpPr>
          <p:nvPr/>
        </p:nvGrpSpPr>
        <p:grpSpPr>
          <a:xfrm>
            <a:off x="5244033" y="1319696"/>
            <a:ext cx="3290040" cy="2407070"/>
            <a:chOff x="5000659" y="1423785"/>
            <a:chExt cx="3105081" cy="2271750"/>
          </a:xfrm>
        </p:grpSpPr>
        <p:pic>
          <p:nvPicPr>
            <p:cNvPr id="26" name="Picture 25" descr="A picture containing text, indoor, electronics&#10;&#10;Description automatically generated">
              <a:extLst>
                <a:ext uri="{FF2B5EF4-FFF2-40B4-BE49-F238E27FC236}">
                  <a16:creationId xmlns:a16="http://schemas.microsoft.com/office/drawing/2014/main" id="{D212192C-53E7-47DB-A1E2-B2A55E39B0F8}"/>
                </a:ext>
              </a:extLst>
            </p:cNvPr>
            <p:cNvPicPr>
              <a:picLocks noChangeAspect="1"/>
            </p:cNvPicPr>
            <p:nvPr/>
          </p:nvPicPr>
          <p:blipFill>
            <a:blip r:embed="rId4"/>
            <a:stretch>
              <a:fillRect/>
            </a:stretch>
          </p:blipFill>
          <p:spPr>
            <a:xfrm>
              <a:off x="5000659" y="1423785"/>
              <a:ext cx="3105081" cy="2229289"/>
            </a:xfrm>
            <a:prstGeom prst="rect">
              <a:avLst/>
            </a:prstGeom>
          </p:spPr>
        </p:pic>
        <p:sp>
          <p:nvSpPr>
            <p:cNvPr id="27" name="TextBox 26">
              <a:extLst>
                <a:ext uri="{FF2B5EF4-FFF2-40B4-BE49-F238E27FC236}">
                  <a16:creationId xmlns:a16="http://schemas.microsoft.com/office/drawing/2014/main" id="{C31C3BAB-245C-407B-827B-C1504B32ECB2}"/>
                </a:ext>
              </a:extLst>
            </p:cNvPr>
            <p:cNvSpPr txBox="1"/>
            <p:nvPr/>
          </p:nvSpPr>
          <p:spPr>
            <a:xfrm>
              <a:off x="5000659" y="3418536"/>
              <a:ext cx="1938538" cy="276999"/>
            </a:xfrm>
            <a:prstGeom prst="rect">
              <a:avLst/>
            </a:prstGeom>
            <a:noFill/>
          </p:spPr>
          <p:txBody>
            <a:bodyPr wrap="square">
              <a:spAutoFit/>
            </a:bodyPr>
            <a:lstStyle/>
            <a:p>
              <a:r>
                <a:rPr lang="en-US" sz="1200" dirty="0">
                  <a:latin typeface="Times New Roman" panose="02020603050405020304" pitchFamily="18" charset="0"/>
                  <a:cs typeface="Times New Roman" panose="02020603050405020304" pitchFamily="18" charset="0"/>
                </a:rPr>
                <a:t>General HBM DAQ system</a:t>
              </a:r>
            </a:p>
          </p:txBody>
        </p:sp>
      </p:grpSp>
    </p:spTree>
    <p:extLst>
      <p:ext uri="{BB962C8B-B14F-4D97-AF65-F5344CB8AC3E}">
        <p14:creationId xmlns:p14="http://schemas.microsoft.com/office/powerpoint/2010/main" val="1360499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CFD5C65-049B-7446-909C-35D35863B8E2}" type="slidenum">
              <a:rPr lang="en-US" smtClean="0"/>
              <a:t>16</a:t>
            </a:fld>
            <a:endParaRPr lang="en-US"/>
          </a:p>
        </p:txBody>
      </p:sp>
      <p:sp>
        <p:nvSpPr>
          <p:cNvPr id="11" name="Rounded Rectangle 6">
            <a:extLst>
              <a:ext uri="{FF2B5EF4-FFF2-40B4-BE49-F238E27FC236}">
                <a16:creationId xmlns:a16="http://schemas.microsoft.com/office/drawing/2014/main" id="{14CF9C94-4184-4698-B7F1-4827B692161E}"/>
              </a:ext>
            </a:extLst>
          </p:cNvPr>
          <p:cNvSpPr/>
          <p:nvPr/>
        </p:nvSpPr>
        <p:spPr>
          <a:xfrm>
            <a:off x="3017520" y="1738961"/>
            <a:ext cx="3108959"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latin typeface="Times New Roman" panose="02020603050405020304" pitchFamily="18" charset="0"/>
                <a:cs typeface="Times New Roman" panose="02020603050405020304" pitchFamily="18" charset="0"/>
              </a:rPr>
              <a:t>Testing Objectives</a:t>
            </a:r>
          </a:p>
        </p:txBody>
      </p:sp>
      <p:sp>
        <p:nvSpPr>
          <p:cNvPr id="12" name="Rounded Rectangle 7">
            <a:extLst>
              <a:ext uri="{FF2B5EF4-FFF2-40B4-BE49-F238E27FC236}">
                <a16:creationId xmlns:a16="http://schemas.microsoft.com/office/drawing/2014/main" id="{D099CBC6-7B9C-4A84-AC32-39441E52E5C9}"/>
              </a:ext>
            </a:extLst>
          </p:cNvPr>
          <p:cNvSpPr/>
          <p:nvPr/>
        </p:nvSpPr>
        <p:spPr>
          <a:xfrm>
            <a:off x="3017519" y="2986987"/>
            <a:ext cx="3108959"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latin typeface="Times New Roman" panose="02020603050405020304" pitchFamily="18" charset="0"/>
                <a:cs typeface="Times New Roman" panose="02020603050405020304" pitchFamily="18" charset="0"/>
              </a:rPr>
              <a:t>Description of Test Article</a:t>
            </a:r>
          </a:p>
        </p:txBody>
      </p:sp>
      <p:sp>
        <p:nvSpPr>
          <p:cNvPr id="16" name="Rounded Rectangle 8">
            <a:extLst>
              <a:ext uri="{FF2B5EF4-FFF2-40B4-BE49-F238E27FC236}">
                <a16:creationId xmlns:a16="http://schemas.microsoft.com/office/drawing/2014/main" id="{8803ADFC-C455-4F9F-A7EB-6C80E111BF57}"/>
              </a:ext>
            </a:extLst>
          </p:cNvPr>
          <p:cNvSpPr/>
          <p:nvPr/>
        </p:nvSpPr>
        <p:spPr>
          <a:xfrm>
            <a:off x="2990234" y="508040"/>
            <a:ext cx="3108959"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Background on Launch Vehicle</a:t>
            </a:r>
          </a:p>
        </p:txBody>
      </p:sp>
      <p:sp>
        <p:nvSpPr>
          <p:cNvPr id="10" name="Rounded Rectangle 5">
            <a:extLst>
              <a:ext uri="{FF2B5EF4-FFF2-40B4-BE49-F238E27FC236}">
                <a16:creationId xmlns:a16="http://schemas.microsoft.com/office/drawing/2014/main" id="{2BDF8E30-97FA-4165-B858-F2A1CCA47F55}"/>
              </a:ext>
            </a:extLst>
          </p:cNvPr>
          <p:cNvSpPr/>
          <p:nvPr/>
        </p:nvSpPr>
        <p:spPr>
          <a:xfrm>
            <a:off x="3005792" y="5491670"/>
            <a:ext cx="3108959" cy="914400"/>
          </a:xfrm>
          <a:prstGeom prst="round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latin typeface="Times New Roman" panose="02020603050405020304" pitchFamily="18" charset="0"/>
                <a:cs typeface="Times New Roman" panose="02020603050405020304" pitchFamily="18" charset="0"/>
              </a:rPr>
              <a:t>Test Performance and Results</a:t>
            </a:r>
          </a:p>
        </p:txBody>
      </p:sp>
      <p:sp>
        <p:nvSpPr>
          <p:cNvPr id="13" name="Rounded Rectangle 8">
            <a:extLst>
              <a:ext uri="{FF2B5EF4-FFF2-40B4-BE49-F238E27FC236}">
                <a16:creationId xmlns:a16="http://schemas.microsoft.com/office/drawing/2014/main" id="{B0B461EE-697A-46F1-8714-C67EBCAFF57C}"/>
              </a:ext>
            </a:extLst>
          </p:cNvPr>
          <p:cNvSpPr/>
          <p:nvPr/>
        </p:nvSpPr>
        <p:spPr>
          <a:xfrm>
            <a:off x="2991729" y="4218708"/>
            <a:ext cx="3108959"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latin typeface="Times New Roman" panose="02020603050405020304" pitchFamily="18" charset="0"/>
                <a:cs typeface="Times New Roman" panose="02020603050405020304" pitchFamily="18" charset="0"/>
              </a:rPr>
              <a:t>Test Equipment and Instrumentation</a:t>
            </a:r>
          </a:p>
        </p:txBody>
      </p:sp>
    </p:spTree>
    <p:extLst>
      <p:ext uri="{BB962C8B-B14F-4D97-AF65-F5344CB8AC3E}">
        <p14:creationId xmlns:p14="http://schemas.microsoft.com/office/powerpoint/2010/main" val="55644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A590F3-D760-4C85-BA41-C9584EE0E71F}"/>
              </a:ext>
            </a:extLst>
          </p:cNvPr>
          <p:cNvSpPr>
            <a:spLocks noGrp="1"/>
          </p:cNvSpPr>
          <p:nvPr>
            <p:ph type="sldNum" sz="quarter" idx="12"/>
          </p:nvPr>
        </p:nvSpPr>
        <p:spPr/>
        <p:txBody>
          <a:bodyPr/>
          <a:lstStyle/>
          <a:p>
            <a:fld id="{8CFD5C65-049B-7446-909C-35D35863B8E2}" type="slidenum">
              <a:rPr lang="en-US" smtClean="0">
                <a:latin typeface="Times New Roman" panose="02020603050405020304" pitchFamily="18" charset="0"/>
                <a:cs typeface="Times New Roman" panose="02020603050405020304" pitchFamily="18" charset="0"/>
              </a:rPr>
              <a:t>17</a:t>
            </a:fld>
            <a:endParaRPr lang="en-US">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ACD6B49B-F338-4CE0-A05D-4E84E78B3505}"/>
              </a:ext>
            </a:extLst>
          </p:cNvPr>
          <p:cNvSpPr txBox="1"/>
          <p:nvPr/>
        </p:nvSpPr>
        <p:spPr>
          <a:xfrm>
            <a:off x="520995" y="479132"/>
            <a:ext cx="8102009" cy="1230978"/>
          </a:xfrm>
          <a:prstGeom prst="rect">
            <a:avLst/>
          </a:prstGeom>
          <a:noFill/>
        </p:spPr>
        <p:txBody>
          <a:bodyPr wrap="square">
            <a:spAutoFit/>
          </a:bodyPr>
          <a:lstStyle/>
          <a:p>
            <a:pPr marL="0" marR="0" algn="just">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Testing was performed on May 14, 2021, at NASA’s Marshall Space Flight Center (MSFC) in the high bay of building 4619 </a:t>
            </a:r>
          </a:p>
          <a:p>
            <a:pPr marL="0" marR="0" algn="just">
              <a:lnSpc>
                <a:spcPct val="107000"/>
              </a:lnSpc>
              <a:spcBef>
                <a:spcPts val="0"/>
              </a:spcBef>
              <a:spcAft>
                <a:spcPts val="800"/>
              </a:spcAft>
            </a:pP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5" name="Group 4">
            <a:extLst>
              <a:ext uri="{FF2B5EF4-FFF2-40B4-BE49-F238E27FC236}">
                <a16:creationId xmlns:a16="http://schemas.microsoft.com/office/drawing/2014/main" id="{9DB4A9BD-5C2A-4952-9B0F-4B981B8F37DF}"/>
              </a:ext>
            </a:extLst>
          </p:cNvPr>
          <p:cNvGrpSpPr>
            <a:grpSpLocks noChangeAspect="1"/>
          </p:cNvGrpSpPr>
          <p:nvPr/>
        </p:nvGrpSpPr>
        <p:grpSpPr>
          <a:xfrm>
            <a:off x="4666490" y="1899213"/>
            <a:ext cx="3401705" cy="2904420"/>
            <a:chOff x="4992017" y="2509655"/>
            <a:chExt cx="3355768" cy="2865198"/>
          </a:xfrm>
        </p:grpSpPr>
        <p:pic>
          <p:nvPicPr>
            <p:cNvPr id="7" name="Picture 6">
              <a:extLst>
                <a:ext uri="{FF2B5EF4-FFF2-40B4-BE49-F238E27FC236}">
                  <a16:creationId xmlns:a16="http://schemas.microsoft.com/office/drawing/2014/main" id="{DF15F5CE-A994-496E-A2F0-3780DC93530E}"/>
                </a:ext>
              </a:extLst>
            </p:cNvPr>
            <p:cNvPicPr>
              <a:picLocks noChangeAspect="1"/>
            </p:cNvPicPr>
            <p:nvPr/>
          </p:nvPicPr>
          <p:blipFill>
            <a:blip r:embed="rId3"/>
            <a:stretch>
              <a:fillRect/>
            </a:stretch>
          </p:blipFill>
          <p:spPr>
            <a:xfrm>
              <a:off x="5006397" y="2509655"/>
              <a:ext cx="3327009" cy="2514519"/>
            </a:xfrm>
            <a:prstGeom prst="rect">
              <a:avLst/>
            </a:prstGeom>
          </p:spPr>
        </p:pic>
        <p:sp>
          <p:nvSpPr>
            <p:cNvPr id="8" name="TextBox 7">
              <a:extLst>
                <a:ext uri="{FF2B5EF4-FFF2-40B4-BE49-F238E27FC236}">
                  <a16:creationId xmlns:a16="http://schemas.microsoft.com/office/drawing/2014/main" id="{F72F5995-6177-4AEB-AF00-C6C11CE77F37}"/>
                </a:ext>
              </a:extLst>
            </p:cNvPr>
            <p:cNvSpPr txBox="1"/>
            <p:nvPr/>
          </p:nvSpPr>
          <p:spPr>
            <a:xfrm>
              <a:off x="4992017" y="5097854"/>
              <a:ext cx="3355768" cy="276999"/>
            </a:xfrm>
            <a:prstGeom prst="rect">
              <a:avLst/>
            </a:prstGeom>
            <a:noFill/>
          </p:spPr>
          <p:txBody>
            <a:bodyPr wrap="square">
              <a:spAutoFit/>
            </a:bodyPr>
            <a:lstStyle/>
            <a:p>
              <a:r>
                <a:rPr lang="en-US" sz="1200" dirty="0">
                  <a:latin typeface="Times New Roman" panose="02020603050405020304" pitchFamily="18" charset="0"/>
                  <a:cs typeface="Times New Roman" panose="02020603050405020304" pitchFamily="18" charset="0"/>
                </a:rPr>
                <a:t>MSFC Bldg. 4619 – Separation Test Location</a:t>
              </a:r>
            </a:p>
          </p:txBody>
        </p:sp>
      </p:grpSp>
      <p:sp>
        <p:nvSpPr>
          <p:cNvPr id="12" name="TextBox 11">
            <a:extLst>
              <a:ext uri="{FF2B5EF4-FFF2-40B4-BE49-F238E27FC236}">
                <a16:creationId xmlns:a16="http://schemas.microsoft.com/office/drawing/2014/main" id="{BDC29CF7-2D79-46BE-90DD-77458627A8F0}"/>
              </a:ext>
            </a:extLst>
          </p:cNvPr>
          <p:cNvSpPr txBox="1"/>
          <p:nvPr/>
        </p:nvSpPr>
        <p:spPr>
          <a:xfrm>
            <a:off x="4912244" y="5129863"/>
            <a:ext cx="3030279" cy="871008"/>
          </a:xfrm>
          <a:prstGeom prst="rect">
            <a:avLst/>
          </a:prstGeom>
          <a:noFill/>
        </p:spPr>
        <p:txBody>
          <a:bodyPr wrap="square">
            <a:spAutoFit/>
          </a:bodyPr>
          <a:lstStyle/>
          <a:p>
            <a:pPr marL="0" marR="0" algn="just">
              <a:lnSpc>
                <a:spcPct val="107000"/>
              </a:lnSpc>
              <a:spcBef>
                <a:spcPts val="0"/>
              </a:spcBef>
              <a:spcAft>
                <a:spcPts val="8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The SRS plots substantiated theoretical predictions, validating component testing regimes</a:t>
            </a:r>
          </a:p>
        </p:txBody>
      </p:sp>
      <p:sp>
        <p:nvSpPr>
          <p:cNvPr id="14" name="TextBox 13">
            <a:extLst>
              <a:ext uri="{FF2B5EF4-FFF2-40B4-BE49-F238E27FC236}">
                <a16:creationId xmlns:a16="http://schemas.microsoft.com/office/drawing/2014/main" id="{6655C03B-57A7-46A1-BCC6-32B81B183755}"/>
              </a:ext>
            </a:extLst>
          </p:cNvPr>
          <p:cNvSpPr txBox="1"/>
          <p:nvPr/>
        </p:nvSpPr>
        <p:spPr>
          <a:xfrm>
            <a:off x="1150230" y="3228456"/>
            <a:ext cx="2615610" cy="871008"/>
          </a:xfrm>
          <a:prstGeom prst="rect">
            <a:avLst/>
          </a:prstGeom>
          <a:noFill/>
        </p:spPr>
        <p:txBody>
          <a:bodyPr wrap="square">
            <a:spAutoFit/>
          </a:bodyPr>
          <a:lstStyle/>
          <a:p>
            <a:pPr marL="0" marR="0" algn="just">
              <a:lnSpc>
                <a:spcPct val="107000"/>
              </a:lnSpc>
              <a:spcBef>
                <a:spcPts val="0"/>
              </a:spcBef>
              <a:spcAft>
                <a:spcPts val="8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No further PLA SL configuration testing is necessary at this time</a:t>
            </a:r>
          </a:p>
        </p:txBody>
      </p:sp>
      <p:sp>
        <p:nvSpPr>
          <p:cNvPr id="16" name="TextBox 15">
            <a:extLst>
              <a:ext uri="{FF2B5EF4-FFF2-40B4-BE49-F238E27FC236}">
                <a16:creationId xmlns:a16="http://schemas.microsoft.com/office/drawing/2014/main" id="{BAD69EB8-DF63-40D7-A336-5682015993D1}"/>
              </a:ext>
            </a:extLst>
          </p:cNvPr>
          <p:cNvSpPr txBox="1"/>
          <p:nvPr/>
        </p:nvSpPr>
        <p:spPr>
          <a:xfrm>
            <a:off x="520995" y="1980280"/>
            <a:ext cx="2700670" cy="604741"/>
          </a:xfrm>
          <a:prstGeom prst="rect">
            <a:avLst/>
          </a:prstGeom>
          <a:noFill/>
        </p:spPr>
        <p:txBody>
          <a:bodyPr wrap="square">
            <a:spAutoFit/>
          </a:bodyPr>
          <a:lstStyle/>
          <a:p>
            <a:pPr algn="just"/>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All objectives for this SL stage separation test were met</a:t>
            </a:r>
            <a:endParaRPr lang="en-US" sz="16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634B1C92-B807-4B67-B595-AE572C5B74A8}"/>
              </a:ext>
            </a:extLst>
          </p:cNvPr>
          <p:cNvSpPr txBox="1"/>
          <p:nvPr/>
        </p:nvSpPr>
        <p:spPr>
          <a:xfrm>
            <a:off x="520995" y="4742900"/>
            <a:ext cx="3710763" cy="830997"/>
          </a:xfrm>
          <a:prstGeom prst="rect">
            <a:avLst/>
          </a:prstGeom>
          <a:noFill/>
        </p:spPr>
        <p:txBody>
          <a:bodyPr wrap="square">
            <a:spAutoFit/>
          </a:bodyPr>
          <a:lstStyle/>
          <a:p>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 program developed by MSFC personnel was used to post-process the raw time data and transform it into SRS environment</a:t>
            </a:r>
            <a:endParaRPr lang="en-US" sz="1600" dirty="0"/>
          </a:p>
        </p:txBody>
      </p:sp>
    </p:spTree>
    <p:extLst>
      <p:ext uri="{BB962C8B-B14F-4D97-AF65-F5344CB8AC3E}">
        <p14:creationId xmlns:p14="http://schemas.microsoft.com/office/powerpoint/2010/main" val="1277519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CFD5C65-049B-7446-909C-35D35863B8E2}" type="slidenum">
              <a:rPr lang="en-US" smtClean="0"/>
              <a:t>18</a:t>
            </a:fld>
            <a:endParaRPr lang="en-US"/>
          </a:p>
        </p:txBody>
      </p:sp>
      <p:sp>
        <p:nvSpPr>
          <p:cNvPr id="7" name="Content Placeholder 2"/>
          <p:cNvSpPr txBox="1">
            <a:spLocks/>
          </p:cNvSpPr>
          <p:nvPr/>
        </p:nvSpPr>
        <p:spPr>
          <a:xfrm>
            <a:off x="1569760" y="5417313"/>
            <a:ext cx="6383394" cy="52628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rgbClr val="000000"/>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000000"/>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solidFill>
                  <a:schemeClr val="bg1"/>
                </a:solidFill>
                <a:latin typeface="Times New Roman" panose="02020603050405020304" pitchFamily="18" charset="0"/>
                <a:cs typeface="Times New Roman" panose="02020603050405020304" pitchFamily="18" charset="0"/>
              </a:rPr>
              <a:t>Questions, recommendations, comments</a:t>
            </a:r>
          </a:p>
        </p:txBody>
      </p:sp>
    </p:spTree>
    <p:extLst>
      <p:ext uri="{BB962C8B-B14F-4D97-AF65-F5344CB8AC3E}">
        <p14:creationId xmlns:p14="http://schemas.microsoft.com/office/powerpoint/2010/main" val="4188921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CFD5C65-049B-7446-909C-35D35863B8E2}" type="slidenum">
              <a:rPr lang="en-US" smtClean="0">
                <a:latin typeface="Times New Roman" panose="02020603050405020304" pitchFamily="18" charset="0"/>
                <a:cs typeface="Times New Roman" panose="02020603050405020304" pitchFamily="18" charset="0"/>
              </a:rPr>
              <a:t>2</a:t>
            </a:fld>
            <a:endParaRPr lang="en-US">
              <a:latin typeface="Times New Roman" panose="02020603050405020304" pitchFamily="18" charset="0"/>
              <a:cs typeface="Times New Roman" panose="02020603050405020304" pitchFamily="18" charset="0"/>
            </a:endParaRPr>
          </a:p>
        </p:txBody>
      </p:sp>
      <p:sp>
        <p:nvSpPr>
          <p:cNvPr id="6" name="Rounded Rectangle 5"/>
          <p:cNvSpPr/>
          <p:nvPr/>
        </p:nvSpPr>
        <p:spPr>
          <a:xfrm>
            <a:off x="2992578" y="491570"/>
            <a:ext cx="3108959" cy="914400"/>
          </a:xfrm>
          <a:prstGeom prst="round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Background on Launch Vehicle</a:t>
            </a:r>
          </a:p>
        </p:txBody>
      </p:sp>
      <p:sp>
        <p:nvSpPr>
          <p:cNvPr id="7" name="Rounded Rectangle 6"/>
          <p:cNvSpPr/>
          <p:nvPr/>
        </p:nvSpPr>
        <p:spPr>
          <a:xfrm>
            <a:off x="3017520" y="1738961"/>
            <a:ext cx="3108959"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latin typeface="Times New Roman" panose="02020603050405020304" pitchFamily="18" charset="0"/>
                <a:cs typeface="Times New Roman" panose="02020603050405020304" pitchFamily="18" charset="0"/>
              </a:rPr>
              <a:t>Testing Objectives</a:t>
            </a:r>
          </a:p>
        </p:txBody>
      </p:sp>
      <p:sp>
        <p:nvSpPr>
          <p:cNvPr id="8" name="Rounded Rectangle 7"/>
          <p:cNvSpPr/>
          <p:nvPr/>
        </p:nvSpPr>
        <p:spPr>
          <a:xfrm>
            <a:off x="3017519" y="2986987"/>
            <a:ext cx="3108959"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latin typeface="Times New Roman" panose="02020603050405020304" pitchFamily="18" charset="0"/>
                <a:cs typeface="Times New Roman" panose="02020603050405020304" pitchFamily="18" charset="0"/>
              </a:rPr>
              <a:t>Description of Test Article</a:t>
            </a:r>
          </a:p>
        </p:txBody>
      </p:sp>
      <p:sp>
        <p:nvSpPr>
          <p:cNvPr id="9" name="Rounded Rectangle 8"/>
          <p:cNvSpPr/>
          <p:nvPr/>
        </p:nvSpPr>
        <p:spPr>
          <a:xfrm>
            <a:off x="3017518" y="4235008"/>
            <a:ext cx="3108959"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latin typeface="Times New Roman" panose="02020603050405020304" pitchFamily="18" charset="0"/>
                <a:cs typeface="Times New Roman" panose="02020603050405020304" pitchFamily="18" charset="0"/>
              </a:rPr>
              <a:t>Test Equipment and Instrumentation</a:t>
            </a:r>
          </a:p>
        </p:txBody>
      </p:sp>
      <p:sp>
        <p:nvSpPr>
          <p:cNvPr id="10" name="Rounded Rectangle 8">
            <a:extLst>
              <a:ext uri="{FF2B5EF4-FFF2-40B4-BE49-F238E27FC236}">
                <a16:creationId xmlns:a16="http://schemas.microsoft.com/office/drawing/2014/main" id="{0FC5CE9C-3635-449C-AA36-225F7943A324}"/>
              </a:ext>
            </a:extLst>
          </p:cNvPr>
          <p:cNvSpPr/>
          <p:nvPr/>
        </p:nvSpPr>
        <p:spPr>
          <a:xfrm>
            <a:off x="3017518" y="5516161"/>
            <a:ext cx="3108959"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latin typeface="Times New Roman" panose="02020603050405020304" pitchFamily="18" charset="0"/>
                <a:cs typeface="Times New Roman" panose="02020603050405020304" pitchFamily="18" charset="0"/>
              </a:rPr>
              <a:t>Test Performance and Results</a:t>
            </a:r>
          </a:p>
        </p:txBody>
      </p:sp>
    </p:spTree>
    <p:extLst>
      <p:ext uri="{BB962C8B-B14F-4D97-AF65-F5344CB8AC3E}">
        <p14:creationId xmlns:p14="http://schemas.microsoft.com/office/powerpoint/2010/main" val="3213780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8CFD5C65-049B-7446-909C-35D35863B8E2}" type="slidenum">
              <a:rPr lang="en-US" smtClean="0">
                <a:latin typeface="Times New Roman" panose="02020603050405020304" pitchFamily="18" charset="0"/>
                <a:cs typeface="Times New Roman" panose="02020603050405020304" pitchFamily="18" charset="0"/>
              </a:rPr>
              <a:t>3</a:t>
            </a:fld>
            <a:endParaRPr lang="en-US">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EF444C7A-9284-4144-9E89-60A4A534534A}"/>
              </a:ext>
            </a:extLst>
          </p:cNvPr>
          <p:cNvSpPr txBox="1"/>
          <p:nvPr/>
        </p:nvSpPr>
        <p:spPr>
          <a:xfrm>
            <a:off x="1" y="523459"/>
            <a:ext cx="9143999" cy="461665"/>
          </a:xfrm>
          <a:prstGeom prst="rect">
            <a:avLst/>
          </a:prstGeom>
          <a:noFill/>
        </p:spPr>
        <p:txBody>
          <a:bodyPr wrap="square">
            <a:spAutoFit/>
          </a:bodyPr>
          <a:lstStyle/>
          <a:p>
            <a:pPr algn="ct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Vulcan Centaur is a two-stage heavy-lift launch vehicle </a:t>
            </a:r>
            <a:endParaRPr lang="en-US" sz="2400"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753F4A89-1B04-468B-9FD7-AEBBE364F706}"/>
              </a:ext>
            </a:extLst>
          </p:cNvPr>
          <p:cNvSpPr txBox="1"/>
          <p:nvPr/>
        </p:nvSpPr>
        <p:spPr>
          <a:xfrm>
            <a:off x="2342315" y="1466682"/>
            <a:ext cx="5277685" cy="584775"/>
          </a:xfrm>
          <a:prstGeom prst="rect">
            <a:avLst/>
          </a:prstGeom>
          <a:noFill/>
        </p:spPr>
        <p:txBody>
          <a:bodyPr wrap="square">
            <a:spAutoFit/>
          </a:bodyPr>
          <a:lstStyle/>
          <a:p>
            <a:pPr algn="just"/>
            <a:r>
              <a:rPr lang="en-US" sz="1600" dirty="0">
                <a:effectLst/>
                <a:latin typeface="Times New Roman" panose="02020603050405020304" pitchFamily="18" charset="0"/>
                <a:ea typeface="Calibri" panose="020F0502020204030204" pitchFamily="34" charset="0"/>
                <a:cs typeface="Times New Roman" panose="02020603050405020304" pitchFamily="18" charset="0"/>
              </a:rPr>
              <a:t>Designed to meet launch demands for the U.S. government’s National Security Space Launch (NSSL) program</a:t>
            </a:r>
            <a:endParaRPr lang="en-US" sz="1600"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50AF32B2-2239-429F-8AD8-6F8AF6CD1F15}"/>
              </a:ext>
            </a:extLst>
          </p:cNvPr>
          <p:cNvSpPr txBox="1"/>
          <p:nvPr/>
        </p:nvSpPr>
        <p:spPr>
          <a:xfrm>
            <a:off x="566467" y="2485147"/>
            <a:ext cx="3117177" cy="1323439"/>
          </a:xfrm>
          <a:prstGeom prst="rect">
            <a:avLst/>
          </a:prstGeom>
          <a:noFill/>
        </p:spPr>
        <p:txBody>
          <a:bodyPr wrap="square">
            <a:spAutoFit/>
          </a:bodyPr>
          <a:lstStyle/>
          <a:p>
            <a:pPr algn="just"/>
            <a:r>
              <a:rPr lang="en-US" sz="1600" dirty="0">
                <a:effectLst/>
                <a:latin typeface="Times New Roman" panose="02020603050405020304" pitchFamily="18" charset="0"/>
                <a:ea typeface="Calibri" panose="020F0502020204030204" pitchFamily="34" charset="0"/>
                <a:cs typeface="Times New Roman" panose="02020603050405020304" pitchFamily="18" charset="0"/>
              </a:rPr>
              <a:t>The NSSL program ensures access to space by the Department of Defense (DOD) (including the U.S. Space Force) and National Reconnaissance Office (NRO).</a:t>
            </a:r>
            <a:endParaRPr lang="en-US" sz="1600"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0347C293-042E-41A0-94CA-795D8ADD421E}"/>
              </a:ext>
            </a:extLst>
          </p:cNvPr>
          <p:cNvSpPr txBox="1"/>
          <p:nvPr/>
        </p:nvSpPr>
        <p:spPr>
          <a:xfrm>
            <a:off x="566467" y="4675965"/>
            <a:ext cx="2815629" cy="830997"/>
          </a:xfrm>
          <a:prstGeom prst="rect">
            <a:avLst/>
          </a:prstGeom>
          <a:noFill/>
        </p:spPr>
        <p:txBody>
          <a:bodyPr wrap="square">
            <a:spAutoFit/>
          </a:bodyPr>
          <a:lstStyle/>
          <a:p>
            <a:pPr algn="just"/>
            <a:r>
              <a:rPr lang="en-US" sz="1600" dirty="0">
                <a:effectLst/>
                <a:latin typeface="Times New Roman" panose="02020603050405020304" pitchFamily="18" charset="0"/>
                <a:ea typeface="Calibri" panose="020F0502020204030204" pitchFamily="34" charset="0"/>
                <a:cs typeface="Times New Roman" panose="02020603050405020304" pitchFamily="18" charset="0"/>
              </a:rPr>
              <a:t>It will launch the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Peregrine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lunar lander in 2022 under NASA’s CLPS program</a:t>
            </a:r>
            <a:endParaRPr lang="en-US" sz="1600" dirty="0">
              <a:latin typeface="Times New Roman" panose="02020603050405020304" pitchFamily="18" charset="0"/>
              <a:cs typeface="Times New Roman" panose="02020603050405020304" pitchFamily="18" charset="0"/>
            </a:endParaRPr>
          </a:p>
        </p:txBody>
      </p:sp>
      <p:pic>
        <p:nvPicPr>
          <p:cNvPr id="2050" name="Picture 2" descr="See the source image">
            <a:extLst>
              <a:ext uri="{FF2B5EF4-FFF2-40B4-BE49-F238E27FC236}">
                <a16:creationId xmlns:a16="http://schemas.microsoft.com/office/drawing/2014/main" id="{73FA5831-1988-4DBA-A3CC-12D451CE78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1335" y="2485147"/>
            <a:ext cx="4565465" cy="3424099"/>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C19B2A5D-608F-49C7-BBD5-471E3C4D001D}"/>
              </a:ext>
            </a:extLst>
          </p:cNvPr>
          <p:cNvSpPr txBox="1"/>
          <p:nvPr/>
        </p:nvSpPr>
        <p:spPr>
          <a:xfrm>
            <a:off x="4121335" y="5994298"/>
            <a:ext cx="4406216" cy="276999"/>
          </a:xfrm>
          <a:prstGeom prst="rect">
            <a:avLst/>
          </a:prstGeom>
          <a:noFill/>
        </p:spPr>
        <p:txBody>
          <a:bodyPr wrap="square">
            <a:spAutoFit/>
          </a:bodyPr>
          <a:lstStyle/>
          <a:p>
            <a:r>
              <a:rPr lang="en-US" sz="1200" dirty="0"/>
              <a:t>An artist's rendering of the Vulcan Centaur rocket - ULA</a:t>
            </a:r>
          </a:p>
        </p:txBody>
      </p:sp>
    </p:spTree>
    <p:extLst>
      <p:ext uri="{BB962C8B-B14F-4D97-AF65-F5344CB8AC3E}">
        <p14:creationId xmlns:p14="http://schemas.microsoft.com/office/powerpoint/2010/main" val="2226805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0873666-8C37-4EC3-AAF0-0D71693CFD83}"/>
              </a:ext>
            </a:extLst>
          </p:cNvPr>
          <p:cNvSpPr>
            <a:spLocks noGrp="1"/>
          </p:cNvSpPr>
          <p:nvPr>
            <p:ph type="sldNum" sz="quarter" idx="12"/>
          </p:nvPr>
        </p:nvSpPr>
        <p:spPr/>
        <p:txBody>
          <a:bodyPr/>
          <a:lstStyle/>
          <a:p>
            <a:fld id="{8CFD5C65-049B-7446-909C-35D35863B8E2}" type="slidenum">
              <a:rPr lang="en-US" smtClean="0">
                <a:latin typeface="Times New Roman" panose="02020603050405020304" pitchFamily="18" charset="0"/>
                <a:cs typeface="Times New Roman" panose="02020603050405020304" pitchFamily="18" charset="0"/>
              </a:rPr>
              <a:t>4</a:t>
            </a:fld>
            <a:endParaRPr lang="en-US">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880ACCA0-A04F-410E-B72C-6D11DEB314B7}"/>
              </a:ext>
            </a:extLst>
          </p:cNvPr>
          <p:cNvSpPr txBox="1"/>
          <p:nvPr/>
        </p:nvSpPr>
        <p:spPr>
          <a:xfrm>
            <a:off x="3924885" y="2437411"/>
            <a:ext cx="4761915" cy="864980"/>
          </a:xfrm>
          <a:prstGeom prst="rect">
            <a:avLst/>
          </a:prstGeom>
          <a:noFill/>
        </p:spPr>
        <p:txBody>
          <a:bodyPr wrap="square">
            <a:spAutoFit/>
          </a:bodyPr>
          <a:lstStyle/>
          <a:p>
            <a:pPr marL="0" marR="0" algn="just">
              <a:lnSpc>
                <a:spcPct val="107000"/>
              </a:lnSpc>
              <a:spcBef>
                <a:spcPts val="0"/>
              </a:spcBef>
              <a:spcAft>
                <a:spcPts val="8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It consists of two powerful stages giving it the payload capacity to meet NSSL requirements and replace the Atlas V and Delta IV Heavy in future missions. </a:t>
            </a:r>
          </a:p>
        </p:txBody>
      </p:sp>
      <p:sp>
        <p:nvSpPr>
          <p:cNvPr id="6" name="TextBox 5">
            <a:extLst>
              <a:ext uri="{FF2B5EF4-FFF2-40B4-BE49-F238E27FC236}">
                <a16:creationId xmlns:a16="http://schemas.microsoft.com/office/drawing/2014/main" id="{7D586CF1-9732-4889-8448-7010A2C195E2}"/>
              </a:ext>
            </a:extLst>
          </p:cNvPr>
          <p:cNvSpPr txBox="1"/>
          <p:nvPr/>
        </p:nvSpPr>
        <p:spPr>
          <a:xfrm>
            <a:off x="866334" y="460718"/>
            <a:ext cx="7193279" cy="830997"/>
          </a:xfrm>
          <a:prstGeom prst="rect">
            <a:avLst/>
          </a:prstGeom>
          <a:noFill/>
        </p:spPr>
        <p:txBody>
          <a:bodyPr wrap="square">
            <a:spAutoFit/>
          </a:bodyPr>
          <a:lstStyle/>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Vulcan Centaur builds on technologies developed for the Atlas V and Delta IV rockets</a:t>
            </a:r>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C84D3DD9-C441-472D-9BC3-5FA515EF62D7}"/>
              </a:ext>
            </a:extLst>
          </p:cNvPr>
          <p:cNvSpPr txBox="1"/>
          <p:nvPr/>
        </p:nvSpPr>
        <p:spPr>
          <a:xfrm>
            <a:off x="866334" y="5431384"/>
            <a:ext cx="5804098" cy="584775"/>
          </a:xfrm>
          <a:prstGeom prst="rect">
            <a:avLst/>
          </a:prstGeom>
          <a:noFill/>
        </p:spPr>
        <p:txBody>
          <a:bodyPr wrap="square">
            <a:spAutoFit/>
          </a:bodyPr>
          <a:lstStyle/>
          <a:p>
            <a:pPr algn="just"/>
            <a:r>
              <a:rPr lang="en-US" sz="1600" dirty="0">
                <a:effectLst/>
                <a:latin typeface="Times New Roman" panose="02020603050405020304" pitchFamily="18" charset="0"/>
                <a:ea typeface="Calibri" panose="020F0502020204030204" pitchFamily="34" charset="0"/>
                <a:cs typeface="Times New Roman" panose="02020603050405020304" pitchFamily="18" charset="0"/>
              </a:rPr>
              <a:t>It utilizes Blue Origin’s BE-4 liquid methane/LOX engines and up to six Northrop Grumman GEM-63XL solid rocket boosters (SRBs)</a:t>
            </a:r>
            <a:endParaRPr lang="en-US" sz="16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A64BE34A-504A-4F70-9830-F3622EBB77C7}"/>
              </a:ext>
            </a:extLst>
          </p:cNvPr>
          <p:cNvSpPr txBox="1"/>
          <p:nvPr/>
        </p:nvSpPr>
        <p:spPr>
          <a:xfrm>
            <a:off x="4324641" y="3952208"/>
            <a:ext cx="4362159" cy="584775"/>
          </a:xfrm>
          <a:prstGeom prst="rect">
            <a:avLst/>
          </a:prstGeom>
          <a:noFill/>
        </p:spPr>
        <p:txBody>
          <a:bodyPr wrap="square">
            <a:spAutoFit/>
          </a:bodyPr>
          <a:lstStyle/>
          <a:p>
            <a:r>
              <a:rPr lang="en-US" sz="1600" dirty="0">
                <a:effectLst/>
                <a:latin typeface="Times New Roman" panose="02020603050405020304" pitchFamily="18" charset="0"/>
                <a:ea typeface="Calibri" panose="020F0502020204030204" pitchFamily="34" charset="0"/>
                <a:cs typeface="Times New Roman" panose="02020603050405020304" pitchFamily="18" charset="0"/>
              </a:rPr>
              <a:t>Incorporates the new Centaur V upper stage powered by Aerojet Rocketdyne RL10-C engines. </a:t>
            </a:r>
            <a:endParaRPr lang="en-US" sz="1600" dirty="0"/>
          </a:p>
        </p:txBody>
      </p:sp>
      <p:pic>
        <p:nvPicPr>
          <p:cNvPr id="3074" name="Picture 2" descr="See the source image">
            <a:extLst>
              <a:ext uri="{FF2B5EF4-FFF2-40B4-BE49-F238E27FC236}">
                <a16:creationId xmlns:a16="http://schemas.microsoft.com/office/drawing/2014/main" id="{BAE9617B-CD4B-4891-A385-5CADFBD3FF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334" y="1536075"/>
            <a:ext cx="2419131" cy="322550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10B7A78-C44B-4DE8-BF88-A417141BAA74}"/>
              </a:ext>
            </a:extLst>
          </p:cNvPr>
          <p:cNvSpPr txBox="1"/>
          <p:nvPr/>
        </p:nvSpPr>
        <p:spPr>
          <a:xfrm>
            <a:off x="866334" y="4761584"/>
            <a:ext cx="1665851" cy="276999"/>
          </a:xfrm>
          <a:prstGeom prst="rect">
            <a:avLst/>
          </a:prstGeom>
          <a:noFill/>
        </p:spPr>
        <p:txBody>
          <a:bodyPr wrap="square">
            <a:spAutoFit/>
          </a:bodyPr>
          <a:lstStyle/>
          <a:p>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Atlas V Rocket - ULA</a:t>
            </a:r>
            <a:endParaRPr lang="en-US" sz="1200" dirty="0"/>
          </a:p>
        </p:txBody>
      </p:sp>
    </p:spTree>
    <p:extLst>
      <p:ext uri="{BB962C8B-B14F-4D97-AF65-F5344CB8AC3E}">
        <p14:creationId xmlns:p14="http://schemas.microsoft.com/office/powerpoint/2010/main" val="544944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D74509-0DA6-4475-9390-7C45FF1BF00E}"/>
              </a:ext>
            </a:extLst>
          </p:cNvPr>
          <p:cNvSpPr>
            <a:spLocks noGrp="1"/>
          </p:cNvSpPr>
          <p:nvPr>
            <p:ph type="sldNum" sz="quarter" idx="12"/>
          </p:nvPr>
        </p:nvSpPr>
        <p:spPr/>
        <p:txBody>
          <a:bodyPr/>
          <a:lstStyle/>
          <a:p>
            <a:fld id="{8CFD5C65-049B-7446-909C-35D35863B8E2}" type="slidenum">
              <a:rPr lang="en-US" smtClean="0">
                <a:latin typeface="Times New Roman" panose="02020603050405020304" pitchFamily="18" charset="0"/>
                <a:cs typeface="Times New Roman" panose="02020603050405020304" pitchFamily="18" charset="0"/>
              </a:rPr>
              <a:t>5</a:t>
            </a:fld>
            <a:endParaRPr lang="en-US">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50B065F-7D96-496A-9FC9-9C195CF6105A}"/>
              </a:ext>
            </a:extLst>
          </p:cNvPr>
          <p:cNvSpPr txBox="1"/>
          <p:nvPr/>
        </p:nvSpPr>
        <p:spPr>
          <a:xfrm>
            <a:off x="548640" y="423489"/>
            <a:ext cx="7005711" cy="830997"/>
          </a:xfrm>
          <a:prstGeom prst="rect">
            <a:avLst/>
          </a:prstGeom>
          <a:noFill/>
        </p:spPr>
        <p:txBody>
          <a:bodyPr wrap="square">
            <a:spAutoFit/>
          </a:bodyPr>
          <a:lstStyle/>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Scope of Testing - Centaur V upper stage, specifically components from Beyond Gravity</a:t>
            </a:r>
            <a:endParaRPr lang="en-US" sz="24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4361E9EA-A760-4116-89E9-B373D589FD8E}"/>
              </a:ext>
            </a:extLst>
          </p:cNvPr>
          <p:cNvSpPr txBox="1"/>
          <p:nvPr/>
        </p:nvSpPr>
        <p:spPr>
          <a:xfrm>
            <a:off x="548640" y="5584035"/>
            <a:ext cx="7329268" cy="830997"/>
          </a:xfrm>
          <a:prstGeom prst="rect">
            <a:avLst/>
          </a:prstGeom>
          <a:noFill/>
        </p:spPr>
        <p:txBody>
          <a:bodyPr wrap="square">
            <a:spAutoFit/>
          </a:bodyPr>
          <a:lstStyle/>
          <a:p>
            <a:pPr algn="just"/>
            <a:r>
              <a:rPr lang="en-US" sz="1600" dirty="0">
                <a:effectLst/>
                <a:latin typeface="Times New Roman" panose="02020603050405020304" pitchFamily="18" charset="0"/>
                <a:ea typeface="Calibri" panose="020F0502020204030204" pitchFamily="34" charset="0"/>
                <a:cs typeface="Times New Roman" panose="02020603050405020304" pitchFamily="18" charset="0"/>
              </a:rPr>
              <a:t>PLA - everything forward of the LH2 skirt including 1-2 launch vehicle forward adapter’s (LVFA) payload adapter fittings (PAF) and a short 15.5m-long version of the payload fairing (PLF). </a:t>
            </a:r>
            <a:endParaRPr lang="en-US" sz="1600" dirty="0">
              <a:latin typeface="Times New Roman" panose="02020603050405020304" pitchFamily="18" charset="0"/>
              <a:cs typeface="Times New Roman" panose="02020603050405020304" pitchFamily="18" charset="0"/>
            </a:endParaRPr>
          </a:p>
        </p:txBody>
      </p:sp>
      <p:pic>
        <p:nvPicPr>
          <p:cNvPr id="6" name="Picture 5" descr="Diagram, engineering drawing&#10;&#10;Description automatically generated">
            <a:extLst>
              <a:ext uri="{FF2B5EF4-FFF2-40B4-BE49-F238E27FC236}">
                <a16:creationId xmlns:a16="http://schemas.microsoft.com/office/drawing/2014/main" id="{B2F13073-53E7-4758-BE93-63C0017544D0}"/>
              </a:ext>
            </a:extLst>
          </p:cNvPr>
          <p:cNvPicPr>
            <a:picLocks noChangeAspect="1"/>
          </p:cNvPicPr>
          <p:nvPr/>
        </p:nvPicPr>
        <p:blipFill>
          <a:blip r:embed="rId3"/>
          <a:stretch>
            <a:fillRect/>
          </a:stretch>
        </p:blipFill>
        <p:spPr>
          <a:xfrm>
            <a:off x="2111346" y="2185174"/>
            <a:ext cx="4921308" cy="2837165"/>
          </a:xfrm>
          <a:prstGeom prst="rect">
            <a:avLst/>
          </a:prstGeom>
        </p:spPr>
      </p:pic>
      <p:sp>
        <p:nvSpPr>
          <p:cNvPr id="10" name="TextBox 9">
            <a:extLst>
              <a:ext uri="{FF2B5EF4-FFF2-40B4-BE49-F238E27FC236}">
                <a16:creationId xmlns:a16="http://schemas.microsoft.com/office/drawing/2014/main" id="{0E5F6E20-E2F1-40F4-BDE4-D4E27C27340A}"/>
              </a:ext>
            </a:extLst>
          </p:cNvPr>
          <p:cNvSpPr txBox="1"/>
          <p:nvPr/>
        </p:nvSpPr>
        <p:spPr>
          <a:xfrm>
            <a:off x="729465" y="1769676"/>
            <a:ext cx="3949504" cy="830997"/>
          </a:xfrm>
          <a:prstGeom prst="rect">
            <a:avLst/>
          </a:prstGeom>
          <a:noFill/>
        </p:spPr>
        <p:txBody>
          <a:bodyPr wrap="square">
            <a:spAutoFit/>
          </a:bodyPr>
          <a:lstStyle/>
          <a:p>
            <a:r>
              <a:rPr lang="en-US" sz="1600" dirty="0">
                <a:effectLst/>
                <a:latin typeface="Times New Roman" panose="02020603050405020304" pitchFamily="18" charset="0"/>
                <a:ea typeface="Calibri" panose="020F0502020204030204" pitchFamily="34" charset="0"/>
                <a:cs typeface="Times New Roman" panose="02020603050405020304" pitchFamily="18" charset="0"/>
              </a:rPr>
              <a:t>Beyond Gravity is responsible for the inter-stage adapter (ISA) and payload accommodations (PLA) development </a:t>
            </a:r>
            <a:endParaRPr lang="en-US" sz="16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BB944E46-6BA1-4B89-AF66-3C30433A6F41}"/>
              </a:ext>
            </a:extLst>
          </p:cNvPr>
          <p:cNvSpPr txBox="1"/>
          <p:nvPr/>
        </p:nvSpPr>
        <p:spPr>
          <a:xfrm>
            <a:off x="5282419" y="4452675"/>
            <a:ext cx="3404381" cy="584775"/>
          </a:xfrm>
          <a:prstGeom prst="rect">
            <a:avLst/>
          </a:prstGeom>
          <a:noFill/>
        </p:spPr>
        <p:txBody>
          <a:bodyPr wrap="square">
            <a:spAutoFit/>
          </a:bodyPr>
          <a:lstStyle/>
          <a:p>
            <a:r>
              <a:rPr lang="en-US" sz="1600" dirty="0">
                <a:effectLst/>
                <a:latin typeface="Times New Roman" panose="02020603050405020304" pitchFamily="18" charset="0"/>
                <a:ea typeface="Calibri" panose="020F0502020204030204" pitchFamily="34" charset="0"/>
                <a:cs typeface="Times New Roman" panose="02020603050405020304" pitchFamily="18" charset="0"/>
              </a:rPr>
              <a:t>ISA - connects the Vulcan first stage to the Centaur V upper stage</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3233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9EF6E30-ED16-4BCA-A802-10F64F303E6A}"/>
              </a:ext>
            </a:extLst>
          </p:cNvPr>
          <p:cNvSpPr>
            <a:spLocks noGrp="1"/>
          </p:cNvSpPr>
          <p:nvPr>
            <p:ph type="sldNum" sz="quarter" idx="12"/>
          </p:nvPr>
        </p:nvSpPr>
        <p:spPr/>
        <p:txBody>
          <a:bodyPr/>
          <a:lstStyle/>
          <a:p>
            <a:fld id="{8CFD5C65-049B-7446-909C-35D35863B8E2}" type="slidenum">
              <a:rPr lang="en-US" smtClean="0"/>
              <a:t>6</a:t>
            </a:fld>
            <a:endParaRPr lang="en-US"/>
          </a:p>
        </p:txBody>
      </p:sp>
      <p:sp>
        <p:nvSpPr>
          <p:cNvPr id="5" name="TextBox 4">
            <a:extLst>
              <a:ext uri="{FF2B5EF4-FFF2-40B4-BE49-F238E27FC236}">
                <a16:creationId xmlns:a16="http://schemas.microsoft.com/office/drawing/2014/main" id="{C4CDCC75-43B3-4F60-A550-363D205B91ED}"/>
              </a:ext>
            </a:extLst>
          </p:cNvPr>
          <p:cNvSpPr txBox="1"/>
          <p:nvPr/>
        </p:nvSpPr>
        <p:spPr>
          <a:xfrm>
            <a:off x="4278920" y="4467902"/>
            <a:ext cx="3298878" cy="83099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Two PLA configurations – multi launch (ML) and single launch (SL), depending on the number of satellites</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D034B13A-ED50-4B08-B80B-142B44240918}"/>
              </a:ext>
            </a:extLst>
          </p:cNvPr>
          <p:cNvSpPr txBox="1"/>
          <p:nvPr/>
        </p:nvSpPr>
        <p:spPr>
          <a:xfrm>
            <a:off x="4408460" y="1800607"/>
            <a:ext cx="3924886" cy="584775"/>
          </a:xfrm>
          <a:prstGeom prst="rect">
            <a:avLst/>
          </a:prstGeom>
          <a:noFill/>
        </p:spPr>
        <p:txBody>
          <a:bodyPr wrap="square">
            <a:spAutoFit/>
          </a:bodyPr>
          <a:lstStyle/>
          <a:p>
            <a:pPr algn="just"/>
            <a:r>
              <a:rPr lang="en-US" sz="1600" dirty="0">
                <a:effectLst/>
                <a:latin typeface="Times New Roman" panose="02020603050405020304" pitchFamily="18" charset="0"/>
                <a:ea typeface="Calibri" panose="020F0502020204030204" pitchFamily="34" charset="0"/>
                <a:cs typeface="Times New Roman" panose="02020603050405020304" pitchFamily="18" charset="0"/>
              </a:rPr>
              <a:t>HSS, between the PLF and the LVFA, separates the PLF from the Centaur V vehicle</a:t>
            </a:r>
            <a:endParaRPr lang="en-US" sz="16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590A1D0-471E-4121-A9F7-881B812D12F6}"/>
              </a:ext>
            </a:extLst>
          </p:cNvPr>
          <p:cNvSpPr txBox="1"/>
          <p:nvPr/>
        </p:nvSpPr>
        <p:spPr>
          <a:xfrm>
            <a:off x="5036825" y="3027334"/>
            <a:ext cx="3009894" cy="830997"/>
          </a:xfrm>
          <a:prstGeom prst="rect">
            <a:avLst/>
          </a:prstGeom>
          <a:noFill/>
        </p:spPr>
        <p:txBody>
          <a:bodyPr wrap="square">
            <a:spAutoFit/>
          </a:bodyPr>
          <a:lstStyle/>
          <a:p>
            <a:pPr algn="just"/>
            <a:r>
              <a:rPr lang="en-US" sz="1600" dirty="0">
                <a:effectLst/>
                <a:latin typeface="Times New Roman" panose="02020603050405020304" pitchFamily="18" charset="0"/>
                <a:ea typeface="Calibri" panose="020F0502020204030204" pitchFamily="34" charset="0"/>
                <a:cs typeface="Times New Roman" panose="02020603050405020304" pitchFamily="18" charset="0"/>
              </a:rPr>
              <a:t>HSS uses frangible joints to cause separation and spring packs to clear stage to a safe distance apart</a:t>
            </a:r>
            <a:endParaRPr lang="en-US" sz="16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46E0E84-2F71-44F9-B1E7-49FC4D7703FF}"/>
              </a:ext>
            </a:extLst>
          </p:cNvPr>
          <p:cNvSpPr txBox="1"/>
          <p:nvPr/>
        </p:nvSpPr>
        <p:spPr>
          <a:xfrm>
            <a:off x="1725634" y="5714015"/>
            <a:ext cx="5106572"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ML configuration - two PAF, SL configuration – one PAF</a:t>
            </a:r>
          </a:p>
        </p:txBody>
      </p:sp>
      <p:sp>
        <p:nvSpPr>
          <p:cNvPr id="10" name="TextBox 9">
            <a:extLst>
              <a:ext uri="{FF2B5EF4-FFF2-40B4-BE49-F238E27FC236}">
                <a16:creationId xmlns:a16="http://schemas.microsoft.com/office/drawing/2014/main" id="{C375701B-6AA1-4986-943D-E420C5A2E7B8}"/>
              </a:ext>
            </a:extLst>
          </p:cNvPr>
          <p:cNvSpPr txBox="1"/>
          <p:nvPr/>
        </p:nvSpPr>
        <p:spPr>
          <a:xfrm>
            <a:off x="770202" y="423162"/>
            <a:ext cx="727651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Focus of test - Horizontal Separation System (HSS), and PLA subsystems</a:t>
            </a:r>
          </a:p>
        </p:txBody>
      </p:sp>
      <p:pic>
        <p:nvPicPr>
          <p:cNvPr id="11" name="Picture 10">
            <a:extLst>
              <a:ext uri="{FF2B5EF4-FFF2-40B4-BE49-F238E27FC236}">
                <a16:creationId xmlns:a16="http://schemas.microsoft.com/office/drawing/2014/main" id="{EDE90CB1-BE40-4247-AE8A-4CD7C6D11180}"/>
              </a:ext>
            </a:extLst>
          </p:cNvPr>
          <p:cNvPicPr>
            <a:picLocks noChangeAspect="1"/>
          </p:cNvPicPr>
          <p:nvPr/>
        </p:nvPicPr>
        <p:blipFill rotWithShape="1">
          <a:blip r:embed="rId2">
            <a:extLst>
              <a:ext uri="{28A0092B-C50C-407E-A947-70E740481C1C}">
                <a14:useLocalDpi xmlns:a14="http://schemas.microsoft.com/office/drawing/2010/main" val="0"/>
              </a:ext>
            </a:extLst>
          </a:blip>
          <a:srcRect l="21903"/>
          <a:stretch/>
        </p:blipFill>
        <p:spPr bwMode="auto">
          <a:xfrm>
            <a:off x="940925" y="1514547"/>
            <a:ext cx="2758879" cy="3589897"/>
          </a:xfrm>
          <a:prstGeom prst="rect">
            <a:avLst/>
          </a:prstGeom>
          <a:noFill/>
          <a:ln>
            <a:noFill/>
          </a:ln>
        </p:spPr>
      </p:pic>
      <p:sp>
        <p:nvSpPr>
          <p:cNvPr id="13" name="TextBox 12">
            <a:extLst>
              <a:ext uri="{FF2B5EF4-FFF2-40B4-BE49-F238E27FC236}">
                <a16:creationId xmlns:a16="http://schemas.microsoft.com/office/drawing/2014/main" id="{C563732A-2F34-4E9A-9B94-B0A434862252}"/>
              </a:ext>
            </a:extLst>
          </p:cNvPr>
          <p:cNvSpPr txBox="1"/>
          <p:nvPr/>
        </p:nvSpPr>
        <p:spPr>
          <a:xfrm>
            <a:off x="883044" y="5104444"/>
            <a:ext cx="2091689" cy="276999"/>
          </a:xfrm>
          <a:prstGeom prst="rect">
            <a:avLst/>
          </a:prstGeom>
          <a:noFill/>
        </p:spPr>
        <p:txBody>
          <a:bodyPr wrap="square">
            <a:spAutoFit/>
          </a:bodyPr>
          <a:lstStyle/>
          <a:p>
            <a:r>
              <a:rPr lang="en-US" sz="1200" dirty="0">
                <a:effectLst/>
                <a:latin typeface="Times New Roman" panose="02020603050405020304" pitchFamily="18" charset="0"/>
                <a:ea typeface="Calibri" panose="020F0502020204030204" pitchFamily="34" charset="0"/>
                <a:cs typeface="Times New Roman" panose="02020603050405020304" pitchFamily="18" charset="0"/>
              </a:rPr>
              <a:t>Diagram of the PLF Simulator</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7862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CFD5C65-049B-7446-909C-35D35863B8E2}" type="slidenum">
              <a:rPr lang="en-US" smtClean="0"/>
              <a:t>7</a:t>
            </a:fld>
            <a:endParaRPr lang="en-US"/>
          </a:p>
        </p:txBody>
      </p:sp>
      <p:sp>
        <p:nvSpPr>
          <p:cNvPr id="12" name="Rounded Rectangle 7">
            <a:extLst>
              <a:ext uri="{FF2B5EF4-FFF2-40B4-BE49-F238E27FC236}">
                <a16:creationId xmlns:a16="http://schemas.microsoft.com/office/drawing/2014/main" id="{53951232-260A-4B5C-977D-DC11BAD2A30B}"/>
              </a:ext>
            </a:extLst>
          </p:cNvPr>
          <p:cNvSpPr/>
          <p:nvPr/>
        </p:nvSpPr>
        <p:spPr>
          <a:xfrm>
            <a:off x="3017519" y="2986987"/>
            <a:ext cx="3108959"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latin typeface="Times New Roman" panose="02020603050405020304" pitchFamily="18" charset="0"/>
                <a:cs typeface="Times New Roman" panose="02020603050405020304" pitchFamily="18" charset="0"/>
              </a:rPr>
              <a:t>Description of Test Article</a:t>
            </a:r>
          </a:p>
        </p:txBody>
      </p:sp>
      <p:sp>
        <p:nvSpPr>
          <p:cNvPr id="13" name="Rounded Rectangle 8">
            <a:extLst>
              <a:ext uri="{FF2B5EF4-FFF2-40B4-BE49-F238E27FC236}">
                <a16:creationId xmlns:a16="http://schemas.microsoft.com/office/drawing/2014/main" id="{DF77AF7E-DCAB-481B-B7BF-F11E0D6DD7F7}"/>
              </a:ext>
            </a:extLst>
          </p:cNvPr>
          <p:cNvSpPr/>
          <p:nvPr/>
        </p:nvSpPr>
        <p:spPr>
          <a:xfrm>
            <a:off x="3017518" y="4235008"/>
            <a:ext cx="3108959"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latin typeface="Times New Roman" panose="02020603050405020304" pitchFamily="18" charset="0"/>
                <a:cs typeface="Times New Roman" panose="02020603050405020304" pitchFamily="18" charset="0"/>
              </a:rPr>
              <a:t>Test Equipment and Instrumentation</a:t>
            </a:r>
          </a:p>
        </p:txBody>
      </p:sp>
      <p:sp>
        <p:nvSpPr>
          <p:cNvPr id="14" name="Rounded Rectangle 8">
            <a:extLst>
              <a:ext uri="{FF2B5EF4-FFF2-40B4-BE49-F238E27FC236}">
                <a16:creationId xmlns:a16="http://schemas.microsoft.com/office/drawing/2014/main" id="{5D90E9D9-4FE0-4FDF-A83C-961103ACE62B}"/>
              </a:ext>
            </a:extLst>
          </p:cNvPr>
          <p:cNvSpPr/>
          <p:nvPr/>
        </p:nvSpPr>
        <p:spPr>
          <a:xfrm>
            <a:off x="3017518" y="5516161"/>
            <a:ext cx="3108959"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latin typeface="Times New Roman" panose="02020603050405020304" pitchFamily="18" charset="0"/>
                <a:cs typeface="Times New Roman" panose="02020603050405020304" pitchFamily="18" charset="0"/>
              </a:rPr>
              <a:t>Test Performance and Results</a:t>
            </a:r>
          </a:p>
        </p:txBody>
      </p:sp>
      <p:sp>
        <p:nvSpPr>
          <p:cNvPr id="15" name="Rounded Rectangle 6">
            <a:extLst>
              <a:ext uri="{FF2B5EF4-FFF2-40B4-BE49-F238E27FC236}">
                <a16:creationId xmlns:a16="http://schemas.microsoft.com/office/drawing/2014/main" id="{640246EE-9933-411F-AA61-673E8FA6C4D3}"/>
              </a:ext>
            </a:extLst>
          </p:cNvPr>
          <p:cNvSpPr/>
          <p:nvPr/>
        </p:nvSpPr>
        <p:spPr>
          <a:xfrm>
            <a:off x="2993665" y="484312"/>
            <a:ext cx="3108959"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latin typeface="Times New Roman" panose="02020603050405020304" pitchFamily="18" charset="0"/>
                <a:cs typeface="Times New Roman" panose="02020603050405020304" pitchFamily="18" charset="0"/>
              </a:rPr>
              <a:t>Background on Launch vehicle</a:t>
            </a:r>
          </a:p>
        </p:txBody>
      </p:sp>
      <p:sp>
        <p:nvSpPr>
          <p:cNvPr id="17" name="Rounded Rectangle 5">
            <a:extLst>
              <a:ext uri="{FF2B5EF4-FFF2-40B4-BE49-F238E27FC236}">
                <a16:creationId xmlns:a16="http://schemas.microsoft.com/office/drawing/2014/main" id="{9F216070-A520-4227-AA59-181872A7832F}"/>
              </a:ext>
            </a:extLst>
          </p:cNvPr>
          <p:cNvSpPr/>
          <p:nvPr/>
        </p:nvSpPr>
        <p:spPr>
          <a:xfrm>
            <a:off x="3012456" y="1728307"/>
            <a:ext cx="3108959" cy="914400"/>
          </a:xfrm>
          <a:prstGeom prst="round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Testing Operations</a:t>
            </a:r>
          </a:p>
        </p:txBody>
      </p:sp>
    </p:spTree>
    <p:extLst>
      <p:ext uri="{BB962C8B-B14F-4D97-AF65-F5344CB8AC3E}">
        <p14:creationId xmlns:p14="http://schemas.microsoft.com/office/powerpoint/2010/main" val="1448902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CFD5C65-049B-7446-909C-35D35863B8E2}" type="slidenum">
              <a:rPr lang="en-US" smtClean="0"/>
              <a:t>8</a:t>
            </a:fld>
            <a:endParaRPr lang="en-US"/>
          </a:p>
        </p:txBody>
      </p:sp>
      <p:sp>
        <p:nvSpPr>
          <p:cNvPr id="18" name="TextBox 17">
            <a:extLst>
              <a:ext uri="{FF2B5EF4-FFF2-40B4-BE49-F238E27FC236}">
                <a16:creationId xmlns:a16="http://schemas.microsoft.com/office/drawing/2014/main" id="{8CF4A1EB-3C20-4A86-ADDD-B97C99428DA1}"/>
              </a:ext>
            </a:extLst>
          </p:cNvPr>
          <p:cNvSpPr txBox="1"/>
          <p:nvPr/>
        </p:nvSpPr>
        <p:spPr>
          <a:xfrm>
            <a:off x="661183" y="1432888"/>
            <a:ext cx="7652824" cy="5022914"/>
          </a:xfrm>
          <a:prstGeom prst="rect">
            <a:avLst/>
          </a:prstGeom>
          <a:noFill/>
        </p:spPr>
        <p:txBody>
          <a:bodyPr wrap="square">
            <a:spAutoFit/>
          </a:bodyPr>
          <a:lstStyle/>
          <a:p>
            <a:pPr marL="0" marR="0" algn="just">
              <a:lnSpc>
                <a:spcPct val="107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342900" marR="0" lvl="0" indent="-342900" algn="just">
              <a:lnSpc>
                <a:spcPct val="107000"/>
              </a:lnSpc>
              <a:spcBef>
                <a:spcPts val="0"/>
              </a:spcBef>
              <a:spcAft>
                <a:spcPts val="0"/>
              </a:spcAft>
              <a:buFont typeface="+mj-lt"/>
              <a:buAutoNum type="arabicPeriod"/>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Validating component level shock environments for qualification testing. </a:t>
            </a:r>
          </a:p>
          <a:p>
            <a:pPr marL="342900" marR="0" lvl="0" indent="-342900" algn="just">
              <a:lnSpc>
                <a:spcPct val="107000"/>
              </a:lnSpc>
              <a:spcBef>
                <a:spcPts val="0"/>
              </a:spcBef>
              <a:spcAft>
                <a:spcPts val="0"/>
              </a:spcAft>
              <a:buFont typeface="+mj-lt"/>
              <a:buAutoNum type="arabicPeriod"/>
            </a:pP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0"/>
              </a:spcAft>
            </a:pP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0"/>
              </a:spcAft>
            </a:pPr>
            <a:endParaRPr lang="en-US" sz="1100" dirty="0">
              <a:latin typeface="Times New Roman" panose="02020603050405020304" pitchFamily="18"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0"/>
              </a:spcAft>
            </a:pP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0"/>
              </a:spcAft>
            </a:pPr>
            <a:endParaRPr lang="en-US" sz="1100" dirty="0">
              <a:latin typeface="Times New Roman" panose="02020603050405020304" pitchFamily="18"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0"/>
              </a:spcAft>
            </a:pP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0"/>
              </a:spcAft>
            </a:pPr>
            <a:endParaRPr lang="en-US" sz="1100" dirty="0">
              <a:latin typeface="Times New Roman" panose="02020603050405020304" pitchFamily="18"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0"/>
              </a:spcAft>
            </a:pP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0"/>
              </a:spcAft>
            </a:pPr>
            <a:endParaRPr lang="en-US" sz="1100" dirty="0">
              <a:latin typeface="Times New Roman" panose="02020603050405020304" pitchFamily="18"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0"/>
              </a:spcAft>
            </a:pP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0"/>
              </a:spcAft>
            </a:pPr>
            <a:endParaRPr lang="en-US" sz="1100" dirty="0">
              <a:latin typeface="Times New Roman" panose="02020603050405020304" pitchFamily="18"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0"/>
              </a:spcAft>
            </a:pP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0"/>
              </a:spcAft>
            </a:pPr>
            <a:endParaRPr lang="en-US" sz="1100" dirty="0">
              <a:latin typeface="Times New Roman" panose="02020603050405020304" pitchFamily="18"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0"/>
              </a:spcAft>
            </a:pP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0"/>
              </a:spcAft>
            </a:pPr>
            <a:endParaRPr lang="en-US" sz="1100" dirty="0">
              <a:latin typeface="Times New Roman" panose="02020603050405020304" pitchFamily="18"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0"/>
              </a:spcAft>
            </a:pP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0"/>
              </a:spcAft>
            </a:pPr>
            <a:endParaRPr lang="en-US" sz="1100" dirty="0">
              <a:latin typeface="Times New Roman" panose="02020603050405020304" pitchFamily="18"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0"/>
              </a:spcAft>
            </a:pP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0"/>
              </a:spcAft>
            </a:pPr>
            <a:endParaRPr lang="en-US" sz="1100" dirty="0">
              <a:latin typeface="Times New Roman" panose="02020603050405020304" pitchFamily="18"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0"/>
              </a:spcAft>
            </a:pP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0"/>
              </a:spcAft>
            </a:pP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rabicPeriod" startAt="2"/>
            </a:pP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rabicPeriod" startAt="2"/>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Validating shock attenuation and environment at the Standard Interface Specification (SIS) interface (Spacecraft to Launch Vehicle Interface) and payload interfaces.</a:t>
            </a:r>
          </a:p>
        </p:txBody>
      </p:sp>
      <p:sp>
        <p:nvSpPr>
          <p:cNvPr id="19" name="TextBox 18">
            <a:extLst>
              <a:ext uri="{FF2B5EF4-FFF2-40B4-BE49-F238E27FC236}">
                <a16:creationId xmlns:a16="http://schemas.microsoft.com/office/drawing/2014/main" id="{4A8C1E25-F4A3-4906-8C4F-8BFEFF8B122C}"/>
              </a:ext>
            </a:extLst>
          </p:cNvPr>
          <p:cNvSpPr txBox="1"/>
          <p:nvPr/>
        </p:nvSpPr>
        <p:spPr>
          <a:xfrm>
            <a:off x="386860" y="450211"/>
            <a:ext cx="8081889" cy="856068"/>
          </a:xfrm>
          <a:prstGeom prst="rect">
            <a:avLst/>
          </a:prstGeom>
          <a:noFill/>
        </p:spPr>
        <p:txBody>
          <a:bodyPr wrap="square">
            <a:spAutoFit/>
          </a:bodyPr>
          <a:lstStyle/>
          <a:p>
            <a:pPr marL="0" marR="0" algn="just">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ULA and Beyond Gravity provided five main objectives to qualify a successful SL configuration separation test</a:t>
            </a:r>
          </a:p>
        </p:txBody>
      </p:sp>
      <p:grpSp>
        <p:nvGrpSpPr>
          <p:cNvPr id="24" name="Group 23">
            <a:extLst>
              <a:ext uri="{FF2B5EF4-FFF2-40B4-BE49-F238E27FC236}">
                <a16:creationId xmlns:a16="http://schemas.microsoft.com/office/drawing/2014/main" id="{8B55448D-3AAA-46CB-A059-9B4BE0C69477}"/>
              </a:ext>
            </a:extLst>
          </p:cNvPr>
          <p:cNvGrpSpPr/>
          <p:nvPr/>
        </p:nvGrpSpPr>
        <p:grpSpPr>
          <a:xfrm>
            <a:off x="2335788" y="1947461"/>
            <a:ext cx="4109744" cy="3754650"/>
            <a:chOff x="2335788" y="1947461"/>
            <a:chExt cx="4109744" cy="3754650"/>
          </a:xfrm>
        </p:grpSpPr>
        <p:pic>
          <p:nvPicPr>
            <p:cNvPr id="21" name="Picture 20">
              <a:extLst>
                <a:ext uri="{FF2B5EF4-FFF2-40B4-BE49-F238E27FC236}">
                  <a16:creationId xmlns:a16="http://schemas.microsoft.com/office/drawing/2014/main" id="{E1A2560A-80E8-4DE8-9F10-1DF332ED08FA}"/>
                </a:ext>
              </a:extLst>
            </p:cNvPr>
            <p:cNvPicPr>
              <a:picLocks noChangeAspect="1"/>
            </p:cNvPicPr>
            <p:nvPr/>
          </p:nvPicPr>
          <p:blipFill>
            <a:blip r:embed="rId3"/>
            <a:stretch>
              <a:fillRect/>
            </a:stretch>
          </p:blipFill>
          <p:spPr>
            <a:xfrm>
              <a:off x="2335788" y="1947461"/>
              <a:ext cx="4109744" cy="3421379"/>
            </a:xfrm>
            <a:prstGeom prst="rect">
              <a:avLst/>
            </a:prstGeom>
          </p:spPr>
        </p:pic>
        <p:sp>
          <p:nvSpPr>
            <p:cNvPr id="22" name="TextBox 21">
              <a:extLst>
                <a:ext uri="{FF2B5EF4-FFF2-40B4-BE49-F238E27FC236}">
                  <a16:creationId xmlns:a16="http://schemas.microsoft.com/office/drawing/2014/main" id="{6A0BB87E-EE87-4C7F-865B-FF3D47B35682}"/>
                </a:ext>
              </a:extLst>
            </p:cNvPr>
            <p:cNvSpPr txBox="1"/>
            <p:nvPr/>
          </p:nvSpPr>
          <p:spPr>
            <a:xfrm>
              <a:off x="2546803" y="5425112"/>
              <a:ext cx="2876845" cy="276999"/>
            </a:xfrm>
            <a:prstGeom prst="rect">
              <a:avLst/>
            </a:prstGeom>
            <a:noFill/>
          </p:spPr>
          <p:txBody>
            <a:bodyPr wrap="square">
              <a:spAutoFit/>
            </a:bodyPr>
            <a:lstStyle/>
            <a:p>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Shock Impulse Time History Example</a:t>
              </a:r>
              <a:endParaRPr lang="en-US" sz="12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6738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CFD5C65-049B-7446-909C-35D35863B8E2}" type="slidenum">
              <a:rPr lang="en-US" smtClean="0"/>
              <a:t>9</a:t>
            </a:fld>
            <a:endParaRPr lang="en-US"/>
          </a:p>
        </p:txBody>
      </p:sp>
      <p:sp>
        <p:nvSpPr>
          <p:cNvPr id="13" name="TextBox 12">
            <a:extLst>
              <a:ext uri="{FF2B5EF4-FFF2-40B4-BE49-F238E27FC236}">
                <a16:creationId xmlns:a16="http://schemas.microsoft.com/office/drawing/2014/main" id="{C8520232-D772-4633-9B8F-7E967A0F8C01}"/>
              </a:ext>
            </a:extLst>
          </p:cNvPr>
          <p:cNvSpPr txBox="1"/>
          <p:nvPr/>
        </p:nvSpPr>
        <p:spPr>
          <a:xfrm>
            <a:off x="780758" y="1878190"/>
            <a:ext cx="3974122" cy="338041"/>
          </a:xfrm>
          <a:prstGeom prst="rect">
            <a:avLst/>
          </a:prstGeom>
          <a:noFill/>
        </p:spPr>
        <p:txBody>
          <a:bodyPr wrap="square">
            <a:spAutoFit/>
          </a:bodyPr>
          <a:lstStyle/>
          <a:p>
            <a:pPr marR="0" lvl="0" algn="just">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3. Characterizing separation event dynamics</a:t>
            </a:r>
          </a:p>
        </p:txBody>
      </p:sp>
      <p:sp>
        <p:nvSpPr>
          <p:cNvPr id="16" name="TextBox 15">
            <a:extLst>
              <a:ext uri="{FF2B5EF4-FFF2-40B4-BE49-F238E27FC236}">
                <a16:creationId xmlns:a16="http://schemas.microsoft.com/office/drawing/2014/main" id="{51586CA2-B3E6-44B7-85E0-594DFF004E00}"/>
              </a:ext>
            </a:extLst>
          </p:cNvPr>
          <p:cNvSpPr txBox="1"/>
          <p:nvPr/>
        </p:nvSpPr>
        <p:spPr>
          <a:xfrm>
            <a:off x="5895335" y="4592624"/>
            <a:ext cx="2422796" cy="864980"/>
          </a:xfrm>
          <a:prstGeom prst="rect">
            <a:avLst/>
          </a:prstGeom>
          <a:noFill/>
        </p:spPr>
        <p:txBody>
          <a:bodyPr wrap="square">
            <a:spAutoFit/>
          </a:bodyPr>
          <a:lstStyle/>
          <a:p>
            <a:pPr marR="0" lvl="0" algn="just">
              <a:lnSpc>
                <a:spcPct val="107000"/>
              </a:lnSpc>
              <a:spcBef>
                <a:spcPts val="0"/>
              </a:spcBef>
              <a:spcAft>
                <a:spcPts val="0"/>
              </a:spcAft>
            </a:pPr>
            <a:r>
              <a:rPr lang="en-US" sz="1600" dirty="0">
                <a:latin typeface="Times New Roman" panose="02020603050405020304" pitchFamily="18" charset="0"/>
                <a:ea typeface="Calibri" panose="020F0502020204030204" pitchFamily="34" charset="0"/>
                <a:cs typeface="Times New Roman" panose="02020603050405020304" pitchFamily="18" charset="0"/>
              </a:rPr>
              <a:t>5.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Verifying no contact between the PLF and flight hardware during separation</a:t>
            </a:r>
          </a:p>
        </p:txBody>
      </p:sp>
      <p:sp>
        <p:nvSpPr>
          <p:cNvPr id="17" name="TextBox 16">
            <a:extLst>
              <a:ext uri="{FF2B5EF4-FFF2-40B4-BE49-F238E27FC236}">
                <a16:creationId xmlns:a16="http://schemas.microsoft.com/office/drawing/2014/main" id="{F0A9C4D3-584D-4C96-9CF4-C41701ED11A6}"/>
              </a:ext>
            </a:extLst>
          </p:cNvPr>
          <p:cNvSpPr txBox="1"/>
          <p:nvPr/>
        </p:nvSpPr>
        <p:spPr>
          <a:xfrm>
            <a:off x="5895335" y="2525620"/>
            <a:ext cx="2422796" cy="1128450"/>
          </a:xfrm>
          <a:prstGeom prst="rect">
            <a:avLst/>
          </a:prstGeom>
          <a:noFill/>
        </p:spPr>
        <p:txBody>
          <a:bodyPr wrap="square">
            <a:spAutoFit/>
          </a:bodyPr>
          <a:lstStyle/>
          <a:p>
            <a:pPr marR="0" lvl="0" algn="just">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4. Recording physical separation data to compare to measurements made during flight</a:t>
            </a:r>
          </a:p>
        </p:txBody>
      </p:sp>
      <p:sp>
        <p:nvSpPr>
          <p:cNvPr id="19" name="TextBox 18">
            <a:extLst>
              <a:ext uri="{FF2B5EF4-FFF2-40B4-BE49-F238E27FC236}">
                <a16:creationId xmlns:a16="http://schemas.microsoft.com/office/drawing/2014/main" id="{E25FFE9E-F030-4F2E-A768-93E9151522A3}"/>
              </a:ext>
            </a:extLst>
          </p:cNvPr>
          <p:cNvSpPr txBox="1"/>
          <p:nvPr/>
        </p:nvSpPr>
        <p:spPr>
          <a:xfrm>
            <a:off x="587326" y="576973"/>
            <a:ext cx="7969347" cy="856068"/>
          </a:xfrm>
          <a:prstGeom prst="rect">
            <a:avLst/>
          </a:prstGeom>
          <a:noFill/>
        </p:spPr>
        <p:txBody>
          <a:bodyPr wrap="square">
            <a:spAutoFit/>
          </a:bodyPr>
          <a:lstStyle/>
          <a:p>
            <a:pPr marR="0" lvl="0" algn="just">
              <a:lnSpc>
                <a:spcPct val="107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hock dynamics during separation must coincide with theoretical predictions for accurate flight profile validation</a:t>
            </a:r>
          </a:p>
        </p:txBody>
      </p:sp>
      <p:grpSp>
        <p:nvGrpSpPr>
          <p:cNvPr id="22" name="Group 21">
            <a:extLst>
              <a:ext uri="{FF2B5EF4-FFF2-40B4-BE49-F238E27FC236}">
                <a16:creationId xmlns:a16="http://schemas.microsoft.com/office/drawing/2014/main" id="{78305E04-3D45-46CA-9782-CE82E5CFD52F}"/>
              </a:ext>
            </a:extLst>
          </p:cNvPr>
          <p:cNvGrpSpPr/>
          <p:nvPr/>
        </p:nvGrpSpPr>
        <p:grpSpPr>
          <a:xfrm>
            <a:off x="780758" y="2373331"/>
            <a:ext cx="4491720" cy="3907696"/>
            <a:chOff x="780758" y="2471805"/>
            <a:chExt cx="4331395" cy="3725744"/>
          </a:xfrm>
        </p:grpSpPr>
        <p:pic>
          <p:nvPicPr>
            <p:cNvPr id="20" name="Picture 19">
              <a:extLst>
                <a:ext uri="{FF2B5EF4-FFF2-40B4-BE49-F238E27FC236}">
                  <a16:creationId xmlns:a16="http://schemas.microsoft.com/office/drawing/2014/main" id="{C76EF7B5-538C-4C37-A967-BF63ADB643F5}"/>
                </a:ext>
              </a:extLst>
            </p:cNvPr>
            <p:cNvPicPr>
              <a:picLocks noChangeAspect="1"/>
            </p:cNvPicPr>
            <p:nvPr/>
          </p:nvPicPr>
          <p:blipFill>
            <a:blip r:embed="rId3"/>
            <a:stretch>
              <a:fillRect/>
            </a:stretch>
          </p:blipFill>
          <p:spPr>
            <a:xfrm>
              <a:off x="780758" y="2471805"/>
              <a:ext cx="4331395" cy="3421379"/>
            </a:xfrm>
            <a:prstGeom prst="rect">
              <a:avLst/>
            </a:prstGeom>
          </p:spPr>
        </p:pic>
        <p:sp>
          <p:nvSpPr>
            <p:cNvPr id="21" name="TextBox 20">
              <a:extLst>
                <a:ext uri="{FF2B5EF4-FFF2-40B4-BE49-F238E27FC236}">
                  <a16:creationId xmlns:a16="http://schemas.microsoft.com/office/drawing/2014/main" id="{E5E71CAE-2D29-45D2-908E-80191DAC42AC}"/>
                </a:ext>
              </a:extLst>
            </p:cNvPr>
            <p:cNvSpPr txBox="1"/>
            <p:nvPr/>
          </p:nvSpPr>
          <p:spPr>
            <a:xfrm>
              <a:off x="865166" y="5920550"/>
              <a:ext cx="2876845" cy="276999"/>
            </a:xfrm>
            <a:prstGeom prst="rect">
              <a:avLst/>
            </a:prstGeom>
            <a:noFill/>
          </p:spPr>
          <p:txBody>
            <a:bodyPr wrap="square">
              <a:spAutoFit/>
            </a:bodyPr>
            <a:lstStyle/>
            <a:p>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Shock Impulse SRS Example</a:t>
              </a:r>
              <a:endParaRPr lang="en-US" sz="12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712834318"/>
      </p:ext>
    </p:extLst>
  </p:cSld>
  <p:clrMapOvr>
    <a:masterClrMapping/>
  </p:clrMapOvr>
</p:sld>
</file>

<file path=ppt/theme/theme1.xml><?xml version="1.0" encoding="utf-8"?>
<a:theme xmlns:a="http://schemas.openxmlformats.org/drawingml/2006/main" name="Standard Center Template_July 2016">
  <a:themeElements>
    <a:clrScheme name="MSFC Standard 2016">
      <a:dk1>
        <a:srgbClr val="021659"/>
      </a:dk1>
      <a:lt1>
        <a:sysClr val="window" lastClr="FFFFFF"/>
      </a:lt1>
      <a:dk2>
        <a:srgbClr val="9C681F"/>
      </a:dk2>
      <a:lt2>
        <a:srgbClr val="EEECE1"/>
      </a:lt2>
      <a:accent1>
        <a:srgbClr val="021659"/>
      </a:accent1>
      <a:accent2>
        <a:srgbClr val="B93A25"/>
      </a:accent2>
      <a:accent3>
        <a:srgbClr val="555064"/>
      </a:accent3>
      <a:accent4>
        <a:srgbClr val="007476"/>
      </a:accent4>
      <a:accent5>
        <a:srgbClr val="000000"/>
      </a:accent5>
      <a:accent6>
        <a:srgbClr val="FFFFFF"/>
      </a:accent6>
      <a:hlink>
        <a:srgbClr val="BF4920"/>
      </a:hlink>
      <a:folHlink>
        <a:srgbClr val="02165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Standard Center Template_July 2016</Template>
  <TotalTime>65263</TotalTime>
  <Words>4594</Words>
  <Application>Microsoft Office PowerPoint</Application>
  <PresentationFormat>On-screen Show (4:3)</PresentationFormat>
  <Paragraphs>198</Paragraphs>
  <Slides>18</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Times New Roman</vt:lpstr>
      <vt:lpstr>Standard Center Template_July 2016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Park, Mat (MSFC-HS10)[Aetos Systems Inc]</dc:creator>
  <cp:lastModifiedBy>Rogers, John P. (MSFC-ET40)</cp:lastModifiedBy>
  <cp:revision>313</cp:revision>
  <cp:lastPrinted>2018-11-01T13:29:53Z</cp:lastPrinted>
  <dcterms:created xsi:type="dcterms:W3CDTF">2016-07-15T16:46:08Z</dcterms:created>
  <dcterms:modified xsi:type="dcterms:W3CDTF">2022-09-28T13:24:58Z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37414</vt:lpwstr>
  </property>
  <property fmtid="{D5CDD505-2E9C-101B-9397-08002B2CF9AE}" pid="3" name="Offisync_UpdateToken">
    <vt:lpwstr>3</vt:lpwstr>
  </property>
  <property fmtid="{D5CDD505-2E9C-101B-9397-08002B2CF9AE}" pid="4" name="Offisync_ProviderInitializationData">
    <vt:lpwstr>https://explornet.nasa.gov</vt:lpwstr>
  </property>
  <property fmtid="{D5CDD505-2E9C-101B-9397-08002B2CF9AE}" pid="5" name="Jive_LatestUserAccountName">
    <vt:lpwstr>jproger1</vt:lpwstr>
  </property>
  <property fmtid="{D5CDD505-2E9C-101B-9397-08002B2CF9AE}" pid="6" name="Jive_VersionGuid">
    <vt:lpwstr>0a949a1e-9b1b-4cfc-8121-9db072350f10</vt:lpwstr>
  </property>
  <property fmtid="{D5CDD505-2E9C-101B-9397-08002B2CF9AE}" pid="7" name="Offisync_ServerID">
    <vt:lpwstr>479288e8-773e-4e87-b6d5-ce4a332de138</vt:lpwstr>
  </property>
</Properties>
</file>