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notesMasterIdLst>
    <p:notesMasterId r:id="rId49"/>
  </p:notesMasterIdLst>
  <p:sldIdLst>
    <p:sldId id="256" r:id="rId2"/>
    <p:sldId id="257" r:id="rId3"/>
    <p:sldId id="310" r:id="rId4"/>
    <p:sldId id="305" r:id="rId5"/>
    <p:sldId id="306" r:id="rId6"/>
    <p:sldId id="288" r:id="rId7"/>
    <p:sldId id="289" r:id="rId8"/>
    <p:sldId id="290" r:id="rId9"/>
    <p:sldId id="298" r:id="rId10"/>
    <p:sldId id="302" r:id="rId11"/>
    <p:sldId id="293" r:id="rId12"/>
    <p:sldId id="294" r:id="rId13"/>
    <p:sldId id="295" r:id="rId14"/>
    <p:sldId id="296" r:id="rId15"/>
    <p:sldId id="303" r:id="rId16"/>
    <p:sldId id="304" r:id="rId17"/>
    <p:sldId id="307" r:id="rId18"/>
    <p:sldId id="308" r:id="rId19"/>
    <p:sldId id="262" r:id="rId20"/>
    <p:sldId id="258" r:id="rId21"/>
    <p:sldId id="284" r:id="rId22"/>
    <p:sldId id="286" r:id="rId23"/>
    <p:sldId id="259" r:id="rId24"/>
    <p:sldId id="260" r:id="rId25"/>
    <p:sldId id="261" r:id="rId26"/>
    <p:sldId id="277" r:id="rId27"/>
    <p:sldId id="263" r:id="rId28"/>
    <p:sldId id="281" r:id="rId29"/>
    <p:sldId id="264" r:id="rId30"/>
    <p:sldId id="265" r:id="rId31"/>
    <p:sldId id="266" r:id="rId32"/>
    <p:sldId id="282" r:id="rId33"/>
    <p:sldId id="283" r:id="rId34"/>
    <p:sldId id="280" r:id="rId35"/>
    <p:sldId id="309" r:id="rId36"/>
    <p:sldId id="279" r:id="rId37"/>
    <p:sldId id="267" r:id="rId38"/>
    <p:sldId id="268" r:id="rId39"/>
    <p:sldId id="269" r:id="rId40"/>
    <p:sldId id="270" r:id="rId41"/>
    <p:sldId id="271" r:id="rId42"/>
    <p:sldId id="272" r:id="rId43"/>
    <p:sldId id="273" r:id="rId44"/>
    <p:sldId id="275" r:id="rId45"/>
    <p:sldId id="274" r:id="rId46"/>
    <p:sldId id="276" r:id="rId47"/>
    <p:sldId id="311" r:id="rId4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786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493" autoAdjust="0"/>
    <p:restoredTop sz="96058" autoAdjust="0"/>
  </p:normalViewPr>
  <p:slideViewPr>
    <p:cSldViewPr>
      <p:cViewPr varScale="1">
        <p:scale>
          <a:sx n="82" d="100"/>
          <a:sy n="82" d="100"/>
        </p:scale>
        <p:origin x="1181"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2" Type="http://schemas.openxmlformats.org/officeDocument/2006/relationships/oleObject" Target="file:///C:\Documents%20and%20Settings\e49465\My%20Documents\SMART\Bakeout%20at%20SwRI\Big%20Blue\cert%20at%2045C\Certification_at_45C_for_MMS_(with_and_without_scavenger),_18_March.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494087581157619"/>
          <c:y val="0.11171953991647797"/>
          <c:w val="0.85253284780843841"/>
          <c:h val="0.83762321376494608"/>
        </c:manualLayout>
      </c:layout>
      <c:scatterChart>
        <c:scatterStyle val="lineMarker"/>
        <c:varyColors val="0"/>
        <c:ser>
          <c:idx val="0"/>
          <c:order val="0"/>
          <c:tx>
            <c:v>Silicone</c:v>
          </c:tx>
          <c:spPr>
            <a:ln w="19050" cap="rnd">
              <a:solidFill>
                <a:srgbClr val="FF0000"/>
              </a:solidFill>
              <a:round/>
            </a:ln>
            <a:effectLst/>
          </c:spPr>
          <c:marker>
            <c:symbol val="none"/>
          </c:marker>
          <c:xVal>
            <c:numRef>
              <c:f>Sheet1!$C$10:$C$15</c:f>
              <c:numCache>
                <c:formatCode>General</c:formatCode>
                <c:ptCount val="6"/>
                <c:pt idx="0">
                  <c:v>0</c:v>
                </c:pt>
                <c:pt idx="1">
                  <c:v>24</c:v>
                </c:pt>
                <c:pt idx="2">
                  <c:v>48</c:v>
                </c:pt>
                <c:pt idx="3">
                  <c:v>72</c:v>
                </c:pt>
                <c:pt idx="4">
                  <c:v>96</c:v>
                </c:pt>
                <c:pt idx="5">
                  <c:v>120</c:v>
                </c:pt>
              </c:numCache>
            </c:numRef>
          </c:xVal>
          <c:yVal>
            <c:numRef>
              <c:f>Sheet1!$D$10:$D$15</c:f>
              <c:numCache>
                <c:formatCode>General</c:formatCode>
                <c:ptCount val="6"/>
                <c:pt idx="0">
                  <c:v>0</c:v>
                </c:pt>
                <c:pt idx="1">
                  <c:v>0.2</c:v>
                </c:pt>
                <c:pt idx="2">
                  <c:v>0.24</c:v>
                </c:pt>
                <c:pt idx="3">
                  <c:v>0.26</c:v>
                </c:pt>
                <c:pt idx="4">
                  <c:v>0.28000000000000003</c:v>
                </c:pt>
                <c:pt idx="5">
                  <c:v>0.3</c:v>
                </c:pt>
              </c:numCache>
            </c:numRef>
          </c:yVal>
          <c:smooth val="0"/>
          <c:extLst>
            <c:ext xmlns:c16="http://schemas.microsoft.com/office/drawing/2014/chart" uri="{C3380CC4-5D6E-409C-BE32-E72D297353CC}">
              <c16:uniqueId val="{00000000-2A3B-4868-910E-6613E4B5058A}"/>
            </c:ext>
          </c:extLst>
        </c:ser>
        <c:ser>
          <c:idx val="1"/>
          <c:order val="1"/>
          <c:tx>
            <c:v>Kapton w/BO</c:v>
          </c:tx>
          <c:spPr>
            <a:ln w="19050" cap="rnd">
              <a:solidFill>
                <a:schemeClr val="accent2"/>
              </a:solidFill>
              <a:round/>
            </a:ln>
            <a:effectLst/>
          </c:spPr>
          <c:marker>
            <c:symbol val="none"/>
          </c:marker>
          <c:xVal>
            <c:numRef>
              <c:f>Sheet1!$C$10:$C$15</c:f>
              <c:numCache>
                <c:formatCode>General</c:formatCode>
                <c:ptCount val="6"/>
                <c:pt idx="0">
                  <c:v>0</c:v>
                </c:pt>
                <c:pt idx="1">
                  <c:v>24</c:v>
                </c:pt>
                <c:pt idx="2">
                  <c:v>48</c:v>
                </c:pt>
                <c:pt idx="3">
                  <c:v>72</c:v>
                </c:pt>
                <c:pt idx="4">
                  <c:v>96</c:v>
                </c:pt>
                <c:pt idx="5">
                  <c:v>120</c:v>
                </c:pt>
              </c:numCache>
            </c:numRef>
          </c:xVal>
          <c:yVal>
            <c:numRef>
              <c:f>Sheet1!$E$10:$E$15</c:f>
              <c:numCache>
                <c:formatCode>General</c:formatCode>
                <c:ptCount val="6"/>
                <c:pt idx="0">
                  <c:v>0</c:v>
                </c:pt>
                <c:pt idx="1">
                  <c:v>0.8</c:v>
                </c:pt>
                <c:pt idx="2">
                  <c:v>0.81</c:v>
                </c:pt>
                <c:pt idx="3">
                  <c:v>0.82</c:v>
                </c:pt>
                <c:pt idx="4">
                  <c:v>0.83</c:v>
                </c:pt>
                <c:pt idx="5">
                  <c:v>0.84</c:v>
                </c:pt>
              </c:numCache>
            </c:numRef>
          </c:yVal>
          <c:smooth val="0"/>
          <c:extLst>
            <c:ext xmlns:c16="http://schemas.microsoft.com/office/drawing/2014/chart" uri="{C3380CC4-5D6E-409C-BE32-E72D297353CC}">
              <c16:uniqueId val="{00000001-2A3B-4868-910E-6613E4B5058A}"/>
            </c:ext>
          </c:extLst>
        </c:ser>
        <c:ser>
          <c:idx val="2"/>
          <c:order val="2"/>
          <c:tx>
            <c:v>Kapton wo/BO</c:v>
          </c:tx>
          <c:spPr>
            <a:ln w="19050" cap="rnd">
              <a:solidFill>
                <a:schemeClr val="accent4">
                  <a:lumMod val="50000"/>
                </a:schemeClr>
              </a:solidFill>
              <a:round/>
            </a:ln>
            <a:effectLst/>
          </c:spPr>
          <c:marker>
            <c:symbol val="none"/>
          </c:marker>
          <c:xVal>
            <c:numRef>
              <c:f>Sheet1!$C$10:$C$15</c:f>
              <c:numCache>
                <c:formatCode>General</c:formatCode>
                <c:ptCount val="6"/>
                <c:pt idx="0">
                  <c:v>0</c:v>
                </c:pt>
                <c:pt idx="1">
                  <c:v>24</c:v>
                </c:pt>
                <c:pt idx="2">
                  <c:v>48</c:v>
                </c:pt>
                <c:pt idx="3">
                  <c:v>72</c:v>
                </c:pt>
                <c:pt idx="4">
                  <c:v>96</c:v>
                </c:pt>
                <c:pt idx="5">
                  <c:v>120</c:v>
                </c:pt>
              </c:numCache>
            </c:numRef>
          </c:xVal>
          <c:yVal>
            <c:numRef>
              <c:f>Sheet1!$F$10:$F$15</c:f>
              <c:numCache>
                <c:formatCode>General</c:formatCode>
                <c:ptCount val="6"/>
                <c:pt idx="0">
                  <c:v>0</c:v>
                </c:pt>
                <c:pt idx="1">
                  <c:v>1.5</c:v>
                </c:pt>
                <c:pt idx="2">
                  <c:v>1.6</c:v>
                </c:pt>
                <c:pt idx="3">
                  <c:v>1.65</c:v>
                </c:pt>
                <c:pt idx="4">
                  <c:v>1.7</c:v>
                </c:pt>
                <c:pt idx="5">
                  <c:v>1.75</c:v>
                </c:pt>
              </c:numCache>
            </c:numRef>
          </c:yVal>
          <c:smooth val="0"/>
          <c:extLst>
            <c:ext xmlns:c16="http://schemas.microsoft.com/office/drawing/2014/chart" uri="{C3380CC4-5D6E-409C-BE32-E72D297353CC}">
              <c16:uniqueId val="{00000002-2A3B-4868-910E-6613E4B5058A}"/>
            </c:ext>
          </c:extLst>
        </c:ser>
        <c:dLbls>
          <c:showLegendKey val="0"/>
          <c:showVal val="0"/>
          <c:showCatName val="0"/>
          <c:showSerName val="0"/>
          <c:showPercent val="0"/>
          <c:showBubbleSize val="0"/>
        </c:dLbls>
        <c:axId val="282678768"/>
        <c:axId val="282679184"/>
      </c:scatterChart>
      <c:valAx>
        <c:axId val="282678768"/>
        <c:scaling>
          <c:orientation val="minMax"/>
          <c:max val="120"/>
        </c:scaling>
        <c:delete val="0"/>
        <c:axPos val="b"/>
        <c:majorGridlines>
          <c:spPr>
            <a:ln w="9525" cap="flat" cmpd="sng" algn="ctr">
              <a:solidFill>
                <a:schemeClr val="bg2">
                  <a:lumMod val="50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b="1"/>
                  <a:t>Time (hrs)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282679184"/>
        <c:crosses val="autoZero"/>
        <c:crossBetween val="midCat"/>
        <c:majorUnit val="24"/>
      </c:valAx>
      <c:valAx>
        <c:axId val="282679184"/>
        <c:scaling>
          <c:orientation val="minMax"/>
        </c:scaling>
        <c:delete val="0"/>
        <c:axPos val="l"/>
        <c:majorGridlines>
          <c:spPr>
            <a:ln w="9525" cap="flat" cmpd="sng" algn="ctr">
              <a:solidFill>
                <a:schemeClr val="bg2">
                  <a:lumMod val="50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b="1"/>
                  <a:t>TML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282678768"/>
        <c:crosses val="autoZero"/>
        <c:crossBetween val="midCat"/>
      </c:valAx>
      <c:spPr>
        <a:noFill/>
        <a:ln>
          <a:noFill/>
        </a:ln>
        <a:effectLst/>
      </c:spPr>
    </c:plotArea>
    <c:legend>
      <c:legendPos val="b"/>
      <c:layout>
        <c:manualLayout>
          <c:xMode val="edge"/>
          <c:yMode val="edge"/>
          <c:x val="0.70261075133016881"/>
          <c:y val="0.30425140572807918"/>
          <c:w val="0.15654382306857589"/>
          <c:h val="0.22133085452741308"/>
        </c:manualLayout>
      </c:layout>
      <c:overlay val="0"/>
      <c:spPr>
        <a:solidFill>
          <a:schemeClr val="accent4">
            <a:lumMod val="20000"/>
            <a:lumOff val="80000"/>
          </a:schemeClr>
        </a:solid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933593105651892"/>
          <c:y val="0.10623010879542542"/>
          <c:w val="0.76324996140188484"/>
          <c:h val="0.78545612528585929"/>
        </c:manualLayout>
      </c:layout>
      <c:scatterChart>
        <c:scatterStyle val="smoothMarker"/>
        <c:varyColors val="0"/>
        <c:ser>
          <c:idx val="0"/>
          <c:order val="0"/>
          <c:tx>
            <c:v>df/dt no SP</c:v>
          </c:tx>
          <c:marker>
            <c:symbol val="none"/>
          </c:marker>
          <c:xVal>
            <c:numRef>
              <c:f>'without SP'!$A$1:$A$193</c:f>
              <c:numCache>
                <c:formatCode>General</c:formatCode>
                <c:ptCount val="193"/>
                <c:pt idx="0">
                  <c:v>0</c:v>
                </c:pt>
                <c:pt idx="1">
                  <c:v>8.3333333333333565E-2</c:v>
                </c:pt>
                <c:pt idx="2">
                  <c:v>0.16666666666666671</c:v>
                </c:pt>
                <c:pt idx="3">
                  <c:v>0.25</c:v>
                </c:pt>
                <c:pt idx="4">
                  <c:v>0.33333333333333331</c:v>
                </c:pt>
                <c:pt idx="5">
                  <c:v>0.41666666666666802</c:v>
                </c:pt>
                <c:pt idx="6">
                  <c:v>0.5</c:v>
                </c:pt>
                <c:pt idx="7">
                  <c:v>0.5833333333333337</c:v>
                </c:pt>
                <c:pt idx="8">
                  <c:v>0.66666666666666663</c:v>
                </c:pt>
                <c:pt idx="9">
                  <c:v>0.75000000000000222</c:v>
                </c:pt>
                <c:pt idx="10">
                  <c:v>0.8333333333333337</c:v>
                </c:pt>
                <c:pt idx="11">
                  <c:v>0.91666666666666652</c:v>
                </c:pt>
                <c:pt idx="12">
                  <c:v>1</c:v>
                </c:pt>
                <c:pt idx="13">
                  <c:v>1.0833333333333333</c:v>
                </c:pt>
                <c:pt idx="14">
                  <c:v>1.1666666666666667</c:v>
                </c:pt>
                <c:pt idx="15">
                  <c:v>1.25</c:v>
                </c:pt>
                <c:pt idx="16">
                  <c:v>1.3333333333333333</c:v>
                </c:pt>
                <c:pt idx="17">
                  <c:v>1.4166666666666659</c:v>
                </c:pt>
                <c:pt idx="18">
                  <c:v>1.5</c:v>
                </c:pt>
                <c:pt idx="19">
                  <c:v>1.5833333333333333</c:v>
                </c:pt>
                <c:pt idx="20">
                  <c:v>1.6666666666666667</c:v>
                </c:pt>
                <c:pt idx="21">
                  <c:v>1.7500000000000036</c:v>
                </c:pt>
                <c:pt idx="22">
                  <c:v>1.8333333333333333</c:v>
                </c:pt>
                <c:pt idx="23">
                  <c:v>1.9166666666666659</c:v>
                </c:pt>
                <c:pt idx="24">
                  <c:v>2</c:v>
                </c:pt>
                <c:pt idx="25">
                  <c:v>2.0833333333333401</c:v>
                </c:pt>
                <c:pt idx="26">
                  <c:v>2.1666666666666665</c:v>
                </c:pt>
                <c:pt idx="27">
                  <c:v>2.25</c:v>
                </c:pt>
                <c:pt idx="28">
                  <c:v>2.3333333333333335</c:v>
                </c:pt>
                <c:pt idx="29">
                  <c:v>2.4166666666666572</c:v>
                </c:pt>
                <c:pt idx="30">
                  <c:v>2.5</c:v>
                </c:pt>
                <c:pt idx="31">
                  <c:v>2.5833333333333401</c:v>
                </c:pt>
                <c:pt idx="32">
                  <c:v>2.6666666666666665</c:v>
                </c:pt>
                <c:pt idx="33">
                  <c:v>2.75</c:v>
                </c:pt>
                <c:pt idx="34">
                  <c:v>2.8333333333333335</c:v>
                </c:pt>
                <c:pt idx="35">
                  <c:v>2.9166666666666572</c:v>
                </c:pt>
                <c:pt idx="36">
                  <c:v>3</c:v>
                </c:pt>
                <c:pt idx="37">
                  <c:v>3.0833333333333401</c:v>
                </c:pt>
                <c:pt idx="38">
                  <c:v>3.1666666666666665</c:v>
                </c:pt>
                <c:pt idx="39">
                  <c:v>3.25</c:v>
                </c:pt>
                <c:pt idx="40">
                  <c:v>3.3333333333333335</c:v>
                </c:pt>
                <c:pt idx="41">
                  <c:v>3.4166666666666572</c:v>
                </c:pt>
                <c:pt idx="42">
                  <c:v>3.5</c:v>
                </c:pt>
                <c:pt idx="43">
                  <c:v>3.5833333333333401</c:v>
                </c:pt>
                <c:pt idx="44">
                  <c:v>3.6666666666666665</c:v>
                </c:pt>
                <c:pt idx="45">
                  <c:v>3.75</c:v>
                </c:pt>
                <c:pt idx="46">
                  <c:v>3.8333333333333335</c:v>
                </c:pt>
                <c:pt idx="47">
                  <c:v>3.9166666666666572</c:v>
                </c:pt>
                <c:pt idx="48">
                  <c:v>4</c:v>
                </c:pt>
                <c:pt idx="49">
                  <c:v>4.0833333333333526</c:v>
                </c:pt>
                <c:pt idx="50">
                  <c:v>4.166666666666667</c:v>
                </c:pt>
                <c:pt idx="51">
                  <c:v>4.25</c:v>
                </c:pt>
                <c:pt idx="52">
                  <c:v>4.3333333333333526</c:v>
                </c:pt>
                <c:pt idx="53">
                  <c:v>4.4166666666666714</c:v>
                </c:pt>
                <c:pt idx="54">
                  <c:v>4.5</c:v>
                </c:pt>
                <c:pt idx="55">
                  <c:v>4.5833333333333526</c:v>
                </c:pt>
                <c:pt idx="56">
                  <c:v>4.666666666666667</c:v>
                </c:pt>
                <c:pt idx="57">
                  <c:v>4.75</c:v>
                </c:pt>
                <c:pt idx="58">
                  <c:v>4.8333333333333526</c:v>
                </c:pt>
                <c:pt idx="59">
                  <c:v>4.9166666666666714</c:v>
                </c:pt>
                <c:pt idx="60">
                  <c:v>5</c:v>
                </c:pt>
                <c:pt idx="61">
                  <c:v>5.0833333333333526</c:v>
                </c:pt>
                <c:pt idx="62">
                  <c:v>5.166666666666667</c:v>
                </c:pt>
                <c:pt idx="63">
                  <c:v>5.25</c:v>
                </c:pt>
                <c:pt idx="64">
                  <c:v>5.3333333333333526</c:v>
                </c:pt>
                <c:pt idx="65">
                  <c:v>5.4166666666666714</c:v>
                </c:pt>
                <c:pt idx="66">
                  <c:v>5.5</c:v>
                </c:pt>
                <c:pt idx="67">
                  <c:v>5.5833333333333526</c:v>
                </c:pt>
                <c:pt idx="68">
                  <c:v>5.666666666666667</c:v>
                </c:pt>
                <c:pt idx="69">
                  <c:v>5.75</c:v>
                </c:pt>
                <c:pt idx="70">
                  <c:v>5.8333333333333526</c:v>
                </c:pt>
                <c:pt idx="71">
                  <c:v>5.9166666666666714</c:v>
                </c:pt>
                <c:pt idx="72">
                  <c:v>6</c:v>
                </c:pt>
                <c:pt idx="73">
                  <c:v>6.0833333333333526</c:v>
                </c:pt>
                <c:pt idx="74">
                  <c:v>6.166666666666667</c:v>
                </c:pt>
                <c:pt idx="75">
                  <c:v>6.25</c:v>
                </c:pt>
                <c:pt idx="76">
                  <c:v>6.3333333333333526</c:v>
                </c:pt>
                <c:pt idx="77">
                  <c:v>6.4166666666666714</c:v>
                </c:pt>
                <c:pt idx="78">
                  <c:v>6.5</c:v>
                </c:pt>
                <c:pt idx="79">
                  <c:v>6.5833333333333526</c:v>
                </c:pt>
                <c:pt idx="80">
                  <c:v>6.666666666666667</c:v>
                </c:pt>
                <c:pt idx="81">
                  <c:v>6.75</c:v>
                </c:pt>
                <c:pt idx="82">
                  <c:v>6.8333333333333526</c:v>
                </c:pt>
                <c:pt idx="83">
                  <c:v>6.9166666666666714</c:v>
                </c:pt>
                <c:pt idx="84">
                  <c:v>7</c:v>
                </c:pt>
                <c:pt idx="85">
                  <c:v>7.0833333333333526</c:v>
                </c:pt>
                <c:pt idx="86">
                  <c:v>7.166666666666667</c:v>
                </c:pt>
                <c:pt idx="87">
                  <c:v>7.25</c:v>
                </c:pt>
                <c:pt idx="88">
                  <c:v>7.3333333333333526</c:v>
                </c:pt>
                <c:pt idx="89">
                  <c:v>7.4166666666666714</c:v>
                </c:pt>
                <c:pt idx="90">
                  <c:v>7.5</c:v>
                </c:pt>
                <c:pt idx="91">
                  <c:v>7.5833333333333526</c:v>
                </c:pt>
                <c:pt idx="92">
                  <c:v>7.666666666666667</c:v>
                </c:pt>
                <c:pt idx="93">
                  <c:v>7.75</c:v>
                </c:pt>
                <c:pt idx="94">
                  <c:v>7.8333333333333526</c:v>
                </c:pt>
                <c:pt idx="95">
                  <c:v>7.9166666666666714</c:v>
                </c:pt>
                <c:pt idx="96">
                  <c:v>8</c:v>
                </c:pt>
                <c:pt idx="97">
                  <c:v>8.0833333333333357</c:v>
                </c:pt>
                <c:pt idx="98">
                  <c:v>8.1666666666666767</c:v>
                </c:pt>
                <c:pt idx="99">
                  <c:v>8.25</c:v>
                </c:pt>
                <c:pt idx="100">
                  <c:v>8.3333333333333357</c:v>
                </c:pt>
                <c:pt idx="101">
                  <c:v>8.4166666666666767</c:v>
                </c:pt>
                <c:pt idx="102">
                  <c:v>8.5</c:v>
                </c:pt>
                <c:pt idx="103">
                  <c:v>8.5833333333333357</c:v>
                </c:pt>
                <c:pt idx="104">
                  <c:v>8.6666666666666767</c:v>
                </c:pt>
                <c:pt idx="105">
                  <c:v>8.75</c:v>
                </c:pt>
                <c:pt idx="106">
                  <c:v>8.8333333333333357</c:v>
                </c:pt>
                <c:pt idx="107">
                  <c:v>8.9166666666666767</c:v>
                </c:pt>
                <c:pt idx="108">
                  <c:v>9</c:v>
                </c:pt>
                <c:pt idx="109">
                  <c:v>9.0833333333333357</c:v>
                </c:pt>
                <c:pt idx="110">
                  <c:v>9.1666666666666767</c:v>
                </c:pt>
                <c:pt idx="111">
                  <c:v>9.25</c:v>
                </c:pt>
                <c:pt idx="112">
                  <c:v>9.3333333333333357</c:v>
                </c:pt>
                <c:pt idx="113">
                  <c:v>9.4166666666666767</c:v>
                </c:pt>
                <c:pt idx="114">
                  <c:v>9.5</c:v>
                </c:pt>
                <c:pt idx="115">
                  <c:v>9.5833333333333357</c:v>
                </c:pt>
                <c:pt idx="116">
                  <c:v>9.6666666666666767</c:v>
                </c:pt>
                <c:pt idx="117">
                  <c:v>9.75</c:v>
                </c:pt>
                <c:pt idx="118">
                  <c:v>9.8333333333333357</c:v>
                </c:pt>
                <c:pt idx="119">
                  <c:v>9.9166666666666767</c:v>
                </c:pt>
                <c:pt idx="120">
                  <c:v>10</c:v>
                </c:pt>
                <c:pt idx="121">
                  <c:v>10.083333333333334</c:v>
                </c:pt>
                <c:pt idx="122">
                  <c:v>10.166666666666705</c:v>
                </c:pt>
                <c:pt idx="123">
                  <c:v>10.25</c:v>
                </c:pt>
                <c:pt idx="124">
                  <c:v>10.333333333333334</c:v>
                </c:pt>
                <c:pt idx="125">
                  <c:v>10.416666666666705</c:v>
                </c:pt>
                <c:pt idx="126">
                  <c:v>10.5</c:v>
                </c:pt>
                <c:pt idx="127">
                  <c:v>10.583333333333334</c:v>
                </c:pt>
                <c:pt idx="128">
                  <c:v>10.666666666666705</c:v>
                </c:pt>
                <c:pt idx="129">
                  <c:v>10.75</c:v>
                </c:pt>
                <c:pt idx="130">
                  <c:v>10.833333333333334</c:v>
                </c:pt>
                <c:pt idx="131">
                  <c:v>10.916666666666705</c:v>
                </c:pt>
                <c:pt idx="132">
                  <c:v>11</c:v>
                </c:pt>
                <c:pt idx="133">
                  <c:v>11.083333333333334</c:v>
                </c:pt>
                <c:pt idx="134">
                  <c:v>11.166666666666705</c:v>
                </c:pt>
                <c:pt idx="135">
                  <c:v>11.25</c:v>
                </c:pt>
                <c:pt idx="136">
                  <c:v>11.333333333333334</c:v>
                </c:pt>
                <c:pt idx="137">
                  <c:v>11.416666666666705</c:v>
                </c:pt>
                <c:pt idx="138">
                  <c:v>11.5</c:v>
                </c:pt>
                <c:pt idx="139">
                  <c:v>11.583333333333334</c:v>
                </c:pt>
                <c:pt idx="140">
                  <c:v>11.666666666666705</c:v>
                </c:pt>
                <c:pt idx="141">
                  <c:v>11.75</c:v>
                </c:pt>
                <c:pt idx="142">
                  <c:v>11.833333333333334</c:v>
                </c:pt>
                <c:pt idx="143">
                  <c:v>11.916666666666705</c:v>
                </c:pt>
                <c:pt idx="144">
                  <c:v>12</c:v>
                </c:pt>
                <c:pt idx="145">
                  <c:v>12.083333333333334</c:v>
                </c:pt>
                <c:pt idx="146">
                  <c:v>12.166666666666705</c:v>
                </c:pt>
                <c:pt idx="147">
                  <c:v>12.25</c:v>
                </c:pt>
                <c:pt idx="148">
                  <c:v>12.333333333333334</c:v>
                </c:pt>
                <c:pt idx="149">
                  <c:v>12.416666666666705</c:v>
                </c:pt>
                <c:pt idx="150">
                  <c:v>12.5</c:v>
                </c:pt>
                <c:pt idx="151">
                  <c:v>12.583333333333334</c:v>
                </c:pt>
                <c:pt idx="152">
                  <c:v>12.666666666666705</c:v>
                </c:pt>
                <c:pt idx="153">
                  <c:v>12.75</c:v>
                </c:pt>
                <c:pt idx="154">
                  <c:v>12.833333333333334</c:v>
                </c:pt>
                <c:pt idx="155">
                  <c:v>12.916666666666705</c:v>
                </c:pt>
                <c:pt idx="156">
                  <c:v>13</c:v>
                </c:pt>
                <c:pt idx="157">
                  <c:v>13.083333333333334</c:v>
                </c:pt>
                <c:pt idx="158">
                  <c:v>13.166666666666705</c:v>
                </c:pt>
                <c:pt idx="159">
                  <c:v>13.25</c:v>
                </c:pt>
                <c:pt idx="160">
                  <c:v>13.333333333333334</c:v>
                </c:pt>
                <c:pt idx="161">
                  <c:v>13.416666666666705</c:v>
                </c:pt>
                <c:pt idx="162">
                  <c:v>13.5</c:v>
                </c:pt>
                <c:pt idx="163">
                  <c:v>13.583333333333334</c:v>
                </c:pt>
                <c:pt idx="164">
                  <c:v>13.666666666666705</c:v>
                </c:pt>
                <c:pt idx="165">
                  <c:v>13.75</c:v>
                </c:pt>
                <c:pt idx="166">
                  <c:v>13.833333333333334</c:v>
                </c:pt>
                <c:pt idx="167">
                  <c:v>13.916666666666705</c:v>
                </c:pt>
                <c:pt idx="168">
                  <c:v>14</c:v>
                </c:pt>
                <c:pt idx="169">
                  <c:v>14.083333333333334</c:v>
                </c:pt>
                <c:pt idx="170">
                  <c:v>14.166666666666705</c:v>
                </c:pt>
                <c:pt idx="171">
                  <c:v>14.25</c:v>
                </c:pt>
                <c:pt idx="172">
                  <c:v>14.333333333333334</c:v>
                </c:pt>
                <c:pt idx="173">
                  <c:v>14.416666666666705</c:v>
                </c:pt>
                <c:pt idx="174">
                  <c:v>14.5</c:v>
                </c:pt>
                <c:pt idx="175">
                  <c:v>14.583333333333334</c:v>
                </c:pt>
                <c:pt idx="176">
                  <c:v>14.666666666666705</c:v>
                </c:pt>
                <c:pt idx="177">
                  <c:v>14.75</c:v>
                </c:pt>
                <c:pt idx="178">
                  <c:v>14.833333333333334</c:v>
                </c:pt>
                <c:pt idx="179">
                  <c:v>14.916666666666705</c:v>
                </c:pt>
                <c:pt idx="180">
                  <c:v>15</c:v>
                </c:pt>
                <c:pt idx="181">
                  <c:v>15.083333333333334</c:v>
                </c:pt>
                <c:pt idx="182">
                  <c:v>15.166666666666705</c:v>
                </c:pt>
                <c:pt idx="183">
                  <c:v>15.25</c:v>
                </c:pt>
                <c:pt idx="184">
                  <c:v>15.333333333333334</c:v>
                </c:pt>
                <c:pt idx="185">
                  <c:v>15.416666666666705</c:v>
                </c:pt>
                <c:pt idx="186">
                  <c:v>15.5</c:v>
                </c:pt>
                <c:pt idx="187">
                  <c:v>15.583333333333334</c:v>
                </c:pt>
                <c:pt idx="188">
                  <c:v>15.666666666666705</c:v>
                </c:pt>
                <c:pt idx="189">
                  <c:v>15.75</c:v>
                </c:pt>
                <c:pt idx="190">
                  <c:v>15.833333333333334</c:v>
                </c:pt>
                <c:pt idx="191">
                  <c:v>15.916666666666705</c:v>
                </c:pt>
                <c:pt idx="192">
                  <c:v>16</c:v>
                </c:pt>
              </c:numCache>
            </c:numRef>
          </c:xVal>
          <c:yVal>
            <c:numRef>
              <c:f>'without SP'!$D$1:$D$193</c:f>
              <c:numCache>
                <c:formatCode>0.00</c:formatCode>
                <c:ptCount val="193"/>
                <c:pt idx="0">
                  <c:v>23.34133783240506</c:v>
                </c:pt>
                <c:pt idx="1">
                  <c:v>23.353361808175386</c:v>
                </c:pt>
                <c:pt idx="2">
                  <c:v>23.365379757863629</c:v>
                </c:pt>
                <c:pt idx="3">
                  <c:v>23.377391638777162</c:v>
                </c:pt>
                <c:pt idx="4">
                  <c:v>23.389397408119674</c:v>
                </c:pt>
                <c:pt idx="5">
                  <c:v>23.401397022991546</c:v>
                </c:pt>
                <c:pt idx="6">
                  <c:v>23.413390440389556</c:v>
                </c:pt>
                <c:pt idx="7">
                  <c:v>23.425377617206742</c:v>
                </c:pt>
                <c:pt idx="8">
                  <c:v>23.437358510232393</c:v>
                </c:pt>
                <c:pt idx="9">
                  <c:v>23.449333076151611</c:v>
                </c:pt>
                <c:pt idx="10">
                  <c:v>23.461301271546052</c:v>
                </c:pt>
                <c:pt idx="11">
                  <c:v>23.47326305289263</c:v>
                </c:pt>
                <c:pt idx="12">
                  <c:v>23.485218376563836</c:v>
                </c:pt>
                <c:pt idx="13">
                  <c:v>23.497167198828791</c:v>
                </c:pt>
                <c:pt idx="14">
                  <c:v>23.509109475850817</c:v>
                </c:pt>
                <c:pt idx="15">
                  <c:v>23.521045163689511</c:v>
                </c:pt>
                <c:pt idx="16">
                  <c:v>23.532974218299231</c:v>
                </c:pt>
                <c:pt idx="17">
                  <c:v>23.544896595529789</c:v>
                </c:pt>
                <c:pt idx="18">
                  <c:v>23.556812251126129</c:v>
                </c:pt>
                <c:pt idx="19">
                  <c:v>23.568721140727696</c:v>
                </c:pt>
                <c:pt idx="20">
                  <c:v>23.580623219869249</c:v>
                </c:pt>
                <c:pt idx="21">
                  <c:v>23.592518443980072</c:v>
                </c:pt>
                <c:pt idx="22">
                  <c:v>23.604406768383694</c:v>
                </c:pt>
                <c:pt idx="23">
                  <c:v>23.616288148298739</c:v>
                </c:pt>
                <c:pt idx="24">
                  <c:v>23.628162538837476</c:v>
                </c:pt>
                <c:pt idx="25">
                  <c:v>23.640029895007231</c:v>
                </c:pt>
                <c:pt idx="26">
                  <c:v>23.65189017170923</c:v>
                </c:pt>
                <c:pt idx="27">
                  <c:v>23.663743323738416</c:v>
                </c:pt>
                <c:pt idx="28">
                  <c:v>23.675589305783916</c:v>
                </c:pt>
                <c:pt idx="29">
                  <c:v>23.687428072428986</c:v>
                </c:pt>
                <c:pt idx="30">
                  <c:v>23.699259578150027</c:v>
                </c:pt>
                <c:pt idx="31">
                  <c:v>23.711083777317505</c:v>
                </c:pt>
                <c:pt idx="32">
                  <c:v>23.722900624195223</c:v>
                </c:pt>
                <c:pt idx="33">
                  <c:v>23.734710072940452</c:v>
                </c:pt>
                <c:pt idx="34">
                  <c:v>23.746512077603647</c:v>
                </c:pt>
                <c:pt idx="35">
                  <c:v>23.758306592128783</c:v>
                </c:pt>
                <c:pt idx="36">
                  <c:v>23.770093570352692</c:v>
                </c:pt>
                <c:pt idx="37">
                  <c:v>23.781872966005192</c:v>
                </c:pt>
                <c:pt idx="38">
                  <c:v>23.793644732708859</c:v>
                </c:pt>
                <c:pt idx="39">
                  <c:v>23.805408823979526</c:v>
                </c:pt>
                <c:pt idx="40">
                  <c:v>23.817165193225335</c:v>
                </c:pt>
                <c:pt idx="41">
                  <c:v>23.82891379374685</c:v>
                </c:pt>
                <c:pt idx="42">
                  <c:v>23.840654578737563</c:v>
                </c:pt>
                <c:pt idx="43">
                  <c:v>23.852387501283289</c:v>
                </c:pt>
                <c:pt idx="44">
                  <c:v>23.864112514361654</c:v>
                </c:pt>
                <c:pt idx="45">
                  <c:v>23.875829570843113</c:v>
                </c:pt>
                <c:pt idx="46">
                  <c:v>23.8875386234898</c:v>
                </c:pt>
                <c:pt idx="47">
                  <c:v>23.899239624955772</c:v>
                </c:pt>
                <c:pt idx="48">
                  <c:v>23.910932527787189</c:v>
                </c:pt>
                <c:pt idx="49">
                  <c:v>23.922617284421776</c:v>
                </c:pt>
                <c:pt idx="50">
                  <c:v>23.934293847189586</c:v>
                </c:pt>
                <c:pt idx="51">
                  <c:v>23.945962168311286</c:v>
                </c:pt>
                <c:pt idx="52">
                  <c:v>23.957622199899678</c:v>
                </c:pt>
                <c:pt idx="53">
                  <c:v>23.969273893958782</c:v>
                </c:pt>
                <c:pt idx="54">
                  <c:v>23.980917202383836</c:v>
                </c:pt>
                <c:pt idx="55">
                  <c:v>23.992552076961616</c:v>
                </c:pt>
                <c:pt idx="56">
                  <c:v>24.004178469369943</c:v>
                </c:pt>
                <c:pt idx="57">
                  <c:v>24.015796331176979</c:v>
                </c:pt>
                <c:pt idx="58">
                  <c:v>24.027405613842905</c:v>
                </c:pt>
                <c:pt idx="59">
                  <c:v>24.039006268717781</c:v>
                </c:pt>
                <c:pt idx="60">
                  <c:v>24.050598247042959</c:v>
                </c:pt>
                <c:pt idx="61">
                  <c:v>24.062181499950288</c:v>
                </c:pt>
                <c:pt idx="62">
                  <c:v>24.073755978462174</c:v>
                </c:pt>
                <c:pt idx="63">
                  <c:v>24.085321633491489</c:v>
                </c:pt>
                <c:pt idx="64">
                  <c:v>24.096878415841644</c:v>
                </c:pt>
                <c:pt idx="65">
                  <c:v>24.108426276205758</c:v>
                </c:pt>
                <c:pt idx="66">
                  <c:v>24.119965165168288</c:v>
                </c:pt>
                <c:pt idx="67">
                  <c:v>24.131495033202391</c:v>
                </c:pt>
                <c:pt idx="68">
                  <c:v>24.143015830672329</c:v>
                </c:pt>
                <c:pt idx="69">
                  <c:v>24.154527507831929</c:v>
                </c:pt>
                <c:pt idx="70">
                  <c:v>24.166030014824827</c:v>
                </c:pt>
                <c:pt idx="71">
                  <c:v>24.177523301684491</c:v>
                </c:pt>
                <c:pt idx="72">
                  <c:v>24.189007318334017</c:v>
                </c:pt>
                <c:pt idx="73">
                  <c:v>24.200482014586129</c:v>
                </c:pt>
                <c:pt idx="74">
                  <c:v>24.211947340143187</c:v>
                </c:pt>
                <c:pt idx="75">
                  <c:v>24.223403244596689</c:v>
                </c:pt>
                <c:pt idx="76">
                  <c:v>24.234849677427789</c:v>
                </c:pt>
                <c:pt idx="77">
                  <c:v>24.246286588006722</c:v>
                </c:pt>
                <c:pt idx="78">
                  <c:v>24.257713925592924</c:v>
                </c:pt>
                <c:pt idx="79">
                  <c:v>24.26913163933488</c:v>
                </c:pt>
                <c:pt idx="80">
                  <c:v>24.280539678270344</c:v>
                </c:pt>
                <c:pt idx="81">
                  <c:v>24.291937991325852</c:v>
                </c:pt>
                <c:pt idx="82">
                  <c:v>24.30332652731672</c:v>
                </c:pt>
                <c:pt idx="83">
                  <c:v>24.314705234947027</c:v>
                </c:pt>
                <c:pt idx="84">
                  <c:v>24.326074062809731</c:v>
                </c:pt>
                <c:pt idx="85">
                  <c:v>24.337432959386319</c:v>
                </c:pt>
                <c:pt idx="86">
                  <c:v>24.348781873046789</c:v>
                </c:pt>
                <c:pt idx="87">
                  <c:v>24.360120752049827</c:v>
                </c:pt>
                <c:pt idx="88">
                  <c:v>24.371449544542148</c:v>
                </c:pt>
                <c:pt idx="89">
                  <c:v>24.382768198559262</c:v>
                </c:pt>
                <c:pt idx="90">
                  <c:v>24.394076662024517</c:v>
                </c:pt>
                <c:pt idx="91">
                  <c:v>24.405374882749342</c:v>
                </c:pt>
                <c:pt idx="92">
                  <c:v>24.416662808434062</c:v>
                </c:pt>
                <c:pt idx="93">
                  <c:v>24.427940386666119</c:v>
                </c:pt>
                <c:pt idx="94">
                  <c:v>24.439207564921258</c:v>
                </c:pt>
                <c:pt idx="95">
                  <c:v>24.450464290563431</c:v>
                </c:pt>
                <c:pt idx="96">
                  <c:v>24.461710510843897</c:v>
                </c:pt>
                <c:pt idx="97">
                  <c:v>24.472946172902049</c:v>
                </c:pt>
                <c:pt idx="98">
                  <c:v>24.484171223764786</c:v>
                </c:pt>
                <c:pt idx="99">
                  <c:v>24.495385610346524</c:v>
                </c:pt>
                <c:pt idx="100">
                  <c:v>24.506589279449429</c:v>
                </c:pt>
                <c:pt idx="101">
                  <c:v>24.51778217776301</c:v>
                </c:pt>
                <c:pt idx="102">
                  <c:v>24.528964251864465</c:v>
                </c:pt>
                <c:pt idx="103">
                  <c:v>24.540135448217907</c:v>
                </c:pt>
                <c:pt idx="104">
                  <c:v>24.551295713175033</c:v>
                </c:pt>
                <c:pt idx="105">
                  <c:v>24.562444992974601</c:v>
                </c:pt>
                <c:pt idx="106">
                  <c:v>24.57358323374282</c:v>
                </c:pt>
                <c:pt idx="107">
                  <c:v>24.584710381492776</c:v>
                </c:pt>
                <c:pt idx="108">
                  <c:v>24.595826382124294</c:v>
                </c:pt>
                <c:pt idx="109">
                  <c:v>24.606931181424955</c:v>
                </c:pt>
                <c:pt idx="110">
                  <c:v>24.618024725068533</c:v>
                </c:pt>
                <c:pt idx="111">
                  <c:v>24.629106958615733</c:v>
                </c:pt>
                <c:pt idx="112">
                  <c:v>24.640177827514545</c:v>
                </c:pt>
                <c:pt idx="113">
                  <c:v>24.651237277099284</c:v>
                </c:pt>
                <c:pt idx="114">
                  <c:v>24.662285252591072</c:v>
                </c:pt>
                <c:pt idx="115">
                  <c:v>24.673321699097645</c:v>
                </c:pt>
                <c:pt idx="116">
                  <c:v>24.684346561613289</c:v>
                </c:pt>
                <c:pt idx="117">
                  <c:v>24.695359785018891</c:v>
                </c:pt>
                <c:pt idx="118">
                  <c:v>24.70636131408169</c:v>
                </c:pt>
                <c:pt idx="119">
                  <c:v>24.717351093455395</c:v>
                </c:pt>
                <c:pt idx="120">
                  <c:v>24.728329067680022</c:v>
                </c:pt>
                <c:pt idx="121">
                  <c:v>24.739295181182001</c:v>
                </c:pt>
                <c:pt idx="122">
                  <c:v>24.750249378273793</c:v>
                </c:pt>
                <c:pt idx="123">
                  <c:v>24.761191603154632</c:v>
                </c:pt>
                <c:pt idx="124">
                  <c:v>24.772121799909087</c:v>
                </c:pt>
                <c:pt idx="125">
                  <c:v>24.78303991250829</c:v>
                </c:pt>
                <c:pt idx="126">
                  <c:v>24.793945884809709</c:v>
                </c:pt>
                <c:pt idx="127">
                  <c:v>24.80483966055619</c:v>
                </c:pt>
                <c:pt idx="128">
                  <c:v>24.815721183376926</c:v>
                </c:pt>
                <c:pt idx="129">
                  <c:v>24.826590396787076</c:v>
                </c:pt>
                <c:pt idx="130">
                  <c:v>24.837447244187487</c:v>
                </c:pt>
                <c:pt idx="131">
                  <c:v>24.848291668864992</c:v>
                </c:pt>
                <c:pt idx="132">
                  <c:v>24.859123613992132</c:v>
                </c:pt>
                <c:pt idx="133">
                  <c:v>24.869943022627186</c:v>
                </c:pt>
                <c:pt idx="134">
                  <c:v>24.88074983771412</c:v>
                </c:pt>
                <c:pt idx="135">
                  <c:v>24.891544002083023</c:v>
                </c:pt>
                <c:pt idx="136">
                  <c:v>24.902325458448793</c:v>
                </c:pt>
                <c:pt idx="137">
                  <c:v>24.913094149412576</c:v>
                </c:pt>
                <c:pt idx="138">
                  <c:v>24.92385001746063</c:v>
                </c:pt>
                <c:pt idx="139">
                  <c:v>24.934593004965091</c:v>
                </c:pt>
                <c:pt idx="140">
                  <c:v>24.945323054183518</c:v>
                </c:pt>
                <c:pt idx="141">
                  <c:v>24.956040107258953</c:v>
                </c:pt>
                <c:pt idx="142">
                  <c:v>24.966744106219426</c:v>
                </c:pt>
                <c:pt idx="143">
                  <c:v>24.977434992978882</c:v>
                </c:pt>
                <c:pt idx="144">
                  <c:v>24.988112709336171</c:v>
                </c:pt>
                <c:pt idx="145">
                  <c:v>24.998777196976089</c:v>
                </c:pt>
                <c:pt idx="146">
                  <c:v>25.009428397468078</c:v>
                </c:pt>
                <c:pt idx="147">
                  <c:v>25.020066252267029</c:v>
                </c:pt>
                <c:pt idx="148">
                  <c:v>25.030690702713269</c:v>
                </c:pt>
                <c:pt idx="149">
                  <c:v>25.041301690032078</c:v>
                </c:pt>
                <c:pt idx="150">
                  <c:v>25.051899155334091</c:v>
                </c:pt>
                <c:pt idx="151">
                  <c:v>25.062483039614889</c:v>
                </c:pt>
                <c:pt idx="152">
                  <c:v>25.07305328375547</c:v>
                </c:pt>
                <c:pt idx="153">
                  <c:v>25.083609828521535</c:v>
                </c:pt>
                <c:pt idx="154">
                  <c:v>25.094152614564546</c:v>
                </c:pt>
                <c:pt idx="155">
                  <c:v>25.104681582420156</c:v>
                </c:pt>
                <c:pt idx="156">
                  <c:v>25.115196672509612</c:v>
                </c:pt>
                <c:pt idx="157">
                  <c:v>25.125697825138989</c:v>
                </c:pt>
                <c:pt idx="158">
                  <c:v>25.136184980499628</c:v>
                </c:pt>
                <c:pt idx="159">
                  <c:v>25.146658078667262</c:v>
                </c:pt>
                <c:pt idx="160">
                  <c:v>25.15711705960323</c:v>
                </c:pt>
                <c:pt idx="161">
                  <c:v>25.167561863153455</c:v>
                </c:pt>
                <c:pt idx="162">
                  <c:v>25.177992429049013</c:v>
                </c:pt>
                <c:pt idx="163">
                  <c:v>25.188408696905281</c:v>
                </c:pt>
                <c:pt idx="164">
                  <c:v>25.198810606223642</c:v>
                </c:pt>
                <c:pt idx="165">
                  <c:v>25.209198096389372</c:v>
                </c:pt>
                <c:pt idx="166">
                  <c:v>25.21957110667309</c:v>
                </c:pt>
                <c:pt idx="167">
                  <c:v>25.229929576230074</c:v>
                </c:pt>
                <c:pt idx="168">
                  <c:v>25.240273444100829</c:v>
                </c:pt>
                <c:pt idx="169">
                  <c:v>25.250602649210229</c:v>
                </c:pt>
                <c:pt idx="170">
                  <c:v>25.260917130368252</c:v>
                </c:pt>
                <c:pt idx="171">
                  <c:v>25.271216826269789</c:v>
                </c:pt>
                <c:pt idx="172">
                  <c:v>25.281501675494418</c:v>
                </c:pt>
                <c:pt idx="173">
                  <c:v>25.291771616506495</c:v>
                </c:pt>
                <c:pt idx="174">
                  <c:v>25.302026587655256</c:v>
                </c:pt>
                <c:pt idx="175">
                  <c:v>25.312266527175026</c:v>
                </c:pt>
                <c:pt idx="176">
                  <c:v>25.322491373184487</c:v>
                </c:pt>
                <c:pt idx="177">
                  <c:v>25.332701063687491</c:v>
                </c:pt>
                <c:pt idx="178">
                  <c:v>25.342895536572492</c:v>
                </c:pt>
                <c:pt idx="179">
                  <c:v>25.353074729613056</c:v>
                </c:pt>
                <c:pt idx="180">
                  <c:v>25.363238580466923</c:v>
                </c:pt>
                <c:pt idx="181">
                  <c:v>25.37338702667779</c:v>
                </c:pt>
                <c:pt idx="182">
                  <c:v>25.383520005672988</c:v>
                </c:pt>
                <c:pt idx="183">
                  <c:v>25.393637454765589</c:v>
                </c:pt>
                <c:pt idx="184">
                  <c:v>25.403739311152918</c:v>
                </c:pt>
                <c:pt idx="185">
                  <c:v>25.4138255119177</c:v>
                </c:pt>
                <c:pt idx="186">
                  <c:v>25.423895994026921</c:v>
                </c:pt>
                <c:pt idx="187">
                  <c:v>25.433950694332875</c:v>
                </c:pt>
                <c:pt idx="188">
                  <c:v>25.443989549572589</c:v>
                </c:pt>
                <c:pt idx="189">
                  <c:v>25.454012496368129</c:v>
                </c:pt>
                <c:pt idx="190">
                  <c:v>25.464019471226251</c:v>
                </c:pt>
                <c:pt idx="191">
                  <c:v>25.474010410539019</c:v>
                </c:pt>
                <c:pt idx="192">
                  <c:v>25.483985250582929</c:v>
                </c:pt>
              </c:numCache>
            </c:numRef>
          </c:yVal>
          <c:smooth val="1"/>
          <c:extLst>
            <c:ext xmlns:c16="http://schemas.microsoft.com/office/drawing/2014/chart" uri="{C3380CC4-5D6E-409C-BE32-E72D297353CC}">
              <c16:uniqueId val="{00000000-3125-4B64-8E2C-EAD2A402EC1F}"/>
            </c:ext>
          </c:extLst>
        </c:ser>
        <c:ser>
          <c:idx val="2"/>
          <c:order val="1"/>
          <c:tx>
            <c:v>df/dt with SP</c:v>
          </c:tx>
          <c:spPr>
            <a:ln>
              <a:solidFill>
                <a:srgbClr val="FF0000"/>
              </a:solidFill>
            </a:ln>
          </c:spPr>
          <c:marker>
            <c:symbol val="none"/>
          </c:marker>
          <c:xVal>
            <c:numRef>
              <c:f>'with SP'!$B$1:$B$220</c:f>
              <c:numCache>
                <c:formatCode>General</c:formatCode>
                <c:ptCount val="220"/>
                <c:pt idx="0">
                  <c:v>0</c:v>
                </c:pt>
                <c:pt idx="1">
                  <c:v>8.3333333333333565E-2</c:v>
                </c:pt>
                <c:pt idx="2">
                  <c:v>0.16666666666666671</c:v>
                </c:pt>
                <c:pt idx="3">
                  <c:v>0.25</c:v>
                </c:pt>
                <c:pt idx="4">
                  <c:v>0.33333333333333331</c:v>
                </c:pt>
                <c:pt idx="5">
                  <c:v>0.41666666666666802</c:v>
                </c:pt>
                <c:pt idx="6">
                  <c:v>0.5</c:v>
                </c:pt>
                <c:pt idx="7">
                  <c:v>0.5833333333333337</c:v>
                </c:pt>
                <c:pt idx="8">
                  <c:v>0.66666666666666663</c:v>
                </c:pt>
                <c:pt idx="9">
                  <c:v>0.75000000000000222</c:v>
                </c:pt>
                <c:pt idx="10">
                  <c:v>0.8333333333333337</c:v>
                </c:pt>
                <c:pt idx="11">
                  <c:v>0.91666666666666652</c:v>
                </c:pt>
                <c:pt idx="12">
                  <c:v>1</c:v>
                </c:pt>
                <c:pt idx="13">
                  <c:v>1.0833333333333333</c:v>
                </c:pt>
                <c:pt idx="14">
                  <c:v>1.1666666666666667</c:v>
                </c:pt>
                <c:pt idx="15">
                  <c:v>1.25</c:v>
                </c:pt>
                <c:pt idx="16">
                  <c:v>1.3333333333333333</c:v>
                </c:pt>
                <c:pt idx="17">
                  <c:v>1.4166666666666659</c:v>
                </c:pt>
                <c:pt idx="18">
                  <c:v>1.5</c:v>
                </c:pt>
                <c:pt idx="19">
                  <c:v>1.5833333333333333</c:v>
                </c:pt>
                <c:pt idx="20">
                  <c:v>1.6666666666666667</c:v>
                </c:pt>
                <c:pt idx="21">
                  <c:v>1.7500000000000036</c:v>
                </c:pt>
                <c:pt idx="22">
                  <c:v>1.8333333333333333</c:v>
                </c:pt>
                <c:pt idx="23">
                  <c:v>1.9166666666666659</c:v>
                </c:pt>
                <c:pt idx="24">
                  <c:v>2</c:v>
                </c:pt>
                <c:pt idx="25">
                  <c:v>2.0833333333333401</c:v>
                </c:pt>
                <c:pt idx="26">
                  <c:v>2.1666666666666665</c:v>
                </c:pt>
                <c:pt idx="27">
                  <c:v>2.25</c:v>
                </c:pt>
                <c:pt idx="28">
                  <c:v>2.3333333333333335</c:v>
                </c:pt>
                <c:pt idx="29">
                  <c:v>2.4166666666666572</c:v>
                </c:pt>
                <c:pt idx="30">
                  <c:v>2.5</c:v>
                </c:pt>
                <c:pt idx="31">
                  <c:v>2.5833333333333401</c:v>
                </c:pt>
                <c:pt idx="32">
                  <c:v>2.6666666666666665</c:v>
                </c:pt>
                <c:pt idx="33">
                  <c:v>2.75</c:v>
                </c:pt>
                <c:pt idx="34">
                  <c:v>2.8333333333333335</c:v>
                </c:pt>
                <c:pt idx="35">
                  <c:v>2.9166666666666572</c:v>
                </c:pt>
                <c:pt idx="36">
                  <c:v>3</c:v>
                </c:pt>
                <c:pt idx="37">
                  <c:v>3.0833333333333401</c:v>
                </c:pt>
                <c:pt idx="38">
                  <c:v>3.1666666666666665</c:v>
                </c:pt>
                <c:pt idx="39">
                  <c:v>3.25</c:v>
                </c:pt>
                <c:pt idx="40">
                  <c:v>3.3333333333333335</c:v>
                </c:pt>
                <c:pt idx="41">
                  <c:v>3.4166666666666572</c:v>
                </c:pt>
                <c:pt idx="42">
                  <c:v>3.5</c:v>
                </c:pt>
                <c:pt idx="43">
                  <c:v>3.5833333333333401</c:v>
                </c:pt>
                <c:pt idx="44">
                  <c:v>3.6666666666666665</c:v>
                </c:pt>
                <c:pt idx="45">
                  <c:v>3.75</c:v>
                </c:pt>
                <c:pt idx="46">
                  <c:v>3.8333333333333335</c:v>
                </c:pt>
                <c:pt idx="47">
                  <c:v>3.9166666666666572</c:v>
                </c:pt>
                <c:pt idx="48">
                  <c:v>4</c:v>
                </c:pt>
                <c:pt idx="49">
                  <c:v>4.0833333333333526</c:v>
                </c:pt>
                <c:pt idx="50">
                  <c:v>4.166666666666667</c:v>
                </c:pt>
                <c:pt idx="51">
                  <c:v>4.25</c:v>
                </c:pt>
                <c:pt idx="52">
                  <c:v>4.3333333333333526</c:v>
                </c:pt>
                <c:pt idx="53">
                  <c:v>4.4166666666666714</c:v>
                </c:pt>
                <c:pt idx="54">
                  <c:v>4.5</c:v>
                </c:pt>
                <c:pt idx="55">
                  <c:v>4.5833333333333526</c:v>
                </c:pt>
                <c:pt idx="56">
                  <c:v>4.666666666666667</c:v>
                </c:pt>
                <c:pt idx="57">
                  <c:v>4.75</c:v>
                </c:pt>
                <c:pt idx="58">
                  <c:v>4.8333333333333526</c:v>
                </c:pt>
                <c:pt idx="59">
                  <c:v>4.9166666666666714</c:v>
                </c:pt>
                <c:pt idx="60">
                  <c:v>5</c:v>
                </c:pt>
                <c:pt idx="61">
                  <c:v>5.0833333333333526</c:v>
                </c:pt>
                <c:pt idx="62">
                  <c:v>5.166666666666667</c:v>
                </c:pt>
                <c:pt idx="63">
                  <c:v>5.25</c:v>
                </c:pt>
                <c:pt idx="64">
                  <c:v>5.3333333333333526</c:v>
                </c:pt>
                <c:pt idx="65">
                  <c:v>5.4166666666666714</c:v>
                </c:pt>
                <c:pt idx="66">
                  <c:v>5.5</c:v>
                </c:pt>
                <c:pt idx="67">
                  <c:v>5.5833333333333526</c:v>
                </c:pt>
                <c:pt idx="68">
                  <c:v>5.666666666666667</c:v>
                </c:pt>
                <c:pt idx="69">
                  <c:v>5.75</c:v>
                </c:pt>
                <c:pt idx="70">
                  <c:v>5.8333333333333526</c:v>
                </c:pt>
                <c:pt idx="71">
                  <c:v>5.9166666666666714</c:v>
                </c:pt>
                <c:pt idx="72">
                  <c:v>6</c:v>
                </c:pt>
                <c:pt idx="73">
                  <c:v>6.0833333333333526</c:v>
                </c:pt>
                <c:pt idx="74">
                  <c:v>6.166666666666667</c:v>
                </c:pt>
                <c:pt idx="75">
                  <c:v>6.25</c:v>
                </c:pt>
                <c:pt idx="76">
                  <c:v>6.3333333333333526</c:v>
                </c:pt>
                <c:pt idx="77">
                  <c:v>6.4166666666666714</c:v>
                </c:pt>
                <c:pt idx="78">
                  <c:v>6.5</c:v>
                </c:pt>
                <c:pt idx="79">
                  <c:v>6.5833333333333526</c:v>
                </c:pt>
                <c:pt idx="80">
                  <c:v>6.666666666666667</c:v>
                </c:pt>
                <c:pt idx="81">
                  <c:v>6.75</c:v>
                </c:pt>
                <c:pt idx="82">
                  <c:v>6.8333333333333526</c:v>
                </c:pt>
                <c:pt idx="83">
                  <c:v>6.9166666666666714</c:v>
                </c:pt>
                <c:pt idx="84">
                  <c:v>7</c:v>
                </c:pt>
                <c:pt idx="85">
                  <c:v>7.0833333333333526</c:v>
                </c:pt>
                <c:pt idx="86">
                  <c:v>7.166666666666667</c:v>
                </c:pt>
                <c:pt idx="87">
                  <c:v>7.25</c:v>
                </c:pt>
                <c:pt idx="88">
                  <c:v>7.3333333333333526</c:v>
                </c:pt>
                <c:pt idx="89">
                  <c:v>7.4166666666666714</c:v>
                </c:pt>
                <c:pt idx="90">
                  <c:v>7.5</c:v>
                </c:pt>
                <c:pt idx="91">
                  <c:v>7.5833333333333526</c:v>
                </c:pt>
                <c:pt idx="92">
                  <c:v>7.666666666666667</c:v>
                </c:pt>
                <c:pt idx="93">
                  <c:v>7.75</c:v>
                </c:pt>
                <c:pt idx="94">
                  <c:v>7.8333333333333526</c:v>
                </c:pt>
                <c:pt idx="95">
                  <c:v>7.9166666666666714</c:v>
                </c:pt>
                <c:pt idx="96">
                  <c:v>8</c:v>
                </c:pt>
                <c:pt idx="97">
                  <c:v>8.0833333333333357</c:v>
                </c:pt>
                <c:pt idx="98">
                  <c:v>8.1666666666666767</c:v>
                </c:pt>
                <c:pt idx="99">
                  <c:v>8.25</c:v>
                </c:pt>
                <c:pt idx="100">
                  <c:v>8.3333333333333357</c:v>
                </c:pt>
                <c:pt idx="101">
                  <c:v>8.4166666666666767</c:v>
                </c:pt>
                <c:pt idx="102">
                  <c:v>8.5</c:v>
                </c:pt>
                <c:pt idx="103">
                  <c:v>8.5833333333333357</c:v>
                </c:pt>
                <c:pt idx="104">
                  <c:v>8.6666666666666767</c:v>
                </c:pt>
                <c:pt idx="105">
                  <c:v>8.75</c:v>
                </c:pt>
                <c:pt idx="106">
                  <c:v>8.8333333333333357</c:v>
                </c:pt>
                <c:pt idx="107">
                  <c:v>8.9166666666666767</c:v>
                </c:pt>
                <c:pt idx="108">
                  <c:v>9</c:v>
                </c:pt>
                <c:pt idx="109">
                  <c:v>9.0833333333333357</c:v>
                </c:pt>
                <c:pt idx="110">
                  <c:v>9.1666666666666767</c:v>
                </c:pt>
                <c:pt idx="111">
                  <c:v>9.25</c:v>
                </c:pt>
                <c:pt idx="112">
                  <c:v>9.3333333333333357</c:v>
                </c:pt>
                <c:pt idx="113">
                  <c:v>9.4166666666666767</c:v>
                </c:pt>
                <c:pt idx="114">
                  <c:v>9.5</c:v>
                </c:pt>
                <c:pt idx="115">
                  <c:v>9.5833333333333357</c:v>
                </c:pt>
                <c:pt idx="116">
                  <c:v>9.6666666666666767</c:v>
                </c:pt>
                <c:pt idx="117">
                  <c:v>9.75</c:v>
                </c:pt>
                <c:pt idx="118">
                  <c:v>9.8333333333333357</c:v>
                </c:pt>
                <c:pt idx="119">
                  <c:v>9.9166666666666767</c:v>
                </c:pt>
                <c:pt idx="120">
                  <c:v>10</c:v>
                </c:pt>
                <c:pt idx="121">
                  <c:v>10.083333333333334</c:v>
                </c:pt>
                <c:pt idx="122">
                  <c:v>10.166666666666705</c:v>
                </c:pt>
                <c:pt idx="123">
                  <c:v>10.25</c:v>
                </c:pt>
                <c:pt idx="124">
                  <c:v>10.333333333333334</c:v>
                </c:pt>
                <c:pt idx="125">
                  <c:v>10.416666666666705</c:v>
                </c:pt>
                <c:pt idx="126">
                  <c:v>10.5</c:v>
                </c:pt>
                <c:pt idx="127">
                  <c:v>10.583333333333334</c:v>
                </c:pt>
                <c:pt idx="128">
                  <c:v>10.666666666666705</c:v>
                </c:pt>
                <c:pt idx="129">
                  <c:v>10.75</c:v>
                </c:pt>
                <c:pt idx="130">
                  <c:v>10.833333333333334</c:v>
                </c:pt>
                <c:pt idx="131">
                  <c:v>10.916666666666705</c:v>
                </c:pt>
                <c:pt idx="132">
                  <c:v>11</c:v>
                </c:pt>
                <c:pt idx="133">
                  <c:v>11.083333333333334</c:v>
                </c:pt>
                <c:pt idx="134">
                  <c:v>11.166666666666705</c:v>
                </c:pt>
                <c:pt idx="135">
                  <c:v>11.25</c:v>
                </c:pt>
                <c:pt idx="136">
                  <c:v>11.333333333333334</c:v>
                </c:pt>
                <c:pt idx="137">
                  <c:v>11.416666666666705</c:v>
                </c:pt>
                <c:pt idx="138">
                  <c:v>11.5</c:v>
                </c:pt>
                <c:pt idx="139">
                  <c:v>11.583333333333334</c:v>
                </c:pt>
                <c:pt idx="140">
                  <c:v>11.666666666666705</c:v>
                </c:pt>
                <c:pt idx="141">
                  <c:v>11.75</c:v>
                </c:pt>
                <c:pt idx="142">
                  <c:v>11.833333333333334</c:v>
                </c:pt>
                <c:pt idx="143">
                  <c:v>11.916666666666705</c:v>
                </c:pt>
                <c:pt idx="144">
                  <c:v>12</c:v>
                </c:pt>
                <c:pt idx="145">
                  <c:v>12.083333333333334</c:v>
                </c:pt>
                <c:pt idx="146">
                  <c:v>12.166666666666705</c:v>
                </c:pt>
                <c:pt idx="147">
                  <c:v>12.25</c:v>
                </c:pt>
                <c:pt idx="148">
                  <c:v>12.333333333333334</c:v>
                </c:pt>
                <c:pt idx="149">
                  <c:v>12.416666666666705</c:v>
                </c:pt>
                <c:pt idx="150">
                  <c:v>12.5</c:v>
                </c:pt>
                <c:pt idx="151">
                  <c:v>12.583333333333334</c:v>
                </c:pt>
                <c:pt idx="152">
                  <c:v>12.666666666666705</c:v>
                </c:pt>
                <c:pt idx="153">
                  <c:v>12.75</c:v>
                </c:pt>
                <c:pt idx="154">
                  <c:v>12.833333333333334</c:v>
                </c:pt>
                <c:pt idx="155">
                  <c:v>12.916666666666705</c:v>
                </c:pt>
                <c:pt idx="156">
                  <c:v>13</c:v>
                </c:pt>
                <c:pt idx="157">
                  <c:v>13.083333333333334</c:v>
                </c:pt>
                <c:pt idx="158">
                  <c:v>13.166666666666705</c:v>
                </c:pt>
                <c:pt idx="159">
                  <c:v>13.25</c:v>
                </c:pt>
                <c:pt idx="160">
                  <c:v>13.333333333333334</c:v>
                </c:pt>
                <c:pt idx="161">
                  <c:v>13.416666666666705</c:v>
                </c:pt>
                <c:pt idx="162">
                  <c:v>13.5</c:v>
                </c:pt>
                <c:pt idx="163">
                  <c:v>13.583333333333334</c:v>
                </c:pt>
                <c:pt idx="164">
                  <c:v>13.666666666666705</c:v>
                </c:pt>
                <c:pt idx="165">
                  <c:v>13.75</c:v>
                </c:pt>
                <c:pt idx="166">
                  <c:v>13.833333333333334</c:v>
                </c:pt>
                <c:pt idx="167">
                  <c:v>13.916666666666705</c:v>
                </c:pt>
                <c:pt idx="168">
                  <c:v>14</c:v>
                </c:pt>
                <c:pt idx="169">
                  <c:v>14.083333333333334</c:v>
                </c:pt>
                <c:pt idx="170">
                  <c:v>14.166666666666705</c:v>
                </c:pt>
                <c:pt idx="171">
                  <c:v>14.25</c:v>
                </c:pt>
                <c:pt idx="172">
                  <c:v>14.333333333333334</c:v>
                </c:pt>
                <c:pt idx="173">
                  <c:v>14.416666666666705</c:v>
                </c:pt>
                <c:pt idx="174">
                  <c:v>14.5</c:v>
                </c:pt>
                <c:pt idx="175">
                  <c:v>14.583333333333334</c:v>
                </c:pt>
                <c:pt idx="176">
                  <c:v>14.666666666666705</c:v>
                </c:pt>
                <c:pt idx="177">
                  <c:v>14.75</c:v>
                </c:pt>
                <c:pt idx="178">
                  <c:v>14.833333333333334</c:v>
                </c:pt>
                <c:pt idx="179">
                  <c:v>14.916666666666705</c:v>
                </c:pt>
                <c:pt idx="180">
                  <c:v>15</c:v>
                </c:pt>
                <c:pt idx="181">
                  <c:v>15.083333333333334</c:v>
                </c:pt>
                <c:pt idx="182">
                  <c:v>15.166666666666705</c:v>
                </c:pt>
                <c:pt idx="183">
                  <c:v>15.25</c:v>
                </c:pt>
                <c:pt idx="184">
                  <c:v>15.333333333333334</c:v>
                </c:pt>
                <c:pt idx="185">
                  <c:v>15.416666666666705</c:v>
                </c:pt>
                <c:pt idx="186">
                  <c:v>15.5</c:v>
                </c:pt>
                <c:pt idx="187">
                  <c:v>15.583333333333334</c:v>
                </c:pt>
                <c:pt idx="188">
                  <c:v>15.666666666666705</c:v>
                </c:pt>
                <c:pt idx="189">
                  <c:v>15.75</c:v>
                </c:pt>
                <c:pt idx="190">
                  <c:v>15.833333333333334</c:v>
                </c:pt>
                <c:pt idx="191">
                  <c:v>15.916666666666705</c:v>
                </c:pt>
                <c:pt idx="192">
                  <c:v>16</c:v>
                </c:pt>
                <c:pt idx="193">
                  <c:v>16.083333333333155</c:v>
                </c:pt>
                <c:pt idx="194">
                  <c:v>16.166666666666668</c:v>
                </c:pt>
                <c:pt idx="195">
                  <c:v>16.25</c:v>
                </c:pt>
                <c:pt idx="196">
                  <c:v>16.333333333333211</c:v>
                </c:pt>
                <c:pt idx="197">
                  <c:v>16.416666666666668</c:v>
                </c:pt>
                <c:pt idx="198">
                  <c:v>16.5</c:v>
                </c:pt>
                <c:pt idx="199">
                  <c:v>16.583333333333155</c:v>
                </c:pt>
                <c:pt idx="200">
                  <c:v>16.666666666666668</c:v>
                </c:pt>
                <c:pt idx="201">
                  <c:v>16.75</c:v>
                </c:pt>
                <c:pt idx="202">
                  <c:v>16.833333333333211</c:v>
                </c:pt>
                <c:pt idx="203">
                  <c:v>16.916666666666668</c:v>
                </c:pt>
                <c:pt idx="204">
                  <c:v>17</c:v>
                </c:pt>
                <c:pt idx="205">
                  <c:v>17.083333333333155</c:v>
                </c:pt>
                <c:pt idx="206">
                  <c:v>17.166666666666668</c:v>
                </c:pt>
                <c:pt idx="207">
                  <c:v>17.25</c:v>
                </c:pt>
                <c:pt idx="208">
                  <c:v>17.333333333333211</c:v>
                </c:pt>
                <c:pt idx="209">
                  <c:v>17.416666666666668</c:v>
                </c:pt>
                <c:pt idx="210">
                  <c:v>17.5</c:v>
                </c:pt>
                <c:pt idx="211">
                  <c:v>17.583333333333155</c:v>
                </c:pt>
                <c:pt idx="212">
                  <c:v>17.666666666666668</c:v>
                </c:pt>
                <c:pt idx="213">
                  <c:v>17.75</c:v>
                </c:pt>
                <c:pt idx="214">
                  <c:v>17.833333333333211</c:v>
                </c:pt>
                <c:pt idx="215">
                  <c:v>17.916666666666668</c:v>
                </c:pt>
                <c:pt idx="216">
                  <c:v>18</c:v>
                </c:pt>
                <c:pt idx="217">
                  <c:v>18.083333333333155</c:v>
                </c:pt>
                <c:pt idx="218">
                  <c:v>18.166666666666668</c:v>
                </c:pt>
                <c:pt idx="219">
                  <c:v>18.25</c:v>
                </c:pt>
              </c:numCache>
            </c:numRef>
          </c:xVal>
          <c:yVal>
            <c:numRef>
              <c:f>'with SP'!$E$1:$E$220</c:f>
              <c:numCache>
                <c:formatCode>0.00</c:formatCode>
                <c:ptCount val="220"/>
                <c:pt idx="0">
                  <c:v>7.6155256936319455</c:v>
                </c:pt>
                <c:pt idx="1">
                  <c:v>7.5915581369291374</c:v>
                </c:pt>
                <c:pt idx="2">
                  <c:v>7.5677805162604601</c:v>
                </c:pt>
                <c:pt idx="3">
                  <c:v>7.5441908658461445</c:v>
                </c:pt>
                <c:pt idx="4">
                  <c:v>7.5207872452844775</c:v>
                </c:pt>
                <c:pt idx="5">
                  <c:v>7.497567739160047</c:v>
                </c:pt>
                <c:pt idx="6">
                  <c:v>7.4745304566584245</c:v>
                </c:pt>
                <c:pt idx="7">
                  <c:v>7.4516735311881694</c:v>
                </c:pt>
                <c:pt idx="8">
                  <c:v>7.4289951200091053</c:v>
                </c:pt>
                <c:pt idx="9">
                  <c:v>7.4064934038679082</c:v>
                </c:pt>
                <c:pt idx="10">
                  <c:v>7.3841665866394655</c:v>
                </c:pt>
                <c:pt idx="11">
                  <c:v>7.3620128949751908</c:v>
                </c:pt>
                <c:pt idx="12">
                  <c:v>7.3400305779571884</c:v>
                </c:pt>
                <c:pt idx="13">
                  <c:v>7.3182179067586866</c:v>
                </c:pt>
                <c:pt idx="14">
                  <c:v>7.2965731743102724</c:v>
                </c:pt>
                <c:pt idx="15">
                  <c:v>7.2750946949724415</c:v>
                </c:pt>
                <c:pt idx="16">
                  <c:v>7.2537808042133234</c:v>
                </c:pt>
                <c:pt idx="17">
                  <c:v>7.2326298582924284</c:v>
                </c:pt>
                <c:pt idx="18">
                  <c:v>7.2116402339497512</c:v>
                </c:pt>
                <c:pt idx="19">
                  <c:v>7.1908103281003761</c:v>
                </c:pt>
                <c:pt idx="20">
                  <c:v>7.1701385575341963</c:v>
                </c:pt>
                <c:pt idx="21">
                  <c:v>7.1496233586211524</c:v>
                </c:pt>
                <c:pt idx="22">
                  <c:v>7.1292631870211558</c:v>
                </c:pt>
                <c:pt idx="23">
                  <c:v>7.1090565173993365</c:v>
                </c:pt>
                <c:pt idx="24">
                  <c:v>7.0890018431462067</c:v>
                </c:pt>
                <c:pt idx="25">
                  <c:v>7.0690976761022455</c:v>
                </c:pt>
                <c:pt idx="26">
                  <c:v>7.0493425462876331</c:v>
                </c:pt>
                <c:pt idx="27">
                  <c:v>7.0297350016362365</c:v>
                </c:pt>
                <c:pt idx="28">
                  <c:v>7.0102736077344074</c:v>
                </c:pt>
                <c:pt idx="29">
                  <c:v>6.9909569475640865</c:v>
                </c:pt>
                <c:pt idx="30">
                  <c:v>6.9717836212502036</c:v>
                </c:pt>
                <c:pt idx="31">
                  <c:v>6.952752245812448</c:v>
                </c:pt>
                <c:pt idx="32">
                  <c:v>6.933861454921213</c:v>
                </c:pt>
                <c:pt idx="33">
                  <c:v>6.915109898657505</c:v>
                </c:pt>
                <c:pt idx="34">
                  <c:v>6.8964962432771699</c:v>
                </c:pt>
                <c:pt idx="35">
                  <c:v>6.8780191709787744</c:v>
                </c:pt>
                <c:pt idx="36">
                  <c:v>6.8596773796753885</c:v>
                </c:pt>
                <c:pt idx="37">
                  <c:v>6.8414695827704337</c:v>
                </c:pt>
                <c:pt idx="38">
                  <c:v>6.8233945089368868</c:v>
                </c:pt>
                <c:pt idx="39">
                  <c:v>6.8054509019006559</c:v>
                </c:pt>
                <c:pt idx="40">
                  <c:v>6.7876375202267045</c:v>
                </c:pt>
                <c:pt idx="41">
                  <c:v>6.7699531371096704</c:v>
                </c:pt>
                <c:pt idx="42">
                  <c:v>6.7523965401672772</c:v>
                </c:pt>
                <c:pt idx="43">
                  <c:v>6.7349665312374345</c:v>
                </c:pt>
                <c:pt idx="44">
                  <c:v>6.7176619261783799</c:v>
                </c:pt>
                <c:pt idx="45">
                  <c:v>6.7004815546724075</c:v>
                </c:pt>
                <c:pt idx="46">
                  <c:v>6.6834242600326945</c:v>
                </c:pt>
                <c:pt idx="47">
                  <c:v>6.6664888990131317</c:v>
                </c:pt>
                <c:pt idx="48">
                  <c:v>6.6496743416214201</c:v>
                </c:pt>
                <c:pt idx="49">
                  <c:v>6.6329794709350685</c:v>
                </c:pt>
                <c:pt idx="50">
                  <c:v>6.6164031829204504</c:v>
                </c:pt>
                <c:pt idx="51">
                  <c:v>6.5999443862546814</c:v>
                </c:pt>
                <c:pt idx="52">
                  <c:v>6.5836020021505899</c:v>
                </c:pt>
                <c:pt idx="53">
                  <c:v>6.5673749641839665</c:v>
                </c:pt>
                <c:pt idx="54">
                  <c:v>6.5512622181244824</c:v>
                </c:pt>
                <c:pt idx="55">
                  <c:v>6.5352627217681958</c:v>
                </c:pt>
                <c:pt idx="56">
                  <c:v>6.5193754447735834</c:v>
                </c:pt>
                <c:pt idx="57">
                  <c:v>6.5035993685000051</c:v>
                </c:pt>
                <c:pt idx="58">
                  <c:v>6.4879334858483819</c:v>
                </c:pt>
                <c:pt idx="59">
                  <c:v>6.4723768011046809</c:v>
                </c:pt>
                <c:pt idx="60">
                  <c:v>6.4569283297858817</c:v>
                </c:pt>
                <c:pt idx="61">
                  <c:v>6.4415870984883714</c:v>
                </c:pt>
                <c:pt idx="62">
                  <c:v>6.4263521447384324</c:v>
                </c:pt>
                <c:pt idx="63">
                  <c:v>6.411222516845541</c:v>
                </c:pt>
                <c:pt idx="64">
                  <c:v>6.396197273757636</c:v>
                </c:pt>
                <c:pt idx="65">
                  <c:v>6.3812754849186817</c:v>
                </c:pt>
                <c:pt idx="66">
                  <c:v>6.3664562301284544</c:v>
                </c:pt>
                <c:pt idx="67">
                  <c:v>6.3517385994048974</c:v>
                </c:pt>
                <c:pt idx="68">
                  <c:v>6.3371216928478304</c:v>
                </c:pt>
                <c:pt idx="69">
                  <c:v>6.3226046205054196</c:v>
                </c:pt>
                <c:pt idx="70">
                  <c:v>6.30818650224262</c:v>
                </c:pt>
                <c:pt idx="71">
                  <c:v>6.2938664676111813</c:v>
                </c:pt>
                <c:pt idx="72">
                  <c:v>6.2796436557223831</c:v>
                </c:pt>
                <c:pt idx="73">
                  <c:v>6.2655172151209255</c:v>
                </c:pt>
                <c:pt idx="74">
                  <c:v>6.2514863036617214</c:v>
                </c:pt>
                <c:pt idx="75">
                  <c:v>6.2375500883873674</c:v>
                </c:pt>
                <c:pt idx="76">
                  <c:v>6.2237077454085794</c:v>
                </c:pt>
                <c:pt idx="77">
                  <c:v>6.2099584597857387</c:v>
                </c:pt>
                <c:pt idx="78">
                  <c:v>6.1963014254127131</c:v>
                </c:pt>
                <c:pt idx="79">
                  <c:v>6.1827358449019645</c:v>
                </c:pt>
                <c:pt idx="80">
                  <c:v>6.1692609294717897</c:v>
                </c:pt>
                <c:pt idx="81">
                  <c:v>6.1558758988351245</c:v>
                </c:pt>
                <c:pt idx="82">
                  <c:v>6.1425799810899235</c:v>
                </c:pt>
                <c:pt idx="83">
                  <c:v>6.1293724126112634</c:v>
                </c:pt>
                <c:pt idx="84">
                  <c:v>6.1162524379451639</c:v>
                </c:pt>
                <c:pt idx="85">
                  <c:v>6.103219309703789</c:v>
                </c:pt>
                <c:pt idx="86">
                  <c:v>6.0902722884624874</c:v>
                </c:pt>
                <c:pt idx="87">
                  <c:v>6.0774106426578918</c:v>
                </c:pt>
                <c:pt idx="88">
                  <c:v>6.0646336484882655</c:v>
                </c:pt>
                <c:pt idx="89">
                  <c:v>6.0519405898145084</c:v>
                </c:pt>
                <c:pt idx="90">
                  <c:v>6.0393307580632154</c:v>
                </c:pt>
                <c:pt idx="91">
                  <c:v>6.0268034521309772</c:v>
                </c:pt>
                <c:pt idx="92">
                  <c:v>6.0143579782899526</c:v>
                </c:pt>
                <c:pt idx="93">
                  <c:v>6.0019936500951454</c:v>
                </c:pt>
                <c:pt idx="94">
                  <c:v>5.9897097882927337</c:v>
                </c:pt>
                <c:pt idx="95">
                  <c:v>5.977505720729738</c:v>
                </c:pt>
                <c:pt idx="96">
                  <c:v>5.9653807822654557</c:v>
                </c:pt>
                <c:pt idx="97">
                  <c:v>5.9533343146836479</c:v>
                </c:pt>
                <c:pt idx="98">
                  <c:v>5.9413656666061314</c:v>
                </c:pt>
                <c:pt idx="99">
                  <c:v>5.9294741934079314</c:v>
                </c:pt>
                <c:pt idx="100">
                  <c:v>5.9176592571333373</c:v>
                </c:pt>
                <c:pt idx="101">
                  <c:v>5.9059202264132296</c:v>
                </c:pt>
                <c:pt idx="102">
                  <c:v>5.8942564763837675</c:v>
                </c:pt>
                <c:pt idx="103">
                  <c:v>5.8826673886060314</c:v>
                </c:pt>
                <c:pt idx="104">
                  <c:v>5.8711523509868044</c:v>
                </c:pt>
                <c:pt idx="105">
                  <c:v>5.8597107577009666</c:v>
                </c:pt>
                <c:pt idx="106">
                  <c:v>5.8483420091142824</c:v>
                </c:pt>
                <c:pt idx="107">
                  <c:v>5.8370455117077045</c:v>
                </c:pt>
                <c:pt idx="108">
                  <c:v>5.8258206780028745</c:v>
                </c:pt>
                <c:pt idx="109">
                  <c:v>5.8146669264882798</c:v>
                </c:pt>
                <c:pt idx="110">
                  <c:v>5.8035836815468542</c:v>
                </c:pt>
                <c:pt idx="111">
                  <c:v>5.7925703733842075</c:v>
                </c:pt>
                <c:pt idx="112">
                  <c:v>5.7816264379583924</c:v>
                </c:pt>
                <c:pt idx="113">
                  <c:v>5.7707513169100793</c:v>
                </c:pt>
                <c:pt idx="114">
                  <c:v>5.7599444574941998</c:v>
                </c:pt>
                <c:pt idx="115">
                  <c:v>5.7492053125122489</c:v>
                </c:pt>
                <c:pt idx="116">
                  <c:v>5.7385333402455387</c:v>
                </c:pt>
                <c:pt idx="117">
                  <c:v>5.7279280043897387</c:v>
                </c:pt>
                <c:pt idx="118">
                  <c:v>5.7173887739898284</c:v>
                </c:pt>
                <c:pt idx="119">
                  <c:v>5.7069151233763478</c:v>
                </c:pt>
                <c:pt idx="120">
                  <c:v>5.6965065321022355</c:v>
                </c:pt>
                <c:pt idx="121">
                  <c:v>5.6861624848809331</c:v>
                </c:pt>
                <c:pt idx="122">
                  <c:v>5.6758824715247727</c:v>
                </c:pt>
                <c:pt idx="123">
                  <c:v>5.6656659868849744</c:v>
                </c:pt>
                <c:pt idx="124">
                  <c:v>5.6555125307916256</c:v>
                </c:pt>
                <c:pt idx="125">
                  <c:v>5.6454216079952255</c:v>
                </c:pt>
                <c:pt idx="126">
                  <c:v>5.6353927281084975</c:v>
                </c:pt>
                <c:pt idx="127">
                  <c:v>5.6254254055494215</c:v>
                </c:pt>
                <c:pt idx="128">
                  <c:v>5.6155191594847045</c:v>
                </c:pt>
                <c:pt idx="129">
                  <c:v>5.6056735137741924</c:v>
                </c:pt>
                <c:pt idx="130">
                  <c:v>5.5958879969159367</c:v>
                </c:pt>
                <c:pt idx="131">
                  <c:v>5.5861621419924194</c:v>
                </c:pt>
                <c:pt idx="132">
                  <c:v>5.5764954866166514</c:v>
                </c:pt>
                <c:pt idx="133">
                  <c:v>5.5668875728799119</c:v>
                </c:pt>
                <c:pt idx="134">
                  <c:v>5.5573379472997653</c:v>
                </c:pt>
                <c:pt idx="135">
                  <c:v>5.5478461607686143</c:v>
                </c:pt>
                <c:pt idx="136">
                  <c:v>5.5384117685033516</c:v>
                </c:pt>
                <c:pt idx="137">
                  <c:v>5.5290343299954143</c:v>
                </c:pt>
                <c:pt idx="138">
                  <c:v>5.5197134089616524</c:v>
                </c:pt>
                <c:pt idx="139">
                  <c:v>5.5104485732955295</c:v>
                </c:pt>
                <c:pt idx="140">
                  <c:v>5.501239395019752</c:v>
                </c:pt>
                <c:pt idx="141">
                  <c:v>5.4920854502383776</c:v>
                </c:pt>
                <c:pt idx="142">
                  <c:v>5.4829863190907755</c:v>
                </c:pt>
                <c:pt idx="143">
                  <c:v>5.4739415857052514</c:v>
                </c:pt>
                <c:pt idx="144">
                  <c:v>5.4649508381537597</c:v>
                </c:pt>
                <c:pt idx="145">
                  <c:v>5.4560136684072065</c:v>
                </c:pt>
                <c:pt idx="146">
                  <c:v>5.4471296722910978</c:v>
                </c:pt>
                <c:pt idx="147">
                  <c:v>5.4382984494420548</c:v>
                </c:pt>
                <c:pt idx="148">
                  <c:v>5.4295196032646853</c:v>
                </c:pt>
                <c:pt idx="149">
                  <c:v>5.4207927408891834</c:v>
                </c:pt>
                <c:pt idx="150">
                  <c:v>5.4121174731293706</c:v>
                </c:pt>
                <c:pt idx="151">
                  <c:v>5.403493414441412</c:v>
                </c:pt>
                <c:pt idx="152">
                  <c:v>5.3949201828827569</c:v>
                </c:pt>
                <c:pt idx="153">
                  <c:v>5.3863974000722035</c:v>
                </c:pt>
                <c:pt idx="154">
                  <c:v>5.3779246911497856</c:v>
                </c:pt>
                <c:pt idx="155">
                  <c:v>5.3695016847377843</c:v>
                </c:pt>
                <c:pt idx="156">
                  <c:v>5.3611280129018324</c:v>
                </c:pt>
                <c:pt idx="157">
                  <c:v>5.3528033111127087</c:v>
                </c:pt>
                <c:pt idx="158">
                  <c:v>5.3445272182086345</c:v>
                </c:pt>
                <c:pt idx="159">
                  <c:v>5.3362993763579976</c:v>
                </c:pt>
                <c:pt idx="160">
                  <c:v>5.3281194310225395</c:v>
                </c:pt>
                <c:pt idx="161">
                  <c:v>5.3199870309211095</c:v>
                </c:pt>
                <c:pt idx="162">
                  <c:v>5.3119018279937755</c:v>
                </c:pt>
                <c:pt idx="163">
                  <c:v>5.3038634773664768</c:v>
                </c:pt>
                <c:pt idx="164">
                  <c:v>5.2958716373161066</c:v>
                </c:pt>
                <c:pt idx="165">
                  <c:v>5.2879259692359817</c:v>
                </c:pt>
                <c:pt idx="166">
                  <c:v>5.2800261376018804</c:v>
                </c:pt>
                <c:pt idx="167">
                  <c:v>5.2721718099382855</c:v>
                </c:pt>
                <c:pt idx="168">
                  <c:v>5.2643626567854298</c:v>
                </c:pt>
                <c:pt idx="169">
                  <c:v>5.2565983516663977</c:v>
                </c:pt>
                <c:pt idx="170">
                  <c:v>5.2488785710547035</c:v>
                </c:pt>
                <c:pt idx="171">
                  <c:v>5.241202994342542</c:v>
                </c:pt>
                <c:pt idx="172">
                  <c:v>5.2335713038089722</c:v>
                </c:pt>
                <c:pt idx="173">
                  <c:v>5.2259831845892393</c:v>
                </c:pt>
                <c:pt idx="174">
                  <c:v>5.2184383246435884</c:v>
                </c:pt>
                <c:pt idx="175">
                  <c:v>5.2109364147270156</c:v>
                </c:pt>
                <c:pt idx="176">
                  <c:v>5.2034771483594682</c:v>
                </c:pt>
                <c:pt idx="177">
                  <c:v>5.1960602217959853</c:v>
                </c:pt>
                <c:pt idx="178">
                  <c:v>5.1886853339976815</c:v>
                </c:pt>
                <c:pt idx="179">
                  <c:v>5.1813521866026999</c:v>
                </c:pt>
                <c:pt idx="180">
                  <c:v>5.1740604838977804</c:v>
                </c:pt>
                <c:pt idx="181">
                  <c:v>5.1668099327900565</c:v>
                </c:pt>
                <c:pt idx="182">
                  <c:v>5.1596002427793763</c:v>
                </c:pt>
                <c:pt idx="183">
                  <c:v>5.152431125930633</c:v>
                </c:pt>
                <c:pt idx="184">
                  <c:v>5.1453022968467446</c:v>
                </c:pt>
                <c:pt idx="185">
                  <c:v>5.1382134726419082</c:v>
                </c:pt>
                <c:pt idx="186">
                  <c:v>5.1311643729149505</c:v>
                </c:pt>
                <c:pt idx="187">
                  <c:v>5.1241547197234034</c:v>
                </c:pt>
                <c:pt idx="188">
                  <c:v>5.1171842375575922</c:v>
                </c:pt>
                <c:pt idx="189">
                  <c:v>5.1102526533151291</c:v>
                </c:pt>
                <c:pt idx="190">
                  <c:v>5.1033596962755885</c:v>
                </c:pt>
                <c:pt idx="191">
                  <c:v>5.0965050980758475</c:v>
                </c:pt>
                <c:pt idx="192">
                  <c:v>5.0896885926854338</c:v>
                </c:pt>
                <c:pt idx="193">
                  <c:v>5.0829099163821212</c:v>
                </c:pt>
                <c:pt idx="194">
                  <c:v>5.0761688077280684</c:v>
                </c:pt>
                <c:pt idx="195">
                  <c:v>5.0694650075460856</c:v>
                </c:pt>
                <c:pt idx="196">
                  <c:v>5.0627982588961755</c:v>
                </c:pt>
                <c:pt idx="197">
                  <c:v>5.0561683070525021</c:v>
                </c:pt>
                <c:pt idx="198">
                  <c:v>5.0495748994803478</c:v>
                </c:pt>
                <c:pt idx="199">
                  <c:v>5.0430177858138272</c:v>
                </c:pt>
                <c:pt idx="200">
                  <c:v>5.0364967178332023</c:v>
                </c:pt>
                <c:pt idx="201">
                  <c:v>5.0300114494432684</c:v>
                </c:pt>
                <c:pt idx="202">
                  <c:v>5.0235617366511995</c:v>
                </c:pt>
                <c:pt idx="203">
                  <c:v>5.0171473375452598</c:v>
                </c:pt>
                <c:pt idx="204">
                  <c:v>5.0107680122735383</c:v>
                </c:pt>
                <c:pt idx="205">
                  <c:v>5.0044235230226803</c:v>
                </c:pt>
                <c:pt idx="206">
                  <c:v>4.9981136339975905</c:v>
                </c:pt>
                <c:pt idx="207">
                  <c:v>4.991838111400412</c:v>
                </c:pt>
                <c:pt idx="208">
                  <c:v>4.9855967234106524</c:v>
                </c:pt>
                <c:pt idx="209">
                  <c:v>4.9793892401650339</c:v>
                </c:pt>
                <c:pt idx="210">
                  <c:v>4.9732154337375434</c:v>
                </c:pt>
                <c:pt idx="211">
                  <c:v>4.9670750781200814</c:v>
                </c:pt>
                <c:pt idx="212">
                  <c:v>4.9609679492031091</c:v>
                </c:pt>
                <c:pt idx="213">
                  <c:v>4.9548938247563967</c:v>
                </c:pt>
                <c:pt idx="214">
                  <c:v>4.948852484410259</c:v>
                </c:pt>
                <c:pt idx="215">
                  <c:v>4.9428437096369038</c:v>
                </c:pt>
                <c:pt idx="216">
                  <c:v>4.9368672837319858</c:v>
                </c:pt>
                <c:pt idx="217">
                  <c:v>4.9309229917962512</c:v>
                </c:pt>
                <c:pt idx="218">
                  <c:v>4.9250106207177371</c:v>
                </c:pt>
                <c:pt idx="219">
                  <c:v>4.9191299591539224</c:v>
                </c:pt>
              </c:numCache>
            </c:numRef>
          </c:yVal>
          <c:smooth val="1"/>
          <c:extLst>
            <c:ext xmlns:c16="http://schemas.microsoft.com/office/drawing/2014/chart" uri="{C3380CC4-5D6E-409C-BE32-E72D297353CC}">
              <c16:uniqueId val="{00000001-3125-4B64-8E2C-EAD2A402EC1F}"/>
            </c:ext>
          </c:extLst>
        </c:ser>
        <c:dLbls>
          <c:showLegendKey val="0"/>
          <c:showVal val="0"/>
          <c:showCatName val="0"/>
          <c:showSerName val="0"/>
          <c:showPercent val="0"/>
          <c:showBubbleSize val="0"/>
        </c:dLbls>
        <c:axId val="61707008"/>
        <c:axId val="61708928"/>
      </c:scatterChart>
      <c:valAx>
        <c:axId val="61707008"/>
        <c:scaling>
          <c:orientation val="minMax"/>
        </c:scaling>
        <c:delete val="0"/>
        <c:axPos val="b"/>
        <c:title>
          <c:tx>
            <c:rich>
              <a:bodyPr/>
              <a:lstStyle/>
              <a:p>
                <a:pPr>
                  <a:defRPr/>
                </a:pPr>
                <a:r>
                  <a:rPr lang="en-US"/>
                  <a:t>Time (hours)</a:t>
                </a:r>
              </a:p>
            </c:rich>
          </c:tx>
          <c:overlay val="0"/>
        </c:title>
        <c:numFmt formatCode="General" sourceLinked="1"/>
        <c:majorTickMark val="out"/>
        <c:minorTickMark val="in"/>
        <c:tickLblPos val="nextTo"/>
        <c:crossAx val="61708928"/>
        <c:crosses val="autoZero"/>
        <c:crossBetween val="midCat"/>
        <c:minorUnit val="0.5"/>
      </c:valAx>
      <c:valAx>
        <c:axId val="61708928"/>
        <c:scaling>
          <c:orientation val="minMax"/>
          <c:max val="30"/>
          <c:min val="0"/>
        </c:scaling>
        <c:delete val="0"/>
        <c:axPos val="l"/>
        <c:majorGridlines/>
        <c:title>
          <c:tx>
            <c:rich>
              <a:bodyPr rot="-5400000" vert="horz"/>
              <a:lstStyle/>
              <a:p>
                <a:pPr>
                  <a:defRPr/>
                </a:pPr>
                <a:r>
                  <a:rPr lang="en-US"/>
                  <a:t>QCM collection rate (Hz/Hr)</a:t>
                </a:r>
              </a:p>
            </c:rich>
          </c:tx>
          <c:overlay val="0"/>
        </c:title>
        <c:numFmt formatCode="#,##0" sourceLinked="0"/>
        <c:majorTickMark val="out"/>
        <c:minorTickMark val="in"/>
        <c:tickLblPos val="nextTo"/>
        <c:crossAx val="61707008"/>
        <c:crosses val="autoZero"/>
        <c:crossBetween val="midCat"/>
      </c:valAx>
      <c:spPr>
        <a:noFill/>
        <a:ln w="25400">
          <a:noFill/>
        </a:ln>
      </c:spPr>
    </c:plotArea>
    <c:legend>
      <c:legendPos val="r"/>
      <c:layout>
        <c:manualLayout>
          <c:xMode val="edge"/>
          <c:yMode val="edge"/>
          <c:x val="0.60767973856209234"/>
          <c:y val="0.39817673500910061"/>
          <c:w val="0.13578431372549052"/>
          <c:h val="9.1872537071074553E-2"/>
        </c:manualLayout>
      </c:layout>
      <c:overlay val="0"/>
    </c:legend>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drawing1.xml><?xml version="1.0" encoding="utf-8"?>
<c:userShapes xmlns:c="http://schemas.openxmlformats.org/drawingml/2006/chart">
  <cdr:relSizeAnchor xmlns:cdr="http://schemas.openxmlformats.org/drawingml/2006/chartDrawing">
    <cdr:from>
      <cdr:x>0.14737</cdr:x>
      <cdr:y>0.06472</cdr:y>
    </cdr:from>
    <cdr:to>
      <cdr:x>0.27924</cdr:x>
      <cdr:y>0.18567</cdr:y>
    </cdr:to>
    <cdr:sp macro="" textlink="">
      <cdr:nvSpPr>
        <cdr:cNvPr id="2" name="TextBox 1">
          <a:extLst xmlns:a="http://schemas.openxmlformats.org/drawingml/2006/main">
            <a:ext uri="{FF2B5EF4-FFF2-40B4-BE49-F238E27FC236}">
              <a16:creationId xmlns:a16="http://schemas.microsoft.com/office/drawing/2014/main" id="{47F2F889-5209-4BA3-B0D6-7006E225C707}"/>
            </a:ext>
          </a:extLst>
        </cdr:cNvPr>
        <cdr:cNvSpPr txBox="1"/>
      </cdr:nvSpPr>
      <cdr:spPr>
        <a:xfrm xmlns:a="http://schemas.openxmlformats.org/drawingml/2006/main">
          <a:off x="1066800" y="295276"/>
          <a:ext cx="954593" cy="551822"/>
        </a:xfrm>
        <a:prstGeom xmlns:a="http://schemas.openxmlformats.org/drawingml/2006/main" prst="rect">
          <a:avLst/>
        </a:prstGeom>
        <a:solidFill xmlns:a="http://schemas.openxmlformats.org/drawingml/2006/main">
          <a:schemeClr val="accent1">
            <a:lumMod val="40000"/>
            <a:lumOff val="60000"/>
          </a:schemeClr>
        </a:solidFill>
      </cdr:spPr>
      <cdr:txBody>
        <a:bodyPr xmlns:a="http://schemas.openxmlformats.org/drawingml/2006/main" vertOverflow="clip" wrap="none" rtlCol="0"/>
        <a:lstStyle xmlns:a="http://schemas.openxmlformats.org/drawingml/2006/main"/>
        <a:p xmlns:a="http://schemas.openxmlformats.org/drawingml/2006/main">
          <a:r>
            <a:rPr lang="en-US" sz="1100" dirty="0"/>
            <a:t>ASTM E595</a:t>
          </a:r>
        </a:p>
        <a:p xmlns:a="http://schemas.openxmlformats.org/drawingml/2006/main">
          <a:r>
            <a:rPr lang="en-US" dirty="0"/>
            <a:t>TML values</a:t>
          </a:r>
          <a:endParaRPr lang="en-US" sz="1100" dirty="0"/>
        </a:p>
      </cdr:txBody>
    </cdr:sp>
  </cdr:relSizeAnchor>
  <cdr:relSizeAnchor xmlns:cdr="http://schemas.openxmlformats.org/drawingml/2006/chartDrawing">
    <cdr:from>
      <cdr:x>0.23157</cdr:x>
      <cdr:y>0.18163</cdr:y>
    </cdr:from>
    <cdr:to>
      <cdr:x>0.28421</cdr:x>
      <cdr:y>0.28184</cdr:y>
    </cdr:to>
    <cdr:cxnSp macro="">
      <cdr:nvCxnSpPr>
        <cdr:cNvPr id="4" name="Straight Arrow Connector 3">
          <a:extLst xmlns:a="http://schemas.openxmlformats.org/drawingml/2006/main">
            <a:ext uri="{FF2B5EF4-FFF2-40B4-BE49-F238E27FC236}">
              <a16:creationId xmlns:a16="http://schemas.microsoft.com/office/drawing/2014/main" id="{650885C9-8712-4A12-9C42-2B1288BBB5A0}"/>
            </a:ext>
          </a:extLst>
        </cdr:cNvPr>
        <cdr:cNvCxnSpPr/>
      </cdr:nvCxnSpPr>
      <cdr:spPr>
        <a:xfrm xmlns:a="http://schemas.openxmlformats.org/drawingml/2006/main">
          <a:off x="1676361" y="828676"/>
          <a:ext cx="381039" cy="45720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0.22105</cdr:x>
      <cdr:y>0.18163</cdr:y>
    </cdr:from>
    <cdr:to>
      <cdr:x>0.28421</cdr:x>
      <cdr:y>0.55011</cdr:y>
    </cdr:to>
    <cdr:cxnSp macro="">
      <cdr:nvCxnSpPr>
        <cdr:cNvPr id="7" name="Straight Arrow Connector 6">
          <a:extLst xmlns:a="http://schemas.openxmlformats.org/drawingml/2006/main">
            <a:ext uri="{FF2B5EF4-FFF2-40B4-BE49-F238E27FC236}">
              <a16:creationId xmlns:a16="http://schemas.microsoft.com/office/drawing/2014/main" id="{7115A3EC-CC87-4050-9600-09794834A88E}"/>
            </a:ext>
          </a:extLst>
        </cdr:cNvPr>
        <cdr:cNvCxnSpPr/>
      </cdr:nvCxnSpPr>
      <cdr:spPr>
        <a:xfrm xmlns:a="http://schemas.openxmlformats.org/drawingml/2006/main">
          <a:off x="1600200" y="828676"/>
          <a:ext cx="457200" cy="1681118"/>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0.22105</cdr:x>
      <cdr:y>0.19833</cdr:y>
    </cdr:from>
    <cdr:to>
      <cdr:x>0.28808</cdr:x>
      <cdr:y>0.8664</cdr:y>
    </cdr:to>
    <cdr:cxnSp macro="">
      <cdr:nvCxnSpPr>
        <cdr:cNvPr id="9" name="Straight Arrow Connector 8">
          <a:extLst xmlns:a="http://schemas.openxmlformats.org/drawingml/2006/main">
            <a:ext uri="{FF2B5EF4-FFF2-40B4-BE49-F238E27FC236}">
              <a16:creationId xmlns:a16="http://schemas.microsoft.com/office/drawing/2014/main" id="{7115A3EC-CC87-4050-9600-09794834A88E}"/>
            </a:ext>
          </a:extLst>
        </cdr:cNvPr>
        <cdr:cNvCxnSpPr/>
      </cdr:nvCxnSpPr>
      <cdr:spPr>
        <a:xfrm xmlns:a="http://schemas.openxmlformats.org/drawingml/2006/main">
          <a:off x="1600200" y="904876"/>
          <a:ext cx="485192" cy="304800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0.45698</cdr:x>
      <cdr:y>0.06472</cdr:y>
    </cdr:from>
    <cdr:to>
      <cdr:x>0.70961</cdr:x>
      <cdr:y>0.13153</cdr:y>
    </cdr:to>
    <cdr:sp macro="" textlink="">
      <cdr:nvSpPr>
        <cdr:cNvPr id="11" name="TextBox 10">
          <a:extLst xmlns:a="http://schemas.openxmlformats.org/drawingml/2006/main">
            <a:ext uri="{FF2B5EF4-FFF2-40B4-BE49-F238E27FC236}">
              <a16:creationId xmlns:a16="http://schemas.microsoft.com/office/drawing/2014/main" id="{038CF457-51E0-4E0B-A845-0CF0228A11A7}"/>
            </a:ext>
          </a:extLst>
        </cdr:cNvPr>
        <cdr:cNvSpPr txBox="1"/>
      </cdr:nvSpPr>
      <cdr:spPr>
        <a:xfrm xmlns:a="http://schemas.openxmlformats.org/drawingml/2006/main">
          <a:off x="3308074" y="295276"/>
          <a:ext cx="1828800" cy="304800"/>
        </a:xfrm>
        <a:prstGeom xmlns:a="http://schemas.openxmlformats.org/drawingml/2006/main" prst="rect">
          <a:avLst/>
        </a:prstGeom>
        <a:solidFill xmlns:a="http://schemas.openxmlformats.org/drawingml/2006/main">
          <a:schemeClr val="accent3">
            <a:lumMod val="40000"/>
            <a:lumOff val="60000"/>
          </a:schemeClr>
        </a:solidFill>
      </cdr:spPr>
      <cdr:txBody>
        <a:bodyPr xmlns:a="http://schemas.openxmlformats.org/drawingml/2006/main" vertOverflow="clip" wrap="none" rtlCol="0"/>
        <a:lstStyle xmlns:a="http://schemas.openxmlformats.org/drawingml/2006/main"/>
        <a:p xmlns:a="http://schemas.openxmlformats.org/drawingml/2006/main">
          <a:r>
            <a:rPr lang="en-US" sz="1100" dirty="0"/>
            <a:t>ASTM E1559 sample values</a:t>
          </a:r>
        </a:p>
      </cdr:txBody>
    </cdr:sp>
  </cdr:relSizeAnchor>
  <cdr:relSizeAnchor xmlns:cdr="http://schemas.openxmlformats.org/drawingml/2006/chartDrawing">
    <cdr:from>
      <cdr:x>0.29412</cdr:x>
      <cdr:y>0.16949</cdr:y>
    </cdr:from>
    <cdr:to>
      <cdr:x>0.9678</cdr:x>
      <cdr:y>0.16949</cdr:y>
    </cdr:to>
    <cdr:cxnSp macro="">
      <cdr:nvCxnSpPr>
        <cdr:cNvPr id="13" name="Straight Arrow Connector 12">
          <a:extLst xmlns:a="http://schemas.openxmlformats.org/drawingml/2006/main">
            <a:ext uri="{FF2B5EF4-FFF2-40B4-BE49-F238E27FC236}">
              <a16:creationId xmlns:a16="http://schemas.microsoft.com/office/drawing/2014/main" id="{E3B9C0EF-FBFB-4782-8CD5-0B7579FBBDC4}"/>
            </a:ext>
          </a:extLst>
        </cdr:cNvPr>
        <cdr:cNvCxnSpPr/>
      </cdr:nvCxnSpPr>
      <cdr:spPr>
        <a:xfrm xmlns:a="http://schemas.openxmlformats.org/drawingml/2006/main">
          <a:off x="2286000" y="762000"/>
          <a:ext cx="5236090" cy="0"/>
        </a:xfrm>
        <a:prstGeom xmlns:a="http://schemas.openxmlformats.org/drawingml/2006/main" prst="straightConnector1">
          <a:avLst/>
        </a:prstGeom>
        <a:ln xmlns:a="http://schemas.openxmlformats.org/drawingml/2006/main" w="15875">
          <a:solidFill>
            <a:schemeClr val="accent3">
              <a:lumMod val="75000"/>
            </a:schemeClr>
          </a:solidFill>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28" tIns="45714" rIns="91428" bIns="45714"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28" tIns="45714" rIns="91428" bIns="45714" rtlCol="0"/>
          <a:lstStyle>
            <a:lvl1pPr algn="r" fontAlgn="auto">
              <a:spcBef>
                <a:spcPts val="0"/>
              </a:spcBef>
              <a:spcAft>
                <a:spcPts val="0"/>
              </a:spcAft>
              <a:defRPr sz="1200">
                <a:latin typeface="+mn-lt"/>
              </a:defRPr>
            </a:lvl1pPr>
          </a:lstStyle>
          <a:p>
            <a:pPr>
              <a:defRPr/>
            </a:pPr>
            <a:fld id="{0BC2ACF4-E82B-4640-86E4-DF221EB593A2}" type="datetimeFigureOut">
              <a:rPr lang="en-US"/>
              <a:pPr>
                <a:defRPr/>
              </a:pPr>
              <a:t>10/19/2022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28" tIns="45714" rIns="91428" bIns="45714"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28" tIns="45714" rIns="91428" bIns="4571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4"/>
            <a:ext cx="2971800" cy="457200"/>
          </a:xfrm>
          <a:prstGeom prst="rect">
            <a:avLst/>
          </a:prstGeom>
        </p:spPr>
        <p:txBody>
          <a:bodyPr vert="horz" lIns="91428" tIns="45714" rIns="91428" bIns="45714"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4"/>
            <a:ext cx="2971800" cy="457200"/>
          </a:xfrm>
          <a:prstGeom prst="rect">
            <a:avLst/>
          </a:prstGeom>
        </p:spPr>
        <p:txBody>
          <a:bodyPr vert="horz" lIns="91428" tIns="45714" rIns="91428" bIns="45714" rtlCol="0" anchor="b"/>
          <a:lstStyle>
            <a:lvl1pPr algn="r" fontAlgn="auto">
              <a:spcBef>
                <a:spcPts val="0"/>
              </a:spcBef>
              <a:spcAft>
                <a:spcPts val="0"/>
              </a:spcAft>
              <a:defRPr sz="1200">
                <a:latin typeface="+mn-lt"/>
              </a:defRPr>
            </a:lvl1pPr>
          </a:lstStyle>
          <a:p>
            <a:pPr>
              <a:defRPr/>
            </a:pPr>
            <a:fld id="{E5BE6E31-68D1-4C53-BAD5-F213012F9F5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6821" algn="l" rtl="0" eaLnBrk="0" fontAlgn="base" hangingPunct="0">
      <a:spcBef>
        <a:spcPct val="30000"/>
      </a:spcBef>
      <a:spcAft>
        <a:spcPct val="0"/>
      </a:spcAft>
      <a:defRPr sz="1200" kern="1200">
        <a:solidFill>
          <a:schemeClr val="tx1"/>
        </a:solidFill>
        <a:latin typeface="+mn-lt"/>
        <a:ea typeface="+mn-ea"/>
        <a:cs typeface="+mn-cs"/>
      </a:defRPr>
    </a:lvl2pPr>
    <a:lvl3pPr marL="913641" algn="l" rtl="0" eaLnBrk="0" fontAlgn="base" hangingPunct="0">
      <a:spcBef>
        <a:spcPct val="30000"/>
      </a:spcBef>
      <a:spcAft>
        <a:spcPct val="0"/>
      </a:spcAft>
      <a:defRPr sz="1200" kern="1200">
        <a:solidFill>
          <a:schemeClr val="tx1"/>
        </a:solidFill>
        <a:latin typeface="+mn-lt"/>
        <a:ea typeface="+mn-ea"/>
        <a:cs typeface="+mn-cs"/>
      </a:defRPr>
    </a:lvl3pPr>
    <a:lvl4pPr marL="1370462" algn="l" rtl="0" eaLnBrk="0" fontAlgn="base" hangingPunct="0">
      <a:spcBef>
        <a:spcPct val="30000"/>
      </a:spcBef>
      <a:spcAft>
        <a:spcPct val="0"/>
      </a:spcAft>
      <a:defRPr sz="1200" kern="1200">
        <a:solidFill>
          <a:schemeClr val="tx1"/>
        </a:solidFill>
        <a:latin typeface="+mn-lt"/>
        <a:ea typeface="+mn-ea"/>
        <a:cs typeface="+mn-cs"/>
      </a:defRPr>
    </a:lvl4pPr>
    <a:lvl5pPr marL="1827281" algn="l" rtl="0" eaLnBrk="0" fontAlgn="base" hangingPunct="0">
      <a:spcBef>
        <a:spcPct val="30000"/>
      </a:spcBef>
      <a:spcAft>
        <a:spcPct val="0"/>
      </a:spcAft>
      <a:defRPr sz="1200" kern="1200">
        <a:solidFill>
          <a:schemeClr val="tx1"/>
        </a:solidFill>
        <a:latin typeface="+mn-lt"/>
        <a:ea typeface="+mn-ea"/>
        <a:cs typeface="+mn-cs"/>
      </a:defRPr>
    </a:lvl5pPr>
    <a:lvl6pPr marL="2284101" algn="l" defTabSz="913641" rtl="0" eaLnBrk="1" latinLnBrk="0" hangingPunct="1">
      <a:defRPr sz="1200" kern="1200">
        <a:solidFill>
          <a:schemeClr val="tx1"/>
        </a:solidFill>
        <a:latin typeface="+mn-lt"/>
        <a:ea typeface="+mn-ea"/>
        <a:cs typeface="+mn-cs"/>
      </a:defRPr>
    </a:lvl6pPr>
    <a:lvl7pPr marL="2740923" algn="l" defTabSz="913641" rtl="0" eaLnBrk="1" latinLnBrk="0" hangingPunct="1">
      <a:defRPr sz="1200" kern="1200">
        <a:solidFill>
          <a:schemeClr val="tx1"/>
        </a:solidFill>
        <a:latin typeface="+mn-lt"/>
        <a:ea typeface="+mn-ea"/>
        <a:cs typeface="+mn-cs"/>
      </a:defRPr>
    </a:lvl7pPr>
    <a:lvl8pPr marL="3197742" algn="l" defTabSz="913641" rtl="0" eaLnBrk="1" latinLnBrk="0" hangingPunct="1">
      <a:defRPr sz="1200" kern="1200">
        <a:solidFill>
          <a:schemeClr val="tx1"/>
        </a:solidFill>
        <a:latin typeface="+mn-lt"/>
        <a:ea typeface="+mn-ea"/>
        <a:cs typeface="+mn-cs"/>
      </a:defRPr>
    </a:lvl8pPr>
    <a:lvl9pPr marL="3654562" algn="l" defTabSz="91364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45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698C0A-B532-4FE9-AB54-39EBF823CE89}" type="slidenum">
              <a:rPr lang="en-US" smtClean="0"/>
              <a:pPr fontAlgn="base">
                <a:spcBef>
                  <a:spcPct val="0"/>
                </a:spcBef>
                <a:spcAft>
                  <a:spcPct val="0"/>
                </a:spcAft>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56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2E0FAB4-792D-4502-8307-89A2081C4D4B}" type="slidenum">
              <a:rPr lang="en-US" smtClean="0"/>
              <a:pPr fontAlgn="base">
                <a:spcBef>
                  <a:spcPct val="0"/>
                </a:spcBef>
                <a:spcAft>
                  <a:spcPct val="0"/>
                </a:spcAft>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256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2E0FAB4-792D-4502-8307-89A2081C4D4B}" type="slidenum">
              <a:rPr lang="en-US" smtClean="0"/>
              <a:pPr fontAlgn="base">
                <a:spcBef>
                  <a:spcPct val="0"/>
                </a:spcBef>
                <a:spcAft>
                  <a:spcPct val="0"/>
                </a:spcAft>
                <a:defRPr/>
              </a:pPr>
              <a:t>3</a:t>
            </a:fld>
            <a:endParaRPr lang="en-US"/>
          </a:p>
        </p:txBody>
      </p:sp>
    </p:spTree>
    <p:extLst>
      <p:ext uri="{BB962C8B-B14F-4D97-AF65-F5344CB8AC3E}">
        <p14:creationId xmlns:p14="http://schemas.microsoft.com/office/powerpoint/2010/main" val="1388864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333D65-E1D2-478B-90E8-36F229B6DA56}" type="slidenum">
              <a:rPr lang="en-US" smtClean="0"/>
              <a:pPr fontAlgn="base">
                <a:spcBef>
                  <a:spcPct val="0"/>
                </a:spcBef>
                <a:spcAft>
                  <a:spcPct val="0"/>
                </a:spcAft>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5BE6E31-68D1-4C53-BAD5-F213012F9F55}"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5BE6E31-68D1-4C53-BAD5-F213012F9F55}"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5BE6E31-68D1-4C53-BAD5-F213012F9F55}"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5BE6E31-68D1-4C53-BAD5-F213012F9F55}"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5BE6E31-68D1-4C53-BAD5-F213012F9F55}"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5BE6E31-68D1-4C53-BAD5-F213012F9F55}"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5BE6E31-68D1-4C53-BAD5-F213012F9F55}"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5BE6E31-68D1-4C53-BAD5-F213012F9F55}"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5BE6E31-68D1-4C53-BAD5-F213012F9F55}"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5BE6E31-68D1-4C53-BAD5-F213012F9F55}"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5BE6E31-68D1-4C53-BAD5-F213012F9F55}"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5BE6E31-68D1-4C53-BAD5-F213012F9F55}"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5BE6E31-68D1-4C53-BAD5-F213012F9F55}"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5BE6E31-68D1-4C53-BAD5-F213012F9F55}"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363D4315-1D40-4F77-A93C-2AF27F0F6D63}"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D00BC63-F801-41DF-8F70-2260F5AC6808}" type="slidenum">
              <a:rPr lang="en-US" smtClean="0"/>
              <a:pPr fontAlgn="base">
                <a:spcBef>
                  <a:spcPct val="0"/>
                </a:spcBef>
                <a:spcAft>
                  <a:spcPct val="0"/>
                </a:spcAft>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5BE6E31-68D1-4C53-BAD5-F213012F9F55}" type="slidenum">
              <a:rPr lang="en-US" smtClean="0"/>
              <a:pPr>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5BE6E31-68D1-4C53-BAD5-F213012F9F55}" type="slidenum">
              <a:rPr lang="en-US" smtClean="0"/>
              <a:pPr>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76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DDF8A32-C195-4C6D-A3A9-30934063ACF9}" type="slidenum">
              <a:rPr lang="en-US" smtClean="0"/>
              <a:pPr fontAlgn="base">
                <a:spcBef>
                  <a:spcPct val="0"/>
                </a:spcBef>
                <a:spcAft>
                  <a:spcPct val="0"/>
                </a:spcAft>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F6523136-1417-486A-A807-2CDC24B44C70}" type="slidenum">
              <a:rPr lang="en-US" smtClean="0"/>
              <a:pPr>
                <a:defRPr/>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86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B8B0E86-C2EE-47FE-A530-FF7457EF5CAC}" type="slidenum">
              <a:rPr lang="en-US" smtClean="0"/>
              <a:pPr fontAlgn="base">
                <a:spcBef>
                  <a:spcPct val="0"/>
                </a:spcBef>
                <a:spcAft>
                  <a:spcPct val="0"/>
                </a:spcAft>
                <a:defRPr/>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C254EC6F-1496-4CCD-B4FE-C6B973BFF2A1}" type="slidenum">
              <a:rPr lang="en-US" smtClean="0"/>
              <a:pPr>
                <a:defRPr/>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97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58C0893-1D1B-40CE-A49D-9604616B0743}" type="slidenum">
              <a:rPr lang="en-US" smtClean="0"/>
              <a:pPr fontAlgn="base">
                <a:spcBef>
                  <a:spcPct val="0"/>
                </a:spcBef>
                <a:spcAft>
                  <a:spcPct val="0"/>
                </a:spcAft>
                <a:defRPr/>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29F1A862-D785-437A-B7DC-373143D2BFE5}" type="slidenum">
              <a:rPr lang="en-US" smtClean="0"/>
              <a:pPr>
                <a:defRPr/>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0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A2ABCCB-A6CF-4038-819B-DFD166FEDD84}" type="slidenum">
              <a:rPr lang="en-US" smtClean="0"/>
              <a:pPr fontAlgn="base">
                <a:spcBef>
                  <a:spcPct val="0"/>
                </a:spcBef>
                <a:spcAft>
                  <a:spcPct val="0"/>
                </a:spcAft>
                <a:defRPr/>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8FFFD4F3-3B88-44A6-AF25-014632F47F87}" type="slidenum">
              <a:rPr lang="en-US" smtClean="0"/>
              <a:pPr>
                <a:defRPr/>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9D4A560-2A76-4C98-A2D9-E8425C0804FC}" type="slidenum">
              <a:rPr lang="en-US" smtClean="0"/>
              <a:pPr fontAlgn="base">
                <a:spcBef>
                  <a:spcPct val="0"/>
                </a:spcBef>
                <a:spcAft>
                  <a:spcPct val="0"/>
                </a:spcAft>
                <a:defRPr/>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27FB50FF-2B7C-4E1D-8319-1FDA7A3A42E5}" type="slidenum">
              <a:rPr lang="en-US" smtClean="0"/>
              <a:pPr>
                <a:defRPr/>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7A5B9AC2-571E-4DDE-B8BC-0E0FCCDEF8FF}" type="slidenum">
              <a:rPr lang="en-US" smtClean="0"/>
              <a:pPr>
                <a:defRPr/>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05437633-D390-4934-8375-597A5E29D021}" type="slidenum">
              <a:rPr lang="en-US" smtClean="0"/>
              <a:pPr>
                <a:defRPr/>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05437633-D390-4934-8375-597A5E29D021}" type="slidenum">
              <a:rPr lang="en-US" smtClean="0"/>
              <a:pPr>
                <a:defRPr/>
              </a:pPr>
              <a:t>35</a:t>
            </a:fld>
            <a:endParaRPr lang="en-US"/>
          </a:p>
        </p:txBody>
      </p:sp>
    </p:spTree>
    <p:extLst>
      <p:ext uri="{BB962C8B-B14F-4D97-AF65-F5344CB8AC3E}">
        <p14:creationId xmlns:p14="http://schemas.microsoft.com/office/powerpoint/2010/main" val="33209475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E1979F55-92C4-49AD-920C-63C2B1907A9B}" type="slidenum">
              <a:rPr lang="en-US" smtClean="0"/>
              <a:pPr>
                <a:defRPr/>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530BDE55-C977-4055-A22A-98218DE1E583}" type="slidenum">
              <a:rPr lang="en-US" smtClean="0"/>
              <a:pPr>
                <a:defRPr/>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AC60D52-AE5C-4412-8C47-05AECB455E93}" type="slidenum">
              <a:rPr lang="en-US" smtClean="0"/>
              <a:pPr fontAlgn="base">
                <a:spcBef>
                  <a:spcPct val="0"/>
                </a:spcBef>
                <a:spcAft>
                  <a:spcPct val="0"/>
                </a:spcAft>
                <a:defRPr/>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9BDA8A1C-1674-4FF5-BA01-BA50CB7A86B7}" type="slidenum">
              <a:rPr lang="en-US" smtClean="0"/>
              <a:pPr>
                <a:defRPr/>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F2163562-518A-482D-BC37-9A37C0138473}" type="slidenum">
              <a:rPr lang="en-US" smtClean="0"/>
              <a:pPr>
                <a:defRPr/>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ED9699-48D1-4486-8E24-05FB3ADA7DE1}" type="slidenum">
              <a:rPr lang="en-US" smtClean="0"/>
              <a:pPr fontAlgn="base">
                <a:spcBef>
                  <a:spcPct val="0"/>
                </a:spcBef>
                <a:spcAft>
                  <a:spcPct val="0"/>
                </a:spcAft>
                <a:defRPr/>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48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38B7BAA-9AAD-4F67-9C7C-4EE580812464}" type="slidenum">
              <a:rPr lang="en-US" smtClean="0"/>
              <a:pPr fontAlgn="base">
                <a:spcBef>
                  <a:spcPct val="0"/>
                </a:spcBef>
                <a:spcAft>
                  <a:spcPct val="0"/>
                </a:spcAft>
                <a:defRPr/>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448EBD-190B-4980-8911-DD8936F9946C}" type="slidenum">
              <a:rPr lang="en-US" smtClean="0"/>
              <a:pPr fontAlgn="base">
                <a:spcBef>
                  <a:spcPct val="0"/>
                </a:spcBef>
                <a:spcAft>
                  <a:spcPct val="0"/>
                </a:spcAft>
                <a:defRPr/>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0F713E8B-4205-4468-AD51-A712CB314A58}" type="slidenum">
              <a:rPr lang="en-US" smtClean="0"/>
              <a:pPr>
                <a:defRPr/>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68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F978B20-C381-4A4D-912B-6C9A160839AD}" type="slidenum">
              <a:rPr lang="en-US" smtClean="0"/>
              <a:pPr fontAlgn="base">
                <a:spcBef>
                  <a:spcPct val="0"/>
                </a:spcBef>
                <a:spcAft>
                  <a:spcPct val="0"/>
                </a:spcAft>
                <a:defRPr/>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78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7A30D94-F8A9-4FE6-816D-6672E529DA6A}" type="slidenum">
              <a:rPr lang="en-US" smtClean="0"/>
              <a:pPr fontAlgn="base">
                <a:spcBef>
                  <a:spcPct val="0"/>
                </a:spcBef>
                <a:spcAft>
                  <a:spcPct val="0"/>
                </a:spcAft>
                <a:defRPr/>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78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7A30D94-F8A9-4FE6-816D-6672E529DA6A}" type="slidenum">
              <a:rPr lang="en-US" smtClean="0"/>
              <a:pPr fontAlgn="base">
                <a:spcBef>
                  <a:spcPct val="0"/>
                </a:spcBef>
                <a:spcAft>
                  <a:spcPct val="0"/>
                </a:spcAft>
                <a:defRPr/>
              </a:pPr>
              <a:t>47</a:t>
            </a:fld>
            <a:endParaRPr lang="en-US"/>
          </a:p>
        </p:txBody>
      </p:sp>
    </p:spTree>
    <p:extLst>
      <p:ext uri="{BB962C8B-B14F-4D97-AF65-F5344CB8AC3E}">
        <p14:creationId xmlns:p14="http://schemas.microsoft.com/office/powerpoint/2010/main" val="3599714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1">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dirty="0"/>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r>
              <a:rPr lang="en-US" dirty="0"/>
              <a:t>October 2022</a:t>
            </a:r>
          </a:p>
        </p:txBody>
      </p:sp>
      <p:sp>
        <p:nvSpPr>
          <p:cNvPr id="5" name="Footer Placeholder 4"/>
          <p:cNvSpPr>
            <a:spLocks noGrp="1"/>
          </p:cNvSpPr>
          <p:nvPr>
            <p:ph type="ftr" sz="quarter" idx="11"/>
          </p:nvPr>
        </p:nvSpPr>
        <p:spPr/>
        <p:txBody>
          <a:bodyPr/>
          <a:lstStyle/>
          <a:p>
            <a:pPr>
              <a:defRPr/>
            </a:pPr>
            <a:r>
              <a:rPr lang="en-US" dirty="0"/>
              <a:t>Space Simulation Conference</a:t>
            </a:r>
          </a:p>
        </p:txBody>
      </p:sp>
      <p:sp>
        <p:nvSpPr>
          <p:cNvPr id="6" name="Slide Number Placeholder 5"/>
          <p:cNvSpPr>
            <a:spLocks noGrp="1"/>
          </p:cNvSpPr>
          <p:nvPr>
            <p:ph type="sldNum" sz="quarter" idx="12"/>
          </p:nvPr>
        </p:nvSpPr>
        <p:spPr/>
        <p:txBody>
          <a:bodyPr/>
          <a:lstStyle>
            <a:lvl1pPr>
              <a:defRPr/>
            </a:lvl1pPr>
          </a:lstStyle>
          <a:p>
            <a:pPr>
              <a:defRPr/>
            </a:pPr>
            <a:endParaRPr lang="en-US" dirty="0"/>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dirty="0"/>
              <a:t>Click to edit Master title style</a:t>
            </a:r>
          </a:p>
        </p:txBody>
      </p:sp>
      <p:sp>
        <p:nvSpPr>
          <p:cNvPr id="3" name="Content Placeholder 2"/>
          <p:cNvSpPr>
            <a:spLocks noGrp="1"/>
          </p:cNvSpPr>
          <p:nvPr>
            <p:ph idx="1"/>
          </p:nvPr>
        </p:nvSpPr>
        <p:spPr>
          <a:xfrm>
            <a:off x="533400" y="1600200"/>
            <a:ext cx="8610600" cy="4778009"/>
          </a:xfrm>
        </p:spPr>
        <p:txBody>
          <a:bodyPr/>
          <a:lstStyle>
            <a:lvl1pPr>
              <a:buClr>
                <a:schemeClr val="tx1"/>
              </a:buClr>
              <a:defRPr/>
            </a:lvl1pPr>
            <a:lvl2pPr>
              <a:buClr>
                <a:schemeClr val="tx1"/>
              </a:buClr>
              <a:defRPr/>
            </a:lvl2pPr>
            <a:lvl3pPr>
              <a:buClr>
                <a:schemeClr val="tx1"/>
              </a:buClr>
              <a:buFont typeface="Corbel" pitchFamily="34" charset="0"/>
              <a:buChar char="–"/>
              <a:defRPr/>
            </a:lvl3pPr>
            <a:lvl4pPr>
              <a:buClr>
                <a:schemeClr val="tx1"/>
              </a:buClr>
              <a:buFont typeface="Corbel" pitchFamily="34" charset="0"/>
              <a:buChar char="–"/>
              <a:defRPr/>
            </a:lvl4pPr>
            <a:lvl5pPr>
              <a:buClr>
                <a:schemeClr val="tx1"/>
              </a:buClr>
              <a:buFont typeface="Corbel" pitchFamily="34" charset="0"/>
              <a:buChar char="–"/>
              <a:defRPr/>
            </a:lvl5pPr>
            <a:extLs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a:xfrm>
            <a:off x="480291" y="6485773"/>
            <a:ext cx="2133600" cy="274320"/>
          </a:xfrm>
        </p:spPr>
        <p:txBody>
          <a:bodyPr/>
          <a:lstStyle/>
          <a:p>
            <a:pPr>
              <a:defRPr/>
            </a:pPr>
            <a:r>
              <a:rPr lang="en-US" dirty="0"/>
              <a:t>October 2022</a:t>
            </a:r>
          </a:p>
        </p:txBody>
      </p:sp>
      <p:sp>
        <p:nvSpPr>
          <p:cNvPr id="5" name="Footer Placeholder 4"/>
          <p:cNvSpPr>
            <a:spLocks noGrp="1"/>
          </p:cNvSpPr>
          <p:nvPr>
            <p:ph type="ftr" sz="quarter" idx="11"/>
          </p:nvPr>
        </p:nvSpPr>
        <p:spPr/>
        <p:txBody>
          <a:bodyPr/>
          <a:lstStyle/>
          <a:p>
            <a:pPr>
              <a:defRPr/>
            </a:pPr>
            <a:r>
              <a:rPr lang="en-US" dirty="0"/>
              <a:t>Space Simulation Conference</a:t>
            </a:r>
          </a:p>
        </p:txBody>
      </p:sp>
      <p:sp>
        <p:nvSpPr>
          <p:cNvPr id="6" name="Slide Number Placeholder 5"/>
          <p:cNvSpPr>
            <a:spLocks noGrp="1"/>
          </p:cNvSpPr>
          <p:nvPr>
            <p:ph type="sldNum" sz="quarter" idx="12"/>
          </p:nvPr>
        </p:nvSpPr>
        <p:spPr/>
        <p:txBody>
          <a:bodyPr/>
          <a:lstStyle/>
          <a:p>
            <a:pPr>
              <a:defRPr/>
            </a:pPr>
            <a:fld id="{A9F13244-A27F-4E25-8538-D6434789B2B3}"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rotWithShape="1">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r>
              <a:rPr lang="en-US" dirty="0"/>
              <a:t>October 2022</a:t>
            </a:r>
          </a:p>
        </p:txBody>
      </p:sp>
      <p:sp>
        <p:nvSpPr>
          <p:cNvPr id="5" name="Footer Placeholder 4"/>
          <p:cNvSpPr>
            <a:spLocks noGrp="1"/>
          </p:cNvSpPr>
          <p:nvPr>
            <p:ph type="ftr" sz="quarter" idx="11"/>
          </p:nvPr>
        </p:nvSpPr>
        <p:spPr/>
        <p:txBody>
          <a:bodyPr/>
          <a:lstStyle/>
          <a:p>
            <a:pPr>
              <a:defRPr/>
            </a:pPr>
            <a:r>
              <a:rPr lang="en-US" dirty="0"/>
              <a:t>Space Simulation Conference</a:t>
            </a:r>
          </a:p>
        </p:txBody>
      </p:sp>
      <p:sp>
        <p:nvSpPr>
          <p:cNvPr id="6" name="Slide Number Placeholder 5"/>
          <p:cNvSpPr>
            <a:spLocks noGrp="1"/>
          </p:cNvSpPr>
          <p:nvPr>
            <p:ph type="sldNum" sz="quarter" idx="12"/>
          </p:nvPr>
        </p:nvSpPr>
        <p:spPr/>
        <p:txBody>
          <a:bodyPr/>
          <a:lstStyle/>
          <a:p>
            <a:pPr>
              <a:defRPr/>
            </a:pPr>
            <a:fld id="{28981049-93B0-41D3-B185-6D73BDED40A3}"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229600" cy="1251062"/>
          </a:xfrm>
        </p:spPr>
        <p:txBody>
          <a:bodyPr/>
          <a:lstStyle/>
          <a:p>
            <a:r>
              <a:rPr kumimoji="0" lang="en-US" dirty="0"/>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400"/>
            </a:lvl1pPr>
            <a:lvl2pPr>
              <a:defRPr sz="2000"/>
            </a:lvl2pPr>
            <a:lvl3pPr>
              <a:defRPr sz="2000"/>
            </a:lvl3pPr>
            <a:lvl4pPr>
              <a:defRPr sz="2000"/>
            </a:lvl4pPr>
            <a:lvl5pPr>
              <a:defRPr sz="2000"/>
            </a:lvl5pPr>
            <a:lvl6pPr>
              <a:defRPr sz="1800"/>
            </a:lvl6pPr>
            <a:lvl7pPr>
              <a:defRPr sz="1800"/>
            </a:lvl7pPr>
            <a:lvl8pPr>
              <a:defRPr sz="1800"/>
            </a:lvl8pPr>
            <a:lvl9pPr>
              <a:defRPr sz="1800"/>
            </a:lvl9pPr>
            <a:extLs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Content Placeholder 3"/>
          <p:cNvSpPr>
            <a:spLocks noGrp="1"/>
          </p:cNvSpPr>
          <p:nvPr>
            <p:ph sz="half" idx="2"/>
          </p:nvPr>
        </p:nvSpPr>
        <p:spPr>
          <a:xfrm>
            <a:off x="4648200" y="1773936"/>
            <a:ext cx="4038600" cy="4623816"/>
          </a:xfrm>
        </p:spPr>
        <p:txBody>
          <a:bodyPr/>
          <a:lstStyle>
            <a:lvl1pPr>
              <a:defRPr sz="2400"/>
            </a:lvl1pPr>
            <a:lvl2pPr>
              <a:defRPr sz="2000"/>
            </a:lvl2pPr>
            <a:lvl3pPr>
              <a:defRPr sz="2000"/>
            </a:lvl3pPr>
            <a:lvl4pPr>
              <a:defRPr sz="2000"/>
            </a:lvl4pPr>
            <a:lvl5pPr>
              <a:defRPr sz="2000"/>
            </a:lvl5pPr>
            <a:lvl6pPr>
              <a:defRPr sz="1800"/>
            </a:lvl6pPr>
            <a:lvl7pPr>
              <a:defRPr sz="1800"/>
            </a:lvl7pPr>
            <a:lvl8pPr>
              <a:defRPr sz="1800"/>
            </a:lvl8pPr>
            <a:lvl9pPr>
              <a:defRPr sz="1800"/>
            </a:lvl9pPr>
            <a:extLs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5" name="Date Placeholder 4"/>
          <p:cNvSpPr>
            <a:spLocks noGrp="1"/>
          </p:cNvSpPr>
          <p:nvPr>
            <p:ph type="dt" sz="half" idx="10"/>
          </p:nvPr>
        </p:nvSpPr>
        <p:spPr/>
        <p:txBody>
          <a:bodyPr/>
          <a:lstStyle/>
          <a:p>
            <a:pPr>
              <a:defRPr/>
            </a:pPr>
            <a:r>
              <a:rPr lang="en-US" dirty="0"/>
              <a:t>October 2022</a:t>
            </a:r>
          </a:p>
        </p:txBody>
      </p:sp>
      <p:sp>
        <p:nvSpPr>
          <p:cNvPr id="6" name="Footer Placeholder 5"/>
          <p:cNvSpPr>
            <a:spLocks noGrp="1"/>
          </p:cNvSpPr>
          <p:nvPr>
            <p:ph type="ftr" sz="quarter" idx="11"/>
          </p:nvPr>
        </p:nvSpPr>
        <p:spPr/>
        <p:txBody>
          <a:bodyPr/>
          <a:lstStyle>
            <a:lvl1pPr>
              <a:defRPr/>
            </a:lvl1pPr>
          </a:lstStyle>
          <a:p>
            <a:pPr>
              <a:defRPr/>
            </a:pPr>
            <a:r>
              <a:rPr lang="en-US" dirty="0"/>
              <a:t>Space Simulation Conference</a:t>
            </a:r>
          </a:p>
        </p:txBody>
      </p:sp>
      <p:sp>
        <p:nvSpPr>
          <p:cNvPr id="7" name="Slide Number Placeholder 6"/>
          <p:cNvSpPr>
            <a:spLocks noGrp="1"/>
          </p:cNvSpPr>
          <p:nvPr>
            <p:ph type="sldNum" sz="quarter" idx="12"/>
          </p:nvPr>
        </p:nvSpPr>
        <p:spPr/>
        <p:txBody>
          <a:bodyPr/>
          <a:lstStyle/>
          <a:p>
            <a:pPr>
              <a:defRPr/>
            </a:pPr>
            <a:fld id="{B2EA215C-017F-470D-AC75-AB8191ABA27B}"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dirty="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2000"/>
            </a:lvl3pPr>
            <a:lvl4pPr>
              <a:defRPr sz="2000"/>
            </a:lvl4pPr>
            <a:lvl5pPr>
              <a:defRPr sz="2000"/>
            </a:lvl5pPr>
            <a:lvl6pPr>
              <a:defRPr sz="1600"/>
            </a:lvl6pPr>
            <a:lvl7pPr>
              <a:defRPr sz="1600"/>
            </a:lvl7pPr>
            <a:lvl8pPr>
              <a:defRPr sz="1600"/>
            </a:lvl8pPr>
            <a:lvl9pPr>
              <a:defRPr sz="1600"/>
            </a:lvl9pPr>
            <a:extLs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2000"/>
            </a:lvl3pPr>
            <a:lvl4pPr>
              <a:defRPr sz="2000"/>
            </a:lvl4pPr>
            <a:lvl5pPr>
              <a:defRPr sz="2000"/>
            </a:lvl5pPr>
            <a:lvl6pPr>
              <a:defRPr sz="1600"/>
            </a:lvl6pPr>
            <a:lvl7pPr>
              <a:defRPr sz="1600"/>
            </a:lvl7pPr>
            <a:lvl8pPr>
              <a:defRPr sz="1600"/>
            </a:lvl8pPr>
            <a:lvl9pPr>
              <a:defRPr sz="1600"/>
            </a:lvl9pPr>
            <a:extLs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7" name="Date Placeholder 6"/>
          <p:cNvSpPr>
            <a:spLocks noGrp="1"/>
          </p:cNvSpPr>
          <p:nvPr>
            <p:ph type="dt" sz="half" idx="10"/>
          </p:nvPr>
        </p:nvSpPr>
        <p:spPr/>
        <p:txBody>
          <a:bodyPr/>
          <a:lstStyle/>
          <a:p>
            <a:pPr>
              <a:defRPr/>
            </a:pPr>
            <a:r>
              <a:rPr lang="en-US" dirty="0"/>
              <a:t>October 2022</a:t>
            </a:r>
          </a:p>
        </p:txBody>
      </p:sp>
      <p:sp>
        <p:nvSpPr>
          <p:cNvPr id="8" name="Footer Placeholder 7"/>
          <p:cNvSpPr>
            <a:spLocks noGrp="1"/>
          </p:cNvSpPr>
          <p:nvPr>
            <p:ph type="ftr" sz="quarter" idx="11"/>
          </p:nvPr>
        </p:nvSpPr>
        <p:spPr>
          <a:xfrm>
            <a:off x="3352800" y="6460835"/>
            <a:ext cx="3810000" cy="274320"/>
          </a:xfrm>
        </p:spPr>
        <p:txBody>
          <a:bodyPr/>
          <a:lstStyle/>
          <a:p>
            <a:pPr>
              <a:defRPr/>
            </a:pPr>
            <a:r>
              <a:rPr lang="en-US" dirty="0"/>
              <a:t>Space Simulation Conference</a:t>
            </a:r>
          </a:p>
        </p:txBody>
      </p:sp>
      <p:sp>
        <p:nvSpPr>
          <p:cNvPr id="9" name="Slide Number Placeholder 8"/>
          <p:cNvSpPr>
            <a:spLocks noGrp="1"/>
          </p:cNvSpPr>
          <p:nvPr>
            <p:ph type="sldNum" sz="quarter" idx="12"/>
          </p:nvPr>
        </p:nvSpPr>
        <p:spPr/>
        <p:txBody>
          <a:bodyPr/>
          <a:lstStyle/>
          <a:p>
            <a:pPr>
              <a:defRPr/>
            </a:pPr>
            <a:fld id="{AACB705B-BEBB-486E-ABEE-4E818E7F865D}"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r>
              <a:rPr lang="en-US" dirty="0"/>
              <a:t>October 2022</a:t>
            </a:r>
          </a:p>
        </p:txBody>
      </p:sp>
      <p:sp>
        <p:nvSpPr>
          <p:cNvPr id="4" name="Footer Placeholder 3"/>
          <p:cNvSpPr>
            <a:spLocks noGrp="1"/>
          </p:cNvSpPr>
          <p:nvPr>
            <p:ph type="ftr" sz="quarter" idx="11"/>
          </p:nvPr>
        </p:nvSpPr>
        <p:spPr/>
        <p:txBody>
          <a:bodyPr/>
          <a:lstStyle>
            <a:lvl1pPr>
              <a:defRPr/>
            </a:lvl1pPr>
          </a:lstStyle>
          <a:p>
            <a:pPr>
              <a:defRPr/>
            </a:pPr>
            <a:r>
              <a:rPr lang="en-US" dirty="0"/>
              <a:t>Space Simulation Conference</a:t>
            </a:r>
          </a:p>
        </p:txBody>
      </p:sp>
      <p:sp>
        <p:nvSpPr>
          <p:cNvPr id="5" name="Slide Number Placeholder 4"/>
          <p:cNvSpPr>
            <a:spLocks noGrp="1"/>
          </p:cNvSpPr>
          <p:nvPr>
            <p:ph type="sldNum" sz="quarter" idx="12"/>
          </p:nvPr>
        </p:nvSpPr>
        <p:spPr/>
        <p:txBody>
          <a:bodyPr/>
          <a:lstStyle/>
          <a:p>
            <a:pPr>
              <a:defRPr/>
            </a:pPr>
            <a:fld id="{2DEDE2DC-2D65-4355-8A74-5594B3EE4C1C}"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dirty="0"/>
              <a:t>October 2022</a:t>
            </a:r>
          </a:p>
        </p:txBody>
      </p:sp>
      <p:sp>
        <p:nvSpPr>
          <p:cNvPr id="3" name="Footer Placeholder 2"/>
          <p:cNvSpPr>
            <a:spLocks noGrp="1"/>
          </p:cNvSpPr>
          <p:nvPr>
            <p:ph type="ftr" sz="quarter" idx="11"/>
          </p:nvPr>
        </p:nvSpPr>
        <p:spPr/>
        <p:txBody>
          <a:bodyPr/>
          <a:lstStyle/>
          <a:p>
            <a:pPr>
              <a:defRPr/>
            </a:pPr>
            <a:r>
              <a:rPr lang="en-US" dirty="0"/>
              <a:t>Space Simulation Conference</a:t>
            </a:r>
          </a:p>
        </p:txBody>
      </p:sp>
      <p:sp>
        <p:nvSpPr>
          <p:cNvPr id="4" name="Slide Number Placeholder 3"/>
          <p:cNvSpPr>
            <a:spLocks noGrp="1"/>
          </p:cNvSpPr>
          <p:nvPr>
            <p:ph type="sldNum" sz="quarter" idx="12"/>
          </p:nvPr>
        </p:nvSpPr>
        <p:spPr/>
        <p:txBody>
          <a:bodyPr/>
          <a:lstStyle/>
          <a:p>
            <a:pPr>
              <a:defRPr/>
            </a:pPr>
            <a:fld id="{2B93644C-7120-4BAD-BF48-90C78075BA1A}"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dirty="0"/>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2800"/>
            </a:lvl1pPr>
            <a:lvl2pPr>
              <a:defRPr sz="2400"/>
            </a:lvl2pPr>
            <a:lvl3pPr>
              <a:defRPr sz="2400"/>
            </a:lvl3pPr>
            <a:lvl4pPr>
              <a:defRPr sz="2400"/>
            </a:lvl4pPr>
            <a:lvl5pPr>
              <a:defRPr sz="2400"/>
            </a:lvl5pPr>
            <a:lvl6pPr>
              <a:defRPr sz="2000"/>
            </a:lvl6pPr>
            <a:lvl7pPr>
              <a:defRPr sz="2000"/>
            </a:lvl7pPr>
            <a:lvl8pPr>
              <a:defRPr sz="2000"/>
            </a:lvl8pPr>
            <a:lvl9pPr>
              <a:defRPr sz="2000"/>
            </a:lvl9pPr>
            <a:extLs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r>
              <a:rPr lang="en-US"/>
              <a:t>July 2011</a:t>
            </a:r>
          </a:p>
        </p:txBody>
      </p:sp>
      <p:sp>
        <p:nvSpPr>
          <p:cNvPr id="6" name="Footer Placeholder 5"/>
          <p:cNvSpPr>
            <a:spLocks noGrp="1"/>
          </p:cNvSpPr>
          <p:nvPr>
            <p:ph type="ftr" sz="quarter" idx="11"/>
          </p:nvPr>
        </p:nvSpPr>
        <p:spPr/>
        <p:txBody>
          <a:bodyPr/>
          <a:lstStyle/>
          <a:p>
            <a:pPr>
              <a:defRPr/>
            </a:pPr>
            <a:r>
              <a:rPr lang="en-US"/>
              <a:t>NASA GSFC Contamination and Coatings Workshop</a:t>
            </a:r>
          </a:p>
        </p:txBody>
      </p:sp>
      <p:sp>
        <p:nvSpPr>
          <p:cNvPr id="7" name="Slide Number Placeholder 6"/>
          <p:cNvSpPr>
            <a:spLocks noGrp="1"/>
          </p:cNvSpPr>
          <p:nvPr>
            <p:ph type="sldNum" sz="quarter" idx="12"/>
          </p:nvPr>
        </p:nvSpPr>
        <p:spPr/>
        <p:txBody>
          <a:bodyPr/>
          <a:lstStyle/>
          <a:p>
            <a:pPr>
              <a:defRPr/>
            </a:pPr>
            <a:fld id="{AABED34E-2D2D-491F-B302-D5C44BCDBA20}" type="slidenum">
              <a:rPr lang="en-US" smtClean="0"/>
              <a:pPr>
                <a:defRPr/>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pPr>
              <a:defRPr/>
            </a:pPr>
            <a:r>
              <a:rPr lang="en-US"/>
              <a:t>July 2011</a:t>
            </a:r>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pPr>
              <a:defRPr/>
            </a:pPr>
            <a:r>
              <a:rPr lang="en-US"/>
              <a:t>NASA GSFC Contamination and Coatings Workshop</a:t>
            </a:r>
          </a:p>
        </p:txBody>
      </p:sp>
      <p:sp>
        <p:nvSpPr>
          <p:cNvPr id="7" name="Slide Number Placeholder 6"/>
          <p:cNvSpPr>
            <a:spLocks noGrp="1"/>
          </p:cNvSpPr>
          <p:nvPr>
            <p:ph type="sldNum" sz="quarter" idx="12"/>
          </p:nvPr>
        </p:nvSpPr>
        <p:spPr>
          <a:xfrm>
            <a:off x="8339328" y="1170432"/>
            <a:ext cx="733864" cy="201168"/>
          </a:xfrm>
        </p:spPr>
        <p:txBody>
          <a:bodyPr/>
          <a:lstStyle/>
          <a:p>
            <a:pPr>
              <a:defRPr/>
            </a:pPr>
            <a:fld id="{7AEEB7DC-5F71-42F5-AD88-23D8BB2DE99C}"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r>
              <a:rPr lang="en-US"/>
              <a:t>July 2011</a:t>
            </a:r>
          </a:p>
        </p:txBody>
      </p:sp>
      <p:sp>
        <p:nvSpPr>
          <p:cNvPr id="5" name="Footer Placeholder 4"/>
          <p:cNvSpPr>
            <a:spLocks noGrp="1"/>
          </p:cNvSpPr>
          <p:nvPr>
            <p:ph type="ftr" sz="quarter" idx="11"/>
          </p:nvPr>
        </p:nvSpPr>
        <p:spPr/>
        <p:txBody>
          <a:bodyPr/>
          <a:lstStyle/>
          <a:p>
            <a:pPr>
              <a:defRPr/>
            </a:pPr>
            <a:r>
              <a:rPr lang="en-US"/>
              <a:t>NASA GSFC Contamination and Coatings Workshop</a:t>
            </a:r>
          </a:p>
        </p:txBody>
      </p:sp>
      <p:sp>
        <p:nvSpPr>
          <p:cNvPr id="6" name="Slide Number Placeholder 5"/>
          <p:cNvSpPr>
            <a:spLocks noGrp="1"/>
          </p:cNvSpPr>
          <p:nvPr>
            <p:ph type="sldNum" sz="quarter" idx="12"/>
          </p:nvPr>
        </p:nvSpPr>
        <p:spPr/>
        <p:txBody>
          <a:bodyPr/>
          <a:lstStyle/>
          <a:p>
            <a:pPr>
              <a:defRPr/>
            </a:pPr>
            <a:fld id="{3A9CD7D3-0C04-44CB-9FE0-21EA456E98EE}"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r>
              <a:rPr lang="en-US"/>
              <a:t>July 2011</a:t>
            </a:r>
          </a:p>
        </p:txBody>
      </p:sp>
      <p:sp>
        <p:nvSpPr>
          <p:cNvPr id="5" name="Footer Placeholder 4"/>
          <p:cNvSpPr>
            <a:spLocks noGrp="1"/>
          </p:cNvSpPr>
          <p:nvPr>
            <p:ph type="ftr" sz="quarter" idx="11"/>
          </p:nvPr>
        </p:nvSpPr>
        <p:spPr>
          <a:xfrm>
            <a:off x="2640597" y="6377459"/>
            <a:ext cx="3836404" cy="365125"/>
          </a:xfrm>
        </p:spPr>
        <p:txBody>
          <a:bodyPr/>
          <a:lstStyle/>
          <a:p>
            <a:pPr>
              <a:defRPr/>
            </a:pPr>
            <a:r>
              <a:rPr lang="en-US"/>
              <a:t>NASA GSFC Contamination and Coatings Workshop</a:t>
            </a:r>
          </a:p>
        </p:txBody>
      </p:sp>
      <p:sp>
        <p:nvSpPr>
          <p:cNvPr id="6" name="Slide Number Placeholder 5"/>
          <p:cNvSpPr>
            <a:spLocks noGrp="1"/>
          </p:cNvSpPr>
          <p:nvPr>
            <p:ph type="sldNum" sz="quarter" idx="12"/>
          </p:nvPr>
        </p:nvSpPr>
        <p:spPr/>
        <p:txBody>
          <a:bodyPr/>
          <a:lstStyle/>
          <a:p>
            <a:pPr>
              <a:defRPr/>
            </a:pPr>
            <a:fld id="{2CC58E9A-9E9F-4A4C-8D53-EFB68155D5CE}"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39" y="533487"/>
            <a:ext cx="7772322" cy="685026"/>
          </a:xfrm>
        </p:spPr>
        <p:txBody>
          <a:bodyPr/>
          <a:lstStyle/>
          <a:p>
            <a:r>
              <a:rPr lang="en-US"/>
              <a:t>Click to edit Master title style</a:t>
            </a:r>
          </a:p>
        </p:txBody>
      </p:sp>
      <p:sp>
        <p:nvSpPr>
          <p:cNvPr id="3" name="Table Placeholder 2"/>
          <p:cNvSpPr>
            <a:spLocks noGrp="1"/>
          </p:cNvSpPr>
          <p:nvPr>
            <p:ph type="tbl" idx="1"/>
          </p:nvPr>
        </p:nvSpPr>
        <p:spPr>
          <a:xfrm>
            <a:off x="609600" y="1676400"/>
            <a:ext cx="8152821" cy="4953000"/>
          </a:xfrm>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dirty="0"/>
              <a:t>Click to edit Master title style</a:t>
            </a:r>
          </a:p>
        </p:txBody>
      </p:sp>
      <p:sp>
        <p:nvSpPr>
          <p:cNvPr id="3" name="Text Placeholder 2"/>
          <p:cNvSpPr>
            <a:spLocks noGrp="1"/>
          </p:cNvSpPr>
          <p:nvPr>
            <p:ph type="body" idx="1"/>
          </p:nvPr>
        </p:nvSpPr>
        <p:spPr>
          <a:xfrm>
            <a:off x="533400" y="1752600"/>
            <a:ext cx="8229600" cy="4625609"/>
          </a:xfrm>
          <a:prstGeom prst="rect">
            <a:avLst/>
          </a:prstGeom>
        </p:spPr>
        <p:txBody>
          <a:bodyPr vert="horz" lIns="54864" tIns="91440" rtlCol="0">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a:defRPr/>
            </a:pPr>
            <a:r>
              <a:rPr lang="en-US" dirty="0"/>
              <a:t>October 2022</a:t>
            </a:r>
          </a:p>
        </p:txBody>
      </p:sp>
      <p:sp>
        <p:nvSpPr>
          <p:cNvPr id="5" name="Footer Placeholder 4"/>
          <p:cNvSpPr>
            <a:spLocks noGrp="1"/>
          </p:cNvSpPr>
          <p:nvPr>
            <p:ph type="ftr" sz="quarter" idx="3"/>
          </p:nvPr>
        </p:nvSpPr>
        <p:spPr>
          <a:xfrm>
            <a:off x="2895600"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a:defRPr/>
            </a:pPr>
            <a:r>
              <a:rPr lang="en-US" dirty="0"/>
              <a:t>Space Simulation Conference</a:t>
            </a:r>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a:defRPr/>
            </a:pPr>
            <a:fld id="{1B520AF0-0EDF-4159-9C89-6B0222B4896F}" type="slidenum">
              <a:rPr lang="en-US" smtClean="0"/>
              <a:pPr>
                <a:defRPr/>
              </a:pPr>
              <a:t>‹#›</a:t>
            </a:fld>
            <a:endParaRPr lang="en-US"/>
          </a:p>
        </p:txBody>
      </p:sp>
      <p:pic>
        <p:nvPicPr>
          <p:cNvPr id="9" name="Picture 8" descr="reconnection.jpg"/>
          <p:cNvPicPr>
            <a:picLocks noChangeAspect="1"/>
          </p:cNvPicPr>
          <p:nvPr userDrawn="1"/>
        </p:nvPicPr>
        <p:blipFill>
          <a:blip r:embed="rId14" cstate="print"/>
          <a:stretch>
            <a:fillRect/>
          </a:stretch>
        </p:blipFill>
        <p:spPr>
          <a:xfrm>
            <a:off x="7270782" y="0"/>
            <a:ext cx="1873218" cy="1447799"/>
          </a:xfrm>
          <a:prstGeom prst="rect">
            <a:avLst/>
          </a:prstGeom>
        </p:spPr>
      </p:pic>
      <p:pic>
        <p:nvPicPr>
          <p:cNvPr id="11" name="Picture 10" descr="reconnection.jpg"/>
          <p:cNvPicPr>
            <a:picLocks noChangeAspect="1"/>
          </p:cNvPicPr>
          <p:nvPr userDrawn="1"/>
        </p:nvPicPr>
        <p:blipFill>
          <a:blip r:embed="rId14" cstate="print"/>
          <a:stretch>
            <a:fillRect/>
          </a:stretch>
        </p:blipFill>
        <p:spPr>
          <a:xfrm rot="5400000">
            <a:off x="-3162303" y="3162300"/>
            <a:ext cx="6858003" cy="533402"/>
          </a:xfrm>
          <a:prstGeom prst="rect">
            <a:avLst/>
          </a:prstGeom>
        </p:spPr>
      </p:pic>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hf hdr="0"/>
  <p:txStyles>
    <p:titleStyle>
      <a:lvl1pPr algn="l" rtl="0" eaLnBrk="1" latinLnBrk="0" hangingPunct="1">
        <a:spcBef>
          <a:spcPct val="0"/>
        </a:spcBef>
        <a:buNone/>
        <a:defRPr kumimoji="0" sz="32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2800" b="1"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b="1"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000" b="1"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b="1"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b="1"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notesSlide" Target="../notesSlides/notesSlide26.xml"/><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oleObject" Target="../embeddings/oleObject1.bin"/><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0.wmf"/><Relationship Id="rId4" Type="http://schemas.openxmlformats.org/officeDocument/2006/relationships/oleObject" Target="../embeddings/oleObject3.bin"/></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2.wmf"/><Relationship Id="rId5" Type="http://schemas.openxmlformats.org/officeDocument/2006/relationships/oleObject" Target="../embeddings/oleObject4.bin"/><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outgassing.nasa.gov/"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p:txBody>
          <a:bodyPr/>
          <a:lstStyle/>
          <a:p>
            <a:pPr eaLnBrk="1" hangingPunct="1"/>
            <a:r>
              <a:rPr lang="en-US" dirty="0"/>
              <a:t>Bakeout Workshop</a:t>
            </a:r>
          </a:p>
        </p:txBody>
      </p:sp>
      <p:sp>
        <p:nvSpPr>
          <p:cNvPr id="3" name="Subtitle 2"/>
          <p:cNvSpPr>
            <a:spLocks noGrp="1"/>
          </p:cNvSpPr>
          <p:nvPr>
            <p:ph type="subTitle" idx="1"/>
          </p:nvPr>
        </p:nvSpPr>
        <p:spPr/>
        <p:txBody>
          <a:bodyPr rtlCol="0">
            <a:normAutofit/>
          </a:bodyPr>
          <a:lstStyle/>
          <a:p>
            <a:pPr eaLnBrk="1" fontAlgn="auto" hangingPunct="1">
              <a:spcAft>
                <a:spcPts val="0"/>
              </a:spcAft>
              <a:defRPr/>
            </a:pPr>
            <a:r>
              <a:rPr lang="en-US" dirty="0"/>
              <a:t>Glenn Rosecrans, KBR, Inc.</a:t>
            </a:r>
          </a:p>
          <a:p>
            <a:pPr eaLnBrk="1" fontAlgn="auto" hangingPunct="1">
              <a:spcAft>
                <a:spcPts val="0"/>
              </a:spcAft>
              <a:defRPr/>
            </a:pPr>
            <a:r>
              <a:rPr lang="en-US" dirty="0"/>
              <a:t>Therese Errigo, NASA GSFC</a:t>
            </a:r>
          </a:p>
          <a:p>
            <a:pPr eaLnBrk="1" fontAlgn="auto" hangingPunct="1">
              <a:spcAft>
                <a:spcPts val="0"/>
              </a:spcAft>
              <a:defRPr/>
            </a:pPr>
            <a:r>
              <a:rPr lang="en-US" dirty="0"/>
              <a:t>John Canham, </a:t>
            </a:r>
            <a:r>
              <a:rPr lang="en-US" dirty="0" err="1"/>
              <a:t>Peraton</a:t>
            </a:r>
            <a:r>
              <a:rPr lang="en-US" dirty="0"/>
              <a:t>, Inc.</a:t>
            </a:r>
          </a:p>
        </p:txBody>
      </p:sp>
      <p:pic>
        <p:nvPicPr>
          <p:cNvPr id="4" name="Picture 2" descr="TQCM and Scavenger Layout_20100815_01"/>
          <p:cNvPicPr>
            <a:picLocks noChangeAspect="1" noChangeArrowheads="1"/>
          </p:cNvPicPr>
          <p:nvPr/>
        </p:nvPicPr>
        <p:blipFill>
          <a:blip r:embed="rId3" cstate="print"/>
          <a:srcRect/>
          <a:stretch>
            <a:fillRect/>
          </a:stretch>
        </p:blipFill>
        <p:spPr bwMode="auto">
          <a:xfrm>
            <a:off x="5257800" y="381000"/>
            <a:ext cx="3458141" cy="1943100"/>
          </a:xfrm>
          <a:prstGeom prst="rect">
            <a:avLst/>
          </a:prstGeom>
          <a:noFill/>
          <a:ln w="9525">
            <a:noFill/>
            <a:miter lim="800000"/>
            <a:headEnd/>
            <a:tailEnd/>
          </a:ln>
        </p:spPr>
      </p:pic>
      <p:sp>
        <p:nvSpPr>
          <p:cNvPr id="5" name="Date Placeholder 4"/>
          <p:cNvSpPr>
            <a:spLocks noGrp="1"/>
          </p:cNvSpPr>
          <p:nvPr>
            <p:ph type="dt" sz="half" idx="10"/>
          </p:nvPr>
        </p:nvSpPr>
        <p:spPr/>
        <p:txBody>
          <a:bodyPr/>
          <a:lstStyle/>
          <a:p>
            <a:pPr>
              <a:defRPr/>
            </a:pPr>
            <a:r>
              <a:rPr lang="en-US" dirty="0"/>
              <a:t>October 17, 2022</a:t>
            </a:r>
          </a:p>
        </p:txBody>
      </p:sp>
      <p:sp>
        <p:nvSpPr>
          <p:cNvPr id="8" name="Footer Placeholder 5">
            <a:extLst>
              <a:ext uri="{FF2B5EF4-FFF2-40B4-BE49-F238E27FC236}">
                <a16:creationId xmlns:a16="http://schemas.microsoft.com/office/drawing/2014/main" id="{FC380FAB-1FA5-4FF4-82A0-9BFE5DE33D54}"/>
              </a:ext>
            </a:extLst>
          </p:cNvPr>
          <p:cNvSpPr txBox="1">
            <a:spLocks/>
          </p:cNvSpPr>
          <p:nvPr/>
        </p:nvSpPr>
        <p:spPr>
          <a:xfrm>
            <a:off x="2667000" y="6476999"/>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838200" y="76200"/>
            <a:ext cx="7924800" cy="1251062"/>
          </a:xfrm>
        </p:spPr>
        <p:txBody>
          <a:bodyPr/>
          <a:lstStyle/>
          <a:p>
            <a:pPr eaLnBrk="1" hangingPunct="1"/>
            <a:r>
              <a:rPr lang="en-US" dirty="0"/>
              <a:t>Agenda</a:t>
            </a:r>
          </a:p>
        </p:txBody>
      </p:sp>
      <p:sp>
        <p:nvSpPr>
          <p:cNvPr id="3" name="Content Placeholder 2"/>
          <p:cNvSpPr>
            <a:spLocks noGrp="1"/>
          </p:cNvSpPr>
          <p:nvPr>
            <p:ph sz="half" idx="1"/>
          </p:nvPr>
        </p:nvSpPr>
        <p:spPr>
          <a:xfrm>
            <a:off x="685800" y="1447809"/>
            <a:ext cx="3810000" cy="3505191"/>
          </a:xfrm>
        </p:spPr>
        <p:txBody>
          <a:bodyPr rtlCol="0">
            <a:noAutofit/>
          </a:bodyPr>
          <a:lstStyle/>
          <a:p>
            <a:pPr algn="ctr" eaLnBrk="1" fontAlgn="auto" hangingPunct="1">
              <a:spcAft>
                <a:spcPts val="0"/>
              </a:spcAft>
              <a:buNone/>
              <a:defRPr/>
            </a:pPr>
            <a:r>
              <a:rPr lang="en-US" sz="2000" b="1" dirty="0"/>
              <a:t>Outgassing and</a:t>
            </a:r>
          </a:p>
          <a:p>
            <a:pPr algn="ctr" eaLnBrk="1" fontAlgn="auto" hangingPunct="1">
              <a:spcAft>
                <a:spcPts val="0"/>
              </a:spcAft>
              <a:buNone/>
              <a:defRPr/>
            </a:pPr>
            <a:r>
              <a:rPr lang="en-US" sz="2000" b="1" dirty="0"/>
              <a:t> Outgassing Certifications</a:t>
            </a:r>
          </a:p>
          <a:p>
            <a:pPr algn="ctr" eaLnBrk="1" fontAlgn="auto" hangingPunct="1">
              <a:spcAft>
                <a:spcPts val="0"/>
              </a:spcAft>
              <a:buNone/>
              <a:defRPr/>
            </a:pPr>
            <a:endParaRPr lang="en-US" sz="1600" b="1" dirty="0"/>
          </a:p>
          <a:p>
            <a:pPr eaLnBrk="1" fontAlgn="auto" hangingPunct="1">
              <a:spcAft>
                <a:spcPts val="0"/>
              </a:spcAft>
              <a:defRPr/>
            </a:pPr>
            <a:r>
              <a:rPr lang="en-US" sz="1400" dirty="0"/>
              <a:t>What is Outgassing?</a:t>
            </a:r>
          </a:p>
          <a:p>
            <a:pPr eaLnBrk="1" fontAlgn="auto" hangingPunct="1">
              <a:spcAft>
                <a:spcPts val="0"/>
              </a:spcAft>
              <a:defRPr/>
            </a:pPr>
            <a:r>
              <a:rPr lang="en-US" sz="1400" dirty="0"/>
              <a:t>Why does it matter?</a:t>
            </a:r>
          </a:p>
          <a:p>
            <a:pPr eaLnBrk="1" fontAlgn="auto" hangingPunct="1">
              <a:spcAft>
                <a:spcPts val="0"/>
              </a:spcAft>
              <a:defRPr/>
            </a:pPr>
            <a:r>
              <a:rPr lang="en-US" sz="1400" dirty="0"/>
              <a:t>Why do we have to bakeout materials if they pass the ASTM E595 Screening test?</a:t>
            </a:r>
          </a:p>
          <a:p>
            <a:pPr eaLnBrk="1" fontAlgn="auto" hangingPunct="1">
              <a:spcAft>
                <a:spcPts val="0"/>
              </a:spcAft>
              <a:defRPr/>
            </a:pPr>
            <a:r>
              <a:rPr lang="en-US" sz="1400" dirty="0"/>
              <a:t>How to measure outgassing rates…QCM</a:t>
            </a:r>
            <a:endParaRPr lang="en-US" sz="1400" b="1" dirty="0"/>
          </a:p>
          <a:p>
            <a:pPr eaLnBrk="1" fontAlgn="auto" hangingPunct="1">
              <a:spcAft>
                <a:spcPts val="0"/>
              </a:spcAft>
              <a:defRPr/>
            </a:pPr>
            <a:r>
              <a:rPr lang="en-US" sz="1400" dirty="0"/>
              <a:t>How to model chamber</a:t>
            </a:r>
          </a:p>
          <a:p>
            <a:pPr eaLnBrk="1" fontAlgn="auto" hangingPunct="1">
              <a:spcAft>
                <a:spcPts val="0"/>
              </a:spcAft>
              <a:defRPr/>
            </a:pPr>
            <a:r>
              <a:rPr lang="en-US" sz="1400" dirty="0"/>
              <a:t>How to use mass transport analysis</a:t>
            </a:r>
          </a:p>
          <a:p>
            <a:pPr eaLnBrk="1" fontAlgn="auto" hangingPunct="1">
              <a:spcAft>
                <a:spcPts val="0"/>
              </a:spcAft>
              <a:defRPr/>
            </a:pPr>
            <a:r>
              <a:rPr lang="en-US" sz="1400" dirty="0"/>
              <a:t>Optimizing tests and project bakeout plans to minimize contamination risks, chamber costs, and schedule risks</a:t>
            </a:r>
          </a:p>
          <a:p>
            <a:pPr eaLnBrk="1" fontAlgn="auto" hangingPunct="1">
              <a:spcAft>
                <a:spcPts val="0"/>
              </a:spcAft>
              <a:defRPr/>
            </a:pPr>
            <a:r>
              <a:rPr lang="en-US" sz="1400" dirty="0"/>
              <a:t>Isothermal TV tests vs. Non-Isothermal Tests</a:t>
            </a:r>
          </a:p>
          <a:p>
            <a:pPr eaLnBrk="1" fontAlgn="auto" hangingPunct="1">
              <a:spcAft>
                <a:spcPts val="0"/>
              </a:spcAft>
              <a:buFont typeface="Arial" pitchFamily="34" charset="0"/>
              <a:buChar char="•"/>
              <a:defRPr/>
            </a:pPr>
            <a:endParaRPr lang="en-US" sz="1400" dirty="0"/>
          </a:p>
          <a:p>
            <a:pPr eaLnBrk="1" fontAlgn="auto" hangingPunct="1">
              <a:spcAft>
                <a:spcPts val="0"/>
              </a:spcAft>
              <a:buFont typeface="Arial" pitchFamily="34" charset="0"/>
              <a:buChar char="•"/>
              <a:defRPr/>
            </a:pPr>
            <a:endParaRPr lang="en-US" sz="1400" dirty="0"/>
          </a:p>
        </p:txBody>
      </p:sp>
      <p:sp>
        <p:nvSpPr>
          <p:cNvPr id="7172" name="Content Placeholder 3"/>
          <p:cNvSpPr>
            <a:spLocks noGrp="1"/>
          </p:cNvSpPr>
          <p:nvPr>
            <p:ph sz="half" idx="2"/>
          </p:nvPr>
        </p:nvSpPr>
        <p:spPr>
          <a:xfrm>
            <a:off x="4800600" y="1447800"/>
            <a:ext cx="3886200" cy="3733800"/>
          </a:xfrm>
        </p:spPr>
        <p:txBody>
          <a:bodyPr>
            <a:normAutofit/>
          </a:bodyPr>
          <a:lstStyle/>
          <a:p>
            <a:pPr algn="ctr" eaLnBrk="1" fontAlgn="auto" hangingPunct="1">
              <a:spcAft>
                <a:spcPts val="0"/>
              </a:spcAft>
              <a:buNone/>
              <a:defRPr/>
            </a:pPr>
            <a:r>
              <a:rPr lang="en-US" sz="2000" b="1" dirty="0"/>
              <a:t>Case Study </a:t>
            </a:r>
            <a:endParaRPr lang="en-US" sz="2000" dirty="0"/>
          </a:p>
          <a:p>
            <a:pPr algn="ctr" eaLnBrk="1" fontAlgn="auto" hangingPunct="1">
              <a:spcAft>
                <a:spcPts val="0"/>
              </a:spcAft>
              <a:buNone/>
              <a:defRPr/>
            </a:pPr>
            <a:r>
              <a:rPr lang="en-US" sz="2000" b="1" dirty="0"/>
              <a:t>MMS SwRI Harness Bakeout</a:t>
            </a:r>
          </a:p>
          <a:p>
            <a:pPr algn="ctr" eaLnBrk="1" fontAlgn="auto" hangingPunct="1">
              <a:spcAft>
                <a:spcPts val="0"/>
              </a:spcAft>
              <a:buNone/>
              <a:defRPr/>
            </a:pPr>
            <a:endParaRPr lang="en-US" sz="1600" b="1" dirty="0"/>
          </a:p>
          <a:p>
            <a:pPr eaLnBrk="1" fontAlgn="auto" hangingPunct="1">
              <a:spcAft>
                <a:spcPts val="0"/>
              </a:spcAft>
              <a:buFont typeface="Arial" pitchFamily="34" charset="0"/>
              <a:buChar char="•"/>
              <a:defRPr/>
            </a:pPr>
            <a:r>
              <a:rPr lang="en-US" sz="1600" dirty="0"/>
              <a:t> </a:t>
            </a:r>
            <a:r>
              <a:rPr lang="en-US" sz="1600" b="1" dirty="0"/>
              <a:t>Measuring Big Blue background</a:t>
            </a:r>
          </a:p>
          <a:p>
            <a:pPr lvl="1" eaLnBrk="1" fontAlgn="auto" hangingPunct="1">
              <a:spcAft>
                <a:spcPts val="0"/>
              </a:spcAft>
              <a:buFont typeface="Wingdings" panose="05000000000000000000" pitchFamily="2" charset="2"/>
              <a:buChar char="§"/>
              <a:defRPr/>
            </a:pPr>
            <a:r>
              <a:rPr lang="en-US" sz="1400" dirty="0"/>
              <a:t>Bake to 3%/hr @ program bake temp</a:t>
            </a:r>
          </a:p>
          <a:p>
            <a:pPr lvl="1" eaLnBrk="1" fontAlgn="auto" hangingPunct="1">
              <a:spcAft>
                <a:spcPts val="0"/>
              </a:spcAft>
              <a:buFont typeface="Wingdings" panose="05000000000000000000" pitchFamily="2" charset="2"/>
              <a:buChar char="§"/>
              <a:defRPr/>
            </a:pPr>
            <a:r>
              <a:rPr lang="en-US" sz="1400" dirty="0"/>
              <a:t>Lower to HW cert temp</a:t>
            </a:r>
          </a:p>
          <a:p>
            <a:pPr lvl="1" eaLnBrk="1" fontAlgn="auto" hangingPunct="1">
              <a:spcAft>
                <a:spcPts val="0"/>
              </a:spcAft>
              <a:buFont typeface="Wingdings" panose="05000000000000000000" pitchFamily="2" charset="2"/>
              <a:buChar char="§"/>
              <a:defRPr/>
            </a:pPr>
            <a:r>
              <a:rPr lang="en-US" sz="1400" dirty="0"/>
              <a:t>Calculate transformation factor</a:t>
            </a:r>
          </a:p>
          <a:p>
            <a:pPr eaLnBrk="1" hangingPunct="1"/>
            <a:r>
              <a:rPr lang="en-US" sz="1400" b="1" dirty="0"/>
              <a:t>Measuring the Flight Hardware</a:t>
            </a:r>
          </a:p>
          <a:p>
            <a:pPr lvl="1" eaLnBrk="1" hangingPunct="1"/>
            <a:r>
              <a:rPr lang="en-US" sz="1400" dirty="0"/>
              <a:t>Evaluate methodology</a:t>
            </a:r>
          </a:p>
          <a:p>
            <a:pPr lvl="1" eaLnBrk="1" hangingPunct="1"/>
            <a:r>
              <a:rPr lang="en-US" sz="1400" dirty="0"/>
              <a:t>High rates encountered</a:t>
            </a:r>
          </a:p>
          <a:p>
            <a:pPr lvl="1" eaLnBrk="1" hangingPunct="1"/>
            <a:r>
              <a:rPr lang="en-US" sz="1400" dirty="0"/>
              <a:t>Review IS harness contribution to total mass flux</a:t>
            </a:r>
          </a:p>
          <a:p>
            <a:pPr lvl="1" eaLnBrk="1" hangingPunct="1"/>
            <a:r>
              <a:rPr lang="en-US" sz="1400" dirty="0"/>
              <a:t>Negotiate change based on analysis</a:t>
            </a:r>
          </a:p>
          <a:p>
            <a:pPr lvl="1" eaLnBrk="1" hangingPunct="1"/>
            <a:r>
              <a:rPr lang="en-US" sz="1400" dirty="0"/>
              <a:t>Project savings due to this test design</a:t>
            </a:r>
          </a:p>
        </p:txBody>
      </p:sp>
      <p:sp>
        <p:nvSpPr>
          <p:cNvPr id="5" name="Date Placeholder 4"/>
          <p:cNvSpPr>
            <a:spLocks noGrp="1"/>
          </p:cNvSpPr>
          <p:nvPr>
            <p:ph type="dt" sz="half" idx="10"/>
          </p:nvPr>
        </p:nvSpPr>
        <p:spPr/>
        <p:txBody>
          <a:bodyPr/>
          <a:lstStyle/>
          <a:p>
            <a:pPr>
              <a:defRPr/>
            </a:pPr>
            <a:r>
              <a:rPr lang="en-US" dirty="0"/>
              <a:t>October 17, 2022</a:t>
            </a:r>
          </a:p>
        </p:txBody>
      </p:sp>
      <p:sp>
        <p:nvSpPr>
          <p:cNvPr id="6" name="Slide Number Placeholder 5"/>
          <p:cNvSpPr>
            <a:spLocks noGrp="1"/>
          </p:cNvSpPr>
          <p:nvPr>
            <p:ph type="sldNum" sz="quarter" idx="12"/>
          </p:nvPr>
        </p:nvSpPr>
        <p:spPr/>
        <p:txBody>
          <a:bodyPr/>
          <a:lstStyle/>
          <a:p>
            <a:pPr>
              <a:defRPr/>
            </a:pPr>
            <a:fld id="{B2EA215C-017F-470D-AC75-AB8191ABA27B}" type="slidenum">
              <a:rPr lang="en-US" smtClean="0"/>
              <a:pPr>
                <a:defRPr/>
              </a:pPr>
              <a:t>2</a:t>
            </a:fld>
            <a:endParaRPr lang="en-US"/>
          </a:p>
        </p:txBody>
      </p:sp>
      <p:sp>
        <p:nvSpPr>
          <p:cNvPr id="8" name="Footer Placeholder 5">
            <a:extLst>
              <a:ext uri="{FF2B5EF4-FFF2-40B4-BE49-F238E27FC236}">
                <a16:creationId xmlns:a16="http://schemas.microsoft.com/office/drawing/2014/main" id="{C4E74C9F-4E55-4FCF-A3ED-EE63FA6D692B}"/>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685800" y="76200"/>
            <a:ext cx="8077200" cy="1251062"/>
          </a:xfrm>
        </p:spPr>
        <p:txBody>
          <a:bodyPr/>
          <a:lstStyle/>
          <a:p>
            <a:pPr eaLnBrk="1" hangingPunct="1"/>
            <a:r>
              <a:rPr lang="en-US" dirty="0"/>
              <a:t>Acronym listing</a:t>
            </a:r>
          </a:p>
        </p:txBody>
      </p:sp>
      <p:sp>
        <p:nvSpPr>
          <p:cNvPr id="3" name="Content Placeholder 2"/>
          <p:cNvSpPr>
            <a:spLocks noGrp="1"/>
          </p:cNvSpPr>
          <p:nvPr>
            <p:ph sz="half" idx="1"/>
          </p:nvPr>
        </p:nvSpPr>
        <p:spPr>
          <a:xfrm>
            <a:off x="685800" y="1447809"/>
            <a:ext cx="3810000" cy="3505191"/>
          </a:xfrm>
        </p:spPr>
        <p:txBody>
          <a:bodyPr rtlCol="0">
            <a:noAutofit/>
          </a:bodyPr>
          <a:lstStyle/>
          <a:p>
            <a:pPr eaLnBrk="1" fontAlgn="auto" hangingPunct="1">
              <a:spcAft>
                <a:spcPts val="0"/>
              </a:spcAft>
              <a:buFont typeface="Arial" pitchFamily="34" charset="0"/>
              <a:buChar char="•"/>
              <a:defRPr/>
            </a:pPr>
            <a:endParaRPr lang="en-US" sz="1400" dirty="0"/>
          </a:p>
          <a:p>
            <a:pPr eaLnBrk="1" fontAlgn="auto" hangingPunct="1">
              <a:spcAft>
                <a:spcPts val="0"/>
              </a:spcAft>
              <a:buFont typeface="Arial" pitchFamily="34" charset="0"/>
              <a:buChar char="•"/>
              <a:defRPr/>
            </a:pPr>
            <a:endParaRPr lang="en-US" sz="1400" dirty="0"/>
          </a:p>
        </p:txBody>
      </p:sp>
      <p:sp>
        <p:nvSpPr>
          <p:cNvPr id="5" name="Date Placeholder 4"/>
          <p:cNvSpPr>
            <a:spLocks noGrp="1"/>
          </p:cNvSpPr>
          <p:nvPr>
            <p:ph type="dt" sz="half" idx="10"/>
          </p:nvPr>
        </p:nvSpPr>
        <p:spPr/>
        <p:txBody>
          <a:bodyPr/>
          <a:lstStyle/>
          <a:p>
            <a:pPr>
              <a:defRPr/>
            </a:pPr>
            <a:r>
              <a:rPr lang="en-US" dirty="0"/>
              <a:t>October 17, 2022</a:t>
            </a:r>
          </a:p>
        </p:txBody>
      </p:sp>
      <p:sp>
        <p:nvSpPr>
          <p:cNvPr id="6" name="Slide Number Placeholder 5"/>
          <p:cNvSpPr>
            <a:spLocks noGrp="1"/>
          </p:cNvSpPr>
          <p:nvPr>
            <p:ph type="sldNum" sz="quarter" idx="12"/>
          </p:nvPr>
        </p:nvSpPr>
        <p:spPr/>
        <p:txBody>
          <a:bodyPr/>
          <a:lstStyle/>
          <a:p>
            <a:pPr>
              <a:defRPr/>
            </a:pPr>
            <a:fld id="{B2EA215C-017F-470D-AC75-AB8191ABA27B}" type="slidenum">
              <a:rPr lang="en-US" smtClean="0"/>
              <a:pPr>
                <a:defRPr/>
              </a:pPr>
              <a:t>3</a:t>
            </a:fld>
            <a:endParaRPr lang="en-US"/>
          </a:p>
        </p:txBody>
      </p:sp>
      <p:sp>
        <p:nvSpPr>
          <p:cNvPr id="8" name="Footer Placeholder 5">
            <a:extLst>
              <a:ext uri="{FF2B5EF4-FFF2-40B4-BE49-F238E27FC236}">
                <a16:creationId xmlns:a16="http://schemas.microsoft.com/office/drawing/2014/main" id="{C4E74C9F-4E55-4FCF-A3ED-EE63FA6D692B}"/>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
        <p:nvSpPr>
          <p:cNvPr id="10" name="Content Placeholder 9">
            <a:extLst>
              <a:ext uri="{FF2B5EF4-FFF2-40B4-BE49-F238E27FC236}">
                <a16:creationId xmlns:a16="http://schemas.microsoft.com/office/drawing/2014/main" id="{6E740C03-CE7B-4AF2-AB8E-2762A63CF861}"/>
              </a:ext>
            </a:extLst>
          </p:cNvPr>
          <p:cNvSpPr>
            <a:spLocks noGrp="1"/>
          </p:cNvSpPr>
          <p:nvPr>
            <p:ph sz="half" idx="2"/>
          </p:nvPr>
        </p:nvSpPr>
        <p:spPr>
          <a:xfrm>
            <a:off x="826770" y="1551116"/>
            <a:ext cx="3669030" cy="4793142"/>
          </a:xfrm>
        </p:spPr>
        <p:txBody>
          <a:bodyPr>
            <a:normAutofit fontScale="77500" lnSpcReduction="20000"/>
          </a:bodyPr>
          <a:lstStyle/>
          <a:p>
            <a:pPr marL="118872" indent="0">
              <a:buNone/>
              <a:tabLst>
                <a:tab pos="746125" algn="l"/>
              </a:tabLst>
            </a:pPr>
            <a:r>
              <a:rPr lang="en-US" sz="1700" dirty="0"/>
              <a:t>ASTM	American Society for Testing and 	Materials</a:t>
            </a:r>
          </a:p>
          <a:p>
            <a:pPr marL="118872" indent="0">
              <a:buNone/>
              <a:tabLst>
                <a:tab pos="746125" algn="l"/>
              </a:tabLst>
            </a:pPr>
            <a:r>
              <a:rPr lang="en-US" sz="1700" dirty="0"/>
              <a:t>BO	Bakeout</a:t>
            </a:r>
          </a:p>
          <a:p>
            <a:pPr marL="118872" indent="0">
              <a:buNone/>
              <a:tabLst>
                <a:tab pos="746125" algn="l"/>
              </a:tabLst>
            </a:pPr>
            <a:r>
              <a:rPr lang="en-US" sz="1700" dirty="0"/>
              <a:t>CQCM	cryogenic QCM</a:t>
            </a:r>
          </a:p>
          <a:p>
            <a:pPr marL="118872" indent="0">
              <a:buNone/>
              <a:tabLst>
                <a:tab pos="746125" algn="l"/>
              </a:tabLst>
            </a:pPr>
            <a:r>
              <a:rPr lang="en-US" sz="1700" dirty="0"/>
              <a:t>CVCM	Collected Volatile Condensed 	Material</a:t>
            </a:r>
          </a:p>
          <a:p>
            <a:pPr marL="118872" indent="0">
              <a:buNone/>
              <a:tabLst>
                <a:tab pos="746125" algn="l"/>
              </a:tabLst>
            </a:pPr>
            <a:r>
              <a:rPr lang="en-US" sz="1700" dirty="0" err="1"/>
              <a:t>Ebox</a:t>
            </a:r>
            <a:r>
              <a:rPr lang="en-US" sz="1700" dirty="0"/>
              <a:t>	electronic box</a:t>
            </a:r>
          </a:p>
          <a:p>
            <a:pPr marL="118872" indent="0">
              <a:buNone/>
              <a:tabLst>
                <a:tab pos="746125" algn="l"/>
              </a:tabLst>
            </a:pPr>
            <a:r>
              <a:rPr lang="en-US" sz="1700" dirty="0"/>
              <a:t>EC	effusion cell</a:t>
            </a:r>
          </a:p>
          <a:p>
            <a:pPr marL="118872" indent="0">
              <a:buNone/>
              <a:tabLst>
                <a:tab pos="746125" algn="l"/>
              </a:tabLst>
            </a:pPr>
            <a:r>
              <a:rPr lang="en-US" sz="1700" dirty="0"/>
              <a:t>ESA 	European Space Agency</a:t>
            </a:r>
          </a:p>
          <a:p>
            <a:pPr marL="118872" indent="0">
              <a:buNone/>
              <a:tabLst>
                <a:tab pos="746125" algn="l"/>
              </a:tabLst>
            </a:pPr>
            <a:r>
              <a:rPr lang="en-US" sz="1700" dirty="0"/>
              <a:t>DF	delta frequency</a:t>
            </a:r>
          </a:p>
          <a:p>
            <a:pPr marL="118872" indent="0">
              <a:buNone/>
              <a:tabLst>
                <a:tab pos="746125" algn="l"/>
              </a:tabLst>
            </a:pPr>
            <a:r>
              <a:rPr lang="en-US" sz="1700" dirty="0"/>
              <a:t>DDF	delta </a:t>
            </a:r>
            <a:r>
              <a:rPr lang="en-US" sz="1700" dirty="0" err="1"/>
              <a:t>delta</a:t>
            </a:r>
            <a:r>
              <a:rPr lang="en-US" sz="1700" dirty="0"/>
              <a:t> frequency</a:t>
            </a:r>
          </a:p>
          <a:p>
            <a:pPr marL="118872" indent="0">
              <a:buNone/>
              <a:tabLst>
                <a:tab pos="746125" algn="l"/>
              </a:tabLst>
            </a:pPr>
            <a:r>
              <a:rPr lang="en-US" sz="1700" dirty="0"/>
              <a:t>GSE	ground support equipment</a:t>
            </a:r>
          </a:p>
          <a:p>
            <a:pPr marL="118872" indent="0">
              <a:buNone/>
              <a:tabLst>
                <a:tab pos="746125" algn="l"/>
              </a:tabLst>
            </a:pPr>
            <a:r>
              <a:rPr lang="en-US" sz="1700" dirty="0"/>
              <a:t>GSFC	Goddard Space Flight Center</a:t>
            </a:r>
          </a:p>
          <a:p>
            <a:pPr marL="118872" indent="0">
              <a:buNone/>
              <a:tabLst>
                <a:tab pos="746125" algn="l"/>
              </a:tabLst>
            </a:pPr>
            <a:r>
              <a:rPr lang="en-US" sz="1700" dirty="0"/>
              <a:t>HW	hardware</a:t>
            </a:r>
          </a:p>
          <a:p>
            <a:pPr marL="118872" indent="0">
              <a:buNone/>
              <a:tabLst>
                <a:tab pos="746125" algn="l"/>
              </a:tabLst>
            </a:pPr>
            <a:r>
              <a:rPr lang="en-US" sz="1700" dirty="0"/>
              <a:t>Hz	Hertz</a:t>
            </a:r>
          </a:p>
          <a:p>
            <a:pPr marL="118872" indent="0">
              <a:buNone/>
              <a:tabLst>
                <a:tab pos="746125" algn="l"/>
              </a:tabLst>
            </a:pPr>
            <a:r>
              <a:rPr lang="en-US" sz="1700" dirty="0"/>
              <a:t>IS	instrument suite</a:t>
            </a:r>
          </a:p>
          <a:p>
            <a:pPr marL="118872" indent="0">
              <a:buNone/>
              <a:tabLst>
                <a:tab pos="746125" algn="l"/>
              </a:tabLst>
            </a:pPr>
            <a:r>
              <a:rPr lang="en-US" sz="1700" dirty="0"/>
              <a:t>IEST 	Institute of Environmental Sciences 	and Technology</a:t>
            </a:r>
          </a:p>
          <a:p>
            <a:pPr marL="118872" indent="0">
              <a:buNone/>
              <a:tabLst>
                <a:tab pos="746125" algn="l"/>
              </a:tabLst>
            </a:pPr>
            <a:r>
              <a:rPr lang="en-US" sz="1700" dirty="0"/>
              <a:t>MSFC 	Marshall Space Flight Center</a:t>
            </a:r>
          </a:p>
          <a:p>
            <a:pPr marL="118872" indent="0">
              <a:buNone/>
              <a:tabLst>
                <a:tab pos="746125" algn="l"/>
              </a:tabLst>
            </a:pPr>
            <a:r>
              <a:rPr lang="en-US" sz="1700" dirty="0"/>
              <a:t>MLI	multi-layer insulation</a:t>
            </a:r>
          </a:p>
          <a:p>
            <a:pPr marL="118872" indent="0">
              <a:buNone/>
              <a:tabLst>
                <a:tab pos="746125" algn="l"/>
              </a:tabLst>
            </a:pPr>
            <a:r>
              <a:rPr lang="en-US" sz="1700" dirty="0"/>
              <a:t>NASA	National Aeronautics and Space 	Administration</a:t>
            </a:r>
          </a:p>
          <a:p>
            <a:pPr marL="118872" indent="0">
              <a:buNone/>
              <a:tabLst>
                <a:tab pos="746125" algn="l"/>
              </a:tabLst>
            </a:pPr>
            <a:r>
              <a:rPr lang="en-US" sz="1700" dirty="0"/>
              <a:t>NVR	non-volatile residue</a:t>
            </a:r>
          </a:p>
          <a:p>
            <a:pPr marL="118872" indent="0">
              <a:buNone/>
              <a:tabLst>
                <a:tab pos="746125" algn="l"/>
              </a:tabLst>
            </a:pPr>
            <a:r>
              <a:rPr lang="en-US" sz="1700" dirty="0"/>
              <a:t>OGR	outgassing rate</a:t>
            </a:r>
          </a:p>
          <a:p>
            <a:pPr marL="118872" indent="0">
              <a:buNone/>
              <a:tabLst>
                <a:tab pos="746125" algn="l"/>
              </a:tabLst>
            </a:pPr>
            <a:r>
              <a:rPr lang="en-US" sz="1700" dirty="0"/>
              <a:t>OSAM1	On-Orbit </a:t>
            </a:r>
          </a:p>
          <a:p>
            <a:pPr marL="118872" indent="0">
              <a:buNone/>
              <a:tabLst>
                <a:tab pos="746125" algn="l"/>
              </a:tabLst>
            </a:pPr>
            <a:r>
              <a:rPr lang="en-US" sz="1700" dirty="0"/>
              <a:t>QCM	Quartz Crystal Microbalance</a:t>
            </a:r>
          </a:p>
          <a:p>
            <a:pPr marL="118872" indent="0">
              <a:buNone/>
              <a:tabLst>
                <a:tab pos="746125" algn="l"/>
              </a:tabLst>
            </a:pPr>
            <a:r>
              <a:rPr lang="en-US" sz="1700" dirty="0"/>
              <a:t>QTGA	QCM Thermo-Gravimetric Analysis</a:t>
            </a:r>
          </a:p>
          <a:p>
            <a:pPr marL="118872" indent="0">
              <a:buNone/>
              <a:tabLst>
                <a:tab pos="746125" algn="l"/>
              </a:tabLst>
            </a:pPr>
            <a:r>
              <a:rPr lang="en-US" sz="1700" dirty="0"/>
              <a:t>RH	relative humidity</a:t>
            </a:r>
          </a:p>
          <a:p>
            <a:pPr marL="118872" indent="0">
              <a:buNone/>
              <a:tabLst>
                <a:tab pos="746125" algn="l"/>
              </a:tabLst>
            </a:pPr>
            <a:r>
              <a:rPr lang="en-US" sz="1700" dirty="0"/>
              <a:t>RTV	room temperature vulcanizing</a:t>
            </a:r>
          </a:p>
          <a:p>
            <a:pPr marL="118872" indent="0">
              <a:buNone/>
              <a:tabLst>
                <a:tab pos="631825" algn="l"/>
              </a:tabLst>
            </a:pPr>
            <a:endParaRPr lang="en-US" sz="1400" dirty="0"/>
          </a:p>
        </p:txBody>
      </p:sp>
      <p:sp>
        <p:nvSpPr>
          <p:cNvPr id="13" name="Content Placeholder 9">
            <a:extLst>
              <a:ext uri="{FF2B5EF4-FFF2-40B4-BE49-F238E27FC236}">
                <a16:creationId xmlns:a16="http://schemas.microsoft.com/office/drawing/2014/main" id="{CE8BCCBB-3D94-47B1-96D4-EDA0836668FE}"/>
              </a:ext>
            </a:extLst>
          </p:cNvPr>
          <p:cNvSpPr txBox="1">
            <a:spLocks/>
          </p:cNvSpPr>
          <p:nvPr/>
        </p:nvSpPr>
        <p:spPr>
          <a:xfrm>
            <a:off x="4930140" y="1516900"/>
            <a:ext cx="3528060" cy="4793142"/>
          </a:xfrm>
          <a:prstGeom prst="rect">
            <a:avLst/>
          </a:prstGeom>
        </p:spPr>
        <p:txBody>
          <a:bodyPr vert="horz" lIns="54864" tIns="91440" rtlCol="0">
            <a:normAutofit lnSpcReduction="10000"/>
          </a:bodyPr>
          <a:lstStyle>
            <a:lvl1pPr marL="438912" indent="-320040" algn="l" rtl="0" eaLnBrk="1" latinLnBrk="0" hangingPunct="1">
              <a:spcBef>
                <a:spcPts val="0"/>
              </a:spcBef>
              <a:buClr>
                <a:schemeClr val="accent1"/>
              </a:buClr>
              <a:buSzPct val="80000"/>
              <a:buFont typeface="Wingdings 2"/>
              <a:buChar char=""/>
              <a:defRPr kumimoji="0" sz="2400" b="1"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000" b="1"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000" b="1"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b="1"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b="1"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18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tabLst>
                <a:tab pos="625475" algn="l"/>
              </a:tabLst>
            </a:pPr>
            <a:r>
              <a:rPr lang="en-US" sz="1400" dirty="0"/>
              <a:t>SC	Spacecraft</a:t>
            </a:r>
          </a:p>
          <a:p>
            <a:pPr marL="118872" indent="0">
              <a:buNone/>
              <a:tabLst>
                <a:tab pos="625475" algn="l"/>
              </a:tabLst>
            </a:pPr>
            <a:r>
              <a:rPr lang="en-US" sz="1400" dirty="0"/>
              <a:t>SPEC	specification</a:t>
            </a:r>
          </a:p>
          <a:p>
            <a:pPr marL="118872" indent="0">
              <a:buNone/>
              <a:tabLst>
                <a:tab pos="625475" algn="l"/>
              </a:tabLst>
            </a:pPr>
            <a:r>
              <a:rPr lang="en-US" sz="1400" dirty="0"/>
              <a:t>STP	standard temperature and pressure</a:t>
            </a:r>
          </a:p>
          <a:p>
            <a:pPr marL="118872" indent="0">
              <a:buNone/>
              <a:tabLst>
                <a:tab pos="631825" algn="l"/>
              </a:tabLst>
            </a:pPr>
            <a:r>
              <a:rPr lang="en-US" sz="1300" dirty="0"/>
              <a:t>T	Temperature</a:t>
            </a:r>
          </a:p>
          <a:p>
            <a:pPr marL="118872" indent="0">
              <a:buNone/>
              <a:tabLst>
                <a:tab pos="631825" algn="l"/>
              </a:tabLst>
            </a:pPr>
            <a:r>
              <a:rPr lang="en-US" sz="1300" dirty="0"/>
              <a:t>TML	Total Mass Lost</a:t>
            </a:r>
          </a:p>
          <a:p>
            <a:pPr marL="118872" indent="0">
              <a:buNone/>
              <a:tabLst>
                <a:tab pos="631825" algn="l"/>
              </a:tabLst>
            </a:pPr>
            <a:r>
              <a:rPr lang="en-US" sz="1300" dirty="0"/>
              <a:t>TQCM	temperature-controlled QCM</a:t>
            </a:r>
          </a:p>
          <a:p>
            <a:pPr marL="118872" indent="0">
              <a:buNone/>
              <a:tabLst>
                <a:tab pos="631825" algn="l"/>
              </a:tabLst>
            </a:pPr>
            <a:r>
              <a:rPr lang="en-US" sz="1300" dirty="0"/>
              <a:t>TV	thermal vacuum</a:t>
            </a:r>
          </a:p>
          <a:p>
            <a:pPr marL="118872" indent="0">
              <a:buNone/>
              <a:tabLst>
                <a:tab pos="631825" algn="l"/>
              </a:tabLst>
            </a:pPr>
            <a:r>
              <a:rPr lang="en-US" sz="1300" dirty="0"/>
              <a:t>UV	ultraviolet</a:t>
            </a:r>
          </a:p>
          <a:p>
            <a:pPr marL="118872" indent="0">
              <a:buNone/>
              <a:tabLst>
                <a:tab pos="631825" algn="l"/>
              </a:tabLst>
            </a:pPr>
            <a:r>
              <a:rPr lang="en-US" sz="1300" dirty="0"/>
              <a:t>VF	view factor</a:t>
            </a:r>
          </a:p>
          <a:p>
            <a:pPr marL="118872" indent="0">
              <a:buNone/>
              <a:tabLst>
                <a:tab pos="631825" algn="l"/>
              </a:tabLst>
            </a:pPr>
            <a:r>
              <a:rPr lang="en-US" sz="1300" dirty="0"/>
              <a:t>VOC	volatile organic compound</a:t>
            </a:r>
          </a:p>
          <a:p>
            <a:pPr marL="118872" indent="0">
              <a:buNone/>
              <a:tabLst>
                <a:tab pos="631825" algn="l"/>
              </a:tabLst>
            </a:pPr>
            <a:r>
              <a:rPr lang="en-US" sz="1300" dirty="0"/>
              <a:t>WVR	Water Vapor Regained </a:t>
            </a:r>
          </a:p>
          <a:p>
            <a:pPr marL="118872" indent="0" fontAlgn="auto">
              <a:spcAft>
                <a:spcPts val="0"/>
              </a:spcAft>
              <a:buFont typeface="Wingdings 2"/>
              <a:buNone/>
              <a:tabLst>
                <a:tab pos="631825" algn="l"/>
              </a:tabLst>
            </a:pPr>
            <a:endParaRPr lang="en-US" sz="1300" dirty="0"/>
          </a:p>
          <a:p>
            <a:pPr marL="118872" indent="0" fontAlgn="auto">
              <a:spcAft>
                <a:spcPts val="0"/>
              </a:spcAft>
              <a:buFont typeface="Wingdings 2"/>
              <a:buNone/>
              <a:tabLst>
                <a:tab pos="631825" algn="l"/>
              </a:tabLst>
            </a:pPr>
            <a:r>
              <a:rPr lang="en-US" sz="1300" dirty="0"/>
              <a:t>On slide 45</a:t>
            </a:r>
          </a:p>
          <a:p>
            <a:pPr marL="118872" indent="0" fontAlgn="auto">
              <a:spcAft>
                <a:spcPts val="0"/>
              </a:spcAft>
              <a:buFont typeface="Wingdings 2"/>
              <a:buNone/>
              <a:tabLst>
                <a:tab pos="631825" algn="l"/>
              </a:tabLst>
            </a:pPr>
            <a:r>
              <a:rPr lang="en-US" sz="1300" dirty="0"/>
              <a:t>ADP	Axial Double Probe</a:t>
            </a:r>
          </a:p>
          <a:p>
            <a:pPr marL="118872" indent="0" fontAlgn="auto">
              <a:spcAft>
                <a:spcPts val="0"/>
              </a:spcAft>
              <a:buFont typeface="Wingdings 2"/>
              <a:buNone/>
              <a:tabLst>
                <a:tab pos="631825" algn="l"/>
              </a:tabLst>
            </a:pPr>
            <a:r>
              <a:rPr lang="en-US" sz="1300" dirty="0"/>
              <a:t>ASPOC	Active Spacecraft Potential Control</a:t>
            </a:r>
          </a:p>
          <a:p>
            <a:pPr marL="118872" indent="0" fontAlgn="auto">
              <a:spcAft>
                <a:spcPts val="0"/>
              </a:spcAft>
              <a:buFont typeface="Wingdings 2"/>
              <a:buNone/>
              <a:tabLst>
                <a:tab pos="631825" algn="l"/>
              </a:tabLst>
            </a:pPr>
            <a:r>
              <a:rPr lang="en-US" sz="1300" dirty="0"/>
              <a:t>DES	Dual Electron Spectrometer</a:t>
            </a:r>
          </a:p>
          <a:p>
            <a:pPr marL="118872" indent="0" fontAlgn="auto">
              <a:spcAft>
                <a:spcPts val="0"/>
              </a:spcAft>
              <a:buFont typeface="Wingdings 2"/>
              <a:buNone/>
              <a:tabLst>
                <a:tab pos="631825" algn="l"/>
              </a:tabLst>
            </a:pPr>
            <a:r>
              <a:rPr lang="en-US" sz="1300" dirty="0"/>
              <a:t>DIS	Dual Ion Spectrometer</a:t>
            </a:r>
          </a:p>
          <a:p>
            <a:pPr marL="118872" indent="0" fontAlgn="auto">
              <a:spcAft>
                <a:spcPts val="0"/>
              </a:spcAft>
              <a:buFont typeface="Wingdings 2"/>
              <a:buNone/>
              <a:tabLst>
                <a:tab pos="631825" algn="l"/>
              </a:tabLst>
            </a:pPr>
            <a:r>
              <a:rPr lang="en-US" sz="1300" dirty="0"/>
              <a:t>EDI	Electron Drift Ion Detector</a:t>
            </a:r>
          </a:p>
          <a:p>
            <a:pPr marL="118872" indent="0" fontAlgn="auto">
              <a:spcAft>
                <a:spcPts val="0"/>
              </a:spcAft>
              <a:buFont typeface="Wingdings 2"/>
              <a:buNone/>
              <a:tabLst>
                <a:tab pos="631825" algn="l"/>
              </a:tabLst>
            </a:pPr>
            <a:r>
              <a:rPr lang="en-US" sz="1300" dirty="0"/>
              <a:t>EIS	Electron Ion Spectrometer</a:t>
            </a:r>
          </a:p>
          <a:p>
            <a:pPr marL="118872" indent="0" fontAlgn="auto">
              <a:spcAft>
                <a:spcPts val="0"/>
              </a:spcAft>
              <a:buFont typeface="Wingdings 2"/>
              <a:buNone/>
              <a:tabLst>
                <a:tab pos="631825" algn="l"/>
              </a:tabLst>
            </a:pPr>
            <a:r>
              <a:rPr lang="en-US" sz="1300" dirty="0"/>
              <a:t>FEEPS	Fly’s Eye Energetic Particle Sensor</a:t>
            </a:r>
          </a:p>
          <a:p>
            <a:pPr marL="118872" indent="0" fontAlgn="auto">
              <a:spcAft>
                <a:spcPts val="0"/>
              </a:spcAft>
              <a:buFont typeface="Wingdings 2"/>
              <a:buNone/>
              <a:tabLst>
                <a:tab pos="631825" algn="l"/>
              </a:tabLst>
            </a:pPr>
            <a:r>
              <a:rPr lang="en-US" sz="1300" dirty="0"/>
              <a:t>HPCA	Hot Plasma Composition Analyzer</a:t>
            </a:r>
          </a:p>
          <a:p>
            <a:pPr marL="118872" indent="0" fontAlgn="auto">
              <a:spcAft>
                <a:spcPts val="0"/>
              </a:spcAft>
              <a:buFont typeface="Wingdings 2"/>
              <a:buNone/>
              <a:tabLst>
                <a:tab pos="631825" algn="l"/>
              </a:tabLst>
            </a:pPr>
            <a:r>
              <a:rPr lang="en-US" sz="1300" dirty="0"/>
              <a:t>Mag	Magnetometer (sensor) </a:t>
            </a:r>
          </a:p>
          <a:p>
            <a:pPr marL="118872" indent="0" fontAlgn="auto">
              <a:spcAft>
                <a:spcPts val="0"/>
              </a:spcAft>
              <a:buFont typeface="Wingdings 2"/>
              <a:buNone/>
              <a:tabLst>
                <a:tab pos="631825" algn="l"/>
              </a:tabLst>
            </a:pPr>
            <a:r>
              <a:rPr lang="en-US" sz="1300" dirty="0"/>
              <a:t>MMS	Magnetic Multiscale Spacecraft</a:t>
            </a:r>
          </a:p>
          <a:p>
            <a:pPr marL="118872" indent="0" fontAlgn="auto">
              <a:spcAft>
                <a:spcPts val="0"/>
              </a:spcAft>
              <a:buFont typeface="Wingdings 2"/>
              <a:buNone/>
              <a:tabLst>
                <a:tab pos="631825" algn="l"/>
              </a:tabLst>
            </a:pPr>
            <a:r>
              <a:rPr lang="en-US" sz="1300" dirty="0"/>
              <a:t>OSR	optical solar reflector</a:t>
            </a:r>
          </a:p>
          <a:p>
            <a:pPr marL="118872" indent="0" fontAlgn="auto">
              <a:spcAft>
                <a:spcPts val="0"/>
              </a:spcAft>
              <a:buFont typeface="Wingdings 2"/>
              <a:buNone/>
              <a:tabLst>
                <a:tab pos="631825" algn="l"/>
              </a:tabLst>
            </a:pPr>
            <a:r>
              <a:rPr lang="en-US" sz="1300" dirty="0"/>
              <a:t>SA	solar array (panel)</a:t>
            </a:r>
          </a:p>
          <a:p>
            <a:pPr marL="118872" indent="0" fontAlgn="auto">
              <a:spcAft>
                <a:spcPts val="0"/>
              </a:spcAft>
              <a:buFont typeface="Wingdings 2"/>
              <a:buNone/>
              <a:tabLst>
                <a:tab pos="571500" algn="l"/>
              </a:tabLst>
            </a:pPr>
            <a:endParaRPr lang="en-US" sz="1200" dirty="0"/>
          </a:p>
        </p:txBody>
      </p:sp>
    </p:spTree>
    <p:extLst>
      <p:ext uri="{BB962C8B-B14F-4D97-AF65-F5344CB8AC3E}">
        <p14:creationId xmlns:p14="http://schemas.microsoft.com/office/powerpoint/2010/main" val="3897092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dirty="0"/>
              <a:t>Who? What? Why?</a:t>
            </a:r>
          </a:p>
        </p:txBody>
      </p:sp>
      <p:sp>
        <p:nvSpPr>
          <p:cNvPr id="8195" name="Content Placeholder 2"/>
          <p:cNvSpPr>
            <a:spLocks noGrp="1"/>
          </p:cNvSpPr>
          <p:nvPr>
            <p:ph idx="1"/>
          </p:nvPr>
        </p:nvSpPr>
        <p:spPr>
          <a:xfrm>
            <a:off x="457200" y="1295399"/>
            <a:ext cx="8229600" cy="5181599"/>
          </a:xfrm>
        </p:spPr>
        <p:txBody>
          <a:bodyPr>
            <a:normAutofit fontScale="92500"/>
          </a:bodyPr>
          <a:lstStyle/>
          <a:p>
            <a:pPr eaLnBrk="1" hangingPunct="1"/>
            <a:endParaRPr lang="en-US" sz="2400" dirty="0"/>
          </a:p>
          <a:p>
            <a:pPr eaLnBrk="1" hangingPunct="1"/>
            <a:r>
              <a:rPr lang="en-US" sz="2400" dirty="0"/>
              <a:t>Flight and Ground Support Equipment (GSE) hardware have requirements levied in Contamination Control Plans to measure the hardware outgassing rate.</a:t>
            </a:r>
          </a:p>
          <a:p>
            <a:pPr eaLnBrk="1" hangingPunct="1"/>
            <a:r>
              <a:rPr lang="en-US" sz="2400" dirty="0"/>
              <a:t>Mass transport analyses are performed to assess contamination risks to optics, detectors, and thermal surfaces. </a:t>
            </a:r>
          </a:p>
          <a:p>
            <a:pPr eaLnBrk="1" hangingPunct="1"/>
            <a:r>
              <a:rPr lang="en-US" sz="2400" dirty="0"/>
              <a:t>Conduct outgassing rate verifications in Thermal Vacuum (TV) chambers, while obtaining low space-like vacuum pressure, either as a tack onto a Thermal validation test or separate TV test.</a:t>
            </a:r>
          </a:p>
          <a:p>
            <a:pPr eaLnBrk="1" hangingPunct="1"/>
            <a:r>
              <a:rPr lang="en-US" sz="2400" dirty="0"/>
              <a:t>Bakeouts help expedite the release of volatile molecules from the bulk material. Typically, performed at maximum survival temperature of the hardware.</a:t>
            </a:r>
          </a:p>
          <a:p>
            <a:pPr eaLnBrk="1" hangingPunct="1"/>
            <a:r>
              <a:rPr lang="en-US" sz="2400" dirty="0"/>
              <a:t>Certification enables the chance to validate that the outgassing rate had been achieved at the hardware’s predicted hot operating temperature.</a:t>
            </a:r>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4</a:t>
            </a:fld>
            <a:endParaRPr lang="en-US" dirty="0"/>
          </a:p>
        </p:txBody>
      </p:sp>
      <p:sp>
        <p:nvSpPr>
          <p:cNvPr id="7" name="Footer Placeholder 5">
            <a:extLst>
              <a:ext uri="{FF2B5EF4-FFF2-40B4-BE49-F238E27FC236}">
                <a16:creationId xmlns:a16="http://schemas.microsoft.com/office/drawing/2014/main" id="{EE0B0CF4-F138-44DF-A0C6-FD0EB87AFD37}"/>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67344" y="552043"/>
            <a:ext cx="7772322" cy="685026"/>
          </a:xfrm>
          <a:noFill/>
          <a:ln/>
        </p:spPr>
        <p:txBody>
          <a:bodyPr>
            <a:noAutofit/>
          </a:bodyPr>
          <a:lstStyle/>
          <a:p>
            <a:r>
              <a:rPr lang="en-US" sz="2400" dirty="0"/>
              <a:t>Molecular Depositions Affect </a:t>
            </a:r>
            <a:br>
              <a:rPr lang="en-US" sz="2400" dirty="0"/>
            </a:br>
            <a:r>
              <a:rPr lang="en-US" sz="2400" dirty="0"/>
              <a:t>Hardware Performance and Science</a:t>
            </a:r>
          </a:p>
        </p:txBody>
      </p:sp>
      <p:sp>
        <p:nvSpPr>
          <p:cNvPr id="10243" name="Rectangle 3"/>
          <p:cNvSpPr>
            <a:spLocks noGrp="1" noChangeArrowheads="1"/>
          </p:cNvSpPr>
          <p:nvPr>
            <p:ph idx="1"/>
          </p:nvPr>
        </p:nvSpPr>
        <p:spPr>
          <a:xfrm>
            <a:off x="685839" y="1676399"/>
            <a:ext cx="8000421" cy="4632661"/>
          </a:xfrm>
          <a:noFill/>
          <a:ln/>
        </p:spPr>
        <p:txBody>
          <a:bodyPr>
            <a:normAutofit fontScale="85000" lnSpcReduction="20000"/>
          </a:bodyPr>
          <a:lstStyle/>
          <a:p>
            <a:pPr marL="460375" lvl="1" indent="-460375">
              <a:tabLst>
                <a:tab pos="460375" algn="l"/>
              </a:tabLst>
            </a:pPr>
            <a:r>
              <a:rPr lang="en-US" dirty="0"/>
              <a:t>Absorption (reduction in transmission, reflectance in optical or sensors wavelength of interest)</a:t>
            </a:r>
          </a:p>
          <a:p>
            <a:pPr marL="460375" lvl="1" indent="-460375">
              <a:tabLst>
                <a:tab pos="460375" algn="l"/>
              </a:tabLst>
            </a:pPr>
            <a:r>
              <a:rPr lang="en-US" dirty="0"/>
              <a:t>Scattering (dependent upon deposition pattern and wavelength)</a:t>
            </a:r>
          </a:p>
          <a:p>
            <a:pPr marL="460375" lvl="1" indent="-460375">
              <a:tabLst>
                <a:tab pos="460375" algn="l"/>
              </a:tabLst>
            </a:pPr>
            <a:r>
              <a:rPr lang="en-US" dirty="0"/>
              <a:t>Sticking of mechanical mechanisms (Lube loss, too much?)</a:t>
            </a:r>
          </a:p>
          <a:p>
            <a:pPr marL="460375" lvl="1" indent="-460375">
              <a:tabLst>
                <a:tab pos="460375" algn="l"/>
              </a:tabLst>
            </a:pPr>
            <a:r>
              <a:rPr lang="en-US" dirty="0"/>
              <a:t>Corrosion during ground operations (if incompatible with substrate)</a:t>
            </a:r>
          </a:p>
          <a:p>
            <a:pPr marL="460375" lvl="1" indent="-460375">
              <a:tabLst>
                <a:tab pos="460375" algn="l"/>
              </a:tabLst>
            </a:pPr>
            <a:r>
              <a:rPr lang="en-US" dirty="0"/>
              <a:t>Changes in polarization states of electromagnetic energy (acts as a thin film)</a:t>
            </a:r>
          </a:p>
          <a:p>
            <a:pPr marL="460375" lvl="1" indent="-460375">
              <a:tabLst>
                <a:tab pos="460375" algn="l"/>
              </a:tabLst>
            </a:pPr>
            <a:r>
              <a:rPr lang="en-US" dirty="0"/>
              <a:t>Attenuation or stopping of ionizing radiation before it reaches detectors </a:t>
            </a:r>
          </a:p>
          <a:p>
            <a:pPr marL="460375" lvl="1" indent="-460375">
              <a:tabLst>
                <a:tab pos="460375" algn="l"/>
              </a:tabLst>
            </a:pPr>
            <a:r>
              <a:rPr lang="en-US" dirty="0"/>
              <a:t>Localized increase in pressure resulting in catastrophic failure of high voltage components (corona discharge)</a:t>
            </a:r>
          </a:p>
          <a:p>
            <a:pPr lvl="1"/>
            <a:endParaRPr lang="en-US" dirty="0"/>
          </a:p>
          <a:p>
            <a:pPr lvl="1"/>
            <a:endParaRPr lang="en-US" dirty="0"/>
          </a:p>
          <a:p>
            <a:endParaRPr lang="en-US" dirty="0"/>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5</a:t>
            </a:fld>
            <a:endParaRPr lang="en-US" dirty="0"/>
          </a:p>
        </p:txBody>
      </p:sp>
      <p:sp>
        <p:nvSpPr>
          <p:cNvPr id="7" name="Footer Placeholder 5">
            <a:extLst>
              <a:ext uri="{FF2B5EF4-FFF2-40B4-BE49-F238E27FC236}">
                <a16:creationId xmlns:a16="http://schemas.microsoft.com/office/drawing/2014/main" id="{A9E403F7-C428-49FB-B93C-37891FFBE5C4}"/>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ln/>
        </p:spPr>
        <p:txBody>
          <a:bodyPr>
            <a:normAutofit/>
          </a:bodyPr>
          <a:lstStyle/>
          <a:p>
            <a:r>
              <a:rPr lang="en-US" sz="2400" dirty="0"/>
              <a:t>Outgassing Sources - NVR and Bulk </a:t>
            </a:r>
            <a:r>
              <a:rPr lang="en-US" sz="2400" dirty="0" err="1"/>
              <a:t>Offgassing</a:t>
            </a:r>
            <a:endParaRPr lang="en-US" sz="2400" dirty="0"/>
          </a:p>
        </p:txBody>
      </p:sp>
      <p:sp>
        <p:nvSpPr>
          <p:cNvPr id="7171" name="Rectangle 3"/>
          <p:cNvSpPr>
            <a:spLocks noGrp="1" noChangeArrowheads="1"/>
          </p:cNvSpPr>
          <p:nvPr>
            <p:ph idx="1"/>
          </p:nvPr>
        </p:nvSpPr>
        <p:spPr>
          <a:noFill/>
          <a:ln/>
        </p:spPr>
        <p:txBody>
          <a:bodyPr>
            <a:normAutofit fontScale="92500" lnSpcReduction="20000"/>
          </a:bodyPr>
          <a:lstStyle/>
          <a:p>
            <a:pPr>
              <a:lnSpc>
                <a:spcPct val="90000"/>
              </a:lnSpc>
            </a:pPr>
            <a:r>
              <a:rPr lang="en-US" dirty="0"/>
              <a:t>Non-Volatile Residue (NVR) is a condensed film or a contact transferred molecular film</a:t>
            </a:r>
            <a:endParaRPr lang="en-US" b="0" dirty="0"/>
          </a:p>
          <a:p>
            <a:pPr>
              <a:lnSpc>
                <a:spcPct val="90000"/>
              </a:lnSpc>
            </a:pPr>
            <a:r>
              <a:rPr lang="en-US" dirty="0"/>
              <a:t>On the ground, NVR or Molecular Film deposits result from two phenomena:</a:t>
            </a:r>
          </a:p>
          <a:p>
            <a:pPr lvl="1">
              <a:lnSpc>
                <a:spcPct val="90000"/>
              </a:lnSpc>
            </a:pPr>
            <a:r>
              <a:rPr lang="en-US" dirty="0"/>
              <a:t>Contact with a contaminated or contaminating surface or material — for example, fingerprints, adhesive tape residues, lubricants, residues from manufacturing processes, greases, silicones, bare hands, etc.</a:t>
            </a:r>
          </a:p>
          <a:p>
            <a:pPr lvl="1">
              <a:lnSpc>
                <a:spcPct val="90000"/>
              </a:lnSpc>
            </a:pPr>
            <a:r>
              <a:rPr lang="en-US" dirty="0"/>
              <a:t>Condensation of airborne molecular organic contamination </a:t>
            </a:r>
          </a:p>
          <a:p>
            <a:pPr lvl="2">
              <a:lnSpc>
                <a:spcPct val="90000"/>
              </a:lnSpc>
            </a:pPr>
            <a:r>
              <a:rPr lang="en-US" dirty="0"/>
              <a:t>Many materials in our environment give off volatile (gaseous) organic compounds (VOC). Examples include: paint, adhesives, machine lubricating greases, engine exhausts, solvents, plasticizers in plastics.</a:t>
            </a:r>
          </a:p>
          <a:p>
            <a:pPr lvl="2">
              <a:lnSpc>
                <a:spcPct val="90000"/>
              </a:lnSpc>
            </a:pPr>
            <a:r>
              <a:rPr lang="en-US" dirty="0"/>
              <a:t>VOCs can condense and form an NVR film on a surface whenever their concentration in the air is too high or whenever they come in contact with a cool condensing surface. Examples, include films on windows after painting and condensation on mirrors in shower</a:t>
            </a:r>
            <a:endParaRPr lang="en-US" b="0" dirty="0"/>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6</a:t>
            </a:fld>
            <a:endParaRPr lang="en-US" dirty="0"/>
          </a:p>
        </p:txBody>
      </p:sp>
      <p:sp>
        <p:nvSpPr>
          <p:cNvPr id="7" name="Footer Placeholder 5">
            <a:extLst>
              <a:ext uri="{FF2B5EF4-FFF2-40B4-BE49-F238E27FC236}">
                <a16:creationId xmlns:a16="http://schemas.microsoft.com/office/drawing/2014/main" id="{9FB5EC1B-8185-40FD-BA84-EB7A2C3EA73D}"/>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a:bodyPr>
          <a:lstStyle/>
          <a:p>
            <a:r>
              <a:rPr lang="en-US" sz="2400" dirty="0"/>
              <a:t>Outgassing Sources – NVR, </a:t>
            </a:r>
            <a:r>
              <a:rPr lang="en-US" sz="2400" dirty="0" err="1"/>
              <a:t>Offgassing</a:t>
            </a:r>
            <a:r>
              <a:rPr lang="en-US" sz="2400" dirty="0"/>
              <a:t>, Outgassing </a:t>
            </a:r>
          </a:p>
        </p:txBody>
      </p:sp>
      <p:sp>
        <p:nvSpPr>
          <p:cNvPr id="15363" name="Rectangle 3"/>
          <p:cNvSpPr>
            <a:spLocks noGrp="1" noChangeArrowheads="1"/>
          </p:cNvSpPr>
          <p:nvPr>
            <p:ph idx="1"/>
          </p:nvPr>
        </p:nvSpPr>
        <p:spPr>
          <a:xfrm>
            <a:off x="609600" y="1600200"/>
            <a:ext cx="8000422" cy="5027567"/>
          </a:xfrm>
        </p:spPr>
        <p:txBody>
          <a:bodyPr>
            <a:normAutofit fontScale="92500" lnSpcReduction="10000"/>
          </a:bodyPr>
          <a:lstStyle/>
          <a:p>
            <a:r>
              <a:rPr lang="en-US" dirty="0"/>
              <a:t>Not many contamination sensitive industries have the same level of concern for molecular contamination as the satellite industry</a:t>
            </a:r>
          </a:p>
          <a:p>
            <a:pPr lvl="2"/>
            <a:r>
              <a:rPr lang="en-US" dirty="0"/>
              <a:t>Strong solvents and commercial cleaning agents usually cannot be used to remove contaminants unlike other industries where such strong agents can be used.</a:t>
            </a:r>
          </a:p>
          <a:p>
            <a:pPr lvl="2"/>
            <a:r>
              <a:rPr lang="en-US" dirty="0"/>
              <a:t>Time to integrate satellites is very long (months, even years) as compared to most other contamination sensitive hardware </a:t>
            </a:r>
          </a:p>
          <a:p>
            <a:pPr lvl="2"/>
            <a:r>
              <a:rPr lang="en-US" dirty="0"/>
              <a:t>Sensors used in satellites can be sensitive to levels of contamination in the angstrom (1E-10 m, 1E-4 um) range</a:t>
            </a:r>
          </a:p>
          <a:p>
            <a:r>
              <a:rPr lang="en-US" dirty="0"/>
              <a:t>In vacuum, NVR / molecular films result when materials outgas from one surface and deposit onto another, usually cooler, surface. Contaminants inside electronic boxes for example can outgas and exit through openings and deposit on colder surfaces.</a:t>
            </a:r>
            <a:r>
              <a:rPr lang="en-US" b="0" dirty="0"/>
              <a:t> </a:t>
            </a:r>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7</a:t>
            </a:fld>
            <a:endParaRPr lang="en-US" dirty="0"/>
          </a:p>
        </p:txBody>
      </p:sp>
      <p:sp>
        <p:nvSpPr>
          <p:cNvPr id="7" name="Footer Placeholder 5">
            <a:extLst>
              <a:ext uri="{FF2B5EF4-FFF2-40B4-BE49-F238E27FC236}">
                <a16:creationId xmlns:a16="http://schemas.microsoft.com/office/drawing/2014/main" id="{111C493E-C051-4365-83BC-11ED27B5E245}"/>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title"/>
          </p:nvPr>
        </p:nvSpPr>
        <p:spPr>
          <a:noFill/>
          <a:ln/>
        </p:spPr>
        <p:txBody>
          <a:bodyPr>
            <a:normAutofit/>
          </a:bodyPr>
          <a:lstStyle/>
          <a:p>
            <a:r>
              <a:rPr lang="en-US" dirty="0"/>
              <a:t>M</a:t>
            </a:r>
            <a:r>
              <a:rPr lang="en-US" sz="2400" dirty="0"/>
              <a:t>olecular Outgassing and Deposition: </a:t>
            </a:r>
            <a:br>
              <a:rPr lang="en-US" sz="2400" dirty="0"/>
            </a:br>
            <a:r>
              <a:rPr lang="en-US" sz="2400" dirty="0"/>
              <a:t>A Few Mechanisms </a:t>
            </a:r>
          </a:p>
        </p:txBody>
      </p:sp>
      <p:sp>
        <p:nvSpPr>
          <p:cNvPr id="9218" name="Rectangle 2"/>
          <p:cNvSpPr>
            <a:spLocks noGrp="1" noChangeArrowheads="1"/>
          </p:cNvSpPr>
          <p:nvPr>
            <p:ph idx="1"/>
          </p:nvPr>
        </p:nvSpPr>
        <p:spPr>
          <a:xfrm>
            <a:off x="556378" y="1387064"/>
            <a:ext cx="8009668" cy="4954460"/>
          </a:xfrm>
          <a:noFill/>
          <a:ln/>
        </p:spPr>
        <p:txBody>
          <a:bodyPr/>
          <a:lstStyle/>
          <a:p>
            <a:pPr>
              <a:buFontTx/>
              <a:buNone/>
            </a:pPr>
            <a:r>
              <a:rPr lang="en-US" sz="1400" dirty="0"/>
              <a:t> </a:t>
            </a:r>
          </a:p>
        </p:txBody>
      </p:sp>
      <p:sp>
        <p:nvSpPr>
          <p:cNvPr id="9220" name="Rectangle 4"/>
          <p:cNvSpPr>
            <a:spLocks noChangeArrowheads="1"/>
          </p:cNvSpPr>
          <p:nvPr/>
        </p:nvSpPr>
        <p:spPr bwMode="auto">
          <a:xfrm>
            <a:off x="1470315" y="4176664"/>
            <a:ext cx="5314092" cy="61853"/>
          </a:xfrm>
          <a:prstGeom prst="rect">
            <a:avLst/>
          </a:prstGeom>
          <a:solidFill>
            <a:schemeClr val="accent1"/>
          </a:solidFill>
          <a:ln w="12700">
            <a:solidFill>
              <a:schemeClr val="tx1"/>
            </a:solidFill>
            <a:miter lim="800000"/>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21" name="Freeform 5"/>
          <p:cNvSpPr>
            <a:spLocks/>
          </p:cNvSpPr>
          <p:nvPr/>
        </p:nvSpPr>
        <p:spPr bwMode="auto">
          <a:xfrm>
            <a:off x="1316193" y="4244703"/>
            <a:ext cx="223476" cy="743787"/>
          </a:xfrm>
          <a:custGeom>
            <a:avLst/>
            <a:gdLst/>
            <a:ahLst/>
            <a:cxnLst>
              <a:cxn ang="0">
                <a:pos x="96" y="0"/>
              </a:cxn>
              <a:cxn ang="0">
                <a:pos x="84" y="36"/>
              </a:cxn>
              <a:cxn ang="0">
                <a:pos x="72" y="72"/>
              </a:cxn>
              <a:cxn ang="0">
                <a:pos x="72" y="108"/>
              </a:cxn>
              <a:cxn ang="0">
                <a:pos x="36" y="144"/>
              </a:cxn>
              <a:cxn ang="0">
                <a:pos x="36" y="180"/>
              </a:cxn>
              <a:cxn ang="0">
                <a:pos x="60" y="216"/>
              </a:cxn>
              <a:cxn ang="0">
                <a:pos x="96" y="216"/>
              </a:cxn>
              <a:cxn ang="0">
                <a:pos x="132" y="228"/>
              </a:cxn>
              <a:cxn ang="0">
                <a:pos x="144" y="264"/>
              </a:cxn>
              <a:cxn ang="0">
                <a:pos x="108" y="264"/>
              </a:cxn>
              <a:cxn ang="0">
                <a:pos x="72" y="288"/>
              </a:cxn>
              <a:cxn ang="0">
                <a:pos x="36" y="288"/>
              </a:cxn>
              <a:cxn ang="0">
                <a:pos x="0" y="288"/>
              </a:cxn>
              <a:cxn ang="0">
                <a:pos x="0" y="324"/>
              </a:cxn>
              <a:cxn ang="0">
                <a:pos x="0" y="360"/>
              </a:cxn>
              <a:cxn ang="0">
                <a:pos x="36" y="372"/>
              </a:cxn>
              <a:cxn ang="0">
                <a:pos x="36" y="408"/>
              </a:cxn>
              <a:cxn ang="0">
                <a:pos x="72" y="432"/>
              </a:cxn>
              <a:cxn ang="0">
                <a:pos x="96" y="468"/>
              </a:cxn>
              <a:cxn ang="0">
                <a:pos x="132" y="480"/>
              </a:cxn>
            </a:cxnLst>
            <a:rect l="0" t="0" r="r" b="b"/>
            <a:pathLst>
              <a:path w="145" h="481">
                <a:moveTo>
                  <a:pt x="96" y="0"/>
                </a:moveTo>
                <a:lnTo>
                  <a:pt x="84" y="36"/>
                </a:lnTo>
                <a:lnTo>
                  <a:pt x="72" y="72"/>
                </a:lnTo>
                <a:lnTo>
                  <a:pt x="72" y="108"/>
                </a:lnTo>
                <a:lnTo>
                  <a:pt x="36" y="144"/>
                </a:lnTo>
                <a:lnTo>
                  <a:pt x="36" y="180"/>
                </a:lnTo>
                <a:lnTo>
                  <a:pt x="60" y="216"/>
                </a:lnTo>
                <a:lnTo>
                  <a:pt x="96" y="216"/>
                </a:lnTo>
                <a:lnTo>
                  <a:pt x="132" y="228"/>
                </a:lnTo>
                <a:lnTo>
                  <a:pt x="144" y="264"/>
                </a:lnTo>
                <a:lnTo>
                  <a:pt x="108" y="264"/>
                </a:lnTo>
                <a:lnTo>
                  <a:pt x="72" y="288"/>
                </a:lnTo>
                <a:lnTo>
                  <a:pt x="36" y="288"/>
                </a:lnTo>
                <a:lnTo>
                  <a:pt x="0" y="288"/>
                </a:lnTo>
                <a:lnTo>
                  <a:pt x="0" y="324"/>
                </a:lnTo>
                <a:lnTo>
                  <a:pt x="0" y="360"/>
                </a:lnTo>
                <a:lnTo>
                  <a:pt x="36" y="372"/>
                </a:lnTo>
                <a:lnTo>
                  <a:pt x="36" y="408"/>
                </a:lnTo>
                <a:lnTo>
                  <a:pt x="72" y="432"/>
                </a:lnTo>
                <a:lnTo>
                  <a:pt x="96" y="468"/>
                </a:lnTo>
                <a:lnTo>
                  <a:pt x="132" y="480"/>
                </a:lnTo>
              </a:path>
            </a:pathLst>
          </a:custGeom>
          <a:noFill/>
          <a:ln w="12700" cap="rnd" cmpd="sng">
            <a:solidFill>
              <a:schemeClr val="tx1"/>
            </a:solidFill>
            <a:prstDash val="solid"/>
            <a:round/>
            <a:headEnd type="none" w="med" len="med"/>
            <a:tailEnd type="none" w="med" len="med"/>
          </a:ln>
          <a:effectLst/>
        </p:spPr>
        <p:txBody>
          <a:bodyPr lIns="88815" tIns="44408" rIns="88815" bIns="44408"/>
          <a:lstStyle/>
          <a:p>
            <a:pPr algn="ctr" eaLnBrk="0" hangingPunct="0"/>
            <a:endParaRPr lang="en-US" sz="1200" dirty="0">
              <a:solidFill>
                <a:srgbClr val="000000"/>
              </a:solidFill>
              <a:latin typeface="Times New Roman" charset="0"/>
            </a:endParaRPr>
          </a:p>
        </p:txBody>
      </p:sp>
      <p:sp>
        <p:nvSpPr>
          <p:cNvPr id="9222" name="Freeform 6"/>
          <p:cNvSpPr>
            <a:spLocks/>
          </p:cNvSpPr>
          <p:nvPr/>
        </p:nvSpPr>
        <p:spPr bwMode="auto">
          <a:xfrm>
            <a:off x="6716594" y="4244703"/>
            <a:ext cx="223476" cy="743787"/>
          </a:xfrm>
          <a:custGeom>
            <a:avLst/>
            <a:gdLst/>
            <a:ahLst/>
            <a:cxnLst>
              <a:cxn ang="0">
                <a:pos x="48" y="0"/>
              </a:cxn>
              <a:cxn ang="0">
                <a:pos x="60" y="36"/>
              </a:cxn>
              <a:cxn ang="0">
                <a:pos x="72" y="72"/>
              </a:cxn>
              <a:cxn ang="0">
                <a:pos x="72" y="108"/>
              </a:cxn>
              <a:cxn ang="0">
                <a:pos x="108" y="144"/>
              </a:cxn>
              <a:cxn ang="0">
                <a:pos x="108" y="180"/>
              </a:cxn>
              <a:cxn ang="0">
                <a:pos x="84" y="216"/>
              </a:cxn>
              <a:cxn ang="0">
                <a:pos x="48" y="216"/>
              </a:cxn>
              <a:cxn ang="0">
                <a:pos x="12" y="228"/>
              </a:cxn>
              <a:cxn ang="0">
                <a:pos x="0" y="264"/>
              </a:cxn>
              <a:cxn ang="0">
                <a:pos x="36" y="264"/>
              </a:cxn>
              <a:cxn ang="0">
                <a:pos x="72" y="288"/>
              </a:cxn>
              <a:cxn ang="0">
                <a:pos x="108" y="288"/>
              </a:cxn>
              <a:cxn ang="0">
                <a:pos x="144" y="288"/>
              </a:cxn>
              <a:cxn ang="0">
                <a:pos x="144" y="324"/>
              </a:cxn>
              <a:cxn ang="0">
                <a:pos x="144" y="360"/>
              </a:cxn>
              <a:cxn ang="0">
                <a:pos x="108" y="372"/>
              </a:cxn>
              <a:cxn ang="0">
                <a:pos x="108" y="408"/>
              </a:cxn>
              <a:cxn ang="0">
                <a:pos x="72" y="432"/>
              </a:cxn>
              <a:cxn ang="0">
                <a:pos x="48" y="468"/>
              </a:cxn>
              <a:cxn ang="0">
                <a:pos x="12" y="480"/>
              </a:cxn>
            </a:cxnLst>
            <a:rect l="0" t="0" r="r" b="b"/>
            <a:pathLst>
              <a:path w="145" h="481">
                <a:moveTo>
                  <a:pt x="48" y="0"/>
                </a:moveTo>
                <a:lnTo>
                  <a:pt x="60" y="36"/>
                </a:lnTo>
                <a:lnTo>
                  <a:pt x="72" y="72"/>
                </a:lnTo>
                <a:lnTo>
                  <a:pt x="72" y="108"/>
                </a:lnTo>
                <a:lnTo>
                  <a:pt x="108" y="144"/>
                </a:lnTo>
                <a:lnTo>
                  <a:pt x="108" y="180"/>
                </a:lnTo>
                <a:lnTo>
                  <a:pt x="84" y="216"/>
                </a:lnTo>
                <a:lnTo>
                  <a:pt x="48" y="216"/>
                </a:lnTo>
                <a:lnTo>
                  <a:pt x="12" y="228"/>
                </a:lnTo>
                <a:lnTo>
                  <a:pt x="0" y="264"/>
                </a:lnTo>
                <a:lnTo>
                  <a:pt x="36" y="264"/>
                </a:lnTo>
                <a:lnTo>
                  <a:pt x="72" y="288"/>
                </a:lnTo>
                <a:lnTo>
                  <a:pt x="108" y="288"/>
                </a:lnTo>
                <a:lnTo>
                  <a:pt x="144" y="288"/>
                </a:lnTo>
                <a:lnTo>
                  <a:pt x="144" y="324"/>
                </a:lnTo>
                <a:lnTo>
                  <a:pt x="144" y="360"/>
                </a:lnTo>
                <a:lnTo>
                  <a:pt x="108" y="372"/>
                </a:lnTo>
                <a:lnTo>
                  <a:pt x="108" y="408"/>
                </a:lnTo>
                <a:lnTo>
                  <a:pt x="72" y="432"/>
                </a:lnTo>
                <a:lnTo>
                  <a:pt x="48" y="468"/>
                </a:lnTo>
                <a:lnTo>
                  <a:pt x="12" y="480"/>
                </a:lnTo>
              </a:path>
            </a:pathLst>
          </a:custGeom>
          <a:noFill/>
          <a:ln w="12700" cap="rnd" cmpd="sng">
            <a:solidFill>
              <a:schemeClr val="tx1"/>
            </a:solidFill>
            <a:prstDash val="solid"/>
            <a:round/>
            <a:headEnd type="none" w="med" len="med"/>
            <a:tailEnd type="none" w="med" len="med"/>
          </a:ln>
          <a:effectLst/>
        </p:spPr>
        <p:txBody>
          <a:bodyPr lIns="88815" tIns="44408" rIns="88815" bIns="44408"/>
          <a:lstStyle/>
          <a:p>
            <a:pPr algn="ctr" eaLnBrk="0" hangingPunct="0"/>
            <a:endParaRPr lang="en-US" sz="1200" dirty="0">
              <a:solidFill>
                <a:srgbClr val="000000"/>
              </a:solidFill>
              <a:latin typeface="Times New Roman" charset="0"/>
            </a:endParaRPr>
          </a:p>
        </p:txBody>
      </p:sp>
      <p:sp>
        <p:nvSpPr>
          <p:cNvPr id="9223" name="Rectangle 7"/>
          <p:cNvSpPr>
            <a:spLocks noChangeArrowheads="1"/>
          </p:cNvSpPr>
          <p:nvPr/>
        </p:nvSpPr>
        <p:spPr bwMode="auto">
          <a:xfrm>
            <a:off x="1470315" y="4918895"/>
            <a:ext cx="5314092" cy="61853"/>
          </a:xfrm>
          <a:prstGeom prst="rect">
            <a:avLst/>
          </a:prstGeom>
          <a:solidFill>
            <a:schemeClr val="accent1"/>
          </a:solidFill>
          <a:ln w="12700">
            <a:solidFill>
              <a:schemeClr val="tx1"/>
            </a:solidFill>
            <a:miter lim="800000"/>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24" name="Oval 8"/>
          <p:cNvSpPr>
            <a:spLocks noChangeArrowheads="1"/>
          </p:cNvSpPr>
          <p:nvPr/>
        </p:nvSpPr>
        <p:spPr bwMode="auto">
          <a:xfrm>
            <a:off x="1692259" y="4472014"/>
            <a:ext cx="135626" cy="139170"/>
          </a:xfrm>
          <a:prstGeom prst="ellipse">
            <a:avLst/>
          </a:prstGeom>
          <a:solidFill>
            <a:schemeClr val="accent1"/>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25" name="Oval 9"/>
          <p:cNvSpPr>
            <a:spLocks noChangeArrowheads="1"/>
          </p:cNvSpPr>
          <p:nvPr/>
        </p:nvSpPr>
        <p:spPr bwMode="auto">
          <a:xfrm>
            <a:off x="2062139" y="4396244"/>
            <a:ext cx="135626" cy="139170"/>
          </a:xfrm>
          <a:prstGeom prst="ellipse">
            <a:avLst/>
          </a:prstGeom>
          <a:solidFill>
            <a:schemeClr val="accent1"/>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26" name="Oval 10"/>
          <p:cNvSpPr>
            <a:spLocks noChangeArrowheads="1"/>
          </p:cNvSpPr>
          <p:nvPr/>
        </p:nvSpPr>
        <p:spPr bwMode="auto">
          <a:xfrm>
            <a:off x="3467733" y="3752958"/>
            <a:ext cx="135626" cy="139170"/>
          </a:xfrm>
          <a:prstGeom prst="ellipse">
            <a:avLst/>
          </a:prstGeom>
          <a:solidFill>
            <a:schemeClr val="accent1"/>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27" name="Oval 11"/>
          <p:cNvSpPr>
            <a:spLocks noChangeArrowheads="1"/>
          </p:cNvSpPr>
          <p:nvPr/>
        </p:nvSpPr>
        <p:spPr bwMode="auto">
          <a:xfrm>
            <a:off x="3467733" y="3618426"/>
            <a:ext cx="98637" cy="119068"/>
          </a:xfrm>
          <a:prstGeom prst="ellipse">
            <a:avLst/>
          </a:prstGeom>
          <a:solidFill>
            <a:schemeClr val="accent1"/>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28" name="Oval 12"/>
          <p:cNvSpPr>
            <a:spLocks noChangeArrowheads="1"/>
          </p:cNvSpPr>
          <p:nvPr/>
        </p:nvSpPr>
        <p:spPr bwMode="auto">
          <a:xfrm>
            <a:off x="2358058" y="4775094"/>
            <a:ext cx="135626" cy="139170"/>
          </a:xfrm>
          <a:prstGeom prst="ellipse">
            <a:avLst/>
          </a:prstGeom>
          <a:solidFill>
            <a:schemeClr val="accent1"/>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29" name="Oval 13"/>
          <p:cNvSpPr>
            <a:spLocks noChangeArrowheads="1"/>
          </p:cNvSpPr>
          <p:nvPr/>
        </p:nvSpPr>
        <p:spPr bwMode="auto">
          <a:xfrm>
            <a:off x="2579996" y="4244693"/>
            <a:ext cx="135626" cy="139170"/>
          </a:xfrm>
          <a:prstGeom prst="ellipse">
            <a:avLst/>
          </a:prstGeom>
          <a:solidFill>
            <a:schemeClr val="accent1"/>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30" name="Oval 14"/>
          <p:cNvSpPr>
            <a:spLocks noChangeArrowheads="1"/>
          </p:cNvSpPr>
          <p:nvPr/>
        </p:nvSpPr>
        <p:spPr bwMode="auto">
          <a:xfrm>
            <a:off x="2801920" y="4168922"/>
            <a:ext cx="135626" cy="139170"/>
          </a:xfrm>
          <a:prstGeom prst="ellipse">
            <a:avLst/>
          </a:prstGeom>
          <a:solidFill>
            <a:schemeClr val="accent1"/>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31" name="Oval 15"/>
          <p:cNvSpPr>
            <a:spLocks noChangeArrowheads="1"/>
          </p:cNvSpPr>
          <p:nvPr/>
        </p:nvSpPr>
        <p:spPr bwMode="auto">
          <a:xfrm>
            <a:off x="3171815" y="4662211"/>
            <a:ext cx="135626" cy="139170"/>
          </a:xfrm>
          <a:prstGeom prst="ellipse">
            <a:avLst/>
          </a:prstGeom>
          <a:solidFill>
            <a:schemeClr val="accent1"/>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32" name="Oval 16"/>
          <p:cNvSpPr>
            <a:spLocks noChangeArrowheads="1"/>
          </p:cNvSpPr>
          <p:nvPr/>
        </p:nvSpPr>
        <p:spPr bwMode="auto">
          <a:xfrm>
            <a:off x="3171815" y="4168922"/>
            <a:ext cx="135626" cy="139170"/>
          </a:xfrm>
          <a:prstGeom prst="ellipse">
            <a:avLst/>
          </a:prstGeom>
          <a:solidFill>
            <a:schemeClr val="accent1"/>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33" name="Oval 17"/>
          <p:cNvSpPr>
            <a:spLocks noChangeArrowheads="1"/>
          </p:cNvSpPr>
          <p:nvPr/>
        </p:nvSpPr>
        <p:spPr bwMode="auto">
          <a:xfrm>
            <a:off x="3772885" y="3043192"/>
            <a:ext cx="135626" cy="139170"/>
          </a:xfrm>
          <a:prstGeom prst="ellipse">
            <a:avLst/>
          </a:prstGeom>
          <a:solidFill>
            <a:schemeClr val="accent1"/>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34" name="Oval 18"/>
          <p:cNvSpPr>
            <a:spLocks noChangeArrowheads="1"/>
          </p:cNvSpPr>
          <p:nvPr/>
        </p:nvSpPr>
        <p:spPr bwMode="auto">
          <a:xfrm>
            <a:off x="3467733" y="4547785"/>
            <a:ext cx="135626" cy="139170"/>
          </a:xfrm>
          <a:prstGeom prst="ellipse">
            <a:avLst/>
          </a:prstGeom>
          <a:solidFill>
            <a:schemeClr val="accent1"/>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35" name="Oval 19"/>
          <p:cNvSpPr>
            <a:spLocks noChangeArrowheads="1"/>
          </p:cNvSpPr>
          <p:nvPr/>
        </p:nvSpPr>
        <p:spPr bwMode="auto">
          <a:xfrm>
            <a:off x="2727942" y="4699325"/>
            <a:ext cx="135626" cy="139170"/>
          </a:xfrm>
          <a:prstGeom prst="ellipse">
            <a:avLst/>
          </a:prstGeom>
          <a:solidFill>
            <a:schemeClr val="accent1"/>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grpSp>
        <p:nvGrpSpPr>
          <p:cNvPr id="2" name="Group 32"/>
          <p:cNvGrpSpPr>
            <a:grpSpLocks/>
          </p:cNvGrpSpPr>
          <p:nvPr/>
        </p:nvGrpSpPr>
        <p:grpSpPr bwMode="auto">
          <a:xfrm>
            <a:off x="3763645" y="4243146"/>
            <a:ext cx="1911101" cy="745334"/>
            <a:chOff x="2442" y="2744"/>
            <a:chExt cx="1240" cy="482"/>
          </a:xfrm>
        </p:grpSpPr>
        <p:sp>
          <p:nvSpPr>
            <p:cNvPr id="9236" name="Oval 20"/>
            <p:cNvSpPr>
              <a:spLocks noChangeArrowheads="1"/>
            </p:cNvSpPr>
            <p:nvPr/>
          </p:nvSpPr>
          <p:spPr bwMode="auto">
            <a:xfrm>
              <a:off x="3594" y="2940"/>
              <a:ext cx="88"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37" name="Oval 21"/>
            <p:cNvSpPr>
              <a:spLocks noChangeArrowheads="1"/>
            </p:cNvSpPr>
            <p:nvPr/>
          </p:nvSpPr>
          <p:spPr bwMode="auto">
            <a:xfrm>
              <a:off x="3354" y="2989"/>
              <a:ext cx="88"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38" name="Oval 22"/>
            <p:cNvSpPr>
              <a:spLocks noChangeArrowheads="1"/>
            </p:cNvSpPr>
            <p:nvPr/>
          </p:nvSpPr>
          <p:spPr bwMode="auto">
            <a:xfrm>
              <a:off x="3354" y="2793"/>
              <a:ext cx="88"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39" name="Oval 23"/>
            <p:cNvSpPr>
              <a:spLocks noChangeArrowheads="1"/>
            </p:cNvSpPr>
            <p:nvPr/>
          </p:nvSpPr>
          <p:spPr bwMode="auto">
            <a:xfrm>
              <a:off x="3114" y="2940"/>
              <a:ext cx="88"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40" name="Oval 24"/>
            <p:cNvSpPr>
              <a:spLocks noChangeArrowheads="1"/>
            </p:cNvSpPr>
            <p:nvPr/>
          </p:nvSpPr>
          <p:spPr bwMode="auto">
            <a:xfrm>
              <a:off x="3162" y="2744"/>
              <a:ext cx="88"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41" name="Oval 25"/>
            <p:cNvSpPr>
              <a:spLocks noChangeArrowheads="1"/>
            </p:cNvSpPr>
            <p:nvPr/>
          </p:nvSpPr>
          <p:spPr bwMode="auto">
            <a:xfrm>
              <a:off x="3018" y="3087"/>
              <a:ext cx="88"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42" name="Oval 26"/>
            <p:cNvSpPr>
              <a:spLocks noChangeArrowheads="1"/>
            </p:cNvSpPr>
            <p:nvPr/>
          </p:nvSpPr>
          <p:spPr bwMode="auto">
            <a:xfrm>
              <a:off x="2874" y="3136"/>
              <a:ext cx="88"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43" name="Oval 27"/>
            <p:cNvSpPr>
              <a:spLocks noChangeArrowheads="1"/>
            </p:cNvSpPr>
            <p:nvPr/>
          </p:nvSpPr>
          <p:spPr bwMode="auto">
            <a:xfrm>
              <a:off x="2634" y="2818"/>
              <a:ext cx="88"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44" name="Oval 28"/>
            <p:cNvSpPr>
              <a:spLocks noChangeArrowheads="1"/>
            </p:cNvSpPr>
            <p:nvPr/>
          </p:nvSpPr>
          <p:spPr bwMode="auto">
            <a:xfrm>
              <a:off x="2634" y="3136"/>
              <a:ext cx="88"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45" name="Oval 29"/>
            <p:cNvSpPr>
              <a:spLocks noChangeArrowheads="1"/>
            </p:cNvSpPr>
            <p:nvPr/>
          </p:nvSpPr>
          <p:spPr bwMode="auto">
            <a:xfrm>
              <a:off x="2730" y="2891"/>
              <a:ext cx="88"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46" name="Oval 30"/>
            <p:cNvSpPr>
              <a:spLocks noChangeArrowheads="1"/>
            </p:cNvSpPr>
            <p:nvPr/>
          </p:nvSpPr>
          <p:spPr bwMode="auto">
            <a:xfrm>
              <a:off x="2442" y="2891"/>
              <a:ext cx="88"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47" name="Oval 31"/>
            <p:cNvSpPr>
              <a:spLocks noChangeArrowheads="1"/>
            </p:cNvSpPr>
            <p:nvPr/>
          </p:nvSpPr>
          <p:spPr bwMode="auto">
            <a:xfrm>
              <a:off x="2922" y="2793"/>
              <a:ext cx="88"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grpSp>
      <p:grpSp>
        <p:nvGrpSpPr>
          <p:cNvPr id="3" name="Group 45"/>
          <p:cNvGrpSpPr>
            <a:grpSpLocks/>
          </p:cNvGrpSpPr>
          <p:nvPr/>
        </p:nvGrpSpPr>
        <p:grpSpPr bwMode="auto">
          <a:xfrm>
            <a:off x="5021262" y="4243146"/>
            <a:ext cx="1985079" cy="745334"/>
            <a:chOff x="3258" y="2744"/>
            <a:chExt cx="1288" cy="482"/>
          </a:xfrm>
        </p:grpSpPr>
        <p:sp>
          <p:nvSpPr>
            <p:cNvPr id="9249" name="Oval 33"/>
            <p:cNvSpPr>
              <a:spLocks noChangeArrowheads="1"/>
            </p:cNvSpPr>
            <p:nvPr/>
          </p:nvSpPr>
          <p:spPr bwMode="auto">
            <a:xfrm>
              <a:off x="4455" y="2940"/>
              <a:ext cx="91"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50" name="Oval 34"/>
            <p:cNvSpPr>
              <a:spLocks noChangeArrowheads="1"/>
            </p:cNvSpPr>
            <p:nvPr/>
          </p:nvSpPr>
          <p:spPr bwMode="auto">
            <a:xfrm>
              <a:off x="4205" y="2989"/>
              <a:ext cx="92"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51" name="Oval 35"/>
            <p:cNvSpPr>
              <a:spLocks noChangeArrowheads="1"/>
            </p:cNvSpPr>
            <p:nvPr/>
          </p:nvSpPr>
          <p:spPr bwMode="auto">
            <a:xfrm>
              <a:off x="4205" y="2793"/>
              <a:ext cx="92"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52" name="Oval 36"/>
            <p:cNvSpPr>
              <a:spLocks noChangeArrowheads="1"/>
            </p:cNvSpPr>
            <p:nvPr/>
          </p:nvSpPr>
          <p:spPr bwMode="auto">
            <a:xfrm>
              <a:off x="3956" y="2940"/>
              <a:ext cx="92"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53" name="Oval 37"/>
            <p:cNvSpPr>
              <a:spLocks noChangeArrowheads="1"/>
            </p:cNvSpPr>
            <p:nvPr/>
          </p:nvSpPr>
          <p:spPr bwMode="auto">
            <a:xfrm>
              <a:off x="4005" y="2744"/>
              <a:ext cx="92"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54" name="Oval 38"/>
            <p:cNvSpPr>
              <a:spLocks noChangeArrowheads="1"/>
            </p:cNvSpPr>
            <p:nvPr/>
          </p:nvSpPr>
          <p:spPr bwMode="auto">
            <a:xfrm>
              <a:off x="3856" y="3087"/>
              <a:ext cx="92"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55" name="Oval 39"/>
            <p:cNvSpPr>
              <a:spLocks noChangeArrowheads="1"/>
            </p:cNvSpPr>
            <p:nvPr/>
          </p:nvSpPr>
          <p:spPr bwMode="auto">
            <a:xfrm>
              <a:off x="3707" y="3136"/>
              <a:ext cx="92"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56" name="Oval 40"/>
            <p:cNvSpPr>
              <a:spLocks noChangeArrowheads="1"/>
            </p:cNvSpPr>
            <p:nvPr/>
          </p:nvSpPr>
          <p:spPr bwMode="auto">
            <a:xfrm>
              <a:off x="3457" y="2818"/>
              <a:ext cx="92"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57" name="Oval 41"/>
            <p:cNvSpPr>
              <a:spLocks noChangeArrowheads="1"/>
            </p:cNvSpPr>
            <p:nvPr/>
          </p:nvSpPr>
          <p:spPr bwMode="auto">
            <a:xfrm>
              <a:off x="3457" y="3136"/>
              <a:ext cx="92"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58" name="Oval 42"/>
            <p:cNvSpPr>
              <a:spLocks noChangeArrowheads="1"/>
            </p:cNvSpPr>
            <p:nvPr/>
          </p:nvSpPr>
          <p:spPr bwMode="auto">
            <a:xfrm>
              <a:off x="3557" y="2891"/>
              <a:ext cx="92"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59" name="Oval 43"/>
            <p:cNvSpPr>
              <a:spLocks noChangeArrowheads="1"/>
            </p:cNvSpPr>
            <p:nvPr/>
          </p:nvSpPr>
          <p:spPr bwMode="auto">
            <a:xfrm>
              <a:off x="3258" y="2891"/>
              <a:ext cx="91"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60" name="Oval 44"/>
            <p:cNvSpPr>
              <a:spLocks noChangeArrowheads="1"/>
            </p:cNvSpPr>
            <p:nvPr/>
          </p:nvSpPr>
          <p:spPr bwMode="auto">
            <a:xfrm>
              <a:off x="3756" y="2793"/>
              <a:ext cx="92" cy="90"/>
            </a:xfrm>
            <a:prstGeom prst="ellipse">
              <a:avLst/>
            </a:prstGeom>
            <a:solidFill>
              <a:schemeClr val="accent1"/>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grpSp>
      <p:grpSp>
        <p:nvGrpSpPr>
          <p:cNvPr id="4" name="Group 58"/>
          <p:cNvGrpSpPr>
            <a:grpSpLocks/>
          </p:cNvGrpSpPr>
          <p:nvPr/>
        </p:nvGrpSpPr>
        <p:grpSpPr bwMode="auto">
          <a:xfrm>
            <a:off x="1692248" y="2535991"/>
            <a:ext cx="1405584" cy="366482"/>
            <a:chOff x="1098" y="1640"/>
            <a:chExt cx="912" cy="237"/>
          </a:xfrm>
        </p:grpSpPr>
        <p:sp>
          <p:nvSpPr>
            <p:cNvPr id="9262" name="Oval 46"/>
            <p:cNvSpPr>
              <a:spLocks noChangeArrowheads="1"/>
            </p:cNvSpPr>
            <p:nvPr/>
          </p:nvSpPr>
          <p:spPr bwMode="auto">
            <a:xfrm>
              <a:off x="1098" y="1739"/>
              <a:ext cx="72" cy="39"/>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63" name="Oval 47"/>
            <p:cNvSpPr>
              <a:spLocks noChangeArrowheads="1"/>
            </p:cNvSpPr>
            <p:nvPr/>
          </p:nvSpPr>
          <p:spPr bwMode="auto">
            <a:xfrm>
              <a:off x="1278" y="1714"/>
              <a:ext cx="52" cy="41"/>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64" name="Oval 48"/>
            <p:cNvSpPr>
              <a:spLocks noChangeArrowheads="1"/>
            </p:cNvSpPr>
            <p:nvPr/>
          </p:nvSpPr>
          <p:spPr bwMode="auto">
            <a:xfrm>
              <a:off x="1278" y="1813"/>
              <a:ext cx="52" cy="39"/>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65" name="Oval 49"/>
            <p:cNvSpPr>
              <a:spLocks noChangeArrowheads="1"/>
            </p:cNvSpPr>
            <p:nvPr/>
          </p:nvSpPr>
          <p:spPr bwMode="auto">
            <a:xfrm>
              <a:off x="1458" y="1739"/>
              <a:ext cx="52" cy="39"/>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66" name="Oval 50"/>
            <p:cNvSpPr>
              <a:spLocks noChangeArrowheads="1"/>
            </p:cNvSpPr>
            <p:nvPr/>
          </p:nvSpPr>
          <p:spPr bwMode="auto">
            <a:xfrm>
              <a:off x="1418" y="1836"/>
              <a:ext cx="52" cy="41"/>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67" name="Oval 51"/>
            <p:cNvSpPr>
              <a:spLocks noChangeArrowheads="1"/>
            </p:cNvSpPr>
            <p:nvPr/>
          </p:nvSpPr>
          <p:spPr bwMode="auto">
            <a:xfrm>
              <a:off x="1518" y="1665"/>
              <a:ext cx="72" cy="41"/>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68" name="Oval 52"/>
            <p:cNvSpPr>
              <a:spLocks noChangeArrowheads="1"/>
            </p:cNvSpPr>
            <p:nvPr/>
          </p:nvSpPr>
          <p:spPr bwMode="auto">
            <a:xfrm>
              <a:off x="1638" y="1640"/>
              <a:ext cx="52" cy="41"/>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69" name="Oval 53"/>
            <p:cNvSpPr>
              <a:spLocks noChangeArrowheads="1"/>
            </p:cNvSpPr>
            <p:nvPr/>
          </p:nvSpPr>
          <p:spPr bwMode="auto">
            <a:xfrm>
              <a:off x="1798" y="1799"/>
              <a:ext cx="72" cy="42"/>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70" name="Oval 54"/>
            <p:cNvSpPr>
              <a:spLocks noChangeArrowheads="1"/>
            </p:cNvSpPr>
            <p:nvPr/>
          </p:nvSpPr>
          <p:spPr bwMode="auto">
            <a:xfrm>
              <a:off x="1798" y="1640"/>
              <a:ext cx="72" cy="41"/>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71" name="Oval 55"/>
            <p:cNvSpPr>
              <a:spLocks noChangeArrowheads="1"/>
            </p:cNvSpPr>
            <p:nvPr/>
          </p:nvSpPr>
          <p:spPr bwMode="auto">
            <a:xfrm>
              <a:off x="1738" y="1763"/>
              <a:ext cx="52" cy="42"/>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72" name="Oval 56"/>
            <p:cNvSpPr>
              <a:spLocks noChangeArrowheads="1"/>
            </p:cNvSpPr>
            <p:nvPr/>
          </p:nvSpPr>
          <p:spPr bwMode="auto">
            <a:xfrm>
              <a:off x="1938" y="1763"/>
              <a:ext cx="72" cy="42"/>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73" name="Oval 57"/>
            <p:cNvSpPr>
              <a:spLocks noChangeArrowheads="1"/>
            </p:cNvSpPr>
            <p:nvPr/>
          </p:nvSpPr>
          <p:spPr bwMode="auto">
            <a:xfrm>
              <a:off x="1598" y="1813"/>
              <a:ext cx="52" cy="39"/>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grpSp>
      <p:grpSp>
        <p:nvGrpSpPr>
          <p:cNvPr id="5" name="Group 71"/>
          <p:cNvGrpSpPr>
            <a:grpSpLocks/>
          </p:cNvGrpSpPr>
          <p:nvPr/>
        </p:nvGrpSpPr>
        <p:grpSpPr bwMode="auto">
          <a:xfrm>
            <a:off x="4078042" y="2517435"/>
            <a:ext cx="1467232" cy="366482"/>
            <a:chOff x="2646" y="1628"/>
            <a:chExt cx="952" cy="237"/>
          </a:xfrm>
        </p:grpSpPr>
        <p:sp>
          <p:nvSpPr>
            <p:cNvPr id="9275" name="Oval 59"/>
            <p:cNvSpPr>
              <a:spLocks noChangeArrowheads="1"/>
            </p:cNvSpPr>
            <p:nvPr/>
          </p:nvSpPr>
          <p:spPr bwMode="auto">
            <a:xfrm>
              <a:off x="2646" y="1727"/>
              <a:ext cx="72" cy="39"/>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76" name="Oval 60"/>
            <p:cNvSpPr>
              <a:spLocks noChangeArrowheads="1"/>
            </p:cNvSpPr>
            <p:nvPr/>
          </p:nvSpPr>
          <p:spPr bwMode="auto">
            <a:xfrm>
              <a:off x="2826" y="1751"/>
              <a:ext cx="72" cy="42"/>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77" name="Oval 61"/>
            <p:cNvSpPr>
              <a:spLocks noChangeArrowheads="1"/>
            </p:cNvSpPr>
            <p:nvPr/>
          </p:nvSpPr>
          <p:spPr bwMode="auto">
            <a:xfrm>
              <a:off x="2826" y="1653"/>
              <a:ext cx="72" cy="41"/>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78" name="Oval 62"/>
            <p:cNvSpPr>
              <a:spLocks noChangeArrowheads="1"/>
            </p:cNvSpPr>
            <p:nvPr/>
          </p:nvSpPr>
          <p:spPr bwMode="auto">
            <a:xfrm>
              <a:off x="3006" y="1727"/>
              <a:ext cx="72" cy="39"/>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79" name="Oval 63"/>
            <p:cNvSpPr>
              <a:spLocks noChangeArrowheads="1"/>
            </p:cNvSpPr>
            <p:nvPr/>
          </p:nvSpPr>
          <p:spPr bwMode="auto">
            <a:xfrm>
              <a:off x="2986" y="1628"/>
              <a:ext cx="52" cy="41"/>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80" name="Oval 64"/>
            <p:cNvSpPr>
              <a:spLocks noChangeArrowheads="1"/>
            </p:cNvSpPr>
            <p:nvPr/>
          </p:nvSpPr>
          <p:spPr bwMode="auto">
            <a:xfrm>
              <a:off x="3086" y="1801"/>
              <a:ext cx="72" cy="39"/>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81" name="Oval 65"/>
            <p:cNvSpPr>
              <a:spLocks noChangeArrowheads="1"/>
            </p:cNvSpPr>
            <p:nvPr/>
          </p:nvSpPr>
          <p:spPr bwMode="auto">
            <a:xfrm>
              <a:off x="3206" y="1824"/>
              <a:ext cx="52" cy="41"/>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82" name="Oval 66"/>
            <p:cNvSpPr>
              <a:spLocks noChangeArrowheads="1"/>
            </p:cNvSpPr>
            <p:nvPr/>
          </p:nvSpPr>
          <p:spPr bwMode="auto">
            <a:xfrm>
              <a:off x="3386" y="1666"/>
              <a:ext cx="72" cy="40"/>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83" name="Oval 67"/>
            <p:cNvSpPr>
              <a:spLocks noChangeArrowheads="1"/>
            </p:cNvSpPr>
            <p:nvPr/>
          </p:nvSpPr>
          <p:spPr bwMode="auto">
            <a:xfrm>
              <a:off x="3386" y="1824"/>
              <a:ext cx="72" cy="41"/>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84" name="Oval 68"/>
            <p:cNvSpPr>
              <a:spLocks noChangeArrowheads="1"/>
            </p:cNvSpPr>
            <p:nvPr/>
          </p:nvSpPr>
          <p:spPr bwMode="auto">
            <a:xfrm>
              <a:off x="3306" y="1702"/>
              <a:ext cx="72" cy="41"/>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85" name="Oval 69"/>
            <p:cNvSpPr>
              <a:spLocks noChangeArrowheads="1"/>
            </p:cNvSpPr>
            <p:nvPr/>
          </p:nvSpPr>
          <p:spPr bwMode="auto">
            <a:xfrm>
              <a:off x="3526" y="1702"/>
              <a:ext cx="72" cy="41"/>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286" name="Oval 70"/>
            <p:cNvSpPr>
              <a:spLocks noChangeArrowheads="1"/>
            </p:cNvSpPr>
            <p:nvPr/>
          </p:nvSpPr>
          <p:spPr bwMode="auto">
            <a:xfrm>
              <a:off x="3166" y="1653"/>
              <a:ext cx="72" cy="41"/>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grpSp>
      <p:sp>
        <p:nvSpPr>
          <p:cNvPr id="9288" name="Rectangle 72"/>
          <p:cNvSpPr>
            <a:spLocks noChangeArrowheads="1"/>
          </p:cNvSpPr>
          <p:nvPr/>
        </p:nvSpPr>
        <p:spPr bwMode="auto">
          <a:xfrm>
            <a:off x="1581281" y="2469499"/>
            <a:ext cx="3908509" cy="80409"/>
          </a:xfrm>
          <a:prstGeom prst="rect">
            <a:avLst/>
          </a:prstGeom>
          <a:solidFill>
            <a:srgbClr val="D32925"/>
          </a:solidFill>
          <a:ln w="12700">
            <a:solidFill>
              <a:schemeClr val="tx1"/>
            </a:solidFill>
            <a:miter lim="800000"/>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89" name="Freeform 73"/>
          <p:cNvSpPr>
            <a:spLocks/>
          </p:cNvSpPr>
          <p:nvPr/>
        </p:nvSpPr>
        <p:spPr bwMode="auto">
          <a:xfrm>
            <a:off x="1482654" y="2444768"/>
            <a:ext cx="389927" cy="502559"/>
          </a:xfrm>
          <a:custGeom>
            <a:avLst/>
            <a:gdLst/>
            <a:ahLst/>
            <a:cxnLst>
              <a:cxn ang="0">
                <a:pos x="192" y="0"/>
              </a:cxn>
              <a:cxn ang="0">
                <a:pos x="156" y="12"/>
              </a:cxn>
              <a:cxn ang="0">
                <a:pos x="120" y="36"/>
              </a:cxn>
              <a:cxn ang="0">
                <a:pos x="84" y="48"/>
              </a:cxn>
              <a:cxn ang="0">
                <a:pos x="72" y="84"/>
              </a:cxn>
              <a:cxn ang="0">
                <a:pos x="36" y="120"/>
              </a:cxn>
              <a:cxn ang="0">
                <a:pos x="12" y="156"/>
              </a:cxn>
              <a:cxn ang="0">
                <a:pos x="0" y="192"/>
              </a:cxn>
              <a:cxn ang="0">
                <a:pos x="36" y="228"/>
              </a:cxn>
              <a:cxn ang="0">
                <a:pos x="72" y="228"/>
              </a:cxn>
              <a:cxn ang="0">
                <a:pos x="96" y="264"/>
              </a:cxn>
              <a:cxn ang="0">
                <a:pos x="84" y="300"/>
              </a:cxn>
              <a:cxn ang="0">
                <a:pos x="132" y="324"/>
              </a:cxn>
              <a:cxn ang="0">
                <a:pos x="168" y="324"/>
              </a:cxn>
              <a:cxn ang="0">
                <a:pos x="216" y="324"/>
              </a:cxn>
              <a:cxn ang="0">
                <a:pos x="252" y="324"/>
              </a:cxn>
            </a:cxnLst>
            <a:rect l="0" t="0" r="r" b="b"/>
            <a:pathLst>
              <a:path w="253" h="325">
                <a:moveTo>
                  <a:pt x="192" y="0"/>
                </a:moveTo>
                <a:lnTo>
                  <a:pt x="156" y="12"/>
                </a:lnTo>
                <a:lnTo>
                  <a:pt x="120" y="36"/>
                </a:lnTo>
                <a:lnTo>
                  <a:pt x="84" y="48"/>
                </a:lnTo>
                <a:lnTo>
                  <a:pt x="72" y="84"/>
                </a:lnTo>
                <a:lnTo>
                  <a:pt x="36" y="120"/>
                </a:lnTo>
                <a:lnTo>
                  <a:pt x="12" y="156"/>
                </a:lnTo>
                <a:lnTo>
                  <a:pt x="0" y="192"/>
                </a:lnTo>
                <a:lnTo>
                  <a:pt x="36" y="228"/>
                </a:lnTo>
                <a:lnTo>
                  <a:pt x="72" y="228"/>
                </a:lnTo>
                <a:lnTo>
                  <a:pt x="96" y="264"/>
                </a:lnTo>
                <a:lnTo>
                  <a:pt x="84" y="300"/>
                </a:lnTo>
                <a:lnTo>
                  <a:pt x="132" y="324"/>
                </a:lnTo>
                <a:lnTo>
                  <a:pt x="168" y="324"/>
                </a:lnTo>
                <a:lnTo>
                  <a:pt x="216" y="324"/>
                </a:lnTo>
                <a:lnTo>
                  <a:pt x="252" y="324"/>
                </a:lnTo>
              </a:path>
            </a:pathLst>
          </a:custGeom>
          <a:noFill/>
          <a:ln w="12700" cap="rnd" cmpd="sng">
            <a:solidFill>
              <a:schemeClr val="tx1"/>
            </a:solidFill>
            <a:prstDash val="solid"/>
            <a:round/>
            <a:headEnd type="none" w="med" len="med"/>
            <a:tailEnd type="none" w="med" len="med"/>
          </a:ln>
          <a:effectLst/>
        </p:spPr>
        <p:txBody>
          <a:bodyPr lIns="88815" tIns="44408" rIns="88815" bIns="44408"/>
          <a:lstStyle/>
          <a:p>
            <a:pPr algn="ctr" eaLnBrk="0" hangingPunct="0"/>
            <a:endParaRPr lang="en-US" sz="1200" dirty="0">
              <a:solidFill>
                <a:srgbClr val="000000"/>
              </a:solidFill>
              <a:latin typeface="Times New Roman" charset="0"/>
            </a:endParaRPr>
          </a:p>
        </p:txBody>
      </p:sp>
      <p:sp>
        <p:nvSpPr>
          <p:cNvPr id="9290" name="Freeform 74"/>
          <p:cNvSpPr>
            <a:spLocks/>
          </p:cNvSpPr>
          <p:nvPr/>
        </p:nvSpPr>
        <p:spPr bwMode="auto">
          <a:xfrm>
            <a:off x="5477471" y="2463324"/>
            <a:ext cx="57025" cy="465447"/>
          </a:xfrm>
          <a:custGeom>
            <a:avLst/>
            <a:gdLst/>
            <a:ahLst/>
            <a:cxnLst>
              <a:cxn ang="0">
                <a:pos x="4" y="0"/>
              </a:cxn>
              <a:cxn ang="0">
                <a:pos x="16" y="48"/>
              </a:cxn>
              <a:cxn ang="0">
                <a:pos x="24" y="84"/>
              </a:cxn>
              <a:cxn ang="0">
                <a:pos x="36" y="84"/>
              </a:cxn>
              <a:cxn ang="0">
                <a:pos x="36" y="120"/>
              </a:cxn>
              <a:cxn ang="0">
                <a:pos x="36" y="156"/>
              </a:cxn>
              <a:cxn ang="0">
                <a:pos x="36" y="192"/>
              </a:cxn>
              <a:cxn ang="0">
                <a:pos x="24" y="216"/>
              </a:cxn>
              <a:cxn ang="0">
                <a:pos x="12" y="216"/>
              </a:cxn>
              <a:cxn ang="0">
                <a:pos x="0" y="228"/>
              </a:cxn>
              <a:cxn ang="0">
                <a:pos x="0" y="264"/>
              </a:cxn>
              <a:cxn ang="0">
                <a:pos x="12" y="288"/>
              </a:cxn>
              <a:cxn ang="0">
                <a:pos x="24" y="300"/>
              </a:cxn>
              <a:cxn ang="0">
                <a:pos x="36" y="300"/>
              </a:cxn>
              <a:cxn ang="0">
                <a:pos x="12" y="288"/>
              </a:cxn>
              <a:cxn ang="0">
                <a:pos x="12" y="288"/>
              </a:cxn>
              <a:cxn ang="0">
                <a:pos x="36" y="300"/>
              </a:cxn>
            </a:cxnLst>
            <a:rect l="0" t="0" r="r" b="b"/>
            <a:pathLst>
              <a:path w="37" h="301">
                <a:moveTo>
                  <a:pt x="4" y="0"/>
                </a:moveTo>
                <a:lnTo>
                  <a:pt x="16" y="48"/>
                </a:lnTo>
                <a:lnTo>
                  <a:pt x="24" y="84"/>
                </a:lnTo>
                <a:lnTo>
                  <a:pt x="36" y="84"/>
                </a:lnTo>
                <a:lnTo>
                  <a:pt x="36" y="120"/>
                </a:lnTo>
                <a:lnTo>
                  <a:pt x="36" y="156"/>
                </a:lnTo>
                <a:lnTo>
                  <a:pt x="36" y="192"/>
                </a:lnTo>
                <a:lnTo>
                  <a:pt x="24" y="216"/>
                </a:lnTo>
                <a:lnTo>
                  <a:pt x="12" y="216"/>
                </a:lnTo>
                <a:lnTo>
                  <a:pt x="0" y="228"/>
                </a:lnTo>
                <a:lnTo>
                  <a:pt x="0" y="264"/>
                </a:lnTo>
                <a:lnTo>
                  <a:pt x="12" y="288"/>
                </a:lnTo>
                <a:lnTo>
                  <a:pt x="24" y="300"/>
                </a:lnTo>
                <a:lnTo>
                  <a:pt x="36" y="300"/>
                </a:lnTo>
                <a:lnTo>
                  <a:pt x="12" y="288"/>
                </a:lnTo>
                <a:lnTo>
                  <a:pt x="12" y="288"/>
                </a:lnTo>
                <a:lnTo>
                  <a:pt x="36" y="300"/>
                </a:lnTo>
              </a:path>
            </a:pathLst>
          </a:custGeom>
          <a:noFill/>
          <a:ln w="12700" cap="rnd" cmpd="sng">
            <a:solidFill>
              <a:schemeClr val="tx1"/>
            </a:solidFill>
            <a:prstDash val="solid"/>
            <a:round/>
            <a:headEnd type="none" w="med" len="med"/>
            <a:tailEnd type="none" w="med" len="med"/>
          </a:ln>
          <a:effectLst/>
        </p:spPr>
        <p:txBody>
          <a:bodyPr lIns="88815" tIns="44408" rIns="88815" bIns="44408"/>
          <a:lstStyle/>
          <a:p>
            <a:pPr algn="ctr" eaLnBrk="0" hangingPunct="0"/>
            <a:endParaRPr lang="en-US" sz="1200" dirty="0">
              <a:solidFill>
                <a:srgbClr val="000000"/>
              </a:solidFill>
              <a:latin typeface="Times New Roman" charset="0"/>
            </a:endParaRPr>
          </a:p>
        </p:txBody>
      </p:sp>
      <p:sp>
        <p:nvSpPr>
          <p:cNvPr id="9291" name="Rectangle 75"/>
          <p:cNvSpPr>
            <a:spLocks noChangeArrowheads="1"/>
          </p:cNvSpPr>
          <p:nvPr/>
        </p:nvSpPr>
        <p:spPr bwMode="auto">
          <a:xfrm>
            <a:off x="1581281" y="2896298"/>
            <a:ext cx="3908509" cy="80409"/>
          </a:xfrm>
          <a:prstGeom prst="rect">
            <a:avLst/>
          </a:prstGeom>
          <a:solidFill>
            <a:srgbClr val="D32925"/>
          </a:solidFill>
          <a:ln w="12700">
            <a:solidFill>
              <a:schemeClr val="tx1"/>
            </a:solidFill>
            <a:miter lim="800000"/>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92" name="Oval 76"/>
          <p:cNvSpPr>
            <a:spLocks noChangeArrowheads="1"/>
          </p:cNvSpPr>
          <p:nvPr/>
        </p:nvSpPr>
        <p:spPr bwMode="auto">
          <a:xfrm>
            <a:off x="5113735" y="4196766"/>
            <a:ext cx="110967" cy="60308"/>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93" name="Oval 77"/>
          <p:cNvSpPr>
            <a:spLocks noChangeArrowheads="1"/>
          </p:cNvSpPr>
          <p:nvPr/>
        </p:nvSpPr>
        <p:spPr bwMode="auto">
          <a:xfrm>
            <a:off x="5384988" y="4210676"/>
            <a:ext cx="382220" cy="83502"/>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94" name="Oval 78"/>
          <p:cNvSpPr>
            <a:spLocks noChangeArrowheads="1"/>
          </p:cNvSpPr>
          <p:nvPr/>
        </p:nvSpPr>
        <p:spPr bwMode="auto">
          <a:xfrm>
            <a:off x="4441767" y="3131341"/>
            <a:ext cx="80143" cy="63399"/>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95" name="Oval 79"/>
          <p:cNvSpPr>
            <a:spLocks noChangeArrowheads="1"/>
          </p:cNvSpPr>
          <p:nvPr/>
        </p:nvSpPr>
        <p:spPr bwMode="auto">
          <a:xfrm>
            <a:off x="4071877" y="2559186"/>
            <a:ext cx="80143" cy="60307"/>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96" name="Oval 80"/>
          <p:cNvSpPr>
            <a:spLocks noChangeArrowheads="1"/>
          </p:cNvSpPr>
          <p:nvPr/>
        </p:nvSpPr>
        <p:spPr bwMode="auto">
          <a:xfrm>
            <a:off x="4540415" y="4156551"/>
            <a:ext cx="80143" cy="63400"/>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97" name="Oval 81"/>
          <p:cNvSpPr>
            <a:spLocks noChangeArrowheads="1"/>
          </p:cNvSpPr>
          <p:nvPr/>
        </p:nvSpPr>
        <p:spPr bwMode="auto">
          <a:xfrm>
            <a:off x="3948580" y="2840619"/>
            <a:ext cx="110967" cy="60307"/>
          </a:xfrm>
          <a:prstGeom prst="ellipse">
            <a:avLst/>
          </a:prstGeom>
          <a:solidFill>
            <a:srgbClr val="FF0000"/>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98" name="Oval 82"/>
          <p:cNvSpPr>
            <a:spLocks noChangeArrowheads="1"/>
          </p:cNvSpPr>
          <p:nvPr/>
        </p:nvSpPr>
        <p:spPr bwMode="auto">
          <a:xfrm>
            <a:off x="3794459" y="2876185"/>
            <a:ext cx="80143" cy="63400"/>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299" name="Oval 83"/>
          <p:cNvSpPr>
            <a:spLocks noChangeArrowheads="1"/>
          </p:cNvSpPr>
          <p:nvPr/>
        </p:nvSpPr>
        <p:spPr bwMode="auto">
          <a:xfrm>
            <a:off x="3517042" y="2631874"/>
            <a:ext cx="110967" cy="61853"/>
          </a:xfrm>
          <a:prstGeom prst="ellipse">
            <a:avLst/>
          </a:prstGeom>
          <a:solidFill>
            <a:srgbClr val="FF0000"/>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00" name="Oval 84"/>
          <p:cNvSpPr>
            <a:spLocks noChangeArrowheads="1"/>
          </p:cNvSpPr>
          <p:nvPr/>
        </p:nvSpPr>
        <p:spPr bwMode="auto">
          <a:xfrm>
            <a:off x="3517042" y="2876185"/>
            <a:ext cx="110967" cy="63400"/>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01" name="Oval 85"/>
          <p:cNvSpPr>
            <a:spLocks noChangeArrowheads="1"/>
          </p:cNvSpPr>
          <p:nvPr/>
        </p:nvSpPr>
        <p:spPr bwMode="auto">
          <a:xfrm>
            <a:off x="3640338" y="2687532"/>
            <a:ext cx="80143" cy="63400"/>
          </a:xfrm>
          <a:prstGeom prst="ellipse">
            <a:avLst/>
          </a:prstGeom>
          <a:solidFill>
            <a:srgbClr val="FF0000"/>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02" name="Oval 86"/>
          <p:cNvSpPr>
            <a:spLocks noChangeArrowheads="1"/>
          </p:cNvSpPr>
          <p:nvPr/>
        </p:nvSpPr>
        <p:spPr bwMode="auto">
          <a:xfrm>
            <a:off x="3301272" y="2687532"/>
            <a:ext cx="110967" cy="63400"/>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03" name="Oval 87"/>
          <p:cNvSpPr>
            <a:spLocks noChangeArrowheads="1"/>
          </p:cNvSpPr>
          <p:nvPr/>
        </p:nvSpPr>
        <p:spPr bwMode="auto">
          <a:xfrm>
            <a:off x="3856112" y="2611772"/>
            <a:ext cx="80143" cy="63399"/>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grpSp>
        <p:nvGrpSpPr>
          <p:cNvPr id="6" name="Group 100"/>
          <p:cNvGrpSpPr>
            <a:grpSpLocks/>
          </p:cNvGrpSpPr>
          <p:nvPr/>
        </p:nvGrpSpPr>
        <p:grpSpPr bwMode="auto">
          <a:xfrm>
            <a:off x="3134821" y="2846815"/>
            <a:ext cx="1405584" cy="24741"/>
            <a:chOff x="2034" y="1841"/>
            <a:chExt cx="912" cy="16"/>
          </a:xfrm>
        </p:grpSpPr>
        <p:sp>
          <p:nvSpPr>
            <p:cNvPr id="9304" name="Oval 88"/>
            <p:cNvSpPr>
              <a:spLocks noChangeArrowheads="1"/>
            </p:cNvSpPr>
            <p:nvPr/>
          </p:nvSpPr>
          <p:spPr bwMode="auto">
            <a:xfrm>
              <a:off x="2874" y="1847"/>
              <a:ext cx="72" cy="4"/>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305" name="Oval 89"/>
            <p:cNvSpPr>
              <a:spLocks noChangeArrowheads="1"/>
            </p:cNvSpPr>
            <p:nvPr/>
          </p:nvSpPr>
          <p:spPr bwMode="auto">
            <a:xfrm>
              <a:off x="2714" y="1849"/>
              <a:ext cx="52" cy="3"/>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306" name="Oval 90"/>
            <p:cNvSpPr>
              <a:spLocks noChangeArrowheads="1"/>
            </p:cNvSpPr>
            <p:nvPr/>
          </p:nvSpPr>
          <p:spPr bwMode="auto">
            <a:xfrm>
              <a:off x="2714" y="1843"/>
              <a:ext cx="52" cy="3"/>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307" name="Oval 91"/>
            <p:cNvSpPr>
              <a:spLocks noChangeArrowheads="1"/>
            </p:cNvSpPr>
            <p:nvPr/>
          </p:nvSpPr>
          <p:spPr bwMode="auto">
            <a:xfrm>
              <a:off x="2534" y="1847"/>
              <a:ext cx="52" cy="4"/>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308" name="Oval 92"/>
            <p:cNvSpPr>
              <a:spLocks noChangeArrowheads="1"/>
            </p:cNvSpPr>
            <p:nvPr/>
          </p:nvSpPr>
          <p:spPr bwMode="auto">
            <a:xfrm>
              <a:off x="2574" y="1841"/>
              <a:ext cx="52" cy="3"/>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309" name="Oval 93"/>
            <p:cNvSpPr>
              <a:spLocks noChangeArrowheads="1"/>
            </p:cNvSpPr>
            <p:nvPr/>
          </p:nvSpPr>
          <p:spPr bwMode="auto">
            <a:xfrm>
              <a:off x="2454" y="1852"/>
              <a:ext cx="72" cy="3"/>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310" name="Oval 94"/>
            <p:cNvSpPr>
              <a:spLocks noChangeArrowheads="1"/>
            </p:cNvSpPr>
            <p:nvPr/>
          </p:nvSpPr>
          <p:spPr bwMode="auto">
            <a:xfrm>
              <a:off x="2354" y="1854"/>
              <a:ext cx="52" cy="3"/>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311" name="Oval 95"/>
            <p:cNvSpPr>
              <a:spLocks noChangeArrowheads="1"/>
            </p:cNvSpPr>
            <p:nvPr/>
          </p:nvSpPr>
          <p:spPr bwMode="auto">
            <a:xfrm>
              <a:off x="2174" y="1843"/>
              <a:ext cx="72" cy="4"/>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312" name="Oval 96"/>
            <p:cNvSpPr>
              <a:spLocks noChangeArrowheads="1"/>
            </p:cNvSpPr>
            <p:nvPr/>
          </p:nvSpPr>
          <p:spPr bwMode="auto">
            <a:xfrm>
              <a:off x="2174" y="1854"/>
              <a:ext cx="72" cy="3"/>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313" name="Oval 97"/>
            <p:cNvSpPr>
              <a:spLocks noChangeArrowheads="1"/>
            </p:cNvSpPr>
            <p:nvPr/>
          </p:nvSpPr>
          <p:spPr bwMode="auto">
            <a:xfrm>
              <a:off x="2254" y="1846"/>
              <a:ext cx="52" cy="3"/>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314" name="Oval 98"/>
            <p:cNvSpPr>
              <a:spLocks noChangeArrowheads="1"/>
            </p:cNvSpPr>
            <p:nvPr/>
          </p:nvSpPr>
          <p:spPr bwMode="auto">
            <a:xfrm>
              <a:off x="2034" y="1846"/>
              <a:ext cx="72" cy="3"/>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sp>
          <p:nvSpPr>
            <p:cNvPr id="9315" name="Oval 99"/>
            <p:cNvSpPr>
              <a:spLocks noChangeArrowheads="1"/>
            </p:cNvSpPr>
            <p:nvPr/>
          </p:nvSpPr>
          <p:spPr bwMode="auto">
            <a:xfrm>
              <a:off x="2394" y="1843"/>
              <a:ext cx="52" cy="3"/>
            </a:xfrm>
            <a:prstGeom prst="ellipse">
              <a:avLst/>
            </a:prstGeom>
            <a:solidFill>
              <a:srgbClr val="FF0000"/>
            </a:solidFill>
            <a:ln w="12700">
              <a:solidFill>
                <a:schemeClr val="tx1"/>
              </a:solidFill>
              <a:round/>
              <a:headEnd/>
              <a:tailEnd/>
            </a:ln>
            <a:effectLst/>
          </p:spPr>
          <p:txBody>
            <a:bodyPr wrap="none" anchor="ctr"/>
            <a:lstStyle/>
            <a:p>
              <a:pPr algn="ctr" eaLnBrk="0" hangingPunct="0"/>
              <a:endParaRPr lang="en-US" sz="1200" dirty="0">
                <a:solidFill>
                  <a:srgbClr val="000000"/>
                </a:solidFill>
                <a:latin typeface="Times New Roman" charset="0"/>
              </a:endParaRPr>
            </a:p>
          </p:txBody>
        </p:sp>
      </p:grpSp>
      <p:sp>
        <p:nvSpPr>
          <p:cNvPr id="9317" name="Oval 101" descr="Large confetti"/>
          <p:cNvSpPr>
            <a:spLocks noChangeArrowheads="1"/>
          </p:cNvSpPr>
          <p:nvPr/>
        </p:nvSpPr>
        <p:spPr bwMode="auto">
          <a:xfrm>
            <a:off x="1525808" y="4158108"/>
            <a:ext cx="154121" cy="61853"/>
          </a:xfrm>
          <a:prstGeom prst="ellipse">
            <a:avLst/>
          </a:prstGeom>
          <a:pattFill prst="lgConfetti">
            <a:fgClr>
              <a:schemeClr val="tx1"/>
            </a:fgClr>
            <a:bgClr>
              <a:schemeClr val="bg1"/>
            </a:bgClr>
          </a:patt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18" name="Oval 102" descr="Large confetti"/>
          <p:cNvSpPr>
            <a:spLocks noChangeArrowheads="1"/>
          </p:cNvSpPr>
          <p:nvPr/>
        </p:nvSpPr>
        <p:spPr bwMode="auto">
          <a:xfrm rot="19500000">
            <a:off x="1616740" y="2999902"/>
            <a:ext cx="195733" cy="77317"/>
          </a:xfrm>
          <a:prstGeom prst="ellipse">
            <a:avLst/>
          </a:prstGeom>
          <a:pattFill prst="lgConfetti">
            <a:fgClr>
              <a:schemeClr val="tx1"/>
            </a:fgClr>
            <a:bgClr>
              <a:schemeClr val="bg1"/>
            </a:bgClr>
          </a:patt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19" name="Oval 103" descr="Large confetti"/>
          <p:cNvSpPr>
            <a:spLocks noChangeArrowheads="1"/>
          </p:cNvSpPr>
          <p:nvPr/>
        </p:nvSpPr>
        <p:spPr bwMode="auto">
          <a:xfrm rot="19500000">
            <a:off x="1960430" y="3012273"/>
            <a:ext cx="195734" cy="77317"/>
          </a:xfrm>
          <a:prstGeom prst="ellipse">
            <a:avLst/>
          </a:prstGeom>
          <a:pattFill prst="lgConfetti">
            <a:fgClr>
              <a:schemeClr val="tx1"/>
            </a:fgClr>
            <a:bgClr>
              <a:schemeClr val="bg1"/>
            </a:bgClr>
          </a:patt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20" name="Oval 104" descr="Large confetti"/>
          <p:cNvSpPr>
            <a:spLocks noChangeArrowheads="1"/>
          </p:cNvSpPr>
          <p:nvPr/>
        </p:nvSpPr>
        <p:spPr bwMode="auto">
          <a:xfrm rot="19500000">
            <a:off x="2359604" y="3027736"/>
            <a:ext cx="194192" cy="77317"/>
          </a:xfrm>
          <a:prstGeom prst="ellipse">
            <a:avLst/>
          </a:prstGeom>
          <a:pattFill prst="lgConfetti">
            <a:fgClr>
              <a:schemeClr val="tx1"/>
            </a:fgClr>
            <a:bgClr>
              <a:schemeClr val="bg1"/>
            </a:bgClr>
          </a:patt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21" name="Oval 105" descr="Large confetti"/>
          <p:cNvSpPr>
            <a:spLocks noChangeArrowheads="1"/>
          </p:cNvSpPr>
          <p:nvPr/>
        </p:nvSpPr>
        <p:spPr bwMode="auto">
          <a:xfrm rot="19500000">
            <a:off x="3550948" y="3414320"/>
            <a:ext cx="192652" cy="78864"/>
          </a:xfrm>
          <a:prstGeom prst="ellipse">
            <a:avLst/>
          </a:prstGeom>
          <a:pattFill prst="lgConfetti">
            <a:fgClr>
              <a:schemeClr val="tx1"/>
            </a:fgClr>
            <a:bgClr>
              <a:schemeClr val="bg1"/>
            </a:bgClr>
          </a:patt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22" name="Oval 106" descr="Large confetti"/>
          <p:cNvSpPr>
            <a:spLocks noChangeArrowheads="1"/>
          </p:cNvSpPr>
          <p:nvPr/>
        </p:nvSpPr>
        <p:spPr bwMode="auto">
          <a:xfrm rot="19500000">
            <a:off x="3134822" y="2996809"/>
            <a:ext cx="194192" cy="75771"/>
          </a:xfrm>
          <a:prstGeom prst="ellipse">
            <a:avLst/>
          </a:prstGeom>
          <a:pattFill prst="lgConfetti">
            <a:fgClr>
              <a:schemeClr val="tx1"/>
            </a:fgClr>
            <a:bgClr>
              <a:schemeClr val="bg1"/>
            </a:bgClr>
          </a:patt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23" name="Oval 107" descr="Large confetti"/>
          <p:cNvSpPr>
            <a:spLocks noChangeArrowheads="1"/>
          </p:cNvSpPr>
          <p:nvPr/>
        </p:nvSpPr>
        <p:spPr bwMode="auto">
          <a:xfrm rot="19500000">
            <a:off x="4491097" y="4091615"/>
            <a:ext cx="195734" cy="77317"/>
          </a:xfrm>
          <a:prstGeom prst="ellipse">
            <a:avLst/>
          </a:prstGeom>
          <a:pattFill prst="lgConfetti">
            <a:fgClr>
              <a:schemeClr val="tx1"/>
            </a:fgClr>
            <a:bgClr>
              <a:schemeClr val="bg1"/>
            </a:bgClr>
          </a:patt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24" name="Oval 108" descr="Large confetti"/>
          <p:cNvSpPr>
            <a:spLocks noChangeArrowheads="1"/>
          </p:cNvSpPr>
          <p:nvPr/>
        </p:nvSpPr>
        <p:spPr bwMode="auto">
          <a:xfrm rot="19500000">
            <a:off x="1975842" y="3389579"/>
            <a:ext cx="195734" cy="77317"/>
          </a:xfrm>
          <a:prstGeom prst="ellipse">
            <a:avLst/>
          </a:prstGeom>
          <a:pattFill prst="lgConfetti">
            <a:fgClr>
              <a:schemeClr val="tx1"/>
            </a:fgClr>
            <a:bgClr>
              <a:schemeClr val="bg1"/>
            </a:bgClr>
          </a:patt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25" name="Oval 109" descr="Large confetti"/>
          <p:cNvSpPr>
            <a:spLocks noChangeArrowheads="1"/>
          </p:cNvSpPr>
          <p:nvPr/>
        </p:nvSpPr>
        <p:spPr bwMode="auto">
          <a:xfrm rot="19500000">
            <a:off x="2319531" y="3401949"/>
            <a:ext cx="195733" cy="77317"/>
          </a:xfrm>
          <a:prstGeom prst="ellipse">
            <a:avLst/>
          </a:prstGeom>
          <a:pattFill prst="lgConfetti">
            <a:fgClr>
              <a:schemeClr val="tx1"/>
            </a:fgClr>
            <a:bgClr>
              <a:schemeClr val="bg1"/>
            </a:bgClr>
          </a:patt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26" name="Oval 110" descr="Large confetti"/>
          <p:cNvSpPr>
            <a:spLocks noChangeArrowheads="1"/>
          </p:cNvSpPr>
          <p:nvPr/>
        </p:nvSpPr>
        <p:spPr bwMode="auto">
          <a:xfrm rot="32145051">
            <a:off x="2071387" y="4082327"/>
            <a:ext cx="369890" cy="148448"/>
          </a:xfrm>
          <a:prstGeom prst="ellipse">
            <a:avLst/>
          </a:prstGeom>
          <a:pattFill prst="lgConfetti">
            <a:fgClr>
              <a:schemeClr val="tx1"/>
            </a:fgClr>
            <a:bgClr>
              <a:schemeClr val="bg1"/>
            </a:bgClr>
          </a:patt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27" name="Oval 111" descr="Large confetti"/>
          <p:cNvSpPr>
            <a:spLocks noChangeArrowheads="1"/>
          </p:cNvSpPr>
          <p:nvPr/>
        </p:nvSpPr>
        <p:spPr bwMode="auto">
          <a:xfrm rot="19500000">
            <a:off x="4759257" y="3873576"/>
            <a:ext cx="192652" cy="78863"/>
          </a:xfrm>
          <a:prstGeom prst="ellipse">
            <a:avLst/>
          </a:prstGeom>
          <a:pattFill prst="lgConfetti">
            <a:fgClr>
              <a:schemeClr val="tx1"/>
            </a:fgClr>
            <a:bgClr>
              <a:schemeClr val="bg1"/>
            </a:bgClr>
          </a:patt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28" name="Oval 112" descr="Large confetti"/>
          <p:cNvSpPr>
            <a:spLocks noChangeArrowheads="1"/>
          </p:cNvSpPr>
          <p:nvPr/>
        </p:nvSpPr>
        <p:spPr bwMode="auto">
          <a:xfrm rot="19500000">
            <a:off x="2791139" y="4093162"/>
            <a:ext cx="194192" cy="75770"/>
          </a:xfrm>
          <a:prstGeom prst="ellipse">
            <a:avLst/>
          </a:prstGeom>
          <a:pattFill prst="lgConfetti">
            <a:fgClr>
              <a:schemeClr val="tx1"/>
            </a:fgClr>
            <a:bgClr>
              <a:schemeClr val="bg1"/>
            </a:bgClr>
          </a:patt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29" name="Oval 113" descr="Large confetti"/>
          <p:cNvSpPr>
            <a:spLocks noChangeArrowheads="1"/>
          </p:cNvSpPr>
          <p:nvPr/>
        </p:nvSpPr>
        <p:spPr bwMode="auto">
          <a:xfrm rot="19500000">
            <a:off x="3549407" y="4091615"/>
            <a:ext cx="195733" cy="77317"/>
          </a:xfrm>
          <a:prstGeom prst="ellipse">
            <a:avLst/>
          </a:prstGeom>
          <a:pattFill prst="lgConfetti">
            <a:fgClr>
              <a:schemeClr val="tx1"/>
            </a:fgClr>
            <a:bgClr>
              <a:schemeClr val="bg1"/>
            </a:bgClr>
          </a:patt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30" name="Freeform 114"/>
          <p:cNvSpPr>
            <a:spLocks/>
          </p:cNvSpPr>
          <p:nvPr/>
        </p:nvSpPr>
        <p:spPr bwMode="auto">
          <a:xfrm>
            <a:off x="4182844" y="4040584"/>
            <a:ext cx="2553786" cy="261330"/>
          </a:xfrm>
          <a:custGeom>
            <a:avLst/>
            <a:gdLst/>
            <a:ahLst/>
            <a:cxnLst>
              <a:cxn ang="0">
                <a:pos x="36" y="84"/>
              </a:cxn>
              <a:cxn ang="0">
                <a:pos x="144" y="84"/>
              </a:cxn>
              <a:cxn ang="0">
                <a:pos x="252" y="96"/>
              </a:cxn>
              <a:cxn ang="0">
                <a:pos x="360" y="132"/>
              </a:cxn>
              <a:cxn ang="0">
                <a:pos x="468" y="120"/>
              </a:cxn>
              <a:cxn ang="0">
                <a:pos x="504" y="36"/>
              </a:cxn>
              <a:cxn ang="0">
                <a:pos x="612" y="84"/>
              </a:cxn>
              <a:cxn ang="0">
                <a:pos x="756" y="168"/>
              </a:cxn>
              <a:cxn ang="0">
                <a:pos x="828" y="84"/>
              </a:cxn>
              <a:cxn ang="0">
                <a:pos x="900" y="168"/>
              </a:cxn>
              <a:cxn ang="0">
                <a:pos x="1008" y="144"/>
              </a:cxn>
              <a:cxn ang="0">
                <a:pos x="1080" y="120"/>
              </a:cxn>
              <a:cxn ang="0">
                <a:pos x="1164" y="144"/>
              </a:cxn>
              <a:cxn ang="0">
                <a:pos x="1260" y="84"/>
              </a:cxn>
              <a:cxn ang="0">
                <a:pos x="1332" y="132"/>
              </a:cxn>
              <a:cxn ang="0">
                <a:pos x="1440" y="156"/>
              </a:cxn>
              <a:cxn ang="0">
                <a:pos x="1548" y="72"/>
              </a:cxn>
              <a:cxn ang="0">
                <a:pos x="1620" y="48"/>
              </a:cxn>
              <a:cxn ang="0">
                <a:pos x="1500" y="60"/>
              </a:cxn>
              <a:cxn ang="0">
                <a:pos x="1392" y="84"/>
              </a:cxn>
              <a:cxn ang="0">
                <a:pos x="1284" y="84"/>
              </a:cxn>
              <a:cxn ang="0">
                <a:pos x="1176" y="96"/>
              </a:cxn>
              <a:cxn ang="0">
                <a:pos x="1068" y="96"/>
              </a:cxn>
              <a:cxn ang="0">
                <a:pos x="960" y="96"/>
              </a:cxn>
              <a:cxn ang="0">
                <a:pos x="852" y="84"/>
              </a:cxn>
              <a:cxn ang="0">
                <a:pos x="744" y="84"/>
              </a:cxn>
              <a:cxn ang="0">
                <a:pos x="636" y="84"/>
              </a:cxn>
              <a:cxn ang="0">
                <a:pos x="540" y="48"/>
              </a:cxn>
              <a:cxn ang="0">
                <a:pos x="432" y="48"/>
              </a:cxn>
              <a:cxn ang="0">
                <a:pos x="312" y="48"/>
              </a:cxn>
              <a:cxn ang="0">
                <a:pos x="360" y="84"/>
              </a:cxn>
              <a:cxn ang="0">
                <a:pos x="468" y="48"/>
              </a:cxn>
              <a:cxn ang="0">
                <a:pos x="552" y="96"/>
              </a:cxn>
              <a:cxn ang="0">
                <a:pos x="684" y="96"/>
              </a:cxn>
              <a:cxn ang="0">
                <a:pos x="756" y="48"/>
              </a:cxn>
              <a:cxn ang="0">
                <a:pos x="864" y="84"/>
              </a:cxn>
              <a:cxn ang="0">
                <a:pos x="972" y="36"/>
              </a:cxn>
              <a:cxn ang="0">
                <a:pos x="1008" y="60"/>
              </a:cxn>
              <a:cxn ang="0">
                <a:pos x="1092" y="96"/>
              </a:cxn>
              <a:cxn ang="0">
                <a:pos x="1200" y="96"/>
              </a:cxn>
              <a:cxn ang="0">
                <a:pos x="1332" y="96"/>
              </a:cxn>
              <a:cxn ang="0">
                <a:pos x="1404" y="132"/>
              </a:cxn>
              <a:cxn ang="0">
                <a:pos x="1512" y="120"/>
              </a:cxn>
              <a:cxn ang="0">
                <a:pos x="1548" y="132"/>
              </a:cxn>
              <a:cxn ang="0">
                <a:pos x="1656" y="156"/>
              </a:cxn>
              <a:cxn ang="0">
                <a:pos x="1632" y="168"/>
              </a:cxn>
            </a:cxnLst>
            <a:rect l="0" t="0" r="r" b="b"/>
            <a:pathLst>
              <a:path w="1657" h="169">
                <a:moveTo>
                  <a:pt x="0" y="168"/>
                </a:moveTo>
                <a:lnTo>
                  <a:pt x="0" y="84"/>
                </a:lnTo>
                <a:lnTo>
                  <a:pt x="36" y="84"/>
                </a:lnTo>
                <a:lnTo>
                  <a:pt x="72" y="84"/>
                </a:lnTo>
                <a:lnTo>
                  <a:pt x="108" y="84"/>
                </a:lnTo>
                <a:lnTo>
                  <a:pt x="144" y="84"/>
                </a:lnTo>
                <a:lnTo>
                  <a:pt x="180" y="72"/>
                </a:lnTo>
                <a:lnTo>
                  <a:pt x="216" y="72"/>
                </a:lnTo>
                <a:lnTo>
                  <a:pt x="252" y="96"/>
                </a:lnTo>
                <a:lnTo>
                  <a:pt x="264" y="132"/>
                </a:lnTo>
                <a:lnTo>
                  <a:pt x="324" y="132"/>
                </a:lnTo>
                <a:lnTo>
                  <a:pt x="360" y="132"/>
                </a:lnTo>
                <a:lnTo>
                  <a:pt x="396" y="132"/>
                </a:lnTo>
                <a:lnTo>
                  <a:pt x="432" y="120"/>
                </a:lnTo>
                <a:lnTo>
                  <a:pt x="468" y="120"/>
                </a:lnTo>
                <a:lnTo>
                  <a:pt x="504" y="108"/>
                </a:lnTo>
                <a:lnTo>
                  <a:pt x="504" y="72"/>
                </a:lnTo>
                <a:lnTo>
                  <a:pt x="504" y="36"/>
                </a:lnTo>
                <a:lnTo>
                  <a:pt x="540" y="12"/>
                </a:lnTo>
                <a:lnTo>
                  <a:pt x="576" y="48"/>
                </a:lnTo>
                <a:lnTo>
                  <a:pt x="612" y="84"/>
                </a:lnTo>
                <a:lnTo>
                  <a:pt x="648" y="96"/>
                </a:lnTo>
                <a:lnTo>
                  <a:pt x="660" y="132"/>
                </a:lnTo>
                <a:lnTo>
                  <a:pt x="756" y="168"/>
                </a:lnTo>
                <a:lnTo>
                  <a:pt x="756" y="120"/>
                </a:lnTo>
                <a:lnTo>
                  <a:pt x="792" y="108"/>
                </a:lnTo>
                <a:lnTo>
                  <a:pt x="828" y="84"/>
                </a:lnTo>
                <a:lnTo>
                  <a:pt x="840" y="132"/>
                </a:lnTo>
                <a:lnTo>
                  <a:pt x="864" y="168"/>
                </a:lnTo>
                <a:lnTo>
                  <a:pt x="900" y="168"/>
                </a:lnTo>
                <a:lnTo>
                  <a:pt x="936" y="168"/>
                </a:lnTo>
                <a:lnTo>
                  <a:pt x="972" y="156"/>
                </a:lnTo>
                <a:lnTo>
                  <a:pt x="1008" y="144"/>
                </a:lnTo>
                <a:lnTo>
                  <a:pt x="1008" y="108"/>
                </a:lnTo>
                <a:lnTo>
                  <a:pt x="1044" y="84"/>
                </a:lnTo>
                <a:lnTo>
                  <a:pt x="1080" y="120"/>
                </a:lnTo>
                <a:lnTo>
                  <a:pt x="1116" y="156"/>
                </a:lnTo>
                <a:lnTo>
                  <a:pt x="1128" y="168"/>
                </a:lnTo>
                <a:lnTo>
                  <a:pt x="1164" y="144"/>
                </a:lnTo>
                <a:lnTo>
                  <a:pt x="1200" y="120"/>
                </a:lnTo>
                <a:lnTo>
                  <a:pt x="1224" y="84"/>
                </a:lnTo>
                <a:lnTo>
                  <a:pt x="1260" y="84"/>
                </a:lnTo>
                <a:lnTo>
                  <a:pt x="1296" y="72"/>
                </a:lnTo>
                <a:lnTo>
                  <a:pt x="1332" y="96"/>
                </a:lnTo>
                <a:lnTo>
                  <a:pt x="1332" y="132"/>
                </a:lnTo>
                <a:lnTo>
                  <a:pt x="1368" y="156"/>
                </a:lnTo>
                <a:lnTo>
                  <a:pt x="1404" y="156"/>
                </a:lnTo>
                <a:lnTo>
                  <a:pt x="1440" y="156"/>
                </a:lnTo>
                <a:lnTo>
                  <a:pt x="1524" y="168"/>
                </a:lnTo>
                <a:lnTo>
                  <a:pt x="1548" y="108"/>
                </a:lnTo>
                <a:lnTo>
                  <a:pt x="1548" y="72"/>
                </a:lnTo>
                <a:lnTo>
                  <a:pt x="1584" y="48"/>
                </a:lnTo>
                <a:lnTo>
                  <a:pt x="1620" y="168"/>
                </a:lnTo>
                <a:lnTo>
                  <a:pt x="1620" y="48"/>
                </a:lnTo>
                <a:lnTo>
                  <a:pt x="1584" y="60"/>
                </a:lnTo>
                <a:lnTo>
                  <a:pt x="1536" y="60"/>
                </a:lnTo>
                <a:lnTo>
                  <a:pt x="1500" y="60"/>
                </a:lnTo>
                <a:lnTo>
                  <a:pt x="1464" y="84"/>
                </a:lnTo>
                <a:lnTo>
                  <a:pt x="1428" y="84"/>
                </a:lnTo>
                <a:lnTo>
                  <a:pt x="1392" y="84"/>
                </a:lnTo>
                <a:lnTo>
                  <a:pt x="1356" y="84"/>
                </a:lnTo>
                <a:lnTo>
                  <a:pt x="1320" y="84"/>
                </a:lnTo>
                <a:lnTo>
                  <a:pt x="1284" y="84"/>
                </a:lnTo>
                <a:lnTo>
                  <a:pt x="1248" y="84"/>
                </a:lnTo>
                <a:lnTo>
                  <a:pt x="1212" y="84"/>
                </a:lnTo>
                <a:lnTo>
                  <a:pt x="1176" y="96"/>
                </a:lnTo>
                <a:lnTo>
                  <a:pt x="1140" y="96"/>
                </a:lnTo>
                <a:lnTo>
                  <a:pt x="1104" y="96"/>
                </a:lnTo>
                <a:lnTo>
                  <a:pt x="1068" y="96"/>
                </a:lnTo>
                <a:lnTo>
                  <a:pt x="1032" y="96"/>
                </a:lnTo>
                <a:lnTo>
                  <a:pt x="996" y="96"/>
                </a:lnTo>
                <a:lnTo>
                  <a:pt x="960" y="96"/>
                </a:lnTo>
                <a:lnTo>
                  <a:pt x="924" y="96"/>
                </a:lnTo>
                <a:lnTo>
                  <a:pt x="888" y="96"/>
                </a:lnTo>
                <a:lnTo>
                  <a:pt x="852" y="84"/>
                </a:lnTo>
                <a:lnTo>
                  <a:pt x="816" y="84"/>
                </a:lnTo>
                <a:lnTo>
                  <a:pt x="780" y="84"/>
                </a:lnTo>
                <a:lnTo>
                  <a:pt x="744" y="84"/>
                </a:lnTo>
                <a:lnTo>
                  <a:pt x="708" y="84"/>
                </a:lnTo>
                <a:lnTo>
                  <a:pt x="672" y="84"/>
                </a:lnTo>
                <a:lnTo>
                  <a:pt x="636" y="84"/>
                </a:lnTo>
                <a:lnTo>
                  <a:pt x="600" y="84"/>
                </a:lnTo>
                <a:lnTo>
                  <a:pt x="576" y="48"/>
                </a:lnTo>
                <a:lnTo>
                  <a:pt x="540" y="48"/>
                </a:lnTo>
                <a:lnTo>
                  <a:pt x="504" y="48"/>
                </a:lnTo>
                <a:lnTo>
                  <a:pt x="468" y="48"/>
                </a:lnTo>
                <a:lnTo>
                  <a:pt x="432" y="48"/>
                </a:lnTo>
                <a:lnTo>
                  <a:pt x="384" y="48"/>
                </a:lnTo>
                <a:lnTo>
                  <a:pt x="348" y="48"/>
                </a:lnTo>
                <a:lnTo>
                  <a:pt x="312" y="48"/>
                </a:lnTo>
                <a:lnTo>
                  <a:pt x="288" y="84"/>
                </a:lnTo>
                <a:lnTo>
                  <a:pt x="324" y="96"/>
                </a:lnTo>
                <a:lnTo>
                  <a:pt x="360" y="84"/>
                </a:lnTo>
                <a:lnTo>
                  <a:pt x="396" y="84"/>
                </a:lnTo>
                <a:lnTo>
                  <a:pt x="432" y="72"/>
                </a:lnTo>
                <a:lnTo>
                  <a:pt x="468" y="48"/>
                </a:lnTo>
                <a:lnTo>
                  <a:pt x="504" y="36"/>
                </a:lnTo>
                <a:lnTo>
                  <a:pt x="540" y="60"/>
                </a:lnTo>
                <a:lnTo>
                  <a:pt x="552" y="96"/>
                </a:lnTo>
                <a:lnTo>
                  <a:pt x="612" y="96"/>
                </a:lnTo>
                <a:lnTo>
                  <a:pt x="648" y="96"/>
                </a:lnTo>
                <a:lnTo>
                  <a:pt x="684" y="96"/>
                </a:lnTo>
                <a:lnTo>
                  <a:pt x="720" y="84"/>
                </a:lnTo>
                <a:lnTo>
                  <a:pt x="720" y="48"/>
                </a:lnTo>
                <a:lnTo>
                  <a:pt x="756" y="48"/>
                </a:lnTo>
                <a:lnTo>
                  <a:pt x="768" y="84"/>
                </a:lnTo>
                <a:lnTo>
                  <a:pt x="828" y="84"/>
                </a:lnTo>
                <a:lnTo>
                  <a:pt x="864" y="84"/>
                </a:lnTo>
                <a:lnTo>
                  <a:pt x="900" y="84"/>
                </a:lnTo>
                <a:lnTo>
                  <a:pt x="936" y="48"/>
                </a:lnTo>
                <a:lnTo>
                  <a:pt x="972" y="36"/>
                </a:lnTo>
                <a:lnTo>
                  <a:pt x="972" y="0"/>
                </a:lnTo>
                <a:lnTo>
                  <a:pt x="1008" y="24"/>
                </a:lnTo>
                <a:lnTo>
                  <a:pt x="1008" y="60"/>
                </a:lnTo>
                <a:lnTo>
                  <a:pt x="1020" y="96"/>
                </a:lnTo>
                <a:lnTo>
                  <a:pt x="1056" y="96"/>
                </a:lnTo>
                <a:lnTo>
                  <a:pt x="1092" y="96"/>
                </a:lnTo>
                <a:lnTo>
                  <a:pt x="1128" y="96"/>
                </a:lnTo>
                <a:lnTo>
                  <a:pt x="1164" y="84"/>
                </a:lnTo>
                <a:lnTo>
                  <a:pt x="1200" y="96"/>
                </a:lnTo>
                <a:lnTo>
                  <a:pt x="1236" y="96"/>
                </a:lnTo>
                <a:lnTo>
                  <a:pt x="1272" y="96"/>
                </a:lnTo>
                <a:lnTo>
                  <a:pt x="1332" y="96"/>
                </a:lnTo>
                <a:lnTo>
                  <a:pt x="1368" y="96"/>
                </a:lnTo>
                <a:lnTo>
                  <a:pt x="1368" y="132"/>
                </a:lnTo>
                <a:lnTo>
                  <a:pt x="1404" y="132"/>
                </a:lnTo>
                <a:lnTo>
                  <a:pt x="1440" y="132"/>
                </a:lnTo>
                <a:lnTo>
                  <a:pt x="1476" y="132"/>
                </a:lnTo>
                <a:lnTo>
                  <a:pt x="1512" y="120"/>
                </a:lnTo>
                <a:lnTo>
                  <a:pt x="1512" y="84"/>
                </a:lnTo>
                <a:lnTo>
                  <a:pt x="1548" y="96"/>
                </a:lnTo>
                <a:lnTo>
                  <a:pt x="1548" y="132"/>
                </a:lnTo>
                <a:lnTo>
                  <a:pt x="1584" y="156"/>
                </a:lnTo>
                <a:lnTo>
                  <a:pt x="1620" y="156"/>
                </a:lnTo>
                <a:lnTo>
                  <a:pt x="1656" y="156"/>
                </a:lnTo>
                <a:lnTo>
                  <a:pt x="1656" y="120"/>
                </a:lnTo>
                <a:lnTo>
                  <a:pt x="1632" y="168"/>
                </a:lnTo>
                <a:lnTo>
                  <a:pt x="1632" y="168"/>
                </a:lnTo>
              </a:path>
            </a:pathLst>
          </a:custGeom>
          <a:solidFill>
            <a:srgbClr val="4629D5"/>
          </a:solidFill>
          <a:ln w="12700" cap="rnd" cmpd="sng">
            <a:solidFill>
              <a:schemeClr val="tx1"/>
            </a:solidFill>
            <a:prstDash val="solid"/>
            <a:round/>
            <a:headEnd type="none" w="med" len="med"/>
            <a:tailEnd type="none" w="med" len="med"/>
          </a:ln>
          <a:effectLst/>
        </p:spPr>
        <p:txBody>
          <a:bodyPr lIns="88815" tIns="44408" rIns="88815" bIns="44408"/>
          <a:lstStyle/>
          <a:p>
            <a:pPr algn="ctr" eaLnBrk="0" hangingPunct="0"/>
            <a:endParaRPr lang="en-US" sz="1200" dirty="0">
              <a:solidFill>
                <a:srgbClr val="000000"/>
              </a:solidFill>
              <a:latin typeface="Times New Roman" charset="0"/>
            </a:endParaRPr>
          </a:p>
        </p:txBody>
      </p:sp>
      <p:sp>
        <p:nvSpPr>
          <p:cNvPr id="9331" name="Oval 115"/>
          <p:cNvSpPr>
            <a:spLocks noChangeArrowheads="1"/>
          </p:cNvSpPr>
          <p:nvPr/>
        </p:nvSpPr>
        <p:spPr bwMode="auto">
          <a:xfrm rot="13740000">
            <a:off x="5422564" y="4019804"/>
            <a:ext cx="111336" cy="60107"/>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32" name="Oval 116"/>
          <p:cNvSpPr>
            <a:spLocks noChangeArrowheads="1"/>
          </p:cNvSpPr>
          <p:nvPr/>
        </p:nvSpPr>
        <p:spPr bwMode="auto">
          <a:xfrm rot="13740000">
            <a:off x="5272296" y="3779363"/>
            <a:ext cx="111336" cy="64731"/>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33" name="Oval 117"/>
          <p:cNvSpPr>
            <a:spLocks noChangeArrowheads="1"/>
          </p:cNvSpPr>
          <p:nvPr/>
        </p:nvSpPr>
        <p:spPr bwMode="auto">
          <a:xfrm rot="13740000">
            <a:off x="5100451" y="4162078"/>
            <a:ext cx="111336" cy="63189"/>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34" name="Oval 118"/>
          <p:cNvSpPr>
            <a:spLocks noChangeArrowheads="1"/>
          </p:cNvSpPr>
          <p:nvPr/>
        </p:nvSpPr>
        <p:spPr bwMode="auto">
          <a:xfrm rot="13740000">
            <a:off x="5538155" y="4236287"/>
            <a:ext cx="111336" cy="60108"/>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35" name="Oval 119"/>
          <p:cNvSpPr>
            <a:spLocks noChangeArrowheads="1"/>
          </p:cNvSpPr>
          <p:nvPr/>
        </p:nvSpPr>
        <p:spPr bwMode="auto">
          <a:xfrm rot="13740000">
            <a:off x="5211474" y="4233210"/>
            <a:ext cx="80409" cy="63189"/>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36" name="Oval 120"/>
          <p:cNvSpPr>
            <a:spLocks noChangeArrowheads="1"/>
          </p:cNvSpPr>
          <p:nvPr/>
        </p:nvSpPr>
        <p:spPr bwMode="auto">
          <a:xfrm rot="13740000">
            <a:off x="5229913" y="4236287"/>
            <a:ext cx="111336" cy="60108"/>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37" name="Oval 121"/>
          <p:cNvSpPr>
            <a:spLocks noChangeArrowheads="1"/>
          </p:cNvSpPr>
          <p:nvPr/>
        </p:nvSpPr>
        <p:spPr bwMode="auto">
          <a:xfrm rot="13740000">
            <a:off x="5532041" y="3481691"/>
            <a:ext cx="80409" cy="63189"/>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38" name="Oval 122"/>
          <p:cNvSpPr>
            <a:spLocks noChangeArrowheads="1"/>
          </p:cNvSpPr>
          <p:nvPr/>
        </p:nvSpPr>
        <p:spPr bwMode="auto">
          <a:xfrm rot="13740000">
            <a:off x="4604951" y="3214935"/>
            <a:ext cx="111336" cy="61648"/>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39" name="Oval 123"/>
          <p:cNvSpPr>
            <a:spLocks noChangeArrowheads="1"/>
          </p:cNvSpPr>
          <p:nvPr/>
        </p:nvSpPr>
        <p:spPr bwMode="auto">
          <a:xfrm rot="13740000">
            <a:off x="4787585" y="3056438"/>
            <a:ext cx="111336" cy="63190"/>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40" name="Oval 124"/>
          <p:cNvSpPr>
            <a:spLocks noChangeArrowheads="1"/>
          </p:cNvSpPr>
          <p:nvPr/>
        </p:nvSpPr>
        <p:spPr bwMode="auto">
          <a:xfrm rot="13740000">
            <a:off x="5448765" y="3885285"/>
            <a:ext cx="111336" cy="63189"/>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41" name="Oval 125"/>
          <p:cNvSpPr>
            <a:spLocks noChangeArrowheads="1"/>
          </p:cNvSpPr>
          <p:nvPr/>
        </p:nvSpPr>
        <p:spPr bwMode="auto">
          <a:xfrm rot="13740000">
            <a:off x="4504002" y="3016233"/>
            <a:ext cx="111336" cy="63190"/>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42" name="Oval 126"/>
          <p:cNvSpPr>
            <a:spLocks noChangeArrowheads="1"/>
          </p:cNvSpPr>
          <p:nvPr/>
        </p:nvSpPr>
        <p:spPr bwMode="auto">
          <a:xfrm rot="13740000">
            <a:off x="4516332" y="3857440"/>
            <a:ext cx="111336" cy="63190"/>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43" name="Line 127"/>
          <p:cNvSpPr>
            <a:spLocks noChangeShapeType="1"/>
          </p:cNvSpPr>
          <p:nvPr/>
        </p:nvSpPr>
        <p:spPr bwMode="auto">
          <a:xfrm flipH="1">
            <a:off x="1219199" y="3100404"/>
            <a:ext cx="380586" cy="404796"/>
          </a:xfrm>
          <a:prstGeom prst="line">
            <a:avLst/>
          </a:prstGeom>
          <a:noFill/>
          <a:ln w="12700">
            <a:solidFill>
              <a:schemeClr val="tx1"/>
            </a:solidFill>
            <a:round/>
            <a:headEnd type="triangle" w="med" len="me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45" name="Rectangle 129"/>
          <p:cNvSpPr>
            <a:spLocks noChangeArrowheads="1"/>
          </p:cNvSpPr>
          <p:nvPr/>
        </p:nvSpPr>
        <p:spPr bwMode="auto">
          <a:xfrm>
            <a:off x="762000" y="3581400"/>
            <a:ext cx="1245262" cy="522456"/>
          </a:xfrm>
          <a:prstGeom prst="rect">
            <a:avLst/>
          </a:prstGeom>
          <a:noFill/>
          <a:ln w="12700">
            <a:solidFill>
              <a:schemeClr val="tx1"/>
            </a:solidFill>
            <a:miter lim="800000"/>
            <a:headEnd/>
            <a:tailEnd/>
          </a:ln>
          <a:effectLst/>
        </p:spPr>
        <p:txBody>
          <a:bodyPr wrap="none" lIns="87892" tIns="43174" rIns="87892" bIns="43174">
            <a:spAutoFit/>
          </a:bodyPr>
          <a:lstStyle/>
          <a:p>
            <a:pPr eaLnBrk="0" hangingPunct="0">
              <a:spcBef>
                <a:spcPct val="20000"/>
              </a:spcBef>
            </a:pPr>
            <a:r>
              <a:rPr lang="en-US" sz="1400" dirty="0">
                <a:solidFill>
                  <a:srgbClr val="000000"/>
                </a:solidFill>
                <a:latin typeface="Times New Roman" charset="0"/>
              </a:rPr>
              <a:t>Surface</a:t>
            </a:r>
            <a:endParaRPr lang="en-US" sz="1600" dirty="0">
              <a:solidFill>
                <a:srgbClr val="000000"/>
              </a:solidFill>
              <a:latin typeface="Times New Roman" charset="0"/>
            </a:endParaRPr>
          </a:p>
          <a:p>
            <a:pPr eaLnBrk="0" hangingPunct="0">
              <a:spcBef>
                <a:spcPct val="2000"/>
              </a:spcBef>
            </a:pPr>
            <a:r>
              <a:rPr lang="en-US" sz="1400" dirty="0">
                <a:solidFill>
                  <a:srgbClr val="000000"/>
                </a:solidFill>
                <a:latin typeface="Times New Roman" charset="0"/>
              </a:rPr>
              <a:t>Contamination</a:t>
            </a:r>
          </a:p>
        </p:txBody>
      </p:sp>
      <p:sp>
        <p:nvSpPr>
          <p:cNvPr id="9349" name="Line 133"/>
          <p:cNvSpPr>
            <a:spLocks noChangeShapeType="1"/>
          </p:cNvSpPr>
          <p:nvPr/>
        </p:nvSpPr>
        <p:spPr bwMode="auto">
          <a:xfrm flipV="1">
            <a:off x="3840379" y="1984031"/>
            <a:ext cx="804512" cy="502560"/>
          </a:xfrm>
          <a:prstGeom prst="line">
            <a:avLst/>
          </a:prstGeom>
          <a:no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51" name="Rectangle 135"/>
          <p:cNvSpPr>
            <a:spLocks noChangeArrowheads="1"/>
          </p:cNvSpPr>
          <p:nvPr/>
        </p:nvSpPr>
        <p:spPr bwMode="auto">
          <a:xfrm>
            <a:off x="4652545" y="1897381"/>
            <a:ext cx="813759" cy="302716"/>
          </a:xfrm>
          <a:prstGeom prst="rect">
            <a:avLst/>
          </a:prstGeom>
          <a:noFill/>
          <a:ln w="22225">
            <a:solidFill>
              <a:srgbClr val="E12121"/>
            </a:solidFill>
            <a:miter lim="800000"/>
            <a:headEnd/>
            <a:tailEnd/>
          </a:ln>
          <a:effectLst/>
        </p:spPr>
        <p:txBody>
          <a:bodyPr lIns="87892" tIns="43174" rIns="87892" bIns="43174">
            <a:spAutoFit/>
          </a:bodyPr>
          <a:lstStyle/>
          <a:p>
            <a:pPr eaLnBrk="0" hangingPunct="0"/>
            <a:r>
              <a:rPr lang="en-US" sz="1400" b="1" dirty="0">
                <a:solidFill>
                  <a:srgbClr val="000000"/>
                </a:solidFill>
                <a:latin typeface="Times New Roman" charset="0"/>
              </a:rPr>
              <a:t>Source</a:t>
            </a:r>
            <a:endParaRPr lang="en-US" sz="1400" dirty="0">
              <a:solidFill>
                <a:srgbClr val="000000"/>
              </a:solidFill>
              <a:latin typeface="Times New Roman" charset="0"/>
            </a:endParaRPr>
          </a:p>
        </p:txBody>
      </p:sp>
      <p:sp>
        <p:nvSpPr>
          <p:cNvPr id="9352" name="Line 136"/>
          <p:cNvSpPr>
            <a:spLocks noChangeShapeType="1"/>
          </p:cNvSpPr>
          <p:nvPr/>
        </p:nvSpPr>
        <p:spPr bwMode="auto">
          <a:xfrm flipV="1">
            <a:off x="5844278" y="3117423"/>
            <a:ext cx="1035693" cy="1068519"/>
          </a:xfrm>
          <a:prstGeom prst="line">
            <a:avLst/>
          </a:prstGeom>
          <a:noFill/>
          <a:ln w="12700">
            <a:solidFill>
              <a:schemeClr val="tx1"/>
            </a:solidFill>
            <a:round/>
            <a:headEnd type="triangle" w="med" len="me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53" name="Line 137"/>
          <p:cNvSpPr>
            <a:spLocks noChangeShapeType="1"/>
          </p:cNvSpPr>
          <p:nvPr/>
        </p:nvSpPr>
        <p:spPr bwMode="auto">
          <a:xfrm>
            <a:off x="6852220" y="3131331"/>
            <a:ext cx="450033" cy="0"/>
          </a:xfrm>
          <a:prstGeom prst="line">
            <a:avLst/>
          </a:prstGeom>
          <a:no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54" name="Rectangle 138"/>
          <p:cNvSpPr>
            <a:spLocks noChangeArrowheads="1"/>
          </p:cNvSpPr>
          <p:nvPr/>
        </p:nvSpPr>
        <p:spPr bwMode="auto">
          <a:xfrm>
            <a:off x="7306879" y="2999901"/>
            <a:ext cx="1793489" cy="856713"/>
          </a:xfrm>
          <a:prstGeom prst="rect">
            <a:avLst/>
          </a:prstGeom>
          <a:noFill/>
          <a:ln w="22225">
            <a:solidFill>
              <a:srgbClr val="0000FF"/>
            </a:solidFill>
            <a:miter lim="800000"/>
            <a:headEnd/>
            <a:tailEnd/>
          </a:ln>
          <a:effectLst/>
        </p:spPr>
        <p:txBody>
          <a:bodyPr wrap="none" lIns="87892" tIns="43174" rIns="87892" bIns="43174">
            <a:spAutoFit/>
          </a:bodyPr>
          <a:lstStyle/>
          <a:p>
            <a:pPr eaLnBrk="0" hangingPunct="0"/>
            <a:r>
              <a:rPr lang="en-US" sz="1200" dirty="0">
                <a:solidFill>
                  <a:srgbClr val="000000"/>
                </a:solidFill>
                <a:latin typeface="Times New Roman" charset="0"/>
              </a:rPr>
              <a:t>Rough</a:t>
            </a:r>
            <a:r>
              <a:rPr lang="en-US" sz="1400" dirty="0">
                <a:solidFill>
                  <a:srgbClr val="000000"/>
                </a:solidFill>
                <a:latin typeface="Times New Roman" charset="0"/>
              </a:rPr>
              <a:t> </a:t>
            </a:r>
            <a:r>
              <a:rPr lang="en-US" sz="1200" dirty="0">
                <a:solidFill>
                  <a:srgbClr val="000000"/>
                </a:solidFill>
                <a:latin typeface="Times New Roman" charset="0"/>
              </a:rPr>
              <a:t>Surface</a:t>
            </a:r>
          </a:p>
          <a:p>
            <a:pPr eaLnBrk="0" hangingPunct="0"/>
            <a:r>
              <a:rPr lang="en-US" sz="1200" dirty="0">
                <a:solidFill>
                  <a:srgbClr val="000000"/>
                </a:solidFill>
                <a:latin typeface="Times New Roman" charset="0"/>
              </a:rPr>
              <a:t>Higher electrical potential</a:t>
            </a:r>
          </a:p>
          <a:p>
            <a:pPr eaLnBrk="0" hangingPunct="0"/>
            <a:r>
              <a:rPr lang="en-US" sz="1200" dirty="0">
                <a:solidFill>
                  <a:srgbClr val="000000"/>
                </a:solidFill>
                <a:latin typeface="Times New Roman" charset="0"/>
              </a:rPr>
              <a:t>Higher surface area </a:t>
            </a:r>
          </a:p>
          <a:p>
            <a:pPr eaLnBrk="0" hangingPunct="0"/>
            <a:r>
              <a:rPr lang="en-US" sz="1200" dirty="0">
                <a:solidFill>
                  <a:srgbClr val="000000"/>
                </a:solidFill>
                <a:latin typeface="Times New Roman" charset="0"/>
              </a:rPr>
              <a:t>Both increase deposition</a:t>
            </a:r>
          </a:p>
        </p:txBody>
      </p:sp>
      <p:sp>
        <p:nvSpPr>
          <p:cNvPr id="9355" name="Line 139"/>
          <p:cNvSpPr>
            <a:spLocks noChangeShapeType="1"/>
          </p:cNvSpPr>
          <p:nvPr/>
        </p:nvSpPr>
        <p:spPr bwMode="auto">
          <a:xfrm>
            <a:off x="4041053" y="3156072"/>
            <a:ext cx="413044" cy="414418"/>
          </a:xfrm>
          <a:prstGeom prst="line">
            <a:avLst/>
          </a:prstGeom>
          <a:noFill/>
          <a:ln w="12700">
            <a:solidFill>
              <a:schemeClr val="tx1"/>
            </a:solidFill>
            <a:round/>
            <a:headEnd/>
            <a:tailEnd type="triangle" w="med" len="me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56" name="AutoShape 140"/>
          <p:cNvSpPr>
            <a:spLocks noChangeArrowheads="1"/>
          </p:cNvSpPr>
          <p:nvPr/>
        </p:nvSpPr>
        <p:spPr bwMode="auto">
          <a:xfrm>
            <a:off x="6685769" y="1745814"/>
            <a:ext cx="431539" cy="432974"/>
          </a:xfrm>
          <a:prstGeom prst="star16">
            <a:avLst>
              <a:gd name="adj" fmla="val 37500"/>
            </a:avLst>
          </a:prstGeom>
          <a:solidFill>
            <a:srgbClr val="BEC216"/>
          </a:solidFill>
          <a:ln w="12700">
            <a:solidFill>
              <a:schemeClr val="tx1"/>
            </a:solidFill>
            <a:miter lim="800000"/>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57" name="Line 141"/>
          <p:cNvSpPr>
            <a:spLocks noChangeShapeType="1"/>
          </p:cNvSpPr>
          <p:nvPr/>
        </p:nvSpPr>
        <p:spPr bwMode="auto">
          <a:xfrm>
            <a:off x="7086600" y="2057400"/>
            <a:ext cx="457200" cy="76198"/>
          </a:xfrm>
          <a:prstGeom prst="line">
            <a:avLst/>
          </a:prstGeom>
          <a:no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59" name="Rectangle 143"/>
          <p:cNvSpPr>
            <a:spLocks noChangeArrowheads="1"/>
          </p:cNvSpPr>
          <p:nvPr/>
        </p:nvSpPr>
        <p:spPr bwMode="auto">
          <a:xfrm>
            <a:off x="7528073" y="1844639"/>
            <a:ext cx="1484110" cy="825936"/>
          </a:xfrm>
          <a:prstGeom prst="rect">
            <a:avLst/>
          </a:prstGeom>
          <a:noFill/>
          <a:ln w="25400">
            <a:solidFill>
              <a:srgbClr val="CBC600"/>
            </a:solidFill>
            <a:miter lim="800000"/>
            <a:headEnd/>
            <a:tailEnd/>
          </a:ln>
          <a:effectLst/>
        </p:spPr>
        <p:txBody>
          <a:bodyPr wrap="none" lIns="87892" tIns="43174" rIns="87892" bIns="43174">
            <a:spAutoFit/>
          </a:bodyPr>
          <a:lstStyle/>
          <a:p>
            <a:pPr eaLnBrk="0" hangingPunct="0"/>
            <a:r>
              <a:rPr lang="en-US" sz="1200" dirty="0">
                <a:solidFill>
                  <a:srgbClr val="000000"/>
                </a:solidFill>
                <a:latin typeface="Times New Roman" charset="0"/>
              </a:rPr>
              <a:t>Solar UV </a:t>
            </a:r>
          </a:p>
          <a:p>
            <a:pPr eaLnBrk="0" hangingPunct="0"/>
            <a:r>
              <a:rPr lang="en-US" sz="1200" dirty="0">
                <a:solidFill>
                  <a:srgbClr val="000000"/>
                </a:solidFill>
                <a:latin typeface="Times New Roman" charset="0"/>
              </a:rPr>
              <a:t>Increases outgassing</a:t>
            </a:r>
          </a:p>
          <a:p>
            <a:pPr eaLnBrk="0" hangingPunct="0"/>
            <a:r>
              <a:rPr lang="en-US" sz="1200" dirty="0">
                <a:solidFill>
                  <a:srgbClr val="000000"/>
                </a:solidFill>
                <a:latin typeface="Times New Roman" charset="0"/>
              </a:rPr>
              <a:t>Increases deposition</a:t>
            </a:r>
          </a:p>
          <a:p>
            <a:pPr eaLnBrk="0" hangingPunct="0"/>
            <a:r>
              <a:rPr lang="en-US" sz="1200" dirty="0">
                <a:solidFill>
                  <a:srgbClr val="000000"/>
                </a:solidFill>
                <a:latin typeface="Times New Roman" charset="0"/>
              </a:rPr>
              <a:t>Polymerizes deposits</a:t>
            </a:r>
          </a:p>
        </p:txBody>
      </p:sp>
      <p:sp>
        <p:nvSpPr>
          <p:cNvPr id="9360" name="Line 144"/>
          <p:cNvSpPr>
            <a:spLocks noChangeShapeType="1"/>
          </p:cNvSpPr>
          <p:nvPr/>
        </p:nvSpPr>
        <p:spPr bwMode="auto">
          <a:xfrm flipH="1">
            <a:off x="4808581" y="2004051"/>
            <a:ext cx="1843287" cy="1008211"/>
          </a:xfrm>
          <a:prstGeom prst="line">
            <a:avLst/>
          </a:prstGeom>
          <a:noFill/>
          <a:ln w="12700">
            <a:solidFill>
              <a:schemeClr val="tx1"/>
            </a:solidFill>
            <a:round/>
            <a:headEnd/>
            <a:tailEnd type="triangle" w="med" len="me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61" name="Line 145"/>
          <p:cNvSpPr>
            <a:spLocks noChangeShapeType="1"/>
          </p:cNvSpPr>
          <p:nvPr/>
        </p:nvSpPr>
        <p:spPr bwMode="auto">
          <a:xfrm flipH="1">
            <a:off x="5600757" y="2135501"/>
            <a:ext cx="1214474" cy="1323663"/>
          </a:xfrm>
          <a:prstGeom prst="line">
            <a:avLst/>
          </a:prstGeom>
          <a:noFill/>
          <a:ln w="12700">
            <a:solidFill>
              <a:schemeClr val="tx1"/>
            </a:solidFill>
            <a:round/>
            <a:headEnd/>
            <a:tailEnd type="triangle" w="med" len="me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62" name="Line 146"/>
          <p:cNvSpPr>
            <a:spLocks noChangeShapeType="1"/>
          </p:cNvSpPr>
          <p:nvPr/>
        </p:nvSpPr>
        <p:spPr bwMode="auto">
          <a:xfrm flipH="1">
            <a:off x="5674735" y="2172602"/>
            <a:ext cx="1214474" cy="2047349"/>
          </a:xfrm>
          <a:prstGeom prst="line">
            <a:avLst/>
          </a:prstGeom>
          <a:noFill/>
          <a:ln w="12700">
            <a:solidFill>
              <a:schemeClr val="tx1"/>
            </a:solidFill>
            <a:round/>
            <a:headEnd/>
            <a:tailEnd type="triangle" w="med" len="me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63" name="Rectangle 147"/>
          <p:cNvSpPr>
            <a:spLocks noChangeArrowheads="1"/>
          </p:cNvSpPr>
          <p:nvPr/>
        </p:nvSpPr>
        <p:spPr bwMode="auto">
          <a:xfrm>
            <a:off x="4347773" y="5104283"/>
            <a:ext cx="4115031" cy="1195187"/>
          </a:xfrm>
          <a:prstGeom prst="rect">
            <a:avLst/>
          </a:prstGeom>
          <a:noFill/>
          <a:ln w="22225">
            <a:solidFill>
              <a:srgbClr val="537BFB"/>
            </a:solidFill>
            <a:miter lim="800000"/>
            <a:headEnd/>
            <a:tailEnd/>
          </a:ln>
          <a:effectLst/>
        </p:spPr>
        <p:txBody>
          <a:bodyPr lIns="87892" tIns="43174" rIns="87892" bIns="43174">
            <a:spAutoFit/>
          </a:bodyPr>
          <a:lstStyle/>
          <a:p>
            <a:pPr eaLnBrk="0" hangingPunct="0"/>
            <a:r>
              <a:rPr lang="en-US" sz="1200" b="1" dirty="0">
                <a:solidFill>
                  <a:srgbClr val="000000"/>
                </a:solidFill>
                <a:latin typeface="Times New Roman" charset="0"/>
              </a:rPr>
              <a:t>Collector</a:t>
            </a:r>
            <a:endParaRPr lang="en-US" sz="1200" dirty="0">
              <a:solidFill>
                <a:srgbClr val="000000"/>
              </a:solidFill>
              <a:latin typeface="Times New Roman" charset="0"/>
            </a:endParaRPr>
          </a:p>
          <a:p>
            <a:pPr eaLnBrk="0" hangingPunct="0"/>
            <a:r>
              <a:rPr lang="en-US" sz="1200" dirty="0">
                <a:solidFill>
                  <a:srgbClr val="000000"/>
                </a:solidFill>
                <a:latin typeface="Times New Roman" charset="0"/>
              </a:rPr>
              <a:t>Contamination sensitive surface</a:t>
            </a:r>
          </a:p>
          <a:p>
            <a:pPr eaLnBrk="0" hangingPunct="0"/>
            <a:r>
              <a:rPr lang="en-US" sz="1200" dirty="0">
                <a:solidFill>
                  <a:srgbClr val="000000"/>
                </a:solidFill>
                <a:latin typeface="Times New Roman" charset="0"/>
              </a:rPr>
              <a:t>If temperature collector &lt; temperature source, deposition occurs</a:t>
            </a:r>
          </a:p>
          <a:p>
            <a:pPr eaLnBrk="0" hangingPunct="0"/>
            <a:r>
              <a:rPr lang="en-US" sz="1200" dirty="0">
                <a:solidFill>
                  <a:srgbClr val="000000"/>
                </a:solidFill>
                <a:latin typeface="Times New Roman" charset="0"/>
              </a:rPr>
              <a:t>If UV light or chemical attraction, deposition enhanced</a:t>
            </a:r>
          </a:p>
          <a:p>
            <a:pPr eaLnBrk="0" hangingPunct="0"/>
            <a:r>
              <a:rPr lang="en-US" sz="1200" dirty="0">
                <a:solidFill>
                  <a:srgbClr val="000000"/>
                </a:solidFill>
                <a:latin typeface="Times New Roman" charset="0"/>
              </a:rPr>
              <a:t>If temperature of collector is increased, evaporation processes occur and “self” cleaning ensues, but some residue may remain </a:t>
            </a:r>
          </a:p>
        </p:txBody>
      </p:sp>
      <p:sp>
        <p:nvSpPr>
          <p:cNvPr id="9364" name="Line 148"/>
          <p:cNvSpPr>
            <a:spLocks noChangeShapeType="1"/>
          </p:cNvSpPr>
          <p:nvPr/>
        </p:nvSpPr>
        <p:spPr bwMode="auto">
          <a:xfrm flipH="1" flipV="1">
            <a:off x="6839924" y="4305446"/>
            <a:ext cx="1331606" cy="816465"/>
          </a:xfrm>
          <a:prstGeom prst="line">
            <a:avLst/>
          </a:prstGeom>
          <a:noFill/>
          <a:ln w="28575">
            <a:solidFill>
              <a:schemeClr val="tx1"/>
            </a:solidFill>
            <a:round/>
            <a:headEnd/>
            <a:tailEnd type="triangle" w="med" len="me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65" name="Rectangle 149"/>
          <p:cNvSpPr>
            <a:spLocks noChangeArrowheads="1"/>
          </p:cNvSpPr>
          <p:nvPr/>
        </p:nvSpPr>
        <p:spPr bwMode="auto">
          <a:xfrm>
            <a:off x="1143000" y="5410200"/>
            <a:ext cx="1627518" cy="522662"/>
          </a:xfrm>
          <a:prstGeom prst="rect">
            <a:avLst/>
          </a:prstGeom>
          <a:solidFill>
            <a:schemeClr val="bg1"/>
          </a:solidFill>
          <a:ln w="22225">
            <a:solidFill>
              <a:srgbClr val="4092EC"/>
            </a:solidFill>
            <a:miter lim="800000"/>
            <a:headEnd/>
            <a:tailEnd/>
          </a:ln>
          <a:effectLst/>
        </p:spPr>
        <p:txBody>
          <a:bodyPr lIns="87892" tIns="43174" rIns="87892" bIns="43174">
            <a:spAutoFit/>
          </a:bodyPr>
          <a:lstStyle/>
          <a:p>
            <a:pPr eaLnBrk="0" hangingPunct="0"/>
            <a:r>
              <a:rPr lang="en-US" sz="1400" dirty="0">
                <a:solidFill>
                  <a:srgbClr val="000000"/>
                </a:solidFill>
                <a:latin typeface="Times New Roman" charset="0"/>
              </a:rPr>
              <a:t>Backscatter causes</a:t>
            </a:r>
          </a:p>
          <a:p>
            <a:pPr eaLnBrk="0" hangingPunct="0"/>
            <a:r>
              <a:rPr lang="en-US" sz="1400" dirty="0">
                <a:solidFill>
                  <a:srgbClr val="000000"/>
                </a:solidFill>
                <a:latin typeface="Times New Roman" charset="0"/>
              </a:rPr>
              <a:t>Self-contamination</a:t>
            </a:r>
          </a:p>
        </p:txBody>
      </p:sp>
      <p:sp>
        <p:nvSpPr>
          <p:cNvPr id="9366" name="Line 150"/>
          <p:cNvSpPr>
            <a:spLocks noChangeShapeType="1"/>
          </p:cNvSpPr>
          <p:nvPr/>
        </p:nvSpPr>
        <p:spPr bwMode="auto">
          <a:xfrm flipV="1">
            <a:off x="2209800" y="3962400"/>
            <a:ext cx="1424361" cy="1447800"/>
          </a:xfrm>
          <a:prstGeom prst="line">
            <a:avLst/>
          </a:prstGeom>
          <a:noFill/>
          <a:ln w="25400">
            <a:solidFill>
              <a:schemeClr val="tx1"/>
            </a:solidFill>
            <a:round/>
            <a:headEnd/>
            <a:tailEnd type="triangle" w="med" len="me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67" name="Line 151"/>
          <p:cNvSpPr>
            <a:spLocks noChangeShapeType="1"/>
          </p:cNvSpPr>
          <p:nvPr/>
        </p:nvSpPr>
        <p:spPr bwMode="auto">
          <a:xfrm flipV="1">
            <a:off x="3227301" y="3923060"/>
            <a:ext cx="209605" cy="309267"/>
          </a:xfrm>
          <a:prstGeom prst="line">
            <a:avLst/>
          </a:prstGeom>
          <a:noFill/>
          <a:ln w="12700">
            <a:solidFill>
              <a:schemeClr val="tx1"/>
            </a:solidFill>
            <a:round/>
            <a:headEnd/>
            <a:tailEnd type="triangle" w="med" len="me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68" name="Line 152"/>
          <p:cNvSpPr>
            <a:spLocks noChangeShapeType="1"/>
          </p:cNvSpPr>
          <p:nvPr/>
        </p:nvSpPr>
        <p:spPr bwMode="auto">
          <a:xfrm>
            <a:off x="3615688" y="3861201"/>
            <a:ext cx="357561" cy="321638"/>
          </a:xfrm>
          <a:prstGeom prst="line">
            <a:avLst/>
          </a:prstGeom>
          <a:noFill/>
          <a:ln w="12700">
            <a:solidFill>
              <a:schemeClr val="tx1"/>
            </a:solidFill>
            <a:round/>
            <a:headEnd/>
            <a:tailEnd type="triangle" w="med" len="me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70" name="Oval 154"/>
          <p:cNvSpPr>
            <a:spLocks noChangeArrowheads="1"/>
          </p:cNvSpPr>
          <p:nvPr/>
        </p:nvSpPr>
        <p:spPr bwMode="auto">
          <a:xfrm>
            <a:off x="2885145" y="2672068"/>
            <a:ext cx="80143" cy="63400"/>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71" name="Oval 155"/>
          <p:cNvSpPr>
            <a:spLocks noChangeArrowheads="1"/>
          </p:cNvSpPr>
          <p:nvPr/>
        </p:nvSpPr>
        <p:spPr bwMode="auto">
          <a:xfrm>
            <a:off x="4004074" y="2760221"/>
            <a:ext cx="80143" cy="63399"/>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72" name="Oval 156"/>
          <p:cNvSpPr>
            <a:spLocks noChangeArrowheads="1"/>
          </p:cNvSpPr>
          <p:nvPr/>
        </p:nvSpPr>
        <p:spPr bwMode="auto">
          <a:xfrm>
            <a:off x="4152030" y="2908669"/>
            <a:ext cx="80143" cy="63399"/>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73" name="Oval 157"/>
          <p:cNvSpPr>
            <a:spLocks noChangeArrowheads="1"/>
          </p:cNvSpPr>
          <p:nvPr/>
        </p:nvSpPr>
        <p:spPr bwMode="auto">
          <a:xfrm>
            <a:off x="1997408" y="2746293"/>
            <a:ext cx="80143" cy="63400"/>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74" name="Oval 158"/>
          <p:cNvSpPr>
            <a:spLocks noChangeArrowheads="1"/>
          </p:cNvSpPr>
          <p:nvPr/>
        </p:nvSpPr>
        <p:spPr bwMode="auto">
          <a:xfrm>
            <a:off x="4586641" y="2746293"/>
            <a:ext cx="80143" cy="63400"/>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75" name="Oval 159"/>
          <p:cNvSpPr>
            <a:spLocks noChangeArrowheads="1"/>
          </p:cNvSpPr>
          <p:nvPr/>
        </p:nvSpPr>
        <p:spPr bwMode="auto">
          <a:xfrm>
            <a:off x="2515265" y="2672068"/>
            <a:ext cx="80143" cy="63400"/>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76" name="Oval 160"/>
          <p:cNvSpPr>
            <a:spLocks noChangeArrowheads="1"/>
          </p:cNvSpPr>
          <p:nvPr/>
        </p:nvSpPr>
        <p:spPr bwMode="auto">
          <a:xfrm>
            <a:off x="4956536" y="2597844"/>
            <a:ext cx="80143" cy="63400"/>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77" name="Oval 161"/>
          <p:cNvSpPr>
            <a:spLocks noChangeArrowheads="1"/>
          </p:cNvSpPr>
          <p:nvPr/>
        </p:nvSpPr>
        <p:spPr bwMode="auto">
          <a:xfrm>
            <a:off x="739791" y="1855603"/>
            <a:ext cx="80143" cy="63400"/>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78" name="Text Box 162"/>
          <p:cNvSpPr txBox="1">
            <a:spLocks noChangeArrowheads="1"/>
          </p:cNvSpPr>
          <p:nvPr/>
        </p:nvSpPr>
        <p:spPr bwMode="auto">
          <a:xfrm>
            <a:off x="853835" y="1780998"/>
            <a:ext cx="3107080" cy="274432"/>
          </a:xfrm>
          <a:prstGeom prst="rect">
            <a:avLst/>
          </a:prstGeom>
          <a:noFill/>
          <a:ln w="12700">
            <a:noFill/>
            <a:miter lim="800000"/>
            <a:headEnd/>
            <a:tailEnd/>
          </a:ln>
          <a:effectLst/>
        </p:spPr>
        <p:txBody>
          <a:bodyPr lIns="88815" tIns="44408" rIns="88815" bIns="44408">
            <a:spAutoFit/>
          </a:bodyPr>
          <a:lstStyle/>
          <a:p>
            <a:pPr eaLnBrk="0" hangingPunct="0">
              <a:spcBef>
                <a:spcPct val="50000"/>
              </a:spcBef>
            </a:pPr>
            <a:r>
              <a:rPr lang="en-US" sz="1200" dirty="0">
                <a:solidFill>
                  <a:srgbClr val="000000"/>
                </a:solidFill>
                <a:latin typeface="Times New Roman" charset="0"/>
              </a:rPr>
              <a:t>Diffusion limited outgassing molecule </a:t>
            </a:r>
          </a:p>
        </p:txBody>
      </p:sp>
      <p:sp>
        <p:nvSpPr>
          <p:cNvPr id="9379" name="Oval 163"/>
          <p:cNvSpPr>
            <a:spLocks noChangeArrowheads="1"/>
          </p:cNvSpPr>
          <p:nvPr/>
        </p:nvSpPr>
        <p:spPr bwMode="auto">
          <a:xfrm>
            <a:off x="739791" y="2152500"/>
            <a:ext cx="80143" cy="63400"/>
          </a:xfrm>
          <a:prstGeom prst="ellipse">
            <a:avLst/>
          </a:prstGeom>
          <a:solidFill>
            <a:srgbClr val="FF0000"/>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80" name="Oval 164"/>
          <p:cNvSpPr>
            <a:spLocks noChangeArrowheads="1"/>
          </p:cNvSpPr>
          <p:nvPr/>
        </p:nvSpPr>
        <p:spPr bwMode="auto">
          <a:xfrm>
            <a:off x="3942415" y="3024633"/>
            <a:ext cx="80143" cy="63400"/>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81" name="Oval 165"/>
          <p:cNvSpPr>
            <a:spLocks noChangeArrowheads="1"/>
          </p:cNvSpPr>
          <p:nvPr/>
        </p:nvSpPr>
        <p:spPr bwMode="auto">
          <a:xfrm>
            <a:off x="3476970" y="3117413"/>
            <a:ext cx="110967" cy="63400"/>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82" name="Oval 166"/>
          <p:cNvSpPr>
            <a:spLocks noChangeArrowheads="1"/>
          </p:cNvSpPr>
          <p:nvPr/>
        </p:nvSpPr>
        <p:spPr bwMode="auto">
          <a:xfrm>
            <a:off x="3255046" y="3488534"/>
            <a:ext cx="110967" cy="63400"/>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83" name="Oval 167"/>
          <p:cNvSpPr>
            <a:spLocks noChangeArrowheads="1"/>
          </p:cNvSpPr>
          <p:nvPr/>
        </p:nvSpPr>
        <p:spPr bwMode="auto">
          <a:xfrm>
            <a:off x="2663211" y="4082327"/>
            <a:ext cx="110967" cy="63400"/>
          </a:xfrm>
          <a:prstGeom prst="ellipse">
            <a:avLst/>
          </a:prstGeom>
          <a:solidFill>
            <a:schemeClr val="tx2"/>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9385" name="Rectangle 169"/>
          <p:cNvSpPr>
            <a:spLocks noChangeArrowheads="1"/>
          </p:cNvSpPr>
          <p:nvPr/>
        </p:nvSpPr>
        <p:spPr bwMode="auto">
          <a:xfrm>
            <a:off x="886319" y="2059719"/>
            <a:ext cx="2818524" cy="274432"/>
          </a:xfrm>
          <a:prstGeom prst="rect">
            <a:avLst/>
          </a:prstGeom>
          <a:noFill/>
          <a:ln w="12700">
            <a:noFill/>
            <a:miter lim="800000"/>
            <a:headEnd/>
            <a:tailEnd/>
          </a:ln>
          <a:effectLst/>
        </p:spPr>
        <p:txBody>
          <a:bodyPr wrap="none" lIns="88815" tIns="44408" rIns="88815" bIns="44408">
            <a:spAutoFit/>
          </a:bodyPr>
          <a:lstStyle/>
          <a:p>
            <a:pPr eaLnBrk="0" hangingPunct="0"/>
            <a:r>
              <a:rPr lang="en-US" sz="1200" dirty="0">
                <a:solidFill>
                  <a:srgbClr val="000000"/>
                </a:solidFill>
                <a:latin typeface="Times New Roman" charset="0"/>
              </a:rPr>
              <a:t>Non-outgassing molecule at temperature T</a:t>
            </a:r>
          </a:p>
        </p:txBody>
      </p:sp>
      <p:sp>
        <p:nvSpPr>
          <p:cNvPr id="9386" name="Oval 170"/>
          <p:cNvSpPr>
            <a:spLocks noChangeArrowheads="1"/>
          </p:cNvSpPr>
          <p:nvPr/>
        </p:nvSpPr>
        <p:spPr bwMode="auto">
          <a:xfrm>
            <a:off x="3920847" y="4008103"/>
            <a:ext cx="135626" cy="139170"/>
          </a:xfrm>
          <a:prstGeom prst="ellipse">
            <a:avLst/>
          </a:prstGeom>
          <a:solidFill>
            <a:schemeClr val="accent1"/>
          </a:solidFill>
          <a:ln w="12700">
            <a:solidFill>
              <a:schemeClr val="tx1"/>
            </a:solidFill>
            <a:round/>
            <a:headEnd/>
            <a:tailEnd/>
          </a:ln>
          <a:effectLst/>
        </p:spPr>
        <p:txBody>
          <a:bodyPr wrap="none" lIns="88815" tIns="44408" rIns="88815" bIns="44408" anchor="ctr"/>
          <a:lstStyle/>
          <a:p>
            <a:pPr algn="ctr" eaLnBrk="0" hangingPunct="0"/>
            <a:endParaRPr lang="en-US" sz="1200" dirty="0">
              <a:solidFill>
                <a:srgbClr val="000000"/>
              </a:solidFill>
              <a:latin typeface="Times New Roman" charset="0"/>
            </a:endParaRPr>
          </a:p>
        </p:txBody>
      </p:sp>
      <p:sp>
        <p:nvSpPr>
          <p:cNvPr id="164" name="Date Placeholder 163"/>
          <p:cNvSpPr>
            <a:spLocks noGrp="1"/>
          </p:cNvSpPr>
          <p:nvPr>
            <p:ph type="dt" sz="half" idx="10"/>
          </p:nvPr>
        </p:nvSpPr>
        <p:spPr/>
        <p:txBody>
          <a:bodyPr/>
          <a:lstStyle/>
          <a:p>
            <a:pPr>
              <a:defRPr/>
            </a:pPr>
            <a:r>
              <a:rPr lang="en-US" dirty="0"/>
              <a:t>October 17, 2022</a:t>
            </a:r>
          </a:p>
        </p:txBody>
      </p:sp>
      <p:sp>
        <p:nvSpPr>
          <p:cNvPr id="165" name="Slide Number Placeholder 164"/>
          <p:cNvSpPr>
            <a:spLocks noGrp="1"/>
          </p:cNvSpPr>
          <p:nvPr>
            <p:ph type="sldNum" sz="quarter" idx="12"/>
          </p:nvPr>
        </p:nvSpPr>
        <p:spPr/>
        <p:txBody>
          <a:bodyPr/>
          <a:lstStyle/>
          <a:p>
            <a:pPr>
              <a:defRPr/>
            </a:pPr>
            <a:fld id="{A9F13244-A27F-4E25-8538-D6434789B2B3}" type="slidenum">
              <a:rPr lang="en-US" smtClean="0"/>
              <a:pPr>
                <a:defRPr/>
              </a:pPr>
              <a:t>8</a:t>
            </a:fld>
            <a:endParaRPr lang="en-US" dirty="0"/>
          </a:p>
        </p:txBody>
      </p:sp>
      <p:sp>
        <p:nvSpPr>
          <p:cNvPr id="167" name="Footer Placeholder 5">
            <a:extLst>
              <a:ext uri="{FF2B5EF4-FFF2-40B4-BE49-F238E27FC236}">
                <a16:creationId xmlns:a16="http://schemas.microsoft.com/office/drawing/2014/main" id="{FF1EE9BD-79DB-4B46-AB95-001C61C8E9F0}"/>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Project Contamination Analysis  </a:t>
            </a:r>
            <a:br>
              <a:rPr lang="en-US" sz="2400" dirty="0"/>
            </a:br>
            <a:r>
              <a:rPr lang="en-US" sz="2400" dirty="0"/>
              <a:t>Determining the Outgassing Budget</a:t>
            </a:r>
          </a:p>
        </p:txBody>
      </p:sp>
      <p:sp>
        <p:nvSpPr>
          <p:cNvPr id="3" name="Content Placeholder 2"/>
          <p:cNvSpPr>
            <a:spLocks noGrp="1"/>
          </p:cNvSpPr>
          <p:nvPr>
            <p:ph idx="1"/>
          </p:nvPr>
        </p:nvSpPr>
        <p:spPr>
          <a:xfrm>
            <a:off x="533400" y="1600200"/>
            <a:ext cx="8610600" cy="4953000"/>
          </a:xfrm>
        </p:spPr>
        <p:txBody>
          <a:bodyPr>
            <a:normAutofit fontScale="77500" lnSpcReduction="20000"/>
          </a:bodyPr>
          <a:lstStyle/>
          <a:p>
            <a:r>
              <a:rPr lang="en-US" dirty="0"/>
              <a:t>The project contamination analyst creates a 3-dimensional model of a spacecraft and calculates the allowable outgassing rates for surfaces and assemblies to ensure that the allowable outgassing deposition rates for contamination sensitive surfaces are not exceeded. Factors considered include:</a:t>
            </a:r>
          </a:p>
          <a:p>
            <a:pPr lvl="1"/>
            <a:r>
              <a:rPr lang="en-US" sz="2600" dirty="0"/>
              <a:t>Outgassing properties of the materials of construction</a:t>
            </a:r>
          </a:p>
          <a:p>
            <a:pPr lvl="1"/>
            <a:r>
              <a:rPr lang="en-US" sz="2600" dirty="0"/>
              <a:t>Temperatures of surfaces</a:t>
            </a:r>
          </a:p>
          <a:p>
            <a:pPr lvl="1"/>
            <a:r>
              <a:rPr lang="en-US" sz="2600" dirty="0"/>
              <a:t>Presence of environments that accelerate or decelerate outgassing rates or enhance or reduce deposition rates (UV light, ionizing radiation, atomic oxygen, etc.)</a:t>
            </a:r>
          </a:p>
          <a:p>
            <a:pPr lvl="1"/>
            <a:r>
              <a:rPr lang="en-US" sz="2600" dirty="0"/>
              <a:t>Geometry (lines of sight, probability of secondary reflections)</a:t>
            </a:r>
          </a:p>
          <a:p>
            <a:pPr lvl="1"/>
            <a:r>
              <a:rPr lang="en-US" sz="2600" dirty="0"/>
              <a:t>High density sources or environments with high level of atmospheric gases (relative to hard vacuum – e.g., low Earth or Martian orbits)</a:t>
            </a:r>
          </a:p>
          <a:p>
            <a:r>
              <a:rPr lang="en-US" dirty="0"/>
              <a:t>The result of this analysis is a comprehensive outgassing budget for all elements in a spacecraft</a:t>
            </a:r>
          </a:p>
          <a:p>
            <a:pPr lvl="1"/>
            <a:r>
              <a:rPr lang="en-US" sz="2600" dirty="0"/>
              <a:t>Outgassing rates are to be measured in Thermal Vacuum by a Quartz Crystal Microbalance (QCM)</a:t>
            </a:r>
          </a:p>
          <a:p>
            <a:endParaRPr lang="en-US" sz="2600" dirty="0"/>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9</a:t>
            </a:fld>
            <a:endParaRPr lang="en-US" dirty="0"/>
          </a:p>
        </p:txBody>
      </p:sp>
      <p:sp>
        <p:nvSpPr>
          <p:cNvPr id="7" name="Footer Placeholder 5">
            <a:extLst>
              <a:ext uri="{FF2B5EF4-FFF2-40B4-BE49-F238E27FC236}">
                <a16:creationId xmlns:a16="http://schemas.microsoft.com/office/drawing/2014/main" id="{92544EC9-4665-45AA-A8B4-2A8C9FA68C29}"/>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Translating the Budgeted Outgassing Rate </a:t>
            </a:r>
            <a:br>
              <a:rPr lang="en-US" sz="2400" dirty="0"/>
            </a:br>
            <a:r>
              <a:rPr lang="en-US" sz="2400" dirty="0"/>
              <a:t>into an Thermal Vacuum Test QCM Rate</a:t>
            </a:r>
          </a:p>
        </p:txBody>
      </p:sp>
      <p:sp>
        <p:nvSpPr>
          <p:cNvPr id="3" name="Content Placeholder 2"/>
          <p:cNvSpPr>
            <a:spLocks noGrp="1"/>
          </p:cNvSpPr>
          <p:nvPr>
            <p:ph idx="1"/>
          </p:nvPr>
        </p:nvSpPr>
        <p:spPr/>
        <p:txBody>
          <a:bodyPr>
            <a:normAutofit fontScale="70000" lnSpcReduction="20000"/>
          </a:bodyPr>
          <a:lstStyle/>
          <a:p>
            <a:r>
              <a:rPr lang="en-US" dirty="0"/>
              <a:t>The required budgeted rate usually cannot be directly translated into a QCM* rate. It </a:t>
            </a:r>
            <a:r>
              <a:rPr lang="en-US" i="1" dirty="0"/>
              <a:t>MUST</a:t>
            </a:r>
            <a:r>
              <a:rPr lang="en-US" dirty="0"/>
              <a:t> be adjusted by the contamination analyst for the following factors:</a:t>
            </a:r>
          </a:p>
          <a:p>
            <a:pPr lvl="1"/>
            <a:r>
              <a:rPr lang="en-US" dirty="0"/>
              <a:t>Thermal conditions in the chamber (Isothermal test/Cold  or Hot wall test/Non-isothermal surfaces, etc)</a:t>
            </a:r>
          </a:p>
          <a:p>
            <a:pPr lvl="2"/>
            <a:r>
              <a:rPr lang="en-US" sz="2600" dirty="0"/>
              <a:t>Need size/location/and temperature of surfaces that are not isothermal with respect to the flight hardware</a:t>
            </a:r>
          </a:p>
          <a:p>
            <a:pPr lvl="1"/>
            <a:r>
              <a:rPr lang="en-US" dirty="0"/>
              <a:t>Variability of temperature conditions in the chamber </a:t>
            </a:r>
          </a:p>
          <a:p>
            <a:pPr lvl="1"/>
            <a:r>
              <a:rPr lang="en-US" dirty="0"/>
              <a:t>Vacuum pumping efficiency of the chamber </a:t>
            </a:r>
          </a:p>
          <a:p>
            <a:pPr lvl="1"/>
            <a:r>
              <a:rPr lang="en-US" dirty="0"/>
              <a:t>View factor of the QCM to the item under test</a:t>
            </a:r>
          </a:p>
          <a:p>
            <a:pPr lvl="1"/>
            <a:r>
              <a:rPr lang="en-US" dirty="0"/>
              <a:t>Source (item under test) and collector (QCM) temperatures</a:t>
            </a:r>
          </a:p>
          <a:p>
            <a:pPr lvl="1"/>
            <a:r>
              <a:rPr lang="en-US" dirty="0"/>
              <a:t>Chamber and GSE background and factors that affect the background (increases in background due to outer shell walls heating from ambient room temperature increasing, for example)</a:t>
            </a:r>
          </a:p>
          <a:p>
            <a:pPr lvl="1" algn="ctr"/>
            <a:endParaRPr lang="en-US" dirty="0"/>
          </a:p>
          <a:p>
            <a:pPr algn="ctr">
              <a:buNone/>
            </a:pPr>
            <a:r>
              <a:rPr lang="en-US" sz="2300" dirty="0"/>
              <a:t>* Quartz Crystal Microbalance (QCM)  – mass deposited on its external piezoelectric crystal which  changes the frequency of the crystal from the protected baseline crystal.</a:t>
            </a:r>
          </a:p>
          <a:p>
            <a:pPr lvl="1"/>
            <a:endParaRPr lang="en-US" dirty="0"/>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10</a:t>
            </a:fld>
            <a:endParaRPr lang="en-US" dirty="0"/>
          </a:p>
        </p:txBody>
      </p:sp>
      <p:sp>
        <p:nvSpPr>
          <p:cNvPr id="7" name="Footer Placeholder 5">
            <a:extLst>
              <a:ext uri="{FF2B5EF4-FFF2-40B4-BE49-F238E27FC236}">
                <a16:creationId xmlns:a16="http://schemas.microsoft.com/office/drawing/2014/main" id="{A9F0C0C3-2AB9-40EB-A74A-7164CF0031A3}"/>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609600" y="533400"/>
            <a:ext cx="8005762" cy="703262"/>
          </a:xfrm>
        </p:spPr>
        <p:txBody>
          <a:bodyPr>
            <a:noAutofit/>
          </a:bodyPr>
          <a:lstStyle/>
          <a:p>
            <a:r>
              <a:rPr lang="en-US" sz="2400" dirty="0"/>
              <a:t>Why Materials Outgassing Test Data is </a:t>
            </a:r>
            <a:br>
              <a:rPr lang="en-US" sz="2400" dirty="0"/>
            </a:br>
            <a:r>
              <a:rPr lang="en-US" sz="2400" dirty="0"/>
              <a:t>NOT a Substitute for Outgassing Certification</a:t>
            </a:r>
          </a:p>
        </p:txBody>
      </p:sp>
      <p:sp>
        <p:nvSpPr>
          <p:cNvPr id="133123" name="Rectangle 3"/>
          <p:cNvSpPr>
            <a:spLocks noGrp="1" noChangeArrowheads="1"/>
          </p:cNvSpPr>
          <p:nvPr>
            <p:ph idx="1"/>
          </p:nvPr>
        </p:nvSpPr>
        <p:spPr/>
        <p:txBody>
          <a:bodyPr>
            <a:normAutofit fontScale="85000" lnSpcReduction="20000"/>
          </a:bodyPr>
          <a:lstStyle/>
          <a:p>
            <a:pPr>
              <a:lnSpc>
                <a:spcPct val="90000"/>
              </a:lnSpc>
            </a:pPr>
            <a:r>
              <a:rPr lang="en-US" dirty="0"/>
              <a:t>ASTM E595 Standard Test</a:t>
            </a:r>
          </a:p>
          <a:p>
            <a:pPr marL="460375" lvl="1" indent="-273050">
              <a:lnSpc>
                <a:spcPct val="90000"/>
              </a:lnSpc>
            </a:pPr>
            <a:r>
              <a:rPr lang="en-US" sz="2300" dirty="0"/>
              <a:t>Standard test developed in 60’s to address stability of materials in vacuum.  Uses 125</a:t>
            </a:r>
            <a:r>
              <a:rPr lang="en-US" sz="2300" baseline="30000" dirty="0"/>
              <a:t>o</a:t>
            </a:r>
            <a:r>
              <a:rPr lang="en-US" sz="2300" dirty="0"/>
              <a:t>C temperature to “age” materials and predict long term performance…..Guideline…Screening technique</a:t>
            </a:r>
          </a:p>
          <a:p>
            <a:pPr marL="460375" lvl="1" indent="-273050">
              <a:lnSpc>
                <a:spcPct val="90000"/>
              </a:lnSpc>
            </a:pPr>
            <a:r>
              <a:rPr lang="en-US" sz="2300" dirty="0"/>
              <a:t>Test Method Overview</a:t>
            </a:r>
          </a:p>
          <a:p>
            <a:pPr marL="460375" lvl="2" indent="-273050">
              <a:lnSpc>
                <a:spcPct val="90000"/>
              </a:lnSpc>
            </a:pPr>
            <a:r>
              <a:rPr lang="en-US" sz="1800" dirty="0"/>
              <a:t>Expose sample to 50% RH, 25</a:t>
            </a:r>
            <a:r>
              <a:rPr lang="en-US" sz="1800" baseline="30000" dirty="0"/>
              <a:t>o</a:t>
            </a:r>
            <a:r>
              <a:rPr lang="en-US" sz="1800" dirty="0"/>
              <a:t>C, standard atmospheric pressure for 24 hrs</a:t>
            </a:r>
          </a:p>
          <a:p>
            <a:pPr marL="460375" lvl="2" indent="-273050">
              <a:lnSpc>
                <a:spcPct val="90000"/>
              </a:lnSpc>
            </a:pPr>
            <a:r>
              <a:rPr lang="en-US" sz="1800" dirty="0"/>
              <a:t>Weigh Sample</a:t>
            </a:r>
          </a:p>
          <a:p>
            <a:pPr marL="460375" lvl="2" indent="-273050">
              <a:lnSpc>
                <a:spcPct val="90000"/>
              </a:lnSpc>
            </a:pPr>
            <a:r>
              <a:rPr lang="en-US" sz="1800" dirty="0"/>
              <a:t>Place in Effusion Cell (EC)</a:t>
            </a:r>
          </a:p>
          <a:p>
            <a:pPr marL="460375" lvl="2" indent="-273050">
              <a:lnSpc>
                <a:spcPct val="90000"/>
              </a:lnSpc>
            </a:pPr>
            <a:r>
              <a:rPr lang="en-US" sz="1800" dirty="0"/>
              <a:t>Heats 3 samples to 125</a:t>
            </a:r>
            <a:r>
              <a:rPr lang="en-US" sz="1800" baseline="30000" dirty="0"/>
              <a:t>o</a:t>
            </a:r>
            <a:r>
              <a:rPr lang="en-US" sz="1800" dirty="0"/>
              <a:t>C for 24 hours in vacuum chamber to &lt;1E-6 torr</a:t>
            </a:r>
          </a:p>
          <a:p>
            <a:pPr marL="460375" lvl="2" indent="-273050">
              <a:lnSpc>
                <a:spcPct val="90000"/>
              </a:lnSpc>
            </a:pPr>
            <a:r>
              <a:rPr lang="en-US" sz="1800" dirty="0"/>
              <a:t>Outgassed mass condenses on disk outside orifice of EC at 25</a:t>
            </a:r>
            <a:r>
              <a:rPr lang="en-US" sz="1800" baseline="30000" dirty="0"/>
              <a:t>o</a:t>
            </a:r>
            <a:r>
              <a:rPr lang="en-US" sz="1800" dirty="0"/>
              <a:t>C</a:t>
            </a:r>
          </a:p>
          <a:p>
            <a:pPr marL="460375" lvl="2" indent="-273050">
              <a:lnSpc>
                <a:spcPct val="90000"/>
              </a:lnSpc>
            </a:pPr>
            <a:r>
              <a:rPr lang="en-US" sz="1800" dirty="0"/>
              <a:t>Remove samples from chamber</a:t>
            </a:r>
          </a:p>
          <a:p>
            <a:pPr marL="460375" lvl="2" indent="-273050">
              <a:lnSpc>
                <a:spcPct val="90000"/>
              </a:lnSpc>
            </a:pPr>
            <a:r>
              <a:rPr lang="en-US" sz="1800" dirty="0"/>
              <a:t>Weigh sample to determine Total Mass Loss (TML) and weigh mass on disk to determine Collected  Volatile Condensed Material (CVCM)</a:t>
            </a:r>
          </a:p>
          <a:p>
            <a:pPr marL="460375" lvl="2" indent="-273050">
              <a:lnSpc>
                <a:spcPct val="90000"/>
              </a:lnSpc>
            </a:pPr>
            <a:r>
              <a:rPr lang="en-US" sz="1800" dirty="0"/>
              <a:t>Re-expose sample to 50% RH, 25</a:t>
            </a:r>
            <a:r>
              <a:rPr lang="en-US" sz="1800" baseline="30000" dirty="0"/>
              <a:t>o</a:t>
            </a:r>
            <a:r>
              <a:rPr lang="en-US" sz="1800" dirty="0"/>
              <a:t>C, standard atmospheric pressure for 24 hrs</a:t>
            </a:r>
          </a:p>
          <a:p>
            <a:pPr marL="460375" lvl="2" indent="-273050">
              <a:lnSpc>
                <a:spcPct val="90000"/>
              </a:lnSpc>
            </a:pPr>
            <a:r>
              <a:rPr lang="en-US" sz="1800" dirty="0"/>
              <a:t>Re-weigh sample to determine percent of Water Vapor Regained (WVR)</a:t>
            </a:r>
          </a:p>
          <a:p>
            <a:pPr marL="460375" lvl="1" indent="-273050">
              <a:lnSpc>
                <a:spcPct val="90000"/>
              </a:lnSpc>
            </a:pPr>
            <a:r>
              <a:rPr lang="en-US" sz="2300" dirty="0"/>
              <a:t>Pros: Cheap ($500), quick, large database of materials (1000’s of samples)</a:t>
            </a:r>
          </a:p>
          <a:p>
            <a:pPr marL="460375" lvl="1" indent="-273050">
              <a:lnSpc>
                <a:spcPct val="90000"/>
              </a:lnSpc>
            </a:pPr>
            <a:r>
              <a:rPr lang="en-US" sz="2300" dirty="0"/>
              <a:t>Cons: 125</a:t>
            </a:r>
            <a:r>
              <a:rPr lang="en-US" sz="2300" baseline="30000" dirty="0"/>
              <a:t>o</a:t>
            </a:r>
            <a:r>
              <a:rPr lang="en-US" sz="2300" dirty="0"/>
              <a:t>C is higher than normal operation, 25</a:t>
            </a:r>
            <a:r>
              <a:rPr lang="en-US" sz="2300" baseline="30000" dirty="0"/>
              <a:t>o</a:t>
            </a:r>
            <a:r>
              <a:rPr lang="en-US" sz="2300" dirty="0"/>
              <a:t>C is warmer than many modern contamination sensitive surfaces, only one data point (have no idea if material is finished outgassing or will continue indefinitely)</a:t>
            </a:r>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11</a:t>
            </a:fld>
            <a:endParaRPr lang="en-US" dirty="0"/>
          </a:p>
        </p:txBody>
      </p:sp>
      <p:sp>
        <p:nvSpPr>
          <p:cNvPr id="7" name="Footer Placeholder 5">
            <a:extLst>
              <a:ext uri="{FF2B5EF4-FFF2-40B4-BE49-F238E27FC236}">
                <a16:creationId xmlns:a16="http://schemas.microsoft.com/office/drawing/2014/main" id="{EF7A7EF6-DF92-4115-B54B-1510E57352CF}"/>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706442" y="547693"/>
            <a:ext cx="8005762" cy="703262"/>
          </a:xfrm>
        </p:spPr>
        <p:txBody>
          <a:bodyPr>
            <a:normAutofit fontScale="90000"/>
          </a:bodyPr>
          <a:lstStyle/>
          <a:p>
            <a:r>
              <a:rPr lang="en-US" sz="2700" dirty="0"/>
              <a:t>Outgassing Testing – </a:t>
            </a:r>
            <a:br>
              <a:rPr lang="en-US" sz="2700" dirty="0"/>
            </a:br>
            <a:r>
              <a:rPr lang="en-US" sz="2700" dirty="0"/>
              <a:t>Test Description (cont’d)</a:t>
            </a:r>
          </a:p>
        </p:txBody>
      </p:sp>
      <p:sp>
        <p:nvSpPr>
          <p:cNvPr id="134147" name="Rectangle 3"/>
          <p:cNvSpPr>
            <a:spLocks noGrp="1" noChangeArrowheads="1"/>
          </p:cNvSpPr>
          <p:nvPr>
            <p:ph idx="1"/>
          </p:nvPr>
        </p:nvSpPr>
        <p:spPr/>
        <p:txBody>
          <a:bodyPr>
            <a:normAutofit lnSpcReduction="10000"/>
          </a:bodyPr>
          <a:lstStyle/>
          <a:p>
            <a:pPr>
              <a:lnSpc>
                <a:spcPct val="80000"/>
              </a:lnSpc>
              <a:buFontTx/>
              <a:buNone/>
            </a:pPr>
            <a:r>
              <a:rPr lang="en-US" sz="1700" dirty="0"/>
              <a:t>ASTM E1559</a:t>
            </a:r>
          </a:p>
          <a:p>
            <a:pPr>
              <a:lnSpc>
                <a:spcPct val="80000"/>
              </a:lnSpc>
            </a:pPr>
            <a:r>
              <a:rPr lang="en-US" sz="1700" dirty="0"/>
              <a:t>Test developed recently (in the late 80’s) to address disadvantages of the ASTM E595 test</a:t>
            </a:r>
          </a:p>
          <a:p>
            <a:pPr>
              <a:lnSpc>
                <a:spcPct val="80000"/>
              </a:lnSpc>
            </a:pPr>
            <a:r>
              <a:rPr lang="en-US" sz="1700" dirty="0"/>
              <a:t>Test Overview</a:t>
            </a:r>
          </a:p>
          <a:p>
            <a:pPr lvl="2">
              <a:lnSpc>
                <a:spcPct val="80000"/>
              </a:lnSpc>
            </a:pPr>
            <a:r>
              <a:rPr lang="en-US" sz="1500" dirty="0"/>
              <a:t>Expose to 50% RH, 25</a:t>
            </a:r>
            <a:r>
              <a:rPr lang="en-US" sz="1500" baseline="30000" dirty="0"/>
              <a:t>o</a:t>
            </a:r>
            <a:r>
              <a:rPr lang="en-US" sz="1500" dirty="0"/>
              <a:t>C, and standard temperature and pressure (STP)</a:t>
            </a:r>
          </a:p>
          <a:p>
            <a:pPr lvl="2">
              <a:lnSpc>
                <a:spcPct val="80000"/>
              </a:lnSpc>
            </a:pPr>
            <a:r>
              <a:rPr lang="en-US" sz="1500" dirty="0"/>
              <a:t>Weigh Sample</a:t>
            </a:r>
          </a:p>
          <a:p>
            <a:pPr lvl="2">
              <a:lnSpc>
                <a:spcPct val="80000"/>
              </a:lnSpc>
            </a:pPr>
            <a:r>
              <a:rPr lang="en-US" sz="1500" dirty="0"/>
              <a:t>Place sample in Effusion Cell</a:t>
            </a:r>
          </a:p>
          <a:p>
            <a:pPr lvl="2">
              <a:lnSpc>
                <a:spcPct val="80000"/>
              </a:lnSpc>
            </a:pPr>
            <a:r>
              <a:rPr lang="en-US" sz="1500" dirty="0"/>
              <a:t>Heat sample to temperature that represents actual use temperature for desired time. Can also do two stage – high temp to simulate bakeout and low temp to simulate actual use.</a:t>
            </a:r>
          </a:p>
          <a:p>
            <a:pPr lvl="2">
              <a:lnSpc>
                <a:spcPct val="80000"/>
              </a:lnSpc>
            </a:pPr>
            <a:r>
              <a:rPr lang="en-US" sz="1500" dirty="0"/>
              <a:t>Use at least 3 TQCMs to measure condensable mass at 3 different temps (specified by user – usually </a:t>
            </a:r>
            <a:r>
              <a:rPr lang="en-US" sz="1500" dirty="0" err="1"/>
              <a:t>cryo</a:t>
            </a:r>
            <a:r>
              <a:rPr lang="en-US" sz="1500" dirty="0"/>
              <a:t> (-160</a:t>
            </a:r>
            <a:r>
              <a:rPr lang="en-US" sz="1500" baseline="30000" dirty="0"/>
              <a:t>o</a:t>
            </a:r>
            <a:r>
              <a:rPr lang="en-US" sz="1500" dirty="0"/>
              <a:t>C), at -20</a:t>
            </a:r>
            <a:r>
              <a:rPr lang="en-US" sz="1500" baseline="30000" dirty="0"/>
              <a:t>o</a:t>
            </a:r>
            <a:r>
              <a:rPr lang="en-US" sz="1500" dirty="0"/>
              <a:t>C, and then ~10</a:t>
            </a:r>
            <a:r>
              <a:rPr lang="en-US" sz="1500" baseline="30000" dirty="0"/>
              <a:t>o</a:t>
            </a:r>
            <a:r>
              <a:rPr lang="en-US" sz="1500" dirty="0"/>
              <a:t>C below cold operating temp of sensitive surface)</a:t>
            </a:r>
          </a:p>
          <a:p>
            <a:pPr lvl="2">
              <a:lnSpc>
                <a:spcPct val="80000"/>
              </a:lnSpc>
            </a:pPr>
            <a:r>
              <a:rPr lang="en-US" sz="1500" dirty="0"/>
              <a:t>Run test for 2-4 days or longer, if needed.</a:t>
            </a:r>
          </a:p>
          <a:p>
            <a:pPr lvl="2">
              <a:lnSpc>
                <a:spcPct val="80000"/>
              </a:lnSpc>
            </a:pPr>
            <a:r>
              <a:rPr lang="en-US" sz="1500" dirty="0"/>
              <a:t>Perform QCM Thermogravimetric Analysis (QTGA), by gradual warm up of the QCMs.</a:t>
            </a:r>
          </a:p>
          <a:p>
            <a:pPr lvl="2">
              <a:lnSpc>
                <a:spcPct val="80000"/>
              </a:lnSpc>
            </a:pPr>
            <a:r>
              <a:rPr lang="en-US" sz="1500" dirty="0"/>
              <a:t>Remove sample from chamber.</a:t>
            </a:r>
          </a:p>
          <a:p>
            <a:pPr lvl="2">
              <a:lnSpc>
                <a:spcPct val="80000"/>
              </a:lnSpc>
            </a:pPr>
            <a:r>
              <a:rPr lang="en-US" sz="1500" dirty="0"/>
              <a:t>Weigh sample  to determine </a:t>
            </a:r>
            <a:r>
              <a:rPr lang="en-US" sz="1500" dirty="0" err="1"/>
              <a:t>exsitu</a:t>
            </a:r>
            <a:r>
              <a:rPr lang="en-US" sz="1500" dirty="0"/>
              <a:t> total mass loss (TML); </a:t>
            </a:r>
            <a:r>
              <a:rPr lang="en-US" sz="1500" dirty="0" err="1"/>
              <a:t>insitu</a:t>
            </a:r>
            <a:r>
              <a:rPr lang="en-US" sz="1500" dirty="0"/>
              <a:t> TML is essentially the mass condensed on the cryogenically controlled QCM (CQCM).</a:t>
            </a:r>
          </a:p>
          <a:p>
            <a:pPr marL="768096" lvl="2" indent="0">
              <a:lnSpc>
                <a:spcPct val="80000"/>
              </a:lnSpc>
              <a:buNone/>
            </a:pPr>
            <a:endParaRPr lang="en-US" sz="1500" dirty="0"/>
          </a:p>
          <a:p>
            <a:pPr>
              <a:lnSpc>
                <a:spcPct val="80000"/>
              </a:lnSpc>
            </a:pPr>
            <a:r>
              <a:rPr lang="en-US" sz="1700" dirty="0"/>
              <a:t>Pros:  Simulates actual use thermal profiles, permits determination of kinetics constants for use in mass transport analysis, possibility for many types of additional analysis, including QTGA/reemission rate of the condensates</a:t>
            </a:r>
          </a:p>
          <a:p>
            <a:pPr>
              <a:lnSpc>
                <a:spcPct val="80000"/>
              </a:lnSpc>
            </a:pPr>
            <a:r>
              <a:rPr lang="en-US" sz="1700" dirty="0"/>
              <a:t>Cons:  Expensive ($2500+, depending on length of test), database of materials data that is often mission specific</a:t>
            </a:r>
          </a:p>
          <a:p>
            <a:pPr>
              <a:lnSpc>
                <a:spcPct val="80000"/>
              </a:lnSpc>
            </a:pPr>
            <a:r>
              <a:rPr lang="en-US" sz="1700" dirty="0"/>
              <a:t>Raw and some processed data available from various vendors and NASA centers (</a:t>
            </a:r>
            <a:r>
              <a:rPr lang="en-US" sz="1700" dirty="0" err="1"/>
              <a:t>Nusil</a:t>
            </a:r>
            <a:r>
              <a:rPr lang="en-US" sz="1700" dirty="0"/>
              <a:t> technologies, OSI, and GSFC, MSFC)</a:t>
            </a:r>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12</a:t>
            </a:fld>
            <a:endParaRPr lang="en-US" dirty="0"/>
          </a:p>
        </p:txBody>
      </p:sp>
      <p:sp>
        <p:nvSpPr>
          <p:cNvPr id="7" name="Footer Placeholder 5">
            <a:extLst>
              <a:ext uri="{FF2B5EF4-FFF2-40B4-BE49-F238E27FC236}">
                <a16:creationId xmlns:a16="http://schemas.microsoft.com/office/drawing/2014/main" id="{B4BA0F4A-F0CC-4DED-A7E3-F6BB7A8657D1}"/>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609600" y="381000"/>
            <a:ext cx="8005762" cy="703262"/>
          </a:xfrm>
        </p:spPr>
        <p:txBody>
          <a:bodyPr>
            <a:normAutofit/>
          </a:bodyPr>
          <a:lstStyle/>
          <a:p>
            <a:r>
              <a:rPr lang="en-US" dirty="0"/>
              <a:t>Understanding ASTM-E595 Test Data</a:t>
            </a:r>
          </a:p>
        </p:txBody>
      </p:sp>
      <p:sp>
        <p:nvSpPr>
          <p:cNvPr id="137219" name="Rectangle 3"/>
          <p:cNvSpPr>
            <a:spLocks noGrp="1" noChangeArrowheads="1"/>
          </p:cNvSpPr>
          <p:nvPr>
            <p:ph idx="1"/>
          </p:nvPr>
        </p:nvSpPr>
        <p:spPr/>
        <p:txBody>
          <a:bodyPr>
            <a:normAutofit fontScale="70000" lnSpcReduction="20000"/>
          </a:bodyPr>
          <a:lstStyle/>
          <a:p>
            <a:r>
              <a:rPr lang="en-US" dirty="0"/>
              <a:t>Databases: </a:t>
            </a:r>
          </a:p>
          <a:p>
            <a:pPr lvl="1"/>
            <a:r>
              <a:rPr lang="en-US" dirty="0"/>
              <a:t>GSFC online at https://outgassing.nasa.gov</a:t>
            </a:r>
          </a:p>
          <a:p>
            <a:pPr lvl="1"/>
            <a:r>
              <a:rPr lang="en-US" dirty="0"/>
              <a:t>MSFC (special permission required to access online) </a:t>
            </a:r>
          </a:p>
          <a:p>
            <a:pPr lvl="1"/>
            <a:r>
              <a:rPr lang="en-US" dirty="0"/>
              <a:t>ESA (https://esmat.esa.int)</a:t>
            </a:r>
          </a:p>
          <a:p>
            <a:pPr lvl="1"/>
            <a:r>
              <a:rPr lang="en-US" dirty="0"/>
              <a:t>MAPTIS (https://maptis.nasa.gov)</a:t>
            </a:r>
          </a:p>
          <a:p>
            <a:r>
              <a:rPr lang="en-US" dirty="0"/>
              <a:t>Data has to be understood in context of test parameters:</a:t>
            </a:r>
          </a:p>
          <a:p>
            <a:pPr lvl="1"/>
            <a:r>
              <a:rPr lang="en-US" dirty="0"/>
              <a:t>Meeting TML &lt;1.0% and CVCM &lt;0.1% is a screening guideline. </a:t>
            </a:r>
          </a:p>
          <a:p>
            <a:pPr lvl="1"/>
            <a:r>
              <a:rPr lang="en-US" dirty="0"/>
              <a:t>CAN ONLY USE DATA FOR MATERIALS THAT WERE MIXED (Mix ratio) and CURED (time, temperature, vacuum) in the same way you plan on using it</a:t>
            </a:r>
          </a:p>
          <a:p>
            <a:pPr lvl="2"/>
            <a:r>
              <a:rPr lang="en-US" sz="2400" dirty="0"/>
              <a:t>If you don’t see your mix ratio’s, cure schedule, primers in the list, you need to submit the material for analysis</a:t>
            </a:r>
          </a:p>
          <a:p>
            <a:pPr lvl="1"/>
            <a:r>
              <a:rPr lang="en-US" dirty="0"/>
              <a:t>Some materials have low outgassing rates but will continue to outgas high molecular weight species for a long time. Species will stay on surfaces on which they land for a long time. Kapton (polyamide) is about 100 hours. Silicone about 4000 hours!</a:t>
            </a:r>
          </a:p>
          <a:p>
            <a:pPr lvl="1"/>
            <a:r>
              <a:rPr lang="en-US" dirty="0"/>
              <a:t>MSFC-SPEC-1443 uses an optical witness sample (OWS) as the VCM collector for in-situ % changes in reflectance for near UV wavelengths. </a:t>
            </a:r>
          </a:p>
          <a:p>
            <a:pPr lvl="1"/>
            <a:endParaRPr lang="en-US" dirty="0"/>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13</a:t>
            </a:fld>
            <a:endParaRPr lang="en-US" dirty="0"/>
          </a:p>
        </p:txBody>
      </p:sp>
      <p:sp>
        <p:nvSpPr>
          <p:cNvPr id="7" name="Footer Placeholder 5">
            <a:extLst>
              <a:ext uri="{FF2B5EF4-FFF2-40B4-BE49-F238E27FC236}">
                <a16:creationId xmlns:a16="http://schemas.microsoft.com/office/drawing/2014/main" id="{C344455E-7856-4E6D-82D3-64801CE5A99F}"/>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normAutofit/>
          </a:bodyPr>
          <a:lstStyle/>
          <a:p>
            <a:r>
              <a:rPr lang="en-US" dirty="0"/>
              <a:t>Sample ASTM-E595 Test Data</a:t>
            </a:r>
          </a:p>
        </p:txBody>
      </p:sp>
      <p:graphicFrame>
        <p:nvGraphicFramePr>
          <p:cNvPr id="135326" name="Group 158"/>
          <p:cNvGraphicFramePr>
            <a:graphicFrameLocks noGrp="1"/>
          </p:cNvGraphicFramePr>
          <p:nvPr>
            <p:ph type="tbl" idx="1"/>
            <p:extLst>
              <p:ext uri="{D42A27DB-BD31-4B8C-83A1-F6EECF244321}">
                <p14:modId xmlns:p14="http://schemas.microsoft.com/office/powerpoint/2010/main" val="709739888"/>
              </p:ext>
            </p:extLst>
          </p:nvPr>
        </p:nvGraphicFramePr>
        <p:xfrm>
          <a:off x="685840" y="1600199"/>
          <a:ext cx="8153361" cy="4796912"/>
        </p:xfrm>
        <a:graphic>
          <a:graphicData uri="http://schemas.openxmlformats.org/drawingml/2006/table">
            <a:tbl>
              <a:tblPr/>
              <a:tblGrid>
                <a:gridCol w="2319006">
                  <a:extLst>
                    <a:ext uri="{9D8B030D-6E8A-4147-A177-3AD203B41FA5}">
                      <a16:colId xmlns:a16="http://schemas.microsoft.com/office/drawing/2014/main" val="20000"/>
                    </a:ext>
                  </a:extLst>
                </a:gridCol>
                <a:gridCol w="1372356">
                  <a:extLst>
                    <a:ext uri="{9D8B030D-6E8A-4147-A177-3AD203B41FA5}">
                      <a16:colId xmlns:a16="http://schemas.microsoft.com/office/drawing/2014/main" val="20001"/>
                    </a:ext>
                  </a:extLst>
                </a:gridCol>
                <a:gridCol w="1373529">
                  <a:extLst>
                    <a:ext uri="{9D8B030D-6E8A-4147-A177-3AD203B41FA5}">
                      <a16:colId xmlns:a16="http://schemas.microsoft.com/office/drawing/2014/main" val="20002"/>
                    </a:ext>
                  </a:extLst>
                </a:gridCol>
                <a:gridCol w="1598344">
                  <a:extLst>
                    <a:ext uri="{9D8B030D-6E8A-4147-A177-3AD203B41FA5}">
                      <a16:colId xmlns:a16="http://schemas.microsoft.com/office/drawing/2014/main" val="20003"/>
                    </a:ext>
                  </a:extLst>
                </a:gridCol>
                <a:gridCol w="1490126">
                  <a:extLst>
                    <a:ext uri="{9D8B030D-6E8A-4147-A177-3AD203B41FA5}">
                      <a16:colId xmlns:a16="http://schemas.microsoft.com/office/drawing/2014/main" val="20004"/>
                    </a:ext>
                  </a:extLst>
                </a:gridCol>
              </a:tblGrid>
              <a:tr h="726690">
                <a:tc>
                  <a:txBody>
                    <a:bodyPr/>
                    <a:lstStyle/>
                    <a:p>
                      <a:pPr marL="0" marR="0" lvl="0" indent="0" algn="l" defTabSz="941388" rtl="0" eaLnBrk="0" fontAlgn="base" latinLnBrk="0" hangingPunct="0">
                        <a:lnSpc>
                          <a:spcPct val="100000"/>
                        </a:lnSpc>
                        <a:spcBef>
                          <a:spcPct val="10000"/>
                        </a:spcBef>
                        <a:spcAft>
                          <a:spcPct val="10000"/>
                        </a:spcAft>
                        <a:buClrTx/>
                        <a:buSzPct val="100000"/>
                        <a:buFontTx/>
                        <a:buNone/>
                        <a:tabLst/>
                      </a:pPr>
                      <a:endParaRPr kumimoji="0" lang="en-US" sz="1800" b="1" i="0" u="none" strike="noStrike" cap="none" normalizeH="0" baseline="0" dirty="0">
                        <a:ln>
                          <a:noFill/>
                        </a:ln>
                        <a:solidFill>
                          <a:schemeClr val="tx1"/>
                        </a:solidFill>
                        <a:effectLst/>
                        <a:latin typeface="Gill Sans MT" pitchFamily="34" charset="0"/>
                      </a:endParaRPr>
                    </a:p>
                  </a:txBody>
                  <a:tcPr marL="88733" marR="88733" marT="44513" marB="445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800" b="1" i="0" u="none" strike="noStrike" cap="none" normalizeH="0" baseline="0" dirty="0">
                          <a:ln>
                            <a:noFill/>
                          </a:ln>
                          <a:solidFill>
                            <a:schemeClr val="tx1"/>
                          </a:solidFill>
                          <a:effectLst/>
                          <a:latin typeface="Gill Sans MT" pitchFamily="34" charset="0"/>
                        </a:rPr>
                        <a:t>TML %</a:t>
                      </a:r>
                    </a:p>
                  </a:txBody>
                  <a:tcPr marL="88733" marR="88733" marT="44513" marB="445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800" b="1" i="0" u="none" strike="noStrike" cap="none" normalizeH="0" baseline="0" dirty="0">
                          <a:ln>
                            <a:noFill/>
                          </a:ln>
                          <a:solidFill>
                            <a:schemeClr val="tx1"/>
                          </a:solidFill>
                          <a:effectLst/>
                          <a:latin typeface="Gill Sans MT" pitchFamily="34" charset="0"/>
                        </a:rPr>
                        <a:t>CVCM %</a:t>
                      </a:r>
                    </a:p>
                  </a:txBody>
                  <a:tcPr marL="88733" marR="88733" marT="44513" marB="445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800" b="1" i="0" u="none" strike="noStrike" cap="none" normalizeH="0" baseline="0" dirty="0">
                          <a:ln>
                            <a:noFill/>
                          </a:ln>
                          <a:solidFill>
                            <a:schemeClr val="tx1"/>
                          </a:solidFill>
                          <a:effectLst/>
                          <a:latin typeface="Gill Sans MT" pitchFamily="34" charset="0"/>
                        </a:rPr>
                        <a:t>WVR %</a:t>
                      </a:r>
                    </a:p>
                  </a:txBody>
                  <a:tcPr marL="88733" marR="88733" marT="44513" marB="445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800" b="1" i="0" u="none" strike="noStrike" cap="none" normalizeH="0" baseline="0" dirty="0">
                          <a:ln>
                            <a:noFill/>
                          </a:ln>
                          <a:solidFill>
                            <a:schemeClr val="tx1"/>
                          </a:solidFill>
                          <a:effectLst/>
                          <a:latin typeface="Gill Sans MT" pitchFamily="34" charset="0"/>
                        </a:rPr>
                        <a:t>Unknown % </a:t>
                      </a:r>
                      <a:r>
                        <a:rPr kumimoji="0" lang="en-US" sz="1400" b="1" i="0" u="none" strike="noStrike" cap="none" normalizeH="0" baseline="0" dirty="0">
                          <a:ln>
                            <a:noFill/>
                          </a:ln>
                          <a:solidFill>
                            <a:schemeClr val="tx1"/>
                          </a:solidFill>
                          <a:effectLst/>
                          <a:latin typeface="Gill Sans MT" pitchFamily="34" charset="0"/>
                        </a:rPr>
                        <a:t>(example)</a:t>
                      </a:r>
                    </a:p>
                  </a:txBody>
                  <a:tcPr marL="88733" marR="88733" marT="44513" marB="445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04917">
                <a:tc>
                  <a:txBody>
                    <a:bodyPr/>
                    <a:lstStyle/>
                    <a:p>
                      <a:pPr marL="0" marR="0" lvl="0" indent="0" algn="l" defTabSz="941388" rtl="0" eaLnBrk="0" fontAlgn="base" latinLnBrk="0" hangingPunct="0">
                        <a:lnSpc>
                          <a:spcPct val="100000"/>
                        </a:lnSpc>
                        <a:spcBef>
                          <a:spcPct val="0"/>
                        </a:spcBef>
                        <a:spcAft>
                          <a:spcPct val="0"/>
                        </a:spcAft>
                        <a:buClrTx/>
                        <a:buSzPct val="100000"/>
                        <a:buFontTx/>
                        <a:buNone/>
                        <a:tabLst/>
                      </a:pPr>
                      <a:r>
                        <a:rPr kumimoji="0" lang="en-US" sz="1600" b="1" i="0" u="none" strike="noStrike" cap="none" normalizeH="0" baseline="0" dirty="0">
                          <a:ln>
                            <a:noFill/>
                          </a:ln>
                          <a:solidFill>
                            <a:schemeClr val="tx1"/>
                          </a:solidFill>
                          <a:effectLst/>
                          <a:latin typeface="Gill Sans MT" pitchFamily="34" charset="0"/>
                        </a:rPr>
                        <a:t>Spec</a:t>
                      </a:r>
                    </a:p>
                    <a:p>
                      <a:pPr marL="0" marR="0" lvl="0" indent="0" algn="l" defTabSz="941388" rtl="0" eaLnBrk="0" fontAlgn="base" latinLnBrk="0" hangingPunct="0">
                        <a:lnSpc>
                          <a:spcPct val="100000"/>
                        </a:lnSpc>
                        <a:spcBef>
                          <a:spcPct val="0"/>
                        </a:spcBef>
                        <a:spcAft>
                          <a:spcPct val="0"/>
                        </a:spcAft>
                        <a:buClrTx/>
                        <a:buSzPct val="100000"/>
                        <a:buFontTx/>
                        <a:buNone/>
                        <a:tabLst/>
                      </a:pPr>
                      <a:r>
                        <a:rPr kumimoji="0" lang="en-US" sz="1600" b="1" i="0" u="none" strike="noStrike" cap="none" normalizeH="0" baseline="0" dirty="0">
                          <a:ln>
                            <a:noFill/>
                          </a:ln>
                          <a:solidFill>
                            <a:schemeClr val="tx1"/>
                          </a:solidFill>
                          <a:effectLst/>
                          <a:latin typeface="Gill Sans MT" pitchFamily="34" charset="0"/>
                        </a:rPr>
                        <a:t>Guideline</a:t>
                      </a:r>
                    </a:p>
                  </a:txBody>
                  <a:tcPr marL="88733" marR="88733" marT="44513" marB="445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0"/>
                        </a:spcBef>
                        <a:spcAft>
                          <a:spcPct val="0"/>
                        </a:spcAft>
                        <a:buClrTx/>
                        <a:buSzPct val="100000"/>
                        <a:buFontTx/>
                        <a:buNone/>
                        <a:tabLst/>
                      </a:pPr>
                      <a:r>
                        <a:rPr kumimoji="0" lang="en-US" sz="1600" b="1" i="0" u="none" strike="noStrike" cap="none" normalizeH="0" baseline="0" dirty="0">
                          <a:ln>
                            <a:noFill/>
                          </a:ln>
                          <a:solidFill>
                            <a:schemeClr val="tx1"/>
                          </a:solidFill>
                          <a:effectLst/>
                          <a:latin typeface="Gill Sans MT" pitchFamily="34" charset="0"/>
                        </a:rPr>
                        <a:t>1.0</a:t>
                      </a:r>
                    </a:p>
                  </a:txBody>
                  <a:tcPr marL="88733" marR="88733" marT="44513" marB="445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0"/>
                        </a:spcBef>
                        <a:spcAft>
                          <a:spcPct val="0"/>
                        </a:spcAft>
                        <a:buClrTx/>
                        <a:buSzPct val="100000"/>
                        <a:buFontTx/>
                        <a:buNone/>
                        <a:tabLst/>
                      </a:pPr>
                      <a:r>
                        <a:rPr kumimoji="0" lang="en-US" sz="1600" b="1" i="0" u="none" strike="noStrike" cap="none" normalizeH="0" baseline="0" dirty="0">
                          <a:ln>
                            <a:noFill/>
                          </a:ln>
                          <a:solidFill>
                            <a:schemeClr val="tx1"/>
                          </a:solidFill>
                          <a:effectLst/>
                          <a:latin typeface="Gill Sans MT" pitchFamily="34" charset="0"/>
                        </a:rPr>
                        <a:t>0.1</a:t>
                      </a:r>
                    </a:p>
                  </a:txBody>
                  <a:tcPr marL="88733" marR="88733" marT="44513" marB="445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0"/>
                        </a:spcBef>
                        <a:spcAft>
                          <a:spcPct val="0"/>
                        </a:spcAft>
                        <a:buClrTx/>
                        <a:buSzPct val="100000"/>
                        <a:buFontTx/>
                        <a:buNone/>
                        <a:tabLst/>
                      </a:pPr>
                      <a:endParaRPr kumimoji="0" lang="en-US" sz="1600" b="1" i="0" u="none" strike="noStrike" cap="none" normalizeH="0" baseline="0" dirty="0">
                        <a:ln>
                          <a:noFill/>
                        </a:ln>
                        <a:solidFill>
                          <a:schemeClr val="tx1"/>
                        </a:solidFill>
                        <a:effectLst/>
                        <a:latin typeface="Gill Sans MT" pitchFamily="34" charset="0"/>
                      </a:endParaRPr>
                    </a:p>
                  </a:txBody>
                  <a:tcPr marL="88733" marR="88733" marT="44513" marB="445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0"/>
                        </a:spcBef>
                        <a:spcAft>
                          <a:spcPct val="0"/>
                        </a:spcAft>
                        <a:buClrTx/>
                        <a:buSzPct val="100000"/>
                        <a:buFontTx/>
                        <a:buNone/>
                        <a:tabLst/>
                      </a:pPr>
                      <a:endParaRPr kumimoji="0" lang="en-US" sz="1600" b="1" i="0" u="none" strike="noStrike" cap="none" normalizeH="0" baseline="0" dirty="0">
                        <a:ln>
                          <a:noFill/>
                        </a:ln>
                        <a:solidFill>
                          <a:schemeClr val="tx1"/>
                        </a:solidFill>
                        <a:effectLst/>
                        <a:latin typeface="Gill Sans MT" pitchFamily="34" charset="0"/>
                      </a:endParaRPr>
                    </a:p>
                  </a:txBody>
                  <a:tcPr marL="88733" marR="88733" marT="44513" marB="445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59706">
                <a:tc>
                  <a:txBody>
                    <a:bodyPr/>
                    <a:lstStyle/>
                    <a:p>
                      <a:pPr marL="0" marR="0" lvl="0" indent="0" algn="l" defTabSz="941388" rtl="0" eaLnBrk="0" fontAlgn="base" latinLnBrk="0" hangingPunct="0">
                        <a:lnSpc>
                          <a:spcPct val="100000"/>
                        </a:lnSpc>
                        <a:spcBef>
                          <a:spcPct val="10000"/>
                        </a:spcBef>
                        <a:spcAft>
                          <a:spcPct val="10000"/>
                        </a:spcAft>
                        <a:buClrTx/>
                        <a:buSzPct val="100000"/>
                        <a:buFontTx/>
                        <a:buNone/>
                        <a:tabLst/>
                      </a:pPr>
                      <a:r>
                        <a:rPr kumimoji="0" lang="en-US" sz="1600" b="1" i="0" u="none" strike="noStrike" cap="none" normalizeH="0" baseline="0" dirty="0">
                          <a:ln>
                            <a:noFill/>
                          </a:ln>
                          <a:solidFill>
                            <a:schemeClr val="tx1"/>
                          </a:solidFill>
                          <a:effectLst/>
                          <a:latin typeface="Gill Sans MT" pitchFamily="34" charset="0"/>
                        </a:rPr>
                        <a:t>Clean Material if not CRYO apps</a:t>
                      </a:r>
                    </a:p>
                  </a:txBody>
                  <a:tcPr marL="88733" marR="88733" marT="44513" marB="445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600" b="1" i="0" u="none" strike="noStrike" cap="none" normalizeH="0" baseline="0">
                          <a:ln>
                            <a:noFill/>
                          </a:ln>
                          <a:solidFill>
                            <a:schemeClr val="tx1"/>
                          </a:solidFill>
                          <a:effectLst/>
                          <a:latin typeface="Gill Sans MT" pitchFamily="34" charset="0"/>
                        </a:rPr>
                        <a:t>.9</a:t>
                      </a:r>
                    </a:p>
                  </a:txBody>
                  <a:tcPr marL="88733" marR="88733" marT="44513" marB="445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600" b="1" i="0" u="none" strike="noStrike" cap="none" normalizeH="0" baseline="0">
                          <a:ln>
                            <a:noFill/>
                          </a:ln>
                          <a:solidFill>
                            <a:schemeClr val="tx1"/>
                          </a:solidFill>
                          <a:effectLst/>
                          <a:latin typeface="Gill Sans MT" pitchFamily="34" charset="0"/>
                        </a:rPr>
                        <a:t>.01</a:t>
                      </a:r>
                    </a:p>
                  </a:txBody>
                  <a:tcPr marL="88733" marR="88733" marT="44513" marB="445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600" b="1" i="0" u="none" strike="noStrike" cap="none" normalizeH="0" baseline="0" dirty="0">
                          <a:ln>
                            <a:noFill/>
                          </a:ln>
                          <a:solidFill>
                            <a:schemeClr val="tx1"/>
                          </a:solidFill>
                          <a:effectLst/>
                          <a:latin typeface="Gill Sans MT" pitchFamily="34" charset="0"/>
                        </a:rPr>
                        <a:t>.89</a:t>
                      </a:r>
                    </a:p>
                  </a:txBody>
                  <a:tcPr marL="88733" marR="88733" marT="44513" marB="445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600" b="1" i="0" u="none" strike="noStrike" cap="none" normalizeH="0" baseline="0" dirty="0">
                          <a:ln>
                            <a:noFill/>
                          </a:ln>
                          <a:solidFill>
                            <a:schemeClr val="tx1"/>
                          </a:solidFill>
                          <a:effectLst/>
                          <a:latin typeface="Gill Sans MT" pitchFamily="34" charset="0"/>
                        </a:rPr>
                        <a:t>0.0</a:t>
                      </a:r>
                    </a:p>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400" b="1" i="0" u="none" strike="noStrike" cap="none" normalizeH="0" baseline="0" dirty="0" err="1">
                          <a:ln>
                            <a:noFill/>
                          </a:ln>
                          <a:solidFill>
                            <a:schemeClr val="tx1"/>
                          </a:solidFill>
                          <a:effectLst/>
                          <a:latin typeface="Gill Sans MT" pitchFamily="34" charset="0"/>
                        </a:rPr>
                        <a:t>Epotek</a:t>
                      </a:r>
                      <a:r>
                        <a:rPr kumimoji="0" lang="en-US" sz="1400" b="1" i="0" u="none" strike="noStrike" cap="none" normalizeH="0" baseline="0" dirty="0">
                          <a:ln>
                            <a:noFill/>
                          </a:ln>
                          <a:solidFill>
                            <a:schemeClr val="tx1"/>
                          </a:solidFill>
                          <a:effectLst/>
                          <a:latin typeface="Gill Sans MT" pitchFamily="34" charset="0"/>
                        </a:rPr>
                        <a:t> silver filled epoxy</a:t>
                      </a:r>
                    </a:p>
                  </a:txBody>
                  <a:tcPr marL="88733" marR="88733" marT="44513" marB="445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02195">
                <a:tc>
                  <a:txBody>
                    <a:bodyPr/>
                    <a:lstStyle/>
                    <a:p>
                      <a:pPr marL="0" marR="0" lvl="0" indent="0" algn="l" defTabSz="941388" rtl="0" eaLnBrk="0" fontAlgn="base" latinLnBrk="0" hangingPunct="0">
                        <a:lnSpc>
                          <a:spcPct val="100000"/>
                        </a:lnSpc>
                        <a:spcBef>
                          <a:spcPct val="10000"/>
                        </a:spcBef>
                        <a:spcAft>
                          <a:spcPct val="10000"/>
                        </a:spcAft>
                        <a:buClrTx/>
                        <a:buSzPct val="100000"/>
                        <a:buFontTx/>
                        <a:buNone/>
                        <a:tabLst/>
                      </a:pPr>
                      <a:r>
                        <a:rPr kumimoji="0" lang="en-US" sz="1600" b="1" i="0" u="none" strike="noStrike" cap="none" normalizeH="0" baseline="0" dirty="0">
                          <a:ln>
                            <a:noFill/>
                          </a:ln>
                          <a:solidFill>
                            <a:schemeClr val="tx1"/>
                          </a:solidFill>
                          <a:effectLst/>
                          <a:latin typeface="Gill Sans MT" pitchFamily="34" charset="0"/>
                        </a:rPr>
                        <a:t>Clean </a:t>
                      </a:r>
                      <a:r>
                        <a:rPr kumimoji="0" lang="en-US" sz="1600" b="1" i="0" u="none" strike="noStrike" cap="none" normalizeH="0" baseline="0" dirty="0" err="1">
                          <a:ln>
                            <a:noFill/>
                          </a:ln>
                          <a:solidFill>
                            <a:schemeClr val="tx1"/>
                          </a:solidFill>
                          <a:effectLst/>
                          <a:latin typeface="Gill Sans MT" pitchFamily="34" charset="0"/>
                        </a:rPr>
                        <a:t>but..high</a:t>
                      </a:r>
                      <a:r>
                        <a:rPr kumimoji="0" lang="en-US" sz="1600" b="1" i="0" u="none" strike="noStrike" cap="none" normalizeH="0" baseline="0" dirty="0">
                          <a:ln>
                            <a:noFill/>
                          </a:ln>
                          <a:solidFill>
                            <a:schemeClr val="tx1"/>
                          </a:solidFill>
                          <a:effectLst/>
                          <a:latin typeface="Gill Sans MT" pitchFamily="34" charset="0"/>
                        </a:rPr>
                        <a:t> unknown</a:t>
                      </a:r>
                    </a:p>
                  </a:txBody>
                  <a:tcPr marL="88733" marR="88733" marT="44513" marB="445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600" b="1" i="0" u="none" strike="noStrike" cap="none" normalizeH="0" baseline="0" dirty="0">
                          <a:ln>
                            <a:noFill/>
                          </a:ln>
                          <a:solidFill>
                            <a:schemeClr val="tx1"/>
                          </a:solidFill>
                          <a:effectLst/>
                          <a:latin typeface="Gill Sans MT" pitchFamily="34" charset="0"/>
                        </a:rPr>
                        <a:t>.15</a:t>
                      </a:r>
                    </a:p>
                  </a:txBody>
                  <a:tcPr marL="88733" marR="88733" marT="44513" marB="445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600" b="1" i="0" u="none" strike="noStrike" cap="none" normalizeH="0" baseline="0">
                          <a:ln>
                            <a:noFill/>
                          </a:ln>
                          <a:solidFill>
                            <a:schemeClr val="tx1"/>
                          </a:solidFill>
                          <a:effectLst/>
                          <a:latin typeface="Gill Sans MT" pitchFamily="34" charset="0"/>
                        </a:rPr>
                        <a:t>.01</a:t>
                      </a:r>
                    </a:p>
                  </a:txBody>
                  <a:tcPr marL="88733" marR="88733" marT="44513" marB="445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600" b="1" i="0" u="none" strike="noStrike" cap="none" normalizeH="0" baseline="0" dirty="0">
                          <a:ln>
                            <a:noFill/>
                          </a:ln>
                          <a:solidFill>
                            <a:schemeClr val="tx1"/>
                          </a:solidFill>
                          <a:effectLst/>
                          <a:latin typeface="Gill Sans MT" pitchFamily="34" charset="0"/>
                        </a:rPr>
                        <a:t>0.0</a:t>
                      </a:r>
                    </a:p>
                  </a:txBody>
                  <a:tcPr marL="88733" marR="88733" marT="44513" marB="445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600" b="1" i="0" u="none" strike="noStrike" cap="none" normalizeH="0" baseline="0" dirty="0">
                          <a:ln>
                            <a:noFill/>
                          </a:ln>
                          <a:solidFill>
                            <a:schemeClr val="tx1"/>
                          </a:solidFill>
                          <a:effectLst/>
                          <a:latin typeface="Gill Sans MT" pitchFamily="34" charset="0"/>
                        </a:rPr>
                        <a:t>.14</a:t>
                      </a:r>
                    </a:p>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400" b="1" i="0" u="none" strike="noStrike" cap="none" normalizeH="0" baseline="0" dirty="0">
                          <a:ln>
                            <a:noFill/>
                          </a:ln>
                          <a:solidFill>
                            <a:schemeClr val="tx1"/>
                          </a:solidFill>
                          <a:effectLst/>
                          <a:latin typeface="Gill Sans MT" pitchFamily="34" charset="0"/>
                        </a:rPr>
                        <a:t>Wire insulation, fluorocarbon</a:t>
                      </a:r>
                    </a:p>
                  </a:txBody>
                  <a:tcPr marL="88733" marR="88733" marT="44513" marB="445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30618">
                <a:tc>
                  <a:txBody>
                    <a:bodyPr/>
                    <a:lstStyle/>
                    <a:p>
                      <a:pPr marL="0" marR="0" lvl="0" indent="0" algn="l" defTabSz="941388" rtl="0" eaLnBrk="0" fontAlgn="base" latinLnBrk="0" hangingPunct="0">
                        <a:lnSpc>
                          <a:spcPct val="100000"/>
                        </a:lnSpc>
                        <a:spcBef>
                          <a:spcPct val="10000"/>
                        </a:spcBef>
                        <a:spcAft>
                          <a:spcPct val="10000"/>
                        </a:spcAft>
                        <a:buClrTx/>
                        <a:buSzPct val="100000"/>
                        <a:buFontTx/>
                        <a:buNone/>
                        <a:tabLst/>
                      </a:pPr>
                      <a:r>
                        <a:rPr kumimoji="0" lang="en-US" sz="1600" b="1" i="0" u="none" strike="noStrike" cap="none" normalizeH="0" baseline="0" dirty="0">
                          <a:ln>
                            <a:noFill/>
                          </a:ln>
                          <a:solidFill>
                            <a:schemeClr val="tx1"/>
                          </a:solidFill>
                          <a:effectLst/>
                          <a:latin typeface="Gill Sans MT" pitchFamily="34" charset="0"/>
                        </a:rPr>
                        <a:t>Silicone RTV566,</a:t>
                      </a:r>
                    </a:p>
                    <a:p>
                      <a:pPr marL="0" marR="0" lvl="0" indent="0" algn="l" defTabSz="941388" rtl="0" eaLnBrk="0" fontAlgn="base" latinLnBrk="0" hangingPunct="0">
                        <a:lnSpc>
                          <a:spcPct val="100000"/>
                        </a:lnSpc>
                        <a:spcBef>
                          <a:spcPct val="10000"/>
                        </a:spcBef>
                        <a:spcAft>
                          <a:spcPct val="10000"/>
                        </a:spcAft>
                        <a:buClrTx/>
                        <a:buSzPct val="100000"/>
                        <a:buFontTx/>
                        <a:buNone/>
                        <a:tabLst/>
                      </a:pPr>
                      <a:r>
                        <a:rPr kumimoji="0" lang="en-US" sz="1600" b="1" i="0" u="none" strike="noStrike" cap="none" normalizeH="0" baseline="0" dirty="0">
                          <a:ln>
                            <a:noFill/>
                          </a:ln>
                          <a:solidFill>
                            <a:schemeClr val="tx1"/>
                          </a:solidFill>
                          <a:effectLst/>
                          <a:latin typeface="Gill Sans MT" pitchFamily="34" charset="0"/>
                        </a:rPr>
                        <a:t>Data good, material is not</a:t>
                      </a:r>
                    </a:p>
                  </a:txBody>
                  <a:tcPr marL="88733" marR="88733" marT="44513" marB="445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600" b="1" i="0" u="none" strike="noStrike" cap="none" normalizeH="0" baseline="0" dirty="0">
                          <a:ln>
                            <a:noFill/>
                          </a:ln>
                          <a:solidFill>
                            <a:schemeClr val="tx1"/>
                          </a:solidFill>
                          <a:effectLst/>
                          <a:latin typeface="Gill Sans MT" pitchFamily="34" charset="0"/>
                        </a:rPr>
                        <a:t>.2</a:t>
                      </a:r>
                    </a:p>
                  </a:txBody>
                  <a:tcPr marL="88733" marR="88733" marT="44513" marB="445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600" b="1" i="0" u="none" strike="noStrike" cap="none" normalizeH="0" baseline="0" dirty="0">
                          <a:ln>
                            <a:noFill/>
                          </a:ln>
                          <a:solidFill>
                            <a:schemeClr val="tx1"/>
                          </a:solidFill>
                          <a:effectLst/>
                          <a:latin typeface="Gill Sans MT" pitchFamily="34" charset="0"/>
                        </a:rPr>
                        <a:t>.02</a:t>
                      </a:r>
                    </a:p>
                  </a:txBody>
                  <a:tcPr marL="88733" marR="88733" marT="44513" marB="445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600" b="1" i="0" u="none" strike="noStrike" cap="none" normalizeH="0" baseline="0" dirty="0">
                          <a:ln>
                            <a:noFill/>
                          </a:ln>
                          <a:solidFill>
                            <a:schemeClr val="tx1"/>
                          </a:solidFill>
                          <a:effectLst/>
                          <a:latin typeface="Gill Sans MT" pitchFamily="34" charset="0"/>
                        </a:rPr>
                        <a:t>0.04</a:t>
                      </a:r>
                    </a:p>
                  </a:txBody>
                  <a:tcPr marL="88733" marR="88733" marT="44513" marB="445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600" b="1" i="0" u="none" strike="noStrike" cap="none" normalizeH="0" baseline="0" dirty="0">
                          <a:ln>
                            <a:noFill/>
                          </a:ln>
                          <a:solidFill>
                            <a:schemeClr val="tx1"/>
                          </a:solidFill>
                          <a:effectLst/>
                          <a:latin typeface="Gill Sans MT" pitchFamily="34" charset="0"/>
                        </a:rPr>
                        <a:t>0.0</a:t>
                      </a:r>
                    </a:p>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400" b="1" i="0" u="none" strike="noStrike" cap="none" normalizeH="0" baseline="0" dirty="0">
                          <a:ln>
                            <a:noFill/>
                          </a:ln>
                          <a:solidFill>
                            <a:schemeClr val="tx1"/>
                          </a:solidFill>
                          <a:effectLst/>
                          <a:latin typeface="Gill Sans MT" pitchFamily="34" charset="0"/>
                        </a:rPr>
                        <a:t>RTV566</a:t>
                      </a:r>
                    </a:p>
                  </a:txBody>
                  <a:tcPr marL="88733" marR="88733" marT="44513" marB="445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24075">
                <a:tc>
                  <a:txBody>
                    <a:bodyPr/>
                    <a:lstStyle/>
                    <a:p>
                      <a:pPr marL="0" marR="0" lvl="0" indent="0" algn="l" defTabSz="941388" rtl="0" eaLnBrk="0" fontAlgn="base" latinLnBrk="0" hangingPunct="0">
                        <a:lnSpc>
                          <a:spcPct val="100000"/>
                        </a:lnSpc>
                        <a:spcBef>
                          <a:spcPct val="10000"/>
                        </a:spcBef>
                        <a:spcAft>
                          <a:spcPct val="10000"/>
                        </a:spcAft>
                        <a:buClrTx/>
                        <a:buSzPct val="100000"/>
                        <a:buFontTx/>
                        <a:buNone/>
                        <a:tabLst/>
                      </a:pPr>
                      <a:r>
                        <a:rPr kumimoji="0" lang="en-US" sz="1600" b="1" i="0" u="none" strike="noStrike" cap="none" normalizeH="0" baseline="0" dirty="0">
                          <a:ln>
                            <a:noFill/>
                          </a:ln>
                          <a:solidFill>
                            <a:schemeClr val="tx1"/>
                          </a:solidFill>
                          <a:effectLst/>
                          <a:latin typeface="Gill Sans MT" pitchFamily="34" charset="0"/>
                        </a:rPr>
                        <a:t>Questionable for CC crit apps.</a:t>
                      </a:r>
                    </a:p>
                  </a:txBody>
                  <a:tcPr marL="88733" marR="88733" marT="44513" marB="445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600" b="1" i="0" u="none" strike="noStrike" cap="none" normalizeH="0" baseline="0" dirty="0">
                          <a:ln>
                            <a:noFill/>
                          </a:ln>
                          <a:solidFill>
                            <a:schemeClr val="tx1"/>
                          </a:solidFill>
                          <a:effectLst/>
                          <a:latin typeface="Gill Sans MT" pitchFamily="34" charset="0"/>
                        </a:rPr>
                        <a:t>.9</a:t>
                      </a:r>
                    </a:p>
                  </a:txBody>
                  <a:tcPr marL="88733" marR="88733" marT="44513" marB="445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600" b="1" i="0" u="none" strike="noStrike" cap="none" normalizeH="0" baseline="0" dirty="0">
                          <a:ln>
                            <a:noFill/>
                          </a:ln>
                          <a:solidFill>
                            <a:schemeClr val="tx1"/>
                          </a:solidFill>
                          <a:effectLst/>
                          <a:latin typeface="Gill Sans MT" pitchFamily="34" charset="0"/>
                        </a:rPr>
                        <a:t>.09</a:t>
                      </a:r>
                    </a:p>
                  </a:txBody>
                  <a:tcPr marL="88733" marR="88733" marT="44513" marB="445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600" b="1" i="0" u="none" strike="noStrike" cap="none" normalizeH="0" baseline="0">
                          <a:ln>
                            <a:noFill/>
                          </a:ln>
                          <a:solidFill>
                            <a:schemeClr val="tx1"/>
                          </a:solidFill>
                          <a:effectLst/>
                          <a:latin typeface="Gill Sans MT" pitchFamily="34" charset="0"/>
                        </a:rPr>
                        <a:t>.20</a:t>
                      </a:r>
                    </a:p>
                  </a:txBody>
                  <a:tcPr marL="88733" marR="88733" marT="44513" marB="445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600" b="1" i="0" u="none" strike="noStrike" cap="none" normalizeH="0" baseline="0" dirty="0">
                          <a:ln>
                            <a:noFill/>
                          </a:ln>
                          <a:solidFill>
                            <a:schemeClr val="tx1"/>
                          </a:solidFill>
                          <a:effectLst/>
                          <a:latin typeface="Gill Sans MT" pitchFamily="34" charset="0"/>
                        </a:rPr>
                        <a:t>.61</a:t>
                      </a:r>
                    </a:p>
                    <a:p>
                      <a:pPr marL="0" marR="0" lvl="0" indent="0" algn="ctr" defTabSz="941388" rtl="0" eaLnBrk="0" fontAlgn="base" latinLnBrk="0" hangingPunct="0">
                        <a:lnSpc>
                          <a:spcPct val="100000"/>
                        </a:lnSpc>
                        <a:spcBef>
                          <a:spcPct val="10000"/>
                        </a:spcBef>
                        <a:spcAft>
                          <a:spcPct val="10000"/>
                        </a:spcAft>
                        <a:buClrTx/>
                        <a:buSzPct val="100000"/>
                        <a:buFontTx/>
                        <a:buNone/>
                        <a:tabLst/>
                      </a:pPr>
                      <a:r>
                        <a:rPr kumimoji="0" lang="en-US" sz="1400" b="1" i="0" u="none" strike="noStrike" cap="none" normalizeH="0" baseline="0" dirty="0" err="1">
                          <a:ln>
                            <a:noFill/>
                          </a:ln>
                          <a:solidFill>
                            <a:schemeClr val="tx1"/>
                          </a:solidFill>
                          <a:effectLst/>
                          <a:latin typeface="Gill Sans MT" pitchFamily="34" charset="0"/>
                        </a:rPr>
                        <a:t>Orings,viton</a:t>
                      </a:r>
                      <a:endParaRPr kumimoji="0" lang="en-US" sz="1400" b="1" i="0" u="none" strike="noStrike" cap="none" normalizeH="0" baseline="0" dirty="0">
                        <a:ln>
                          <a:noFill/>
                        </a:ln>
                        <a:solidFill>
                          <a:schemeClr val="tx1"/>
                        </a:solidFill>
                        <a:effectLst/>
                        <a:latin typeface="Gill Sans MT" pitchFamily="34" charset="0"/>
                      </a:endParaRPr>
                    </a:p>
                  </a:txBody>
                  <a:tcPr marL="88733" marR="88733" marT="44513" marB="445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4" name="Date Placeholder 3">
            <a:extLst>
              <a:ext uri="{FF2B5EF4-FFF2-40B4-BE49-F238E27FC236}">
                <a16:creationId xmlns:a16="http://schemas.microsoft.com/office/drawing/2014/main" id="{A2A46EF4-E78D-45A1-A8A0-500FA1B7723F}"/>
              </a:ext>
            </a:extLst>
          </p:cNvPr>
          <p:cNvSpPr txBox="1">
            <a:spLocks/>
          </p:cNvSpPr>
          <p:nvPr/>
        </p:nvSpPr>
        <p:spPr>
          <a:xfrm>
            <a:off x="457200" y="6536304"/>
            <a:ext cx="2133600" cy="27432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sz="1200" dirty="0"/>
              <a:t>October 17, 2022</a:t>
            </a:r>
          </a:p>
        </p:txBody>
      </p:sp>
      <p:sp>
        <p:nvSpPr>
          <p:cNvPr id="6" name="Slide Number Placeholder 4">
            <a:extLst>
              <a:ext uri="{FF2B5EF4-FFF2-40B4-BE49-F238E27FC236}">
                <a16:creationId xmlns:a16="http://schemas.microsoft.com/office/drawing/2014/main" id="{7149A491-472D-441A-BE0C-AEDB82F12754}"/>
              </a:ext>
            </a:extLst>
          </p:cNvPr>
          <p:cNvSpPr txBox="1">
            <a:spLocks/>
          </p:cNvSpPr>
          <p:nvPr/>
        </p:nvSpPr>
        <p:spPr>
          <a:xfrm>
            <a:off x="8204396" y="6476999"/>
            <a:ext cx="733864" cy="27432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lgn="r">
              <a:defRPr/>
            </a:pPr>
            <a:fld id="{A9F13244-A27F-4E25-8538-D6434789B2B3}" type="slidenum">
              <a:rPr lang="en-US" sz="1200" smtClean="0"/>
              <a:pPr algn="r">
                <a:defRPr/>
              </a:pPr>
              <a:t>14</a:t>
            </a:fld>
            <a:endParaRPr lang="en-US" sz="1200" dirty="0"/>
          </a:p>
        </p:txBody>
      </p:sp>
      <p:sp>
        <p:nvSpPr>
          <p:cNvPr id="7" name="Footer Placeholder 5">
            <a:extLst>
              <a:ext uri="{FF2B5EF4-FFF2-40B4-BE49-F238E27FC236}">
                <a16:creationId xmlns:a16="http://schemas.microsoft.com/office/drawing/2014/main" id="{3E3A6AFB-3CAA-44DA-A607-8669136304FB}"/>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Total Mass Loss (TML) Behavior </a:t>
            </a:r>
          </a:p>
        </p:txBody>
      </p:sp>
      <p:sp>
        <p:nvSpPr>
          <p:cNvPr id="7" name="TextBox 6">
            <a:extLst>
              <a:ext uri="{FF2B5EF4-FFF2-40B4-BE49-F238E27FC236}">
                <a16:creationId xmlns:a16="http://schemas.microsoft.com/office/drawing/2014/main" id="{94194D15-669D-4E31-B6C4-50C587B8D3FD}"/>
              </a:ext>
            </a:extLst>
          </p:cNvPr>
          <p:cNvSpPr txBox="1"/>
          <p:nvPr/>
        </p:nvSpPr>
        <p:spPr>
          <a:xfrm>
            <a:off x="457200" y="6539299"/>
            <a:ext cx="2057361" cy="276999"/>
          </a:xfrm>
          <a:prstGeom prst="rect">
            <a:avLst/>
          </a:prstGeom>
          <a:noFill/>
        </p:spPr>
        <p:txBody>
          <a:bodyPr wrap="square">
            <a:spAutoFit/>
          </a:bodyPr>
          <a:lstStyle/>
          <a:p>
            <a:pPr>
              <a:defRPr/>
            </a:pPr>
            <a:r>
              <a:rPr lang="en-US" sz="1200" dirty="0"/>
              <a:t>October 17, 2022</a:t>
            </a:r>
          </a:p>
        </p:txBody>
      </p:sp>
      <p:sp>
        <p:nvSpPr>
          <p:cNvPr id="9" name="TextBox 8">
            <a:extLst>
              <a:ext uri="{FF2B5EF4-FFF2-40B4-BE49-F238E27FC236}">
                <a16:creationId xmlns:a16="http://schemas.microsoft.com/office/drawing/2014/main" id="{B50E8EC8-72A9-40C9-B71F-C594E37190F3}"/>
              </a:ext>
            </a:extLst>
          </p:cNvPr>
          <p:cNvSpPr txBox="1"/>
          <p:nvPr/>
        </p:nvSpPr>
        <p:spPr>
          <a:xfrm>
            <a:off x="8534400" y="6539299"/>
            <a:ext cx="457200" cy="276999"/>
          </a:xfrm>
          <a:prstGeom prst="rect">
            <a:avLst/>
          </a:prstGeom>
          <a:noFill/>
        </p:spPr>
        <p:txBody>
          <a:bodyPr wrap="square">
            <a:spAutoFit/>
          </a:bodyPr>
          <a:lstStyle/>
          <a:p>
            <a:fld id="{A9F13244-A27F-4E25-8538-D6434789B2B3}" type="slidenum">
              <a:rPr lang="en-US" sz="1200" smtClean="0"/>
              <a:pPr/>
              <a:t>15</a:t>
            </a:fld>
            <a:endParaRPr lang="en-US" sz="1200" dirty="0"/>
          </a:p>
        </p:txBody>
      </p:sp>
      <p:graphicFrame>
        <p:nvGraphicFramePr>
          <p:cNvPr id="11" name="Chart 10">
            <a:extLst>
              <a:ext uri="{FF2B5EF4-FFF2-40B4-BE49-F238E27FC236}">
                <a16:creationId xmlns:a16="http://schemas.microsoft.com/office/drawing/2014/main" id="{A95CFF17-3B7E-488A-85A3-92557888FE43}"/>
              </a:ext>
            </a:extLst>
          </p:cNvPr>
          <p:cNvGraphicFramePr>
            <a:graphicFrameLocks/>
          </p:cNvGraphicFramePr>
          <p:nvPr>
            <p:extLst>
              <p:ext uri="{D42A27DB-BD31-4B8C-83A1-F6EECF244321}">
                <p14:modId xmlns:p14="http://schemas.microsoft.com/office/powerpoint/2010/main" val="3176181714"/>
              </p:ext>
            </p:extLst>
          </p:nvPr>
        </p:nvGraphicFramePr>
        <p:xfrm>
          <a:off x="838200" y="1828800"/>
          <a:ext cx="7772322" cy="4495713"/>
        </p:xfrm>
        <a:graphic>
          <a:graphicData uri="http://schemas.openxmlformats.org/drawingml/2006/chart">
            <c:chart xmlns:c="http://schemas.openxmlformats.org/drawingml/2006/chart" xmlns:r="http://schemas.openxmlformats.org/officeDocument/2006/relationships" r:id="rId3"/>
          </a:graphicData>
        </a:graphic>
      </p:graphicFrame>
      <p:sp>
        <p:nvSpPr>
          <p:cNvPr id="12" name="Footer Placeholder 5">
            <a:extLst>
              <a:ext uri="{FF2B5EF4-FFF2-40B4-BE49-F238E27FC236}">
                <a16:creationId xmlns:a16="http://schemas.microsoft.com/office/drawing/2014/main" id="{A6137549-6E02-4FB9-825A-14536539E901}"/>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609601" y="155448"/>
            <a:ext cx="6553200" cy="1252728"/>
          </a:xfrm>
        </p:spPr>
        <p:txBody>
          <a:bodyPr>
            <a:normAutofit/>
          </a:bodyPr>
          <a:lstStyle/>
          <a:p>
            <a:r>
              <a:rPr lang="en-US" sz="2400" dirty="0"/>
              <a:t>Containing Bakeout Costs and</a:t>
            </a:r>
            <a:br>
              <a:rPr lang="en-US" sz="2400" dirty="0"/>
            </a:br>
            <a:r>
              <a:rPr lang="en-US" sz="2400" dirty="0"/>
              <a:t> Preventing Schedule Slips 1/3</a:t>
            </a:r>
          </a:p>
        </p:txBody>
      </p:sp>
      <p:sp>
        <p:nvSpPr>
          <p:cNvPr id="151555" name="Rectangle 3"/>
          <p:cNvSpPr>
            <a:spLocks noGrp="1" noChangeArrowheads="1"/>
          </p:cNvSpPr>
          <p:nvPr>
            <p:ph idx="1"/>
          </p:nvPr>
        </p:nvSpPr>
        <p:spPr/>
        <p:txBody>
          <a:bodyPr>
            <a:normAutofit fontScale="92500" lnSpcReduction="10000"/>
          </a:bodyPr>
          <a:lstStyle/>
          <a:p>
            <a:pPr>
              <a:lnSpc>
                <a:spcPct val="90000"/>
              </a:lnSpc>
            </a:pPr>
            <a:r>
              <a:rPr lang="en-US" sz="2100" dirty="0"/>
              <a:t>Ba</a:t>
            </a:r>
            <a:r>
              <a:rPr lang="en-US" sz="2000" dirty="0"/>
              <a:t>keout costs for critical flight hardware requires 24/7 support:</a:t>
            </a:r>
          </a:p>
          <a:p>
            <a:pPr>
              <a:lnSpc>
                <a:spcPct val="90000"/>
              </a:lnSpc>
              <a:buFontTx/>
              <a:buNone/>
            </a:pPr>
            <a:r>
              <a:rPr lang="en-US" sz="2000" dirty="0"/>
              <a:t>             $2-3000 per day for small chambers</a:t>
            </a:r>
          </a:p>
          <a:p>
            <a:pPr>
              <a:lnSpc>
                <a:spcPct val="90000"/>
              </a:lnSpc>
              <a:buFontTx/>
              <a:buNone/>
            </a:pPr>
            <a:r>
              <a:rPr lang="en-US" sz="2000" dirty="0"/>
              <a:t>             $3-6000 per day for medium chambers</a:t>
            </a:r>
          </a:p>
          <a:p>
            <a:pPr>
              <a:lnSpc>
                <a:spcPct val="90000"/>
              </a:lnSpc>
              <a:buFontTx/>
              <a:buNone/>
            </a:pPr>
            <a:r>
              <a:rPr lang="en-US" sz="2000" dirty="0"/>
              <a:t>             $6-10000 per day for larger chambers</a:t>
            </a:r>
          </a:p>
          <a:p>
            <a:pPr>
              <a:lnSpc>
                <a:spcPct val="90000"/>
              </a:lnSpc>
            </a:pPr>
            <a:r>
              <a:rPr lang="en-US" sz="2000" dirty="0"/>
              <a:t>Later in schedule that unplanned bakeout is required the more expensive: Bakeout cost + cost of marching army twiddling thumbs while bakeout continues = snowball effect, if is a critical path subassembly</a:t>
            </a:r>
          </a:p>
          <a:p>
            <a:pPr>
              <a:lnSpc>
                <a:spcPct val="90000"/>
              </a:lnSpc>
            </a:pPr>
            <a:r>
              <a:rPr lang="en-US" sz="2000" dirty="0"/>
              <a:t>Try to design out problems when designing flight and vacuum GSE hardware – e.g., silicone gaskets, organics that are thick (diffusion limited)), seal or contain (over tape), or try to bake them out at lowest level of assembly at highest temperature possible to minimize total system level vacuum time.</a:t>
            </a:r>
          </a:p>
          <a:p>
            <a:pPr>
              <a:lnSpc>
                <a:spcPct val="90000"/>
              </a:lnSpc>
            </a:pPr>
            <a:r>
              <a:rPr lang="en-US" sz="2000" dirty="0"/>
              <a:t>Example:  complex, well-sealed motors were to be installed in a system that cannot be baked at high temperature;</a:t>
            </a:r>
          </a:p>
          <a:p>
            <a:pPr lvl="1">
              <a:lnSpc>
                <a:spcPct val="90000"/>
              </a:lnSpc>
            </a:pPr>
            <a:r>
              <a:rPr lang="en-US" sz="2000" dirty="0"/>
              <a:t>Motors contained materials with unacceptable outgassing rates.</a:t>
            </a:r>
          </a:p>
          <a:p>
            <a:pPr lvl="1">
              <a:lnSpc>
                <a:spcPct val="90000"/>
              </a:lnSpc>
            </a:pPr>
            <a:r>
              <a:rPr lang="en-US" sz="2000" dirty="0"/>
              <a:t>Knowledge from another program that it takes a long time to bake at high temperature</a:t>
            </a:r>
          </a:p>
          <a:p>
            <a:pPr lvl="1">
              <a:lnSpc>
                <a:spcPct val="90000"/>
              </a:lnSpc>
            </a:pPr>
            <a:r>
              <a:rPr lang="en-US" sz="2000" dirty="0"/>
              <a:t>Possible mitigations for situations like this: Bake motors out at lowest possible level of assembly and out of critical path. Open up housing to increase venting.  Change out materials of concern. </a:t>
            </a:r>
          </a:p>
          <a:p>
            <a:pPr>
              <a:lnSpc>
                <a:spcPct val="90000"/>
              </a:lnSpc>
              <a:buFontTx/>
              <a:buNone/>
            </a:pPr>
            <a:endParaRPr lang="en-US" sz="2000" dirty="0"/>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16</a:t>
            </a:fld>
            <a:endParaRPr lang="en-US" dirty="0"/>
          </a:p>
        </p:txBody>
      </p:sp>
      <p:sp>
        <p:nvSpPr>
          <p:cNvPr id="7" name="Footer Placeholder 5">
            <a:extLst>
              <a:ext uri="{FF2B5EF4-FFF2-40B4-BE49-F238E27FC236}">
                <a16:creationId xmlns:a16="http://schemas.microsoft.com/office/drawing/2014/main" id="{3DAA1291-5FD9-4A0A-8932-E473BE798636}"/>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5448"/>
            <a:ext cx="6477000" cy="1252728"/>
          </a:xfrm>
        </p:spPr>
        <p:txBody>
          <a:bodyPr>
            <a:normAutofit/>
          </a:bodyPr>
          <a:lstStyle/>
          <a:p>
            <a:r>
              <a:rPr lang="en-US" sz="2400" dirty="0"/>
              <a:t>Containing Bakeout Costs and</a:t>
            </a:r>
            <a:br>
              <a:rPr lang="en-US" sz="2400" dirty="0"/>
            </a:br>
            <a:r>
              <a:rPr lang="en-US" sz="2400" dirty="0"/>
              <a:t> Preventing Schedule Slips 2/3</a:t>
            </a:r>
          </a:p>
        </p:txBody>
      </p:sp>
      <p:sp>
        <p:nvSpPr>
          <p:cNvPr id="3" name="Content Placeholder 2"/>
          <p:cNvSpPr>
            <a:spLocks noGrp="1"/>
          </p:cNvSpPr>
          <p:nvPr>
            <p:ph idx="1"/>
          </p:nvPr>
        </p:nvSpPr>
        <p:spPr/>
        <p:txBody>
          <a:bodyPr>
            <a:normAutofit/>
          </a:bodyPr>
          <a:lstStyle/>
          <a:p>
            <a:pPr>
              <a:lnSpc>
                <a:spcPct val="90000"/>
              </a:lnSpc>
            </a:pPr>
            <a:r>
              <a:rPr lang="en-US" sz="2000" dirty="0"/>
              <a:t>Have a TV chamber pre-close check list to ensure success and avoid costly chamber cleanups or damage to sensitive hardware:</a:t>
            </a:r>
          </a:p>
          <a:p>
            <a:pPr lvl="1">
              <a:lnSpc>
                <a:spcPct val="90000"/>
              </a:lnSpc>
            </a:pPr>
            <a:r>
              <a:rPr lang="en-US" sz="2000" dirty="0"/>
              <a:t>Verify that chamber and GSE were certified clean prior to test   (may need pre-test background to calculate outgassing rate of hardware)</a:t>
            </a:r>
          </a:p>
          <a:p>
            <a:pPr lvl="2">
              <a:lnSpc>
                <a:spcPct val="90000"/>
              </a:lnSpc>
            </a:pPr>
            <a:r>
              <a:rPr lang="en-US" dirty="0"/>
              <a:t>Background needs to be stable and of lesser magnitude than QCM delta frequency rate you are seeking to measure</a:t>
            </a:r>
          </a:p>
          <a:p>
            <a:pPr lvl="1">
              <a:lnSpc>
                <a:spcPct val="90000"/>
              </a:lnSpc>
            </a:pPr>
            <a:r>
              <a:rPr lang="en-US" sz="2000" dirty="0"/>
              <a:t>Verify that all polymers are fully cured (typically 5-7 days)</a:t>
            </a:r>
          </a:p>
          <a:p>
            <a:pPr lvl="1">
              <a:lnSpc>
                <a:spcPct val="90000"/>
              </a:lnSpc>
            </a:pPr>
            <a:r>
              <a:rPr lang="en-US" sz="2000" dirty="0"/>
              <a:t>Verify that all materials are vacuum stable and free of problem contaminants (oils, greases, silicones, molecular films, etc.) </a:t>
            </a:r>
          </a:p>
          <a:p>
            <a:pPr lvl="1">
              <a:lnSpc>
                <a:spcPct val="90000"/>
              </a:lnSpc>
            </a:pPr>
            <a:r>
              <a:rPr lang="en-US" sz="2000" dirty="0"/>
              <a:t>Check for items that should not be part of the test</a:t>
            </a:r>
          </a:p>
          <a:p>
            <a:pPr lvl="2">
              <a:lnSpc>
                <a:spcPct val="90000"/>
              </a:lnSpc>
            </a:pPr>
            <a:r>
              <a:rPr lang="en-US" dirty="0"/>
              <a:t>Ink pens, gloves, insects (it has happened!), plastics, etc.</a:t>
            </a:r>
          </a:p>
          <a:p>
            <a:pPr lvl="1">
              <a:lnSpc>
                <a:spcPct val="90000"/>
              </a:lnSpc>
            </a:pPr>
            <a:r>
              <a:rPr lang="en-US" sz="2000" dirty="0"/>
              <a:t>Check that protective cap is off of the QCM sensor</a:t>
            </a:r>
          </a:p>
          <a:p>
            <a:pPr lvl="1">
              <a:lnSpc>
                <a:spcPct val="90000"/>
              </a:lnSpc>
            </a:pPr>
            <a:r>
              <a:rPr lang="en-US" sz="2000" dirty="0"/>
              <a:t>Make sure that the heat sink for QCM was operating properly during chamber certification test.  The more sensitive the measurement the more stable the heat sink needs to be.</a:t>
            </a:r>
          </a:p>
          <a:p>
            <a:pPr lvl="1">
              <a:lnSpc>
                <a:spcPct val="90000"/>
              </a:lnSpc>
              <a:buNone/>
            </a:pPr>
            <a:endParaRPr lang="en-US" sz="2000" dirty="0"/>
          </a:p>
          <a:p>
            <a:pPr lvl="1">
              <a:lnSpc>
                <a:spcPct val="90000"/>
              </a:lnSpc>
              <a:buNone/>
            </a:pPr>
            <a:endParaRPr lang="en-US" sz="2000" dirty="0"/>
          </a:p>
          <a:p>
            <a:pPr lvl="1">
              <a:lnSpc>
                <a:spcPct val="90000"/>
              </a:lnSpc>
            </a:pPr>
            <a:endParaRPr lang="en-US" sz="1800" dirty="0"/>
          </a:p>
          <a:p>
            <a:endParaRPr lang="en-US" dirty="0"/>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17</a:t>
            </a:fld>
            <a:endParaRPr lang="en-US" dirty="0"/>
          </a:p>
        </p:txBody>
      </p:sp>
      <p:sp>
        <p:nvSpPr>
          <p:cNvPr id="7" name="Footer Placeholder 5">
            <a:extLst>
              <a:ext uri="{FF2B5EF4-FFF2-40B4-BE49-F238E27FC236}">
                <a16:creationId xmlns:a16="http://schemas.microsoft.com/office/drawing/2014/main" id="{DF6A19E9-5DA5-4D22-B66C-634A725454CE}"/>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55448"/>
            <a:ext cx="6324600" cy="1252728"/>
          </a:xfrm>
        </p:spPr>
        <p:txBody>
          <a:bodyPr>
            <a:normAutofit/>
          </a:bodyPr>
          <a:lstStyle/>
          <a:p>
            <a:r>
              <a:rPr lang="en-US" sz="2400" dirty="0"/>
              <a:t>Containing Bakeout Costs and</a:t>
            </a:r>
            <a:br>
              <a:rPr lang="en-US" sz="2400" dirty="0"/>
            </a:br>
            <a:r>
              <a:rPr lang="en-US" sz="2400" dirty="0"/>
              <a:t> Preventing Schedule Slips 3/3</a:t>
            </a:r>
          </a:p>
        </p:txBody>
      </p:sp>
      <p:sp>
        <p:nvSpPr>
          <p:cNvPr id="3" name="Content Placeholder 2"/>
          <p:cNvSpPr>
            <a:spLocks noGrp="1"/>
          </p:cNvSpPr>
          <p:nvPr>
            <p:ph idx="1"/>
          </p:nvPr>
        </p:nvSpPr>
        <p:spPr/>
        <p:txBody>
          <a:bodyPr>
            <a:normAutofit fontScale="92500" lnSpcReduction="10000"/>
          </a:bodyPr>
          <a:lstStyle/>
          <a:p>
            <a:pPr marL="457200" lvl="1" indent="-273050"/>
            <a:r>
              <a:rPr lang="en-US" dirty="0"/>
              <a:t>Make habit of keeping large, expensive chambers clean</a:t>
            </a:r>
          </a:p>
          <a:p>
            <a:pPr marL="457200" lvl="2" indent="-273050"/>
            <a:r>
              <a:rPr lang="en-US" dirty="0"/>
              <a:t>Bakeout “dirty” items in cheaper smaller chambers that may not need to be manned 24/7</a:t>
            </a:r>
          </a:p>
          <a:p>
            <a:pPr marL="457200" lvl="2" indent="-273050"/>
            <a:r>
              <a:rPr lang="en-US" dirty="0"/>
              <a:t>Create a tent/bagged enclosure within the shroud and vent outgassing to cold plates/traps so entire chamber doesn’t get contaminated</a:t>
            </a:r>
          </a:p>
          <a:p>
            <a:pPr marL="457200" lvl="2" indent="-273050"/>
            <a:r>
              <a:rPr lang="en-US" dirty="0"/>
              <a:t>Certify chambers before and after tests. Have a minimum lab standard. If project contaminates the chamber, make them pay to clean it. If no post certification is performed, then next project will have to pay. </a:t>
            </a:r>
          </a:p>
          <a:p>
            <a:pPr marL="457200" lvl="2" indent="-273050"/>
            <a:r>
              <a:rPr lang="en-US" dirty="0"/>
              <a:t>Use cold plates or other traps to permit determination of chemical species.  Some contaminants worse than others – silicones for example.</a:t>
            </a:r>
          </a:p>
          <a:p>
            <a:pPr marL="457200" lvl="2" indent="-273050"/>
            <a:r>
              <a:rPr lang="en-US" dirty="0"/>
              <a:t>Use QCMs in addition to RGAs.  RGAs typically (affordable ones) are not as sensitive as QCMs to small quantities of particular condensable materials.</a:t>
            </a:r>
          </a:p>
          <a:p>
            <a:pPr marL="457200" lvl="1" indent="-273050"/>
            <a:r>
              <a:rPr lang="en-US" dirty="0"/>
              <a:t>Chamber only use oil free vacuum pumps/non-silicone gaskets and lubricants </a:t>
            </a:r>
          </a:p>
          <a:p>
            <a:pPr marL="722376" lvl="2" indent="-273050"/>
            <a:r>
              <a:rPr lang="en-US" dirty="0"/>
              <a:t>for critical subsystems and instruments w/optics</a:t>
            </a:r>
          </a:p>
          <a:p>
            <a:pPr lvl="2"/>
            <a:endParaRPr lang="en-US" dirty="0"/>
          </a:p>
          <a:p>
            <a:pPr lvl="2"/>
            <a:endParaRPr lang="en-US" dirty="0"/>
          </a:p>
        </p:txBody>
      </p:sp>
      <p:sp>
        <p:nvSpPr>
          <p:cNvPr id="4" name="Date Placeholder 3"/>
          <p:cNvSpPr>
            <a:spLocks noGrp="1"/>
          </p:cNvSpPr>
          <p:nvPr>
            <p:ph type="dt" sz="half" idx="10"/>
          </p:nvPr>
        </p:nvSpPr>
        <p:spPr>
          <a:xfrm>
            <a:off x="525379" y="6488129"/>
            <a:ext cx="2133600" cy="274320"/>
          </a:xfrm>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18</a:t>
            </a:fld>
            <a:endParaRPr lang="en-US" dirty="0"/>
          </a:p>
        </p:txBody>
      </p:sp>
      <p:sp>
        <p:nvSpPr>
          <p:cNvPr id="7" name="Footer Placeholder 5">
            <a:extLst>
              <a:ext uri="{FF2B5EF4-FFF2-40B4-BE49-F238E27FC236}">
                <a16:creationId xmlns:a16="http://schemas.microsoft.com/office/drawing/2014/main" id="{3FDDD5F3-EAE5-46FD-9201-915C8181F80E}"/>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dirty="0"/>
              <a:t>Outgassing Rate?</a:t>
            </a:r>
          </a:p>
        </p:txBody>
      </p:sp>
      <p:sp>
        <p:nvSpPr>
          <p:cNvPr id="9219" name="Content Placeholder 2"/>
          <p:cNvSpPr>
            <a:spLocks noGrp="1"/>
          </p:cNvSpPr>
          <p:nvPr>
            <p:ph idx="1"/>
          </p:nvPr>
        </p:nvSpPr>
        <p:spPr>
          <a:xfrm>
            <a:off x="457200" y="1371600"/>
            <a:ext cx="8229600" cy="4525963"/>
          </a:xfrm>
        </p:spPr>
        <p:txBody>
          <a:bodyPr/>
          <a:lstStyle/>
          <a:p>
            <a:pPr eaLnBrk="1" hangingPunct="1"/>
            <a:r>
              <a:rPr lang="en-US" dirty="0"/>
              <a:t>Molecular Outgassing rate (Mass lost is really in vapor phase and lost at the molecular level)</a:t>
            </a:r>
          </a:p>
          <a:p>
            <a:pPr lvl="1" eaLnBrk="1" hangingPunct="1"/>
            <a:r>
              <a:rPr lang="en-US" sz="2000" dirty="0"/>
              <a:t>Looking for mass loss rate change in terms of:</a:t>
            </a:r>
          </a:p>
          <a:p>
            <a:pPr lvl="2"/>
            <a:r>
              <a:rPr lang="en-US" dirty="0"/>
              <a:t>Mass loss per time (grams/sec, g/s) </a:t>
            </a:r>
          </a:p>
          <a:p>
            <a:pPr lvl="2"/>
            <a:r>
              <a:rPr lang="en-US" dirty="0"/>
              <a:t>Mass loss </a:t>
            </a:r>
            <a:r>
              <a:rPr lang="en-US" u="sng" dirty="0"/>
              <a:t>per surface area </a:t>
            </a:r>
            <a:r>
              <a:rPr lang="en-US" dirty="0"/>
              <a:t>per time (g/cm</a:t>
            </a:r>
            <a:r>
              <a:rPr lang="en-US" baseline="30000" dirty="0"/>
              <a:t>2</a:t>
            </a:r>
            <a:r>
              <a:rPr lang="en-US" dirty="0"/>
              <a:t>/sec), or</a:t>
            </a:r>
          </a:p>
          <a:p>
            <a:pPr lvl="2"/>
            <a:r>
              <a:rPr lang="en-US" dirty="0"/>
              <a:t>Mass loss </a:t>
            </a:r>
            <a:r>
              <a:rPr lang="en-US" u="sng" dirty="0"/>
              <a:t>per source mass</a:t>
            </a:r>
            <a:r>
              <a:rPr lang="en-US" dirty="0"/>
              <a:t> per time (g/s/kg or </a:t>
            </a:r>
            <a:r>
              <a:rPr lang="en-US" dirty="0" err="1"/>
              <a:t>ng</a:t>
            </a:r>
            <a:r>
              <a:rPr lang="en-US" dirty="0"/>
              <a:t>/s/kg)</a:t>
            </a:r>
          </a:p>
          <a:p>
            <a:pPr lvl="2"/>
            <a:r>
              <a:rPr lang="en-US" dirty="0"/>
              <a:t>Total mass lost is in terms of grams (g), milligrams (mg), or micrograms (ug)</a:t>
            </a:r>
          </a:p>
          <a:p>
            <a:pPr lvl="1"/>
            <a:r>
              <a:rPr lang="en-US" sz="2000" dirty="0"/>
              <a:t>Use the method specified by the analyst. Don’t change method without consulting with the analyst.  </a:t>
            </a:r>
          </a:p>
          <a:p>
            <a:pPr lvl="1" eaLnBrk="1" hangingPunct="1"/>
            <a:endParaRPr lang="en-US" sz="2000" dirty="0"/>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19</a:t>
            </a:fld>
            <a:endParaRPr lang="en-US" dirty="0"/>
          </a:p>
        </p:txBody>
      </p:sp>
      <p:sp>
        <p:nvSpPr>
          <p:cNvPr id="7" name="Footer Placeholder 5">
            <a:extLst>
              <a:ext uri="{FF2B5EF4-FFF2-40B4-BE49-F238E27FC236}">
                <a16:creationId xmlns:a16="http://schemas.microsoft.com/office/drawing/2014/main" id="{00E7A2C1-C595-4559-9583-96C83925F8D2}"/>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a:t>How?</a:t>
            </a:r>
          </a:p>
        </p:txBody>
      </p:sp>
      <p:sp>
        <p:nvSpPr>
          <p:cNvPr id="10243" name="Content Placeholder 2"/>
          <p:cNvSpPr>
            <a:spLocks noGrp="1"/>
          </p:cNvSpPr>
          <p:nvPr>
            <p:ph idx="1"/>
          </p:nvPr>
        </p:nvSpPr>
        <p:spPr>
          <a:xfrm>
            <a:off x="457200" y="1371600"/>
            <a:ext cx="8229600" cy="4876800"/>
          </a:xfrm>
        </p:spPr>
        <p:txBody>
          <a:bodyPr>
            <a:normAutofit fontScale="85000" lnSpcReduction="20000"/>
          </a:bodyPr>
          <a:lstStyle/>
          <a:p>
            <a:pPr eaLnBrk="1" hangingPunct="1"/>
            <a:r>
              <a:rPr lang="en-US" dirty="0"/>
              <a:t>How do we recommend baking out the HW?</a:t>
            </a:r>
          </a:p>
          <a:p>
            <a:pPr lvl="1" eaLnBrk="1" hangingPunct="1"/>
            <a:r>
              <a:rPr lang="en-US" dirty="0"/>
              <a:t>Bakeout box (BOB), Very isothermal </a:t>
            </a:r>
          </a:p>
          <a:p>
            <a:pPr lvl="2"/>
            <a:r>
              <a:rPr lang="en-US" dirty="0"/>
              <a:t>small items, don’t overload BOB; for large systems use a “tent” enclosure!</a:t>
            </a:r>
          </a:p>
          <a:p>
            <a:pPr lvl="1" eaLnBrk="1" hangingPunct="1"/>
            <a:r>
              <a:rPr lang="en-US" dirty="0"/>
              <a:t>Hot shroud (HS), Isothermal </a:t>
            </a:r>
          </a:p>
          <a:p>
            <a:pPr lvl="2"/>
            <a:r>
              <a:rPr lang="en-US" dirty="0"/>
              <a:t>Typical, most preferred method for bakeouts</a:t>
            </a:r>
          </a:p>
          <a:p>
            <a:pPr lvl="1" eaLnBrk="1" hangingPunct="1"/>
            <a:r>
              <a:rPr lang="en-US" dirty="0"/>
              <a:t>Hot baseplate/platen (HB), variable shroud</a:t>
            </a:r>
          </a:p>
          <a:p>
            <a:pPr lvl="2"/>
            <a:r>
              <a:rPr lang="en-US" dirty="0"/>
              <a:t>Requires extra calculations and possibly some ducting methods</a:t>
            </a:r>
          </a:p>
          <a:p>
            <a:pPr eaLnBrk="1" hangingPunct="1"/>
            <a:r>
              <a:rPr lang="en-US" dirty="0"/>
              <a:t>Complications in measuring lost mass</a:t>
            </a:r>
          </a:p>
          <a:p>
            <a:pPr lvl="1" eaLnBrk="1" hangingPunct="1"/>
            <a:r>
              <a:rPr lang="en-US" dirty="0"/>
              <a:t>BOB, concentrated flow, may overwhelm QCM</a:t>
            </a:r>
          </a:p>
          <a:p>
            <a:pPr lvl="1" eaLnBrk="1" hangingPunct="1"/>
            <a:r>
              <a:rPr lang="en-US" dirty="0"/>
              <a:t>HS, have other GSE to account for chamber</a:t>
            </a:r>
          </a:p>
          <a:p>
            <a:pPr lvl="1" eaLnBrk="1" hangingPunct="1"/>
            <a:r>
              <a:rPr lang="en-US" dirty="0"/>
              <a:t>HB, Chamber interior never heated &amp; need to position QCM to have decent view of hardware. Cooler surfaces in chamber become collectors.  Ambient room temperature can cause release of previously collected materials on chamber walls. </a:t>
            </a:r>
          </a:p>
          <a:p>
            <a:pPr lvl="2" eaLnBrk="1" hangingPunct="1"/>
            <a:endParaRPr lang="en-US" dirty="0"/>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20</a:t>
            </a:fld>
            <a:endParaRPr lang="en-US" dirty="0"/>
          </a:p>
        </p:txBody>
      </p:sp>
      <p:sp>
        <p:nvSpPr>
          <p:cNvPr id="7" name="Footer Placeholder 5">
            <a:extLst>
              <a:ext uri="{FF2B5EF4-FFF2-40B4-BE49-F238E27FC236}">
                <a16:creationId xmlns:a16="http://schemas.microsoft.com/office/drawing/2014/main" id="{DB561CF3-6ABA-41BD-B15C-669ED59B7571}"/>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Isothermal Test Pro’s</a:t>
            </a:r>
          </a:p>
        </p:txBody>
      </p:sp>
      <p:sp>
        <p:nvSpPr>
          <p:cNvPr id="3" name="Content Placeholder 2"/>
          <p:cNvSpPr>
            <a:spLocks noGrp="1"/>
          </p:cNvSpPr>
          <p:nvPr>
            <p:ph idx="1"/>
          </p:nvPr>
        </p:nvSpPr>
        <p:spPr/>
        <p:txBody>
          <a:bodyPr>
            <a:normAutofit fontScale="92500" lnSpcReduction="10000"/>
          </a:bodyPr>
          <a:lstStyle/>
          <a:p>
            <a:r>
              <a:rPr lang="en-US" sz="2000" dirty="0"/>
              <a:t>Usually easiest to model and get accurate rate</a:t>
            </a:r>
          </a:p>
          <a:p>
            <a:r>
              <a:rPr lang="en-US" sz="2000" dirty="0"/>
              <a:t>Lowest risk of residual contamination in the event that there are contamination sensitive surfaces on the item under test</a:t>
            </a:r>
          </a:p>
          <a:p>
            <a:r>
              <a:rPr lang="en-US" sz="2000" dirty="0"/>
              <a:t>Analysis is simplified: simple mass balance equation:</a:t>
            </a:r>
          </a:p>
          <a:p>
            <a:pPr lvl="1"/>
            <a:r>
              <a:rPr lang="en-US" sz="2000" dirty="0"/>
              <a:t>Mass generated = mass lost, when in equilibrium </a:t>
            </a:r>
          </a:p>
          <a:p>
            <a:pPr lvl="2"/>
            <a:r>
              <a:rPr lang="en-US" dirty="0"/>
              <a:t>Mass lost = mass exiting through pump + mass condensed on cold (thermally accommodating ) surfaces + mass deposited onto the QCM + any other mass sinks (all Mass collections areas)</a:t>
            </a:r>
          </a:p>
          <a:p>
            <a:pPr lvl="2"/>
            <a:r>
              <a:rPr lang="en-US" dirty="0"/>
              <a:t>Mass exiting through pump is a function of the conductance of the pump. This can be calculated in two ways:</a:t>
            </a:r>
          </a:p>
          <a:p>
            <a:pPr lvl="3"/>
            <a:r>
              <a:rPr lang="en-US" dirty="0"/>
              <a:t>Calculate physical conductance of pumping system – get orifice sizes, length of tubes/pipes, pumping efficiency of pump, etc.</a:t>
            </a:r>
          </a:p>
          <a:p>
            <a:pPr lvl="3"/>
            <a:r>
              <a:rPr lang="en-US" dirty="0"/>
              <a:t>Take QCM measurements with same source conditions (preferably empty chamber that has reached a steady background) but different parameters – that is every surface area can act as a collector (turn scavenger plate on or off) </a:t>
            </a:r>
          </a:p>
          <a:p>
            <a:pPr lvl="2"/>
            <a:endParaRPr lang="en-US" sz="1600" dirty="0"/>
          </a:p>
          <a:p>
            <a:pPr lvl="2"/>
            <a:endParaRPr lang="en-US" sz="1200" dirty="0"/>
          </a:p>
          <a:p>
            <a:pPr lvl="1"/>
            <a:endParaRPr lang="en-US" dirty="0"/>
          </a:p>
          <a:p>
            <a:pPr>
              <a:buNone/>
            </a:pPr>
            <a:endParaRPr lang="en-US" dirty="0"/>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21</a:t>
            </a:fld>
            <a:endParaRPr lang="en-US" dirty="0"/>
          </a:p>
        </p:txBody>
      </p:sp>
      <p:sp>
        <p:nvSpPr>
          <p:cNvPr id="7" name="Footer Placeholder 5">
            <a:extLst>
              <a:ext uri="{FF2B5EF4-FFF2-40B4-BE49-F238E27FC236}">
                <a16:creationId xmlns:a16="http://schemas.microsoft.com/office/drawing/2014/main" id="{90A8B8AB-E082-4F51-A183-5404850C3949}"/>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5448"/>
            <a:ext cx="8001000" cy="1252728"/>
          </a:xfrm>
        </p:spPr>
        <p:txBody>
          <a:bodyPr/>
          <a:lstStyle/>
          <a:p>
            <a:r>
              <a:rPr lang="en-US" dirty="0"/>
              <a:t>Isothermal Test – Set-up</a:t>
            </a:r>
          </a:p>
        </p:txBody>
      </p:sp>
      <p:sp>
        <p:nvSpPr>
          <p:cNvPr id="3" name="Content Placeholder 2"/>
          <p:cNvSpPr>
            <a:spLocks noGrp="1"/>
          </p:cNvSpPr>
          <p:nvPr>
            <p:ph idx="1"/>
          </p:nvPr>
        </p:nvSpPr>
        <p:spPr/>
        <p:txBody>
          <a:bodyPr/>
          <a:lstStyle/>
          <a:p>
            <a:r>
              <a:rPr lang="en-US" sz="2000" dirty="0"/>
              <a:t>All surfaces the same temperature except QCM, QCM cooling lines, scavenger plate (SP), cold finger (CF) and resp. cooling lines</a:t>
            </a:r>
          </a:p>
          <a:p>
            <a:pPr lvl="1"/>
            <a:r>
              <a:rPr lang="en-US" sz="1600" dirty="0"/>
              <a:t>If using an internal shroud, make sure it does not have significant cold spots </a:t>
            </a:r>
          </a:p>
          <a:p>
            <a:pPr lvl="2"/>
            <a:r>
              <a:rPr lang="en-US" sz="1600" dirty="0"/>
              <a:t>Typically, all temps on the should be within 10 degrees of each other, BUT for critical measurements this range may have to be further refined</a:t>
            </a:r>
          </a:p>
          <a:p>
            <a:pPr lvl="2"/>
            <a:r>
              <a:rPr lang="en-US" sz="1600" dirty="0"/>
              <a:t>Don’t forget about doors – often they are not temperature controlled.   Add a heater plate or put a  thin layer of metal or even MLI that will couple with the chamber and create an essentially isothermal environment </a:t>
            </a:r>
          </a:p>
          <a:p>
            <a:pPr lvl="2"/>
            <a:r>
              <a:rPr lang="en-US" sz="1600" dirty="0"/>
              <a:t>Also watch out for extensions and other areas that do not have active heating but a view of the chamber. Getting an accurate pre-test background is even more important.</a:t>
            </a:r>
          </a:p>
          <a:p>
            <a:pPr lvl="1"/>
            <a:r>
              <a:rPr lang="en-US" sz="1600" dirty="0"/>
              <a:t>If using a bakeout box one needs to make sure that it had a clean post previous test and that it was also truly isothermal.  The QCM needs to be positioned carefully and the position given to the analyst.  The box vent should go to a cold plate to trap effluent and keep the chamber clean. </a:t>
            </a:r>
          </a:p>
          <a:p>
            <a:endParaRPr lang="en-US" dirty="0"/>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22</a:t>
            </a:fld>
            <a:endParaRPr lang="en-US" dirty="0"/>
          </a:p>
        </p:txBody>
      </p:sp>
      <p:sp>
        <p:nvSpPr>
          <p:cNvPr id="7" name="Footer Placeholder 5">
            <a:extLst>
              <a:ext uri="{FF2B5EF4-FFF2-40B4-BE49-F238E27FC236}">
                <a16:creationId xmlns:a16="http://schemas.microsoft.com/office/drawing/2014/main" id="{73FCF120-CF7F-4D22-B6DA-4CF8369E66B6}"/>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a:t>Monitoring Apparatus</a:t>
            </a:r>
          </a:p>
        </p:txBody>
      </p:sp>
      <p:sp>
        <p:nvSpPr>
          <p:cNvPr id="10243" name="Content Placeholder 2"/>
          <p:cNvSpPr>
            <a:spLocks noGrp="1"/>
          </p:cNvSpPr>
          <p:nvPr>
            <p:ph idx="1"/>
          </p:nvPr>
        </p:nvSpPr>
        <p:spPr>
          <a:xfrm>
            <a:off x="381000" y="1524000"/>
            <a:ext cx="8229600" cy="4724400"/>
          </a:xfrm>
        </p:spPr>
        <p:txBody>
          <a:bodyPr>
            <a:normAutofit fontScale="92500" lnSpcReduction="20000"/>
          </a:bodyPr>
          <a:lstStyle/>
          <a:p>
            <a:pPr eaLnBrk="1" hangingPunct="1">
              <a:defRPr/>
            </a:pPr>
            <a:r>
              <a:rPr lang="en-US" sz="2800" dirty="0"/>
              <a:t>Thermo-electric Quartz Crystal Microbalance (TQCM)</a:t>
            </a:r>
          </a:p>
          <a:p>
            <a:pPr lvl="1" eaLnBrk="1" hangingPunct="1">
              <a:buFont typeface="Courier New" pitchFamily="49" charset="0"/>
              <a:buChar char="o"/>
              <a:defRPr/>
            </a:pPr>
            <a:r>
              <a:rPr lang="en-US" sz="2000" dirty="0"/>
              <a:t>Collects fraction of material outgassed (crystal is a ~1/4” in diameter)</a:t>
            </a:r>
          </a:p>
          <a:p>
            <a:pPr marL="735989" lvl="2" indent="-279167" eaLnBrk="1" hangingPunct="1">
              <a:buFont typeface="Courier New" pitchFamily="49" charset="0"/>
              <a:buChar char="o"/>
              <a:defRPr/>
            </a:pPr>
            <a:r>
              <a:rPr lang="en-US" sz="2000" dirty="0"/>
              <a:t>Molecular Mass is condensed onto a surface cooler than tested element</a:t>
            </a:r>
          </a:p>
          <a:p>
            <a:pPr marL="1032606" lvl="3" indent="-293444" eaLnBrk="1" hangingPunct="1">
              <a:defRPr/>
            </a:pPr>
            <a:r>
              <a:rPr lang="en-US" sz="1800" dirty="0"/>
              <a:t>QCM crystal, typical set point is -20</a:t>
            </a:r>
            <a:r>
              <a:rPr lang="en-US" sz="1800" baseline="30000" dirty="0"/>
              <a:t>o</a:t>
            </a:r>
            <a:r>
              <a:rPr lang="en-US" sz="1800" dirty="0"/>
              <a:t>C, but can be lower</a:t>
            </a:r>
          </a:p>
          <a:p>
            <a:pPr marL="1032606" lvl="3" indent="-293444" eaLnBrk="1" hangingPunct="1">
              <a:defRPr/>
            </a:pPr>
            <a:r>
              <a:rPr lang="en-US" sz="1800" dirty="0"/>
              <a:t>QCM heat sink, if not thermally isolated</a:t>
            </a:r>
          </a:p>
          <a:p>
            <a:pPr marL="1032606" lvl="3" indent="-293444" eaLnBrk="1" hangingPunct="1">
              <a:defRPr/>
            </a:pPr>
            <a:r>
              <a:rPr lang="en-US" sz="1800" dirty="0"/>
              <a:t>Vacuum chamber walls (not shroud)</a:t>
            </a:r>
          </a:p>
          <a:p>
            <a:pPr marL="1032606" lvl="3" indent="-293444" eaLnBrk="1" hangingPunct="1">
              <a:defRPr/>
            </a:pPr>
            <a:r>
              <a:rPr lang="en-US" sz="1800" dirty="0"/>
              <a:t>Exits through to pump</a:t>
            </a:r>
          </a:p>
          <a:p>
            <a:pPr marL="739163" lvl="3" indent="-282340" eaLnBrk="1" hangingPunct="1">
              <a:buFont typeface="Courier New" pitchFamily="49" charset="0"/>
              <a:buChar char="o"/>
              <a:defRPr/>
            </a:pPr>
            <a:r>
              <a:rPr lang="en-US" dirty="0"/>
              <a:t>QCMs can be “cleaned” baked off after gain of 10KHz above baseline and reset to continue collecting </a:t>
            </a:r>
          </a:p>
          <a:p>
            <a:pPr marL="739163" lvl="3" indent="-282340" eaLnBrk="1" hangingPunct="1">
              <a:buFont typeface="Courier New" pitchFamily="49" charset="0"/>
              <a:buChar char="o"/>
              <a:defRPr/>
            </a:pPr>
            <a:r>
              <a:rPr lang="en-US" dirty="0"/>
              <a:t>15 MHz crystal Mass sensitivity typically is 1.96e-9 g/cm</a:t>
            </a:r>
            <a:r>
              <a:rPr lang="en-US" baseline="30000" dirty="0"/>
              <a:t>2</a:t>
            </a:r>
            <a:r>
              <a:rPr lang="en-US" dirty="0"/>
              <a:t>/Hz (~2 ng/cm</a:t>
            </a:r>
            <a:r>
              <a:rPr lang="en-US" baseline="30000" dirty="0"/>
              <a:t>2</a:t>
            </a:r>
            <a:r>
              <a:rPr lang="en-US" dirty="0"/>
              <a:t>/Hz),  can take up to 50,000 Hz or ~32 ug (0.03 mg), but crystal response starts getting negatively affected and may Zero out!  It may recover by bakeout or need a physical (delicate) cleaning.</a:t>
            </a:r>
          </a:p>
          <a:p>
            <a:pPr marL="739163" lvl="3" indent="-282340" eaLnBrk="1" hangingPunct="1">
              <a:buFont typeface="Courier New" pitchFamily="49" charset="0"/>
              <a:buChar char="o"/>
              <a:defRPr/>
            </a:pPr>
            <a:r>
              <a:rPr lang="en-US" dirty="0"/>
              <a:t>2 US vendors: QCM Research (now owned by </a:t>
            </a:r>
            <a:r>
              <a:rPr lang="en-US" dirty="0" err="1"/>
              <a:t>Elecsys</a:t>
            </a:r>
            <a:r>
              <a:rPr lang="en-US" dirty="0"/>
              <a:t> LLC) and Crystal Tek Corp. (previously Faraday Industries)</a:t>
            </a:r>
          </a:p>
          <a:p>
            <a:pPr marL="739163" lvl="3" indent="-282340" eaLnBrk="1" hangingPunct="1">
              <a:buFont typeface="Courier New" pitchFamily="49" charset="0"/>
              <a:buChar char="o"/>
              <a:defRPr/>
            </a:pPr>
            <a:r>
              <a:rPr lang="en-US" dirty="0"/>
              <a:t>QCM Controllers output data in text/log files which can imported into Excel spreadsheet, for analysis, plotting.  Also there are visual displays.</a:t>
            </a:r>
          </a:p>
          <a:p>
            <a:pPr marL="118872" indent="0" eaLnBrk="1" hangingPunct="1">
              <a:buNone/>
              <a:defRPr/>
            </a:pPr>
            <a:endParaRPr lang="en-US" dirty="0"/>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23</a:t>
            </a:fld>
            <a:endParaRPr lang="en-US" dirty="0"/>
          </a:p>
        </p:txBody>
      </p:sp>
      <p:sp>
        <p:nvSpPr>
          <p:cNvPr id="7" name="Footer Placeholder 5">
            <a:extLst>
              <a:ext uri="{FF2B5EF4-FFF2-40B4-BE49-F238E27FC236}">
                <a16:creationId xmlns:a16="http://schemas.microsoft.com/office/drawing/2014/main" id="{992445C7-0C07-45B3-90AC-833162BE8C98}"/>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a:t>Bakeout Box Test</a:t>
            </a:r>
          </a:p>
        </p:txBody>
      </p:sp>
      <p:sp>
        <p:nvSpPr>
          <p:cNvPr id="12291" name="Content Placeholder 2"/>
          <p:cNvSpPr>
            <a:spLocks noGrp="1"/>
          </p:cNvSpPr>
          <p:nvPr>
            <p:ph idx="1"/>
          </p:nvPr>
        </p:nvSpPr>
        <p:spPr/>
        <p:txBody>
          <a:bodyPr>
            <a:normAutofit/>
          </a:bodyPr>
          <a:lstStyle/>
          <a:p>
            <a:pPr eaLnBrk="1" hangingPunct="1"/>
            <a:r>
              <a:rPr lang="en-US" dirty="0"/>
              <a:t>Bakeout box, drives HW temp</a:t>
            </a:r>
          </a:p>
          <a:p>
            <a:pPr lvl="1" eaLnBrk="1" hangingPunct="1"/>
            <a:r>
              <a:rPr lang="en-US" dirty="0"/>
              <a:t>Must know vent area</a:t>
            </a:r>
          </a:p>
          <a:p>
            <a:pPr lvl="1" eaLnBrk="1" hangingPunct="1"/>
            <a:r>
              <a:rPr lang="en-US" dirty="0"/>
              <a:t>Must know QCM crystal area (typ. 0.317 cm</a:t>
            </a:r>
            <a:r>
              <a:rPr lang="en-US" baseline="30000" dirty="0"/>
              <a:t>2</a:t>
            </a:r>
            <a:r>
              <a:rPr lang="en-US" dirty="0"/>
              <a:t>)</a:t>
            </a:r>
          </a:p>
          <a:p>
            <a:pPr lvl="1" eaLnBrk="1" hangingPunct="1"/>
            <a:r>
              <a:rPr lang="en-US" dirty="0"/>
              <a:t>Must know QCM collection rate without hardware</a:t>
            </a:r>
          </a:p>
          <a:p>
            <a:pPr lvl="2" eaLnBrk="1" hangingPunct="1"/>
            <a:r>
              <a:rPr lang="en-US" dirty="0"/>
              <a:t>Bake system with all GSE, no flight hardware</a:t>
            </a:r>
          </a:p>
          <a:p>
            <a:pPr lvl="2" eaLnBrk="1" hangingPunct="1"/>
            <a:r>
              <a:rPr lang="en-US" dirty="0"/>
              <a:t>QCM faces into box from outside</a:t>
            </a:r>
          </a:p>
          <a:p>
            <a:pPr lvl="2" eaLnBrk="1" hangingPunct="1"/>
            <a:r>
              <a:rPr lang="en-US" dirty="0"/>
              <a:t>Determines effect of box and </a:t>
            </a:r>
            <a:r>
              <a:rPr lang="en-US" dirty="0" err="1"/>
              <a:t>backstreaming</a:t>
            </a:r>
            <a:endParaRPr lang="en-US" dirty="0"/>
          </a:p>
          <a:p>
            <a:pPr lvl="1" eaLnBrk="1" hangingPunct="1"/>
            <a:r>
              <a:rPr lang="en-US" dirty="0"/>
              <a:t>Subtract background rate from total rate</a:t>
            </a:r>
          </a:p>
          <a:p>
            <a:pPr lvl="2" eaLnBrk="1" hangingPunct="1"/>
            <a:r>
              <a:rPr lang="en-US" dirty="0"/>
              <a:t>Now have hardware collection rate</a:t>
            </a:r>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24</a:t>
            </a:fld>
            <a:endParaRPr lang="en-US" dirty="0"/>
          </a:p>
        </p:txBody>
      </p:sp>
      <p:sp>
        <p:nvSpPr>
          <p:cNvPr id="7" name="Footer Placeholder 5">
            <a:extLst>
              <a:ext uri="{FF2B5EF4-FFF2-40B4-BE49-F238E27FC236}">
                <a16:creationId xmlns:a16="http://schemas.microsoft.com/office/drawing/2014/main" id="{73C06023-B8BC-4786-B10A-958C0D266817}"/>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a:t>Bakeout Box Configuration</a:t>
            </a:r>
          </a:p>
        </p:txBody>
      </p:sp>
      <p:pic>
        <p:nvPicPr>
          <p:cNvPr id="13315" name="Picture 2"/>
          <p:cNvPicPr>
            <a:picLocks noChangeAspect="1" noChangeArrowheads="1"/>
          </p:cNvPicPr>
          <p:nvPr/>
        </p:nvPicPr>
        <p:blipFill>
          <a:blip r:embed="rId3" cstate="print"/>
          <a:srcRect/>
          <a:stretch>
            <a:fillRect/>
          </a:stretch>
        </p:blipFill>
        <p:spPr bwMode="auto">
          <a:xfrm>
            <a:off x="1600200" y="2362200"/>
            <a:ext cx="5972175" cy="3733800"/>
          </a:xfrm>
          <a:prstGeom prst="rect">
            <a:avLst/>
          </a:prstGeom>
          <a:noFill/>
          <a:ln w="9525">
            <a:noFill/>
            <a:miter lim="800000"/>
            <a:headEnd/>
            <a:tailEnd/>
          </a:ln>
        </p:spPr>
      </p:pic>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2DEDE2DC-2D65-4355-8A74-5594B3EE4C1C}" type="slidenum">
              <a:rPr lang="en-US" smtClean="0"/>
              <a:pPr>
                <a:defRPr/>
              </a:pPr>
              <a:t>25</a:t>
            </a:fld>
            <a:endParaRPr lang="en-US"/>
          </a:p>
        </p:txBody>
      </p:sp>
      <p:sp>
        <p:nvSpPr>
          <p:cNvPr id="7" name="Footer Placeholder 5">
            <a:extLst>
              <a:ext uri="{FF2B5EF4-FFF2-40B4-BE49-F238E27FC236}">
                <a16:creationId xmlns:a16="http://schemas.microsoft.com/office/drawing/2014/main" id="{7FC74007-350A-4098-93B0-BBA3A9E2960E}"/>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Title 1"/>
          <p:cNvSpPr>
            <a:spLocks noGrp="1"/>
          </p:cNvSpPr>
          <p:nvPr>
            <p:ph type="title"/>
          </p:nvPr>
        </p:nvSpPr>
        <p:spPr/>
        <p:txBody>
          <a:bodyPr/>
          <a:lstStyle/>
          <a:p>
            <a:pPr eaLnBrk="1" hangingPunct="1"/>
            <a:r>
              <a:rPr lang="en-US" dirty="0"/>
              <a:t>Bakeout Box Test OGR</a:t>
            </a:r>
          </a:p>
        </p:txBody>
      </p:sp>
      <p:sp>
        <p:nvSpPr>
          <p:cNvPr id="1030" name="Content Placeholder 2"/>
          <p:cNvSpPr>
            <a:spLocks noGrp="1"/>
          </p:cNvSpPr>
          <p:nvPr>
            <p:ph idx="1"/>
          </p:nvPr>
        </p:nvSpPr>
        <p:spPr>
          <a:xfrm>
            <a:off x="457200" y="1371601"/>
            <a:ext cx="8229600" cy="3747404"/>
          </a:xfrm>
        </p:spPr>
        <p:txBody>
          <a:bodyPr>
            <a:normAutofit/>
          </a:bodyPr>
          <a:lstStyle/>
          <a:p>
            <a:pPr eaLnBrk="1" hangingPunct="1"/>
            <a:r>
              <a:rPr lang="en-US" dirty="0"/>
              <a:t>Outgassing rate (     ) </a:t>
            </a:r>
          </a:p>
          <a:p>
            <a:pPr lvl="1" eaLnBrk="1" hangingPunct="1"/>
            <a:r>
              <a:rPr lang="en-US" sz="2400" dirty="0"/>
              <a:t>Converted to terms of gram/sec, g/cm</a:t>
            </a:r>
            <a:r>
              <a:rPr lang="en-US" sz="2400" baseline="30000" dirty="0"/>
              <a:t>2</a:t>
            </a:r>
            <a:r>
              <a:rPr lang="en-US" sz="2400" dirty="0"/>
              <a:t>/sec, or g/s/kg</a:t>
            </a:r>
          </a:p>
          <a:p>
            <a:pPr lvl="1" eaLnBrk="1" hangingPunct="1"/>
            <a:r>
              <a:rPr lang="en-US" sz="2400" dirty="0"/>
              <a:t>      , QCM collection rate (Hz/hr) is fraction of total outgassing rate (minus background)</a:t>
            </a:r>
          </a:p>
          <a:p>
            <a:pPr lvl="1" eaLnBrk="1" hangingPunct="1"/>
            <a:r>
              <a:rPr lang="en-US" sz="2400" dirty="0"/>
              <a:t>A</a:t>
            </a:r>
            <a:r>
              <a:rPr lang="en-US" sz="2400" baseline="-25000" dirty="0"/>
              <a:t>V</a:t>
            </a:r>
            <a:r>
              <a:rPr lang="en-US" sz="2400" dirty="0"/>
              <a:t> is vent area, A</a:t>
            </a:r>
            <a:r>
              <a:rPr lang="en-US" sz="2400" baseline="-25000" dirty="0"/>
              <a:t>Q</a:t>
            </a:r>
            <a:r>
              <a:rPr lang="en-US" sz="2400" dirty="0"/>
              <a:t> is QCM area, A</a:t>
            </a:r>
            <a:r>
              <a:rPr lang="en-US" sz="2400" baseline="-25000" dirty="0"/>
              <a:t>S</a:t>
            </a:r>
            <a:r>
              <a:rPr lang="en-US" sz="2400" dirty="0"/>
              <a:t> is source surface area (in terms of cm</a:t>
            </a:r>
            <a:r>
              <a:rPr lang="en-US" sz="2400" baseline="30000" dirty="0"/>
              <a:t>2</a:t>
            </a:r>
            <a:r>
              <a:rPr lang="en-US" sz="2400" dirty="0"/>
              <a:t>)</a:t>
            </a:r>
          </a:p>
          <a:p>
            <a:pPr lvl="1" eaLnBrk="1" hangingPunct="1"/>
            <a:r>
              <a:rPr lang="en-US" sz="2400" dirty="0"/>
              <a:t>S is QCM Mass Sensitivity (g/cm</a:t>
            </a:r>
            <a:r>
              <a:rPr lang="en-US" sz="2400" baseline="30000" dirty="0"/>
              <a:t>2</a:t>
            </a:r>
            <a:r>
              <a:rPr lang="en-US" sz="2400" dirty="0"/>
              <a:t>/Hz)</a:t>
            </a:r>
          </a:p>
          <a:p>
            <a:pPr lvl="1" eaLnBrk="1" hangingPunct="1">
              <a:buFont typeface="Arial" charset="0"/>
              <a:buNone/>
            </a:pPr>
            <a:endParaRPr lang="en-US" dirty="0"/>
          </a:p>
        </p:txBody>
      </p:sp>
      <mc:AlternateContent xmlns:mc="http://schemas.openxmlformats.org/markup-compatibility/2006">
        <mc:Choice xmlns:a14="http://schemas.microsoft.com/office/drawing/2010/main" Requires="a14">
          <p:sp>
            <p:nvSpPr>
              <p:cNvPr id="1026" name="Object 2"/>
              <p:cNvSpPr txBox="1"/>
              <p:nvPr/>
            </p:nvSpPr>
            <p:spPr bwMode="auto">
              <a:xfrm>
                <a:off x="1143000" y="5171712"/>
                <a:ext cx="4114800" cy="1076688"/>
              </a:xfrm>
              <a:prstGeom prst="rect">
                <a:avLst/>
              </a:prstGeom>
              <a:noFill/>
            </p:spPr>
            <p:txBody>
              <a:bodyPr>
                <a:normAutofit/>
              </a:bodyPr>
              <a:lstStyle/>
              <a:p>
                <a:pPr/>
                <a14:m>
                  <m:oMathPara xmlns:m="http://schemas.openxmlformats.org/officeDocument/2006/math">
                    <m:oMathParaPr>
                      <m:jc m:val="left"/>
                    </m:oMathParaPr>
                    <m:oMath xmlns:m="http://schemas.openxmlformats.org/officeDocument/2006/math">
                      <m:acc>
                        <m:accPr>
                          <m:chr m:val="̇"/>
                          <m:ctrlPr>
                            <a:rPr lang="en-US" i="1" smtClean="0">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𝑀</m:t>
                          </m:r>
                        </m:e>
                      </m:acc>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𝐴</m:t>
                      </m:r>
                      <m:r>
                        <a:rPr lang="en-US" b="0" i="1" baseline="-25000" smtClean="0">
                          <a:solidFill>
                            <a:srgbClr val="000000"/>
                          </a:solidFill>
                          <a:latin typeface="Cambria Math" panose="02040503050406030204" pitchFamily="18" charset="0"/>
                        </a:rPr>
                        <m:t>𝑄</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𝐴𝑉</m:t>
                      </m:r>
                      <m:r>
                        <a:rPr lang="en-US" i="1">
                          <a:solidFill>
                            <a:srgbClr val="000000"/>
                          </a:solidFill>
                          <a:latin typeface="Cambria Math" panose="02040503050406030204" pitchFamily="18" charset="0"/>
                        </a:rPr>
                        <m:t>)⋅(</m:t>
                      </m:r>
                      <m:limUpp>
                        <m:limUppPr>
                          <m:ctrlPr>
                            <a:rPr lang="en-US" i="1">
                              <a:solidFill>
                                <a:srgbClr val="000000"/>
                              </a:solidFill>
                              <a:latin typeface="Cambria Math" panose="02040503050406030204" pitchFamily="18" charset="0"/>
                            </a:rPr>
                          </m:ctrlPr>
                        </m:limUppPr>
                        <m:e>
                          <m:sSub>
                            <m:sSubPr>
                              <m:ctrlPr>
                                <a:rPr lang="en-US" i="1">
                                  <a:solidFill>
                                    <a:srgbClr val="000000"/>
                                  </a:solidFill>
                                  <a:latin typeface="Cambria Math" panose="02040503050406030204" pitchFamily="18" charset="0"/>
                                </a:rPr>
                              </m:ctrlPr>
                            </m:sSubPr>
                            <m:e>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𝑚</m:t>
                                  </m:r>
                                </m:e>
                              </m:acc>
                            </m:e>
                            <m:sub>
                              <m:r>
                                <a:rPr lang="en-US" i="1">
                                  <a:solidFill>
                                    <a:srgbClr val="000000"/>
                                  </a:solidFill>
                                  <a:latin typeface="Cambria Math" panose="02040503050406030204" pitchFamily="18" charset="0"/>
                                </a:rPr>
                                <m:t>𝑄</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𝐴𝑆</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𝑆</m:t>
                          </m:r>
                          <m:r>
                            <a:rPr lang="en-US" i="1">
                              <a:solidFill>
                                <a:srgbClr val="000000"/>
                              </a:solidFill>
                              <a:latin typeface="Cambria Math" panose="02040503050406030204" pitchFamily="18" charset="0"/>
                            </a:rPr>
                            <m:t>/3600)</m:t>
                          </m:r>
                        </m:e>
                        <m:lim/>
                      </m:limUpp>
                    </m:oMath>
                    <m:oMath xmlns:m="http://schemas.openxmlformats.org/officeDocument/2006/math">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𝑀</m:t>
                          </m:r>
                        </m:e>
                      </m:acc>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𝐴</m:t>
                      </m:r>
                      <m:r>
                        <a:rPr lang="en-US" b="0" i="1" baseline="-25000" smtClean="0">
                          <a:solidFill>
                            <a:srgbClr val="000000"/>
                          </a:solidFill>
                          <a:latin typeface="Cambria Math" panose="02040503050406030204" pitchFamily="18" charset="0"/>
                        </a:rPr>
                        <m:t>𝑄</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𝐴𝑉</m:t>
                      </m:r>
                      <m:r>
                        <a:rPr lang="en-US" i="1">
                          <a:solidFill>
                            <a:srgbClr val="000000"/>
                          </a:solidFill>
                          <a:latin typeface="Cambria Math" panose="02040503050406030204" pitchFamily="18" charset="0"/>
                        </a:rPr>
                        <m:t>)⋅</m:t>
                      </m:r>
                      <m:limUpp>
                        <m:limUppPr>
                          <m:ctrlPr>
                            <a:rPr lang="en-US" i="1">
                              <a:solidFill>
                                <a:srgbClr val="000000"/>
                              </a:solidFill>
                              <a:latin typeface="Cambria Math" panose="02040503050406030204" pitchFamily="18" charset="0"/>
                            </a:rPr>
                          </m:ctrlPr>
                        </m:limUppPr>
                        <m:e>
                          <m:sSub>
                            <m:sSubPr>
                              <m:ctrlPr>
                                <a:rPr lang="en-US" i="1">
                                  <a:solidFill>
                                    <a:srgbClr val="000000"/>
                                  </a:solidFill>
                                  <a:latin typeface="Cambria Math" panose="02040503050406030204" pitchFamily="18" charset="0"/>
                                </a:rPr>
                              </m:ctrlPr>
                            </m:sSubPr>
                            <m:e>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𝑚</m:t>
                                  </m:r>
                                </m:e>
                              </m:acc>
                            </m:e>
                            <m:sub>
                              <m:r>
                                <a:rPr lang="en-US" i="1">
                                  <a:solidFill>
                                    <a:srgbClr val="000000"/>
                                  </a:solidFill>
                                  <a:latin typeface="Cambria Math" panose="02040503050406030204" pitchFamily="18" charset="0"/>
                                </a:rPr>
                                <m:t>𝑄</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𝑆</m:t>
                          </m:r>
                          <m:r>
                            <a:rPr lang="en-US" i="1">
                              <a:solidFill>
                                <a:srgbClr val="000000"/>
                              </a:solidFill>
                              <a:latin typeface="Cambria Math" panose="02040503050406030204" pitchFamily="18" charset="0"/>
                            </a:rPr>
                            <m:t>/3600)</m:t>
                          </m:r>
                        </m:e>
                        <m:lim/>
                      </m:limUpp>
                    </m:oMath>
                  </m:oMathPara>
                </a14:m>
                <a:endParaRPr lang="en-US" dirty="0"/>
              </a:p>
            </p:txBody>
          </p:sp>
        </mc:Choice>
        <mc:Fallback>
          <p:sp>
            <p:nvSpPr>
              <p:cNvPr id="1026" name="Object 2"/>
              <p:cNvSpPr txBox="1">
                <a:spLocks noRot="1" noChangeAspect="1" noMove="1" noResize="1" noEditPoints="1" noAdjustHandles="1" noChangeArrowheads="1" noChangeShapeType="1" noTextEdit="1"/>
              </p:cNvSpPr>
              <p:nvPr/>
            </p:nvSpPr>
            <p:spPr bwMode="auto">
              <a:xfrm>
                <a:off x="1143000" y="5171712"/>
                <a:ext cx="4114800" cy="1076688"/>
              </a:xfrm>
              <a:prstGeom prst="rect">
                <a:avLst/>
              </a:prstGeom>
              <a:blipFill>
                <a:blip r:embed="rId4"/>
                <a:stretch>
                  <a:fillRect/>
                </a:stretch>
              </a:blipFill>
            </p:spPr>
            <p:txBody>
              <a:bodyPr/>
              <a:lstStyle/>
              <a:p>
                <a:r>
                  <a:rPr lang="en-US">
                    <a:noFill/>
                  </a:rPr>
                  <a:t> </a:t>
                </a:r>
              </a:p>
            </p:txBody>
          </p:sp>
        </mc:Fallback>
      </mc:AlternateContent>
      <p:graphicFrame>
        <p:nvGraphicFramePr>
          <p:cNvPr id="1027" name="Object 5"/>
          <p:cNvGraphicFramePr>
            <a:graphicFrameLocks noChangeAspect="1"/>
          </p:cNvGraphicFramePr>
          <p:nvPr/>
        </p:nvGraphicFramePr>
        <p:xfrm>
          <a:off x="3352800" y="1371600"/>
          <a:ext cx="588963" cy="552450"/>
        </p:xfrm>
        <a:graphic>
          <a:graphicData uri="http://schemas.openxmlformats.org/presentationml/2006/ole">
            <mc:AlternateContent xmlns:mc="http://schemas.openxmlformats.org/markup-compatibility/2006">
              <mc:Choice xmlns:v="urn:schemas-microsoft-com:vml" Requires="v">
                <p:oleObj spid="_x0000_s1156" name="Equation" r:id="rId5" imgW="203040" imgH="190440" progId="Equation.3">
                  <p:embed/>
                </p:oleObj>
              </mc:Choice>
              <mc:Fallback>
                <p:oleObj name="Equation" r:id="rId5" imgW="203040" imgH="19044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2800" y="1371600"/>
                        <a:ext cx="588963" cy="55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8" name="Object 7"/>
          <p:cNvGraphicFramePr>
            <a:graphicFrameLocks noChangeAspect="1"/>
          </p:cNvGraphicFramePr>
          <p:nvPr>
            <p:extLst>
              <p:ext uri="{D42A27DB-BD31-4B8C-83A1-F6EECF244321}">
                <p14:modId xmlns:p14="http://schemas.microsoft.com/office/powerpoint/2010/main" val="3851678759"/>
              </p:ext>
            </p:extLst>
          </p:nvPr>
        </p:nvGraphicFramePr>
        <p:xfrm>
          <a:off x="1170992" y="2263769"/>
          <a:ext cx="457200" cy="511175"/>
        </p:xfrm>
        <a:graphic>
          <a:graphicData uri="http://schemas.openxmlformats.org/presentationml/2006/ole">
            <mc:AlternateContent xmlns:mc="http://schemas.openxmlformats.org/markup-compatibility/2006">
              <mc:Choice xmlns:v="urn:schemas-microsoft-com:vml" Requires="v">
                <p:oleObj spid="_x0000_s1157" name="Equation" r:id="rId7" imgW="215640" imgH="241200" progId="Equation.3">
                  <p:embed/>
                </p:oleObj>
              </mc:Choice>
              <mc:Fallback>
                <p:oleObj name="Equation" r:id="rId7" imgW="215640" imgH="24120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70992" y="2263769"/>
                        <a:ext cx="457200"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TextBox 6"/>
          <p:cNvSpPr txBox="1"/>
          <p:nvPr/>
        </p:nvSpPr>
        <p:spPr>
          <a:xfrm>
            <a:off x="5030989" y="5299900"/>
            <a:ext cx="1236236" cy="369332"/>
          </a:xfrm>
          <a:prstGeom prst="rect">
            <a:avLst/>
          </a:prstGeom>
          <a:noFill/>
        </p:spPr>
        <p:txBody>
          <a:bodyPr wrap="none" rtlCol="0">
            <a:spAutoFit/>
          </a:bodyPr>
          <a:lstStyle/>
          <a:p>
            <a:r>
              <a:rPr lang="en-US" dirty="0"/>
              <a:t>g/cm</a:t>
            </a:r>
            <a:r>
              <a:rPr lang="en-US" baseline="30000" dirty="0"/>
              <a:t>2</a:t>
            </a:r>
            <a:r>
              <a:rPr lang="en-US" dirty="0"/>
              <a:t>/sec</a:t>
            </a:r>
          </a:p>
        </p:txBody>
      </p:sp>
      <p:sp>
        <p:nvSpPr>
          <p:cNvPr id="9" name="TextBox 8"/>
          <p:cNvSpPr txBox="1"/>
          <p:nvPr/>
        </p:nvSpPr>
        <p:spPr>
          <a:xfrm>
            <a:off x="5060674" y="5721939"/>
            <a:ext cx="736099" cy="369332"/>
          </a:xfrm>
          <a:prstGeom prst="rect">
            <a:avLst/>
          </a:prstGeom>
          <a:noFill/>
        </p:spPr>
        <p:txBody>
          <a:bodyPr wrap="none" rtlCol="0">
            <a:spAutoFit/>
          </a:bodyPr>
          <a:lstStyle/>
          <a:p>
            <a:r>
              <a:rPr lang="en-US" dirty="0"/>
              <a:t>g/sec</a:t>
            </a:r>
          </a:p>
        </p:txBody>
      </p:sp>
      <p:sp>
        <p:nvSpPr>
          <p:cNvPr id="10" name="Date Placeholder 9"/>
          <p:cNvSpPr>
            <a:spLocks noGrp="1"/>
          </p:cNvSpPr>
          <p:nvPr>
            <p:ph type="dt" sz="half" idx="10"/>
          </p:nvPr>
        </p:nvSpPr>
        <p:spPr/>
        <p:txBody>
          <a:bodyPr/>
          <a:lstStyle/>
          <a:p>
            <a:pPr>
              <a:defRPr/>
            </a:pPr>
            <a:r>
              <a:rPr lang="en-US" dirty="0"/>
              <a:t>October 17, 2022</a:t>
            </a:r>
          </a:p>
        </p:txBody>
      </p:sp>
      <p:sp>
        <p:nvSpPr>
          <p:cNvPr id="11" name="Slide Number Placeholder 10"/>
          <p:cNvSpPr>
            <a:spLocks noGrp="1"/>
          </p:cNvSpPr>
          <p:nvPr>
            <p:ph type="sldNum" sz="quarter" idx="12"/>
          </p:nvPr>
        </p:nvSpPr>
        <p:spPr/>
        <p:txBody>
          <a:bodyPr/>
          <a:lstStyle/>
          <a:p>
            <a:pPr>
              <a:defRPr/>
            </a:pPr>
            <a:fld id="{A9F13244-A27F-4E25-8538-D6434789B2B3}" type="slidenum">
              <a:rPr lang="en-US" smtClean="0"/>
              <a:pPr>
                <a:defRPr/>
              </a:pPr>
              <a:t>26</a:t>
            </a:fld>
            <a:endParaRPr lang="en-US" dirty="0"/>
          </a:p>
        </p:txBody>
      </p:sp>
      <p:sp>
        <p:nvSpPr>
          <p:cNvPr id="13" name="Footer Placeholder 5">
            <a:extLst>
              <a:ext uri="{FF2B5EF4-FFF2-40B4-BE49-F238E27FC236}">
                <a16:creationId xmlns:a16="http://schemas.microsoft.com/office/drawing/2014/main" id="{F0EC2B55-14E9-4CF2-A5C2-1E4E888E2118}"/>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t>Hot Shroud Test</a:t>
            </a:r>
          </a:p>
        </p:txBody>
      </p:sp>
      <p:sp>
        <p:nvSpPr>
          <p:cNvPr id="3" name="Content Placeholder 2"/>
          <p:cNvSpPr>
            <a:spLocks noGrp="1"/>
          </p:cNvSpPr>
          <p:nvPr>
            <p:ph idx="1"/>
          </p:nvPr>
        </p:nvSpPr>
        <p:spPr>
          <a:xfrm>
            <a:off x="533400" y="1600200"/>
            <a:ext cx="8229600" cy="4724400"/>
          </a:xfrm>
        </p:spPr>
        <p:txBody>
          <a:bodyPr rtlCol="0">
            <a:normAutofit fontScale="77500" lnSpcReduction="20000"/>
          </a:bodyPr>
          <a:lstStyle/>
          <a:p>
            <a:pPr eaLnBrk="1" fontAlgn="auto" hangingPunct="1">
              <a:spcAft>
                <a:spcPts val="0"/>
              </a:spcAft>
              <a:buFont typeface="Arial" pitchFamily="34" charset="0"/>
              <a:buChar char="•"/>
              <a:defRPr/>
            </a:pPr>
            <a:r>
              <a:rPr lang="en-US" dirty="0"/>
              <a:t>Hot wall/shroud isothermal test</a:t>
            </a:r>
          </a:p>
          <a:p>
            <a:pPr lvl="1" eaLnBrk="1" fontAlgn="auto" hangingPunct="1">
              <a:spcAft>
                <a:spcPts val="0"/>
              </a:spcAft>
              <a:buFont typeface="Arial" pitchFamily="34" charset="0"/>
              <a:buChar char="–"/>
              <a:defRPr/>
            </a:pPr>
            <a:r>
              <a:rPr lang="en-US" dirty="0"/>
              <a:t>Must know Mass Collections Areas (MCA)</a:t>
            </a:r>
          </a:p>
          <a:p>
            <a:pPr lvl="2" eaLnBrk="1" fontAlgn="auto" hangingPunct="1">
              <a:spcAft>
                <a:spcPts val="0"/>
              </a:spcAft>
              <a:buFont typeface="Arial" pitchFamily="34" charset="0"/>
              <a:buChar char="•"/>
              <a:defRPr/>
            </a:pPr>
            <a:r>
              <a:rPr lang="en-US" dirty="0"/>
              <a:t>Actually more than pump (can include Cold Plate (CP) or Scavenger Plate (SP) &amp; </a:t>
            </a:r>
            <a:r>
              <a:rPr lang="en-US" dirty="0" err="1"/>
              <a:t>Cryocoils</a:t>
            </a:r>
            <a:endParaRPr lang="en-US" dirty="0"/>
          </a:p>
          <a:p>
            <a:pPr lvl="2" eaLnBrk="1" fontAlgn="auto" hangingPunct="1">
              <a:spcAft>
                <a:spcPts val="0"/>
              </a:spcAft>
              <a:buFont typeface="Arial" pitchFamily="34" charset="0"/>
              <a:buChar char="•"/>
              <a:defRPr/>
            </a:pPr>
            <a:r>
              <a:rPr lang="en-US" dirty="0"/>
              <a:t>If shell is cold then add up all exit areas to cold pump shell, including pump exit.</a:t>
            </a:r>
          </a:p>
          <a:p>
            <a:pPr lvl="1" eaLnBrk="1" fontAlgn="auto" hangingPunct="1">
              <a:spcAft>
                <a:spcPts val="0"/>
              </a:spcAft>
              <a:buFont typeface="Arial" pitchFamily="34" charset="0"/>
              <a:buChar char="–"/>
              <a:defRPr/>
            </a:pPr>
            <a:r>
              <a:rPr lang="en-US" dirty="0"/>
              <a:t>Estimate your Source Surface Areas (SSA)</a:t>
            </a:r>
          </a:p>
          <a:p>
            <a:pPr lvl="2">
              <a:buFont typeface="Arial" panose="020B0604020202020204" pitchFamily="34" charset="0"/>
              <a:buChar char="•"/>
            </a:pPr>
            <a:r>
              <a:rPr lang="en-US" sz="2000" dirty="0"/>
              <a:t>MLI is just one side of layup</a:t>
            </a:r>
          </a:p>
          <a:p>
            <a:pPr lvl="2">
              <a:buFont typeface="Arial" panose="020B0604020202020204" pitchFamily="34" charset="0"/>
              <a:buChar char="•"/>
            </a:pPr>
            <a:r>
              <a:rPr lang="en-US" sz="2000" dirty="0"/>
              <a:t>Electronic box is 5 sided, which accounts for internal PWBs</a:t>
            </a:r>
          </a:p>
          <a:p>
            <a:pPr lvl="2">
              <a:buFont typeface="Arial" panose="020B0604020202020204" pitchFamily="34" charset="0"/>
              <a:buChar char="•"/>
            </a:pPr>
            <a:r>
              <a:rPr lang="en-US" sz="2000" dirty="0"/>
              <a:t>Complex hardware or mostly metallic fixture, look to tally only polymeric materials.  </a:t>
            </a:r>
            <a:endParaRPr lang="en-US" dirty="0"/>
          </a:p>
          <a:p>
            <a:pPr lvl="1" eaLnBrk="1" fontAlgn="auto" hangingPunct="1">
              <a:spcAft>
                <a:spcPts val="0"/>
              </a:spcAft>
              <a:buFont typeface="Arial" pitchFamily="34" charset="0"/>
              <a:buChar char="–"/>
              <a:defRPr/>
            </a:pPr>
            <a:r>
              <a:rPr lang="en-US" dirty="0"/>
              <a:t>Must know QCM collection rate without hardware</a:t>
            </a:r>
          </a:p>
          <a:p>
            <a:pPr lvl="2" eaLnBrk="1" fontAlgn="auto" hangingPunct="1">
              <a:spcAft>
                <a:spcPts val="0"/>
              </a:spcAft>
              <a:buFont typeface="Arial" pitchFamily="34" charset="0"/>
              <a:buChar char="•"/>
              <a:defRPr/>
            </a:pPr>
            <a:r>
              <a:rPr lang="en-US" dirty="0"/>
              <a:t>Bake system with all GSE, no flight hardware</a:t>
            </a:r>
          </a:p>
          <a:p>
            <a:pPr lvl="2" eaLnBrk="1" fontAlgn="auto" hangingPunct="1">
              <a:spcAft>
                <a:spcPts val="0"/>
              </a:spcAft>
              <a:buFont typeface="Arial" pitchFamily="34" charset="0"/>
              <a:buChar char="•"/>
              <a:defRPr/>
            </a:pPr>
            <a:r>
              <a:rPr lang="en-US" dirty="0"/>
              <a:t>QCM has diffuse view of chamber</a:t>
            </a:r>
          </a:p>
          <a:p>
            <a:pPr lvl="2" eaLnBrk="1" fontAlgn="auto" hangingPunct="1">
              <a:spcAft>
                <a:spcPts val="0"/>
              </a:spcAft>
              <a:buFont typeface="Arial" pitchFamily="34" charset="0"/>
              <a:buChar char="•"/>
              <a:defRPr/>
            </a:pPr>
            <a:r>
              <a:rPr lang="en-US" dirty="0"/>
              <a:t>Determines effect of chamber</a:t>
            </a:r>
          </a:p>
          <a:p>
            <a:pPr lvl="1" eaLnBrk="1" fontAlgn="auto" hangingPunct="1">
              <a:spcAft>
                <a:spcPts val="0"/>
              </a:spcAft>
              <a:buFont typeface="Arial" pitchFamily="34" charset="0"/>
              <a:buChar char="–"/>
              <a:defRPr/>
            </a:pPr>
            <a:r>
              <a:rPr lang="en-US" dirty="0"/>
              <a:t>Subtract background rate from total rate</a:t>
            </a:r>
          </a:p>
          <a:p>
            <a:pPr lvl="2" eaLnBrk="1" fontAlgn="auto" hangingPunct="1">
              <a:spcAft>
                <a:spcPts val="0"/>
              </a:spcAft>
              <a:buFont typeface="Arial" pitchFamily="34" charset="0"/>
              <a:buChar char="•"/>
              <a:defRPr/>
            </a:pPr>
            <a:r>
              <a:rPr lang="en-US" dirty="0"/>
              <a:t>Now have hardware collection rate</a:t>
            </a:r>
          </a:p>
          <a:p>
            <a:pPr eaLnBrk="1" fontAlgn="auto" hangingPunct="1">
              <a:spcAft>
                <a:spcPts val="0"/>
              </a:spcAft>
              <a:buFont typeface="Arial" pitchFamily="34" charset="0"/>
              <a:buChar char="•"/>
              <a:defRPr/>
            </a:pPr>
            <a:endParaRPr lang="en-US" dirty="0"/>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27</a:t>
            </a:fld>
            <a:endParaRPr lang="en-US" dirty="0"/>
          </a:p>
        </p:txBody>
      </p:sp>
      <p:sp>
        <p:nvSpPr>
          <p:cNvPr id="7" name="Footer Placeholder 5">
            <a:extLst>
              <a:ext uri="{FF2B5EF4-FFF2-40B4-BE49-F238E27FC236}">
                <a16:creationId xmlns:a16="http://schemas.microsoft.com/office/drawing/2014/main" id="{266ABB21-786A-46CB-9803-D6209B29C7A2}"/>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t>Hot Shroud</a:t>
            </a:r>
          </a:p>
        </p:txBody>
      </p:sp>
      <p:pic>
        <p:nvPicPr>
          <p:cNvPr id="16387" name="Content Placeholder 3" descr="LRO_MIMU.JPG"/>
          <p:cNvPicPr>
            <a:picLocks noGrp="1" noChangeAspect="1"/>
          </p:cNvPicPr>
          <p:nvPr>
            <p:ph idx="1"/>
          </p:nvPr>
        </p:nvPicPr>
        <p:blipFill>
          <a:blip r:embed="rId3" cstate="print"/>
          <a:srcRect/>
          <a:stretch>
            <a:fillRect/>
          </a:stretch>
        </p:blipFill>
        <p:spPr>
          <a:xfrm>
            <a:off x="877888" y="1569349"/>
            <a:ext cx="7426325" cy="4418213"/>
          </a:xfrm>
        </p:spPr>
      </p:pic>
      <p:sp>
        <p:nvSpPr>
          <p:cNvPr id="16388" name="TextBox 4"/>
          <p:cNvSpPr txBox="1">
            <a:spLocks noChangeArrowheads="1"/>
          </p:cNvSpPr>
          <p:nvPr/>
        </p:nvSpPr>
        <p:spPr bwMode="auto">
          <a:xfrm>
            <a:off x="909972" y="6051723"/>
            <a:ext cx="7426325" cy="369888"/>
          </a:xfrm>
          <a:prstGeom prst="rect">
            <a:avLst/>
          </a:prstGeom>
          <a:noFill/>
          <a:ln w="9525">
            <a:noFill/>
            <a:miter lim="800000"/>
            <a:headEnd/>
            <a:tailEnd/>
          </a:ln>
        </p:spPr>
        <p:txBody>
          <a:bodyPr wrap="none" lIns="91364" tIns="45682" rIns="91364" bIns="45682">
            <a:spAutoFit/>
          </a:bodyPr>
          <a:lstStyle/>
          <a:p>
            <a:r>
              <a:rPr lang="en-US" dirty="0"/>
              <a:t>Note: </a:t>
            </a:r>
            <a:r>
              <a:rPr lang="en-US" dirty="0" err="1"/>
              <a:t>ebox</a:t>
            </a:r>
            <a:r>
              <a:rPr lang="en-US" dirty="0"/>
              <a:t> unpowered sitting on shelf, just TCs attached, QCM in back</a:t>
            </a:r>
          </a:p>
        </p:txBody>
      </p:sp>
      <p:sp>
        <p:nvSpPr>
          <p:cNvPr id="5" name="Date Placeholder 4"/>
          <p:cNvSpPr>
            <a:spLocks noGrp="1"/>
          </p:cNvSpPr>
          <p:nvPr>
            <p:ph type="dt" sz="half" idx="10"/>
          </p:nvPr>
        </p:nvSpPr>
        <p:spPr/>
        <p:txBody>
          <a:bodyPr/>
          <a:lstStyle/>
          <a:p>
            <a:pPr>
              <a:defRPr/>
            </a:pPr>
            <a:r>
              <a:rPr lang="en-US" dirty="0"/>
              <a:t>October 17, 2022</a:t>
            </a:r>
          </a:p>
        </p:txBody>
      </p:sp>
      <p:sp>
        <p:nvSpPr>
          <p:cNvPr id="6" name="Slide Number Placeholder 5"/>
          <p:cNvSpPr>
            <a:spLocks noGrp="1"/>
          </p:cNvSpPr>
          <p:nvPr>
            <p:ph type="sldNum" sz="quarter" idx="12"/>
          </p:nvPr>
        </p:nvSpPr>
        <p:spPr/>
        <p:txBody>
          <a:bodyPr/>
          <a:lstStyle/>
          <a:p>
            <a:pPr>
              <a:defRPr/>
            </a:pPr>
            <a:fld id="{A9F13244-A27F-4E25-8538-D6434789B2B3}" type="slidenum">
              <a:rPr lang="en-US" smtClean="0"/>
              <a:pPr>
                <a:defRPr/>
              </a:pPr>
              <a:t>28</a:t>
            </a:fld>
            <a:endParaRPr lang="en-US" dirty="0"/>
          </a:p>
        </p:txBody>
      </p:sp>
      <p:sp>
        <p:nvSpPr>
          <p:cNvPr id="8" name="Footer Placeholder 5">
            <a:extLst>
              <a:ext uri="{FF2B5EF4-FFF2-40B4-BE49-F238E27FC236}">
                <a16:creationId xmlns:a16="http://schemas.microsoft.com/office/drawing/2014/main" id="{86AF3569-3EC4-4F41-A209-1AB83B377D6F}"/>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a:t>Hot Shroud Test</a:t>
            </a:r>
          </a:p>
        </p:txBody>
      </p:sp>
      <p:pic>
        <p:nvPicPr>
          <p:cNvPr id="15363" name="Picture 3"/>
          <p:cNvPicPr>
            <a:picLocks noChangeAspect="1" noChangeArrowheads="1"/>
          </p:cNvPicPr>
          <p:nvPr/>
        </p:nvPicPr>
        <p:blipFill>
          <a:blip r:embed="rId3" cstate="print"/>
          <a:srcRect/>
          <a:stretch>
            <a:fillRect/>
          </a:stretch>
        </p:blipFill>
        <p:spPr bwMode="auto">
          <a:xfrm>
            <a:off x="1066799" y="1476495"/>
            <a:ext cx="7216775" cy="5000503"/>
          </a:xfrm>
          <a:prstGeom prst="rect">
            <a:avLst/>
          </a:prstGeom>
          <a:noFill/>
          <a:ln w="9525">
            <a:noFill/>
            <a:miter lim="800000"/>
            <a:headEnd/>
            <a:tailEnd/>
          </a:ln>
        </p:spPr>
      </p:pic>
      <p:cxnSp>
        <p:nvCxnSpPr>
          <p:cNvPr id="5" name="Straight Connector 4"/>
          <p:cNvCxnSpPr/>
          <p:nvPr/>
        </p:nvCxnSpPr>
        <p:spPr>
          <a:xfrm flipV="1">
            <a:off x="6934200" y="3124200"/>
            <a:ext cx="152400" cy="76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6934200" y="3276600"/>
            <a:ext cx="152400" cy="76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6934200" y="3429000"/>
            <a:ext cx="152400" cy="76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Date Placeholder 7"/>
          <p:cNvSpPr>
            <a:spLocks noGrp="1"/>
          </p:cNvSpPr>
          <p:nvPr>
            <p:ph type="dt" sz="half" idx="10"/>
          </p:nvPr>
        </p:nvSpPr>
        <p:spPr/>
        <p:txBody>
          <a:bodyPr/>
          <a:lstStyle/>
          <a:p>
            <a:pPr>
              <a:defRPr/>
            </a:pPr>
            <a:r>
              <a:rPr lang="en-US" dirty="0"/>
              <a:t>October 17, 2022</a:t>
            </a:r>
          </a:p>
        </p:txBody>
      </p:sp>
      <p:sp>
        <p:nvSpPr>
          <p:cNvPr id="9" name="Slide Number Placeholder 8"/>
          <p:cNvSpPr>
            <a:spLocks noGrp="1"/>
          </p:cNvSpPr>
          <p:nvPr>
            <p:ph type="sldNum" sz="quarter" idx="12"/>
          </p:nvPr>
        </p:nvSpPr>
        <p:spPr/>
        <p:txBody>
          <a:bodyPr/>
          <a:lstStyle/>
          <a:p>
            <a:pPr>
              <a:defRPr/>
            </a:pPr>
            <a:fld id="{2DEDE2DC-2D65-4355-8A74-5594B3EE4C1C}" type="slidenum">
              <a:rPr lang="en-US" smtClean="0"/>
              <a:pPr>
                <a:defRPr/>
              </a:pPr>
              <a:t>29</a:t>
            </a:fld>
            <a:endParaRPr lang="en-US"/>
          </a:p>
        </p:txBody>
      </p:sp>
      <p:sp>
        <p:nvSpPr>
          <p:cNvPr id="11" name="Footer Placeholder 5">
            <a:extLst>
              <a:ext uri="{FF2B5EF4-FFF2-40B4-BE49-F238E27FC236}">
                <a16:creationId xmlns:a16="http://schemas.microsoft.com/office/drawing/2014/main" id="{E32C14B5-AAC5-4C34-8618-9FFD7609E1D5}"/>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title"/>
          </p:nvPr>
        </p:nvSpPr>
        <p:spPr/>
        <p:txBody>
          <a:bodyPr/>
          <a:lstStyle/>
          <a:p>
            <a:pPr eaLnBrk="1" hangingPunct="1"/>
            <a:r>
              <a:rPr lang="en-US"/>
              <a:t>Hot Shroud Test</a:t>
            </a:r>
          </a:p>
        </p:txBody>
      </p:sp>
      <p:sp>
        <p:nvSpPr>
          <p:cNvPr id="2052" name="Content Placeholder 2"/>
          <p:cNvSpPr>
            <a:spLocks noGrp="1"/>
          </p:cNvSpPr>
          <p:nvPr>
            <p:ph idx="1"/>
          </p:nvPr>
        </p:nvSpPr>
        <p:spPr/>
        <p:txBody>
          <a:bodyPr/>
          <a:lstStyle/>
          <a:p>
            <a:pPr eaLnBrk="1" hangingPunct="1"/>
            <a:r>
              <a:rPr lang="en-US" dirty="0"/>
              <a:t>Acquisition of Effective Pump(</a:t>
            </a:r>
            <a:r>
              <a:rPr lang="en-US" dirty="0" err="1"/>
              <a:t>ing</a:t>
            </a:r>
            <a:r>
              <a:rPr lang="en-US" dirty="0"/>
              <a:t>) Area (</a:t>
            </a:r>
            <a:r>
              <a:rPr lang="en-US" i="1" dirty="0"/>
              <a:t>A</a:t>
            </a:r>
            <a:r>
              <a:rPr lang="en-US" i="1" baseline="-25000" dirty="0"/>
              <a:t>p</a:t>
            </a:r>
            <a:r>
              <a:rPr lang="en-US" dirty="0"/>
              <a:t>)</a:t>
            </a:r>
          </a:p>
          <a:p>
            <a:pPr lvl="1" eaLnBrk="1" hangingPunct="1"/>
            <a:r>
              <a:rPr lang="en-US" dirty="0"/>
              <a:t>Can be determined during background/ pre-cert measurements </a:t>
            </a:r>
          </a:p>
          <a:p>
            <a:pPr lvl="1" eaLnBrk="1" hangingPunct="1"/>
            <a:r>
              <a:rPr lang="en-US" dirty="0"/>
              <a:t>Run deposition phases with cold plate (CP) and without cold plate (NCP)</a:t>
            </a:r>
          </a:p>
        </p:txBody>
      </p:sp>
      <p:graphicFrame>
        <p:nvGraphicFramePr>
          <p:cNvPr id="2050" name="Object 3"/>
          <p:cNvGraphicFramePr>
            <a:graphicFrameLocks noChangeAspect="1"/>
          </p:cNvGraphicFramePr>
          <p:nvPr>
            <p:extLst>
              <p:ext uri="{D42A27DB-BD31-4B8C-83A1-F6EECF244321}">
                <p14:modId xmlns:p14="http://schemas.microsoft.com/office/powerpoint/2010/main" val="3794721992"/>
              </p:ext>
            </p:extLst>
          </p:nvPr>
        </p:nvGraphicFramePr>
        <p:xfrm>
          <a:off x="4953000" y="3733800"/>
          <a:ext cx="3109912" cy="2498725"/>
        </p:xfrm>
        <a:graphic>
          <a:graphicData uri="http://schemas.openxmlformats.org/presentationml/2006/ole">
            <mc:AlternateContent xmlns:mc="http://schemas.openxmlformats.org/markup-compatibility/2006">
              <mc:Choice xmlns:v="urn:schemas-microsoft-com:vml" Requires="v">
                <p:oleObj spid="_x0000_s2093" name="Equation" r:id="rId4" imgW="1434960" imgH="1117440" progId="Equation.3">
                  <p:embed/>
                </p:oleObj>
              </mc:Choice>
              <mc:Fallback>
                <p:oleObj name="Equation" r:id="rId4" imgW="1434960" imgH="111744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3733800"/>
                        <a:ext cx="3109912" cy="2498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Date Placeholder 4"/>
          <p:cNvSpPr>
            <a:spLocks noGrp="1"/>
          </p:cNvSpPr>
          <p:nvPr>
            <p:ph type="dt" sz="half" idx="10"/>
          </p:nvPr>
        </p:nvSpPr>
        <p:spPr/>
        <p:txBody>
          <a:bodyPr/>
          <a:lstStyle/>
          <a:p>
            <a:pPr>
              <a:defRPr/>
            </a:pPr>
            <a:r>
              <a:rPr lang="en-US" dirty="0"/>
              <a:t>October 17, 2022</a:t>
            </a:r>
          </a:p>
        </p:txBody>
      </p:sp>
      <p:sp>
        <p:nvSpPr>
          <p:cNvPr id="6" name="Slide Number Placeholder 5"/>
          <p:cNvSpPr>
            <a:spLocks noGrp="1"/>
          </p:cNvSpPr>
          <p:nvPr>
            <p:ph type="sldNum" sz="quarter" idx="12"/>
          </p:nvPr>
        </p:nvSpPr>
        <p:spPr/>
        <p:txBody>
          <a:bodyPr/>
          <a:lstStyle/>
          <a:p>
            <a:pPr>
              <a:defRPr/>
            </a:pPr>
            <a:fld id="{A9F13244-A27F-4E25-8538-D6434789B2B3}" type="slidenum">
              <a:rPr lang="en-US" smtClean="0"/>
              <a:pPr>
                <a:defRPr/>
              </a:pPr>
              <a:t>30</a:t>
            </a:fld>
            <a:endParaRPr lang="en-US" dirty="0"/>
          </a:p>
        </p:txBody>
      </p:sp>
      <p:sp>
        <p:nvSpPr>
          <p:cNvPr id="8" name="Footer Placeholder 5">
            <a:extLst>
              <a:ext uri="{FF2B5EF4-FFF2-40B4-BE49-F238E27FC236}">
                <a16:creationId xmlns:a16="http://schemas.microsoft.com/office/drawing/2014/main" id="{912DEC88-8455-4C42-BBB6-9D64F0649126}"/>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
        <p:nvSpPr>
          <p:cNvPr id="2" name="Oval 1">
            <a:extLst>
              <a:ext uri="{FF2B5EF4-FFF2-40B4-BE49-F238E27FC236}">
                <a16:creationId xmlns:a16="http://schemas.microsoft.com/office/drawing/2014/main" id="{8349B7D4-9986-4457-9215-D8D07D89E737}"/>
              </a:ext>
            </a:extLst>
          </p:cNvPr>
          <p:cNvSpPr/>
          <p:nvPr/>
        </p:nvSpPr>
        <p:spPr>
          <a:xfrm>
            <a:off x="7467781" y="3650205"/>
            <a:ext cx="733031" cy="74688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p:txBody>
          <a:bodyPr/>
          <a:lstStyle/>
          <a:p>
            <a:pPr eaLnBrk="1" hangingPunct="1"/>
            <a:r>
              <a:rPr lang="en-US"/>
              <a:t>Hot Shroud Test</a:t>
            </a:r>
          </a:p>
        </p:txBody>
      </p:sp>
      <p:sp>
        <p:nvSpPr>
          <p:cNvPr id="3076" name="Content Placeholder 2"/>
          <p:cNvSpPr>
            <a:spLocks noGrp="1"/>
          </p:cNvSpPr>
          <p:nvPr>
            <p:ph idx="1"/>
          </p:nvPr>
        </p:nvSpPr>
        <p:spPr/>
        <p:txBody>
          <a:bodyPr/>
          <a:lstStyle/>
          <a:p>
            <a:pPr eaLnBrk="1" hangingPunct="1"/>
            <a:r>
              <a:rPr lang="en-US" dirty="0"/>
              <a:t>Subtract QCM background (Hz/</a:t>
            </a:r>
            <a:r>
              <a:rPr lang="en-US" dirty="0" err="1"/>
              <a:t>hr</a:t>
            </a:r>
            <a:r>
              <a:rPr lang="en-US" dirty="0"/>
              <a:t>) from QCM collection rate </a:t>
            </a:r>
            <a:r>
              <a:rPr lang="en-US" i="1" dirty="0" err="1"/>
              <a:t>m</a:t>
            </a:r>
            <a:r>
              <a:rPr lang="en-US" i="1" baseline="-25000" dirty="0" err="1"/>
              <a:t>Q</a:t>
            </a:r>
            <a:r>
              <a:rPr lang="en-US" i="1" dirty="0"/>
              <a:t> </a:t>
            </a:r>
            <a:r>
              <a:rPr lang="en-US" dirty="0"/>
              <a:t>with hardware (Hz/</a:t>
            </a:r>
            <a:r>
              <a:rPr lang="en-US" dirty="0" err="1"/>
              <a:t>hr</a:t>
            </a:r>
            <a:r>
              <a:rPr lang="en-US" dirty="0"/>
              <a:t>)</a:t>
            </a:r>
          </a:p>
          <a:p>
            <a:pPr eaLnBrk="1" hangingPunct="1"/>
            <a:r>
              <a:rPr lang="en-US" dirty="0"/>
              <a:t>Now have hardware only collection rate (g/</a:t>
            </a:r>
            <a:r>
              <a:rPr lang="en-US" dirty="0" err="1"/>
              <a:t>hr</a:t>
            </a:r>
            <a:r>
              <a:rPr lang="en-US" dirty="0"/>
              <a:t>)</a:t>
            </a:r>
          </a:p>
          <a:p>
            <a:pPr eaLnBrk="1" hangingPunct="1"/>
            <a:endParaRPr lang="en-US" dirty="0"/>
          </a:p>
          <a:p>
            <a:pPr eaLnBrk="1" hangingPunct="1"/>
            <a:endParaRPr lang="en-US" dirty="0"/>
          </a:p>
          <a:p>
            <a:pPr eaLnBrk="1" hangingPunct="1"/>
            <a:r>
              <a:rPr lang="en-US" dirty="0" err="1"/>
              <a:t>A</a:t>
            </a:r>
            <a:r>
              <a:rPr lang="en-US" baseline="-25000" dirty="0" err="1"/>
              <a:t>collect</a:t>
            </a:r>
            <a:r>
              <a:rPr lang="en-US" dirty="0"/>
              <a:t> is the total mass collection area, including QCM, effective pump area, and cold plate if used during hardware bakeout</a:t>
            </a:r>
          </a:p>
        </p:txBody>
      </p:sp>
      <mc:AlternateContent xmlns:mc="http://schemas.openxmlformats.org/markup-compatibility/2006" xmlns:a14="http://schemas.microsoft.com/office/drawing/2010/main">
        <mc:Choice Requires="a14">
          <p:sp>
            <p:nvSpPr>
              <p:cNvPr id="3074" name="Object 2"/>
              <p:cNvSpPr txBox="1"/>
              <p:nvPr/>
            </p:nvSpPr>
            <p:spPr bwMode="auto">
              <a:xfrm>
                <a:off x="2590800" y="3048000"/>
                <a:ext cx="2708275" cy="615950"/>
              </a:xfrm>
              <a:prstGeom prst="rect">
                <a:avLst/>
              </a:prstGeom>
              <a:noFill/>
            </p:spPr>
            <p:txBody>
              <a:bodyPr>
                <a:normAutofit/>
              </a:bodyPr>
              <a:lstStyle/>
              <a:p>
                <a:pPr/>
                <a14:m>
                  <m:oMathPara xmlns:m="http://schemas.openxmlformats.org/officeDocument/2006/math">
                    <m:oMathParaPr>
                      <m:jc m:val="left"/>
                    </m:oMathParaPr>
                    <m:oMath xmlns:m="http://schemas.openxmlformats.org/officeDocument/2006/math">
                      <m:acc>
                        <m:accPr>
                          <m:chr m:val="̇"/>
                          <m:ctrlPr>
                            <a:rPr lang="en-US" i="1" smtClean="0">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𝑀</m:t>
                          </m:r>
                        </m:e>
                      </m:acc>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𝑚</m:t>
                              </m:r>
                            </m:e>
                          </m:acc>
                        </m:e>
                        <m:sub>
                          <m:r>
                            <a:rPr lang="en-US" i="1">
                              <a:solidFill>
                                <a:srgbClr val="000000"/>
                              </a:solidFill>
                              <a:latin typeface="Cambria Math" panose="02040503050406030204" pitchFamily="18" charset="0"/>
                            </a:rPr>
                            <m:t>𝑄</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𝑆</m:t>
                      </m:r>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𝑀𝐶</m:t>
                          </m:r>
                          <m:r>
                            <a:rPr lang="en-US" i="1">
                              <a:solidFill>
                                <a:srgbClr val="000000"/>
                              </a:solidFill>
                              <a:latin typeface="Cambria Math" panose="02040503050406030204" pitchFamily="18" charset="0"/>
                            </a:rPr>
                            <m:t>𝐴</m:t>
                          </m:r>
                        </m:e>
                        <m:sub>
                          <m:r>
                            <a:rPr lang="en-US" i="1">
                              <a:solidFill>
                                <a:srgbClr val="000000"/>
                              </a:solidFill>
                              <a:latin typeface="Cambria Math" panose="02040503050406030204" pitchFamily="18" charset="0"/>
                            </a:rPr>
                            <m:t>𝑐𝑜𝑙𝑙𝑒𝑐𝑡</m:t>
                          </m:r>
                        </m:sub>
                      </m:sSub>
                    </m:oMath>
                  </m:oMathPara>
                </a14:m>
                <a:endParaRPr lang="en-US" dirty="0"/>
              </a:p>
            </p:txBody>
          </p:sp>
        </mc:Choice>
        <mc:Fallback xmlns="">
          <p:sp>
            <p:nvSpPr>
              <p:cNvPr id="3074" name="Object 2"/>
              <p:cNvSpPr txBox="1">
                <a:spLocks noRot="1" noChangeAspect="1" noMove="1" noResize="1" noEditPoints="1" noAdjustHandles="1" noChangeArrowheads="1" noChangeShapeType="1" noTextEdit="1"/>
              </p:cNvSpPr>
              <p:nvPr/>
            </p:nvSpPr>
            <p:spPr bwMode="auto">
              <a:xfrm>
                <a:off x="2590800" y="3048000"/>
                <a:ext cx="2708275" cy="615950"/>
              </a:xfrm>
              <a:prstGeom prst="rect">
                <a:avLst/>
              </a:prstGeom>
              <a:blipFill>
                <a:blip r:embed="rId3"/>
                <a:stretch>
                  <a:fillRect/>
                </a:stretch>
              </a:blipFill>
            </p:spPr>
            <p:txBody>
              <a:bodyPr/>
              <a:lstStyle/>
              <a:p>
                <a:r>
                  <a:rPr lang="en-US">
                    <a:noFill/>
                  </a:rPr>
                  <a:t> </a:t>
                </a:r>
              </a:p>
            </p:txBody>
          </p:sp>
        </mc:Fallback>
      </mc:AlternateContent>
      <p:sp>
        <p:nvSpPr>
          <p:cNvPr id="5" name="Date Placeholder 4"/>
          <p:cNvSpPr>
            <a:spLocks noGrp="1"/>
          </p:cNvSpPr>
          <p:nvPr>
            <p:ph type="dt" sz="half" idx="10"/>
          </p:nvPr>
        </p:nvSpPr>
        <p:spPr/>
        <p:txBody>
          <a:bodyPr/>
          <a:lstStyle/>
          <a:p>
            <a:pPr>
              <a:defRPr/>
            </a:pPr>
            <a:r>
              <a:rPr lang="en-US" dirty="0"/>
              <a:t>October 17, 2022</a:t>
            </a:r>
          </a:p>
        </p:txBody>
      </p:sp>
      <p:sp>
        <p:nvSpPr>
          <p:cNvPr id="6" name="Slide Number Placeholder 5"/>
          <p:cNvSpPr>
            <a:spLocks noGrp="1"/>
          </p:cNvSpPr>
          <p:nvPr>
            <p:ph type="sldNum" sz="quarter" idx="12"/>
          </p:nvPr>
        </p:nvSpPr>
        <p:spPr/>
        <p:txBody>
          <a:bodyPr/>
          <a:lstStyle/>
          <a:p>
            <a:pPr>
              <a:defRPr/>
            </a:pPr>
            <a:fld id="{A9F13244-A27F-4E25-8538-D6434789B2B3}" type="slidenum">
              <a:rPr lang="en-US" smtClean="0"/>
              <a:pPr>
                <a:defRPr/>
              </a:pPr>
              <a:t>31</a:t>
            </a:fld>
            <a:endParaRPr lang="en-US" dirty="0"/>
          </a:p>
        </p:txBody>
      </p:sp>
      <p:sp>
        <p:nvSpPr>
          <p:cNvPr id="8" name="Footer Placeholder 5">
            <a:extLst>
              <a:ext uri="{FF2B5EF4-FFF2-40B4-BE49-F238E27FC236}">
                <a16:creationId xmlns:a16="http://schemas.microsoft.com/office/drawing/2014/main" id="{0F661892-A4D8-4DF0-8D8D-1036A3C631A5}"/>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a:t>Non-Isothermal Test </a:t>
            </a:r>
            <a:br>
              <a:rPr lang="en-US" dirty="0"/>
            </a:br>
            <a:r>
              <a:rPr lang="en-US" dirty="0"/>
              <a:t>Heated </a:t>
            </a:r>
            <a:r>
              <a:rPr lang="en-US" dirty="0" err="1"/>
              <a:t>Baseplate</a:t>
            </a:r>
            <a:r>
              <a:rPr lang="en-US" dirty="0"/>
              <a:t>/Platen</a:t>
            </a:r>
          </a:p>
        </p:txBody>
      </p:sp>
      <p:pic>
        <p:nvPicPr>
          <p:cNvPr id="17411" name="Content Placeholder 3" descr="LRO_KaMod_sm.JPG"/>
          <p:cNvPicPr>
            <a:picLocks noGrp="1" noChangeAspect="1"/>
          </p:cNvPicPr>
          <p:nvPr>
            <p:ph idx="1"/>
          </p:nvPr>
        </p:nvPicPr>
        <p:blipFill>
          <a:blip r:embed="rId3" cstate="print"/>
          <a:srcRect/>
          <a:stretch>
            <a:fillRect/>
          </a:stretch>
        </p:blipFill>
        <p:spPr>
          <a:xfrm>
            <a:off x="1752600" y="1600200"/>
            <a:ext cx="6090047" cy="3827460"/>
          </a:xfrm>
        </p:spPr>
      </p:pic>
      <p:sp>
        <p:nvSpPr>
          <p:cNvPr id="17412" name="TextBox 4"/>
          <p:cNvSpPr txBox="1">
            <a:spLocks noChangeArrowheads="1"/>
          </p:cNvSpPr>
          <p:nvPr/>
        </p:nvSpPr>
        <p:spPr bwMode="auto">
          <a:xfrm>
            <a:off x="768391" y="5495090"/>
            <a:ext cx="8058463" cy="923253"/>
          </a:xfrm>
          <a:prstGeom prst="rect">
            <a:avLst/>
          </a:prstGeom>
          <a:noFill/>
          <a:ln w="9525">
            <a:noFill/>
            <a:miter lim="800000"/>
            <a:headEnd/>
            <a:tailEnd/>
          </a:ln>
        </p:spPr>
        <p:txBody>
          <a:bodyPr wrap="none" lIns="91364" tIns="45682" rIns="91364" bIns="45682">
            <a:spAutoFit/>
          </a:bodyPr>
          <a:lstStyle/>
          <a:p>
            <a:r>
              <a:rPr lang="en-US" dirty="0"/>
              <a:t>Payload sitting on a GN2 temp-controlled platen (not hooked yet).  Payload </a:t>
            </a:r>
          </a:p>
          <a:p>
            <a:r>
              <a:rPr lang="en-US" dirty="0"/>
              <a:t>will be functional, with RF wires connected.  QCM is hanging overhead.  Cold/</a:t>
            </a:r>
          </a:p>
          <a:p>
            <a:r>
              <a:rPr lang="en-US" dirty="0"/>
              <a:t>Scavenger Plate is located in the back.</a:t>
            </a:r>
          </a:p>
        </p:txBody>
      </p:sp>
      <p:sp>
        <p:nvSpPr>
          <p:cNvPr id="5" name="Date Placeholder 4"/>
          <p:cNvSpPr>
            <a:spLocks noGrp="1"/>
          </p:cNvSpPr>
          <p:nvPr>
            <p:ph type="dt" sz="half" idx="10"/>
          </p:nvPr>
        </p:nvSpPr>
        <p:spPr/>
        <p:txBody>
          <a:bodyPr/>
          <a:lstStyle/>
          <a:p>
            <a:pPr>
              <a:defRPr/>
            </a:pPr>
            <a:r>
              <a:rPr lang="en-US" dirty="0"/>
              <a:t>October 17, 2022</a:t>
            </a:r>
          </a:p>
        </p:txBody>
      </p:sp>
      <p:sp>
        <p:nvSpPr>
          <p:cNvPr id="6" name="Slide Number Placeholder 5"/>
          <p:cNvSpPr>
            <a:spLocks noGrp="1"/>
          </p:cNvSpPr>
          <p:nvPr>
            <p:ph type="sldNum" sz="quarter" idx="12"/>
          </p:nvPr>
        </p:nvSpPr>
        <p:spPr/>
        <p:txBody>
          <a:bodyPr/>
          <a:lstStyle/>
          <a:p>
            <a:pPr>
              <a:defRPr/>
            </a:pPr>
            <a:fld id="{A9F13244-A27F-4E25-8538-D6434789B2B3}" type="slidenum">
              <a:rPr lang="en-US" smtClean="0"/>
              <a:pPr>
                <a:defRPr/>
              </a:pPr>
              <a:t>32</a:t>
            </a:fld>
            <a:endParaRPr lang="en-US" dirty="0"/>
          </a:p>
        </p:txBody>
      </p:sp>
      <p:sp>
        <p:nvSpPr>
          <p:cNvPr id="8" name="Footer Placeholder 5">
            <a:extLst>
              <a:ext uri="{FF2B5EF4-FFF2-40B4-BE49-F238E27FC236}">
                <a16:creationId xmlns:a16="http://schemas.microsoft.com/office/drawing/2014/main" id="{B18DF669-2E3B-4272-B8DD-8711E08E63C5}"/>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itle 1"/>
          <p:cNvSpPr>
            <a:spLocks noGrp="1"/>
          </p:cNvSpPr>
          <p:nvPr>
            <p:ph type="title"/>
          </p:nvPr>
        </p:nvSpPr>
        <p:spPr/>
        <p:txBody>
          <a:bodyPr/>
          <a:lstStyle/>
          <a:p>
            <a:r>
              <a:rPr lang="en-US"/>
              <a:t>Hot Baseplate/Platen</a:t>
            </a:r>
          </a:p>
        </p:txBody>
      </p:sp>
      <p:sp>
        <p:nvSpPr>
          <p:cNvPr id="4101" name="Content Placeholder 2"/>
          <p:cNvSpPr>
            <a:spLocks noGrp="1"/>
          </p:cNvSpPr>
          <p:nvPr>
            <p:ph idx="1"/>
          </p:nvPr>
        </p:nvSpPr>
        <p:spPr>
          <a:xfrm>
            <a:off x="533400" y="1447800"/>
            <a:ext cx="8229600" cy="2895600"/>
          </a:xfrm>
        </p:spPr>
        <p:txBody>
          <a:bodyPr>
            <a:normAutofit/>
          </a:bodyPr>
          <a:lstStyle/>
          <a:p>
            <a:r>
              <a:rPr lang="en-US" sz="2800" dirty="0"/>
              <a:t>Shroud wall temps typically cold.  HW driven to hot &amp; cold temps by platen.</a:t>
            </a:r>
          </a:p>
          <a:p>
            <a:r>
              <a:rPr lang="en-US" sz="2800" dirty="0"/>
              <a:t>QCM temp typically warmer than Shroud walls</a:t>
            </a:r>
          </a:p>
          <a:p>
            <a:r>
              <a:rPr lang="en-US" sz="2800" dirty="0"/>
              <a:t>QCM gain is based on view factor to outgassing hardware.  Based on Source area, angular view and distance.  Hand calculated or through TRASYS.</a:t>
            </a:r>
          </a:p>
        </p:txBody>
      </p:sp>
      <p:sp>
        <p:nvSpPr>
          <p:cNvPr id="4102" name="TextBox 3"/>
          <p:cNvSpPr txBox="1">
            <a:spLocks noChangeArrowheads="1"/>
          </p:cNvSpPr>
          <p:nvPr/>
        </p:nvSpPr>
        <p:spPr bwMode="auto">
          <a:xfrm>
            <a:off x="1219200" y="5029200"/>
            <a:ext cx="6400800" cy="1600361"/>
          </a:xfrm>
          <a:prstGeom prst="rect">
            <a:avLst/>
          </a:prstGeom>
          <a:noFill/>
          <a:ln w="9525">
            <a:noFill/>
            <a:miter lim="800000"/>
            <a:headEnd/>
            <a:tailEnd/>
          </a:ln>
        </p:spPr>
        <p:txBody>
          <a:bodyPr lIns="91364" tIns="45682" rIns="91364" bIns="45682">
            <a:spAutoFit/>
          </a:bodyPr>
          <a:lstStyle/>
          <a:p>
            <a:r>
              <a:rPr lang="en-US" sz="1600" b="1" dirty="0"/>
              <a:t>where:	</a:t>
            </a:r>
            <a:r>
              <a:rPr lang="en-US" sz="1600" b="1" i="1" dirty="0"/>
              <a:t>   </a:t>
            </a:r>
            <a:r>
              <a:rPr lang="en-US" sz="1600" b="1" dirty="0"/>
              <a:t>= mass rate received by receiver- QCM (Hz/hr),</a:t>
            </a:r>
          </a:p>
          <a:p>
            <a:r>
              <a:rPr lang="en-US" sz="1600" b="1" dirty="0"/>
              <a:t>	OGR</a:t>
            </a:r>
            <a:r>
              <a:rPr lang="en-US" sz="1600" b="1" baseline="-25000" dirty="0"/>
              <a:t>s</a:t>
            </a:r>
            <a:r>
              <a:rPr lang="en-US" sz="1600" b="1" dirty="0"/>
              <a:t> = Outgassing rate of source (g/cm</a:t>
            </a:r>
            <a:r>
              <a:rPr lang="en-US" sz="1600" b="1" baseline="30000" dirty="0"/>
              <a:t>2</a:t>
            </a:r>
            <a:r>
              <a:rPr lang="en-US" sz="1600" b="1" dirty="0"/>
              <a:t>/sec), and</a:t>
            </a:r>
          </a:p>
          <a:p>
            <a:r>
              <a:rPr lang="en-US" sz="1600" b="1" dirty="0"/>
              <a:t>	VF</a:t>
            </a:r>
            <a:r>
              <a:rPr lang="en-US" sz="1600" b="1" baseline="-25000" dirty="0"/>
              <a:t>s-r</a:t>
            </a:r>
            <a:r>
              <a:rPr lang="en-US" sz="1600" b="1" dirty="0"/>
              <a:t> = Nusselt Sphere Form Factor (view factor)</a:t>
            </a:r>
          </a:p>
          <a:p>
            <a:r>
              <a:rPr lang="en-US" sz="1600" b="1" dirty="0"/>
              <a:t>	 </a:t>
            </a:r>
            <a:r>
              <a:rPr lang="en-US" sz="1600" b="1" i="1" dirty="0"/>
              <a:t>S</a:t>
            </a:r>
            <a:r>
              <a:rPr lang="en-US" sz="1600" b="1" dirty="0"/>
              <a:t> = mass sensitivity of QCM (1.96 E-9 g/cm</a:t>
            </a:r>
            <a:r>
              <a:rPr lang="en-US" sz="1600" b="1" baseline="30000" dirty="0"/>
              <a:t>2</a:t>
            </a:r>
            <a:r>
              <a:rPr lang="en-US" sz="1600" b="1" dirty="0"/>
              <a:t>/Hz)</a:t>
            </a:r>
          </a:p>
          <a:p>
            <a:r>
              <a:rPr lang="en-US" sz="1600" b="1" dirty="0"/>
              <a:t> 	1/3600 = time conversion from sec to hr.	</a:t>
            </a:r>
            <a:r>
              <a:rPr lang="en-US" dirty="0"/>
              <a:t>	</a:t>
            </a:r>
          </a:p>
        </p:txBody>
      </p:sp>
      <mc:AlternateContent xmlns:mc="http://schemas.openxmlformats.org/markup-compatibility/2006" xmlns:a14="http://schemas.microsoft.com/office/drawing/2010/main">
        <mc:Choice Requires="a14">
          <p:sp>
            <p:nvSpPr>
              <p:cNvPr id="4098" name="Object 2"/>
              <p:cNvSpPr txBox="1"/>
              <p:nvPr/>
            </p:nvSpPr>
            <p:spPr bwMode="auto">
              <a:xfrm>
                <a:off x="2170113" y="4375150"/>
                <a:ext cx="4383087" cy="544513"/>
              </a:xfrm>
              <a:prstGeom prst="rect">
                <a:avLst/>
              </a:prstGeom>
              <a:noFill/>
            </p:spPr>
            <p:txBody>
              <a:bodyPr>
                <a:normAutofit/>
              </a:bodyPr>
              <a:lstStyle/>
              <a:p>
                <a:pPr/>
                <a14:m>
                  <m:oMathPara xmlns:m="http://schemas.openxmlformats.org/officeDocument/2006/math">
                    <m:oMathParaPr>
                      <m:jc m:val="left"/>
                    </m:oMathParaPr>
                    <m:oMath xmlns:m="http://schemas.openxmlformats.org/officeDocument/2006/math">
                      <m:acc>
                        <m:accPr>
                          <m:chr m:val="̇"/>
                          <m:ctrlPr>
                            <a:rPr lang="en-US" i="1" smtClean="0">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𝑀</m:t>
                          </m:r>
                        </m:e>
                      </m:acc>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𝑂𝐺𝑅</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𝑉𝐹𝑠</m:t>
                      </m:r>
                      <m:r>
                        <a:rPr lang="en-US" i="1" baseline="-25000">
                          <a:solidFill>
                            <a:srgbClr val="000000"/>
                          </a:solidFill>
                          <a:latin typeface="Cambria Math" panose="02040503050406030204" pitchFamily="18" charset="0"/>
                        </a:rPr>
                        <m:t>−</m:t>
                      </m:r>
                      <m:r>
                        <a:rPr lang="en-US" i="1" baseline="-25000">
                          <a:solidFill>
                            <a:srgbClr val="000000"/>
                          </a:solidFill>
                          <a:latin typeface="Cambria Math" panose="02040503050406030204" pitchFamily="18" charset="0"/>
                        </a:rPr>
                        <m:t>𝑟</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𝑆</m:t>
                      </m:r>
                      <m:r>
                        <a:rPr lang="en-US" b="0" i="1" smtClean="0">
                          <a:solidFill>
                            <a:srgbClr val="000000"/>
                          </a:solidFill>
                          <a:latin typeface="Cambria Math" panose="02040503050406030204" pitchFamily="18" charset="0"/>
                        </a:rPr>
                        <m:t>/3600)</m:t>
                      </m:r>
                    </m:oMath>
                  </m:oMathPara>
                </a14:m>
                <a:endParaRPr lang="en-US" dirty="0"/>
              </a:p>
            </p:txBody>
          </p:sp>
        </mc:Choice>
        <mc:Fallback xmlns="">
          <p:sp>
            <p:nvSpPr>
              <p:cNvPr id="4098" name="Object 2"/>
              <p:cNvSpPr txBox="1">
                <a:spLocks noRot="1" noChangeAspect="1" noMove="1" noResize="1" noEditPoints="1" noAdjustHandles="1" noChangeArrowheads="1" noChangeShapeType="1" noTextEdit="1"/>
              </p:cNvSpPr>
              <p:nvPr/>
            </p:nvSpPr>
            <p:spPr bwMode="auto">
              <a:xfrm>
                <a:off x="2170113" y="4375150"/>
                <a:ext cx="4383087" cy="544513"/>
              </a:xfrm>
              <a:prstGeom prst="rect">
                <a:avLst/>
              </a:prstGeom>
              <a:blipFill>
                <a:blip r:embed="rId4"/>
                <a:stretch>
                  <a:fillRect/>
                </a:stretch>
              </a:blipFill>
            </p:spPr>
            <p:txBody>
              <a:bodyPr/>
              <a:lstStyle/>
              <a:p>
                <a:r>
                  <a:rPr lang="en-US">
                    <a:noFill/>
                  </a:rPr>
                  <a:t> </a:t>
                </a:r>
              </a:p>
            </p:txBody>
          </p:sp>
        </mc:Fallback>
      </mc:AlternateContent>
      <p:graphicFrame>
        <p:nvGraphicFramePr>
          <p:cNvPr id="4099" name="Object 5"/>
          <p:cNvGraphicFramePr>
            <a:graphicFrameLocks noChangeAspect="1"/>
          </p:cNvGraphicFramePr>
          <p:nvPr/>
        </p:nvGraphicFramePr>
        <p:xfrm>
          <a:off x="2133600" y="5105400"/>
          <a:ext cx="203200" cy="190500"/>
        </p:xfrm>
        <a:graphic>
          <a:graphicData uri="http://schemas.openxmlformats.org/presentationml/2006/ole">
            <mc:AlternateContent xmlns:mc="http://schemas.openxmlformats.org/markup-compatibility/2006">
              <mc:Choice xmlns:v="urn:schemas-microsoft-com:vml" Requires="v">
                <p:oleObj spid="_x0000_s4179" name="Equation" r:id="rId5" imgW="203040" imgH="190440" progId="Equation.3">
                  <p:embed/>
                </p:oleObj>
              </mc:Choice>
              <mc:Fallback>
                <p:oleObj name="Equation" r:id="rId5" imgW="203040" imgH="19044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3600" y="5105400"/>
                        <a:ext cx="20320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Date Placeholder 6"/>
          <p:cNvSpPr>
            <a:spLocks noGrp="1"/>
          </p:cNvSpPr>
          <p:nvPr>
            <p:ph type="dt" sz="half" idx="10"/>
          </p:nvPr>
        </p:nvSpPr>
        <p:spPr/>
        <p:txBody>
          <a:bodyPr/>
          <a:lstStyle/>
          <a:p>
            <a:pPr>
              <a:defRPr/>
            </a:pPr>
            <a:r>
              <a:rPr lang="en-US" dirty="0"/>
              <a:t>October 17, 2022</a:t>
            </a:r>
          </a:p>
        </p:txBody>
      </p:sp>
      <p:sp>
        <p:nvSpPr>
          <p:cNvPr id="8" name="Slide Number Placeholder 7"/>
          <p:cNvSpPr>
            <a:spLocks noGrp="1"/>
          </p:cNvSpPr>
          <p:nvPr>
            <p:ph type="sldNum" sz="quarter" idx="12"/>
          </p:nvPr>
        </p:nvSpPr>
        <p:spPr/>
        <p:txBody>
          <a:bodyPr/>
          <a:lstStyle/>
          <a:p>
            <a:pPr>
              <a:defRPr/>
            </a:pPr>
            <a:fld id="{A9F13244-A27F-4E25-8538-D6434789B2B3}" type="slidenum">
              <a:rPr lang="en-US" smtClean="0"/>
              <a:pPr>
                <a:defRPr/>
              </a:pPr>
              <a:t>33</a:t>
            </a:fld>
            <a:endParaRPr lang="en-US" dirty="0"/>
          </a:p>
        </p:txBody>
      </p:sp>
      <p:sp>
        <p:nvSpPr>
          <p:cNvPr id="10" name="Footer Placeholder 5">
            <a:extLst>
              <a:ext uri="{FF2B5EF4-FFF2-40B4-BE49-F238E27FC236}">
                <a16:creationId xmlns:a16="http://schemas.microsoft.com/office/drawing/2014/main" id="{F1CEEC4D-0B1D-436D-85B8-AA63597879CE}"/>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dirty="0"/>
              <a:t>Bakeout effectiveness 1/2</a:t>
            </a:r>
          </a:p>
        </p:txBody>
      </p:sp>
      <p:sp>
        <p:nvSpPr>
          <p:cNvPr id="18435" name="Content Placeholder 2"/>
          <p:cNvSpPr>
            <a:spLocks noGrp="1"/>
          </p:cNvSpPr>
          <p:nvPr>
            <p:ph idx="1"/>
          </p:nvPr>
        </p:nvSpPr>
        <p:spPr>
          <a:xfrm>
            <a:off x="609600" y="1522819"/>
            <a:ext cx="8229600" cy="4830763"/>
          </a:xfrm>
        </p:spPr>
        <p:txBody>
          <a:bodyPr>
            <a:normAutofit fontScale="92500"/>
          </a:bodyPr>
          <a:lstStyle/>
          <a:p>
            <a:r>
              <a:rPr lang="en-US" dirty="0"/>
              <a:t>Outgassing rate follows kinetic characteristics</a:t>
            </a:r>
          </a:p>
          <a:p>
            <a:pPr lvl="1"/>
            <a:r>
              <a:rPr lang="en-US" dirty="0"/>
              <a:t>“high” vacuum (&lt;1e-5 </a:t>
            </a:r>
            <a:r>
              <a:rPr lang="en-US" dirty="0" err="1"/>
              <a:t>torr</a:t>
            </a:r>
            <a:r>
              <a:rPr lang="en-US" dirty="0"/>
              <a:t> pressure) helps draw molecules from hardware.</a:t>
            </a:r>
          </a:p>
          <a:p>
            <a:pPr lvl="1"/>
            <a:r>
              <a:rPr lang="en-US" dirty="0"/>
              <a:t>Air oven bakes really only aid in thin film cures of  paints and volatile materials (i.e. alcohols) and helping accelerate epoxies cures (drying out water)</a:t>
            </a:r>
          </a:p>
          <a:p>
            <a:pPr lvl="1"/>
            <a:r>
              <a:rPr lang="en-US" dirty="0"/>
              <a:t>Follows a Power decay in the short term at BO temps and then exponential decay as bulk (non-gaseous species) material becomes depleted based on activation energy and polymers rearrange. </a:t>
            </a:r>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34</a:t>
            </a:fld>
            <a:endParaRPr lang="en-US" dirty="0"/>
          </a:p>
        </p:txBody>
      </p:sp>
      <p:sp>
        <p:nvSpPr>
          <p:cNvPr id="7" name="Footer Placeholder 5">
            <a:extLst>
              <a:ext uri="{FF2B5EF4-FFF2-40B4-BE49-F238E27FC236}">
                <a16:creationId xmlns:a16="http://schemas.microsoft.com/office/drawing/2014/main" id="{470E06EC-E57C-4EA4-9909-4C47BDB6A1FA}"/>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dirty="0"/>
              <a:t>Bakeout effectiveness 2/2</a:t>
            </a:r>
          </a:p>
        </p:txBody>
      </p:sp>
      <p:sp>
        <p:nvSpPr>
          <p:cNvPr id="18435" name="Content Placeholder 2"/>
          <p:cNvSpPr>
            <a:spLocks noGrp="1"/>
          </p:cNvSpPr>
          <p:nvPr>
            <p:ph idx="1"/>
          </p:nvPr>
        </p:nvSpPr>
        <p:spPr>
          <a:xfrm>
            <a:off x="685800" y="1600200"/>
            <a:ext cx="8001000" cy="4800600"/>
          </a:xfrm>
        </p:spPr>
        <p:txBody>
          <a:bodyPr>
            <a:normAutofit lnSpcReduction="10000"/>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High vacuum in bake outs only minimizes the back scatter of molecules emitted from the surface due to stagnation of gas flow at the surface. The stagnant gas reflects some of the emitted materials back to the surface and some diffuse outward.</a:t>
            </a:r>
          </a:p>
          <a:p>
            <a:pPr marL="0" marR="0" indent="0">
              <a:spcBef>
                <a:spcPts val="0"/>
              </a:spcBef>
              <a:spcAft>
                <a:spcPts val="0"/>
              </a:spcAft>
              <a:buNone/>
            </a:pP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Atmospheric (low vacuum) bake outs with GN2 purge minimizes stagnant gas over the surface as it removes the molecules that are emitted by the surface.</a:t>
            </a:r>
          </a:p>
          <a:p>
            <a:pPr marL="557784" lvl="2">
              <a:spcBef>
                <a:spcPts val="0"/>
              </a:spcBef>
              <a:tabLst>
                <a:tab pos="625475" algn="l"/>
              </a:tabLst>
            </a:pPr>
            <a:r>
              <a:rPr lang="en-US" sz="1600" dirty="0">
                <a:latin typeface="Calibri" panose="020F0502020204030204" pitchFamily="34" charset="0"/>
                <a:ea typeface="Calibri" panose="020F0502020204030204" pitchFamily="34" charset="0"/>
              </a:rPr>
              <a:t>Using this technique as a pre-bake exposure for gear motors, which has questionable materials, to help reduce outgassing under lower vacuum levels. </a:t>
            </a:r>
            <a:endParaRPr lang="en-US" sz="1600" dirty="0">
              <a:effectLst/>
              <a:latin typeface="Calibri" panose="020F0502020204030204" pitchFamily="34" charset="0"/>
              <a:ea typeface="Calibri" panose="020F0502020204030204" pitchFamily="34" charset="0"/>
            </a:endParaRPr>
          </a:p>
          <a:p>
            <a:pPr marL="0" marR="0" indent="0">
              <a:spcBef>
                <a:spcPts val="0"/>
              </a:spcBef>
              <a:spcAft>
                <a:spcPts val="0"/>
              </a:spcAft>
              <a:buNone/>
            </a:pP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Evolution of molecules from a surface are dependent upon the coverage of the molecules at the surface and the rate of replenishment through diffusion and the loss from evaporation. </a:t>
            </a:r>
          </a:p>
          <a:p>
            <a:pPr marL="0" marR="0" indent="0">
              <a:spcBef>
                <a:spcPts val="0"/>
              </a:spcBef>
              <a:spcAft>
                <a:spcPts val="0"/>
              </a:spcAft>
              <a:buNone/>
            </a:pP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In cases </a:t>
            </a:r>
            <a:r>
              <a:rPr lang="en-US" sz="1800" dirty="0">
                <a:latin typeface="Calibri" panose="020F0502020204030204" pitchFamily="34" charset="0"/>
                <a:ea typeface="Calibri" panose="020F0502020204030204" pitchFamily="34" charset="0"/>
              </a:rPr>
              <a:t>(</a:t>
            </a:r>
            <a:r>
              <a:rPr lang="en-US" sz="1800" dirty="0">
                <a:effectLst/>
                <a:latin typeface="Calibri" panose="020F0502020204030204" pitchFamily="34" charset="0"/>
                <a:ea typeface="Calibri" panose="020F0502020204030204" pitchFamily="34" charset="0"/>
              </a:rPr>
              <a:t>with hardware or instruments that have) long aspect ratio holes or tubes, purged atmospheric pressure bakeouts are significantly more efficient than high vacuum bake outs as the entrained molecules move further when entrained in the gas flow.</a:t>
            </a:r>
            <a:endParaRPr lang="en-US" dirty="0"/>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35</a:t>
            </a:fld>
            <a:endParaRPr lang="en-US" dirty="0"/>
          </a:p>
        </p:txBody>
      </p:sp>
      <p:sp>
        <p:nvSpPr>
          <p:cNvPr id="7" name="Footer Placeholder 5">
            <a:extLst>
              <a:ext uri="{FF2B5EF4-FFF2-40B4-BE49-F238E27FC236}">
                <a16:creationId xmlns:a16="http://schemas.microsoft.com/office/drawing/2014/main" id="{CA980153-7D83-4C1B-A0B0-9896471F14F6}"/>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extLst>
      <p:ext uri="{BB962C8B-B14F-4D97-AF65-F5344CB8AC3E}">
        <p14:creationId xmlns:p14="http://schemas.microsoft.com/office/powerpoint/2010/main" val="20373415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t>Bakeout criteria</a:t>
            </a:r>
          </a:p>
        </p:txBody>
      </p:sp>
      <p:sp>
        <p:nvSpPr>
          <p:cNvPr id="3" name="Content Placeholder 2"/>
          <p:cNvSpPr>
            <a:spLocks noGrp="1"/>
          </p:cNvSpPr>
          <p:nvPr>
            <p:ph idx="1"/>
          </p:nvPr>
        </p:nvSpPr>
        <p:spPr>
          <a:xfrm>
            <a:off x="457200" y="1676400"/>
            <a:ext cx="8229600" cy="4800599"/>
          </a:xfrm>
        </p:spPr>
        <p:txBody>
          <a:bodyPr>
            <a:normAutofit lnSpcReduction="10000"/>
          </a:bodyPr>
          <a:lstStyle/>
          <a:p>
            <a:pPr>
              <a:defRPr/>
            </a:pPr>
            <a:r>
              <a:rPr lang="en-US" sz="2400" dirty="0"/>
              <a:t>Bakeouts can be based on time and/at temperature</a:t>
            </a:r>
          </a:p>
          <a:p>
            <a:pPr lvl="1">
              <a:defRPr/>
            </a:pPr>
            <a:r>
              <a:rPr lang="en-US" sz="2000" dirty="0"/>
              <a:t>i.e. BO hardware 48 hrs at 80C and drop to cert temp.  QCM data is collected but is necessarily the driving requirement</a:t>
            </a:r>
          </a:p>
          <a:p>
            <a:pPr>
              <a:defRPr/>
            </a:pPr>
            <a:r>
              <a:rPr lang="en-US" sz="2400" dirty="0" err="1"/>
              <a:t>Bakeouts</a:t>
            </a:r>
            <a:r>
              <a:rPr lang="en-US" sz="2400" dirty="0"/>
              <a:t> can be based on the “deceleration” of outgassing or rate of rate change in terms of Hz/hr/hr or based on percentage change.</a:t>
            </a:r>
          </a:p>
          <a:p>
            <a:pPr lvl="1">
              <a:defRPr/>
            </a:pPr>
            <a:r>
              <a:rPr lang="en-US" sz="2000" dirty="0"/>
              <a:t>i.e.  BO hardware until the QCM delta </a:t>
            </a:r>
            <a:r>
              <a:rPr lang="en-US" sz="2000" dirty="0" err="1"/>
              <a:t>delta</a:t>
            </a:r>
            <a:r>
              <a:rPr lang="en-US" sz="2000" dirty="0"/>
              <a:t> frequency (</a:t>
            </a:r>
            <a:r>
              <a:rPr lang="el-GR" sz="2000" dirty="0"/>
              <a:t>Δ Δ </a:t>
            </a:r>
            <a:r>
              <a:rPr lang="en-US" sz="2000" dirty="0"/>
              <a:t>F) is &lt;5 (to 10) Hz/hr/hr for 4 consecutive or averaged over 4 hours. </a:t>
            </a:r>
          </a:p>
          <a:p>
            <a:pPr lvl="1">
              <a:defRPr/>
            </a:pPr>
            <a:r>
              <a:rPr lang="en-US" sz="2000" dirty="0"/>
              <a:t>i.e. BO hardware until the QCM delta frequency (</a:t>
            </a:r>
            <a:r>
              <a:rPr lang="el-GR" sz="2000" dirty="0"/>
              <a:t>Δ</a:t>
            </a:r>
            <a:r>
              <a:rPr lang="en-US" sz="2000" dirty="0"/>
              <a:t>F) has achieved a &lt;3% change for 4 hours.  (DF</a:t>
            </a:r>
            <a:r>
              <a:rPr lang="en-US" sz="2000" baseline="-25000" dirty="0"/>
              <a:t>t2</a:t>
            </a:r>
            <a:r>
              <a:rPr lang="en-US" sz="2000" dirty="0"/>
              <a:t>-DF</a:t>
            </a:r>
            <a:r>
              <a:rPr lang="en-US" sz="2000" baseline="-25000" dirty="0"/>
              <a:t>t1</a:t>
            </a:r>
            <a:r>
              <a:rPr lang="en-US" sz="2000" dirty="0"/>
              <a:t>)/DF</a:t>
            </a:r>
            <a:r>
              <a:rPr lang="en-US" sz="2000" baseline="-25000" dirty="0"/>
              <a:t>t2</a:t>
            </a:r>
            <a:r>
              <a:rPr lang="en-US" sz="2000" dirty="0"/>
              <a:t> *100</a:t>
            </a:r>
          </a:p>
          <a:p>
            <a:pPr marL="457200" lvl="1" indent="-346075">
              <a:buFont typeface="Wingdings" panose="05000000000000000000" pitchFamily="2" charset="2"/>
              <a:buChar char="§"/>
              <a:defRPr/>
            </a:pPr>
            <a:r>
              <a:rPr lang="en-US" sz="2400" dirty="0"/>
              <a:t>Bakeouts can be levied as some combination of criterial</a:t>
            </a:r>
          </a:p>
          <a:p>
            <a:pPr lvl="1">
              <a:defRPr/>
            </a:pPr>
            <a:r>
              <a:rPr lang="en-US" sz="2000" dirty="0"/>
              <a:t>i.e.  BO hardware until the QCM delta </a:t>
            </a:r>
            <a:r>
              <a:rPr lang="en-US" sz="2000" dirty="0" err="1"/>
              <a:t>delta</a:t>
            </a:r>
            <a:r>
              <a:rPr lang="en-US" sz="2000" dirty="0"/>
              <a:t> frequency is &lt;5 Hz/hr/hr for 4 consecutive (or averaged over 4 hours) and for a minimum of 48 hrs  or maximum of 72 hrs.</a:t>
            </a:r>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36</a:t>
            </a:fld>
            <a:endParaRPr lang="en-US" dirty="0"/>
          </a:p>
        </p:txBody>
      </p:sp>
      <p:sp>
        <p:nvSpPr>
          <p:cNvPr id="7" name="Footer Placeholder 5">
            <a:extLst>
              <a:ext uri="{FF2B5EF4-FFF2-40B4-BE49-F238E27FC236}">
                <a16:creationId xmlns:a16="http://schemas.microsoft.com/office/drawing/2014/main" id="{13FE1734-96E9-4D9D-959C-8CB2CD5993BC}"/>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normAutofit/>
          </a:bodyPr>
          <a:lstStyle/>
          <a:p>
            <a:pPr eaLnBrk="1" hangingPunct="1"/>
            <a:r>
              <a:rPr lang="en-US" sz="2400" dirty="0"/>
              <a:t>Magnetospheric Multiscale Spacecraft (MMS)</a:t>
            </a:r>
            <a:br>
              <a:rPr lang="en-US" sz="2400" dirty="0"/>
            </a:br>
            <a:r>
              <a:rPr lang="en-US" sz="2400" dirty="0"/>
              <a:t>Test Example</a:t>
            </a:r>
          </a:p>
        </p:txBody>
      </p:sp>
      <p:sp>
        <p:nvSpPr>
          <p:cNvPr id="20483" name="Content Placeholder 2"/>
          <p:cNvSpPr>
            <a:spLocks noGrp="1"/>
          </p:cNvSpPr>
          <p:nvPr>
            <p:ph idx="1"/>
          </p:nvPr>
        </p:nvSpPr>
        <p:spPr>
          <a:xfrm>
            <a:off x="533400" y="1600200"/>
            <a:ext cx="8404860" cy="4778009"/>
          </a:xfrm>
        </p:spPr>
        <p:txBody>
          <a:bodyPr/>
          <a:lstStyle/>
          <a:p>
            <a:pPr eaLnBrk="1" hangingPunct="1"/>
            <a:r>
              <a:rPr lang="en-US" dirty="0"/>
              <a:t>Big Blue chamber at Southwest Research</a:t>
            </a:r>
          </a:p>
          <a:p>
            <a:pPr lvl="1" eaLnBrk="1" hangingPunct="1"/>
            <a:r>
              <a:rPr lang="en-US" dirty="0"/>
              <a:t>Used to bake flight hardware for MMS</a:t>
            </a:r>
          </a:p>
          <a:p>
            <a:pPr eaLnBrk="1" hangingPunct="1"/>
            <a:r>
              <a:rPr lang="en-US" dirty="0"/>
              <a:t>Program requirements:</a:t>
            </a:r>
          </a:p>
          <a:p>
            <a:pPr lvl="1" eaLnBrk="1" hangingPunct="1"/>
            <a:r>
              <a:rPr lang="en-US" dirty="0"/>
              <a:t>Bake at 90°C for 48 hours</a:t>
            </a:r>
          </a:p>
          <a:p>
            <a:pPr lvl="1" eaLnBrk="1" hangingPunct="1"/>
            <a:r>
              <a:rPr lang="en-US" dirty="0"/>
              <a:t>Lower to 45°C</a:t>
            </a:r>
          </a:p>
          <a:p>
            <a:pPr lvl="1" eaLnBrk="1" hangingPunct="1"/>
            <a:r>
              <a:rPr lang="en-US" dirty="0"/>
              <a:t>Monitor until outgassing rate </a:t>
            </a:r>
            <a:r>
              <a:rPr lang="en-US" dirty="0" err="1"/>
              <a:t>wrt</a:t>
            </a:r>
            <a:r>
              <a:rPr lang="en-US" dirty="0"/>
              <a:t> QCM at -20C until delta frequency (Hz/</a:t>
            </a:r>
            <a:r>
              <a:rPr lang="en-US" dirty="0" err="1"/>
              <a:t>hr</a:t>
            </a:r>
            <a:r>
              <a:rPr lang="en-US" dirty="0"/>
              <a:t>) meets equivalent goal of &lt; 5 ng/sec-kg of component mass</a:t>
            </a:r>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37</a:t>
            </a:fld>
            <a:endParaRPr lang="en-US" dirty="0"/>
          </a:p>
        </p:txBody>
      </p:sp>
      <p:sp>
        <p:nvSpPr>
          <p:cNvPr id="7" name="Footer Placeholder 5">
            <a:extLst>
              <a:ext uri="{FF2B5EF4-FFF2-40B4-BE49-F238E27FC236}">
                <a16:creationId xmlns:a16="http://schemas.microsoft.com/office/drawing/2014/main" id="{8723C8B9-2717-4C58-903F-7A84933336C4}"/>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ormAutofit/>
          </a:bodyPr>
          <a:lstStyle/>
          <a:p>
            <a:pPr eaLnBrk="1" hangingPunct="1"/>
            <a:r>
              <a:rPr lang="en-US" dirty="0"/>
              <a:t>MMS  Case Study</a:t>
            </a:r>
            <a:br>
              <a:rPr lang="en-US" dirty="0"/>
            </a:br>
            <a:r>
              <a:rPr lang="en-US" dirty="0"/>
              <a:t>Big Blue Configuration</a:t>
            </a:r>
          </a:p>
        </p:txBody>
      </p:sp>
      <p:sp>
        <p:nvSpPr>
          <p:cNvPr id="21507" name="Content Placeholder 3"/>
          <p:cNvSpPr>
            <a:spLocks noGrp="1"/>
          </p:cNvSpPr>
          <p:nvPr>
            <p:ph idx="1"/>
          </p:nvPr>
        </p:nvSpPr>
        <p:spPr>
          <a:xfrm>
            <a:off x="457200" y="5486400"/>
            <a:ext cx="8229600" cy="1066800"/>
          </a:xfrm>
        </p:spPr>
        <p:txBody>
          <a:bodyPr>
            <a:normAutofit/>
          </a:bodyPr>
          <a:lstStyle/>
          <a:p>
            <a:pPr eaLnBrk="1" hangingPunct="1"/>
            <a:r>
              <a:rPr lang="en-US" dirty="0"/>
              <a:t>Typical hot wall test.  Note feed-throughs at sides and vent at rear of chamber.</a:t>
            </a:r>
          </a:p>
        </p:txBody>
      </p:sp>
      <p:pic>
        <p:nvPicPr>
          <p:cNvPr id="21508" name="Picture 2" descr="TQCM and Scavenger Layout_20100815_01"/>
          <p:cNvPicPr>
            <a:picLocks noChangeAspect="1" noChangeArrowheads="1"/>
          </p:cNvPicPr>
          <p:nvPr/>
        </p:nvPicPr>
        <p:blipFill>
          <a:blip r:embed="rId3" cstate="print"/>
          <a:srcRect/>
          <a:stretch>
            <a:fillRect/>
          </a:stretch>
        </p:blipFill>
        <p:spPr bwMode="auto">
          <a:xfrm>
            <a:off x="1219209" y="1447800"/>
            <a:ext cx="6848475" cy="3848100"/>
          </a:xfrm>
          <a:prstGeom prst="rect">
            <a:avLst/>
          </a:prstGeom>
          <a:noFill/>
          <a:ln w="9525">
            <a:noFill/>
            <a:miter lim="800000"/>
            <a:headEnd/>
            <a:tailEnd/>
          </a:ln>
        </p:spPr>
      </p:pic>
      <p:sp>
        <p:nvSpPr>
          <p:cNvPr id="5" name="Date Placeholder 4"/>
          <p:cNvSpPr>
            <a:spLocks noGrp="1"/>
          </p:cNvSpPr>
          <p:nvPr>
            <p:ph type="dt" sz="half" idx="10"/>
          </p:nvPr>
        </p:nvSpPr>
        <p:spPr/>
        <p:txBody>
          <a:bodyPr/>
          <a:lstStyle/>
          <a:p>
            <a:pPr>
              <a:defRPr/>
            </a:pPr>
            <a:r>
              <a:rPr lang="en-US" dirty="0"/>
              <a:t>October 17, 2022</a:t>
            </a:r>
          </a:p>
        </p:txBody>
      </p:sp>
      <p:sp>
        <p:nvSpPr>
          <p:cNvPr id="6" name="Slide Number Placeholder 5"/>
          <p:cNvSpPr>
            <a:spLocks noGrp="1"/>
          </p:cNvSpPr>
          <p:nvPr>
            <p:ph type="sldNum" sz="quarter" idx="12"/>
          </p:nvPr>
        </p:nvSpPr>
        <p:spPr/>
        <p:txBody>
          <a:bodyPr/>
          <a:lstStyle/>
          <a:p>
            <a:pPr>
              <a:defRPr/>
            </a:pPr>
            <a:fld id="{A9F13244-A27F-4E25-8538-D6434789B2B3}" type="slidenum">
              <a:rPr lang="en-US" smtClean="0"/>
              <a:pPr>
                <a:defRPr/>
              </a:pPr>
              <a:t>38</a:t>
            </a:fld>
            <a:endParaRPr lang="en-US" dirty="0"/>
          </a:p>
        </p:txBody>
      </p:sp>
      <p:sp>
        <p:nvSpPr>
          <p:cNvPr id="8" name="Footer Placeholder 5">
            <a:extLst>
              <a:ext uri="{FF2B5EF4-FFF2-40B4-BE49-F238E27FC236}">
                <a16:creationId xmlns:a16="http://schemas.microsoft.com/office/drawing/2014/main" id="{64E1C5BF-265C-48A0-A7FE-7063184E8F54}"/>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a:t>Big Blue Configuration</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t>QCM on post at left side of chamber</a:t>
            </a:r>
          </a:p>
          <a:p>
            <a:pPr eaLnBrk="1" fontAlgn="auto" hangingPunct="1">
              <a:spcAft>
                <a:spcPts val="0"/>
              </a:spcAft>
              <a:buFont typeface="Arial" pitchFamily="34" charset="0"/>
              <a:buChar char="•"/>
              <a:defRPr/>
            </a:pPr>
            <a:r>
              <a:rPr lang="en-US" dirty="0"/>
              <a:t>Feedthrough for QCM cables, cooling lines behind QCM mounting post</a:t>
            </a:r>
          </a:p>
          <a:p>
            <a:pPr eaLnBrk="1" fontAlgn="auto" hangingPunct="1">
              <a:spcAft>
                <a:spcPts val="0"/>
              </a:spcAft>
              <a:buFont typeface="Arial" pitchFamily="34" charset="0"/>
              <a:buChar char="•"/>
              <a:defRPr/>
            </a:pPr>
            <a:r>
              <a:rPr lang="en-US" dirty="0"/>
              <a:t>Wiring harness feedthrough on right is empty, but hole in shroud still present.</a:t>
            </a:r>
          </a:p>
          <a:p>
            <a:pPr eaLnBrk="1" fontAlgn="auto" hangingPunct="1">
              <a:spcAft>
                <a:spcPts val="0"/>
              </a:spcAft>
              <a:buFont typeface="Arial" pitchFamily="34" charset="0"/>
              <a:buChar char="•"/>
              <a:defRPr/>
            </a:pPr>
            <a:r>
              <a:rPr lang="en-US" dirty="0"/>
              <a:t>GSE are part of the chamber background</a:t>
            </a:r>
          </a:p>
          <a:p>
            <a:pPr eaLnBrk="1" fontAlgn="auto" hangingPunct="1">
              <a:spcAft>
                <a:spcPts val="0"/>
              </a:spcAft>
              <a:buFont typeface="Arial" pitchFamily="34" charset="0"/>
              <a:buChar char="•"/>
              <a:defRPr/>
            </a:pPr>
            <a:r>
              <a:rPr lang="en-US" dirty="0"/>
              <a:t>Shroud is warm and covers most of the vacuum chamber shell, so negligible effect from cooler shell.</a:t>
            </a:r>
          </a:p>
          <a:p>
            <a:pPr eaLnBrk="1" fontAlgn="auto" hangingPunct="1">
              <a:spcAft>
                <a:spcPts val="0"/>
              </a:spcAft>
              <a:buFont typeface="Arial" pitchFamily="34" charset="0"/>
              <a:buChar char="•"/>
              <a:defRPr/>
            </a:pPr>
            <a:r>
              <a:rPr lang="en-US" dirty="0"/>
              <a:t>All extra hardware is part of the effective pump area</a:t>
            </a:r>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39</a:t>
            </a:fld>
            <a:endParaRPr lang="en-US" dirty="0"/>
          </a:p>
        </p:txBody>
      </p:sp>
      <p:sp>
        <p:nvSpPr>
          <p:cNvPr id="7" name="Footer Placeholder 5">
            <a:extLst>
              <a:ext uri="{FF2B5EF4-FFF2-40B4-BE49-F238E27FC236}">
                <a16:creationId xmlns:a16="http://schemas.microsoft.com/office/drawing/2014/main" id="{CD5CF0C8-3834-4B2B-AB1E-CBCD3D568AD0}"/>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normAutofit/>
          </a:bodyPr>
          <a:lstStyle/>
          <a:p>
            <a:pPr eaLnBrk="1" hangingPunct="1"/>
            <a:r>
              <a:rPr lang="en-US" sz="2400" dirty="0"/>
              <a:t>QCM Collection with and without Cold Plate</a:t>
            </a:r>
          </a:p>
        </p:txBody>
      </p:sp>
      <p:graphicFrame>
        <p:nvGraphicFramePr>
          <p:cNvPr id="5" name="Chart 4"/>
          <p:cNvGraphicFramePr>
            <a:graphicFrameLocks noGrp="1"/>
          </p:cNvGraphicFramePr>
          <p:nvPr/>
        </p:nvGraphicFramePr>
        <p:xfrm>
          <a:off x="685800" y="1219209"/>
          <a:ext cx="7772400" cy="4999383"/>
        </p:xfrm>
        <a:graphic>
          <a:graphicData uri="http://schemas.openxmlformats.org/drawingml/2006/chart">
            <c:chart xmlns:c="http://schemas.openxmlformats.org/drawingml/2006/chart" xmlns:r="http://schemas.openxmlformats.org/officeDocument/2006/relationships" r:id="rId3"/>
          </a:graphicData>
        </a:graphic>
      </p:graphicFrame>
      <p:sp>
        <p:nvSpPr>
          <p:cNvPr id="4" name="Date Placeholder 3"/>
          <p:cNvSpPr>
            <a:spLocks noGrp="1"/>
          </p:cNvSpPr>
          <p:nvPr>
            <p:ph type="dt" sz="half" idx="10"/>
          </p:nvPr>
        </p:nvSpPr>
        <p:spPr/>
        <p:txBody>
          <a:bodyPr/>
          <a:lstStyle/>
          <a:p>
            <a:pPr>
              <a:defRPr/>
            </a:pPr>
            <a:r>
              <a:rPr lang="en-US" dirty="0"/>
              <a:t>October 17, 2022</a:t>
            </a:r>
          </a:p>
        </p:txBody>
      </p:sp>
      <p:sp>
        <p:nvSpPr>
          <p:cNvPr id="6" name="Slide Number Placeholder 5"/>
          <p:cNvSpPr>
            <a:spLocks noGrp="1"/>
          </p:cNvSpPr>
          <p:nvPr>
            <p:ph type="sldNum" sz="quarter" idx="12"/>
          </p:nvPr>
        </p:nvSpPr>
        <p:spPr/>
        <p:txBody>
          <a:bodyPr/>
          <a:lstStyle/>
          <a:p>
            <a:pPr>
              <a:defRPr/>
            </a:pPr>
            <a:fld id="{2DEDE2DC-2D65-4355-8A74-5594B3EE4C1C}" type="slidenum">
              <a:rPr lang="en-US" smtClean="0"/>
              <a:pPr>
                <a:defRPr/>
              </a:pPr>
              <a:t>40</a:t>
            </a:fld>
            <a:endParaRPr lang="en-US"/>
          </a:p>
        </p:txBody>
      </p:sp>
      <p:sp>
        <p:nvSpPr>
          <p:cNvPr id="8" name="Footer Placeholder 5">
            <a:extLst>
              <a:ext uri="{FF2B5EF4-FFF2-40B4-BE49-F238E27FC236}">
                <a16:creationId xmlns:a16="http://schemas.microsoft.com/office/drawing/2014/main" id="{FF612B80-C109-4221-97F4-BEB6DBFE3A82}"/>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t>Big Blue Characterization</a:t>
            </a:r>
          </a:p>
        </p:txBody>
      </p:sp>
      <p:sp>
        <p:nvSpPr>
          <p:cNvPr id="24579" name="Content Placeholder 2"/>
          <p:cNvSpPr>
            <a:spLocks noGrp="1"/>
          </p:cNvSpPr>
          <p:nvPr>
            <p:ph idx="1"/>
          </p:nvPr>
        </p:nvSpPr>
        <p:spPr/>
        <p:txBody>
          <a:bodyPr/>
          <a:lstStyle/>
          <a:p>
            <a:pPr eaLnBrk="1" hangingPunct="1"/>
            <a:r>
              <a:rPr lang="en-US" dirty="0"/>
              <a:t>Average ratio of QCM rates is 25.5/4.9 = 5.18</a:t>
            </a:r>
          </a:p>
          <a:p>
            <a:pPr eaLnBrk="1" hangingPunct="1"/>
            <a:r>
              <a:rPr lang="en-US" dirty="0"/>
              <a:t>A</a:t>
            </a:r>
            <a:r>
              <a:rPr lang="en-US" baseline="-25000" dirty="0"/>
              <a:t>P</a:t>
            </a:r>
            <a:r>
              <a:rPr lang="en-US" dirty="0"/>
              <a:t> (effective area of the pump) found by test to be 952 cm</a:t>
            </a:r>
            <a:r>
              <a:rPr lang="en-US" baseline="30000" dirty="0"/>
              <a:t>2</a:t>
            </a:r>
          </a:p>
          <a:p>
            <a:pPr eaLnBrk="1" hangingPunct="1"/>
            <a:r>
              <a:rPr lang="en-US" dirty="0"/>
              <a:t>Total area is A</a:t>
            </a:r>
            <a:r>
              <a:rPr lang="en-US" baseline="-25000" dirty="0"/>
              <a:t>Q</a:t>
            </a:r>
            <a:r>
              <a:rPr lang="en-US" dirty="0"/>
              <a:t> + A</a:t>
            </a:r>
            <a:r>
              <a:rPr lang="en-US" baseline="-25000" dirty="0"/>
              <a:t>P</a:t>
            </a:r>
          </a:p>
          <a:p>
            <a:pPr eaLnBrk="1" hangingPunct="1"/>
            <a:r>
              <a:rPr lang="en-US" dirty="0"/>
              <a:t>S is 1.96 ng/cm</a:t>
            </a:r>
            <a:r>
              <a:rPr lang="en-US" baseline="30000" dirty="0"/>
              <a:t>2</a:t>
            </a:r>
            <a:r>
              <a:rPr lang="en-US" dirty="0"/>
              <a:t>-Hz</a:t>
            </a:r>
          </a:p>
          <a:p>
            <a:pPr eaLnBrk="1" hangingPunct="1"/>
            <a:r>
              <a:rPr lang="en-US" dirty="0"/>
              <a:t>Use hardware collection rate equation to calculate the rate</a:t>
            </a:r>
          </a:p>
          <a:p>
            <a:pPr eaLnBrk="1" hangingPunct="1"/>
            <a:r>
              <a:rPr lang="en-US" dirty="0"/>
              <a:t>Correction factor is 0.508 ng/Hz to convert QCM rate to hardware rate (~5 Angstroms/Hz)</a:t>
            </a:r>
          </a:p>
          <a:p>
            <a:pPr eaLnBrk="1" hangingPunct="1">
              <a:buFont typeface="Arial" charset="0"/>
              <a:buNone/>
            </a:pPr>
            <a:endParaRPr lang="en-US" dirty="0"/>
          </a:p>
          <a:p>
            <a:pPr eaLnBrk="1" hangingPunct="1"/>
            <a:endParaRPr lang="en-US" dirty="0"/>
          </a:p>
          <a:p>
            <a:pPr eaLnBrk="1" hangingPunct="1"/>
            <a:endParaRPr lang="en-US" dirty="0"/>
          </a:p>
          <a:p>
            <a:pPr eaLnBrk="1" hangingPunct="1"/>
            <a:endParaRPr lang="en-US" dirty="0"/>
          </a:p>
          <a:p>
            <a:pPr eaLnBrk="1" hangingPunct="1"/>
            <a:endParaRPr lang="en-US" dirty="0"/>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41</a:t>
            </a:fld>
            <a:endParaRPr lang="en-US" dirty="0"/>
          </a:p>
        </p:txBody>
      </p:sp>
      <p:sp>
        <p:nvSpPr>
          <p:cNvPr id="7" name="Footer Placeholder 5">
            <a:extLst>
              <a:ext uri="{FF2B5EF4-FFF2-40B4-BE49-F238E27FC236}">
                <a16:creationId xmlns:a16="http://schemas.microsoft.com/office/drawing/2014/main" id="{DC0438A7-481E-4A0B-9E83-66814132A377}"/>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a:t>Big Blue Limits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a:t>OGR limit for harness is 5 ng/sec-kg</a:t>
            </a:r>
          </a:p>
          <a:p>
            <a:pPr lvl="1" eaLnBrk="1" fontAlgn="auto" hangingPunct="1">
              <a:spcAft>
                <a:spcPts val="0"/>
              </a:spcAft>
              <a:buFont typeface="Arial" pitchFamily="34" charset="0"/>
              <a:buChar char="–"/>
              <a:defRPr/>
            </a:pPr>
            <a:r>
              <a:rPr lang="en-US" dirty="0"/>
              <a:t>Harness mass ~5 kg</a:t>
            </a:r>
          </a:p>
          <a:p>
            <a:pPr lvl="1" eaLnBrk="1" fontAlgn="auto" hangingPunct="1">
              <a:spcAft>
                <a:spcPts val="0"/>
              </a:spcAft>
              <a:buFont typeface="Arial" pitchFamily="34" charset="0"/>
              <a:buChar char="–"/>
              <a:defRPr/>
            </a:pPr>
            <a:r>
              <a:rPr lang="en-US" dirty="0"/>
              <a:t>Upper OGR limit is 25 ng/sec</a:t>
            </a:r>
          </a:p>
          <a:p>
            <a:pPr eaLnBrk="1" fontAlgn="auto" hangingPunct="1">
              <a:spcAft>
                <a:spcPts val="0"/>
              </a:spcAft>
              <a:buFont typeface="Arial" pitchFamily="34" charset="0"/>
              <a:buChar char="•"/>
              <a:defRPr/>
            </a:pPr>
            <a:r>
              <a:rPr lang="en-US" dirty="0"/>
              <a:t>Correction factor is 1828 ng/</a:t>
            </a:r>
            <a:r>
              <a:rPr lang="en-US" dirty="0" err="1"/>
              <a:t>hz</a:t>
            </a:r>
            <a:endParaRPr lang="en-US" dirty="0"/>
          </a:p>
          <a:p>
            <a:pPr eaLnBrk="1" fontAlgn="auto" hangingPunct="1">
              <a:spcAft>
                <a:spcPts val="0"/>
              </a:spcAft>
              <a:buFont typeface="Arial" pitchFamily="34" charset="0"/>
              <a:buChar char="•"/>
              <a:defRPr/>
            </a:pPr>
            <a:r>
              <a:rPr lang="en-US" dirty="0"/>
              <a:t>Total pump area is 952 cm</a:t>
            </a:r>
            <a:r>
              <a:rPr lang="en-US" baseline="30000" dirty="0"/>
              <a:t>2</a:t>
            </a:r>
          </a:p>
          <a:p>
            <a:pPr lvl="1" eaLnBrk="1" fontAlgn="auto" hangingPunct="1">
              <a:spcAft>
                <a:spcPts val="0"/>
              </a:spcAft>
              <a:buFont typeface="Arial" pitchFamily="34" charset="0"/>
              <a:buChar char="–"/>
              <a:defRPr/>
            </a:pPr>
            <a:r>
              <a:rPr lang="en-US" dirty="0"/>
              <a:t>3980 cm</a:t>
            </a:r>
            <a:r>
              <a:rPr lang="en-US" baseline="30000" dirty="0"/>
              <a:t>2</a:t>
            </a:r>
            <a:r>
              <a:rPr lang="en-US" dirty="0"/>
              <a:t> if cold plate used</a:t>
            </a:r>
            <a:endParaRPr lang="en-US" baseline="30000" dirty="0"/>
          </a:p>
          <a:p>
            <a:pPr eaLnBrk="1" fontAlgn="auto" hangingPunct="1">
              <a:spcAft>
                <a:spcPts val="0"/>
              </a:spcAft>
              <a:buFont typeface="Arial" pitchFamily="34" charset="0"/>
              <a:buChar char="•"/>
              <a:defRPr/>
            </a:pPr>
            <a:r>
              <a:rPr lang="en-US" dirty="0"/>
              <a:t>Maximum QCM collection rate is 49.2 Hz/Hr</a:t>
            </a:r>
          </a:p>
          <a:p>
            <a:pPr eaLnBrk="1" fontAlgn="auto" hangingPunct="1">
              <a:spcAft>
                <a:spcPts val="0"/>
              </a:spcAft>
              <a:buFont typeface="Arial" pitchFamily="34" charset="0"/>
              <a:buChar char="•"/>
              <a:defRPr/>
            </a:pPr>
            <a:r>
              <a:rPr lang="en-US" dirty="0"/>
              <a:t>Add background of 25.5 Hz/hr</a:t>
            </a:r>
          </a:p>
          <a:p>
            <a:pPr eaLnBrk="1" fontAlgn="auto" hangingPunct="1">
              <a:spcAft>
                <a:spcPts val="0"/>
              </a:spcAft>
              <a:buFont typeface="Arial" pitchFamily="34" charset="0"/>
              <a:buChar char="•"/>
              <a:defRPr/>
            </a:pPr>
            <a:r>
              <a:rPr lang="en-US" dirty="0"/>
              <a:t>Total max. allowable QCM collection rate is 74.7 Hz/</a:t>
            </a:r>
            <a:r>
              <a:rPr lang="en-US" dirty="0" err="1"/>
              <a:t>Hr</a:t>
            </a:r>
            <a:r>
              <a:rPr lang="en-US" dirty="0"/>
              <a:t>, or rounded to 75 Hz/hr. </a:t>
            </a:r>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42</a:t>
            </a:fld>
            <a:endParaRPr lang="en-US" dirty="0"/>
          </a:p>
        </p:txBody>
      </p:sp>
      <p:sp>
        <p:nvSpPr>
          <p:cNvPr id="7" name="Footer Placeholder 5">
            <a:extLst>
              <a:ext uri="{FF2B5EF4-FFF2-40B4-BE49-F238E27FC236}">
                <a16:creationId xmlns:a16="http://schemas.microsoft.com/office/drawing/2014/main" id="{487AF473-3DF3-4509-9FE6-0A45CC84E9D6}"/>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t>Setting Limits</a:t>
            </a:r>
          </a:p>
        </p:txBody>
      </p:sp>
      <p:sp>
        <p:nvSpPr>
          <p:cNvPr id="26627" name="Content Placeholder 2"/>
          <p:cNvSpPr>
            <a:spLocks noGrp="1"/>
          </p:cNvSpPr>
          <p:nvPr>
            <p:ph idx="1"/>
          </p:nvPr>
        </p:nvSpPr>
        <p:spPr/>
        <p:txBody>
          <a:bodyPr/>
          <a:lstStyle/>
          <a:p>
            <a:pPr eaLnBrk="1" hangingPunct="1"/>
            <a:r>
              <a:rPr lang="en-US" dirty="0"/>
              <a:t>How are mass transport modeling OGR</a:t>
            </a:r>
            <a:r>
              <a:rPr lang="en-US" dirty="0">
                <a:solidFill>
                  <a:srgbClr val="FF0000"/>
                </a:solidFill>
              </a:rPr>
              <a:t> </a:t>
            </a:r>
            <a:r>
              <a:rPr lang="en-US" dirty="0"/>
              <a:t>limits set?</a:t>
            </a:r>
          </a:p>
          <a:p>
            <a:pPr eaLnBrk="1" hangingPunct="1"/>
            <a:r>
              <a:rPr lang="en-US" dirty="0"/>
              <a:t>Use spacecraft mass transport analysis to evaluate impingements to critical surfaces</a:t>
            </a:r>
          </a:p>
          <a:p>
            <a:pPr eaLnBrk="1" hangingPunct="1"/>
            <a:r>
              <a:rPr lang="en-US" dirty="0"/>
              <a:t>Assume all material sticks unless it is problem</a:t>
            </a:r>
          </a:p>
          <a:p>
            <a:pPr eaLnBrk="1" hangingPunct="1"/>
            <a:r>
              <a:rPr lang="en-US" dirty="0"/>
              <a:t>Then evaluate amount that might stick at operating temperatures</a:t>
            </a:r>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43</a:t>
            </a:fld>
            <a:endParaRPr lang="en-US" dirty="0"/>
          </a:p>
        </p:txBody>
      </p:sp>
      <p:sp>
        <p:nvSpPr>
          <p:cNvPr id="7" name="Footer Placeholder 5">
            <a:extLst>
              <a:ext uri="{FF2B5EF4-FFF2-40B4-BE49-F238E27FC236}">
                <a16:creationId xmlns:a16="http://schemas.microsoft.com/office/drawing/2014/main" id="{8A801F3A-F6F2-41A1-A70C-BB67EB049A8E}"/>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dirty="0"/>
              <a:t>Setting Limits for MMS</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Total internal SC outgassing estimated at 387 ng/sec (3.9E-7 g/sec) at beginning of life (BOL)</a:t>
            </a:r>
          </a:p>
          <a:p>
            <a:pPr eaLnBrk="1" fontAlgn="auto" hangingPunct="1">
              <a:spcAft>
                <a:spcPts val="0"/>
              </a:spcAft>
              <a:buFont typeface="Arial" pitchFamily="34" charset="0"/>
              <a:buChar char="•"/>
              <a:defRPr/>
            </a:pPr>
            <a:r>
              <a:rPr lang="en-US" dirty="0"/>
              <a:t>Total mass inside bus was ~390 kg</a:t>
            </a:r>
          </a:p>
          <a:p>
            <a:pPr eaLnBrk="1" fontAlgn="auto" hangingPunct="1">
              <a:spcAft>
                <a:spcPts val="0"/>
              </a:spcAft>
              <a:buFont typeface="Arial" pitchFamily="34" charset="0"/>
              <a:buChar char="•"/>
              <a:defRPr/>
            </a:pPr>
            <a:r>
              <a:rPr lang="en-US" dirty="0"/>
              <a:t>IS harness mass was ~25kg</a:t>
            </a:r>
          </a:p>
          <a:p>
            <a:pPr lvl="1" eaLnBrk="1" fontAlgn="auto" hangingPunct="1">
              <a:spcAft>
                <a:spcPts val="0"/>
              </a:spcAft>
              <a:buFont typeface="Arial" pitchFamily="34" charset="0"/>
              <a:buChar char="–"/>
              <a:defRPr/>
            </a:pPr>
            <a:r>
              <a:rPr lang="en-US" dirty="0"/>
              <a:t>IS harness only 6.5% of total mass</a:t>
            </a:r>
          </a:p>
          <a:p>
            <a:pPr eaLnBrk="1" fontAlgn="auto" hangingPunct="1">
              <a:spcAft>
                <a:spcPts val="0"/>
              </a:spcAft>
              <a:buFont typeface="Arial" pitchFamily="34" charset="0"/>
              <a:buChar char="•"/>
              <a:defRPr/>
            </a:pPr>
            <a:r>
              <a:rPr lang="en-US" dirty="0"/>
              <a:t>Increased outgassing for multi-layer insulation (MLI) leaks and vent emissions is very small</a:t>
            </a:r>
          </a:p>
          <a:p>
            <a:pPr lvl="1" eaLnBrk="1" fontAlgn="auto" hangingPunct="1">
              <a:spcAft>
                <a:spcPts val="0"/>
              </a:spcAft>
              <a:buFont typeface="Arial" pitchFamily="34" charset="0"/>
              <a:buChar char="–"/>
              <a:defRPr/>
            </a:pPr>
            <a:r>
              <a:rPr lang="en-US" dirty="0"/>
              <a:t>If allowance increased from 1 ng/sec-kg to 5, increase outgassing by 2.3%</a:t>
            </a:r>
          </a:p>
          <a:p>
            <a:pPr lvl="1" eaLnBrk="1" fontAlgn="auto" hangingPunct="1">
              <a:spcAft>
                <a:spcPts val="0"/>
              </a:spcAft>
              <a:buFont typeface="Arial" pitchFamily="34" charset="0"/>
              <a:buChar char="–"/>
              <a:defRPr/>
            </a:pPr>
            <a:r>
              <a:rPr lang="en-US" dirty="0"/>
              <a:t>This is extremely small increase (see table next page)</a:t>
            </a:r>
          </a:p>
        </p:txBody>
      </p:sp>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A9F13244-A27F-4E25-8538-D6434789B2B3}" type="slidenum">
              <a:rPr lang="en-US" smtClean="0"/>
              <a:pPr>
                <a:defRPr/>
              </a:pPr>
              <a:t>44</a:t>
            </a:fld>
            <a:endParaRPr lang="en-US" dirty="0"/>
          </a:p>
        </p:txBody>
      </p:sp>
      <p:sp>
        <p:nvSpPr>
          <p:cNvPr id="7" name="Footer Placeholder 5">
            <a:extLst>
              <a:ext uri="{FF2B5EF4-FFF2-40B4-BE49-F238E27FC236}">
                <a16:creationId xmlns:a16="http://schemas.microsoft.com/office/drawing/2014/main" id="{51D82766-97AE-4999-92C2-4B6222AF2AC5}"/>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a:t>Setting Limits</a:t>
            </a:r>
          </a:p>
        </p:txBody>
      </p:sp>
      <p:graphicFrame>
        <p:nvGraphicFramePr>
          <p:cNvPr id="3" name="Table 2"/>
          <p:cNvGraphicFramePr>
            <a:graphicFrameLocks noGrp="1"/>
          </p:cNvGraphicFramePr>
          <p:nvPr>
            <p:extLst>
              <p:ext uri="{D42A27DB-BD31-4B8C-83A1-F6EECF244321}">
                <p14:modId xmlns:p14="http://schemas.microsoft.com/office/powerpoint/2010/main" val="2181738915"/>
              </p:ext>
            </p:extLst>
          </p:nvPr>
        </p:nvGraphicFramePr>
        <p:xfrm>
          <a:off x="685800" y="1588058"/>
          <a:ext cx="8077200" cy="4724397"/>
        </p:xfrm>
        <a:graphic>
          <a:graphicData uri="http://schemas.openxmlformats.org/drawingml/2006/table">
            <a:tbl>
              <a:tblPr/>
              <a:tblGrid>
                <a:gridCol w="2254631">
                  <a:extLst>
                    <a:ext uri="{9D8B030D-6E8A-4147-A177-3AD203B41FA5}">
                      <a16:colId xmlns:a16="http://schemas.microsoft.com/office/drawing/2014/main" val="20000"/>
                    </a:ext>
                  </a:extLst>
                </a:gridCol>
                <a:gridCol w="1875064">
                  <a:extLst>
                    <a:ext uri="{9D8B030D-6E8A-4147-A177-3AD203B41FA5}">
                      <a16:colId xmlns:a16="http://schemas.microsoft.com/office/drawing/2014/main" val="20001"/>
                    </a:ext>
                  </a:extLst>
                </a:gridCol>
                <a:gridCol w="3947505">
                  <a:extLst>
                    <a:ext uri="{9D8B030D-6E8A-4147-A177-3AD203B41FA5}">
                      <a16:colId xmlns:a16="http://schemas.microsoft.com/office/drawing/2014/main" val="20002"/>
                    </a:ext>
                  </a:extLst>
                </a:gridCol>
              </a:tblGrid>
              <a:tr h="399395">
                <a:tc>
                  <a:txBody>
                    <a:bodyPr/>
                    <a:lstStyle/>
                    <a:p>
                      <a:pPr marL="0" marR="0" algn="ctr">
                        <a:spcBef>
                          <a:spcPts val="0"/>
                        </a:spcBef>
                        <a:spcAft>
                          <a:spcPts val="0"/>
                        </a:spcAft>
                      </a:pPr>
                      <a:r>
                        <a:rPr lang="en-US" sz="1100" b="1" dirty="0">
                          <a:latin typeface="Times New Roman"/>
                          <a:ea typeface="Times New Roman"/>
                          <a:cs typeface="Times New Roman"/>
                        </a:rPr>
                        <a:t>Critical surface</a:t>
                      </a:r>
                      <a:endParaRPr lang="en-US"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a:latin typeface="Times New Roman"/>
                          <a:ea typeface="Times New Roman"/>
                          <a:cs typeface="Times New Roman"/>
                        </a:rPr>
                        <a:t>Predicted </a:t>
                      </a:r>
                      <a:endParaRPr lang="en-US" sz="1200">
                        <a:latin typeface="Times New Roman"/>
                        <a:ea typeface="Times New Roman"/>
                        <a:cs typeface="Times New Roman"/>
                      </a:endParaRPr>
                    </a:p>
                    <a:p>
                      <a:pPr marL="0" marR="0" algn="ctr">
                        <a:spcBef>
                          <a:spcPts val="0"/>
                        </a:spcBef>
                        <a:spcAft>
                          <a:spcPts val="0"/>
                        </a:spcAft>
                      </a:pPr>
                      <a:r>
                        <a:rPr lang="en-US" sz="1100" b="1">
                          <a:latin typeface="Times New Roman"/>
                          <a:ea typeface="Times New Roman"/>
                          <a:cs typeface="Times New Roman"/>
                        </a:rPr>
                        <a:t>molecular gain</a:t>
                      </a: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a:latin typeface="Times New Roman"/>
                          <a:ea typeface="Times New Roman"/>
                          <a:cs typeface="Times New Roman"/>
                        </a:rPr>
                        <a:t>Primary sources (Approximate %)</a:t>
                      </a: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88334">
                <a:tc>
                  <a:txBody>
                    <a:bodyPr/>
                    <a:lstStyle/>
                    <a:p>
                      <a:pPr marL="0" marR="0">
                        <a:spcBef>
                          <a:spcPts val="0"/>
                        </a:spcBef>
                        <a:spcAft>
                          <a:spcPts val="0"/>
                        </a:spcAft>
                      </a:pPr>
                      <a:r>
                        <a:rPr lang="en-US" sz="1100" dirty="0">
                          <a:latin typeface="Times New Roman"/>
                          <a:ea typeface="Times New Roman"/>
                          <a:cs typeface="Times New Roman"/>
                        </a:rPr>
                        <a:t>Star Tracker Baffles</a:t>
                      </a:r>
                      <a:endParaRPr lang="en-US"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&lt;2 Å</a:t>
                      </a:r>
                      <a:endParaRPr lang="en-US"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latin typeface="Times New Roman"/>
                          <a:ea typeface="Times New Roman"/>
                          <a:cs typeface="Times New Roman"/>
                        </a:rPr>
                        <a:t>ADP (90%), Mag Boom (10%)</a:t>
                      </a: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8334">
                <a:tc>
                  <a:txBody>
                    <a:bodyPr/>
                    <a:lstStyle/>
                    <a:p>
                      <a:pPr marL="0" marR="0">
                        <a:spcBef>
                          <a:spcPts val="0"/>
                        </a:spcBef>
                        <a:spcAft>
                          <a:spcPts val="0"/>
                        </a:spcAft>
                      </a:pPr>
                      <a:r>
                        <a:rPr lang="en-US" sz="1100">
                          <a:latin typeface="Times New Roman"/>
                          <a:ea typeface="Times New Roman"/>
                          <a:cs typeface="Times New Roman"/>
                        </a:rPr>
                        <a:t>HPCA grid aperture</a:t>
                      </a: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&lt;16 Å (</a:t>
                      </a:r>
                      <a:r>
                        <a:rPr lang="en-US" sz="1100" dirty="0" err="1">
                          <a:latin typeface="Times New Roman"/>
                          <a:ea typeface="Times New Roman"/>
                          <a:cs typeface="Times New Roman"/>
                        </a:rPr>
                        <a:t>avg</a:t>
                      </a:r>
                      <a:r>
                        <a:rPr lang="en-US" sz="1100" dirty="0">
                          <a:latin typeface="Times New Roman"/>
                          <a:ea typeface="Times New Roman"/>
                          <a:cs typeface="Times New Roman"/>
                        </a:rPr>
                        <a:t> 4 nodes)</a:t>
                      </a:r>
                      <a:endParaRPr lang="en-US"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latin typeface="Times New Roman"/>
                          <a:ea typeface="Times New Roman"/>
                          <a:cs typeface="Times New Roman"/>
                        </a:rPr>
                        <a:t>Leaky MLI (80%), Solar cells (20%)</a:t>
                      </a: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76666">
                <a:tc>
                  <a:txBody>
                    <a:bodyPr/>
                    <a:lstStyle/>
                    <a:p>
                      <a:pPr marL="0" marR="0">
                        <a:spcBef>
                          <a:spcPts val="0"/>
                        </a:spcBef>
                        <a:spcAft>
                          <a:spcPts val="0"/>
                        </a:spcAft>
                      </a:pPr>
                      <a:r>
                        <a:rPr lang="en-US" sz="1100">
                          <a:latin typeface="Times New Roman"/>
                          <a:ea typeface="Times New Roman"/>
                          <a:cs typeface="Times New Roman"/>
                        </a:rPr>
                        <a:t>EDI grid aperture</a:t>
                      </a: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&lt;10 Å (</a:t>
                      </a:r>
                      <a:r>
                        <a:rPr lang="en-US" sz="1100" dirty="0" err="1">
                          <a:latin typeface="Times New Roman"/>
                          <a:ea typeface="Times New Roman"/>
                          <a:cs typeface="Times New Roman"/>
                        </a:rPr>
                        <a:t>avg</a:t>
                      </a:r>
                      <a:r>
                        <a:rPr lang="en-US" sz="1100" dirty="0">
                          <a:latin typeface="Times New Roman"/>
                          <a:ea typeface="Times New Roman"/>
                          <a:cs typeface="Times New Roman"/>
                        </a:rPr>
                        <a:t> 4 nodes)</a:t>
                      </a:r>
                      <a:endParaRPr lang="en-US"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latin typeface="Times New Roman"/>
                          <a:ea typeface="Times New Roman"/>
                          <a:cs typeface="Times New Roman"/>
                        </a:rPr>
                        <a:t>Leaky MLI (70%), SDP (15%), Solar Array (15%)</a:t>
                      </a: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8334">
                <a:tc>
                  <a:txBody>
                    <a:bodyPr/>
                    <a:lstStyle/>
                    <a:p>
                      <a:pPr marL="0" marR="0">
                        <a:spcBef>
                          <a:spcPts val="0"/>
                        </a:spcBef>
                        <a:spcAft>
                          <a:spcPts val="0"/>
                        </a:spcAft>
                      </a:pPr>
                      <a:r>
                        <a:rPr lang="en-US" sz="1100">
                          <a:latin typeface="Times New Roman"/>
                          <a:ea typeface="Times New Roman"/>
                          <a:cs typeface="Times New Roman"/>
                        </a:rPr>
                        <a:t>DES &amp; DIS apertures</a:t>
                      </a: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&lt;2 Å</a:t>
                      </a:r>
                      <a:endParaRPr lang="en-US"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latin typeface="Times New Roman"/>
                          <a:ea typeface="Times New Roman"/>
                          <a:cs typeface="Times New Roman"/>
                        </a:rPr>
                        <a:t>Leaky MLI (50%), Solar cells (50%)</a:t>
                      </a: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88334">
                <a:tc>
                  <a:txBody>
                    <a:bodyPr/>
                    <a:lstStyle/>
                    <a:p>
                      <a:pPr marL="0" marR="0">
                        <a:spcBef>
                          <a:spcPts val="0"/>
                        </a:spcBef>
                        <a:spcAft>
                          <a:spcPts val="0"/>
                        </a:spcAft>
                      </a:pPr>
                      <a:r>
                        <a:rPr lang="en-US" sz="1100">
                          <a:latin typeface="Times New Roman"/>
                          <a:ea typeface="Times New Roman"/>
                          <a:cs typeface="Times New Roman"/>
                        </a:rPr>
                        <a:t>EIS apertures</a:t>
                      </a: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&lt;2 Å</a:t>
                      </a:r>
                      <a:endParaRPr lang="en-US"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latin typeface="Times New Roman"/>
                          <a:ea typeface="Times New Roman"/>
                          <a:cs typeface="Times New Roman"/>
                        </a:rPr>
                        <a:t>Leaky MLI (80%), SDP (20%)</a:t>
                      </a: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88334">
                <a:tc>
                  <a:txBody>
                    <a:bodyPr/>
                    <a:lstStyle/>
                    <a:p>
                      <a:pPr marL="0" marR="0">
                        <a:spcBef>
                          <a:spcPts val="0"/>
                        </a:spcBef>
                        <a:spcAft>
                          <a:spcPts val="0"/>
                        </a:spcAft>
                      </a:pPr>
                      <a:r>
                        <a:rPr lang="en-US" sz="1100">
                          <a:latin typeface="Times New Roman"/>
                          <a:ea typeface="Times New Roman"/>
                          <a:cs typeface="Times New Roman"/>
                        </a:rPr>
                        <a:t>ASPOC sensors</a:t>
                      </a: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&lt;7 Å</a:t>
                      </a:r>
                      <a:endParaRPr lang="en-US"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dirty="0">
                          <a:latin typeface="Times New Roman"/>
                          <a:ea typeface="Times New Roman"/>
                          <a:cs typeface="Times New Roman"/>
                        </a:rPr>
                        <a:t>Leaky MLI (80%), SDP(10%), Bus vent (10%)</a:t>
                      </a:r>
                      <a:endParaRPr lang="en-US"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76666">
                <a:tc>
                  <a:txBody>
                    <a:bodyPr/>
                    <a:lstStyle/>
                    <a:p>
                      <a:pPr marL="0" marR="0">
                        <a:spcBef>
                          <a:spcPts val="0"/>
                        </a:spcBef>
                        <a:spcAft>
                          <a:spcPts val="0"/>
                        </a:spcAft>
                      </a:pPr>
                      <a:r>
                        <a:rPr lang="en-US" sz="1100">
                          <a:latin typeface="Times New Roman"/>
                          <a:ea typeface="Times New Roman"/>
                          <a:cs typeface="Times New Roman"/>
                        </a:rPr>
                        <a:t>FEEPS sensors facing toward bus</a:t>
                      </a: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Times New Roman"/>
                          <a:ea typeface="Times New Roman"/>
                          <a:cs typeface="Times New Roman"/>
                        </a:rPr>
                        <a:t>&lt;40 Å</a:t>
                      </a:r>
                      <a:endParaRPr lang="en-US" sz="1200">
                        <a:latin typeface="Times New Roman"/>
                        <a:ea typeface="Times New Roman"/>
                        <a:cs typeface="Times New Roman"/>
                      </a:endParaRPr>
                    </a:p>
                    <a:p>
                      <a:pPr marL="0" marR="0" algn="ctr">
                        <a:spcBef>
                          <a:spcPts val="0"/>
                        </a:spcBef>
                        <a:spcAft>
                          <a:spcPts val="0"/>
                        </a:spcAft>
                      </a:pPr>
                      <a:r>
                        <a:rPr lang="en-US" sz="1100">
                          <a:latin typeface="Times New Roman"/>
                          <a:ea typeface="Times New Roman"/>
                          <a:cs typeface="Times New Roman"/>
                        </a:rPr>
                        <a:t>(1 node)</a:t>
                      </a: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dirty="0">
                          <a:latin typeface="Times New Roman"/>
                          <a:ea typeface="Times New Roman"/>
                          <a:cs typeface="Times New Roman"/>
                        </a:rPr>
                        <a:t>Bus Vent (80%), SA (10%), Leaky MLI (10%)</a:t>
                      </a:r>
                      <a:endParaRPr lang="en-US"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576666">
                <a:tc>
                  <a:txBody>
                    <a:bodyPr/>
                    <a:lstStyle/>
                    <a:p>
                      <a:pPr marL="0" marR="0">
                        <a:spcBef>
                          <a:spcPts val="0"/>
                        </a:spcBef>
                        <a:spcAft>
                          <a:spcPts val="0"/>
                        </a:spcAft>
                      </a:pPr>
                      <a:r>
                        <a:rPr lang="en-US" sz="1100">
                          <a:latin typeface="Times New Roman"/>
                          <a:ea typeface="Times New Roman"/>
                          <a:cs typeface="Times New Roman"/>
                        </a:rPr>
                        <a:t>FEEPS sensors facing side and from bus</a:t>
                      </a: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Times New Roman"/>
                          <a:ea typeface="Times New Roman"/>
                          <a:cs typeface="Times New Roman"/>
                        </a:rPr>
                        <a:t>&lt;4 Å</a:t>
                      </a:r>
                      <a:endParaRPr lang="en-US" sz="1200">
                        <a:latin typeface="Times New Roman"/>
                        <a:ea typeface="Times New Roman"/>
                        <a:cs typeface="Times New Roman"/>
                      </a:endParaRPr>
                    </a:p>
                    <a:p>
                      <a:pPr marL="0" marR="0" algn="ctr">
                        <a:spcBef>
                          <a:spcPts val="0"/>
                        </a:spcBef>
                        <a:spcAft>
                          <a:spcPts val="0"/>
                        </a:spcAft>
                      </a:pPr>
                      <a:r>
                        <a:rPr lang="en-US" sz="1100">
                          <a:latin typeface="Times New Roman"/>
                          <a:ea typeface="Times New Roman"/>
                          <a:cs typeface="Times New Roman"/>
                        </a:rPr>
                        <a:t>(avg 5 nodes)</a:t>
                      </a: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dirty="0">
                          <a:latin typeface="Times New Roman"/>
                          <a:ea typeface="Times New Roman"/>
                          <a:cs typeface="Times New Roman"/>
                        </a:rPr>
                        <a:t>Leaky MLI (60%), </a:t>
                      </a:r>
                      <a:r>
                        <a:rPr lang="en-US" sz="1100" dirty="0" err="1">
                          <a:latin typeface="Times New Roman"/>
                          <a:ea typeface="Times New Roman"/>
                          <a:cs typeface="Times New Roman"/>
                        </a:rPr>
                        <a:t>Mag</a:t>
                      </a:r>
                      <a:r>
                        <a:rPr lang="en-US" sz="1100" dirty="0">
                          <a:latin typeface="Times New Roman"/>
                          <a:ea typeface="Times New Roman"/>
                          <a:cs typeface="Times New Roman"/>
                        </a:rPr>
                        <a:t> booms (25%), Bus MLI (5%)</a:t>
                      </a:r>
                      <a:endParaRPr lang="en-US"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88334">
                <a:tc>
                  <a:txBody>
                    <a:bodyPr/>
                    <a:lstStyle/>
                    <a:p>
                      <a:pPr marL="0" marR="0">
                        <a:spcBef>
                          <a:spcPts val="0"/>
                        </a:spcBef>
                        <a:spcAft>
                          <a:spcPts val="0"/>
                        </a:spcAft>
                      </a:pPr>
                      <a:r>
                        <a:rPr lang="en-US" sz="1100">
                          <a:latin typeface="Times New Roman"/>
                          <a:ea typeface="Times New Roman"/>
                          <a:cs typeface="Times New Roman"/>
                        </a:rPr>
                        <a:t>Solar Cells</a:t>
                      </a: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&lt;5 Å</a:t>
                      </a:r>
                      <a:endParaRPr lang="en-US"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dirty="0">
                          <a:latin typeface="Times New Roman"/>
                          <a:ea typeface="Times New Roman"/>
                          <a:cs typeface="Times New Roman"/>
                        </a:rPr>
                        <a:t>Leaky MLI (80%), Self-SA cells (20%)</a:t>
                      </a:r>
                      <a:endParaRPr lang="en-US"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576666">
                <a:tc>
                  <a:txBody>
                    <a:bodyPr/>
                    <a:lstStyle/>
                    <a:p>
                      <a:pPr marL="0" marR="0">
                        <a:spcBef>
                          <a:spcPts val="0"/>
                        </a:spcBef>
                        <a:spcAft>
                          <a:spcPts val="0"/>
                        </a:spcAft>
                      </a:pPr>
                      <a:r>
                        <a:rPr lang="en-US" sz="1100">
                          <a:latin typeface="Times New Roman"/>
                          <a:ea typeface="Times New Roman"/>
                          <a:cs typeface="Times New Roman"/>
                        </a:rPr>
                        <a:t>Radiators, OSRs on ID and SC deck</a:t>
                      </a: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Times New Roman"/>
                          <a:ea typeface="Times New Roman"/>
                          <a:cs typeface="Times New Roman"/>
                        </a:rPr>
                        <a:t>&lt;2 Å</a:t>
                      </a: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dirty="0">
                          <a:latin typeface="Times New Roman"/>
                          <a:ea typeface="Times New Roman"/>
                          <a:cs typeface="Times New Roman"/>
                        </a:rPr>
                        <a:t>ADP (90%), MLI (10%)</a:t>
                      </a:r>
                      <a:endParaRPr lang="en-US"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88334">
                <a:tc>
                  <a:txBody>
                    <a:bodyPr/>
                    <a:lstStyle/>
                    <a:p>
                      <a:pPr marL="0" marR="0">
                        <a:spcBef>
                          <a:spcPts val="0"/>
                        </a:spcBef>
                        <a:spcAft>
                          <a:spcPts val="0"/>
                        </a:spcAft>
                      </a:pPr>
                      <a:r>
                        <a:rPr lang="en-US" sz="1100">
                          <a:latin typeface="Times New Roman"/>
                          <a:ea typeface="Times New Roman"/>
                          <a:cs typeface="Times New Roman"/>
                        </a:rPr>
                        <a:t>Sep Gold rings</a:t>
                      </a: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latin typeface="Times New Roman"/>
                          <a:ea typeface="Times New Roman"/>
                          <a:cs typeface="Times New Roman"/>
                        </a:rPr>
                        <a:t>&lt;2 Å</a:t>
                      </a: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dirty="0">
                          <a:latin typeface="Times New Roman"/>
                          <a:ea typeface="Times New Roman"/>
                          <a:cs typeface="Times New Roman"/>
                        </a:rPr>
                        <a:t>ADP (70%), Bus MLI (20%), </a:t>
                      </a:r>
                      <a:r>
                        <a:rPr lang="en-US" sz="1100" dirty="0" err="1">
                          <a:latin typeface="Times New Roman"/>
                          <a:ea typeface="Times New Roman"/>
                          <a:cs typeface="Times New Roman"/>
                        </a:rPr>
                        <a:t>Mag</a:t>
                      </a:r>
                      <a:r>
                        <a:rPr lang="en-US" sz="1100" dirty="0">
                          <a:latin typeface="Times New Roman"/>
                          <a:ea typeface="Times New Roman"/>
                          <a:cs typeface="Times New Roman"/>
                        </a:rPr>
                        <a:t> Boom (10%)</a:t>
                      </a:r>
                      <a:endParaRPr lang="en-US"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4" name="Date Placeholder 3"/>
          <p:cNvSpPr>
            <a:spLocks noGrp="1"/>
          </p:cNvSpPr>
          <p:nvPr>
            <p:ph type="dt" sz="half" idx="10"/>
          </p:nvPr>
        </p:nvSpPr>
        <p:spPr/>
        <p:txBody>
          <a:bodyPr/>
          <a:lstStyle/>
          <a:p>
            <a:pPr>
              <a:defRPr/>
            </a:pPr>
            <a:r>
              <a:rPr lang="en-US" dirty="0"/>
              <a:t>October 17, 2022</a:t>
            </a:r>
          </a:p>
        </p:txBody>
      </p:sp>
      <p:sp>
        <p:nvSpPr>
          <p:cNvPr id="5" name="Slide Number Placeholder 4"/>
          <p:cNvSpPr>
            <a:spLocks noGrp="1"/>
          </p:cNvSpPr>
          <p:nvPr>
            <p:ph type="sldNum" sz="quarter" idx="12"/>
          </p:nvPr>
        </p:nvSpPr>
        <p:spPr/>
        <p:txBody>
          <a:bodyPr/>
          <a:lstStyle/>
          <a:p>
            <a:pPr>
              <a:defRPr/>
            </a:pPr>
            <a:fld id="{2DEDE2DC-2D65-4355-8A74-5594B3EE4C1C}" type="slidenum">
              <a:rPr lang="en-US" smtClean="0"/>
              <a:pPr>
                <a:defRPr/>
              </a:pPr>
              <a:t>45</a:t>
            </a:fld>
            <a:endParaRPr lang="en-US"/>
          </a:p>
        </p:txBody>
      </p:sp>
      <p:sp>
        <p:nvSpPr>
          <p:cNvPr id="7" name="Footer Placeholder 5">
            <a:extLst>
              <a:ext uri="{FF2B5EF4-FFF2-40B4-BE49-F238E27FC236}">
                <a16:creationId xmlns:a16="http://schemas.microsoft.com/office/drawing/2014/main" id="{66E69AFA-2DF7-4CFE-B4E4-DD6F93626185}"/>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dirty="0"/>
              <a:t>Setting limits</a:t>
            </a:r>
          </a:p>
        </p:txBody>
      </p:sp>
      <p:sp>
        <p:nvSpPr>
          <p:cNvPr id="29699" name="Content Placeholder 2"/>
          <p:cNvSpPr>
            <a:spLocks noGrp="1"/>
          </p:cNvSpPr>
          <p:nvPr>
            <p:ph idx="1"/>
          </p:nvPr>
        </p:nvSpPr>
        <p:spPr>
          <a:xfrm>
            <a:off x="533400" y="1600199"/>
            <a:ext cx="8153400" cy="4862891"/>
          </a:xfrm>
        </p:spPr>
        <p:txBody>
          <a:bodyPr>
            <a:normAutofit lnSpcReduction="10000"/>
          </a:bodyPr>
          <a:lstStyle/>
          <a:p>
            <a:pPr eaLnBrk="1" hangingPunct="1"/>
            <a:r>
              <a:rPr lang="en-US" sz="2400" dirty="0"/>
              <a:t>2.3% is negligibly small for MLI leaks</a:t>
            </a:r>
          </a:p>
          <a:p>
            <a:pPr eaLnBrk="1" hangingPunct="1"/>
            <a:r>
              <a:rPr lang="en-US" sz="2400" dirty="0"/>
              <a:t>Amount somewhat larger if one of the FEEPS (Fly’s Eye Energetic Particle Sensor) located near the bus vent</a:t>
            </a:r>
          </a:p>
          <a:p>
            <a:pPr lvl="1" eaLnBrk="1" hangingPunct="1"/>
            <a:r>
              <a:rPr lang="en-US" sz="2400" dirty="0"/>
              <a:t>90% of impingement from BUS Vent or MLI leaks</a:t>
            </a:r>
          </a:p>
          <a:p>
            <a:pPr lvl="1" eaLnBrk="1" hangingPunct="1"/>
            <a:r>
              <a:rPr lang="en-US" sz="2400" dirty="0"/>
              <a:t>Deposition range</a:t>
            </a:r>
          </a:p>
          <a:p>
            <a:pPr marL="457200" lvl="1" indent="0" eaLnBrk="1" hangingPunct="1">
              <a:buNone/>
            </a:pPr>
            <a:r>
              <a:rPr lang="en-US" sz="2400" dirty="0"/>
              <a:t>&lt;10-40 Angstrom </a:t>
            </a:r>
          </a:p>
          <a:p>
            <a:pPr lvl="1" eaLnBrk="1" hangingPunct="1">
              <a:buNone/>
            </a:pPr>
            <a:r>
              <a:rPr lang="en-US" sz="2400" dirty="0"/>
              <a:t>Dependent on VF</a:t>
            </a:r>
          </a:p>
          <a:p>
            <a:pPr lvl="1" eaLnBrk="1" hangingPunct="1">
              <a:buNone/>
            </a:pPr>
            <a:r>
              <a:rPr lang="en-US" sz="2400" dirty="0"/>
              <a:t>To sources. </a:t>
            </a:r>
          </a:p>
          <a:p>
            <a:pPr lvl="1" eaLnBrk="1" hangingPunct="1">
              <a:buFont typeface="Wingdings" panose="05000000000000000000" pitchFamily="2" charset="2"/>
              <a:buChar char="§"/>
            </a:pPr>
            <a:r>
              <a:rPr lang="en-US" sz="2400" dirty="0"/>
              <a:t>Saved numerous </a:t>
            </a:r>
          </a:p>
          <a:p>
            <a:pPr marL="457200" lvl="1" indent="0" eaLnBrk="1" hangingPunct="1">
              <a:buNone/>
            </a:pPr>
            <a:r>
              <a:rPr lang="en-US" sz="2400" dirty="0"/>
              <a:t>Days in TV time, </a:t>
            </a:r>
          </a:p>
          <a:p>
            <a:pPr marL="457200" lvl="1" indent="0" eaLnBrk="1" hangingPunct="1">
              <a:buNone/>
            </a:pPr>
            <a:r>
              <a:rPr lang="en-US" sz="2400" dirty="0"/>
              <a:t>Thus helped with </a:t>
            </a:r>
          </a:p>
          <a:p>
            <a:pPr marL="457200" lvl="1" indent="0" eaLnBrk="1" hangingPunct="1">
              <a:buNone/>
            </a:pPr>
            <a:r>
              <a:rPr lang="en-US" sz="2400" dirty="0"/>
              <a:t>Integration schedule </a:t>
            </a:r>
          </a:p>
        </p:txBody>
      </p:sp>
      <p:pic>
        <p:nvPicPr>
          <p:cNvPr id="4" name="Picture 2" descr="PPT7"/>
          <p:cNvPicPr>
            <a:picLocks noChangeAspect="1" noChangeArrowheads="1"/>
          </p:cNvPicPr>
          <p:nvPr/>
        </p:nvPicPr>
        <p:blipFill>
          <a:blip r:embed="rId3" cstate="print"/>
          <a:srcRect/>
          <a:stretch>
            <a:fillRect/>
          </a:stretch>
        </p:blipFill>
        <p:spPr bwMode="auto">
          <a:xfrm>
            <a:off x="3535649" y="3313174"/>
            <a:ext cx="5257540" cy="3057274"/>
          </a:xfrm>
          <a:prstGeom prst="rect">
            <a:avLst/>
          </a:prstGeom>
          <a:noFill/>
          <a:ln w="9525">
            <a:noFill/>
            <a:miter lim="800000"/>
            <a:headEnd/>
            <a:tailEnd/>
          </a:ln>
        </p:spPr>
      </p:pic>
      <p:sp>
        <p:nvSpPr>
          <p:cNvPr id="5" name="Rectangle 5"/>
          <p:cNvSpPr>
            <a:spLocks noChangeArrowheads="1"/>
          </p:cNvSpPr>
          <p:nvPr/>
        </p:nvSpPr>
        <p:spPr bwMode="auto">
          <a:xfrm>
            <a:off x="6019800" y="5257800"/>
            <a:ext cx="533400" cy="228600"/>
          </a:xfrm>
          <a:prstGeom prst="rect">
            <a:avLst/>
          </a:prstGeom>
          <a:solidFill>
            <a:schemeClr val="accent1"/>
          </a:solidFill>
          <a:ln w="9525">
            <a:solidFill>
              <a:schemeClr val="tx1"/>
            </a:solidFill>
            <a:miter lim="800000"/>
            <a:headEnd/>
            <a:tailEnd/>
          </a:ln>
        </p:spPr>
        <p:txBody>
          <a:bodyPr wrap="none" anchor="ctr"/>
          <a:lstStyle/>
          <a:p>
            <a:pPr algn="ctr"/>
            <a:r>
              <a:rPr lang="en-US" sz="1200" dirty="0"/>
              <a:t>Vent</a:t>
            </a:r>
          </a:p>
        </p:txBody>
      </p:sp>
      <p:sp>
        <p:nvSpPr>
          <p:cNvPr id="6" name="Date Placeholder 5"/>
          <p:cNvSpPr>
            <a:spLocks noGrp="1"/>
          </p:cNvSpPr>
          <p:nvPr>
            <p:ph type="dt" sz="half" idx="10"/>
          </p:nvPr>
        </p:nvSpPr>
        <p:spPr/>
        <p:txBody>
          <a:bodyPr/>
          <a:lstStyle/>
          <a:p>
            <a:pPr>
              <a:defRPr/>
            </a:pPr>
            <a:r>
              <a:rPr lang="en-US" dirty="0"/>
              <a:t>October 17, 2022</a:t>
            </a:r>
          </a:p>
        </p:txBody>
      </p:sp>
      <p:sp>
        <p:nvSpPr>
          <p:cNvPr id="7" name="Slide Number Placeholder 6"/>
          <p:cNvSpPr>
            <a:spLocks noGrp="1"/>
          </p:cNvSpPr>
          <p:nvPr>
            <p:ph type="sldNum" sz="quarter" idx="12"/>
          </p:nvPr>
        </p:nvSpPr>
        <p:spPr/>
        <p:txBody>
          <a:bodyPr/>
          <a:lstStyle/>
          <a:p>
            <a:pPr>
              <a:defRPr/>
            </a:pPr>
            <a:fld id="{A9F13244-A27F-4E25-8538-D6434789B2B3}" type="slidenum">
              <a:rPr lang="en-US" smtClean="0"/>
              <a:pPr>
                <a:defRPr/>
              </a:pPr>
              <a:t>46</a:t>
            </a:fld>
            <a:endParaRPr lang="en-US" dirty="0"/>
          </a:p>
        </p:txBody>
      </p:sp>
      <p:sp>
        <p:nvSpPr>
          <p:cNvPr id="2" name="Arrow: Right 1">
            <a:extLst>
              <a:ext uri="{FF2B5EF4-FFF2-40B4-BE49-F238E27FC236}">
                <a16:creationId xmlns:a16="http://schemas.microsoft.com/office/drawing/2014/main" id="{F4E29117-5B2D-4618-8B53-168D30E390EF}"/>
              </a:ext>
            </a:extLst>
          </p:cNvPr>
          <p:cNvSpPr/>
          <p:nvPr/>
        </p:nvSpPr>
        <p:spPr>
          <a:xfrm rot="1516233">
            <a:off x="5825409" y="4808218"/>
            <a:ext cx="304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AE661A6-B85A-4B37-9FDB-819411323481}"/>
              </a:ext>
            </a:extLst>
          </p:cNvPr>
          <p:cNvSpPr txBox="1"/>
          <p:nvPr/>
        </p:nvSpPr>
        <p:spPr>
          <a:xfrm>
            <a:off x="5178923" y="4724400"/>
            <a:ext cx="689612" cy="276999"/>
          </a:xfrm>
          <a:prstGeom prst="rect">
            <a:avLst/>
          </a:prstGeom>
          <a:noFill/>
        </p:spPr>
        <p:txBody>
          <a:bodyPr wrap="none" rtlCol="0">
            <a:spAutoFit/>
          </a:bodyPr>
          <a:lstStyle/>
          <a:p>
            <a:r>
              <a:rPr lang="en-US" sz="1200" b="1" dirty="0"/>
              <a:t>FEEPS</a:t>
            </a:r>
          </a:p>
        </p:txBody>
      </p:sp>
      <p:sp>
        <p:nvSpPr>
          <p:cNvPr id="11" name="Footer Placeholder 5">
            <a:extLst>
              <a:ext uri="{FF2B5EF4-FFF2-40B4-BE49-F238E27FC236}">
                <a16:creationId xmlns:a16="http://schemas.microsoft.com/office/drawing/2014/main" id="{3047251B-38A4-4343-A1C3-FDC70EB19F1D}"/>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dirty="0"/>
              <a:t>Links and Discussion</a:t>
            </a:r>
          </a:p>
        </p:txBody>
      </p:sp>
      <p:sp>
        <p:nvSpPr>
          <p:cNvPr id="29699" name="Content Placeholder 2"/>
          <p:cNvSpPr>
            <a:spLocks noGrp="1"/>
          </p:cNvSpPr>
          <p:nvPr>
            <p:ph idx="1"/>
          </p:nvPr>
        </p:nvSpPr>
        <p:spPr>
          <a:xfrm>
            <a:off x="533400" y="1600200"/>
            <a:ext cx="8153400" cy="4572000"/>
          </a:xfrm>
        </p:spPr>
        <p:txBody>
          <a:bodyPr>
            <a:normAutofit/>
          </a:bodyPr>
          <a:lstStyle/>
          <a:p>
            <a:pPr eaLnBrk="1" hangingPunct="1"/>
            <a:r>
              <a:rPr lang="en-US" sz="2400" dirty="0"/>
              <a:t>GSFC ASTM E595 data base</a:t>
            </a:r>
          </a:p>
          <a:p>
            <a:pPr lvl="1"/>
            <a:r>
              <a:rPr lang="en-US" sz="1600" dirty="0">
                <a:hlinkClick r:id="rId3"/>
              </a:rPr>
              <a:t>https://outgassing.nasa.gov</a:t>
            </a:r>
            <a:endParaRPr lang="en-US" sz="1600" dirty="0"/>
          </a:p>
          <a:p>
            <a:r>
              <a:rPr lang="en-US" sz="2400" dirty="0"/>
              <a:t>Other material sites listed on slide 13</a:t>
            </a:r>
          </a:p>
          <a:p>
            <a:pPr marL="118872" indent="0" eaLnBrk="1" hangingPunct="1">
              <a:buNone/>
            </a:pPr>
            <a:endParaRPr lang="en-US" sz="2400" dirty="0"/>
          </a:p>
          <a:p>
            <a:pPr marL="118872" indent="0" eaLnBrk="1" hangingPunct="1">
              <a:buNone/>
            </a:pPr>
            <a:endParaRPr lang="en-US" sz="2400" dirty="0"/>
          </a:p>
          <a:p>
            <a:pPr eaLnBrk="1" hangingPunct="1"/>
            <a:r>
              <a:rPr lang="en-US" sz="2400" dirty="0"/>
              <a:t>Discussion/questions</a:t>
            </a:r>
          </a:p>
        </p:txBody>
      </p:sp>
      <p:sp>
        <p:nvSpPr>
          <p:cNvPr id="6" name="Date Placeholder 5"/>
          <p:cNvSpPr>
            <a:spLocks noGrp="1"/>
          </p:cNvSpPr>
          <p:nvPr>
            <p:ph type="dt" sz="half" idx="10"/>
          </p:nvPr>
        </p:nvSpPr>
        <p:spPr/>
        <p:txBody>
          <a:bodyPr/>
          <a:lstStyle/>
          <a:p>
            <a:pPr>
              <a:defRPr/>
            </a:pPr>
            <a:r>
              <a:rPr lang="en-US" dirty="0"/>
              <a:t>October 17, 2022</a:t>
            </a:r>
          </a:p>
        </p:txBody>
      </p:sp>
      <p:sp>
        <p:nvSpPr>
          <p:cNvPr id="7" name="Slide Number Placeholder 6"/>
          <p:cNvSpPr>
            <a:spLocks noGrp="1"/>
          </p:cNvSpPr>
          <p:nvPr>
            <p:ph type="sldNum" sz="quarter" idx="12"/>
          </p:nvPr>
        </p:nvSpPr>
        <p:spPr/>
        <p:txBody>
          <a:bodyPr/>
          <a:lstStyle/>
          <a:p>
            <a:pPr>
              <a:defRPr/>
            </a:pPr>
            <a:fld id="{A9F13244-A27F-4E25-8538-D6434789B2B3}" type="slidenum">
              <a:rPr lang="en-US" smtClean="0"/>
              <a:pPr>
                <a:defRPr/>
              </a:pPr>
              <a:t>47</a:t>
            </a:fld>
            <a:endParaRPr lang="en-US" dirty="0"/>
          </a:p>
        </p:txBody>
      </p:sp>
      <p:sp>
        <p:nvSpPr>
          <p:cNvPr id="11" name="Footer Placeholder 5">
            <a:extLst>
              <a:ext uri="{FF2B5EF4-FFF2-40B4-BE49-F238E27FC236}">
                <a16:creationId xmlns:a16="http://schemas.microsoft.com/office/drawing/2014/main" id="{3047251B-38A4-4343-A1C3-FDC70EB19F1D}"/>
              </a:ext>
            </a:extLst>
          </p:cNvPr>
          <p:cNvSpPr txBox="1">
            <a:spLocks/>
          </p:cNvSpPr>
          <p:nvPr/>
        </p:nvSpPr>
        <p:spPr>
          <a:xfrm>
            <a:off x="2590800" y="6499681"/>
            <a:ext cx="4939748"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6821" algn="l" rtl="0" fontAlgn="base">
              <a:spcBef>
                <a:spcPct val="0"/>
              </a:spcBef>
              <a:spcAft>
                <a:spcPct val="0"/>
              </a:spcAft>
              <a:defRPr kern="1200">
                <a:solidFill>
                  <a:schemeClr val="tx1"/>
                </a:solidFill>
                <a:latin typeface="Arial" charset="0"/>
                <a:ea typeface="+mn-ea"/>
                <a:cs typeface="+mn-cs"/>
              </a:defRPr>
            </a:lvl2pPr>
            <a:lvl3pPr marL="913641" algn="l" rtl="0" fontAlgn="base">
              <a:spcBef>
                <a:spcPct val="0"/>
              </a:spcBef>
              <a:spcAft>
                <a:spcPct val="0"/>
              </a:spcAft>
              <a:defRPr kern="1200">
                <a:solidFill>
                  <a:schemeClr val="tx1"/>
                </a:solidFill>
                <a:latin typeface="Arial" charset="0"/>
                <a:ea typeface="+mn-ea"/>
                <a:cs typeface="+mn-cs"/>
              </a:defRPr>
            </a:lvl3pPr>
            <a:lvl4pPr marL="1370462" algn="l" rtl="0" fontAlgn="base">
              <a:spcBef>
                <a:spcPct val="0"/>
              </a:spcBef>
              <a:spcAft>
                <a:spcPct val="0"/>
              </a:spcAft>
              <a:defRPr kern="1200">
                <a:solidFill>
                  <a:schemeClr val="tx1"/>
                </a:solidFill>
                <a:latin typeface="Arial" charset="0"/>
                <a:ea typeface="+mn-ea"/>
                <a:cs typeface="+mn-cs"/>
              </a:defRPr>
            </a:lvl4pPr>
            <a:lvl5pPr marL="1827281" algn="l" rtl="0" fontAlgn="base">
              <a:spcBef>
                <a:spcPct val="0"/>
              </a:spcBef>
              <a:spcAft>
                <a:spcPct val="0"/>
              </a:spcAft>
              <a:defRPr kern="1200">
                <a:solidFill>
                  <a:schemeClr val="tx1"/>
                </a:solidFill>
                <a:latin typeface="Arial" charset="0"/>
                <a:ea typeface="+mn-ea"/>
                <a:cs typeface="+mn-cs"/>
              </a:defRPr>
            </a:lvl5pPr>
            <a:lvl6pPr marL="2284101" algn="l" defTabSz="913641" rtl="0" eaLnBrk="1" latinLnBrk="0" hangingPunct="1">
              <a:defRPr kern="1200">
                <a:solidFill>
                  <a:schemeClr val="tx1"/>
                </a:solidFill>
                <a:latin typeface="Arial" charset="0"/>
                <a:ea typeface="+mn-ea"/>
                <a:cs typeface="+mn-cs"/>
              </a:defRPr>
            </a:lvl6pPr>
            <a:lvl7pPr marL="2740923" algn="l" defTabSz="913641" rtl="0" eaLnBrk="1" latinLnBrk="0" hangingPunct="1">
              <a:defRPr kern="1200">
                <a:solidFill>
                  <a:schemeClr val="tx1"/>
                </a:solidFill>
                <a:latin typeface="Arial" charset="0"/>
                <a:ea typeface="+mn-ea"/>
                <a:cs typeface="+mn-cs"/>
              </a:defRPr>
            </a:lvl7pPr>
            <a:lvl8pPr marL="3197742" algn="l" defTabSz="913641" rtl="0" eaLnBrk="1" latinLnBrk="0" hangingPunct="1">
              <a:defRPr kern="1200">
                <a:solidFill>
                  <a:schemeClr val="tx1"/>
                </a:solidFill>
                <a:latin typeface="Arial" charset="0"/>
                <a:ea typeface="+mn-ea"/>
                <a:cs typeface="+mn-cs"/>
              </a:defRPr>
            </a:lvl8pPr>
            <a:lvl9pPr marL="3654562" algn="l" defTabSz="913641" rtl="0" eaLnBrk="1" latinLnBrk="0" hangingPunct="1">
              <a:defRPr kern="1200">
                <a:solidFill>
                  <a:schemeClr val="tx1"/>
                </a:solidFill>
                <a:latin typeface="Arial" charset="0"/>
                <a:ea typeface="+mn-ea"/>
                <a:cs typeface="+mn-cs"/>
              </a:defRPr>
            </a:lvl9pPr>
          </a:lstStyle>
          <a:p>
            <a:pPr>
              <a:defRPr/>
            </a:pPr>
            <a:r>
              <a:rPr lang="en-US" dirty="0"/>
              <a:t>2022 Space Simulation Conference – Bakeout Workshop Tutorial</a:t>
            </a:r>
          </a:p>
        </p:txBody>
      </p:sp>
    </p:spTree>
    <p:extLst>
      <p:ext uri="{BB962C8B-B14F-4D97-AF65-F5344CB8AC3E}">
        <p14:creationId xmlns:p14="http://schemas.microsoft.com/office/powerpoint/2010/main" val="24483380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4842</TotalTime>
  <Words>5967</Words>
  <Application>Microsoft Office PowerPoint</Application>
  <PresentationFormat>On-screen Show (4:3)</PresentationFormat>
  <Paragraphs>702</Paragraphs>
  <Slides>47</Slides>
  <Notes>47</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59" baseType="lpstr">
      <vt:lpstr>Arial</vt:lpstr>
      <vt:lpstr>Calibri</vt:lpstr>
      <vt:lpstr>Cambria Math</vt:lpstr>
      <vt:lpstr>Corbel</vt:lpstr>
      <vt:lpstr>Courier New</vt:lpstr>
      <vt:lpstr>Gill Sans MT</vt:lpstr>
      <vt:lpstr>Times New Roman</vt:lpstr>
      <vt:lpstr>Wingdings</vt:lpstr>
      <vt:lpstr>Wingdings 2</vt:lpstr>
      <vt:lpstr>Wingdings 3</vt:lpstr>
      <vt:lpstr>Module</vt:lpstr>
      <vt:lpstr>Equation</vt:lpstr>
      <vt:lpstr>Bakeout Workshop</vt:lpstr>
      <vt:lpstr>Agenda</vt:lpstr>
      <vt:lpstr>Acronym listing</vt:lpstr>
      <vt:lpstr>Who? What? Why?</vt:lpstr>
      <vt:lpstr>Molecular Depositions Affect  Hardware Performance and Science</vt:lpstr>
      <vt:lpstr>Outgassing Sources - NVR and Bulk Offgassing</vt:lpstr>
      <vt:lpstr>Outgassing Sources – NVR, Offgassing, Outgassing </vt:lpstr>
      <vt:lpstr>Molecular Outgassing and Deposition:  A Few Mechanisms </vt:lpstr>
      <vt:lpstr>Project Contamination Analysis   Determining the Outgassing Budget</vt:lpstr>
      <vt:lpstr>Translating the Budgeted Outgassing Rate  into an Thermal Vacuum Test QCM Rate</vt:lpstr>
      <vt:lpstr>Why Materials Outgassing Test Data is  NOT a Substitute for Outgassing Certification</vt:lpstr>
      <vt:lpstr>Outgassing Testing –  Test Description (cont’d)</vt:lpstr>
      <vt:lpstr>Understanding ASTM-E595 Test Data</vt:lpstr>
      <vt:lpstr>Sample ASTM-E595 Test Data</vt:lpstr>
      <vt:lpstr>Total Mass Loss (TML) Behavior </vt:lpstr>
      <vt:lpstr>Containing Bakeout Costs and  Preventing Schedule Slips 1/3</vt:lpstr>
      <vt:lpstr>Containing Bakeout Costs and  Preventing Schedule Slips 2/3</vt:lpstr>
      <vt:lpstr>Containing Bakeout Costs and  Preventing Schedule Slips 3/3</vt:lpstr>
      <vt:lpstr>Outgassing Rate?</vt:lpstr>
      <vt:lpstr>How?</vt:lpstr>
      <vt:lpstr> Isothermal Test Pro’s</vt:lpstr>
      <vt:lpstr>Isothermal Test – Set-up</vt:lpstr>
      <vt:lpstr>Monitoring Apparatus</vt:lpstr>
      <vt:lpstr>Bakeout Box Test</vt:lpstr>
      <vt:lpstr>Bakeout Box Configuration</vt:lpstr>
      <vt:lpstr>Bakeout Box Test OGR</vt:lpstr>
      <vt:lpstr>Hot Shroud Test</vt:lpstr>
      <vt:lpstr>Hot Shroud</vt:lpstr>
      <vt:lpstr>Hot Shroud Test</vt:lpstr>
      <vt:lpstr>Hot Shroud Test</vt:lpstr>
      <vt:lpstr>Hot Shroud Test</vt:lpstr>
      <vt:lpstr>Non-Isothermal Test  Heated Baseplate/Platen</vt:lpstr>
      <vt:lpstr>Hot Baseplate/Platen</vt:lpstr>
      <vt:lpstr>Bakeout effectiveness 1/2</vt:lpstr>
      <vt:lpstr>Bakeout effectiveness 2/2</vt:lpstr>
      <vt:lpstr>Bakeout criteria</vt:lpstr>
      <vt:lpstr>Magnetospheric Multiscale Spacecraft (MMS) Test Example</vt:lpstr>
      <vt:lpstr>MMS  Case Study Big Blue Configuration</vt:lpstr>
      <vt:lpstr>Big Blue Configuration</vt:lpstr>
      <vt:lpstr>QCM Collection with and without Cold Plate</vt:lpstr>
      <vt:lpstr>Big Blue Characterization</vt:lpstr>
      <vt:lpstr>Big Blue Limits</vt:lpstr>
      <vt:lpstr>Setting Limits</vt:lpstr>
      <vt:lpstr>Setting Limits for MMS</vt:lpstr>
      <vt:lpstr>Setting Limits</vt:lpstr>
      <vt:lpstr>Setting limits</vt:lpstr>
      <vt:lpstr>Links and Discussion</vt:lpstr>
    </vt:vector>
  </TitlesOfParts>
  <Company>ATK Space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Bakeout Workshop</dc:title>
  <dc:creator>Jack Sanders</dc:creator>
  <cp:lastModifiedBy>Rosecrans, Glenn P. (GSFC-546.0)[KBR]</cp:lastModifiedBy>
  <cp:revision>145</cp:revision>
  <dcterms:created xsi:type="dcterms:W3CDTF">2011-03-22T03:41:36Z</dcterms:created>
  <dcterms:modified xsi:type="dcterms:W3CDTF">2022-10-19T13:19:53Z</dcterms:modified>
</cp:coreProperties>
</file>